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420" r:id="rId2"/>
    <p:sldId id="357" r:id="rId3"/>
    <p:sldId id="381" r:id="rId4"/>
    <p:sldId id="375" r:id="rId5"/>
    <p:sldId id="380" r:id="rId6"/>
    <p:sldId id="379" r:id="rId7"/>
    <p:sldId id="3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FF3300"/>
    <a:srgbClr val="B2B2B2"/>
    <a:srgbClr val="006600"/>
    <a:srgbClr val="33CC33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6" autoAdjust="0"/>
    <p:restoredTop sz="94660"/>
  </p:normalViewPr>
  <p:slideViewPr>
    <p:cSldViewPr>
      <p:cViewPr varScale="1">
        <p:scale>
          <a:sx n="86" d="100"/>
          <a:sy n="86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1A80CE-EF73-4F04-A0D7-D22DDF42D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B07C5-A231-445E-A8A0-23E23C26A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AA98-DB66-41A2-9E4D-F3EA7AC09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7636F-BBDC-4D9A-BF7F-4164CBBBA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603C-23AC-4D60-9F0C-EB5542915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027E5-2E49-4280-B4E8-8AA6392DE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485E-AE61-4234-B684-CF7097CEF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C804-B30C-467F-93AB-570B2FED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AD0C9-4C85-41A5-B7BF-05D8AE306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4369C-B754-46F6-98C0-8200F3D98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9B090-0E4E-45F5-84D4-79DEEE901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EA405-6E49-47E2-BE3C-59743ED9C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760B9E-0EF8-4D39-955F-27CF1C96D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8.wmf"/><Relationship Id="rId7" Type="http://schemas.openxmlformats.org/officeDocument/2006/relationships/image" Target="../media/image14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png"/><Relationship Id="rId7" Type="http://schemas.openxmlformats.org/officeDocument/2006/relationships/image" Target="../media/image21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smtClean="0">
                <a:solidFill>
                  <a:srgbClr val="C00000"/>
                </a:solidFill>
              </a:rPr>
              <a:t>C</a:t>
            </a:r>
            <a:r>
              <a:rPr lang="tr-TR" sz="2800" smtClean="0">
                <a:solidFill>
                  <a:srgbClr val="C00000"/>
                </a:solidFill>
              </a:rPr>
              <a:t>HAPTER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tr-TR" sz="2800" smtClean="0">
                <a:solidFill>
                  <a:srgbClr val="C00000"/>
                </a:solidFill>
              </a:rPr>
              <a:t>7</a:t>
            </a:r>
            <a:r>
              <a:rPr lang="en-US" b="0" smtClean="0"/>
              <a:t/>
            </a:r>
            <a:br>
              <a:rPr lang="en-US" b="0" smtClean="0"/>
            </a:br>
            <a:r>
              <a:rPr lang="tr-TR" smtClean="0">
                <a:solidFill>
                  <a:srgbClr val="0000FF"/>
                </a:solidFill>
              </a:rPr>
              <a:t>ENT</a:t>
            </a:r>
            <a:r>
              <a:rPr lang="en-US" smtClean="0">
                <a:solidFill>
                  <a:srgbClr val="0000FF"/>
                </a:solidFill>
              </a:rPr>
              <a:t>RO</a:t>
            </a:r>
            <a:r>
              <a:rPr lang="tr-TR" smtClean="0">
                <a:solidFill>
                  <a:srgbClr val="0000FF"/>
                </a:solidFill>
              </a:rPr>
              <a:t>PY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r>
              <a:rPr lang="en-US" sz="2400" b="1">
                <a:solidFill>
                  <a:schemeClr val="bg2"/>
                </a:solidFill>
              </a:rPr>
              <a:t/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8402" y="6212413"/>
            <a:ext cx="684719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rgbClr val="996633"/>
                </a:solidFill>
              </a:rPr>
              <a:t>Adapted from the lecture </a:t>
            </a:r>
            <a:r>
              <a:rPr lang="en-US" sz="1200" dirty="0">
                <a:solidFill>
                  <a:srgbClr val="996633"/>
                </a:solidFill>
              </a:rPr>
              <a:t>slides </a:t>
            </a:r>
            <a:r>
              <a:rPr lang="en-US" sz="1200" dirty="0" smtClean="0">
                <a:solidFill>
                  <a:srgbClr val="996633"/>
                </a:solidFill>
              </a:rPr>
              <a:t>by </a:t>
            </a:r>
            <a:r>
              <a:rPr lang="en-US" sz="1400" b="1" dirty="0" smtClean="0">
                <a:solidFill>
                  <a:srgbClr val="996633"/>
                </a:solidFill>
              </a:rPr>
              <a:t>Mehmet </a:t>
            </a:r>
            <a:r>
              <a:rPr lang="en-US" sz="1400" b="1" dirty="0" err="1" smtClean="0">
                <a:solidFill>
                  <a:srgbClr val="996633"/>
                </a:solidFill>
              </a:rPr>
              <a:t>Kanoglu</a:t>
            </a:r>
            <a:r>
              <a:rPr lang="en-US" sz="1400" b="1" dirty="0" smtClean="0">
                <a:solidFill>
                  <a:srgbClr val="996633"/>
                </a:solidFill>
              </a:rPr>
              <a:t> </a:t>
            </a:r>
            <a:r>
              <a:rPr lang="en-US" sz="1200" dirty="0" smtClean="0">
                <a:cs typeface="Times New Roman" pitchFamily="18" charset="0"/>
              </a:rPr>
              <a:t>Copyright </a:t>
            </a:r>
            <a:r>
              <a:rPr lang="en-US" sz="1200" dirty="0">
                <a:cs typeface="Times New Roman" pitchFamily="18" charset="0"/>
              </a:rPr>
              <a:t>© The McGraw-Hill Education. </a:t>
            </a:r>
            <a:endParaRPr lang="en-US" sz="1200" dirty="0" smtClean="0">
              <a:cs typeface="Times New Roman" pitchFamily="18" charset="0"/>
            </a:endParaRPr>
          </a:p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Permission </a:t>
            </a:r>
            <a:r>
              <a:rPr lang="en-US" sz="1200" dirty="0">
                <a:cs typeface="Times New Roman" pitchFamily="18" charset="0"/>
              </a:rPr>
              <a:t>required for reproduction or display.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C49A4A-DEC2-4C87-BA6A-6E00B2FF096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09600" y="17780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4800" y="838200"/>
            <a:ext cx="82296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Apply the second law of thermodynamics to processes.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Define a new property called </a:t>
            </a:r>
            <a:r>
              <a:rPr lang="en-US" sz="2200" i="1">
                <a:solidFill>
                  <a:srgbClr val="CC00CC"/>
                </a:solidFill>
              </a:rPr>
              <a:t>entropy </a:t>
            </a:r>
            <a:r>
              <a:rPr lang="en-US" sz="2200">
                <a:solidFill>
                  <a:srgbClr val="CC00CC"/>
                </a:solidFill>
              </a:rPr>
              <a:t>to quantify the second-law effects.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Establish the </a:t>
            </a:r>
            <a:r>
              <a:rPr lang="en-US" sz="2200" i="1"/>
              <a:t>increase of entropy principle</a:t>
            </a:r>
            <a:r>
              <a:rPr lang="en-US" sz="2200"/>
              <a:t>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Calculate the entropy changes that take place during processes for pure substances, incompressible substances, and ideal gases.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Examine a special class of idealized processes, called </a:t>
            </a:r>
            <a:r>
              <a:rPr lang="en-US" sz="2200" i="1"/>
              <a:t>isentropic processes</a:t>
            </a:r>
            <a:r>
              <a:rPr lang="en-US" sz="2200"/>
              <a:t>, and develop the property relations for these processes.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Derive the reversible steady-flow work relations.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Develop the isentropic efficiencies for various steady-flow devices.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Introduce and apply the entropy balance to various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938FD7-8760-45BD-B46C-93771AAD63C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152400"/>
            <a:ext cx="2286000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ENTROPY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1940" y="478631"/>
            <a:ext cx="98107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0959" y="1169889"/>
            <a:ext cx="2364111" cy="33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6249" y="1604211"/>
            <a:ext cx="1134917" cy="621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1531" y="2351883"/>
            <a:ext cx="17954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1530" y="2902348"/>
            <a:ext cx="1674426" cy="70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51940" y="3767139"/>
            <a:ext cx="143360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31531" y="4752182"/>
            <a:ext cx="179546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6011610" y="37256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Clasius</a:t>
            </a:r>
            <a:r>
              <a:rPr lang="en-US" dirty="0"/>
              <a:t> inequality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3962400" y="5694363"/>
            <a:ext cx="4724400" cy="935037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equality in the Clausius inequality holds for totally or just internally reversible cycles and the inequality for the irreversible ones.</a:t>
            </a:r>
          </a:p>
        </p:txBody>
      </p:sp>
      <p:pic>
        <p:nvPicPr>
          <p:cNvPr id="4112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790575"/>
            <a:ext cx="34004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6" y="0"/>
            <a:ext cx="31623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B4BB6-BB8D-47D2-9DBB-AEC743AF2AC3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0938" y="457200"/>
            <a:ext cx="1795462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286589" y="2084051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>
                <a:solidFill>
                  <a:srgbClr val="CC00CC"/>
                </a:solidFill>
              </a:rPr>
              <a:t>Entropy is an extensive property of a system.</a:t>
            </a: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3429000" y="1141413"/>
            <a:ext cx="2819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/>
              <a:t>A quantity whose cyclic integral is zero (i.e., a property like volume)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3683504" y="4602163"/>
            <a:ext cx="487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A Special Case: Internally Reversible</a:t>
            </a:r>
          </a:p>
          <a:p>
            <a:r>
              <a:rPr lang="en-US" sz="2000" b="1" dirty="0">
                <a:solidFill>
                  <a:srgbClr val="FF3300"/>
                </a:solidFill>
              </a:rPr>
              <a:t>Isothermal Heat Transfer Processes</a:t>
            </a:r>
          </a:p>
        </p:txBody>
      </p:sp>
      <p:pic>
        <p:nvPicPr>
          <p:cNvPr id="512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19713"/>
            <a:ext cx="51816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6096000"/>
            <a:ext cx="90646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Rectangle 14"/>
          <p:cNvSpPr>
            <a:spLocks noChangeArrowheads="1"/>
          </p:cNvSpPr>
          <p:nvPr/>
        </p:nvSpPr>
        <p:spPr bwMode="auto">
          <a:xfrm>
            <a:off x="1371600" y="60960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equation is particularly useful for determining the entropy changes of thermal energy reservoirs.</a:t>
            </a:r>
          </a:p>
        </p:txBody>
      </p:sp>
      <p:pic>
        <p:nvPicPr>
          <p:cNvPr id="5131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48891" y="33454"/>
            <a:ext cx="32670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0" y="2998749"/>
            <a:ext cx="2283083" cy="49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05446" y="3738439"/>
            <a:ext cx="2441575" cy="61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F21E6-150F-4158-9E49-F16CEACC3D5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81000" y="258763"/>
            <a:ext cx="8247063" cy="5794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THE INCREASE OF ENTROPY PRINCIPLE</a:t>
            </a:r>
          </a:p>
        </p:txBody>
      </p:sp>
      <p:grpSp>
        <p:nvGrpSpPr>
          <p:cNvPr id="6148" name="16 Grup"/>
          <p:cNvGrpSpPr>
            <a:grpSpLocks/>
          </p:cNvGrpSpPr>
          <p:nvPr/>
        </p:nvGrpSpPr>
        <p:grpSpPr bwMode="auto">
          <a:xfrm>
            <a:off x="3733800" y="1219200"/>
            <a:ext cx="5181600" cy="3429000"/>
            <a:chOff x="3505200" y="1219200"/>
            <a:chExt cx="5181600" cy="3429000"/>
          </a:xfrm>
        </p:grpSpPr>
        <p:pic>
          <p:nvPicPr>
            <p:cNvPr id="6152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1219200"/>
              <a:ext cx="9064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3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8200" y="1219200"/>
              <a:ext cx="2338388" cy="58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4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1400" y="1905000"/>
              <a:ext cx="1919288" cy="55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5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38800" y="1905000"/>
              <a:ext cx="1500188" cy="598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6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81400" y="2743200"/>
              <a:ext cx="106680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4724400" y="2636838"/>
              <a:ext cx="3962400" cy="868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700"/>
                <a:t>The equality holds for an internally reversible process and the inequality for an irreversible process.</a:t>
              </a:r>
            </a:p>
          </p:txBody>
        </p:sp>
        <p:pic>
          <p:nvPicPr>
            <p:cNvPr id="6158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06788" y="3581400"/>
              <a:ext cx="3351212" cy="679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9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505200" y="4340225"/>
              <a:ext cx="34988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9" name="Rectangle 14"/>
          <p:cNvSpPr>
            <a:spLocks noChangeArrowheads="1"/>
          </p:cNvSpPr>
          <p:nvPr/>
        </p:nvSpPr>
        <p:spPr bwMode="auto">
          <a:xfrm>
            <a:off x="914400" y="484505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Some entropy is </a:t>
            </a:r>
            <a:r>
              <a:rPr lang="en-US" i="1"/>
              <a:t>generated </a:t>
            </a:r>
            <a:r>
              <a:rPr lang="en-US"/>
              <a:t>or </a:t>
            </a:r>
            <a:r>
              <a:rPr lang="en-US" i="1"/>
              <a:t>created </a:t>
            </a:r>
            <a:r>
              <a:rPr lang="en-US"/>
              <a:t>during an irreversible process, and this generation is due entirely to the presence of irreversibilities.</a:t>
            </a:r>
          </a:p>
        </p:txBody>
      </p:sp>
      <p:sp>
        <p:nvSpPr>
          <p:cNvPr id="6150" name="Rectangle 15"/>
          <p:cNvSpPr>
            <a:spLocks noChangeArrowheads="1"/>
          </p:cNvSpPr>
          <p:nvPr/>
        </p:nvSpPr>
        <p:spPr bwMode="auto">
          <a:xfrm>
            <a:off x="1017588" y="5686425"/>
            <a:ext cx="6754812" cy="714375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/>
              <a:t>The entropy generation </a:t>
            </a:r>
            <a:r>
              <a:rPr lang="en-US" i="1" dirty="0"/>
              <a:t>S</a:t>
            </a:r>
            <a:r>
              <a:rPr lang="en-US" baseline="-25000" dirty="0"/>
              <a:t>gen</a:t>
            </a:r>
            <a:r>
              <a:rPr lang="en-US" dirty="0"/>
              <a:t> is always a </a:t>
            </a:r>
            <a:r>
              <a:rPr lang="en-US" i="1" dirty="0"/>
              <a:t>positive </a:t>
            </a:r>
            <a:r>
              <a:rPr lang="en-US" dirty="0"/>
              <a:t>quantity or zero.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>
                <a:solidFill>
                  <a:srgbClr val="3333FF"/>
                </a:solidFill>
              </a:rPr>
              <a:t>Can the entropy of a system during a process decrease?</a:t>
            </a:r>
          </a:p>
        </p:txBody>
      </p:sp>
      <p:pic>
        <p:nvPicPr>
          <p:cNvPr id="6151" name="Picture 1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0975" y="1228725"/>
            <a:ext cx="3400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E419C-67F0-413D-8042-41176C64DD6D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92638"/>
            <a:ext cx="13017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029200"/>
            <a:ext cx="35242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426075"/>
            <a:ext cx="315436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3429000" y="5486400"/>
            <a:ext cx="1752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The increase of entropy principle</a:t>
            </a:r>
          </a:p>
        </p:txBody>
      </p:sp>
      <p:pic>
        <p:nvPicPr>
          <p:cNvPr id="717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28600"/>
            <a:ext cx="41052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95850" y="228600"/>
            <a:ext cx="40957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632581-EF89-4320-A0A9-65865363BBF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2875" y="152400"/>
            <a:ext cx="31337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Some Remarks about Entropy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495800" y="331788"/>
            <a:ext cx="4343400" cy="629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</a:pPr>
            <a:r>
              <a:rPr lang="en-US" dirty="0"/>
              <a:t>Processes can occur in a </a:t>
            </a:r>
            <a:r>
              <a:rPr lang="en-US" i="1" dirty="0">
                <a:solidFill>
                  <a:srgbClr val="CC00CC"/>
                </a:solidFill>
              </a:rPr>
              <a:t>certain</a:t>
            </a:r>
            <a:r>
              <a:rPr lang="en-US" i="1" dirty="0"/>
              <a:t> </a:t>
            </a:r>
            <a:r>
              <a:rPr lang="en-US" dirty="0"/>
              <a:t>direction only, not in </a:t>
            </a:r>
            <a:r>
              <a:rPr lang="en-US" i="1" dirty="0">
                <a:solidFill>
                  <a:srgbClr val="CC00CC"/>
                </a:solidFill>
              </a:rPr>
              <a:t>any</a:t>
            </a:r>
            <a:r>
              <a:rPr lang="en-US" i="1" dirty="0"/>
              <a:t> </a:t>
            </a:r>
            <a:r>
              <a:rPr lang="en-US" dirty="0"/>
              <a:t>direction. A process must proceed in the direction that complies with the increase of entropy principle, that is, </a:t>
            </a:r>
            <a:r>
              <a:rPr lang="en-US" i="1" dirty="0"/>
              <a:t>S</a:t>
            </a:r>
            <a:r>
              <a:rPr lang="en-US" baseline="-25000" dirty="0"/>
              <a:t>gen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≥</a:t>
            </a:r>
            <a:r>
              <a:rPr lang="en-US" dirty="0"/>
              <a:t> 0. A process that violates this principle is impossible. 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</a:pPr>
            <a:r>
              <a:rPr lang="en-US" dirty="0"/>
              <a:t>Entropy is a </a:t>
            </a:r>
            <a:r>
              <a:rPr lang="en-US" i="1" dirty="0" err="1">
                <a:solidFill>
                  <a:srgbClr val="CC00CC"/>
                </a:solidFill>
              </a:rPr>
              <a:t>nonconserved</a:t>
            </a:r>
            <a:r>
              <a:rPr lang="en-US" i="1" dirty="0">
                <a:solidFill>
                  <a:srgbClr val="CC00CC"/>
                </a:solidFill>
              </a:rPr>
              <a:t> property</a:t>
            </a:r>
            <a:r>
              <a:rPr lang="en-US" dirty="0"/>
              <a:t>, and there is </a:t>
            </a:r>
            <a:r>
              <a:rPr lang="en-US" i="1" dirty="0"/>
              <a:t>no </a:t>
            </a:r>
            <a:r>
              <a:rPr lang="en-US" dirty="0"/>
              <a:t>such thing as the </a:t>
            </a:r>
            <a:r>
              <a:rPr lang="en-US" i="1" dirty="0">
                <a:solidFill>
                  <a:srgbClr val="CC00CC"/>
                </a:solidFill>
              </a:rPr>
              <a:t>conservation of entropy principle</a:t>
            </a:r>
            <a:r>
              <a:rPr lang="en-US" dirty="0"/>
              <a:t>. Entropy is conserved during the idealized reversible processes only and increases during </a:t>
            </a:r>
            <a:r>
              <a:rPr lang="en-US" i="1" dirty="0"/>
              <a:t>all </a:t>
            </a:r>
            <a:r>
              <a:rPr lang="en-US" dirty="0"/>
              <a:t>actual processes.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</a:pPr>
            <a:r>
              <a:rPr lang="en-US" dirty="0"/>
              <a:t>The performance of engineering systems is degraded by the presence of </a:t>
            </a:r>
            <a:r>
              <a:rPr lang="en-US" dirty="0" err="1"/>
              <a:t>irreversibilities</a:t>
            </a:r>
            <a:r>
              <a:rPr lang="en-US" dirty="0"/>
              <a:t>, and </a:t>
            </a:r>
            <a:r>
              <a:rPr lang="en-US" i="1" dirty="0">
                <a:solidFill>
                  <a:srgbClr val="CC00CC"/>
                </a:solidFill>
              </a:rPr>
              <a:t>entropy generation</a:t>
            </a:r>
            <a:r>
              <a:rPr lang="en-US" i="1" dirty="0"/>
              <a:t> </a:t>
            </a:r>
            <a:r>
              <a:rPr lang="en-US" dirty="0"/>
              <a:t>is a measure of the magnitudes of the </a:t>
            </a:r>
            <a:r>
              <a:rPr lang="en-US" dirty="0" err="1"/>
              <a:t>irreversibilities</a:t>
            </a:r>
            <a:r>
              <a:rPr lang="en-US" dirty="0"/>
              <a:t> during that process. It is also used to establish criteria for the performance of engineering devices.</a:t>
            </a:r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143000"/>
            <a:ext cx="40957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407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Default Design</vt:lpstr>
      <vt:lpstr>CHAPTER 7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688</cp:revision>
  <dcterms:created xsi:type="dcterms:W3CDTF">2007-03-22T19:44:56Z</dcterms:created>
  <dcterms:modified xsi:type="dcterms:W3CDTF">2023-02-28T05:56:12Z</dcterms:modified>
</cp:coreProperties>
</file>