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PT Sans Narrow"/>
      <p:regular r:id="rId52"/>
      <p:bold r:id="rId53"/>
    </p:embeddedFont>
    <p:embeddedFont>
      <p:font typeface="Open Sans"/>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PTSansNarrow-bold.fntdata"/><Relationship Id="rId52" Type="http://schemas.openxmlformats.org/officeDocument/2006/relationships/font" Target="fonts/PTSansNarrow-regular.fntdata"/><Relationship Id="rId11" Type="http://schemas.openxmlformats.org/officeDocument/2006/relationships/slide" Target="slides/slide6.xml"/><Relationship Id="rId55" Type="http://schemas.openxmlformats.org/officeDocument/2006/relationships/font" Target="fonts/OpenSans-bold.fntdata"/><Relationship Id="rId10" Type="http://schemas.openxmlformats.org/officeDocument/2006/relationships/slide" Target="slides/slide5.xml"/><Relationship Id="rId54" Type="http://schemas.openxmlformats.org/officeDocument/2006/relationships/font" Target="fonts/OpenSans-regular.fntdata"/><Relationship Id="rId13" Type="http://schemas.openxmlformats.org/officeDocument/2006/relationships/slide" Target="slides/slide8.xml"/><Relationship Id="rId57" Type="http://schemas.openxmlformats.org/officeDocument/2006/relationships/font" Target="fonts/OpenSans-boldItalic.fntdata"/><Relationship Id="rId12" Type="http://schemas.openxmlformats.org/officeDocument/2006/relationships/slide" Target="slides/slide7.xml"/><Relationship Id="rId56" Type="http://schemas.openxmlformats.org/officeDocument/2006/relationships/font" Target="fonts/Open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052c89dc88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052c89dc88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52c89dc8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52c89dc8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052c89dc8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052c89dc8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052c89dc8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052c89dc8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052c89dc8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052c89dc8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efbc52065f0c7c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efbc52065f0c7c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efbc52065f0c7c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efbc52065f0c7c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c30dc1b15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c30dc1b15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052c89dc88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052c89dc8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052c89dc88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052c89dc88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c30dc1b15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c30dc1b15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052c89dc88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052c89dc8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052c89dc88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052c89dc8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052c89dc88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052c89dc88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052c89dc88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052c89dc88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052c89dc88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052c89dc88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052c89dc88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052c89dc88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052c89dc88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052c89dc88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efbc52065f0c7c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efbc52065f0c7c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efbc52065f0c7c2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efbc52065f0c7c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efbc52065f0c7c2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efbc52065f0c7c2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c30dc1b157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c30dc1b157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052c89dc88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052c89dc88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052c89dc88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052c89dc88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052c89dc88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052c89dc88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052c89dc88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052c89dc88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052c89dc88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052c89dc88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efbc52065f0c7c2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efbc52065f0c7c2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3efbc52065f0c7c2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3efbc52065f0c7c2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052c89dc88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052c89dc88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052c89dc88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052c89dc88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052c89dc88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052c89dc88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c30dc1b157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c30dc1b157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3efbc52065f0c7c2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3efbc52065f0c7c2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052c89dc88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052c89dc88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3efbc52065f0c7c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3efbc52065f0c7c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3efbc52065f0c7c2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3efbc52065f0c7c2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c30dc1b157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c30dc1b157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3efbc52065f0c7c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3efbc52065f0c7c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3efbc52065f0c7c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3efbc52065f0c7c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052c89dc8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052c89dc8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efbc52065f0c7c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efbc52065f0c7c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052c89dc8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052c89dc8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dc7eecd7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dc7eecd7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052c89dc8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052c89dc8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7.png"/><Relationship Id="rId7" Type="http://schemas.openxmlformats.org/officeDocument/2006/relationships/image" Target="../media/image1.png"/><Relationship Id="rId8"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19.png"/><Relationship Id="rId7" Type="http://schemas.openxmlformats.org/officeDocument/2006/relationships/image" Target="../media/image16.png"/><Relationship Id="rId8"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27.png"/><Relationship Id="rId5"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4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25.png"/><Relationship Id="rId5" Type="http://schemas.openxmlformats.org/officeDocument/2006/relationships/image" Target="../media/image21.png"/><Relationship Id="rId6" Type="http://schemas.openxmlformats.org/officeDocument/2006/relationships/image" Target="../media/image18.png"/><Relationship Id="rId7" Type="http://schemas.openxmlformats.org/officeDocument/2006/relationships/image" Target="../media/image20.png"/><Relationship Id="rId8"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3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4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21.png"/><Relationship Id="rId6" Type="http://schemas.openxmlformats.org/officeDocument/2006/relationships/image" Target="../media/image25.png"/><Relationship Id="rId7" Type="http://schemas.openxmlformats.org/officeDocument/2006/relationships/image" Target="../media/image36.png"/><Relationship Id="rId8" Type="http://schemas.openxmlformats.org/officeDocument/2006/relationships/image" Target="../media/image4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5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5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1.png"/><Relationship Id="rId6" Type="http://schemas.openxmlformats.org/officeDocument/2006/relationships/image" Target="../media/image39.png"/><Relationship Id="rId7" Type="http://schemas.openxmlformats.org/officeDocument/2006/relationships/image" Target="../media/image37.png"/><Relationship Id="rId8" Type="http://schemas.openxmlformats.org/officeDocument/2006/relationships/image" Target="../media/image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3.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37.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45.png"/><Relationship Id="rId4" Type="http://schemas.openxmlformats.org/officeDocument/2006/relationships/image" Target="../media/image5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48.png"/><Relationship Id="rId4" Type="http://schemas.openxmlformats.org/officeDocument/2006/relationships/image" Target="../media/image63.png"/><Relationship Id="rId5" Type="http://schemas.openxmlformats.org/officeDocument/2006/relationships/image" Target="../media/image49.png"/><Relationship Id="rId6" Type="http://schemas.openxmlformats.org/officeDocument/2006/relationships/image" Target="../media/image4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6.png"/><Relationship Id="rId4" Type="http://schemas.openxmlformats.org/officeDocument/2006/relationships/image" Target="../media/image61.png"/><Relationship Id="rId5" Type="http://schemas.openxmlformats.org/officeDocument/2006/relationships/image" Target="../media/image50.png"/><Relationship Id="rId6" Type="http://schemas.openxmlformats.org/officeDocument/2006/relationships/image" Target="../media/image59.png"/><Relationship Id="rId7" Type="http://schemas.openxmlformats.org/officeDocument/2006/relationships/image" Target="../media/image5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2.png"/><Relationship Id="rId4" Type="http://schemas.openxmlformats.org/officeDocument/2006/relationships/image" Target="../media/image94.png"/><Relationship Id="rId5" Type="http://schemas.openxmlformats.org/officeDocument/2006/relationships/image" Target="../media/image52.png"/><Relationship Id="rId6" Type="http://schemas.openxmlformats.org/officeDocument/2006/relationships/image" Target="../media/image58.png"/><Relationship Id="rId7" Type="http://schemas.openxmlformats.org/officeDocument/2006/relationships/image" Target="../media/image5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7.png"/><Relationship Id="rId4" Type="http://schemas.openxmlformats.org/officeDocument/2006/relationships/image" Target="../media/image60.png"/><Relationship Id="rId5" Type="http://schemas.openxmlformats.org/officeDocument/2006/relationships/image" Target="../media/image65.png"/><Relationship Id="rId6" Type="http://schemas.openxmlformats.org/officeDocument/2006/relationships/image" Target="../media/image67.png"/><Relationship Id="rId7" Type="http://schemas.openxmlformats.org/officeDocument/2006/relationships/image" Target="../media/image64.png"/><Relationship Id="rId8" Type="http://schemas.openxmlformats.org/officeDocument/2006/relationships/image" Target="../media/image6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54.png"/><Relationship Id="rId4" Type="http://schemas.openxmlformats.org/officeDocument/2006/relationships/image" Target="../media/image6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58.png"/><Relationship Id="rId4" Type="http://schemas.openxmlformats.org/officeDocument/2006/relationships/image" Target="../media/image5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image" Target="../media/image68.png"/><Relationship Id="rId4" Type="http://schemas.openxmlformats.org/officeDocument/2006/relationships/image" Target="../media/image73.png"/><Relationship Id="rId5" Type="http://schemas.openxmlformats.org/officeDocument/2006/relationships/image" Target="../media/image76.png"/><Relationship Id="rId6" Type="http://schemas.openxmlformats.org/officeDocument/2006/relationships/image" Target="../media/image75.png"/><Relationship Id="rId7" Type="http://schemas.openxmlformats.org/officeDocument/2006/relationships/image" Target="../media/image66.png"/><Relationship Id="rId8" Type="http://schemas.openxmlformats.org/officeDocument/2006/relationships/image" Target="../media/image7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image" Target="../media/image71.png"/><Relationship Id="rId4" Type="http://schemas.openxmlformats.org/officeDocument/2006/relationships/image" Target="../media/image70.png"/><Relationship Id="rId5" Type="http://schemas.openxmlformats.org/officeDocument/2006/relationships/image" Target="../media/image66.png"/><Relationship Id="rId6" Type="http://schemas.openxmlformats.org/officeDocument/2006/relationships/image" Target="../media/image83.png"/><Relationship Id="rId7" Type="http://schemas.openxmlformats.org/officeDocument/2006/relationships/image" Target="../media/image76.png"/><Relationship Id="rId8" Type="http://schemas.openxmlformats.org/officeDocument/2006/relationships/image" Target="../media/image7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 Id="rId3" Type="http://schemas.openxmlformats.org/officeDocument/2006/relationships/image" Target="../media/image82.png"/><Relationship Id="rId4" Type="http://schemas.openxmlformats.org/officeDocument/2006/relationships/image" Target="../media/image80.png"/><Relationship Id="rId5" Type="http://schemas.openxmlformats.org/officeDocument/2006/relationships/image" Target="../media/image81.png"/><Relationship Id="rId6" Type="http://schemas.openxmlformats.org/officeDocument/2006/relationships/image" Target="../media/image90.png"/><Relationship Id="rId7" Type="http://schemas.openxmlformats.org/officeDocument/2006/relationships/image" Target="../media/image84.png"/><Relationship Id="rId8" Type="http://schemas.openxmlformats.org/officeDocument/2006/relationships/image" Target="../media/image9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71.png"/><Relationship Id="rId4" Type="http://schemas.openxmlformats.org/officeDocument/2006/relationships/image" Target="../media/image9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85.png"/><Relationship Id="rId4" Type="http://schemas.openxmlformats.org/officeDocument/2006/relationships/image" Target="../media/image86.png"/><Relationship Id="rId5" Type="http://schemas.openxmlformats.org/officeDocument/2006/relationships/image" Target="../media/image87.png"/><Relationship Id="rId6" Type="http://schemas.openxmlformats.org/officeDocument/2006/relationships/image" Target="../media/image88.png"/><Relationship Id="rId7" Type="http://schemas.openxmlformats.org/officeDocument/2006/relationships/image" Target="../media/image97.png"/><Relationship Id="rId8" Type="http://schemas.openxmlformats.org/officeDocument/2006/relationships/image" Target="../media/image9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93.png"/><Relationship Id="rId4" Type="http://schemas.openxmlformats.org/officeDocument/2006/relationships/image" Target="../media/image99.png"/><Relationship Id="rId5" Type="http://schemas.openxmlformats.org/officeDocument/2006/relationships/image" Target="../media/image100.png"/><Relationship Id="rId6" Type="http://schemas.openxmlformats.org/officeDocument/2006/relationships/image" Target="../media/image95.png"/><Relationship Id="rId7" Type="http://schemas.openxmlformats.org/officeDocument/2006/relationships/image" Target="../media/image98.png"/><Relationship Id="rId8" Type="http://schemas.openxmlformats.org/officeDocument/2006/relationships/image" Target="../media/image10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92.png"/><Relationship Id="rId4" Type="http://schemas.openxmlformats.org/officeDocument/2006/relationships/image" Target="../media/image85.png"/><Relationship Id="rId5" Type="http://schemas.openxmlformats.org/officeDocument/2006/relationships/image" Target="../media/image8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www.itl.nist.gov/div898/handbook/pmd/section8/pmd811.htm" TargetMode="External"/><Relationship Id="rId4" Type="http://schemas.openxmlformats.org/officeDocument/2006/relationships/hyperlink" Target="https://www.sisgeo.com/uploads/schede/schede/VW_PIEZO_EN_05_vibrating_wire_piezometer.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370225" y="1303525"/>
            <a:ext cx="8404500" cy="61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3359"/>
              <a:t>Piezometer Measurements in the District of Padua</a:t>
            </a:r>
            <a:endParaRPr sz="3359"/>
          </a:p>
        </p:txBody>
      </p:sp>
      <p:sp>
        <p:nvSpPr>
          <p:cNvPr id="67" name="Google Shape;67;p13"/>
          <p:cNvSpPr txBox="1"/>
          <p:nvPr>
            <p:ph idx="1" type="subTitle"/>
          </p:nvPr>
        </p:nvSpPr>
        <p:spPr>
          <a:xfrm>
            <a:off x="2136750" y="2030102"/>
            <a:ext cx="4870500" cy="435300"/>
          </a:xfrm>
          <a:prstGeom prst="rect">
            <a:avLst/>
          </a:prstGeom>
        </p:spPr>
        <p:txBody>
          <a:bodyPr anchorCtr="0" anchor="t" bIns="91425" lIns="91425" spcFirstLastPara="1" rIns="91425" wrap="square" tIns="91425">
            <a:noAutofit/>
          </a:bodyPr>
          <a:lstStyle/>
          <a:p>
            <a:pPr indent="0" lvl="0" marL="0" rtl="0" algn="ctr">
              <a:lnSpc>
                <a:spcPct val="60000"/>
              </a:lnSpc>
              <a:spcBef>
                <a:spcPts val="0"/>
              </a:spcBef>
              <a:spcAft>
                <a:spcPts val="0"/>
              </a:spcAft>
              <a:buSzPts val="605"/>
              <a:buNone/>
            </a:pPr>
            <a:r>
              <a:rPr lang="en-GB" sz="1679"/>
              <a:t>Geospatial Data Analysis (053799)- Assignment</a:t>
            </a:r>
            <a:endParaRPr sz="1679"/>
          </a:p>
          <a:p>
            <a:pPr indent="0" lvl="0" marL="0" rtl="0" algn="ctr">
              <a:lnSpc>
                <a:spcPct val="60000"/>
              </a:lnSpc>
              <a:spcBef>
                <a:spcPts val="0"/>
              </a:spcBef>
              <a:spcAft>
                <a:spcPts val="0"/>
              </a:spcAft>
              <a:buSzPts val="605"/>
              <a:buNone/>
            </a:pPr>
            <a:r>
              <a:t/>
            </a:r>
            <a:endParaRPr sz="1679"/>
          </a:p>
          <a:p>
            <a:pPr indent="0" lvl="0" marL="0" rtl="0" algn="ctr">
              <a:lnSpc>
                <a:spcPct val="60000"/>
              </a:lnSpc>
              <a:spcBef>
                <a:spcPts val="0"/>
              </a:spcBef>
              <a:spcAft>
                <a:spcPts val="0"/>
              </a:spcAft>
              <a:buSzPts val="605"/>
              <a:buNone/>
            </a:pPr>
            <a:r>
              <a:t/>
            </a:r>
            <a:endParaRPr sz="1679"/>
          </a:p>
        </p:txBody>
      </p:sp>
      <p:sp>
        <p:nvSpPr>
          <p:cNvPr id="68" name="Google Shape;68;p13"/>
          <p:cNvSpPr txBox="1"/>
          <p:nvPr>
            <p:ph idx="1" type="subTitle"/>
          </p:nvPr>
        </p:nvSpPr>
        <p:spPr>
          <a:xfrm>
            <a:off x="2084300" y="2465400"/>
            <a:ext cx="6622500" cy="1411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770"/>
              <a:buNone/>
            </a:pPr>
            <a:r>
              <a:rPr lang="en-GB" sz="1520"/>
              <a:t>Author:	 		Gian Mohammad Arvin</a:t>
            </a:r>
            <a:endParaRPr sz="1520"/>
          </a:p>
          <a:p>
            <a:pPr indent="0" lvl="0" marL="0" rtl="0" algn="l">
              <a:lnSpc>
                <a:spcPct val="115000"/>
              </a:lnSpc>
              <a:spcBef>
                <a:spcPts val="0"/>
              </a:spcBef>
              <a:spcAft>
                <a:spcPts val="0"/>
              </a:spcAft>
              <a:buSzPts val="770"/>
              <a:buNone/>
            </a:pPr>
            <a:r>
              <a:rPr lang="en-GB" sz="1520"/>
              <a:t>Codice Persona: 	10871604</a:t>
            </a:r>
            <a:endParaRPr sz="1520"/>
          </a:p>
          <a:p>
            <a:pPr indent="0" lvl="0" marL="0" rtl="0" algn="l">
              <a:lnSpc>
                <a:spcPct val="115000"/>
              </a:lnSpc>
              <a:spcBef>
                <a:spcPts val="0"/>
              </a:spcBef>
              <a:spcAft>
                <a:spcPts val="0"/>
              </a:spcAft>
              <a:buSzPts val="770"/>
              <a:buNone/>
            </a:pPr>
            <a:r>
              <a:rPr lang="en-GB" sz="1520"/>
              <a:t>Matricola: 		220739</a:t>
            </a:r>
            <a:endParaRPr sz="1520"/>
          </a:p>
          <a:p>
            <a:pPr indent="0" lvl="0" marL="0" rtl="0" algn="l">
              <a:lnSpc>
                <a:spcPct val="115000"/>
              </a:lnSpc>
              <a:spcBef>
                <a:spcPts val="0"/>
              </a:spcBef>
              <a:spcAft>
                <a:spcPts val="0"/>
              </a:spcAft>
              <a:buSzPts val="770"/>
              <a:buNone/>
            </a:pPr>
            <a:r>
              <a:rPr lang="en-GB" sz="1520"/>
              <a:t>Professor: 		Venuti Giovanna &amp; De Gaetani Carlo Iapige</a:t>
            </a:r>
            <a:endParaRPr sz="1520"/>
          </a:p>
          <a:p>
            <a:pPr indent="0" lvl="0" marL="0" rtl="0" algn="l">
              <a:lnSpc>
                <a:spcPct val="115000"/>
              </a:lnSpc>
              <a:spcBef>
                <a:spcPts val="0"/>
              </a:spcBef>
              <a:spcAft>
                <a:spcPts val="0"/>
              </a:spcAft>
              <a:buSzPts val="770"/>
              <a:buNone/>
            </a:pPr>
            <a:r>
              <a:rPr lang="en-GB" sz="1520"/>
              <a:t>Academic Year:		2022-2023</a:t>
            </a:r>
            <a:endParaRPr sz="1520"/>
          </a:p>
          <a:p>
            <a:pPr indent="0" lvl="0" marL="0" rtl="0" algn="l">
              <a:lnSpc>
                <a:spcPct val="115000"/>
              </a:lnSpc>
              <a:spcBef>
                <a:spcPts val="0"/>
              </a:spcBef>
              <a:spcAft>
                <a:spcPts val="0"/>
              </a:spcAft>
              <a:buSzPts val="770"/>
              <a:buNone/>
            </a:pPr>
            <a:r>
              <a:t/>
            </a:r>
            <a:endParaRPr sz="1520"/>
          </a:p>
          <a:p>
            <a:pPr indent="0" lvl="0" marL="0" rtl="0" algn="l">
              <a:lnSpc>
                <a:spcPct val="115000"/>
              </a:lnSpc>
              <a:spcBef>
                <a:spcPts val="0"/>
              </a:spcBef>
              <a:spcAft>
                <a:spcPts val="0"/>
              </a:spcAft>
              <a:buSzPts val="770"/>
              <a:buNone/>
            </a:pPr>
            <a:r>
              <a:t/>
            </a:r>
            <a:endParaRPr sz="15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3717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A: Least Square Smoothing Interpolation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24" name="Google Shape;124;p22"/>
          <p:cNvPicPr preferRelativeResize="0"/>
          <p:nvPr/>
        </p:nvPicPr>
        <p:blipFill>
          <a:blip r:embed="rId3">
            <a:alphaModFix/>
          </a:blip>
          <a:stretch>
            <a:fillRect/>
          </a:stretch>
        </p:blipFill>
        <p:spPr>
          <a:xfrm>
            <a:off x="3321738" y="1308316"/>
            <a:ext cx="5522749" cy="2105375"/>
          </a:xfrm>
          <a:prstGeom prst="rect">
            <a:avLst/>
          </a:prstGeom>
          <a:noFill/>
          <a:ln>
            <a:noFill/>
          </a:ln>
        </p:spPr>
      </p:pic>
      <p:pic>
        <p:nvPicPr>
          <p:cNvPr id="125" name="Google Shape;125;p22"/>
          <p:cNvPicPr preferRelativeResize="0"/>
          <p:nvPr/>
        </p:nvPicPr>
        <p:blipFill>
          <a:blip r:embed="rId4">
            <a:alphaModFix/>
          </a:blip>
          <a:stretch>
            <a:fillRect/>
          </a:stretch>
        </p:blipFill>
        <p:spPr>
          <a:xfrm>
            <a:off x="926213" y="3413700"/>
            <a:ext cx="1232525" cy="462200"/>
          </a:xfrm>
          <a:prstGeom prst="rect">
            <a:avLst/>
          </a:prstGeom>
          <a:noFill/>
          <a:ln>
            <a:noFill/>
          </a:ln>
        </p:spPr>
      </p:pic>
      <p:pic>
        <p:nvPicPr>
          <p:cNvPr id="126" name="Google Shape;126;p22"/>
          <p:cNvPicPr preferRelativeResize="0"/>
          <p:nvPr/>
        </p:nvPicPr>
        <p:blipFill>
          <a:blip r:embed="rId5">
            <a:alphaModFix/>
          </a:blip>
          <a:stretch>
            <a:fillRect/>
          </a:stretch>
        </p:blipFill>
        <p:spPr>
          <a:xfrm>
            <a:off x="3303325" y="3737150"/>
            <a:ext cx="5559574" cy="462200"/>
          </a:xfrm>
          <a:prstGeom prst="rect">
            <a:avLst/>
          </a:prstGeom>
          <a:noFill/>
          <a:ln>
            <a:noFill/>
          </a:ln>
        </p:spPr>
      </p:pic>
      <p:pic>
        <p:nvPicPr>
          <p:cNvPr id="127" name="Google Shape;127;p22"/>
          <p:cNvPicPr preferRelativeResize="0"/>
          <p:nvPr/>
        </p:nvPicPr>
        <p:blipFill>
          <a:blip r:embed="rId6">
            <a:alphaModFix/>
          </a:blip>
          <a:stretch>
            <a:fillRect/>
          </a:stretch>
        </p:blipFill>
        <p:spPr>
          <a:xfrm>
            <a:off x="647437" y="3875900"/>
            <a:ext cx="1983925" cy="367400"/>
          </a:xfrm>
          <a:prstGeom prst="rect">
            <a:avLst/>
          </a:prstGeom>
          <a:noFill/>
          <a:ln>
            <a:noFill/>
          </a:ln>
        </p:spPr>
      </p:pic>
      <p:pic>
        <p:nvPicPr>
          <p:cNvPr id="128" name="Google Shape;128;p22"/>
          <p:cNvPicPr preferRelativeResize="0"/>
          <p:nvPr/>
        </p:nvPicPr>
        <p:blipFill>
          <a:blip r:embed="rId7">
            <a:alphaModFix/>
          </a:blip>
          <a:stretch>
            <a:fillRect/>
          </a:stretch>
        </p:blipFill>
        <p:spPr>
          <a:xfrm>
            <a:off x="281124" y="1456124"/>
            <a:ext cx="2716549" cy="777000"/>
          </a:xfrm>
          <a:prstGeom prst="rect">
            <a:avLst/>
          </a:prstGeom>
          <a:noFill/>
          <a:ln>
            <a:noFill/>
          </a:ln>
        </p:spPr>
      </p:pic>
      <p:pic>
        <p:nvPicPr>
          <p:cNvPr id="129" name="Google Shape;129;p22"/>
          <p:cNvPicPr preferRelativeResize="0"/>
          <p:nvPr/>
        </p:nvPicPr>
        <p:blipFill>
          <a:blip r:embed="rId8">
            <a:alphaModFix/>
          </a:blip>
          <a:stretch>
            <a:fillRect/>
          </a:stretch>
        </p:blipFill>
        <p:spPr>
          <a:xfrm>
            <a:off x="1141156" y="2522344"/>
            <a:ext cx="996459" cy="490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1726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840"/>
              <a:t>MODEL B: Exact Interpolation -&gt; Polynomial of Max Degree = Num of Sample</a:t>
            </a:r>
            <a:endParaRPr sz="2840"/>
          </a:p>
          <a:p>
            <a:pPr indent="0" lvl="0" marL="0" rtl="0" algn="l">
              <a:spcBef>
                <a:spcPts val="0"/>
              </a:spcBef>
              <a:spcAft>
                <a:spcPts val="0"/>
              </a:spcAft>
              <a:buSzPts val="990"/>
              <a:buNone/>
            </a:pPr>
            <a:r>
              <a:t/>
            </a:r>
            <a:endParaRPr sz="2840"/>
          </a:p>
          <a:p>
            <a:pPr indent="0" lvl="0" marL="0" rtl="0" algn="l">
              <a:spcBef>
                <a:spcPts val="0"/>
              </a:spcBef>
              <a:spcAft>
                <a:spcPts val="0"/>
              </a:spcAft>
              <a:buSzPts val="990"/>
              <a:buNone/>
            </a:pPr>
            <a:r>
              <a:t/>
            </a:r>
            <a:endParaRPr sz="2840"/>
          </a:p>
        </p:txBody>
      </p:sp>
      <p:pic>
        <p:nvPicPr>
          <p:cNvPr id="135" name="Google Shape;135;p23"/>
          <p:cNvPicPr preferRelativeResize="0"/>
          <p:nvPr/>
        </p:nvPicPr>
        <p:blipFill>
          <a:blip r:embed="rId3">
            <a:alphaModFix/>
          </a:blip>
          <a:stretch>
            <a:fillRect/>
          </a:stretch>
        </p:blipFill>
        <p:spPr>
          <a:xfrm>
            <a:off x="3333913" y="3999025"/>
            <a:ext cx="5559574" cy="462200"/>
          </a:xfrm>
          <a:prstGeom prst="rect">
            <a:avLst/>
          </a:prstGeom>
          <a:noFill/>
          <a:ln>
            <a:noFill/>
          </a:ln>
        </p:spPr>
      </p:pic>
      <p:pic>
        <p:nvPicPr>
          <p:cNvPr id="136" name="Google Shape;136;p23"/>
          <p:cNvPicPr preferRelativeResize="0"/>
          <p:nvPr/>
        </p:nvPicPr>
        <p:blipFill>
          <a:blip r:embed="rId4">
            <a:alphaModFix/>
          </a:blip>
          <a:stretch>
            <a:fillRect/>
          </a:stretch>
        </p:blipFill>
        <p:spPr>
          <a:xfrm>
            <a:off x="625638" y="4496350"/>
            <a:ext cx="1983925" cy="367400"/>
          </a:xfrm>
          <a:prstGeom prst="rect">
            <a:avLst/>
          </a:prstGeom>
          <a:noFill/>
          <a:ln>
            <a:noFill/>
          </a:ln>
        </p:spPr>
      </p:pic>
      <p:pic>
        <p:nvPicPr>
          <p:cNvPr id="137" name="Google Shape;137;p23"/>
          <p:cNvPicPr preferRelativeResize="0"/>
          <p:nvPr/>
        </p:nvPicPr>
        <p:blipFill>
          <a:blip r:embed="rId5">
            <a:alphaModFix/>
          </a:blip>
          <a:stretch>
            <a:fillRect/>
          </a:stretch>
        </p:blipFill>
        <p:spPr>
          <a:xfrm>
            <a:off x="259324" y="3684224"/>
            <a:ext cx="2716549" cy="777000"/>
          </a:xfrm>
          <a:prstGeom prst="rect">
            <a:avLst/>
          </a:prstGeom>
          <a:noFill/>
          <a:ln>
            <a:noFill/>
          </a:ln>
        </p:spPr>
      </p:pic>
      <p:pic>
        <p:nvPicPr>
          <p:cNvPr id="138" name="Google Shape;138;p23"/>
          <p:cNvPicPr preferRelativeResize="0"/>
          <p:nvPr/>
        </p:nvPicPr>
        <p:blipFill>
          <a:blip r:embed="rId6">
            <a:alphaModFix/>
          </a:blip>
          <a:stretch>
            <a:fillRect/>
          </a:stretch>
        </p:blipFill>
        <p:spPr>
          <a:xfrm>
            <a:off x="3411851" y="4505197"/>
            <a:ext cx="5559552" cy="349702"/>
          </a:xfrm>
          <a:prstGeom prst="rect">
            <a:avLst/>
          </a:prstGeom>
          <a:noFill/>
          <a:ln>
            <a:noFill/>
          </a:ln>
        </p:spPr>
      </p:pic>
      <p:pic>
        <p:nvPicPr>
          <p:cNvPr id="139" name="Google Shape;139;p23"/>
          <p:cNvPicPr preferRelativeResize="0"/>
          <p:nvPr/>
        </p:nvPicPr>
        <p:blipFill rotWithShape="1">
          <a:blip r:embed="rId7">
            <a:alphaModFix/>
          </a:blip>
          <a:srcRect b="0" l="0" r="0" t="16142"/>
          <a:stretch/>
        </p:blipFill>
        <p:spPr>
          <a:xfrm>
            <a:off x="1892150" y="1343038"/>
            <a:ext cx="5714248" cy="2193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3717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840"/>
              <a:t>MODEL C: Exact Interpolation -&gt; Lagrange</a:t>
            </a:r>
            <a:endParaRPr sz="2840"/>
          </a:p>
          <a:p>
            <a:pPr indent="0" lvl="0" marL="0" rtl="0" algn="l">
              <a:spcBef>
                <a:spcPts val="0"/>
              </a:spcBef>
              <a:spcAft>
                <a:spcPts val="0"/>
              </a:spcAft>
              <a:buSzPts val="990"/>
              <a:buNone/>
            </a:pPr>
            <a:r>
              <a:t/>
            </a:r>
            <a:endParaRPr sz="2840"/>
          </a:p>
          <a:p>
            <a:pPr indent="0" lvl="0" marL="0" rtl="0" algn="l">
              <a:spcBef>
                <a:spcPts val="0"/>
              </a:spcBef>
              <a:spcAft>
                <a:spcPts val="0"/>
              </a:spcAft>
              <a:buSzPts val="990"/>
              <a:buNone/>
            </a:pPr>
            <a:r>
              <a:t/>
            </a:r>
            <a:endParaRPr sz="2840"/>
          </a:p>
        </p:txBody>
      </p:sp>
      <p:pic>
        <p:nvPicPr>
          <p:cNvPr id="145" name="Google Shape;145;p24"/>
          <p:cNvPicPr preferRelativeResize="0"/>
          <p:nvPr/>
        </p:nvPicPr>
        <p:blipFill rotWithShape="1">
          <a:blip r:embed="rId3">
            <a:alphaModFix/>
          </a:blip>
          <a:srcRect b="0" l="0" r="0" t="12303"/>
          <a:stretch/>
        </p:blipFill>
        <p:spPr>
          <a:xfrm>
            <a:off x="1735025" y="974350"/>
            <a:ext cx="6174025" cy="2477975"/>
          </a:xfrm>
          <a:prstGeom prst="rect">
            <a:avLst/>
          </a:prstGeom>
          <a:noFill/>
          <a:ln>
            <a:noFill/>
          </a:ln>
        </p:spPr>
      </p:pic>
      <p:pic>
        <p:nvPicPr>
          <p:cNvPr id="146" name="Google Shape;146;p24"/>
          <p:cNvPicPr preferRelativeResize="0"/>
          <p:nvPr/>
        </p:nvPicPr>
        <p:blipFill>
          <a:blip r:embed="rId4">
            <a:alphaModFix/>
          </a:blip>
          <a:stretch>
            <a:fillRect/>
          </a:stretch>
        </p:blipFill>
        <p:spPr>
          <a:xfrm>
            <a:off x="3792725" y="3569000"/>
            <a:ext cx="1301525" cy="246650"/>
          </a:xfrm>
          <a:prstGeom prst="rect">
            <a:avLst/>
          </a:prstGeom>
          <a:noFill/>
          <a:ln>
            <a:noFill/>
          </a:ln>
        </p:spPr>
      </p:pic>
      <p:pic>
        <p:nvPicPr>
          <p:cNvPr id="147" name="Google Shape;147;p24"/>
          <p:cNvPicPr preferRelativeResize="0"/>
          <p:nvPr/>
        </p:nvPicPr>
        <p:blipFill>
          <a:blip r:embed="rId5">
            <a:alphaModFix/>
          </a:blip>
          <a:stretch>
            <a:fillRect/>
          </a:stretch>
        </p:blipFill>
        <p:spPr>
          <a:xfrm>
            <a:off x="2174175" y="3815652"/>
            <a:ext cx="4538614" cy="462200"/>
          </a:xfrm>
          <a:prstGeom prst="rect">
            <a:avLst/>
          </a:prstGeom>
          <a:noFill/>
          <a:ln>
            <a:noFill/>
          </a:ln>
        </p:spPr>
      </p:pic>
      <p:pic>
        <p:nvPicPr>
          <p:cNvPr id="148" name="Google Shape;148;p24"/>
          <p:cNvPicPr preferRelativeResize="0"/>
          <p:nvPr/>
        </p:nvPicPr>
        <p:blipFill>
          <a:blip r:embed="rId6">
            <a:alphaModFix/>
          </a:blip>
          <a:stretch>
            <a:fillRect/>
          </a:stretch>
        </p:blipFill>
        <p:spPr>
          <a:xfrm>
            <a:off x="2174171" y="4237050"/>
            <a:ext cx="4630254" cy="707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3717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E: Piecewise Interpolation -&gt; CUBIC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54" name="Google Shape;154;p25"/>
          <p:cNvPicPr preferRelativeResize="0"/>
          <p:nvPr/>
        </p:nvPicPr>
        <p:blipFill>
          <a:blip r:embed="rId3">
            <a:alphaModFix/>
          </a:blip>
          <a:stretch>
            <a:fillRect/>
          </a:stretch>
        </p:blipFill>
        <p:spPr>
          <a:xfrm>
            <a:off x="311700" y="1074563"/>
            <a:ext cx="5294899" cy="2216650"/>
          </a:xfrm>
          <a:prstGeom prst="rect">
            <a:avLst/>
          </a:prstGeom>
          <a:noFill/>
          <a:ln>
            <a:noFill/>
          </a:ln>
        </p:spPr>
      </p:pic>
      <p:sp>
        <p:nvSpPr>
          <p:cNvPr id="155" name="Google Shape;155;p25"/>
          <p:cNvSpPr txBox="1"/>
          <p:nvPr/>
        </p:nvSpPr>
        <p:spPr>
          <a:xfrm>
            <a:off x="5646325" y="1079100"/>
            <a:ext cx="3356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pen Sans"/>
                <a:ea typeface="Open Sans"/>
                <a:cs typeface="Open Sans"/>
                <a:sym typeface="Open Sans"/>
              </a:rPr>
              <a:t>Use a different interpolating function Si (x) for each interval [xi-1, xi ].</a:t>
            </a:r>
            <a:endParaRPr>
              <a:latin typeface="Open Sans"/>
              <a:ea typeface="Open Sans"/>
              <a:cs typeface="Open Sans"/>
              <a:sym typeface="Open Sans"/>
            </a:endParaRPr>
          </a:p>
        </p:txBody>
      </p:sp>
      <p:pic>
        <p:nvPicPr>
          <p:cNvPr id="156" name="Google Shape;156;p25"/>
          <p:cNvPicPr preferRelativeResize="0"/>
          <p:nvPr/>
        </p:nvPicPr>
        <p:blipFill>
          <a:blip r:embed="rId4">
            <a:alphaModFix/>
          </a:blip>
          <a:stretch>
            <a:fillRect/>
          </a:stretch>
        </p:blipFill>
        <p:spPr>
          <a:xfrm>
            <a:off x="6282763" y="1694688"/>
            <a:ext cx="1909526" cy="400200"/>
          </a:xfrm>
          <a:prstGeom prst="rect">
            <a:avLst/>
          </a:prstGeom>
          <a:noFill/>
          <a:ln>
            <a:noFill/>
          </a:ln>
        </p:spPr>
      </p:pic>
      <p:pic>
        <p:nvPicPr>
          <p:cNvPr id="157" name="Google Shape;157;p25"/>
          <p:cNvPicPr preferRelativeResize="0"/>
          <p:nvPr/>
        </p:nvPicPr>
        <p:blipFill>
          <a:blip r:embed="rId5">
            <a:alphaModFix/>
          </a:blip>
          <a:stretch>
            <a:fillRect/>
          </a:stretch>
        </p:blipFill>
        <p:spPr>
          <a:xfrm>
            <a:off x="6373962" y="2094888"/>
            <a:ext cx="1727163" cy="400200"/>
          </a:xfrm>
          <a:prstGeom prst="rect">
            <a:avLst/>
          </a:prstGeom>
          <a:noFill/>
          <a:ln>
            <a:noFill/>
          </a:ln>
        </p:spPr>
      </p:pic>
      <p:pic>
        <p:nvPicPr>
          <p:cNvPr id="158" name="Google Shape;158;p25"/>
          <p:cNvPicPr preferRelativeResize="0"/>
          <p:nvPr/>
        </p:nvPicPr>
        <p:blipFill>
          <a:blip r:embed="rId6">
            <a:alphaModFix/>
          </a:blip>
          <a:stretch>
            <a:fillRect/>
          </a:stretch>
        </p:blipFill>
        <p:spPr>
          <a:xfrm>
            <a:off x="6282775" y="2495088"/>
            <a:ext cx="1909525" cy="352353"/>
          </a:xfrm>
          <a:prstGeom prst="rect">
            <a:avLst/>
          </a:prstGeom>
          <a:noFill/>
          <a:ln>
            <a:noFill/>
          </a:ln>
        </p:spPr>
      </p:pic>
      <p:pic>
        <p:nvPicPr>
          <p:cNvPr id="159" name="Google Shape;159;p25"/>
          <p:cNvPicPr preferRelativeResize="0"/>
          <p:nvPr/>
        </p:nvPicPr>
        <p:blipFill>
          <a:blip r:embed="rId7">
            <a:alphaModFix/>
          </a:blip>
          <a:stretch>
            <a:fillRect/>
          </a:stretch>
        </p:blipFill>
        <p:spPr>
          <a:xfrm>
            <a:off x="845950" y="4396150"/>
            <a:ext cx="7838274" cy="652450"/>
          </a:xfrm>
          <a:prstGeom prst="rect">
            <a:avLst/>
          </a:prstGeom>
          <a:noFill/>
          <a:ln>
            <a:noFill/>
          </a:ln>
        </p:spPr>
      </p:pic>
      <p:pic>
        <p:nvPicPr>
          <p:cNvPr id="160" name="Google Shape;160;p25"/>
          <p:cNvPicPr preferRelativeResize="0"/>
          <p:nvPr/>
        </p:nvPicPr>
        <p:blipFill>
          <a:blip r:embed="rId8">
            <a:alphaModFix/>
          </a:blip>
          <a:stretch>
            <a:fillRect/>
          </a:stretch>
        </p:blipFill>
        <p:spPr>
          <a:xfrm>
            <a:off x="1723725" y="3459304"/>
            <a:ext cx="5850099" cy="536600"/>
          </a:xfrm>
          <a:prstGeom prst="rect">
            <a:avLst/>
          </a:prstGeom>
          <a:noFill/>
          <a:ln>
            <a:noFill/>
          </a:ln>
        </p:spPr>
      </p:pic>
      <p:sp>
        <p:nvSpPr>
          <p:cNvPr id="161" name="Google Shape;161;p25"/>
          <p:cNvSpPr txBox="1"/>
          <p:nvPr/>
        </p:nvSpPr>
        <p:spPr>
          <a:xfrm>
            <a:off x="1822750" y="3995900"/>
            <a:ext cx="517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Open Sans"/>
                <a:ea typeface="Open Sans"/>
                <a:cs typeface="Open Sans"/>
                <a:sym typeface="Open Sans"/>
              </a:rPr>
              <a:t>Analytical Solution between two interpolation function</a:t>
            </a:r>
            <a:endParaRPr b="1">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3717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F: Spline Interpolation with Grid Knot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67" name="Google Shape;167;p26"/>
          <p:cNvPicPr preferRelativeResize="0"/>
          <p:nvPr/>
        </p:nvPicPr>
        <p:blipFill>
          <a:blip r:embed="rId3">
            <a:alphaModFix/>
          </a:blip>
          <a:stretch>
            <a:fillRect/>
          </a:stretch>
        </p:blipFill>
        <p:spPr>
          <a:xfrm>
            <a:off x="477150" y="993575"/>
            <a:ext cx="3415450" cy="1382800"/>
          </a:xfrm>
          <a:prstGeom prst="rect">
            <a:avLst/>
          </a:prstGeom>
          <a:noFill/>
          <a:ln>
            <a:noFill/>
          </a:ln>
        </p:spPr>
      </p:pic>
      <p:pic>
        <p:nvPicPr>
          <p:cNvPr id="168" name="Google Shape;168;p26"/>
          <p:cNvPicPr preferRelativeResize="0"/>
          <p:nvPr/>
        </p:nvPicPr>
        <p:blipFill>
          <a:blip r:embed="rId4">
            <a:alphaModFix/>
          </a:blip>
          <a:stretch>
            <a:fillRect/>
          </a:stretch>
        </p:blipFill>
        <p:spPr>
          <a:xfrm>
            <a:off x="311700" y="2376375"/>
            <a:ext cx="3636424" cy="1434775"/>
          </a:xfrm>
          <a:prstGeom prst="rect">
            <a:avLst/>
          </a:prstGeom>
          <a:noFill/>
          <a:ln>
            <a:noFill/>
          </a:ln>
        </p:spPr>
      </p:pic>
      <p:pic>
        <p:nvPicPr>
          <p:cNvPr id="169" name="Google Shape;169;p26"/>
          <p:cNvPicPr preferRelativeResize="0"/>
          <p:nvPr/>
        </p:nvPicPr>
        <p:blipFill>
          <a:blip r:embed="rId5">
            <a:alphaModFix/>
          </a:blip>
          <a:stretch>
            <a:fillRect/>
          </a:stretch>
        </p:blipFill>
        <p:spPr>
          <a:xfrm>
            <a:off x="239575" y="3811150"/>
            <a:ext cx="4987724" cy="1222475"/>
          </a:xfrm>
          <a:prstGeom prst="rect">
            <a:avLst/>
          </a:prstGeom>
          <a:noFill/>
          <a:ln>
            <a:noFill/>
          </a:ln>
        </p:spPr>
      </p:pic>
      <p:sp>
        <p:nvSpPr>
          <p:cNvPr id="170" name="Google Shape;170;p26"/>
          <p:cNvSpPr txBox="1"/>
          <p:nvPr/>
        </p:nvSpPr>
        <p:spPr>
          <a:xfrm>
            <a:off x="5059700" y="1560850"/>
            <a:ext cx="208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Open Sans"/>
                <a:ea typeface="Open Sans"/>
                <a:cs typeface="Open Sans"/>
                <a:sym typeface="Open Sans"/>
              </a:rPr>
              <a:t>Box Spline</a:t>
            </a:r>
            <a:endParaRPr b="1">
              <a:latin typeface="Open Sans"/>
              <a:ea typeface="Open Sans"/>
              <a:cs typeface="Open Sans"/>
              <a:sym typeface="Open Sans"/>
            </a:endParaRPr>
          </a:p>
        </p:txBody>
      </p:sp>
      <p:sp>
        <p:nvSpPr>
          <p:cNvPr id="171" name="Google Shape;171;p26"/>
          <p:cNvSpPr txBox="1"/>
          <p:nvPr/>
        </p:nvSpPr>
        <p:spPr>
          <a:xfrm>
            <a:off x="5227300" y="2686000"/>
            <a:ext cx="208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Open Sans"/>
                <a:ea typeface="Open Sans"/>
                <a:cs typeface="Open Sans"/>
                <a:sym typeface="Open Sans"/>
              </a:rPr>
              <a:t>Linear Spline</a:t>
            </a:r>
            <a:endParaRPr b="1">
              <a:latin typeface="Open Sans"/>
              <a:ea typeface="Open Sans"/>
              <a:cs typeface="Open Sans"/>
              <a:sym typeface="Open Sans"/>
            </a:endParaRPr>
          </a:p>
        </p:txBody>
      </p:sp>
      <p:sp>
        <p:nvSpPr>
          <p:cNvPr id="172" name="Google Shape;172;p26"/>
          <p:cNvSpPr txBox="1"/>
          <p:nvPr/>
        </p:nvSpPr>
        <p:spPr>
          <a:xfrm>
            <a:off x="5615925" y="4222288"/>
            <a:ext cx="208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Open Sans"/>
                <a:ea typeface="Open Sans"/>
                <a:cs typeface="Open Sans"/>
                <a:sym typeface="Open Sans"/>
              </a:rPr>
              <a:t>Cubic</a:t>
            </a:r>
            <a:r>
              <a:rPr b="1" lang="en-GB">
                <a:latin typeface="Open Sans"/>
                <a:ea typeface="Open Sans"/>
                <a:cs typeface="Open Sans"/>
                <a:sym typeface="Open Sans"/>
              </a:rPr>
              <a:t> Spline</a:t>
            </a:r>
            <a:endParaRPr b="1">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 By Step inside Python Script</a:t>
            </a:r>
            <a:endParaRPr/>
          </a:p>
        </p:txBody>
      </p:sp>
      <p:sp>
        <p:nvSpPr>
          <p:cNvPr id="178" name="Google Shape;178;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Create directory and file file:</a:t>
            </a:r>
            <a:endParaRPr/>
          </a:p>
          <a:p>
            <a:pPr indent="-317500" lvl="1" marL="914400" rtl="0" algn="l">
              <a:spcBef>
                <a:spcPts val="0"/>
              </a:spcBef>
              <a:spcAft>
                <a:spcPts val="0"/>
              </a:spcAft>
              <a:buSzPts val="1400"/>
              <a:buAutoNum type="alphaLcPeriod"/>
            </a:pPr>
            <a:r>
              <a:rPr b="1" lang="en-GB"/>
              <a:t>Code</a:t>
            </a:r>
            <a:r>
              <a:rPr lang="en-GB"/>
              <a:t> folder: </a:t>
            </a:r>
            <a:endParaRPr/>
          </a:p>
          <a:p>
            <a:pPr indent="-317500" lvl="2" marL="1371600" rtl="0" algn="l">
              <a:spcBef>
                <a:spcPts val="0"/>
              </a:spcBef>
              <a:spcAft>
                <a:spcPts val="0"/>
              </a:spcAft>
              <a:buSzPts val="1400"/>
              <a:buAutoNum type="romanLcPeriod"/>
            </a:pPr>
            <a:r>
              <a:rPr b="1" lang="en-GB"/>
              <a:t>clean.py</a:t>
            </a:r>
            <a:r>
              <a:rPr lang="en-GB"/>
              <a:t> → for cleaning and filtering data </a:t>
            </a:r>
            <a:endParaRPr/>
          </a:p>
          <a:p>
            <a:pPr indent="-317500" lvl="2" marL="1371600" rtl="0" algn="l">
              <a:spcBef>
                <a:spcPts val="0"/>
              </a:spcBef>
              <a:spcAft>
                <a:spcPts val="0"/>
              </a:spcAft>
              <a:buSzPts val="1400"/>
              <a:buAutoNum type="romanLcPeriod"/>
            </a:pPr>
            <a:r>
              <a:rPr b="1" lang="en-GB"/>
              <a:t>constant.py</a:t>
            </a:r>
            <a:r>
              <a:rPr lang="en-GB"/>
              <a:t> → store all constant variable needed during data manipulation</a:t>
            </a:r>
            <a:endParaRPr/>
          </a:p>
          <a:p>
            <a:pPr indent="-317500" lvl="2" marL="1371600" rtl="0" algn="l">
              <a:spcBef>
                <a:spcPts val="0"/>
              </a:spcBef>
              <a:spcAft>
                <a:spcPts val="0"/>
              </a:spcAft>
              <a:buSzPts val="1400"/>
              <a:buAutoNum type="romanLcPeriod"/>
            </a:pPr>
            <a:r>
              <a:rPr b="1" lang="en-GB"/>
              <a:t>interpolation.py</a:t>
            </a:r>
            <a:r>
              <a:rPr lang="en-GB"/>
              <a:t> → store interpolation method function</a:t>
            </a:r>
            <a:endParaRPr/>
          </a:p>
          <a:p>
            <a:pPr indent="-317500" lvl="2" marL="1371600" rtl="0" algn="l">
              <a:spcBef>
                <a:spcPts val="0"/>
              </a:spcBef>
              <a:spcAft>
                <a:spcPts val="0"/>
              </a:spcAft>
              <a:buSzPts val="1400"/>
              <a:buAutoNum type="romanLcPeriod"/>
            </a:pPr>
            <a:r>
              <a:rPr b="1" lang="en-GB"/>
              <a:t>plot.py</a:t>
            </a:r>
            <a:r>
              <a:rPr lang="en-GB"/>
              <a:t> → plotting function</a:t>
            </a:r>
            <a:endParaRPr/>
          </a:p>
          <a:p>
            <a:pPr indent="-317500" lvl="2" marL="1371600" rtl="0" algn="l">
              <a:spcBef>
                <a:spcPts val="0"/>
              </a:spcBef>
              <a:spcAft>
                <a:spcPts val="0"/>
              </a:spcAft>
              <a:buSzPts val="1400"/>
              <a:buAutoNum type="romanLcPeriod"/>
            </a:pPr>
            <a:r>
              <a:rPr b="1" lang="en-GB"/>
              <a:t>index.py</a:t>
            </a:r>
            <a:r>
              <a:rPr lang="en-GB"/>
              <a:t> → where we start our works</a:t>
            </a:r>
            <a:endParaRPr/>
          </a:p>
          <a:p>
            <a:pPr indent="-317500" lvl="1" marL="914400" rtl="0" algn="l">
              <a:spcBef>
                <a:spcPts val="0"/>
              </a:spcBef>
              <a:spcAft>
                <a:spcPts val="0"/>
              </a:spcAft>
              <a:buSzPts val="1400"/>
              <a:buAutoNum type="alphaLcPeriod"/>
            </a:pPr>
            <a:r>
              <a:rPr b="1" lang="en-GB"/>
              <a:t>graph</a:t>
            </a:r>
            <a:r>
              <a:rPr lang="en-GB"/>
              <a:t> folder: store all graph resulted from data calculation</a:t>
            </a:r>
            <a:endParaRPr/>
          </a:p>
          <a:p>
            <a:pPr indent="-317500" lvl="1" marL="914400" rtl="0" algn="l">
              <a:spcBef>
                <a:spcPts val="0"/>
              </a:spcBef>
              <a:spcAft>
                <a:spcPts val="0"/>
              </a:spcAft>
              <a:buSzPts val="1400"/>
              <a:buAutoNum type="alphaLcPeriod"/>
            </a:pPr>
            <a:r>
              <a:rPr b="1" lang="en-GB"/>
              <a:t>observation_data</a:t>
            </a:r>
            <a:r>
              <a:rPr lang="en-GB"/>
              <a:t> folder: store our raw data</a:t>
            </a:r>
            <a:endParaRPr/>
          </a:p>
          <a:p>
            <a:pPr indent="-317500" lvl="1" marL="914400" rtl="0" algn="l">
              <a:spcBef>
                <a:spcPts val="0"/>
              </a:spcBef>
              <a:spcAft>
                <a:spcPts val="0"/>
              </a:spcAft>
              <a:buSzPts val="1400"/>
              <a:buAutoNum type="alphaLcPeriod"/>
            </a:pPr>
            <a:r>
              <a:rPr b="1" lang="en-GB"/>
              <a:t>Report </a:t>
            </a:r>
            <a:r>
              <a:rPr lang="en-GB"/>
              <a:t>folder → store ppt report</a:t>
            </a:r>
            <a:endParaRPr/>
          </a:p>
          <a:p>
            <a:pPr indent="-317500" lvl="1" marL="914400" rtl="0" algn="l">
              <a:spcBef>
                <a:spcPts val="0"/>
              </a:spcBef>
              <a:spcAft>
                <a:spcPts val="0"/>
              </a:spcAft>
              <a:buSzPts val="1400"/>
              <a:buAutoNum type="alphaLcPeriod"/>
            </a:pPr>
            <a:r>
              <a:rPr b="1" lang="en-GB"/>
              <a:t>instruction.md</a:t>
            </a:r>
            <a:r>
              <a:rPr lang="en-GB"/>
              <a:t> → readable instruction to run th script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 By Step inside Python Script</a:t>
            </a:r>
            <a:endParaRPr/>
          </a:p>
        </p:txBody>
      </p:sp>
      <p:sp>
        <p:nvSpPr>
          <p:cNvPr id="184" name="Google Shape;184;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9250" lvl="0" marL="457200" rtl="0" algn="l">
              <a:lnSpc>
                <a:spcPct val="150000"/>
              </a:lnSpc>
              <a:spcBef>
                <a:spcPts val="0"/>
              </a:spcBef>
              <a:spcAft>
                <a:spcPts val="0"/>
              </a:spcAft>
              <a:buSzPts val="1900"/>
              <a:buChar char="●"/>
            </a:pPr>
            <a:r>
              <a:rPr lang="en-GB" sz="1900"/>
              <a:t>Read raw data as a pandas Dataframe</a:t>
            </a:r>
            <a:endParaRPr sz="1900"/>
          </a:p>
          <a:p>
            <a:pPr indent="-349250" lvl="0" marL="457200" rtl="0" algn="l">
              <a:lnSpc>
                <a:spcPct val="150000"/>
              </a:lnSpc>
              <a:spcBef>
                <a:spcPts val="0"/>
              </a:spcBef>
              <a:spcAft>
                <a:spcPts val="0"/>
              </a:spcAft>
              <a:buSzPts val="1900"/>
              <a:buChar char="●"/>
            </a:pPr>
            <a:r>
              <a:rPr lang="en-GB" sz="1900"/>
              <a:t>Plotting borehole position → result in graph</a:t>
            </a:r>
            <a:endParaRPr sz="1900"/>
          </a:p>
          <a:p>
            <a:pPr indent="-349250" lvl="0" marL="457200" rtl="0" algn="l">
              <a:lnSpc>
                <a:spcPct val="150000"/>
              </a:lnSpc>
              <a:spcBef>
                <a:spcPts val="0"/>
              </a:spcBef>
              <a:spcAft>
                <a:spcPts val="0"/>
              </a:spcAft>
              <a:buSzPts val="1900"/>
              <a:buChar char="●"/>
            </a:pPr>
            <a:r>
              <a:rPr lang="en-GB" sz="1900"/>
              <a:t>Data cleaning (do data cleaning based on selected METHOD, group data to each station using HashMap Technique, convert datetime observation data to integer for easier calculation)</a:t>
            </a:r>
            <a:endParaRPr sz="1900"/>
          </a:p>
          <a:p>
            <a:pPr indent="-349250" lvl="0" marL="457200" rtl="0" algn="l">
              <a:lnSpc>
                <a:spcPct val="150000"/>
              </a:lnSpc>
              <a:spcBef>
                <a:spcPts val="0"/>
              </a:spcBef>
              <a:spcAft>
                <a:spcPts val="0"/>
              </a:spcAft>
              <a:buSzPts val="1900"/>
              <a:buChar char="●"/>
            </a:pPr>
            <a:r>
              <a:rPr lang="en-GB" sz="1900"/>
              <a:t>Interpolation</a:t>
            </a:r>
            <a:r>
              <a:rPr lang="en-GB" sz="1900"/>
              <a:t> → based on selected METHOD</a:t>
            </a: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70725" y="85500"/>
            <a:ext cx="9001200" cy="63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3000"/>
              <a:t>Borehole Position</a:t>
            </a:r>
            <a:endParaRPr sz="3000"/>
          </a:p>
        </p:txBody>
      </p:sp>
      <p:sp>
        <p:nvSpPr>
          <p:cNvPr id="190" name="Google Shape;190;p29"/>
          <p:cNvSpPr txBox="1"/>
          <p:nvPr>
            <p:ph idx="1" type="subTitle"/>
          </p:nvPr>
        </p:nvSpPr>
        <p:spPr>
          <a:xfrm>
            <a:off x="797813" y="4773600"/>
            <a:ext cx="7597500" cy="3699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b="1" lang="en-GB"/>
              <a:t>Figure shown the spread borehole points of Piezzometer station </a:t>
            </a:r>
            <a:endParaRPr b="1"/>
          </a:p>
        </p:txBody>
      </p:sp>
      <p:pic>
        <p:nvPicPr>
          <p:cNvPr id="191" name="Google Shape;191;p29"/>
          <p:cNvPicPr preferRelativeResize="0"/>
          <p:nvPr/>
        </p:nvPicPr>
        <p:blipFill rotWithShape="1">
          <a:blip r:embed="rId3">
            <a:alphaModFix/>
          </a:blip>
          <a:srcRect b="3824" l="7372" r="8748" t="7444"/>
          <a:stretch/>
        </p:blipFill>
        <p:spPr>
          <a:xfrm>
            <a:off x="773250" y="598625"/>
            <a:ext cx="7597501" cy="417497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70725" y="85500"/>
            <a:ext cx="9001200" cy="63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3000"/>
              <a:t>Least Square Smoothing Interpolation - METHOD: Drop Empty</a:t>
            </a:r>
            <a:endParaRPr sz="3000"/>
          </a:p>
        </p:txBody>
      </p:sp>
      <p:pic>
        <p:nvPicPr>
          <p:cNvPr id="197" name="Google Shape;197;p30"/>
          <p:cNvPicPr preferRelativeResize="0"/>
          <p:nvPr/>
        </p:nvPicPr>
        <p:blipFill rotWithShape="1">
          <a:blip r:embed="rId3">
            <a:alphaModFix/>
          </a:blip>
          <a:srcRect b="4558" l="8281" r="3238" t="7606"/>
          <a:stretch/>
        </p:blipFill>
        <p:spPr>
          <a:xfrm>
            <a:off x="628437" y="724200"/>
            <a:ext cx="7936272" cy="4092701"/>
          </a:xfrm>
          <a:prstGeom prst="rect">
            <a:avLst/>
          </a:prstGeom>
          <a:noFill/>
          <a:ln>
            <a:noFill/>
          </a:ln>
        </p:spPr>
      </p:pic>
      <p:sp>
        <p:nvSpPr>
          <p:cNvPr id="198" name="Google Shape;198;p30"/>
          <p:cNvSpPr txBox="1"/>
          <p:nvPr>
            <p:ph idx="1" type="subTitle"/>
          </p:nvPr>
        </p:nvSpPr>
        <p:spPr>
          <a:xfrm>
            <a:off x="797813" y="4773600"/>
            <a:ext cx="7597500" cy="3699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b="1" lang="en-GB"/>
              <a:t>Figure shown Polynomial of Degree 2 → </a:t>
            </a:r>
            <a:r>
              <a:rPr b="1" lang="en-GB"/>
              <a:t>Method: Drop Empty</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70725" y="85500"/>
            <a:ext cx="9001200" cy="63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3000"/>
              <a:t>Least Square Smoothing Interpolation - METHOD: Drop Empty</a:t>
            </a:r>
            <a:endParaRPr sz="3000"/>
          </a:p>
        </p:txBody>
      </p:sp>
      <p:sp>
        <p:nvSpPr>
          <p:cNvPr id="204" name="Google Shape;204;p31"/>
          <p:cNvSpPr txBox="1"/>
          <p:nvPr>
            <p:ph idx="1" type="subTitle"/>
          </p:nvPr>
        </p:nvSpPr>
        <p:spPr>
          <a:xfrm>
            <a:off x="797813" y="4773600"/>
            <a:ext cx="7597500" cy="3699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b="1" lang="en-GB"/>
              <a:t>Figure shown Polynomial of Degree 5 → Method: Drop Empty</a:t>
            </a:r>
            <a:endParaRPr b="1"/>
          </a:p>
        </p:txBody>
      </p:sp>
      <p:pic>
        <p:nvPicPr>
          <p:cNvPr id="205" name="Google Shape;205;p31"/>
          <p:cNvPicPr preferRelativeResize="0"/>
          <p:nvPr/>
        </p:nvPicPr>
        <p:blipFill rotWithShape="1">
          <a:blip r:embed="rId3">
            <a:alphaModFix/>
          </a:blip>
          <a:srcRect b="5081" l="8949" r="3737" t="8203"/>
          <a:stretch/>
        </p:blipFill>
        <p:spPr>
          <a:xfrm>
            <a:off x="755900" y="670450"/>
            <a:ext cx="8106401" cy="4182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 and Background</a:t>
            </a:r>
            <a:endParaRPr/>
          </a:p>
        </p:txBody>
      </p:sp>
      <p:sp>
        <p:nvSpPr>
          <p:cNvPr id="74" name="Google Shape;74;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a:bodyPr>
          <a:lstStyle/>
          <a:p>
            <a:pPr indent="0" lvl="0" marL="0" rtl="0" algn="just">
              <a:spcBef>
                <a:spcPts val="0"/>
              </a:spcBef>
              <a:spcAft>
                <a:spcPts val="0"/>
              </a:spcAft>
              <a:buNone/>
            </a:pPr>
            <a:r>
              <a:rPr b="1" lang="en-GB"/>
              <a:t>Piezometer</a:t>
            </a:r>
            <a:r>
              <a:rPr lang="en-GB"/>
              <a:t> is used to measure underground </a:t>
            </a:r>
            <a:r>
              <a:rPr b="1" lang="en-GB"/>
              <a:t>water pressure</a:t>
            </a:r>
            <a:r>
              <a:rPr lang="en-GB"/>
              <a:t>. It converts water pressure to a frequency signal via a diaphragm and a tensioned steel wire. A change in pressure on the diaphragm causes a change in tension of the wire.</a:t>
            </a:r>
            <a:endParaRPr/>
          </a:p>
          <a:p>
            <a:pPr indent="0" lvl="0" marL="0" rtl="0" algn="just">
              <a:spcBef>
                <a:spcPts val="1200"/>
              </a:spcBef>
              <a:spcAft>
                <a:spcPts val="1200"/>
              </a:spcAft>
              <a:buNone/>
            </a:pPr>
            <a:r>
              <a:rPr lang="en-GB"/>
              <a:t>The provided time series are referring to piezometer measurements in the district of Padua. They are real data made available by ARPA Veneto, the regional agency for environment protection. The whole dataset is composed by measurements taken between 1999 and 2021 (roughly) from several boreholes, each identified by a numeric ID and whose positions are provided in planar cartographic coordinates. Each time-series covers a different period and although there are approximately sampled 4 times per year, the dates of acquisition are different.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70725" y="85500"/>
            <a:ext cx="9001200" cy="63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3000"/>
              <a:t>Least Square Smoothing Interpolation - METHOD: Drop Empty</a:t>
            </a:r>
            <a:endParaRPr sz="3000"/>
          </a:p>
        </p:txBody>
      </p:sp>
      <p:sp>
        <p:nvSpPr>
          <p:cNvPr id="211" name="Google Shape;211;p32"/>
          <p:cNvSpPr txBox="1"/>
          <p:nvPr>
            <p:ph idx="1" type="subTitle"/>
          </p:nvPr>
        </p:nvSpPr>
        <p:spPr>
          <a:xfrm>
            <a:off x="601803" y="4773600"/>
            <a:ext cx="1915500" cy="3699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b="1" lang="en-GB"/>
              <a:t>Station 56</a:t>
            </a:r>
            <a:endParaRPr b="1"/>
          </a:p>
        </p:txBody>
      </p:sp>
      <p:pic>
        <p:nvPicPr>
          <p:cNvPr id="212" name="Google Shape;212;p32"/>
          <p:cNvPicPr preferRelativeResize="0"/>
          <p:nvPr/>
        </p:nvPicPr>
        <p:blipFill>
          <a:blip r:embed="rId3">
            <a:alphaModFix/>
          </a:blip>
          <a:stretch>
            <a:fillRect/>
          </a:stretch>
        </p:blipFill>
        <p:spPr>
          <a:xfrm>
            <a:off x="70734" y="2709886"/>
            <a:ext cx="2977666" cy="2063714"/>
          </a:xfrm>
          <a:prstGeom prst="rect">
            <a:avLst/>
          </a:prstGeom>
          <a:noFill/>
          <a:ln>
            <a:noFill/>
          </a:ln>
        </p:spPr>
      </p:pic>
      <p:pic>
        <p:nvPicPr>
          <p:cNvPr id="213" name="Google Shape;213;p32"/>
          <p:cNvPicPr preferRelativeResize="0"/>
          <p:nvPr/>
        </p:nvPicPr>
        <p:blipFill>
          <a:blip r:embed="rId4">
            <a:alphaModFix/>
          </a:blip>
          <a:stretch>
            <a:fillRect/>
          </a:stretch>
        </p:blipFill>
        <p:spPr>
          <a:xfrm>
            <a:off x="3144475" y="724212"/>
            <a:ext cx="2804013" cy="2015350"/>
          </a:xfrm>
          <a:prstGeom prst="rect">
            <a:avLst/>
          </a:prstGeom>
          <a:noFill/>
          <a:ln>
            <a:noFill/>
          </a:ln>
        </p:spPr>
      </p:pic>
      <p:pic>
        <p:nvPicPr>
          <p:cNvPr id="214" name="Google Shape;214;p32"/>
          <p:cNvPicPr preferRelativeResize="0"/>
          <p:nvPr/>
        </p:nvPicPr>
        <p:blipFill>
          <a:blip r:embed="rId5">
            <a:alphaModFix/>
          </a:blip>
          <a:stretch>
            <a:fillRect/>
          </a:stretch>
        </p:blipFill>
        <p:spPr>
          <a:xfrm>
            <a:off x="3194137" y="2763725"/>
            <a:ext cx="2804026" cy="2015389"/>
          </a:xfrm>
          <a:prstGeom prst="rect">
            <a:avLst/>
          </a:prstGeom>
          <a:noFill/>
          <a:ln>
            <a:noFill/>
          </a:ln>
        </p:spPr>
      </p:pic>
      <p:sp>
        <p:nvSpPr>
          <p:cNvPr id="215" name="Google Shape;215;p32"/>
          <p:cNvSpPr txBox="1"/>
          <p:nvPr>
            <p:ph idx="2" type="body"/>
          </p:nvPr>
        </p:nvSpPr>
        <p:spPr>
          <a:xfrm>
            <a:off x="3613578" y="4773600"/>
            <a:ext cx="1915500" cy="369900"/>
          </a:xfrm>
          <a:prstGeom prst="rect">
            <a:avLst/>
          </a:prstGeom>
        </p:spPr>
        <p:txBody>
          <a:bodyPr anchorCtr="0" anchor="ctr" bIns="91425" lIns="91425" spcFirstLastPara="1" rIns="91425" wrap="square" tIns="91425">
            <a:normAutofit fontScale="70000" lnSpcReduction="20000"/>
          </a:bodyPr>
          <a:lstStyle/>
          <a:p>
            <a:pPr indent="0" lvl="0" marL="0" rtl="0" algn="l">
              <a:spcBef>
                <a:spcPts val="0"/>
              </a:spcBef>
              <a:spcAft>
                <a:spcPts val="1200"/>
              </a:spcAft>
              <a:buNone/>
            </a:pPr>
            <a:r>
              <a:rPr b="1" lang="en-GB"/>
              <a:t>Station 77</a:t>
            </a:r>
            <a:endParaRPr b="1"/>
          </a:p>
        </p:txBody>
      </p:sp>
      <p:pic>
        <p:nvPicPr>
          <p:cNvPr id="216" name="Google Shape;216;p32"/>
          <p:cNvPicPr preferRelativeResize="0"/>
          <p:nvPr/>
        </p:nvPicPr>
        <p:blipFill>
          <a:blip r:embed="rId6">
            <a:alphaModFix/>
          </a:blip>
          <a:stretch>
            <a:fillRect/>
          </a:stretch>
        </p:blipFill>
        <p:spPr>
          <a:xfrm>
            <a:off x="6221300" y="2758249"/>
            <a:ext cx="2687150" cy="2015351"/>
          </a:xfrm>
          <a:prstGeom prst="rect">
            <a:avLst/>
          </a:prstGeom>
          <a:noFill/>
          <a:ln>
            <a:noFill/>
          </a:ln>
        </p:spPr>
      </p:pic>
      <p:pic>
        <p:nvPicPr>
          <p:cNvPr id="217" name="Google Shape;217;p32"/>
          <p:cNvPicPr preferRelativeResize="0"/>
          <p:nvPr/>
        </p:nvPicPr>
        <p:blipFill>
          <a:blip r:embed="rId7">
            <a:alphaModFix/>
          </a:blip>
          <a:stretch>
            <a:fillRect/>
          </a:stretch>
        </p:blipFill>
        <p:spPr>
          <a:xfrm>
            <a:off x="70726" y="724200"/>
            <a:ext cx="2977675" cy="2063726"/>
          </a:xfrm>
          <a:prstGeom prst="rect">
            <a:avLst/>
          </a:prstGeom>
          <a:noFill/>
          <a:ln>
            <a:noFill/>
          </a:ln>
        </p:spPr>
      </p:pic>
      <p:sp>
        <p:nvSpPr>
          <p:cNvPr id="218" name="Google Shape;218;p32"/>
          <p:cNvSpPr txBox="1"/>
          <p:nvPr>
            <p:ph idx="1" type="subTitle"/>
          </p:nvPr>
        </p:nvSpPr>
        <p:spPr>
          <a:xfrm>
            <a:off x="6675028" y="4773600"/>
            <a:ext cx="1915500" cy="3699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b="1" lang="en-GB"/>
              <a:t>Station 239</a:t>
            </a:r>
            <a:endParaRPr b="1"/>
          </a:p>
        </p:txBody>
      </p:sp>
      <p:pic>
        <p:nvPicPr>
          <p:cNvPr id="219" name="Google Shape;219;p32"/>
          <p:cNvPicPr preferRelativeResize="0"/>
          <p:nvPr/>
        </p:nvPicPr>
        <p:blipFill>
          <a:blip r:embed="rId8">
            <a:alphaModFix/>
          </a:blip>
          <a:stretch>
            <a:fillRect/>
          </a:stretch>
        </p:blipFill>
        <p:spPr>
          <a:xfrm>
            <a:off x="6221300" y="694500"/>
            <a:ext cx="2687150" cy="2015375"/>
          </a:xfrm>
          <a:prstGeom prst="rect">
            <a:avLst/>
          </a:prstGeom>
          <a:noFill/>
          <a:ln>
            <a:noFill/>
          </a:ln>
        </p:spPr>
      </p:pic>
      <p:sp>
        <p:nvSpPr>
          <p:cNvPr id="220" name="Google Shape;220;p32"/>
          <p:cNvSpPr txBox="1"/>
          <p:nvPr/>
        </p:nvSpPr>
        <p:spPr>
          <a:xfrm>
            <a:off x="0" y="639000"/>
            <a:ext cx="82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latin typeface="Open Sans"/>
                <a:ea typeface="Open Sans"/>
                <a:cs typeface="Open Sans"/>
                <a:sym typeface="Open Sans"/>
              </a:rPr>
              <a:t>Degree 2</a:t>
            </a:r>
            <a:endParaRPr sz="1000">
              <a:latin typeface="Open Sans"/>
              <a:ea typeface="Open Sans"/>
              <a:cs typeface="Open Sans"/>
              <a:sym typeface="Open Sans"/>
            </a:endParaRPr>
          </a:p>
        </p:txBody>
      </p:sp>
      <p:sp>
        <p:nvSpPr>
          <p:cNvPr id="221" name="Google Shape;221;p32"/>
          <p:cNvSpPr txBox="1"/>
          <p:nvPr/>
        </p:nvSpPr>
        <p:spPr>
          <a:xfrm>
            <a:off x="-57100" y="2656050"/>
            <a:ext cx="82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latin typeface="Open Sans"/>
                <a:ea typeface="Open Sans"/>
                <a:cs typeface="Open Sans"/>
                <a:sym typeface="Open Sans"/>
              </a:rPr>
              <a:t>Degree 5</a:t>
            </a:r>
            <a:endParaRPr sz="1000">
              <a:latin typeface="Open Sans"/>
              <a:ea typeface="Open Sans"/>
              <a:cs typeface="Open Sans"/>
              <a:sym typeface="Open Sans"/>
            </a:endParaRPr>
          </a:p>
        </p:txBody>
      </p:sp>
      <p:sp>
        <p:nvSpPr>
          <p:cNvPr id="222" name="Google Shape;222;p32"/>
          <p:cNvSpPr txBox="1"/>
          <p:nvPr>
            <p:ph idx="1" type="subTitle"/>
          </p:nvPr>
        </p:nvSpPr>
        <p:spPr>
          <a:xfrm>
            <a:off x="3809753" y="4773600"/>
            <a:ext cx="1915500" cy="3699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b="1" lang="en-GB"/>
              <a:t>Station 77</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70725" y="85500"/>
            <a:ext cx="9001200" cy="63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2800"/>
              <a:t>Least Square Smoothing Interpolation - METHOD: Replaced by Mean</a:t>
            </a:r>
            <a:endParaRPr sz="2800"/>
          </a:p>
        </p:txBody>
      </p:sp>
      <p:sp>
        <p:nvSpPr>
          <p:cNvPr id="228" name="Google Shape;228;p33"/>
          <p:cNvSpPr txBox="1"/>
          <p:nvPr>
            <p:ph idx="1" type="subTitle"/>
          </p:nvPr>
        </p:nvSpPr>
        <p:spPr>
          <a:xfrm>
            <a:off x="797813" y="4773600"/>
            <a:ext cx="7597500" cy="3699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b="1" lang="en-GB"/>
              <a:t>Figure shown Polynomial of Degree 2 → Method: Replaced by mean</a:t>
            </a:r>
            <a:endParaRPr b="1"/>
          </a:p>
        </p:txBody>
      </p:sp>
      <p:pic>
        <p:nvPicPr>
          <p:cNvPr id="229" name="Google Shape;229;p33"/>
          <p:cNvPicPr preferRelativeResize="0"/>
          <p:nvPr/>
        </p:nvPicPr>
        <p:blipFill rotWithShape="1">
          <a:blip r:embed="rId3">
            <a:alphaModFix/>
          </a:blip>
          <a:srcRect b="5071" l="8953" r="3442" t="7645"/>
          <a:stretch/>
        </p:blipFill>
        <p:spPr>
          <a:xfrm>
            <a:off x="544988" y="653500"/>
            <a:ext cx="8054024" cy="41683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70725" y="85500"/>
            <a:ext cx="9001200" cy="63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2800"/>
              <a:t>Least Square Smoothing Interpolation - METHOD: Replaced by Mean</a:t>
            </a:r>
            <a:endParaRPr sz="3000"/>
          </a:p>
        </p:txBody>
      </p:sp>
      <p:sp>
        <p:nvSpPr>
          <p:cNvPr id="235" name="Google Shape;235;p34"/>
          <p:cNvSpPr txBox="1"/>
          <p:nvPr>
            <p:ph idx="1" type="subTitle"/>
          </p:nvPr>
        </p:nvSpPr>
        <p:spPr>
          <a:xfrm>
            <a:off x="797813" y="4773600"/>
            <a:ext cx="7597500" cy="3699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b="1" lang="en-GB"/>
              <a:t>Figure shown Polynomial of Degree 5 → Method: Drop Empty</a:t>
            </a:r>
            <a:endParaRPr b="1"/>
          </a:p>
        </p:txBody>
      </p:sp>
      <p:pic>
        <p:nvPicPr>
          <p:cNvPr id="236" name="Google Shape;236;p34"/>
          <p:cNvPicPr preferRelativeResize="0"/>
          <p:nvPr/>
        </p:nvPicPr>
        <p:blipFill rotWithShape="1">
          <a:blip r:embed="rId3">
            <a:alphaModFix/>
          </a:blip>
          <a:srcRect b="5081" l="8947" r="3594" t="8203"/>
          <a:stretch/>
        </p:blipFill>
        <p:spPr>
          <a:xfrm>
            <a:off x="569563" y="670425"/>
            <a:ext cx="8054024" cy="4148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70725" y="85500"/>
            <a:ext cx="9001200" cy="63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2800"/>
              <a:t>Least Square Smoothing Interpolation - METHOD: Replaced by Mean</a:t>
            </a:r>
            <a:endParaRPr sz="2800"/>
          </a:p>
        </p:txBody>
      </p:sp>
      <p:sp>
        <p:nvSpPr>
          <p:cNvPr id="242" name="Google Shape;242;p35"/>
          <p:cNvSpPr txBox="1"/>
          <p:nvPr>
            <p:ph idx="1" type="subTitle"/>
          </p:nvPr>
        </p:nvSpPr>
        <p:spPr>
          <a:xfrm>
            <a:off x="601803" y="4773600"/>
            <a:ext cx="1915500" cy="3699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b="1" lang="en-GB"/>
              <a:t>Station 56</a:t>
            </a:r>
            <a:endParaRPr b="1"/>
          </a:p>
        </p:txBody>
      </p:sp>
      <p:sp>
        <p:nvSpPr>
          <p:cNvPr id="243" name="Google Shape;243;p35"/>
          <p:cNvSpPr txBox="1"/>
          <p:nvPr>
            <p:ph idx="2" type="body"/>
          </p:nvPr>
        </p:nvSpPr>
        <p:spPr>
          <a:xfrm>
            <a:off x="3613578" y="4773600"/>
            <a:ext cx="1915500" cy="369900"/>
          </a:xfrm>
          <a:prstGeom prst="rect">
            <a:avLst/>
          </a:prstGeom>
        </p:spPr>
        <p:txBody>
          <a:bodyPr anchorCtr="0" anchor="ctr" bIns="91425" lIns="91425" spcFirstLastPara="1" rIns="91425" wrap="square" tIns="91425">
            <a:normAutofit fontScale="70000" lnSpcReduction="20000"/>
          </a:bodyPr>
          <a:lstStyle/>
          <a:p>
            <a:pPr indent="0" lvl="0" marL="0" rtl="0" algn="l">
              <a:spcBef>
                <a:spcPts val="0"/>
              </a:spcBef>
              <a:spcAft>
                <a:spcPts val="1200"/>
              </a:spcAft>
              <a:buNone/>
            </a:pPr>
            <a:r>
              <a:rPr b="1" lang="en-GB"/>
              <a:t>Station 77</a:t>
            </a:r>
            <a:endParaRPr b="1"/>
          </a:p>
        </p:txBody>
      </p:sp>
      <p:sp>
        <p:nvSpPr>
          <p:cNvPr id="244" name="Google Shape;244;p35"/>
          <p:cNvSpPr txBox="1"/>
          <p:nvPr>
            <p:ph idx="1" type="subTitle"/>
          </p:nvPr>
        </p:nvSpPr>
        <p:spPr>
          <a:xfrm>
            <a:off x="6675028" y="4773600"/>
            <a:ext cx="1915500" cy="3699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b="1" lang="en-GB"/>
              <a:t>Station 239</a:t>
            </a:r>
            <a:endParaRPr b="1"/>
          </a:p>
        </p:txBody>
      </p:sp>
      <p:pic>
        <p:nvPicPr>
          <p:cNvPr id="245" name="Google Shape;245;p35"/>
          <p:cNvPicPr preferRelativeResize="0"/>
          <p:nvPr/>
        </p:nvPicPr>
        <p:blipFill>
          <a:blip r:embed="rId3">
            <a:alphaModFix/>
          </a:blip>
          <a:stretch>
            <a:fillRect/>
          </a:stretch>
        </p:blipFill>
        <p:spPr>
          <a:xfrm>
            <a:off x="0" y="724200"/>
            <a:ext cx="2832576" cy="2124425"/>
          </a:xfrm>
          <a:prstGeom prst="rect">
            <a:avLst/>
          </a:prstGeom>
          <a:noFill/>
          <a:ln>
            <a:noFill/>
          </a:ln>
        </p:spPr>
      </p:pic>
      <p:sp>
        <p:nvSpPr>
          <p:cNvPr id="246" name="Google Shape;246;p35"/>
          <p:cNvSpPr txBox="1"/>
          <p:nvPr/>
        </p:nvSpPr>
        <p:spPr>
          <a:xfrm>
            <a:off x="0" y="639000"/>
            <a:ext cx="82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latin typeface="Open Sans"/>
                <a:ea typeface="Open Sans"/>
                <a:cs typeface="Open Sans"/>
                <a:sym typeface="Open Sans"/>
              </a:rPr>
              <a:t>Degree 2</a:t>
            </a:r>
            <a:endParaRPr sz="1000">
              <a:latin typeface="Open Sans"/>
              <a:ea typeface="Open Sans"/>
              <a:cs typeface="Open Sans"/>
              <a:sym typeface="Open Sans"/>
            </a:endParaRPr>
          </a:p>
        </p:txBody>
      </p:sp>
      <p:pic>
        <p:nvPicPr>
          <p:cNvPr id="247" name="Google Shape;247;p35"/>
          <p:cNvPicPr preferRelativeResize="0"/>
          <p:nvPr/>
        </p:nvPicPr>
        <p:blipFill>
          <a:blip r:embed="rId4">
            <a:alphaModFix/>
          </a:blip>
          <a:stretch>
            <a:fillRect/>
          </a:stretch>
        </p:blipFill>
        <p:spPr>
          <a:xfrm>
            <a:off x="99975" y="2785775"/>
            <a:ext cx="2732600" cy="2049450"/>
          </a:xfrm>
          <a:prstGeom prst="rect">
            <a:avLst/>
          </a:prstGeom>
          <a:noFill/>
          <a:ln>
            <a:noFill/>
          </a:ln>
        </p:spPr>
      </p:pic>
      <p:sp>
        <p:nvSpPr>
          <p:cNvPr id="248" name="Google Shape;248;p35"/>
          <p:cNvSpPr txBox="1"/>
          <p:nvPr/>
        </p:nvSpPr>
        <p:spPr>
          <a:xfrm>
            <a:off x="-57100" y="2656050"/>
            <a:ext cx="82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latin typeface="Open Sans"/>
                <a:ea typeface="Open Sans"/>
                <a:cs typeface="Open Sans"/>
                <a:sym typeface="Open Sans"/>
              </a:rPr>
              <a:t>Degree 5</a:t>
            </a:r>
            <a:endParaRPr sz="1000">
              <a:latin typeface="Open Sans"/>
              <a:ea typeface="Open Sans"/>
              <a:cs typeface="Open Sans"/>
              <a:sym typeface="Open Sans"/>
            </a:endParaRPr>
          </a:p>
        </p:txBody>
      </p:sp>
      <p:pic>
        <p:nvPicPr>
          <p:cNvPr id="249" name="Google Shape;249;p35"/>
          <p:cNvPicPr preferRelativeResize="0"/>
          <p:nvPr/>
        </p:nvPicPr>
        <p:blipFill>
          <a:blip r:embed="rId5">
            <a:alphaModFix/>
          </a:blip>
          <a:stretch>
            <a:fillRect/>
          </a:stretch>
        </p:blipFill>
        <p:spPr>
          <a:xfrm>
            <a:off x="3275700" y="2838275"/>
            <a:ext cx="2592600" cy="1944450"/>
          </a:xfrm>
          <a:prstGeom prst="rect">
            <a:avLst/>
          </a:prstGeom>
          <a:noFill/>
          <a:ln>
            <a:noFill/>
          </a:ln>
        </p:spPr>
      </p:pic>
      <p:pic>
        <p:nvPicPr>
          <p:cNvPr id="250" name="Google Shape;250;p35"/>
          <p:cNvPicPr preferRelativeResize="0"/>
          <p:nvPr/>
        </p:nvPicPr>
        <p:blipFill>
          <a:blip r:embed="rId6">
            <a:alphaModFix/>
          </a:blip>
          <a:stretch>
            <a:fillRect/>
          </a:stretch>
        </p:blipFill>
        <p:spPr>
          <a:xfrm>
            <a:off x="3135700" y="756512"/>
            <a:ext cx="2732600" cy="2049450"/>
          </a:xfrm>
          <a:prstGeom prst="rect">
            <a:avLst/>
          </a:prstGeom>
          <a:noFill/>
          <a:ln>
            <a:noFill/>
          </a:ln>
        </p:spPr>
      </p:pic>
      <p:pic>
        <p:nvPicPr>
          <p:cNvPr id="251" name="Google Shape;251;p35"/>
          <p:cNvPicPr preferRelativeResize="0"/>
          <p:nvPr/>
        </p:nvPicPr>
        <p:blipFill>
          <a:blip r:embed="rId7">
            <a:alphaModFix/>
          </a:blip>
          <a:stretch>
            <a:fillRect/>
          </a:stretch>
        </p:blipFill>
        <p:spPr>
          <a:xfrm>
            <a:off x="6171425" y="756512"/>
            <a:ext cx="2732600" cy="2049420"/>
          </a:xfrm>
          <a:prstGeom prst="rect">
            <a:avLst/>
          </a:prstGeom>
          <a:noFill/>
          <a:ln>
            <a:noFill/>
          </a:ln>
        </p:spPr>
      </p:pic>
      <p:pic>
        <p:nvPicPr>
          <p:cNvPr id="252" name="Google Shape;252;p35"/>
          <p:cNvPicPr preferRelativeResize="0"/>
          <p:nvPr/>
        </p:nvPicPr>
        <p:blipFill>
          <a:blip r:embed="rId8">
            <a:alphaModFix/>
          </a:blip>
          <a:stretch>
            <a:fillRect/>
          </a:stretch>
        </p:blipFill>
        <p:spPr>
          <a:xfrm>
            <a:off x="6171425" y="2785773"/>
            <a:ext cx="2732600" cy="2049466"/>
          </a:xfrm>
          <a:prstGeom prst="rect">
            <a:avLst/>
          </a:prstGeom>
          <a:noFill/>
          <a:ln>
            <a:noFill/>
          </a:ln>
        </p:spPr>
      </p:pic>
      <p:sp>
        <p:nvSpPr>
          <p:cNvPr id="253" name="Google Shape;253;p35"/>
          <p:cNvSpPr txBox="1"/>
          <p:nvPr>
            <p:ph idx="1" type="subTitle"/>
          </p:nvPr>
        </p:nvSpPr>
        <p:spPr>
          <a:xfrm>
            <a:off x="3748653" y="4773600"/>
            <a:ext cx="1915500" cy="3699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b="1" lang="en-GB"/>
              <a:t>Station 77</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6"/>
          <p:cNvSpPr txBox="1"/>
          <p:nvPr>
            <p:ph type="title"/>
          </p:nvPr>
        </p:nvSpPr>
        <p:spPr>
          <a:xfrm>
            <a:off x="70725" y="85500"/>
            <a:ext cx="9001200" cy="63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2800"/>
              <a:t>Least Square Smoothing Interpolation - METHOD: IDW</a:t>
            </a:r>
            <a:endParaRPr sz="2800"/>
          </a:p>
        </p:txBody>
      </p:sp>
      <p:sp>
        <p:nvSpPr>
          <p:cNvPr id="259" name="Google Shape;259;p36"/>
          <p:cNvSpPr txBox="1"/>
          <p:nvPr>
            <p:ph idx="1" type="subTitle"/>
          </p:nvPr>
        </p:nvSpPr>
        <p:spPr>
          <a:xfrm>
            <a:off x="797813" y="4773600"/>
            <a:ext cx="7597500" cy="3699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b="1" lang="en-GB"/>
              <a:t>Figure shown Polynomial of Degree 2 → Method: Replaced by mean</a:t>
            </a:r>
            <a:endParaRPr b="1"/>
          </a:p>
        </p:txBody>
      </p:sp>
      <p:pic>
        <p:nvPicPr>
          <p:cNvPr id="260" name="Google Shape;260;p36"/>
          <p:cNvPicPr preferRelativeResize="0"/>
          <p:nvPr/>
        </p:nvPicPr>
        <p:blipFill rotWithShape="1">
          <a:blip r:embed="rId3">
            <a:alphaModFix/>
          </a:blip>
          <a:srcRect b="4798" l="8948" r="2281" t="0"/>
          <a:stretch/>
        </p:blipFill>
        <p:spPr>
          <a:xfrm>
            <a:off x="946650" y="659950"/>
            <a:ext cx="7299850" cy="4066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7"/>
          <p:cNvSpPr txBox="1"/>
          <p:nvPr>
            <p:ph type="title"/>
          </p:nvPr>
        </p:nvSpPr>
        <p:spPr>
          <a:xfrm>
            <a:off x="70725" y="85500"/>
            <a:ext cx="9001200" cy="63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2800"/>
              <a:t>Least Square Smoothing Interpolation - METHOD: IDW</a:t>
            </a:r>
            <a:endParaRPr sz="3000"/>
          </a:p>
        </p:txBody>
      </p:sp>
      <p:sp>
        <p:nvSpPr>
          <p:cNvPr id="266" name="Google Shape;266;p37"/>
          <p:cNvSpPr txBox="1"/>
          <p:nvPr>
            <p:ph idx="1" type="subTitle"/>
          </p:nvPr>
        </p:nvSpPr>
        <p:spPr>
          <a:xfrm>
            <a:off x="797813" y="4773600"/>
            <a:ext cx="7597500" cy="3699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b="1" lang="en-GB"/>
              <a:t>Figure shown Polynomial of Degree 5 → Method: Drop Empty</a:t>
            </a:r>
            <a:endParaRPr b="1"/>
          </a:p>
        </p:txBody>
      </p:sp>
      <p:pic>
        <p:nvPicPr>
          <p:cNvPr id="267" name="Google Shape;267;p37"/>
          <p:cNvPicPr preferRelativeResize="0"/>
          <p:nvPr/>
        </p:nvPicPr>
        <p:blipFill rotWithShape="1">
          <a:blip r:embed="rId3">
            <a:alphaModFix/>
          </a:blip>
          <a:srcRect b="4798" l="8954" r="3002" t="0"/>
          <a:stretch/>
        </p:blipFill>
        <p:spPr>
          <a:xfrm>
            <a:off x="834500" y="659950"/>
            <a:ext cx="7473650" cy="41981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8"/>
          <p:cNvSpPr txBox="1"/>
          <p:nvPr>
            <p:ph type="title"/>
          </p:nvPr>
        </p:nvSpPr>
        <p:spPr>
          <a:xfrm>
            <a:off x="70725" y="85500"/>
            <a:ext cx="9001200" cy="63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2800"/>
              <a:t>Least Square Smoothing Interpolation - METHOD: IDW</a:t>
            </a:r>
            <a:endParaRPr sz="2800"/>
          </a:p>
        </p:txBody>
      </p:sp>
      <p:sp>
        <p:nvSpPr>
          <p:cNvPr id="273" name="Google Shape;273;p38"/>
          <p:cNvSpPr txBox="1"/>
          <p:nvPr>
            <p:ph idx="1" type="subTitle"/>
          </p:nvPr>
        </p:nvSpPr>
        <p:spPr>
          <a:xfrm>
            <a:off x="601803" y="4773600"/>
            <a:ext cx="1915500" cy="3699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b="1" lang="en-GB"/>
              <a:t>Station 56</a:t>
            </a:r>
            <a:endParaRPr b="1"/>
          </a:p>
        </p:txBody>
      </p:sp>
      <p:sp>
        <p:nvSpPr>
          <p:cNvPr id="274" name="Google Shape;274;p38"/>
          <p:cNvSpPr txBox="1"/>
          <p:nvPr>
            <p:ph idx="2" type="body"/>
          </p:nvPr>
        </p:nvSpPr>
        <p:spPr>
          <a:xfrm>
            <a:off x="3613578" y="4773600"/>
            <a:ext cx="1915500" cy="369900"/>
          </a:xfrm>
          <a:prstGeom prst="rect">
            <a:avLst/>
          </a:prstGeom>
        </p:spPr>
        <p:txBody>
          <a:bodyPr anchorCtr="0" anchor="ctr" bIns="91425" lIns="91425" spcFirstLastPara="1" rIns="91425" wrap="square" tIns="91425">
            <a:normAutofit fontScale="70000" lnSpcReduction="20000"/>
          </a:bodyPr>
          <a:lstStyle/>
          <a:p>
            <a:pPr indent="0" lvl="0" marL="0" rtl="0" algn="l">
              <a:spcBef>
                <a:spcPts val="0"/>
              </a:spcBef>
              <a:spcAft>
                <a:spcPts val="1200"/>
              </a:spcAft>
              <a:buNone/>
            </a:pPr>
            <a:r>
              <a:rPr b="1" lang="en-GB"/>
              <a:t>Station 83</a:t>
            </a:r>
            <a:endParaRPr b="1"/>
          </a:p>
        </p:txBody>
      </p:sp>
      <p:sp>
        <p:nvSpPr>
          <p:cNvPr id="275" name="Google Shape;275;p38"/>
          <p:cNvSpPr txBox="1"/>
          <p:nvPr>
            <p:ph idx="1" type="subTitle"/>
          </p:nvPr>
        </p:nvSpPr>
        <p:spPr>
          <a:xfrm>
            <a:off x="6675028" y="4773600"/>
            <a:ext cx="1915500" cy="3699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b="1" lang="en-GB"/>
              <a:t>Station 1068</a:t>
            </a:r>
            <a:endParaRPr b="1"/>
          </a:p>
        </p:txBody>
      </p:sp>
      <p:pic>
        <p:nvPicPr>
          <p:cNvPr id="276" name="Google Shape;276;p38"/>
          <p:cNvPicPr preferRelativeResize="0"/>
          <p:nvPr/>
        </p:nvPicPr>
        <p:blipFill>
          <a:blip r:embed="rId3">
            <a:alphaModFix/>
          </a:blip>
          <a:stretch>
            <a:fillRect/>
          </a:stretch>
        </p:blipFill>
        <p:spPr>
          <a:xfrm>
            <a:off x="384150" y="724206"/>
            <a:ext cx="2731925" cy="2048944"/>
          </a:xfrm>
          <a:prstGeom prst="rect">
            <a:avLst/>
          </a:prstGeom>
          <a:noFill/>
          <a:ln>
            <a:noFill/>
          </a:ln>
        </p:spPr>
      </p:pic>
      <p:sp>
        <p:nvSpPr>
          <p:cNvPr id="277" name="Google Shape;277;p38"/>
          <p:cNvSpPr txBox="1"/>
          <p:nvPr/>
        </p:nvSpPr>
        <p:spPr>
          <a:xfrm>
            <a:off x="0" y="639000"/>
            <a:ext cx="82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latin typeface="Open Sans"/>
                <a:ea typeface="Open Sans"/>
                <a:cs typeface="Open Sans"/>
                <a:sym typeface="Open Sans"/>
              </a:rPr>
              <a:t>Degree 2</a:t>
            </a:r>
            <a:endParaRPr sz="1000">
              <a:latin typeface="Open Sans"/>
              <a:ea typeface="Open Sans"/>
              <a:cs typeface="Open Sans"/>
              <a:sym typeface="Open Sans"/>
            </a:endParaRPr>
          </a:p>
        </p:txBody>
      </p:sp>
      <p:pic>
        <p:nvPicPr>
          <p:cNvPr id="278" name="Google Shape;278;p38"/>
          <p:cNvPicPr preferRelativeResize="0"/>
          <p:nvPr/>
        </p:nvPicPr>
        <p:blipFill>
          <a:blip r:embed="rId4">
            <a:alphaModFix/>
          </a:blip>
          <a:stretch>
            <a:fillRect/>
          </a:stretch>
        </p:blipFill>
        <p:spPr>
          <a:xfrm>
            <a:off x="328275" y="2731243"/>
            <a:ext cx="2787800" cy="2090882"/>
          </a:xfrm>
          <a:prstGeom prst="rect">
            <a:avLst/>
          </a:prstGeom>
          <a:noFill/>
          <a:ln>
            <a:noFill/>
          </a:ln>
        </p:spPr>
      </p:pic>
      <p:sp>
        <p:nvSpPr>
          <p:cNvPr id="279" name="Google Shape;279;p38"/>
          <p:cNvSpPr txBox="1"/>
          <p:nvPr/>
        </p:nvSpPr>
        <p:spPr>
          <a:xfrm>
            <a:off x="-57100" y="2656050"/>
            <a:ext cx="82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latin typeface="Open Sans"/>
                <a:ea typeface="Open Sans"/>
                <a:cs typeface="Open Sans"/>
                <a:sym typeface="Open Sans"/>
              </a:rPr>
              <a:t>Degree 5</a:t>
            </a:r>
            <a:endParaRPr sz="1000">
              <a:latin typeface="Open Sans"/>
              <a:ea typeface="Open Sans"/>
              <a:cs typeface="Open Sans"/>
              <a:sym typeface="Open Sans"/>
            </a:endParaRPr>
          </a:p>
        </p:txBody>
      </p:sp>
      <p:pic>
        <p:nvPicPr>
          <p:cNvPr id="280" name="Google Shape;280;p38"/>
          <p:cNvPicPr preferRelativeResize="0"/>
          <p:nvPr/>
        </p:nvPicPr>
        <p:blipFill>
          <a:blip r:embed="rId5">
            <a:alphaModFix/>
          </a:blip>
          <a:stretch>
            <a:fillRect/>
          </a:stretch>
        </p:blipFill>
        <p:spPr>
          <a:xfrm>
            <a:off x="3145208" y="2688475"/>
            <a:ext cx="2901904" cy="2176428"/>
          </a:xfrm>
          <a:prstGeom prst="rect">
            <a:avLst/>
          </a:prstGeom>
          <a:noFill/>
          <a:ln>
            <a:noFill/>
          </a:ln>
        </p:spPr>
      </p:pic>
      <p:pic>
        <p:nvPicPr>
          <p:cNvPr id="281" name="Google Shape;281;p38"/>
          <p:cNvPicPr preferRelativeResize="0"/>
          <p:nvPr/>
        </p:nvPicPr>
        <p:blipFill>
          <a:blip r:embed="rId6">
            <a:alphaModFix/>
          </a:blip>
          <a:stretch>
            <a:fillRect/>
          </a:stretch>
        </p:blipFill>
        <p:spPr>
          <a:xfrm>
            <a:off x="3145200" y="596718"/>
            <a:ext cx="2901901" cy="2176432"/>
          </a:xfrm>
          <a:prstGeom prst="rect">
            <a:avLst/>
          </a:prstGeom>
          <a:noFill/>
          <a:ln>
            <a:noFill/>
          </a:ln>
        </p:spPr>
      </p:pic>
      <p:pic>
        <p:nvPicPr>
          <p:cNvPr id="282" name="Google Shape;282;p38"/>
          <p:cNvPicPr preferRelativeResize="0"/>
          <p:nvPr/>
        </p:nvPicPr>
        <p:blipFill>
          <a:blip r:embed="rId7">
            <a:alphaModFix/>
          </a:blip>
          <a:stretch>
            <a:fillRect/>
          </a:stretch>
        </p:blipFill>
        <p:spPr>
          <a:xfrm>
            <a:off x="6126151" y="2773150"/>
            <a:ext cx="2792099" cy="2094074"/>
          </a:xfrm>
          <a:prstGeom prst="rect">
            <a:avLst/>
          </a:prstGeom>
          <a:noFill/>
          <a:ln>
            <a:noFill/>
          </a:ln>
        </p:spPr>
      </p:pic>
      <p:pic>
        <p:nvPicPr>
          <p:cNvPr id="283" name="Google Shape;283;p38"/>
          <p:cNvPicPr preferRelativeResize="0"/>
          <p:nvPr/>
        </p:nvPicPr>
        <p:blipFill>
          <a:blip r:embed="rId8">
            <a:alphaModFix/>
          </a:blip>
          <a:stretch>
            <a:fillRect/>
          </a:stretch>
        </p:blipFill>
        <p:spPr>
          <a:xfrm>
            <a:off x="6126150" y="596725"/>
            <a:ext cx="2731925" cy="2048951"/>
          </a:xfrm>
          <a:prstGeom prst="rect">
            <a:avLst/>
          </a:prstGeom>
          <a:noFill/>
          <a:ln>
            <a:noFill/>
          </a:ln>
        </p:spPr>
      </p:pic>
      <p:sp>
        <p:nvSpPr>
          <p:cNvPr id="284" name="Google Shape;284;p38"/>
          <p:cNvSpPr txBox="1"/>
          <p:nvPr>
            <p:ph idx="1" type="subTitle"/>
          </p:nvPr>
        </p:nvSpPr>
        <p:spPr>
          <a:xfrm>
            <a:off x="3748653" y="4773600"/>
            <a:ext cx="1915500" cy="3699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b="1" lang="en-GB"/>
              <a:t>Station 83</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Analysis - Least Square Smoothing Interpolation</a:t>
            </a:r>
            <a:endParaRPr/>
          </a:p>
        </p:txBody>
      </p:sp>
      <p:sp>
        <p:nvSpPr>
          <p:cNvPr id="290" name="Google Shape;290;p39"/>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a:t>Polynomial of Degree 2</a:t>
            </a:r>
            <a:endParaRPr/>
          </a:p>
          <a:p>
            <a:pPr indent="-317500" lvl="0" marL="457200" rtl="0" algn="just">
              <a:spcBef>
                <a:spcPts val="1200"/>
              </a:spcBef>
              <a:spcAft>
                <a:spcPts val="0"/>
              </a:spcAft>
              <a:buSzPts val="1400"/>
              <a:buChar char="●"/>
            </a:pPr>
            <a:r>
              <a:rPr lang="en-GB"/>
              <a:t>Diversely, linear regression assumes a linear relationship between dependent and independent variables. That means it assumes that there is a straight-line relationship between them. However, Vibrating wire piezometers are used to monitor pore-water pressure in soils does not result in straight line graph measurement. </a:t>
            </a:r>
            <a:r>
              <a:rPr b="1" lang="en-GB"/>
              <a:t>In Conclusion, Polynomial of Degree N is NOT the best Solution for this case</a:t>
            </a:r>
            <a:endParaRPr b="1"/>
          </a:p>
        </p:txBody>
      </p:sp>
      <p:sp>
        <p:nvSpPr>
          <p:cNvPr id="291" name="Google Shape;291;p39"/>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a:t>Polynomial</a:t>
            </a:r>
            <a:r>
              <a:rPr lang="en-GB"/>
              <a:t> of Degree N (N &gt; 2)</a:t>
            </a:r>
            <a:endParaRPr/>
          </a:p>
          <a:p>
            <a:pPr indent="-317500" lvl="0" marL="457200" rtl="0" algn="just">
              <a:spcBef>
                <a:spcPts val="1200"/>
              </a:spcBef>
              <a:spcAft>
                <a:spcPts val="0"/>
              </a:spcAft>
              <a:buSzPts val="1400"/>
              <a:buChar char="●"/>
            </a:pPr>
            <a:r>
              <a:rPr lang="en-GB"/>
              <a:t>Polynomial models have poor interpolatory properties. High degree polynomials are notorious for oscillations between exact-fit values.</a:t>
            </a:r>
            <a:endParaRPr/>
          </a:p>
          <a:p>
            <a:pPr indent="-317500" lvl="0" marL="457200" rtl="0" algn="just">
              <a:spcBef>
                <a:spcPts val="0"/>
              </a:spcBef>
              <a:spcAft>
                <a:spcPts val="0"/>
              </a:spcAft>
              <a:buSzPts val="1400"/>
              <a:buChar char="●"/>
            </a:pPr>
            <a:r>
              <a:rPr lang="en-GB"/>
              <a:t>Polynomial models have poor extrapolatory properties. Polynomials may provide good fits within the range of data, but they will frequently deteriorate rapidly outside the range of the data.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40"/>
          <p:cNvPicPr preferRelativeResize="0"/>
          <p:nvPr/>
        </p:nvPicPr>
        <p:blipFill rotWithShape="1">
          <a:blip r:embed="rId3">
            <a:alphaModFix/>
          </a:blip>
          <a:srcRect b="0" l="3769" r="8764" t="6393"/>
          <a:stretch/>
        </p:blipFill>
        <p:spPr>
          <a:xfrm>
            <a:off x="5558888" y="0"/>
            <a:ext cx="3550226" cy="2633075"/>
          </a:xfrm>
          <a:prstGeom prst="rect">
            <a:avLst/>
          </a:prstGeom>
          <a:noFill/>
          <a:ln>
            <a:noFill/>
          </a:ln>
        </p:spPr>
      </p:pic>
      <p:sp>
        <p:nvSpPr>
          <p:cNvPr id="297" name="Google Shape;297;p40"/>
          <p:cNvSpPr txBox="1"/>
          <p:nvPr>
            <p:ph type="title"/>
          </p:nvPr>
        </p:nvSpPr>
        <p:spPr>
          <a:xfrm>
            <a:off x="311700" y="220950"/>
            <a:ext cx="43938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Analysis - Least Square Smoothing Interpolation</a:t>
            </a:r>
            <a:endParaRPr/>
          </a:p>
        </p:txBody>
      </p:sp>
      <p:sp>
        <p:nvSpPr>
          <p:cNvPr id="298" name="Google Shape;298;p40"/>
          <p:cNvSpPr txBox="1"/>
          <p:nvPr>
            <p:ph idx="1" type="body"/>
          </p:nvPr>
        </p:nvSpPr>
        <p:spPr>
          <a:xfrm>
            <a:off x="311700" y="1602300"/>
            <a:ext cx="3999900" cy="3302700"/>
          </a:xfrm>
          <a:prstGeom prst="rect">
            <a:avLst/>
          </a:prstGeom>
        </p:spPr>
        <p:txBody>
          <a:bodyPr anchorCtr="0" anchor="t" bIns="91425" lIns="91425" spcFirstLastPara="1" rIns="91425" wrap="square" tIns="91425">
            <a:normAutofit lnSpcReduction="20000"/>
          </a:bodyPr>
          <a:lstStyle/>
          <a:p>
            <a:pPr indent="-317500" lvl="0" marL="457200" rtl="0" algn="just">
              <a:lnSpc>
                <a:spcPct val="150000"/>
              </a:lnSpc>
              <a:spcBef>
                <a:spcPts val="0"/>
              </a:spcBef>
              <a:spcAft>
                <a:spcPts val="0"/>
              </a:spcAft>
              <a:buSzPts val="1400"/>
              <a:buChar char="●"/>
            </a:pPr>
            <a:r>
              <a:rPr lang="en-GB"/>
              <a:t>Between Method </a:t>
            </a:r>
            <a:r>
              <a:rPr i="1" lang="en-GB"/>
              <a:t>drop_empty </a:t>
            </a:r>
            <a:r>
              <a:rPr lang="en-GB"/>
              <a:t>and </a:t>
            </a:r>
            <a:r>
              <a:rPr i="1" lang="en-GB"/>
              <a:t>replaced_by_mean</a:t>
            </a:r>
            <a:r>
              <a:rPr lang="en-GB"/>
              <a:t>, the lower the degree is, the effect of graph does not noticeable enough. But the higher the degree is, we can see more </a:t>
            </a:r>
            <a:r>
              <a:rPr lang="en-GB"/>
              <a:t>difference</a:t>
            </a:r>
            <a:r>
              <a:rPr lang="en-GB"/>
              <a:t> because the expression tries to satisfy each observation point</a:t>
            </a:r>
            <a:endParaRPr/>
          </a:p>
          <a:p>
            <a:pPr indent="-317500" lvl="0" marL="457200" rtl="0" algn="just">
              <a:lnSpc>
                <a:spcPct val="150000"/>
              </a:lnSpc>
              <a:spcBef>
                <a:spcPts val="0"/>
              </a:spcBef>
              <a:spcAft>
                <a:spcPts val="0"/>
              </a:spcAft>
              <a:buSzPts val="1400"/>
              <a:buChar char="●"/>
            </a:pPr>
            <a:r>
              <a:rPr lang="en-GB"/>
              <a:t>If the station has more missing value, the more </a:t>
            </a:r>
            <a:r>
              <a:rPr lang="en-GB"/>
              <a:t>differences</a:t>
            </a:r>
            <a:r>
              <a:rPr lang="en-GB"/>
              <a:t> that we might see</a:t>
            </a:r>
            <a:endParaRPr/>
          </a:p>
          <a:p>
            <a:pPr indent="-317500" lvl="0" marL="457200" rtl="0" algn="just">
              <a:lnSpc>
                <a:spcPct val="150000"/>
              </a:lnSpc>
              <a:spcBef>
                <a:spcPts val="0"/>
              </a:spcBef>
              <a:spcAft>
                <a:spcPts val="0"/>
              </a:spcAft>
              <a:buSzPts val="1400"/>
              <a:buChar char="●"/>
            </a:pPr>
            <a:r>
              <a:rPr lang="en-GB"/>
              <a:t>Example on station 56, missing value in 2005 and 2006</a:t>
            </a:r>
            <a:endParaRPr/>
          </a:p>
        </p:txBody>
      </p:sp>
      <p:pic>
        <p:nvPicPr>
          <p:cNvPr id="299" name="Google Shape;299;p40"/>
          <p:cNvPicPr preferRelativeResize="0"/>
          <p:nvPr/>
        </p:nvPicPr>
        <p:blipFill rotWithShape="1">
          <a:blip r:embed="rId4">
            <a:alphaModFix/>
          </a:blip>
          <a:srcRect b="0" l="3618" r="8769" t="5758"/>
          <a:stretch/>
        </p:blipFill>
        <p:spPr>
          <a:xfrm>
            <a:off x="5612038" y="2515750"/>
            <a:ext cx="3443950" cy="2778674"/>
          </a:xfrm>
          <a:prstGeom prst="rect">
            <a:avLst/>
          </a:prstGeom>
          <a:noFill/>
          <a:ln>
            <a:noFill/>
          </a:ln>
        </p:spPr>
      </p:pic>
      <p:sp>
        <p:nvSpPr>
          <p:cNvPr id="300" name="Google Shape;300;p40"/>
          <p:cNvSpPr/>
          <p:nvPr/>
        </p:nvSpPr>
        <p:spPr>
          <a:xfrm>
            <a:off x="6727825" y="1425925"/>
            <a:ext cx="111000" cy="135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0"/>
          <p:cNvSpPr/>
          <p:nvPr/>
        </p:nvSpPr>
        <p:spPr>
          <a:xfrm>
            <a:off x="6702925" y="4012950"/>
            <a:ext cx="160800" cy="196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0"/>
          <p:cNvSpPr/>
          <p:nvPr/>
        </p:nvSpPr>
        <p:spPr>
          <a:xfrm>
            <a:off x="6863725" y="1466700"/>
            <a:ext cx="111000" cy="135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0"/>
          <p:cNvSpPr/>
          <p:nvPr/>
        </p:nvSpPr>
        <p:spPr>
          <a:xfrm>
            <a:off x="6860600" y="4073550"/>
            <a:ext cx="160800" cy="196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41"/>
          <p:cNvPicPr preferRelativeResize="0"/>
          <p:nvPr/>
        </p:nvPicPr>
        <p:blipFill>
          <a:blip r:embed="rId3">
            <a:alphaModFix/>
          </a:blip>
          <a:stretch>
            <a:fillRect/>
          </a:stretch>
        </p:blipFill>
        <p:spPr>
          <a:xfrm>
            <a:off x="4388375" y="2434250"/>
            <a:ext cx="3607550" cy="2705663"/>
          </a:xfrm>
          <a:prstGeom prst="rect">
            <a:avLst/>
          </a:prstGeom>
          <a:noFill/>
          <a:ln>
            <a:noFill/>
          </a:ln>
        </p:spPr>
      </p:pic>
      <p:sp>
        <p:nvSpPr>
          <p:cNvPr id="309" name="Google Shape;309;p41"/>
          <p:cNvSpPr txBox="1"/>
          <p:nvPr>
            <p:ph type="title"/>
          </p:nvPr>
        </p:nvSpPr>
        <p:spPr>
          <a:xfrm>
            <a:off x="311700" y="220950"/>
            <a:ext cx="43938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Analysis - Least Square Smoothing Interpolation</a:t>
            </a:r>
            <a:endParaRPr/>
          </a:p>
        </p:txBody>
      </p:sp>
      <p:sp>
        <p:nvSpPr>
          <p:cNvPr id="310" name="Google Shape;310;p41"/>
          <p:cNvSpPr txBox="1"/>
          <p:nvPr>
            <p:ph idx="1" type="body"/>
          </p:nvPr>
        </p:nvSpPr>
        <p:spPr>
          <a:xfrm>
            <a:off x="311700" y="1602300"/>
            <a:ext cx="3999900" cy="33027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Char char="●"/>
            </a:pPr>
            <a:r>
              <a:rPr lang="en-GB"/>
              <a:t>Seems like IDW data </a:t>
            </a:r>
            <a:r>
              <a:rPr lang="en-GB"/>
              <a:t>cleaning</a:t>
            </a:r>
            <a:r>
              <a:rPr lang="en-GB"/>
              <a:t> broke the pattern of pressure level (example on Station 66 which only have data from 1999 to 2009, pattern change extremely after 2009)</a:t>
            </a:r>
            <a:endParaRPr/>
          </a:p>
          <a:p>
            <a:pPr indent="-317500" lvl="0" marL="457200" rtl="0" algn="just">
              <a:lnSpc>
                <a:spcPct val="150000"/>
              </a:lnSpc>
              <a:spcBef>
                <a:spcPts val="0"/>
              </a:spcBef>
              <a:spcAft>
                <a:spcPts val="0"/>
              </a:spcAft>
              <a:buSzPts val="1400"/>
              <a:buChar char="●"/>
            </a:pPr>
            <a:r>
              <a:rPr lang="en-GB"/>
              <a:t>Station 1068, which has no value at first (before cleaning) as a comparison, might not answer writers need refers to what happened to station 66</a:t>
            </a:r>
            <a:endParaRPr/>
          </a:p>
        </p:txBody>
      </p:sp>
      <p:pic>
        <p:nvPicPr>
          <p:cNvPr id="311" name="Google Shape;311;p41"/>
          <p:cNvPicPr preferRelativeResize="0"/>
          <p:nvPr/>
        </p:nvPicPr>
        <p:blipFill>
          <a:blip r:embed="rId4">
            <a:alphaModFix/>
          </a:blip>
          <a:stretch>
            <a:fillRect/>
          </a:stretch>
        </p:blipFill>
        <p:spPr>
          <a:xfrm>
            <a:off x="5772975" y="-81475"/>
            <a:ext cx="3607550" cy="2653225"/>
          </a:xfrm>
          <a:prstGeom prst="rect">
            <a:avLst/>
          </a:prstGeom>
          <a:noFill/>
          <a:ln>
            <a:noFill/>
          </a:ln>
        </p:spPr>
      </p:pic>
      <p:sp>
        <p:nvSpPr>
          <p:cNvPr id="312" name="Google Shape;312;p41"/>
          <p:cNvSpPr/>
          <p:nvPr/>
        </p:nvSpPr>
        <p:spPr>
          <a:xfrm>
            <a:off x="7383518" y="229450"/>
            <a:ext cx="1595400" cy="1974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1802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Procedure - Data Description</a:t>
            </a:r>
            <a:endParaRPr/>
          </a:p>
        </p:txBody>
      </p:sp>
      <p:sp>
        <p:nvSpPr>
          <p:cNvPr id="80" name="Google Shape;80;p15"/>
          <p:cNvSpPr txBox="1"/>
          <p:nvPr>
            <p:ph idx="1" type="body"/>
          </p:nvPr>
        </p:nvSpPr>
        <p:spPr>
          <a:xfrm>
            <a:off x="311700" y="887600"/>
            <a:ext cx="8520600" cy="4011600"/>
          </a:xfrm>
          <a:prstGeom prst="rect">
            <a:avLst/>
          </a:prstGeom>
        </p:spPr>
        <p:txBody>
          <a:bodyPr anchorCtr="0" anchor="t" bIns="91425" lIns="91425" spcFirstLastPara="1" rIns="91425" wrap="square" tIns="91425">
            <a:normAutofit/>
          </a:bodyPr>
          <a:lstStyle/>
          <a:p>
            <a:pPr indent="-336550" lvl="0" marL="457200" rtl="0" algn="just">
              <a:lnSpc>
                <a:spcPct val="150000"/>
              </a:lnSpc>
              <a:spcBef>
                <a:spcPts val="0"/>
              </a:spcBef>
              <a:spcAft>
                <a:spcPts val="0"/>
              </a:spcAft>
              <a:buSzPts val="1700"/>
              <a:buChar char="●"/>
            </a:pPr>
            <a:r>
              <a:rPr lang="en-GB" sz="1700"/>
              <a:t>There are </a:t>
            </a:r>
            <a:r>
              <a:rPr b="1" lang="en-GB" sz="1700"/>
              <a:t>52 station</a:t>
            </a:r>
            <a:r>
              <a:rPr lang="en-GB" sz="1700"/>
              <a:t> point</a:t>
            </a:r>
            <a:endParaRPr sz="1700"/>
          </a:p>
          <a:p>
            <a:pPr indent="-336550" lvl="0" marL="457200" rtl="0" algn="just">
              <a:lnSpc>
                <a:spcPct val="150000"/>
              </a:lnSpc>
              <a:spcBef>
                <a:spcPts val="0"/>
              </a:spcBef>
              <a:spcAft>
                <a:spcPts val="0"/>
              </a:spcAft>
              <a:buSzPts val="1700"/>
              <a:buChar char="●"/>
            </a:pPr>
            <a:r>
              <a:rPr lang="en-GB" sz="1700"/>
              <a:t>Acquisition date usually start from </a:t>
            </a:r>
            <a:r>
              <a:rPr b="1" lang="en-GB" sz="1700"/>
              <a:t>1999</a:t>
            </a:r>
            <a:r>
              <a:rPr lang="en-GB" sz="1700"/>
              <a:t> to </a:t>
            </a:r>
            <a:r>
              <a:rPr b="1" lang="en-GB" sz="1700"/>
              <a:t>2021, </a:t>
            </a:r>
            <a:r>
              <a:rPr lang="en-GB" sz="1700"/>
              <a:t>however some station not start in 1999 or 2021</a:t>
            </a:r>
            <a:endParaRPr sz="1700"/>
          </a:p>
          <a:p>
            <a:pPr indent="-336550" lvl="0" marL="457200" rtl="0" algn="just">
              <a:lnSpc>
                <a:spcPct val="150000"/>
              </a:lnSpc>
              <a:spcBef>
                <a:spcPts val="0"/>
              </a:spcBef>
              <a:spcAft>
                <a:spcPts val="0"/>
              </a:spcAft>
              <a:buSzPts val="1700"/>
              <a:buChar char="●"/>
            </a:pPr>
            <a:r>
              <a:rPr lang="en-GB" sz="1700"/>
              <a:t>Usually there are </a:t>
            </a:r>
            <a:r>
              <a:rPr b="1" lang="en-GB" sz="1700"/>
              <a:t>4 data acquisition/year</a:t>
            </a:r>
            <a:r>
              <a:rPr lang="en-GB" sz="1700"/>
              <a:t> per station, others only have 0, 1, 2, or 3 data acquisition. However each acquisition date is </a:t>
            </a:r>
            <a:r>
              <a:rPr lang="en-GB" sz="1700"/>
              <a:t>different</a:t>
            </a:r>
            <a:r>
              <a:rPr lang="en-GB" sz="1700"/>
              <a:t> periods from one to another</a:t>
            </a:r>
            <a:endParaRPr sz="1700"/>
          </a:p>
          <a:p>
            <a:pPr indent="-336550" lvl="0" marL="457200" rtl="0" algn="just">
              <a:lnSpc>
                <a:spcPct val="150000"/>
              </a:lnSpc>
              <a:spcBef>
                <a:spcPts val="0"/>
              </a:spcBef>
              <a:spcAft>
                <a:spcPts val="0"/>
              </a:spcAft>
              <a:buSzPts val="1700"/>
              <a:buChar char="●"/>
            </a:pPr>
            <a:r>
              <a:rPr lang="en-GB" sz="1700"/>
              <a:t>There are </a:t>
            </a:r>
            <a:r>
              <a:rPr b="1" lang="en-GB" sz="1700"/>
              <a:t>26 station points </a:t>
            </a:r>
            <a:r>
              <a:rPr lang="en-GB" sz="1700"/>
              <a:t>have no pressure level data at all even though the date acquisition is provided (station point number 975 to 1068)</a:t>
            </a:r>
            <a:endParaRPr sz="1700"/>
          </a:p>
          <a:p>
            <a:pPr indent="-336550" lvl="0" marL="457200" rtl="0" algn="just">
              <a:lnSpc>
                <a:spcPct val="150000"/>
              </a:lnSpc>
              <a:spcBef>
                <a:spcPts val="0"/>
              </a:spcBef>
              <a:spcAft>
                <a:spcPts val="0"/>
              </a:spcAft>
              <a:buSzPts val="1700"/>
              <a:buChar char="●"/>
            </a:pPr>
            <a:r>
              <a:rPr b="1" lang="en-GB" sz="1700"/>
              <a:t>Station 68</a:t>
            </a:r>
            <a:r>
              <a:rPr lang="en-GB" sz="1700"/>
              <a:t> has negative values on pressure level, while others not</a:t>
            </a:r>
            <a:endParaRPr sz="1700"/>
          </a:p>
          <a:p>
            <a:pPr indent="-336550" lvl="0" marL="457200" rtl="0" algn="just">
              <a:lnSpc>
                <a:spcPct val="150000"/>
              </a:lnSpc>
              <a:spcBef>
                <a:spcPts val="0"/>
              </a:spcBef>
              <a:spcAft>
                <a:spcPts val="0"/>
              </a:spcAft>
              <a:buSzPts val="1700"/>
              <a:buChar char="●"/>
            </a:pPr>
            <a:r>
              <a:rPr lang="en-GB" sz="1700"/>
              <a:t>Some pressure level data is missing on </a:t>
            </a:r>
            <a:r>
              <a:rPr b="1" lang="en-GB" sz="1700"/>
              <a:t>Station point 56 </a:t>
            </a:r>
            <a:r>
              <a:rPr lang="en-GB" sz="1700"/>
              <a:t>to </a:t>
            </a:r>
            <a:r>
              <a:rPr b="1" lang="en-GB" sz="1700"/>
              <a:t>518</a:t>
            </a:r>
            <a:endParaRPr b="1" sz="17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2"/>
          <p:cNvSpPr txBox="1"/>
          <p:nvPr>
            <p:ph type="title"/>
          </p:nvPr>
        </p:nvSpPr>
        <p:spPr>
          <a:xfrm>
            <a:off x="70725" y="85500"/>
            <a:ext cx="9001200" cy="63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2800"/>
              <a:t>Exact </a:t>
            </a:r>
            <a:r>
              <a:rPr lang="en-GB" sz="2800"/>
              <a:t>Interpolation - </a:t>
            </a:r>
            <a:r>
              <a:rPr lang="en-GB" sz="2800"/>
              <a:t>polynomials of max degree = num of samples</a:t>
            </a:r>
            <a:endParaRPr sz="2800"/>
          </a:p>
        </p:txBody>
      </p:sp>
      <p:sp>
        <p:nvSpPr>
          <p:cNvPr id="318" name="Google Shape;318;p42"/>
          <p:cNvSpPr txBox="1"/>
          <p:nvPr>
            <p:ph idx="2" type="body"/>
          </p:nvPr>
        </p:nvSpPr>
        <p:spPr>
          <a:xfrm>
            <a:off x="3613578" y="4773600"/>
            <a:ext cx="1915500" cy="369900"/>
          </a:xfrm>
          <a:prstGeom prst="rect">
            <a:avLst/>
          </a:prstGeom>
        </p:spPr>
        <p:txBody>
          <a:bodyPr anchorCtr="0" anchor="ctr" bIns="91425" lIns="91425" spcFirstLastPara="1" rIns="91425" wrap="square" tIns="91425">
            <a:normAutofit fontScale="70000" lnSpcReduction="20000"/>
          </a:bodyPr>
          <a:lstStyle/>
          <a:p>
            <a:pPr indent="0" lvl="0" marL="0" rtl="0" algn="l">
              <a:spcBef>
                <a:spcPts val="0"/>
              </a:spcBef>
              <a:spcAft>
                <a:spcPts val="1200"/>
              </a:spcAft>
              <a:buNone/>
            </a:pPr>
            <a:r>
              <a:rPr b="1" lang="en-GB"/>
              <a:t>Station 83</a:t>
            </a:r>
            <a:endParaRPr b="1"/>
          </a:p>
        </p:txBody>
      </p:sp>
      <p:sp>
        <p:nvSpPr>
          <p:cNvPr id="319" name="Google Shape;319;p42"/>
          <p:cNvSpPr txBox="1"/>
          <p:nvPr/>
        </p:nvSpPr>
        <p:spPr>
          <a:xfrm>
            <a:off x="230450" y="890425"/>
            <a:ext cx="4221600" cy="3879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sz="1500">
                <a:latin typeface="Open Sans"/>
                <a:ea typeface="Open Sans"/>
                <a:cs typeface="Open Sans"/>
                <a:sym typeface="Open Sans"/>
              </a:rPr>
              <a:t>Blocker:</a:t>
            </a:r>
            <a:endParaRPr sz="1500">
              <a:latin typeface="Open Sans"/>
              <a:ea typeface="Open Sans"/>
              <a:cs typeface="Open Sans"/>
              <a:sym typeface="Open Sans"/>
            </a:endParaRPr>
          </a:p>
          <a:p>
            <a:pPr indent="-323850" lvl="0" marL="457200" rtl="0" algn="l">
              <a:lnSpc>
                <a:spcPct val="150000"/>
              </a:lnSpc>
              <a:spcBef>
                <a:spcPts val="0"/>
              </a:spcBef>
              <a:spcAft>
                <a:spcPts val="0"/>
              </a:spcAft>
              <a:buSzPts val="1500"/>
              <a:buFont typeface="Open Sans"/>
              <a:buChar char="●"/>
            </a:pPr>
            <a:r>
              <a:rPr lang="en-GB" sz="1500">
                <a:latin typeface="Open Sans"/>
                <a:ea typeface="Open Sans"/>
                <a:cs typeface="Open Sans"/>
                <a:sym typeface="Open Sans"/>
              </a:rPr>
              <a:t>Python script only could handle maximum size up to 40, however the complete data has 52 point</a:t>
            </a:r>
            <a:endParaRPr sz="1500">
              <a:latin typeface="Open Sans"/>
              <a:ea typeface="Open Sans"/>
              <a:cs typeface="Open Sans"/>
              <a:sym typeface="Open Sans"/>
            </a:endParaRPr>
          </a:p>
          <a:p>
            <a:pPr indent="-323850" lvl="0" marL="457200" rtl="0" algn="l">
              <a:lnSpc>
                <a:spcPct val="150000"/>
              </a:lnSpc>
              <a:spcBef>
                <a:spcPts val="0"/>
              </a:spcBef>
              <a:spcAft>
                <a:spcPts val="0"/>
              </a:spcAft>
              <a:buSzPts val="1500"/>
              <a:buFont typeface="Open Sans"/>
              <a:buChar char="●"/>
            </a:pPr>
            <a:r>
              <a:rPr lang="en-GB" sz="1500">
                <a:latin typeface="Open Sans"/>
                <a:ea typeface="Open Sans"/>
                <a:cs typeface="Open Sans"/>
                <a:sym typeface="Open Sans"/>
              </a:rPr>
              <a:t>Station 72 has only 18 observation so it could met the criteria of calculation but when multiplication getting big, NaN value comes and return wrong calculation</a:t>
            </a:r>
            <a:endParaRPr sz="1500">
              <a:latin typeface="Open Sans"/>
              <a:ea typeface="Open Sans"/>
              <a:cs typeface="Open Sans"/>
              <a:sym typeface="Open Sans"/>
            </a:endParaRPr>
          </a:p>
          <a:p>
            <a:pPr indent="-323850" lvl="0" marL="457200" rtl="0" algn="l">
              <a:lnSpc>
                <a:spcPct val="150000"/>
              </a:lnSpc>
              <a:spcBef>
                <a:spcPts val="0"/>
              </a:spcBef>
              <a:spcAft>
                <a:spcPts val="0"/>
              </a:spcAft>
              <a:buSzPts val="1500"/>
              <a:buFont typeface="Open Sans"/>
              <a:buChar char="●"/>
            </a:pPr>
            <a:r>
              <a:rPr lang="en-GB" sz="1500">
                <a:latin typeface="Open Sans"/>
                <a:ea typeface="Open Sans"/>
                <a:cs typeface="Open Sans"/>
                <a:sym typeface="Open Sans"/>
              </a:rPr>
              <a:t>Seems like size 10 -15 is the most satisfied the polynomial in each station</a:t>
            </a:r>
            <a:endParaRPr sz="1500">
              <a:latin typeface="Open Sans"/>
              <a:ea typeface="Open Sans"/>
              <a:cs typeface="Open Sans"/>
              <a:sym typeface="Open Sans"/>
            </a:endParaRPr>
          </a:p>
        </p:txBody>
      </p:sp>
      <p:pic>
        <p:nvPicPr>
          <p:cNvPr id="320" name="Google Shape;320;p42"/>
          <p:cNvPicPr preferRelativeResize="0"/>
          <p:nvPr/>
        </p:nvPicPr>
        <p:blipFill>
          <a:blip r:embed="rId3">
            <a:alphaModFix/>
          </a:blip>
          <a:stretch>
            <a:fillRect/>
          </a:stretch>
        </p:blipFill>
        <p:spPr>
          <a:xfrm>
            <a:off x="5610100" y="583275"/>
            <a:ext cx="2864626" cy="2148475"/>
          </a:xfrm>
          <a:prstGeom prst="rect">
            <a:avLst/>
          </a:prstGeom>
          <a:noFill/>
          <a:ln>
            <a:noFill/>
          </a:ln>
        </p:spPr>
      </p:pic>
      <p:pic>
        <p:nvPicPr>
          <p:cNvPr id="321" name="Google Shape;321;p42"/>
          <p:cNvPicPr preferRelativeResize="0"/>
          <p:nvPr/>
        </p:nvPicPr>
        <p:blipFill>
          <a:blip r:embed="rId4">
            <a:alphaModFix/>
          </a:blip>
          <a:stretch>
            <a:fillRect/>
          </a:stretch>
        </p:blipFill>
        <p:spPr>
          <a:xfrm>
            <a:off x="5681478" y="2884150"/>
            <a:ext cx="2809266" cy="2106950"/>
          </a:xfrm>
          <a:prstGeom prst="rect">
            <a:avLst/>
          </a:prstGeom>
          <a:noFill/>
          <a:ln>
            <a:noFill/>
          </a:ln>
        </p:spPr>
      </p:pic>
      <p:sp>
        <p:nvSpPr>
          <p:cNvPr id="322" name="Google Shape;322;p42"/>
          <p:cNvSpPr txBox="1"/>
          <p:nvPr/>
        </p:nvSpPr>
        <p:spPr>
          <a:xfrm>
            <a:off x="4572000" y="1527125"/>
            <a:ext cx="110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Open Sans"/>
                <a:ea typeface="Open Sans"/>
                <a:cs typeface="Open Sans"/>
                <a:sym typeface="Open Sans"/>
              </a:rPr>
              <a:t>Degree 11</a:t>
            </a:r>
            <a:br>
              <a:rPr lang="en-GB" sz="1200">
                <a:latin typeface="Open Sans"/>
                <a:ea typeface="Open Sans"/>
                <a:cs typeface="Open Sans"/>
                <a:sym typeface="Open Sans"/>
              </a:rPr>
            </a:br>
            <a:r>
              <a:rPr lang="en-GB" sz="1200">
                <a:latin typeface="Open Sans"/>
                <a:ea typeface="Open Sans"/>
                <a:cs typeface="Open Sans"/>
                <a:sym typeface="Open Sans"/>
              </a:rPr>
              <a:t>drop_empty</a:t>
            </a:r>
            <a:endParaRPr sz="1200">
              <a:latin typeface="Open Sans"/>
              <a:ea typeface="Open Sans"/>
              <a:cs typeface="Open Sans"/>
              <a:sym typeface="Open Sans"/>
            </a:endParaRPr>
          </a:p>
        </p:txBody>
      </p:sp>
      <p:sp>
        <p:nvSpPr>
          <p:cNvPr id="323" name="Google Shape;323;p42"/>
          <p:cNvSpPr txBox="1"/>
          <p:nvPr/>
        </p:nvSpPr>
        <p:spPr>
          <a:xfrm>
            <a:off x="4572000" y="3745175"/>
            <a:ext cx="1168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Open Sans"/>
                <a:ea typeface="Open Sans"/>
                <a:cs typeface="Open Sans"/>
                <a:sym typeface="Open Sans"/>
              </a:rPr>
              <a:t>Max Degree</a:t>
            </a:r>
            <a:endParaRPr sz="1300">
              <a:latin typeface="Open Sans"/>
              <a:ea typeface="Open Sans"/>
              <a:cs typeface="Open Sans"/>
              <a:sym typeface="Open Sans"/>
            </a:endParaRPr>
          </a:p>
          <a:p>
            <a:pPr indent="0" lvl="0" marL="0" rtl="0" algn="l">
              <a:spcBef>
                <a:spcPts val="0"/>
              </a:spcBef>
              <a:spcAft>
                <a:spcPts val="0"/>
              </a:spcAft>
              <a:buNone/>
            </a:pPr>
            <a:r>
              <a:rPr lang="en-GB" sz="1300">
                <a:latin typeface="Open Sans"/>
                <a:ea typeface="Open Sans"/>
                <a:cs typeface="Open Sans"/>
                <a:sym typeface="Open Sans"/>
              </a:rPr>
              <a:t>drop_empty</a:t>
            </a:r>
            <a:endParaRPr sz="1300">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43"/>
          <p:cNvPicPr preferRelativeResize="0"/>
          <p:nvPr/>
        </p:nvPicPr>
        <p:blipFill>
          <a:blip r:embed="rId3">
            <a:alphaModFix/>
          </a:blip>
          <a:stretch>
            <a:fillRect/>
          </a:stretch>
        </p:blipFill>
        <p:spPr>
          <a:xfrm>
            <a:off x="338088" y="2812059"/>
            <a:ext cx="2456986" cy="2331438"/>
          </a:xfrm>
          <a:prstGeom prst="rect">
            <a:avLst/>
          </a:prstGeom>
          <a:noFill/>
          <a:ln>
            <a:noFill/>
          </a:ln>
        </p:spPr>
      </p:pic>
      <p:pic>
        <p:nvPicPr>
          <p:cNvPr id="329" name="Google Shape;329;p43"/>
          <p:cNvPicPr preferRelativeResize="0"/>
          <p:nvPr/>
        </p:nvPicPr>
        <p:blipFill>
          <a:blip r:embed="rId4">
            <a:alphaModFix/>
          </a:blip>
          <a:stretch>
            <a:fillRect/>
          </a:stretch>
        </p:blipFill>
        <p:spPr>
          <a:xfrm>
            <a:off x="225737" y="472538"/>
            <a:ext cx="2681701" cy="2544666"/>
          </a:xfrm>
          <a:prstGeom prst="rect">
            <a:avLst/>
          </a:prstGeom>
          <a:noFill/>
          <a:ln>
            <a:noFill/>
          </a:ln>
        </p:spPr>
      </p:pic>
      <p:sp>
        <p:nvSpPr>
          <p:cNvPr id="330" name="Google Shape;330;p43"/>
          <p:cNvSpPr txBox="1"/>
          <p:nvPr>
            <p:ph type="title"/>
          </p:nvPr>
        </p:nvSpPr>
        <p:spPr>
          <a:xfrm>
            <a:off x="70725" y="85500"/>
            <a:ext cx="9001200" cy="63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2800"/>
              <a:t>Exact Interpolation - polynomials of max degree = num of samples</a:t>
            </a:r>
            <a:endParaRPr sz="2800"/>
          </a:p>
        </p:txBody>
      </p:sp>
      <p:sp>
        <p:nvSpPr>
          <p:cNvPr id="331" name="Google Shape;331;p43"/>
          <p:cNvSpPr txBox="1"/>
          <p:nvPr>
            <p:ph idx="2" type="body"/>
          </p:nvPr>
        </p:nvSpPr>
        <p:spPr>
          <a:xfrm>
            <a:off x="3613578" y="4773600"/>
            <a:ext cx="1915500" cy="369900"/>
          </a:xfrm>
          <a:prstGeom prst="rect">
            <a:avLst/>
          </a:prstGeom>
        </p:spPr>
        <p:txBody>
          <a:bodyPr anchorCtr="0" anchor="ctr" bIns="91425" lIns="91425" spcFirstLastPara="1" rIns="91425" wrap="square" tIns="91425">
            <a:normAutofit fontScale="70000" lnSpcReduction="20000"/>
          </a:bodyPr>
          <a:lstStyle/>
          <a:p>
            <a:pPr indent="0" lvl="0" marL="0" rtl="0" algn="l">
              <a:spcBef>
                <a:spcPts val="0"/>
              </a:spcBef>
              <a:spcAft>
                <a:spcPts val="1200"/>
              </a:spcAft>
              <a:buNone/>
            </a:pPr>
            <a:r>
              <a:rPr b="1" lang="en-GB"/>
              <a:t>Station 83</a:t>
            </a:r>
            <a:endParaRPr b="1"/>
          </a:p>
        </p:txBody>
      </p:sp>
      <p:sp>
        <p:nvSpPr>
          <p:cNvPr id="332" name="Google Shape;332;p43"/>
          <p:cNvSpPr txBox="1"/>
          <p:nvPr/>
        </p:nvSpPr>
        <p:spPr>
          <a:xfrm>
            <a:off x="3322550" y="650850"/>
            <a:ext cx="2681700" cy="415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sz="1500">
                <a:latin typeface="Open Sans"/>
                <a:ea typeface="Open Sans"/>
                <a:cs typeface="Open Sans"/>
                <a:sym typeface="Open Sans"/>
              </a:rPr>
              <a:t>Another example using IDW</a:t>
            </a:r>
            <a:endParaRPr sz="1500">
              <a:latin typeface="Open Sans"/>
              <a:ea typeface="Open Sans"/>
              <a:cs typeface="Open Sans"/>
              <a:sym typeface="Open Sans"/>
            </a:endParaRPr>
          </a:p>
        </p:txBody>
      </p:sp>
      <p:sp>
        <p:nvSpPr>
          <p:cNvPr id="333" name="Google Shape;333;p43"/>
          <p:cNvSpPr txBox="1"/>
          <p:nvPr/>
        </p:nvSpPr>
        <p:spPr>
          <a:xfrm>
            <a:off x="4894850" y="1579525"/>
            <a:ext cx="1109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Open Sans"/>
                <a:ea typeface="Open Sans"/>
                <a:cs typeface="Open Sans"/>
                <a:sym typeface="Open Sans"/>
              </a:rPr>
              <a:t>Degree 10</a:t>
            </a:r>
            <a:endParaRPr sz="1200">
              <a:latin typeface="Open Sans"/>
              <a:ea typeface="Open Sans"/>
              <a:cs typeface="Open Sans"/>
              <a:sym typeface="Open Sans"/>
            </a:endParaRPr>
          </a:p>
          <a:p>
            <a:pPr indent="0" lvl="0" marL="0" rtl="0" algn="l">
              <a:spcBef>
                <a:spcPts val="0"/>
              </a:spcBef>
              <a:spcAft>
                <a:spcPts val="0"/>
              </a:spcAft>
              <a:buNone/>
            </a:pPr>
            <a:r>
              <a:rPr lang="en-GB" sz="1200">
                <a:latin typeface="Open Sans"/>
                <a:ea typeface="Open Sans"/>
                <a:cs typeface="Open Sans"/>
                <a:sym typeface="Open Sans"/>
              </a:rPr>
              <a:t>Station 77</a:t>
            </a:r>
            <a:br>
              <a:rPr lang="en-GB" sz="1200">
                <a:latin typeface="Open Sans"/>
                <a:ea typeface="Open Sans"/>
                <a:cs typeface="Open Sans"/>
                <a:sym typeface="Open Sans"/>
              </a:rPr>
            </a:br>
            <a:r>
              <a:rPr lang="en-GB" sz="1200">
                <a:latin typeface="Open Sans"/>
                <a:ea typeface="Open Sans"/>
                <a:cs typeface="Open Sans"/>
                <a:sym typeface="Open Sans"/>
              </a:rPr>
              <a:t>IDW</a:t>
            </a:r>
            <a:endParaRPr sz="1200">
              <a:latin typeface="Open Sans"/>
              <a:ea typeface="Open Sans"/>
              <a:cs typeface="Open Sans"/>
              <a:sym typeface="Open Sans"/>
            </a:endParaRPr>
          </a:p>
        </p:txBody>
      </p:sp>
      <p:sp>
        <p:nvSpPr>
          <p:cNvPr id="334" name="Google Shape;334;p43"/>
          <p:cNvSpPr txBox="1"/>
          <p:nvPr/>
        </p:nvSpPr>
        <p:spPr>
          <a:xfrm>
            <a:off x="4865300" y="3748125"/>
            <a:ext cx="1168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Open Sans"/>
                <a:ea typeface="Open Sans"/>
                <a:cs typeface="Open Sans"/>
                <a:sym typeface="Open Sans"/>
              </a:rPr>
              <a:t>Max </a:t>
            </a:r>
            <a:r>
              <a:rPr lang="en-GB" sz="1200">
                <a:latin typeface="Open Sans"/>
                <a:ea typeface="Open Sans"/>
                <a:cs typeface="Open Sans"/>
                <a:sym typeface="Open Sans"/>
              </a:rPr>
              <a:t>Degree</a:t>
            </a:r>
            <a:endParaRPr sz="1200">
              <a:latin typeface="Open Sans"/>
              <a:ea typeface="Open Sans"/>
              <a:cs typeface="Open Sans"/>
              <a:sym typeface="Open Sans"/>
            </a:endParaRPr>
          </a:p>
          <a:p>
            <a:pPr indent="0" lvl="0" marL="0" rtl="0" algn="l">
              <a:spcBef>
                <a:spcPts val="0"/>
              </a:spcBef>
              <a:spcAft>
                <a:spcPts val="0"/>
              </a:spcAft>
              <a:buNone/>
            </a:pPr>
            <a:r>
              <a:rPr lang="en-GB" sz="1200">
                <a:latin typeface="Open Sans"/>
                <a:ea typeface="Open Sans"/>
                <a:cs typeface="Open Sans"/>
                <a:sym typeface="Open Sans"/>
              </a:rPr>
              <a:t>Station 77</a:t>
            </a:r>
            <a:br>
              <a:rPr lang="en-GB" sz="1200">
                <a:latin typeface="Open Sans"/>
                <a:ea typeface="Open Sans"/>
                <a:cs typeface="Open Sans"/>
                <a:sym typeface="Open Sans"/>
              </a:rPr>
            </a:br>
            <a:r>
              <a:rPr lang="en-GB" sz="1200">
                <a:latin typeface="Open Sans"/>
                <a:ea typeface="Open Sans"/>
                <a:cs typeface="Open Sans"/>
                <a:sym typeface="Open Sans"/>
              </a:rPr>
              <a:t>IDW</a:t>
            </a:r>
            <a:endParaRPr sz="1300">
              <a:latin typeface="Open Sans"/>
              <a:ea typeface="Open Sans"/>
              <a:cs typeface="Open Sans"/>
              <a:sym typeface="Open Sans"/>
            </a:endParaRPr>
          </a:p>
        </p:txBody>
      </p:sp>
      <p:pic>
        <p:nvPicPr>
          <p:cNvPr id="335" name="Google Shape;335;p43"/>
          <p:cNvPicPr preferRelativeResize="0"/>
          <p:nvPr/>
        </p:nvPicPr>
        <p:blipFill>
          <a:blip r:embed="rId5">
            <a:alphaModFix/>
          </a:blip>
          <a:stretch>
            <a:fillRect/>
          </a:stretch>
        </p:blipFill>
        <p:spPr>
          <a:xfrm>
            <a:off x="6205175" y="2812050"/>
            <a:ext cx="2457005" cy="2331450"/>
          </a:xfrm>
          <a:prstGeom prst="rect">
            <a:avLst/>
          </a:prstGeom>
          <a:noFill/>
          <a:ln>
            <a:noFill/>
          </a:ln>
        </p:spPr>
      </p:pic>
      <p:pic>
        <p:nvPicPr>
          <p:cNvPr id="336" name="Google Shape;336;p43"/>
          <p:cNvPicPr preferRelativeResize="0"/>
          <p:nvPr/>
        </p:nvPicPr>
        <p:blipFill>
          <a:blip r:embed="rId6">
            <a:alphaModFix/>
          </a:blip>
          <a:stretch>
            <a:fillRect/>
          </a:stretch>
        </p:blipFill>
        <p:spPr>
          <a:xfrm>
            <a:off x="6205175" y="579150"/>
            <a:ext cx="2457000" cy="2331445"/>
          </a:xfrm>
          <a:prstGeom prst="rect">
            <a:avLst/>
          </a:prstGeom>
          <a:noFill/>
          <a:ln>
            <a:noFill/>
          </a:ln>
        </p:spPr>
      </p:pic>
      <p:sp>
        <p:nvSpPr>
          <p:cNvPr id="337" name="Google Shape;337;p43"/>
          <p:cNvSpPr txBox="1"/>
          <p:nvPr/>
        </p:nvSpPr>
        <p:spPr>
          <a:xfrm>
            <a:off x="2907450" y="1579525"/>
            <a:ext cx="1109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Open Sans"/>
                <a:ea typeface="Open Sans"/>
                <a:cs typeface="Open Sans"/>
                <a:sym typeface="Open Sans"/>
              </a:rPr>
              <a:t>Degree 10</a:t>
            </a:r>
            <a:endParaRPr sz="1200">
              <a:latin typeface="Open Sans"/>
              <a:ea typeface="Open Sans"/>
              <a:cs typeface="Open Sans"/>
              <a:sym typeface="Open Sans"/>
            </a:endParaRPr>
          </a:p>
          <a:p>
            <a:pPr indent="0" lvl="0" marL="0" rtl="0" algn="l">
              <a:spcBef>
                <a:spcPts val="0"/>
              </a:spcBef>
              <a:spcAft>
                <a:spcPts val="0"/>
              </a:spcAft>
              <a:buNone/>
            </a:pPr>
            <a:r>
              <a:rPr lang="en-GB" sz="1200">
                <a:latin typeface="Open Sans"/>
                <a:ea typeface="Open Sans"/>
                <a:cs typeface="Open Sans"/>
                <a:sym typeface="Open Sans"/>
              </a:rPr>
              <a:t>Station 1068</a:t>
            </a:r>
            <a:br>
              <a:rPr lang="en-GB" sz="1200">
                <a:latin typeface="Open Sans"/>
                <a:ea typeface="Open Sans"/>
                <a:cs typeface="Open Sans"/>
                <a:sym typeface="Open Sans"/>
              </a:rPr>
            </a:br>
            <a:r>
              <a:rPr lang="en-GB" sz="1200">
                <a:latin typeface="Open Sans"/>
                <a:ea typeface="Open Sans"/>
                <a:cs typeface="Open Sans"/>
                <a:sym typeface="Open Sans"/>
              </a:rPr>
              <a:t>IDW</a:t>
            </a:r>
            <a:endParaRPr sz="1200">
              <a:latin typeface="Open Sans"/>
              <a:ea typeface="Open Sans"/>
              <a:cs typeface="Open Sans"/>
              <a:sym typeface="Open Sans"/>
            </a:endParaRPr>
          </a:p>
        </p:txBody>
      </p:sp>
      <p:sp>
        <p:nvSpPr>
          <p:cNvPr id="338" name="Google Shape;338;p43"/>
          <p:cNvSpPr txBox="1"/>
          <p:nvPr/>
        </p:nvSpPr>
        <p:spPr>
          <a:xfrm>
            <a:off x="2954025" y="3691025"/>
            <a:ext cx="1168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Open Sans"/>
                <a:ea typeface="Open Sans"/>
                <a:cs typeface="Open Sans"/>
                <a:sym typeface="Open Sans"/>
              </a:rPr>
              <a:t>Max Degree</a:t>
            </a:r>
            <a:endParaRPr sz="1200">
              <a:latin typeface="Open Sans"/>
              <a:ea typeface="Open Sans"/>
              <a:cs typeface="Open Sans"/>
              <a:sym typeface="Open Sans"/>
            </a:endParaRPr>
          </a:p>
          <a:p>
            <a:pPr indent="0" lvl="0" marL="0" rtl="0" algn="l">
              <a:spcBef>
                <a:spcPts val="0"/>
              </a:spcBef>
              <a:spcAft>
                <a:spcPts val="0"/>
              </a:spcAft>
              <a:buNone/>
            </a:pPr>
            <a:r>
              <a:rPr lang="en-GB" sz="1200">
                <a:latin typeface="Open Sans"/>
                <a:ea typeface="Open Sans"/>
                <a:cs typeface="Open Sans"/>
                <a:sym typeface="Open Sans"/>
              </a:rPr>
              <a:t>Station 1068</a:t>
            </a:r>
            <a:br>
              <a:rPr lang="en-GB" sz="1200">
                <a:latin typeface="Open Sans"/>
                <a:ea typeface="Open Sans"/>
                <a:cs typeface="Open Sans"/>
                <a:sym typeface="Open Sans"/>
              </a:rPr>
            </a:br>
            <a:r>
              <a:rPr lang="en-GB" sz="1200">
                <a:latin typeface="Open Sans"/>
                <a:ea typeface="Open Sans"/>
                <a:cs typeface="Open Sans"/>
                <a:sym typeface="Open Sans"/>
              </a:rPr>
              <a:t>IDW</a:t>
            </a:r>
            <a:endParaRPr sz="1300">
              <a:latin typeface="Open Sans"/>
              <a:ea typeface="Open Sans"/>
              <a:cs typeface="Open Sans"/>
              <a:sym typeface="Ope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4"/>
          <p:cNvSpPr txBox="1"/>
          <p:nvPr>
            <p:ph type="title"/>
          </p:nvPr>
        </p:nvSpPr>
        <p:spPr>
          <a:xfrm>
            <a:off x="227900" y="679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800"/>
              <a:t>Exact</a:t>
            </a:r>
            <a:r>
              <a:rPr lang="en-GB" sz="2800"/>
              <a:t> Interpolation - Lagrange - METHOD: Drop Empty</a:t>
            </a:r>
            <a:endParaRPr/>
          </a:p>
        </p:txBody>
      </p:sp>
      <p:pic>
        <p:nvPicPr>
          <p:cNvPr id="344" name="Google Shape;344;p44"/>
          <p:cNvPicPr preferRelativeResize="0"/>
          <p:nvPr/>
        </p:nvPicPr>
        <p:blipFill>
          <a:blip r:embed="rId3">
            <a:alphaModFix/>
          </a:blip>
          <a:stretch>
            <a:fillRect/>
          </a:stretch>
        </p:blipFill>
        <p:spPr>
          <a:xfrm>
            <a:off x="4703542" y="2609175"/>
            <a:ext cx="3268933" cy="2451700"/>
          </a:xfrm>
          <a:prstGeom prst="rect">
            <a:avLst/>
          </a:prstGeom>
          <a:noFill/>
          <a:ln>
            <a:noFill/>
          </a:ln>
        </p:spPr>
      </p:pic>
      <p:pic>
        <p:nvPicPr>
          <p:cNvPr id="345" name="Google Shape;345;p44"/>
          <p:cNvPicPr preferRelativeResize="0"/>
          <p:nvPr/>
        </p:nvPicPr>
        <p:blipFill>
          <a:blip r:embed="rId4">
            <a:alphaModFix/>
          </a:blip>
          <a:stretch>
            <a:fillRect/>
          </a:stretch>
        </p:blipFill>
        <p:spPr>
          <a:xfrm>
            <a:off x="3289350" y="564350"/>
            <a:ext cx="2929275" cy="2196950"/>
          </a:xfrm>
          <a:prstGeom prst="rect">
            <a:avLst/>
          </a:prstGeom>
          <a:noFill/>
          <a:ln>
            <a:noFill/>
          </a:ln>
        </p:spPr>
      </p:pic>
      <p:pic>
        <p:nvPicPr>
          <p:cNvPr id="346" name="Google Shape;346;p44"/>
          <p:cNvPicPr preferRelativeResize="0"/>
          <p:nvPr/>
        </p:nvPicPr>
        <p:blipFill>
          <a:blip r:embed="rId5">
            <a:alphaModFix/>
          </a:blip>
          <a:stretch>
            <a:fillRect/>
          </a:stretch>
        </p:blipFill>
        <p:spPr>
          <a:xfrm>
            <a:off x="1560750" y="2649809"/>
            <a:ext cx="3210275" cy="2370440"/>
          </a:xfrm>
          <a:prstGeom prst="rect">
            <a:avLst/>
          </a:prstGeom>
          <a:noFill/>
          <a:ln>
            <a:noFill/>
          </a:ln>
        </p:spPr>
      </p:pic>
      <p:pic>
        <p:nvPicPr>
          <p:cNvPr id="347" name="Google Shape;347;p44"/>
          <p:cNvPicPr preferRelativeResize="0"/>
          <p:nvPr/>
        </p:nvPicPr>
        <p:blipFill>
          <a:blip r:embed="rId6">
            <a:alphaModFix/>
          </a:blip>
          <a:stretch>
            <a:fillRect/>
          </a:stretch>
        </p:blipFill>
        <p:spPr>
          <a:xfrm>
            <a:off x="6027700" y="519825"/>
            <a:ext cx="3048000" cy="2286000"/>
          </a:xfrm>
          <a:prstGeom prst="rect">
            <a:avLst/>
          </a:prstGeom>
          <a:noFill/>
          <a:ln>
            <a:noFill/>
          </a:ln>
        </p:spPr>
      </p:pic>
      <p:pic>
        <p:nvPicPr>
          <p:cNvPr id="348" name="Google Shape;348;p44"/>
          <p:cNvPicPr preferRelativeResize="0"/>
          <p:nvPr/>
        </p:nvPicPr>
        <p:blipFill>
          <a:blip r:embed="rId7">
            <a:alphaModFix/>
          </a:blip>
          <a:stretch>
            <a:fillRect/>
          </a:stretch>
        </p:blipFill>
        <p:spPr>
          <a:xfrm>
            <a:off x="403474" y="523775"/>
            <a:ext cx="3085229" cy="2278100"/>
          </a:xfrm>
          <a:prstGeom prst="rect">
            <a:avLst/>
          </a:prstGeom>
          <a:noFill/>
          <a:ln>
            <a:noFill/>
          </a:ln>
        </p:spPr>
      </p:pic>
      <p:sp>
        <p:nvSpPr>
          <p:cNvPr id="349" name="Google Shape;349;p44"/>
          <p:cNvSpPr txBox="1"/>
          <p:nvPr/>
        </p:nvSpPr>
        <p:spPr>
          <a:xfrm>
            <a:off x="125700" y="4410200"/>
            <a:ext cx="1246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pen Sans"/>
                <a:ea typeface="Open Sans"/>
                <a:cs typeface="Open Sans"/>
                <a:sym typeface="Open Sans"/>
              </a:rPr>
              <a:t>Some example</a:t>
            </a:r>
            <a:endParaRPr>
              <a:latin typeface="Open Sans"/>
              <a:ea typeface="Open Sans"/>
              <a:cs typeface="Open Sans"/>
              <a:sym typeface="Ope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p45"/>
          <p:cNvPicPr preferRelativeResize="0"/>
          <p:nvPr/>
        </p:nvPicPr>
        <p:blipFill>
          <a:blip r:embed="rId3">
            <a:alphaModFix/>
          </a:blip>
          <a:stretch>
            <a:fillRect/>
          </a:stretch>
        </p:blipFill>
        <p:spPr>
          <a:xfrm>
            <a:off x="1364088" y="2761300"/>
            <a:ext cx="3048000" cy="2286000"/>
          </a:xfrm>
          <a:prstGeom prst="rect">
            <a:avLst/>
          </a:prstGeom>
          <a:noFill/>
          <a:ln>
            <a:noFill/>
          </a:ln>
        </p:spPr>
      </p:pic>
      <p:pic>
        <p:nvPicPr>
          <p:cNvPr id="355" name="Google Shape;355;p45"/>
          <p:cNvPicPr preferRelativeResize="0"/>
          <p:nvPr/>
        </p:nvPicPr>
        <p:blipFill>
          <a:blip r:embed="rId4">
            <a:alphaModFix/>
          </a:blip>
          <a:stretch>
            <a:fillRect/>
          </a:stretch>
        </p:blipFill>
        <p:spPr>
          <a:xfrm>
            <a:off x="4731913" y="2761300"/>
            <a:ext cx="3048000" cy="2286000"/>
          </a:xfrm>
          <a:prstGeom prst="rect">
            <a:avLst/>
          </a:prstGeom>
          <a:noFill/>
          <a:ln>
            <a:noFill/>
          </a:ln>
        </p:spPr>
      </p:pic>
      <p:sp>
        <p:nvSpPr>
          <p:cNvPr id="356" name="Google Shape;356;p45"/>
          <p:cNvSpPr txBox="1"/>
          <p:nvPr>
            <p:ph type="title"/>
          </p:nvPr>
        </p:nvSpPr>
        <p:spPr>
          <a:xfrm>
            <a:off x="227900" y="67900"/>
            <a:ext cx="8403900" cy="6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700"/>
              <a:t>Exact Interpolation - Lagrange - METHOD: Replaced by Mean</a:t>
            </a:r>
            <a:endParaRPr sz="3500"/>
          </a:p>
        </p:txBody>
      </p:sp>
      <p:sp>
        <p:nvSpPr>
          <p:cNvPr id="357" name="Google Shape;357;p45"/>
          <p:cNvSpPr txBox="1"/>
          <p:nvPr/>
        </p:nvSpPr>
        <p:spPr>
          <a:xfrm>
            <a:off x="125700" y="4410200"/>
            <a:ext cx="1246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pen Sans"/>
                <a:ea typeface="Open Sans"/>
                <a:cs typeface="Open Sans"/>
                <a:sym typeface="Open Sans"/>
              </a:rPr>
              <a:t>Some example</a:t>
            </a:r>
            <a:endParaRPr>
              <a:latin typeface="Open Sans"/>
              <a:ea typeface="Open Sans"/>
              <a:cs typeface="Open Sans"/>
              <a:sym typeface="Open Sans"/>
            </a:endParaRPr>
          </a:p>
        </p:txBody>
      </p:sp>
      <p:pic>
        <p:nvPicPr>
          <p:cNvPr id="358" name="Google Shape;358;p45"/>
          <p:cNvPicPr preferRelativeResize="0"/>
          <p:nvPr/>
        </p:nvPicPr>
        <p:blipFill>
          <a:blip r:embed="rId5">
            <a:alphaModFix/>
          </a:blip>
          <a:stretch>
            <a:fillRect/>
          </a:stretch>
        </p:blipFill>
        <p:spPr>
          <a:xfrm>
            <a:off x="125700" y="683513"/>
            <a:ext cx="2770374" cy="2077775"/>
          </a:xfrm>
          <a:prstGeom prst="rect">
            <a:avLst/>
          </a:prstGeom>
          <a:noFill/>
          <a:ln>
            <a:noFill/>
          </a:ln>
        </p:spPr>
      </p:pic>
      <p:pic>
        <p:nvPicPr>
          <p:cNvPr id="359" name="Google Shape;359;p45"/>
          <p:cNvPicPr preferRelativeResize="0"/>
          <p:nvPr/>
        </p:nvPicPr>
        <p:blipFill>
          <a:blip r:embed="rId6">
            <a:alphaModFix/>
          </a:blip>
          <a:stretch>
            <a:fillRect/>
          </a:stretch>
        </p:blipFill>
        <p:spPr>
          <a:xfrm>
            <a:off x="2905850" y="579400"/>
            <a:ext cx="3048000" cy="2286000"/>
          </a:xfrm>
          <a:prstGeom prst="rect">
            <a:avLst/>
          </a:prstGeom>
          <a:noFill/>
          <a:ln>
            <a:noFill/>
          </a:ln>
        </p:spPr>
      </p:pic>
      <p:pic>
        <p:nvPicPr>
          <p:cNvPr id="360" name="Google Shape;360;p45"/>
          <p:cNvPicPr preferRelativeResize="0"/>
          <p:nvPr/>
        </p:nvPicPr>
        <p:blipFill>
          <a:blip r:embed="rId7">
            <a:alphaModFix/>
          </a:blip>
          <a:stretch>
            <a:fillRect/>
          </a:stretch>
        </p:blipFill>
        <p:spPr>
          <a:xfrm>
            <a:off x="6095988" y="579388"/>
            <a:ext cx="3048000" cy="2286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6"/>
          <p:cNvSpPr txBox="1"/>
          <p:nvPr>
            <p:ph type="title"/>
          </p:nvPr>
        </p:nvSpPr>
        <p:spPr>
          <a:xfrm>
            <a:off x="227900" y="67900"/>
            <a:ext cx="8403900" cy="6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700"/>
              <a:t>Exact Interpolation - Lagrange - METHOD: IDW</a:t>
            </a:r>
            <a:endParaRPr sz="3500"/>
          </a:p>
        </p:txBody>
      </p:sp>
      <p:sp>
        <p:nvSpPr>
          <p:cNvPr id="366" name="Google Shape;366;p46"/>
          <p:cNvSpPr txBox="1"/>
          <p:nvPr/>
        </p:nvSpPr>
        <p:spPr>
          <a:xfrm>
            <a:off x="125700" y="4410200"/>
            <a:ext cx="1246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pen Sans"/>
                <a:ea typeface="Open Sans"/>
                <a:cs typeface="Open Sans"/>
                <a:sym typeface="Open Sans"/>
              </a:rPr>
              <a:t>Some example</a:t>
            </a:r>
            <a:endParaRPr>
              <a:latin typeface="Open Sans"/>
              <a:ea typeface="Open Sans"/>
              <a:cs typeface="Open Sans"/>
              <a:sym typeface="Open Sans"/>
            </a:endParaRPr>
          </a:p>
        </p:txBody>
      </p:sp>
      <p:pic>
        <p:nvPicPr>
          <p:cNvPr id="367" name="Google Shape;367;p46"/>
          <p:cNvPicPr preferRelativeResize="0"/>
          <p:nvPr/>
        </p:nvPicPr>
        <p:blipFill>
          <a:blip r:embed="rId3">
            <a:alphaModFix/>
          </a:blip>
          <a:stretch>
            <a:fillRect/>
          </a:stretch>
        </p:blipFill>
        <p:spPr>
          <a:xfrm>
            <a:off x="6233025" y="2884558"/>
            <a:ext cx="2770134" cy="2085592"/>
          </a:xfrm>
          <a:prstGeom prst="rect">
            <a:avLst/>
          </a:prstGeom>
          <a:noFill/>
          <a:ln>
            <a:noFill/>
          </a:ln>
        </p:spPr>
      </p:pic>
      <p:pic>
        <p:nvPicPr>
          <p:cNvPr id="368" name="Google Shape;368;p46"/>
          <p:cNvPicPr preferRelativeResize="0"/>
          <p:nvPr/>
        </p:nvPicPr>
        <p:blipFill>
          <a:blip r:embed="rId4">
            <a:alphaModFix/>
          </a:blip>
          <a:stretch>
            <a:fillRect/>
          </a:stretch>
        </p:blipFill>
        <p:spPr>
          <a:xfrm>
            <a:off x="3100375" y="2675350"/>
            <a:ext cx="3048000" cy="2294794"/>
          </a:xfrm>
          <a:prstGeom prst="rect">
            <a:avLst/>
          </a:prstGeom>
          <a:noFill/>
          <a:ln>
            <a:noFill/>
          </a:ln>
        </p:spPr>
      </p:pic>
      <p:pic>
        <p:nvPicPr>
          <p:cNvPr id="369" name="Google Shape;369;p46"/>
          <p:cNvPicPr preferRelativeResize="0"/>
          <p:nvPr/>
        </p:nvPicPr>
        <p:blipFill>
          <a:blip r:embed="rId5">
            <a:alphaModFix/>
          </a:blip>
          <a:stretch>
            <a:fillRect/>
          </a:stretch>
        </p:blipFill>
        <p:spPr>
          <a:xfrm>
            <a:off x="125700" y="2675350"/>
            <a:ext cx="3048000" cy="2294794"/>
          </a:xfrm>
          <a:prstGeom prst="rect">
            <a:avLst/>
          </a:prstGeom>
          <a:noFill/>
          <a:ln>
            <a:noFill/>
          </a:ln>
        </p:spPr>
      </p:pic>
      <p:pic>
        <p:nvPicPr>
          <p:cNvPr id="370" name="Google Shape;370;p46"/>
          <p:cNvPicPr preferRelativeResize="0"/>
          <p:nvPr/>
        </p:nvPicPr>
        <p:blipFill>
          <a:blip r:embed="rId6">
            <a:alphaModFix/>
          </a:blip>
          <a:stretch>
            <a:fillRect/>
          </a:stretch>
        </p:blipFill>
        <p:spPr>
          <a:xfrm>
            <a:off x="5955150" y="544750"/>
            <a:ext cx="3048000" cy="2294794"/>
          </a:xfrm>
          <a:prstGeom prst="rect">
            <a:avLst/>
          </a:prstGeom>
          <a:noFill/>
          <a:ln>
            <a:noFill/>
          </a:ln>
        </p:spPr>
      </p:pic>
      <p:pic>
        <p:nvPicPr>
          <p:cNvPr id="371" name="Google Shape;371;p46"/>
          <p:cNvPicPr preferRelativeResize="0"/>
          <p:nvPr/>
        </p:nvPicPr>
        <p:blipFill>
          <a:blip r:embed="rId7">
            <a:alphaModFix/>
          </a:blip>
          <a:stretch>
            <a:fillRect/>
          </a:stretch>
        </p:blipFill>
        <p:spPr>
          <a:xfrm>
            <a:off x="3048000" y="544750"/>
            <a:ext cx="3048000" cy="2294794"/>
          </a:xfrm>
          <a:prstGeom prst="rect">
            <a:avLst/>
          </a:prstGeom>
          <a:noFill/>
          <a:ln>
            <a:noFill/>
          </a:ln>
        </p:spPr>
      </p:pic>
      <p:pic>
        <p:nvPicPr>
          <p:cNvPr id="372" name="Google Shape;372;p46"/>
          <p:cNvPicPr preferRelativeResize="0"/>
          <p:nvPr/>
        </p:nvPicPr>
        <p:blipFill>
          <a:blip r:embed="rId8">
            <a:alphaModFix/>
          </a:blip>
          <a:stretch>
            <a:fillRect/>
          </a:stretch>
        </p:blipFill>
        <p:spPr>
          <a:xfrm>
            <a:off x="125700" y="544750"/>
            <a:ext cx="3048000" cy="229479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7"/>
          <p:cNvSpPr txBox="1"/>
          <p:nvPr>
            <p:ph type="title"/>
          </p:nvPr>
        </p:nvSpPr>
        <p:spPr>
          <a:xfrm>
            <a:off x="244450" y="81475"/>
            <a:ext cx="4939800" cy="92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740"/>
              <a:t>Analysis - Exact Interpolation - Lagrange</a:t>
            </a:r>
            <a:endParaRPr sz="2740"/>
          </a:p>
        </p:txBody>
      </p:sp>
      <p:sp>
        <p:nvSpPr>
          <p:cNvPr id="378" name="Google Shape;378;p47"/>
          <p:cNvSpPr txBox="1"/>
          <p:nvPr>
            <p:ph idx="1" type="body"/>
          </p:nvPr>
        </p:nvSpPr>
        <p:spPr>
          <a:xfrm>
            <a:off x="291325" y="1095200"/>
            <a:ext cx="3999900" cy="39768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Char char="●"/>
            </a:pPr>
            <a:r>
              <a:rPr lang="en-GB"/>
              <a:t>The </a:t>
            </a:r>
            <a:r>
              <a:rPr b="1" lang="en-GB"/>
              <a:t>higher number</a:t>
            </a:r>
            <a:r>
              <a:rPr lang="en-GB"/>
              <a:t> of observation acquisition, lagrange expression will try to satisfy each of observation point that result in an extreme high-low oscillation that could deliver a wrong interpolation</a:t>
            </a:r>
            <a:endParaRPr/>
          </a:p>
          <a:p>
            <a:pPr indent="-317500" lvl="0" marL="457200" rtl="0" algn="just">
              <a:lnSpc>
                <a:spcPct val="150000"/>
              </a:lnSpc>
              <a:spcBef>
                <a:spcPts val="0"/>
              </a:spcBef>
              <a:spcAft>
                <a:spcPts val="0"/>
              </a:spcAft>
              <a:buSzPts val="1400"/>
              <a:buChar char="●"/>
            </a:pPr>
            <a:r>
              <a:rPr lang="en-GB"/>
              <a:t>The </a:t>
            </a:r>
            <a:r>
              <a:rPr b="1" lang="en-GB"/>
              <a:t>higher number</a:t>
            </a:r>
            <a:r>
              <a:rPr lang="en-GB"/>
              <a:t> of </a:t>
            </a:r>
            <a:r>
              <a:rPr lang="en-GB"/>
              <a:t>observation</a:t>
            </a:r>
            <a:r>
              <a:rPr lang="en-GB"/>
              <a:t> </a:t>
            </a:r>
            <a:r>
              <a:rPr lang="en-GB"/>
              <a:t>acquisition</a:t>
            </a:r>
            <a:r>
              <a:rPr lang="en-GB"/>
              <a:t> will lead into a longer process of calculation</a:t>
            </a:r>
            <a:endParaRPr/>
          </a:p>
          <a:p>
            <a:pPr indent="-317500" lvl="0" marL="457200" rtl="0" algn="just">
              <a:lnSpc>
                <a:spcPct val="150000"/>
              </a:lnSpc>
              <a:spcBef>
                <a:spcPts val="0"/>
              </a:spcBef>
              <a:spcAft>
                <a:spcPts val="0"/>
              </a:spcAft>
              <a:buSzPts val="1400"/>
              <a:buChar char="●"/>
            </a:pPr>
            <a:r>
              <a:rPr lang="en-GB"/>
              <a:t>Even the lower total of observation IDW still bring a high/low oscillation (see figures example on station 56 (IDW) and station 56 (drop_missing)</a:t>
            </a:r>
            <a:endParaRPr/>
          </a:p>
        </p:txBody>
      </p:sp>
      <p:pic>
        <p:nvPicPr>
          <p:cNvPr id="379" name="Google Shape;379;p47"/>
          <p:cNvPicPr preferRelativeResize="0"/>
          <p:nvPr/>
        </p:nvPicPr>
        <p:blipFill>
          <a:blip r:embed="rId3">
            <a:alphaModFix/>
          </a:blip>
          <a:stretch>
            <a:fillRect/>
          </a:stretch>
        </p:blipFill>
        <p:spPr>
          <a:xfrm>
            <a:off x="5036799" y="81475"/>
            <a:ext cx="3477800" cy="2567950"/>
          </a:xfrm>
          <a:prstGeom prst="rect">
            <a:avLst/>
          </a:prstGeom>
          <a:noFill/>
          <a:ln>
            <a:noFill/>
          </a:ln>
        </p:spPr>
      </p:pic>
      <p:pic>
        <p:nvPicPr>
          <p:cNvPr id="380" name="Google Shape;380;p47"/>
          <p:cNvPicPr preferRelativeResize="0"/>
          <p:nvPr/>
        </p:nvPicPr>
        <p:blipFill>
          <a:blip r:embed="rId4">
            <a:alphaModFix/>
          </a:blip>
          <a:stretch>
            <a:fillRect/>
          </a:stretch>
        </p:blipFill>
        <p:spPr>
          <a:xfrm>
            <a:off x="5036802" y="2462300"/>
            <a:ext cx="3561224" cy="2681200"/>
          </a:xfrm>
          <a:prstGeom prst="rect">
            <a:avLst/>
          </a:prstGeom>
          <a:noFill/>
          <a:ln>
            <a:noFill/>
          </a:ln>
        </p:spPr>
      </p:pic>
      <p:sp>
        <p:nvSpPr>
          <p:cNvPr id="381" name="Google Shape;381;p47"/>
          <p:cNvSpPr txBox="1"/>
          <p:nvPr/>
        </p:nvSpPr>
        <p:spPr>
          <a:xfrm>
            <a:off x="5683325" y="682400"/>
            <a:ext cx="1018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latin typeface="Open Sans"/>
                <a:ea typeface="Open Sans"/>
                <a:cs typeface="Open Sans"/>
                <a:sym typeface="Open Sans"/>
              </a:rPr>
              <a:t>Station 56 drop_missing</a:t>
            </a:r>
            <a:endParaRPr sz="1000">
              <a:latin typeface="Open Sans"/>
              <a:ea typeface="Open Sans"/>
              <a:cs typeface="Open Sans"/>
              <a:sym typeface="Open Sans"/>
            </a:endParaRPr>
          </a:p>
        </p:txBody>
      </p:sp>
      <p:sp>
        <p:nvSpPr>
          <p:cNvPr id="382" name="Google Shape;382;p47"/>
          <p:cNvSpPr txBox="1"/>
          <p:nvPr/>
        </p:nvSpPr>
        <p:spPr>
          <a:xfrm>
            <a:off x="5835725" y="3075525"/>
            <a:ext cx="1018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latin typeface="Open Sans"/>
                <a:ea typeface="Open Sans"/>
                <a:cs typeface="Open Sans"/>
                <a:sym typeface="Open Sans"/>
              </a:rPr>
              <a:t>Station 56 drop_missing</a:t>
            </a:r>
            <a:endParaRPr sz="1000">
              <a:latin typeface="Open Sans"/>
              <a:ea typeface="Open Sans"/>
              <a:cs typeface="Open Sans"/>
              <a:sym typeface="Open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48"/>
          <p:cNvPicPr preferRelativeResize="0"/>
          <p:nvPr/>
        </p:nvPicPr>
        <p:blipFill>
          <a:blip r:embed="rId3">
            <a:alphaModFix/>
          </a:blip>
          <a:stretch>
            <a:fillRect/>
          </a:stretch>
        </p:blipFill>
        <p:spPr>
          <a:xfrm>
            <a:off x="5518925" y="2571751"/>
            <a:ext cx="3459650" cy="2594725"/>
          </a:xfrm>
          <a:prstGeom prst="rect">
            <a:avLst/>
          </a:prstGeom>
          <a:noFill/>
          <a:ln>
            <a:noFill/>
          </a:ln>
        </p:spPr>
      </p:pic>
      <p:pic>
        <p:nvPicPr>
          <p:cNvPr id="388" name="Google Shape;388;p48"/>
          <p:cNvPicPr preferRelativeResize="0"/>
          <p:nvPr/>
        </p:nvPicPr>
        <p:blipFill>
          <a:blip r:embed="rId4">
            <a:alphaModFix/>
          </a:blip>
          <a:stretch>
            <a:fillRect/>
          </a:stretch>
        </p:blipFill>
        <p:spPr>
          <a:xfrm>
            <a:off x="5459226" y="81463"/>
            <a:ext cx="3579050" cy="2684286"/>
          </a:xfrm>
          <a:prstGeom prst="rect">
            <a:avLst/>
          </a:prstGeom>
          <a:noFill/>
          <a:ln>
            <a:noFill/>
          </a:ln>
        </p:spPr>
      </p:pic>
      <p:sp>
        <p:nvSpPr>
          <p:cNvPr id="389" name="Google Shape;389;p48"/>
          <p:cNvSpPr txBox="1"/>
          <p:nvPr>
            <p:ph type="title"/>
          </p:nvPr>
        </p:nvSpPr>
        <p:spPr>
          <a:xfrm>
            <a:off x="244450" y="81475"/>
            <a:ext cx="4939800" cy="92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740"/>
              <a:t>Analysis - Exact Interpolation - Lagrange</a:t>
            </a:r>
            <a:endParaRPr sz="2740"/>
          </a:p>
        </p:txBody>
      </p:sp>
      <p:sp>
        <p:nvSpPr>
          <p:cNvPr id="390" name="Google Shape;390;p48"/>
          <p:cNvSpPr txBox="1"/>
          <p:nvPr>
            <p:ph idx="1" type="body"/>
          </p:nvPr>
        </p:nvSpPr>
        <p:spPr>
          <a:xfrm>
            <a:off x="291325" y="1095200"/>
            <a:ext cx="5055900" cy="3976800"/>
          </a:xfrm>
          <a:prstGeom prst="rect">
            <a:avLst/>
          </a:prstGeom>
        </p:spPr>
        <p:txBody>
          <a:bodyPr anchorCtr="0" anchor="t" bIns="91425" lIns="91425" spcFirstLastPara="1" rIns="91425" wrap="square" tIns="91425">
            <a:normAutofit/>
          </a:bodyPr>
          <a:lstStyle/>
          <a:p>
            <a:pPr indent="-317500" lvl="0" marL="457200" rtl="0" algn="just">
              <a:lnSpc>
                <a:spcPct val="200000"/>
              </a:lnSpc>
              <a:spcBef>
                <a:spcPts val="0"/>
              </a:spcBef>
              <a:spcAft>
                <a:spcPts val="0"/>
              </a:spcAft>
              <a:buSzPts val="1400"/>
              <a:buChar char="●"/>
            </a:pPr>
            <a:r>
              <a:rPr lang="en-GB"/>
              <a:t>Since replaced_by_mean method fill the empty value, it cause they prevent lagrange interpolation oscillation to be extreme because there is a point that need to be satisfied (while in drop_empty we assume it as empty). Example on station 66.</a:t>
            </a:r>
            <a:endParaRPr/>
          </a:p>
          <a:p>
            <a:pPr indent="-317500" lvl="0" marL="457200" rtl="0" algn="just">
              <a:lnSpc>
                <a:spcPct val="200000"/>
              </a:lnSpc>
              <a:spcBef>
                <a:spcPts val="0"/>
              </a:spcBef>
              <a:spcAft>
                <a:spcPts val="0"/>
              </a:spcAft>
              <a:buSzPts val="1400"/>
              <a:buChar char="●"/>
            </a:pPr>
            <a:r>
              <a:rPr lang="en-GB"/>
              <a:t>Drop missing can reach oscillation up to 1e9 while replaced_by_mean only 1e7</a:t>
            </a:r>
            <a:endParaRPr/>
          </a:p>
        </p:txBody>
      </p:sp>
      <p:sp>
        <p:nvSpPr>
          <p:cNvPr id="391" name="Google Shape;391;p48"/>
          <p:cNvSpPr txBox="1"/>
          <p:nvPr/>
        </p:nvSpPr>
        <p:spPr>
          <a:xfrm>
            <a:off x="6100900" y="712975"/>
            <a:ext cx="1018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latin typeface="Open Sans"/>
                <a:ea typeface="Open Sans"/>
                <a:cs typeface="Open Sans"/>
                <a:sym typeface="Open Sans"/>
              </a:rPr>
              <a:t>Station 66 drop_missing</a:t>
            </a:r>
            <a:endParaRPr sz="1000">
              <a:latin typeface="Open Sans"/>
              <a:ea typeface="Open Sans"/>
              <a:cs typeface="Open Sans"/>
              <a:sym typeface="Open Sans"/>
            </a:endParaRPr>
          </a:p>
        </p:txBody>
      </p:sp>
      <p:sp>
        <p:nvSpPr>
          <p:cNvPr id="392" name="Google Shape;392;p48"/>
          <p:cNvSpPr txBox="1"/>
          <p:nvPr/>
        </p:nvSpPr>
        <p:spPr>
          <a:xfrm>
            <a:off x="6212575" y="3024600"/>
            <a:ext cx="1355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latin typeface="Open Sans"/>
                <a:ea typeface="Open Sans"/>
                <a:cs typeface="Open Sans"/>
                <a:sym typeface="Open Sans"/>
              </a:rPr>
              <a:t>Station 66 replaced_by_mean</a:t>
            </a:r>
            <a:endParaRPr sz="1000">
              <a:latin typeface="Open Sans"/>
              <a:ea typeface="Open Sans"/>
              <a:cs typeface="Open Sans"/>
              <a:sym typeface="Ope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pic>
        <p:nvPicPr>
          <p:cNvPr id="397" name="Google Shape;397;p49"/>
          <p:cNvPicPr preferRelativeResize="0"/>
          <p:nvPr/>
        </p:nvPicPr>
        <p:blipFill>
          <a:blip r:embed="rId3">
            <a:alphaModFix/>
          </a:blip>
          <a:stretch>
            <a:fillRect/>
          </a:stretch>
        </p:blipFill>
        <p:spPr>
          <a:xfrm>
            <a:off x="6110210" y="546525"/>
            <a:ext cx="3033790" cy="2275350"/>
          </a:xfrm>
          <a:prstGeom prst="rect">
            <a:avLst/>
          </a:prstGeom>
          <a:noFill/>
          <a:ln>
            <a:noFill/>
          </a:ln>
        </p:spPr>
      </p:pic>
      <p:pic>
        <p:nvPicPr>
          <p:cNvPr id="398" name="Google Shape;398;p49"/>
          <p:cNvPicPr preferRelativeResize="0"/>
          <p:nvPr/>
        </p:nvPicPr>
        <p:blipFill>
          <a:blip r:embed="rId4">
            <a:alphaModFix/>
          </a:blip>
          <a:stretch>
            <a:fillRect/>
          </a:stretch>
        </p:blipFill>
        <p:spPr>
          <a:xfrm>
            <a:off x="85175" y="515094"/>
            <a:ext cx="3325974" cy="2494481"/>
          </a:xfrm>
          <a:prstGeom prst="rect">
            <a:avLst/>
          </a:prstGeom>
          <a:noFill/>
          <a:ln>
            <a:noFill/>
          </a:ln>
        </p:spPr>
      </p:pic>
      <p:pic>
        <p:nvPicPr>
          <p:cNvPr id="399" name="Google Shape;399;p49"/>
          <p:cNvPicPr preferRelativeResize="0"/>
          <p:nvPr/>
        </p:nvPicPr>
        <p:blipFill>
          <a:blip r:embed="rId5">
            <a:alphaModFix/>
          </a:blip>
          <a:stretch>
            <a:fillRect/>
          </a:stretch>
        </p:blipFill>
        <p:spPr>
          <a:xfrm>
            <a:off x="3168675" y="2821875"/>
            <a:ext cx="3147400" cy="2360550"/>
          </a:xfrm>
          <a:prstGeom prst="rect">
            <a:avLst/>
          </a:prstGeom>
          <a:noFill/>
          <a:ln>
            <a:noFill/>
          </a:ln>
        </p:spPr>
      </p:pic>
      <p:pic>
        <p:nvPicPr>
          <p:cNvPr id="400" name="Google Shape;400;p49"/>
          <p:cNvPicPr preferRelativeResize="0"/>
          <p:nvPr/>
        </p:nvPicPr>
        <p:blipFill rotWithShape="1">
          <a:blip r:embed="rId6">
            <a:alphaModFix/>
          </a:blip>
          <a:srcRect b="0" l="5096" r="0" t="0"/>
          <a:stretch/>
        </p:blipFill>
        <p:spPr>
          <a:xfrm>
            <a:off x="3236950" y="546525"/>
            <a:ext cx="3076800" cy="2431625"/>
          </a:xfrm>
          <a:prstGeom prst="rect">
            <a:avLst/>
          </a:prstGeom>
          <a:noFill/>
          <a:ln>
            <a:noFill/>
          </a:ln>
        </p:spPr>
      </p:pic>
      <p:sp>
        <p:nvSpPr>
          <p:cNvPr id="401" name="Google Shape;401;p49"/>
          <p:cNvSpPr txBox="1"/>
          <p:nvPr>
            <p:ph type="title"/>
          </p:nvPr>
        </p:nvSpPr>
        <p:spPr>
          <a:xfrm>
            <a:off x="70725" y="148350"/>
            <a:ext cx="9001200" cy="63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2300"/>
              <a:t>Piecewise</a:t>
            </a:r>
            <a:r>
              <a:rPr lang="en-GB" sz="2300"/>
              <a:t> Interpolation → Cu</a:t>
            </a:r>
            <a:r>
              <a:rPr lang="en-GB" sz="2300"/>
              <a:t>bic</a:t>
            </a:r>
            <a:endParaRPr sz="2300"/>
          </a:p>
          <a:p>
            <a:pPr indent="0" lvl="0" marL="0" rtl="0" algn="l">
              <a:spcBef>
                <a:spcPts val="0"/>
              </a:spcBef>
              <a:spcAft>
                <a:spcPts val="0"/>
              </a:spcAft>
              <a:buSzPts val="990"/>
              <a:buNone/>
            </a:pPr>
            <a:r>
              <a:rPr lang="en-GB" sz="2300"/>
              <a:t> 		</a:t>
            </a:r>
            <a:r>
              <a:rPr lang="en-GB" sz="2300"/>
              <a:t>Drop Empty                     Replaced by Mean                                   IDW</a:t>
            </a:r>
            <a:endParaRPr sz="2300"/>
          </a:p>
        </p:txBody>
      </p:sp>
      <p:sp>
        <p:nvSpPr>
          <p:cNvPr id="402" name="Google Shape;402;p49"/>
          <p:cNvSpPr txBox="1"/>
          <p:nvPr>
            <p:ph idx="2" type="body"/>
          </p:nvPr>
        </p:nvSpPr>
        <p:spPr>
          <a:xfrm>
            <a:off x="3613578" y="4773600"/>
            <a:ext cx="1915500" cy="369900"/>
          </a:xfrm>
          <a:prstGeom prst="rect">
            <a:avLst/>
          </a:prstGeom>
        </p:spPr>
        <p:txBody>
          <a:bodyPr anchorCtr="0" anchor="ctr" bIns="91425" lIns="91425" spcFirstLastPara="1" rIns="91425" wrap="square" tIns="91425">
            <a:normAutofit fontScale="70000" lnSpcReduction="20000"/>
          </a:bodyPr>
          <a:lstStyle/>
          <a:p>
            <a:pPr indent="0" lvl="0" marL="0" rtl="0" algn="l">
              <a:spcBef>
                <a:spcPts val="0"/>
              </a:spcBef>
              <a:spcAft>
                <a:spcPts val="1200"/>
              </a:spcAft>
              <a:buNone/>
            </a:pPr>
            <a:r>
              <a:rPr b="1" lang="en-GB"/>
              <a:t>Station 83</a:t>
            </a:r>
            <a:endParaRPr b="1"/>
          </a:p>
        </p:txBody>
      </p:sp>
      <p:pic>
        <p:nvPicPr>
          <p:cNvPr id="403" name="Google Shape;403;p49"/>
          <p:cNvPicPr preferRelativeResize="0"/>
          <p:nvPr/>
        </p:nvPicPr>
        <p:blipFill rotWithShape="1">
          <a:blip r:embed="rId7">
            <a:alphaModFix/>
          </a:blip>
          <a:srcRect b="0" l="0" r="0" t="6777"/>
          <a:stretch/>
        </p:blipFill>
        <p:spPr>
          <a:xfrm>
            <a:off x="35000" y="2859150"/>
            <a:ext cx="3376150" cy="2360550"/>
          </a:xfrm>
          <a:prstGeom prst="rect">
            <a:avLst/>
          </a:prstGeom>
          <a:noFill/>
          <a:ln>
            <a:noFill/>
          </a:ln>
        </p:spPr>
      </p:pic>
      <p:pic>
        <p:nvPicPr>
          <p:cNvPr id="404" name="Google Shape;404;p49"/>
          <p:cNvPicPr preferRelativeResize="0"/>
          <p:nvPr/>
        </p:nvPicPr>
        <p:blipFill>
          <a:blip r:embed="rId8">
            <a:alphaModFix/>
          </a:blip>
          <a:stretch>
            <a:fillRect/>
          </a:stretch>
        </p:blipFill>
        <p:spPr>
          <a:xfrm>
            <a:off x="6087084" y="2859150"/>
            <a:ext cx="3056917" cy="22927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0"/>
          <p:cNvSpPr txBox="1"/>
          <p:nvPr>
            <p:ph type="title"/>
          </p:nvPr>
        </p:nvSpPr>
        <p:spPr>
          <a:xfrm>
            <a:off x="70725" y="148350"/>
            <a:ext cx="9001200" cy="63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2300"/>
              <a:t>Piecewise Interpolation → Cubic</a:t>
            </a:r>
            <a:endParaRPr sz="2300"/>
          </a:p>
          <a:p>
            <a:pPr indent="0" lvl="0" marL="0" rtl="0" algn="l">
              <a:spcBef>
                <a:spcPts val="0"/>
              </a:spcBef>
              <a:spcAft>
                <a:spcPts val="0"/>
              </a:spcAft>
              <a:buSzPts val="990"/>
              <a:buNone/>
            </a:pPr>
            <a:r>
              <a:rPr lang="en-GB" sz="2300"/>
              <a:t> 		Drop Empty                     Replaced by Mean                                   IDW</a:t>
            </a:r>
            <a:endParaRPr sz="2300"/>
          </a:p>
        </p:txBody>
      </p:sp>
      <p:sp>
        <p:nvSpPr>
          <p:cNvPr id="410" name="Google Shape;410;p50"/>
          <p:cNvSpPr txBox="1"/>
          <p:nvPr>
            <p:ph idx="2" type="body"/>
          </p:nvPr>
        </p:nvSpPr>
        <p:spPr>
          <a:xfrm>
            <a:off x="3613578" y="4773600"/>
            <a:ext cx="1915500" cy="369900"/>
          </a:xfrm>
          <a:prstGeom prst="rect">
            <a:avLst/>
          </a:prstGeom>
        </p:spPr>
        <p:txBody>
          <a:bodyPr anchorCtr="0" anchor="ctr" bIns="91425" lIns="91425" spcFirstLastPara="1" rIns="91425" wrap="square" tIns="91425">
            <a:normAutofit fontScale="70000" lnSpcReduction="20000"/>
          </a:bodyPr>
          <a:lstStyle/>
          <a:p>
            <a:pPr indent="0" lvl="0" marL="0" rtl="0" algn="l">
              <a:spcBef>
                <a:spcPts val="0"/>
              </a:spcBef>
              <a:spcAft>
                <a:spcPts val="1200"/>
              </a:spcAft>
              <a:buNone/>
            </a:pPr>
            <a:r>
              <a:rPr b="1" lang="en-GB"/>
              <a:t>Station 83</a:t>
            </a:r>
            <a:endParaRPr b="1"/>
          </a:p>
        </p:txBody>
      </p:sp>
      <p:pic>
        <p:nvPicPr>
          <p:cNvPr id="411" name="Google Shape;411;p50"/>
          <p:cNvPicPr preferRelativeResize="0"/>
          <p:nvPr/>
        </p:nvPicPr>
        <p:blipFill>
          <a:blip r:embed="rId3">
            <a:alphaModFix/>
          </a:blip>
          <a:stretch>
            <a:fillRect/>
          </a:stretch>
        </p:blipFill>
        <p:spPr>
          <a:xfrm>
            <a:off x="6262275" y="740425"/>
            <a:ext cx="2881725" cy="2161300"/>
          </a:xfrm>
          <a:prstGeom prst="rect">
            <a:avLst/>
          </a:prstGeom>
          <a:noFill/>
          <a:ln>
            <a:noFill/>
          </a:ln>
        </p:spPr>
      </p:pic>
      <p:pic>
        <p:nvPicPr>
          <p:cNvPr id="412" name="Google Shape;412;p50"/>
          <p:cNvPicPr preferRelativeResize="0"/>
          <p:nvPr/>
        </p:nvPicPr>
        <p:blipFill>
          <a:blip r:embed="rId4">
            <a:alphaModFix/>
          </a:blip>
          <a:stretch>
            <a:fillRect/>
          </a:stretch>
        </p:blipFill>
        <p:spPr>
          <a:xfrm>
            <a:off x="6375250" y="3151675"/>
            <a:ext cx="2655774" cy="1991825"/>
          </a:xfrm>
          <a:prstGeom prst="rect">
            <a:avLst/>
          </a:prstGeom>
          <a:noFill/>
          <a:ln>
            <a:noFill/>
          </a:ln>
        </p:spPr>
      </p:pic>
      <p:pic>
        <p:nvPicPr>
          <p:cNvPr id="413" name="Google Shape;413;p50"/>
          <p:cNvPicPr preferRelativeResize="0"/>
          <p:nvPr/>
        </p:nvPicPr>
        <p:blipFill>
          <a:blip r:embed="rId5">
            <a:alphaModFix/>
          </a:blip>
          <a:stretch>
            <a:fillRect/>
          </a:stretch>
        </p:blipFill>
        <p:spPr>
          <a:xfrm>
            <a:off x="0" y="678088"/>
            <a:ext cx="3048000" cy="2285980"/>
          </a:xfrm>
          <a:prstGeom prst="rect">
            <a:avLst/>
          </a:prstGeom>
          <a:noFill/>
          <a:ln>
            <a:noFill/>
          </a:ln>
        </p:spPr>
      </p:pic>
      <p:pic>
        <p:nvPicPr>
          <p:cNvPr id="414" name="Google Shape;414;p50"/>
          <p:cNvPicPr preferRelativeResize="0"/>
          <p:nvPr/>
        </p:nvPicPr>
        <p:blipFill>
          <a:blip r:embed="rId6">
            <a:alphaModFix/>
          </a:blip>
          <a:stretch>
            <a:fillRect/>
          </a:stretch>
        </p:blipFill>
        <p:spPr>
          <a:xfrm>
            <a:off x="0" y="2901725"/>
            <a:ext cx="3048000" cy="2286000"/>
          </a:xfrm>
          <a:prstGeom prst="rect">
            <a:avLst/>
          </a:prstGeom>
          <a:noFill/>
          <a:ln>
            <a:noFill/>
          </a:ln>
        </p:spPr>
      </p:pic>
      <p:pic>
        <p:nvPicPr>
          <p:cNvPr id="415" name="Google Shape;415;p50"/>
          <p:cNvPicPr preferRelativeResize="0"/>
          <p:nvPr/>
        </p:nvPicPr>
        <p:blipFill>
          <a:blip r:embed="rId7">
            <a:alphaModFix/>
          </a:blip>
          <a:stretch>
            <a:fillRect/>
          </a:stretch>
        </p:blipFill>
        <p:spPr>
          <a:xfrm>
            <a:off x="2959150" y="678081"/>
            <a:ext cx="3048000" cy="2285994"/>
          </a:xfrm>
          <a:prstGeom prst="rect">
            <a:avLst/>
          </a:prstGeom>
          <a:noFill/>
          <a:ln>
            <a:noFill/>
          </a:ln>
        </p:spPr>
      </p:pic>
      <p:pic>
        <p:nvPicPr>
          <p:cNvPr id="416" name="Google Shape;416;p50"/>
          <p:cNvPicPr preferRelativeResize="0"/>
          <p:nvPr/>
        </p:nvPicPr>
        <p:blipFill>
          <a:blip r:embed="rId8">
            <a:alphaModFix/>
          </a:blip>
          <a:stretch>
            <a:fillRect/>
          </a:stretch>
        </p:blipFill>
        <p:spPr>
          <a:xfrm>
            <a:off x="2959150" y="2901725"/>
            <a:ext cx="3048000" cy="22860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pic>
        <p:nvPicPr>
          <p:cNvPr id="421" name="Google Shape;421;p51"/>
          <p:cNvPicPr preferRelativeResize="0"/>
          <p:nvPr/>
        </p:nvPicPr>
        <p:blipFill>
          <a:blip r:embed="rId3">
            <a:alphaModFix/>
          </a:blip>
          <a:stretch>
            <a:fillRect/>
          </a:stretch>
        </p:blipFill>
        <p:spPr>
          <a:xfrm>
            <a:off x="5769025" y="2761925"/>
            <a:ext cx="3302875" cy="2477130"/>
          </a:xfrm>
          <a:prstGeom prst="rect">
            <a:avLst/>
          </a:prstGeom>
          <a:noFill/>
          <a:ln>
            <a:noFill/>
          </a:ln>
        </p:spPr>
      </p:pic>
      <p:sp>
        <p:nvSpPr>
          <p:cNvPr id="422" name="Google Shape;422;p51"/>
          <p:cNvSpPr txBox="1"/>
          <p:nvPr>
            <p:ph type="title"/>
          </p:nvPr>
        </p:nvSpPr>
        <p:spPr>
          <a:xfrm>
            <a:off x="70725" y="232150"/>
            <a:ext cx="9001200" cy="63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2300"/>
              <a:t>Piecewise Interpolation → Cubic → IDW</a:t>
            </a:r>
            <a:endParaRPr sz="2300"/>
          </a:p>
          <a:p>
            <a:pPr indent="0" lvl="0" marL="0" rtl="0" algn="ctr">
              <a:spcBef>
                <a:spcPts val="0"/>
              </a:spcBef>
              <a:spcAft>
                <a:spcPts val="0"/>
              </a:spcAft>
              <a:buSzPts val="990"/>
              <a:buNone/>
            </a:pPr>
            <a:r>
              <a:rPr lang="en-GB" sz="2300"/>
              <a:t>  </a:t>
            </a:r>
            <a:endParaRPr sz="2300"/>
          </a:p>
        </p:txBody>
      </p:sp>
      <p:sp>
        <p:nvSpPr>
          <p:cNvPr id="423" name="Google Shape;423;p51"/>
          <p:cNvSpPr txBox="1"/>
          <p:nvPr>
            <p:ph idx="2" type="body"/>
          </p:nvPr>
        </p:nvSpPr>
        <p:spPr>
          <a:xfrm>
            <a:off x="3613578" y="4773600"/>
            <a:ext cx="1915500" cy="369900"/>
          </a:xfrm>
          <a:prstGeom prst="rect">
            <a:avLst/>
          </a:prstGeom>
        </p:spPr>
        <p:txBody>
          <a:bodyPr anchorCtr="0" anchor="ctr" bIns="91425" lIns="91425" spcFirstLastPara="1" rIns="91425" wrap="square" tIns="91425">
            <a:normAutofit fontScale="70000" lnSpcReduction="20000"/>
          </a:bodyPr>
          <a:lstStyle/>
          <a:p>
            <a:pPr indent="0" lvl="0" marL="0" rtl="0" algn="l">
              <a:spcBef>
                <a:spcPts val="0"/>
              </a:spcBef>
              <a:spcAft>
                <a:spcPts val="1200"/>
              </a:spcAft>
              <a:buNone/>
            </a:pPr>
            <a:r>
              <a:rPr b="1" lang="en-GB"/>
              <a:t>Station 83</a:t>
            </a:r>
            <a:endParaRPr b="1"/>
          </a:p>
        </p:txBody>
      </p:sp>
      <p:pic>
        <p:nvPicPr>
          <p:cNvPr id="424" name="Google Shape;424;p51"/>
          <p:cNvPicPr preferRelativeResize="0"/>
          <p:nvPr/>
        </p:nvPicPr>
        <p:blipFill>
          <a:blip r:embed="rId4">
            <a:alphaModFix/>
          </a:blip>
          <a:stretch>
            <a:fillRect/>
          </a:stretch>
        </p:blipFill>
        <p:spPr>
          <a:xfrm>
            <a:off x="5769017" y="445500"/>
            <a:ext cx="3302907" cy="2477174"/>
          </a:xfrm>
          <a:prstGeom prst="rect">
            <a:avLst/>
          </a:prstGeom>
          <a:noFill/>
          <a:ln>
            <a:noFill/>
          </a:ln>
        </p:spPr>
      </p:pic>
      <p:pic>
        <p:nvPicPr>
          <p:cNvPr id="425" name="Google Shape;425;p51"/>
          <p:cNvPicPr preferRelativeResize="0"/>
          <p:nvPr/>
        </p:nvPicPr>
        <p:blipFill>
          <a:blip r:embed="rId5">
            <a:alphaModFix/>
          </a:blip>
          <a:stretch>
            <a:fillRect/>
          </a:stretch>
        </p:blipFill>
        <p:spPr>
          <a:xfrm>
            <a:off x="2757963" y="2666313"/>
            <a:ext cx="3302899" cy="2477176"/>
          </a:xfrm>
          <a:prstGeom prst="rect">
            <a:avLst/>
          </a:prstGeom>
          <a:noFill/>
          <a:ln>
            <a:noFill/>
          </a:ln>
        </p:spPr>
      </p:pic>
      <p:pic>
        <p:nvPicPr>
          <p:cNvPr id="426" name="Google Shape;426;p51"/>
          <p:cNvPicPr preferRelativeResize="0"/>
          <p:nvPr/>
        </p:nvPicPr>
        <p:blipFill>
          <a:blip r:embed="rId6">
            <a:alphaModFix/>
          </a:blip>
          <a:stretch>
            <a:fillRect/>
          </a:stretch>
        </p:blipFill>
        <p:spPr>
          <a:xfrm>
            <a:off x="2812075" y="445500"/>
            <a:ext cx="3194675" cy="2396006"/>
          </a:xfrm>
          <a:prstGeom prst="rect">
            <a:avLst/>
          </a:prstGeom>
          <a:noFill/>
          <a:ln>
            <a:noFill/>
          </a:ln>
        </p:spPr>
      </p:pic>
      <p:pic>
        <p:nvPicPr>
          <p:cNvPr id="427" name="Google Shape;427;p51"/>
          <p:cNvPicPr preferRelativeResize="0"/>
          <p:nvPr/>
        </p:nvPicPr>
        <p:blipFill>
          <a:blip r:embed="rId7">
            <a:alphaModFix/>
          </a:blip>
          <a:stretch>
            <a:fillRect/>
          </a:stretch>
        </p:blipFill>
        <p:spPr>
          <a:xfrm>
            <a:off x="73338" y="2731500"/>
            <a:ext cx="2901325" cy="2176000"/>
          </a:xfrm>
          <a:prstGeom prst="rect">
            <a:avLst/>
          </a:prstGeom>
          <a:noFill/>
          <a:ln>
            <a:noFill/>
          </a:ln>
        </p:spPr>
      </p:pic>
      <p:pic>
        <p:nvPicPr>
          <p:cNvPr id="428" name="Google Shape;428;p51"/>
          <p:cNvPicPr preferRelativeResize="0"/>
          <p:nvPr/>
        </p:nvPicPr>
        <p:blipFill>
          <a:blip r:embed="rId8">
            <a:alphaModFix/>
          </a:blip>
          <a:stretch>
            <a:fillRect/>
          </a:stretch>
        </p:blipFill>
        <p:spPr>
          <a:xfrm>
            <a:off x="0" y="445500"/>
            <a:ext cx="3048000" cy="2286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Tools</a:t>
            </a:r>
            <a:endParaRPr/>
          </a:p>
          <a:p>
            <a:pPr indent="0" lvl="0" marL="0" rtl="0" algn="l">
              <a:spcBef>
                <a:spcPts val="0"/>
              </a:spcBef>
              <a:spcAft>
                <a:spcPts val="0"/>
              </a:spcAft>
              <a:buNone/>
            </a:pPr>
            <a:r>
              <a:t/>
            </a:r>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AutoNum type="arabicPeriod"/>
            </a:pPr>
            <a:r>
              <a:rPr b="1" lang="en-GB"/>
              <a:t>Python Scripting</a:t>
            </a:r>
            <a:r>
              <a:rPr lang="en-GB"/>
              <a:t>: (index.py → filename)</a:t>
            </a:r>
            <a:endParaRPr/>
          </a:p>
          <a:p>
            <a:pPr indent="0" lvl="0" marL="457200" rtl="0" algn="just">
              <a:spcBef>
                <a:spcPts val="1200"/>
              </a:spcBef>
              <a:spcAft>
                <a:spcPts val="0"/>
              </a:spcAft>
              <a:buNone/>
            </a:pPr>
            <a:r>
              <a:rPr lang="en-GB"/>
              <a:t>libraries for helping measurements of the data: </a:t>
            </a:r>
            <a:endParaRPr/>
          </a:p>
          <a:p>
            <a:pPr indent="-342900" lvl="0" marL="914400" rtl="0" algn="just">
              <a:spcBef>
                <a:spcPts val="1200"/>
              </a:spcBef>
              <a:spcAft>
                <a:spcPts val="0"/>
              </a:spcAft>
              <a:buSzPts val="1800"/>
              <a:buAutoNum type="alphaLcPeriod"/>
            </a:pPr>
            <a:r>
              <a:rPr b="1" lang="en-GB"/>
              <a:t>Pandas</a:t>
            </a:r>
            <a:r>
              <a:rPr lang="en-GB"/>
              <a:t> (working with DataFrames files, excel, csv)</a:t>
            </a:r>
            <a:endParaRPr/>
          </a:p>
          <a:p>
            <a:pPr indent="-342900" lvl="0" marL="914400" rtl="0" algn="just">
              <a:spcBef>
                <a:spcPts val="0"/>
              </a:spcBef>
              <a:spcAft>
                <a:spcPts val="0"/>
              </a:spcAft>
              <a:buSzPts val="1800"/>
              <a:buAutoNum type="alphaLcPeriod"/>
            </a:pPr>
            <a:r>
              <a:rPr b="1" lang="en-GB"/>
              <a:t>Numpy</a:t>
            </a:r>
            <a:r>
              <a:rPr lang="en-GB"/>
              <a:t> (array (support for large, multi-dimensional arrays and matrices)</a:t>
            </a:r>
            <a:endParaRPr/>
          </a:p>
          <a:p>
            <a:pPr indent="-342900" lvl="0" marL="914400" rtl="0" algn="just">
              <a:spcBef>
                <a:spcPts val="0"/>
              </a:spcBef>
              <a:spcAft>
                <a:spcPts val="0"/>
              </a:spcAft>
              <a:buSzPts val="1800"/>
              <a:buAutoNum type="alphaLcPeriod"/>
            </a:pPr>
            <a:r>
              <a:rPr b="1" lang="en-GB"/>
              <a:t>Matplotlib </a:t>
            </a:r>
            <a:r>
              <a:rPr lang="en-GB"/>
              <a:t>(plotting data 2D and 3D)</a:t>
            </a:r>
            <a:endParaRPr/>
          </a:p>
          <a:p>
            <a:pPr indent="0" lvl="0" marL="0" rtl="0" algn="just">
              <a:spcBef>
                <a:spcPts val="1200"/>
              </a:spcBef>
              <a:spcAft>
                <a:spcPts val="0"/>
              </a:spcAft>
              <a:buNone/>
            </a:pPr>
            <a:r>
              <a:rPr lang="en-GB"/>
              <a:t>2. 	</a:t>
            </a:r>
            <a:r>
              <a:rPr b="1" lang="en-GB"/>
              <a:t>Google Slides: </a:t>
            </a:r>
            <a:r>
              <a:rPr lang="en-GB"/>
              <a:t>Presentation purposes</a:t>
            </a:r>
            <a:endParaRPr/>
          </a:p>
          <a:p>
            <a:pPr indent="0" lvl="0" marL="0" rtl="0" algn="just">
              <a:spcBef>
                <a:spcPts val="1200"/>
              </a:spcBef>
              <a:spcAft>
                <a:spcPts val="1200"/>
              </a:spcAft>
              <a:buNone/>
            </a:pPr>
            <a:r>
              <a:rPr lang="en-GB"/>
              <a:t>3.	</a:t>
            </a:r>
            <a:r>
              <a:rPr b="1" lang="en-GB"/>
              <a:t>Google Sheets: </a:t>
            </a:r>
            <a:r>
              <a:rPr lang="en-GB"/>
              <a:t>Data manipulation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2"/>
          <p:cNvSpPr txBox="1"/>
          <p:nvPr>
            <p:ph type="title"/>
          </p:nvPr>
        </p:nvSpPr>
        <p:spPr>
          <a:xfrm>
            <a:off x="311700" y="1006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Analysis - Piecewise Interpolation</a:t>
            </a:r>
            <a:endParaRPr/>
          </a:p>
          <a:p>
            <a:pPr indent="0" lvl="0" marL="0" rtl="0" algn="l">
              <a:spcBef>
                <a:spcPts val="0"/>
              </a:spcBef>
              <a:spcAft>
                <a:spcPts val="0"/>
              </a:spcAft>
              <a:buNone/>
            </a:pPr>
            <a:r>
              <a:t/>
            </a:r>
            <a:endParaRPr/>
          </a:p>
        </p:txBody>
      </p:sp>
      <p:sp>
        <p:nvSpPr>
          <p:cNvPr id="434" name="Google Shape;434;p52"/>
          <p:cNvSpPr txBox="1"/>
          <p:nvPr>
            <p:ph idx="1" type="body"/>
          </p:nvPr>
        </p:nvSpPr>
        <p:spPr>
          <a:xfrm>
            <a:off x="311700" y="665900"/>
            <a:ext cx="4969500" cy="4271100"/>
          </a:xfrm>
          <a:prstGeom prst="rect">
            <a:avLst/>
          </a:prstGeom>
        </p:spPr>
        <p:txBody>
          <a:bodyPr anchorCtr="0" anchor="t" bIns="91425" lIns="91425" spcFirstLastPara="1" rIns="91425" wrap="square" tIns="91425">
            <a:normAutofit fontScale="92500" lnSpcReduction="10000"/>
          </a:bodyPr>
          <a:lstStyle/>
          <a:p>
            <a:pPr indent="-328453" lvl="0" marL="457200" rtl="0" algn="just">
              <a:lnSpc>
                <a:spcPct val="150000"/>
              </a:lnSpc>
              <a:spcBef>
                <a:spcPts val="0"/>
              </a:spcBef>
              <a:spcAft>
                <a:spcPts val="0"/>
              </a:spcAft>
              <a:buSzPct val="100000"/>
              <a:buChar char="●"/>
            </a:pPr>
            <a:r>
              <a:rPr b="1" lang="en-GB" sz="1700"/>
              <a:t>S</a:t>
            </a:r>
            <a:r>
              <a:rPr b="1" lang="en-GB" sz="1700"/>
              <a:t>pline interpolation is preferred</a:t>
            </a:r>
            <a:r>
              <a:rPr lang="en-GB" sz="1700"/>
              <a:t> by Writers to polynomial interpolation because it yields similar results, even when using low degree polynomials</a:t>
            </a:r>
            <a:r>
              <a:rPr lang="en-GB" sz="1700"/>
              <a:t>,</a:t>
            </a:r>
            <a:r>
              <a:rPr lang="en-GB" sz="1700"/>
              <a:t> to avoid </a:t>
            </a:r>
            <a:r>
              <a:rPr lang="en-GB" sz="1700"/>
              <a:t>extreme</a:t>
            </a:r>
            <a:r>
              <a:rPr lang="en-GB" sz="1700"/>
              <a:t> high/low oscillation of polynomial of degree high n</a:t>
            </a:r>
            <a:endParaRPr sz="1700"/>
          </a:p>
          <a:p>
            <a:pPr indent="-328453" lvl="0" marL="457200" rtl="0" algn="just">
              <a:lnSpc>
                <a:spcPct val="150000"/>
              </a:lnSpc>
              <a:spcBef>
                <a:spcPts val="0"/>
              </a:spcBef>
              <a:spcAft>
                <a:spcPts val="0"/>
              </a:spcAft>
              <a:buSzPct val="100000"/>
              <a:buChar char="●"/>
            </a:pPr>
            <a:r>
              <a:rPr lang="en-GB" sz="1700"/>
              <a:t>It has </a:t>
            </a:r>
            <a:r>
              <a:rPr b="1" lang="en-GB" sz="1700"/>
              <a:t>smaller error</a:t>
            </a:r>
            <a:r>
              <a:rPr lang="en-GB" sz="1700"/>
              <a:t> compare to lagrange or polynomial (refers to the graph)</a:t>
            </a:r>
            <a:endParaRPr sz="1700"/>
          </a:p>
          <a:p>
            <a:pPr indent="-328453" lvl="0" marL="457200" rtl="0" algn="just">
              <a:lnSpc>
                <a:spcPct val="150000"/>
              </a:lnSpc>
              <a:spcBef>
                <a:spcPts val="0"/>
              </a:spcBef>
              <a:spcAft>
                <a:spcPts val="0"/>
              </a:spcAft>
              <a:buSzPct val="100000"/>
              <a:buChar char="●"/>
            </a:pPr>
            <a:r>
              <a:rPr lang="en-GB" sz="1700"/>
              <a:t>However, from IDW methods (example station 66) the data is broke after 2006. Similar issue happens to station &gt; 519 which has no data at all. (this might be IDW has smaller reference </a:t>
            </a:r>
            <a:r>
              <a:rPr lang="en-GB" sz="1700"/>
              <a:t>after 2008s acquisition data</a:t>
            </a:r>
            <a:endParaRPr sz="1700"/>
          </a:p>
        </p:txBody>
      </p:sp>
      <p:pic>
        <p:nvPicPr>
          <p:cNvPr id="435" name="Google Shape;435;p52"/>
          <p:cNvPicPr preferRelativeResize="0"/>
          <p:nvPr/>
        </p:nvPicPr>
        <p:blipFill>
          <a:blip r:embed="rId3">
            <a:alphaModFix/>
          </a:blip>
          <a:stretch>
            <a:fillRect/>
          </a:stretch>
        </p:blipFill>
        <p:spPr>
          <a:xfrm>
            <a:off x="5491000" y="100600"/>
            <a:ext cx="3556050" cy="2667050"/>
          </a:xfrm>
          <a:prstGeom prst="rect">
            <a:avLst/>
          </a:prstGeom>
          <a:noFill/>
          <a:ln>
            <a:noFill/>
          </a:ln>
        </p:spPr>
      </p:pic>
      <p:pic>
        <p:nvPicPr>
          <p:cNvPr id="436" name="Google Shape;436;p52"/>
          <p:cNvPicPr preferRelativeResize="0"/>
          <p:nvPr/>
        </p:nvPicPr>
        <p:blipFill>
          <a:blip r:embed="rId4">
            <a:alphaModFix/>
          </a:blip>
          <a:stretch>
            <a:fillRect/>
          </a:stretch>
        </p:blipFill>
        <p:spPr>
          <a:xfrm>
            <a:off x="5866825" y="2767650"/>
            <a:ext cx="3048000" cy="22860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pic>
        <p:nvPicPr>
          <p:cNvPr id="441" name="Google Shape;441;p53"/>
          <p:cNvPicPr preferRelativeResize="0"/>
          <p:nvPr/>
        </p:nvPicPr>
        <p:blipFill>
          <a:blip r:embed="rId3">
            <a:alphaModFix/>
          </a:blip>
          <a:stretch>
            <a:fillRect/>
          </a:stretch>
        </p:blipFill>
        <p:spPr>
          <a:xfrm>
            <a:off x="6190350" y="2832113"/>
            <a:ext cx="2985550" cy="2239169"/>
          </a:xfrm>
          <a:prstGeom prst="rect">
            <a:avLst/>
          </a:prstGeom>
          <a:noFill/>
          <a:ln>
            <a:noFill/>
          </a:ln>
        </p:spPr>
      </p:pic>
      <p:pic>
        <p:nvPicPr>
          <p:cNvPr id="442" name="Google Shape;442;p53"/>
          <p:cNvPicPr preferRelativeResize="0"/>
          <p:nvPr/>
        </p:nvPicPr>
        <p:blipFill>
          <a:blip r:embed="rId4">
            <a:alphaModFix/>
          </a:blip>
          <a:stretch>
            <a:fillRect/>
          </a:stretch>
        </p:blipFill>
        <p:spPr>
          <a:xfrm>
            <a:off x="6064775" y="569425"/>
            <a:ext cx="3111125" cy="2333357"/>
          </a:xfrm>
          <a:prstGeom prst="rect">
            <a:avLst/>
          </a:prstGeom>
          <a:noFill/>
          <a:ln>
            <a:noFill/>
          </a:ln>
        </p:spPr>
      </p:pic>
      <p:pic>
        <p:nvPicPr>
          <p:cNvPr id="443" name="Google Shape;443;p53"/>
          <p:cNvPicPr preferRelativeResize="0"/>
          <p:nvPr/>
        </p:nvPicPr>
        <p:blipFill>
          <a:blip r:embed="rId5">
            <a:alphaModFix/>
          </a:blip>
          <a:stretch>
            <a:fillRect/>
          </a:stretch>
        </p:blipFill>
        <p:spPr>
          <a:xfrm>
            <a:off x="3079225" y="2832125"/>
            <a:ext cx="2985550" cy="2239150"/>
          </a:xfrm>
          <a:prstGeom prst="rect">
            <a:avLst/>
          </a:prstGeom>
          <a:noFill/>
          <a:ln>
            <a:noFill/>
          </a:ln>
        </p:spPr>
      </p:pic>
      <p:pic>
        <p:nvPicPr>
          <p:cNvPr id="444" name="Google Shape;444;p53"/>
          <p:cNvPicPr preferRelativeResize="0"/>
          <p:nvPr/>
        </p:nvPicPr>
        <p:blipFill>
          <a:blip r:embed="rId6">
            <a:alphaModFix/>
          </a:blip>
          <a:stretch>
            <a:fillRect/>
          </a:stretch>
        </p:blipFill>
        <p:spPr>
          <a:xfrm>
            <a:off x="2950350" y="569425"/>
            <a:ext cx="3111133" cy="2333350"/>
          </a:xfrm>
          <a:prstGeom prst="rect">
            <a:avLst/>
          </a:prstGeom>
          <a:noFill/>
          <a:ln>
            <a:noFill/>
          </a:ln>
        </p:spPr>
      </p:pic>
      <p:pic>
        <p:nvPicPr>
          <p:cNvPr id="445" name="Google Shape;445;p53"/>
          <p:cNvPicPr preferRelativeResize="0"/>
          <p:nvPr/>
        </p:nvPicPr>
        <p:blipFill>
          <a:blip r:embed="rId7">
            <a:alphaModFix/>
          </a:blip>
          <a:stretch>
            <a:fillRect/>
          </a:stretch>
        </p:blipFill>
        <p:spPr>
          <a:xfrm>
            <a:off x="20863" y="2759894"/>
            <a:ext cx="3178150" cy="2383606"/>
          </a:xfrm>
          <a:prstGeom prst="rect">
            <a:avLst/>
          </a:prstGeom>
          <a:noFill/>
          <a:ln>
            <a:noFill/>
          </a:ln>
        </p:spPr>
      </p:pic>
      <p:pic>
        <p:nvPicPr>
          <p:cNvPr id="446" name="Google Shape;446;p53"/>
          <p:cNvPicPr preferRelativeResize="0"/>
          <p:nvPr/>
        </p:nvPicPr>
        <p:blipFill>
          <a:blip r:embed="rId8">
            <a:alphaModFix/>
          </a:blip>
          <a:stretch>
            <a:fillRect/>
          </a:stretch>
        </p:blipFill>
        <p:spPr>
          <a:xfrm>
            <a:off x="20875" y="569425"/>
            <a:ext cx="3178150" cy="2383632"/>
          </a:xfrm>
          <a:prstGeom prst="rect">
            <a:avLst/>
          </a:prstGeom>
          <a:noFill/>
          <a:ln>
            <a:noFill/>
          </a:ln>
        </p:spPr>
      </p:pic>
      <p:sp>
        <p:nvSpPr>
          <p:cNvPr id="447" name="Google Shape;447;p53"/>
          <p:cNvSpPr txBox="1"/>
          <p:nvPr>
            <p:ph type="title"/>
          </p:nvPr>
        </p:nvSpPr>
        <p:spPr>
          <a:xfrm>
            <a:off x="227900" y="0"/>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2060"/>
              <a:t>Spline Interpolation with Grid Knots</a:t>
            </a:r>
            <a:endParaRPr sz="2060"/>
          </a:p>
          <a:p>
            <a:pPr indent="0" lvl="0" marL="0" rtl="0" algn="ctr">
              <a:spcBef>
                <a:spcPts val="0"/>
              </a:spcBef>
              <a:spcAft>
                <a:spcPts val="0"/>
              </a:spcAft>
              <a:buSzPts val="990"/>
              <a:buNone/>
            </a:pPr>
            <a:r>
              <a:rPr lang="en-GB" sz="2060"/>
              <a:t>D</a:t>
            </a:r>
            <a:r>
              <a:rPr lang="en-GB" sz="2060"/>
              <a:t>rop Empty  				Replaced by Mean 					 IDW</a:t>
            </a:r>
            <a:endParaRPr sz="2060"/>
          </a:p>
        </p:txBody>
      </p:sp>
      <p:sp>
        <p:nvSpPr>
          <p:cNvPr id="448" name="Google Shape;448;p53"/>
          <p:cNvSpPr txBox="1"/>
          <p:nvPr/>
        </p:nvSpPr>
        <p:spPr>
          <a:xfrm>
            <a:off x="81500" y="621300"/>
            <a:ext cx="794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Open Sans"/>
                <a:ea typeface="Open Sans"/>
                <a:cs typeface="Open Sans"/>
                <a:sym typeface="Open Sans"/>
              </a:rPr>
              <a:t>10 knots</a:t>
            </a:r>
            <a:endParaRPr sz="1200">
              <a:latin typeface="Open Sans"/>
              <a:ea typeface="Open Sans"/>
              <a:cs typeface="Open Sans"/>
              <a:sym typeface="Open Sans"/>
            </a:endParaRPr>
          </a:p>
        </p:txBody>
      </p:sp>
      <p:sp>
        <p:nvSpPr>
          <p:cNvPr id="449" name="Google Shape;449;p53"/>
          <p:cNvSpPr txBox="1"/>
          <p:nvPr/>
        </p:nvSpPr>
        <p:spPr>
          <a:xfrm>
            <a:off x="81500" y="2832125"/>
            <a:ext cx="794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Open Sans"/>
                <a:ea typeface="Open Sans"/>
                <a:cs typeface="Open Sans"/>
                <a:sym typeface="Open Sans"/>
              </a:rPr>
              <a:t>2</a:t>
            </a:r>
            <a:r>
              <a:rPr lang="en-GB" sz="1200">
                <a:latin typeface="Open Sans"/>
                <a:ea typeface="Open Sans"/>
                <a:cs typeface="Open Sans"/>
                <a:sym typeface="Open Sans"/>
              </a:rPr>
              <a:t>0 knots</a:t>
            </a:r>
            <a:endParaRPr sz="1200">
              <a:latin typeface="Open Sans"/>
              <a:ea typeface="Open Sans"/>
              <a:cs typeface="Open Sans"/>
              <a:sym typeface="Open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pic>
        <p:nvPicPr>
          <p:cNvPr id="454" name="Google Shape;454;p54"/>
          <p:cNvPicPr preferRelativeResize="0"/>
          <p:nvPr/>
        </p:nvPicPr>
        <p:blipFill>
          <a:blip r:embed="rId3">
            <a:alphaModFix/>
          </a:blip>
          <a:stretch>
            <a:fillRect/>
          </a:stretch>
        </p:blipFill>
        <p:spPr>
          <a:xfrm>
            <a:off x="3070900" y="540506"/>
            <a:ext cx="3167750" cy="2375819"/>
          </a:xfrm>
          <a:prstGeom prst="rect">
            <a:avLst/>
          </a:prstGeom>
          <a:noFill/>
          <a:ln>
            <a:noFill/>
          </a:ln>
        </p:spPr>
      </p:pic>
      <p:pic>
        <p:nvPicPr>
          <p:cNvPr id="455" name="Google Shape;455;p54"/>
          <p:cNvPicPr preferRelativeResize="0"/>
          <p:nvPr/>
        </p:nvPicPr>
        <p:blipFill>
          <a:blip r:embed="rId4">
            <a:alphaModFix/>
          </a:blip>
          <a:stretch>
            <a:fillRect/>
          </a:stretch>
        </p:blipFill>
        <p:spPr>
          <a:xfrm>
            <a:off x="110189" y="2776439"/>
            <a:ext cx="3167766" cy="2375837"/>
          </a:xfrm>
          <a:prstGeom prst="rect">
            <a:avLst/>
          </a:prstGeom>
          <a:noFill/>
          <a:ln>
            <a:noFill/>
          </a:ln>
        </p:spPr>
      </p:pic>
      <p:pic>
        <p:nvPicPr>
          <p:cNvPr id="456" name="Google Shape;456;p54"/>
          <p:cNvPicPr preferRelativeResize="0"/>
          <p:nvPr/>
        </p:nvPicPr>
        <p:blipFill>
          <a:blip r:embed="rId5">
            <a:alphaModFix/>
          </a:blip>
          <a:stretch>
            <a:fillRect/>
          </a:stretch>
        </p:blipFill>
        <p:spPr>
          <a:xfrm>
            <a:off x="81489" y="536700"/>
            <a:ext cx="3225162" cy="2418858"/>
          </a:xfrm>
          <a:prstGeom prst="rect">
            <a:avLst/>
          </a:prstGeom>
          <a:noFill/>
          <a:ln>
            <a:noFill/>
          </a:ln>
        </p:spPr>
      </p:pic>
      <p:pic>
        <p:nvPicPr>
          <p:cNvPr id="457" name="Google Shape;457;p54"/>
          <p:cNvPicPr preferRelativeResize="0"/>
          <p:nvPr/>
        </p:nvPicPr>
        <p:blipFill>
          <a:blip r:embed="rId6">
            <a:alphaModFix/>
          </a:blip>
          <a:stretch>
            <a:fillRect/>
          </a:stretch>
        </p:blipFill>
        <p:spPr>
          <a:xfrm>
            <a:off x="6104600" y="548200"/>
            <a:ext cx="3194450" cy="2395840"/>
          </a:xfrm>
          <a:prstGeom prst="rect">
            <a:avLst/>
          </a:prstGeom>
          <a:noFill/>
          <a:ln>
            <a:noFill/>
          </a:ln>
        </p:spPr>
      </p:pic>
      <p:pic>
        <p:nvPicPr>
          <p:cNvPr id="458" name="Google Shape;458;p54"/>
          <p:cNvPicPr preferRelativeResize="0"/>
          <p:nvPr/>
        </p:nvPicPr>
        <p:blipFill>
          <a:blip r:embed="rId7">
            <a:alphaModFix/>
          </a:blip>
          <a:stretch>
            <a:fillRect/>
          </a:stretch>
        </p:blipFill>
        <p:spPr>
          <a:xfrm>
            <a:off x="6239030" y="2796591"/>
            <a:ext cx="3060019" cy="2295034"/>
          </a:xfrm>
          <a:prstGeom prst="rect">
            <a:avLst/>
          </a:prstGeom>
          <a:noFill/>
          <a:ln>
            <a:noFill/>
          </a:ln>
        </p:spPr>
      </p:pic>
      <p:sp>
        <p:nvSpPr>
          <p:cNvPr id="459" name="Google Shape;459;p54"/>
          <p:cNvSpPr txBox="1"/>
          <p:nvPr>
            <p:ph type="title"/>
          </p:nvPr>
        </p:nvSpPr>
        <p:spPr>
          <a:xfrm>
            <a:off x="227900" y="0"/>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2060"/>
              <a:t>Spline Interpolation with Grid Knots</a:t>
            </a:r>
            <a:endParaRPr sz="2060"/>
          </a:p>
          <a:p>
            <a:pPr indent="0" lvl="0" marL="0" rtl="0" algn="ctr">
              <a:spcBef>
                <a:spcPts val="0"/>
              </a:spcBef>
              <a:spcAft>
                <a:spcPts val="0"/>
              </a:spcAft>
              <a:buSzPts val="990"/>
              <a:buNone/>
            </a:pPr>
            <a:r>
              <a:rPr lang="en-GB" sz="2060"/>
              <a:t>Drop Empty  				Replaced by Mean 					 IDW</a:t>
            </a:r>
            <a:endParaRPr sz="2060"/>
          </a:p>
        </p:txBody>
      </p:sp>
      <p:sp>
        <p:nvSpPr>
          <p:cNvPr id="460" name="Google Shape;460;p54"/>
          <p:cNvSpPr txBox="1"/>
          <p:nvPr/>
        </p:nvSpPr>
        <p:spPr>
          <a:xfrm>
            <a:off x="81500" y="621300"/>
            <a:ext cx="794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Open Sans"/>
                <a:ea typeface="Open Sans"/>
                <a:cs typeface="Open Sans"/>
                <a:sym typeface="Open Sans"/>
              </a:rPr>
              <a:t>10 knots</a:t>
            </a:r>
            <a:endParaRPr sz="1200">
              <a:latin typeface="Open Sans"/>
              <a:ea typeface="Open Sans"/>
              <a:cs typeface="Open Sans"/>
              <a:sym typeface="Open Sans"/>
            </a:endParaRPr>
          </a:p>
        </p:txBody>
      </p:sp>
      <p:sp>
        <p:nvSpPr>
          <p:cNvPr id="461" name="Google Shape;461;p54"/>
          <p:cNvSpPr txBox="1"/>
          <p:nvPr/>
        </p:nvSpPr>
        <p:spPr>
          <a:xfrm>
            <a:off x="81500" y="2832125"/>
            <a:ext cx="794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Open Sans"/>
                <a:ea typeface="Open Sans"/>
                <a:cs typeface="Open Sans"/>
                <a:sym typeface="Open Sans"/>
              </a:rPr>
              <a:t>20 knots</a:t>
            </a:r>
            <a:endParaRPr sz="1200">
              <a:latin typeface="Open Sans"/>
              <a:ea typeface="Open Sans"/>
              <a:cs typeface="Open Sans"/>
              <a:sym typeface="Open Sans"/>
            </a:endParaRPr>
          </a:p>
        </p:txBody>
      </p:sp>
      <p:pic>
        <p:nvPicPr>
          <p:cNvPr id="462" name="Google Shape;462;p54"/>
          <p:cNvPicPr preferRelativeResize="0"/>
          <p:nvPr/>
        </p:nvPicPr>
        <p:blipFill>
          <a:blip r:embed="rId8">
            <a:alphaModFix/>
          </a:blip>
          <a:stretch>
            <a:fillRect/>
          </a:stretch>
        </p:blipFill>
        <p:spPr>
          <a:xfrm>
            <a:off x="3071267" y="2776450"/>
            <a:ext cx="3167758" cy="23758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5"/>
          <p:cNvSpPr txBox="1"/>
          <p:nvPr>
            <p:ph type="title"/>
          </p:nvPr>
        </p:nvSpPr>
        <p:spPr>
          <a:xfrm>
            <a:off x="311700" y="1006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740"/>
              <a:t>Analysis - Spline Interpolation with Grid Knots</a:t>
            </a:r>
            <a:endParaRPr sz="2740"/>
          </a:p>
          <a:p>
            <a:pPr indent="0" lvl="0" marL="0" rtl="0" algn="l">
              <a:spcBef>
                <a:spcPts val="0"/>
              </a:spcBef>
              <a:spcAft>
                <a:spcPts val="0"/>
              </a:spcAft>
              <a:buSzPts val="990"/>
              <a:buNone/>
            </a:pPr>
            <a:r>
              <a:t/>
            </a:r>
            <a:endParaRPr sz="2740"/>
          </a:p>
        </p:txBody>
      </p:sp>
      <p:sp>
        <p:nvSpPr>
          <p:cNvPr id="468" name="Google Shape;468;p55"/>
          <p:cNvSpPr txBox="1"/>
          <p:nvPr>
            <p:ph idx="1" type="body"/>
          </p:nvPr>
        </p:nvSpPr>
        <p:spPr>
          <a:xfrm>
            <a:off x="179300" y="926825"/>
            <a:ext cx="6074400" cy="3775800"/>
          </a:xfrm>
          <a:prstGeom prst="rect">
            <a:avLst/>
          </a:prstGeom>
        </p:spPr>
        <p:txBody>
          <a:bodyPr anchorCtr="0" anchor="t" bIns="91425" lIns="91425" spcFirstLastPara="1" rIns="91425" wrap="square" tIns="91425">
            <a:normAutofit fontScale="85000" lnSpcReduction="10000"/>
          </a:bodyPr>
          <a:lstStyle/>
          <a:p>
            <a:pPr indent="-320357" lvl="0" marL="457200" rtl="0" algn="just">
              <a:lnSpc>
                <a:spcPct val="200000"/>
              </a:lnSpc>
              <a:spcBef>
                <a:spcPts val="0"/>
              </a:spcBef>
              <a:spcAft>
                <a:spcPts val="0"/>
              </a:spcAft>
              <a:buSzPct val="100000"/>
              <a:buChar char="●"/>
            </a:pPr>
            <a:r>
              <a:rPr lang="en-GB" sz="1700"/>
              <a:t>The knots that writers implement is an equal </a:t>
            </a:r>
            <a:r>
              <a:rPr b="1" lang="en-GB" sz="1700"/>
              <a:t>spreaded knots</a:t>
            </a:r>
            <a:endParaRPr b="1" sz="1700"/>
          </a:p>
          <a:p>
            <a:pPr indent="-320357" lvl="0" marL="457200" rtl="0" algn="just">
              <a:lnSpc>
                <a:spcPct val="200000"/>
              </a:lnSpc>
              <a:spcBef>
                <a:spcPts val="0"/>
              </a:spcBef>
              <a:spcAft>
                <a:spcPts val="0"/>
              </a:spcAft>
              <a:buSzPct val="100000"/>
              <a:buChar char="●"/>
            </a:pPr>
            <a:r>
              <a:rPr lang="en-GB" sz="1700"/>
              <a:t>The higher number of knots, it will cause an extreme high/low oscillation like polynomials degree. If number of knots it not equal to the number of observation or knot observation point is not equal to date </a:t>
            </a:r>
            <a:r>
              <a:rPr lang="en-GB" sz="1700"/>
              <a:t>acquisition</a:t>
            </a:r>
            <a:r>
              <a:rPr lang="en-GB" sz="1700"/>
              <a:t> → </a:t>
            </a:r>
            <a:r>
              <a:rPr b="1" lang="en-GB" sz="1700"/>
              <a:t>smooth interpolation</a:t>
            </a:r>
            <a:endParaRPr b="1" sz="1700"/>
          </a:p>
          <a:p>
            <a:pPr indent="-320357" lvl="0" marL="457200" rtl="0" algn="just">
              <a:lnSpc>
                <a:spcPct val="200000"/>
              </a:lnSpc>
              <a:spcBef>
                <a:spcPts val="0"/>
              </a:spcBef>
              <a:spcAft>
                <a:spcPts val="0"/>
              </a:spcAft>
              <a:buSzPct val="100000"/>
              <a:buChar char="●"/>
            </a:pPr>
            <a:r>
              <a:rPr lang="en-GB" sz="1700"/>
              <a:t>If the number of knots is equal to the number of observation and the grid knot location is equal to acquisition date. it is similar with the piecewise interpolation → </a:t>
            </a:r>
            <a:r>
              <a:rPr b="1" lang="en-GB" sz="1700"/>
              <a:t>exact interpolation</a:t>
            </a:r>
            <a:endParaRPr sz="1700"/>
          </a:p>
          <a:p>
            <a:pPr indent="-320357" lvl="0" marL="457200" rtl="0" algn="just">
              <a:lnSpc>
                <a:spcPct val="200000"/>
              </a:lnSpc>
              <a:spcBef>
                <a:spcPts val="0"/>
              </a:spcBef>
              <a:spcAft>
                <a:spcPts val="0"/>
              </a:spcAft>
              <a:buSzPct val="100000"/>
              <a:buChar char="●"/>
            </a:pPr>
            <a:r>
              <a:rPr lang="en-GB" sz="1700"/>
              <a:t>Example using IDW on </a:t>
            </a:r>
            <a:r>
              <a:rPr b="1" lang="en-GB" sz="1700"/>
              <a:t>station 56</a:t>
            </a:r>
            <a:r>
              <a:rPr lang="en-GB" sz="1700"/>
              <a:t> (figures on the right)</a:t>
            </a:r>
            <a:endParaRPr sz="1700"/>
          </a:p>
        </p:txBody>
      </p:sp>
      <p:pic>
        <p:nvPicPr>
          <p:cNvPr id="469" name="Google Shape;469;p55"/>
          <p:cNvPicPr preferRelativeResize="0"/>
          <p:nvPr/>
        </p:nvPicPr>
        <p:blipFill>
          <a:blip r:embed="rId3">
            <a:alphaModFix/>
          </a:blip>
          <a:stretch>
            <a:fillRect/>
          </a:stretch>
        </p:blipFill>
        <p:spPr>
          <a:xfrm>
            <a:off x="6594496" y="3389002"/>
            <a:ext cx="2272264" cy="1704197"/>
          </a:xfrm>
          <a:prstGeom prst="rect">
            <a:avLst/>
          </a:prstGeom>
          <a:noFill/>
          <a:ln>
            <a:noFill/>
          </a:ln>
        </p:spPr>
      </p:pic>
      <p:pic>
        <p:nvPicPr>
          <p:cNvPr id="470" name="Google Shape;470;p55"/>
          <p:cNvPicPr preferRelativeResize="0"/>
          <p:nvPr/>
        </p:nvPicPr>
        <p:blipFill>
          <a:blip r:embed="rId4">
            <a:alphaModFix/>
          </a:blip>
          <a:stretch>
            <a:fillRect/>
          </a:stretch>
        </p:blipFill>
        <p:spPr>
          <a:xfrm>
            <a:off x="6500582" y="1656550"/>
            <a:ext cx="2460094" cy="1845077"/>
          </a:xfrm>
          <a:prstGeom prst="rect">
            <a:avLst/>
          </a:prstGeom>
          <a:noFill/>
          <a:ln>
            <a:noFill/>
          </a:ln>
        </p:spPr>
      </p:pic>
      <p:pic>
        <p:nvPicPr>
          <p:cNvPr id="471" name="Google Shape;471;p55"/>
          <p:cNvPicPr preferRelativeResize="0"/>
          <p:nvPr/>
        </p:nvPicPr>
        <p:blipFill>
          <a:blip r:embed="rId5">
            <a:alphaModFix/>
          </a:blip>
          <a:stretch>
            <a:fillRect/>
          </a:stretch>
        </p:blipFill>
        <p:spPr>
          <a:xfrm>
            <a:off x="6594496" y="50299"/>
            <a:ext cx="2272264" cy="170421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5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Challenges</a:t>
            </a:r>
            <a:endParaRPr/>
          </a:p>
        </p:txBody>
      </p:sp>
      <p:sp>
        <p:nvSpPr>
          <p:cNvPr id="477" name="Google Shape;477;p5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just">
              <a:lnSpc>
                <a:spcPct val="150000"/>
              </a:lnSpc>
              <a:spcBef>
                <a:spcPts val="0"/>
              </a:spcBef>
              <a:spcAft>
                <a:spcPts val="0"/>
              </a:spcAft>
              <a:buSzPts val="1800"/>
              <a:buChar char="●"/>
            </a:pPr>
            <a:r>
              <a:rPr b="1" lang="en-GB"/>
              <a:t>Unfamiliarity with scripting tools Matlab or Python</a:t>
            </a:r>
            <a:endParaRPr b="1"/>
          </a:p>
          <a:p>
            <a:pPr indent="-268899" lvl="1" marL="630000" rtl="0" algn="just">
              <a:lnSpc>
                <a:spcPct val="150000"/>
              </a:lnSpc>
              <a:spcBef>
                <a:spcPts val="0"/>
              </a:spcBef>
              <a:spcAft>
                <a:spcPts val="0"/>
              </a:spcAft>
              <a:buSzPts val="1400"/>
              <a:buChar char="○"/>
            </a:pPr>
            <a:r>
              <a:rPr lang="en-GB"/>
              <a:t>The unfamiliar library to used for data analysis and </a:t>
            </a:r>
            <a:endParaRPr/>
          </a:p>
          <a:p>
            <a:pPr indent="-268899" lvl="1" marL="630000" rtl="0" algn="just">
              <a:lnSpc>
                <a:spcPct val="150000"/>
              </a:lnSpc>
              <a:spcBef>
                <a:spcPts val="0"/>
              </a:spcBef>
              <a:spcAft>
                <a:spcPts val="0"/>
              </a:spcAft>
              <a:buSzPts val="1400"/>
              <a:buChar char="○"/>
            </a:pPr>
            <a:r>
              <a:rPr lang="en-GB"/>
              <a:t>The script seems to be inefficiently typed that hold longer calculation process</a:t>
            </a:r>
            <a:endParaRPr/>
          </a:p>
          <a:p>
            <a:pPr indent="-268899" lvl="1" marL="630000" rtl="0" algn="just">
              <a:lnSpc>
                <a:spcPct val="150000"/>
              </a:lnSpc>
              <a:spcBef>
                <a:spcPts val="0"/>
              </a:spcBef>
              <a:spcAft>
                <a:spcPts val="0"/>
              </a:spcAft>
              <a:buSzPts val="1400"/>
              <a:buChar char="○"/>
            </a:pPr>
            <a:r>
              <a:rPr lang="en-GB"/>
              <a:t>Limited Array size ability to perform some interpolation method. Some value result in extremely high during calculation that cannot be saved even on float 64bit data type</a:t>
            </a:r>
            <a:endParaRPr/>
          </a:p>
          <a:p>
            <a:pPr indent="-342900" lvl="0" marL="457200" rtl="0" algn="just">
              <a:lnSpc>
                <a:spcPct val="150000"/>
              </a:lnSpc>
              <a:spcBef>
                <a:spcPts val="0"/>
              </a:spcBef>
              <a:spcAft>
                <a:spcPts val="0"/>
              </a:spcAft>
              <a:buSzPts val="1800"/>
              <a:buChar char="●"/>
            </a:pPr>
            <a:r>
              <a:rPr b="1" lang="en-GB"/>
              <a:t>Limited source to understand the data</a:t>
            </a:r>
            <a:endParaRPr b="1"/>
          </a:p>
          <a:p>
            <a:pPr indent="-184150" lvl="1" marL="630000" rtl="0" algn="just">
              <a:lnSpc>
                <a:spcPct val="150000"/>
              </a:lnSpc>
              <a:spcBef>
                <a:spcPts val="0"/>
              </a:spcBef>
              <a:spcAft>
                <a:spcPts val="0"/>
              </a:spcAft>
              <a:buSzPts val="1400"/>
              <a:buChar char="○"/>
            </a:pPr>
            <a:r>
              <a:rPr lang="en-GB"/>
              <a:t>From writer’s perspective, it is challenging to understand how the measurements works inside the Piezometer </a:t>
            </a:r>
            <a:endParaRPr/>
          </a:p>
          <a:p>
            <a:pPr indent="-184150" lvl="1" marL="630000" rtl="0" algn="just">
              <a:lnSpc>
                <a:spcPct val="150000"/>
              </a:lnSpc>
              <a:spcBef>
                <a:spcPts val="0"/>
              </a:spcBef>
              <a:spcAft>
                <a:spcPts val="0"/>
              </a:spcAft>
              <a:buSzPts val="1400"/>
              <a:buChar char="○"/>
            </a:pPr>
            <a:r>
              <a:rPr lang="en-GB"/>
              <a:t>Some website source of the data is provided in Italian, writer has limited time to understand the overview of the data by translating the page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Challenges</a:t>
            </a:r>
            <a:endParaRPr/>
          </a:p>
        </p:txBody>
      </p:sp>
      <p:sp>
        <p:nvSpPr>
          <p:cNvPr id="483" name="Google Shape;483;p5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Char char="●"/>
            </a:pPr>
            <a:r>
              <a:rPr b="1" lang="en-GB" sz="1400"/>
              <a:t>Challenge with data</a:t>
            </a:r>
            <a:endParaRPr b="1" sz="1400"/>
          </a:p>
          <a:p>
            <a:pPr indent="-262549" lvl="1" marL="630000" rtl="0" algn="just">
              <a:lnSpc>
                <a:spcPct val="150000"/>
              </a:lnSpc>
              <a:spcBef>
                <a:spcPts val="0"/>
              </a:spcBef>
              <a:spcAft>
                <a:spcPts val="0"/>
              </a:spcAft>
              <a:buSzPts val="1300"/>
              <a:buChar char="○"/>
            </a:pPr>
            <a:r>
              <a:rPr lang="en-GB" sz="1300"/>
              <a:t>Having </a:t>
            </a:r>
            <a:r>
              <a:rPr b="1" lang="en-GB" sz="1300"/>
              <a:t>wrong assumption</a:t>
            </a:r>
            <a:r>
              <a:rPr lang="en-GB" sz="1300"/>
              <a:t> during the process of the data, there are some external factors that are neglected for interpolating the data, such as assuming all missing values equal to the bore mean groundwater value, </a:t>
            </a:r>
            <a:endParaRPr sz="1300"/>
          </a:p>
          <a:p>
            <a:pPr indent="-262549" lvl="1" marL="630000" rtl="0" algn="just">
              <a:lnSpc>
                <a:spcPct val="150000"/>
              </a:lnSpc>
              <a:spcBef>
                <a:spcPts val="0"/>
              </a:spcBef>
              <a:spcAft>
                <a:spcPts val="0"/>
              </a:spcAft>
              <a:buSzPts val="1300"/>
              <a:buChar char="○"/>
            </a:pPr>
            <a:r>
              <a:rPr lang="en-GB" sz="1300"/>
              <a:t>The </a:t>
            </a:r>
            <a:r>
              <a:rPr b="1" lang="en-GB" sz="1300"/>
              <a:t>unknown pattern of ground water pressure.</a:t>
            </a:r>
            <a:r>
              <a:rPr lang="en-GB" sz="1300"/>
              <a:t> Writer does not know about the characteristic of Ground Water in Padua and how is their behaviour (its variation, etc). That is why the spline interpolation is used to see correlation between two points observation for developing interpolation function.</a:t>
            </a:r>
            <a:endParaRPr sz="1300"/>
          </a:p>
          <a:p>
            <a:pPr indent="-262549" lvl="1" marL="630000" rtl="0" algn="just">
              <a:lnSpc>
                <a:spcPct val="150000"/>
              </a:lnSpc>
              <a:spcBef>
                <a:spcPts val="0"/>
              </a:spcBef>
              <a:spcAft>
                <a:spcPts val="0"/>
              </a:spcAft>
              <a:buSzPts val="1300"/>
              <a:buChar char="○"/>
            </a:pPr>
            <a:r>
              <a:rPr b="1" lang="en-GB" sz="1300"/>
              <a:t>Different acquisition time</a:t>
            </a:r>
            <a:r>
              <a:rPr lang="en-GB" sz="1300"/>
              <a:t>. Most of the data ideally are being acquired 4 times a year, some are not. Writer does not get the details of how the data is being measured, how some external factors such as season, drought, affect the groundwater data. And each observed data is taken yearly 4 times in random dates</a:t>
            </a:r>
            <a:endParaRPr sz="13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References</a:t>
            </a:r>
            <a:endParaRPr/>
          </a:p>
        </p:txBody>
      </p:sp>
      <p:sp>
        <p:nvSpPr>
          <p:cNvPr id="489" name="Google Shape;489;p5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u="sng">
                <a:solidFill>
                  <a:schemeClr val="hlink"/>
                </a:solidFill>
                <a:hlinkClick r:id="rId3"/>
              </a:rPr>
              <a:t>https://www.itl.nist.gov/div898/handbook/pmd/section8/pmd811.htm</a:t>
            </a:r>
            <a:endParaRPr/>
          </a:p>
          <a:p>
            <a:pPr indent="-342900" lvl="0" marL="457200" rtl="0" algn="l">
              <a:spcBef>
                <a:spcPts val="0"/>
              </a:spcBef>
              <a:spcAft>
                <a:spcPts val="0"/>
              </a:spcAft>
              <a:buSzPts val="1800"/>
              <a:buChar char="●"/>
            </a:pPr>
            <a:r>
              <a:rPr lang="en-GB" u="sng">
                <a:solidFill>
                  <a:schemeClr val="hlink"/>
                </a:solidFill>
                <a:hlinkClick r:id="rId4"/>
              </a:rPr>
              <a:t>https://www.sisgeo.com/uploads/schede/schede/VW_PIEZO_EN_05_vibrating_wire_piezometer.pdf</a:t>
            </a:r>
            <a:r>
              <a:rPr lang="en-GB"/>
              <a:t> (piezzometer)</a:t>
            </a:r>
            <a:endParaRPr/>
          </a:p>
          <a:p>
            <a:pPr indent="-342900" lvl="0" marL="457200" rtl="0" algn="l">
              <a:spcBef>
                <a:spcPts val="0"/>
              </a:spcBef>
              <a:spcAft>
                <a:spcPts val="0"/>
              </a:spcAft>
              <a:buSzPts val="1800"/>
              <a:buChar char="●"/>
            </a:pPr>
            <a:r>
              <a:rPr lang="en-GB"/>
              <a:t>GEOSPATIAL DATA ANALYSIST LABORATORY SESSION SLIDE</a:t>
            </a:r>
            <a:endParaRPr/>
          </a:p>
          <a:p>
            <a:pPr indent="-342900" lvl="0" marL="457200" rtl="0" algn="l">
              <a:spcBef>
                <a:spcPts val="0"/>
              </a:spcBef>
              <a:spcAft>
                <a:spcPts val="0"/>
              </a:spcAft>
              <a:buSzPts val="1800"/>
              <a:buChar char="●"/>
            </a:pPr>
            <a:r>
              <a:rPr lang="en-GB"/>
              <a:t>GEOSPATIAL DATA ANALYSIST - SLIDE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Procedure - Data Cleaning</a:t>
            </a:r>
            <a:endParaRPr/>
          </a:p>
        </p:txBody>
      </p:sp>
      <p:sp>
        <p:nvSpPr>
          <p:cNvPr id="92" name="Google Shape;92;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GB"/>
              <a:t>Writer uses 3 methods data cleaning for comparison at the end of the result:</a:t>
            </a:r>
            <a:endParaRPr/>
          </a:p>
          <a:p>
            <a:pPr indent="-342900" lvl="0" marL="457200" rtl="0" algn="just">
              <a:lnSpc>
                <a:spcPct val="150000"/>
              </a:lnSpc>
              <a:spcBef>
                <a:spcPts val="1200"/>
              </a:spcBef>
              <a:spcAft>
                <a:spcPts val="0"/>
              </a:spcAft>
              <a:buSzPts val="1800"/>
              <a:buChar char="●"/>
            </a:pPr>
            <a:r>
              <a:rPr b="1" lang="en-GB"/>
              <a:t>METHOD A</a:t>
            </a:r>
            <a:r>
              <a:rPr lang="en-GB"/>
              <a:t>: </a:t>
            </a:r>
            <a:r>
              <a:rPr b="1" lang="en-GB"/>
              <a:t>Drop all empty data </a:t>
            </a:r>
            <a:endParaRPr b="1"/>
          </a:p>
          <a:p>
            <a:pPr indent="-330200" lvl="1" marL="914400" rtl="0" algn="just">
              <a:lnSpc>
                <a:spcPct val="150000"/>
              </a:lnSpc>
              <a:spcBef>
                <a:spcPts val="0"/>
              </a:spcBef>
              <a:spcAft>
                <a:spcPts val="0"/>
              </a:spcAft>
              <a:buSzPts val="1600"/>
              <a:buChar char="○"/>
            </a:pPr>
            <a:r>
              <a:rPr lang="en-GB" sz="1600"/>
              <a:t>Every acquisition data that have empty data will be removed from data collection</a:t>
            </a:r>
            <a:endParaRPr sz="1600"/>
          </a:p>
          <a:p>
            <a:pPr indent="-330200" lvl="1" marL="914400" rtl="0" algn="just">
              <a:lnSpc>
                <a:spcPct val="150000"/>
              </a:lnSpc>
              <a:spcBef>
                <a:spcPts val="0"/>
              </a:spcBef>
              <a:spcAft>
                <a:spcPts val="0"/>
              </a:spcAft>
              <a:buSzPts val="1600"/>
              <a:buChar char="○"/>
            </a:pPr>
            <a:r>
              <a:rPr lang="en-GB" sz="1600"/>
              <a:t>However, negative value on </a:t>
            </a:r>
            <a:r>
              <a:rPr i="1" lang="en-GB" sz="1600"/>
              <a:t>station 68 </a:t>
            </a:r>
            <a:r>
              <a:rPr lang="en-GB" sz="1600"/>
              <a:t>is not removed</a:t>
            </a:r>
            <a:endParaRPr sz="1600"/>
          </a:p>
          <a:p>
            <a:pPr indent="-330200" lvl="1" marL="914400" rtl="0" algn="just">
              <a:lnSpc>
                <a:spcPct val="150000"/>
              </a:lnSpc>
              <a:spcBef>
                <a:spcPts val="0"/>
              </a:spcBef>
              <a:spcAft>
                <a:spcPts val="0"/>
              </a:spcAft>
              <a:buSzPts val="1600"/>
              <a:buChar char="○"/>
            </a:pPr>
            <a:r>
              <a:rPr lang="en-GB" sz="1600"/>
              <a:t>Challenge:</a:t>
            </a:r>
            <a:endParaRPr sz="1600"/>
          </a:p>
          <a:p>
            <a:pPr indent="-330200" lvl="2" marL="1371600" rtl="0" algn="just">
              <a:lnSpc>
                <a:spcPct val="150000"/>
              </a:lnSpc>
              <a:spcBef>
                <a:spcPts val="0"/>
              </a:spcBef>
              <a:spcAft>
                <a:spcPts val="0"/>
              </a:spcAft>
              <a:buSzPts val="1600"/>
              <a:buChar char="■"/>
            </a:pPr>
            <a:r>
              <a:rPr lang="en-GB" sz="1600"/>
              <a:t>Dropping the value instead of re-assigning it with some value means that we lose the accuracy of our </a:t>
            </a:r>
            <a:r>
              <a:rPr lang="en-GB" sz="1600"/>
              <a:t>observation</a:t>
            </a:r>
            <a:r>
              <a:rPr lang="en-GB" sz="1600"/>
              <a:t> data</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Procedure - Data Cleaning</a:t>
            </a:r>
            <a:endParaRPr/>
          </a:p>
        </p:txBody>
      </p:sp>
      <p:sp>
        <p:nvSpPr>
          <p:cNvPr id="98" name="Google Shape;98;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just">
              <a:lnSpc>
                <a:spcPct val="150000"/>
              </a:lnSpc>
              <a:spcBef>
                <a:spcPts val="0"/>
              </a:spcBef>
              <a:spcAft>
                <a:spcPts val="0"/>
              </a:spcAft>
              <a:buNone/>
            </a:pPr>
            <a:r>
              <a:rPr lang="en-GB"/>
              <a:t>Writer uses 3 methods data cleaning for comparison at the end of the result:</a:t>
            </a:r>
            <a:endParaRPr sz="1600"/>
          </a:p>
          <a:p>
            <a:pPr indent="-334327" lvl="0" marL="457200" rtl="0" algn="just">
              <a:lnSpc>
                <a:spcPct val="150000"/>
              </a:lnSpc>
              <a:spcBef>
                <a:spcPts val="1200"/>
              </a:spcBef>
              <a:spcAft>
                <a:spcPts val="0"/>
              </a:spcAft>
              <a:buSzPct val="100000"/>
              <a:buChar char="●"/>
            </a:pPr>
            <a:r>
              <a:rPr b="1" lang="en-GB"/>
              <a:t>METHOD B: Replace Empty Data by Mean</a:t>
            </a:r>
            <a:endParaRPr b="1"/>
          </a:p>
          <a:p>
            <a:pPr indent="-322580" lvl="0" marL="914400" rtl="0" algn="just">
              <a:lnSpc>
                <a:spcPct val="150000"/>
              </a:lnSpc>
              <a:spcBef>
                <a:spcPts val="0"/>
              </a:spcBef>
              <a:spcAft>
                <a:spcPts val="0"/>
              </a:spcAft>
              <a:buSzPct val="100000"/>
              <a:buChar char="●"/>
            </a:pPr>
            <a:r>
              <a:rPr lang="en-GB" sz="1600"/>
              <a:t>Every empty acquisition data will be replaced by the observation value mean referenced to the year (So it is not average of all data, only each year). However, if there is no data at all of those year, the data will be removed</a:t>
            </a:r>
            <a:endParaRPr sz="1600"/>
          </a:p>
          <a:p>
            <a:pPr indent="-322580" lvl="0" marL="914400" rtl="0" algn="just">
              <a:lnSpc>
                <a:spcPct val="150000"/>
              </a:lnSpc>
              <a:spcBef>
                <a:spcPts val="0"/>
              </a:spcBef>
              <a:spcAft>
                <a:spcPts val="0"/>
              </a:spcAft>
              <a:buSzPct val="100000"/>
              <a:buChar char="●"/>
            </a:pPr>
            <a:r>
              <a:rPr lang="en-GB" sz="1600"/>
              <a:t>Challenge:</a:t>
            </a:r>
            <a:endParaRPr sz="1600"/>
          </a:p>
          <a:p>
            <a:pPr indent="-322580" lvl="1" marL="1371600" rtl="0" algn="just">
              <a:lnSpc>
                <a:spcPct val="150000"/>
              </a:lnSpc>
              <a:spcBef>
                <a:spcPts val="0"/>
              </a:spcBef>
              <a:spcAft>
                <a:spcPts val="0"/>
              </a:spcAft>
              <a:buSzPct val="100000"/>
              <a:buChar char="○"/>
            </a:pPr>
            <a:r>
              <a:rPr lang="en-GB" sz="1600"/>
              <a:t>The mean value of each year of observation might not be the real average of pressure level corresponding to its year. There is a probability the measured data is a phase when the pressure level reach its highest/lowest point throughout the year</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1191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Procedure -</a:t>
            </a:r>
            <a:r>
              <a:rPr lang="en-GB"/>
              <a:t> Data Cleaning</a:t>
            </a:r>
            <a:endParaRPr/>
          </a:p>
        </p:txBody>
      </p:sp>
      <p:sp>
        <p:nvSpPr>
          <p:cNvPr id="104" name="Google Shape;104;p19"/>
          <p:cNvSpPr txBox="1"/>
          <p:nvPr>
            <p:ph idx="1" type="body"/>
          </p:nvPr>
        </p:nvSpPr>
        <p:spPr>
          <a:xfrm>
            <a:off x="311700" y="763875"/>
            <a:ext cx="8520600" cy="42093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GB"/>
              <a:t>Writer uses 3 methods data cleaning for comparison at the end of the result:</a:t>
            </a:r>
            <a:endParaRPr/>
          </a:p>
          <a:p>
            <a:pPr indent="-342900" lvl="0" marL="457200" rtl="0" algn="l">
              <a:lnSpc>
                <a:spcPct val="150000"/>
              </a:lnSpc>
              <a:spcBef>
                <a:spcPts val="1200"/>
              </a:spcBef>
              <a:spcAft>
                <a:spcPts val="0"/>
              </a:spcAft>
              <a:buSzPts val="1800"/>
              <a:buChar char="●"/>
            </a:pPr>
            <a:r>
              <a:rPr b="1" lang="en-GB"/>
              <a:t>METHOD C: Spatial Interpolation Method IDW → Weight function</a:t>
            </a:r>
            <a:endParaRPr b="1"/>
          </a:p>
          <a:p>
            <a:pPr indent="-314325" lvl="1" marL="914400" rtl="0" algn="just">
              <a:lnSpc>
                <a:spcPct val="150000"/>
              </a:lnSpc>
              <a:spcBef>
                <a:spcPts val="0"/>
              </a:spcBef>
              <a:spcAft>
                <a:spcPts val="0"/>
              </a:spcAft>
              <a:buClr>
                <a:srgbClr val="000000"/>
              </a:buClr>
              <a:buSzPts val="1350"/>
              <a:buChar char="○"/>
            </a:pPr>
            <a:r>
              <a:rPr lang="en-GB" sz="1350">
                <a:solidFill>
                  <a:srgbClr val="000000"/>
                </a:solidFill>
                <a:highlight>
                  <a:srgbClr val="FFFFFF"/>
                </a:highlight>
              </a:rPr>
              <a:t>use mathematical (deterministic) assuming closer values are more related than further values with its function.</a:t>
            </a:r>
            <a:endParaRPr sz="1350">
              <a:solidFill>
                <a:srgbClr val="000000"/>
              </a:solidFill>
              <a:highlight>
                <a:srgbClr val="FFFFFF"/>
              </a:highlight>
            </a:endParaRPr>
          </a:p>
          <a:p>
            <a:pPr indent="-314325" lvl="1" marL="914400" rtl="0" algn="just">
              <a:lnSpc>
                <a:spcPct val="150000"/>
              </a:lnSpc>
              <a:spcBef>
                <a:spcPts val="0"/>
              </a:spcBef>
              <a:spcAft>
                <a:spcPts val="0"/>
              </a:spcAft>
              <a:buClr>
                <a:srgbClr val="000000"/>
              </a:buClr>
              <a:buSzPts val="1350"/>
              <a:buChar char="○"/>
            </a:pPr>
            <a:r>
              <a:rPr lang="en-GB" sz="1350">
                <a:solidFill>
                  <a:srgbClr val="000000"/>
                </a:solidFill>
                <a:highlight>
                  <a:srgbClr val="FFFFFF"/>
                </a:highlight>
              </a:rPr>
              <a:t>IDW is used to predict value on Station point from point 975 to 1068, missing values, or other station pressure level that half of them is missing. In the end we will have data from 1999 to 2021 for all station</a:t>
            </a:r>
            <a:endParaRPr sz="1350">
              <a:solidFill>
                <a:srgbClr val="000000"/>
              </a:solidFill>
              <a:highlight>
                <a:srgbClr val="FFFFFF"/>
              </a:highlight>
            </a:endParaRPr>
          </a:p>
          <a:p>
            <a:pPr indent="-314325" lvl="1" marL="914400" rtl="0" algn="just">
              <a:lnSpc>
                <a:spcPct val="150000"/>
              </a:lnSpc>
              <a:spcBef>
                <a:spcPts val="0"/>
              </a:spcBef>
              <a:spcAft>
                <a:spcPts val="0"/>
              </a:spcAft>
              <a:buClr>
                <a:srgbClr val="000000"/>
              </a:buClr>
              <a:buSzPts val="1350"/>
              <a:buChar char="○"/>
            </a:pPr>
            <a:r>
              <a:rPr lang="en-GB" sz="1350">
                <a:solidFill>
                  <a:srgbClr val="000000"/>
                </a:solidFill>
                <a:highlight>
                  <a:srgbClr val="FFFFFF"/>
                </a:highlight>
              </a:rPr>
              <a:t>Since each year there will be 1 - 4 observation acquisition, and different date on each periods, Writer decides to take one data each year by taking it is average, decreasing the accuracy to one year</a:t>
            </a:r>
            <a:endParaRPr sz="1350">
              <a:solidFill>
                <a:srgbClr val="000000"/>
              </a:solidFill>
              <a:highlight>
                <a:srgbClr val="FFFFFF"/>
              </a:highlight>
            </a:endParaRPr>
          </a:p>
        </p:txBody>
      </p:sp>
      <p:pic>
        <p:nvPicPr>
          <p:cNvPr id="105" name="Google Shape;105;p19"/>
          <p:cNvPicPr preferRelativeResize="0"/>
          <p:nvPr/>
        </p:nvPicPr>
        <p:blipFill>
          <a:blip r:embed="rId3">
            <a:alphaModFix/>
          </a:blip>
          <a:stretch>
            <a:fillRect/>
          </a:stretch>
        </p:blipFill>
        <p:spPr>
          <a:xfrm>
            <a:off x="6822350" y="3646900"/>
            <a:ext cx="1579775" cy="1255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1191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Procedure - Data Cleaning</a:t>
            </a:r>
            <a:endParaRPr/>
          </a:p>
        </p:txBody>
      </p:sp>
      <p:sp>
        <p:nvSpPr>
          <p:cNvPr id="111" name="Google Shape;111;p20"/>
          <p:cNvSpPr txBox="1"/>
          <p:nvPr>
            <p:ph idx="1" type="body"/>
          </p:nvPr>
        </p:nvSpPr>
        <p:spPr>
          <a:xfrm>
            <a:off x="311700" y="763875"/>
            <a:ext cx="8520600" cy="42093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GB"/>
              <a:t>Writer uses 3 methods data cleaning for comparison at the end of the result:</a:t>
            </a:r>
            <a:endParaRPr/>
          </a:p>
          <a:p>
            <a:pPr indent="-342900" lvl="0" marL="457200" rtl="0" algn="l">
              <a:lnSpc>
                <a:spcPct val="150000"/>
              </a:lnSpc>
              <a:spcBef>
                <a:spcPts val="1200"/>
              </a:spcBef>
              <a:spcAft>
                <a:spcPts val="0"/>
              </a:spcAft>
              <a:buSzPts val="1800"/>
              <a:buChar char="●"/>
            </a:pPr>
            <a:r>
              <a:rPr b="1" lang="en-GB"/>
              <a:t>METHOD C: Spatial Interpolation Method IDW → Weight function</a:t>
            </a:r>
            <a:endParaRPr b="1"/>
          </a:p>
          <a:p>
            <a:pPr indent="-314325" lvl="1" marL="914400" rtl="0" algn="just">
              <a:lnSpc>
                <a:spcPct val="150000"/>
              </a:lnSpc>
              <a:spcBef>
                <a:spcPts val="0"/>
              </a:spcBef>
              <a:spcAft>
                <a:spcPts val="0"/>
              </a:spcAft>
              <a:buClr>
                <a:srgbClr val="000000"/>
              </a:buClr>
              <a:buSzPts val="1350"/>
              <a:buChar char="○"/>
            </a:pPr>
            <a:r>
              <a:rPr lang="en-GB" sz="1350">
                <a:solidFill>
                  <a:srgbClr val="000000"/>
                </a:solidFill>
                <a:highlight>
                  <a:schemeClr val="lt1"/>
                </a:highlight>
              </a:rPr>
              <a:t>D = distance, Z = obs value</a:t>
            </a:r>
            <a:endParaRPr sz="1350">
              <a:solidFill>
                <a:srgbClr val="000000"/>
              </a:solidFill>
              <a:highlight>
                <a:schemeClr val="lt1"/>
              </a:highlight>
            </a:endParaRPr>
          </a:p>
          <a:p>
            <a:pPr indent="-314325" lvl="1" marL="914400" marR="2211451" rtl="0" algn="just">
              <a:lnSpc>
                <a:spcPct val="150000"/>
              </a:lnSpc>
              <a:spcBef>
                <a:spcPts val="0"/>
              </a:spcBef>
              <a:spcAft>
                <a:spcPts val="0"/>
              </a:spcAft>
              <a:buClr>
                <a:srgbClr val="000000"/>
              </a:buClr>
              <a:buSzPts val="1350"/>
              <a:buChar char="○"/>
            </a:pPr>
            <a:r>
              <a:rPr lang="en-GB" sz="1350">
                <a:solidFill>
                  <a:srgbClr val="000000"/>
                </a:solidFill>
                <a:highlight>
                  <a:schemeClr val="lt1"/>
                </a:highlight>
              </a:rPr>
              <a:t>Might be not a good weight function, because we neglect all internal/external factor of data measurement by only thinking about the correlation of the distance of between two points and the pressure level itself\</a:t>
            </a:r>
            <a:endParaRPr sz="1350">
              <a:solidFill>
                <a:srgbClr val="000000"/>
              </a:solidFill>
              <a:highlight>
                <a:schemeClr val="lt1"/>
              </a:highlight>
            </a:endParaRPr>
          </a:p>
          <a:p>
            <a:pPr indent="-314325" lvl="1" marL="914400" marR="2211451" rtl="0" algn="just">
              <a:lnSpc>
                <a:spcPct val="150000"/>
              </a:lnSpc>
              <a:spcBef>
                <a:spcPts val="0"/>
              </a:spcBef>
              <a:spcAft>
                <a:spcPts val="0"/>
              </a:spcAft>
              <a:buClr>
                <a:srgbClr val="000000"/>
              </a:buClr>
              <a:buSzPts val="1350"/>
              <a:buChar char="○"/>
            </a:pPr>
            <a:r>
              <a:rPr lang="en-GB" sz="1350">
                <a:solidFill>
                  <a:srgbClr val="000000"/>
                </a:solidFill>
                <a:highlight>
                  <a:schemeClr val="lt1"/>
                </a:highlight>
              </a:rPr>
              <a:t>The quality of the interpolation result can decrease, if the distribution of sample data points is uneven. Furthermore, maximum and minimum values in the interpolated surface can only occur at sample data points.</a:t>
            </a:r>
            <a:endParaRPr sz="1350">
              <a:solidFill>
                <a:srgbClr val="000000"/>
              </a:solidFill>
              <a:highlight>
                <a:schemeClr val="lt1"/>
              </a:highlight>
            </a:endParaRPr>
          </a:p>
        </p:txBody>
      </p:sp>
      <p:pic>
        <p:nvPicPr>
          <p:cNvPr id="112" name="Google Shape;112;p20"/>
          <p:cNvPicPr preferRelativeResize="0"/>
          <p:nvPr/>
        </p:nvPicPr>
        <p:blipFill>
          <a:blip r:embed="rId3">
            <a:alphaModFix/>
          </a:blip>
          <a:stretch>
            <a:fillRect/>
          </a:stretch>
        </p:blipFill>
        <p:spPr>
          <a:xfrm>
            <a:off x="6738525" y="1897475"/>
            <a:ext cx="1579775" cy="1255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Procedure - Data Modelling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8" name="Google Shape;118;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t>Writer use </a:t>
            </a:r>
            <a:r>
              <a:rPr b="1" lang="en-GB" sz="2000"/>
              <a:t>6 interpolation</a:t>
            </a:r>
            <a:r>
              <a:rPr lang="en-GB" sz="2000"/>
              <a:t> method for modelling the data</a:t>
            </a:r>
            <a:endParaRPr sz="2000"/>
          </a:p>
          <a:p>
            <a:pPr indent="-323850" lvl="0" marL="457200" rtl="0" algn="just">
              <a:lnSpc>
                <a:spcPct val="150000"/>
              </a:lnSpc>
              <a:spcBef>
                <a:spcPts val="1200"/>
              </a:spcBef>
              <a:spcAft>
                <a:spcPts val="0"/>
              </a:spcAft>
              <a:buSzPts val="1500"/>
              <a:buChar char="●"/>
            </a:pPr>
            <a:r>
              <a:rPr lang="en-GB" sz="1500"/>
              <a:t>MODEL A</a:t>
            </a:r>
            <a:r>
              <a:rPr b="1" lang="en-GB" sz="1500"/>
              <a:t>: Least Square Smoothing Interpolation</a:t>
            </a:r>
            <a:endParaRPr b="1" sz="1500"/>
          </a:p>
          <a:p>
            <a:pPr indent="-323850" lvl="0" marL="457200" rtl="0" algn="just">
              <a:lnSpc>
                <a:spcPct val="150000"/>
              </a:lnSpc>
              <a:spcBef>
                <a:spcPts val="0"/>
              </a:spcBef>
              <a:spcAft>
                <a:spcPts val="0"/>
              </a:spcAft>
              <a:buSzPts val="1500"/>
              <a:buChar char="●"/>
            </a:pPr>
            <a:r>
              <a:rPr lang="en-GB" sz="1500"/>
              <a:t>MODEL B</a:t>
            </a:r>
            <a:r>
              <a:rPr b="1" lang="en-GB" sz="1500"/>
              <a:t>: Exact Interpolation → Polynomials of Max Degree = Num of Samples</a:t>
            </a:r>
            <a:endParaRPr b="1" sz="1500"/>
          </a:p>
          <a:p>
            <a:pPr indent="-323850" lvl="0" marL="457200" rtl="0" algn="just">
              <a:lnSpc>
                <a:spcPct val="150000"/>
              </a:lnSpc>
              <a:spcBef>
                <a:spcPts val="0"/>
              </a:spcBef>
              <a:spcAft>
                <a:spcPts val="0"/>
              </a:spcAft>
              <a:buSzPts val="1500"/>
              <a:buChar char="●"/>
            </a:pPr>
            <a:r>
              <a:rPr lang="en-GB" sz="1500"/>
              <a:t>MODEL C</a:t>
            </a:r>
            <a:r>
              <a:rPr b="1" lang="en-GB" sz="1500"/>
              <a:t>: Exact interpolation → Lagrange</a:t>
            </a:r>
            <a:endParaRPr b="1" sz="1500"/>
          </a:p>
          <a:p>
            <a:pPr indent="-323850" lvl="0" marL="457200" rtl="0" algn="just">
              <a:lnSpc>
                <a:spcPct val="150000"/>
              </a:lnSpc>
              <a:spcBef>
                <a:spcPts val="0"/>
              </a:spcBef>
              <a:spcAft>
                <a:spcPts val="0"/>
              </a:spcAft>
              <a:buSzPts val="1500"/>
              <a:buChar char="●"/>
            </a:pPr>
            <a:r>
              <a:rPr lang="en-GB" sz="1500"/>
              <a:t>MODEL D</a:t>
            </a:r>
            <a:r>
              <a:rPr b="1" lang="en-GB" sz="1500"/>
              <a:t>: Custom Interpolation → Trigonometric Polynomial</a:t>
            </a:r>
            <a:endParaRPr b="1" sz="1500"/>
          </a:p>
          <a:p>
            <a:pPr indent="-323850" lvl="0" marL="457200" rtl="0" algn="just">
              <a:lnSpc>
                <a:spcPct val="150000"/>
              </a:lnSpc>
              <a:spcBef>
                <a:spcPts val="0"/>
              </a:spcBef>
              <a:spcAft>
                <a:spcPts val="0"/>
              </a:spcAft>
              <a:buSzPts val="1500"/>
              <a:buChar char="●"/>
            </a:pPr>
            <a:r>
              <a:rPr lang="en-GB" sz="1500"/>
              <a:t>MODEL E:</a:t>
            </a:r>
            <a:r>
              <a:rPr b="1" lang="en-GB" sz="1500"/>
              <a:t> Piecewise Interpolation → Cubic</a:t>
            </a:r>
            <a:endParaRPr b="1" sz="1500"/>
          </a:p>
          <a:p>
            <a:pPr indent="-323850" lvl="0" marL="457200" rtl="0" algn="just">
              <a:lnSpc>
                <a:spcPct val="150000"/>
              </a:lnSpc>
              <a:spcBef>
                <a:spcPts val="0"/>
              </a:spcBef>
              <a:spcAft>
                <a:spcPts val="0"/>
              </a:spcAft>
              <a:buSzPts val="1500"/>
              <a:buChar char="●"/>
            </a:pPr>
            <a:r>
              <a:rPr lang="en-GB" sz="1500"/>
              <a:t>MODEL F</a:t>
            </a:r>
            <a:r>
              <a:rPr b="1" lang="en-GB" sz="1500"/>
              <a:t>: Grid Knot Spline → Linear or Cubic</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