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2" roundtripDataSignature="AMtx7miuOQPJaqv7rq5rFJs0ikg6s2Wa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7.jpg"/><Relationship Id="rId6" Type="http://schemas.openxmlformats.org/officeDocument/2006/relationships/image" Target="../media/image6.jpg"/><Relationship Id="rId7" Type="http://schemas.openxmlformats.org/officeDocument/2006/relationships/image" Target="../media/image5.jpg"/><Relationship Id="rId8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de logo uala" id="84" name="Google Shape;84;p1"/>
          <p:cNvPicPr preferRelativeResize="0"/>
          <p:nvPr/>
        </p:nvPicPr>
        <p:blipFill rotWithShape="1">
          <a:blip r:embed="rId3">
            <a:alphaModFix/>
          </a:blip>
          <a:srcRect b="1" l="985" r="1564" t="0"/>
          <a:stretch/>
        </p:blipFill>
        <p:spPr>
          <a:xfrm>
            <a:off x="3" y="-6236"/>
            <a:ext cx="2441552" cy="2505456"/>
          </a:xfrm>
          <a:custGeom>
            <a:rect b="b" l="l" r="r" t="t"/>
            <a:pathLst>
              <a:path extrusionOk="0" h="2505456" w="3255403">
                <a:moveTo>
                  <a:pt x="0" y="0"/>
                </a:moveTo>
                <a:lnTo>
                  <a:pt x="3255403" y="0"/>
                </a:lnTo>
                <a:lnTo>
                  <a:pt x="2094477" y="2505456"/>
                </a:lnTo>
                <a:lnTo>
                  <a:pt x="0" y="2505456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descr="Resultado de imagen de mercado pago" id="85" name="Google Shape;85;p1"/>
          <p:cNvPicPr preferRelativeResize="0"/>
          <p:nvPr/>
        </p:nvPicPr>
        <p:blipFill rotWithShape="1">
          <a:blip r:embed="rId4">
            <a:alphaModFix/>
          </a:blip>
          <a:srcRect b="-3" l="2122" r="1599" t="0"/>
          <a:stretch/>
        </p:blipFill>
        <p:spPr>
          <a:xfrm>
            <a:off x="3506654" y="-6235"/>
            <a:ext cx="2758363" cy="2505456"/>
          </a:xfrm>
          <a:custGeom>
            <a:rect b="b" l="l" r="r" t="t"/>
            <a:pathLst>
              <a:path extrusionOk="0" h="2505456" w="3677817">
                <a:moveTo>
                  <a:pt x="1160926" y="0"/>
                </a:moveTo>
                <a:lnTo>
                  <a:pt x="3677817" y="0"/>
                </a:lnTo>
                <a:lnTo>
                  <a:pt x="2516891" y="2505456"/>
                </a:lnTo>
                <a:lnTo>
                  <a:pt x="0" y="2505456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descr="Resultado de imagen de logo modo" id="86" name="Google Shape;86;p1"/>
          <p:cNvPicPr preferRelativeResize="0"/>
          <p:nvPr/>
        </p:nvPicPr>
        <p:blipFill rotWithShape="1">
          <a:blip r:embed="rId5">
            <a:alphaModFix/>
          </a:blip>
          <a:srcRect b="18455" l="0" r="-3" t="18936"/>
          <a:stretch/>
        </p:blipFill>
        <p:spPr>
          <a:xfrm>
            <a:off x="5536407" y="1"/>
            <a:ext cx="3607593" cy="2501837"/>
          </a:xfrm>
          <a:custGeom>
            <a:rect b="b" l="l" r="r" t="t"/>
            <a:pathLst>
              <a:path extrusionOk="0" h="2501837" w="4810125">
                <a:moveTo>
                  <a:pt x="1159248" y="0"/>
                </a:moveTo>
                <a:lnTo>
                  <a:pt x="4810125" y="0"/>
                </a:lnTo>
                <a:lnTo>
                  <a:pt x="4810125" y="2501837"/>
                </a:lnTo>
                <a:lnTo>
                  <a:pt x="0" y="2501837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descr="Resultado de imagen de naranja x billetera virtual" id="87" name="Google Shape;87;p1"/>
          <p:cNvPicPr preferRelativeResize="0"/>
          <p:nvPr/>
        </p:nvPicPr>
        <p:blipFill rotWithShape="1">
          <a:blip r:embed="rId6">
            <a:alphaModFix/>
          </a:blip>
          <a:srcRect b="-1" l="17320" r="15651" t="0"/>
          <a:stretch/>
        </p:blipFill>
        <p:spPr>
          <a:xfrm>
            <a:off x="20" y="2658276"/>
            <a:ext cx="2828023" cy="4199724"/>
          </a:xfrm>
          <a:custGeom>
            <a:rect b="b" l="l" r="r" t="t"/>
            <a:pathLst>
              <a:path extrusionOk="0" h="4199724" w="3770724">
                <a:moveTo>
                  <a:pt x="0" y="0"/>
                </a:moveTo>
                <a:lnTo>
                  <a:pt x="3770724" y="0"/>
                </a:lnTo>
                <a:lnTo>
                  <a:pt x="1824067" y="4199724"/>
                </a:lnTo>
                <a:lnTo>
                  <a:pt x="0" y="4199724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descr="Resultado de imagen de logo prex" id="88" name="Google Shape;88;p1"/>
          <p:cNvPicPr preferRelativeResize="0"/>
          <p:nvPr/>
        </p:nvPicPr>
        <p:blipFill rotWithShape="1">
          <a:blip r:embed="rId7">
            <a:alphaModFix/>
          </a:blip>
          <a:srcRect b="1" l="1037" r="2323" t="0"/>
          <a:stretch/>
        </p:blipFill>
        <p:spPr>
          <a:xfrm>
            <a:off x="1510347" y="2661900"/>
            <a:ext cx="3831544" cy="4197911"/>
          </a:xfrm>
          <a:custGeom>
            <a:rect b="b" l="l" r="r" t="t"/>
            <a:pathLst>
              <a:path extrusionOk="0" h="4197911" w="5108726">
                <a:moveTo>
                  <a:pt x="1945141" y="0"/>
                </a:moveTo>
                <a:lnTo>
                  <a:pt x="5108726" y="0"/>
                </a:lnTo>
                <a:lnTo>
                  <a:pt x="3163585" y="4197911"/>
                </a:lnTo>
                <a:lnTo>
                  <a:pt x="3157362" y="4197911"/>
                </a:lnTo>
                <a:lnTo>
                  <a:pt x="1967571" y="4197911"/>
                </a:lnTo>
                <a:lnTo>
                  <a:pt x="317526" y="4197911"/>
                </a:lnTo>
                <a:lnTo>
                  <a:pt x="0" y="419791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 flipH="1">
            <a:off x="4014787" y="2660089"/>
            <a:ext cx="5129213" cy="4197911"/>
          </a:xfrm>
          <a:custGeom>
            <a:rect b="b" l="l" r="r" t="t"/>
            <a:pathLst>
              <a:path extrusionOk="0" h="4197911" w="6838950">
                <a:moveTo>
                  <a:pt x="4893809" y="0"/>
                </a:moveTo>
                <a:lnTo>
                  <a:pt x="4887586" y="0"/>
                </a:lnTo>
                <a:lnTo>
                  <a:pt x="3697795" y="0"/>
                </a:lnTo>
                <a:lnTo>
                  <a:pt x="2047750" y="0"/>
                </a:lnTo>
                <a:lnTo>
                  <a:pt x="0" y="0"/>
                </a:lnTo>
                <a:lnTo>
                  <a:pt x="0" y="4197911"/>
                </a:lnTo>
                <a:lnTo>
                  <a:pt x="6838950" y="4197911"/>
                </a:lnTo>
                <a:close/>
              </a:path>
            </a:pathLst>
          </a:custGeom>
          <a:solidFill>
            <a:srgbClr val="3A3D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>
            <p:ph type="ctrTitle"/>
          </p:nvPr>
        </p:nvSpPr>
        <p:spPr>
          <a:xfrm>
            <a:off x="4964373" y="4189864"/>
            <a:ext cx="3748015" cy="2163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Calibri"/>
              <a:buNone/>
            </a:pPr>
            <a:r>
              <a:rPr lang="en-US" sz="3700">
                <a:solidFill>
                  <a:srgbClr val="FFFFFF"/>
                </a:solidFill>
              </a:rPr>
              <a:t>Caso de Negocio: Billeteras Virtuales en Argentina</a:t>
            </a:r>
            <a:endParaRPr/>
          </a:p>
        </p:txBody>
      </p:sp>
      <p:pic>
        <p:nvPicPr>
          <p:cNvPr descr="Resultado de imagen de personal pay logo" id="91" name="Google Shape;91;p1"/>
          <p:cNvPicPr preferRelativeResize="0"/>
          <p:nvPr/>
        </p:nvPicPr>
        <p:blipFill rotWithShape="1">
          <a:blip r:embed="rId8">
            <a:alphaModFix/>
          </a:blip>
          <a:srcRect b="15292" l="0" r="0" t="15060"/>
          <a:stretch/>
        </p:blipFill>
        <p:spPr>
          <a:xfrm>
            <a:off x="1696476" y="1"/>
            <a:ext cx="2545457" cy="2502843"/>
          </a:xfrm>
          <a:custGeom>
            <a:rect b="b" l="l" r="r" t="t"/>
            <a:pathLst>
              <a:path extrusionOk="0" h="2502843" w="3393943">
                <a:moveTo>
                  <a:pt x="1159715" y="0"/>
                </a:moveTo>
                <a:lnTo>
                  <a:pt x="3393943" y="0"/>
                </a:lnTo>
                <a:lnTo>
                  <a:pt x="2234228" y="2502843"/>
                </a:lnTo>
                <a:lnTo>
                  <a:pt x="0" y="2502843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197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 flipH="1" rot="-5400000">
            <a:off x="3486646" y="-3486043"/>
            <a:ext cx="2170709" cy="9144000"/>
          </a:xfrm>
          <a:prstGeom prst="rect">
            <a:avLst/>
          </a:prstGeom>
          <a:gradFill>
            <a:gsLst>
              <a:gs pos="0">
                <a:srgbClr val="366092">
                  <a:alpha val="15686"/>
                </a:srgbClr>
              </a:gs>
              <a:gs pos="23000">
                <a:srgbClr val="366092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>
            <p:ph type="title"/>
          </p:nvPr>
        </p:nvSpPr>
        <p:spPr>
          <a:xfrm>
            <a:off x="1037673" y="348865"/>
            <a:ext cx="7288583" cy="15764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Definición del Problema y Alcance</a:t>
            </a:r>
            <a:endParaRPr/>
          </a:p>
        </p:txBody>
      </p:sp>
      <p:grpSp>
        <p:nvGrpSpPr>
          <p:cNvPr id="101" name="Google Shape;101;p2"/>
          <p:cNvGrpSpPr/>
          <p:nvPr/>
        </p:nvGrpSpPr>
        <p:grpSpPr>
          <a:xfrm>
            <a:off x="485443" y="3825873"/>
            <a:ext cx="8191068" cy="1269616"/>
            <a:chOff x="2401" y="1209894"/>
            <a:chExt cx="8191068" cy="1269616"/>
          </a:xfrm>
        </p:grpSpPr>
        <p:sp>
          <p:nvSpPr>
            <p:cNvPr id="102" name="Google Shape;102;p2"/>
            <p:cNvSpPr/>
            <p:nvPr/>
          </p:nvSpPr>
          <p:spPr>
            <a:xfrm>
              <a:off x="2401" y="1209894"/>
              <a:ext cx="1714409" cy="108865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92891" y="1390860"/>
              <a:ext cx="1714409" cy="108865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224776" y="1422745"/>
              <a:ext cx="1650639" cy="1024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PROBLEMA: FALTA DE COMPRENSIÓN PROFUNDA SOBRE EL COMPORTAMIENTO DE LOS USUARIOS DE BILLETERAS VIRTUALES EN ARGENTINA.</a:t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097790" y="1209894"/>
              <a:ext cx="1714409" cy="108865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288280" y="1390860"/>
              <a:ext cx="1714409" cy="108865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2320165" y="1422745"/>
              <a:ext cx="1650639" cy="1024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OPORTUNIDAD: IDENTIFICAR PATRONES DE USO, SEGMENTOS DE CLIENTES Y ÁREAS DE MEJORA PARA IMPULSAR LA ADOPCIÓN Y RENTABILIDAD DEL MODELO.</a:t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193180" y="1209894"/>
              <a:ext cx="1714409" cy="108865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383670" y="1390860"/>
              <a:ext cx="1714409" cy="108865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4415555" y="1422745"/>
              <a:ext cx="1650639" cy="1024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ALCANCE: ANÁLISIS DE DATOS SIMULADOS DE 10,000 USUARIOS ENTRE 2019 Y 2025 CON CRECIMIENTO PROYECTADO DEL 64%.</a:t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288570" y="1209894"/>
              <a:ext cx="1714409" cy="108865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6479060" y="1390860"/>
              <a:ext cx="1714409" cy="108865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6510945" y="1422745"/>
              <a:ext cx="1650639" cy="1024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VARIABLES: EDAD, GÉNERO, UBICACIÓN, RUBROS DE CONSUMO, TIPO DE PAGO, BANCARIZACIÓN, ETC.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 txBox="1"/>
          <p:nvPr>
            <p:ph type="title"/>
          </p:nvPr>
        </p:nvSpPr>
        <p:spPr>
          <a:xfrm>
            <a:off x="852297" y="502020"/>
            <a:ext cx="3992787" cy="164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 sz="3500"/>
              <a:t>Preguntas de Investigación</a:t>
            </a:r>
            <a:endParaRPr/>
          </a:p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858692" y="2405894"/>
            <a:ext cx="3986392" cy="3535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¿Qué provincias presentan mayor adopción y volumen de transacciones con billeteras virtuales?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¿Cómo varían los patrones de gasto según el género, edad y tipo de billetera?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¿Qué rubros concentran la mayor cantidad de consumos y montos?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¿Cuál es la relación entre bancarización y uso intensivo de billeteras virtuales?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¿Cuántas billeteras utiliza en promedio un usuario y cómo impacta eso en sus hábitos de consumo?</a:t>
            </a:r>
            <a:endParaRPr/>
          </a:p>
        </p:txBody>
      </p:sp>
      <p:sp>
        <p:nvSpPr>
          <p:cNvPr id="121" name="Google Shape;121;p3"/>
          <p:cNvSpPr/>
          <p:nvPr/>
        </p:nvSpPr>
        <p:spPr>
          <a:xfrm flipH="1" rot="10800000">
            <a:off x="6092499" y="-5"/>
            <a:ext cx="3069391" cy="6858000"/>
          </a:xfrm>
          <a:prstGeom prst="rect">
            <a:avLst/>
          </a:prstGeom>
          <a:gradFill>
            <a:gsLst>
              <a:gs pos="0">
                <a:srgbClr val="000000">
                  <a:alpha val="93725"/>
                </a:srgbClr>
              </a:gs>
              <a:gs pos="8000">
                <a:srgbClr val="000000">
                  <a:alpha val="93725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/>
          <p:nvPr/>
        </p:nvSpPr>
        <p:spPr>
          <a:xfrm flipH="1" rot="10800000">
            <a:off x="6092499" y="-2"/>
            <a:ext cx="3069391" cy="6400369"/>
          </a:xfrm>
          <a:prstGeom prst="rect">
            <a:avLst/>
          </a:prstGeom>
          <a:gradFill>
            <a:gsLst>
              <a:gs pos="0">
                <a:srgbClr val="244061">
                  <a:alpha val="0"/>
                </a:srgbClr>
              </a:gs>
              <a:gs pos="31000">
                <a:srgbClr val="244061">
                  <a:alpha val="0"/>
                </a:srgbClr>
              </a:gs>
              <a:gs pos="100000">
                <a:srgbClr val="244061">
                  <a:alpha val="25882"/>
                </a:srgbClr>
              </a:gs>
            </a:gsLst>
            <a:lin ang="18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/>
          <p:nvPr/>
        </p:nvSpPr>
        <p:spPr>
          <a:xfrm flipH="1" rot="10800000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72000">
                <a:srgbClr val="000000">
                  <a:alpha val="20784"/>
                </a:srgbClr>
              </a:gs>
              <a:gs pos="100000">
                <a:srgbClr val="000000">
                  <a:alpha val="20784"/>
                </a:srgbClr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 flipH="1" rot="10800000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93000">
                <a:srgbClr val="000000">
                  <a:alpha val="28627"/>
                </a:srgbClr>
              </a:gs>
              <a:gs pos="100000">
                <a:srgbClr val="000000">
                  <a:alpha val="28627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lculadora, lápiz, brújula, dinero y un papel con gráficos impresos en él" id="125" name="Google Shape;125;p3"/>
          <p:cNvPicPr preferRelativeResize="0"/>
          <p:nvPr/>
        </p:nvPicPr>
        <p:blipFill rotWithShape="1">
          <a:blip r:embed="rId3">
            <a:alphaModFix/>
          </a:blip>
          <a:srcRect b="-2" l="11944" r="7720" t="0"/>
          <a:stretch/>
        </p:blipFill>
        <p:spPr>
          <a:xfrm>
            <a:off x="5306975" y="2271986"/>
            <a:ext cx="3127897" cy="2345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 txBox="1"/>
          <p:nvPr>
            <p:ph type="title"/>
          </p:nvPr>
        </p:nvSpPr>
        <p:spPr>
          <a:xfrm>
            <a:off x="852297" y="502021"/>
            <a:ext cx="3719703" cy="16429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 sz="3500"/>
              <a:t>Modelo de Negocio de las Billeteras Virtuales</a:t>
            </a:r>
            <a:endParaRPr/>
          </a:p>
        </p:txBody>
      </p:sp>
      <p:sp>
        <p:nvSpPr>
          <p:cNvPr id="132" name="Google Shape;132;p4"/>
          <p:cNvSpPr txBox="1"/>
          <p:nvPr>
            <p:ph idx="1" type="body"/>
          </p:nvPr>
        </p:nvSpPr>
        <p:spPr>
          <a:xfrm>
            <a:off x="852297" y="2418408"/>
            <a:ext cx="3719703" cy="35225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Actores Clave: Usuarios, comercios, entidades financieras, fintechs, reguladores.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Fuentes de Ingreso: Comisiones por transacciones, servicios premium, intereses sobre saldos.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Estructura de Costos: Infraestructura tecnológica, atención al cliente, cumplimiento regulatorio.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Propuesta de Valor: Inclusión financiera, conveniencia, promociones, trazabilidad de gastos.</a:t>
            </a:r>
            <a:endParaRPr/>
          </a:p>
        </p:txBody>
      </p:sp>
      <p:pic>
        <p:nvPicPr>
          <p:cNvPr descr="Arte de números digitales" id="133" name="Google Shape;133;p4"/>
          <p:cNvPicPr preferRelativeResize="0"/>
          <p:nvPr/>
        </p:nvPicPr>
        <p:blipFill rotWithShape="1">
          <a:blip r:embed="rId3">
            <a:alphaModFix/>
          </a:blip>
          <a:srcRect b="-2" l="0" r="10998" t="0"/>
          <a:stretch/>
        </p:blipFill>
        <p:spPr>
          <a:xfrm>
            <a:off x="4884331" y="1759322"/>
            <a:ext cx="3900767" cy="292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/>
          <p:nvPr/>
        </p:nvSpPr>
        <p:spPr>
          <a:xfrm flipH="1" rot="10800000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  <a:gs pos="100000">
                <a:srgbClr val="000000"/>
              </a:gs>
            </a:gsLst>
            <a:lin ang="2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/>
          <p:nvPr/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100000">
                <a:srgbClr val="366092"/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/>
          <p:nvPr/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197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/>
          <p:nvPr/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/>
          <p:nvPr/>
        </p:nvSpPr>
        <p:spPr>
          <a:xfrm flipH="1" rot="-5400000">
            <a:off x="3486646" y="-3486043"/>
            <a:ext cx="2170709" cy="9144000"/>
          </a:xfrm>
          <a:prstGeom prst="rect">
            <a:avLst/>
          </a:prstGeom>
          <a:gradFill>
            <a:gsLst>
              <a:gs pos="0">
                <a:srgbClr val="366092">
                  <a:alpha val="15686"/>
                </a:srgbClr>
              </a:gs>
              <a:gs pos="23000">
                <a:srgbClr val="366092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 txBox="1"/>
          <p:nvPr>
            <p:ph type="title"/>
          </p:nvPr>
        </p:nvSpPr>
        <p:spPr>
          <a:xfrm>
            <a:off x="1037673" y="348865"/>
            <a:ext cx="7288583" cy="15764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Fuentes de Datos</a:t>
            </a:r>
            <a:endParaRPr/>
          </a:p>
        </p:txBody>
      </p:sp>
      <p:grpSp>
        <p:nvGrpSpPr>
          <p:cNvPr id="145" name="Google Shape;145;p5"/>
          <p:cNvGrpSpPr/>
          <p:nvPr/>
        </p:nvGrpSpPr>
        <p:grpSpPr>
          <a:xfrm>
            <a:off x="485443" y="3825873"/>
            <a:ext cx="8191068" cy="1269616"/>
            <a:chOff x="2401" y="1209894"/>
            <a:chExt cx="8191068" cy="1269616"/>
          </a:xfrm>
        </p:grpSpPr>
        <p:sp>
          <p:nvSpPr>
            <p:cNvPr id="146" name="Google Shape;146;p5"/>
            <p:cNvSpPr/>
            <p:nvPr/>
          </p:nvSpPr>
          <p:spPr>
            <a:xfrm>
              <a:off x="2401" y="1209894"/>
              <a:ext cx="1714409" cy="108865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192891" y="1390860"/>
              <a:ext cx="1714409" cy="108865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 txBox="1"/>
            <p:nvPr/>
          </p:nvSpPr>
          <p:spPr>
            <a:xfrm>
              <a:off x="224776" y="1422745"/>
              <a:ext cx="1650639" cy="1024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Datos simulados generados con Python, representando patrones realistas de uso y crecimiento.</a:t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2097790" y="1209894"/>
              <a:ext cx="1714409" cy="108865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2288280" y="1390860"/>
              <a:ext cx="1714409" cy="108865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 txBox="1"/>
            <p:nvPr/>
          </p:nvSpPr>
          <p:spPr>
            <a:xfrm>
              <a:off x="2320165" y="1422745"/>
              <a:ext cx="1650639" cy="1024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Incluyen variables clave: DNI, género, edad, ubicación, billeteras utilizadas, rubros de consumo, montos, frecuencia.</a:t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4193180" y="1209894"/>
              <a:ext cx="1714409" cy="108865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4383670" y="1390860"/>
              <a:ext cx="1714409" cy="108865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 txBox="1"/>
            <p:nvPr/>
          </p:nvSpPr>
          <p:spPr>
            <a:xfrm>
              <a:off x="4415555" y="1422745"/>
              <a:ext cx="1650639" cy="1024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Limitaciones: Datos simulados, no representan comportamiento exacto del mercado real.</a:t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288570" y="1209894"/>
              <a:ext cx="1714409" cy="108865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479060" y="1390860"/>
              <a:ext cx="1714409" cy="108865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 txBox="1"/>
            <p:nvPr/>
          </p:nvSpPr>
          <p:spPr>
            <a:xfrm>
              <a:off x="6510945" y="1422745"/>
              <a:ext cx="1650639" cy="1024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Ventajas: Control total sobre la estructura, volumen y consistencia de los datos para análisis pedagógico.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"/>
          <p:cNvSpPr/>
          <p:nvPr/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197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"/>
          <p:cNvSpPr/>
          <p:nvPr/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6"/>
          <p:cNvSpPr/>
          <p:nvPr/>
        </p:nvSpPr>
        <p:spPr>
          <a:xfrm flipH="1" rot="-5400000">
            <a:off x="3486646" y="-3486043"/>
            <a:ext cx="2170709" cy="9144000"/>
          </a:xfrm>
          <a:prstGeom prst="rect">
            <a:avLst/>
          </a:prstGeom>
          <a:gradFill>
            <a:gsLst>
              <a:gs pos="0">
                <a:srgbClr val="366092">
                  <a:alpha val="15686"/>
                </a:srgbClr>
              </a:gs>
              <a:gs pos="23000">
                <a:srgbClr val="366092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6"/>
          <p:cNvSpPr txBox="1"/>
          <p:nvPr>
            <p:ph type="title"/>
          </p:nvPr>
        </p:nvSpPr>
        <p:spPr>
          <a:xfrm>
            <a:off x="1037673" y="348865"/>
            <a:ext cx="7288583" cy="15764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Siguiente Fase: Preparación y Modelado de Datos</a:t>
            </a:r>
            <a:endParaRPr/>
          </a:p>
        </p:txBody>
      </p:sp>
      <p:grpSp>
        <p:nvGrpSpPr>
          <p:cNvPr id="167" name="Google Shape;167;p6"/>
          <p:cNvGrpSpPr/>
          <p:nvPr/>
        </p:nvGrpSpPr>
        <p:grpSpPr>
          <a:xfrm>
            <a:off x="485443" y="3825873"/>
            <a:ext cx="8191068" cy="1269616"/>
            <a:chOff x="2401" y="1209894"/>
            <a:chExt cx="8191068" cy="1269616"/>
          </a:xfrm>
        </p:grpSpPr>
        <p:sp>
          <p:nvSpPr>
            <p:cNvPr id="168" name="Google Shape;168;p6"/>
            <p:cNvSpPr/>
            <p:nvPr/>
          </p:nvSpPr>
          <p:spPr>
            <a:xfrm>
              <a:off x="2401" y="1209894"/>
              <a:ext cx="1714409" cy="108865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192891" y="1390860"/>
              <a:ext cx="1714409" cy="108865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6"/>
            <p:cNvSpPr txBox="1"/>
            <p:nvPr/>
          </p:nvSpPr>
          <p:spPr>
            <a:xfrm>
              <a:off x="224776" y="1422745"/>
              <a:ext cx="1650639" cy="1024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LIMPIEZA DE DATOS: TRATAMIENTO DE NULOS, ESTANDARIZACIÓN DE FORMATOS, CONTROL DE CONSISTENCIA.</a:t>
              </a: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2097790" y="1209894"/>
              <a:ext cx="1714409" cy="108865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2288280" y="1390860"/>
              <a:ext cx="1714409" cy="108865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6"/>
            <p:cNvSpPr txBox="1"/>
            <p:nvPr/>
          </p:nvSpPr>
          <p:spPr>
            <a:xfrm>
              <a:off x="2320165" y="1422745"/>
              <a:ext cx="1650639" cy="1024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MODELADO EN POWER BI: RELACIONES ENTRE TABLAS, NORMALIZACIÓN</a:t>
              </a:r>
              <a:r>
                <a:rPr b="1"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4193180" y="1209894"/>
              <a:ext cx="1714409" cy="108865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4383670" y="1390860"/>
              <a:ext cx="1714409" cy="108865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6"/>
            <p:cNvSpPr txBox="1"/>
            <p:nvPr/>
          </p:nvSpPr>
          <p:spPr>
            <a:xfrm>
              <a:off x="4415555" y="1422745"/>
              <a:ext cx="1650639" cy="1024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CREACIÓN DE MEDIDAS DAX: KPIS CLAVES PARA EVALUACIÓN DEL USO DE BILLETERAS.</a:t>
              </a: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6288570" y="1209894"/>
              <a:ext cx="1714409" cy="108865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6479060" y="1390860"/>
              <a:ext cx="1714409" cy="108865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6"/>
            <p:cNvSpPr txBox="1"/>
            <p:nvPr/>
          </p:nvSpPr>
          <p:spPr>
            <a:xfrm>
              <a:off x="6510945" y="1422745"/>
              <a:ext cx="1650639" cy="1024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VISUALIZACIÓN: DASHBOARDS INTERACTIVOS ENFOCADOS EN DECISIONES ESTRATÉGICAS.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