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Inter" panose="020B0604020202020204" charset="0"/>
      <p:bold r:id="rId17"/>
      <p:boldItalic r:id="rId18"/>
    </p:embeddedFont>
    <p:embeddedFont>
      <p:font typeface="Poppins" panose="000005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MH2rDHtvJW17i2TJTMHl95HC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8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57105-24F6-4892-B018-BA8392C102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4D436E-EC20-4AFB-BC2D-61F7C2734C0C}">
      <dgm:prSet/>
      <dgm:spPr/>
      <dgm:t>
        <a:bodyPr/>
        <a:lstStyle/>
        <a:p>
          <a:r>
            <a:rPr lang="en-US" b="0" i="0"/>
            <a:t>• Provincia</a:t>
          </a:r>
          <a:endParaRPr lang="en-US"/>
        </a:p>
      </dgm:t>
    </dgm:pt>
    <dgm:pt modelId="{FDBA2987-BE34-4E18-BC23-14C8FC0A6FCF}" type="parTrans" cxnId="{C745D6EE-CD81-4ED1-986C-5A3EF16D4F8B}">
      <dgm:prSet/>
      <dgm:spPr/>
      <dgm:t>
        <a:bodyPr/>
        <a:lstStyle/>
        <a:p>
          <a:endParaRPr lang="en-US"/>
        </a:p>
      </dgm:t>
    </dgm:pt>
    <dgm:pt modelId="{E2F2EFD7-7A0E-48E4-A4FF-0B6CE57FFDAC}" type="sibTrans" cxnId="{C745D6EE-CD81-4ED1-986C-5A3EF16D4F8B}">
      <dgm:prSet/>
      <dgm:spPr/>
      <dgm:t>
        <a:bodyPr/>
        <a:lstStyle/>
        <a:p>
          <a:endParaRPr lang="en-US"/>
        </a:p>
      </dgm:t>
    </dgm:pt>
    <dgm:pt modelId="{BD698259-0D22-4854-BE55-58B73638A52D}">
      <dgm:prSet/>
      <dgm:spPr/>
      <dgm:t>
        <a:bodyPr/>
        <a:lstStyle/>
        <a:p>
          <a:r>
            <a:rPr lang="en-US" b="0" i="0"/>
            <a:t>• Rango etario (18–25, 26–35, etc.)</a:t>
          </a:r>
          <a:endParaRPr lang="en-US"/>
        </a:p>
      </dgm:t>
    </dgm:pt>
    <dgm:pt modelId="{394B86A5-519A-4E48-9C39-F19DED2579CC}" type="parTrans" cxnId="{EA270489-DF9A-4BCB-A812-2D5C852B574B}">
      <dgm:prSet/>
      <dgm:spPr/>
      <dgm:t>
        <a:bodyPr/>
        <a:lstStyle/>
        <a:p>
          <a:endParaRPr lang="en-US"/>
        </a:p>
      </dgm:t>
    </dgm:pt>
    <dgm:pt modelId="{29A117A1-CD52-49B0-B600-DACF3087E0B1}" type="sibTrans" cxnId="{EA270489-DF9A-4BCB-A812-2D5C852B574B}">
      <dgm:prSet/>
      <dgm:spPr/>
      <dgm:t>
        <a:bodyPr/>
        <a:lstStyle/>
        <a:p>
          <a:endParaRPr lang="en-US"/>
        </a:p>
      </dgm:t>
    </dgm:pt>
    <dgm:pt modelId="{92DF6704-9F77-4C41-8AED-03ABA876BFCA}">
      <dgm:prSet/>
      <dgm:spPr/>
      <dgm:t>
        <a:bodyPr/>
        <a:lstStyle/>
        <a:p>
          <a:r>
            <a:rPr lang="en-US" b="0" i="0"/>
            <a:t>• Billetera utilizada</a:t>
          </a:r>
          <a:endParaRPr lang="en-US"/>
        </a:p>
      </dgm:t>
    </dgm:pt>
    <dgm:pt modelId="{90521427-4450-452E-B6A8-F8E9C8505CF8}" type="parTrans" cxnId="{ADB9E272-7E70-4161-BBDD-F72F7FC9B210}">
      <dgm:prSet/>
      <dgm:spPr/>
      <dgm:t>
        <a:bodyPr/>
        <a:lstStyle/>
        <a:p>
          <a:endParaRPr lang="en-US"/>
        </a:p>
      </dgm:t>
    </dgm:pt>
    <dgm:pt modelId="{9656D064-9D25-4C73-8466-0F2F936CB963}" type="sibTrans" cxnId="{ADB9E272-7E70-4161-BBDD-F72F7FC9B210}">
      <dgm:prSet/>
      <dgm:spPr/>
      <dgm:t>
        <a:bodyPr/>
        <a:lstStyle/>
        <a:p>
          <a:endParaRPr lang="en-US"/>
        </a:p>
      </dgm:t>
    </dgm:pt>
    <dgm:pt modelId="{E5D0361D-3C85-4305-A12E-E15EA620817A}">
      <dgm:prSet/>
      <dgm:spPr/>
      <dgm:t>
        <a:bodyPr/>
        <a:lstStyle/>
        <a:p>
          <a:r>
            <a:rPr lang="en-US" b="0" i="0"/>
            <a:t>• Rubro de consumo</a:t>
          </a:r>
          <a:endParaRPr lang="en-US"/>
        </a:p>
      </dgm:t>
    </dgm:pt>
    <dgm:pt modelId="{249E132D-9F4B-4F0F-B504-2553B111FFDA}" type="parTrans" cxnId="{F57A8704-48A7-4A4D-96B9-1C857370B8F3}">
      <dgm:prSet/>
      <dgm:spPr/>
      <dgm:t>
        <a:bodyPr/>
        <a:lstStyle/>
        <a:p>
          <a:endParaRPr lang="en-US"/>
        </a:p>
      </dgm:t>
    </dgm:pt>
    <dgm:pt modelId="{1DF763F2-4835-4CBD-A709-4E1B41CA7D66}" type="sibTrans" cxnId="{F57A8704-48A7-4A4D-96B9-1C857370B8F3}">
      <dgm:prSet/>
      <dgm:spPr/>
      <dgm:t>
        <a:bodyPr/>
        <a:lstStyle/>
        <a:p>
          <a:endParaRPr lang="en-US"/>
        </a:p>
      </dgm:t>
    </dgm:pt>
    <dgm:pt modelId="{DDFF5BC2-9F61-4CB9-8B2D-0DB5C27BE368}">
      <dgm:prSet/>
      <dgm:spPr/>
      <dgm:t>
        <a:bodyPr/>
        <a:lstStyle/>
        <a:p>
          <a:r>
            <a:rPr lang="en-US" b="0" i="0"/>
            <a:t>• Bancarizado / No bancarizado</a:t>
          </a:r>
          <a:endParaRPr lang="en-US"/>
        </a:p>
      </dgm:t>
    </dgm:pt>
    <dgm:pt modelId="{40AEDEDC-9B65-4492-A796-96AC2D2F5FF0}" type="parTrans" cxnId="{BE8747F1-17BD-49C4-BF88-D92AEFC48808}">
      <dgm:prSet/>
      <dgm:spPr/>
      <dgm:t>
        <a:bodyPr/>
        <a:lstStyle/>
        <a:p>
          <a:endParaRPr lang="en-US"/>
        </a:p>
      </dgm:t>
    </dgm:pt>
    <dgm:pt modelId="{4EB5E3E1-0CD7-4B4D-80F5-7B067D8971D6}" type="sibTrans" cxnId="{BE8747F1-17BD-49C4-BF88-D92AEFC48808}">
      <dgm:prSet/>
      <dgm:spPr/>
      <dgm:t>
        <a:bodyPr/>
        <a:lstStyle/>
        <a:p>
          <a:endParaRPr lang="en-US"/>
        </a:p>
      </dgm:t>
    </dgm:pt>
    <dgm:pt modelId="{27A1EE3B-BC87-46CD-AFBE-F7A5DB070E9B}">
      <dgm:prSet/>
      <dgm:spPr/>
      <dgm:t>
        <a:bodyPr/>
        <a:lstStyle/>
        <a:p>
          <a:r>
            <a:rPr lang="en-US" b="0" i="0"/>
            <a:t>•Rango de fechas</a:t>
          </a:r>
          <a:endParaRPr lang="en-US"/>
        </a:p>
      </dgm:t>
    </dgm:pt>
    <dgm:pt modelId="{430982D9-6521-44BD-B5A2-BEF0BF498530}" type="parTrans" cxnId="{FC36508A-7850-4249-8B64-8E110A92750C}">
      <dgm:prSet/>
      <dgm:spPr/>
      <dgm:t>
        <a:bodyPr/>
        <a:lstStyle/>
        <a:p>
          <a:endParaRPr lang="en-US"/>
        </a:p>
      </dgm:t>
    </dgm:pt>
    <dgm:pt modelId="{54843EB9-D293-4DBB-8CC2-45F8982515D9}" type="sibTrans" cxnId="{FC36508A-7850-4249-8B64-8E110A92750C}">
      <dgm:prSet/>
      <dgm:spPr/>
      <dgm:t>
        <a:bodyPr/>
        <a:lstStyle/>
        <a:p>
          <a:endParaRPr lang="en-US"/>
        </a:p>
      </dgm:t>
    </dgm:pt>
    <dgm:pt modelId="{E8067FCF-A34E-4851-80BA-717493F43E1E}" type="pres">
      <dgm:prSet presAssocID="{C8057105-24F6-4892-B018-BA8392C10280}" presName="linear" presStyleCnt="0">
        <dgm:presLayoutVars>
          <dgm:animLvl val="lvl"/>
          <dgm:resizeHandles val="exact"/>
        </dgm:presLayoutVars>
      </dgm:prSet>
      <dgm:spPr/>
    </dgm:pt>
    <dgm:pt modelId="{FF522990-556D-42BA-B2AE-F4092D15E8A2}" type="pres">
      <dgm:prSet presAssocID="{534D436E-EC20-4AFB-BC2D-61F7C2734C0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8D21182-8054-47A4-80C0-822365E2689E}" type="pres">
      <dgm:prSet presAssocID="{E2F2EFD7-7A0E-48E4-A4FF-0B6CE57FFDAC}" presName="spacer" presStyleCnt="0"/>
      <dgm:spPr/>
    </dgm:pt>
    <dgm:pt modelId="{78E36346-F45F-42FE-8BE6-821DEB08DA2F}" type="pres">
      <dgm:prSet presAssocID="{BD698259-0D22-4854-BE55-58B73638A52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F9BBCC9-6BCA-4D7C-8B74-33E020DF8776}" type="pres">
      <dgm:prSet presAssocID="{29A117A1-CD52-49B0-B600-DACF3087E0B1}" presName="spacer" presStyleCnt="0"/>
      <dgm:spPr/>
    </dgm:pt>
    <dgm:pt modelId="{46507BAA-F297-47DB-A5CD-B416420E71DB}" type="pres">
      <dgm:prSet presAssocID="{92DF6704-9F77-4C41-8AED-03ABA876BFC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021EEFE-AECB-4885-9412-8C03F33481E4}" type="pres">
      <dgm:prSet presAssocID="{9656D064-9D25-4C73-8466-0F2F936CB963}" presName="spacer" presStyleCnt="0"/>
      <dgm:spPr/>
    </dgm:pt>
    <dgm:pt modelId="{C9A0A362-0FAD-4A96-9FDF-B722082F105F}" type="pres">
      <dgm:prSet presAssocID="{E5D0361D-3C85-4305-A12E-E15EA620817A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50B9B2F-D112-4CD1-A594-5EC0B9A63A95}" type="pres">
      <dgm:prSet presAssocID="{1DF763F2-4835-4CBD-A709-4E1B41CA7D66}" presName="spacer" presStyleCnt="0"/>
      <dgm:spPr/>
    </dgm:pt>
    <dgm:pt modelId="{E9A43C86-BDD3-40D7-931B-D6BDFE97D36D}" type="pres">
      <dgm:prSet presAssocID="{DDFF5BC2-9F61-4CB9-8B2D-0DB5C27BE36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15AF2FF-2623-40C9-ABD8-29EBF373C490}" type="pres">
      <dgm:prSet presAssocID="{4EB5E3E1-0CD7-4B4D-80F5-7B067D8971D6}" presName="spacer" presStyleCnt="0"/>
      <dgm:spPr/>
    </dgm:pt>
    <dgm:pt modelId="{9A002496-0608-41DF-B3DB-7A6A0BC069AE}" type="pres">
      <dgm:prSet presAssocID="{27A1EE3B-BC87-46CD-AFBE-F7A5DB070E9B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57A8704-48A7-4A4D-96B9-1C857370B8F3}" srcId="{C8057105-24F6-4892-B018-BA8392C10280}" destId="{E5D0361D-3C85-4305-A12E-E15EA620817A}" srcOrd="3" destOrd="0" parTransId="{249E132D-9F4B-4F0F-B504-2553B111FFDA}" sibTransId="{1DF763F2-4835-4CBD-A709-4E1B41CA7D66}"/>
    <dgm:cxn modelId="{2B21441D-3E63-43AE-9B44-70A86A6D8CFE}" type="presOf" srcId="{27A1EE3B-BC87-46CD-AFBE-F7A5DB070E9B}" destId="{9A002496-0608-41DF-B3DB-7A6A0BC069AE}" srcOrd="0" destOrd="0" presId="urn:microsoft.com/office/officeart/2005/8/layout/vList2"/>
    <dgm:cxn modelId="{F905F14C-3F68-4416-8467-7B590470345D}" type="presOf" srcId="{534D436E-EC20-4AFB-BC2D-61F7C2734C0C}" destId="{FF522990-556D-42BA-B2AE-F4092D15E8A2}" srcOrd="0" destOrd="0" presId="urn:microsoft.com/office/officeart/2005/8/layout/vList2"/>
    <dgm:cxn modelId="{ADB9E272-7E70-4161-BBDD-F72F7FC9B210}" srcId="{C8057105-24F6-4892-B018-BA8392C10280}" destId="{92DF6704-9F77-4C41-8AED-03ABA876BFCA}" srcOrd="2" destOrd="0" parTransId="{90521427-4450-452E-B6A8-F8E9C8505CF8}" sibTransId="{9656D064-9D25-4C73-8466-0F2F936CB963}"/>
    <dgm:cxn modelId="{EA270489-DF9A-4BCB-A812-2D5C852B574B}" srcId="{C8057105-24F6-4892-B018-BA8392C10280}" destId="{BD698259-0D22-4854-BE55-58B73638A52D}" srcOrd="1" destOrd="0" parTransId="{394B86A5-519A-4E48-9C39-F19DED2579CC}" sibTransId="{29A117A1-CD52-49B0-B600-DACF3087E0B1}"/>
    <dgm:cxn modelId="{FC36508A-7850-4249-8B64-8E110A92750C}" srcId="{C8057105-24F6-4892-B018-BA8392C10280}" destId="{27A1EE3B-BC87-46CD-AFBE-F7A5DB070E9B}" srcOrd="5" destOrd="0" parTransId="{430982D9-6521-44BD-B5A2-BEF0BF498530}" sibTransId="{54843EB9-D293-4DBB-8CC2-45F8982515D9}"/>
    <dgm:cxn modelId="{E9A01196-A721-416B-BCD1-CDD53E73A14E}" type="presOf" srcId="{BD698259-0D22-4854-BE55-58B73638A52D}" destId="{78E36346-F45F-42FE-8BE6-821DEB08DA2F}" srcOrd="0" destOrd="0" presId="urn:microsoft.com/office/officeart/2005/8/layout/vList2"/>
    <dgm:cxn modelId="{6DB661C7-237D-4EC5-8975-3546BCA8F44F}" type="presOf" srcId="{E5D0361D-3C85-4305-A12E-E15EA620817A}" destId="{C9A0A362-0FAD-4A96-9FDF-B722082F105F}" srcOrd="0" destOrd="0" presId="urn:microsoft.com/office/officeart/2005/8/layout/vList2"/>
    <dgm:cxn modelId="{36EF87CD-2492-4EFB-AA42-248996347CBA}" type="presOf" srcId="{92DF6704-9F77-4C41-8AED-03ABA876BFCA}" destId="{46507BAA-F297-47DB-A5CD-B416420E71DB}" srcOrd="0" destOrd="0" presId="urn:microsoft.com/office/officeart/2005/8/layout/vList2"/>
    <dgm:cxn modelId="{9B5FC8CE-5277-42B2-9EA3-673AD898B755}" type="presOf" srcId="{C8057105-24F6-4892-B018-BA8392C10280}" destId="{E8067FCF-A34E-4851-80BA-717493F43E1E}" srcOrd="0" destOrd="0" presId="urn:microsoft.com/office/officeart/2005/8/layout/vList2"/>
    <dgm:cxn modelId="{C745D6EE-CD81-4ED1-986C-5A3EF16D4F8B}" srcId="{C8057105-24F6-4892-B018-BA8392C10280}" destId="{534D436E-EC20-4AFB-BC2D-61F7C2734C0C}" srcOrd="0" destOrd="0" parTransId="{FDBA2987-BE34-4E18-BC23-14C8FC0A6FCF}" sibTransId="{E2F2EFD7-7A0E-48E4-A4FF-0B6CE57FFDAC}"/>
    <dgm:cxn modelId="{BE8747F1-17BD-49C4-BF88-D92AEFC48808}" srcId="{C8057105-24F6-4892-B018-BA8392C10280}" destId="{DDFF5BC2-9F61-4CB9-8B2D-0DB5C27BE368}" srcOrd="4" destOrd="0" parTransId="{40AEDEDC-9B65-4492-A796-96AC2D2F5FF0}" sibTransId="{4EB5E3E1-0CD7-4B4D-80F5-7B067D8971D6}"/>
    <dgm:cxn modelId="{F98F61FB-5DC0-472F-B8BE-963ED02A79E8}" type="presOf" srcId="{DDFF5BC2-9F61-4CB9-8B2D-0DB5C27BE368}" destId="{E9A43C86-BDD3-40D7-931B-D6BDFE97D36D}" srcOrd="0" destOrd="0" presId="urn:microsoft.com/office/officeart/2005/8/layout/vList2"/>
    <dgm:cxn modelId="{2428DD91-891F-4B48-9F88-0F7258BA9E92}" type="presParOf" srcId="{E8067FCF-A34E-4851-80BA-717493F43E1E}" destId="{FF522990-556D-42BA-B2AE-F4092D15E8A2}" srcOrd="0" destOrd="0" presId="urn:microsoft.com/office/officeart/2005/8/layout/vList2"/>
    <dgm:cxn modelId="{CC123442-F305-4473-BD5B-9EEE5A5D6955}" type="presParOf" srcId="{E8067FCF-A34E-4851-80BA-717493F43E1E}" destId="{E8D21182-8054-47A4-80C0-822365E2689E}" srcOrd="1" destOrd="0" presId="urn:microsoft.com/office/officeart/2005/8/layout/vList2"/>
    <dgm:cxn modelId="{E817960C-822B-4DE3-AD4D-524002B338D3}" type="presParOf" srcId="{E8067FCF-A34E-4851-80BA-717493F43E1E}" destId="{78E36346-F45F-42FE-8BE6-821DEB08DA2F}" srcOrd="2" destOrd="0" presId="urn:microsoft.com/office/officeart/2005/8/layout/vList2"/>
    <dgm:cxn modelId="{8BD3F8E3-BCBC-4B6D-B7BB-A530B3C00F37}" type="presParOf" srcId="{E8067FCF-A34E-4851-80BA-717493F43E1E}" destId="{CF9BBCC9-6BCA-4D7C-8B74-33E020DF8776}" srcOrd="3" destOrd="0" presId="urn:microsoft.com/office/officeart/2005/8/layout/vList2"/>
    <dgm:cxn modelId="{234DD162-4C1B-4AF3-8C27-6973FC86062B}" type="presParOf" srcId="{E8067FCF-A34E-4851-80BA-717493F43E1E}" destId="{46507BAA-F297-47DB-A5CD-B416420E71DB}" srcOrd="4" destOrd="0" presId="urn:microsoft.com/office/officeart/2005/8/layout/vList2"/>
    <dgm:cxn modelId="{3485A139-1700-41ED-B82D-6CAD6EF691D2}" type="presParOf" srcId="{E8067FCF-A34E-4851-80BA-717493F43E1E}" destId="{7021EEFE-AECB-4885-9412-8C03F33481E4}" srcOrd="5" destOrd="0" presId="urn:microsoft.com/office/officeart/2005/8/layout/vList2"/>
    <dgm:cxn modelId="{26012992-A227-4CA4-9500-976221A8021D}" type="presParOf" srcId="{E8067FCF-A34E-4851-80BA-717493F43E1E}" destId="{C9A0A362-0FAD-4A96-9FDF-B722082F105F}" srcOrd="6" destOrd="0" presId="urn:microsoft.com/office/officeart/2005/8/layout/vList2"/>
    <dgm:cxn modelId="{343B2A34-0E6E-4F83-948D-0B230109D9BC}" type="presParOf" srcId="{E8067FCF-A34E-4851-80BA-717493F43E1E}" destId="{750B9B2F-D112-4CD1-A594-5EC0B9A63A95}" srcOrd="7" destOrd="0" presId="urn:microsoft.com/office/officeart/2005/8/layout/vList2"/>
    <dgm:cxn modelId="{83C37D41-ABAE-4C1A-AEAF-B451F1BC237B}" type="presParOf" srcId="{E8067FCF-A34E-4851-80BA-717493F43E1E}" destId="{E9A43C86-BDD3-40D7-931B-D6BDFE97D36D}" srcOrd="8" destOrd="0" presId="urn:microsoft.com/office/officeart/2005/8/layout/vList2"/>
    <dgm:cxn modelId="{BAFE93C6-2F03-44E2-A631-9718718FF398}" type="presParOf" srcId="{E8067FCF-A34E-4851-80BA-717493F43E1E}" destId="{715AF2FF-2623-40C9-ABD8-29EBF373C490}" srcOrd="9" destOrd="0" presId="urn:microsoft.com/office/officeart/2005/8/layout/vList2"/>
    <dgm:cxn modelId="{0FD63120-EA1B-44E9-8533-A38D5A61EB58}" type="presParOf" srcId="{E8067FCF-A34E-4851-80BA-717493F43E1E}" destId="{9A002496-0608-41DF-B3DB-7A6A0BC069A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22990-556D-42BA-B2AE-F4092D15E8A2}">
      <dsp:nvSpPr>
        <dsp:cNvPr id="0" name=""/>
        <dsp:cNvSpPr/>
      </dsp:nvSpPr>
      <dsp:spPr>
        <a:xfrm>
          <a:off x="0" y="57150"/>
          <a:ext cx="138306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• Provincia</a:t>
          </a:r>
          <a:endParaRPr lang="en-US" sz="3800" kern="1200"/>
        </a:p>
      </dsp:txBody>
      <dsp:txXfrm>
        <a:off x="43407" y="100557"/>
        <a:ext cx="13743786" cy="802386"/>
      </dsp:txXfrm>
    </dsp:sp>
    <dsp:sp modelId="{78E36346-F45F-42FE-8BE6-821DEB08DA2F}">
      <dsp:nvSpPr>
        <dsp:cNvPr id="0" name=""/>
        <dsp:cNvSpPr/>
      </dsp:nvSpPr>
      <dsp:spPr>
        <a:xfrm>
          <a:off x="0" y="1055790"/>
          <a:ext cx="138306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• Rango etario (18–25, 26–35, etc.)</a:t>
          </a:r>
          <a:endParaRPr lang="en-US" sz="3800" kern="1200"/>
        </a:p>
      </dsp:txBody>
      <dsp:txXfrm>
        <a:off x="43407" y="1099197"/>
        <a:ext cx="13743786" cy="802386"/>
      </dsp:txXfrm>
    </dsp:sp>
    <dsp:sp modelId="{46507BAA-F297-47DB-A5CD-B416420E71DB}">
      <dsp:nvSpPr>
        <dsp:cNvPr id="0" name=""/>
        <dsp:cNvSpPr/>
      </dsp:nvSpPr>
      <dsp:spPr>
        <a:xfrm>
          <a:off x="0" y="2054430"/>
          <a:ext cx="138306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• Billetera utilizada</a:t>
          </a:r>
          <a:endParaRPr lang="en-US" sz="3800" kern="1200"/>
        </a:p>
      </dsp:txBody>
      <dsp:txXfrm>
        <a:off x="43407" y="2097837"/>
        <a:ext cx="13743786" cy="802386"/>
      </dsp:txXfrm>
    </dsp:sp>
    <dsp:sp modelId="{C9A0A362-0FAD-4A96-9FDF-B722082F105F}">
      <dsp:nvSpPr>
        <dsp:cNvPr id="0" name=""/>
        <dsp:cNvSpPr/>
      </dsp:nvSpPr>
      <dsp:spPr>
        <a:xfrm>
          <a:off x="0" y="3053070"/>
          <a:ext cx="138306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• Rubro de consumo</a:t>
          </a:r>
          <a:endParaRPr lang="en-US" sz="3800" kern="1200"/>
        </a:p>
      </dsp:txBody>
      <dsp:txXfrm>
        <a:off x="43407" y="3096477"/>
        <a:ext cx="13743786" cy="802386"/>
      </dsp:txXfrm>
    </dsp:sp>
    <dsp:sp modelId="{E9A43C86-BDD3-40D7-931B-D6BDFE97D36D}">
      <dsp:nvSpPr>
        <dsp:cNvPr id="0" name=""/>
        <dsp:cNvSpPr/>
      </dsp:nvSpPr>
      <dsp:spPr>
        <a:xfrm>
          <a:off x="0" y="4051710"/>
          <a:ext cx="138306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• Bancarizado / No bancarizado</a:t>
          </a:r>
          <a:endParaRPr lang="en-US" sz="3800" kern="1200"/>
        </a:p>
      </dsp:txBody>
      <dsp:txXfrm>
        <a:off x="43407" y="4095117"/>
        <a:ext cx="13743786" cy="802386"/>
      </dsp:txXfrm>
    </dsp:sp>
    <dsp:sp modelId="{9A002496-0608-41DF-B3DB-7A6A0BC069AE}">
      <dsp:nvSpPr>
        <dsp:cNvPr id="0" name=""/>
        <dsp:cNvSpPr/>
      </dsp:nvSpPr>
      <dsp:spPr>
        <a:xfrm>
          <a:off x="0" y="5050350"/>
          <a:ext cx="13830600" cy="889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i="0" kern="1200"/>
            <a:t>•Rango de fechas</a:t>
          </a:r>
          <a:endParaRPr lang="en-US" sz="3800" kern="1200"/>
        </a:p>
      </dsp:txBody>
      <dsp:txXfrm>
        <a:off x="43407" y="5093757"/>
        <a:ext cx="13743786" cy="80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Felix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7009fa04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7009fa04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ESTEBAN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ISABEL</a:t>
            </a:r>
            <a:endParaRPr dirty="0"/>
          </a:p>
        </p:txBody>
      </p:sp>
      <p:sp>
        <p:nvSpPr>
          <p:cNvPr id="330" name="Google Shape;3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ISA</a:t>
            </a:r>
            <a:endParaRPr dirty="0"/>
          </a:p>
        </p:txBody>
      </p:sp>
      <p:sp>
        <p:nvSpPr>
          <p:cNvPr id="358" name="Google Shape;3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FERNANDO</a:t>
            </a:r>
            <a:endParaRPr dirty="0"/>
          </a:p>
        </p:txBody>
      </p:sp>
      <p:sp>
        <p:nvSpPr>
          <p:cNvPr id="381" name="Google Shape;3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7009fa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7009fa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FELIX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7009fa04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7009fa04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FELIX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GIAN</a:t>
            </a:r>
            <a:endParaRPr dirty="0"/>
          </a:p>
        </p:txBody>
      </p:sp>
      <p:sp>
        <p:nvSpPr>
          <p:cNvPr id="114" name="Google Shape;11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GIAN</a:t>
            </a:r>
            <a:endParaRPr dirty="0"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7009fa04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7009fa04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ISA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FER</a:t>
            </a:r>
            <a:endParaRPr dirty="0"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ISA</a:t>
            </a:r>
            <a:endParaRPr dirty="0"/>
          </a:p>
        </p:txBody>
      </p:sp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ESTEBAN</a:t>
            </a:r>
            <a:endParaRPr dirty="0"/>
          </a:p>
        </p:txBody>
      </p:sp>
      <p:sp>
        <p:nvSpPr>
          <p:cNvPr id="269" name="Google Shape;2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85" name="Google Shape;85;p1"/>
          <p:cNvGrpSpPr/>
          <p:nvPr/>
        </p:nvGrpSpPr>
        <p:grpSpPr>
          <a:xfrm rot="2376901">
            <a:off x="6071992" y="-1690875"/>
            <a:ext cx="13552631" cy="21786912"/>
            <a:chOff x="0" y="-38100"/>
            <a:chExt cx="3569417" cy="5738117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3569417" cy="5700017"/>
            </a:xfrm>
            <a:custGeom>
              <a:avLst/>
              <a:gdLst/>
              <a:ahLst/>
              <a:cxnLst/>
              <a:rect l="l" t="t" r="r" b="b"/>
              <a:pathLst>
                <a:path w="3569417" h="5700017" extrusionOk="0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89" name="Google Shape;89;p1"/>
          <p:cNvSpPr/>
          <p:nvPr/>
        </p:nvSpPr>
        <p:spPr>
          <a:xfrm>
            <a:off x="518165" y="1103792"/>
            <a:ext cx="3566926" cy="1795287"/>
          </a:xfrm>
          <a:custGeom>
            <a:avLst/>
            <a:gdLst/>
            <a:ahLst/>
            <a:cxnLst/>
            <a:rect l="l" t="t" r="r" b="b"/>
            <a:pathLst>
              <a:path w="3566926" h="1795287" extrusionOk="0">
                <a:moveTo>
                  <a:pt x="0" y="0"/>
                </a:moveTo>
                <a:lnTo>
                  <a:pt x="3566926" y="0"/>
                </a:lnTo>
                <a:lnTo>
                  <a:pt x="3566926" y="1795286"/>
                </a:lnTo>
                <a:lnTo>
                  <a:pt x="0" y="1795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t="-49204" b="-49472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0" name="Google Shape;90;p1"/>
          <p:cNvSpPr/>
          <p:nvPr/>
        </p:nvSpPr>
        <p:spPr>
          <a:xfrm>
            <a:off x="10072703" y="2899078"/>
            <a:ext cx="2988204" cy="1109897"/>
          </a:xfrm>
          <a:custGeom>
            <a:avLst/>
            <a:gdLst/>
            <a:ahLst/>
            <a:cxnLst/>
            <a:rect l="l" t="t" r="r" b="b"/>
            <a:pathLst>
              <a:path w="2988204" h="1109897" extrusionOk="0">
                <a:moveTo>
                  <a:pt x="0" y="0"/>
                </a:moveTo>
                <a:lnTo>
                  <a:pt x="2988203" y="0"/>
                </a:lnTo>
                <a:lnTo>
                  <a:pt x="2988203" y="1109897"/>
                </a:lnTo>
                <a:lnTo>
                  <a:pt x="0" y="11098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915" t="-30342" r="-5915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1" name="Google Shape;91;p1"/>
          <p:cNvSpPr/>
          <p:nvPr/>
        </p:nvSpPr>
        <p:spPr>
          <a:xfrm>
            <a:off x="10283628" y="3385781"/>
            <a:ext cx="7638842" cy="7007532"/>
          </a:xfrm>
          <a:custGeom>
            <a:avLst/>
            <a:gdLst/>
            <a:ahLst/>
            <a:cxnLst/>
            <a:rect l="l" t="t" r="r" b="b"/>
            <a:pathLst>
              <a:path w="7638842" h="7007532" extrusionOk="0">
                <a:moveTo>
                  <a:pt x="0" y="0"/>
                </a:moveTo>
                <a:lnTo>
                  <a:pt x="7638841" y="0"/>
                </a:lnTo>
                <a:lnTo>
                  <a:pt x="7638841" y="7007533"/>
                </a:lnTo>
                <a:lnTo>
                  <a:pt x="0" y="700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2" name="Google Shape;92;p1"/>
          <p:cNvSpPr/>
          <p:nvPr/>
        </p:nvSpPr>
        <p:spPr>
          <a:xfrm>
            <a:off x="4438498" y="1308342"/>
            <a:ext cx="3007297" cy="1386186"/>
          </a:xfrm>
          <a:custGeom>
            <a:avLst/>
            <a:gdLst/>
            <a:ahLst/>
            <a:cxnLst/>
            <a:rect l="l" t="t" r="r" b="b"/>
            <a:pathLst>
              <a:path w="3007297" h="1386186" extrusionOk="0">
                <a:moveTo>
                  <a:pt x="0" y="0"/>
                </a:moveTo>
                <a:lnTo>
                  <a:pt x="3007297" y="0"/>
                </a:lnTo>
                <a:lnTo>
                  <a:pt x="3007297" y="1386186"/>
                </a:lnTo>
                <a:lnTo>
                  <a:pt x="0" y="1386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l="-29442" t="-69824" r="-32782" b="-79166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3" name="Google Shape;93;p1"/>
          <p:cNvSpPr/>
          <p:nvPr/>
        </p:nvSpPr>
        <p:spPr>
          <a:xfrm>
            <a:off x="7846237" y="1308342"/>
            <a:ext cx="2689596" cy="1405314"/>
          </a:xfrm>
          <a:custGeom>
            <a:avLst/>
            <a:gdLst/>
            <a:ahLst/>
            <a:cxnLst/>
            <a:rect l="l" t="t" r="r" b="b"/>
            <a:pathLst>
              <a:path w="2689596" h="1405314" extrusionOk="0">
                <a:moveTo>
                  <a:pt x="0" y="0"/>
                </a:moveTo>
                <a:lnTo>
                  <a:pt x="2689596" y="0"/>
                </a:lnTo>
                <a:lnTo>
                  <a:pt x="2689596" y="1405314"/>
                </a:lnTo>
                <a:lnTo>
                  <a:pt x="0" y="14053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4" name="Google Shape;94;p1"/>
          <p:cNvSpPr/>
          <p:nvPr/>
        </p:nvSpPr>
        <p:spPr>
          <a:xfrm>
            <a:off x="10639633" y="1397711"/>
            <a:ext cx="2588923" cy="1315945"/>
          </a:xfrm>
          <a:custGeom>
            <a:avLst/>
            <a:gdLst/>
            <a:ahLst/>
            <a:cxnLst/>
            <a:rect l="l" t="t" r="r" b="b"/>
            <a:pathLst>
              <a:path w="2588923" h="1315945" extrusionOk="0">
                <a:moveTo>
                  <a:pt x="0" y="0"/>
                </a:moveTo>
                <a:lnTo>
                  <a:pt x="2588924" y="0"/>
                </a:lnTo>
                <a:lnTo>
                  <a:pt x="2588924" y="1315945"/>
                </a:lnTo>
                <a:lnTo>
                  <a:pt x="0" y="13159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t="-49605" b="-47124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5" name="Google Shape;95;p1"/>
          <p:cNvSpPr/>
          <p:nvPr/>
        </p:nvSpPr>
        <p:spPr>
          <a:xfrm>
            <a:off x="1836152" y="2979648"/>
            <a:ext cx="3582112" cy="885103"/>
          </a:xfrm>
          <a:custGeom>
            <a:avLst/>
            <a:gdLst/>
            <a:ahLst/>
            <a:cxnLst/>
            <a:rect l="l" t="t" r="r" b="b"/>
            <a:pathLst>
              <a:path w="3582112" h="885103" extrusionOk="0">
                <a:moveTo>
                  <a:pt x="0" y="0"/>
                </a:moveTo>
                <a:lnTo>
                  <a:pt x="3582112" y="0"/>
                </a:lnTo>
                <a:lnTo>
                  <a:pt x="3582112" y="885103"/>
                </a:lnTo>
                <a:lnTo>
                  <a:pt x="0" y="8851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-11292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30625" y="3490483"/>
            <a:ext cx="8673846" cy="679813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5904834" y="2418662"/>
            <a:ext cx="3681298" cy="2070730"/>
          </a:xfrm>
          <a:custGeom>
            <a:avLst/>
            <a:gdLst/>
            <a:ahLst/>
            <a:cxnLst/>
            <a:rect l="l" t="t" r="r" b="b"/>
            <a:pathLst>
              <a:path w="3681298" h="2070730" extrusionOk="0">
                <a:moveTo>
                  <a:pt x="0" y="0"/>
                </a:moveTo>
                <a:lnTo>
                  <a:pt x="3681298" y="0"/>
                </a:lnTo>
                <a:lnTo>
                  <a:pt x="3681298" y="2070730"/>
                </a:lnTo>
                <a:lnTo>
                  <a:pt x="0" y="20707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98" name="Google Shape;98;p1"/>
          <p:cNvSpPr txBox="1"/>
          <p:nvPr/>
        </p:nvSpPr>
        <p:spPr>
          <a:xfrm>
            <a:off x="12225137" y="373690"/>
            <a:ext cx="5318718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FFFBFB"/>
                </a:solidFill>
                <a:latin typeface="Poppins"/>
                <a:ea typeface="Poppins"/>
                <a:cs typeface="Poppins"/>
                <a:sym typeface="Poppins"/>
              </a:rPr>
              <a:t>CASO DE NEGOCIO</a:t>
            </a:r>
            <a:endParaRPr/>
          </a:p>
        </p:txBody>
      </p:sp>
      <p:sp>
        <p:nvSpPr>
          <p:cNvPr id="99" name="Google Shape;99;p1"/>
          <p:cNvSpPr txBox="1"/>
          <p:nvPr/>
        </p:nvSpPr>
        <p:spPr>
          <a:xfrm>
            <a:off x="12183638" y="1260717"/>
            <a:ext cx="5360216" cy="21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1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BILLETERAS VIRTUALES </a:t>
            </a:r>
            <a:endParaRPr/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1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 ARGENTINA</a:t>
            </a:r>
            <a:r>
              <a:rPr lang="en-US" sz="4500" b="1" i="1" u="none" strike="noStrike" cap="none">
                <a:solidFill>
                  <a:srgbClr val="56AE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2;p7">
            <a:extLst>
              <a:ext uri="{FF2B5EF4-FFF2-40B4-BE49-F238E27FC236}">
                <a16:creationId xmlns:a16="http://schemas.microsoft.com/office/drawing/2014/main" id="{344E804C-92AE-BE4D-2D85-D52D27640161}"/>
              </a:ext>
            </a:extLst>
          </p:cNvPr>
          <p:cNvSpPr/>
          <p:nvPr/>
        </p:nvSpPr>
        <p:spPr>
          <a:xfrm>
            <a:off x="0" y="6397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4" name="Google Shape;333;p7">
            <a:extLst>
              <a:ext uri="{FF2B5EF4-FFF2-40B4-BE49-F238E27FC236}">
                <a16:creationId xmlns:a16="http://schemas.microsoft.com/office/drawing/2014/main" id="{E0DE2F26-B29D-D9ED-5D56-E3513E933CCF}"/>
              </a:ext>
            </a:extLst>
          </p:cNvPr>
          <p:cNvGrpSpPr/>
          <p:nvPr/>
        </p:nvGrpSpPr>
        <p:grpSpPr>
          <a:xfrm rot="5400000">
            <a:off x="5298965" y="-4817384"/>
            <a:ext cx="7640596" cy="20883726"/>
            <a:chOff x="0" y="-38100"/>
            <a:chExt cx="2012338" cy="5500241"/>
          </a:xfrm>
        </p:grpSpPr>
        <p:sp>
          <p:nvSpPr>
            <p:cNvPr id="5" name="Google Shape;334;p7">
              <a:extLst>
                <a:ext uri="{FF2B5EF4-FFF2-40B4-BE49-F238E27FC236}">
                  <a16:creationId xmlns:a16="http://schemas.microsoft.com/office/drawing/2014/main" id="{F803765A-A584-1E9C-94FF-E9DC398BC4EC}"/>
                </a:ext>
              </a:extLst>
            </p:cNvPr>
            <p:cNvSpPr/>
            <p:nvPr/>
          </p:nvSpPr>
          <p:spPr>
            <a:xfrm>
              <a:off x="0" y="0"/>
              <a:ext cx="2012338" cy="5462141"/>
            </a:xfrm>
            <a:custGeom>
              <a:avLst/>
              <a:gdLst/>
              <a:ahLst/>
              <a:cxnLst/>
              <a:rect l="l" t="t" r="r" b="b"/>
              <a:pathLst>
                <a:path w="2012338" h="5462141" extrusionOk="0">
                  <a:moveTo>
                    <a:pt x="28371" y="0"/>
                  </a:moveTo>
                  <a:lnTo>
                    <a:pt x="1983967" y="0"/>
                  </a:lnTo>
                  <a:cubicBezTo>
                    <a:pt x="1999636" y="0"/>
                    <a:pt x="2012338" y="12702"/>
                    <a:pt x="2012338" y="28371"/>
                  </a:cubicBezTo>
                  <a:lnTo>
                    <a:pt x="2012338" y="5433769"/>
                  </a:lnTo>
                  <a:cubicBezTo>
                    <a:pt x="2012338" y="5449438"/>
                    <a:pt x="1999636" y="5462141"/>
                    <a:pt x="1983967" y="5462141"/>
                  </a:cubicBezTo>
                  <a:lnTo>
                    <a:pt x="28371" y="5462141"/>
                  </a:lnTo>
                  <a:cubicBezTo>
                    <a:pt x="12702" y="5462141"/>
                    <a:pt x="0" y="5449438"/>
                    <a:pt x="0" y="5433769"/>
                  </a:cubicBezTo>
                  <a:lnTo>
                    <a:pt x="0" y="28371"/>
                  </a:lnTo>
                  <a:cubicBezTo>
                    <a:pt x="0" y="12702"/>
                    <a:pt x="12702" y="0"/>
                    <a:pt x="2837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5;p7">
              <a:extLst>
                <a:ext uri="{FF2B5EF4-FFF2-40B4-BE49-F238E27FC236}">
                  <a16:creationId xmlns:a16="http://schemas.microsoft.com/office/drawing/2014/main" id="{4DE67C18-63C5-3824-50DB-E92AC0198CE6}"/>
                </a:ext>
              </a:extLst>
            </p:cNvPr>
            <p:cNvSpPr txBox="1"/>
            <p:nvPr/>
          </p:nvSpPr>
          <p:spPr>
            <a:xfrm>
              <a:off x="0" y="-38100"/>
              <a:ext cx="2012338" cy="5500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g357009fa048_0_19"/>
          <p:cNvSpPr txBox="1"/>
          <p:nvPr/>
        </p:nvSpPr>
        <p:spPr>
          <a:xfrm>
            <a:off x="1446826" y="1804181"/>
            <a:ext cx="18114300" cy="7971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• Python: </a:t>
            </a:r>
            <a:r>
              <a:rPr lang="en-US" sz="4000" dirty="0" err="1">
                <a:solidFill>
                  <a:schemeClr val="bg1"/>
                </a:solidFill>
              </a:rPr>
              <a:t>generación</a:t>
            </a:r>
            <a:r>
              <a:rPr lang="en-US" sz="4000" dirty="0">
                <a:solidFill>
                  <a:schemeClr val="bg1"/>
                </a:solidFill>
              </a:rPr>
              <a:t> y </a:t>
            </a:r>
            <a:r>
              <a:rPr lang="en-US" sz="4000" dirty="0" err="1">
                <a:solidFill>
                  <a:schemeClr val="bg1"/>
                </a:solidFill>
              </a:rPr>
              <a:t>limpieza</a:t>
            </a:r>
            <a:r>
              <a:rPr lang="en-US" sz="4000" dirty="0">
                <a:solidFill>
                  <a:schemeClr val="bg1"/>
                </a:solidFill>
              </a:rPr>
              <a:t> de </a:t>
            </a:r>
            <a:r>
              <a:rPr lang="en-US" sz="4000" dirty="0" err="1">
                <a:solidFill>
                  <a:schemeClr val="bg1"/>
                </a:solidFill>
              </a:rPr>
              <a:t>datos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simulados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endParaRPr sz="4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• SQL: </a:t>
            </a:r>
            <a:r>
              <a:rPr lang="en-US" sz="4000" dirty="0" err="1">
                <a:solidFill>
                  <a:schemeClr val="bg1"/>
                </a:solidFill>
              </a:rPr>
              <a:t>almacenamiento</a:t>
            </a:r>
            <a:r>
              <a:rPr lang="en-US" sz="4000" dirty="0">
                <a:solidFill>
                  <a:schemeClr val="bg1"/>
                </a:solidFill>
              </a:rPr>
              <a:t> y consulta de </a:t>
            </a:r>
            <a:r>
              <a:rPr lang="en-US" sz="4000" dirty="0" err="1">
                <a:solidFill>
                  <a:schemeClr val="bg1"/>
                </a:solidFill>
              </a:rPr>
              <a:t>datos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estructurados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endParaRPr sz="4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• Excel: </a:t>
            </a:r>
            <a:r>
              <a:rPr lang="en-US" sz="4000" dirty="0" err="1">
                <a:solidFill>
                  <a:schemeClr val="bg1"/>
                </a:solidFill>
              </a:rPr>
              <a:t>apoyo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análisis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exploratorio</a:t>
            </a:r>
            <a:r>
              <a:rPr lang="en-US" sz="4000" dirty="0">
                <a:solidFill>
                  <a:schemeClr val="bg1"/>
                </a:solidFill>
              </a:rPr>
              <a:t> y </a:t>
            </a:r>
            <a:r>
              <a:rPr lang="en-US" sz="4000" dirty="0" err="1">
                <a:solidFill>
                  <a:schemeClr val="bg1"/>
                </a:solidFill>
              </a:rPr>
              <a:t>verificación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endParaRPr sz="4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• Power BI: </a:t>
            </a:r>
            <a:r>
              <a:rPr lang="en-US" sz="4000" dirty="0" err="1">
                <a:solidFill>
                  <a:schemeClr val="bg1"/>
                </a:solidFill>
              </a:rPr>
              <a:t>modelado</a:t>
            </a:r>
            <a:r>
              <a:rPr lang="en-US" sz="4000" dirty="0">
                <a:solidFill>
                  <a:schemeClr val="bg1"/>
                </a:solidFill>
              </a:rPr>
              <a:t> y </a:t>
            </a:r>
            <a:r>
              <a:rPr lang="en-US" sz="4000" dirty="0" err="1">
                <a:solidFill>
                  <a:schemeClr val="bg1"/>
                </a:solidFill>
              </a:rPr>
              <a:t>visualización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interactiva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endParaRPr sz="4000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 • Canvas o power point: </a:t>
            </a:r>
            <a:r>
              <a:rPr lang="en-US" sz="4000" dirty="0" err="1">
                <a:solidFill>
                  <a:schemeClr val="bg1"/>
                </a:solidFill>
              </a:rPr>
              <a:t>presentación</a:t>
            </a:r>
            <a:r>
              <a:rPr lang="en-US" sz="4000" dirty="0">
                <a:solidFill>
                  <a:schemeClr val="bg1"/>
                </a:solidFill>
              </a:rPr>
              <a:t> del </a:t>
            </a:r>
            <a:r>
              <a:rPr lang="en-US" sz="4000" dirty="0" err="1">
                <a:solidFill>
                  <a:schemeClr val="bg1"/>
                </a:solidFill>
              </a:rPr>
              <a:t>proyecto</a:t>
            </a:r>
            <a:r>
              <a:rPr lang="en-US" sz="4000" dirty="0">
                <a:solidFill>
                  <a:schemeClr val="bg1"/>
                </a:solidFill>
              </a:rPr>
              <a:t>.</a:t>
            </a:r>
            <a:br>
              <a:rPr lang="en-US" sz="4000" dirty="0">
                <a:solidFill>
                  <a:schemeClr val="bg1"/>
                </a:solidFill>
              </a:rPr>
            </a:br>
            <a:endParaRPr sz="4000" dirty="0">
              <a:solidFill>
                <a:schemeClr val="bg1"/>
              </a:solidFill>
            </a:endParaRPr>
          </a:p>
        </p:txBody>
      </p:sp>
      <p:sp>
        <p:nvSpPr>
          <p:cNvPr id="7" name="Google Shape;145;p3">
            <a:extLst>
              <a:ext uri="{FF2B5EF4-FFF2-40B4-BE49-F238E27FC236}">
                <a16:creationId xmlns:a16="http://schemas.microsoft.com/office/drawing/2014/main" id="{93C3B957-C4D6-C522-0F2E-69E02F6A2A2E}"/>
              </a:ext>
            </a:extLst>
          </p:cNvPr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8" name="Google Shape;190;p4">
            <a:extLst>
              <a:ext uri="{FF2B5EF4-FFF2-40B4-BE49-F238E27FC236}">
                <a16:creationId xmlns:a16="http://schemas.microsoft.com/office/drawing/2014/main" id="{284EC0FE-29F8-9A95-217D-F7461480CE26}"/>
              </a:ext>
            </a:extLst>
          </p:cNvPr>
          <p:cNvSpPr txBox="1"/>
          <p:nvPr/>
        </p:nvSpPr>
        <p:spPr>
          <a:xfrm>
            <a:off x="2012413" y="633805"/>
            <a:ext cx="14213700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HERRAMIENTAS Y TECNOLOGIAS DEL PROYECTO</a:t>
            </a:r>
            <a:endParaRPr sz="4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33" name="Google Shape;333;p7"/>
          <p:cNvGrpSpPr/>
          <p:nvPr/>
        </p:nvGrpSpPr>
        <p:grpSpPr>
          <a:xfrm rot="5400000">
            <a:off x="5396032" y="-2864219"/>
            <a:ext cx="7640596" cy="20883726"/>
            <a:chOff x="0" y="-38100"/>
            <a:chExt cx="2012338" cy="5500241"/>
          </a:xfrm>
        </p:grpSpPr>
        <p:sp>
          <p:nvSpPr>
            <p:cNvPr id="334" name="Google Shape;334;p7"/>
            <p:cNvSpPr/>
            <p:nvPr/>
          </p:nvSpPr>
          <p:spPr>
            <a:xfrm>
              <a:off x="0" y="0"/>
              <a:ext cx="2012338" cy="5462141"/>
            </a:xfrm>
            <a:custGeom>
              <a:avLst/>
              <a:gdLst/>
              <a:ahLst/>
              <a:cxnLst/>
              <a:rect l="l" t="t" r="r" b="b"/>
              <a:pathLst>
                <a:path w="2012338" h="5462141" extrusionOk="0">
                  <a:moveTo>
                    <a:pt x="28371" y="0"/>
                  </a:moveTo>
                  <a:lnTo>
                    <a:pt x="1983967" y="0"/>
                  </a:lnTo>
                  <a:cubicBezTo>
                    <a:pt x="1999636" y="0"/>
                    <a:pt x="2012338" y="12702"/>
                    <a:pt x="2012338" y="28371"/>
                  </a:cubicBezTo>
                  <a:lnTo>
                    <a:pt x="2012338" y="5433769"/>
                  </a:lnTo>
                  <a:cubicBezTo>
                    <a:pt x="2012338" y="5449438"/>
                    <a:pt x="1999636" y="5462141"/>
                    <a:pt x="1983967" y="5462141"/>
                  </a:cubicBezTo>
                  <a:lnTo>
                    <a:pt x="28371" y="5462141"/>
                  </a:lnTo>
                  <a:cubicBezTo>
                    <a:pt x="12702" y="5462141"/>
                    <a:pt x="0" y="5449438"/>
                    <a:pt x="0" y="5433769"/>
                  </a:cubicBezTo>
                  <a:lnTo>
                    <a:pt x="0" y="28371"/>
                  </a:lnTo>
                  <a:cubicBezTo>
                    <a:pt x="0" y="12702"/>
                    <a:pt x="12702" y="0"/>
                    <a:pt x="2837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 txBox="1"/>
            <p:nvPr/>
          </p:nvSpPr>
          <p:spPr>
            <a:xfrm>
              <a:off x="0" y="-38100"/>
              <a:ext cx="2012338" cy="5500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6" name="Google Shape;336;p7"/>
          <p:cNvSpPr txBox="1"/>
          <p:nvPr/>
        </p:nvSpPr>
        <p:spPr>
          <a:xfrm>
            <a:off x="1028700" y="6622428"/>
            <a:ext cx="4827216" cy="118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Limpieza de datos: tratamiento de valores nulos, estandarización de formatos y verificación de consistencia.</a:t>
            </a:r>
            <a:endParaRPr/>
          </a:p>
        </p:txBody>
      </p:sp>
      <p:sp>
        <p:nvSpPr>
          <p:cNvPr id="337" name="Google Shape;337;p7"/>
          <p:cNvSpPr txBox="1"/>
          <p:nvPr/>
        </p:nvSpPr>
        <p:spPr>
          <a:xfrm>
            <a:off x="6730392" y="6622428"/>
            <a:ext cx="4827216" cy="118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Modelado en Power BI: definición de relaciones entre tablas, normalización de datos y diseño de un modelo en estrella.</a:t>
            </a:r>
            <a:endParaRPr/>
          </a:p>
        </p:txBody>
      </p:sp>
      <p:grpSp>
        <p:nvGrpSpPr>
          <p:cNvPr id="338" name="Google Shape;338;p7"/>
          <p:cNvGrpSpPr/>
          <p:nvPr/>
        </p:nvGrpSpPr>
        <p:grpSpPr>
          <a:xfrm>
            <a:off x="1090915" y="4517900"/>
            <a:ext cx="927508" cy="983270"/>
            <a:chOff x="0" y="-19050"/>
            <a:chExt cx="716657" cy="759743"/>
          </a:xfrm>
        </p:grpSpPr>
        <p:sp>
          <p:nvSpPr>
            <p:cNvPr id="339" name="Google Shape;339;p7"/>
            <p:cNvSpPr/>
            <p:nvPr/>
          </p:nvSpPr>
          <p:spPr>
            <a:xfrm>
              <a:off x="0" y="0"/>
              <a:ext cx="716657" cy="740693"/>
            </a:xfrm>
            <a:custGeom>
              <a:avLst/>
              <a:gdLst/>
              <a:ahLst/>
              <a:cxnLst/>
              <a:rect l="l" t="t" r="r" b="b"/>
              <a:pathLst>
                <a:path w="716657" h="740693" extrusionOk="0">
                  <a:moveTo>
                    <a:pt x="250410" y="0"/>
                  </a:moveTo>
                  <a:lnTo>
                    <a:pt x="466247" y="0"/>
                  </a:lnTo>
                  <a:cubicBezTo>
                    <a:pt x="532660" y="0"/>
                    <a:pt x="596353" y="26382"/>
                    <a:pt x="643314" y="73343"/>
                  </a:cubicBezTo>
                  <a:cubicBezTo>
                    <a:pt x="690275" y="120305"/>
                    <a:pt x="716657" y="183997"/>
                    <a:pt x="716657" y="250410"/>
                  </a:cubicBezTo>
                  <a:lnTo>
                    <a:pt x="716657" y="490283"/>
                  </a:lnTo>
                  <a:cubicBezTo>
                    <a:pt x="716657" y="556696"/>
                    <a:pt x="690275" y="620389"/>
                    <a:pt x="643314" y="667350"/>
                  </a:cubicBezTo>
                  <a:cubicBezTo>
                    <a:pt x="596353" y="714311"/>
                    <a:pt x="532660" y="740693"/>
                    <a:pt x="466247" y="740693"/>
                  </a:cubicBezTo>
                  <a:lnTo>
                    <a:pt x="250410" y="740693"/>
                  </a:lnTo>
                  <a:cubicBezTo>
                    <a:pt x="183997" y="740693"/>
                    <a:pt x="120305" y="714311"/>
                    <a:pt x="73343" y="667350"/>
                  </a:cubicBezTo>
                  <a:cubicBezTo>
                    <a:pt x="26382" y="620389"/>
                    <a:pt x="0" y="556696"/>
                    <a:pt x="0" y="490283"/>
                  </a:cubicBezTo>
                  <a:lnTo>
                    <a:pt x="0" y="250410"/>
                  </a:lnTo>
                  <a:cubicBezTo>
                    <a:pt x="0" y="183997"/>
                    <a:pt x="26382" y="120305"/>
                    <a:pt x="73343" y="73343"/>
                  </a:cubicBezTo>
                  <a:cubicBezTo>
                    <a:pt x="120305" y="26382"/>
                    <a:pt x="183997" y="0"/>
                    <a:pt x="250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 txBox="1"/>
            <p:nvPr/>
          </p:nvSpPr>
          <p:spPr>
            <a:xfrm>
              <a:off x="0" y="-19050"/>
              <a:ext cx="716657" cy="75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00" tIns="26300" rIns="26300" bIns="26300" anchor="ctr" anchorCtr="0">
              <a:noAutofit/>
            </a:bodyPr>
            <a:lstStyle/>
            <a:p>
              <a:pPr marL="0" marR="0" lvl="0" indent="0" algn="ctr" rtl="0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7"/>
          <p:cNvGrpSpPr/>
          <p:nvPr/>
        </p:nvGrpSpPr>
        <p:grpSpPr>
          <a:xfrm>
            <a:off x="6730392" y="4517900"/>
            <a:ext cx="927508" cy="983270"/>
            <a:chOff x="0" y="-19050"/>
            <a:chExt cx="716657" cy="759743"/>
          </a:xfrm>
        </p:grpSpPr>
        <p:sp>
          <p:nvSpPr>
            <p:cNvPr id="342" name="Google Shape;342;p7"/>
            <p:cNvSpPr/>
            <p:nvPr/>
          </p:nvSpPr>
          <p:spPr>
            <a:xfrm>
              <a:off x="0" y="0"/>
              <a:ext cx="716657" cy="740693"/>
            </a:xfrm>
            <a:custGeom>
              <a:avLst/>
              <a:gdLst/>
              <a:ahLst/>
              <a:cxnLst/>
              <a:rect l="l" t="t" r="r" b="b"/>
              <a:pathLst>
                <a:path w="716657" h="740693" extrusionOk="0">
                  <a:moveTo>
                    <a:pt x="250410" y="0"/>
                  </a:moveTo>
                  <a:lnTo>
                    <a:pt x="466247" y="0"/>
                  </a:lnTo>
                  <a:cubicBezTo>
                    <a:pt x="532660" y="0"/>
                    <a:pt x="596353" y="26382"/>
                    <a:pt x="643314" y="73343"/>
                  </a:cubicBezTo>
                  <a:cubicBezTo>
                    <a:pt x="690275" y="120305"/>
                    <a:pt x="716657" y="183997"/>
                    <a:pt x="716657" y="250410"/>
                  </a:cubicBezTo>
                  <a:lnTo>
                    <a:pt x="716657" y="490283"/>
                  </a:lnTo>
                  <a:cubicBezTo>
                    <a:pt x="716657" y="556696"/>
                    <a:pt x="690275" y="620389"/>
                    <a:pt x="643314" y="667350"/>
                  </a:cubicBezTo>
                  <a:cubicBezTo>
                    <a:pt x="596353" y="714311"/>
                    <a:pt x="532660" y="740693"/>
                    <a:pt x="466247" y="740693"/>
                  </a:cubicBezTo>
                  <a:lnTo>
                    <a:pt x="250410" y="740693"/>
                  </a:lnTo>
                  <a:cubicBezTo>
                    <a:pt x="183997" y="740693"/>
                    <a:pt x="120305" y="714311"/>
                    <a:pt x="73343" y="667350"/>
                  </a:cubicBezTo>
                  <a:cubicBezTo>
                    <a:pt x="26382" y="620389"/>
                    <a:pt x="0" y="556696"/>
                    <a:pt x="0" y="490283"/>
                  </a:cubicBezTo>
                  <a:lnTo>
                    <a:pt x="0" y="250410"/>
                  </a:lnTo>
                  <a:cubicBezTo>
                    <a:pt x="0" y="183997"/>
                    <a:pt x="26382" y="120305"/>
                    <a:pt x="73343" y="73343"/>
                  </a:cubicBezTo>
                  <a:cubicBezTo>
                    <a:pt x="120305" y="26382"/>
                    <a:pt x="183997" y="0"/>
                    <a:pt x="250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 txBox="1"/>
            <p:nvPr/>
          </p:nvSpPr>
          <p:spPr>
            <a:xfrm>
              <a:off x="0" y="-19050"/>
              <a:ext cx="716657" cy="75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00" tIns="26300" rIns="26300" bIns="26300" anchor="ctr" anchorCtr="0">
              <a:noAutofit/>
            </a:bodyPr>
            <a:lstStyle/>
            <a:p>
              <a:pPr marL="0" marR="0" lvl="0" indent="0" algn="ctr" rtl="0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7"/>
          <p:cNvSpPr txBox="1"/>
          <p:nvPr/>
        </p:nvSpPr>
        <p:spPr>
          <a:xfrm>
            <a:off x="1227127" y="4747370"/>
            <a:ext cx="652573" cy="66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 b="1" i="0" u="none" strike="noStrike" cap="non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5" name="Google Shape;345;p7"/>
          <p:cNvSpPr txBox="1"/>
          <p:nvPr/>
        </p:nvSpPr>
        <p:spPr>
          <a:xfrm>
            <a:off x="6866604" y="4747370"/>
            <a:ext cx="652573" cy="66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 b="1" i="0" u="none" strike="noStrike" cap="non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6" name="Google Shape;346;p7"/>
          <p:cNvSpPr txBox="1"/>
          <p:nvPr/>
        </p:nvSpPr>
        <p:spPr>
          <a:xfrm>
            <a:off x="12432084" y="6622428"/>
            <a:ext cx="4827216" cy="118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Creación de medidas DAX: desarrollo de KPIs clave para evaluar el uso y rendimiento de las billeteras virtuales.</a:t>
            </a: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12369869" y="4517900"/>
            <a:ext cx="927508" cy="983270"/>
            <a:chOff x="0" y="-19050"/>
            <a:chExt cx="716657" cy="759743"/>
          </a:xfrm>
        </p:grpSpPr>
        <p:sp>
          <p:nvSpPr>
            <p:cNvPr id="348" name="Google Shape;348;p7"/>
            <p:cNvSpPr/>
            <p:nvPr/>
          </p:nvSpPr>
          <p:spPr>
            <a:xfrm>
              <a:off x="0" y="0"/>
              <a:ext cx="716657" cy="740693"/>
            </a:xfrm>
            <a:custGeom>
              <a:avLst/>
              <a:gdLst/>
              <a:ahLst/>
              <a:cxnLst/>
              <a:rect l="l" t="t" r="r" b="b"/>
              <a:pathLst>
                <a:path w="716657" h="740693" extrusionOk="0">
                  <a:moveTo>
                    <a:pt x="250410" y="0"/>
                  </a:moveTo>
                  <a:lnTo>
                    <a:pt x="466247" y="0"/>
                  </a:lnTo>
                  <a:cubicBezTo>
                    <a:pt x="532660" y="0"/>
                    <a:pt x="596353" y="26382"/>
                    <a:pt x="643314" y="73343"/>
                  </a:cubicBezTo>
                  <a:cubicBezTo>
                    <a:pt x="690275" y="120305"/>
                    <a:pt x="716657" y="183997"/>
                    <a:pt x="716657" y="250410"/>
                  </a:cubicBezTo>
                  <a:lnTo>
                    <a:pt x="716657" y="490283"/>
                  </a:lnTo>
                  <a:cubicBezTo>
                    <a:pt x="716657" y="556696"/>
                    <a:pt x="690275" y="620389"/>
                    <a:pt x="643314" y="667350"/>
                  </a:cubicBezTo>
                  <a:cubicBezTo>
                    <a:pt x="596353" y="714311"/>
                    <a:pt x="532660" y="740693"/>
                    <a:pt x="466247" y="740693"/>
                  </a:cubicBezTo>
                  <a:lnTo>
                    <a:pt x="250410" y="740693"/>
                  </a:lnTo>
                  <a:cubicBezTo>
                    <a:pt x="183997" y="740693"/>
                    <a:pt x="120305" y="714311"/>
                    <a:pt x="73343" y="667350"/>
                  </a:cubicBezTo>
                  <a:cubicBezTo>
                    <a:pt x="26382" y="620389"/>
                    <a:pt x="0" y="556696"/>
                    <a:pt x="0" y="490283"/>
                  </a:cubicBezTo>
                  <a:lnTo>
                    <a:pt x="0" y="250410"/>
                  </a:lnTo>
                  <a:cubicBezTo>
                    <a:pt x="0" y="183997"/>
                    <a:pt x="26382" y="120305"/>
                    <a:pt x="73343" y="73343"/>
                  </a:cubicBezTo>
                  <a:cubicBezTo>
                    <a:pt x="120305" y="26382"/>
                    <a:pt x="183997" y="0"/>
                    <a:pt x="250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7"/>
            <p:cNvSpPr txBox="1"/>
            <p:nvPr/>
          </p:nvSpPr>
          <p:spPr>
            <a:xfrm>
              <a:off x="0" y="-19050"/>
              <a:ext cx="716657" cy="75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00" tIns="26300" rIns="26300" bIns="26300" anchor="ctr" anchorCtr="0">
              <a:noAutofit/>
            </a:bodyPr>
            <a:lstStyle/>
            <a:p>
              <a:pPr marL="0" marR="0" lvl="0" indent="0" algn="ctr" rtl="0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7"/>
          <p:cNvSpPr txBox="1"/>
          <p:nvPr/>
        </p:nvSpPr>
        <p:spPr>
          <a:xfrm>
            <a:off x="12506081" y="4747370"/>
            <a:ext cx="652573" cy="663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 b="1" i="0" u="none" strike="noStrike" cap="non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pSp>
        <p:nvGrpSpPr>
          <p:cNvPr id="351" name="Google Shape;351;p7"/>
          <p:cNvGrpSpPr/>
          <p:nvPr/>
        </p:nvGrpSpPr>
        <p:grpSpPr>
          <a:xfrm rot="5400000">
            <a:off x="3923874" y="-3610805"/>
            <a:ext cx="4127957" cy="8435898"/>
            <a:chOff x="0" y="-38100"/>
            <a:chExt cx="1087198" cy="2221800"/>
          </a:xfrm>
        </p:grpSpPr>
        <p:sp>
          <p:nvSpPr>
            <p:cNvPr id="352" name="Google Shape;352;p7"/>
            <p:cNvSpPr/>
            <p:nvPr/>
          </p:nvSpPr>
          <p:spPr>
            <a:xfrm>
              <a:off x="0" y="0"/>
              <a:ext cx="1087198" cy="2183700"/>
            </a:xfrm>
            <a:custGeom>
              <a:avLst/>
              <a:gdLst/>
              <a:ahLst/>
              <a:cxnLst/>
              <a:rect l="l" t="t" r="r" b="b"/>
              <a:pathLst>
                <a:path w="1087198" h="2183700" extrusionOk="0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31187"/>
                  </a:lnTo>
                  <a:cubicBezTo>
                    <a:pt x="1087198" y="2145114"/>
                    <a:pt x="1081666" y="2158471"/>
                    <a:pt x="1071818" y="2168319"/>
                  </a:cubicBezTo>
                  <a:cubicBezTo>
                    <a:pt x="1061969" y="2178168"/>
                    <a:pt x="1048612" y="2183700"/>
                    <a:pt x="1034685" y="2183700"/>
                  </a:cubicBezTo>
                  <a:lnTo>
                    <a:pt x="52514" y="2183700"/>
                  </a:lnTo>
                  <a:cubicBezTo>
                    <a:pt x="38586" y="2183700"/>
                    <a:pt x="25229" y="2178168"/>
                    <a:pt x="15381" y="2168319"/>
                  </a:cubicBezTo>
                  <a:cubicBezTo>
                    <a:pt x="5533" y="2158471"/>
                    <a:pt x="0" y="2145114"/>
                    <a:pt x="0" y="213118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7"/>
            <p:cNvSpPr txBox="1"/>
            <p:nvPr/>
          </p:nvSpPr>
          <p:spPr>
            <a:xfrm>
              <a:off x="0" y="-38100"/>
              <a:ext cx="1087198" cy="22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p7"/>
          <p:cNvSpPr txBox="1"/>
          <p:nvPr/>
        </p:nvSpPr>
        <p:spPr>
          <a:xfrm>
            <a:off x="1820100" y="125150"/>
            <a:ext cx="15231000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PREPARACIÓN Y LIMPIEZA DE DATOS</a:t>
            </a:r>
            <a:endParaRPr dirty="0"/>
          </a:p>
        </p:txBody>
      </p:sp>
      <p:sp>
        <p:nvSpPr>
          <p:cNvPr id="355" name="Google Shape;355;p7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61" name="Google Shape;361;p8"/>
          <p:cNvGrpSpPr/>
          <p:nvPr/>
        </p:nvGrpSpPr>
        <p:grpSpPr>
          <a:xfrm rot="5400000">
            <a:off x="5396032" y="-2864219"/>
            <a:ext cx="7640596" cy="20883726"/>
            <a:chOff x="0" y="-38100"/>
            <a:chExt cx="2012338" cy="5500241"/>
          </a:xfrm>
        </p:grpSpPr>
        <p:sp>
          <p:nvSpPr>
            <p:cNvPr id="362" name="Google Shape;362;p8"/>
            <p:cNvSpPr/>
            <p:nvPr/>
          </p:nvSpPr>
          <p:spPr>
            <a:xfrm>
              <a:off x="0" y="0"/>
              <a:ext cx="2012338" cy="5462141"/>
            </a:xfrm>
            <a:custGeom>
              <a:avLst/>
              <a:gdLst/>
              <a:ahLst/>
              <a:cxnLst/>
              <a:rect l="l" t="t" r="r" b="b"/>
              <a:pathLst>
                <a:path w="2012338" h="5462141" extrusionOk="0">
                  <a:moveTo>
                    <a:pt x="28371" y="0"/>
                  </a:moveTo>
                  <a:lnTo>
                    <a:pt x="1983967" y="0"/>
                  </a:lnTo>
                  <a:cubicBezTo>
                    <a:pt x="1999636" y="0"/>
                    <a:pt x="2012338" y="12702"/>
                    <a:pt x="2012338" y="28371"/>
                  </a:cubicBezTo>
                  <a:lnTo>
                    <a:pt x="2012338" y="5433769"/>
                  </a:lnTo>
                  <a:cubicBezTo>
                    <a:pt x="2012338" y="5449438"/>
                    <a:pt x="1999636" y="5462141"/>
                    <a:pt x="1983967" y="5462141"/>
                  </a:cubicBezTo>
                  <a:lnTo>
                    <a:pt x="28371" y="5462141"/>
                  </a:lnTo>
                  <a:cubicBezTo>
                    <a:pt x="12702" y="5462141"/>
                    <a:pt x="0" y="5449438"/>
                    <a:pt x="0" y="5433769"/>
                  </a:cubicBezTo>
                  <a:lnTo>
                    <a:pt x="0" y="28371"/>
                  </a:lnTo>
                  <a:cubicBezTo>
                    <a:pt x="0" y="12702"/>
                    <a:pt x="12702" y="0"/>
                    <a:pt x="2837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 txBox="1"/>
            <p:nvPr/>
          </p:nvSpPr>
          <p:spPr>
            <a:xfrm>
              <a:off x="0" y="-38100"/>
              <a:ext cx="2012338" cy="55002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4" name="Google Shape;364;p8"/>
          <p:cNvSpPr txBox="1"/>
          <p:nvPr/>
        </p:nvSpPr>
        <p:spPr>
          <a:xfrm>
            <a:off x="1138496" y="6622428"/>
            <a:ext cx="4827216" cy="118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Visualización: dashboards interactivos orientados a la toma de decisiones estratégicas.</a:t>
            </a:r>
            <a:endParaRPr/>
          </a:p>
        </p:txBody>
      </p:sp>
      <p:sp>
        <p:nvSpPr>
          <p:cNvPr id="365" name="Google Shape;365;p8"/>
          <p:cNvSpPr txBox="1"/>
          <p:nvPr/>
        </p:nvSpPr>
        <p:spPr>
          <a:xfrm>
            <a:off x="10492166" y="6622428"/>
            <a:ext cx="4827216" cy="158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0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Diseño gráfico: elaboración de visualizaciones claras y atractivas, con selección adecuada de tipos de gráficos según el tipo de dato y objetivo analítico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1090915" y="4517900"/>
            <a:ext cx="927508" cy="983270"/>
            <a:chOff x="0" y="-19050"/>
            <a:chExt cx="716657" cy="759743"/>
          </a:xfrm>
        </p:grpSpPr>
        <p:sp>
          <p:nvSpPr>
            <p:cNvPr id="367" name="Google Shape;367;p8"/>
            <p:cNvSpPr/>
            <p:nvPr/>
          </p:nvSpPr>
          <p:spPr>
            <a:xfrm>
              <a:off x="0" y="0"/>
              <a:ext cx="716657" cy="740693"/>
            </a:xfrm>
            <a:custGeom>
              <a:avLst/>
              <a:gdLst/>
              <a:ahLst/>
              <a:cxnLst/>
              <a:rect l="l" t="t" r="r" b="b"/>
              <a:pathLst>
                <a:path w="716657" h="740693" extrusionOk="0">
                  <a:moveTo>
                    <a:pt x="250410" y="0"/>
                  </a:moveTo>
                  <a:lnTo>
                    <a:pt x="466247" y="0"/>
                  </a:lnTo>
                  <a:cubicBezTo>
                    <a:pt x="532660" y="0"/>
                    <a:pt x="596353" y="26382"/>
                    <a:pt x="643314" y="73343"/>
                  </a:cubicBezTo>
                  <a:cubicBezTo>
                    <a:pt x="690275" y="120305"/>
                    <a:pt x="716657" y="183997"/>
                    <a:pt x="716657" y="250410"/>
                  </a:cubicBezTo>
                  <a:lnTo>
                    <a:pt x="716657" y="490283"/>
                  </a:lnTo>
                  <a:cubicBezTo>
                    <a:pt x="716657" y="556696"/>
                    <a:pt x="690275" y="620389"/>
                    <a:pt x="643314" y="667350"/>
                  </a:cubicBezTo>
                  <a:cubicBezTo>
                    <a:pt x="596353" y="714311"/>
                    <a:pt x="532660" y="740693"/>
                    <a:pt x="466247" y="740693"/>
                  </a:cubicBezTo>
                  <a:lnTo>
                    <a:pt x="250410" y="740693"/>
                  </a:lnTo>
                  <a:cubicBezTo>
                    <a:pt x="183997" y="740693"/>
                    <a:pt x="120305" y="714311"/>
                    <a:pt x="73343" y="667350"/>
                  </a:cubicBezTo>
                  <a:cubicBezTo>
                    <a:pt x="26382" y="620389"/>
                    <a:pt x="0" y="556696"/>
                    <a:pt x="0" y="490283"/>
                  </a:cubicBezTo>
                  <a:lnTo>
                    <a:pt x="0" y="250410"/>
                  </a:lnTo>
                  <a:cubicBezTo>
                    <a:pt x="0" y="183997"/>
                    <a:pt x="26382" y="120305"/>
                    <a:pt x="73343" y="73343"/>
                  </a:cubicBezTo>
                  <a:cubicBezTo>
                    <a:pt x="120305" y="26382"/>
                    <a:pt x="183997" y="0"/>
                    <a:pt x="250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 txBox="1"/>
            <p:nvPr/>
          </p:nvSpPr>
          <p:spPr>
            <a:xfrm>
              <a:off x="0" y="-19050"/>
              <a:ext cx="716657" cy="75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00" tIns="26300" rIns="26300" bIns="26300" anchor="ctr" anchorCtr="0">
              <a:noAutofit/>
            </a:bodyPr>
            <a:lstStyle/>
            <a:p>
              <a:pPr marL="0" marR="0" lvl="0" indent="0" algn="ctr" rtl="0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9" name="Google Shape;369;p8"/>
          <p:cNvGrpSpPr/>
          <p:nvPr/>
        </p:nvGrpSpPr>
        <p:grpSpPr>
          <a:xfrm>
            <a:off x="10354699" y="4518221"/>
            <a:ext cx="927508" cy="983270"/>
            <a:chOff x="0" y="-19050"/>
            <a:chExt cx="716657" cy="759743"/>
          </a:xfrm>
        </p:grpSpPr>
        <p:sp>
          <p:nvSpPr>
            <p:cNvPr id="370" name="Google Shape;370;p8"/>
            <p:cNvSpPr/>
            <p:nvPr/>
          </p:nvSpPr>
          <p:spPr>
            <a:xfrm>
              <a:off x="0" y="0"/>
              <a:ext cx="716657" cy="740693"/>
            </a:xfrm>
            <a:custGeom>
              <a:avLst/>
              <a:gdLst/>
              <a:ahLst/>
              <a:cxnLst/>
              <a:rect l="l" t="t" r="r" b="b"/>
              <a:pathLst>
                <a:path w="716657" h="740693" extrusionOk="0">
                  <a:moveTo>
                    <a:pt x="250410" y="0"/>
                  </a:moveTo>
                  <a:lnTo>
                    <a:pt x="466247" y="0"/>
                  </a:lnTo>
                  <a:cubicBezTo>
                    <a:pt x="532660" y="0"/>
                    <a:pt x="596353" y="26382"/>
                    <a:pt x="643314" y="73343"/>
                  </a:cubicBezTo>
                  <a:cubicBezTo>
                    <a:pt x="690275" y="120305"/>
                    <a:pt x="716657" y="183997"/>
                    <a:pt x="716657" y="250410"/>
                  </a:cubicBezTo>
                  <a:lnTo>
                    <a:pt x="716657" y="490283"/>
                  </a:lnTo>
                  <a:cubicBezTo>
                    <a:pt x="716657" y="556696"/>
                    <a:pt x="690275" y="620389"/>
                    <a:pt x="643314" y="667350"/>
                  </a:cubicBezTo>
                  <a:cubicBezTo>
                    <a:pt x="596353" y="714311"/>
                    <a:pt x="532660" y="740693"/>
                    <a:pt x="466247" y="740693"/>
                  </a:cubicBezTo>
                  <a:lnTo>
                    <a:pt x="250410" y="740693"/>
                  </a:lnTo>
                  <a:cubicBezTo>
                    <a:pt x="183997" y="740693"/>
                    <a:pt x="120305" y="714311"/>
                    <a:pt x="73343" y="667350"/>
                  </a:cubicBezTo>
                  <a:cubicBezTo>
                    <a:pt x="26382" y="620389"/>
                    <a:pt x="0" y="556696"/>
                    <a:pt x="0" y="490283"/>
                  </a:cubicBezTo>
                  <a:lnTo>
                    <a:pt x="0" y="250410"/>
                  </a:lnTo>
                  <a:cubicBezTo>
                    <a:pt x="0" y="183997"/>
                    <a:pt x="26382" y="120305"/>
                    <a:pt x="73343" y="73343"/>
                  </a:cubicBezTo>
                  <a:cubicBezTo>
                    <a:pt x="120305" y="26382"/>
                    <a:pt x="183997" y="0"/>
                    <a:pt x="250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 txBox="1"/>
            <p:nvPr/>
          </p:nvSpPr>
          <p:spPr>
            <a:xfrm>
              <a:off x="0" y="-19050"/>
              <a:ext cx="716657" cy="759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300" tIns="26300" rIns="26300" bIns="26300" anchor="ctr" anchorCtr="0">
              <a:noAutofit/>
            </a:bodyPr>
            <a:lstStyle/>
            <a:p>
              <a:pPr marL="0" marR="0" lvl="0" indent="0" algn="ctr" rtl="0">
                <a:lnSpc>
                  <a:spcPct val="7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8"/>
          <p:cNvSpPr txBox="1"/>
          <p:nvPr/>
        </p:nvSpPr>
        <p:spPr>
          <a:xfrm>
            <a:off x="1227127" y="4747370"/>
            <a:ext cx="652573" cy="66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 b="1" i="0" u="none" strike="noStrike" cap="non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73" name="Google Shape;373;p8"/>
          <p:cNvSpPr txBox="1"/>
          <p:nvPr/>
        </p:nvSpPr>
        <p:spPr>
          <a:xfrm>
            <a:off x="10492166" y="4747050"/>
            <a:ext cx="652573" cy="663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20" b="1" i="0" u="none" strike="noStrike" cap="none">
                <a:solidFill>
                  <a:srgbClr val="000A1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grpSp>
        <p:nvGrpSpPr>
          <p:cNvPr id="374" name="Google Shape;374;p8"/>
          <p:cNvGrpSpPr/>
          <p:nvPr/>
        </p:nvGrpSpPr>
        <p:grpSpPr>
          <a:xfrm rot="5400000">
            <a:off x="3882491" y="-3610805"/>
            <a:ext cx="4127957" cy="8435898"/>
            <a:chOff x="0" y="-38100"/>
            <a:chExt cx="1087198" cy="2221800"/>
          </a:xfrm>
        </p:grpSpPr>
        <p:sp>
          <p:nvSpPr>
            <p:cNvPr id="375" name="Google Shape;375;p8"/>
            <p:cNvSpPr/>
            <p:nvPr/>
          </p:nvSpPr>
          <p:spPr>
            <a:xfrm>
              <a:off x="0" y="0"/>
              <a:ext cx="1087198" cy="2183700"/>
            </a:xfrm>
            <a:custGeom>
              <a:avLst/>
              <a:gdLst/>
              <a:ahLst/>
              <a:cxnLst/>
              <a:rect l="l" t="t" r="r" b="b"/>
              <a:pathLst>
                <a:path w="1087198" h="2183700" extrusionOk="0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31187"/>
                  </a:lnTo>
                  <a:cubicBezTo>
                    <a:pt x="1087198" y="2145114"/>
                    <a:pt x="1081666" y="2158471"/>
                    <a:pt x="1071818" y="2168319"/>
                  </a:cubicBezTo>
                  <a:cubicBezTo>
                    <a:pt x="1061969" y="2178168"/>
                    <a:pt x="1048612" y="2183700"/>
                    <a:pt x="1034685" y="2183700"/>
                  </a:cubicBezTo>
                  <a:lnTo>
                    <a:pt x="52514" y="2183700"/>
                  </a:lnTo>
                  <a:cubicBezTo>
                    <a:pt x="38586" y="2183700"/>
                    <a:pt x="25229" y="2178168"/>
                    <a:pt x="15381" y="2168319"/>
                  </a:cubicBezTo>
                  <a:cubicBezTo>
                    <a:pt x="5533" y="2158471"/>
                    <a:pt x="0" y="2145114"/>
                    <a:pt x="0" y="2131187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 txBox="1"/>
            <p:nvPr/>
          </p:nvSpPr>
          <p:spPr>
            <a:xfrm>
              <a:off x="0" y="-38100"/>
              <a:ext cx="1087198" cy="222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8"/>
          <p:cNvSpPr txBox="1"/>
          <p:nvPr/>
        </p:nvSpPr>
        <p:spPr>
          <a:xfrm>
            <a:off x="1728525" y="125150"/>
            <a:ext cx="13853100" cy="1908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PROCESO DE PREPARACIÓN Y LIMPIEZA DE DATOS</a:t>
            </a:r>
            <a:endParaRPr dirty="0"/>
          </a:p>
        </p:txBody>
      </p:sp>
      <p:sp>
        <p:nvSpPr>
          <p:cNvPr id="378" name="Google Shape;378;p8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384" name="Google Shape;384;p9"/>
          <p:cNvGrpSpPr/>
          <p:nvPr/>
        </p:nvGrpSpPr>
        <p:grpSpPr>
          <a:xfrm rot="5400000">
            <a:off x="-1036236" y="-100579"/>
            <a:ext cx="12192397" cy="11275702"/>
            <a:chOff x="0" y="-38100"/>
            <a:chExt cx="3211166" cy="2969732"/>
          </a:xfrm>
        </p:grpSpPr>
        <p:sp>
          <p:nvSpPr>
            <p:cNvPr id="385" name="Google Shape;385;p9"/>
            <p:cNvSpPr/>
            <p:nvPr/>
          </p:nvSpPr>
          <p:spPr>
            <a:xfrm>
              <a:off x="0" y="0"/>
              <a:ext cx="3211166" cy="2931632"/>
            </a:xfrm>
            <a:custGeom>
              <a:avLst/>
              <a:gdLst/>
              <a:ahLst/>
              <a:cxnLst/>
              <a:rect l="l" t="t" r="r" b="b"/>
              <a:pathLst>
                <a:path w="3211166" h="2931632" extrusionOk="0">
                  <a:moveTo>
                    <a:pt x="17779" y="0"/>
                  </a:moveTo>
                  <a:lnTo>
                    <a:pt x="3193387" y="0"/>
                  </a:lnTo>
                  <a:cubicBezTo>
                    <a:pt x="3203206" y="0"/>
                    <a:pt x="3211166" y="7960"/>
                    <a:pt x="3211166" y="17779"/>
                  </a:cubicBezTo>
                  <a:lnTo>
                    <a:pt x="3211166" y="2913853"/>
                  </a:lnTo>
                  <a:cubicBezTo>
                    <a:pt x="3211166" y="2923672"/>
                    <a:pt x="3203206" y="2931632"/>
                    <a:pt x="3193387" y="2931632"/>
                  </a:cubicBezTo>
                  <a:lnTo>
                    <a:pt x="17779" y="2931632"/>
                  </a:lnTo>
                  <a:cubicBezTo>
                    <a:pt x="7960" y="2931632"/>
                    <a:pt x="0" y="2923672"/>
                    <a:pt x="0" y="2913853"/>
                  </a:cubicBezTo>
                  <a:lnTo>
                    <a:pt x="0" y="17779"/>
                  </a:lnTo>
                  <a:cubicBezTo>
                    <a:pt x="0" y="7960"/>
                    <a:pt x="7960" y="0"/>
                    <a:pt x="17779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9"/>
            <p:cNvSpPr txBox="1"/>
            <p:nvPr/>
          </p:nvSpPr>
          <p:spPr>
            <a:xfrm>
              <a:off x="0" y="-38100"/>
              <a:ext cx="3211166" cy="29697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7" name="Google Shape;387;p9"/>
          <p:cNvGrpSpPr/>
          <p:nvPr/>
        </p:nvGrpSpPr>
        <p:grpSpPr>
          <a:xfrm>
            <a:off x="12233258" y="1028700"/>
            <a:ext cx="4159154" cy="8227584"/>
            <a:chOff x="0" y="0"/>
            <a:chExt cx="2620010" cy="5182870"/>
          </a:xfrm>
        </p:grpSpPr>
        <p:sp>
          <p:nvSpPr>
            <p:cNvPr id="388" name="Google Shape;388;p9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 extrusionOk="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 extrusionOk="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l="-1216" r="-1215"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 extrusionOk="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 extrusionOk="0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 extrusionOk="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 extrusionOk="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000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 extrusionOk="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000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 extrusionOk="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000A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 extrusionOk="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9"/>
          <p:cNvSpPr txBox="1"/>
          <p:nvPr/>
        </p:nvSpPr>
        <p:spPr>
          <a:xfrm>
            <a:off x="1028700" y="2398498"/>
            <a:ext cx="7279500" cy="74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1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67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El proceso fue diseñado para garantizar la calidad, estructura y valor analítico de los datos utilizados. La limpieza inicial permitió trabajar con información consistente y estandarizada. A través del modelado en Power BI, se estructuraron relaciones entre tablas y se optimizó la navegación mediante un modelo en estrella. Posteriormente, se </a:t>
            </a:r>
            <a:r>
              <a:rPr lang="en-US" sz="2367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generan</a:t>
            </a:r>
            <a:r>
              <a:rPr lang="en-US" sz="2367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KPIs clave mediante medidas DAX, fundamentales para evaluar el comportamiento del usuario. Finalmente, se desarrollaron dashboards interactivos y visualizaciones efectivas, orientadas a facilitar la toma de decisiones estratégicas con un enfoque claro, atractivo y comprensible.</a:t>
            </a:r>
            <a:endParaRPr/>
          </a:p>
        </p:txBody>
      </p:sp>
      <p:sp>
        <p:nvSpPr>
          <p:cNvPr id="398" name="Google Shape;398;p9"/>
          <p:cNvSpPr txBox="1"/>
          <p:nvPr/>
        </p:nvSpPr>
        <p:spPr>
          <a:xfrm>
            <a:off x="501460" y="1150922"/>
            <a:ext cx="11737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JUSTIFICACIÓN DE LAS DECISIONES</a:t>
            </a:r>
            <a:endParaRPr sz="50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99;p9"/>
          <p:cNvSpPr/>
          <p:nvPr/>
        </p:nvSpPr>
        <p:spPr>
          <a:xfrm>
            <a:off x="0" y="-223959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6"/>
                </a:lnTo>
                <a:lnTo>
                  <a:pt x="0" y="1402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405" name="Google Shape;405;p10"/>
          <p:cNvGrpSpPr/>
          <p:nvPr/>
        </p:nvGrpSpPr>
        <p:grpSpPr>
          <a:xfrm rot="2376901">
            <a:off x="6071992" y="-1690875"/>
            <a:ext cx="13552631" cy="21786912"/>
            <a:chOff x="0" y="-38100"/>
            <a:chExt cx="3569417" cy="5738117"/>
          </a:xfrm>
        </p:grpSpPr>
        <p:sp>
          <p:nvSpPr>
            <p:cNvPr id="406" name="Google Shape;406;p10"/>
            <p:cNvSpPr/>
            <p:nvPr/>
          </p:nvSpPr>
          <p:spPr>
            <a:xfrm>
              <a:off x="0" y="0"/>
              <a:ext cx="3569417" cy="5700017"/>
            </a:xfrm>
            <a:custGeom>
              <a:avLst/>
              <a:gdLst/>
              <a:ahLst/>
              <a:cxnLst/>
              <a:rect l="l" t="t" r="r" b="b"/>
              <a:pathLst>
                <a:path w="3569417" h="5700017" extrusionOk="0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07" name="Google Shape;407;p10"/>
            <p:cNvSpPr txBox="1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10"/>
          <p:cNvSpPr txBox="1"/>
          <p:nvPr/>
        </p:nvSpPr>
        <p:spPr>
          <a:xfrm>
            <a:off x="3195769" y="3915744"/>
            <a:ext cx="11896462" cy="239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78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GRACIAS</a:t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>
            <a:off x="8001087" y="2264141"/>
            <a:ext cx="1747677" cy="1708753"/>
          </a:xfrm>
          <a:custGeom>
            <a:avLst/>
            <a:gdLst/>
            <a:ahLst/>
            <a:cxnLst/>
            <a:rect l="l" t="t" r="r" b="b"/>
            <a:pathLst>
              <a:path w="1747677" h="1708753" extrusionOk="0">
                <a:moveTo>
                  <a:pt x="0" y="0"/>
                </a:moveTo>
                <a:lnTo>
                  <a:pt x="1747676" y="0"/>
                </a:lnTo>
                <a:lnTo>
                  <a:pt x="1747676" y="1708753"/>
                </a:lnTo>
                <a:lnTo>
                  <a:pt x="0" y="17087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410" name="Google Shape;410;p10"/>
          <p:cNvSpPr/>
          <p:nvPr/>
        </p:nvSpPr>
        <p:spPr>
          <a:xfrm>
            <a:off x="12571317" y="5143500"/>
            <a:ext cx="5478821" cy="5026026"/>
          </a:xfrm>
          <a:custGeom>
            <a:avLst/>
            <a:gdLst/>
            <a:ahLst/>
            <a:cxnLst/>
            <a:rect l="l" t="t" r="r" b="b"/>
            <a:pathLst>
              <a:path w="5478821" h="5026026" extrusionOk="0">
                <a:moveTo>
                  <a:pt x="0" y="0"/>
                </a:moveTo>
                <a:lnTo>
                  <a:pt x="5478821" y="0"/>
                </a:lnTo>
                <a:lnTo>
                  <a:pt x="5478821" y="5026026"/>
                </a:lnTo>
                <a:lnTo>
                  <a:pt x="0" y="5026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4">
            <a:extLst>
              <a:ext uri="{FF2B5EF4-FFF2-40B4-BE49-F238E27FC236}">
                <a16:creationId xmlns:a16="http://schemas.microsoft.com/office/drawing/2014/main" id="{780DF00E-3888-92B0-FB8F-91171690B13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19516" y="3521124"/>
            <a:ext cx="2446362" cy="11085393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878592" y="2878590"/>
            <a:ext cx="10281420" cy="4524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92485" y="6637582"/>
            <a:ext cx="4392908" cy="364941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346C82A-17EC-2041-0C83-BE8D3EB32E25}"/>
              </a:ext>
            </a:extLst>
          </p:cNvPr>
          <p:cNvSpPr/>
          <p:nvPr/>
        </p:nvSpPr>
        <p:spPr>
          <a:xfrm>
            <a:off x="9437299" y="2398143"/>
            <a:ext cx="8022566" cy="7712015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Google Shape;105;g357009fa048_0_0"/>
          <p:cNvSpPr txBox="1"/>
          <p:nvPr/>
        </p:nvSpPr>
        <p:spPr>
          <a:xfrm>
            <a:off x="10293156" y="2920319"/>
            <a:ext cx="5053851" cy="51717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INTRODUCCION AL PROYECTO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billeteras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virtuales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transformado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forma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argentinos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realizan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pagos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manejan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sus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finanzas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Crecimiento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exponencial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durante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 pandemia.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Aumento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del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jóvenes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adultos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Relevancia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políticas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públicas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inclusión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financiera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Este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proyecto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busca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analizar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patrones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uso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evolución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las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billeteras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virtuales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9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</a:t>
            </a:r>
            <a:r>
              <a:rPr lang="en-US" sz="19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Argentina entre 2019 y 2024.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4">
            <a:extLst>
              <a:ext uri="{FF2B5EF4-FFF2-40B4-BE49-F238E27FC236}">
                <a16:creationId xmlns:a16="http://schemas.microsoft.com/office/drawing/2014/main" id="{6CC9B1D1-0E1A-FB89-9AEE-DED89F6001F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pic>
        <p:nvPicPr>
          <p:cNvPr id="111" name="Google Shape;111;g357009fa048_0_7"/>
          <p:cNvPicPr preferRelativeResize="0"/>
          <p:nvPr/>
        </p:nvPicPr>
        <p:blipFill>
          <a:blip r:embed="rId4"/>
          <a:srcRect b="20426"/>
          <a:stretch/>
        </p:blipFill>
        <p:spPr>
          <a:xfrm>
            <a:off x="19" y="-5583"/>
            <a:ext cx="11085374" cy="10286990"/>
          </a:xfrm>
          <a:prstGeom prst="rect">
            <a:avLst/>
          </a:prstGeom>
          <a:noFill/>
        </p:spPr>
      </p:pic>
      <p:sp>
        <p:nvSpPr>
          <p:cNvPr id="121" name="Rectangle 115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19516" y="3521124"/>
            <a:ext cx="2446362" cy="11085393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17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878592" y="2878590"/>
            <a:ext cx="10281420" cy="4524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692485" y="6637582"/>
            <a:ext cx="4392908" cy="364941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10" name="Google Shape;110;g357009fa048_0_7"/>
          <p:cNvSpPr txBox="1"/>
          <p:nvPr/>
        </p:nvSpPr>
        <p:spPr>
          <a:xfrm>
            <a:off x="11550623" y="1465833"/>
            <a:ext cx="5977722" cy="780477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Autofit/>
          </a:bodyPr>
          <a:lstStyle/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6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Contexto</a:t>
            </a:r>
            <a:r>
              <a:rPr lang="en-US" sz="3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del </a:t>
            </a:r>
            <a:r>
              <a:rPr lang="en-US" sz="3600" b="1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problema</a:t>
            </a:r>
            <a:r>
              <a:rPr lang="en-US" sz="36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: 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En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los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últimos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años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, Argentina ha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experimentado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un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fuerte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crecimiento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el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billeteras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virtuales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impulsado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por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la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expansión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del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acceso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a internet, la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bancarización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digital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forzada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por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la pandemia, y la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necesidad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soluciones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pago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eficientes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un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contexto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alta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inflación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Según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datos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del BCRA,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el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cuentas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pago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creció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un 400% entre 2019 y 2023,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especialmente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entre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jóvenes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y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sectores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previamente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no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bancarizados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Objetivo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general: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Analizar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el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comportamiento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los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usuarios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billeteras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virtuales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Argentina 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partir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datos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simulados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enfocándonos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sus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patrones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frecuencia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,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geografía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y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perfil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financiero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                                                                                               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Objetivos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específicos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:</a:t>
            </a:r>
          </a:p>
          <a:p>
            <a:pPr marL="4572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                                           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•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Determinar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los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rubros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con mayor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frecuencia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de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                                              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Comparar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usuarios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bancarizados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vs. no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bancarizados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                            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•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Analizar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el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uso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por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provincias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y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edades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                                                                   </a:t>
            </a:r>
          </a:p>
          <a:p>
            <a:pPr marL="12700" lvl="0" indent="-22860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•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Identificar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billeteras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más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utilizadas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por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segmento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.</a:t>
            </a:r>
          </a:p>
        </p:txBody>
      </p:sp>
      <p:sp>
        <p:nvSpPr>
          <p:cNvPr id="3" name="Google Shape;399;p9">
            <a:extLst>
              <a:ext uri="{FF2B5EF4-FFF2-40B4-BE49-F238E27FC236}">
                <a16:creationId xmlns:a16="http://schemas.microsoft.com/office/drawing/2014/main" id="{1128E954-4BC3-2E98-EE1C-158E80A4C84F}"/>
              </a:ext>
            </a:extLst>
          </p:cNvPr>
          <p:cNvSpPr/>
          <p:nvPr/>
        </p:nvSpPr>
        <p:spPr>
          <a:xfrm>
            <a:off x="-280791" y="-41749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6"/>
                </a:lnTo>
                <a:lnTo>
                  <a:pt x="0" y="14023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20" name="Google Shape;120;p2"/>
          <p:cNvSpPr txBox="1"/>
          <p:nvPr/>
        </p:nvSpPr>
        <p:spPr>
          <a:xfrm>
            <a:off x="2418025" y="2028675"/>
            <a:ext cx="1363260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21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ENFOQUE</a:t>
            </a:r>
            <a:endParaRPr dirty="0"/>
          </a:p>
        </p:txBody>
      </p:sp>
      <p:sp>
        <p:nvSpPr>
          <p:cNvPr id="121" name="Google Shape;121;p2"/>
          <p:cNvSpPr txBox="1"/>
          <p:nvPr/>
        </p:nvSpPr>
        <p:spPr>
          <a:xfrm>
            <a:off x="3651241" y="5139862"/>
            <a:ext cx="297946" cy="57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34" b="1" i="0" u="none" strike="noStrike" cap="none">
                <a:solidFill>
                  <a:srgbClr val="000A1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23" name="Google Shape;123;p2"/>
          <p:cNvSpPr txBox="1"/>
          <p:nvPr/>
        </p:nvSpPr>
        <p:spPr>
          <a:xfrm>
            <a:off x="0" y="4067175"/>
            <a:ext cx="18288000" cy="141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1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ESTUDIO DE CASO: TENDENCIAS DE USO Y CRECIMIENTO DE LAS BILLETERAS VIRTUALES EN ARGENTINA (2019–2024)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129" name="Google Shape;129;p3"/>
          <p:cNvSpPr txBox="1"/>
          <p:nvPr/>
        </p:nvSpPr>
        <p:spPr>
          <a:xfrm>
            <a:off x="2569583" y="314071"/>
            <a:ext cx="13570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PREGUNTAS DE INVESTIGACION</a:t>
            </a:r>
            <a:endParaRPr dirty="0"/>
          </a:p>
        </p:txBody>
      </p:sp>
      <p:grpSp>
        <p:nvGrpSpPr>
          <p:cNvPr id="130" name="Google Shape;130;p3"/>
          <p:cNvGrpSpPr/>
          <p:nvPr/>
        </p:nvGrpSpPr>
        <p:grpSpPr>
          <a:xfrm rot="5400000">
            <a:off x="5073115" y="-5057442"/>
            <a:ext cx="8286431" cy="21891781"/>
            <a:chOff x="0" y="-38100"/>
            <a:chExt cx="2182434" cy="5765737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2182434" cy="5727636"/>
            </a:xfrm>
            <a:custGeom>
              <a:avLst/>
              <a:gdLst/>
              <a:ahLst/>
              <a:cxnLst/>
              <a:rect l="l" t="t" r="r" b="b"/>
              <a:pathLst>
                <a:path w="2182434" h="5727636" extrusionOk="0">
                  <a:moveTo>
                    <a:pt x="26160" y="0"/>
                  </a:moveTo>
                  <a:lnTo>
                    <a:pt x="2156274" y="0"/>
                  </a:lnTo>
                  <a:cubicBezTo>
                    <a:pt x="2170722" y="0"/>
                    <a:pt x="2182434" y="11712"/>
                    <a:pt x="2182434" y="26160"/>
                  </a:cubicBezTo>
                  <a:lnTo>
                    <a:pt x="2182434" y="5701476"/>
                  </a:lnTo>
                  <a:cubicBezTo>
                    <a:pt x="2182434" y="5708414"/>
                    <a:pt x="2179678" y="5715068"/>
                    <a:pt x="2174772" y="5719975"/>
                  </a:cubicBezTo>
                  <a:cubicBezTo>
                    <a:pt x="2169866" y="5724880"/>
                    <a:pt x="2163212" y="5727636"/>
                    <a:pt x="2156274" y="5727636"/>
                  </a:cubicBezTo>
                  <a:lnTo>
                    <a:pt x="26160" y="5727636"/>
                  </a:lnTo>
                  <a:cubicBezTo>
                    <a:pt x="11712" y="5727636"/>
                    <a:pt x="0" y="5715924"/>
                    <a:pt x="0" y="5701476"/>
                  </a:cubicBezTo>
                  <a:lnTo>
                    <a:pt x="0" y="26160"/>
                  </a:lnTo>
                  <a:cubicBezTo>
                    <a:pt x="0" y="11712"/>
                    <a:pt x="11712" y="0"/>
                    <a:pt x="2616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0" y="-38100"/>
              <a:ext cx="2182434" cy="5765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1738897" y="1874969"/>
            <a:ext cx="16190522" cy="106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¿Cómo ha evolucionado el crecimiento de usuarios de billeteras virtuales de 2019 a 2025?</a:t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>
            <a:off x="717171" y="1874969"/>
            <a:ext cx="632635" cy="632635"/>
            <a:chOff x="0" y="0"/>
            <a:chExt cx="843514" cy="843514"/>
          </a:xfrm>
        </p:grpSpPr>
        <p:grpSp>
          <p:nvGrpSpPr>
            <p:cNvPr id="135" name="Google Shape;135;p3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136" name="Google Shape;136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3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>
            <a:off x="712382" y="3013524"/>
            <a:ext cx="632635" cy="632590"/>
            <a:chOff x="0" y="0"/>
            <a:chExt cx="843514" cy="843453"/>
          </a:xfrm>
        </p:grpSpPr>
        <p:grpSp>
          <p:nvGrpSpPr>
            <p:cNvPr id="140" name="Google Shape;140;p3"/>
            <p:cNvGrpSpPr/>
            <p:nvPr/>
          </p:nvGrpSpPr>
          <p:grpSpPr>
            <a:xfrm>
              <a:off x="0" y="0"/>
              <a:ext cx="843514" cy="843453"/>
              <a:chOff x="0" y="0"/>
              <a:chExt cx="812800" cy="812741"/>
            </a:xfrm>
          </p:grpSpPr>
          <p:sp>
            <p:nvSpPr>
              <p:cNvPr id="141" name="Google Shape;141;p3"/>
              <p:cNvSpPr/>
              <p:nvPr/>
            </p:nvSpPr>
            <p:spPr>
              <a:xfrm>
                <a:off x="0" y="0"/>
                <a:ext cx="812800" cy="81274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741" extrusionOk="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3"/>
              <p:cNvSpPr txBox="1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3"/>
            <p:cNvSpPr txBox="1"/>
            <p:nvPr/>
          </p:nvSpPr>
          <p:spPr>
            <a:xfrm>
              <a:off x="223126" y="14143"/>
              <a:ext cx="397262" cy="74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/>
            </a:p>
          </p:txBody>
        </p:sp>
      </p:grpSp>
      <p:sp>
        <p:nvSpPr>
          <p:cNvPr id="144" name="Google Shape;144;p3"/>
          <p:cNvSpPr txBox="1"/>
          <p:nvPr/>
        </p:nvSpPr>
        <p:spPr>
          <a:xfrm>
            <a:off x="1738897" y="3013524"/>
            <a:ext cx="16190522" cy="106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¿Qué rubros de consumo son los más frecuentes en pagos con billeteras virtuales?</a:t>
            </a:r>
            <a:endParaRPr/>
          </a:p>
        </p:txBody>
      </p:sp>
      <p:sp>
        <p:nvSpPr>
          <p:cNvPr id="145" name="Google Shape;145;p3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146" name="Google Shape;146;p3"/>
          <p:cNvGrpSpPr/>
          <p:nvPr/>
        </p:nvGrpSpPr>
        <p:grpSpPr>
          <a:xfrm>
            <a:off x="717171" y="4211176"/>
            <a:ext cx="632635" cy="632590"/>
            <a:chOff x="0" y="0"/>
            <a:chExt cx="843514" cy="843453"/>
          </a:xfrm>
        </p:grpSpPr>
        <p:grpSp>
          <p:nvGrpSpPr>
            <p:cNvPr id="147" name="Google Shape;147;p3"/>
            <p:cNvGrpSpPr/>
            <p:nvPr/>
          </p:nvGrpSpPr>
          <p:grpSpPr>
            <a:xfrm>
              <a:off x="0" y="0"/>
              <a:ext cx="843514" cy="843453"/>
              <a:chOff x="0" y="0"/>
              <a:chExt cx="812800" cy="812741"/>
            </a:xfrm>
          </p:grpSpPr>
          <p:sp>
            <p:nvSpPr>
              <p:cNvPr id="148" name="Google Shape;148;p3"/>
              <p:cNvSpPr/>
              <p:nvPr/>
            </p:nvSpPr>
            <p:spPr>
              <a:xfrm>
                <a:off x="0" y="0"/>
                <a:ext cx="812800" cy="81274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741" extrusionOk="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3"/>
              <p:cNvSpPr txBox="1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3"/>
            <p:cNvSpPr txBox="1"/>
            <p:nvPr/>
          </p:nvSpPr>
          <p:spPr>
            <a:xfrm>
              <a:off x="223126" y="14143"/>
              <a:ext cx="397262" cy="74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/>
            </a:p>
          </p:txBody>
        </p:sp>
      </p:grpSp>
      <p:sp>
        <p:nvSpPr>
          <p:cNvPr id="151" name="Google Shape;151;p3"/>
          <p:cNvSpPr txBox="1"/>
          <p:nvPr/>
        </p:nvSpPr>
        <p:spPr>
          <a:xfrm>
            <a:off x="1738897" y="4211176"/>
            <a:ext cx="16190522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¿Cuál es el perfil demográfico de los usuarios más activos? (edad, sexo, provincia)</a:t>
            </a:r>
            <a:endParaRPr/>
          </a:p>
        </p:txBody>
      </p:sp>
      <p:grpSp>
        <p:nvGrpSpPr>
          <p:cNvPr id="152" name="Google Shape;152;p3"/>
          <p:cNvGrpSpPr/>
          <p:nvPr/>
        </p:nvGrpSpPr>
        <p:grpSpPr>
          <a:xfrm>
            <a:off x="717171" y="5289780"/>
            <a:ext cx="632635" cy="632590"/>
            <a:chOff x="0" y="0"/>
            <a:chExt cx="843514" cy="843453"/>
          </a:xfrm>
        </p:grpSpPr>
        <p:grpSp>
          <p:nvGrpSpPr>
            <p:cNvPr id="153" name="Google Shape;153;p3"/>
            <p:cNvGrpSpPr/>
            <p:nvPr/>
          </p:nvGrpSpPr>
          <p:grpSpPr>
            <a:xfrm>
              <a:off x="0" y="0"/>
              <a:ext cx="843514" cy="843453"/>
              <a:chOff x="0" y="0"/>
              <a:chExt cx="812800" cy="812741"/>
            </a:xfrm>
          </p:grpSpPr>
          <p:sp>
            <p:nvSpPr>
              <p:cNvPr id="154" name="Google Shape;154;p3"/>
              <p:cNvSpPr/>
              <p:nvPr/>
            </p:nvSpPr>
            <p:spPr>
              <a:xfrm>
                <a:off x="0" y="0"/>
                <a:ext cx="812800" cy="81274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741" extrusionOk="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3"/>
              <p:cNvSpPr txBox="1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Google Shape;156;p3"/>
            <p:cNvSpPr txBox="1"/>
            <p:nvPr/>
          </p:nvSpPr>
          <p:spPr>
            <a:xfrm>
              <a:off x="223126" y="14143"/>
              <a:ext cx="397262" cy="74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/>
            </a:p>
          </p:txBody>
        </p:sp>
      </p:grpSp>
      <p:sp>
        <p:nvSpPr>
          <p:cNvPr id="157" name="Google Shape;157;p3"/>
          <p:cNvSpPr txBox="1"/>
          <p:nvPr/>
        </p:nvSpPr>
        <p:spPr>
          <a:xfrm>
            <a:off x="1738897" y="5308830"/>
            <a:ext cx="16190522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¿Qué billeteras lideran el volumen de transacciones?</a:t>
            </a: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712382" y="6446244"/>
            <a:ext cx="632635" cy="632590"/>
            <a:chOff x="0" y="0"/>
            <a:chExt cx="843514" cy="843453"/>
          </a:xfrm>
        </p:grpSpPr>
        <p:grpSp>
          <p:nvGrpSpPr>
            <p:cNvPr id="159" name="Google Shape;159;p3"/>
            <p:cNvGrpSpPr/>
            <p:nvPr/>
          </p:nvGrpSpPr>
          <p:grpSpPr>
            <a:xfrm>
              <a:off x="0" y="0"/>
              <a:ext cx="843514" cy="843453"/>
              <a:chOff x="0" y="0"/>
              <a:chExt cx="812800" cy="812741"/>
            </a:xfrm>
          </p:grpSpPr>
          <p:sp>
            <p:nvSpPr>
              <p:cNvPr id="160" name="Google Shape;160;p3"/>
              <p:cNvSpPr/>
              <p:nvPr/>
            </p:nvSpPr>
            <p:spPr>
              <a:xfrm>
                <a:off x="0" y="0"/>
                <a:ext cx="812800" cy="81274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741" extrusionOk="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3"/>
              <p:cNvSpPr txBox="1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2" name="Google Shape;162;p3"/>
            <p:cNvSpPr txBox="1"/>
            <p:nvPr/>
          </p:nvSpPr>
          <p:spPr>
            <a:xfrm>
              <a:off x="223126" y="14143"/>
              <a:ext cx="397262" cy="74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5</a:t>
              </a:r>
              <a:endParaRPr/>
            </a:p>
          </p:txBody>
        </p:sp>
      </p:grpSp>
      <p:sp>
        <p:nvSpPr>
          <p:cNvPr id="163" name="Google Shape;163;p3"/>
          <p:cNvSpPr txBox="1"/>
          <p:nvPr/>
        </p:nvSpPr>
        <p:spPr>
          <a:xfrm>
            <a:off x="1738897" y="6409285"/>
            <a:ext cx="16190522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¿Qué diferencias de uso existen entre usuarios bancarizados y no bancarizados?</a:t>
            </a:r>
            <a:endParaRPr/>
          </a:p>
        </p:txBody>
      </p:sp>
      <p:grpSp>
        <p:nvGrpSpPr>
          <p:cNvPr id="164" name="Google Shape;164;p3"/>
          <p:cNvGrpSpPr/>
          <p:nvPr/>
        </p:nvGrpSpPr>
        <p:grpSpPr>
          <a:xfrm>
            <a:off x="717171" y="7602709"/>
            <a:ext cx="632635" cy="632590"/>
            <a:chOff x="0" y="0"/>
            <a:chExt cx="843514" cy="843453"/>
          </a:xfrm>
        </p:grpSpPr>
        <p:grpSp>
          <p:nvGrpSpPr>
            <p:cNvPr id="165" name="Google Shape;165;p3"/>
            <p:cNvGrpSpPr/>
            <p:nvPr/>
          </p:nvGrpSpPr>
          <p:grpSpPr>
            <a:xfrm>
              <a:off x="0" y="0"/>
              <a:ext cx="843514" cy="843453"/>
              <a:chOff x="0" y="0"/>
              <a:chExt cx="812800" cy="812741"/>
            </a:xfrm>
          </p:grpSpPr>
          <p:sp>
            <p:nvSpPr>
              <p:cNvPr id="166" name="Google Shape;166;p3"/>
              <p:cNvSpPr/>
              <p:nvPr/>
            </p:nvSpPr>
            <p:spPr>
              <a:xfrm>
                <a:off x="0" y="0"/>
                <a:ext cx="812800" cy="81274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741" extrusionOk="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3"/>
              <p:cNvSpPr txBox="1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3"/>
            <p:cNvSpPr txBox="1"/>
            <p:nvPr/>
          </p:nvSpPr>
          <p:spPr>
            <a:xfrm>
              <a:off x="223126" y="14143"/>
              <a:ext cx="397262" cy="74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6</a:t>
              </a:r>
              <a:endParaRPr/>
            </a:p>
          </p:txBody>
        </p:sp>
      </p:grpSp>
      <p:sp>
        <p:nvSpPr>
          <p:cNvPr id="169" name="Google Shape;169;p3"/>
          <p:cNvSpPr txBox="1"/>
          <p:nvPr/>
        </p:nvSpPr>
        <p:spPr>
          <a:xfrm>
            <a:off x="1738897" y="7602709"/>
            <a:ext cx="16190522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¿Cómo varía el monto promedio de transacción según tipo de billetera o rubro?</a:t>
            </a:r>
            <a:endParaRPr/>
          </a:p>
        </p:txBody>
      </p:sp>
      <p:grpSp>
        <p:nvGrpSpPr>
          <p:cNvPr id="170" name="Google Shape;170;p3"/>
          <p:cNvGrpSpPr/>
          <p:nvPr/>
        </p:nvGrpSpPr>
        <p:grpSpPr>
          <a:xfrm>
            <a:off x="712382" y="8797274"/>
            <a:ext cx="632635" cy="632590"/>
            <a:chOff x="0" y="0"/>
            <a:chExt cx="843514" cy="843453"/>
          </a:xfrm>
        </p:grpSpPr>
        <p:grpSp>
          <p:nvGrpSpPr>
            <p:cNvPr id="171" name="Google Shape;171;p3"/>
            <p:cNvGrpSpPr/>
            <p:nvPr/>
          </p:nvGrpSpPr>
          <p:grpSpPr>
            <a:xfrm>
              <a:off x="0" y="0"/>
              <a:ext cx="843514" cy="843453"/>
              <a:chOff x="0" y="0"/>
              <a:chExt cx="812800" cy="812741"/>
            </a:xfrm>
          </p:grpSpPr>
          <p:sp>
            <p:nvSpPr>
              <p:cNvPr id="172" name="Google Shape;172;p3"/>
              <p:cNvSpPr/>
              <p:nvPr/>
            </p:nvSpPr>
            <p:spPr>
              <a:xfrm>
                <a:off x="0" y="0"/>
                <a:ext cx="812800" cy="81274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741" extrusionOk="0">
                    <a:moveTo>
                      <a:pt x="406400" y="0"/>
                    </a:moveTo>
                    <a:cubicBezTo>
                      <a:pt x="181951" y="0"/>
                      <a:pt x="0" y="181938"/>
                      <a:pt x="0" y="406370"/>
                    </a:cubicBezTo>
                    <a:cubicBezTo>
                      <a:pt x="0" y="630803"/>
                      <a:pt x="181951" y="812741"/>
                      <a:pt x="406400" y="812741"/>
                    </a:cubicBezTo>
                    <a:cubicBezTo>
                      <a:pt x="630849" y="812741"/>
                      <a:pt x="812800" y="630803"/>
                      <a:pt x="812800" y="406370"/>
                    </a:cubicBezTo>
                    <a:cubicBezTo>
                      <a:pt x="812800" y="18193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3"/>
              <p:cNvSpPr txBox="1"/>
              <p:nvPr/>
            </p:nvSpPr>
            <p:spPr>
              <a:xfrm>
                <a:off x="76200" y="38094"/>
                <a:ext cx="660400" cy="6984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3"/>
            <p:cNvSpPr txBox="1"/>
            <p:nvPr/>
          </p:nvSpPr>
          <p:spPr>
            <a:xfrm>
              <a:off x="223126" y="14143"/>
              <a:ext cx="397262" cy="7484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7</a:t>
              </a:r>
              <a:endParaRPr/>
            </a:p>
          </p:txBody>
        </p:sp>
      </p:grpSp>
      <p:sp>
        <p:nvSpPr>
          <p:cNvPr id="175" name="Google Shape;175;p3"/>
          <p:cNvSpPr txBox="1"/>
          <p:nvPr/>
        </p:nvSpPr>
        <p:spPr>
          <a:xfrm>
            <a:off x="1738897" y="8797274"/>
            <a:ext cx="16190522" cy="52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¿Qué provincias presentan mayor adopción per cápita?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6;p4">
            <a:extLst>
              <a:ext uri="{FF2B5EF4-FFF2-40B4-BE49-F238E27FC236}">
                <a16:creationId xmlns:a16="http://schemas.microsoft.com/office/drawing/2014/main" id="{4CBDDF5C-F23D-6699-F197-C1F51389BC1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4" name="Google Shape;188;p4">
            <a:extLst>
              <a:ext uri="{FF2B5EF4-FFF2-40B4-BE49-F238E27FC236}">
                <a16:creationId xmlns:a16="http://schemas.microsoft.com/office/drawing/2014/main" id="{157B532B-AFE2-4414-043B-9578675671E0}"/>
              </a:ext>
            </a:extLst>
          </p:cNvPr>
          <p:cNvSpPr/>
          <p:nvPr/>
        </p:nvSpPr>
        <p:spPr>
          <a:xfrm rot="5400000">
            <a:off x="5243597" y="-6097557"/>
            <a:ext cx="7656149" cy="21747116"/>
          </a:xfrm>
          <a:custGeom>
            <a:avLst/>
            <a:gdLst/>
            <a:ahLst/>
            <a:cxnLst/>
            <a:rect l="l" t="t" r="r" b="b"/>
            <a:pathLst>
              <a:path w="2016434" h="5727636" extrusionOk="0">
                <a:moveTo>
                  <a:pt x="28314" y="0"/>
                </a:moveTo>
                <a:lnTo>
                  <a:pt x="1988121" y="0"/>
                </a:lnTo>
                <a:cubicBezTo>
                  <a:pt x="1995630" y="0"/>
                  <a:pt x="2002832" y="2983"/>
                  <a:pt x="2008142" y="8293"/>
                </a:cubicBezTo>
                <a:cubicBezTo>
                  <a:pt x="2013452" y="13603"/>
                  <a:pt x="2016434" y="20804"/>
                  <a:pt x="2016434" y="28314"/>
                </a:cubicBezTo>
                <a:lnTo>
                  <a:pt x="2016434" y="5699323"/>
                </a:lnTo>
                <a:cubicBezTo>
                  <a:pt x="2016434" y="5706832"/>
                  <a:pt x="2013452" y="5714034"/>
                  <a:pt x="2008142" y="5719344"/>
                </a:cubicBezTo>
                <a:cubicBezTo>
                  <a:pt x="2002832" y="5724653"/>
                  <a:pt x="1995630" y="5727636"/>
                  <a:pt x="1988121" y="5727636"/>
                </a:cubicBezTo>
                <a:lnTo>
                  <a:pt x="28314" y="5727636"/>
                </a:lnTo>
                <a:cubicBezTo>
                  <a:pt x="20804" y="5727636"/>
                  <a:pt x="13603" y="5724653"/>
                  <a:pt x="8293" y="5719344"/>
                </a:cubicBezTo>
                <a:cubicBezTo>
                  <a:pt x="2983" y="5714034"/>
                  <a:pt x="0" y="5706832"/>
                  <a:pt x="0" y="5699323"/>
                </a:cubicBezTo>
                <a:lnTo>
                  <a:pt x="0" y="28314"/>
                </a:lnTo>
                <a:cubicBezTo>
                  <a:pt x="0" y="20804"/>
                  <a:pt x="2983" y="13603"/>
                  <a:pt x="8293" y="8293"/>
                </a:cubicBezTo>
                <a:cubicBezTo>
                  <a:pt x="13603" y="2983"/>
                  <a:pt x="20804" y="0"/>
                  <a:pt x="28314" y="0"/>
                </a:cubicBezTo>
                <a:close/>
              </a:path>
            </a:pathLst>
          </a:custGeom>
          <a:solidFill>
            <a:srgbClr val="000A1F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83" name="Google Shape;180;g357009fa048_0_13">
            <a:extLst>
              <a:ext uri="{FF2B5EF4-FFF2-40B4-BE49-F238E27FC236}">
                <a16:creationId xmlns:a16="http://schemas.microsoft.com/office/drawing/2014/main" id="{6D97D13C-7144-D0CD-4DFB-99917D003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972734"/>
              </p:ext>
            </p:extLst>
          </p:nvPr>
        </p:nvGraphicFramePr>
        <p:xfrm>
          <a:off x="1414732" y="1597361"/>
          <a:ext cx="13830600" cy="5996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Google Shape;129;p3">
            <a:extLst>
              <a:ext uri="{FF2B5EF4-FFF2-40B4-BE49-F238E27FC236}">
                <a16:creationId xmlns:a16="http://schemas.microsoft.com/office/drawing/2014/main" id="{136EB679-64AD-EB44-7E67-AD6831824C17}"/>
              </a:ext>
            </a:extLst>
          </p:cNvPr>
          <p:cNvSpPr txBox="1"/>
          <p:nvPr/>
        </p:nvSpPr>
        <p:spPr>
          <a:xfrm>
            <a:off x="1414732" y="318536"/>
            <a:ext cx="135702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DATOS DISPONIBLES EN EL DATASET</a:t>
            </a:r>
            <a:endParaRPr dirty="0"/>
          </a:p>
        </p:txBody>
      </p:sp>
      <p:sp>
        <p:nvSpPr>
          <p:cNvPr id="7" name="Google Shape;145;p3">
            <a:extLst>
              <a:ext uri="{FF2B5EF4-FFF2-40B4-BE49-F238E27FC236}">
                <a16:creationId xmlns:a16="http://schemas.microsoft.com/office/drawing/2014/main" id="{985537F3-CC09-F3C9-D87B-DCC573D0F713}"/>
              </a:ext>
            </a:extLst>
          </p:cNvPr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187" name="Google Shape;187;p4"/>
          <p:cNvGrpSpPr/>
          <p:nvPr/>
        </p:nvGrpSpPr>
        <p:grpSpPr>
          <a:xfrm rot="5400000">
            <a:off x="5388255" y="-5802390"/>
            <a:ext cx="7656149" cy="21891781"/>
            <a:chOff x="0" y="-38100"/>
            <a:chExt cx="2016434" cy="5765737"/>
          </a:xfrm>
        </p:grpSpPr>
        <p:sp>
          <p:nvSpPr>
            <p:cNvPr id="188" name="Google Shape;188;p4"/>
            <p:cNvSpPr/>
            <p:nvPr/>
          </p:nvSpPr>
          <p:spPr>
            <a:xfrm>
              <a:off x="0" y="0"/>
              <a:ext cx="2016434" cy="5727636"/>
            </a:xfrm>
            <a:custGeom>
              <a:avLst/>
              <a:gdLst/>
              <a:ahLst/>
              <a:cxnLst/>
              <a:rect l="l" t="t" r="r" b="b"/>
              <a:pathLst>
                <a:path w="2016434" h="5727636" extrusionOk="0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699323"/>
                  </a:lnTo>
                  <a:cubicBezTo>
                    <a:pt x="2016434" y="5706832"/>
                    <a:pt x="2013452" y="5714034"/>
                    <a:pt x="2008142" y="5719344"/>
                  </a:cubicBezTo>
                  <a:cubicBezTo>
                    <a:pt x="2002832" y="5724653"/>
                    <a:pt x="1995630" y="5727636"/>
                    <a:pt x="1988121" y="5727636"/>
                  </a:cubicBezTo>
                  <a:lnTo>
                    <a:pt x="28314" y="5727636"/>
                  </a:lnTo>
                  <a:cubicBezTo>
                    <a:pt x="20804" y="5727636"/>
                    <a:pt x="13603" y="5724653"/>
                    <a:pt x="8293" y="5719344"/>
                  </a:cubicBezTo>
                  <a:cubicBezTo>
                    <a:pt x="2983" y="5714034"/>
                    <a:pt x="0" y="5706832"/>
                    <a:pt x="0" y="5699323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0" y="-38100"/>
              <a:ext cx="2016434" cy="57657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4"/>
          <p:cNvSpPr txBox="1"/>
          <p:nvPr/>
        </p:nvSpPr>
        <p:spPr>
          <a:xfrm>
            <a:off x="2190839" y="2293937"/>
            <a:ext cx="142137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ROLES Y RESPOSABILIDAD</a:t>
            </a:r>
            <a:endParaRPr dirty="0"/>
          </a:p>
        </p:txBody>
      </p:sp>
      <p:sp>
        <p:nvSpPr>
          <p:cNvPr id="191" name="Google Shape;191;p4"/>
          <p:cNvSpPr txBox="1"/>
          <p:nvPr/>
        </p:nvSpPr>
        <p:spPr>
          <a:xfrm>
            <a:off x="4372571" y="6129574"/>
            <a:ext cx="46317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Analyst Isa.</a:t>
            </a:r>
            <a:endParaRPr/>
          </a:p>
        </p:txBody>
      </p:sp>
      <p:sp>
        <p:nvSpPr>
          <p:cNvPr id="192" name="Google Shape;192;p4"/>
          <p:cNvSpPr txBox="1"/>
          <p:nvPr/>
        </p:nvSpPr>
        <p:spPr>
          <a:xfrm>
            <a:off x="4372577" y="4150900"/>
            <a:ext cx="5679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Lider de  equipo. Felix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4372577" y="5150475"/>
            <a:ext cx="71583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Analista de negocio.</a:t>
            </a:r>
            <a:endParaRPr/>
          </a:p>
        </p:txBody>
      </p:sp>
      <p:grpSp>
        <p:nvGrpSpPr>
          <p:cNvPr id="194" name="Google Shape;194;p4"/>
          <p:cNvGrpSpPr/>
          <p:nvPr/>
        </p:nvGrpSpPr>
        <p:grpSpPr>
          <a:xfrm>
            <a:off x="3483896" y="4146353"/>
            <a:ext cx="632635" cy="632635"/>
            <a:chOff x="0" y="0"/>
            <a:chExt cx="843514" cy="843514"/>
          </a:xfrm>
        </p:grpSpPr>
        <p:grpSp>
          <p:nvGrpSpPr>
            <p:cNvPr id="195" name="Google Shape;195;p4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196" name="Google Shape;19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8" name="Google Shape;198;p4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1</a:t>
              </a:r>
              <a:endParaRPr/>
            </a:p>
          </p:txBody>
        </p:sp>
      </p:grpSp>
      <p:grpSp>
        <p:nvGrpSpPr>
          <p:cNvPr id="199" name="Google Shape;199;p4"/>
          <p:cNvGrpSpPr/>
          <p:nvPr/>
        </p:nvGrpSpPr>
        <p:grpSpPr>
          <a:xfrm>
            <a:off x="3483896" y="5145923"/>
            <a:ext cx="632635" cy="632635"/>
            <a:chOff x="0" y="0"/>
            <a:chExt cx="843514" cy="843514"/>
          </a:xfrm>
        </p:grpSpPr>
        <p:grpSp>
          <p:nvGrpSpPr>
            <p:cNvPr id="200" name="Google Shape;200;p4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201" name="Google Shape;201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4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2</a:t>
              </a:r>
              <a:endParaRPr/>
            </a:p>
          </p:txBody>
        </p:sp>
      </p:grpSp>
      <p:grpSp>
        <p:nvGrpSpPr>
          <p:cNvPr id="204" name="Google Shape;204;p4"/>
          <p:cNvGrpSpPr/>
          <p:nvPr/>
        </p:nvGrpSpPr>
        <p:grpSpPr>
          <a:xfrm>
            <a:off x="3483896" y="6145493"/>
            <a:ext cx="632635" cy="632635"/>
            <a:chOff x="0" y="0"/>
            <a:chExt cx="843514" cy="843514"/>
          </a:xfrm>
        </p:grpSpPr>
        <p:grpSp>
          <p:nvGrpSpPr>
            <p:cNvPr id="205" name="Google Shape;205;p4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206" name="Google Shape;20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4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3</a:t>
              </a:r>
              <a:endParaRPr/>
            </a:p>
          </p:txBody>
        </p:sp>
      </p:grpSp>
      <p:grpSp>
        <p:nvGrpSpPr>
          <p:cNvPr id="209" name="Google Shape;209;p4"/>
          <p:cNvGrpSpPr/>
          <p:nvPr/>
        </p:nvGrpSpPr>
        <p:grpSpPr>
          <a:xfrm>
            <a:off x="3483896" y="7145064"/>
            <a:ext cx="632635" cy="632635"/>
            <a:chOff x="0" y="0"/>
            <a:chExt cx="843514" cy="843514"/>
          </a:xfrm>
        </p:grpSpPr>
        <p:grpSp>
          <p:nvGrpSpPr>
            <p:cNvPr id="210" name="Google Shape;210;p4"/>
            <p:cNvGrpSpPr/>
            <p:nvPr/>
          </p:nvGrpSpPr>
          <p:grpSpPr>
            <a:xfrm>
              <a:off x="0" y="0"/>
              <a:ext cx="843514" cy="843514"/>
              <a:chOff x="0" y="0"/>
              <a:chExt cx="812800" cy="812800"/>
            </a:xfrm>
          </p:grpSpPr>
          <p:sp>
            <p:nvSpPr>
              <p:cNvPr id="211" name="Google Shape;211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8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" name="Google Shape;213;p4"/>
            <p:cNvSpPr txBox="1"/>
            <p:nvPr/>
          </p:nvSpPr>
          <p:spPr>
            <a:xfrm>
              <a:off x="223126" y="14143"/>
              <a:ext cx="397262" cy="74855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4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434" b="1" i="0" u="none" strike="noStrike" cap="none">
                  <a:solidFill>
                    <a:srgbClr val="000A1F"/>
                  </a:solidFill>
                  <a:latin typeface="Inter"/>
                  <a:ea typeface="Inter"/>
                  <a:cs typeface="Inter"/>
                  <a:sym typeface="Inter"/>
                </a:rPr>
                <a:t>4</a:t>
              </a:r>
              <a:endParaRPr/>
            </a:p>
          </p:txBody>
        </p:sp>
      </p:grpSp>
      <p:sp>
        <p:nvSpPr>
          <p:cNvPr id="214" name="Google Shape;214;p4"/>
          <p:cNvSpPr txBox="1"/>
          <p:nvPr/>
        </p:nvSpPr>
        <p:spPr>
          <a:xfrm>
            <a:off x="4372571" y="7105567"/>
            <a:ext cx="4631791" cy="614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1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 Engineer.</a:t>
            </a:r>
            <a:endParaRPr/>
          </a:p>
        </p:txBody>
      </p:sp>
      <p:sp>
        <p:nvSpPr>
          <p:cNvPr id="2" name="Google Shape;145;p3">
            <a:extLst>
              <a:ext uri="{FF2B5EF4-FFF2-40B4-BE49-F238E27FC236}">
                <a16:creationId xmlns:a16="http://schemas.microsoft.com/office/drawing/2014/main" id="{859F116C-0062-9A0D-36CC-4A612D5917A9}"/>
              </a:ext>
            </a:extLst>
          </p:cNvPr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cxnSp>
        <p:nvCxnSpPr>
          <p:cNvPr id="220" name="Google Shape;220;p5"/>
          <p:cNvCxnSpPr/>
          <p:nvPr/>
        </p:nvCxnSpPr>
        <p:spPr>
          <a:xfrm>
            <a:off x="849180" y="7804897"/>
            <a:ext cx="13619173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21" name="Google Shape;221;p5"/>
          <p:cNvGrpSpPr/>
          <p:nvPr/>
        </p:nvGrpSpPr>
        <p:grpSpPr>
          <a:xfrm>
            <a:off x="2107883" y="7692431"/>
            <a:ext cx="224931" cy="224931"/>
            <a:chOff x="0" y="0"/>
            <a:chExt cx="739177" cy="739177"/>
          </a:xfrm>
        </p:grpSpPr>
        <p:sp>
          <p:nvSpPr>
            <p:cNvPr id="222" name="Google Shape;222;p5"/>
            <p:cNvSpPr/>
            <p:nvPr/>
          </p:nvSpPr>
          <p:spPr>
            <a:xfrm>
              <a:off x="0" y="0"/>
              <a:ext cx="739177" cy="739177"/>
            </a:xfrm>
            <a:custGeom>
              <a:avLst/>
              <a:gdLst/>
              <a:ahLst/>
              <a:cxnLst/>
              <a:rect l="l" t="t" r="r" b="b"/>
              <a:pathLst>
                <a:path w="739177" h="739177" extrusionOk="0">
                  <a:moveTo>
                    <a:pt x="369588" y="0"/>
                  </a:moveTo>
                  <a:cubicBezTo>
                    <a:pt x="165470" y="0"/>
                    <a:pt x="0" y="165470"/>
                    <a:pt x="0" y="369588"/>
                  </a:cubicBezTo>
                  <a:cubicBezTo>
                    <a:pt x="0" y="573707"/>
                    <a:pt x="165470" y="739177"/>
                    <a:pt x="369588" y="739177"/>
                  </a:cubicBezTo>
                  <a:cubicBezTo>
                    <a:pt x="573707" y="739177"/>
                    <a:pt x="739177" y="573707"/>
                    <a:pt x="739177" y="369588"/>
                  </a:cubicBezTo>
                  <a:cubicBezTo>
                    <a:pt x="739177" y="165470"/>
                    <a:pt x="573707" y="0"/>
                    <a:pt x="369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69298" y="40723"/>
              <a:ext cx="600581" cy="629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4822905" y="7692431"/>
            <a:ext cx="224931" cy="224931"/>
            <a:chOff x="0" y="0"/>
            <a:chExt cx="739177" cy="739177"/>
          </a:xfrm>
        </p:grpSpPr>
        <p:sp>
          <p:nvSpPr>
            <p:cNvPr id="225" name="Google Shape;225;p5"/>
            <p:cNvSpPr/>
            <p:nvPr/>
          </p:nvSpPr>
          <p:spPr>
            <a:xfrm>
              <a:off x="0" y="0"/>
              <a:ext cx="739177" cy="739177"/>
            </a:xfrm>
            <a:custGeom>
              <a:avLst/>
              <a:gdLst/>
              <a:ahLst/>
              <a:cxnLst/>
              <a:rect l="l" t="t" r="r" b="b"/>
              <a:pathLst>
                <a:path w="739177" h="739177" extrusionOk="0">
                  <a:moveTo>
                    <a:pt x="369588" y="0"/>
                  </a:moveTo>
                  <a:cubicBezTo>
                    <a:pt x="165470" y="0"/>
                    <a:pt x="0" y="165470"/>
                    <a:pt x="0" y="369588"/>
                  </a:cubicBezTo>
                  <a:cubicBezTo>
                    <a:pt x="0" y="573707"/>
                    <a:pt x="165470" y="739177"/>
                    <a:pt x="369588" y="739177"/>
                  </a:cubicBezTo>
                  <a:cubicBezTo>
                    <a:pt x="573707" y="739177"/>
                    <a:pt x="739177" y="573707"/>
                    <a:pt x="739177" y="369588"/>
                  </a:cubicBezTo>
                  <a:cubicBezTo>
                    <a:pt x="739177" y="165470"/>
                    <a:pt x="573707" y="0"/>
                    <a:pt x="369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 txBox="1"/>
            <p:nvPr/>
          </p:nvSpPr>
          <p:spPr>
            <a:xfrm>
              <a:off x="69298" y="40723"/>
              <a:ext cx="600581" cy="629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5"/>
          <p:cNvGrpSpPr/>
          <p:nvPr/>
        </p:nvGrpSpPr>
        <p:grpSpPr>
          <a:xfrm>
            <a:off x="7537928" y="7692431"/>
            <a:ext cx="224931" cy="224931"/>
            <a:chOff x="0" y="0"/>
            <a:chExt cx="739177" cy="739177"/>
          </a:xfrm>
        </p:grpSpPr>
        <p:sp>
          <p:nvSpPr>
            <p:cNvPr id="228" name="Google Shape;228;p5"/>
            <p:cNvSpPr/>
            <p:nvPr/>
          </p:nvSpPr>
          <p:spPr>
            <a:xfrm>
              <a:off x="0" y="0"/>
              <a:ext cx="739177" cy="739177"/>
            </a:xfrm>
            <a:custGeom>
              <a:avLst/>
              <a:gdLst/>
              <a:ahLst/>
              <a:cxnLst/>
              <a:rect l="l" t="t" r="r" b="b"/>
              <a:pathLst>
                <a:path w="739177" h="739177" extrusionOk="0">
                  <a:moveTo>
                    <a:pt x="369588" y="0"/>
                  </a:moveTo>
                  <a:cubicBezTo>
                    <a:pt x="165470" y="0"/>
                    <a:pt x="0" y="165470"/>
                    <a:pt x="0" y="369588"/>
                  </a:cubicBezTo>
                  <a:cubicBezTo>
                    <a:pt x="0" y="573707"/>
                    <a:pt x="165470" y="739177"/>
                    <a:pt x="369588" y="739177"/>
                  </a:cubicBezTo>
                  <a:cubicBezTo>
                    <a:pt x="573707" y="739177"/>
                    <a:pt x="739177" y="573707"/>
                    <a:pt x="739177" y="369588"/>
                  </a:cubicBezTo>
                  <a:cubicBezTo>
                    <a:pt x="739177" y="165470"/>
                    <a:pt x="573707" y="0"/>
                    <a:pt x="369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69298" y="40723"/>
              <a:ext cx="600581" cy="629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0" name="Google Shape;230;p5"/>
          <p:cNvGrpSpPr/>
          <p:nvPr/>
        </p:nvGrpSpPr>
        <p:grpSpPr>
          <a:xfrm>
            <a:off x="10252951" y="7692431"/>
            <a:ext cx="224931" cy="224931"/>
            <a:chOff x="0" y="0"/>
            <a:chExt cx="739177" cy="739177"/>
          </a:xfrm>
        </p:grpSpPr>
        <p:sp>
          <p:nvSpPr>
            <p:cNvPr id="231" name="Google Shape;231;p5"/>
            <p:cNvSpPr/>
            <p:nvPr/>
          </p:nvSpPr>
          <p:spPr>
            <a:xfrm>
              <a:off x="0" y="0"/>
              <a:ext cx="739177" cy="739177"/>
            </a:xfrm>
            <a:custGeom>
              <a:avLst/>
              <a:gdLst/>
              <a:ahLst/>
              <a:cxnLst/>
              <a:rect l="l" t="t" r="r" b="b"/>
              <a:pathLst>
                <a:path w="739177" h="739177" extrusionOk="0">
                  <a:moveTo>
                    <a:pt x="369588" y="0"/>
                  </a:moveTo>
                  <a:cubicBezTo>
                    <a:pt x="165470" y="0"/>
                    <a:pt x="0" y="165470"/>
                    <a:pt x="0" y="369588"/>
                  </a:cubicBezTo>
                  <a:cubicBezTo>
                    <a:pt x="0" y="573707"/>
                    <a:pt x="165470" y="739177"/>
                    <a:pt x="369588" y="739177"/>
                  </a:cubicBezTo>
                  <a:cubicBezTo>
                    <a:pt x="573707" y="739177"/>
                    <a:pt x="739177" y="573707"/>
                    <a:pt x="739177" y="369588"/>
                  </a:cubicBezTo>
                  <a:cubicBezTo>
                    <a:pt x="739177" y="165470"/>
                    <a:pt x="573707" y="0"/>
                    <a:pt x="369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 txBox="1"/>
            <p:nvPr/>
          </p:nvSpPr>
          <p:spPr>
            <a:xfrm>
              <a:off x="69298" y="40723"/>
              <a:ext cx="600581" cy="629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5"/>
          <p:cNvGrpSpPr/>
          <p:nvPr/>
        </p:nvGrpSpPr>
        <p:grpSpPr>
          <a:xfrm>
            <a:off x="12967973" y="7692431"/>
            <a:ext cx="224931" cy="224931"/>
            <a:chOff x="0" y="0"/>
            <a:chExt cx="739177" cy="739177"/>
          </a:xfrm>
        </p:grpSpPr>
        <p:sp>
          <p:nvSpPr>
            <p:cNvPr id="234" name="Google Shape;234;p5"/>
            <p:cNvSpPr/>
            <p:nvPr/>
          </p:nvSpPr>
          <p:spPr>
            <a:xfrm>
              <a:off x="0" y="0"/>
              <a:ext cx="739177" cy="739177"/>
            </a:xfrm>
            <a:custGeom>
              <a:avLst/>
              <a:gdLst/>
              <a:ahLst/>
              <a:cxnLst/>
              <a:rect l="l" t="t" r="r" b="b"/>
              <a:pathLst>
                <a:path w="739177" h="739177" extrusionOk="0">
                  <a:moveTo>
                    <a:pt x="369588" y="0"/>
                  </a:moveTo>
                  <a:cubicBezTo>
                    <a:pt x="165470" y="0"/>
                    <a:pt x="0" y="165470"/>
                    <a:pt x="0" y="369588"/>
                  </a:cubicBezTo>
                  <a:cubicBezTo>
                    <a:pt x="0" y="573707"/>
                    <a:pt x="165470" y="739177"/>
                    <a:pt x="369588" y="739177"/>
                  </a:cubicBezTo>
                  <a:cubicBezTo>
                    <a:pt x="573707" y="739177"/>
                    <a:pt x="739177" y="573707"/>
                    <a:pt x="739177" y="369588"/>
                  </a:cubicBezTo>
                  <a:cubicBezTo>
                    <a:pt x="739177" y="165470"/>
                    <a:pt x="573707" y="0"/>
                    <a:pt x="3695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 txBox="1"/>
            <p:nvPr/>
          </p:nvSpPr>
          <p:spPr>
            <a:xfrm>
              <a:off x="69298" y="40723"/>
              <a:ext cx="600581" cy="629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5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5"/>
          <p:cNvGrpSpPr/>
          <p:nvPr/>
        </p:nvGrpSpPr>
        <p:grpSpPr>
          <a:xfrm>
            <a:off x="1091953" y="3628259"/>
            <a:ext cx="2279194" cy="3715876"/>
            <a:chOff x="0" y="-38100"/>
            <a:chExt cx="379877" cy="619331"/>
          </a:xfrm>
        </p:grpSpPr>
        <p:sp>
          <p:nvSpPr>
            <p:cNvPr id="237" name="Google Shape;237;p5"/>
            <p:cNvSpPr/>
            <p:nvPr/>
          </p:nvSpPr>
          <p:spPr>
            <a:xfrm>
              <a:off x="0" y="0"/>
              <a:ext cx="379877" cy="581231"/>
            </a:xfrm>
            <a:custGeom>
              <a:avLst/>
              <a:gdLst/>
              <a:ahLst/>
              <a:cxnLst/>
              <a:rect l="l" t="t" r="r" b="b"/>
              <a:pathLst>
                <a:path w="379877" h="581231" extrusionOk="0">
                  <a:moveTo>
                    <a:pt x="379877" y="74305"/>
                  </a:moveTo>
                  <a:lnTo>
                    <a:pt x="379877" y="407367"/>
                  </a:lnTo>
                  <a:cubicBezTo>
                    <a:pt x="379877" y="453474"/>
                    <a:pt x="355717" y="496210"/>
                    <a:pt x="316211" y="519984"/>
                  </a:cubicBezTo>
                  <a:lnTo>
                    <a:pt x="253604" y="557659"/>
                  </a:lnTo>
                  <a:cubicBezTo>
                    <a:pt x="214433" y="581231"/>
                    <a:pt x="165444" y="581231"/>
                    <a:pt x="126273" y="557659"/>
                  </a:cubicBezTo>
                  <a:lnTo>
                    <a:pt x="63666" y="519984"/>
                  </a:lnTo>
                  <a:cubicBezTo>
                    <a:pt x="24160" y="496210"/>
                    <a:pt x="0" y="453474"/>
                    <a:pt x="0" y="407367"/>
                  </a:cubicBezTo>
                  <a:lnTo>
                    <a:pt x="0" y="74305"/>
                  </a:lnTo>
                  <a:cubicBezTo>
                    <a:pt x="0" y="54598"/>
                    <a:pt x="7828" y="35698"/>
                    <a:pt x="21763" y="21763"/>
                  </a:cubicBezTo>
                  <a:cubicBezTo>
                    <a:pt x="35698" y="7828"/>
                    <a:pt x="54598" y="0"/>
                    <a:pt x="74305" y="0"/>
                  </a:cubicBezTo>
                  <a:lnTo>
                    <a:pt x="305573" y="0"/>
                  </a:lnTo>
                  <a:cubicBezTo>
                    <a:pt x="346610" y="0"/>
                    <a:pt x="379877" y="33267"/>
                    <a:pt x="379877" y="74305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 txBox="1"/>
            <p:nvPr/>
          </p:nvSpPr>
          <p:spPr>
            <a:xfrm>
              <a:off x="0" y="-38100"/>
              <a:ext cx="379877" cy="51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5"/>
          <p:cNvGrpSpPr/>
          <p:nvPr/>
        </p:nvGrpSpPr>
        <p:grpSpPr>
          <a:xfrm>
            <a:off x="3806975" y="3628259"/>
            <a:ext cx="2279194" cy="3715876"/>
            <a:chOff x="0" y="-38100"/>
            <a:chExt cx="379877" cy="619331"/>
          </a:xfrm>
        </p:grpSpPr>
        <p:sp>
          <p:nvSpPr>
            <p:cNvPr id="240" name="Google Shape;240;p5"/>
            <p:cNvSpPr/>
            <p:nvPr/>
          </p:nvSpPr>
          <p:spPr>
            <a:xfrm>
              <a:off x="0" y="0"/>
              <a:ext cx="379877" cy="581231"/>
            </a:xfrm>
            <a:custGeom>
              <a:avLst/>
              <a:gdLst/>
              <a:ahLst/>
              <a:cxnLst/>
              <a:rect l="l" t="t" r="r" b="b"/>
              <a:pathLst>
                <a:path w="379877" h="581231" extrusionOk="0">
                  <a:moveTo>
                    <a:pt x="379877" y="74305"/>
                  </a:moveTo>
                  <a:lnTo>
                    <a:pt x="379877" y="407367"/>
                  </a:lnTo>
                  <a:cubicBezTo>
                    <a:pt x="379877" y="453474"/>
                    <a:pt x="355717" y="496210"/>
                    <a:pt x="316211" y="519984"/>
                  </a:cubicBezTo>
                  <a:lnTo>
                    <a:pt x="253604" y="557659"/>
                  </a:lnTo>
                  <a:cubicBezTo>
                    <a:pt x="214433" y="581231"/>
                    <a:pt x="165444" y="581231"/>
                    <a:pt x="126273" y="557659"/>
                  </a:cubicBezTo>
                  <a:lnTo>
                    <a:pt x="63666" y="519984"/>
                  </a:lnTo>
                  <a:cubicBezTo>
                    <a:pt x="24160" y="496210"/>
                    <a:pt x="0" y="453474"/>
                    <a:pt x="0" y="407367"/>
                  </a:cubicBezTo>
                  <a:lnTo>
                    <a:pt x="0" y="74305"/>
                  </a:lnTo>
                  <a:cubicBezTo>
                    <a:pt x="0" y="54598"/>
                    <a:pt x="7828" y="35698"/>
                    <a:pt x="21763" y="21763"/>
                  </a:cubicBezTo>
                  <a:cubicBezTo>
                    <a:pt x="35698" y="7828"/>
                    <a:pt x="54598" y="0"/>
                    <a:pt x="74305" y="0"/>
                  </a:cubicBezTo>
                  <a:lnTo>
                    <a:pt x="305573" y="0"/>
                  </a:lnTo>
                  <a:cubicBezTo>
                    <a:pt x="346610" y="0"/>
                    <a:pt x="379877" y="33267"/>
                    <a:pt x="379877" y="74305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 txBox="1"/>
            <p:nvPr/>
          </p:nvSpPr>
          <p:spPr>
            <a:xfrm>
              <a:off x="0" y="-38100"/>
              <a:ext cx="379877" cy="51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5"/>
          <p:cNvSpPr txBox="1"/>
          <p:nvPr/>
        </p:nvSpPr>
        <p:spPr>
          <a:xfrm>
            <a:off x="1324991" y="8247127"/>
            <a:ext cx="1813117" cy="3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i="0" u="none" strike="noStrike" cap="none">
                <a:solidFill>
                  <a:srgbClr val="000A1F"/>
                </a:solidFill>
                <a:latin typeface="Inter"/>
                <a:ea typeface="Inter"/>
                <a:cs typeface="Inter"/>
                <a:sym typeface="Inter"/>
              </a:rPr>
              <a:t>Primero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>
            <a:off x="4040014" y="8247127"/>
            <a:ext cx="1813117" cy="3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i="0" u="none" strike="noStrike" cap="none">
                <a:solidFill>
                  <a:srgbClr val="000A1F"/>
                </a:solidFill>
                <a:latin typeface="Inter"/>
                <a:ea typeface="Inter"/>
                <a:cs typeface="Inter"/>
                <a:sym typeface="Inter"/>
              </a:rPr>
              <a:t>Segundo</a:t>
            </a:r>
            <a:endParaRPr/>
          </a:p>
        </p:txBody>
      </p:sp>
      <p:grpSp>
        <p:nvGrpSpPr>
          <p:cNvPr id="244" name="Google Shape;244;p5"/>
          <p:cNvGrpSpPr/>
          <p:nvPr/>
        </p:nvGrpSpPr>
        <p:grpSpPr>
          <a:xfrm>
            <a:off x="6521998" y="3628259"/>
            <a:ext cx="2279194" cy="3715876"/>
            <a:chOff x="0" y="-38100"/>
            <a:chExt cx="379877" cy="619331"/>
          </a:xfrm>
        </p:grpSpPr>
        <p:sp>
          <p:nvSpPr>
            <p:cNvPr id="245" name="Google Shape;245;p5"/>
            <p:cNvSpPr/>
            <p:nvPr/>
          </p:nvSpPr>
          <p:spPr>
            <a:xfrm>
              <a:off x="0" y="0"/>
              <a:ext cx="379877" cy="581231"/>
            </a:xfrm>
            <a:custGeom>
              <a:avLst/>
              <a:gdLst/>
              <a:ahLst/>
              <a:cxnLst/>
              <a:rect l="l" t="t" r="r" b="b"/>
              <a:pathLst>
                <a:path w="379877" h="581231" extrusionOk="0">
                  <a:moveTo>
                    <a:pt x="379877" y="74305"/>
                  </a:moveTo>
                  <a:lnTo>
                    <a:pt x="379877" y="407367"/>
                  </a:lnTo>
                  <a:cubicBezTo>
                    <a:pt x="379877" y="453474"/>
                    <a:pt x="355717" y="496210"/>
                    <a:pt x="316211" y="519984"/>
                  </a:cubicBezTo>
                  <a:lnTo>
                    <a:pt x="253604" y="557659"/>
                  </a:lnTo>
                  <a:cubicBezTo>
                    <a:pt x="214433" y="581231"/>
                    <a:pt x="165444" y="581231"/>
                    <a:pt x="126273" y="557659"/>
                  </a:cubicBezTo>
                  <a:lnTo>
                    <a:pt x="63666" y="519984"/>
                  </a:lnTo>
                  <a:cubicBezTo>
                    <a:pt x="24160" y="496210"/>
                    <a:pt x="0" y="453474"/>
                    <a:pt x="0" y="407367"/>
                  </a:cubicBezTo>
                  <a:lnTo>
                    <a:pt x="0" y="74305"/>
                  </a:lnTo>
                  <a:cubicBezTo>
                    <a:pt x="0" y="54598"/>
                    <a:pt x="7828" y="35698"/>
                    <a:pt x="21763" y="21763"/>
                  </a:cubicBezTo>
                  <a:cubicBezTo>
                    <a:pt x="35698" y="7828"/>
                    <a:pt x="54598" y="0"/>
                    <a:pt x="74305" y="0"/>
                  </a:cubicBezTo>
                  <a:lnTo>
                    <a:pt x="305573" y="0"/>
                  </a:lnTo>
                  <a:cubicBezTo>
                    <a:pt x="346610" y="0"/>
                    <a:pt x="379877" y="33267"/>
                    <a:pt x="379877" y="74305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 txBox="1"/>
            <p:nvPr/>
          </p:nvSpPr>
          <p:spPr>
            <a:xfrm>
              <a:off x="0" y="-38100"/>
              <a:ext cx="379877" cy="51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5"/>
          <p:cNvSpPr txBox="1"/>
          <p:nvPr/>
        </p:nvSpPr>
        <p:spPr>
          <a:xfrm>
            <a:off x="6755037" y="8247127"/>
            <a:ext cx="1813117" cy="3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i="0" u="none" strike="noStrike" cap="none">
                <a:solidFill>
                  <a:srgbClr val="000A1F"/>
                </a:solidFill>
                <a:latin typeface="Inter"/>
                <a:ea typeface="Inter"/>
                <a:cs typeface="Inter"/>
                <a:sym typeface="Inter"/>
              </a:rPr>
              <a:t>Tercero</a:t>
            </a:r>
            <a:endParaRPr/>
          </a:p>
        </p:txBody>
      </p:sp>
      <p:grpSp>
        <p:nvGrpSpPr>
          <p:cNvPr id="248" name="Google Shape;248;p5"/>
          <p:cNvGrpSpPr/>
          <p:nvPr/>
        </p:nvGrpSpPr>
        <p:grpSpPr>
          <a:xfrm>
            <a:off x="9237021" y="3628259"/>
            <a:ext cx="2279194" cy="3715876"/>
            <a:chOff x="0" y="-38100"/>
            <a:chExt cx="379877" cy="619331"/>
          </a:xfrm>
        </p:grpSpPr>
        <p:sp>
          <p:nvSpPr>
            <p:cNvPr id="249" name="Google Shape;249;p5"/>
            <p:cNvSpPr/>
            <p:nvPr/>
          </p:nvSpPr>
          <p:spPr>
            <a:xfrm>
              <a:off x="0" y="0"/>
              <a:ext cx="379877" cy="581231"/>
            </a:xfrm>
            <a:custGeom>
              <a:avLst/>
              <a:gdLst/>
              <a:ahLst/>
              <a:cxnLst/>
              <a:rect l="l" t="t" r="r" b="b"/>
              <a:pathLst>
                <a:path w="379877" h="581231" extrusionOk="0">
                  <a:moveTo>
                    <a:pt x="379877" y="74305"/>
                  </a:moveTo>
                  <a:lnTo>
                    <a:pt x="379877" y="407367"/>
                  </a:lnTo>
                  <a:cubicBezTo>
                    <a:pt x="379877" y="453474"/>
                    <a:pt x="355717" y="496210"/>
                    <a:pt x="316211" y="519984"/>
                  </a:cubicBezTo>
                  <a:lnTo>
                    <a:pt x="253604" y="557659"/>
                  </a:lnTo>
                  <a:cubicBezTo>
                    <a:pt x="214433" y="581231"/>
                    <a:pt x="165444" y="581231"/>
                    <a:pt x="126273" y="557659"/>
                  </a:cubicBezTo>
                  <a:lnTo>
                    <a:pt x="63666" y="519984"/>
                  </a:lnTo>
                  <a:cubicBezTo>
                    <a:pt x="24160" y="496210"/>
                    <a:pt x="0" y="453474"/>
                    <a:pt x="0" y="407367"/>
                  </a:cubicBezTo>
                  <a:lnTo>
                    <a:pt x="0" y="74305"/>
                  </a:lnTo>
                  <a:cubicBezTo>
                    <a:pt x="0" y="54598"/>
                    <a:pt x="7828" y="35698"/>
                    <a:pt x="21763" y="21763"/>
                  </a:cubicBezTo>
                  <a:cubicBezTo>
                    <a:pt x="35698" y="7828"/>
                    <a:pt x="54598" y="0"/>
                    <a:pt x="74305" y="0"/>
                  </a:cubicBezTo>
                  <a:lnTo>
                    <a:pt x="305573" y="0"/>
                  </a:lnTo>
                  <a:cubicBezTo>
                    <a:pt x="346610" y="0"/>
                    <a:pt x="379877" y="33267"/>
                    <a:pt x="379877" y="74305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>
              <a:off x="0" y="-38100"/>
              <a:ext cx="379877" cy="51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1" name="Google Shape;251;p5"/>
          <p:cNvSpPr txBox="1"/>
          <p:nvPr/>
        </p:nvSpPr>
        <p:spPr>
          <a:xfrm>
            <a:off x="9470059" y="8247127"/>
            <a:ext cx="1813117" cy="3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i="0" u="none" strike="noStrike" cap="none">
                <a:solidFill>
                  <a:srgbClr val="000A1F"/>
                </a:solidFill>
                <a:latin typeface="Inter"/>
                <a:ea typeface="Inter"/>
                <a:cs typeface="Inter"/>
                <a:sym typeface="Inter"/>
              </a:rPr>
              <a:t>Cuarto</a:t>
            </a:r>
            <a:endParaRPr/>
          </a:p>
        </p:txBody>
      </p:sp>
      <p:grpSp>
        <p:nvGrpSpPr>
          <p:cNvPr id="252" name="Google Shape;252;p5"/>
          <p:cNvGrpSpPr/>
          <p:nvPr/>
        </p:nvGrpSpPr>
        <p:grpSpPr>
          <a:xfrm>
            <a:off x="11952043" y="3628259"/>
            <a:ext cx="2279194" cy="3715876"/>
            <a:chOff x="0" y="-38100"/>
            <a:chExt cx="379877" cy="619331"/>
          </a:xfrm>
        </p:grpSpPr>
        <p:sp>
          <p:nvSpPr>
            <p:cNvPr id="253" name="Google Shape;253;p5"/>
            <p:cNvSpPr/>
            <p:nvPr/>
          </p:nvSpPr>
          <p:spPr>
            <a:xfrm>
              <a:off x="0" y="0"/>
              <a:ext cx="379877" cy="581231"/>
            </a:xfrm>
            <a:custGeom>
              <a:avLst/>
              <a:gdLst/>
              <a:ahLst/>
              <a:cxnLst/>
              <a:rect l="l" t="t" r="r" b="b"/>
              <a:pathLst>
                <a:path w="379877" h="581231" extrusionOk="0">
                  <a:moveTo>
                    <a:pt x="379877" y="74305"/>
                  </a:moveTo>
                  <a:lnTo>
                    <a:pt x="379877" y="407367"/>
                  </a:lnTo>
                  <a:cubicBezTo>
                    <a:pt x="379877" y="453474"/>
                    <a:pt x="355717" y="496210"/>
                    <a:pt x="316211" y="519984"/>
                  </a:cubicBezTo>
                  <a:lnTo>
                    <a:pt x="253604" y="557659"/>
                  </a:lnTo>
                  <a:cubicBezTo>
                    <a:pt x="214433" y="581231"/>
                    <a:pt x="165444" y="581231"/>
                    <a:pt x="126273" y="557659"/>
                  </a:cubicBezTo>
                  <a:lnTo>
                    <a:pt x="63666" y="519984"/>
                  </a:lnTo>
                  <a:cubicBezTo>
                    <a:pt x="24160" y="496210"/>
                    <a:pt x="0" y="453474"/>
                    <a:pt x="0" y="407367"/>
                  </a:cubicBezTo>
                  <a:lnTo>
                    <a:pt x="0" y="74305"/>
                  </a:lnTo>
                  <a:cubicBezTo>
                    <a:pt x="0" y="54598"/>
                    <a:pt x="7828" y="35698"/>
                    <a:pt x="21763" y="21763"/>
                  </a:cubicBezTo>
                  <a:cubicBezTo>
                    <a:pt x="35698" y="7828"/>
                    <a:pt x="54598" y="0"/>
                    <a:pt x="74305" y="0"/>
                  </a:cubicBezTo>
                  <a:lnTo>
                    <a:pt x="305573" y="0"/>
                  </a:lnTo>
                  <a:cubicBezTo>
                    <a:pt x="346610" y="0"/>
                    <a:pt x="379877" y="33267"/>
                    <a:pt x="379877" y="74305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 txBox="1"/>
            <p:nvPr/>
          </p:nvSpPr>
          <p:spPr>
            <a:xfrm>
              <a:off x="0" y="-38100"/>
              <a:ext cx="379877" cy="519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5"/>
          <p:cNvSpPr txBox="1"/>
          <p:nvPr/>
        </p:nvSpPr>
        <p:spPr>
          <a:xfrm>
            <a:off x="12185082" y="8247127"/>
            <a:ext cx="1813117" cy="30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7" b="1" i="0" u="none" strike="noStrike" cap="none">
                <a:solidFill>
                  <a:srgbClr val="000A1F"/>
                </a:solidFill>
                <a:latin typeface="Inter"/>
                <a:ea typeface="Inter"/>
                <a:cs typeface="Inter"/>
                <a:sym typeface="Inter"/>
              </a:rPr>
              <a:t>Quinto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1322047" y="4299131"/>
            <a:ext cx="1790700" cy="163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8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Datos simulados generados con Python, representando patrones realistas de uso y crecimiento.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6779571" y="4299131"/>
            <a:ext cx="1790700" cy="19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8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Incluyen variables clave: DNI, género, edad, ubicación, billeteras utilizadas, rubros de consumo, montos, frecuencia.</a:t>
            </a:r>
            <a:endParaRPr/>
          </a:p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8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8" name="Google Shape;258;p5"/>
          <p:cNvSpPr txBox="1"/>
          <p:nvPr/>
        </p:nvSpPr>
        <p:spPr>
          <a:xfrm>
            <a:off x="9466018" y="4299131"/>
            <a:ext cx="1790700" cy="1913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8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Limitaciones: Datos simulados, no representan comportamiento exacto del mercado real.</a:t>
            </a:r>
            <a:endParaRPr/>
          </a:p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88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9" name="Google Shape;259;p5"/>
          <p:cNvSpPr txBox="1"/>
          <p:nvPr/>
        </p:nvSpPr>
        <p:spPr>
          <a:xfrm>
            <a:off x="12182138" y="4299131"/>
            <a:ext cx="1790700" cy="163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8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Ventajas: Control total sobre la estructura, volumen y consistencia de los datos para análisis pedagógico.</a:t>
            </a:r>
            <a:endParaRPr/>
          </a:p>
        </p:txBody>
      </p:sp>
      <p:grpSp>
        <p:nvGrpSpPr>
          <p:cNvPr id="260" name="Google Shape;260;p5"/>
          <p:cNvGrpSpPr/>
          <p:nvPr/>
        </p:nvGrpSpPr>
        <p:grpSpPr>
          <a:xfrm rot="5400000">
            <a:off x="11235052" y="-4521644"/>
            <a:ext cx="3857836" cy="9736856"/>
            <a:chOff x="0" y="-38100"/>
            <a:chExt cx="1016056" cy="2564439"/>
          </a:xfrm>
        </p:grpSpPr>
        <p:sp>
          <p:nvSpPr>
            <p:cNvPr id="261" name="Google Shape;261;p5"/>
            <p:cNvSpPr/>
            <p:nvPr/>
          </p:nvSpPr>
          <p:spPr>
            <a:xfrm>
              <a:off x="0" y="0"/>
              <a:ext cx="1016056" cy="2526339"/>
            </a:xfrm>
            <a:custGeom>
              <a:avLst/>
              <a:gdLst/>
              <a:ahLst/>
              <a:cxnLst/>
              <a:rect l="l" t="t" r="r" b="b"/>
              <a:pathLst>
                <a:path w="1016056" h="2526339" extrusionOk="0">
                  <a:moveTo>
                    <a:pt x="56191" y="0"/>
                  </a:moveTo>
                  <a:lnTo>
                    <a:pt x="959865" y="0"/>
                  </a:lnTo>
                  <a:cubicBezTo>
                    <a:pt x="974768" y="0"/>
                    <a:pt x="989060" y="5920"/>
                    <a:pt x="999598" y="16458"/>
                  </a:cubicBezTo>
                  <a:cubicBezTo>
                    <a:pt x="1010136" y="26996"/>
                    <a:pt x="1016056" y="41288"/>
                    <a:pt x="1016056" y="56191"/>
                  </a:cubicBezTo>
                  <a:lnTo>
                    <a:pt x="1016056" y="2470149"/>
                  </a:lnTo>
                  <a:cubicBezTo>
                    <a:pt x="1016056" y="2485052"/>
                    <a:pt x="1010136" y="2499344"/>
                    <a:pt x="999598" y="2509882"/>
                  </a:cubicBezTo>
                  <a:cubicBezTo>
                    <a:pt x="989060" y="2520419"/>
                    <a:pt x="974768" y="2526339"/>
                    <a:pt x="959865" y="2526339"/>
                  </a:cubicBezTo>
                  <a:lnTo>
                    <a:pt x="56191" y="2526339"/>
                  </a:lnTo>
                  <a:cubicBezTo>
                    <a:pt x="41288" y="2526339"/>
                    <a:pt x="26996" y="2520419"/>
                    <a:pt x="16458" y="2509882"/>
                  </a:cubicBezTo>
                  <a:cubicBezTo>
                    <a:pt x="5920" y="2499344"/>
                    <a:pt x="0" y="2485052"/>
                    <a:pt x="0" y="2470149"/>
                  </a:cubicBezTo>
                  <a:lnTo>
                    <a:pt x="0" y="56191"/>
                  </a:lnTo>
                  <a:cubicBezTo>
                    <a:pt x="0" y="41288"/>
                    <a:pt x="5920" y="26996"/>
                    <a:pt x="16458" y="16458"/>
                  </a:cubicBezTo>
                  <a:cubicBezTo>
                    <a:pt x="26996" y="5920"/>
                    <a:pt x="41288" y="0"/>
                    <a:pt x="5619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 txBox="1"/>
            <p:nvPr/>
          </p:nvSpPr>
          <p:spPr>
            <a:xfrm>
              <a:off x="0" y="-38100"/>
              <a:ext cx="1016056" cy="25644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5"/>
          <p:cNvSpPr txBox="1"/>
          <p:nvPr/>
        </p:nvSpPr>
        <p:spPr>
          <a:xfrm>
            <a:off x="8410600" y="394374"/>
            <a:ext cx="93621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IDENTIFICACIÓN INICIAL DE FUENTES DE DATOS</a:t>
            </a:r>
            <a:endParaRPr/>
          </a:p>
        </p:txBody>
      </p:sp>
      <p:sp>
        <p:nvSpPr>
          <p:cNvPr id="264" name="Google Shape;264;p5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sp>
        <p:nvSpPr>
          <p:cNvPr id="265" name="Google Shape;265;p5"/>
          <p:cNvSpPr txBox="1"/>
          <p:nvPr/>
        </p:nvSpPr>
        <p:spPr>
          <a:xfrm>
            <a:off x="4040021" y="4299131"/>
            <a:ext cx="1790700" cy="2463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7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88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Conexión a la API del Banco Central para analizar cómo la variación entre las tasas de interés bancarias y las de las billeteras virtuales influyó en su crecimiento.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663"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  <p:grpSp>
        <p:nvGrpSpPr>
          <p:cNvPr id="272" name="Google Shape;272;p6"/>
          <p:cNvGrpSpPr/>
          <p:nvPr/>
        </p:nvGrpSpPr>
        <p:grpSpPr>
          <a:xfrm rot="2206218">
            <a:off x="6149330" y="2347741"/>
            <a:ext cx="948925" cy="948925"/>
            <a:chOff x="0" y="0"/>
            <a:chExt cx="812800" cy="812800"/>
          </a:xfrm>
        </p:grpSpPr>
        <p:sp>
          <p:nvSpPr>
            <p:cNvPr id="273" name="Google Shape;273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5" name="Google Shape;275;p6"/>
          <p:cNvGrpSpPr/>
          <p:nvPr/>
        </p:nvGrpSpPr>
        <p:grpSpPr>
          <a:xfrm rot="-2207999">
            <a:off x="6149330" y="6990285"/>
            <a:ext cx="948925" cy="948925"/>
            <a:chOff x="0" y="0"/>
            <a:chExt cx="812800" cy="812800"/>
          </a:xfrm>
        </p:grpSpPr>
        <p:sp>
          <p:nvSpPr>
            <p:cNvPr id="276" name="Google Shape;276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77" name="Google Shape;277;p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6"/>
          <p:cNvGrpSpPr/>
          <p:nvPr/>
        </p:nvGrpSpPr>
        <p:grpSpPr>
          <a:xfrm rot="-8593781">
            <a:off x="11189745" y="6990334"/>
            <a:ext cx="948925" cy="948925"/>
            <a:chOff x="0" y="0"/>
            <a:chExt cx="812800" cy="812800"/>
          </a:xfrm>
        </p:grpSpPr>
        <p:sp>
          <p:nvSpPr>
            <p:cNvPr id="279" name="Google Shape;279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0" name="Google Shape;280;p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6"/>
          <p:cNvGrpSpPr/>
          <p:nvPr/>
        </p:nvGrpSpPr>
        <p:grpSpPr>
          <a:xfrm rot="8592000">
            <a:off x="11189745" y="2347790"/>
            <a:ext cx="948925" cy="948925"/>
            <a:chOff x="0" y="0"/>
            <a:chExt cx="812800" cy="812800"/>
          </a:xfrm>
        </p:grpSpPr>
        <p:sp>
          <p:nvSpPr>
            <p:cNvPr id="282" name="Google Shape;282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3" name="Google Shape;283;p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6"/>
          <p:cNvGrpSpPr/>
          <p:nvPr/>
        </p:nvGrpSpPr>
        <p:grpSpPr>
          <a:xfrm>
            <a:off x="4915486" y="4669037"/>
            <a:ext cx="948925" cy="948925"/>
            <a:chOff x="0" y="0"/>
            <a:chExt cx="812800" cy="812800"/>
          </a:xfrm>
        </p:grpSpPr>
        <p:sp>
          <p:nvSpPr>
            <p:cNvPr id="285" name="Google Shape;285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6" name="Google Shape;286;p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6"/>
          <p:cNvGrpSpPr/>
          <p:nvPr/>
        </p:nvGrpSpPr>
        <p:grpSpPr>
          <a:xfrm rot="10800000">
            <a:off x="12423589" y="4669037"/>
            <a:ext cx="948925" cy="948925"/>
            <a:chOff x="0" y="0"/>
            <a:chExt cx="812800" cy="812800"/>
          </a:xfrm>
        </p:grpSpPr>
        <p:sp>
          <p:nvSpPr>
            <p:cNvPr id="288" name="Google Shape;288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812800" y="203200"/>
                  </a:lnTo>
                  <a:lnTo>
                    <a:pt x="81280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289" name="Google Shape;289;p6"/>
            <p:cNvSpPr txBox="1"/>
            <p:nvPr/>
          </p:nvSpPr>
          <p:spPr>
            <a:xfrm>
              <a:off x="101600" y="165100"/>
              <a:ext cx="7112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8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6"/>
          <p:cNvSpPr txBox="1"/>
          <p:nvPr/>
        </p:nvSpPr>
        <p:spPr>
          <a:xfrm>
            <a:off x="5805180" y="3776171"/>
            <a:ext cx="6523109" cy="271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DESCRIPCIÓN DETALLADA DE LAS FUENTES DE DATOS</a:t>
            </a:r>
            <a:endParaRPr/>
          </a:p>
          <a:p>
            <a:pPr marL="0" marR="0" lvl="0" indent="0" algn="ctr" rtl="0">
              <a:lnSpc>
                <a:spcPct val="124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Utilizadas</a:t>
            </a:r>
            <a:endParaRPr/>
          </a:p>
        </p:txBody>
      </p:sp>
      <p:sp>
        <p:nvSpPr>
          <p:cNvPr id="291" name="Google Shape;291;p6"/>
          <p:cNvSpPr txBox="1"/>
          <p:nvPr/>
        </p:nvSpPr>
        <p:spPr>
          <a:xfrm>
            <a:off x="1922135" y="1494189"/>
            <a:ext cx="3644053" cy="130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4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Dataset simulado de 100.000 transacciones individuales basado en perfiles realistas de usuarios de billeteras virtuales en Argentina</a:t>
            </a:r>
            <a:endParaRPr/>
          </a:p>
        </p:txBody>
      </p:sp>
      <p:sp>
        <p:nvSpPr>
          <p:cNvPr id="292" name="Google Shape;292;p6"/>
          <p:cNvSpPr txBox="1"/>
          <p:nvPr/>
        </p:nvSpPr>
        <p:spPr>
          <a:xfrm>
            <a:off x="12624450" y="1494189"/>
            <a:ext cx="3644053" cy="97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4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Datos públicos de informes de empresas de billeteras virtuales (por ejemplo, MercadoPago, Ualá, Modo)s.</a:t>
            </a:r>
            <a:endParaRPr/>
          </a:p>
        </p:txBody>
      </p:sp>
      <p:sp>
        <p:nvSpPr>
          <p:cNvPr id="293" name="Google Shape;293;p6"/>
          <p:cNvSpPr txBox="1"/>
          <p:nvPr/>
        </p:nvSpPr>
        <p:spPr>
          <a:xfrm>
            <a:off x="1922135" y="7946843"/>
            <a:ext cx="3644053" cy="163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4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Conexión a la API del Banco Central para recopilar datos sobre la variación de las tasas de interés entre los bancos tradicionales y las billeteras virtuales.</a:t>
            </a:r>
            <a:endParaRPr/>
          </a:p>
        </p:txBody>
      </p:sp>
      <p:sp>
        <p:nvSpPr>
          <p:cNvPr id="294" name="Google Shape;294;p6"/>
          <p:cNvSpPr txBox="1"/>
          <p:nvPr/>
        </p:nvSpPr>
        <p:spPr>
          <a:xfrm>
            <a:off x="12624450" y="7946843"/>
            <a:ext cx="3644053" cy="163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4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Para analizar el comportamiento actual de los usuarios y conocer sus intereses, se pueden realizar encuestas en línea, por ejemplo, a través de redes sociales.</a:t>
            </a:r>
            <a:endParaRPr/>
          </a:p>
        </p:txBody>
      </p:sp>
      <p:grpSp>
        <p:nvGrpSpPr>
          <p:cNvPr id="295" name="Google Shape;295;p6"/>
          <p:cNvGrpSpPr/>
          <p:nvPr/>
        </p:nvGrpSpPr>
        <p:grpSpPr>
          <a:xfrm>
            <a:off x="1941292" y="7218769"/>
            <a:ext cx="3605740" cy="650731"/>
            <a:chOff x="0" y="-28575"/>
            <a:chExt cx="2410223" cy="434975"/>
          </a:xfrm>
        </p:grpSpPr>
        <p:sp>
          <p:nvSpPr>
            <p:cNvPr id="296" name="Google Shape;296;p6"/>
            <p:cNvSpPr/>
            <p:nvPr/>
          </p:nvSpPr>
          <p:spPr>
            <a:xfrm>
              <a:off x="0" y="0"/>
              <a:ext cx="2410223" cy="406400"/>
            </a:xfrm>
            <a:custGeom>
              <a:avLst/>
              <a:gdLst/>
              <a:ahLst/>
              <a:cxnLst/>
              <a:rect l="l" t="t" r="r" b="b"/>
              <a:pathLst>
                <a:path w="2410223" h="406400" extrusionOk="0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6"/>
          <p:cNvSpPr txBox="1"/>
          <p:nvPr/>
        </p:nvSpPr>
        <p:spPr>
          <a:xfrm>
            <a:off x="1820724" y="7339275"/>
            <a:ext cx="3917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3" b="1" i="0" u="none" strike="noStrike" cap="none">
                <a:solidFill>
                  <a:srgbClr val="000A1F"/>
                </a:solidFill>
                <a:latin typeface="Ultra"/>
                <a:ea typeface="Ultra"/>
                <a:cs typeface="Ultra"/>
                <a:sym typeface="Ultra"/>
              </a:rPr>
              <a:t>Fuentes primarias</a:t>
            </a:r>
            <a:endParaRPr/>
          </a:p>
        </p:txBody>
      </p:sp>
      <p:grpSp>
        <p:nvGrpSpPr>
          <p:cNvPr id="299" name="Google Shape;299;p6"/>
          <p:cNvGrpSpPr/>
          <p:nvPr/>
        </p:nvGrpSpPr>
        <p:grpSpPr>
          <a:xfrm>
            <a:off x="12643607" y="7218770"/>
            <a:ext cx="3605694" cy="650723"/>
            <a:chOff x="0" y="-28575"/>
            <a:chExt cx="2410223" cy="434975"/>
          </a:xfrm>
        </p:grpSpPr>
        <p:sp>
          <p:nvSpPr>
            <p:cNvPr id="300" name="Google Shape;300;p6"/>
            <p:cNvSpPr/>
            <p:nvPr/>
          </p:nvSpPr>
          <p:spPr>
            <a:xfrm>
              <a:off x="0" y="0"/>
              <a:ext cx="2410223" cy="406400"/>
            </a:xfrm>
            <a:custGeom>
              <a:avLst/>
              <a:gdLst/>
              <a:ahLst/>
              <a:cxnLst/>
              <a:rect l="l" t="t" r="r" b="b"/>
              <a:pathLst>
                <a:path w="2410223" h="406400" extrusionOk="0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6"/>
          <p:cNvSpPr txBox="1"/>
          <p:nvPr/>
        </p:nvSpPr>
        <p:spPr>
          <a:xfrm>
            <a:off x="12158997" y="7339300"/>
            <a:ext cx="46452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3" b="1" i="0" u="none" strike="noStrike" cap="none">
                <a:solidFill>
                  <a:srgbClr val="000A1F"/>
                </a:solidFill>
                <a:latin typeface="Ultra"/>
                <a:ea typeface="Ultra"/>
                <a:cs typeface="Ultra"/>
                <a:sym typeface="Ultra"/>
              </a:rPr>
              <a:t>Fuentes secundarias</a:t>
            </a:r>
            <a:endParaRPr/>
          </a:p>
        </p:txBody>
      </p:sp>
      <p:sp>
        <p:nvSpPr>
          <p:cNvPr id="303" name="Google Shape;303;p6"/>
          <p:cNvSpPr txBox="1"/>
          <p:nvPr/>
        </p:nvSpPr>
        <p:spPr>
          <a:xfrm>
            <a:off x="560568" y="4720516"/>
            <a:ext cx="3644053" cy="163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4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Variables incluidas: usuario_id, DNI, sexo, edad, provincia, ciudad, fecha de alta, bancarización, fecha de transacción, billetera, rubro, tipo de pago, monto.</a:t>
            </a:r>
            <a:endParaRPr/>
          </a:p>
        </p:txBody>
      </p:sp>
      <p:grpSp>
        <p:nvGrpSpPr>
          <p:cNvPr id="304" name="Google Shape;304;p6"/>
          <p:cNvGrpSpPr/>
          <p:nvPr/>
        </p:nvGrpSpPr>
        <p:grpSpPr>
          <a:xfrm>
            <a:off x="560568" y="4018306"/>
            <a:ext cx="3605740" cy="650731"/>
            <a:chOff x="0" y="-28575"/>
            <a:chExt cx="2410223" cy="434975"/>
          </a:xfrm>
        </p:grpSpPr>
        <p:sp>
          <p:nvSpPr>
            <p:cNvPr id="305" name="Google Shape;305;p6"/>
            <p:cNvSpPr/>
            <p:nvPr/>
          </p:nvSpPr>
          <p:spPr>
            <a:xfrm>
              <a:off x="0" y="0"/>
              <a:ext cx="2410223" cy="406400"/>
            </a:xfrm>
            <a:custGeom>
              <a:avLst/>
              <a:gdLst/>
              <a:ahLst/>
              <a:cxnLst/>
              <a:rect l="l" t="t" r="r" b="b"/>
              <a:pathLst>
                <a:path w="2410223" h="406400" extrusionOk="0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6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6"/>
          <p:cNvSpPr txBox="1"/>
          <p:nvPr/>
        </p:nvSpPr>
        <p:spPr>
          <a:xfrm>
            <a:off x="122400" y="4204000"/>
            <a:ext cx="45204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293" b="1">
                <a:solidFill>
                  <a:srgbClr val="000A1F"/>
                </a:solidFill>
                <a:latin typeface="Ultra"/>
                <a:ea typeface="Ultra"/>
                <a:cs typeface="Ultra"/>
                <a:sym typeface="Ultra"/>
              </a:rPr>
              <a:t>Fuentes primarias</a:t>
            </a:r>
            <a:endParaRPr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93" b="1">
              <a:solidFill>
                <a:srgbClr val="000A1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grpSp>
        <p:nvGrpSpPr>
          <p:cNvPr id="308" name="Google Shape;308;p6"/>
          <p:cNvGrpSpPr/>
          <p:nvPr/>
        </p:nvGrpSpPr>
        <p:grpSpPr>
          <a:xfrm>
            <a:off x="13967228" y="4010619"/>
            <a:ext cx="3605694" cy="650723"/>
            <a:chOff x="0" y="-28575"/>
            <a:chExt cx="2410223" cy="434975"/>
          </a:xfrm>
        </p:grpSpPr>
        <p:sp>
          <p:nvSpPr>
            <p:cNvPr id="309" name="Google Shape;309;p6"/>
            <p:cNvSpPr/>
            <p:nvPr/>
          </p:nvSpPr>
          <p:spPr>
            <a:xfrm>
              <a:off x="0" y="0"/>
              <a:ext cx="2410223" cy="406400"/>
            </a:xfrm>
            <a:custGeom>
              <a:avLst/>
              <a:gdLst/>
              <a:ahLst/>
              <a:cxnLst/>
              <a:rect l="l" t="t" r="r" b="b"/>
              <a:pathLst>
                <a:path w="2410223" h="406400" extrusionOk="0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p6"/>
          <p:cNvSpPr txBox="1"/>
          <p:nvPr/>
        </p:nvSpPr>
        <p:spPr>
          <a:xfrm>
            <a:off x="13811527" y="4099325"/>
            <a:ext cx="39171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3" b="1" i="0" u="none" strike="noStrike" cap="none">
                <a:solidFill>
                  <a:srgbClr val="000A1F"/>
                </a:solidFill>
                <a:latin typeface="Ultra"/>
                <a:ea typeface="Ultra"/>
                <a:cs typeface="Ultra"/>
                <a:sym typeface="Ultra"/>
              </a:rPr>
              <a:t>Fuentes secundarias</a:t>
            </a:r>
            <a:endParaRPr/>
          </a:p>
        </p:txBody>
      </p:sp>
      <p:sp>
        <p:nvSpPr>
          <p:cNvPr id="312" name="Google Shape;312;p6"/>
          <p:cNvSpPr txBox="1"/>
          <p:nvPr/>
        </p:nvSpPr>
        <p:spPr>
          <a:xfrm>
            <a:off x="14082703" y="4720516"/>
            <a:ext cx="3644053" cy="972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99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4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Estudios de Kantar, McKinsey, Accenture sobre hábitos de consumo digital.</a:t>
            </a:r>
            <a:endParaRPr/>
          </a:p>
        </p:txBody>
      </p:sp>
      <p:grpSp>
        <p:nvGrpSpPr>
          <p:cNvPr id="313" name="Google Shape;313;p6"/>
          <p:cNvGrpSpPr/>
          <p:nvPr/>
        </p:nvGrpSpPr>
        <p:grpSpPr>
          <a:xfrm>
            <a:off x="1976430" y="697336"/>
            <a:ext cx="3605694" cy="650723"/>
            <a:chOff x="0" y="-28575"/>
            <a:chExt cx="2410223" cy="434975"/>
          </a:xfrm>
        </p:grpSpPr>
        <p:sp>
          <p:nvSpPr>
            <p:cNvPr id="314" name="Google Shape;314;p6"/>
            <p:cNvSpPr/>
            <p:nvPr/>
          </p:nvSpPr>
          <p:spPr>
            <a:xfrm>
              <a:off x="0" y="0"/>
              <a:ext cx="2410223" cy="406400"/>
            </a:xfrm>
            <a:custGeom>
              <a:avLst/>
              <a:gdLst/>
              <a:ahLst/>
              <a:cxnLst/>
              <a:rect l="l" t="t" r="r" b="b"/>
              <a:pathLst>
                <a:path w="2410223" h="406400" extrusionOk="0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6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6"/>
          <p:cNvSpPr txBox="1"/>
          <p:nvPr/>
        </p:nvSpPr>
        <p:spPr>
          <a:xfrm>
            <a:off x="1543525" y="820775"/>
            <a:ext cx="4320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3" b="1" i="0" u="none" strike="noStrike" cap="none">
                <a:solidFill>
                  <a:srgbClr val="000A1F"/>
                </a:solidFill>
                <a:latin typeface="Ultra"/>
                <a:ea typeface="Ultra"/>
                <a:cs typeface="Ultra"/>
                <a:sym typeface="Ultra"/>
              </a:rPr>
              <a:t>Fuentes primarias</a:t>
            </a:r>
            <a:endParaRPr/>
          </a:p>
        </p:txBody>
      </p:sp>
      <p:grpSp>
        <p:nvGrpSpPr>
          <p:cNvPr id="317" name="Google Shape;317;p6"/>
          <p:cNvGrpSpPr/>
          <p:nvPr/>
        </p:nvGrpSpPr>
        <p:grpSpPr>
          <a:xfrm>
            <a:off x="12643607" y="681961"/>
            <a:ext cx="3605694" cy="650723"/>
            <a:chOff x="0" y="-28575"/>
            <a:chExt cx="2410223" cy="434975"/>
          </a:xfrm>
        </p:grpSpPr>
        <p:sp>
          <p:nvSpPr>
            <p:cNvPr id="318" name="Google Shape;318;p6"/>
            <p:cNvSpPr/>
            <p:nvPr/>
          </p:nvSpPr>
          <p:spPr>
            <a:xfrm>
              <a:off x="0" y="0"/>
              <a:ext cx="2410223" cy="406400"/>
            </a:xfrm>
            <a:custGeom>
              <a:avLst/>
              <a:gdLst/>
              <a:ahLst/>
              <a:cxnLst/>
              <a:rect l="l" t="t" r="r" b="b"/>
              <a:pathLst>
                <a:path w="2410223" h="406400" extrusionOk="0">
                  <a:moveTo>
                    <a:pt x="2207023" y="0"/>
                  </a:moveTo>
                  <a:cubicBezTo>
                    <a:pt x="2319247" y="0"/>
                    <a:pt x="2410223" y="90976"/>
                    <a:pt x="2410223" y="203200"/>
                  </a:cubicBezTo>
                  <a:cubicBezTo>
                    <a:pt x="2410223" y="315424"/>
                    <a:pt x="2319247" y="406400"/>
                    <a:pt x="22070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6"/>
            <p:cNvSpPr txBox="1"/>
            <p:nvPr/>
          </p:nvSpPr>
          <p:spPr>
            <a:xfrm>
              <a:off x="0" y="-28575"/>
              <a:ext cx="2410223" cy="4349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76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6"/>
          <p:cNvSpPr txBox="1"/>
          <p:nvPr/>
        </p:nvSpPr>
        <p:spPr>
          <a:xfrm>
            <a:off x="12321139" y="820775"/>
            <a:ext cx="43209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93" b="1" i="0" u="none" strike="noStrike" cap="none">
                <a:solidFill>
                  <a:srgbClr val="000A1F"/>
                </a:solidFill>
                <a:latin typeface="Ultra"/>
                <a:ea typeface="Ultra"/>
                <a:cs typeface="Ultra"/>
                <a:sym typeface="Ultra"/>
              </a:rPr>
              <a:t>Fuentes secuntarias</a:t>
            </a:r>
            <a:endParaRPr/>
          </a:p>
        </p:txBody>
      </p:sp>
      <p:sp>
        <p:nvSpPr>
          <p:cNvPr id="321" name="Google Shape;321;p6"/>
          <p:cNvSpPr/>
          <p:nvPr/>
        </p:nvSpPr>
        <p:spPr>
          <a:xfrm>
            <a:off x="0" y="-94055"/>
            <a:ext cx="1434342" cy="1402397"/>
          </a:xfrm>
          <a:custGeom>
            <a:avLst/>
            <a:gdLst/>
            <a:ahLst/>
            <a:cxnLst/>
            <a:rect l="l" t="t" r="r" b="b"/>
            <a:pathLst>
              <a:path w="1434342" h="1402397" extrusionOk="0">
                <a:moveTo>
                  <a:pt x="0" y="0"/>
                </a:moveTo>
                <a:lnTo>
                  <a:pt x="1434342" y="0"/>
                </a:lnTo>
                <a:lnTo>
                  <a:pt x="1434342" y="1402397"/>
                </a:lnTo>
                <a:lnTo>
                  <a:pt x="0" y="1402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987</Words>
  <Application>Microsoft Office PowerPoint</Application>
  <PresentationFormat>Personalizado</PresentationFormat>
  <Paragraphs>118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Poppins</vt:lpstr>
      <vt:lpstr>Inter</vt:lpstr>
      <vt:lpstr>Arial</vt:lpstr>
      <vt:lpstr>Calibri</vt:lpstr>
      <vt:lpstr>Ultra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Batalla Fernando</cp:lastModifiedBy>
  <cp:revision>2</cp:revision>
  <dcterms:created xsi:type="dcterms:W3CDTF">2006-08-16T00:00:00Z</dcterms:created>
  <dcterms:modified xsi:type="dcterms:W3CDTF">2025-05-07T23:02:09Z</dcterms:modified>
</cp:coreProperties>
</file>