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5AAD0-B9B6-96F5-3D3E-9DDC855DA6AF}" v="376" dt="2023-04-18T16:57:06.926"/>
    <p1510:client id="{0712B0BF-3288-4E1B-A038-FA4FB017B721}" v="1251" dt="2023-04-18T05:41:20.283"/>
    <p1510:client id="{1505F090-09C5-9421-2300-2980AE613FD5}" v="135" dt="2023-04-18T18:30:52.444"/>
    <p1510:client id="{2B64454D-CBAD-4802-B838-BD0B612736DC}" v="13" dt="2023-04-17T00:59:18.618"/>
    <p1510:client id="{2D9FC357-A3B1-8DB3-9E34-9F0069C9EE97}" v="90" dt="2023-04-17T21:13:36.543"/>
    <p1510:client id="{41846B75-AA10-4FEC-D276-E7BF5F17D02E}" v="4" dt="2023-04-18T16:16:43.172"/>
    <p1510:client id="{486E50A7-561F-C849-A8AA-A76B2BC6E99D}" v="51" dt="2023-04-17T22:31:43.886"/>
    <p1510:client id="{7CCFF58A-6C2A-F19F-48C6-2216229C027F}" v="1238" dt="2023-04-18T18:41:01.695"/>
    <p1510:client id="{AE1BAAA1-54E7-E03D-3BEF-E89F9327C1E1}" v="11" dt="2023-04-18T16:50:16.613"/>
    <p1510:client id="{F6FE297D-23E5-81D8-8D01-669FF42301AD}" v="16" dt="2023-04-18T16:23:2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hyperlink" Target="https://github.com/gianbatayola/CSE482-Project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5" Type="http://schemas.openxmlformats.org/officeDocument/2006/relationships/hyperlink" Target="https://github.com/gianbatayola/CSE482-Project" TargetMode="External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498118-C908-497D-BDE6-3A300514BD52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62D5B9-95F4-49FF-829C-F9F65EBC713D}">
      <dgm:prSet/>
      <dgm:spPr/>
      <dgm:t>
        <a:bodyPr/>
        <a:lstStyle/>
        <a:p>
          <a:r>
            <a:rPr lang="en-US" baseline="0"/>
            <a:t>Gian Batayola</a:t>
          </a:r>
          <a:endParaRPr lang="en-US"/>
        </a:p>
      </dgm:t>
    </dgm:pt>
    <dgm:pt modelId="{1A2EE059-87D2-4B78-924A-547EBB0C3265}" type="parTrans" cxnId="{F71CBF35-FB63-434F-B0F9-4A59D26ABC76}">
      <dgm:prSet/>
      <dgm:spPr/>
      <dgm:t>
        <a:bodyPr/>
        <a:lstStyle/>
        <a:p>
          <a:endParaRPr lang="en-US"/>
        </a:p>
      </dgm:t>
    </dgm:pt>
    <dgm:pt modelId="{0D8084FA-27EA-49CB-BF6B-ABB06A3399F1}" type="sibTrans" cxnId="{F71CBF35-FB63-434F-B0F9-4A59D26ABC76}">
      <dgm:prSet/>
      <dgm:spPr/>
      <dgm:t>
        <a:bodyPr/>
        <a:lstStyle/>
        <a:p>
          <a:endParaRPr lang="en-US"/>
        </a:p>
      </dgm:t>
    </dgm:pt>
    <dgm:pt modelId="{24847FC5-3F96-4D91-ADDB-98CEA44D08C4}">
      <dgm:prSet/>
      <dgm:spPr/>
      <dgm:t>
        <a:bodyPr/>
        <a:lstStyle/>
        <a:p>
          <a:r>
            <a:rPr lang="en-US" baseline="0"/>
            <a:t>Brett Geunes</a:t>
          </a:r>
          <a:endParaRPr lang="en-US"/>
        </a:p>
      </dgm:t>
    </dgm:pt>
    <dgm:pt modelId="{18284AB0-A693-47F5-AAB2-AB51EFE113DB}" type="parTrans" cxnId="{7C21C51C-A1CD-464A-98BE-2CF5564CD427}">
      <dgm:prSet/>
      <dgm:spPr/>
      <dgm:t>
        <a:bodyPr/>
        <a:lstStyle/>
        <a:p>
          <a:endParaRPr lang="en-US"/>
        </a:p>
      </dgm:t>
    </dgm:pt>
    <dgm:pt modelId="{AA09FDA6-38D9-486F-95C7-254B0147E0EA}" type="sibTrans" cxnId="{7C21C51C-A1CD-464A-98BE-2CF5564CD427}">
      <dgm:prSet/>
      <dgm:spPr/>
      <dgm:t>
        <a:bodyPr/>
        <a:lstStyle/>
        <a:p>
          <a:endParaRPr lang="en-US"/>
        </a:p>
      </dgm:t>
    </dgm:pt>
    <dgm:pt modelId="{564F061E-0620-4F96-AC9F-F4DBDEE15969}" type="pres">
      <dgm:prSet presAssocID="{93498118-C908-497D-BDE6-3A300514BD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76BEDA-A7CC-4FBF-9E23-8C8E242CDF08}" type="pres">
      <dgm:prSet presAssocID="{4A62D5B9-95F4-49FF-829C-F9F65EBC713D}" presName="hierRoot1" presStyleCnt="0"/>
      <dgm:spPr/>
    </dgm:pt>
    <dgm:pt modelId="{2606BB12-0246-41CE-9F85-FB2E58AD1696}" type="pres">
      <dgm:prSet presAssocID="{4A62D5B9-95F4-49FF-829C-F9F65EBC713D}" presName="composite" presStyleCnt="0"/>
      <dgm:spPr/>
    </dgm:pt>
    <dgm:pt modelId="{99558CDF-0216-4950-91B2-FBF81C69E948}" type="pres">
      <dgm:prSet presAssocID="{4A62D5B9-95F4-49FF-829C-F9F65EBC713D}" presName="background" presStyleLbl="node0" presStyleIdx="0" presStyleCnt="2"/>
      <dgm:spPr/>
    </dgm:pt>
    <dgm:pt modelId="{6FEFB475-3965-44B6-A703-EC79493BBD16}" type="pres">
      <dgm:prSet presAssocID="{4A62D5B9-95F4-49FF-829C-F9F65EBC713D}" presName="text" presStyleLbl="fgAcc0" presStyleIdx="0" presStyleCnt="2">
        <dgm:presLayoutVars>
          <dgm:chPref val="3"/>
        </dgm:presLayoutVars>
      </dgm:prSet>
      <dgm:spPr/>
    </dgm:pt>
    <dgm:pt modelId="{232C9455-0681-404F-8EEA-1BA9971B22AE}" type="pres">
      <dgm:prSet presAssocID="{4A62D5B9-95F4-49FF-829C-F9F65EBC713D}" presName="hierChild2" presStyleCnt="0"/>
      <dgm:spPr/>
    </dgm:pt>
    <dgm:pt modelId="{D4F4B498-1B4E-4871-B8BD-C7DB8655036C}" type="pres">
      <dgm:prSet presAssocID="{24847FC5-3F96-4D91-ADDB-98CEA44D08C4}" presName="hierRoot1" presStyleCnt="0"/>
      <dgm:spPr/>
    </dgm:pt>
    <dgm:pt modelId="{6BD0D595-3F89-437C-BD8D-281B68F5B3EA}" type="pres">
      <dgm:prSet presAssocID="{24847FC5-3F96-4D91-ADDB-98CEA44D08C4}" presName="composite" presStyleCnt="0"/>
      <dgm:spPr/>
    </dgm:pt>
    <dgm:pt modelId="{07CBC98C-5B35-4FE2-9DF1-35AF47FAD02D}" type="pres">
      <dgm:prSet presAssocID="{24847FC5-3F96-4D91-ADDB-98CEA44D08C4}" presName="background" presStyleLbl="node0" presStyleIdx="1" presStyleCnt="2"/>
      <dgm:spPr/>
    </dgm:pt>
    <dgm:pt modelId="{D8E1A3F4-0C83-464A-ACE3-48132E590CAD}" type="pres">
      <dgm:prSet presAssocID="{24847FC5-3F96-4D91-ADDB-98CEA44D08C4}" presName="text" presStyleLbl="fgAcc0" presStyleIdx="1" presStyleCnt="2">
        <dgm:presLayoutVars>
          <dgm:chPref val="3"/>
        </dgm:presLayoutVars>
      </dgm:prSet>
      <dgm:spPr/>
    </dgm:pt>
    <dgm:pt modelId="{1834EE63-6BD0-4DF7-8C8E-C44A1B614E15}" type="pres">
      <dgm:prSet presAssocID="{24847FC5-3F96-4D91-ADDB-98CEA44D08C4}" presName="hierChild2" presStyleCnt="0"/>
      <dgm:spPr/>
    </dgm:pt>
  </dgm:ptLst>
  <dgm:cxnLst>
    <dgm:cxn modelId="{38F15319-0FB4-40EC-99D4-447D590B5580}" type="presOf" srcId="{93498118-C908-497D-BDE6-3A300514BD52}" destId="{564F061E-0620-4F96-AC9F-F4DBDEE15969}" srcOrd="0" destOrd="0" presId="urn:microsoft.com/office/officeart/2005/8/layout/hierarchy1"/>
    <dgm:cxn modelId="{7C21C51C-A1CD-464A-98BE-2CF5564CD427}" srcId="{93498118-C908-497D-BDE6-3A300514BD52}" destId="{24847FC5-3F96-4D91-ADDB-98CEA44D08C4}" srcOrd="1" destOrd="0" parTransId="{18284AB0-A693-47F5-AAB2-AB51EFE113DB}" sibTransId="{AA09FDA6-38D9-486F-95C7-254B0147E0EA}"/>
    <dgm:cxn modelId="{F71CBF35-FB63-434F-B0F9-4A59D26ABC76}" srcId="{93498118-C908-497D-BDE6-3A300514BD52}" destId="{4A62D5B9-95F4-49FF-829C-F9F65EBC713D}" srcOrd="0" destOrd="0" parTransId="{1A2EE059-87D2-4B78-924A-547EBB0C3265}" sibTransId="{0D8084FA-27EA-49CB-BF6B-ABB06A3399F1}"/>
    <dgm:cxn modelId="{039BD865-5282-477C-9ADB-0D7C9186E9D8}" type="presOf" srcId="{4A62D5B9-95F4-49FF-829C-F9F65EBC713D}" destId="{6FEFB475-3965-44B6-A703-EC79493BBD16}" srcOrd="0" destOrd="0" presId="urn:microsoft.com/office/officeart/2005/8/layout/hierarchy1"/>
    <dgm:cxn modelId="{ABB3AABF-A56C-4E7A-8F9F-55F4500F2B38}" type="presOf" srcId="{24847FC5-3F96-4D91-ADDB-98CEA44D08C4}" destId="{D8E1A3F4-0C83-464A-ACE3-48132E590CAD}" srcOrd="0" destOrd="0" presId="urn:microsoft.com/office/officeart/2005/8/layout/hierarchy1"/>
    <dgm:cxn modelId="{19F8292A-AD6F-480E-8789-9D6498865294}" type="presParOf" srcId="{564F061E-0620-4F96-AC9F-F4DBDEE15969}" destId="{6B76BEDA-A7CC-4FBF-9E23-8C8E242CDF08}" srcOrd="0" destOrd="0" presId="urn:microsoft.com/office/officeart/2005/8/layout/hierarchy1"/>
    <dgm:cxn modelId="{4D41A39F-9E85-4ECD-8823-4E1C10B4B477}" type="presParOf" srcId="{6B76BEDA-A7CC-4FBF-9E23-8C8E242CDF08}" destId="{2606BB12-0246-41CE-9F85-FB2E58AD1696}" srcOrd="0" destOrd="0" presId="urn:microsoft.com/office/officeart/2005/8/layout/hierarchy1"/>
    <dgm:cxn modelId="{7FDA527A-E342-455B-B0A6-28FA9A96E3C8}" type="presParOf" srcId="{2606BB12-0246-41CE-9F85-FB2E58AD1696}" destId="{99558CDF-0216-4950-91B2-FBF81C69E948}" srcOrd="0" destOrd="0" presId="urn:microsoft.com/office/officeart/2005/8/layout/hierarchy1"/>
    <dgm:cxn modelId="{EA79D76D-926B-441F-86DF-D19FC12A6510}" type="presParOf" srcId="{2606BB12-0246-41CE-9F85-FB2E58AD1696}" destId="{6FEFB475-3965-44B6-A703-EC79493BBD16}" srcOrd="1" destOrd="0" presId="urn:microsoft.com/office/officeart/2005/8/layout/hierarchy1"/>
    <dgm:cxn modelId="{9DF76E9A-C120-4554-A9E4-4072EF9419BE}" type="presParOf" srcId="{6B76BEDA-A7CC-4FBF-9E23-8C8E242CDF08}" destId="{232C9455-0681-404F-8EEA-1BA9971B22AE}" srcOrd="1" destOrd="0" presId="urn:microsoft.com/office/officeart/2005/8/layout/hierarchy1"/>
    <dgm:cxn modelId="{C79D4C49-2F0C-42CB-B215-92FDCD323C6E}" type="presParOf" srcId="{564F061E-0620-4F96-AC9F-F4DBDEE15969}" destId="{D4F4B498-1B4E-4871-B8BD-C7DB8655036C}" srcOrd="1" destOrd="0" presId="urn:microsoft.com/office/officeart/2005/8/layout/hierarchy1"/>
    <dgm:cxn modelId="{D6136196-40FD-4C20-A4A6-396E18AB30FD}" type="presParOf" srcId="{D4F4B498-1B4E-4871-B8BD-C7DB8655036C}" destId="{6BD0D595-3F89-437C-BD8D-281B68F5B3EA}" srcOrd="0" destOrd="0" presId="urn:microsoft.com/office/officeart/2005/8/layout/hierarchy1"/>
    <dgm:cxn modelId="{27F3849C-BFA7-4CD0-8B07-682113E58459}" type="presParOf" srcId="{6BD0D595-3F89-437C-BD8D-281B68F5B3EA}" destId="{07CBC98C-5B35-4FE2-9DF1-35AF47FAD02D}" srcOrd="0" destOrd="0" presId="urn:microsoft.com/office/officeart/2005/8/layout/hierarchy1"/>
    <dgm:cxn modelId="{EF97D7A1-FF12-4CA2-8D34-1ED0404CAE68}" type="presParOf" srcId="{6BD0D595-3F89-437C-BD8D-281B68F5B3EA}" destId="{D8E1A3F4-0C83-464A-ACE3-48132E590CAD}" srcOrd="1" destOrd="0" presId="urn:microsoft.com/office/officeart/2005/8/layout/hierarchy1"/>
    <dgm:cxn modelId="{B9E88971-3983-48E7-8D32-C68B3D55F63F}" type="presParOf" srcId="{D4F4B498-1B4E-4871-B8BD-C7DB8655036C}" destId="{1834EE63-6BD0-4DF7-8C8E-C44A1B614E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6D791-63CB-4344-B1BF-98F39E7A95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3C7ED6-8D87-4E35-AB45-B3C5A33AA3F4}">
      <dgm:prSet/>
      <dgm:spPr/>
      <dgm:t>
        <a:bodyPr/>
        <a:lstStyle/>
        <a:p>
          <a:r>
            <a:rPr lang="en-US"/>
            <a:t>We will now be taking questions</a:t>
          </a:r>
        </a:p>
      </dgm:t>
    </dgm:pt>
    <dgm:pt modelId="{1FBF93F2-57FA-4252-ACFB-C1B30B6D5B40}" type="parTrans" cxnId="{04A5132D-FFF2-4F70-B118-D5A48DD0BA5F}">
      <dgm:prSet/>
      <dgm:spPr/>
      <dgm:t>
        <a:bodyPr/>
        <a:lstStyle/>
        <a:p>
          <a:endParaRPr lang="en-US"/>
        </a:p>
      </dgm:t>
    </dgm:pt>
    <dgm:pt modelId="{636848AF-1B28-4A40-9233-B4ADCD614FA9}" type="sibTrans" cxnId="{04A5132D-FFF2-4F70-B118-D5A48DD0BA5F}">
      <dgm:prSet/>
      <dgm:spPr/>
      <dgm:t>
        <a:bodyPr/>
        <a:lstStyle/>
        <a:p>
          <a:endParaRPr lang="en-US"/>
        </a:p>
      </dgm:t>
    </dgm:pt>
    <dgm:pt modelId="{403672E0-53F6-4BAA-9AA5-BDC8C8B7F679}">
      <dgm:prSet/>
      <dgm:spPr/>
      <dgm:t>
        <a:bodyPr/>
        <a:lstStyle/>
        <a:p>
          <a:r>
            <a:rPr lang="en-US"/>
            <a:t>GitHub link: </a:t>
          </a:r>
          <a:r>
            <a:rPr lang="en-US">
              <a:hlinkClick xmlns:r="http://schemas.openxmlformats.org/officeDocument/2006/relationships" r:id="rId1"/>
            </a:rPr>
            <a:t>gianbatayola/CSE482-Project (github.com)</a:t>
          </a:r>
          <a:endParaRPr lang="en-US"/>
        </a:p>
      </dgm:t>
    </dgm:pt>
    <dgm:pt modelId="{2AB7F436-1DEC-49CA-A963-EAB62B5C4040}" type="parTrans" cxnId="{1217065D-1C57-4644-9975-9C5F5E5DC342}">
      <dgm:prSet/>
      <dgm:spPr/>
      <dgm:t>
        <a:bodyPr/>
        <a:lstStyle/>
        <a:p>
          <a:endParaRPr lang="en-US"/>
        </a:p>
      </dgm:t>
    </dgm:pt>
    <dgm:pt modelId="{023D1A90-FAE0-4CC5-91DC-F3377DA6C971}" type="sibTrans" cxnId="{1217065D-1C57-4644-9975-9C5F5E5DC342}">
      <dgm:prSet/>
      <dgm:spPr/>
      <dgm:t>
        <a:bodyPr/>
        <a:lstStyle/>
        <a:p>
          <a:endParaRPr lang="en-US"/>
        </a:p>
      </dgm:t>
    </dgm:pt>
    <dgm:pt modelId="{6F6CB358-2F60-4FF2-96BB-CAB70194AC07}" type="pres">
      <dgm:prSet presAssocID="{0CD6D791-63CB-4344-B1BF-98F39E7A959B}" presName="root" presStyleCnt="0">
        <dgm:presLayoutVars>
          <dgm:dir/>
          <dgm:resizeHandles val="exact"/>
        </dgm:presLayoutVars>
      </dgm:prSet>
      <dgm:spPr/>
    </dgm:pt>
    <dgm:pt modelId="{48ABC980-E9E1-47B7-BC9B-F4B2708C53C0}" type="pres">
      <dgm:prSet presAssocID="{BA3C7ED6-8D87-4E35-AB45-B3C5A33AA3F4}" presName="compNode" presStyleCnt="0"/>
      <dgm:spPr/>
    </dgm:pt>
    <dgm:pt modelId="{F3A1D6C9-4108-4D4E-8A78-038A59CAF539}" type="pres">
      <dgm:prSet presAssocID="{BA3C7ED6-8D87-4E35-AB45-B3C5A33AA3F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D51FED4-1605-43D9-BCB5-B378B6B83F3B}" type="pres">
      <dgm:prSet presAssocID="{BA3C7ED6-8D87-4E35-AB45-B3C5A33AA3F4}" presName="spaceRect" presStyleCnt="0"/>
      <dgm:spPr/>
    </dgm:pt>
    <dgm:pt modelId="{EBDE40F6-FBFD-4BBD-BD02-FF56D19B529C}" type="pres">
      <dgm:prSet presAssocID="{BA3C7ED6-8D87-4E35-AB45-B3C5A33AA3F4}" presName="textRect" presStyleLbl="revTx" presStyleIdx="0" presStyleCnt="2">
        <dgm:presLayoutVars>
          <dgm:chMax val="1"/>
          <dgm:chPref val="1"/>
        </dgm:presLayoutVars>
      </dgm:prSet>
      <dgm:spPr/>
    </dgm:pt>
    <dgm:pt modelId="{14A90F77-E668-4496-86D1-A204B19CFA2E}" type="pres">
      <dgm:prSet presAssocID="{636848AF-1B28-4A40-9233-B4ADCD614FA9}" presName="sibTrans" presStyleCnt="0"/>
      <dgm:spPr/>
    </dgm:pt>
    <dgm:pt modelId="{EAEBE7D3-5CE3-4AF7-BC25-CF2C1FA8989D}" type="pres">
      <dgm:prSet presAssocID="{403672E0-53F6-4BAA-9AA5-BDC8C8B7F679}" presName="compNode" presStyleCnt="0"/>
      <dgm:spPr/>
    </dgm:pt>
    <dgm:pt modelId="{09352D8A-F03A-4709-87F6-DC16E1778126}" type="pres">
      <dgm:prSet presAssocID="{403672E0-53F6-4BAA-9AA5-BDC8C8B7F67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8CE9C64-8195-4EA5-8B6E-BA777CEB4896}" type="pres">
      <dgm:prSet presAssocID="{403672E0-53F6-4BAA-9AA5-BDC8C8B7F679}" presName="spaceRect" presStyleCnt="0"/>
      <dgm:spPr/>
    </dgm:pt>
    <dgm:pt modelId="{6C335B9A-B959-412B-B8FE-51F7DD5F990F}" type="pres">
      <dgm:prSet presAssocID="{403672E0-53F6-4BAA-9AA5-BDC8C8B7F6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A5132D-FFF2-4F70-B118-D5A48DD0BA5F}" srcId="{0CD6D791-63CB-4344-B1BF-98F39E7A959B}" destId="{BA3C7ED6-8D87-4E35-AB45-B3C5A33AA3F4}" srcOrd="0" destOrd="0" parTransId="{1FBF93F2-57FA-4252-ACFB-C1B30B6D5B40}" sibTransId="{636848AF-1B28-4A40-9233-B4ADCD614FA9}"/>
    <dgm:cxn modelId="{1217065D-1C57-4644-9975-9C5F5E5DC342}" srcId="{0CD6D791-63CB-4344-B1BF-98F39E7A959B}" destId="{403672E0-53F6-4BAA-9AA5-BDC8C8B7F679}" srcOrd="1" destOrd="0" parTransId="{2AB7F436-1DEC-49CA-A963-EAB62B5C4040}" sibTransId="{023D1A90-FAE0-4CC5-91DC-F3377DA6C971}"/>
    <dgm:cxn modelId="{7F4DA460-A6E0-4FE2-9D95-8637B30D44A7}" type="presOf" srcId="{0CD6D791-63CB-4344-B1BF-98F39E7A959B}" destId="{6F6CB358-2F60-4FF2-96BB-CAB70194AC07}" srcOrd="0" destOrd="0" presId="urn:microsoft.com/office/officeart/2018/2/layout/IconLabelList"/>
    <dgm:cxn modelId="{E4601373-B241-493C-921D-0B930CA1EA0E}" type="presOf" srcId="{BA3C7ED6-8D87-4E35-AB45-B3C5A33AA3F4}" destId="{EBDE40F6-FBFD-4BBD-BD02-FF56D19B529C}" srcOrd="0" destOrd="0" presId="urn:microsoft.com/office/officeart/2018/2/layout/IconLabelList"/>
    <dgm:cxn modelId="{0B88AE85-A1F5-4130-93BB-FBE6C34CF6BE}" type="presOf" srcId="{403672E0-53F6-4BAA-9AA5-BDC8C8B7F679}" destId="{6C335B9A-B959-412B-B8FE-51F7DD5F990F}" srcOrd="0" destOrd="0" presId="urn:microsoft.com/office/officeart/2018/2/layout/IconLabelList"/>
    <dgm:cxn modelId="{FC240ECB-A2E3-4BD1-95E6-AF4DC0DAC9D2}" type="presParOf" srcId="{6F6CB358-2F60-4FF2-96BB-CAB70194AC07}" destId="{48ABC980-E9E1-47B7-BC9B-F4B2708C53C0}" srcOrd="0" destOrd="0" presId="urn:microsoft.com/office/officeart/2018/2/layout/IconLabelList"/>
    <dgm:cxn modelId="{78F57BA0-EBD6-4865-87A9-DC0069B648FC}" type="presParOf" srcId="{48ABC980-E9E1-47B7-BC9B-F4B2708C53C0}" destId="{F3A1D6C9-4108-4D4E-8A78-038A59CAF539}" srcOrd="0" destOrd="0" presId="urn:microsoft.com/office/officeart/2018/2/layout/IconLabelList"/>
    <dgm:cxn modelId="{D4ECA1FE-F9AD-488E-B7CB-26BED8200F5D}" type="presParOf" srcId="{48ABC980-E9E1-47B7-BC9B-F4B2708C53C0}" destId="{1D51FED4-1605-43D9-BCB5-B378B6B83F3B}" srcOrd="1" destOrd="0" presId="urn:microsoft.com/office/officeart/2018/2/layout/IconLabelList"/>
    <dgm:cxn modelId="{9166FF69-2867-4FBA-87D3-2B5090C3DE45}" type="presParOf" srcId="{48ABC980-E9E1-47B7-BC9B-F4B2708C53C0}" destId="{EBDE40F6-FBFD-4BBD-BD02-FF56D19B529C}" srcOrd="2" destOrd="0" presId="urn:microsoft.com/office/officeart/2018/2/layout/IconLabelList"/>
    <dgm:cxn modelId="{683DCDFF-143C-4E51-99BE-3CEBE5A1ADCD}" type="presParOf" srcId="{6F6CB358-2F60-4FF2-96BB-CAB70194AC07}" destId="{14A90F77-E668-4496-86D1-A204B19CFA2E}" srcOrd="1" destOrd="0" presId="urn:microsoft.com/office/officeart/2018/2/layout/IconLabelList"/>
    <dgm:cxn modelId="{31C3BFA9-E952-4EE5-815D-5B1A17E20330}" type="presParOf" srcId="{6F6CB358-2F60-4FF2-96BB-CAB70194AC07}" destId="{EAEBE7D3-5CE3-4AF7-BC25-CF2C1FA8989D}" srcOrd="2" destOrd="0" presId="urn:microsoft.com/office/officeart/2018/2/layout/IconLabelList"/>
    <dgm:cxn modelId="{EED7949A-0A81-4829-95AF-2B1F45D68FBA}" type="presParOf" srcId="{EAEBE7D3-5CE3-4AF7-BC25-CF2C1FA8989D}" destId="{09352D8A-F03A-4709-87F6-DC16E1778126}" srcOrd="0" destOrd="0" presId="urn:microsoft.com/office/officeart/2018/2/layout/IconLabelList"/>
    <dgm:cxn modelId="{4DFE57FA-C227-4A9B-8408-1438EC2460EA}" type="presParOf" srcId="{EAEBE7D3-5CE3-4AF7-BC25-CF2C1FA8989D}" destId="{48CE9C64-8195-4EA5-8B6E-BA777CEB4896}" srcOrd="1" destOrd="0" presId="urn:microsoft.com/office/officeart/2018/2/layout/IconLabelList"/>
    <dgm:cxn modelId="{10034B26-5484-4349-9F4A-9B9515FF3609}" type="presParOf" srcId="{EAEBE7D3-5CE3-4AF7-BC25-CF2C1FA8989D}" destId="{6C335B9A-B959-412B-B8FE-51F7DD5F99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58CDF-0216-4950-91B2-FBF81C69E948}">
      <dsp:nvSpPr>
        <dsp:cNvPr id="0" name=""/>
        <dsp:cNvSpPr/>
      </dsp:nvSpPr>
      <dsp:spPr>
        <a:xfrm>
          <a:off x="1203" y="536719"/>
          <a:ext cx="4223907" cy="26821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FEFB475-3965-44B6-A703-EC79493BBD16}">
      <dsp:nvSpPr>
        <dsp:cNvPr id="0" name=""/>
        <dsp:cNvSpPr/>
      </dsp:nvSpPr>
      <dsp:spPr>
        <a:xfrm>
          <a:off x="470526" y="982576"/>
          <a:ext cx="4223907" cy="26821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Gian Batayola</a:t>
          </a:r>
          <a:endParaRPr lang="en-US" sz="6500" kern="1200"/>
        </a:p>
      </dsp:txBody>
      <dsp:txXfrm>
        <a:off x="549084" y="1061134"/>
        <a:ext cx="4066791" cy="2525065"/>
      </dsp:txXfrm>
    </dsp:sp>
    <dsp:sp modelId="{07CBC98C-5B35-4FE2-9DF1-35AF47FAD02D}">
      <dsp:nvSpPr>
        <dsp:cNvPr id="0" name=""/>
        <dsp:cNvSpPr/>
      </dsp:nvSpPr>
      <dsp:spPr>
        <a:xfrm>
          <a:off x="5163757" y="536719"/>
          <a:ext cx="4223907" cy="268218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E1A3F4-0C83-464A-ACE3-48132E590CAD}">
      <dsp:nvSpPr>
        <dsp:cNvPr id="0" name=""/>
        <dsp:cNvSpPr/>
      </dsp:nvSpPr>
      <dsp:spPr>
        <a:xfrm>
          <a:off x="5633080" y="982576"/>
          <a:ext cx="4223907" cy="268218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/>
            <a:t>Brett Geunes</a:t>
          </a:r>
          <a:endParaRPr lang="en-US" sz="6500" kern="1200"/>
        </a:p>
      </dsp:txBody>
      <dsp:txXfrm>
        <a:off x="5711638" y="1061134"/>
        <a:ext cx="4066791" cy="2525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1D6C9-4108-4D4E-8A78-038A59CAF539}">
      <dsp:nvSpPr>
        <dsp:cNvPr id="0" name=""/>
        <dsp:cNvSpPr/>
      </dsp:nvSpPr>
      <dsp:spPr>
        <a:xfrm>
          <a:off x="1419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E40F6-FBFD-4BBD-BD02-FF56D19B529C}">
      <dsp:nvSpPr>
        <dsp:cNvPr id="0" name=""/>
        <dsp:cNvSpPr/>
      </dsp:nvSpPr>
      <dsp:spPr>
        <a:xfrm>
          <a:off x="231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will now be taking questions</a:t>
          </a:r>
        </a:p>
      </dsp:txBody>
      <dsp:txXfrm>
        <a:off x="231095" y="2947841"/>
        <a:ext cx="4320000" cy="720000"/>
      </dsp:txXfrm>
    </dsp:sp>
    <dsp:sp modelId="{09352D8A-F03A-4709-87F6-DC16E1778126}">
      <dsp:nvSpPr>
        <dsp:cNvPr id="0" name=""/>
        <dsp:cNvSpPr/>
      </dsp:nvSpPr>
      <dsp:spPr>
        <a:xfrm>
          <a:off x="6495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5B9A-B959-412B-B8FE-51F7DD5F990F}">
      <dsp:nvSpPr>
        <dsp:cNvPr id="0" name=""/>
        <dsp:cNvSpPr/>
      </dsp:nvSpPr>
      <dsp:spPr>
        <a:xfrm>
          <a:off x="5307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GitHub link: </a:t>
          </a:r>
          <a:r>
            <a:rPr lang="en-US" sz="2000" kern="1200">
              <a:hlinkClick xmlns:r="http://schemas.openxmlformats.org/officeDocument/2006/relationships" r:id="rId5"/>
            </a:rPr>
            <a:t>gianbatayola/CSE482-Project (github.com)</a:t>
          </a:r>
          <a:endParaRPr lang="en-US" sz="2000" kern="1200"/>
        </a:p>
      </dsp:txBody>
      <dsp:txXfrm>
        <a:off x="5307095" y="294784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3420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475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8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3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Predicting NFL Postseason Wins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CSE 482 Big Data Analysis Project</a:t>
            </a:r>
          </a:p>
        </p:txBody>
      </p:sp>
      <p:pic>
        <p:nvPicPr>
          <p:cNvPr id="4" name="Picture 4" descr="A picture containing grass, outdoor, athletic game, sport&#10;&#10;Description automatically generated">
            <a:extLst>
              <a:ext uri="{FF2B5EF4-FFF2-40B4-BE49-F238E27FC236}">
                <a16:creationId xmlns:a16="http://schemas.microsoft.com/office/drawing/2014/main" id="{9AFA57A4-9650-6080-0C2A-222BB531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326" y="4037473"/>
            <a:ext cx="4295954" cy="24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6E3FC-59F7-9CDC-0F16-940342C0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Team 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E70275-DDE5-7C66-F1E5-5AAD688D6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02920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1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02EB-EF09-1120-B5BC-4EA22DBE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2B1D-DFFA-FF31-1768-6D36D45B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project goal was to develop a machine learning model to predict NFL wins.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While this objective stayed constant, our approach varied.</a:t>
            </a:r>
          </a:p>
          <a:p>
            <a:r>
              <a:rPr lang="en-US">
                <a:solidFill>
                  <a:srgbClr val="000000"/>
                </a:solidFill>
              </a:rPr>
              <a:t>Started using only fantasy defense statistics.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Too restrictive.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Added additional fantasy statistics to help.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Did not provide any new breakthroughs.</a:t>
            </a:r>
          </a:p>
          <a:p>
            <a:r>
              <a:rPr lang="en-US">
                <a:solidFill>
                  <a:srgbClr val="000000"/>
                </a:solidFill>
              </a:rPr>
              <a:t>Ultimately did not use fantasy statistics at all.</a:t>
            </a:r>
            <a:endParaRPr lang="en-US" spc="10">
              <a:solidFill>
                <a:srgbClr val="000000"/>
              </a:solidFill>
            </a:endParaRPr>
          </a:p>
          <a:p>
            <a:pPr lvl="1">
              <a:buFont typeface="Wingdings 2" pitchFamily="34" charset="0"/>
            </a:pPr>
            <a:r>
              <a:rPr lang="en-US" spc="10">
                <a:solidFill>
                  <a:srgbClr val="000000"/>
                </a:solidFill>
              </a:rPr>
              <a:t>Used individual player statistics.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rgbClr val="000000"/>
                </a:solidFill>
              </a:rPr>
              <a:t>Most usable and intuitive data.</a:t>
            </a:r>
          </a:p>
          <a:p>
            <a:pPr lvl="1">
              <a:buFont typeface="Wingdings 2" pitchFamily="34" charset="0"/>
              <a:buChar char=""/>
            </a:pPr>
            <a:r>
              <a:rPr lang="en-US">
                <a:solidFill>
                  <a:srgbClr val="000000"/>
                </a:solidFill>
              </a:rPr>
              <a:t>Provided best performance.</a:t>
            </a: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7723AA4-4368-0BF4-113C-3EEF7937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174" y="2349325"/>
            <a:ext cx="2743200" cy="37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0B7C-28C1-4A2B-0FCA-5143867D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3704-B718-257C-A315-AA40B02F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our data, we chose to stream NFL stats using </a:t>
            </a:r>
            <a:r>
              <a:rPr lang="en-US" dirty="0" err="1"/>
              <a:t>SportsDataIO</a:t>
            </a:r>
            <a:r>
              <a:rPr lang="en-US" dirty="0"/>
              <a:t>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Two endpoints</a:t>
            </a:r>
          </a:p>
          <a:p>
            <a:pPr lvl="2"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Player game stats by week</a:t>
            </a:r>
          </a:p>
          <a:p>
            <a:pPr lvl="2">
              <a:buFont typeface="Wingdings 2" pitchFamily="34" charset="0"/>
            </a:pPr>
            <a:r>
              <a:rPr lang="en-US" spc="10" dirty="0">
                <a:solidFill>
                  <a:srgbClr val="000000"/>
                </a:solidFill>
              </a:rPr>
              <a:t>Scores by week</a:t>
            </a:r>
          </a:p>
          <a:p>
            <a:pPr lvl="1"/>
            <a:r>
              <a:rPr lang="en-US" dirty="0"/>
              <a:t>Combination of a team's wins and players over a whole season.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Grouped individual player stats by team</a:t>
            </a:r>
            <a:endParaRPr lang="en-US" dirty="0">
              <a:solidFill>
                <a:srgbClr val="262626"/>
              </a:solidFill>
            </a:endParaRPr>
          </a:p>
          <a:p>
            <a:pPr lvl="2"/>
            <a:r>
              <a:rPr lang="en-US" sz="1600" dirty="0">
                <a:solidFill>
                  <a:srgbClr val="000000"/>
                </a:solidFill>
              </a:rPr>
              <a:t>Added wins from scores by week 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Used the full 2021 season and 2022 regular season as training data 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2022 postseason as the testing data.</a:t>
            </a:r>
            <a:endParaRPr lang="en-US"/>
          </a:p>
          <a:p>
            <a:pPr lvl="1"/>
            <a:endParaRPr lang="en-US" spc="10">
              <a:solidFill>
                <a:srgbClr val="000000"/>
              </a:solidFill>
            </a:endParaRPr>
          </a:p>
        </p:txBody>
      </p:sp>
      <p:pic>
        <p:nvPicPr>
          <p:cNvPr id="4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077E6F-261D-56CE-0CB9-0791FEDC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917" y="3880462"/>
            <a:ext cx="2521790" cy="51119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D49E7708-8EA3-6A53-8011-0B1C5B6E9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25" b="704"/>
          <a:stretch/>
        </p:blipFill>
        <p:spPr>
          <a:xfrm>
            <a:off x="1329721" y="4770896"/>
            <a:ext cx="8264105" cy="1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A92F-2274-DCAD-B5A6-83F88738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5309-A07F-3A04-A9EC-77598709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cannot immediately use the data as it was collected.</a:t>
            </a:r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Dropped anything that skewed</a:t>
            </a:r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Touchdowns, etc.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First attempted PCA</a:t>
            </a:r>
          </a:p>
          <a:p>
            <a:pPr lvl="2">
              <a:buFont typeface="Wingdings 2" pitchFamily="34" charset="0"/>
              <a:buChar char=""/>
            </a:pPr>
            <a:r>
              <a:rPr lang="en-US" spc="10" dirty="0">
                <a:solidFill>
                  <a:srgbClr val="000000"/>
                </a:solidFill>
              </a:rPr>
              <a:t>Did not increase accuracy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Use </a:t>
            </a:r>
            <a:r>
              <a:rPr lang="en-US" dirty="0" err="1">
                <a:solidFill>
                  <a:srgbClr val="262626"/>
                </a:solidFill>
              </a:rPr>
              <a:t>sklearn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KBest</a:t>
            </a:r>
            <a:r>
              <a:rPr lang="en-US" dirty="0">
                <a:solidFill>
                  <a:srgbClr val="262626"/>
                </a:solidFill>
              </a:rPr>
              <a:t> to select the top 10 most important features.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Metric was ANOVA F-value</a:t>
            </a:r>
          </a:p>
          <a:p>
            <a:pPr lvl="1"/>
            <a:r>
              <a:rPr lang="en-US" dirty="0">
                <a:solidFill>
                  <a:srgbClr val="262626"/>
                </a:solidFill>
              </a:rPr>
              <a:t>Format data to only use these selected features.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Use most relevant features.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Reduce overfitting.</a:t>
            </a:r>
          </a:p>
          <a:p>
            <a:pPr lvl="2"/>
            <a:r>
              <a:rPr lang="en-US" dirty="0">
                <a:solidFill>
                  <a:srgbClr val="262626"/>
                </a:solidFill>
              </a:rPr>
              <a:t>Improve performance.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BEB071A-F11E-045B-521B-67377FD4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0" y="5155167"/>
            <a:ext cx="10577848" cy="1036321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B5D871-061F-CAB2-C206-36DC791B3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15" y="2114588"/>
            <a:ext cx="5345502" cy="11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99CC-12FF-B3E3-3F21-40F3EAED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996D-F69B-3076-0FC7-CC9307D1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18" charset="2"/>
              <a:buChar char="•"/>
            </a:pPr>
            <a:r>
              <a:rPr lang="en-US" spc="0" dirty="0"/>
              <a:t>Baseline model</a:t>
            </a:r>
          </a:p>
          <a:p>
            <a:pPr lvl="1"/>
            <a:r>
              <a:rPr lang="en-US" dirty="0"/>
              <a:t>Started with TPOT </a:t>
            </a:r>
            <a:r>
              <a:rPr lang="en-US" err="1"/>
              <a:t>AutoML</a:t>
            </a:r>
            <a:endParaRPr lang="en-US"/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Tries multiple model types </a:t>
            </a:r>
            <a:r>
              <a:rPr lang="en-US" spc="10">
                <a:solidFill>
                  <a:srgbClr val="000000"/>
                </a:solidFill>
              </a:rPr>
              <a:t>and finds the best.</a:t>
            </a:r>
            <a:endParaRPr lang="en-US" spc="10" dirty="0">
              <a:solidFill>
                <a:srgbClr val="000000"/>
              </a:solidFill>
            </a:endParaRPr>
          </a:p>
          <a:p>
            <a:pPr lvl="2"/>
            <a:r>
              <a:rPr lang="en-US" spc="10">
                <a:solidFill>
                  <a:srgbClr val="000000"/>
                </a:solidFill>
              </a:rPr>
              <a:t>Generations parameter of 5..</a:t>
            </a:r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Accuracy score of 0.692</a:t>
            </a:r>
            <a:r>
              <a:rPr lang="en-US" spc="10">
                <a:solidFill>
                  <a:srgbClr val="000000"/>
                </a:solidFill>
              </a:rPr>
              <a:t>.</a:t>
            </a:r>
            <a:endParaRPr lang="en-US" spc="10" dirty="0">
              <a:solidFill>
                <a:srgbClr val="000000"/>
              </a:solidFill>
            </a:endParaRPr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Used as a baseline to test other models</a:t>
            </a:r>
            <a:r>
              <a:rPr lang="en-US" spc="10">
                <a:solidFill>
                  <a:srgbClr val="000000"/>
                </a:solidFill>
              </a:rPr>
              <a:t>.</a:t>
            </a:r>
            <a:endParaRPr lang="en-US" spc="10" dirty="0">
              <a:solidFill>
                <a:srgbClr val="000000"/>
              </a:solidFill>
            </a:endParaRPr>
          </a:p>
          <a:p>
            <a:pPr>
              <a:buFont typeface="Arial" pitchFamily="18" charset="2"/>
              <a:buChar char="•"/>
            </a:pPr>
            <a:r>
              <a:rPr lang="en-US" dirty="0">
                <a:solidFill>
                  <a:srgbClr val="000000"/>
                </a:solidFill>
              </a:rPr>
              <a:t>Tuning model</a:t>
            </a:r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Decided on support vector machine classifier</a:t>
            </a:r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Used grid search CV to decide parameters</a:t>
            </a:r>
          </a:p>
          <a:p>
            <a:pPr lvl="3"/>
            <a:r>
              <a:rPr lang="en-US" spc="10" dirty="0">
                <a:solidFill>
                  <a:srgbClr val="000000"/>
                </a:solidFill>
              </a:rPr>
              <a:t>Regularization parameter of 5</a:t>
            </a:r>
          </a:p>
          <a:p>
            <a:pPr lvl="3"/>
            <a:r>
              <a:rPr lang="en-US" spc="10" dirty="0">
                <a:solidFill>
                  <a:srgbClr val="000000"/>
                </a:solidFill>
              </a:rPr>
              <a:t>Linear kernel</a:t>
            </a:r>
          </a:p>
          <a:p>
            <a:pPr lvl="2"/>
            <a:r>
              <a:rPr lang="en-US" spc="10" dirty="0">
                <a:solidFill>
                  <a:srgbClr val="000000"/>
                </a:solidFill>
              </a:rPr>
              <a:t>Training accuracy of 0.721</a:t>
            </a:r>
            <a:r>
              <a:rPr lang="en-US" spc="10">
                <a:solidFill>
                  <a:srgbClr val="000000"/>
                </a:solidFill>
              </a:rPr>
              <a:t>.</a:t>
            </a:r>
            <a:endParaRPr lang="en-US" spc="10" dirty="0">
              <a:solidFill>
                <a:srgbClr val="000000"/>
              </a:solidFill>
            </a:endParaRPr>
          </a:p>
          <a:p>
            <a:pPr lvl="1"/>
            <a:endParaRPr lang="en-US" spc="10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73D432B-91A2-E657-A96B-110AD02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495" y="1823998"/>
            <a:ext cx="3188897" cy="28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9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0C0-2C62-DB15-72AA-2B43D9F7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AC82A-1458-D5B8-ECDD-3695F411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Strongest model performance</a:t>
            </a:r>
          </a:p>
          <a:p>
            <a:pPr lvl="1"/>
            <a:r>
              <a:rPr lang="en-US" spc="10" dirty="0">
                <a:solidFill>
                  <a:srgbClr val="000000"/>
                </a:solidFill>
              </a:rPr>
              <a:t>With our strongest SVM model, we predicted Postseason 2022 wins with 76.9% accuracy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allowed us to not only predict what team won, but also what abnormal factors are most important to a win</a:t>
            </a:r>
          </a:p>
          <a:p>
            <a:pPr>
              <a:buFont typeface="Arial" pitchFamily="18" charset="2"/>
              <a:buChar char="•"/>
            </a:pPr>
            <a:r>
              <a:rPr lang="en-US" spc="0" dirty="0">
                <a:solidFill>
                  <a:srgbClr val="000000"/>
                </a:solidFill>
              </a:rPr>
              <a:t>Conclusions to be drawn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features that made this model the strongest were Passing Interceptions, Passing Sacks, Passing Sack Yards, Rushing Attempts, Rushing Yards, Sacks, Sack Yards, Passes Defended, Interceptions, and Interception Return Yards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In a passing heavy league, defense and rushing give teams the edge in tight games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This information can be used by coaching staffs and scouts to decide which skills to target both in practice and recruiting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2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E0CA-9098-D9F1-A841-D1310D9E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4311-EC58-ED1F-476A-78D53A1F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Build a model that makes predictions based on trends.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Predictions are based on statistics collected </a:t>
            </a:r>
            <a:r>
              <a:rPr lang="en-US" b="1">
                <a:solidFill>
                  <a:srgbClr val="262626"/>
                </a:solidFill>
              </a:rPr>
              <a:t>after </a:t>
            </a:r>
            <a:r>
              <a:rPr lang="en-US">
                <a:solidFill>
                  <a:srgbClr val="262626"/>
                </a:solidFill>
              </a:rPr>
              <a:t>the game completed.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"Reactive" but not "proactive."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Identified what contributes to a win.</a:t>
            </a:r>
          </a:p>
          <a:p>
            <a:pPr lvl="1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Does not account for previous trends.</a:t>
            </a:r>
          </a:p>
          <a:p>
            <a:pPr lvl="2">
              <a:buFont typeface="Wingdings 2" pitchFamily="34" charset="0"/>
              <a:buChar char=""/>
            </a:pPr>
            <a:r>
              <a:rPr lang="en-US" spc="10">
                <a:solidFill>
                  <a:srgbClr val="000000"/>
                </a:solidFill>
              </a:rPr>
              <a:t>Winning/losing streaks, bad matchups, etc.</a:t>
            </a:r>
          </a:p>
          <a:p>
            <a:r>
              <a:rPr lang="en-US">
                <a:solidFill>
                  <a:srgbClr val="000000"/>
                </a:solidFill>
              </a:rPr>
              <a:t>Having separate models for these separate tasks.</a:t>
            </a:r>
            <a:endParaRPr lang="en-US" spc="10">
              <a:solidFill>
                <a:srgbClr val="000000"/>
              </a:solidFill>
            </a:endParaRPr>
          </a:p>
          <a:p>
            <a:pPr lvl="1"/>
            <a:r>
              <a:rPr lang="en-US" spc="10">
                <a:solidFill>
                  <a:srgbClr val="000000"/>
                </a:solidFill>
              </a:rPr>
              <a:t>Predicting a win based on in-game performance.</a:t>
            </a:r>
          </a:p>
          <a:p>
            <a:pPr lvl="1"/>
            <a:r>
              <a:rPr lang="en-US" spc="10">
                <a:solidFill>
                  <a:srgbClr val="000000"/>
                </a:solidFill>
              </a:rPr>
              <a:t>Predicting a win based on trends.</a:t>
            </a:r>
          </a:p>
          <a:p>
            <a:pPr lvl="2">
              <a:buFont typeface="Wingdings 2" pitchFamily="34" charset="0"/>
              <a:buChar char=""/>
            </a:pPr>
            <a:endParaRPr lang="en-US" spc="10">
              <a:solidFill>
                <a:srgbClr val="000000"/>
              </a:solidFill>
            </a:endParaRPr>
          </a:p>
          <a:p>
            <a:pPr lvl="1">
              <a:buFont typeface="Wingdings 2" pitchFamily="34" charset="0"/>
              <a:buChar char="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E8494-034A-BC4C-7865-88CADC49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F2DCF21-668D-2A88-4471-C89D2977D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54830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40707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Predicting NFL Postseason Wins Using Machine Learning</vt:lpstr>
      <vt:lpstr>Team Introduction</vt:lpstr>
      <vt:lpstr>Project Problem</vt:lpstr>
      <vt:lpstr>Data Source</vt:lpstr>
      <vt:lpstr>Data Preparation</vt:lpstr>
      <vt:lpstr>Model Development</vt:lpstr>
      <vt:lpstr>Accuracy and Conclusions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651</cp:revision>
  <dcterms:created xsi:type="dcterms:W3CDTF">2023-04-17T00:58:57Z</dcterms:created>
  <dcterms:modified xsi:type="dcterms:W3CDTF">2023-04-18T18:42:59Z</dcterms:modified>
</cp:coreProperties>
</file>