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13" autoAdjust="0"/>
    <p:restoredTop sz="87008" autoAdjust="0"/>
  </p:normalViewPr>
  <p:slideViewPr>
    <p:cSldViewPr snapToGrid="0">
      <p:cViewPr varScale="1">
        <p:scale>
          <a:sx n="166" d="100"/>
          <a:sy n="166" d="100"/>
        </p:scale>
        <p:origin x="92" y="8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1DBED2-0AA4-486E-9F77-D4B61C375847}"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4A1912E0-97D9-43C9-A08D-241D6ECAAB10}">
      <dgm:prSet/>
      <dgm:spPr/>
      <dgm:t>
        <a:bodyPr/>
        <a:lstStyle/>
        <a:p>
          <a:pPr>
            <a:defRPr b="1"/>
          </a:pPr>
          <a:r>
            <a:rPr lang="it-IT"/>
            <a:t>Mercati chiave</a:t>
          </a:r>
          <a:endParaRPr lang="en-US"/>
        </a:p>
      </dgm:t>
    </dgm:pt>
    <dgm:pt modelId="{B10E606A-8986-4C2C-9D8C-2A66D6AAE98F}" type="parTrans" cxnId="{E684D2C1-A31F-4FF9-9788-E00E8E54EB0D}">
      <dgm:prSet/>
      <dgm:spPr/>
      <dgm:t>
        <a:bodyPr/>
        <a:lstStyle/>
        <a:p>
          <a:endParaRPr lang="en-US"/>
        </a:p>
      </dgm:t>
    </dgm:pt>
    <dgm:pt modelId="{A8DAFA04-64EE-48E8-8FF7-2056C40AD3FF}" type="sibTrans" cxnId="{E684D2C1-A31F-4FF9-9788-E00E8E54EB0D}">
      <dgm:prSet/>
      <dgm:spPr/>
      <dgm:t>
        <a:bodyPr/>
        <a:lstStyle/>
        <a:p>
          <a:endParaRPr lang="en-US"/>
        </a:p>
      </dgm:t>
    </dgm:pt>
    <dgm:pt modelId="{5E4E4588-34F9-4EF3-933D-18637D7B17A1}">
      <dgm:prSet/>
      <dgm:spPr/>
      <dgm:t>
        <a:bodyPr/>
        <a:lstStyle/>
        <a:p>
          <a:r>
            <a:rPr lang="it-IT"/>
            <a:t>Germania</a:t>
          </a:r>
          <a:endParaRPr lang="en-US"/>
        </a:p>
      </dgm:t>
    </dgm:pt>
    <dgm:pt modelId="{31B59C17-5B84-43A8-AB3F-FE44E847C0EA}" type="parTrans" cxnId="{F294A4B5-27CF-45E1-8263-0E2E9C14815A}">
      <dgm:prSet/>
      <dgm:spPr/>
      <dgm:t>
        <a:bodyPr/>
        <a:lstStyle/>
        <a:p>
          <a:endParaRPr lang="en-US"/>
        </a:p>
      </dgm:t>
    </dgm:pt>
    <dgm:pt modelId="{F1952706-5D87-4CBA-B4EC-AE8DD007610D}" type="sibTrans" cxnId="{F294A4B5-27CF-45E1-8263-0E2E9C14815A}">
      <dgm:prSet/>
      <dgm:spPr/>
      <dgm:t>
        <a:bodyPr/>
        <a:lstStyle/>
        <a:p>
          <a:endParaRPr lang="en-US"/>
        </a:p>
      </dgm:t>
    </dgm:pt>
    <dgm:pt modelId="{F62B2941-CE81-4B59-B2CB-0B54E7ECCC06}">
      <dgm:prSet/>
      <dgm:spPr/>
      <dgm:t>
        <a:bodyPr/>
        <a:lstStyle/>
        <a:p>
          <a:pPr>
            <a:defRPr b="1"/>
          </a:pPr>
          <a:r>
            <a:rPr lang="it-IT"/>
            <a:t>Prezzo unitario</a:t>
          </a:r>
          <a:endParaRPr lang="en-US"/>
        </a:p>
      </dgm:t>
    </dgm:pt>
    <dgm:pt modelId="{E677D90D-B57A-4C76-82AF-034FA3137821}" type="parTrans" cxnId="{B557085E-29AB-4581-A154-EF4C852E995F}">
      <dgm:prSet/>
      <dgm:spPr/>
      <dgm:t>
        <a:bodyPr/>
        <a:lstStyle/>
        <a:p>
          <a:endParaRPr lang="en-US"/>
        </a:p>
      </dgm:t>
    </dgm:pt>
    <dgm:pt modelId="{A4FAB2A3-DE3B-425D-9828-BD6AD5B670A4}" type="sibTrans" cxnId="{B557085E-29AB-4581-A154-EF4C852E995F}">
      <dgm:prSet/>
      <dgm:spPr/>
      <dgm:t>
        <a:bodyPr/>
        <a:lstStyle/>
        <a:p>
          <a:endParaRPr lang="en-US"/>
        </a:p>
      </dgm:t>
    </dgm:pt>
    <dgm:pt modelId="{F8C812EA-3181-42FC-A823-87A619D224AD}">
      <dgm:prSet/>
      <dgm:spPr/>
      <dgm:t>
        <a:bodyPr/>
        <a:lstStyle/>
        <a:p>
          <a:r>
            <a:rPr lang="it-IT"/>
            <a:t>1.500€</a:t>
          </a:r>
          <a:endParaRPr lang="en-US"/>
        </a:p>
      </dgm:t>
    </dgm:pt>
    <dgm:pt modelId="{1EE16EA9-941C-4720-B317-A0EDCF45B3AD}" type="parTrans" cxnId="{F2A6F5D6-CA5F-4A06-8C3B-13AD5D75BCA9}">
      <dgm:prSet/>
      <dgm:spPr/>
      <dgm:t>
        <a:bodyPr/>
        <a:lstStyle/>
        <a:p>
          <a:endParaRPr lang="en-US"/>
        </a:p>
      </dgm:t>
    </dgm:pt>
    <dgm:pt modelId="{D08A28C0-B359-4A69-BE57-0B5C03967514}" type="sibTrans" cxnId="{F2A6F5D6-CA5F-4A06-8C3B-13AD5D75BCA9}">
      <dgm:prSet/>
      <dgm:spPr/>
      <dgm:t>
        <a:bodyPr/>
        <a:lstStyle/>
        <a:p>
          <a:endParaRPr lang="en-US"/>
        </a:p>
      </dgm:t>
    </dgm:pt>
    <dgm:pt modelId="{CC4D729B-25F6-48A8-8970-4D3E19F6058D}">
      <dgm:prSet/>
      <dgm:spPr/>
      <dgm:t>
        <a:bodyPr/>
        <a:lstStyle/>
        <a:p>
          <a:pPr>
            <a:defRPr b="1"/>
          </a:pPr>
          <a:r>
            <a:rPr lang="it-IT"/>
            <a:t>Feedback</a:t>
          </a:r>
          <a:endParaRPr lang="en-US"/>
        </a:p>
      </dgm:t>
    </dgm:pt>
    <dgm:pt modelId="{661B0288-3A0F-4A12-AD48-37B5249B2A89}" type="parTrans" cxnId="{64C4B574-183E-4825-BE59-E0EFD435FEF1}">
      <dgm:prSet/>
      <dgm:spPr/>
      <dgm:t>
        <a:bodyPr/>
        <a:lstStyle/>
        <a:p>
          <a:endParaRPr lang="en-US"/>
        </a:p>
      </dgm:t>
    </dgm:pt>
    <dgm:pt modelId="{FDF29246-23B8-4107-B2B2-6F07BE037A51}" type="sibTrans" cxnId="{64C4B574-183E-4825-BE59-E0EFD435FEF1}">
      <dgm:prSet/>
      <dgm:spPr/>
      <dgm:t>
        <a:bodyPr/>
        <a:lstStyle/>
        <a:p>
          <a:endParaRPr lang="en-US"/>
        </a:p>
      </dgm:t>
    </dgm:pt>
    <dgm:pt modelId="{E88A03C8-BAC6-4160-B1CC-53B41E4DB272}">
      <dgm:prSet/>
      <dgm:spPr/>
      <dgm:t>
        <a:bodyPr/>
        <a:lstStyle/>
        <a:p>
          <a:r>
            <a:rPr lang="it-IT"/>
            <a:t>Necessità di migliorare il comfort</a:t>
          </a:r>
          <a:endParaRPr lang="en-US"/>
        </a:p>
      </dgm:t>
    </dgm:pt>
    <dgm:pt modelId="{B244368F-5B90-4C19-892C-CA7889EAEC91}" type="parTrans" cxnId="{4D2D4868-97A0-42ED-BD03-6FC625E4FF01}">
      <dgm:prSet/>
      <dgm:spPr/>
      <dgm:t>
        <a:bodyPr/>
        <a:lstStyle/>
        <a:p>
          <a:endParaRPr lang="en-US"/>
        </a:p>
      </dgm:t>
    </dgm:pt>
    <dgm:pt modelId="{BC9274B9-9129-4FE6-B127-AFB9693CBB78}" type="sibTrans" cxnId="{4D2D4868-97A0-42ED-BD03-6FC625E4FF01}">
      <dgm:prSet/>
      <dgm:spPr/>
      <dgm:t>
        <a:bodyPr/>
        <a:lstStyle/>
        <a:p>
          <a:endParaRPr lang="en-US"/>
        </a:p>
      </dgm:t>
    </dgm:pt>
    <dgm:pt modelId="{23E27844-96B8-4B86-B072-A3EFE37DE4E5}" type="pres">
      <dgm:prSet presAssocID="{681DBED2-0AA4-486E-9F77-D4B61C375847}" presName="root" presStyleCnt="0">
        <dgm:presLayoutVars>
          <dgm:dir/>
          <dgm:resizeHandles val="exact"/>
        </dgm:presLayoutVars>
      </dgm:prSet>
      <dgm:spPr/>
    </dgm:pt>
    <dgm:pt modelId="{1248931B-34DA-4229-98D7-8A4E717F6FC6}" type="pres">
      <dgm:prSet presAssocID="{4A1912E0-97D9-43C9-A08D-241D6ECAAB10}" presName="compNode" presStyleCnt="0"/>
      <dgm:spPr/>
    </dgm:pt>
    <dgm:pt modelId="{840498E3-E8C3-47EA-B43E-4E9E232D5A28}" type="pres">
      <dgm:prSet presAssocID="{4A1912E0-97D9-43C9-A08D-241D6ECAAB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2BA2C574-649C-4FCB-B278-B9CDF5E5C043}" type="pres">
      <dgm:prSet presAssocID="{4A1912E0-97D9-43C9-A08D-241D6ECAAB10}" presName="iconSpace" presStyleCnt="0"/>
      <dgm:spPr/>
    </dgm:pt>
    <dgm:pt modelId="{635F8BAB-14A5-4640-810D-DB6C46F24513}" type="pres">
      <dgm:prSet presAssocID="{4A1912E0-97D9-43C9-A08D-241D6ECAAB10}" presName="parTx" presStyleLbl="revTx" presStyleIdx="0" presStyleCnt="6">
        <dgm:presLayoutVars>
          <dgm:chMax val="0"/>
          <dgm:chPref val="0"/>
        </dgm:presLayoutVars>
      </dgm:prSet>
      <dgm:spPr/>
    </dgm:pt>
    <dgm:pt modelId="{180945E9-08E9-4641-89F7-FAF310E2F796}" type="pres">
      <dgm:prSet presAssocID="{4A1912E0-97D9-43C9-A08D-241D6ECAAB10}" presName="txSpace" presStyleCnt="0"/>
      <dgm:spPr/>
    </dgm:pt>
    <dgm:pt modelId="{95CC4E6F-6B17-4D1C-9BE2-1E04B1B23EBE}" type="pres">
      <dgm:prSet presAssocID="{4A1912E0-97D9-43C9-A08D-241D6ECAAB10}" presName="desTx" presStyleLbl="revTx" presStyleIdx="1" presStyleCnt="6">
        <dgm:presLayoutVars/>
      </dgm:prSet>
      <dgm:spPr/>
    </dgm:pt>
    <dgm:pt modelId="{CDAB3160-E74F-4F07-AE92-93B9F07F36E7}" type="pres">
      <dgm:prSet presAssocID="{A8DAFA04-64EE-48E8-8FF7-2056C40AD3FF}" presName="sibTrans" presStyleCnt="0"/>
      <dgm:spPr/>
    </dgm:pt>
    <dgm:pt modelId="{03534BE2-3A61-4B26-A829-76E78CBA6ABF}" type="pres">
      <dgm:prSet presAssocID="{F62B2941-CE81-4B59-B2CB-0B54E7ECCC06}" presName="compNode" presStyleCnt="0"/>
      <dgm:spPr/>
    </dgm:pt>
    <dgm:pt modelId="{018EA39C-CF0D-4C76-91D0-4864C5BF3842}" type="pres">
      <dgm:prSet presAssocID="{F62B2941-CE81-4B59-B2CB-0B54E7ECCC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A804D8D4-E337-4840-AA9A-EA7D2926912C}" type="pres">
      <dgm:prSet presAssocID="{F62B2941-CE81-4B59-B2CB-0B54E7ECCC06}" presName="iconSpace" presStyleCnt="0"/>
      <dgm:spPr/>
    </dgm:pt>
    <dgm:pt modelId="{9E978E65-CC04-4ABB-9D10-839A24934317}" type="pres">
      <dgm:prSet presAssocID="{F62B2941-CE81-4B59-B2CB-0B54E7ECCC06}" presName="parTx" presStyleLbl="revTx" presStyleIdx="2" presStyleCnt="6">
        <dgm:presLayoutVars>
          <dgm:chMax val="0"/>
          <dgm:chPref val="0"/>
        </dgm:presLayoutVars>
      </dgm:prSet>
      <dgm:spPr/>
    </dgm:pt>
    <dgm:pt modelId="{1B70EC71-79DE-4DD6-8226-98CEB7EE543E}" type="pres">
      <dgm:prSet presAssocID="{F62B2941-CE81-4B59-B2CB-0B54E7ECCC06}" presName="txSpace" presStyleCnt="0"/>
      <dgm:spPr/>
    </dgm:pt>
    <dgm:pt modelId="{40B48AEA-8DDE-4F2E-AEB9-088E59F866FF}" type="pres">
      <dgm:prSet presAssocID="{F62B2941-CE81-4B59-B2CB-0B54E7ECCC06}" presName="desTx" presStyleLbl="revTx" presStyleIdx="3" presStyleCnt="6">
        <dgm:presLayoutVars/>
      </dgm:prSet>
      <dgm:spPr/>
    </dgm:pt>
    <dgm:pt modelId="{1D5AB41D-76CF-402E-AD2E-D47AF84515E9}" type="pres">
      <dgm:prSet presAssocID="{A4FAB2A3-DE3B-425D-9828-BD6AD5B670A4}" presName="sibTrans" presStyleCnt="0"/>
      <dgm:spPr/>
    </dgm:pt>
    <dgm:pt modelId="{4E2F62DF-D03E-448C-BC0B-E39CBE53A228}" type="pres">
      <dgm:prSet presAssocID="{CC4D729B-25F6-48A8-8970-4D3E19F6058D}" presName="compNode" presStyleCnt="0"/>
      <dgm:spPr/>
    </dgm:pt>
    <dgm:pt modelId="{A34651B8-FE06-4FFB-8DAE-0F393161BAFD}" type="pres">
      <dgm:prSet presAssocID="{CC4D729B-25F6-48A8-8970-4D3E19F605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AFDE4C6D-ECC6-489F-931C-2DEFB82D273C}" type="pres">
      <dgm:prSet presAssocID="{CC4D729B-25F6-48A8-8970-4D3E19F6058D}" presName="iconSpace" presStyleCnt="0"/>
      <dgm:spPr/>
    </dgm:pt>
    <dgm:pt modelId="{2080C433-7411-4478-A2F1-5809D2B7EFB1}" type="pres">
      <dgm:prSet presAssocID="{CC4D729B-25F6-48A8-8970-4D3E19F6058D}" presName="parTx" presStyleLbl="revTx" presStyleIdx="4" presStyleCnt="6">
        <dgm:presLayoutVars>
          <dgm:chMax val="0"/>
          <dgm:chPref val="0"/>
        </dgm:presLayoutVars>
      </dgm:prSet>
      <dgm:spPr/>
    </dgm:pt>
    <dgm:pt modelId="{4193385E-15A3-4847-B19D-7CA15856C966}" type="pres">
      <dgm:prSet presAssocID="{CC4D729B-25F6-48A8-8970-4D3E19F6058D}" presName="txSpace" presStyleCnt="0"/>
      <dgm:spPr/>
    </dgm:pt>
    <dgm:pt modelId="{5FDBBE0E-95D6-4B95-BEB6-46A907670D27}" type="pres">
      <dgm:prSet presAssocID="{CC4D729B-25F6-48A8-8970-4D3E19F6058D}" presName="desTx" presStyleLbl="revTx" presStyleIdx="5" presStyleCnt="6">
        <dgm:presLayoutVars/>
      </dgm:prSet>
      <dgm:spPr/>
    </dgm:pt>
  </dgm:ptLst>
  <dgm:cxnLst>
    <dgm:cxn modelId="{EE3B4904-6D54-4E8C-A838-8C97EC89E9FD}" type="presOf" srcId="{681DBED2-0AA4-486E-9F77-D4B61C375847}" destId="{23E27844-96B8-4B86-B072-A3EFE37DE4E5}" srcOrd="0" destOrd="0" presId="urn:microsoft.com/office/officeart/2018/5/layout/CenteredIconLabelDescriptionList"/>
    <dgm:cxn modelId="{B557085E-29AB-4581-A154-EF4C852E995F}" srcId="{681DBED2-0AA4-486E-9F77-D4B61C375847}" destId="{F62B2941-CE81-4B59-B2CB-0B54E7ECCC06}" srcOrd="1" destOrd="0" parTransId="{E677D90D-B57A-4C76-82AF-034FA3137821}" sibTransId="{A4FAB2A3-DE3B-425D-9828-BD6AD5B670A4}"/>
    <dgm:cxn modelId="{77496A62-6CA2-4E87-BD6D-96693F0FDA31}" type="presOf" srcId="{F8C812EA-3181-42FC-A823-87A619D224AD}" destId="{40B48AEA-8DDE-4F2E-AEB9-088E59F866FF}" srcOrd="0" destOrd="0" presId="urn:microsoft.com/office/officeart/2018/5/layout/CenteredIconLabelDescriptionList"/>
    <dgm:cxn modelId="{4D2D4868-97A0-42ED-BD03-6FC625E4FF01}" srcId="{CC4D729B-25F6-48A8-8970-4D3E19F6058D}" destId="{E88A03C8-BAC6-4160-B1CC-53B41E4DB272}" srcOrd="0" destOrd="0" parTransId="{B244368F-5B90-4C19-892C-CA7889EAEC91}" sibTransId="{BC9274B9-9129-4FE6-B127-AFB9693CBB78}"/>
    <dgm:cxn modelId="{64C4B574-183E-4825-BE59-E0EFD435FEF1}" srcId="{681DBED2-0AA4-486E-9F77-D4B61C375847}" destId="{CC4D729B-25F6-48A8-8970-4D3E19F6058D}" srcOrd="2" destOrd="0" parTransId="{661B0288-3A0F-4A12-AD48-37B5249B2A89}" sibTransId="{FDF29246-23B8-4107-B2B2-6F07BE037A51}"/>
    <dgm:cxn modelId="{3B76177F-8FC1-4838-8E23-7BE2DDBB6066}" type="presOf" srcId="{5E4E4588-34F9-4EF3-933D-18637D7B17A1}" destId="{95CC4E6F-6B17-4D1C-9BE2-1E04B1B23EBE}" srcOrd="0" destOrd="0" presId="urn:microsoft.com/office/officeart/2018/5/layout/CenteredIconLabelDescriptionList"/>
    <dgm:cxn modelId="{01EB4490-CF6D-4FF9-A9A5-8DD2E865E1FD}" type="presOf" srcId="{F62B2941-CE81-4B59-B2CB-0B54E7ECCC06}" destId="{9E978E65-CC04-4ABB-9D10-839A24934317}" srcOrd="0" destOrd="0" presId="urn:microsoft.com/office/officeart/2018/5/layout/CenteredIconLabelDescriptionList"/>
    <dgm:cxn modelId="{6E032893-9A6F-4EFB-9D77-E4AD7A35DAF8}" type="presOf" srcId="{E88A03C8-BAC6-4160-B1CC-53B41E4DB272}" destId="{5FDBBE0E-95D6-4B95-BEB6-46A907670D27}" srcOrd="0" destOrd="0" presId="urn:microsoft.com/office/officeart/2018/5/layout/CenteredIconLabelDescriptionList"/>
    <dgm:cxn modelId="{F294A4B5-27CF-45E1-8263-0E2E9C14815A}" srcId="{4A1912E0-97D9-43C9-A08D-241D6ECAAB10}" destId="{5E4E4588-34F9-4EF3-933D-18637D7B17A1}" srcOrd="0" destOrd="0" parTransId="{31B59C17-5B84-43A8-AB3F-FE44E847C0EA}" sibTransId="{F1952706-5D87-4CBA-B4EC-AE8DD007610D}"/>
    <dgm:cxn modelId="{E684D2C1-A31F-4FF9-9788-E00E8E54EB0D}" srcId="{681DBED2-0AA4-486E-9F77-D4B61C375847}" destId="{4A1912E0-97D9-43C9-A08D-241D6ECAAB10}" srcOrd="0" destOrd="0" parTransId="{B10E606A-8986-4C2C-9D8C-2A66D6AAE98F}" sibTransId="{A8DAFA04-64EE-48E8-8FF7-2056C40AD3FF}"/>
    <dgm:cxn modelId="{DCE893C7-7E8A-4F0A-8785-75C9D5ED74E5}" type="presOf" srcId="{4A1912E0-97D9-43C9-A08D-241D6ECAAB10}" destId="{635F8BAB-14A5-4640-810D-DB6C46F24513}" srcOrd="0" destOrd="0" presId="urn:microsoft.com/office/officeart/2018/5/layout/CenteredIconLabelDescriptionList"/>
    <dgm:cxn modelId="{F2A6F5D6-CA5F-4A06-8C3B-13AD5D75BCA9}" srcId="{F62B2941-CE81-4B59-B2CB-0B54E7ECCC06}" destId="{F8C812EA-3181-42FC-A823-87A619D224AD}" srcOrd="0" destOrd="0" parTransId="{1EE16EA9-941C-4720-B317-A0EDCF45B3AD}" sibTransId="{D08A28C0-B359-4A69-BE57-0B5C03967514}"/>
    <dgm:cxn modelId="{EB4B81ED-E5F2-4AAA-BB4D-4BFC215F2897}" type="presOf" srcId="{CC4D729B-25F6-48A8-8970-4D3E19F6058D}" destId="{2080C433-7411-4478-A2F1-5809D2B7EFB1}" srcOrd="0" destOrd="0" presId="urn:microsoft.com/office/officeart/2018/5/layout/CenteredIconLabelDescriptionList"/>
    <dgm:cxn modelId="{B6F7C391-C9E4-4D70-B639-6D183E5724E6}" type="presParOf" srcId="{23E27844-96B8-4B86-B072-A3EFE37DE4E5}" destId="{1248931B-34DA-4229-98D7-8A4E717F6FC6}" srcOrd="0" destOrd="0" presId="urn:microsoft.com/office/officeart/2018/5/layout/CenteredIconLabelDescriptionList"/>
    <dgm:cxn modelId="{27C3C57C-3994-41D4-B26D-7E48D8560586}" type="presParOf" srcId="{1248931B-34DA-4229-98D7-8A4E717F6FC6}" destId="{840498E3-E8C3-47EA-B43E-4E9E232D5A28}" srcOrd="0" destOrd="0" presId="urn:microsoft.com/office/officeart/2018/5/layout/CenteredIconLabelDescriptionList"/>
    <dgm:cxn modelId="{C0F91EB5-77B0-4A5D-944C-9E7ACF38529C}" type="presParOf" srcId="{1248931B-34DA-4229-98D7-8A4E717F6FC6}" destId="{2BA2C574-649C-4FCB-B278-B9CDF5E5C043}" srcOrd="1" destOrd="0" presId="urn:microsoft.com/office/officeart/2018/5/layout/CenteredIconLabelDescriptionList"/>
    <dgm:cxn modelId="{BF9E46DE-053F-4D29-A0DC-E531B0C377CA}" type="presParOf" srcId="{1248931B-34DA-4229-98D7-8A4E717F6FC6}" destId="{635F8BAB-14A5-4640-810D-DB6C46F24513}" srcOrd="2" destOrd="0" presId="urn:microsoft.com/office/officeart/2018/5/layout/CenteredIconLabelDescriptionList"/>
    <dgm:cxn modelId="{499D8814-B69F-435B-91E9-39BDDE2AC9BA}" type="presParOf" srcId="{1248931B-34DA-4229-98D7-8A4E717F6FC6}" destId="{180945E9-08E9-4641-89F7-FAF310E2F796}" srcOrd="3" destOrd="0" presId="urn:microsoft.com/office/officeart/2018/5/layout/CenteredIconLabelDescriptionList"/>
    <dgm:cxn modelId="{275A24B8-D73A-4676-8A37-09E5FDBF9278}" type="presParOf" srcId="{1248931B-34DA-4229-98D7-8A4E717F6FC6}" destId="{95CC4E6F-6B17-4D1C-9BE2-1E04B1B23EBE}" srcOrd="4" destOrd="0" presId="urn:microsoft.com/office/officeart/2018/5/layout/CenteredIconLabelDescriptionList"/>
    <dgm:cxn modelId="{D085DA40-9689-4FAA-AAEF-CAFBECC231AF}" type="presParOf" srcId="{23E27844-96B8-4B86-B072-A3EFE37DE4E5}" destId="{CDAB3160-E74F-4F07-AE92-93B9F07F36E7}" srcOrd="1" destOrd="0" presId="urn:microsoft.com/office/officeart/2018/5/layout/CenteredIconLabelDescriptionList"/>
    <dgm:cxn modelId="{467B49CD-E750-4804-8C9C-9A9FDF9ED451}" type="presParOf" srcId="{23E27844-96B8-4B86-B072-A3EFE37DE4E5}" destId="{03534BE2-3A61-4B26-A829-76E78CBA6ABF}" srcOrd="2" destOrd="0" presId="urn:microsoft.com/office/officeart/2018/5/layout/CenteredIconLabelDescriptionList"/>
    <dgm:cxn modelId="{47AE3D08-AE40-4CBD-AE28-0CB08B9F95BA}" type="presParOf" srcId="{03534BE2-3A61-4B26-A829-76E78CBA6ABF}" destId="{018EA39C-CF0D-4C76-91D0-4864C5BF3842}" srcOrd="0" destOrd="0" presId="urn:microsoft.com/office/officeart/2018/5/layout/CenteredIconLabelDescriptionList"/>
    <dgm:cxn modelId="{27B1FD50-9FEB-478D-8FFD-CF0A2EE3D725}" type="presParOf" srcId="{03534BE2-3A61-4B26-A829-76E78CBA6ABF}" destId="{A804D8D4-E337-4840-AA9A-EA7D2926912C}" srcOrd="1" destOrd="0" presId="urn:microsoft.com/office/officeart/2018/5/layout/CenteredIconLabelDescriptionList"/>
    <dgm:cxn modelId="{D1E0B2C2-8620-4E39-9AC0-2BC75FAA3C75}" type="presParOf" srcId="{03534BE2-3A61-4B26-A829-76E78CBA6ABF}" destId="{9E978E65-CC04-4ABB-9D10-839A24934317}" srcOrd="2" destOrd="0" presId="urn:microsoft.com/office/officeart/2018/5/layout/CenteredIconLabelDescriptionList"/>
    <dgm:cxn modelId="{A92CF92C-B6D8-4CD9-867B-0785717CB987}" type="presParOf" srcId="{03534BE2-3A61-4B26-A829-76E78CBA6ABF}" destId="{1B70EC71-79DE-4DD6-8226-98CEB7EE543E}" srcOrd="3" destOrd="0" presId="urn:microsoft.com/office/officeart/2018/5/layout/CenteredIconLabelDescriptionList"/>
    <dgm:cxn modelId="{D9FC65C9-62E6-45B8-BAFD-D1A131843505}" type="presParOf" srcId="{03534BE2-3A61-4B26-A829-76E78CBA6ABF}" destId="{40B48AEA-8DDE-4F2E-AEB9-088E59F866FF}" srcOrd="4" destOrd="0" presId="urn:microsoft.com/office/officeart/2018/5/layout/CenteredIconLabelDescriptionList"/>
    <dgm:cxn modelId="{2648A7D3-BD5D-4A35-A1D3-984D919BACA2}" type="presParOf" srcId="{23E27844-96B8-4B86-B072-A3EFE37DE4E5}" destId="{1D5AB41D-76CF-402E-AD2E-D47AF84515E9}" srcOrd="3" destOrd="0" presId="urn:microsoft.com/office/officeart/2018/5/layout/CenteredIconLabelDescriptionList"/>
    <dgm:cxn modelId="{B1640948-5EF0-4A32-97AB-A3B77456F020}" type="presParOf" srcId="{23E27844-96B8-4B86-B072-A3EFE37DE4E5}" destId="{4E2F62DF-D03E-448C-BC0B-E39CBE53A228}" srcOrd="4" destOrd="0" presId="urn:microsoft.com/office/officeart/2018/5/layout/CenteredIconLabelDescriptionList"/>
    <dgm:cxn modelId="{1AF650A8-D510-4E05-815D-BD1B9E5552D6}" type="presParOf" srcId="{4E2F62DF-D03E-448C-BC0B-E39CBE53A228}" destId="{A34651B8-FE06-4FFB-8DAE-0F393161BAFD}" srcOrd="0" destOrd="0" presId="urn:microsoft.com/office/officeart/2018/5/layout/CenteredIconLabelDescriptionList"/>
    <dgm:cxn modelId="{8E2AF664-89CF-4476-8AB5-017B6DC9ABE9}" type="presParOf" srcId="{4E2F62DF-D03E-448C-BC0B-E39CBE53A228}" destId="{AFDE4C6D-ECC6-489F-931C-2DEFB82D273C}" srcOrd="1" destOrd="0" presId="urn:microsoft.com/office/officeart/2018/5/layout/CenteredIconLabelDescriptionList"/>
    <dgm:cxn modelId="{ED660A6C-D8B5-4D07-AC2E-BAE3008852D1}" type="presParOf" srcId="{4E2F62DF-D03E-448C-BC0B-E39CBE53A228}" destId="{2080C433-7411-4478-A2F1-5809D2B7EFB1}" srcOrd="2" destOrd="0" presId="urn:microsoft.com/office/officeart/2018/5/layout/CenteredIconLabelDescriptionList"/>
    <dgm:cxn modelId="{883CB3EA-5ADD-4B36-90A9-0F0595397BB1}" type="presParOf" srcId="{4E2F62DF-D03E-448C-BC0B-E39CBE53A228}" destId="{4193385E-15A3-4847-B19D-7CA15856C966}" srcOrd="3" destOrd="0" presId="urn:microsoft.com/office/officeart/2018/5/layout/CenteredIconLabelDescriptionList"/>
    <dgm:cxn modelId="{E5118184-6305-44BA-A17D-2B5D97091567}" type="presParOf" srcId="{4E2F62DF-D03E-448C-BC0B-E39CBE53A228}" destId="{5FDBBE0E-95D6-4B95-BEB6-46A907670D2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AC30A6-DBE6-4158-A63D-9B37122C37B7}"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BF5B196E-5642-4B07-9E72-3A239CB87CF1}">
      <dgm:prSet/>
      <dgm:spPr/>
      <dgm:t>
        <a:bodyPr/>
        <a:lstStyle/>
        <a:p>
          <a:pPr>
            <a:defRPr b="1"/>
          </a:pPr>
          <a:r>
            <a:rPr lang="it-IT"/>
            <a:t>Costi</a:t>
          </a:r>
          <a:endParaRPr lang="en-US"/>
        </a:p>
      </dgm:t>
    </dgm:pt>
    <dgm:pt modelId="{63E0D8C2-E9CA-49EC-8D31-D6A99FD74934}" type="parTrans" cxnId="{DC39924F-0BD2-44FF-864D-CA6FD181DE06}">
      <dgm:prSet/>
      <dgm:spPr/>
      <dgm:t>
        <a:bodyPr/>
        <a:lstStyle/>
        <a:p>
          <a:endParaRPr lang="en-US"/>
        </a:p>
      </dgm:t>
    </dgm:pt>
    <dgm:pt modelId="{3AED4F20-BEB3-4850-9FEE-1C2328EE1AB8}" type="sibTrans" cxnId="{DC39924F-0BD2-44FF-864D-CA6FD181DE06}">
      <dgm:prSet/>
      <dgm:spPr/>
      <dgm:t>
        <a:bodyPr/>
        <a:lstStyle/>
        <a:p>
          <a:endParaRPr lang="en-US"/>
        </a:p>
      </dgm:t>
    </dgm:pt>
    <dgm:pt modelId="{C9B0B857-BAAC-4BCE-A33F-DEA9C14573AE}">
      <dgm:prSet/>
      <dgm:spPr/>
      <dgm:t>
        <a:bodyPr/>
        <a:lstStyle/>
        <a:p>
          <a:r>
            <a:rPr lang="it-IT"/>
            <a:t>Esplorare opzioni di produzione locale</a:t>
          </a:r>
          <a:endParaRPr lang="en-US"/>
        </a:p>
      </dgm:t>
    </dgm:pt>
    <dgm:pt modelId="{9C2B6D57-4050-4BF9-9ED1-85AFD2DA9217}" type="parTrans" cxnId="{89441924-798B-4DC9-95DE-E3364E4229D8}">
      <dgm:prSet/>
      <dgm:spPr/>
      <dgm:t>
        <a:bodyPr/>
        <a:lstStyle/>
        <a:p>
          <a:endParaRPr lang="en-US"/>
        </a:p>
      </dgm:t>
    </dgm:pt>
    <dgm:pt modelId="{8890A267-758D-49F2-9137-E89FCF8E109A}" type="sibTrans" cxnId="{89441924-798B-4DC9-95DE-E3364E4229D8}">
      <dgm:prSet/>
      <dgm:spPr/>
      <dgm:t>
        <a:bodyPr/>
        <a:lstStyle/>
        <a:p>
          <a:endParaRPr lang="en-US"/>
        </a:p>
      </dgm:t>
    </dgm:pt>
    <dgm:pt modelId="{A5F00DB4-A492-4712-91C9-83A81087195F}">
      <dgm:prSet/>
      <dgm:spPr/>
      <dgm:t>
        <a:bodyPr/>
        <a:lstStyle/>
        <a:p>
          <a:r>
            <a:rPr lang="it-IT"/>
            <a:t>Ridurre costi di spedizione e tasse</a:t>
          </a:r>
          <a:endParaRPr lang="en-US"/>
        </a:p>
      </dgm:t>
    </dgm:pt>
    <dgm:pt modelId="{3E9D7545-1D75-456B-A71E-2F9EBE733B26}" type="parTrans" cxnId="{251BFFCB-83CF-4126-A9CA-F85EC94F7235}">
      <dgm:prSet/>
      <dgm:spPr/>
      <dgm:t>
        <a:bodyPr/>
        <a:lstStyle/>
        <a:p>
          <a:endParaRPr lang="en-US"/>
        </a:p>
      </dgm:t>
    </dgm:pt>
    <dgm:pt modelId="{63019A8C-C308-4E48-88BD-A1101B6D56CC}" type="sibTrans" cxnId="{251BFFCB-83CF-4126-A9CA-F85EC94F7235}">
      <dgm:prSet/>
      <dgm:spPr/>
      <dgm:t>
        <a:bodyPr/>
        <a:lstStyle/>
        <a:p>
          <a:endParaRPr lang="en-US"/>
        </a:p>
      </dgm:t>
    </dgm:pt>
    <dgm:pt modelId="{2646AF03-0DE8-41D8-AA10-ABF4E2558B7C}">
      <dgm:prSet/>
      <dgm:spPr/>
      <dgm:t>
        <a:bodyPr/>
        <a:lstStyle/>
        <a:p>
          <a:pPr>
            <a:defRPr b="1"/>
          </a:pPr>
          <a:r>
            <a:rPr lang="it-IT"/>
            <a:t>Prezzo</a:t>
          </a:r>
          <a:endParaRPr lang="en-US"/>
        </a:p>
      </dgm:t>
    </dgm:pt>
    <dgm:pt modelId="{14E4871A-14FC-4D0E-BDA0-7BF42980FAF2}" type="parTrans" cxnId="{C0FA5964-ED56-4805-AE08-1CD748C7896C}">
      <dgm:prSet/>
      <dgm:spPr/>
      <dgm:t>
        <a:bodyPr/>
        <a:lstStyle/>
        <a:p>
          <a:endParaRPr lang="en-US"/>
        </a:p>
      </dgm:t>
    </dgm:pt>
    <dgm:pt modelId="{0E1DEFEE-EA1B-44F7-9B10-640A40379200}" type="sibTrans" cxnId="{C0FA5964-ED56-4805-AE08-1CD748C7896C}">
      <dgm:prSet/>
      <dgm:spPr/>
      <dgm:t>
        <a:bodyPr/>
        <a:lstStyle/>
        <a:p>
          <a:endParaRPr lang="en-US"/>
        </a:p>
      </dgm:t>
    </dgm:pt>
    <dgm:pt modelId="{42F9197A-7DE0-4054-8BC0-AC044447B17E}">
      <dgm:prSet/>
      <dgm:spPr/>
      <dgm:t>
        <a:bodyPr/>
        <a:lstStyle/>
        <a:p>
          <a:r>
            <a:rPr lang="it-IT"/>
            <a:t>Offrire prezzi più competitivi</a:t>
          </a:r>
          <a:endParaRPr lang="en-US"/>
        </a:p>
      </dgm:t>
    </dgm:pt>
    <dgm:pt modelId="{0232A45F-998A-4CB5-B21D-5816E11B5E9A}" type="parTrans" cxnId="{D917B7B9-42E5-43E2-8F2A-4B2E03C1685C}">
      <dgm:prSet/>
      <dgm:spPr/>
      <dgm:t>
        <a:bodyPr/>
        <a:lstStyle/>
        <a:p>
          <a:endParaRPr lang="en-US"/>
        </a:p>
      </dgm:t>
    </dgm:pt>
    <dgm:pt modelId="{98A22E2C-0142-4D0F-84F7-84E019CA747B}" type="sibTrans" cxnId="{D917B7B9-42E5-43E2-8F2A-4B2E03C1685C}">
      <dgm:prSet/>
      <dgm:spPr/>
      <dgm:t>
        <a:bodyPr/>
        <a:lstStyle/>
        <a:p>
          <a:endParaRPr lang="en-US"/>
        </a:p>
      </dgm:t>
    </dgm:pt>
    <dgm:pt modelId="{31EC6004-BFD7-4FF0-8A33-9416E83960A0}">
      <dgm:prSet/>
      <dgm:spPr/>
      <dgm:t>
        <a:bodyPr/>
        <a:lstStyle/>
        <a:p>
          <a:r>
            <a:rPr lang="it-IT"/>
            <a:t>Aumentare i margini</a:t>
          </a:r>
          <a:endParaRPr lang="en-US"/>
        </a:p>
      </dgm:t>
    </dgm:pt>
    <dgm:pt modelId="{B100B6C2-A7ED-4F23-A6DC-1B7FBF882828}" type="parTrans" cxnId="{B2828FFB-C654-480C-B61B-AA52D354FE66}">
      <dgm:prSet/>
      <dgm:spPr/>
      <dgm:t>
        <a:bodyPr/>
        <a:lstStyle/>
        <a:p>
          <a:endParaRPr lang="en-US"/>
        </a:p>
      </dgm:t>
    </dgm:pt>
    <dgm:pt modelId="{1E1A84E3-9D65-4F5A-B5D7-C75AA42F07DA}" type="sibTrans" cxnId="{B2828FFB-C654-480C-B61B-AA52D354FE66}">
      <dgm:prSet/>
      <dgm:spPr/>
      <dgm:t>
        <a:bodyPr/>
        <a:lstStyle/>
        <a:p>
          <a:endParaRPr lang="en-US"/>
        </a:p>
      </dgm:t>
    </dgm:pt>
    <dgm:pt modelId="{75121491-ECD9-47BF-9FE0-937F886FEA3C}" type="pres">
      <dgm:prSet presAssocID="{9DAC30A6-DBE6-4158-A63D-9B37122C37B7}" presName="root" presStyleCnt="0">
        <dgm:presLayoutVars>
          <dgm:dir/>
          <dgm:resizeHandles val="exact"/>
        </dgm:presLayoutVars>
      </dgm:prSet>
      <dgm:spPr/>
    </dgm:pt>
    <dgm:pt modelId="{BE9993A5-27E0-4214-B581-F8C63B004D16}" type="pres">
      <dgm:prSet presAssocID="{BF5B196E-5642-4B07-9E72-3A239CB87CF1}" presName="compNode" presStyleCnt="0"/>
      <dgm:spPr/>
    </dgm:pt>
    <dgm:pt modelId="{A9C5C349-C3EC-4A15-B02A-5C4EF74FDFB3}" type="pres">
      <dgm:prSet presAssocID="{BF5B196E-5642-4B07-9E72-3A239CB87C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BE7FD48A-D2B0-4232-BEEA-4793291BF52C}" type="pres">
      <dgm:prSet presAssocID="{BF5B196E-5642-4B07-9E72-3A239CB87CF1}" presName="iconSpace" presStyleCnt="0"/>
      <dgm:spPr/>
    </dgm:pt>
    <dgm:pt modelId="{B52B4F36-6C40-4240-9828-713D45295096}" type="pres">
      <dgm:prSet presAssocID="{BF5B196E-5642-4B07-9E72-3A239CB87CF1}" presName="parTx" presStyleLbl="revTx" presStyleIdx="0" presStyleCnt="4">
        <dgm:presLayoutVars>
          <dgm:chMax val="0"/>
          <dgm:chPref val="0"/>
        </dgm:presLayoutVars>
      </dgm:prSet>
      <dgm:spPr/>
    </dgm:pt>
    <dgm:pt modelId="{40B25615-3828-45D1-8F0E-83C76D4E6930}" type="pres">
      <dgm:prSet presAssocID="{BF5B196E-5642-4B07-9E72-3A239CB87CF1}" presName="txSpace" presStyleCnt="0"/>
      <dgm:spPr/>
    </dgm:pt>
    <dgm:pt modelId="{2A192B12-2754-4F03-A927-8DE4A9BC3BDD}" type="pres">
      <dgm:prSet presAssocID="{BF5B196E-5642-4B07-9E72-3A239CB87CF1}" presName="desTx" presStyleLbl="revTx" presStyleIdx="1" presStyleCnt="4">
        <dgm:presLayoutVars/>
      </dgm:prSet>
      <dgm:spPr/>
    </dgm:pt>
    <dgm:pt modelId="{A9771F35-1C00-452C-9184-7251FD82C859}" type="pres">
      <dgm:prSet presAssocID="{3AED4F20-BEB3-4850-9FEE-1C2328EE1AB8}" presName="sibTrans" presStyleCnt="0"/>
      <dgm:spPr/>
    </dgm:pt>
    <dgm:pt modelId="{18D23734-73BE-4A8B-990A-57F37F6BBBA3}" type="pres">
      <dgm:prSet presAssocID="{2646AF03-0DE8-41D8-AA10-ABF4E2558B7C}" presName="compNode" presStyleCnt="0"/>
      <dgm:spPr/>
    </dgm:pt>
    <dgm:pt modelId="{36DD9824-5DE6-4743-A0B3-692DC70E2B0B}" type="pres">
      <dgm:prSet presAssocID="{2646AF03-0DE8-41D8-AA10-ABF4E2558B7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6565594-512A-453B-AD8C-E37B2C032A59}" type="pres">
      <dgm:prSet presAssocID="{2646AF03-0DE8-41D8-AA10-ABF4E2558B7C}" presName="iconSpace" presStyleCnt="0"/>
      <dgm:spPr/>
    </dgm:pt>
    <dgm:pt modelId="{AC91877B-3F14-451E-92CF-8B6328F468D7}" type="pres">
      <dgm:prSet presAssocID="{2646AF03-0DE8-41D8-AA10-ABF4E2558B7C}" presName="parTx" presStyleLbl="revTx" presStyleIdx="2" presStyleCnt="4">
        <dgm:presLayoutVars>
          <dgm:chMax val="0"/>
          <dgm:chPref val="0"/>
        </dgm:presLayoutVars>
      </dgm:prSet>
      <dgm:spPr/>
    </dgm:pt>
    <dgm:pt modelId="{A5AB5F10-1D03-45E1-9F8E-C67B1DE97B65}" type="pres">
      <dgm:prSet presAssocID="{2646AF03-0DE8-41D8-AA10-ABF4E2558B7C}" presName="txSpace" presStyleCnt="0"/>
      <dgm:spPr/>
    </dgm:pt>
    <dgm:pt modelId="{1C5DB8DB-0C16-422B-B0E8-C07A96EB8F96}" type="pres">
      <dgm:prSet presAssocID="{2646AF03-0DE8-41D8-AA10-ABF4E2558B7C}" presName="desTx" presStyleLbl="revTx" presStyleIdx="3" presStyleCnt="4">
        <dgm:presLayoutVars/>
      </dgm:prSet>
      <dgm:spPr/>
    </dgm:pt>
  </dgm:ptLst>
  <dgm:cxnLst>
    <dgm:cxn modelId="{B33ADD06-BAE5-46EC-A562-0266CFD00593}" type="presOf" srcId="{2646AF03-0DE8-41D8-AA10-ABF4E2558B7C}" destId="{AC91877B-3F14-451E-92CF-8B6328F468D7}" srcOrd="0" destOrd="0" presId="urn:microsoft.com/office/officeart/2018/5/layout/CenteredIconLabelDescriptionList"/>
    <dgm:cxn modelId="{F7E40A21-C7A0-4300-9103-1A3200B26966}" type="presOf" srcId="{42F9197A-7DE0-4054-8BC0-AC044447B17E}" destId="{1C5DB8DB-0C16-422B-B0E8-C07A96EB8F96}" srcOrd="0" destOrd="0" presId="urn:microsoft.com/office/officeart/2018/5/layout/CenteredIconLabelDescriptionList"/>
    <dgm:cxn modelId="{89441924-798B-4DC9-95DE-E3364E4229D8}" srcId="{BF5B196E-5642-4B07-9E72-3A239CB87CF1}" destId="{C9B0B857-BAAC-4BCE-A33F-DEA9C14573AE}" srcOrd="0" destOrd="0" parTransId="{9C2B6D57-4050-4BF9-9ED1-85AFD2DA9217}" sibTransId="{8890A267-758D-49F2-9137-E89FCF8E109A}"/>
    <dgm:cxn modelId="{8F9A212F-461D-48EC-AAF7-D89610B70E42}" type="presOf" srcId="{9DAC30A6-DBE6-4158-A63D-9B37122C37B7}" destId="{75121491-ECD9-47BF-9FE0-937F886FEA3C}" srcOrd="0" destOrd="0" presId="urn:microsoft.com/office/officeart/2018/5/layout/CenteredIconLabelDescriptionList"/>
    <dgm:cxn modelId="{F35CB830-9369-4CC6-997A-CDB32A734D2A}" type="presOf" srcId="{BF5B196E-5642-4B07-9E72-3A239CB87CF1}" destId="{B52B4F36-6C40-4240-9828-713D45295096}" srcOrd="0" destOrd="0" presId="urn:microsoft.com/office/officeart/2018/5/layout/CenteredIconLabelDescriptionList"/>
    <dgm:cxn modelId="{C0FA5964-ED56-4805-AE08-1CD748C7896C}" srcId="{9DAC30A6-DBE6-4158-A63D-9B37122C37B7}" destId="{2646AF03-0DE8-41D8-AA10-ABF4E2558B7C}" srcOrd="1" destOrd="0" parTransId="{14E4871A-14FC-4D0E-BDA0-7BF42980FAF2}" sibTransId="{0E1DEFEE-EA1B-44F7-9B10-640A40379200}"/>
    <dgm:cxn modelId="{DC39924F-0BD2-44FF-864D-CA6FD181DE06}" srcId="{9DAC30A6-DBE6-4158-A63D-9B37122C37B7}" destId="{BF5B196E-5642-4B07-9E72-3A239CB87CF1}" srcOrd="0" destOrd="0" parTransId="{63E0D8C2-E9CA-49EC-8D31-D6A99FD74934}" sibTransId="{3AED4F20-BEB3-4850-9FEE-1C2328EE1AB8}"/>
    <dgm:cxn modelId="{CDA9E49E-DDE7-472E-9AA5-CC43C74F91F5}" type="presOf" srcId="{C9B0B857-BAAC-4BCE-A33F-DEA9C14573AE}" destId="{2A192B12-2754-4F03-A927-8DE4A9BC3BDD}" srcOrd="0" destOrd="0" presId="urn:microsoft.com/office/officeart/2018/5/layout/CenteredIconLabelDescriptionList"/>
    <dgm:cxn modelId="{35F5E5B0-337C-4AFF-9403-F6EE8D2BCE88}" type="presOf" srcId="{A5F00DB4-A492-4712-91C9-83A81087195F}" destId="{2A192B12-2754-4F03-A927-8DE4A9BC3BDD}" srcOrd="0" destOrd="1" presId="urn:microsoft.com/office/officeart/2018/5/layout/CenteredIconLabelDescriptionList"/>
    <dgm:cxn modelId="{D917B7B9-42E5-43E2-8F2A-4B2E03C1685C}" srcId="{2646AF03-0DE8-41D8-AA10-ABF4E2558B7C}" destId="{42F9197A-7DE0-4054-8BC0-AC044447B17E}" srcOrd="0" destOrd="0" parTransId="{0232A45F-998A-4CB5-B21D-5816E11B5E9A}" sibTransId="{98A22E2C-0142-4D0F-84F7-84E019CA747B}"/>
    <dgm:cxn modelId="{251BFFCB-83CF-4126-A9CA-F85EC94F7235}" srcId="{BF5B196E-5642-4B07-9E72-3A239CB87CF1}" destId="{A5F00DB4-A492-4712-91C9-83A81087195F}" srcOrd="1" destOrd="0" parTransId="{3E9D7545-1D75-456B-A71E-2F9EBE733B26}" sibTransId="{63019A8C-C308-4E48-88BD-A1101B6D56CC}"/>
    <dgm:cxn modelId="{DE1E53DB-AAB7-41BE-B9B5-46FEC3F79244}" type="presOf" srcId="{31EC6004-BFD7-4FF0-8A33-9416E83960A0}" destId="{1C5DB8DB-0C16-422B-B0E8-C07A96EB8F96}" srcOrd="0" destOrd="1" presId="urn:microsoft.com/office/officeart/2018/5/layout/CenteredIconLabelDescriptionList"/>
    <dgm:cxn modelId="{B2828FFB-C654-480C-B61B-AA52D354FE66}" srcId="{2646AF03-0DE8-41D8-AA10-ABF4E2558B7C}" destId="{31EC6004-BFD7-4FF0-8A33-9416E83960A0}" srcOrd="1" destOrd="0" parTransId="{B100B6C2-A7ED-4F23-A6DC-1B7FBF882828}" sibTransId="{1E1A84E3-9D65-4F5A-B5D7-C75AA42F07DA}"/>
    <dgm:cxn modelId="{032A23F2-755A-4920-94E1-A1AEA74099FA}" type="presParOf" srcId="{75121491-ECD9-47BF-9FE0-937F886FEA3C}" destId="{BE9993A5-27E0-4214-B581-F8C63B004D16}" srcOrd="0" destOrd="0" presId="urn:microsoft.com/office/officeart/2018/5/layout/CenteredIconLabelDescriptionList"/>
    <dgm:cxn modelId="{A5428475-AF0D-4AA7-A8BF-2AF67C9674F9}" type="presParOf" srcId="{BE9993A5-27E0-4214-B581-F8C63B004D16}" destId="{A9C5C349-C3EC-4A15-B02A-5C4EF74FDFB3}" srcOrd="0" destOrd="0" presId="urn:microsoft.com/office/officeart/2018/5/layout/CenteredIconLabelDescriptionList"/>
    <dgm:cxn modelId="{69A05F2D-FB48-48B2-82EC-3BFB1FCBF833}" type="presParOf" srcId="{BE9993A5-27E0-4214-B581-F8C63B004D16}" destId="{BE7FD48A-D2B0-4232-BEEA-4793291BF52C}" srcOrd="1" destOrd="0" presId="urn:microsoft.com/office/officeart/2018/5/layout/CenteredIconLabelDescriptionList"/>
    <dgm:cxn modelId="{920D2997-C303-4E3A-89F7-B0F0FF078F4A}" type="presParOf" srcId="{BE9993A5-27E0-4214-B581-F8C63B004D16}" destId="{B52B4F36-6C40-4240-9828-713D45295096}" srcOrd="2" destOrd="0" presId="urn:microsoft.com/office/officeart/2018/5/layout/CenteredIconLabelDescriptionList"/>
    <dgm:cxn modelId="{739D4C8D-893B-4772-BC27-188A9F3AB4C0}" type="presParOf" srcId="{BE9993A5-27E0-4214-B581-F8C63B004D16}" destId="{40B25615-3828-45D1-8F0E-83C76D4E6930}" srcOrd="3" destOrd="0" presId="urn:microsoft.com/office/officeart/2018/5/layout/CenteredIconLabelDescriptionList"/>
    <dgm:cxn modelId="{B04EEF67-9134-4C2C-9A2D-3352D6FC4E9C}" type="presParOf" srcId="{BE9993A5-27E0-4214-B581-F8C63B004D16}" destId="{2A192B12-2754-4F03-A927-8DE4A9BC3BDD}" srcOrd="4" destOrd="0" presId="urn:microsoft.com/office/officeart/2018/5/layout/CenteredIconLabelDescriptionList"/>
    <dgm:cxn modelId="{96A768CE-3E71-470B-A094-EC3E930DE2B8}" type="presParOf" srcId="{75121491-ECD9-47BF-9FE0-937F886FEA3C}" destId="{A9771F35-1C00-452C-9184-7251FD82C859}" srcOrd="1" destOrd="0" presId="urn:microsoft.com/office/officeart/2018/5/layout/CenteredIconLabelDescriptionList"/>
    <dgm:cxn modelId="{3CEE5096-10E9-4403-94DE-913DFCEF864A}" type="presParOf" srcId="{75121491-ECD9-47BF-9FE0-937F886FEA3C}" destId="{18D23734-73BE-4A8B-990A-57F37F6BBBA3}" srcOrd="2" destOrd="0" presId="urn:microsoft.com/office/officeart/2018/5/layout/CenteredIconLabelDescriptionList"/>
    <dgm:cxn modelId="{400C2CC0-9B36-49D5-B5F7-D6CC25A229B9}" type="presParOf" srcId="{18D23734-73BE-4A8B-990A-57F37F6BBBA3}" destId="{36DD9824-5DE6-4743-A0B3-692DC70E2B0B}" srcOrd="0" destOrd="0" presId="urn:microsoft.com/office/officeart/2018/5/layout/CenteredIconLabelDescriptionList"/>
    <dgm:cxn modelId="{DA816750-4860-47A3-A726-876BACF1B9F1}" type="presParOf" srcId="{18D23734-73BE-4A8B-990A-57F37F6BBBA3}" destId="{66565594-512A-453B-AD8C-E37B2C032A59}" srcOrd="1" destOrd="0" presId="urn:microsoft.com/office/officeart/2018/5/layout/CenteredIconLabelDescriptionList"/>
    <dgm:cxn modelId="{DCA60A9A-A093-40EF-A17C-6E5FACB66264}" type="presParOf" srcId="{18D23734-73BE-4A8B-990A-57F37F6BBBA3}" destId="{AC91877B-3F14-451E-92CF-8B6328F468D7}" srcOrd="2" destOrd="0" presId="urn:microsoft.com/office/officeart/2018/5/layout/CenteredIconLabelDescriptionList"/>
    <dgm:cxn modelId="{4AF1A2D1-C1DB-42B9-B216-03A3108F0093}" type="presParOf" srcId="{18D23734-73BE-4A8B-990A-57F37F6BBBA3}" destId="{A5AB5F10-1D03-45E1-9F8E-C67B1DE97B65}" srcOrd="3" destOrd="0" presId="urn:microsoft.com/office/officeart/2018/5/layout/CenteredIconLabelDescriptionList"/>
    <dgm:cxn modelId="{C32C77B5-51C8-4F11-A8DF-39260C839322}" type="presParOf" srcId="{18D23734-73BE-4A8B-990A-57F37F6BBBA3}" destId="{1C5DB8DB-0C16-422B-B0E8-C07A96EB8F9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E980EE-5C16-4AD3-AC37-93755D18C1BD}"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BEC29FF8-D156-4318-8848-0FB513CF154C}">
      <dgm:prSet/>
      <dgm:spPr/>
      <dgm:t>
        <a:bodyPr/>
        <a:lstStyle/>
        <a:p>
          <a:pPr>
            <a:defRPr b="1"/>
          </a:pPr>
          <a:r>
            <a:rPr lang="it-IT"/>
            <a:t>Prezzo</a:t>
          </a:r>
          <a:endParaRPr lang="en-US"/>
        </a:p>
      </dgm:t>
    </dgm:pt>
    <dgm:pt modelId="{FE22D0A1-8C68-4C4F-9CB9-4C45B67ABCC5}" type="parTrans" cxnId="{9AF29D11-E073-47A6-ADB3-357C23D9ACB5}">
      <dgm:prSet/>
      <dgm:spPr/>
      <dgm:t>
        <a:bodyPr/>
        <a:lstStyle/>
        <a:p>
          <a:endParaRPr lang="en-US"/>
        </a:p>
      </dgm:t>
    </dgm:pt>
    <dgm:pt modelId="{A119FBEC-088C-4505-B8F2-CE29256CF90E}" type="sibTrans" cxnId="{9AF29D11-E073-47A6-ADB3-357C23D9ACB5}">
      <dgm:prSet/>
      <dgm:spPr/>
      <dgm:t>
        <a:bodyPr/>
        <a:lstStyle/>
        <a:p>
          <a:endParaRPr lang="en-US"/>
        </a:p>
      </dgm:t>
    </dgm:pt>
    <dgm:pt modelId="{A517B3EA-CEEE-4790-B911-C42A69288141}">
      <dgm:prSet/>
      <dgm:spPr/>
      <dgm:t>
        <a:bodyPr/>
        <a:lstStyle/>
        <a:p>
          <a:r>
            <a:rPr lang="it-IT"/>
            <a:t>Potenziale per un leggero aumento di prezzo</a:t>
          </a:r>
          <a:endParaRPr lang="en-US"/>
        </a:p>
      </dgm:t>
    </dgm:pt>
    <dgm:pt modelId="{9E9B2FB4-E10A-47EB-985E-8CFF0E08EB82}" type="parTrans" cxnId="{8EC1FE4D-24CA-4292-B1CC-E3298B5999E6}">
      <dgm:prSet/>
      <dgm:spPr/>
      <dgm:t>
        <a:bodyPr/>
        <a:lstStyle/>
        <a:p>
          <a:endParaRPr lang="en-US"/>
        </a:p>
      </dgm:t>
    </dgm:pt>
    <dgm:pt modelId="{DE02CFC5-0DF6-46F7-9CE4-045CBB88423E}" type="sibTrans" cxnId="{8EC1FE4D-24CA-4292-B1CC-E3298B5999E6}">
      <dgm:prSet/>
      <dgm:spPr/>
      <dgm:t>
        <a:bodyPr/>
        <a:lstStyle/>
        <a:p>
          <a:endParaRPr lang="en-US"/>
        </a:p>
      </dgm:t>
    </dgm:pt>
    <dgm:pt modelId="{53F894F6-E29D-4E7C-B34F-9A479286BF37}">
      <dgm:prSet/>
      <dgm:spPr/>
      <dgm:t>
        <a:bodyPr/>
        <a:lstStyle/>
        <a:p>
          <a:r>
            <a:rPr lang="it-IT"/>
            <a:t>Alta soddisfazione dei clienti</a:t>
          </a:r>
          <a:endParaRPr lang="en-US"/>
        </a:p>
      </dgm:t>
    </dgm:pt>
    <dgm:pt modelId="{7A57494F-81A8-4ACE-B1EE-B52F0591D64B}" type="parTrans" cxnId="{C336C6A7-4D39-478B-8A45-4BF0A8A1DE03}">
      <dgm:prSet/>
      <dgm:spPr/>
      <dgm:t>
        <a:bodyPr/>
        <a:lstStyle/>
        <a:p>
          <a:endParaRPr lang="en-US"/>
        </a:p>
      </dgm:t>
    </dgm:pt>
    <dgm:pt modelId="{F1F70C1F-22E6-4155-B912-378F7CAEB0ED}" type="sibTrans" cxnId="{C336C6A7-4D39-478B-8A45-4BF0A8A1DE03}">
      <dgm:prSet/>
      <dgm:spPr/>
      <dgm:t>
        <a:bodyPr/>
        <a:lstStyle/>
        <a:p>
          <a:endParaRPr lang="en-US"/>
        </a:p>
      </dgm:t>
    </dgm:pt>
    <dgm:pt modelId="{2421F68C-85BF-4AA2-B608-FC4BF0845E78}">
      <dgm:prSet/>
      <dgm:spPr/>
      <dgm:t>
        <a:bodyPr/>
        <a:lstStyle/>
        <a:p>
          <a:pPr>
            <a:defRPr b="1"/>
          </a:pPr>
          <a:r>
            <a:rPr lang="it-IT"/>
            <a:t>Espansione</a:t>
          </a:r>
          <a:endParaRPr lang="en-US"/>
        </a:p>
      </dgm:t>
    </dgm:pt>
    <dgm:pt modelId="{FD7690B4-D803-4973-94F1-F2DF434B38D1}" type="parTrans" cxnId="{3E2FA8A1-3377-4EDB-9526-3F0785D373F1}">
      <dgm:prSet/>
      <dgm:spPr/>
      <dgm:t>
        <a:bodyPr/>
        <a:lstStyle/>
        <a:p>
          <a:endParaRPr lang="en-US"/>
        </a:p>
      </dgm:t>
    </dgm:pt>
    <dgm:pt modelId="{DB613D91-5D40-4CB6-93A1-3C98BF717C0B}" type="sibTrans" cxnId="{3E2FA8A1-3377-4EDB-9526-3F0785D373F1}">
      <dgm:prSet/>
      <dgm:spPr/>
      <dgm:t>
        <a:bodyPr/>
        <a:lstStyle/>
        <a:p>
          <a:endParaRPr lang="en-US"/>
        </a:p>
      </dgm:t>
    </dgm:pt>
    <dgm:pt modelId="{5D73553B-C38C-4B8E-956D-7E75005EE785}">
      <dgm:prSet/>
      <dgm:spPr/>
      <dgm:t>
        <a:bodyPr/>
        <a:lstStyle/>
        <a:p>
          <a:r>
            <a:rPr lang="it-IT"/>
            <a:t>Ampliare la distribuzione</a:t>
          </a:r>
          <a:endParaRPr lang="en-US"/>
        </a:p>
      </dgm:t>
    </dgm:pt>
    <dgm:pt modelId="{B3CA6F00-1E3C-42F0-A0BB-A4E0711BA64C}" type="parTrans" cxnId="{E8483ADB-06F2-46DB-BC1B-114BCA7BF623}">
      <dgm:prSet/>
      <dgm:spPr/>
      <dgm:t>
        <a:bodyPr/>
        <a:lstStyle/>
        <a:p>
          <a:endParaRPr lang="en-US"/>
        </a:p>
      </dgm:t>
    </dgm:pt>
    <dgm:pt modelId="{1EA34B2C-1BB9-41CA-960E-CB2CC1FC5FAA}" type="sibTrans" cxnId="{E8483ADB-06F2-46DB-BC1B-114BCA7BF623}">
      <dgm:prSet/>
      <dgm:spPr/>
      <dgm:t>
        <a:bodyPr/>
        <a:lstStyle/>
        <a:p>
          <a:endParaRPr lang="en-US"/>
        </a:p>
      </dgm:t>
    </dgm:pt>
    <dgm:pt modelId="{FD4B1EE4-376C-421F-A6EE-745F53F635B5}">
      <dgm:prSet/>
      <dgm:spPr/>
      <dgm:t>
        <a:bodyPr/>
        <a:lstStyle/>
        <a:p>
          <a:r>
            <a:rPr lang="it-IT"/>
            <a:t>Target: altre regioni europee</a:t>
          </a:r>
          <a:endParaRPr lang="en-US"/>
        </a:p>
      </dgm:t>
    </dgm:pt>
    <dgm:pt modelId="{F948C6B5-C56B-4F61-8A74-8E9BC0DD2C4F}" type="parTrans" cxnId="{7EA08FFF-B55E-4EAA-921D-E32A95410949}">
      <dgm:prSet/>
      <dgm:spPr/>
      <dgm:t>
        <a:bodyPr/>
        <a:lstStyle/>
        <a:p>
          <a:endParaRPr lang="en-US"/>
        </a:p>
      </dgm:t>
    </dgm:pt>
    <dgm:pt modelId="{754DA709-F5AE-4C24-9FA8-0E7B441CFA28}" type="sibTrans" cxnId="{7EA08FFF-B55E-4EAA-921D-E32A95410949}">
      <dgm:prSet/>
      <dgm:spPr/>
      <dgm:t>
        <a:bodyPr/>
        <a:lstStyle/>
        <a:p>
          <a:endParaRPr lang="en-US"/>
        </a:p>
      </dgm:t>
    </dgm:pt>
    <dgm:pt modelId="{DBBDF7A2-9609-49AC-8AF6-9FC930468093}" type="pres">
      <dgm:prSet presAssocID="{4FE980EE-5C16-4AD3-AC37-93755D18C1BD}" presName="root" presStyleCnt="0">
        <dgm:presLayoutVars>
          <dgm:dir/>
          <dgm:resizeHandles val="exact"/>
        </dgm:presLayoutVars>
      </dgm:prSet>
      <dgm:spPr/>
    </dgm:pt>
    <dgm:pt modelId="{4C574B02-B0E9-447E-B46A-A0184538B81C}" type="pres">
      <dgm:prSet presAssocID="{BEC29FF8-D156-4318-8848-0FB513CF154C}" presName="compNode" presStyleCnt="0"/>
      <dgm:spPr/>
    </dgm:pt>
    <dgm:pt modelId="{23F3C2DD-8126-4EDB-BFD9-C2FF7B1D01C3}" type="pres">
      <dgm:prSet presAssocID="{BEC29FF8-D156-4318-8848-0FB513CF15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339B6F0B-E28C-414E-BDD2-176E83BFCB09}" type="pres">
      <dgm:prSet presAssocID="{BEC29FF8-D156-4318-8848-0FB513CF154C}" presName="iconSpace" presStyleCnt="0"/>
      <dgm:spPr/>
    </dgm:pt>
    <dgm:pt modelId="{3631E61A-2BD4-4408-820C-6A77E63C760C}" type="pres">
      <dgm:prSet presAssocID="{BEC29FF8-D156-4318-8848-0FB513CF154C}" presName="parTx" presStyleLbl="revTx" presStyleIdx="0" presStyleCnt="4">
        <dgm:presLayoutVars>
          <dgm:chMax val="0"/>
          <dgm:chPref val="0"/>
        </dgm:presLayoutVars>
      </dgm:prSet>
      <dgm:spPr/>
    </dgm:pt>
    <dgm:pt modelId="{66825378-8453-47B6-AD70-DAA35E066658}" type="pres">
      <dgm:prSet presAssocID="{BEC29FF8-D156-4318-8848-0FB513CF154C}" presName="txSpace" presStyleCnt="0"/>
      <dgm:spPr/>
    </dgm:pt>
    <dgm:pt modelId="{587279AF-0995-48DC-8915-5CCC3BFC1A3C}" type="pres">
      <dgm:prSet presAssocID="{BEC29FF8-D156-4318-8848-0FB513CF154C}" presName="desTx" presStyleLbl="revTx" presStyleIdx="1" presStyleCnt="4">
        <dgm:presLayoutVars/>
      </dgm:prSet>
      <dgm:spPr/>
    </dgm:pt>
    <dgm:pt modelId="{F0967027-C80A-4421-9095-D0DC01C54F36}" type="pres">
      <dgm:prSet presAssocID="{A119FBEC-088C-4505-B8F2-CE29256CF90E}" presName="sibTrans" presStyleCnt="0"/>
      <dgm:spPr/>
    </dgm:pt>
    <dgm:pt modelId="{54DA735D-9952-49B8-A7C9-D065601BACC0}" type="pres">
      <dgm:prSet presAssocID="{2421F68C-85BF-4AA2-B608-FC4BF0845E78}" presName="compNode" presStyleCnt="0"/>
      <dgm:spPr/>
    </dgm:pt>
    <dgm:pt modelId="{2514FF41-E05B-4322-B602-E6D488649F5D}" type="pres">
      <dgm:prSet presAssocID="{2421F68C-85BF-4AA2-B608-FC4BF0845E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55DABD17-8ECC-454A-9A7F-0EB2F39C5C66}" type="pres">
      <dgm:prSet presAssocID="{2421F68C-85BF-4AA2-B608-FC4BF0845E78}" presName="iconSpace" presStyleCnt="0"/>
      <dgm:spPr/>
    </dgm:pt>
    <dgm:pt modelId="{3A751BBA-6EC1-4EA5-9696-59F13A3CD00C}" type="pres">
      <dgm:prSet presAssocID="{2421F68C-85BF-4AA2-B608-FC4BF0845E78}" presName="parTx" presStyleLbl="revTx" presStyleIdx="2" presStyleCnt="4">
        <dgm:presLayoutVars>
          <dgm:chMax val="0"/>
          <dgm:chPref val="0"/>
        </dgm:presLayoutVars>
      </dgm:prSet>
      <dgm:spPr/>
    </dgm:pt>
    <dgm:pt modelId="{52A63E57-3B45-46D1-A286-09C8F16BD683}" type="pres">
      <dgm:prSet presAssocID="{2421F68C-85BF-4AA2-B608-FC4BF0845E78}" presName="txSpace" presStyleCnt="0"/>
      <dgm:spPr/>
    </dgm:pt>
    <dgm:pt modelId="{3A46D783-56A8-4268-BE82-73B6D0426EDA}" type="pres">
      <dgm:prSet presAssocID="{2421F68C-85BF-4AA2-B608-FC4BF0845E78}" presName="desTx" presStyleLbl="revTx" presStyleIdx="3" presStyleCnt="4">
        <dgm:presLayoutVars/>
      </dgm:prSet>
      <dgm:spPr/>
    </dgm:pt>
  </dgm:ptLst>
  <dgm:cxnLst>
    <dgm:cxn modelId="{20A83110-28A1-4CDA-B099-7A688BBBFB47}" type="presOf" srcId="{BEC29FF8-D156-4318-8848-0FB513CF154C}" destId="{3631E61A-2BD4-4408-820C-6A77E63C760C}" srcOrd="0" destOrd="0" presId="urn:microsoft.com/office/officeart/2018/5/layout/CenteredIconLabelDescriptionList"/>
    <dgm:cxn modelId="{9AF29D11-E073-47A6-ADB3-357C23D9ACB5}" srcId="{4FE980EE-5C16-4AD3-AC37-93755D18C1BD}" destId="{BEC29FF8-D156-4318-8848-0FB513CF154C}" srcOrd="0" destOrd="0" parTransId="{FE22D0A1-8C68-4C4F-9CB9-4C45B67ABCC5}" sibTransId="{A119FBEC-088C-4505-B8F2-CE29256CF90E}"/>
    <dgm:cxn modelId="{5D68EC46-AA18-4ECE-9219-51D09677E33F}" type="presOf" srcId="{2421F68C-85BF-4AA2-B608-FC4BF0845E78}" destId="{3A751BBA-6EC1-4EA5-9696-59F13A3CD00C}" srcOrd="0" destOrd="0" presId="urn:microsoft.com/office/officeart/2018/5/layout/CenteredIconLabelDescriptionList"/>
    <dgm:cxn modelId="{8EC1FE4D-24CA-4292-B1CC-E3298B5999E6}" srcId="{BEC29FF8-D156-4318-8848-0FB513CF154C}" destId="{A517B3EA-CEEE-4790-B911-C42A69288141}" srcOrd="0" destOrd="0" parTransId="{9E9B2FB4-E10A-47EB-985E-8CFF0E08EB82}" sibTransId="{DE02CFC5-0DF6-46F7-9CE4-045CBB88423E}"/>
    <dgm:cxn modelId="{13628E54-9895-4FEC-A687-DBF4E0C8FE30}" type="presOf" srcId="{4FE980EE-5C16-4AD3-AC37-93755D18C1BD}" destId="{DBBDF7A2-9609-49AC-8AF6-9FC930468093}" srcOrd="0" destOrd="0" presId="urn:microsoft.com/office/officeart/2018/5/layout/CenteredIconLabelDescriptionList"/>
    <dgm:cxn modelId="{3E2FA8A1-3377-4EDB-9526-3F0785D373F1}" srcId="{4FE980EE-5C16-4AD3-AC37-93755D18C1BD}" destId="{2421F68C-85BF-4AA2-B608-FC4BF0845E78}" srcOrd="1" destOrd="0" parTransId="{FD7690B4-D803-4973-94F1-F2DF434B38D1}" sibTransId="{DB613D91-5D40-4CB6-93A1-3C98BF717C0B}"/>
    <dgm:cxn modelId="{C336C6A7-4D39-478B-8A45-4BF0A8A1DE03}" srcId="{BEC29FF8-D156-4318-8848-0FB513CF154C}" destId="{53F894F6-E29D-4E7C-B34F-9A479286BF37}" srcOrd="1" destOrd="0" parTransId="{7A57494F-81A8-4ACE-B1EE-B52F0591D64B}" sibTransId="{F1F70C1F-22E6-4155-B912-378F7CAEB0ED}"/>
    <dgm:cxn modelId="{3DF9BCBD-1C6F-4648-A9BF-F5858704010D}" type="presOf" srcId="{5D73553B-C38C-4B8E-956D-7E75005EE785}" destId="{3A46D783-56A8-4268-BE82-73B6D0426EDA}" srcOrd="0" destOrd="0" presId="urn:microsoft.com/office/officeart/2018/5/layout/CenteredIconLabelDescriptionList"/>
    <dgm:cxn modelId="{D7C24BCA-876A-4721-8A0E-0427CEB91A32}" type="presOf" srcId="{FD4B1EE4-376C-421F-A6EE-745F53F635B5}" destId="{3A46D783-56A8-4268-BE82-73B6D0426EDA}" srcOrd="0" destOrd="1" presId="urn:microsoft.com/office/officeart/2018/5/layout/CenteredIconLabelDescriptionList"/>
    <dgm:cxn modelId="{E8483ADB-06F2-46DB-BC1B-114BCA7BF623}" srcId="{2421F68C-85BF-4AA2-B608-FC4BF0845E78}" destId="{5D73553B-C38C-4B8E-956D-7E75005EE785}" srcOrd="0" destOrd="0" parTransId="{B3CA6F00-1E3C-42F0-A0BB-A4E0711BA64C}" sibTransId="{1EA34B2C-1BB9-41CA-960E-CB2CC1FC5FAA}"/>
    <dgm:cxn modelId="{8F26D3E0-23D7-4BEB-A25C-C0A0FF02112D}" type="presOf" srcId="{A517B3EA-CEEE-4790-B911-C42A69288141}" destId="{587279AF-0995-48DC-8915-5CCC3BFC1A3C}" srcOrd="0" destOrd="0" presId="urn:microsoft.com/office/officeart/2018/5/layout/CenteredIconLabelDescriptionList"/>
    <dgm:cxn modelId="{1022D9E6-D92C-4330-ACF8-EF6D35B7E45C}" type="presOf" srcId="{53F894F6-E29D-4E7C-B34F-9A479286BF37}" destId="{587279AF-0995-48DC-8915-5CCC3BFC1A3C}" srcOrd="0" destOrd="1" presId="urn:microsoft.com/office/officeart/2018/5/layout/CenteredIconLabelDescriptionList"/>
    <dgm:cxn modelId="{7EA08FFF-B55E-4EAA-921D-E32A95410949}" srcId="{2421F68C-85BF-4AA2-B608-FC4BF0845E78}" destId="{FD4B1EE4-376C-421F-A6EE-745F53F635B5}" srcOrd="1" destOrd="0" parTransId="{F948C6B5-C56B-4F61-8A74-8E9BC0DD2C4F}" sibTransId="{754DA709-F5AE-4C24-9FA8-0E7B441CFA28}"/>
    <dgm:cxn modelId="{EA5B9F96-9099-4419-B887-F45822639AB7}" type="presParOf" srcId="{DBBDF7A2-9609-49AC-8AF6-9FC930468093}" destId="{4C574B02-B0E9-447E-B46A-A0184538B81C}" srcOrd="0" destOrd="0" presId="urn:microsoft.com/office/officeart/2018/5/layout/CenteredIconLabelDescriptionList"/>
    <dgm:cxn modelId="{A5B1F289-0D63-4E4F-964A-30DBA31FB37C}" type="presParOf" srcId="{4C574B02-B0E9-447E-B46A-A0184538B81C}" destId="{23F3C2DD-8126-4EDB-BFD9-C2FF7B1D01C3}" srcOrd="0" destOrd="0" presId="urn:microsoft.com/office/officeart/2018/5/layout/CenteredIconLabelDescriptionList"/>
    <dgm:cxn modelId="{6018588F-C326-47DC-B411-1D3612B3105A}" type="presParOf" srcId="{4C574B02-B0E9-447E-B46A-A0184538B81C}" destId="{339B6F0B-E28C-414E-BDD2-176E83BFCB09}" srcOrd="1" destOrd="0" presId="urn:microsoft.com/office/officeart/2018/5/layout/CenteredIconLabelDescriptionList"/>
    <dgm:cxn modelId="{16F29C91-8F2D-4537-9310-97CE2A4DAABC}" type="presParOf" srcId="{4C574B02-B0E9-447E-B46A-A0184538B81C}" destId="{3631E61A-2BD4-4408-820C-6A77E63C760C}" srcOrd="2" destOrd="0" presId="urn:microsoft.com/office/officeart/2018/5/layout/CenteredIconLabelDescriptionList"/>
    <dgm:cxn modelId="{FE02A57E-2B78-4F55-A875-3520B505B142}" type="presParOf" srcId="{4C574B02-B0E9-447E-B46A-A0184538B81C}" destId="{66825378-8453-47B6-AD70-DAA35E066658}" srcOrd="3" destOrd="0" presId="urn:microsoft.com/office/officeart/2018/5/layout/CenteredIconLabelDescriptionList"/>
    <dgm:cxn modelId="{DFDA46C1-4309-4250-A9B7-5B2435572AAE}" type="presParOf" srcId="{4C574B02-B0E9-447E-B46A-A0184538B81C}" destId="{587279AF-0995-48DC-8915-5CCC3BFC1A3C}" srcOrd="4" destOrd="0" presId="urn:microsoft.com/office/officeart/2018/5/layout/CenteredIconLabelDescriptionList"/>
    <dgm:cxn modelId="{206AFBF2-43F4-41BE-8A42-AEEA3277086E}" type="presParOf" srcId="{DBBDF7A2-9609-49AC-8AF6-9FC930468093}" destId="{F0967027-C80A-4421-9095-D0DC01C54F36}" srcOrd="1" destOrd="0" presId="urn:microsoft.com/office/officeart/2018/5/layout/CenteredIconLabelDescriptionList"/>
    <dgm:cxn modelId="{556F45F7-67EA-4B0E-BC38-37FD9FA3A8DF}" type="presParOf" srcId="{DBBDF7A2-9609-49AC-8AF6-9FC930468093}" destId="{54DA735D-9952-49B8-A7C9-D065601BACC0}" srcOrd="2" destOrd="0" presId="urn:microsoft.com/office/officeart/2018/5/layout/CenteredIconLabelDescriptionList"/>
    <dgm:cxn modelId="{E8B74410-C964-4026-8E37-EC14AEE6AA2E}" type="presParOf" srcId="{54DA735D-9952-49B8-A7C9-D065601BACC0}" destId="{2514FF41-E05B-4322-B602-E6D488649F5D}" srcOrd="0" destOrd="0" presId="urn:microsoft.com/office/officeart/2018/5/layout/CenteredIconLabelDescriptionList"/>
    <dgm:cxn modelId="{2C26049D-7434-4294-B3AD-918971E75BC0}" type="presParOf" srcId="{54DA735D-9952-49B8-A7C9-D065601BACC0}" destId="{55DABD17-8ECC-454A-9A7F-0EB2F39C5C66}" srcOrd="1" destOrd="0" presId="urn:microsoft.com/office/officeart/2018/5/layout/CenteredIconLabelDescriptionList"/>
    <dgm:cxn modelId="{A9B496DE-BF68-46B7-838E-315C077BB9B2}" type="presParOf" srcId="{54DA735D-9952-49B8-A7C9-D065601BACC0}" destId="{3A751BBA-6EC1-4EA5-9696-59F13A3CD00C}" srcOrd="2" destOrd="0" presId="urn:microsoft.com/office/officeart/2018/5/layout/CenteredIconLabelDescriptionList"/>
    <dgm:cxn modelId="{06B01B15-3CA2-488D-A9DC-B51313694E26}" type="presParOf" srcId="{54DA735D-9952-49B8-A7C9-D065601BACC0}" destId="{52A63E57-3B45-46D1-A286-09C8F16BD683}" srcOrd="3" destOrd="0" presId="urn:microsoft.com/office/officeart/2018/5/layout/CenteredIconLabelDescriptionList"/>
    <dgm:cxn modelId="{2466D6C0-F582-4F38-A777-4B514494C070}" type="presParOf" srcId="{54DA735D-9952-49B8-A7C9-D065601BACC0}" destId="{3A46D783-56A8-4268-BE82-73B6D0426ED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62E61C-0B31-4520-B38D-1EEEEE833FB7}"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273AEE2E-230E-47F4-8039-B70EBE33D6D3}">
      <dgm:prSet/>
      <dgm:spPr/>
      <dgm:t>
        <a:bodyPr/>
        <a:lstStyle/>
        <a:p>
          <a:pPr>
            <a:defRPr b="1"/>
          </a:pPr>
          <a:r>
            <a:rPr lang="it-IT"/>
            <a:t>Migliorare il comfort della SpeedX 600</a:t>
          </a:r>
          <a:endParaRPr lang="en-US"/>
        </a:p>
      </dgm:t>
    </dgm:pt>
    <dgm:pt modelId="{E53E54E0-4AAB-41EA-AA8E-61E47431C06A}" type="parTrans" cxnId="{4FD09357-BC27-48E5-AA9E-587FCF73168D}">
      <dgm:prSet/>
      <dgm:spPr/>
      <dgm:t>
        <a:bodyPr/>
        <a:lstStyle/>
        <a:p>
          <a:endParaRPr lang="en-US"/>
        </a:p>
      </dgm:t>
    </dgm:pt>
    <dgm:pt modelId="{798A8A44-56ED-4C78-A15E-BE78A20F01D7}" type="sibTrans" cxnId="{4FD09357-BC27-48E5-AA9E-587FCF73168D}">
      <dgm:prSet/>
      <dgm:spPr/>
      <dgm:t>
        <a:bodyPr/>
        <a:lstStyle/>
        <a:p>
          <a:endParaRPr lang="en-US"/>
        </a:p>
      </dgm:t>
    </dgm:pt>
    <dgm:pt modelId="{E80AD3DD-1B00-48EC-BF91-718E324CB163}">
      <dgm:prSet/>
      <dgm:spPr/>
      <dgm:t>
        <a:bodyPr/>
        <a:lstStyle/>
        <a:p>
          <a:r>
            <a:rPr lang="it-IT"/>
            <a:t>Attraverso ricerca e sviluppo (R&amp;S)</a:t>
          </a:r>
          <a:endParaRPr lang="en-US"/>
        </a:p>
      </dgm:t>
    </dgm:pt>
    <dgm:pt modelId="{869E91A4-73B0-4510-9860-C47FB647EBD9}" type="parTrans" cxnId="{689A58EB-A501-4E67-A17C-F0B7542384F7}">
      <dgm:prSet/>
      <dgm:spPr/>
      <dgm:t>
        <a:bodyPr/>
        <a:lstStyle/>
        <a:p>
          <a:endParaRPr lang="en-US"/>
        </a:p>
      </dgm:t>
    </dgm:pt>
    <dgm:pt modelId="{A444B94F-E331-464D-95D2-D56C586278C8}" type="sibTrans" cxnId="{689A58EB-A501-4E67-A17C-F0B7542384F7}">
      <dgm:prSet/>
      <dgm:spPr/>
      <dgm:t>
        <a:bodyPr/>
        <a:lstStyle/>
        <a:p>
          <a:endParaRPr lang="en-US"/>
        </a:p>
      </dgm:t>
    </dgm:pt>
    <dgm:pt modelId="{E20F8D43-0A8F-4C30-AEAF-14B21CF1E9A4}">
      <dgm:prSet/>
      <dgm:spPr/>
      <dgm:t>
        <a:bodyPr/>
        <a:lstStyle/>
        <a:p>
          <a:pPr>
            <a:defRPr b="1"/>
          </a:pPr>
          <a:r>
            <a:rPr lang="it-IT"/>
            <a:t>Offrire sconti o incentivi</a:t>
          </a:r>
          <a:endParaRPr lang="en-US"/>
        </a:p>
      </dgm:t>
    </dgm:pt>
    <dgm:pt modelId="{5335823C-A9F7-4923-A77C-0BA014F112B3}" type="parTrans" cxnId="{0CB63BD3-34E7-4859-8B2F-08413BB7213E}">
      <dgm:prSet/>
      <dgm:spPr/>
      <dgm:t>
        <a:bodyPr/>
        <a:lstStyle/>
        <a:p>
          <a:endParaRPr lang="en-US"/>
        </a:p>
      </dgm:t>
    </dgm:pt>
    <dgm:pt modelId="{27FF1C67-9838-4714-BB97-C464D5684446}" type="sibTrans" cxnId="{0CB63BD3-34E7-4859-8B2F-08413BB7213E}">
      <dgm:prSet/>
      <dgm:spPr/>
      <dgm:t>
        <a:bodyPr/>
        <a:lstStyle/>
        <a:p>
          <a:endParaRPr lang="en-US"/>
        </a:p>
      </dgm:t>
    </dgm:pt>
    <dgm:pt modelId="{80285C85-6162-4B53-8A00-B3303F1D48F3}">
      <dgm:prSet/>
      <dgm:spPr/>
      <dgm:t>
        <a:bodyPr/>
        <a:lstStyle/>
        <a:p>
          <a:r>
            <a:rPr lang="it-IT"/>
            <a:t>Fino all'introduzione del modello aggiornato</a:t>
          </a:r>
          <a:endParaRPr lang="en-US"/>
        </a:p>
      </dgm:t>
    </dgm:pt>
    <dgm:pt modelId="{8F0DAF5F-2F5B-4650-A347-86092D2F317A}" type="parTrans" cxnId="{3FC2583C-353C-44AE-A45C-18D578DB4432}">
      <dgm:prSet/>
      <dgm:spPr/>
      <dgm:t>
        <a:bodyPr/>
        <a:lstStyle/>
        <a:p>
          <a:endParaRPr lang="en-US"/>
        </a:p>
      </dgm:t>
    </dgm:pt>
    <dgm:pt modelId="{F4498092-F4F4-41FF-A10E-E948D5C2CD33}" type="sibTrans" cxnId="{3FC2583C-353C-44AE-A45C-18D578DB4432}">
      <dgm:prSet/>
      <dgm:spPr/>
      <dgm:t>
        <a:bodyPr/>
        <a:lstStyle/>
        <a:p>
          <a:endParaRPr lang="en-US"/>
        </a:p>
      </dgm:t>
    </dgm:pt>
    <dgm:pt modelId="{242CBE31-85D1-48C6-8F3E-ED3ED13721CF}" type="pres">
      <dgm:prSet presAssocID="{A662E61C-0B31-4520-B38D-1EEEEE833FB7}" presName="root" presStyleCnt="0">
        <dgm:presLayoutVars>
          <dgm:dir/>
          <dgm:resizeHandles val="exact"/>
        </dgm:presLayoutVars>
      </dgm:prSet>
      <dgm:spPr/>
    </dgm:pt>
    <dgm:pt modelId="{46AE384E-CF8C-4F26-BD8F-C5B02E3DE6C5}" type="pres">
      <dgm:prSet presAssocID="{273AEE2E-230E-47F4-8039-B70EBE33D6D3}" presName="compNode" presStyleCnt="0"/>
      <dgm:spPr/>
    </dgm:pt>
    <dgm:pt modelId="{DB93E044-6EF4-44B2-A8E2-D8A6A717881A}" type="pres">
      <dgm:prSet presAssocID="{273AEE2E-230E-47F4-8039-B70EBE33D6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d"/>
        </a:ext>
      </dgm:extLst>
    </dgm:pt>
    <dgm:pt modelId="{E6355199-F766-4CE5-91BE-6A76557420DB}" type="pres">
      <dgm:prSet presAssocID="{273AEE2E-230E-47F4-8039-B70EBE33D6D3}" presName="iconSpace" presStyleCnt="0"/>
      <dgm:spPr/>
    </dgm:pt>
    <dgm:pt modelId="{2B5B574B-BFD9-4552-9F0F-E171A9509BD4}" type="pres">
      <dgm:prSet presAssocID="{273AEE2E-230E-47F4-8039-B70EBE33D6D3}" presName="parTx" presStyleLbl="revTx" presStyleIdx="0" presStyleCnt="4">
        <dgm:presLayoutVars>
          <dgm:chMax val="0"/>
          <dgm:chPref val="0"/>
        </dgm:presLayoutVars>
      </dgm:prSet>
      <dgm:spPr/>
    </dgm:pt>
    <dgm:pt modelId="{1EB82422-DAD7-4BCB-8D0F-5CDF8EF6DFA5}" type="pres">
      <dgm:prSet presAssocID="{273AEE2E-230E-47F4-8039-B70EBE33D6D3}" presName="txSpace" presStyleCnt="0"/>
      <dgm:spPr/>
    </dgm:pt>
    <dgm:pt modelId="{2D42B5B0-9D3E-44E2-BDEE-92EC5ACBA125}" type="pres">
      <dgm:prSet presAssocID="{273AEE2E-230E-47F4-8039-B70EBE33D6D3}" presName="desTx" presStyleLbl="revTx" presStyleIdx="1" presStyleCnt="4">
        <dgm:presLayoutVars/>
      </dgm:prSet>
      <dgm:spPr/>
    </dgm:pt>
    <dgm:pt modelId="{B9F0E7CA-D077-4B9E-A63D-4FB77B55CF32}" type="pres">
      <dgm:prSet presAssocID="{798A8A44-56ED-4C78-A15E-BE78A20F01D7}" presName="sibTrans" presStyleCnt="0"/>
      <dgm:spPr/>
    </dgm:pt>
    <dgm:pt modelId="{1FC84B6C-001C-40C8-8C6D-1B18CEA64C89}" type="pres">
      <dgm:prSet presAssocID="{E20F8D43-0A8F-4C30-AEAF-14B21CF1E9A4}" presName="compNode" presStyleCnt="0"/>
      <dgm:spPr/>
    </dgm:pt>
    <dgm:pt modelId="{C1675AE7-D9CF-4130-9FC8-95EFDE882BF0}" type="pres">
      <dgm:prSet presAssocID="{E20F8D43-0A8F-4C30-AEAF-14B21CF1E9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D6175914-03A5-422B-8D05-E386E04F865C}" type="pres">
      <dgm:prSet presAssocID="{E20F8D43-0A8F-4C30-AEAF-14B21CF1E9A4}" presName="iconSpace" presStyleCnt="0"/>
      <dgm:spPr/>
    </dgm:pt>
    <dgm:pt modelId="{FFAB2887-D0F9-48D1-9778-7BA06B41035E}" type="pres">
      <dgm:prSet presAssocID="{E20F8D43-0A8F-4C30-AEAF-14B21CF1E9A4}" presName="parTx" presStyleLbl="revTx" presStyleIdx="2" presStyleCnt="4">
        <dgm:presLayoutVars>
          <dgm:chMax val="0"/>
          <dgm:chPref val="0"/>
        </dgm:presLayoutVars>
      </dgm:prSet>
      <dgm:spPr/>
    </dgm:pt>
    <dgm:pt modelId="{8EDE116D-147E-4128-82ED-A886D077CF4F}" type="pres">
      <dgm:prSet presAssocID="{E20F8D43-0A8F-4C30-AEAF-14B21CF1E9A4}" presName="txSpace" presStyleCnt="0"/>
      <dgm:spPr/>
    </dgm:pt>
    <dgm:pt modelId="{D2D74E11-BF23-4F8B-923A-717A092F596E}" type="pres">
      <dgm:prSet presAssocID="{E20F8D43-0A8F-4C30-AEAF-14B21CF1E9A4}" presName="desTx" presStyleLbl="revTx" presStyleIdx="3" presStyleCnt="4">
        <dgm:presLayoutVars/>
      </dgm:prSet>
      <dgm:spPr/>
    </dgm:pt>
  </dgm:ptLst>
  <dgm:cxnLst>
    <dgm:cxn modelId="{3FC2583C-353C-44AE-A45C-18D578DB4432}" srcId="{E20F8D43-0A8F-4C30-AEAF-14B21CF1E9A4}" destId="{80285C85-6162-4B53-8A00-B3303F1D48F3}" srcOrd="0" destOrd="0" parTransId="{8F0DAF5F-2F5B-4650-A347-86092D2F317A}" sibTransId="{F4498092-F4F4-41FF-A10E-E948D5C2CD33}"/>
    <dgm:cxn modelId="{4FD09357-BC27-48E5-AA9E-587FCF73168D}" srcId="{A662E61C-0B31-4520-B38D-1EEEEE833FB7}" destId="{273AEE2E-230E-47F4-8039-B70EBE33D6D3}" srcOrd="0" destOrd="0" parTransId="{E53E54E0-4AAB-41EA-AA8E-61E47431C06A}" sibTransId="{798A8A44-56ED-4C78-A15E-BE78A20F01D7}"/>
    <dgm:cxn modelId="{3CCB1D82-E039-49A1-AE36-E3007A8D2657}" type="presOf" srcId="{273AEE2E-230E-47F4-8039-B70EBE33D6D3}" destId="{2B5B574B-BFD9-4552-9F0F-E171A9509BD4}" srcOrd="0" destOrd="0" presId="urn:microsoft.com/office/officeart/2018/5/layout/CenteredIconLabelDescriptionList"/>
    <dgm:cxn modelId="{4D2D989E-FF31-49CD-80D5-3501E450F057}" type="presOf" srcId="{A662E61C-0B31-4520-B38D-1EEEEE833FB7}" destId="{242CBE31-85D1-48C6-8F3E-ED3ED13721CF}" srcOrd="0" destOrd="0" presId="urn:microsoft.com/office/officeart/2018/5/layout/CenteredIconLabelDescriptionList"/>
    <dgm:cxn modelId="{7B7665A4-251F-46FD-920E-06515EC5A930}" type="presOf" srcId="{80285C85-6162-4B53-8A00-B3303F1D48F3}" destId="{D2D74E11-BF23-4F8B-923A-717A092F596E}" srcOrd="0" destOrd="0" presId="urn:microsoft.com/office/officeart/2018/5/layout/CenteredIconLabelDescriptionList"/>
    <dgm:cxn modelId="{805561A8-9CFE-4A5B-89DA-4EA3B28D55E2}" type="presOf" srcId="{E80AD3DD-1B00-48EC-BF91-718E324CB163}" destId="{2D42B5B0-9D3E-44E2-BDEE-92EC5ACBA125}" srcOrd="0" destOrd="0" presId="urn:microsoft.com/office/officeart/2018/5/layout/CenteredIconLabelDescriptionList"/>
    <dgm:cxn modelId="{60A4D1D0-7CFC-4E02-84DD-B8F25C573C49}" type="presOf" srcId="{E20F8D43-0A8F-4C30-AEAF-14B21CF1E9A4}" destId="{FFAB2887-D0F9-48D1-9778-7BA06B41035E}" srcOrd="0" destOrd="0" presId="urn:microsoft.com/office/officeart/2018/5/layout/CenteredIconLabelDescriptionList"/>
    <dgm:cxn modelId="{0CB63BD3-34E7-4859-8B2F-08413BB7213E}" srcId="{A662E61C-0B31-4520-B38D-1EEEEE833FB7}" destId="{E20F8D43-0A8F-4C30-AEAF-14B21CF1E9A4}" srcOrd="1" destOrd="0" parTransId="{5335823C-A9F7-4923-A77C-0BA014F112B3}" sibTransId="{27FF1C67-9838-4714-BB97-C464D5684446}"/>
    <dgm:cxn modelId="{689A58EB-A501-4E67-A17C-F0B7542384F7}" srcId="{273AEE2E-230E-47F4-8039-B70EBE33D6D3}" destId="{E80AD3DD-1B00-48EC-BF91-718E324CB163}" srcOrd="0" destOrd="0" parTransId="{869E91A4-73B0-4510-9860-C47FB647EBD9}" sibTransId="{A444B94F-E331-464D-95D2-D56C586278C8}"/>
    <dgm:cxn modelId="{BF3493E0-C1B8-4875-8E05-C799FEBA1400}" type="presParOf" srcId="{242CBE31-85D1-48C6-8F3E-ED3ED13721CF}" destId="{46AE384E-CF8C-4F26-BD8F-C5B02E3DE6C5}" srcOrd="0" destOrd="0" presId="urn:microsoft.com/office/officeart/2018/5/layout/CenteredIconLabelDescriptionList"/>
    <dgm:cxn modelId="{A96D8317-50EB-4934-9883-E127CA3F8673}" type="presParOf" srcId="{46AE384E-CF8C-4F26-BD8F-C5B02E3DE6C5}" destId="{DB93E044-6EF4-44B2-A8E2-D8A6A717881A}" srcOrd="0" destOrd="0" presId="urn:microsoft.com/office/officeart/2018/5/layout/CenteredIconLabelDescriptionList"/>
    <dgm:cxn modelId="{003B6F13-1DA9-47CF-998D-DD85E93FA4A2}" type="presParOf" srcId="{46AE384E-CF8C-4F26-BD8F-C5B02E3DE6C5}" destId="{E6355199-F766-4CE5-91BE-6A76557420DB}" srcOrd="1" destOrd="0" presId="urn:microsoft.com/office/officeart/2018/5/layout/CenteredIconLabelDescriptionList"/>
    <dgm:cxn modelId="{384DF594-9B7A-47DF-A994-0F07F2EF2A05}" type="presParOf" srcId="{46AE384E-CF8C-4F26-BD8F-C5B02E3DE6C5}" destId="{2B5B574B-BFD9-4552-9F0F-E171A9509BD4}" srcOrd="2" destOrd="0" presId="urn:microsoft.com/office/officeart/2018/5/layout/CenteredIconLabelDescriptionList"/>
    <dgm:cxn modelId="{583A92D7-69E1-4900-A559-462511EC9663}" type="presParOf" srcId="{46AE384E-CF8C-4F26-BD8F-C5B02E3DE6C5}" destId="{1EB82422-DAD7-4BCB-8D0F-5CDF8EF6DFA5}" srcOrd="3" destOrd="0" presId="urn:microsoft.com/office/officeart/2018/5/layout/CenteredIconLabelDescriptionList"/>
    <dgm:cxn modelId="{C3FC326C-ACF7-43E4-A33A-E7CFFC09B304}" type="presParOf" srcId="{46AE384E-CF8C-4F26-BD8F-C5B02E3DE6C5}" destId="{2D42B5B0-9D3E-44E2-BDEE-92EC5ACBA125}" srcOrd="4" destOrd="0" presId="urn:microsoft.com/office/officeart/2018/5/layout/CenteredIconLabelDescriptionList"/>
    <dgm:cxn modelId="{1B624F97-C114-4484-95F2-1918109E4CCE}" type="presParOf" srcId="{242CBE31-85D1-48C6-8F3E-ED3ED13721CF}" destId="{B9F0E7CA-D077-4B9E-A63D-4FB77B55CF32}" srcOrd="1" destOrd="0" presId="urn:microsoft.com/office/officeart/2018/5/layout/CenteredIconLabelDescriptionList"/>
    <dgm:cxn modelId="{9D97BFC1-3879-4F16-98BA-1F7037CEA3D0}" type="presParOf" srcId="{242CBE31-85D1-48C6-8F3E-ED3ED13721CF}" destId="{1FC84B6C-001C-40C8-8C6D-1B18CEA64C89}" srcOrd="2" destOrd="0" presId="urn:microsoft.com/office/officeart/2018/5/layout/CenteredIconLabelDescriptionList"/>
    <dgm:cxn modelId="{E1AFE230-7CBA-472F-B326-BE03C5116B01}" type="presParOf" srcId="{1FC84B6C-001C-40C8-8C6D-1B18CEA64C89}" destId="{C1675AE7-D9CF-4130-9FC8-95EFDE882BF0}" srcOrd="0" destOrd="0" presId="urn:microsoft.com/office/officeart/2018/5/layout/CenteredIconLabelDescriptionList"/>
    <dgm:cxn modelId="{2E045DBD-FF75-43BD-91AD-354F25AE14A6}" type="presParOf" srcId="{1FC84B6C-001C-40C8-8C6D-1B18CEA64C89}" destId="{D6175914-03A5-422B-8D05-E386E04F865C}" srcOrd="1" destOrd="0" presId="urn:microsoft.com/office/officeart/2018/5/layout/CenteredIconLabelDescriptionList"/>
    <dgm:cxn modelId="{BAEE1F5B-EC73-4066-8FCB-0705BB65853C}" type="presParOf" srcId="{1FC84B6C-001C-40C8-8C6D-1B18CEA64C89}" destId="{FFAB2887-D0F9-48D1-9778-7BA06B41035E}" srcOrd="2" destOrd="0" presId="urn:microsoft.com/office/officeart/2018/5/layout/CenteredIconLabelDescriptionList"/>
    <dgm:cxn modelId="{66B15224-53ED-4902-8047-A6B1549A55E9}" type="presParOf" srcId="{1FC84B6C-001C-40C8-8C6D-1B18CEA64C89}" destId="{8EDE116D-147E-4128-82ED-A886D077CF4F}" srcOrd="3" destOrd="0" presId="urn:microsoft.com/office/officeart/2018/5/layout/CenteredIconLabelDescriptionList"/>
    <dgm:cxn modelId="{33E12B24-FB8C-4AEB-B6C8-9CA1C865AA94}" type="presParOf" srcId="{1FC84B6C-001C-40C8-8C6D-1B18CEA64C89}" destId="{D2D74E11-BF23-4F8B-923A-717A092F596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89E0DD-55DD-4446-9B8A-35CF302CA438}" type="doc">
      <dgm:prSet loTypeId="urn:microsoft.com/office/officeart/2018/5/layout/CenteredIconLabelDescriptionList" loCatId="icon" qsTypeId="urn:microsoft.com/office/officeart/2005/8/quickstyle/simple1" qsCatId="simple" csTypeId="urn:microsoft.com/office/officeart/2005/8/colors/accent0_2" csCatId="mainScheme" phldr="1"/>
      <dgm:spPr/>
      <dgm:t>
        <a:bodyPr/>
        <a:lstStyle/>
        <a:p>
          <a:endParaRPr lang="en-US"/>
        </a:p>
      </dgm:t>
    </dgm:pt>
    <dgm:pt modelId="{2AF814CD-09DF-4794-BF1B-D12D78BCD0FB}">
      <dgm:prSet/>
      <dgm:spPr/>
      <dgm:t>
        <a:bodyPr/>
        <a:lstStyle/>
        <a:p>
          <a:pPr>
            <a:defRPr b="1"/>
          </a:pPr>
          <a:r>
            <a:rPr lang="it-IT"/>
            <a:t>Aumento del Prezzo della MTB-X</a:t>
          </a:r>
          <a:endParaRPr lang="en-US"/>
        </a:p>
      </dgm:t>
    </dgm:pt>
    <dgm:pt modelId="{DAAAA7A7-7ED0-4E64-BC91-6F25C7528B04}" type="parTrans" cxnId="{F11A3243-BD3A-4556-89FB-2907FC6E2057}">
      <dgm:prSet/>
      <dgm:spPr/>
      <dgm:t>
        <a:bodyPr/>
        <a:lstStyle/>
        <a:p>
          <a:endParaRPr lang="en-US"/>
        </a:p>
      </dgm:t>
    </dgm:pt>
    <dgm:pt modelId="{BD1B7670-7F6F-48E6-A821-8435989F6176}" type="sibTrans" cxnId="{F11A3243-BD3A-4556-89FB-2907FC6E2057}">
      <dgm:prSet/>
      <dgm:spPr/>
      <dgm:t>
        <a:bodyPr/>
        <a:lstStyle/>
        <a:p>
          <a:endParaRPr lang="en-US"/>
        </a:p>
      </dgm:t>
    </dgm:pt>
    <dgm:pt modelId="{9B91E921-E09E-4D75-B3F4-4DA445225A23}">
      <dgm:prSet/>
      <dgm:spPr/>
      <dgm:t>
        <a:bodyPr/>
        <a:lstStyle/>
        <a:p>
          <a:r>
            <a:rPr lang="it-IT"/>
            <a:t>Incremento leggero del prezzo</a:t>
          </a:r>
          <a:endParaRPr lang="en-US"/>
        </a:p>
      </dgm:t>
    </dgm:pt>
    <dgm:pt modelId="{810A744F-C518-41EB-9359-716BE2DF2B35}" type="parTrans" cxnId="{C818D05D-A3B8-49D8-AB15-A88A6A598952}">
      <dgm:prSet/>
      <dgm:spPr/>
      <dgm:t>
        <a:bodyPr/>
        <a:lstStyle/>
        <a:p>
          <a:endParaRPr lang="en-US"/>
        </a:p>
      </dgm:t>
    </dgm:pt>
    <dgm:pt modelId="{CEA766AC-1418-44A2-B450-36F98426DA34}" type="sibTrans" cxnId="{C818D05D-A3B8-49D8-AB15-A88A6A598952}">
      <dgm:prSet/>
      <dgm:spPr/>
      <dgm:t>
        <a:bodyPr/>
        <a:lstStyle/>
        <a:p>
          <a:endParaRPr lang="en-US"/>
        </a:p>
      </dgm:t>
    </dgm:pt>
    <dgm:pt modelId="{1D84CE58-C75C-4A05-AC81-049AA8334440}">
      <dgm:prSet/>
      <dgm:spPr/>
      <dgm:t>
        <a:bodyPr/>
        <a:lstStyle/>
        <a:p>
          <a:pPr>
            <a:defRPr b="1"/>
          </a:pPr>
          <a:r>
            <a:rPr lang="it-IT"/>
            <a:t>Espansione in Nuovi Mercati Regionali</a:t>
          </a:r>
          <a:endParaRPr lang="en-US"/>
        </a:p>
      </dgm:t>
    </dgm:pt>
    <dgm:pt modelId="{6265DCAE-B2E9-4E09-93D5-4BF3B428A086}" type="parTrans" cxnId="{732E0165-BA28-4FF9-BCE6-36CCA5BC331E}">
      <dgm:prSet/>
      <dgm:spPr/>
      <dgm:t>
        <a:bodyPr/>
        <a:lstStyle/>
        <a:p>
          <a:endParaRPr lang="en-US"/>
        </a:p>
      </dgm:t>
    </dgm:pt>
    <dgm:pt modelId="{C77F0598-EACE-469C-8012-55559E52B406}" type="sibTrans" cxnId="{732E0165-BA28-4FF9-BCE6-36CCA5BC331E}">
      <dgm:prSet/>
      <dgm:spPr/>
      <dgm:t>
        <a:bodyPr/>
        <a:lstStyle/>
        <a:p>
          <a:endParaRPr lang="en-US"/>
        </a:p>
      </dgm:t>
    </dgm:pt>
    <dgm:pt modelId="{044001E2-1681-4D47-89C2-BB4FC174FB73}">
      <dgm:prSet/>
      <dgm:spPr/>
      <dgm:t>
        <a:bodyPr/>
        <a:lstStyle/>
        <a:p>
          <a:r>
            <a:rPr lang="it-IT"/>
            <a:t>Ampliamento della presenza del prodotto</a:t>
          </a:r>
          <a:endParaRPr lang="en-US"/>
        </a:p>
      </dgm:t>
    </dgm:pt>
    <dgm:pt modelId="{3B663014-EAE6-49EB-B3F3-12344A0CF051}" type="parTrans" cxnId="{71CF30EC-A7D9-4C17-BA5A-E3E8222AB7ED}">
      <dgm:prSet/>
      <dgm:spPr/>
      <dgm:t>
        <a:bodyPr/>
        <a:lstStyle/>
        <a:p>
          <a:endParaRPr lang="en-US"/>
        </a:p>
      </dgm:t>
    </dgm:pt>
    <dgm:pt modelId="{2D4D3C6F-DCA3-40DA-9607-F96307602E42}" type="sibTrans" cxnId="{71CF30EC-A7D9-4C17-BA5A-E3E8222AB7ED}">
      <dgm:prSet/>
      <dgm:spPr/>
      <dgm:t>
        <a:bodyPr/>
        <a:lstStyle/>
        <a:p>
          <a:endParaRPr lang="en-US"/>
        </a:p>
      </dgm:t>
    </dgm:pt>
    <dgm:pt modelId="{69E5A3BC-FBB5-48ED-89BE-1B573EDD6EC9}" type="pres">
      <dgm:prSet presAssocID="{2489E0DD-55DD-4446-9B8A-35CF302CA438}" presName="root" presStyleCnt="0">
        <dgm:presLayoutVars>
          <dgm:dir/>
          <dgm:resizeHandles val="exact"/>
        </dgm:presLayoutVars>
      </dgm:prSet>
      <dgm:spPr/>
    </dgm:pt>
    <dgm:pt modelId="{21CF4C4B-FE5C-4F36-A49B-3A402B4C52F8}" type="pres">
      <dgm:prSet presAssocID="{2AF814CD-09DF-4794-BF1B-D12D78BCD0FB}" presName="compNode" presStyleCnt="0"/>
      <dgm:spPr/>
    </dgm:pt>
    <dgm:pt modelId="{1A5796C0-53A3-4048-AF85-8F1052ACD05B}" type="pres">
      <dgm:prSet presAssocID="{2AF814CD-09DF-4794-BF1B-D12D78BCD0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63190E18-E36C-4647-9761-6E1906703496}" type="pres">
      <dgm:prSet presAssocID="{2AF814CD-09DF-4794-BF1B-D12D78BCD0FB}" presName="iconSpace" presStyleCnt="0"/>
      <dgm:spPr/>
    </dgm:pt>
    <dgm:pt modelId="{59348E4A-00E3-4665-B98B-7A1214EE56FC}" type="pres">
      <dgm:prSet presAssocID="{2AF814CD-09DF-4794-BF1B-D12D78BCD0FB}" presName="parTx" presStyleLbl="revTx" presStyleIdx="0" presStyleCnt="4">
        <dgm:presLayoutVars>
          <dgm:chMax val="0"/>
          <dgm:chPref val="0"/>
        </dgm:presLayoutVars>
      </dgm:prSet>
      <dgm:spPr/>
    </dgm:pt>
    <dgm:pt modelId="{34D8131D-0F17-4532-ADE9-4E9A5F28DC46}" type="pres">
      <dgm:prSet presAssocID="{2AF814CD-09DF-4794-BF1B-D12D78BCD0FB}" presName="txSpace" presStyleCnt="0"/>
      <dgm:spPr/>
    </dgm:pt>
    <dgm:pt modelId="{4D1C60FF-59B6-4D56-8E1F-E3B1CE13C17D}" type="pres">
      <dgm:prSet presAssocID="{2AF814CD-09DF-4794-BF1B-D12D78BCD0FB}" presName="desTx" presStyleLbl="revTx" presStyleIdx="1" presStyleCnt="4">
        <dgm:presLayoutVars/>
      </dgm:prSet>
      <dgm:spPr/>
    </dgm:pt>
    <dgm:pt modelId="{B8CE3DCD-9400-4C5A-9A65-8EC1665F699F}" type="pres">
      <dgm:prSet presAssocID="{BD1B7670-7F6F-48E6-A821-8435989F6176}" presName="sibTrans" presStyleCnt="0"/>
      <dgm:spPr/>
    </dgm:pt>
    <dgm:pt modelId="{B4E28AE3-0364-4E90-87EC-2B34CCEC0000}" type="pres">
      <dgm:prSet presAssocID="{1D84CE58-C75C-4A05-AC81-049AA8334440}" presName="compNode" presStyleCnt="0"/>
      <dgm:spPr/>
    </dgm:pt>
    <dgm:pt modelId="{CD55DAFD-0621-464B-94E8-9279AD67E2D4}" type="pres">
      <dgm:prSet presAssocID="{1D84CE58-C75C-4A05-AC81-049AA83344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62F22F75-6B77-4857-B8A1-C3D57DEDB24E}" type="pres">
      <dgm:prSet presAssocID="{1D84CE58-C75C-4A05-AC81-049AA8334440}" presName="iconSpace" presStyleCnt="0"/>
      <dgm:spPr/>
    </dgm:pt>
    <dgm:pt modelId="{133E443E-B84C-4D6C-BCDE-F92D23F91DC3}" type="pres">
      <dgm:prSet presAssocID="{1D84CE58-C75C-4A05-AC81-049AA8334440}" presName="parTx" presStyleLbl="revTx" presStyleIdx="2" presStyleCnt="4">
        <dgm:presLayoutVars>
          <dgm:chMax val="0"/>
          <dgm:chPref val="0"/>
        </dgm:presLayoutVars>
      </dgm:prSet>
      <dgm:spPr/>
    </dgm:pt>
    <dgm:pt modelId="{6A4197BD-0DFA-467C-8999-8851A928D8CA}" type="pres">
      <dgm:prSet presAssocID="{1D84CE58-C75C-4A05-AC81-049AA8334440}" presName="txSpace" presStyleCnt="0"/>
      <dgm:spPr/>
    </dgm:pt>
    <dgm:pt modelId="{5CD732DD-A25B-4B4E-A1BE-CA3A47789CA5}" type="pres">
      <dgm:prSet presAssocID="{1D84CE58-C75C-4A05-AC81-049AA8334440}" presName="desTx" presStyleLbl="revTx" presStyleIdx="3" presStyleCnt="4">
        <dgm:presLayoutVars/>
      </dgm:prSet>
      <dgm:spPr/>
    </dgm:pt>
  </dgm:ptLst>
  <dgm:cxnLst>
    <dgm:cxn modelId="{E423D035-AB4A-46BA-8DA6-F4EBFF78DED9}" type="presOf" srcId="{2AF814CD-09DF-4794-BF1B-D12D78BCD0FB}" destId="{59348E4A-00E3-4665-B98B-7A1214EE56FC}" srcOrd="0" destOrd="0" presId="urn:microsoft.com/office/officeart/2018/5/layout/CenteredIconLabelDescriptionList"/>
    <dgm:cxn modelId="{C818D05D-A3B8-49D8-AB15-A88A6A598952}" srcId="{2AF814CD-09DF-4794-BF1B-D12D78BCD0FB}" destId="{9B91E921-E09E-4D75-B3F4-4DA445225A23}" srcOrd="0" destOrd="0" parTransId="{810A744F-C518-41EB-9359-716BE2DF2B35}" sibTransId="{CEA766AC-1418-44A2-B450-36F98426DA34}"/>
    <dgm:cxn modelId="{E8B9C642-F39A-43F8-8532-36D61EFD4509}" type="presOf" srcId="{9B91E921-E09E-4D75-B3F4-4DA445225A23}" destId="{4D1C60FF-59B6-4D56-8E1F-E3B1CE13C17D}" srcOrd="0" destOrd="0" presId="urn:microsoft.com/office/officeart/2018/5/layout/CenteredIconLabelDescriptionList"/>
    <dgm:cxn modelId="{F11A3243-BD3A-4556-89FB-2907FC6E2057}" srcId="{2489E0DD-55DD-4446-9B8A-35CF302CA438}" destId="{2AF814CD-09DF-4794-BF1B-D12D78BCD0FB}" srcOrd="0" destOrd="0" parTransId="{DAAAA7A7-7ED0-4E64-BC91-6F25C7528B04}" sibTransId="{BD1B7670-7F6F-48E6-A821-8435989F6176}"/>
    <dgm:cxn modelId="{732E0165-BA28-4FF9-BCE6-36CCA5BC331E}" srcId="{2489E0DD-55DD-4446-9B8A-35CF302CA438}" destId="{1D84CE58-C75C-4A05-AC81-049AA8334440}" srcOrd="1" destOrd="0" parTransId="{6265DCAE-B2E9-4E09-93D5-4BF3B428A086}" sibTransId="{C77F0598-EACE-469C-8012-55559E52B406}"/>
    <dgm:cxn modelId="{F14A6E58-39AA-4523-A226-5A104789088A}" type="presOf" srcId="{1D84CE58-C75C-4A05-AC81-049AA8334440}" destId="{133E443E-B84C-4D6C-BCDE-F92D23F91DC3}" srcOrd="0" destOrd="0" presId="urn:microsoft.com/office/officeart/2018/5/layout/CenteredIconLabelDescriptionList"/>
    <dgm:cxn modelId="{453FB1AD-E04F-4A77-8FA2-094C45E0F4BA}" type="presOf" srcId="{2489E0DD-55DD-4446-9B8A-35CF302CA438}" destId="{69E5A3BC-FBB5-48ED-89BE-1B573EDD6EC9}" srcOrd="0" destOrd="0" presId="urn:microsoft.com/office/officeart/2018/5/layout/CenteredIconLabelDescriptionList"/>
    <dgm:cxn modelId="{430DA2C6-6739-4C12-8AB9-4077459EE38B}" type="presOf" srcId="{044001E2-1681-4D47-89C2-BB4FC174FB73}" destId="{5CD732DD-A25B-4B4E-A1BE-CA3A47789CA5}" srcOrd="0" destOrd="0" presId="urn:microsoft.com/office/officeart/2018/5/layout/CenteredIconLabelDescriptionList"/>
    <dgm:cxn modelId="{71CF30EC-A7D9-4C17-BA5A-E3E8222AB7ED}" srcId="{1D84CE58-C75C-4A05-AC81-049AA8334440}" destId="{044001E2-1681-4D47-89C2-BB4FC174FB73}" srcOrd="0" destOrd="0" parTransId="{3B663014-EAE6-49EB-B3F3-12344A0CF051}" sibTransId="{2D4D3C6F-DCA3-40DA-9607-F96307602E42}"/>
    <dgm:cxn modelId="{03498B58-0DF9-477A-94A8-3FDC867D7FA5}" type="presParOf" srcId="{69E5A3BC-FBB5-48ED-89BE-1B573EDD6EC9}" destId="{21CF4C4B-FE5C-4F36-A49B-3A402B4C52F8}" srcOrd="0" destOrd="0" presId="urn:microsoft.com/office/officeart/2018/5/layout/CenteredIconLabelDescriptionList"/>
    <dgm:cxn modelId="{071686FD-B409-406A-B610-6724EC10E216}" type="presParOf" srcId="{21CF4C4B-FE5C-4F36-A49B-3A402B4C52F8}" destId="{1A5796C0-53A3-4048-AF85-8F1052ACD05B}" srcOrd="0" destOrd="0" presId="urn:microsoft.com/office/officeart/2018/5/layout/CenteredIconLabelDescriptionList"/>
    <dgm:cxn modelId="{711BB5B0-365A-49D6-AB57-D6F70160B894}" type="presParOf" srcId="{21CF4C4B-FE5C-4F36-A49B-3A402B4C52F8}" destId="{63190E18-E36C-4647-9761-6E1906703496}" srcOrd="1" destOrd="0" presId="urn:microsoft.com/office/officeart/2018/5/layout/CenteredIconLabelDescriptionList"/>
    <dgm:cxn modelId="{CE36CA6F-6421-4E70-AEB9-C4756109649C}" type="presParOf" srcId="{21CF4C4B-FE5C-4F36-A49B-3A402B4C52F8}" destId="{59348E4A-00E3-4665-B98B-7A1214EE56FC}" srcOrd="2" destOrd="0" presId="urn:microsoft.com/office/officeart/2018/5/layout/CenteredIconLabelDescriptionList"/>
    <dgm:cxn modelId="{01BA4F81-8705-4386-99D0-74D18663ED59}" type="presParOf" srcId="{21CF4C4B-FE5C-4F36-A49B-3A402B4C52F8}" destId="{34D8131D-0F17-4532-ADE9-4E9A5F28DC46}" srcOrd="3" destOrd="0" presId="urn:microsoft.com/office/officeart/2018/5/layout/CenteredIconLabelDescriptionList"/>
    <dgm:cxn modelId="{E13B8C3B-8790-4780-A862-2A550E2D3164}" type="presParOf" srcId="{21CF4C4B-FE5C-4F36-A49B-3A402B4C52F8}" destId="{4D1C60FF-59B6-4D56-8E1F-E3B1CE13C17D}" srcOrd="4" destOrd="0" presId="urn:microsoft.com/office/officeart/2018/5/layout/CenteredIconLabelDescriptionList"/>
    <dgm:cxn modelId="{B719AA98-F741-470F-8265-CC1F74812041}" type="presParOf" srcId="{69E5A3BC-FBB5-48ED-89BE-1B573EDD6EC9}" destId="{B8CE3DCD-9400-4C5A-9A65-8EC1665F699F}" srcOrd="1" destOrd="0" presId="urn:microsoft.com/office/officeart/2018/5/layout/CenteredIconLabelDescriptionList"/>
    <dgm:cxn modelId="{A69F7DB8-DBE4-42C9-A87F-0BCFD8ED7026}" type="presParOf" srcId="{69E5A3BC-FBB5-48ED-89BE-1B573EDD6EC9}" destId="{B4E28AE3-0364-4E90-87EC-2B34CCEC0000}" srcOrd="2" destOrd="0" presId="urn:microsoft.com/office/officeart/2018/5/layout/CenteredIconLabelDescriptionList"/>
    <dgm:cxn modelId="{CA6BAED0-F6C5-4D25-8875-42392AFB2C15}" type="presParOf" srcId="{B4E28AE3-0364-4E90-87EC-2B34CCEC0000}" destId="{CD55DAFD-0621-464B-94E8-9279AD67E2D4}" srcOrd="0" destOrd="0" presId="urn:microsoft.com/office/officeart/2018/5/layout/CenteredIconLabelDescriptionList"/>
    <dgm:cxn modelId="{F3D89A87-3619-49BF-A8A1-CD4E4C8E40FE}" type="presParOf" srcId="{B4E28AE3-0364-4E90-87EC-2B34CCEC0000}" destId="{62F22F75-6B77-4857-B8A1-C3D57DEDB24E}" srcOrd="1" destOrd="0" presId="urn:microsoft.com/office/officeart/2018/5/layout/CenteredIconLabelDescriptionList"/>
    <dgm:cxn modelId="{11B08FAC-630C-41C0-A2FE-0F2F9D0DB7CB}" type="presParOf" srcId="{B4E28AE3-0364-4E90-87EC-2B34CCEC0000}" destId="{133E443E-B84C-4D6C-BCDE-F92D23F91DC3}" srcOrd="2" destOrd="0" presId="urn:microsoft.com/office/officeart/2018/5/layout/CenteredIconLabelDescriptionList"/>
    <dgm:cxn modelId="{B2A8C0C9-69F9-4815-863B-EDB5B6954E49}" type="presParOf" srcId="{B4E28AE3-0364-4E90-87EC-2B34CCEC0000}" destId="{6A4197BD-0DFA-467C-8999-8851A928D8CA}" srcOrd="3" destOrd="0" presId="urn:microsoft.com/office/officeart/2018/5/layout/CenteredIconLabelDescriptionList"/>
    <dgm:cxn modelId="{7033BBF4-3784-4AAB-BB24-693E02A62440}" type="presParOf" srcId="{B4E28AE3-0364-4E90-87EC-2B34CCEC0000}" destId="{5CD732DD-A25B-4B4E-A1BE-CA3A47789CA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498E3-E8C3-47EA-B43E-4E9E232D5A28}">
      <dsp:nvSpPr>
        <dsp:cNvPr id="0" name=""/>
        <dsp:cNvSpPr/>
      </dsp:nvSpPr>
      <dsp:spPr>
        <a:xfrm>
          <a:off x="1084238" y="868803"/>
          <a:ext cx="1165007" cy="1165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F8BAB-14A5-4640-810D-DB6C46F24513}">
      <dsp:nvSpPr>
        <dsp:cNvPr id="0" name=""/>
        <dsp:cNvSpPr/>
      </dsp:nvSpPr>
      <dsp:spPr>
        <a:xfrm>
          <a:off x="2445" y="2121089"/>
          <a:ext cx="3328593" cy="499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Mercati chiave</a:t>
          </a:r>
          <a:endParaRPr lang="en-US" sz="3600" kern="1200"/>
        </a:p>
      </dsp:txBody>
      <dsp:txXfrm>
        <a:off x="2445" y="2121089"/>
        <a:ext cx="3328593" cy="499289"/>
      </dsp:txXfrm>
    </dsp:sp>
    <dsp:sp modelId="{95CC4E6F-6B17-4D1C-9BE2-1E04B1B23EBE}">
      <dsp:nvSpPr>
        <dsp:cNvPr id="0" name=""/>
        <dsp:cNvSpPr/>
      </dsp:nvSpPr>
      <dsp:spPr>
        <a:xfrm>
          <a:off x="2445" y="2660972"/>
          <a:ext cx="3328593" cy="23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Germania</a:t>
          </a:r>
          <a:endParaRPr lang="en-US" sz="1700" kern="1200"/>
        </a:p>
      </dsp:txBody>
      <dsp:txXfrm>
        <a:off x="2445" y="2660972"/>
        <a:ext cx="3328593" cy="237552"/>
      </dsp:txXfrm>
    </dsp:sp>
    <dsp:sp modelId="{018EA39C-CF0D-4C76-91D0-4864C5BF3842}">
      <dsp:nvSpPr>
        <dsp:cNvPr id="0" name=""/>
        <dsp:cNvSpPr/>
      </dsp:nvSpPr>
      <dsp:spPr>
        <a:xfrm>
          <a:off x="4995336" y="868803"/>
          <a:ext cx="1165007" cy="1165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78E65-CC04-4ABB-9D10-839A24934317}">
      <dsp:nvSpPr>
        <dsp:cNvPr id="0" name=""/>
        <dsp:cNvSpPr/>
      </dsp:nvSpPr>
      <dsp:spPr>
        <a:xfrm>
          <a:off x="3913543" y="2121089"/>
          <a:ext cx="3328593" cy="499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Prezzo unitario</a:t>
          </a:r>
          <a:endParaRPr lang="en-US" sz="3600" kern="1200"/>
        </a:p>
      </dsp:txBody>
      <dsp:txXfrm>
        <a:off x="3913543" y="2121089"/>
        <a:ext cx="3328593" cy="499289"/>
      </dsp:txXfrm>
    </dsp:sp>
    <dsp:sp modelId="{40B48AEA-8DDE-4F2E-AEB9-088E59F866FF}">
      <dsp:nvSpPr>
        <dsp:cNvPr id="0" name=""/>
        <dsp:cNvSpPr/>
      </dsp:nvSpPr>
      <dsp:spPr>
        <a:xfrm>
          <a:off x="3913543" y="2660972"/>
          <a:ext cx="3328593" cy="23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1.500€</a:t>
          </a:r>
          <a:endParaRPr lang="en-US" sz="1700" kern="1200"/>
        </a:p>
      </dsp:txBody>
      <dsp:txXfrm>
        <a:off x="3913543" y="2660972"/>
        <a:ext cx="3328593" cy="237552"/>
      </dsp:txXfrm>
    </dsp:sp>
    <dsp:sp modelId="{A34651B8-FE06-4FFB-8DAE-0F393161BAFD}">
      <dsp:nvSpPr>
        <dsp:cNvPr id="0" name=""/>
        <dsp:cNvSpPr/>
      </dsp:nvSpPr>
      <dsp:spPr>
        <a:xfrm>
          <a:off x="8906433" y="868803"/>
          <a:ext cx="1165007" cy="1165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0C433-7411-4478-A2F1-5809D2B7EFB1}">
      <dsp:nvSpPr>
        <dsp:cNvPr id="0" name=""/>
        <dsp:cNvSpPr/>
      </dsp:nvSpPr>
      <dsp:spPr>
        <a:xfrm>
          <a:off x="7824640" y="2121089"/>
          <a:ext cx="3328593" cy="499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Feedback</a:t>
          </a:r>
          <a:endParaRPr lang="en-US" sz="3600" kern="1200"/>
        </a:p>
      </dsp:txBody>
      <dsp:txXfrm>
        <a:off x="7824640" y="2121089"/>
        <a:ext cx="3328593" cy="499289"/>
      </dsp:txXfrm>
    </dsp:sp>
    <dsp:sp modelId="{5FDBBE0E-95D6-4B95-BEB6-46A907670D27}">
      <dsp:nvSpPr>
        <dsp:cNvPr id="0" name=""/>
        <dsp:cNvSpPr/>
      </dsp:nvSpPr>
      <dsp:spPr>
        <a:xfrm>
          <a:off x="7824640" y="2660972"/>
          <a:ext cx="3328593" cy="23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Necessità di migliorare il comfort</a:t>
          </a:r>
          <a:endParaRPr lang="en-US" sz="1700" kern="1200"/>
        </a:p>
      </dsp:txBody>
      <dsp:txXfrm>
        <a:off x="7824640" y="2660972"/>
        <a:ext cx="3328593" cy="237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5C349-C3EC-4A15-B02A-5C4EF74FDFB3}">
      <dsp:nvSpPr>
        <dsp:cNvPr id="0" name=""/>
        <dsp:cNvSpPr/>
      </dsp:nvSpPr>
      <dsp:spPr>
        <a:xfrm>
          <a:off x="2283840" y="42593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2B4F36-6C40-4240-9828-713D45295096}">
      <dsp:nvSpPr>
        <dsp:cNvPr id="0" name=""/>
        <dsp:cNvSpPr/>
      </dsp:nvSpPr>
      <dsp:spPr>
        <a:xfrm>
          <a:off x="879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Costi</a:t>
          </a:r>
          <a:endParaRPr lang="en-US" sz="3600" kern="1200"/>
        </a:p>
      </dsp:txBody>
      <dsp:txXfrm>
        <a:off x="879840" y="2063304"/>
        <a:ext cx="4320000" cy="648000"/>
      </dsp:txXfrm>
    </dsp:sp>
    <dsp:sp modelId="{2A192B12-2754-4F03-A927-8DE4A9BC3BDD}">
      <dsp:nvSpPr>
        <dsp:cNvPr id="0" name=""/>
        <dsp:cNvSpPr/>
      </dsp:nvSpPr>
      <dsp:spPr>
        <a:xfrm>
          <a:off x="879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Esplorare opzioni di produzione locale</a:t>
          </a:r>
          <a:endParaRPr lang="en-US" sz="1700" kern="1200"/>
        </a:p>
        <a:p>
          <a:pPr marL="0" lvl="0" indent="0" algn="ctr" defTabSz="755650">
            <a:lnSpc>
              <a:spcPct val="90000"/>
            </a:lnSpc>
            <a:spcBef>
              <a:spcPct val="0"/>
            </a:spcBef>
            <a:spcAft>
              <a:spcPct val="35000"/>
            </a:spcAft>
            <a:buNone/>
          </a:pPr>
          <a:r>
            <a:rPr lang="it-IT" sz="1700" kern="1200"/>
            <a:t>Ridurre costi di spedizione e tasse</a:t>
          </a:r>
          <a:endParaRPr lang="en-US" sz="1700" kern="1200"/>
        </a:p>
      </dsp:txBody>
      <dsp:txXfrm>
        <a:off x="879840" y="2769613"/>
        <a:ext cx="4320000" cy="571775"/>
      </dsp:txXfrm>
    </dsp:sp>
    <dsp:sp modelId="{36DD9824-5DE6-4743-A0B3-692DC70E2B0B}">
      <dsp:nvSpPr>
        <dsp:cNvPr id="0" name=""/>
        <dsp:cNvSpPr/>
      </dsp:nvSpPr>
      <dsp:spPr>
        <a:xfrm>
          <a:off x="7359840" y="42593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91877B-3F14-451E-92CF-8B6328F468D7}">
      <dsp:nvSpPr>
        <dsp:cNvPr id="0" name=""/>
        <dsp:cNvSpPr/>
      </dsp:nvSpPr>
      <dsp:spPr>
        <a:xfrm>
          <a:off x="5955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Prezzo</a:t>
          </a:r>
          <a:endParaRPr lang="en-US" sz="3600" kern="1200"/>
        </a:p>
      </dsp:txBody>
      <dsp:txXfrm>
        <a:off x="5955840" y="2063304"/>
        <a:ext cx="4320000" cy="648000"/>
      </dsp:txXfrm>
    </dsp:sp>
    <dsp:sp modelId="{1C5DB8DB-0C16-422B-B0E8-C07A96EB8F96}">
      <dsp:nvSpPr>
        <dsp:cNvPr id="0" name=""/>
        <dsp:cNvSpPr/>
      </dsp:nvSpPr>
      <dsp:spPr>
        <a:xfrm>
          <a:off x="5955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Offrire prezzi più competitivi</a:t>
          </a:r>
          <a:endParaRPr lang="en-US" sz="1700" kern="1200"/>
        </a:p>
        <a:p>
          <a:pPr marL="0" lvl="0" indent="0" algn="ctr" defTabSz="755650">
            <a:lnSpc>
              <a:spcPct val="90000"/>
            </a:lnSpc>
            <a:spcBef>
              <a:spcPct val="0"/>
            </a:spcBef>
            <a:spcAft>
              <a:spcPct val="35000"/>
            </a:spcAft>
            <a:buNone/>
          </a:pPr>
          <a:r>
            <a:rPr lang="it-IT" sz="1700" kern="1200"/>
            <a:t>Aumentare i margini</a:t>
          </a:r>
          <a:endParaRPr lang="en-US" sz="1700" kern="1200"/>
        </a:p>
      </dsp:txBody>
      <dsp:txXfrm>
        <a:off x="5955840" y="2769613"/>
        <a:ext cx="4320000" cy="5717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3C2DD-8126-4EDB-BFD9-C2FF7B1D01C3}">
      <dsp:nvSpPr>
        <dsp:cNvPr id="0" name=""/>
        <dsp:cNvSpPr/>
      </dsp:nvSpPr>
      <dsp:spPr>
        <a:xfrm>
          <a:off x="2283840" y="42593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1E61A-2BD4-4408-820C-6A77E63C760C}">
      <dsp:nvSpPr>
        <dsp:cNvPr id="0" name=""/>
        <dsp:cNvSpPr/>
      </dsp:nvSpPr>
      <dsp:spPr>
        <a:xfrm>
          <a:off x="879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Prezzo</a:t>
          </a:r>
          <a:endParaRPr lang="en-US" sz="3600" kern="1200"/>
        </a:p>
      </dsp:txBody>
      <dsp:txXfrm>
        <a:off x="879840" y="2063304"/>
        <a:ext cx="4320000" cy="648000"/>
      </dsp:txXfrm>
    </dsp:sp>
    <dsp:sp modelId="{587279AF-0995-48DC-8915-5CCC3BFC1A3C}">
      <dsp:nvSpPr>
        <dsp:cNvPr id="0" name=""/>
        <dsp:cNvSpPr/>
      </dsp:nvSpPr>
      <dsp:spPr>
        <a:xfrm>
          <a:off x="879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Potenziale per un leggero aumento di prezzo</a:t>
          </a:r>
          <a:endParaRPr lang="en-US" sz="1700" kern="1200"/>
        </a:p>
        <a:p>
          <a:pPr marL="0" lvl="0" indent="0" algn="ctr" defTabSz="755650">
            <a:lnSpc>
              <a:spcPct val="90000"/>
            </a:lnSpc>
            <a:spcBef>
              <a:spcPct val="0"/>
            </a:spcBef>
            <a:spcAft>
              <a:spcPct val="35000"/>
            </a:spcAft>
            <a:buNone/>
          </a:pPr>
          <a:r>
            <a:rPr lang="it-IT" sz="1700" kern="1200"/>
            <a:t>Alta soddisfazione dei clienti</a:t>
          </a:r>
          <a:endParaRPr lang="en-US" sz="1700" kern="1200"/>
        </a:p>
      </dsp:txBody>
      <dsp:txXfrm>
        <a:off x="879840" y="2769613"/>
        <a:ext cx="4320000" cy="571775"/>
      </dsp:txXfrm>
    </dsp:sp>
    <dsp:sp modelId="{2514FF41-E05B-4322-B602-E6D488649F5D}">
      <dsp:nvSpPr>
        <dsp:cNvPr id="0" name=""/>
        <dsp:cNvSpPr/>
      </dsp:nvSpPr>
      <dsp:spPr>
        <a:xfrm>
          <a:off x="7359840" y="42593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751BBA-6EC1-4EA5-9696-59F13A3CD00C}">
      <dsp:nvSpPr>
        <dsp:cNvPr id="0" name=""/>
        <dsp:cNvSpPr/>
      </dsp:nvSpPr>
      <dsp:spPr>
        <a:xfrm>
          <a:off x="5955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it-IT" sz="3600" kern="1200"/>
            <a:t>Espansione</a:t>
          </a:r>
          <a:endParaRPr lang="en-US" sz="3600" kern="1200"/>
        </a:p>
      </dsp:txBody>
      <dsp:txXfrm>
        <a:off x="5955840" y="2063304"/>
        <a:ext cx="4320000" cy="648000"/>
      </dsp:txXfrm>
    </dsp:sp>
    <dsp:sp modelId="{3A46D783-56A8-4268-BE82-73B6D0426EDA}">
      <dsp:nvSpPr>
        <dsp:cNvPr id="0" name=""/>
        <dsp:cNvSpPr/>
      </dsp:nvSpPr>
      <dsp:spPr>
        <a:xfrm>
          <a:off x="5955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Ampliare la distribuzione</a:t>
          </a:r>
          <a:endParaRPr lang="en-US" sz="1700" kern="1200"/>
        </a:p>
        <a:p>
          <a:pPr marL="0" lvl="0" indent="0" algn="ctr" defTabSz="755650">
            <a:lnSpc>
              <a:spcPct val="90000"/>
            </a:lnSpc>
            <a:spcBef>
              <a:spcPct val="0"/>
            </a:spcBef>
            <a:spcAft>
              <a:spcPct val="35000"/>
            </a:spcAft>
            <a:buNone/>
          </a:pPr>
          <a:r>
            <a:rPr lang="it-IT" sz="1700" kern="1200"/>
            <a:t>Target: altre regioni europee</a:t>
          </a:r>
          <a:endParaRPr lang="en-US" sz="1700" kern="1200"/>
        </a:p>
      </dsp:txBody>
      <dsp:txXfrm>
        <a:off x="5955840" y="2769613"/>
        <a:ext cx="4320000" cy="5717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3E044-6EF4-44B2-A8E2-D8A6A717881A}">
      <dsp:nvSpPr>
        <dsp:cNvPr id="0" name=""/>
        <dsp:cNvSpPr/>
      </dsp:nvSpPr>
      <dsp:spPr>
        <a:xfrm>
          <a:off x="2283840" y="42593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B574B-BFD9-4552-9F0F-E171A9509BD4}">
      <dsp:nvSpPr>
        <dsp:cNvPr id="0" name=""/>
        <dsp:cNvSpPr/>
      </dsp:nvSpPr>
      <dsp:spPr>
        <a:xfrm>
          <a:off x="879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it-IT" sz="2300" kern="1200"/>
            <a:t>Migliorare il comfort della SpeedX 600</a:t>
          </a:r>
          <a:endParaRPr lang="en-US" sz="2300" kern="1200"/>
        </a:p>
      </dsp:txBody>
      <dsp:txXfrm>
        <a:off x="879840" y="2063304"/>
        <a:ext cx="4320000" cy="648000"/>
      </dsp:txXfrm>
    </dsp:sp>
    <dsp:sp modelId="{2D42B5B0-9D3E-44E2-BDEE-92EC5ACBA125}">
      <dsp:nvSpPr>
        <dsp:cNvPr id="0" name=""/>
        <dsp:cNvSpPr/>
      </dsp:nvSpPr>
      <dsp:spPr>
        <a:xfrm>
          <a:off x="879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Attraverso ricerca e sviluppo (R&amp;S)</a:t>
          </a:r>
          <a:endParaRPr lang="en-US" sz="1700" kern="1200"/>
        </a:p>
      </dsp:txBody>
      <dsp:txXfrm>
        <a:off x="879840" y="2769613"/>
        <a:ext cx="4320000" cy="571775"/>
      </dsp:txXfrm>
    </dsp:sp>
    <dsp:sp modelId="{C1675AE7-D9CF-4130-9FC8-95EFDE882BF0}">
      <dsp:nvSpPr>
        <dsp:cNvPr id="0" name=""/>
        <dsp:cNvSpPr/>
      </dsp:nvSpPr>
      <dsp:spPr>
        <a:xfrm>
          <a:off x="7359840" y="42593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AB2887-D0F9-48D1-9778-7BA06B41035E}">
      <dsp:nvSpPr>
        <dsp:cNvPr id="0" name=""/>
        <dsp:cNvSpPr/>
      </dsp:nvSpPr>
      <dsp:spPr>
        <a:xfrm>
          <a:off x="5955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it-IT" sz="2300" kern="1200"/>
            <a:t>Offrire sconti o incentivi</a:t>
          </a:r>
          <a:endParaRPr lang="en-US" sz="2300" kern="1200"/>
        </a:p>
      </dsp:txBody>
      <dsp:txXfrm>
        <a:off x="5955840" y="2063304"/>
        <a:ext cx="4320000" cy="648000"/>
      </dsp:txXfrm>
    </dsp:sp>
    <dsp:sp modelId="{D2D74E11-BF23-4F8B-923A-717A092F596E}">
      <dsp:nvSpPr>
        <dsp:cNvPr id="0" name=""/>
        <dsp:cNvSpPr/>
      </dsp:nvSpPr>
      <dsp:spPr>
        <a:xfrm>
          <a:off x="5955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Fino all'introduzione del modello aggiornato</a:t>
          </a:r>
          <a:endParaRPr lang="en-US" sz="1700" kern="1200"/>
        </a:p>
      </dsp:txBody>
      <dsp:txXfrm>
        <a:off x="5955840" y="2769613"/>
        <a:ext cx="4320000" cy="5717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796C0-53A3-4048-AF85-8F1052ACD05B}">
      <dsp:nvSpPr>
        <dsp:cNvPr id="0" name=""/>
        <dsp:cNvSpPr/>
      </dsp:nvSpPr>
      <dsp:spPr>
        <a:xfrm>
          <a:off x="2283840" y="42593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48E4A-00E3-4665-B98B-7A1214EE56FC}">
      <dsp:nvSpPr>
        <dsp:cNvPr id="0" name=""/>
        <dsp:cNvSpPr/>
      </dsp:nvSpPr>
      <dsp:spPr>
        <a:xfrm>
          <a:off x="879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it-IT" sz="2300" kern="1200"/>
            <a:t>Aumento del Prezzo della MTB-X</a:t>
          </a:r>
          <a:endParaRPr lang="en-US" sz="2300" kern="1200"/>
        </a:p>
      </dsp:txBody>
      <dsp:txXfrm>
        <a:off x="879840" y="2063304"/>
        <a:ext cx="4320000" cy="648000"/>
      </dsp:txXfrm>
    </dsp:sp>
    <dsp:sp modelId="{4D1C60FF-59B6-4D56-8E1F-E3B1CE13C17D}">
      <dsp:nvSpPr>
        <dsp:cNvPr id="0" name=""/>
        <dsp:cNvSpPr/>
      </dsp:nvSpPr>
      <dsp:spPr>
        <a:xfrm>
          <a:off x="879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Incremento leggero del prezzo</a:t>
          </a:r>
          <a:endParaRPr lang="en-US" sz="1700" kern="1200"/>
        </a:p>
      </dsp:txBody>
      <dsp:txXfrm>
        <a:off x="879840" y="2769613"/>
        <a:ext cx="4320000" cy="571775"/>
      </dsp:txXfrm>
    </dsp:sp>
    <dsp:sp modelId="{CD55DAFD-0621-464B-94E8-9279AD67E2D4}">
      <dsp:nvSpPr>
        <dsp:cNvPr id="0" name=""/>
        <dsp:cNvSpPr/>
      </dsp:nvSpPr>
      <dsp:spPr>
        <a:xfrm>
          <a:off x="7359840" y="42593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3E443E-B84C-4D6C-BCDE-F92D23F91DC3}">
      <dsp:nvSpPr>
        <dsp:cNvPr id="0" name=""/>
        <dsp:cNvSpPr/>
      </dsp:nvSpPr>
      <dsp:spPr>
        <a:xfrm>
          <a:off x="5955840" y="20633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it-IT" sz="2300" kern="1200"/>
            <a:t>Espansione in Nuovi Mercati Regionali</a:t>
          </a:r>
          <a:endParaRPr lang="en-US" sz="2300" kern="1200"/>
        </a:p>
      </dsp:txBody>
      <dsp:txXfrm>
        <a:off x="5955840" y="2063304"/>
        <a:ext cx="4320000" cy="648000"/>
      </dsp:txXfrm>
    </dsp:sp>
    <dsp:sp modelId="{5CD732DD-A25B-4B4E-A1BE-CA3A47789CA5}">
      <dsp:nvSpPr>
        <dsp:cNvPr id="0" name=""/>
        <dsp:cNvSpPr/>
      </dsp:nvSpPr>
      <dsp:spPr>
        <a:xfrm>
          <a:off x="5955840" y="2769613"/>
          <a:ext cx="4320000" cy="57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it-IT" sz="1700" kern="1200"/>
            <a:t>Ampliamento della presenza del prodotto</a:t>
          </a:r>
          <a:endParaRPr lang="en-US" sz="1700" kern="1200"/>
        </a:p>
      </dsp:txBody>
      <dsp:txXfrm>
        <a:off x="5955840" y="2769613"/>
        <a:ext cx="4320000" cy="57177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B5D13-26D7-4F40-AB86-E5FB62EE45BD}" type="datetimeFigureOut">
              <a:rPr lang="en-GB" smtClean="0"/>
              <a:t>24/09/2024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1824B-E6B2-4732-9B0D-4C1A2F66AF69}" type="slidenum">
              <a:rPr lang="en-GB" smtClean="0"/>
              <a:t>‹#›</a:t>
            </a:fld>
            <a:endParaRPr lang="en-GB"/>
          </a:p>
        </p:txBody>
      </p:sp>
    </p:spTree>
    <p:extLst>
      <p:ext uri="{BB962C8B-B14F-4D97-AF65-F5344CB8AC3E}">
        <p14:creationId xmlns:p14="http://schemas.microsoft.com/office/powerpoint/2010/main" val="3776862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Questa presentazione è stata generata automaticamente da PowerPoint Copilot in base al contenuto trovato in questo documento:
https://microsofteur-my.sharepoint.com/personal/gisudano_microsoft_com/_layouts/15/Doc.aspx?sourcedoc=%7B05392016-A08A-415A-971C-11288FDB12FF%7D&amp;file=Dynamic%20Pricing%20Northwind.docx&amp;action=default&amp;mobileredirect=true&amp;DefaultItemOpen=1
I contenuti generati dall'intelligenza artificiale potrebbero non essere corretti.</a:t>
            </a:r>
          </a:p>
        </p:txBody>
      </p:sp>
      <p:sp>
        <p:nvSpPr>
          <p:cNvPr id="4" name="Slide Number Placeholder 3"/>
          <p:cNvSpPr>
            <a:spLocks noGrp="1"/>
          </p:cNvSpPr>
          <p:nvPr>
            <p:ph type="sldNum" sz="quarter" idx="5"/>
          </p:nvPr>
        </p:nvSpPr>
        <p:spPr/>
        <p:txBody>
          <a:bodyPr/>
          <a:lstStyle/>
          <a:p>
            <a:fld id="{CA931A02-8853-4FA4-B469-17BC4CA7DBAD}" type="slidenum">
              <a:rPr lang="en-GB" smtClean="0"/>
              <a:t>1</a:t>
            </a:fld>
            <a:endParaRPr lang="en-GB"/>
          </a:p>
        </p:txBody>
      </p:sp>
    </p:spTree>
    <p:extLst>
      <p:ext uri="{BB962C8B-B14F-4D97-AF65-F5344CB8AC3E}">
        <p14:creationId xmlns:p14="http://schemas.microsoft.com/office/powerpoint/2010/main" val="2657414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 costi di spedizione e le tasse doganali sono più alti in Cina e negli USA, influenzando il prezzo finale. In Europa, i costi sono più bassi, rendendo i prezzi più competitivi.
Original Content:
* Costi di Spedizione e Tasse Doganali:
Più alti in Cina e negli USA, influenzando il prezzo finale.
Europa ha costi più bassi, rendendo i prezzi più competitivi.
</a:t>
            </a:r>
          </a:p>
        </p:txBody>
      </p:sp>
      <p:sp>
        <p:nvSpPr>
          <p:cNvPr id="4" name="Slide Number Placeholder 3"/>
          <p:cNvSpPr>
            <a:spLocks noGrp="1"/>
          </p:cNvSpPr>
          <p:nvPr>
            <p:ph type="sldNum" sz="quarter" idx="5"/>
          </p:nvPr>
        </p:nvSpPr>
        <p:spPr/>
        <p:txBody>
          <a:bodyPr/>
          <a:lstStyle/>
          <a:p>
            <a:fld id="{CA931A02-8853-4FA4-B469-17BC4CA7DBAD}" type="slidenum">
              <a:rPr lang="en-GB" smtClean="0"/>
              <a:t>10</a:t>
            </a:fld>
            <a:endParaRPr lang="en-GB"/>
          </a:p>
        </p:txBody>
      </p:sp>
    </p:spTree>
    <p:extLst>
      <p:ext uri="{BB962C8B-B14F-4D97-AF65-F5344CB8AC3E}">
        <p14:creationId xmlns:p14="http://schemas.microsoft.com/office/powerpoint/2010/main" val="3247264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 preferenze locali per le biciclette variano: negli USA c'è sensibilità al prezzo per le bici da strada, in Italia si apprezzano le mountain bike ad alte prestazioni, in Germania è importante il comfort nelle bici da strada, e in Cina cresce la domanda per mountain bike di qualità.
Original Content:
Preferenze Locali:
USA: Sensibilità al prezzo per le bici da strada.
Italia: Forte apprezzamento per mountain bike ad alte prestazioni.
Germania: Importanza del comfort nelle bici da strada.
Cina: Crescente domanda per mountain bike di qualità.
</a:t>
            </a:r>
          </a:p>
        </p:txBody>
      </p:sp>
      <p:sp>
        <p:nvSpPr>
          <p:cNvPr id="4" name="Slide Number Placeholder 3"/>
          <p:cNvSpPr>
            <a:spLocks noGrp="1"/>
          </p:cNvSpPr>
          <p:nvPr>
            <p:ph type="sldNum" sz="quarter" idx="5"/>
          </p:nvPr>
        </p:nvSpPr>
        <p:spPr/>
        <p:txBody>
          <a:bodyPr/>
          <a:lstStyle/>
          <a:p>
            <a:fld id="{CA931A02-8853-4FA4-B469-17BC4CA7DBAD}" type="slidenum">
              <a:rPr lang="en-GB" smtClean="0"/>
              <a:t>11</a:t>
            </a:fld>
            <a:endParaRPr lang="en-GB"/>
          </a:p>
        </p:txBody>
      </p:sp>
    </p:spTree>
    <p:extLst>
      <p:ext uri="{BB962C8B-B14F-4D97-AF65-F5344CB8AC3E}">
        <p14:creationId xmlns:p14="http://schemas.microsoft.com/office/powerpoint/2010/main" val="1977973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 SpeedX 500 negli USA, consideriamo una riduzione del prezzo o promozioni frequenti per aumentare le vendite. Compensiamo i margini più bassi con volumi maggiori.
Original Content:
1. USA (SpeedX 500)
* Strategia di Prezzo: Considerare una riduzione del prezzo o promozioni più frequenti per aumentare il volume delle vendite.
* Margini: Compensare margini più bassi con volumi maggiori.
</a:t>
            </a:r>
          </a:p>
        </p:txBody>
      </p:sp>
      <p:sp>
        <p:nvSpPr>
          <p:cNvPr id="4" name="Slide Number Placeholder 3"/>
          <p:cNvSpPr>
            <a:spLocks noGrp="1"/>
          </p:cNvSpPr>
          <p:nvPr>
            <p:ph type="sldNum" sz="quarter" idx="5"/>
          </p:nvPr>
        </p:nvSpPr>
        <p:spPr/>
        <p:txBody>
          <a:bodyPr/>
          <a:lstStyle/>
          <a:p>
            <a:fld id="{CA931A02-8853-4FA4-B469-17BC4CA7DBAD}" type="slidenum">
              <a:rPr lang="en-GB" smtClean="0"/>
              <a:t>12</a:t>
            </a:fld>
            <a:endParaRPr lang="en-GB"/>
          </a:p>
        </p:txBody>
      </p:sp>
    </p:spTree>
    <p:extLst>
      <p:ext uri="{BB962C8B-B14F-4D97-AF65-F5344CB8AC3E}">
        <p14:creationId xmlns:p14="http://schemas.microsoft.com/office/powerpoint/2010/main" val="784690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 la Germania, si propone di investire nel miglioramento del comfort del prodotto SpeedX 600 per soddisfare le preferenze locali. Inoltre, si suggerisce di valutare una riduzione temporanea del prezzo in attesa delle migliorie.
Original Content:
2. Germania (SpeedX 600)
* Prodotto: Investire nel miglioramento del comfort per soddisfare le preferenze locali.
* Prezzo: Valutare una riduzione temporanea del prezzo in attesa delle migliorie.
</a:t>
            </a:r>
          </a:p>
        </p:txBody>
      </p:sp>
      <p:sp>
        <p:nvSpPr>
          <p:cNvPr id="4" name="Slide Number Placeholder 3"/>
          <p:cNvSpPr>
            <a:spLocks noGrp="1"/>
          </p:cNvSpPr>
          <p:nvPr>
            <p:ph type="sldNum" sz="quarter" idx="5"/>
          </p:nvPr>
        </p:nvSpPr>
        <p:spPr/>
        <p:txBody>
          <a:bodyPr/>
          <a:lstStyle/>
          <a:p>
            <a:fld id="{CA931A02-8853-4FA4-B469-17BC4CA7DBAD}" type="slidenum">
              <a:rPr lang="en-GB" smtClean="0"/>
              <a:t>13</a:t>
            </a:fld>
            <a:endParaRPr lang="en-GB"/>
          </a:p>
        </p:txBody>
      </p:sp>
    </p:spTree>
    <p:extLst>
      <p:ext uri="{BB962C8B-B14F-4D97-AF65-F5344CB8AC3E}">
        <p14:creationId xmlns:p14="http://schemas.microsoft.com/office/powerpoint/2010/main" val="3586497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Esplorare la produzione locale in Cina può ridurre i costi di spedizione e tasse, permettendo prezzi più competitivi o margini più alti.
Original Content:
3. Cina (MTB-Z)
* Costi: Esplorare opzioni di produzione locale per ridurre costi di spedizione e tasse.
* Prezzo: Possibilità di offrire prezzi più competitivi o aumentare i margini.
</a:t>
            </a:r>
          </a:p>
        </p:txBody>
      </p:sp>
      <p:sp>
        <p:nvSpPr>
          <p:cNvPr id="4" name="Slide Number Placeholder 3"/>
          <p:cNvSpPr>
            <a:spLocks noGrp="1"/>
          </p:cNvSpPr>
          <p:nvPr>
            <p:ph type="sldNum" sz="quarter" idx="5"/>
          </p:nvPr>
        </p:nvSpPr>
        <p:spPr/>
        <p:txBody>
          <a:bodyPr/>
          <a:lstStyle/>
          <a:p>
            <a:fld id="{CA931A02-8853-4FA4-B469-17BC4CA7DBAD}" type="slidenum">
              <a:rPr lang="en-GB" smtClean="0"/>
              <a:t>14</a:t>
            </a:fld>
            <a:endParaRPr lang="en-GB"/>
          </a:p>
        </p:txBody>
      </p:sp>
    </p:spTree>
    <p:extLst>
      <p:ext uri="{BB962C8B-B14F-4D97-AF65-F5344CB8AC3E}">
        <p14:creationId xmlns:p14="http://schemas.microsoft.com/office/powerpoint/2010/main" val="419994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Il prezzo di MTB-X in Italia potrebbe aumentare leggermente grazie all'alta soddisfazione dei clienti. Si prevede di espandere la distribuzione in altre regioni europee.
Original Content:
4. Italia (MTB-X)
* Prezzo: Potenziale per un leggero aumento di prezzo data l'alta soddisfazione dei clienti.
* Espansione: Ampliare la distribuzione in altre regioni europee.
</a:t>
            </a:r>
          </a:p>
        </p:txBody>
      </p:sp>
      <p:sp>
        <p:nvSpPr>
          <p:cNvPr id="4" name="Slide Number Placeholder 3"/>
          <p:cNvSpPr>
            <a:spLocks noGrp="1"/>
          </p:cNvSpPr>
          <p:nvPr>
            <p:ph type="sldNum" sz="quarter" idx="5"/>
          </p:nvPr>
        </p:nvSpPr>
        <p:spPr/>
        <p:txBody>
          <a:bodyPr/>
          <a:lstStyle/>
          <a:p>
            <a:fld id="{CA931A02-8853-4FA4-B469-17BC4CA7DBAD}" type="slidenum">
              <a:rPr lang="en-GB" smtClean="0"/>
              <a:t>15</a:t>
            </a:fld>
            <a:endParaRPr lang="en-GB"/>
          </a:p>
        </p:txBody>
      </p:sp>
    </p:spTree>
    <p:extLst>
      <p:ext uri="{BB962C8B-B14F-4D97-AF65-F5344CB8AC3E}">
        <p14:creationId xmlns:p14="http://schemas.microsoft.com/office/powerpoint/2010/main" val="153124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 il mercato USA, si consiglia di adottare una strategia di prezzo più aggressiva per la SpeedX 500 e aumentare le promozioni stagionali, considerando partnership locali per ridurre i costi logistici.
Original Content:
1. USA:
* Implementare una strategia di prezzo più aggressiva per la SpeedX 500.
* Aumentare le promozioni stagionali e considerare partnership locali per ridurre i costi logistici.
</a:t>
            </a:r>
          </a:p>
        </p:txBody>
      </p:sp>
      <p:sp>
        <p:nvSpPr>
          <p:cNvPr id="4" name="Slide Number Placeholder 3"/>
          <p:cNvSpPr>
            <a:spLocks noGrp="1"/>
          </p:cNvSpPr>
          <p:nvPr>
            <p:ph type="sldNum" sz="quarter" idx="5"/>
          </p:nvPr>
        </p:nvSpPr>
        <p:spPr/>
        <p:txBody>
          <a:bodyPr/>
          <a:lstStyle/>
          <a:p>
            <a:fld id="{CA931A02-8853-4FA4-B469-17BC4CA7DBAD}" type="slidenum">
              <a:rPr lang="en-GB" smtClean="0"/>
              <a:t>16</a:t>
            </a:fld>
            <a:endParaRPr lang="en-GB"/>
          </a:p>
        </p:txBody>
      </p:sp>
    </p:spTree>
    <p:extLst>
      <p:ext uri="{BB962C8B-B14F-4D97-AF65-F5344CB8AC3E}">
        <p14:creationId xmlns:p14="http://schemas.microsoft.com/office/powerpoint/2010/main" val="308870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Germania, miglioriamo il comfort della SpeedX 600 tramite R&amp;S e offriamo sconti fino all'aggiornamento del modello.
Original Content:
2. Germania:
* Migliorare il comfort della SpeedX 600 attraverso R&amp;S.
* Offrire sconti o incentivi fino all'introduzione del modello aggiornato.
</a:t>
            </a:r>
          </a:p>
        </p:txBody>
      </p:sp>
      <p:sp>
        <p:nvSpPr>
          <p:cNvPr id="4" name="Slide Number Placeholder 3"/>
          <p:cNvSpPr>
            <a:spLocks noGrp="1"/>
          </p:cNvSpPr>
          <p:nvPr>
            <p:ph type="sldNum" sz="quarter" idx="5"/>
          </p:nvPr>
        </p:nvSpPr>
        <p:spPr/>
        <p:txBody>
          <a:bodyPr/>
          <a:lstStyle/>
          <a:p>
            <a:fld id="{CA931A02-8853-4FA4-B469-17BC4CA7DBAD}" type="slidenum">
              <a:rPr lang="en-GB" smtClean="0"/>
              <a:t>17</a:t>
            </a:fld>
            <a:endParaRPr lang="en-GB"/>
          </a:p>
        </p:txBody>
      </p:sp>
    </p:spTree>
    <p:extLst>
      <p:ext uri="{BB962C8B-B14F-4D97-AF65-F5344CB8AC3E}">
        <p14:creationId xmlns:p14="http://schemas.microsoft.com/office/powerpoint/2010/main" val="1115236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Intensificare le attività di marketing sfruttando la crescita economica. In Cina, valutare la produzione o l'assemblaggio locale della MTB-Z.
Original Content:
* Intensificare le attività di marketing sfruttando la crescita economica.
3. Cina:
* Valutare la produzione o assemblaggio locale della MTB-Z.
</a:t>
            </a:r>
          </a:p>
        </p:txBody>
      </p:sp>
      <p:sp>
        <p:nvSpPr>
          <p:cNvPr id="4" name="Slide Number Placeholder 3"/>
          <p:cNvSpPr>
            <a:spLocks noGrp="1"/>
          </p:cNvSpPr>
          <p:nvPr>
            <p:ph type="sldNum" sz="quarter" idx="5"/>
          </p:nvPr>
        </p:nvSpPr>
        <p:spPr/>
        <p:txBody>
          <a:bodyPr/>
          <a:lstStyle/>
          <a:p>
            <a:fld id="{CA931A02-8853-4FA4-B469-17BC4CA7DBAD}" type="slidenum">
              <a:rPr lang="en-GB" smtClean="0"/>
              <a:t>18</a:t>
            </a:fld>
            <a:endParaRPr lang="en-GB"/>
          </a:p>
        </p:txBody>
      </p:sp>
    </p:spTree>
    <p:extLst>
      <p:ext uri="{BB962C8B-B14F-4D97-AF65-F5344CB8AC3E}">
        <p14:creationId xmlns:p14="http://schemas.microsoft.com/office/powerpoint/2010/main" val="4172233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 il mercato italiano, si propone di aumentare leggermente il prezzo della MTB-X e di espandere la presenza del prodotto in nuovi mercati regionali.
Original Content:
4. Italia:
* Aumentare leggermente il prezzo della MTB-X.
* Espandere la presenza del prodotto in nuovi mercati regionali.
</a:t>
            </a:r>
          </a:p>
        </p:txBody>
      </p:sp>
      <p:sp>
        <p:nvSpPr>
          <p:cNvPr id="4" name="Slide Number Placeholder 3"/>
          <p:cNvSpPr>
            <a:spLocks noGrp="1"/>
          </p:cNvSpPr>
          <p:nvPr>
            <p:ph type="sldNum" sz="quarter" idx="5"/>
          </p:nvPr>
        </p:nvSpPr>
        <p:spPr/>
        <p:txBody>
          <a:bodyPr/>
          <a:lstStyle/>
          <a:p>
            <a:fld id="{CA931A02-8853-4FA4-B469-17BC4CA7DBAD}" type="slidenum">
              <a:rPr lang="en-GB" smtClean="0"/>
              <a:t>19</a:t>
            </a:fld>
            <a:endParaRPr lang="en-GB"/>
          </a:p>
        </p:txBody>
      </p:sp>
    </p:spTree>
    <p:extLst>
      <p:ext uri="{BB962C8B-B14F-4D97-AF65-F5344CB8AC3E}">
        <p14:creationId xmlns:p14="http://schemas.microsoft.com/office/powerpoint/2010/main" val="367266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Ordine del giorno
* Analisi delle Vendite per Regione
    * Nord America (USA)
    * Europa (Italia e Germania)
    * Asia (Cina)
* Analisi per Prodotto
    * SpeedX 500 (Strada)
    * MTB-X (Mountain)
    * SpeedX 600 (Strada)
    * MTB-Z (Mountain)
* Considerazioni su Costi e Preferenze Locali
    * Costi di Spedizione e Tasse Doganali
    * Preferenze Locali
* Opportunità di Ottimizzazione dei Prezzi
    * USA (SpeedX 500)
    * Germania (SpeedX 600)
    * Cina (MTB-Z)
    * Italia (MTB-X)
* Raccomandazioni Finali
    * USA
    * Germania
    * Cina
    * Italia
* Sintesi e Implementazione delle Strategie
</a:t>
            </a:r>
          </a:p>
        </p:txBody>
      </p:sp>
      <p:sp>
        <p:nvSpPr>
          <p:cNvPr id="4" name="Slide Number Placeholder 3"/>
          <p:cNvSpPr>
            <a:spLocks noGrp="1"/>
          </p:cNvSpPr>
          <p:nvPr>
            <p:ph type="sldNum" sz="quarter" idx="5"/>
          </p:nvPr>
        </p:nvSpPr>
        <p:spPr/>
        <p:txBody>
          <a:bodyPr/>
          <a:lstStyle/>
          <a:p>
            <a:fld id="{CA931A02-8853-4FA4-B469-17BC4CA7DBAD}" type="slidenum">
              <a:rPr lang="en-GB" smtClean="0"/>
              <a:t>2</a:t>
            </a:fld>
            <a:endParaRPr lang="en-GB"/>
          </a:p>
        </p:txBody>
      </p:sp>
    </p:spTree>
    <p:extLst>
      <p:ext uri="{BB962C8B-B14F-4D97-AF65-F5344CB8AC3E}">
        <p14:creationId xmlns:p14="http://schemas.microsoft.com/office/powerpoint/2010/main" val="29847560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L'ottimizzazione dei prezzi, l'adattamento alle preferenze locali e la gestione dei costi logistici possono migliorare le vendite globali. Queste strategie aumentano la competitività nei mercati chiave e massimizzano la redditività.
Original Content:
L'analisi evidenzia che l'ottimizzazione dei prezzi, combinata con l'adattamento alle preferenze locali e la gestione efficiente dei costi logistici, può migliorare significativamente le nostre performance di vendita globali. Implementando queste strategie, saremo in grado di aumentare la competitività nei mercati chiave e massimizzare la redditività.
</a:t>
            </a:r>
          </a:p>
        </p:txBody>
      </p:sp>
      <p:sp>
        <p:nvSpPr>
          <p:cNvPr id="4" name="Slide Number Placeholder 3"/>
          <p:cNvSpPr>
            <a:spLocks noGrp="1"/>
          </p:cNvSpPr>
          <p:nvPr>
            <p:ph type="sldNum" sz="quarter" idx="5"/>
          </p:nvPr>
        </p:nvSpPr>
        <p:spPr/>
        <p:txBody>
          <a:bodyPr/>
          <a:lstStyle/>
          <a:p>
            <a:fld id="{CA931A02-8853-4FA4-B469-17BC4CA7DBAD}" type="slidenum">
              <a:rPr lang="en-GB" smtClean="0"/>
              <a:t>20</a:t>
            </a:fld>
            <a:endParaRPr lang="en-GB"/>
          </a:p>
        </p:txBody>
      </p:sp>
    </p:spTree>
    <p:extLst>
      <p:ext uri="{BB962C8B-B14F-4D97-AF65-F5344CB8AC3E}">
        <p14:creationId xmlns:p14="http://schemas.microsoft.com/office/powerpoint/2010/main" val="316534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SpeedX 500 ha registrato vendite significative a New York e Los Angeles. I clienti apprezzano la bici ma trovano il prezzo alto. Le promozioni hanno aumentato le vendite, ma i costi di spedizione e le tasse doganali sono elevati.
Original Content:
1. Nord America (USA)
* Vendite: La SpeedX 500 ha registrato vendite significative sia a New York (50 unità tramite e-commerce) che a Los Angeles (60 unità in negozio).
* Feedback clienti: "Ottima bici, ma prezzo alto" indica una sensibilità al prezzo.
* Promozioni passate: Durante la promozione del 10% di sconto (dicembre 2023), le vendite sono aumentate a 100 unità.
* Costi: Alti costi di spedizione (50€/unità, 1.0€/km) e tasse doganali (5%).
</a:t>
            </a:r>
          </a:p>
        </p:txBody>
      </p:sp>
      <p:sp>
        <p:nvSpPr>
          <p:cNvPr id="4" name="Slide Number Placeholder 3"/>
          <p:cNvSpPr>
            <a:spLocks noGrp="1"/>
          </p:cNvSpPr>
          <p:nvPr>
            <p:ph type="sldNum" sz="quarter" idx="5"/>
          </p:nvPr>
        </p:nvSpPr>
        <p:spPr/>
        <p:txBody>
          <a:bodyPr/>
          <a:lstStyle/>
          <a:p>
            <a:fld id="{CA931A02-8853-4FA4-B469-17BC4CA7DBAD}" type="slidenum">
              <a:rPr lang="en-GB" smtClean="0"/>
              <a:t>3</a:t>
            </a:fld>
            <a:endParaRPr lang="en-GB"/>
          </a:p>
        </p:txBody>
      </p:sp>
    </p:spTree>
    <p:extLst>
      <p:ext uri="{BB962C8B-B14F-4D97-AF65-F5344CB8AC3E}">
        <p14:creationId xmlns:p14="http://schemas.microsoft.com/office/powerpoint/2010/main" val="8352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Italia, MTB-X ha venduto 30 unità a Milano con feedback eccellente. In Germania, SpeedX 600 ha venduto 40 unità a Berlino, ma con feedback misto e costi moderati.
Original Content:
Italia:
* MTB-X ha venduto 30 unità a Milano attraverso negozi fisici.
* Feedback clienti: "Performance incredibile!" con un punteggio di 5.
Germania:
* SpeedX 600 ha venduto 40 unità a Berlino.
* Feedback clienti: "Buona, ma poco comfort" con un punteggio di 3.
* Costi: Costi di spedizione e tasse doganali moderati.
2. Europa (Italia e Germania)
</a:t>
            </a:r>
          </a:p>
        </p:txBody>
      </p:sp>
      <p:sp>
        <p:nvSpPr>
          <p:cNvPr id="4" name="Slide Number Placeholder 3"/>
          <p:cNvSpPr>
            <a:spLocks noGrp="1"/>
          </p:cNvSpPr>
          <p:nvPr>
            <p:ph type="sldNum" sz="quarter" idx="5"/>
          </p:nvPr>
        </p:nvSpPr>
        <p:spPr/>
        <p:txBody>
          <a:bodyPr/>
          <a:lstStyle/>
          <a:p>
            <a:fld id="{CA931A02-8853-4FA4-B469-17BC4CA7DBAD}" type="slidenum">
              <a:rPr lang="en-GB" smtClean="0"/>
              <a:t>4</a:t>
            </a:fld>
            <a:endParaRPr lang="en-GB"/>
          </a:p>
        </p:txBody>
      </p:sp>
    </p:spTree>
    <p:extLst>
      <p:ext uri="{BB962C8B-B14F-4D97-AF65-F5344CB8AC3E}">
        <p14:creationId xmlns:p14="http://schemas.microsoft.com/office/powerpoint/2010/main" val="1038652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MTB-Z ha venduto 25 unità a Pechino tramite e-commerce. I clienti hanno dato un feedback eccellente per il fuoristrada con un punteggio di 4. L'economia locale mostra una crescita del 5% e una disoccupazione del 4%. Tuttavia, i costi di spedizione e le tasse doganali sono elevati.
Original Content:
3. Asia (Cina)
* Vendite: MTB-Z ha venduto 25 unità a Pechino tramite e-commerce.
* Feedback clienti: "Eccellente per il fuoristrada" con un punteggio di 4.
* Economia locale: Alta crescita economica (5%) e bassa disoccupazione (4%).
* Costi: Elevati costi di spedizione (60€/unità, 1.2€/km) e tasse doganali (7%).
</a:t>
            </a:r>
          </a:p>
        </p:txBody>
      </p:sp>
      <p:sp>
        <p:nvSpPr>
          <p:cNvPr id="4" name="Slide Number Placeholder 3"/>
          <p:cNvSpPr>
            <a:spLocks noGrp="1"/>
          </p:cNvSpPr>
          <p:nvPr>
            <p:ph type="sldNum" sz="quarter" idx="5"/>
          </p:nvPr>
        </p:nvSpPr>
        <p:spPr/>
        <p:txBody>
          <a:bodyPr/>
          <a:lstStyle/>
          <a:p>
            <a:fld id="{CA931A02-8853-4FA4-B469-17BC4CA7DBAD}" type="slidenum">
              <a:rPr lang="en-GB" smtClean="0"/>
              <a:t>5</a:t>
            </a:fld>
            <a:endParaRPr lang="en-GB"/>
          </a:p>
        </p:txBody>
      </p:sp>
    </p:spTree>
    <p:extLst>
      <p:ext uri="{BB962C8B-B14F-4D97-AF65-F5344CB8AC3E}">
        <p14:creationId xmlns:p14="http://schemas.microsoft.com/office/powerpoint/2010/main" val="1883174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Il prodotto SpeedX 500 (Strada) è venduto principalmente negli USA a un prezzo di 1.000€. Nonostante sia apprezzato, è considerato costoso. Le vendite aumentano durante sconti del 10%.
Original Content:
SpeedX 500 (Strada)
Mercati chiave: USA.
Prezzo unitario: 1.000€.
Feedback: Apprezzata ma considerata costosa.
Promozioni: Vendite aumentate durante sconti del 10%.
</a:t>
            </a:r>
          </a:p>
        </p:txBody>
      </p:sp>
      <p:sp>
        <p:nvSpPr>
          <p:cNvPr id="4" name="Slide Number Placeholder 3"/>
          <p:cNvSpPr>
            <a:spLocks noGrp="1"/>
          </p:cNvSpPr>
          <p:nvPr>
            <p:ph type="sldNum" sz="quarter" idx="5"/>
          </p:nvPr>
        </p:nvSpPr>
        <p:spPr/>
        <p:txBody>
          <a:bodyPr/>
          <a:lstStyle/>
          <a:p>
            <a:fld id="{CA931A02-8853-4FA4-B469-17BC4CA7DBAD}" type="slidenum">
              <a:rPr lang="en-GB" smtClean="0"/>
              <a:t>6</a:t>
            </a:fld>
            <a:endParaRPr lang="en-GB"/>
          </a:p>
        </p:txBody>
      </p:sp>
    </p:spTree>
    <p:extLst>
      <p:ext uri="{BB962C8B-B14F-4D97-AF65-F5344CB8AC3E}">
        <p14:creationId xmlns:p14="http://schemas.microsoft.com/office/powerpoint/2010/main" val="392696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MTB-X è venduta principalmente in Italia a 1.200€. Ha ricevuto feedback eccellente per la sua performance e un alto punteggio dai clienti.
Original Content:
MTB-X (Mountain)
Mercati chiave: Italia.
Prezzo unitario: 1.200€.
Feedback: Eccellente performance, alto punteggio cliente.
</a:t>
            </a:r>
          </a:p>
        </p:txBody>
      </p:sp>
      <p:sp>
        <p:nvSpPr>
          <p:cNvPr id="4" name="Slide Number Placeholder 3"/>
          <p:cNvSpPr>
            <a:spLocks noGrp="1"/>
          </p:cNvSpPr>
          <p:nvPr>
            <p:ph type="sldNum" sz="quarter" idx="5"/>
          </p:nvPr>
        </p:nvSpPr>
        <p:spPr/>
        <p:txBody>
          <a:bodyPr/>
          <a:lstStyle/>
          <a:p>
            <a:fld id="{CA931A02-8853-4FA4-B469-17BC4CA7DBAD}" type="slidenum">
              <a:rPr lang="en-GB" smtClean="0"/>
              <a:t>7</a:t>
            </a:fld>
            <a:endParaRPr lang="en-GB"/>
          </a:p>
        </p:txBody>
      </p:sp>
    </p:spTree>
    <p:extLst>
      <p:ext uri="{BB962C8B-B14F-4D97-AF65-F5344CB8AC3E}">
        <p14:creationId xmlns:p14="http://schemas.microsoft.com/office/powerpoint/2010/main" val="3476623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Il SpeedX 600 (Strada) è venduto principalmente in Germania a un prezzo di 1.500€. Il feedback indica la necessità di migliorare il comfort.
Original Content:
SpeedX 600 (Strada)
Mercati chiave: Germania.
Prezzo unitario: 1.500€.
Feedback: Necessità di migliorare il comfort.
</a:t>
            </a:r>
          </a:p>
        </p:txBody>
      </p:sp>
      <p:sp>
        <p:nvSpPr>
          <p:cNvPr id="4" name="Slide Number Placeholder 3"/>
          <p:cNvSpPr>
            <a:spLocks noGrp="1"/>
          </p:cNvSpPr>
          <p:nvPr>
            <p:ph type="sldNum" sz="quarter" idx="5"/>
          </p:nvPr>
        </p:nvSpPr>
        <p:spPr/>
        <p:txBody>
          <a:bodyPr/>
          <a:lstStyle/>
          <a:p>
            <a:fld id="{CA931A02-8853-4FA4-B469-17BC4CA7DBAD}" type="slidenum">
              <a:rPr lang="en-GB" smtClean="0"/>
              <a:t>8</a:t>
            </a:fld>
            <a:endParaRPr lang="en-GB"/>
          </a:p>
        </p:txBody>
      </p:sp>
    </p:spTree>
    <p:extLst>
      <p:ext uri="{BB962C8B-B14F-4D97-AF65-F5344CB8AC3E}">
        <p14:creationId xmlns:p14="http://schemas.microsoft.com/office/powerpoint/2010/main" val="150495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La MTB-Z è destinata al mercato cinese con un prezzo unitario di 1.100€. È ottima per il fuoristrada e ha un buon potenziale di crescita.
Original Content:
MTB-Z (Mountain)
Mercati chiave: Cina.
Prezzo unitario: 1.100€.
Feedback: Ottima per il fuoristrada, potenziale di crescita.
</a:t>
            </a:r>
          </a:p>
        </p:txBody>
      </p:sp>
      <p:sp>
        <p:nvSpPr>
          <p:cNvPr id="4" name="Slide Number Placeholder 3"/>
          <p:cNvSpPr>
            <a:spLocks noGrp="1"/>
          </p:cNvSpPr>
          <p:nvPr>
            <p:ph type="sldNum" sz="quarter" idx="5"/>
          </p:nvPr>
        </p:nvSpPr>
        <p:spPr/>
        <p:txBody>
          <a:bodyPr/>
          <a:lstStyle/>
          <a:p>
            <a:fld id="{CA931A02-8853-4FA4-B469-17BC4CA7DBAD}" type="slidenum">
              <a:rPr lang="en-GB" smtClean="0"/>
              <a:t>9</a:t>
            </a:fld>
            <a:endParaRPr lang="en-GB"/>
          </a:p>
        </p:txBody>
      </p:sp>
    </p:spTree>
    <p:extLst>
      <p:ext uri="{BB962C8B-B14F-4D97-AF65-F5344CB8AC3E}">
        <p14:creationId xmlns:p14="http://schemas.microsoft.com/office/powerpoint/2010/main" val="317231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9/24/2024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7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9/24/2024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3092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9/24/2024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180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9/24/2024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7290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9/24/2024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4823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9/24/2024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61560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9/24/2024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5063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9/24/2024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2000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9/24/2024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6997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9/24/2024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6792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9/24/2024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1159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9/24/2024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5085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73AF435-44C8-C44B-9352-ACFA393E2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86E14D-2DF5-A917-ADB6-AAB26B797989}"/>
              </a:ext>
            </a:extLst>
          </p:cNvPr>
          <p:cNvSpPr>
            <a:spLocks noGrp="1"/>
          </p:cNvSpPr>
          <p:nvPr>
            <p:ph type="ctrTitle"/>
          </p:nvPr>
        </p:nvSpPr>
        <p:spPr>
          <a:xfrm>
            <a:off x="3493826" y="978407"/>
            <a:ext cx="8180339" cy="3296703"/>
          </a:xfrm>
        </p:spPr>
        <p:txBody>
          <a:bodyPr anchor="t">
            <a:normAutofit/>
          </a:bodyPr>
          <a:lstStyle/>
          <a:p>
            <a:r>
              <a:rPr lang="en-GB" sz="6600"/>
              <a:t>Analisi delle Vendite e Ottimizzazione dei Prezzi</a:t>
            </a:r>
          </a:p>
        </p:txBody>
      </p:sp>
      <p:sp>
        <p:nvSpPr>
          <p:cNvPr id="9" name="Rectangle 8">
            <a:extLst>
              <a:ext uri="{FF2B5EF4-FFF2-40B4-BE49-F238E27FC236}">
                <a16:creationId xmlns:a16="http://schemas.microsoft.com/office/drawing/2014/main" id="{9AD8A78E-AAB6-C125-6A57-5B031A873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1" y="508090"/>
            <a:ext cx="807507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BFC5193-1606-67C6-6571-CC04CF234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0" y="6209925"/>
            <a:ext cx="810195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8989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D2080-6F87-FC42-04ED-5AFC10EA72E4}"/>
              </a:ext>
            </a:extLst>
          </p:cNvPr>
          <p:cNvSpPr>
            <a:spLocks noGrp="1"/>
          </p:cNvSpPr>
          <p:nvPr>
            <p:ph type="title"/>
          </p:nvPr>
        </p:nvSpPr>
        <p:spPr>
          <a:xfrm>
            <a:off x="517868" y="976160"/>
            <a:ext cx="8686800" cy="1463040"/>
          </a:xfrm>
        </p:spPr>
        <p:txBody>
          <a:bodyPr>
            <a:normAutofit/>
          </a:bodyPr>
          <a:lstStyle/>
          <a:p>
            <a:r>
              <a:rPr lang="en-GB" sz="4400"/>
              <a:t>Costi di Spedizione e Tasse Doganali</a:t>
            </a:r>
          </a:p>
        </p:txBody>
      </p:sp>
      <p:sp>
        <p:nvSpPr>
          <p:cNvPr id="3" name="Content Placeholder 2">
            <a:extLst>
              <a:ext uri="{FF2B5EF4-FFF2-40B4-BE49-F238E27FC236}">
                <a16:creationId xmlns:a16="http://schemas.microsoft.com/office/drawing/2014/main" id="{1A03CB26-A809-522D-3D82-6454E42F6ABB}"/>
              </a:ext>
            </a:extLst>
          </p:cNvPr>
          <p:cNvSpPr>
            <a:spLocks noGrp="1"/>
          </p:cNvSpPr>
          <p:nvPr>
            <p:ph idx="1"/>
          </p:nvPr>
        </p:nvSpPr>
        <p:spPr>
          <a:xfrm>
            <a:off x="517870" y="2578608"/>
            <a:ext cx="8686800" cy="3767328"/>
          </a:xfrm>
        </p:spPr>
        <p:txBody>
          <a:bodyPr>
            <a:normAutofit/>
          </a:bodyPr>
          <a:lstStyle/>
          <a:p>
            <a:r>
              <a:rPr lang="it-IT" sz="1800"/>
              <a:t>Costi di Spedizione e Tasse Doganali</a:t>
            </a:r>
          </a:p>
          <a:p>
            <a:pPr lvl="1"/>
            <a:r>
              <a:rPr lang="it-IT"/>
              <a:t>Più alti in Cina e negli USA</a:t>
            </a:r>
          </a:p>
          <a:p>
            <a:pPr lvl="1"/>
            <a:r>
              <a:rPr lang="it-IT"/>
              <a:t>Influenza sul prezzo finale</a:t>
            </a:r>
          </a:p>
          <a:p>
            <a:r>
              <a:rPr lang="it-IT" sz="1800"/>
              <a:t>Europa</a:t>
            </a:r>
          </a:p>
          <a:p>
            <a:pPr lvl="1"/>
            <a:r>
              <a:rPr lang="it-IT"/>
              <a:t>Costi più bassi</a:t>
            </a:r>
          </a:p>
          <a:p>
            <a:pPr lvl="1"/>
            <a:r>
              <a:rPr lang="it-IT"/>
              <a:t>Prezzi più competitivi</a:t>
            </a:r>
            <a:endParaRPr lang="en-GB"/>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230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Bicycle on street corner">
            <a:extLst>
              <a:ext uri="{FF2B5EF4-FFF2-40B4-BE49-F238E27FC236}">
                <a16:creationId xmlns:a16="http://schemas.microsoft.com/office/drawing/2014/main" id="{4D73FA2F-1EFA-459E-A36C-8C0B92BD7F25}"/>
              </a:ext>
            </a:extLst>
          </p:cNvPr>
          <p:cNvPicPr>
            <a:picLocks noGrp="1" noChangeAspect="1"/>
          </p:cNvPicPr>
          <p:nvPr>
            <p:ph sz="half" idx="1"/>
          </p:nvPr>
        </p:nvPicPr>
        <p:blipFill>
          <a:blip r:embed="rId3"/>
          <a:srcRect l="12389" r="22429"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BD91CA0D-0B33-1EE7-5206-D5DB3966C0AC}"/>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Preferenze Locali</a:t>
            </a:r>
          </a:p>
        </p:txBody>
      </p:sp>
      <p:sp>
        <p:nvSpPr>
          <p:cNvPr id="4" name="Content Placeholder 3">
            <a:extLst>
              <a:ext uri="{FF2B5EF4-FFF2-40B4-BE49-F238E27FC236}">
                <a16:creationId xmlns:a16="http://schemas.microsoft.com/office/drawing/2014/main" id="{86549347-653E-4A9A-861C-1984425D0743}"/>
              </a:ext>
            </a:extLst>
          </p:cNvPr>
          <p:cNvSpPr>
            <a:spLocks noGrp="1"/>
          </p:cNvSpPr>
          <p:nvPr>
            <p:ph sz="half" idx="2"/>
          </p:nvPr>
        </p:nvSpPr>
        <p:spPr>
          <a:xfrm>
            <a:off x="517871" y="2578608"/>
            <a:ext cx="4672966" cy="3767328"/>
          </a:xfrm>
        </p:spPr>
        <p:txBody>
          <a:bodyPr vert="horz" lIns="91440" tIns="45720" rIns="91440" bIns="45720" rtlCol="0">
            <a:normAutofit/>
          </a:bodyPr>
          <a:lstStyle/>
          <a:p>
            <a:pPr>
              <a:lnSpc>
                <a:spcPct val="100000"/>
              </a:lnSpc>
            </a:pPr>
            <a:r>
              <a:rPr lang="en-US" sz="1800"/>
              <a:t>USA</a:t>
            </a:r>
          </a:p>
          <a:p>
            <a:pPr lvl="1">
              <a:lnSpc>
                <a:spcPct val="100000"/>
              </a:lnSpc>
            </a:pPr>
            <a:r>
              <a:rPr lang="en-US"/>
              <a:t>Sensibilità al prezzo per le bici da strada</a:t>
            </a:r>
          </a:p>
          <a:p>
            <a:pPr>
              <a:lnSpc>
                <a:spcPct val="100000"/>
              </a:lnSpc>
            </a:pPr>
            <a:r>
              <a:rPr lang="en-US" sz="1800"/>
              <a:t>Italia</a:t>
            </a:r>
          </a:p>
          <a:p>
            <a:pPr lvl="1">
              <a:lnSpc>
                <a:spcPct val="100000"/>
              </a:lnSpc>
            </a:pPr>
            <a:r>
              <a:rPr lang="en-US"/>
              <a:t>Forte apprezzamento per mountain bike ad alte prestazioni</a:t>
            </a:r>
          </a:p>
          <a:p>
            <a:pPr>
              <a:lnSpc>
                <a:spcPct val="100000"/>
              </a:lnSpc>
            </a:pPr>
            <a:r>
              <a:rPr lang="en-US" sz="1800"/>
              <a:t>Germania</a:t>
            </a:r>
          </a:p>
          <a:p>
            <a:pPr lvl="1">
              <a:lnSpc>
                <a:spcPct val="100000"/>
              </a:lnSpc>
            </a:pPr>
            <a:r>
              <a:rPr lang="en-US"/>
              <a:t>Importanza del comfort nelle bici da strada</a:t>
            </a:r>
          </a:p>
          <a:p>
            <a:pPr>
              <a:lnSpc>
                <a:spcPct val="100000"/>
              </a:lnSpc>
            </a:pPr>
            <a:r>
              <a:rPr lang="en-US" sz="1800"/>
              <a:t>Cina</a:t>
            </a:r>
          </a:p>
          <a:p>
            <a:pPr lvl="1">
              <a:lnSpc>
                <a:spcPct val="100000"/>
              </a:lnSpc>
            </a:pPr>
            <a:r>
              <a:rPr lang="en-US"/>
              <a:t>Crescente domanda per mountain bike di qualità</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5772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7B3E65-26C9-AF40-E022-A28671539AED}"/>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USA (SpeedX 500)</a:t>
            </a:r>
          </a:p>
        </p:txBody>
      </p:sp>
      <p:sp>
        <p:nvSpPr>
          <p:cNvPr id="4" name="Content Placeholder 3">
            <a:extLst>
              <a:ext uri="{FF2B5EF4-FFF2-40B4-BE49-F238E27FC236}">
                <a16:creationId xmlns:a16="http://schemas.microsoft.com/office/drawing/2014/main" id="{33E86A4A-CF0E-8A12-B057-E70A0EFE3C2D}"/>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Strategia di Prezzo</a:t>
            </a:r>
          </a:p>
          <a:p>
            <a:pPr lvl="1"/>
            <a:r>
              <a:rPr lang="en-US"/>
              <a:t>Considerare una riduzione del prezzo</a:t>
            </a:r>
          </a:p>
          <a:p>
            <a:pPr lvl="1"/>
            <a:r>
              <a:rPr lang="en-US"/>
              <a:t>Promozioni più frequenti per aumentare il volume delle vendite</a:t>
            </a:r>
          </a:p>
          <a:p>
            <a:r>
              <a:rPr lang="en-US" sz="1800"/>
              <a:t>Margini</a:t>
            </a:r>
          </a:p>
          <a:p>
            <a:pPr lvl="1"/>
            <a:r>
              <a:rPr lang="en-US"/>
              <a:t>Compensare margini più bassi con volumi maggiori</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fici finanziari su un display scuro">
            <a:extLst>
              <a:ext uri="{FF2B5EF4-FFF2-40B4-BE49-F238E27FC236}">
                <a16:creationId xmlns:a16="http://schemas.microsoft.com/office/drawing/2014/main" id="{B23AA19E-E124-42B5-A2DA-5802C1931114}"/>
              </a:ext>
            </a:extLst>
          </p:cNvPr>
          <p:cNvPicPr>
            <a:picLocks noGrp="1" noChangeAspect="1"/>
          </p:cNvPicPr>
          <p:nvPr>
            <p:ph sz="half" idx="1"/>
          </p:nvPr>
        </p:nvPicPr>
        <p:blipFill>
          <a:blip r:embed="rId3"/>
          <a:stretch>
            <a:fillRect/>
          </a:stretch>
        </p:blipFill>
        <p:spPr>
          <a:xfrm>
            <a:off x="517867" y="2429691"/>
            <a:ext cx="6266100" cy="3916313"/>
          </a:xfrm>
          <a:prstGeom prst="rect">
            <a:avLst/>
          </a:prstGeom>
        </p:spPr>
      </p:pic>
    </p:spTree>
    <p:extLst>
      <p:ext uri="{BB962C8B-B14F-4D97-AF65-F5344CB8AC3E}">
        <p14:creationId xmlns:p14="http://schemas.microsoft.com/office/powerpoint/2010/main" val="281714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9DAD3-58FD-4441-0A5D-0FB62D92AF28}"/>
              </a:ext>
            </a:extLst>
          </p:cNvPr>
          <p:cNvSpPr>
            <a:spLocks noGrp="1"/>
          </p:cNvSpPr>
          <p:nvPr>
            <p:ph type="title"/>
          </p:nvPr>
        </p:nvSpPr>
        <p:spPr>
          <a:xfrm>
            <a:off x="521208" y="976160"/>
            <a:ext cx="11149875" cy="1113897"/>
          </a:xfrm>
        </p:spPr>
        <p:txBody>
          <a:bodyPr vert="horz" lIns="91440" tIns="45720" rIns="91440" bIns="45720" rtlCol="0" anchor="t">
            <a:normAutofit/>
          </a:bodyPr>
          <a:lstStyle/>
          <a:p>
            <a:r>
              <a:rPr lang="en-US" sz="4400"/>
              <a:t>Germania (SpeedX 600)</a:t>
            </a:r>
          </a:p>
        </p:txBody>
      </p:sp>
      <p:sp>
        <p:nvSpPr>
          <p:cNvPr id="4" name="Content Placeholder 3">
            <a:extLst>
              <a:ext uri="{FF2B5EF4-FFF2-40B4-BE49-F238E27FC236}">
                <a16:creationId xmlns:a16="http://schemas.microsoft.com/office/drawing/2014/main" id="{AB05FFEA-E9CB-3185-96B7-724D62AD30EE}"/>
              </a:ext>
            </a:extLst>
          </p:cNvPr>
          <p:cNvSpPr>
            <a:spLocks noGrp="1"/>
          </p:cNvSpPr>
          <p:nvPr>
            <p:ph sz="half" idx="2"/>
          </p:nvPr>
        </p:nvSpPr>
        <p:spPr>
          <a:xfrm>
            <a:off x="6545234" y="2299390"/>
            <a:ext cx="5125849" cy="4050792"/>
          </a:xfrm>
        </p:spPr>
        <p:txBody>
          <a:bodyPr vert="horz" lIns="91440" tIns="45720" rIns="91440" bIns="45720" rtlCol="0">
            <a:normAutofit/>
          </a:bodyPr>
          <a:lstStyle/>
          <a:p>
            <a:r>
              <a:rPr lang="en-US" sz="1800"/>
              <a:t>Prodotto</a:t>
            </a:r>
          </a:p>
          <a:p>
            <a:pPr lvl="1"/>
            <a:r>
              <a:rPr lang="en-US"/>
              <a:t>Investire nel miglioramento del comfort</a:t>
            </a:r>
          </a:p>
          <a:p>
            <a:pPr lvl="1"/>
            <a:r>
              <a:rPr lang="en-US"/>
              <a:t>Soddisfare le preferenze locali</a:t>
            </a:r>
          </a:p>
          <a:p>
            <a:r>
              <a:rPr lang="en-US" sz="1800"/>
              <a:t>Prezzo</a:t>
            </a:r>
          </a:p>
          <a:p>
            <a:pPr lvl="1"/>
            <a:r>
              <a:rPr lang="en-US"/>
              <a:t>Valutare una riduzione temporanea del prezzo</a:t>
            </a:r>
          </a:p>
          <a:p>
            <a:pPr lvl="1"/>
            <a:r>
              <a:rPr lang="en-US"/>
              <a:t>Attendere le migliorie</a:t>
            </a:r>
          </a:p>
        </p:txBody>
      </p:sp>
      <p:sp>
        <p:nvSpPr>
          <p:cNvPr id="18" name="Freeform: Shape 17">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Bike shadow on fall leaf-covered grass">
            <a:extLst>
              <a:ext uri="{FF2B5EF4-FFF2-40B4-BE49-F238E27FC236}">
                <a16:creationId xmlns:a16="http://schemas.microsoft.com/office/drawing/2014/main" id="{08B3333F-0FFF-4AEB-BE1E-539190F20150}"/>
              </a:ext>
            </a:extLst>
          </p:cNvPr>
          <p:cNvPicPr>
            <a:picLocks noGrp="1" noChangeAspect="1"/>
          </p:cNvPicPr>
          <p:nvPr>
            <p:ph sz="half" idx="1"/>
          </p:nvPr>
        </p:nvPicPr>
        <p:blipFill>
          <a:blip r:embed="rId3"/>
          <a:stretch>
            <a:fillRect/>
          </a:stretch>
        </p:blipFill>
        <p:spPr>
          <a:xfrm>
            <a:off x="622184" y="2299390"/>
            <a:ext cx="5430458" cy="4072844"/>
          </a:xfrm>
          <a:prstGeom prst="rect">
            <a:avLst/>
          </a:prstGeom>
        </p:spPr>
      </p:pic>
    </p:spTree>
    <p:extLst>
      <p:ext uri="{BB962C8B-B14F-4D97-AF65-F5344CB8AC3E}">
        <p14:creationId xmlns:p14="http://schemas.microsoft.com/office/powerpoint/2010/main" val="356288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84DEEE-00AA-E791-E760-BDED2BBD36E5}"/>
              </a:ext>
            </a:extLst>
          </p:cNvPr>
          <p:cNvSpPr>
            <a:spLocks noGrp="1"/>
          </p:cNvSpPr>
          <p:nvPr>
            <p:ph type="title"/>
          </p:nvPr>
        </p:nvSpPr>
        <p:spPr>
          <a:xfrm>
            <a:off x="521208" y="976160"/>
            <a:ext cx="11155680" cy="1463040"/>
          </a:xfrm>
        </p:spPr>
        <p:txBody>
          <a:bodyPr>
            <a:normAutofit/>
          </a:bodyPr>
          <a:lstStyle/>
          <a:p>
            <a:r>
              <a:rPr lang="en-GB" sz="4400"/>
              <a:t>Cina (MTB-Z)</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330BACD-45AF-756B-6346-2CD74C174FAA}"/>
              </a:ext>
            </a:extLst>
          </p:cNvPr>
          <p:cNvGraphicFramePr>
            <a:graphicFrameLocks noGrp="1"/>
          </p:cNvGraphicFramePr>
          <p:nvPr>
            <p:ph idx="1"/>
            <p:extLst>
              <p:ext uri="{D42A27DB-BD31-4B8C-83A1-F6EECF244321}">
                <p14:modId xmlns:p14="http://schemas.microsoft.com/office/powerpoint/2010/main" val="1299904389"/>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6571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782337-5F36-1565-61F9-4BC96A3FEDC6}"/>
              </a:ext>
            </a:extLst>
          </p:cNvPr>
          <p:cNvSpPr>
            <a:spLocks noGrp="1"/>
          </p:cNvSpPr>
          <p:nvPr>
            <p:ph type="title"/>
          </p:nvPr>
        </p:nvSpPr>
        <p:spPr>
          <a:xfrm>
            <a:off x="521208" y="976160"/>
            <a:ext cx="11155680" cy="1463040"/>
          </a:xfrm>
        </p:spPr>
        <p:txBody>
          <a:bodyPr>
            <a:normAutofit/>
          </a:bodyPr>
          <a:lstStyle/>
          <a:p>
            <a:r>
              <a:rPr lang="en-GB" sz="4400"/>
              <a:t>Italia (MTB-X)</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C7D298A-7DF3-1436-3F6E-8D9EC3F882B7}"/>
              </a:ext>
            </a:extLst>
          </p:cNvPr>
          <p:cNvGraphicFramePr>
            <a:graphicFrameLocks noGrp="1"/>
          </p:cNvGraphicFramePr>
          <p:nvPr>
            <p:ph idx="1"/>
            <p:extLst>
              <p:ext uri="{D42A27DB-BD31-4B8C-83A1-F6EECF244321}">
                <p14:modId xmlns:p14="http://schemas.microsoft.com/office/powerpoint/2010/main" val="3949542786"/>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02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C119C9-41C4-0536-0A38-25AE09072A85}"/>
              </a:ext>
            </a:extLst>
          </p:cNvPr>
          <p:cNvSpPr>
            <a:spLocks noGrp="1"/>
          </p:cNvSpPr>
          <p:nvPr>
            <p:ph type="title"/>
          </p:nvPr>
        </p:nvSpPr>
        <p:spPr>
          <a:xfrm>
            <a:off x="517868" y="976160"/>
            <a:ext cx="8686800" cy="1463040"/>
          </a:xfrm>
        </p:spPr>
        <p:txBody>
          <a:bodyPr>
            <a:normAutofit/>
          </a:bodyPr>
          <a:lstStyle/>
          <a:p>
            <a:r>
              <a:rPr lang="en-GB" sz="4400"/>
              <a:t>USA</a:t>
            </a:r>
          </a:p>
        </p:txBody>
      </p:sp>
      <p:sp>
        <p:nvSpPr>
          <p:cNvPr id="3" name="Content Placeholder 2">
            <a:extLst>
              <a:ext uri="{FF2B5EF4-FFF2-40B4-BE49-F238E27FC236}">
                <a16:creationId xmlns:a16="http://schemas.microsoft.com/office/drawing/2014/main" id="{477B8AA6-691A-391B-ED74-C9E3376E342B}"/>
              </a:ext>
            </a:extLst>
          </p:cNvPr>
          <p:cNvSpPr>
            <a:spLocks noGrp="1"/>
          </p:cNvSpPr>
          <p:nvPr>
            <p:ph idx="1"/>
          </p:nvPr>
        </p:nvSpPr>
        <p:spPr>
          <a:xfrm>
            <a:off x="517870" y="2578608"/>
            <a:ext cx="8686800" cy="3767328"/>
          </a:xfrm>
        </p:spPr>
        <p:txBody>
          <a:bodyPr>
            <a:normAutofit/>
          </a:bodyPr>
          <a:lstStyle/>
          <a:p>
            <a:r>
              <a:rPr lang="it-IT" sz="1800"/>
              <a:t>Implementare una strategia di prezzo più aggressiva</a:t>
            </a:r>
          </a:p>
          <a:p>
            <a:pPr lvl="1"/>
            <a:r>
              <a:rPr lang="it-IT"/>
              <a:t>Focalizzarsi sulla SpeedX 500</a:t>
            </a:r>
          </a:p>
          <a:p>
            <a:r>
              <a:rPr lang="it-IT" sz="1800"/>
              <a:t>Aumentare le promozioni stagionali</a:t>
            </a:r>
          </a:p>
          <a:p>
            <a:pPr lvl="1"/>
            <a:r>
              <a:rPr lang="it-IT"/>
              <a:t>Considerare partnership locali</a:t>
            </a:r>
          </a:p>
          <a:p>
            <a:pPr lvl="1"/>
            <a:r>
              <a:rPr lang="it-IT"/>
              <a:t>Ridurre i costi logistici</a:t>
            </a:r>
            <a:endParaRPr lang="en-GB"/>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598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D7C26A-BCDB-DED9-802A-CEA009771B8F}"/>
              </a:ext>
            </a:extLst>
          </p:cNvPr>
          <p:cNvSpPr>
            <a:spLocks noGrp="1"/>
          </p:cNvSpPr>
          <p:nvPr>
            <p:ph type="title"/>
          </p:nvPr>
        </p:nvSpPr>
        <p:spPr>
          <a:xfrm>
            <a:off x="521208" y="976160"/>
            <a:ext cx="11155680" cy="1463040"/>
          </a:xfrm>
        </p:spPr>
        <p:txBody>
          <a:bodyPr>
            <a:normAutofit/>
          </a:bodyPr>
          <a:lstStyle/>
          <a:p>
            <a:r>
              <a:rPr lang="en-GB" sz="4400"/>
              <a:t>Germania</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45A040-5892-5EE4-B032-E0493154FD90}"/>
              </a:ext>
            </a:extLst>
          </p:cNvPr>
          <p:cNvGraphicFramePr>
            <a:graphicFrameLocks noGrp="1"/>
          </p:cNvGraphicFramePr>
          <p:nvPr>
            <p:ph idx="1"/>
            <p:extLst>
              <p:ext uri="{D42A27DB-BD31-4B8C-83A1-F6EECF244321}">
                <p14:modId xmlns:p14="http://schemas.microsoft.com/office/powerpoint/2010/main" val="1742207815"/>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417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A2E876-A227-0152-03CB-DF162F73FB9F}"/>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Cina</a:t>
            </a:r>
          </a:p>
        </p:txBody>
      </p:sp>
      <p:sp>
        <p:nvSpPr>
          <p:cNvPr id="4" name="Content Placeholder 3">
            <a:extLst>
              <a:ext uri="{FF2B5EF4-FFF2-40B4-BE49-F238E27FC236}">
                <a16:creationId xmlns:a16="http://schemas.microsoft.com/office/drawing/2014/main" id="{F4E4CFC2-F90C-CFBD-C446-C703CAB7FF72}"/>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Intensificare le attività di marketing</a:t>
            </a:r>
          </a:p>
          <a:p>
            <a:pPr lvl="1"/>
            <a:r>
              <a:rPr lang="en-US"/>
              <a:t>Sfruttare la crescita economica</a:t>
            </a:r>
          </a:p>
          <a:p>
            <a:r>
              <a:rPr lang="en-US" sz="1800"/>
              <a:t>Cina</a:t>
            </a:r>
          </a:p>
          <a:p>
            <a:pPr lvl="1"/>
            <a:r>
              <a:rPr lang="en-US"/>
              <a:t>Valutare la produzione locale della MTB-Z</a:t>
            </a:r>
          </a:p>
          <a:p>
            <a:pPr lvl="1"/>
            <a:r>
              <a:rPr lang="en-US"/>
              <a:t>Considerare l'assemblaggio locale della MTB-Z</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acchetti su nastro trasportatore">
            <a:extLst>
              <a:ext uri="{FF2B5EF4-FFF2-40B4-BE49-F238E27FC236}">
                <a16:creationId xmlns:a16="http://schemas.microsoft.com/office/drawing/2014/main" id="{A5555749-EF9E-4DA8-83B8-6373B507DA4C}"/>
              </a:ext>
            </a:extLst>
          </p:cNvPr>
          <p:cNvPicPr>
            <a:picLocks noGrp="1" noChangeAspect="1"/>
          </p:cNvPicPr>
          <p:nvPr>
            <p:ph sz="half" idx="1"/>
          </p:nvPr>
        </p:nvPicPr>
        <p:blipFill>
          <a:blip r:embed="rId3"/>
          <a:stretch>
            <a:fillRect/>
          </a:stretch>
        </p:blipFill>
        <p:spPr>
          <a:xfrm>
            <a:off x="517867" y="2429691"/>
            <a:ext cx="5867133" cy="3916313"/>
          </a:xfrm>
          <a:prstGeom prst="rect">
            <a:avLst/>
          </a:prstGeom>
        </p:spPr>
      </p:pic>
    </p:spTree>
    <p:extLst>
      <p:ext uri="{BB962C8B-B14F-4D97-AF65-F5344CB8AC3E}">
        <p14:creationId xmlns:p14="http://schemas.microsoft.com/office/powerpoint/2010/main" val="594129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8592AF-9111-611F-09C2-F254DF381380}"/>
              </a:ext>
            </a:extLst>
          </p:cNvPr>
          <p:cNvSpPr>
            <a:spLocks noGrp="1"/>
          </p:cNvSpPr>
          <p:nvPr>
            <p:ph type="title"/>
          </p:nvPr>
        </p:nvSpPr>
        <p:spPr>
          <a:xfrm>
            <a:off x="521208" y="976160"/>
            <a:ext cx="11155680" cy="1463040"/>
          </a:xfrm>
        </p:spPr>
        <p:txBody>
          <a:bodyPr>
            <a:normAutofit/>
          </a:bodyPr>
          <a:lstStyle/>
          <a:p>
            <a:r>
              <a:rPr lang="en-GB" sz="4400"/>
              <a:t>Italia</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27B676B-1860-EA97-E8F8-C0ED6E68BF12}"/>
              </a:ext>
            </a:extLst>
          </p:cNvPr>
          <p:cNvGraphicFramePr>
            <a:graphicFrameLocks noGrp="1"/>
          </p:cNvGraphicFramePr>
          <p:nvPr>
            <p:ph idx="1"/>
            <p:extLst>
              <p:ext uri="{D42A27DB-BD31-4B8C-83A1-F6EECF244321}">
                <p14:modId xmlns:p14="http://schemas.microsoft.com/office/powerpoint/2010/main" val="2192489139"/>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073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E51CED-9E0B-22E2-04FF-E868CEB2FB6F}"/>
              </a:ext>
            </a:extLst>
          </p:cNvPr>
          <p:cNvSpPr>
            <a:spLocks noGrp="1"/>
          </p:cNvSpPr>
          <p:nvPr>
            <p:ph type="title"/>
          </p:nvPr>
        </p:nvSpPr>
        <p:spPr>
          <a:xfrm>
            <a:off x="517868" y="976160"/>
            <a:ext cx="8686800" cy="1463040"/>
          </a:xfrm>
        </p:spPr>
        <p:txBody>
          <a:bodyPr>
            <a:normAutofit/>
          </a:bodyPr>
          <a:lstStyle/>
          <a:p>
            <a:r>
              <a:rPr lang="en-GB" sz="4400"/>
              <a:t>Ordine del giorno</a:t>
            </a:r>
          </a:p>
        </p:txBody>
      </p:sp>
      <p:sp>
        <p:nvSpPr>
          <p:cNvPr id="3" name="Content Placeholder 2">
            <a:extLst>
              <a:ext uri="{FF2B5EF4-FFF2-40B4-BE49-F238E27FC236}">
                <a16:creationId xmlns:a16="http://schemas.microsoft.com/office/drawing/2014/main" id="{80C90CC9-2635-449C-CBE9-C4E23818108B}"/>
              </a:ext>
            </a:extLst>
          </p:cNvPr>
          <p:cNvSpPr>
            <a:spLocks noGrp="1"/>
          </p:cNvSpPr>
          <p:nvPr>
            <p:ph idx="1"/>
          </p:nvPr>
        </p:nvSpPr>
        <p:spPr>
          <a:xfrm>
            <a:off x="517870" y="2578608"/>
            <a:ext cx="8686800" cy="3767328"/>
          </a:xfrm>
        </p:spPr>
        <p:txBody>
          <a:bodyPr>
            <a:normAutofit/>
          </a:bodyPr>
          <a:lstStyle/>
          <a:p>
            <a:r>
              <a:rPr lang="it-IT" sz="1800"/>
              <a:t>Analisi delle Vendite per Regione</a:t>
            </a:r>
          </a:p>
          <a:p>
            <a:r>
              <a:rPr lang="it-IT" sz="1800"/>
              <a:t>Analisi per Prodotto</a:t>
            </a:r>
          </a:p>
          <a:p>
            <a:r>
              <a:rPr lang="it-IT" sz="1800"/>
              <a:t>Considerazioni su Costi e Preferenze Locali</a:t>
            </a:r>
          </a:p>
          <a:p>
            <a:r>
              <a:rPr lang="it-IT" sz="1800"/>
              <a:t>Opportunità di Ottimizzazione dei Prezzi</a:t>
            </a:r>
          </a:p>
          <a:p>
            <a:r>
              <a:rPr lang="it-IT" sz="1800"/>
              <a:t>Raccomandazioni Finali</a:t>
            </a:r>
          </a:p>
          <a:p>
            <a:r>
              <a:rPr lang="it-IT" sz="1800"/>
              <a:t>Conclusione</a:t>
            </a:r>
            <a:endParaRPr lang="en-GB" sz="1800"/>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9102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C4DDD-0200-412D-3FDC-B73B5ED2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49FF86-B66F-A99F-BEED-AFEF45AC970E}"/>
              </a:ext>
            </a:extLst>
          </p:cNvPr>
          <p:cNvSpPr>
            <a:spLocks noGrp="1"/>
          </p:cNvSpPr>
          <p:nvPr>
            <p:ph type="title"/>
          </p:nvPr>
        </p:nvSpPr>
        <p:spPr>
          <a:xfrm>
            <a:off x="517871" y="976160"/>
            <a:ext cx="4033368" cy="5376672"/>
          </a:xfrm>
        </p:spPr>
        <p:txBody>
          <a:bodyPr>
            <a:normAutofit/>
          </a:bodyPr>
          <a:lstStyle/>
          <a:p>
            <a:r>
              <a:rPr lang="en-GB" sz="4400"/>
              <a:t>Conclusione</a:t>
            </a:r>
          </a:p>
        </p:txBody>
      </p:sp>
      <p:sp>
        <p:nvSpPr>
          <p:cNvPr id="3" name="Content Placeholder 2">
            <a:extLst>
              <a:ext uri="{FF2B5EF4-FFF2-40B4-BE49-F238E27FC236}">
                <a16:creationId xmlns:a16="http://schemas.microsoft.com/office/drawing/2014/main" id="{CBE12EE7-FDF9-7B70-D4D8-EF66E696FF77}"/>
              </a:ext>
            </a:extLst>
          </p:cNvPr>
          <p:cNvSpPr>
            <a:spLocks noGrp="1"/>
          </p:cNvSpPr>
          <p:nvPr>
            <p:ph idx="1"/>
          </p:nvPr>
        </p:nvSpPr>
        <p:spPr>
          <a:xfrm>
            <a:off x="5067067" y="976160"/>
            <a:ext cx="6620256" cy="5371798"/>
          </a:xfrm>
        </p:spPr>
        <p:txBody>
          <a:bodyPr>
            <a:normAutofit/>
          </a:bodyPr>
          <a:lstStyle/>
          <a:p>
            <a:r>
              <a:rPr lang="it-IT"/>
              <a:t>Ottimizzazione dei Prezzi</a:t>
            </a:r>
          </a:p>
          <a:p>
            <a:pPr lvl="1"/>
            <a:r>
              <a:rPr lang="it-IT"/>
              <a:t>Adattamento dei prezzi alle condizioni di mercato locali</a:t>
            </a:r>
          </a:p>
          <a:p>
            <a:pPr lvl="1"/>
            <a:r>
              <a:rPr lang="it-IT"/>
              <a:t>Utilizzo di analisi per determinare i prezzi ottimali</a:t>
            </a:r>
          </a:p>
          <a:p>
            <a:r>
              <a:rPr lang="it-IT"/>
              <a:t>Adattamento alle Preferenze Locali</a:t>
            </a:r>
          </a:p>
          <a:p>
            <a:pPr lvl="1"/>
            <a:r>
              <a:rPr lang="it-IT"/>
              <a:t>Studio delle preferenze dei consumatori in diversi mercati</a:t>
            </a:r>
          </a:p>
          <a:p>
            <a:pPr lvl="1"/>
            <a:r>
              <a:rPr lang="it-IT"/>
              <a:t>Personalizzazione dei prodotti e delle offerte</a:t>
            </a:r>
          </a:p>
          <a:p>
            <a:r>
              <a:rPr lang="it-IT"/>
              <a:t>Gestione Efficiente dei Costi Logistici</a:t>
            </a:r>
          </a:p>
          <a:p>
            <a:pPr lvl="1"/>
            <a:r>
              <a:rPr lang="it-IT"/>
              <a:t>Ottimizzazione delle rotte di trasporto</a:t>
            </a:r>
          </a:p>
          <a:p>
            <a:pPr lvl="1"/>
            <a:r>
              <a:rPr lang="it-IT"/>
              <a:t>Riduzione dei costi di stoccaggio e distribuzione</a:t>
            </a:r>
          </a:p>
          <a:p>
            <a:r>
              <a:rPr lang="it-IT"/>
              <a:t>Aumento della Competitività nei Mercati Chiave</a:t>
            </a:r>
          </a:p>
          <a:p>
            <a:pPr lvl="1"/>
            <a:r>
              <a:rPr lang="it-IT"/>
              <a:t>Implementazione di strategie mirate per i mercati principali</a:t>
            </a:r>
          </a:p>
          <a:p>
            <a:r>
              <a:rPr lang="it-IT"/>
              <a:t>Massimizzazione della Redditività</a:t>
            </a:r>
            <a:endParaRPr lang="en-GB"/>
          </a:p>
        </p:txBody>
      </p:sp>
      <p:sp>
        <p:nvSpPr>
          <p:cNvPr id="10" name="Rectangle 9">
            <a:extLst>
              <a:ext uri="{FF2B5EF4-FFF2-40B4-BE49-F238E27FC236}">
                <a16:creationId xmlns:a16="http://schemas.microsoft.com/office/drawing/2014/main" id="{DE47A8F5-FD45-E88F-D4FA-63FAFE317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12F0D-A188-3A43-07C7-7412A575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7067" y="611650"/>
            <a:ext cx="661628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26518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C4DDD-0200-412D-3FDC-B73B5ED2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91F02E-4B39-CF29-03E2-7A1EDB2797D9}"/>
              </a:ext>
            </a:extLst>
          </p:cNvPr>
          <p:cNvSpPr>
            <a:spLocks noGrp="1"/>
          </p:cNvSpPr>
          <p:nvPr>
            <p:ph type="title"/>
          </p:nvPr>
        </p:nvSpPr>
        <p:spPr>
          <a:xfrm>
            <a:off x="517871" y="976160"/>
            <a:ext cx="4033368" cy="5376672"/>
          </a:xfrm>
        </p:spPr>
        <p:txBody>
          <a:bodyPr>
            <a:normAutofit/>
          </a:bodyPr>
          <a:lstStyle/>
          <a:p>
            <a:r>
              <a:rPr lang="en-GB" sz="4400"/>
              <a:t>Nord America (USA)</a:t>
            </a:r>
          </a:p>
        </p:txBody>
      </p:sp>
      <p:sp>
        <p:nvSpPr>
          <p:cNvPr id="3" name="Content Placeholder 2">
            <a:extLst>
              <a:ext uri="{FF2B5EF4-FFF2-40B4-BE49-F238E27FC236}">
                <a16:creationId xmlns:a16="http://schemas.microsoft.com/office/drawing/2014/main" id="{EF8358CF-5B89-964D-2D82-3DBA9EB5EFC9}"/>
              </a:ext>
            </a:extLst>
          </p:cNvPr>
          <p:cNvSpPr>
            <a:spLocks noGrp="1"/>
          </p:cNvSpPr>
          <p:nvPr>
            <p:ph idx="1"/>
          </p:nvPr>
        </p:nvSpPr>
        <p:spPr>
          <a:xfrm>
            <a:off x="5067067" y="976160"/>
            <a:ext cx="6620256" cy="5371798"/>
          </a:xfrm>
        </p:spPr>
        <p:txBody>
          <a:bodyPr>
            <a:normAutofit/>
          </a:bodyPr>
          <a:lstStyle/>
          <a:p>
            <a:r>
              <a:rPr lang="it-IT"/>
              <a:t>Vendite Significative</a:t>
            </a:r>
          </a:p>
          <a:p>
            <a:pPr lvl="1"/>
            <a:r>
              <a:rPr lang="it-IT"/>
              <a:t>New York: 50 unità vendute tramite e-commerce</a:t>
            </a:r>
          </a:p>
          <a:p>
            <a:pPr lvl="1"/>
            <a:r>
              <a:rPr lang="it-IT"/>
              <a:t>Los Angeles: 60 unità vendute in negozio</a:t>
            </a:r>
          </a:p>
          <a:p>
            <a:r>
              <a:rPr lang="it-IT"/>
              <a:t>Feedback Clienti</a:t>
            </a:r>
          </a:p>
          <a:p>
            <a:pPr lvl="1"/>
            <a:r>
              <a:rPr lang="it-IT"/>
              <a:t>Commento comune: "Ottima bici, ma prezzo alto"</a:t>
            </a:r>
          </a:p>
          <a:p>
            <a:pPr lvl="1"/>
            <a:r>
              <a:rPr lang="it-IT"/>
              <a:t>Sensibilità al prezzo evidenziata</a:t>
            </a:r>
          </a:p>
          <a:p>
            <a:r>
              <a:rPr lang="it-IT"/>
              <a:t>Promozioni Passate</a:t>
            </a:r>
          </a:p>
          <a:p>
            <a:pPr lvl="1"/>
            <a:r>
              <a:rPr lang="it-IT"/>
              <a:t>Promozione del 10% di sconto a dicembre 2023</a:t>
            </a:r>
          </a:p>
          <a:p>
            <a:pPr lvl="1"/>
            <a:r>
              <a:rPr lang="it-IT"/>
              <a:t>Vendite aumentate a 100 unità durante la promozione</a:t>
            </a:r>
          </a:p>
          <a:p>
            <a:r>
              <a:rPr lang="it-IT"/>
              <a:t>Costi Elevati</a:t>
            </a:r>
          </a:p>
          <a:p>
            <a:pPr lvl="1"/>
            <a:r>
              <a:rPr lang="it-IT"/>
              <a:t>Spedizione: 50€/unità, 1.0€/km</a:t>
            </a:r>
          </a:p>
          <a:p>
            <a:pPr lvl="1"/>
            <a:r>
              <a:rPr lang="it-IT"/>
              <a:t>Tasse doganali: 5%</a:t>
            </a:r>
            <a:endParaRPr lang="en-GB"/>
          </a:p>
        </p:txBody>
      </p:sp>
      <p:sp>
        <p:nvSpPr>
          <p:cNvPr id="10" name="Rectangle 9">
            <a:extLst>
              <a:ext uri="{FF2B5EF4-FFF2-40B4-BE49-F238E27FC236}">
                <a16:creationId xmlns:a16="http://schemas.microsoft.com/office/drawing/2014/main" id="{DE47A8F5-FD45-E88F-D4FA-63FAFE317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03336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12F0D-A188-3A43-07C7-7412A575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7067" y="611650"/>
            <a:ext cx="661628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19469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A row of bicycles in different colors parked in a row on a cobblestone street">
            <a:extLst>
              <a:ext uri="{FF2B5EF4-FFF2-40B4-BE49-F238E27FC236}">
                <a16:creationId xmlns:a16="http://schemas.microsoft.com/office/drawing/2014/main" id="{BC868D87-A276-4171-9365-F0BB3429F40A}"/>
              </a:ext>
            </a:extLst>
          </p:cNvPr>
          <p:cNvPicPr>
            <a:picLocks noGrp="1" noChangeAspect="1"/>
          </p:cNvPicPr>
          <p:nvPr>
            <p:ph sz="half" idx="1"/>
          </p:nvPr>
        </p:nvPicPr>
        <p:blipFill>
          <a:blip r:embed="rId3"/>
          <a:srcRect l="6241" r="28577" b="1"/>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C0691052-D84B-10AE-A91A-A82A53E8A8D2}"/>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Europa (Italia e Germania)</a:t>
            </a:r>
          </a:p>
        </p:txBody>
      </p:sp>
      <p:sp>
        <p:nvSpPr>
          <p:cNvPr id="4" name="Content Placeholder 3">
            <a:extLst>
              <a:ext uri="{FF2B5EF4-FFF2-40B4-BE49-F238E27FC236}">
                <a16:creationId xmlns:a16="http://schemas.microsoft.com/office/drawing/2014/main" id="{E5394F6C-80BC-0DA9-EF41-446FE6E02063}"/>
              </a:ext>
            </a:extLst>
          </p:cNvPr>
          <p:cNvSpPr>
            <a:spLocks noGrp="1"/>
          </p:cNvSpPr>
          <p:nvPr>
            <p:ph sz="half" idx="2"/>
          </p:nvPr>
        </p:nvSpPr>
        <p:spPr>
          <a:xfrm>
            <a:off x="517871" y="2578608"/>
            <a:ext cx="4672966" cy="3767328"/>
          </a:xfrm>
        </p:spPr>
        <p:txBody>
          <a:bodyPr vert="horz" lIns="91440" tIns="45720" rIns="91440" bIns="45720" rtlCol="0">
            <a:normAutofit/>
          </a:bodyPr>
          <a:lstStyle/>
          <a:p>
            <a:r>
              <a:rPr lang="en-US" sz="1700"/>
              <a:t>Italia</a:t>
            </a:r>
          </a:p>
          <a:p>
            <a:pPr lvl="1"/>
            <a:r>
              <a:rPr lang="en-US" sz="1700"/>
              <a:t>MTB-X ha venduto 30 unità a Milano</a:t>
            </a:r>
          </a:p>
          <a:p>
            <a:pPr lvl="1"/>
            <a:r>
              <a:rPr lang="en-US" sz="1700"/>
              <a:t>Vendite attraverso negozi fisici</a:t>
            </a:r>
          </a:p>
          <a:p>
            <a:pPr lvl="1"/>
            <a:r>
              <a:rPr lang="en-US" sz="1700"/>
              <a:t>Feedback clienti: "Performance incredibile!"</a:t>
            </a:r>
          </a:p>
          <a:p>
            <a:pPr lvl="1"/>
            <a:r>
              <a:rPr lang="en-US" sz="1700"/>
              <a:t>Punteggio di 5</a:t>
            </a:r>
          </a:p>
          <a:p>
            <a:r>
              <a:rPr lang="en-US" sz="1700"/>
              <a:t>Germania</a:t>
            </a:r>
          </a:p>
          <a:p>
            <a:pPr lvl="1"/>
            <a:r>
              <a:rPr lang="en-US" sz="1700"/>
              <a:t>SpeedX 600 ha venduto 40 unità a Berlino</a:t>
            </a:r>
          </a:p>
          <a:p>
            <a:pPr lvl="1"/>
            <a:r>
              <a:rPr lang="en-US" sz="1700"/>
              <a:t>Feedback clienti: "Buona, ma poco comfort"</a:t>
            </a:r>
          </a:p>
          <a:p>
            <a:pPr lvl="1"/>
            <a:r>
              <a:rPr lang="en-US" sz="1700"/>
              <a:t>Punteggio di 3</a:t>
            </a:r>
          </a:p>
          <a:p>
            <a:pPr lvl="1"/>
            <a:r>
              <a:rPr lang="en-US" sz="1700"/>
              <a:t>Costi: spedizione e tasse doganali moderati</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8900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Customer Satisfaction on a Orange Background">
            <a:extLst>
              <a:ext uri="{FF2B5EF4-FFF2-40B4-BE49-F238E27FC236}">
                <a16:creationId xmlns:a16="http://schemas.microsoft.com/office/drawing/2014/main" id="{EC9AB647-A106-4AF8-B0F5-5A89151F2DA1}"/>
              </a:ext>
            </a:extLst>
          </p:cNvPr>
          <p:cNvPicPr>
            <a:picLocks noGrp="1" noChangeAspect="1"/>
          </p:cNvPicPr>
          <p:nvPr>
            <p:ph sz="half" idx="1"/>
          </p:nvPr>
        </p:nvPicPr>
        <p:blipFill>
          <a:blip r:embed="rId3"/>
          <a:srcRect l="318" r="-1" b="-1"/>
          <a:stretch/>
        </p:blipFill>
        <p:spPr>
          <a:xfrm>
            <a:off x="517869" y="3428999"/>
            <a:ext cx="4356135" cy="2917009"/>
          </a:xfrm>
          <a:prstGeom prst="rect">
            <a:avLst/>
          </a:prstGeom>
        </p:spPr>
      </p:pic>
      <p:sp>
        <p:nvSpPr>
          <p:cNvPr id="2" name="Title 1">
            <a:extLst>
              <a:ext uri="{FF2B5EF4-FFF2-40B4-BE49-F238E27FC236}">
                <a16:creationId xmlns:a16="http://schemas.microsoft.com/office/drawing/2014/main" id="{1C9A8BDA-ABDD-1991-464B-D071CCB75E96}"/>
              </a:ext>
            </a:extLst>
          </p:cNvPr>
          <p:cNvSpPr>
            <a:spLocks noGrp="1"/>
          </p:cNvSpPr>
          <p:nvPr>
            <p:ph type="title"/>
          </p:nvPr>
        </p:nvSpPr>
        <p:spPr>
          <a:xfrm>
            <a:off x="517869" y="976160"/>
            <a:ext cx="4356135" cy="2152934"/>
          </a:xfrm>
        </p:spPr>
        <p:txBody>
          <a:bodyPr vert="horz" lIns="91440" tIns="45720" rIns="91440" bIns="45720" rtlCol="0" anchor="t">
            <a:normAutofit/>
          </a:bodyPr>
          <a:lstStyle/>
          <a:p>
            <a:r>
              <a:rPr lang="en-US" sz="4400"/>
              <a:t>Asia (Cina)</a:t>
            </a:r>
          </a:p>
        </p:txBody>
      </p:sp>
      <p:sp>
        <p:nvSpPr>
          <p:cNvPr id="4" name="Content Placeholder 3">
            <a:extLst>
              <a:ext uri="{FF2B5EF4-FFF2-40B4-BE49-F238E27FC236}">
                <a16:creationId xmlns:a16="http://schemas.microsoft.com/office/drawing/2014/main" id="{8F444B86-9500-BDD1-DEE9-957E1084A906}"/>
              </a:ext>
            </a:extLst>
          </p:cNvPr>
          <p:cNvSpPr>
            <a:spLocks noGrp="1"/>
          </p:cNvSpPr>
          <p:nvPr>
            <p:ph sz="half" idx="2"/>
          </p:nvPr>
        </p:nvSpPr>
        <p:spPr>
          <a:xfrm>
            <a:off x="5503178" y="976160"/>
            <a:ext cx="6167905" cy="5396074"/>
          </a:xfrm>
        </p:spPr>
        <p:txBody>
          <a:bodyPr vert="horz" lIns="91440" tIns="45720" rIns="91440" bIns="45720" rtlCol="0">
            <a:normAutofit/>
          </a:bodyPr>
          <a:lstStyle/>
          <a:p>
            <a:r>
              <a:rPr lang="en-US"/>
              <a:t>Vendite a Pechino</a:t>
            </a:r>
          </a:p>
          <a:p>
            <a:pPr lvl="1"/>
            <a:r>
              <a:rPr lang="en-US" sz="2000"/>
              <a:t>25 unità vendute tramite e-commerce</a:t>
            </a:r>
          </a:p>
          <a:p>
            <a:r>
              <a:rPr lang="en-US"/>
              <a:t>Feedback clienti</a:t>
            </a:r>
          </a:p>
          <a:p>
            <a:pPr lvl="1"/>
            <a:r>
              <a:rPr lang="en-US" sz="2000"/>
              <a:t>Commento: "Eccellente per il fuoristrada"</a:t>
            </a:r>
          </a:p>
          <a:p>
            <a:pPr lvl="1"/>
            <a:r>
              <a:rPr lang="en-US" sz="2000"/>
              <a:t>Punteggio: 4</a:t>
            </a:r>
          </a:p>
          <a:p>
            <a:r>
              <a:rPr lang="en-US"/>
              <a:t>Economia locale</a:t>
            </a:r>
          </a:p>
          <a:p>
            <a:pPr lvl="1"/>
            <a:r>
              <a:rPr lang="en-US" sz="2000"/>
              <a:t>Alta crescita economica: 5%</a:t>
            </a:r>
          </a:p>
          <a:p>
            <a:pPr lvl="1"/>
            <a:r>
              <a:rPr lang="en-US" sz="2000"/>
              <a:t>Bassa disoccupazione: 4%</a:t>
            </a:r>
          </a:p>
          <a:p>
            <a:r>
              <a:rPr lang="en-US"/>
              <a:t>Costi</a:t>
            </a:r>
          </a:p>
          <a:p>
            <a:pPr lvl="1"/>
            <a:r>
              <a:rPr lang="en-US" sz="2000"/>
              <a:t>Elevati costi di spedizione: 60€/unità, 1.2€/km</a:t>
            </a:r>
          </a:p>
          <a:p>
            <a:pPr lvl="1"/>
            <a:r>
              <a:rPr lang="en-US" sz="2000"/>
              <a:t>Tasse doganali: 7%</a:t>
            </a:r>
          </a:p>
        </p:txBody>
      </p:sp>
      <p:sp>
        <p:nvSpPr>
          <p:cNvPr id="18" name="Freeform: Shape 17">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80879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rear view of bicycle seat and red reflector against white background, full frame vertical composition">
            <a:extLst>
              <a:ext uri="{FF2B5EF4-FFF2-40B4-BE49-F238E27FC236}">
                <a16:creationId xmlns:a16="http://schemas.microsoft.com/office/drawing/2014/main" id="{3B20E183-D0A5-4A10-AAAC-22B0AD9971E5}"/>
              </a:ext>
            </a:extLst>
          </p:cNvPr>
          <p:cNvPicPr>
            <a:picLocks noGrp="1" noChangeAspect="1"/>
          </p:cNvPicPr>
          <p:nvPr>
            <p:ph sz="half" idx="1"/>
          </p:nvPr>
        </p:nvPicPr>
        <p:blipFill>
          <a:blip r:embed="rId3"/>
          <a:srcRect t="2166" r="-3" b="5532"/>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82C9183B-8261-9CDD-8A31-5A8CF8AE6213}"/>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SpeedX 500 (Strada)</a:t>
            </a:r>
          </a:p>
        </p:txBody>
      </p:sp>
      <p:sp>
        <p:nvSpPr>
          <p:cNvPr id="4" name="Content Placeholder 3">
            <a:extLst>
              <a:ext uri="{FF2B5EF4-FFF2-40B4-BE49-F238E27FC236}">
                <a16:creationId xmlns:a16="http://schemas.microsoft.com/office/drawing/2014/main" id="{C9E99F7C-37B5-108D-2DE7-8458E4F30BD0}"/>
              </a:ext>
            </a:extLst>
          </p:cNvPr>
          <p:cNvSpPr>
            <a:spLocks noGrp="1"/>
          </p:cNvSpPr>
          <p:nvPr>
            <p:ph sz="half" idx="2"/>
          </p:nvPr>
        </p:nvSpPr>
        <p:spPr>
          <a:xfrm>
            <a:off x="5438775" y="2577871"/>
            <a:ext cx="6232310" cy="3768137"/>
          </a:xfrm>
        </p:spPr>
        <p:txBody>
          <a:bodyPr vert="horz" lIns="91440" tIns="45720" rIns="91440" bIns="45720" rtlCol="0">
            <a:normAutofit/>
          </a:bodyPr>
          <a:lstStyle/>
          <a:p>
            <a:r>
              <a:rPr lang="en-US" sz="1800"/>
              <a:t>Mercati chiave</a:t>
            </a:r>
          </a:p>
          <a:p>
            <a:pPr lvl="1"/>
            <a:r>
              <a:rPr lang="en-US"/>
              <a:t>USA</a:t>
            </a:r>
          </a:p>
          <a:p>
            <a:r>
              <a:rPr lang="en-US" sz="1800"/>
              <a:t>Prezzo unitario</a:t>
            </a:r>
          </a:p>
          <a:p>
            <a:pPr lvl="1"/>
            <a:r>
              <a:rPr lang="en-US"/>
              <a:t>1.000€</a:t>
            </a:r>
          </a:p>
          <a:p>
            <a:r>
              <a:rPr lang="en-US" sz="1800"/>
              <a:t>Feedback</a:t>
            </a:r>
          </a:p>
          <a:p>
            <a:pPr lvl="1"/>
            <a:r>
              <a:rPr lang="en-US"/>
              <a:t>Apprezzata ma considerata costosa</a:t>
            </a:r>
          </a:p>
          <a:p>
            <a:r>
              <a:rPr lang="en-US" sz="1800"/>
              <a:t>Promozioni</a:t>
            </a:r>
          </a:p>
          <a:p>
            <a:pPr lvl="1"/>
            <a:r>
              <a:rPr lang="en-US"/>
              <a:t>Vendite aumentate durante sconti del 10%</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1047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She rides down, mountains in distance. Female biker leading the way.&#10;Livigno, Italy">
            <a:extLst>
              <a:ext uri="{FF2B5EF4-FFF2-40B4-BE49-F238E27FC236}">
                <a16:creationId xmlns:a16="http://schemas.microsoft.com/office/drawing/2014/main" id="{842FC294-618C-4D2B-B8D9-E00FE9C5F263}"/>
              </a:ext>
            </a:extLst>
          </p:cNvPr>
          <p:cNvPicPr>
            <a:picLocks noGrp="1" noChangeAspect="1"/>
          </p:cNvPicPr>
          <p:nvPr>
            <p:ph sz="half" idx="1"/>
          </p:nvPr>
        </p:nvPicPr>
        <p:blipFill>
          <a:blip r:embed="rId3"/>
          <a:srcRect l="8468" r="18292"/>
          <a:stretch/>
        </p:blipFill>
        <p:spPr>
          <a:xfrm>
            <a:off x="5958018" y="508090"/>
            <a:ext cx="5709726" cy="5846989"/>
          </a:xfrm>
          <a:prstGeom prst="rect">
            <a:avLst/>
          </a:prstGeom>
        </p:spPr>
      </p:pic>
      <p:sp>
        <p:nvSpPr>
          <p:cNvPr id="2" name="Title 1">
            <a:extLst>
              <a:ext uri="{FF2B5EF4-FFF2-40B4-BE49-F238E27FC236}">
                <a16:creationId xmlns:a16="http://schemas.microsoft.com/office/drawing/2014/main" id="{F9F252F2-E4F8-39D7-C516-615F8819405F}"/>
              </a:ext>
            </a:extLst>
          </p:cNvPr>
          <p:cNvSpPr>
            <a:spLocks noGrp="1"/>
          </p:cNvSpPr>
          <p:nvPr>
            <p:ph type="title"/>
          </p:nvPr>
        </p:nvSpPr>
        <p:spPr>
          <a:xfrm>
            <a:off x="517871" y="976160"/>
            <a:ext cx="4798200" cy="1463040"/>
          </a:xfrm>
        </p:spPr>
        <p:txBody>
          <a:bodyPr vert="horz" lIns="91440" tIns="45720" rIns="91440" bIns="45720" rtlCol="0" anchor="t">
            <a:normAutofit/>
          </a:bodyPr>
          <a:lstStyle/>
          <a:p>
            <a:r>
              <a:rPr lang="en-US" sz="4400"/>
              <a:t>MTB-X (Mountain)</a:t>
            </a:r>
          </a:p>
        </p:txBody>
      </p:sp>
      <p:sp>
        <p:nvSpPr>
          <p:cNvPr id="4" name="Content Placeholder 3">
            <a:extLst>
              <a:ext uri="{FF2B5EF4-FFF2-40B4-BE49-F238E27FC236}">
                <a16:creationId xmlns:a16="http://schemas.microsoft.com/office/drawing/2014/main" id="{17287A2A-208A-38D6-B0A3-0B82732B478E}"/>
              </a:ext>
            </a:extLst>
          </p:cNvPr>
          <p:cNvSpPr>
            <a:spLocks noGrp="1"/>
          </p:cNvSpPr>
          <p:nvPr>
            <p:ph sz="half" idx="2"/>
          </p:nvPr>
        </p:nvSpPr>
        <p:spPr>
          <a:xfrm>
            <a:off x="517871" y="2578608"/>
            <a:ext cx="4672966" cy="3767328"/>
          </a:xfrm>
        </p:spPr>
        <p:txBody>
          <a:bodyPr vert="horz" lIns="91440" tIns="45720" rIns="91440" bIns="45720" rtlCol="0">
            <a:normAutofit/>
          </a:bodyPr>
          <a:lstStyle/>
          <a:p>
            <a:r>
              <a:rPr lang="en-US" sz="1800"/>
              <a:t>Mercati chiave</a:t>
            </a:r>
          </a:p>
          <a:p>
            <a:pPr lvl="1"/>
            <a:r>
              <a:rPr lang="en-US"/>
              <a:t>Italia</a:t>
            </a:r>
          </a:p>
          <a:p>
            <a:r>
              <a:rPr lang="en-US" sz="1800"/>
              <a:t>Prezzo unitario</a:t>
            </a:r>
          </a:p>
          <a:p>
            <a:pPr lvl="1"/>
            <a:r>
              <a:rPr lang="en-US"/>
              <a:t>1.200€</a:t>
            </a:r>
          </a:p>
          <a:p>
            <a:r>
              <a:rPr lang="en-US" sz="1800"/>
              <a:t>Feedback</a:t>
            </a:r>
          </a:p>
          <a:p>
            <a:pPr lvl="1"/>
            <a:r>
              <a:rPr lang="en-US"/>
              <a:t>Eccellente performance</a:t>
            </a:r>
          </a:p>
          <a:p>
            <a:pPr lvl="1"/>
            <a:r>
              <a:rPr lang="en-US"/>
              <a:t>Alto punteggio cliente</a:t>
            </a:r>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0503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67903F-6888-39B5-DDBB-CD983DB924F3}"/>
              </a:ext>
            </a:extLst>
          </p:cNvPr>
          <p:cNvSpPr>
            <a:spLocks noGrp="1"/>
          </p:cNvSpPr>
          <p:nvPr>
            <p:ph type="title"/>
          </p:nvPr>
        </p:nvSpPr>
        <p:spPr>
          <a:xfrm>
            <a:off x="521208" y="976160"/>
            <a:ext cx="11155680" cy="1463040"/>
          </a:xfrm>
        </p:spPr>
        <p:txBody>
          <a:bodyPr>
            <a:normAutofit/>
          </a:bodyPr>
          <a:lstStyle/>
          <a:p>
            <a:r>
              <a:rPr lang="en-GB" sz="4400"/>
              <a:t>SpeedX 600 (Strada)</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528FD6B-59AB-4A09-FA88-FEA6C8129CA3}"/>
              </a:ext>
            </a:extLst>
          </p:cNvPr>
          <p:cNvGraphicFramePr>
            <a:graphicFrameLocks noGrp="1"/>
          </p:cNvGraphicFramePr>
          <p:nvPr>
            <p:ph idx="1"/>
            <p:extLst>
              <p:ext uri="{D42A27DB-BD31-4B8C-83A1-F6EECF244321}">
                <p14:modId xmlns:p14="http://schemas.microsoft.com/office/powerpoint/2010/main" val="582076860"/>
              </p:ext>
            </p:extLst>
          </p:nvPr>
        </p:nvGraphicFramePr>
        <p:xfrm>
          <a:off x="528320" y="2578608"/>
          <a:ext cx="11155680" cy="37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68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F2C2E-6824-7AA3-FFE3-D63B7355C7A6}"/>
              </a:ext>
            </a:extLst>
          </p:cNvPr>
          <p:cNvSpPr>
            <a:spLocks noGrp="1"/>
          </p:cNvSpPr>
          <p:nvPr>
            <p:ph type="title"/>
          </p:nvPr>
        </p:nvSpPr>
        <p:spPr>
          <a:xfrm>
            <a:off x="517867" y="976160"/>
            <a:ext cx="6300216" cy="1322903"/>
          </a:xfrm>
        </p:spPr>
        <p:txBody>
          <a:bodyPr vert="horz" lIns="91440" tIns="45720" rIns="91440" bIns="45720" rtlCol="0" anchor="t">
            <a:normAutofit/>
          </a:bodyPr>
          <a:lstStyle/>
          <a:p>
            <a:r>
              <a:rPr lang="en-US" sz="4400"/>
              <a:t>MTB-Z (Mountain)</a:t>
            </a:r>
          </a:p>
        </p:txBody>
      </p:sp>
      <p:sp>
        <p:nvSpPr>
          <p:cNvPr id="4" name="Content Placeholder 3">
            <a:extLst>
              <a:ext uri="{FF2B5EF4-FFF2-40B4-BE49-F238E27FC236}">
                <a16:creationId xmlns:a16="http://schemas.microsoft.com/office/drawing/2014/main" id="{EFD56819-8BAD-6D63-3B3D-C0F5F9261A50}"/>
              </a:ext>
            </a:extLst>
          </p:cNvPr>
          <p:cNvSpPr>
            <a:spLocks noGrp="1"/>
          </p:cNvSpPr>
          <p:nvPr>
            <p:ph sz="half" idx="2"/>
          </p:nvPr>
        </p:nvSpPr>
        <p:spPr>
          <a:xfrm>
            <a:off x="7507224" y="1088204"/>
            <a:ext cx="4160520" cy="5257800"/>
          </a:xfrm>
        </p:spPr>
        <p:txBody>
          <a:bodyPr vert="horz" lIns="91440" tIns="45720" rIns="91440" bIns="45720" rtlCol="0">
            <a:normAutofit/>
          </a:bodyPr>
          <a:lstStyle/>
          <a:p>
            <a:r>
              <a:rPr lang="en-US" sz="1800"/>
              <a:t>Mercati chiave</a:t>
            </a:r>
          </a:p>
          <a:p>
            <a:pPr lvl="1"/>
            <a:r>
              <a:rPr lang="en-US"/>
              <a:t>Cina</a:t>
            </a:r>
          </a:p>
          <a:p>
            <a:r>
              <a:rPr lang="en-US" sz="1800"/>
              <a:t>Prezzo unitario</a:t>
            </a:r>
          </a:p>
          <a:p>
            <a:pPr lvl="1"/>
            <a:r>
              <a:rPr lang="en-US"/>
              <a:t>1.100€</a:t>
            </a:r>
          </a:p>
          <a:p>
            <a:r>
              <a:rPr lang="en-US" sz="1800"/>
              <a:t>Feedback</a:t>
            </a:r>
          </a:p>
          <a:p>
            <a:pPr lvl="1"/>
            <a:r>
              <a:rPr lang="en-US"/>
              <a:t>Ottima per il fuoristrada</a:t>
            </a:r>
          </a:p>
          <a:p>
            <a:pPr lvl="1"/>
            <a:r>
              <a:rPr lang="en-US"/>
              <a:t>Potenziale di crescita</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n riding a mountain bike on rugged mountain trail">
            <a:extLst>
              <a:ext uri="{FF2B5EF4-FFF2-40B4-BE49-F238E27FC236}">
                <a16:creationId xmlns:a16="http://schemas.microsoft.com/office/drawing/2014/main" id="{7CD24794-FA3D-4F44-BBE4-114B45A87B03}"/>
              </a:ext>
            </a:extLst>
          </p:cNvPr>
          <p:cNvPicPr>
            <a:picLocks noGrp="1" noChangeAspect="1"/>
          </p:cNvPicPr>
          <p:nvPr>
            <p:ph sz="half" idx="1"/>
          </p:nvPr>
        </p:nvPicPr>
        <p:blipFill>
          <a:blip r:embed="rId3"/>
          <a:stretch>
            <a:fillRect/>
          </a:stretch>
        </p:blipFill>
        <p:spPr>
          <a:xfrm>
            <a:off x="517867" y="2429691"/>
            <a:ext cx="5867133" cy="3916313"/>
          </a:xfrm>
          <a:prstGeom prst="rect">
            <a:avLst/>
          </a:prstGeom>
        </p:spPr>
      </p:pic>
    </p:spTree>
    <p:extLst>
      <p:ext uri="{BB962C8B-B14F-4D97-AF65-F5344CB8AC3E}">
        <p14:creationId xmlns:p14="http://schemas.microsoft.com/office/powerpoint/2010/main" val="1807998941"/>
      </p:ext>
    </p:extLst>
  </p:cSld>
  <p:clrMapOvr>
    <a:masterClrMapping/>
  </p:clrMapOvr>
</p:sld>
</file>

<file path=ppt/theme/theme1.xml><?xml version="1.0" encoding="utf-8"?>
<a:theme xmlns:a="http://schemas.openxmlformats.org/drawingml/2006/main" name="Gestal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2417</Words>
  <Application>Microsoft Office PowerPoint</Application>
  <PresentationFormat>Widescreen</PresentationFormat>
  <Paragraphs>194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Bierstadt</vt:lpstr>
      <vt:lpstr>GestaltVTI</vt:lpstr>
      <vt:lpstr>Analisi delle Vendite e Ottimizzazione dei Prezzi</vt:lpstr>
      <vt:lpstr>Ordine del giorno</vt:lpstr>
      <vt:lpstr>Nord America (USA)</vt:lpstr>
      <vt:lpstr>Europa (Italia e Germania)</vt:lpstr>
      <vt:lpstr>Asia (Cina)</vt:lpstr>
      <vt:lpstr>SpeedX 500 (Strada)</vt:lpstr>
      <vt:lpstr>MTB-X (Mountain)</vt:lpstr>
      <vt:lpstr>SpeedX 600 (Strada)</vt:lpstr>
      <vt:lpstr>MTB-Z (Mountain)</vt:lpstr>
      <vt:lpstr>Costi di Spedizione e Tasse Doganali</vt:lpstr>
      <vt:lpstr>Preferenze Locali</vt:lpstr>
      <vt:lpstr>USA (SpeedX 500)</vt:lpstr>
      <vt:lpstr>Germania (SpeedX 600)</vt:lpstr>
      <vt:lpstr>Cina (MTB-Z)</vt:lpstr>
      <vt:lpstr>Italia (MTB-X)</vt:lpstr>
      <vt:lpstr>USA</vt:lpstr>
      <vt:lpstr>Germania</vt:lpstr>
      <vt:lpstr>Cina</vt:lpstr>
      <vt:lpstr>Italia</vt:lpstr>
      <vt:lpstr>Conclusione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Giancarlo Sudano</dc:creator>
  <cp:lastModifiedBy>Giancarlo Sudano</cp:lastModifiedBy>
  <cp:revision>2</cp:revision>
  <dcterms:created xsi:type="dcterms:W3CDTF">2024-09-24T13:22:21Z</dcterms:created>
  <dcterms:modified xsi:type="dcterms:W3CDTF">2024-09-24T13:26:59Z</dcterms:modified>
</cp:coreProperties>
</file>