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IBM Plex Sans"/>
      <p:regular r:id="rId29"/>
      <p:bold r:id="rId30"/>
      <p:italic r:id="rId31"/>
      <p:boldItalic r:id="rId32"/>
    </p:embeddedFont>
    <p:embeddedFont>
      <p:font typeface="Roboto"/>
      <p:regular r:id="rId33"/>
      <p:bold r:id="rId34"/>
      <p:italic r:id="rId35"/>
      <p:boldItalic r:id="rId36"/>
    </p:embeddedFont>
    <p:embeddedFont>
      <p:font typeface="Lato"/>
      <p:regular r:id="rId37"/>
      <p:bold r:id="rId38"/>
      <p:italic r:id="rId39"/>
      <p:boldItalic r:id="rId40"/>
    </p:embeddedFont>
    <p:embeddedFont>
      <p:font typeface="IBM Plex Mon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144">
          <p15:clr>
            <a:srgbClr val="9AA0A6"/>
          </p15:clr>
        </p15:guide>
        <p15:guide id="4" pos="374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A0D7D3-5391-4734-A4E8-8A07A9D3B900}">
  <a:tblStyle styleId="{6BA0D7D3-5391-4734-A4E8-8A07A9D3B90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144"/>
        <p:guide pos="374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4.xml"/><Relationship Id="rId42" Type="http://schemas.openxmlformats.org/officeDocument/2006/relationships/font" Target="fonts/IBMPlexMono-bold.fntdata"/><Relationship Id="rId41" Type="http://schemas.openxmlformats.org/officeDocument/2006/relationships/font" Target="fonts/IBMPlexMono-regular.fntdata"/><Relationship Id="rId22" Type="http://schemas.openxmlformats.org/officeDocument/2006/relationships/slide" Target="slides/slide16.xml"/><Relationship Id="rId44" Type="http://schemas.openxmlformats.org/officeDocument/2006/relationships/font" Target="fonts/IBMPlexMono-boldItalic.fntdata"/><Relationship Id="rId21" Type="http://schemas.openxmlformats.org/officeDocument/2006/relationships/slide" Target="slides/slide15.xml"/><Relationship Id="rId43" Type="http://schemas.openxmlformats.org/officeDocument/2006/relationships/font" Target="fonts/IBMPlexMon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IBMPlex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BMPlexSans-italic.fntdata"/><Relationship Id="rId30" Type="http://schemas.openxmlformats.org/officeDocument/2006/relationships/font" Target="fonts/IBMPlexSans-bold.fntdata"/><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font" Target="fonts/IBMPlexSans-boldItalic.fntdata"/><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Lato-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39" Type="http://schemas.openxmlformats.org/officeDocument/2006/relationships/font" Target="fonts/Lato-italic.fntdata"/><Relationship Id="rId16" Type="http://schemas.openxmlformats.org/officeDocument/2006/relationships/slide" Target="slides/slide10.xml"/><Relationship Id="rId38" Type="http://schemas.openxmlformats.org/officeDocument/2006/relationships/font" Target="fonts/La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d4890fa9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d4890fa9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4B4F58"/>
                </a:solidFill>
                <a:highlight>
                  <a:srgbClr val="FFFFFF"/>
                </a:highlight>
              </a:rPr>
              <a:t>Time is perceived by us through our senses and internal biological clock which are intrinsically connected to our lifespans. It has a physiological aspect that could not possibly be affected by learning an incredibly different language.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969b047a24_0_1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969b047a24_0_1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paper “Resolution of grammatical tense into actual time, and its application in Time Perspective study in the tweet space”</a:t>
            </a:r>
            <a:endParaRPr/>
          </a:p>
          <a:p>
            <a:pPr indent="0" lvl="0" marL="0" rtl="0" algn="l">
              <a:spcBef>
                <a:spcPts val="0"/>
              </a:spcBef>
              <a:spcAft>
                <a:spcPts val="0"/>
              </a:spcAft>
              <a:buNone/>
            </a:pPr>
            <a:r>
              <a:rPr lang="en"/>
              <a:t>we’ve learned that a person’s temporal orientation or time perspective has profound impact on their behavior, attitudes, emotions, educational achievements, and health.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the analysis of thatt paper show that people who are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969b047a24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969b047a24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02124"/>
                </a:solidFill>
                <a:highlight>
                  <a:srgbClr val="FFFFFF"/>
                </a:highlight>
                <a:latin typeface="Roboto"/>
                <a:ea typeface="Roboto"/>
                <a:cs typeface="Roboto"/>
                <a:sym typeface="Roboto"/>
              </a:rPr>
              <a:t>The skipgram model learns to predict a target word thanks to a nearby word.</a:t>
            </a:r>
            <a:r>
              <a:rPr lang="en" sz="1200">
                <a:solidFill>
                  <a:srgbClr val="202124"/>
                </a:solidFill>
                <a:highlight>
                  <a:srgbClr val="FFFFFF"/>
                </a:highlight>
                <a:latin typeface="Roboto"/>
                <a:ea typeface="Roboto"/>
                <a:cs typeface="Roboto"/>
                <a:sym typeface="Roboto"/>
              </a:rPr>
              <a:t> On the other hand, the cbow model predicts the target word according to its context.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b400c5119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b400c5119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02124"/>
                </a:solidFill>
                <a:highlight>
                  <a:srgbClr val="FFFFFF"/>
                </a:highlight>
                <a:latin typeface="Roboto"/>
                <a:ea typeface="Roboto"/>
                <a:cs typeface="Roboto"/>
                <a:sym typeface="Roboto"/>
              </a:rPr>
              <a:t>The skipgram model learns to predict a target word thanks to a nearby word.</a:t>
            </a:r>
            <a:r>
              <a:rPr lang="en" sz="1200">
                <a:solidFill>
                  <a:srgbClr val="202124"/>
                </a:solidFill>
                <a:highlight>
                  <a:srgbClr val="FFFFFF"/>
                </a:highlight>
                <a:latin typeface="Roboto"/>
                <a:ea typeface="Roboto"/>
                <a:cs typeface="Roboto"/>
                <a:sym typeface="Roboto"/>
              </a:rPr>
              <a:t> On the other hand, the cbow model predicts the target word according to its context.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b400c5119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b400c5119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The compound score is </a:t>
            </a:r>
            <a:r>
              <a:rPr b="1" lang="en" sz="1200">
                <a:solidFill>
                  <a:srgbClr val="202124"/>
                </a:solidFill>
                <a:highlight>
                  <a:srgbClr val="FFFFFF"/>
                </a:highlight>
                <a:latin typeface="Roboto"/>
                <a:ea typeface="Roboto"/>
                <a:cs typeface="Roboto"/>
                <a:sym typeface="Roboto"/>
              </a:rPr>
              <a:t>the sum of positive, negative &amp; neutral scores which is then normalized between -1(most extreme negative) and +1 (most extreme positive)</a:t>
            </a:r>
            <a:r>
              <a:rPr lang="en" sz="1200">
                <a:solidFill>
                  <a:srgbClr val="202124"/>
                </a:solidFill>
                <a:highlight>
                  <a:srgbClr val="FFFFFF"/>
                </a:highlight>
                <a:latin typeface="Roboto"/>
                <a:ea typeface="Roboto"/>
                <a:cs typeface="Roboto"/>
                <a:sym typeface="Roboto"/>
              </a:rPr>
              <a:t>.</a:t>
            </a:r>
            <a:endParaRPr b="1"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b="1" lang="en" sz="1200">
                <a:solidFill>
                  <a:srgbClr val="202124"/>
                </a:solidFill>
                <a:highlight>
                  <a:srgbClr val="FFFFFF"/>
                </a:highlight>
                <a:latin typeface="Roboto"/>
                <a:ea typeface="Roboto"/>
                <a:cs typeface="Roboto"/>
                <a:sym typeface="Roboto"/>
              </a:rPr>
              <a:t>The skipgram model learns to predict a target word thanks to a nearby word.</a:t>
            </a:r>
            <a:r>
              <a:rPr lang="en" sz="1200">
                <a:solidFill>
                  <a:srgbClr val="202124"/>
                </a:solidFill>
                <a:highlight>
                  <a:srgbClr val="FFFFFF"/>
                </a:highlight>
                <a:latin typeface="Roboto"/>
                <a:ea typeface="Roboto"/>
                <a:cs typeface="Roboto"/>
                <a:sym typeface="Roboto"/>
              </a:rPr>
              <a:t> On the other hand, the cbow model predicts the target word according to its context.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b400c5119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b400c5119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The compound score is </a:t>
            </a:r>
            <a:r>
              <a:rPr b="1" lang="en" sz="1200">
                <a:solidFill>
                  <a:srgbClr val="202124"/>
                </a:solidFill>
                <a:highlight>
                  <a:srgbClr val="FFFFFF"/>
                </a:highlight>
                <a:latin typeface="Roboto"/>
                <a:ea typeface="Roboto"/>
                <a:cs typeface="Roboto"/>
                <a:sym typeface="Roboto"/>
              </a:rPr>
              <a:t>the sum of positive, negative &amp; neutral scores which is then normalized between -1(most extreme negative) and +1 (most extreme positive)</a:t>
            </a:r>
            <a:r>
              <a:rPr lang="en" sz="1200">
                <a:solidFill>
                  <a:srgbClr val="202124"/>
                </a:solidFill>
                <a:highlight>
                  <a:srgbClr val="FFFFFF"/>
                </a:highlight>
                <a:latin typeface="Roboto"/>
                <a:ea typeface="Roboto"/>
                <a:cs typeface="Roboto"/>
                <a:sym typeface="Roboto"/>
              </a:rPr>
              <a:t>.</a:t>
            </a:r>
            <a:endParaRPr b="1"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b="1" lang="en" sz="1200">
                <a:solidFill>
                  <a:srgbClr val="202124"/>
                </a:solidFill>
                <a:highlight>
                  <a:srgbClr val="FFFFFF"/>
                </a:highlight>
                <a:latin typeface="Roboto"/>
                <a:ea typeface="Roboto"/>
                <a:cs typeface="Roboto"/>
                <a:sym typeface="Roboto"/>
              </a:rPr>
              <a:t>The skipgram model learns to predict a target word thanks to a nearby word.</a:t>
            </a:r>
            <a:r>
              <a:rPr lang="en" sz="1200">
                <a:solidFill>
                  <a:srgbClr val="202124"/>
                </a:solidFill>
                <a:highlight>
                  <a:srgbClr val="FFFFFF"/>
                </a:highlight>
                <a:latin typeface="Roboto"/>
                <a:ea typeface="Roboto"/>
                <a:cs typeface="Roboto"/>
                <a:sym typeface="Roboto"/>
              </a:rPr>
              <a:t> On the other hand, the cbow model predicts the target word according to its context.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b400c5119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b400c5119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The compound score is </a:t>
            </a:r>
            <a:r>
              <a:rPr b="1" lang="en" sz="1200">
                <a:solidFill>
                  <a:srgbClr val="202124"/>
                </a:solidFill>
                <a:highlight>
                  <a:srgbClr val="FFFFFF"/>
                </a:highlight>
                <a:latin typeface="Roboto"/>
                <a:ea typeface="Roboto"/>
                <a:cs typeface="Roboto"/>
                <a:sym typeface="Roboto"/>
              </a:rPr>
              <a:t>the sum of positive, negative &amp; neutral scores which is then normalized between -1(most extreme negative) and +1 (most extreme positive)</a:t>
            </a:r>
            <a:r>
              <a:rPr lang="en" sz="1200">
                <a:solidFill>
                  <a:srgbClr val="202124"/>
                </a:solidFill>
                <a:highlight>
                  <a:srgbClr val="FFFFFF"/>
                </a:highlight>
                <a:latin typeface="Roboto"/>
                <a:ea typeface="Roboto"/>
                <a:cs typeface="Roboto"/>
                <a:sym typeface="Roboto"/>
              </a:rPr>
              <a:t>.</a:t>
            </a:r>
            <a:endParaRPr b="1"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b="1" lang="en" sz="1200">
                <a:solidFill>
                  <a:srgbClr val="202124"/>
                </a:solidFill>
                <a:highlight>
                  <a:srgbClr val="FFFFFF"/>
                </a:highlight>
                <a:latin typeface="Roboto"/>
                <a:ea typeface="Roboto"/>
                <a:cs typeface="Roboto"/>
                <a:sym typeface="Roboto"/>
              </a:rPr>
              <a:t>The skipgram model learns to predict a target word thanks to a nearby word.</a:t>
            </a:r>
            <a:r>
              <a:rPr lang="en" sz="1200">
                <a:solidFill>
                  <a:srgbClr val="202124"/>
                </a:solidFill>
                <a:highlight>
                  <a:srgbClr val="FFFFFF"/>
                </a:highlight>
                <a:latin typeface="Roboto"/>
                <a:ea typeface="Roboto"/>
                <a:cs typeface="Roboto"/>
                <a:sym typeface="Roboto"/>
              </a:rPr>
              <a:t> On the other hand, the cbow model predicts the target word according to its context.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b400c5119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b400c5119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The compound score is </a:t>
            </a:r>
            <a:r>
              <a:rPr b="1" lang="en" sz="1200">
                <a:solidFill>
                  <a:srgbClr val="202124"/>
                </a:solidFill>
                <a:highlight>
                  <a:srgbClr val="FFFFFF"/>
                </a:highlight>
                <a:latin typeface="Roboto"/>
                <a:ea typeface="Roboto"/>
                <a:cs typeface="Roboto"/>
                <a:sym typeface="Roboto"/>
              </a:rPr>
              <a:t>the sum of positive, negative &amp; neutral scores which is then normalized between -1(most extreme negative) and +1 (most extreme positive)</a:t>
            </a:r>
            <a:r>
              <a:rPr lang="en" sz="1200">
                <a:solidFill>
                  <a:srgbClr val="202124"/>
                </a:solidFill>
                <a:highlight>
                  <a:srgbClr val="FFFFFF"/>
                </a:highlight>
                <a:latin typeface="Roboto"/>
                <a:ea typeface="Roboto"/>
                <a:cs typeface="Roboto"/>
                <a:sym typeface="Roboto"/>
              </a:rPr>
              <a:t>.</a:t>
            </a:r>
            <a:endParaRPr b="1"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b="1" lang="en" sz="1200">
                <a:solidFill>
                  <a:srgbClr val="202124"/>
                </a:solidFill>
                <a:highlight>
                  <a:srgbClr val="FFFFFF"/>
                </a:highlight>
                <a:latin typeface="Roboto"/>
                <a:ea typeface="Roboto"/>
                <a:cs typeface="Roboto"/>
                <a:sym typeface="Roboto"/>
              </a:rPr>
              <a:t>The skipgram model learns to predict a target word thanks to a nearby word.</a:t>
            </a:r>
            <a:r>
              <a:rPr lang="en" sz="1200">
                <a:solidFill>
                  <a:srgbClr val="202124"/>
                </a:solidFill>
                <a:highlight>
                  <a:srgbClr val="FFFFFF"/>
                </a:highlight>
                <a:latin typeface="Roboto"/>
                <a:ea typeface="Roboto"/>
                <a:cs typeface="Roboto"/>
                <a:sym typeface="Roboto"/>
              </a:rPr>
              <a:t> On the other hand, the cbow model predicts the target word according to its context.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b400c5119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b400c5119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The compound score is </a:t>
            </a:r>
            <a:r>
              <a:rPr b="1" lang="en" sz="1200">
                <a:solidFill>
                  <a:srgbClr val="202124"/>
                </a:solidFill>
                <a:highlight>
                  <a:srgbClr val="FFFFFF"/>
                </a:highlight>
                <a:latin typeface="Roboto"/>
                <a:ea typeface="Roboto"/>
                <a:cs typeface="Roboto"/>
                <a:sym typeface="Roboto"/>
              </a:rPr>
              <a:t>the sum of positive, negative &amp; neutral scores which is then normalized between -1(most extreme negative) and +1 (most extreme positive)</a:t>
            </a:r>
            <a:r>
              <a:rPr lang="en" sz="1200">
                <a:solidFill>
                  <a:srgbClr val="202124"/>
                </a:solidFill>
                <a:highlight>
                  <a:srgbClr val="FFFFFF"/>
                </a:highlight>
                <a:latin typeface="Roboto"/>
                <a:ea typeface="Roboto"/>
                <a:cs typeface="Roboto"/>
                <a:sym typeface="Roboto"/>
              </a:rPr>
              <a:t>.</a:t>
            </a:r>
            <a:endParaRPr b="1"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b="1" lang="en" sz="1200">
                <a:solidFill>
                  <a:srgbClr val="202124"/>
                </a:solidFill>
                <a:highlight>
                  <a:srgbClr val="FFFFFF"/>
                </a:highlight>
                <a:latin typeface="Roboto"/>
                <a:ea typeface="Roboto"/>
                <a:cs typeface="Roboto"/>
                <a:sym typeface="Roboto"/>
              </a:rPr>
              <a:t>The skipgram model learns to predict a target word thanks to a nearby word.</a:t>
            </a:r>
            <a:r>
              <a:rPr lang="en" sz="1200">
                <a:solidFill>
                  <a:srgbClr val="202124"/>
                </a:solidFill>
                <a:highlight>
                  <a:srgbClr val="FFFFFF"/>
                </a:highlight>
                <a:latin typeface="Roboto"/>
                <a:ea typeface="Roboto"/>
                <a:cs typeface="Roboto"/>
                <a:sym typeface="Roboto"/>
              </a:rPr>
              <a:t> On the other hand, the cbow model predicts the target word according to its context.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969b047a24_0_1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969b047a24_0_1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02124"/>
                </a:solidFill>
                <a:highlight>
                  <a:srgbClr val="FFFFFF"/>
                </a:highlight>
                <a:latin typeface="Roboto"/>
                <a:ea typeface="Roboto"/>
                <a:cs typeface="Roboto"/>
                <a:sym typeface="Roboto"/>
              </a:rPr>
              <a:t>Random forest takes random subsets of features and tries to find the best split. max_features helps to find the number of features to take into account in order to make the best split.</a:t>
            </a:r>
            <a:endParaRPr b="1"/>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b400c5119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b400c5119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02124"/>
                </a:solidFill>
                <a:highlight>
                  <a:srgbClr val="FFFFFF"/>
                </a:highlight>
                <a:latin typeface="Roboto"/>
                <a:ea typeface="Roboto"/>
                <a:cs typeface="Roboto"/>
                <a:sym typeface="Roboto"/>
              </a:rPr>
              <a:t>Logistic Regression</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a:solidFill>
                  <a:srgbClr val="212529"/>
                </a:solidFill>
                <a:highlight>
                  <a:srgbClr val="FFFFFF"/>
                </a:highlight>
                <a:latin typeface="Roboto"/>
                <a:ea typeface="Roboto"/>
                <a:cs typeface="Roboto"/>
                <a:sym typeface="Roboto"/>
              </a:rPr>
              <a:t>penalty</a:t>
            </a:r>
            <a:r>
              <a:rPr b="1" i="1" lang="en">
                <a:solidFill>
                  <a:srgbClr val="212529"/>
                </a:solidFill>
                <a:highlight>
                  <a:srgbClr val="FFFFFF"/>
                </a:highlight>
                <a:latin typeface="Roboto"/>
                <a:ea typeface="Roboto"/>
                <a:cs typeface="Roboto"/>
                <a:sym typeface="Roboto"/>
              </a:rPr>
              <a:t>{‘l1’, ‘l2’, ‘elasticnet’, None}, default=’l2’</a:t>
            </a:r>
            <a:endParaRPr b="1" i="1">
              <a:solidFill>
                <a:srgbClr val="212529"/>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a:solidFill>
                  <a:srgbClr val="212529"/>
                </a:solidFill>
                <a:highlight>
                  <a:srgbClr val="FFFFFF"/>
                </a:highlight>
                <a:latin typeface="Roboto"/>
                <a:ea typeface="Roboto"/>
                <a:cs typeface="Roboto"/>
                <a:sym typeface="Roboto"/>
              </a:rPr>
              <a:t>Specify the norm of the penalty:</a:t>
            </a:r>
            <a:endParaRPr>
              <a:solidFill>
                <a:srgbClr val="212529"/>
              </a:solidFill>
              <a:highlight>
                <a:srgbClr val="FFFFFF"/>
              </a:highlight>
              <a:latin typeface="Roboto"/>
              <a:ea typeface="Roboto"/>
              <a:cs typeface="Roboto"/>
              <a:sym typeface="Roboto"/>
            </a:endParaRPr>
          </a:p>
          <a:p>
            <a:pPr indent="-298450" lvl="0" marL="457200" rtl="0" algn="l">
              <a:lnSpc>
                <a:spcPct val="115000"/>
              </a:lnSpc>
              <a:spcBef>
                <a:spcPts val="1200"/>
              </a:spcBef>
              <a:spcAft>
                <a:spcPts val="0"/>
              </a:spcAft>
              <a:buClr>
                <a:srgbClr val="212529"/>
              </a:buClr>
              <a:buSzPts val="1100"/>
              <a:buFont typeface="Roboto"/>
              <a:buChar char="●"/>
            </a:pPr>
            <a:r>
              <a:rPr lang="en">
                <a:solidFill>
                  <a:srgbClr val="222222"/>
                </a:solidFill>
                <a:highlight>
                  <a:srgbClr val="ECF0F3"/>
                </a:highlight>
                <a:latin typeface="Consolas"/>
                <a:ea typeface="Consolas"/>
                <a:cs typeface="Consolas"/>
                <a:sym typeface="Consolas"/>
              </a:rPr>
              <a:t>None</a:t>
            </a:r>
            <a:r>
              <a:rPr lang="en">
                <a:solidFill>
                  <a:srgbClr val="212529"/>
                </a:solidFill>
                <a:highlight>
                  <a:srgbClr val="FFFFFF"/>
                </a:highlight>
                <a:latin typeface="Roboto"/>
                <a:ea typeface="Roboto"/>
                <a:cs typeface="Roboto"/>
                <a:sym typeface="Roboto"/>
              </a:rPr>
              <a:t>: no penalty is added;</a:t>
            </a:r>
            <a:endParaRPr>
              <a:solidFill>
                <a:srgbClr val="212529"/>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212529"/>
              </a:buClr>
              <a:buSzPts val="1100"/>
              <a:buFont typeface="Roboto"/>
              <a:buChar char="●"/>
            </a:pPr>
            <a:r>
              <a:rPr lang="en">
                <a:solidFill>
                  <a:srgbClr val="222222"/>
                </a:solidFill>
                <a:highlight>
                  <a:srgbClr val="ECF0F3"/>
                </a:highlight>
                <a:latin typeface="Consolas"/>
                <a:ea typeface="Consolas"/>
                <a:cs typeface="Consolas"/>
                <a:sym typeface="Consolas"/>
              </a:rPr>
              <a:t>'l2'</a:t>
            </a:r>
            <a:r>
              <a:rPr lang="en">
                <a:solidFill>
                  <a:srgbClr val="212529"/>
                </a:solidFill>
                <a:highlight>
                  <a:srgbClr val="FFFFFF"/>
                </a:highlight>
                <a:latin typeface="Roboto"/>
                <a:ea typeface="Roboto"/>
                <a:cs typeface="Roboto"/>
                <a:sym typeface="Roboto"/>
              </a:rPr>
              <a:t>: add a L2 penalty term and it is the default choice;</a:t>
            </a:r>
            <a:endParaRPr>
              <a:solidFill>
                <a:srgbClr val="212529"/>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212529"/>
              </a:buClr>
              <a:buSzPts val="1100"/>
              <a:buFont typeface="Roboto"/>
              <a:buChar char="●"/>
            </a:pPr>
            <a:r>
              <a:rPr lang="en">
                <a:solidFill>
                  <a:srgbClr val="222222"/>
                </a:solidFill>
                <a:highlight>
                  <a:srgbClr val="ECF0F3"/>
                </a:highlight>
                <a:latin typeface="Consolas"/>
                <a:ea typeface="Consolas"/>
                <a:cs typeface="Consolas"/>
                <a:sym typeface="Consolas"/>
              </a:rPr>
              <a:t>'l1'</a:t>
            </a:r>
            <a:r>
              <a:rPr lang="en">
                <a:solidFill>
                  <a:srgbClr val="212529"/>
                </a:solidFill>
                <a:highlight>
                  <a:srgbClr val="FFFFFF"/>
                </a:highlight>
                <a:latin typeface="Roboto"/>
                <a:ea typeface="Roboto"/>
                <a:cs typeface="Roboto"/>
                <a:sym typeface="Roboto"/>
              </a:rPr>
              <a:t>: add a L1 penalty term;</a:t>
            </a:r>
            <a:endParaRPr>
              <a:solidFill>
                <a:srgbClr val="212529"/>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212529"/>
              </a:buClr>
              <a:buSzPts val="1100"/>
              <a:buFont typeface="Roboto"/>
              <a:buChar char="●"/>
            </a:pPr>
            <a:r>
              <a:rPr lang="en">
                <a:solidFill>
                  <a:srgbClr val="222222"/>
                </a:solidFill>
                <a:highlight>
                  <a:srgbClr val="ECF0F3"/>
                </a:highlight>
                <a:latin typeface="Consolas"/>
                <a:ea typeface="Consolas"/>
                <a:cs typeface="Consolas"/>
                <a:sym typeface="Consolas"/>
              </a:rPr>
              <a:t>'elasticnet'</a:t>
            </a:r>
            <a:r>
              <a:rPr lang="en">
                <a:solidFill>
                  <a:srgbClr val="212529"/>
                </a:solidFill>
                <a:highlight>
                  <a:srgbClr val="FFFFFF"/>
                </a:highlight>
                <a:latin typeface="Roboto"/>
                <a:ea typeface="Roboto"/>
                <a:cs typeface="Roboto"/>
                <a:sym typeface="Roboto"/>
              </a:rPr>
              <a:t>: both L1 and L2 penalty terms are added.</a:t>
            </a:r>
            <a:endParaRPr>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a:solidFill>
                  <a:srgbClr val="202124"/>
                </a:solidFill>
                <a:highlight>
                  <a:srgbClr val="FFFFFF"/>
                </a:highlight>
                <a:latin typeface="Roboto"/>
                <a:ea typeface="Roboto"/>
                <a:cs typeface="Roboto"/>
                <a:sym typeface="Roboto"/>
              </a:rPr>
              <a:t>From a practical standpoint, L1 tends to shrink coefficients to zero whereas L2 tends to shrink coefficients evenly. L1 is therefore useful for feature selection, as we can drop any variables associated with coefficients that go to zero. L2, on the other hand, is useful when you have collinear/codependent features.</a:t>
            </a:r>
            <a:endParaRPr>
              <a:solidFill>
                <a:srgbClr val="202124"/>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202124"/>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
                <a:solidFill>
                  <a:srgbClr val="212529"/>
                </a:solidFill>
                <a:highlight>
                  <a:srgbClr val="FFFFFF"/>
                </a:highlight>
                <a:latin typeface="Roboto"/>
                <a:ea typeface="Roboto"/>
                <a:cs typeface="Roboto"/>
                <a:sym typeface="Roboto"/>
              </a:rPr>
              <a:t>C</a:t>
            </a:r>
            <a:r>
              <a:rPr b="1" i="1" lang="en">
                <a:solidFill>
                  <a:srgbClr val="212529"/>
                </a:solidFill>
                <a:highlight>
                  <a:srgbClr val="FFFFFF"/>
                </a:highlight>
                <a:latin typeface="Roboto"/>
                <a:ea typeface="Roboto"/>
                <a:cs typeface="Roboto"/>
                <a:sym typeface="Roboto"/>
              </a:rPr>
              <a:t>float, default=1.0</a:t>
            </a:r>
            <a:endParaRPr b="1" i="1">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a:solidFill>
                  <a:srgbClr val="212529"/>
                </a:solidFill>
                <a:highlight>
                  <a:srgbClr val="FFFFFF"/>
                </a:highlight>
                <a:latin typeface="Roboto"/>
                <a:ea typeface="Roboto"/>
                <a:cs typeface="Roboto"/>
                <a:sym typeface="Roboto"/>
              </a:rPr>
              <a:t>Inverse of regularization strength; must be a positive float. Like in support vector machines, smaller values specify stronger regularization.</a:t>
            </a:r>
            <a:endParaRPr>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b="1" lang="en">
                <a:solidFill>
                  <a:srgbClr val="212529"/>
                </a:solidFill>
                <a:highlight>
                  <a:srgbClr val="FFFFFF"/>
                </a:highlight>
                <a:latin typeface="Roboto"/>
                <a:ea typeface="Roboto"/>
                <a:cs typeface="Roboto"/>
                <a:sym typeface="Roboto"/>
              </a:rPr>
              <a:t>solver</a:t>
            </a:r>
            <a:r>
              <a:rPr b="1" i="1" lang="en">
                <a:solidFill>
                  <a:srgbClr val="212529"/>
                </a:solidFill>
                <a:highlight>
                  <a:srgbClr val="FFFFFF"/>
                </a:highlight>
                <a:latin typeface="Roboto"/>
                <a:ea typeface="Roboto"/>
                <a:cs typeface="Roboto"/>
                <a:sym typeface="Roboto"/>
              </a:rPr>
              <a:t>{‘lbfgs’, ‘liblinear’, ‘newton-cg’, ‘newton-cholesky’, ‘sag’, ‘saga’}, default=’lbfgs’</a:t>
            </a:r>
            <a:endParaRPr b="1" i="1">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a:solidFill>
                  <a:srgbClr val="212529"/>
                </a:solidFill>
                <a:highlight>
                  <a:srgbClr val="FFFFFF"/>
                </a:highlight>
                <a:latin typeface="Roboto"/>
                <a:ea typeface="Roboto"/>
                <a:cs typeface="Roboto"/>
                <a:sym typeface="Roboto"/>
              </a:rPr>
              <a:t>Algorithm to use in the optimization problem. Default is ‘lbfgs’. To choose a solver, you might want to consider the following aspects:</a:t>
            </a:r>
            <a:endParaRPr>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b="1">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b="1" lang="en">
                <a:solidFill>
                  <a:srgbClr val="202124"/>
                </a:solidFill>
                <a:highlight>
                  <a:srgbClr val="FFFFFF"/>
                </a:highlight>
                <a:latin typeface="Roboto"/>
                <a:ea typeface="Roboto"/>
                <a:cs typeface="Roboto"/>
                <a:sym typeface="Roboto"/>
              </a:rPr>
              <a:t>Naive bayes</a:t>
            </a:r>
            <a:endParaRPr b="1">
              <a:solidFill>
                <a:srgbClr val="202124"/>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a:solidFill>
                  <a:srgbClr val="212529"/>
                </a:solidFill>
                <a:highlight>
                  <a:srgbClr val="FFFFFF"/>
                </a:highlight>
                <a:latin typeface="Roboto"/>
                <a:ea typeface="Roboto"/>
                <a:cs typeface="Roboto"/>
                <a:sym typeface="Roboto"/>
              </a:rPr>
              <a:t>alpha</a:t>
            </a:r>
            <a:r>
              <a:rPr b="1" i="1" lang="en">
                <a:solidFill>
                  <a:srgbClr val="212529"/>
                </a:solidFill>
                <a:highlight>
                  <a:srgbClr val="FFFFFF"/>
                </a:highlight>
                <a:latin typeface="Roboto"/>
                <a:ea typeface="Roboto"/>
                <a:cs typeface="Roboto"/>
                <a:sym typeface="Roboto"/>
              </a:rPr>
              <a:t>float or array-like of shape (n_features,), default=1.0</a:t>
            </a:r>
            <a:endParaRPr b="1" i="1">
              <a:solidFill>
                <a:srgbClr val="212529"/>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
                <a:solidFill>
                  <a:srgbClr val="212529"/>
                </a:solidFill>
                <a:highlight>
                  <a:srgbClr val="FFFFFF"/>
                </a:highlight>
                <a:latin typeface="Roboto"/>
                <a:ea typeface="Roboto"/>
                <a:cs typeface="Roboto"/>
                <a:sym typeface="Roboto"/>
              </a:rPr>
              <a:t>Additive (Laplace/Lidstone) smoothing parameter (set alpha=0 and force_alpha=True, for no smoothing).</a:t>
            </a:r>
            <a:endParaRPr>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b="1" lang="en">
                <a:solidFill>
                  <a:srgbClr val="212529"/>
                </a:solidFill>
                <a:highlight>
                  <a:srgbClr val="FFFFFF"/>
                </a:highlight>
                <a:latin typeface="Roboto"/>
                <a:ea typeface="Roboto"/>
                <a:cs typeface="Roboto"/>
                <a:sym typeface="Roboto"/>
              </a:rPr>
              <a:t>fit_prior</a:t>
            </a:r>
            <a:r>
              <a:rPr b="1" i="1" lang="en">
                <a:solidFill>
                  <a:srgbClr val="212529"/>
                </a:solidFill>
                <a:highlight>
                  <a:srgbClr val="FFFFFF"/>
                </a:highlight>
                <a:latin typeface="Roboto"/>
                <a:ea typeface="Roboto"/>
                <a:cs typeface="Roboto"/>
                <a:sym typeface="Roboto"/>
              </a:rPr>
              <a:t>bool, default=True</a:t>
            </a:r>
            <a:endParaRPr b="1" i="1">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a:solidFill>
                  <a:srgbClr val="212529"/>
                </a:solidFill>
                <a:highlight>
                  <a:srgbClr val="FFFFFF"/>
                </a:highlight>
                <a:latin typeface="Roboto"/>
                <a:ea typeface="Roboto"/>
                <a:cs typeface="Roboto"/>
                <a:sym typeface="Roboto"/>
              </a:rPr>
              <a:t>Whether to learn class prior probabilities or not. If false, a uniform prior will be used.</a:t>
            </a:r>
            <a:endParaRPr>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b="1">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5b3105237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5b3105237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b400c5119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b400c5119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rgbClr val="212529"/>
                </a:solidFill>
                <a:highlight>
                  <a:srgbClr val="FFFFFF"/>
                </a:highlight>
                <a:latin typeface="Roboto"/>
                <a:ea typeface="Roboto"/>
                <a:cs typeface="Roboto"/>
                <a:sym typeface="Roboto"/>
              </a:rPr>
              <a:t>C</a:t>
            </a:r>
            <a:r>
              <a:rPr b="1" i="1" lang="en" sz="1200">
                <a:solidFill>
                  <a:srgbClr val="212529"/>
                </a:solidFill>
                <a:highlight>
                  <a:srgbClr val="FFFFFF"/>
                </a:highlight>
                <a:latin typeface="Roboto"/>
                <a:ea typeface="Roboto"/>
                <a:cs typeface="Roboto"/>
                <a:sym typeface="Roboto"/>
              </a:rPr>
              <a:t>float, default=1.0</a:t>
            </a:r>
            <a:endParaRPr b="1" i="1" sz="1200">
              <a:solidFill>
                <a:srgbClr val="212529"/>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212529"/>
                </a:solidFill>
                <a:highlight>
                  <a:srgbClr val="FFFFFF"/>
                </a:highlight>
                <a:latin typeface="Roboto"/>
                <a:ea typeface="Roboto"/>
                <a:cs typeface="Roboto"/>
                <a:sym typeface="Roboto"/>
              </a:rPr>
              <a:t>Regularization parameter. The strength of the regularization is inversely proportional to C. Must be strictly positive. The penalty is a squared l2 penalty.</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b="1" lang="en" sz="1200">
                <a:solidFill>
                  <a:srgbClr val="212529"/>
                </a:solidFill>
                <a:highlight>
                  <a:srgbClr val="FFFFFF"/>
                </a:highlight>
                <a:latin typeface="Roboto"/>
                <a:ea typeface="Roboto"/>
                <a:cs typeface="Roboto"/>
                <a:sym typeface="Roboto"/>
              </a:rPr>
              <a:t>kernel</a:t>
            </a:r>
            <a:r>
              <a:rPr b="1" i="1" lang="en" sz="1200">
                <a:solidFill>
                  <a:srgbClr val="212529"/>
                </a:solidFill>
                <a:highlight>
                  <a:srgbClr val="FFFFFF"/>
                </a:highlight>
                <a:latin typeface="Roboto"/>
                <a:ea typeface="Roboto"/>
                <a:cs typeface="Roboto"/>
                <a:sym typeface="Roboto"/>
              </a:rPr>
              <a:t>{‘linear’, ‘poly’, ‘rbf’, ‘sigmoid’, ‘precomputed’} or callable, default=’rbf’</a:t>
            </a:r>
            <a:endParaRPr b="1" i="1" sz="1200">
              <a:solidFill>
                <a:srgbClr val="212529"/>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212529"/>
                </a:solidFill>
                <a:highlight>
                  <a:srgbClr val="FFFFFF"/>
                </a:highlight>
                <a:latin typeface="Roboto"/>
                <a:ea typeface="Roboto"/>
                <a:cs typeface="Roboto"/>
                <a:sym typeface="Roboto"/>
              </a:rPr>
              <a:t>Specifies the kernel type to be used in the algorithm. If none is given, ‘rbf’ will be used. If a callable is given it is used to pre-compute the kernel matrix from data matrices; that matrix should be an array of shape </a:t>
            </a:r>
            <a:r>
              <a:rPr lang="en" sz="1050">
                <a:solidFill>
                  <a:srgbClr val="222222"/>
                </a:solidFill>
                <a:highlight>
                  <a:srgbClr val="ECF0F3"/>
                </a:highlight>
                <a:latin typeface="Consolas"/>
                <a:ea typeface="Consolas"/>
                <a:cs typeface="Consolas"/>
                <a:sym typeface="Consolas"/>
              </a:rPr>
              <a:t>(n_samples, n_samples)</a:t>
            </a:r>
            <a:r>
              <a:rPr lang="en" sz="1200">
                <a:solidFill>
                  <a:srgbClr val="212529"/>
                </a:solidFill>
                <a:highlight>
                  <a:srgbClr val="FFFFFF"/>
                </a:highlight>
                <a:latin typeface="Roboto"/>
                <a:ea typeface="Roboto"/>
                <a:cs typeface="Roboto"/>
                <a:sym typeface="Roboto"/>
              </a:rPr>
              <a:t>.</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b="1" lang="en" sz="1200">
                <a:solidFill>
                  <a:srgbClr val="212529"/>
                </a:solidFill>
                <a:highlight>
                  <a:srgbClr val="FFFFFF"/>
                </a:highlight>
                <a:latin typeface="Roboto"/>
                <a:ea typeface="Roboto"/>
                <a:cs typeface="Roboto"/>
                <a:sym typeface="Roboto"/>
              </a:rPr>
              <a:t>gamma</a:t>
            </a:r>
            <a:r>
              <a:rPr b="1" i="1" lang="en" sz="1200">
                <a:solidFill>
                  <a:srgbClr val="212529"/>
                </a:solidFill>
                <a:highlight>
                  <a:srgbClr val="FFFFFF"/>
                </a:highlight>
                <a:latin typeface="Roboto"/>
                <a:ea typeface="Roboto"/>
                <a:cs typeface="Roboto"/>
                <a:sym typeface="Roboto"/>
              </a:rPr>
              <a:t>{‘scale’, ‘auto’} or float, default=’scale’</a:t>
            </a:r>
            <a:endParaRPr b="1" i="1" sz="1200">
              <a:solidFill>
                <a:srgbClr val="212529"/>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212529"/>
                </a:solidFill>
                <a:highlight>
                  <a:srgbClr val="FFFFFF"/>
                </a:highlight>
                <a:latin typeface="Roboto"/>
                <a:ea typeface="Roboto"/>
                <a:cs typeface="Roboto"/>
                <a:sym typeface="Roboto"/>
              </a:rPr>
              <a:t>Kernel coefficient for ‘rbf’, ‘poly’ and ‘sigmoid’.</a:t>
            </a:r>
            <a:endParaRPr sz="1200">
              <a:solidFill>
                <a:srgbClr val="212529"/>
              </a:solidFill>
              <a:highlight>
                <a:srgbClr val="FFFFFF"/>
              </a:highlight>
              <a:latin typeface="Roboto"/>
              <a:ea typeface="Roboto"/>
              <a:cs typeface="Roboto"/>
              <a:sym typeface="Roboto"/>
            </a:endParaRPr>
          </a:p>
          <a:p>
            <a:pPr indent="-304800" lvl="0" marL="457200" rtl="0" algn="l">
              <a:lnSpc>
                <a:spcPct val="115000"/>
              </a:lnSpc>
              <a:spcBef>
                <a:spcPts val="120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if </a:t>
            </a:r>
            <a:r>
              <a:rPr lang="en" sz="1050">
                <a:solidFill>
                  <a:srgbClr val="222222"/>
                </a:solidFill>
                <a:highlight>
                  <a:srgbClr val="ECF0F3"/>
                </a:highlight>
                <a:latin typeface="Consolas"/>
                <a:ea typeface="Consolas"/>
                <a:cs typeface="Consolas"/>
                <a:sym typeface="Consolas"/>
              </a:rPr>
              <a:t>gamma='scale'</a:t>
            </a:r>
            <a:r>
              <a:rPr lang="en" sz="1200">
                <a:solidFill>
                  <a:srgbClr val="212529"/>
                </a:solidFill>
                <a:highlight>
                  <a:srgbClr val="FFFFFF"/>
                </a:highlight>
                <a:latin typeface="Roboto"/>
                <a:ea typeface="Roboto"/>
                <a:cs typeface="Roboto"/>
                <a:sym typeface="Roboto"/>
              </a:rPr>
              <a:t> (default) is passed then it uses 1 / (n_features * X.var()) as value of gamma,</a:t>
            </a:r>
            <a:endParaRPr sz="1200">
              <a:solidFill>
                <a:srgbClr val="212529"/>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if ‘auto’, uses 1 / n_features</a:t>
            </a:r>
            <a:endParaRPr sz="1200">
              <a:solidFill>
                <a:srgbClr val="212529"/>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if float, must be non-negative.</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0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969b047a24_0_1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969b047a24_0_1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222222"/>
                </a:solidFill>
                <a:highlight>
                  <a:srgbClr val="FFFFFF"/>
                </a:highlight>
                <a:latin typeface="Lato"/>
                <a:ea typeface="Lato"/>
                <a:cs typeface="Lato"/>
                <a:sym typeface="Lato"/>
              </a:rPr>
              <a:t>SVM It tries to find an optimal boundary (known as hyperplane) between different classes. In simple words, SVM does complex data transformations depending on the selected kernel function, and based on those transformations, it aims to maximize the separation boundaries between your data points.</a:t>
            </a:r>
            <a:endParaRPr sz="1350">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t/>
            </a:r>
            <a:endParaRPr sz="1350">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Naive bayes: Because of the class independence assumption, naive Bayes classifiers can quickly learn to use high dimensional features with limited training data compared to more sophisticated methods. This can be useful in situations where the dataset is small compared to the number of features, such as images or texts.</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969b047a24_0_1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969b047a24_0_1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Because of the class independence assumption, naive Bayes classifiers can quickly learn to use high dimensional features with limited training data compared to more sophisticated methods. This can be useful in situations where the dataset is small compared to the number of features, such as images or texts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969b047a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969b047a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chemeClr val="dk1"/>
                </a:solidFill>
                <a:latin typeface="IBM Plex Sans"/>
                <a:ea typeface="IBM Plex Sans"/>
                <a:cs typeface="IBM Plex Sans"/>
                <a:sym typeface="IBM Plex Sans"/>
              </a:rPr>
              <a:t>According to a 2019 study by the US Department of Health’s Substance Abuse and Mental Health Services Administration</a:t>
            </a:r>
            <a:endParaRPr sz="1200">
              <a:solidFill>
                <a:schemeClr val="dk1"/>
              </a:solidFill>
              <a:latin typeface="IBM Plex Sans"/>
              <a:ea typeface="IBM Plex Sans"/>
              <a:cs typeface="IBM Plex Sans"/>
              <a:sym typeface="IBM Plex Sans"/>
            </a:endParaRPr>
          </a:p>
          <a:p>
            <a:pPr indent="0" lvl="0" marL="0" rtl="0" algn="l">
              <a:lnSpc>
                <a:spcPct val="150000"/>
              </a:lnSpc>
              <a:spcBef>
                <a:spcPts val="1200"/>
              </a:spcBef>
              <a:spcAft>
                <a:spcPts val="0"/>
              </a:spcAft>
              <a:buNone/>
            </a:pPr>
            <a:r>
              <a:rPr lang="en" sz="1200">
                <a:solidFill>
                  <a:schemeClr val="dk1"/>
                </a:solidFill>
                <a:latin typeface="IBM Plex Sans"/>
                <a:ea typeface="IBM Plex Sans"/>
                <a:cs typeface="IBM Plex Sans"/>
                <a:sym typeface="IBM Plex Sans"/>
              </a:rPr>
              <a:t>On this note…</a:t>
            </a:r>
            <a:endParaRPr sz="1200">
              <a:solidFill>
                <a:schemeClr val="dk1"/>
              </a:solidFill>
              <a:latin typeface="IBM Plex Sans"/>
              <a:ea typeface="IBM Plex Sans"/>
              <a:cs typeface="IBM Plex Sans"/>
              <a:sym typeface="IBM Plex Sans"/>
            </a:endParaRPr>
          </a:p>
          <a:p>
            <a:pPr indent="0" lvl="0" marL="0" rtl="0" algn="l">
              <a:lnSpc>
                <a:spcPct val="150000"/>
              </a:lnSpc>
              <a:spcBef>
                <a:spcPts val="1200"/>
              </a:spcBef>
              <a:spcAft>
                <a:spcPts val="0"/>
              </a:spcAft>
              <a:buNone/>
            </a:pPr>
            <a:r>
              <a:rPr lang="en" sz="1200">
                <a:solidFill>
                  <a:schemeClr val="dk1"/>
                </a:solidFill>
                <a:latin typeface="IBM Plex Sans"/>
                <a:ea typeface="IBM Plex Sans"/>
                <a:cs typeface="IBM Plex Sans"/>
                <a:sym typeface="IBM Plex Sans"/>
              </a:rPr>
              <a:t>Time Perspective (TP) is the manner in which individuals divide the flow of their human experience into different time frames or time zones (i.e. past, present, future) –  automatically and non-consciously.</a:t>
            </a:r>
            <a:endParaRPr/>
          </a:p>
          <a:p>
            <a:pPr indent="0" lvl="0" marL="0" rtl="0" algn="l">
              <a:spcBef>
                <a:spcPts val="1200"/>
              </a:spcBef>
              <a:spcAft>
                <a:spcPts val="0"/>
              </a:spcAft>
              <a:buNone/>
            </a:pPr>
            <a:r>
              <a:rPr lang="en"/>
              <a:t>In the paper “Resolution of grammatical tense into actual time, and its application in Time Perspective study in the tweet space”</a:t>
            </a:r>
            <a:endParaRPr/>
          </a:p>
          <a:p>
            <a:pPr indent="0" lvl="0" marL="0" rtl="0" algn="l">
              <a:spcBef>
                <a:spcPts val="0"/>
              </a:spcBef>
              <a:spcAft>
                <a:spcPts val="0"/>
              </a:spcAft>
              <a:buNone/>
            </a:pPr>
            <a:r>
              <a:rPr lang="en"/>
              <a:t>we’ve learned that a person’s temporal orientation or time perspective has profound impact on their behavior, attitudes, </a:t>
            </a:r>
            <a:r>
              <a:rPr lang="en"/>
              <a:t>emotions</a:t>
            </a:r>
            <a:r>
              <a:rPr lang="en"/>
              <a:t>, educational achievements, and health.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the analysis of thatt paper show that people who are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b400c511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b400c511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969b047a2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969b047a2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paper “Resolution of grammatical tense into actual time, and its application in Time Perspective study in the tweet space”</a:t>
            </a:r>
            <a:endParaRPr/>
          </a:p>
          <a:p>
            <a:pPr indent="0" lvl="0" marL="0" rtl="0" algn="l">
              <a:spcBef>
                <a:spcPts val="0"/>
              </a:spcBef>
              <a:spcAft>
                <a:spcPts val="0"/>
              </a:spcAft>
              <a:buNone/>
            </a:pPr>
            <a:r>
              <a:rPr lang="en"/>
              <a:t>we’ve learned that a person’s temporal orientation or time perspective has profound impact on their behavior, attitudes, emotions, educational achievements, and health.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the analysis of thatt paper show that people who are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b400c5119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b400c5119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study moot because there is a dependent and </a:t>
            </a:r>
            <a:r>
              <a:rPr lang="en"/>
              <a:t>independent</a:t>
            </a:r>
            <a:r>
              <a:rPr lang="en"/>
              <a:t> variable. and correlations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969b047a24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969b047a24_0_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Gather and manually annotate data (tweets)</a:t>
            </a:r>
            <a:endParaRPr/>
          </a:p>
          <a:p>
            <a:pPr indent="0" lvl="0" marL="0" rtl="0" algn="l">
              <a:spcBef>
                <a:spcPts val="0"/>
              </a:spcBef>
              <a:spcAft>
                <a:spcPts val="0"/>
              </a:spcAft>
              <a:buClr>
                <a:schemeClr val="dk1"/>
              </a:buClr>
              <a:buSzPts val="1100"/>
              <a:buFont typeface="Arial"/>
              <a:buNone/>
            </a:pPr>
            <a:r>
              <a:rPr lang="en"/>
              <a:t>Build a temporal classifier based on the annotated data</a:t>
            </a:r>
            <a:endParaRPr/>
          </a:p>
          <a:p>
            <a:pPr indent="0" lvl="0" marL="0" rtl="0" algn="l">
              <a:spcBef>
                <a:spcPts val="0"/>
              </a:spcBef>
              <a:spcAft>
                <a:spcPts val="0"/>
              </a:spcAft>
              <a:buClr>
                <a:schemeClr val="dk1"/>
              </a:buClr>
              <a:buSzPts val="1100"/>
              <a:buFont typeface="Arial"/>
              <a:buNone/>
            </a:pPr>
            <a:r>
              <a:rPr lang="en"/>
              <a:t>After Phase II presentation (after 11/17)</a:t>
            </a:r>
            <a:endParaRPr/>
          </a:p>
          <a:p>
            <a:pPr indent="0" lvl="0" marL="0" rtl="0" algn="l">
              <a:spcBef>
                <a:spcPts val="0"/>
              </a:spcBef>
              <a:spcAft>
                <a:spcPts val="0"/>
              </a:spcAft>
              <a:buClr>
                <a:schemeClr val="dk1"/>
              </a:buClr>
              <a:buSzPts val="1100"/>
              <a:buFont typeface="Arial"/>
              <a:buNone/>
            </a:pPr>
            <a:r>
              <a:rPr lang="en"/>
              <a:t>Obtain a dataset that contains Twitter/Reddit users with sample tweets and their opioid state.</a:t>
            </a:r>
            <a:endParaRPr/>
          </a:p>
          <a:p>
            <a:pPr indent="0" lvl="0" marL="0" rtl="0" algn="l">
              <a:spcBef>
                <a:spcPts val="0"/>
              </a:spcBef>
              <a:spcAft>
                <a:spcPts val="0"/>
              </a:spcAft>
              <a:buClr>
                <a:schemeClr val="dk1"/>
              </a:buClr>
              <a:buSzPts val="1100"/>
              <a:buFont typeface="Arial"/>
              <a:buNone/>
            </a:pPr>
            <a:r>
              <a:rPr lang="en"/>
              <a:t>Use temporal classifier on obtained dataset and measure user-level TP.</a:t>
            </a:r>
            <a:endParaRPr/>
          </a:p>
          <a:p>
            <a:pPr indent="0" lvl="0" marL="0" rtl="0" algn="l">
              <a:spcBef>
                <a:spcPts val="0"/>
              </a:spcBef>
              <a:spcAft>
                <a:spcPts val="0"/>
              </a:spcAft>
              <a:buNone/>
            </a:pPr>
            <a:r>
              <a:rPr lang="en"/>
              <a:t>Perform an association/correlation study between user TP and opioid states.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969b047a24_0_1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969b047a24_0_1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paper “Resolution of grammatical tense into actual time, and its application in Time Perspective study in the tweet space”</a:t>
            </a:r>
            <a:endParaRPr/>
          </a:p>
          <a:p>
            <a:pPr indent="0" lvl="0" marL="0" rtl="0" algn="l">
              <a:spcBef>
                <a:spcPts val="0"/>
              </a:spcBef>
              <a:spcAft>
                <a:spcPts val="0"/>
              </a:spcAft>
              <a:buNone/>
            </a:pPr>
            <a:r>
              <a:rPr lang="en"/>
              <a:t>we’ve learned that a person’s temporal orientation or time perspective has profound impact on their behavior, attitudes, emotions, educational achievements, and health.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the analysis of thatt paper show that people who are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969b047a24_0_1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969b047a24_0_1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paper “Resolution of grammatical tense into actual time, and its application in Time Perspective study in the tweet space”</a:t>
            </a:r>
            <a:endParaRPr/>
          </a:p>
          <a:p>
            <a:pPr indent="0" lvl="0" marL="0" rtl="0" algn="l">
              <a:spcBef>
                <a:spcPts val="0"/>
              </a:spcBef>
              <a:spcAft>
                <a:spcPts val="0"/>
              </a:spcAft>
              <a:buNone/>
            </a:pPr>
            <a:r>
              <a:rPr lang="en"/>
              <a:t>we’ve learned that a person’s temporal orientation or time perspective has profound impact on their behavior, attitudes, emotions, educational achievements, and health.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the analysis of thatt paper show that people who are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s://www.nltk.org/_modules/nltk/sentiment/vader.html" TargetMode="External"/><Relationship Id="rId4" Type="http://schemas.openxmlformats.org/officeDocument/2006/relationships/hyperlink" Target="https://textblob.readthedocs.io/en/dev/" TargetMode="External"/><Relationship Id="rId5" Type="http://schemas.openxmlformats.org/officeDocument/2006/relationships/hyperlink" Target="https://stanfordnlp.github.io/CoreNLP/sutime.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hyperlink" Target="https://www.englishclub.com/vocabulary/adverbs-time.ht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www.samhsa.gov/data/sites/default/files/reports/rpt29393/2019NSDUHFFRPDFWHTML/2019NSDUHFFR1PDFW090120.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103875" y="602800"/>
            <a:ext cx="7983600" cy="238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3366FF"/>
                </a:solidFill>
                <a:latin typeface="IBM Plex Mono"/>
                <a:ea typeface="IBM Plex Mono"/>
                <a:cs typeface="IBM Plex Mono"/>
                <a:sym typeface="IBM Plex Mono"/>
              </a:rPr>
              <a:t>Application of a temporal orientation classifier in opioid addiction study</a:t>
            </a:r>
            <a:endParaRPr b="1" sz="3000">
              <a:solidFill>
                <a:srgbClr val="3366FF"/>
              </a:solidFill>
              <a:latin typeface="IBM Plex Mono"/>
              <a:ea typeface="IBM Plex Mono"/>
              <a:cs typeface="IBM Plex Mono"/>
              <a:sym typeface="IBM Plex Mono"/>
            </a:endParaRPr>
          </a:p>
        </p:txBody>
      </p:sp>
      <p:sp>
        <p:nvSpPr>
          <p:cNvPr id="55" name="Google Shape;55;p13"/>
          <p:cNvSpPr txBox="1"/>
          <p:nvPr/>
        </p:nvSpPr>
        <p:spPr>
          <a:xfrm>
            <a:off x="139924" y="3151225"/>
            <a:ext cx="6258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IBM Plex Mono"/>
                <a:ea typeface="IBM Plex Mono"/>
                <a:cs typeface="IBM Plex Mono"/>
                <a:sym typeface="IBM Plex Mono"/>
              </a:rPr>
              <a:t>FINAL</a:t>
            </a:r>
            <a:endParaRPr b="1">
              <a:solidFill>
                <a:schemeClr val="dk2"/>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b="1">
              <a:solidFill>
                <a:schemeClr val="dk1"/>
              </a:solidFill>
              <a:latin typeface="IBM Plex Mono"/>
              <a:ea typeface="IBM Plex Mono"/>
              <a:cs typeface="IBM Plex Mono"/>
              <a:sym typeface="IBM Plex Mono"/>
            </a:endParaRPr>
          </a:p>
          <a:p>
            <a:pPr indent="0" lvl="0" marL="0" rtl="0" algn="l">
              <a:spcBef>
                <a:spcPts val="0"/>
              </a:spcBef>
              <a:spcAft>
                <a:spcPts val="0"/>
              </a:spcAft>
              <a:buNone/>
            </a:pPr>
            <a:r>
              <a:rPr b="1" lang="en">
                <a:solidFill>
                  <a:schemeClr val="dk1"/>
                </a:solidFill>
                <a:latin typeface="IBM Plex Mono"/>
                <a:ea typeface="IBM Plex Mono"/>
                <a:cs typeface="IBM Plex Mono"/>
                <a:sym typeface="IBM Plex Mono"/>
              </a:rPr>
              <a:t>Gian Carlo L. Baldonado</a:t>
            </a:r>
            <a:endParaRPr>
              <a:solidFill>
                <a:schemeClr val="dk1"/>
              </a:solidFill>
              <a:latin typeface="IBM Plex Mono"/>
              <a:ea typeface="IBM Plex Mono"/>
              <a:cs typeface="IBM Plex Mono"/>
              <a:sym typeface="IBM Plex Mono"/>
            </a:endParaRPr>
          </a:p>
          <a:p>
            <a:pPr indent="0" lvl="0" marL="0" rtl="0" algn="l">
              <a:spcBef>
                <a:spcPts val="0"/>
              </a:spcBef>
              <a:spcAft>
                <a:spcPts val="0"/>
              </a:spcAft>
              <a:buNone/>
            </a:pPr>
            <a:r>
              <a:rPr lang="en">
                <a:solidFill>
                  <a:schemeClr val="dk1"/>
                </a:solidFill>
                <a:latin typeface="IBM Plex Mono"/>
                <a:ea typeface="IBM Plex Mono"/>
                <a:cs typeface="IBM Plex Mono"/>
                <a:sym typeface="IBM Plex Mono"/>
              </a:rPr>
              <a:t>December 8, 2022</a:t>
            </a:r>
            <a:endParaRPr>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a:solidFill>
                <a:schemeClr val="dk1"/>
              </a:solidFill>
              <a:latin typeface="IBM Plex Mono"/>
              <a:ea typeface="IBM Plex Mono"/>
              <a:cs typeface="IBM Plex Mono"/>
              <a:sym typeface="IBM Plex Mono"/>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555600"/>
            <a:ext cx="44226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IBM Plex Mono"/>
                <a:ea typeface="IBM Plex Mono"/>
                <a:cs typeface="IBM Plex Mono"/>
                <a:sym typeface="IBM Plex Mono"/>
              </a:rPr>
              <a:t>Data Preprocessing</a:t>
            </a:r>
            <a:endParaRPr b="1">
              <a:latin typeface="IBM Plex Mono"/>
              <a:ea typeface="IBM Plex Mono"/>
              <a:cs typeface="IBM Plex Mono"/>
              <a:sym typeface="IBM Plex Mono"/>
            </a:endParaRPr>
          </a:p>
        </p:txBody>
      </p:sp>
      <p:sp>
        <p:nvSpPr>
          <p:cNvPr id="149" name="Google Shape;149;p22"/>
          <p:cNvSpPr txBox="1"/>
          <p:nvPr>
            <p:ph idx="1" type="body"/>
          </p:nvPr>
        </p:nvSpPr>
        <p:spPr>
          <a:xfrm>
            <a:off x="311700" y="1389600"/>
            <a:ext cx="4646700" cy="31794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rgbClr val="3366FF"/>
              </a:buClr>
              <a:buSzPts val="1200"/>
              <a:buFont typeface="IBM Plex Sans"/>
              <a:buChar char="➔"/>
            </a:pPr>
            <a:r>
              <a:rPr lang="en">
                <a:solidFill>
                  <a:schemeClr val="dk1"/>
                </a:solidFill>
                <a:latin typeface="IBM Plex Sans"/>
                <a:ea typeface="IBM Plex Sans"/>
                <a:cs typeface="IBM Plex Sans"/>
                <a:sym typeface="IBM Plex Sans"/>
              </a:rPr>
              <a:t>Split the dataset into training and test sets.</a:t>
            </a:r>
            <a:endParaRPr>
              <a:solidFill>
                <a:schemeClr val="dk1"/>
              </a:solidFill>
              <a:latin typeface="IBM Plex Sans"/>
              <a:ea typeface="IBM Plex Sans"/>
              <a:cs typeface="IBM Plex Sans"/>
              <a:sym typeface="IBM Plex Sans"/>
            </a:endParaRPr>
          </a:p>
          <a:p>
            <a:pPr indent="0" lvl="0" marL="457200" rtl="0" algn="l">
              <a:lnSpc>
                <a:spcPct val="150000"/>
              </a:lnSpc>
              <a:spcBef>
                <a:spcPts val="1200"/>
              </a:spcBef>
              <a:spcAft>
                <a:spcPts val="1200"/>
              </a:spcAft>
              <a:buNone/>
            </a:pPr>
            <a:r>
              <a:t/>
            </a:r>
            <a:endParaRPr>
              <a:solidFill>
                <a:schemeClr val="dk1"/>
              </a:solidFill>
              <a:latin typeface="IBM Plex Sans"/>
              <a:ea typeface="IBM Plex Sans"/>
              <a:cs typeface="IBM Plex Sans"/>
              <a:sym typeface="IBM Plex Sans"/>
            </a:endParaRPr>
          </a:p>
        </p:txBody>
      </p:sp>
      <p:sp>
        <p:nvSpPr>
          <p:cNvPr id="150" name="Google Shape;15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51" name="Google Shape;151;p22"/>
          <p:cNvGraphicFramePr/>
          <p:nvPr/>
        </p:nvGraphicFramePr>
        <p:xfrm>
          <a:off x="952500" y="1770600"/>
          <a:ext cx="3000000" cy="3000000"/>
        </p:xfrm>
        <a:graphic>
          <a:graphicData uri="http://schemas.openxmlformats.org/drawingml/2006/table">
            <a:tbl>
              <a:tblPr>
                <a:noFill/>
                <a:tableStyleId>{6BA0D7D3-5391-4734-A4E8-8A07A9D3B900}</a:tableStyleId>
              </a:tblPr>
              <a:tblGrid>
                <a:gridCol w="1447800"/>
                <a:gridCol w="1447800"/>
                <a:gridCol w="1447800"/>
                <a:gridCol w="1447800"/>
                <a:gridCol w="1447800"/>
              </a:tblGrid>
              <a:tr h="315600">
                <a:tc>
                  <a:txBody>
                    <a:bodyPr/>
                    <a:lstStyle/>
                    <a:p>
                      <a:pPr indent="0" lvl="0" marL="0" rtl="0" algn="l">
                        <a:spcBef>
                          <a:spcPts val="0"/>
                        </a:spcBef>
                        <a:spcAft>
                          <a:spcPts val="0"/>
                        </a:spcAft>
                        <a:buNone/>
                      </a:pPr>
                      <a:r>
                        <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c gridSpan="2">
                  <a:txBody>
                    <a:bodyPr/>
                    <a:lstStyle/>
                    <a:p>
                      <a:pPr indent="0" lvl="0" marL="0" rtl="0" algn="ctr">
                        <a:spcBef>
                          <a:spcPts val="0"/>
                        </a:spcBef>
                        <a:spcAft>
                          <a:spcPts val="0"/>
                        </a:spcAft>
                        <a:buNone/>
                      </a:pPr>
                      <a:r>
                        <a:rPr lang="en" sz="1100">
                          <a:latin typeface="IBM Plex Sans"/>
                          <a:ea typeface="IBM Plex Sans"/>
                          <a:cs typeface="IBM Plex Sans"/>
                          <a:sym typeface="IBM Plex Sans"/>
                        </a:rPr>
                        <a:t>Training set </a:t>
                      </a:r>
                      <a:endParaRPr sz="1100">
                        <a:latin typeface="IBM Plex Sans"/>
                        <a:ea typeface="IBM Plex Sans"/>
                        <a:cs typeface="IBM Plex Sans"/>
                        <a:sym typeface="IBM Plex Sans"/>
                      </a:endParaRPr>
                    </a:p>
                    <a:p>
                      <a:pPr indent="0" lvl="0" marL="0" rtl="0" algn="ctr">
                        <a:spcBef>
                          <a:spcPts val="0"/>
                        </a:spcBef>
                        <a:spcAft>
                          <a:spcPts val="0"/>
                        </a:spcAft>
                        <a:buNone/>
                      </a:pPr>
                      <a:r>
                        <a:rPr lang="en" sz="1100">
                          <a:latin typeface="IBM Plex Sans"/>
                          <a:ea typeface="IBM Plex Sans"/>
                          <a:cs typeface="IBM Plex Sans"/>
                          <a:sym typeface="IBM Plex Sans"/>
                        </a:rPr>
                        <a:t>(n=434)</a:t>
                      </a:r>
                      <a:endParaRPr sz="11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c hMerge="1"/>
                <a:tc gridSpan="2">
                  <a:txBody>
                    <a:bodyPr/>
                    <a:lstStyle/>
                    <a:p>
                      <a:pPr indent="0" lvl="0" marL="0" rtl="0" algn="ctr">
                        <a:spcBef>
                          <a:spcPts val="0"/>
                        </a:spcBef>
                        <a:spcAft>
                          <a:spcPts val="0"/>
                        </a:spcAft>
                        <a:buNone/>
                      </a:pPr>
                      <a:r>
                        <a:rPr lang="en" sz="1100">
                          <a:solidFill>
                            <a:schemeClr val="dk1"/>
                          </a:solidFill>
                          <a:latin typeface="IBM Plex Sans"/>
                          <a:ea typeface="IBM Plex Sans"/>
                          <a:cs typeface="IBM Plex Sans"/>
                          <a:sym typeface="IBM Plex Sans"/>
                        </a:rPr>
                        <a:t>Testing set </a:t>
                      </a:r>
                      <a:endParaRPr sz="11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rPr lang="en" sz="1100">
                          <a:solidFill>
                            <a:schemeClr val="dk1"/>
                          </a:solidFill>
                          <a:latin typeface="IBM Plex Sans"/>
                          <a:ea typeface="IBM Plex Sans"/>
                          <a:cs typeface="IBM Plex Sans"/>
                          <a:sym typeface="IBM Plex Sans"/>
                        </a:rPr>
                        <a:t>(n = 214)</a:t>
                      </a:r>
                      <a:endParaRPr sz="11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sz="11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2"/>
                    </a:solidFill>
                  </a:tcPr>
                </a:tc>
                <a:tc hMerge="1"/>
              </a:tr>
              <a:tr h="381000">
                <a:tc>
                  <a:txBody>
                    <a:bodyPr/>
                    <a:lstStyle/>
                    <a:p>
                      <a:pPr indent="0" lvl="0" marL="0" rtl="0" algn="l">
                        <a:spcBef>
                          <a:spcPts val="0"/>
                        </a:spcBef>
                        <a:spcAft>
                          <a:spcPts val="0"/>
                        </a:spcAft>
                        <a:buNone/>
                      </a:pPr>
                      <a:r>
                        <a:rPr lang="en">
                          <a:latin typeface="IBM Plex Sans"/>
                          <a:ea typeface="IBM Plex Sans"/>
                          <a:cs typeface="IBM Plex Sans"/>
                          <a:sym typeface="IBM Plex Sans"/>
                        </a:rPr>
                        <a:t>TP Orientation</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latin typeface="IBM Plex Sans"/>
                          <a:ea typeface="IBM Plex Sans"/>
                          <a:cs typeface="IBM Plex Sans"/>
                          <a:sym typeface="IBM Plex Sans"/>
                        </a:rPr>
                        <a:t>Count</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latin typeface="IBM Plex Sans"/>
                          <a:ea typeface="IBM Plex Sans"/>
                          <a:cs typeface="IBM Plex Sans"/>
                          <a:sym typeface="IBM Plex Sans"/>
                        </a:rPr>
                        <a:t>Percent</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latin typeface="IBM Plex Sans"/>
                          <a:ea typeface="IBM Plex Sans"/>
                          <a:cs typeface="IBM Plex Sans"/>
                          <a:sym typeface="IBM Plex Sans"/>
                        </a:rPr>
                        <a:t>Count</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latin typeface="IBM Plex Sans"/>
                          <a:ea typeface="IBM Plex Sans"/>
                          <a:cs typeface="IBM Plex Sans"/>
                          <a:sym typeface="IBM Plex Sans"/>
                        </a:rPr>
                        <a:t>Percent</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r>
              <a:tr h="381000">
                <a:tc>
                  <a:txBody>
                    <a:bodyPr/>
                    <a:lstStyle/>
                    <a:p>
                      <a:pPr indent="0" lvl="0" marL="0" rtl="0" algn="l">
                        <a:spcBef>
                          <a:spcPts val="0"/>
                        </a:spcBef>
                        <a:spcAft>
                          <a:spcPts val="0"/>
                        </a:spcAft>
                        <a:buNone/>
                      </a:pPr>
                      <a:r>
                        <a:rPr lang="en">
                          <a:latin typeface="IBM Plex Sans"/>
                          <a:ea typeface="IBM Plex Sans"/>
                          <a:cs typeface="IBM Plex Sans"/>
                          <a:sym typeface="IBM Plex Sans"/>
                        </a:rPr>
                        <a:t>Future</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IBM Plex Sans"/>
                          <a:ea typeface="IBM Plex Sans"/>
                          <a:cs typeface="IBM Plex Sans"/>
                          <a:sym typeface="IBM Plex Sans"/>
                        </a:rPr>
                        <a:t>90</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IBM Plex Sans"/>
                          <a:ea typeface="IBM Plex Sans"/>
                          <a:cs typeface="IBM Plex Sans"/>
                          <a:sym typeface="IBM Plex Sans"/>
                        </a:rPr>
                        <a:t>20.74%</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IBM Plex Sans"/>
                          <a:ea typeface="IBM Plex Sans"/>
                          <a:cs typeface="IBM Plex Sans"/>
                          <a:sym typeface="IBM Plex Sans"/>
                        </a:rPr>
                        <a:t>50</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IBM Plex Sans"/>
                          <a:ea typeface="IBM Plex Sans"/>
                          <a:cs typeface="IBM Plex Sans"/>
                          <a:sym typeface="IBM Plex Sans"/>
                        </a:rPr>
                        <a:t>23.36%</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IBM Plex Sans"/>
                          <a:ea typeface="IBM Plex Sans"/>
                          <a:cs typeface="IBM Plex Sans"/>
                          <a:sym typeface="IBM Plex Sans"/>
                        </a:rPr>
                        <a:t>Past</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IBM Plex Sans"/>
                          <a:ea typeface="IBM Plex Sans"/>
                          <a:cs typeface="IBM Plex Sans"/>
                          <a:sym typeface="IBM Plex Sans"/>
                        </a:rPr>
                        <a:t>163</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IBM Plex Sans"/>
                          <a:ea typeface="IBM Plex Sans"/>
                          <a:cs typeface="IBM Plex Sans"/>
                          <a:sym typeface="IBM Plex Sans"/>
                        </a:rPr>
                        <a:t>37.56%</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IBM Plex Sans"/>
                          <a:ea typeface="IBM Plex Sans"/>
                          <a:cs typeface="IBM Plex Sans"/>
                          <a:sym typeface="IBM Plex Sans"/>
                        </a:rPr>
                        <a:t>77</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IBM Plex Sans"/>
                          <a:ea typeface="IBM Plex Sans"/>
                          <a:cs typeface="IBM Plex Sans"/>
                          <a:sym typeface="IBM Plex Sans"/>
                        </a:rPr>
                        <a:t>35.98%</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IBM Plex Sans"/>
                          <a:ea typeface="IBM Plex Sans"/>
                          <a:cs typeface="IBM Plex Sans"/>
                          <a:sym typeface="IBM Plex Sans"/>
                        </a:rPr>
                        <a:t>Present</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IBM Plex Sans"/>
                          <a:ea typeface="IBM Plex Sans"/>
                          <a:cs typeface="IBM Plex Sans"/>
                          <a:sym typeface="IBM Plex Sans"/>
                        </a:rPr>
                        <a:t>181</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IBM Plex Sans"/>
                          <a:ea typeface="IBM Plex Sans"/>
                          <a:cs typeface="IBM Plex Sans"/>
                          <a:sym typeface="IBM Plex Sans"/>
                        </a:rPr>
                        <a:t>41.71%</a:t>
                      </a:r>
                      <a:endParaRPr>
                        <a:solidFill>
                          <a:schemeClr val="dk1"/>
                        </a:solidFill>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IBM Plex Sans"/>
                          <a:ea typeface="IBM Plex Sans"/>
                          <a:cs typeface="IBM Plex Sans"/>
                          <a:sym typeface="IBM Plex Sans"/>
                        </a:rPr>
                        <a:t>87</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IBM Plex Sans"/>
                          <a:ea typeface="IBM Plex Sans"/>
                          <a:cs typeface="IBM Plex Sans"/>
                          <a:sym typeface="IBM Plex Sans"/>
                        </a:rPr>
                        <a:t>40.65%</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i="1" lang="en">
                          <a:latin typeface="IBM Plex Sans"/>
                          <a:ea typeface="IBM Plex Sans"/>
                          <a:cs typeface="IBM Plex Sans"/>
                          <a:sym typeface="IBM Plex Sans"/>
                        </a:rPr>
                        <a:t>Total</a:t>
                      </a:r>
                      <a:endParaRPr i="1">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i="1" lang="en">
                          <a:solidFill>
                            <a:schemeClr val="dk1"/>
                          </a:solidFill>
                          <a:latin typeface="IBM Plex Sans"/>
                          <a:ea typeface="IBM Plex Sans"/>
                          <a:cs typeface="IBM Plex Sans"/>
                          <a:sym typeface="IBM Plex Sans"/>
                        </a:rPr>
                        <a:t>434</a:t>
                      </a:r>
                      <a:endParaRPr i="1">
                        <a:solidFill>
                          <a:schemeClr val="dk1"/>
                        </a:solidFill>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i="1">
                        <a:solidFill>
                          <a:srgbClr val="FF0000"/>
                        </a:solidFill>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i="1" lang="en">
                          <a:latin typeface="IBM Plex Sans"/>
                          <a:ea typeface="IBM Plex Sans"/>
                          <a:cs typeface="IBM Plex Sans"/>
                          <a:sym typeface="IBM Plex Sans"/>
                        </a:rPr>
                        <a:t>214</a:t>
                      </a:r>
                      <a:endParaRPr i="1">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
        <p:nvSpPr>
          <p:cNvPr id="152" name="Google Shape;152;p22"/>
          <p:cNvSpPr txBox="1"/>
          <p:nvPr/>
        </p:nvSpPr>
        <p:spPr>
          <a:xfrm>
            <a:off x="952500" y="4536775"/>
            <a:ext cx="559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IBM Plex Sans"/>
                <a:ea typeface="IBM Plex Sans"/>
                <a:cs typeface="IBM Plex Sans"/>
                <a:sym typeface="IBM Plex Sans"/>
              </a:rPr>
              <a:t>Table 2: TP </a:t>
            </a:r>
            <a:r>
              <a:rPr lang="en" sz="1000">
                <a:latin typeface="IBM Plex Sans"/>
                <a:ea typeface="IBM Plex Sans"/>
                <a:cs typeface="IBM Plex Sans"/>
                <a:sym typeface="IBM Plex Sans"/>
              </a:rPr>
              <a:t>orientation</a:t>
            </a:r>
            <a:r>
              <a:rPr lang="en" sz="1000">
                <a:latin typeface="IBM Plex Sans"/>
                <a:ea typeface="IBM Plex Sans"/>
                <a:cs typeface="IBM Plex Sans"/>
                <a:sym typeface="IBM Plex Sans"/>
              </a:rPr>
              <a:t> count and frequencies in the training and test sets.</a:t>
            </a:r>
            <a:endParaRPr sz="1000">
              <a:latin typeface="IBM Plex Sans"/>
              <a:ea typeface="IBM Plex Sans"/>
              <a:cs typeface="IBM Plex Sans"/>
              <a:sym typeface="IBM Plex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311700" y="555600"/>
            <a:ext cx="41127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IBM Plex Mono"/>
                <a:ea typeface="IBM Plex Mono"/>
                <a:cs typeface="IBM Plex Mono"/>
                <a:sym typeface="IBM Plex Mono"/>
              </a:rPr>
              <a:t>Data Preprocessing</a:t>
            </a:r>
            <a:endParaRPr b="1">
              <a:latin typeface="IBM Plex Mono"/>
              <a:ea typeface="IBM Plex Mono"/>
              <a:cs typeface="IBM Plex Mono"/>
              <a:sym typeface="IBM Plex Mono"/>
            </a:endParaRPr>
          </a:p>
        </p:txBody>
      </p:sp>
      <p:sp>
        <p:nvSpPr>
          <p:cNvPr id="158" name="Google Shape;158;p23"/>
          <p:cNvSpPr txBox="1"/>
          <p:nvPr>
            <p:ph idx="1" type="body"/>
          </p:nvPr>
        </p:nvSpPr>
        <p:spPr>
          <a:xfrm>
            <a:off x="311700" y="1389600"/>
            <a:ext cx="6235500" cy="29289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rgbClr val="3366FF"/>
              </a:buClr>
              <a:buSzPts val="1200"/>
              <a:buFont typeface="IBM Plex Sans"/>
              <a:buChar char="➔"/>
            </a:pPr>
            <a:r>
              <a:rPr lang="en">
                <a:solidFill>
                  <a:schemeClr val="dk1"/>
                </a:solidFill>
                <a:latin typeface="IBM Plex Sans"/>
                <a:ea typeface="IBM Plex Sans"/>
                <a:cs typeface="IBM Plex Sans"/>
                <a:sym typeface="IBM Plex Sans"/>
              </a:rPr>
              <a:t>Enhanced preprocessing</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Basic cleaning: convert \n to ‘_’, lower case, remove punctuations, strip, remove hyperlinks</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Deconstruction of contractions, </a:t>
            </a:r>
            <a:r>
              <a:rPr lang="en">
                <a:solidFill>
                  <a:srgbClr val="5E5E5E"/>
                </a:solidFill>
                <a:latin typeface="IBM Plex Sans"/>
                <a:ea typeface="IBM Plex Sans"/>
                <a:cs typeface="IBM Plex Sans"/>
                <a:sym typeface="IBM Plex Sans"/>
              </a:rPr>
              <a:t>e.g.. </a:t>
            </a:r>
            <a:r>
              <a:rPr i="1" lang="en">
                <a:solidFill>
                  <a:srgbClr val="5E5E5E"/>
                </a:solidFill>
                <a:latin typeface="IBM Plex Sans"/>
                <a:ea typeface="IBM Plex Sans"/>
                <a:cs typeface="IBM Plex Sans"/>
                <a:sym typeface="IBM Plex Sans"/>
              </a:rPr>
              <a:t>‘ll to will</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Modified stop </a:t>
            </a:r>
            <a:r>
              <a:rPr lang="en">
                <a:solidFill>
                  <a:schemeClr val="dk1"/>
                </a:solidFill>
                <a:latin typeface="IBM Plex Sans"/>
                <a:ea typeface="IBM Plex Sans"/>
                <a:cs typeface="IBM Plex Sans"/>
                <a:sym typeface="IBM Plex Sans"/>
              </a:rPr>
              <a:t>word: r</a:t>
            </a:r>
            <a:r>
              <a:rPr lang="en">
                <a:solidFill>
                  <a:schemeClr val="dk1"/>
                </a:solidFill>
                <a:latin typeface="IBM Plex Sans"/>
                <a:ea typeface="IBM Plex Sans"/>
                <a:cs typeface="IBM Plex Sans"/>
                <a:sym typeface="IBM Plex Sans"/>
              </a:rPr>
              <a:t>emoved verbs and common contractions from stopwords, </a:t>
            </a:r>
            <a:r>
              <a:rPr lang="en">
                <a:solidFill>
                  <a:srgbClr val="5E5E5E"/>
                </a:solidFill>
                <a:latin typeface="IBM Plex Sans"/>
                <a:ea typeface="IBM Plex Sans"/>
                <a:cs typeface="IBM Plex Sans"/>
                <a:sym typeface="IBM Plex Sans"/>
              </a:rPr>
              <a:t>e.g. the word </a:t>
            </a:r>
            <a:r>
              <a:rPr i="1" lang="en">
                <a:solidFill>
                  <a:srgbClr val="5E5E5E"/>
                </a:solidFill>
                <a:latin typeface="IBM Plex Sans"/>
                <a:ea typeface="IBM Plex Sans"/>
                <a:cs typeface="IBM Plex Sans"/>
                <a:sym typeface="IBM Plex Sans"/>
              </a:rPr>
              <a:t>won’t</a:t>
            </a:r>
            <a:r>
              <a:rPr lang="en">
                <a:solidFill>
                  <a:srgbClr val="5E5E5E"/>
                </a:solidFill>
                <a:latin typeface="IBM Plex Sans"/>
                <a:ea typeface="IBM Plex Sans"/>
                <a:cs typeface="IBM Plex Sans"/>
                <a:sym typeface="IBM Plex Sans"/>
              </a:rPr>
              <a:t> is not in stopwords</a:t>
            </a:r>
            <a:endParaRPr>
              <a:solidFill>
                <a:schemeClr val="dk1"/>
              </a:solidFill>
              <a:latin typeface="IBM Plex Sans"/>
              <a:ea typeface="IBM Plex Sans"/>
              <a:cs typeface="IBM Plex Sans"/>
              <a:sym typeface="IBM Plex Sans"/>
            </a:endParaRPr>
          </a:p>
        </p:txBody>
      </p:sp>
      <p:sp>
        <p:nvSpPr>
          <p:cNvPr id="159" name="Google Shape;15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4"/>
          <p:cNvPicPr preferRelativeResize="0"/>
          <p:nvPr/>
        </p:nvPicPr>
        <p:blipFill rotWithShape="1">
          <a:blip r:embed="rId3">
            <a:alphaModFix/>
          </a:blip>
          <a:srcRect b="0" l="28012" r="34382" t="0"/>
          <a:stretch/>
        </p:blipFill>
        <p:spPr>
          <a:xfrm>
            <a:off x="5634175" y="0"/>
            <a:ext cx="3509825" cy="5242800"/>
          </a:xfrm>
          <a:prstGeom prst="rect">
            <a:avLst/>
          </a:prstGeom>
          <a:noFill/>
          <a:ln>
            <a:noFill/>
          </a:ln>
        </p:spPr>
      </p:pic>
      <p:sp>
        <p:nvSpPr>
          <p:cNvPr id="165" name="Google Shape;165;p24"/>
          <p:cNvSpPr txBox="1"/>
          <p:nvPr>
            <p:ph type="title"/>
          </p:nvPr>
        </p:nvSpPr>
        <p:spPr>
          <a:xfrm>
            <a:off x="311700" y="555600"/>
            <a:ext cx="41127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IBM Plex Mono"/>
                <a:ea typeface="IBM Plex Mono"/>
                <a:cs typeface="IBM Plex Mono"/>
                <a:sym typeface="IBM Plex Mono"/>
              </a:rPr>
              <a:t>Feature Engineering</a:t>
            </a:r>
            <a:endParaRPr b="1">
              <a:latin typeface="IBM Plex Mono"/>
              <a:ea typeface="IBM Plex Mono"/>
              <a:cs typeface="IBM Plex Mono"/>
              <a:sym typeface="IBM Plex Mono"/>
            </a:endParaRPr>
          </a:p>
        </p:txBody>
      </p:sp>
      <p:sp>
        <p:nvSpPr>
          <p:cNvPr id="166" name="Google Shape;166;p24"/>
          <p:cNvSpPr txBox="1"/>
          <p:nvPr>
            <p:ph idx="1" type="body"/>
          </p:nvPr>
        </p:nvSpPr>
        <p:spPr>
          <a:xfrm>
            <a:off x="311700" y="1399325"/>
            <a:ext cx="4437600" cy="2928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a:solidFill>
                  <a:schemeClr val="dk1"/>
                </a:solidFill>
                <a:latin typeface="IBM Plex Sans"/>
                <a:ea typeface="IBM Plex Sans"/>
                <a:cs typeface="IBM Plex Sans"/>
                <a:sym typeface="IBM Plex Sans"/>
              </a:rPr>
              <a:t>Overview</a:t>
            </a:r>
            <a:endParaRPr b="1">
              <a:solidFill>
                <a:schemeClr val="dk1"/>
              </a:solidFill>
              <a:latin typeface="IBM Plex Sans"/>
              <a:ea typeface="IBM Plex Sans"/>
              <a:cs typeface="IBM Plex Sans"/>
              <a:sym typeface="IBM Plex Sans"/>
            </a:endParaRPr>
          </a:p>
          <a:p>
            <a:pPr indent="-304800" lvl="0" marL="457200" rtl="0" algn="l">
              <a:lnSpc>
                <a:spcPct val="150000"/>
              </a:lnSpc>
              <a:spcBef>
                <a:spcPts val="1200"/>
              </a:spcBef>
              <a:spcAft>
                <a:spcPts val="0"/>
              </a:spcAft>
              <a:buClr>
                <a:schemeClr val="dk1"/>
              </a:buClr>
              <a:buSzPts val="1200"/>
              <a:buFont typeface="IBM Plex Sans"/>
              <a:buAutoNum type="arabicPeriod"/>
            </a:pPr>
            <a:r>
              <a:rPr lang="en">
                <a:solidFill>
                  <a:schemeClr val="dk1"/>
                </a:solidFill>
                <a:latin typeface="IBM Plex Sans"/>
                <a:ea typeface="IBM Plex Sans"/>
                <a:cs typeface="IBM Plex Sans"/>
                <a:sym typeface="IBM Plex Sans"/>
              </a:rPr>
              <a:t>Polarity and Subjectivity scores</a:t>
            </a:r>
            <a:endParaRPr>
              <a:solidFill>
                <a:schemeClr val="dk1"/>
              </a:solidFill>
              <a:latin typeface="IBM Plex Sans"/>
              <a:ea typeface="IBM Plex Sans"/>
              <a:cs typeface="IBM Plex Sans"/>
              <a:sym typeface="IBM Plex Sans"/>
            </a:endParaRPr>
          </a:p>
          <a:p>
            <a:pPr indent="-304800" lvl="0" marL="457200" rtl="0" algn="l">
              <a:lnSpc>
                <a:spcPct val="150000"/>
              </a:lnSpc>
              <a:spcBef>
                <a:spcPts val="0"/>
              </a:spcBef>
              <a:spcAft>
                <a:spcPts val="0"/>
              </a:spcAft>
              <a:buClr>
                <a:schemeClr val="dk1"/>
              </a:buClr>
              <a:buSzPts val="1200"/>
              <a:buFont typeface="IBM Plex Sans"/>
              <a:buAutoNum type="arabicPeriod"/>
            </a:pPr>
            <a:r>
              <a:rPr lang="en">
                <a:solidFill>
                  <a:schemeClr val="dk1"/>
                </a:solidFill>
                <a:latin typeface="IBM Plex Sans"/>
                <a:ea typeface="IBM Plex Sans"/>
                <a:cs typeface="IBM Plex Sans"/>
                <a:sym typeface="IBM Plex Sans"/>
              </a:rPr>
              <a:t>Count time expressions</a:t>
            </a:r>
            <a:endParaRPr>
              <a:solidFill>
                <a:schemeClr val="dk1"/>
              </a:solidFill>
              <a:latin typeface="IBM Plex Sans"/>
              <a:ea typeface="IBM Plex Sans"/>
              <a:cs typeface="IBM Plex Sans"/>
              <a:sym typeface="IBM Plex Sans"/>
            </a:endParaRPr>
          </a:p>
          <a:p>
            <a:pPr indent="-304800" lvl="0" marL="457200" rtl="0" algn="l">
              <a:lnSpc>
                <a:spcPct val="150000"/>
              </a:lnSpc>
              <a:spcBef>
                <a:spcPts val="0"/>
              </a:spcBef>
              <a:spcAft>
                <a:spcPts val="0"/>
              </a:spcAft>
              <a:buClr>
                <a:schemeClr val="dk1"/>
              </a:buClr>
              <a:buSzPts val="1200"/>
              <a:buFont typeface="IBM Plex Sans"/>
              <a:buAutoNum type="arabicPeriod"/>
            </a:pPr>
            <a:r>
              <a:rPr lang="en">
                <a:solidFill>
                  <a:schemeClr val="dk1"/>
                </a:solidFill>
                <a:latin typeface="IBM Plex Sans"/>
                <a:ea typeface="IBM Plex Sans"/>
                <a:cs typeface="IBM Plex Sans"/>
                <a:sym typeface="IBM Plex Sans"/>
              </a:rPr>
              <a:t>Count temporal modifiers (adj. and adv.)</a:t>
            </a:r>
            <a:endParaRPr>
              <a:solidFill>
                <a:schemeClr val="dk1"/>
              </a:solidFill>
              <a:latin typeface="IBM Plex Sans"/>
              <a:ea typeface="IBM Plex Sans"/>
              <a:cs typeface="IBM Plex Sans"/>
              <a:sym typeface="IBM Plex Sans"/>
            </a:endParaRPr>
          </a:p>
          <a:p>
            <a:pPr indent="-304800" lvl="0" marL="457200" rtl="0" algn="l">
              <a:lnSpc>
                <a:spcPct val="150000"/>
              </a:lnSpc>
              <a:spcBef>
                <a:spcPts val="0"/>
              </a:spcBef>
              <a:spcAft>
                <a:spcPts val="0"/>
              </a:spcAft>
              <a:buClr>
                <a:schemeClr val="dk1"/>
              </a:buClr>
              <a:buSzPts val="1200"/>
              <a:buFont typeface="IBM Plex Sans"/>
              <a:buAutoNum type="arabicPeriod"/>
            </a:pPr>
            <a:r>
              <a:rPr lang="en">
                <a:solidFill>
                  <a:schemeClr val="dk1"/>
                </a:solidFill>
                <a:latin typeface="IBM Plex Sans"/>
                <a:ea typeface="IBM Plex Sans"/>
                <a:cs typeface="IBM Plex Sans"/>
                <a:sym typeface="IBM Plex Sans"/>
              </a:rPr>
              <a:t>Count part of speech tags</a:t>
            </a:r>
            <a:endParaRPr>
              <a:solidFill>
                <a:schemeClr val="dk1"/>
              </a:solidFill>
              <a:latin typeface="IBM Plex Sans"/>
              <a:ea typeface="IBM Plex Sans"/>
              <a:cs typeface="IBM Plex Sans"/>
              <a:sym typeface="IBM Plex Sans"/>
            </a:endParaRPr>
          </a:p>
          <a:p>
            <a:pPr indent="-304800" lvl="0" marL="457200" rtl="0" algn="l">
              <a:lnSpc>
                <a:spcPct val="150000"/>
              </a:lnSpc>
              <a:spcBef>
                <a:spcPts val="0"/>
              </a:spcBef>
              <a:spcAft>
                <a:spcPts val="0"/>
              </a:spcAft>
              <a:buClr>
                <a:schemeClr val="dk1"/>
              </a:buClr>
              <a:buSzPts val="1200"/>
              <a:buFont typeface="IBM Plex Sans"/>
              <a:buAutoNum type="arabicPeriod"/>
            </a:pPr>
            <a:r>
              <a:rPr lang="en">
                <a:solidFill>
                  <a:schemeClr val="dk1"/>
                </a:solidFill>
                <a:latin typeface="IBM Plex Sans"/>
                <a:ea typeface="IBM Plex Sans"/>
                <a:cs typeface="IBM Plex Sans"/>
                <a:sym typeface="IBM Plex Sans"/>
              </a:rPr>
              <a:t>Word2Vec matrix, TF-IDF matrix</a:t>
            </a:r>
            <a:endParaRPr>
              <a:solidFill>
                <a:schemeClr val="dk1"/>
              </a:solidFill>
              <a:latin typeface="IBM Plex Sans"/>
              <a:ea typeface="IBM Plex Sans"/>
              <a:cs typeface="IBM Plex Sans"/>
              <a:sym typeface="IBM Plex Sans"/>
            </a:endParaRPr>
          </a:p>
          <a:p>
            <a:pPr indent="0" lvl="0" marL="0" rtl="0" algn="l">
              <a:lnSpc>
                <a:spcPct val="150000"/>
              </a:lnSpc>
              <a:spcBef>
                <a:spcPts val="1200"/>
              </a:spcBef>
              <a:spcAft>
                <a:spcPts val="1200"/>
              </a:spcAft>
              <a:buNone/>
            </a:pPr>
            <a:r>
              <a:rPr lang="en">
                <a:solidFill>
                  <a:schemeClr val="dk1"/>
                </a:solidFill>
                <a:latin typeface="IBM Plex Sans"/>
                <a:ea typeface="IBM Plex Sans"/>
                <a:cs typeface="IBM Plex Sans"/>
                <a:sym typeface="IBM Plex Sans"/>
              </a:rPr>
              <a:t>A feature-engineered dataset that includes all features has a total of 366 features.</a:t>
            </a:r>
            <a:endParaRPr>
              <a:solidFill>
                <a:schemeClr val="dk1"/>
              </a:solidFill>
              <a:latin typeface="IBM Plex Sans"/>
              <a:ea typeface="IBM Plex Sans"/>
              <a:cs typeface="IBM Plex Sans"/>
              <a:sym typeface="IBM Plex Sans"/>
            </a:endParaRPr>
          </a:p>
        </p:txBody>
      </p:sp>
      <p:sp>
        <p:nvSpPr>
          <p:cNvPr id="167" name="Google Shape;16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11700" y="555600"/>
            <a:ext cx="41127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IBM Plex Mono"/>
                <a:ea typeface="IBM Plex Mono"/>
                <a:cs typeface="IBM Plex Mono"/>
                <a:sym typeface="IBM Plex Mono"/>
              </a:rPr>
              <a:t>Feature Engineering</a:t>
            </a:r>
            <a:endParaRPr b="1">
              <a:latin typeface="IBM Plex Mono"/>
              <a:ea typeface="IBM Plex Mono"/>
              <a:cs typeface="IBM Plex Mono"/>
              <a:sym typeface="IBM Plex Mono"/>
            </a:endParaRPr>
          </a:p>
        </p:txBody>
      </p:sp>
      <p:sp>
        <p:nvSpPr>
          <p:cNvPr id="173" name="Google Shape;173;p25"/>
          <p:cNvSpPr txBox="1"/>
          <p:nvPr>
            <p:ph idx="1" type="body"/>
          </p:nvPr>
        </p:nvSpPr>
        <p:spPr>
          <a:xfrm>
            <a:off x="311700" y="1399325"/>
            <a:ext cx="4341600" cy="2928900"/>
          </a:xfrm>
          <a:prstGeom prst="rect">
            <a:avLst/>
          </a:prstGeom>
        </p:spPr>
        <p:txBody>
          <a:bodyPr anchorCtr="0" anchor="t" bIns="91425" lIns="91425" spcFirstLastPara="1" rIns="91425" wrap="square" tIns="91425">
            <a:noAutofit/>
          </a:bodyPr>
          <a:lstStyle/>
          <a:p>
            <a:pPr indent="-304800" lvl="0" marL="457200" rtl="0" algn="l">
              <a:lnSpc>
                <a:spcPct val="130000"/>
              </a:lnSpc>
              <a:spcBef>
                <a:spcPts val="0"/>
              </a:spcBef>
              <a:spcAft>
                <a:spcPts val="0"/>
              </a:spcAft>
              <a:buClr>
                <a:schemeClr val="dk1"/>
              </a:buClr>
              <a:buSzPts val="1200"/>
              <a:buFont typeface="IBM Plex Sans"/>
              <a:buAutoNum type="arabicPeriod"/>
            </a:pPr>
            <a:r>
              <a:rPr b="1" lang="en">
                <a:solidFill>
                  <a:schemeClr val="dk1"/>
                </a:solidFill>
                <a:latin typeface="IBM Plex Sans"/>
                <a:ea typeface="IBM Plex Sans"/>
                <a:cs typeface="IBM Plex Sans"/>
                <a:sym typeface="IBM Plex Sans"/>
              </a:rPr>
              <a:t>Polarity and Subjectivity scores</a:t>
            </a:r>
            <a:endParaRPr b="1">
              <a:solidFill>
                <a:schemeClr val="dk1"/>
              </a:solidFill>
              <a:latin typeface="IBM Plex Sans"/>
              <a:ea typeface="IBM Plex Sans"/>
              <a:cs typeface="IBM Plex Sans"/>
              <a:sym typeface="IBM Plex Sans"/>
            </a:endParaRPr>
          </a:p>
          <a:p>
            <a:pPr indent="-304800" lvl="1" marL="914400" rtl="0" algn="l">
              <a:lnSpc>
                <a:spcPct val="130000"/>
              </a:lnSpc>
              <a:spcBef>
                <a:spcPts val="0"/>
              </a:spcBef>
              <a:spcAft>
                <a:spcPts val="0"/>
              </a:spcAft>
              <a:buClr>
                <a:schemeClr val="dk1"/>
              </a:buClr>
              <a:buSzPts val="1200"/>
              <a:buFont typeface="IBM Plex Sans"/>
              <a:buAutoNum type="alphaLcPeriod"/>
            </a:pPr>
            <a:r>
              <a:rPr lang="en">
                <a:solidFill>
                  <a:schemeClr val="dk1"/>
                </a:solidFill>
                <a:latin typeface="IBM Plex Sans"/>
                <a:ea typeface="IBM Plex Sans"/>
                <a:cs typeface="IBM Plex Sans"/>
                <a:sym typeface="IBM Plex Sans"/>
              </a:rPr>
              <a:t>Polarity score</a:t>
            </a:r>
            <a:endParaRPr>
              <a:solidFill>
                <a:schemeClr val="dk1"/>
              </a:solidFill>
              <a:latin typeface="IBM Plex Sans"/>
              <a:ea typeface="IBM Plex Sans"/>
              <a:cs typeface="IBM Plex Sans"/>
              <a:sym typeface="IBM Plex Sans"/>
            </a:endParaRPr>
          </a:p>
          <a:p>
            <a:pPr indent="-304800" lvl="2" marL="1371600" rtl="0" algn="l">
              <a:lnSpc>
                <a:spcPct val="130000"/>
              </a:lnSpc>
              <a:spcBef>
                <a:spcPts val="0"/>
              </a:spcBef>
              <a:spcAft>
                <a:spcPts val="0"/>
              </a:spcAft>
              <a:buClr>
                <a:schemeClr val="dk1"/>
              </a:buClr>
              <a:buSzPts val="1200"/>
              <a:buFont typeface="IBM Plex Sans"/>
              <a:buAutoNum type="romanLcPeriod"/>
            </a:pPr>
            <a:r>
              <a:rPr lang="en" u="sng">
                <a:solidFill>
                  <a:schemeClr val="hlink"/>
                </a:solidFill>
                <a:latin typeface="IBM Plex Sans"/>
                <a:ea typeface="IBM Plex Sans"/>
                <a:cs typeface="IBM Plex Sans"/>
                <a:sym typeface="IBM Plex Sans"/>
                <a:hlinkClick r:id="rId3"/>
              </a:rPr>
              <a:t>NLTK Vader</a:t>
            </a:r>
            <a:endParaRPr>
              <a:solidFill>
                <a:schemeClr val="dk1"/>
              </a:solidFill>
              <a:latin typeface="IBM Plex Sans"/>
              <a:ea typeface="IBM Plex Sans"/>
              <a:cs typeface="IBM Plex Sans"/>
              <a:sym typeface="IBM Plex Sans"/>
            </a:endParaRPr>
          </a:p>
          <a:p>
            <a:pPr indent="-304800" lvl="2" marL="1371600" rtl="0" algn="l">
              <a:lnSpc>
                <a:spcPct val="130000"/>
              </a:lnSpc>
              <a:spcBef>
                <a:spcPts val="0"/>
              </a:spcBef>
              <a:spcAft>
                <a:spcPts val="0"/>
              </a:spcAft>
              <a:buClr>
                <a:schemeClr val="dk1"/>
              </a:buClr>
              <a:buSzPts val="1200"/>
              <a:buFont typeface="IBM Plex Sans"/>
              <a:buAutoNum type="romanLcPeriod"/>
            </a:pPr>
            <a:r>
              <a:rPr lang="en">
                <a:solidFill>
                  <a:schemeClr val="dk1"/>
                </a:solidFill>
                <a:latin typeface="IBM Plex Sans"/>
                <a:ea typeface="IBM Plex Sans"/>
                <a:cs typeface="IBM Plex Sans"/>
                <a:sym typeface="IBM Plex Sans"/>
              </a:rPr>
              <a:t>Output structure: [negative score, neutral score, positive score, compound score], each score scale [0,1]</a:t>
            </a:r>
            <a:endParaRPr>
              <a:solidFill>
                <a:schemeClr val="dk1"/>
              </a:solidFill>
              <a:latin typeface="IBM Plex Sans"/>
              <a:ea typeface="IBM Plex Sans"/>
              <a:cs typeface="IBM Plex Sans"/>
              <a:sym typeface="IBM Plex Sans"/>
            </a:endParaRPr>
          </a:p>
          <a:p>
            <a:pPr indent="-304800" lvl="1" marL="914400" rtl="0" algn="l">
              <a:lnSpc>
                <a:spcPct val="130000"/>
              </a:lnSpc>
              <a:spcBef>
                <a:spcPts val="0"/>
              </a:spcBef>
              <a:spcAft>
                <a:spcPts val="0"/>
              </a:spcAft>
              <a:buClr>
                <a:schemeClr val="dk1"/>
              </a:buClr>
              <a:buSzPts val="1200"/>
              <a:buFont typeface="IBM Plex Sans"/>
              <a:buAutoNum type="alphaLcPeriod"/>
            </a:pPr>
            <a:r>
              <a:rPr lang="en">
                <a:solidFill>
                  <a:schemeClr val="dk1"/>
                </a:solidFill>
                <a:latin typeface="IBM Plex Sans"/>
                <a:ea typeface="IBM Plex Sans"/>
                <a:cs typeface="IBM Plex Sans"/>
                <a:sym typeface="IBM Plex Sans"/>
              </a:rPr>
              <a:t>Subjectivity score</a:t>
            </a:r>
            <a:endParaRPr>
              <a:solidFill>
                <a:schemeClr val="dk1"/>
              </a:solidFill>
              <a:latin typeface="IBM Plex Sans"/>
              <a:ea typeface="IBM Plex Sans"/>
              <a:cs typeface="IBM Plex Sans"/>
              <a:sym typeface="IBM Plex Sans"/>
            </a:endParaRPr>
          </a:p>
          <a:p>
            <a:pPr indent="-304800" lvl="2" marL="1371600" rtl="0" algn="l">
              <a:lnSpc>
                <a:spcPct val="130000"/>
              </a:lnSpc>
              <a:spcBef>
                <a:spcPts val="0"/>
              </a:spcBef>
              <a:spcAft>
                <a:spcPts val="0"/>
              </a:spcAft>
              <a:buClr>
                <a:schemeClr val="dk1"/>
              </a:buClr>
              <a:buSzPts val="1200"/>
              <a:buFont typeface="IBM Plex Sans"/>
              <a:buAutoNum type="romanLcPeriod"/>
            </a:pPr>
            <a:r>
              <a:rPr lang="en" u="sng">
                <a:solidFill>
                  <a:schemeClr val="hlink"/>
                </a:solidFill>
                <a:latin typeface="IBM Plex Sans"/>
                <a:ea typeface="IBM Plex Sans"/>
                <a:cs typeface="IBM Plex Sans"/>
                <a:sym typeface="IBM Plex Sans"/>
                <a:hlinkClick r:id="rId4"/>
              </a:rPr>
              <a:t>Textblob</a:t>
            </a:r>
            <a:endParaRPr>
              <a:solidFill>
                <a:schemeClr val="dk1"/>
              </a:solidFill>
              <a:latin typeface="IBM Plex Sans"/>
              <a:ea typeface="IBM Plex Sans"/>
              <a:cs typeface="IBM Plex Sans"/>
              <a:sym typeface="IBM Plex Sans"/>
            </a:endParaRPr>
          </a:p>
          <a:p>
            <a:pPr indent="-304800" lvl="2" marL="1371600" rtl="0" algn="l">
              <a:lnSpc>
                <a:spcPct val="130000"/>
              </a:lnSpc>
              <a:spcBef>
                <a:spcPts val="0"/>
              </a:spcBef>
              <a:spcAft>
                <a:spcPts val="0"/>
              </a:spcAft>
              <a:buClr>
                <a:schemeClr val="dk1"/>
              </a:buClr>
              <a:buSzPts val="1200"/>
              <a:buFont typeface="IBM Plex Sans"/>
              <a:buAutoNum type="romanLcPeriod"/>
            </a:pPr>
            <a:r>
              <a:rPr lang="en">
                <a:solidFill>
                  <a:schemeClr val="dk1"/>
                </a:solidFill>
                <a:latin typeface="IBM Plex Sans"/>
                <a:ea typeface="IBM Plex Sans"/>
                <a:cs typeface="IBM Plex Sans"/>
                <a:sym typeface="IBM Plex Sans"/>
              </a:rPr>
              <a:t>scale [0,1]</a:t>
            </a:r>
            <a:endParaRPr>
              <a:solidFill>
                <a:schemeClr val="dk1"/>
              </a:solidFill>
              <a:latin typeface="IBM Plex Sans"/>
              <a:ea typeface="IBM Plex Sans"/>
              <a:cs typeface="IBM Plex Sans"/>
              <a:sym typeface="IBM Plex Sans"/>
            </a:endParaRPr>
          </a:p>
          <a:p>
            <a:pPr indent="-304800" lvl="0" marL="457200" rtl="0" algn="l">
              <a:lnSpc>
                <a:spcPct val="130000"/>
              </a:lnSpc>
              <a:spcBef>
                <a:spcPts val="0"/>
              </a:spcBef>
              <a:spcAft>
                <a:spcPts val="0"/>
              </a:spcAft>
              <a:buClr>
                <a:schemeClr val="dk1"/>
              </a:buClr>
              <a:buSzPts val="1200"/>
              <a:buFont typeface="IBM Plex Sans"/>
              <a:buAutoNum type="arabicPeriod"/>
            </a:pPr>
            <a:r>
              <a:rPr b="1" lang="en">
                <a:solidFill>
                  <a:schemeClr val="dk1"/>
                </a:solidFill>
                <a:latin typeface="IBM Plex Sans"/>
                <a:ea typeface="IBM Plex Sans"/>
                <a:cs typeface="IBM Plex Sans"/>
                <a:sym typeface="IBM Plex Sans"/>
              </a:rPr>
              <a:t>Count time expressions</a:t>
            </a:r>
            <a:endParaRPr b="1">
              <a:solidFill>
                <a:schemeClr val="dk1"/>
              </a:solidFill>
              <a:latin typeface="IBM Plex Sans"/>
              <a:ea typeface="IBM Plex Sans"/>
              <a:cs typeface="IBM Plex Sans"/>
              <a:sym typeface="IBM Plex Sans"/>
            </a:endParaRPr>
          </a:p>
          <a:p>
            <a:pPr indent="-304800" lvl="1" marL="914400" rtl="0" algn="l">
              <a:lnSpc>
                <a:spcPct val="130000"/>
              </a:lnSpc>
              <a:spcBef>
                <a:spcPts val="0"/>
              </a:spcBef>
              <a:spcAft>
                <a:spcPts val="0"/>
              </a:spcAft>
              <a:buClr>
                <a:schemeClr val="dk1"/>
              </a:buClr>
              <a:buSzPts val="1200"/>
              <a:buFont typeface="IBM Plex Sans"/>
              <a:buAutoNum type="alphaLcPeriod"/>
            </a:pPr>
            <a:r>
              <a:rPr lang="en">
                <a:solidFill>
                  <a:schemeClr val="dk1"/>
                </a:solidFill>
                <a:latin typeface="IBM Plex Sans"/>
                <a:ea typeface="IBM Plex Sans"/>
                <a:cs typeface="IBM Plex Sans"/>
                <a:sym typeface="IBM Plex Sans"/>
              </a:rPr>
              <a:t>Counts instances of time expressions using </a:t>
            </a:r>
            <a:r>
              <a:rPr lang="en" u="sng">
                <a:solidFill>
                  <a:schemeClr val="hlink"/>
                </a:solidFill>
                <a:latin typeface="IBM Plex Sans"/>
                <a:ea typeface="IBM Plex Sans"/>
                <a:cs typeface="IBM Plex Sans"/>
                <a:sym typeface="IBM Plex Sans"/>
                <a:hlinkClick r:id="rId5"/>
              </a:rPr>
              <a:t>Stanford CoreNLP SUTime</a:t>
            </a:r>
            <a:endParaRPr>
              <a:solidFill>
                <a:schemeClr val="dk1"/>
              </a:solidFill>
              <a:latin typeface="IBM Plex Sans"/>
              <a:ea typeface="IBM Plex Sans"/>
              <a:cs typeface="IBM Plex Sans"/>
              <a:sym typeface="IBM Plex Sans"/>
            </a:endParaRPr>
          </a:p>
        </p:txBody>
      </p:sp>
      <p:sp>
        <p:nvSpPr>
          <p:cNvPr id="174" name="Google Shape;17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75" name="Google Shape;175;p25"/>
          <p:cNvGraphicFramePr/>
          <p:nvPr/>
        </p:nvGraphicFramePr>
        <p:xfrm>
          <a:off x="5037850" y="1469955"/>
          <a:ext cx="3000000" cy="3000000"/>
        </p:xfrm>
        <a:graphic>
          <a:graphicData uri="http://schemas.openxmlformats.org/drawingml/2006/table">
            <a:tbl>
              <a:tblPr>
                <a:noFill/>
                <a:tableStyleId>{6BA0D7D3-5391-4734-A4E8-8A07A9D3B900}</a:tableStyleId>
              </a:tblPr>
              <a:tblGrid>
                <a:gridCol w="1550800"/>
                <a:gridCol w="2250800"/>
              </a:tblGrid>
              <a:tr h="282975">
                <a:tc>
                  <a:txBody>
                    <a:bodyPr/>
                    <a:lstStyle/>
                    <a:p>
                      <a:pPr indent="0" lvl="0" marL="0" rtl="0" algn="l">
                        <a:spcBef>
                          <a:spcPts val="0"/>
                        </a:spcBef>
                        <a:spcAft>
                          <a:spcPts val="0"/>
                        </a:spcAft>
                        <a:buNone/>
                      </a:pPr>
                      <a:r>
                        <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000">
                          <a:latin typeface="IBM Plex Sans"/>
                          <a:ea typeface="IBM Plex Sans"/>
                          <a:cs typeface="IBM Plex Sans"/>
                          <a:sym typeface="IBM Plex Sans"/>
                        </a:rPr>
                        <a:t>Example</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r>
              <a:tr h="1157700">
                <a:tc>
                  <a:txBody>
                    <a:bodyPr/>
                    <a:lstStyle/>
                    <a:p>
                      <a:pPr indent="0" lvl="0" marL="0" rtl="0" algn="l">
                        <a:spcBef>
                          <a:spcPts val="0"/>
                        </a:spcBef>
                        <a:spcAft>
                          <a:spcPts val="0"/>
                        </a:spcAft>
                        <a:buNone/>
                      </a:pPr>
                      <a:r>
                        <a:rPr lang="en" sz="1000">
                          <a:latin typeface="IBM Plex Sans"/>
                          <a:ea typeface="IBM Plex Sans"/>
                          <a:cs typeface="IBM Plex Sans"/>
                          <a:sym typeface="IBM Plex Sans"/>
                        </a:rPr>
                        <a:t>Input (cleaned, tokenized)</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30000"/>
                        </a:lnSpc>
                        <a:spcBef>
                          <a:spcPts val="0"/>
                        </a:spcBef>
                        <a:spcAft>
                          <a:spcPts val="1200"/>
                        </a:spcAft>
                        <a:buNone/>
                      </a:pPr>
                      <a:r>
                        <a:rPr lang="en" sz="1040">
                          <a:solidFill>
                            <a:schemeClr val="dk1"/>
                          </a:solidFill>
                          <a:latin typeface="IBM Plex Sans"/>
                          <a:ea typeface="IBM Plex Sans"/>
                          <a:cs typeface="IBM Plex Sans"/>
                          <a:sym typeface="IBM Plex Sans"/>
                        </a:rPr>
                        <a:t>'find helps change everything new friends new hobbies new routines get healthy lifestyle exercise work mental health stuff personally therapy ppl self help groups'</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11600">
                <a:tc>
                  <a:txBody>
                    <a:bodyPr/>
                    <a:lstStyle/>
                    <a:p>
                      <a:pPr indent="0" lvl="0" marL="0" rtl="0" algn="l">
                        <a:spcBef>
                          <a:spcPts val="0"/>
                        </a:spcBef>
                        <a:spcAft>
                          <a:spcPts val="0"/>
                        </a:spcAft>
                        <a:buNone/>
                      </a:pPr>
                      <a:r>
                        <a:rPr lang="en" sz="1000">
                          <a:solidFill>
                            <a:schemeClr val="dk1"/>
                          </a:solidFill>
                          <a:latin typeface="IBM Plex Sans"/>
                          <a:ea typeface="IBM Plex Sans"/>
                          <a:cs typeface="IBM Plex Sans"/>
                          <a:sym typeface="IBM Plex Sans"/>
                        </a:rPr>
                        <a:t>O</a:t>
                      </a:r>
                      <a:r>
                        <a:rPr lang="en" sz="1000">
                          <a:solidFill>
                            <a:schemeClr val="dk1"/>
                          </a:solidFill>
                          <a:latin typeface="IBM Plex Sans"/>
                          <a:ea typeface="IBM Plex Sans"/>
                          <a:cs typeface="IBM Plex Sans"/>
                          <a:sym typeface="IBM Plex Sans"/>
                        </a:rPr>
                        <a:t>utput, </a:t>
                      </a:r>
                      <a:r>
                        <a:rPr lang="en" sz="1000">
                          <a:latin typeface="IBM Plex Sans"/>
                          <a:ea typeface="IBM Plex Sans"/>
                          <a:cs typeface="IBM Plex Sans"/>
                          <a:sym typeface="IBM Plex Sans"/>
                        </a:rPr>
                        <a:t>p</a:t>
                      </a:r>
                      <a:r>
                        <a:rPr lang="en" sz="1000">
                          <a:latin typeface="IBM Plex Sans"/>
                          <a:ea typeface="IBM Plex Sans"/>
                          <a:cs typeface="IBM Plex Sans"/>
                          <a:sym typeface="IBM Plex Sans"/>
                        </a:rPr>
                        <a:t>olarity and subjectivity score </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30000"/>
                        </a:lnSpc>
                        <a:spcBef>
                          <a:spcPts val="0"/>
                        </a:spcBef>
                        <a:spcAft>
                          <a:spcPts val="1200"/>
                        </a:spcAft>
                        <a:buNone/>
                      </a:pPr>
                      <a:r>
                        <a:rPr lang="en" sz="970">
                          <a:solidFill>
                            <a:schemeClr val="dk1"/>
                          </a:solidFill>
                        </a:rPr>
                        <a:t>(0.0, 0.643, 0.357, 0.8779, 0.39)</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11600">
                <a:tc>
                  <a:txBody>
                    <a:bodyPr/>
                    <a:lstStyle/>
                    <a:p>
                      <a:pPr indent="0" lvl="0" marL="0" rtl="0" algn="l">
                        <a:spcBef>
                          <a:spcPts val="0"/>
                        </a:spcBef>
                        <a:spcAft>
                          <a:spcPts val="0"/>
                        </a:spcAft>
                        <a:buNone/>
                      </a:pPr>
                      <a:r>
                        <a:rPr lang="en" sz="1000">
                          <a:latin typeface="IBM Plex Sans"/>
                          <a:ea typeface="IBM Plex Sans"/>
                          <a:cs typeface="IBM Plex Sans"/>
                          <a:sym typeface="IBM Plex Sans"/>
                        </a:rPr>
                        <a:t>Output, count time expressions</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30000"/>
                        </a:lnSpc>
                        <a:spcBef>
                          <a:spcPts val="0"/>
                        </a:spcBef>
                        <a:spcAft>
                          <a:spcPts val="1200"/>
                        </a:spcAft>
                        <a:buNone/>
                      </a:pPr>
                      <a:r>
                        <a:rPr lang="en" sz="970">
                          <a:solidFill>
                            <a:schemeClr val="dk1"/>
                          </a:solidFill>
                        </a:rPr>
                        <a:t>0</a:t>
                      </a:r>
                      <a:endParaRPr sz="970">
                        <a:solidFill>
                          <a:schemeClr val="dk1"/>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
        <p:nvSpPr>
          <p:cNvPr id="176" name="Google Shape;176;p25"/>
          <p:cNvSpPr txBox="1"/>
          <p:nvPr/>
        </p:nvSpPr>
        <p:spPr>
          <a:xfrm>
            <a:off x="5037850" y="3989525"/>
            <a:ext cx="3801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IBM Plex Sans"/>
                <a:ea typeface="IBM Plex Sans"/>
                <a:cs typeface="IBM Plex Sans"/>
                <a:sym typeface="IBM Plex Sans"/>
              </a:rPr>
              <a:t>Table 3: Sample input and outputs for feature engineering polarity and subjectivity scores and count time expressions. </a:t>
            </a:r>
            <a:endParaRPr sz="1000">
              <a:latin typeface="IBM Plex Sans"/>
              <a:ea typeface="IBM Plex Sans"/>
              <a:cs typeface="IBM Plex Sans"/>
              <a:sym typeface="IBM Plex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311700" y="555600"/>
            <a:ext cx="41127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IBM Plex Mono"/>
                <a:ea typeface="IBM Plex Mono"/>
                <a:cs typeface="IBM Plex Mono"/>
                <a:sym typeface="IBM Plex Mono"/>
              </a:rPr>
              <a:t>Feature Engineering</a:t>
            </a:r>
            <a:endParaRPr b="1">
              <a:latin typeface="IBM Plex Mono"/>
              <a:ea typeface="IBM Plex Mono"/>
              <a:cs typeface="IBM Plex Mono"/>
              <a:sym typeface="IBM Plex Mono"/>
            </a:endParaRPr>
          </a:p>
        </p:txBody>
      </p:sp>
      <p:sp>
        <p:nvSpPr>
          <p:cNvPr id="182" name="Google Shape;182;p26"/>
          <p:cNvSpPr txBox="1"/>
          <p:nvPr>
            <p:ph idx="1" type="body"/>
          </p:nvPr>
        </p:nvSpPr>
        <p:spPr>
          <a:xfrm>
            <a:off x="311700" y="1399325"/>
            <a:ext cx="4341600" cy="35232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1"/>
              </a:buClr>
              <a:buSzPts val="1200"/>
              <a:buFont typeface="IBM Plex Sans"/>
              <a:buAutoNum type="arabicPeriod" startAt="3"/>
            </a:pPr>
            <a:r>
              <a:rPr b="1" lang="en">
                <a:solidFill>
                  <a:schemeClr val="dk1"/>
                </a:solidFill>
                <a:latin typeface="IBM Plex Sans"/>
                <a:ea typeface="IBM Plex Sans"/>
                <a:cs typeface="IBM Plex Sans"/>
                <a:sym typeface="IBM Plex Sans"/>
              </a:rPr>
              <a:t>Count temporal modifiers (adj. and adv.)</a:t>
            </a:r>
            <a:endParaRPr b="1">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AutoNum type="alphaLcPeriod"/>
            </a:pPr>
            <a:r>
              <a:rPr lang="en">
                <a:solidFill>
                  <a:schemeClr val="dk1"/>
                </a:solidFill>
                <a:latin typeface="IBM Plex Sans"/>
                <a:ea typeface="IBM Plex Sans"/>
                <a:cs typeface="IBM Plex Sans"/>
                <a:sym typeface="IBM Plex Sans"/>
              </a:rPr>
              <a:t>Consulted </a:t>
            </a:r>
            <a:r>
              <a:rPr lang="en" u="sng">
                <a:solidFill>
                  <a:schemeClr val="hlink"/>
                </a:solidFill>
                <a:latin typeface="IBM Plex Sans"/>
                <a:ea typeface="IBM Plex Sans"/>
                <a:cs typeface="IBM Plex Sans"/>
                <a:sym typeface="IBM Plex Sans"/>
                <a:hlinkClick r:id="rId3"/>
              </a:rPr>
              <a:t>articles online</a:t>
            </a:r>
            <a:r>
              <a:rPr lang="en">
                <a:solidFill>
                  <a:schemeClr val="dk1"/>
                </a:solidFill>
                <a:latin typeface="IBM Plex Sans"/>
                <a:ea typeface="IBM Plex Sans"/>
                <a:cs typeface="IBM Plex Sans"/>
                <a:sym typeface="IBM Plex Sans"/>
              </a:rPr>
              <a:t> for linguistic domain knowledge.</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AutoNum type="alphaLcPeriod"/>
            </a:pPr>
            <a:r>
              <a:rPr lang="en">
                <a:solidFill>
                  <a:schemeClr val="dk1"/>
                </a:solidFill>
                <a:latin typeface="IBM Plex Sans"/>
                <a:ea typeface="IBM Plex Sans"/>
                <a:cs typeface="IBM Plex Sans"/>
                <a:sym typeface="IBM Plex Sans"/>
              </a:rPr>
              <a:t>Built lists of temporal adjectives and adverbs according to their type</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AutoNum type="alphaLcPeriod"/>
            </a:pPr>
            <a:r>
              <a:rPr lang="en">
                <a:solidFill>
                  <a:schemeClr val="dk1"/>
                </a:solidFill>
                <a:latin typeface="IBM Plex Sans"/>
                <a:ea typeface="IBM Plex Sans"/>
                <a:cs typeface="IBM Plex Sans"/>
                <a:sym typeface="IBM Plex Sans"/>
              </a:rPr>
              <a:t>Types determined: futuristic, past, past present, present, present futuristic, undetermined</a:t>
            </a:r>
            <a:endParaRPr>
              <a:solidFill>
                <a:schemeClr val="dk1"/>
              </a:solidFill>
              <a:latin typeface="IBM Plex Sans"/>
              <a:ea typeface="IBM Plex Sans"/>
              <a:cs typeface="IBM Plex Sans"/>
              <a:sym typeface="IBM Plex Sans"/>
            </a:endParaRPr>
          </a:p>
          <a:p>
            <a:pPr indent="-304800" lvl="0" marL="457200" rtl="0" algn="l">
              <a:lnSpc>
                <a:spcPct val="150000"/>
              </a:lnSpc>
              <a:spcBef>
                <a:spcPts val="0"/>
              </a:spcBef>
              <a:spcAft>
                <a:spcPts val="0"/>
              </a:spcAft>
              <a:buClr>
                <a:schemeClr val="dk1"/>
              </a:buClr>
              <a:buSzPts val="1200"/>
              <a:buFont typeface="IBM Plex Sans"/>
              <a:buAutoNum type="arabicPeriod" startAt="3"/>
            </a:pPr>
            <a:r>
              <a:rPr b="1" lang="en">
                <a:solidFill>
                  <a:schemeClr val="dk1"/>
                </a:solidFill>
                <a:latin typeface="IBM Plex Sans"/>
                <a:ea typeface="IBM Plex Sans"/>
                <a:cs typeface="IBM Plex Sans"/>
                <a:sym typeface="IBM Plex Sans"/>
              </a:rPr>
              <a:t>Count part of speech tags</a:t>
            </a:r>
            <a:endParaRPr b="1">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AutoNum type="alphaLcPeriod"/>
            </a:pPr>
            <a:r>
              <a:rPr lang="en">
                <a:solidFill>
                  <a:schemeClr val="dk1"/>
                </a:solidFill>
                <a:latin typeface="IBM Plex Sans"/>
                <a:ea typeface="IBM Plex Sans"/>
                <a:cs typeface="IBM Plex Sans"/>
                <a:sym typeface="IBM Plex Sans"/>
              </a:rPr>
              <a:t>NLTK</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AutoNum type="alphaLcPeriod"/>
            </a:pPr>
            <a:r>
              <a:rPr lang="en">
                <a:solidFill>
                  <a:schemeClr val="dk1"/>
                </a:solidFill>
                <a:latin typeface="IBM Plex Sans"/>
                <a:ea typeface="IBM Plex Sans"/>
                <a:cs typeface="IBM Plex Sans"/>
                <a:sym typeface="IBM Plex Sans"/>
              </a:rPr>
              <a:t>Count of nouns, verbs, interjections, adverbs, determiners, prepositions, etc.</a:t>
            </a:r>
            <a:endParaRPr>
              <a:solidFill>
                <a:schemeClr val="dk1"/>
              </a:solidFill>
              <a:latin typeface="IBM Plex Sans"/>
              <a:ea typeface="IBM Plex Sans"/>
              <a:cs typeface="IBM Plex Sans"/>
              <a:sym typeface="IBM Plex Sans"/>
            </a:endParaRPr>
          </a:p>
        </p:txBody>
      </p:sp>
      <p:sp>
        <p:nvSpPr>
          <p:cNvPr id="183" name="Google Shape;18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84" name="Google Shape;184;p26"/>
          <p:cNvGraphicFramePr/>
          <p:nvPr/>
        </p:nvGraphicFramePr>
        <p:xfrm>
          <a:off x="5037850" y="672705"/>
          <a:ext cx="3000000" cy="3000000"/>
        </p:xfrm>
        <a:graphic>
          <a:graphicData uri="http://schemas.openxmlformats.org/drawingml/2006/table">
            <a:tbl>
              <a:tblPr>
                <a:noFill/>
                <a:tableStyleId>{6BA0D7D3-5391-4734-A4E8-8A07A9D3B900}</a:tableStyleId>
              </a:tblPr>
              <a:tblGrid>
                <a:gridCol w="1550800"/>
                <a:gridCol w="2250800"/>
              </a:tblGrid>
              <a:tr h="317425">
                <a:tc>
                  <a:txBody>
                    <a:bodyPr/>
                    <a:lstStyle/>
                    <a:p>
                      <a:pPr indent="0" lvl="0" marL="0" rtl="0" algn="l">
                        <a:spcBef>
                          <a:spcPts val="0"/>
                        </a:spcBef>
                        <a:spcAft>
                          <a:spcPts val="0"/>
                        </a:spcAft>
                        <a:buNone/>
                      </a:pPr>
                      <a:r>
                        <a:rPr lang="en" sz="1000">
                          <a:latin typeface="IBM Plex Sans"/>
                          <a:ea typeface="IBM Plex Sans"/>
                          <a:cs typeface="IBM Plex Sans"/>
                          <a:sym typeface="IBM Plex Sans"/>
                        </a:rPr>
                        <a:t>Temporal Type</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000">
                          <a:latin typeface="IBM Plex Sans"/>
                          <a:ea typeface="IBM Plex Sans"/>
                          <a:cs typeface="IBM Plex Sans"/>
                          <a:sym typeface="IBM Plex Sans"/>
                        </a:rPr>
                        <a:t>Adverbs and Adjectives</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r>
              <a:tr h="505025">
                <a:tc>
                  <a:txBody>
                    <a:bodyPr/>
                    <a:lstStyle/>
                    <a:p>
                      <a:pPr indent="0" lvl="0" marL="0" rtl="0" algn="l">
                        <a:spcBef>
                          <a:spcPts val="0"/>
                        </a:spcBef>
                        <a:spcAft>
                          <a:spcPts val="0"/>
                        </a:spcAft>
                        <a:buNone/>
                      </a:pPr>
                      <a:r>
                        <a:rPr lang="en" sz="1000">
                          <a:latin typeface="IBM Plex Sans"/>
                          <a:ea typeface="IBM Plex Sans"/>
                          <a:cs typeface="IBM Plex Sans"/>
                          <a:sym typeface="IBM Plex Sans"/>
                        </a:rPr>
                        <a:t>Futuristic</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30000"/>
                        </a:lnSpc>
                        <a:spcBef>
                          <a:spcPts val="0"/>
                        </a:spcBef>
                        <a:spcAft>
                          <a:spcPts val="1200"/>
                        </a:spcAft>
                        <a:buNone/>
                      </a:pPr>
                      <a:r>
                        <a:rPr lang="en" sz="1000">
                          <a:latin typeface="IBM Plex Sans"/>
                          <a:ea typeface="IBM Plex Sans"/>
                          <a:cs typeface="IBM Plex Sans"/>
                          <a:sym typeface="IBM Plex Sans"/>
                        </a:rPr>
                        <a:t>['finally', 'later', 'next', 'soon', 'yet', 'forward']</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505025">
                <a:tc>
                  <a:txBody>
                    <a:bodyPr/>
                    <a:lstStyle/>
                    <a:p>
                      <a:pPr indent="0" lvl="0" marL="0" rtl="0" algn="l">
                        <a:spcBef>
                          <a:spcPts val="0"/>
                        </a:spcBef>
                        <a:spcAft>
                          <a:spcPts val="0"/>
                        </a:spcAft>
                        <a:buNone/>
                      </a:pPr>
                      <a:r>
                        <a:rPr lang="en" sz="1000">
                          <a:latin typeface="IBM Plex Sans"/>
                          <a:ea typeface="IBM Plex Sans"/>
                          <a:cs typeface="IBM Plex Sans"/>
                          <a:sym typeface="IBM Plex Sans"/>
                        </a:rPr>
                        <a:t>Past</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30000"/>
                        </a:lnSpc>
                        <a:spcBef>
                          <a:spcPts val="0"/>
                        </a:spcBef>
                        <a:spcAft>
                          <a:spcPts val="1200"/>
                        </a:spcAft>
                        <a:buNone/>
                      </a:pPr>
                      <a:r>
                        <a:rPr lang="en" sz="1000">
                          <a:latin typeface="IBM Plex Sans"/>
                          <a:ea typeface="IBM Plex Sans"/>
                          <a:cs typeface="IBM Plex Sans"/>
                          <a:sym typeface="IBM Plex Sans"/>
                        </a:rPr>
                        <a:t>['then', 'before', 'formerly', 'last', 'late', 'previously', 'past', 'former']</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505025">
                <a:tc>
                  <a:txBody>
                    <a:bodyPr/>
                    <a:lstStyle/>
                    <a:p>
                      <a:pPr indent="0" lvl="0" marL="0" rtl="0" algn="l">
                        <a:spcBef>
                          <a:spcPts val="0"/>
                        </a:spcBef>
                        <a:spcAft>
                          <a:spcPts val="0"/>
                        </a:spcAft>
                        <a:buNone/>
                      </a:pPr>
                      <a:r>
                        <a:rPr lang="en" sz="1000">
                          <a:latin typeface="IBM Plex Sans"/>
                          <a:ea typeface="IBM Plex Sans"/>
                          <a:cs typeface="IBM Plex Sans"/>
                          <a:sym typeface="IBM Plex Sans"/>
                        </a:rPr>
                        <a:t>Past-present</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30000"/>
                        </a:lnSpc>
                        <a:spcBef>
                          <a:spcPts val="0"/>
                        </a:spcBef>
                        <a:spcAft>
                          <a:spcPts val="1200"/>
                        </a:spcAft>
                        <a:buNone/>
                      </a:pPr>
                      <a:r>
                        <a:rPr lang="en" sz="1000">
                          <a:latin typeface="IBM Plex Sans"/>
                          <a:ea typeface="IBM Plex Sans"/>
                          <a:cs typeface="IBM Plex Sans"/>
                          <a:sym typeface="IBM Plex Sans"/>
                        </a:rPr>
                        <a:t>['yesterday', 'already', 'early', 'earlier', 'since', 'earlier']</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505025">
                <a:tc>
                  <a:txBody>
                    <a:bodyPr/>
                    <a:lstStyle/>
                    <a:p>
                      <a:pPr indent="0" lvl="0" marL="0" rtl="0" algn="l">
                        <a:spcBef>
                          <a:spcPts val="0"/>
                        </a:spcBef>
                        <a:spcAft>
                          <a:spcPts val="0"/>
                        </a:spcAft>
                        <a:buNone/>
                      </a:pPr>
                      <a:r>
                        <a:rPr lang="en" sz="1000">
                          <a:latin typeface="IBM Plex Sans"/>
                          <a:ea typeface="IBM Plex Sans"/>
                          <a:cs typeface="IBM Plex Sans"/>
                          <a:sym typeface="IBM Plex Sans"/>
                        </a:rPr>
                        <a:t>Present</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30000"/>
                        </a:lnSpc>
                        <a:spcBef>
                          <a:spcPts val="0"/>
                        </a:spcBef>
                        <a:spcAft>
                          <a:spcPts val="1200"/>
                        </a:spcAft>
                        <a:buNone/>
                      </a:pPr>
                      <a:r>
                        <a:rPr lang="en" sz="1000">
                          <a:latin typeface="IBM Plex Sans"/>
                          <a:ea typeface="IBM Plex Sans"/>
                          <a:cs typeface="IBM Plex Sans"/>
                          <a:sym typeface="IBM Plex Sans"/>
                        </a:rPr>
                        <a:t>['now', 'today', 'just', 'lately', 'recently']</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95825">
                <a:tc>
                  <a:txBody>
                    <a:bodyPr/>
                    <a:lstStyle/>
                    <a:p>
                      <a:pPr indent="0" lvl="0" marL="0" rtl="0" algn="l">
                        <a:spcBef>
                          <a:spcPts val="0"/>
                        </a:spcBef>
                        <a:spcAft>
                          <a:spcPts val="0"/>
                        </a:spcAft>
                        <a:buNone/>
                      </a:pPr>
                      <a:r>
                        <a:rPr lang="en" sz="1000">
                          <a:latin typeface="IBM Plex Sans"/>
                          <a:ea typeface="IBM Plex Sans"/>
                          <a:cs typeface="IBM Plex Sans"/>
                          <a:sym typeface="IBM Plex Sans"/>
                        </a:rPr>
                        <a:t>Present-futuristic</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30000"/>
                        </a:lnSpc>
                        <a:spcBef>
                          <a:spcPts val="0"/>
                        </a:spcBef>
                        <a:spcAft>
                          <a:spcPts val="1200"/>
                        </a:spcAft>
                        <a:buNone/>
                      </a:pPr>
                      <a:r>
                        <a:rPr lang="en" sz="1000">
                          <a:latin typeface="IBM Plex Sans"/>
                          <a:ea typeface="IBM Plex Sans"/>
                          <a:cs typeface="IBM Plex Sans"/>
                          <a:sym typeface="IBM Plex Sans"/>
                        </a:rPr>
                        <a:t>["tomorrow", "tonight", "later"]</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505025">
                <a:tc>
                  <a:txBody>
                    <a:bodyPr/>
                    <a:lstStyle/>
                    <a:p>
                      <a:pPr indent="0" lvl="0" marL="0" rtl="0" algn="l">
                        <a:spcBef>
                          <a:spcPts val="0"/>
                        </a:spcBef>
                        <a:spcAft>
                          <a:spcPts val="0"/>
                        </a:spcAft>
                        <a:buNone/>
                      </a:pPr>
                      <a:r>
                        <a:rPr lang="en" sz="1000">
                          <a:latin typeface="IBM Plex Sans"/>
                          <a:ea typeface="IBM Plex Sans"/>
                          <a:cs typeface="IBM Plex Sans"/>
                          <a:sym typeface="IBM Plex Sans"/>
                        </a:rPr>
                        <a:t>Undetermined</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30000"/>
                        </a:lnSpc>
                        <a:spcBef>
                          <a:spcPts val="0"/>
                        </a:spcBef>
                        <a:spcAft>
                          <a:spcPts val="1200"/>
                        </a:spcAft>
                        <a:buNone/>
                      </a:pPr>
                      <a:r>
                        <a:rPr lang="en" sz="1000">
                          <a:latin typeface="IBM Plex Sans"/>
                          <a:ea typeface="IBM Plex Sans"/>
                          <a:cs typeface="IBM Plex Sans"/>
                          <a:sym typeface="IBM Plex Sans"/>
                        </a:rPr>
                        <a:t>['daily', 'fortnightly', 'hourly', 'monthly', 'nightly']</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
        <p:nvSpPr>
          <p:cNvPr id="185" name="Google Shape;185;p26"/>
          <p:cNvSpPr txBox="1"/>
          <p:nvPr/>
        </p:nvSpPr>
        <p:spPr>
          <a:xfrm>
            <a:off x="5037850" y="4170625"/>
            <a:ext cx="3801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IBM Plex Sans"/>
                <a:ea typeface="IBM Plex Sans"/>
                <a:cs typeface="IBM Plex Sans"/>
                <a:sym typeface="IBM Plex Sans"/>
              </a:rPr>
              <a:t>Table 4: Some of the temporal adverbs and adjectives used in feature engineering.</a:t>
            </a:r>
            <a:endParaRPr sz="1000">
              <a:latin typeface="IBM Plex Sans"/>
              <a:ea typeface="IBM Plex Sans"/>
              <a:cs typeface="IBM Plex Sans"/>
              <a:sym typeface="IBM Plex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11700" y="555600"/>
            <a:ext cx="41127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IBM Plex Mono"/>
                <a:ea typeface="IBM Plex Mono"/>
                <a:cs typeface="IBM Plex Mono"/>
                <a:sym typeface="IBM Plex Mono"/>
              </a:rPr>
              <a:t>Feature Engineering</a:t>
            </a:r>
            <a:endParaRPr b="1">
              <a:latin typeface="IBM Plex Mono"/>
              <a:ea typeface="IBM Plex Mono"/>
              <a:cs typeface="IBM Plex Mono"/>
              <a:sym typeface="IBM Plex Mono"/>
            </a:endParaRPr>
          </a:p>
        </p:txBody>
      </p:sp>
      <p:sp>
        <p:nvSpPr>
          <p:cNvPr id="191" name="Google Shape;191;p27"/>
          <p:cNvSpPr txBox="1"/>
          <p:nvPr>
            <p:ph idx="1" type="body"/>
          </p:nvPr>
        </p:nvSpPr>
        <p:spPr>
          <a:xfrm>
            <a:off x="311700" y="1399325"/>
            <a:ext cx="4639500" cy="35232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1"/>
              </a:buClr>
              <a:buSzPts val="1200"/>
              <a:buFont typeface="IBM Plex Sans"/>
              <a:buAutoNum type="arabicPeriod" startAt="5"/>
            </a:pPr>
            <a:r>
              <a:rPr b="1" lang="en">
                <a:solidFill>
                  <a:schemeClr val="dk1"/>
                </a:solidFill>
                <a:latin typeface="IBM Plex Sans"/>
                <a:ea typeface="IBM Plex Sans"/>
                <a:cs typeface="IBM Plex Sans"/>
                <a:sym typeface="IBM Plex Sans"/>
              </a:rPr>
              <a:t>Word2Vec and TF-IDF</a:t>
            </a:r>
            <a:endParaRPr b="1">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AutoNum type="alphaLcPeriod"/>
            </a:pPr>
            <a:r>
              <a:rPr lang="en">
                <a:solidFill>
                  <a:schemeClr val="dk1"/>
                </a:solidFill>
                <a:latin typeface="IBM Plex Sans"/>
                <a:ea typeface="IBM Plex Sans"/>
                <a:cs typeface="IBM Plex Sans"/>
                <a:sym typeface="IBM Plex Sans"/>
              </a:rPr>
              <a:t>Word2Vec</a:t>
            </a:r>
            <a:endParaRPr>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AutoNum type="romanLcPeriod"/>
            </a:pPr>
            <a:r>
              <a:rPr lang="en">
                <a:solidFill>
                  <a:schemeClr val="dk1"/>
                </a:solidFill>
                <a:latin typeface="IBM Plex Sans"/>
                <a:ea typeface="IBM Plex Sans"/>
                <a:cs typeface="IBM Plex Sans"/>
                <a:sym typeface="IBM Plex Sans"/>
              </a:rPr>
              <a:t>Accounted for bigrams and trigrams</a:t>
            </a:r>
            <a:endParaRPr>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AutoNum type="romanLcPeriod"/>
            </a:pPr>
            <a:r>
              <a:rPr lang="en">
                <a:solidFill>
                  <a:schemeClr val="dk1"/>
                </a:solidFill>
                <a:latin typeface="IBM Plex Sans"/>
                <a:ea typeface="IBM Plex Sans"/>
                <a:cs typeface="IBM Plex Sans"/>
                <a:sym typeface="IBM Plex Sans"/>
              </a:rPr>
              <a:t>Created a w2v model with 300 dimensions</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AutoNum type="alphaLcPeriod"/>
            </a:pPr>
            <a:r>
              <a:rPr lang="en">
                <a:solidFill>
                  <a:schemeClr val="dk1"/>
                </a:solidFill>
                <a:latin typeface="IBM Plex Sans"/>
                <a:ea typeface="IBM Plex Sans"/>
                <a:cs typeface="IBM Plex Sans"/>
                <a:sym typeface="IBM Plex Sans"/>
              </a:rPr>
              <a:t>TF-IDF</a:t>
            </a:r>
            <a:endParaRPr>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AutoNum type="romanLcPeriod"/>
            </a:pPr>
            <a:r>
              <a:rPr lang="en">
                <a:solidFill>
                  <a:schemeClr val="dk1"/>
                </a:solidFill>
                <a:latin typeface="IBM Plex Sans"/>
                <a:ea typeface="IBM Plex Sans"/>
                <a:cs typeface="IBM Plex Sans"/>
                <a:sym typeface="IBM Plex Sans"/>
              </a:rPr>
              <a:t>max_features 10,000</a:t>
            </a:r>
            <a:endParaRPr>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AutoNum type="romanLcPeriod"/>
            </a:pPr>
            <a:r>
              <a:rPr lang="en">
                <a:solidFill>
                  <a:schemeClr val="dk1"/>
                </a:solidFill>
                <a:latin typeface="IBM Plex Sans"/>
                <a:ea typeface="IBM Plex Sans"/>
                <a:cs typeface="IBM Plex Sans"/>
                <a:sym typeface="IBM Plex Sans"/>
              </a:rPr>
              <a:t>ngram range (1,2)</a:t>
            </a:r>
            <a:endParaRPr>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AutoNum type="romanLcPeriod"/>
            </a:pPr>
            <a:r>
              <a:rPr lang="en">
                <a:solidFill>
                  <a:schemeClr val="dk1"/>
                </a:solidFill>
                <a:latin typeface="IBM Plex Sans"/>
                <a:ea typeface="IBM Plex Sans"/>
                <a:cs typeface="IBM Plex Sans"/>
                <a:sym typeface="IBM Plex Sans"/>
              </a:rPr>
              <a:t>Decreased the dimensionality of the sparse matrix using feature selection chi-squared with p-value limit of 0.80.</a:t>
            </a:r>
            <a:endParaRPr>
              <a:solidFill>
                <a:schemeClr val="dk1"/>
              </a:solidFill>
              <a:latin typeface="IBM Plex Sans"/>
              <a:ea typeface="IBM Plex Sans"/>
              <a:cs typeface="IBM Plex Sans"/>
              <a:sym typeface="IBM Plex Sans"/>
            </a:endParaRPr>
          </a:p>
          <a:p>
            <a:pPr indent="-304800" lvl="3" marL="1828800" rtl="0" algn="l">
              <a:lnSpc>
                <a:spcPct val="150000"/>
              </a:lnSpc>
              <a:spcBef>
                <a:spcPts val="0"/>
              </a:spcBef>
              <a:spcAft>
                <a:spcPts val="0"/>
              </a:spcAft>
              <a:buClr>
                <a:schemeClr val="dk1"/>
              </a:buClr>
              <a:buSzPts val="1200"/>
              <a:buFont typeface="IBM Plex Sans"/>
              <a:buAutoNum type="arabicPeriod"/>
            </a:pPr>
            <a:r>
              <a:rPr lang="en">
                <a:solidFill>
                  <a:schemeClr val="dk1"/>
                </a:solidFill>
                <a:latin typeface="IBM Plex Sans"/>
                <a:ea typeface="IBM Plex Sans"/>
                <a:cs typeface="IBM Plex Sans"/>
                <a:sym typeface="IBM Plex Sans"/>
              </a:rPr>
              <a:t>From 10,000 features to 46 most relevant features.</a:t>
            </a:r>
            <a:endParaRPr>
              <a:solidFill>
                <a:schemeClr val="dk1"/>
              </a:solidFill>
              <a:latin typeface="IBM Plex Sans"/>
              <a:ea typeface="IBM Plex Sans"/>
              <a:cs typeface="IBM Plex Sans"/>
              <a:sym typeface="IBM Plex Sans"/>
            </a:endParaRPr>
          </a:p>
        </p:txBody>
      </p:sp>
      <p:sp>
        <p:nvSpPr>
          <p:cNvPr id="192" name="Google Shape;19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93" name="Google Shape;193;p27"/>
          <p:cNvGraphicFramePr/>
          <p:nvPr/>
        </p:nvGraphicFramePr>
        <p:xfrm>
          <a:off x="5149675" y="1399330"/>
          <a:ext cx="3000000" cy="3000000"/>
        </p:xfrm>
        <a:graphic>
          <a:graphicData uri="http://schemas.openxmlformats.org/drawingml/2006/table">
            <a:tbl>
              <a:tblPr>
                <a:noFill/>
                <a:tableStyleId>{6BA0D7D3-5391-4734-A4E8-8A07A9D3B900}</a:tableStyleId>
              </a:tblPr>
              <a:tblGrid>
                <a:gridCol w="3322775"/>
              </a:tblGrid>
              <a:tr h="324750">
                <a:tc>
                  <a:txBody>
                    <a:bodyPr/>
                    <a:lstStyle/>
                    <a:p>
                      <a:pPr indent="0" lvl="0" marL="0" rtl="0" algn="l">
                        <a:spcBef>
                          <a:spcPts val="0"/>
                        </a:spcBef>
                        <a:spcAft>
                          <a:spcPts val="0"/>
                        </a:spcAft>
                        <a:buNone/>
                      </a:pPr>
                      <a:r>
                        <a:rPr lang="en" sz="1000">
                          <a:latin typeface="IBM Plex Sans"/>
                          <a:ea typeface="IBM Plex Sans"/>
                          <a:cs typeface="IBM Plex Sans"/>
                          <a:sym typeface="IBM Plex Sans"/>
                        </a:rPr>
                        <a:t>Feature selection for TF-IDF</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r>
              <a:tr h="2396850">
                <a:tc>
                  <a:txBody>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highlight>
                            <a:srgbClr val="FFFFFF"/>
                          </a:highlight>
                          <a:latin typeface="IBM Plex Sans"/>
                          <a:ea typeface="IBM Plex Sans"/>
                          <a:cs typeface="IBM Plex Sans"/>
                          <a:sym typeface="IBM Plex Sans"/>
                        </a:rPr>
                        <a:t>['future', 'year sober', 'plan', 'hopefully', 'forward', 'want', 'live', 'mind', 'keep', 'use kratom', 'relapsing', 'thank', 'time im', 'look', 'excited', 'im excited', 'sober fentanyl', 'thank thank', 'puts', 'tapering', 'feel normal', 'way live', 'ahead', 'withdrawals im', 'hoping', 'jump', 'path', 'social', 'deep', 'maybe use', 'sleep maybe', 'use tramadol', 'ill keep', 'month use', 'life', 'think hell', 'used', 'loved', 'im', 'times', 'made', 'lost', 'years', 'percs', 'itching', 'pupils']</a:t>
                      </a:r>
                      <a:endParaRPr sz="1100">
                        <a:solidFill>
                          <a:schemeClr val="dk1"/>
                        </a:solidFill>
                        <a:highlight>
                          <a:srgbClr val="FFFFFF"/>
                        </a:highlight>
                        <a:latin typeface="IBM Plex Sans"/>
                        <a:ea typeface="IBM Plex Sans"/>
                        <a:cs typeface="IBM Plex Sans"/>
                        <a:sym typeface="IBM Plex Sans"/>
                      </a:endParaRPr>
                    </a:p>
                    <a:p>
                      <a:pPr indent="0" lvl="0" marL="0" rtl="0" algn="l">
                        <a:lnSpc>
                          <a:spcPct val="130000"/>
                        </a:lnSpc>
                        <a:spcBef>
                          <a:spcPts val="0"/>
                        </a:spcBef>
                        <a:spcAft>
                          <a:spcPts val="1200"/>
                        </a:spcAft>
                        <a:buNone/>
                      </a:pPr>
                      <a:r>
                        <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
        <p:nvSpPr>
          <p:cNvPr id="194" name="Google Shape;194;p27"/>
          <p:cNvSpPr txBox="1"/>
          <p:nvPr/>
        </p:nvSpPr>
        <p:spPr>
          <a:xfrm>
            <a:off x="5037850" y="4170625"/>
            <a:ext cx="3801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IBM Plex Sans"/>
                <a:ea typeface="IBM Plex Sans"/>
                <a:cs typeface="IBM Plex Sans"/>
                <a:sym typeface="IBM Plex Sans"/>
              </a:rPr>
              <a:t>Table 5: </a:t>
            </a:r>
            <a:r>
              <a:rPr lang="en" sz="1000">
                <a:solidFill>
                  <a:schemeClr val="dk1"/>
                </a:solidFill>
                <a:latin typeface="IBM Plex Sans"/>
                <a:ea typeface="IBM Plex Sans"/>
                <a:cs typeface="IBM Plex Sans"/>
                <a:sym typeface="IBM Plex Sans"/>
              </a:rPr>
              <a:t>Forty-six most relevant features according to a chi-squared test of the TF-IDF matrix.</a:t>
            </a:r>
            <a:endParaRPr sz="1000">
              <a:latin typeface="IBM Plex Sans"/>
              <a:ea typeface="IBM Plex Sans"/>
              <a:cs typeface="IBM Plex Sans"/>
              <a:sym typeface="IBM Plex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311700" y="555600"/>
            <a:ext cx="41127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IBM Plex Mono"/>
                <a:ea typeface="IBM Plex Mono"/>
                <a:cs typeface="IBM Plex Mono"/>
                <a:sym typeface="IBM Plex Mono"/>
              </a:rPr>
              <a:t>Feature Importance</a:t>
            </a:r>
            <a:endParaRPr b="1">
              <a:latin typeface="IBM Plex Mono"/>
              <a:ea typeface="IBM Plex Mono"/>
              <a:cs typeface="IBM Plex Mono"/>
              <a:sym typeface="IBM Plex Mono"/>
            </a:endParaRPr>
          </a:p>
        </p:txBody>
      </p:sp>
      <p:sp>
        <p:nvSpPr>
          <p:cNvPr id="200" name="Google Shape;200;p28"/>
          <p:cNvSpPr txBox="1"/>
          <p:nvPr>
            <p:ph idx="1" type="body"/>
          </p:nvPr>
        </p:nvSpPr>
        <p:spPr>
          <a:xfrm>
            <a:off x="311700" y="1399325"/>
            <a:ext cx="5913900" cy="35232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Chi-squared test</a:t>
            </a:r>
            <a:endParaRPr>
              <a:solidFill>
                <a:schemeClr val="dk1"/>
              </a:solidFill>
              <a:latin typeface="IBM Plex Sans"/>
              <a:ea typeface="IBM Plex Sans"/>
              <a:cs typeface="IBM Plex Sans"/>
              <a:sym typeface="IBM Plex Sans"/>
            </a:endParaRPr>
          </a:p>
        </p:txBody>
      </p:sp>
      <p:sp>
        <p:nvSpPr>
          <p:cNvPr id="201" name="Google Shape;20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202" name="Google Shape;202;p28"/>
          <p:cNvGraphicFramePr/>
          <p:nvPr/>
        </p:nvGraphicFramePr>
        <p:xfrm>
          <a:off x="694375" y="1833061"/>
          <a:ext cx="3000000" cy="3000000"/>
        </p:xfrm>
        <a:graphic>
          <a:graphicData uri="http://schemas.openxmlformats.org/drawingml/2006/table">
            <a:tbl>
              <a:tblPr>
                <a:noFill/>
                <a:tableStyleId>{6BA0D7D3-5391-4734-A4E8-8A07A9D3B900}</a:tableStyleId>
              </a:tblPr>
              <a:tblGrid>
                <a:gridCol w="1274925"/>
                <a:gridCol w="6717175"/>
              </a:tblGrid>
              <a:tr h="250100">
                <a:tc>
                  <a:txBody>
                    <a:bodyPr/>
                    <a:lstStyle/>
                    <a:p>
                      <a:pPr indent="0" lvl="0" marL="0" rtl="0" algn="l">
                        <a:spcBef>
                          <a:spcPts val="0"/>
                        </a:spcBef>
                        <a:spcAft>
                          <a:spcPts val="0"/>
                        </a:spcAft>
                        <a:buNone/>
                      </a:pPr>
                      <a:r>
                        <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000">
                          <a:latin typeface="IBM Plex Sans"/>
                          <a:ea typeface="IBM Plex Sans"/>
                          <a:cs typeface="IBM Plex Sans"/>
                          <a:sym typeface="IBM Plex Sans"/>
                        </a:rPr>
                        <a:t>Top features by class</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r>
              <a:tr h="705575">
                <a:tc>
                  <a:txBody>
                    <a:bodyPr/>
                    <a:lstStyle/>
                    <a:p>
                      <a:pPr indent="0" lvl="0" marL="0" rtl="0" algn="l">
                        <a:lnSpc>
                          <a:spcPct val="115000"/>
                        </a:lnSpc>
                        <a:spcBef>
                          <a:spcPts val="0"/>
                        </a:spcBef>
                        <a:spcAft>
                          <a:spcPts val="0"/>
                        </a:spcAft>
                        <a:buNone/>
                      </a:pPr>
                      <a:r>
                        <a:rPr lang="en" sz="1100">
                          <a:solidFill>
                            <a:schemeClr val="dk1"/>
                          </a:solidFill>
                          <a:latin typeface="IBM Plex Sans"/>
                          <a:ea typeface="IBM Plex Sans"/>
                          <a:cs typeface="IBM Plex Sans"/>
                          <a:sym typeface="IBM Plex Sans"/>
                        </a:rPr>
                        <a:t>Future</a:t>
                      </a:r>
                      <a:endParaRPr sz="1100">
                        <a:solidFill>
                          <a:schemeClr val="dk1"/>
                        </a:solidFill>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30000"/>
                        </a:lnSpc>
                        <a:spcBef>
                          <a:spcPts val="0"/>
                        </a:spcBef>
                        <a:spcAft>
                          <a:spcPts val="0"/>
                        </a:spcAft>
                        <a:buNone/>
                      </a:pPr>
                      <a:r>
                        <a:rPr lang="en" sz="1100">
                          <a:solidFill>
                            <a:schemeClr val="dk1"/>
                          </a:solidFill>
                          <a:latin typeface="IBM Plex Sans"/>
                          <a:ea typeface="IBM Plex Sans"/>
                          <a:cs typeface="IBM Plex Sans"/>
                          <a:sym typeface="IBM Plex Sans"/>
                        </a:rPr>
                        <a:t>thank,future,jump,puts,forward,live,plan,tapering,hoping,path</a:t>
                      </a:r>
                      <a:endParaRPr sz="1100">
                        <a:solidFill>
                          <a:schemeClr val="dk1"/>
                        </a:solidFill>
                        <a:latin typeface="IBM Plex Sans"/>
                        <a:ea typeface="IBM Plex Sans"/>
                        <a:cs typeface="IBM Plex Sans"/>
                        <a:sym typeface="IBM Plex Sans"/>
                      </a:endParaRPr>
                    </a:p>
                    <a:p>
                      <a:pPr indent="0" lvl="0" marL="0" rtl="0" algn="l">
                        <a:lnSpc>
                          <a:spcPct val="130000"/>
                        </a:lnSpc>
                        <a:spcBef>
                          <a:spcPts val="1200"/>
                        </a:spcBef>
                        <a:spcAft>
                          <a:spcPts val="1200"/>
                        </a:spcAft>
                        <a:buNone/>
                      </a:pPr>
                      <a:r>
                        <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543275">
                <a:tc>
                  <a:txBody>
                    <a:bodyPr/>
                    <a:lstStyle/>
                    <a:p>
                      <a:pPr indent="0" lvl="0" marL="0" rtl="0" algn="l">
                        <a:lnSpc>
                          <a:spcPct val="115000"/>
                        </a:lnSpc>
                        <a:spcBef>
                          <a:spcPts val="0"/>
                        </a:spcBef>
                        <a:spcAft>
                          <a:spcPts val="0"/>
                        </a:spcAft>
                        <a:buNone/>
                      </a:pPr>
                      <a:r>
                        <a:rPr lang="en" sz="1100">
                          <a:solidFill>
                            <a:schemeClr val="dk1"/>
                          </a:solidFill>
                          <a:latin typeface="IBM Plex Sans"/>
                          <a:ea typeface="IBM Plex Sans"/>
                          <a:cs typeface="IBM Plex Sans"/>
                          <a:sym typeface="IBM Plex Sans"/>
                        </a:rPr>
                        <a:t>Past</a:t>
                      </a:r>
                      <a:endParaRPr sz="1100">
                        <a:solidFill>
                          <a:schemeClr val="dk1"/>
                        </a:solidFill>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times,used,made,years,loved,lost,keep,mind,im</a:t>
                      </a:r>
                      <a:endParaRPr sz="1100">
                        <a:solidFill>
                          <a:schemeClr val="dk1"/>
                        </a:solidFill>
                        <a:latin typeface="IBM Plex Sans"/>
                        <a:ea typeface="IBM Plex Sans"/>
                        <a:cs typeface="IBM Plex Sans"/>
                        <a:sym typeface="IBM Plex Sans"/>
                      </a:endParaRPr>
                    </a:p>
                    <a:p>
                      <a:pPr indent="0" lvl="0" marL="0" rtl="0" algn="l">
                        <a:lnSpc>
                          <a:spcPct val="115000"/>
                        </a:lnSpc>
                        <a:spcBef>
                          <a:spcPts val="0"/>
                        </a:spcBef>
                        <a:spcAft>
                          <a:spcPts val="0"/>
                        </a:spcAft>
                        <a:buNone/>
                      </a:pPr>
                      <a:r>
                        <a:t/>
                      </a:r>
                      <a:endParaRPr sz="1100">
                        <a:solidFill>
                          <a:schemeClr val="dk1"/>
                        </a:solidFill>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543275">
                <a:tc>
                  <a:txBody>
                    <a:bodyPr/>
                    <a:lstStyle/>
                    <a:p>
                      <a:pPr indent="0" lvl="0" marL="0" rtl="0" algn="l">
                        <a:lnSpc>
                          <a:spcPct val="115000"/>
                        </a:lnSpc>
                        <a:spcBef>
                          <a:spcPts val="0"/>
                        </a:spcBef>
                        <a:spcAft>
                          <a:spcPts val="0"/>
                        </a:spcAft>
                        <a:buNone/>
                      </a:pPr>
                      <a:r>
                        <a:rPr lang="en" sz="1100">
                          <a:solidFill>
                            <a:schemeClr val="dk1"/>
                          </a:solidFill>
                          <a:latin typeface="IBM Plex Sans"/>
                          <a:ea typeface="IBM Plex Sans"/>
                          <a:cs typeface="IBM Plex Sans"/>
                          <a:sym typeface="IBM Plex Sans"/>
                        </a:rPr>
                        <a:t>Present</a:t>
                      </a:r>
                      <a:endParaRPr sz="1100">
                        <a:solidFill>
                          <a:schemeClr val="dk1"/>
                        </a:solidFill>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made,used,pupils,futuristic,percs,times,years,im,tapering</a:t>
                      </a:r>
                      <a:endParaRPr sz="1100">
                        <a:solidFill>
                          <a:schemeClr val="dk1"/>
                        </a:solidFill>
                        <a:latin typeface="IBM Plex Sans"/>
                        <a:ea typeface="IBM Plex Sans"/>
                        <a:cs typeface="IBM Plex Sans"/>
                        <a:sym typeface="IBM Plex Sans"/>
                      </a:endParaRPr>
                    </a:p>
                    <a:p>
                      <a:pPr indent="0" lvl="0" marL="0" rtl="0" algn="l">
                        <a:lnSpc>
                          <a:spcPct val="115000"/>
                        </a:lnSpc>
                        <a:spcBef>
                          <a:spcPts val="0"/>
                        </a:spcBef>
                        <a:spcAft>
                          <a:spcPts val="0"/>
                        </a:spcAft>
                        <a:buNone/>
                      </a:pPr>
                      <a:r>
                        <a:t/>
                      </a:r>
                      <a:endParaRPr sz="1100">
                        <a:solidFill>
                          <a:schemeClr val="dk1"/>
                        </a:solidFill>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
        <p:nvSpPr>
          <p:cNvPr id="203" name="Google Shape;203;p28"/>
          <p:cNvSpPr txBox="1"/>
          <p:nvPr/>
        </p:nvSpPr>
        <p:spPr>
          <a:xfrm>
            <a:off x="694375" y="4009125"/>
            <a:ext cx="570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IBM Plex Sans"/>
                <a:ea typeface="IBM Plex Sans"/>
                <a:cs typeface="IBM Plex Sans"/>
                <a:sym typeface="IBM Plex Sans"/>
              </a:rPr>
              <a:t>Table 6: </a:t>
            </a:r>
            <a:r>
              <a:rPr lang="en" sz="1000">
                <a:solidFill>
                  <a:schemeClr val="dk1"/>
                </a:solidFill>
                <a:latin typeface="IBM Plex Sans"/>
                <a:ea typeface="IBM Plex Sans"/>
                <a:cs typeface="IBM Plex Sans"/>
                <a:sym typeface="IBM Plex Sans"/>
              </a:rPr>
              <a:t>Top features by class according to chi-square test with p_value limit 0.90</a:t>
            </a:r>
            <a:endParaRPr sz="1000">
              <a:latin typeface="IBM Plex Sans"/>
              <a:ea typeface="IBM Plex Sans"/>
              <a:cs typeface="IBM Plex Sans"/>
              <a:sym typeface="IBM Plex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9"/>
          <p:cNvPicPr preferRelativeResize="0"/>
          <p:nvPr/>
        </p:nvPicPr>
        <p:blipFill rotWithShape="1">
          <a:blip r:embed="rId3">
            <a:alphaModFix/>
          </a:blip>
          <a:srcRect b="0" l="28012" r="34382" t="0"/>
          <a:stretch/>
        </p:blipFill>
        <p:spPr>
          <a:xfrm>
            <a:off x="5634175" y="0"/>
            <a:ext cx="3509825" cy="5242800"/>
          </a:xfrm>
          <a:prstGeom prst="rect">
            <a:avLst/>
          </a:prstGeom>
          <a:noFill/>
          <a:ln>
            <a:noFill/>
          </a:ln>
        </p:spPr>
      </p:pic>
      <p:sp>
        <p:nvSpPr>
          <p:cNvPr id="209" name="Google Shape;209;p2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IBM Plex Mono"/>
                <a:ea typeface="IBM Plex Mono"/>
                <a:cs typeface="IBM Plex Mono"/>
                <a:sym typeface="IBM Plex Mono"/>
              </a:rPr>
              <a:t>Models</a:t>
            </a:r>
            <a:endParaRPr b="1">
              <a:latin typeface="IBM Plex Mono"/>
              <a:ea typeface="IBM Plex Mono"/>
              <a:cs typeface="IBM Plex Mono"/>
              <a:sym typeface="IBM Plex Mono"/>
            </a:endParaRPr>
          </a:p>
        </p:txBody>
      </p:sp>
      <p:sp>
        <p:nvSpPr>
          <p:cNvPr id="210" name="Google Shape;210;p2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1200">
                <a:solidFill>
                  <a:schemeClr val="dk1"/>
                </a:solidFill>
                <a:latin typeface="IBM Plex Sans"/>
                <a:ea typeface="IBM Plex Sans"/>
                <a:cs typeface="IBM Plex Sans"/>
                <a:sym typeface="IBM Plex Sans"/>
              </a:rPr>
              <a:t>Overview</a:t>
            </a:r>
            <a:endParaRPr b="1">
              <a:solidFill>
                <a:schemeClr val="dk1"/>
              </a:solidFill>
              <a:latin typeface="IBM Plex Sans"/>
              <a:ea typeface="IBM Plex Sans"/>
              <a:cs typeface="IBM Plex Sans"/>
              <a:sym typeface="IBM Plex Sans"/>
            </a:endParaRPr>
          </a:p>
          <a:p>
            <a:pPr indent="-304800" lvl="0" marL="457200" rtl="0" algn="l">
              <a:lnSpc>
                <a:spcPct val="130000"/>
              </a:lnSpc>
              <a:spcBef>
                <a:spcPts val="1200"/>
              </a:spcBef>
              <a:spcAft>
                <a:spcPts val="0"/>
              </a:spcAft>
              <a:buClr>
                <a:schemeClr val="dk1"/>
              </a:buClr>
              <a:buSzPts val="1200"/>
              <a:buFont typeface="IBM Plex Sans"/>
              <a:buAutoNum type="arabicPeriod"/>
            </a:pPr>
            <a:r>
              <a:rPr lang="en">
                <a:solidFill>
                  <a:schemeClr val="dk1"/>
                </a:solidFill>
                <a:latin typeface="IBM Plex Sans"/>
                <a:ea typeface="IBM Plex Sans"/>
                <a:cs typeface="IBM Plex Sans"/>
                <a:sym typeface="IBM Plex Sans"/>
              </a:rPr>
              <a:t>First iteration (Phase II)</a:t>
            </a:r>
            <a:endParaRPr>
              <a:solidFill>
                <a:schemeClr val="dk1"/>
              </a:solidFill>
              <a:latin typeface="IBM Plex Sans"/>
              <a:ea typeface="IBM Plex Sans"/>
              <a:cs typeface="IBM Plex Sans"/>
              <a:sym typeface="IBM Plex Sans"/>
            </a:endParaRPr>
          </a:p>
          <a:p>
            <a:pPr indent="-304800" lvl="0" marL="457200" rtl="0" algn="l">
              <a:lnSpc>
                <a:spcPct val="130000"/>
              </a:lnSpc>
              <a:spcBef>
                <a:spcPts val="0"/>
              </a:spcBef>
              <a:spcAft>
                <a:spcPts val="0"/>
              </a:spcAft>
              <a:buClr>
                <a:schemeClr val="dk1"/>
              </a:buClr>
              <a:buSzPts val="1200"/>
              <a:buFont typeface="IBM Plex Sans"/>
              <a:buAutoNum type="arabicPeriod"/>
            </a:pPr>
            <a:r>
              <a:rPr lang="en">
                <a:solidFill>
                  <a:schemeClr val="dk1"/>
                </a:solidFill>
                <a:latin typeface="IBM Plex Sans"/>
                <a:ea typeface="IBM Plex Sans"/>
                <a:cs typeface="IBM Plex Sans"/>
                <a:sym typeface="IBM Plex Sans"/>
              </a:rPr>
              <a:t>Second iteration (Final)</a:t>
            </a:r>
            <a:endParaRPr>
              <a:solidFill>
                <a:schemeClr val="dk1"/>
              </a:solidFill>
              <a:latin typeface="IBM Plex Sans"/>
              <a:ea typeface="IBM Plex Sans"/>
              <a:cs typeface="IBM Plex Sans"/>
              <a:sym typeface="IBM Plex Sans"/>
            </a:endParaRPr>
          </a:p>
          <a:p>
            <a:pPr indent="-304800" lvl="0" marL="914400" rtl="0" algn="l">
              <a:lnSpc>
                <a:spcPct val="130000"/>
              </a:lnSpc>
              <a:spcBef>
                <a:spcPts val="0"/>
              </a:spcBef>
              <a:spcAft>
                <a:spcPts val="0"/>
              </a:spcAft>
              <a:buClr>
                <a:schemeClr val="dk1"/>
              </a:buClr>
              <a:buSzPts val="1200"/>
              <a:buFont typeface="IBM Plex Sans"/>
              <a:buAutoNum type="alphaUcPeriod"/>
            </a:pPr>
            <a:r>
              <a:rPr lang="en" sz="1200">
                <a:solidFill>
                  <a:schemeClr val="dk1"/>
                </a:solidFill>
                <a:latin typeface="IBM Plex Sans"/>
                <a:ea typeface="IBM Plex Sans"/>
                <a:cs typeface="IBM Plex Sans"/>
                <a:sym typeface="IBM Plex Sans"/>
              </a:rPr>
              <a:t>Random Forest</a:t>
            </a:r>
            <a:endParaRPr sz="1200">
              <a:solidFill>
                <a:schemeClr val="dk1"/>
              </a:solidFill>
              <a:latin typeface="IBM Plex Sans"/>
              <a:ea typeface="IBM Plex Sans"/>
              <a:cs typeface="IBM Plex Sans"/>
              <a:sym typeface="IBM Plex Sans"/>
            </a:endParaRPr>
          </a:p>
          <a:p>
            <a:pPr indent="-304800" lvl="0" marL="914400" rtl="0" algn="l">
              <a:lnSpc>
                <a:spcPct val="130000"/>
              </a:lnSpc>
              <a:spcBef>
                <a:spcPts val="0"/>
              </a:spcBef>
              <a:spcAft>
                <a:spcPts val="0"/>
              </a:spcAft>
              <a:buClr>
                <a:schemeClr val="dk1"/>
              </a:buClr>
              <a:buSzPts val="1200"/>
              <a:buFont typeface="IBM Plex Sans"/>
              <a:buAutoNum type="alphaUcPeriod"/>
            </a:pPr>
            <a:r>
              <a:rPr lang="en" sz="1200">
                <a:solidFill>
                  <a:schemeClr val="dk1"/>
                </a:solidFill>
                <a:latin typeface="IBM Plex Sans"/>
                <a:ea typeface="IBM Plex Sans"/>
                <a:cs typeface="IBM Plex Sans"/>
                <a:sym typeface="IBM Plex Sans"/>
              </a:rPr>
              <a:t>Logistic Regression</a:t>
            </a:r>
            <a:endParaRPr sz="1200">
              <a:solidFill>
                <a:schemeClr val="dk1"/>
              </a:solidFill>
              <a:latin typeface="IBM Plex Sans"/>
              <a:ea typeface="IBM Plex Sans"/>
              <a:cs typeface="IBM Plex Sans"/>
              <a:sym typeface="IBM Plex Sans"/>
            </a:endParaRPr>
          </a:p>
          <a:p>
            <a:pPr indent="-304800" lvl="0" marL="914400" rtl="0" algn="l">
              <a:lnSpc>
                <a:spcPct val="130000"/>
              </a:lnSpc>
              <a:spcBef>
                <a:spcPts val="0"/>
              </a:spcBef>
              <a:spcAft>
                <a:spcPts val="0"/>
              </a:spcAft>
              <a:buClr>
                <a:schemeClr val="dk1"/>
              </a:buClr>
              <a:buSzPts val="1200"/>
              <a:buFont typeface="IBM Plex Sans"/>
              <a:buAutoNum type="alphaUcPeriod"/>
            </a:pPr>
            <a:r>
              <a:rPr lang="en" sz="1200">
                <a:solidFill>
                  <a:schemeClr val="dk1"/>
                </a:solidFill>
                <a:latin typeface="IBM Plex Sans"/>
                <a:ea typeface="IBM Plex Sans"/>
                <a:cs typeface="IBM Plex Sans"/>
                <a:sym typeface="IBM Plex Sans"/>
              </a:rPr>
              <a:t>Naive Bayes</a:t>
            </a:r>
            <a:endParaRPr sz="1200">
              <a:solidFill>
                <a:schemeClr val="dk1"/>
              </a:solidFill>
              <a:latin typeface="IBM Plex Sans"/>
              <a:ea typeface="IBM Plex Sans"/>
              <a:cs typeface="IBM Plex Sans"/>
              <a:sym typeface="IBM Plex Sans"/>
            </a:endParaRPr>
          </a:p>
          <a:p>
            <a:pPr indent="-304800" lvl="0" marL="914400" rtl="0" algn="l">
              <a:lnSpc>
                <a:spcPct val="130000"/>
              </a:lnSpc>
              <a:spcBef>
                <a:spcPts val="0"/>
              </a:spcBef>
              <a:spcAft>
                <a:spcPts val="0"/>
              </a:spcAft>
              <a:buClr>
                <a:schemeClr val="dk1"/>
              </a:buClr>
              <a:buSzPts val="1200"/>
              <a:buFont typeface="IBM Plex Sans"/>
              <a:buAutoNum type="alphaUcPeriod"/>
            </a:pPr>
            <a:r>
              <a:rPr lang="en" sz="1200">
                <a:solidFill>
                  <a:schemeClr val="dk1"/>
                </a:solidFill>
                <a:latin typeface="IBM Plex Sans"/>
                <a:ea typeface="IBM Plex Sans"/>
                <a:cs typeface="IBM Plex Sans"/>
                <a:sym typeface="IBM Plex Sans"/>
              </a:rPr>
              <a:t>SVM</a:t>
            </a:r>
            <a:endParaRPr sz="1200">
              <a:solidFill>
                <a:schemeClr val="dk1"/>
              </a:solidFill>
              <a:latin typeface="IBM Plex Sans"/>
              <a:ea typeface="IBM Plex Sans"/>
              <a:cs typeface="IBM Plex Sans"/>
              <a:sym typeface="IBM Plex Sans"/>
            </a:endParaRPr>
          </a:p>
        </p:txBody>
      </p:sp>
      <p:sp>
        <p:nvSpPr>
          <p:cNvPr id="211" name="Google Shape;21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idx="1" type="body"/>
          </p:nvPr>
        </p:nvSpPr>
        <p:spPr>
          <a:xfrm>
            <a:off x="311700" y="1389600"/>
            <a:ext cx="7945200" cy="29289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1"/>
              </a:buClr>
              <a:buSzPts val="1200"/>
              <a:buFont typeface="IBM Plex Sans"/>
              <a:buAutoNum type="arabicPeriod"/>
            </a:pPr>
            <a:r>
              <a:rPr b="1" lang="en">
                <a:solidFill>
                  <a:schemeClr val="dk1"/>
                </a:solidFill>
                <a:latin typeface="IBM Plex Sans"/>
                <a:ea typeface="IBM Plex Sans"/>
                <a:cs typeface="IBM Plex Sans"/>
                <a:sym typeface="IBM Plex Sans"/>
              </a:rPr>
              <a:t>First Iteration (Phase 2): </a:t>
            </a:r>
            <a:r>
              <a:rPr lang="en">
                <a:solidFill>
                  <a:schemeClr val="dk1"/>
                </a:solidFill>
                <a:latin typeface="IBM Plex Sans"/>
                <a:ea typeface="IBM Plex Sans"/>
                <a:cs typeface="IBM Plex Sans"/>
                <a:sym typeface="IBM Plex Sans"/>
              </a:rPr>
              <a:t>f</a:t>
            </a:r>
            <a:r>
              <a:rPr lang="en">
                <a:solidFill>
                  <a:schemeClr val="dk1"/>
                </a:solidFill>
                <a:latin typeface="IBM Plex Sans"/>
                <a:ea typeface="IBM Plex Sans"/>
                <a:cs typeface="IBM Plex Sans"/>
                <a:sym typeface="IBM Plex Sans"/>
              </a:rPr>
              <a:t>eatures used include count of part of speech tags, polarity and subjectivity scores from Textblob, word2vec (100 size)</a:t>
            </a:r>
            <a:endParaRPr b="1">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AutoNum type="alphaLcPeriod"/>
            </a:pPr>
            <a:r>
              <a:rPr b="1" lang="en">
                <a:solidFill>
                  <a:schemeClr val="dk1"/>
                </a:solidFill>
                <a:latin typeface="IBM Plex Sans"/>
                <a:ea typeface="IBM Plex Sans"/>
                <a:cs typeface="IBM Plex Sans"/>
                <a:sym typeface="IBM Plex Sans"/>
              </a:rPr>
              <a:t>Random Forest</a:t>
            </a:r>
            <a:endParaRPr b="1">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AutoNum type="romanLcPeriod"/>
            </a:pPr>
            <a:r>
              <a:rPr lang="en">
                <a:solidFill>
                  <a:schemeClr val="dk1"/>
                </a:solidFill>
                <a:latin typeface="IBM Plex Sans"/>
                <a:ea typeface="IBM Plex Sans"/>
                <a:cs typeface="IBM Plex Sans"/>
                <a:sym typeface="IBM Plex Sans"/>
              </a:rPr>
              <a:t>Optimal hyperparameters:  n_estimators: 1000, max_features 20</a:t>
            </a:r>
            <a:endParaRPr>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AutoNum type="romanLcPeriod"/>
            </a:pPr>
            <a:r>
              <a:rPr lang="en">
                <a:solidFill>
                  <a:schemeClr val="dk1"/>
                </a:solidFill>
                <a:latin typeface="IBM Plex Sans"/>
                <a:ea typeface="IBM Plex Sans"/>
                <a:cs typeface="IBM Plex Sans"/>
                <a:sym typeface="IBM Plex Sans"/>
              </a:rPr>
              <a:t>accuracy: [0.41, 0.45]</a:t>
            </a:r>
            <a:endParaRPr>
              <a:solidFill>
                <a:schemeClr val="dk1"/>
              </a:solidFill>
              <a:latin typeface="IBM Plex Sans"/>
              <a:ea typeface="IBM Plex Sans"/>
              <a:cs typeface="IBM Plex Sans"/>
              <a:sym typeface="IBM Plex Sans"/>
            </a:endParaRPr>
          </a:p>
          <a:p>
            <a:pPr indent="-304800" lvl="0" marL="457200" rtl="0" algn="l">
              <a:lnSpc>
                <a:spcPct val="150000"/>
              </a:lnSpc>
              <a:spcBef>
                <a:spcPts val="0"/>
              </a:spcBef>
              <a:spcAft>
                <a:spcPts val="0"/>
              </a:spcAft>
              <a:buClr>
                <a:schemeClr val="dk1"/>
              </a:buClr>
              <a:buSzPts val="1200"/>
              <a:buFont typeface="IBM Plex Sans"/>
              <a:buAutoNum type="arabicPeriod"/>
            </a:pPr>
            <a:r>
              <a:rPr b="1" lang="en">
                <a:solidFill>
                  <a:schemeClr val="dk1"/>
                </a:solidFill>
                <a:latin typeface="IBM Plex Sans"/>
                <a:ea typeface="IBM Plex Sans"/>
                <a:cs typeface="IBM Plex Sans"/>
                <a:sym typeface="IBM Plex Sans"/>
              </a:rPr>
              <a:t>Second Iteration (Final): </a:t>
            </a:r>
            <a:r>
              <a:rPr lang="en">
                <a:solidFill>
                  <a:schemeClr val="dk1"/>
                </a:solidFill>
                <a:latin typeface="IBM Plex Sans"/>
                <a:ea typeface="IBM Plex Sans"/>
                <a:cs typeface="IBM Plex Sans"/>
                <a:sym typeface="IBM Plex Sans"/>
              </a:rPr>
              <a:t>features used include p</a:t>
            </a:r>
            <a:r>
              <a:rPr lang="en">
                <a:solidFill>
                  <a:schemeClr val="dk1"/>
                </a:solidFill>
                <a:latin typeface="IBM Plex Sans"/>
                <a:ea typeface="IBM Plex Sans"/>
                <a:cs typeface="IBM Plex Sans"/>
                <a:sym typeface="IBM Plex Sans"/>
              </a:rPr>
              <a:t>olarity and subjectivity scores, count time expressions, count temporal modifiers (adj. and adv.), count part of speech tags, Word2Vec matrix, (300 size) and reduced TF-IDF matrix</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AutoNum type="alphaLcPeriod"/>
            </a:pPr>
            <a:r>
              <a:rPr b="1" lang="en">
                <a:solidFill>
                  <a:schemeClr val="dk1"/>
                </a:solidFill>
                <a:latin typeface="IBM Plex Sans"/>
                <a:ea typeface="IBM Plex Sans"/>
                <a:cs typeface="IBM Plex Sans"/>
                <a:sym typeface="IBM Plex Sans"/>
              </a:rPr>
              <a:t>Random Forest</a:t>
            </a:r>
            <a:endParaRPr b="1">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AutoNum type="romanLcPeriod"/>
            </a:pPr>
            <a:r>
              <a:rPr lang="en">
                <a:solidFill>
                  <a:schemeClr val="dk1"/>
                </a:solidFill>
                <a:latin typeface="IBM Plex Sans"/>
                <a:ea typeface="IBM Plex Sans"/>
                <a:cs typeface="IBM Plex Sans"/>
                <a:sym typeface="IBM Plex Sans"/>
              </a:rPr>
              <a:t>Performed grid-search cross validation (5-fold)</a:t>
            </a:r>
            <a:endParaRPr>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AutoNum type="romanLcPeriod"/>
            </a:pPr>
            <a:r>
              <a:rPr lang="en">
                <a:solidFill>
                  <a:schemeClr val="dk1"/>
                </a:solidFill>
                <a:latin typeface="IBM Plex Sans"/>
                <a:ea typeface="IBM Plex Sans"/>
                <a:cs typeface="IBM Plex Sans"/>
                <a:sym typeface="IBM Plex Sans"/>
              </a:rPr>
              <a:t>'n_estimators' : [100,200,500,1000],</a:t>
            </a:r>
            <a:endParaRPr>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AutoNum type="romanLcPeriod"/>
            </a:pPr>
            <a:r>
              <a:rPr lang="en">
                <a:solidFill>
                  <a:schemeClr val="dk1"/>
                </a:solidFill>
                <a:latin typeface="IBM Plex Sans"/>
                <a:ea typeface="IBM Plex Sans"/>
                <a:cs typeface="IBM Plex Sans"/>
                <a:sym typeface="IBM Plex Sans"/>
              </a:rPr>
              <a:t>'max_features' : [9, 19, 38]</a:t>
            </a:r>
            <a:endParaRPr>
              <a:solidFill>
                <a:schemeClr val="dk1"/>
              </a:solidFill>
              <a:latin typeface="IBM Plex Sans"/>
              <a:ea typeface="IBM Plex Sans"/>
              <a:cs typeface="IBM Plex Sans"/>
              <a:sym typeface="IBM Plex Sans"/>
            </a:endParaRPr>
          </a:p>
        </p:txBody>
      </p:sp>
      <p:sp>
        <p:nvSpPr>
          <p:cNvPr id="217" name="Google Shape;217;p30"/>
          <p:cNvSpPr txBox="1"/>
          <p:nvPr>
            <p:ph type="title"/>
          </p:nvPr>
        </p:nvSpPr>
        <p:spPr>
          <a:xfrm>
            <a:off x="311700" y="555600"/>
            <a:ext cx="41127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IBM Plex Mono"/>
                <a:ea typeface="IBM Plex Mono"/>
                <a:cs typeface="IBM Plex Mono"/>
                <a:sym typeface="IBM Plex Mono"/>
              </a:rPr>
              <a:t>Models</a:t>
            </a:r>
            <a:endParaRPr b="1">
              <a:latin typeface="IBM Plex Mono"/>
              <a:ea typeface="IBM Plex Mono"/>
              <a:cs typeface="IBM Plex Mono"/>
              <a:sym typeface="IBM Plex Mono"/>
            </a:endParaRPr>
          </a:p>
        </p:txBody>
      </p:sp>
      <p:sp>
        <p:nvSpPr>
          <p:cNvPr id="218" name="Google Shape;21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idx="1" type="body"/>
          </p:nvPr>
        </p:nvSpPr>
        <p:spPr>
          <a:xfrm>
            <a:off x="311700" y="1389600"/>
            <a:ext cx="8160900" cy="29289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chemeClr val="dk1"/>
              </a:buClr>
              <a:buSzPts val="1200"/>
              <a:buFont typeface="IBM Plex Sans"/>
              <a:buAutoNum type="arabicPeriod" startAt="2"/>
            </a:pPr>
            <a:r>
              <a:rPr b="1" lang="en">
                <a:solidFill>
                  <a:schemeClr val="dk1"/>
                </a:solidFill>
                <a:latin typeface="IBM Plex Sans"/>
                <a:ea typeface="IBM Plex Sans"/>
                <a:cs typeface="IBM Plex Sans"/>
                <a:sym typeface="IBM Plex Sans"/>
              </a:rPr>
              <a:t>Second Iteration (Final): </a:t>
            </a:r>
            <a:r>
              <a:rPr lang="en">
                <a:solidFill>
                  <a:schemeClr val="dk1"/>
                </a:solidFill>
                <a:latin typeface="IBM Plex Sans"/>
                <a:ea typeface="IBM Plex Sans"/>
                <a:cs typeface="IBM Plex Sans"/>
                <a:sym typeface="IBM Plex Sans"/>
              </a:rPr>
              <a:t>features used include polarity and subjectivity scores, count time expressions, count temporal modifiers (adj. and adv.), count part of speech tags, Word2Vec matrix, (300 size) and reduced TF-IDF matrix</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AutoNum type="alphaLcPeriod" startAt="2"/>
            </a:pPr>
            <a:r>
              <a:rPr b="1" lang="en">
                <a:solidFill>
                  <a:schemeClr val="dk1"/>
                </a:solidFill>
                <a:latin typeface="IBM Plex Sans"/>
                <a:ea typeface="IBM Plex Sans"/>
                <a:cs typeface="IBM Plex Sans"/>
                <a:sym typeface="IBM Plex Sans"/>
              </a:rPr>
              <a:t>Logistic </a:t>
            </a:r>
            <a:r>
              <a:rPr b="1" lang="en">
                <a:solidFill>
                  <a:schemeClr val="dk1"/>
                </a:solidFill>
                <a:latin typeface="IBM Plex Sans"/>
                <a:ea typeface="IBM Plex Sans"/>
                <a:cs typeface="IBM Plex Sans"/>
                <a:sym typeface="IBM Plex Sans"/>
              </a:rPr>
              <a:t>Regression</a:t>
            </a:r>
            <a:endParaRPr>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AutoNum type="romanLcPeriod"/>
            </a:pPr>
            <a:r>
              <a:rPr lang="en">
                <a:solidFill>
                  <a:schemeClr val="dk1"/>
                </a:solidFill>
                <a:latin typeface="IBM Plex Sans"/>
                <a:ea typeface="IBM Plex Sans"/>
                <a:cs typeface="IBM Plex Sans"/>
                <a:sym typeface="IBM Plex Sans"/>
              </a:rPr>
              <a:t>multi_class = 'auto'</a:t>
            </a:r>
            <a:endParaRPr>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AutoNum type="romanLcPeriod"/>
            </a:pPr>
            <a:r>
              <a:rPr lang="en">
                <a:solidFill>
                  <a:schemeClr val="dk1"/>
                </a:solidFill>
                <a:latin typeface="IBM Plex Sans"/>
                <a:ea typeface="IBM Plex Sans"/>
                <a:cs typeface="IBM Plex Sans"/>
                <a:sym typeface="IBM Plex Sans"/>
              </a:rPr>
              <a:t>'C' : [0.1, 1, 10, 100],</a:t>
            </a:r>
            <a:endParaRPr>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AutoNum type="romanLcPeriod"/>
            </a:pPr>
            <a:r>
              <a:rPr lang="en">
                <a:solidFill>
                  <a:schemeClr val="dk1"/>
                </a:solidFill>
                <a:latin typeface="IBM Plex Sans"/>
                <a:ea typeface="IBM Plex Sans"/>
                <a:cs typeface="IBM Plex Sans"/>
                <a:sym typeface="IBM Plex Sans"/>
              </a:rPr>
              <a:t> 'solver' : ['lbfgs', 'liblinear']</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AutoNum type="alphaLcPeriod" startAt="2"/>
            </a:pPr>
            <a:r>
              <a:rPr b="1" lang="en">
                <a:solidFill>
                  <a:schemeClr val="dk1"/>
                </a:solidFill>
                <a:latin typeface="IBM Plex Sans"/>
                <a:ea typeface="IBM Plex Sans"/>
                <a:cs typeface="IBM Plex Sans"/>
                <a:sym typeface="IBM Plex Sans"/>
              </a:rPr>
              <a:t>Multinomial</a:t>
            </a:r>
            <a:r>
              <a:rPr b="1" lang="en">
                <a:solidFill>
                  <a:schemeClr val="dk1"/>
                </a:solidFill>
                <a:latin typeface="IBM Plex Sans"/>
                <a:ea typeface="IBM Plex Sans"/>
                <a:cs typeface="IBM Plex Sans"/>
                <a:sym typeface="IBM Plex Sans"/>
              </a:rPr>
              <a:t> Naive Bayes</a:t>
            </a:r>
            <a:endParaRPr b="1">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AutoNum type="romanLcPeriod"/>
            </a:pPr>
            <a:r>
              <a:rPr lang="en">
                <a:solidFill>
                  <a:schemeClr val="dk1"/>
                </a:solidFill>
                <a:latin typeface="IBM Plex Sans"/>
                <a:ea typeface="IBM Plex Sans"/>
                <a:cs typeface="IBM Plex Sans"/>
                <a:sym typeface="IBM Plex Sans"/>
              </a:rPr>
              <a:t>'alpha' : np.linspace(0.5, 1.5, 6),</a:t>
            </a:r>
            <a:endParaRPr>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AutoNum type="romanLcPeriod"/>
            </a:pPr>
            <a:r>
              <a:rPr lang="en">
                <a:solidFill>
                  <a:schemeClr val="dk1"/>
                </a:solidFill>
                <a:latin typeface="IBM Plex Sans"/>
                <a:ea typeface="IBM Plex Sans"/>
                <a:cs typeface="IBM Plex Sans"/>
                <a:sym typeface="IBM Plex Sans"/>
              </a:rPr>
              <a:t>'fit_prior' : [True, False]</a:t>
            </a:r>
            <a:endParaRPr>
              <a:solidFill>
                <a:schemeClr val="dk1"/>
              </a:solidFill>
              <a:latin typeface="IBM Plex Sans"/>
              <a:ea typeface="IBM Plex Sans"/>
              <a:cs typeface="IBM Plex Sans"/>
              <a:sym typeface="IBM Plex Sans"/>
            </a:endParaRPr>
          </a:p>
        </p:txBody>
      </p:sp>
      <p:sp>
        <p:nvSpPr>
          <p:cNvPr id="224" name="Google Shape;224;p31"/>
          <p:cNvSpPr txBox="1"/>
          <p:nvPr>
            <p:ph type="title"/>
          </p:nvPr>
        </p:nvSpPr>
        <p:spPr>
          <a:xfrm>
            <a:off x="311700" y="555600"/>
            <a:ext cx="41127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IBM Plex Mono"/>
                <a:ea typeface="IBM Plex Mono"/>
                <a:cs typeface="IBM Plex Mono"/>
                <a:sym typeface="IBM Plex Mono"/>
              </a:rPr>
              <a:t>Models</a:t>
            </a:r>
            <a:endParaRPr b="1">
              <a:latin typeface="IBM Plex Mono"/>
              <a:ea typeface="IBM Plex Mono"/>
              <a:cs typeface="IBM Plex Mono"/>
              <a:sym typeface="IBM Plex Mono"/>
            </a:endParaRPr>
          </a:p>
        </p:txBody>
      </p:sp>
      <p:sp>
        <p:nvSpPr>
          <p:cNvPr id="225" name="Google Shape;22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IBM Plex Mono"/>
                <a:ea typeface="IBM Plex Mono"/>
                <a:cs typeface="IBM Plex Mono"/>
                <a:sym typeface="IBM Plex Mono"/>
              </a:rPr>
              <a:t>Agenda</a:t>
            </a:r>
            <a:endParaRPr b="1">
              <a:latin typeface="IBM Plex Mono"/>
              <a:ea typeface="IBM Plex Mono"/>
              <a:cs typeface="IBM Plex Mono"/>
              <a:sym typeface="IBM Plex Mono"/>
            </a:endParaRPr>
          </a:p>
        </p:txBody>
      </p:sp>
      <p:sp>
        <p:nvSpPr>
          <p:cNvPr id="62" name="Google Shape;62;p14"/>
          <p:cNvSpPr txBox="1"/>
          <p:nvPr>
            <p:ph idx="1" type="body"/>
          </p:nvPr>
        </p:nvSpPr>
        <p:spPr>
          <a:xfrm>
            <a:off x="311700" y="1389600"/>
            <a:ext cx="5390400" cy="31794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chemeClr val="dk1"/>
              </a:buClr>
              <a:buSzPts val="1200"/>
              <a:buFont typeface="IBM Plex Sans"/>
              <a:buAutoNum type="romanUcPeriod"/>
            </a:pPr>
            <a:r>
              <a:rPr lang="en">
                <a:solidFill>
                  <a:schemeClr val="dk1"/>
                </a:solidFill>
                <a:latin typeface="IBM Plex Sans"/>
                <a:ea typeface="IBM Plex Sans"/>
                <a:cs typeface="IBM Plex Sans"/>
                <a:sym typeface="IBM Plex Sans"/>
              </a:rPr>
              <a:t>Introduction</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AutoNum type="alphaUcPeriod"/>
            </a:pPr>
            <a:r>
              <a:rPr lang="en">
                <a:solidFill>
                  <a:schemeClr val="dk1"/>
                </a:solidFill>
                <a:latin typeface="IBM Plex Sans"/>
                <a:ea typeface="IBM Plex Sans"/>
                <a:cs typeface="IBM Plex Sans"/>
                <a:sym typeface="IBM Plex Sans"/>
              </a:rPr>
              <a:t>Related Work</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AutoNum type="alphaUcPeriod"/>
            </a:pPr>
            <a:r>
              <a:rPr lang="en">
                <a:solidFill>
                  <a:schemeClr val="dk1"/>
                </a:solidFill>
                <a:latin typeface="IBM Plex Sans"/>
                <a:ea typeface="IBM Plex Sans"/>
                <a:cs typeface="IBM Plex Sans"/>
                <a:sym typeface="IBM Plex Sans"/>
              </a:rPr>
              <a:t>Purpose</a:t>
            </a:r>
            <a:endParaRPr>
              <a:solidFill>
                <a:schemeClr val="dk1"/>
              </a:solidFill>
              <a:latin typeface="IBM Plex Sans"/>
              <a:ea typeface="IBM Plex Sans"/>
              <a:cs typeface="IBM Plex Sans"/>
              <a:sym typeface="IBM Plex Sans"/>
            </a:endParaRPr>
          </a:p>
          <a:p>
            <a:pPr indent="-304800" lvl="0" marL="457200" rtl="0" algn="l">
              <a:lnSpc>
                <a:spcPct val="150000"/>
              </a:lnSpc>
              <a:spcBef>
                <a:spcPts val="0"/>
              </a:spcBef>
              <a:spcAft>
                <a:spcPts val="0"/>
              </a:spcAft>
              <a:buClr>
                <a:schemeClr val="dk1"/>
              </a:buClr>
              <a:buSzPts val="1200"/>
              <a:buFont typeface="IBM Plex Sans"/>
              <a:buAutoNum type="romanUcPeriod"/>
            </a:pPr>
            <a:r>
              <a:rPr lang="en">
                <a:solidFill>
                  <a:schemeClr val="dk1"/>
                </a:solidFill>
                <a:latin typeface="IBM Plex Sans"/>
                <a:ea typeface="IBM Plex Sans"/>
                <a:cs typeface="IBM Plex Sans"/>
                <a:sym typeface="IBM Plex Sans"/>
              </a:rPr>
              <a:t>Project Timeline</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AutoNum type="alphaUcPeriod"/>
            </a:pPr>
            <a:r>
              <a:rPr lang="en">
                <a:solidFill>
                  <a:schemeClr val="dk1"/>
                </a:solidFill>
                <a:latin typeface="IBM Plex Sans"/>
                <a:ea typeface="IBM Plex Sans"/>
                <a:cs typeface="IBM Plex Sans"/>
                <a:sym typeface="IBM Plex Sans"/>
              </a:rPr>
              <a:t>Data Collection and Annotation</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AutoNum type="alphaUcPeriod"/>
            </a:pPr>
            <a:r>
              <a:rPr lang="en">
                <a:solidFill>
                  <a:schemeClr val="dk1"/>
                </a:solidFill>
                <a:latin typeface="IBM Plex Sans"/>
                <a:ea typeface="IBM Plex Sans"/>
                <a:cs typeface="IBM Plex Sans"/>
                <a:sym typeface="IBM Plex Sans"/>
              </a:rPr>
              <a:t>Data Preprocessing and Feature Engineering</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AutoNum type="alphaUcPeriod"/>
            </a:pPr>
            <a:r>
              <a:rPr lang="en">
                <a:solidFill>
                  <a:schemeClr val="dk1"/>
                </a:solidFill>
                <a:latin typeface="IBM Plex Sans"/>
                <a:ea typeface="IBM Plex Sans"/>
                <a:cs typeface="IBM Plex Sans"/>
                <a:sym typeface="IBM Plex Sans"/>
              </a:rPr>
              <a:t>Building Models</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AutoNum type="alphaUcPeriod"/>
            </a:pPr>
            <a:r>
              <a:rPr lang="en">
                <a:solidFill>
                  <a:schemeClr val="dk1"/>
                </a:solidFill>
                <a:latin typeface="IBM Plex Sans"/>
                <a:ea typeface="IBM Plex Sans"/>
                <a:cs typeface="IBM Plex Sans"/>
                <a:sym typeface="IBM Plex Sans"/>
              </a:rPr>
              <a:t>Evaluation</a:t>
            </a:r>
            <a:endParaRPr>
              <a:solidFill>
                <a:schemeClr val="dk1"/>
              </a:solidFill>
              <a:latin typeface="IBM Plex Sans"/>
              <a:ea typeface="IBM Plex Sans"/>
              <a:cs typeface="IBM Plex Sans"/>
              <a:sym typeface="IBM Plex Sans"/>
            </a:endParaRPr>
          </a:p>
          <a:p>
            <a:pPr indent="-304800" lvl="0" marL="457200" rtl="0" algn="l">
              <a:lnSpc>
                <a:spcPct val="150000"/>
              </a:lnSpc>
              <a:spcBef>
                <a:spcPts val="0"/>
              </a:spcBef>
              <a:spcAft>
                <a:spcPts val="0"/>
              </a:spcAft>
              <a:buClr>
                <a:schemeClr val="dk1"/>
              </a:buClr>
              <a:buSzPts val="1200"/>
              <a:buFont typeface="IBM Plex Sans"/>
              <a:buAutoNum type="romanUcPeriod"/>
            </a:pPr>
            <a:r>
              <a:rPr lang="en">
                <a:solidFill>
                  <a:schemeClr val="dk1"/>
                </a:solidFill>
                <a:latin typeface="IBM Plex Sans"/>
                <a:ea typeface="IBM Plex Sans"/>
                <a:cs typeface="IBM Plex Sans"/>
                <a:sym typeface="IBM Plex Sans"/>
              </a:rPr>
              <a:t>Conclusion</a:t>
            </a:r>
            <a:endParaRPr>
              <a:solidFill>
                <a:schemeClr val="dk1"/>
              </a:solidFill>
              <a:latin typeface="IBM Plex Sans"/>
              <a:ea typeface="IBM Plex Sans"/>
              <a:cs typeface="IBM Plex Sans"/>
              <a:sym typeface="IBM Plex Sans"/>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ph idx="1" type="body"/>
          </p:nvPr>
        </p:nvSpPr>
        <p:spPr>
          <a:xfrm>
            <a:off x="311700" y="1389600"/>
            <a:ext cx="8160900" cy="29289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chemeClr val="dk1"/>
              </a:buClr>
              <a:buSzPts val="1200"/>
              <a:buFont typeface="IBM Plex Sans"/>
              <a:buAutoNum type="arabicPeriod" startAt="2"/>
            </a:pPr>
            <a:r>
              <a:rPr b="1" lang="en">
                <a:solidFill>
                  <a:schemeClr val="dk1"/>
                </a:solidFill>
                <a:latin typeface="IBM Plex Sans"/>
                <a:ea typeface="IBM Plex Sans"/>
                <a:cs typeface="IBM Plex Sans"/>
                <a:sym typeface="IBM Plex Sans"/>
              </a:rPr>
              <a:t>Second Iteration (Final): </a:t>
            </a:r>
            <a:r>
              <a:rPr lang="en">
                <a:solidFill>
                  <a:schemeClr val="dk1"/>
                </a:solidFill>
                <a:latin typeface="IBM Plex Sans"/>
                <a:ea typeface="IBM Plex Sans"/>
                <a:cs typeface="IBM Plex Sans"/>
                <a:sym typeface="IBM Plex Sans"/>
              </a:rPr>
              <a:t>features used include polarity and subjectivity scores, count time expressions, count temporal modifiers (adj. and adv.), count part of speech tags, Word2Vec matrix, (300 size) and reduced TF-IDF matrix</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AutoNum type="alphaLcPeriod" startAt="4"/>
            </a:pPr>
            <a:r>
              <a:rPr b="1" lang="en">
                <a:solidFill>
                  <a:schemeClr val="dk1"/>
                </a:solidFill>
                <a:latin typeface="IBM Plex Sans"/>
                <a:ea typeface="IBM Plex Sans"/>
                <a:cs typeface="IBM Plex Sans"/>
                <a:sym typeface="IBM Plex Sans"/>
              </a:rPr>
              <a:t>SVM</a:t>
            </a:r>
            <a:endParaRPr b="1">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AutoNum type="romanLcPeriod"/>
            </a:pPr>
            <a:r>
              <a:rPr lang="en">
                <a:solidFill>
                  <a:schemeClr val="dk1"/>
                </a:solidFill>
                <a:latin typeface="IBM Plex Sans"/>
                <a:ea typeface="IBM Plex Sans"/>
                <a:cs typeface="IBM Plex Sans"/>
                <a:sym typeface="IBM Plex Sans"/>
              </a:rPr>
              <a:t>{'kernel': ['rbf'], 'gamma': [1e-3, 1e-4],  'C': [1, 10, 100, 1000]},</a:t>
            </a:r>
            <a:endParaRPr>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AutoNum type="romanLcPeriod"/>
            </a:pPr>
            <a:r>
              <a:rPr lang="en">
                <a:solidFill>
                  <a:schemeClr val="dk1"/>
                </a:solidFill>
                <a:latin typeface="IBM Plex Sans"/>
                <a:ea typeface="IBM Plex Sans"/>
                <a:cs typeface="IBM Plex Sans"/>
                <a:sym typeface="IBM Plex Sans"/>
              </a:rPr>
              <a:t>{'kernel': ['linear'], 'C': [1, 10, 100, 1000]}</a:t>
            </a:r>
            <a:endParaRPr>
              <a:solidFill>
                <a:schemeClr val="dk1"/>
              </a:solidFill>
              <a:latin typeface="IBM Plex Sans"/>
              <a:ea typeface="IBM Plex Sans"/>
              <a:cs typeface="IBM Plex Sans"/>
              <a:sym typeface="IBM Plex Sans"/>
            </a:endParaRPr>
          </a:p>
        </p:txBody>
      </p:sp>
      <p:sp>
        <p:nvSpPr>
          <p:cNvPr id="231" name="Google Shape;231;p32"/>
          <p:cNvSpPr txBox="1"/>
          <p:nvPr>
            <p:ph type="title"/>
          </p:nvPr>
        </p:nvSpPr>
        <p:spPr>
          <a:xfrm>
            <a:off x="311700" y="555600"/>
            <a:ext cx="41127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IBM Plex Mono"/>
                <a:ea typeface="IBM Plex Mono"/>
                <a:cs typeface="IBM Plex Mono"/>
                <a:sym typeface="IBM Plex Mono"/>
              </a:rPr>
              <a:t>Models</a:t>
            </a:r>
            <a:endParaRPr b="1">
              <a:latin typeface="IBM Plex Mono"/>
              <a:ea typeface="IBM Plex Mono"/>
              <a:cs typeface="IBM Plex Mono"/>
              <a:sym typeface="IBM Plex Mono"/>
            </a:endParaRPr>
          </a:p>
        </p:txBody>
      </p:sp>
      <p:sp>
        <p:nvSpPr>
          <p:cNvPr id="232" name="Google Shape;232;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IBM Plex Mono"/>
                <a:ea typeface="IBM Plex Mono"/>
                <a:cs typeface="IBM Plex Mono"/>
                <a:sym typeface="IBM Plex Mono"/>
              </a:rPr>
              <a:t>Evaluation</a:t>
            </a:r>
            <a:endParaRPr b="1">
              <a:latin typeface="IBM Plex Mono"/>
              <a:ea typeface="IBM Plex Mono"/>
              <a:cs typeface="IBM Plex Mono"/>
              <a:sym typeface="IBM Plex Mono"/>
            </a:endParaRPr>
          </a:p>
        </p:txBody>
      </p:sp>
      <p:sp>
        <p:nvSpPr>
          <p:cNvPr id="238" name="Google Shape;238;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9" name="Google Shape;239;p33"/>
          <p:cNvSpPr txBox="1"/>
          <p:nvPr>
            <p:ph idx="1" type="body"/>
          </p:nvPr>
        </p:nvSpPr>
        <p:spPr>
          <a:xfrm>
            <a:off x="741100" y="4481350"/>
            <a:ext cx="7528200" cy="527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000">
                <a:solidFill>
                  <a:schemeClr val="dk1"/>
                </a:solidFill>
                <a:latin typeface="IBM Plex Sans"/>
                <a:ea typeface="IBM Plex Sans"/>
                <a:cs typeface="IBM Plex Sans"/>
                <a:sym typeface="IBM Plex Sans"/>
              </a:rPr>
              <a:t>Table 6: Model comparisons, with naive bayes highlighted as the highest performing algorithm for the final phase.</a:t>
            </a:r>
            <a:endParaRPr sz="900">
              <a:solidFill>
                <a:schemeClr val="dk1"/>
              </a:solidFill>
              <a:latin typeface="IBM Plex Sans"/>
              <a:ea typeface="IBM Plex Sans"/>
              <a:cs typeface="IBM Plex Sans"/>
              <a:sym typeface="IBM Plex Sans"/>
            </a:endParaRPr>
          </a:p>
        </p:txBody>
      </p:sp>
      <p:graphicFrame>
        <p:nvGraphicFramePr>
          <p:cNvPr id="240" name="Google Shape;240;p33"/>
          <p:cNvGraphicFramePr/>
          <p:nvPr/>
        </p:nvGraphicFramePr>
        <p:xfrm>
          <a:off x="741088" y="1414095"/>
          <a:ext cx="3000000" cy="3000000"/>
        </p:xfrm>
        <a:graphic>
          <a:graphicData uri="http://schemas.openxmlformats.org/drawingml/2006/table">
            <a:tbl>
              <a:tblPr>
                <a:noFill/>
                <a:tableStyleId>{6BA0D7D3-5391-4734-A4E8-8A07A9D3B900}</a:tableStyleId>
              </a:tblPr>
              <a:tblGrid>
                <a:gridCol w="3062150"/>
                <a:gridCol w="2045725"/>
                <a:gridCol w="2553950"/>
              </a:tblGrid>
              <a:tr h="476450">
                <a:tc>
                  <a:txBody>
                    <a:bodyPr/>
                    <a:lstStyle/>
                    <a:p>
                      <a:pPr indent="0" lvl="0" marL="0" rtl="0" algn="l">
                        <a:spcBef>
                          <a:spcPts val="0"/>
                        </a:spcBef>
                        <a:spcAft>
                          <a:spcPts val="0"/>
                        </a:spcAft>
                        <a:buNone/>
                      </a:pPr>
                      <a:r>
                        <a:rPr lang="en" sz="1200">
                          <a:latin typeface="IBM Plex Sans"/>
                          <a:ea typeface="IBM Plex Sans"/>
                          <a:cs typeface="IBM Plex Sans"/>
                          <a:sym typeface="IBM Plex Sans"/>
                        </a:rPr>
                        <a:t>Model</a:t>
                      </a:r>
                      <a:endParaRPr sz="12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IBM Plex Sans"/>
                          <a:ea typeface="IBM Plex Sans"/>
                          <a:cs typeface="IBM Plex Sans"/>
                          <a:sym typeface="IBM Plex Sans"/>
                        </a:rPr>
                        <a:t>Accuracy</a:t>
                      </a:r>
                      <a:endParaRPr sz="12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IBM Plex Sans"/>
                          <a:ea typeface="IBM Plex Sans"/>
                          <a:cs typeface="IBM Plex Sans"/>
                          <a:sym typeface="IBM Plex Sans"/>
                        </a:rPr>
                        <a:t>Optimal Parameters</a:t>
                      </a:r>
                      <a:endParaRPr sz="12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r>
              <a:tr h="445800">
                <a:tc>
                  <a:txBody>
                    <a:bodyPr/>
                    <a:lstStyle/>
                    <a:p>
                      <a:pPr indent="0" lvl="0" marL="0" rtl="0" algn="l">
                        <a:spcBef>
                          <a:spcPts val="0"/>
                        </a:spcBef>
                        <a:spcAft>
                          <a:spcPts val="0"/>
                        </a:spcAft>
                        <a:buNone/>
                      </a:pPr>
                      <a:r>
                        <a:rPr lang="en" sz="1200">
                          <a:latin typeface="IBM Plex Sans"/>
                          <a:ea typeface="IBM Plex Sans"/>
                          <a:cs typeface="IBM Plex Sans"/>
                          <a:sym typeface="IBM Plex Sans"/>
                        </a:rPr>
                        <a:t>Random Forest (1st iteration)</a:t>
                      </a:r>
                      <a:endParaRPr sz="12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IBM Plex Sans"/>
                          <a:ea typeface="IBM Plex Sans"/>
                          <a:cs typeface="IBM Plex Sans"/>
                          <a:sym typeface="IBM Plex Sans"/>
                        </a:rPr>
                        <a:t>0.45</a:t>
                      </a:r>
                      <a:endParaRPr sz="12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IBM Plex Sans"/>
                          <a:ea typeface="IBM Plex Sans"/>
                          <a:cs typeface="IBM Plex Sans"/>
                          <a:sym typeface="IBM Plex Sans"/>
                        </a:rPr>
                        <a:t>n_estimators: 1000, </a:t>
                      </a:r>
                      <a:endParaRPr sz="1200">
                        <a:latin typeface="IBM Plex Sans"/>
                        <a:ea typeface="IBM Plex Sans"/>
                        <a:cs typeface="IBM Plex Sans"/>
                        <a:sym typeface="IBM Plex Sans"/>
                      </a:endParaRPr>
                    </a:p>
                    <a:p>
                      <a:pPr indent="0" lvl="0" marL="0" rtl="0" algn="ctr">
                        <a:spcBef>
                          <a:spcPts val="0"/>
                        </a:spcBef>
                        <a:spcAft>
                          <a:spcPts val="0"/>
                        </a:spcAft>
                        <a:buNone/>
                      </a:pPr>
                      <a:r>
                        <a:rPr lang="en" sz="1200">
                          <a:latin typeface="IBM Plex Sans"/>
                          <a:ea typeface="IBM Plex Sans"/>
                          <a:cs typeface="IBM Plex Sans"/>
                          <a:sym typeface="IBM Plex Sans"/>
                        </a:rPr>
                        <a:t>max_features: 28</a:t>
                      </a:r>
                      <a:endParaRPr sz="12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45800">
                <a:tc>
                  <a:txBody>
                    <a:bodyPr/>
                    <a:lstStyle/>
                    <a:p>
                      <a:pPr indent="0" lvl="0" marL="0" rtl="0" algn="l">
                        <a:spcBef>
                          <a:spcPts val="0"/>
                        </a:spcBef>
                        <a:spcAft>
                          <a:spcPts val="0"/>
                        </a:spcAft>
                        <a:buNone/>
                      </a:pPr>
                      <a:r>
                        <a:rPr lang="en" sz="1200">
                          <a:latin typeface="IBM Plex Sans"/>
                          <a:ea typeface="IBM Plex Sans"/>
                          <a:cs typeface="IBM Plex Sans"/>
                          <a:sym typeface="IBM Plex Sans"/>
                        </a:rPr>
                        <a:t>Random Forest (2nd iteration)</a:t>
                      </a:r>
                      <a:endParaRPr sz="12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IBM Plex Sans"/>
                          <a:ea typeface="IBM Plex Sans"/>
                          <a:cs typeface="IBM Plex Sans"/>
                          <a:sym typeface="IBM Plex Sans"/>
                        </a:rPr>
                        <a:t>0.52</a:t>
                      </a:r>
                      <a:endParaRPr sz="12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IBM Plex Sans"/>
                          <a:ea typeface="IBM Plex Sans"/>
                          <a:cs typeface="IBM Plex Sans"/>
                          <a:sym typeface="IBM Plex Sans"/>
                        </a:rPr>
                        <a:t>n_estimators: 500, max_features: 38</a:t>
                      </a:r>
                      <a:endParaRPr sz="12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76450">
                <a:tc>
                  <a:txBody>
                    <a:bodyPr/>
                    <a:lstStyle/>
                    <a:p>
                      <a:pPr indent="0" lvl="0" marL="0" rtl="0" algn="l">
                        <a:spcBef>
                          <a:spcPts val="0"/>
                        </a:spcBef>
                        <a:spcAft>
                          <a:spcPts val="0"/>
                        </a:spcAft>
                        <a:buNone/>
                      </a:pPr>
                      <a:r>
                        <a:rPr lang="en" sz="1200">
                          <a:latin typeface="IBM Plex Sans"/>
                          <a:ea typeface="IBM Plex Sans"/>
                          <a:cs typeface="IBM Plex Sans"/>
                          <a:sym typeface="IBM Plex Sans"/>
                        </a:rPr>
                        <a:t>Logistic Regression</a:t>
                      </a:r>
                      <a:endParaRPr sz="12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IBM Plex Sans"/>
                          <a:ea typeface="IBM Plex Sans"/>
                          <a:cs typeface="IBM Plex Sans"/>
                          <a:sym typeface="IBM Plex Sans"/>
                        </a:rPr>
                        <a:t>0.54</a:t>
                      </a:r>
                      <a:endParaRPr sz="12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IBM Plex Sans"/>
                          <a:ea typeface="IBM Plex Sans"/>
                          <a:cs typeface="IBM Plex Sans"/>
                          <a:sym typeface="IBM Plex Sans"/>
                        </a:rPr>
                        <a:t>C: 1, solver: lbfgs</a:t>
                      </a:r>
                      <a:endParaRPr sz="12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52925">
                <a:tc>
                  <a:txBody>
                    <a:bodyPr/>
                    <a:lstStyle/>
                    <a:p>
                      <a:pPr indent="0" lvl="0" marL="0" rtl="0" algn="l">
                        <a:spcBef>
                          <a:spcPts val="0"/>
                        </a:spcBef>
                        <a:spcAft>
                          <a:spcPts val="0"/>
                        </a:spcAft>
                        <a:buNone/>
                      </a:pPr>
                      <a:r>
                        <a:rPr b="1" lang="en" sz="1200">
                          <a:latin typeface="IBM Plex Sans"/>
                          <a:ea typeface="IBM Plex Sans"/>
                          <a:cs typeface="IBM Plex Sans"/>
                          <a:sym typeface="IBM Plex Sans"/>
                        </a:rPr>
                        <a:t>Naive Bayes</a:t>
                      </a:r>
                      <a:endParaRPr b="1" sz="12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1200">
                          <a:solidFill>
                            <a:schemeClr val="dk1"/>
                          </a:solidFill>
                          <a:latin typeface="IBM Plex Sans"/>
                          <a:ea typeface="IBM Plex Sans"/>
                          <a:cs typeface="IBM Plex Sans"/>
                          <a:sym typeface="IBM Plex Sans"/>
                        </a:rPr>
                        <a:t>0.58</a:t>
                      </a:r>
                      <a:endParaRPr b="1" sz="12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IBM Plex Sans"/>
                          <a:ea typeface="IBM Plex Sans"/>
                          <a:cs typeface="IBM Plex Sans"/>
                          <a:sym typeface="IBM Plex Sans"/>
                        </a:rPr>
                        <a:t>alpha: 0.5, fit_prior: True</a:t>
                      </a:r>
                      <a:endParaRPr b="1" sz="1200">
                        <a:solidFill>
                          <a:schemeClr val="dk1"/>
                        </a:solidFill>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45775">
                <a:tc>
                  <a:txBody>
                    <a:bodyPr/>
                    <a:lstStyle/>
                    <a:p>
                      <a:pPr indent="0" lvl="0" marL="0" rtl="0" algn="l">
                        <a:spcBef>
                          <a:spcPts val="0"/>
                        </a:spcBef>
                        <a:spcAft>
                          <a:spcPts val="0"/>
                        </a:spcAft>
                        <a:buNone/>
                      </a:pPr>
                      <a:r>
                        <a:rPr lang="en" sz="1200"/>
                        <a:t>SVM</a:t>
                      </a:r>
                      <a:endParaRPr sz="12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200"/>
                        <a:t>0.57</a:t>
                      </a:r>
                      <a:endParaRPr sz="1200"/>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IBM Plex Sans"/>
                          <a:ea typeface="IBM Plex Sans"/>
                          <a:cs typeface="IBM Plex Sans"/>
                          <a:sym typeface="IBM Plex Sans"/>
                        </a:rPr>
                        <a:t>C: 100, kernel: linear, gamma: scale</a:t>
                      </a:r>
                      <a:endParaRPr sz="1200">
                        <a:solidFill>
                          <a:schemeClr val="dk1"/>
                        </a:solidFill>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311700" y="555600"/>
            <a:ext cx="41127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IBM Plex Mono"/>
                <a:ea typeface="IBM Plex Mono"/>
                <a:cs typeface="IBM Plex Mono"/>
                <a:sym typeface="IBM Plex Mono"/>
              </a:rPr>
              <a:t>Conclusion</a:t>
            </a:r>
            <a:endParaRPr b="1">
              <a:latin typeface="IBM Plex Mono"/>
              <a:ea typeface="IBM Plex Mono"/>
              <a:cs typeface="IBM Plex Mono"/>
              <a:sym typeface="IBM Plex Mono"/>
            </a:endParaRPr>
          </a:p>
        </p:txBody>
      </p:sp>
      <p:sp>
        <p:nvSpPr>
          <p:cNvPr id="246" name="Google Shape;246;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7" name="Google Shape;247;p34"/>
          <p:cNvSpPr txBox="1"/>
          <p:nvPr>
            <p:ph idx="1" type="body"/>
          </p:nvPr>
        </p:nvSpPr>
        <p:spPr>
          <a:xfrm>
            <a:off x="311700" y="1389600"/>
            <a:ext cx="7578900" cy="33561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chemeClr val="accent1"/>
              </a:buClr>
              <a:buSzPts val="1200"/>
              <a:buFont typeface="IBM Plex Sans"/>
              <a:buChar char="➔"/>
            </a:pPr>
            <a:r>
              <a:rPr lang="en">
                <a:solidFill>
                  <a:schemeClr val="dk1"/>
                </a:solidFill>
                <a:latin typeface="IBM Plex Sans"/>
                <a:ea typeface="IBM Plex Sans"/>
                <a:cs typeface="IBM Plex Sans"/>
                <a:sym typeface="IBM Plex Sans"/>
              </a:rPr>
              <a:t>Naive bayes and SVM are promising algorithms to be used for temporal orientation classification with a relatively small dataset.</a:t>
            </a:r>
            <a:endParaRPr>
              <a:solidFill>
                <a:schemeClr val="dk1"/>
              </a:solidFill>
              <a:latin typeface="IBM Plex Sans"/>
              <a:ea typeface="IBM Plex Sans"/>
              <a:cs typeface="IBM Plex Sans"/>
              <a:sym typeface="IBM Plex Sans"/>
            </a:endParaRPr>
          </a:p>
          <a:p>
            <a:pPr indent="-304800" lvl="0" marL="457200" rtl="0" algn="l">
              <a:lnSpc>
                <a:spcPct val="150000"/>
              </a:lnSpc>
              <a:spcBef>
                <a:spcPts val="0"/>
              </a:spcBef>
              <a:spcAft>
                <a:spcPts val="0"/>
              </a:spcAft>
              <a:buClr>
                <a:schemeClr val="accent1"/>
              </a:buClr>
              <a:buSzPts val="1200"/>
              <a:buFont typeface="IBM Plex Sans"/>
              <a:buChar char="➔"/>
            </a:pPr>
            <a:r>
              <a:rPr lang="en">
                <a:solidFill>
                  <a:schemeClr val="dk1"/>
                </a:solidFill>
                <a:latin typeface="IBM Plex Sans"/>
                <a:ea typeface="IBM Plex Sans"/>
                <a:cs typeface="IBM Plex Sans"/>
                <a:sym typeface="IBM Plex Sans"/>
              </a:rPr>
              <a:t>TF-IDF features and count of temporal modifiers among top features according to chi-squared test.</a:t>
            </a:r>
            <a:endParaRPr>
              <a:solidFill>
                <a:schemeClr val="dk1"/>
              </a:solidFill>
              <a:latin typeface="IBM Plex Sans"/>
              <a:ea typeface="IBM Plex Sans"/>
              <a:cs typeface="IBM Plex Sans"/>
              <a:sym typeface="IBM Plex Sans"/>
            </a:endParaRPr>
          </a:p>
          <a:p>
            <a:pPr indent="-304800" lvl="0" marL="457200" rtl="0" algn="l">
              <a:lnSpc>
                <a:spcPct val="150000"/>
              </a:lnSpc>
              <a:spcBef>
                <a:spcPts val="0"/>
              </a:spcBef>
              <a:spcAft>
                <a:spcPts val="0"/>
              </a:spcAft>
              <a:buClr>
                <a:schemeClr val="accent1"/>
              </a:buClr>
              <a:buSzPts val="1200"/>
              <a:buFont typeface="IBM Plex Sans"/>
              <a:buChar char="➔"/>
            </a:pPr>
            <a:r>
              <a:rPr lang="en">
                <a:solidFill>
                  <a:schemeClr val="dk1"/>
                </a:solidFill>
                <a:latin typeface="IBM Plex Sans"/>
                <a:ea typeface="IBM Plex Sans"/>
                <a:cs typeface="IBM Plex Sans"/>
                <a:sym typeface="IBM Plex Sans"/>
              </a:rPr>
              <a:t>Next steps</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Feature: count of verb phrasals</a:t>
            </a:r>
            <a:endParaRPr>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Use spacy</a:t>
            </a:r>
            <a:endParaRPr>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Consult linguistic references for morphological patterns that determine future, past, and present-oriented sentences</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Perform classification reports for all models (include F1, Precision, Recall scores)</a:t>
            </a:r>
            <a:endParaRPr>
              <a:solidFill>
                <a:schemeClr val="dk1"/>
              </a:solidFill>
              <a:latin typeface="IBM Plex Sans"/>
              <a:ea typeface="IBM Plex Sans"/>
              <a:cs typeface="IBM Plex Sans"/>
              <a:sym typeface="IBM Plex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b="0" l="28012" r="34382" t="0"/>
          <a:stretch/>
        </p:blipFill>
        <p:spPr>
          <a:xfrm>
            <a:off x="5634175" y="0"/>
            <a:ext cx="3509825" cy="5242800"/>
          </a:xfrm>
          <a:prstGeom prst="rect">
            <a:avLst/>
          </a:prstGeom>
          <a:noFill/>
          <a:ln>
            <a:noFill/>
          </a:ln>
        </p:spPr>
      </p:pic>
      <p:sp>
        <p:nvSpPr>
          <p:cNvPr id="69" name="Google Shape;69;p15"/>
          <p:cNvSpPr txBox="1"/>
          <p:nvPr>
            <p:ph type="title"/>
          </p:nvPr>
        </p:nvSpPr>
        <p:spPr>
          <a:xfrm>
            <a:off x="311700" y="507375"/>
            <a:ext cx="4622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IBM Plex Mono"/>
                <a:ea typeface="IBM Plex Mono"/>
                <a:cs typeface="IBM Plex Mono"/>
                <a:sym typeface="IBM Plex Mono"/>
              </a:rPr>
              <a:t>Introduction</a:t>
            </a:r>
            <a:endParaRPr b="1">
              <a:latin typeface="IBM Plex Mono"/>
              <a:ea typeface="IBM Plex Mono"/>
              <a:cs typeface="IBM Plex Mono"/>
              <a:sym typeface="IBM Plex Mono"/>
            </a:endParaRPr>
          </a:p>
        </p:txBody>
      </p:sp>
      <p:sp>
        <p:nvSpPr>
          <p:cNvPr id="70" name="Google Shape;70;p15"/>
          <p:cNvSpPr txBox="1"/>
          <p:nvPr>
            <p:ph idx="1" type="body"/>
          </p:nvPr>
        </p:nvSpPr>
        <p:spPr>
          <a:xfrm>
            <a:off x="311700" y="1389600"/>
            <a:ext cx="4989900" cy="31425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solidFill>
                  <a:schemeClr val="dk1"/>
                </a:solidFill>
                <a:latin typeface="IBM Plex Sans"/>
                <a:ea typeface="IBM Plex Sans"/>
                <a:cs typeface="IBM Plex Sans"/>
                <a:sym typeface="IBM Plex Sans"/>
              </a:rPr>
              <a:t>In 2019, an estimated </a:t>
            </a:r>
            <a:r>
              <a:rPr b="1" lang="en">
                <a:solidFill>
                  <a:schemeClr val="dk1"/>
                </a:solidFill>
                <a:latin typeface="IBM Plex Sans"/>
                <a:ea typeface="IBM Plex Sans"/>
                <a:cs typeface="IBM Plex Sans"/>
                <a:sym typeface="IBM Plex Sans"/>
              </a:rPr>
              <a:t>10.1 million</a:t>
            </a:r>
            <a:r>
              <a:rPr lang="en">
                <a:solidFill>
                  <a:schemeClr val="dk1"/>
                </a:solidFill>
                <a:latin typeface="IBM Plex Sans"/>
                <a:ea typeface="IBM Plex Sans"/>
                <a:cs typeface="IBM Plex Sans"/>
                <a:sym typeface="IBM Plex Sans"/>
              </a:rPr>
              <a:t> people aged 12 or older misused opioids in the past year.</a:t>
            </a:r>
            <a:r>
              <a:rPr lang="en" u="sng">
                <a:solidFill>
                  <a:schemeClr val="hlink"/>
                </a:solidFill>
                <a:latin typeface="IBM Plex Sans"/>
                <a:ea typeface="IBM Plex Sans"/>
                <a:cs typeface="IBM Plex Sans"/>
                <a:sym typeface="IBM Plex Sans"/>
                <a:hlinkClick r:id="rId4"/>
              </a:rPr>
              <a:t>[1]</a:t>
            </a:r>
            <a:endParaRPr>
              <a:solidFill>
                <a:schemeClr val="dk1"/>
              </a:solidFill>
              <a:latin typeface="IBM Plex Sans"/>
              <a:ea typeface="IBM Plex Sans"/>
              <a:cs typeface="IBM Plex Sans"/>
              <a:sym typeface="IBM Plex Sans"/>
            </a:endParaRPr>
          </a:p>
          <a:p>
            <a:pPr indent="-304800" lvl="0" marL="457200" rtl="0" algn="l">
              <a:lnSpc>
                <a:spcPct val="150000"/>
              </a:lnSpc>
              <a:spcBef>
                <a:spcPts val="1200"/>
              </a:spcBef>
              <a:spcAft>
                <a:spcPts val="0"/>
              </a:spcAft>
              <a:buClr>
                <a:schemeClr val="accent1"/>
              </a:buClr>
              <a:buSzPts val="1200"/>
              <a:buFont typeface="IBM Plex Sans"/>
              <a:buChar char="●"/>
            </a:pPr>
            <a:r>
              <a:rPr lang="en">
                <a:solidFill>
                  <a:schemeClr val="dk1"/>
                </a:solidFill>
                <a:latin typeface="IBM Plex Sans"/>
                <a:ea typeface="IBM Plex Sans"/>
                <a:cs typeface="IBM Plex Sans"/>
                <a:sym typeface="IBM Plex Sans"/>
              </a:rPr>
              <a:t>9.7 million people </a:t>
            </a:r>
            <a:r>
              <a:rPr lang="en">
                <a:solidFill>
                  <a:schemeClr val="dk1"/>
                </a:solidFill>
                <a:latin typeface="IBM Plex Sans"/>
                <a:ea typeface="IBM Plex Sans"/>
                <a:cs typeface="IBM Plex Sans"/>
                <a:sym typeface="IBM Plex Sans"/>
              </a:rPr>
              <a:t>misused</a:t>
            </a:r>
            <a:r>
              <a:rPr lang="en">
                <a:solidFill>
                  <a:schemeClr val="dk1"/>
                </a:solidFill>
                <a:latin typeface="IBM Plex Sans"/>
                <a:ea typeface="IBM Plex Sans"/>
                <a:cs typeface="IBM Plex Sans"/>
                <a:sym typeface="IBM Plex Sans"/>
              </a:rPr>
              <a:t> </a:t>
            </a:r>
            <a:r>
              <a:rPr lang="en">
                <a:solidFill>
                  <a:schemeClr val="dk1"/>
                </a:solidFill>
                <a:latin typeface="IBM Plex Sans"/>
                <a:ea typeface="IBM Plex Sans"/>
                <a:cs typeface="IBM Plex Sans"/>
                <a:sym typeface="IBM Plex Sans"/>
              </a:rPr>
              <a:t>prescription</a:t>
            </a:r>
            <a:r>
              <a:rPr lang="en">
                <a:solidFill>
                  <a:schemeClr val="dk1"/>
                </a:solidFill>
                <a:latin typeface="IBM Plex Sans"/>
                <a:ea typeface="IBM Plex Sans"/>
                <a:cs typeface="IBM Plex Sans"/>
                <a:sym typeface="IBM Plex Sans"/>
              </a:rPr>
              <a:t> pain relievers</a:t>
            </a:r>
            <a:endParaRPr>
              <a:solidFill>
                <a:schemeClr val="dk1"/>
              </a:solidFill>
              <a:latin typeface="IBM Plex Sans"/>
              <a:ea typeface="IBM Plex Sans"/>
              <a:cs typeface="IBM Plex Sans"/>
              <a:sym typeface="IBM Plex Sans"/>
            </a:endParaRPr>
          </a:p>
          <a:p>
            <a:pPr indent="-304800" lvl="0" marL="457200" rtl="0" algn="l">
              <a:lnSpc>
                <a:spcPct val="150000"/>
              </a:lnSpc>
              <a:spcBef>
                <a:spcPts val="0"/>
              </a:spcBef>
              <a:spcAft>
                <a:spcPts val="0"/>
              </a:spcAft>
              <a:buClr>
                <a:schemeClr val="accent1"/>
              </a:buClr>
              <a:buSzPts val="1200"/>
              <a:buFont typeface="IBM Plex Sans"/>
              <a:buChar char="●"/>
            </a:pPr>
            <a:r>
              <a:rPr lang="en">
                <a:solidFill>
                  <a:schemeClr val="dk1"/>
                </a:solidFill>
                <a:latin typeface="IBM Plex Sans"/>
                <a:ea typeface="IBM Plex Sans"/>
                <a:cs typeface="IBM Plex Sans"/>
                <a:sym typeface="IBM Plex Sans"/>
              </a:rPr>
              <a:t>745,000 people used heroin</a:t>
            </a:r>
            <a:endParaRPr>
              <a:solidFill>
                <a:schemeClr val="dk1"/>
              </a:solidFill>
              <a:latin typeface="IBM Plex Sans"/>
              <a:ea typeface="IBM Plex Sans"/>
              <a:cs typeface="IBM Plex Sans"/>
              <a:sym typeface="IBM Plex Sans"/>
            </a:endParaRPr>
          </a:p>
          <a:p>
            <a:pPr indent="0" lvl="0" marL="0" rtl="0" algn="l">
              <a:lnSpc>
                <a:spcPct val="150000"/>
              </a:lnSpc>
              <a:spcBef>
                <a:spcPts val="1200"/>
              </a:spcBef>
              <a:spcAft>
                <a:spcPts val="0"/>
              </a:spcAft>
              <a:buNone/>
            </a:pPr>
            <a:r>
              <a:rPr lang="en">
                <a:solidFill>
                  <a:schemeClr val="dk1"/>
                </a:solidFill>
                <a:latin typeface="IBM Plex Sans"/>
                <a:ea typeface="IBM Plex Sans"/>
                <a:cs typeface="IBM Plex Sans"/>
                <a:sym typeface="IBM Plex Sans"/>
              </a:rPr>
              <a:t>Opioid addiction continues to be a contemporary health </a:t>
            </a:r>
            <a:r>
              <a:rPr lang="en">
                <a:solidFill>
                  <a:schemeClr val="dk1"/>
                </a:solidFill>
                <a:latin typeface="IBM Plex Sans"/>
                <a:ea typeface="IBM Plex Sans"/>
                <a:cs typeface="IBM Plex Sans"/>
                <a:sym typeface="IBM Plex Sans"/>
              </a:rPr>
              <a:t>crisis</a:t>
            </a:r>
            <a:r>
              <a:rPr lang="en">
                <a:solidFill>
                  <a:schemeClr val="dk1"/>
                </a:solidFill>
                <a:latin typeface="IBM Plex Sans"/>
                <a:ea typeface="IBM Plex Sans"/>
                <a:cs typeface="IBM Plex Sans"/>
                <a:sym typeface="IBM Plex Sans"/>
              </a:rPr>
              <a:t>.</a:t>
            </a:r>
            <a:endParaRPr>
              <a:solidFill>
                <a:schemeClr val="dk1"/>
              </a:solidFill>
              <a:latin typeface="IBM Plex Sans"/>
              <a:ea typeface="IBM Plex Sans"/>
              <a:cs typeface="IBM Plex Sans"/>
              <a:sym typeface="IBM Plex Sans"/>
            </a:endParaRPr>
          </a:p>
          <a:p>
            <a:pPr indent="0" lvl="0" marL="0" rtl="0" algn="l">
              <a:lnSpc>
                <a:spcPct val="150000"/>
              </a:lnSpc>
              <a:spcBef>
                <a:spcPts val="1200"/>
              </a:spcBef>
              <a:spcAft>
                <a:spcPts val="1200"/>
              </a:spcAft>
              <a:buNone/>
            </a:pPr>
            <a:r>
              <a:rPr lang="en">
                <a:solidFill>
                  <a:schemeClr val="dk1"/>
                </a:solidFill>
                <a:latin typeface="IBM Plex Sans"/>
                <a:ea typeface="IBM Plex Sans"/>
                <a:cs typeface="IBM Plex Sans"/>
                <a:sym typeface="IBM Plex Sans"/>
              </a:rPr>
              <a:t>How can we use time perspective, the manner in which individuals divide the flow of their human experience into different time zones, help in modelling the epidemic?</a:t>
            </a:r>
            <a:endParaRPr>
              <a:solidFill>
                <a:schemeClr val="dk1"/>
              </a:solidFill>
              <a:latin typeface="IBM Plex Sans"/>
              <a:ea typeface="IBM Plex Sans"/>
              <a:cs typeface="IBM Plex Sans"/>
              <a:sym typeface="IBM Plex Sans"/>
            </a:endParaRPr>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2" name="Google Shape;72;p15"/>
          <p:cNvSpPr txBox="1"/>
          <p:nvPr/>
        </p:nvSpPr>
        <p:spPr>
          <a:xfrm>
            <a:off x="9202550" y="0"/>
            <a:ext cx="3000000" cy="6372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chemeClr val="dk1"/>
                </a:solidFill>
                <a:latin typeface="IBM Plex Sans"/>
                <a:ea typeface="IBM Plex Sans"/>
                <a:cs typeface="IBM Plex Sans"/>
                <a:sym typeface="IBM Plex Sans"/>
              </a:rPr>
              <a:t>Time Perspective (TP) is the manner in which individuals divide the flow of their human experience into different time frames or time zones (i.e. past, present, future) –  automatically and non-consciously.</a:t>
            </a:r>
            <a:endParaRPr sz="1200">
              <a:solidFill>
                <a:schemeClr val="dk1"/>
              </a:solidFill>
              <a:latin typeface="IBM Plex Sans"/>
              <a:ea typeface="IBM Plex Sans"/>
              <a:cs typeface="IBM Plex Sans"/>
              <a:sym typeface="IBM Plex Sans"/>
            </a:endParaRPr>
          </a:p>
          <a:p>
            <a:pPr indent="0" lvl="0" marL="0" rtl="0" algn="l">
              <a:lnSpc>
                <a:spcPct val="150000"/>
              </a:lnSpc>
              <a:spcBef>
                <a:spcPts val="1200"/>
              </a:spcBef>
              <a:spcAft>
                <a:spcPts val="0"/>
              </a:spcAft>
              <a:buNone/>
            </a:pPr>
            <a:r>
              <a:t/>
            </a:r>
            <a:endParaRPr sz="1200">
              <a:solidFill>
                <a:schemeClr val="dk1"/>
              </a:solidFill>
              <a:latin typeface="IBM Plex Sans"/>
              <a:ea typeface="IBM Plex Sans"/>
              <a:cs typeface="IBM Plex Sans"/>
              <a:sym typeface="IBM Plex Sans"/>
            </a:endParaRPr>
          </a:p>
          <a:p>
            <a:pPr indent="0" lvl="0" marL="0" rtl="0" algn="l">
              <a:lnSpc>
                <a:spcPct val="150000"/>
              </a:lnSpc>
              <a:spcBef>
                <a:spcPts val="1200"/>
              </a:spcBef>
              <a:spcAft>
                <a:spcPts val="0"/>
              </a:spcAft>
              <a:buNone/>
            </a:pPr>
            <a:r>
              <a:rPr lang="en" sz="1200">
                <a:solidFill>
                  <a:schemeClr val="dk1"/>
                </a:solidFill>
                <a:latin typeface="IBM Plex Sans"/>
                <a:ea typeface="IBM Plex Sans"/>
                <a:cs typeface="IBM Plex Sans"/>
                <a:sym typeface="IBM Plex Sans"/>
              </a:rPr>
              <a:t>Social science and psychology studies show that a person’s  </a:t>
            </a:r>
            <a:r>
              <a:rPr b="1" lang="en" sz="1200">
                <a:solidFill>
                  <a:schemeClr val="dk1"/>
                </a:solidFill>
                <a:latin typeface="IBM Plex Sans"/>
                <a:ea typeface="IBM Plex Sans"/>
                <a:cs typeface="IBM Plex Sans"/>
                <a:sym typeface="IBM Plex Sans"/>
              </a:rPr>
              <a:t>time perspective orientation </a:t>
            </a:r>
            <a:r>
              <a:rPr lang="en" sz="1200">
                <a:solidFill>
                  <a:schemeClr val="dk1"/>
                </a:solidFill>
                <a:latin typeface="IBM Plex Sans"/>
                <a:ea typeface="IBM Plex Sans"/>
                <a:cs typeface="IBM Plex Sans"/>
                <a:sym typeface="IBM Plex Sans"/>
              </a:rPr>
              <a:t>has a profound impact on different aspects of their personhood, including their health[1].</a:t>
            </a:r>
            <a:endParaRPr sz="1200">
              <a:solidFill>
                <a:schemeClr val="dk1"/>
              </a:solidFill>
              <a:latin typeface="IBM Plex Sans"/>
              <a:ea typeface="IBM Plex Sans"/>
              <a:cs typeface="IBM Plex Sans"/>
              <a:sym typeface="IBM Plex Sans"/>
            </a:endParaRPr>
          </a:p>
          <a:p>
            <a:pPr indent="-304800" lvl="0" marL="457200" rtl="0" algn="l">
              <a:lnSpc>
                <a:spcPct val="150000"/>
              </a:lnSpc>
              <a:spcBef>
                <a:spcPts val="1200"/>
              </a:spcBef>
              <a:spcAft>
                <a:spcPts val="0"/>
              </a:spcAft>
              <a:buClr>
                <a:schemeClr val="accent1"/>
              </a:buClr>
              <a:buSzPts val="1200"/>
              <a:buFont typeface="IBM Plex Sans"/>
              <a:buChar char="➔"/>
            </a:pPr>
            <a:r>
              <a:rPr b="1" i="1" lang="en" sz="1200">
                <a:solidFill>
                  <a:schemeClr val="dk1"/>
                </a:solidFill>
                <a:latin typeface="IBM Plex Sans"/>
                <a:ea typeface="IBM Plex Sans"/>
                <a:cs typeface="IBM Plex Sans"/>
                <a:sym typeface="IBM Plex Sans"/>
              </a:rPr>
              <a:t>Using social media posts, can we create a decent temporal orientation classifier that can resolve syntactic tense to semantic time? </a:t>
            </a:r>
            <a:endParaRPr b="1" i="1" sz="1200">
              <a:solidFill>
                <a:schemeClr val="dk1"/>
              </a:solidFill>
              <a:latin typeface="IBM Plex Sans"/>
              <a:ea typeface="IBM Plex Sans"/>
              <a:cs typeface="IBM Plex Sans"/>
              <a:sym typeface="IBM Plex Sans"/>
            </a:endParaRPr>
          </a:p>
          <a:p>
            <a:pPr indent="-304800" lvl="0" marL="457200" rtl="0" algn="l">
              <a:lnSpc>
                <a:spcPct val="150000"/>
              </a:lnSpc>
              <a:spcBef>
                <a:spcPts val="0"/>
              </a:spcBef>
              <a:spcAft>
                <a:spcPts val="0"/>
              </a:spcAft>
              <a:buClr>
                <a:schemeClr val="accent1"/>
              </a:buClr>
              <a:buSzPts val="1200"/>
              <a:buFont typeface="IBM Plex Sans"/>
              <a:buChar char="➔"/>
            </a:pPr>
            <a:r>
              <a:rPr b="1" i="1" lang="en" sz="1200">
                <a:solidFill>
                  <a:schemeClr val="dk1"/>
                </a:solidFill>
                <a:latin typeface="IBM Plex Sans"/>
                <a:ea typeface="IBM Plex Sans"/>
                <a:cs typeface="IBM Plex Sans"/>
                <a:sym typeface="IBM Plex Sans"/>
              </a:rPr>
              <a:t>Can we use temporal orientation to predict a person’s state of opioid drug addiction (using, withdrawal, recovery)?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IBM Plex Mono"/>
                <a:ea typeface="IBM Plex Mono"/>
                <a:cs typeface="IBM Plex Mono"/>
                <a:sym typeface="IBM Plex Mono"/>
              </a:rPr>
              <a:t>Related Work</a:t>
            </a:r>
            <a:endParaRPr b="1">
              <a:latin typeface="IBM Plex Mono"/>
              <a:ea typeface="IBM Plex Mono"/>
              <a:cs typeface="IBM Plex Mono"/>
              <a:sym typeface="IBM Plex Mono"/>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chemeClr val="dk1"/>
              </a:buClr>
              <a:buSzPts val="1200"/>
              <a:buFont typeface="IBM Plex Sans"/>
              <a:buAutoNum type="romanUcPeriod"/>
            </a:pPr>
            <a:r>
              <a:rPr b="1" lang="en" sz="1200">
                <a:solidFill>
                  <a:schemeClr val="dk1"/>
                </a:solidFill>
                <a:latin typeface="IBM Plex Sans"/>
                <a:ea typeface="IBM Plex Sans"/>
                <a:cs typeface="IBM Plex Sans"/>
                <a:sym typeface="IBM Plex Sans"/>
              </a:rPr>
              <a:t>Modeling opioid epidemiology addiction</a:t>
            </a:r>
            <a:endParaRPr b="1" sz="1200">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AutoNum type="alphaUcPeriod"/>
            </a:pPr>
            <a:r>
              <a:rPr i="1" lang="en" sz="1200">
                <a:solidFill>
                  <a:schemeClr val="dk1"/>
                </a:solidFill>
                <a:latin typeface="IBM Plex Sans"/>
                <a:ea typeface="IBM Plex Sans"/>
                <a:cs typeface="IBM Plex Sans"/>
                <a:sym typeface="IBM Plex Sans"/>
              </a:rPr>
              <a:t>Identifying and Characterizing Opioid Addiction States Using Social Media Posts </a:t>
            </a:r>
            <a:r>
              <a:rPr lang="en" sz="1200">
                <a:solidFill>
                  <a:schemeClr val="dk1"/>
                </a:solidFill>
                <a:latin typeface="IBM Plex Sans"/>
                <a:ea typeface="IBM Plex Sans"/>
                <a:cs typeface="IBM Plex Sans"/>
                <a:sym typeface="IBM Plex Sans"/>
              </a:rPr>
              <a:t>(D. Jha, et. al.)</a:t>
            </a:r>
            <a:r>
              <a:rPr i="1" lang="en" sz="1200">
                <a:solidFill>
                  <a:schemeClr val="dk1"/>
                </a:solidFill>
                <a:latin typeface="IBM Plex Sans"/>
                <a:ea typeface="IBM Plex Sans"/>
                <a:cs typeface="IBM Plex Sans"/>
                <a:sym typeface="IBM Plex Sans"/>
              </a:rPr>
              <a:t> </a:t>
            </a:r>
            <a:endParaRPr i="1" sz="1200">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AutoNum type="arabicPeriod"/>
            </a:pPr>
            <a:r>
              <a:rPr lang="en" sz="1200">
                <a:solidFill>
                  <a:schemeClr val="dk1"/>
                </a:solidFill>
                <a:latin typeface="IBM Plex Sans"/>
                <a:ea typeface="IBM Plex Sans"/>
                <a:cs typeface="IBM Plex Sans"/>
                <a:sym typeface="IBM Plex Sans"/>
              </a:rPr>
              <a:t>Extracted Reddit posts to use for identifying the progression of individuals through stages of opioid addiction.</a:t>
            </a:r>
            <a:endParaRPr sz="1200">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AutoNum type="alphaUcPeriod"/>
            </a:pPr>
            <a:r>
              <a:rPr i="1" lang="en" sz="1200">
                <a:solidFill>
                  <a:schemeClr val="dk1"/>
                </a:solidFill>
                <a:latin typeface="IBM Plex Sans"/>
                <a:ea typeface="IBM Plex Sans"/>
                <a:cs typeface="IBM Plex Sans"/>
                <a:sym typeface="IBM Plex Sans"/>
              </a:rPr>
              <a:t>Resolution of grammatical tense into actual time, and its application in Time Perspective study in the tweet spac </a:t>
            </a:r>
            <a:r>
              <a:rPr lang="en" sz="1200">
                <a:solidFill>
                  <a:schemeClr val="dk1"/>
                </a:solidFill>
                <a:latin typeface="IBM Plex Sans"/>
                <a:ea typeface="IBM Plex Sans"/>
                <a:cs typeface="IBM Plex Sans"/>
                <a:sym typeface="IBM Plex Sans"/>
              </a:rPr>
              <a:t>(</a:t>
            </a:r>
            <a:r>
              <a:rPr lang="en" sz="1200">
                <a:solidFill>
                  <a:schemeClr val="dk1"/>
                </a:solidFill>
                <a:latin typeface="IBM Plex Sans"/>
                <a:ea typeface="IBM Plex Sans"/>
                <a:cs typeface="IBM Plex Sans"/>
                <a:sym typeface="IBM Plex Sans"/>
              </a:rPr>
              <a:t>Sabyasachi Kamila et. al.)</a:t>
            </a:r>
            <a:endParaRPr sz="1200">
              <a:solidFill>
                <a:schemeClr val="dk1"/>
              </a:solidFill>
              <a:latin typeface="IBM Plex Sans"/>
              <a:ea typeface="IBM Plex Sans"/>
              <a:cs typeface="IBM Plex Sans"/>
              <a:sym typeface="IBM Plex Sans"/>
            </a:endParaRPr>
          </a:p>
          <a:p>
            <a:pPr indent="-304800" lvl="2" marL="1371600" rtl="0" algn="l">
              <a:lnSpc>
                <a:spcPct val="150000"/>
              </a:lnSpc>
              <a:spcBef>
                <a:spcPts val="0"/>
              </a:spcBef>
              <a:spcAft>
                <a:spcPts val="0"/>
              </a:spcAft>
              <a:buClr>
                <a:schemeClr val="dk1"/>
              </a:buClr>
              <a:buSzPts val="1200"/>
              <a:buFont typeface="IBM Plex Sans"/>
              <a:buAutoNum type="arabicPeriod"/>
            </a:pPr>
            <a:r>
              <a:rPr lang="en" sz="1200">
                <a:solidFill>
                  <a:schemeClr val="dk1"/>
                </a:solidFill>
                <a:latin typeface="IBM Plex Sans"/>
                <a:ea typeface="IBM Plex Sans"/>
                <a:cs typeface="IBM Plex Sans"/>
                <a:sym typeface="IBM Plex Sans"/>
              </a:rPr>
              <a:t>Used Twitter data and built temporal orientation classifiers that can resolve syntactic tense to semantic time.</a:t>
            </a:r>
            <a:endParaRPr sz="1200">
              <a:solidFill>
                <a:schemeClr val="dk1"/>
              </a:solidFill>
              <a:latin typeface="IBM Plex Sans"/>
              <a:ea typeface="IBM Plex Sans"/>
              <a:cs typeface="IBM Plex Sans"/>
              <a:sym typeface="IBM Plex Sans"/>
            </a:endParaRPr>
          </a:p>
          <a:p>
            <a:pPr indent="-304800" lvl="0" marL="457200" rtl="0" algn="l">
              <a:lnSpc>
                <a:spcPct val="150000"/>
              </a:lnSpc>
              <a:spcBef>
                <a:spcPts val="0"/>
              </a:spcBef>
              <a:spcAft>
                <a:spcPts val="0"/>
              </a:spcAft>
              <a:buClr>
                <a:schemeClr val="dk1"/>
              </a:buClr>
              <a:buSzPts val="1200"/>
              <a:buFont typeface="IBM Plex Sans"/>
              <a:buAutoNum type="romanUcPeriod"/>
            </a:pPr>
            <a:r>
              <a:rPr b="1" lang="en" sz="1200">
                <a:solidFill>
                  <a:schemeClr val="dk1"/>
                </a:solidFill>
                <a:latin typeface="IBM Plex Sans"/>
                <a:ea typeface="IBM Plex Sans"/>
                <a:cs typeface="IBM Plex Sans"/>
                <a:sym typeface="IBM Plex Sans"/>
              </a:rPr>
              <a:t>An application study of temporal orientation classifiers onto the opioid addiction study has yet to be done.</a:t>
            </a:r>
            <a:endParaRPr b="1" sz="1200">
              <a:solidFill>
                <a:schemeClr val="dk1"/>
              </a:solidFill>
              <a:latin typeface="IBM Plex Sans"/>
              <a:ea typeface="IBM Plex Sans"/>
              <a:cs typeface="IBM Plex Sans"/>
              <a:sym typeface="IBM Plex Sans"/>
            </a:endParaRPr>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IBM Plex Mono"/>
                <a:ea typeface="IBM Plex Mono"/>
                <a:cs typeface="IBM Plex Mono"/>
                <a:sym typeface="IBM Plex Mono"/>
              </a:rPr>
              <a:t>Purpose</a:t>
            </a:r>
            <a:endParaRPr b="1">
              <a:latin typeface="IBM Plex Mono"/>
              <a:ea typeface="IBM Plex Mono"/>
              <a:cs typeface="IBM Plex Mono"/>
              <a:sym typeface="IBM Plex Mono"/>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accent1"/>
              </a:buClr>
              <a:buSzPts val="1800"/>
              <a:buFont typeface="IBM Plex Sans"/>
              <a:buChar char="➔"/>
            </a:pPr>
            <a:r>
              <a:rPr b="1" i="1" lang="en">
                <a:solidFill>
                  <a:schemeClr val="accent1"/>
                </a:solidFill>
                <a:latin typeface="IBM Plex Sans"/>
                <a:ea typeface="IBM Plex Sans"/>
                <a:cs typeface="IBM Plex Sans"/>
                <a:sym typeface="IBM Plex Sans"/>
              </a:rPr>
              <a:t>Using social media posts, can we create a temporal orientation classifier that can resolve syntactic tense to semantic time relevant to the opioid user’s addiction state. </a:t>
            </a:r>
            <a:endParaRPr strike="sngStrike">
              <a:solidFill>
                <a:schemeClr val="dk1"/>
              </a:solidFill>
              <a:latin typeface="IBM Plex Sans"/>
              <a:ea typeface="IBM Plex Sans"/>
              <a:cs typeface="IBM Plex Sans"/>
              <a:sym typeface="IBM Plex Sans"/>
            </a:endParaRPr>
          </a:p>
        </p:txBody>
      </p:sp>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IBM Plex Mono"/>
                <a:ea typeface="IBM Plex Mono"/>
                <a:cs typeface="IBM Plex Mono"/>
                <a:sym typeface="IBM Plex Mono"/>
              </a:rPr>
              <a:t>Updates from Phase II</a:t>
            </a:r>
            <a:endParaRPr b="1">
              <a:latin typeface="IBM Plex Mono"/>
              <a:ea typeface="IBM Plex Mono"/>
              <a:cs typeface="IBM Plex Mono"/>
              <a:sym typeface="IBM Plex Mono"/>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accent1"/>
              </a:buClr>
              <a:buSzPts val="1800"/>
              <a:buFont typeface="IBM Plex Sans"/>
              <a:buChar char="●"/>
            </a:pPr>
            <a:r>
              <a:rPr lang="en">
                <a:solidFill>
                  <a:schemeClr val="dk1"/>
                </a:solidFill>
                <a:latin typeface="IBM Plex Sans"/>
                <a:ea typeface="IBM Plex Sans"/>
                <a:cs typeface="IBM Plex Sans"/>
                <a:sym typeface="IBM Plex Sans"/>
              </a:rPr>
              <a:t>No longer conducting a correlation study.</a:t>
            </a:r>
            <a:endParaRPr>
              <a:solidFill>
                <a:schemeClr val="dk1"/>
              </a:solidFill>
              <a:latin typeface="IBM Plex Sans"/>
              <a:ea typeface="IBM Plex Sans"/>
              <a:cs typeface="IBM Plex Sans"/>
              <a:sym typeface="IBM Plex Sans"/>
            </a:endParaRPr>
          </a:p>
          <a:p>
            <a:pPr indent="-342900" lvl="0" marL="457200" rtl="0" algn="l">
              <a:lnSpc>
                <a:spcPct val="150000"/>
              </a:lnSpc>
              <a:spcBef>
                <a:spcPts val="0"/>
              </a:spcBef>
              <a:spcAft>
                <a:spcPts val="0"/>
              </a:spcAft>
              <a:buClr>
                <a:schemeClr val="accent1"/>
              </a:buClr>
              <a:buSzPts val="1800"/>
              <a:buFont typeface="IBM Plex Sans"/>
              <a:buChar char="●"/>
            </a:pPr>
            <a:r>
              <a:rPr lang="en">
                <a:solidFill>
                  <a:schemeClr val="dk1"/>
                </a:solidFill>
                <a:latin typeface="IBM Plex Sans"/>
                <a:ea typeface="IBM Plex Sans"/>
                <a:cs typeface="IBM Plex Sans"/>
                <a:sym typeface="IBM Plex Sans"/>
              </a:rPr>
              <a:t>The scope of work is focused on building the temporal orientation classifier.</a:t>
            </a:r>
            <a:endParaRPr>
              <a:solidFill>
                <a:schemeClr val="dk1"/>
              </a:solidFill>
              <a:latin typeface="IBM Plex Sans"/>
              <a:ea typeface="IBM Plex Sans"/>
              <a:cs typeface="IBM Plex Sans"/>
              <a:sym typeface="IBM Plex Sans"/>
            </a:endParaRPr>
          </a:p>
          <a:p>
            <a:pPr indent="0" lvl="0" marL="457200" rtl="0" algn="l">
              <a:lnSpc>
                <a:spcPct val="150000"/>
              </a:lnSpc>
              <a:spcBef>
                <a:spcPts val="1200"/>
              </a:spcBef>
              <a:spcAft>
                <a:spcPts val="1200"/>
              </a:spcAft>
              <a:buNone/>
            </a:pPr>
            <a:r>
              <a:t/>
            </a:r>
            <a:endParaRPr b="1" i="1">
              <a:solidFill>
                <a:schemeClr val="accent1"/>
              </a:solidFill>
              <a:latin typeface="IBM Plex Sans"/>
              <a:ea typeface="IBM Plex Sans"/>
              <a:cs typeface="IBM Plex Sans"/>
              <a:sym typeface="IBM Plex Sans"/>
            </a:endParaRPr>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IBM Plex Mono"/>
                <a:ea typeface="IBM Plex Mono"/>
                <a:cs typeface="IBM Plex Mono"/>
                <a:sym typeface="IBM Plex Mono"/>
              </a:rPr>
              <a:t>Project Timeline</a:t>
            </a:r>
            <a:endParaRPr b="1">
              <a:latin typeface="IBM Plex Mono"/>
              <a:ea typeface="IBM Plex Mono"/>
              <a:cs typeface="IBM Plex Mono"/>
              <a:sym typeface="IBM Plex Mono"/>
            </a:endParaRPr>
          </a:p>
        </p:txBody>
      </p:sp>
      <p:sp>
        <p:nvSpPr>
          <p:cNvPr id="99" name="Google Shape;9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0" name="Google Shape;100;p19"/>
          <p:cNvSpPr txBox="1"/>
          <p:nvPr/>
        </p:nvSpPr>
        <p:spPr>
          <a:xfrm>
            <a:off x="1860625" y="4198850"/>
            <a:ext cx="5426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IBM Plex Sans"/>
                <a:ea typeface="IBM Plex Sans"/>
                <a:cs typeface="IBM Plex Sans"/>
                <a:sym typeface="IBM Plex Sans"/>
              </a:rPr>
              <a:t>Figure 1: The timeline of building a temporal orientation classifier.</a:t>
            </a:r>
            <a:endParaRPr sz="1000">
              <a:latin typeface="IBM Plex Sans"/>
              <a:ea typeface="IBM Plex Sans"/>
              <a:cs typeface="IBM Plex Sans"/>
              <a:sym typeface="IBM Plex Sans"/>
            </a:endParaRPr>
          </a:p>
        </p:txBody>
      </p:sp>
      <p:sp>
        <p:nvSpPr>
          <p:cNvPr id="101" name="Google Shape;101;p19"/>
          <p:cNvSpPr/>
          <p:nvPr/>
        </p:nvSpPr>
        <p:spPr>
          <a:xfrm>
            <a:off x="8595400" y="963375"/>
            <a:ext cx="5309700" cy="3042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p:nvPr/>
        </p:nvSpPr>
        <p:spPr>
          <a:xfrm flipH="1" rot="935333">
            <a:off x="5120942" y="2707132"/>
            <a:ext cx="1079510" cy="53708"/>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3" name="Google Shape;103;p19"/>
          <p:cNvSpPr/>
          <p:nvPr/>
        </p:nvSpPr>
        <p:spPr>
          <a:xfrm rot="-935333">
            <a:off x="4128387" y="2707132"/>
            <a:ext cx="1079510" cy="53708"/>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4" name="Google Shape;104;p19"/>
          <p:cNvSpPr/>
          <p:nvPr/>
        </p:nvSpPr>
        <p:spPr>
          <a:xfrm flipH="1" rot="935333">
            <a:off x="3128150" y="2707132"/>
            <a:ext cx="1079510" cy="53708"/>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5" name="Google Shape;105;p19"/>
          <p:cNvSpPr/>
          <p:nvPr/>
        </p:nvSpPr>
        <p:spPr>
          <a:xfrm rot="-935333">
            <a:off x="2135595" y="2707132"/>
            <a:ext cx="1079510" cy="53708"/>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nvGrpSpPr>
          <p:cNvPr id="106" name="Google Shape;106;p19"/>
          <p:cNvGrpSpPr/>
          <p:nvPr/>
        </p:nvGrpSpPr>
        <p:grpSpPr>
          <a:xfrm>
            <a:off x="3344011" y="2762948"/>
            <a:ext cx="1662347" cy="1131519"/>
            <a:chOff x="2114740" y="2543425"/>
            <a:chExt cx="1712700" cy="1230715"/>
          </a:xfrm>
        </p:grpSpPr>
        <p:sp>
          <p:nvSpPr>
            <p:cNvPr id="107" name="Google Shape;107;p19"/>
            <p:cNvSpPr/>
            <p:nvPr/>
          </p:nvSpPr>
          <p:spPr>
            <a:xfrm rot="-1789476">
              <a:off x="2888080" y="2572699"/>
              <a:ext cx="160451" cy="160451"/>
            </a:xfrm>
            <a:prstGeom prst="ellipse">
              <a:avLst/>
            </a:prstGeom>
            <a:solidFill>
              <a:schemeClr val="accent1"/>
            </a:solidFill>
            <a:ln cap="flat" cmpd="sng" w="38100">
              <a:solidFill>
                <a:srgbClr val="3366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08" name="Google Shape;108;p19"/>
            <p:cNvSpPr/>
            <p:nvPr/>
          </p:nvSpPr>
          <p:spPr>
            <a:xfrm>
              <a:off x="2114740" y="3070640"/>
              <a:ext cx="1712700" cy="703500"/>
            </a:xfrm>
            <a:prstGeom prst="roundRect">
              <a:avLst>
                <a:gd fmla="val 448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109" name="Google Shape;109;p19"/>
            <p:cNvSpPr txBox="1"/>
            <p:nvPr/>
          </p:nvSpPr>
          <p:spPr>
            <a:xfrm>
              <a:off x="2158990" y="3107840"/>
              <a:ext cx="1624200" cy="6246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solidFill>
                    <a:srgbClr val="FFFFFF"/>
                  </a:solidFill>
                  <a:latin typeface="Roboto"/>
                  <a:ea typeface="Roboto"/>
                  <a:cs typeface="Roboto"/>
                  <a:sym typeface="Roboto"/>
                </a:rPr>
                <a:t>Data preprocessing and feature engineering</a:t>
              </a:r>
              <a:endParaRPr b="1" sz="1000">
                <a:solidFill>
                  <a:srgbClr val="FFFFFF"/>
                </a:solidFill>
              </a:endParaRPr>
            </a:p>
          </p:txBody>
        </p:sp>
        <p:sp>
          <p:nvSpPr>
            <p:cNvPr id="110" name="Google Shape;110;p19"/>
            <p:cNvSpPr/>
            <p:nvPr/>
          </p:nvSpPr>
          <p:spPr>
            <a:xfrm>
              <a:off x="2926090" y="3005991"/>
              <a:ext cx="90000" cy="675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grpSp>
        <p:nvGrpSpPr>
          <p:cNvPr id="111" name="Google Shape;111;p19"/>
          <p:cNvGrpSpPr/>
          <p:nvPr/>
        </p:nvGrpSpPr>
        <p:grpSpPr>
          <a:xfrm>
            <a:off x="5334129" y="2762948"/>
            <a:ext cx="1662347" cy="1131519"/>
            <a:chOff x="4165140" y="2543425"/>
            <a:chExt cx="1712700" cy="1230715"/>
          </a:xfrm>
        </p:grpSpPr>
        <p:sp>
          <p:nvSpPr>
            <p:cNvPr id="112" name="Google Shape;112;p19"/>
            <p:cNvSpPr/>
            <p:nvPr/>
          </p:nvSpPr>
          <p:spPr>
            <a:xfrm rot="-1789476">
              <a:off x="4941257" y="2572699"/>
              <a:ext cx="160451" cy="160451"/>
            </a:xfrm>
            <a:prstGeom prst="ellipse">
              <a:avLst/>
            </a:prstGeom>
            <a:solidFill>
              <a:schemeClr val="accent1"/>
            </a:solidFill>
            <a:ln cap="flat" cmpd="sng" w="38100">
              <a:solidFill>
                <a:srgbClr val="3366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3" name="Google Shape;113;p19"/>
            <p:cNvSpPr/>
            <p:nvPr/>
          </p:nvSpPr>
          <p:spPr>
            <a:xfrm>
              <a:off x="4165140" y="3070640"/>
              <a:ext cx="1712700" cy="703500"/>
            </a:xfrm>
            <a:prstGeom prst="roundRect">
              <a:avLst>
                <a:gd fmla="val 448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114" name="Google Shape;114;p19"/>
            <p:cNvSpPr txBox="1"/>
            <p:nvPr/>
          </p:nvSpPr>
          <p:spPr>
            <a:xfrm>
              <a:off x="4209390" y="3107840"/>
              <a:ext cx="1624200" cy="6246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solidFill>
                    <a:schemeClr val="lt1"/>
                  </a:solidFill>
                  <a:latin typeface="Roboto"/>
                  <a:ea typeface="Roboto"/>
                  <a:cs typeface="Roboto"/>
                  <a:sym typeface="Roboto"/>
                </a:rPr>
                <a:t>Evaluation</a:t>
              </a:r>
              <a:endParaRPr b="1" sz="1000">
                <a:solidFill>
                  <a:schemeClr val="lt1"/>
                </a:solidFill>
              </a:endParaRPr>
            </a:p>
          </p:txBody>
        </p:sp>
        <p:sp>
          <p:nvSpPr>
            <p:cNvPr id="115" name="Google Shape;115;p19"/>
            <p:cNvSpPr/>
            <p:nvPr/>
          </p:nvSpPr>
          <p:spPr>
            <a:xfrm>
              <a:off x="4976490" y="3005991"/>
              <a:ext cx="90000" cy="675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grpSp>
        <p:nvGrpSpPr>
          <p:cNvPr id="116" name="Google Shape;116;p19"/>
          <p:cNvGrpSpPr/>
          <p:nvPr/>
        </p:nvGrpSpPr>
        <p:grpSpPr>
          <a:xfrm>
            <a:off x="2337164" y="1547634"/>
            <a:ext cx="1662347" cy="1146265"/>
            <a:chOff x="1072790" y="1221570"/>
            <a:chExt cx="1712700" cy="1246754"/>
          </a:xfrm>
        </p:grpSpPr>
        <p:sp>
          <p:nvSpPr>
            <p:cNvPr id="117" name="Google Shape;117;p19"/>
            <p:cNvSpPr/>
            <p:nvPr/>
          </p:nvSpPr>
          <p:spPr>
            <a:xfrm>
              <a:off x="1072790" y="1221570"/>
              <a:ext cx="1712700" cy="703500"/>
            </a:xfrm>
            <a:prstGeom prst="roundRect">
              <a:avLst>
                <a:gd fmla="val 448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118" name="Google Shape;118;p19"/>
            <p:cNvSpPr/>
            <p:nvPr/>
          </p:nvSpPr>
          <p:spPr>
            <a:xfrm rot="10800000">
              <a:off x="1884115" y="1920663"/>
              <a:ext cx="90000" cy="675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9" name="Google Shape;119;p19"/>
            <p:cNvSpPr txBox="1"/>
            <p:nvPr/>
          </p:nvSpPr>
          <p:spPr>
            <a:xfrm>
              <a:off x="1117040" y="1258770"/>
              <a:ext cx="1624200" cy="6246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solidFill>
                    <a:srgbClr val="FFFFFF"/>
                  </a:solidFill>
                  <a:latin typeface="Roboto"/>
                  <a:ea typeface="Roboto"/>
                  <a:cs typeface="Roboto"/>
                  <a:sym typeface="Roboto"/>
                </a:rPr>
                <a:t>Data collection and annotation</a:t>
              </a:r>
              <a:endParaRPr b="1" sz="1000">
                <a:solidFill>
                  <a:srgbClr val="FFFFFF"/>
                </a:solidFill>
              </a:endParaRPr>
            </a:p>
          </p:txBody>
        </p:sp>
        <p:sp>
          <p:nvSpPr>
            <p:cNvPr id="120" name="Google Shape;120;p19"/>
            <p:cNvSpPr/>
            <p:nvPr/>
          </p:nvSpPr>
          <p:spPr>
            <a:xfrm rot="-1789476">
              <a:off x="1846080" y="2278597"/>
              <a:ext cx="160451" cy="160451"/>
            </a:xfrm>
            <a:prstGeom prst="ellipse">
              <a:avLst/>
            </a:prstGeom>
            <a:solidFill>
              <a:schemeClr val="accent1"/>
            </a:solidFill>
            <a:ln cap="flat" cmpd="sng" w="38100">
              <a:solidFill>
                <a:srgbClr val="3366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grpSp>
        <p:nvGrpSpPr>
          <p:cNvPr id="121" name="Google Shape;121;p19"/>
          <p:cNvGrpSpPr/>
          <p:nvPr/>
        </p:nvGrpSpPr>
        <p:grpSpPr>
          <a:xfrm>
            <a:off x="4322764" y="1547634"/>
            <a:ext cx="1662347" cy="1146265"/>
            <a:chOff x="3123140" y="1221570"/>
            <a:chExt cx="1712700" cy="1246754"/>
          </a:xfrm>
        </p:grpSpPr>
        <p:sp>
          <p:nvSpPr>
            <p:cNvPr id="122" name="Google Shape;122;p19"/>
            <p:cNvSpPr/>
            <p:nvPr/>
          </p:nvSpPr>
          <p:spPr>
            <a:xfrm rot="-1789476">
              <a:off x="3899258" y="2278597"/>
              <a:ext cx="160451" cy="160451"/>
            </a:xfrm>
            <a:prstGeom prst="ellipse">
              <a:avLst/>
            </a:prstGeom>
            <a:solidFill>
              <a:schemeClr val="accent1"/>
            </a:solidFill>
            <a:ln cap="flat" cmpd="sng" w="38100">
              <a:solidFill>
                <a:srgbClr val="3366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3" name="Google Shape;123;p19"/>
            <p:cNvSpPr/>
            <p:nvPr/>
          </p:nvSpPr>
          <p:spPr>
            <a:xfrm>
              <a:off x="3123140" y="1221570"/>
              <a:ext cx="1712700" cy="703500"/>
            </a:xfrm>
            <a:prstGeom prst="roundRect">
              <a:avLst>
                <a:gd fmla="val 448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124" name="Google Shape;124;p19"/>
            <p:cNvSpPr/>
            <p:nvPr/>
          </p:nvSpPr>
          <p:spPr>
            <a:xfrm rot="10800000">
              <a:off x="3934465" y="1920663"/>
              <a:ext cx="90000" cy="675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5" name="Google Shape;125;p19"/>
            <p:cNvSpPr txBox="1"/>
            <p:nvPr/>
          </p:nvSpPr>
          <p:spPr>
            <a:xfrm>
              <a:off x="3167390" y="1258770"/>
              <a:ext cx="1624200" cy="6246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solidFill>
                    <a:schemeClr val="lt1"/>
                  </a:solidFill>
                  <a:latin typeface="Roboto"/>
                  <a:ea typeface="Roboto"/>
                  <a:cs typeface="Roboto"/>
                  <a:sym typeface="Roboto"/>
                </a:rPr>
                <a:t>Building Models</a:t>
              </a:r>
              <a:endParaRPr b="1" sz="1000">
                <a:solidFill>
                  <a:schemeClr val="lt1"/>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555600"/>
            <a:ext cx="41127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latin typeface="IBM Plex Mono"/>
                <a:ea typeface="IBM Plex Mono"/>
                <a:cs typeface="IBM Plex Mono"/>
                <a:sym typeface="IBM Plex Mono"/>
              </a:rPr>
              <a:t>Data Collection &amp; Annotation</a:t>
            </a:r>
            <a:endParaRPr b="1">
              <a:latin typeface="IBM Plex Mono"/>
              <a:ea typeface="IBM Plex Mono"/>
              <a:cs typeface="IBM Plex Mono"/>
              <a:sym typeface="IBM Plex Mono"/>
            </a:endParaRPr>
          </a:p>
        </p:txBody>
      </p:sp>
      <p:sp>
        <p:nvSpPr>
          <p:cNvPr id="131" name="Google Shape;131;p20"/>
          <p:cNvSpPr txBox="1"/>
          <p:nvPr>
            <p:ph idx="1" type="body"/>
          </p:nvPr>
        </p:nvSpPr>
        <p:spPr>
          <a:xfrm>
            <a:off x="311700" y="1389600"/>
            <a:ext cx="4112700" cy="29289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chemeClr val="accent1"/>
              </a:buClr>
              <a:buSzPts val="1200"/>
              <a:buFont typeface="IBM Plex Sans"/>
              <a:buChar char="➔"/>
            </a:pPr>
            <a:r>
              <a:rPr lang="en">
                <a:solidFill>
                  <a:schemeClr val="dk1"/>
                </a:solidFill>
                <a:latin typeface="IBM Plex Sans"/>
                <a:ea typeface="IBM Plex Sans"/>
                <a:cs typeface="IBM Plex Sans"/>
                <a:sym typeface="IBM Plex Sans"/>
              </a:rPr>
              <a:t>Twitter API via tweepy: narrowed results through opioid-related keywords obtained through multiple sources.</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SzPts val="1200"/>
              <a:buFont typeface="IBM Plex Sans"/>
              <a:buChar char="◆"/>
            </a:pPr>
            <a:r>
              <a:rPr lang="en">
                <a:solidFill>
                  <a:schemeClr val="dk1"/>
                </a:solidFill>
                <a:latin typeface="IBM Plex Sans"/>
                <a:ea typeface="IBM Plex Sans"/>
                <a:cs typeface="IBM Plex Sans"/>
                <a:sym typeface="IBM Plex Sans"/>
              </a:rPr>
              <a:t>eg, codeine, morphine, hydrocodone, pills, syrup, oxycodone, oxycontin, percocet, etc.</a:t>
            </a:r>
            <a:endParaRPr>
              <a:solidFill>
                <a:schemeClr val="dk1"/>
              </a:solidFill>
              <a:latin typeface="IBM Plex Sans"/>
              <a:ea typeface="IBM Plex Sans"/>
              <a:cs typeface="IBM Plex Sans"/>
              <a:sym typeface="IBM Plex Sans"/>
            </a:endParaRPr>
          </a:p>
          <a:p>
            <a:pPr indent="-304800" lvl="0" marL="457200" rtl="0" algn="l">
              <a:lnSpc>
                <a:spcPct val="150000"/>
              </a:lnSpc>
              <a:spcBef>
                <a:spcPts val="0"/>
              </a:spcBef>
              <a:spcAft>
                <a:spcPts val="0"/>
              </a:spcAft>
              <a:buClr>
                <a:schemeClr val="accent1"/>
              </a:buClr>
              <a:buSzPts val="1200"/>
              <a:buFont typeface="IBM Plex Sans"/>
              <a:buChar char="➔"/>
            </a:pPr>
            <a:r>
              <a:rPr lang="en">
                <a:solidFill>
                  <a:schemeClr val="dk1"/>
                </a:solidFill>
                <a:latin typeface="IBM Plex Sans"/>
                <a:ea typeface="IBM Plex Sans"/>
                <a:cs typeface="IBM Plex Sans"/>
                <a:sym typeface="IBM Plex Sans"/>
              </a:rPr>
              <a:t>Reddit via PushiftAPI: collected data from r/Opiates and r/OpiatesRecovery[4] and favored tweets with less than or equal to 280 characters.</a:t>
            </a:r>
            <a:endParaRPr>
              <a:solidFill>
                <a:schemeClr val="dk1"/>
              </a:solidFill>
              <a:latin typeface="IBM Plex Sans"/>
              <a:ea typeface="IBM Plex Sans"/>
              <a:cs typeface="IBM Plex Sans"/>
              <a:sym typeface="IBM Plex Sans"/>
            </a:endParaRPr>
          </a:p>
          <a:p>
            <a:pPr indent="0" lvl="0" marL="457200" rtl="0" algn="l">
              <a:lnSpc>
                <a:spcPct val="150000"/>
              </a:lnSpc>
              <a:spcBef>
                <a:spcPts val="1200"/>
              </a:spcBef>
              <a:spcAft>
                <a:spcPts val="1200"/>
              </a:spcAft>
              <a:buNone/>
            </a:pPr>
            <a:r>
              <a:t/>
            </a:r>
            <a:endParaRPr>
              <a:solidFill>
                <a:schemeClr val="dk1"/>
              </a:solidFill>
              <a:latin typeface="IBM Plex Sans"/>
              <a:ea typeface="IBM Plex Sans"/>
              <a:cs typeface="IBM Plex Sans"/>
              <a:sym typeface="IBM Plex Sans"/>
            </a:endParaRPr>
          </a:p>
        </p:txBody>
      </p:sp>
      <p:sp>
        <p:nvSpPr>
          <p:cNvPr id="132" name="Google Shape;13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33" name="Google Shape;133;p20"/>
          <p:cNvGraphicFramePr/>
          <p:nvPr/>
        </p:nvGraphicFramePr>
        <p:xfrm>
          <a:off x="4692325" y="1292750"/>
          <a:ext cx="3000000" cy="3000000"/>
        </p:xfrm>
        <a:graphic>
          <a:graphicData uri="http://schemas.openxmlformats.org/drawingml/2006/table">
            <a:tbl>
              <a:tblPr>
                <a:noFill/>
                <a:tableStyleId>{6BA0D7D3-5391-4734-A4E8-8A07A9D3B900}</a:tableStyleId>
              </a:tblPr>
              <a:tblGrid>
                <a:gridCol w="1457200"/>
                <a:gridCol w="2738550"/>
              </a:tblGrid>
              <a:tr h="485450">
                <a:tc>
                  <a:txBody>
                    <a:bodyPr/>
                    <a:lstStyle/>
                    <a:p>
                      <a:pPr indent="0" lvl="0" marL="0" rtl="0" algn="l">
                        <a:spcBef>
                          <a:spcPts val="0"/>
                        </a:spcBef>
                        <a:spcAft>
                          <a:spcPts val="0"/>
                        </a:spcAft>
                        <a:buNone/>
                      </a:pPr>
                      <a:r>
                        <a:rPr lang="en" sz="1000">
                          <a:latin typeface="IBM Plex Sans"/>
                          <a:ea typeface="IBM Plex Sans"/>
                          <a:cs typeface="IBM Plex Sans"/>
                          <a:sym typeface="IBM Plex Sans"/>
                        </a:rPr>
                        <a:t>TP Orientation</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000">
                          <a:latin typeface="IBM Plex Sans"/>
                          <a:ea typeface="IBM Plex Sans"/>
                          <a:cs typeface="IBM Plex Sans"/>
                          <a:sym typeface="IBM Plex Sans"/>
                        </a:rPr>
                        <a:t>Sample Post</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r>
              <a:tr h="723600">
                <a:tc>
                  <a:txBody>
                    <a:bodyPr/>
                    <a:lstStyle/>
                    <a:p>
                      <a:pPr indent="0" lvl="0" marL="0" rtl="0" algn="l">
                        <a:spcBef>
                          <a:spcPts val="0"/>
                        </a:spcBef>
                        <a:spcAft>
                          <a:spcPts val="0"/>
                        </a:spcAft>
                        <a:buNone/>
                      </a:pPr>
                      <a:r>
                        <a:rPr lang="en" sz="1000">
                          <a:latin typeface="IBM Plex Sans"/>
                          <a:ea typeface="IBM Plex Sans"/>
                          <a:cs typeface="IBM Plex Sans"/>
                          <a:sym typeface="IBM Plex Sans"/>
                        </a:rPr>
                        <a:t>Future</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I’m like 20-ish days clean and the Brain zaps finally stopped.. my goal is to not use any hard drugs all of 2021 let’s make it happen 🙏🏽</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631100">
                <a:tc>
                  <a:txBody>
                    <a:bodyPr/>
                    <a:lstStyle/>
                    <a:p>
                      <a:pPr indent="0" lvl="0" marL="0" rtl="0" algn="l">
                        <a:spcBef>
                          <a:spcPts val="0"/>
                        </a:spcBef>
                        <a:spcAft>
                          <a:spcPts val="0"/>
                        </a:spcAft>
                        <a:buNone/>
                      </a:pPr>
                      <a:r>
                        <a:rPr lang="en" sz="1000">
                          <a:latin typeface="IBM Plex Sans"/>
                          <a:ea typeface="IBM Plex Sans"/>
                          <a:cs typeface="IBM Plex Sans"/>
                          <a:sym typeface="IBM Plex Sans"/>
                        </a:rPr>
                        <a:t>Past</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I was on 170mg and had been for two years. The physical withdrawals lasted a little over a month, the mental stuff went away after about 3.</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592450">
                <a:tc>
                  <a:txBody>
                    <a:bodyPr/>
                    <a:lstStyle/>
                    <a:p>
                      <a:pPr indent="0" lvl="0" marL="0" rtl="0" algn="l">
                        <a:spcBef>
                          <a:spcPts val="0"/>
                        </a:spcBef>
                        <a:spcAft>
                          <a:spcPts val="0"/>
                        </a:spcAft>
                        <a:buNone/>
                      </a:pPr>
                      <a:r>
                        <a:rPr lang="en" sz="1000">
                          <a:latin typeface="IBM Plex Sans"/>
                          <a:ea typeface="IBM Plex Sans"/>
                          <a:cs typeface="IBM Plex Sans"/>
                          <a:sym typeface="IBM Plex Sans"/>
                        </a:rPr>
                        <a:t>Present</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I am on day 8 as well and the mood swings are insane. I thought I was going crazy.</a:t>
                      </a:r>
                      <a:endParaRPr sz="1000">
                        <a:latin typeface="IBM Plex Sans"/>
                        <a:ea typeface="IBM Plex Sans"/>
                        <a:cs typeface="IBM Plex Sans"/>
                        <a:sym typeface="IBM Plex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
        <p:nvSpPr>
          <p:cNvPr id="134" name="Google Shape;134;p20"/>
          <p:cNvSpPr txBox="1"/>
          <p:nvPr/>
        </p:nvSpPr>
        <p:spPr>
          <a:xfrm>
            <a:off x="4692300" y="4042200"/>
            <a:ext cx="4195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IBM Plex Sans"/>
                <a:ea typeface="IBM Plex Sans"/>
                <a:cs typeface="IBM Plex Sans"/>
                <a:sym typeface="IBM Plex Sans"/>
              </a:rPr>
              <a:t>Table 1: Samples of data collected from Twitter and Reddit.</a:t>
            </a:r>
            <a:endParaRPr sz="1000">
              <a:latin typeface="IBM Plex Sans"/>
              <a:ea typeface="IBM Plex Sans"/>
              <a:cs typeface="IBM Plex Sans"/>
              <a:sym typeface="IBM Plex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555600"/>
            <a:ext cx="41127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latin typeface="IBM Plex Mono"/>
                <a:ea typeface="IBM Plex Mono"/>
                <a:cs typeface="IBM Plex Mono"/>
                <a:sym typeface="IBM Plex Mono"/>
              </a:rPr>
              <a:t>Data Collection &amp; Annotation</a:t>
            </a:r>
            <a:endParaRPr b="1">
              <a:latin typeface="IBM Plex Mono"/>
              <a:ea typeface="IBM Plex Mono"/>
              <a:cs typeface="IBM Plex Mono"/>
              <a:sym typeface="IBM Plex Mono"/>
            </a:endParaRPr>
          </a:p>
        </p:txBody>
      </p:sp>
      <p:sp>
        <p:nvSpPr>
          <p:cNvPr id="140" name="Google Shape;140;p21"/>
          <p:cNvSpPr txBox="1"/>
          <p:nvPr>
            <p:ph idx="1" type="body"/>
          </p:nvPr>
        </p:nvSpPr>
        <p:spPr>
          <a:xfrm>
            <a:off x="311700" y="1389600"/>
            <a:ext cx="4112700" cy="29289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chemeClr val="accent1"/>
              </a:buClr>
              <a:buSzPts val="1200"/>
              <a:buFont typeface="IBM Plex Sans"/>
              <a:buChar char="➔"/>
            </a:pPr>
            <a:r>
              <a:rPr lang="en">
                <a:solidFill>
                  <a:schemeClr val="dk1"/>
                </a:solidFill>
                <a:latin typeface="IBM Plex Sans"/>
                <a:ea typeface="IBM Plex Sans"/>
                <a:cs typeface="IBM Plex Sans"/>
                <a:sym typeface="IBM Plex Sans"/>
              </a:rPr>
              <a:t>Updated dataset now has a total of </a:t>
            </a:r>
            <a:r>
              <a:rPr b="1" lang="en">
                <a:solidFill>
                  <a:schemeClr val="dk1"/>
                </a:solidFill>
                <a:latin typeface="IBM Plex Sans"/>
                <a:ea typeface="IBM Plex Sans"/>
                <a:cs typeface="IBM Plex Sans"/>
                <a:sym typeface="IBM Plex Sans"/>
              </a:rPr>
              <a:t>648</a:t>
            </a:r>
            <a:r>
              <a:rPr lang="en">
                <a:solidFill>
                  <a:schemeClr val="dk1"/>
                </a:solidFill>
                <a:latin typeface="IBM Plex Sans"/>
                <a:ea typeface="IBM Plex Sans"/>
                <a:cs typeface="IBM Plex Sans"/>
                <a:sym typeface="IBM Plex Sans"/>
              </a:rPr>
              <a:t> annotated social media posts</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140 future-oriented posts</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240 past-oriented posts</a:t>
            </a:r>
            <a:endParaRPr>
              <a:solidFill>
                <a:schemeClr val="dk1"/>
              </a:solidFill>
              <a:latin typeface="IBM Plex Sans"/>
              <a:ea typeface="IBM Plex Sans"/>
              <a:cs typeface="IBM Plex Sans"/>
              <a:sym typeface="IBM Plex Sans"/>
            </a:endParaRPr>
          </a:p>
          <a:p>
            <a:pPr indent="-304800" lvl="1" marL="914400" rtl="0" algn="l">
              <a:lnSpc>
                <a:spcPct val="150000"/>
              </a:lnSpc>
              <a:spcBef>
                <a:spcPts val="0"/>
              </a:spcBef>
              <a:spcAft>
                <a:spcPts val="0"/>
              </a:spcAft>
              <a:buClr>
                <a:schemeClr val="dk1"/>
              </a:buClr>
              <a:buSzPts val="1200"/>
              <a:buFont typeface="IBM Plex Sans"/>
              <a:buChar char="◆"/>
            </a:pPr>
            <a:r>
              <a:rPr lang="en">
                <a:solidFill>
                  <a:schemeClr val="dk1"/>
                </a:solidFill>
                <a:latin typeface="IBM Plex Sans"/>
                <a:ea typeface="IBM Plex Sans"/>
                <a:cs typeface="IBM Plex Sans"/>
                <a:sym typeface="IBM Plex Sans"/>
              </a:rPr>
              <a:t>268 present-oriented posts</a:t>
            </a:r>
            <a:endParaRPr>
              <a:solidFill>
                <a:schemeClr val="dk1"/>
              </a:solidFill>
              <a:latin typeface="IBM Plex Sans"/>
              <a:ea typeface="IBM Plex Sans"/>
              <a:cs typeface="IBM Plex Sans"/>
              <a:sym typeface="IBM Plex Sans"/>
            </a:endParaRPr>
          </a:p>
          <a:p>
            <a:pPr indent="0" lvl="0" marL="457200" rtl="0" algn="l">
              <a:lnSpc>
                <a:spcPct val="150000"/>
              </a:lnSpc>
              <a:spcBef>
                <a:spcPts val="1200"/>
              </a:spcBef>
              <a:spcAft>
                <a:spcPts val="1200"/>
              </a:spcAft>
              <a:buNone/>
            </a:pPr>
            <a:r>
              <a:t/>
            </a:r>
            <a:endParaRPr>
              <a:solidFill>
                <a:schemeClr val="dk1"/>
              </a:solidFill>
              <a:latin typeface="IBM Plex Sans"/>
              <a:ea typeface="IBM Plex Sans"/>
              <a:cs typeface="IBM Plex Sans"/>
              <a:sym typeface="IBM Plex Sans"/>
            </a:endParaRPr>
          </a:p>
        </p:txBody>
      </p:sp>
      <p:sp>
        <p:nvSpPr>
          <p:cNvPr id="141" name="Google Shape;14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2" name="Google Shape;142;p21"/>
          <p:cNvSpPr txBox="1"/>
          <p:nvPr/>
        </p:nvSpPr>
        <p:spPr>
          <a:xfrm>
            <a:off x="4424400" y="4109425"/>
            <a:ext cx="4195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IBM Plex Sans"/>
                <a:ea typeface="IBM Plex Sans"/>
                <a:cs typeface="IBM Plex Sans"/>
                <a:sym typeface="IBM Plex Sans"/>
              </a:rPr>
              <a:t>Figure</a:t>
            </a:r>
            <a:r>
              <a:rPr lang="en" sz="1000">
                <a:latin typeface="IBM Plex Sans"/>
                <a:ea typeface="IBM Plex Sans"/>
                <a:cs typeface="IBM Plex Sans"/>
                <a:sym typeface="IBM Plex Sans"/>
              </a:rPr>
              <a:t> 2: Frequency of TP orientation out of the 648 annotated social media posts.</a:t>
            </a:r>
            <a:endParaRPr sz="1000">
              <a:latin typeface="IBM Plex Sans"/>
              <a:ea typeface="IBM Plex Sans"/>
              <a:cs typeface="IBM Plex Sans"/>
              <a:sym typeface="IBM Plex Sans"/>
            </a:endParaRPr>
          </a:p>
        </p:txBody>
      </p:sp>
      <p:pic>
        <p:nvPicPr>
          <p:cNvPr id="143" name="Google Shape;143;p21" title="Chart"/>
          <p:cNvPicPr preferRelativeResize="0"/>
          <p:nvPr/>
        </p:nvPicPr>
        <p:blipFill>
          <a:blip r:embed="rId3">
            <a:alphaModFix/>
          </a:blip>
          <a:stretch>
            <a:fillRect/>
          </a:stretch>
        </p:blipFill>
        <p:spPr>
          <a:xfrm>
            <a:off x="4424400" y="1208125"/>
            <a:ext cx="4414799" cy="27272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