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IBM Plex Sans"/>
      <p:regular r:id="rId21"/>
      <p:bold r:id="rId22"/>
      <p:italic r:id="rId23"/>
      <p:boldItalic r:id="rId24"/>
    </p:embeddedFont>
    <p:embeddedFont>
      <p:font typeface="Roboto"/>
      <p:regular r:id="rId25"/>
      <p:bold r:id="rId26"/>
      <p:italic r:id="rId27"/>
      <p:boldItalic r:id="rId28"/>
    </p:embeddedFont>
    <p:embeddedFont>
      <p:font typeface="IBM Plex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144">
          <p15:clr>
            <a:srgbClr val="9AA0A6"/>
          </p15:clr>
        </p15:guide>
        <p15:guide id="4" pos="37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C33818-2143-4C14-A061-A79B9C420158}">
  <a:tblStyle styleId="{7AC33818-2143-4C14-A061-A79B9C4201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44"/>
        <p:guide pos="37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IBMPlexSans-bold.fntdata"/><Relationship Id="rId21" Type="http://schemas.openxmlformats.org/officeDocument/2006/relationships/font" Target="fonts/IBMPlexSans-regular.fntdata"/><Relationship Id="rId24" Type="http://schemas.openxmlformats.org/officeDocument/2006/relationships/font" Target="fonts/IBMPlexSans-boldItalic.fntdata"/><Relationship Id="rId23" Type="http://schemas.openxmlformats.org/officeDocument/2006/relationships/font" Target="fonts/IBMPlex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BMPlexMon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Mono-italic.fntdata"/><Relationship Id="rId30" Type="http://schemas.openxmlformats.org/officeDocument/2006/relationships/font" Target="fonts/IBMPlexMon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IBMPlexMon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d4890fa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d4890fa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B4F58"/>
                </a:solidFill>
                <a:highlight>
                  <a:srgbClr val="FFFFFF"/>
                </a:highlight>
              </a:rPr>
              <a:t>Time is perceived by us through our senses and internal biological clock which are intrinsically connected to our lifespans. It has a physiological aspect that could not possibly be affected by learning an incredibly different language.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69b047a24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69b047a24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69b047a24_0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69b047a24_0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Insights</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model performed as expected.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future - High false negatives and few false positives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A highly sensitive test means that </a:t>
            </a:r>
            <a:r>
              <a:rPr b="1" lang="en" sz="1200">
                <a:solidFill>
                  <a:srgbClr val="202124"/>
                </a:solidFill>
                <a:highlight>
                  <a:srgbClr val="FFFFFF"/>
                </a:highlight>
                <a:latin typeface="Roboto"/>
                <a:ea typeface="Roboto"/>
                <a:cs typeface="Roboto"/>
                <a:sym typeface="Roboto"/>
              </a:rPr>
              <a:t>there are few false negative results, and thus fewer cases of disease are missed</a:t>
            </a:r>
            <a:r>
              <a:rPr lang="en" sz="1200">
                <a:solidFill>
                  <a:srgbClr val="202124"/>
                </a:solidFill>
                <a:highlight>
                  <a:srgbClr val="FFFFFF"/>
                </a:highlight>
                <a:latin typeface="Roboto"/>
                <a:ea typeface="Roboto"/>
                <a:cs typeface="Roboto"/>
                <a:sym typeface="Roboto"/>
              </a:rPr>
              <a:t>. The specificity of a test is its ability to designate an individual who does not have a disease as negative.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69b047a24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69b047a24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69b047a24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69b047a24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69b047a24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69b047a24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b3105237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b3105237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69b047a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69b047a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a:t>
            </a:r>
            <a:r>
              <a:rPr lang="en"/>
              <a:t>emotions</a:t>
            </a:r>
            <a:r>
              <a:rPr lang="en"/>
              <a:t>,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69b047a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69b047a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emotions,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969b047a24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969b047a24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Gather and manually annotate data (tweets)</a:t>
            </a:r>
            <a:endParaRPr/>
          </a:p>
          <a:p>
            <a:pPr indent="0" lvl="0" marL="0" rtl="0" algn="l">
              <a:spcBef>
                <a:spcPts val="0"/>
              </a:spcBef>
              <a:spcAft>
                <a:spcPts val="0"/>
              </a:spcAft>
              <a:buClr>
                <a:schemeClr val="dk1"/>
              </a:buClr>
              <a:buSzPts val="1100"/>
              <a:buFont typeface="Arial"/>
              <a:buNone/>
            </a:pPr>
            <a:r>
              <a:rPr lang="en"/>
              <a:t>Build a temporal classifier based on the annotated data</a:t>
            </a:r>
            <a:endParaRPr/>
          </a:p>
          <a:p>
            <a:pPr indent="0" lvl="0" marL="0" rtl="0" algn="l">
              <a:spcBef>
                <a:spcPts val="0"/>
              </a:spcBef>
              <a:spcAft>
                <a:spcPts val="0"/>
              </a:spcAft>
              <a:buClr>
                <a:schemeClr val="dk1"/>
              </a:buClr>
              <a:buSzPts val="1100"/>
              <a:buFont typeface="Arial"/>
              <a:buNone/>
            </a:pPr>
            <a:r>
              <a:rPr lang="en"/>
              <a:t>After Phase II presentation (after 11/17)</a:t>
            </a:r>
            <a:endParaRPr/>
          </a:p>
          <a:p>
            <a:pPr indent="0" lvl="0" marL="0" rtl="0" algn="l">
              <a:spcBef>
                <a:spcPts val="0"/>
              </a:spcBef>
              <a:spcAft>
                <a:spcPts val="0"/>
              </a:spcAft>
              <a:buClr>
                <a:schemeClr val="dk1"/>
              </a:buClr>
              <a:buSzPts val="1100"/>
              <a:buFont typeface="Arial"/>
              <a:buNone/>
            </a:pPr>
            <a:r>
              <a:rPr lang="en"/>
              <a:t>Obtain a dataset that contains Twitter/Reddit users with sample tweets and their opioid state.</a:t>
            </a:r>
            <a:endParaRPr/>
          </a:p>
          <a:p>
            <a:pPr indent="0" lvl="0" marL="0" rtl="0" algn="l">
              <a:spcBef>
                <a:spcPts val="0"/>
              </a:spcBef>
              <a:spcAft>
                <a:spcPts val="0"/>
              </a:spcAft>
              <a:buClr>
                <a:schemeClr val="dk1"/>
              </a:buClr>
              <a:buSzPts val="1100"/>
              <a:buFont typeface="Arial"/>
              <a:buNone/>
            </a:pPr>
            <a:r>
              <a:rPr lang="en"/>
              <a:t>Use temporal classifier on obtained dataset and measure user-level TP.</a:t>
            </a:r>
            <a:endParaRPr/>
          </a:p>
          <a:p>
            <a:pPr indent="0" lvl="0" marL="0" rtl="0" algn="l">
              <a:spcBef>
                <a:spcPts val="0"/>
              </a:spcBef>
              <a:spcAft>
                <a:spcPts val="0"/>
              </a:spcAft>
              <a:buNone/>
            </a:pPr>
            <a:r>
              <a:rPr lang="en"/>
              <a:t>Perform an association/correlation study between user TP and opioid states.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69b047a24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69b047a24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emotions,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69b047a24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69b047a24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emotions,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69b047a24_0_1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69b047a24_0_1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emotions,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69b047a24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69b047a24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doi.org/10.1371/journal.pone.0211872" TargetMode="External"/><Relationship Id="rId4" Type="http://schemas.openxmlformats.org/officeDocument/2006/relationships/hyperlink" Target="https://doi.org/10.2196/1757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103875" y="602800"/>
            <a:ext cx="7983600" cy="23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366FF"/>
                </a:solidFill>
                <a:latin typeface="IBM Plex Mono"/>
                <a:ea typeface="IBM Plex Mono"/>
                <a:cs typeface="IBM Plex Mono"/>
                <a:sym typeface="IBM Plex Mono"/>
              </a:rPr>
              <a:t>Applications of a temporal orientation classifier in opioid addiction study</a:t>
            </a:r>
            <a:endParaRPr b="1" sz="3000">
              <a:solidFill>
                <a:srgbClr val="3366FF"/>
              </a:solidFill>
              <a:latin typeface="IBM Plex Mono"/>
              <a:ea typeface="IBM Plex Mono"/>
              <a:cs typeface="IBM Plex Mono"/>
              <a:sym typeface="IBM Plex Mono"/>
            </a:endParaRPr>
          </a:p>
        </p:txBody>
      </p:sp>
      <p:sp>
        <p:nvSpPr>
          <p:cNvPr id="55" name="Google Shape;55;p13"/>
          <p:cNvSpPr txBox="1"/>
          <p:nvPr/>
        </p:nvSpPr>
        <p:spPr>
          <a:xfrm>
            <a:off x="139924" y="3151225"/>
            <a:ext cx="625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IBM Plex Mono"/>
                <a:ea typeface="IBM Plex Mono"/>
                <a:cs typeface="IBM Plex Mono"/>
                <a:sym typeface="IBM Plex Mono"/>
              </a:rPr>
              <a:t>Gian Carlo L. Baldonado</a:t>
            </a:r>
            <a:endParaRPr>
              <a:solidFill>
                <a:schemeClr val="dk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November 17, 2022</a:t>
            </a:r>
            <a:endParaRPr>
              <a:solidFill>
                <a:schemeClr val="dk1"/>
              </a:solidFill>
              <a:latin typeface="IBM Plex Mono"/>
              <a:ea typeface="IBM Plex Mono"/>
              <a:cs typeface="IBM Plex Mono"/>
              <a:sym typeface="IBM Plex Mono"/>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Building Models</a:t>
            </a:r>
            <a:endParaRPr b="1">
              <a:latin typeface="IBM Plex Mono"/>
              <a:ea typeface="IBM Plex Mono"/>
              <a:cs typeface="IBM Plex Mono"/>
              <a:sym typeface="IBM Plex Mono"/>
            </a:endParaRPr>
          </a:p>
        </p:txBody>
      </p:sp>
      <p:sp>
        <p:nvSpPr>
          <p:cNvPr id="165" name="Google Shape;165;p22"/>
          <p:cNvSpPr txBox="1"/>
          <p:nvPr>
            <p:ph idx="1" type="body"/>
          </p:nvPr>
        </p:nvSpPr>
        <p:spPr>
          <a:xfrm>
            <a:off x="311700" y="1389600"/>
            <a:ext cx="7021800" cy="2928900"/>
          </a:xfrm>
          <a:prstGeom prst="rect">
            <a:avLst/>
          </a:prstGeom>
        </p:spPr>
        <p:txBody>
          <a:bodyPr anchorCtr="0" anchor="t" bIns="91425" lIns="91425" spcFirstLastPara="1" rIns="91425" wrap="square" tIns="91425">
            <a:normAutofit lnSpcReduction="20000"/>
          </a:bodyPr>
          <a:lstStyle/>
          <a:p>
            <a:pPr indent="-304800" lvl="0" marL="457200" rtl="0" algn="l">
              <a:lnSpc>
                <a:spcPct val="150000"/>
              </a:lnSpc>
              <a:spcBef>
                <a:spcPts val="0"/>
              </a:spcBef>
              <a:spcAft>
                <a:spcPts val="0"/>
              </a:spcAft>
              <a:buClr>
                <a:srgbClr val="3366FF"/>
              </a:buClr>
              <a:buSzPts val="1200"/>
              <a:buFont typeface="IBM Plex Sans"/>
              <a:buChar char="➔"/>
            </a:pPr>
            <a:r>
              <a:rPr lang="en">
                <a:solidFill>
                  <a:schemeClr val="dk1"/>
                </a:solidFill>
                <a:latin typeface="IBM Plex Sans"/>
                <a:ea typeface="IBM Plex Sans"/>
                <a:cs typeface="IBM Plex Sans"/>
                <a:sym typeface="IBM Plex Sans"/>
              </a:rPr>
              <a:t>Random Forest Classifier</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Hyperparameters</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ntree = 100, 500, 1000, 2000</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max features = 5, 10, 20</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Optimal model out of optimal hyper-parameter search:</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ntree = 1000, max features = 20</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b="1" lang="en">
                <a:solidFill>
                  <a:schemeClr val="dk1"/>
                </a:solidFill>
                <a:latin typeface="IBM Plex Sans"/>
                <a:ea typeface="IBM Plex Sans"/>
                <a:cs typeface="IBM Plex Sans"/>
                <a:sym typeface="IBM Plex Sans"/>
              </a:rPr>
              <a:t>RF score 0.45</a:t>
            </a:r>
            <a:endParaRPr b="1">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b="1" lang="en">
                <a:solidFill>
                  <a:schemeClr val="dk1"/>
                </a:solidFill>
                <a:latin typeface="IBM Plex Sans"/>
                <a:ea typeface="IBM Plex Sans"/>
                <a:cs typeface="IBM Plex Sans"/>
                <a:sym typeface="IBM Plex Sans"/>
              </a:rPr>
              <a:t>Out of bag accuracy score 0.49</a:t>
            </a:r>
            <a:endParaRPr b="1">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All models, including the optimal model, performed poorly, yet an evaluation of the optimal model gives an insight to future work and adjustments to the current model.</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166" name="Google Shape;16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Evaluation</a:t>
            </a:r>
            <a:endParaRPr b="1">
              <a:latin typeface="IBM Plex Mono"/>
              <a:ea typeface="IBM Plex Mono"/>
              <a:cs typeface="IBM Plex Mono"/>
              <a:sym typeface="IBM Plex Mono"/>
            </a:endParaRPr>
          </a:p>
        </p:txBody>
      </p:sp>
      <p:sp>
        <p:nvSpPr>
          <p:cNvPr id="172" name="Google Shape;172;p23"/>
          <p:cNvSpPr txBox="1"/>
          <p:nvPr>
            <p:ph idx="1" type="body"/>
          </p:nvPr>
        </p:nvSpPr>
        <p:spPr>
          <a:xfrm>
            <a:off x="7170738" y="1408975"/>
            <a:ext cx="1184400" cy="829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000">
                <a:solidFill>
                  <a:schemeClr val="dk1"/>
                </a:solidFill>
                <a:latin typeface="IBM Plex Sans"/>
                <a:ea typeface="IBM Plex Sans"/>
                <a:cs typeface="IBM Plex Sans"/>
                <a:sym typeface="IBM Plex Sans"/>
              </a:rPr>
              <a:t>Class 0: Future, Class 1: Mixed Class 2: Past, Class 3: Present</a:t>
            </a:r>
            <a:endParaRPr sz="1000">
              <a:solidFill>
                <a:schemeClr val="dk1"/>
              </a:solidFill>
              <a:latin typeface="IBM Plex Sans"/>
              <a:ea typeface="IBM Plex Sans"/>
              <a:cs typeface="IBM Plex Sans"/>
              <a:sym typeface="IBM Plex Sans"/>
            </a:endParaRPr>
          </a:p>
        </p:txBody>
      </p:sp>
      <p:sp>
        <p:nvSpPr>
          <p:cNvPr id="173" name="Google Shape;17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3"/>
          <p:cNvPicPr preferRelativeResize="0"/>
          <p:nvPr/>
        </p:nvPicPr>
        <p:blipFill>
          <a:blip r:embed="rId3">
            <a:alphaModFix/>
          </a:blip>
          <a:stretch>
            <a:fillRect/>
          </a:stretch>
        </p:blipFill>
        <p:spPr>
          <a:xfrm>
            <a:off x="4571988" y="501300"/>
            <a:ext cx="2292000" cy="1936595"/>
          </a:xfrm>
          <a:prstGeom prst="rect">
            <a:avLst/>
          </a:prstGeom>
          <a:noFill/>
          <a:ln>
            <a:noFill/>
          </a:ln>
        </p:spPr>
      </p:pic>
      <p:pic>
        <p:nvPicPr>
          <p:cNvPr id="175" name="Google Shape;175;p23"/>
          <p:cNvPicPr preferRelativeResize="0"/>
          <p:nvPr/>
        </p:nvPicPr>
        <p:blipFill>
          <a:blip r:embed="rId4">
            <a:alphaModFix/>
          </a:blip>
          <a:stretch>
            <a:fillRect/>
          </a:stretch>
        </p:blipFill>
        <p:spPr>
          <a:xfrm>
            <a:off x="7084363" y="501300"/>
            <a:ext cx="1357150" cy="829375"/>
          </a:xfrm>
          <a:prstGeom prst="rect">
            <a:avLst/>
          </a:prstGeom>
          <a:noFill/>
          <a:ln>
            <a:noFill/>
          </a:ln>
        </p:spPr>
      </p:pic>
      <p:pic>
        <p:nvPicPr>
          <p:cNvPr id="176" name="Google Shape;176;p23"/>
          <p:cNvPicPr preferRelativeResize="0"/>
          <p:nvPr/>
        </p:nvPicPr>
        <p:blipFill>
          <a:blip r:embed="rId5">
            <a:alphaModFix/>
          </a:blip>
          <a:stretch>
            <a:fillRect/>
          </a:stretch>
        </p:blipFill>
        <p:spPr>
          <a:xfrm>
            <a:off x="4976650" y="2536650"/>
            <a:ext cx="3378493" cy="1439000"/>
          </a:xfrm>
          <a:prstGeom prst="rect">
            <a:avLst/>
          </a:prstGeom>
          <a:noFill/>
          <a:ln>
            <a:noFill/>
          </a:ln>
        </p:spPr>
      </p:pic>
      <p:sp>
        <p:nvSpPr>
          <p:cNvPr id="177" name="Google Shape;177;p23"/>
          <p:cNvSpPr txBox="1"/>
          <p:nvPr>
            <p:ph idx="1" type="body"/>
          </p:nvPr>
        </p:nvSpPr>
        <p:spPr>
          <a:xfrm>
            <a:off x="311700" y="1389600"/>
            <a:ext cx="38412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Random Forest Classifier</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ntree = 1000, max features = 20</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Observations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Performed worst on Mixed labels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Performed best on Present labels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Drastic difference between Future label precision and recall scores</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178" name="Google Shape;178;p23"/>
          <p:cNvSpPr txBox="1"/>
          <p:nvPr>
            <p:ph idx="1" type="body"/>
          </p:nvPr>
        </p:nvSpPr>
        <p:spPr>
          <a:xfrm>
            <a:off x="4572000" y="4021100"/>
            <a:ext cx="3697200" cy="527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900">
                <a:solidFill>
                  <a:schemeClr val="dk1"/>
                </a:solidFill>
                <a:latin typeface="IBM Plex Sans"/>
                <a:ea typeface="IBM Plex Sans"/>
                <a:cs typeface="IBM Plex Sans"/>
                <a:sym typeface="IBM Plex Sans"/>
              </a:rPr>
              <a:t>Figure 3: Confusion matrix table and classification report  of the RF classifier.</a:t>
            </a:r>
            <a:endParaRPr sz="900">
              <a:solidFill>
                <a:schemeClr val="dk1"/>
              </a:solidFill>
              <a:latin typeface="IBM Plex Sans"/>
              <a:ea typeface="IBM Plex Sans"/>
              <a:cs typeface="IBM Plex Sans"/>
              <a:sym typeface="IBM Plex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Evaluation</a:t>
            </a:r>
            <a:endParaRPr b="1">
              <a:latin typeface="IBM Plex Mono"/>
              <a:ea typeface="IBM Plex Mono"/>
              <a:cs typeface="IBM Plex Mono"/>
              <a:sym typeface="IBM Plex Mono"/>
            </a:endParaRPr>
          </a:p>
        </p:txBody>
      </p:sp>
      <p:sp>
        <p:nvSpPr>
          <p:cNvPr id="184" name="Google Shape;18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24"/>
          <p:cNvPicPr preferRelativeResize="0"/>
          <p:nvPr/>
        </p:nvPicPr>
        <p:blipFill>
          <a:blip r:embed="rId3">
            <a:alphaModFix/>
          </a:blip>
          <a:stretch>
            <a:fillRect/>
          </a:stretch>
        </p:blipFill>
        <p:spPr>
          <a:xfrm>
            <a:off x="4424400" y="1311300"/>
            <a:ext cx="4324001" cy="2882681"/>
          </a:xfrm>
          <a:prstGeom prst="rect">
            <a:avLst/>
          </a:prstGeom>
          <a:noFill/>
          <a:ln>
            <a:noFill/>
          </a:ln>
        </p:spPr>
      </p:pic>
      <p:sp>
        <p:nvSpPr>
          <p:cNvPr id="186" name="Google Shape;186;p24"/>
          <p:cNvSpPr txBox="1"/>
          <p:nvPr/>
        </p:nvSpPr>
        <p:spPr>
          <a:xfrm>
            <a:off x="4516475" y="4193975"/>
            <a:ext cx="381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Figure 4: Features are ranked based on average impact on model output via SHAP importance..</a:t>
            </a:r>
            <a:endParaRPr sz="1000">
              <a:latin typeface="IBM Plex Sans"/>
              <a:ea typeface="IBM Plex Sans"/>
              <a:cs typeface="IBM Plex Sans"/>
              <a:sym typeface="IBM Plex Sans"/>
            </a:endParaRPr>
          </a:p>
        </p:txBody>
      </p:sp>
      <p:sp>
        <p:nvSpPr>
          <p:cNvPr id="187" name="Google Shape;187;p24"/>
          <p:cNvSpPr txBox="1"/>
          <p:nvPr>
            <p:ph idx="1" type="body"/>
          </p:nvPr>
        </p:nvSpPr>
        <p:spPr>
          <a:xfrm>
            <a:off x="311700" y="1389600"/>
            <a:ext cx="38412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3366FF"/>
              </a:buClr>
              <a:buSzPts val="1200"/>
              <a:buFont typeface="IBM Plex Sans"/>
              <a:buChar char="➔"/>
            </a:pPr>
            <a:r>
              <a:rPr lang="en">
                <a:solidFill>
                  <a:schemeClr val="dk1"/>
                </a:solidFill>
                <a:latin typeface="IBM Plex Sans"/>
                <a:ea typeface="IBM Plex Sans"/>
                <a:cs typeface="IBM Plex Sans"/>
                <a:sym typeface="IBM Plex Sans"/>
              </a:rPr>
              <a:t>Random Forest Classifier</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ntree = 1000, max features = 20</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Feature importance</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Observations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Presence of verb and prepositions dominate top feature ranking</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Conclusion</a:t>
            </a:r>
            <a:endParaRPr b="1">
              <a:latin typeface="IBM Plex Mono"/>
              <a:ea typeface="IBM Plex Mono"/>
              <a:cs typeface="IBM Plex Mono"/>
              <a:sym typeface="IBM Plex Mono"/>
            </a:endParaRPr>
          </a:p>
        </p:txBody>
      </p:sp>
      <p:sp>
        <p:nvSpPr>
          <p:cNvPr id="193" name="Google Shape;19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5"/>
          <p:cNvSpPr txBox="1"/>
          <p:nvPr>
            <p:ph idx="1" type="body"/>
          </p:nvPr>
        </p:nvSpPr>
        <p:spPr>
          <a:xfrm>
            <a:off x="311700" y="1389600"/>
            <a:ext cx="7578900" cy="3356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Future work informed by Phase II:</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Review collected data</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Collect more data? </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Mixed labels</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Perform sentence-level analysis instead of post level?</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Feature engineering</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Verb phrasal chunking with NLTK</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Build a Bi-LSTM </a:t>
            </a:r>
            <a:r>
              <a:rPr lang="en">
                <a:solidFill>
                  <a:schemeClr val="dk1"/>
                </a:solidFill>
                <a:latin typeface="IBM Plex Sans"/>
                <a:ea typeface="IBM Plex Sans"/>
                <a:cs typeface="IBM Plex Sans"/>
                <a:sym typeface="IBM Plex Sans"/>
              </a:rPr>
              <a:t>classifier</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Discussion</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What algorithms are robust to larger number of features compared to number of samples?</a:t>
            </a:r>
            <a:endParaRPr>
              <a:solidFill>
                <a:schemeClr val="dk1"/>
              </a:solidFill>
              <a:latin typeface="IBM Plex Sans"/>
              <a:ea typeface="IBM Plex Sans"/>
              <a:cs typeface="IBM Plex Sans"/>
              <a:sym typeface="IBM Plex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Citations</a:t>
            </a:r>
            <a:endParaRPr b="1">
              <a:latin typeface="IBM Plex Mono"/>
              <a:ea typeface="IBM Plex Mono"/>
              <a:cs typeface="IBM Plex Mono"/>
              <a:sym typeface="IBM Plex Mono"/>
            </a:endParaRPr>
          </a:p>
        </p:txBody>
      </p:sp>
      <p:sp>
        <p:nvSpPr>
          <p:cNvPr id="200" name="Google Shape;200;p26"/>
          <p:cNvSpPr txBox="1"/>
          <p:nvPr>
            <p:ph idx="1" type="body"/>
          </p:nvPr>
        </p:nvSpPr>
        <p:spPr>
          <a:xfrm>
            <a:off x="311700" y="1389600"/>
            <a:ext cx="83523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IBM Plex Sans"/>
              <a:buAutoNum type="arabicPeriod"/>
            </a:pPr>
            <a:r>
              <a:rPr lang="en" sz="1100">
                <a:solidFill>
                  <a:schemeClr val="dk1"/>
                </a:solidFill>
                <a:latin typeface="IBM Plex Sans"/>
                <a:ea typeface="IBM Plex Sans"/>
                <a:cs typeface="IBM Plex Sans"/>
                <a:sym typeface="IBM Plex Sans"/>
              </a:rPr>
              <a:t>Kamila, S., Hasanuzzaman, M., Ekbal, A., &amp; Bhattacharyya, P. (2018). Resolution of grammatical tense into actual time, and its application in Time Perspective study in the tweet space. </a:t>
            </a:r>
            <a:r>
              <a:rPr i="1" lang="en" sz="1100">
                <a:solidFill>
                  <a:schemeClr val="dk1"/>
                </a:solidFill>
                <a:latin typeface="IBM Plex Sans"/>
                <a:ea typeface="IBM Plex Sans"/>
                <a:cs typeface="IBM Plex Sans"/>
                <a:sym typeface="IBM Plex Sans"/>
              </a:rPr>
              <a:t>PLoS ONE</a:t>
            </a:r>
            <a:r>
              <a:rPr lang="en" sz="1100">
                <a:solidFill>
                  <a:schemeClr val="dk1"/>
                </a:solidFill>
                <a:latin typeface="IBM Plex Sans"/>
                <a:ea typeface="IBM Plex Sans"/>
                <a:cs typeface="IBM Plex Sans"/>
                <a:sym typeface="IBM Plex Sans"/>
              </a:rPr>
              <a:t>, </a:t>
            </a:r>
            <a:r>
              <a:rPr i="1" lang="en" sz="1100">
                <a:solidFill>
                  <a:schemeClr val="dk1"/>
                </a:solidFill>
                <a:latin typeface="IBM Plex Sans"/>
                <a:ea typeface="IBM Plex Sans"/>
                <a:cs typeface="IBM Plex Sans"/>
                <a:sym typeface="IBM Plex Sans"/>
              </a:rPr>
              <a:t>14</a:t>
            </a:r>
            <a:r>
              <a:rPr lang="en" sz="1100">
                <a:solidFill>
                  <a:schemeClr val="dk1"/>
                </a:solidFill>
                <a:latin typeface="IBM Plex Sans"/>
                <a:ea typeface="IBM Plex Sans"/>
                <a:cs typeface="IBM Plex Sans"/>
                <a:sym typeface="IBM Plex Sans"/>
              </a:rPr>
              <a:t>(2). </a:t>
            </a:r>
            <a:r>
              <a:rPr lang="en" sz="1100" u="sng">
                <a:solidFill>
                  <a:schemeClr val="hlink"/>
                </a:solidFill>
                <a:latin typeface="IBM Plex Sans"/>
                <a:ea typeface="IBM Plex Sans"/>
                <a:cs typeface="IBM Plex Sans"/>
                <a:sym typeface="IBM Plex Sans"/>
                <a:hlinkClick r:id="rId3"/>
              </a:rPr>
              <a:t>https://doi.org/10.1371/journal.pone.0211872</a:t>
            </a:r>
            <a:endParaRPr sz="1100">
              <a:solidFill>
                <a:schemeClr val="dk1"/>
              </a:solidFill>
              <a:latin typeface="IBM Plex Sans"/>
              <a:ea typeface="IBM Plex Sans"/>
              <a:cs typeface="IBM Plex Sans"/>
              <a:sym typeface="IBM Plex Sans"/>
            </a:endParaRPr>
          </a:p>
          <a:p>
            <a:pPr indent="-298450" lvl="0" marL="457200" rtl="0" algn="l">
              <a:spcBef>
                <a:spcPts val="0"/>
              </a:spcBef>
              <a:spcAft>
                <a:spcPts val="0"/>
              </a:spcAft>
              <a:buClr>
                <a:schemeClr val="dk1"/>
              </a:buClr>
              <a:buSzPts val="1100"/>
              <a:buFont typeface="IBM Plex Sans"/>
              <a:buAutoNum type="arabicPeriod"/>
            </a:pPr>
            <a:r>
              <a:rPr lang="en" sz="1100">
                <a:solidFill>
                  <a:schemeClr val="dk1"/>
                </a:solidFill>
                <a:latin typeface="IBM Plex Sans"/>
                <a:ea typeface="IBM Plex Sans"/>
                <a:cs typeface="IBM Plex Sans"/>
                <a:sym typeface="IBM Plex Sans"/>
              </a:rPr>
              <a:t>Anwar, M., Khoury, D., Aldridge, A. P., Parker, S. J., &amp; Conway, K. P. (2020). Using Twitter to Surveil the Opioid Epidemic in North Carolina: An Exploratory Study. </a:t>
            </a:r>
            <a:r>
              <a:rPr i="1" lang="en" sz="1100">
                <a:solidFill>
                  <a:schemeClr val="dk1"/>
                </a:solidFill>
                <a:latin typeface="IBM Plex Sans"/>
                <a:ea typeface="IBM Plex Sans"/>
                <a:cs typeface="IBM Plex Sans"/>
                <a:sym typeface="IBM Plex Sans"/>
              </a:rPr>
              <a:t>JMIR Public Health and Surveillance</a:t>
            </a:r>
            <a:r>
              <a:rPr lang="en" sz="1100">
                <a:solidFill>
                  <a:schemeClr val="dk1"/>
                </a:solidFill>
                <a:latin typeface="IBM Plex Sans"/>
                <a:ea typeface="IBM Plex Sans"/>
                <a:cs typeface="IBM Plex Sans"/>
                <a:sym typeface="IBM Plex Sans"/>
              </a:rPr>
              <a:t>, </a:t>
            </a:r>
            <a:r>
              <a:rPr i="1" lang="en" sz="1100">
                <a:solidFill>
                  <a:schemeClr val="dk1"/>
                </a:solidFill>
                <a:latin typeface="IBM Plex Sans"/>
                <a:ea typeface="IBM Plex Sans"/>
                <a:cs typeface="IBM Plex Sans"/>
                <a:sym typeface="IBM Plex Sans"/>
              </a:rPr>
              <a:t>6</a:t>
            </a:r>
            <a:r>
              <a:rPr lang="en" sz="1100">
                <a:solidFill>
                  <a:schemeClr val="dk1"/>
                </a:solidFill>
                <a:latin typeface="IBM Plex Sans"/>
                <a:ea typeface="IBM Plex Sans"/>
                <a:cs typeface="IBM Plex Sans"/>
                <a:sym typeface="IBM Plex Sans"/>
              </a:rPr>
              <a:t>(2). </a:t>
            </a:r>
            <a:r>
              <a:rPr lang="en" sz="1100" u="sng">
                <a:solidFill>
                  <a:schemeClr val="hlink"/>
                </a:solidFill>
                <a:latin typeface="IBM Plex Sans"/>
                <a:ea typeface="IBM Plex Sans"/>
                <a:cs typeface="IBM Plex Sans"/>
                <a:sym typeface="IBM Plex Sans"/>
                <a:hlinkClick r:id="rId4"/>
              </a:rPr>
              <a:t>https://doi.org/10.2196/17574</a:t>
            </a:r>
            <a:endParaRPr sz="1100">
              <a:solidFill>
                <a:schemeClr val="dk1"/>
              </a:solidFill>
              <a:latin typeface="IBM Plex Sans"/>
              <a:ea typeface="IBM Plex Sans"/>
              <a:cs typeface="IBM Plex Sans"/>
              <a:sym typeface="IBM Plex Sans"/>
            </a:endParaRPr>
          </a:p>
          <a:p>
            <a:pPr indent="-298450" lvl="0" marL="457200" rtl="0" algn="l">
              <a:spcBef>
                <a:spcPts val="0"/>
              </a:spcBef>
              <a:spcAft>
                <a:spcPts val="0"/>
              </a:spcAft>
              <a:buClr>
                <a:schemeClr val="dk1"/>
              </a:buClr>
              <a:buSzPts val="1100"/>
              <a:buFont typeface="IBM Plex Sans"/>
              <a:buAutoNum type="arabicPeriod"/>
            </a:pPr>
            <a:r>
              <a:rPr lang="en" sz="1100">
                <a:solidFill>
                  <a:schemeClr val="dk1"/>
                </a:solidFill>
                <a:latin typeface="IBM Plex Sans"/>
                <a:ea typeface="IBM Plex Sans"/>
                <a:cs typeface="IBM Plex Sans"/>
                <a:sym typeface="IBM Plex Sans"/>
              </a:rPr>
              <a:t>Lossio-Ventura, Juan Antonio &amp; Bian, Jiang. (2018). An inside look at the Opioid Crisis over Twitter. 1496-1499. 10.1109/BIBM.2018.8621101. </a:t>
            </a:r>
            <a:endParaRPr sz="1100">
              <a:solidFill>
                <a:schemeClr val="dk1"/>
              </a:solidFill>
              <a:latin typeface="IBM Plex Sans"/>
              <a:ea typeface="IBM Plex Sans"/>
              <a:cs typeface="IBM Plex Sans"/>
              <a:sym typeface="IBM Plex Sans"/>
            </a:endParaRPr>
          </a:p>
          <a:p>
            <a:pPr indent="-298450" lvl="0" marL="457200" rtl="0" algn="l">
              <a:spcBef>
                <a:spcPts val="0"/>
              </a:spcBef>
              <a:spcAft>
                <a:spcPts val="0"/>
              </a:spcAft>
              <a:buClr>
                <a:schemeClr val="dk1"/>
              </a:buClr>
              <a:buSzPts val="1100"/>
              <a:buFont typeface="IBM Plex Sans"/>
              <a:buAutoNum type="arabicPeriod"/>
            </a:pPr>
            <a:r>
              <a:rPr lang="en" sz="1100">
                <a:solidFill>
                  <a:schemeClr val="dk1"/>
                </a:solidFill>
                <a:latin typeface="IBM Plex Sans"/>
                <a:ea typeface="IBM Plex Sans"/>
                <a:cs typeface="IBM Plex Sans"/>
                <a:sym typeface="IBM Plex Sans"/>
              </a:rPr>
              <a:t>R. Eshleman, D. Jha and R. Singh, "Identifying individuals amenable to drug recovery interventions through computational analysis of addiction content in social media," 2017 IEEE International Conference on Bioinformatics and Biomedicine (BIBM), 2017, pp. 849-854, doi: 10.1109/BIBM.2017.8217766.</a:t>
            </a:r>
            <a:endParaRPr sz="1100">
              <a:solidFill>
                <a:schemeClr val="dk1"/>
              </a:solidFill>
              <a:latin typeface="IBM Plex Sans"/>
              <a:ea typeface="IBM Plex Sans"/>
              <a:cs typeface="IBM Plex Sans"/>
              <a:sym typeface="IBM Plex Sans"/>
            </a:endParaRPr>
          </a:p>
        </p:txBody>
      </p:sp>
      <p:sp>
        <p:nvSpPr>
          <p:cNvPr id="201" name="Google Shape;20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Agenda</a:t>
            </a:r>
            <a:endParaRPr b="1">
              <a:latin typeface="IBM Plex Mono"/>
              <a:ea typeface="IBM Plex Mono"/>
              <a:cs typeface="IBM Plex Mono"/>
              <a:sym typeface="IBM Plex Mono"/>
            </a:endParaRPr>
          </a:p>
        </p:txBody>
      </p:sp>
      <p:sp>
        <p:nvSpPr>
          <p:cNvPr id="62" name="Google Shape;62;p14"/>
          <p:cNvSpPr txBox="1"/>
          <p:nvPr>
            <p:ph idx="1" type="body"/>
          </p:nvPr>
        </p:nvSpPr>
        <p:spPr>
          <a:xfrm>
            <a:off x="311700" y="1389600"/>
            <a:ext cx="5390400" cy="3179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Font typeface="IBM Plex Sans"/>
              <a:buAutoNum type="romanUcPeriod"/>
            </a:pPr>
            <a:r>
              <a:rPr lang="en">
                <a:solidFill>
                  <a:schemeClr val="dk1"/>
                </a:solidFill>
                <a:latin typeface="IBM Plex Sans"/>
                <a:ea typeface="IBM Plex Sans"/>
                <a:cs typeface="IBM Plex Sans"/>
                <a:sym typeface="IBM Plex Sans"/>
              </a:rPr>
              <a:t>Introduction</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Purpose</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Goals</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romanUcPeriod"/>
            </a:pPr>
            <a:r>
              <a:rPr lang="en">
                <a:solidFill>
                  <a:schemeClr val="dk1"/>
                </a:solidFill>
                <a:latin typeface="IBM Plex Sans"/>
                <a:ea typeface="IBM Plex Sans"/>
                <a:cs typeface="IBM Plex Sans"/>
                <a:sym typeface="IBM Plex Sans"/>
              </a:rPr>
              <a:t>Project Timeline</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Data Collection and Annotation</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Data Preprocessing and Feature Engineering</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Building Models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Evaluation</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romanUcPeriod"/>
            </a:pPr>
            <a:r>
              <a:rPr lang="en">
                <a:solidFill>
                  <a:schemeClr val="dk1"/>
                </a:solidFill>
                <a:latin typeface="IBM Plex Sans"/>
                <a:ea typeface="IBM Plex Sans"/>
                <a:cs typeface="IBM Plex Sans"/>
                <a:sym typeface="IBM Plex Sans"/>
              </a:rPr>
              <a:t>Conclusion</a:t>
            </a:r>
            <a:endParaRPr>
              <a:solidFill>
                <a:schemeClr val="dk1"/>
              </a:solidFill>
              <a:latin typeface="IBM Plex Sans"/>
              <a:ea typeface="IBM Plex Sans"/>
              <a:cs typeface="IBM Plex Sans"/>
              <a:sym typeface="IBM Plex Sans"/>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462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IBM Plex Mono"/>
                <a:ea typeface="IBM Plex Mono"/>
                <a:cs typeface="IBM Plex Mono"/>
                <a:sym typeface="IBM Plex Mono"/>
              </a:rPr>
              <a:t>Introduction &gt; Purpose</a:t>
            </a:r>
            <a:endParaRPr b="1">
              <a:latin typeface="IBM Plex Mono"/>
              <a:ea typeface="IBM Plex Mono"/>
              <a:cs typeface="IBM Plex Mono"/>
              <a:sym typeface="IBM Plex Mono"/>
            </a:endParaRPr>
          </a:p>
        </p:txBody>
      </p:sp>
      <p:sp>
        <p:nvSpPr>
          <p:cNvPr id="69" name="Google Shape;69;p15"/>
          <p:cNvSpPr txBox="1"/>
          <p:nvPr>
            <p:ph idx="1" type="body"/>
          </p:nvPr>
        </p:nvSpPr>
        <p:spPr>
          <a:xfrm>
            <a:off x="311700" y="1389600"/>
            <a:ext cx="5931300" cy="21309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a:solidFill>
                  <a:schemeClr val="dk1"/>
                </a:solidFill>
                <a:latin typeface="IBM Plex Sans"/>
                <a:ea typeface="IBM Plex Sans"/>
                <a:cs typeface="IBM Plex Sans"/>
                <a:sym typeface="IBM Plex Sans"/>
              </a:rPr>
              <a:t>Social science and psychology studies show that a person’s  </a:t>
            </a:r>
            <a:r>
              <a:rPr b="1" lang="en">
                <a:solidFill>
                  <a:schemeClr val="dk1"/>
                </a:solidFill>
                <a:latin typeface="IBM Plex Sans"/>
                <a:ea typeface="IBM Plex Sans"/>
                <a:cs typeface="IBM Plex Sans"/>
                <a:sym typeface="IBM Plex Sans"/>
              </a:rPr>
              <a:t>time perspective orientation </a:t>
            </a:r>
            <a:r>
              <a:rPr lang="en">
                <a:solidFill>
                  <a:schemeClr val="dk1"/>
                </a:solidFill>
                <a:latin typeface="IBM Plex Sans"/>
                <a:ea typeface="IBM Plex Sans"/>
                <a:cs typeface="IBM Plex Sans"/>
                <a:sym typeface="IBM Plex Sans"/>
              </a:rPr>
              <a:t>has a profound impact on different aspects of their personhood, including their health[1]</a:t>
            </a:r>
            <a:r>
              <a:rPr lang="en">
                <a:solidFill>
                  <a:schemeClr val="dk1"/>
                </a:solidFill>
                <a:latin typeface="IBM Plex Sans"/>
                <a:ea typeface="IBM Plex Sans"/>
                <a:cs typeface="IBM Plex Sans"/>
                <a:sym typeface="IBM Plex Sans"/>
              </a:rPr>
              <a:t>.</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1200"/>
              </a:spcBef>
              <a:spcAft>
                <a:spcPts val="0"/>
              </a:spcAft>
              <a:buClr>
                <a:schemeClr val="accent1"/>
              </a:buClr>
              <a:buSzPts val="1200"/>
              <a:buFont typeface="IBM Plex Sans"/>
              <a:buChar char="➔"/>
            </a:pPr>
            <a:r>
              <a:rPr b="1" i="1" lang="en">
                <a:solidFill>
                  <a:schemeClr val="dk1"/>
                </a:solidFill>
                <a:latin typeface="IBM Plex Sans"/>
                <a:ea typeface="IBM Plex Sans"/>
                <a:cs typeface="IBM Plex Sans"/>
                <a:sym typeface="IBM Plex Sans"/>
              </a:rPr>
              <a:t>Using social media posts, can we create a decent temporal orientation classifier that can resolve syntactic tense to semantic time? </a:t>
            </a:r>
            <a:endParaRPr b="1" i="1">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accent1"/>
              </a:buClr>
              <a:buSzPts val="1200"/>
              <a:buFont typeface="IBM Plex Sans"/>
              <a:buChar char="➔"/>
            </a:pPr>
            <a:r>
              <a:rPr b="1" i="1" lang="en">
                <a:solidFill>
                  <a:schemeClr val="dk1"/>
                </a:solidFill>
                <a:latin typeface="IBM Plex Sans"/>
                <a:ea typeface="IBM Plex Sans"/>
                <a:cs typeface="IBM Plex Sans"/>
                <a:sym typeface="IBM Plex Sans"/>
              </a:rPr>
              <a:t>Can we use temporal orientation to predict a person’s state of opioid drug addiction (using, withdrawal, recovery)?</a:t>
            </a:r>
            <a:endParaRPr>
              <a:solidFill>
                <a:schemeClr val="dk1"/>
              </a:solidFill>
              <a:latin typeface="IBM Plex Sans"/>
              <a:ea typeface="IBM Plex Sans"/>
              <a:cs typeface="IBM Plex Sans"/>
              <a:sym typeface="IBM Plex Sans"/>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Introduction &gt; Goals</a:t>
            </a:r>
            <a:endParaRPr b="1">
              <a:latin typeface="IBM Plex Mono"/>
              <a:ea typeface="IBM Plex Mono"/>
              <a:cs typeface="IBM Plex Mono"/>
              <a:sym typeface="IBM Plex Mono"/>
            </a:endParaRPr>
          </a:p>
        </p:txBody>
      </p:sp>
      <p:sp>
        <p:nvSpPr>
          <p:cNvPr id="76" name="Google Shape;76;p16"/>
          <p:cNvSpPr txBox="1"/>
          <p:nvPr>
            <p:ph idx="1" type="body"/>
          </p:nvPr>
        </p:nvSpPr>
        <p:spPr>
          <a:xfrm>
            <a:off x="311700" y="1389600"/>
            <a:ext cx="8160600" cy="2130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Use Twitter and Reddit API and manually annotate dataset.</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Leverage Random Forest Classifier and Bi-LSTM to create a temporal classifier.</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Conduct a correlation study between user-level temporal orientation with user’s opioid addiction state.</a:t>
            </a:r>
            <a:endParaRPr>
              <a:solidFill>
                <a:schemeClr val="dk1"/>
              </a:solidFill>
              <a:latin typeface="IBM Plex Sans"/>
              <a:ea typeface="IBM Plex Sans"/>
              <a:cs typeface="IBM Plex Sans"/>
              <a:sym typeface="IBM Plex Sans"/>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555600"/>
            <a:ext cx="4611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Project Timeline</a:t>
            </a:r>
            <a:endParaRPr b="1">
              <a:latin typeface="IBM Plex Mono"/>
              <a:ea typeface="IBM Plex Mono"/>
              <a:cs typeface="IBM Plex Mono"/>
              <a:sym typeface="IBM Plex Mono"/>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a:t>‹#›</a:t>
            </a:fld>
            <a:endParaRPr b="1"/>
          </a:p>
        </p:txBody>
      </p:sp>
      <p:sp>
        <p:nvSpPr>
          <p:cNvPr id="84" name="Google Shape;84;p17"/>
          <p:cNvSpPr/>
          <p:nvPr/>
        </p:nvSpPr>
        <p:spPr>
          <a:xfrm rot="-935333">
            <a:off x="7024825" y="3227857"/>
            <a:ext cx="1079510" cy="53708"/>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5" name="Google Shape;85;p17"/>
          <p:cNvSpPr/>
          <p:nvPr/>
        </p:nvSpPr>
        <p:spPr>
          <a:xfrm flipH="1" rot="935333">
            <a:off x="6021717" y="3227857"/>
            <a:ext cx="1079510" cy="53708"/>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6" name="Google Shape;86;p17"/>
          <p:cNvSpPr/>
          <p:nvPr/>
        </p:nvSpPr>
        <p:spPr>
          <a:xfrm rot="-935333">
            <a:off x="5025155" y="3227857"/>
            <a:ext cx="1079510" cy="5370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7" name="Google Shape;87;p17"/>
          <p:cNvSpPr/>
          <p:nvPr/>
        </p:nvSpPr>
        <p:spPr>
          <a:xfrm flipH="1" rot="935333">
            <a:off x="4024930" y="3227857"/>
            <a:ext cx="1079510" cy="53708"/>
          </a:xfrm>
          <a:prstGeom prst="roundRect">
            <a:avLst>
              <a:gd fmla="val 50000"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 name="Google Shape;88;p17"/>
          <p:cNvSpPr/>
          <p:nvPr/>
        </p:nvSpPr>
        <p:spPr>
          <a:xfrm rot="-935333">
            <a:off x="3032374" y="3227857"/>
            <a:ext cx="1079510" cy="53708"/>
          </a:xfrm>
          <a:prstGeom prst="roundRect">
            <a:avLst>
              <a:gd fmla="val 50000"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 name="Google Shape;89;p17"/>
          <p:cNvSpPr/>
          <p:nvPr/>
        </p:nvSpPr>
        <p:spPr>
          <a:xfrm flipH="1" rot="935333">
            <a:off x="2032138" y="3227857"/>
            <a:ext cx="1079510" cy="53708"/>
          </a:xfrm>
          <a:prstGeom prst="roundRect">
            <a:avLst>
              <a:gd fmla="val 50000"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0" name="Google Shape;90;p17"/>
          <p:cNvSpPr/>
          <p:nvPr/>
        </p:nvSpPr>
        <p:spPr>
          <a:xfrm rot="-935333">
            <a:off x="1039582" y="3227857"/>
            <a:ext cx="1079510" cy="53708"/>
          </a:xfrm>
          <a:prstGeom prst="roundRect">
            <a:avLst>
              <a:gd fmla="val 50000"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nvGrpSpPr>
          <p:cNvPr id="91" name="Google Shape;91;p17"/>
          <p:cNvGrpSpPr/>
          <p:nvPr/>
        </p:nvGrpSpPr>
        <p:grpSpPr>
          <a:xfrm>
            <a:off x="2247999" y="3283673"/>
            <a:ext cx="1662347" cy="1131519"/>
            <a:chOff x="2114740" y="2543425"/>
            <a:chExt cx="1712700" cy="1230715"/>
          </a:xfrm>
        </p:grpSpPr>
        <p:sp>
          <p:nvSpPr>
            <p:cNvPr id="92" name="Google Shape;92;p17"/>
            <p:cNvSpPr/>
            <p:nvPr/>
          </p:nvSpPr>
          <p:spPr>
            <a:xfrm rot="-1789476">
              <a:off x="2888080" y="2572699"/>
              <a:ext cx="160451" cy="160451"/>
            </a:xfrm>
            <a:prstGeom prst="ellipse">
              <a:avLst/>
            </a:prstGeom>
            <a:solidFill>
              <a:srgbClr val="3366FF"/>
            </a:solidFill>
            <a:ln cap="flat" cmpd="sng" w="38100">
              <a:solidFill>
                <a:srgbClr val="336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3" name="Google Shape;93;p17"/>
            <p:cNvSpPr/>
            <p:nvPr/>
          </p:nvSpPr>
          <p:spPr>
            <a:xfrm>
              <a:off x="2114740" y="3070640"/>
              <a:ext cx="1712700" cy="703500"/>
            </a:xfrm>
            <a:prstGeom prst="roundRect">
              <a:avLst>
                <a:gd fmla="val 4485"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94" name="Google Shape;94;p17"/>
            <p:cNvSpPr txBox="1"/>
            <p:nvPr/>
          </p:nvSpPr>
          <p:spPr>
            <a:xfrm>
              <a:off x="2158990" y="3107840"/>
              <a:ext cx="1624200" cy="624600"/>
            </a:xfrm>
            <a:prstGeom prst="rect">
              <a:avLst/>
            </a:prstGeom>
            <a:solidFill>
              <a:srgbClr val="3366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FFFFFF"/>
                  </a:solidFill>
                  <a:latin typeface="Roboto"/>
                  <a:ea typeface="Roboto"/>
                  <a:cs typeface="Roboto"/>
                  <a:sym typeface="Roboto"/>
                </a:rPr>
                <a:t>Data preprocessing and feature engineering</a:t>
              </a:r>
              <a:endParaRPr b="1" sz="1000">
                <a:solidFill>
                  <a:srgbClr val="FFFFFF"/>
                </a:solidFill>
              </a:endParaRPr>
            </a:p>
          </p:txBody>
        </p:sp>
        <p:sp>
          <p:nvSpPr>
            <p:cNvPr id="95" name="Google Shape;95;p17"/>
            <p:cNvSpPr/>
            <p:nvPr/>
          </p:nvSpPr>
          <p:spPr>
            <a:xfrm>
              <a:off x="2926090" y="3005991"/>
              <a:ext cx="90000" cy="67500"/>
            </a:xfrm>
            <a:prstGeom prst="triangle">
              <a:avLst>
                <a:gd fmla="val 50000"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96" name="Google Shape;96;p17"/>
          <p:cNvGrpSpPr/>
          <p:nvPr/>
        </p:nvGrpSpPr>
        <p:grpSpPr>
          <a:xfrm>
            <a:off x="4238117" y="3283673"/>
            <a:ext cx="1662347" cy="1131519"/>
            <a:chOff x="4165140" y="2543425"/>
            <a:chExt cx="1712700" cy="1230715"/>
          </a:xfrm>
        </p:grpSpPr>
        <p:sp>
          <p:nvSpPr>
            <p:cNvPr id="97" name="Google Shape;97;p17"/>
            <p:cNvSpPr/>
            <p:nvPr/>
          </p:nvSpPr>
          <p:spPr>
            <a:xfrm rot="-1789476">
              <a:off x="4941257" y="2572699"/>
              <a:ext cx="160451" cy="160451"/>
            </a:xfrm>
            <a:prstGeom prst="ellipse">
              <a:avLst/>
            </a:prstGeom>
            <a:solidFill>
              <a:srgbClr val="3366FF"/>
            </a:solidFill>
            <a:ln cap="flat" cmpd="sng" w="38100">
              <a:solidFill>
                <a:srgbClr val="336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8" name="Google Shape;98;p17"/>
            <p:cNvSpPr/>
            <p:nvPr/>
          </p:nvSpPr>
          <p:spPr>
            <a:xfrm>
              <a:off x="4165140" y="3070640"/>
              <a:ext cx="1712700" cy="703500"/>
            </a:xfrm>
            <a:prstGeom prst="roundRect">
              <a:avLst>
                <a:gd fmla="val 4485"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99" name="Google Shape;99;p17"/>
            <p:cNvSpPr txBox="1"/>
            <p:nvPr/>
          </p:nvSpPr>
          <p:spPr>
            <a:xfrm>
              <a:off x="4209390" y="3107840"/>
              <a:ext cx="1624200" cy="624600"/>
            </a:xfrm>
            <a:prstGeom prst="rect">
              <a:avLst/>
            </a:prstGeom>
            <a:solidFill>
              <a:srgbClr val="3366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lt1"/>
                  </a:solidFill>
                  <a:latin typeface="Roboto"/>
                  <a:ea typeface="Roboto"/>
                  <a:cs typeface="Roboto"/>
                  <a:sym typeface="Roboto"/>
                </a:rPr>
                <a:t>Evaluating models</a:t>
              </a:r>
              <a:endParaRPr b="1" sz="1000">
                <a:solidFill>
                  <a:schemeClr val="lt1"/>
                </a:solidFill>
              </a:endParaRPr>
            </a:p>
          </p:txBody>
        </p:sp>
        <p:sp>
          <p:nvSpPr>
            <p:cNvPr id="100" name="Google Shape;100;p17"/>
            <p:cNvSpPr/>
            <p:nvPr/>
          </p:nvSpPr>
          <p:spPr>
            <a:xfrm>
              <a:off x="4976490" y="3005991"/>
              <a:ext cx="90000" cy="67500"/>
            </a:xfrm>
            <a:prstGeom prst="triangle">
              <a:avLst>
                <a:gd fmla="val 50000"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01" name="Google Shape;101;p17"/>
          <p:cNvGrpSpPr/>
          <p:nvPr/>
        </p:nvGrpSpPr>
        <p:grpSpPr>
          <a:xfrm>
            <a:off x="1241152" y="2068359"/>
            <a:ext cx="1662347" cy="1146265"/>
            <a:chOff x="1072790" y="1221570"/>
            <a:chExt cx="1712700" cy="1246754"/>
          </a:xfrm>
        </p:grpSpPr>
        <p:sp>
          <p:nvSpPr>
            <p:cNvPr id="102" name="Google Shape;102;p17"/>
            <p:cNvSpPr/>
            <p:nvPr/>
          </p:nvSpPr>
          <p:spPr>
            <a:xfrm>
              <a:off x="1072790" y="1221570"/>
              <a:ext cx="1712700" cy="703500"/>
            </a:xfrm>
            <a:prstGeom prst="roundRect">
              <a:avLst>
                <a:gd fmla="val 4485"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03" name="Google Shape;103;p17"/>
            <p:cNvSpPr/>
            <p:nvPr/>
          </p:nvSpPr>
          <p:spPr>
            <a:xfrm rot="10800000">
              <a:off x="1884115" y="1920663"/>
              <a:ext cx="90000" cy="67500"/>
            </a:xfrm>
            <a:prstGeom prst="triangle">
              <a:avLst>
                <a:gd fmla="val 50000"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 name="Google Shape;104;p17"/>
            <p:cNvSpPr txBox="1"/>
            <p:nvPr/>
          </p:nvSpPr>
          <p:spPr>
            <a:xfrm>
              <a:off x="1117040" y="1258770"/>
              <a:ext cx="1624200" cy="624600"/>
            </a:xfrm>
            <a:prstGeom prst="rect">
              <a:avLst/>
            </a:prstGeom>
            <a:solidFill>
              <a:srgbClr val="3366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FFFFFF"/>
                  </a:solidFill>
                  <a:latin typeface="Roboto"/>
                  <a:ea typeface="Roboto"/>
                  <a:cs typeface="Roboto"/>
                  <a:sym typeface="Roboto"/>
                </a:rPr>
                <a:t>Data collection and annotation</a:t>
              </a:r>
              <a:endParaRPr b="1" sz="1000">
                <a:solidFill>
                  <a:srgbClr val="FFFFFF"/>
                </a:solidFill>
              </a:endParaRPr>
            </a:p>
          </p:txBody>
        </p:sp>
        <p:sp>
          <p:nvSpPr>
            <p:cNvPr id="105" name="Google Shape;105;p17"/>
            <p:cNvSpPr/>
            <p:nvPr/>
          </p:nvSpPr>
          <p:spPr>
            <a:xfrm rot="-1789476">
              <a:off x="1846080" y="2278597"/>
              <a:ext cx="160451" cy="160451"/>
            </a:xfrm>
            <a:prstGeom prst="ellipse">
              <a:avLst/>
            </a:prstGeom>
            <a:solidFill>
              <a:srgbClr val="3366FF"/>
            </a:solidFill>
            <a:ln cap="flat" cmpd="sng" w="38100">
              <a:solidFill>
                <a:srgbClr val="336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06" name="Google Shape;106;p17"/>
          <p:cNvGrpSpPr/>
          <p:nvPr/>
        </p:nvGrpSpPr>
        <p:grpSpPr>
          <a:xfrm>
            <a:off x="3226752" y="2068359"/>
            <a:ext cx="1662347" cy="1146265"/>
            <a:chOff x="3123140" y="1221570"/>
            <a:chExt cx="1712700" cy="1246754"/>
          </a:xfrm>
        </p:grpSpPr>
        <p:sp>
          <p:nvSpPr>
            <p:cNvPr id="107" name="Google Shape;107;p17"/>
            <p:cNvSpPr/>
            <p:nvPr/>
          </p:nvSpPr>
          <p:spPr>
            <a:xfrm rot="-1789476">
              <a:off x="3899258" y="2278597"/>
              <a:ext cx="160451" cy="160451"/>
            </a:xfrm>
            <a:prstGeom prst="ellipse">
              <a:avLst/>
            </a:prstGeom>
            <a:solidFill>
              <a:srgbClr val="3366FF"/>
            </a:solidFill>
            <a:ln cap="flat" cmpd="sng" w="38100">
              <a:solidFill>
                <a:srgbClr val="336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 name="Google Shape;108;p17"/>
            <p:cNvSpPr/>
            <p:nvPr/>
          </p:nvSpPr>
          <p:spPr>
            <a:xfrm>
              <a:off x="3123140" y="1221570"/>
              <a:ext cx="1712700" cy="703500"/>
            </a:xfrm>
            <a:prstGeom prst="roundRect">
              <a:avLst>
                <a:gd fmla="val 4485"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09" name="Google Shape;109;p17"/>
            <p:cNvSpPr/>
            <p:nvPr/>
          </p:nvSpPr>
          <p:spPr>
            <a:xfrm rot="10800000">
              <a:off x="3934465" y="1920663"/>
              <a:ext cx="90000" cy="67500"/>
            </a:xfrm>
            <a:prstGeom prst="triangle">
              <a:avLst>
                <a:gd fmla="val 50000"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0" name="Google Shape;110;p17"/>
            <p:cNvSpPr txBox="1"/>
            <p:nvPr/>
          </p:nvSpPr>
          <p:spPr>
            <a:xfrm>
              <a:off x="3167390" y="1258770"/>
              <a:ext cx="1624200" cy="624600"/>
            </a:xfrm>
            <a:prstGeom prst="rect">
              <a:avLst/>
            </a:prstGeom>
            <a:solidFill>
              <a:srgbClr val="3366F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lt1"/>
                  </a:solidFill>
                  <a:latin typeface="Roboto"/>
                  <a:ea typeface="Roboto"/>
                  <a:cs typeface="Roboto"/>
                  <a:sym typeface="Roboto"/>
                </a:rPr>
                <a:t>Building  models</a:t>
              </a:r>
              <a:endParaRPr b="1" sz="1000">
                <a:solidFill>
                  <a:schemeClr val="lt1"/>
                </a:solidFill>
              </a:endParaRPr>
            </a:p>
          </p:txBody>
        </p:sp>
      </p:grpSp>
      <p:grpSp>
        <p:nvGrpSpPr>
          <p:cNvPr id="111" name="Google Shape;111;p17"/>
          <p:cNvGrpSpPr/>
          <p:nvPr/>
        </p:nvGrpSpPr>
        <p:grpSpPr>
          <a:xfrm>
            <a:off x="5233520" y="2068359"/>
            <a:ext cx="1662347" cy="1146265"/>
            <a:chOff x="5201245" y="1221570"/>
            <a:chExt cx="1712700" cy="1246754"/>
          </a:xfrm>
        </p:grpSpPr>
        <p:sp>
          <p:nvSpPr>
            <p:cNvPr id="112" name="Google Shape;112;p17"/>
            <p:cNvSpPr/>
            <p:nvPr/>
          </p:nvSpPr>
          <p:spPr>
            <a:xfrm rot="-1789476">
              <a:off x="5977648" y="2278597"/>
              <a:ext cx="160451" cy="160451"/>
            </a:xfrm>
            <a:prstGeom prst="ellipse">
              <a:avLst/>
            </a:prstGeom>
            <a:solidFill>
              <a:schemeClr val="lt2"/>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 name="Google Shape;113;p17"/>
            <p:cNvSpPr/>
            <p:nvPr/>
          </p:nvSpPr>
          <p:spPr>
            <a:xfrm>
              <a:off x="5201245" y="1221570"/>
              <a:ext cx="1712700" cy="703500"/>
            </a:xfrm>
            <a:prstGeom prst="roundRect">
              <a:avLst>
                <a:gd fmla="val 448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14" name="Google Shape;114;p17"/>
            <p:cNvSpPr/>
            <p:nvPr/>
          </p:nvSpPr>
          <p:spPr>
            <a:xfrm rot="10800000">
              <a:off x="6012570" y="1920663"/>
              <a:ext cx="90000" cy="67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 name="Google Shape;115;p17"/>
            <p:cNvSpPr txBox="1"/>
            <p:nvPr/>
          </p:nvSpPr>
          <p:spPr>
            <a:xfrm>
              <a:off x="5245495" y="1258770"/>
              <a:ext cx="1624200" cy="624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5E5E5E"/>
                  </a:solidFill>
                  <a:latin typeface="Roboto"/>
                  <a:ea typeface="Roboto"/>
                  <a:cs typeface="Roboto"/>
                  <a:sym typeface="Roboto"/>
                </a:rPr>
                <a:t>Measuring user-level TP</a:t>
              </a:r>
              <a:endParaRPr b="1" sz="1000">
                <a:solidFill>
                  <a:srgbClr val="5E5E5E"/>
                </a:solidFill>
              </a:endParaRPr>
            </a:p>
          </p:txBody>
        </p:sp>
      </p:grpSp>
      <p:grpSp>
        <p:nvGrpSpPr>
          <p:cNvPr id="116" name="Google Shape;116;p17"/>
          <p:cNvGrpSpPr/>
          <p:nvPr/>
        </p:nvGrpSpPr>
        <p:grpSpPr>
          <a:xfrm>
            <a:off x="6228249" y="3283673"/>
            <a:ext cx="1662347" cy="1131519"/>
            <a:chOff x="6282830" y="2543425"/>
            <a:chExt cx="1712700" cy="1230715"/>
          </a:xfrm>
        </p:grpSpPr>
        <p:sp>
          <p:nvSpPr>
            <p:cNvPr id="117" name="Google Shape;117;p17"/>
            <p:cNvSpPr/>
            <p:nvPr/>
          </p:nvSpPr>
          <p:spPr>
            <a:xfrm rot="-1789476">
              <a:off x="7058947" y="2572699"/>
              <a:ext cx="160451" cy="160451"/>
            </a:xfrm>
            <a:prstGeom prst="ellipse">
              <a:avLst/>
            </a:prstGeom>
            <a:solidFill>
              <a:schemeClr val="lt2"/>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118" name="Google Shape;118;p17"/>
            <p:cNvSpPr/>
            <p:nvPr/>
          </p:nvSpPr>
          <p:spPr>
            <a:xfrm>
              <a:off x="6282830" y="3070640"/>
              <a:ext cx="1712700" cy="703500"/>
            </a:xfrm>
            <a:prstGeom prst="roundRect">
              <a:avLst>
                <a:gd fmla="val 448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p:txBody>
        </p:sp>
        <p:sp>
          <p:nvSpPr>
            <p:cNvPr id="119" name="Google Shape;119;p17"/>
            <p:cNvSpPr txBox="1"/>
            <p:nvPr/>
          </p:nvSpPr>
          <p:spPr>
            <a:xfrm>
              <a:off x="6327080" y="3107840"/>
              <a:ext cx="1624200" cy="624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5E5E5E"/>
                  </a:solidFill>
                  <a:latin typeface="Roboto"/>
                  <a:ea typeface="Roboto"/>
                  <a:cs typeface="Roboto"/>
                  <a:sym typeface="Roboto"/>
                </a:rPr>
                <a:t>Conducting correlation Study</a:t>
              </a:r>
              <a:endParaRPr b="1" sz="1000">
                <a:solidFill>
                  <a:srgbClr val="5E5E5E"/>
                </a:solidFill>
              </a:endParaRPr>
            </a:p>
          </p:txBody>
        </p:sp>
        <p:sp>
          <p:nvSpPr>
            <p:cNvPr id="120" name="Google Shape;120;p17"/>
            <p:cNvSpPr/>
            <p:nvPr/>
          </p:nvSpPr>
          <p:spPr>
            <a:xfrm>
              <a:off x="7094180" y="3005991"/>
              <a:ext cx="90000" cy="67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grpSp>
      <p:sp>
        <p:nvSpPr>
          <p:cNvPr id="121" name="Google Shape;121;p17"/>
          <p:cNvSpPr txBox="1"/>
          <p:nvPr/>
        </p:nvSpPr>
        <p:spPr>
          <a:xfrm>
            <a:off x="1051498" y="1493475"/>
            <a:ext cx="3985500" cy="338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lt1"/>
                </a:solidFill>
              </a:rPr>
              <a:t>Part I</a:t>
            </a:r>
            <a:endParaRPr b="1" sz="1000">
              <a:solidFill>
                <a:schemeClr val="lt1"/>
              </a:solidFill>
            </a:endParaRPr>
          </a:p>
        </p:txBody>
      </p:sp>
      <p:sp>
        <p:nvSpPr>
          <p:cNvPr id="122" name="Google Shape;122;p17"/>
          <p:cNvSpPr txBox="1"/>
          <p:nvPr/>
        </p:nvSpPr>
        <p:spPr>
          <a:xfrm>
            <a:off x="5092522" y="1493475"/>
            <a:ext cx="30000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Part II*</a:t>
            </a:r>
            <a:endParaRPr b="1" sz="1000"/>
          </a:p>
        </p:txBody>
      </p:sp>
      <p:sp>
        <p:nvSpPr>
          <p:cNvPr id="123" name="Google Shape;123;p17"/>
          <p:cNvSpPr txBox="1"/>
          <p:nvPr/>
        </p:nvSpPr>
        <p:spPr>
          <a:xfrm>
            <a:off x="1051500" y="4484250"/>
            <a:ext cx="663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Figure 1: The timeline is separated into two parts. Part II can be done separately given a pre-trained temporal orientation classifier.</a:t>
            </a:r>
            <a:endParaRPr sz="1000">
              <a:latin typeface="IBM Plex Sans"/>
              <a:ea typeface="IBM Plex Sans"/>
              <a:cs typeface="IBM Plex Sans"/>
              <a:sym typeface="IBM Plex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555600"/>
            <a:ext cx="4112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Data Collection &amp; Annotation</a:t>
            </a:r>
            <a:endParaRPr b="1">
              <a:latin typeface="IBM Plex Mono"/>
              <a:ea typeface="IBM Plex Mono"/>
              <a:cs typeface="IBM Plex Mono"/>
              <a:sym typeface="IBM Plex Mono"/>
            </a:endParaRPr>
          </a:p>
        </p:txBody>
      </p:sp>
      <p:sp>
        <p:nvSpPr>
          <p:cNvPr id="129" name="Google Shape;129;p18"/>
          <p:cNvSpPr txBox="1"/>
          <p:nvPr>
            <p:ph idx="1" type="body"/>
          </p:nvPr>
        </p:nvSpPr>
        <p:spPr>
          <a:xfrm>
            <a:off x="311700" y="1389600"/>
            <a:ext cx="41127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Twitter API via tweepy: narrowed results through opioid-related keywords obtained through multiple sources.[2, 3]</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SzPts val="1200"/>
              <a:buFont typeface="IBM Plex Sans"/>
              <a:buChar char="◆"/>
            </a:pPr>
            <a:r>
              <a:rPr lang="en">
                <a:solidFill>
                  <a:schemeClr val="dk1"/>
                </a:solidFill>
                <a:latin typeface="IBM Plex Sans"/>
                <a:ea typeface="IBM Plex Sans"/>
                <a:cs typeface="IBM Plex Sans"/>
                <a:sym typeface="IBM Plex Sans"/>
              </a:rPr>
              <a:t>eg, codeine, morphine, hydrocodone, pills, syrup, oxycodone, oxycontin, percocet, etc.</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Reddit via PushiftAPI: collected data from r/Opiates and r/OpiatesRecovery[4] and favored tweets with less than or equal to 280 characters.</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130" name="Google Shape;13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1" name="Google Shape;131;p18"/>
          <p:cNvGraphicFramePr/>
          <p:nvPr/>
        </p:nvGraphicFramePr>
        <p:xfrm>
          <a:off x="4692300" y="555600"/>
          <a:ext cx="3000000" cy="3000000"/>
        </p:xfrm>
        <a:graphic>
          <a:graphicData uri="http://schemas.openxmlformats.org/drawingml/2006/table">
            <a:tbl>
              <a:tblPr>
                <a:noFill/>
                <a:tableStyleId>{7AC33818-2143-4C14-A061-A79B9C420158}</a:tableStyleId>
              </a:tblPr>
              <a:tblGrid>
                <a:gridCol w="1691000"/>
                <a:gridCol w="2504750"/>
              </a:tblGrid>
              <a:tr h="485450">
                <a:tc>
                  <a:txBody>
                    <a:bodyPr/>
                    <a:lstStyle/>
                    <a:p>
                      <a:pPr indent="0" lvl="0" marL="0" rtl="0" algn="l">
                        <a:spcBef>
                          <a:spcPts val="0"/>
                        </a:spcBef>
                        <a:spcAft>
                          <a:spcPts val="0"/>
                        </a:spcAft>
                        <a:buNone/>
                      </a:pPr>
                      <a:r>
                        <a:rPr lang="en" sz="1000">
                          <a:latin typeface="IBM Plex Sans"/>
                          <a:ea typeface="IBM Plex Sans"/>
                          <a:cs typeface="IBM Plex Sans"/>
                          <a:sym typeface="IBM Plex Sans"/>
                        </a:rPr>
                        <a:t>TP Orientation</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000">
                          <a:latin typeface="IBM Plex Sans"/>
                          <a:ea typeface="IBM Plex Sans"/>
                          <a:cs typeface="IBM Plex Sans"/>
                          <a:sym typeface="IBM Plex Sans"/>
                        </a:rPr>
                        <a:t>Sample Post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723600">
                <a:tc>
                  <a:txBody>
                    <a:bodyPr/>
                    <a:lstStyle/>
                    <a:p>
                      <a:pPr indent="0" lvl="0" marL="0" rtl="0" algn="l">
                        <a:spcBef>
                          <a:spcPts val="0"/>
                        </a:spcBef>
                        <a:spcAft>
                          <a:spcPts val="0"/>
                        </a:spcAft>
                        <a:buNone/>
                      </a:pPr>
                      <a:r>
                        <a:rPr lang="en" sz="1000">
                          <a:latin typeface="IBM Plex Sans"/>
                          <a:ea typeface="IBM Plex Sans"/>
                          <a:cs typeface="IBM Plex Sans"/>
                          <a:sym typeface="IBM Plex Sans"/>
                        </a:rPr>
                        <a:t>Future</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IBM Plex Sans"/>
                          <a:ea typeface="IBM Plex Sans"/>
                          <a:cs typeface="IBM Plex Sans"/>
                          <a:sym typeface="IBM Plex Sans"/>
                        </a:rPr>
                        <a:t>now to wait for the oxycodone to kick in. if there's anything i have to look forward to in life, it's definitely painkillers. that, and alcohol.</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31100">
                <a:tc>
                  <a:txBody>
                    <a:bodyPr/>
                    <a:lstStyle/>
                    <a:p>
                      <a:pPr indent="0" lvl="0" marL="0" rtl="0" algn="l">
                        <a:spcBef>
                          <a:spcPts val="0"/>
                        </a:spcBef>
                        <a:spcAft>
                          <a:spcPts val="0"/>
                        </a:spcAft>
                        <a:buNone/>
                      </a:pPr>
                      <a:r>
                        <a:rPr lang="en" sz="1000">
                          <a:latin typeface="IBM Plex Sans"/>
                          <a:ea typeface="IBM Plex Sans"/>
                          <a:cs typeface="IBM Plex Sans"/>
                          <a:sym typeface="IBM Plex Sans"/>
                        </a:rPr>
                        <a:t>Past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Being clean and sober is lovely but sometimes I wonder if the last 6 years of stress is more harmful than heroin. 🤔</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92450">
                <a:tc>
                  <a:txBody>
                    <a:bodyPr/>
                    <a:lstStyle/>
                    <a:p>
                      <a:pPr indent="0" lvl="0" marL="0" rtl="0" algn="l">
                        <a:spcBef>
                          <a:spcPts val="0"/>
                        </a:spcBef>
                        <a:spcAft>
                          <a:spcPts val="0"/>
                        </a:spcAft>
                        <a:buNone/>
                      </a:pPr>
                      <a:r>
                        <a:rPr lang="en" sz="1000">
                          <a:latin typeface="IBM Plex Sans"/>
                          <a:ea typeface="IBM Plex Sans"/>
                          <a:cs typeface="IBM Plex Sans"/>
                          <a:sym typeface="IBM Plex Sans"/>
                        </a:rPr>
                        <a:t>Present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guys to be honest I’m on dilaudid and I can’t keep my eyes open or at least both of them at a time</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01900">
                <a:tc>
                  <a:txBody>
                    <a:bodyPr/>
                    <a:lstStyle/>
                    <a:p>
                      <a:pPr indent="0" lvl="0" marL="0" rtl="0" algn="l">
                        <a:spcBef>
                          <a:spcPts val="0"/>
                        </a:spcBef>
                        <a:spcAft>
                          <a:spcPts val="0"/>
                        </a:spcAft>
                        <a:buNone/>
                      </a:pPr>
                      <a:r>
                        <a:rPr lang="en" sz="1000">
                          <a:latin typeface="IBM Plex Sans"/>
                          <a:ea typeface="IBM Plex Sans"/>
                          <a:cs typeface="IBM Plex Sans"/>
                          <a:sym typeface="IBM Plex Sans"/>
                        </a:rPr>
                        <a:t>Mixed</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I see what you're saying but I know myself pretty well and I have more self control than that. I've quit other drugs before and tapering works for me, kinda suck that nobody gave any advice on how to do it.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132" name="Google Shape;132;p18"/>
          <p:cNvSpPr txBox="1"/>
          <p:nvPr/>
        </p:nvSpPr>
        <p:spPr>
          <a:xfrm>
            <a:off x="4692300" y="4318500"/>
            <a:ext cx="419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Table 1: Samples of data collected from Twitter and Reddit.</a:t>
            </a:r>
            <a:endParaRPr sz="1000">
              <a:latin typeface="IBM Plex Sans"/>
              <a:ea typeface="IBM Plex Sans"/>
              <a:cs typeface="IBM Plex Sans"/>
              <a:sym typeface="IBM Plex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555600"/>
            <a:ext cx="4112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Data Collection &amp; Annotation</a:t>
            </a:r>
            <a:endParaRPr b="1">
              <a:latin typeface="IBM Plex Mono"/>
              <a:ea typeface="IBM Plex Mono"/>
              <a:cs typeface="IBM Plex Mono"/>
              <a:sym typeface="IBM Plex Mono"/>
            </a:endParaRPr>
          </a:p>
        </p:txBody>
      </p:sp>
      <p:sp>
        <p:nvSpPr>
          <p:cNvPr id="138" name="Google Shape;138;p19"/>
          <p:cNvSpPr txBox="1"/>
          <p:nvPr>
            <p:ph idx="1" type="body"/>
          </p:nvPr>
        </p:nvSpPr>
        <p:spPr>
          <a:xfrm>
            <a:off x="311700" y="1389600"/>
            <a:ext cx="41127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N total </a:t>
            </a:r>
            <a:r>
              <a:rPr b="1" lang="en">
                <a:solidFill>
                  <a:schemeClr val="dk1"/>
                </a:solidFill>
                <a:latin typeface="IBM Plex Sans"/>
                <a:ea typeface="IBM Plex Sans"/>
                <a:cs typeface="IBM Plex Sans"/>
                <a:sym typeface="IBM Plex Sans"/>
              </a:rPr>
              <a:t>550</a:t>
            </a:r>
            <a:r>
              <a:rPr lang="en">
                <a:solidFill>
                  <a:schemeClr val="dk1"/>
                </a:solidFill>
                <a:latin typeface="IBM Plex Sans"/>
                <a:ea typeface="IBM Plex Sans"/>
                <a:cs typeface="IBM Plex Sans"/>
                <a:sym typeface="IBM Plex Sans"/>
              </a:rPr>
              <a:t> annotated social media posts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Past: 158, 28.7%</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Mixed: 39, 7.1%</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Future: 112, 20.4%</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Present: 241, 43.8%</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139" name="Google Shape;13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19" title="Chart"/>
          <p:cNvPicPr preferRelativeResize="0"/>
          <p:nvPr/>
        </p:nvPicPr>
        <p:blipFill>
          <a:blip r:embed="rId3">
            <a:alphaModFix/>
          </a:blip>
          <a:stretch>
            <a:fillRect/>
          </a:stretch>
        </p:blipFill>
        <p:spPr>
          <a:xfrm>
            <a:off x="4320950" y="1147700"/>
            <a:ext cx="4317149" cy="2666475"/>
          </a:xfrm>
          <a:prstGeom prst="rect">
            <a:avLst/>
          </a:prstGeom>
          <a:noFill/>
          <a:ln>
            <a:noFill/>
          </a:ln>
        </p:spPr>
      </p:pic>
      <p:sp>
        <p:nvSpPr>
          <p:cNvPr id="141" name="Google Shape;141;p19"/>
          <p:cNvSpPr txBox="1"/>
          <p:nvPr/>
        </p:nvSpPr>
        <p:spPr>
          <a:xfrm>
            <a:off x="4424400" y="4245800"/>
            <a:ext cx="419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Figure</a:t>
            </a:r>
            <a:r>
              <a:rPr lang="en" sz="1000">
                <a:latin typeface="IBM Plex Sans"/>
                <a:ea typeface="IBM Plex Sans"/>
                <a:cs typeface="IBM Plex Sans"/>
                <a:sym typeface="IBM Plex Sans"/>
              </a:rPr>
              <a:t> 2: Frequency of TP orientation out of the 550 annotated social media posts.</a:t>
            </a:r>
            <a:endParaRPr sz="1000">
              <a:latin typeface="IBM Plex Sans"/>
              <a:ea typeface="IBM Plex Sans"/>
              <a:cs typeface="IBM Plex Sans"/>
              <a:sym typeface="IBM Plex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555600"/>
            <a:ext cx="4112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Data Preprocessing and Feature Engineering</a:t>
            </a:r>
            <a:endParaRPr b="1">
              <a:latin typeface="IBM Plex Mono"/>
              <a:ea typeface="IBM Plex Mono"/>
              <a:cs typeface="IBM Plex Mono"/>
              <a:sym typeface="IBM Plex Mono"/>
            </a:endParaRPr>
          </a:p>
        </p:txBody>
      </p:sp>
      <p:sp>
        <p:nvSpPr>
          <p:cNvPr id="147" name="Google Shape;147;p20"/>
          <p:cNvSpPr txBox="1"/>
          <p:nvPr>
            <p:ph idx="1" type="body"/>
          </p:nvPr>
        </p:nvSpPr>
        <p:spPr>
          <a:xfrm>
            <a:off x="311700" y="1389600"/>
            <a:ext cx="62355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3366FF"/>
              </a:buClr>
              <a:buSzPts val="1200"/>
              <a:buFont typeface="IBM Plex Sans"/>
              <a:buChar char="➔"/>
            </a:pPr>
            <a:r>
              <a:rPr lang="en">
                <a:solidFill>
                  <a:schemeClr val="dk1"/>
                </a:solidFill>
                <a:latin typeface="IBM Plex Sans"/>
                <a:ea typeface="IBM Plex Sans"/>
                <a:cs typeface="IBM Plex Sans"/>
                <a:sym typeface="IBM Plex Sans"/>
              </a:rPr>
              <a:t>Split the dataset into training and test sets.</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148" name="Google Shape;14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9" name="Google Shape;149;p20"/>
          <p:cNvGraphicFramePr/>
          <p:nvPr/>
        </p:nvGraphicFramePr>
        <p:xfrm>
          <a:off x="952500" y="2092050"/>
          <a:ext cx="3000000" cy="3000000"/>
        </p:xfrm>
        <a:graphic>
          <a:graphicData uri="http://schemas.openxmlformats.org/drawingml/2006/table">
            <a:tbl>
              <a:tblPr>
                <a:noFill/>
                <a:tableStyleId>{7AC33818-2143-4C14-A061-A79B9C420158}</a:tableStyleId>
              </a:tblPr>
              <a:tblGrid>
                <a:gridCol w="2413000"/>
                <a:gridCol w="2413000"/>
                <a:gridCol w="2413000"/>
              </a:tblGrid>
              <a:tr h="381000">
                <a:tc>
                  <a:txBody>
                    <a:bodyPr/>
                    <a:lstStyle/>
                    <a:p>
                      <a:pPr indent="0" lvl="0" marL="0" rtl="0" algn="l">
                        <a:spcBef>
                          <a:spcPts val="0"/>
                        </a:spcBef>
                        <a:spcAft>
                          <a:spcPts val="0"/>
                        </a:spcAft>
                        <a:buNone/>
                      </a:pPr>
                      <a:r>
                        <a:rPr lang="en">
                          <a:latin typeface="IBM Plex Sans"/>
                          <a:ea typeface="IBM Plex Sans"/>
                          <a:cs typeface="IBM Plex Sans"/>
                          <a:sym typeface="IBM Plex Sans"/>
                        </a:rPr>
                        <a:t>TP Orientation</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latin typeface="IBM Plex Sans"/>
                          <a:ea typeface="IBM Plex Sans"/>
                          <a:cs typeface="IBM Plex Sans"/>
                          <a:sym typeface="IBM Plex Sans"/>
                        </a:rPr>
                        <a:t>Training set (n = 368)</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latin typeface="IBM Plex Sans"/>
                          <a:ea typeface="IBM Plex Sans"/>
                          <a:cs typeface="IBM Plex Sans"/>
                          <a:sym typeface="IBM Plex Sans"/>
                        </a:rPr>
                        <a:t>Testing set (n = 182)</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
                          <a:latin typeface="IBM Plex Sans"/>
                          <a:ea typeface="IBM Plex Sans"/>
                          <a:cs typeface="IBM Plex Sans"/>
                          <a:sym typeface="IBM Plex Sans"/>
                        </a:rPr>
                        <a:t>Future</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IBM Plex Sans"/>
                          <a:ea typeface="IBM Plex Sans"/>
                          <a:cs typeface="IBM Plex Sans"/>
                          <a:sym typeface="IBM Plex Sans"/>
                        </a:rPr>
                        <a:t>66, 17.93%</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IBM Plex Sans"/>
                          <a:ea typeface="IBM Plex Sans"/>
                          <a:cs typeface="IBM Plex Sans"/>
                          <a:sym typeface="IBM Plex Sans"/>
                        </a:rPr>
                        <a:t>46, 25.27%</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IBM Plex Sans"/>
                          <a:ea typeface="IBM Plex Sans"/>
                          <a:cs typeface="IBM Plex Sans"/>
                          <a:sym typeface="IBM Plex Sans"/>
                        </a:rPr>
                        <a:t>Past</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IBM Plex Sans"/>
                          <a:ea typeface="IBM Plex Sans"/>
                          <a:cs typeface="IBM Plex Sans"/>
                          <a:sym typeface="IBM Plex Sans"/>
                        </a:rPr>
                        <a:t>113, 30.71%</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IBM Plex Sans"/>
                          <a:ea typeface="IBM Plex Sans"/>
                          <a:cs typeface="IBM Plex Sans"/>
                          <a:sym typeface="IBM Plex Sans"/>
                        </a:rPr>
                        <a:t>45, 24.73%</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IBM Plex Sans"/>
                          <a:ea typeface="IBM Plex Sans"/>
                          <a:cs typeface="IBM Plex Sans"/>
                          <a:sym typeface="IBM Plex Sans"/>
                        </a:rPr>
                        <a:t>Present</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IBM Plex Sans"/>
                          <a:ea typeface="IBM Plex Sans"/>
                          <a:cs typeface="IBM Plex Sans"/>
                          <a:sym typeface="IBM Plex Sans"/>
                        </a:rPr>
                        <a:t>168, 45.65%</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IBM Plex Sans"/>
                          <a:ea typeface="IBM Plex Sans"/>
                          <a:cs typeface="IBM Plex Sans"/>
                          <a:sym typeface="IBM Plex Sans"/>
                        </a:rPr>
                        <a:t>73, 40.11%</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IBM Plex Sans"/>
                          <a:ea typeface="IBM Plex Sans"/>
                          <a:cs typeface="IBM Plex Sans"/>
                          <a:sym typeface="IBM Plex Sans"/>
                        </a:rPr>
                        <a:t>Mixed</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latin typeface="IBM Plex Sans"/>
                          <a:ea typeface="IBM Plex Sans"/>
                          <a:cs typeface="IBM Plex Sans"/>
                          <a:sym typeface="IBM Plex Sans"/>
                        </a:rPr>
                        <a:t>21, 5.71%</a:t>
                      </a:r>
                      <a:endParaRPr>
                        <a:solidFill>
                          <a:srgbClr val="FF0000"/>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IBM Plex Sans"/>
                          <a:ea typeface="IBM Plex Sans"/>
                          <a:cs typeface="IBM Plex Sans"/>
                          <a:sym typeface="IBM Plex Sans"/>
                        </a:rPr>
                        <a:t>18, 9.89%</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150" name="Google Shape;150;p20"/>
          <p:cNvSpPr txBox="1"/>
          <p:nvPr/>
        </p:nvSpPr>
        <p:spPr>
          <a:xfrm>
            <a:off x="3752825" y="4182300"/>
            <a:ext cx="382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366FF"/>
                </a:solidFill>
              </a:rPr>
              <a:t>Preferably </a:t>
            </a:r>
            <a:r>
              <a:rPr lang="en" sz="800">
                <a:solidFill>
                  <a:srgbClr val="3366FF"/>
                </a:solidFill>
              </a:rPr>
              <a:t> each label should comprise more than 10%. A solution is to add more data for the minority class.</a:t>
            </a:r>
            <a:endParaRPr sz="800">
              <a:solidFill>
                <a:srgbClr val="3366FF"/>
              </a:solidFill>
            </a:endParaRPr>
          </a:p>
        </p:txBody>
      </p:sp>
      <p:cxnSp>
        <p:nvCxnSpPr>
          <p:cNvPr id="151" name="Google Shape;151;p20"/>
          <p:cNvCxnSpPr/>
          <p:nvPr/>
        </p:nvCxnSpPr>
        <p:spPr>
          <a:xfrm rot="10800000">
            <a:off x="3650525" y="4024800"/>
            <a:ext cx="102300" cy="421500"/>
          </a:xfrm>
          <a:prstGeom prst="straightConnector1">
            <a:avLst/>
          </a:prstGeom>
          <a:noFill/>
          <a:ln cap="flat" cmpd="sng" w="19050">
            <a:solidFill>
              <a:srgbClr val="3366FF"/>
            </a:solidFill>
            <a:prstDash val="solid"/>
            <a:round/>
            <a:headEnd len="med" w="med" type="none"/>
            <a:tailEnd len="med" w="med" type="stealth"/>
          </a:ln>
        </p:spPr>
      </p:cxnSp>
      <p:sp>
        <p:nvSpPr>
          <p:cNvPr id="152" name="Google Shape;152;p20"/>
          <p:cNvSpPr txBox="1"/>
          <p:nvPr/>
        </p:nvSpPr>
        <p:spPr>
          <a:xfrm>
            <a:off x="952500" y="4182300"/>
            <a:ext cx="229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Table 2: TP </a:t>
            </a:r>
            <a:r>
              <a:rPr lang="en" sz="1000">
                <a:latin typeface="IBM Plex Sans"/>
                <a:ea typeface="IBM Plex Sans"/>
                <a:cs typeface="IBM Plex Sans"/>
                <a:sym typeface="IBM Plex Sans"/>
              </a:rPr>
              <a:t>orientation</a:t>
            </a:r>
            <a:r>
              <a:rPr lang="en" sz="1000">
                <a:latin typeface="IBM Plex Sans"/>
                <a:ea typeface="IBM Plex Sans"/>
                <a:cs typeface="IBM Plex Sans"/>
                <a:sym typeface="IBM Plex Sans"/>
              </a:rPr>
              <a:t> count and frequencies in the training and test sets.</a:t>
            </a:r>
            <a:endParaRPr sz="1000">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555600"/>
            <a:ext cx="4112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Data Preprocessing and Feature Engineering</a:t>
            </a:r>
            <a:endParaRPr b="1">
              <a:latin typeface="IBM Plex Mono"/>
              <a:ea typeface="IBM Plex Mono"/>
              <a:cs typeface="IBM Plex Mono"/>
              <a:sym typeface="IBM Plex Mono"/>
            </a:endParaRPr>
          </a:p>
        </p:txBody>
      </p:sp>
      <p:sp>
        <p:nvSpPr>
          <p:cNvPr id="158" name="Google Shape;158;p21"/>
          <p:cNvSpPr txBox="1"/>
          <p:nvPr>
            <p:ph idx="1" type="body"/>
          </p:nvPr>
        </p:nvSpPr>
        <p:spPr>
          <a:xfrm>
            <a:off x="311700" y="1389600"/>
            <a:ext cx="6235500" cy="2928900"/>
          </a:xfrm>
          <a:prstGeom prst="rect">
            <a:avLst/>
          </a:prstGeom>
        </p:spPr>
        <p:txBody>
          <a:bodyPr anchorCtr="0" anchor="t" bIns="91425" lIns="91425" spcFirstLastPara="1" rIns="91425" wrap="square" tIns="91425">
            <a:normAutofit lnSpcReduction="20000"/>
          </a:bodyPr>
          <a:lstStyle/>
          <a:p>
            <a:pPr indent="-304800" lvl="0" marL="457200" rtl="0" algn="l">
              <a:lnSpc>
                <a:spcPct val="150000"/>
              </a:lnSpc>
              <a:spcBef>
                <a:spcPts val="0"/>
              </a:spcBef>
              <a:spcAft>
                <a:spcPts val="0"/>
              </a:spcAft>
              <a:buClr>
                <a:srgbClr val="3366FF"/>
              </a:buClr>
              <a:buSzPts val="1200"/>
              <a:buFont typeface="IBM Plex Sans"/>
              <a:buChar char="➔"/>
            </a:pPr>
            <a:r>
              <a:rPr lang="en">
                <a:solidFill>
                  <a:schemeClr val="dk1"/>
                </a:solidFill>
                <a:latin typeface="IBM Plex Sans"/>
                <a:ea typeface="IBM Plex Sans"/>
                <a:cs typeface="IBM Plex Sans"/>
                <a:sym typeface="IBM Plex Sans"/>
              </a:rPr>
              <a:t>Cleaning</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Removed links, punctuations, white spaces, lowercase, tokenize</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rgbClr val="3366FF"/>
              </a:buClr>
              <a:buSzPts val="1200"/>
              <a:buFont typeface="IBM Plex Sans"/>
              <a:buChar char="➔"/>
            </a:pPr>
            <a:r>
              <a:rPr lang="en">
                <a:solidFill>
                  <a:schemeClr val="dk1"/>
                </a:solidFill>
                <a:latin typeface="IBM Plex Sans"/>
                <a:ea typeface="IBM Plex Sans"/>
                <a:cs typeface="IBM Plex Sans"/>
                <a:sym typeface="IBM Plex Sans"/>
              </a:rPr>
              <a:t>Features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Part of speech tagging using NLTK</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count of nouns, verbs, interjections, adverbs, determiners, prepositions, etc.</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Sentiment polarity and subjectivity using TextBlob</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polarity score [-1,1], where -1 is a negative sentiment</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subjectivity score [0,1], where 1 infers high subjectivity (opinion)</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Word embeddings using Gensim with vector size 100, skip-gram</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159" name="Google Shape;15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