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4"/>
  </p:notesMasterIdLst>
  <p:sldIdLst>
    <p:sldId id="257" r:id="rId2"/>
    <p:sldId id="262" r:id="rId3"/>
    <p:sldId id="260" r:id="rId4"/>
    <p:sldId id="264" r:id="rId5"/>
    <p:sldId id="285" r:id="rId6"/>
    <p:sldId id="307" r:id="rId7"/>
    <p:sldId id="266" r:id="rId8"/>
    <p:sldId id="267" r:id="rId9"/>
    <p:sldId id="286" r:id="rId10"/>
    <p:sldId id="273" r:id="rId11"/>
    <p:sldId id="288" r:id="rId12"/>
    <p:sldId id="289" r:id="rId13"/>
    <p:sldId id="292" r:id="rId14"/>
    <p:sldId id="290" r:id="rId15"/>
    <p:sldId id="291" r:id="rId16"/>
    <p:sldId id="306" r:id="rId17"/>
    <p:sldId id="308" r:id="rId18"/>
    <p:sldId id="269" r:id="rId19"/>
    <p:sldId id="294" r:id="rId20"/>
    <p:sldId id="296" r:id="rId21"/>
    <p:sldId id="309" r:id="rId22"/>
    <p:sldId id="310" r:id="rId23"/>
    <p:sldId id="301" r:id="rId24"/>
    <p:sldId id="302" r:id="rId25"/>
    <p:sldId id="297" r:id="rId26"/>
    <p:sldId id="311" r:id="rId27"/>
    <p:sldId id="303" r:id="rId28"/>
    <p:sldId id="305" r:id="rId29"/>
    <p:sldId id="299" r:id="rId30"/>
    <p:sldId id="312" r:id="rId31"/>
    <p:sldId id="30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42"/>
    <a:srgbClr val="00BFC4"/>
    <a:srgbClr val="FF6551"/>
    <a:srgbClr val="F8766D"/>
    <a:srgbClr val="F0F0F0"/>
    <a:srgbClr val="6699FF"/>
    <a:srgbClr val="FF9905"/>
    <a:srgbClr val="CC3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60" autoAdjust="0"/>
  </p:normalViewPr>
  <p:slideViewPr>
    <p:cSldViewPr snapToGrid="0">
      <p:cViewPr varScale="1">
        <p:scale>
          <a:sx n="104" d="100"/>
          <a:sy n="104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F00BE-568A-4D34-A55D-29E6C098AFE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C635-8585-4E27-99B4-DCF13085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28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57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26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property had </a:t>
            </a:r>
            <a:r>
              <a:rPr lang="en-US" dirty="0" err="1"/>
              <a:t>nsplit</a:t>
            </a:r>
            <a:r>
              <a:rPr lang="en-US" dirty="0"/>
              <a:t> of 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C635-8585-4E27-99B4-DCF130850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1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47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582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2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81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578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7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17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435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276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60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Limited information about data collection techniques</a:t>
            </a:r>
          </a:p>
          <a:p>
            <a:r>
              <a:rPr lang="en-US" dirty="0"/>
              <a:t>Models only as good as its data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decision tree model performed better than other complex algorithms in terms of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C635-8585-4E27-99B4-DCF1308503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3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27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9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04200" y="2655767"/>
            <a:ext cx="598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0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8236367" y="-56451"/>
            <a:ext cx="4917600" cy="2994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930765" y="4329600"/>
            <a:ext cx="4765200" cy="2902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571392" y="3774709"/>
            <a:ext cx="2926800" cy="178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751664" y="2757731"/>
            <a:ext cx="2025200" cy="1234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338264" y="3014085"/>
            <a:ext cx="1729600" cy="1053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256797" y="2600791"/>
            <a:ext cx="1314400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9623567" y="1693367"/>
            <a:ext cx="3192800" cy="19452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563332" y="3659052"/>
            <a:ext cx="2024800" cy="123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9754536" y="3736367"/>
            <a:ext cx="1370400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8450433" y="771833"/>
            <a:ext cx="2026800" cy="12348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1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51" name="Google Shape;51;p5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24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422800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5632199" y="2275933"/>
            <a:ext cx="3970400" cy="4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›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»"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8" name="Google Shape;68;p6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026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A953F7-4EDB-4EFE-80D5-1C9B502D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3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 smal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10579818" y="6"/>
            <a:ext cx="1612239" cy="3699471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2" y="2976648"/>
            <a:ext cx="1166179" cy="3881691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A953F7-4EDB-4EFE-80D5-1C9B502D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 green gradient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10650561" y="374329"/>
            <a:ext cx="1915731" cy="1167083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10282606" y="1536057"/>
            <a:ext cx="2373161" cy="144557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156339" y="2505730"/>
            <a:ext cx="1287111" cy="784324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10379726" y="500336"/>
            <a:ext cx="1024101" cy="62392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11361190" y="3117593"/>
            <a:ext cx="723204" cy="44056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373947" y="3930641"/>
            <a:ext cx="1914201" cy="116604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255210" y="3482704"/>
            <a:ext cx="1305511" cy="7946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79887" y="5704880"/>
            <a:ext cx="1433351" cy="873569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93939" y="3170587"/>
            <a:ext cx="992208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368107" y="5087935"/>
            <a:ext cx="991724" cy="604332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A953F7-4EDB-4EFE-80D5-1C9B502D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639487" y="2460072"/>
            <a:ext cx="3273600" cy="1994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349536" y="2035751"/>
            <a:ext cx="1787600" cy="10884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478607" y="4884785"/>
            <a:ext cx="2451200" cy="1494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265403" y="1608643"/>
            <a:ext cx="1358400" cy="827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629645" y="4032881"/>
            <a:ext cx="1696000" cy="10336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8A953F7-4EDB-4EFE-80D5-1C9B502D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›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2133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9860270" y="-8"/>
            <a:ext cx="2331845" cy="5350695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4" y="3651572"/>
            <a:ext cx="963307" cy="3206419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5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467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fld id="{68A953F7-4EDB-4EFE-80D5-1C9B502D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0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6" r:id="rId5"/>
    <p:sldLayoutId id="2147483678" r:id="rId6"/>
    <p:sldLayoutId id="2147483679" r:id="rId7"/>
    <p:sldLayoutId id="2147483682" r:id="rId8"/>
    <p:sldLayoutId id="2147483683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754284" y="1985208"/>
            <a:ext cx="6683432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/>
              <a:t>GENRE PREDICTION 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PLAYLIST GENERATION</a:t>
            </a:r>
            <a:endParaRPr sz="4800" dirty="0"/>
          </a:p>
        </p:txBody>
      </p:sp>
      <p:sp>
        <p:nvSpPr>
          <p:cNvPr id="3" name="Google Shape;196;p15">
            <a:extLst>
              <a:ext uri="{FF2B5EF4-FFF2-40B4-BE49-F238E27FC236}">
                <a16:creationId xmlns:a16="http://schemas.microsoft.com/office/drawing/2014/main" id="{709FAEC2-82D7-4CCF-91B6-A3E0FB81FE9E}"/>
              </a:ext>
            </a:extLst>
          </p:cNvPr>
          <p:cNvSpPr txBox="1">
            <a:spLocks/>
          </p:cNvSpPr>
          <p:nvPr/>
        </p:nvSpPr>
        <p:spPr>
          <a:xfrm>
            <a:off x="2754284" y="4175458"/>
            <a:ext cx="6683432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6133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64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2000" b="0" kern="0" dirty="0"/>
              <a:t>Stephen </a:t>
            </a:r>
            <a:r>
              <a:rPr lang="en-US" sz="2000" b="0" kern="0" dirty="0" err="1"/>
              <a:t>Gianfortoni</a:t>
            </a:r>
            <a:r>
              <a:rPr lang="en-US" sz="2000" b="0" kern="0" dirty="0"/>
              <a:t>, Scott Shepard, Anna Whelan</a:t>
            </a:r>
          </a:p>
          <a:p>
            <a:endParaRPr lang="en-US" sz="1400" b="0" kern="0" dirty="0"/>
          </a:p>
          <a:p>
            <a:r>
              <a:rPr lang="en-US" sz="2000" b="0" kern="0" dirty="0"/>
              <a:t>31008/1: Data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426464" y="1217133"/>
            <a:ext cx="7962800" cy="8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1422744" y="2400920"/>
            <a:ext cx="1095640" cy="1638347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1422704" y="4469398"/>
            <a:ext cx="1095640" cy="1638636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1"/>
          <p:cNvSpPr txBox="1"/>
          <p:nvPr/>
        </p:nvSpPr>
        <p:spPr>
          <a:xfrm>
            <a:off x="2518304" y="2396494"/>
            <a:ext cx="7500907" cy="1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000" b="1" dirty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Remove International and Experimental</a:t>
            </a:r>
          </a:p>
          <a:p>
            <a:endParaRPr lang="en-US" sz="16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r>
              <a:rPr lang="en-US" sz="2000" dirty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Low interpretability, features indistinguishable</a:t>
            </a:r>
          </a:p>
          <a:p>
            <a:r>
              <a:rPr lang="en-US" sz="2000" dirty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N=133 and N=17</a:t>
            </a:r>
            <a:endParaRPr sz="2000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2518304" y="4475796"/>
            <a:ext cx="7500907" cy="1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000" b="1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Combine Folk and Blues</a:t>
            </a:r>
          </a:p>
          <a:p>
            <a:endParaRPr lang="en-US" sz="16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  <a:p>
            <a:r>
              <a:rPr lang="en-US" sz="2000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Similar </a:t>
            </a:r>
            <a:r>
              <a:rPr lang="en-US" sz="2000" dirty="0" err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Echonest</a:t>
            </a:r>
            <a:r>
              <a:rPr lang="en-US" sz="2000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 features</a:t>
            </a:r>
          </a:p>
          <a:p>
            <a:r>
              <a:rPr lang="en-US" sz="2000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N=874 and N=66</a:t>
            </a:r>
            <a:endParaRPr sz="2000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EB2E-7E15-4D7B-8F86-7D81717A8703}"/>
              </a:ext>
            </a:extLst>
          </p:cNvPr>
          <p:cNvSpPr txBox="1"/>
          <p:nvPr/>
        </p:nvSpPr>
        <p:spPr>
          <a:xfrm>
            <a:off x="1233287" y="27178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6699FF"/>
                </a:solidFill>
                <a:latin typeface="Hind" panose="020B0604020202020204"/>
                <a:cs typeface="Hind" panose="020B060402020202020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03640-8C6C-4C2C-8539-CE9F7CB43098}"/>
              </a:ext>
            </a:extLst>
          </p:cNvPr>
          <p:cNvSpPr txBox="1"/>
          <p:nvPr/>
        </p:nvSpPr>
        <p:spPr>
          <a:xfrm>
            <a:off x="1251681" y="477895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66FF42"/>
                </a:solidFill>
                <a:latin typeface="Hind" panose="020B0604020202020204"/>
                <a:cs typeface="Hind" panose="020B0604020202020204" charset="0"/>
              </a:rPr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title" idx="4294967295"/>
          </p:nvPr>
        </p:nvSpPr>
        <p:spPr>
          <a:xfrm>
            <a:off x="1426464" y="1217613"/>
            <a:ext cx="7962900" cy="8477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Data Cleaning</a:t>
            </a:r>
            <a:endParaRPr dirty="0"/>
          </a:p>
        </p:txBody>
      </p:sp>
      <p:pic>
        <p:nvPicPr>
          <p:cNvPr id="10" name="Google Shape;169;p18">
            <a:extLst>
              <a:ext uri="{FF2B5EF4-FFF2-40B4-BE49-F238E27FC236}">
                <a16:creationId xmlns:a16="http://schemas.microsoft.com/office/drawing/2014/main" id="{FEA05A69-D58E-4279-BA7D-531F5C3D951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302033"/>
            <a:ext cx="668655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0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3530633" y="3888333"/>
            <a:ext cx="5130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How do we predict a song’s genre?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11409363" y="6416675"/>
            <a:ext cx="782637" cy="44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218;p18">
            <a:extLst>
              <a:ext uri="{FF2B5EF4-FFF2-40B4-BE49-F238E27FC236}">
                <a16:creationId xmlns:a16="http://schemas.microsoft.com/office/drawing/2014/main" id="{101A5DA4-0AA0-44D9-9E2B-2728788B04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6567" y="2415933"/>
            <a:ext cx="563886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3.</a:t>
            </a:r>
            <a:endParaRPr sz="4000" dirty="0"/>
          </a:p>
          <a:p>
            <a:r>
              <a:rPr lang="en-US" sz="4000" dirty="0"/>
              <a:t>GENRE PREDICTION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572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2A286C-8A14-4141-8BA8-2FC762BB29D4}"/>
              </a:ext>
            </a:extLst>
          </p:cNvPr>
          <p:cNvGrpSpPr/>
          <p:nvPr/>
        </p:nvGrpSpPr>
        <p:grpSpPr>
          <a:xfrm>
            <a:off x="1227261" y="157410"/>
            <a:ext cx="9737477" cy="6543180"/>
            <a:chOff x="127553" y="188475"/>
            <a:chExt cx="9737477" cy="65431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ABC606-978E-4C10-B79F-0F53D159F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430" y="188475"/>
              <a:ext cx="4800600" cy="3200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E0A65B-EDAD-4205-91D5-A95FEF8FA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53" y="188475"/>
              <a:ext cx="4800600" cy="3200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645B8B-E2A2-4DAB-8A99-BDB9385C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53" y="3531255"/>
              <a:ext cx="4800600" cy="3200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007D8D-C6CB-4E12-A09D-2E6A798D4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430" y="3531255"/>
              <a:ext cx="4800600" cy="32004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DE103-FA5F-46BF-A7E1-40DC6043122B}"/>
              </a:ext>
            </a:extLst>
          </p:cNvPr>
          <p:cNvSpPr/>
          <p:nvPr/>
        </p:nvSpPr>
        <p:spPr>
          <a:xfrm>
            <a:off x="4766733" y="2819400"/>
            <a:ext cx="355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958CDF-C80F-4612-B6D0-EFAA527BC083}"/>
              </a:ext>
            </a:extLst>
          </p:cNvPr>
          <p:cNvSpPr/>
          <p:nvPr/>
        </p:nvSpPr>
        <p:spPr>
          <a:xfrm>
            <a:off x="9702800" y="2819400"/>
            <a:ext cx="355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0BDD29-018C-4C15-B825-EC7E7C01CC3C}"/>
              </a:ext>
            </a:extLst>
          </p:cNvPr>
          <p:cNvSpPr/>
          <p:nvPr/>
        </p:nvSpPr>
        <p:spPr>
          <a:xfrm>
            <a:off x="4885268" y="6154365"/>
            <a:ext cx="355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AEA60-43F4-4E18-AAE4-145473E27109}"/>
              </a:ext>
            </a:extLst>
          </p:cNvPr>
          <p:cNvSpPr/>
          <p:nvPr/>
        </p:nvSpPr>
        <p:spPr>
          <a:xfrm>
            <a:off x="6164138" y="3500190"/>
            <a:ext cx="4800600" cy="32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365-B39A-4655-8FAA-268DE92B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BAEA-5F59-4754-ACE1-D2E1F678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3377817" cy="3686000"/>
          </a:xfrm>
        </p:spPr>
        <p:txBody>
          <a:bodyPr/>
          <a:lstStyle/>
          <a:p>
            <a:r>
              <a:rPr lang="en-US" dirty="0" err="1"/>
              <a:t>Echonest</a:t>
            </a:r>
            <a:r>
              <a:rPr lang="en-US" dirty="0"/>
              <a:t> variables</a:t>
            </a:r>
          </a:p>
          <a:p>
            <a:r>
              <a:rPr lang="en-US" dirty="0" err="1"/>
              <a:t>Minsplit</a:t>
            </a:r>
            <a:r>
              <a:rPr lang="en-US" dirty="0"/>
              <a:t>: 25</a:t>
            </a:r>
          </a:p>
          <a:p>
            <a:r>
              <a:rPr lang="en-US" dirty="0"/>
              <a:t>Cross validations: 20</a:t>
            </a:r>
          </a:p>
        </p:txBody>
      </p:sp>
      <p:pic>
        <p:nvPicPr>
          <p:cNvPr id="4" name="Google Shape;205;p24">
            <a:extLst>
              <a:ext uri="{FF2B5EF4-FFF2-40B4-BE49-F238E27FC236}">
                <a16:creationId xmlns:a16="http://schemas.microsoft.com/office/drawing/2014/main" id="{72DA3C1D-87BE-4783-A08F-82746026F53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028" y="3268127"/>
            <a:ext cx="5268746" cy="3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84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3410F-DCEF-41FD-8303-50DADDD0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64" y="306463"/>
            <a:ext cx="6967487" cy="6245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1115BC-22F8-4E5A-914A-68BF86E0FC9C}"/>
              </a:ext>
            </a:extLst>
          </p:cNvPr>
          <p:cNvSpPr/>
          <p:nvPr/>
        </p:nvSpPr>
        <p:spPr>
          <a:xfrm>
            <a:off x="8281851" y="1792654"/>
            <a:ext cx="3548743" cy="32726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 err="1">
                <a:solidFill>
                  <a:srgbClr val="FFFFFF"/>
                </a:solidFill>
                <a:latin typeface="Hind"/>
                <a:cs typeface="Hind"/>
                <a:sym typeface="Hind"/>
              </a:rPr>
              <a:t>Accousticness</a:t>
            </a:r>
            <a:endParaRPr lang="en-US" sz="2000" kern="0" dirty="0">
              <a:solidFill>
                <a:srgbClr val="FFFFFF"/>
              </a:solidFill>
              <a:latin typeface="Hind"/>
              <a:cs typeface="Hind"/>
              <a:sym typeface="Hind"/>
            </a:endParaRP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>
                <a:solidFill>
                  <a:srgbClr val="FFFFFF"/>
                </a:solidFill>
                <a:latin typeface="Hind"/>
                <a:cs typeface="Hind"/>
                <a:sym typeface="Hind"/>
              </a:rPr>
              <a:t>Danceability</a:t>
            </a: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>
                <a:solidFill>
                  <a:srgbClr val="FFFFFF"/>
                </a:solidFill>
                <a:latin typeface="Hind"/>
                <a:cs typeface="Hind"/>
                <a:sym typeface="Hind"/>
              </a:rPr>
              <a:t>Energy</a:t>
            </a: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 err="1">
                <a:solidFill>
                  <a:srgbClr val="FFFFFF"/>
                </a:solidFill>
                <a:latin typeface="Hind"/>
                <a:cs typeface="Hind"/>
                <a:sym typeface="Hind"/>
              </a:rPr>
              <a:t>Instrumentalness</a:t>
            </a:r>
            <a:endParaRPr lang="en-US" sz="2000" kern="0" dirty="0">
              <a:solidFill>
                <a:srgbClr val="FFFFFF"/>
              </a:solidFill>
              <a:latin typeface="Hind"/>
              <a:cs typeface="Hind"/>
              <a:sym typeface="Hind"/>
            </a:endParaRP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>
                <a:solidFill>
                  <a:srgbClr val="FFFFFF"/>
                </a:solidFill>
                <a:latin typeface="Hind"/>
                <a:cs typeface="Hind"/>
                <a:sym typeface="Hind"/>
              </a:rPr>
              <a:t>Liveness</a:t>
            </a: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 err="1">
                <a:solidFill>
                  <a:srgbClr val="FFFFFF"/>
                </a:solidFill>
                <a:latin typeface="Hind"/>
                <a:cs typeface="Hind"/>
                <a:sym typeface="Hind"/>
              </a:rPr>
              <a:t>Speechiness</a:t>
            </a:r>
            <a:endParaRPr lang="en-US" sz="2000" kern="0" dirty="0">
              <a:solidFill>
                <a:srgbClr val="FFFFFF"/>
              </a:solidFill>
              <a:latin typeface="Hind"/>
              <a:cs typeface="Hind"/>
              <a:sym typeface="Hind"/>
            </a:endParaRP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>
                <a:solidFill>
                  <a:srgbClr val="FFFFFF"/>
                </a:solidFill>
                <a:latin typeface="Hind"/>
                <a:cs typeface="Hind"/>
                <a:sym typeface="Hind"/>
              </a:rPr>
              <a:t>Tempo*</a:t>
            </a:r>
          </a:p>
          <a:p>
            <a:pPr marL="342900" lvl="0" indent="-342900">
              <a:spcBef>
                <a:spcPts val="800"/>
              </a:spcBef>
              <a:buClr>
                <a:srgbClr val="1C4587"/>
              </a:buClr>
              <a:buSzPts val="1800"/>
              <a:buFont typeface="Hind"/>
              <a:buChar char="›"/>
            </a:pPr>
            <a:r>
              <a:rPr lang="en-US" sz="2000" kern="0" dirty="0">
                <a:solidFill>
                  <a:srgbClr val="FFFFFF"/>
                </a:solidFill>
                <a:latin typeface="Hind"/>
                <a:cs typeface="Hind"/>
                <a:sym typeface="Hind"/>
              </a:rPr>
              <a:t>Valence</a:t>
            </a:r>
          </a:p>
        </p:txBody>
      </p:sp>
    </p:spTree>
    <p:extLst>
      <p:ext uri="{BB962C8B-B14F-4D97-AF65-F5344CB8AC3E}">
        <p14:creationId xmlns:p14="http://schemas.microsoft.com/office/powerpoint/2010/main" val="343218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Train Validation Correlation Matrix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aphicFrame>
        <p:nvGraphicFramePr>
          <p:cNvPr id="297" name="Google Shape;297;p27"/>
          <p:cNvGraphicFramePr/>
          <p:nvPr>
            <p:extLst/>
          </p:nvPr>
        </p:nvGraphicFramePr>
        <p:xfrm>
          <a:off x="1292154" y="1906363"/>
          <a:ext cx="8461620" cy="4663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1589818718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321072397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218032680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3043666076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176376750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4041687887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1967758951"/>
                    </a:ext>
                  </a:extLst>
                </a:gridCol>
                <a:gridCol w="854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E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F/B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H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J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O-T/H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P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66FF42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0.67</a:t>
                      </a:r>
                      <a:endParaRPr sz="1200" b="1" dirty="0">
                        <a:solidFill>
                          <a:srgbClr val="66FF42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0.22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0.04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0.06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E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66FF42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0.68</a:t>
                      </a:r>
                      <a:endParaRPr sz="1200" b="1" dirty="0">
                        <a:solidFill>
                          <a:srgbClr val="66FF42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0.03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0.03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0.25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F/B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0.04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66FF42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0.50</a:t>
                      </a:r>
                      <a:endParaRPr sz="1200" b="1" dirty="0">
                        <a:solidFill>
                          <a:srgbClr val="66FF42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0.4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H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0.22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66FF42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0.59</a:t>
                      </a:r>
                      <a:endParaRPr sz="1200" b="1" dirty="0">
                        <a:solidFill>
                          <a:srgbClr val="66FF42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0.18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27598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0.03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0.3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0.11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0.03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0.48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49368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J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0.05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0.11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0.23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0.04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0.53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2885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O-T/H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0.06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0.03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0.01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66FF42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0.84</a:t>
                      </a:r>
                      <a:endParaRPr sz="1200" b="1" dirty="0">
                        <a:solidFill>
                          <a:srgbClr val="66FF42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0.05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39778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P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0.21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0.07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0.06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0.07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0.58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25327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R</a:t>
                      </a:r>
                      <a:endParaRPr sz="12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0.07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0.05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0.02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  <a:endParaRPr sz="1200" b="1" dirty="0">
                        <a:solidFill>
                          <a:schemeClr val="bg1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66FF42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0.85</a:t>
                      </a:r>
                      <a:endParaRPr sz="1200" b="1" dirty="0">
                        <a:solidFill>
                          <a:srgbClr val="66FF42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9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22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Holdout Validation Accuracy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A51B6-C380-4421-95C4-6D0B933B2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/>
          <a:stretch/>
        </p:blipFill>
        <p:spPr>
          <a:xfrm>
            <a:off x="1858669" y="2065433"/>
            <a:ext cx="75269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2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Classification Tree: New Genres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graphicFrame>
        <p:nvGraphicFramePr>
          <p:cNvPr id="297" name="Google Shape;297;p27"/>
          <p:cNvGraphicFramePr/>
          <p:nvPr>
            <p:extLst>
              <p:ext uri="{D42A27DB-BD31-4B8C-83A1-F6EECF244321}">
                <p14:modId xmlns:p14="http://schemas.microsoft.com/office/powerpoint/2010/main" val="3129094152"/>
              </p:ext>
            </p:extLst>
          </p:nvPr>
        </p:nvGraphicFramePr>
        <p:xfrm>
          <a:off x="1266030" y="2065133"/>
          <a:ext cx="3848200" cy="4663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Genre</a:t>
                      </a:r>
                      <a:endParaRPr sz="16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Count (N=3775)</a:t>
                      </a:r>
                      <a:endParaRPr sz="1600" b="1" dirty="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Classical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</a:t>
                      </a:r>
                    </a:p>
                  </a:txBody>
                  <a:tcPr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Electronic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584</a:t>
                      </a:r>
                    </a:p>
                  </a:txBody>
                  <a:tcPr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Folk/Blues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385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Hip-Hop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9516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Instrumental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63533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Jazz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2002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Old-Time/Historic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0535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Pop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0199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Rock</a:t>
                      </a:r>
                    </a:p>
                  </a:txBody>
                  <a:tcPr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2673</a:t>
                      </a:r>
                    </a:p>
                  </a:txBody>
                  <a:tcPr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EDFF29F-4714-4E32-B4BF-EC904BAF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31" y="2916934"/>
            <a:ext cx="4796035" cy="2959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3530633" y="3888333"/>
            <a:ext cx="5130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How do we auto-generate playlists?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11409363" y="6416675"/>
            <a:ext cx="782637" cy="44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7" name="Google Shape;218;p18">
            <a:extLst>
              <a:ext uri="{FF2B5EF4-FFF2-40B4-BE49-F238E27FC236}">
                <a16:creationId xmlns:a16="http://schemas.microsoft.com/office/drawing/2014/main" id="{846C914E-A6DD-4D3F-A646-36019273C2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6567" y="2415933"/>
            <a:ext cx="563886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4.</a:t>
            </a:r>
            <a:endParaRPr sz="4000" dirty="0"/>
          </a:p>
          <a:p>
            <a:r>
              <a:rPr lang="en-US" sz="4000" dirty="0"/>
              <a:t>PLAYLIST GENERATION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812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/>
              <a:t>Problem Statement</a:t>
            </a:r>
            <a:endParaRPr sz="2800" b="1" dirty="0"/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/>
              <a:t>Data Exploration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/>
              <a:t>Genre Prediction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/>
              <a:t>Playlist Generation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/>
              <a:t>Prediction Validation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2800" b="1" dirty="0"/>
              <a:t>Discussion &amp; Conclusion</a:t>
            </a:r>
            <a:endParaRPr sz="2800" b="1"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3 Tested Methods to Group by Similarity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4092766" y="2436772"/>
            <a:ext cx="2844000" cy="2844000"/>
          </a:xfrm>
          <a:prstGeom prst="ellipse">
            <a:avLst/>
          </a:prstGeom>
          <a:solidFill>
            <a:srgbClr val="FFC000">
              <a:alpha val="2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2. Split songs by genre and then K-means cluster</a:t>
            </a:r>
            <a:endParaRPr sz="24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38184" y="2436772"/>
            <a:ext cx="2844000" cy="2844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1. K-means clustering on all songs</a:t>
            </a:r>
            <a:endParaRPr sz="24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7047347" y="2436772"/>
            <a:ext cx="2844000" cy="2844000"/>
          </a:xfrm>
          <a:prstGeom prst="ellipse">
            <a:avLst/>
          </a:prstGeom>
          <a:solidFill>
            <a:srgbClr val="66FF42">
              <a:alpha val="23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3. Latent Profile Analysis</a:t>
            </a:r>
            <a:endParaRPr sz="24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220648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DF6E-E2E3-49A8-A02F-9DC7911D98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K-means clustering on all songs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9B1C-C278-4FD6-8336-0C5EBC9B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3616576" cy="3686000"/>
          </a:xfrm>
        </p:spPr>
        <p:txBody>
          <a:bodyPr/>
          <a:lstStyle/>
          <a:p>
            <a:r>
              <a:rPr lang="en-US" dirty="0"/>
              <a:t>Idea is to create mood based playlists</a:t>
            </a:r>
          </a:p>
          <a:p>
            <a:r>
              <a:rPr lang="en-US" dirty="0"/>
              <a:t>Based on the scree plot, six clusters were chosen</a:t>
            </a:r>
          </a:p>
          <a:p>
            <a:r>
              <a:rPr lang="en-US" dirty="0"/>
              <a:t>Listening to the songs showed a clear differentiation between clusters</a:t>
            </a:r>
          </a:p>
          <a:p>
            <a:endParaRPr lang="en-US" dirty="0"/>
          </a:p>
        </p:txBody>
      </p:sp>
      <p:sp>
        <p:nvSpPr>
          <p:cNvPr id="4" name="Google Shape;289;p26">
            <a:extLst>
              <a:ext uri="{FF2B5EF4-FFF2-40B4-BE49-F238E27FC236}">
                <a16:creationId xmlns:a16="http://schemas.microsoft.com/office/drawing/2014/main" id="{5616F48E-9FC9-4183-A950-91D4CC68440E}"/>
              </a:ext>
            </a:extLst>
          </p:cNvPr>
          <p:cNvSpPr/>
          <p:nvPr/>
        </p:nvSpPr>
        <p:spPr>
          <a:xfrm>
            <a:off x="342318" y="302733"/>
            <a:ext cx="914400" cy="9144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B38CA-5D71-4167-ACB7-C6E8B4D8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2747040"/>
            <a:ext cx="4689071" cy="28938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113DB3A-DB0B-46D2-A9D1-9D6EEABA2A9F}"/>
              </a:ext>
            </a:extLst>
          </p:cNvPr>
          <p:cNvSpPr/>
          <p:nvPr/>
        </p:nvSpPr>
        <p:spPr>
          <a:xfrm>
            <a:off x="6560935" y="3139440"/>
            <a:ext cx="52832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6033-7A2B-45B8-AD56-7333DE7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songs by genre and then K-means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D406-7DE0-4953-9250-61797ED70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may expect a consistent genre when listening to playlists</a:t>
            </a:r>
          </a:p>
          <a:p>
            <a:r>
              <a:rPr lang="en-US" dirty="0"/>
              <a:t>First created subsets of the largest genres (Rock, Electronic, Hip Hop, and Folk)</a:t>
            </a:r>
          </a:p>
          <a:p>
            <a:r>
              <a:rPr lang="en-US" dirty="0"/>
              <a:t>Then performed K-means clustering</a:t>
            </a:r>
          </a:p>
          <a:p>
            <a:r>
              <a:rPr lang="en-US" dirty="0"/>
              <a:t>Created 5 clusters for each genre</a:t>
            </a:r>
          </a:p>
        </p:txBody>
      </p:sp>
      <p:sp>
        <p:nvSpPr>
          <p:cNvPr id="4" name="Google Shape;289;p26">
            <a:extLst>
              <a:ext uri="{FF2B5EF4-FFF2-40B4-BE49-F238E27FC236}">
                <a16:creationId xmlns:a16="http://schemas.microsoft.com/office/drawing/2014/main" id="{C73521FB-EF81-44A7-A17D-9D4AB8DF9332}"/>
              </a:ext>
            </a:extLst>
          </p:cNvPr>
          <p:cNvSpPr/>
          <p:nvPr/>
        </p:nvSpPr>
        <p:spPr>
          <a:xfrm>
            <a:off x="342318" y="302733"/>
            <a:ext cx="914400" cy="914400"/>
          </a:xfrm>
          <a:prstGeom prst="ellipse">
            <a:avLst/>
          </a:prstGeom>
          <a:solidFill>
            <a:srgbClr val="FFC000">
              <a:alpha val="2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143026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Latent Profile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4FA2D-3C4B-4854-A14F-FAA69CA9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</p:spPr>
        <p:txBody>
          <a:bodyPr/>
          <a:lstStyle/>
          <a:p>
            <a:r>
              <a:rPr lang="en-US" dirty="0"/>
              <a:t>Uses numerical data</a:t>
            </a:r>
          </a:p>
          <a:p>
            <a:r>
              <a:rPr lang="en-US" dirty="0"/>
              <a:t>Several packages: </a:t>
            </a:r>
            <a:r>
              <a:rPr lang="en-US" dirty="0" err="1"/>
              <a:t>OpenMx</a:t>
            </a:r>
            <a:r>
              <a:rPr lang="en-US" dirty="0"/>
              <a:t>, MCLUST, or newly created </a:t>
            </a:r>
            <a:r>
              <a:rPr lang="en-US" dirty="0" err="1"/>
              <a:t>tidyLPA</a:t>
            </a:r>
            <a:r>
              <a:rPr lang="en-US" dirty="0"/>
              <a:t>*</a:t>
            </a:r>
          </a:p>
          <a:p>
            <a:r>
              <a:rPr lang="en-US" dirty="0"/>
              <a:t>MCLUST algorithm used</a:t>
            </a:r>
          </a:p>
          <a:p>
            <a:r>
              <a:rPr lang="en-US" dirty="0"/>
              <a:t>4 methods of covariance structures tested:</a:t>
            </a:r>
          </a:p>
          <a:p>
            <a:pPr lvl="1"/>
            <a:r>
              <a:rPr lang="en-US" dirty="0">
                <a:solidFill>
                  <a:srgbClr val="FF6551"/>
                </a:solidFill>
              </a:rPr>
              <a:t>Spherical, equal volume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Diagonal, varying volume and shape</a:t>
            </a:r>
          </a:p>
          <a:p>
            <a:pPr lvl="1"/>
            <a:r>
              <a:rPr lang="en-US" dirty="0">
                <a:solidFill>
                  <a:srgbClr val="00BFC4"/>
                </a:solidFill>
              </a:rPr>
              <a:t>Ellipsoidal, equal volume, shape, and orientation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Ellipsoidal, varying volume, shape, and orientation</a:t>
            </a:r>
          </a:p>
          <a:p>
            <a:pPr lvl="1"/>
            <a:endParaRPr lang="en-US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BDA186-17E1-440B-98B1-AB4777F9E51A}"/>
              </a:ext>
            </a:extLst>
          </p:cNvPr>
          <p:cNvSpPr/>
          <p:nvPr/>
        </p:nvSpPr>
        <p:spPr>
          <a:xfrm>
            <a:off x="8080878" y="6506628"/>
            <a:ext cx="3328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Hind"/>
              </a:rPr>
              <a:t>*https://jrosen48.github.io/blog/lpa-in-r-using-mclust/</a:t>
            </a:r>
          </a:p>
        </p:txBody>
      </p:sp>
      <p:sp>
        <p:nvSpPr>
          <p:cNvPr id="6" name="Google Shape;289;p26">
            <a:extLst>
              <a:ext uri="{FF2B5EF4-FFF2-40B4-BE49-F238E27FC236}">
                <a16:creationId xmlns:a16="http://schemas.microsoft.com/office/drawing/2014/main" id="{62FD5A2F-CA9B-4730-B314-D239F54C2F89}"/>
              </a:ext>
            </a:extLst>
          </p:cNvPr>
          <p:cNvSpPr/>
          <p:nvPr/>
        </p:nvSpPr>
        <p:spPr>
          <a:xfrm>
            <a:off x="342318" y="302733"/>
            <a:ext cx="914400" cy="914400"/>
          </a:xfrm>
          <a:prstGeom prst="ellipse">
            <a:avLst/>
          </a:prstGeom>
          <a:solidFill>
            <a:srgbClr val="66FF42">
              <a:alpha val="2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150387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Latent Profile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4FA2D-3C4B-4854-A14F-FAA69CA9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3149216" cy="3686000"/>
          </a:xfrm>
        </p:spPr>
        <p:txBody>
          <a:bodyPr/>
          <a:lstStyle/>
          <a:p>
            <a:r>
              <a:rPr lang="en-US" dirty="0"/>
              <a:t>First method had the lowest BIC with two groups, but 6 were ultimately used in order to compare with the K-means cluster results</a:t>
            </a:r>
          </a:p>
          <a:p>
            <a:r>
              <a:rPr lang="en-US" dirty="0"/>
              <a:t>Profiles very similar to K-means result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1F382-E9CD-479F-A957-33369F3F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90886"/>
            <a:ext cx="5368834" cy="3714118"/>
          </a:xfrm>
          <a:prstGeom prst="rect">
            <a:avLst/>
          </a:prstGeom>
        </p:spPr>
      </p:pic>
      <p:sp>
        <p:nvSpPr>
          <p:cNvPr id="6" name="Google Shape;289;p26">
            <a:extLst>
              <a:ext uri="{FF2B5EF4-FFF2-40B4-BE49-F238E27FC236}">
                <a16:creationId xmlns:a16="http://schemas.microsoft.com/office/drawing/2014/main" id="{05631E4F-62B6-474B-AC3E-5810DE0F435D}"/>
              </a:ext>
            </a:extLst>
          </p:cNvPr>
          <p:cNvSpPr/>
          <p:nvPr/>
        </p:nvSpPr>
        <p:spPr>
          <a:xfrm>
            <a:off x="342318" y="302733"/>
            <a:ext cx="914400" cy="914400"/>
          </a:xfrm>
          <a:prstGeom prst="ellipse">
            <a:avLst/>
          </a:prstGeom>
          <a:solidFill>
            <a:srgbClr val="66FF42">
              <a:alpha val="2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353817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Playlist Generation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4FA2D-3C4B-4854-A14F-FAA69CA9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3529581" cy="3686000"/>
          </a:xfrm>
        </p:spPr>
        <p:txBody>
          <a:bodyPr/>
          <a:lstStyle/>
          <a:p>
            <a:r>
              <a:rPr lang="en-US" dirty="0"/>
              <a:t>Sampled 25 songs weighted by song ‘hotness’ attribute</a:t>
            </a:r>
          </a:p>
          <a:p>
            <a:r>
              <a:rPr lang="en-US" dirty="0"/>
              <a:t>Song Hotness was chosen to weight more popular songs, but also pick new ones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8" name="Google Shape;239;p29">
            <a:extLst>
              <a:ext uri="{FF2B5EF4-FFF2-40B4-BE49-F238E27FC236}">
                <a16:creationId xmlns:a16="http://schemas.microsoft.com/office/drawing/2014/main" id="{8EBB72E0-C72C-480C-96CE-327FC0E4316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365" y="2327014"/>
            <a:ext cx="4788819" cy="3313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45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276567" y="2415933"/>
            <a:ext cx="563886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5.</a:t>
            </a:r>
            <a:endParaRPr sz="4000" dirty="0"/>
          </a:p>
          <a:p>
            <a:r>
              <a:rPr lang="en-US" sz="4000" dirty="0"/>
              <a:t>PREDICTION VALIDATION</a:t>
            </a:r>
            <a:endParaRPr sz="4000"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3530633" y="3888333"/>
            <a:ext cx="5130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What does it look like put together?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11409363" y="6416675"/>
            <a:ext cx="782637" cy="44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65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Validation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4FA2D-3C4B-4854-A14F-FAA69CA9D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Tested classification results by comparing with intra-genre clusters</a:t>
            </a:r>
          </a:p>
          <a:p>
            <a:pPr fontAlgn="base"/>
            <a:r>
              <a:rPr lang="en-US" dirty="0"/>
              <a:t>Idea is that results should hold if classification accurate</a:t>
            </a:r>
          </a:p>
          <a:p>
            <a:pPr lvl="1" fontAlgn="base"/>
            <a:r>
              <a:rPr lang="en-US" dirty="0"/>
              <a:t>Rock and electronic matched well</a:t>
            </a:r>
          </a:p>
          <a:p>
            <a:pPr lvl="1" fontAlgn="base"/>
            <a:r>
              <a:rPr lang="en-US" dirty="0"/>
              <a:t>For Hip Hop, two out of five clusters did not match</a:t>
            </a:r>
          </a:p>
          <a:p>
            <a:pPr lvl="1" fontAlgn="base"/>
            <a:r>
              <a:rPr lang="en-US" dirty="0"/>
              <a:t>Blues/Folk music did not perform well</a:t>
            </a:r>
          </a:p>
          <a:p>
            <a:pPr fontAlgn="base"/>
            <a:r>
              <a:rPr lang="en-US" dirty="0"/>
              <a:t>Inspection of the Folk cluster shows that all had high values for acousticness</a:t>
            </a:r>
          </a:p>
          <a:p>
            <a:pPr fontAlgn="base"/>
            <a:r>
              <a:rPr lang="en-US" dirty="0"/>
              <a:t>This was likely a key factor for the tree to assign to Folk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EDED-A605-464A-960A-4F857CC0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1217133"/>
            <a:ext cx="7962800" cy="848000"/>
          </a:xfrm>
        </p:spPr>
        <p:txBody>
          <a:bodyPr/>
          <a:lstStyle/>
          <a:p>
            <a:r>
              <a:rPr lang="en-US" dirty="0"/>
              <a:t>Unknown Genre Cluster Comparison</a:t>
            </a:r>
          </a:p>
        </p:txBody>
      </p:sp>
      <p:pic>
        <p:nvPicPr>
          <p:cNvPr id="1026" name="Picture 2" descr="https://lh4.googleusercontent.com/LIkSUc--1iKnGO2vrNt-1CCcowkwsp_m2GNL8jz4Bn7HijskvQ2NKZqyKokSt9SigWF10pretTx-7r37ByEnX4fbxjrbWW6kl4z2lxmE1p-IE4ZldTnWmywrFs96Yv9g-YISCwtg7MY">
            <a:extLst>
              <a:ext uri="{FF2B5EF4-FFF2-40B4-BE49-F238E27FC236}">
                <a16:creationId xmlns:a16="http://schemas.microsoft.com/office/drawing/2014/main" id="{15CF43B6-9C74-4123-B8E4-D22CFF242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7"/>
          <a:stretch/>
        </p:blipFill>
        <p:spPr bwMode="auto">
          <a:xfrm>
            <a:off x="1586584" y="2121191"/>
            <a:ext cx="3556000" cy="19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d7SSHNoMyLhoMAliGZGK1wpRoTf0TIsF7mb1xWvkkfZp6oZIDkFU566nN8Uhe9YXM2RKxiEhJ0yQI_2Ucq8nZjbtO4HmjK3DZgKoZeGE7yaF3VXrW3MTmBqqeGfti0XMvIFIy7TJtyw">
            <a:extLst>
              <a:ext uri="{FF2B5EF4-FFF2-40B4-BE49-F238E27FC236}">
                <a16:creationId xmlns:a16="http://schemas.microsoft.com/office/drawing/2014/main" id="{479A9359-238C-4513-9112-CA30EB68C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7"/>
          <a:stretch/>
        </p:blipFill>
        <p:spPr bwMode="auto">
          <a:xfrm>
            <a:off x="5404184" y="2121191"/>
            <a:ext cx="3556000" cy="19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MzL-CT0fzW8eM3E9JCvKEhJgZvq045sl32Ccj1iH272w2i3WSGAWUTQqUg3NQvV3on0PuMqxTYnUOCQ6Inrs5N7Dsc1xIWHETqh4brBK7E7b5inBiaGp4qw9Q3u9q0pFdqIWV5Kxdnk">
            <a:extLst>
              <a:ext uri="{FF2B5EF4-FFF2-40B4-BE49-F238E27FC236}">
                <a16:creationId xmlns:a16="http://schemas.microsoft.com/office/drawing/2014/main" id="{4B3E8BFA-E8A6-4C70-B912-2AD77BBF4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7"/>
          <a:stretch/>
        </p:blipFill>
        <p:spPr bwMode="auto">
          <a:xfrm>
            <a:off x="1586584" y="4466455"/>
            <a:ext cx="3556000" cy="19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l8Qe-E8h9-wrZALMVa2oYKEpKDmJ2UvdpXllmzsdTtmxoQ3ti__IbpR1awN-ScRmpBtvVwnx1sqk0V8QljPBXrNQSRu3AXUCl3nXOqvb5fY8_DcqXXx73gW96tEZ4uwR7JMqiMDNkpY">
            <a:extLst>
              <a:ext uri="{FF2B5EF4-FFF2-40B4-BE49-F238E27FC236}">
                <a16:creationId xmlns:a16="http://schemas.microsoft.com/office/drawing/2014/main" id="{090B9234-FFBE-46AE-A07B-401F052A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7"/>
          <a:stretch/>
        </p:blipFill>
        <p:spPr bwMode="auto">
          <a:xfrm>
            <a:off x="5404184" y="4474922"/>
            <a:ext cx="3556000" cy="19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2CAE3-CD0C-42AB-AF8A-CD6DE84B815E}"/>
              </a:ext>
            </a:extLst>
          </p:cNvPr>
          <p:cNvSpPr txBox="1"/>
          <p:nvPr/>
        </p:nvSpPr>
        <p:spPr>
          <a:xfrm>
            <a:off x="2795783" y="4055533"/>
            <a:ext cx="504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ind" panose="020B0604020202020204"/>
              </a:rPr>
              <a:t>    Rock			 	   Folk/Blues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F6C77-09D0-481C-9895-C4E2B38FB4AE}"/>
              </a:ext>
            </a:extLst>
          </p:cNvPr>
          <p:cNvSpPr txBox="1"/>
          <p:nvPr/>
        </p:nvSpPr>
        <p:spPr>
          <a:xfrm>
            <a:off x="2881506" y="6409264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ind" panose="020B0604020202020204"/>
              </a:rPr>
              <a:t>Electronic			   Hip-Hop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044BA-02CB-497C-B95D-64FD092DCB58}"/>
              </a:ext>
            </a:extLst>
          </p:cNvPr>
          <p:cNvGrpSpPr/>
          <p:nvPr/>
        </p:nvGrpSpPr>
        <p:grpSpPr>
          <a:xfrm>
            <a:off x="9243967" y="5967991"/>
            <a:ext cx="141617" cy="425107"/>
            <a:chOff x="9220413" y="4068338"/>
            <a:chExt cx="141617" cy="425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3D36FE-A2EB-464E-A8B6-1B625B4399B0}"/>
                </a:ext>
              </a:extLst>
            </p:cNvPr>
            <p:cNvSpPr/>
            <p:nvPr/>
          </p:nvSpPr>
          <p:spPr>
            <a:xfrm>
              <a:off x="9224870" y="4068338"/>
              <a:ext cx="137160" cy="137160"/>
            </a:xfrm>
            <a:prstGeom prst="rect">
              <a:avLst/>
            </a:prstGeom>
            <a:solidFill>
              <a:srgbClr val="F8766D"/>
            </a:solidFill>
            <a:ln>
              <a:solidFill>
                <a:srgbClr val="F876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		Train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237EF-B22B-4CE0-8BB7-83061473EB22}"/>
                </a:ext>
              </a:extLst>
            </p:cNvPr>
            <p:cNvSpPr/>
            <p:nvPr/>
          </p:nvSpPr>
          <p:spPr>
            <a:xfrm>
              <a:off x="9220413" y="4356285"/>
              <a:ext cx="137160" cy="137160"/>
            </a:xfrm>
            <a:prstGeom prst="rect">
              <a:avLst/>
            </a:prstGeom>
            <a:solidFill>
              <a:srgbClr val="00BFC4"/>
            </a:solidFill>
            <a:ln>
              <a:solidFill>
                <a:srgbClr val="00BF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dirty="0"/>
                <a:t>	       	Unknown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E2AD027-15A9-4F50-89CD-80E61F140738}"/>
              </a:ext>
            </a:extLst>
          </p:cNvPr>
          <p:cNvSpPr/>
          <p:nvPr/>
        </p:nvSpPr>
        <p:spPr>
          <a:xfrm>
            <a:off x="5565913" y="3578087"/>
            <a:ext cx="3394271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4F25DB-349A-4403-A7D3-ADC39DC7996A}"/>
              </a:ext>
            </a:extLst>
          </p:cNvPr>
          <p:cNvSpPr/>
          <p:nvPr/>
        </p:nvSpPr>
        <p:spPr>
          <a:xfrm>
            <a:off x="6056244" y="4474922"/>
            <a:ext cx="573156" cy="170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28865-22EF-4408-9D88-455C1E125DED}"/>
              </a:ext>
            </a:extLst>
          </p:cNvPr>
          <p:cNvSpPr/>
          <p:nvPr/>
        </p:nvSpPr>
        <p:spPr>
          <a:xfrm>
            <a:off x="8367150" y="4474922"/>
            <a:ext cx="573156" cy="170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3530633" y="3888333"/>
            <a:ext cx="5130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How did we do?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11409363" y="6416675"/>
            <a:ext cx="782637" cy="44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7" name="Google Shape;218;p18">
            <a:extLst>
              <a:ext uri="{FF2B5EF4-FFF2-40B4-BE49-F238E27FC236}">
                <a16:creationId xmlns:a16="http://schemas.microsoft.com/office/drawing/2014/main" id="{F8882467-A79D-444F-B88A-3D1CF73C06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60117" y="2415933"/>
            <a:ext cx="6671766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6.</a:t>
            </a:r>
            <a:endParaRPr sz="4000" dirty="0"/>
          </a:p>
          <a:p>
            <a:r>
              <a:rPr lang="en-US" sz="4000" dirty="0"/>
              <a:t>DISCUSSION &amp; CONCLUSION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0350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276567" y="2415933"/>
            <a:ext cx="563886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1.</a:t>
            </a:r>
            <a:endParaRPr sz="4000" dirty="0"/>
          </a:p>
          <a:p>
            <a:r>
              <a:rPr lang="en-US" sz="4000" dirty="0"/>
              <a:t>PROBLEM STATEMENT</a:t>
            </a:r>
            <a:endParaRPr sz="4000"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3530633" y="3888333"/>
            <a:ext cx="5130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What are we trying to do?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11409363" y="6416675"/>
            <a:ext cx="782637" cy="44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EDBA-5324-4D1A-8A7C-54B6585D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72839-D82D-473A-9942-7CE0B7601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Mediocre data quality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Classification and clustering can validate each other</a:t>
            </a:r>
          </a:p>
          <a:p>
            <a:r>
              <a:rPr lang="en-US" dirty="0"/>
              <a:t>Audio features can define genre and mood</a:t>
            </a:r>
          </a:p>
        </p:txBody>
      </p:sp>
    </p:spTree>
    <p:extLst>
      <p:ext uri="{BB962C8B-B14F-4D97-AF65-F5344CB8AC3E}">
        <p14:creationId xmlns:p14="http://schemas.microsoft.com/office/powerpoint/2010/main" val="2737294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C378-CF86-458E-858C-A092731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Enhancement: Song 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90A4-A8F4-4C51-9589-B5E02C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2200731"/>
            <a:ext cx="8415483" cy="3686000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Song Recommendation</a:t>
            </a:r>
          </a:p>
          <a:p>
            <a:r>
              <a:rPr lang="en-US" sz="2200" dirty="0"/>
              <a:t>Make recommendations based off playlists that have same songs</a:t>
            </a:r>
          </a:p>
          <a:p>
            <a:r>
              <a:rPr lang="en-US" sz="2200" dirty="0"/>
              <a:t>Use </a:t>
            </a:r>
            <a:r>
              <a:rPr lang="en-US" sz="2200" dirty="0" err="1"/>
              <a:t>Apriori</a:t>
            </a:r>
            <a:r>
              <a:rPr lang="en-US" sz="2200" dirty="0"/>
              <a:t> or Eclat if we had large number of pre-existing playlists</a:t>
            </a:r>
          </a:p>
          <a:p>
            <a:r>
              <a:rPr lang="en-US" sz="2200" dirty="0"/>
              <a:t>Recommend songs based on </a:t>
            </a:r>
            <a:r>
              <a:rPr lang="en-US" sz="2200" dirty="0" err="1"/>
              <a:t>Echonest</a:t>
            </a:r>
            <a:r>
              <a:rPr lang="en-US" sz="2200" dirty="0"/>
              <a:t> clusters for which a playlist has a distinct mood</a:t>
            </a:r>
          </a:p>
        </p:txBody>
      </p:sp>
    </p:spTree>
    <p:extLst>
      <p:ext uri="{BB962C8B-B14F-4D97-AF65-F5344CB8AC3E}">
        <p14:creationId xmlns:p14="http://schemas.microsoft.com/office/powerpoint/2010/main" val="63319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346960" y="2226943"/>
            <a:ext cx="7498079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8000" dirty="0"/>
              <a:t>THANK </a:t>
            </a:r>
            <a:r>
              <a:rPr lang="en-US" sz="8000" dirty="0"/>
              <a:t>YOU</a:t>
            </a:r>
            <a:r>
              <a:rPr lang="en" sz="8000" dirty="0"/>
              <a:t>!</a:t>
            </a:r>
            <a:endParaRPr sz="8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803199" y="3773343"/>
            <a:ext cx="6585600" cy="193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  <a:p>
            <a:pPr marL="0" indent="0" algn="ctr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b="1"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Client: Music Streaming Company</a:t>
            </a:r>
            <a:endParaRPr dirty="0"/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Desired Solution</a:t>
            </a:r>
          </a:p>
          <a:p>
            <a:pPr marL="342900" indent="-342900"/>
            <a:r>
              <a:rPr lang="en-US" dirty="0"/>
              <a:t>Launch auto-generated playlist feature</a:t>
            </a:r>
          </a:p>
          <a:p>
            <a:pPr marL="342900" indent="-342900"/>
            <a:r>
              <a:rPr lang="en-US" dirty="0"/>
              <a:t>Users select genre/mood and playlist will auto-generate</a:t>
            </a:r>
            <a:endParaRPr dirty="0"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pPr marL="342900" indent="-342900"/>
            <a:r>
              <a:rPr lang="en-US" dirty="0"/>
              <a:t>Many songs missing genre</a:t>
            </a:r>
          </a:p>
          <a:p>
            <a:pPr marL="342900" indent="-342900"/>
            <a:r>
              <a:rPr lang="en-US" dirty="0"/>
              <a:t>How can we fill this in?</a:t>
            </a:r>
          </a:p>
          <a:p>
            <a:pPr marL="342900" indent="-342900"/>
            <a:r>
              <a:rPr lang="en-US" dirty="0"/>
              <a:t>Once filled in, how can we generate playlists?</a:t>
            </a:r>
            <a:endParaRPr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3530633" y="3888333"/>
            <a:ext cx="51308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What does the data look like?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11409363" y="6416675"/>
            <a:ext cx="782637" cy="4413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1" name="Google Shape;218;p18">
            <a:extLst>
              <a:ext uri="{FF2B5EF4-FFF2-40B4-BE49-F238E27FC236}">
                <a16:creationId xmlns:a16="http://schemas.microsoft.com/office/drawing/2014/main" id="{EFE6521B-A5DE-4661-8C39-5BD22162DB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6567" y="2415933"/>
            <a:ext cx="5638867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/>
              <a:t>2.</a:t>
            </a:r>
            <a:endParaRPr sz="4000" dirty="0"/>
          </a:p>
          <a:p>
            <a:r>
              <a:rPr lang="en-US" sz="4000" dirty="0"/>
              <a:t>DATA EXPLORATION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89562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Echonest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422800" y="2235733"/>
            <a:ext cx="2698800" cy="43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Source</a:t>
            </a:r>
          </a:p>
          <a:p>
            <a:pPr marL="342900" indent="-342900"/>
            <a:r>
              <a:rPr lang="en-US" sz="1600" dirty="0"/>
              <a:t>Free Music Archive with </a:t>
            </a:r>
            <a:r>
              <a:rPr lang="en-US" sz="1600" dirty="0" err="1"/>
              <a:t>Echonest</a:t>
            </a:r>
            <a:r>
              <a:rPr lang="en-US" sz="1600" dirty="0"/>
              <a:t> features</a:t>
            </a:r>
          </a:p>
          <a:p>
            <a:pPr marL="342900" indent="-342900"/>
            <a:r>
              <a:rPr lang="en-US" sz="1600" dirty="0" err="1"/>
              <a:t>Echonest</a:t>
            </a:r>
            <a:r>
              <a:rPr lang="en-US" sz="1600" dirty="0"/>
              <a:t> is a data mining music company</a:t>
            </a:r>
          </a:p>
          <a:p>
            <a:pPr marL="342900" indent="-342900"/>
            <a:r>
              <a:rPr lang="en-US" sz="1600" dirty="0"/>
              <a:t>Sold to Spotify in 2014</a:t>
            </a: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4259735" y="2235733"/>
            <a:ext cx="2698800" cy="43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Variable Audio Features</a:t>
            </a:r>
          </a:p>
          <a:p>
            <a:pPr marL="342900" indent="-342900"/>
            <a:r>
              <a:rPr lang="en-US" sz="1600" dirty="0" err="1"/>
              <a:t>Accousticness</a:t>
            </a:r>
            <a:endParaRPr lang="en-US" sz="1600" dirty="0"/>
          </a:p>
          <a:p>
            <a:pPr marL="342900" indent="-342900"/>
            <a:r>
              <a:rPr lang="en-US" sz="1600" dirty="0"/>
              <a:t>Danceability</a:t>
            </a:r>
          </a:p>
          <a:p>
            <a:pPr marL="342900" indent="-342900"/>
            <a:r>
              <a:rPr lang="en-US" sz="1600" dirty="0"/>
              <a:t>Energy</a:t>
            </a:r>
          </a:p>
          <a:p>
            <a:pPr marL="342900" indent="-342900"/>
            <a:r>
              <a:rPr lang="en-US" sz="1600" dirty="0" err="1"/>
              <a:t>Instrumentalness</a:t>
            </a:r>
            <a:endParaRPr lang="en-US" sz="1600" dirty="0"/>
          </a:p>
          <a:p>
            <a:pPr marL="342900" indent="-342900"/>
            <a:r>
              <a:rPr lang="en-US" sz="1600" dirty="0"/>
              <a:t>Liveness</a:t>
            </a:r>
          </a:p>
          <a:p>
            <a:pPr marL="342900" indent="-342900"/>
            <a:r>
              <a:rPr lang="en-US" sz="1600" dirty="0" err="1"/>
              <a:t>Speechiness</a:t>
            </a:r>
            <a:endParaRPr lang="en-US" sz="1600" dirty="0"/>
          </a:p>
          <a:p>
            <a:pPr marL="342900" indent="-342900"/>
            <a:r>
              <a:rPr lang="en-US" sz="1600" dirty="0"/>
              <a:t>Tempo*</a:t>
            </a:r>
          </a:p>
          <a:p>
            <a:pPr marL="342900" indent="-342900"/>
            <a:r>
              <a:rPr lang="en-US" sz="1600" dirty="0"/>
              <a:t>Valence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7096668" y="2235733"/>
            <a:ext cx="2698800" cy="433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Genres</a:t>
            </a:r>
            <a:endParaRPr b="1" dirty="0"/>
          </a:p>
          <a:p>
            <a:pPr marL="342900" indent="-342900"/>
            <a:r>
              <a:rPr lang="en-US" sz="1400" dirty="0"/>
              <a:t>Classical</a:t>
            </a:r>
          </a:p>
          <a:p>
            <a:pPr marL="342900" indent="-342900"/>
            <a:r>
              <a:rPr lang="en-US" sz="1400" dirty="0"/>
              <a:t>Electronic</a:t>
            </a:r>
          </a:p>
          <a:p>
            <a:pPr marL="342900" indent="-342900"/>
            <a:r>
              <a:rPr lang="en-US" sz="1400" dirty="0"/>
              <a:t>Blues</a:t>
            </a:r>
          </a:p>
          <a:p>
            <a:pPr marL="342900" indent="-342900"/>
            <a:r>
              <a:rPr lang="en-US" sz="1400" dirty="0"/>
              <a:t>Folk</a:t>
            </a:r>
          </a:p>
          <a:p>
            <a:pPr marL="342900" indent="-342900"/>
            <a:r>
              <a:rPr lang="en-US" sz="1400" dirty="0"/>
              <a:t>Hip-Hop</a:t>
            </a:r>
          </a:p>
          <a:p>
            <a:pPr marL="342900" indent="-342900"/>
            <a:r>
              <a:rPr lang="en-US" sz="1400" dirty="0"/>
              <a:t>International</a:t>
            </a:r>
          </a:p>
          <a:p>
            <a:pPr marL="342900" indent="-342900"/>
            <a:r>
              <a:rPr lang="en-US" sz="1400" dirty="0"/>
              <a:t>Jazz</a:t>
            </a:r>
          </a:p>
          <a:p>
            <a:pPr marL="342900" indent="-342900"/>
            <a:r>
              <a:rPr lang="en-US" sz="1400" dirty="0"/>
              <a:t>Instrumental</a:t>
            </a:r>
          </a:p>
          <a:p>
            <a:pPr marL="342900" indent="-342900"/>
            <a:r>
              <a:rPr lang="en-US" sz="1400" dirty="0"/>
              <a:t>Experimental</a:t>
            </a:r>
          </a:p>
          <a:p>
            <a:pPr marL="342900" indent="-342900"/>
            <a:r>
              <a:rPr lang="en-US" sz="1400" dirty="0"/>
              <a:t>Old-Time/Historic</a:t>
            </a:r>
          </a:p>
          <a:p>
            <a:pPr marL="342900" indent="-342900"/>
            <a:r>
              <a:rPr lang="en-US" sz="1400" dirty="0"/>
              <a:t>Pop</a:t>
            </a:r>
          </a:p>
          <a:p>
            <a:pPr marL="342900" indent="-342900"/>
            <a:r>
              <a:rPr lang="en-US" sz="1400" dirty="0"/>
              <a:t>Rock</a:t>
            </a:r>
            <a:endParaRPr sz="1400"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11" name="Google Shape;179;p20">
            <a:extLst>
              <a:ext uri="{FF2B5EF4-FFF2-40B4-BE49-F238E27FC236}">
                <a16:creationId xmlns:a16="http://schemas.microsoft.com/office/drawing/2014/main" id="{8608960C-EC79-484C-9C5F-4242A46ECE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65" y="2428213"/>
            <a:ext cx="4572000" cy="28228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E3D1DD-90D9-4AEA-9136-2AC275C90377}"/>
              </a:ext>
            </a:extLst>
          </p:cNvPr>
          <p:cNvGrpSpPr/>
          <p:nvPr/>
        </p:nvGrpSpPr>
        <p:grpSpPr>
          <a:xfrm>
            <a:off x="1328838" y="2428218"/>
            <a:ext cx="4572000" cy="2822847"/>
            <a:chOff x="1328838" y="1325823"/>
            <a:chExt cx="4572000" cy="2822847"/>
          </a:xfrm>
        </p:grpSpPr>
        <p:pic>
          <p:nvPicPr>
            <p:cNvPr id="10" name="Google Shape;174;p19">
              <a:extLst>
                <a:ext uri="{FF2B5EF4-FFF2-40B4-BE49-F238E27FC236}">
                  <a16:creationId xmlns:a16="http://schemas.microsoft.com/office/drawing/2014/main" id="{DBA09EDA-4D9E-497E-A266-33724D57B6D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28838" y="1325823"/>
              <a:ext cx="4572000" cy="2822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D22156-B14C-49A2-BBA3-3650831D04C5}"/>
                </a:ext>
              </a:extLst>
            </p:cNvPr>
            <p:cNvSpPr txBox="1"/>
            <p:nvPr/>
          </p:nvSpPr>
          <p:spPr>
            <a:xfrm>
              <a:off x="3098800" y="1376625"/>
              <a:ext cx="1237839" cy="307777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Danceability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4" name="Google Shape;186;p21">
            <a:extLst>
              <a:ext uri="{FF2B5EF4-FFF2-40B4-BE49-F238E27FC236}">
                <a16:creationId xmlns:a16="http://schemas.microsoft.com/office/drawing/2014/main" id="{08F1BDE0-793F-42EC-BD7A-85B85224F8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8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6E750A-D29F-452D-B52B-C76FDF5FEFFB}"/>
              </a:ext>
            </a:extLst>
          </p:cNvPr>
          <p:cNvSpPr/>
          <p:nvPr/>
        </p:nvSpPr>
        <p:spPr>
          <a:xfrm>
            <a:off x="1222513" y="0"/>
            <a:ext cx="924339" cy="6281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1C26D-D3B8-429E-B8F2-1CCEF4A024C8}"/>
              </a:ext>
            </a:extLst>
          </p:cNvPr>
          <p:cNvSpPr/>
          <p:nvPr/>
        </p:nvSpPr>
        <p:spPr>
          <a:xfrm>
            <a:off x="4813852" y="0"/>
            <a:ext cx="924339" cy="6281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title" idx="4294967295"/>
          </p:nvPr>
        </p:nvSpPr>
        <p:spPr>
          <a:xfrm>
            <a:off x="1389188" y="1217613"/>
            <a:ext cx="7962900" cy="8477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Some genres were not prevalent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E81090-0129-4E0A-9ACE-945BFBE9135F}"/>
              </a:ext>
            </a:extLst>
          </p:cNvPr>
          <p:cNvGrpSpPr>
            <a:grpSpLocks noChangeAspect="1"/>
          </p:cNvGrpSpPr>
          <p:nvPr/>
        </p:nvGrpSpPr>
        <p:grpSpPr>
          <a:xfrm>
            <a:off x="2752725" y="2302033"/>
            <a:ext cx="6686550" cy="4114800"/>
            <a:chOff x="1387749" y="1092150"/>
            <a:chExt cx="5943600" cy="3657600"/>
          </a:xfrm>
        </p:grpSpPr>
        <p:pic>
          <p:nvPicPr>
            <p:cNvPr id="7" name="Google Shape;168;p18">
              <a:extLst>
                <a:ext uri="{FF2B5EF4-FFF2-40B4-BE49-F238E27FC236}">
                  <a16:creationId xmlns:a16="http://schemas.microsoft.com/office/drawing/2014/main" id="{11AEB83B-4A70-418F-9381-77790E3CF4B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7749" y="1092150"/>
              <a:ext cx="5943600" cy="365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D6E1A-A959-455A-AA78-4FEFBA61801E}"/>
                </a:ext>
              </a:extLst>
            </p:cNvPr>
            <p:cNvSpPr/>
            <p:nvPr/>
          </p:nvSpPr>
          <p:spPr>
            <a:xfrm>
              <a:off x="3155950" y="3517900"/>
              <a:ext cx="444500" cy="1136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8BC4BF-BC1D-497A-ADCF-A579205218D6}"/>
                </a:ext>
              </a:extLst>
            </p:cNvPr>
            <p:cNvSpPr/>
            <p:nvPr/>
          </p:nvSpPr>
          <p:spPr>
            <a:xfrm>
              <a:off x="4507948" y="3517900"/>
              <a:ext cx="444500" cy="1136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272777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maine" id="{3B9B61C3-6B7A-4E30-862A-37CB9D15F9BB}" vid="{7E4DF626-1464-443F-8525-67E7BE891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845</Words>
  <Application>Microsoft Office PowerPoint</Application>
  <PresentationFormat>Widescreen</PresentationFormat>
  <Paragraphs>301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Hind</vt:lpstr>
      <vt:lpstr>Dumaine</vt:lpstr>
      <vt:lpstr>GENRE PREDICTION  &amp;  PLAYLIST GENERATION</vt:lpstr>
      <vt:lpstr>Outline</vt:lpstr>
      <vt:lpstr>1. PROBLEM STATEMENT</vt:lpstr>
      <vt:lpstr>Client: Music Streaming Company</vt:lpstr>
      <vt:lpstr>2. DATA EXPLORATION</vt:lpstr>
      <vt:lpstr>Echonest Data</vt:lpstr>
      <vt:lpstr>PowerPoint Presentation</vt:lpstr>
      <vt:lpstr>PowerPoint Presentation</vt:lpstr>
      <vt:lpstr>Some genres were not prevalent</vt:lpstr>
      <vt:lpstr>Data Cleaning</vt:lpstr>
      <vt:lpstr>Data Cleaning</vt:lpstr>
      <vt:lpstr>3. GENRE PREDICTION</vt:lpstr>
      <vt:lpstr>PowerPoint Presentation</vt:lpstr>
      <vt:lpstr>Classification Tree: Setup</vt:lpstr>
      <vt:lpstr>PowerPoint Presentation</vt:lpstr>
      <vt:lpstr>Train Validation Correlation Matrix</vt:lpstr>
      <vt:lpstr>Holdout Validation Accuracy</vt:lpstr>
      <vt:lpstr>Classification Tree: New Genres</vt:lpstr>
      <vt:lpstr>4. PLAYLIST GENERATION</vt:lpstr>
      <vt:lpstr>3 Tested Methods to Group by Similarity</vt:lpstr>
      <vt:lpstr>K-means clustering on all songs</vt:lpstr>
      <vt:lpstr>Split songs by genre and then K-means cluster</vt:lpstr>
      <vt:lpstr>Latent Profile Analysis</vt:lpstr>
      <vt:lpstr>Latent Profile Analysis</vt:lpstr>
      <vt:lpstr>Playlist Generation</vt:lpstr>
      <vt:lpstr>5. PREDICTION VALIDATION</vt:lpstr>
      <vt:lpstr>Validation</vt:lpstr>
      <vt:lpstr>Unknown Genre Cluster Comparison</vt:lpstr>
      <vt:lpstr>6. DISCUSSION &amp; CONCLUSION</vt:lpstr>
      <vt:lpstr>Conclusion &amp; Limitations</vt:lpstr>
      <vt:lpstr>Future Enhancement: Song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PREDICTION &amp; PLAYLIST GENERATION</dc:title>
  <dc:creator>Anna Liang Whelan</dc:creator>
  <cp:lastModifiedBy>Anna Liang Whelan</cp:lastModifiedBy>
  <cp:revision>63</cp:revision>
  <dcterms:created xsi:type="dcterms:W3CDTF">2018-08-21T20:01:04Z</dcterms:created>
  <dcterms:modified xsi:type="dcterms:W3CDTF">2018-08-24T22:07:19Z</dcterms:modified>
</cp:coreProperties>
</file>