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94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295" r:id="rId1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1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91B2D4-3990-E541-B792-0403E75755DE}" type="doc">
      <dgm:prSet loTypeId="urn:microsoft.com/office/officeart/2005/8/layout/cycle5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81286A-A82B-2E4E-BA4B-E7AD646C3C89}">
      <dgm:prSet phldrT="[Text]" custT="1"/>
      <dgm:spPr/>
      <dgm:t>
        <a:bodyPr/>
        <a:lstStyle/>
        <a:p>
          <a:r>
            <a:rPr lang="en-US" sz="2800"/>
            <a:t>FEA</a:t>
          </a:r>
        </a:p>
      </dgm:t>
    </dgm:pt>
    <dgm:pt modelId="{5EBB2DB6-866C-C949-9385-229C63EE01F8}" type="parTrans" cxnId="{6BBF53DC-082A-7446-962E-45A621BBCF1B}">
      <dgm:prSet/>
      <dgm:spPr/>
      <dgm:t>
        <a:bodyPr/>
        <a:lstStyle/>
        <a:p>
          <a:endParaRPr lang="en-US" sz="2800"/>
        </a:p>
      </dgm:t>
    </dgm:pt>
    <dgm:pt modelId="{73CE6AA4-17F3-3B4B-B489-64AEB9201253}" type="sibTrans" cxnId="{6BBF53DC-082A-7446-962E-45A621BBCF1B}">
      <dgm:prSet/>
      <dgm:spPr/>
      <dgm:t>
        <a:bodyPr/>
        <a:lstStyle/>
        <a:p>
          <a:endParaRPr lang="en-US" sz="2800"/>
        </a:p>
      </dgm:t>
    </dgm:pt>
    <dgm:pt modelId="{77394F25-44F0-104F-B718-1ED6818A87EC}">
      <dgm:prSet phldrT="[Text]" custT="1"/>
      <dgm:spPr/>
      <dgm:t>
        <a:bodyPr/>
        <a:lstStyle/>
        <a:p>
          <a:r>
            <a:rPr lang="en-US" sz="2800"/>
            <a:t>Modello parametrico</a:t>
          </a:r>
        </a:p>
      </dgm:t>
    </dgm:pt>
    <dgm:pt modelId="{4C647125-4CF1-1847-B14F-A291FC0D5E32}" type="parTrans" cxnId="{11ECD7ED-C53F-EE44-9AB7-3CF990C6DCAE}">
      <dgm:prSet/>
      <dgm:spPr/>
      <dgm:t>
        <a:bodyPr/>
        <a:lstStyle/>
        <a:p>
          <a:endParaRPr lang="en-US" sz="2800"/>
        </a:p>
      </dgm:t>
    </dgm:pt>
    <dgm:pt modelId="{59F0FFD2-0E13-1A41-99CC-9ACA0402E54C}" type="sibTrans" cxnId="{11ECD7ED-C53F-EE44-9AB7-3CF990C6DCAE}">
      <dgm:prSet/>
      <dgm:spPr/>
      <dgm:t>
        <a:bodyPr/>
        <a:lstStyle/>
        <a:p>
          <a:endParaRPr lang="en-US" sz="2800"/>
        </a:p>
      </dgm:t>
    </dgm:pt>
    <dgm:pt modelId="{E241E559-3C8D-F947-84C9-E80FF306681B}">
      <dgm:prSet phldrT="[Text]" custT="1"/>
      <dgm:spPr/>
      <dgm:t>
        <a:bodyPr/>
        <a:lstStyle/>
        <a:p>
          <a:r>
            <a:rPr lang="en-US" sz="2800"/>
            <a:t>Simulazione circuitale</a:t>
          </a:r>
        </a:p>
      </dgm:t>
    </dgm:pt>
    <dgm:pt modelId="{75EE8FD6-1244-304D-AA36-041F28402911}" type="parTrans" cxnId="{B7DDCC22-B410-4F48-937A-0C8618D8A4F4}">
      <dgm:prSet/>
      <dgm:spPr/>
      <dgm:t>
        <a:bodyPr/>
        <a:lstStyle/>
        <a:p>
          <a:endParaRPr lang="en-US" sz="2800"/>
        </a:p>
      </dgm:t>
    </dgm:pt>
    <dgm:pt modelId="{189C7040-C284-3F43-9D51-E8E794BDCA32}" type="sibTrans" cxnId="{B7DDCC22-B410-4F48-937A-0C8618D8A4F4}">
      <dgm:prSet/>
      <dgm:spPr/>
      <dgm:t>
        <a:bodyPr/>
        <a:lstStyle/>
        <a:p>
          <a:endParaRPr lang="en-US" sz="2800"/>
        </a:p>
      </dgm:t>
    </dgm:pt>
    <dgm:pt modelId="{0797B274-943B-1E44-BA78-9ADB4836216F}">
      <dgm:prSet phldrT="[Text]" custT="1"/>
      <dgm:spPr/>
      <dgm:t>
        <a:bodyPr/>
        <a:lstStyle/>
        <a:p>
          <a:r>
            <a:rPr lang="en-US" sz="2800"/>
            <a:t>Modello Fisico Dispositvo</a:t>
          </a:r>
        </a:p>
      </dgm:t>
    </dgm:pt>
    <dgm:pt modelId="{A3DC2C13-B42D-684B-AE06-4CB49E361630}" type="parTrans" cxnId="{D0DBA8E7-33CB-7B43-A1F6-F685847852A9}">
      <dgm:prSet/>
      <dgm:spPr/>
      <dgm:t>
        <a:bodyPr/>
        <a:lstStyle/>
        <a:p>
          <a:endParaRPr lang="en-US" sz="2800"/>
        </a:p>
      </dgm:t>
    </dgm:pt>
    <dgm:pt modelId="{227A9EAF-DC7E-AE41-B44A-D2CC697CC13C}" type="sibTrans" cxnId="{D0DBA8E7-33CB-7B43-A1F6-F685847852A9}">
      <dgm:prSet/>
      <dgm:spPr/>
      <dgm:t>
        <a:bodyPr/>
        <a:lstStyle/>
        <a:p>
          <a:endParaRPr lang="en-US" sz="2800"/>
        </a:p>
      </dgm:t>
    </dgm:pt>
    <dgm:pt modelId="{F011F8BB-D72C-4041-9060-10C74654EF62}" type="pres">
      <dgm:prSet presAssocID="{7F91B2D4-3990-E541-B792-0403E75755D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593748-1505-FE41-A46B-4DDC58EBBC94}" type="pres">
      <dgm:prSet presAssocID="{F681286A-A82B-2E4E-BA4B-E7AD646C3C8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4BDCD9-D6BD-6241-8A58-D2ECE8799496}" type="pres">
      <dgm:prSet presAssocID="{F681286A-A82B-2E4E-BA4B-E7AD646C3C89}" presName="spNode" presStyleCnt="0"/>
      <dgm:spPr/>
    </dgm:pt>
    <dgm:pt modelId="{A5F0353E-0DD4-2D48-A8E4-8FEEA0023857}" type="pres">
      <dgm:prSet presAssocID="{73CE6AA4-17F3-3B4B-B489-64AEB9201253}" presName="sibTrans" presStyleLbl="sibTrans1D1" presStyleIdx="0" presStyleCnt="4"/>
      <dgm:spPr/>
      <dgm:t>
        <a:bodyPr/>
        <a:lstStyle/>
        <a:p>
          <a:endParaRPr lang="en-US"/>
        </a:p>
      </dgm:t>
    </dgm:pt>
    <dgm:pt modelId="{3DC26384-3D8E-5042-BA5C-37CC149C84AB}" type="pres">
      <dgm:prSet presAssocID="{77394F25-44F0-104F-B718-1ED6818A87EC}" presName="node" presStyleLbl="node1" presStyleIdx="1" presStyleCnt="4" custScaleX="1443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27ED27-5165-8949-AFBF-4D15D231E10E}" type="pres">
      <dgm:prSet presAssocID="{77394F25-44F0-104F-B718-1ED6818A87EC}" presName="spNode" presStyleCnt="0"/>
      <dgm:spPr/>
    </dgm:pt>
    <dgm:pt modelId="{AC5D5093-E554-4E41-9D96-27E4695902AB}" type="pres">
      <dgm:prSet presAssocID="{59F0FFD2-0E13-1A41-99CC-9ACA0402E54C}" presName="sibTrans" presStyleLbl="sibTrans1D1" presStyleIdx="1" presStyleCnt="4"/>
      <dgm:spPr/>
      <dgm:t>
        <a:bodyPr/>
        <a:lstStyle/>
        <a:p>
          <a:endParaRPr lang="en-US"/>
        </a:p>
      </dgm:t>
    </dgm:pt>
    <dgm:pt modelId="{4177FC85-968F-7540-BC9B-04B5F388A574}" type="pres">
      <dgm:prSet presAssocID="{E241E559-3C8D-F947-84C9-E80FF306681B}" presName="node" presStyleLbl="node1" presStyleIdx="2" presStyleCnt="4" custScaleX="147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1288F9-DB3C-664A-ADE3-53E2A8043483}" type="pres">
      <dgm:prSet presAssocID="{E241E559-3C8D-F947-84C9-E80FF306681B}" presName="spNode" presStyleCnt="0"/>
      <dgm:spPr/>
    </dgm:pt>
    <dgm:pt modelId="{FEDE43C9-62FB-134B-8CD2-FBE5248254C1}" type="pres">
      <dgm:prSet presAssocID="{189C7040-C284-3F43-9D51-E8E794BDCA32}" presName="sibTrans" presStyleLbl="sibTrans1D1" presStyleIdx="2" presStyleCnt="4"/>
      <dgm:spPr/>
      <dgm:t>
        <a:bodyPr/>
        <a:lstStyle/>
        <a:p>
          <a:endParaRPr lang="en-US"/>
        </a:p>
      </dgm:t>
    </dgm:pt>
    <dgm:pt modelId="{7E8C82BF-EE96-5C4E-9FF1-7C63EC174B0A}" type="pres">
      <dgm:prSet presAssocID="{0797B274-943B-1E44-BA78-9ADB4836216F}" presName="node" presStyleLbl="node1" presStyleIdx="3" presStyleCnt="4" custScaleX="1538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A7570-DC45-D347-AED9-4BEDF3626B07}" type="pres">
      <dgm:prSet presAssocID="{0797B274-943B-1E44-BA78-9ADB4836216F}" presName="spNode" presStyleCnt="0"/>
      <dgm:spPr/>
    </dgm:pt>
    <dgm:pt modelId="{BE7E27D8-A17B-184E-8FC5-7C889715A91C}" type="pres">
      <dgm:prSet presAssocID="{227A9EAF-DC7E-AE41-B44A-D2CC697CC13C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6DA582AE-4958-754E-941E-2D1623DE67DA}" type="presOf" srcId="{227A9EAF-DC7E-AE41-B44A-D2CC697CC13C}" destId="{BE7E27D8-A17B-184E-8FC5-7C889715A91C}" srcOrd="0" destOrd="0" presId="urn:microsoft.com/office/officeart/2005/8/layout/cycle5"/>
    <dgm:cxn modelId="{72ABFEE0-BB30-F143-A24A-5BC60C6763DE}" type="presOf" srcId="{59F0FFD2-0E13-1A41-99CC-9ACA0402E54C}" destId="{AC5D5093-E554-4E41-9D96-27E4695902AB}" srcOrd="0" destOrd="0" presId="urn:microsoft.com/office/officeart/2005/8/layout/cycle5"/>
    <dgm:cxn modelId="{6BBF53DC-082A-7446-962E-45A621BBCF1B}" srcId="{7F91B2D4-3990-E541-B792-0403E75755DE}" destId="{F681286A-A82B-2E4E-BA4B-E7AD646C3C89}" srcOrd="0" destOrd="0" parTransId="{5EBB2DB6-866C-C949-9385-229C63EE01F8}" sibTransId="{73CE6AA4-17F3-3B4B-B489-64AEB9201253}"/>
    <dgm:cxn modelId="{D0DBA8E7-33CB-7B43-A1F6-F685847852A9}" srcId="{7F91B2D4-3990-E541-B792-0403E75755DE}" destId="{0797B274-943B-1E44-BA78-9ADB4836216F}" srcOrd="3" destOrd="0" parTransId="{A3DC2C13-B42D-684B-AE06-4CB49E361630}" sibTransId="{227A9EAF-DC7E-AE41-B44A-D2CC697CC13C}"/>
    <dgm:cxn modelId="{535257B2-7278-EF43-A15D-7B5EAA5B7FFB}" type="presOf" srcId="{0797B274-943B-1E44-BA78-9ADB4836216F}" destId="{7E8C82BF-EE96-5C4E-9FF1-7C63EC174B0A}" srcOrd="0" destOrd="0" presId="urn:microsoft.com/office/officeart/2005/8/layout/cycle5"/>
    <dgm:cxn modelId="{11ECD7ED-C53F-EE44-9AB7-3CF990C6DCAE}" srcId="{7F91B2D4-3990-E541-B792-0403E75755DE}" destId="{77394F25-44F0-104F-B718-1ED6818A87EC}" srcOrd="1" destOrd="0" parTransId="{4C647125-4CF1-1847-B14F-A291FC0D5E32}" sibTransId="{59F0FFD2-0E13-1A41-99CC-9ACA0402E54C}"/>
    <dgm:cxn modelId="{74FCDAC5-7F06-0947-BB51-A5729D73F0A6}" type="presOf" srcId="{7F91B2D4-3990-E541-B792-0403E75755DE}" destId="{F011F8BB-D72C-4041-9060-10C74654EF62}" srcOrd="0" destOrd="0" presId="urn:microsoft.com/office/officeart/2005/8/layout/cycle5"/>
    <dgm:cxn modelId="{F7E57AA4-CCCD-DE4E-8F9F-AB78B7D9F16A}" type="presOf" srcId="{E241E559-3C8D-F947-84C9-E80FF306681B}" destId="{4177FC85-968F-7540-BC9B-04B5F388A574}" srcOrd="0" destOrd="0" presId="urn:microsoft.com/office/officeart/2005/8/layout/cycle5"/>
    <dgm:cxn modelId="{AC40EA16-BA74-1443-A9C9-5A7E2E08D679}" type="presOf" srcId="{77394F25-44F0-104F-B718-1ED6818A87EC}" destId="{3DC26384-3D8E-5042-BA5C-37CC149C84AB}" srcOrd="0" destOrd="0" presId="urn:microsoft.com/office/officeart/2005/8/layout/cycle5"/>
    <dgm:cxn modelId="{E7B24C74-DCCA-D149-A5AD-A7ED5B37037C}" type="presOf" srcId="{F681286A-A82B-2E4E-BA4B-E7AD646C3C89}" destId="{9F593748-1505-FE41-A46B-4DDC58EBBC94}" srcOrd="0" destOrd="0" presId="urn:microsoft.com/office/officeart/2005/8/layout/cycle5"/>
    <dgm:cxn modelId="{2308BC8E-3B5B-1A4F-8743-7FA053D9A828}" type="presOf" srcId="{189C7040-C284-3F43-9D51-E8E794BDCA32}" destId="{FEDE43C9-62FB-134B-8CD2-FBE5248254C1}" srcOrd="0" destOrd="0" presId="urn:microsoft.com/office/officeart/2005/8/layout/cycle5"/>
    <dgm:cxn modelId="{B7DDCC22-B410-4F48-937A-0C8618D8A4F4}" srcId="{7F91B2D4-3990-E541-B792-0403E75755DE}" destId="{E241E559-3C8D-F947-84C9-E80FF306681B}" srcOrd="2" destOrd="0" parTransId="{75EE8FD6-1244-304D-AA36-041F28402911}" sibTransId="{189C7040-C284-3F43-9D51-E8E794BDCA32}"/>
    <dgm:cxn modelId="{7E242522-C65D-7C4A-91B7-84041C6AD754}" type="presOf" srcId="{73CE6AA4-17F3-3B4B-B489-64AEB9201253}" destId="{A5F0353E-0DD4-2D48-A8E4-8FEEA0023857}" srcOrd="0" destOrd="0" presId="urn:microsoft.com/office/officeart/2005/8/layout/cycle5"/>
    <dgm:cxn modelId="{B858832F-E4AF-B848-B41B-398D822D5939}" type="presParOf" srcId="{F011F8BB-D72C-4041-9060-10C74654EF62}" destId="{9F593748-1505-FE41-A46B-4DDC58EBBC94}" srcOrd="0" destOrd="0" presId="urn:microsoft.com/office/officeart/2005/8/layout/cycle5"/>
    <dgm:cxn modelId="{3D8DC4BE-38DD-AC4B-BBBE-A5C9D0DEB348}" type="presParOf" srcId="{F011F8BB-D72C-4041-9060-10C74654EF62}" destId="{EB4BDCD9-D6BD-6241-8A58-D2ECE8799496}" srcOrd="1" destOrd="0" presId="urn:microsoft.com/office/officeart/2005/8/layout/cycle5"/>
    <dgm:cxn modelId="{05DDBB70-9EE1-7148-9A16-0E27E84C71AF}" type="presParOf" srcId="{F011F8BB-D72C-4041-9060-10C74654EF62}" destId="{A5F0353E-0DD4-2D48-A8E4-8FEEA0023857}" srcOrd="2" destOrd="0" presId="urn:microsoft.com/office/officeart/2005/8/layout/cycle5"/>
    <dgm:cxn modelId="{1673FFA3-BD56-DA4C-B03F-21C5999EEBA4}" type="presParOf" srcId="{F011F8BB-D72C-4041-9060-10C74654EF62}" destId="{3DC26384-3D8E-5042-BA5C-37CC149C84AB}" srcOrd="3" destOrd="0" presId="urn:microsoft.com/office/officeart/2005/8/layout/cycle5"/>
    <dgm:cxn modelId="{B8629A39-C506-0E41-86D5-260914BA4C08}" type="presParOf" srcId="{F011F8BB-D72C-4041-9060-10C74654EF62}" destId="{B827ED27-5165-8949-AFBF-4D15D231E10E}" srcOrd="4" destOrd="0" presId="urn:microsoft.com/office/officeart/2005/8/layout/cycle5"/>
    <dgm:cxn modelId="{350E8E86-B7F1-A14B-8EA6-F61777B9D180}" type="presParOf" srcId="{F011F8BB-D72C-4041-9060-10C74654EF62}" destId="{AC5D5093-E554-4E41-9D96-27E4695902AB}" srcOrd="5" destOrd="0" presId="urn:microsoft.com/office/officeart/2005/8/layout/cycle5"/>
    <dgm:cxn modelId="{DAB1C364-EDD7-164C-AE92-AD9D99B1B7CE}" type="presParOf" srcId="{F011F8BB-D72C-4041-9060-10C74654EF62}" destId="{4177FC85-968F-7540-BC9B-04B5F388A574}" srcOrd="6" destOrd="0" presId="urn:microsoft.com/office/officeart/2005/8/layout/cycle5"/>
    <dgm:cxn modelId="{85504BC9-A47F-7F47-8589-CD2C09DE4091}" type="presParOf" srcId="{F011F8BB-D72C-4041-9060-10C74654EF62}" destId="{E91288F9-DB3C-664A-ADE3-53E2A8043483}" srcOrd="7" destOrd="0" presId="urn:microsoft.com/office/officeart/2005/8/layout/cycle5"/>
    <dgm:cxn modelId="{C4953310-FB45-A644-B964-16B030D92135}" type="presParOf" srcId="{F011F8BB-D72C-4041-9060-10C74654EF62}" destId="{FEDE43C9-62FB-134B-8CD2-FBE5248254C1}" srcOrd="8" destOrd="0" presId="urn:microsoft.com/office/officeart/2005/8/layout/cycle5"/>
    <dgm:cxn modelId="{C33760F7-7DF7-2946-AF8B-C419B3AEDB22}" type="presParOf" srcId="{F011F8BB-D72C-4041-9060-10C74654EF62}" destId="{7E8C82BF-EE96-5C4E-9FF1-7C63EC174B0A}" srcOrd="9" destOrd="0" presId="urn:microsoft.com/office/officeart/2005/8/layout/cycle5"/>
    <dgm:cxn modelId="{74D7CA89-DAEE-D64D-A73A-F61C3875306E}" type="presParOf" srcId="{F011F8BB-D72C-4041-9060-10C74654EF62}" destId="{557A7570-DC45-D347-AED9-4BEDF3626B07}" srcOrd="10" destOrd="0" presId="urn:microsoft.com/office/officeart/2005/8/layout/cycle5"/>
    <dgm:cxn modelId="{AC88D89D-1466-0448-B313-4057479CF0C5}" type="presParOf" srcId="{F011F8BB-D72C-4041-9060-10C74654EF62}" destId="{BE7E27D8-A17B-184E-8FC5-7C889715A91C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93748-1505-FE41-A46B-4DDC58EBBC94}">
      <dsp:nvSpPr>
        <dsp:cNvPr id="0" name=""/>
        <dsp:cNvSpPr/>
      </dsp:nvSpPr>
      <dsp:spPr>
        <a:xfrm>
          <a:off x="3311734" y="1530"/>
          <a:ext cx="1606394" cy="10441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FEA</a:t>
          </a:r>
        </a:p>
      </dsp:txBody>
      <dsp:txXfrm>
        <a:off x="3362705" y="52501"/>
        <a:ext cx="1504452" cy="942214"/>
      </dsp:txXfrm>
    </dsp:sp>
    <dsp:sp modelId="{A5F0353E-0DD4-2D48-A8E4-8FEEA0023857}">
      <dsp:nvSpPr>
        <dsp:cNvPr id="0" name=""/>
        <dsp:cNvSpPr/>
      </dsp:nvSpPr>
      <dsp:spPr>
        <a:xfrm>
          <a:off x="2390641" y="523609"/>
          <a:ext cx="3448581" cy="3448581"/>
        </a:xfrm>
        <a:custGeom>
          <a:avLst/>
          <a:gdLst/>
          <a:ahLst/>
          <a:cxnLst/>
          <a:rect l="0" t="0" r="0" b="0"/>
          <a:pathLst>
            <a:path>
              <a:moveTo>
                <a:pt x="2749011" y="337522"/>
              </a:moveTo>
              <a:arcTo wR="1724290" hR="1724290" stAng="18387701" swAng="1632896"/>
            </a:path>
          </a:pathLst>
        </a:cu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C26384-3D8E-5042-BA5C-37CC149C84AB}">
      <dsp:nvSpPr>
        <dsp:cNvPr id="0" name=""/>
        <dsp:cNvSpPr/>
      </dsp:nvSpPr>
      <dsp:spPr>
        <a:xfrm>
          <a:off x="4680144" y="1725821"/>
          <a:ext cx="2318156" cy="104415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Modello parametrico</a:t>
          </a:r>
        </a:p>
      </dsp:txBody>
      <dsp:txXfrm>
        <a:off x="4731115" y="1776792"/>
        <a:ext cx="2216214" cy="942214"/>
      </dsp:txXfrm>
    </dsp:sp>
    <dsp:sp modelId="{AC5D5093-E554-4E41-9D96-27E4695902AB}">
      <dsp:nvSpPr>
        <dsp:cNvPr id="0" name=""/>
        <dsp:cNvSpPr/>
      </dsp:nvSpPr>
      <dsp:spPr>
        <a:xfrm>
          <a:off x="2390641" y="523609"/>
          <a:ext cx="3448581" cy="3448581"/>
        </a:xfrm>
        <a:custGeom>
          <a:avLst/>
          <a:gdLst/>
          <a:ahLst/>
          <a:cxnLst/>
          <a:rect l="0" t="0" r="0" b="0"/>
          <a:pathLst>
            <a:path>
              <a:moveTo>
                <a:pt x="3307526" y="2407331"/>
              </a:moveTo>
              <a:arcTo wR="1724290" hR="1724290" stAng="1400182" swAng="1046377"/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7FC85-968F-7540-BC9B-04B5F388A574}">
      <dsp:nvSpPr>
        <dsp:cNvPr id="0" name=""/>
        <dsp:cNvSpPr/>
      </dsp:nvSpPr>
      <dsp:spPr>
        <a:xfrm>
          <a:off x="2927742" y="3450112"/>
          <a:ext cx="2374380" cy="104415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Simulazione circuitale</a:t>
          </a:r>
        </a:p>
      </dsp:txBody>
      <dsp:txXfrm>
        <a:off x="2978713" y="3501083"/>
        <a:ext cx="2272438" cy="942214"/>
      </dsp:txXfrm>
    </dsp:sp>
    <dsp:sp modelId="{FEDE43C9-62FB-134B-8CD2-FBE5248254C1}">
      <dsp:nvSpPr>
        <dsp:cNvPr id="0" name=""/>
        <dsp:cNvSpPr/>
      </dsp:nvSpPr>
      <dsp:spPr>
        <a:xfrm>
          <a:off x="2390641" y="523609"/>
          <a:ext cx="3448581" cy="3448581"/>
        </a:xfrm>
        <a:custGeom>
          <a:avLst/>
          <a:gdLst/>
          <a:ahLst/>
          <a:cxnLst/>
          <a:rect l="0" t="0" r="0" b="0"/>
          <a:pathLst>
            <a:path>
              <a:moveTo>
                <a:pt x="418539" y="2850430"/>
              </a:moveTo>
              <a:arcTo wR="1724290" hR="1724290" stAng="8353441" swAng="1046377"/>
            </a:path>
          </a:pathLst>
        </a:custGeom>
        <a:noFill/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C82BF-EE96-5C4E-9FF1-7C63EC174B0A}">
      <dsp:nvSpPr>
        <dsp:cNvPr id="0" name=""/>
        <dsp:cNvSpPr/>
      </dsp:nvSpPr>
      <dsp:spPr>
        <a:xfrm>
          <a:off x="1155098" y="1725821"/>
          <a:ext cx="2471085" cy="104415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Modello Fisico Dispositvo</a:t>
          </a:r>
        </a:p>
      </dsp:txBody>
      <dsp:txXfrm>
        <a:off x="1206069" y="1776792"/>
        <a:ext cx="2369143" cy="942214"/>
      </dsp:txXfrm>
    </dsp:sp>
    <dsp:sp modelId="{BE7E27D8-A17B-184E-8FC5-7C889715A91C}">
      <dsp:nvSpPr>
        <dsp:cNvPr id="0" name=""/>
        <dsp:cNvSpPr/>
      </dsp:nvSpPr>
      <dsp:spPr>
        <a:xfrm>
          <a:off x="2390641" y="523609"/>
          <a:ext cx="3448581" cy="3448581"/>
        </a:xfrm>
        <a:custGeom>
          <a:avLst/>
          <a:gdLst/>
          <a:ahLst/>
          <a:cxnLst/>
          <a:rect l="0" t="0" r="0" b="0"/>
          <a:pathLst>
            <a:path>
              <a:moveTo>
                <a:pt x="178799" y="959676"/>
              </a:moveTo>
              <a:arcTo wR="1724290" hR="1724290" stAng="12379403" swAng="1632896"/>
            </a:path>
          </a:pathLst>
        </a:custGeom>
        <a:noFill/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Fare clic per modificare stile</a:t>
            </a:r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Fare clic per modificare lo stile del sottotitolo dello schema</a:t>
            </a:r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093DDC0-A446-694B-BDA3-A9BEBED9926A}" type="datetime1">
              <a:rPr lang="en-US">
                <a:latin typeface="Tw Cen MT"/>
              </a:rPr>
              <a:pPr/>
              <a:t>10/29/15</a:t>
            </a:fld>
            <a:endParaRPr lang="it-IT">
              <a:latin typeface="Tw Cen MT"/>
            </a:endParaRPr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it-IT">
              <a:solidFill>
                <a:srgbClr val="EBDDC3"/>
              </a:solidFill>
              <a:latin typeface="Tw Cen MT"/>
            </a:endParaRPr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BF7157-78F7-7340-9A47-7357F60BA248}" type="slidenum">
              <a:rPr>
                <a:solidFill>
                  <a:srgbClr val="EBDDC3"/>
                </a:solidFill>
                <a:latin typeface="Tw Cen MT"/>
              </a:rPr>
              <a:pPr/>
              <a:t>‹#›</a:t>
            </a:fld>
            <a:endParaRPr lang="it-IT">
              <a:solidFill>
                <a:srgbClr val="EBDDC3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603832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Fare clic per modificare gli stili del testo dello schema</a:t>
            </a:r>
          </a:p>
          <a:p>
            <a:pPr lvl="1" eaLnBrk="1" latinLnBrk="0" hangingPunct="1"/>
            <a:r>
              <a:rPr lang="en-US"/>
              <a:t>Secondo livello</a:t>
            </a:r>
          </a:p>
          <a:p>
            <a:pPr lvl="2" eaLnBrk="1" latinLnBrk="0" hangingPunct="1"/>
            <a:r>
              <a:rPr lang="en-US"/>
              <a:t>Terzo livello</a:t>
            </a:r>
          </a:p>
          <a:p>
            <a:pPr lvl="3" eaLnBrk="1" latinLnBrk="0" hangingPunct="1"/>
            <a:r>
              <a:rPr lang="en-US"/>
              <a:t>Quarto livello</a:t>
            </a:r>
          </a:p>
          <a:p>
            <a:pPr lvl="4" eaLnBrk="1" latinLnBrk="0" hangingPunct="1"/>
            <a:r>
              <a:rPr lang="en-US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C7D1-5EA3-4649-A361-6EE45619641C}" type="datetime1">
              <a:rPr lang="en-US">
                <a:solidFill>
                  <a:srgbClr val="775F55"/>
                </a:solidFill>
                <a:latin typeface="Tw Cen MT"/>
              </a:rPr>
              <a:pPr/>
              <a:t>10/29/15</a:t>
            </a:fld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7157-78F7-7340-9A47-7357F60BA248}" type="slidenum">
              <a:rPr>
                <a:latin typeface="Tw Cen MT"/>
              </a:rPr>
              <a:pPr/>
              <a:t>‹#›</a:t>
            </a:fld>
            <a:endParaRPr lang="it-IT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12563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Fare clic per modificare gli stili del testo dello schema</a:t>
            </a:r>
          </a:p>
          <a:p>
            <a:pPr lvl="1" eaLnBrk="1" latinLnBrk="0" hangingPunct="1"/>
            <a:r>
              <a:rPr lang="en-US"/>
              <a:t>Secondo livello</a:t>
            </a:r>
          </a:p>
          <a:p>
            <a:pPr lvl="2" eaLnBrk="1" latinLnBrk="0" hangingPunct="1"/>
            <a:r>
              <a:rPr lang="en-US"/>
              <a:t>Terzo livello</a:t>
            </a:r>
          </a:p>
          <a:p>
            <a:pPr lvl="3" eaLnBrk="1" latinLnBrk="0" hangingPunct="1"/>
            <a:r>
              <a:rPr lang="en-US"/>
              <a:t>Quarto livello</a:t>
            </a:r>
          </a:p>
          <a:p>
            <a:pPr lvl="4" eaLnBrk="1" latinLnBrk="0" hangingPunct="1"/>
            <a:r>
              <a:rPr lang="en-US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2DEA40E-C50C-B74F-A9DF-A84805B8D0E3}" type="datetime1">
              <a:rPr lang="en-US">
                <a:solidFill>
                  <a:srgbClr val="775F55"/>
                </a:solidFill>
                <a:latin typeface="Tw Cen MT"/>
              </a:rPr>
              <a:pPr/>
              <a:t>10/29/15</a:t>
            </a:fld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7" name="Rettango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3BF7157-78F7-7340-9A47-7357F60BA248}" type="slidenum">
              <a:rPr>
                <a:latin typeface="Tw Cen MT"/>
              </a:rPr>
              <a:pPr/>
              <a:t>‹#›</a:t>
            </a:fld>
            <a:endParaRPr lang="it-IT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325141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Fare clic per modificare stile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D2AE-6C8E-E148-9F2A-F288B23CA836}" type="datetime1">
              <a:rPr lang="en-US">
                <a:solidFill>
                  <a:srgbClr val="775F55"/>
                </a:solidFill>
                <a:latin typeface="Tw Cen MT"/>
              </a:rPr>
              <a:pPr/>
              <a:t>10/29/15</a:t>
            </a:fld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BF7157-78F7-7340-9A47-7357F60BA248}" type="slidenum">
              <a:rPr>
                <a:latin typeface="Tw Cen MT"/>
              </a:rPr>
              <a:pPr/>
              <a:t>‹#›</a:t>
            </a:fld>
            <a:endParaRPr lang="it-IT">
              <a:latin typeface="Tw Cen MT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Fare clic per modificare gli stili del testo dello schema</a:t>
            </a:r>
          </a:p>
          <a:p>
            <a:pPr lvl="1" eaLnBrk="1" latinLnBrk="0" hangingPunct="1"/>
            <a:r>
              <a:rPr lang="en-US"/>
              <a:t>Secondo livello</a:t>
            </a:r>
          </a:p>
          <a:p>
            <a:pPr lvl="2" eaLnBrk="1" latinLnBrk="0" hangingPunct="1"/>
            <a:r>
              <a:rPr lang="en-US"/>
              <a:t>Terzo livello</a:t>
            </a:r>
          </a:p>
          <a:p>
            <a:pPr lvl="3" eaLnBrk="1" latinLnBrk="0" hangingPunct="1"/>
            <a:r>
              <a:rPr lang="en-US"/>
              <a:t>Quarto livello</a:t>
            </a:r>
          </a:p>
          <a:p>
            <a:pPr lvl="4" eaLnBrk="1" latinLnBrk="0" hangingPunct="1"/>
            <a:r>
              <a:rPr lang="en-US"/>
              <a:t>Quinto livello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0011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Fare clic per modificare stile</a:t>
            </a:r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D9793-0CF8-0748-9665-D6756FF37AC8}" type="datetime1">
              <a:rPr lang="en-US">
                <a:solidFill>
                  <a:srgbClr val="775F55"/>
                </a:solidFill>
                <a:latin typeface="Tw Cen MT"/>
              </a:rPr>
              <a:pPr/>
              <a:t>10/29/15</a:t>
            </a:fld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3BF7157-78F7-7340-9A47-7357F60BA248}" type="slidenum">
              <a:rPr>
                <a:latin typeface="Tw Cen MT"/>
              </a:rPr>
              <a:pPr/>
              <a:t>‹#›</a:t>
            </a:fld>
            <a:endParaRPr lang="it-IT">
              <a:latin typeface="Tw Cen MT"/>
            </a:endParaRPr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>
              <a:solidFill>
                <a:srgbClr val="775F55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469623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Fare clic per modificare stile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Fare clic per modificare gli stili del testo dello schema</a:t>
            </a:r>
          </a:p>
          <a:p>
            <a:pPr lvl="1" eaLnBrk="1" latinLnBrk="0" hangingPunct="1"/>
            <a:r>
              <a:rPr lang="en-US"/>
              <a:t>Secondo livello</a:t>
            </a:r>
          </a:p>
          <a:p>
            <a:pPr lvl="2" eaLnBrk="1" latinLnBrk="0" hangingPunct="1"/>
            <a:r>
              <a:rPr lang="en-US"/>
              <a:t>Terzo livello</a:t>
            </a:r>
          </a:p>
          <a:p>
            <a:pPr lvl="3" eaLnBrk="1" latinLnBrk="0" hangingPunct="1"/>
            <a:r>
              <a:rPr lang="en-US"/>
              <a:t>Quarto livello</a:t>
            </a:r>
          </a:p>
          <a:p>
            <a:pPr lvl="4" eaLnBrk="1" latinLnBrk="0" hangingPunct="1"/>
            <a:r>
              <a:rPr lang="en-US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Fare clic per modificare gli stili del testo dello schema</a:t>
            </a:r>
          </a:p>
          <a:p>
            <a:pPr lvl="1" eaLnBrk="1" latinLnBrk="0" hangingPunct="1"/>
            <a:r>
              <a:rPr lang="en-US"/>
              <a:t>Secondo livello</a:t>
            </a:r>
          </a:p>
          <a:p>
            <a:pPr lvl="2" eaLnBrk="1" latinLnBrk="0" hangingPunct="1"/>
            <a:r>
              <a:rPr lang="en-US"/>
              <a:t>Terzo livello</a:t>
            </a:r>
          </a:p>
          <a:p>
            <a:pPr lvl="3" eaLnBrk="1" latinLnBrk="0" hangingPunct="1"/>
            <a:r>
              <a:rPr lang="en-US"/>
              <a:t>Quarto livello</a:t>
            </a:r>
          </a:p>
          <a:p>
            <a:pPr lvl="4" eaLnBrk="1" latinLnBrk="0" hangingPunct="1"/>
            <a:r>
              <a:rPr lang="en-US"/>
              <a:t>Quinto livello</a:t>
            </a:r>
            <a:endParaRPr kumimoji="0" lang="en-US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3A78956-B468-A74A-92CD-2CFD0FA4EC98}" type="datetime1">
              <a:rPr lang="en-US">
                <a:solidFill>
                  <a:srgbClr val="775F55"/>
                </a:solidFill>
                <a:latin typeface="Tw Cen MT"/>
              </a:rPr>
              <a:pPr/>
              <a:t>10/29/15</a:t>
            </a:fld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3BF7157-78F7-7340-9A47-7357F60BA248}" type="slidenum">
              <a:rPr>
                <a:latin typeface="Tw Cen MT"/>
              </a:rPr>
              <a:pPr/>
              <a:t>‹#›</a:t>
            </a:fld>
            <a:endParaRPr lang="it-IT">
              <a:latin typeface="Tw Cen MT"/>
            </a:endParaRPr>
          </a:p>
        </p:txBody>
      </p:sp>
      <p:sp>
        <p:nvSpPr>
          <p:cNvPr id="12" name="Segnaposto piè di pagina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it-IT">
              <a:solidFill>
                <a:srgbClr val="775F55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41369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Fare clic per modificare stile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Fare clic per modificare gli stili del testo dello schema</a:t>
            </a:r>
          </a:p>
          <a:p>
            <a:pPr lvl="1" eaLnBrk="1" latinLnBrk="0" hangingPunct="1"/>
            <a:r>
              <a:rPr lang="en-US"/>
              <a:t>Secondo livello</a:t>
            </a:r>
          </a:p>
          <a:p>
            <a:pPr lvl="2" eaLnBrk="1" latinLnBrk="0" hangingPunct="1"/>
            <a:r>
              <a:rPr lang="en-US"/>
              <a:t>Terzo livello</a:t>
            </a:r>
          </a:p>
          <a:p>
            <a:pPr lvl="3" eaLnBrk="1" latinLnBrk="0" hangingPunct="1"/>
            <a:r>
              <a:rPr lang="en-US"/>
              <a:t>Quarto livello</a:t>
            </a:r>
          </a:p>
          <a:p>
            <a:pPr lvl="4" eaLnBrk="1" latinLnBrk="0" hangingPunct="1"/>
            <a:r>
              <a:rPr lang="en-US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Fare clic per modificare gli stili del testo dello schema</a:t>
            </a:r>
          </a:p>
          <a:p>
            <a:pPr lvl="1" eaLnBrk="1" latinLnBrk="0" hangingPunct="1"/>
            <a:r>
              <a:rPr lang="en-US"/>
              <a:t>Secondo livello</a:t>
            </a:r>
          </a:p>
          <a:p>
            <a:pPr lvl="2" eaLnBrk="1" latinLnBrk="0" hangingPunct="1"/>
            <a:r>
              <a:rPr lang="en-US"/>
              <a:t>Terzo livello</a:t>
            </a:r>
          </a:p>
          <a:p>
            <a:pPr lvl="3" eaLnBrk="1" latinLnBrk="0" hangingPunct="1"/>
            <a:r>
              <a:rPr lang="en-US"/>
              <a:t>Quarto livello</a:t>
            </a:r>
          </a:p>
          <a:p>
            <a:pPr lvl="4" eaLnBrk="1" latinLnBrk="0" hangingPunct="1"/>
            <a:r>
              <a:rPr lang="en-US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F2EFD19-568E-FF4F-A78A-7AC1372F3768}" type="datetime1">
              <a:rPr lang="en-US">
                <a:solidFill>
                  <a:srgbClr val="775F55"/>
                </a:solidFill>
                <a:latin typeface="Tw Cen MT"/>
              </a:rPr>
              <a:pPr/>
              <a:t>10/29/15</a:t>
            </a:fld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12" name="Segnaposto numero diapositiva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3BF7157-78F7-7340-9A47-7357F60BA248}" type="slidenum">
              <a:rPr>
                <a:latin typeface="Tw Cen MT"/>
              </a:rPr>
              <a:pPr/>
              <a:t>‹#›</a:t>
            </a:fld>
            <a:endParaRPr lang="it-IT">
              <a:latin typeface="Tw Cen MT"/>
            </a:endParaRPr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Fare clic per modificare gli stili del testo dello schema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8719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6CF-A738-F14E-A59D-2560C041F4B4}" type="datetime1">
              <a:rPr lang="en-US">
                <a:solidFill>
                  <a:srgbClr val="775F55"/>
                </a:solidFill>
                <a:latin typeface="Tw Cen MT"/>
              </a:rPr>
              <a:pPr/>
              <a:t>10/29/15</a:t>
            </a:fld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BF7157-78F7-7340-9A47-7357F60BA248}" type="slidenum">
              <a:rPr>
                <a:latin typeface="Tw Cen MT"/>
              </a:rPr>
              <a:pPr/>
              <a:t>‹#›</a:t>
            </a:fld>
            <a:endParaRPr lang="it-IT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18602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FDB8-8D16-8346-8A61-CECE2E436455}" type="datetime1">
              <a:rPr lang="en-US">
                <a:solidFill>
                  <a:srgbClr val="775F55"/>
                </a:solidFill>
                <a:latin typeface="Tw Cen MT"/>
              </a:rPr>
              <a:pPr/>
              <a:t>10/29/15</a:t>
            </a:fld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BF7157-78F7-7340-9A47-7357F60BA248}" type="slidenum">
              <a:rPr>
                <a:solidFill>
                  <a:srgbClr val="775F55"/>
                </a:solidFill>
                <a:latin typeface="Tw Cen MT"/>
              </a:rPr>
              <a:pPr/>
              <a:t>‹#›</a:t>
            </a:fld>
            <a:endParaRPr lang="it-IT">
              <a:solidFill>
                <a:srgbClr val="775F55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36874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Fare clic per modificare stile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90B-B575-874C-A3EA-C22F0CF3837D}" type="datetime1">
              <a:rPr lang="en-US">
                <a:solidFill>
                  <a:srgbClr val="775F55"/>
                </a:solidFill>
                <a:latin typeface="Tw Cen MT"/>
              </a:rPr>
              <a:pPr/>
              <a:t>10/29/15</a:t>
            </a:fld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BF7157-78F7-7340-9A47-7357F60BA248}" type="slidenum">
              <a:rPr>
                <a:latin typeface="Tw Cen MT"/>
              </a:rPr>
              <a:pPr/>
              <a:t>‹#›</a:t>
            </a:fld>
            <a:endParaRPr lang="it-IT">
              <a:latin typeface="Tw Cen MT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Fare clic per modificare gli stili del testo dello schema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Fare clic per modificare gli stili del testo dello schema</a:t>
            </a:r>
          </a:p>
          <a:p>
            <a:pPr lvl="1" eaLnBrk="1" latinLnBrk="0" hangingPunct="1"/>
            <a:r>
              <a:rPr lang="en-US"/>
              <a:t>Secondo livello</a:t>
            </a:r>
          </a:p>
          <a:p>
            <a:pPr lvl="2" eaLnBrk="1" latinLnBrk="0" hangingPunct="1"/>
            <a:r>
              <a:rPr lang="en-US"/>
              <a:t>Terzo livello</a:t>
            </a:r>
          </a:p>
          <a:p>
            <a:pPr lvl="3" eaLnBrk="1" latinLnBrk="0" hangingPunct="1"/>
            <a:r>
              <a:rPr lang="en-US"/>
              <a:t>Quarto livello</a:t>
            </a:r>
          </a:p>
          <a:p>
            <a:pPr lvl="4" eaLnBrk="1" latinLnBrk="0" hangingPunct="1"/>
            <a:r>
              <a:rPr lang="en-US"/>
              <a:t>Quinto livello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4991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Fare clic per modificare gli stili del testo dello schema</a:t>
            </a:r>
          </a:p>
        </p:txBody>
      </p:sp>
      <p:sp>
        <p:nvSpPr>
          <p:cNvPr id="8" name="Rettango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Fare clic per modificare stile</a:t>
            </a:r>
          </a:p>
        </p:txBody>
      </p:sp>
      <p:sp>
        <p:nvSpPr>
          <p:cNvPr id="11" name="Rettango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3C5C0EF-0069-204F-B086-695F79011B18}" type="datetime1">
              <a:rPr lang="en-US">
                <a:solidFill>
                  <a:srgbClr val="775F55"/>
                </a:solidFill>
                <a:latin typeface="Tw Cen MT"/>
              </a:rPr>
              <a:pPr/>
              <a:t>10/29/15</a:t>
            </a:fld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3BF7157-78F7-7340-9A47-7357F60BA248}" type="slidenum">
              <a:rPr>
                <a:latin typeface="Tw Cen MT"/>
              </a:rPr>
              <a:pPr/>
              <a:t>‹#›</a:t>
            </a:fld>
            <a:endParaRPr lang="it-IT">
              <a:latin typeface="Tw Cen MT"/>
            </a:endParaRPr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Trascinare l'immagine su un segnaposto o fare clic sull'icona per aggiungerla</a:t>
            </a:r>
          </a:p>
        </p:txBody>
      </p:sp>
    </p:spTree>
    <p:extLst>
      <p:ext uri="{BB962C8B-B14F-4D97-AF65-F5344CB8AC3E}">
        <p14:creationId xmlns:p14="http://schemas.microsoft.com/office/powerpoint/2010/main" val="1744542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Fare clic per modificare stile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Fare clic per modificare gli stili del testo dello schema</a:t>
            </a:r>
          </a:p>
          <a:p>
            <a:pPr lvl="1" eaLnBrk="1" latinLnBrk="0" hangingPunct="1"/>
            <a:r>
              <a:rPr kumimoji="0" lang="en-US" smtClean="0"/>
              <a:t>Secondo livello</a:t>
            </a:r>
          </a:p>
          <a:p>
            <a:pPr lvl="2" eaLnBrk="1" latinLnBrk="0" hangingPunct="1"/>
            <a:r>
              <a:rPr kumimoji="0" lang="en-US" smtClean="0"/>
              <a:t>Terzo livello</a:t>
            </a:r>
          </a:p>
          <a:p>
            <a:pPr lvl="3" eaLnBrk="1" latinLnBrk="0" hangingPunct="1"/>
            <a:r>
              <a:rPr kumimoji="0" lang="en-US" smtClean="0"/>
              <a:t>Quarto livello</a:t>
            </a:r>
          </a:p>
          <a:p>
            <a:pPr lvl="4" eaLnBrk="1" latinLnBrk="0" hangingPunct="1"/>
            <a:r>
              <a:rPr kumimoji="0" lang="en-US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D8AF79-A359-5F43-AA31-C08B6AE9A356}" type="datetime1">
              <a:rPr lang="en-US">
                <a:solidFill>
                  <a:srgbClr val="775F55"/>
                </a:solidFill>
                <a:latin typeface="Tw Cen MT"/>
              </a:rPr>
              <a:pPr/>
              <a:t>10/29/15</a:t>
            </a:fld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t-IT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7" name="Rettango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3BF7157-78F7-7340-9A47-7357F60BA248}" type="slidenum">
              <a:rPr>
                <a:latin typeface="Tw Cen MT"/>
              </a:rPr>
              <a:pPr/>
              <a:t>‹#›</a:t>
            </a:fld>
            <a:endParaRPr lang="it-IT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95949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.com/white-paper/5413/en/" TargetMode="External"/><Relationship Id="rId4" Type="http://schemas.openxmlformats.org/officeDocument/2006/relationships/hyperlink" Target="http://www.linear.com/designtools/software/%23LTspice" TargetMode="External"/><Relationship Id="rId5" Type="http://schemas.openxmlformats.org/officeDocument/2006/relationships/hyperlink" Target="http://www.allaboutcircuit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wrcs.eecs.berkeley.edu/Classes/IcBook/SPIC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Prof. Francesco Forti</a:t>
            </a: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1428549" y="154894"/>
            <a:ext cx="6477000" cy="130215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>
                <a:solidFill>
                  <a:srgbClr val="EBDDC3"/>
                </a:solidFill>
                <a:latin typeface="Tw Cen MT"/>
              </a:rPr>
              <a:t>LABORATORIO di FISICA 3 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984020" y="3142552"/>
            <a:ext cx="52886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>
                <a:solidFill>
                  <a:prstClr val="white"/>
                </a:solidFill>
                <a:latin typeface="Chalkduster"/>
                <a:cs typeface="Chalkduster"/>
              </a:rPr>
              <a:t>Simulazioni circuitali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34351" y="6246965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Lezione 3b</a:t>
            </a:r>
          </a:p>
        </p:txBody>
      </p:sp>
    </p:spTree>
    <p:extLst>
      <p:ext uri="{BB962C8B-B14F-4D97-AF65-F5344CB8AC3E}">
        <p14:creationId xmlns:p14="http://schemas.microsoft.com/office/powerpoint/2010/main" val="332278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LTSpice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en-US">
                <a:latin typeface="Tw Cen MT"/>
              </a:rPr>
              <a:pPr/>
              <a:t>10</a:t>
            </a:fld>
            <a:endParaRPr lang="en-US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Programma freeware di Linear Technology</a:t>
            </a:r>
          </a:p>
          <a:p>
            <a:pPr lvl="1"/>
            <a:r>
              <a:rPr lang="en-US"/>
              <a:t>Specializzata in circuiti integrati analogici</a:t>
            </a:r>
          </a:p>
          <a:p>
            <a:pPr lvl="1"/>
            <a:r>
              <a:rPr lang="en-US"/>
              <a:t>Disponibile per Windows e OSX</a:t>
            </a:r>
          </a:p>
          <a:p>
            <a:r>
              <a:rPr lang="en-US"/>
              <a:t>Motore di simulazione e’ SPICE</a:t>
            </a:r>
          </a:p>
          <a:p>
            <a:r>
              <a:rPr lang="en-US"/>
              <a:t>In aggiunta:</a:t>
            </a:r>
          </a:p>
          <a:p>
            <a:pPr lvl="1"/>
            <a:r>
              <a:rPr lang="en-US"/>
              <a:t>Schematic capture = interfaccia grafica per la creazione dei circuiti, essenziale appena si cresce in complessita dei circuiti</a:t>
            </a:r>
          </a:p>
          <a:p>
            <a:pPr lvl="1"/>
            <a:r>
              <a:rPr lang="en-US"/>
              <a:t>Waveform viewer = visualizzazione delle forme d’onda</a:t>
            </a:r>
          </a:p>
          <a:p>
            <a:pPr lvl="1"/>
            <a:endParaRPr lang="en-US"/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23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LTSpice Window (MAC)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en-US">
                <a:latin typeface="Tw Cen MT"/>
              </a:rPr>
              <a:pPr/>
              <a:t>11</a:t>
            </a:fld>
            <a:endParaRPr lang="en-US">
              <a:latin typeface="Tw Cen M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t="-4931" r="10898" b="-4931"/>
          <a:stretch/>
        </p:blipFill>
        <p:spPr>
          <a:xfrm>
            <a:off x="107257" y="1272222"/>
            <a:ext cx="9026115" cy="5585778"/>
          </a:xfrm>
        </p:spPr>
      </p:pic>
      <p:sp>
        <p:nvSpPr>
          <p:cNvPr id="6" name="TextBox 5"/>
          <p:cNvSpPr txBox="1"/>
          <p:nvPr/>
        </p:nvSpPr>
        <p:spPr>
          <a:xfrm>
            <a:off x="175459" y="2364797"/>
            <a:ext cx="59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RUN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665" y="3657497"/>
            <a:ext cx="143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Terzo bottone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33028" y="4026829"/>
            <a:ext cx="155505" cy="327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</p:cNvCxnSpPr>
          <p:nvPr/>
        </p:nvCxnSpPr>
        <p:spPr>
          <a:xfrm flipV="1">
            <a:off x="472194" y="2099189"/>
            <a:ext cx="61206" cy="265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8533" y="2364797"/>
            <a:ext cx="89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Options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451377" y="2099189"/>
            <a:ext cx="103670" cy="265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529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en-US">
                <a:latin typeface="Tw Cen MT"/>
              </a:rPr>
              <a:pPr/>
              <a:t>12</a:t>
            </a:fld>
            <a:endParaRPr lang="en-US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.asc </a:t>
            </a:r>
            <a:r>
              <a:rPr lang="en-US">
                <a:sym typeface="Wingdings"/>
              </a:rPr>
              <a:t> File di LTSpice, con i nomi dei componenti, i simboli ed i valori. I modelli ed i simboli sono memorizzati in file di libreria</a:t>
            </a:r>
          </a:p>
          <a:p>
            <a:pPr lvl="1"/>
            <a:r>
              <a:rPr lang="en-US">
                <a:sym typeface="Wingdings"/>
              </a:rPr>
              <a:t>Directory cmp, sub, sym della libreria di LTSpice</a:t>
            </a:r>
          </a:p>
          <a:p>
            <a:r>
              <a:rPr lang="en-US">
                <a:sym typeface="Wingdings"/>
              </a:rPr>
              <a:t>.net  netlist di SPICE, con componenti e direttive di spice</a:t>
            </a:r>
          </a:p>
          <a:p>
            <a:r>
              <a:rPr lang="en-US">
                <a:sym typeface="Wingdings"/>
              </a:rPr>
              <a:t>.plt  file di definizione dei plot</a:t>
            </a:r>
          </a:p>
          <a:p>
            <a:r>
              <a:rPr lang="en-US">
                <a:sym typeface="Wingdings"/>
              </a:rPr>
              <a:t>.log  log file di SPICE con i risultati della simulazione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5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en-US">
                <a:latin typeface="Tw Cen MT"/>
              </a:rPr>
              <a:pPr/>
              <a:t>13</a:t>
            </a:fld>
            <a:endParaRPr lang="en-US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Resistenze, condensatori, induttanze</a:t>
            </a:r>
          </a:p>
          <a:p>
            <a:r>
              <a:rPr lang="en-US"/>
              <a:t>Diodi, transistor</a:t>
            </a:r>
          </a:p>
          <a:p>
            <a:r>
              <a:rPr lang="en-US"/>
              <a:t>Operazionali, circuiti integrati, etc.</a:t>
            </a:r>
          </a:p>
          <a:p>
            <a:r>
              <a:rPr lang="en-US"/>
              <a:t>Possibile definire modelli piu’ o meno sofisticati dei componenti</a:t>
            </a:r>
          </a:p>
          <a:p>
            <a:r>
              <a:rPr lang="en-US"/>
              <a:t>Possibile costituire una struttura gerarchica di componenti, in modo da realizzare anche circuiti molto complessi</a:t>
            </a:r>
          </a:p>
          <a:p>
            <a:r>
              <a:rPr lang="en-US"/>
              <a:t>Possibile variare rendere i valori dei componenti variabili:</a:t>
            </a:r>
          </a:p>
          <a:p>
            <a:pPr lvl="1"/>
            <a:r>
              <a:rPr lang="en-US"/>
              <a:t>Dipendenti da qualcosa che succede nel circuito</a:t>
            </a:r>
          </a:p>
          <a:p>
            <a:pPr lvl="1"/>
            <a:r>
              <a:rPr lang="en-US"/>
              <a:t>Che prendono una serie di valori predefiniti (.STEP)</a:t>
            </a:r>
          </a:p>
        </p:txBody>
      </p:sp>
    </p:spTree>
    <p:extLst>
      <p:ext uri="{BB962C8B-B14F-4D97-AF65-F5344CB8AC3E}">
        <p14:creationId xmlns:p14="http://schemas.microsoft.com/office/powerpoint/2010/main" val="2003123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Sorgenti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en-US">
                <a:latin typeface="Tw Cen MT"/>
              </a:rPr>
              <a:pPr/>
              <a:t>14</a:t>
            </a:fld>
            <a:endParaRPr lang="en-US">
              <a:latin typeface="Tw Cen M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Parametri accessibili dall’interfaccia grafica.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32" y="2791995"/>
            <a:ext cx="8826192" cy="330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77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Tipi di sorgenti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en-US">
                <a:latin typeface="Tw Cen MT"/>
              </a:rPr>
              <a:pPr/>
              <a:t>15</a:t>
            </a:fld>
            <a:endParaRPr lang="en-US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Independent </a:t>
            </a:r>
          </a:p>
          <a:p>
            <a:pPr lvl="1"/>
            <a:r>
              <a:rPr lang="en-US"/>
              <a:t>Pulse </a:t>
            </a:r>
          </a:p>
          <a:p>
            <a:pPr lvl="1"/>
            <a:r>
              <a:rPr lang="en-US"/>
              <a:t>Sinusoidal </a:t>
            </a:r>
          </a:p>
          <a:p>
            <a:pPr lvl="1"/>
            <a:r>
              <a:rPr lang="en-US"/>
              <a:t>Exponential </a:t>
            </a:r>
          </a:p>
          <a:p>
            <a:pPr lvl="1"/>
            <a:r>
              <a:rPr lang="en-US"/>
              <a:t>Piece-Wise Linear </a:t>
            </a:r>
          </a:p>
          <a:p>
            <a:pPr lvl="1"/>
            <a:r>
              <a:rPr lang="en-US"/>
              <a:t>Single-Frequency FM </a:t>
            </a:r>
          </a:p>
          <a:p>
            <a:r>
              <a:rPr lang="en-US"/>
              <a:t>Linear Dependent </a:t>
            </a:r>
          </a:p>
          <a:p>
            <a:pPr lvl="1"/>
            <a:r>
              <a:rPr lang="en-US"/>
              <a:t>Voltage-Controlled Current </a:t>
            </a:r>
          </a:p>
          <a:p>
            <a:pPr lvl="1"/>
            <a:r>
              <a:rPr lang="en-US"/>
              <a:t>Voltage-Controlled Voltage </a:t>
            </a:r>
          </a:p>
          <a:p>
            <a:pPr lvl="1"/>
            <a:r>
              <a:rPr lang="en-US"/>
              <a:t>Current-Controlled Current </a:t>
            </a:r>
          </a:p>
          <a:p>
            <a:pPr lvl="1"/>
            <a:r>
              <a:rPr lang="en-US"/>
              <a:t>Current-Controlled Voltage </a:t>
            </a:r>
          </a:p>
          <a:p>
            <a:r>
              <a:rPr lang="en-US"/>
              <a:t>Non-linear Dependent</a:t>
            </a:r>
          </a:p>
        </p:txBody>
      </p:sp>
    </p:spTree>
    <p:extLst>
      <p:ext uri="{BB962C8B-B14F-4D97-AF65-F5344CB8AC3E}">
        <p14:creationId xmlns:p14="http://schemas.microsoft.com/office/powerpoint/2010/main" val="673372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Tipi di analisi SPICE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en-US">
                <a:latin typeface="Tw Cen MT"/>
              </a:rPr>
              <a:pPr/>
              <a:t>16</a:t>
            </a:fld>
            <a:endParaRPr lang="en-US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Analysis</a:t>
            </a:r>
          </a:p>
          <a:p>
            <a:pPr lvl="1"/>
            <a:r>
              <a:rPr lang="en-US" b="1"/>
              <a:t>Operating Point Analysis</a:t>
            </a:r>
          </a:p>
          <a:p>
            <a:pPr lvl="1"/>
            <a:r>
              <a:rPr lang="en-US" b="1"/>
              <a:t>DC Transfer Function</a:t>
            </a:r>
          </a:p>
          <a:p>
            <a:pPr lvl="1"/>
            <a:r>
              <a:rPr lang="en-US" b="1"/>
              <a:t>Small-Signal AC Analysis</a:t>
            </a:r>
          </a:p>
          <a:p>
            <a:pPr lvl="1"/>
            <a:r>
              <a:rPr lang="en-US"/>
              <a:t>Distortion Analysis</a:t>
            </a:r>
          </a:p>
          <a:p>
            <a:pPr lvl="1"/>
            <a:r>
              <a:rPr lang="en-US"/>
              <a:t>Noise Analysis</a:t>
            </a:r>
          </a:p>
          <a:p>
            <a:pPr lvl="1"/>
            <a:r>
              <a:rPr lang="en-US"/>
              <a:t>Pole-Zero Analysis</a:t>
            </a:r>
          </a:p>
          <a:p>
            <a:pPr lvl="1"/>
            <a:r>
              <a:rPr lang="en-US"/>
              <a:t>Sensitivity Analysis (DC or Small Signal AC)</a:t>
            </a:r>
          </a:p>
          <a:p>
            <a:pPr lvl="1"/>
            <a:r>
              <a:rPr lang="en-US"/>
              <a:t>Transfer Function Analysis</a:t>
            </a:r>
          </a:p>
          <a:p>
            <a:pPr lvl="1"/>
            <a:r>
              <a:rPr lang="en-US" b="1"/>
              <a:t>Transient Analysis</a:t>
            </a:r>
          </a:p>
        </p:txBody>
      </p:sp>
    </p:spTree>
    <p:extLst>
      <p:ext uri="{BB962C8B-B14F-4D97-AF65-F5344CB8AC3E}">
        <p14:creationId xmlns:p14="http://schemas.microsoft.com/office/powerpoint/2010/main" val="2040674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en-US">
                <a:latin typeface="Tw Cen MT"/>
              </a:rPr>
              <a:pPr/>
              <a:t>17</a:t>
            </a:fld>
            <a:endParaRPr lang="en-US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SPICE Page: </a:t>
            </a:r>
            <a:r>
              <a:rPr lang="en-US">
                <a:hlinkClick r:id="rId2"/>
              </a:rPr>
              <a:t>http://bwrcs.eecs.berkeley.edu/Classes/IcBook/SPICE/</a:t>
            </a:r>
            <a:endParaRPr lang="en-US"/>
          </a:p>
          <a:p>
            <a:r>
              <a:rPr lang="en-US"/>
              <a:t>Spice simulation fundamentals: </a:t>
            </a:r>
            <a:r>
              <a:rPr lang="en-US">
                <a:hlinkClick r:id="rId3"/>
              </a:rPr>
              <a:t>http://www.ni.com/white-paper/5413/en/</a:t>
            </a:r>
            <a:endParaRPr lang="en-US"/>
          </a:p>
          <a:p>
            <a:r>
              <a:rPr lang="en-US"/>
              <a:t>LTSpice: </a:t>
            </a:r>
            <a:r>
              <a:rPr lang="en-US">
                <a:hlinkClick r:id="rId4"/>
              </a:rPr>
              <a:t>http://www.linear.com/designtools/software/#LTspice</a:t>
            </a:r>
            <a:endParaRPr lang="en-US"/>
          </a:p>
          <a:p>
            <a:r>
              <a:rPr lang="en-US">
                <a:hlinkClick r:id="rId5"/>
              </a:rPr>
              <a:t>http://www.allaboutcircuits.com/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9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Argomenti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it-IT">
                <a:latin typeface="Tw Cen MT"/>
              </a:rPr>
              <a:pPr/>
              <a:t>2</a:t>
            </a:fld>
            <a:endParaRPr lang="it-IT">
              <a:latin typeface="Tw Cen MT"/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/>
              <a:t>Tipi di simulazioni, circuitali e non</a:t>
            </a:r>
          </a:p>
          <a:p>
            <a:r>
              <a:rPr lang="it-IT"/>
              <a:t>Due parole su SPICE</a:t>
            </a:r>
          </a:p>
          <a:p>
            <a:r>
              <a:rPr lang="it-IT"/>
              <a:t>Il programma freeware LTSpice</a:t>
            </a:r>
          </a:p>
          <a:p>
            <a:pPr lvl="1"/>
            <a:r>
              <a:rPr lang="it-IT"/>
              <a:t>Editor grafico</a:t>
            </a:r>
          </a:p>
          <a:p>
            <a:pPr lvl="1"/>
            <a:r>
              <a:rPr lang="it-IT"/>
              <a:t>Componenti e modelli</a:t>
            </a:r>
          </a:p>
          <a:p>
            <a:pPr lvl="1"/>
            <a:r>
              <a:rPr lang="it-IT"/>
              <a:t>Punto DC</a:t>
            </a:r>
          </a:p>
          <a:p>
            <a:pPr lvl="1"/>
            <a:r>
              <a:rPr lang="it-IT"/>
              <a:t>Simulazione Transient</a:t>
            </a:r>
          </a:p>
          <a:p>
            <a:pPr lvl="1"/>
            <a:r>
              <a:rPr lang="it-IT"/>
              <a:t>Simulazione armonica</a:t>
            </a:r>
          </a:p>
          <a:p>
            <a:r>
              <a:rPr lang="it-IT"/>
              <a:t>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021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Tipi di simulazioni elettriche/elettroniche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en-US">
                <a:latin typeface="Tw Cen MT"/>
              </a:rPr>
              <a:pPr/>
              <a:t>3</a:t>
            </a:fld>
            <a:endParaRPr lang="en-US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5627" y="1600199"/>
            <a:ext cx="8440421" cy="4863007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La capacità di </a:t>
            </a:r>
            <a:r>
              <a:rPr lang="en-US">
                <a:solidFill>
                  <a:srgbClr val="FF0000"/>
                </a:solidFill>
              </a:rPr>
              <a:t>simulare un sistema fisico</a:t>
            </a:r>
            <a:r>
              <a:rPr lang="en-US"/>
              <a:t> è fondamentale per progettare, costruire, scoprire, etc.</a:t>
            </a:r>
          </a:p>
          <a:p>
            <a:r>
              <a:rPr lang="en-US"/>
              <a:t>Potenza di calcolo moderna permette di effettuare simulazioni accurate di molti sistemi</a:t>
            </a:r>
          </a:p>
          <a:p>
            <a:pPr lvl="1"/>
            <a:r>
              <a:rPr lang="en-US"/>
              <a:t>sistemi lineari e non lineari, equazioni differenziali, …</a:t>
            </a:r>
          </a:p>
          <a:p>
            <a:r>
              <a:rPr lang="en-US"/>
              <a:t>Ci concentriamo sulle </a:t>
            </a:r>
            <a:r>
              <a:rPr lang="en-US">
                <a:solidFill>
                  <a:srgbClr val="FF0000"/>
                </a:solidFill>
              </a:rPr>
              <a:t>simulazioni elettriche/elettroniche</a:t>
            </a:r>
          </a:p>
          <a:p>
            <a:r>
              <a:rPr lang="en-US"/>
              <a:t>Due categorie principali di strumenti generali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Finite element analysis </a:t>
            </a:r>
            <a:r>
              <a:rPr lang="en-US"/>
              <a:t>– analisi agli elementi finiti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Lumped component analysis </a:t>
            </a:r>
            <a:r>
              <a:rPr lang="en-US"/>
              <a:t>– analisi a componenti discreti</a:t>
            </a:r>
          </a:p>
          <a:p>
            <a:r>
              <a:rPr lang="en-US"/>
              <a:t>Anche sviluppo di soluzioni ad hoc per problemi specifici</a:t>
            </a:r>
          </a:p>
          <a:p>
            <a:pPr lvl="1"/>
            <a:r>
              <a:rPr lang="en-US"/>
              <a:t>Per sistemi lineari o linearizzati possibili soluzioni analitiche chiuse</a:t>
            </a:r>
          </a:p>
        </p:txBody>
      </p:sp>
    </p:spTree>
    <p:extLst>
      <p:ext uri="{BB962C8B-B14F-4D97-AF65-F5344CB8AC3E}">
        <p14:creationId xmlns:p14="http://schemas.microsoft.com/office/powerpoint/2010/main" val="427185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Finite element analysis (FEA)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en-US">
                <a:latin typeface="Tw Cen MT"/>
              </a:rPr>
              <a:pPr/>
              <a:t>4</a:t>
            </a:fld>
            <a:endParaRPr lang="en-US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09528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Serve a simulare un sistema fisico con la sua </a:t>
            </a:r>
            <a:r>
              <a:rPr lang="en-US">
                <a:solidFill>
                  <a:srgbClr val="FF0000"/>
                </a:solidFill>
              </a:rPr>
              <a:t>geometria e struttura distribuita</a:t>
            </a:r>
          </a:p>
          <a:p>
            <a:r>
              <a:rPr lang="en-US"/>
              <a:t>Si divide il sistema fisico in </a:t>
            </a:r>
            <a:r>
              <a:rPr lang="en-US">
                <a:solidFill>
                  <a:srgbClr val="FF0000"/>
                </a:solidFill>
              </a:rPr>
              <a:t>piccole celle </a:t>
            </a:r>
            <a:r>
              <a:rPr lang="en-US"/>
              <a:t>(reticolo) dove definire il valore locale delle quantità fisiche. </a:t>
            </a:r>
          </a:p>
          <a:p>
            <a:pPr lvl="1"/>
            <a:r>
              <a:rPr lang="en-US"/>
              <a:t>Campo elettrico e magnetico, densità di carica e di corrente, conducibilità, potenziale, …</a:t>
            </a:r>
          </a:p>
          <a:p>
            <a:r>
              <a:rPr lang="en-US"/>
              <a:t>Si scrivono le </a:t>
            </a:r>
            <a:r>
              <a:rPr lang="en-US">
                <a:solidFill>
                  <a:srgbClr val="FF0000"/>
                </a:solidFill>
              </a:rPr>
              <a:t>equazioni differenziali </a:t>
            </a:r>
            <a:r>
              <a:rPr lang="en-US"/>
              <a:t>che descrivono il sistema come </a:t>
            </a:r>
            <a:r>
              <a:rPr lang="en-US">
                <a:solidFill>
                  <a:srgbClr val="FF0000"/>
                </a:solidFill>
              </a:rPr>
              <a:t>equazioni alle differenze finite</a:t>
            </a:r>
          </a:p>
          <a:p>
            <a:pPr lvl="1"/>
            <a:r>
              <a:rPr lang="en-US"/>
              <a:t>Equazioni di Maxwell; equazione di continuità; trasporto di carica; etc…</a:t>
            </a:r>
          </a:p>
          <a:p>
            <a:pPr lvl="1"/>
            <a:r>
              <a:rPr lang="en-US"/>
              <a:t>Quali equazioni usare dipende dal sistema fisico sotto esame</a:t>
            </a:r>
          </a:p>
          <a:p>
            <a:pPr lvl="1"/>
            <a:r>
              <a:rPr lang="en-US"/>
              <a:t>Grande arte nel decidere quali effetti fisici includere nella simulazione</a:t>
            </a:r>
          </a:p>
          <a:p>
            <a:r>
              <a:rPr lang="en-US"/>
              <a:t>Compromesso tra accuratezza e tempo di calcolo</a:t>
            </a:r>
          </a:p>
          <a:p>
            <a:pPr lvl="1"/>
            <a:r>
              <a:rPr lang="en-US"/>
              <a:t>Utilizzabile su singoli dispositivi e sistemi ben limitati</a:t>
            </a:r>
          </a:p>
          <a:p>
            <a:pPr marL="36576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Esempi FEA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en-US">
                <a:latin typeface="Tw Cen MT"/>
              </a:rPr>
              <a:pPr/>
              <a:t>5</a:t>
            </a:fld>
            <a:endParaRPr lang="en-US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Sentaurus TCAD </a:t>
            </a:r>
            <a:br>
              <a:rPr lang="en-US"/>
            </a:br>
            <a:r>
              <a:rPr lang="en-US"/>
              <a:t>(semiconduttori)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72" y="2636253"/>
            <a:ext cx="3803541" cy="4182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9234"/>
          <a:stretch/>
        </p:blipFill>
        <p:spPr>
          <a:xfrm>
            <a:off x="4692293" y="2352574"/>
            <a:ext cx="4451707" cy="4400673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4903422" y="1464321"/>
            <a:ext cx="3757765" cy="11195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/>
              <a:t>COMSOL multiphysics </a:t>
            </a:r>
            <a:br>
              <a:rPr lang="en-US"/>
            </a:br>
            <a:r>
              <a:rPr lang="en-US"/>
              <a:t>(molti modelli fisici)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3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Lumped components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en-US">
                <a:latin typeface="Tw Cen MT"/>
              </a:rPr>
              <a:pPr/>
              <a:t>6</a:t>
            </a:fld>
            <a:endParaRPr lang="en-US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60501" y="1600200"/>
            <a:ext cx="8505547" cy="4732766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Si racchiude le caratteristiche fisiche in </a:t>
            </a:r>
            <a:r>
              <a:rPr lang="en-US">
                <a:solidFill>
                  <a:srgbClr val="FF0000"/>
                </a:solidFill>
              </a:rPr>
              <a:t>componenti discreti</a:t>
            </a:r>
            <a:r>
              <a:rPr lang="en-US"/>
              <a:t> con n terminali.</a:t>
            </a:r>
          </a:p>
          <a:p>
            <a:pPr lvl="1"/>
            <a:r>
              <a:rPr lang="en-US"/>
              <a:t>Resistenze, condensatori, induttanze, diodi, transistor.</a:t>
            </a:r>
          </a:p>
          <a:p>
            <a:pPr lvl="1"/>
            <a:r>
              <a:rPr lang="en-US"/>
              <a:t>Sorgenti di tensione e corrente (eventualmente controllate)</a:t>
            </a:r>
          </a:p>
          <a:p>
            <a:r>
              <a:rPr lang="en-US"/>
              <a:t>Si associano </a:t>
            </a:r>
            <a:r>
              <a:rPr lang="en-US">
                <a:solidFill>
                  <a:srgbClr val="FF0000"/>
                </a:solidFill>
              </a:rPr>
              <a:t>tensioni</a:t>
            </a:r>
            <a:r>
              <a:rPr lang="en-US"/>
              <a:t> ai nodi e </a:t>
            </a:r>
            <a:r>
              <a:rPr lang="en-US">
                <a:solidFill>
                  <a:srgbClr val="FF0000"/>
                </a:solidFill>
              </a:rPr>
              <a:t>correnti</a:t>
            </a:r>
            <a:r>
              <a:rPr lang="en-US"/>
              <a:t> ai rami</a:t>
            </a:r>
          </a:p>
          <a:p>
            <a:r>
              <a:rPr lang="en-US"/>
              <a:t>Si definisce la </a:t>
            </a:r>
            <a:r>
              <a:rPr lang="en-US">
                <a:solidFill>
                  <a:srgbClr val="FF0000"/>
                </a:solidFill>
              </a:rPr>
              <a:t>caratteristica tensione-corrente </a:t>
            </a:r>
            <a:r>
              <a:rPr lang="en-US"/>
              <a:t>di tutti i componenti</a:t>
            </a:r>
          </a:p>
          <a:p>
            <a:pPr lvl="1"/>
            <a:r>
              <a:rPr lang="en-US"/>
              <a:t>In generale non lineare. Possibili modelli complicati</a:t>
            </a:r>
          </a:p>
          <a:p>
            <a:pPr lvl="1"/>
            <a:r>
              <a:rPr lang="en-US"/>
              <a:t>Da definire in DC (eq differenziale) ed in AC (impedenza complessa)</a:t>
            </a:r>
          </a:p>
          <a:p>
            <a:r>
              <a:rPr lang="en-US"/>
              <a:t>Si risolvono le </a:t>
            </a:r>
            <a:r>
              <a:rPr lang="en-US">
                <a:solidFill>
                  <a:srgbClr val="FF0000"/>
                </a:solidFill>
              </a:rPr>
              <a:t>equazioni del circuito</a:t>
            </a:r>
          </a:p>
          <a:p>
            <a:pPr lvl="1"/>
            <a:r>
              <a:rPr lang="en-US"/>
              <a:t>Leggi di Kirkoff; eq dei componenti</a:t>
            </a:r>
          </a:p>
          <a:p>
            <a:pPr lvl="1"/>
            <a:r>
              <a:rPr lang="en-US"/>
              <a:t>In generale eq differenziali non lineari</a:t>
            </a:r>
          </a:p>
          <a:p>
            <a:r>
              <a:rPr lang="en-US"/>
              <a:t>Molto meno variabili rispetto al FEA.</a:t>
            </a:r>
          </a:p>
        </p:txBody>
      </p:sp>
    </p:spTree>
    <p:extLst>
      <p:ext uri="{BB962C8B-B14F-4D97-AF65-F5344CB8AC3E}">
        <p14:creationId xmlns:p14="http://schemas.microsoft.com/office/powerpoint/2010/main" val="148086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Tipi di simulazioni - Analogica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en-US">
                <a:latin typeface="Tw Cen MT"/>
              </a:rPr>
              <a:pPr/>
              <a:t>7</a:t>
            </a:fld>
            <a:endParaRPr lang="en-US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solidFill>
                  <a:srgbClr val="FF0000"/>
                </a:solidFill>
              </a:rPr>
              <a:t>Risoluzione statica </a:t>
            </a:r>
            <a:r>
              <a:rPr lang="en-US">
                <a:sym typeface="Wingdings"/>
              </a:rPr>
              <a:t> d()/dt = 0</a:t>
            </a:r>
            <a:endParaRPr lang="en-US"/>
          </a:p>
          <a:p>
            <a:pPr lvl="1"/>
            <a:r>
              <a:rPr lang="en-US"/>
              <a:t>Trovare il punto di lavoro in DC del circuito</a:t>
            </a:r>
          </a:p>
          <a:p>
            <a:pPr lvl="1"/>
            <a:r>
              <a:rPr lang="en-US"/>
              <a:t>Quasi sempre questo e’ il primo passo per fissare le condizioni operative del circuito</a:t>
            </a:r>
          </a:p>
          <a:p>
            <a:r>
              <a:rPr lang="en-US">
                <a:solidFill>
                  <a:srgbClr val="FF0000"/>
                </a:solidFill>
              </a:rPr>
              <a:t>Transient analysis </a:t>
            </a:r>
            <a:r>
              <a:rPr lang="en-US">
                <a:sym typeface="Wingdings"/>
              </a:rPr>
              <a:t> dominio del tempo</a:t>
            </a:r>
          </a:p>
          <a:p>
            <a:pPr lvl="1"/>
            <a:r>
              <a:rPr lang="en-US">
                <a:sym typeface="Wingdings"/>
              </a:rPr>
              <a:t>Bisogna definire con che passo temporale (</a:t>
            </a:r>
            <a:r>
              <a:rPr lang="en-US" b="1">
                <a:latin typeface="Lucida Grande"/>
                <a:ea typeface="Lucida Grande"/>
                <a:cs typeface="Lucida Grande"/>
              </a:rPr>
              <a:t>Δ</a:t>
            </a:r>
            <a:r>
              <a:rPr lang="en-US">
                <a:sym typeface="Wingdings"/>
              </a:rPr>
              <a:t>t) e per quanto tempo (T) – compromesso con tempo di calcolo</a:t>
            </a:r>
          </a:p>
          <a:p>
            <a:pPr lvl="1"/>
            <a:r>
              <a:rPr lang="en-US">
                <a:sym typeface="Wingdings"/>
              </a:rPr>
              <a:t>Sensibile alla banda di frequenza T</a:t>
            </a:r>
            <a:r>
              <a:rPr lang="en-US" baseline="30000">
                <a:sym typeface="Wingdings"/>
              </a:rPr>
              <a:t>-1</a:t>
            </a:r>
            <a:r>
              <a:rPr lang="en-US">
                <a:sym typeface="Wingdings"/>
              </a:rPr>
              <a:t>&lt; f &lt; </a:t>
            </a:r>
            <a:r>
              <a:rPr lang="en-US" b="1">
                <a:latin typeface="Lucida Grande"/>
                <a:ea typeface="Lucida Grande"/>
                <a:cs typeface="Lucida Grande"/>
              </a:rPr>
              <a:t>Δ</a:t>
            </a:r>
            <a:r>
              <a:rPr lang="en-US">
                <a:sym typeface="Wingdings"/>
              </a:rPr>
              <a:t>t</a:t>
            </a:r>
            <a:r>
              <a:rPr lang="en-US" baseline="30000">
                <a:sym typeface="Wingdings"/>
              </a:rPr>
              <a:t>-1</a:t>
            </a:r>
          </a:p>
          <a:p>
            <a:r>
              <a:rPr lang="en-US">
                <a:solidFill>
                  <a:srgbClr val="FF0000"/>
                </a:solidFill>
                <a:sym typeface="Wingdings"/>
              </a:rPr>
              <a:t>Analisi AC</a:t>
            </a:r>
            <a:r>
              <a:rPr lang="en-US">
                <a:sym typeface="Wingdings"/>
              </a:rPr>
              <a:t>  dominio della frequenza</a:t>
            </a:r>
          </a:p>
          <a:p>
            <a:pPr lvl="1"/>
            <a:r>
              <a:rPr lang="en-US">
                <a:sym typeface="Wingdings"/>
              </a:rPr>
              <a:t>Bisogna definire l’intervallo di frequenza</a:t>
            </a:r>
          </a:p>
          <a:p>
            <a:pPr lvl="1"/>
            <a:r>
              <a:rPr lang="en-US">
                <a:sym typeface="Wingdings"/>
              </a:rPr>
              <a:t>Analisi con variabili complesse</a:t>
            </a:r>
          </a:p>
          <a:p>
            <a:r>
              <a:rPr lang="en-US">
                <a:sym typeface="Wingdings"/>
              </a:rPr>
              <a:t>Noise analysis  analisi del rumore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91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Modellizzazione dispositivi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en-US">
                <a:latin typeface="Tw Cen MT"/>
              </a:rPr>
              <a:pPr/>
              <a:t>8</a:t>
            </a:fld>
            <a:endParaRPr lang="en-US">
              <a:latin typeface="Tw Cen MT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02414524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35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BF7157-78F7-7340-9A47-7357F60BA248}" type="slidenum">
              <a:rPr lang="en-US">
                <a:latin typeface="Tw Cen MT"/>
              </a:rPr>
              <a:pPr/>
              <a:t>9</a:t>
            </a:fld>
            <a:endParaRPr lang="en-US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38475"/>
          </a:xfrm>
        </p:spPr>
        <p:txBody>
          <a:bodyPr>
            <a:normAutofit/>
          </a:bodyPr>
          <a:lstStyle/>
          <a:p>
            <a:r>
              <a:rPr lang="en-US"/>
              <a:t>SPICE = Simulation Program with Integrated Circuit Emphasis</a:t>
            </a:r>
          </a:p>
          <a:p>
            <a:r>
              <a:rPr lang="en-US"/>
              <a:t>Prima versione nel 1972 (origine Berkeley)</a:t>
            </a:r>
          </a:p>
          <a:p>
            <a:r>
              <a:rPr lang="en-US"/>
              <a:t>Interfaccia testuale interpretata</a:t>
            </a:r>
          </a:p>
          <a:p>
            <a:pPr lvl="1"/>
            <a:r>
              <a:rPr lang="en-US"/>
              <a:t>File di input chiamati “netlist”. Example: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.something = directives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3859" y="4342899"/>
            <a:ext cx="14063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v1 1 0 dc 15</a:t>
            </a:r>
          </a:p>
          <a:p>
            <a:r>
              <a:rPr lang="en-US"/>
              <a:t>r1 1 0 2.2k</a:t>
            </a:r>
          </a:p>
          <a:p>
            <a:r>
              <a:rPr lang="en-US"/>
              <a:t>r2 1 2 3.3k</a:t>
            </a:r>
          </a:p>
          <a:p>
            <a:r>
              <a:rPr lang="en-US"/>
              <a:t>r3 2 0 150 </a:t>
            </a:r>
          </a:p>
          <a:p>
            <a:r>
              <a:rPr lang="en-US"/>
              <a:t>.end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554" y="4054830"/>
            <a:ext cx="4235713" cy="21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02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Luna">
  <a:themeElements>
    <a:clrScheme name="Lun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Luna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Lun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6296</TotalTime>
  <Words>879</Words>
  <Application>Microsoft Macintosh PowerPoint</Application>
  <PresentationFormat>On-screen Show (4:3)</PresentationFormat>
  <Paragraphs>155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Luna</vt:lpstr>
      <vt:lpstr>PowerPoint Presentation</vt:lpstr>
      <vt:lpstr>Argomenti</vt:lpstr>
      <vt:lpstr>Tipi di simulazioni elettriche/elettroniche</vt:lpstr>
      <vt:lpstr>Finite element analysis (FEA)</vt:lpstr>
      <vt:lpstr>Esempi FEA</vt:lpstr>
      <vt:lpstr>Lumped components analysis</vt:lpstr>
      <vt:lpstr>Tipi di simulazioni - Analogica</vt:lpstr>
      <vt:lpstr>Modellizzazione dispositivi</vt:lpstr>
      <vt:lpstr>SPICE</vt:lpstr>
      <vt:lpstr>LTSpice</vt:lpstr>
      <vt:lpstr>LTSpice Window (MAC)</vt:lpstr>
      <vt:lpstr>Files</vt:lpstr>
      <vt:lpstr>Componenti</vt:lpstr>
      <vt:lpstr>Sorgenti</vt:lpstr>
      <vt:lpstr>Tipi di sorgenti</vt:lpstr>
      <vt:lpstr>Tipi di analisi SPICE</vt:lpstr>
      <vt:lpstr>Links</vt:lpstr>
    </vt:vector>
  </TitlesOfParts>
  <Company>INFN e Universita' di Pisa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00</dc:title>
  <dc:creator>Francesco Forti</dc:creator>
  <cp:lastModifiedBy>Francesco Forti</cp:lastModifiedBy>
  <cp:revision>206</cp:revision>
  <dcterms:created xsi:type="dcterms:W3CDTF">2012-10-17T21:48:12Z</dcterms:created>
  <dcterms:modified xsi:type="dcterms:W3CDTF">2015-10-29T13:38:10Z</dcterms:modified>
</cp:coreProperties>
</file>