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notesSlides/notesSlide1.xml" ContentType="application/vnd.openxmlformats-officedocument.presentationml.notesSlide+xml"/>
  <Override PartName="/ppt/comments/comment1.xml" ContentType="application/vnd.openxmlformats-officedocument.presentationml.comments+xml"/>
  <Override PartName="/ppt/theme/themeOverride10.xml" ContentType="application/vnd.openxmlformats-officedocument.themeOverride+xml"/>
  <Override PartName="/ppt/notesSlides/notesSlide2.xml" ContentType="application/vnd.openxmlformats-officedocument.presentationml.notesSlide+xml"/>
  <Override PartName="/ppt/theme/themeOverride11.xml" ContentType="application/vnd.openxmlformats-officedocument.themeOverride+xml"/>
  <Override PartName="/ppt/notesSlides/notesSlide3.xml" ContentType="application/vnd.openxmlformats-officedocument.presentationml.notesSlide+xml"/>
  <Override PartName="/ppt/theme/themeOverride12.xml" ContentType="application/vnd.openxmlformats-officedocument.themeOverride+xml"/>
  <Override PartName="/ppt/notesSlides/notesSlide4.xml" ContentType="application/vnd.openxmlformats-officedocument.presentationml.notesSlide+xml"/>
  <Override PartName="/ppt/theme/themeOverride13.xml" ContentType="application/vnd.openxmlformats-officedocument.themeOverride+xml"/>
  <Override PartName="/ppt/notesSlides/notesSlide5.xml" ContentType="application/vnd.openxmlformats-officedocument.presentationml.notesSlide+xml"/>
  <Override PartName="/ppt/theme/themeOverride14.xml" ContentType="application/vnd.openxmlformats-officedocument.themeOverride+xml"/>
  <Override PartName="/ppt/notesSlides/notesSlide6.xml" ContentType="application/vnd.openxmlformats-officedocument.presentationml.notesSlide+xml"/>
  <Override PartName="/ppt/theme/themeOverride15.xml" ContentType="application/vnd.openxmlformats-officedocument.themeOverride+xml"/>
  <Override PartName="/ppt/notesSlides/notesSlide7.xml" ContentType="application/vnd.openxmlformats-officedocument.presentationml.notesSl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notesSlides/notesSlide8.xml" ContentType="application/vnd.openxmlformats-officedocument.presentationml.notesSlide+xml"/>
  <Override PartName="/ppt/theme/themeOverride24.xml" ContentType="application/vnd.openxmlformats-officedocument.themeOverride+xml"/>
  <Override PartName="/ppt/notesSlides/notesSlide9.xml" ContentType="application/vnd.openxmlformats-officedocument.presentationml.notesSlide+xml"/>
  <Override PartName="/ppt/theme/themeOverride25.xml" ContentType="application/vnd.openxmlformats-officedocument.themeOverride+xml"/>
  <Override PartName="/ppt/notesSlides/notesSlide10.xml" ContentType="application/vnd.openxmlformats-officedocument.presentationml.notesSlide+xml"/>
  <Override PartName="/ppt/theme/themeOverride26.xml" ContentType="application/vnd.openxmlformats-officedocument.themeOverride+xml"/>
  <Override PartName="/ppt/notesSlides/notesSlide11.xml" ContentType="application/vnd.openxmlformats-officedocument.presentationml.notesSlide+xml"/>
  <Override PartName="/ppt/theme/themeOverride27.xml" ContentType="application/vnd.openxmlformats-officedocument.themeOverride+xml"/>
  <Override PartName="/ppt/notesSlides/notesSlide12.xml" ContentType="application/vnd.openxmlformats-officedocument.presentationml.notesSl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34.xml" ContentType="application/vnd.openxmlformats-officedocument.themeOverride+xml"/>
  <Override PartName="/ppt/theme/themeOverride35.xml" ContentType="application/vnd.openxmlformats-officedocument.themeOverride+xml"/>
  <Override PartName="/ppt/theme/themeOverride36.xml" ContentType="application/vnd.openxmlformats-officedocument.themeOverride+xml"/>
  <Override PartName="/ppt/theme/themeOverride37.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1"/>
  </p:notesMasterIdLst>
  <p:sldIdLst>
    <p:sldId id="256" r:id="rId2"/>
    <p:sldId id="276" r:id="rId3"/>
    <p:sldId id="257" r:id="rId4"/>
    <p:sldId id="258" r:id="rId5"/>
    <p:sldId id="259" r:id="rId6"/>
    <p:sldId id="283" r:id="rId7"/>
    <p:sldId id="284" r:id="rId8"/>
    <p:sldId id="285" r:id="rId9"/>
    <p:sldId id="277" r:id="rId10"/>
    <p:sldId id="264" r:id="rId11"/>
    <p:sldId id="286" r:id="rId12"/>
    <p:sldId id="287" r:id="rId13"/>
    <p:sldId id="266" r:id="rId14"/>
    <p:sldId id="267" r:id="rId15"/>
    <p:sldId id="288" r:id="rId16"/>
    <p:sldId id="289" r:id="rId17"/>
    <p:sldId id="290" r:id="rId18"/>
    <p:sldId id="268" r:id="rId19"/>
    <p:sldId id="291" r:id="rId20"/>
    <p:sldId id="292" r:id="rId21"/>
    <p:sldId id="294" r:id="rId22"/>
    <p:sldId id="295" r:id="rId23"/>
    <p:sldId id="296" r:id="rId24"/>
    <p:sldId id="297" r:id="rId25"/>
    <p:sldId id="265" r:id="rId26"/>
    <p:sldId id="263" r:id="rId27"/>
    <p:sldId id="298" r:id="rId28"/>
    <p:sldId id="299" r:id="rId29"/>
    <p:sldId id="300" r:id="rId30"/>
    <p:sldId id="269" r:id="rId31"/>
    <p:sldId id="270" r:id="rId32"/>
    <p:sldId id="271" r:id="rId33"/>
    <p:sldId id="304" r:id="rId34"/>
    <p:sldId id="303" r:id="rId35"/>
    <p:sldId id="302" r:id="rId36"/>
    <p:sldId id="301" r:id="rId37"/>
    <p:sldId id="278" r:id="rId38"/>
    <p:sldId id="260" r:id="rId39"/>
    <p:sldId id="261" r:id="rId40"/>
    <p:sldId id="262" r:id="rId41"/>
    <p:sldId id="272" r:id="rId42"/>
    <p:sldId id="273" r:id="rId43"/>
    <p:sldId id="274" r:id="rId44"/>
    <p:sldId id="275" r:id="rId45"/>
    <p:sldId id="305" r:id="rId46"/>
    <p:sldId id="279" r:id="rId47"/>
    <p:sldId id="306" r:id="rId48"/>
    <p:sldId id="281" r:id="rId49"/>
    <p:sldId id="282"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ianfranco Barbiani" initials="GB" lastIdx="1" clrIdx="0">
    <p:extLst>
      <p:ext uri="{19B8F6BF-5375-455C-9EA6-DF929625EA0E}">
        <p15:presenceInfo xmlns:p15="http://schemas.microsoft.com/office/powerpoint/2012/main" userId="Gianfranco Barbian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A8F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12" autoAdjust="0"/>
    <p:restoredTop sz="94533" autoAdjust="0"/>
  </p:normalViewPr>
  <p:slideViewPr>
    <p:cSldViewPr snapToGrid="0">
      <p:cViewPr varScale="1">
        <p:scale>
          <a:sx n="68" d="100"/>
          <a:sy n="68" d="100"/>
        </p:scale>
        <p:origin x="9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4-27T19:06:12.384" idx="1">
    <p:pos x="10" y="10"/>
    <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5628AD-7624-43CA-AD93-015D2B84871C}" type="datetimeFigureOut">
              <a:rPr lang="es-ES" smtClean="0"/>
              <a:t>11/05/2016</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5ABDA2-DF1F-43A0-A88F-563AA057BBD4}" type="slidenum">
              <a:rPr lang="es-ES" smtClean="0"/>
              <a:t>‹Nº›</a:t>
            </a:fld>
            <a:endParaRPr lang="es-ES"/>
          </a:p>
        </p:txBody>
      </p:sp>
    </p:spTree>
    <p:extLst>
      <p:ext uri="{BB962C8B-B14F-4D97-AF65-F5344CB8AC3E}">
        <p14:creationId xmlns:p14="http://schemas.microsoft.com/office/powerpoint/2010/main" val="4048323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CAPÍTULO 2: MODOS DE OPERACIÓN </a:t>
            </a:r>
          </a:p>
          <a:p>
            <a:r>
              <a:rPr lang="es-ES" dirty="0" smtClean="0"/>
              <a:t>2.1. Introducción</a:t>
            </a:r>
          </a:p>
          <a:p>
            <a:r>
              <a:rPr lang="es-ES" dirty="0" smtClean="0"/>
              <a:t>Para  utilizar  los  modos  de  operación  se  asume  que  un  algoritmo  de  cifrado  por </a:t>
            </a:r>
          </a:p>
          <a:p>
            <a:r>
              <a:rPr lang="es-ES" dirty="0" smtClean="0"/>
              <a:t>bloques  de  clave  simétrica  aprobado  como  FIPS  (Federal  </a:t>
            </a:r>
            <a:r>
              <a:rPr lang="es-ES" dirty="0" err="1" smtClean="0"/>
              <a:t>Information</a:t>
            </a:r>
            <a:r>
              <a:rPr lang="es-ES" dirty="0" smtClean="0"/>
              <a:t>  </a:t>
            </a:r>
            <a:r>
              <a:rPr lang="es-ES" dirty="0" err="1" smtClean="0"/>
              <a:t>processing</a:t>
            </a:r>
            <a:endParaRPr lang="es-ES" dirty="0" smtClean="0"/>
          </a:p>
          <a:p>
            <a:r>
              <a:rPr lang="es-ES" dirty="0" smtClean="0"/>
              <a:t>standard)  se  ha  elegido  como  algoritmo  subyacente  y  que   una  clave  secreta </a:t>
            </a:r>
          </a:p>
          <a:p>
            <a:r>
              <a:rPr lang="es-ES" dirty="0" smtClean="0"/>
              <a:t>aleatoria denotada como K se ha establecido entre las partes de la comunicación. La </a:t>
            </a:r>
          </a:p>
          <a:p>
            <a:r>
              <a:rPr lang="es-ES" dirty="0" smtClean="0"/>
              <a:t>clave  criptográfica  regula  el  funcionamiento  del  algoritmo  de  cifrado  por bloques  y </a:t>
            </a:r>
          </a:p>
          <a:p>
            <a:r>
              <a:rPr lang="es-ES" dirty="0" smtClean="0"/>
              <a:t>por lo tanto regula el funcionamiento del modo. Las especificaciones  del cifrado por </a:t>
            </a:r>
          </a:p>
          <a:p>
            <a:r>
              <a:rPr lang="es-ES" dirty="0" smtClean="0"/>
              <a:t>bloques, algoritmos y modos son públicos así que la seguridad del modo depende </a:t>
            </a:r>
          </a:p>
          <a:p>
            <a:r>
              <a:rPr lang="es-ES" dirty="0" smtClean="0"/>
              <a:t>como mínimo de la clave.</a:t>
            </a:r>
          </a:p>
          <a:p>
            <a:r>
              <a:rPr lang="es-ES" dirty="0" smtClean="0"/>
              <a:t>En este capítulo al proceso de encriptación también se le llama la función de cifrado </a:t>
            </a:r>
          </a:p>
          <a:p>
            <a:r>
              <a:rPr lang="es-ES" dirty="0" smtClean="0"/>
              <a:t>denotada  como CIPH  y  al  proceso  de  desencriptación  también  se  le  llama  la </a:t>
            </a:r>
          </a:p>
          <a:p>
            <a:r>
              <a:rPr lang="es-ES" dirty="0" smtClean="0"/>
              <a:t>función inversa de cifrado denotada como CIPH-1  . Las entradas y salidas de ambas </a:t>
            </a:r>
          </a:p>
          <a:p>
            <a:r>
              <a:rPr lang="es-ES" dirty="0" smtClean="0"/>
              <a:t>funciones son llamadas sus bloques de entrada o bloques de salida. Los bloques de </a:t>
            </a:r>
          </a:p>
          <a:p>
            <a:r>
              <a:rPr lang="es-ES" dirty="0" smtClean="0"/>
              <a:t>entrada  y  de  salida  del  algoritmo  de  cifrado  por  bloques  tienen  la  misma  longitud </a:t>
            </a:r>
          </a:p>
          <a:p>
            <a:r>
              <a:rPr lang="es-ES" dirty="0" smtClean="0"/>
              <a:t>llamado el tamaño del bloque, denotado como  b.</a:t>
            </a:r>
          </a:p>
          <a:p>
            <a:endParaRPr lang="es-ES" dirty="0" smtClean="0"/>
          </a:p>
          <a:p>
            <a:r>
              <a:rPr lang="es-ES" dirty="0" smtClean="0"/>
              <a:t>2.6.  Modo Contador (CTR)</a:t>
            </a:r>
          </a:p>
          <a:p>
            <a:r>
              <a:rPr lang="es-ES" dirty="0" smtClean="0"/>
              <a:t>El modo contador es un modo de confidencialidad que realiza la función de cifrado </a:t>
            </a:r>
          </a:p>
          <a:p>
            <a:r>
              <a:rPr lang="es-ES" dirty="0" smtClean="0"/>
              <a:t>a  un  conjunto  de  bloques  de  entrada  llamados  contadores,  para  producir  una </a:t>
            </a:r>
          </a:p>
          <a:p>
            <a:r>
              <a:rPr lang="es-ES" dirty="0" smtClean="0"/>
              <a:t>secuencia de bloques de salida que junto con el texto plano son operados en una</a:t>
            </a:r>
          </a:p>
          <a:p>
            <a:r>
              <a:rPr lang="es-ES" dirty="0" smtClean="0"/>
              <a:t>XOR  para  producir  el  texto  cifrado  y  viceversa.  La  secuencia  de  contadores  debe </a:t>
            </a:r>
          </a:p>
          <a:p>
            <a:r>
              <a:rPr lang="es-ES" dirty="0" smtClean="0"/>
              <a:t>tener la propiedad de que cada bloque en la secuencia es diferente de cualquier otro </a:t>
            </a:r>
          </a:p>
          <a:p>
            <a:r>
              <a:rPr lang="es-ES" dirty="0" smtClean="0"/>
              <a:t>bloque.  En  todos  los  mensajes  que  son  encriptados  bajo  una  clave  dada,  los </a:t>
            </a:r>
          </a:p>
          <a:p>
            <a:r>
              <a:rPr lang="es-ES" dirty="0" smtClean="0"/>
              <a:t>contadores  deben  ser  distintos.  Los  contadores  para  un  mensaje  dado  son </a:t>
            </a:r>
          </a:p>
          <a:p>
            <a:r>
              <a:rPr lang="es-ES" dirty="0" smtClean="0"/>
              <a:t>denotados  como  T1,T2,…</a:t>
            </a:r>
            <a:r>
              <a:rPr lang="es-ES" dirty="0" err="1" smtClean="0"/>
              <a:t>Tj</a:t>
            </a:r>
            <a:r>
              <a:rPr lang="es-ES" dirty="0" smtClean="0"/>
              <a:t>.</a:t>
            </a:r>
          </a:p>
          <a:p>
            <a:endParaRPr lang="es-ES" dirty="0" smtClean="0"/>
          </a:p>
          <a:p>
            <a:r>
              <a:rPr lang="es-ES" dirty="0" smtClean="0"/>
              <a:t>En la encriptación en modo CTR la función de cifrado es invocada para cada </a:t>
            </a:r>
            <a:r>
              <a:rPr lang="es-ES" dirty="0" err="1" smtClean="0"/>
              <a:t>bloq</a:t>
            </a:r>
            <a:r>
              <a:rPr lang="es-ES" dirty="0" smtClean="0"/>
              <a:t> </a:t>
            </a:r>
            <a:r>
              <a:rPr lang="es-ES" dirty="0" err="1" smtClean="0"/>
              <a:t>ue</a:t>
            </a:r>
            <a:r>
              <a:rPr lang="es-ES" dirty="0" smtClean="0"/>
              <a:t> </a:t>
            </a:r>
          </a:p>
          <a:p>
            <a:r>
              <a:rPr lang="es-ES" dirty="0" smtClean="0"/>
              <a:t>contador  y  los  bloques  resultantes  de  salida  son operados  con una  XOR  con  los </a:t>
            </a:r>
          </a:p>
          <a:p>
            <a:r>
              <a:rPr lang="es-ES" dirty="0" smtClean="0"/>
              <a:t>respectivos bloques de texto plano para producir los bloques de texto cifrado. Para el </a:t>
            </a:r>
          </a:p>
          <a:p>
            <a:r>
              <a:rPr lang="es-ES" dirty="0" smtClean="0"/>
              <a:t>último  bloque,  el  cual  puede  ser  un  bloque  parcial  de u   bits,  los   u  bits  más </a:t>
            </a:r>
          </a:p>
          <a:p>
            <a:r>
              <a:rPr lang="es-ES" dirty="0" smtClean="0"/>
              <a:t>significativos del último bloque de salida son utilizados para la operación XOR; los </a:t>
            </a:r>
          </a:p>
          <a:p>
            <a:r>
              <a:rPr lang="es-ES" dirty="0" smtClean="0"/>
              <a:t>restantes    b-u   bits del último bloque de salida son descartados.</a:t>
            </a:r>
            <a:endParaRPr lang="es-ES" dirty="0"/>
          </a:p>
        </p:txBody>
      </p:sp>
      <p:sp>
        <p:nvSpPr>
          <p:cNvPr id="4" name="Marcador de número de diapositiva 3"/>
          <p:cNvSpPr>
            <a:spLocks noGrp="1"/>
          </p:cNvSpPr>
          <p:nvPr>
            <p:ph type="sldNum" sz="quarter" idx="10"/>
          </p:nvPr>
        </p:nvSpPr>
        <p:spPr/>
        <p:txBody>
          <a:bodyPr/>
          <a:lstStyle/>
          <a:p>
            <a:fld id="{B75ABDA2-DF1F-43A0-A88F-563AA057BBD4}" type="slidenum">
              <a:rPr lang="es-ES" smtClean="0"/>
              <a:t>18</a:t>
            </a:fld>
            <a:endParaRPr lang="es-ES"/>
          </a:p>
        </p:txBody>
      </p:sp>
    </p:spTree>
    <p:extLst>
      <p:ext uri="{BB962C8B-B14F-4D97-AF65-F5344CB8AC3E}">
        <p14:creationId xmlns:p14="http://schemas.microsoft.com/office/powerpoint/2010/main" val="19207244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https://www.youtube.com/watch?v=g_eY7JXOc8U </a:t>
            </a:r>
          </a:p>
          <a:p>
            <a:endParaRPr lang="es-ES" dirty="0" smtClean="0"/>
          </a:p>
          <a:p>
            <a:r>
              <a:rPr lang="es-ES" dirty="0" err="1" smtClean="0"/>
              <a:t>multiH</a:t>
            </a:r>
            <a:r>
              <a:rPr lang="es-ES" dirty="0" smtClean="0"/>
              <a:t> es la multiplicación </a:t>
            </a:r>
            <a:r>
              <a:rPr lang="es-ES" dirty="0" err="1" smtClean="0"/>
              <a:t>polinomial</a:t>
            </a:r>
            <a:r>
              <a:rPr lang="es-ES" dirty="0" smtClean="0"/>
              <a:t> en el </a:t>
            </a:r>
            <a:r>
              <a:rPr lang="es-ES" baseline="0" dirty="0" smtClean="0"/>
              <a:t> GF(x128) de un dato con 128 ceros (0)</a:t>
            </a:r>
            <a:endParaRPr lang="es-ES" dirty="0"/>
          </a:p>
        </p:txBody>
      </p:sp>
      <p:sp>
        <p:nvSpPr>
          <p:cNvPr id="4" name="Marcador de número de diapositiva 3"/>
          <p:cNvSpPr>
            <a:spLocks noGrp="1"/>
          </p:cNvSpPr>
          <p:nvPr>
            <p:ph type="sldNum" sz="quarter" idx="10"/>
          </p:nvPr>
        </p:nvSpPr>
        <p:spPr/>
        <p:txBody>
          <a:bodyPr/>
          <a:lstStyle/>
          <a:p>
            <a:fld id="{B75ABDA2-DF1F-43A0-A88F-563AA057BBD4}" type="slidenum">
              <a:rPr lang="es-ES" smtClean="0"/>
              <a:t>34</a:t>
            </a:fld>
            <a:endParaRPr lang="es-ES"/>
          </a:p>
        </p:txBody>
      </p:sp>
    </p:spTree>
    <p:extLst>
      <p:ext uri="{BB962C8B-B14F-4D97-AF65-F5344CB8AC3E}">
        <p14:creationId xmlns:p14="http://schemas.microsoft.com/office/powerpoint/2010/main" val="218636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https://www.youtube.com/watch?v=g_eY7JXOc8U </a:t>
            </a:r>
          </a:p>
          <a:p>
            <a:endParaRPr lang="es-ES" dirty="0" smtClean="0"/>
          </a:p>
          <a:p>
            <a:r>
              <a:rPr lang="es-ES" dirty="0" err="1" smtClean="0"/>
              <a:t>multiH</a:t>
            </a:r>
            <a:r>
              <a:rPr lang="es-ES" dirty="0" smtClean="0"/>
              <a:t> es la multiplicación </a:t>
            </a:r>
            <a:r>
              <a:rPr lang="es-ES" dirty="0" err="1" smtClean="0"/>
              <a:t>polinomial</a:t>
            </a:r>
            <a:r>
              <a:rPr lang="es-ES" dirty="0" smtClean="0"/>
              <a:t> en el </a:t>
            </a:r>
            <a:r>
              <a:rPr lang="es-ES" baseline="0" dirty="0" smtClean="0"/>
              <a:t> GF(x128) de un dato con 128 ceros (0)</a:t>
            </a:r>
            <a:endParaRPr lang="es-ES" dirty="0"/>
          </a:p>
        </p:txBody>
      </p:sp>
      <p:sp>
        <p:nvSpPr>
          <p:cNvPr id="4" name="Marcador de número de diapositiva 3"/>
          <p:cNvSpPr>
            <a:spLocks noGrp="1"/>
          </p:cNvSpPr>
          <p:nvPr>
            <p:ph type="sldNum" sz="quarter" idx="10"/>
          </p:nvPr>
        </p:nvSpPr>
        <p:spPr/>
        <p:txBody>
          <a:bodyPr/>
          <a:lstStyle/>
          <a:p>
            <a:fld id="{B75ABDA2-DF1F-43A0-A88F-563AA057BBD4}" type="slidenum">
              <a:rPr lang="es-ES" smtClean="0"/>
              <a:t>35</a:t>
            </a:fld>
            <a:endParaRPr lang="es-ES"/>
          </a:p>
        </p:txBody>
      </p:sp>
    </p:spTree>
    <p:extLst>
      <p:ext uri="{BB962C8B-B14F-4D97-AF65-F5344CB8AC3E}">
        <p14:creationId xmlns:p14="http://schemas.microsoft.com/office/powerpoint/2010/main" val="3748412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In step 1, the hash key is generated by encrypting a block of all zeros with the</a:t>
            </a:r>
          </a:p>
          <a:p>
            <a:r>
              <a:rPr lang="en-US" dirty="0" smtClean="0"/>
              <a:t>secret key  . In step 2, the pre-counter block ( ) is generated from the  . In particular, when the length of the  is 96 bits, then the padding string  is</a:t>
            </a:r>
          </a:p>
          <a:p>
            <a:r>
              <a:rPr lang="en-US" dirty="0" smtClean="0"/>
              <a:t>appended to the  to form the pre-counter block. Otherwise, the  is padded</a:t>
            </a:r>
          </a:p>
          <a:p>
            <a:r>
              <a:rPr lang="en-US" dirty="0" smtClean="0"/>
              <a:t>with the minimum number of 0 bits, possibly none, so that the length of the resulting string is a multiple of 128 bits (the block size); this string in turn is appended</a:t>
            </a:r>
          </a:p>
          <a:p>
            <a:r>
              <a:rPr lang="en-US" dirty="0" smtClean="0"/>
              <a:t>with 64 additional 0 bits, followed by the 64-bit representation of the length of the</a:t>
            </a:r>
          </a:p>
          <a:p>
            <a:r>
              <a:rPr lang="en-US" dirty="0" smtClean="0"/>
              <a:t>, and the GHASH function is applied to the resulting string to form the </a:t>
            </a:r>
            <a:r>
              <a:rPr lang="en-US" dirty="0" err="1" smtClean="0"/>
              <a:t>precounter</a:t>
            </a:r>
            <a:r>
              <a:rPr lang="en-US" dirty="0" smtClean="0"/>
              <a:t> block.</a:t>
            </a:r>
          </a:p>
          <a:p>
            <a:r>
              <a:rPr lang="en-US" dirty="0" smtClean="0"/>
              <a:t>Thus, GCM is based on the CTR mode of operation and adds a MAC that</a:t>
            </a:r>
          </a:p>
          <a:p>
            <a:r>
              <a:rPr lang="en-US" dirty="0" smtClean="0"/>
              <a:t>authenticates both the message and additional data that requires only authentication. The function that computes the hash uses only multiplication in a Galois field.</a:t>
            </a:r>
          </a:p>
          <a:p>
            <a:r>
              <a:rPr lang="en-US" dirty="0" smtClean="0"/>
              <a:t>This choice was made because the operation of multiplication is easy to perform</a:t>
            </a:r>
          </a:p>
          <a:p>
            <a:r>
              <a:rPr lang="en-US" dirty="0" smtClean="0"/>
              <a:t>within a Galois field and is easily implemented in hardware [MCGR05].</a:t>
            </a:r>
            <a:endParaRPr lang="es-ES" dirty="0" smtClean="0"/>
          </a:p>
          <a:p>
            <a:endParaRPr lang="es-ES" dirty="0" smtClean="0"/>
          </a:p>
          <a:p>
            <a:r>
              <a:rPr lang="es-ES" dirty="0" err="1" smtClean="0"/>
              <a:t>multiH</a:t>
            </a:r>
            <a:r>
              <a:rPr lang="es-ES" dirty="0" smtClean="0"/>
              <a:t> es la multiplicación </a:t>
            </a:r>
            <a:r>
              <a:rPr lang="es-ES" dirty="0" err="1" smtClean="0"/>
              <a:t>polinomial</a:t>
            </a:r>
            <a:r>
              <a:rPr lang="es-ES" dirty="0" smtClean="0"/>
              <a:t> en el </a:t>
            </a:r>
            <a:r>
              <a:rPr lang="es-ES" baseline="0" dirty="0" smtClean="0"/>
              <a:t> GF(x128) de un dato con 128 ceros (0)</a:t>
            </a:r>
            <a:endParaRPr lang="es-ES" dirty="0"/>
          </a:p>
        </p:txBody>
      </p:sp>
      <p:sp>
        <p:nvSpPr>
          <p:cNvPr id="4" name="Marcador de número de diapositiva 3"/>
          <p:cNvSpPr>
            <a:spLocks noGrp="1"/>
          </p:cNvSpPr>
          <p:nvPr>
            <p:ph type="sldNum" sz="quarter" idx="10"/>
          </p:nvPr>
        </p:nvSpPr>
        <p:spPr/>
        <p:txBody>
          <a:bodyPr/>
          <a:lstStyle/>
          <a:p>
            <a:fld id="{B75ABDA2-DF1F-43A0-A88F-563AA057BBD4}" type="slidenum">
              <a:rPr lang="es-ES" smtClean="0"/>
              <a:t>36</a:t>
            </a:fld>
            <a:endParaRPr lang="es-ES"/>
          </a:p>
        </p:txBody>
      </p:sp>
    </p:spTree>
    <p:extLst>
      <p:ext uri="{BB962C8B-B14F-4D97-AF65-F5344CB8AC3E}">
        <p14:creationId xmlns:p14="http://schemas.microsoft.com/office/powerpoint/2010/main" val="3609630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75ABDA2-DF1F-43A0-A88F-563AA057BBD4}" type="slidenum">
              <a:rPr lang="es-ES" smtClean="0"/>
              <a:t>19</a:t>
            </a:fld>
            <a:endParaRPr lang="es-ES"/>
          </a:p>
        </p:txBody>
      </p:sp>
    </p:spTree>
    <p:extLst>
      <p:ext uri="{BB962C8B-B14F-4D97-AF65-F5344CB8AC3E}">
        <p14:creationId xmlns:p14="http://schemas.microsoft.com/office/powerpoint/2010/main" val="1201317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75ABDA2-DF1F-43A0-A88F-563AA057BBD4}" type="slidenum">
              <a:rPr lang="es-ES" smtClean="0"/>
              <a:t>20</a:t>
            </a:fld>
            <a:endParaRPr lang="es-ES"/>
          </a:p>
        </p:txBody>
      </p:sp>
    </p:spTree>
    <p:extLst>
      <p:ext uri="{BB962C8B-B14F-4D97-AF65-F5344CB8AC3E}">
        <p14:creationId xmlns:p14="http://schemas.microsoft.com/office/powerpoint/2010/main" val="1987437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75ABDA2-DF1F-43A0-A88F-563AA057BBD4}" type="slidenum">
              <a:rPr lang="es-ES" smtClean="0"/>
              <a:t>21</a:t>
            </a:fld>
            <a:endParaRPr lang="es-ES"/>
          </a:p>
        </p:txBody>
      </p:sp>
    </p:spTree>
    <p:extLst>
      <p:ext uri="{BB962C8B-B14F-4D97-AF65-F5344CB8AC3E}">
        <p14:creationId xmlns:p14="http://schemas.microsoft.com/office/powerpoint/2010/main" val="2632209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75ABDA2-DF1F-43A0-A88F-563AA057BBD4}" type="slidenum">
              <a:rPr lang="es-ES" smtClean="0"/>
              <a:t>22</a:t>
            </a:fld>
            <a:endParaRPr lang="es-ES"/>
          </a:p>
        </p:txBody>
      </p:sp>
    </p:spTree>
    <p:extLst>
      <p:ext uri="{BB962C8B-B14F-4D97-AF65-F5344CB8AC3E}">
        <p14:creationId xmlns:p14="http://schemas.microsoft.com/office/powerpoint/2010/main" val="803249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75ABDA2-DF1F-43A0-A88F-563AA057BBD4}" type="slidenum">
              <a:rPr lang="es-ES" smtClean="0"/>
              <a:t>23</a:t>
            </a:fld>
            <a:endParaRPr lang="es-ES"/>
          </a:p>
        </p:txBody>
      </p:sp>
    </p:spTree>
    <p:extLst>
      <p:ext uri="{BB962C8B-B14F-4D97-AF65-F5344CB8AC3E}">
        <p14:creationId xmlns:p14="http://schemas.microsoft.com/office/powerpoint/2010/main" val="2373049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75ABDA2-DF1F-43A0-A88F-563AA057BBD4}" type="slidenum">
              <a:rPr lang="es-ES" smtClean="0"/>
              <a:t>24</a:t>
            </a:fld>
            <a:endParaRPr lang="es-ES"/>
          </a:p>
        </p:txBody>
      </p:sp>
    </p:spTree>
    <p:extLst>
      <p:ext uri="{BB962C8B-B14F-4D97-AF65-F5344CB8AC3E}">
        <p14:creationId xmlns:p14="http://schemas.microsoft.com/office/powerpoint/2010/main" val="487285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https://www.youtube.com/watch?v=g_eY7JXOc8U </a:t>
            </a:r>
          </a:p>
          <a:p>
            <a:endParaRPr lang="es-ES" dirty="0" smtClean="0"/>
          </a:p>
          <a:p>
            <a:r>
              <a:rPr lang="es-ES" dirty="0" err="1" smtClean="0"/>
              <a:t>multiH</a:t>
            </a:r>
            <a:r>
              <a:rPr lang="es-ES" dirty="0" smtClean="0"/>
              <a:t> es la multiplicación </a:t>
            </a:r>
            <a:r>
              <a:rPr lang="es-ES" dirty="0" err="1" smtClean="0"/>
              <a:t>polinomial</a:t>
            </a:r>
            <a:r>
              <a:rPr lang="es-ES" dirty="0" smtClean="0"/>
              <a:t> en el </a:t>
            </a:r>
            <a:r>
              <a:rPr lang="es-ES" baseline="0" dirty="0" smtClean="0"/>
              <a:t> GF(x128) de un dato con 128 ceros (0)</a:t>
            </a:r>
            <a:endParaRPr lang="es-ES" dirty="0"/>
          </a:p>
        </p:txBody>
      </p:sp>
      <p:sp>
        <p:nvSpPr>
          <p:cNvPr id="4" name="Marcador de número de diapositiva 3"/>
          <p:cNvSpPr>
            <a:spLocks noGrp="1"/>
          </p:cNvSpPr>
          <p:nvPr>
            <p:ph type="sldNum" sz="quarter" idx="10"/>
          </p:nvPr>
        </p:nvSpPr>
        <p:spPr/>
        <p:txBody>
          <a:bodyPr/>
          <a:lstStyle/>
          <a:p>
            <a:fld id="{B75ABDA2-DF1F-43A0-A88F-563AA057BBD4}" type="slidenum">
              <a:rPr lang="es-ES" smtClean="0"/>
              <a:t>32</a:t>
            </a:fld>
            <a:endParaRPr lang="es-ES"/>
          </a:p>
        </p:txBody>
      </p:sp>
    </p:spTree>
    <p:extLst>
      <p:ext uri="{BB962C8B-B14F-4D97-AF65-F5344CB8AC3E}">
        <p14:creationId xmlns:p14="http://schemas.microsoft.com/office/powerpoint/2010/main" val="2364750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smtClean="0"/>
          </a:p>
        </p:txBody>
      </p:sp>
      <p:sp>
        <p:nvSpPr>
          <p:cNvPr id="4" name="Marcador de número de diapositiva 3"/>
          <p:cNvSpPr>
            <a:spLocks noGrp="1"/>
          </p:cNvSpPr>
          <p:nvPr>
            <p:ph type="sldNum" sz="quarter" idx="10"/>
          </p:nvPr>
        </p:nvSpPr>
        <p:spPr/>
        <p:txBody>
          <a:bodyPr/>
          <a:lstStyle/>
          <a:p>
            <a:fld id="{B75ABDA2-DF1F-43A0-A88F-563AA057BBD4}" type="slidenum">
              <a:rPr lang="es-ES" smtClean="0"/>
              <a:t>33</a:t>
            </a:fld>
            <a:endParaRPr lang="es-ES"/>
          </a:p>
        </p:txBody>
      </p:sp>
    </p:spTree>
    <p:extLst>
      <p:ext uri="{BB962C8B-B14F-4D97-AF65-F5344CB8AC3E}">
        <p14:creationId xmlns:p14="http://schemas.microsoft.com/office/powerpoint/2010/main" val="1082438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5/11/2016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8C79C5D-2A6F-F04D-97DA-BEF2467B64E4}" type="datetimeFigureOut">
              <a:rPr lang="en-US" dirty="0"/>
              <a:pPr/>
              <a:t>5/11/2016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5/11/2016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smtClean="0"/>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smtClean="0"/>
              <a:t>Haga clic para modificar el estilo de texto del patrón</a:t>
            </a:r>
          </a:p>
        </p:txBody>
      </p:sp>
      <p:sp>
        <p:nvSpPr>
          <p:cNvPr id="2" name="Date Placeholder 1"/>
          <p:cNvSpPr>
            <a:spLocks noGrp="1"/>
          </p:cNvSpPr>
          <p:nvPr>
            <p:ph type="dt" sz="half" idx="10"/>
          </p:nvPr>
        </p:nvSpPr>
        <p:spPr/>
        <p:txBody>
          <a:bodyPr/>
          <a:lstStyle/>
          <a:p>
            <a:fld id="{FBF54567-0DE4-3F47-BF90-CB84690072F9}" type="datetimeFigureOut">
              <a:rPr lang="en-US" dirty="0"/>
              <a:pPr/>
              <a:t>5/11/2016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5/11/2016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5/11/2016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5/11/2016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5/11/2016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5/11/2016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5/11/2016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5/11/2016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5/11/2016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0DF5E60-9974-AC48-9591-99C2BB44B7CF}" type="datetimeFigureOut">
              <a:rPr lang="en-US" dirty="0"/>
              <a:pPr/>
              <a:t>5/11/2016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smtClean="0"/>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5/11/2016</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‹Nº›</a:t>
            </a:fld>
            <a:endParaRPr lang="en-US" dirty="0"/>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5/11/2016</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transition spd="slow">
    <p:push dir="u"/>
  </p:transition>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9.xml"/><Relationship Id="rId5" Type="http://schemas.openxmlformats.org/officeDocument/2006/relationships/comments" Target="../comments/comment1.xml"/><Relationship Id="rId4" Type="http://schemas.openxmlformats.org/officeDocument/2006/relationships/image" Target="../media/image11.JP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1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13.xml"/><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14.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15.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hemeOverride" Target="../theme/themeOverride17.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0.JPG"/><Relationship Id="rId2" Type="http://schemas.openxmlformats.org/officeDocument/2006/relationships/slideLayout" Target="../slideLayouts/slideLayout2.xml"/><Relationship Id="rId1" Type="http://schemas.openxmlformats.org/officeDocument/2006/relationships/themeOverride" Target="../theme/themeOverride18.xml"/><Relationship Id="rId6" Type="http://schemas.openxmlformats.org/officeDocument/2006/relationships/image" Target="../media/image21.png"/><Relationship Id="rId5" Type="http://schemas.openxmlformats.org/officeDocument/2006/relationships/image" Target="../media/image19.JP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hemeOverride" Target="../theme/themeOverride19.xml"/><Relationship Id="rId6" Type="http://schemas.openxmlformats.org/officeDocument/2006/relationships/image" Target="../media/image22.JPG"/><Relationship Id="rId5" Type="http://schemas.openxmlformats.org/officeDocument/2006/relationships/image" Target="../media/image21.JP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hemeOverride" Target="../theme/themeOverride20.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1.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hemeOverride" Target="../theme/themeOverride22.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2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2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25.xml"/><Relationship Id="rId5" Type="http://schemas.openxmlformats.org/officeDocument/2006/relationships/image" Target="../media/image29.png"/><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26.xml"/><Relationship Id="rId5" Type="http://schemas.openxmlformats.org/officeDocument/2006/relationships/image" Target="../media/image31.png"/><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27.xml"/><Relationship Id="rId5" Type="http://schemas.openxmlformats.org/officeDocument/2006/relationships/image" Target="../media/image32.JPG"/><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8.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9.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themeOverride" Target="../theme/themeOverride31.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2.xml"/></Relationships>
</file>

<file path=ppt/slides/_rels/slide42.xml.rels><?xml version="1.0" encoding="UTF-8" standalone="yes"?>
<Relationships xmlns="http://schemas.openxmlformats.org/package/2006/relationships"><Relationship Id="rId3" Type="http://schemas.openxmlformats.org/officeDocument/2006/relationships/hyperlink" Target="Rijndael_Animation_v4_esp/Rijndael_Animation_v4_esp/Rijndael_Animation_v4_esp.exe" TargetMode="External"/><Relationship Id="rId2" Type="http://schemas.openxmlformats.org/officeDocument/2006/relationships/slideLayout" Target="../slideLayouts/slideLayout2.xml"/><Relationship Id="rId1" Type="http://schemas.openxmlformats.org/officeDocument/2006/relationships/themeOverride" Target="../theme/themeOverride33.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4.xml"/></Relationships>
</file>

<file path=ppt/slides/_rels/slide44.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Layout" Target="../slideLayouts/slideLayout2.xml"/><Relationship Id="rId1" Type="http://schemas.openxmlformats.org/officeDocument/2006/relationships/themeOverride" Target="../theme/themeOverride35.xml"/><Relationship Id="rId4" Type="http://schemas.openxmlformats.org/officeDocument/2006/relationships/slide" Target="slide31.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6.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7.xml"/></Relationships>
</file>

<file path=ppt/slides/_rels/slide47.xml.rels><?xml version="1.0" encoding="UTF-8" standalone="yes"?>
<Relationships xmlns="http://schemas.openxmlformats.org/package/2006/relationships"><Relationship Id="rId8" Type="http://schemas.openxmlformats.org/officeDocument/2006/relationships/hyperlink" Target="https://en.wikipedia.org/wiki/Block_size_(cryptography))" TargetMode="External"/><Relationship Id="rId3" Type="http://schemas.openxmlformats.org/officeDocument/2006/relationships/hyperlink" Target="https://en.wikipedia.org/wiki/Galois/Counter_Mode" TargetMode="External"/><Relationship Id="rId7" Type="http://schemas.openxmlformats.org/officeDocument/2006/relationships/hyperlink" Target="https://es.wikipedia.org/wiki/Modos_de_operaci%C3%B3n_de_una_unidad_de_cifrado_por_bloques" TargetMode="External"/><Relationship Id="rId2" Type="http://schemas.openxmlformats.org/officeDocument/2006/relationships/hyperlink" Target="https://en.wikipedia.org/wiki/CCM_mode" TargetMode="External"/><Relationship Id="rId1" Type="http://schemas.openxmlformats.org/officeDocument/2006/relationships/slideLayout" Target="../slideLayouts/slideLayout2.xml"/><Relationship Id="rId6" Type="http://schemas.openxmlformats.org/officeDocument/2006/relationships/hyperlink" Target="https://es.wikipedia.org/wiki/Cifrado_por_bloques#Modos_de_operaci.C3.B3n" TargetMode="External"/><Relationship Id="rId11" Type="http://schemas.openxmlformats.org/officeDocument/2006/relationships/hyperlink" Target="https://en.wikipedia.org/wiki/Authenticated_encryption" TargetMode="External"/><Relationship Id="rId5" Type="http://schemas.openxmlformats.org/officeDocument/2006/relationships/hyperlink" Target="https://es.wikipedia.org/wiki/Teor%C3%ADa_de_Galois" TargetMode="External"/><Relationship Id="rId10" Type="http://schemas.openxmlformats.org/officeDocument/2006/relationships/hyperlink" Target="https://es.wikipedia.org/wiki/Message_authentication_code" TargetMode="External"/><Relationship Id="rId4" Type="http://schemas.openxmlformats.org/officeDocument/2006/relationships/hyperlink" Target="https://es.wikipedia.org/wiki/Cuerpo_finito" TargetMode="External"/><Relationship Id="rId9" Type="http://schemas.openxmlformats.org/officeDocument/2006/relationships/hyperlink" Target="https://es.wikipedia.org/wiki/Funci%C3%B3n_hash" TargetMode="External"/></Relationships>
</file>

<file path=ppt/slides/_rels/slide48.xml.rels><?xml version="1.0" encoding="UTF-8" standalone="yes"?>
<Relationships xmlns="http://schemas.openxmlformats.org/package/2006/relationships"><Relationship Id="rId8" Type="http://schemas.openxmlformats.org/officeDocument/2006/relationships/hyperlink" Target="http://www.formaestudio.com/rijndaelinspector/" TargetMode="External"/><Relationship Id="rId3" Type="http://schemas.openxmlformats.org/officeDocument/2006/relationships/hyperlink" Target="http://www.di-mgt.com.au/cryptopad.html" TargetMode="External"/><Relationship Id="rId7" Type="http://schemas.openxmlformats.org/officeDocument/2006/relationships/hyperlink" Target="http://dlerch.blogspot.com.ar/2007/07/modos-de-cifrado-ecb-cbc-ctr-ofb-y-cfb.html" TargetMode="External"/><Relationship Id="rId2" Type="http://schemas.openxmlformats.org/officeDocument/2006/relationships/hyperlink" Target="https://es.wikipedia.org/wiki/Advanced_Encryption_Standard" TargetMode="External"/><Relationship Id="rId1" Type="http://schemas.openxmlformats.org/officeDocument/2006/relationships/slideLayout" Target="../slideLayouts/slideLayout2.xml"/><Relationship Id="rId6" Type="http://schemas.openxmlformats.org/officeDocument/2006/relationships/hyperlink" Target="http://crypto.stackexchange.com/questions/11004/how-does-gcm-galois-counter-mode-work" TargetMode="External"/><Relationship Id="rId5" Type="http://schemas.openxmlformats.org/officeDocument/2006/relationships/hyperlink" Target="http://www.forumtecnico.com/mod/page/view.php?id=83" TargetMode="External"/><Relationship Id="rId10" Type="http://schemas.openxmlformats.org/officeDocument/2006/relationships/hyperlink" Target="http://inpressco.com/wp-content/uploads/2013/09/Paper65338-343.pdf" TargetMode="External"/><Relationship Id="rId4" Type="http://schemas.openxmlformats.org/officeDocument/2006/relationships/hyperlink" Target="https://en.wikipedia.org/wiki/Rijndael_S-box" TargetMode="External"/><Relationship Id="rId9" Type="http://schemas.openxmlformats.org/officeDocument/2006/relationships/hyperlink" Target="http://www.packetlight.com/?CategoryID=208&amp;ArticleID=475"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sz="6600" dirty="0" smtClean="0"/>
              <a:t>Algoritmo de Cifrado AES</a:t>
            </a:r>
            <a:endParaRPr lang="es-ES" sz="6600" dirty="0"/>
          </a:p>
        </p:txBody>
      </p:sp>
      <p:sp>
        <p:nvSpPr>
          <p:cNvPr id="3" name="Subtítulo 2"/>
          <p:cNvSpPr>
            <a:spLocks noGrp="1"/>
          </p:cNvSpPr>
          <p:nvPr>
            <p:ph type="subTitle" idx="1"/>
          </p:nvPr>
        </p:nvSpPr>
        <p:spPr>
          <a:xfrm>
            <a:off x="810001" y="5572395"/>
            <a:ext cx="10572000" cy="434974"/>
          </a:xfrm>
        </p:spPr>
        <p:txBody>
          <a:bodyPr/>
          <a:lstStyle/>
          <a:p>
            <a:r>
              <a:rPr lang="es-ES" dirty="0" smtClean="0"/>
              <a:t>Presentado por </a:t>
            </a:r>
            <a:r>
              <a:rPr lang="es-ES" b="1" dirty="0" smtClean="0">
                <a:solidFill>
                  <a:srgbClr val="FA8F1A"/>
                </a:solidFill>
              </a:rPr>
              <a:t>Gianfranco Barbiani</a:t>
            </a:r>
            <a:endParaRPr lang="es-ES" b="1" dirty="0">
              <a:solidFill>
                <a:srgbClr val="FA8F1A"/>
              </a:solidFill>
            </a:endParaRPr>
          </a:p>
        </p:txBody>
      </p:sp>
    </p:spTree>
    <p:extLst>
      <p:ext uri="{BB962C8B-B14F-4D97-AF65-F5344CB8AC3E}">
        <p14:creationId xmlns:p14="http://schemas.microsoft.com/office/powerpoint/2010/main" val="32440371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Tipos de Cifrado</a:t>
            </a:r>
            <a:endParaRPr lang="es-ES" dirty="0"/>
          </a:p>
        </p:txBody>
      </p:sp>
      <p:sp>
        <p:nvSpPr>
          <p:cNvPr id="3" name="Marcador de contenido 2"/>
          <p:cNvSpPr>
            <a:spLocks noGrp="1"/>
          </p:cNvSpPr>
          <p:nvPr>
            <p:ph idx="1"/>
          </p:nvPr>
        </p:nvSpPr>
        <p:spPr>
          <a:xfrm>
            <a:off x="827424" y="2444373"/>
            <a:ext cx="10554574" cy="2867856"/>
          </a:xfrm>
        </p:spPr>
        <p:txBody>
          <a:bodyPr>
            <a:noAutofit/>
          </a:bodyPr>
          <a:lstStyle/>
          <a:p>
            <a:pPr marL="0" indent="0">
              <a:buNone/>
            </a:pPr>
            <a:r>
              <a:rPr lang="es-ES" dirty="0"/>
              <a:t>E</a:t>
            </a:r>
            <a:r>
              <a:rPr lang="es-ES" dirty="0" smtClean="0"/>
              <a:t>n Criptografía Simétrica, dado  </a:t>
            </a:r>
            <a:r>
              <a:rPr lang="es-ES" dirty="0"/>
              <a:t>un  mensaje  en  claro  </a:t>
            </a:r>
            <a:r>
              <a:rPr lang="es-ES" b="1" dirty="0" smtClean="0"/>
              <a:t>M</a:t>
            </a:r>
            <a:r>
              <a:rPr lang="es-ES" dirty="0" smtClean="0"/>
              <a:t>,  </a:t>
            </a:r>
            <a:r>
              <a:rPr lang="es-ES" dirty="0"/>
              <a:t>representado  mediante  un  número  variable  </a:t>
            </a:r>
            <a:r>
              <a:rPr lang="es-ES" dirty="0" smtClean="0"/>
              <a:t>de octetos</a:t>
            </a:r>
            <a:r>
              <a:rPr lang="es-ES" dirty="0"/>
              <a:t>,  a la hora de proceder a su cifrado  para convertirlo en un criptograma  </a:t>
            </a:r>
            <a:r>
              <a:rPr lang="es-ES" b="1" dirty="0" smtClean="0"/>
              <a:t>C</a:t>
            </a:r>
            <a:r>
              <a:rPr lang="es-ES" dirty="0" smtClean="0"/>
              <a:t> existen  </a:t>
            </a:r>
            <a:r>
              <a:rPr lang="es-ES" b="1" dirty="0">
                <a:solidFill>
                  <a:srgbClr val="92D050"/>
                </a:solidFill>
              </a:rPr>
              <a:t>dos  tipos  </a:t>
            </a:r>
            <a:r>
              <a:rPr lang="es-ES" dirty="0"/>
              <a:t>básicos  de  cifradores,  diferenciados  en  cuanto  como  </a:t>
            </a:r>
            <a:r>
              <a:rPr lang="es-ES" b="1" dirty="0">
                <a:solidFill>
                  <a:srgbClr val="92D050"/>
                </a:solidFill>
              </a:rPr>
              <a:t>dividir</a:t>
            </a:r>
            <a:r>
              <a:rPr lang="es-ES" dirty="0"/>
              <a:t>  el </a:t>
            </a:r>
            <a:r>
              <a:rPr lang="es-ES" dirty="0" smtClean="0"/>
              <a:t>mensaje </a:t>
            </a:r>
            <a:r>
              <a:rPr lang="es-ES" dirty="0"/>
              <a:t>en claro para abordar la tarea de </a:t>
            </a:r>
            <a:r>
              <a:rPr lang="es-ES" dirty="0" smtClean="0"/>
              <a:t>transformación:</a:t>
            </a:r>
          </a:p>
          <a:p>
            <a:pPr marL="0" indent="0">
              <a:buNone/>
            </a:pPr>
            <a:endParaRPr lang="es-ES" sz="1750" dirty="0" smtClean="0"/>
          </a:p>
          <a:p>
            <a:endParaRPr lang="es-ES" sz="1750" dirty="0"/>
          </a:p>
        </p:txBody>
      </p:sp>
      <p:pic>
        <p:nvPicPr>
          <p:cNvPr id="4" name="Imagen 3"/>
          <p:cNvPicPr>
            <a:picLocks noChangeAspect="1"/>
          </p:cNvPicPr>
          <p:nvPr/>
        </p:nvPicPr>
        <p:blipFill>
          <a:blip r:embed="rId3"/>
          <a:stretch>
            <a:fillRect/>
          </a:stretch>
        </p:blipFill>
        <p:spPr>
          <a:xfrm>
            <a:off x="3170330" y="4325257"/>
            <a:ext cx="6022150" cy="1898423"/>
          </a:xfrm>
          <a:prstGeom prst="rect">
            <a:avLst/>
          </a:prstGeom>
        </p:spPr>
      </p:pic>
    </p:spTree>
    <p:extLst>
      <p:ext uri="{BB962C8B-B14F-4D97-AF65-F5344CB8AC3E}">
        <p14:creationId xmlns:p14="http://schemas.microsoft.com/office/powerpoint/2010/main" val="3411394771"/>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Cifrado </a:t>
            </a:r>
            <a:r>
              <a:rPr lang="es-ES" dirty="0" smtClean="0"/>
              <a:t>de Flujo (</a:t>
            </a:r>
            <a:r>
              <a:rPr lang="es-ES" dirty="0" err="1" smtClean="0"/>
              <a:t>Stream</a:t>
            </a:r>
            <a:r>
              <a:rPr lang="es-ES" dirty="0" smtClean="0"/>
              <a:t> </a:t>
            </a:r>
            <a:r>
              <a:rPr lang="es-ES" dirty="0" err="1"/>
              <a:t>Cipher</a:t>
            </a:r>
            <a:r>
              <a:rPr lang="es-ES" dirty="0"/>
              <a:t>)</a:t>
            </a:r>
          </a:p>
        </p:txBody>
      </p:sp>
      <p:sp>
        <p:nvSpPr>
          <p:cNvPr id="3" name="Marcador de contenido 2"/>
          <p:cNvSpPr>
            <a:spLocks noGrp="1"/>
          </p:cNvSpPr>
          <p:nvPr>
            <p:ph idx="1"/>
          </p:nvPr>
        </p:nvSpPr>
        <p:spPr>
          <a:xfrm>
            <a:off x="827424" y="2444373"/>
            <a:ext cx="6386176" cy="3970941"/>
          </a:xfrm>
        </p:spPr>
        <p:txBody>
          <a:bodyPr>
            <a:noAutofit/>
          </a:bodyPr>
          <a:lstStyle/>
          <a:p>
            <a:r>
              <a:rPr lang="es-ES" sz="1750" dirty="0"/>
              <a:t>La  característica  principal  de  este  cifrado  consiste  en  considerar  el  mensaje  en </a:t>
            </a:r>
            <a:r>
              <a:rPr lang="es-ES" sz="1750" dirty="0" smtClean="0"/>
              <a:t> claro  </a:t>
            </a:r>
            <a:r>
              <a:rPr lang="es-ES" sz="1750" dirty="0"/>
              <a:t>como  un  </a:t>
            </a:r>
            <a:r>
              <a:rPr lang="es-ES" sz="1750" b="1" dirty="0">
                <a:solidFill>
                  <a:srgbClr val="92D050"/>
                </a:solidFill>
              </a:rPr>
              <a:t>flujo  continuo  de  bits  </a:t>
            </a:r>
            <a:r>
              <a:rPr lang="es-ES" sz="1750" dirty="0"/>
              <a:t>(o  caracteres) y  generar  a  la  salida  el </a:t>
            </a:r>
            <a:r>
              <a:rPr lang="es-ES" sz="1750" dirty="0" smtClean="0"/>
              <a:t>correspondiente  </a:t>
            </a:r>
            <a:r>
              <a:rPr lang="es-ES" sz="1750" b="1" dirty="0">
                <a:solidFill>
                  <a:srgbClr val="92D050"/>
                </a:solidFill>
              </a:rPr>
              <a:t>flujo  de  bits  resultante</a:t>
            </a:r>
            <a:r>
              <a:rPr lang="es-ES" sz="1750" dirty="0">
                <a:solidFill>
                  <a:srgbClr val="92D050"/>
                </a:solidFill>
              </a:rPr>
              <a:t>  </a:t>
            </a:r>
            <a:r>
              <a:rPr lang="es-ES" sz="1750" dirty="0"/>
              <a:t>de   la  transformación  producida  en  el </a:t>
            </a:r>
            <a:r>
              <a:rPr lang="es-ES" sz="1750" dirty="0" smtClean="0"/>
              <a:t>proceso </a:t>
            </a:r>
            <a:r>
              <a:rPr lang="es-ES" sz="1750" dirty="0"/>
              <a:t>de cifrado. </a:t>
            </a:r>
          </a:p>
          <a:p>
            <a:r>
              <a:rPr lang="es-ES" sz="1750" dirty="0"/>
              <a:t>La ventaja de este sistema es la </a:t>
            </a:r>
            <a:r>
              <a:rPr lang="es-ES" sz="1750" b="1" dirty="0">
                <a:solidFill>
                  <a:srgbClr val="92D050"/>
                </a:solidFill>
              </a:rPr>
              <a:t>simplicidad</a:t>
            </a:r>
            <a:r>
              <a:rPr lang="es-ES" sz="1750" dirty="0">
                <a:solidFill>
                  <a:srgbClr val="92D050"/>
                </a:solidFill>
              </a:rPr>
              <a:t> </a:t>
            </a:r>
            <a:r>
              <a:rPr lang="es-ES" sz="1750" dirty="0"/>
              <a:t>en el proceso de </a:t>
            </a:r>
            <a:r>
              <a:rPr lang="es-ES" sz="1750" dirty="0" smtClean="0"/>
              <a:t>cifrado</a:t>
            </a:r>
            <a:r>
              <a:rPr lang="es-ES" sz="1750" dirty="0"/>
              <a:t> </a:t>
            </a:r>
            <a:r>
              <a:rPr lang="es-ES" sz="1750" dirty="0" smtClean="0"/>
              <a:t>ya que se basa en una operación </a:t>
            </a:r>
            <a:r>
              <a:rPr lang="es-ES" sz="1750" b="1" dirty="0" smtClean="0">
                <a:solidFill>
                  <a:srgbClr val="92D050"/>
                </a:solidFill>
              </a:rPr>
              <a:t>XOR</a:t>
            </a:r>
            <a:r>
              <a:rPr lang="es-ES" sz="1750" dirty="0" smtClean="0"/>
              <a:t>.</a:t>
            </a:r>
          </a:p>
          <a:p>
            <a:r>
              <a:rPr lang="es-ES" sz="1750" dirty="0" smtClean="0"/>
              <a:t>Sistemas más conocidos que utilizan cifrado de flujo:</a:t>
            </a:r>
          </a:p>
          <a:p>
            <a:pPr lvl="1"/>
            <a:r>
              <a:rPr lang="es-ES" sz="1550" dirty="0" smtClean="0"/>
              <a:t>RC4: Algoritmo de RSA.</a:t>
            </a:r>
          </a:p>
          <a:p>
            <a:pPr lvl="1"/>
            <a:r>
              <a:rPr lang="es-ES" sz="1550" dirty="0" smtClean="0"/>
              <a:t>SEAL: Algoritmo propuesto por IBM.</a:t>
            </a:r>
          </a:p>
          <a:p>
            <a:pPr lvl="1"/>
            <a:r>
              <a:rPr lang="es-ES" sz="1550" dirty="0" smtClean="0"/>
              <a:t>A5: Algoritmo no publicado propuesto en 1994. Su futuro uso es para la telefonía móvil.</a:t>
            </a:r>
            <a:endParaRPr lang="es-ES" sz="1550" dirty="0"/>
          </a:p>
        </p:txBody>
      </p:sp>
      <p:pic>
        <p:nvPicPr>
          <p:cNvPr id="4" name="Imagen 3"/>
          <p:cNvPicPr>
            <a:picLocks noChangeAspect="1"/>
          </p:cNvPicPr>
          <p:nvPr/>
        </p:nvPicPr>
        <p:blipFill>
          <a:blip r:embed="rId3"/>
          <a:stretch>
            <a:fillRect/>
          </a:stretch>
        </p:blipFill>
        <p:spPr>
          <a:xfrm>
            <a:off x="7687195" y="2879802"/>
            <a:ext cx="4504805" cy="3114598"/>
          </a:xfrm>
          <a:prstGeom prst="rect">
            <a:avLst/>
          </a:prstGeom>
        </p:spPr>
      </p:pic>
    </p:spTree>
    <p:extLst>
      <p:ext uri="{BB962C8B-B14F-4D97-AF65-F5344CB8AC3E}">
        <p14:creationId xmlns:p14="http://schemas.microsoft.com/office/powerpoint/2010/main" val="1932743098"/>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Cifrado por bloques (Block </a:t>
            </a:r>
            <a:r>
              <a:rPr lang="es-ES" dirty="0" err="1"/>
              <a:t>Cipher</a:t>
            </a:r>
            <a:r>
              <a:rPr lang="es-ES" dirty="0"/>
              <a:t>)</a:t>
            </a:r>
          </a:p>
        </p:txBody>
      </p:sp>
      <p:sp>
        <p:nvSpPr>
          <p:cNvPr id="3" name="Marcador de contenido 2"/>
          <p:cNvSpPr>
            <a:spLocks noGrp="1"/>
          </p:cNvSpPr>
          <p:nvPr>
            <p:ph idx="1"/>
          </p:nvPr>
        </p:nvSpPr>
        <p:spPr>
          <a:xfrm>
            <a:off x="827424" y="2444373"/>
            <a:ext cx="10554574" cy="2722713"/>
          </a:xfrm>
        </p:spPr>
        <p:txBody>
          <a:bodyPr>
            <a:noAutofit/>
          </a:bodyPr>
          <a:lstStyle/>
          <a:p>
            <a:r>
              <a:rPr lang="es-ES" sz="1400" dirty="0"/>
              <a:t>En Criptografía, una unidad de </a:t>
            </a:r>
            <a:r>
              <a:rPr lang="es-ES" sz="1400" dirty="0" smtClean="0"/>
              <a:t>Cifrado Por Bloques es </a:t>
            </a:r>
            <a:r>
              <a:rPr lang="es-ES" sz="1400" dirty="0"/>
              <a:t>una unidad de cifrado de clave simétrica que opera en</a:t>
            </a:r>
            <a:r>
              <a:rPr lang="es-ES" sz="1400" b="1" dirty="0"/>
              <a:t> </a:t>
            </a:r>
            <a:r>
              <a:rPr lang="es-ES" sz="1400" b="1" dirty="0">
                <a:solidFill>
                  <a:srgbClr val="92D050"/>
                </a:solidFill>
              </a:rPr>
              <a:t>grupos de bits de longitud fija</a:t>
            </a:r>
            <a:r>
              <a:rPr lang="es-ES" sz="1400" dirty="0"/>
              <a:t>, llamados </a:t>
            </a:r>
            <a:r>
              <a:rPr lang="es-ES" sz="1400" b="1" dirty="0">
                <a:solidFill>
                  <a:srgbClr val="92D050"/>
                </a:solidFill>
              </a:rPr>
              <a:t>bloques</a:t>
            </a:r>
            <a:r>
              <a:rPr lang="es-ES" sz="1400" dirty="0"/>
              <a:t>, aplicándoles una transformación </a:t>
            </a:r>
            <a:r>
              <a:rPr lang="es-ES" sz="1400" dirty="0" smtClean="0"/>
              <a:t>invariante.</a:t>
            </a:r>
          </a:p>
          <a:p>
            <a:r>
              <a:rPr lang="es-ES" sz="1400" dirty="0" smtClean="0"/>
              <a:t>Cuando </a:t>
            </a:r>
            <a:r>
              <a:rPr lang="es-ES" sz="1400" dirty="0"/>
              <a:t>realiza cifrado, una unidad de cifrado por bloques </a:t>
            </a:r>
            <a:r>
              <a:rPr lang="es-ES" sz="1400" b="1" dirty="0">
                <a:solidFill>
                  <a:srgbClr val="92D050"/>
                </a:solidFill>
              </a:rPr>
              <a:t>toma un bloque de texto plano </a:t>
            </a:r>
            <a:r>
              <a:rPr lang="es-ES" sz="1400" dirty="0"/>
              <a:t>o claro como entrada y produce un </a:t>
            </a:r>
            <a:r>
              <a:rPr lang="es-ES" sz="1400" b="1" dirty="0">
                <a:solidFill>
                  <a:srgbClr val="92D050"/>
                </a:solidFill>
              </a:rPr>
              <a:t>bloque de igual tamaño </a:t>
            </a:r>
            <a:r>
              <a:rPr lang="es-ES" sz="1400" dirty="0"/>
              <a:t>de texto cifrado. La transformación exacta es controlada utilizando una segunda entrada — la clave secreta. El descifrado es similar: se ingresan bloques de texto cifrado y se producen bloques de texto plano</a:t>
            </a:r>
            <a:r>
              <a:rPr lang="es-ES" sz="1400" dirty="0" smtClean="0"/>
              <a:t>.</a:t>
            </a:r>
            <a:endParaRPr lang="es-ES" sz="1400" dirty="0"/>
          </a:p>
          <a:p>
            <a:r>
              <a:rPr lang="es-ES" sz="1400" dirty="0"/>
              <a:t>Para cifrar mensajes más largos que el tamaño del bloque, se utiliza un </a:t>
            </a:r>
            <a:r>
              <a:rPr lang="es-ES" sz="1400" b="1" dirty="0">
                <a:solidFill>
                  <a:srgbClr val="92D050"/>
                </a:solidFill>
              </a:rPr>
              <a:t>modo de operación</a:t>
            </a:r>
            <a:r>
              <a:rPr lang="es-ES" sz="1400" dirty="0" smtClean="0"/>
              <a:t>.</a:t>
            </a:r>
            <a:endParaRPr lang="es-ES" sz="1400" dirty="0"/>
          </a:p>
          <a:p>
            <a:r>
              <a:rPr lang="es-ES" sz="1400" dirty="0"/>
              <a:t>Las unidades de cifrado por bloques se diferencian de las unidades de </a:t>
            </a:r>
            <a:r>
              <a:rPr lang="es-ES" sz="1400" b="1" dirty="0">
                <a:solidFill>
                  <a:srgbClr val="92D050"/>
                </a:solidFill>
              </a:rPr>
              <a:t>flujo de cifrado </a:t>
            </a:r>
            <a:r>
              <a:rPr lang="es-ES" sz="1400" dirty="0"/>
              <a:t>en que un flujo de cifrado trabaja sobre dígitos individuales, uno después del otro, y la transformación varía durante el proceso de cifrado. La diferencia entre los dos tipos de unidades es algo difusa, dado que una unidad de cifrado por bloques puede ser operada en un modo que permite utilizarla como una unidad de flujo de cifrado, donde en lugar de dígitos se opera con bloques.</a:t>
            </a:r>
          </a:p>
        </p:txBody>
      </p:sp>
      <p:pic>
        <p:nvPicPr>
          <p:cNvPr id="4" name="Imagen 3"/>
          <p:cNvPicPr>
            <a:picLocks noChangeAspect="1"/>
          </p:cNvPicPr>
          <p:nvPr/>
        </p:nvPicPr>
        <p:blipFill>
          <a:blip r:embed="rId3"/>
          <a:stretch>
            <a:fillRect/>
          </a:stretch>
        </p:blipFill>
        <p:spPr>
          <a:xfrm>
            <a:off x="3486149" y="5167086"/>
            <a:ext cx="5219700" cy="1466850"/>
          </a:xfrm>
          <a:prstGeom prst="rect">
            <a:avLst/>
          </a:prstGeom>
        </p:spPr>
      </p:pic>
    </p:spTree>
    <p:extLst>
      <p:ext uri="{BB962C8B-B14F-4D97-AF65-F5344CB8AC3E}">
        <p14:creationId xmlns:p14="http://schemas.microsoft.com/office/powerpoint/2010/main" val="2169351927"/>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Cifrado por bloques (Block </a:t>
            </a:r>
            <a:r>
              <a:rPr lang="es-ES" dirty="0" err="1"/>
              <a:t>Cipher</a:t>
            </a:r>
            <a:r>
              <a:rPr lang="es-ES" dirty="0"/>
              <a:t>)</a:t>
            </a:r>
          </a:p>
        </p:txBody>
      </p:sp>
      <p:sp>
        <p:nvSpPr>
          <p:cNvPr id="3" name="Marcador de contenido 2"/>
          <p:cNvSpPr>
            <a:spLocks noGrp="1"/>
          </p:cNvSpPr>
          <p:nvPr>
            <p:ph idx="1"/>
          </p:nvPr>
        </p:nvSpPr>
        <p:spPr>
          <a:xfrm>
            <a:off x="818712" y="2266122"/>
            <a:ext cx="10554574" cy="4502978"/>
          </a:xfrm>
        </p:spPr>
        <p:txBody>
          <a:bodyPr>
            <a:noAutofit/>
          </a:bodyPr>
          <a:lstStyle/>
          <a:p>
            <a:pPr marL="0" indent="0">
              <a:buNone/>
            </a:pPr>
            <a:r>
              <a:rPr lang="es-ES" sz="2800" dirty="0"/>
              <a:t>Modos de </a:t>
            </a:r>
            <a:r>
              <a:rPr lang="es-ES" sz="2800" dirty="0" smtClean="0"/>
              <a:t>operación</a:t>
            </a:r>
          </a:p>
          <a:p>
            <a:pPr marL="0" indent="0">
              <a:buNone/>
            </a:pPr>
            <a:r>
              <a:rPr lang="es-ES" sz="1600" dirty="0"/>
              <a:t>En criptografía, un modo de operación es un algoritmo que utiliza un cifrador por bloques para proveer seguridad a la información, como </a:t>
            </a:r>
            <a:r>
              <a:rPr lang="es-ES" sz="1600" b="1" dirty="0">
                <a:solidFill>
                  <a:srgbClr val="92D050"/>
                </a:solidFill>
              </a:rPr>
              <a:t>confidencialidad</a:t>
            </a:r>
            <a:r>
              <a:rPr lang="es-ES" sz="1600" dirty="0">
                <a:solidFill>
                  <a:srgbClr val="92D050"/>
                </a:solidFill>
              </a:rPr>
              <a:t> </a:t>
            </a:r>
            <a:r>
              <a:rPr lang="es-ES" sz="1600" dirty="0"/>
              <a:t>y </a:t>
            </a:r>
            <a:r>
              <a:rPr lang="es-ES" sz="1600" b="1" dirty="0">
                <a:solidFill>
                  <a:srgbClr val="92D050"/>
                </a:solidFill>
              </a:rPr>
              <a:t>autenticidad</a:t>
            </a:r>
            <a:r>
              <a:rPr lang="es-ES" sz="1600" dirty="0"/>
              <a:t>. Un cifrador por bloques en si mismo sólo es adecuado para la transformación criptográfica segura (cifrado y descifrado) de un grupo de bits de longitud fija llamado bloque (a menudo de 64 a 128 bits). Un modo de operación describe cómo aplicar </a:t>
            </a:r>
            <a:r>
              <a:rPr lang="es-ES" sz="1600" b="1" dirty="0">
                <a:solidFill>
                  <a:srgbClr val="92D050"/>
                </a:solidFill>
              </a:rPr>
              <a:t>repetidamente</a:t>
            </a:r>
            <a:r>
              <a:rPr lang="es-ES" sz="1600" dirty="0">
                <a:solidFill>
                  <a:srgbClr val="92D050"/>
                </a:solidFill>
              </a:rPr>
              <a:t> </a:t>
            </a:r>
            <a:r>
              <a:rPr lang="es-ES" sz="1600" b="1" dirty="0">
                <a:solidFill>
                  <a:srgbClr val="92D050"/>
                </a:solidFill>
              </a:rPr>
              <a:t>una operación de cifrado</a:t>
            </a:r>
            <a:r>
              <a:rPr lang="es-ES" sz="1600" dirty="0"/>
              <a:t> en un bloque simple para la transformación segura de </a:t>
            </a:r>
            <a:r>
              <a:rPr lang="es-ES" sz="1600" b="1" dirty="0">
                <a:solidFill>
                  <a:srgbClr val="92D050"/>
                </a:solidFill>
              </a:rPr>
              <a:t>cantidades de datos mayores que un bloque</a:t>
            </a:r>
            <a:r>
              <a:rPr lang="es-ES" sz="1600" dirty="0"/>
              <a:t>.</a:t>
            </a:r>
          </a:p>
          <a:p>
            <a:pPr marL="0" indent="0">
              <a:buNone/>
            </a:pPr>
            <a:r>
              <a:rPr lang="es-ES" sz="1600" dirty="0"/>
              <a:t>La mayoría de los modos requieren de una </a:t>
            </a:r>
            <a:r>
              <a:rPr lang="es-ES" sz="1600" b="1" dirty="0">
                <a:solidFill>
                  <a:srgbClr val="92D050"/>
                </a:solidFill>
              </a:rPr>
              <a:t>única</a:t>
            </a:r>
            <a:r>
              <a:rPr lang="es-ES" sz="1600" dirty="0">
                <a:solidFill>
                  <a:srgbClr val="92D050"/>
                </a:solidFill>
              </a:rPr>
              <a:t> </a:t>
            </a:r>
            <a:r>
              <a:rPr lang="es-ES" sz="1600" dirty="0"/>
              <a:t>secuencia binaria, usualmente llamada </a:t>
            </a:r>
            <a:r>
              <a:rPr lang="es-ES" sz="1600" b="1" dirty="0">
                <a:solidFill>
                  <a:srgbClr val="92D050"/>
                </a:solidFill>
              </a:rPr>
              <a:t>vector de inicialización (IV) </a:t>
            </a:r>
            <a:r>
              <a:rPr lang="es-ES" sz="1600" dirty="0"/>
              <a:t>para cada operación de encriptación. El IV no tiene que repetirse y para algunos modos es aleatorio. El vector de inicialización es utilizado para asegurar que se generen textos cifrados </a:t>
            </a:r>
            <a:r>
              <a:rPr lang="es-ES" sz="1600" b="1" dirty="0">
                <a:solidFill>
                  <a:srgbClr val="92D050"/>
                </a:solidFill>
              </a:rPr>
              <a:t>distintos</a:t>
            </a:r>
            <a:r>
              <a:rPr lang="es-ES" sz="1600" dirty="0">
                <a:solidFill>
                  <a:srgbClr val="92D050"/>
                </a:solidFill>
              </a:rPr>
              <a:t> </a:t>
            </a:r>
            <a:r>
              <a:rPr lang="es-ES" sz="1600" dirty="0"/>
              <a:t>cuando el mismo texto claro es encriptado varias veces con la misma clave. Los cifradores por bloques pueden manejar tamaños de bloque diferentes, pero durante la transformación el tamaño se mantiene siempre fijo. Los modos de cifrado por bloques operan con bloques completos, por lo que es necesario que la </a:t>
            </a:r>
            <a:r>
              <a:rPr lang="es-ES" sz="1600" b="1" dirty="0">
                <a:solidFill>
                  <a:srgbClr val="92D050"/>
                </a:solidFill>
              </a:rPr>
              <a:t>última parte del bloque sea rellenada</a:t>
            </a:r>
            <a:r>
              <a:rPr lang="es-ES" sz="1600" dirty="0"/>
              <a:t> si su tamaño es menor que del actual. Sin embargo, </a:t>
            </a:r>
            <a:r>
              <a:rPr lang="es-ES" sz="1600" b="1" dirty="0">
                <a:solidFill>
                  <a:srgbClr val="92D050"/>
                </a:solidFill>
              </a:rPr>
              <a:t>hay modos que no necesitan el rellenado </a:t>
            </a:r>
            <a:r>
              <a:rPr lang="es-ES" sz="1600" dirty="0"/>
              <a:t>porque usan un cifrador por bloques como cifrador en flujo de forma muy efectiva</a:t>
            </a:r>
            <a:r>
              <a:rPr lang="es-ES" sz="1600" dirty="0" smtClean="0"/>
              <a:t>.</a:t>
            </a:r>
            <a:endParaRPr lang="es-ES" sz="1600" dirty="0"/>
          </a:p>
        </p:txBody>
      </p:sp>
    </p:spTree>
    <p:extLst>
      <p:ext uri="{BB962C8B-B14F-4D97-AF65-F5344CB8AC3E}">
        <p14:creationId xmlns:p14="http://schemas.microsoft.com/office/powerpoint/2010/main" val="880458901"/>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Cifrado por bloques (Block </a:t>
            </a:r>
            <a:r>
              <a:rPr lang="es-ES" dirty="0" err="1"/>
              <a:t>Cipher</a:t>
            </a:r>
            <a:r>
              <a:rPr lang="es-ES" dirty="0"/>
              <a:t>)</a:t>
            </a:r>
          </a:p>
        </p:txBody>
      </p:sp>
      <p:sp>
        <p:nvSpPr>
          <p:cNvPr id="3" name="Marcador de contenido 2"/>
          <p:cNvSpPr>
            <a:spLocks noGrp="1"/>
          </p:cNvSpPr>
          <p:nvPr>
            <p:ph idx="1"/>
          </p:nvPr>
        </p:nvSpPr>
        <p:spPr>
          <a:xfrm>
            <a:off x="810000" y="2279374"/>
            <a:ext cx="10571998" cy="4366591"/>
          </a:xfrm>
        </p:spPr>
        <p:txBody>
          <a:bodyPr>
            <a:noAutofit/>
          </a:bodyPr>
          <a:lstStyle/>
          <a:p>
            <a:pPr marL="0" indent="0">
              <a:buNone/>
            </a:pPr>
            <a:r>
              <a:rPr lang="es-ES" sz="2400" dirty="0"/>
              <a:t>Modos de </a:t>
            </a:r>
            <a:r>
              <a:rPr lang="es-ES" sz="2400" dirty="0" smtClean="0"/>
              <a:t>operación </a:t>
            </a:r>
            <a:r>
              <a:rPr lang="es-ES" sz="1600" dirty="0" smtClean="0"/>
              <a:t>(continuación</a:t>
            </a:r>
            <a:r>
              <a:rPr lang="es-ES" sz="1600" dirty="0"/>
              <a:t>)</a:t>
            </a:r>
          </a:p>
          <a:p>
            <a:r>
              <a:rPr lang="es-ES" dirty="0" err="1"/>
              <a:t>Electronic</a:t>
            </a:r>
            <a:r>
              <a:rPr lang="es-ES" dirty="0"/>
              <a:t> </a:t>
            </a:r>
            <a:r>
              <a:rPr lang="es-ES" dirty="0" err="1"/>
              <a:t>Code</a:t>
            </a:r>
            <a:r>
              <a:rPr lang="es-ES" dirty="0"/>
              <a:t>-Book (ECB)</a:t>
            </a:r>
          </a:p>
          <a:p>
            <a:pPr marL="723900" indent="-368300"/>
            <a:r>
              <a:rPr lang="es-ES" sz="1600" dirty="0"/>
              <a:t>El más sencillo es el modo </a:t>
            </a:r>
            <a:r>
              <a:rPr lang="es-ES" sz="1600" dirty="0" err="1"/>
              <a:t>Electronic</a:t>
            </a:r>
            <a:r>
              <a:rPr lang="es-ES" sz="1600" dirty="0"/>
              <a:t> </a:t>
            </a:r>
            <a:r>
              <a:rPr lang="es-ES" sz="1600" dirty="0" err="1"/>
              <a:t>Codebook</a:t>
            </a:r>
            <a:r>
              <a:rPr lang="es-ES" sz="1600" dirty="0"/>
              <a:t> (ECB), en el cual los mensajes se dividen en bloques y cada uno de ellos es cifrado por separado utilizando la </a:t>
            </a:r>
            <a:r>
              <a:rPr lang="es-ES" sz="1600" b="1" dirty="0">
                <a:solidFill>
                  <a:srgbClr val="92D050"/>
                </a:solidFill>
              </a:rPr>
              <a:t>misma clave K</a:t>
            </a:r>
            <a:r>
              <a:rPr lang="es-ES" sz="1600" dirty="0"/>
              <a:t>. </a:t>
            </a:r>
          </a:p>
          <a:p>
            <a:pPr marL="723900" indent="-368300">
              <a:buClr>
                <a:srgbClr val="C00000"/>
              </a:buClr>
            </a:pPr>
            <a:r>
              <a:rPr lang="es-ES" sz="1600" dirty="0"/>
              <a:t>La desventaja de este método es que a</a:t>
            </a:r>
            <a:r>
              <a:rPr lang="es-ES" sz="1600" b="1" dirty="0"/>
              <a:t> </a:t>
            </a:r>
            <a:r>
              <a:rPr lang="es-ES" sz="1600" b="1" dirty="0">
                <a:solidFill>
                  <a:srgbClr val="92D050"/>
                </a:solidFill>
              </a:rPr>
              <a:t>bloques de texto plano o claro idénticos </a:t>
            </a:r>
            <a:r>
              <a:rPr lang="es-ES" sz="1600" dirty="0"/>
              <a:t>les corresponden </a:t>
            </a:r>
            <a:r>
              <a:rPr lang="es-ES" sz="1600" b="1" dirty="0">
                <a:solidFill>
                  <a:srgbClr val="92D050"/>
                </a:solidFill>
              </a:rPr>
              <a:t>bloques idénticos de texto cifrado</a:t>
            </a:r>
            <a:r>
              <a:rPr lang="es-ES" sz="1600" dirty="0"/>
              <a:t>, de manera que se pueden reconocer estos patrones como guía para descubrir el texto en claro a partir del texto cifrado. Por esto, no proporciona una auténtica confidencialidad y no es recomendado para protocolos criptográficos, como apunte no usa el vector de inicialización (IV).</a:t>
            </a:r>
            <a:endParaRPr lang="es-ES" sz="1600" dirty="0" smtClean="0"/>
          </a:p>
        </p:txBody>
      </p:sp>
      <p:pic>
        <p:nvPicPr>
          <p:cNvPr id="4" name="Imagen 3"/>
          <p:cNvPicPr>
            <a:picLocks noChangeAspect="1"/>
          </p:cNvPicPr>
          <p:nvPr/>
        </p:nvPicPr>
        <p:blipFill>
          <a:blip r:embed="rId3"/>
          <a:stretch>
            <a:fillRect/>
          </a:stretch>
        </p:blipFill>
        <p:spPr>
          <a:xfrm>
            <a:off x="5664589" y="1904093"/>
            <a:ext cx="6527412" cy="2101850"/>
          </a:xfrm>
          <a:prstGeom prst="rect">
            <a:avLst/>
          </a:prstGeom>
        </p:spPr>
      </p:pic>
    </p:spTree>
    <p:extLst>
      <p:ext uri="{BB962C8B-B14F-4D97-AF65-F5344CB8AC3E}">
        <p14:creationId xmlns:p14="http://schemas.microsoft.com/office/powerpoint/2010/main" val="3429112640"/>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Cifrado por bloques (Block </a:t>
            </a:r>
            <a:r>
              <a:rPr lang="es-ES" dirty="0" err="1"/>
              <a:t>Cipher</a:t>
            </a:r>
            <a:r>
              <a:rPr lang="es-ES" dirty="0"/>
              <a:t>)</a:t>
            </a:r>
          </a:p>
        </p:txBody>
      </p:sp>
      <p:sp>
        <p:nvSpPr>
          <p:cNvPr id="3" name="Marcador de contenido 2"/>
          <p:cNvSpPr>
            <a:spLocks noGrp="1"/>
          </p:cNvSpPr>
          <p:nvPr>
            <p:ph idx="1"/>
          </p:nvPr>
        </p:nvSpPr>
        <p:spPr>
          <a:xfrm>
            <a:off x="810000" y="5175132"/>
            <a:ext cx="10571998" cy="912822"/>
          </a:xfrm>
        </p:spPr>
        <p:txBody>
          <a:bodyPr>
            <a:noAutofit/>
          </a:bodyPr>
          <a:lstStyle/>
          <a:p>
            <a:pPr marL="622300" indent="-266700"/>
            <a:r>
              <a:rPr lang="es-ES" sz="1600" dirty="0" smtClean="0"/>
              <a:t>Para </a:t>
            </a:r>
            <a:r>
              <a:rPr lang="es-ES" sz="1600" dirty="0"/>
              <a:t>hacer cada mensaje único se utiliza asimismo </a:t>
            </a:r>
            <a:r>
              <a:rPr lang="es-ES" sz="1600" b="1" dirty="0">
                <a:solidFill>
                  <a:srgbClr val="92D050"/>
                </a:solidFill>
              </a:rPr>
              <a:t>un vector de inicialización</a:t>
            </a:r>
            <a:r>
              <a:rPr lang="es-ES" sz="1600" dirty="0" smtClean="0"/>
              <a:t>.</a:t>
            </a:r>
          </a:p>
          <a:p>
            <a:pPr marL="622300" indent="-266700">
              <a:buClr>
                <a:srgbClr val="C00000"/>
              </a:buClr>
            </a:pPr>
            <a:r>
              <a:rPr lang="es-ES" sz="1600" dirty="0"/>
              <a:t>Su principal contrapartida es que es </a:t>
            </a:r>
            <a:r>
              <a:rPr lang="es-ES" sz="1600" b="1" dirty="0">
                <a:solidFill>
                  <a:srgbClr val="92D050"/>
                </a:solidFill>
              </a:rPr>
              <a:t>secuencial</a:t>
            </a:r>
            <a:r>
              <a:rPr lang="es-ES" sz="1600" dirty="0">
                <a:solidFill>
                  <a:srgbClr val="92D050"/>
                </a:solidFill>
              </a:rPr>
              <a:t> </a:t>
            </a:r>
            <a:r>
              <a:rPr lang="es-ES" sz="1600" dirty="0"/>
              <a:t>y </a:t>
            </a:r>
            <a:r>
              <a:rPr lang="es-ES" sz="1600" b="1" dirty="0">
                <a:solidFill>
                  <a:srgbClr val="92D050"/>
                </a:solidFill>
              </a:rPr>
              <a:t>no puede funcionar en paralelo</a:t>
            </a:r>
            <a:r>
              <a:rPr lang="es-ES" sz="1600" dirty="0"/>
              <a:t>.</a:t>
            </a:r>
          </a:p>
        </p:txBody>
      </p:sp>
      <p:pic>
        <p:nvPicPr>
          <p:cNvPr id="4" name="Imagen 3"/>
          <p:cNvPicPr>
            <a:picLocks noChangeAspect="1"/>
          </p:cNvPicPr>
          <p:nvPr/>
        </p:nvPicPr>
        <p:blipFill>
          <a:blip r:embed="rId3"/>
          <a:stretch>
            <a:fillRect/>
          </a:stretch>
        </p:blipFill>
        <p:spPr>
          <a:xfrm>
            <a:off x="6241143" y="1900917"/>
            <a:ext cx="5950857" cy="2131335"/>
          </a:xfrm>
          <a:prstGeom prst="rect">
            <a:avLst/>
          </a:prstGeom>
        </p:spPr>
      </p:pic>
      <p:sp>
        <p:nvSpPr>
          <p:cNvPr id="5" name="CuadroTexto 4"/>
          <p:cNvSpPr txBox="1"/>
          <p:nvPr/>
        </p:nvSpPr>
        <p:spPr>
          <a:xfrm>
            <a:off x="810000" y="2786743"/>
            <a:ext cx="5155371" cy="2844800"/>
          </a:xfrm>
          <a:prstGeom prst="rect">
            <a:avLst/>
          </a:prstGeom>
          <a:noFill/>
        </p:spPr>
        <p:txBody>
          <a:bodyPr wrap="square" rtlCol="0">
            <a:spAutoFit/>
          </a:bodyPr>
          <a:lstStyle/>
          <a:p>
            <a:pPr lvl="0">
              <a:spcBef>
                <a:spcPct val="20000"/>
              </a:spcBef>
              <a:spcAft>
                <a:spcPts val="600"/>
              </a:spcAft>
              <a:buClr>
                <a:srgbClr val="F07F09"/>
              </a:buClr>
            </a:pPr>
            <a:r>
              <a:rPr lang="es-ES" sz="2400" dirty="0">
                <a:solidFill>
                  <a:prstClr val="white"/>
                </a:solidFill>
              </a:rPr>
              <a:t>Modos de operación </a:t>
            </a:r>
            <a:r>
              <a:rPr lang="es-ES" sz="1600" dirty="0">
                <a:solidFill>
                  <a:prstClr val="white"/>
                </a:solidFill>
              </a:rPr>
              <a:t>(continuación)</a:t>
            </a:r>
          </a:p>
          <a:p>
            <a:pPr marL="342900" lvl="0" indent="-342900">
              <a:spcBef>
                <a:spcPct val="20000"/>
              </a:spcBef>
              <a:spcAft>
                <a:spcPts val="600"/>
              </a:spcAft>
              <a:buClr>
                <a:srgbClr val="F07F09"/>
              </a:buClr>
              <a:buFont typeface="Wingdings 2" charset="2"/>
              <a:buChar char=""/>
            </a:pPr>
            <a:r>
              <a:rPr lang="es-ES" dirty="0" err="1">
                <a:solidFill>
                  <a:prstClr val="white"/>
                </a:solidFill>
              </a:rPr>
              <a:t>Cipher</a:t>
            </a:r>
            <a:r>
              <a:rPr lang="es-ES" dirty="0">
                <a:solidFill>
                  <a:prstClr val="white"/>
                </a:solidFill>
              </a:rPr>
              <a:t>-Block </a:t>
            </a:r>
            <a:r>
              <a:rPr lang="es-ES" dirty="0" err="1">
                <a:solidFill>
                  <a:prstClr val="white"/>
                </a:solidFill>
              </a:rPr>
              <a:t>Chaining</a:t>
            </a:r>
            <a:r>
              <a:rPr lang="es-ES" dirty="0">
                <a:solidFill>
                  <a:prstClr val="white"/>
                </a:solidFill>
              </a:rPr>
              <a:t> (CBC)</a:t>
            </a:r>
          </a:p>
          <a:p>
            <a:pPr marL="622300" lvl="0" indent="-266700">
              <a:spcBef>
                <a:spcPct val="20000"/>
              </a:spcBef>
              <a:spcAft>
                <a:spcPts val="600"/>
              </a:spcAft>
              <a:buClr>
                <a:srgbClr val="F07F09"/>
              </a:buClr>
              <a:buFont typeface="Wingdings 2" charset="2"/>
              <a:buChar char=""/>
            </a:pPr>
            <a:r>
              <a:rPr lang="es-ES" sz="1600" dirty="0">
                <a:solidFill>
                  <a:prstClr val="white"/>
                </a:solidFill>
              </a:rPr>
              <a:t>En el modo </a:t>
            </a:r>
            <a:r>
              <a:rPr lang="es-ES" sz="1600" dirty="0" err="1">
                <a:solidFill>
                  <a:prstClr val="white"/>
                </a:solidFill>
              </a:rPr>
              <a:t>Cipher</a:t>
            </a:r>
            <a:r>
              <a:rPr lang="es-ES" sz="1600" dirty="0">
                <a:solidFill>
                  <a:prstClr val="white"/>
                </a:solidFill>
              </a:rPr>
              <a:t>-Block </a:t>
            </a:r>
            <a:r>
              <a:rPr lang="es-ES" sz="1600" dirty="0" err="1">
                <a:solidFill>
                  <a:prstClr val="white"/>
                </a:solidFill>
              </a:rPr>
              <a:t>Chaining</a:t>
            </a:r>
            <a:r>
              <a:rPr lang="es-ES" sz="1600" dirty="0">
                <a:solidFill>
                  <a:prstClr val="white"/>
                </a:solidFill>
              </a:rPr>
              <a:t> (CBC), a cada bloque de texto plano se le aplica la operación </a:t>
            </a:r>
            <a:r>
              <a:rPr lang="es-ES" sz="1600" b="1" dirty="0">
                <a:solidFill>
                  <a:srgbClr val="92D050"/>
                </a:solidFill>
              </a:rPr>
              <a:t>XOR</a:t>
            </a:r>
            <a:r>
              <a:rPr lang="es-ES" sz="1600" dirty="0">
                <a:solidFill>
                  <a:srgbClr val="92D050"/>
                </a:solidFill>
              </a:rPr>
              <a:t> </a:t>
            </a:r>
            <a:r>
              <a:rPr lang="es-ES" sz="1600" b="1" dirty="0">
                <a:solidFill>
                  <a:srgbClr val="92D050"/>
                </a:solidFill>
              </a:rPr>
              <a:t>con el bloque cifrado anterior</a:t>
            </a:r>
            <a:r>
              <a:rPr lang="es-ES" sz="1600" dirty="0">
                <a:solidFill>
                  <a:srgbClr val="92D050"/>
                </a:solidFill>
              </a:rPr>
              <a:t> </a:t>
            </a:r>
            <a:r>
              <a:rPr lang="es-ES" sz="1600" dirty="0">
                <a:solidFill>
                  <a:prstClr val="white"/>
                </a:solidFill>
              </a:rPr>
              <a:t>antes de ser cifrado. De esta forma, cada bloque de texto cifrado depende de todo el texto en claro procesado hasta este punto.</a:t>
            </a:r>
          </a:p>
          <a:p>
            <a:endParaRPr lang="es-ES" dirty="0"/>
          </a:p>
        </p:txBody>
      </p:sp>
    </p:spTree>
    <p:extLst>
      <p:ext uri="{BB962C8B-B14F-4D97-AF65-F5344CB8AC3E}">
        <p14:creationId xmlns:p14="http://schemas.microsoft.com/office/powerpoint/2010/main" val="2780209173"/>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Cifrado por bloques (Block </a:t>
            </a:r>
            <a:r>
              <a:rPr lang="es-ES" dirty="0" err="1"/>
              <a:t>Cipher</a:t>
            </a:r>
            <a:r>
              <a:rPr lang="es-ES" dirty="0"/>
              <a:t>)</a:t>
            </a:r>
          </a:p>
        </p:txBody>
      </p:sp>
      <p:sp>
        <p:nvSpPr>
          <p:cNvPr id="3" name="Marcador de contenido 2"/>
          <p:cNvSpPr>
            <a:spLocks noGrp="1"/>
          </p:cNvSpPr>
          <p:nvPr>
            <p:ph idx="1"/>
          </p:nvPr>
        </p:nvSpPr>
        <p:spPr>
          <a:xfrm>
            <a:off x="810000" y="4238171"/>
            <a:ext cx="10571998" cy="2407794"/>
          </a:xfrm>
        </p:spPr>
        <p:txBody>
          <a:bodyPr>
            <a:noAutofit/>
          </a:bodyPr>
          <a:lstStyle/>
          <a:p>
            <a:pPr lvl="1">
              <a:buClr>
                <a:srgbClr val="C00000"/>
              </a:buClr>
            </a:pPr>
            <a:r>
              <a:rPr lang="es-ES" sz="1400" dirty="0" smtClean="0"/>
              <a:t>Todos </a:t>
            </a:r>
            <a:r>
              <a:rPr lang="es-ES" sz="1400" dirty="0"/>
              <a:t>los bloques de salida obtenidos en cada operación </a:t>
            </a:r>
            <a:r>
              <a:rPr lang="es-ES" sz="1400" b="1" dirty="0">
                <a:solidFill>
                  <a:srgbClr val="92D050"/>
                </a:solidFill>
              </a:rPr>
              <a:t>dependen</a:t>
            </a:r>
            <a:r>
              <a:rPr lang="es-ES" sz="1400" dirty="0">
                <a:solidFill>
                  <a:srgbClr val="92D050"/>
                </a:solidFill>
              </a:rPr>
              <a:t> </a:t>
            </a:r>
            <a:r>
              <a:rPr lang="es-ES" sz="1400" dirty="0"/>
              <a:t>directamente de todos los </a:t>
            </a:r>
            <a:r>
              <a:rPr lang="es-ES" sz="1400" b="1" dirty="0">
                <a:solidFill>
                  <a:srgbClr val="92D050"/>
                </a:solidFill>
              </a:rPr>
              <a:t>anteriores</a:t>
            </a:r>
            <a:r>
              <a:rPr lang="es-ES" sz="1400" dirty="0"/>
              <a:t>, por lo tanto este modo de encriptación </a:t>
            </a:r>
            <a:r>
              <a:rPr lang="es-ES" sz="1400" b="1" dirty="0">
                <a:solidFill>
                  <a:srgbClr val="92D050"/>
                </a:solidFill>
              </a:rPr>
              <a:t>no es paralelizable</a:t>
            </a:r>
            <a:r>
              <a:rPr lang="es-ES" sz="1400" dirty="0" smtClean="0"/>
              <a:t>.</a:t>
            </a:r>
          </a:p>
          <a:p>
            <a:pPr lvl="1"/>
            <a:r>
              <a:rPr lang="es-ES" sz="1400" dirty="0" smtClean="0"/>
              <a:t>Sin </a:t>
            </a:r>
            <a:r>
              <a:rPr lang="es-ES" sz="1400" dirty="0"/>
              <a:t>embargo, ya que el texto claro o el texto cifrado sólo son usados en el XOR final, las operaciones del cifrador por bloques pueden realizarse por </a:t>
            </a:r>
            <a:r>
              <a:rPr lang="es-ES" sz="1400" b="1" dirty="0">
                <a:solidFill>
                  <a:srgbClr val="92D050"/>
                </a:solidFill>
              </a:rPr>
              <a:t>adelantado</a:t>
            </a:r>
            <a:r>
              <a:rPr lang="es-ES" sz="1400" dirty="0"/>
              <a:t>, para que la etapa final se lleve a cabo en </a:t>
            </a:r>
            <a:r>
              <a:rPr lang="es-ES" sz="1400" b="1" dirty="0">
                <a:solidFill>
                  <a:srgbClr val="92D050"/>
                </a:solidFill>
              </a:rPr>
              <a:t>paralelo</a:t>
            </a:r>
            <a:r>
              <a:rPr lang="es-ES" sz="1400" dirty="0">
                <a:solidFill>
                  <a:srgbClr val="92D050"/>
                </a:solidFill>
              </a:rPr>
              <a:t> </a:t>
            </a:r>
            <a:r>
              <a:rPr lang="es-ES" sz="1400" dirty="0"/>
              <a:t>siempre que el texto claro o cifrado se encuentre </a:t>
            </a:r>
            <a:r>
              <a:rPr lang="es-ES" sz="1400" dirty="0" smtClean="0"/>
              <a:t>disponible.</a:t>
            </a:r>
          </a:p>
          <a:p>
            <a:pPr lvl="1"/>
            <a:r>
              <a:rPr lang="es-ES" sz="1400" dirty="0" smtClean="0"/>
              <a:t>El </a:t>
            </a:r>
            <a:r>
              <a:rPr lang="es-ES" sz="1400" dirty="0"/>
              <a:t>modo de operación OFB requiere un </a:t>
            </a:r>
            <a:r>
              <a:rPr lang="es-ES" sz="1400" b="1" dirty="0">
                <a:solidFill>
                  <a:srgbClr val="92D050"/>
                </a:solidFill>
              </a:rPr>
              <a:t>IV distinto </a:t>
            </a:r>
            <a:r>
              <a:rPr lang="es-ES" sz="1400" dirty="0"/>
              <a:t>para cada mensaje encriptado con una misma clave. Si no se cumple este requerimiento se compromete la seguridad.</a:t>
            </a:r>
            <a:endParaRPr lang="es-ES" sz="1400" dirty="0" smtClean="0"/>
          </a:p>
        </p:txBody>
      </p:sp>
      <p:pic>
        <p:nvPicPr>
          <p:cNvPr id="4" name="Imagen 3"/>
          <p:cNvPicPr>
            <a:picLocks noChangeAspect="1"/>
          </p:cNvPicPr>
          <p:nvPr/>
        </p:nvPicPr>
        <p:blipFill>
          <a:blip r:embed="rId3"/>
          <a:stretch>
            <a:fillRect/>
          </a:stretch>
        </p:blipFill>
        <p:spPr>
          <a:xfrm>
            <a:off x="6241143" y="1905453"/>
            <a:ext cx="5950857" cy="2010699"/>
          </a:xfrm>
          <a:prstGeom prst="rect">
            <a:avLst/>
          </a:prstGeom>
        </p:spPr>
      </p:pic>
      <p:sp>
        <p:nvSpPr>
          <p:cNvPr id="5" name="CuadroTexto 4"/>
          <p:cNvSpPr txBox="1"/>
          <p:nvPr/>
        </p:nvSpPr>
        <p:spPr>
          <a:xfrm>
            <a:off x="810000" y="2540000"/>
            <a:ext cx="5169886" cy="2308324"/>
          </a:xfrm>
          <a:prstGeom prst="rect">
            <a:avLst/>
          </a:prstGeom>
          <a:noFill/>
        </p:spPr>
        <p:txBody>
          <a:bodyPr wrap="square" rtlCol="0">
            <a:spAutoFit/>
          </a:bodyPr>
          <a:lstStyle/>
          <a:p>
            <a:r>
              <a:rPr lang="es-ES" sz="2400" dirty="0"/>
              <a:t>Modos de operación </a:t>
            </a:r>
            <a:r>
              <a:rPr lang="es-ES" sz="1600" dirty="0"/>
              <a:t>(continuación)</a:t>
            </a:r>
          </a:p>
          <a:p>
            <a:pPr marL="285750" indent="-285750">
              <a:spcBef>
                <a:spcPct val="20000"/>
              </a:spcBef>
              <a:spcAft>
                <a:spcPts val="600"/>
              </a:spcAft>
              <a:buClr>
                <a:schemeClr val="accent1"/>
              </a:buClr>
              <a:buFont typeface="Wingdings 2" charset="2"/>
              <a:buChar char=""/>
            </a:pPr>
            <a:r>
              <a:rPr lang="es-ES" sz="1600" dirty="0"/>
              <a:t>Output </a:t>
            </a:r>
            <a:r>
              <a:rPr lang="es-ES" sz="1600" dirty="0" err="1"/>
              <a:t>Feedback</a:t>
            </a:r>
            <a:r>
              <a:rPr lang="es-ES" sz="1600" dirty="0"/>
              <a:t> (OFB</a:t>
            </a:r>
            <a:r>
              <a:rPr lang="es-ES" sz="1600" dirty="0" smtClean="0"/>
              <a:t>)</a:t>
            </a:r>
            <a:endParaRPr lang="es-ES" sz="1600" dirty="0"/>
          </a:p>
          <a:p>
            <a:pPr marL="742950" lvl="1" indent="-285750">
              <a:spcBef>
                <a:spcPct val="20000"/>
              </a:spcBef>
              <a:spcAft>
                <a:spcPts val="600"/>
              </a:spcAft>
              <a:buClr>
                <a:schemeClr val="accent1"/>
              </a:buClr>
              <a:buFont typeface="Wingdings 2" charset="2"/>
              <a:buChar char=""/>
            </a:pPr>
            <a:r>
              <a:rPr lang="es-ES" sz="1400" dirty="0"/>
              <a:t>Emplea una </a:t>
            </a:r>
            <a:r>
              <a:rPr lang="es-ES" sz="1400" b="1" dirty="0">
                <a:solidFill>
                  <a:srgbClr val="92D050"/>
                </a:solidFill>
              </a:rPr>
              <a:t>clave</a:t>
            </a:r>
            <a:r>
              <a:rPr lang="es-ES" sz="1400" dirty="0">
                <a:solidFill>
                  <a:srgbClr val="92D050"/>
                </a:solidFill>
              </a:rPr>
              <a:t> </a:t>
            </a:r>
            <a:r>
              <a:rPr lang="es-ES" sz="1400" dirty="0"/>
              <a:t>para crear un bloque pseudoaleatorio que es operado a través de </a:t>
            </a:r>
            <a:r>
              <a:rPr lang="es-ES" sz="1400" b="1" dirty="0">
                <a:solidFill>
                  <a:srgbClr val="92D050"/>
                </a:solidFill>
              </a:rPr>
              <a:t>XOR</a:t>
            </a:r>
            <a:r>
              <a:rPr lang="es-ES" sz="1400" dirty="0">
                <a:solidFill>
                  <a:srgbClr val="92D050"/>
                </a:solidFill>
              </a:rPr>
              <a:t> </a:t>
            </a:r>
            <a:r>
              <a:rPr lang="es-ES" sz="1400" dirty="0"/>
              <a:t>con el texto claro para generar el texto cifrado. Requiere de un </a:t>
            </a:r>
            <a:r>
              <a:rPr lang="es-ES" sz="1400" b="1" dirty="0">
                <a:solidFill>
                  <a:srgbClr val="92D050"/>
                </a:solidFill>
              </a:rPr>
              <a:t>vector de inicialización </a:t>
            </a:r>
            <a:r>
              <a:rPr lang="es-ES" sz="1400" dirty="0"/>
              <a:t>que debe ser </a:t>
            </a:r>
            <a:r>
              <a:rPr lang="es-ES" sz="1400" b="1" dirty="0">
                <a:solidFill>
                  <a:srgbClr val="92D050"/>
                </a:solidFill>
              </a:rPr>
              <a:t>único</a:t>
            </a:r>
            <a:r>
              <a:rPr lang="es-ES" sz="1400" dirty="0">
                <a:solidFill>
                  <a:srgbClr val="92D050"/>
                </a:solidFill>
              </a:rPr>
              <a:t> </a:t>
            </a:r>
            <a:r>
              <a:rPr lang="es-ES" sz="1400" dirty="0"/>
              <a:t>para cada ejecución realizada.</a:t>
            </a:r>
          </a:p>
          <a:p>
            <a:endParaRPr lang="es-ES" dirty="0"/>
          </a:p>
        </p:txBody>
      </p:sp>
    </p:spTree>
    <p:extLst>
      <p:ext uri="{BB962C8B-B14F-4D97-AF65-F5344CB8AC3E}">
        <p14:creationId xmlns:p14="http://schemas.microsoft.com/office/powerpoint/2010/main" val="1957627287"/>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Cifrado por bloques (Block </a:t>
            </a:r>
            <a:r>
              <a:rPr lang="es-ES" dirty="0" err="1"/>
              <a:t>Cipher</a:t>
            </a:r>
            <a:r>
              <a:rPr lang="es-ES" dirty="0"/>
              <a:t>)</a:t>
            </a:r>
          </a:p>
        </p:txBody>
      </p:sp>
      <p:sp>
        <p:nvSpPr>
          <p:cNvPr id="3" name="Marcador de contenido 2"/>
          <p:cNvSpPr>
            <a:spLocks noGrp="1"/>
          </p:cNvSpPr>
          <p:nvPr>
            <p:ph idx="1"/>
          </p:nvPr>
        </p:nvSpPr>
        <p:spPr>
          <a:xfrm>
            <a:off x="810000" y="5020645"/>
            <a:ext cx="10571998" cy="887868"/>
          </a:xfrm>
        </p:spPr>
        <p:txBody>
          <a:bodyPr>
            <a:noAutofit/>
          </a:bodyPr>
          <a:lstStyle/>
          <a:p>
            <a:pPr marL="622300" indent="-266700">
              <a:buClr>
                <a:srgbClr val="C00000"/>
              </a:buClr>
            </a:pPr>
            <a:r>
              <a:rPr lang="es-ES" sz="1600" dirty="0" smtClean="0"/>
              <a:t>Como </a:t>
            </a:r>
            <a:r>
              <a:rPr lang="es-ES" sz="1600" dirty="0"/>
              <a:t>en OFB reutilizar un contador en la misma clave puede ser desastroso y permite Bit-</a:t>
            </a:r>
            <a:r>
              <a:rPr lang="es-ES" sz="1600" dirty="0" err="1"/>
              <a:t>flipping</a:t>
            </a:r>
            <a:r>
              <a:rPr lang="es-ES" sz="1600" dirty="0"/>
              <a:t> </a:t>
            </a:r>
            <a:r>
              <a:rPr lang="es-ES" sz="1600" dirty="0" err="1"/>
              <a:t>attacks</a:t>
            </a:r>
            <a:r>
              <a:rPr lang="es-ES" sz="1600" dirty="0"/>
              <a:t>. </a:t>
            </a:r>
            <a:endParaRPr lang="es-ES" sz="1600" dirty="0" smtClean="0"/>
          </a:p>
          <a:p>
            <a:pPr marL="622300" indent="-266700">
              <a:buClr>
                <a:srgbClr val="C00000"/>
              </a:buClr>
            </a:pPr>
            <a:r>
              <a:rPr lang="es-ES" sz="1600" dirty="0" smtClean="0"/>
              <a:t>En </a:t>
            </a:r>
            <a:r>
              <a:rPr lang="es-ES" sz="1600" dirty="0"/>
              <a:t>CFB el cifrado no puede ser paralelizado, pero el descifrado si</a:t>
            </a:r>
            <a:r>
              <a:rPr lang="es-ES" sz="1600" dirty="0" smtClean="0"/>
              <a:t>.</a:t>
            </a:r>
            <a:endParaRPr lang="es-ES" sz="1600" dirty="0"/>
          </a:p>
        </p:txBody>
      </p:sp>
      <p:pic>
        <p:nvPicPr>
          <p:cNvPr id="5" name="Imagen 4"/>
          <p:cNvPicPr>
            <a:picLocks noChangeAspect="1"/>
          </p:cNvPicPr>
          <p:nvPr/>
        </p:nvPicPr>
        <p:blipFill>
          <a:blip r:embed="rId3"/>
          <a:stretch>
            <a:fillRect/>
          </a:stretch>
        </p:blipFill>
        <p:spPr>
          <a:xfrm>
            <a:off x="6534150" y="1893433"/>
            <a:ext cx="5657850" cy="2200275"/>
          </a:xfrm>
          <a:prstGeom prst="rect">
            <a:avLst/>
          </a:prstGeom>
        </p:spPr>
      </p:pic>
      <p:sp>
        <p:nvSpPr>
          <p:cNvPr id="6" name="CuadroTexto 5"/>
          <p:cNvSpPr txBox="1"/>
          <p:nvPr/>
        </p:nvSpPr>
        <p:spPr>
          <a:xfrm>
            <a:off x="810000" y="2802585"/>
            <a:ext cx="5489200" cy="2582245"/>
          </a:xfrm>
          <a:prstGeom prst="rect">
            <a:avLst/>
          </a:prstGeom>
          <a:noFill/>
        </p:spPr>
        <p:txBody>
          <a:bodyPr wrap="square" rtlCol="0">
            <a:spAutoFit/>
          </a:bodyPr>
          <a:lstStyle/>
          <a:p>
            <a:pPr lvl="0">
              <a:spcBef>
                <a:spcPct val="20000"/>
              </a:spcBef>
              <a:spcAft>
                <a:spcPts val="600"/>
              </a:spcAft>
              <a:buClr>
                <a:srgbClr val="F07F09"/>
              </a:buClr>
            </a:pPr>
            <a:r>
              <a:rPr lang="es-ES" sz="2400" dirty="0">
                <a:solidFill>
                  <a:prstClr val="white"/>
                </a:solidFill>
              </a:rPr>
              <a:t>Modos de operación </a:t>
            </a:r>
            <a:r>
              <a:rPr lang="es-ES" sz="1600" dirty="0">
                <a:solidFill>
                  <a:prstClr val="white"/>
                </a:solidFill>
              </a:rPr>
              <a:t>(continuación)</a:t>
            </a:r>
          </a:p>
          <a:p>
            <a:pPr marL="342900" lvl="0" indent="-342900">
              <a:spcBef>
                <a:spcPct val="20000"/>
              </a:spcBef>
              <a:spcAft>
                <a:spcPts val="600"/>
              </a:spcAft>
              <a:buClr>
                <a:srgbClr val="F07F09"/>
              </a:buClr>
              <a:buFont typeface="Wingdings 2" charset="2"/>
              <a:buChar char=""/>
            </a:pPr>
            <a:r>
              <a:rPr lang="es-ES" dirty="0" err="1">
                <a:solidFill>
                  <a:prstClr val="white"/>
                </a:solidFill>
              </a:rPr>
              <a:t>Cipher-Feedback</a:t>
            </a:r>
            <a:r>
              <a:rPr lang="es-ES" dirty="0">
                <a:solidFill>
                  <a:prstClr val="white"/>
                </a:solidFill>
              </a:rPr>
              <a:t> </a:t>
            </a:r>
            <a:r>
              <a:rPr lang="es-ES" dirty="0" err="1">
                <a:solidFill>
                  <a:prstClr val="white"/>
                </a:solidFill>
              </a:rPr>
              <a:t>Mode</a:t>
            </a:r>
            <a:r>
              <a:rPr lang="es-ES" dirty="0">
                <a:solidFill>
                  <a:prstClr val="white"/>
                </a:solidFill>
              </a:rPr>
              <a:t> (CFB)</a:t>
            </a:r>
          </a:p>
          <a:p>
            <a:pPr marL="622300" lvl="0" indent="-266700">
              <a:spcBef>
                <a:spcPct val="20000"/>
              </a:spcBef>
              <a:spcAft>
                <a:spcPts val="600"/>
              </a:spcAft>
              <a:buClr>
                <a:srgbClr val="F07F09"/>
              </a:buClr>
              <a:buFont typeface="Wingdings 2" charset="2"/>
              <a:buChar char=""/>
            </a:pPr>
            <a:r>
              <a:rPr lang="es-ES" sz="1600" dirty="0">
                <a:solidFill>
                  <a:prstClr val="white"/>
                </a:solidFill>
              </a:rPr>
              <a:t>CFB ha sido estandarizado por el NIST (U.S. </a:t>
            </a:r>
            <a:r>
              <a:rPr lang="es-ES" sz="1600" dirty="0" err="1">
                <a:solidFill>
                  <a:prstClr val="white"/>
                </a:solidFill>
              </a:rPr>
              <a:t>National</a:t>
            </a:r>
            <a:r>
              <a:rPr lang="es-ES" sz="1600" dirty="0">
                <a:solidFill>
                  <a:prstClr val="white"/>
                </a:solidFill>
              </a:rPr>
              <a:t> </a:t>
            </a:r>
            <a:r>
              <a:rPr lang="es-ES" sz="1600" dirty="0" err="1">
                <a:solidFill>
                  <a:prstClr val="white"/>
                </a:solidFill>
              </a:rPr>
              <a:t>Institute</a:t>
            </a:r>
            <a:r>
              <a:rPr lang="es-ES" sz="1600" dirty="0">
                <a:solidFill>
                  <a:prstClr val="white"/>
                </a:solidFill>
              </a:rPr>
              <a:t> </a:t>
            </a:r>
            <a:r>
              <a:rPr lang="es-ES" sz="1600" dirty="0" err="1">
                <a:solidFill>
                  <a:prstClr val="white"/>
                </a:solidFill>
              </a:rPr>
              <a:t>for</a:t>
            </a:r>
            <a:r>
              <a:rPr lang="es-ES" sz="1600" dirty="0">
                <a:solidFill>
                  <a:prstClr val="white"/>
                </a:solidFill>
              </a:rPr>
              <a:t> </a:t>
            </a:r>
            <a:r>
              <a:rPr lang="es-ES" sz="1600" dirty="0" err="1">
                <a:solidFill>
                  <a:prstClr val="white"/>
                </a:solidFill>
              </a:rPr>
              <a:t>Standards</a:t>
            </a:r>
            <a:r>
              <a:rPr lang="es-ES" sz="1600" dirty="0">
                <a:solidFill>
                  <a:prstClr val="white"/>
                </a:solidFill>
              </a:rPr>
              <a:t> and </a:t>
            </a:r>
            <a:r>
              <a:rPr lang="es-ES" sz="1600" dirty="0" err="1">
                <a:solidFill>
                  <a:prstClr val="white"/>
                </a:solidFill>
              </a:rPr>
              <a:t>Technology</a:t>
            </a:r>
            <a:r>
              <a:rPr lang="es-ES" sz="1600" dirty="0">
                <a:solidFill>
                  <a:prstClr val="white"/>
                </a:solidFill>
              </a:rPr>
              <a:t>) y es muy similar a OFB. Para producir el </a:t>
            </a:r>
            <a:r>
              <a:rPr lang="es-ES" sz="1600" dirty="0" err="1">
                <a:solidFill>
                  <a:prstClr val="white"/>
                </a:solidFill>
              </a:rPr>
              <a:t>keystream</a:t>
            </a:r>
            <a:r>
              <a:rPr lang="es-ES" sz="1600" dirty="0">
                <a:solidFill>
                  <a:prstClr val="white"/>
                </a:solidFill>
              </a:rPr>
              <a:t> cifra </a:t>
            </a:r>
            <a:r>
              <a:rPr lang="es-ES" sz="1600" b="1" dirty="0">
                <a:solidFill>
                  <a:srgbClr val="92D050"/>
                </a:solidFill>
              </a:rPr>
              <a:t>el último bloque de cifrado</a:t>
            </a:r>
            <a:r>
              <a:rPr lang="es-ES" sz="1600" dirty="0">
                <a:solidFill>
                  <a:prstClr val="white"/>
                </a:solidFill>
              </a:rPr>
              <a:t>, en lugar del último bloque del </a:t>
            </a:r>
            <a:r>
              <a:rPr lang="es-ES" sz="1600" dirty="0" err="1">
                <a:solidFill>
                  <a:prstClr val="white"/>
                </a:solidFill>
              </a:rPr>
              <a:t>keystrem</a:t>
            </a:r>
            <a:r>
              <a:rPr lang="es-ES" sz="1600" dirty="0">
                <a:solidFill>
                  <a:prstClr val="white"/>
                </a:solidFill>
              </a:rPr>
              <a:t> como hace OFB. </a:t>
            </a:r>
          </a:p>
          <a:p>
            <a:endParaRPr lang="es-ES" dirty="0"/>
          </a:p>
        </p:txBody>
      </p:sp>
    </p:spTree>
    <p:extLst>
      <p:ext uri="{BB962C8B-B14F-4D97-AF65-F5344CB8AC3E}">
        <p14:creationId xmlns:p14="http://schemas.microsoft.com/office/powerpoint/2010/main" val="1332219012"/>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Cifrado por bloques (Block </a:t>
            </a:r>
            <a:r>
              <a:rPr lang="es-ES" dirty="0" err="1"/>
              <a:t>Cipher</a:t>
            </a:r>
            <a:r>
              <a:rPr lang="es-ES" dirty="0"/>
              <a:t>)</a:t>
            </a:r>
          </a:p>
        </p:txBody>
      </p:sp>
      <p:sp>
        <p:nvSpPr>
          <p:cNvPr id="3" name="Marcador de contenido 2"/>
          <p:cNvSpPr>
            <a:spLocks noGrp="1"/>
          </p:cNvSpPr>
          <p:nvPr>
            <p:ph idx="1"/>
          </p:nvPr>
        </p:nvSpPr>
        <p:spPr>
          <a:xfrm>
            <a:off x="809999" y="3904342"/>
            <a:ext cx="10824599" cy="2728687"/>
          </a:xfrm>
        </p:spPr>
        <p:txBody>
          <a:bodyPr>
            <a:normAutofit/>
          </a:bodyPr>
          <a:lstStyle/>
          <a:p>
            <a:pPr marL="641350" indent="-285750"/>
            <a:r>
              <a:rPr lang="es-ES" sz="1500" dirty="0" smtClean="0"/>
              <a:t>Para </a:t>
            </a:r>
            <a:r>
              <a:rPr lang="es-ES" sz="1500" dirty="0"/>
              <a:t>generar el </a:t>
            </a:r>
            <a:r>
              <a:rPr lang="es-ES" sz="1500" dirty="0" err="1"/>
              <a:t>keystream</a:t>
            </a:r>
            <a:r>
              <a:rPr lang="es-ES" sz="1500" dirty="0"/>
              <a:t> se </a:t>
            </a:r>
            <a:r>
              <a:rPr lang="es-ES" sz="1500" b="1" dirty="0">
                <a:solidFill>
                  <a:srgbClr val="92D050"/>
                </a:solidFill>
              </a:rPr>
              <a:t>cifra</a:t>
            </a:r>
            <a:r>
              <a:rPr lang="es-ES" sz="1500" dirty="0">
                <a:solidFill>
                  <a:srgbClr val="92D050"/>
                </a:solidFill>
              </a:rPr>
              <a:t> </a:t>
            </a:r>
            <a:r>
              <a:rPr lang="es-ES" sz="1500" dirty="0"/>
              <a:t>un </a:t>
            </a:r>
            <a:r>
              <a:rPr lang="es-ES" sz="1500" b="1" dirty="0">
                <a:solidFill>
                  <a:srgbClr val="92D050"/>
                </a:solidFill>
              </a:rPr>
              <a:t>contador</a:t>
            </a:r>
            <a:r>
              <a:rPr lang="es-ES" sz="1500" dirty="0">
                <a:solidFill>
                  <a:srgbClr val="92D050"/>
                </a:solidFill>
              </a:rPr>
              <a:t> </a:t>
            </a:r>
            <a:r>
              <a:rPr lang="es-ES" sz="1500" dirty="0"/>
              <a:t>combinado con un número aleatorio (</a:t>
            </a:r>
            <a:r>
              <a:rPr lang="es-ES" sz="1500" b="1" dirty="0" err="1" smtClean="0">
                <a:solidFill>
                  <a:srgbClr val="92D050"/>
                </a:solidFill>
              </a:rPr>
              <a:t>nonce</a:t>
            </a:r>
            <a:r>
              <a:rPr lang="es-ES" sz="1500" dirty="0"/>
              <a:t> </a:t>
            </a:r>
            <a:r>
              <a:rPr lang="es-ES" sz="1500" dirty="0" smtClean="0"/>
              <a:t>o </a:t>
            </a:r>
            <a:r>
              <a:rPr lang="es-ES" sz="1500" b="1" dirty="0" smtClean="0">
                <a:solidFill>
                  <a:srgbClr val="92D050"/>
                </a:solidFill>
              </a:rPr>
              <a:t>IV</a:t>
            </a:r>
            <a:r>
              <a:rPr lang="es-ES" sz="1500" dirty="0" smtClean="0"/>
              <a:t>) </a:t>
            </a:r>
            <a:r>
              <a:rPr lang="es-ES" sz="1500" dirty="0"/>
              <a:t>mediante ECB y se va incrementando. El valor del contador puede ser públicamente conocido, aunque es preferible guardarlo en secreto. Es necesario que el valor de </a:t>
            </a:r>
            <a:r>
              <a:rPr lang="es-ES" sz="1500" dirty="0" err="1"/>
              <a:t>nonce+contador</a:t>
            </a:r>
            <a:r>
              <a:rPr lang="es-ES" sz="1500" dirty="0"/>
              <a:t> lo conozcan ambos lados de la comunicación</a:t>
            </a:r>
            <a:r>
              <a:rPr lang="es-ES" sz="1500" dirty="0" smtClean="0"/>
              <a:t>.</a:t>
            </a:r>
          </a:p>
          <a:p>
            <a:pPr marL="641350" indent="-285750"/>
            <a:r>
              <a:rPr lang="es-ES" sz="1500" dirty="0" smtClean="0"/>
              <a:t>Para </a:t>
            </a:r>
            <a:r>
              <a:rPr lang="es-ES" sz="1500" dirty="0"/>
              <a:t>el </a:t>
            </a:r>
            <a:r>
              <a:rPr lang="es-ES" sz="1500" dirty="0" smtClean="0"/>
              <a:t>último </a:t>
            </a:r>
            <a:r>
              <a:rPr lang="es-ES" sz="1500" dirty="0"/>
              <a:t>bloque</a:t>
            </a:r>
            <a:r>
              <a:rPr lang="es-ES" sz="1500" dirty="0" smtClean="0"/>
              <a:t>, el cual puede ser un bloque parcial de </a:t>
            </a:r>
            <a:r>
              <a:rPr lang="es-ES" sz="1500" b="1" dirty="0" smtClean="0"/>
              <a:t>u</a:t>
            </a:r>
            <a:r>
              <a:rPr lang="es-ES" sz="1500" dirty="0" smtClean="0"/>
              <a:t> </a:t>
            </a:r>
            <a:r>
              <a:rPr lang="es-ES" sz="1500" dirty="0"/>
              <a:t>bits, </a:t>
            </a:r>
            <a:r>
              <a:rPr lang="es-ES" sz="1500" dirty="0" smtClean="0"/>
              <a:t>los </a:t>
            </a:r>
            <a:r>
              <a:rPr lang="es-ES" sz="1500" b="1" dirty="0" smtClean="0"/>
              <a:t>u</a:t>
            </a:r>
            <a:r>
              <a:rPr lang="es-ES" sz="1500" dirty="0" smtClean="0"/>
              <a:t> bits más significativos </a:t>
            </a:r>
            <a:r>
              <a:rPr lang="es-ES" sz="1500" dirty="0"/>
              <a:t>del último bloque de salida son utilizados para la operación XOR; los </a:t>
            </a:r>
            <a:r>
              <a:rPr lang="es-ES" sz="1500" dirty="0" smtClean="0"/>
              <a:t>restantes </a:t>
            </a:r>
            <a:r>
              <a:rPr lang="es-ES" sz="1500" b="1" dirty="0" smtClean="0"/>
              <a:t>b-u</a:t>
            </a:r>
            <a:r>
              <a:rPr lang="es-ES" sz="1500" dirty="0" smtClean="0"/>
              <a:t> </a:t>
            </a:r>
            <a:r>
              <a:rPr lang="es-ES" sz="1500" dirty="0"/>
              <a:t>bits del último bloque de salida son </a:t>
            </a:r>
            <a:r>
              <a:rPr lang="es-ES" sz="1500" dirty="0" smtClean="0"/>
              <a:t>descartados.</a:t>
            </a:r>
          </a:p>
          <a:p>
            <a:pPr marL="641350" indent="-285750"/>
            <a:endParaRPr lang="es-ES" sz="1500" dirty="0"/>
          </a:p>
        </p:txBody>
      </p:sp>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7991" y="1892456"/>
            <a:ext cx="6054009" cy="2011886"/>
          </a:xfrm>
          <a:prstGeom prst="rect">
            <a:avLst/>
          </a:prstGeom>
        </p:spPr>
      </p:pic>
      <p:sp>
        <p:nvSpPr>
          <p:cNvPr id="6" name="CuadroTexto 5"/>
          <p:cNvSpPr txBox="1"/>
          <p:nvPr/>
        </p:nvSpPr>
        <p:spPr>
          <a:xfrm>
            <a:off x="809999" y="2357082"/>
            <a:ext cx="5344058" cy="2068259"/>
          </a:xfrm>
          <a:prstGeom prst="rect">
            <a:avLst/>
          </a:prstGeom>
          <a:noFill/>
        </p:spPr>
        <p:txBody>
          <a:bodyPr wrap="square" rtlCol="0">
            <a:spAutoFit/>
          </a:bodyPr>
          <a:lstStyle/>
          <a:p>
            <a:pPr lvl="0">
              <a:spcBef>
                <a:spcPct val="20000"/>
              </a:spcBef>
              <a:spcAft>
                <a:spcPts val="600"/>
              </a:spcAft>
              <a:buClr>
                <a:srgbClr val="F07F09"/>
              </a:buClr>
            </a:pPr>
            <a:r>
              <a:rPr lang="es-ES" sz="2400" dirty="0">
                <a:solidFill>
                  <a:prstClr val="white"/>
                </a:solidFill>
              </a:rPr>
              <a:t>Modos de operación </a:t>
            </a:r>
            <a:r>
              <a:rPr lang="es-ES" sz="1600" dirty="0">
                <a:solidFill>
                  <a:prstClr val="white"/>
                </a:solidFill>
              </a:rPr>
              <a:t>(continuación)</a:t>
            </a:r>
          </a:p>
          <a:p>
            <a:pPr marL="342900" lvl="0" indent="-342900">
              <a:spcBef>
                <a:spcPct val="20000"/>
              </a:spcBef>
              <a:spcAft>
                <a:spcPts val="600"/>
              </a:spcAft>
              <a:buClr>
                <a:srgbClr val="F07F09"/>
              </a:buClr>
              <a:buFont typeface="Wingdings 2" charset="2"/>
              <a:buChar char=""/>
            </a:pPr>
            <a:r>
              <a:rPr lang="es-ES" dirty="0" err="1" smtClean="0">
                <a:solidFill>
                  <a:prstClr val="white"/>
                </a:solidFill>
              </a:rPr>
              <a:t>CounTeR</a:t>
            </a:r>
            <a:r>
              <a:rPr lang="es-ES" dirty="0" smtClean="0">
                <a:solidFill>
                  <a:prstClr val="white"/>
                </a:solidFill>
              </a:rPr>
              <a:t> </a:t>
            </a:r>
            <a:r>
              <a:rPr lang="es-ES" dirty="0">
                <a:solidFill>
                  <a:prstClr val="white"/>
                </a:solidFill>
              </a:rPr>
              <a:t>(CTR)</a:t>
            </a:r>
          </a:p>
          <a:p>
            <a:pPr marL="641350" lvl="0" indent="-285750">
              <a:spcBef>
                <a:spcPct val="20000"/>
              </a:spcBef>
              <a:spcAft>
                <a:spcPts val="600"/>
              </a:spcAft>
              <a:buClr>
                <a:srgbClr val="F07F09"/>
              </a:buClr>
              <a:buFont typeface="Wingdings 2" charset="2"/>
              <a:buChar char=""/>
            </a:pPr>
            <a:r>
              <a:rPr lang="es-ES" sz="1400" dirty="0">
                <a:solidFill>
                  <a:prstClr val="white"/>
                </a:solidFill>
              </a:rPr>
              <a:t>Mientras que ECB y CBC son modos basados en bloques, CTR simula un cifrado de flujo. Es decir, se usa un cifrado de bloque para producir un flujo </a:t>
            </a:r>
            <a:r>
              <a:rPr lang="es-ES" sz="1400" dirty="0" smtClean="0">
                <a:solidFill>
                  <a:prstClr val="white"/>
                </a:solidFill>
              </a:rPr>
              <a:t>pseudoaleatorio </a:t>
            </a:r>
            <a:r>
              <a:rPr lang="es-ES" sz="1400" dirty="0">
                <a:solidFill>
                  <a:prstClr val="white"/>
                </a:solidFill>
              </a:rPr>
              <a:t>conocido como </a:t>
            </a:r>
            <a:r>
              <a:rPr lang="es-ES" sz="1400" b="1" dirty="0" err="1">
                <a:solidFill>
                  <a:srgbClr val="92D050"/>
                </a:solidFill>
              </a:rPr>
              <a:t>keystream</a:t>
            </a:r>
            <a:r>
              <a:rPr lang="es-ES" sz="1400" dirty="0">
                <a:solidFill>
                  <a:prstClr val="white"/>
                </a:solidFill>
              </a:rPr>
              <a:t>. Este flujo se combina con el texto plano mediante </a:t>
            </a:r>
            <a:r>
              <a:rPr lang="es-ES" sz="1400" b="1" dirty="0">
                <a:solidFill>
                  <a:srgbClr val="92D050"/>
                </a:solidFill>
              </a:rPr>
              <a:t>XOR</a:t>
            </a:r>
            <a:r>
              <a:rPr lang="es-ES" sz="1400" dirty="0">
                <a:solidFill>
                  <a:srgbClr val="92D050"/>
                </a:solidFill>
              </a:rPr>
              <a:t> </a:t>
            </a:r>
            <a:r>
              <a:rPr lang="es-ES" sz="1400" dirty="0">
                <a:solidFill>
                  <a:prstClr val="white"/>
                </a:solidFill>
              </a:rPr>
              <a:t>dando lugar al cifrado.</a:t>
            </a:r>
          </a:p>
        </p:txBody>
      </p:sp>
    </p:spTree>
    <p:extLst>
      <p:ext uri="{BB962C8B-B14F-4D97-AF65-F5344CB8AC3E}">
        <p14:creationId xmlns:p14="http://schemas.microsoft.com/office/powerpoint/2010/main" val="671586864"/>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Cifrado por bloques (Block </a:t>
            </a:r>
            <a:r>
              <a:rPr lang="es-ES" dirty="0" err="1"/>
              <a:t>Cipher</a:t>
            </a:r>
            <a:r>
              <a:rPr lang="es-ES" dirty="0"/>
              <a:t>)</a:t>
            </a:r>
          </a:p>
        </p:txBody>
      </p:sp>
      <p:sp>
        <p:nvSpPr>
          <p:cNvPr id="6" name="CuadroTexto 5"/>
          <p:cNvSpPr txBox="1"/>
          <p:nvPr/>
        </p:nvSpPr>
        <p:spPr>
          <a:xfrm>
            <a:off x="809999" y="2647368"/>
            <a:ext cx="10571999" cy="3625608"/>
          </a:xfrm>
          <a:prstGeom prst="rect">
            <a:avLst/>
          </a:prstGeom>
          <a:noFill/>
        </p:spPr>
        <p:txBody>
          <a:bodyPr wrap="square" rtlCol="0">
            <a:spAutoFit/>
          </a:bodyPr>
          <a:lstStyle/>
          <a:p>
            <a:pPr lvl="0">
              <a:spcBef>
                <a:spcPct val="20000"/>
              </a:spcBef>
              <a:spcAft>
                <a:spcPts val="600"/>
              </a:spcAft>
              <a:buClr>
                <a:srgbClr val="F07F09"/>
              </a:buClr>
            </a:pPr>
            <a:r>
              <a:rPr lang="es-ES" sz="2400" dirty="0">
                <a:solidFill>
                  <a:prstClr val="white"/>
                </a:solidFill>
              </a:rPr>
              <a:t>Modos de operación </a:t>
            </a:r>
            <a:r>
              <a:rPr lang="es-ES" sz="1600" dirty="0">
                <a:solidFill>
                  <a:prstClr val="white"/>
                </a:solidFill>
              </a:rPr>
              <a:t>(continuación)</a:t>
            </a:r>
          </a:p>
          <a:p>
            <a:pPr marL="342900" indent="-342900">
              <a:spcBef>
                <a:spcPct val="20000"/>
              </a:spcBef>
              <a:spcAft>
                <a:spcPts val="600"/>
              </a:spcAft>
              <a:buClr>
                <a:srgbClr val="F07F09"/>
              </a:buClr>
              <a:buFont typeface="Wingdings 2" charset="2"/>
              <a:buChar char=""/>
            </a:pPr>
            <a:r>
              <a:rPr lang="es-ES" dirty="0" err="1" smtClean="0">
                <a:solidFill>
                  <a:prstClr val="white"/>
                </a:solidFill>
              </a:rPr>
              <a:t>CounTeR</a:t>
            </a:r>
            <a:r>
              <a:rPr lang="es-ES" dirty="0" smtClean="0">
                <a:solidFill>
                  <a:prstClr val="white"/>
                </a:solidFill>
              </a:rPr>
              <a:t> </a:t>
            </a:r>
            <a:r>
              <a:rPr lang="es-ES" dirty="0">
                <a:solidFill>
                  <a:prstClr val="white"/>
                </a:solidFill>
              </a:rPr>
              <a:t>(CTR</a:t>
            </a:r>
            <a:r>
              <a:rPr lang="es-ES" dirty="0" smtClean="0">
                <a:solidFill>
                  <a:prstClr val="white"/>
                </a:solidFill>
              </a:rPr>
              <a:t>) </a:t>
            </a:r>
            <a:r>
              <a:rPr lang="es-ES" sz="1400" dirty="0">
                <a:solidFill>
                  <a:prstClr val="white"/>
                </a:solidFill>
              </a:rPr>
              <a:t>(continuación</a:t>
            </a:r>
            <a:r>
              <a:rPr lang="es-ES" sz="1400" dirty="0" smtClean="0">
                <a:solidFill>
                  <a:prstClr val="white"/>
                </a:solidFill>
              </a:rPr>
              <a:t>)</a:t>
            </a:r>
            <a:endParaRPr lang="es-ES" sz="1400" dirty="0">
              <a:solidFill>
                <a:prstClr val="white"/>
              </a:solidFill>
            </a:endParaRPr>
          </a:p>
          <a:p>
            <a:pPr marL="641350" lvl="0" indent="-285750">
              <a:spcBef>
                <a:spcPct val="20000"/>
              </a:spcBef>
              <a:spcAft>
                <a:spcPts val="600"/>
              </a:spcAft>
              <a:buClr>
                <a:srgbClr val="F07F09"/>
              </a:buClr>
              <a:buFont typeface="Wingdings 2" charset="2"/>
              <a:buChar char=""/>
            </a:pPr>
            <a:r>
              <a:rPr lang="es-ES" sz="1400" dirty="0">
                <a:solidFill>
                  <a:prstClr val="white"/>
                </a:solidFill>
              </a:rPr>
              <a:t>Entre las ventajas de CTR destaca la posibilidad de </a:t>
            </a:r>
            <a:r>
              <a:rPr lang="es-ES" sz="1400" b="1" dirty="0">
                <a:solidFill>
                  <a:srgbClr val="92D050"/>
                </a:solidFill>
              </a:rPr>
              <a:t>precalcular el </a:t>
            </a:r>
            <a:r>
              <a:rPr lang="es-ES" sz="1400" b="1" dirty="0" err="1">
                <a:solidFill>
                  <a:srgbClr val="92D050"/>
                </a:solidFill>
              </a:rPr>
              <a:t>keystream</a:t>
            </a:r>
            <a:r>
              <a:rPr lang="es-ES" sz="1400" b="1" dirty="0">
                <a:solidFill>
                  <a:srgbClr val="92D050"/>
                </a:solidFill>
              </a:rPr>
              <a:t> (y/o trabajar en paralelo)</a:t>
            </a:r>
            <a:r>
              <a:rPr lang="es-ES" sz="1400" dirty="0">
                <a:solidFill>
                  <a:prstClr val="white"/>
                </a:solidFill>
              </a:rPr>
              <a:t>, el </a:t>
            </a:r>
            <a:r>
              <a:rPr lang="es-ES" sz="1400" b="1" dirty="0">
                <a:solidFill>
                  <a:srgbClr val="92D050"/>
                </a:solidFill>
              </a:rPr>
              <a:t>acceso aleatorio al </a:t>
            </a:r>
            <a:r>
              <a:rPr lang="es-ES" sz="1400" b="1" dirty="0" err="1">
                <a:solidFill>
                  <a:srgbClr val="92D050"/>
                </a:solidFill>
              </a:rPr>
              <a:t>keystream</a:t>
            </a:r>
            <a:r>
              <a:rPr lang="es-ES" sz="1400" b="1" dirty="0">
                <a:solidFill>
                  <a:srgbClr val="92D050"/>
                </a:solidFill>
              </a:rPr>
              <a:t> </a:t>
            </a:r>
            <a:r>
              <a:rPr lang="es-ES" sz="1400" dirty="0">
                <a:solidFill>
                  <a:prstClr val="white"/>
                </a:solidFill>
              </a:rPr>
              <a:t>o que </a:t>
            </a:r>
            <a:r>
              <a:rPr lang="es-ES" sz="1400" b="1" dirty="0">
                <a:solidFill>
                  <a:srgbClr val="92D050"/>
                </a:solidFill>
              </a:rPr>
              <a:t>revela poquísima información sobre la clave</a:t>
            </a:r>
            <a:r>
              <a:rPr lang="es-ES" sz="1400" dirty="0" smtClean="0">
                <a:solidFill>
                  <a:prstClr val="white"/>
                </a:solidFill>
              </a:rPr>
              <a:t>.</a:t>
            </a:r>
          </a:p>
          <a:p>
            <a:pPr marL="641350" lvl="0" indent="-285750">
              <a:spcBef>
                <a:spcPct val="20000"/>
              </a:spcBef>
              <a:spcAft>
                <a:spcPts val="600"/>
              </a:spcAft>
              <a:buClr>
                <a:srgbClr val="F07F09"/>
              </a:buClr>
              <a:buFont typeface="Wingdings 2" charset="2"/>
              <a:buChar char=""/>
            </a:pPr>
            <a:r>
              <a:rPr lang="es-ES" sz="1400" dirty="0" smtClean="0">
                <a:solidFill>
                  <a:prstClr val="white"/>
                </a:solidFill>
              </a:rPr>
              <a:t>En ambos procesos: encriptación </a:t>
            </a:r>
            <a:r>
              <a:rPr lang="es-ES" sz="1400" dirty="0">
                <a:solidFill>
                  <a:prstClr val="white"/>
                </a:solidFill>
              </a:rPr>
              <a:t>CTR </a:t>
            </a:r>
            <a:r>
              <a:rPr lang="es-ES" sz="1400" dirty="0" smtClean="0">
                <a:solidFill>
                  <a:prstClr val="white"/>
                </a:solidFill>
              </a:rPr>
              <a:t>y desencriptación </a:t>
            </a:r>
            <a:r>
              <a:rPr lang="es-ES" sz="1400" dirty="0">
                <a:solidFill>
                  <a:prstClr val="white"/>
                </a:solidFill>
              </a:rPr>
              <a:t>CTR</a:t>
            </a:r>
            <a:r>
              <a:rPr lang="es-ES" sz="1400" dirty="0" smtClean="0">
                <a:solidFill>
                  <a:prstClr val="white"/>
                </a:solidFill>
              </a:rPr>
              <a:t>, </a:t>
            </a:r>
            <a:r>
              <a:rPr lang="es-ES" sz="1400" dirty="0">
                <a:solidFill>
                  <a:prstClr val="white"/>
                </a:solidFill>
              </a:rPr>
              <a:t>las </a:t>
            </a:r>
            <a:r>
              <a:rPr lang="es-ES" sz="1400" dirty="0" smtClean="0">
                <a:solidFill>
                  <a:prstClr val="white"/>
                </a:solidFill>
              </a:rPr>
              <a:t>funciones </a:t>
            </a:r>
            <a:r>
              <a:rPr lang="es-ES" sz="1400" dirty="0">
                <a:solidFill>
                  <a:prstClr val="white"/>
                </a:solidFill>
              </a:rPr>
              <a:t>de </a:t>
            </a:r>
            <a:r>
              <a:rPr lang="es-ES" sz="1400" dirty="0" smtClean="0">
                <a:solidFill>
                  <a:prstClr val="white"/>
                </a:solidFill>
              </a:rPr>
              <a:t>cifrado pueden </a:t>
            </a:r>
            <a:r>
              <a:rPr lang="es-ES" sz="1400" dirty="0">
                <a:solidFill>
                  <a:prstClr val="white"/>
                </a:solidFill>
              </a:rPr>
              <a:t>ser </a:t>
            </a:r>
            <a:r>
              <a:rPr lang="es-ES" sz="1400" dirty="0" smtClean="0">
                <a:solidFill>
                  <a:prstClr val="white"/>
                </a:solidFill>
              </a:rPr>
              <a:t>realizadas en </a:t>
            </a:r>
            <a:r>
              <a:rPr lang="es-ES" sz="1400" b="1" dirty="0" smtClean="0">
                <a:solidFill>
                  <a:srgbClr val="92D050"/>
                </a:solidFill>
              </a:rPr>
              <a:t>paralelo</a:t>
            </a:r>
            <a:r>
              <a:rPr lang="es-ES" sz="1400" dirty="0" smtClean="0">
                <a:solidFill>
                  <a:prstClr val="white"/>
                </a:solidFill>
              </a:rPr>
              <a:t>.</a:t>
            </a:r>
          </a:p>
          <a:p>
            <a:pPr marL="641350" lvl="0" indent="-285750">
              <a:spcBef>
                <a:spcPct val="20000"/>
              </a:spcBef>
              <a:spcAft>
                <a:spcPts val="600"/>
              </a:spcAft>
              <a:buClr>
                <a:srgbClr val="F07F09"/>
              </a:buClr>
              <a:buFont typeface="Wingdings 2" charset="2"/>
              <a:buChar char=""/>
            </a:pPr>
            <a:r>
              <a:rPr lang="es-ES" sz="1400" dirty="0" smtClean="0">
                <a:solidFill>
                  <a:prstClr val="white"/>
                </a:solidFill>
              </a:rPr>
              <a:t>El bloque de texto plano que corresponda a algún bloque de texto cifrado en particular </a:t>
            </a:r>
            <a:r>
              <a:rPr lang="es-ES" sz="1400" dirty="0">
                <a:solidFill>
                  <a:prstClr val="white"/>
                </a:solidFill>
              </a:rPr>
              <a:t>puede </a:t>
            </a:r>
            <a:r>
              <a:rPr lang="es-ES" sz="1400" dirty="0" smtClean="0">
                <a:solidFill>
                  <a:prstClr val="white"/>
                </a:solidFill>
              </a:rPr>
              <a:t>ser recuperado </a:t>
            </a:r>
            <a:r>
              <a:rPr lang="es-ES" sz="1400" b="1" dirty="0" smtClean="0">
                <a:solidFill>
                  <a:srgbClr val="92D050"/>
                </a:solidFill>
              </a:rPr>
              <a:t>independientemente</a:t>
            </a:r>
            <a:r>
              <a:rPr lang="es-ES" sz="1400" dirty="0" smtClean="0">
                <a:solidFill>
                  <a:srgbClr val="92D050"/>
                </a:solidFill>
              </a:rPr>
              <a:t> </a:t>
            </a:r>
            <a:r>
              <a:rPr lang="es-ES" sz="1400" dirty="0" smtClean="0">
                <a:solidFill>
                  <a:prstClr val="white"/>
                </a:solidFill>
              </a:rPr>
              <a:t>de los otros bloques de texto plano si el correspondiente </a:t>
            </a:r>
            <a:r>
              <a:rPr lang="es-ES" sz="1400" dirty="0">
                <a:solidFill>
                  <a:prstClr val="white"/>
                </a:solidFill>
              </a:rPr>
              <a:t>bloque contador puede ser </a:t>
            </a:r>
            <a:r>
              <a:rPr lang="es-ES" sz="1400" dirty="0" smtClean="0">
                <a:solidFill>
                  <a:prstClr val="white"/>
                </a:solidFill>
              </a:rPr>
              <a:t>determinado.</a:t>
            </a:r>
          </a:p>
          <a:p>
            <a:pPr marL="641350" lvl="0" indent="-285750">
              <a:spcBef>
                <a:spcPct val="20000"/>
              </a:spcBef>
              <a:spcAft>
                <a:spcPts val="600"/>
              </a:spcAft>
              <a:buClr>
                <a:srgbClr val="C00000"/>
              </a:buClr>
              <a:buFont typeface="Wingdings 2" charset="2"/>
              <a:buChar char=""/>
            </a:pPr>
            <a:r>
              <a:rPr lang="es-ES" sz="1400" dirty="0" smtClean="0">
                <a:solidFill>
                  <a:prstClr val="white"/>
                </a:solidFill>
              </a:rPr>
              <a:t>Como </a:t>
            </a:r>
            <a:r>
              <a:rPr lang="es-ES" sz="1400" dirty="0">
                <a:solidFill>
                  <a:prstClr val="white"/>
                </a:solidFill>
              </a:rPr>
              <a:t>desventajas hay que tener en cuenta que </a:t>
            </a:r>
            <a:r>
              <a:rPr lang="es-ES" sz="1400" b="1" dirty="0">
                <a:solidFill>
                  <a:srgbClr val="92D050"/>
                </a:solidFill>
              </a:rPr>
              <a:t>reutilizar</a:t>
            </a:r>
            <a:r>
              <a:rPr lang="es-ES" sz="1400" dirty="0">
                <a:solidFill>
                  <a:srgbClr val="92D050"/>
                </a:solidFill>
              </a:rPr>
              <a:t> </a:t>
            </a:r>
            <a:r>
              <a:rPr lang="es-ES" sz="1400" dirty="0">
                <a:solidFill>
                  <a:prstClr val="white"/>
                </a:solidFill>
              </a:rPr>
              <a:t>un contador en la misma clave puede ser desastroso, pues se generará de nuevo el </a:t>
            </a:r>
            <a:r>
              <a:rPr lang="es-ES" sz="1400" b="1" dirty="0">
                <a:solidFill>
                  <a:srgbClr val="92D050"/>
                </a:solidFill>
              </a:rPr>
              <a:t>mismo</a:t>
            </a:r>
            <a:r>
              <a:rPr lang="es-ES" sz="1400" dirty="0">
                <a:solidFill>
                  <a:srgbClr val="92D050"/>
                </a:solidFill>
              </a:rPr>
              <a:t> </a:t>
            </a:r>
            <a:r>
              <a:rPr lang="es-ES" sz="1400" dirty="0" err="1">
                <a:solidFill>
                  <a:prstClr val="white"/>
                </a:solidFill>
              </a:rPr>
              <a:t>keystream</a:t>
            </a:r>
            <a:r>
              <a:rPr lang="es-ES" sz="1400" dirty="0">
                <a:solidFill>
                  <a:prstClr val="white"/>
                </a:solidFill>
              </a:rPr>
              <a:t>.</a:t>
            </a:r>
          </a:p>
          <a:p>
            <a:pPr marL="641350" lvl="0" indent="-285750">
              <a:spcBef>
                <a:spcPct val="20000"/>
              </a:spcBef>
              <a:spcAft>
                <a:spcPts val="600"/>
              </a:spcAft>
              <a:buClr>
                <a:srgbClr val="C00000"/>
              </a:buClr>
              <a:buFont typeface="Wingdings 2" charset="2"/>
              <a:buChar char=""/>
            </a:pPr>
            <a:r>
              <a:rPr lang="es-ES" sz="1400" dirty="0">
                <a:solidFill>
                  <a:prstClr val="white"/>
                </a:solidFill>
              </a:rPr>
              <a:t>Modificar bits en el texto plano es muy sencillo, pues modificando un bit del cifrado se modificará el bit del texto plano correspondiente (</a:t>
            </a:r>
            <a:r>
              <a:rPr lang="es-ES" sz="1400" b="1" dirty="0">
                <a:solidFill>
                  <a:srgbClr val="92D050"/>
                </a:solidFill>
              </a:rPr>
              <a:t>Bit-</a:t>
            </a:r>
            <a:r>
              <a:rPr lang="es-ES" sz="1400" b="1" dirty="0" err="1">
                <a:solidFill>
                  <a:srgbClr val="92D050"/>
                </a:solidFill>
              </a:rPr>
              <a:t>flipping</a:t>
            </a:r>
            <a:r>
              <a:rPr lang="es-ES" sz="1400" b="1" dirty="0">
                <a:solidFill>
                  <a:srgbClr val="92D050"/>
                </a:solidFill>
              </a:rPr>
              <a:t> </a:t>
            </a:r>
            <a:r>
              <a:rPr lang="es-ES" sz="1400" b="1" dirty="0" err="1">
                <a:solidFill>
                  <a:srgbClr val="92D050"/>
                </a:solidFill>
              </a:rPr>
              <a:t>attacks</a:t>
            </a:r>
            <a:r>
              <a:rPr lang="es-ES" sz="1400" dirty="0">
                <a:solidFill>
                  <a:prstClr val="white"/>
                </a:solidFill>
              </a:rPr>
              <a:t>). Por lo que es adecuado usar este modo de cifrado junto con una </a:t>
            </a:r>
            <a:r>
              <a:rPr lang="es-ES" sz="1400" b="1" dirty="0">
                <a:solidFill>
                  <a:srgbClr val="92D050"/>
                </a:solidFill>
              </a:rPr>
              <a:t>verificación de la integridad del mensaje</a:t>
            </a:r>
            <a:r>
              <a:rPr lang="es-ES" sz="1400" dirty="0">
                <a:solidFill>
                  <a:prstClr val="white"/>
                </a:solidFill>
              </a:rPr>
              <a:t>.</a:t>
            </a:r>
          </a:p>
        </p:txBody>
      </p:sp>
    </p:spTree>
    <p:extLst>
      <p:ext uri="{BB962C8B-B14F-4D97-AF65-F5344CB8AC3E}">
        <p14:creationId xmlns:p14="http://schemas.microsoft.com/office/powerpoint/2010/main" val="3971274352"/>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520700" y="3048000"/>
            <a:ext cx="11150600" cy="736600"/>
          </a:xfrm>
        </p:spPr>
        <p:txBody>
          <a:bodyPr anchor="ctr"/>
          <a:lstStyle/>
          <a:p>
            <a:pPr algn="ctr"/>
            <a:r>
              <a:rPr lang="es-ES" sz="5400" dirty="0" smtClean="0"/>
              <a:t>INTRODUCCIÓN</a:t>
            </a:r>
            <a:endParaRPr lang="es-ES" dirty="0"/>
          </a:p>
        </p:txBody>
      </p:sp>
    </p:spTree>
    <p:extLst>
      <p:ext uri="{BB962C8B-B14F-4D97-AF65-F5344CB8AC3E}">
        <p14:creationId xmlns:p14="http://schemas.microsoft.com/office/powerpoint/2010/main" val="1571195991"/>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Cifrado por bloques (Block </a:t>
            </a:r>
            <a:r>
              <a:rPr lang="es-ES" dirty="0" err="1"/>
              <a:t>Cipher</a:t>
            </a:r>
            <a:r>
              <a:rPr lang="es-ES" dirty="0"/>
              <a:t>)</a:t>
            </a:r>
          </a:p>
        </p:txBody>
      </p:sp>
      <p:sp>
        <p:nvSpPr>
          <p:cNvPr id="6" name="CuadroTexto 5"/>
          <p:cNvSpPr txBox="1"/>
          <p:nvPr/>
        </p:nvSpPr>
        <p:spPr>
          <a:xfrm>
            <a:off x="809999" y="2647368"/>
            <a:ext cx="10571999" cy="3188565"/>
          </a:xfrm>
          <a:prstGeom prst="rect">
            <a:avLst/>
          </a:prstGeom>
          <a:noFill/>
        </p:spPr>
        <p:txBody>
          <a:bodyPr wrap="square" rtlCol="0">
            <a:spAutoFit/>
          </a:bodyPr>
          <a:lstStyle/>
          <a:p>
            <a:pPr lvl="0">
              <a:spcBef>
                <a:spcPct val="20000"/>
              </a:spcBef>
              <a:spcAft>
                <a:spcPts val="600"/>
              </a:spcAft>
              <a:buClr>
                <a:srgbClr val="F07F09"/>
              </a:buClr>
            </a:pPr>
            <a:r>
              <a:rPr lang="es-ES" sz="3200" dirty="0">
                <a:solidFill>
                  <a:prstClr val="white"/>
                </a:solidFill>
              </a:rPr>
              <a:t>Modos de operación </a:t>
            </a:r>
            <a:r>
              <a:rPr lang="es-ES" sz="2000" dirty="0">
                <a:solidFill>
                  <a:prstClr val="white"/>
                </a:solidFill>
              </a:rPr>
              <a:t>(continuación)</a:t>
            </a:r>
          </a:p>
          <a:p>
            <a:pPr marL="342900" indent="-342900">
              <a:spcBef>
                <a:spcPct val="20000"/>
              </a:spcBef>
              <a:spcAft>
                <a:spcPts val="600"/>
              </a:spcAft>
              <a:buClr>
                <a:srgbClr val="F07F09"/>
              </a:buClr>
              <a:buFont typeface="Wingdings 2" charset="2"/>
              <a:buChar char=""/>
            </a:pPr>
            <a:r>
              <a:rPr lang="es-ES" sz="2400" dirty="0" err="1" smtClean="0">
                <a:solidFill>
                  <a:prstClr val="white"/>
                </a:solidFill>
              </a:rPr>
              <a:t>CounTeR</a:t>
            </a:r>
            <a:r>
              <a:rPr lang="es-ES" sz="2400" dirty="0" smtClean="0">
                <a:solidFill>
                  <a:prstClr val="white"/>
                </a:solidFill>
              </a:rPr>
              <a:t> </a:t>
            </a:r>
            <a:r>
              <a:rPr lang="es-ES" sz="2400" dirty="0">
                <a:solidFill>
                  <a:prstClr val="white"/>
                </a:solidFill>
              </a:rPr>
              <a:t>(CTR</a:t>
            </a:r>
            <a:r>
              <a:rPr lang="es-ES" sz="2400" dirty="0" smtClean="0">
                <a:solidFill>
                  <a:prstClr val="white"/>
                </a:solidFill>
              </a:rPr>
              <a:t>) </a:t>
            </a:r>
            <a:r>
              <a:rPr lang="es-ES" dirty="0">
                <a:solidFill>
                  <a:prstClr val="white"/>
                </a:solidFill>
              </a:rPr>
              <a:t>(</a:t>
            </a:r>
            <a:r>
              <a:rPr lang="es-ES" dirty="0" smtClean="0">
                <a:solidFill>
                  <a:prstClr val="white"/>
                </a:solidFill>
              </a:rPr>
              <a:t>continuación)</a:t>
            </a:r>
          </a:p>
          <a:p>
            <a:pPr>
              <a:spcBef>
                <a:spcPct val="20000"/>
              </a:spcBef>
              <a:spcAft>
                <a:spcPts val="600"/>
              </a:spcAft>
              <a:buClr>
                <a:srgbClr val="F07F09"/>
              </a:buClr>
            </a:pPr>
            <a:r>
              <a:rPr lang="es-ES" sz="2400" dirty="0" smtClean="0">
                <a:solidFill>
                  <a:prstClr val="white"/>
                </a:solidFill>
              </a:rPr>
              <a:t>Generación </a:t>
            </a:r>
            <a:r>
              <a:rPr lang="es-ES" sz="2000" dirty="0" smtClean="0">
                <a:solidFill>
                  <a:prstClr val="white"/>
                </a:solidFill>
              </a:rPr>
              <a:t>de los Bloques </a:t>
            </a:r>
            <a:r>
              <a:rPr lang="es-ES" sz="2000" dirty="0" err="1" smtClean="0">
                <a:solidFill>
                  <a:prstClr val="white"/>
                </a:solidFill>
              </a:rPr>
              <a:t>Counter</a:t>
            </a:r>
            <a:endParaRPr lang="es-ES" sz="2000" dirty="0">
              <a:solidFill>
                <a:prstClr val="white"/>
              </a:solidFill>
            </a:endParaRPr>
          </a:p>
          <a:p>
            <a:pPr>
              <a:spcBef>
                <a:spcPct val="20000"/>
              </a:spcBef>
              <a:spcAft>
                <a:spcPts val="600"/>
              </a:spcAft>
              <a:buClr>
                <a:srgbClr val="F07F09"/>
              </a:buClr>
            </a:pPr>
            <a:r>
              <a:rPr lang="es-ES" dirty="0" smtClean="0">
                <a:solidFill>
                  <a:prstClr val="white"/>
                </a:solidFill>
              </a:rPr>
              <a:t>El </a:t>
            </a:r>
            <a:r>
              <a:rPr lang="es-ES" dirty="0">
                <a:solidFill>
                  <a:prstClr val="white"/>
                </a:solidFill>
              </a:rPr>
              <a:t>valor del </a:t>
            </a:r>
            <a:r>
              <a:rPr lang="es-ES" b="1" dirty="0">
                <a:solidFill>
                  <a:srgbClr val="92D050"/>
                </a:solidFill>
              </a:rPr>
              <a:t>contador</a:t>
            </a:r>
            <a:r>
              <a:rPr lang="es-ES" dirty="0">
                <a:solidFill>
                  <a:srgbClr val="92D050"/>
                </a:solidFill>
              </a:rPr>
              <a:t> </a:t>
            </a:r>
            <a:r>
              <a:rPr lang="es-ES" dirty="0">
                <a:solidFill>
                  <a:prstClr val="white"/>
                </a:solidFill>
              </a:rPr>
              <a:t>en el modo de operación CTR se determina mediante la </a:t>
            </a:r>
            <a:r>
              <a:rPr lang="es-ES" b="1" dirty="0">
                <a:solidFill>
                  <a:srgbClr val="92D050"/>
                </a:solidFill>
              </a:rPr>
              <a:t>suma</a:t>
            </a:r>
            <a:r>
              <a:rPr lang="es-ES" dirty="0">
                <a:solidFill>
                  <a:srgbClr val="92D050"/>
                </a:solidFill>
              </a:rPr>
              <a:t> </a:t>
            </a:r>
            <a:r>
              <a:rPr lang="es-ES" dirty="0" smtClean="0">
                <a:solidFill>
                  <a:prstClr val="white"/>
                </a:solidFill>
              </a:rPr>
              <a:t>de:</a:t>
            </a:r>
          </a:p>
          <a:p>
            <a:pPr marL="800100" lvl="1" indent="-342900">
              <a:spcBef>
                <a:spcPct val="20000"/>
              </a:spcBef>
              <a:spcAft>
                <a:spcPts val="600"/>
              </a:spcAft>
              <a:buClr>
                <a:srgbClr val="F07F09"/>
              </a:buClr>
              <a:buFont typeface="Wingdings 2" charset="2"/>
              <a:buChar char=""/>
            </a:pPr>
            <a:r>
              <a:rPr lang="es-ES" sz="1600" dirty="0">
                <a:solidFill>
                  <a:prstClr val="white"/>
                </a:solidFill>
              </a:rPr>
              <a:t>U</a:t>
            </a:r>
            <a:r>
              <a:rPr lang="es-ES" sz="1600" dirty="0" smtClean="0">
                <a:solidFill>
                  <a:prstClr val="white"/>
                </a:solidFill>
              </a:rPr>
              <a:t>n </a:t>
            </a:r>
            <a:r>
              <a:rPr lang="es-ES" sz="1600" b="1" dirty="0">
                <a:solidFill>
                  <a:srgbClr val="92D050"/>
                </a:solidFill>
              </a:rPr>
              <a:t>bloque de contador inicial </a:t>
            </a:r>
            <a:r>
              <a:rPr lang="es-ES" sz="1600" dirty="0">
                <a:solidFill>
                  <a:prstClr val="white"/>
                </a:solidFill>
              </a:rPr>
              <a:t>(o </a:t>
            </a:r>
            <a:r>
              <a:rPr lang="es-ES" sz="1600" b="1" dirty="0">
                <a:solidFill>
                  <a:srgbClr val="92D050"/>
                </a:solidFill>
              </a:rPr>
              <a:t>vector de inicialización -IV- </a:t>
            </a:r>
            <a:r>
              <a:rPr lang="es-ES" sz="1600" dirty="0">
                <a:solidFill>
                  <a:prstClr val="white"/>
                </a:solidFill>
              </a:rPr>
              <a:t>o </a:t>
            </a:r>
            <a:r>
              <a:rPr lang="es-ES" sz="1600" b="1" dirty="0" err="1" smtClean="0">
                <a:solidFill>
                  <a:srgbClr val="92D050"/>
                </a:solidFill>
              </a:rPr>
              <a:t>nonce</a:t>
            </a:r>
            <a:r>
              <a:rPr lang="es-ES" sz="1600" dirty="0" smtClean="0">
                <a:solidFill>
                  <a:prstClr val="white"/>
                </a:solidFill>
              </a:rPr>
              <a:t>), más </a:t>
            </a:r>
          </a:p>
          <a:p>
            <a:pPr marL="800100" lvl="1" indent="-342900">
              <a:spcBef>
                <a:spcPct val="20000"/>
              </a:spcBef>
              <a:spcAft>
                <a:spcPts val="600"/>
              </a:spcAft>
              <a:buClr>
                <a:srgbClr val="F07F09"/>
              </a:buClr>
              <a:buFont typeface="Wingdings 2" charset="2"/>
              <a:buChar char=""/>
            </a:pPr>
            <a:r>
              <a:rPr lang="es-ES" sz="1600" dirty="0">
                <a:solidFill>
                  <a:prstClr val="white"/>
                </a:solidFill>
              </a:rPr>
              <a:t>U</a:t>
            </a:r>
            <a:r>
              <a:rPr lang="es-ES" sz="1600" dirty="0" smtClean="0">
                <a:solidFill>
                  <a:prstClr val="white"/>
                </a:solidFill>
              </a:rPr>
              <a:t>n </a:t>
            </a:r>
            <a:r>
              <a:rPr lang="es-ES" sz="1600" b="1" dirty="0">
                <a:solidFill>
                  <a:srgbClr val="92D050"/>
                </a:solidFill>
              </a:rPr>
              <a:t>contador</a:t>
            </a:r>
            <a:r>
              <a:rPr lang="es-ES" sz="1600" dirty="0">
                <a:solidFill>
                  <a:srgbClr val="92D050"/>
                </a:solidFill>
              </a:rPr>
              <a:t> </a:t>
            </a:r>
            <a:r>
              <a:rPr lang="es-ES" sz="1600" dirty="0">
                <a:solidFill>
                  <a:prstClr val="white"/>
                </a:solidFill>
              </a:rPr>
              <a:t>generado por una </a:t>
            </a:r>
            <a:r>
              <a:rPr lang="es-ES" sz="1600" b="1" dirty="0">
                <a:solidFill>
                  <a:srgbClr val="92D050"/>
                </a:solidFill>
              </a:rPr>
              <a:t>función </a:t>
            </a:r>
            <a:r>
              <a:rPr lang="es-ES" sz="1600" b="1" dirty="0" smtClean="0">
                <a:solidFill>
                  <a:srgbClr val="92D050"/>
                </a:solidFill>
              </a:rPr>
              <a:t>incremental</a:t>
            </a:r>
            <a:r>
              <a:rPr lang="es-ES" sz="1600" dirty="0" smtClean="0">
                <a:solidFill>
                  <a:prstClr val="white"/>
                </a:solidFill>
              </a:rPr>
              <a:t>.</a:t>
            </a:r>
          </a:p>
          <a:p>
            <a:pPr marL="0" lvl="1">
              <a:spcBef>
                <a:spcPct val="20000"/>
              </a:spcBef>
              <a:spcAft>
                <a:spcPts val="600"/>
              </a:spcAft>
              <a:buClr>
                <a:srgbClr val="F07F09"/>
              </a:buClr>
            </a:pPr>
            <a:r>
              <a:rPr lang="es-ES" dirty="0" smtClean="0">
                <a:solidFill>
                  <a:prstClr val="white"/>
                </a:solidFill>
              </a:rPr>
              <a:t>A </a:t>
            </a:r>
            <a:r>
              <a:rPr lang="es-ES" dirty="0">
                <a:solidFill>
                  <a:prstClr val="white"/>
                </a:solidFill>
              </a:rPr>
              <a:t>continuación se explica como se elije el </a:t>
            </a:r>
            <a:r>
              <a:rPr lang="es-ES" dirty="0" err="1">
                <a:solidFill>
                  <a:prstClr val="white"/>
                </a:solidFill>
              </a:rPr>
              <a:t>nonce</a:t>
            </a:r>
            <a:r>
              <a:rPr lang="es-ES" dirty="0">
                <a:solidFill>
                  <a:prstClr val="white"/>
                </a:solidFill>
              </a:rPr>
              <a:t> y como opera la función incremental:</a:t>
            </a:r>
          </a:p>
        </p:txBody>
      </p:sp>
    </p:spTree>
    <p:extLst>
      <p:ext uri="{BB962C8B-B14F-4D97-AF65-F5344CB8AC3E}">
        <p14:creationId xmlns:p14="http://schemas.microsoft.com/office/powerpoint/2010/main" val="2849633207"/>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Cifrado por bloques (Block </a:t>
            </a:r>
            <a:r>
              <a:rPr lang="es-ES" dirty="0" err="1"/>
              <a:t>Cipher</a:t>
            </a:r>
            <a:r>
              <a:rPr lang="es-ES" dirty="0"/>
              <a:t>)</a:t>
            </a:r>
          </a:p>
        </p:txBody>
      </p:sp>
      <mc:AlternateContent xmlns:mc="http://schemas.openxmlformats.org/markup-compatibility/2006" xmlns:a14="http://schemas.microsoft.com/office/drawing/2010/main">
        <mc:Choice Requires="a14">
          <p:sp>
            <p:nvSpPr>
              <p:cNvPr id="6" name="CuadroTexto 5"/>
              <p:cNvSpPr txBox="1"/>
              <p:nvPr/>
            </p:nvSpPr>
            <p:spPr>
              <a:xfrm>
                <a:off x="809999" y="2647368"/>
                <a:ext cx="10571999" cy="3727174"/>
              </a:xfrm>
              <a:prstGeom prst="rect">
                <a:avLst/>
              </a:prstGeom>
              <a:noFill/>
            </p:spPr>
            <p:txBody>
              <a:bodyPr wrap="square" rtlCol="0">
                <a:spAutoFit/>
              </a:bodyPr>
              <a:lstStyle/>
              <a:p>
                <a:pPr lvl="0">
                  <a:spcBef>
                    <a:spcPct val="20000"/>
                  </a:spcBef>
                  <a:spcAft>
                    <a:spcPts val="600"/>
                  </a:spcAft>
                  <a:buClr>
                    <a:srgbClr val="F07F09"/>
                  </a:buClr>
                </a:pPr>
                <a:r>
                  <a:rPr lang="es-ES" sz="2800" dirty="0" smtClean="0">
                    <a:solidFill>
                      <a:prstClr val="white"/>
                    </a:solidFill>
                  </a:rPr>
                  <a:t>Modos de operación </a:t>
                </a:r>
                <a:r>
                  <a:rPr lang="es-ES" dirty="0">
                    <a:solidFill>
                      <a:prstClr val="white"/>
                    </a:solidFill>
                  </a:rPr>
                  <a:t>(continuación)</a:t>
                </a:r>
              </a:p>
              <a:p>
                <a:pPr marL="342900" indent="-342900">
                  <a:spcBef>
                    <a:spcPct val="20000"/>
                  </a:spcBef>
                  <a:spcAft>
                    <a:spcPts val="600"/>
                  </a:spcAft>
                  <a:buClr>
                    <a:srgbClr val="F07F09"/>
                  </a:buClr>
                  <a:buFont typeface="Wingdings 2" charset="2"/>
                  <a:buChar char=""/>
                </a:pPr>
                <a:r>
                  <a:rPr lang="es-ES" sz="2000" dirty="0" err="1" smtClean="0">
                    <a:solidFill>
                      <a:prstClr val="white"/>
                    </a:solidFill>
                  </a:rPr>
                  <a:t>CounTeR</a:t>
                </a:r>
                <a:r>
                  <a:rPr lang="es-ES" sz="2000" dirty="0" smtClean="0">
                    <a:solidFill>
                      <a:prstClr val="white"/>
                    </a:solidFill>
                  </a:rPr>
                  <a:t> </a:t>
                </a:r>
                <a:r>
                  <a:rPr lang="es-ES" sz="2000" dirty="0">
                    <a:solidFill>
                      <a:prstClr val="white"/>
                    </a:solidFill>
                  </a:rPr>
                  <a:t>(CTR</a:t>
                </a:r>
                <a:r>
                  <a:rPr lang="es-ES" sz="2000" dirty="0" smtClean="0">
                    <a:solidFill>
                      <a:prstClr val="white"/>
                    </a:solidFill>
                  </a:rPr>
                  <a:t>) </a:t>
                </a:r>
                <a:r>
                  <a:rPr lang="es-ES" sz="1600" dirty="0">
                    <a:solidFill>
                      <a:prstClr val="white"/>
                    </a:solidFill>
                  </a:rPr>
                  <a:t>(continuación</a:t>
                </a:r>
                <a:r>
                  <a:rPr lang="es-ES" sz="1600" dirty="0" smtClean="0">
                    <a:solidFill>
                      <a:prstClr val="white"/>
                    </a:solidFill>
                  </a:rPr>
                  <a:t>)</a:t>
                </a:r>
                <a:endParaRPr lang="es-ES" sz="1600" dirty="0">
                  <a:solidFill>
                    <a:prstClr val="white"/>
                  </a:solidFill>
                </a:endParaRPr>
              </a:p>
              <a:p>
                <a:pPr marL="641350" indent="-285750">
                  <a:spcBef>
                    <a:spcPct val="20000"/>
                  </a:spcBef>
                  <a:spcAft>
                    <a:spcPts val="600"/>
                  </a:spcAft>
                  <a:buClr>
                    <a:srgbClr val="F07F09"/>
                  </a:buClr>
                  <a:buFont typeface="Wingdings 2" charset="2"/>
                  <a:buChar char=""/>
                </a:pPr>
                <a:r>
                  <a:rPr lang="es-ES" dirty="0" smtClean="0">
                    <a:solidFill>
                      <a:prstClr val="white"/>
                    </a:solidFill>
                  </a:rPr>
                  <a:t>Generación </a:t>
                </a:r>
                <a:r>
                  <a:rPr lang="es-ES" sz="1600" dirty="0">
                    <a:solidFill>
                      <a:prstClr val="white"/>
                    </a:solidFill>
                  </a:rPr>
                  <a:t>de los Bloques </a:t>
                </a:r>
                <a:r>
                  <a:rPr lang="es-ES" sz="1600" dirty="0" err="1" smtClean="0">
                    <a:solidFill>
                      <a:prstClr val="white"/>
                    </a:solidFill>
                  </a:rPr>
                  <a:t>Counter</a:t>
                </a:r>
                <a:r>
                  <a:rPr lang="es-ES" sz="1600" dirty="0" smtClean="0">
                    <a:solidFill>
                      <a:prstClr val="white"/>
                    </a:solidFill>
                  </a:rPr>
                  <a:t>:</a:t>
                </a:r>
              </a:p>
              <a:p>
                <a:pPr marL="1098550" lvl="1" indent="-285750">
                  <a:spcBef>
                    <a:spcPct val="20000"/>
                  </a:spcBef>
                  <a:spcAft>
                    <a:spcPts val="600"/>
                  </a:spcAft>
                  <a:buClr>
                    <a:srgbClr val="F07F09"/>
                  </a:buClr>
                  <a:buFont typeface="Wingdings 2" charset="2"/>
                  <a:buChar char=""/>
                </a:pPr>
                <a:r>
                  <a:rPr lang="es-ES" sz="1600" b="1" dirty="0" smtClean="0">
                    <a:solidFill>
                      <a:srgbClr val="92D050"/>
                    </a:solidFill>
                  </a:rPr>
                  <a:t>La </a:t>
                </a:r>
                <a:r>
                  <a:rPr lang="es-ES" sz="1600" b="1" dirty="0">
                    <a:solidFill>
                      <a:srgbClr val="92D050"/>
                    </a:solidFill>
                  </a:rPr>
                  <a:t>función incremental </a:t>
                </a:r>
                <a:r>
                  <a:rPr lang="es-ES" sz="1600" b="1" dirty="0" smtClean="0">
                    <a:solidFill>
                      <a:srgbClr val="92D050"/>
                    </a:solidFill>
                  </a:rPr>
                  <a:t>estándar</a:t>
                </a:r>
                <a:endParaRPr lang="es-ES" sz="1600" b="1" dirty="0">
                  <a:solidFill>
                    <a:srgbClr val="92D050"/>
                  </a:solidFill>
                </a:endParaRPr>
              </a:p>
              <a:p>
                <a:pPr marL="812800" lvl="1">
                  <a:spcBef>
                    <a:spcPct val="20000"/>
                  </a:spcBef>
                  <a:spcAft>
                    <a:spcPts val="600"/>
                  </a:spcAft>
                  <a:buClr>
                    <a:srgbClr val="F07F09"/>
                  </a:buClr>
                </a:pPr>
                <a:r>
                  <a:rPr lang="es-ES" sz="1600" dirty="0">
                    <a:solidFill>
                      <a:prstClr val="white"/>
                    </a:solidFill>
                  </a:rPr>
                  <a:t>En </a:t>
                </a:r>
                <a:r>
                  <a:rPr lang="es-ES" sz="1600" dirty="0" smtClean="0">
                    <a:solidFill>
                      <a:prstClr val="white"/>
                    </a:solidFill>
                  </a:rPr>
                  <a:t>general, dado el bloque de contador inicial para un </a:t>
                </a:r>
                <a:r>
                  <a:rPr lang="es-ES" sz="1600" dirty="0">
                    <a:solidFill>
                      <a:prstClr val="white"/>
                    </a:solidFill>
                  </a:rPr>
                  <a:t>mensaje, </a:t>
                </a:r>
                <a:r>
                  <a:rPr lang="es-ES" sz="1600" dirty="0" smtClean="0">
                    <a:solidFill>
                      <a:prstClr val="white"/>
                    </a:solidFill>
                  </a:rPr>
                  <a:t>los </a:t>
                </a:r>
                <a:r>
                  <a:rPr lang="es-ES" sz="1600" b="1" dirty="0" smtClean="0">
                    <a:solidFill>
                      <a:srgbClr val="92D050"/>
                    </a:solidFill>
                  </a:rPr>
                  <a:t>bloques </a:t>
                </a:r>
                <a:r>
                  <a:rPr lang="es-ES" sz="1600" b="1" dirty="0">
                    <a:solidFill>
                      <a:srgbClr val="92D050"/>
                    </a:solidFill>
                  </a:rPr>
                  <a:t>de </a:t>
                </a:r>
                <a:r>
                  <a:rPr lang="es-ES" sz="1600" b="1" dirty="0" smtClean="0">
                    <a:solidFill>
                      <a:srgbClr val="92D050"/>
                    </a:solidFill>
                  </a:rPr>
                  <a:t>contador </a:t>
                </a:r>
                <a:r>
                  <a:rPr lang="es-ES" sz="1600" b="1" dirty="0">
                    <a:solidFill>
                      <a:srgbClr val="92D050"/>
                    </a:solidFill>
                  </a:rPr>
                  <a:t>sucesivos </a:t>
                </a:r>
                <a:r>
                  <a:rPr lang="es-ES" sz="1600" dirty="0">
                    <a:solidFill>
                      <a:prstClr val="white"/>
                    </a:solidFill>
                  </a:rPr>
                  <a:t>se derivan al aplicar una función incremental. </a:t>
                </a:r>
                <a:r>
                  <a:rPr lang="es-ES" sz="1600" dirty="0" smtClean="0">
                    <a:solidFill>
                      <a:prstClr val="white"/>
                    </a:solidFill>
                  </a:rPr>
                  <a:t>El </a:t>
                </a:r>
                <a:r>
                  <a:rPr lang="es-ES" sz="1600" b="1" dirty="0">
                    <a:solidFill>
                      <a:srgbClr val="92D050"/>
                    </a:solidFill>
                  </a:rPr>
                  <a:t>número de bloques </a:t>
                </a:r>
                <a:r>
                  <a:rPr lang="es-ES" sz="1600" dirty="0">
                    <a:solidFill>
                      <a:prstClr val="white"/>
                    </a:solidFill>
                  </a:rPr>
                  <a:t>en un mensaje de texto plano dado será denotado como </a:t>
                </a:r>
                <a:r>
                  <a:rPr lang="es-ES" sz="1600" b="1" dirty="0" smtClean="0">
                    <a:solidFill>
                      <a:prstClr val="white"/>
                    </a:solidFill>
                  </a:rPr>
                  <a:t>n</a:t>
                </a:r>
                <a:r>
                  <a:rPr lang="es-ES" sz="1600" dirty="0" smtClean="0">
                    <a:solidFill>
                      <a:prstClr val="white"/>
                    </a:solidFill>
                  </a:rPr>
                  <a:t>  </a:t>
                </a:r>
                <a:r>
                  <a:rPr lang="es-ES" sz="1600" dirty="0">
                    <a:solidFill>
                      <a:prstClr val="white"/>
                    </a:solidFill>
                  </a:rPr>
                  <a:t>y el </a:t>
                </a:r>
                <a:r>
                  <a:rPr lang="es-ES" sz="1600" b="1" dirty="0" smtClean="0">
                    <a:solidFill>
                      <a:srgbClr val="92D050"/>
                    </a:solidFill>
                  </a:rPr>
                  <a:t>numero </a:t>
                </a:r>
                <a:r>
                  <a:rPr lang="es-ES" sz="1600" b="1" dirty="0">
                    <a:solidFill>
                      <a:srgbClr val="92D050"/>
                    </a:solidFill>
                  </a:rPr>
                  <a:t>de bits </a:t>
                </a:r>
                <a:r>
                  <a:rPr lang="es-ES" sz="1600" dirty="0">
                    <a:solidFill>
                      <a:prstClr val="white"/>
                    </a:solidFill>
                  </a:rPr>
                  <a:t>en el bloque será denotado como </a:t>
                </a:r>
                <a:r>
                  <a:rPr lang="es-ES" sz="1600" b="1" dirty="0" smtClean="0">
                    <a:solidFill>
                      <a:prstClr val="white"/>
                    </a:solidFill>
                  </a:rPr>
                  <a:t>b</a:t>
                </a:r>
                <a:r>
                  <a:rPr lang="es-ES" sz="1600" dirty="0" smtClean="0">
                    <a:solidFill>
                      <a:prstClr val="white"/>
                    </a:solidFill>
                  </a:rPr>
                  <a:t>.</a:t>
                </a:r>
                <a:endParaRPr lang="es-ES" sz="1600" dirty="0">
                  <a:solidFill>
                    <a:prstClr val="white"/>
                  </a:solidFill>
                </a:endParaRPr>
              </a:p>
              <a:p>
                <a:pPr marL="812800" lvl="1">
                  <a:spcBef>
                    <a:spcPct val="20000"/>
                  </a:spcBef>
                  <a:spcAft>
                    <a:spcPts val="600"/>
                  </a:spcAft>
                  <a:buClr>
                    <a:srgbClr val="F07F09"/>
                  </a:buClr>
                </a:pPr>
                <a:r>
                  <a:rPr lang="es-ES" sz="1600" dirty="0">
                    <a:solidFill>
                      <a:prstClr val="white"/>
                    </a:solidFill>
                  </a:rPr>
                  <a:t>La función incremental estándar puede aplicarse a un </a:t>
                </a:r>
                <a:r>
                  <a:rPr lang="es-ES" sz="1600" b="1" dirty="0">
                    <a:solidFill>
                      <a:srgbClr val="92D050"/>
                    </a:solidFill>
                  </a:rPr>
                  <a:t>bloque entero </a:t>
                </a:r>
                <a:r>
                  <a:rPr lang="es-ES" sz="1600" dirty="0">
                    <a:solidFill>
                      <a:prstClr val="white"/>
                    </a:solidFill>
                  </a:rPr>
                  <a:t>o a </a:t>
                </a:r>
                <a:r>
                  <a:rPr lang="es-ES" sz="1600" b="1" dirty="0">
                    <a:solidFill>
                      <a:srgbClr val="92D050"/>
                    </a:solidFill>
                  </a:rPr>
                  <a:t>una parte de </a:t>
                </a:r>
                <a:r>
                  <a:rPr lang="es-ES" sz="1600" b="1" dirty="0" smtClean="0">
                    <a:solidFill>
                      <a:srgbClr val="92D050"/>
                    </a:solidFill>
                  </a:rPr>
                  <a:t>un bloque</a:t>
                </a:r>
                <a:r>
                  <a:rPr lang="es-ES" sz="1600" dirty="0">
                    <a:solidFill>
                      <a:prstClr val="white"/>
                    </a:solidFill>
                  </a:rPr>
                  <a:t>.  </a:t>
                </a:r>
                <a:r>
                  <a:rPr lang="es-ES" sz="1600" dirty="0" smtClean="0">
                    <a:solidFill>
                      <a:prstClr val="white"/>
                    </a:solidFill>
                  </a:rPr>
                  <a:t>Sea </a:t>
                </a:r>
                <a:r>
                  <a:rPr lang="es-ES" sz="1600" b="1" dirty="0" smtClean="0">
                    <a:solidFill>
                      <a:prstClr val="white"/>
                    </a:solidFill>
                  </a:rPr>
                  <a:t>m</a:t>
                </a:r>
                <a:r>
                  <a:rPr lang="es-ES" sz="1600" dirty="0" smtClean="0">
                    <a:solidFill>
                      <a:prstClr val="white"/>
                    </a:solidFill>
                  </a:rPr>
                  <a:t> el número de </a:t>
                </a:r>
                <a:r>
                  <a:rPr lang="es-ES" sz="1600" dirty="0">
                    <a:solidFill>
                      <a:prstClr val="white"/>
                    </a:solidFill>
                  </a:rPr>
                  <a:t>bits  en </a:t>
                </a:r>
                <a:r>
                  <a:rPr lang="es-ES" sz="1600" dirty="0" smtClean="0">
                    <a:solidFill>
                      <a:prstClr val="white"/>
                    </a:solidFill>
                  </a:rPr>
                  <a:t>la parte especifica del bloque a </a:t>
                </a:r>
                <a:r>
                  <a:rPr lang="es-ES" sz="1600" dirty="0">
                    <a:solidFill>
                      <a:prstClr val="white"/>
                    </a:solidFill>
                  </a:rPr>
                  <a:t>ser </a:t>
                </a:r>
                <a:r>
                  <a:rPr lang="es-ES" sz="1600" dirty="0" smtClean="0">
                    <a:solidFill>
                      <a:prstClr val="white"/>
                    </a:solidFill>
                  </a:rPr>
                  <a:t>incrementado</a:t>
                </a:r>
                <a:r>
                  <a:rPr lang="es-ES" sz="1600" dirty="0">
                    <a:solidFill>
                      <a:prstClr val="white"/>
                    </a:solidFill>
                  </a:rPr>
                  <a:t>; es decir </a:t>
                </a:r>
                <a:r>
                  <a:rPr lang="es-ES" sz="1600" dirty="0" smtClean="0">
                    <a:solidFill>
                      <a:prstClr val="white"/>
                    </a:solidFill>
                  </a:rPr>
                  <a:t>que </a:t>
                </a:r>
                <a:r>
                  <a:rPr lang="es-ES" sz="1600" b="1" dirty="0" smtClean="0">
                    <a:solidFill>
                      <a:prstClr val="white"/>
                    </a:solidFill>
                  </a:rPr>
                  <a:t>m</a:t>
                </a:r>
                <a:r>
                  <a:rPr lang="es-ES" sz="1600" dirty="0" smtClean="0">
                    <a:solidFill>
                      <a:prstClr val="white"/>
                    </a:solidFill>
                  </a:rPr>
                  <a:t> </a:t>
                </a:r>
                <a:r>
                  <a:rPr lang="es-ES" sz="1600" dirty="0">
                    <a:solidFill>
                      <a:prstClr val="white"/>
                    </a:solidFill>
                  </a:rPr>
                  <a:t>es un entero positivo tal </a:t>
                </a:r>
                <a:r>
                  <a:rPr lang="es-ES" sz="1600" dirty="0" smtClean="0">
                    <a:solidFill>
                      <a:prstClr val="white"/>
                    </a:solidFill>
                  </a:rPr>
                  <a:t>que </a:t>
                </a:r>
                <a14:m>
                  <m:oMath xmlns:m="http://schemas.openxmlformats.org/officeDocument/2006/math">
                    <m:r>
                      <a:rPr lang="es-ES" sz="1600" b="1" i="1" smtClean="0">
                        <a:solidFill>
                          <a:prstClr val="white"/>
                        </a:solidFill>
                        <a:latin typeface="Cambria Math" panose="02040503050406030204" pitchFamily="18" charset="0"/>
                      </a:rPr>
                      <m:t>𝒎</m:t>
                    </m:r>
                    <m:r>
                      <a:rPr lang="es-ES" sz="1600" b="0" i="1" smtClean="0">
                        <a:solidFill>
                          <a:prstClr val="white"/>
                        </a:solidFill>
                        <a:latin typeface="Cambria Math" panose="02040503050406030204" pitchFamily="18" charset="0"/>
                        <a:ea typeface="Cambria Math" panose="02040503050406030204" pitchFamily="18" charset="0"/>
                      </a:rPr>
                      <m:t>≤</m:t>
                    </m:r>
                    <m:r>
                      <a:rPr lang="es-ES" sz="1600" b="1" i="1" smtClean="0">
                        <a:solidFill>
                          <a:prstClr val="white"/>
                        </a:solidFill>
                        <a:latin typeface="Cambria Math" panose="02040503050406030204" pitchFamily="18" charset="0"/>
                        <a:ea typeface="Cambria Math" panose="02040503050406030204" pitchFamily="18" charset="0"/>
                      </a:rPr>
                      <m:t>𝒃</m:t>
                    </m:r>
                  </m:oMath>
                </a14:m>
                <a:r>
                  <a:rPr lang="es-ES" sz="1600" dirty="0" smtClean="0">
                    <a:solidFill>
                      <a:prstClr val="white"/>
                    </a:solidFill>
                  </a:rPr>
                  <a:t>. </a:t>
                </a:r>
                <a:r>
                  <a:rPr lang="es-ES" sz="1600" dirty="0">
                    <a:solidFill>
                      <a:prstClr val="white"/>
                    </a:solidFill>
                  </a:rPr>
                  <a:t>Cualquier palabra </a:t>
                </a:r>
                <a:r>
                  <a:rPr lang="es-ES" sz="1600" dirty="0" smtClean="0">
                    <a:solidFill>
                      <a:prstClr val="white"/>
                    </a:solidFill>
                  </a:rPr>
                  <a:t>de </a:t>
                </a:r>
                <a:r>
                  <a:rPr lang="es-ES" sz="1600" b="1" dirty="0" smtClean="0">
                    <a:solidFill>
                      <a:prstClr val="white"/>
                    </a:solidFill>
                  </a:rPr>
                  <a:t>m</a:t>
                </a:r>
                <a:r>
                  <a:rPr lang="es-ES" sz="1600" dirty="0" smtClean="0">
                    <a:solidFill>
                      <a:prstClr val="white"/>
                    </a:solidFill>
                  </a:rPr>
                  <a:t> </a:t>
                </a:r>
                <a:r>
                  <a:rPr lang="es-ES" sz="1600" dirty="0">
                    <a:solidFill>
                      <a:prstClr val="white"/>
                    </a:solidFill>
                  </a:rPr>
                  <a:t>bits </a:t>
                </a:r>
                <a:r>
                  <a:rPr lang="es-ES" sz="1600" dirty="0" smtClean="0">
                    <a:solidFill>
                      <a:prstClr val="white"/>
                    </a:solidFill>
                  </a:rPr>
                  <a:t>puede ser </a:t>
                </a:r>
                <a:r>
                  <a:rPr lang="es-ES" sz="1600" dirty="0">
                    <a:solidFill>
                      <a:prstClr val="white"/>
                    </a:solidFill>
                  </a:rPr>
                  <a:t>considerada </a:t>
                </a:r>
                <a:r>
                  <a:rPr lang="es-ES" sz="1600" dirty="0" smtClean="0">
                    <a:solidFill>
                      <a:prstClr val="white"/>
                    </a:solidFill>
                  </a:rPr>
                  <a:t>como la </a:t>
                </a:r>
                <a:r>
                  <a:rPr lang="es-ES" sz="1600" dirty="0">
                    <a:solidFill>
                      <a:prstClr val="white"/>
                    </a:solidFill>
                  </a:rPr>
                  <a:t>representación </a:t>
                </a:r>
                <a:r>
                  <a:rPr lang="es-ES" sz="1600" dirty="0" smtClean="0">
                    <a:solidFill>
                      <a:prstClr val="white"/>
                    </a:solidFill>
                  </a:rPr>
                  <a:t>binaria de un </a:t>
                </a:r>
                <a:r>
                  <a:rPr lang="es-ES" sz="1600" dirty="0">
                    <a:solidFill>
                      <a:prstClr val="white"/>
                    </a:solidFill>
                  </a:rPr>
                  <a:t>entero </a:t>
                </a:r>
                <a:r>
                  <a:rPr lang="es-ES" sz="1600" dirty="0" smtClean="0">
                    <a:solidFill>
                      <a:prstClr val="white"/>
                    </a:solidFill>
                  </a:rPr>
                  <a:t>no negativo </a:t>
                </a:r>
                <a:r>
                  <a:rPr lang="es-ES" sz="1600" b="1" dirty="0" smtClean="0">
                    <a:solidFill>
                      <a:prstClr val="white"/>
                    </a:solidFill>
                  </a:rPr>
                  <a:t>x</a:t>
                </a:r>
                <a:r>
                  <a:rPr lang="es-ES" sz="1600" dirty="0" smtClean="0">
                    <a:solidFill>
                      <a:prstClr val="white"/>
                    </a:solidFill>
                  </a:rPr>
                  <a:t> </a:t>
                </a:r>
                <a:r>
                  <a:rPr lang="es-ES" sz="1600" dirty="0">
                    <a:solidFill>
                      <a:prstClr val="white"/>
                    </a:solidFill>
                  </a:rPr>
                  <a:t>que es </a:t>
                </a:r>
                <a:r>
                  <a:rPr lang="es-ES" sz="1600" dirty="0" smtClean="0">
                    <a:solidFill>
                      <a:prstClr val="white"/>
                    </a:solidFill>
                  </a:rPr>
                  <a:t>estrictamente menor </a:t>
                </a:r>
                <a:r>
                  <a:rPr lang="es-ES" sz="1600" dirty="0">
                    <a:solidFill>
                      <a:prstClr val="white"/>
                    </a:solidFill>
                  </a:rPr>
                  <a:t>que </a:t>
                </a:r>
                <a14:m>
                  <m:oMath xmlns:m="http://schemas.openxmlformats.org/officeDocument/2006/math">
                    <m:sSup>
                      <m:sSupPr>
                        <m:ctrlPr>
                          <a:rPr lang="es-ES" sz="1600" i="1" smtClean="0">
                            <a:solidFill>
                              <a:prstClr val="white"/>
                            </a:solidFill>
                            <a:latin typeface="Cambria Math" panose="02040503050406030204" pitchFamily="18" charset="0"/>
                          </a:rPr>
                        </m:ctrlPr>
                      </m:sSupPr>
                      <m:e>
                        <m:r>
                          <a:rPr lang="es-ES" sz="1600" b="0" i="1" smtClean="0">
                            <a:solidFill>
                              <a:prstClr val="white"/>
                            </a:solidFill>
                            <a:latin typeface="Cambria Math" panose="02040503050406030204" pitchFamily="18" charset="0"/>
                          </a:rPr>
                          <m:t>2</m:t>
                        </m:r>
                      </m:e>
                      <m:sup>
                        <m:r>
                          <a:rPr lang="es-ES" sz="1600" b="1" i="1" smtClean="0">
                            <a:solidFill>
                              <a:prstClr val="white"/>
                            </a:solidFill>
                            <a:latin typeface="Cambria Math" panose="02040503050406030204" pitchFamily="18" charset="0"/>
                          </a:rPr>
                          <m:t>𝒎</m:t>
                        </m:r>
                      </m:sup>
                    </m:sSup>
                  </m:oMath>
                </a14:m>
                <a:r>
                  <a:rPr lang="es-ES" sz="1600" dirty="0" smtClean="0">
                    <a:solidFill>
                      <a:prstClr val="white"/>
                    </a:solidFill>
                  </a:rPr>
                  <a:t> .</a:t>
                </a:r>
                <a:endParaRPr lang="es-ES" sz="1600" dirty="0">
                  <a:solidFill>
                    <a:prstClr val="white"/>
                  </a:solidFill>
                </a:endParaRPr>
              </a:p>
            </p:txBody>
          </p:sp>
        </mc:Choice>
        <mc:Fallback xmlns="">
          <p:sp>
            <p:nvSpPr>
              <p:cNvPr id="6" name="CuadroTexto 5"/>
              <p:cNvSpPr txBox="1">
                <a:spLocks noRot="1" noChangeAspect="1" noMove="1" noResize="1" noEditPoints="1" noAdjustHandles="1" noChangeArrowheads="1" noChangeShapeType="1" noTextEdit="1"/>
              </p:cNvSpPr>
              <p:nvPr/>
            </p:nvSpPr>
            <p:spPr>
              <a:xfrm>
                <a:off x="809999" y="2647368"/>
                <a:ext cx="10571999" cy="3727174"/>
              </a:xfrm>
              <a:prstGeom prst="rect">
                <a:avLst/>
              </a:prstGeom>
              <a:blipFill rotWithShape="0">
                <a:blip r:embed="rId4"/>
                <a:stretch>
                  <a:fillRect l="-1211" t="-1634" r="-58" b="-980"/>
                </a:stretch>
              </a:blipFill>
            </p:spPr>
            <p:txBody>
              <a:bodyPr/>
              <a:lstStyle/>
              <a:p>
                <a:r>
                  <a:rPr lang="es-ES">
                    <a:noFill/>
                  </a:rPr>
                  <a:t> </a:t>
                </a:r>
              </a:p>
            </p:txBody>
          </p:sp>
        </mc:Fallback>
      </mc:AlternateContent>
    </p:spTree>
    <p:extLst>
      <p:ext uri="{BB962C8B-B14F-4D97-AF65-F5344CB8AC3E}">
        <p14:creationId xmlns:p14="http://schemas.microsoft.com/office/powerpoint/2010/main" val="3954676853"/>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Cifrado por bloques (Block </a:t>
            </a:r>
            <a:r>
              <a:rPr lang="es-ES" dirty="0" err="1"/>
              <a:t>Cipher</a:t>
            </a:r>
            <a:r>
              <a:rPr lang="es-ES" dirty="0"/>
              <a:t>)</a:t>
            </a:r>
          </a:p>
        </p:txBody>
      </p:sp>
      <p:sp>
        <p:nvSpPr>
          <p:cNvPr id="6" name="CuadroTexto 5"/>
          <p:cNvSpPr txBox="1"/>
          <p:nvPr/>
        </p:nvSpPr>
        <p:spPr>
          <a:xfrm>
            <a:off x="810000" y="2647368"/>
            <a:ext cx="9698344" cy="3234732"/>
          </a:xfrm>
          <a:prstGeom prst="rect">
            <a:avLst/>
          </a:prstGeom>
          <a:noFill/>
        </p:spPr>
        <p:txBody>
          <a:bodyPr wrap="square" rtlCol="0">
            <a:spAutoFit/>
          </a:bodyPr>
          <a:lstStyle/>
          <a:p>
            <a:pPr lvl="0">
              <a:spcBef>
                <a:spcPct val="20000"/>
              </a:spcBef>
              <a:spcAft>
                <a:spcPts val="600"/>
              </a:spcAft>
              <a:buClr>
                <a:srgbClr val="F07F09"/>
              </a:buClr>
            </a:pPr>
            <a:r>
              <a:rPr lang="es-ES" sz="2800" dirty="0" smtClean="0">
                <a:solidFill>
                  <a:prstClr val="white"/>
                </a:solidFill>
              </a:rPr>
              <a:t>Modos de operación </a:t>
            </a:r>
            <a:r>
              <a:rPr lang="es-ES" dirty="0">
                <a:solidFill>
                  <a:prstClr val="white"/>
                </a:solidFill>
              </a:rPr>
              <a:t>(continuación)</a:t>
            </a:r>
          </a:p>
          <a:p>
            <a:pPr marL="342900" indent="-342900">
              <a:spcBef>
                <a:spcPct val="20000"/>
              </a:spcBef>
              <a:spcAft>
                <a:spcPts val="600"/>
              </a:spcAft>
              <a:buClr>
                <a:srgbClr val="F07F09"/>
              </a:buClr>
              <a:buFont typeface="Wingdings 2" charset="2"/>
              <a:buChar char=""/>
            </a:pPr>
            <a:r>
              <a:rPr lang="es-ES" sz="2000" dirty="0" err="1" smtClean="0">
                <a:solidFill>
                  <a:prstClr val="white"/>
                </a:solidFill>
              </a:rPr>
              <a:t>CounTeR</a:t>
            </a:r>
            <a:r>
              <a:rPr lang="es-ES" sz="2000" dirty="0" smtClean="0">
                <a:solidFill>
                  <a:prstClr val="white"/>
                </a:solidFill>
              </a:rPr>
              <a:t> </a:t>
            </a:r>
            <a:r>
              <a:rPr lang="es-ES" sz="2000" dirty="0">
                <a:solidFill>
                  <a:prstClr val="white"/>
                </a:solidFill>
              </a:rPr>
              <a:t>(CTR</a:t>
            </a:r>
            <a:r>
              <a:rPr lang="es-ES" sz="2000" dirty="0" smtClean="0">
                <a:solidFill>
                  <a:prstClr val="white"/>
                </a:solidFill>
              </a:rPr>
              <a:t>) </a:t>
            </a:r>
            <a:r>
              <a:rPr lang="es-ES" sz="1600" dirty="0">
                <a:solidFill>
                  <a:prstClr val="white"/>
                </a:solidFill>
              </a:rPr>
              <a:t>(continuación</a:t>
            </a:r>
            <a:r>
              <a:rPr lang="es-ES" sz="1600" dirty="0" smtClean="0">
                <a:solidFill>
                  <a:prstClr val="white"/>
                </a:solidFill>
              </a:rPr>
              <a:t>)</a:t>
            </a:r>
            <a:endParaRPr lang="es-ES" sz="1600" dirty="0">
              <a:solidFill>
                <a:prstClr val="white"/>
              </a:solidFill>
            </a:endParaRPr>
          </a:p>
          <a:p>
            <a:pPr marL="641350" indent="-285750">
              <a:spcBef>
                <a:spcPct val="20000"/>
              </a:spcBef>
              <a:spcAft>
                <a:spcPts val="600"/>
              </a:spcAft>
              <a:buClr>
                <a:srgbClr val="F07F09"/>
              </a:buClr>
              <a:buFont typeface="Wingdings 2" charset="2"/>
              <a:buChar char=""/>
            </a:pPr>
            <a:r>
              <a:rPr lang="es-ES" dirty="0" smtClean="0">
                <a:solidFill>
                  <a:prstClr val="white"/>
                </a:solidFill>
              </a:rPr>
              <a:t>Generación </a:t>
            </a:r>
            <a:r>
              <a:rPr lang="es-ES" sz="1600" dirty="0">
                <a:solidFill>
                  <a:prstClr val="white"/>
                </a:solidFill>
              </a:rPr>
              <a:t>de los Bloques </a:t>
            </a:r>
            <a:r>
              <a:rPr lang="es-ES" sz="1600" dirty="0" err="1" smtClean="0">
                <a:solidFill>
                  <a:prstClr val="white"/>
                </a:solidFill>
              </a:rPr>
              <a:t>Counter</a:t>
            </a:r>
            <a:r>
              <a:rPr lang="es-ES" sz="1600" dirty="0" smtClean="0">
                <a:solidFill>
                  <a:prstClr val="white"/>
                </a:solidFill>
              </a:rPr>
              <a:t> </a:t>
            </a:r>
            <a:r>
              <a:rPr lang="es-ES" sz="1200" dirty="0" smtClean="0">
                <a:solidFill>
                  <a:prstClr val="white"/>
                </a:solidFill>
              </a:rPr>
              <a:t>(continuación)</a:t>
            </a:r>
            <a:r>
              <a:rPr lang="es-ES" sz="1600" dirty="0" smtClean="0">
                <a:solidFill>
                  <a:prstClr val="white"/>
                </a:solidFill>
              </a:rPr>
              <a:t>:</a:t>
            </a:r>
          </a:p>
          <a:p>
            <a:pPr marL="1098550" lvl="1" indent="-285750">
              <a:spcBef>
                <a:spcPct val="20000"/>
              </a:spcBef>
              <a:spcAft>
                <a:spcPts val="600"/>
              </a:spcAft>
              <a:buClr>
                <a:srgbClr val="F07F09"/>
              </a:buClr>
              <a:buFont typeface="Wingdings 2" charset="2"/>
              <a:buChar char=""/>
            </a:pPr>
            <a:r>
              <a:rPr lang="es-ES" sz="1600" b="1" dirty="0" smtClean="0">
                <a:solidFill>
                  <a:srgbClr val="92D050"/>
                </a:solidFill>
              </a:rPr>
              <a:t>La </a:t>
            </a:r>
            <a:r>
              <a:rPr lang="es-ES" sz="1600" b="1" dirty="0">
                <a:solidFill>
                  <a:srgbClr val="92D050"/>
                </a:solidFill>
              </a:rPr>
              <a:t>función incremental </a:t>
            </a:r>
            <a:r>
              <a:rPr lang="es-ES" sz="1600" b="1" dirty="0" smtClean="0">
                <a:solidFill>
                  <a:srgbClr val="92D050"/>
                </a:solidFill>
              </a:rPr>
              <a:t>estándar</a:t>
            </a:r>
            <a:r>
              <a:rPr lang="es-ES" sz="1600" dirty="0" smtClean="0">
                <a:solidFill>
                  <a:prstClr val="white"/>
                </a:solidFill>
              </a:rPr>
              <a:t> </a:t>
            </a:r>
            <a:r>
              <a:rPr lang="es-ES" sz="1200" dirty="0" smtClean="0">
                <a:solidFill>
                  <a:prstClr val="white"/>
                </a:solidFill>
              </a:rPr>
              <a:t>(continuación)</a:t>
            </a:r>
            <a:endParaRPr lang="es-ES" sz="1200" dirty="0">
              <a:solidFill>
                <a:prstClr val="white"/>
              </a:solidFill>
            </a:endParaRPr>
          </a:p>
          <a:p>
            <a:pPr marL="812800" lvl="1">
              <a:spcBef>
                <a:spcPct val="20000"/>
              </a:spcBef>
              <a:spcAft>
                <a:spcPts val="600"/>
              </a:spcAft>
              <a:buClr>
                <a:srgbClr val="F07F09"/>
              </a:buClr>
            </a:pPr>
            <a:r>
              <a:rPr lang="es-ES" sz="1600" dirty="0" smtClean="0">
                <a:solidFill>
                  <a:prstClr val="white"/>
                </a:solidFill>
              </a:rPr>
              <a:t>Por  </a:t>
            </a:r>
            <a:r>
              <a:rPr lang="es-ES" sz="1600" dirty="0">
                <a:solidFill>
                  <a:prstClr val="white"/>
                </a:solidFill>
              </a:rPr>
              <a:t>ejemplo,  </a:t>
            </a:r>
            <a:r>
              <a:rPr lang="es-ES" sz="1600" dirty="0" smtClean="0">
                <a:solidFill>
                  <a:prstClr val="white"/>
                </a:solidFill>
              </a:rPr>
              <a:t>la  </a:t>
            </a:r>
            <a:r>
              <a:rPr lang="es-ES" sz="1600" dirty="0">
                <a:solidFill>
                  <a:prstClr val="white"/>
                </a:solidFill>
              </a:rPr>
              <a:t>función  incremental  estándar  se  aplica  a  los  cinco  bits  menos </a:t>
            </a:r>
            <a:r>
              <a:rPr lang="es-ES" sz="1600" dirty="0" smtClean="0">
                <a:solidFill>
                  <a:prstClr val="white"/>
                </a:solidFill>
              </a:rPr>
              <a:t>significativos </a:t>
            </a:r>
            <a:r>
              <a:rPr lang="es-ES" sz="1600" dirty="0">
                <a:solidFill>
                  <a:prstClr val="white"/>
                </a:solidFill>
              </a:rPr>
              <a:t>de  bloques de ocho bits,  así  que  </a:t>
            </a:r>
            <a:r>
              <a:rPr lang="es-ES" sz="1600" b="1" dirty="0" smtClean="0">
                <a:solidFill>
                  <a:prstClr val="white"/>
                </a:solidFill>
              </a:rPr>
              <a:t>b</a:t>
            </a:r>
            <a:r>
              <a:rPr lang="es-ES" sz="1600" dirty="0" smtClean="0">
                <a:solidFill>
                  <a:prstClr val="white"/>
                </a:solidFill>
              </a:rPr>
              <a:t> = 8 </a:t>
            </a:r>
            <a:r>
              <a:rPr lang="es-ES" sz="1600" dirty="0">
                <a:solidFill>
                  <a:prstClr val="white"/>
                </a:solidFill>
              </a:rPr>
              <a:t>y </a:t>
            </a:r>
            <a:r>
              <a:rPr lang="es-ES" sz="1600" b="1" dirty="0" smtClean="0">
                <a:solidFill>
                  <a:prstClr val="white"/>
                </a:solidFill>
              </a:rPr>
              <a:t>m</a:t>
            </a:r>
            <a:r>
              <a:rPr lang="es-ES" sz="1600" dirty="0" smtClean="0">
                <a:solidFill>
                  <a:prstClr val="white"/>
                </a:solidFill>
              </a:rPr>
              <a:t> = 5 </a:t>
            </a:r>
            <a:r>
              <a:rPr lang="es-ES" sz="1600" dirty="0">
                <a:solidFill>
                  <a:prstClr val="white"/>
                </a:solidFill>
              </a:rPr>
              <a:t>; sea que </a:t>
            </a:r>
            <a:r>
              <a:rPr lang="es-ES" sz="1600" b="1" dirty="0">
                <a:solidFill>
                  <a:prstClr val="white"/>
                </a:solidFill>
              </a:rPr>
              <a:t>*</a:t>
            </a:r>
            <a:r>
              <a:rPr lang="es-ES" sz="1600" dirty="0">
                <a:solidFill>
                  <a:prstClr val="white"/>
                </a:solidFill>
              </a:rPr>
              <a:t> represente </a:t>
            </a:r>
            <a:r>
              <a:rPr lang="es-ES" sz="1600" dirty="0" smtClean="0">
                <a:solidFill>
                  <a:prstClr val="white"/>
                </a:solidFill>
              </a:rPr>
              <a:t>cada </a:t>
            </a:r>
            <a:r>
              <a:rPr lang="es-ES" sz="1600" dirty="0">
                <a:solidFill>
                  <a:prstClr val="white"/>
                </a:solidFill>
              </a:rPr>
              <a:t>bit desconocido en este ejemplo, y sea que </a:t>
            </a:r>
            <a:r>
              <a:rPr lang="es-ES" sz="1600" b="1" dirty="0" smtClean="0">
                <a:solidFill>
                  <a:prstClr val="white"/>
                </a:solidFill>
              </a:rPr>
              <a:t>***11110</a:t>
            </a:r>
            <a:r>
              <a:rPr lang="es-ES" sz="1600" dirty="0" smtClean="0">
                <a:solidFill>
                  <a:prstClr val="white"/>
                </a:solidFill>
              </a:rPr>
              <a:t> </a:t>
            </a:r>
            <a:r>
              <a:rPr lang="es-ES" sz="1600" dirty="0">
                <a:solidFill>
                  <a:prstClr val="white"/>
                </a:solidFill>
              </a:rPr>
              <a:t>represente un bloque a </a:t>
            </a:r>
            <a:r>
              <a:rPr lang="es-ES" sz="1600" dirty="0" smtClean="0">
                <a:solidFill>
                  <a:prstClr val="white"/>
                </a:solidFill>
              </a:rPr>
              <a:t>ser incrementado. La </a:t>
            </a:r>
            <a:r>
              <a:rPr lang="es-ES" sz="1600" dirty="0">
                <a:solidFill>
                  <a:prstClr val="white"/>
                </a:solidFill>
              </a:rPr>
              <a:t>siguiente secuencia de </a:t>
            </a:r>
            <a:r>
              <a:rPr lang="es-ES" sz="1600" dirty="0" smtClean="0">
                <a:solidFill>
                  <a:prstClr val="white"/>
                </a:solidFill>
              </a:rPr>
              <a:t>bloques </a:t>
            </a:r>
            <a:r>
              <a:rPr lang="es-ES" sz="1600" dirty="0">
                <a:solidFill>
                  <a:prstClr val="white"/>
                </a:solidFill>
              </a:rPr>
              <a:t>resultan de cuatro aplicaciones </a:t>
            </a:r>
            <a:r>
              <a:rPr lang="es-ES" sz="1600" dirty="0" smtClean="0">
                <a:solidFill>
                  <a:prstClr val="white"/>
                </a:solidFill>
              </a:rPr>
              <a:t>de </a:t>
            </a:r>
            <a:r>
              <a:rPr lang="es-ES" sz="1600" dirty="0">
                <a:solidFill>
                  <a:prstClr val="white"/>
                </a:solidFill>
              </a:rPr>
              <a:t>la función incremental estándar</a:t>
            </a:r>
            <a:r>
              <a:rPr lang="es-ES" sz="1600" dirty="0" smtClean="0">
                <a:solidFill>
                  <a:prstClr val="white"/>
                </a:solidFill>
              </a:rPr>
              <a:t>:</a:t>
            </a:r>
          </a:p>
          <a:p>
            <a:pPr marL="812800" lvl="1">
              <a:spcBef>
                <a:spcPct val="20000"/>
              </a:spcBef>
              <a:spcAft>
                <a:spcPts val="600"/>
              </a:spcAft>
              <a:buClr>
                <a:srgbClr val="F07F09"/>
              </a:buClr>
            </a:pPr>
            <a:endParaRPr lang="es-ES" sz="1600" dirty="0" smtClean="0">
              <a:solidFill>
                <a:prstClr val="white"/>
              </a:solidFill>
            </a:endParaRPr>
          </a:p>
        </p:txBody>
      </p:sp>
      <p:pic>
        <p:nvPicPr>
          <p:cNvPr id="3" name="Imagen 2"/>
          <p:cNvPicPr>
            <a:picLocks noChangeAspect="1"/>
          </p:cNvPicPr>
          <p:nvPr/>
        </p:nvPicPr>
        <p:blipFill>
          <a:blip r:embed="rId4"/>
          <a:stretch>
            <a:fillRect/>
          </a:stretch>
        </p:blipFill>
        <p:spPr>
          <a:xfrm>
            <a:off x="9941031" y="5212095"/>
            <a:ext cx="1134625" cy="1122682"/>
          </a:xfrm>
          <a:prstGeom prst="rect">
            <a:avLst/>
          </a:prstGeom>
        </p:spPr>
      </p:pic>
      <mc:AlternateContent xmlns:mc="http://schemas.openxmlformats.org/markup-compatibility/2006" xmlns:a14="http://schemas.microsoft.com/office/drawing/2010/main">
        <mc:Choice Requires="a14">
          <p:sp>
            <p:nvSpPr>
              <p:cNvPr id="4" name="CuadroTexto 3"/>
              <p:cNvSpPr txBox="1"/>
              <p:nvPr/>
            </p:nvSpPr>
            <p:spPr>
              <a:xfrm>
                <a:off x="810000" y="5882100"/>
                <a:ext cx="8563719" cy="1184940"/>
              </a:xfrm>
              <a:prstGeom prst="rect">
                <a:avLst/>
              </a:prstGeom>
              <a:noFill/>
            </p:spPr>
            <p:txBody>
              <a:bodyPr wrap="square" rtlCol="0">
                <a:spAutoFit/>
              </a:bodyPr>
              <a:lstStyle/>
              <a:p>
                <a:pPr marL="812800" lvl="1">
                  <a:spcBef>
                    <a:spcPct val="20000"/>
                  </a:spcBef>
                  <a:spcAft>
                    <a:spcPts val="600"/>
                  </a:spcAft>
                  <a:buClr>
                    <a:srgbClr val="F07F09"/>
                  </a:buClr>
                </a:pPr>
                <a:r>
                  <a:rPr lang="es-ES" sz="1600" dirty="0">
                    <a:solidFill>
                      <a:prstClr val="white"/>
                    </a:solidFill>
                  </a:rPr>
                  <a:t>Los bloques contador en los cuales un conjunto dado de </a:t>
                </a:r>
                <a:r>
                  <a:rPr lang="es-ES" sz="1600" b="1" dirty="0">
                    <a:solidFill>
                      <a:prstClr val="white"/>
                    </a:solidFill>
                  </a:rPr>
                  <a:t>m</a:t>
                </a:r>
                <a:r>
                  <a:rPr lang="es-ES" sz="1600" dirty="0">
                    <a:solidFill>
                      <a:prstClr val="white"/>
                    </a:solidFill>
                  </a:rPr>
                  <a:t> bits son incrementados por la función incremental estándar satisfacen el requerimiento de unicidad dentro de un mensaje dado con la condición de que </a:t>
                </a:r>
                <a14:m>
                  <m:oMath xmlns:m="http://schemas.openxmlformats.org/officeDocument/2006/math">
                    <m:r>
                      <a:rPr lang="es-ES" sz="1600" b="1" i="1">
                        <a:solidFill>
                          <a:prstClr val="white"/>
                        </a:solidFill>
                        <a:latin typeface="Cambria Math" panose="02040503050406030204" pitchFamily="18" charset="0"/>
                      </a:rPr>
                      <m:t>𝒏</m:t>
                    </m:r>
                    <m:r>
                      <a:rPr lang="es-ES" sz="1600" i="1">
                        <a:solidFill>
                          <a:prstClr val="white"/>
                        </a:solidFill>
                        <a:latin typeface="Cambria Math" panose="02040503050406030204" pitchFamily="18" charset="0"/>
                        <a:ea typeface="Cambria Math" panose="02040503050406030204" pitchFamily="18" charset="0"/>
                      </a:rPr>
                      <m:t>≤ </m:t>
                    </m:r>
                    <m:sSup>
                      <m:sSupPr>
                        <m:ctrlPr>
                          <a:rPr lang="es-ES" sz="1600" i="1">
                            <a:solidFill>
                              <a:prstClr val="white"/>
                            </a:solidFill>
                            <a:latin typeface="Cambria Math" panose="02040503050406030204" pitchFamily="18" charset="0"/>
                            <a:ea typeface="Cambria Math" panose="02040503050406030204" pitchFamily="18" charset="0"/>
                          </a:rPr>
                        </m:ctrlPr>
                      </m:sSupPr>
                      <m:e>
                        <m:r>
                          <a:rPr lang="es-ES" sz="1600" i="1">
                            <a:solidFill>
                              <a:prstClr val="white"/>
                            </a:solidFill>
                            <a:latin typeface="Cambria Math" panose="02040503050406030204" pitchFamily="18" charset="0"/>
                            <a:ea typeface="Cambria Math" panose="02040503050406030204" pitchFamily="18" charset="0"/>
                          </a:rPr>
                          <m:t>2</m:t>
                        </m:r>
                      </m:e>
                      <m:sup>
                        <m:r>
                          <a:rPr lang="es-ES" sz="1600" b="1" i="1">
                            <a:solidFill>
                              <a:prstClr val="white"/>
                            </a:solidFill>
                            <a:latin typeface="Cambria Math" panose="02040503050406030204" pitchFamily="18" charset="0"/>
                            <a:ea typeface="Cambria Math" panose="02040503050406030204" pitchFamily="18" charset="0"/>
                          </a:rPr>
                          <m:t>𝒎</m:t>
                        </m:r>
                      </m:sup>
                    </m:sSup>
                  </m:oMath>
                </a14:m>
                <a:r>
                  <a:rPr lang="es-ES" sz="1600" dirty="0">
                    <a:solidFill>
                      <a:prstClr val="white"/>
                    </a:solidFill>
                  </a:rPr>
                  <a:t>.</a:t>
                </a:r>
              </a:p>
              <a:p>
                <a:endParaRPr lang="es-ES" dirty="0"/>
              </a:p>
            </p:txBody>
          </p:sp>
        </mc:Choice>
        <mc:Fallback xmlns="">
          <p:sp>
            <p:nvSpPr>
              <p:cNvPr id="4" name="CuadroTexto 3"/>
              <p:cNvSpPr txBox="1">
                <a:spLocks noRot="1" noChangeAspect="1" noMove="1" noResize="1" noEditPoints="1" noAdjustHandles="1" noChangeArrowheads="1" noChangeShapeType="1" noTextEdit="1"/>
              </p:cNvSpPr>
              <p:nvPr/>
            </p:nvSpPr>
            <p:spPr>
              <a:xfrm>
                <a:off x="810000" y="5882100"/>
                <a:ext cx="8563719" cy="1184940"/>
              </a:xfrm>
              <a:prstGeom prst="rect">
                <a:avLst/>
              </a:prstGeom>
              <a:blipFill rotWithShape="0">
                <a:blip r:embed="rId5"/>
                <a:stretch>
                  <a:fillRect t="-2062"/>
                </a:stretch>
              </a:blipFill>
            </p:spPr>
            <p:txBody>
              <a:bodyPr/>
              <a:lstStyle/>
              <a:p>
                <a:r>
                  <a:rPr lang="es-ES">
                    <a:noFill/>
                  </a:rPr>
                  <a:t> </a:t>
                </a:r>
              </a:p>
            </p:txBody>
          </p:sp>
        </mc:Fallback>
      </mc:AlternateContent>
    </p:spTree>
    <p:extLst>
      <p:ext uri="{BB962C8B-B14F-4D97-AF65-F5344CB8AC3E}">
        <p14:creationId xmlns:p14="http://schemas.microsoft.com/office/powerpoint/2010/main" val="3301162220"/>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Cifrado por bloques (Block </a:t>
            </a:r>
            <a:r>
              <a:rPr lang="es-ES" dirty="0" err="1"/>
              <a:t>Cipher</a:t>
            </a:r>
            <a:r>
              <a:rPr lang="es-ES" dirty="0"/>
              <a:t>)</a:t>
            </a:r>
          </a:p>
        </p:txBody>
      </p:sp>
      <mc:AlternateContent xmlns:mc="http://schemas.openxmlformats.org/markup-compatibility/2006" xmlns:a14="http://schemas.microsoft.com/office/drawing/2010/main">
        <mc:Choice Requires="a14">
          <p:sp>
            <p:nvSpPr>
              <p:cNvPr id="6" name="CuadroTexto 5"/>
              <p:cNvSpPr txBox="1"/>
              <p:nvPr/>
            </p:nvSpPr>
            <p:spPr>
              <a:xfrm>
                <a:off x="809999" y="2647368"/>
                <a:ext cx="11260081" cy="3973395"/>
              </a:xfrm>
              <a:prstGeom prst="rect">
                <a:avLst/>
              </a:prstGeom>
              <a:noFill/>
            </p:spPr>
            <p:txBody>
              <a:bodyPr wrap="square" rtlCol="0">
                <a:spAutoFit/>
              </a:bodyPr>
              <a:lstStyle/>
              <a:p>
                <a:pPr lvl="0">
                  <a:spcBef>
                    <a:spcPct val="20000"/>
                  </a:spcBef>
                  <a:spcAft>
                    <a:spcPts val="600"/>
                  </a:spcAft>
                  <a:buClr>
                    <a:srgbClr val="F07F09"/>
                  </a:buClr>
                </a:pPr>
                <a:r>
                  <a:rPr lang="es-ES" sz="2400" dirty="0" smtClean="0">
                    <a:solidFill>
                      <a:prstClr val="white"/>
                    </a:solidFill>
                  </a:rPr>
                  <a:t>Modos de operación </a:t>
                </a:r>
                <a:r>
                  <a:rPr lang="es-ES" sz="1600" dirty="0">
                    <a:solidFill>
                      <a:prstClr val="white"/>
                    </a:solidFill>
                  </a:rPr>
                  <a:t>(continuación)</a:t>
                </a:r>
              </a:p>
              <a:p>
                <a:pPr marL="342900" indent="-342900">
                  <a:spcBef>
                    <a:spcPct val="20000"/>
                  </a:spcBef>
                  <a:spcAft>
                    <a:spcPts val="600"/>
                  </a:spcAft>
                  <a:buClr>
                    <a:srgbClr val="F07F09"/>
                  </a:buClr>
                  <a:buFont typeface="Wingdings 2" charset="2"/>
                  <a:buChar char=""/>
                </a:pPr>
                <a:r>
                  <a:rPr lang="es-ES" dirty="0" err="1" smtClean="0">
                    <a:solidFill>
                      <a:prstClr val="white"/>
                    </a:solidFill>
                  </a:rPr>
                  <a:t>CounTeR</a:t>
                </a:r>
                <a:r>
                  <a:rPr lang="es-ES" dirty="0" smtClean="0">
                    <a:solidFill>
                      <a:prstClr val="white"/>
                    </a:solidFill>
                  </a:rPr>
                  <a:t> </a:t>
                </a:r>
                <a:r>
                  <a:rPr lang="es-ES" dirty="0">
                    <a:solidFill>
                      <a:prstClr val="white"/>
                    </a:solidFill>
                  </a:rPr>
                  <a:t>(CTR</a:t>
                </a:r>
                <a:r>
                  <a:rPr lang="es-ES" dirty="0" smtClean="0">
                    <a:solidFill>
                      <a:prstClr val="white"/>
                    </a:solidFill>
                  </a:rPr>
                  <a:t>) </a:t>
                </a:r>
                <a:r>
                  <a:rPr lang="es-ES" sz="1400" dirty="0">
                    <a:solidFill>
                      <a:prstClr val="white"/>
                    </a:solidFill>
                  </a:rPr>
                  <a:t>(continuación</a:t>
                </a:r>
                <a:r>
                  <a:rPr lang="es-ES" sz="1400" dirty="0" smtClean="0">
                    <a:solidFill>
                      <a:prstClr val="white"/>
                    </a:solidFill>
                  </a:rPr>
                  <a:t>)</a:t>
                </a:r>
                <a:endParaRPr lang="es-ES" sz="1400" dirty="0">
                  <a:solidFill>
                    <a:prstClr val="white"/>
                  </a:solidFill>
                </a:endParaRPr>
              </a:p>
              <a:p>
                <a:pPr marL="641350" indent="-285750">
                  <a:spcBef>
                    <a:spcPct val="20000"/>
                  </a:spcBef>
                  <a:spcAft>
                    <a:spcPts val="600"/>
                  </a:spcAft>
                  <a:buClr>
                    <a:srgbClr val="F07F09"/>
                  </a:buClr>
                  <a:buFont typeface="Wingdings 2" charset="2"/>
                  <a:buChar char=""/>
                </a:pPr>
                <a:r>
                  <a:rPr lang="es-ES" sz="1600" dirty="0" smtClean="0">
                    <a:solidFill>
                      <a:prstClr val="white"/>
                    </a:solidFill>
                  </a:rPr>
                  <a:t>Generación </a:t>
                </a:r>
                <a:r>
                  <a:rPr lang="es-ES" sz="1400" dirty="0">
                    <a:solidFill>
                      <a:prstClr val="white"/>
                    </a:solidFill>
                  </a:rPr>
                  <a:t>de los Bloques </a:t>
                </a:r>
                <a:r>
                  <a:rPr lang="es-ES" sz="1400" dirty="0" err="1" smtClean="0">
                    <a:solidFill>
                      <a:prstClr val="white"/>
                    </a:solidFill>
                  </a:rPr>
                  <a:t>Counter</a:t>
                </a:r>
                <a:r>
                  <a:rPr lang="es-ES" sz="1400" dirty="0" smtClean="0">
                    <a:solidFill>
                      <a:prstClr val="white"/>
                    </a:solidFill>
                  </a:rPr>
                  <a:t>:</a:t>
                </a:r>
              </a:p>
              <a:p>
                <a:pPr marL="1098550" lvl="1" indent="-285750">
                  <a:spcBef>
                    <a:spcPct val="20000"/>
                  </a:spcBef>
                  <a:spcAft>
                    <a:spcPts val="600"/>
                  </a:spcAft>
                  <a:buClr>
                    <a:srgbClr val="F07F09"/>
                  </a:buClr>
                  <a:buFont typeface="Wingdings 2" charset="2"/>
                  <a:buChar char=""/>
                </a:pPr>
                <a:r>
                  <a:rPr lang="es-ES" sz="1400" b="1" dirty="0" smtClean="0">
                    <a:solidFill>
                      <a:srgbClr val="92D050"/>
                    </a:solidFill>
                  </a:rPr>
                  <a:t>Elección </a:t>
                </a:r>
                <a:r>
                  <a:rPr lang="es-ES" sz="1400" b="1" dirty="0">
                    <a:solidFill>
                      <a:srgbClr val="92D050"/>
                    </a:solidFill>
                  </a:rPr>
                  <a:t>del bloque de contador </a:t>
                </a:r>
                <a:r>
                  <a:rPr lang="es-ES" sz="1400" b="1" dirty="0" smtClean="0">
                    <a:solidFill>
                      <a:srgbClr val="92D050"/>
                    </a:solidFill>
                  </a:rPr>
                  <a:t>inicial</a:t>
                </a:r>
              </a:p>
              <a:p>
                <a:pPr marL="812800" lvl="1">
                  <a:spcBef>
                    <a:spcPct val="20000"/>
                  </a:spcBef>
                  <a:spcAft>
                    <a:spcPts val="600"/>
                  </a:spcAft>
                  <a:buClr>
                    <a:srgbClr val="F07F09"/>
                  </a:buClr>
                </a:pPr>
                <a:r>
                  <a:rPr lang="es-ES" sz="1400" dirty="0" smtClean="0">
                    <a:solidFill>
                      <a:prstClr val="white"/>
                    </a:solidFill>
                  </a:rPr>
                  <a:t>El bloque de </a:t>
                </a:r>
                <a:r>
                  <a:rPr lang="es-ES" sz="1400" dirty="0">
                    <a:solidFill>
                      <a:prstClr val="white"/>
                    </a:solidFill>
                  </a:rPr>
                  <a:t>contador </a:t>
                </a:r>
                <a:r>
                  <a:rPr lang="es-ES" sz="1400" dirty="0" smtClean="0">
                    <a:solidFill>
                      <a:prstClr val="white"/>
                    </a:solidFill>
                  </a:rPr>
                  <a:t>inicial (</a:t>
                </a:r>
                <a:r>
                  <a:rPr lang="es-ES" sz="1400" dirty="0" err="1" smtClean="0">
                    <a:solidFill>
                      <a:prstClr val="white"/>
                    </a:solidFill>
                  </a:rPr>
                  <a:t>nonce</a:t>
                </a:r>
                <a:r>
                  <a:rPr lang="es-ES" sz="1400" dirty="0" smtClean="0">
                    <a:solidFill>
                      <a:prstClr val="white"/>
                    </a:solidFill>
                  </a:rPr>
                  <a:t> o IV),  </a:t>
                </a:r>
                <a14:m>
                  <m:oMath xmlns:m="http://schemas.openxmlformats.org/officeDocument/2006/math">
                    <m:sSub>
                      <m:sSubPr>
                        <m:ctrlPr>
                          <a:rPr lang="es-ES" sz="1400" b="1" i="1" smtClean="0">
                            <a:solidFill>
                              <a:prstClr val="white"/>
                            </a:solidFill>
                            <a:latin typeface="Cambria Math" panose="02040503050406030204" pitchFamily="18" charset="0"/>
                          </a:rPr>
                        </m:ctrlPr>
                      </m:sSubPr>
                      <m:e>
                        <m:r>
                          <a:rPr lang="es-ES" sz="1400" b="1" i="1" smtClean="0">
                            <a:solidFill>
                              <a:prstClr val="white"/>
                            </a:solidFill>
                            <a:latin typeface="Cambria Math" panose="02040503050406030204" pitchFamily="18" charset="0"/>
                          </a:rPr>
                          <m:t>𝑻</m:t>
                        </m:r>
                      </m:e>
                      <m:sub>
                        <m:r>
                          <a:rPr lang="es-ES" sz="1400" b="1" i="1" smtClean="0">
                            <a:solidFill>
                              <a:prstClr val="white"/>
                            </a:solidFill>
                            <a:latin typeface="Cambria Math" panose="02040503050406030204" pitchFamily="18" charset="0"/>
                          </a:rPr>
                          <m:t>𝟏</m:t>
                        </m:r>
                      </m:sub>
                    </m:sSub>
                  </m:oMath>
                </a14:m>
                <a:r>
                  <a:rPr lang="es-ES" sz="1400" dirty="0" smtClean="0">
                    <a:solidFill>
                      <a:prstClr val="white"/>
                    </a:solidFill>
                  </a:rPr>
                  <a:t>, </a:t>
                </a:r>
                <a:r>
                  <a:rPr lang="es-ES" sz="1400" dirty="0">
                    <a:solidFill>
                      <a:prstClr val="white"/>
                    </a:solidFill>
                  </a:rPr>
                  <a:t>para cada mensaje que se encripta bajo una clave </a:t>
                </a:r>
                <a:r>
                  <a:rPr lang="es-ES" sz="1400" dirty="0" smtClean="0">
                    <a:solidFill>
                      <a:prstClr val="white"/>
                    </a:solidFill>
                  </a:rPr>
                  <a:t>se debe elegir de </a:t>
                </a:r>
                <a:r>
                  <a:rPr lang="es-ES" sz="1400" dirty="0">
                    <a:solidFill>
                      <a:prstClr val="white"/>
                    </a:solidFill>
                  </a:rPr>
                  <a:t>tal  </a:t>
                </a:r>
                <a:r>
                  <a:rPr lang="es-ES" sz="1400" dirty="0" smtClean="0">
                    <a:solidFill>
                      <a:prstClr val="white"/>
                    </a:solidFill>
                  </a:rPr>
                  <a:t>manera que asegure </a:t>
                </a:r>
                <a:r>
                  <a:rPr lang="es-ES" sz="1400" dirty="0">
                    <a:solidFill>
                      <a:prstClr val="white"/>
                    </a:solidFill>
                  </a:rPr>
                  <a:t>la </a:t>
                </a:r>
                <a:r>
                  <a:rPr lang="es-ES" sz="1400" b="1" dirty="0" smtClean="0">
                    <a:solidFill>
                      <a:srgbClr val="92D050"/>
                    </a:solidFill>
                  </a:rPr>
                  <a:t>unicidad</a:t>
                </a:r>
                <a:r>
                  <a:rPr lang="es-ES" sz="1400" dirty="0" smtClean="0">
                    <a:solidFill>
                      <a:srgbClr val="92D050"/>
                    </a:solidFill>
                  </a:rPr>
                  <a:t> </a:t>
                </a:r>
                <a:r>
                  <a:rPr lang="es-ES" sz="1400" dirty="0" smtClean="0">
                    <a:solidFill>
                      <a:prstClr val="white"/>
                    </a:solidFill>
                  </a:rPr>
                  <a:t>de todos </a:t>
                </a:r>
                <a:r>
                  <a:rPr lang="es-ES" sz="1400" dirty="0">
                    <a:solidFill>
                      <a:prstClr val="white"/>
                    </a:solidFill>
                  </a:rPr>
                  <a:t>los  </a:t>
                </a:r>
                <a:r>
                  <a:rPr lang="es-ES" sz="1400" dirty="0" smtClean="0">
                    <a:solidFill>
                      <a:prstClr val="white"/>
                    </a:solidFill>
                  </a:rPr>
                  <a:t>bloques </a:t>
                </a:r>
                <a:r>
                  <a:rPr lang="es-ES" sz="1400" dirty="0">
                    <a:solidFill>
                      <a:prstClr val="white"/>
                    </a:solidFill>
                  </a:rPr>
                  <a:t>de </a:t>
                </a:r>
                <a:r>
                  <a:rPr lang="es-ES" sz="1400" dirty="0" smtClean="0">
                    <a:solidFill>
                      <a:prstClr val="white"/>
                    </a:solidFill>
                  </a:rPr>
                  <a:t>contador a través de todos los mensajes</a:t>
                </a:r>
                <a:r>
                  <a:rPr lang="es-ES" sz="1400" dirty="0">
                    <a:solidFill>
                      <a:prstClr val="white"/>
                    </a:solidFill>
                  </a:rPr>
                  <a:t>. </a:t>
                </a:r>
                <a:r>
                  <a:rPr lang="es-ES" sz="1400" dirty="0" smtClean="0">
                    <a:solidFill>
                      <a:prstClr val="white"/>
                    </a:solidFill>
                  </a:rPr>
                  <a:t>Dos ejemplos de aproximaciones </a:t>
                </a:r>
                <a:r>
                  <a:rPr lang="es-ES" sz="1400" dirty="0">
                    <a:solidFill>
                      <a:prstClr val="white"/>
                    </a:solidFill>
                  </a:rPr>
                  <a:t>para </a:t>
                </a:r>
                <a:r>
                  <a:rPr lang="es-ES" sz="1400" dirty="0" smtClean="0">
                    <a:solidFill>
                      <a:prstClr val="white"/>
                    </a:solidFill>
                  </a:rPr>
                  <a:t>elegir </a:t>
                </a:r>
                <a:r>
                  <a:rPr lang="es-ES" sz="1400" dirty="0">
                    <a:solidFill>
                      <a:prstClr val="white"/>
                    </a:solidFill>
                  </a:rPr>
                  <a:t>el bloque contador inicial son dados a </a:t>
                </a:r>
                <a:r>
                  <a:rPr lang="es-ES" sz="1400" dirty="0" smtClean="0">
                    <a:solidFill>
                      <a:prstClr val="white"/>
                    </a:solidFill>
                  </a:rPr>
                  <a:t>continuación:</a:t>
                </a:r>
              </a:p>
              <a:p>
                <a:pPr marL="1612900" lvl="2" indent="-342900">
                  <a:spcBef>
                    <a:spcPct val="20000"/>
                  </a:spcBef>
                  <a:spcAft>
                    <a:spcPts val="600"/>
                  </a:spcAft>
                  <a:buClr>
                    <a:srgbClr val="F07F09"/>
                  </a:buClr>
                  <a:buFont typeface="+mj-lt"/>
                  <a:buAutoNum type="arabicPeriod"/>
                </a:pPr>
                <a:r>
                  <a:rPr lang="es-ES" sz="1400" dirty="0" smtClean="0">
                    <a:solidFill>
                      <a:prstClr val="white"/>
                    </a:solidFill>
                  </a:rPr>
                  <a:t>En la </a:t>
                </a:r>
                <a:r>
                  <a:rPr lang="es-ES" sz="1400" b="1" dirty="0" smtClean="0">
                    <a:solidFill>
                      <a:srgbClr val="92D050"/>
                    </a:solidFill>
                  </a:rPr>
                  <a:t>primera aproximación</a:t>
                </a:r>
                <a:r>
                  <a:rPr lang="es-ES" sz="1400" dirty="0" smtClean="0">
                    <a:solidFill>
                      <a:prstClr val="white"/>
                    </a:solidFill>
                  </a:rPr>
                  <a:t>, </a:t>
                </a:r>
                <a:r>
                  <a:rPr lang="es-ES" sz="1400" dirty="0">
                    <a:solidFill>
                      <a:prstClr val="white"/>
                    </a:solidFill>
                  </a:rPr>
                  <a:t>para una clave dada, todos los </a:t>
                </a:r>
                <a:r>
                  <a:rPr lang="es-ES" sz="1400" dirty="0" smtClean="0">
                    <a:solidFill>
                      <a:prstClr val="white"/>
                    </a:solidFill>
                  </a:rPr>
                  <a:t>mensajes </a:t>
                </a:r>
                <a:r>
                  <a:rPr lang="es-ES" sz="1400" dirty="0">
                    <a:solidFill>
                      <a:prstClr val="white"/>
                    </a:solidFill>
                  </a:rPr>
                  <a:t>de texto plano </a:t>
                </a:r>
                <a:r>
                  <a:rPr lang="es-ES" sz="1400" dirty="0" smtClean="0">
                    <a:solidFill>
                      <a:prstClr val="white"/>
                    </a:solidFill>
                  </a:rPr>
                  <a:t>se encriptan  </a:t>
                </a:r>
                <a:r>
                  <a:rPr lang="es-ES" sz="1400" b="1" dirty="0">
                    <a:solidFill>
                      <a:srgbClr val="92D050"/>
                    </a:solidFill>
                  </a:rPr>
                  <a:t>secuencialmente</a:t>
                </a:r>
                <a:r>
                  <a:rPr lang="es-ES" sz="1400" dirty="0">
                    <a:solidFill>
                      <a:prstClr val="white"/>
                    </a:solidFill>
                  </a:rPr>
                  <a:t>. Para </a:t>
                </a:r>
                <a:r>
                  <a:rPr lang="es-ES" sz="1400" dirty="0" smtClean="0">
                    <a:solidFill>
                      <a:prstClr val="white"/>
                    </a:solidFill>
                  </a:rPr>
                  <a:t>todos los </a:t>
                </a:r>
                <a:r>
                  <a:rPr lang="es-ES" sz="1400" dirty="0">
                    <a:solidFill>
                      <a:prstClr val="white"/>
                    </a:solidFill>
                  </a:rPr>
                  <a:t>mensajes, el mismo conjunto fijo de </a:t>
                </a:r>
                <a:r>
                  <a:rPr lang="es-ES" sz="1400" b="1" dirty="0" smtClean="0">
                    <a:solidFill>
                      <a:prstClr val="white"/>
                    </a:solidFill>
                  </a:rPr>
                  <a:t>m</a:t>
                </a:r>
                <a:r>
                  <a:rPr lang="es-ES" sz="1400" dirty="0" smtClean="0">
                    <a:solidFill>
                      <a:prstClr val="white"/>
                    </a:solidFill>
                  </a:rPr>
                  <a:t> bits del bloque de contador se incrementa por la </a:t>
                </a:r>
                <a:r>
                  <a:rPr lang="es-ES" sz="1400" b="1" dirty="0">
                    <a:solidFill>
                      <a:srgbClr val="92D050"/>
                    </a:solidFill>
                  </a:rPr>
                  <a:t>función </a:t>
                </a:r>
                <a:r>
                  <a:rPr lang="es-ES" sz="1400" b="1" dirty="0" smtClean="0">
                    <a:solidFill>
                      <a:srgbClr val="92D050"/>
                    </a:solidFill>
                  </a:rPr>
                  <a:t>incremental </a:t>
                </a:r>
                <a:r>
                  <a:rPr lang="es-ES" sz="1400" b="1" dirty="0">
                    <a:solidFill>
                      <a:srgbClr val="92D050"/>
                    </a:solidFill>
                  </a:rPr>
                  <a:t>estándar</a:t>
                </a:r>
                <a:r>
                  <a:rPr lang="es-ES" sz="1400" dirty="0">
                    <a:solidFill>
                      <a:prstClr val="white"/>
                    </a:solidFill>
                  </a:rPr>
                  <a:t>. </a:t>
                </a:r>
                <a:r>
                  <a:rPr lang="es-ES" sz="1400" dirty="0" smtClean="0">
                    <a:solidFill>
                      <a:prstClr val="white"/>
                    </a:solidFill>
                  </a:rPr>
                  <a:t>El bloque de </a:t>
                </a:r>
                <a:r>
                  <a:rPr lang="es-ES" sz="1400" dirty="0">
                    <a:solidFill>
                      <a:prstClr val="white"/>
                    </a:solidFill>
                  </a:rPr>
                  <a:t>contador inicial para el mensaje de texto plano inicial puede ser </a:t>
                </a:r>
                <a:r>
                  <a:rPr lang="es-ES" sz="1400" b="1" dirty="0">
                    <a:solidFill>
                      <a:srgbClr val="92D050"/>
                    </a:solidFill>
                  </a:rPr>
                  <a:t>cualquier </a:t>
                </a:r>
                <a:r>
                  <a:rPr lang="es-ES" sz="1400" b="1" dirty="0" smtClean="0">
                    <a:solidFill>
                      <a:srgbClr val="92D050"/>
                    </a:solidFill>
                  </a:rPr>
                  <a:t>palabra </a:t>
                </a:r>
                <a:r>
                  <a:rPr lang="es-ES" sz="1400" dirty="0">
                    <a:solidFill>
                      <a:prstClr val="white"/>
                    </a:solidFill>
                  </a:rPr>
                  <a:t>de </a:t>
                </a:r>
                <a:r>
                  <a:rPr lang="es-ES" sz="1400" b="1" dirty="0" smtClean="0">
                    <a:solidFill>
                      <a:prstClr val="white"/>
                    </a:solidFill>
                  </a:rPr>
                  <a:t>b</a:t>
                </a:r>
                <a:r>
                  <a:rPr lang="es-ES" sz="1400" dirty="0" smtClean="0">
                    <a:solidFill>
                      <a:prstClr val="white"/>
                    </a:solidFill>
                  </a:rPr>
                  <a:t> bits. </a:t>
                </a:r>
                <a:br>
                  <a:rPr lang="es-ES" sz="1400" dirty="0" smtClean="0">
                    <a:solidFill>
                      <a:prstClr val="white"/>
                    </a:solidFill>
                  </a:rPr>
                </a:br>
                <a:r>
                  <a:rPr lang="es-ES" sz="1400" dirty="0" smtClean="0">
                    <a:solidFill>
                      <a:prstClr val="white"/>
                    </a:solidFill>
                  </a:rPr>
                  <a:t>El bloque de </a:t>
                </a:r>
                <a:r>
                  <a:rPr lang="es-ES" sz="1400" dirty="0">
                    <a:solidFill>
                      <a:prstClr val="white"/>
                    </a:solidFill>
                  </a:rPr>
                  <a:t>contador inicial para cualquier mensaje </a:t>
                </a:r>
                <a:r>
                  <a:rPr lang="es-ES" sz="1400" dirty="0" smtClean="0">
                    <a:solidFill>
                      <a:prstClr val="white"/>
                    </a:solidFill>
                  </a:rPr>
                  <a:t>posterior </a:t>
                </a:r>
                <a:r>
                  <a:rPr lang="es-ES" sz="1400" dirty="0">
                    <a:solidFill>
                      <a:prstClr val="white"/>
                    </a:solidFill>
                  </a:rPr>
                  <a:t>se </a:t>
                </a:r>
                <a:r>
                  <a:rPr lang="es-ES" sz="1400" dirty="0" smtClean="0">
                    <a:solidFill>
                      <a:prstClr val="white"/>
                    </a:solidFill>
                  </a:rPr>
                  <a:t>puede obtener </a:t>
                </a:r>
                <a:r>
                  <a:rPr lang="es-ES" sz="1400" dirty="0">
                    <a:solidFill>
                      <a:prstClr val="white"/>
                    </a:solidFill>
                  </a:rPr>
                  <a:t>al </a:t>
                </a:r>
                <a:r>
                  <a:rPr lang="es-ES" sz="1400" dirty="0" smtClean="0">
                    <a:solidFill>
                      <a:prstClr val="white"/>
                    </a:solidFill>
                  </a:rPr>
                  <a:t>aplicar la </a:t>
                </a:r>
                <a:r>
                  <a:rPr lang="es-ES" sz="1400" b="1" dirty="0">
                    <a:solidFill>
                      <a:srgbClr val="92D050"/>
                    </a:solidFill>
                  </a:rPr>
                  <a:t>función  incremental  estándar</a:t>
                </a:r>
                <a:r>
                  <a:rPr lang="es-ES" sz="1400" dirty="0">
                    <a:solidFill>
                      <a:prstClr val="white"/>
                    </a:solidFill>
                  </a:rPr>
                  <a:t>  al </a:t>
                </a:r>
                <a:r>
                  <a:rPr lang="es-ES" sz="1400" dirty="0" smtClean="0">
                    <a:solidFill>
                      <a:prstClr val="white"/>
                    </a:solidFill>
                  </a:rPr>
                  <a:t>conjunto </a:t>
                </a:r>
                <a:r>
                  <a:rPr lang="es-ES" sz="1400" dirty="0">
                    <a:solidFill>
                      <a:prstClr val="white"/>
                    </a:solidFill>
                  </a:rPr>
                  <a:t>fijo </a:t>
                </a:r>
                <a:r>
                  <a:rPr lang="es-ES" sz="1400" dirty="0" smtClean="0">
                    <a:solidFill>
                      <a:prstClr val="white"/>
                    </a:solidFill>
                  </a:rPr>
                  <a:t>de </a:t>
                </a:r>
                <a:r>
                  <a:rPr lang="es-ES" sz="1400" b="1" dirty="0" smtClean="0">
                    <a:solidFill>
                      <a:prstClr val="white"/>
                    </a:solidFill>
                  </a:rPr>
                  <a:t>m</a:t>
                </a:r>
                <a:r>
                  <a:rPr lang="es-ES" sz="1400" dirty="0" smtClean="0">
                    <a:solidFill>
                      <a:prstClr val="white"/>
                    </a:solidFill>
                  </a:rPr>
                  <a:t> </a:t>
                </a:r>
                <a:r>
                  <a:rPr lang="es-ES" sz="1400" dirty="0">
                    <a:solidFill>
                      <a:prstClr val="white"/>
                    </a:solidFill>
                  </a:rPr>
                  <a:t>bits </a:t>
                </a:r>
                <a:r>
                  <a:rPr lang="es-ES" sz="1400" dirty="0" smtClean="0">
                    <a:solidFill>
                      <a:prstClr val="white"/>
                    </a:solidFill>
                  </a:rPr>
                  <a:t>del </a:t>
                </a:r>
                <a:r>
                  <a:rPr lang="es-ES" sz="1400" b="1" dirty="0" smtClean="0">
                    <a:solidFill>
                      <a:srgbClr val="92D050"/>
                    </a:solidFill>
                  </a:rPr>
                  <a:t>bloque de contador </a:t>
                </a:r>
                <a:r>
                  <a:rPr lang="es-ES" sz="1400" b="1" dirty="0">
                    <a:solidFill>
                      <a:srgbClr val="92D050"/>
                    </a:solidFill>
                  </a:rPr>
                  <a:t>final del mensaje previo</a:t>
                </a:r>
                <a:r>
                  <a:rPr lang="es-ES" sz="1400" dirty="0">
                    <a:solidFill>
                      <a:prstClr val="white"/>
                    </a:solidFill>
                  </a:rPr>
                  <a:t>. En efecto, todos los </a:t>
                </a:r>
                <a:r>
                  <a:rPr lang="es-ES" sz="1400" b="1" dirty="0" smtClean="0">
                    <a:solidFill>
                      <a:srgbClr val="92D050"/>
                    </a:solidFill>
                  </a:rPr>
                  <a:t>mensajes </a:t>
                </a:r>
                <a:r>
                  <a:rPr lang="es-ES" sz="1400" b="1" dirty="0">
                    <a:solidFill>
                      <a:srgbClr val="92D050"/>
                    </a:solidFill>
                  </a:rPr>
                  <a:t>de texto plano</a:t>
                </a:r>
                <a:r>
                  <a:rPr lang="es-ES" sz="1400" dirty="0">
                    <a:solidFill>
                      <a:prstClr val="white"/>
                    </a:solidFill>
                  </a:rPr>
                  <a:t> que </a:t>
                </a:r>
                <a:r>
                  <a:rPr lang="es-ES" sz="1400" dirty="0" smtClean="0">
                    <a:solidFill>
                      <a:prstClr val="white"/>
                    </a:solidFill>
                  </a:rPr>
                  <a:t>se </a:t>
                </a:r>
                <a:r>
                  <a:rPr lang="es-ES" sz="1400" dirty="0">
                    <a:solidFill>
                      <a:prstClr val="white"/>
                    </a:solidFill>
                  </a:rPr>
                  <a:t>encriptan bajo </a:t>
                </a:r>
                <a:r>
                  <a:rPr lang="es-ES" sz="1400" b="1" dirty="0">
                    <a:solidFill>
                      <a:srgbClr val="92D050"/>
                    </a:solidFill>
                  </a:rPr>
                  <a:t>una clave</a:t>
                </a:r>
                <a:r>
                  <a:rPr lang="es-ES" sz="1400" dirty="0">
                    <a:solidFill>
                      <a:prstClr val="white"/>
                    </a:solidFill>
                  </a:rPr>
                  <a:t>, se </a:t>
                </a:r>
                <a:r>
                  <a:rPr lang="es-ES" sz="1400" b="1" dirty="0">
                    <a:solidFill>
                      <a:srgbClr val="92D050"/>
                    </a:solidFill>
                  </a:rPr>
                  <a:t>concatenan en un solo mensaje</a:t>
                </a:r>
                <a:r>
                  <a:rPr lang="es-ES" sz="1400" dirty="0">
                    <a:solidFill>
                      <a:prstClr val="white"/>
                    </a:solidFill>
                  </a:rPr>
                  <a:t>; consecuentemente, </a:t>
                </a:r>
                <a:r>
                  <a:rPr lang="es-ES" sz="1400" dirty="0" smtClean="0">
                    <a:solidFill>
                      <a:prstClr val="white"/>
                    </a:solidFill>
                  </a:rPr>
                  <a:t>el </a:t>
                </a:r>
                <a:r>
                  <a:rPr lang="es-ES" sz="1400" dirty="0">
                    <a:solidFill>
                      <a:prstClr val="white"/>
                    </a:solidFill>
                  </a:rPr>
                  <a:t>número total de bloques de texto plano </a:t>
                </a:r>
                <a:r>
                  <a:rPr lang="es-ES" sz="1400" b="1" dirty="0" smtClean="0">
                    <a:solidFill>
                      <a:srgbClr val="92D050"/>
                    </a:solidFill>
                  </a:rPr>
                  <a:t>no </a:t>
                </a:r>
                <a:r>
                  <a:rPr lang="es-ES" sz="1400" b="1" dirty="0">
                    <a:solidFill>
                      <a:srgbClr val="92D050"/>
                    </a:solidFill>
                  </a:rPr>
                  <a:t>deben exceder  </a:t>
                </a:r>
                <a14:m>
                  <m:oMath xmlns:m="http://schemas.openxmlformats.org/officeDocument/2006/math">
                    <m:sSup>
                      <m:sSupPr>
                        <m:ctrlPr>
                          <a:rPr lang="es-ES" sz="1400" i="1" smtClean="0">
                            <a:solidFill>
                              <a:prstClr val="white"/>
                            </a:solidFill>
                            <a:latin typeface="Cambria Math" panose="02040503050406030204" pitchFamily="18" charset="0"/>
                          </a:rPr>
                        </m:ctrlPr>
                      </m:sSupPr>
                      <m:e>
                        <m:r>
                          <a:rPr lang="es-ES" sz="1400" b="0" i="1" smtClean="0">
                            <a:solidFill>
                              <a:prstClr val="white"/>
                            </a:solidFill>
                            <a:latin typeface="Cambria Math" panose="02040503050406030204" pitchFamily="18" charset="0"/>
                          </a:rPr>
                          <m:t>2</m:t>
                        </m:r>
                      </m:e>
                      <m:sup>
                        <m:r>
                          <a:rPr lang="es-ES" sz="1400" b="1" i="1" smtClean="0">
                            <a:solidFill>
                              <a:prstClr val="white"/>
                            </a:solidFill>
                            <a:latin typeface="Cambria Math" panose="02040503050406030204" pitchFamily="18" charset="0"/>
                          </a:rPr>
                          <m:t>𝒎</m:t>
                        </m:r>
                      </m:sup>
                    </m:sSup>
                  </m:oMath>
                </a14:m>
                <a:r>
                  <a:rPr lang="es-ES" sz="1400" dirty="0" smtClean="0">
                    <a:solidFill>
                      <a:prstClr val="white"/>
                    </a:solidFill>
                  </a:rPr>
                  <a:t>.</a:t>
                </a:r>
                <a:endParaRPr lang="es-ES" sz="1400" dirty="0">
                  <a:solidFill>
                    <a:prstClr val="white"/>
                  </a:solidFill>
                </a:endParaRPr>
              </a:p>
            </p:txBody>
          </p:sp>
        </mc:Choice>
        <mc:Fallback xmlns="">
          <p:sp>
            <p:nvSpPr>
              <p:cNvPr id="6" name="CuadroTexto 5"/>
              <p:cNvSpPr txBox="1">
                <a:spLocks noRot="1" noChangeAspect="1" noMove="1" noResize="1" noEditPoints="1" noAdjustHandles="1" noChangeArrowheads="1" noChangeShapeType="1" noTextEdit="1"/>
              </p:cNvSpPr>
              <p:nvPr/>
            </p:nvSpPr>
            <p:spPr>
              <a:xfrm>
                <a:off x="809999" y="2647368"/>
                <a:ext cx="11260081" cy="3973395"/>
              </a:xfrm>
              <a:prstGeom prst="rect">
                <a:avLst/>
              </a:prstGeom>
              <a:blipFill rotWithShape="0">
                <a:blip r:embed="rId4"/>
                <a:stretch>
                  <a:fillRect l="-866" t="-1074" r="-162" b="-613"/>
                </a:stretch>
              </a:blipFill>
            </p:spPr>
            <p:txBody>
              <a:bodyPr/>
              <a:lstStyle/>
              <a:p>
                <a:r>
                  <a:rPr lang="es-ES">
                    <a:noFill/>
                  </a:rPr>
                  <a:t> </a:t>
                </a:r>
              </a:p>
            </p:txBody>
          </p:sp>
        </mc:Fallback>
      </mc:AlternateContent>
    </p:spTree>
    <p:extLst>
      <p:ext uri="{BB962C8B-B14F-4D97-AF65-F5344CB8AC3E}">
        <p14:creationId xmlns:p14="http://schemas.microsoft.com/office/powerpoint/2010/main" val="667924453"/>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Cifrado por bloques (Block </a:t>
            </a:r>
            <a:r>
              <a:rPr lang="es-ES" dirty="0" err="1"/>
              <a:t>Cipher</a:t>
            </a:r>
            <a:r>
              <a:rPr lang="es-ES" dirty="0"/>
              <a:t>)</a:t>
            </a:r>
          </a:p>
        </p:txBody>
      </p:sp>
      <mc:AlternateContent xmlns:mc="http://schemas.openxmlformats.org/markup-compatibility/2006" xmlns:a14="http://schemas.microsoft.com/office/drawing/2010/main">
        <mc:Choice Requires="a14">
          <p:sp>
            <p:nvSpPr>
              <p:cNvPr id="6" name="CuadroTexto 5"/>
              <p:cNvSpPr txBox="1"/>
              <p:nvPr/>
            </p:nvSpPr>
            <p:spPr>
              <a:xfrm>
                <a:off x="809999" y="2647368"/>
                <a:ext cx="10571999" cy="3868303"/>
              </a:xfrm>
              <a:prstGeom prst="rect">
                <a:avLst/>
              </a:prstGeom>
              <a:noFill/>
            </p:spPr>
            <p:txBody>
              <a:bodyPr wrap="square" rtlCol="0">
                <a:spAutoFit/>
              </a:bodyPr>
              <a:lstStyle/>
              <a:p>
                <a:pPr lvl="0">
                  <a:spcBef>
                    <a:spcPct val="20000"/>
                  </a:spcBef>
                  <a:spcAft>
                    <a:spcPts val="600"/>
                  </a:spcAft>
                  <a:buClr>
                    <a:srgbClr val="F07F09"/>
                  </a:buClr>
                </a:pPr>
                <a:r>
                  <a:rPr lang="es-ES" sz="2800" dirty="0" smtClean="0">
                    <a:solidFill>
                      <a:prstClr val="white"/>
                    </a:solidFill>
                  </a:rPr>
                  <a:t>Modos de operación </a:t>
                </a:r>
                <a:r>
                  <a:rPr lang="es-ES" dirty="0">
                    <a:solidFill>
                      <a:prstClr val="white"/>
                    </a:solidFill>
                  </a:rPr>
                  <a:t>(continuación)</a:t>
                </a:r>
              </a:p>
              <a:p>
                <a:pPr marL="342900" indent="-342900">
                  <a:spcBef>
                    <a:spcPct val="20000"/>
                  </a:spcBef>
                  <a:spcAft>
                    <a:spcPts val="600"/>
                  </a:spcAft>
                  <a:buClr>
                    <a:srgbClr val="F07F09"/>
                  </a:buClr>
                  <a:buFont typeface="Wingdings 2" charset="2"/>
                  <a:buChar char=""/>
                </a:pPr>
                <a:r>
                  <a:rPr lang="es-ES" sz="2000" dirty="0" err="1" smtClean="0">
                    <a:solidFill>
                      <a:prstClr val="white"/>
                    </a:solidFill>
                  </a:rPr>
                  <a:t>CounTeR</a:t>
                </a:r>
                <a:r>
                  <a:rPr lang="es-ES" sz="2000" dirty="0" smtClean="0">
                    <a:solidFill>
                      <a:prstClr val="white"/>
                    </a:solidFill>
                  </a:rPr>
                  <a:t> </a:t>
                </a:r>
                <a:r>
                  <a:rPr lang="es-ES" sz="2000" dirty="0">
                    <a:solidFill>
                      <a:prstClr val="white"/>
                    </a:solidFill>
                  </a:rPr>
                  <a:t>(CTR</a:t>
                </a:r>
                <a:r>
                  <a:rPr lang="es-ES" sz="2000" dirty="0" smtClean="0">
                    <a:solidFill>
                      <a:prstClr val="white"/>
                    </a:solidFill>
                  </a:rPr>
                  <a:t>) </a:t>
                </a:r>
                <a:r>
                  <a:rPr lang="es-ES" sz="1600" dirty="0">
                    <a:solidFill>
                      <a:prstClr val="white"/>
                    </a:solidFill>
                  </a:rPr>
                  <a:t>(continuación</a:t>
                </a:r>
                <a:r>
                  <a:rPr lang="es-ES" sz="1600" dirty="0" smtClean="0">
                    <a:solidFill>
                      <a:prstClr val="white"/>
                    </a:solidFill>
                  </a:rPr>
                  <a:t>)</a:t>
                </a:r>
                <a:endParaRPr lang="es-ES" sz="1600" dirty="0">
                  <a:solidFill>
                    <a:prstClr val="white"/>
                  </a:solidFill>
                </a:endParaRPr>
              </a:p>
              <a:p>
                <a:pPr marL="641350" indent="-285750">
                  <a:spcBef>
                    <a:spcPct val="20000"/>
                  </a:spcBef>
                  <a:spcAft>
                    <a:spcPts val="600"/>
                  </a:spcAft>
                  <a:buClr>
                    <a:srgbClr val="F07F09"/>
                  </a:buClr>
                  <a:buFont typeface="Wingdings 2" charset="2"/>
                  <a:buChar char=""/>
                </a:pPr>
                <a:r>
                  <a:rPr lang="es-ES" dirty="0" smtClean="0">
                    <a:solidFill>
                      <a:prstClr val="white"/>
                    </a:solidFill>
                  </a:rPr>
                  <a:t>Generación </a:t>
                </a:r>
                <a:r>
                  <a:rPr lang="es-ES" sz="1600" dirty="0">
                    <a:solidFill>
                      <a:prstClr val="white"/>
                    </a:solidFill>
                  </a:rPr>
                  <a:t>de los Bloques </a:t>
                </a:r>
                <a:r>
                  <a:rPr lang="es-ES" sz="1600" dirty="0" err="1" smtClean="0">
                    <a:solidFill>
                      <a:prstClr val="white"/>
                    </a:solidFill>
                  </a:rPr>
                  <a:t>Counter</a:t>
                </a:r>
                <a:r>
                  <a:rPr lang="es-ES" sz="1600" dirty="0" smtClean="0">
                    <a:solidFill>
                      <a:prstClr val="white"/>
                    </a:solidFill>
                  </a:rPr>
                  <a:t>:</a:t>
                </a:r>
              </a:p>
              <a:p>
                <a:pPr marL="1098550" lvl="1" indent="-285750">
                  <a:spcBef>
                    <a:spcPct val="20000"/>
                  </a:spcBef>
                  <a:spcAft>
                    <a:spcPts val="600"/>
                  </a:spcAft>
                  <a:buClr>
                    <a:srgbClr val="F07F09"/>
                  </a:buClr>
                  <a:buFont typeface="Wingdings 2" charset="2"/>
                  <a:buChar char=""/>
                </a:pPr>
                <a:r>
                  <a:rPr lang="es-ES" sz="1600" b="1" dirty="0" smtClean="0">
                    <a:solidFill>
                      <a:srgbClr val="92D050"/>
                    </a:solidFill>
                  </a:rPr>
                  <a:t>Elección </a:t>
                </a:r>
                <a:r>
                  <a:rPr lang="es-ES" sz="1600" b="1" dirty="0">
                    <a:solidFill>
                      <a:srgbClr val="92D050"/>
                    </a:solidFill>
                  </a:rPr>
                  <a:t>del bloque de contador </a:t>
                </a:r>
                <a:r>
                  <a:rPr lang="es-ES" sz="1600" b="1" dirty="0" smtClean="0">
                    <a:solidFill>
                      <a:srgbClr val="92D050"/>
                    </a:solidFill>
                  </a:rPr>
                  <a:t>inicial </a:t>
                </a:r>
                <a:r>
                  <a:rPr lang="es-ES" sz="1200" dirty="0" smtClean="0"/>
                  <a:t>(continuación)</a:t>
                </a:r>
                <a:endParaRPr lang="es-ES" sz="1200" b="1" dirty="0" smtClean="0">
                  <a:solidFill>
                    <a:srgbClr val="92D050"/>
                  </a:solidFill>
                </a:endParaRPr>
              </a:p>
              <a:p>
                <a:pPr marL="1612900" lvl="2" indent="-342900">
                  <a:spcBef>
                    <a:spcPct val="20000"/>
                  </a:spcBef>
                  <a:spcAft>
                    <a:spcPts val="600"/>
                  </a:spcAft>
                  <a:buClr>
                    <a:srgbClr val="F07F09"/>
                  </a:buClr>
                  <a:buFont typeface="+mj-lt"/>
                  <a:buAutoNum type="arabicPeriod" startAt="2"/>
                </a:pPr>
                <a:r>
                  <a:rPr lang="es-ES" sz="1600" dirty="0">
                    <a:solidFill>
                      <a:prstClr val="white"/>
                    </a:solidFill>
                  </a:rPr>
                  <a:t>Una segunda aproximación para satisfacer la propiedad de </a:t>
                </a:r>
                <a:r>
                  <a:rPr lang="es-ES" sz="1600" b="1" dirty="0">
                    <a:solidFill>
                      <a:srgbClr val="92D050"/>
                    </a:solidFill>
                  </a:rPr>
                  <a:t>unicidad</a:t>
                </a:r>
                <a:r>
                  <a:rPr lang="es-ES" sz="1600" dirty="0">
                    <a:solidFill>
                      <a:srgbClr val="92D050"/>
                    </a:solidFill>
                  </a:rPr>
                  <a:t> </a:t>
                </a:r>
                <a:r>
                  <a:rPr lang="es-ES" sz="1600" dirty="0">
                    <a:solidFill>
                      <a:prstClr val="white"/>
                    </a:solidFill>
                  </a:rPr>
                  <a:t>a través de los </a:t>
                </a:r>
                <a:r>
                  <a:rPr lang="es-ES" sz="1600" dirty="0" smtClean="0">
                    <a:solidFill>
                      <a:prstClr val="white"/>
                    </a:solidFill>
                  </a:rPr>
                  <a:t>mensajes  </a:t>
                </a:r>
                <a:r>
                  <a:rPr lang="es-ES" sz="1600" dirty="0">
                    <a:solidFill>
                      <a:prstClr val="white"/>
                    </a:solidFill>
                  </a:rPr>
                  <a:t>es  asignar  a  cada  mensaje  un  </a:t>
                </a:r>
                <a:r>
                  <a:rPr lang="es-ES" sz="1600" b="1" dirty="0" err="1">
                    <a:solidFill>
                      <a:srgbClr val="92D050"/>
                    </a:solidFill>
                  </a:rPr>
                  <a:t>string</a:t>
                </a:r>
                <a:r>
                  <a:rPr lang="es-ES" sz="1600" b="1" dirty="0">
                    <a:solidFill>
                      <a:srgbClr val="92D050"/>
                    </a:solidFill>
                  </a:rPr>
                  <a:t>  único  </a:t>
                </a:r>
                <a:r>
                  <a:rPr lang="es-ES" sz="1600" dirty="0">
                    <a:solidFill>
                      <a:prstClr val="white"/>
                    </a:solidFill>
                  </a:rPr>
                  <a:t>de   </a:t>
                </a:r>
                <a14:m>
                  <m:oMath xmlns:m="http://schemas.openxmlformats.org/officeDocument/2006/math">
                    <m:f>
                      <m:fPr>
                        <m:type m:val="skw"/>
                        <m:ctrlPr>
                          <a:rPr lang="es-ES" sz="1600" i="1" smtClean="0">
                            <a:solidFill>
                              <a:prstClr val="white"/>
                            </a:solidFill>
                            <a:latin typeface="Cambria Math" panose="02040503050406030204" pitchFamily="18" charset="0"/>
                          </a:rPr>
                        </m:ctrlPr>
                      </m:fPr>
                      <m:num>
                        <m:r>
                          <a:rPr lang="es-ES" sz="1600" b="1" i="1" smtClean="0">
                            <a:solidFill>
                              <a:prstClr val="white"/>
                            </a:solidFill>
                            <a:latin typeface="Cambria Math" panose="02040503050406030204" pitchFamily="18" charset="0"/>
                          </a:rPr>
                          <m:t>𝒃</m:t>
                        </m:r>
                      </m:num>
                      <m:den>
                        <m:r>
                          <a:rPr lang="es-ES" sz="1600" b="0" i="1" smtClean="0">
                            <a:solidFill>
                              <a:prstClr val="white"/>
                            </a:solidFill>
                            <a:latin typeface="Cambria Math" panose="02040503050406030204" pitchFamily="18" charset="0"/>
                          </a:rPr>
                          <m:t>2</m:t>
                        </m:r>
                      </m:den>
                    </m:f>
                  </m:oMath>
                </a14:m>
                <a:r>
                  <a:rPr lang="es-ES" sz="1600" dirty="0" smtClean="0">
                    <a:solidFill>
                      <a:prstClr val="white"/>
                    </a:solidFill>
                  </a:rPr>
                  <a:t>  </a:t>
                </a:r>
                <a:r>
                  <a:rPr lang="es-ES" sz="1600" dirty="0">
                    <a:solidFill>
                      <a:prstClr val="white"/>
                    </a:solidFill>
                  </a:rPr>
                  <a:t>(aproximando </a:t>
                </a:r>
                <a:r>
                  <a:rPr lang="es-ES" sz="1600" dirty="0" smtClean="0">
                    <a:solidFill>
                      <a:prstClr val="white"/>
                    </a:solidFill>
                  </a:rPr>
                  <a:t>si </a:t>
                </a:r>
                <a:r>
                  <a:rPr lang="es-ES" sz="1600" b="1" dirty="0" smtClean="0">
                    <a:solidFill>
                      <a:prstClr val="white"/>
                    </a:solidFill>
                  </a:rPr>
                  <a:t>b</a:t>
                </a:r>
                <a:r>
                  <a:rPr lang="es-ES" sz="1600" dirty="0" smtClean="0">
                    <a:solidFill>
                      <a:prstClr val="white"/>
                    </a:solidFill>
                  </a:rPr>
                  <a:t> </a:t>
                </a:r>
                <a:r>
                  <a:rPr lang="es-ES" sz="1600" dirty="0">
                    <a:solidFill>
                      <a:prstClr val="white"/>
                    </a:solidFill>
                  </a:rPr>
                  <a:t>es </a:t>
                </a:r>
                <a:r>
                  <a:rPr lang="es-ES" sz="1600" dirty="0" smtClean="0">
                    <a:solidFill>
                      <a:prstClr val="white"/>
                    </a:solidFill>
                  </a:rPr>
                  <a:t>impar</a:t>
                </a:r>
                <a:r>
                  <a:rPr lang="es-ES" sz="1600" dirty="0">
                    <a:solidFill>
                      <a:prstClr val="white"/>
                    </a:solidFill>
                  </a:rPr>
                  <a:t>) e </a:t>
                </a:r>
                <a:r>
                  <a:rPr lang="es-ES" sz="1600" b="1" dirty="0">
                    <a:solidFill>
                      <a:srgbClr val="92D050"/>
                    </a:solidFill>
                  </a:rPr>
                  <a:t>incorporar</a:t>
                </a:r>
                <a:r>
                  <a:rPr lang="es-ES" sz="1600" dirty="0">
                    <a:solidFill>
                      <a:srgbClr val="92D050"/>
                    </a:solidFill>
                  </a:rPr>
                  <a:t> </a:t>
                </a:r>
                <a:r>
                  <a:rPr lang="es-ES" sz="1600" dirty="0" smtClean="0">
                    <a:solidFill>
                      <a:prstClr val="white"/>
                    </a:solidFill>
                  </a:rPr>
                  <a:t>el </a:t>
                </a:r>
                <a:r>
                  <a:rPr lang="es-ES" sz="1600" dirty="0" err="1">
                    <a:solidFill>
                      <a:prstClr val="white"/>
                    </a:solidFill>
                  </a:rPr>
                  <a:t>string</a:t>
                </a:r>
                <a:r>
                  <a:rPr lang="es-ES" sz="1600" dirty="0">
                    <a:solidFill>
                      <a:prstClr val="white"/>
                    </a:solidFill>
                  </a:rPr>
                  <a:t>  único </a:t>
                </a:r>
                <a:r>
                  <a:rPr lang="es-ES" sz="1600" dirty="0" smtClean="0">
                    <a:solidFill>
                      <a:prstClr val="white"/>
                    </a:solidFill>
                  </a:rPr>
                  <a:t>a </a:t>
                </a:r>
                <a:r>
                  <a:rPr lang="es-ES" sz="1600" dirty="0">
                    <a:solidFill>
                      <a:prstClr val="white"/>
                    </a:solidFill>
                  </a:rPr>
                  <a:t>cada bloque </a:t>
                </a:r>
                <a:r>
                  <a:rPr lang="es-ES" sz="1600" dirty="0" smtClean="0">
                    <a:solidFill>
                      <a:prstClr val="white"/>
                    </a:solidFill>
                  </a:rPr>
                  <a:t>de </a:t>
                </a:r>
                <a:r>
                  <a:rPr lang="es-ES" sz="1600" dirty="0">
                    <a:solidFill>
                      <a:prstClr val="white"/>
                    </a:solidFill>
                  </a:rPr>
                  <a:t>contador para el mensaje. </a:t>
                </a:r>
                <a:r>
                  <a:rPr lang="es-ES" sz="1600" dirty="0" smtClean="0">
                    <a:solidFill>
                      <a:prstClr val="white"/>
                    </a:solidFill>
                  </a:rPr>
                  <a:t>Los </a:t>
                </a:r>
                <a14:m>
                  <m:oMath xmlns:m="http://schemas.openxmlformats.org/officeDocument/2006/math">
                    <m:f>
                      <m:fPr>
                        <m:type m:val="skw"/>
                        <m:ctrlPr>
                          <a:rPr lang="es-ES" sz="1600" i="1">
                            <a:solidFill>
                              <a:prstClr val="white"/>
                            </a:solidFill>
                            <a:latin typeface="Cambria Math" panose="02040503050406030204" pitchFamily="18" charset="0"/>
                          </a:rPr>
                        </m:ctrlPr>
                      </m:fPr>
                      <m:num>
                        <m:r>
                          <a:rPr lang="es-ES" sz="1600" b="1" i="1">
                            <a:solidFill>
                              <a:prstClr val="white"/>
                            </a:solidFill>
                            <a:latin typeface="Cambria Math" panose="02040503050406030204" pitchFamily="18" charset="0"/>
                          </a:rPr>
                          <m:t>𝒃</m:t>
                        </m:r>
                      </m:num>
                      <m:den>
                        <m:r>
                          <a:rPr lang="es-ES" sz="1600" i="1">
                            <a:solidFill>
                              <a:prstClr val="white"/>
                            </a:solidFill>
                            <a:latin typeface="Cambria Math" panose="02040503050406030204" pitchFamily="18" charset="0"/>
                          </a:rPr>
                          <m:t>2</m:t>
                        </m:r>
                      </m:den>
                    </m:f>
                  </m:oMath>
                </a14:m>
                <a:r>
                  <a:rPr lang="es-ES" sz="1600" dirty="0" smtClean="0">
                    <a:solidFill>
                      <a:prstClr val="white"/>
                    </a:solidFill>
                  </a:rPr>
                  <a:t> </a:t>
                </a:r>
                <a:r>
                  <a:rPr lang="es-ES" sz="1600" b="1" dirty="0" smtClean="0">
                    <a:solidFill>
                      <a:srgbClr val="92D050"/>
                    </a:solidFill>
                  </a:rPr>
                  <a:t>bits </a:t>
                </a:r>
                <a:r>
                  <a:rPr lang="es-ES" sz="1600" b="1" dirty="0">
                    <a:solidFill>
                      <a:srgbClr val="92D050"/>
                    </a:solidFill>
                  </a:rPr>
                  <a:t>más significativos </a:t>
                </a:r>
                <a:r>
                  <a:rPr lang="es-ES" sz="1600" dirty="0">
                    <a:solidFill>
                      <a:prstClr val="white"/>
                    </a:solidFill>
                  </a:rPr>
                  <a:t>(aproximando </a:t>
                </a:r>
                <a:r>
                  <a:rPr lang="es-ES" sz="1600" dirty="0" smtClean="0">
                    <a:solidFill>
                      <a:prstClr val="white"/>
                    </a:solidFill>
                  </a:rPr>
                  <a:t>si </a:t>
                </a:r>
                <a:r>
                  <a:rPr lang="es-ES" sz="1600" b="1" dirty="0" smtClean="0">
                    <a:solidFill>
                      <a:prstClr val="white"/>
                    </a:solidFill>
                  </a:rPr>
                  <a:t>b</a:t>
                </a:r>
                <a:r>
                  <a:rPr lang="es-ES" sz="1600" dirty="0" smtClean="0">
                    <a:solidFill>
                      <a:prstClr val="white"/>
                    </a:solidFill>
                  </a:rPr>
                  <a:t> </a:t>
                </a:r>
                <a:r>
                  <a:rPr lang="es-ES" sz="1600" dirty="0">
                    <a:solidFill>
                      <a:prstClr val="white"/>
                    </a:solidFill>
                  </a:rPr>
                  <a:t>es impar) de cada bloque  de  contador </a:t>
                </a:r>
                <a:r>
                  <a:rPr lang="es-ES" sz="1600" dirty="0" smtClean="0">
                    <a:solidFill>
                      <a:prstClr val="white"/>
                    </a:solidFill>
                  </a:rPr>
                  <a:t>sería </a:t>
                </a:r>
                <a:r>
                  <a:rPr lang="es-ES" sz="1600" dirty="0">
                    <a:solidFill>
                      <a:prstClr val="white"/>
                    </a:solidFill>
                  </a:rPr>
                  <a:t>el </a:t>
                </a:r>
                <a:r>
                  <a:rPr lang="es-ES" sz="1600" dirty="0" err="1">
                    <a:solidFill>
                      <a:prstClr val="white"/>
                    </a:solidFill>
                  </a:rPr>
                  <a:t>string</a:t>
                </a:r>
                <a:r>
                  <a:rPr lang="es-ES" sz="1600" dirty="0">
                    <a:solidFill>
                      <a:prstClr val="white"/>
                    </a:solidFill>
                  </a:rPr>
                  <a:t> único  y la </a:t>
                </a:r>
                <a:r>
                  <a:rPr lang="es-ES" sz="1600" b="1" dirty="0">
                    <a:solidFill>
                      <a:srgbClr val="92D050"/>
                    </a:solidFill>
                  </a:rPr>
                  <a:t>función incremental estándar </a:t>
                </a:r>
                <a:r>
                  <a:rPr lang="es-ES" sz="1600" dirty="0">
                    <a:solidFill>
                      <a:prstClr val="white"/>
                    </a:solidFill>
                  </a:rPr>
                  <a:t>seria </a:t>
                </a:r>
                <a:r>
                  <a:rPr lang="es-ES" sz="1600" b="1" dirty="0">
                    <a:solidFill>
                      <a:srgbClr val="92D050"/>
                    </a:solidFill>
                  </a:rPr>
                  <a:t>aplicada a los restantes </a:t>
                </a:r>
                <a:r>
                  <a:rPr lang="es-ES" sz="1600" b="1" dirty="0" smtClean="0">
                    <a:solidFill>
                      <a:srgbClr val="92D050"/>
                    </a:solidFill>
                  </a:rPr>
                  <a:t>bits </a:t>
                </a:r>
                <a:r>
                  <a:rPr lang="es-ES" sz="1600" dirty="0">
                    <a:solidFill>
                      <a:prstClr val="white"/>
                    </a:solidFill>
                  </a:rPr>
                  <a:t>para proporcionar un </a:t>
                </a:r>
                <a:r>
                  <a:rPr lang="es-ES" sz="1600" b="1" dirty="0">
                    <a:solidFill>
                      <a:srgbClr val="92D050"/>
                    </a:solidFill>
                  </a:rPr>
                  <a:t>índice</a:t>
                </a:r>
                <a:r>
                  <a:rPr lang="es-ES" sz="1600" dirty="0">
                    <a:solidFill>
                      <a:srgbClr val="92D050"/>
                    </a:solidFill>
                  </a:rPr>
                  <a:t> </a:t>
                </a:r>
                <a:r>
                  <a:rPr lang="es-ES" sz="1600" dirty="0">
                    <a:solidFill>
                      <a:prstClr val="white"/>
                    </a:solidFill>
                  </a:rPr>
                  <a:t>a los bloques de contador para el mensaje. Por lo </a:t>
                </a:r>
                <a:r>
                  <a:rPr lang="es-ES" sz="1600" dirty="0" smtClean="0">
                    <a:solidFill>
                      <a:prstClr val="white"/>
                    </a:solidFill>
                  </a:rPr>
                  <a:t>tanto</a:t>
                </a:r>
                <a:r>
                  <a:rPr lang="es-ES" sz="1600" dirty="0">
                    <a:solidFill>
                      <a:prstClr val="white"/>
                    </a:solidFill>
                  </a:rPr>
                  <a:t>, si </a:t>
                </a:r>
                <a:r>
                  <a:rPr lang="es-ES" sz="1600" b="1" dirty="0" smtClean="0">
                    <a:solidFill>
                      <a:prstClr val="white"/>
                    </a:solidFill>
                  </a:rPr>
                  <a:t>N</a:t>
                </a:r>
                <a:r>
                  <a:rPr lang="es-ES" sz="1600" dirty="0" smtClean="0">
                    <a:solidFill>
                      <a:prstClr val="white"/>
                    </a:solidFill>
                  </a:rPr>
                  <a:t> </a:t>
                </a:r>
                <a:r>
                  <a:rPr lang="es-ES" sz="1600" dirty="0">
                    <a:solidFill>
                      <a:prstClr val="white"/>
                    </a:solidFill>
                  </a:rPr>
                  <a:t>es </a:t>
                </a:r>
                <a:r>
                  <a:rPr lang="es-ES" sz="1600" dirty="0" smtClean="0">
                    <a:solidFill>
                      <a:prstClr val="white"/>
                    </a:solidFill>
                  </a:rPr>
                  <a:t>el </a:t>
                </a:r>
                <a:r>
                  <a:rPr lang="es-ES" sz="1600" dirty="0" err="1">
                    <a:solidFill>
                      <a:prstClr val="white"/>
                    </a:solidFill>
                  </a:rPr>
                  <a:t>string</a:t>
                </a:r>
                <a:r>
                  <a:rPr lang="es-ES" sz="1600" dirty="0">
                    <a:solidFill>
                      <a:prstClr val="white"/>
                    </a:solidFill>
                  </a:rPr>
                  <a:t>  </a:t>
                </a:r>
                <a:r>
                  <a:rPr lang="es-ES" sz="1600" dirty="0" smtClean="0">
                    <a:solidFill>
                      <a:prstClr val="white"/>
                    </a:solidFill>
                  </a:rPr>
                  <a:t>único </a:t>
                </a:r>
                <a:r>
                  <a:rPr lang="es-ES" sz="1600" dirty="0">
                    <a:solidFill>
                      <a:prstClr val="white"/>
                    </a:solidFill>
                  </a:rPr>
                  <a:t>para  un mensaje </a:t>
                </a:r>
                <a:r>
                  <a:rPr lang="es-ES" sz="1600" dirty="0" smtClean="0">
                    <a:solidFill>
                      <a:prstClr val="white"/>
                    </a:solidFill>
                  </a:rPr>
                  <a:t>dado, </a:t>
                </a:r>
                <a:r>
                  <a:rPr lang="es-ES" sz="1600" dirty="0">
                    <a:solidFill>
                      <a:prstClr val="white"/>
                    </a:solidFill>
                  </a:rPr>
                  <a:t>entonces </a:t>
                </a:r>
                <a:r>
                  <a:rPr lang="es-ES" sz="1600" dirty="0" smtClean="0">
                    <a:solidFill>
                      <a:prstClr val="white"/>
                    </a:solidFill>
                  </a:rPr>
                  <a:t>el j-</a:t>
                </a:r>
                <a:r>
                  <a:rPr lang="es-ES" sz="1600" dirty="0" err="1" smtClean="0">
                    <a:solidFill>
                      <a:prstClr val="white"/>
                    </a:solidFill>
                  </a:rPr>
                  <a:t>ésimo</a:t>
                </a:r>
                <a:r>
                  <a:rPr lang="es-ES" sz="1600" dirty="0" smtClean="0">
                    <a:solidFill>
                      <a:prstClr val="white"/>
                    </a:solidFill>
                  </a:rPr>
                  <a:t> bloque de </a:t>
                </a:r>
                <a:r>
                  <a:rPr lang="es-ES" sz="1600" dirty="0">
                    <a:solidFill>
                      <a:prstClr val="white"/>
                    </a:solidFill>
                  </a:rPr>
                  <a:t>contador está dado por </a:t>
                </a:r>
                <a14:m>
                  <m:oMath xmlns:m="http://schemas.openxmlformats.org/officeDocument/2006/math">
                    <m:sSub>
                      <m:sSubPr>
                        <m:ctrlPr>
                          <a:rPr lang="es-ES" sz="1600" i="1" smtClean="0">
                            <a:solidFill>
                              <a:prstClr val="white"/>
                            </a:solidFill>
                            <a:latin typeface="Cambria Math" panose="02040503050406030204" pitchFamily="18" charset="0"/>
                          </a:rPr>
                        </m:ctrlPr>
                      </m:sSubPr>
                      <m:e>
                        <m:r>
                          <a:rPr lang="es-ES" sz="1600" b="0" i="1" smtClean="0">
                            <a:solidFill>
                              <a:prstClr val="white"/>
                            </a:solidFill>
                            <a:latin typeface="Cambria Math" panose="02040503050406030204" pitchFamily="18" charset="0"/>
                          </a:rPr>
                          <m:t>𝑇</m:t>
                        </m:r>
                      </m:e>
                      <m:sub>
                        <m:r>
                          <a:rPr lang="es-ES" sz="1600" b="0" i="1" smtClean="0">
                            <a:solidFill>
                              <a:prstClr val="white"/>
                            </a:solidFill>
                            <a:latin typeface="Cambria Math" panose="02040503050406030204" pitchFamily="18" charset="0"/>
                          </a:rPr>
                          <m:t>𝑗</m:t>
                        </m:r>
                      </m:sub>
                    </m:sSub>
                    <m:r>
                      <a:rPr lang="es-ES" sz="1600" b="0" i="1" smtClean="0">
                        <a:solidFill>
                          <a:prstClr val="white"/>
                        </a:solidFill>
                        <a:latin typeface="Cambria Math" panose="02040503050406030204" pitchFamily="18" charset="0"/>
                      </a:rPr>
                      <m:t>=</m:t>
                    </m:r>
                    <m:r>
                      <a:rPr lang="es-ES" sz="1600" b="0" i="1" smtClean="0">
                        <a:solidFill>
                          <a:prstClr val="white"/>
                        </a:solidFill>
                        <a:latin typeface="Cambria Math" panose="02040503050406030204" pitchFamily="18" charset="0"/>
                      </a:rPr>
                      <m:t>𝑁</m:t>
                    </m:r>
                    <m:r>
                      <a:rPr lang="es-ES" sz="1600" b="0" i="1" smtClean="0">
                        <a:solidFill>
                          <a:prstClr val="white"/>
                        </a:solidFill>
                        <a:latin typeface="Cambria Math" panose="02040503050406030204" pitchFamily="18" charset="0"/>
                      </a:rPr>
                      <m:t> | </m:t>
                    </m:r>
                    <m:sSub>
                      <m:sSubPr>
                        <m:ctrlPr>
                          <a:rPr lang="es-ES" sz="1600" i="1" smtClean="0">
                            <a:solidFill>
                              <a:prstClr val="white"/>
                            </a:solidFill>
                            <a:latin typeface="Cambria Math" panose="02040503050406030204" pitchFamily="18" charset="0"/>
                          </a:rPr>
                        </m:ctrlPr>
                      </m:sSubPr>
                      <m:e>
                        <m:r>
                          <a:rPr lang="es-ES" sz="1600" b="0" i="1" smtClean="0">
                            <a:solidFill>
                              <a:prstClr val="white"/>
                            </a:solidFill>
                            <a:latin typeface="Cambria Math" panose="02040503050406030204" pitchFamily="18" charset="0"/>
                          </a:rPr>
                          <m:t>[</m:t>
                        </m:r>
                        <m:r>
                          <a:rPr lang="es-ES" sz="1600" b="0" i="1" smtClean="0">
                            <a:solidFill>
                              <a:prstClr val="white"/>
                            </a:solidFill>
                            <a:latin typeface="Cambria Math" panose="02040503050406030204" pitchFamily="18" charset="0"/>
                          </a:rPr>
                          <m:t>𝑗</m:t>
                        </m:r>
                        <m:r>
                          <a:rPr lang="es-ES" sz="1600" b="0" i="1" smtClean="0">
                            <a:solidFill>
                              <a:prstClr val="white"/>
                            </a:solidFill>
                            <a:latin typeface="Cambria Math" panose="02040503050406030204" pitchFamily="18" charset="0"/>
                          </a:rPr>
                          <m:t>]</m:t>
                        </m:r>
                      </m:e>
                      <m:sub>
                        <m:r>
                          <a:rPr lang="es-ES" sz="1600" b="1" i="1" smtClean="0">
                            <a:solidFill>
                              <a:prstClr val="white"/>
                            </a:solidFill>
                            <a:latin typeface="Cambria Math" panose="02040503050406030204" pitchFamily="18" charset="0"/>
                          </a:rPr>
                          <m:t>𝒎</m:t>
                        </m:r>
                      </m:sub>
                    </m:sSub>
                  </m:oMath>
                </a14:m>
                <a:r>
                  <a:rPr lang="es-ES" sz="1600" dirty="0" smtClean="0">
                    <a:solidFill>
                      <a:prstClr val="white"/>
                    </a:solidFill>
                  </a:rPr>
                  <a:t>, </a:t>
                </a:r>
                <a:r>
                  <a:rPr lang="es-ES" sz="1600" dirty="0">
                    <a:solidFill>
                      <a:prstClr val="white"/>
                    </a:solidFill>
                  </a:rPr>
                  <a:t>para </a:t>
                </a:r>
                <a14:m>
                  <m:oMath xmlns:m="http://schemas.openxmlformats.org/officeDocument/2006/math">
                    <m:r>
                      <a:rPr lang="es-ES" sz="1600" b="0" i="1" smtClean="0">
                        <a:solidFill>
                          <a:prstClr val="white"/>
                        </a:solidFill>
                        <a:latin typeface="Cambria Math" panose="02040503050406030204" pitchFamily="18" charset="0"/>
                      </a:rPr>
                      <m:t>𝑗</m:t>
                    </m:r>
                    <m:r>
                      <a:rPr lang="es-ES" sz="1600" b="0" i="1" smtClean="0">
                        <a:solidFill>
                          <a:prstClr val="white"/>
                        </a:solidFill>
                        <a:latin typeface="Cambria Math" panose="02040503050406030204" pitchFamily="18" charset="0"/>
                      </a:rPr>
                      <m:t>=1, …, </m:t>
                    </m:r>
                    <m:r>
                      <a:rPr lang="es-ES" sz="1600" b="1" i="1" smtClean="0">
                        <a:solidFill>
                          <a:prstClr val="white"/>
                        </a:solidFill>
                        <a:latin typeface="Cambria Math" panose="02040503050406030204" pitchFamily="18" charset="0"/>
                      </a:rPr>
                      <m:t>𝒏</m:t>
                    </m:r>
                  </m:oMath>
                </a14:m>
                <a:r>
                  <a:rPr lang="es-ES" sz="1600" dirty="0" smtClean="0">
                    <a:solidFill>
                      <a:prstClr val="white"/>
                    </a:solidFill>
                  </a:rPr>
                  <a:t>. </a:t>
                </a:r>
                <a:r>
                  <a:rPr lang="es-ES" sz="1600" dirty="0">
                    <a:solidFill>
                      <a:prstClr val="white"/>
                    </a:solidFill>
                  </a:rPr>
                  <a:t>El numero de bloques, </a:t>
                </a:r>
                <a:r>
                  <a:rPr lang="es-ES" sz="1600" b="1" dirty="0" smtClean="0">
                    <a:solidFill>
                      <a:prstClr val="white"/>
                    </a:solidFill>
                  </a:rPr>
                  <a:t>n</a:t>
                </a:r>
                <a:r>
                  <a:rPr lang="es-ES" sz="1600" dirty="0" smtClean="0">
                    <a:solidFill>
                      <a:prstClr val="white"/>
                    </a:solidFill>
                  </a:rPr>
                  <a:t>, </a:t>
                </a:r>
                <a:r>
                  <a:rPr lang="es-ES" sz="1600" dirty="0">
                    <a:solidFill>
                      <a:prstClr val="white"/>
                    </a:solidFill>
                  </a:rPr>
                  <a:t>en </a:t>
                </a:r>
                <a:r>
                  <a:rPr lang="es-ES" sz="1600" dirty="0" smtClean="0">
                    <a:solidFill>
                      <a:prstClr val="white"/>
                    </a:solidFill>
                  </a:rPr>
                  <a:t>cualquier </a:t>
                </a:r>
                <a:r>
                  <a:rPr lang="es-ES" sz="1600" dirty="0">
                    <a:solidFill>
                      <a:prstClr val="white"/>
                    </a:solidFill>
                  </a:rPr>
                  <a:t>mensaje debe satisfacer </a:t>
                </a:r>
                <a14:m>
                  <m:oMath xmlns:m="http://schemas.openxmlformats.org/officeDocument/2006/math">
                    <m:r>
                      <a:rPr lang="es-ES" sz="1600" b="1" i="1" smtClean="0">
                        <a:solidFill>
                          <a:prstClr val="white"/>
                        </a:solidFill>
                        <a:latin typeface="Cambria Math" panose="02040503050406030204" pitchFamily="18" charset="0"/>
                      </a:rPr>
                      <m:t>𝒏</m:t>
                    </m:r>
                    <m:r>
                      <a:rPr lang="es-ES" sz="1600" b="0" i="1" smtClean="0">
                        <a:solidFill>
                          <a:prstClr val="white"/>
                        </a:solidFill>
                        <a:latin typeface="Cambria Math" panose="02040503050406030204" pitchFamily="18" charset="0"/>
                        <a:ea typeface="Cambria Math" panose="02040503050406030204" pitchFamily="18" charset="0"/>
                      </a:rPr>
                      <m:t>≤</m:t>
                    </m:r>
                    <m:sSup>
                      <m:sSupPr>
                        <m:ctrlPr>
                          <a:rPr lang="es-ES" sz="1600" b="1" i="1" smtClean="0">
                            <a:solidFill>
                              <a:prstClr val="white"/>
                            </a:solidFill>
                            <a:latin typeface="Cambria Math" panose="02040503050406030204" pitchFamily="18" charset="0"/>
                            <a:ea typeface="Cambria Math" panose="02040503050406030204" pitchFamily="18" charset="0"/>
                          </a:rPr>
                        </m:ctrlPr>
                      </m:sSupPr>
                      <m:e>
                        <m:r>
                          <a:rPr lang="es-ES" sz="1600" b="1" i="1" smtClean="0">
                            <a:solidFill>
                              <a:prstClr val="white"/>
                            </a:solidFill>
                            <a:latin typeface="Cambria Math" panose="02040503050406030204" pitchFamily="18" charset="0"/>
                            <a:ea typeface="Cambria Math" panose="02040503050406030204" pitchFamily="18" charset="0"/>
                          </a:rPr>
                          <m:t>𝟐</m:t>
                        </m:r>
                      </m:e>
                      <m:sup>
                        <m:r>
                          <a:rPr lang="es-ES" sz="1600" b="1" i="1" smtClean="0">
                            <a:solidFill>
                              <a:prstClr val="white"/>
                            </a:solidFill>
                            <a:latin typeface="Cambria Math" panose="02040503050406030204" pitchFamily="18" charset="0"/>
                            <a:ea typeface="Cambria Math" panose="02040503050406030204" pitchFamily="18" charset="0"/>
                          </a:rPr>
                          <m:t>𝒎</m:t>
                        </m:r>
                      </m:sup>
                    </m:sSup>
                  </m:oMath>
                </a14:m>
                <a:r>
                  <a:rPr lang="es-ES" sz="1600" dirty="0" smtClean="0">
                    <a:solidFill>
                      <a:prstClr val="white"/>
                    </a:solidFill>
                  </a:rPr>
                  <a:t>. </a:t>
                </a:r>
                <a:endParaRPr lang="es-ES" sz="1600" dirty="0">
                  <a:solidFill>
                    <a:prstClr val="white"/>
                  </a:solidFill>
                </a:endParaRPr>
              </a:p>
            </p:txBody>
          </p:sp>
        </mc:Choice>
        <mc:Fallback xmlns="">
          <p:sp>
            <p:nvSpPr>
              <p:cNvPr id="6" name="CuadroTexto 5"/>
              <p:cNvSpPr txBox="1">
                <a:spLocks noRot="1" noChangeAspect="1" noMove="1" noResize="1" noEditPoints="1" noAdjustHandles="1" noChangeArrowheads="1" noChangeShapeType="1" noTextEdit="1"/>
              </p:cNvSpPr>
              <p:nvPr/>
            </p:nvSpPr>
            <p:spPr>
              <a:xfrm>
                <a:off x="809999" y="2647368"/>
                <a:ext cx="10571999" cy="3868303"/>
              </a:xfrm>
              <a:prstGeom prst="rect">
                <a:avLst/>
              </a:prstGeom>
              <a:blipFill rotWithShape="0">
                <a:blip r:embed="rId4"/>
                <a:stretch>
                  <a:fillRect l="-1211" t="-1575" r="-750" b="-945"/>
                </a:stretch>
              </a:blipFill>
            </p:spPr>
            <p:txBody>
              <a:bodyPr/>
              <a:lstStyle/>
              <a:p>
                <a:r>
                  <a:rPr lang="es-ES">
                    <a:noFill/>
                  </a:rPr>
                  <a:t> </a:t>
                </a:r>
              </a:p>
            </p:txBody>
          </p:sp>
        </mc:Fallback>
      </mc:AlternateContent>
    </p:spTree>
    <p:extLst>
      <p:ext uri="{BB962C8B-B14F-4D97-AF65-F5344CB8AC3E}">
        <p14:creationId xmlns:p14="http://schemas.microsoft.com/office/powerpoint/2010/main" val="258484195"/>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Cifrado por bloques (Block </a:t>
            </a:r>
            <a:r>
              <a:rPr lang="es-ES" dirty="0" err="1"/>
              <a:t>Cipher</a:t>
            </a:r>
            <a:r>
              <a:rPr lang="es-ES" dirty="0"/>
              <a:t>)</a:t>
            </a:r>
          </a:p>
        </p:txBody>
      </p:sp>
      <p:sp>
        <p:nvSpPr>
          <p:cNvPr id="3" name="Marcador de contenido 2"/>
          <p:cNvSpPr>
            <a:spLocks noGrp="1"/>
          </p:cNvSpPr>
          <p:nvPr>
            <p:ph idx="1"/>
          </p:nvPr>
        </p:nvSpPr>
        <p:spPr>
          <a:xfrm>
            <a:off x="818712" y="2278743"/>
            <a:ext cx="10554574" cy="4107542"/>
          </a:xfrm>
        </p:spPr>
        <p:txBody>
          <a:bodyPr>
            <a:normAutofit fontScale="92500" lnSpcReduction="20000"/>
          </a:bodyPr>
          <a:lstStyle/>
          <a:p>
            <a:pPr marL="0" indent="0">
              <a:buNone/>
            </a:pPr>
            <a:r>
              <a:rPr lang="es-ES" sz="3200" dirty="0" smtClean="0"/>
              <a:t>Esquema de relleno</a:t>
            </a:r>
          </a:p>
          <a:p>
            <a:pPr marL="0" indent="0">
              <a:buNone/>
            </a:pPr>
            <a:r>
              <a:rPr lang="es-ES" dirty="0" smtClean="0"/>
              <a:t>Algoritmos de Cifrado por Bloque, como AES o Triple Des, en sus modos de operación ECB y CBC, requieren que sus entradas sean de un </a:t>
            </a:r>
            <a:r>
              <a:rPr lang="es-ES" b="1" dirty="0" smtClean="0">
                <a:solidFill>
                  <a:srgbClr val="92D050"/>
                </a:solidFill>
              </a:rPr>
              <a:t>múltiplo exacto del tamaño del bloque </a:t>
            </a:r>
            <a:r>
              <a:rPr lang="es-ES" dirty="0" smtClean="0"/>
              <a:t>que utilizan. Si el texto plano a encriptar no es un múltiplo exacto, entonces es necesario </a:t>
            </a:r>
            <a:r>
              <a:rPr lang="es-ES" b="1" dirty="0" smtClean="0">
                <a:solidFill>
                  <a:srgbClr val="92D050"/>
                </a:solidFill>
              </a:rPr>
              <a:t>rellenar</a:t>
            </a:r>
            <a:r>
              <a:rPr lang="es-ES" dirty="0" smtClean="0">
                <a:solidFill>
                  <a:srgbClr val="92D050"/>
                </a:solidFill>
              </a:rPr>
              <a:t> </a:t>
            </a:r>
            <a:r>
              <a:rPr lang="es-ES" dirty="0" smtClean="0"/>
              <a:t>(</a:t>
            </a:r>
            <a:r>
              <a:rPr lang="es-ES" b="1" dirty="0" err="1" smtClean="0">
                <a:solidFill>
                  <a:srgbClr val="92D050"/>
                </a:solidFill>
              </a:rPr>
              <a:t>padding</a:t>
            </a:r>
            <a:r>
              <a:rPr lang="es-ES" dirty="0" smtClean="0">
                <a:solidFill>
                  <a:srgbClr val="92D050"/>
                </a:solidFill>
              </a:rPr>
              <a:t> </a:t>
            </a:r>
            <a:r>
              <a:rPr lang="es-ES" dirty="0" smtClean="0"/>
              <a:t>en inglés) mediante el agregado de un </a:t>
            </a:r>
            <a:r>
              <a:rPr lang="es-ES" b="1" dirty="0" err="1" smtClean="0">
                <a:solidFill>
                  <a:srgbClr val="92D050"/>
                </a:solidFill>
              </a:rPr>
              <a:t>padding</a:t>
            </a:r>
            <a:r>
              <a:rPr lang="es-ES" b="1" dirty="0" smtClean="0">
                <a:solidFill>
                  <a:srgbClr val="92D050"/>
                </a:solidFill>
              </a:rPr>
              <a:t> </a:t>
            </a:r>
            <a:r>
              <a:rPr lang="es-ES" b="1" dirty="0" err="1" smtClean="0">
                <a:solidFill>
                  <a:srgbClr val="92D050"/>
                </a:solidFill>
              </a:rPr>
              <a:t>string</a:t>
            </a:r>
            <a:r>
              <a:rPr lang="es-ES" dirty="0" smtClean="0"/>
              <a:t>. Cuando se descifra, el receptor necesita saber como remover el relleno, por lo que, para evitar ambigüedades, usar siempre relleno.</a:t>
            </a:r>
          </a:p>
          <a:p>
            <a:pPr marL="0" indent="0">
              <a:buNone/>
            </a:pPr>
            <a:r>
              <a:rPr lang="es-ES" dirty="0" smtClean="0"/>
              <a:t>No obstante, si se encripta usando los modos de operación </a:t>
            </a:r>
            <a:r>
              <a:rPr lang="es-ES" b="1" dirty="0" smtClean="0">
                <a:solidFill>
                  <a:srgbClr val="92D050"/>
                </a:solidFill>
              </a:rPr>
              <a:t>CFB, OFB o CTR</a:t>
            </a:r>
            <a:r>
              <a:rPr lang="es-ES" dirty="0" smtClean="0"/>
              <a:t>, entonces el texto cifrado resulta del mismo tamaño que el texto plano, y por ende </a:t>
            </a:r>
            <a:r>
              <a:rPr lang="es-ES" b="1" dirty="0" smtClean="0">
                <a:solidFill>
                  <a:srgbClr val="92D050"/>
                </a:solidFill>
              </a:rPr>
              <a:t>no es necesario rellenar</a:t>
            </a:r>
            <a:r>
              <a:rPr lang="es-ES" dirty="0" smtClean="0"/>
              <a:t>. Sin embargo, tener la precaución de usar </a:t>
            </a:r>
            <a:r>
              <a:rPr lang="es-ES" b="1" dirty="0" smtClean="0">
                <a:solidFill>
                  <a:srgbClr val="92D050"/>
                </a:solidFill>
              </a:rPr>
              <a:t>vectores de inicialización (IV) únicos </a:t>
            </a:r>
            <a:r>
              <a:rPr lang="es-ES" dirty="0" smtClean="0"/>
              <a:t>cuando se utilizan estos modos.</a:t>
            </a:r>
          </a:p>
          <a:p>
            <a:pPr marL="0" indent="0">
              <a:buNone/>
            </a:pPr>
            <a:r>
              <a:rPr lang="es-ES" dirty="0" smtClean="0"/>
              <a:t>Algunos esquemas de relleno comunes son: </a:t>
            </a:r>
          </a:p>
          <a:p>
            <a:pPr lvl="1"/>
            <a:r>
              <a:rPr lang="es-ES" dirty="0" smtClean="0"/>
              <a:t>Rellenar con bytes todos del mismo valor que la cantidad de bytes de relleno usados (</a:t>
            </a:r>
            <a:r>
              <a:rPr lang="es-ES" b="1" dirty="0" smtClean="0"/>
              <a:t>PKCS5 </a:t>
            </a:r>
            <a:r>
              <a:rPr lang="es-ES" b="1" dirty="0" err="1" smtClean="0"/>
              <a:t>padding</a:t>
            </a:r>
            <a:r>
              <a:rPr lang="es-ES" dirty="0" smtClean="0"/>
              <a:t>).</a:t>
            </a:r>
          </a:p>
          <a:p>
            <a:pPr lvl="1"/>
            <a:r>
              <a:rPr lang="es-ES" dirty="0" smtClean="0"/>
              <a:t>Rellenar con 0x80 seguido de bytes en cero (</a:t>
            </a:r>
            <a:r>
              <a:rPr lang="es-ES" b="1" dirty="0" err="1" smtClean="0"/>
              <a:t>OneAndZeroes</a:t>
            </a:r>
            <a:r>
              <a:rPr lang="es-ES" b="1" dirty="0" smtClean="0"/>
              <a:t> </a:t>
            </a:r>
            <a:r>
              <a:rPr lang="es-ES" b="1" dirty="0" err="1" smtClean="0"/>
              <a:t>Padding</a:t>
            </a:r>
            <a:r>
              <a:rPr lang="es-ES" dirty="0" smtClean="0"/>
              <a:t>).</a:t>
            </a:r>
          </a:p>
          <a:p>
            <a:pPr lvl="1"/>
            <a:r>
              <a:rPr lang="es-ES" dirty="0" smtClean="0"/>
              <a:t>Rellenar con ceros, excepto haciendo el último byte igual a la cantidad de bytes usados para rellenar.</a:t>
            </a:r>
          </a:p>
          <a:p>
            <a:pPr lvl="1"/>
            <a:r>
              <a:rPr lang="es-ES" dirty="0" smtClean="0"/>
              <a:t>Rellenar con ceros (</a:t>
            </a:r>
            <a:r>
              <a:rPr lang="es-ES" b="1" dirty="0" err="1" smtClean="0"/>
              <a:t>null</a:t>
            </a:r>
            <a:r>
              <a:rPr lang="es-ES" b="1" dirty="0" smtClean="0"/>
              <a:t> </a:t>
            </a:r>
            <a:r>
              <a:rPr lang="es-ES" b="1" dirty="0" err="1" smtClean="0"/>
              <a:t>characters</a:t>
            </a:r>
            <a:r>
              <a:rPr lang="es-ES" dirty="0" smtClean="0"/>
              <a:t>).</a:t>
            </a:r>
            <a:endParaRPr lang="es-ES" dirty="0"/>
          </a:p>
        </p:txBody>
      </p:sp>
    </p:spTree>
    <p:extLst>
      <p:ext uri="{BB962C8B-B14F-4D97-AF65-F5344CB8AC3E}">
        <p14:creationId xmlns:p14="http://schemas.microsoft.com/office/powerpoint/2010/main" val="2735298584"/>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5531" y="447188"/>
            <a:ext cx="11820940" cy="970450"/>
          </a:xfrm>
        </p:spPr>
        <p:txBody>
          <a:bodyPr/>
          <a:lstStyle/>
          <a:p>
            <a:r>
              <a:rPr lang="es-ES" sz="3900" dirty="0" smtClean="0"/>
              <a:t>Cifrado Autenticado (</a:t>
            </a:r>
            <a:r>
              <a:rPr lang="es-ES" sz="3900" dirty="0" err="1" smtClean="0"/>
              <a:t>Authenticated</a:t>
            </a:r>
            <a:r>
              <a:rPr lang="es-ES" sz="3900" dirty="0" smtClean="0"/>
              <a:t> </a:t>
            </a:r>
            <a:r>
              <a:rPr lang="es-ES" sz="3900" dirty="0" err="1" smtClean="0"/>
              <a:t>Encryption</a:t>
            </a:r>
            <a:r>
              <a:rPr lang="es-ES" sz="3900" dirty="0" smtClean="0"/>
              <a:t>)</a:t>
            </a:r>
            <a:endParaRPr lang="es-ES" sz="3900"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185531" y="2402722"/>
                <a:ext cx="11820940" cy="4284317"/>
              </a:xfrm>
            </p:spPr>
            <p:txBody>
              <a:bodyPr>
                <a:noAutofit/>
              </a:bodyPr>
              <a:lstStyle/>
              <a:p>
                <a:r>
                  <a:rPr lang="es-ES" sz="1600" dirty="0" err="1" smtClean="0"/>
                  <a:t>Authenticated</a:t>
                </a:r>
                <a:r>
                  <a:rPr lang="es-ES" sz="1600" dirty="0" smtClean="0"/>
                  <a:t> </a:t>
                </a:r>
                <a:r>
                  <a:rPr lang="es-ES" sz="1600" dirty="0" err="1" smtClean="0"/>
                  <a:t>Encryption</a:t>
                </a:r>
                <a:r>
                  <a:rPr lang="es-ES" sz="1600" dirty="0" smtClean="0"/>
                  <a:t> (AE) es un término utilizado para describir sistemas de encriptación que </a:t>
                </a:r>
                <a:r>
                  <a:rPr lang="es-ES" sz="1600" b="1" dirty="0" smtClean="0">
                    <a:solidFill>
                      <a:srgbClr val="92D050"/>
                    </a:solidFill>
                  </a:rPr>
                  <a:t>simultáneamente</a:t>
                </a:r>
                <a:r>
                  <a:rPr lang="es-ES" sz="1600" dirty="0" smtClean="0">
                    <a:solidFill>
                      <a:srgbClr val="92D050"/>
                    </a:solidFill>
                  </a:rPr>
                  <a:t> </a:t>
                </a:r>
                <a:r>
                  <a:rPr lang="es-ES" sz="1600" dirty="0" smtClean="0"/>
                  <a:t>protegen la </a:t>
                </a:r>
                <a:r>
                  <a:rPr lang="es-ES" sz="1600" b="1" dirty="0" smtClean="0">
                    <a:solidFill>
                      <a:srgbClr val="92D050"/>
                    </a:solidFill>
                  </a:rPr>
                  <a:t>Confidencialidad y Autenticidad (Integridad)</a:t>
                </a:r>
                <a:r>
                  <a:rPr lang="es-ES" sz="1600" dirty="0" smtClean="0"/>
                  <a:t> de las comunicaciones.</a:t>
                </a:r>
                <a:br>
                  <a:rPr lang="es-ES" sz="1600" dirty="0" smtClean="0"/>
                </a:br>
                <a:r>
                  <a:rPr lang="es-ES" sz="1600" dirty="0" smtClean="0"/>
                  <a:t>Antes de abordar dichos sistemas, se deben definir dos conceptos:</a:t>
                </a:r>
              </a:p>
              <a:p>
                <a:pPr lvl="1"/>
                <a:r>
                  <a:rPr lang="es-ES" sz="1400" b="1" dirty="0" smtClean="0">
                    <a:solidFill>
                      <a:srgbClr val="92D050"/>
                    </a:solidFill>
                  </a:rPr>
                  <a:t>Hash</a:t>
                </a:r>
                <a:r>
                  <a:rPr lang="es-ES" sz="1400" dirty="0" smtClean="0"/>
                  <a:t>:</a:t>
                </a:r>
                <a:r>
                  <a:rPr lang="es-ES" sz="1400" dirty="0"/>
                  <a:t> Una función </a:t>
                </a:r>
                <a:r>
                  <a:rPr lang="es-ES" sz="1400" dirty="0" smtClean="0"/>
                  <a:t>Hash </a:t>
                </a:r>
                <a:r>
                  <a:rPr lang="es-ES" sz="1400" b="1" dirty="0"/>
                  <a:t>H</a:t>
                </a:r>
                <a:r>
                  <a:rPr lang="es-ES" sz="1400" dirty="0" smtClean="0"/>
                  <a:t> </a:t>
                </a:r>
                <a:r>
                  <a:rPr lang="es-ES" sz="1400" dirty="0"/>
                  <a:t>es una función computable mediante un algoritmo</a:t>
                </a:r>
                <a:r>
                  <a:rPr lang="es-ES" sz="1400" dirty="0" smtClean="0"/>
                  <a:t>, que </a:t>
                </a:r>
                <a:r>
                  <a:rPr lang="es-ES" sz="1400" dirty="0"/>
                  <a:t>tiene como entrada un conjunto de </a:t>
                </a:r>
                <a:r>
                  <a:rPr lang="es-ES" sz="1400" dirty="0" smtClean="0"/>
                  <a:t>elementos </a:t>
                </a:r>
                <a:r>
                  <a:rPr lang="es-ES" sz="1400" b="1" dirty="0" smtClean="0"/>
                  <a:t>U</a:t>
                </a:r>
                <a:r>
                  <a:rPr lang="es-ES" sz="1400" dirty="0" smtClean="0"/>
                  <a:t>, </a:t>
                </a:r>
                <a:r>
                  <a:rPr lang="es-ES" sz="1400" dirty="0"/>
                  <a:t>que suelen ser cadenas, y los convierte (</a:t>
                </a:r>
                <a:r>
                  <a:rPr lang="es-ES" sz="1400" b="1" dirty="0">
                    <a:solidFill>
                      <a:srgbClr val="92D050"/>
                    </a:solidFill>
                  </a:rPr>
                  <a:t>mapea</a:t>
                </a:r>
                <a:r>
                  <a:rPr lang="es-ES" sz="1400" dirty="0"/>
                  <a:t>) en un rango de salida finito, normalmente cadenas de longitud </a:t>
                </a:r>
                <a:r>
                  <a:rPr lang="es-ES" sz="1400" dirty="0" smtClean="0"/>
                  <a:t>fija. La entrada en general es de gran tamaño mientras que la salida es un conjunto reducido de elementos. Por esto se dice que estas funciones </a:t>
                </a:r>
                <a:r>
                  <a:rPr lang="es-ES" sz="1400" b="1" dirty="0" smtClean="0">
                    <a:solidFill>
                      <a:srgbClr val="92D050"/>
                    </a:solidFill>
                  </a:rPr>
                  <a:t>resumen</a:t>
                </a:r>
                <a:r>
                  <a:rPr lang="es-ES" sz="1400" dirty="0" smtClean="0">
                    <a:solidFill>
                      <a:srgbClr val="92D050"/>
                    </a:solidFill>
                  </a:rPr>
                  <a:t> </a:t>
                </a:r>
                <a:r>
                  <a:rPr lang="es-ES" sz="1400" dirty="0" smtClean="0"/>
                  <a:t>datos. Existen funciones hash </a:t>
                </a:r>
                <a:r>
                  <a:rPr lang="es-ES" sz="1400" b="1" dirty="0" smtClean="0">
                    <a:solidFill>
                      <a:srgbClr val="92D050"/>
                    </a:solidFill>
                  </a:rPr>
                  <a:t>criptográficas</a:t>
                </a:r>
                <a:r>
                  <a:rPr lang="es-ES" sz="1400" dirty="0" smtClean="0"/>
                  <a:t>, que utilizan una </a:t>
                </a:r>
                <a:r>
                  <a:rPr lang="es-ES" sz="1400" b="1" dirty="0" smtClean="0">
                    <a:solidFill>
                      <a:srgbClr val="92D050"/>
                    </a:solidFill>
                  </a:rPr>
                  <a:t>clave</a:t>
                </a:r>
                <a:r>
                  <a:rPr lang="es-ES" sz="1400" dirty="0" smtClean="0">
                    <a:solidFill>
                      <a:srgbClr val="92D050"/>
                    </a:solidFill>
                  </a:rPr>
                  <a:t> </a:t>
                </a:r>
                <a:r>
                  <a:rPr lang="es-ES" sz="1400" b="1" dirty="0" smtClean="0"/>
                  <a:t>K</a:t>
                </a:r>
                <a:r>
                  <a:rPr lang="es-ES" sz="1400" dirty="0" smtClean="0"/>
                  <a:t>.</a:t>
                </a:r>
                <a:endParaRPr lang="es-ES" sz="1400" b="1" dirty="0" smtClean="0"/>
              </a:p>
              <a:p>
                <a:pPr lvl="1"/>
                <a:r>
                  <a:rPr lang="es-ES" sz="1400" b="1" dirty="0" smtClean="0">
                    <a:solidFill>
                      <a:srgbClr val="92D050"/>
                    </a:solidFill>
                  </a:rPr>
                  <a:t>MAC</a:t>
                </a:r>
                <a:r>
                  <a:rPr lang="es-ES" sz="1400" dirty="0" smtClean="0">
                    <a:solidFill>
                      <a:srgbClr val="92D050"/>
                    </a:solidFill>
                  </a:rPr>
                  <a:t> </a:t>
                </a:r>
                <a:r>
                  <a:rPr lang="es-ES" sz="1400" dirty="0" smtClean="0"/>
                  <a:t>(</a:t>
                </a:r>
                <a:r>
                  <a:rPr lang="es-ES" sz="1400" dirty="0" err="1" smtClean="0"/>
                  <a:t>Message</a:t>
                </a:r>
                <a:r>
                  <a:rPr lang="es-ES" sz="1400" dirty="0" smtClean="0"/>
                  <a:t> </a:t>
                </a:r>
                <a:r>
                  <a:rPr lang="es-ES" sz="1400" dirty="0" err="1" smtClean="0"/>
                  <a:t>Authetication</a:t>
                </a:r>
                <a:r>
                  <a:rPr lang="es-ES" sz="1400" dirty="0" smtClean="0"/>
                  <a:t> </a:t>
                </a:r>
                <a:r>
                  <a:rPr lang="es-ES" sz="1400" dirty="0" err="1" smtClean="0"/>
                  <a:t>Code</a:t>
                </a:r>
                <a:r>
                  <a:rPr lang="es-ES" sz="1400" dirty="0" smtClean="0"/>
                  <a:t>): Es una </a:t>
                </a:r>
                <a:r>
                  <a:rPr lang="es-ES" sz="1400" dirty="0"/>
                  <a:t>porción de información utilizada para </a:t>
                </a:r>
                <a:r>
                  <a:rPr lang="es-ES" sz="1400" b="1" dirty="0">
                    <a:solidFill>
                      <a:srgbClr val="92D050"/>
                    </a:solidFill>
                  </a:rPr>
                  <a:t>autenticar</a:t>
                </a:r>
                <a:r>
                  <a:rPr lang="es-ES" sz="1400" dirty="0">
                    <a:solidFill>
                      <a:srgbClr val="92D050"/>
                    </a:solidFill>
                  </a:rPr>
                  <a:t> </a:t>
                </a:r>
                <a:r>
                  <a:rPr lang="es-ES" sz="1400" dirty="0"/>
                  <a:t>un </a:t>
                </a:r>
                <a:r>
                  <a:rPr lang="es-ES" sz="1400" dirty="0" smtClean="0"/>
                  <a:t>mensaje. Una de las formas de generar los valores del MAC es calcularlos </a:t>
                </a:r>
                <a:r>
                  <a:rPr lang="es-ES" sz="1400" dirty="0"/>
                  <a:t>mediante la aplicación de una </a:t>
                </a:r>
                <a:r>
                  <a:rPr lang="es-ES" sz="1400" b="1" dirty="0" smtClean="0">
                    <a:solidFill>
                      <a:srgbClr val="92D050"/>
                    </a:solidFill>
                  </a:rPr>
                  <a:t>Función Hash Criptográfica </a:t>
                </a:r>
                <a:r>
                  <a:rPr lang="es-ES" sz="1400" dirty="0"/>
                  <a:t>con </a:t>
                </a:r>
                <a:r>
                  <a:rPr lang="es-ES" sz="1400" b="1" dirty="0">
                    <a:solidFill>
                      <a:srgbClr val="92D050"/>
                    </a:solidFill>
                  </a:rPr>
                  <a:t>C</a:t>
                </a:r>
                <a:r>
                  <a:rPr lang="es-ES" sz="1400" b="1" dirty="0" smtClean="0">
                    <a:solidFill>
                      <a:srgbClr val="92D050"/>
                    </a:solidFill>
                  </a:rPr>
                  <a:t>lave Secreta </a:t>
                </a:r>
                <a:r>
                  <a:rPr lang="es-ES" sz="1400" b="1" dirty="0">
                    <a:solidFill>
                      <a:srgbClr val="92D050"/>
                    </a:solidFill>
                  </a:rPr>
                  <a:t>K</a:t>
                </a:r>
                <a:r>
                  <a:rPr lang="es-ES" sz="1400" dirty="0"/>
                  <a:t>, que sólo conocen el remitente y destinatario, pero no los atacantes. </a:t>
                </a:r>
                <a:r>
                  <a:rPr lang="es-ES" sz="1400" dirty="0" smtClean="0"/>
                  <a:t>Matemáticamente </a:t>
                </a:r>
                <a:r>
                  <a:rPr lang="es-ES" sz="1400" dirty="0"/>
                  <a:t>la función hash criptográfica toma dos argumentos: una </a:t>
                </a:r>
                <a:r>
                  <a:rPr lang="es-ES" sz="1400" b="1" dirty="0">
                    <a:solidFill>
                      <a:srgbClr val="92D050"/>
                    </a:solidFill>
                  </a:rPr>
                  <a:t>clave K de tamaño fijo </a:t>
                </a:r>
                <a:r>
                  <a:rPr lang="es-ES" sz="1400" dirty="0"/>
                  <a:t>y un mensaje </a:t>
                </a:r>
                <a:r>
                  <a:rPr lang="es-ES" sz="1400" b="1" dirty="0"/>
                  <a:t>M</a:t>
                </a:r>
                <a:r>
                  <a:rPr lang="es-ES" sz="1400" dirty="0"/>
                  <a:t> de longitud arbitraria. El resultado es un código MAC de longitud fija</a:t>
                </a:r>
                <a:r>
                  <a:rPr lang="es-ES" sz="1400" dirty="0" smtClean="0"/>
                  <a:t>: </a:t>
                </a:r>
                <a14:m>
                  <m:oMath xmlns:m="http://schemas.openxmlformats.org/officeDocument/2006/math">
                    <m:r>
                      <a:rPr lang="es-ES" sz="1400" b="0" i="1" smtClean="0">
                        <a:latin typeface="Cambria Math" panose="02040503050406030204" pitchFamily="18" charset="0"/>
                      </a:rPr>
                      <m:t>𝑀𝐴𝐶</m:t>
                    </m:r>
                    <m:r>
                      <a:rPr lang="es-ES" sz="1400" b="0" i="1" smtClean="0">
                        <a:latin typeface="Cambria Math" panose="02040503050406030204" pitchFamily="18" charset="0"/>
                      </a:rPr>
                      <m:t>=</m:t>
                    </m:r>
                    <m:sSub>
                      <m:sSubPr>
                        <m:ctrlPr>
                          <a:rPr lang="es-ES" sz="1400" b="1" i="1">
                            <a:latin typeface="Cambria Math" panose="02040503050406030204" pitchFamily="18" charset="0"/>
                          </a:rPr>
                        </m:ctrlPr>
                      </m:sSubPr>
                      <m:e>
                        <m:r>
                          <a:rPr lang="es-ES" sz="1400" b="1" i="1">
                            <a:latin typeface="Cambria Math" panose="02040503050406030204" pitchFamily="18" charset="0"/>
                          </a:rPr>
                          <m:t>𝑯</m:t>
                        </m:r>
                      </m:e>
                      <m:sub>
                        <m:r>
                          <a:rPr lang="es-ES" sz="1400" b="1" i="1">
                            <a:latin typeface="Cambria Math" panose="02040503050406030204" pitchFamily="18" charset="0"/>
                          </a:rPr>
                          <m:t>𝒌</m:t>
                        </m:r>
                      </m:sub>
                    </m:sSub>
                    <m:r>
                      <a:rPr lang="es-ES" sz="1400" b="1" i="1">
                        <a:latin typeface="Cambria Math" panose="02040503050406030204" pitchFamily="18" charset="0"/>
                      </a:rPr>
                      <m:t>(</m:t>
                    </m:r>
                    <m:r>
                      <a:rPr lang="es-ES" sz="1400" b="1" i="1" smtClean="0">
                        <a:latin typeface="Cambria Math" panose="02040503050406030204" pitchFamily="18" charset="0"/>
                      </a:rPr>
                      <m:t>𝑴</m:t>
                    </m:r>
                    <m:r>
                      <a:rPr lang="es-ES" sz="1400" b="1" i="1">
                        <a:latin typeface="Cambria Math" panose="02040503050406030204" pitchFamily="18" charset="0"/>
                      </a:rPr>
                      <m:t>)</m:t>
                    </m:r>
                  </m:oMath>
                </a14:m>
                <a:r>
                  <a:rPr lang="es-ES" sz="1400" dirty="0" smtClean="0"/>
                  <a:t>.</a:t>
                </a:r>
                <a:r>
                  <a:rPr lang="es-ES" sz="1400" dirty="0"/>
                  <a:t/>
                </a:r>
                <a:br>
                  <a:rPr lang="es-ES" sz="1400" dirty="0"/>
                </a:br>
                <a:r>
                  <a:rPr lang="es-ES" sz="1400" dirty="0"/>
                  <a:t>Si el valor MAC enviado coincide con el valor que el destinatario calcula, éste puede garantizar que</a:t>
                </a:r>
                <a:r>
                  <a:rPr lang="es-ES" sz="1400" dirty="0" smtClean="0"/>
                  <a:t>:</a:t>
                </a:r>
                <a:endParaRPr lang="es-ES" sz="1400" dirty="0"/>
              </a:p>
              <a:p>
                <a:pPr lvl="2"/>
                <a:r>
                  <a:rPr lang="es-ES" sz="1200" dirty="0"/>
                  <a:t>El mensaje no fue alterado</a:t>
                </a:r>
              </a:p>
              <a:p>
                <a:pPr lvl="2"/>
                <a:r>
                  <a:rPr lang="es-ES" sz="1200" dirty="0"/>
                  <a:t>El mensaje proviene del remitente indicado en el mensaje</a:t>
                </a:r>
              </a:p>
              <a:p>
                <a:pPr lvl="2"/>
                <a:r>
                  <a:rPr lang="es-ES" sz="1200" dirty="0"/>
                  <a:t>Si el mensaje incluye un número de secuencia, que el mensaje sigue la secuencia correcta</a:t>
                </a: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185531" y="2402722"/>
                <a:ext cx="11820940" cy="4284317"/>
              </a:xfrm>
              <a:blipFill rotWithShape="0">
                <a:blip r:embed="rId3"/>
                <a:stretch>
                  <a:fillRect/>
                </a:stretch>
              </a:blipFill>
            </p:spPr>
            <p:txBody>
              <a:bodyPr/>
              <a:lstStyle/>
              <a:p>
                <a:r>
                  <a:rPr lang="es-ES">
                    <a:noFill/>
                  </a:rPr>
                  <a:t> </a:t>
                </a:r>
              </a:p>
            </p:txBody>
          </p:sp>
        </mc:Fallback>
      </mc:AlternateContent>
      <p:pic>
        <p:nvPicPr>
          <p:cNvPr id="1030" name="Picture 6" descr="\mathcal{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3425" y="-84138"/>
            <a:ext cx="142875" cy="133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249547"/>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5531" y="447188"/>
            <a:ext cx="11820940" cy="970450"/>
          </a:xfrm>
        </p:spPr>
        <p:txBody>
          <a:bodyPr/>
          <a:lstStyle/>
          <a:p>
            <a:r>
              <a:rPr lang="es-ES" sz="3900" dirty="0" smtClean="0"/>
              <a:t>Cifrado Autenticado (</a:t>
            </a:r>
            <a:r>
              <a:rPr lang="es-ES" sz="3900" dirty="0" err="1" smtClean="0"/>
              <a:t>Authenticated</a:t>
            </a:r>
            <a:r>
              <a:rPr lang="es-ES" sz="3900" dirty="0" smtClean="0"/>
              <a:t> </a:t>
            </a:r>
            <a:r>
              <a:rPr lang="es-ES" sz="3900" dirty="0" err="1" smtClean="0"/>
              <a:t>Encryption</a:t>
            </a:r>
            <a:r>
              <a:rPr lang="es-ES" sz="3900" dirty="0" smtClean="0"/>
              <a:t>)</a:t>
            </a:r>
            <a:endParaRPr lang="es-ES" sz="3900"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185531" y="2481944"/>
                <a:ext cx="7782812" cy="2119086"/>
              </a:xfrm>
            </p:spPr>
            <p:txBody>
              <a:bodyPr>
                <a:noAutofit/>
              </a:bodyPr>
              <a:lstStyle/>
              <a:p>
                <a:pPr marL="0" lvl="1" indent="0">
                  <a:buNone/>
                </a:pPr>
                <a:r>
                  <a:rPr lang="es-ES" sz="2000" dirty="0" smtClean="0"/>
                  <a:t>Existen </a:t>
                </a:r>
                <a:r>
                  <a:rPr lang="es-ES" sz="2000" dirty="0"/>
                  <a:t>cuatro (4) formas de proveer tanto confidencialidad y cifrado para un mensaje </a:t>
                </a:r>
                <a:r>
                  <a:rPr lang="es-ES" sz="2000" b="1" dirty="0" smtClean="0"/>
                  <a:t>M</a:t>
                </a:r>
                <a:r>
                  <a:rPr lang="es-ES" sz="2000" dirty="0" smtClean="0"/>
                  <a:t>: </a:t>
                </a:r>
              </a:p>
              <a:p>
                <a:pPr marL="633413" lvl="1"/>
                <a:r>
                  <a:rPr lang="es-ES" sz="1800" dirty="0" err="1" smtClean="0"/>
                  <a:t>HtE</a:t>
                </a:r>
                <a:r>
                  <a:rPr lang="es-ES" sz="1800" dirty="0" smtClean="0"/>
                  <a:t> (Hash-</a:t>
                </a:r>
                <a:r>
                  <a:rPr lang="es-ES" sz="1800" dirty="0" err="1" smtClean="0"/>
                  <a:t>then</a:t>
                </a:r>
                <a:r>
                  <a:rPr lang="es-ES" sz="1800" dirty="0" smtClean="0"/>
                  <a:t>-</a:t>
                </a:r>
                <a:r>
                  <a:rPr lang="es-ES" sz="1800" dirty="0" err="1" smtClean="0"/>
                  <a:t>encrypt</a:t>
                </a:r>
                <a:r>
                  <a:rPr lang="es-ES" sz="1800" dirty="0" smtClean="0"/>
                  <a:t>): Primero computa la función criptográfica </a:t>
                </a:r>
                <a:r>
                  <a:rPr lang="es-ES" sz="1800" b="1" dirty="0" smtClean="0">
                    <a:solidFill>
                      <a:srgbClr val="92D050"/>
                    </a:solidFill>
                  </a:rPr>
                  <a:t>hash</a:t>
                </a:r>
                <a:r>
                  <a:rPr lang="es-ES" sz="1800" dirty="0">
                    <a:solidFill>
                      <a:srgbClr val="92D050"/>
                    </a:solidFill>
                  </a:rPr>
                  <a:t> </a:t>
                </a:r>
                <a:r>
                  <a:rPr lang="es-ES" sz="1800" b="1" dirty="0" smtClean="0">
                    <a:solidFill>
                      <a:srgbClr val="92D050"/>
                    </a:solidFill>
                  </a:rPr>
                  <a:t>M</a:t>
                </a:r>
                <a:r>
                  <a:rPr lang="es-ES" sz="1800" dirty="0" smtClean="0"/>
                  <a:t> como:</a:t>
                </a:r>
                <a14:m>
                  <m:oMath xmlns:m="http://schemas.openxmlformats.org/officeDocument/2006/math">
                    <m:r>
                      <a:rPr lang="es-ES" sz="1800" b="0" i="0" smtClean="0">
                        <a:latin typeface="Cambria Math" panose="02040503050406030204" pitchFamily="18" charset="0"/>
                      </a:rPr>
                      <m:t> </m:t>
                    </m:r>
                    <m:r>
                      <a:rPr lang="es-ES" sz="1800" b="0" i="1" smtClean="0">
                        <a:latin typeface="Cambria Math" panose="02040503050406030204" pitchFamily="18" charset="0"/>
                      </a:rPr>
                      <m:t>h</m:t>
                    </m:r>
                    <m:r>
                      <a:rPr lang="es-ES" sz="1800" b="0" i="1" smtClean="0">
                        <a:latin typeface="Cambria Math" panose="02040503050406030204" pitchFamily="18" charset="0"/>
                      </a:rPr>
                      <m:t>=</m:t>
                    </m:r>
                    <m:r>
                      <a:rPr lang="es-ES" sz="1800" b="0" i="1" smtClean="0">
                        <a:latin typeface="Cambria Math" panose="02040503050406030204" pitchFamily="18" charset="0"/>
                      </a:rPr>
                      <m:t>𝐻</m:t>
                    </m:r>
                    <m:r>
                      <a:rPr lang="es-ES" sz="1800" b="0" i="1" smtClean="0">
                        <a:latin typeface="Cambria Math" panose="02040503050406030204" pitchFamily="18" charset="0"/>
                      </a:rPr>
                      <m:t>(</m:t>
                    </m:r>
                    <m:r>
                      <a:rPr lang="es-ES" sz="1800" b="0" i="1" smtClean="0">
                        <a:latin typeface="Cambria Math" panose="02040503050406030204" pitchFamily="18" charset="0"/>
                      </a:rPr>
                      <m:t>𝑀</m:t>
                    </m:r>
                    <m:r>
                      <a:rPr lang="es-ES" sz="1800" b="0" i="1" smtClean="0">
                        <a:latin typeface="Cambria Math" panose="02040503050406030204" pitchFamily="18" charset="0"/>
                      </a:rPr>
                      <m:t>)</m:t>
                    </m:r>
                  </m:oMath>
                </a14:m>
                <a:r>
                  <a:rPr lang="es-ES" sz="1800" i="1" dirty="0" smtClean="0"/>
                  <a:t>.</a:t>
                </a:r>
                <a:r>
                  <a:rPr lang="es-ES" sz="1800" dirty="0" smtClean="0"/>
                  <a:t> Luego cifra el mensaje más la función hash. Usado en </a:t>
                </a:r>
                <a:r>
                  <a:rPr lang="es-ES" sz="1800" b="1" dirty="0" smtClean="0">
                    <a:solidFill>
                      <a:srgbClr val="92D050"/>
                    </a:solidFill>
                  </a:rPr>
                  <a:t>WEP</a:t>
                </a:r>
                <a:r>
                  <a:rPr lang="es-ES" sz="1800" dirty="0" smtClean="0"/>
                  <a:t>.</a:t>
                </a:r>
              </a:p>
              <a:p>
                <a:pPr marL="457200" lvl="1" indent="0">
                  <a:buNone/>
                </a:pPr>
                <a:endParaRPr lang="en-US" sz="1800" dirty="0" smtClean="0"/>
              </a:p>
              <a:p>
                <a:pPr marL="457200" lvl="1" indent="0">
                  <a:buNone/>
                </a:pPr>
                <a:endParaRPr lang="en-US" sz="1800" dirty="0" smtClean="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185531" y="2481944"/>
                <a:ext cx="7782812" cy="2119086"/>
              </a:xfrm>
              <a:blipFill rotWithShape="0">
                <a:blip r:embed="rId3"/>
                <a:stretch>
                  <a:fillRect/>
                </a:stretch>
              </a:blipFill>
            </p:spPr>
            <p:txBody>
              <a:bodyPr/>
              <a:lstStyle/>
              <a:p>
                <a:r>
                  <a:rPr lang="es-ES">
                    <a:noFill/>
                  </a:rPr>
                  <a:t> </a:t>
                </a:r>
              </a:p>
            </p:txBody>
          </p:sp>
        </mc:Fallback>
      </mc:AlternateContent>
      <p:pic>
        <p:nvPicPr>
          <p:cNvPr id="1030" name="Picture 6" descr="\mathcal{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3425" y="-84138"/>
            <a:ext cx="142875" cy="133351"/>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85943" y="4601030"/>
            <a:ext cx="1966458" cy="2032931"/>
          </a:xfrm>
          <a:prstGeom prst="rect">
            <a:avLst/>
          </a:prstGeom>
        </p:spPr>
      </p:pic>
      <mc:AlternateContent xmlns:mc="http://schemas.openxmlformats.org/markup-compatibility/2006" xmlns:a14="http://schemas.microsoft.com/office/drawing/2010/main">
        <mc:Choice Requires="a14">
          <p:sp>
            <p:nvSpPr>
              <p:cNvPr id="5" name="CuadroTexto 4"/>
              <p:cNvSpPr txBox="1"/>
              <p:nvPr/>
            </p:nvSpPr>
            <p:spPr>
              <a:xfrm>
                <a:off x="301645" y="4840359"/>
                <a:ext cx="7782812" cy="1277273"/>
              </a:xfrm>
              <a:prstGeom prst="rect">
                <a:avLst/>
              </a:prstGeom>
              <a:noFill/>
            </p:spPr>
            <p:txBody>
              <a:bodyPr wrap="square" rtlCol="0">
                <a:spAutoFit/>
              </a:bodyPr>
              <a:lstStyle/>
              <a:p>
                <a:pPr marL="633413" lvl="1" indent="-285750">
                  <a:spcBef>
                    <a:spcPct val="20000"/>
                  </a:spcBef>
                  <a:spcAft>
                    <a:spcPts val="600"/>
                  </a:spcAft>
                  <a:buClr>
                    <a:srgbClr val="F07F09"/>
                  </a:buClr>
                  <a:buFont typeface="Wingdings 2" charset="2"/>
                  <a:buChar char=""/>
                </a:pPr>
                <a:r>
                  <a:rPr lang="es-ES" dirty="0" err="1" smtClean="0">
                    <a:solidFill>
                      <a:prstClr val="white"/>
                    </a:solidFill>
                  </a:rPr>
                  <a:t>MtE</a:t>
                </a:r>
                <a:r>
                  <a:rPr lang="es-ES" dirty="0">
                    <a:solidFill>
                      <a:prstClr val="white"/>
                    </a:solidFill>
                  </a:rPr>
                  <a:t> (MAC-</a:t>
                </a:r>
                <a:r>
                  <a:rPr lang="es-ES" dirty="0" err="1">
                    <a:solidFill>
                      <a:prstClr val="white"/>
                    </a:solidFill>
                  </a:rPr>
                  <a:t>then</a:t>
                </a:r>
                <a:r>
                  <a:rPr lang="es-ES" dirty="0">
                    <a:solidFill>
                      <a:prstClr val="white"/>
                    </a:solidFill>
                  </a:rPr>
                  <a:t>-</a:t>
                </a:r>
                <a:r>
                  <a:rPr lang="es-ES" dirty="0" err="1">
                    <a:solidFill>
                      <a:prstClr val="white"/>
                    </a:solidFill>
                  </a:rPr>
                  <a:t>encrypt</a:t>
                </a:r>
                <a:r>
                  <a:rPr lang="es-ES" dirty="0">
                    <a:solidFill>
                      <a:prstClr val="white"/>
                    </a:solidFill>
                  </a:rPr>
                  <a:t>): Usa </a:t>
                </a:r>
                <a:r>
                  <a:rPr lang="es-ES" b="1" dirty="0">
                    <a:solidFill>
                      <a:srgbClr val="92D050"/>
                    </a:solidFill>
                  </a:rPr>
                  <a:t>dos claves</a:t>
                </a:r>
                <a:r>
                  <a:rPr lang="es-ES" dirty="0">
                    <a:solidFill>
                      <a:prstClr val="white"/>
                    </a:solidFill>
                  </a:rPr>
                  <a:t>. Primero autentica el texto plano computando el valor </a:t>
                </a:r>
                <a:r>
                  <a:rPr lang="es-ES" b="1" dirty="0">
                    <a:solidFill>
                      <a:srgbClr val="92D050"/>
                    </a:solidFill>
                  </a:rPr>
                  <a:t>MAC</a:t>
                </a:r>
                <a:r>
                  <a:rPr lang="es-ES" dirty="0">
                    <a:solidFill>
                      <a:srgbClr val="92D050"/>
                    </a:solidFill>
                  </a:rPr>
                  <a:t> </a:t>
                </a:r>
                <a:r>
                  <a:rPr lang="es-ES" dirty="0">
                    <a:solidFill>
                      <a:prstClr val="white"/>
                    </a:solidFill>
                  </a:rPr>
                  <a:t>como:</a:t>
                </a:r>
                <a14:m>
                  <m:oMath xmlns:m="http://schemas.openxmlformats.org/officeDocument/2006/math">
                    <m:r>
                      <a:rPr lang="es-ES" b="0" i="0" smtClean="0">
                        <a:solidFill>
                          <a:prstClr val="white"/>
                        </a:solidFill>
                        <a:latin typeface="Cambria Math" panose="02040503050406030204" pitchFamily="18" charset="0"/>
                      </a:rPr>
                      <m:t> </m:t>
                    </m:r>
                    <m:r>
                      <a:rPr lang="es-ES" i="1">
                        <a:solidFill>
                          <a:prstClr val="white"/>
                        </a:solidFill>
                        <a:latin typeface="Cambria Math" panose="02040503050406030204" pitchFamily="18" charset="0"/>
                      </a:rPr>
                      <m:t>𝑇</m:t>
                    </m:r>
                    <m:r>
                      <a:rPr lang="es-ES" i="1">
                        <a:solidFill>
                          <a:prstClr val="white"/>
                        </a:solidFill>
                        <a:latin typeface="Cambria Math" panose="02040503050406030204" pitchFamily="18" charset="0"/>
                      </a:rPr>
                      <m:t>=</m:t>
                    </m:r>
                    <m:r>
                      <a:rPr lang="es-ES" i="1">
                        <a:solidFill>
                          <a:prstClr val="white"/>
                        </a:solidFill>
                        <a:latin typeface="Cambria Math" panose="02040503050406030204" pitchFamily="18" charset="0"/>
                      </a:rPr>
                      <m:t>𝑀𝐴𝐶</m:t>
                    </m:r>
                    <m:r>
                      <a:rPr lang="es-ES" i="1">
                        <a:solidFill>
                          <a:prstClr val="white"/>
                        </a:solidFill>
                        <a:latin typeface="Cambria Math" panose="02040503050406030204" pitchFamily="18" charset="0"/>
                      </a:rPr>
                      <m:t>(</m:t>
                    </m:r>
                    <m:sSub>
                      <m:sSubPr>
                        <m:ctrlPr>
                          <a:rPr lang="es-ES" b="1" i="1">
                            <a:solidFill>
                              <a:srgbClr val="92D050"/>
                            </a:solidFill>
                            <a:latin typeface="Cambria Math" panose="02040503050406030204" pitchFamily="18" charset="0"/>
                          </a:rPr>
                        </m:ctrlPr>
                      </m:sSubPr>
                      <m:e>
                        <m:r>
                          <a:rPr lang="es-ES" b="1" i="1">
                            <a:solidFill>
                              <a:srgbClr val="92D050"/>
                            </a:solidFill>
                            <a:latin typeface="Cambria Math" panose="02040503050406030204" pitchFamily="18" charset="0"/>
                          </a:rPr>
                          <m:t>𝑲</m:t>
                        </m:r>
                      </m:e>
                      <m:sub>
                        <m:r>
                          <a:rPr lang="es-ES" b="1" i="1">
                            <a:solidFill>
                              <a:srgbClr val="92D050"/>
                            </a:solidFill>
                            <a:latin typeface="Cambria Math" panose="02040503050406030204" pitchFamily="18" charset="0"/>
                          </a:rPr>
                          <m:t>𝟏</m:t>
                        </m:r>
                      </m:sub>
                    </m:sSub>
                    <m:r>
                      <a:rPr lang="es-ES" i="1">
                        <a:solidFill>
                          <a:prstClr val="white"/>
                        </a:solidFill>
                        <a:latin typeface="Cambria Math" panose="02040503050406030204" pitchFamily="18" charset="0"/>
                      </a:rPr>
                      <m:t>, </m:t>
                    </m:r>
                    <m:r>
                      <a:rPr lang="es-ES" i="1">
                        <a:solidFill>
                          <a:prstClr val="white"/>
                        </a:solidFill>
                        <a:latin typeface="Cambria Math" panose="02040503050406030204" pitchFamily="18" charset="0"/>
                      </a:rPr>
                      <m:t>𝑀</m:t>
                    </m:r>
                    <m:r>
                      <a:rPr lang="es-ES" i="1">
                        <a:solidFill>
                          <a:prstClr val="white"/>
                        </a:solidFill>
                        <a:latin typeface="Cambria Math" panose="02040503050406030204" pitchFamily="18" charset="0"/>
                      </a:rPr>
                      <m:t>)</m:t>
                    </m:r>
                  </m:oMath>
                </a14:m>
                <a:r>
                  <a:rPr lang="es-ES" dirty="0">
                    <a:solidFill>
                      <a:prstClr val="white"/>
                    </a:solidFill>
                  </a:rPr>
                  <a:t>. Luego encripta el mensaje más el </a:t>
                </a:r>
                <a:r>
                  <a:rPr lang="es-ES" dirty="0" err="1">
                    <a:solidFill>
                      <a:prstClr val="white"/>
                    </a:solidFill>
                  </a:rPr>
                  <a:t>tag</a:t>
                </a:r>
                <a:r>
                  <a:rPr lang="es-ES" dirty="0">
                    <a:solidFill>
                      <a:prstClr val="white"/>
                    </a:solidFill>
                  </a:rPr>
                  <a:t>:</a:t>
                </a:r>
                <a14:m>
                  <m:oMath xmlns:m="http://schemas.openxmlformats.org/officeDocument/2006/math">
                    <m:r>
                      <a:rPr lang="es-ES" b="0" i="0" smtClean="0">
                        <a:solidFill>
                          <a:prstClr val="white"/>
                        </a:solidFill>
                        <a:latin typeface="Cambria Math" panose="02040503050406030204" pitchFamily="18" charset="0"/>
                      </a:rPr>
                      <m:t> </m:t>
                    </m:r>
                    <m:r>
                      <a:rPr lang="es-ES" i="1">
                        <a:solidFill>
                          <a:prstClr val="white"/>
                        </a:solidFill>
                        <a:latin typeface="Cambria Math" panose="02040503050406030204" pitchFamily="18" charset="0"/>
                      </a:rPr>
                      <m:t>𝐸</m:t>
                    </m:r>
                    <m:r>
                      <a:rPr lang="es-ES" i="1">
                        <a:solidFill>
                          <a:prstClr val="white"/>
                        </a:solidFill>
                        <a:latin typeface="Cambria Math" panose="02040503050406030204" pitchFamily="18" charset="0"/>
                      </a:rPr>
                      <m:t>=(</m:t>
                    </m:r>
                    <m:sSub>
                      <m:sSubPr>
                        <m:ctrlPr>
                          <a:rPr lang="es-ES" b="1" i="1">
                            <a:solidFill>
                              <a:srgbClr val="92D050"/>
                            </a:solidFill>
                            <a:latin typeface="Cambria Math" panose="02040503050406030204" pitchFamily="18" charset="0"/>
                          </a:rPr>
                        </m:ctrlPr>
                      </m:sSubPr>
                      <m:e>
                        <m:r>
                          <a:rPr lang="es-ES" b="1" i="1">
                            <a:solidFill>
                              <a:srgbClr val="92D050"/>
                            </a:solidFill>
                            <a:latin typeface="Cambria Math" panose="02040503050406030204" pitchFamily="18" charset="0"/>
                          </a:rPr>
                          <m:t>𝑲</m:t>
                        </m:r>
                      </m:e>
                      <m:sub>
                        <m:r>
                          <a:rPr lang="es-ES" b="1" i="1">
                            <a:solidFill>
                              <a:srgbClr val="92D050"/>
                            </a:solidFill>
                            <a:latin typeface="Cambria Math" panose="02040503050406030204" pitchFamily="18" charset="0"/>
                          </a:rPr>
                          <m:t>𝟐</m:t>
                        </m:r>
                      </m:sub>
                    </m:sSub>
                    <m:r>
                      <a:rPr lang="es-ES" i="1">
                        <a:solidFill>
                          <a:prstClr val="white"/>
                        </a:solidFill>
                        <a:latin typeface="Cambria Math" panose="02040503050406030204" pitchFamily="18" charset="0"/>
                      </a:rPr>
                      <m:t>,</m:t>
                    </m:r>
                    <m:d>
                      <m:dPr>
                        <m:ctrlPr>
                          <a:rPr lang="es-ES" i="1">
                            <a:solidFill>
                              <a:prstClr val="white"/>
                            </a:solidFill>
                            <a:latin typeface="Cambria Math" panose="02040503050406030204" pitchFamily="18" charset="0"/>
                          </a:rPr>
                        </m:ctrlPr>
                      </m:dPr>
                      <m:e>
                        <m:r>
                          <a:rPr lang="es-ES" i="1">
                            <a:solidFill>
                              <a:prstClr val="white"/>
                            </a:solidFill>
                            <a:latin typeface="Cambria Math" panose="02040503050406030204" pitchFamily="18" charset="0"/>
                          </a:rPr>
                          <m:t>𝑀</m:t>
                        </m:r>
                        <m:r>
                          <a:rPr lang="es-ES" i="1">
                            <a:solidFill>
                              <a:prstClr val="white"/>
                            </a:solidFill>
                            <a:latin typeface="Cambria Math" panose="02040503050406030204" pitchFamily="18" charset="0"/>
                          </a:rPr>
                          <m:t> || </m:t>
                        </m:r>
                        <m:r>
                          <a:rPr lang="es-ES" i="1">
                            <a:solidFill>
                              <a:prstClr val="white"/>
                            </a:solidFill>
                            <a:latin typeface="Cambria Math" panose="02040503050406030204" pitchFamily="18" charset="0"/>
                          </a:rPr>
                          <m:t>𝑇</m:t>
                        </m:r>
                      </m:e>
                    </m:d>
                    <m:r>
                      <a:rPr lang="es-ES" i="1">
                        <a:solidFill>
                          <a:prstClr val="white"/>
                        </a:solidFill>
                        <a:latin typeface="Cambria Math" panose="02040503050406030204" pitchFamily="18" charset="0"/>
                      </a:rPr>
                      <m:t>)</m:t>
                    </m:r>
                  </m:oMath>
                </a14:m>
                <a:r>
                  <a:rPr lang="es-ES" dirty="0">
                    <a:solidFill>
                      <a:prstClr val="white"/>
                    </a:solidFill>
                  </a:rPr>
                  <a:t>. Usado en </a:t>
                </a:r>
                <a:r>
                  <a:rPr lang="es-ES" b="1" dirty="0">
                    <a:solidFill>
                      <a:srgbClr val="92D050"/>
                    </a:solidFill>
                  </a:rPr>
                  <a:t>SSL/TLS</a:t>
                </a:r>
                <a:r>
                  <a:rPr lang="es-ES" dirty="0">
                    <a:solidFill>
                      <a:prstClr val="white"/>
                    </a:solidFill>
                  </a:rPr>
                  <a:t>.</a:t>
                </a:r>
              </a:p>
              <a:p>
                <a:endParaRPr lang="es-ES" dirty="0"/>
              </a:p>
            </p:txBody>
          </p:sp>
        </mc:Choice>
        <mc:Fallback xmlns="">
          <p:sp>
            <p:nvSpPr>
              <p:cNvPr id="5" name="CuadroTexto 4"/>
              <p:cNvSpPr txBox="1">
                <a:spLocks noRot="1" noChangeAspect="1" noMove="1" noResize="1" noEditPoints="1" noAdjustHandles="1" noChangeArrowheads="1" noChangeShapeType="1" noTextEdit="1"/>
              </p:cNvSpPr>
              <p:nvPr/>
            </p:nvSpPr>
            <p:spPr>
              <a:xfrm>
                <a:off x="301645" y="4840359"/>
                <a:ext cx="7782812" cy="1277273"/>
              </a:xfrm>
              <a:prstGeom prst="rect">
                <a:avLst/>
              </a:prstGeom>
              <a:blipFill rotWithShape="0">
                <a:blip r:embed="rId6"/>
                <a:stretch>
                  <a:fillRect t="-1905" r="-78"/>
                </a:stretch>
              </a:blipFill>
            </p:spPr>
            <p:txBody>
              <a:bodyPr/>
              <a:lstStyle/>
              <a:p>
                <a:r>
                  <a:rPr lang="es-ES">
                    <a:noFill/>
                  </a:rPr>
                  <a:t> </a:t>
                </a:r>
              </a:p>
            </p:txBody>
          </p:sp>
        </mc:Fallback>
      </mc:AlternateContent>
      <p:pic>
        <p:nvPicPr>
          <p:cNvPr id="6" name="Imagen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68740" y="2481944"/>
            <a:ext cx="1600864" cy="2032931"/>
          </a:xfrm>
          <a:prstGeom prst="rect">
            <a:avLst/>
          </a:prstGeom>
        </p:spPr>
      </p:pic>
    </p:spTree>
    <p:extLst>
      <p:ext uri="{BB962C8B-B14F-4D97-AF65-F5344CB8AC3E}">
        <p14:creationId xmlns:p14="http://schemas.microsoft.com/office/powerpoint/2010/main" val="1276976471"/>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5531" y="447188"/>
            <a:ext cx="11820940" cy="970450"/>
          </a:xfrm>
        </p:spPr>
        <p:txBody>
          <a:bodyPr/>
          <a:lstStyle/>
          <a:p>
            <a:r>
              <a:rPr lang="es-ES" sz="3900" dirty="0" smtClean="0"/>
              <a:t>Cifrado Autenticado (</a:t>
            </a:r>
            <a:r>
              <a:rPr lang="es-ES" sz="3900" dirty="0" err="1" smtClean="0"/>
              <a:t>Authenticated</a:t>
            </a:r>
            <a:r>
              <a:rPr lang="es-ES" sz="3900" dirty="0" smtClean="0"/>
              <a:t> </a:t>
            </a:r>
            <a:r>
              <a:rPr lang="es-ES" sz="3900" dirty="0" err="1" smtClean="0"/>
              <a:t>Encryption</a:t>
            </a:r>
            <a:r>
              <a:rPr lang="es-ES" sz="3900" dirty="0" smtClean="0"/>
              <a:t>)</a:t>
            </a:r>
            <a:endParaRPr lang="es-ES" sz="3900"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185530" y="2397697"/>
                <a:ext cx="7737410" cy="1673559"/>
              </a:xfrm>
            </p:spPr>
            <p:txBody>
              <a:bodyPr>
                <a:noAutofit/>
              </a:bodyPr>
              <a:lstStyle/>
              <a:p>
                <a:pPr marL="57150" indent="0">
                  <a:buNone/>
                </a:pPr>
                <a:r>
                  <a:rPr lang="es-ES" sz="1600" dirty="0" smtClean="0"/>
                  <a:t>(continuación)</a:t>
                </a:r>
              </a:p>
              <a:p>
                <a:r>
                  <a:rPr lang="es-ES" dirty="0" err="1" smtClean="0"/>
                  <a:t>EtM</a:t>
                </a:r>
                <a:r>
                  <a:rPr lang="es-ES" dirty="0" smtClean="0"/>
                  <a:t> (</a:t>
                </a:r>
                <a:r>
                  <a:rPr lang="es-ES" dirty="0" err="1" smtClean="0"/>
                  <a:t>Encrypt</a:t>
                </a:r>
                <a:r>
                  <a:rPr lang="es-ES" dirty="0" smtClean="0"/>
                  <a:t>-</a:t>
                </a:r>
                <a:r>
                  <a:rPr lang="es-ES" dirty="0" err="1" smtClean="0"/>
                  <a:t>then</a:t>
                </a:r>
                <a:r>
                  <a:rPr lang="es-ES" dirty="0" smtClean="0"/>
                  <a:t>-MAC): Usa </a:t>
                </a:r>
                <a:r>
                  <a:rPr lang="es-ES" b="1" dirty="0" smtClean="0">
                    <a:solidFill>
                      <a:srgbClr val="92D050"/>
                    </a:solidFill>
                  </a:rPr>
                  <a:t>dos claves</a:t>
                </a:r>
                <a:r>
                  <a:rPr lang="es-ES" dirty="0" smtClean="0"/>
                  <a:t>. Primero encripta el mensaje para producir el texto cifrado:</a:t>
                </a:r>
                <a14:m>
                  <m:oMath xmlns:m="http://schemas.openxmlformats.org/officeDocument/2006/math">
                    <m:r>
                      <a:rPr lang="es-ES" b="0" i="0" smtClean="0">
                        <a:latin typeface="Cambria Math" panose="02040503050406030204" pitchFamily="18" charset="0"/>
                      </a:rPr>
                      <m:t> </m:t>
                    </m:r>
                    <m:r>
                      <a:rPr lang="es-ES" b="0" i="1" smtClean="0">
                        <a:latin typeface="Cambria Math" panose="02040503050406030204" pitchFamily="18" charset="0"/>
                      </a:rPr>
                      <m:t>𝐶</m:t>
                    </m:r>
                    <m:r>
                      <a:rPr lang="es-ES" b="0" i="1" smtClean="0">
                        <a:latin typeface="Cambria Math" panose="02040503050406030204" pitchFamily="18" charset="0"/>
                      </a:rPr>
                      <m:t>=</m:t>
                    </m:r>
                    <m:r>
                      <a:rPr lang="es-ES" b="0" i="1" smtClean="0">
                        <a:latin typeface="Cambria Math" panose="02040503050406030204" pitchFamily="18" charset="0"/>
                      </a:rPr>
                      <m:t>𝐸</m:t>
                    </m:r>
                    <m:r>
                      <a:rPr lang="es-ES" b="0" i="1" smtClean="0">
                        <a:latin typeface="Cambria Math" panose="02040503050406030204" pitchFamily="18" charset="0"/>
                      </a:rPr>
                      <m:t>(</m:t>
                    </m:r>
                    <m:sSub>
                      <m:sSubPr>
                        <m:ctrlPr>
                          <a:rPr lang="es-ES" b="1" i="1" smtClean="0">
                            <a:solidFill>
                              <a:srgbClr val="92D050"/>
                            </a:solidFill>
                            <a:latin typeface="Cambria Math" panose="02040503050406030204" pitchFamily="18" charset="0"/>
                          </a:rPr>
                        </m:ctrlPr>
                      </m:sSubPr>
                      <m:e>
                        <m:r>
                          <a:rPr lang="es-ES" b="1" i="1" smtClean="0">
                            <a:solidFill>
                              <a:srgbClr val="92D050"/>
                            </a:solidFill>
                            <a:latin typeface="Cambria Math" panose="02040503050406030204" pitchFamily="18" charset="0"/>
                          </a:rPr>
                          <m:t>𝑲</m:t>
                        </m:r>
                      </m:e>
                      <m:sub>
                        <m:r>
                          <a:rPr lang="es-ES" b="1" i="1" smtClean="0">
                            <a:solidFill>
                              <a:srgbClr val="92D050"/>
                            </a:solidFill>
                            <a:latin typeface="Cambria Math" panose="02040503050406030204" pitchFamily="18" charset="0"/>
                          </a:rPr>
                          <m:t>𝟐</m:t>
                        </m:r>
                      </m:sub>
                    </m:sSub>
                    <m:r>
                      <a:rPr lang="es-ES" b="0" i="1" smtClean="0">
                        <a:latin typeface="Cambria Math" panose="02040503050406030204" pitchFamily="18" charset="0"/>
                      </a:rPr>
                      <m:t>,</m:t>
                    </m:r>
                    <m:r>
                      <a:rPr lang="es-ES" b="0" i="1" smtClean="0">
                        <a:latin typeface="Cambria Math" panose="02040503050406030204" pitchFamily="18" charset="0"/>
                      </a:rPr>
                      <m:t>𝑀</m:t>
                    </m:r>
                    <m:r>
                      <a:rPr lang="es-ES" b="0" i="1" smtClean="0">
                        <a:latin typeface="Cambria Math" panose="02040503050406030204" pitchFamily="18" charset="0"/>
                      </a:rPr>
                      <m:t>)</m:t>
                    </m:r>
                  </m:oMath>
                </a14:m>
                <a:r>
                  <a:rPr lang="es-ES" dirty="0" smtClean="0"/>
                  <a:t>. Luego autentica el texto cifrado con:</a:t>
                </a:r>
                <a14:m>
                  <m:oMath xmlns:m="http://schemas.openxmlformats.org/officeDocument/2006/math">
                    <m:r>
                      <a:rPr lang="es-ES" b="0" i="0" smtClean="0">
                        <a:latin typeface="Cambria Math" panose="02040503050406030204" pitchFamily="18" charset="0"/>
                      </a:rPr>
                      <m:t> </m:t>
                    </m:r>
                    <m:r>
                      <a:rPr lang="es-ES" b="0" i="1" smtClean="0">
                        <a:latin typeface="Cambria Math" panose="02040503050406030204" pitchFamily="18" charset="0"/>
                      </a:rPr>
                      <m:t>𝑇</m:t>
                    </m:r>
                    <m:r>
                      <a:rPr lang="es-ES" b="0" i="1" smtClean="0">
                        <a:latin typeface="Cambria Math" panose="02040503050406030204" pitchFamily="18" charset="0"/>
                      </a:rPr>
                      <m:t>=</m:t>
                    </m:r>
                    <m:r>
                      <a:rPr lang="es-ES" b="0" i="1" smtClean="0">
                        <a:latin typeface="Cambria Math" panose="02040503050406030204" pitchFamily="18" charset="0"/>
                      </a:rPr>
                      <m:t>𝑀𝐴𝐶</m:t>
                    </m:r>
                    <m:r>
                      <a:rPr lang="es-ES" b="0" i="1" smtClean="0">
                        <a:latin typeface="Cambria Math" panose="02040503050406030204" pitchFamily="18" charset="0"/>
                      </a:rPr>
                      <m:t>(</m:t>
                    </m:r>
                    <m:sSub>
                      <m:sSubPr>
                        <m:ctrlPr>
                          <a:rPr lang="es-ES" b="0" i="1" smtClean="0">
                            <a:solidFill>
                              <a:srgbClr val="92D050"/>
                            </a:solidFill>
                            <a:latin typeface="Cambria Math" panose="02040503050406030204" pitchFamily="18" charset="0"/>
                          </a:rPr>
                        </m:ctrlPr>
                      </m:sSubPr>
                      <m:e>
                        <m:r>
                          <a:rPr lang="es-ES" b="0" i="1" smtClean="0">
                            <a:solidFill>
                              <a:srgbClr val="92D050"/>
                            </a:solidFill>
                            <a:latin typeface="Cambria Math" panose="02040503050406030204" pitchFamily="18" charset="0"/>
                          </a:rPr>
                          <m:t>𝐾</m:t>
                        </m:r>
                      </m:e>
                      <m:sub>
                        <m:r>
                          <a:rPr lang="es-ES" b="0" i="1" smtClean="0">
                            <a:solidFill>
                              <a:srgbClr val="92D050"/>
                            </a:solidFill>
                            <a:latin typeface="Cambria Math" panose="02040503050406030204" pitchFamily="18" charset="0"/>
                          </a:rPr>
                          <m:t>1</m:t>
                        </m:r>
                      </m:sub>
                    </m:sSub>
                    <m:r>
                      <a:rPr lang="es-ES" b="0" i="1" smtClean="0">
                        <a:latin typeface="Cambria Math" panose="02040503050406030204" pitchFamily="18" charset="0"/>
                      </a:rPr>
                      <m:t>,</m:t>
                    </m:r>
                    <m:r>
                      <a:rPr lang="es-ES" b="0" i="1" smtClean="0">
                        <a:latin typeface="Cambria Math" panose="02040503050406030204" pitchFamily="18" charset="0"/>
                      </a:rPr>
                      <m:t>𝐶</m:t>
                    </m:r>
                    <m:r>
                      <a:rPr lang="es-ES" b="0" i="1" smtClean="0">
                        <a:latin typeface="Cambria Math" panose="02040503050406030204" pitchFamily="18" charset="0"/>
                      </a:rPr>
                      <m:t>)</m:t>
                    </m:r>
                  </m:oMath>
                </a14:m>
                <a:r>
                  <a:rPr lang="es-ES" dirty="0" smtClean="0"/>
                  <a:t> para generar el par </a:t>
                </a:r>
                <a14:m>
                  <m:oMath xmlns:m="http://schemas.openxmlformats.org/officeDocument/2006/math">
                    <m:r>
                      <a:rPr lang="es-ES" b="0" i="1" smtClean="0">
                        <a:latin typeface="Cambria Math" panose="02040503050406030204" pitchFamily="18" charset="0"/>
                      </a:rPr>
                      <m:t>(</m:t>
                    </m:r>
                    <m:r>
                      <a:rPr lang="es-ES" b="0" i="1" smtClean="0">
                        <a:latin typeface="Cambria Math" panose="02040503050406030204" pitchFamily="18" charset="0"/>
                      </a:rPr>
                      <m:t>𝐶</m:t>
                    </m:r>
                    <m:r>
                      <a:rPr lang="es-ES" b="0" i="1" smtClean="0">
                        <a:latin typeface="Cambria Math" panose="02040503050406030204" pitchFamily="18" charset="0"/>
                      </a:rPr>
                      <m:t>,  </m:t>
                    </m:r>
                    <m:r>
                      <a:rPr lang="es-ES" b="0" i="1" smtClean="0">
                        <a:latin typeface="Cambria Math" panose="02040503050406030204" pitchFamily="18" charset="0"/>
                      </a:rPr>
                      <m:t>𝑇</m:t>
                    </m:r>
                    <m:r>
                      <a:rPr lang="es-ES" b="0" i="1" smtClean="0">
                        <a:latin typeface="Cambria Math" panose="02040503050406030204" pitchFamily="18" charset="0"/>
                      </a:rPr>
                      <m:t>)</m:t>
                    </m:r>
                  </m:oMath>
                </a14:m>
                <a:r>
                  <a:rPr lang="es-ES" dirty="0" smtClean="0"/>
                  <a:t>. Usado en </a:t>
                </a:r>
                <a:r>
                  <a:rPr lang="es-ES" b="1" dirty="0" err="1" smtClean="0">
                    <a:solidFill>
                      <a:srgbClr val="92D050"/>
                    </a:solidFill>
                  </a:rPr>
                  <a:t>IPSec</a:t>
                </a:r>
                <a:r>
                  <a:rPr lang="es-ES" dirty="0" smtClean="0"/>
                  <a:t>.</a:t>
                </a:r>
              </a:p>
              <a:p>
                <a:pPr marL="57150" indent="0">
                  <a:buNone/>
                </a:pPr>
                <a:endParaRPr lang="en-US" sz="2000" b="1" dirty="0" smtClean="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185530" y="2397697"/>
                <a:ext cx="7737410" cy="1673559"/>
              </a:xfrm>
              <a:blipFill rotWithShape="0">
                <a:blip r:embed="rId3"/>
                <a:stretch>
                  <a:fillRect/>
                </a:stretch>
              </a:blipFill>
            </p:spPr>
            <p:txBody>
              <a:bodyPr/>
              <a:lstStyle/>
              <a:p>
                <a:r>
                  <a:rPr lang="es-ES">
                    <a:noFill/>
                  </a:rPr>
                  <a:t> </a:t>
                </a:r>
              </a:p>
            </p:txBody>
          </p:sp>
        </mc:Fallback>
      </mc:AlternateContent>
      <p:pic>
        <p:nvPicPr>
          <p:cNvPr id="1030" name="Picture 6" descr="\mathcal{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3425" y="-84138"/>
            <a:ext cx="142875" cy="133351"/>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64338" y="2172726"/>
            <a:ext cx="2495504" cy="2123503"/>
          </a:xfrm>
          <a:prstGeom prst="rect">
            <a:avLst/>
          </a:prstGeom>
        </p:spPr>
      </p:pic>
      <p:pic>
        <p:nvPicPr>
          <p:cNvPr id="5" name="Imagen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22940" y="4493197"/>
            <a:ext cx="3378300" cy="2123503"/>
          </a:xfrm>
          <a:prstGeom prst="rect">
            <a:avLst/>
          </a:prstGeom>
        </p:spPr>
      </p:pic>
      <mc:AlternateContent xmlns:mc="http://schemas.openxmlformats.org/markup-compatibility/2006" xmlns:a14="http://schemas.microsoft.com/office/drawing/2010/main">
        <mc:Choice Requires="a14">
          <p:sp>
            <p:nvSpPr>
              <p:cNvPr id="6" name="CuadroTexto 5"/>
              <p:cNvSpPr txBox="1"/>
              <p:nvPr/>
            </p:nvSpPr>
            <p:spPr>
              <a:xfrm>
                <a:off x="185530" y="4777812"/>
                <a:ext cx="7448984" cy="1554272"/>
              </a:xfrm>
              <a:prstGeom prst="rect">
                <a:avLst/>
              </a:prstGeom>
              <a:noFill/>
            </p:spPr>
            <p:txBody>
              <a:bodyPr wrap="square" rtlCol="0">
                <a:spAutoFit/>
              </a:bodyPr>
              <a:lstStyle/>
              <a:p>
                <a:pPr marL="285750" indent="-285750">
                  <a:spcBef>
                    <a:spcPct val="20000"/>
                  </a:spcBef>
                  <a:spcAft>
                    <a:spcPts val="600"/>
                  </a:spcAft>
                  <a:buClr>
                    <a:srgbClr val="F07F09"/>
                  </a:buClr>
                  <a:buFont typeface="Wingdings 2" charset="2"/>
                  <a:buChar char=""/>
                </a:pPr>
                <a:r>
                  <a:rPr lang="es-ES" dirty="0" smtClean="0">
                    <a:solidFill>
                      <a:prstClr val="white"/>
                    </a:solidFill>
                  </a:rPr>
                  <a:t>E&amp;M</a:t>
                </a:r>
                <a:r>
                  <a:rPr lang="es-ES" dirty="0">
                    <a:solidFill>
                      <a:prstClr val="white"/>
                    </a:solidFill>
                  </a:rPr>
                  <a:t> (</a:t>
                </a:r>
                <a:r>
                  <a:rPr lang="es-ES" dirty="0" err="1">
                    <a:solidFill>
                      <a:prstClr val="white"/>
                    </a:solidFill>
                  </a:rPr>
                  <a:t>Encrypt</a:t>
                </a:r>
                <a:r>
                  <a:rPr lang="es-ES" dirty="0">
                    <a:solidFill>
                      <a:prstClr val="white"/>
                    </a:solidFill>
                  </a:rPr>
                  <a:t>-and-MAC): Usa </a:t>
                </a:r>
                <a:r>
                  <a:rPr lang="es-ES" b="1" dirty="0">
                    <a:solidFill>
                      <a:srgbClr val="92D050"/>
                    </a:solidFill>
                  </a:rPr>
                  <a:t>dos claves</a:t>
                </a:r>
                <a:r>
                  <a:rPr lang="es-ES" dirty="0">
                    <a:solidFill>
                      <a:prstClr val="white"/>
                    </a:solidFill>
                  </a:rPr>
                  <a:t>. Encripta el mensaje para producir el texto cifrado:</a:t>
                </a:r>
                <a14:m>
                  <m:oMath xmlns:m="http://schemas.openxmlformats.org/officeDocument/2006/math">
                    <m:r>
                      <a:rPr lang="es-ES" b="0" i="0" smtClean="0">
                        <a:solidFill>
                          <a:prstClr val="white"/>
                        </a:solidFill>
                        <a:latin typeface="Cambria Math" panose="02040503050406030204" pitchFamily="18" charset="0"/>
                      </a:rPr>
                      <m:t> </m:t>
                    </m:r>
                    <m:r>
                      <a:rPr lang="es-ES" i="1">
                        <a:solidFill>
                          <a:prstClr val="white"/>
                        </a:solidFill>
                        <a:latin typeface="Cambria Math" panose="02040503050406030204" pitchFamily="18" charset="0"/>
                      </a:rPr>
                      <m:t>𝐶</m:t>
                    </m:r>
                    <m:r>
                      <a:rPr lang="es-ES" i="1">
                        <a:solidFill>
                          <a:prstClr val="white"/>
                        </a:solidFill>
                        <a:latin typeface="Cambria Math" panose="02040503050406030204" pitchFamily="18" charset="0"/>
                      </a:rPr>
                      <m:t>=</m:t>
                    </m:r>
                    <m:r>
                      <a:rPr lang="es-ES" i="1">
                        <a:solidFill>
                          <a:prstClr val="white"/>
                        </a:solidFill>
                        <a:latin typeface="Cambria Math" panose="02040503050406030204" pitchFamily="18" charset="0"/>
                      </a:rPr>
                      <m:t>𝐸</m:t>
                    </m:r>
                    <m:r>
                      <a:rPr lang="es-ES" i="1">
                        <a:solidFill>
                          <a:prstClr val="white"/>
                        </a:solidFill>
                        <a:latin typeface="Cambria Math" panose="02040503050406030204" pitchFamily="18" charset="0"/>
                      </a:rPr>
                      <m:t>(</m:t>
                    </m:r>
                    <m:sSub>
                      <m:sSubPr>
                        <m:ctrlPr>
                          <a:rPr lang="es-ES" b="1" i="1">
                            <a:solidFill>
                              <a:srgbClr val="92D050"/>
                            </a:solidFill>
                            <a:latin typeface="Cambria Math" panose="02040503050406030204" pitchFamily="18" charset="0"/>
                          </a:rPr>
                        </m:ctrlPr>
                      </m:sSubPr>
                      <m:e>
                        <m:r>
                          <a:rPr lang="es-ES" b="1" i="1">
                            <a:solidFill>
                              <a:srgbClr val="92D050"/>
                            </a:solidFill>
                            <a:latin typeface="Cambria Math" panose="02040503050406030204" pitchFamily="18" charset="0"/>
                          </a:rPr>
                          <m:t>𝑲</m:t>
                        </m:r>
                      </m:e>
                      <m:sub>
                        <m:r>
                          <a:rPr lang="es-ES" b="1" i="1">
                            <a:solidFill>
                              <a:srgbClr val="92D050"/>
                            </a:solidFill>
                            <a:latin typeface="Cambria Math" panose="02040503050406030204" pitchFamily="18" charset="0"/>
                          </a:rPr>
                          <m:t>𝟐</m:t>
                        </m:r>
                      </m:sub>
                    </m:sSub>
                    <m:r>
                      <a:rPr lang="es-ES" i="1">
                        <a:solidFill>
                          <a:prstClr val="white"/>
                        </a:solidFill>
                        <a:latin typeface="Cambria Math" panose="02040503050406030204" pitchFamily="18" charset="0"/>
                      </a:rPr>
                      <m:t>,</m:t>
                    </m:r>
                    <m:r>
                      <a:rPr lang="es-ES" i="1">
                        <a:solidFill>
                          <a:prstClr val="white"/>
                        </a:solidFill>
                        <a:latin typeface="Cambria Math" panose="02040503050406030204" pitchFamily="18" charset="0"/>
                      </a:rPr>
                      <m:t>𝑀</m:t>
                    </m:r>
                    <m:r>
                      <a:rPr lang="es-ES" i="1">
                        <a:solidFill>
                          <a:prstClr val="white"/>
                        </a:solidFill>
                        <a:latin typeface="Cambria Math" panose="02040503050406030204" pitchFamily="18" charset="0"/>
                      </a:rPr>
                      <m:t>)</m:t>
                    </m:r>
                  </m:oMath>
                </a14:m>
                <a:r>
                  <a:rPr lang="es-ES" dirty="0">
                    <a:solidFill>
                      <a:prstClr val="white"/>
                    </a:solidFill>
                  </a:rPr>
                  <a:t>. Autentica el texto cifrado con:</a:t>
                </a:r>
                <a14:m>
                  <m:oMath xmlns:m="http://schemas.openxmlformats.org/officeDocument/2006/math">
                    <m:r>
                      <a:rPr lang="es-ES" b="0" i="0" smtClean="0">
                        <a:solidFill>
                          <a:prstClr val="white"/>
                        </a:solidFill>
                        <a:latin typeface="Cambria Math" panose="02040503050406030204" pitchFamily="18" charset="0"/>
                      </a:rPr>
                      <m:t> </m:t>
                    </m:r>
                    <m:r>
                      <a:rPr lang="es-ES" i="1">
                        <a:solidFill>
                          <a:prstClr val="white"/>
                        </a:solidFill>
                        <a:latin typeface="Cambria Math" panose="02040503050406030204" pitchFamily="18" charset="0"/>
                      </a:rPr>
                      <m:t>𝑇</m:t>
                    </m:r>
                    <m:r>
                      <a:rPr lang="es-ES" i="1">
                        <a:solidFill>
                          <a:prstClr val="white"/>
                        </a:solidFill>
                        <a:latin typeface="Cambria Math" panose="02040503050406030204" pitchFamily="18" charset="0"/>
                      </a:rPr>
                      <m:t>=</m:t>
                    </m:r>
                    <m:r>
                      <a:rPr lang="es-ES" i="1">
                        <a:solidFill>
                          <a:prstClr val="white"/>
                        </a:solidFill>
                        <a:latin typeface="Cambria Math" panose="02040503050406030204" pitchFamily="18" charset="0"/>
                      </a:rPr>
                      <m:t>𝑀𝐴𝐶</m:t>
                    </m:r>
                    <m:r>
                      <a:rPr lang="es-ES" i="1">
                        <a:solidFill>
                          <a:prstClr val="white"/>
                        </a:solidFill>
                        <a:latin typeface="Cambria Math" panose="02040503050406030204" pitchFamily="18" charset="0"/>
                      </a:rPr>
                      <m:t>(</m:t>
                    </m:r>
                    <m:sSub>
                      <m:sSubPr>
                        <m:ctrlPr>
                          <a:rPr lang="es-ES" i="1">
                            <a:solidFill>
                              <a:srgbClr val="92D050"/>
                            </a:solidFill>
                            <a:latin typeface="Cambria Math" panose="02040503050406030204" pitchFamily="18" charset="0"/>
                          </a:rPr>
                        </m:ctrlPr>
                      </m:sSubPr>
                      <m:e>
                        <m:r>
                          <a:rPr lang="es-ES" i="1">
                            <a:solidFill>
                              <a:srgbClr val="92D050"/>
                            </a:solidFill>
                            <a:latin typeface="Cambria Math" panose="02040503050406030204" pitchFamily="18" charset="0"/>
                          </a:rPr>
                          <m:t>𝐾</m:t>
                        </m:r>
                      </m:e>
                      <m:sub>
                        <m:r>
                          <a:rPr lang="es-ES" i="1">
                            <a:solidFill>
                              <a:srgbClr val="92D050"/>
                            </a:solidFill>
                            <a:latin typeface="Cambria Math" panose="02040503050406030204" pitchFamily="18" charset="0"/>
                          </a:rPr>
                          <m:t>1</m:t>
                        </m:r>
                      </m:sub>
                    </m:sSub>
                    <m:r>
                      <a:rPr lang="es-ES" i="1">
                        <a:solidFill>
                          <a:prstClr val="white"/>
                        </a:solidFill>
                        <a:latin typeface="Cambria Math" panose="02040503050406030204" pitchFamily="18" charset="0"/>
                      </a:rPr>
                      <m:t>,</m:t>
                    </m:r>
                    <m:r>
                      <a:rPr lang="es-ES" i="1">
                        <a:solidFill>
                          <a:prstClr val="white"/>
                        </a:solidFill>
                        <a:latin typeface="Cambria Math" panose="02040503050406030204" pitchFamily="18" charset="0"/>
                      </a:rPr>
                      <m:t>𝐶</m:t>
                    </m:r>
                    <m:r>
                      <a:rPr lang="es-ES" i="1">
                        <a:solidFill>
                          <a:prstClr val="white"/>
                        </a:solidFill>
                        <a:latin typeface="Cambria Math" panose="02040503050406030204" pitchFamily="18" charset="0"/>
                      </a:rPr>
                      <m:t>)</m:t>
                    </m:r>
                  </m:oMath>
                </a14:m>
                <a:r>
                  <a:rPr lang="es-ES" dirty="0">
                    <a:solidFill>
                      <a:prstClr val="white"/>
                    </a:solidFill>
                  </a:rPr>
                  <a:t> para generar el par </a:t>
                </a:r>
                <a14:m>
                  <m:oMath xmlns:m="http://schemas.openxmlformats.org/officeDocument/2006/math">
                    <m:r>
                      <a:rPr lang="es-ES" i="1">
                        <a:solidFill>
                          <a:prstClr val="white"/>
                        </a:solidFill>
                        <a:latin typeface="Cambria Math" panose="02040503050406030204" pitchFamily="18" charset="0"/>
                      </a:rPr>
                      <m:t>(</m:t>
                    </m:r>
                    <m:r>
                      <a:rPr lang="es-ES" i="1">
                        <a:solidFill>
                          <a:prstClr val="white"/>
                        </a:solidFill>
                        <a:latin typeface="Cambria Math" panose="02040503050406030204" pitchFamily="18" charset="0"/>
                      </a:rPr>
                      <m:t>𝐶</m:t>
                    </m:r>
                    <m:r>
                      <a:rPr lang="es-ES" i="1">
                        <a:solidFill>
                          <a:prstClr val="white"/>
                        </a:solidFill>
                        <a:latin typeface="Cambria Math" panose="02040503050406030204" pitchFamily="18" charset="0"/>
                      </a:rPr>
                      <m:t>,  </m:t>
                    </m:r>
                    <m:r>
                      <a:rPr lang="es-ES" i="1">
                        <a:solidFill>
                          <a:prstClr val="white"/>
                        </a:solidFill>
                        <a:latin typeface="Cambria Math" panose="02040503050406030204" pitchFamily="18" charset="0"/>
                      </a:rPr>
                      <m:t>𝑇</m:t>
                    </m:r>
                    <m:r>
                      <a:rPr lang="es-ES" i="1">
                        <a:solidFill>
                          <a:prstClr val="white"/>
                        </a:solidFill>
                        <a:latin typeface="Cambria Math" panose="02040503050406030204" pitchFamily="18" charset="0"/>
                      </a:rPr>
                      <m:t>)</m:t>
                    </m:r>
                  </m:oMath>
                </a14:m>
                <a:r>
                  <a:rPr lang="es-ES" dirty="0">
                    <a:solidFill>
                      <a:prstClr val="white"/>
                    </a:solidFill>
                  </a:rPr>
                  <a:t>. Estas operaciones pueden ser ejecutadas en cualquier </a:t>
                </a:r>
                <a:r>
                  <a:rPr lang="es-ES" dirty="0" smtClean="0">
                    <a:solidFill>
                      <a:prstClr val="white"/>
                    </a:solidFill>
                  </a:rPr>
                  <a:t>orden. </a:t>
                </a:r>
                <a:r>
                  <a:rPr lang="es-ES" dirty="0">
                    <a:solidFill>
                      <a:prstClr val="white"/>
                    </a:solidFill>
                  </a:rPr>
                  <a:t>Usado en </a:t>
                </a:r>
                <a:r>
                  <a:rPr lang="es-ES" b="1" dirty="0">
                    <a:solidFill>
                      <a:srgbClr val="92D050"/>
                    </a:solidFill>
                  </a:rPr>
                  <a:t>SSH</a:t>
                </a:r>
                <a:r>
                  <a:rPr lang="es-ES" dirty="0">
                    <a:solidFill>
                      <a:prstClr val="white"/>
                    </a:solidFill>
                  </a:rPr>
                  <a:t>.</a:t>
                </a:r>
              </a:p>
              <a:p>
                <a:endParaRPr lang="es-ES" dirty="0"/>
              </a:p>
            </p:txBody>
          </p:sp>
        </mc:Choice>
        <mc:Fallback xmlns="">
          <p:sp>
            <p:nvSpPr>
              <p:cNvPr id="6" name="CuadroTexto 5"/>
              <p:cNvSpPr txBox="1">
                <a:spLocks noRot="1" noChangeAspect="1" noMove="1" noResize="1" noEditPoints="1" noAdjustHandles="1" noChangeArrowheads="1" noChangeShapeType="1" noTextEdit="1"/>
              </p:cNvSpPr>
              <p:nvPr/>
            </p:nvSpPr>
            <p:spPr>
              <a:xfrm>
                <a:off x="185530" y="4777812"/>
                <a:ext cx="7448984" cy="1554272"/>
              </a:xfrm>
              <a:prstGeom prst="rect">
                <a:avLst/>
              </a:prstGeom>
              <a:blipFill rotWithShape="0">
                <a:blip r:embed="rId7"/>
                <a:stretch>
                  <a:fillRect l="-409" t="-1961"/>
                </a:stretch>
              </a:blipFill>
            </p:spPr>
            <p:txBody>
              <a:bodyPr/>
              <a:lstStyle/>
              <a:p>
                <a:r>
                  <a:rPr lang="es-ES">
                    <a:noFill/>
                  </a:rPr>
                  <a:t> </a:t>
                </a:r>
              </a:p>
            </p:txBody>
          </p:sp>
        </mc:Fallback>
      </mc:AlternateContent>
    </p:spTree>
    <p:extLst>
      <p:ext uri="{BB962C8B-B14F-4D97-AF65-F5344CB8AC3E}">
        <p14:creationId xmlns:p14="http://schemas.microsoft.com/office/powerpoint/2010/main" val="2430929152"/>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5530" y="447188"/>
            <a:ext cx="11887200" cy="970450"/>
          </a:xfrm>
        </p:spPr>
        <p:txBody>
          <a:bodyPr/>
          <a:lstStyle/>
          <a:p>
            <a:r>
              <a:rPr lang="es-ES" sz="3900" dirty="0" smtClean="0"/>
              <a:t>Cifrado Autenticado (</a:t>
            </a:r>
            <a:r>
              <a:rPr lang="es-ES" sz="3900" dirty="0" err="1" smtClean="0"/>
              <a:t>Authenticated</a:t>
            </a:r>
            <a:r>
              <a:rPr lang="es-ES" sz="3900" dirty="0" smtClean="0"/>
              <a:t> </a:t>
            </a:r>
            <a:r>
              <a:rPr lang="es-ES" sz="3900" dirty="0" err="1" smtClean="0"/>
              <a:t>Encryption</a:t>
            </a:r>
            <a:r>
              <a:rPr lang="es-ES" sz="3900" dirty="0" smtClean="0"/>
              <a:t>)</a:t>
            </a:r>
            <a:endParaRPr lang="es-ES" sz="3900" dirty="0"/>
          </a:p>
        </p:txBody>
      </p:sp>
      <p:sp>
        <p:nvSpPr>
          <p:cNvPr id="3" name="Marcador de contenido 2"/>
          <p:cNvSpPr>
            <a:spLocks noGrp="1"/>
          </p:cNvSpPr>
          <p:nvPr>
            <p:ph idx="1"/>
          </p:nvPr>
        </p:nvSpPr>
        <p:spPr>
          <a:xfrm>
            <a:off x="185530" y="2379869"/>
            <a:ext cx="6693572" cy="4478130"/>
          </a:xfrm>
        </p:spPr>
        <p:txBody>
          <a:bodyPr>
            <a:normAutofit fontScale="85000" lnSpcReduction="20000"/>
          </a:bodyPr>
          <a:lstStyle/>
          <a:p>
            <a:pPr marL="0" indent="0">
              <a:buNone/>
            </a:pPr>
            <a:r>
              <a:rPr lang="es-ES" sz="3500" dirty="0" smtClean="0"/>
              <a:t>Códigos de Autenticación de Mensajes</a:t>
            </a:r>
          </a:p>
          <a:p>
            <a:pPr marL="0" indent="0">
              <a:buNone/>
            </a:pPr>
            <a:r>
              <a:rPr lang="es-ES" sz="1900" dirty="0"/>
              <a:t>L</a:t>
            </a:r>
            <a:r>
              <a:rPr lang="es-ES" sz="1900" dirty="0" smtClean="0"/>
              <a:t>os enfoques nombrados en la diapositiva anterior son todos vulnerables. Por ejemplo, </a:t>
            </a:r>
            <a:r>
              <a:rPr lang="es-ES" sz="1900" dirty="0" err="1" smtClean="0"/>
              <a:t>Hte</a:t>
            </a:r>
            <a:r>
              <a:rPr lang="es-ES" sz="1900" dirty="0" smtClean="0"/>
              <a:t>, usado en el protocolo WEP para seguridad de </a:t>
            </a:r>
            <a:r>
              <a:rPr lang="es-ES" sz="1900" dirty="0" err="1" smtClean="0"/>
              <a:t>WiFi</a:t>
            </a:r>
            <a:r>
              <a:rPr lang="es-ES" sz="1900" dirty="0" smtClean="0"/>
              <a:t>, fue discontinuado debido a su debilidad. Los otros tres enfoques cifrado/MAC, también poseen problemas de seguridad; sin embargo, con el </a:t>
            </a:r>
            <a:r>
              <a:rPr lang="es-ES" sz="1900" b="1" dirty="0" smtClean="0">
                <a:solidFill>
                  <a:srgbClr val="92D050"/>
                </a:solidFill>
              </a:rPr>
              <a:t>diseño apropiado</a:t>
            </a:r>
            <a:r>
              <a:rPr lang="es-ES" sz="1900" dirty="0" smtClean="0"/>
              <a:t>, cualquiera de ellos puede brindar altos niveles de protección. A continuación se detallan </a:t>
            </a:r>
            <a:r>
              <a:rPr lang="es-ES" sz="1900" b="1" dirty="0" smtClean="0">
                <a:solidFill>
                  <a:srgbClr val="92D050"/>
                </a:solidFill>
              </a:rPr>
              <a:t>dos modos </a:t>
            </a:r>
            <a:r>
              <a:rPr lang="es-ES" sz="1900" dirty="0" smtClean="0"/>
              <a:t>estandarizados por el NIST que lo logran:</a:t>
            </a:r>
          </a:p>
          <a:p>
            <a:r>
              <a:rPr lang="es-ES" sz="1900" dirty="0" smtClean="0"/>
              <a:t>CCM (</a:t>
            </a:r>
            <a:r>
              <a:rPr lang="es-ES" sz="1900" dirty="0" err="1" smtClean="0"/>
              <a:t>Counter</a:t>
            </a:r>
            <a:r>
              <a:rPr lang="es-ES" sz="1900" dirty="0" smtClean="0"/>
              <a:t> </a:t>
            </a:r>
            <a:r>
              <a:rPr lang="es-ES" sz="1900" dirty="0" err="1" smtClean="0"/>
              <a:t>with</a:t>
            </a:r>
            <a:r>
              <a:rPr lang="es-ES" sz="1900" dirty="0" smtClean="0"/>
              <a:t> </a:t>
            </a:r>
            <a:r>
              <a:rPr lang="es-ES" sz="1900" dirty="0" err="1" smtClean="0"/>
              <a:t>Cipher</a:t>
            </a:r>
            <a:r>
              <a:rPr lang="es-ES" sz="1900" dirty="0" smtClean="0"/>
              <a:t> Block </a:t>
            </a:r>
            <a:r>
              <a:rPr lang="es-ES" sz="1900" dirty="0" err="1" smtClean="0"/>
              <a:t>Chaining-Message</a:t>
            </a:r>
            <a:r>
              <a:rPr lang="es-ES" sz="1900" dirty="0" smtClean="0"/>
              <a:t> </a:t>
            </a:r>
            <a:r>
              <a:rPr lang="es-ES" sz="1900" dirty="0" err="1" smtClean="0"/>
              <a:t>Authentication</a:t>
            </a:r>
            <a:r>
              <a:rPr lang="es-ES" sz="1900" dirty="0" smtClean="0"/>
              <a:t> </a:t>
            </a:r>
            <a:r>
              <a:rPr lang="es-ES" sz="1900" dirty="0" err="1" smtClean="0"/>
              <a:t>Code</a:t>
            </a:r>
            <a:r>
              <a:rPr lang="es-ES" sz="1900" dirty="0" smtClean="0"/>
              <a:t>): </a:t>
            </a:r>
          </a:p>
          <a:p>
            <a:pPr lvl="1"/>
            <a:r>
              <a:rPr lang="es-ES" sz="1700" dirty="0" smtClean="0"/>
              <a:t>CCM es una variación del enfoque </a:t>
            </a:r>
            <a:r>
              <a:rPr lang="es-ES" sz="1700" b="1" dirty="0" err="1" smtClean="0">
                <a:solidFill>
                  <a:srgbClr val="92D050"/>
                </a:solidFill>
              </a:rPr>
              <a:t>Encrypt</a:t>
            </a:r>
            <a:r>
              <a:rPr lang="es-ES" sz="1700" b="1" dirty="0" smtClean="0">
                <a:solidFill>
                  <a:srgbClr val="92D050"/>
                </a:solidFill>
              </a:rPr>
              <a:t>-and-MAC</a:t>
            </a:r>
            <a:r>
              <a:rPr lang="es-ES" sz="1700" dirty="0" smtClean="0"/>
              <a:t> para autenticar.</a:t>
            </a:r>
          </a:p>
          <a:p>
            <a:pPr lvl="1"/>
            <a:r>
              <a:rPr lang="es-ES" sz="1700" dirty="0" smtClean="0"/>
              <a:t>Los ingredientes algorítmicos clave de CCM son:</a:t>
            </a:r>
          </a:p>
          <a:p>
            <a:pPr lvl="2"/>
            <a:r>
              <a:rPr lang="es-ES" sz="1500" dirty="0" smtClean="0"/>
              <a:t>El algoritmo de cifrado </a:t>
            </a:r>
            <a:r>
              <a:rPr lang="es-ES" sz="1500" b="1" dirty="0" smtClean="0">
                <a:solidFill>
                  <a:srgbClr val="92D050"/>
                </a:solidFill>
              </a:rPr>
              <a:t>AES</a:t>
            </a:r>
          </a:p>
          <a:p>
            <a:pPr lvl="2"/>
            <a:r>
              <a:rPr lang="es-ES" sz="1500" dirty="0" smtClean="0"/>
              <a:t>El modo de operación </a:t>
            </a:r>
            <a:r>
              <a:rPr lang="es-ES" sz="1500" b="1" dirty="0" smtClean="0">
                <a:solidFill>
                  <a:srgbClr val="92D050"/>
                </a:solidFill>
              </a:rPr>
              <a:t>CTR</a:t>
            </a:r>
            <a:r>
              <a:rPr lang="es-ES" sz="1500" dirty="0" smtClean="0"/>
              <a:t> y </a:t>
            </a:r>
          </a:p>
          <a:p>
            <a:pPr lvl="2"/>
            <a:r>
              <a:rPr lang="es-ES" sz="1500" dirty="0" smtClean="0"/>
              <a:t>El algoritmo de autenticación </a:t>
            </a:r>
            <a:r>
              <a:rPr lang="es-ES" sz="1500" b="1" dirty="0" smtClean="0">
                <a:solidFill>
                  <a:srgbClr val="92D050"/>
                </a:solidFill>
              </a:rPr>
              <a:t>CMAC</a:t>
            </a:r>
            <a:r>
              <a:rPr lang="es-ES" sz="1500" dirty="0" smtClean="0"/>
              <a:t>. </a:t>
            </a:r>
          </a:p>
        </p:txBody>
      </p:sp>
      <p:pic>
        <p:nvPicPr>
          <p:cNvPr id="4" name="Imagen 3"/>
          <p:cNvPicPr>
            <a:picLocks noChangeAspect="1"/>
          </p:cNvPicPr>
          <p:nvPr/>
        </p:nvPicPr>
        <p:blipFill>
          <a:blip r:embed="rId3"/>
          <a:stretch>
            <a:fillRect/>
          </a:stretch>
        </p:blipFill>
        <p:spPr>
          <a:xfrm>
            <a:off x="7088280" y="1898113"/>
            <a:ext cx="5103720" cy="2420670"/>
          </a:xfrm>
          <a:prstGeom prst="rect">
            <a:avLst/>
          </a:prstGeom>
        </p:spPr>
      </p:pic>
      <p:pic>
        <p:nvPicPr>
          <p:cNvPr id="5" name="Imagen 4"/>
          <p:cNvPicPr>
            <a:picLocks noChangeAspect="1"/>
          </p:cNvPicPr>
          <p:nvPr/>
        </p:nvPicPr>
        <p:blipFill>
          <a:blip r:embed="rId4"/>
          <a:stretch>
            <a:fillRect/>
          </a:stretch>
        </p:blipFill>
        <p:spPr>
          <a:xfrm>
            <a:off x="7088280" y="4253342"/>
            <a:ext cx="5103720" cy="2604657"/>
          </a:xfrm>
          <a:prstGeom prst="rect">
            <a:avLst/>
          </a:prstGeom>
        </p:spPr>
      </p:pic>
    </p:spTree>
    <p:extLst>
      <p:ext uri="{BB962C8B-B14F-4D97-AF65-F5344CB8AC3E}">
        <p14:creationId xmlns:p14="http://schemas.microsoft.com/office/powerpoint/2010/main" val="3805222034"/>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10000" y="447188"/>
            <a:ext cx="11090452" cy="970450"/>
          </a:xfrm>
        </p:spPr>
        <p:txBody>
          <a:bodyPr/>
          <a:lstStyle/>
          <a:p>
            <a:r>
              <a:rPr lang="es-ES" dirty="0" smtClean="0"/>
              <a:t>Los Sistemas Informáticos deben garantizar:</a:t>
            </a:r>
            <a:endParaRPr lang="es-ES" dirty="0"/>
          </a:p>
        </p:txBody>
      </p:sp>
      <p:sp>
        <p:nvSpPr>
          <p:cNvPr id="3" name="Marcador de contenido 2"/>
          <p:cNvSpPr>
            <a:spLocks noGrp="1"/>
          </p:cNvSpPr>
          <p:nvPr>
            <p:ph idx="1"/>
          </p:nvPr>
        </p:nvSpPr>
        <p:spPr>
          <a:xfrm>
            <a:off x="818712" y="2222287"/>
            <a:ext cx="10554574" cy="4508713"/>
          </a:xfrm>
        </p:spPr>
        <p:txBody>
          <a:bodyPr>
            <a:normAutofit/>
          </a:bodyPr>
          <a:lstStyle/>
          <a:p>
            <a:r>
              <a:rPr lang="es-ES" sz="2400" dirty="0" smtClean="0"/>
              <a:t>Confidencialidad</a:t>
            </a:r>
            <a:endParaRPr lang="es-ES" dirty="0" smtClean="0"/>
          </a:p>
          <a:p>
            <a:pPr marL="357188" indent="0">
              <a:buNone/>
            </a:pPr>
            <a:r>
              <a:rPr lang="es-ES" dirty="0" smtClean="0"/>
              <a:t>Decimos </a:t>
            </a:r>
            <a:r>
              <a:rPr lang="es-ES" dirty="0"/>
              <a:t>que una información posee la característica de confidencialidad si sólo pueden tener </a:t>
            </a:r>
            <a:r>
              <a:rPr lang="es-ES" b="1" dirty="0" smtClean="0">
                <a:solidFill>
                  <a:srgbClr val="FA8F1A"/>
                </a:solidFill>
              </a:rPr>
              <a:t>acceso</a:t>
            </a:r>
            <a:r>
              <a:rPr lang="es-ES" dirty="0" smtClean="0">
                <a:solidFill>
                  <a:srgbClr val="FA8F1A"/>
                </a:solidFill>
              </a:rPr>
              <a:t> </a:t>
            </a:r>
            <a:r>
              <a:rPr lang="es-ES" dirty="0"/>
              <a:t>a la misma las entidades que están </a:t>
            </a:r>
            <a:r>
              <a:rPr lang="es-ES" b="1" dirty="0">
                <a:solidFill>
                  <a:srgbClr val="FA8F1A"/>
                </a:solidFill>
              </a:rPr>
              <a:t>autorizadas</a:t>
            </a:r>
            <a:r>
              <a:rPr lang="es-ES" dirty="0">
                <a:solidFill>
                  <a:srgbClr val="FA8F1A"/>
                </a:solidFill>
              </a:rPr>
              <a:t> </a:t>
            </a:r>
            <a:r>
              <a:rPr lang="es-ES" dirty="0"/>
              <a:t>para </a:t>
            </a:r>
            <a:r>
              <a:rPr lang="es-ES" dirty="0" smtClean="0"/>
              <a:t>ello.</a:t>
            </a:r>
          </a:p>
          <a:p>
            <a:r>
              <a:rPr lang="es-ES" sz="2400" dirty="0" smtClean="0"/>
              <a:t>Integridad</a:t>
            </a:r>
            <a:endParaRPr lang="es-ES" dirty="0" smtClean="0"/>
          </a:p>
          <a:p>
            <a:pPr marL="357188" indent="0">
              <a:buNone/>
            </a:pPr>
            <a:r>
              <a:rPr lang="es-ES" dirty="0" smtClean="0"/>
              <a:t>La </a:t>
            </a:r>
            <a:r>
              <a:rPr lang="es-ES" dirty="0"/>
              <a:t>integridad garantiza que los </a:t>
            </a:r>
            <a:r>
              <a:rPr lang="es-ES" b="1" dirty="0">
                <a:solidFill>
                  <a:srgbClr val="FA8F1A"/>
                </a:solidFill>
              </a:rPr>
              <a:t>datos</a:t>
            </a:r>
            <a:r>
              <a:rPr lang="es-ES" dirty="0">
                <a:solidFill>
                  <a:srgbClr val="FA8F1A"/>
                </a:solidFill>
              </a:rPr>
              <a:t> </a:t>
            </a:r>
            <a:r>
              <a:rPr lang="es-ES" dirty="0"/>
              <a:t>almacenados en nuestro sistema —o los colocamos </a:t>
            </a:r>
            <a:r>
              <a:rPr lang="es-ES" b="1" dirty="0">
                <a:solidFill>
                  <a:srgbClr val="FA8F1A"/>
                </a:solidFill>
              </a:rPr>
              <a:t>en un </a:t>
            </a:r>
            <a:r>
              <a:rPr lang="es-ES" b="1" dirty="0" smtClean="0">
                <a:solidFill>
                  <a:srgbClr val="FA8F1A"/>
                </a:solidFill>
              </a:rPr>
              <a:t>extremo</a:t>
            </a:r>
            <a:r>
              <a:rPr lang="es-ES" b="1" dirty="0" smtClean="0">
                <a:solidFill>
                  <a:schemeClr val="accent2">
                    <a:lumMod val="75000"/>
                  </a:schemeClr>
                </a:solidFill>
              </a:rPr>
              <a:t> </a:t>
            </a:r>
            <a:r>
              <a:rPr lang="es-ES" dirty="0"/>
              <a:t>de un canal de comunicaciones—, van a ser exactamente </a:t>
            </a:r>
            <a:r>
              <a:rPr lang="es-ES" b="1" dirty="0">
                <a:solidFill>
                  <a:srgbClr val="FA8F1A"/>
                </a:solidFill>
              </a:rPr>
              <a:t>iguales</a:t>
            </a:r>
            <a:r>
              <a:rPr lang="es-ES" dirty="0">
                <a:solidFill>
                  <a:srgbClr val="FA8F1A"/>
                </a:solidFill>
              </a:rPr>
              <a:t> </a:t>
            </a:r>
            <a:r>
              <a:rPr lang="es-ES" dirty="0"/>
              <a:t>cuando los </a:t>
            </a:r>
            <a:r>
              <a:rPr lang="es-ES" dirty="0" smtClean="0"/>
              <a:t>recuperemos —o </a:t>
            </a:r>
            <a:r>
              <a:rPr lang="es-ES" dirty="0"/>
              <a:t>al llegar </a:t>
            </a:r>
            <a:r>
              <a:rPr lang="es-ES" b="1" dirty="0">
                <a:solidFill>
                  <a:srgbClr val="FA8F1A"/>
                </a:solidFill>
              </a:rPr>
              <a:t>al otro extremo </a:t>
            </a:r>
            <a:r>
              <a:rPr lang="es-ES" dirty="0"/>
              <a:t>del canal—.</a:t>
            </a:r>
            <a:endParaRPr lang="es-ES" dirty="0" smtClean="0"/>
          </a:p>
          <a:p>
            <a:r>
              <a:rPr lang="es-ES" sz="2400" dirty="0" smtClean="0"/>
              <a:t>Disponibilidad</a:t>
            </a:r>
          </a:p>
          <a:p>
            <a:pPr marL="357188" indent="0">
              <a:buNone/>
            </a:pPr>
            <a:r>
              <a:rPr lang="es-ES" dirty="0" smtClean="0"/>
              <a:t>La </a:t>
            </a:r>
            <a:r>
              <a:rPr lang="es-ES" dirty="0"/>
              <a:t>información suele alcanzar su verdadero valor cuando se utiliza. En muchos </a:t>
            </a:r>
            <a:r>
              <a:rPr lang="es-ES" dirty="0" smtClean="0"/>
              <a:t>casos</a:t>
            </a:r>
            <a:r>
              <a:rPr lang="es-ES" dirty="0"/>
              <a:t>, es </a:t>
            </a:r>
            <a:r>
              <a:rPr lang="es-ES" dirty="0" smtClean="0"/>
              <a:t>crucial poder </a:t>
            </a:r>
            <a:r>
              <a:rPr lang="es-ES" dirty="0"/>
              <a:t>emplearla en el momento oportuno, por lo que un </a:t>
            </a:r>
            <a:r>
              <a:rPr lang="es-ES" dirty="0" smtClean="0"/>
              <a:t>buen </a:t>
            </a:r>
            <a:r>
              <a:rPr lang="es-ES" dirty="0"/>
              <a:t>sistema de información tendrá que </a:t>
            </a:r>
            <a:r>
              <a:rPr lang="es-ES" dirty="0" smtClean="0"/>
              <a:t>proporcionar </a:t>
            </a:r>
            <a:r>
              <a:rPr lang="es-ES" dirty="0"/>
              <a:t>una adecuada flexibilidad </a:t>
            </a:r>
            <a:r>
              <a:rPr lang="es-ES" dirty="0" smtClean="0"/>
              <a:t>a </a:t>
            </a:r>
            <a:r>
              <a:rPr lang="es-ES" dirty="0"/>
              <a:t>la hora de acceder a los datos. A la capacidad de tener </a:t>
            </a:r>
            <a:r>
              <a:rPr lang="es-ES" b="1" dirty="0" smtClean="0">
                <a:solidFill>
                  <a:srgbClr val="FA8F1A"/>
                </a:solidFill>
              </a:rPr>
              <a:t>acceso </a:t>
            </a:r>
            <a:r>
              <a:rPr lang="es-ES" b="1" dirty="0">
                <a:solidFill>
                  <a:srgbClr val="FA8F1A"/>
                </a:solidFill>
              </a:rPr>
              <a:t>a la información </a:t>
            </a:r>
            <a:r>
              <a:rPr lang="es-ES" b="1" dirty="0" smtClean="0">
                <a:solidFill>
                  <a:srgbClr val="FA8F1A"/>
                </a:solidFill>
              </a:rPr>
              <a:t>en </a:t>
            </a:r>
            <a:r>
              <a:rPr lang="es-ES" b="1" dirty="0">
                <a:solidFill>
                  <a:srgbClr val="FA8F1A"/>
                </a:solidFill>
              </a:rPr>
              <a:t>todo momento</a:t>
            </a:r>
            <a:r>
              <a:rPr lang="es-ES" dirty="0">
                <a:solidFill>
                  <a:srgbClr val="FA8F1A"/>
                </a:solidFill>
              </a:rPr>
              <a:t> </a:t>
            </a:r>
            <a:r>
              <a:rPr lang="es-ES" dirty="0"/>
              <a:t>la denominaremos </a:t>
            </a:r>
            <a:r>
              <a:rPr lang="es-ES" dirty="0" smtClean="0"/>
              <a:t>disponibilidad.</a:t>
            </a:r>
            <a:endParaRPr lang="es-ES" dirty="0"/>
          </a:p>
        </p:txBody>
      </p:sp>
    </p:spTree>
    <p:extLst>
      <p:ext uri="{BB962C8B-B14F-4D97-AF65-F5344CB8AC3E}">
        <p14:creationId xmlns:p14="http://schemas.microsoft.com/office/powerpoint/2010/main" val="3767103952"/>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5530" y="447188"/>
            <a:ext cx="11887200" cy="970450"/>
          </a:xfrm>
        </p:spPr>
        <p:txBody>
          <a:bodyPr/>
          <a:lstStyle/>
          <a:p>
            <a:r>
              <a:rPr lang="es-ES" sz="3900" dirty="0" smtClean="0"/>
              <a:t>Cifrado Autenticado (</a:t>
            </a:r>
            <a:r>
              <a:rPr lang="es-ES" sz="3900" dirty="0" err="1" smtClean="0"/>
              <a:t>Authenticated</a:t>
            </a:r>
            <a:r>
              <a:rPr lang="es-ES" sz="3900" dirty="0" smtClean="0"/>
              <a:t> </a:t>
            </a:r>
            <a:r>
              <a:rPr lang="es-ES" sz="3900" dirty="0" err="1" smtClean="0"/>
              <a:t>Encryption</a:t>
            </a:r>
            <a:r>
              <a:rPr lang="es-ES" sz="3900" dirty="0" smtClean="0"/>
              <a:t>)</a:t>
            </a:r>
            <a:endParaRPr lang="es-ES" sz="3900" dirty="0"/>
          </a:p>
        </p:txBody>
      </p:sp>
      <p:sp>
        <p:nvSpPr>
          <p:cNvPr id="3" name="Marcador de contenido 2"/>
          <p:cNvSpPr>
            <a:spLocks noGrp="1"/>
          </p:cNvSpPr>
          <p:nvPr>
            <p:ph idx="1"/>
          </p:nvPr>
        </p:nvSpPr>
        <p:spPr>
          <a:xfrm>
            <a:off x="185530" y="2252870"/>
            <a:ext cx="11887200" cy="4478130"/>
          </a:xfrm>
        </p:spPr>
        <p:txBody>
          <a:bodyPr>
            <a:normAutofit/>
          </a:bodyPr>
          <a:lstStyle/>
          <a:p>
            <a:pPr marL="0" indent="0">
              <a:buNone/>
            </a:pPr>
            <a:r>
              <a:rPr lang="es-ES" sz="3200" dirty="0" smtClean="0"/>
              <a:t>Códigos de Autenticación de Mensajes </a:t>
            </a:r>
            <a:r>
              <a:rPr lang="es-ES" sz="2400" dirty="0" smtClean="0"/>
              <a:t>(continuación)</a:t>
            </a:r>
            <a:endParaRPr lang="es-ES" sz="3200" dirty="0" smtClean="0"/>
          </a:p>
          <a:p>
            <a:r>
              <a:rPr lang="es-ES" dirty="0" smtClean="0"/>
              <a:t>CCM (</a:t>
            </a:r>
            <a:r>
              <a:rPr lang="es-ES" dirty="0" err="1" smtClean="0"/>
              <a:t>Counter</a:t>
            </a:r>
            <a:r>
              <a:rPr lang="es-ES" dirty="0" smtClean="0"/>
              <a:t> </a:t>
            </a:r>
            <a:r>
              <a:rPr lang="es-ES" dirty="0" err="1" smtClean="0"/>
              <a:t>with</a:t>
            </a:r>
            <a:r>
              <a:rPr lang="es-ES" dirty="0" smtClean="0"/>
              <a:t> </a:t>
            </a:r>
            <a:r>
              <a:rPr lang="es-ES" dirty="0" err="1" smtClean="0"/>
              <a:t>Cipher</a:t>
            </a:r>
            <a:r>
              <a:rPr lang="es-ES" dirty="0" smtClean="0"/>
              <a:t> Block </a:t>
            </a:r>
            <a:r>
              <a:rPr lang="es-ES" dirty="0" err="1" smtClean="0"/>
              <a:t>Chaining-Message</a:t>
            </a:r>
            <a:r>
              <a:rPr lang="es-ES" dirty="0" smtClean="0"/>
              <a:t> </a:t>
            </a:r>
            <a:r>
              <a:rPr lang="es-ES" dirty="0" err="1" smtClean="0"/>
              <a:t>Authentication</a:t>
            </a:r>
            <a:r>
              <a:rPr lang="es-ES" dirty="0" smtClean="0"/>
              <a:t> </a:t>
            </a:r>
            <a:r>
              <a:rPr lang="es-ES" dirty="0" err="1" smtClean="0"/>
              <a:t>Code</a:t>
            </a:r>
            <a:r>
              <a:rPr lang="es-ES" dirty="0" smtClean="0"/>
              <a:t>) </a:t>
            </a:r>
            <a:r>
              <a:rPr lang="es-ES" sz="1400" dirty="0" smtClean="0"/>
              <a:t>(continuación)</a:t>
            </a:r>
            <a:r>
              <a:rPr lang="es-ES" dirty="0" smtClean="0"/>
              <a:t>: </a:t>
            </a:r>
          </a:p>
          <a:p>
            <a:pPr lvl="1"/>
            <a:r>
              <a:rPr lang="es-ES" sz="1400" dirty="0" smtClean="0"/>
              <a:t>Una </a:t>
            </a:r>
            <a:r>
              <a:rPr lang="es-ES" sz="1400" b="1" dirty="0" smtClean="0">
                <a:solidFill>
                  <a:srgbClr val="92D050"/>
                </a:solidFill>
              </a:rPr>
              <a:t>única clave </a:t>
            </a:r>
            <a:r>
              <a:rPr lang="es-ES" sz="1400" dirty="0" smtClean="0"/>
              <a:t>es usada tanto en los algoritmos de </a:t>
            </a:r>
            <a:r>
              <a:rPr lang="es-ES" sz="1400" b="1" dirty="0" smtClean="0">
                <a:solidFill>
                  <a:srgbClr val="92D050"/>
                </a:solidFill>
              </a:rPr>
              <a:t>cifrado</a:t>
            </a:r>
            <a:r>
              <a:rPr lang="es-ES" sz="1400" dirty="0" smtClean="0">
                <a:solidFill>
                  <a:srgbClr val="92D050"/>
                </a:solidFill>
              </a:rPr>
              <a:t> </a:t>
            </a:r>
            <a:r>
              <a:rPr lang="es-ES" sz="1400" dirty="0" smtClean="0"/>
              <a:t>como en el de </a:t>
            </a:r>
            <a:r>
              <a:rPr lang="es-ES" sz="1400" b="1" dirty="0" smtClean="0">
                <a:solidFill>
                  <a:srgbClr val="92D050"/>
                </a:solidFill>
              </a:rPr>
              <a:t>MAC</a:t>
            </a:r>
            <a:r>
              <a:rPr lang="es-ES" sz="1400" dirty="0" smtClean="0"/>
              <a:t>. </a:t>
            </a:r>
          </a:p>
          <a:p>
            <a:pPr lvl="1"/>
            <a:r>
              <a:rPr lang="es-ES" dirty="0" smtClean="0"/>
              <a:t>Es utilizado en:  </a:t>
            </a:r>
            <a:r>
              <a:rPr lang="es-ES" b="1" dirty="0" smtClean="0">
                <a:solidFill>
                  <a:srgbClr val="92D050"/>
                </a:solidFill>
              </a:rPr>
              <a:t>IEEE 802.11i </a:t>
            </a:r>
            <a:r>
              <a:rPr lang="es-ES" dirty="0" smtClean="0"/>
              <a:t>(como CCMP, un algoritmo de cifrado parar </a:t>
            </a:r>
            <a:r>
              <a:rPr lang="es-ES" b="1" dirty="0" smtClean="0">
                <a:solidFill>
                  <a:srgbClr val="92D050"/>
                </a:solidFill>
              </a:rPr>
              <a:t>WPA2</a:t>
            </a:r>
            <a:r>
              <a:rPr lang="es-ES" dirty="0" smtClean="0"/>
              <a:t>), </a:t>
            </a:r>
            <a:r>
              <a:rPr lang="es-ES" b="1" dirty="0" err="1" smtClean="0">
                <a:solidFill>
                  <a:srgbClr val="92D050"/>
                </a:solidFill>
              </a:rPr>
              <a:t>IPsec</a:t>
            </a:r>
            <a:r>
              <a:rPr lang="es-ES" dirty="0" smtClean="0"/>
              <a:t>, y </a:t>
            </a:r>
            <a:r>
              <a:rPr lang="es-ES" b="1" dirty="0" smtClean="0">
                <a:solidFill>
                  <a:srgbClr val="92D050"/>
                </a:solidFill>
              </a:rPr>
              <a:t>TLS 1.2</a:t>
            </a:r>
            <a:r>
              <a:rPr lang="es-ES" dirty="0" smtClean="0"/>
              <a:t>.</a:t>
            </a:r>
          </a:p>
          <a:p>
            <a:pPr lvl="1">
              <a:buClr>
                <a:srgbClr val="C00000"/>
              </a:buClr>
            </a:pPr>
            <a:r>
              <a:rPr lang="es-ES" dirty="0" smtClean="0"/>
              <a:t>CCM es un algoritmo relativamente </a:t>
            </a:r>
            <a:r>
              <a:rPr lang="es-ES" b="1" dirty="0" smtClean="0">
                <a:solidFill>
                  <a:srgbClr val="92D050"/>
                </a:solidFill>
              </a:rPr>
              <a:t>complejo</a:t>
            </a:r>
            <a:r>
              <a:rPr lang="es-ES" dirty="0" smtClean="0"/>
              <a:t>.</a:t>
            </a:r>
          </a:p>
          <a:p>
            <a:pPr lvl="1">
              <a:buClr>
                <a:srgbClr val="C00000"/>
              </a:buClr>
            </a:pPr>
            <a:r>
              <a:rPr lang="es-ES" dirty="0" smtClean="0"/>
              <a:t>Requiere </a:t>
            </a:r>
            <a:r>
              <a:rPr lang="es-ES" b="1" dirty="0" smtClean="0">
                <a:solidFill>
                  <a:srgbClr val="92D050"/>
                </a:solidFill>
              </a:rPr>
              <a:t>dos pasadas </a:t>
            </a:r>
            <a:r>
              <a:rPr lang="es-ES" dirty="0" smtClean="0"/>
              <a:t>completas del texto plano: una para el valor MAC y otra para el cifrado. </a:t>
            </a:r>
          </a:p>
          <a:p>
            <a:pPr lvl="1">
              <a:buClr>
                <a:srgbClr val="C00000"/>
              </a:buClr>
            </a:pPr>
            <a:r>
              <a:rPr lang="es-ES" dirty="0" smtClean="0"/>
              <a:t>Además los detalles de especificación requieren un intercambio entre el largo del </a:t>
            </a:r>
            <a:r>
              <a:rPr lang="es-ES" dirty="0" err="1" smtClean="0"/>
              <a:t>nonce</a:t>
            </a:r>
            <a:r>
              <a:rPr lang="es-ES" dirty="0" smtClean="0"/>
              <a:t> (</a:t>
            </a:r>
            <a:r>
              <a:rPr lang="es-ES" dirty="0" err="1" smtClean="0"/>
              <a:t>number</a:t>
            </a:r>
            <a:r>
              <a:rPr lang="es-ES" dirty="0" smtClean="0"/>
              <a:t> </a:t>
            </a:r>
            <a:r>
              <a:rPr lang="es-ES" dirty="0" err="1" smtClean="0"/>
              <a:t>used</a:t>
            </a:r>
            <a:r>
              <a:rPr lang="es-ES" dirty="0" smtClean="0"/>
              <a:t> once) y el largo del </a:t>
            </a:r>
            <a:r>
              <a:rPr lang="es-ES" dirty="0" err="1" smtClean="0"/>
              <a:t>tag</a:t>
            </a:r>
            <a:r>
              <a:rPr lang="es-ES" dirty="0" smtClean="0"/>
              <a:t>, lo cual es una </a:t>
            </a:r>
            <a:r>
              <a:rPr lang="es-ES" b="1" dirty="0" smtClean="0">
                <a:solidFill>
                  <a:srgbClr val="92D050"/>
                </a:solidFill>
              </a:rPr>
              <a:t>restricción innecesaria</a:t>
            </a:r>
            <a:r>
              <a:rPr lang="es-ES" dirty="0" smtClean="0"/>
              <a:t>. </a:t>
            </a:r>
          </a:p>
          <a:p>
            <a:pPr lvl="1">
              <a:buClr>
                <a:srgbClr val="C00000"/>
              </a:buClr>
            </a:pPr>
            <a:r>
              <a:rPr lang="es-ES" dirty="0" smtClean="0"/>
              <a:t>Adicionalmente, la clave de cifrado es </a:t>
            </a:r>
            <a:r>
              <a:rPr lang="es-ES" b="1" dirty="0" smtClean="0">
                <a:solidFill>
                  <a:srgbClr val="92D050"/>
                </a:solidFill>
              </a:rPr>
              <a:t>usada dos veces </a:t>
            </a:r>
            <a:r>
              <a:rPr lang="es-ES" dirty="0" smtClean="0"/>
              <a:t>con el modo de cifrado CTR: una para generar el </a:t>
            </a:r>
            <a:r>
              <a:rPr lang="es-ES" dirty="0" err="1" smtClean="0"/>
              <a:t>tag</a:t>
            </a:r>
            <a:r>
              <a:rPr lang="es-ES" dirty="0" smtClean="0"/>
              <a:t> y otra para encriptar el texto plano mas el </a:t>
            </a:r>
            <a:r>
              <a:rPr lang="es-ES" dirty="0" err="1" smtClean="0"/>
              <a:t>tag</a:t>
            </a:r>
            <a:r>
              <a:rPr lang="es-ES" dirty="0" smtClean="0"/>
              <a:t>.</a:t>
            </a:r>
            <a:endParaRPr lang="es-ES" sz="2400" dirty="0"/>
          </a:p>
        </p:txBody>
      </p:sp>
    </p:spTree>
    <p:extLst>
      <p:ext uri="{BB962C8B-B14F-4D97-AF65-F5344CB8AC3E}">
        <p14:creationId xmlns:p14="http://schemas.microsoft.com/office/powerpoint/2010/main" val="2524111545"/>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2278" y="447188"/>
            <a:ext cx="11926957" cy="970450"/>
          </a:xfrm>
        </p:spPr>
        <p:txBody>
          <a:bodyPr/>
          <a:lstStyle/>
          <a:p>
            <a:r>
              <a:rPr lang="es-ES" sz="3900" dirty="0"/>
              <a:t>Cifrado Autenticado (</a:t>
            </a:r>
            <a:r>
              <a:rPr lang="es-ES" sz="3900" dirty="0" err="1"/>
              <a:t>Authenticated</a:t>
            </a:r>
            <a:r>
              <a:rPr lang="es-ES" sz="3900" dirty="0"/>
              <a:t> </a:t>
            </a:r>
            <a:r>
              <a:rPr lang="es-ES" sz="3900" dirty="0" err="1"/>
              <a:t>Encryption</a:t>
            </a:r>
            <a:r>
              <a:rPr lang="es-ES" sz="3900" dirty="0"/>
              <a:t>)</a:t>
            </a:r>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172278" y="2580708"/>
                <a:ext cx="6594282" cy="4115514"/>
              </a:xfrm>
            </p:spPr>
            <p:txBody>
              <a:bodyPr>
                <a:normAutofit fontScale="85000" lnSpcReduction="10000"/>
              </a:bodyPr>
              <a:lstStyle/>
              <a:p>
                <a:pPr marL="0" indent="0">
                  <a:buNone/>
                </a:pPr>
                <a:r>
                  <a:rPr lang="es-ES" sz="3200" dirty="0" smtClean="0"/>
                  <a:t>Códigos </a:t>
                </a:r>
                <a:r>
                  <a:rPr lang="es-ES" sz="3200" dirty="0"/>
                  <a:t>de Autenticación de </a:t>
                </a:r>
                <a:r>
                  <a:rPr lang="es-ES" sz="3200" dirty="0" smtClean="0"/>
                  <a:t>Mensajes </a:t>
                </a:r>
                <a:r>
                  <a:rPr lang="es-ES" sz="2000" dirty="0" smtClean="0"/>
                  <a:t>(continuación)</a:t>
                </a:r>
                <a:endParaRPr lang="es-ES" sz="3200" dirty="0" smtClean="0"/>
              </a:p>
              <a:p>
                <a:r>
                  <a:rPr lang="es-ES" dirty="0" smtClean="0"/>
                  <a:t> </a:t>
                </a:r>
                <a:r>
                  <a:rPr lang="es-ES" dirty="0"/>
                  <a:t>GCM (</a:t>
                </a:r>
                <a:r>
                  <a:rPr lang="es-ES" dirty="0" err="1"/>
                  <a:t>Galois</a:t>
                </a:r>
                <a:r>
                  <a:rPr lang="es-ES" dirty="0"/>
                  <a:t>/</a:t>
                </a:r>
                <a:r>
                  <a:rPr lang="es-ES" dirty="0" err="1"/>
                  <a:t>Counter</a:t>
                </a:r>
                <a:r>
                  <a:rPr lang="es-ES" dirty="0"/>
                  <a:t> </a:t>
                </a:r>
                <a:r>
                  <a:rPr lang="es-ES" dirty="0" err="1"/>
                  <a:t>Mode</a:t>
                </a:r>
                <a:r>
                  <a:rPr lang="es-ES" dirty="0" smtClean="0"/>
                  <a:t>): </a:t>
                </a:r>
              </a:p>
              <a:p>
                <a:pPr lvl="1"/>
                <a:r>
                  <a:rPr lang="es-ES" dirty="0" smtClean="0"/>
                  <a:t>El modo de operación GCM, estandarizado por el NIST fue diseñado para ser </a:t>
                </a:r>
                <a:r>
                  <a:rPr lang="es-ES" b="1" dirty="0" smtClean="0">
                    <a:solidFill>
                      <a:srgbClr val="92D050"/>
                    </a:solidFill>
                  </a:rPr>
                  <a:t>paralelizable</a:t>
                </a:r>
                <a:r>
                  <a:rPr lang="es-ES" dirty="0" smtClean="0"/>
                  <a:t>, de modo que pueda proveer un </a:t>
                </a:r>
                <a:r>
                  <a:rPr lang="es-ES" b="1" dirty="0" smtClean="0">
                    <a:solidFill>
                      <a:srgbClr val="92D050"/>
                    </a:solidFill>
                  </a:rPr>
                  <a:t>alto </a:t>
                </a:r>
                <a:r>
                  <a:rPr lang="es-ES" b="1" dirty="0" err="1" smtClean="0">
                    <a:solidFill>
                      <a:srgbClr val="92D050"/>
                    </a:solidFill>
                  </a:rPr>
                  <a:t>throughput</a:t>
                </a:r>
                <a:r>
                  <a:rPr lang="es-ES" b="1" dirty="0" smtClean="0">
                    <a:solidFill>
                      <a:srgbClr val="92D050"/>
                    </a:solidFill>
                  </a:rPr>
                  <a:t> </a:t>
                </a:r>
                <a:r>
                  <a:rPr lang="es-ES" dirty="0" smtClean="0"/>
                  <a:t>(bits*frecuencia) por un </a:t>
                </a:r>
                <a:r>
                  <a:rPr lang="es-ES" b="1" dirty="0" smtClean="0">
                    <a:solidFill>
                      <a:srgbClr val="92D050"/>
                    </a:solidFill>
                  </a:rPr>
                  <a:t>bajo costo</a:t>
                </a:r>
                <a:r>
                  <a:rPr lang="es-ES" dirty="0" smtClean="0">
                    <a:solidFill>
                      <a:srgbClr val="92D050"/>
                    </a:solidFill>
                  </a:rPr>
                  <a:t> </a:t>
                </a:r>
                <a:r>
                  <a:rPr lang="es-ES" dirty="0" smtClean="0"/>
                  <a:t>y </a:t>
                </a:r>
                <a:r>
                  <a:rPr lang="es-ES" b="1" dirty="0" smtClean="0">
                    <a:solidFill>
                      <a:srgbClr val="92D050"/>
                    </a:solidFill>
                  </a:rPr>
                  <a:t>baja latencia</a:t>
                </a:r>
                <a:r>
                  <a:rPr lang="es-ES" dirty="0" smtClean="0"/>
                  <a:t>.</a:t>
                </a:r>
              </a:p>
              <a:p>
                <a:pPr lvl="1"/>
                <a:r>
                  <a:rPr lang="es-ES" dirty="0" smtClean="0"/>
                  <a:t>En esencia, el mensaje es encriptado en una variante del modo CTR.</a:t>
                </a:r>
              </a:p>
              <a:p>
                <a:pPr lvl="1"/>
                <a:r>
                  <a:rPr lang="es-ES" dirty="0" smtClean="0"/>
                  <a:t>El texto cifrado resultante es multiplicado por material clave y la información del largo del mensaje por el Campo de </a:t>
                </a:r>
                <a:r>
                  <a:rPr lang="es-ES" dirty="0" err="1" smtClean="0"/>
                  <a:t>Galois</a:t>
                </a:r>
                <a:r>
                  <a:rPr lang="es-ES" dirty="0" smtClean="0"/>
                  <a:t> </a:t>
                </a:r>
                <a14:m>
                  <m:oMath xmlns:m="http://schemas.openxmlformats.org/officeDocument/2006/math">
                    <m:r>
                      <a:rPr lang="es-ES" b="0" i="1" smtClean="0">
                        <a:latin typeface="Cambria Math" panose="02040503050406030204" pitchFamily="18" charset="0"/>
                      </a:rPr>
                      <m:t>𝐺𝐹</m:t>
                    </m:r>
                    <m:r>
                      <a:rPr lang="es-ES" b="0" i="1" smtClean="0">
                        <a:latin typeface="Cambria Math" panose="02040503050406030204" pitchFamily="18" charset="0"/>
                      </a:rPr>
                      <m:t>(</m:t>
                    </m:r>
                    <m:sSup>
                      <m:sSupPr>
                        <m:ctrlPr>
                          <a:rPr lang="es-ES" b="0" i="1" smtClean="0">
                            <a:latin typeface="Cambria Math" panose="02040503050406030204" pitchFamily="18" charset="0"/>
                          </a:rPr>
                        </m:ctrlPr>
                      </m:sSupPr>
                      <m:e>
                        <m:r>
                          <a:rPr lang="es-ES" b="0" i="1" smtClean="0">
                            <a:latin typeface="Cambria Math" panose="02040503050406030204" pitchFamily="18" charset="0"/>
                          </a:rPr>
                          <m:t>2</m:t>
                        </m:r>
                      </m:e>
                      <m:sup>
                        <m:r>
                          <a:rPr lang="es-ES" b="0" i="1" smtClean="0">
                            <a:latin typeface="Cambria Math" panose="02040503050406030204" pitchFamily="18" charset="0"/>
                          </a:rPr>
                          <m:t>128</m:t>
                        </m:r>
                      </m:sup>
                    </m:sSup>
                    <m:r>
                      <a:rPr lang="es-ES" b="0" i="1" smtClean="0">
                        <a:latin typeface="Cambria Math" panose="02040503050406030204" pitchFamily="18" charset="0"/>
                      </a:rPr>
                      <m:t>)</m:t>
                    </m:r>
                  </m:oMath>
                </a14:m>
                <a:r>
                  <a:rPr lang="es-ES" dirty="0" smtClean="0"/>
                  <a:t>, para generar el </a:t>
                </a:r>
                <a:r>
                  <a:rPr lang="es-ES" dirty="0" err="1" smtClean="0"/>
                  <a:t>tag</a:t>
                </a:r>
                <a:r>
                  <a:rPr lang="es-ES" dirty="0" smtClean="0"/>
                  <a:t> de autenticación.</a:t>
                </a:r>
              </a:p>
              <a:p>
                <a:pPr lvl="1"/>
                <a:r>
                  <a:rPr lang="es-ES" dirty="0" smtClean="0"/>
                  <a:t>El estándar también especifica un modo de operación que solo provee MAC, conocido como GMAC.</a:t>
                </a:r>
              </a:p>
              <a:p>
                <a:pPr lvl="1"/>
                <a:r>
                  <a:rPr lang="es-ES" dirty="0" smtClean="0"/>
                  <a:t>GCM es capaz de aprovechar el procesamiento en paralelo y su implementación puede hacer un uso eficiente de un </a:t>
                </a:r>
                <a:r>
                  <a:rPr lang="es-ES" b="1" dirty="0" err="1" smtClean="0">
                    <a:solidFill>
                      <a:srgbClr val="92D050"/>
                    </a:solidFill>
                  </a:rPr>
                  <a:t>instruction</a:t>
                </a:r>
                <a:r>
                  <a:rPr lang="es-ES" b="1" dirty="0" smtClean="0">
                    <a:solidFill>
                      <a:srgbClr val="92D050"/>
                    </a:solidFill>
                  </a:rPr>
                  <a:t> pipeline </a:t>
                </a:r>
                <a:r>
                  <a:rPr lang="es-ES" dirty="0" smtClean="0"/>
                  <a:t>o un </a:t>
                </a:r>
                <a:r>
                  <a:rPr lang="es-ES" b="1" dirty="0" smtClean="0">
                    <a:solidFill>
                      <a:srgbClr val="92D050"/>
                    </a:solidFill>
                  </a:rPr>
                  <a:t>hardware pipeline</a:t>
                </a:r>
                <a:r>
                  <a:rPr lang="es-ES" dirty="0" smtClean="0"/>
                  <a:t>.</a:t>
                </a:r>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172278" y="2580708"/>
                <a:ext cx="6594282" cy="4115514"/>
              </a:xfrm>
              <a:blipFill rotWithShape="0">
                <a:blip r:embed="rId3"/>
                <a:stretch>
                  <a:fillRect/>
                </a:stretch>
              </a:blipFill>
            </p:spPr>
            <p:txBody>
              <a:bodyPr/>
              <a:lstStyle/>
              <a:p>
                <a:r>
                  <a:rPr lang="es-ES">
                    <a:noFill/>
                  </a:rPr>
                  <a:t> </a:t>
                </a:r>
              </a:p>
            </p:txBody>
          </p:sp>
        </mc:Fallback>
      </mc:AlternateContent>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8526" y="1896830"/>
            <a:ext cx="4943474" cy="4980811"/>
          </a:xfrm>
          <a:prstGeom prst="rect">
            <a:avLst/>
          </a:prstGeom>
        </p:spPr>
      </p:pic>
    </p:spTree>
    <p:extLst>
      <p:ext uri="{BB962C8B-B14F-4D97-AF65-F5344CB8AC3E}">
        <p14:creationId xmlns:p14="http://schemas.microsoft.com/office/powerpoint/2010/main" val="3205146635"/>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2279" y="447188"/>
            <a:ext cx="11847444" cy="970450"/>
          </a:xfrm>
        </p:spPr>
        <p:txBody>
          <a:bodyPr/>
          <a:lstStyle/>
          <a:p>
            <a:r>
              <a:rPr lang="es-ES" sz="3900" dirty="0"/>
              <a:t>Cifrado Autenticado (</a:t>
            </a:r>
            <a:r>
              <a:rPr lang="es-ES" sz="3900" dirty="0" err="1"/>
              <a:t>Authenticated</a:t>
            </a:r>
            <a:r>
              <a:rPr lang="es-ES" sz="3900" dirty="0"/>
              <a:t> </a:t>
            </a:r>
            <a:r>
              <a:rPr lang="es-ES" sz="3900" dirty="0" err="1"/>
              <a:t>Encryption</a:t>
            </a:r>
            <a:r>
              <a:rPr lang="es-ES" sz="3900" dirty="0"/>
              <a:t>)</a:t>
            </a:r>
          </a:p>
        </p:txBody>
      </p:sp>
      <p:sp>
        <p:nvSpPr>
          <p:cNvPr id="3" name="Marcador de contenido 2"/>
          <p:cNvSpPr>
            <a:spLocks noGrp="1"/>
          </p:cNvSpPr>
          <p:nvPr>
            <p:ph idx="1"/>
          </p:nvPr>
        </p:nvSpPr>
        <p:spPr>
          <a:xfrm>
            <a:off x="172278" y="2438400"/>
            <a:ext cx="11847445" cy="4145280"/>
          </a:xfrm>
        </p:spPr>
        <p:txBody>
          <a:bodyPr>
            <a:noAutofit/>
          </a:bodyPr>
          <a:lstStyle/>
          <a:p>
            <a:r>
              <a:rPr lang="es-ES" sz="2000" dirty="0" smtClean="0"/>
              <a:t>GCM </a:t>
            </a:r>
            <a:r>
              <a:rPr lang="es-ES" sz="1400" dirty="0" smtClean="0"/>
              <a:t>(continuación)</a:t>
            </a:r>
          </a:p>
          <a:p>
            <a:pPr lvl="1"/>
            <a:r>
              <a:rPr lang="es-ES" sz="1400" dirty="0" smtClean="0"/>
              <a:t>Operación básica:</a:t>
            </a:r>
          </a:p>
          <a:p>
            <a:pPr lvl="2"/>
            <a:r>
              <a:rPr lang="es-ES" sz="1200" b="1" dirty="0" smtClean="0">
                <a:solidFill>
                  <a:srgbClr val="92D050"/>
                </a:solidFill>
              </a:rPr>
              <a:t>GCM</a:t>
            </a:r>
            <a:r>
              <a:rPr lang="es-ES" sz="1200" dirty="0" smtClean="0"/>
              <a:t>: </a:t>
            </a:r>
            <a:br>
              <a:rPr lang="es-ES" sz="1200" dirty="0" smtClean="0"/>
            </a:br>
            <a:r>
              <a:rPr lang="es-ES" sz="1200" dirty="0" smtClean="0"/>
              <a:t>La operación del Cifrado Autenticado tiene cuatro (4) entradas:</a:t>
            </a:r>
          </a:p>
          <a:p>
            <a:pPr marL="1524000" lvl="3" indent="-152400">
              <a:buFont typeface="+mj-lt"/>
              <a:buAutoNum type="arabicPeriod"/>
            </a:pPr>
            <a:r>
              <a:rPr lang="es-ES" sz="1000" dirty="0" smtClean="0"/>
              <a:t>una </a:t>
            </a:r>
            <a:r>
              <a:rPr lang="es-ES" sz="1000" b="1" dirty="0" smtClean="0">
                <a:solidFill>
                  <a:srgbClr val="92D050"/>
                </a:solidFill>
              </a:rPr>
              <a:t>clave secreta</a:t>
            </a:r>
            <a:r>
              <a:rPr lang="es-ES" sz="1000" dirty="0" smtClean="0"/>
              <a:t>, </a:t>
            </a:r>
          </a:p>
          <a:p>
            <a:pPr marL="1524000" lvl="3" indent="-152400">
              <a:buFont typeface="+mj-lt"/>
              <a:buAutoNum type="arabicPeriod"/>
            </a:pPr>
            <a:r>
              <a:rPr lang="es-ES" sz="1000" dirty="0" smtClean="0"/>
              <a:t>una </a:t>
            </a:r>
            <a:r>
              <a:rPr lang="es-ES" sz="1000" b="1" dirty="0" smtClean="0">
                <a:solidFill>
                  <a:srgbClr val="92D050"/>
                </a:solidFill>
              </a:rPr>
              <a:t>vector de inicialización (IV)</a:t>
            </a:r>
            <a:r>
              <a:rPr lang="es-ES" sz="1000" dirty="0" smtClean="0"/>
              <a:t>, </a:t>
            </a:r>
          </a:p>
          <a:p>
            <a:pPr marL="1524000" lvl="3" indent="-152400">
              <a:buFont typeface="+mj-lt"/>
              <a:buAutoNum type="arabicPeriod"/>
            </a:pPr>
            <a:r>
              <a:rPr lang="es-ES" sz="1000" dirty="0" smtClean="0"/>
              <a:t>un texto en claro, y </a:t>
            </a:r>
          </a:p>
          <a:p>
            <a:pPr marL="1524000" lvl="3" indent="-152400">
              <a:buFont typeface="+mj-lt"/>
              <a:buAutoNum type="arabicPeriod"/>
            </a:pPr>
            <a:r>
              <a:rPr lang="es-ES" sz="1000" dirty="0" smtClean="0"/>
              <a:t>Una entrada para datos autenticados adicionales (</a:t>
            </a:r>
            <a:r>
              <a:rPr lang="es-ES" sz="1000" b="1" dirty="0" smtClean="0">
                <a:solidFill>
                  <a:srgbClr val="92D050"/>
                </a:solidFill>
              </a:rPr>
              <a:t>AAD</a:t>
            </a:r>
            <a:r>
              <a:rPr lang="es-ES" sz="1000" dirty="0" smtClean="0"/>
              <a:t>, en sus siglas en inglés).</a:t>
            </a:r>
          </a:p>
          <a:p>
            <a:pPr marL="1162050" lvl="2" indent="0">
              <a:buNone/>
            </a:pPr>
            <a:r>
              <a:rPr lang="es-ES" sz="1200" dirty="0" smtClean="0"/>
              <a:t>Tiene dos (2) salidas:</a:t>
            </a:r>
          </a:p>
          <a:p>
            <a:pPr marL="1524000" lvl="3" indent="-152400">
              <a:buFont typeface="+mj-lt"/>
              <a:buAutoNum type="arabicPeriod"/>
            </a:pPr>
            <a:r>
              <a:rPr lang="es-ES" sz="1000" dirty="0" smtClean="0"/>
              <a:t>Una texto cifrador cuyo largo es idéntico al texto en claro, y</a:t>
            </a:r>
          </a:p>
          <a:p>
            <a:pPr marL="1524000" lvl="3" indent="-152400">
              <a:buFont typeface="+mj-lt"/>
              <a:buAutoNum type="arabicPeriod"/>
            </a:pPr>
            <a:r>
              <a:rPr lang="es-ES" sz="1000" dirty="0" smtClean="0"/>
              <a:t> un </a:t>
            </a:r>
            <a:r>
              <a:rPr lang="es-ES" sz="1000" b="1" dirty="0" err="1" smtClean="0">
                <a:solidFill>
                  <a:srgbClr val="92D050"/>
                </a:solidFill>
              </a:rPr>
              <a:t>tag</a:t>
            </a:r>
            <a:r>
              <a:rPr lang="es-ES" sz="1000" b="1" dirty="0" smtClean="0">
                <a:solidFill>
                  <a:srgbClr val="92D050"/>
                </a:solidFill>
              </a:rPr>
              <a:t> de autenticación</a:t>
            </a:r>
            <a:r>
              <a:rPr lang="es-ES" sz="1000" dirty="0" smtClean="0"/>
              <a:t>.</a:t>
            </a:r>
          </a:p>
          <a:p>
            <a:pPr marL="1162050" lvl="2" indent="0">
              <a:buNone/>
            </a:pPr>
            <a:r>
              <a:rPr lang="es-ES" sz="1200" dirty="0" smtClean="0"/>
              <a:t>A continuación se describe como el IV, el texto plano, y el AAD son formados desde los campos </a:t>
            </a:r>
            <a:r>
              <a:rPr lang="es-ES" sz="1200" b="1" dirty="0" smtClean="0">
                <a:solidFill>
                  <a:srgbClr val="92D050"/>
                </a:solidFill>
              </a:rPr>
              <a:t>ESP</a:t>
            </a:r>
            <a:r>
              <a:rPr lang="es-ES" sz="1200" dirty="0" smtClean="0"/>
              <a:t>, (</a:t>
            </a:r>
            <a:r>
              <a:rPr lang="es-ES" sz="1200" dirty="0" err="1" smtClean="0"/>
              <a:t>Encapsulated</a:t>
            </a:r>
            <a:r>
              <a:rPr lang="es-ES" sz="1200" dirty="0" smtClean="0"/>
              <a:t> Security </a:t>
            </a:r>
            <a:r>
              <a:rPr lang="es-ES" sz="1200" dirty="0" err="1" smtClean="0"/>
              <a:t>Payload</a:t>
            </a:r>
            <a:r>
              <a:rPr lang="es-ES" sz="1200" dirty="0" smtClean="0"/>
              <a:t>) y cómo el paquete ESP es formado desde el texto cifrador y el </a:t>
            </a:r>
            <a:r>
              <a:rPr lang="es-ES" sz="1200" dirty="0" err="1" smtClean="0"/>
              <a:t>tag</a:t>
            </a:r>
            <a:r>
              <a:rPr lang="es-ES" sz="1200" dirty="0" smtClean="0"/>
              <a:t> de autenticación. ESP también define el IV. Para mayor claridad, se refiere al AES-GCM IV como un </a:t>
            </a:r>
            <a:r>
              <a:rPr lang="es-ES" sz="1200" b="1" dirty="0" err="1" smtClean="0">
                <a:solidFill>
                  <a:srgbClr val="92D050"/>
                </a:solidFill>
              </a:rPr>
              <a:t>nonce</a:t>
            </a:r>
            <a:r>
              <a:rPr lang="es-ES" sz="1200" dirty="0" smtClean="0">
                <a:solidFill>
                  <a:srgbClr val="92D050"/>
                </a:solidFill>
              </a:rPr>
              <a:t> </a:t>
            </a:r>
            <a:r>
              <a:rPr lang="es-ES" sz="1200" dirty="0" smtClean="0"/>
              <a:t>en el contexto de AES-GCM-ESP. La misma combinación (</a:t>
            </a:r>
            <a:r>
              <a:rPr lang="es-ES" sz="1200" dirty="0" err="1" smtClean="0"/>
              <a:t>nonce</a:t>
            </a:r>
            <a:r>
              <a:rPr lang="es-ES" sz="1200" dirty="0" smtClean="0"/>
              <a:t>, clave) no puede ser usada mas de una vez. Esto se debe a que reutilizar el mismo par (</a:t>
            </a:r>
            <a:r>
              <a:rPr lang="es-ES" sz="1200" dirty="0" err="1" smtClean="0"/>
              <a:t>nonce</a:t>
            </a:r>
            <a:r>
              <a:rPr lang="es-ES" sz="1200" dirty="0" smtClean="0"/>
              <a:t>, clave) destruye las garantías de seguridad del modo AES-GCM.</a:t>
            </a:r>
          </a:p>
        </p:txBody>
      </p:sp>
    </p:spTree>
    <p:extLst>
      <p:ext uri="{BB962C8B-B14F-4D97-AF65-F5344CB8AC3E}">
        <p14:creationId xmlns:p14="http://schemas.microsoft.com/office/powerpoint/2010/main" val="1493931029"/>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2279" y="447188"/>
            <a:ext cx="11847444" cy="970450"/>
          </a:xfrm>
        </p:spPr>
        <p:txBody>
          <a:bodyPr/>
          <a:lstStyle/>
          <a:p>
            <a:r>
              <a:rPr lang="es-ES" sz="3900" dirty="0"/>
              <a:t>Cifrado Autenticado (</a:t>
            </a:r>
            <a:r>
              <a:rPr lang="es-ES" sz="3900" dirty="0" err="1"/>
              <a:t>Authenticated</a:t>
            </a:r>
            <a:r>
              <a:rPr lang="es-ES" sz="3900" dirty="0"/>
              <a:t> </a:t>
            </a:r>
            <a:r>
              <a:rPr lang="es-ES" sz="3900" dirty="0" err="1"/>
              <a:t>Encryption</a:t>
            </a:r>
            <a:r>
              <a:rPr lang="es-ES" sz="3900" dirty="0"/>
              <a:t>)</a:t>
            </a:r>
          </a:p>
        </p:txBody>
      </p:sp>
      <p:sp>
        <p:nvSpPr>
          <p:cNvPr id="3" name="Marcador de contenido 2"/>
          <p:cNvSpPr>
            <a:spLocks noGrp="1"/>
          </p:cNvSpPr>
          <p:nvPr>
            <p:ph idx="1"/>
          </p:nvPr>
        </p:nvSpPr>
        <p:spPr>
          <a:xfrm>
            <a:off x="172278" y="2438400"/>
            <a:ext cx="11847445" cy="4419600"/>
          </a:xfrm>
        </p:spPr>
        <p:txBody>
          <a:bodyPr>
            <a:normAutofit fontScale="85000" lnSpcReduction="10000"/>
          </a:bodyPr>
          <a:lstStyle/>
          <a:p>
            <a:r>
              <a:rPr lang="en-US" sz="2400" dirty="0" smtClean="0"/>
              <a:t>GCM </a:t>
            </a:r>
            <a:r>
              <a:rPr lang="es-ES" sz="1600" dirty="0" smtClean="0"/>
              <a:t>(continuación)</a:t>
            </a:r>
          </a:p>
          <a:p>
            <a:pPr lvl="1"/>
            <a:r>
              <a:rPr lang="es-ES" sz="1600" dirty="0" smtClean="0"/>
              <a:t>Operación básica </a:t>
            </a:r>
            <a:r>
              <a:rPr lang="es-ES" sz="1300" dirty="0" smtClean="0"/>
              <a:t>(continuación)</a:t>
            </a:r>
            <a:r>
              <a:rPr lang="es-ES" sz="1600" dirty="0" smtClean="0"/>
              <a:t>:</a:t>
            </a:r>
          </a:p>
          <a:p>
            <a:pPr lvl="2"/>
            <a:r>
              <a:rPr lang="es-ES" b="1" dirty="0" smtClean="0">
                <a:solidFill>
                  <a:srgbClr val="92D050"/>
                </a:solidFill>
              </a:rPr>
              <a:t>ESP (</a:t>
            </a:r>
            <a:r>
              <a:rPr lang="es-ES" b="1" dirty="0" err="1" smtClean="0">
                <a:solidFill>
                  <a:srgbClr val="92D050"/>
                </a:solidFill>
              </a:rPr>
              <a:t>Encapsulated</a:t>
            </a:r>
            <a:r>
              <a:rPr lang="es-ES" b="1" dirty="0" smtClean="0">
                <a:solidFill>
                  <a:srgbClr val="92D050"/>
                </a:solidFill>
              </a:rPr>
              <a:t> Security </a:t>
            </a:r>
            <a:r>
              <a:rPr lang="es-ES" b="1" dirty="0" err="1" smtClean="0">
                <a:solidFill>
                  <a:srgbClr val="92D050"/>
                </a:solidFill>
              </a:rPr>
              <a:t>Payload</a:t>
            </a:r>
            <a:r>
              <a:rPr lang="es-ES" b="1" dirty="0" smtClean="0">
                <a:solidFill>
                  <a:srgbClr val="92D050"/>
                </a:solidFill>
              </a:rPr>
              <a:t> –carga útil-) </a:t>
            </a:r>
            <a:r>
              <a:rPr lang="es-ES" b="1" dirty="0" err="1" smtClean="0">
                <a:solidFill>
                  <a:srgbClr val="92D050"/>
                </a:solidFill>
              </a:rPr>
              <a:t>Payload</a:t>
            </a:r>
            <a:r>
              <a:rPr lang="es-ES" b="1" dirty="0" smtClean="0">
                <a:solidFill>
                  <a:srgbClr val="92D050"/>
                </a:solidFill>
              </a:rPr>
              <a:t> Data</a:t>
            </a:r>
            <a:r>
              <a:rPr lang="es-ES" b="1" dirty="0" smtClean="0"/>
              <a:t/>
            </a:r>
            <a:br>
              <a:rPr lang="es-ES" b="1" dirty="0" smtClean="0"/>
            </a:br>
            <a:r>
              <a:rPr lang="es-ES" dirty="0" smtClean="0"/>
              <a:t>El ESP </a:t>
            </a:r>
            <a:r>
              <a:rPr lang="es-ES" dirty="0" err="1" smtClean="0"/>
              <a:t>Payload</a:t>
            </a:r>
            <a:r>
              <a:rPr lang="es-ES" dirty="0" smtClean="0"/>
              <a:t> Data está compuesto por un IV de 8-octetos, seguido por el texto cifrador. </a:t>
            </a:r>
          </a:p>
          <a:p>
            <a:pPr lvl="2"/>
            <a:r>
              <a:rPr lang="es-ES" b="1" dirty="0" smtClean="0">
                <a:solidFill>
                  <a:srgbClr val="92D050"/>
                </a:solidFill>
              </a:rPr>
              <a:t>Vector de Inicialización (IV)</a:t>
            </a:r>
            <a:r>
              <a:rPr lang="es-ES" b="1" dirty="0" smtClean="0"/>
              <a:t/>
            </a:r>
            <a:br>
              <a:rPr lang="es-ES" b="1" dirty="0" smtClean="0"/>
            </a:br>
            <a:r>
              <a:rPr lang="es-ES" dirty="0" smtClean="0"/>
              <a:t>El campo AES-GCM-ESP IV debe ser de 8-octetos. Para una clave dada, el IV </a:t>
            </a:r>
            <a:r>
              <a:rPr lang="es-ES" b="1" dirty="0" smtClean="0">
                <a:solidFill>
                  <a:srgbClr val="92D050"/>
                </a:solidFill>
              </a:rPr>
              <a:t>no debe repetirse</a:t>
            </a:r>
            <a:r>
              <a:rPr lang="es-ES" dirty="0" smtClean="0"/>
              <a:t>. La forma mas natural de implementar esto es con un </a:t>
            </a:r>
            <a:r>
              <a:rPr lang="es-ES" b="1" dirty="0" smtClean="0">
                <a:solidFill>
                  <a:srgbClr val="92D050"/>
                </a:solidFill>
              </a:rPr>
              <a:t>contador</a:t>
            </a:r>
            <a:r>
              <a:rPr lang="es-ES" dirty="0" smtClean="0"/>
              <a:t>, pero cualquier cosa que garantice la unicidad puede ser usado, por ejemplo un linear </a:t>
            </a:r>
            <a:r>
              <a:rPr lang="es-ES" dirty="0" err="1" smtClean="0"/>
              <a:t>feedback</a:t>
            </a:r>
            <a:r>
              <a:rPr lang="es-ES" dirty="0" smtClean="0"/>
              <a:t> </a:t>
            </a:r>
            <a:r>
              <a:rPr lang="es-ES" dirty="0" err="1" smtClean="0"/>
              <a:t>shift</a:t>
            </a:r>
            <a:r>
              <a:rPr lang="es-ES" dirty="0" smtClean="0"/>
              <a:t> </a:t>
            </a:r>
            <a:r>
              <a:rPr lang="es-ES" dirty="0" err="1" smtClean="0"/>
              <a:t>register</a:t>
            </a:r>
            <a:r>
              <a:rPr lang="es-ES" dirty="0" smtClean="0"/>
              <a:t> (LFSR). Notar que en encriptador puede usar cualquier método de generación de IV que cumpla el requerimiento de unicidad, sin necesidad de </a:t>
            </a:r>
            <a:r>
              <a:rPr lang="es-ES" b="1" dirty="0" smtClean="0">
                <a:solidFill>
                  <a:srgbClr val="92D050"/>
                </a:solidFill>
              </a:rPr>
              <a:t>coordinar</a:t>
            </a:r>
            <a:r>
              <a:rPr lang="es-ES" dirty="0" smtClean="0">
                <a:solidFill>
                  <a:srgbClr val="92D050"/>
                </a:solidFill>
              </a:rPr>
              <a:t> </a:t>
            </a:r>
            <a:r>
              <a:rPr lang="es-ES" dirty="0" smtClean="0"/>
              <a:t>con el desencriptador</a:t>
            </a:r>
            <a:endParaRPr lang="es-ES" b="1" dirty="0" smtClean="0">
              <a:solidFill>
                <a:srgbClr val="92D050"/>
              </a:solidFill>
            </a:endParaRPr>
          </a:p>
          <a:p>
            <a:pPr lvl="2"/>
            <a:r>
              <a:rPr lang="es-ES" b="1" dirty="0" err="1" smtClean="0">
                <a:solidFill>
                  <a:srgbClr val="92D050"/>
                </a:solidFill>
              </a:rPr>
              <a:t>Ciphertext</a:t>
            </a:r>
            <a:r>
              <a:rPr lang="es-ES" b="1" dirty="0" smtClean="0">
                <a:solidFill>
                  <a:srgbClr val="92D050"/>
                </a:solidFill>
              </a:rPr>
              <a:t> (texto cifrado)</a:t>
            </a:r>
            <a:r>
              <a:rPr lang="es-ES" dirty="0" smtClean="0"/>
              <a:t/>
            </a:r>
            <a:br>
              <a:rPr lang="es-ES" dirty="0" smtClean="0"/>
            </a:br>
            <a:r>
              <a:rPr lang="es-ES" dirty="0" smtClean="0"/>
              <a:t>El texto plano a la entrada del AES-GCM es formado mediante la </a:t>
            </a:r>
            <a:r>
              <a:rPr lang="es-ES" b="1" dirty="0" smtClean="0">
                <a:solidFill>
                  <a:srgbClr val="92D050"/>
                </a:solidFill>
              </a:rPr>
              <a:t>concatenación</a:t>
            </a:r>
            <a:r>
              <a:rPr lang="es-ES" dirty="0" smtClean="0">
                <a:solidFill>
                  <a:srgbClr val="92D050"/>
                </a:solidFill>
              </a:rPr>
              <a:t> </a:t>
            </a:r>
            <a:r>
              <a:rPr lang="es-ES" dirty="0" smtClean="0"/>
              <a:t>de los datos del </a:t>
            </a:r>
            <a:r>
              <a:rPr lang="es-ES" b="1" dirty="0" smtClean="0">
                <a:solidFill>
                  <a:srgbClr val="92D050"/>
                </a:solidFill>
              </a:rPr>
              <a:t>ICV</a:t>
            </a:r>
            <a:r>
              <a:rPr lang="es-ES" dirty="0" smtClean="0">
                <a:solidFill>
                  <a:srgbClr val="92D050"/>
                </a:solidFill>
              </a:rPr>
              <a:t> </a:t>
            </a:r>
            <a:r>
              <a:rPr lang="es-ES" dirty="0" smtClean="0"/>
              <a:t>(</a:t>
            </a:r>
            <a:r>
              <a:rPr lang="es-ES" dirty="0" err="1" smtClean="0"/>
              <a:t>Integrity</a:t>
            </a:r>
            <a:r>
              <a:rPr lang="es-ES" dirty="0" smtClean="0"/>
              <a:t> </a:t>
            </a:r>
            <a:r>
              <a:rPr lang="es-ES" dirty="0" err="1" smtClean="0"/>
              <a:t>Check</a:t>
            </a:r>
            <a:r>
              <a:rPr lang="es-ES" dirty="0" smtClean="0"/>
              <a:t> </a:t>
            </a:r>
            <a:r>
              <a:rPr lang="es-ES" dirty="0" err="1" smtClean="0"/>
              <a:t>Value</a:t>
            </a:r>
            <a:r>
              <a:rPr lang="es-ES" dirty="0" smtClean="0"/>
              <a:t>), junto con el </a:t>
            </a:r>
            <a:r>
              <a:rPr lang="es-ES" b="1" dirty="0" err="1" smtClean="0">
                <a:solidFill>
                  <a:srgbClr val="92D050"/>
                </a:solidFill>
              </a:rPr>
              <a:t>padding</a:t>
            </a:r>
            <a:r>
              <a:rPr lang="es-ES" dirty="0" smtClean="0">
                <a:solidFill>
                  <a:srgbClr val="92D050"/>
                </a:solidFill>
              </a:rPr>
              <a:t> </a:t>
            </a:r>
            <a:r>
              <a:rPr lang="es-ES" dirty="0" smtClean="0"/>
              <a:t>(relleno), el </a:t>
            </a:r>
            <a:r>
              <a:rPr lang="es-ES" b="1" dirty="0" smtClean="0">
                <a:solidFill>
                  <a:srgbClr val="92D050"/>
                </a:solidFill>
              </a:rPr>
              <a:t>largo del relleno </a:t>
            </a:r>
            <a:r>
              <a:rPr lang="es-ES" dirty="0" smtClean="0"/>
              <a:t>y el </a:t>
            </a:r>
            <a:r>
              <a:rPr lang="es-ES" b="1" dirty="0" smtClean="0">
                <a:solidFill>
                  <a:srgbClr val="92D050"/>
                </a:solidFill>
              </a:rPr>
              <a:t>paquete de expansión</a:t>
            </a:r>
            <a:r>
              <a:rPr lang="es-ES" dirty="0" smtClean="0"/>
              <a:t>. El texto cifrador consiste de la salida cifrada de la implementación del algoritmo AES-GCM. El largo del texto cifrador es </a:t>
            </a:r>
            <a:r>
              <a:rPr lang="es-ES" b="1" dirty="0" smtClean="0">
                <a:solidFill>
                  <a:srgbClr val="92D050"/>
                </a:solidFill>
              </a:rPr>
              <a:t>idéntico</a:t>
            </a:r>
            <a:r>
              <a:rPr lang="es-ES" dirty="0" smtClean="0">
                <a:solidFill>
                  <a:srgbClr val="92D050"/>
                </a:solidFill>
              </a:rPr>
              <a:t> </a:t>
            </a:r>
            <a:r>
              <a:rPr lang="es-ES" dirty="0" smtClean="0"/>
              <a:t>al del texto en claro. Las implementaciones que no busque esconder el largo del texto plano, deben usar la mínima cantidad de relleno requerido, el cual será menor que 4-octetos.</a:t>
            </a:r>
          </a:p>
          <a:p>
            <a:pPr lvl="2"/>
            <a:r>
              <a:rPr lang="en-US" b="1" dirty="0" smtClean="0">
                <a:solidFill>
                  <a:srgbClr val="92D050"/>
                </a:solidFill>
              </a:rPr>
              <a:t>Integrity </a:t>
            </a:r>
            <a:r>
              <a:rPr lang="en-US" b="1" dirty="0">
                <a:solidFill>
                  <a:srgbClr val="92D050"/>
                </a:solidFill>
              </a:rPr>
              <a:t>Check Value (</a:t>
            </a:r>
            <a:r>
              <a:rPr lang="en-US" b="1" dirty="0" smtClean="0">
                <a:solidFill>
                  <a:srgbClr val="92D050"/>
                </a:solidFill>
              </a:rPr>
              <a:t>ICV)</a:t>
            </a:r>
            <a:br>
              <a:rPr lang="en-US" b="1" dirty="0" smtClean="0">
                <a:solidFill>
                  <a:srgbClr val="92D050"/>
                </a:solidFill>
              </a:rPr>
            </a:br>
            <a:r>
              <a:rPr lang="es-ES" dirty="0" smtClean="0"/>
              <a:t>El ICV consiste solamente en el </a:t>
            </a:r>
            <a:r>
              <a:rPr lang="es-ES" dirty="0" err="1" smtClean="0"/>
              <a:t>Tag</a:t>
            </a:r>
            <a:r>
              <a:rPr lang="es-ES" dirty="0" smtClean="0"/>
              <a:t> de Autenticación del AES-GCM. Su implementación debe soportar un ICV de largo total de 16-octetos, y puede soportar ICV de 8 o 12 octetos, pero ningún otro. A pesar que ESP no requiere que un ICV este presente, AES-GCM-ESP intencionalmente </a:t>
            </a:r>
            <a:r>
              <a:rPr lang="es-ES" b="1" dirty="0" smtClean="0">
                <a:solidFill>
                  <a:srgbClr val="92D050"/>
                </a:solidFill>
              </a:rPr>
              <a:t>impide</a:t>
            </a:r>
            <a:r>
              <a:rPr lang="es-ES" dirty="0" smtClean="0">
                <a:solidFill>
                  <a:srgbClr val="92D050"/>
                </a:solidFill>
              </a:rPr>
              <a:t> </a:t>
            </a:r>
            <a:r>
              <a:rPr lang="es-ES" dirty="0" smtClean="0"/>
              <a:t>el uso de ICV de largo cero (0). Esto se debe a que GCM no provee </a:t>
            </a:r>
            <a:r>
              <a:rPr lang="es-ES" b="1" dirty="0" smtClean="0">
                <a:solidFill>
                  <a:srgbClr val="92D050"/>
                </a:solidFill>
              </a:rPr>
              <a:t>protección de integridad</a:t>
            </a:r>
            <a:r>
              <a:rPr lang="es-ES" dirty="0" smtClean="0">
                <a:solidFill>
                  <a:srgbClr val="92D050"/>
                </a:solidFill>
              </a:rPr>
              <a:t> </a:t>
            </a:r>
            <a:r>
              <a:rPr lang="es-ES" dirty="0" smtClean="0"/>
              <a:t>cuando se usa un </a:t>
            </a:r>
            <a:r>
              <a:rPr lang="es-ES" dirty="0" err="1" smtClean="0"/>
              <a:t>Tag</a:t>
            </a:r>
            <a:r>
              <a:rPr lang="es-ES" dirty="0" smtClean="0"/>
              <a:t> de Autenticación de largo cero.</a:t>
            </a:r>
          </a:p>
          <a:p>
            <a:pPr lvl="2"/>
            <a:r>
              <a:rPr lang="en-US" b="1" dirty="0" smtClean="0">
                <a:solidFill>
                  <a:srgbClr val="92D050"/>
                </a:solidFill>
              </a:rPr>
              <a:t>Packet Expansion</a:t>
            </a:r>
            <a:r>
              <a:rPr lang="en-US" b="1" dirty="0" smtClean="0"/>
              <a:t/>
            </a:r>
            <a:br>
              <a:rPr lang="en-US" b="1" dirty="0" smtClean="0"/>
            </a:br>
            <a:r>
              <a:rPr lang="es-ES" dirty="0" smtClean="0"/>
              <a:t>El ICV agrega 8 octetos adicionales al paquete, el ICV otros 8, 12 o 16 octetos, según se elija. Éstos son las únicas fuentes de expansión del paquete, otros que los 10 a 13 octetos tomados por el ESP SPI, el número de secuencia, el relleno, el largo del relleno, y los campos de la siguiente cabecera (si se uso el mínimo relleno).</a:t>
            </a:r>
            <a:endParaRPr lang="es-ES" sz="1200" dirty="0"/>
          </a:p>
        </p:txBody>
      </p:sp>
    </p:spTree>
    <p:extLst>
      <p:ext uri="{BB962C8B-B14F-4D97-AF65-F5344CB8AC3E}">
        <p14:creationId xmlns:p14="http://schemas.microsoft.com/office/powerpoint/2010/main" val="4258349865"/>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2279" y="447188"/>
            <a:ext cx="11847444" cy="970450"/>
          </a:xfrm>
        </p:spPr>
        <p:txBody>
          <a:bodyPr/>
          <a:lstStyle/>
          <a:p>
            <a:r>
              <a:rPr lang="es-ES" sz="3900" dirty="0"/>
              <a:t>Cifrado Autenticado (</a:t>
            </a:r>
            <a:r>
              <a:rPr lang="es-ES" sz="3900" dirty="0" err="1"/>
              <a:t>Authenticated</a:t>
            </a:r>
            <a:r>
              <a:rPr lang="es-ES" sz="3900" dirty="0"/>
              <a:t> </a:t>
            </a:r>
            <a:r>
              <a:rPr lang="es-ES" sz="3900" dirty="0" err="1"/>
              <a:t>Encryption</a:t>
            </a:r>
            <a:r>
              <a:rPr lang="es-ES" sz="3900" dirty="0"/>
              <a:t>)</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172278" y="2560850"/>
                <a:ext cx="8437149" cy="4022830"/>
              </a:xfrm>
            </p:spPr>
            <p:txBody>
              <a:bodyPr>
                <a:normAutofit lnSpcReduction="10000"/>
              </a:bodyPr>
              <a:lstStyle/>
              <a:p>
                <a:r>
                  <a:rPr lang="en-US" sz="2400" dirty="0" smtClean="0"/>
                  <a:t>GCM </a:t>
                </a:r>
                <a:r>
                  <a:rPr lang="en-US" sz="1600" dirty="0" smtClean="0"/>
                  <a:t>(continuación)</a:t>
                </a:r>
              </a:p>
              <a:p>
                <a:pPr lvl="1"/>
                <a:r>
                  <a:rPr lang="es-ES" sz="1800" dirty="0" smtClean="0"/>
                  <a:t>Operación avanzada: El modo </a:t>
                </a:r>
                <a:r>
                  <a:rPr lang="es-ES" sz="1800" dirty="0"/>
                  <a:t>GCM </a:t>
                </a:r>
                <a:r>
                  <a:rPr lang="es-ES" sz="1800" dirty="0" smtClean="0"/>
                  <a:t>hace uso de dos funciones: </a:t>
                </a:r>
                <a:r>
                  <a:rPr lang="es-ES" sz="1800" b="1" dirty="0" smtClean="0">
                    <a:solidFill>
                      <a:srgbClr val="92D050"/>
                    </a:solidFill>
                  </a:rPr>
                  <a:t>GHASH</a:t>
                </a:r>
                <a:r>
                  <a:rPr lang="es-ES" sz="1800" dirty="0"/>
                  <a:t>, </a:t>
                </a:r>
                <a:r>
                  <a:rPr lang="es-ES" sz="1800" dirty="0" smtClean="0"/>
                  <a:t>que es una función hash basada en clave, y </a:t>
                </a:r>
                <a:r>
                  <a:rPr lang="es-ES" sz="1800" b="1" dirty="0" smtClean="0">
                    <a:solidFill>
                      <a:srgbClr val="92D050"/>
                    </a:solidFill>
                  </a:rPr>
                  <a:t>GCTR</a:t>
                </a:r>
                <a:r>
                  <a:rPr lang="es-ES" sz="1800" dirty="0"/>
                  <a:t>, </a:t>
                </a:r>
                <a:r>
                  <a:rPr lang="es-ES" sz="1800" dirty="0" smtClean="0"/>
                  <a:t>que es esencialmente el modo CTR con contadores determinados por una simple operación de incremento en uno (1). </a:t>
                </a:r>
              </a:p>
              <a:p>
                <a:pPr lvl="2"/>
                <a14:m>
                  <m:oMath xmlns:m="http://schemas.openxmlformats.org/officeDocument/2006/math">
                    <m:sSub>
                      <m:sSubPr>
                        <m:ctrlPr>
                          <a:rPr lang="es-ES" sz="1600" b="0" i="1" smtClean="0">
                            <a:latin typeface="Cambria Math" panose="02040503050406030204" pitchFamily="18" charset="0"/>
                          </a:rPr>
                        </m:ctrlPr>
                      </m:sSubPr>
                      <m:e>
                        <m:r>
                          <a:rPr lang="es-ES" sz="1600" i="1">
                            <a:latin typeface="Cambria Math" panose="02040503050406030204" pitchFamily="18" charset="0"/>
                          </a:rPr>
                          <m:t>𝐺𝐻𝐴𝑆𝐻</m:t>
                        </m:r>
                      </m:e>
                      <m:sub>
                        <m:r>
                          <a:rPr lang="es-ES" sz="1600" b="1" i="1" smtClean="0">
                            <a:latin typeface="Cambria Math" panose="02040503050406030204" pitchFamily="18" charset="0"/>
                          </a:rPr>
                          <m:t>𝑯</m:t>
                        </m:r>
                      </m:sub>
                    </m:sSub>
                    <m:r>
                      <a:rPr lang="es-ES" sz="1600" b="0" i="1" smtClean="0">
                        <a:latin typeface="Cambria Math" panose="02040503050406030204" pitchFamily="18" charset="0"/>
                      </a:rPr>
                      <m:t>(</m:t>
                    </m:r>
                    <m:r>
                      <a:rPr lang="es-ES" sz="1600" b="1" i="1" smtClean="0">
                        <a:latin typeface="Cambria Math" panose="02040503050406030204" pitchFamily="18" charset="0"/>
                      </a:rPr>
                      <m:t>𝑿</m:t>
                    </m:r>
                    <m:r>
                      <a:rPr lang="es-ES" sz="1600" b="0" i="1" smtClean="0">
                        <a:latin typeface="Cambria Math" panose="02040503050406030204" pitchFamily="18" charset="0"/>
                      </a:rPr>
                      <m:t>)</m:t>
                    </m:r>
                  </m:oMath>
                </a14:m>
                <a:r>
                  <a:rPr lang="es-ES" sz="1600" dirty="0" smtClean="0"/>
                  <a:t> toma como entrada la </a:t>
                </a:r>
                <a:r>
                  <a:rPr lang="es-ES" sz="1600" b="1" dirty="0" smtClean="0">
                    <a:solidFill>
                      <a:srgbClr val="92D050"/>
                    </a:solidFill>
                  </a:rPr>
                  <a:t>clave hash </a:t>
                </a:r>
                <a:r>
                  <a:rPr lang="es-ES" sz="1600" b="1" dirty="0" smtClean="0"/>
                  <a:t>H</a:t>
                </a:r>
                <a:r>
                  <a:rPr lang="es-ES" sz="1600" dirty="0" smtClean="0"/>
                  <a:t> y un </a:t>
                </a:r>
                <a:r>
                  <a:rPr lang="es-ES" sz="1600" dirty="0" err="1" smtClean="0"/>
                  <a:t>string</a:t>
                </a:r>
                <a:r>
                  <a:rPr lang="es-ES" sz="1600" dirty="0" smtClean="0"/>
                  <a:t> de bits </a:t>
                </a:r>
                <a:r>
                  <a:rPr lang="es-ES" sz="1600" b="1" dirty="0" smtClean="0"/>
                  <a:t>X</a:t>
                </a:r>
                <a:r>
                  <a:rPr lang="es-ES" sz="1600" dirty="0" smtClean="0"/>
                  <a:t>, tal que </a:t>
                </a:r>
                <a:r>
                  <a:rPr lang="es-ES" sz="1600" dirty="0" err="1" smtClean="0"/>
                  <a:t>lenght</a:t>
                </a:r>
                <a:r>
                  <a:rPr lang="es-ES" sz="1600" dirty="0" smtClean="0"/>
                  <a:t>(</a:t>
                </a:r>
                <a:r>
                  <a:rPr lang="es-ES" sz="1600" b="1" dirty="0" smtClean="0"/>
                  <a:t>X</a:t>
                </a:r>
                <a:r>
                  <a:rPr lang="es-ES" sz="1600" dirty="0" smtClean="0"/>
                  <a:t>) = 128</a:t>
                </a:r>
                <a:r>
                  <a:rPr lang="es-ES" sz="1600" b="1" dirty="0" smtClean="0"/>
                  <a:t>m</a:t>
                </a:r>
                <a:r>
                  <a:rPr lang="es-ES" sz="1600" dirty="0" smtClean="0"/>
                  <a:t> para </a:t>
                </a:r>
                <a:r>
                  <a:rPr lang="es-ES" sz="1600" b="1" dirty="0" smtClean="0"/>
                  <a:t>m</a:t>
                </a:r>
                <a:r>
                  <a:rPr lang="es-ES" sz="1600" dirty="0" smtClean="0"/>
                  <a:t> entero positive, y produce un valor </a:t>
                </a:r>
                <a:r>
                  <a:rPr lang="es-ES" sz="1600" b="1" dirty="0" smtClean="0">
                    <a:solidFill>
                      <a:srgbClr val="92D050"/>
                    </a:solidFill>
                  </a:rPr>
                  <a:t>MAC</a:t>
                </a:r>
                <a:r>
                  <a:rPr lang="es-ES" sz="1600" dirty="0" smtClean="0">
                    <a:solidFill>
                      <a:srgbClr val="92D050"/>
                    </a:solidFill>
                  </a:rPr>
                  <a:t> </a:t>
                </a:r>
                <a:r>
                  <a:rPr lang="es-ES" sz="1600" dirty="0" smtClean="0"/>
                  <a:t>de 128</a:t>
                </a:r>
                <a:r>
                  <a:rPr lang="es-ES" sz="1600" b="1" dirty="0" smtClean="0"/>
                  <a:t>m</a:t>
                </a:r>
                <a:r>
                  <a:rPr lang="es-ES" sz="1600" dirty="0" smtClean="0"/>
                  <a:t>.</a:t>
                </a:r>
                <a:br>
                  <a:rPr lang="es-ES" sz="1600" dirty="0" smtClean="0"/>
                </a:br>
                <a:r>
                  <a:rPr lang="es-ES" sz="1600" dirty="0" smtClean="0"/>
                  <a:t>Donde:</a:t>
                </a:r>
              </a:p>
              <a:p>
                <a:pPr lvl="3">
                  <a:buFont typeface="+mj-lt"/>
                  <a:buAutoNum type="arabicPeriod"/>
                </a:pPr>
                <a14:m>
                  <m:oMath xmlns:m="http://schemas.openxmlformats.org/officeDocument/2006/math">
                    <m:sSub>
                      <m:sSubPr>
                        <m:ctrlPr>
                          <a:rPr lang="es-ES" sz="1400" i="1" smtClean="0">
                            <a:latin typeface="Cambria Math" panose="02040503050406030204" pitchFamily="18" charset="0"/>
                          </a:rPr>
                        </m:ctrlPr>
                      </m:sSubPr>
                      <m:e>
                        <m:r>
                          <m:rPr>
                            <m:sty m:val="p"/>
                          </m:rPr>
                          <a:rPr lang="es-ES" sz="1400" b="0" i="0" smtClean="0">
                            <a:latin typeface="Cambria Math" panose="02040503050406030204" pitchFamily="18" charset="0"/>
                          </a:rPr>
                          <m:t>X</m:t>
                        </m:r>
                      </m:e>
                      <m:sub>
                        <m:r>
                          <a:rPr lang="es-ES" sz="1400" b="0" i="0" smtClean="0">
                            <a:latin typeface="Cambria Math" panose="02040503050406030204" pitchFamily="18" charset="0"/>
                          </a:rPr>
                          <m:t>1</m:t>
                        </m:r>
                      </m:sub>
                    </m:sSub>
                    <m:r>
                      <a:rPr lang="es-ES" sz="1400" b="0" i="0" smtClean="0">
                        <a:latin typeface="Cambria Math" panose="02040503050406030204" pitchFamily="18" charset="0"/>
                      </a:rPr>
                      <m:t>,</m:t>
                    </m:r>
                    <m:sSub>
                      <m:sSubPr>
                        <m:ctrlPr>
                          <a:rPr lang="es-ES" sz="1400" i="1">
                            <a:latin typeface="Cambria Math" panose="02040503050406030204" pitchFamily="18" charset="0"/>
                          </a:rPr>
                        </m:ctrlPr>
                      </m:sSubPr>
                      <m:e>
                        <m:r>
                          <m:rPr>
                            <m:sty m:val="p"/>
                          </m:rPr>
                          <a:rPr lang="es-ES" sz="1400" i="0">
                            <a:latin typeface="Cambria Math" panose="02040503050406030204" pitchFamily="18" charset="0"/>
                          </a:rPr>
                          <m:t>X</m:t>
                        </m:r>
                      </m:e>
                      <m:sub>
                        <m:r>
                          <a:rPr lang="es-ES" sz="1400" b="0" i="0" smtClean="0">
                            <a:latin typeface="Cambria Math" panose="02040503050406030204" pitchFamily="18" charset="0"/>
                          </a:rPr>
                          <m:t>2</m:t>
                        </m:r>
                      </m:sub>
                    </m:sSub>
                    <m:r>
                      <a:rPr lang="es-ES" sz="1400" b="0" i="0" smtClean="0">
                        <a:latin typeface="Cambria Math" panose="02040503050406030204" pitchFamily="18" charset="0"/>
                      </a:rPr>
                      <m:t>, …,</m:t>
                    </m:r>
                    <m:sSub>
                      <m:sSubPr>
                        <m:ctrlPr>
                          <a:rPr lang="es-ES" sz="1400" i="1">
                            <a:latin typeface="Cambria Math" panose="02040503050406030204" pitchFamily="18" charset="0"/>
                          </a:rPr>
                        </m:ctrlPr>
                      </m:sSubPr>
                      <m:e>
                        <m:r>
                          <m:rPr>
                            <m:sty m:val="p"/>
                          </m:rPr>
                          <a:rPr lang="es-ES" sz="1400" i="0">
                            <a:latin typeface="Cambria Math" panose="02040503050406030204" pitchFamily="18" charset="0"/>
                          </a:rPr>
                          <m:t>X</m:t>
                        </m:r>
                      </m:e>
                      <m:sub>
                        <m:r>
                          <m:rPr>
                            <m:sty m:val="p"/>
                          </m:rPr>
                          <a:rPr lang="es-ES" sz="1400" b="0" i="0" smtClean="0">
                            <a:latin typeface="Cambria Math" panose="02040503050406030204" pitchFamily="18" charset="0"/>
                          </a:rPr>
                          <m:t>m</m:t>
                        </m:r>
                      </m:sub>
                    </m:sSub>
                  </m:oMath>
                </a14:m>
                <a:r>
                  <a:rPr lang="es-ES" sz="1400" dirty="0" smtClean="0"/>
                  <a:t> denota la secuencia única de bloques tal que: </a:t>
                </a:r>
                <a14:m>
                  <m:oMath xmlns:m="http://schemas.openxmlformats.org/officeDocument/2006/math">
                    <m:r>
                      <m:rPr>
                        <m:sty m:val="p"/>
                      </m:rPr>
                      <a:rPr lang="es-ES" sz="1400" b="0" i="0" smtClean="0">
                        <a:latin typeface="Cambria Math" panose="02040503050406030204" pitchFamily="18" charset="0"/>
                      </a:rPr>
                      <m:t>X</m:t>
                    </m:r>
                    <m:r>
                      <a:rPr lang="es-ES" sz="1400" b="0" i="0" smtClean="0">
                        <a:latin typeface="Cambria Math" panose="02040503050406030204" pitchFamily="18" charset="0"/>
                      </a:rPr>
                      <m:t>= </m:t>
                    </m:r>
                    <m:sSub>
                      <m:sSubPr>
                        <m:ctrlPr>
                          <a:rPr lang="es-ES" sz="1400" i="1">
                            <a:latin typeface="Cambria Math" panose="02040503050406030204" pitchFamily="18" charset="0"/>
                          </a:rPr>
                        </m:ctrlPr>
                      </m:sSubPr>
                      <m:e>
                        <m:r>
                          <m:rPr>
                            <m:sty m:val="p"/>
                          </m:rPr>
                          <a:rPr lang="es-ES" sz="1400" i="0">
                            <a:latin typeface="Cambria Math" panose="02040503050406030204" pitchFamily="18" charset="0"/>
                          </a:rPr>
                          <m:t>X</m:t>
                        </m:r>
                      </m:e>
                      <m:sub>
                        <m:r>
                          <a:rPr lang="es-ES" sz="1400" i="0">
                            <a:latin typeface="Cambria Math" panose="02040503050406030204" pitchFamily="18" charset="0"/>
                          </a:rPr>
                          <m:t>1</m:t>
                        </m:r>
                      </m:sub>
                    </m:sSub>
                    <m:r>
                      <a:rPr lang="es-ES" sz="1400" b="0" i="0" smtClean="0">
                        <a:latin typeface="Cambria Math" panose="02040503050406030204" pitchFamily="18" charset="0"/>
                        <a:ea typeface="Cambria Math" panose="02040503050406030204" pitchFamily="18" charset="0"/>
                      </a:rPr>
                      <m:t>∥</m:t>
                    </m:r>
                    <m:sSub>
                      <m:sSubPr>
                        <m:ctrlPr>
                          <a:rPr lang="es-ES" sz="1400" i="1">
                            <a:latin typeface="Cambria Math" panose="02040503050406030204" pitchFamily="18" charset="0"/>
                          </a:rPr>
                        </m:ctrlPr>
                      </m:sSubPr>
                      <m:e>
                        <m:r>
                          <m:rPr>
                            <m:sty m:val="p"/>
                          </m:rPr>
                          <a:rPr lang="es-ES" sz="1400" i="0">
                            <a:latin typeface="Cambria Math" panose="02040503050406030204" pitchFamily="18" charset="0"/>
                          </a:rPr>
                          <m:t>X</m:t>
                        </m:r>
                      </m:e>
                      <m:sub>
                        <m:r>
                          <a:rPr lang="es-ES" sz="1400" i="0">
                            <a:latin typeface="Cambria Math" panose="02040503050406030204" pitchFamily="18" charset="0"/>
                          </a:rPr>
                          <m:t>2</m:t>
                        </m:r>
                      </m:sub>
                    </m:sSub>
                    <m:r>
                      <a:rPr lang="es-ES" sz="1400" b="0" i="0" smtClean="0">
                        <a:latin typeface="Cambria Math" panose="02040503050406030204" pitchFamily="18" charset="0"/>
                        <a:ea typeface="Cambria Math" panose="02040503050406030204" pitchFamily="18" charset="0"/>
                      </a:rPr>
                      <m:t>∥</m:t>
                    </m:r>
                    <m:r>
                      <a:rPr lang="es-ES" sz="1400" i="0">
                        <a:latin typeface="Cambria Math" panose="02040503050406030204" pitchFamily="18" charset="0"/>
                      </a:rPr>
                      <m:t>…</m:t>
                    </m:r>
                    <m:r>
                      <a:rPr lang="es-ES" sz="1400" i="0" smtClean="0">
                        <a:latin typeface="Cambria Math" panose="02040503050406030204" pitchFamily="18" charset="0"/>
                        <a:ea typeface="Cambria Math" panose="02040503050406030204" pitchFamily="18" charset="0"/>
                      </a:rPr>
                      <m:t>∥</m:t>
                    </m:r>
                    <m:sSub>
                      <m:sSubPr>
                        <m:ctrlPr>
                          <a:rPr lang="es-ES" sz="1400" i="1">
                            <a:latin typeface="Cambria Math" panose="02040503050406030204" pitchFamily="18" charset="0"/>
                          </a:rPr>
                        </m:ctrlPr>
                      </m:sSubPr>
                      <m:e>
                        <m:r>
                          <m:rPr>
                            <m:sty m:val="p"/>
                          </m:rPr>
                          <a:rPr lang="es-ES" sz="1400" i="0">
                            <a:latin typeface="Cambria Math" panose="02040503050406030204" pitchFamily="18" charset="0"/>
                          </a:rPr>
                          <m:t>X</m:t>
                        </m:r>
                      </m:e>
                      <m:sub>
                        <m:r>
                          <m:rPr>
                            <m:sty m:val="p"/>
                          </m:rPr>
                          <a:rPr lang="es-ES" sz="1400" i="0">
                            <a:latin typeface="Cambria Math" panose="02040503050406030204" pitchFamily="18" charset="0"/>
                          </a:rPr>
                          <m:t>m</m:t>
                        </m:r>
                      </m:sub>
                    </m:sSub>
                  </m:oMath>
                </a14:m>
                <a:endParaRPr lang="es-ES" sz="1400" dirty="0"/>
              </a:p>
              <a:p>
                <a:pPr lvl="3">
                  <a:buFont typeface="+mj-lt"/>
                  <a:buAutoNum type="arabicPeriod"/>
                </a:pPr>
                <a14:m>
                  <m:oMath xmlns:m="http://schemas.openxmlformats.org/officeDocument/2006/math">
                    <m:sSub>
                      <m:sSubPr>
                        <m:ctrlPr>
                          <a:rPr lang="es-ES" sz="1400" i="1" smtClean="0">
                            <a:latin typeface="Cambria Math" panose="02040503050406030204" pitchFamily="18" charset="0"/>
                          </a:rPr>
                        </m:ctrlPr>
                      </m:sSubPr>
                      <m:e>
                        <m:r>
                          <m:rPr>
                            <m:sty m:val="p"/>
                          </m:rPr>
                          <a:rPr lang="es-ES" sz="1400" b="0" i="0" smtClean="0">
                            <a:latin typeface="Cambria Math" panose="02040503050406030204" pitchFamily="18" charset="0"/>
                          </a:rPr>
                          <m:t>Y</m:t>
                        </m:r>
                      </m:e>
                      <m:sub>
                        <m:r>
                          <a:rPr lang="es-ES" sz="1400" b="0" i="0" smtClean="0">
                            <a:latin typeface="Cambria Math" panose="02040503050406030204" pitchFamily="18" charset="0"/>
                          </a:rPr>
                          <m:t>0</m:t>
                        </m:r>
                      </m:sub>
                    </m:sSub>
                  </m:oMath>
                </a14:m>
                <a:r>
                  <a:rPr lang="es-ES" sz="1400" dirty="0" smtClean="0"/>
                  <a:t> un bloque de 128 ceros (0), designado como </a:t>
                </a:r>
                <a14:m>
                  <m:oMath xmlns:m="http://schemas.openxmlformats.org/officeDocument/2006/math">
                    <m:sSup>
                      <m:sSupPr>
                        <m:ctrlPr>
                          <a:rPr lang="es-ES" sz="1400" i="1" smtClean="0">
                            <a:latin typeface="Cambria Math" panose="02040503050406030204" pitchFamily="18" charset="0"/>
                          </a:rPr>
                        </m:ctrlPr>
                      </m:sSupPr>
                      <m:e>
                        <m:r>
                          <a:rPr lang="es-ES" sz="1400" b="0" i="0" smtClean="0">
                            <a:latin typeface="Cambria Math" panose="02040503050406030204" pitchFamily="18" charset="0"/>
                          </a:rPr>
                          <m:t>0</m:t>
                        </m:r>
                      </m:e>
                      <m:sup>
                        <m:r>
                          <a:rPr lang="es-ES" sz="1400" b="0" i="0" smtClean="0">
                            <a:latin typeface="Cambria Math" panose="02040503050406030204" pitchFamily="18" charset="0"/>
                          </a:rPr>
                          <m:t>128</m:t>
                        </m:r>
                      </m:sup>
                    </m:sSup>
                  </m:oMath>
                </a14:m>
                <a:r>
                  <a:rPr lang="es-ES" sz="1400" dirty="0" smtClean="0"/>
                  <a:t>.</a:t>
                </a:r>
                <a:endParaRPr lang="es-ES" sz="1400" dirty="0"/>
              </a:p>
              <a:p>
                <a:pPr lvl="3">
                  <a:buFont typeface="+mj-lt"/>
                  <a:buAutoNum type="arabicPeriod"/>
                </a:pPr>
                <a:r>
                  <a:rPr lang="es-ES" sz="1400" dirty="0" smtClean="0"/>
                  <a:t>Para i = 1, 2, …, </a:t>
                </a:r>
                <a:r>
                  <a:rPr lang="es-ES" sz="1400" b="1" dirty="0" smtClean="0"/>
                  <a:t>m, </a:t>
                </a:r>
                <a:r>
                  <a:rPr lang="es-ES" sz="1400" dirty="0" smtClean="0"/>
                  <a:t>sea </a:t>
                </a:r>
                <a14:m>
                  <m:oMath xmlns:m="http://schemas.openxmlformats.org/officeDocument/2006/math">
                    <m:sSub>
                      <m:sSubPr>
                        <m:ctrlPr>
                          <a:rPr lang="es-ES" sz="1400" i="1" smtClean="0">
                            <a:latin typeface="Cambria Math" panose="02040503050406030204" pitchFamily="18" charset="0"/>
                          </a:rPr>
                        </m:ctrlPr>
                      </m:sSubPr>
                      <m:e>
                        <m:r>
                          <a:rPr lang="es-ES" sz="1400" b="0" i="1" smtClean="0">
                            <a:latin typeface="Cambria Math" panose="02040503050406030204" pitchFamily="18" charset="0"/>
                          </a:rPr>
                          <m:t>𝑌</m:t>
                        </m:r>
                      </m:e>
                      <m:sub>
                        <m:r>
                          <a:rPr lang="es-ES" sz="1400" b="0" i="1" smtClean="0">
                            <a:latin typeface="Cambria Math" panose="02040503050406030204" pitchFamily="18" charset="0"/>
                          </a:rPr>
                          <m:t>𝑖</m:t>
                        </m:r>
                      </m:sub>
                    </m:sSub>
                    <m:r>
                      <a:rPr lang="es-ES" sz="1400" b="0" i="1" smtClean="0">
                        <a:latin typeface="Cambria Math" panose="02040503050406030204" pitchFamily="18" charset="0"/>
                      </a:rPr>
                      <m:t>=(</m:t>
                    </m:r>
                    <m:sSub>
                      <m:sSubPr>
                        <m:ctrlPr>
                          <a:rPr lang="es-ES" sz="1400" i="1">
                            <a:latin typeface="Cambria Math" panose="02040503050406030204" pitchFamily="18" charset="0"/>
                          </a:rPr>
                        </m:ctrlPr>
                      </m:sSubPr>
                      <m:e>
                        <m:r>
                          <a:rPr lang="es-ES" sz="1400" i="1">
                            <a:latin typeface="Cambria Math" panose="02040503050406030204" pitchFamily="18" charset="0"/>
                          </a:rPr>
                          <m:t>𝑌</m:t>
                        </m:r>
                      </m:e>
                      <m:sub>
                        <m:r>
                          <a:rPr lang="es-ES" sz="1400" b="0" i="1" smtClean="0">
                            <a:latin typeface="Cambria Math" panose="02040503050406030204" pitchFamily="18" charset="0"/>
                          </a:rPr>
                          <m:t>𝑖</m:t>
                        </m:r>
                        <m:r>
                          <a:rPr lang="es-ES" sz="1400" b="0" i="1" smtClean="0">
                            <a:latin typeface="Cambria Math" panose="02040503050406030204" pitchFamily="18" charset="0"/>
                          </a:rPr>
                          <m:t>−1</m:t>
                        </m:r>
                      </m:sub>
                    </m:sSub>
                    <m:r>
                      <a:rPr lang="es-ES" sz="1400" b="0" i="1" smtClean="0">
                        <a:latin typeface="Cambria Math" panose="02040503050406030204" pitchFamily="18" charset="0"/>
                      </a:rPr>
                      <m:t> </m:t>
                    </m:r>
                    <m:nary>
                      <m:naryPr>
                        <m:chr m:val="⨁"/>
                        <m:subHide m:val="on"/>
                        <m:supHide m:val="on"/>
                        <m:ctrlPr>
                          <a:rPr lang="es-ES" sz="1400" b="0" i="1" smtClean="0">
                            <a:latin typeface="Cambria Math" panose="02040503050406030204" pitchFamily="18" charset="0"/>
                            <a:ea typeface="Cambria Math" panose="02040503050406030204" pitchFamily="18" charset="0"/>
                          </a:rPr>
                        </m:ctrlPr>
                      </m:naryPr>
                      <m:sub/>
                      <m:sup/>
                      <m:e>
                        <m:r>
                          <a:rPr lang="es-ES" sz="1400" b="0" i="1" smtClean="0">
                            <a:latin typeface="Cambria Math" panose="02040503050406030204" pitchFamily="18" charset="0"/>
                          </a:rPr>
                          <m:t> </m:t>
                        </m:r>
                        <m:sSub>
                          <m:sSubPr>
                            <m:ctrlPr>
                              <a:rPr lang="es-ES" sz="1400" i="1">
                                <a:latin typeface="Cambria Math" panose="02040503050406030204" pitchFamily="18" charset="0"/>
                              </a:rPr>
                            </m:ctrlPr>
                          </m:sSubPr>
                          <m:e>
                            <m:r>
                              <a:rPr lang="es-ES" sz="1400" b="0" i="1" smtClean="0">
                                <a:latin typeface="Cambria Math" panose="02040503050406030204" pitchFamily="18" charset="0"/>
                              </a:rPr>
                              <m:t>𝑋</m:t>
                            </m:r>
                          </m:e>
                          <m:sub>
                            <m:r>
                              <a:rPr lang="es-ES" sz="1400" i="1">
                                <a:latin typeface="Cambria Math" panose="02040503050406030204" pitchFamily="18" charset="0"/>
                              </a:rPr>
                              <m:t>𝑖</m:t>
                            </m:r>
                          </m:sub>
                        </m:sSub>
                        <m:r>
                          <a:rPr lang="es-ES" sz="1400" b="0" i="1" smtClean="0">
                            <a:latin typeface="Cambria Math" panose="02040503050406030204" pitchFamily="18" charset="0"/>
                          </a:rPr>
                          <m:t>) </m:t>
                        </m:r>
                        <m:r>
                          <a:rPr lang="es-ES" sz="1400" b="0" i="1" smtClean="0">
                            <a:latin typeface="Cambria Math" panose="02040503050406030204" pitchFamily="18" charset="0"/>
                            <a:ea typeface="Cambria Math" panose="02040503050406030204" pitchFamily="18" charset="0"/>
                          </a:rPr>
                          <m:t>⋅</m:t>
                        </m:r>
                        <m:r>
                          <a:rPr lang="es-ES" sz="1400" b="0" i="1" smtClean="0">
                            <a:latin typeface="Cambria Math" panose="02040503050406030204" pitchFamily="18" charset="0"/>
                            <a:ea typeface="Cambria Math" panose="02040503050406030204" pitchFamily="18" charset="0"/>
                          </a:rPr>
                          <m:t>𝐻</m:t>
                        </m:r>
                      </m:e>
                    </m:nary>
                  </m:oMath>
                </a14:m>
                <a:r>
                  <a:rPr lang="es-ES" sz="1400" dirty="0" smtClean="0"/>
                  <a:t>, donde </a:t>
                </a:r>
                <a:r>
                  <a:rPr lang="es-ES" sz="1400" dirty="0" smtClean="0">
                    <a:cs typeface="Times New Roman" panose="02020603050405020304" pitchFamily="18" charset="0"/>
                  </a:rPr>
                  <a:t>· designa una multiplicación en el campo de </a:t>
                </a:r>
                <a:r>
                  <a:rPr lang="es-ES" sz="1400" dirty="0" err="1" smtClean="0">
                    <a:cs typeface="Times New Roman" panose="02020603050405020304" pitchFamily="18" charset="0"/>
                  </a:rPr>
                  <a:t>Galois</a:t>
                </a:r>
                <a:r>
                  <a:rPr lang="es-ES" sz="1400" dirty="0" smtClean="0">
                    <a:cs typeface="Times New Roman" panose="02020603050405020304" pitchFamily="18" charset="0"/>
                  </a:rPr>
                  <a:t> GF(</a:t>
                </a:r>
                <a14:m>
                  <m:oMath xmlns:m="http://schemas.openxmlformats.org/officeDocument/2006/math">
                    <m:sSup>
                      <m:sSupPr>
                        <m:ctrlPr>
                          <a:rPr lang="es-ES" sz="1400" i="1" smtClean="0">
                            <a:latin typeface="Cambria Math" panose="02040503050406030204" pitchFamily="18" charset="0"/>
                            <a:cs typeface="Times New Roman" panose="02020603050405020304" pitchFamily="18" charset="0"/>
                          </a:rPr>
                        </m:ctrlPr>
                      </m:sSupPr>
                      <m:e>
                        <m:r>
                          <a:rPr lang="es-ES" sz="1400" b="0" i="1" smtClean="0">
                            <a:latin typeface="Cambria Math" panose="02040503050406030204" pitchFamily="18" charset="0"/>
                            <a:cs typeface="Times New Roman" panose="02020603050405020304" pitchFamily="18" charset="0"/>
                          </a:rPr>
                          <m:t>2</m:t>
                        </m:r>
                      </m:e>
                      <m:sup>
                        <m:r>
                          <a:rPr lang="es-ES" sz="1400" b="0" i="1" smtClean="0">
                            <a:latin typeface="Cambria Math" panose="02040503050406030204" pitchFamily="18" charset="0"/>
                            <a:cs typeface="Times New Roman" panose="02020603050405020304" pitchFamily="18" charset="0"/>
                          </a:rPr>
                          <m:t>128</m:t>
                        </m:r>
                      </m:sup>
                    </m:sSup>
                  </m:oMath>
                </a14:m>
                <a:r>
                  <a:rPr lang="es-ES" sz="1400" dirty="0" smtClean="0">
                    <a:cs typeface="Times New Roman" panose="02020603050405020304" pitchFamily="18" charset="0"/>
                  </a:rPr>
                  <a:t>) </a:t>
                </a:r>
                <a:endParaRPr lang="es-ES" sz="1400" dirty="0"/>
              </a:p>
              <a:p>
                <a:pPr lvl="3">
                  <a:buFont typeface="+mj-lt"/>
                  <a:buAutoNum type="arabicPeriod"/>
                </a:pPr>
                <a:r>
                  <a:rPr lang="es-ES" sz="1400" dirty="0" smtClean="0"/>
                  <a:t>Devuelve </a:t>
                </a:r>
                <a14:m>
                  <m:oMath xmlns:m="http://schemas.openxmlformats.org/officeDocument/2006/math">
                    <m:sSub>
                      <m:sSubPr>
                        <m:ctrlPr>
                          <a:rPr lang="es-ES" sz="1400" i="1">
                            <a:latin typeface="Cambria Math" panose="02040503050406030204" pitchFamily="18" charset="0"/>
                          </a:rPr>
                        </m:ctrlPr>
                      </m:sSubPr>
                      <m:e>
                        <m:r>
                          <a:rPr lang="es-ES" sz="1400" i="1">
                            <a:latin typeface="Cambria Math" panose="02040503050406030204" pitchFamily="18" charset="0"/>
                          </a:rPr>
                          <m:t>𝑌</m:t>
                        </m:r>
                      </m:e>
                      <m:sub>
                        <m:r>
                          <a:rPr lang="es-ES" sz="1400" b="1" i="1" smtClean="0">
                            <a:latin typeface="Cambria Math" panose="02040503050406030204" pitchFamily="18" charset="0"/>
                          </a:rPr>
                          <m:t>𝒎</m:t>
                        </m:r>
                      </m:sub>
                    </m:sSub>
                  </m:oMath>
                </a14:m>
                <a:r>
                  <a:rPr lang="es-ES" sz="1400" dirty="0" smtClean="0"/>
                  <a:t>.</a:t>
                </a:r>
                <a:endParaRPr lang="es-ES" sz="1400"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172278" y="2560850"/>
                <a:ext cx="8437149" cy="4022830"/>
              </a:xfrm>
              <a:blipFill rotWithShape="0">
                <a:blip r:embed="rId4"/>
                <a:stretch>
                  <a:fillRect/>
                </a:stretch>
              </a:blipFill>
            </p:spPr>
            <p:txBody>
              <a:bodyPr/>
              <a:lstStyle/>
              <a:p>
                <a:r>
                  <a:rPr lang="es-ES">
                    <a:noFill/>
                  </a:rPr>
                  <a:t> </a:t>
                </a:r>
              </a:p>
            </p:txBody>
          </p:sp>
        </mc:Fallback>
      </mc:AlternateContent>
      <p:pic>
        <p:nvPicPr>
          <p:cNvPr id="5" name="Imagen 4"/>
          <p:cNvPicPr>
            <a:picLocks noChangeAspect="1"/>
          </p:cNvPicPr>
          <p:nvPr/>
        </p:nvPicPr>
        <p:blipFill>
          <a:blip r:embed="rId5"/>
          <a:stretch>
            <a:fillRect/>
          </a:stretch>
        </p:blipFill>
        <p:spPr>
          <a:xfrm>
            <a:off x="8598316" y="4290056"/>
            <a:ext cx="3410296" cy="2168135"/>
          </a:xfrm>
          <a:prstGeom prst="rect">
            <a:avLst/>
          </a:prstGeom>
        </p:spPr>
      </p:pic>
    </p:spTree>
    <p:extLst>
      <p:ext uri="{BB962C8B-B14F-4D97-AF65-F5344CB8AC3E}">
        <p14:creationId xmlns:p14="http://schemas.microsoft.com/office/powerpoint/2010/main" val="21513242"/>
      </p:ext>
    </p:extLst>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2279" y="447188"/>
            <a:ext cx="11847444" cy="970450"/>
          </a:xfrm>
        </p:spPr>
        <p:txBody>
          <a:bodyPr/>
          <a:lstStyle/>
          <a:p>
            <a:r>
              <a:rPr lang="es-ES" sz="3900" dirty="0"/>
              <a:t>Cifrado Autenticado (</a:t>
            </a:r>
            <a:r>
              <a:rPr lang="es-ES" sz="3900" dirty="0" err="1"/>
              <a:t>Authenticated</a:t>
            </a:r>
            <a:r>
              <a:rPr lang="es-ES" sz="3900" dirty="0"/>
              <a:t> </a:t>
            </a:r>
            <a:r>
              <a:rPr lang="es-ES" sz="3900" dirty="0" err="1"/>
              <a:t>Encryption</a:t>
            </a:r>
            <a:r>
              <a:rPr lang="es-ES" sz="3900" dirty="0"/>
              <a:t>)</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172278" y="2032000"/>
                <a:ext cx="7384221" cy="4673600"/>
              </a:xfrm>
            </p:spPr>
            <p:txBody>
              <a:bodyPr>
                <a:normAutofit lnSpcReduction="10000"/>
              </a:bodyPr>
              <a:lstStyle/>
              <a:p>
                <a:r>
                  <a:rPr lang="es-ES" sz="2400" dirty="0" smtClean="0"/>
                  <a:t>GCM </a:t>
                </a:r>
                <a:r>
                  <a:rPr lang="es-ES" sz="1600" dirty="0" smtClean="0"/>
                  <a:t>(continuación)</a:t>
                </a:r>
              </a:p>
              <a:p>
                <a:pPr lvl="1"/>
                <a:r>
                  <a:rPr lang="es-ES" sz="1800" dirty="0" smtClean="0"/>
                  <a:t>Operación avanzada</a:t>
                </a:r>
                <a:r>
                  <a:rPr lang="es-ES" sz="1400" dirty="0" smtClean="0"/>
                  <a:t>(continuación)</a:t>
                </a:r>
                <a:r>
                  <a:rPr lang="es-ES" sz="1800" dirty="0" smtClean="0"/>
                  <a:t>:  </a:t>
                </a:r>
              </a:p>
              <a:p>
                <a:pPr lvl="2"/>
                <a14:m>
                  <m:oMath xmlns:m="http://schemas.openxmlformats.org/officeDocument/2006/math">
                    <m:sSub>
                      <m:sSubPr>
                        <m:ctrlPr>
                          <a:rPr lang="es-ES" sz="1600" b="0" i="1" smtClean="0">
                            <a:latin typeface="Cambria Math" panose="02040503050406030204" pitchFamily="18" charset="0"/>
                          </a:rPr>
                        </m:ctrlPr>
                      </m:sSubPr>
                      <m:e>
                        <m:r>
                          <a:rPr lang="es-ES" sz="1600" i="1">
                            <a:latin typeface="Cambria Math" panose="02040503050406030204" pitchFamily="18" charset="0"/>
                          </a:rPr>
                          <m:t>𝐺</m:t>
                        </m:r>
                        <m:r>
                          <a:rPr lang="es-ES" sz="1600" b="0" i="1" smtClean="0">
                            <a:latin typeface="Cambria Math" panose="02040503050406030204" pitchFamily="18" charset="0"/>
                          </a:rPr>
                          <m:t>𝐶𝑇𝑅</m:t>
                        </m:r>
                      </m:e>
                      <m:sub>
                        <m:r>
                          <a:rPr lang="es-ES" sz="1600" b="0" i="1" smtClean="0">
                            <a:latin typeface="Cambria Math" panose="02040503050406030204" pitchFamily="18" charset="0"/>
                          </a:rPr>
                          <m:t>𝐾</m:t>
                        </m:r>
                      </m:sub>
                    </m:sSub>
                    <m:r>
                      <a:rPr lang="es-ES" sz="1600" b="0" i="1" smtClean="0">
                        <a:latin typeface="Cambria Math" panose="02040503050406030204" pitchFamily="18" charset="0"/>
                      </a:rPr>
                      <m:t>(</m:t>
                    </m:r>
                    <m:r>
                      <a:rPr lang="es-ES" sz="1600" b="0" i="1" smtClean="0">
                        <a:latin typeface="Cambria Math" panose="02040503050406030204" pitchFamily="18" charset="0"/>
                      </a:rPr>
                      <m:t>𝐼𝐶𝐵</m:t>
                    </m:r>
                    <m:r>
                      <a:rPr lang="es-ES" sz="1600" b="0" i="1" smtClean="0">
                        <a:latin typeface="Cambria Math" panose="02040503050406030204" pitchFamily="18" charset="0"/>
                      </a:rPr>
                      <m:t>,</m:t>
                    </m:r>
                    <m:r>
                      <a:rPr lang="es-ES" sz="1600" b="1" i="1" smtClean="0">
                        <a:latin typeface="Cambria Math" panose="02040503050406030204" pitchFamily="18" charset="0"/>
                      </a:rPr>
                      <m:t>𝑿</m:t>
                    </m:r>
                    <m:r>
                      <a:rPr lang="es-ES" sz="1600" b="0" i="1" smtClean="0">
                        <a:latin typeface="Cambria Math" panose="02040503050406030204" pitchFamily="18" charset="0"/>
                      </a:rPr>
                      <m:t>)</m:t>
                    </m:r>
                  </m:oMath>
                </a14:m>
                <a:r>
                  <a:rPr lang="es-ES" sz="1600" dirty="0"/>
                  <a:t> </a:t>
                </a:r>
                <a:r>
                  <a:rPr lang="es-ES" sz="1600" dirty="0" smtClean="0"/>
                  <a:t>toma como entrada la </a:t>
                </a:r>
                <a:r>
                  <a:rPr lang="es-ES" sz="1600" b="1" dirty="0" smtClean="0">
                    <a:solidFill>
                      <a:srgbClr val="92D050"/>
                    </a:solidFill>
                  </a:rPr>
                  <a:t>clave secreta </a:t>
                </a:r>
                <a:r>
                  <a:rPr lang="es-ES" sz="1600" b="1" dirty="0" smtClean="0"/>
                  <a:t>K</a:t>
                </a:r>
                <a:r>
                  <a:rPr lang="es-ES" sz="1600" b="1" dirty="0" smtClean="0">
                    <a:solidFill>
                      <a:srgbClr val="92D050"/>
                    </a:solidFill>
                  </a:rPr>
                  <a:t> </a:t>
                </a:r>
                <a:r>
                  <a:rPr lang="es-ES" sz="1600" dirty="0"/>
                  <a:t>y un </a:t>
                </a:r>
                <a:r>
                  <a:rPr lang="es-ES" sz="1600" dirty="0" err="1"/>
                  <a:t>string</a:t>
                </a:r>
                <a:r>
                  <a:rPr lang="es-ES" sz="1600" dirty="0"/>
                  <a:t> de bits </a:t>
                </a:r>
                <a:r>
                  <a:rPr lang="es-ES" sz="1600" b="1" dirty="0" smtClean="0"/>
                  <a:t>X</a:t>
                </a:r>
                <a:r>
                  <a:rPr lang="es-ES" sz="1600" dirty="0" smtClean="0"/>
                  <a:t>, y devuelve</a:t>
                </a:r>
                <a:r>
                  <a:rPr lang="es-ES" sz="1600" b="1" dirty="0" smtClean="0"/>
                  <a:t> </a:t>
                </a:r>
                <a:r>
                  <a:rPr lang="es-ES" sz="1600" dirty="0" smtClean="0"/>
                  <a:t>un texto cifrado </a:t>
                </a:r>
                <a:r>
                  <a:rPr lang="es-ES" sz="1600" b="1" dirty="0" smtClean="0"/>
                  <a:t>Y </a:t>
                </a:r>
                <a:r>
                  <a:rPr lang="es-ES" sz="1600" dirty="0" smtClean="0"/>
                  <a:t>de largo </a:t>
                </a:r>
                <a:r>
                  <a:rPr lang="es-ES" sz="1600" dirty="0" err="1" smtClean="0"/>
                  <a:t>lenght</a:t>
                </a:r>
                <a:r>
                  <a:rPr lang="es-ES" sz="1600" dirty="0" smtClean="0"/>
                  <a:t>(</a:t>
                </a:r>
                <a:r>
                  <a:rPr lang="es-ES" sz="1600" b="1" dirty="0" smtClean="0"/>
                  <a:t>X</a:t>
                </a:r>
                <a:r>
                  <a:rPr lang="es-ES" sz="1600" dirty="0" smtClean="0"/>
                  <a:t>).</a:t>
                </a:r>
                <a:br>
                  <a:rPr lang="es-ES" sz="1600" dirty="0" smtClean="0"/>
                </a:br>
                <a:r>
                  <a:rPr lang="es-ES" sz="1600" dirty="0" smtClean="0"/>
                  <a:t>Donde:</a:t>
                </a:r>
              </a:p>
              <a:p>
                <a:pPr marL="1714500" lvl="3" indent="-342900">
                  <a:buFont typeface="+mj-lt"/>
                  <a:buAutoNum type="arabicPeriod"/>
                </a:pPr>
                <a:r>
                  <a:rPr lang="es-ES" dirty="0" smtClean="0"/>
                  <a:t>Si </a:t>
                </a:r>
                <a:r>
                  <a:rPr lang="es-ES" b="1" dirty="0"/>
                  <a:t>X</a:t>
                </a:r>
                <a:r>
                  <a:rPr lang="es-ES" dirty="0"/>
                  <a:t> </a:t>
                </a:r>
                <a:r>
                  <a:rPr lang="es-ES" dirty="0" smtClean="0"/>
                  <a:t>es un </a:t>
                </a:r>
                <a:r>
                  <a:rPr lang="es-ES" dirty="0" err="1" smtClean="0"/>
                  <a:t>string</a:t>
                </a:r>
                <a:r>
                  <a:rPr lang="es-ES" dirty="0" smtClean="0"/>
                  <a:t> vacío, entonces se devuelve el </a:t>
                </a:r>
                <a:r>
                  <a:rPr lang="es-ES" dirty="0" err="1" smtClean="0"/>
                  <a:t>string</a:t>
                </a:r>
                <a:r>
                  <a:rPr lang="es-ES" dirty="0" smtClean="0"/>
                  <a:t> vacío como </a:t>
                </a:r>
                <a:r>
                  <a:rPr lang="es-ES" b="1" dirty="0" smtClean="0"/>
                  <a:t>Y</a:t>
                </a:r>
                <a:r>
                  <a:rPr lang="es-ES" dirty="0"/>
                  <a:t>.</a:t>
                </a:r>
              </a:p>
              <a:p>
                <a:pPr marL="1714500" lvl="3" indent="-342900">
                  <a:buFont typeface="+mj-lt"/>
                  <a:buAutoNum type="arabicPeriod"/>
                </a:pPr>
                <a:r>
                  <a:rPr lang="es-ES" dirty="0" smtClean="0"/>
                  <a:t>Sea </a:t>
                </a:r>
                <a14:m>
                  <m:oMath xmlns:m="http://schemas.openxmlformats.org/officeDocument/2006/math">
                    <m:r>
                      <a:rPr lang="es-ES" b="0" i="1" smtClean="0">
                        <a:latin typeface="Cambria Math" panose="02040503050406030204" pitchFamily="18" charset="0"/>
                      </a:rPr>
                      <m:t>𝑛</m:t>
                    </m:r>
                    <m:r>
                      <a:rPr lang="es-ES" b="0" i="1" smtClean="0">
                        <a:latin typeface="Cambria Math" panose="02040503050406030204" pitchFamily="18" charset="0"/>
                      </a:rPr>
                      <m:t>=[(</m:t>
                    </m:r>
                    <m:r>
                      <a:rPr lang="es-ES" b="0" i="1" smtClean="0">
                        <a:latin typeface="Cambria Math" panose="02040503050406030204" pitchFamily="18" charset="0"/>
                      </a:rPr>
                      <m:t>𝑙𝑒𝑛</m:t>
                    </m:r>
                    <m:r>
                      <a:rPr lang="es-ES" b="0" i="1" smtClean="0">
                        <a:latin typeface="Cambria Math" panose="02040503050406030204" pitchFamily="18" charset="0"/>
                      </a:rPr>
                      <m:t>(</m:t>
                    </m:r>
                    <m:r>
                      <a:rPr lang="es-ES" b="1" i="1" smtClean="0">
                        <a:latin typeface="Cambria Math" panose="02040503050406030204" pitchFamily="18" charset="0"/>
                      </a:rPr>
                      <m:t>𝑿</m:t>
                    </m:r>
                    <m:r>
                      <a:rPr lang="es-ES" b="0" i="1" smtClean="0">
                        <a:latin typeface="Cambria Math" panose="02040503050406030204" pitchFamily="18" charset="0"/>
                      </a:rPr>
                      <m:t>)/128)]</m:t>
                    </m:r>
                  </m:oMath>
                </a14:m>
                <a:r>
                  <a:rPr lang="es-ES" dirty="0" smtClean="0"/>
                  <a:t>. Eso es, </a:t>
                </a:r>
                <a:r>
                  <a:rPr lang="es-ES" b="1" dirty="0" smtClean="0"/>
                  <a:t>n </a:t>
                </a:r>
                <a:r>
                  <a:rPr lang="es-ES" dirty="0" smtClean="0"/>
                  <a:t>es el entero más chico mayor o igual a </a:t>
                </a:r>
                <a14:m>
                  <m:oMath xmlns:m="http://schemas.openxmlformats.org/officeDocument/2006/math">
                    <m:r>
                      <a:rPr lang="es-ES" i="1">
                        <a:latin typeface="Cambria Math" panose="02040503050406030204" pitchFamily="18" charset="0"/>
                      </a:rPr>
                      <m:t>𝑙𝑒𝑛</m:t>
                    </m:r>
                    <m:r>
                      <a:rPr lang="es-ES" i="1">
                        <a:latin typeface="Cambria Math" panose="02040503050406030204" pitchFamily="18" charset="0"/>
                      </a:rPr>
                      <m:t>(</m:t>
                    </m:r>
                    <m:r>
                      <a:rPr lang="es-ES" b="1" i="1">
                        <a:latin typeface="Cambria Math" panose="02040503050406030204" pitchFamily="18" charset="0"/>
                      </a:rPr>
                      <m:t>𝑿</m:t>
                    </m:r>
                    <m:r>
                      <a:rPr lang="es-ES" i="1">
                        <a:latin typeface="Cambria Math" panose="02040503050406030204" pitchFamily="18" charset="0"/>
                      </a:rPr>
                      <m:t>)/128</m:t>
                    </m:r>
                  </m:oMath>
                </a14:m>
                <a:r>
                  <a:rPr lang="es-ES" dirty="0" smtClean="0"/>
                  <a:t>.</a:t>
                </a:r>
              </a:p>
              <a:p>
                <a:pPr marL="1714500" lvl="3" indent="-342900">
                  <a:buFont typeface="+mj-lt"/>
                  <a:buAutoNum type="arabicPeriod"/>
                </a:pPr>
                <a14:m>
                  <m:oMath xmlns:m="http://schemas.openxmlformats.org/officeDocument/2006/math">
                    <m:sSub>
                      <m:sSubPr>
                        <m:ctrlPr>
                          <a:rPr lang="es-ES" i="1">
                            <a:latin typeface="Cambria Math" panose="02040503050406030204" pitchFamily="18" charset="0"/>
                          </a:rPr>
                        </m:ctrlPr>
                      </m:sSubPr>
                      <m:e>
                        <m:r>
                          <m:rPr>
                            <m:sty m:val="p"/>
                          </m:rPr>
                          <a:rPr lang="es-ES" i="0">
                            <a:latin typeface="Cambria Math" panose="02040503050406030204" pitchFamily="18" charset="0"/>
                          </a:rPr>
                          <m:t>X</m:t>
                        </m:r>
                      </m:e>
                      <m:sub>
                        <m:r>
                          <a:rPr lang="es-ES" i="0">
                            <a:latin typeface="Cambria Math" panose="02040503050406030204" pitchFamily="18" charset="0"/>
                          </a:rPr>
                          <m:t>1</m:t>
                        </m:r>
                      </m:sub>
                    </m:sSub>
                    <m:r>
                      <a:rPr lang="es-ES" i="0">
                        <a:latin typeface="Cambria Math" panose="02040503050406030204" pitchFamily="18" charset="0"/>
                      </a:rPr>
                      <m:t>,</m:t>
                    </m:r>
                    <m:sSub>
                      <m:sSubPr>
                        <m:ctrlPr>
                          <a:rPr lang="es-ES" i="1">
                            <a:latin typeface="Cambria Math" panose="02040503050406030204" pitchFamily="18" charset="0"/>
                          </a:rPr>
                        </m:ctrlPr>
                      </m:sSubPr>
                      <m:e>
                        <m:r>
                          <m:rPr>
                            <m:sty m:val="p"/>
                          </m:rPr>
                          <a:rPr lang="es-ES" i="0">
                            <a:latin typeface="Cambria Math" panose="02040503050406030204" pitchFamily="18" charset="0"/>
                          </a:rPr>
                          <m:t>X</m:t>
                        </m:r>
                      </m:e>
                      <m:sub>
                        <m:r>
                          <a:rPr lang="es-ES" i="0">
                            <a:latin typeface="Cambria Math" panose="02040503050406030204" pitchFamily="18" charset="0"/>
                          </a:rPr>
                          <m:t>2</m:t>
                        </m:r>
                      </m:sub>
                    </m:sSub>
                    <m:r>
                      <a:rPr lang="es-ES" i="0">
                        <a:latin typeface="Cambria Math" panose="02040503050406030204" pitchFamily="18" charset="0"/>
                      </a:rPr>
                      <m:t>, …,</m:t>
                    </m:r>
                    <m:sSubSup>
                      <m:sSubSupPr>
                        <m:ctrlPr>
                          <a:rPr lang="es-ES" i="1" smtClean="0">
                            <a:latin typeface="Cambria Math" panose="02040503050406030204" pitchFamily="18" charset="0"/>
                          </a:rPr>
                        </m:ctrlPr>
                      </m:sSubSupPr>
                      <m:e>
                        <m:r>
                          <m:rPr>
                            <m:sty m:val="p"/>
                          </m:rPr>
                          <a:rPr lang="es-ES" b="0" i="0" smtClean="0">
                            <a:latin typeface="Cambria Math" panose="02040503050406030204" pitchFamily="18" charset="0"/>
                          </a:rPr>
                          <m:t>X</m:t>
                        </m:r>
                      </m:e>
                      <m:sub>
                        <m:r>
                          <a:rPr lang="es-ES" b="1" i="0" smtClean="0">
                            <a:latin typeface="Cambria Math" panose="02040503050406030204" pitchFamily="18" charset="0"/>
                          </a:rPr>
                          <m:t>𝐧</m:t>
                        </m:r>
                      </m:sub>
                      <m:sup>
                        <m:r>
                          <a:rPr lang="es-ES" b="0" i="0" smtClean="0">
                            <a:latin typeface="Cambria Math" panose="02040503050406030204" pitchFamily="18" charset="0"/>
                          </a:rPr>
                          <m:t>∗</m:t>
                        </m:r>
                      </m:sup>
                    </m:sSubSup>
                  </m:oMath>
                </a14:m>
                <a:r>
                  <a:rPr lang="es-ES" dirty="0" smtClean="0"/>
                  <a:t> denota la secuencia única de </a:t>
                </a:r>
                <a:r>
                  <a:rPr lang="es-ES" dirty="0" err="1" smtClean="0"/>
                  <a:t>string</a:t>
                </a:r>
                <a:r>
                  <a:rPr lang="es-ES" dirty="0" smtClean="0"/>
                  <a:t> de bits tal que </a:t>
                </a:r>
                <a14:m>
                  <m:oMath xmlns:m="http://schemas.openxmlformats.org/officeDocument/2006/math">
                    <m:r>
                      <m:rPr>
                        <m:sty m:val="p"/>
                      </m:rPr>
                      <a:rPr lang="es-ES" i="0">
                        <a:latin typeface="Cambria Math" panose="02040503050406030204" pitchFamily="18" charset="0"/>
                      </a:rPr>
                      <m:t>X</m:t>
                    </m:r>
                    <m:r>
                      <a:rPr lang="es-ES" i="0">
                        <a:latin typeface="Cambria Math" panose="02040503050406030204" pitchFamily="18" charset="0"/>
                      </a:rPr>
                      <m:t>= </m:t>
                    </m:r>
                    <m:sSub>
                      <m:sSubPr>
                        <m:ctrlPr>
                          <a:rPr lang="es-ES" i="1">
                            <a:latin typeface="Cambria Math" panose="02040503050406030204" pitchFamily="18" charset="0"/>
                          </a:rPr>
                        </m:ctrlPr>
                      </m:sSubPr>
                      <m:e>
                        <m:r>
                          <m:rPr>
                            <m:sty m:val="p"/>
                          </m:rPr>
                          <a:rPr lang="es-ES" i="0">
                            <a:latin typeface="Cambria Math" panose="02040503050406030204" pitchFamily="18" charset="0"/>
                          </a:rPr>
                          <m:t>X</m:t>
                        </m:r>
                      </m:e>
                      <m:sub>
                        <m:r>
                          <a:rPr lang="es-ES" i="0">
                            <a:latin typeface="Cambria Math" panose="02040503050406030204" pitchFamily="18" charset="0"/>
                          </a:rPr>
                          <m:t>1</m:t>
                        </m:r>
                      </m:sub>
                    </m:sSub>
                    <m:r>
                      <a:rPr lang="es-ES" i="0">
                        <a:latin typeface="Cambria Math" panose="02040503050406030204" pitchFamily="18" charset="0"/>
                        <a:ea typeface="Cambria Math" panose="02040503050406030204" pitchFamily="18" charset="0"/>
                      </a:rPr>
                      <m:t>∥</m:t>
                    </m:r>
                    <m:sSub>
                      <m:sSubPr>
                        <m:ctrlPr>
                          <a:rPr lang="es-ES" i="1">
                            <a:latin typeface="Cambria Math" panose="02040503050406030204" pitchFamily="18" charset="0"/>
                          </a:rPr>
                        </m:ctrlPr>
                      </m:sSubPr>
                      <m:e>
                        <m:r>
                          <m:rPr>
                            <m:sty m:val="p"/>
                          </m:rPr>
                          <a:rPr lang="es-ES" i="0">
                            <a:latin typeface="Cambria Math" panose="02040503050406030204" pitchFamily="18" charset="0"/>
                          </a:rPr>
                          <m:t>X</m:t>
                        </m:r>
                      </m:e>
                      <m:sub>
                        <m:r>
                          <a:rPr lang="es-ES" i="0">
                            <a:latin typeface="Cambria Math" panose="02040503050406030204" pitchFamily="18" charset="0"/>
                          </a:rPr>
                          <m:t>2</m:t>
                        </m:r>
                      </m:sub>
                    </m:sSub>
                    <m:r>
                      <a:rPr lang="es-ES" i="0">
                        <a:latin typeface="Cambria Math" panose="02040503050406030204" pitchFamily="18" charset="0"/>
                        <a:ea typeface="Cambria Math" panose="02040503050406030204" pitchFamily="18" charset="0"/>
                      </a:rPr>
                      <m:t>∥</m:t>
                    </m:r>
                    <m:r>
                      <a:rPr lang="es-ES" i="0">
                        <a:latin typeface="Cambria Math" panose="02040503050406030204" pitchFamily="18" charset="0"/>
                      </a:rPr>
                      <m:t>…</m:t>
                    </m:r>
                    <m:r>
                      <a:rPr lang="es-ES" i="0">
                        <a:latin typeface="Cambria Math" panose="02040503050406030204" pitchFamily="18" charset="0"/>
                        <a:ea typeface="Cambria Math" panose="02040503050406030204" pitchFamily="18" charset="0"/>
                      </a:rPr>
                      <m:t>∥</m:t>
                    </m:r>
                    <m:sSubSup>
                      <m:sSubSupPr>
                        <m:ctrlPr>
                          <a:rPr lang="es-ES" i="1">
                            <a:latin typeface="Cambria Math" panose="02040503050406030204" pitchFamily="18" charset="0"/>
                          </a:rPr>
                        </m:ctrlPr>
                      </m:sSubSupPr>
                      <m:e>
                        <m:r>
                          <m:rPr>
                            <m:sty m:val="p"/>
                          </m:rPr>
                          <a:rPr lang="es-ES" i="0">
                            <a:latin typeface="Cambria Math" panose="02040503050406030204" pitchFamily="18" charset="0"/>
                          </a:rPr>
                          <m:t>X</m:t>
                        </m:r>
                      </m:e>
                      <m:sub>
                        <m:r>
                          <a:rPr lang="es-ES" b="1" i="0">
                            <a:latin typeface="Cambria Math" panose="02040503050406030204" pitchFamily="18" charset="0"/>
                          </a:rPr>
                          <m:t>𝐧</m:t>
                        </m:r>
                      </m:sub>
                      <m:sup>
                        <m:r>
                          <a:rPr lang="es-ES" i="0">
                            <a:latin typeface="Cambria Math" panose="02040503050406030204" pitchFamily="18" charset="0"/>
                          </a:rPr>
                          <m:t>∗</m:t>
                        </m:r>
                      </m:sup>
                    </m:sSubSup>
                  </m:oMath>
                </a14:m>
                <a:r>
                  <a:rPr lang="es-ES" dirty="0" smtClean="0"/>
                  <a:t> y donde  </a:t>
                </a:r>
                <a14:m>
                  <m:oMath xmlns:m="http://schemas.openxmlformats.org/officeDocument/2006/math">
                    <m:sSub>
                      <m:sSubPr>
                        <m:ctrlPr>
                          <a:rPr lang="es-ES" i="1">
                            <a:latin typeface="Cambria Math" panose="02040503050406030204" pitchFamily="18" charset="0"/>
                          </a:rPr>
                        </m:ctrlPr>
                      </m:sSubPr>
                      <m:e>
                        <m:r>
                          <m:rPr>
                            <m:sty m:val="p"/>
                          </m:rPr>
                          <a:rPr lang="es-ES" i="0">
                            <a:latin typeface="Cambria Math" panose="02040503050406030204" pitchFamily="18" charset="0"/>
                          </a:rPr>
                          <m:t>X</m:t>
                        </m:r>
                      </m:e>
                      <m:sub>
                        <m:r>
                          <a:rPr lang="es-ES" i="0">
                            <a:latin typeface="Cambria Math" panose="02040503050406030204" pitchFamily="18" charset="0"/>
                          </a:rPr>
                          <m:t>1</m:t>
                        </m:r>
                      </m:sub>
                    </m:sSub>
                    <m:r>
                      <a:rPr lang="es-ES" i="0">
                        <a:latin typeface="Cambria Math" panose="02040503050406030204" pitchFamily="18" charset="0"/>
                      </a:rPr>
                      <m:t>,</m:t>
                    </m:r>
                    <m:sSub>
                      <m:sSubPr>
                        <m:ctrlPr>
                          <a:rPr lang="es-ES" i="1">
                            <a:latin typeface="Cambria Math" panose="02040503050406030204" pitchFamily="18" charset="0"/>
                          </a:rPr>
                        </m:ctrlPr>
                      </m:sSubPr>
                      <m:e>
                        <m:r>
                          <m:rPr>
                            <m:sty m:val="p"/>
                          </m:rPr>
                          <a:rPr lang="es-ES" i="0">
                            <a:latin typeface="Cambria Math" panose="02040503050406030204" pitchFamily="18" charset="0"/>
                          </a:rPr>
                          <m:t>X</m:t>
                        </m:r>
                      </m:e>
                      <m:sub>
                        <m:r>
                          <a:rPr lang="es-ES" i="0">
                            <a:latin typeface="Cambria Math" panose="02040503050406030204" pitchFamily="18" charset="0"/>
                          </a:rPr>
                          <m:t>2</m:t>
                        </m:r>
                      </m:sub>
                    </m:sSub>
                    <m:r>
                      <a:rPr lang="es-ES" i="0">
                        <a:latin typeface="Cambria Math" panose="02040503050406030204" pitchFamily="18" charset="0"/>
                      </a:rPr>
                      <m:t>, …,</m:t>
                    </m:r>
                    <m:sSub>
                      <m:sSubPr>
                        <m:ctrlPr>
                          <a:rPr lang="es-ES" i="1">
                            <a:latin typeface="Cambria Math" panose="02040503050406030204" pitchFamily="18" charset="0"/>
                          </a:rPr>
                        </m:ctrlPr>
                      </m:sSubPr>
                      <m:e>
                        <m:r>
                          <m:rPr>
                            <m:sty m:val="p"/>
                          </m:rPr>
                          <a:rPr lang="es-ES" i="0">
                            <a:latin typeface="Cambria Math" panose="02040503050406030204" pitchFamily="18" charset="0"/>
                          </a:rPr>
                          <m:t>X</m:t>
                        </m:r>
                      </m:e>
                      <m:sub>
                        <m:r>
                          <a:rPr lang="es-ES" b="1" i="0">
                            <a:latin typeface="Cambria Math" panose="02040503050406030204" pitchFamily="18" charset="0"/>
                          </a:rPr>
                          <m:t>𝐧</m:t>
                        </m:r>
                        <m:r>
                          <a:rPr lang="es-ES" b="1" i="0" smtClean="0">
                            <a:latin typeface="Cambria Math" panose="02040503050406030204" pitchFamily="18" charset="0"/>
                          </a:rPr>
                          <m:t>−</m:t>
                        </m:r>
                        <m:r>
                          <a:rPr lang="es-ES" b="1" i="0" smtClean="0">
                            <a:latin typeface="Cambria Math" panose="02040503050406030204" pitchFamily="18" charset="0"/>
                          </a:rPr>
                          <m:t>𝟏</m:t>
                        </m:r>
                      </m:sub>
                    </m:sSub>
                  </m:oMath>
                </a14:m>
                <a:r>
                  <a:rPr lang="es-ES" dirty="0" smtClean="0"/>
                  <a:t> son bloques completos de 128 bits.</a:t>
                </a:r>
                <a:endParaRPr lang="es-ES" dirty="0"/>
              </a:p>
              <a:p>
                <a:pPr marL="1714500" lvl="3" indent="-342900">
                  <a:buFont typeface="+mj-lt"/>
                  <a:buAutoNum type="arabicPeriod"/>
                </a:pPr>
                <a:r>
                  <a:rPr lang="es-ES" dirty="0" smtClean="0"/>
                  <a:t>Sea </a:t>
                </a:r>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𝐶𝐵</m:t>
                        </m:r>
                      </m:e>
                      <m:sub>
                        <m:r>
                          <a:rPr lang="es-ES" b="0" i="1" smtClean="0">
                            <a:latin typeface="Cambria Math" panose="02040503050406030204" pitchFamily="18" charset="0"/>
                          </a:rPr>
                          <m:t>1</m:t>
                        </m:r>
                      </m:sub>
                    </m:sSub>
                    <m:r>
                      <a:rPr lang="es-ES" b="0" i="1" smtClean="0">
                        <a:latin typeface="Cambria Math" panose="02040503050406030204" pitchFamily="18" charset="0"/>
                      </a:rPr>
                      <m:t>=</m:t>
                    </m:r>
                    <m:r>
                      <a:rPr lang="es-ES" b="0" i="1" smtClean="0">
                        <a:latin typeface="Cambria Math" panose="02040503050406030204" pitchFamily="18" charset="0"/>
                      </a:rPr>
                      <m:t>𝐼𝐶𝐵</m:t>
                    </m:r>
                  </m:oMath>
                </a14:m>
                <a:r>
                  <a:rPr lang="es-ES" dirty="0" smtClean="0"/>
                  <a:t>.</a:t>
                </a:r>
                <a:endParaRPr lang="es-ES" dirty="0"/>
              </a:p>
              <a:p>
                <a:pPr marL="1714500" lvl="3" indent="-342900">
                  <a:buFont typeface="+mj-lt"/>
                  <a:buAutoNum type="arabicPeriod"/>
                </a:pPr>
                <a:r>
                  <a:rPr lang="es-ES" dirty="0" smtClean="0"/>
                  <a:t>Para i = 1 hasta </a:t>
                </a:r>
                <a:r>
                  <a:rPr lang="es-ES" b="1" dirty="0" smtClean="0"/>
                  <a:t>n</a:t>
                </a:r>
                <a:r>
                  <a:rPr lang="es-ES" dirty="0" smtClean="0"/>
                  <a:t>, sea </a:t>
                </a:r>
                <a14:m>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𝐶𝐵</m:t>
                        </m:r>
                      </m:e>
                      <m:sub>
                        <m:r>
                          <a:rPr lang="es-ES" b="0" i="1" smtClean="0">
                            <a:latin typeface="Cambria Math" panose="02040503050406030204" pitchFamily="18" charset="0"/>
                          </a:rPr>
                          <m:t>𝑖</m:t>
                        </m:r>
                      </m:sub>
                    </m:sSub>
                    <m:r>
                      <a:rPr lang="es-ES" i="1">
                        <a:latin typeface="Cambria Math" panose="02040503050406030204" pitchFamily="18" charset="0"/>
                      </a:rPr>
                      <m:t>=</m:t>
                    </m:r>
                    <m:sSub>
                      <m:sSubPr>
                        <m:ctrlPr>
                          <a:rPr lang="es-ES" i="1">
                            <a:latin typeface="Cambria Math" panose="02040503050406030204" pitchFamily="18" charset="0"/>
                          </a:rPr>
                        </m:ctrlPr>
                      </m:sSubPr>
                      <m:e>
                        <m:r>
                          <a:rPr lang="es-ES" b="0" i="1" smtClean="0">
                            <a:latin typeface="Cambria Math" panose="02040503050406030204" pitchFamily="18" charset="0"/>
                          </a:rPr>
                          <m:t>𝑖𝑛𝑐</m:t>
                        </m:r>
                      </m:e>
                      <m:sub>
                        <m:r>
                          <a:rPr lang="es-ES" i="1">
                            <a:latin typeface="Cambria Math" panose="02040503050406030204" pitchFamily="18" charset="0"/>
                          </a:rPr>
                          <m:t>𝑖</m:t>
                        </m:r>
                        <m:r>
                          <a:rPr lang="es-ES" b="0" i="1" smtClean="0">
                            <a:latin typeface="Cambria Math" panose="02040503050406030204" pitchFamily="18" charset="0"/>
                          </a:rPr>
                          <m:t>32</m:t>
                        </m:r>
                      </m:sub>
                    </m:sSub>
                    <m:d>
                      <m:dPr>
                        <m:ctrlPr>
                          <a:rPr lang="es-ES" b="0" i="1" smtClean="0">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𝐶𝐵</m:t>
                            </m:r>
                          </m:e>
                          <m:sub>
                            <m:r>
                              <a:rPr lang="es-ES" b="0" i="1" smtClean="0">
                                <a:latin typeface="Cambria Math" panose="02040503050406030204" pitchFamily="18" charset="0"/>
                              </a:rPr>
                              <m:t>𝑖</m:t>
                            </m:r>
                            <m:r>
                              <a:rPr lang="es-ES" b="0" i="1" smtClean="0">
                                <a:latin typeface="Cambria Math" panose="02040503050406030204" pitchFamily="18" charset="0"/>
                              </a:rPr>
                              <m:t>−1</m:t>
                            </m:r>
                          </m:sub>
                        </m:sSub>
                      </m:e>
                    </m:d>
                  </m:oMath>
                </a14:m>
                <a:r>
                  <a:rPr lang="es-ES" dirty="0" smtClean="0"/>
                  <a:t>, donde la función </a:t>
                </a:r>
                <a14:m>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𝑖𝑛𝑐</m:t>
                        </m:r>
                      </m:e>
                      <m:sub>
                        <m:r>
                          <a:rPr lang="es-ES" i="1">
                            <a:latin typeface="Cambria Math" panose="02040503050406030204" pitchFamily="18" charset="0"/>
                          </a:rPr>
                          <m:t>𝑖</m:t>
                        </m:r>
                        <m:r>
                          <a:rPr lang="es-ES" i="1">
                            <a:latin typeface="Cambria Math" panose="02040503050406030204" pitchFamily="18" charset="0"/>
                          </a:rPr>
                          <m:t>32</m:t>
                        </m:r>
                      </m:sub>
                    </m:sSub>
                    <m:r>
                      <a:rPr lang="es-ES" b="0" i="1" smtClean="0">
                        <a:latin typeface="Cambria Math" panose="02040503050406030204" pitchFamily="18" charset="0"/>
                      </a:rPr>
                      <m:t>(</m:t>
                    </m:r>
                    <m:r>
                      <a:rPr lang="es-ES" b="0" i="1" smtClean="0">
                        <a:latin typeface="Cambria Math" panose="02040503050406030204" pitchFamily="18" charset="0"/>
                      </a:rPr>
                      <m:t>𝑆</m:t>
                    </m:r>
                    <m:r>
                      <a:rPr lang="es-ES" b="0" i="1" smtClean="0">
                        <a:latin typeface="Cambria Math" panose="02040503050406030204" pitchFamily="18" charset="0"/>
                      </a:rPr>
                      <m:t>)</m:t>
                    </m:r>
                  </m:oMath>
                </a14:m>
                <a:r>
                  <a:rPr lang="es-ES" dirty="0" smtClean="0"/>
                  <a:t> suma 1 modulo </a:t>
                </a:r>
                <a14:m>
                  <m:oMath xmlns:m="http://schemas.openxmlformats.org/officeDocument/2006/math">
                    <m:sSup>
                      <m:sSupPr>
                        <m:ctrlPr>
                          <a:rPr lang="es-ES" i="1" smtClean="0">
                            <a:latin typeface="Cambria Math" panose="02040503050406030204" pitchFamily="18" charset="0"/>
                          </a:rPr>
                        </m:ctrlPr>
                      </m:sSupPr>
                      <m:e>
                        <m:r>
                          <a:rPr lang="es-ES" b="0" i="1" smtClean="0">
                            <a:latin typeface="Cambria Math" panose="02040503050406030204" pitchFamily="18" charset="0"/>
                          </a:rPr>
                          <m:t>2</m:t>
                        </m:r>
                      </m:e>
                      <m:sup>
                        <m:r>
                          <a:rPr lang="es-ES" b="0" i="1" smtClean="0">
                            <a:latin typeface="Cambria Math" panose="02040503050406030204" pitchFamily="18" charset="0"/>
                          </a:rPr>
                          <m:t>32</m:t>
                        </m:r>
                      </m:sup>
                    </m:sSup>
                  </m:oMath>
                </a14:m>
                <a:r>
                  <a:rPr lang="es-ES" dirty="0" smtClean="0"/>
                  <a:t> a los 32 bits más de la derecha, y deja los demás bits sin modificar.</a:t>
                </a:r>
                <a:endParaRPr lang="es-ES" dirty="0"/>
              </a:p>
              <a:p>
                <a:pPr marL="1714500" lvl="3" indent="-342900">
                  <a:buFont typeface="+mj-lt"/>
                  <a:buAutoNum type="arabicPeriod"/>
                </a:pPr>
                <a:r>
                  <a:rPr lang="es-ES" dirty="0" smtClean="0"/>
                  <a:t>Para I = </a:t>
                </a:r>
                <a:r>
                  <a:rPr lang="es-ES" b="1" dirty="0" smtClean="0"/>
                  <a:t>n</a:t>
                </a:r>
                <a:r>
                  <a:rPr lang="es-ES" dirty="0" smtClean="0"/>
                  <a:t>-1, hacer </a:t>
                </a:r>
                <a14:m>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𝑌</m:t>
                        </m:r>
                      </m:e>
                      <m:sub>
                        <m:r>
                          <a:rPr lang="es-ES" i="1">
                            <a:latin typeface="Cambria Math" panose="02040503050406030204" pitchFamily="18" charset="0"/>
                          </a:rPr>
                          <m:t>𝑖</m:t>
                        </m:r>
                      </m:sub>
                    </m:sSub>
                    <m:r>
                      <a:rPr lang="es-ES" i="1">
                        <a:latin typeface="Cambria Math" panose="02040503050406030204" pitchFamily="18" charset="0"/>
                      </a:rPr>
                      <m:t>=</m:t>
                    </m:r>
                    <m:sSub>
                      <m:sSubPr>
                        <m:ctrlPr>
                          <a:rPr lang="es-ES" i="1" smtClean="0">
                            <a:latin typeface="Cambria Math" panose="02040503050406030204" pitchFamily="18" charset="0"/>
                          </a:rPr>
                        </m:ctrlPr>
                      </m:sSubPr>
                      <m:e>
                        <m:r>
                          <a:rPr lang="es-ES" b="0" i="1" smtClean="0">
                            <a:latin typeface="Cambria Math" panose="02040503050406030204" pitchFamily="18" charset="0"/>
                          </a:rPr>
                          <m:t>𝑋</m:t>
                        </m:r>
                      </m:e>
                      <m:sub>
                        <m:r>
                          <a:rPr lang="es-ES" i="1">
                            <a:latin typeface="Cambria Math" panose="02040503050406030204" pitchFamily="18" charset="0"/>
                          </a:rPr>
                          <m:t>𝑖</m:t>
                        </m:r>
                      </m:sub>
                    </m:sSub>
                    <m:r>
                      <a:rPr lang="es-ES" i="1">
                        <a:latin typeface="Cambria Math" panose="02040503050406030204" pitchFamily="18" charset="0"/>
                      </a:rPr>
                      <m:t> </m:t>
                    </m:r>
                    <m:nary>
                      <m:naryPr>
                        <m:chr m:val="⨁"/>
                        <m:subHide m:val="on"/>
                        <m:supHide m:val="on"/>
                        <m:ctrlPr>
                          <a:rPr lang="es-ES" i="1">
                            <a:latin typeface="Cambria Math" panose="02040503050406030204" pitchFamily="18" charset="0"/>
                            <a:ea typeface="Cambria Math" panose="02040503050406030204" pitchFamily="18" charset="0"/>
                          </a:rPr>
                        </m:ctrlPr>
                      </m:naryPr>
                      <m:sub/>
                      <m:sup/>
                      <m:e>
                        <m:r>
                          <a:rPr lang="es-ES" i="1">
                            <a:latin typeface="Cambria Math" panose="02040503050406030204" pitchFamily="18" charset="0"/>
                          </a:rPr>
                          <m:t> </m:t>
                        </m:r>
                        <m:r>
                          <a:rPr lang="es-ES" b="0" i="1" smtClean="0">
                            <a:latin typeface="Cambria Math" panose="02040503050406030204" pitchFamily="18" charset="0"/>
                          </a:rPr>
                          <m:t>𝐸</m:t>
                        </m:r>
                        <m:r>
                          <a:rPr lang="es-ES" b="0" i="1" smtClean="0">
                            <a:latin typeface="Cambria Math" panose="02040503050406030204" pitchFamily="18" charset="0"/>
                          </a:rPr>
                          <m:t>(</m:t>
                        </m:r>
                        <m:r>
                          <a:rPr lang="es-ES" b="0" i="1" smtClean="0">
                            <a:latin typeface="Cambria Math" panose="02040503050406030204" pitchFamily="18" charset="0"/>
                          </a:rPr>
                          <m:t>𝐾</m:t>
                        </m:r>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b="0" i="1" smtClean="0">
                                <a:latin typeface="Cambria Math" panose="02040503050406030204" pitchFamily="18" charset="0"/>
                              </a:rPr>
                              <m:t>𝐶𝐵</m:t>
                            </m:r>
                          </m:e>
                          <m:sub>
                            <m:r>
                              <a:rPr lang="es-ES" i="1">
                                <a:latin typeface="Cambria Math" panose="02040503050406030204" pitchFamily="18" charset="0"/>
                              </a:rPr>
                              <m:t>𝑖</m:t>
                            </m:r>
                          </m:sub>
                        </m:sSub>
                        <m:r>
                          <a:rPr lang="es-ES" i="1">
                            <a:latin typeface="Cambria Math" panose="02040503050406030204" pitchFamily="18" charset="0"/>
                          </a:rPr>
                          <m:t>)</m:t>
                        </m:r>
                      </m:e>
                    </m:nary>
                  </m:oMath>
                </a14:m>
                <a:r>
                  <a:rPr lang="es-ES" dirty="0" smtClean="0"/>
                  <a:t>.</a:t>
                </a:r>
                <a:endParaRPr lang="es-ES" dirty="0"/>
              </a:p>
              <a:p>
                <a:pPr marL="1714500" lvl="3" indent="-342900">
                  <a:buFont typeface="+mj-lt"/>
                  <a:buAutoNum type="arabicPeriod"/>
                </a:pPr>
                <a:r>
                  <a:rPr lang="es-ES" dirty="0" smtClean="0"/>
                  <a:t>Sea </a:t>
                </a:r>
                <a14:m>
                  <m:oMath xmlns:m="http://schemas.openxmlformats.org/officeDocument/2006/math">
                    <m:sSubSup>
                      <m:sSubSupPr>
                        <m:ctrlPr>
                          <a:rPr lang="es-ES" i="1" smtClean="0">
                            <a:latin typeface="Cambria Math" panose="02040503050406030204" pitchFamily="18" charset="0"/>
                          </a:rPr>
                        </m:ctrlPr>
                      </m:sSubSupPr>
                      <m:e>
                        <m:r>
                          <a:rPr lang="es-ES" b="0" i="1" smtClean="0">
                            <a:latin typeface="Cambria Math" panose="02040503050406030204" pitchFamily="18" charset="0"/>
                          </a:rPr>
                          <m:t>𝑌</m:t>
                        </m:r>
                      </m:e>
                      <m:sub>
                        <m:r>
                          <a:rPr lang="es-ES" b="1" i="1" smtClean="0">
                            <a:latin typeface="Cambria Math" panose="02040503050406030204" pitchFamily="18" charset="0"/>
                          </a:rPr>
                          <m:t>𝒏</m:t>
                        </m:r>
                      </m:sub>
                      <m:sup>
                        <m:r>
                          <a:rPr lang="es-ES" b="0" i="1" smtClean="0">
                            <a:latin typeface="Cambria Math" panose="02040503050406030204" pitchFamily="18" charset="0"/>
                          </a:rPr>
                          <m:t>∗</m:t>
                        </m:r>
                      </m:sup>
                    </m:sSubSup>
                    <m:r>
                      <a:rPr lang="es-ES" i="1">
                        <a:latin typeface="Cambria Math" panose="02040503050406030204" pitchFamily="18" charset="0"/>
                      </a:rPr>
                      <m:t>=</m:t>
                    </m:r>
                    <m:sSubSup>
                      <m:sSubSupPr>
                        <m:ctrlPr>
                          <a:rPr lang="es-ES" i="1" smtClean="0">
                            <a:latin typeface="Cambria Math" panose="02040503050406030204" pitchFamily="18" charset="0"/>
                          </a:rPr>
                        </m:ctrlPr>
                      </m:sSubSupPr>
                      <m:e>
                        <m:r>
                          <a:rPr lang="es-ES" b="0" i="1" smtClean="0">
                            <a:latin typeface="Cambria Math" panose="02040503050406030204" pitchFamily="18" charset="0"/>
                          </a:rPr>
                          <m:t>𝑋</m:t>
                        </m:r>
                      </m:e>
                      <m:sub>
                        <m:r>
                          <a:rPr lang="es-ES" b="1" i="1" smtClean="0">
                            <a:latin typeface="Cambria Math" panose="02040503050406030204" pitchFamily="18" charset="0"/>
                          </a:rPr>
                          <m:t>𝒏</m:t>
                        </m:r>
                      </m:sub>
                      <m:sup>
                        <m:r>
                          <a:rPr lang="es-ES" b="0" i="1" smtClean="0">
                            <a:latin typeface="Cambria Math" panose="02040503050406030204" pitchFamily="18" charset="0"/>
                          </a:rPr>
                          <m:t>∗</m:t>
                        </m:r>
                      </m:sup>
                    </m:sSubSup>
                    <m:r>
                      <a:rPr lang="es-ES" i="1" smtClean="0">
                        <a:latin typeface="Cambria Math" panose="02040503050406030204" pitchFamily="18" charset="0"/>
                      </a:rPr>
                      <m:t> </m:t>
                    </m:r>
                    <m:nary>
                      <m:naryPr>
                        <m:chr m:val="⨁"/>
                        <m:subHide m:val="on"/>
                        <m:supHide m:val="on"/>
                        <m:ctrlPr>
                          <a:rPr lang="es-ES" i="1">
                            <a:latin typeface="Cambria Math" panose="02040503050406030204" pitchFamily="18" charset="0"/>
                            <a:ea typeface="Cambria Math" panose="02040503050406030204" pitchFamily="18" charset="0"/>
                          </a:rPr>
                        </m:ctrlPr>
                      </m:naryPr>
                      <m:sub/>
                      <m:sup/>
                      <m:e>
                        <m:sSub>
                          <m:sSubPr>
                            <m:ctrlPr>
                              <a:rPr lang="es-ES" i="1" smtClean="0">
                                <a:latin typeface="Cambria Math" panose="02040503050406030204" pitchFamily="18" charset="0"/>
                                <a:ea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𝑀𝑆𝐵</m:t>
                            </m:r>
                          </m:e>
                          <m:sub>
                            <m:r>
                              <a:rPr lang="es-ES" b="0" i="1" smtClean="0">
                                <a:latin typeface="Cambria Math" panose="02040503050406030204" pitchFamily="18" charset="0"/>
                                <a:ea typeface="Cambria Math" panose="02040503050406030204" pitchFamily="18" charset="0"/>
                              </a:rPr>
                              <m:t>𝑙𝑒𝑛</m:t>
                            </m:r>
                            <m:d>
                              <m:dPr>
                                <m:ctrlPr>
                                  <a:rPr lang="es-ES" b="0" i="1" smtClean="0">
                                    <a:latin typeface="Cambria Math" panose="02040503050406030204" pitchFamily="18" charset="0"/>
                                    <a:ea typeface="Cambria Math" panose="02040503050406030204" pitchFamily="18" charset="0"/>
                                  </a:rPr>
                                </m:ctrlPr>
                              </m:dPr>
                              <m:e>
                                <m:sSubSup>
                                  <m:sSubSupPr>
                                    <m:ctrlPr>
                                      <a:rPr lang="es-ES" i="1">
                                        <a:latin typeface="Cambria Math" panose="02040503050406030204" pitchFamily="18" charset="0"/>
                                      </a:rPr>
                                    </m:ctrlPr>
                                  </m:sSubSupPr>
                                  <m:e>
                                    <m:r>
                                      <a:rPr lang="es-ES" i="1">
                                        <a:latin typeface="Cambria Math" panose="02040503050406030204" pitchFamily="18" charset="0"/>
                                      </a:rPr>
                                      <m:t>𝑋</m:t>
                                    </m:r>
                                  </m:e>
                                  <m:sub>
                                    <m:r>
                                      <a:rPr lang="es-ES" b="1" i="1">
                                        <a:latin typeface="Cambria Math" panose="02040503050406030204" pitchFamily="18" charset="0"/>
                                      </a:rPr>
                                      <m:t>𝒏</m:t>
                                    </m:r>
                                  </m:sub>
                                  <m:sup>
                                    <m:r>
                                      <a:rPr lang="es-ES" i="1">
                                        <a:latin typeface="Cambria Math" panose="02040503050406030204" pitchFamily="18" charset="0"/>
                                      </a:rPr>
                                      <m:t>∗</m:t>
                                    </m:r>
                                  </m:sup>
                                </m:sSubSup>
                              </m:e>
                            </m:d>
                          </m:sub>
                        </m:sSub>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𝐸</m:t>
                        </m:r>
                        <m:d>
                          <m:dPr>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𝐾</m:t>
                            </m:r>
                            <m:r>
                              <a:rPr lang="es-ES" b="0" i="1" smtClean="0">
                                <a:latin typeface="Cambria Math" panose="02040503050406030204" pitchFamily="18" charset="0"/>
                                <a:ea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𝐶𝐵</m:t>
                                </m:r>
                              </m:e>
                              <m:sub>
                                <m:r>
                                  <a:rPr lang="es-ES" b="1" i="1" smtClean="0">
                                    <a:latin typeface="Cambria Math" panose="02040503050406030204" pitchFamily="18" charset="0"/>
                                  </a:rPr>
                                  <m:t>𝒏</m:t>
                                </m:r>
                              </m:sub>
                            </m:sSub>
                          </m:e>
                        </m:d>
                        <m:r>
                          <a:rPr lang="es-ES" b="0" i="1" smtClean="0">
                            <a:latin typeface="Cambria Math" panose="02040503050406030204" pitchFamily="18" charset="0"/>
                            <a:ea typeface="Cambria Math" panose="02040503050406030204" pitchFamily="18" charset="0"/>
                          </a:rPr>
                          <m:t>)</m:t>
                        </m:r>
                      </m:e>
                    </m:nary>
                  </m:oMath>
                </a14:m>
                <a:r>
                  <a:rPr lang="es-ES" dirty="0" smtClean="0"/>
                  <a:t>.</a:t>
                </a:r>
                <a:endParaRPr lang="es-ES" dirty="0"/>
              </a:p>
              <a:p>
                <a:pPr marL="1714500" lvl="3" indent="-342900">
                  <a:buFont typeface="+mj-lt"/>
                  <a:buAutoNum type="arabicPeriod"/>
                </a:pPr>
                <a:r>
                  <a:rPr lang="es-ES" dirty="0" smtClean="0"/>
                  <a:t>Sea </a:t>
                </a:r>
                <a14:m>
                  <m:oMath xmlns:m="http://schemas.openxmlformats.org/officeDocument/2006/math">
                    <m:r>
                      <m:rPr>
                        <m:sty m:val="p"/>
                      </m:rPr>
                      <a:rPr lang="es-ES">
                        <a:latin typeface="Cambria Math" panose="02040503050406030204" pitchFamily="18" charset="0"/>
                      </a:rPr>
                      <m:t>X</m:t>
                    </m:r>
                    <m:r>
                      <a:rPr lang="es-ES">
                        <a:latin typeface="Cambria Math" panose="02040503050406030204" pitchFamily="18" charset="0"/>
                      </a:rPr>
                      <m:t>= </m:t>
                    </m:r>
                    <m:sSub>
                      <m:sSubPr>
                        <m:ctrlPr>
                          <a:rPr lang="es-ES" i="1">
                            <a:latin typeface="Cambria Math" panose="02040503050406030204" pitchFamily="18" charset="0"/>
                          </a:rPr>
                        </m:ctrlPr>
                      </m:sSubPr>
                      <m:e>
                        <m:r>
                          <a:rPr lang="es-ES" i="1">
                            <a:latin typeface="Cambria Math" panose="02040503050406030204" pitchFamily="18" charset="0"/>
                          </a:rPr>
                          <m:t>𝑋</m:t>
                        </m:r>
                      </m:e>
                      <m:sub>
                        <m:r>
                          <a:rPr lang="es-ES" i="1">
                            <a:latin typeface="Cambria Math" panose="02040503050406030204" pitchFamily="18" charset="0"/>
                          </a:rPr>
                          <m:t>1</m:t>
                        </m:r>
                      </m:sub>
                    </m:sSub>
                    <m:r>
                      <a:rPr lang="es-ES" i="1">
                        <a:latin typeface="Cambria Math" panose="02040503050406030204" pitchFamily="18" charset="0"/>
                        <a:ea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𝑋</m:t>
                        </m:r>
                      </m:e>
                      <m:sub>
                        <m:r>
                          <a:rPr lang="es-ES" i="1">
                            <a:latin typeface="Cambria Math" panose="02040503050406030204" pitchFamily="18" charset="0"/>
                          </a:rPr>
                          <m:t>2</m:t>
                        </m:r>
                      </m:sub>
                    </m:sSub>
                    <m:r>
                      <a:rPr lang="es-ES" i="1">
                        <a:latin typeface="Cambria Math" panose="02040503050406030204" pitchFamily="18" charset="0"/>
                        <a:ea typeface="Cambria Math" panose="02040503050406030204" pitchFamily="18" charset="0"/>
                      </a:rPr>
                      <m:t>∥</m:t>
                    </m:r>
                    <m:r>
                      <a:rPr lang="es-ES" i="1">
                        <a:latin typeface="Cambria Math" panose="02040503050406030204" pitchFamily="18" charset="0"/>
                      </a:rPr>
                      <m:t>…</m:t>
                    </m:r>
                    <m:r>
                      <a:rPr lang="es-ES" i="1">
                        <a:latin typeface="Cambria Math" panose="02040503050406030204" pitchFamily="18" charset="0"/>
                        <a:ea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𝑋</m:t>
                        </m:r>
                      </m:e>
                      <m:sub>
                        <m:r>
                          <a:rPr lang="es-ES" b="1" i="1" smtClean="0">
                            <a:latin typeface="Cambria Math" panose="02040503050406030204" pitchFamily="18" charset="0"/>
                          </a:rPr>
                          <m:t>𝒏</m:t>
                        </m:r>
                        <m:r>
                          <a:rPr lang="es-ES" b="0" i="1" smtClean="0">
                            <a:latin typeface="Cambria Math" panose="02040503050406030204" pitchFamily="18" charset="0"/>
                          </a:rPr>
                          <m:t>−1</m:t>
                        </m:r>
                      </m:sub>
                    </m:sSub>
                    <m:r>
                      <a:rPr lang="es-ES" i="1">
                        <a:latin typeface="Cambria Math" panose="02040503050406030204" pitchFamily="18" charset="0"/>
                        <a:ea typeface="Cambria Math" panose="02040503050406030204" pitchFamily="18" charset="0"/>
                      </a:rPr>
                      <m:t>∥</m:t>
                    </m:r>
                    <m:sSubSup>
                      <m:sSubSupPr>
                        <m:ctrlPr>
                          <a:rPr lang="es-ES" i="1">
                            <a:latin typeface="Cambria Math" panose="02040503050406030204" pitchFamily="18" charset="0"/>
                          </a:rPr>
                        </m:ctrlPr>
                      </m:sSubSupPr>
                      <m:e>
                        <m:r>
                          <a:rPr lang="es-ES" b="0" i="1" smtClean="0">
                            <a:latin typeface="Cambria Math" panose="02040503050406030204" pitchFamily="18" charset="0"/>
                          </a:rPr>
                          <m:t>𝑌</m:t>
                        </m:r>
                      </m:e>
                      <m:sub>
                        <m:r>
                          <a:rPr lang="es-ES" b="1" i="1">
                            <a:latin typeface="Cambria Math" panose="02040503050406030204" pitchFamily="18" charset="0"/>
                          </a:rPr>
                          <m:t>𝒏</m:t>
                        </m:r>
                      </m:sub>
                      <m:sup>
                        <m:r>
                          <a:rPr lang="es-ES" i="1">
                            <a:latin typeface="Cambria Math" panose="02040503050406030204" pitchFamily="18" charset="0"/>
                          </a:rPr>
                          <m:t>∗</m:t>
                        </m:r>
                      </m:sup>
                    </m:sSubSup>
                  </m:oMath>
                </a14:m>
                <a:r>
                  <a:rPr lang="es-ES" dirty="0" smtClean="0"/>
                  <a:t>.</a:t>
                </a:r>
                <a:endParaRPr lang="es-ES" dirty="0"/>
              </a:p>
              <a:p>
                <a:pPr marL="1714500" lvl="3" indent="-342900">
                  <a:buFont typeface="+mj-lt"/>
                  <a:buAutoNum type="arabicPeriod"/>
                </a:pPr>
                <a:r>
                  <a:rPr lang="es-ES" dirty="0" smtClean="0"/>
                  <a:t>Devolver Y.</a:t>
                </a: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172278" y="2032000"/>
                <a:ext cx="7384221" cy="4673600"/>
              </a:xfrm>
              <a:blipFill rotWithShape="0">
                <a:blip r:embed="rId4"/>
                <a:stretch>
                  <a:fillRect/>
                </a:stretch>
              </a:blipFill>
            </p:spPr>
            <p:txBody>
              <a:bodyPr/>
              <a:lstStyle/>
              <a:p>
                <a:r>
                  <a:rPr lang="es-ES">
                    <a:noFill/>
                  </a:rPr>
                  <a:t> </a:t>
                </a:r>
              </a:p>
            </p:txBody>
          </p:sp>
        </mc:Fallback>
      </mc:AlternateContent>
      <p:pic>
        <p:nvPicPr>
          <p:cNvPr id="4" name="Imagen 3"/>
          <p:cNvPicPr>
            <a:picLocks noChangeAspect="1"/>
          </p:cNvPicPr>
          <p:nvPr/>
        </p:nvPicPr>
        <p:blipFill>
          <a:blip r:embed="rId5"/>
          <a:stretch>
            <a:fillRect/>
          </a:stretch>
        </p:blipFill>
        <p:spPr>
          <a:xfrm>
            <a:off x="7824552" y="3429265"/>
            <a:ext cx="4367448" cy="1892035"/>
          </a:xfrm>
          <a:prstGeom prst="rect">
            <a:avLst/>
          </a:prstGeom>
        </p:spPr>
      </p:pic>
    </p:spTree>
    <p:extLst>
      <p:ext uri="{BB962C8B-B14F-4D97-AF65-F5344CB8AC3E}">
        <p14:creationId xmlns:p14="http://schemas.microsoft.com/office/powerpoint/2010/main" val="809092707"/>
      </p:ext>
    </p:extLst>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2279" y="447188"/>
            <a:ext cx="11847444" cy="970450"/>
          </a:xfrm>
        </p:spPr>
        <p:txBody>
          <a:bodyPr/>
          <a:lstStyle/>
          <a:p>
            <a:r>
              <a:rPr lang="es-ES" sz="3900" dirty="0"/>
              <a:t>Cifrado Autenticado (</a:t>
            </a:r>
            <a:r>
              <a:rPr lang="es-ES" sz="3900" dirty="0" err="1"/>
              <a:t>Authenticated</a:t>
            </a:r>
            <a:r>
              <a:rPr lang="es-ES" sz="3900" dirty="0"/>
              <a:t> </a:t>
            </a:r>
            <a:r>
              <a:rPr lang="es-ES" sz="3900" dirty="0" err="1"/>
              <a:t>Encryption</a:t>
            </a:r>
            <a:r>
              <a:rPr lang="es-ES" sz="3900" dirty="0"/>
              <a:t>)</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172278" y="2311400"/>
                <a:ext cx="7832784" cy="4368800"/>
              </a:xfrm>
            </p:spPr>
            <p:txBody>
              <a:bodyPr>
                <a:normAutofit fontScale="85000" lnSpcReduction="20000"/>
              </a:bodyPr>
              <a:lstStyle/>
              <a:p>
                <a:r>
                  <a:rPr lang="es-ES" sz="2400" dirty="0" smtClean="0"/>
                  <a:t>GCM </a:t>
                </a:r>
                <a:r>
                  <a:rPr lang="es-ES" sz="1600" dirty="0" smtClean="0"/>
                  <a:t>(continuación)</a:t>
                </a:r>
              </a:p>
              <a:p>
                <a:pPr lvl="1"/>
                <a:r>
                  <a:rPr lang="es-ES" sz="1800" dirty="0" smtClean="0"/>
                  <a:t>Operación avanzada</a:t>
                </a:r>
                <a:r>
                  <a:rPr lang="es-ES" sz="1400" dirty="0" smtClean="0"/>
                  <a:t>(continuación)</a:t>
                </a:r>
                <a:r>
                  <a:rPr lang="es-ES" sz="1800" dirty="0" smtClean="0"/>
                  <a:t>: Notar que los valores de los contadores pueden ser generado rápidamente y que las operaciones de encriptación pueden ejecutarse en paralelo.</a:t>
                </a:r>
                <a:br>
                  <a:rPr lang="es-ES" sz="1800" dirty="0" smtClean="0"/>
                </a:br>
                <a:r>
                  <a:rPr lang="es-ES" sz="1800" dirty="0" smtClean="0"/>
                  <a:t>El </a:t>
                </a:r>
                <a:r>
                  <a:rPr lang="es-ES" sz="1800" b="1" dirty="0">
                    <a:solidFill>
                      <a:srgbClr val="92D050"/>
                    </a:solidFill>
                  </a:rPr>
                  <a:t>funcionamiento general </a:t>
                </a:r>
                <a:r>
                  <a:rPr lang="es-ES" sz="1800" dirty="0"/>
                  <a:t>de la función de cifrado autenticado entonces requiere como entrada </a:t>
                </a:r>
                <a:r>
                  <a:rPr lang="es-ES" sz="1800" dirty="0" smtClean="0"/>
                  <a:t>una </a:t>
                </a:r>
                <a:r>
                  <a:rPr lang="es-ES" sz="1800" b="1" dirty="0" smtClean="0">
                    <a:solidFill>
                      <a:srgbClr val="92D050"/>
                    </a:solidFill>
                  </a:rPr>
                  <a:t>Clave Secreta, un Vector de Inicialización (IV), el texto plano, </a:t>
                </a:r>
                <a:r>
                  <a:rPr lang="es-ES" sz="1800" b="1" dirty="0">
                    <a:solidFill>
                      <a:srgbClr val="92D050"/>
                    </a:solidFill>
                  </a:rPr>
                  <a:t>y </a:t>
                </a:r>
                <a:r>
                  <a:rPr lang="es-ES" sz="1800" b="1" dirty="0" smtClean="0">
                    <a:solidFill>
                      <a:srgbClr val="92D050"/>
                    </a:solidFill>
                  </a:rPr>
                  <a:t>Datos Autenticados Adicionales A</a:t>
                </a:r>
                <a:r>
                  <a:rPr lang="es-ES" sz="1800" dirty="0"/>
                  <a:t>. </a:t>
                </a:r>
                <a:r>
                  <a:rPr lang="es-ES" sz="1800" dirty="0" smtClean="0"/>
                  <a:t>Como salida se generan el </a:t>
                </a:r>
                <a:r>
                  <a:rPr lang="es-ES" sz="1800" b="1" dirty="0" smtClean="0">
                    <a:solidFill>
                      <a:srgbClr val="92D050"/>
                    </a:solidFill>
                  </a:rPr>
                  <a:t>texto cifrado </a:t>
                </a:r>
                <a:r>
                  <a:rPr lang="es-ES" sz="1800" dirty="0" smtClean="0"/>
                  <a:t>y el </a:t>
                </a:r>
                <a:r>
                  <a:rPr lang="es-ES" sz="1800" b="1" dirty="0" err="1" smtClean="0">
                    <a:solidFill>
                      <a:srgbClr val="92D050"/>
                    </a:solidFill>
                  </a:rPr>
                  <a:t>tag</a:t>
                </a:r>
                <a:r>
                  <a:rPr lang="es-ES" sz="1800" dirty="0" smtClean="0"/>
                  <a:t>, y adicionalmente  La notación </a:t>
                </a:r>
                <a14:m>
                  <m:oMath xmlns:m="http://schemas.openxmlformats.org/officeDocument/2006/math">
                    <m:sSub>
                      <m:sSubPr>
                        <m:ctrlPr>
                          <a:rPr lang="es-ES" sz="1800" i="1" smtClean="0">
                            <a:latin typeface="Cambria Math" panose="02040503050406030204" pitchFamily="18" charset="0"/>
                          </a:rPr>
                        </m:ctrlPr>
                      </m:sSubPr>
                      <m:e>
                        <m:r>
                          <a:rPr lang="es-ES" sz="1800" b="0" i="1" smtClean="0">
                            <a:latin typeface="Cambria Math" panose="02040503050406030204" pitchFamily="18" charset="0"/>
                          </a:rPr>
                          <m:t>[</m:t>
                        </m:r>
                        <m:r>
                          <a:rPr lang="es-ES" sz="1800" b="1" i="1" smtClean="0">
                            <a:latin typeface="Cambria Math" panose="02040503050406030204" pitchFamily="18" charset="0"/>
                          </a:rPr>
                          <m:t>𝒙</m:t>
                        </m:r>
                        <m:r>
                          <a:rPr lang="es-ES" sz="1800" b="0" i="1" smtClean="0">
                            <a:latin typeface="Cambria Math" panose="02040503050406030204" pitchFamily="18" charset="0"/>
                          </a:rPr>
                          <m:t>]</m:t>
                        </m:r>
                      </m:e>
                      <m:sub>
                        <m:r>
                          <a:rPr lang="es-ES" sz="1800" b="1" i="1" smtClean="0">
                            <a:latin typeface="Cambria Math" panose="02040503050406030204" pitchFamily="18" charset="0"/>
                          </a:rPr>
                          <m:t>𝒔</m:t>
                        </m:r>
                      </m:sub>
                    </m:sSub>
                  </m:oMath>
                </a14:m>
                <a:r>
                  <a:rPr lang="es-ES" sz="1800" dirty="0" smtClean="0"/>
                  <a:t> es la representación binaria en </a:t>
                </a:r>
                <a:r>
                  <a:rPr lang="es-ES" sz="1800" b="1" dirty="0" smtClean="0"/>
                  <a:t>s</a:t>
                </a:r>
                <a:r>
                  <a:rPr lang="es-ES" sz="1800" dirty="0" smtClean="0"/>
                  <a:t> bits del entero no negativo </a:t>
                </a:r>
                <a:r>
                  <a:rPr lang="es-ES" sz="1800" b="1" dirty="0" smtClean="0"/>
                  <a:t>x</a:t>
                </a:r>
                <a:r>
                  <a:rPr lang="es-ES" sz="1800" dirty="0" smtClean="0"/>
                  <a:t>. Los pasos son los que siguen:</a:t>
                </a:r>
              </a:p>
              <a:p>
                <a:pPr marL="1257300" lvl="2" indent="-342900">
                  <a:buFont typeface="+mj-lt"/>
                  <a:buAutoNum type="arabicPeriod"/>
                </a:pPr>
                <a:r>
                  <a:rPr lang="en-US" dirty="0" smtClean="0"/>
                  <a:t>Sea </a:t>
                </a:r>
                <a14:m>
                  <m:oMath xmlns:m="http://schemas.openxmlformats.org/officeDocument/2006/math">
                    <m:r>
                      <a:rPr lang="es-ES" b="0" i="1" smtClean="0">
                        <a:latin typeface="Cambria Math" panose="02040503050406030204" pitchFamily="18" charset="0"/>
                      </a:rPr>
                      <m:t>𝐻</m:t>
                    </m:r>
                    <m:r>
                      <a:rPr lang="es-ES" b="0" i="1" smtClean="0">
                        <a:latin typeface="Cambria Math" panose="02040503050406030204" pitchFamily="18" charset="0"/>
                      </a:rPr>
                      <m:t>=</m:t>
                    </m:r>
                    <m:r>
                      <a:rPr lang="es-ES" b="0" i="1" smtClean="0">
                        <a:latin typeface="Cambria Math" panose="02040503050406030204" pitchFamily="18" charset="0"/>
                      </a:rPr>
                      <m:t>𝐸</m:t>
                    </m:r>
                    <m:r>
                      <a:rPr lang="es-ES" b="0" i="1" smtClean="0">
                        <a:latin typeface="Cambria Math" panose="02040503050406030204" pitchFamily="18" charset="0"/>
                      </a:rPr>
                      <m:t>(</m:t>
                    </m:r>
                    <m:r>
                      <a:rPr lang="es-ES" b="0" i="1" smtClean="0">
                        <a:latin typeface="Cambria Math" panose="02040503050406030204" pitchFamily="18" charset="0"/>
                      </a:rPr>
                      <m:t>𝐾</m:t>
                    </m:r>
                    <m:r>
                      <a:rPr lang="es-ES" b="0" i="1" smtClean="0">
                        <a:latin typeface="Cambria Math" panose="02040503050406030204" pitchFamily="18" charset="0"/>
                      </a:rPr>
                      <m:t>,</m:t>
                    </m:r>
                    <m:sSup>
                      <m:sSupPr>
                        <m:ctrlPr>
                          <a:rPr lang="es-ES" b="0" i="1" smtClean="0">
                            <a:latin typeface="Cambria Math" panose="02040503050406030204" pitchFamily="18" charset="0"/>
                          </a:rPr>
                        </m:ctrlPr>
                      </m:sSupPr>
                      <m:e>
                        <m:r>
                          <a:rPr lang="es-ES" b="0" i="1" smtClean="0">
                            <a:latin typeface="Cambria Math" panose="02040503050406030204" pitchFamily="18" charset="0"/>
                          </a:rPr>
                          <m:t>0</m:t>
                        </m:r>
                      </m:e>
                      <m:sup>
                        <m:r>
                          <a:rPr lang="es-ES" b="0" i="1" smtClean="0">
                            <a:latin typeface="Cambria Math" panose="02040503050406030204" pitchFamily="18" charset="0"/>
                          </a:rPr>
                          <m:t>128</m:t>
                        </m:r>
                      </m:sup>
                    </m:sSup>
                    <m:r>
                      <a:rPr lang="es-ES" b="0" i="1" smtClean="0">
                        <a:latin typeface="Cambria Math" panose="02040503050406030204" pitchFamily="18" charset="0"/>
                      </a:rPr>
                      <m:t>)</m:t>
                    </m:r>
                  </m:oMath>
                </a14:m>
                <a:r>
                  <a:rPr lang="en-US" dirty="0" smtClean="0"/>
                  <a:t>.</a:t>
                </a:r>
                <a:endParaRPr lang="en-US" dirty="0"/>
              </a:p>
              <a:p>
                <a:pPr marL="1257300" lvl="2" indent="-342900">
                  <a:buFont typeface="+mj-lt"/>
                  <a:buAutoNum type="arabicPeriod"/>
                </a:pPr>
                <a:r>
                  <a:rPr lang="en-US" dirty="0" smtClean="0"/>
                  <a:t>Se define el </a:t>
                </a:r>
                <a:r>
                  <a:rPr lang="en-US" dirty="0" err="1" smtClean="0"/>
                  <a:t>bloque</a:t>
                </a:r>
                <a:r>
                  <a:rPr lang="en-US" dirty="0" smtClean="0"/>
                  <a:t> </a:t>
                </a:r>
                <a14:m>
                  <m:oMath xmlns:m="http://schemas.openxmlformats.org/officeDocument/2006/math">
                    <m:sSub>
                      <m:sSubPr>
                        <m:ctrlPr>
                          <a:rPr lang="en-US" i="1" smtClean="0">
                            <a:latin typeface="Cambria Math" panose="02040503050406030204" pitchFamily="18" charset="0"/>
                          </a:rPr>
                        </m:ctrlPr>
                      </m:sSubPr>
                      <m:e>
                        <m:r>
                          <a:rPr lang="es-ES" b="0" i="1" smtClean="0">
                            <a:latin typeface="Cambria Math" panose="02040503050406030204" pitchFamily="18" charset="0"/>
                          </a:rPr>
                          <m:t>𝐽</m:t>
                        </m:r>
                      </m:e>
                      <m:sub>
                        <m:r>
                          <a:rPr lang="es-ES" b="0" i="1" smtClean="0">
                            <a:latin typeface="Cambria Math" panose="02040503050406030204" pitchFamily="18" charset="0"/>
                          </a:rPr>
                          <m:t>0</m:t>
                        </m:r>
                      </m:sub>
                    </m:sSub>
                  </m:oMath>
                </a14:m>
                <a:r>
                  <a:rPr lang="en-US" dirty="0" smtClean="0"/>
                  <a:t>, </a:t>
                </a:r>
                <a:r>
                  <a:rPr lang="en-US" dirty="0" err="1" smtClean="0"/>
                  <a:t>como</a:t>
                </a:r>
                <a:r>
                  <a:rPr lang="en-US" dirty="0" smtClean="0"/>
                  <a:t>:</a:t>
                </a:r>
              </a:p>
              <a:p>
                <a:pPr lvl="3"/>
                <a:r>
                  <a:rPr lang="en-US" dirty="0" smtClean="0"/>
                  <a:t>Si </a:t>
                </a:r>
                <a:r>
                  <a:rPr lang="en-US" dirty="0" err="1" smtClean="0"/>
                  <a:t>len</a:t>
                </a:r>
                <a:r>
                  <a:rPr lang="en-US" dirty="0" smtClean="0"/>
                  <a:t>(IV) = 96, </a:t>
                </a:r>
                <a:r>
                  <a:rPr lang="en-US" dirty="0" err="1" smtClean="0"/>
                  <a:t>entonces</a:t>
                </a:r>
                <a:r>
                  <a:rPr lang="en-US" dirty="0" smtClean="0"/>
                  <a:t> </a:t>
                </a:r>
                <a14:m>
                  <m:oMath xmlns:m="http://schemas.openxmlformats.org/officeDocument/2006/math">
                    <m:sSub>
                      <m:sSubPr>
                        <m:ctrlPr>
                          <a:rPr lang="en-US" i="1">
                            <a:latin typeface="Cambria Math" panose="02040503050406030204" pitchFamily="18" charset="0"/>
                          </a:rPr>
                        </m:ctrlPr>
                      </m:sSubPr>
                      <m:e>
                        <m:r>
                          <a:rPr lang="es-ES" i="1">
                            <a:latin typeface="Cambria Math" panose="02040503050406030204" pitchFamily="18" charset="0"/>
                          </a:rPr>
                          <m:t>𝐽</m:t>
                        </m:r>
                      </m:e>
                      <m:sub>
                        <m:r>
                          <a:rPr lang="es-ES" i="1">
                            <a:latin typeface="Cambria Math" panose="02040503050406030204" pitchFamily="18" charset="0"/>
                          </a:rPr>
                          <m:t>0</m:t>
                        </m:r>
                      </m:sub>
                    </m:sSub>
                    <m:r>
                      <a:rPr lang="es-ES" b="0" i="1" smtClean="0">
                        <a:latin typeface="Cambria Math" panose="02040503050406030204" pitchFamily="18" charset="0"/>
                      </a:rPr>
                      <m:t>=</m:t>
                    </m:r>
                    <m:r>
                      <a:rPr lang="es-ES" b="0" i="1" smtClean="0">
                        <a:latin typeface="Cambria Math" panose="02040503050406030204" pitchFamily="18" charset="0"/>
                      </a:rPr>
                      <m:t>𝐼𝑉</m:t>
                    </m:r>
                    <m:r>
                      <a:rPr lang="es-ES" b="0" i="1" smtClean="0">
                        <a:latin typeface="Cambria Math" panose="02040503050406030204" pitchFamily="18" charset="0"/>
                        <a:ea typeface="Cambria Math" panose="02040503050406030204" pitchFamily="18" charset="0"/>
                      </a:rPr>
                      <m:t>∥</m:t>
                    </m:r>
                    <m:sSup>
                      <m:sSupPr>
                        <m:ctrlPr>
                          <a:rPr lang="es-ES" b="0" i="1" smtClean="0">
                            <a:latin typeface="Cambria Math" panose="02040503050406030204" pitchFamily="18" charset="0"/>
                            <a:ea typeface="Cambria Math" panose="02040503050406030204" pitchFamily="18" charset="0"/>
                          </a:rPr>
                        </m:ctrlPr>
                      </m:sSupPr>
                      <m:e>
                        <m:r>
                          <a:rPr lang="es-ES" b="0" i="1" smtClean="0">
                            <a:latin typeface="Cambria Math" panose="02040503050406030204" pitchFamily="18" charset="0"/>
                            <a:ea typeface="Cambria Math" panose="02040503050406030204" pitchFamily="18" charset="0"/>
                          </a:rPr>
                          <m:t>0</m:t>
                        </m:r>
                      </m:e>
                      <m:sup>
                        <m:r>
                          <a:rPr lang="es-ES" b="0" i="1" smtClean="0">
                            <a:latin typeface="Cambria Math" panose="02040503050406030204" pitchFamily="18" charset="0"/>
                            <a:ea typeface="Cambria Math" panose="02040503050406030204" pitchFamily="18" charset="0"/>
                          </a:rPr>
                          <m:t>31</m:t>
                        </m:r>
                      </m:sup>
                    </m:sSup>
                    <m:r>
                      <a:rPr lang="es-ES" b="0" i="1" smtClean="0">
                        <a:latin typeface="Cambria Math" panose="02040503050406030204" pitchFamily="18" charset="0"/>
                        <a:ea typeface="Cambria Math" panose="02040503050406030204" pitchFamily="18" charset="0"/>
                      </a:rPr>
                      <m:t>∥1</m:t>
                    </m:r>
                  </m:oMath>
                </a14:m>
                <a:r>
                  <a:rPr lang="en-US" dirty="0" smtClean="0"/>
                  <a:t>.</a:t>
                </a:r>
              </a:p>
              <a:p>
                <a:pPr lvl="3"/>
                <a:r>
                  <a:rPr lang="en-US" dirty="0" smtClean="0"/>
                  <a:t>Si </a:t>
                </a:r>
                <a:r>
                  <a:rPr lang="en-US" dirty="0" err="1"/>
                  <a:t>len</a:t>
                </a:r>
                <a:r>
                  <a:rPr lang="en-US" dirty="0"/>
                  <a:t>(IV) </a:t>
                </a:r>
                <a:r>
                  <a:rPr lang="en-US" dirty="0" smtClean="0"/>
                  <a:t>≠ </a:t>
                </a:r>
                <a:r>
                  <a:rPr lang="en-US" dirty="0"/>
                  <a:t>96, </a:t>
                </a:r>
                <a:r>
                  <a:rPr lang="en-US" dirty="0" err="1"/>
                  <a:t>entonces</a:t>
                </a:r>
                <a:r>
                  <a:rPr lang="en-US" dirty="0"/>
                  <a:t> </a:t>
                </a:r>
                <a:r>
                  <a:rPr lang="en-US" dirty="0" smtClean="0"/>
                  <a:t>s = 128 [</a:t>
                </a:r>
                <a:r>
                  <a:rPr lang="en-US" dirty="0" err="1" smtClean="0"/>
                  <a:t>len</a:t>
                </a:r>
                <a:r>
                  <a:rPr lang="en-US" dirty="0" smtClean="0"/>
                  <a:t>(IV)/128] – </a:t>
                </a:r>
                <a:r>
                  <a:rPr lang="en-US" dirty="0" err="1" smtClean="0"/>
                  <a:t>len</a:t>
                </a:r>
                <a:r>
                  <a:rPr lang="en-US" dirty="0" smtClean="0"/>
                  <a:t>(IV) y </a:t>
                </a:r>
                <a14:m>
                  <m:oMath xmlns:m="http://schemas.openxmlformats.org/officeDocument/2006/math">
                    <m:sSub>
                      <m:sSubPr>
                        <m:ctrlPr>
                          <a:rPr lang="en-US" i="1">
                            <a:latin typeface="Cambria Math" panose="02040503050406030204" pitchFamily="18" charset="0"/>
                          </a:rPr>
                        </m:ctrlPr>
                      </m:sSubPr>
                      <m:e>
                        <m:r>
                          <a:rPr lang="es-ES" i="1">
                            <a:latin typeface="Cambria Math" panose="02040503050406030204" pitchFamily="18" charset="0"/>
                          </a:rPr>
                          <m:t>𝐽</m:t>
                        </m:r>
                      </m:e>
                      <m:sub>
                        <m:r>
                          <a:rPr lang="es-ES" i="1">
                            <a:latin typeface="Cambria Math" panose="02040503050406030204" pitchFamily="18" charset="0"/>
                          </a:rPr>
                          <m:t>0</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𝐺</m:t>
                        </m:r>
                        <m:r>
                          <a:rPr lang="es-ES" b="0" i="1" smtClean="0">
                            <a:latin typeface="Cambria Math" panose="02040503050406030204" pitchFamily="18" charset="0"/>
                          </a:rPr>
                          <m:t>𝐻𝐴𝑆𝐻</m:t>
                        </m:r>
                      </m:e>
                      <m:sub>
                        <m:r>
                          <a:rPr lang="es-ES" b="0" i="1" smtClean="0">
                            <a:latin typeface="Cambria Math" panose="02040503050406030204" pitchFamily="18" charset="0"/>
                          </a:rPr>
                          <m:t>𝐻</m:t>
                        </m:r>
                      </m:sub>
                    </m:sSub>
                    <m:r>
                      <a:rPr lang="es-ES" i="1">
                        <a:latin typeface="Cambria Math" panose="02040503050406030204" pitchFamily="18" charset="0"/>
                      </a:rPr>
                      <m:t>(</m:t>
                    </m:r>
                    <m:r>
                      <a:rPr lang="es-ES" i="1">
                        <a:latin typeface="Cambria Math" panose="02040503050406030204" pitchFamily="18" charset="0"/>
                      </a:rPr>
                      <m:t>𝐼𝑉</m:t>
                    </m:r>
                    <m:r>
                      <a:rPr lang="es-ES" b="0" i="1" smtClean="0">
                        <a:latin typeface="Cambria Math" panose="02040503050406030204" pitchFamily="18" charset="0"/>
                        <a:ea typeface="Cambria Math" panose="02040503050406030204" pitchFamily="18" charset="0"/>
                      </a:rPr>
                      <m:t>∥</m:t>
                    </m:r>
                    <m:sSup>
                      <m:sSupPr>
                        <m:ctrlPr>
                          <a:rPr lang="es-ES" b="0" i="1" smtClean="0">
                            <a:latin typeface="Cambria Math" panose="02040503050406030204" pitchFamily="18" charset="0"/>
                            <a:ea typeface="Cambria Math" panose="02040503050406030204" pitchFamily="18" charset="0"/>
                          </a:rPr>
                        </m:ctrlPr>
                      </m:sSupPr>
                      <m:e>
                        <m:r>
                          <a:rPr lang="es-ES" b="0" i="1" smtClean="0">
                            <a:latin typeface="Cambria Math" panose="02040503050406030204" pitchFamily="18" charset="0"/>
                            <a:ea typeface="Cambria Math" panose="02040503050406030204" pitchFamily="18" charset="0"/>
                          </a:rPr>
                          <m:t>0</m:t>
                        </m:r>
                      </m:e>
                      <m:sup>
                        <m:r>
                          <a:rPr lang="es-ES" b="0" i="1" smtClean="0">
                            <a:latin typeface="Cambria Math" panose="02040503050406030204" pitchFamily="18" charset="0"/>
                            <a:ea typeface="Cambria Math" panose="02040503050406030204" pitchFamily="18" charset="0"/>
                          </a:rPr>
                          <m:t>𝑠</m:t>
                        </m:r>
                        <m:r>
                          <a:rPr lang="es-ES" b="0" i="1" smtClean="0">
                            <a:latin typeface="Cambria Math" panose="02040503050406030204" pitchFamily="18" charset="0"/>
                            <a:ea typeface="Cambria Math" panose="02040503050406030204" pitchFamily="18" charset="0"/>
                          </a:rPr>
                          <m:t>+64</m:t>
                        </m:r>
                      </m:sup>
                    </m:sSup>
                    <m:r>
                      <a:rPr lang="es-ES" b="0" i="1" smtClean="0">
                        <a:latin typeface="Cambria Math" panose="02040503050406030204" pitchFamily="18" charset="0"/>
                        <a:ea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m:t>
                        </m:r>
                        <m:r>
                          <a:rPr lang="es-ES" i="1">
                            <a:latin typeface="Cambria Math" panose="02040503050406030204" pitchFamily="18" charset="0"/>
                          </a:rPr>
                          <m:t>𝑙𝑒𝑛</m:t>
                        </m:r>
                        <m:r>
                          <a:rPr lang="es-ES" i="1">
                            <a:latin typeface="Cambria Math" panose="02040503050406030204" pitchFamily="18" charset="0"/>
                          </a:rPr>
                          <m:t>(</m:t>
                        </m:r>
                        <m:r>
                          <a:rPr lang="es-ES" i="1">
                            <a:latin typeface="Cambria Math" panose="02040503050406030204" pitchFamily="18" charset="0"/>
                          </a:rPr>
                          <m:t>𝐼𝑉</m:t>
                        </m:r>
                        <m:r>
                          <a:rPr lang="es-ES" i="1">
                            <a:latin typeface="Cambria Math" panose="02040503050406030204" pitchFamily="18" charset="0"/>
                          </a:rPr>
                          <m:t>)]</m:t>
                        </m:r>
                      </m:e>
                      <m:sub>
                        <m:r>
                          <a:rPr lang="es-ES" b="1" i="1">
                            <a:latin typeface="Cambria Math" panose="02040503050406030204" pitchFamily="18" charset="0"/>
                          </a:rPr>
                          <m:t>𝟔𝟒</m:t>
                        </m:r>
                      </m:sub>
                    </m:sSub>
                    <m:r>
                      <a:rPr lang="es-ES" i="1">
                        <a:latin typeface="Cambria Math" panose="02040503050406030204" pitchFamily="18" charset="0"/>
                      </a:rPr>
                      <m:t>)</m:t>
                    </m:r>
                  </m:oMath>
                </a14:m>
                <a:r>
                  <a:rPr lang="en-US" dirty="0" smtClean="0"/>
                  <a:t>.</a:t>
                </a:r>
                <a:endParaRPr lang="en-US" dirty="0"/>
              </a:p>
              <a:p>
                <a:pPr marL="1257300" lvl="2" indent="-342900">
                  <a:buFont typeface="+mj-lt"/>
                  <a:buAutoNum type="arabicPeriod"/>
                </a:pPr>
                <a:r>
                  <a:rPr lang="en-US" dirty="0" smtClean="0"/>
                  <a:t>Sea </a:t>
                </a:r>
                <a14:m>
                  <m:oMath xmlns:m="http://schemas.openxmlformats.org/officeDocument/2006/math">
                    <m:r>
                      <m:rPr>
                        <m:sty m:val="p"/>
                      </m:rPr>
                      <a:rPr lang="es-ES" b="0" i="0" smtClean="0">
                        <a:latin typeface="Cambria Math" panose="02040503050406030204" pitchFamily="18" charset="0"/>
                      </a:rPr>
                      <m:t>C</m:t>
                    </m:r>
                    <m:r>
                      <a:rPr lang="es-ES" b="0" i="0" smtClean="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𝐺𝐶𝑇𝑅</m:t>
                        </m:r>
                      </m:e>
                      <m:sub>
                        <m:r>
                          <a:rPr lang="es-ES" i="1">
                            <a:latin typeface="Cambria Math" panose="02040503050406030204" pitchFamily="18" charset="0"/>
                          </a:rPr>
                          <m:t>𝐾</m:t>
                        </m:r>
                      </m:sub>
                    </m:sSub>
                    <m:r>
                      <a:rPr lang="es-ES" i="1">
                        <a:latin typeface="Cambria Math" panose="02040503050406030204" pitchFamily="18" charset="0"/>
                      </a:rPr>
                      <m:t>(</m:t>
                    </m:r>
                    <m:sSub>
                      <m:sSubPr>
                        <m:ctrlPr>
                          <a:rPr lang="es-ES" i="1" smtClean="0">
                            <a:latin typeface="Cambria Math" panose="02040503050406030204" pitchFamily="18" charset="0"/>
                          </a:rPr>
                        </m:ctrlPr>
                      </m:sSubPr>
                      <m:e>
                        <m:r>
                          <a:rPr lang="es-ES" b="0" i="1" smtClean="0">
                            <a:latin typeface="Cambria Math" panose="02040503050406030204" pitchFamily="18" charset="0"/>
                          </a:rPr>
                          <m:t>𝑖𝑛𝑐</m:t>
                        </m:r>
                      </m:e>
                      <m:sub>
                        <m:r>
                          <a:rPr lang="es-ES" b="0" i="1" smtClean="0">
                            <a:latin typeface="Cambria Math" panose="02040503050406030204" pitchFamily="18" charset="0"/>
                          </a:rPr>
                          <m:t>32</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𝐽</m:t>
                        </m:r>
                      </m:e>
                      <m:sub>
                        <m:r>
                          <a:rPr lang="es-ES" b="0" i="1" smtClean="0">
                            <a:latin typeface="Cambria Math" panose="02040503050406030204" pitchFamily="18" charset="0"/>
                          </a:rPr>
                          <m:t>0</m:t>
                        </m:r>
                      </m:sub>
                    </m:sSub>
                    <m:r>
                      <a:rPr lang="es-ES" b="0" i="1" smtClean="0">
                        <a:latin typeface="Cambria Math" panose="02040503050406030204" pitchFamily="18" charset="0"/>
                      </a:rPr>
                      <m:t>)</m:t>
                    </m:r>
                    <m:r>
                      <a:rPr lang="es-ES" i="1">
                        <a:latin typeface="Cambria Math" panose="02040503050406030204" pitchFamily="18" charset="0"/>
                      </a:rPr>
                      <m:t>,</m:t>
                    </m:r>
                    <m:r>
                      <a:rPr lang="es-ES" b="0" i="1" smtClean="0">
                        <a:latin typeface="Cambria Math" panose="02040503050406030204" pitchFamily="18" charset="0"/>
                      </a:rPr>
                      <m:t>𝑃</m:t>
                    </m:r>
                    <m:r>
                      <a:rPr lang="es-ES" i="1">
                        <a:latin typeface="Cambria Math" panose="02040503050406030204" pitchFamily="18" charset="0"/>
                      </a:rPr>
                      <m:t>)</m:t>
                    </m:r>
                  </m:oMath>
                </a14:m>
                <a:r>
                  <a:rPr lang="es-ES" dirty="0" smtClean="0"/>
                  <a:t>.</a:t>
                </a:r>
                <a:endParaRPr lang="en-US" dirty="0"/>
              </a:p>
              <a:p>
                <a:pPr marL="1257300" lvl="2" indent="-342900">
                  <a:buFont typeface="+mj-lt"/>
                  <a:buAutoNum type="arabicPeriod"/>
                </a:pPr>
                <a:r>
                  <a:rPr lang="en-US" dirty="0" smtClean="0"/>
                  <a:t>Sea </a:t>
                </a:r>
                <a:r>
                  <a:rPr lang="en-US" b="1" dirty="0"/>
                  <a:t>s</a:t>
                </a:r>
                <a:r>
                  <a:rPr lang="en-US" dirty="0"/>
                  <a:t> = 128 [</a:t>
                </a:r>
                <a:r>
                  <a:rPr lang="en-US" dirty="0" err="1"/>
                  <a:t>len</a:t>
                </a:r>
                <a:r>
                  <a:rPr lang="en-US" dirty="0"/>
                  <a:t>(IV)/128</a:t>
                </a:r>
                <a:r>
                  <a:rPr lang="en-US" dirty="0" smtClean="0"/>
                  <a:t>] – </a:t>
                </a:r>
                <a:r>
                  <a:rPr lang="en-US" dirty="0" err="1" smtClean="0"/>
                  <a:t>len</a:t>
                </a:r>
                <a:r>
                  <a:rPr lang="en-US" dirty="0" smtClean="0"/>
                  <a:t>(C) y sea </a:t>
                </a:r>
                <a:r>
                  <a:rPr lang="en-US" b="1" dirty="0" smtClean="0"/>
                  <a:t>v</a:t>
                </a:r>
                <a:r>
                  <a:rPr lang="en-US" dirty="0" smtClean="0"/>
                  <a:t> </a:t>
                </a:r>
                <a:r>
                  <a:rPr lang="en-US" dirty="0"/>
                  <a:t>= 128 [</a:t>
                </a:r>
                <a:r>
                  <a:rPr lang="en-US" dirty="0" err="1"/>
                  <a:t>len</a:t>
                </a:r>
                <a:r>
                  <a:rPr lang="en-US" dirty="0"/>
                  <a:t>(IV)/128] – </a:t>
                </a:r>
                <a:r>
                  <a:rPr lang="en-US" dirty="0" err="1" smtClean="0"/>
                  <a:t>len</a:t>
                </a:r>
                <a:r>
                  <a:rPr lang="en-US" dirty="0" smtClean="0"/>
                  <a:t>(A).</a:t>
                </a:r>
                <a:endParaRPr lang="en-US" dirty="0"/>
              </a:p>
              <a:p>
                <a:pPr marL="1257300" lvl="2" indent="-342900">
                  <a:buFont typeface="+mj-lt"/>
                  <a:buAutoNum type="arabicPeriod"/>
                </a:pPr>
                <a:r>
                  <a:rPr lang="en-US" dirty="0" smtClean="0"/>
                  <a:t>Se define el </a:t>
                </a:r>
                <a:r>
                  <a:rPr lang="en-US" dirty="0" err="1" smtClean="0"/>
                  <a:t>bloque</a:t>
                </a:r>
                <a:r>
                  <a:rPr lang="en-US" dirty="0" smtClean="0"/>
                  <a:t> S </a:t>
                </a:r>
                <a:r>
                  <a:rPr lang="en-US" dirty="0" err="1" smtClean="0"/>
                  <a:t>como</a:t>
                </a:r>
                <a:r>
                  <a:rPr lang="en-US" dirty="0" smtClean="0"/>
                  <a:t> </a:t>
                </a:r>
                <a14:m>
                  <m:oMath xmlns:m="http://schemas.openxmlformats.org/officeDocument/2006/math">
                    <m:r>
                      <a:rPr lang="es-ES" b="0" i="1" smtClean="0">
                        <a:latin typeface="Cambria Math" panose="02040503050406030204" pitchFamily="18" charset="0"/>
                      </a:rPr>
                      <m:t>𝑆</m:t>
                    </m:r>
                    <m:r>
                      <a:rPr lang="es-ES" b="0" i="1" smtClean="0">
                        <a:latin typeface="Cambria Math" panose="02040503050406030204" pitchFamily="18" charset="0"/>
                      </a:rPr>
                      <m:t>= </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𝐺𝐻𝐴𝑆𝐻</m:t>
                        </m:r>
                      </m:e>
                      <m:sub>
                        <m:r>
                          <a:rPr lang="es-ES" b="0" i="1" smtClean="0">
                            <a:latin typeface="Cambria Math" panose="02040503050406030204" pitchFamily="18" charset="0"/>
                          </a:rPr>
                          <m:t>𝐻</m:t>
                        </m:r>
                      </m:sub>
                    </m:sSub>
                    <m:r>
                      <a:rPr lang="es-ES" b="0" i="1" smtClean="0">
                        <a:latin typeface="Cambria Math" panose="02040503050406030204" pitchFamily="18" charset="0"/>
                      </a:rPr>
                      <m:t>(</m:t>
                    </m:r>
                    <m:r>
                      <a:rPr lang="es-ES" b="0" i="1" smtClean="0">
                        <a:latin typeface="Cambria Math" panose="02040503050406030204" pitchFamily="18" charset="0"/>
                      </a:rPr>
                      <m:t>𝐴</m:t>
                    </m:r>
                    <m:r>
                      <a:rPr lang="es-ES" b="0" i="1" smtClean="0">
                        <a:latin typeface="Cambria Math" panose="02040503050406030204" pitchFamily="18" charset="0"/>
                        <a:ea typeface="Cambria Math" panose="02040503050406030204" pitchFamily="18" charset="0"/>
                      </a:rPr>
                      <m:t>∥</m:t>
                    </m:r>
                    <m:sSup>
                      <m:sSupPr>
                        <m:ctrlPr>
                          <a:rPr lang="es-ES" b="0" i="1" smtClean="0">
                            <a:latin typeface="Cambria Math" panose="02040503050406030204" pitchFamily="18" charset="0"/>
                            <a:ea typeface="Cambria Math" panose="02040503050406030204" pitchFamily="18" charset="0"/>
                          </a:rPr>
                        </m:ctrlPr>
                      </m:sSupPr>
                      <m:e>
                        <m:r>
                          <a:rPr lang="es-ES" b="0" i="1" smtClean="0">
                            <a:latin typeface="Cambria Math" panose="02040503050406030204" pitchFamily="18" charset="0"/>
                            <a:ea typeface="Cambria Math" panose="02040503050406030204" pitchFamily="18" charset="0"/>
                          </a:rPr>
                          <m:t>0</m:t>
                        </m:r>
                      </m:e>
                      <m:sup>
                        <m:r>
                          <a:rPr lang="es-ES" b="1" i="1" smtClean="0">
                            <a:latin typeface="Cambria Math" panose="02040503050406030204" pitchFamily="18" charset="0"/>
                            <a:ea typeface="Cambria Math" panose="02040503050406030204" pitchFamily="18" charset="0"/>
                          </a:rPr>
                          <m:t>𝒗</m:t>
                        </m:r>
                      </m:sup>
                    </m:sSup>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𝐶</m:t>
                    </m:r>
                    <m:r>
                      <a:rPr lang="es-ES" b="0" i="1" smtClean="0">
                        <a:latin typeface="Cambria Math" panose="02040503050406030204" pitchFamily="18" charset="0"/>
                        <a:ea typeface="Cambria Math" panose="02040503050406030204" pitchFamily="18" charset="0"/>
                      </a:rPr>
                      <m:t>∥</m:t>
                    </m:r>
                    <m:sSup>
                      <m:sSupPr>
                        <m:ctrlPr>
                          <a:rPr lang="es-ES" b="0" i="1" smtClean="0">
                            <a:latin typeface="Cambria Math" panose="02040503050406030204" pitchFamily="18" charset="0"/>
                            <a:ea typeface="Cambria Math" panose="02040503050406030204" pitchFamily="18" charset="0"/>
                          </a:rPr>
                        </m:ctrlPr>
                      </m:sSupPr>
                      <m:e>
                        <m:r>
                          <a:rPr lang="es-ES" b="0" i="1" smtClean="0">
                            <a:latin typeface="Cambria Math" panose="02040503050406030204" pitchFamily="18" charset="0"/>
                            <a:ea typeface="Cambria Math" panose="02040503050406030204" pitchFamily="18" charset="0"/>
                          </a:rPr>
                          <m:t>0</m:t>
                        </m:r>
                      </m:e>
                      <m:sup>
                        <m:r>
                          <a:rPr lang="es-ES" b="1" i="1" smtClean="0">
                            <a:latin typeface="Cambria Math" panose="02040503050406030204" pitchFamily="18" charset="0"/>
                            <a:ea typeface="Cambria Math" panose="02040503050406030204" pitchFamily="18" charset="0"/>
                          </a:rPr>
                          <m:t>𝒖</m:t>
                        </m:r>
                      </m:sup>
                    </m:sSup>
                    <m:r>
                      <a:rPr lang="es-ES" i="1">
                        <a:latin typeface="Cambria Math" panose="02040503050406030204" pitchFamily="18" charset="0"/>
                        <a:ea typeface="Cambria Math" panose="02040503050406030204" pitchFamily="18" charset="0"/>
                      </a:rPr>
                      <m:t>∥</m:t>
                    </m:r>
                    <m:sSub>
                      <m:sSubPr>
                        <m:ctrlPr>
                          <a:rPr lang="es-ES" i="1">
                            <a:latin typeface="Cambria Math" panose="02040503050406030204" pitchFamily="18" charset="0"/>
                          </a:rPr>
                        </m:ctrlPr>
                      </m:sSubPr>
                      <m:e>
                        <m:d>
                          <m:dPr>
                            <m:begChr m:val="["/>
                            <m:endChr m:val="]"/>
                            <m:ctrlPr>
                              <a:rPr lang="es-ES" i="1">
                                <a:latin typeface="Cambria Math" panose="02040503050406030204" pitchFamily="18" charset="0"/>
                              </a:rPr>
                            </m:ctrlPr>
                          </m:dPr>
                          <m:e>
                            <m:r>
                              <a:rPr lang="es-ES" i="1">
                                <a:latin typeface="Cambria Math" panose="02040503050406030204" pitchFamily="18" charset="0"/>
                              </a:rPr>
                              <m:t>𝑙𝑒𝑛</m:t>
                            </m:r>
                            <m:d>
                              <m:dPr>
                                <m:ctrlPr>
                                  <a:rPr lang="es-ES" i="1">
                                    <a:latin typeface="Cambria Math" panose="02040503050406030204" pitchFamily="18" charset="0"/>
                                  </a:rPr>
                                </m:ctrlPr>
                              </m:dPr>
                              <m:e>
                                <m:r>
                                  <a:rPr lang="es-ES" b="0" i="1" smtClean="0">
                                    <a:latin typeface="Cambria Math" panose="02040503050406030204" pitchFamily="18" charset="0"/>
                                  </a:rPr>
                                  <m:t>𝐴</m:t>
                                </m:r>
                              </m:e>
                            </m:d>
                          </m:e>
                        </m:d>
                      </m:e>
                      <m:sub>
                        <m:r>
                          <a:rPr lang="es-ES" b="1" i="1">
                            <a:latin typeface="Cambria Math" panose="02040503050406030204" pitchFamily="18" charset="0"/>
                          </a:rPr>
                          <m:t>𝟔𝟒</m:t>
                        </m:r>
                      </m:sub>
                    </m:sSub>
                    <m:r>
                      <a:rPr lang="es-ES" b="1" i="1" smtClean="0">
                        <a:latin typeface="Cambria Math" panose="02040503050406030204" pitchFamily="18" charset="0"/>
                        <a:ea typeface="Cambria Math" panose="02040503050406030204" pitchFamily="18" charset="0"/>
                      </a:rPr>
                      <m:t>∥</m:t>
                    </m:r>
                    <m:sSub>
                      <m:sSubPr>
                        <m:ctrlPr>
                          <a:rPr lang="es-ES" i="1">
                            <a:latin typeface="Cambria Math" panose="02040503050406030204" pitchFamily="18" charset="0"/>
                          </a:rPr>
                        </m:ctrlPr>
                      </m:sSubPr>
                      <m:e>
                        <m:d>
                          <m:dPr>
                            <m:begChr m:val="["/>
                            <m:endChr m:val="]"/>
                            <m:ctrlPr>
                              <a:rPr lang="es-ES" i="1">
                                <a:latin typeface="Cambria Math" panose="02040503050406030204" pitchFamily="18" charset="0"/>
                              </a:rPr>
                            </m:ctrlPr>
                          </m:dPr>
                          <m:e>
                            <m:r>
                              <a:rPr lang="es-ES" i="1">
                                <a:latin typeface="Cambria Math" panose="02040503050406030204" pitchFamily="18" charset="0"/>
                              </a:rPr>
                              <m:t>𝑙𝑒𝑛</m:t>
                            </m:r>
                            <m:d>
                              <m:dPr>
                                <m:ctrlPr>
                                  <a:rPr lang="es-ES" i="1">
                                    <a:latin typeface="Cambria Math" panose="02040503050406030204" pitchFamily="18" charset="0"/>
                                  </a:rPr>
                                </m:ctrlPr>
                              </m:dPr>
                              <m:e>
                                <m:r>
                                  <a:rPr lang="es-ES" b="0" i="1" smtClean="0">
                                    <a:latin typeface="Cambria Math" panose="02040503050406030204" pitchFamily="18" charset="0"/>
                                  </a:rPr>
                                  <m:t>𝐶</m:t>
                                </m:r>
                              </m:e>
                            </m:d>
                          </m:e>
                        </m:d>
                      </m:e>
                      <m:sub>
                        <m:r>
                          <a:rPr lang="es-ES" b="1" i="1">
                            <a:latin typeface="Cambria Math" panose="02040503050406030204" pitchFamily="18" charset="0"/>
                          </a:rPr>
                          <m:t>𝟔𝟒</m:t>
                        </m:r>
                      </m:sub>
                    </m:sSub>
                    <m:r>
                      <a:rPr lang="es-ES" b="1" i="1" smtClean="0">
                        <a:latin typeface="Cambria Math" panose="02040503050406030204" pitchFamily="18" charset="0"/>
                      </a:rPr>
                      <m:t>)</m:t>
                    </m:r>
                  </m:oMath>
                </a14:m>
                <a:endParaRPr lang="en-US" dirty="0"/>
              </a:p>
              <a:p>
                <a:pPr marL="1257300" lvl="2" indent="-342900">
                  <a:buFont typeface="+mj-lt"/>
                  <a:buAutoNum type="arabicPeriod"/>
                </a:pPr>
                <a:r>
                  <a:rPr lang="en-US" dirty="0" smtClean="0"/>
                  <a:t>Sea </a:t>
                </a:r>
                <a14:m>
                  <m:oMath xmlns:m="http://schemas.openxmlformats.org/officeDocument/2006/math">
                    <m:r>
                      <a:rPr lang="es-ES" b="0" i="1" smtClean="0">
                        <a:latin typeface="Cambria Math" panose="02040503050406030204" pitchFamily="18" charset="0"/>
                      </a:rPr>
                      <m:t>𝑇</m:t>
                    </m:r>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𝑀𝑆𝐵</m:t>
                        </m:r>
                      </m:e>
                      <m:sub>
                        <m:r>
                          <a:rPr lang="es-ES" b="1" i="1" smtClean="0">
                            <a:latin typeface="Cambria Math" panose="02040503050406030204" pitchFamily="18" charset="0"/>
                          </a:rPr>
                          <m:t>𝒕</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𝐺𝐶𝑇𝑅</m:t>
                        </m:r>
                      </m:e>
                      <m:sub>
                        <m:r>
                          <a:rPr lang="es-ES" i="1">
                            <a:latin typeface="Cambria Math" panose="02040503050406030204" pitchFamily="18" charset="0"/>
                          </a:rPr>
                          <m:t>𝐾</m:t>
                        </m:r>
                      </m:sub>
                    </m:sSub>
                    <m:r>
                      <a:rPr lang="es-ES" i="1">
                        <a:latin typeface="Cambria Math" panose="02040503050406030204" pitchFamily="18" charset="0"/>
                      </a:rPr>
                      <m:t>(</m:t>
                    </m:r>
                    <m:sSub>
                      <m:sSubPr>
                        <m:ctrlPr>
                          <a:rPr lang="es-ES" i="1" smtClean="0">
                            <a:latin typeface="Cambria Math" panose="02040503050406030204" pitchFamily="18" charset="0"/>
                          </a:rPr>
                        </m:ctrlPr>
                      </m:sSubPr>
                      <m:e>
                        <m:r>
                          <a:rPr lang="es-ES" i="1">
                            <a:latin typeface="Cambria Math" panose="02040503050406030204" pitchFamily="18" charset="0"/>
                          </a:rPr>
                          <m:t>𝐽</m:t>
                        </m:r>
                      </m:e>
                      <m:sub>
                        <m:r>
                          <a:rPr lang="es-ES" i="1">
                            <a:latin typeface="Cambria Math" panose="02040503050406030204" pitchFamily="18" charset="0"/>
                          </a:rPr>
                          <m:t>0</m:t>
                        </m:r>
                      </m:sub>
                    </m:sSub>
                    <m:r>
                      <a:rPr lang="es-ES" i="1">
                        <a:latin typeface="Cambria Math" panose="02040503050406030204" pitchFamily="18" charset="0"/>
                      </a:rPr>
                      <m:t>,</m:t>
                    </m:r>
                    <m:r>
                      <a:rPr lang="es-ES" b="0" i="1" smtClean="0">
                        <a:latin typeface="Cambria Math" panose="02040503050406030204" pitchFamily="18" charset="0"/>
                      </a:rPr>
                      <m:t>𝑆</m:t>
                    </m:r>
                    <m:r>
                      <a:rPr lang="es-ES" i="1">
                        <a:latin typeface="Cambria Math" panose="02040503050406030204" pitchFamily="18" charset="0"/>
                      </a:rPr>
                      <m:t>)</m:t>
                    </m:r>
                    <m:r>
                      <m:rPr>
                        <m:nor/>
                      </m:rPr>
                      <a:rPr lang="es-ES" b="0" i="0" smtClean="0">
                        <a:latin typeface="Cambria Math" panose="02040503050406030204" pitchFamily="18" charset="0"/>
                      </a:rPr>
                      <m:t>)</m:t>
                    </m:r>
                  </m:oMath>
                </a14:m>
                <a:r>
                  <a:rPr lang="en-US" dirty="0" smtClean="0"/>
                  <a:t>, </a:t>
                </a:r>
                <a:r>
                  <a:rPr lang="en-US" dirty="0" err="1" smtClean="0"/>
                  <a:t>donde</a:t>
                </a:r>
                <a:r>
                  <a:rPr lang="en-US" dirty="0" smtClean="0"/>
                  <a:t> </a:t>
                </a:r>
                <a:r>
                  <a:rPr lang="en-US" b="1" dirty="0" smtClean="0"/>
                  <a:t>t </a:t>
                </a:r>
                <a:r>
                  <a:rPr lang="en-US" dirty="0" err="1" smtClean="0"/>
                  <a:t>es</a:t>
                </a:r>
                <a:r>
                  <a:rPr lang="en-US" dirty="0" smtClean="0"/>
                  <a:t> la longitude del tag.</a:t>
                </a:r>
              </a:p>
              <a:p>
                <a:pPr marL="1257300" lvl="2" indent="-342900">
                  <a:buFont typeface="+mj-lt"/>
                  <a:buAutoNum type="arabicPeriod"/>
                </a:pPr>
                <a:r>
                  <a:rPr lang="en-US" dirty="0" err="1" smtClean="0"/>
                  <a:t>Devolver</a:t>
                </a:r>
                <a:r>
                  <a:rPr lang="en-US" dirty="0" smtClean="0"/>
                  <a:t> (C, T).</a:t>
                </a:r>
                <a:endParaRPr lang="es-ES" sz="1200"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172278" y="2311400"/>
                <a:ext cx="7832784" cy="4368800"/>
              </a:xfrm>
              <a:blipFill rotWithShape="0">
                <a:blip r:embed="rId4"/>
                <a:stretch>
                  <a:fillRect/>
                </a:stretch>
              </a:blipFill>
            </p:spPr>
            <p:txBody>
              <a:bodyPr/>
              <a:lstStyle/>
              <a:p>
                <a:r>
                  <a:rPr lang="es-ES">
                    <a:noFill/>
                  </a:rPr>
                  <a:t> </a:t>
                </a:r>
              </a:p>
            </p:txBody>
          </p:sp>
        </mc:Fallback>
      </mc:AlternateContent>
      <p:pic>
        <p:nvPicPr>
          <p:cNvPr id="5" name="Imagen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05062" y="2486025"/>
            <a:ext cx="4186937" cy="3533775"/>
          </a:xfrm>
          <a:prstGeom prst="rect">
            <a:avLst/>
          </a:prstGeom>
        </p:spPr>
      </p:pic>
    </p:spTree>
    <p:extLst>
      <p:ext uri="{BB962C8B-B14F-4D97-AF65-F5344CB8AC3E}">
        <p14:creationId xmlns:p14="http://schemas.microsoft.com/office/powerpoint/2010/main" val="1076527072"/>
      </p:ext>
    </p:extLst>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txBox="1">
            <a:spLocks/>
          </p:cNvSpPr>
          <p:nvPr/>
        </p:nvSpPr>
        <p:spPr>
          <a:xfrm>
            <a:off x="520700" y="3048000"/>
            <a:ext cx="11150600" cy="736600"/>
          </a:xfrm>
          <a:prstGeom prst="rect">
            <a:avLst/>
          </a:prstGeom>
          <a:effectLst>
            <a:outerShdw blurRad="50800" dir="14400000">
              <a:srgbClr val="000000">
                <a:alpha val="60000"/>
              </a:srgbClr>
            </a:outerShdw>
          </a:effectLst>
        </p:spPr>
        <p:txBody>
          <a:bodyPr vert="horz" lIns="91440" tIns="45720" rIns="91440" bIns="45720" rtlCol="0" anchor="ctr">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7200" dirty="0" smtClean="0"/>
              <a:t>AES</a:t>
            </a:r>
            <a:endParaRPr lang="es-ES" sz="5400" dirty="0"/>
          </a:p>
        </p:txBody>
      </p:sp>
    </p:spTree>
    <p:extLst>
      <p:ext uri="{BB962C8B-B14F-4D97-AF65-F5344CB8AC3E}">
        <p14:creationId xmlns:p14="http://schemas.microsoft.com/office/powerpoint/2010/main" val="3018092071"/>
      </p:ext>
    </p:extLst>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AES (</a:t>
            </a:r>
            <a:r>
              <a:rPr lang="es-ES" dirty="0" err="1" smtClean="0"/>
              <a:t>Advanced</a:t>
            </a:r>
            <a:r>
              <a:rPr lang="es-ES" dirty="0" smtClean="0"/>
              <a:t> </a:t>
            </a:r>
            <a:r>
              <a:rPr lang="es-ES" dirty="0" err="1" smtClean="0"/>
              <a:t>Encryption</a:t>
            </a:r>
            <a:r>
              <a:rPr lang="es-ES" dirty="0" smtClean="0"/>
              <a:t> </a:t>
            </a:r>
            <a:r>
              <a:rPr lang="es-ES" dirty="0" err="1" smtClean="0"/>
              <a:t>Standart</a:t>
            </a:r>
            <a:r>
              <a:rPr lang="es-ES" dirty="0" smtClean="0"/>
              <a:t>)</a:t>
            </a:r>
            <a:endParaRPr lang="es-ES" dirty="0"/>
          </a:p>
        </p:txBody>
      </p:sp>
      <p:sp>
        <p:nvSpPr>
          <p:cNvPr id="3" name="Marcador de contenido 2"/>
          <p:cNvSpPr>
            <a:spLocks noGrp="1"/>
          </p:cNvSpPr>
          <p:nvPr>
            <p:ph idx="1"/>
          </p:nvPr>
        </p:nvSpPr>
        <p:spPr>
          <a:xfrm>
            <a:off x="810000" y="2248791"/>
            <a:ext cx="10554574" cy="4072496"/>
          </a:xfrm>
        </p:spPr>
        <p:txBody>
          <a:bodyPr>
            <a:normAutofit lnSpcReduction="10000"/>
          </a:bodyPr>
          <a:lstStyle/>
          <a:p>
            <a:pPr marL="0" indent="0">
              <a:buNone/>
            </a:pPr>
            <a:r>
              <a:rPr lang="es-ES" sz="3200" dirty="0"/>
              <a:t>U</a:t>
            </a:r>
            <a:r>
              <a:rPr lang="es-ES" sz="3200" dirty="0" smtClean="0"/>
              <a:t>n poco de Historia…</a:t>
            </a:r>
          </a:p>
          <a:p>
            <a:pPr marL="0" indent="0">
              <a:buNone/>
            </a:pPr>
            <a:r>
              <a:rPr lang="es-ES" dirty="0"/>
              <a:t>En 1997, el </a:t>
            </a:r>
            <a:r>
              <a:rPr lang="es-ES" b="1" dirty="0">
                <a:solidFill>
                  <a:schemeClr val="accent2">
                    <a:lumMod val="75000"/>
                  </a:schemeClr>
                </a:solidFill>
              </a:rPr>
              <a:t>NIST</a:t>
            </a:r>
            <a:r>
              <a:rPr lang="es-ES" dirty="0">
                <a:solidFill>
                  <a:schemeClr val="accent2">
                    <a:lumMod val="75000"/>
                  </a:schemeClr>
                </a:solidFill>
              </a:rPr>
              <a:t> </a:t>
            </a:r>
            <a:r>
              <a:rPr lang="es-ES" dirty="0"/>
              <a:t>decidió realizar un concurso para escoger un nuevo algoritmo </a:t>
            </a:r>
            <a:r>
              <a:rPr lang="es-ES" dirty="0" smtClean="0"/>
              <a:t>de </a:t>
            </a:r>
            <a:r>
              <a:rPr lang="es-ES" dirty="0"/>
              <a:t>cifrado capaz de proteger información sensible durante el siglo XXI. </a:t>
            </a:r>
          </a:p>
          <a:p>
            <a:pPr marL="0" indent="0">
              <a:buNone/>
            </a:pPr>
            <a:r>
              <a:rPr lang="es-ES" dirty="0"/>
              <a:t>El 2 de enero de 1997 el NIST anunció su intención de desarrollar </a:t>
            </a:r>
            <a:r>
              <a:rPr lang="es-ES" b="1" dirty="0">
                <a:solidFill>
                  <a:schemeClr val="accent2">
                    <a:lumMod val="75000"/>
                  </a:schemeClr>
                </a:solidFill>
              </a:rPr>
              <a:t>AES</a:t>
            </a:r>
            <a:r>
              <a:rPr lang="es-ES" dirty="0"/>
              <a:t>, con la </a:t>
            </a:r>
            <a:r>
              <a:rPr lang="es-ES" dirty="0" smtClean="0"/>
              <a:t>ayuda </a:t>
            </a:r>
            <a:r>
              <a:rPr lang="es-ES" dirty="0"/>
              <a:t>de la industria y de la comunidad criptográfica. </a:t>
            </a:r>
          </a:p>
          <a:p>
            <a:pPr marL="0" indent="0">
              <a:buNone/>
            </a:pPr>
            <a:r>
              <a:rPr lang="es-ES" dirty="0"/>
              <a:t>El 12 de septiembre de ese año se hizo la convocatoria  formal en la que se </a:t>
            </a:r>
            <a:r>
              <a:rPr lang="es-ES" dirty="0" smtClean="0"/>
              <a:t>indicaban  </a:t>
            </a:r>
            <a:r>
              <a:rPr lang="es-ES" dirty="0"/>
              <a:t>varias condiciones para los algoritmos que se presentaran:</a:t>
            </a:r>
          </a:p>
          <a:p>
            <a:pPr marL="622300" lvl="1" indent="-222250"/>
            <a:r>
              <a:rPr lang="es-ES" dirty="0" smtClean="0"/>
              <a:t>Ser </a:t>
            </a:r>
            <a:r>
              <a:rPr lang="es-ES" dirty="0"/>
              <a:t>de dominio </a:t>
            </a:r>
            <a:r>
              <a:rPr lang="es-ES" b="1" dirty="0">
                <a:solidFill>
                  <a:schemeClr val="accent2">
                    <a:lumMod val="75000"/>
                  </a:schemeClr>
                </a:solidFill>
              </a:rPr>
              <a:t>público</a:t>
            </a:r>
            <a:r>
              <a:rPr lang="es-ES" dirty="0"/>
              <a:t>, disponible para todo el mundo.</a:t>
            </a:r>
          </a:p>
          <a:p>
            <a:pPr marL="622300" lvl="1" indent="-222250"/>
            <a:r>
              <a:rPr lang="es-ES" dirty="0" smtClean="0"/>
              <a:t>Ser </a:t>
            </a:r>
            <a:r>
              <a:rPr lang="es-ES" dirty="0"/>
              <a:t>un algoritmo de </a:t>
            </a:r>
            <a:r>
              <a:rPr lang="es-ES" b="1" dirty="0">
                <a:solidFill>
                  <a:schemeClr val="accent2">
                    <a:lumMod val="75000"/>
                  </a:schemeClr>
                </a:solidFill>
              </a:rPr>
              <a:t>cifrado simétrico </a:t>
            </a:r>
            <a:r>
              <a:rPr lang="es-ES" dirty="0"/>
              <a:t>y soportar bloques de, como mínimo, </a:t>
            </a:r>
            <a:r>
              <a:rPr lang="es-ES" b="1" dirty="0" smtClean="0">
                <a:solidFill>
                  <a:schemeClr val="accent2">
                    <a:lumMod val="75000"/>
                  </a:schemeClr>
                </a:solidFill>
              </a:rPr>
              <a:t>128 </a:t>
            </a:r>
            <a:r>
              <a:rPr lang="es-ES" b="1" dirty="0">
                <a:solidFill>
                  <a:schemeClr val="accent2">
                    <a:lumMod val="75000"/>
                  </a:schemeClr>
                </a:solidFill>
              </a:rPr>
              <a:t>bits</a:t>
            </a:r>
            <a:r>
              <a:rPr lang="es-ES" dirty="0"/>
              <a:t>.</a:t>
            </a:r>
          </a:p>
          <a:p>
            <a:pPr marL="622300" lvl="1" indent="-222250"/>
            <a:r>
              <a:rPr lang="es-ES" dirty="0" smtClean="0"/>
              <a:t>Las </a:t>
            </a:r>
            <a:r>
              <a:rPr lang="es-ES" dirty="0"/>
              <a:t>claves de cifrado podrían ser de </a:t>
            </a:r>
            <a:r>
              <a:rPr lang="es-ES" b="1" dirty="0">
                <a:solidFill>
                  <a:schemeClr val="accent2">
                    <a:lumMod val="75000"/>
                  </a:schemeClr>
                </a:solidFill>
              </a:rPr>
              <a:t>128, 192 y 256 bits</a:t>
            </a:r>
            <a:r>
              <a:rPr lang="es-ES" dirty="0"/>
              <a:t>.</a:t>
            </a:r>
          </a:p>
          <a:p>
            <a:pPr marL="622300" lvl="1" indent="-222250"/>
            <a:r>
              <a:rPr lang="es-ES" dirty="0" smtClean="0"/>
              <a:t>Ser </a:t>
            </a:r>
            <a:r>
              <a:rPr lang="es-ES" b="1" dirty="0">
                <a:solidFill>
                  <a:schemeClr val="accent2">
                    <a:lumMod val="75000"/>
                  </a:schemeClr>
                </a:solidFill>
              </a:rPr>
              <a:t>implementable</a:t>
            </a:r>
            <a:r>
              <a:rPr lang="es-ES" dirty="0"/>
              <a:t>  tanto en </a:t>
            </a:r>
            <a:r>
              <a:rPr lang="es-ES" b="1" dirty="0">
                <a:solidFill>
                  <a:schemeClr val="accent2">
                    <a:lumMod val="75000"/>
                  </a:schemeClr>
                </a:solidFill>
              </a:rPr>
              <a:t>hardware</a:t>
            </a:r>
            <a:r>
              <a:rPr lang="es-ES" dirty="0">
                <a:solidFill>
                  <a:schemeClr val="accent2">
                    <a:lumMod val="75000"/>
                  </a:schemeClr>
                </a:solidFill>
              </a:rPr>
              <a:t> </a:t>
            </a:r>
            <a:r>
              <a:rPr lang="es-ES" dirty="0"/>
              <a:t>como en </a:t>
            </a:r>
            <a:r>
              <a:rPr lang="es-ES" b="1" dirty="0">
                <a:solidFill>
                  <a:schemeClr val="accent2">
                    <a:lumMod val="75000"/>
                  </a:schemeClr>
                </a:solidFill>
              </a:rPr>
              <a:t>software</a:t>
            </a:r>
            <a:r>
              <a:rPr lang="es-ES" dirty="0"/>
              <a:t>. </a:t>
            </a:r>
          </a:p>
        </p:txBody>
      </p:sp>
    </p:spTree>
    <p:extLst>
      <p:ext uri="{BB962C8B-B14F-4D97-AF65-F5344CB8AC3E}">
        <p14:creationId xmlns:p14="http://schemas.microsoft.com/office/powerpoint/2010/main" val="1295373316"/>
      </p:ext>
    </p:extLst>
  </p:cSld>
  <p:clrMapOvr>
    <a:masterClrMapping/>
  </p:clrMapOvr>
  <p:transition spd="slow">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AES (</a:t>
            </a:r>
            <a:r>
              <a:rPr lang="es-ES" dirty="0" err="1"/>
              <a:t>Advanced</a:t>
            </a:r>
            <a:r>
              <a:rPr lang="es-ES" dirty="0"/>
              <a:t> </a:t>
            </a:r>
            <a:r>
              <a:rPr lang="es-ES" dirty="0" err="1"/>
              <a:t>Encryption</a:t>
            </a:r>
            <a:r>
              <a:rPr lang="es-ES" dirty="0"/>
              <a:t> </a:t>
            </a:r>
            <a:r>
              <a:rPr lang="es-ES" dirty="0" err="1"/>
              <a:t>Standart</a:t>
            </a:r>
            <a:r>
              <a:rPr lang="es-ES" dirty="0"/>
              <a:t>)</a:t>
            </a:r>
          </a:p>
        </p:txBody>
      </p:sp>
      <p:sp>
        <p:nvSpPr>
          <p:cNvPr id="3" name="Marcador de contenido 2"/>
          <p:cNvSpPr>
            <a:spLocks noGrp="1"/>
          </p:cNvSpPr>
          <p:nvPr>
            <p:ph idx="1"/>
          </p:nvPr>
        </p:nvSpPr>
        <p:spPr>
          <a:xfrm>
            <a:off x="810000" y="2381313"/>
            <a:ext cx="10554574" cy="3636511"/>
          </a:xfrm>
        </p:spPr>
        <p:txBody>
          <a:bodyPr>
            <a:normAutofit fontScale="92500" lnSpcReduction="20000"/>
          </a:bodyPr>
          <a:lstStyle/>
          <a:p>
            <a:pPr marL="0" indent="0">
              <a:buNone/>
            </a:pPr>
            <a:r>
              <a:rPr lang="es-ES" sz="3500" dirty="0"/>
              <a:t>Un poco de Historia</a:t>
            </a:r>
            <a:r>
              <a:rPr lang="es-ES" sz="3500" dirty="0" smtClean="0"/>
              <a:t>…</a:t>
            </a:r>
            <a:r>
              <a:rPr lang="es-ES" sz="2200" dirty="0" smtClean="0"/>
              <a:t>(continuación)</a:t>
            </a:r>
            <a:endParaRPr lang="es-ES" sz="3500" dirty="0" smtClean="0"/>
          </a:p>
          <a:p>
            <a:pPr marL="0" indent="0">
              <a:buNone/>
            </a:pPr>
            <a:r>
              <a:rPr lang="es-ES" sz="1900" dirty="0"/>
              <a:t>En  mayo  de  2000  finalizó  el  periodo  público  de  análisis.  El  NIST  estudió  toda  la información  disponible  para  decidir  cual  sería  el  algoritmo  ganador .  El  2  de octubre  de  2000  se  votó  cual  sería  el  algoritmo  que  finalmente  ganaría  el concurso. El resultado fue el siguiente:</a:t>
            </a:r>
          </a:p>
          <a:p>
            <a:pPr marL="622300" indent="-265113">
              <a:buClr>
                <a:srgbClr val="C00000"/>
              </a:buClr>
              <a:buFont typeface="+mj-lt"/>
              <a:buAutoNum type="arabicPeriod"/>
            </a:pPr>
            <a:r>
              <a:rPr lang="es-ES" sz="1700" dirty="0" smtClean="0"/>
              <a:t>MARS </a:t>
            </a:r>
            <a:r>
              <a:rPr lang="es-ES" sz="1700" dirty="0"/>
              <a:t>: 13 votos</a:t>
            </a:r>
          </a:p>
          <a:p>
            <a:pPr marL="622300" indent="-265113">
              <a:buClr>
                <a:srgbClr val="C00000"/>
              </a:buClr>
              <a:buFont typeface="+mj-lt"/>
              <a:buAutoNum type="arabicPeriod"/>
            </a:pPr>
            <a:r>
              <a:rPr lang="es-ES" sz="1700" dirty="0" smtClean="0"/>
              <a:t>RC6 </a:t>
            </a:r>
            <a:r>
              <a:rPr lang="es-ES" sz="1700" dirty="0"/>
              <a:t>: 23 votos</a:t>
            </a:r>
          </a:p>
          <a:p>
            <a:pPr marL="622300" indent="-265113">
              <a:buFont typeface="+mj-lt"/>
              <a:buAutoNum type="arabicPeriod"/>
            </a:pPr>
            <a:r>
              <a:rPr lang="es-ES" sz="1700" b="1" dirty="0" smtClean="0">
                <a:solidFill>
                  <a:schemeClr val="accent2">
                    <a:lumMod val="75000"/>
                  </a:schemeClr>
                </a:solidFill>
              </a:rPr>
              <a:t>RIJNDAEL </a:t>
            </a:r>
            <a:r>
              <a:rPr lang="es-ES" sz="1700" b="1" dirty="0">
                <a:solidFill>
                  <a:schemeClr val="accent2">
                    <a:lumMod val="75000"/>
                  </a:schemeClr>
                </a:solidFill>
              </a:rPr>
              <a:t>: 86 votos</a:t>
            </a:r>
          </a:p>
          <a:p>
            <a:pPr marL="622300" indent="-265113">
              <a:buClr>
                <a:srgbClr val="C00000"/>
              </a:buClr>
              <a:buFont typeface="+mj-lt"/>
              <a:buAutoNum type="arabicPeriod"/>
            </a:pPr>
            <a:r>
              <a:rPr lang="es-ES" sz="1700" dirty="0" smtClean="0"/>
              <a:t>SERPENT </a:t>
            </a:r>
            <a:r>
              <a:rPr lang="es-ES" sz="1700" dirty="0"/>
              <a:t>: 59 votos</a:t>
            </a:r>
          </a:p>
          <a:p>
            <a:pPr marL="622300" indent="-265113">
              <a:buClr>
                <a:srgbClr val="C00000"/>
              </a:buClr>
              <a:buFont typeface="+mj-lt"/>
              <a:buAutoNum type="arabicPeriod"/>
            </a:pPr>
            <a:r>
              <a:rPr lang="es-ES" sz="1700" dirty="0" smtClean="0"/>
              <a:t>TWOFISH </a:t>
            </a:r>
            <a:r>
              <a:rPr lang="es-ES" sz="1700" dirty="0"/>
              <a:t>: 31 votos</a:t>
            </a:r>
          </a:p>
          <a:p>
            <a:pPr marL="0" indent="0">
              <a:buNone/>
            </a:pPr>
            <a:r>
              <a:rPr lang="es-ES" sz="1900" dirty="0"/>
              <a:t>El  algoritmo  </a:t>
            </a:r>
            <a:r>
              <a:rPr lang="es-ES" sz="1900" b="1" dirty="0" err="1"/>
              <a:t>Rijndael</a:t>
            </a:r>
            <a:r>
              <a:rPr lang="es-ES" sz="1900" dirty="0"/>
              <a:t>  ganó  el  concurso  y  en  noviembre  de  2001  se  publicó  </a:t>
            </a:r>
            <a:r>
              <a:rPr lang="es-ES" sz="1900" dirty="0" smtClean="0"/>
              <a:t>FIPS 197 </a:t>
            </a:r>
            <a:r>
              <a:rPr lang="es-ES" sz="1900" dirty="0"/>
              <a:t>donde se asumía oficialmente.</a:t>
            </a:r>
          </a:p>
        </p:txBody>
      </p:sp>
    </p:spTree>
    <p:extLst>
      <p:ext uri="{BB962C8B-B14F-4D97-AF65-F5344CB8AC3E}">
        <p14:creationId xmlns:p14="http://schemas.microsoft.com/office/powerpoint/2010/main" val="3720184091"/>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Criptografía</a:t>
            </a:r>
            <a:endParaRPr lang="es-ES" dirty="0"/>
          </a:p>
        </p:txBody>
      </p:sp>
      <p:sp>
        <p:nvSpPr>
          <p:cNvPr id="3" name="Marcador de contenido 2"/>
          <p:cNvSpPr>
            <a:spLocks noGrp="1"/>
          </p:cNvSpPr>
          <p:nvPr>
            <p:ph idx="1"/>
          </p:nvPr>
        </p:nvSpPr>
        <p:spPr>
          <a:xfrm>
            <a:off x="818712" y="2385391"/>
            <a:ext cx="10554574" cy="3473407"/>
          </a:xfrm>
        </p:spPr>
        <p:txBody>
          <a:bodyPr/>
          <a:lstStyle/>
          <a:p>
            <a:r>
              <a:rPr lang="es-ES" sz="2400" dirty="0" smtClean="0"/>
              <a:t>Clave Simétrica</a:t>
            </a:r>
          </a:p>
          <a:p>
            <a:pPr marL="357188" indent="0">
              <a:buNone/>
            </a:pPr>
            <a:r>
              <a:rPr lang="es-ES" dirty="0" smtClean="0"/>
              <a:t>Es </a:t>
            </a:r>
            <a:r>
              <a:rPr lang="es-ES" dirty="0"/>
              <a:t>un método criptográfico en el cual se usa una </a:t>
            </a:r>
            <a:r>
              <a:rPr lang="es-ES" b="1" dirty="0" smtClean="0">
                <a:solidFill>
                  <a:srgbClr val="FA8F1A"/>
                </a:solidFill>
              </a:rPr>
              <a:t>misma</a:t>
            </a:r>
            <a:r>
              <a:rPr lang="es-ES" dirty="0" smtClean="0">
                <a:solidFill>
                  <a:srgbClr val="FA8F1A"/>
                </a:solidFill>
              </a:rPr>
              <a:t> </a:t>
            </a:r>
            <a:r>
              <a:rPr lang="es-ES" dirty="0"/>
              <a:t>clave para cifrar y descifrar mensajes. </a:t>
            </a:r>
          </a:p>
          <a:p>
            <a:r>
              <a:rPr lang="es-ES" sz="2400" dirty="0" smtClean="0"/>
              <a:t>Clave Asimétrica</a:t>
            </a:r>
          </a:p>
          <a:p>
            <a:pPr marL="357188" indent="0">
              <a:buNone/>
            </a:pPr>
            <a:r>
              <a:rPr lang="es-ES" dirty="0" smtClean="0"/>
              <a:t>Los algoritmos asimétricos o de clave pública han demostrado su interés para ser empleados en </a:t>
            </a:r>
          </a:p>
          <a:p>
            <a:pPr marL="357188" indent="0">
              <a:buNone/>
            </a:pPr>
            <a:r>
              <a:rPr lang="es-ES" dirty="0" smtClean="0"/>
              <a:t>redes de comunicación inseguras (Internet). Su novedad fundamental con respecto a la </a:t>
            </a:r>
          </a:p>
          <a:p>
            <a:pPr marL="357188" indent="0">
              <a:buNone/>
            </a:pPr>
            <a:r>
              <a:rPr lang="es-ES" dirty="0" smtClean="0"/>
              <a:t>criptografía simétrica es que </a:t>
            </a:r>
            <a:r>
              <a:rPr lang="es-ES" b="1" dirty="0" smtClean="0">
                <a:solidFill>
                  <a:srgbClr val="FA8F1A"/>
                </a:solidFill>
              </a:rPr>
              <a:t>las claves no son únicas</a:t>
            </a:r>
            <a:r>
              <a:rPr lang="es-ES" dirty="0" smtClean="0"/>
              <a:t>, sino que forman </a:t>
            </a:r>
            <a:r>
              <a:rPr lang="es-ES" b="1" dirty="0" smtClean="0">
                <a:solidFill>
                  <a:srgbClr val="FA8F1A"/>
                </a:solidFill>
              </a:rPr>
              <a:t>pares</a:t>
            </a:r>
            <a:r>
              <a:rPr lang="es-ES" dirty="0"/>
              <a:t> </a:t>
            </a:r>
            <a:r>
              <a:rPr lang="es-ES" dirty="0" smtClean="0"/>
              <a:t>(Clave publica, privada).</a:t>
            </a:r>
            <a:endParaRPr lang="es-ES" dirty="0"/>
          </a:p>
        </p:txBody>
      </p:sp>
    </p:spTree>
    <p:extLst>
      <p:ext uri="{BB962C8B-B14F-4D97-AF65-F5344CB8AC3E}">
        <p14:creationId xmlns:p14="http://schemas.microsoft.com/office/powerpoint/2010/main" val="4239145687"/>
      </p:ext>
    </p:extLst>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AES (</a:t>
            </a:r>
            <a:r>
              <a:rPr lang="es-ES" dirty="0" err="1"/>
              <a:t>Advanced</a:t>
            </a:r>
            <a:r>
              <a:rPr lang="es-ES" dirty="0"/>
              <a:t> </a:t>
            </a:r>
            <a:r>
              <a:rPr lang="es-ES" dirty="0" err="1"/>
              <a:t>Encryption</a:t>
            </a:r>
            <a:r>
              <a:rPr lang="es-ES" dirty="0"/>
              <a:t> </a:t>
            </a:r>
            <a:r>
              <a:rPr lang="es-ES" dirty="0" err="1"/>
              <a:t>Standart</a:t>
            </a:r>
            <a:r>
              <a:rPr lang="es-ES" dirty="0"/>
              <a:t>)</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810000" y="2358886"/>
                <a:ext cx="10861300" cy="4280453"/>
              </a:xfrm>
            </p:spPr>
            <p:txBody>
              <a:bodyPr>
                <a:normAutofit fontScale="85000" lnSpcReduction="10000"/>
              </a:bodyPr>
              <a:lstStyle/>
              <a:p>
                <a:pPr marL="0" indent="0">
                  <a:buNone/>
                </a:pPr>
                <a:r>
                  <a:rPr lang="es-ES" sz="3200" dirty="0" smtClean="0"/>
                  <a:t>Principios de diseño</a:t>
                </a:r>
              </a:p>
              <a:p>
                <a:r>
                  <a:rPr lang="es-ES" dirty="0"/>
                  <a:t>AES es un </a:t>
                </a:r>
                <a:r>
                  <a:rPr lang="es-ES" b="1" dirty="0">
                    <a:solidFill>
                      <a:schemeClr val="accent2">
                        <a:lumMod val="75000"/>
                      </a:schemeClr>
                    </a:solidFill>
                  </a:rPr>
                  <a:t>cifrado por bloques</a:t>
                </a:r>
                <a:r>
                  <a:rPr lang="es-ES" dirty="0"/>
                  <a:t> (block </a:t>
                </a:r>
                <a:r>
                  <a:rPr lang="es-ES" dirty="0" err="1"/>
                  <a:t>cipher</a:t>
                </a:r>
                <a:r>
                  <a:rPr lang="es-ES" dirty="0"/>
                  <a:t>), es decir, los datos no son encriptados uno a uno (lo que sería un </a:t>
                </a:r>
                <a:r>
                  <a:rPr lang="es-ES" b="1" dirty="0">
                    <a:solidFill>
                      <a:schemeClr val="accent2">
                        <a:lumMod val="75000"/>
                      </a:schemeClr>
                    </a:solidFill>
                  </a:rPr>
                  <a:t>cifrado de flujo</a:t>
                </a:r>
                <a:r>
                  <a:rPr lang="es-ES" dirty="0"/>
                  <a:t> o </a:t>
                </a:r>
                <a:r>
                  <a:rPr lang="es-ES" dirty="0" err="1"/>
                  <a:t>stream</a:t>
                </a:r>
                <a:r>
                  <a:rPr lang="es-ES" dirty="0"/>
                  <a:t> </a:t>
                </a:r>
                <a:r>
                  <a:rPr lang="es-ES" dirty="0" err="1"/>
                  <a:t>cipher</a:t>
                </a:r>
                <a:r>
                  <a:rPr lang="es-ES" dirty="0"/>
                  <a:t>), sino que se dividen en fragmentos de una longitud dada antes de </a:t>
                </a:r>
                <a:r>
                  <a:rPr lang="es-ES" dirty="0" smtClean="0"/>
                  <a:t>pasárselos </a:t>
                </a:r>
                <a:r>
                  <a:rPr lang="es-ES" dirty="0"/>
                  <a:t>al algoritmo, el cual va produciendo bloques de datos </a:t>
                </a:r>
                <a:r>
                  <a:rPr lang="es-ES" dirty="0" smtClean="0"/>
                  <a:t>cifrados.</a:t>
                </a:r>
              </a:p>
              <a:p>
                <a:r>
                  <a:rPr lang="es-ES" dirty="0" smtClean="0"/>
                  <a:t>AES fue diseñado  </a:t>
                </a:r>
                <a:r>
                  <a:rPr lang="es-ES" dirty="0"/>
                  <a:t>para manejar longitudes </a:t>
                </a:r>
                <a:r>
                  <a:rPr lang="es-ES" dirty="0" smtClean="0"/>
                  <a:t>de clave  </a:t>
                </a:r>
                <a:r>
                  <a:rPr lang="es-ES" dirty="0"/>
                  <a:t>y  de  bloque  variables,  ambas  comprendidas  entre  los  128  y  los  256  </a:t>
                </a:r>
                <a:r>
                  <a:rPr lang="es-ES" dirty="0" smtClean="0"/>
                  <a:t>bits.</a:t>
                </a:r>
              </a:p>
              <a:p>
                <a:r>
                  <a:rPr lang="es-ES" dirty="0" smtClean="0"/>
                  <a:t>Realiza  </a:t>
                </a:r>
                <a:r>
                  <a:rPr lang="es-ES" dirty="0"/>
                  <a:t>varias  de  sus  operaciones  internas  a  nivel  de  byte,  interpretando  éstos </a:t>
                </a:r>
                <a:r>
                  <a:rPr lang="es-ES" dirty="0" smtClean="0"/>
                  <a:t>como  </a:t>
                </a:r>
                <a:r>
                  <a:rPr lang="es-ES" dirty="0"/>
                  <a:t>elementos  de  un  </a:t>
                </a:r>
                <a:r>
                  <a:rPr lang="es-ES" dirty="0" smtClean="0"/>
                  <a:t>cuerpo o campo  </a:t>
                </a:r>
                <a:r>
                  <a:rPr lang="es-ES" dirty="0"/>
                  <a:t>de  </a:t>
                </a:r>
                <a:r>
                  <a:rPr lang="es-ES" dirty="0" err="1"/>
                  <a:t>Galois</a:t>
                </a:r>
                <a:r>
                  <a:rPr lang="es-ES" dirty="0"/>
                  <a:t> </a:t>
                </a:r>
                <a14:m>
                  <m:oMath xmlns:m="http://schemas.openxmlformats.org/officeDocument/2006/math">
                    <m:r>
                      <a:rPr lang="es-ES" b="0" i="1" smtClean="0">
                        <a:latin typeface="Cambria Math" panose="02040503050406030204" pitchFamily="18" charset="0"/>
                      </a:rPr>
                      <m:t>𝐺𝐹</m:t>
                    </m:r>
                    <m:r>
                      <a:rPr lang="es-ES" b="0" i="1" smtClean="0">
                        <a:latin typeface="Cambria Math" panose="02040503050406030204" pitchFamily="18" charset="0"/>
                      </a:rPr>
                      <m:t>(</m:t>
                    </m:r>
                    <m:sSup>
                      <m:sSupPr>
                        <m:ctrlPr>
                          <a:rPr lang="es-ES" b="0" i="1" smtClean="0">
                            <a:latin typeface="Cambria Math" panose="02040503050406030204" pitchFamily="18" charset="0"/>
                          </a:rPr>
                        </m:ctrlPr>
                      </m:sSupPr>
                      <m:e>
                        <m:r>
                          <a:rPr lang="es-ES" b="0" i="1" smtClean="0">
                            <a:latin typeface="Cambria Math" panose="02040503050406030204" pitchFamily="18" charset="0"/>
                          </a:rPr>
                          <m:t>2</m:t>
                        </m:r>
                      </m:e>
                      <m:sup>
                        <m:r>
                          <a:rPr lang="es-ES" b="0" i="1" smtClean="0">
                            <a:latin typeface="Cambria Math" panose="02040503050406030204" pitchFamily="18" charset="0"/>
                          </a:rPr>
                          <m:t>8</m:t>
                        </m:r>
                      </m:sup>
                    </m:sSup>
                    <m:r>
                      <a:rPr lang="es-ES" b="0" i="1" smtClean="0">
                        <a:latin typeface="Cambria Math" panose="02040503050406030204" pitchFamily="18" charset="0"/>
                      </a:rPr>
                      <m:t>)</m:t>
                    </m:r>
                  </m:oMath>
                </a14:m>
                <a:r>
                  <a:rPr lang="es-ES" dirty="0" smtClean="0"/>
                  <a:t>.  </a:t>
                </a:r>
                <a:r>
                  <a:rPr lang="es-ES" dirty="0"/>
                  <a:t>El  resto  de  operaciones  se </a:t>
                </a:r>
                <a:r>
                  <a:rPr lang="es-ES" dirty="0" smtClean="0"/>
                  <a:t>efectúan </a:t>
                </a:r>
                <a:r>
                  <a:rPr lang="es-ES" dirty="0"/>
                  <a:t>en términos de registros de 32 bits. </a:t>
                </a:r>
                <a:endParaRPr lang="es-ES" dirty="0" smtClean="0"/>
              </a:p>
              <a:p>
                <a:r>
                  <a:rPr lang="es-ES" dirty="0" smtClean="0"/>
                  <a:t>Este  </a:t>
                </a:r>
                <a:r>
                  <a:rPr lang="es-ES" dirty="0"/>
                  <a:t>algoritmo  soporta  diferentes  tamaños  de  bloque y  clave,  en  el  estándar </a:t>
                </a:r>
                <a:r>
                  <a:rPr lang="es-ES" dirty="0" smtClean="0"/>
                  <a:t>adoptado </a:t>
                </a:r>
                <a:r>
                  <a:rPr lang="es-ES" dirty="0"/>
                  <a:t>por el </a:t>
                </a:r>
                <a:r>
                  <a:rPr lang="es-ES" dirty="0" smtClean="0"/>
                  <a:t>Gobierno Estadounidense </a:t>
                </a:r>
                <a:r>
                  <a:rPr lang="es-ES" dirty="0"/>
                  <a:t>en noviembre de 2001 (FIPS PUB 197), </a:t>
                </a:r>
                <a:r>
                  <a:rPr lang="es-ES" dirty="0" smtClean="0"/>
                  <a:t>se </a:t>
                </a:r>
                <a:r>
                  <a:rPr lang="es-ES" dirty="0"/>
                  <a:t>especifica una longitud fija de </a:t>
                </a:r>
                <a:r>
                  <a:rPr lang="es-ES" dirty="0" smtClean="0"/>
                  <a:t>bloque (o matriz) </a:t>
                </a:r>
                <a:r>
                  <a:rPr lang="es-ES" dirty="0"/>
                  <a:t>de </a:t>
                </a:r>
                <a:r>
                  <a:rPr lang="es-ES" dirty="0" smtClean="0"/>
                  <a:t>128 (de 4x4 bytes), y la </a:t>
                </a:r>
                <a:r>
                  <a:rPr lang="es-ES" dirty="0"/>
                  <a:t>longitud de clave a escoger </a:t>
                </a:r>
                <a:r>
                  <a:rPr lang="es-ES" dirty="0" smtClean="0"/>
                  <a:t>entre </a:t>
                </a:r>
                <a:r>
                  <a:rPr lang="es-ES" dirty="0"/>
                  <a:t>128, 192 y 256 </a:t>
                </a:r>
                <a:r>
                  <a:rPr lang="es-ES" dirty="0" smtClean="0"/>
                  <a:t>bits. </a:t>
                </a:r>
              </a:p>
              <a:p>
                <a:r>
                  <a:rPr lang="es-ES" dirty="0" smtClean="0"/>
                  <a:t>La disposición de esta matriz va a definir el </a:t>
                </a:r>
                <a:r>
                  <a:rPr lang="es-ES" b="1" dirty="0" smtClean="0">
                    <a:solidFill>
                      <a:schemeClr val="accent2">
                        <a:lumMod val="75000"/>
                      </a:schemeClr>
                    </a:solidFill>
                  </a:rPr>
                  <a:t>estado</a:t>
                </a:r>
                <a:r>
                  <a:rPr lang="es-ES" dirty="0" smtClean="0"/>
                  <a:t> del algoritmo en cada fase del proceso.</a:t>
                </a:r>
              </a:p>
              <a:p>
                <a:r>
                  <a:rPr lang="es-ES" dirty="0" smtClean="0"/>
                  <a:t>Esta matriz se hace pasar por una serie de transformaciones hasta completar una vuelta o </a:t>
                </a:r>
                <a:r>
                  <a:rPr lang="es-ES" b="1" dirty="0" smtClean="0">
                    <a:solidFill>
                      <a:schemeClr val="accent2">
                        <a:lumMod val="75000"/>
                      </a:schemeClr>
                    </a:solidFill>
                  </a:rPr>
                  <a:t>ronda</a:t>
                </a:r>
                <a:r>
                  <a:rPr lang="es-ES" b="1" dirty="0" smtClean="0"/>
                  <a:t> </a:t>
                </a:r>
                <a:r>
                  <a:rPr lang="es-ES" dirty="0" smtClean="0"/>
                  <a:t>(round). </a:t>
                </a:r>
              </a:p>
              <a:p>
                <a:r>
                  <a:rPr lang="es-ES" dirty="0" smtClean="0"/>
                  <a:t>El circuito se realimenta hasta hacer pasar cada bloque por un número de rondas determinado (en la versión de 128 bits se hace 10 veces, en la de 256 bits 14 veces). El resultado final de estas rondas es el bloque encriptado.</a:t>
                </a:r>
                <a:endParaRPr lang="es-ES" sz="1400"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810000" y="2358886"/>
                <a:ext cx="10861300" cy="4280453"/>
              </a:xfrm>
              <a:blipFill rotWithShape="0">
                <a:blip r:embed="rId3"/>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2851139785"/>
      </p:ext>
    </p:extLst>
  </p:cSld>
  <p:clrMapOvr>
    <a:masterClrMapping/>
  </p:clrMapOvr>
  <p:transition spd="slow">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AES (</a:t>
            </a:r>
            <a:r>
              <a:rPr lang="es-ES" dirty="0" err="1"/>
              <a:t>Advanced</a:t>
            </a:r>
            <a:r>
              <a:rPr lang="es-ES" dirty="0"/>
              <a:t> </a:t>
            </a:r>
            <a:r>
              <a:rPr lang="es-ES" dirty="0" err="1"/>
              <a:t>Encryption</a:t>
            </a:r>
            <a:r>
              <a:rPr lang="es-ES" dirty="0"/>
              <a:t> </a:t>
            </a:r>
            <a:r>
              <a:rPr lang="es-ES" dirty="0" err="1"/>
              <a:t>Standart</a:t>
            </a:r>
            <a:r>
              <a:rPr lang="es-ES" dirty="0"/>
              <a:t>)</a:t>
            </a:r>
          </a:p>
        </p:txBody>
      </p:sp>
      <p:sp>
        <p:nvSpPr>
          <p:cNvPr id="3" name="Marcador de contenido 2"/>
          <p:cNvSpPr>
            <a:spLocks noGrp="1"/>
          </p:cNvSpPr>
          <p:nvPr>
            <p:ph idx="1"/>
          </p:nvPr>
        </p:nvSpPr>
        <p:spPr>
          <a:xfrm>
            <a:off x="810000" y="2332382"/>
            <a:ext cx="10554574" cy="4398617"/>
          </a:xfrm>
        </p:spPr>
        <p:txBody>
          <a:bodyPr>
            <a:normAutofit lnSpcReduction="10000"/>
          </a:bodyPr>
          <a:lstStyle/>
          <a:p>
            <a:pPr marL="0" indent="0">
              <a:buNone/>
            </a:pPr>
            <a:r>
              <a:rPr lang="es-ES" sz="3200" dirty="0"/>
              <a:t>Principios de </a:t>
            </a:r>
            <a:r>
              <a:rPr lang="es-ES" sz="3200" dirty="0" smtClean="0"/>
              <a:t>diseño </a:t>
            </a:r>
            <a:r>
              <a:rPr lang="es-ES" sz="2000" dirty="0" smtClean="0"/>
              <a:t>(continuación)</a:t>
            </a:r>
            <a:endParaRPr lang="es-ES" sz="2800" dirty="0"/>
          </a:p>
          <a:p>
            <a:pPr marL="0" indent="0">
              <a:buNone/>
            </a:pPr>
            <a:r>
              <a:rPr lang="es-ES" dirty="0"/>
              <a:t>Cada ronda consta de </a:t>
            </a:r>
            <a:r>
              <a:rPr lang="es-ES" b="1" dirty="0">
                <a:solidFill>
                  <a:schemeClr val="accent2">
                    <a:lumMod val="75000"/>
                  </a:schemeClr>
                </a:solidFill>
              </a:rPr>
              <a:t>cuatro (4) transformaciones</a:t>
            </a:r>
            <a:r>
              <a:rPr lang="es-ES" dirty="0"/>
              <a:t>, especialmente diseñadas para introducir toda la aleatoriedad posible. El objetivo de un buen cifrado es ocultar todo lo posible las propiedades estadísticas de los datos originales, algo que AES hace muy bien</a:t>
            </a:r>
            <a:r>
              <a:rPr lang="es-ES" dirty="0" smtClean="0"/>
              <a:t>.</a:t>
            </a:r>
          </a:p>
          <a:p>
            <a:pPr marL="0" indent="0">
              <a:buNone/>
            </a:pPr>
            <a:r>
              <a:rPr lang="es-ES" dirty="0" smtClean="0"/>
              <a:t>En </a:t>
            </a:r>
            <a:r>
              <a:rPr lang="es-ES" dirty="0"/>
              <a:t>la parte central (el bucle que se repite en cada ronda) tenemos las transformaciones principales:</a:t>
            </a:r>
          </a:p>
          <a:p>
            <a:pPr marL="715963" lvl="2" indent="-315913"/>
            <a:r>
              <a:rPr lang="es-ES" sz="1600" b="1" dirty="0" err="1"/>
              <a:t>SubBytes</a:t>
            </a:r>
            <a:r>
              <a:rPr lang="es-ES" sz="1600" dirty="0"/>
              <a:t>: Consta de una serie de operaciones XOR en cada byte de la matriz de estado, donde los bits individuales son combinados entre ellos</a:t>
            </a:r>
            <a:r>
              <a:rPr lang="es-ES" sz="1600" dirty="0" smtClean="0"/>
              <a:t>.</a:t>
            </a:r>
          </a:p>
          <a:p>
            <a:pPr marL="715963" lvl="2" indent="-315913"/>
            <a:r>
              <a:rPr lang="es-ES" sz="1600" b="1" dirty="0" err="1"/>
              <a:t>ShiftRows</a:t>
            </a:r>
            <a:r>
              <a:rPr lang="es-ES" sz="1600" dirty="0"/>
              <a:t>: Se rotan los bits de cada fila de la matriz de estado, cada una en una cantidad diferente.</a:t>
            </a:r>
          </a:p>
          <a:p>
            <a:pPr marL="715963" lvl="2" indent="-315913"/>
            <a:r>
              <a:rPr lang="es-ES" sz="1600" b="1" dirty="0" err="1"/>
              <a:t>MixColumns</a:t>
            </a:r>
            <a:r>
              <a:rPr lang="es-ES" sz="1600" dirty="0"/>
              <a:t>: Una nueva serie de operaciones XOR, junto a multiplicaciones polinomiales muy complejas, esta vez entre bits de diferentes columnas.</a:t>
            </a:r>
          </a:p>
          <a:p>
            <a:pPr marL="715963" lvl="2" indent="-315913"/>
            <a:r>
              <a:rPr lang="es-ES" sz="1600" b="1" dirty="0" err="1"/>
              <a:t>AddRoundKey</a:t>
            </a:r>
            <a:r>
              <a:rPr lang="es-ES" sz="1600" dirty="0"/>
              <a:t>: A cada columna de la matriz de estado se le aplica un XOR con una palabra de 32 bits extraída de una secuencia derivada de la clave, denominada </a:t>
            </a:r>
            <a:r>
              <a:rPr lang="es-ES" sz="1600" b="1" dirty="0" err="1">
                <a:solidFill>
                  <a:schemeClr val="accent2">
                    <a:lumMod val="75000"/>
                  </a:schemeClr>
                </a:solidFill>
              </a:rPr>
              <a:t>key</a:t>
            </a:r>
            <a:r>
              <a:rPr lang="es-ES" sz="1600" b="1" dirty="0">
                <a:solidFill>
                  <a:schemeClr val="accent2">
                    <a:lumMod val="75000"/>
                  </a:schemeClr>
                </a:solidFill>
              </a:rPr>
              <a:t> </a:t>
            </a:r>
            <a:r>
              <a:rPr lang="es-ES" sz="1600" b="1" dirty="0" err="1">
                <a:solidFill>
                  <a:schemeClr val="accent2">
                    <a:lumMod val="75000"/>
                  </a:schemeClr>
                </a:solidFill>
              </a:rPr>
              <a:t>schedule</a:t>
            </a:r>
            <a:r>
              <a:rPr lang="es-ES" sz="1600" dirty="0"/>
              <a:t> (programa de clave). Esta es una secuencia de 44 bytes (la clave original más 10 transformaciones de la misma, una para cada ronda, similares a la </a:t>
            </a:r>
            <a:r>
              <a:rPr lang="es-ES" sz="1600" dirty="0" smtClean="0"/>
              <a:t>operación </a:t>
            </a:r>
            <a:r>
              <a:rPr lang="es-ES" sz="1600" b="1" dirty="0" err="1" smtClean="0"/>
              <a:t>SubBytes</a:t>
            </a:r>
            <a:r>
              <a:rPr lang="es-ES" sz="1600" dirty="0" smtClean="0"/>
              <a:t>).</a:t>
            </a:r>
            <a:endParaRPr lang="es-ES" sz="1600" dirty="0"/>
          </a:p>
        </p:txBody>
      </p:sp>
    </p:spTree>
    <p:extLst>
      <p:ext uri="{BB962C8B-B14F-4D97-AF65-F5344CB8AC3E}">
        <p14:creationId xmlns:p14="http://schemas.microsoft.com/office/powerpoint/2010/main" val="2064448220"/>
      </p:ext>
    </p:extLst>
  </p:cSld>
  <p:clrMapOvr>
    <a:masterClrMapping/>
  </p:clrMapOvr>
  <p:transition spd="slow">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AES (</a:t>
            </a:r>
            <a:r>
              <a:rPr lang="es-ES" dirty="0" err="1"/>
              <a:t>Advanced</a:t>
            </a:r>
            <a:r>
              <a:rPr lang="es-ES" dirty="0"/>
              <a:t> </a:t>
            </a:r>
            <a:r>
              <a:rPr lang="es-ES" dirty="0" err="1"/>
              <a:t>Encryption</a:t>
            </a:r>
            <a:r>
              <a:rPr lang="es-ES" dirty="0"/>
              <a:t> </a:t>
            </a:r>
            <a:r>
              <a:rPr lang="es-ES" dirty="0" err="1"/>
              <a:t>Standart</a:t>
            </a:r>
            <a:r>
              <a:rPr lang="es-ES" dirty="0"/>
              <a:t>)</a:t>
            </a:r>
          </a:p>
        </p:txBody>
      </p:sp>
      <p:sp>
        <p:nvSpPr>
          <p:cNvPr id="3" name="Marcador de contenido 2"/>
          <p:cNvSpPr>
            <a:spLocks noGrp="1"/>
          </p:cNvSpPr>
          <p:nvPr>
            <p:ph idx="1"/>
          </p:nvPr>
        </p:nvSpPr>
        <p:spPr>
          <a:xfrm>
            <a:off x="818712" y="2398643"/>
            <a:ext cx="10554574" cy="1855857"/>
          </a:xfrm>
        </p:spPr>
        <p:txBody>
          <a:bodyPr/>
          <a:lstStyle/>
          <a:p>
            <a:pPr marL="0" indent="0">
              <a:buNone/>
            </a:pPr>
            <a:r>
              <a:rPr lang="es-ES" sz="3200" dirty="0" smtClean="0"/>
              <a:t>Animación algoritmo AES de 128 bits</a:t>
            </a:r>
            <a:endParaRPr lang="es-ES" sz="2400" dirty="0" smtClean="0"/>
          </a:p>
          <a:p>
            <a:pPr marL="0" indent="0">
              <a:buNone/>
            </a:pPr>
            <a:r>
              <a:rPr lang="es-ES" dirty="0" smtClean="0"/>
              <a:t>Haga </a:t>
            </a:r>
            <a:r>
              <a:rPr lang="es-ES" dirty="0" err="1" smtClean="0"/>
              <a:t>click</a:t>
            </a:r>
            <a:r>
              <a:rPr lang="es-ES" dirty="0" smtClean="0"/>
              <a:t> </a:t>
            </a:r>
            <a:r>
              <a:rPr lang="es-ES" dirty="0" smtClean="0">
                <a:hlinkClick r:id="rId3" action="ppaction://hlinkfile"/>
              </a:rPr>
              <a:t>aquí</a:t>
            </a:r>
            <a:r>
              <a:rPr lang="es-ES" dirty="0" smtClean="0"/>
              <a:t>.</a:t>
            </a:r>
          </a:p>
        </p:txBody>
      </p:sp>
    </p:spTree>
    <p:extLst>
      <p:ext uri="{BB962C8B-B14F-4D97-AF65-F5344CB8AC3E}">
        <p14:creationId xmlns:p14="http://schemas.microsoft.com/office/powerpoint/2010/main" val="4127484885"/>
      </p:ext>
    </p:extLst>
  </p:cSld>
  <p:clrMapOvr>
    <a:masterClrMapping/>
  </p:clrMapOvr>
  <p:transition spd="slow">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AES (</a:t>
            </a:r>
            <a:r>
              <a:rPr lang="es-ES" dirty="0" err="1"/>
              <a:t>Advanced</a:t>
            </a:r>
            <a:r>
              <a:rPr lang="es-ES" dirty="0"/>
              <a:t> </a:t>
            </a:r>
            <a:r>
              <a:rPr lang="es-ES" dirty="0" err="1"/>
              <a:t>Encryption</a:t>
            </a:r>
            <a:r>
              <a:rPr lang="es-ES" dirty="0"/>
              <a:t> </a:t>
            </a:r>
            <a:r>
              <a:rPr lang="es-ES" dirty="0" err="1"/>
              <a:t>Standart</a:t>
            </a:r>
            <a:r>
              <a:rPr lang="es-ES" dirty="0"/>
              <a:t>)</a:t>
            </a:r>
          </a:p>
        </p:txBody>
      </p:sp>
      <p:sp>
        <p:nvSpPr>
          <p:cNvPr id="3" name="Marcador de contenido 2"/>
          <p:cNvSpPr>
            <a:spLocks noGrp="1"/>
          </p:cNvSpPr>
          <p:nvPr>
            <p:ph idx="1"/>
          </p:nvPr>
        </p:nvSpPr>
        <p:spPr>
          <a:xfrm>
            <a:off x="818712" y="2411896"/>
            <a:ext cx="10554574" cy="1525104"/>
          </a:xfrm>
        </p:spPr>
        <p:txBody>
          <a:bodyPr/>
          <a:lstStyle/>
          <a:p>
            <a:pPr marL="0" indent="0">
              <a:buNone/>
            </a:pPr>
            <a:r>
              <a:rPr lang="es-ES" sz="3200" dirty="0" smtClean="0"/>
              <a:t>Proceso de Descifrado</a:t>
            </a:r>
          </a:p>
          <a:p>
            <a:pPr marL="0" indent="0">
              <a:buNone/>
            </a:pPr>
            <a:r>
              <a:rPr lang="es-ES" dirty="0" smtClean="0"/>
              <a:t>El proceso de descifrado AES es idéntico al de cifrado, pero con las operaciones inversas </a:t>
            </a:r>
            <a:r>
              <a:rPr lang="es-ES" b="1" dirty="0" err="1" smtClean="0">
                <a:solidFill>
                  <a:schemeClr val="accent2">
                    <a:lumMod val="75000"/>
                  </a:schemeClr>
                </a:solidFill>
              </a:rPr>
              <a:t>InvShiftRows</a:t>
            </a:r>
            <a:r>
              <a:rPr lang="es-ES" dirty="0" smtClean="0"/>
              <a:t>, </a:t>
            </a:r>
            <a:r>
              <a:rPr lang="es-ES" b="1" dirty="0" err="1" smtClean="0">
                <a:solidFill>
                  <a:schemeClr val="accent2">
                    <a:lumMod val="75000"/>
                  </a:schemeClr>
                </a:solidFill>
              </a:rPr>
              <a:t>InvSubBytes</a:t>
            </a:r>
            <a:r>
              <a:rPr lang="es-ES" dirty="0" smtClean="0"/>
              <a:t> e </a:t>
            </a:r>
            <a:r>
              <a:rPr lang="es-ES" b="1" dirty="0" err="1" smtClean="0">
                <a:solidFill>
                  <a:schemeClr val="accent2">
                    <a:lumMod val="75000"/>
                  </a:schemeClr>
                </a:solidFill>
              </a:rPr>
              <a:t>InvMixColumns</a:t>
            </a:r>
            <a:r>
              <a:rPr lang="es-ES" dirty="0" smtClean="0"/>
              <a:t>.</a:t>
            </a:r>
          </a:p>
        </p:txBody>
      </p:sp>
    </p:spTree>
    <p:extLst>
      <p:ext uri="{BB962C8B-B14F-4D97-AF65-F5344CB8AC3E}">
        <p14:creationId xmlns:p14="http://schemas.microsoft.com/office/powerpoint/2010/main" val="2215333039"/>
      </p:ext>
    </p:extLst>
  </p:cSld>
  <p:clrMapOvr>
    <a:masterClrMapping/>
  </p:clrMapOvr>
  <p:transition spd="slow">
    <p:push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AES (</a:t>
            </a:r>
            <a:r>
              <a:rPr lang="es-ES" dirty="0" err="1"/>
              <a:t>Advanced</a:t>
            </a:r>
            <a:r>
              <a:rPr lang="es-ES" dirty="0"/>
              <a:t> </a:t>
            </a:r>
            <a:r>
              <a:rPr lang="es-ES" dirty="0" err="1"/>
              <a:t>Encryption</a:t>
            </a:r>
            <a:r>
              <a:rPr lang="es-ES" dirty="0"/>
              <a:t> </a:t>
            </a:r>
            <a:r>
              <a:rPr lang="es-ES" dirty="0" err="1"/>
              <a:t>Standart</a:t>
            </a:r>
            <a:r>
              <a:rPr lang="es-ES" dirty="0"/>
              <a:t>)</a:t>
            </a:r>
          </a:p>
        </p:txBody>
      </p:sp>
      <p:sp>
        <p:nvSpPr>
          <p:cNvPr id="3" name="Marcador de contenido 2"/>
          <p:cNvSpPr>
            <a:spLocks noGrp="1"/>
          </p:cNvSpPr>
          <p:nvPr>
            <p:ph idx="1"/>
          </p:nvPr>
        </p:nvSpPr>
        <p:spPr>
          <a:xfrm>
            <a:off x="818712" y="2385391"/>
            <a:ext cx="10554574" cy="3473407"/>
          </a:xfrm>
        </p:spPr>
        <p:txBody>
          <a:bodyPr/>
          <a:lstStyle/>
          <a:p>
            <a:pPr marL="0" indent="0">
              <a:buNone/>
            </a:pPr>
            <a:r>
              <a:rPr lang="es-ES" sz="3200" dirty="0" smtClean="0"/>
              <a:t>Modos de Operación</a:t>
            </a:r>
          </a:p>
          <a:p>
            <a:pPr marL="0" indent="0">
              <a:buNone/>
            </a:pPr>
            <a:r>
              <a:rPr lang="es-ES" dirty="0" smtClean="0"/>
              <a:t>Para </a:t>
            </a:r>
            <a:r>
              <a:rPr lang="es-ES" dirty="0"/>
              <a:t>encriptar un conjunto de datos (normalmente un archivo en un disco) </a:t>
            </a:r>
            <a:r>
              <a:rPr lang="es-ES" dirty="0" smtClean="0"/>
              <a:t>se necesita, </a:t>
            </a:r>
            <a:r>
              <a:rPr lang="es-ES" dirty="0"/>
              <a:t>además de la función de encriptado que </a:t>
            </a:r>
            <a:r>
              <a:rPr lang="es-ES" dirty="0" smtClean="0"/>
              <a:t>proporciona </a:t>
            </a:r>
            <a:r>
              <a:rPr lang="es-ES" dirty="0"/>
              <a:t>AES, alguna forma de mezclar los datos de manera que no </a:t>
            </a:r>
            <a:r>
              <a:rPr lang="es-ES" dirty="0" smtClean="0"/>
              <a:t>se revele a </a:t>
            </a:r>
            <a:r>
              <a:rPr lang="es-ES" dirty="0"/>
              <a:t>un observador ninguna información sobre el contenido. Es una mala idea encriptar con AES cada bloque tal cual por separado (con la misma clave). De esta forma, el observador podrá deducir de manera bastante simple propiedades como el tamaño del archivo y qué bloques son iguales entre sí, o incluso podrá adivinar las siluetas en una imagen </a:t>
            </a:r>
            <a:r>
              <a:rPr lang="es-ES" dirty="0" smtClean="0"/>
              <a:t>encriptada.</a:t>
            </a:r>
          </a:p>
          <a:p>
            <a:pPr marL="0" indent="0">
              <a:buNone/>
            </a:pPr>
            <a:r>
              <a:rPr lang="es-ES" dirty="0" smtClean="0"/>
              <a:t>Aquí es donde aparecen los modos nombrados en diapositivas pasadas (</a:t>
            </a:r>
            <a:r>
              <a:rPr lang="es-ES" dirty="0" smtClean="0">
                <a:hlinkClick r:id="rId3" action="ppaction://hlinksldjump"/>
              </a:rPr>
              <a:t>d.13</a:t>
            </a:r>
            <a:r>
              <a:rPr lang="es-ES" dirty="0" smtClean="0"/>
              <a:t>). Ellos eran: ECB, CBC, CBC, CFB, OFB y </a:t>
            </a:r>
            <a:r>
              <a:rPr lang="es-ES" b="1" dirty="0" smtClean="0">
                <a:solidFill>
                  <a:schemeClr val="accent2">
                    <a:lumMod val="75000"/>
                  </a:schemeClr>
                </a:solidFill>
              </a:rPr>
              <a:t>CTR. </a:t>
            </a:r>
            <a:r>
              <a:rPr lang="es-ES" dirty="0" smtClean="0"/>
              <a:t>También podemos incluir el modo </a:t>
            </a:r>
            <a:r>
              <a:rPr lang="es-ES" b="1" dirty="0">
                <a:solidFill>
                  <a:schemeClr val="accent2">
                    <a:lumMod val="75000"/>
                  </a:schemeClr>
                </a:solidFill>
              </a:rPr>
              <a:t>GCM</a:t>
            </a:r>
            <a:r>
              <a:rPr lang="es-ES" dirty="0" smtClean="0"/>
              <a:t>, que como se explicó anteriormente (</a:t>
            </a:r>
            <a:r>
              <a:rPr lang="es-ES" dirty="0" smtClean="0">
                <a:hlinkClick r:id="rId4" action="ppaction://hlinksldjump"/>
              </a:rPr>
              <a:t>d.31</a:t>
            </a:r>
            <a:r>
              <a:rPr lang="es-ES" dirty="0" smtClean="0"/>
              <a:t>) es un CTR modificado que otorga tanto </a:t>
            </a:r>
            <a:r>
              <a:rPr lang="es-ES" b="1" dirty="0">
                <a:solidFill>
                  <a:schemeClr val="accent2">
                    <a:lumMod val="75000"/>
                  </a:schemeClr>
                </a:solidFill>
              </a:rPr>
              <a:t>Autenticidad</a:t>
            </a:r>
            <a:r>
              <a:rPr lang="es-ES" dirty="0" smtClean="0"/>
              <a:t> como </a:t>
            </a:r>
            <a:r>
              <a:rPr lang="es-ES" b="1" dirty="0">
                <a:solidFill>
                  <a:schemeClr val="accent2">
                    <a:lumMod val="75000"/>
                  </a:schemeClr>
                </a:solidFill>
              </a:rPr>
              <a:t>Confidencialidad</a:t>
            </a:r>
            <a:r>
              <a:rPr lang="es-ES" dirty="0" smtClean="0"/>
              <a:t>.</a:t>
            </a:r>
            <a:endParaRPr lang="es-ES" dirty="0"/>
          </a:p>
          <a:p>
            <a:pPr marL="355600" indent="0">
              <a:buNone/>
            </a:pPr>
            <a:endParaRPr lang="es-ES" dirty="0"/>
          </a:p>
        </p:txBody>
      </p:sp>
    </p:spTree>
    <p:extLst>
      <p:ext uri="{BB962C8B-B14F-4D97-AF65-F5344CB8AC3E}">
        <p14:creationId xmlns:p14="http://schemas.microsoft.com/office/powerpoint/2010/main" val="2190008654"/>
      </p:ext>
    </p:extLst>
  </p:cSld>
  <p:clrMapOvr>
    <a:masterClrMapping/>
  </p:clrMapOvr>
  <p:transition spd="slow">
    <p:push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AES (</a:t>
            </a:r>
            <a:r>
              <a:rPr lang="es-ES" dirty="0" err="1"/>
              <a:t>Advanced</a:t>
            </a:r>
            <a:r>
              <a:rPr lang="es-ES" dirty="0"/>
              <a:t> </a:t>
            </a:r>
            <a:r>
              <a:rPr lang="es-ES" dirty="0" err="1"/>
              <a:t>Encryption</a:t>
            </a:r>
            <a:r>
              <a:rPr lang="es-ES" dirty="0"/>
              <a:t> </a:t>
            </a:r>
            <a:r>
              <a:rPr lang="es-ES" dirty="0" err="1"/>
              <a:t>Standart</a:t>
            </a:r>
            <a:r>
              <a:rPr lang="es-ES" dirty="0"/>
              <a:t>)</a:t>
            </a:r>
          </a:p>
        </p:txBody>
      </p:sp>
      <p:sp>
        <p:nvSpPr>
          <p:cNvPr id="3" name="Marcador de contenido 2"/>
          <p:cNvSpPr>
            <a:spLocks noGrp="1"/>
          </p:cNvSpPr>
          <p:nvPr>
            <p:ph idx="1"/>
          </p:nvPr>
        </p:nvSpPr>
        <p:spPr>
          <a:xfrm>
            <a:off x="818712" y="2385391"/>
            <a:ext cx="10554574" cy="3473407"/>
          </a:xfrm>
        </p:spPr>
        <p:txBody>
          <a:bodyPr>
            <a:normAutofit lnSpcReduction="10000"/>
          </a:bodyPr>
          <a:lstStyle/>
          <a:p>
            <a:pPr marL="0" indent="0">
              <a:buNone/>
            </a:pPr>
            <a:r>
              <a:rPr lang="es-ES" sz="3200" dirty="0" smtClean="0"/>
              <a:t>Aplicaciones en </a:t>
            </a:r>
            <a:r>
              <a:rPr lang="es-ES" sz="3200" dirty="0" err="1" smtClean="0"/>
              <a:t>Transmición</a:t>
            </a:r>
            <a:r>
              <a:rPr lang="es-ES" sz="3200" dirty="0" smtClean="0"/>
              <a:t> de Datos a Alta Velocidad</a:t>
            </a:r>
          </a:p>
          <a:p>
            <a:pPr marL="641350" indent="-285750"/>
            <a:r>
              <a:rPr lang="es-ES" dirty="0" smtClean="0"/>
              <a:t>Cisco ONS 15454 10-Gbps </a:t>
            </a:r>
            <a:r>
              <a:rPr lang="es-ES" dirty="0" err="1" smtClean="0"/>
              <a:t>Optical</a:t>
            </a:r>
            <a:r>
              <a:rPr lang="es-ES" dirty="0" smtClean="0"/>
              <a:t> </a:t>
            </a:r>
            <a:r>
              <a:rPr lang="es-ES" dirty="0" err="1" smtClean="0"/>
              <a:t>Encryption</a:t>
            </a:r>
            <a:r>
              <a:rPr lang="es-ES" dirty="0" smtClean="0"/>
              <a:t> Line </a:t>
            </a:r>
            <a:r>
              <a:rPr lang="es-ES" dirty="0" err="1" smtClean="0"/>
              <a:t>Card</a:t>
            </a:r>
            <a:r>
              <a:rPr lang="es-ES" dirty="0" smtClean="0"/>
              <a:t>: Esta tarjeta posee encriptación AES de 256 bits.</a:t>
            </a:r>
          </a:p>
          <a:p>
            <a:pPr marL="641350" indent="-285750"/>
            <a:r>
              <a:rPr lang="es-ES" dirty="0" smtClean="0"/>
              <a:t>PL-1000TE-Crypto: Esta tarjeta posee encriptación AES-GCM de 256 bits a la capa 1 de redes de fibra óptica.</a:t>
            </a:r>
          </a:p>
          <a:p>
            <a:pPr marL="641350" indent="-285750"/>
            <a:r>
              <a:rPr lang="es-ES" dirty="0" err="1" smtClean="0"/>
              <a:t>Design</a:t>
            </a:r>
            <a:r>
              <a:rPr lang="es-ES" dirty="0" smtClean="0"/>
              <a:t> of High </a:t>
            </a:r>
            <a:r>
              <a:rPr lang="es-ES" dirty="0" err="1" smtClean="0"/>
              <a:t>Speed</a:t>
            </a:r>
            <a:r>
              <a:rPr lang="es-ES" dirty="0" smtClean="0"/>
              <a:t> 128 bit AES </a:t>
            </a:r>
            <a:r>
              <a:rPr lang="es-ES" dirty="0" err="1" smtClean="0"/>
              <a:t>Algorithm</a:t>
            </a:r>
            <a:r>
              <a:rPr lang="es-ES" dirty="0" smtClean="0"/>
              <a:t> </a:t>
            </a:r>
            <a:r>
              <a:rPr lang="es-ES" dirty="0" err="1" smtClean="0"/>
              <a:t>for</a:t>
            </a:r>
            <a:r>
              <a:rPr lang="es-ES" dirty="0" smtClean="0"/>
              <a:t> Data </a:t>
            </a:r>
            <a:r>
              <a:rPr lang="es-ES" dirty="0" err="1" smtClean="0"/>
              <a:t>Encryption</a:t>
            </a:r>
            <a:r>
              <a:rPr lang="es-ES" dirty="0" smtClean="0"/>
              <a:t>: En este </a:t>
            </a:r>
            <a:r>
              <a:rPr lang="es-ES" dirty="0" err="1" smtClean="0"/>
              <a:t>paper</a:t>
            </a:r>
            <a:r>
              <a:rPr lang="es-ES" dirty="0" smtClean="0"/>
              <a:t> se diseña y prueba el rendimiento del algoritmo AES de 128 bits para </a:t>
            </a:r>
            <a:r>
              <a:rPr lang="es-ES" dirty="0" err="1" smtClean="0"/>
              <a:t>encripatar</a:t>
            </a:r>
            <a:r>
              <a:rPr lang="es-ES" dirty="0" smtClean="0"/>
              <a:t> datos a alta velocidad por </a:t>
            </a:r>
            <a:r>
              <a:rPr lang="es-ES" b="1" dirty="0">
                <a:solidFill>
                  <a:schemeClr val="accent2">
                    <a:lumMod val="75000"/>
                  </a:schemeClr>
                </a:solidFill>
              </a:rPr>
              <a:t>Software</a:t>
            </a:r>
            <a:r>
              <a:rPr lang="es-ES" dirty="0" smtClean="0"/>
              <a:t>.</a:t>
            </a:r>
          </a:p>
          <a:p>
            <a:pPr marL="641350" indent="-285750"/>
            <a:r>
              <a:rPr lang="es-ES" dirty="0" smtClean="0"/>
              <a:t>FPGA </a:t>
            </a:r>
            <a:r>
              <a:rPr lang="es-ES" dirty="0" err="1" smtClean="0"/>
              <a:t>Implementation</a:t>
            </a:r>
            <a:r>
              <a:rPr lang="es-ES" dirty="0" smtClean="0"/>
              <a:t> of High </a:t>
            </a:r>
            <a:r>
              <a:rPr lang="es-ES" dirty="0" err="1" smtClean="0"/>
              <a:t>Speed</a:t>
            </a:r>
            <a:r>
              <a:rPr lang="es-ES" dirty="0" smtClean="0"/>
              <a:t> AES </a:t>
            </a:r>
            <a:r>
              <a:rPr lang="es-ES" dirty="0" err="1" smtClean="0"/>
              <a:t>Algorithm</a:t>
            </a:r>
            <a:r>
              <a:rPr lang="es-ES" dirty="0" smtClean="0"/>
              <a:t> </a:t>
            </a:r>
            <a:r>
              <a:rPr lang="es-ES" dirty="0" err="1" smtClean="0"/>
              <a:t>for</a:t>
            </a:r>
            <a:r>
              <a:rPr lang="es-ES" dirty="0" smtClean="0"/>
              <a:t> </a:t>
            </a:r>
            <a:r>
              <a:rPr lang="es-ES" dirty="0" err="1" smtClean="0"/>
              <a:t>Improving</a:t>
            </a:r>
            <a:r>
              <a:rPr lang="es-ES" dirty="0" smtClean="0"/>
              <a:t> </a:t>
            </a:r>
            <a:r>
              <a:rPr lang="es-ES" dirty="0" err="1" smtClean="0"/>
              <a:t>The</a:t>
            </a:r>
            <a:r>
              <a:rPr lang="es-ES" dirty="0" smtClean="0"/>
              <a:t> </a:t>
            </a:r>
            <a:r>
              <a:rPr lang="es-ES" dirty="0" err="1" smtClean="0"/>
              <a:t>System</a:t>
            </a:r>
            <a:r>
              <a:rPr lang="es-ES" dirty="0" smtClean="0"/>
              <a:t> Computing </a:t>
            </a:r>
            <a:r>
              <a:rPr lang="es-ES" dirty="0" err="1" smtClean="0"/>
              <a:t>Speed</a:t>
            </a:r>
            <a:r>
              <a:rPr lang="es-ES" dirty="0" smtClean="0"/>
              <a:t>: En esta tesis se implementa en </a:t>
            </a:r>
            <a:r>
              <a:rPr lang="es-ES" b="1" dirty="0">
                <a:solidFill>
                  <a:schemeClr val="accent2">
                    <a:lumMod val="75000"/>
                  </a:schemeClr>
                </a:solidFill>
              </a:rPr>
              <a:t>FPGA</a:t>
            </a:r>
            <a:r>
              <a:rPr lang="es-ES" dirty="0" smtClean="0"/>
              <a:t> el algoritmo AES en su versión de 128 bits</a:t>
            </a:r>
            <a:endParaRPr lang="es-ES" dirty="0"/>
          </a:p>
        </p:txBody>
      </p:sp>
    </p:spTree>
    <p:extLst>
      <p:ext uri="{BB962C8B-B14F-4D97-AF65-F5344CB8AC3E}">
        <p14:creationId xmlns:p14="http://schemas.microsoft.com/office/powerpoint/2010/main" val="1383551713"/>
      </p:ext>
    </p:extLst>
  </p:cSld>
  <p:clrMapOvr>
    <a:masterClrMapping/>
  </p:clrMapOvr>
  <p:transition spd="slow">
    <p:push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520700" y="3048000"/>
            <a:ext cx="11150600" cy="736600"/>
          </a:xfrm>
          <a:prstGeom prst="rect">
            <a:avLst/>
          </a:prstGeom>
          <a:effectLst>
            <a:outerShdw blurRad="50800" dir="14400000">
              <a:srgbClr val="000000">
                <a:alpha val="60000"/>
              </a:srgbClr>
            </a:outerShdw>
          </a:effectLst>
        </p:spPr>
        <p:txBody>
          <a:bodyPr vert="horz" lIns="91440" tIns="45720" rIns="91440" bIns="45720" rtlCol="0" anchor="ctr">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6600" dirty="0" smtClean="0"/>
              <a:t>¿PREGUNTAS?</a:t>
            </a:r>
            <a:endParaRPr lang="es-ES" sz="6600" dirty="0"/>
          </a:p>
        </p:txBody>
      </p:sp>
    </p:spTree>
    <p:extLst>
      <p:ext uri="{BB962C8B-B14F-4D97-AF65-F5344CB8AC3E}">
        <p14:creationId xmlns:p14="http://schemas.microsoft.com/office/powerpoint/2010/main" val="451060280"/>
      </p:ext>
    </p:extLst>
  </p:cSld>
  <p:clrMapOvr>
    <a:masterClrMapping/>
  </p:clrMapOvr>
  <p:transition spd="slow">
    <p:push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4400" dirty="0" smtClean="0"/>
              <a:t>Bibliografía</a:t>
            </a:r>
            <a:endParaRPr lang="es-ES" dirty="0"/>
          </a:p>
        </p:txBody>
      </p:sp>
      <p:sp>
        <p:nvSpPr>
          <p:cNvPr id="3" name="Marcador de contenido 2"/>
          <p:cNvSpPr>
            <a:spLocks noGrp="1"/>
          </p:cNvSpPr>
          <p:nvPr>
            <p:ph idx="1"/>
          </p:nvPr>
        </p:nvSpPr>
        <p:spPr>
          <a:xfrm>
            <a:off x="810000" y="2498033"/>
            <a:ext cx="11004988" cy="3902767"/>
          </a:xfrm>
        </p:spPr>
        <p:txBody>
          <a:bodyPr>
            <a:normAutofit lnSpcReduction="10000"/>
          </a:bodyPr>
          <a:lstStyle/>
          <a:p>
            <a:r>
              <a:rPr lang="es-ES" sz="1200" dirty="0" err="1" smtClean="0"/>
              <a:t>Cryptography</a:t>
            </a:r>
            <a:r>
              <a:rPr lang="es-ES" sz="1200" dirty="0" smtClean="0"/>
              <a:t> and Network Security: </a:t>
            </a:r>
            <a:r>
              <a:rPr lang="es-ES" sz="1200" dirty="0" err="1" smtClean="0"/>
              <a:t>Principles</a:t>
            </a:r>
            <a:r>
              <a:rPr lang="es-ES" sz="1200" dirty="0" smtClean="0"/>
              <a:t> and </a:t>
            </a:r>
            <a:r>
              <a:rPr lang="es-ES" sz="1200" dirty="0" err="1" smtClean="0"/>
              <a:t>Practice</a:t>
            </a:r>
            <a:r>
              <a:rPr lang="es-ES" sz="1200" dirty="0" smtClean="0"/>
              <a:t>.- Quinta Edición.- William </a:t>
            </a:r>
            <a:r>
              <a:rPr lang="es-ES" sz="1200" dirty="0" err="1" smtClean="0"/>
              <a:t>Stallings</a:t>
            </a:r>
            <a:r>
              <a:rPr lang="es-ES" sz="1200" dirty="0"/>
              <a:t>.</a:t>
            </a:r>
            <a:endParaRPr lang="es-ES" sz="1200" dirty="0" smtClean="0"/>
          </a:p>
          <a:p>
            <a:r>
              <a:rPr lang="es-ES" sz="1200" dirty="0" smtClean="0"/>
              <a:t>Criptografía y Seguridad en Redes. Seminario #4- v.2015.- Prof. Ing. Miguel Ángel </a:t>
            </a:r>
            <a:r>
              <a:rPr lang="es-ES" sz="1200" dirty="0" err="1" smtClean="0"/>
              <a:t>Solinas</a:t>
            </a:r>
            <a:r>
              <a:rPr lang="es-ES" sz="1200" dirty="0" smtClean="0"/>
              <a:t>.</a:t>
            </a:r>
          </a:p>
          <a:p>
            <a:r>
              <a:rPr lang="es-ES" sz="1200" dirty="0" smtClean="0"/>
              <a:t>CCM </a:t>
            </a:r>
            <a:r>
              <a:rPr lang="es-ES" sz="1200" dirty="0" err="1" smtClean="0"/>
              <a:t>Mode</a:t>
            </a:r>
            <a:r>
              <a:rPr lang="es-ES" sz="1200" dirty="0"/>
              <a:t>.- Wikipedia (</a:t>
            </a:r>
            <a:r>
              <a:rPr lang="es-ES" sz="1200" dirty="0">
                <a:hlinkClick r:id="rId2"/>
              </a:rPr>
              <a:t>https://</a:t>
            </a:r>
            <a:r>
              <a:rPr lang="es-ES" sz="1200" dirty="0" smtClean="0">
                <a:hlinkClick r:id="rId2"/>
              </a:rPr>
              <a:t>en.wikipedia.org/wiki/CCM_mode</a:t>
            </a:r>
            <a:r>
              <a:rPr lang="es-ES" sz="1200" dirty="0" smtClean="0"/>
              <a:t>).</a:t>
            </a:r>
          </a:p>
          <a:p>
            <a:r>
              <a:rPr lang="es-ES" sz="1200" dirty="0" err="1" smtClean="0"/>
              <a:t>Galois</a:t>
            </a:r>
            <a:r>
              <a:rPr lang="es-ES" sz="1200" dirty="0" smtClean="0"/>
              <a:t>/</a:t>
            </a:r>
            <a:r>
              <a:rPr lang="es-ES" sz="1200" dirty="0" err="1" smtClean="0"/>
              <a:t>Counter</a:t>
            </a:r>
            <a:r>
              <a:rPr lang="es-ES" sz="1200" dirty="0" smtClean="0"/>
              <a:t> </a:t>
            </a:r>
            <a:r>
              <a:rPr lang="es-ES" sz="1200" dirty="0" err="1" smtClean="0"/>
              <a:t>Mode</a:t>
            </a:r>
            <a:r>
              <a:rPr lang="es-ES" sz="1200" dirty="0"/>
              <a:t>.- Wikipedia (</a:t>
            </a:r>
            <a:r>
              <a:rPr lang="es-ES" sz="1200" dirty="0">
                <a:hlinkClick r:id="rId3"/>
              </a:rPr>
              <a:t>https://</a:t>
            </a:r>
            <a:r>
              <a:rPr lang="es-ES" sz="1200" dirty="0" smtClean="0">
                <a:hlinkClick r:id="rId3"/>
              </a:rPr>
              <a:t>en.wikipedia.org/wiki/Galois/Counter_Mode</a:t>
            </a:r>
            <a:r>
              <a:rPr lang="es-ES" sz="1200" dirty="0" smtClean="0"/>
              <a:t>).</a:t>
            </a:r>
          </a:p>
          <a:p>
            <a:r>
              <a:rPr lang="en-US" sz="1200" dirty="0"/>
              <a:t>The Galois/Counter Mode of Operation (GCM</a:t>
            </a:r>
            <a:r>
              <a:rPr lang="en-US" sz="1200" dirty="0" smtClean="0"/>
              <a:t>).- </a:t>
            </a:r>
            <a:r>
              <a:rPr lang="es-ES" sz="1200" dirty="0"/>
              <a:t>David A. </a:t>
            </a:r>
            <a:r>
              <a:rPr lang="es-ES" sz="1200" dirty="0" err="1" smtClean="0"/>
              <a:t>McGrew</a:t>
            </a:r>
            <a:r>
              <a:rPr lang="es-ES" sz="1200" dirty="0"/>
              <a:t>, John </a:t>
            </a:r>
            <a:r>
              <a:rPr lang="es-ES" sz="1200" dirty="0" err="1" smtClean="0"/>
              <a:t>Viega</a:t>
            </a:r>
            <a:r>
              <a:rPr lang="es-ES" sz="1200" dirty="0" smtClean="0"/>
              <a:t>.</a:t>
            </a:r>
          </a:p>
          <a:p>
            <a:r>
              <a:rPr lang="es-ES" sz="1200" dirty="0" smtClean="0"/>
              <a:t>Cuerpo Finito</a:t>
            </a:r>
            <a:r>
              <a:rPr lang="es-ES" sz="1200" dirty="0"/>
              <a:t>.- Wikipedia (</a:t>
            </a:r>
            <a:r>
              <a:rPr lang="es-ES" sz="1200" dirty="0">
                <a:hlinkClick r:id="rId4"/>
              </a:rPr>
              <a:t>https://</a:t>
            </a:r>
            <a:r>
              <a:rPr lang="es-ES" sz="1200" dirty="0" smtClean="0">
                <a:hlinkClick r:id="rId4"/>
              </a:rPr>
              <a:t>es.wikipedia.org/wiki/Cuerpo_finito</a:t>
            </a:r>
            <a:r>
              <a:rPr lang="es-ES" sz="1200" dirty="0" smtClean="0"/>
              <a:t>).</a:t>
            </a:r>
          </a:p>
          <a:p>
            <a:r>
              <a:rPr lang="es-ES" sz="1200" dirty="0" smtClean="0"/>
              <a:t>Teoría de </a:t>
            </a:r>
            <a:r>
              <a:rPr lang="es-ES" sz="1200" dirty="0" err="1" smtClean="0"/>
              <a:t>Galois</a:t>
            </a:r>
            <a:r>
              <a:rPr lang="es-ES" sz="1200" dirty="0"/>
              <a:t>.- Wikipedia (</a:t>
            </a:r>
            <a:r>
              <a:rPr lang="es-ES" sz="1200" dirty="0">
                <a:hlinkClick r:id="rId5"/>
              </a:rPr>
              <a:t>https://</a:t>
            </a:r>
            <a:r>
              <a:rPr lang="es-ES" sz="1200" dirty="0" smtClean="0">
                <a:hlinkClick r:id="rId5"/>
              </a:rPr>
              <a:t>es.wikipedia.org/wiki/Teor%C3%ADa_de_Galois</a:t>
            </a:r>
            <a:r>
              <a:rPr lang="es-ES" sz="1200" dirty="0" smtClean="0"/>
              <a:t>).</a:t>
            </a:r>
          </a:p>
          <a:p>
            <a:r>
              <a:rPr lang="es-ES" sz="1200" dirty="0" smtClean="0"/>
              <a:t>Cifrado por Bloques</a:t>
            </a:r>
            <a:r>
              <a:rPr lang="es-ES" sz="1200" dirty="0"/>
              <a:t>.- Wikipedia (</a:t>
            </a:r>
            <a:r>
              <a:rPr lang="es-ES" sz="1200" dirty="0">
                <a:hlinkClick r:id="rId6"/>
              </a:rPr>
              <a:t>https://</a:t>
            </a:r>
            <a:r>
              <a:rPr lang="es-ES" sz="1200" dirty="0" smtClean="0">
                <a:hlinkClick r:id="rId6"/>
              </a:rPr>
              <a:t>es.wikipedia.org/wiki/Cifrado_por_bloques#Modos_de_operaci.C3.B3n</a:t>
            </a:r>
            <a:r>
              <a:rPr lang="es-ES" sz="1200" dirty="0" smtClean="0"/>
              <a:t>).</a:t>
            </a:r>
          </a:p>
          <a:p>
            <a:r>
              <a:rPr lang="es-ES" sz="1200" dirty="0"/>
              <a:t>Modos de operación de una unidad de cifrado por bloques.- (</a:t>
            </a:r>
            <a:r>
              <a:rPr lang="es-ES" sz="1200" dirty="0">
                <a:hlinkClick r:id="rId7"/>
              </a:rPr>
              <a:t>https://</a:t>
            </a:r>
            <a:r>
              <a:rPr lang="es-ES" sz="1200" dirty="0" smtClean="0">
                <a:hlinkClick r:id="rId7"/>
              </a:rPr>
              <a:t>es.wikipedia.org/wiki/Modos_de_operaci%C3%B3n_de_una_unidad_de_cifrado_por_bloques</a:t>
            </a:r>
            <a:r>
              <a:rPr lang="es-ES" sz="1200" dirty="0" smtClean="0"/>
              <a:t>).</a:t>
            </a:r>
            <a:endParaRPr lang="es-ES" sz="1200" dirty="0"/>
          </a:p>
          <a:p>
            <a:r>
              <a:rPr lang="es-ES" sz="1200" dirty="0" smtClean="0"/>
              <a:t>Block </a:t>
            </a:r>
            <a:r>
              <a:rPr lang="es-ES" sz="1200" dirty="0" err="1" smtClean="0"/>
              <a:t>Size</a:t>
            </a:r>
            <a:r>
              <a:rPr lang="es-ES" sz="1200" dirty="0" smtClean="0"/>
              <a:t> (</a:t>
            </a:r>
            <a:r>
              <a:rPr lang="es-ES" sz="1200" dirty="0" err="1" smtClean="0"/>
              <a:t>cryptography</a:t>
            </a:r>
            <a:r>
              <a:rPr lang="es-ES" sz="1200" dirty="0" smtClean="0"/>
              <a:t>).- </a:t>
            </a:r>
            <a:r>
              <a:rPr lang="es-ES" sz="1200" dirty="0"/>
              <a:t>Wikipedia (</a:t>
            </a:r>
            <a:r>
              <a:rPr lang="es-ES" sz="1200" dirty="0">
                <a:hlinkClick r:id="rId8"/>
              </a:rPr>
              <a:t>https://en.wikipedia.org/wiki/Block_size_(cryptography</a:t>
            </a:r>
            <a:r>
              <a:rPr lang="es-ES" sz="1200" dirty="0" smtClean="0">
                <a:hlinkClick r:id="rId8"/>
              </a:rPr>
              <a:t>))</a:t>
            </a:r>
            <a:r>
              <a:rPr lang="es-ES" sz="1200" dirty="0" smtClean="0"/>
              <a:t>.</a:t>
            </a:r>
          </a:p>
          <a:p>
            <a:r>
              <a:rPr lang="es-ES" sz="1200" dirty="0"/>
              <a:t>Función Hash.- (</a:t>
            </a:r>
            <a:r>
              <a:rPr lang="es-ES" sz="1200" dirty="0">
                <a:hlinkClick r:id="rId9"/>
              </a:rPr>
              <a:t>https://</a:t>
            </a:r>
            <a:r>
              <a:rPr lang="es-ES" sz="1200" dirty="0" smtClean="0">
                <a:hlinkClick r:id="rId9"/>
              </a:rPr>
              <a:t>es.wikipedia.org/wiki/Funci%C3%B3n_hash</a:t>
            </a:r>
            <a:r>
              <a:rPr lang="es-ES" sz="1200" dirty="0" smtClean="0"/>
              <a:t>).</a:t>
            </a:r>
          </a:p>
          <a:p>
            <a:r>
              <a:rPr lang="es-ES" sz="1200" dirty="0" err="1" smtClean="0"/>
              <a:t>Messagge</a:t>
            </a:r>
            <a:r>
              <a:rPr lang="es-ES" sz="1200" dirty="0" smtClean="0"/>
              <a:t> </a:t>
            </a:r>
            <a:r>
              <a:rPr lang="es-ES" sz="1200" dirty="0" err="1" smtClean="0"/>
              <a:t>Authentication</a:t>
            </a:r>
            <a:r>
              <a:rPr lang="es-ES" sz="1200" dirty="0" smtClean="0"/>
              <a:t> </a:t>
            </a:r>
            <a:r>
              <a:rPr lang="es-ES" sz="1200" dirty="0" err="1" smtClean="0"/>
              <a:t>Code</a:t>
            </a:r>
            <a:r>
              <a:rPr lang="es-ES" sz="1200" dirty="0"/>
              <a:t> (MAC).- (</a:t>
            </a:r>
            <a:r>
              <a:rPr lang="es-ES" sz="1200" dirty="0">
                <a:hlinkClick r:id="rId10"/>
              </a:rPr>
              <a:t>https://</a:t>
            </a:r>
            <a:r>
              <a:rPr lang="es-ES" sz="1200" dirty="0" smtClean="0">
                <a:hlinkClick r:id="rId10"/>
              </a:rPr>
              <a:t>es.wikipedia.org/wiki/Message_authentication_code</a:t>
            </a:r>
            <a:r>
              <a:rPr lang="es-ES" sz="1200" dirty="0" smtClean="0"/>
              <a:t>).</a:t>
            </a:r>
            <a:endParaRPr lang="es-ES" sz="1200" dirty="0"/>
          </a:p>
          <a:p>
            <a:r>
              <a:rPr lang="es-ES" sz="1200" dirty="0" err="1"/>
              <a:t>Authenticated</a:t>
            </a:r>
            <a:r>
              <a:rPr lang="es-ES" sz="1200" dirty="0"/>
              <a:t> </a:t>
            </a:r>
            <a:r>
              <a:rPr lang="es-ES" sz="1200" dirty="0" err="1"/>
              <a:t>Encryption</a:t>
            </a:r>
            <a:r>
              <a:rPr lang="es-ES" sz="1200" dirty="0"/>
              <a:t>.- (</a:t>
            </a:r>
            <a:r>
              <a:rPr lang="es-ES" sz="1200" dirty="0">
                <a:hlinkClick r:id="rId11"/>
              </a:rPr>
              <a:t>https://en.wikipedia.org/wiki/Authenticated_encryption</a:t>
            </a:r>
            <a:r>
              <a:rPr lang="es-ES" sz="1200" dirty="0" smtClean="0"/>
              <a:t>).</a:t>
            </a:r>
          </a:p>
        </p:txBody>
      </p:sp>
    </p:spTree>
    <p:extLst>
      <p:ext uri="{BB962C8B-B14F-4D97-AF65-F5344CB8AC3E}">
        <p14:creationId xmlns:p14="http://schemas.microsoft.com/office/powerpoint/2010/main" val="2597604694"/>
      </p:ext>
    </p:extLst>
  </p:cSld>
  <p:clrMapOvr>
    <a:masterClrMapping/>
  </p:clrMapOvr>
  <p:transition spd="slow">
    <p:push di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4400" dirty="0" smtClean="0"/>
              <a:t>Bibliografía</a:t>
            </a:r>
            <a:endParaRPr lang="es-ES" dirty="0"/>
          </a:p>
        </p:txBody>
      </p:sp>
      <p:sp>
        <p:nvSpPr>
          <p:cNvPr id="3" name="Marcador de contenido 2"/>
          <p:cNvSpPr>
            <a:spLocks noGrp="1"/>
          </p:cNvSpPr>
          <p:nvPr>
            <p:ph idx="1"/>
          </p:nvPr>
        </p:nvSpPr>
        <p:spPr>
          <a:xfrm>
            <a:off x="810000" y="2548833"/>
            <a:ext cx="11004988" cy="3864667"/>
          </a:xfrm>
        </p:spPr>
        <p:txBody>
          <a:bodyPr>
            <a:normAutofit lnSpcReduction="10000"/>
          </a:bodyPr>
          <a:lstStyle/>
          <a:p>
            <a:r>
              <a:rPr lang="es-ES" sz="1200" dirty="0" err="1" smtClean="0"/>
              <a:t>Advanced</a:t>
            </a:r>
            <a:r>
              <a:rPr lang="es-ES" sz="1200" dirty="0" smtClean="0"/>
              <a:t> </a:t>
            </a:r>
            <a:r>
              <a:rPr lang="es-ES" sz="1200" dirty="0" err="1"/>
              <a:t>Encryption</a:t>
            </a:r>
            <a:r>
              <a:rPr lang="es-ES" sz="1200" dirty="0"/>
              <a:t> </a:t>
            </a:r>
            <a:r>
              <a:rPr lang="es-ES" sz="1200" dirty="0" err="1"/>
              <a:t>Standart</a:t>
            </a:r>
            <a:r>
              <a:rPr lang="es-ES" sz="1200" dirty="0"/>
              <a:t>.- Wikipedia (</a:t>
            </a:r>
            <a:r>
              <a:rPr lang="es-ES" sz="1200" dirty="0">
                <a:hlinkClick r:id="rId2"/>
              </a:rPr>
              <a:t>https://es.wikipedia.org/wiki/Advanced_Encryption_Standard</a:t>
            </a:r>
            <a:r>
              <a:rPr lang="es-ES" sz="1200" dirty="0" smtClean="0"/>
              <a:t>).</a:t>
            </a:r>
          </a:p>
          <a:p>
            <a:r>
              <a:rPr lang="es-ES" sz="1200" dirty="0" err="1" smtClean="0"/>
              <a:t>Using</a:t>
            </a:r>
            <a:r>
              <a:rPr lang="es-ES" sz="1200" dirty="0" smtClean="0"/>
              <a:t> </a:t>
            </a:r>
            <a:r>
              <a:rPr lang="es-ES" sz="1200" dirty="0" err="1" smtClean="0"/>
              <a:t>Paddind</a:t>
            </a:r>
            <a:r>
              <a:rPr lang="es-ES" sz="1200" dirty="0" smtClean="0"/>
              <a:t> in </a:t>
            </a:r>
            <a:r>
              <a:rPr lang="es-ES" sz="1200" dirty="0" err="1" smtClean="0"/>
              <a:t>Encryption</a:t>
            </a:r>
            <a:r>
              <a:rPr lang="es-ES" sz="1200" dirty="0"/>
              <a:t>.- (</a:t>
            </a:r>
            <a:r>
              <a:rPr lang="es-ES" sz="1200" dirty="0">
                <a:hlinkClick r:id="rId3"/>
              </a:rPr>
              <a:t>http://</a:t>
            </a:r>
            <a:r>
              <a:rPr lang="es-ES" sz="1200" dirty="0" smtClean="0">
                <a:hlinkClick r:id="rId3"/>
              </a:rPr>
              <a:t>www.di-mgt.com.au/cryptopad.html</a:t>
            </a:r>
            <a:r>
              <a:rPr lang="es-ES" sz="1200" dirty="0" smtClean="0"/>
              <a:t> ).</a:t>
            </a:r>
          </a:p>
          <a:p>
            <a:r>
              <a:rPr lang="es-ES" sz="1200" dirty="0" err="1" smtClean="0"/>
              <a:t>Rijndael</a:t>
            </a:r>
            <a:r>
              <a:rPr lang="es-ES" sz="1200" dirty="0" smtClean="0"/>
              <a:t> S-Box</a:t>
            </a:r>
            <a:r>
              <a:rPr lang="es-ES" sz="1200" dirty="0"/>
              <a:t>.- Wikipedia (</a:t>
            </a:r>
            <a:r>
              <a:rPr lang="es-ES" sz="1200" dirty="0">
                <a:hlinkClick r:id="rId4"/>
              </a:rPr>
              <a:t>https://</a:t>
            </a:r>
            <a:r>
              <a:rPr lang="es-ES" sz="1200" dirty="0" smtClean="0">
                <a:hlinkClick r:id="rId4"/>
              </a:rPr>
              <a:t>en.wikipedia.org/wiki/Rijndael_S-box</a:t>
            </a:r>
            <a:r>
              <a:rPr lang="es-ES" sz="1200" dirty="0" smtClean="0"/>
              <a:t>).</a:t>
            </a:r>
          </a:p>
          <a:p>
            <a:r>
              <a:rPr lang="es-ES" sz="1200" dirty="0" smtClean="0"/>
              <a:t>AES y Cifrados de Bloque</a:t>
            </a:r>
            <a:r>
              <a:rPr lang="es-ES" sz="1200" dirty="0"/>
              <a:t>.- Forumtecnico.com (</a:t>
            </a:r>
            <a:r>
              <a:rPr lang="es-ES" sz="1200" dirty="0">
                <a:hlinkClick r:id="rId5"/>
              </a:rPr>
              <a:t>http://</a:t>
            </a:r>
            <a:r>
              <a:rPr lang="es-ES" sz="1200" dirty="0" smtClean="0">
                <a:hlinkClick r:id="rId5"/>
              </a:rPr>
              <a:t>www.forumtecnico.com/mod/page/view.php?id=83</a:t>
            </a:r>
            <a:r>
              <a:rPr lang="es-ES" sz="1200" dirty="0" smtClean="0"/>
              <a:t>).</a:t>
            </a:r>
          </a:p>
          <a:p>
            <a:r>
              <a:rPr lang="es-ES" sz="1200" dirty="0"/>
              <a:t>AES-GCM.- (</a:t>
            </a:r>
            <a:r>
              <a:rPr lang="es-ES" sz="1200" dirty="0">
                <a:hlinkClick r:id="rId6"/>
              </a:rPr>
              <a:t>http://</a:t>
            </a:r>
            <a:r>
              <a:rPr lang="es-ES" sz="1200" dirty="0" smtClean="0">
                <a:hlinkClick r:id="rId6"/>
              </a:rPr>
              <a:t>crypto.stackexchange.com/questions/11004/how-does-gcm-galois-counter-mode-work</a:t>
            </a:r>
            <a:r>
              <a:rPr lang="es-ES" sz="1200" dirty="0" smtClean="0"/>
              <a:t>).</a:t>
            </a:r>
          </a:p>
          <a:p>
            <a:r>
              <a:rPr lang="es-ES" sz="1200" dirty="0" smtClean="0"/>
              <a:t>Modos de Cifrado.- El Blog de Daniel </a:t>
            </a:r>
            <a:r>
              <a:rPr lang="es-ES" sz="1200" dirty="0" err="1" smtClean="0"/>
              <a:t>Lerch</a:t>
            </a:r>
            <a:r>
              <a:rPr lang="es-ES" sz="1200" dirty="0"/>
              <a:t> (</a:t>
            </a:r>
            <a:r>
              <a:rPr lang="es-ES" sz="1200" dirty="0">
                <a:hlinkClick r:id="rId7"/>
              </a:rPr>
              <a:t>http://</a:t>
            </a:r>
            <a:r>
              <a:rPr lang="es-ES" sz="1200" dirty="0" smtClean="0">
                <a:hlinkClick r:id="rId7"/>
              </a:rPr>
              <a:t>dlerch.blogspot.com.ar/2007/07/modos-de-cifrado-ecb-cbc-ctr-ofb-y-cfb.html</a:t>
            </a:r>
            <a:r>
              <a:rPr lang="es-ES" sz="1200" dirty="0" smtClean="0"/>
              <a:t>).</a:t>
            </a:r>
          </a:p>
          <a:p>
            <a:r>
              <a:rPr lang="es-ES" sz="1200" dirty="0" smtClean="0"/>
              <a:t>Diseño e Implementación </a:t>
            </a:r>
            <a:r>
              <a:rPr lang="es-ES" sz="1200" dirty="0"/>
              <a:t>d</a:t>
            </a:r>
            <a:r>
              <a:rPr lang="es-ES" sz="1200" dirty="0" smtClean="0"/>
              <a:t>e un Prototipo </a:t>
            </a:r>
            <a:r>
              <a:rPr lang="es-ES" sz="1200" dirty="0" err="1" smtClean="0"/>
              <a:t>Criptoprocesador</a:t>
            </a:r>
            <a:r>
              <a:rPr lang="es-ES" sz="1200" dirty="0" smtClean="0"/>
              <a:t> AES-</a:t>
            </a:r>
            <a:r>
              <a:rPr lang="es-ES" sz="1200" dirty="0" err="1"/>
              <a:t>R</a:t>
            </a:r>
            <a:r>
              <a:rPr lang="es-ES" sz="1200" dirty="0" err="1" smtClean="0"/>
              <a:t>ijndael</a:t>
            </a:r>
            <a:r>
              <a:rPr lang="es-ES" sz="1200" dirty="0" smtClean="0"/>
              <a:t> en FPGA.- Universidad de Los Llanos, Facultad de Ciencias Básicas e Ingeniería.</a:t>
            </a:r>
          </a:p>
          <a:p>
            <a:r>
              <a:rPr lang="es-ES" sz="1200" dirty="0" smtClean="0"/>
              <a:t>Diseño e Implementación en FPGA del Estándar AES </a:t>
            </a:r>
            <a:r>
              <a:rPr lang="es-ES" sz="1200" dirty="0"/>
              <a:t>e</a:t>
            </a:r>
            <a:r>
              <a:rPr lang="es-ES" sz="1200" dirty="0" smtClean="0"/>
              <a:t>n Modos de Operación No Realimentados.- Universidad del Valle, Facultad de Ingenierías.</a:t>
            </a:r>
          </a:p>
          <a:p>
            <a:r>
              <a:rPr lang="es-ES" sz="1200" dirty="0" smtClean="0"/>
              <a:t>Animación Flash de AES</a:t>
            </a:r>
            <a:r>
              <a:rPr lang="es-ES" sz="1200" dirty="0"/>
              <a:t>.- Formaestudio.com (</a:t>
            </a:r>
            <a:r>
              <a:rPr lang="es-ES" sz="1200" dirty="0">
                <a:hlinkClick r:id="rId8"/>
              </a:rPr>
              <a:t>http://www.formaestudio.com/rijndaelinspector</a:t>
            </a:r>
            <a:r>
              <a:rPr lang="es-ES" sz="1200" dirty="0" smtClean="0">
                <a:hlinkClick r:id="rId8"/>
              </a:rPr>
              <a:t>/</a:t>
            </a:r>
            <a:r>
              <a:rPr lang="es-ES" sz="1200" dirty="0" smtClean="0"/>
              <a:t>).</a:t>
            </a:r>
          </a:p>
          <a:p>
            <a:r>
              <a:rPr lang="es-ES" sz="1200" dirty="0"/>
              <a:t>Cisco ONS 15454 10-Gbps </a:t>
            </a:r>
            <a:r>
              <a:rPr lang="es-ES" sz="1200" dirty="0" err="1"/>
              <a:t>Optical</a:t>
            </a:r>
            <a:r>
              <a:rPr lang="es-ES" sz="1200" dirty="0"/>
              <a:t> </a:t>
            </a:r>
            <a:r>
              <a:rPr lang="es-ES" sz="1200" dirty="0" err="1"/>
              <a:t>Encryption</a:t>
            </a:r>
            <a:r>
              <a:rPr lang="es-ES" sz="1200" dirty="0"/>
              <a:t> Line </a:t>
            </a:r>
            <a:r>
              <a:rPr lang="es-ES" sz="1200" dirty="0" err="1"/>
              <a:t>Card</a:t>
            </a:r>
            <a:r>
              <a:rPr lang="es-ES" sz="1200" dirty="0" smtClean="0"/>
              <a:t>.- </a:t>
            </a:r>
            <a:r>
              <a:rPr lang="en-US" sz="1200" dirty="0" smtClean="0"/>
              <a:t>Department </a:t>
            </a:r>
            <a:r>
              <a:rPr lang="en-US" sz="1200" dirty="0"/>
              <a:t>of Electronics and Communication Engineering, SDMCET, Dharwad, </a:t>
            </a:r>
            <a:r>
              <a:rPr lang="en-US" sz="1200" dirty="0" smtClean="0"/>
              <a:t>India</a:t>
            </a:r>
            <a:r>
              <a:rPr lang="es-ES" sz="1200" dirty="0" smtClean="0"/>
              <a:t>.</a:t>
            </a:r>
          </a:p>
          <a:p>
            <a:r>
              <a:rPr lang="es-ES" sz="1200" dirty="0"/>
              <a:t>PL-1000TE-Crypto</a:t>
            </a:r>
            <a:r>
              <a:rPr lang="es-ES" sz="1200"/>
              <a:t>.- </a:t>
            </a:r>
            <a:r>
              <a:rPr lang="es-ES" sz="1200" smtClean="0"/>
              <a:t>(</a:t>
            </a:r>
            <a:r>
              <a:rPr lang="es-ES" sz="1200" smtClean="0">
                <a:hlinkClick r:id="rId9"/>
              </a:rPr>
              <a:t>http</a:t>
            </a:r>
            <a:r>
              <a:rPr lang="es-ES" sz="1200" dirty="0">
                <a:hlinkClick r:id="rId9"/>
              </a:rPr>
              <a:t>://www.packetlight.com/?</a:t>
            </a:r>
            <a:r>
              <a:rPr lang="es-ES" sz="1200" dirty="0" smtClean="0">
                <a:hlinkClick r:id="rId9"/>
              </a:rPr>
              <a:t>CategoryID=208&amp;ArticleID=475</a:t>
            </a:r>
            <a:r>
              <a:rPr lang="es-ES" sz="1200" dirty="0" smtClean="0"/>
              <a:t>).</a:t>
            </a:r>
          </a:p>
          <a:p>
            <a:r>
              <a:rPr lang="es-ES" sz="1200" dirty="0" err="1"/>
              <a:t>Design</a:t>
            </a:r>
            <a:r>
              <a:rPr lang="es-ES" sz="1200" dirty="0"/>
              <a:t> of High </a:t>
            </a:r>
            <a:r>
              <a:rPr lang="es-ES" sz="1200" dirty="0" err="1"/>
              <a:t>Speed</a:t>
            </a:r>
            <a:r>
              <a:rPr lang="es-ES" sz="1200" dirty="0"/>
              <a:t> 128 bit AES </a:t>
            </a:r>
            <a:r>
              <a:rPr lang="es-ES" sz="1200" dirty="0" err="1"/>
              <a:t>Algorithm</a:t>
            </a:r>
            <a:r>
              <a:rPr lang="es-ES" sz="1200" dirty="0"/>
              <a:t> </a:t>
            </a:r>
            <a:r>
              <a:rPr lang="es-ES" sz="1200" dirty="0" err="1"/>
              <a:t>for</a:t>
            </a:r>
            <a:r>
              <a:rPr lang="es-ES" sz="1200" dirty="0"/>
              <a:t> Data </a:t>
            </a:r>
            <a:r>
              <a:rPr lang="es-ES" sz="1200" dirty="0" err="1" smtClean="0"/>
              <a:t>Encryption</a:t>
            </a:r>
            <a:r>
              <a:rPr lang="es-ES" sz="1200" dirty="0"/>
              <a:t>.- (</a:t>
            </a:r>
            <a:r>
              <a:rPr lang="es-ES" sz="1200" dirty="0">
                <a:hlinkClick r:id="rId10"/>
              </a:rPr>
              <a:t>http://</a:t>
            </a:r>
            <a:r>
              <a:rPr lang="es-ES" sz="1200" dirty="0" smtClean="0">
                <a:hlinkClick r:id="rId10"/>
              </a:rPr>
              <a:t>inpressco.com/wp-content/uploads/2013/09/Paper65338-343.pdf</a:t>
            </a:r>
            <a:r>
              <a:rPr lang="es-ES" sz="1200" dirty="0" smtClean="0"/>
              <a:t>).</a:t>
            </a:r>
          </a:p>
          <a:p>
            <a:r>
              <a:rPr lang="es-ES" sz="1200" dirty="0"/>
              <a:t>FPGA </a:t>
            </a:r>
            <a:r>
              <a:rPr lang="es-ES" sz="1200" dirty="0" err="1"/>
              <a:t>Implementation</a:t>
            </a:r>
            <a:r>
              <a:rPr lang="es-ES" sz="1200" dirty="0"/>
              <a:t> of High </a:t>
            </a:r>
            <a:r>
              <a:rPr lang="es-ES" sz="1200" dirty="0" err="1"/>
              <a:t>Speed</a:t>
            </a:r>
            <a:r>
              <a:rPr lang="es-ES" sz="1200" dirty="0"/>
              <a:t> AES </a:t>
            </a:r>
            <a:r>
              <a:rPr lang="es-ES" sz="1200" dirty="0" err="1"/>
              <a:t>Algorithm</a:t>
            </a:r>
            <a:r>
              <a:rPr lang="es-ES" sz="1200" dirty="0"/>
              <a:t> </a:t>
            </a:r>
            <a:r>
              <a:rPr lang="es-ES" sz="1200" dirty="0" err="1"/>
              <a:t>for</a:t>
            </a:r>
            <a:r>
              <a:rPr lang="es-ES" sz="1200" dirty="0"/>
              <a:t> </a:t>
            </a:r>
            <a:r>
              <a:rPr lang="es-ES" sz="1200" dirty="0" err="1"/>
              <a:t>Improving</a:t>
            </a:r>
            <a:r>
              <a:rPr lang="es-ES" sz="1200" dirty="0"/>
              <a:t> </a:t>
            </a:r>
            <a:r>
              <a:rPr lang="es-ES" sz="1200" dirty="0" err="1"/>
              <a:t>The</a:t>
            </a:r>
            <a:r>
              <a:rPr lang="es-ES" sz="1200" dirty="0"/>
              <a:t> </a:t>
            </a:r>
            <a:r>
              <a:rPr lang="es-ES" sz="1200" dirty="0" err="1"/>
              <a:t>System</a:t>
            </a:r>
            <a:r>
              <a:rPr lang="es-ES" sz="1200" dirty="0"/>
              <a:t> Computing </a:t>
            </a:r>
            <a:r>
              <a:rPr lang="es-ES" sz="1200" dirty="0" err="1" smtClean="0"/>
              <a:t>Speed</a:t>
            </a:r>
            <a:r>
              <a:rPr lang="es-ES" sz="1200" dirty="0" smtClean="0"/>
              <a:t>.- </a:t>
            </a:r>
            <a:r>
              <a:rPr lang="en-US" sz="1200" dirty="0" err="1"/>
              <a:t>Dept</a:t>
            </a:r>
            <a:r>
              <a:rPr lang="en-US" sz="1200" dirty="0"/>
              <a:t> of Electronics and Communication, </a:t>
            </a:r>
            <a:r>
              <a:rPr lang="en-US" sz="1200" dirty="0" err="1"/>
              <a:t>G.P.R.Engineering</a:t>
            </a:r>
            <a:r>
              <a:rPr lang="en-US" sz="1200" dirty="0"/>
              <a:t> College, Kurnool, JNTU </a:t>
            </a:r>
            <a:r>
              <a:rPr lang="en-US" sz="1200" dirty="0" err="1"/>
              <a:t>Antapur</a:t>
            </a:r>
            <a:r>
              <a:rPr lang="en-US" sz="1200" dirty="0"/>
              <a:t>, AP, </a:t>
            </a:r>
            <a:r>
              <a:rPr lang="en-US" sz="1200" dirty="0" smtClean="0"/>
              <a:t>India.</a:t>
            </a:r>
            <a:endParaRPr lang="es-ES" sz="1200" dirty="0" smtClean="0"/>
          </a:p>
        </p:txBody>
      </p:sp>
    </p:spTree>
    <p:extLst>
      <p:ext uri="{BB962C8B-B14F-4D97-AF65-F5344CB8AC3E}">
        <p14:creationId xmlns:p14="http://schemas.microsoft.com/office/powerpoint/2010/main" val="731775999"/>
      </p:ext>
    </p:extLst>
  </p:cSld>
  <p:clrMapOvr>
    <a:masterClrMapping/>
  </p:clrMapOvr>
  <p:transition spd="slow">
    <p:push di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520700" y="3048000"/>
            <a:ext cx="11150600" cy="736600"/>
          </a:xfrm>
          <a:prstGeom prst="rect">
            <a:avLst/>
          </a:prstGeom>
          <a:effectLst>
            <a:outerShdw blurRad="50800" dir="14400000">
              <a:srgbClr val="000000">
                <a:alpha val="60000"/>
              </a:srgbClr>
            </a:outerShdw>
          </a:effectLst>
        </p:spPr>
        <p:txBody>
          <a:bodyPr vert="horz" lIns="91440" tIns="45720" rIns="91440" bIns="45720" rtlCol="0" anchor="ctr">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5400" dirty="0" smtClean="0"/>
              <a:t>MUCHAS GRACIAS</a:t>
            </a:r>
            <a:endParaRPr lang="es-ES" sz="5400" dirty="0"/>
          </a:p>
        </p:txBody>
      </p:sp>
    </p:spTree>
    <p:extLst>
      <p:ext uri="{BB962C8B-B14F-4D97-AF65-F5344CB8AC3E}">
        <p14:creationId xmlns:p14="http://schemas.microsoft.com/office/powerpoint/2010/main" val="3171868098"/>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Clave Simétrica</a:t>
            </a:r>
            <a:endParaRPr lang="es-ES" dirty="0"/>
          </a:p>
        </p:txBody>
      </p:sp>
      <p:sp>
        <p:nvSpPr>
          <p:cNvPr id="3" name="Marcador de contenido 2"/>
          <p:cNvSpPr>
            <a:spLocks noGrp="1"/>
          </p:cNvSpPr>
          <p:nvPr>
            <p:ph idx="1"/>
          </p:nvPr>
        </p:nvSpPr>
        <p:spPr>
          <a:xfrm>
            <a:off x="810000" y="2421069"/>
            <a:ext cx="10554574" cy="3636511"/>
          </a:xfrm>
        </p:spPr>
        <p:txBody>
          <a:bodyPr>
            <a:normAutofit/>
          </a:bodyPr>
          <a:lstStyle/>
          <a:p>
            <a:r>
              <a:rPr lang="es-ES" dirty="0"/>
              <a:t>Las dos partes que se comunican han </a:t>
            </a:r>
            <a:r>
              <a:rPr lang="es-ES" b="1" dirty="0">
                <a:solidFill>
                  <a:srgbClr val="FA8F1A"/>
                </a:solidFill>
              </a:rPr>
              <a:t>de ponerse de </a:t>
            </a:r>
            <a:r>
              <a:rPr lang="es-ES" b="1" dirty="0" smtClean="0">
                <a:solidFill>
                  <a:srgbClr val="FA8F1A"/>
                </a:solidFill>
              </a:rPr>
              <a:t>acuerdo </a:t>
            </a:r>
            <a:r>
              <a:rPr lang="es-ES" dirty="0" smtClean="0"/>
              <a:t>de </a:t>
            </a:r>
            <a:r>
              <a:rPr lang="es-ES" dirty="0"/>
              <a:t>antemano sobre la clave a usar. </a:t>
            </a:r>
          </a:p>
          <a:p>
            <a:r>
              <a:rPr lang="es-ES" dirty="0"/>
              <a:t>Una vez que ambas partes tienen acceso a esta clave, el remitente cifra un mensaje usando la </a:t>
            </a:r>
            <a:r>
              <a:rPr lang="es-ES" dirty="0" smtClean="0"/>
              <a:t>clave</a:t>
            </a:r>
            <a:r>
              <a:rPr lang="es-ES" dirty="0"/>
              <a:t>, lo envía al destinatario, y éste lo descifra con la </a:t>
            </a:r>
            <a:r>
              <a:rPr lang="es-ES" b="1" dirty="0">
                <a:solidFill>
                  <a:srgbClr val="FA8F1A"/>
                </a:solidFill>
              </a:rPr>
              <a:t>misma</a:t>
            </a:r>
            <a:r>
              <a:rPr lang="es-ES" dirty="0">
                <a:solidFill>
                  <a:srgbClr val="FA8F1A"/>
                </a:solidFill>
              </a:rPr>
              <a:t> </a:t>
            </a:r>
            <a:r>
              <a:rPr lang="es-ES" dirty="0"/>
              <a:t>clave.</a:t>
            </a:r>
          </a:p>
          <a:p>
            <a:r>
              <a:rPr lang="es-ES" dirty="0"/>
              <a:t>Algunos ejemplos de algoritmos simétricos son DES, 3DES, RC5, AES, </a:t>
            </a:r>
            <a:r>
              <a:rPr lang="es-ES" dirty="0" err="1"/>
              <a:t>Blowfish</a:t>
            </a:r>
            <a:r>
              <a:rPr lang="es-ES" dirty="0"/>
              <a:t> e IDEA</a:t>
            </a:r>
            <a:r>
              <a:rPr lang="es-ES" dirty="0" smtClean="0"/>
              <a:t>.</a:t>
            </a:r>
          </a:p>
          <a:p>
            <a:pPr>
              <a:buClr>
                <a:srgbClr val="C00000"/>
              </a:buClr>
            </a:pPr>
            <a:r>
              <a:rPr lang="es-ES" dirty="0"/>
              <a:t>El principal problema con los sistemas de cifrado simétrico no está ligado a su seguridad, sino al </a:t>
            </a:r>
            <a:r>
              <a:rPr lang="es-ES" b="1" dirty="0" smtClean="0">
                <a:solidFill>
                  <a:srgbClr val="FA8F1A"/>
                </a:solidFill>
              </a:rPr>
              <a:t>intercambio</a:t>
            </a:r>
            <a:r>
              <a:rPr lang="es-ES" dirty="0" smtClean="0">
                <a:solidFill>
                  <a:srgbClr val="FA8F1A"/>
                </a:solidFill>
              </a:rPr>
              <a:t> </a:t>
            </a:r>
            <a:r>
              <a:rPr lang="es-ES" dirty="0"/>
              <a:t>de claves</a:t>
            </a:r>
            <a:r>
              <a:rPr lang="es-ES" dirty="0" smtClean="0"/>
              <a:t>. Hay que asegurar que ese intercambio de claves no sea interceptado por un atacante.</a:t>
            </a:r>
          </a:p>
          <a:p>
            <a:pPr>
              <a:buClr>
                <a:srgbClr val="BE1430"/>
              </a:buClr>
            </a:pPr>
            <a:r>
              <a:rPr lang="es-ES" dirty="0"/>
              <a:t>Otro problema es el </a:t>
            </a:r>
            <a:r>
              <a:rPr lang="es-ES" b="1" dirty="0">
                <a:solidFill>
                  <a:srgbClr val="FA8F1A"/>
                </a:solidFill>
              </a:rPr>
              <a:t>número</a:t>
            </a:r>
            <a:r>
              <a:rPr lang="es-ES" dirty="0">
                <a:solidFill>
                  <a:srgbClr val="FA8F1A"/>
                </a:solidFill>
              </a:rPr>
              <a:t> </a:t>
            </a:r>
            <a:r>
              <a:rPr lang="es-ES" dirty="0"/>
              <a:t>de claves que se necesitan. Si tenemos un número </a:t>
            </a:r>
            <a:r>
              <a:rPr lang="es-ES" b="1" dirty="0"/>
              <a:t>n</a:t>
            </a:r>
            <a:r>
              <a:rPr lang="es-ES" dirty="0"/>
              <a:t> de personas que </a:t>
            </a:r>
            <a:r>
              <a:rPr lang="es-ES" dirty="0" smtClean="0"/>
              <a:t>necesitan </a:t>
            </a:r>
            <a:r>
              <a:rPr lang="es-ES" dirty="0"/>
              <a:t>comunicarse entre sí, se necesitan </a:t>
            </a:r>
            <a:r>
              <a:rPr lang="es-ES" b="1" dirty="0"/>
              <a:t>n/2</a:t>
            </a:r>
            <a:r>
              <a:rPr lang="es-ES" dirty="0"/>
              <a:t> claves para cada </a:t>
            </a:r>
            <a:r>
              <a:rPr lang="es-ES" dirty="0" smtClean="0"/>
              <a:t>pareja. Esto </a:t>
            </a:r>
            <a:r>
              <a:rPr lang="es-ES" dirty="0"/>
              <a:t>puede funcionar con un grupo reducido de personas, pero </a:t>
            </a:r>
            <a:r>
              <a:rPr lang="es-ES" dirty="0" smtClean="0"/>
              <a:t>sería </a:t>
            </a:r>
            <a:r>
              <a:rPr lang="es-ES" dirty="0"/>
              <a:t>imposible llevarlo a cabo con grupos más </a:t>
            </a:r>
            <a:r>
              <a:rPr lang="es-ES" b="1" dirty="0">
                <a:solidFill>
                  <a:srgbClr val="FA8F1A"/>
                </a:solidFill>
              </a:rPr>
              <a:t>grandes</a:t>
            </a:r>
            <a:r>
              <a:rPr lang="es-ES" dirty="0"/>
              <a:t>.</a:t>
            </a:r>
          </a:p>
        </p:txBody>
      </p:sp>
    </p:spTree>
    <p:extLst>
      <p:ext uri="{BB962C8B-B14F-4D97-AF65-F5344CB8AC3E}">
        <p14:creationId xmlns:p14="http://schemas.microsoft.com/office/powerpoint/2010/main" val="1145428003"/>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Clave Asimétrica</a:t>
            </a:r>
            <a:endParaRPr lang="es-ES" dirty="0"/>
          </a:p>
        </p:txBody>
      </p:sp>
      <p:sp>
        <p:nvSpPr>
          <p:cNvPr id="3" name="Marcador de contenido 2"/>
          <p:cNvSpPr>
            <a:spLocks noGrp="1"/>
          </p:cNvSpPr>
          <p:nvPr>
            <p:ph idx="1"/>
          </p:nvPr>
        </p:nvSpPr>
        <p:spPr>
          <a:xfrm>
            <a:off x="810000" y="2421069"/>
            <a:ext cx="10554574" cy="3636511"/>
          </a:xfrm>
        </p:spPr>
        <p:txBody>
          <a:bodyPr>
            <a:normAutofit/>
          </a:bodyPr>
          <a:lstStyle/>
          <a:p>
            <a:r>
              <a:rPr lang="es-ES" dirty="0"/>
              <a:t>Los algoritmos asimétricos emplean generalmente longitudes de clave mucho mayores que los </a:t>
            </a:r>
            <a:r>
              <a:rPr lang="es-ES" dirty="0" smtClean="0"/>
              <a:t> simétricos</a:t>
            </a:r>
            <a:r>
              <a:rPr lang="es-ES" dirty="0"/>
              <a:t>. Por ejemplo, mientras que para algoritmos simétricos se considera segura una clave de </a:t>
            </a:r>
            <a:r>
              <a:rPr lang="es-ES" dirty="0" smtClean="0"/>
              <a:t>128 </a:t>
            </a:r>
            <a:r>
              <a:rPr lang="es-ES" dirty="0"/>
              <a:t>bits, para algoritmos asimétricos se recomiendan claves de al menos </a:t>
            </a:r>
            <a:r>
              <a:rPr lang="es-ES" b="1" dirty="0">
                <a:solidFill>
                  <a:srgbClr val="FA8F1A"/>
                </a:solidFill>
              </a:rPr>
              <a:t>2048 bits</a:t>
            </a:r>
            <a:r>
              <a:rPr lang="es-ES" dirty="0" smtClean="0"/>
              <a:t>.</a:t>
            </a:r>
          </a:p>
          <a:p>
            <a:r>
              <a:rPr lang="es-ES" dirty="0" smtClean="0"/>
              <a:t>En </a:t>
            </a:r>
            <a:r>
              <a:rPr lang="es-ES" dirty="0"/>
              <a:t>la práctica los métodos asimétricos se emplean </a:t>
            </a:r>
            <a:r>
              <a:rPr lang="es-ES" dirty="0" smtClean="0"/>
              <a:t>únicamente </a:t>
            </a:r>
            <a:r>
              <a:rPr lang="es-ES" dirty="0"/>
              <a:t>para codificar la </a:t>
            </a:r>
            <a:r>
              <a:rPr lang="es-ES" b="1" dirty="0">
                <a:solidFill>
                  <a:srgbClr val="FA8F1A"/>
                </a:solidFill>
              </a:rPr>
              <a:t>clave de sesión </a:t>
            </a:r>
            <a:r>
              <a:rPr lang="es-ES" dirty="0"/>
              <a:t>(simétrica) de cada mensaje o transacción particular</a:t>
            </a:r>
            <a:r>
              <a:rPr lang="es-ES" dirty="0" smtClean="0"/>
              <a:t>.</a:t>
            </a:r>
          </a:p>
          <a:p>
            <a:pPr>
              <a:buClr>
                <a:srgbClr val="C00000"/>
              </a:buClr>
            </a:pPr>
            <a:r>
              <a:rPr lang="es-ES" dirty="0"/>
              <a:t>Además, la </a:t>
            </a:r>
            <a:r>
              <a:rPr lang="es-ES" b="1" dirty="0">
                <a:solidFill>
                  <a:srgbClr val="FA8F1A"/>
                </a:solidFill>
              </a:rPr>
              <a:t>complejidad</a:t>
            </a:r>
            <a:r>
              <a:rPr lang="es-ES" dirty="0">
                <a:solidFill>
                  <a:srgbClr val="FA8F1A"/>
                </a:solidFill>
              </a:rPr>
              <a:t> </a:t>
            </a:r>
            <a:r>
              <a:rPr lang="es-ES" dirty="0"/>
              <a:t>de cálculo que comportan </a:t>
            </a:r>
            <a:r>
              <a:rPr lang="es-ES" dirty="0" smtClean="0"/>
              <a:t>los </a:t>
            </a:r>
            <a:r>
              <a:rPr lang="es-ES" dirty="0"/>
              <a:t>hace considerablemente más </a:t>
            </a:r>
            <a:r>
              <a:rPr lang="es-ES" b="1" dirty="0">
                <a:solidFill>
                  <a:srgbClr val="FA8F1A"/>
                </a:solidFill>
              </a:rPr>
              <a:t>lentos</a:t>
            </a:r>
            <a:r>
              <a:rPr lang="es-ES" dirty="0">
                <a:solidFill>
                  <a:srgbClr val="FA8F1A"/>
                </a:solidFill>
              </a:rPr>
              <a:t> </a:t>
            </a:r>
            <a:r>
              <a:rPr lang="es-ES" dirty="0"/>
              <a:t>que los algoritmos de cifrado simétricos</a:t>
            </a:r>
            <a:r>
              <a:rPr lang="es-ES" dirty="0" smtClean="0"/>
              <a:t>.</a:t>
            </a:r>
            <a:endParaRPr lang="es-ES" dirty="0"/>
          </a:p>
        </p:txBody>
      </p:sp>
    </p:spTree>
    <p:extLst>
      <p:ext uri="{BB962C8B-B14F-4D97-AF65-F5344CB8AC3E}">
        <p14:creationId xmlns:p14="http://schemas.microsoft.com/office/powerpoint/2010/main" val="2767712940"/>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Clave Asimétrica</a:t>
            </a:r>
            <a:endParaRPr lang="es-ES" sz="4400" dirty="0"/>
          </a:p>
        </p:txBody>
      </p:sp>
      <p:sp>
        <p:nvSpPr>
          <p:cNvPr id="3" name="Marcador de contenido 2"/>
          <p:cNvSpPr>
            <a:spLocks noGrp="1"/>
          </p:cNvSpPr>
          <p:nvPr>
            <p:ph idx="1"/>
          </p:nvPr>
        </p:nvSpPr>
        <p:spPr>
          <a:xfrm>
            <a:off x="810000" y="2421069"/>
            <a:ext cx="5953657" cy="4197445"/>
          </a:xfrm>
        </p:spPr>
        <p:txBody>
          <a:bodyPr>
            <a:normAutofit/>
          </a:bodyPr>
          <a:lstStyle/>
          <a:p>
            <a:pPr marL="0" indent="0">
              <a:buNone/>
            </a:pPr>
            <a:r>
              <a:rPr lang="es-ES" sz="3200" dirty="0" smtClean="0"/>
              <a:t>Aplicaciones</a:t>
            </a:r>
          </a:p>
          <a:p>
            <a:r>
              <a:rPr lang="es-ES" dirty="0"/>
              <a:t>Protección de la </a:t>
            </a:r>
            <a:r>
              <a:rPr lang="es-ES" dirty="0" smtClean="0"/>
              <a:t>Información</a:t>
            </a:r>
          </a:p>
          <a:p>
            <a:pPr marL="0" indent="0">
              <a:buNone/>
            </a:pPr>
            <a:r>
              <a:rPr lang="es-ES" sz="1600" dirty="0"/>
              <a:t>Una de las aplicaciones inmediatas de los algoritmos asimétricos es el cifrado de la información sin </a:t>
            </a:r>
            <a:r>
              <a:rPr lang="es-ES" sz="1600" dirty="0" smtClean="0"/>
              <a:t>tener </a:t>
            </a:r>
            <a:r>
              <a:rPr lang="es-ES" sz="1600" dirty="0"/>
              <a:t>que transmitir la clave de decodificación, lo cual permite su uso en canales </a:t>
            </a:r>
            <a:r>
              <a:rPr lang="es-ES" sz="1600" dirty="0" smtClean="0"/>
              <a:t>inseguros.</a:t>
            </a:r>
          </a:p>
          <a:p>
            <a:pPr marL="0" indent="0">
              <a:buNone/>
            </a:pPr>
            <a:r>
              <a:rPr lang="es-ES" sz="1600" dirty="0" smtClean="0"/>
              <a:t>Supongamos </a:t>
            </a:r>
            <a:r>
              <a:rPr lang="es-ES" sz="1600" dirty="0"/>
              <a:t>que </a:t>
            </a:r>
            <a:r>
              <a:rPr lang="es-ES" sz="1600" b="1" dirty="0"/>
              <a:t>A</a:t>
            </a:r>
            <a:r>
              <a:rPr lang="es-ES" sz="1600" dirty="0"/>
              <a:t> quiere enviar un </a:t>
            </a:r>
            <a:r>
              <a:rPr lang="es-ES" sz="1600" b="1" dirty="0"/>
              <a:t>mensaje</a:t>
            </a:r>
            <a:r>
              <a:rPr lang="es-ES" sz="1600" dirty="0"/>
              <a:t> a </a:t>
            </a:r>
            <a:r>
              <a:rPr lang="es-ES" sz="1600" b="1" dirty="0" smtClean="0"/>
              <a:t>B</a:t>
            </a:r>
            <a:r>
              <a:rPr lang="es-ES" sz="1600" dirty="0" smtClean="0"/>
              <a:t>. </a:t>
            </a:r>
            <a:r>
              <a:rPr lang="es-ES" sz="1600" dirty="0"/>
              <a:t>Para ello solicita a B su </a:t>
            </a:r>
            <a:r>
              <a:rPr lang="es-ES" sz="1600" b="1" dirty="0">
                <a:solidFill>
                  <a:srgbClr val="FA8F1A"/>
                </a:solidFill>
              </a:rPr>
              <a:t>clave </a:t>
            </a:r>
            <a:r>
              <a:rPr lang="es-ES" sz="1600" b="1" dirty="0" smtClean="0">
                <a:solidFill>
                  <a:srgbClr val="FA8F1A"/>
                </a:solidFill>
              </a:rPr>
              <a:t>pública </a:t>
            </a:r>
            <a:r>
              <a:rPr lang="es-ES" sz="1600" b="1" dirty="0">
                <a:solidFill>
                  <a:srgbClr val="FA8F1A"/>
                </a:solidFill>
              </a:rPr>
              <a:t>KP</a:t>
            </a:r>
            <a:r>
              <a:rPr lang="es-ES" sz="1600" dirty="0"/>
              <a:t>. </a:t>
            </a:r>
            <a:r>
              <a:rPr lang="es-ES" sz="1600" b="1" dirty="0"/>
              <a:t>A</a:t>
            </a:r>
            <a:r>
              <a:rPr lang="es-ES" sz="1600" dirty="0"/>
              <a:t> genera entonces el mensaje cifrado EKP (m). Una vez hecho esto únicamente quien </a:t>
            </a:r>
            <a:r>
              <a:rPr lang="es-ES" sz="1600" dirty="0" smtClean="0"/>
              <a:t>posea </a:t>
            </a:r>
            <a:r>
              <a:rPr lang="es-ES" sz="1600" dirty="0"/>
              <a:t>la clave </a:t>
            </a:r>
            <a:r>
              <a:rPr lang="es-ES" sz="1600" dirty="0" err="1"/>
              <a:t>Kp</a:t>
            </a:r>
            <a:r>
              <a:rPr lang="es-ES" sz="1600" dirty="0"/>
              <a:t> —en nuestro ejemplo, </a:t>
            </a:r>
            <a:r>
              <a:rPr lang="es-ES" sz="1600" b="1" dirty="0"/>
              <a:t>B</a:t>
            </a:r>
            <a:r>
              <a:rPr lang="es-ES" sz="1600" dirty="0"/>
              <a:t>— podrá recuperar el mensaje original </a:t>
            </a:r>
            <a:r>
              <a:rPr lang="es-ES" sz="1600" b="1" dirty="0" smtClean="0"/>
              <a:t>m</a:t>
            </a:r>
            <a:r>
              <a:rPr lang="es-ES" sz="1600" dirty="0" smtClean="0"/>
              <a:t>.</a:t>
            </a:r>
          </a:p>
          <a:p>
            <a:pPr marL="0" indent="0">
              <a:buNone/>
            </a:pPr>
            <a:r>
              <a:rPr lang="es-ES" sz="1600" dirty="0" smtClean="0"/>
              <a:t>Nótese </a:t>
            </a:r>
            <a:r>
              <a:rPr lang="es-ES" sz="1600" dirty="0"/>
              <a:t>que para este tipo de aplicación, la clave que se hace </a:t>
            </a:r>
            <a:r>
              <a:rPr lang="es-ES" sz="1600" b="1" dirty="0">
                <a:solidFill>
                  <a:srgbClr val="FA8F1A"/>
                </a:solidFill>
              </a:rPr>
              <a:t>pública</a:t>
            </a:r>
            <a:r>
              <a:rPr lang="es-ES" sz="1600" dirty="0">
                <a:solidFill>
                  <a:srgbClr val="FA8F1A"/>
                </a:solidFill>
              </a:rPr>
              <a:t> </a:t>
            </a:r>
            <a:r>
              <a:rPr lang="es-ES" sz="1600" dirty="0"/>
              <a:t>es aquella que permite </a:t>
            </a:r>
            <a:r>
              <a:rPr lang="es-ES" sz="1600" b="1" dirty="0" smtClean="0">
                <a:solidFill>
                  <a:srgbClr val="FA8F1A"/>
                </a:solidFill>
              </a:rPr>
              <a:t>codificar</a:t>
            </a:r>
            <a:r>
              <a:rPr lang="es-ES" sz="1600" dirty="0" smtClean="0">
                <a:solidFill>
                  <a:srgbClr val="FA8F1A"/>
                </a:solidFill>
              </a:rPr>
              <a:t> </a:t>
            </a:r>
            <a:r>
              <a:rPr lang="es-ES" sz="1600" dirty="0"/>
              <a:t>los mensajes, mientras que la </a:t>
            </a:r>
            <a:r>
              <a:rPr lang="es-ES" sz="1600" b="1" dirty="0">
                <a:solidFill>
                  <a:srgbClr val="FA8F1A"/>
                </a:solidFill>
              </a:rPr>
              <a:t>clave privada </a:t>
            </a:r>
            <a:r>
              <a:rPr lang="es-ES" sz="1600" dirty="0"/>
              <a:t>es aquella que </a:t>
            </a:r>
            <a:r>
              <a:rPr lang="es-ES" sz="1600" b="1" dirty="0">
                <a:solidFill>
                  <a:srgbClr val="FA8F1A"/>
                </a:solidFill>
              </a:rPr>
              <a:t>permite descifrarlos</a:t>
            </a:r>
            <a:r>
              <a:rPr lang="es-ES" sz="1600" dirty="0" smtClean="0"/>
              <a:t>.</a:t>
            </a:r>
            <a:endParaRPr lang="es-ES" sz="1600" dirty="0"/>
          </a:p>
        </p:txBody>
      </p:sp>
      <p:pic>
        <p:nvPicPr>
          <p:cNvPr id="4" name="Imagen 3"/>
          <p:cNvPicPr>
            <a:picLocks noChangeAspect="1"/>
          </p:cNvPicPr>
          <p:nvPr/>
        </p:nvPicPr>
        <p:blipFill>
          <a:blip r:embed="rId2"/>
          <a:stretch>
            <a:fillRect/>
          </a:stretch>
        </p:blipFill>
        <p:spPr>
          <a:xfrm>
            <a:off x="6761898" y="2551631"/>
            <a:ext cx="5430102" cy="3936319"/>
          </a:xfrm>
          <a:prstGeom prst="rect">
            <a:avLst/>
          </a:prstGeom>
        </p:spPr>
      </p:pic>
    </p:spTree>
    <p:extLst>
      <p:ext uri="{BB962C8B-B14F-4D97-AF65-F5344CB8AC3E}">
        <p14:creationId xmlns:p14="http://schemas.microsoft.com/office/powerpoint/2010/main" val="2464679055"/>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Clave Asimétrica</a:t>
            </a:r>
            <a:endParaRPr lang="es-ES" sz="4400" dirty="0"/>
          </a:p>
        </p:txBody>
      </p:sp>
      <p:sp>
        <p:nvSpPr>
          <p:cNvPr id="3" name="Marcador de contenido 2"/>
          <p:cNvSpPr>
            <a:spLocks noGrp="1"/>
          </p:cNvSpPr>
          <p:nvPr>
            <p:ph idx="1"/>
          </p:nvPr>
        </p:nvSpPr>
        <p:spPr>
          <a:xfrm>
            <a:off x="810000" y="2421069"/>
            <a:ext cx="5953657" cy="4197445"/>
          </a:xfrm>
        </p:spPr>
        <p:txBody>
          <a:bodyPr>
            <a:normAutofit fontScale="85000" lnSpcReduction="20000"/>
          </a:bodyPr>
          <a:lstStyle/>
          <a:p>
            <a:pPr marL="0" indent="0">
              <a:buNone/>
            </a:pPr>
            <a:r>
              <a:rPr lang="es-ES" sz="3200" dirty="0" smtClean="0"/>
              <a:t>Aplicaciones </a:t>
            </a:r>
            <a:r>
              <a:rPr lang="es-ES" sz="2000" dirty="0" smtClean="0"/>
              <a:t>(continuación)</a:t>
            </a:r>
            <a:endParaRPr lang="es-ES" sz="3200" dirty="0" smtClean="0"/>
          </a:p>
          <a:p>
            <a:r>
              <a:rPr lang="es-ES" sz="1900" dirty="0" smtClean="0"/>
              <a:t>Autentificación</a:t>
            </a:r>
            <a:endParaRPr lang="es-ES" dirty="0" smtClean="0"/>
          </a:p>
          <a:p>
            <a:pPr marL="0" indent="0">
              <a:buNone/>
            </a:pPr>
            <a:r>
              <a:rPr lang="es-ES" sz="1600" dirty="0"/>
              <a:t>La segunda aplicación de los algoritmos asimétricos es la autentificación de mensajes, con ayuda </a:t>
            </a:r>
            <a:r>
              <a:rPr lang="es-ES" sz="1600" dirty="0" smtClean="0"/>
              <a:t>de </a:t>
            </a:r>
            <a:r>
              <a:rPr lang="es-ES" sz="1600" dirty="0"/>
              <a:t>funciones MDC (</a:t>
            </a:r>
            <a:r>
              <a:rPr lang="es-ES" sz="1600" dirty="0" err="1"/>
              <a:t>Modification</a:t>
            </a:r>
            <a:r>
              <a:rPr lang="es-ES" sz="1600" dirty="0"/>
              <a:t> </a:t>
            </a:r>
            <a:r>
              <a:rPr lang="es-ES" sz="1600" dirty="0" err="1"/>
              <a:t>Detection</a:t>
            </a:r>
            <a:r>
              <a:rPr lang="es-ES" sz="1600" dirty="0"/>
              <a:t> </a:t>
            </a:r>
            <a:r>
              <a:rPr lang="es-ES" sz="1600" dirty="0" err="1"/>
              <a:t>Codes</a:t>
            </a:r>
            <a:r>
              <a:rPr lang="es-ES" sz="1600" dirty="0"/>
              <a:t>), </a:t>
            </a:r>
            <a:r>
              <a:rPr lang="es-ES" sz="1600" dirty="0" smtClean="0"/>
              <a:t>que </a:t>
            </a:r>
            <a:r>
              <a:rPr lang="es-ES" sz="1600" dirty="0"/>
              <a:t>permiten obtener una signatura o resumen a partir </a:t>
            </a:r>
            <a:r>
              <a:rPr lang="es-ES" sz="1600" dirty="0" smtClean="0"/>
              <a:t>de </a:t>
            </a:r>
            <a:r>
              <a:rPr lang="es-ES" sz="1600" dirty="0"/>
              <a:t>un mensaje. Dicha signatura es mucho más pequeña que el mensaje original, y es muy </a:t>
            </a:r>
            <a:r>
              <a:rPr lang="es-ES" sz="1600" dirty="0" smtClean="0"/>
              <a:t>difícil encontrar </a:t>
            </a:r>
            <a:r>
              <a:rPr lang="es-ES" sz="1600" dirty="0"/>
              <a:t>otro mensaje diferente que dé lugar al mismo </a:t>
            </a:r>
            <a:r>
              <a:rPr lang="es-ES" sz="1600" dirty="0" smtClean="0"/>
              <a:t>resumen.</a:t>
            </a:r>
          </a:p>
          <a:p>
            <a:pPr marL="0" indent="0">
              <a:buNone/>
            </a:pPr>
            <a:r>
              <a:rPr lang="es-ES" sz="1600" dirty="0" smtClean="0"/>
              <a:t>Supongamos </a:t>
            </a:r>
            <a:r>
              <a:rPr lang="es-ES" sz="1600" dirty="0"/>
              <a:t>que </a:t>
            </a:r>
            <a:r>
              <a:rPr lang="es-ES" sz="1600" b="1" dirty="0"/>
              <a:t>A</a:t>
            </a:r>
            <a:r>
              <a:rPr lang="es-ES" sz="1600" dirty="0"/>
              <a:t> recibe un </a:t>
            </a:r>
            <a:r>
              <a:rPr lang="es-ES" sz="1600" b="1" dirty="0" smtClean="0"/>
              <a:t>mensaje</a:t>
            </a:r>
            <a:r>
              <a:rPr lang="es-ES" sz="1600" dirty="0" smtClean="0"/>
              <a:t> </a:t>
            </a:r>
            <a:r>
              <a:rPr lang="es-ES" sz="1600" dirty="0"/>
              <a:t>de </a:t>
            </a:r>
            <a:r>
              <a:rPr lang="es-ES" sz="1600" b="1" dirty="0"/>
              <a:t>B</a:t>
            </a:r>
            <a:r>
              <a:rPr lang="es-ES" sz="1600" dirty="0"/>
              <a:t> y quiere comprobar su </a:t>
            </a:r>
            <a:r>
              <a:rPr lang="es-ES" sz="1600" b="1" dirty="0">
                <a:solidFill>
                  <a:srgbClr val="FA8F1A"/>
                </a:solidFill>
              </a:rPr>
              <a:t>autenticidad</a:t>
            </a:r>
            <a:r>
              <a:rPr lang="es-ES" sz="1600" dirty="0"/>
              <a:t>. Para ello </a:t>
            </a:r>
            <a:r>
              <a:rPr lang="es-ES" sz="1600" b="1" dirty="0"/>
              <a:t>B</a:t>
            </a:r>
            <a:r>
              <a:rPr lang="es-ES" sz="1600" dirty="0"/>
              <a:t> genera un resumen del mensaje </a:t>
            </a:r>
            <a:r>
              <a:rPr lang="es-ES" sz="1600" b="1" dirty="0" smtClean="0"/>
              <a:t>r(m</a:t>
            </a:r>
            <a:r>
              <a:rPr lang="es-ES" sz="1600" dirty="0"/>
              <a:t>) </a:t>
            </a:r>
            <a:r>
              <a:rPr lang="es-ES" sz="1600" dirty="0" smtClean="0"/>
              <a:t>y </a:t>
            </a:r>
            <a:r>
              <a:rPr lang="es-ES" sz="1600" dirty="0"/>
              <a:t>lo codifica empleando la clave de cifrado, que en este caso será privada. </a:t>
            </a:r>
            <a:r>
              <a:rPr lang="es-ES" sz="1600" dirty="0" smtClean="0"/>
              <a:t> La clave </a:t>
            </a:r>
            <a:r>
              <a:rPr lang="es-ES" sz="1600" dirty="0"/>
              <a:t>de descifrado se habrá hecho pública previamente, y debe estar en poder de </a:t>
            </a:r>
            <a:r>
              <a:rPr lang="es-ES" sz="1600" b="1" dirty="0"/>
              <a:t>A</a:t>
            </a:r>
            <a:r>
              <a:rPr lang="es-ES" sz="1600" dirty="0"/>
              <a:t>. </a:t>
            </a:r>
            <a:r>
              <a:rPr lang="es-ES" sz="1600" b="1" dirty="0" smtClean="0"/>
              <a:t>B</a:t>
            </a:r>
            <a:r>
              <a:rPr lang="es-ES" sz="1600" dirty="0" smtClean="0"/>
              <a:t> envía entonces </a:t>
            </a:r>
            <a:r>
              <a:rPr lang="es-ES" sz="1600" dirty="0"/>
              <a:t>a </a:t>
            </a:r>
            <a:r>
              <a:rPr lang="es-ES" sz="1600" b="1" dirty="0" err="1"/>
              <a:t>A</a:t>
            </a:r>
            <a:r>
              <a:rPr lang="es-ES" sz="1600" b="1" dirty="0"/>
              <a:t> </a:t>
            </a:r>
            <a:r>
              <a:rPr lang="es-ES" sz="1600" dirty="0"/>
              <a:t>el criptograma correspondiente a </a:t>
            </a:r>
            <a:r>
              <a:rPr lang="es-ES" sz="1600" b="1" dirty="0"/>
              <a:t>r(m)</a:t>
            </a:r>
            <a:r>
              <a:rPr lang="es-ES" sz="1600" dirty="0"/>
              <a:t>. </a:t>
            </a:r>
            <a:r>
              <a:rPr lang="es-ES" sz="1600" b="1" dirty="0"/>
              <a:t>A</a:t>
            </a:r>
            <a:r>
              <a:rPr lang="es-ES" sz="1600" dirty="0"/>
              <a:t> puede ahora generar su propia </a:t>
            </a:r>
            <a:r>
              <a:rPr lang="es-ES" sz="1600" b="1" dirty="0"/>
              <a:t>r0(m)</a:t>
            </a:r>
            <a:r>
              <a:rPr lang="es-ES" sz="1600" dirty="0"/>
              <a:t> y </a:t>
            </a:r>
            <a:r>
              <a:rPr lang="es-ES" sz="1600" dirty="0" smtClean="0"/>
              <a:t>compararla </a:t>
            </a:r>
            <a:r>
              <a:rPr lang="es-ES" sz="1600" dirty="0"/>
              <a:t>con el </a:t>
            </a:r>
            <a:r>
              <a:rPr lang="es-ES" sz="1600" dirty="0" smtClean="0"/>
              <a:t>valor </a:t>
            </a:r>
            <a:r>
              <a:rPr lang="es-ES" sz="1600" b="1" dirty="0"/>
              <a:t>r(m)</a:t>
            </a:r>
            <a:r>
              <a:rPr lang="es-ES" sz="1600" dirty="0"/>
              <a:t> obtenido del criptograma enviado por </a:t>
            </a:r>
            <a:r>
              <a:rPr lang="es-ES" sz="1600" b="1" dirty="0"/>
              <a:t>B</a:t>
            </a:r>
            <a:r>
              <a:rPr lang="es-ES" sz="1600" dirty="0"/>
              <a:t>. Si </a:t>
            </a:r>
            <a:r>
              <a:rPr lang="es-ES" sz="1600" b="1" dirty="0">
                <a:solidFill>
                  <a:srgbClr val="FA8F1A"/>
                </a:solidFill>
              </a:rPr>
              <a:t>coinciden</a:t>
            </a:r>
            <a:r>
              <a:rPr lang="es-ES" sz="1600" dirty="0"/>
              <a:t>, el mensaje </a:t>
            </a:r>
            <a:r>
              <a:rPr lang="es-ES" sz="1600" dirty="0" smtClean="0"/>
              <a:t>será auténtico</a:t>
            </a:r>
            <a:r>
              <a:rPr lang="es-ES" sz="1600" dirty="0"/>
              <a:t>, puesto que el único que posee la clave para codificar es precisamente </a:t>
            </a:r>
            <a:r>
              <a:rPr lang="es-ES" sz="1600" b="1" dirty="0" smtClean="0"/>
              <a:t>B</a:t>
            </a:r>
            <a:r>
              <a:rPr lang="es-ES" sz="1600" dirty="0" smtClean="0"/>
              <a:t>.</a:t>
            </a:r>
          </a:p>
          <a:p>
            <a:pPr marL="0" indent="0">
              <a:buNone/>
            </a:pPr>
            <a:r>
              <a:rPr lang="es-ES" sz="1600" dirty="0" smtClean="0"/>
              <a:t>Nótese </a:t>
            </a:r>
            <a:r>
              <a:rPr lang="es-ES" sz="1600" dirty="0"/>
              <a:t>que en este caso la clave que se emplea para </a:t>
            </a:r>
            <a:r>
              <a:rPr lang="es-ES" sz="1600" b="1" dirty="0">
                <a:solidFill>
                  <a:srgbClr val="FA8F1A"/>
                </a:solidFill>
              </a:rPr>
              <a:t>cifrar</a:t>
            </a:r>
            <a:r>
              <a:rPr lang="es-ES" sz="1600" dirty="0">
                <a:solidFill>
                  <a:srgbClr val="FA8F1A"/>
                </a:solidFill>
              </a:rPr>
              <a:t> </a:t>
            </a:r>
            <a:r>
              <a:rPr lang="es-ES" sz="1600" dirty="0"/>
              <a:t>es la </a:t>
            </a:r>
            <a:r>
              <a:rPr lang="es-ES" sz="1600" b="1" dirty="0">
                <a:solidFill>
                  <a:srgbClr val="FA8F1A"/>
                </a:solidFill>
              </a:rPr>
              <a:t>clave privada</a:t>
            </a:r>
            <a:r>
              <a:rPr lang="es-ES" sz="1600" dirty="0"/>
              <a:t>, justo al revés que </a:t>
            </a:r>
            <a:r>
              <a:rPr lang="es-ES" sz="1600" dirty="0" smtClean="0"/>
              <a:t>para </a:t>
            </a:r>
            <a:r>
              <a:rPr lang="es-ES" sz="1600" dirty="0"/>
              <a:t>la simple codificación de mensajes.</a:t>
            </a:r>
          </a:p>
        </p:txBody>
      </p:sp>
      <p:pic>
        <p:nvPicPr>
          <p:cNvPr id="5" name="Imagen 4"/>
          <p:cNvPicPr>
            <a:picLocks noChangeAspect="1"/>
          </p:cNvPicPr>
          <p:nvPr/>
        </p:nvPicPr>
        <p:blipFill>
          <a:blip r:embed="rId2"/>
          <a:stretch>
            <a:fillRect/>
          </a:stretch>
        </p:blipFill>
        <p:spPr>
          <a:xfrm>
            <a:off x="6763657" y="2583080"/>
            <a:ext cx="5428343" cy="3873422"/>
          </a:xfrm>
          <a:prstGeom prst="rect">
            <a:avLst/>
          </a:prstGeom>
        </p:spPr>
      </p:pic>
    </p:spTree>
    <p:extLst>
      <p:ext uri="{BB962C8B-B14F-4D97-AF65-F5344CB8AC3E}">
        <p14:creationId xmlns:p14="http://schemas.microsoft.com/office/powerpoint/2010/main" val="3750059994"/>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520700" y="3048000"/>
            <a:ext cx="11150600" cy="736600"/>
          </a:xfrm>
        </p:spPr>
        <p:txBody>
          <a:bodyPr anchor="ctr"/>
          <a:lstStyle/>
          <a:p>
            <a:pPr algn="ctr"/>
            <a:r>
              <a:rPr lang="es-ES" sz="6600" dirty="0" smtClean="0"/>
              <a:t>CIFRADO</a:t>
            </a:r>
            <a:endParaRPr lang="es-ES" sz="6000" dirty="0"/>
          </a:p>
        </p:txBody>
      </p:sp>
    </p:spTree>
    <p:extLst>
      <p:ext uri="{BB962C8B-B14F-4D97-AF65-F5344CB8AC3E}">
        <p14:creationId xmlns:p14="http://schemas.microsoft.com/office/powerpoint/2010/main" val="789905405"/>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Quotable">
      <a:dk1>
        <a:sysClr val="windowText" lastClr="000000"/>
      </a:dk1>
      <a:lt1>
        <a:sysClr val="window" lastClr="FFFFFF"/>
      </a:lt1>
      <a:dk2>
        <a:srgbClr val="212121"/>
      </a:dk2>
      <a:lt2>
        <a:srgbClr val="636363"/>
      </a:lt2>
      <a:accent1>
        <a:srgbClr val="9ECD33"/>
      </a:accent1>
      <a:accent2>
        <a:srgbClr val="E19933"/>
      </a:accent2>
      <a:accent3>
        <a:srgbClr val="DC5D3D"/>
      </a:accent3>
      <a:accent4>
        <a:srgbClr val="A967CB"/>
      </a:accent4>
      <a:accent5>
        <a:srgbClr val="5EA5DD"/>
      </a:accent5>
      <a:accent6>
        <a:srgbClr val="44BEA9"/>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ppt/theme/themeOverride10.xml><?xml version="1.0" encoding="utf-8"?>
<a:themeOverride xmlns:a="http://schemas.openxmlformats.org/drawingml/2006/main">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ppt/theme/themeOverride11.xml><?xml version="1.0" encoding="utf-8"?>
<a:themeOverride xmlns:a="http://schemas.openxmlformats.org/drawingml/2006/main">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ppt/theme/themeOverride12.xml><?xml version="1.0" encoding="utf-8"?>
<a:themeOverride xmlns:a="http://schemas.openxmlformats.org/drawingml/2006/main">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ppt/theme/themeOverride13.xml><?xml version="1.0" encoding="utf-8"?>
<a:themeOverride xmlns:a="http://schemas.openxmlformats.org/drawingml/2006/main">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ppt/theme/themeOverride14.xml><?xml version="1.0" encoding="utf-8"?>
<a:themeOverride xmlns:a="http://schemas.openxmlformats.org/drawingml/2006/main">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ppt/theme/themeOverride15.xml><?xml version="1.0" encoding="utf-8"?>
<a:themeOverride xmlns:a="http://schemas.openxmlformats.org/drawingml/2006/main">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ppt/theme/themeOverride16.xml><?xml version="1.0" encoding="utf-8"?>
<a:themeOverride xmlns:a="http://schemas.openxmlformats.org/drawingml/2006/main">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ppt/theme/themeOverride17.xml><?xml version="1.0" encoding="utf-8"?>
<a:themeOverride xmlns:a="http://schemas.openxmlformats.org/drawingml/2006/main">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ppt/theme/themeOverride18.xml><?xml version="1.0" encoding="utf-8"?>
<a:themeOverride xmlns:a="http://schemas.openxmlformats.org/drawingml/2006/main">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ppt/theme/themeOverride19.xml><?xml version="1.0" encoding="utf-8"?>
<a:themeOverride xmlns:a="http://schemas.openxmlformats.org/drawingml/2006/main">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ppt/theme/themeOverride2.xml><?xml version="1.0" encoding="utf-8"?>
<a:themeOverride xmlns:a="http://schemas.openxmlformats.org/drawingml/2006/main">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ppt/theme/themeOverride20.xml><?xml version="1.0" encoding="utf-8"?>
<a:themeOverride xmlns:a="http://schemas.openxmlformats.org/drawingml/2006/main">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ppt/theme/themeOverride21.xml><?xml version="1.0" encoding="utf-8"?>
<a:themeOverride xmlns:a="http://schemas.openxmlformats.org/drawingml/2006/main">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ppt/theme/themeOverride22.xml><?xml version="1.0" encoding="utf-8"?>
<a:themeOverride xmlns:a="http://schemas.openxmlformats.org/drawingml/2006/main">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ppt/theme/themeOverride23.xml><?xml version="1.0" encoding="utf-8"?>
<a:themeOverride xmlns:a="http://schemas.openxmlformats.org/drawingml/2006/main">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ppt/theme/themeOverride24.xml><?xml version="1.0" encoding="utf-8"?>
<a:themeOverride xmlns:a="http://schemas.openxmlformats.org/drawingml/2006/main">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ppt/theme/themeOverride25.xml><?xml version="1.0" encoding="utf-8"?>
<a:themeOverride xmlns:a="http://schemas.openxmlformats.org/drawingml/2006/main">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ppt/theme/themeOverride26.xml><?xml version="1.0" encoding="utf-8"?>
<a:themeOverride xmlns:a="http://schemas.openxmlformats.org/drawingml/2006/main">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ppt/theme/themeOverride27.xml><?xml version="1.0" encoding="utf-8"?>
<a:themeOverride xmlns:a="http://schemas.openxmlformats.org/drawingml/2006/main">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ppt/theme/themeOverride28.xml><?xml version="1.0" encoding="utf-8"?>
<a:themeOverride xmlns:a="http://schemas.openxmlformats.org/drawingml/2006/main">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ppt/theme/themeOverride29.xml><?xml version="1.0" encoding="utf-8"?>
<a:themeOverride xmlns:a="http://schemas.openxmlformats.org/drawingml/2006/main">
  <a:clrScheme name="Verde azulado">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themeOverride>
</file>

<file path=ppt/theme/themeOverride3.xml><?xml version="1.0" encoding="utf-8"?>
<a:themeOverride xmlns:a="http://schemas.openxmlformats.org/drawingml/2006/main">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ppt/theme/themeOverride30.xml><?xml version="1.0" encoding="utf-8"?>
<a:themeOverride xmlns:a="http://schemas.openxmlformats.org/drawingml/2006/main">
  <a:clrScheme name="Verde azulado">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themeOverride>
</file>

<file path=ppt/theme/themeOverride31.xml><?xml version="1.0" encoding="utf-8"?>
<a:themeOverride xmlns:a="http://schemas.openxmlformats.org/drawingml/2006/main">
  <a:clrScheme name="Verde azulado">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themeOverride>
</file>

<file path=ppt/theme/themeOverride32.xml><?xml version="1.0" encoding="utf-8"?>
<a:themeOverride xmlns:a="http://schemas.openxmlformats.org/drawingml/2006/main">
  <a:clrScheme name="Verde azulado">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themeOverride>
</file>

<file path=ppt/theme/themeOverride33.xml><?xml version="1.0" encoding="utf-8"?>
<a:themeOverride xmlns:a="http://schemas.openxmlformats.org/drawingml/2006/main">
  <a:clrScheme name="Verde azulado">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themeOverride>
</file>

<file path=ppt/theme/themeOverride34.xml><?xml version="1.0" encoding="utf-8"?>
<a:themeOverride xmlns:a="http://schemas.openxmlformats.org/drawingml/2006/main">
  <a:clrScheme name="Verde azulado">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themeOverride>
</file>

<file path=ppt/theme/themeOverride35.xml><?xml version="1.0" encoding="utf-8"?>
<a:themeOverride xmlns:a="http://schemas.openxmlformats.org/drawingml/2006/main">
  <a:clrScheme name="Verde azulado">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themeOverride>
</file>

<file path=ppt/theme/themeOverride36.xml><?xml version="1.0" encoding="utf-8"?>
<a:themeOverride xmlns:a="http://schemas.openxmlformats.org/drawingml/2006/main">
  <a:clrScheme name="Verde azulado">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themeOverride>
</file>

<file path=ppt/theme/themeOverride37.xml><?xml version="1.0" encoding="utf-8"?>
<a:themeOverride xmlns:a="http://schemas.openxmlformats.org/drawingml/2006/main">
  <a:clrScheme name="Verde azulado">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themeOverride>
</file>

<file path=ppt/theme/themeOverride4.xml><?xml version="1.0" encoding="utf-8"?>
<a:themeOverride xmlns:a="http://schemas.openxmlformats.org/drawingml/2006/main">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ppt/theme/themeOverride5.xml><?xml version="1.0" encoding="utf-8"?>
<a:themeOverride xmlns:a="http://schemas.openxmlformats.org/drawingml/2006/main">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ppt/theme/themeOverride6.xml><?xml version="1.0" encoding="utf-8"?>
<a:themeOverride xmlns:a="http://schemas.openxmlformats.org/drawingml/2006/main">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ppt/theme/themeOverride7.xml><?xml version="1.0" encoding="utf-8"?>
<a:themeOverride xmlns:a="http://schemas.openxmlformats.org/drawingml/2006/main">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ppt/theme/themeOverride8.xml><?xml version="1.0" encoding="utf-8"?>
<a:themeOverride xmlns:a="http://schemas.openxmlformats.org/drawingml/2006/main">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ppt/theme/themeOverride9.xml><?xml version="1.0" encoding="utf-8"?>
<a:themeOverride xmlns:a="http://schemas.openxmlformats.org/drawingml/2006/main">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docProps/app.xml><?xml version="1.0" encoding="utf-8"?>
<Properties xmlns="http://schemas.openxmlformats.org/officeDocument/2006/extended-properties" xmlns:vt="http://schemas.openxmlformats.org/officeDocument/2006/docPropsVTypes">
  <Template>TM04033929[[fn=Pizarra]]</Template>
  <TotalTime>2305</TotalTime>
  <Words>5417</Words>
  <Application>Microsoft Office PowerPoint</Application>
  <PresentationFormat>Panorámica</PresentationFormat>
  <Paragraphs>382</Paragraphs>
  <Slides>49</Slides>
  <Notes>12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49</vt:i4>
      </vt:variant>
    </vt:vector>
  </HeadingPairs>
  <TitlesOfParts>
    <vt:vector size="55" baseType="lpstr">
      <vt:lpstr>Calibri</vt:lpstr>
      <vt:lpstr>Cambria Math</vt:lpstr>
      <vt:lpstr>Century Gothic</vt:lpstr>
      <vt:lpstr>Times New Roman</vt:lpstr>
      <vt:lpstr>Wingdings 2</vt:lpstr>
      <vt:lpstr>Citable</vt:lpstr>
      <vt:lpstr>Algoritmo de Cifrado AES</vt:lpstr>
      <vt:lpstr>INTRODUCCIÓN</vt:lpstr>
      <vt:lpstr>Los Sistemas Informáticos deben garantizar:</vt:lpstr>
      <vt:lpstr>Criptografía</vt:lpstr>
      <vt:lpstr>Clave Simétrica</vt:lpstr>
      <vt:lpstr>Clave Asimétrica</vt:lpstr>
      <vt:lpstr>Clave Asimétrica</vt:lpstr>
      <vt:lpstr>Clave Asimétrica</vt:lpstr>
      <vt:lpstr>CIFRADO</vt:lpstr>
      <vt:lpstr>Tipos de Cifrado</vt:lpstr>
      <vt:lpstr>Cifrado de Flujo (Stream Cipher)</vt:lpstr>
      <vt:lpstr>Cifrado por bloques (Block Cipher)</vt:lpstr>
      <vt:lpstr>Cifrado por bloques (Block Cipher)</vt:lpstr>
      <vt:lpstr>Cifrado por bloques (Block Cipher)</vt:lpstr>
      <vt:lpstr>Cifrado por bloques (Block Cipher)</vt:lpstr>
      <vt:lpstr>Cifrado por bloques (Block Cipher)</vt:lpstr>
      <vt:lpstr>Cifrado por bloques (Block Cipher)</vt:lpstr>
      <vt:lpstr>Cifrado por bloques (Block Cipher)</vt:lpstr>
      <vt:lpstr>Cifrado por bloques (Block Cipher)</vt:lpstr>
      <vt:lpstr>Cifrado por bloques (Block Cipher)</vt:lpstr>
      <vt:lpstr>Cifrado por bloques (Block Cipher)</vt:lpstr>
      <vt:lpstr>Cifrado por bloques (Block Cipher)</vt:lpstr>
      <vt:lpstr>Cifrado por bloques (Block Cipher)</vt:lpstr>
      <vt:lpstr>Cifrado por bloques (Block Cipher)</vt:lpstr>
      <vt:lpstr>Cifrado por bloques (Block Cipher)</vt:lpstr>
      <vt:lpstr>Cifrado Autenticado (Authenticated Encryption)</vt:lpstr>
      <vt:lpstr>Cifrado Autenticado (Authenticated Encryption)</vt:lpstr>
      <vt:lpstr>Cifrado Autenticado (Authenticated Encryption)</vt:lpstr>
      <vt:lpstr>Cifrado Autenticado (Authenticated Encryption)</vt:lpstr>
      <vt:lpstr>Cifrado Autenticado (Authenticated Encryption)</vt:lpstr>
      <vt:lpstr>Cifrado Autenticado (Authenticated Encryption)</vt:lpstr>
      <vt:lpstr>Cifrado Autenticado (Authenticated Encryption)</vt:lpstr>
      <vt:lpstr>Cifrado Autenticado (Authenticated Encryption)</vt:lpstr>
      <vt:lpstr>Cifrado Autenticado (Authenticated Encryption)</vt:lpstr>
      <vt:lpstr>Cifrado Autenticado (Authenticated Encryption)</vt:lpstr>
      <vt:lpstr>Cifrado Autenticado (Authenticated Encryption)</vt:lpstr>
      <vt:lpstr>Presentación de PowerPoint</vt:lpstr>
      <vt:lpstr>AES (Advanced Encryption Standart)</vt:lpstr>
      <vt:lpstr>AES (Advanced Encryption Standart)</vt:lpstr>
      <vt:lpstr>AES (Advanced Encryption Standart)</vt:lpstr>
      <vt:lpstr>AES (Advanced Encryption Standart)</vt:lpstr>
      <vt:lpstr>AES (Advanced Encryption Standart)</vt:lpstr>
      <vt:lpstr>AES (Advanced Encryption Standart)</vt:lpstr>
      <vt:lpstr>AES (Advanced Encryption Standart)</vt:lpstr>
      <vt:lpstr>AES (Advanced Encryption Standart)</vt:lpstr>
      <vt:lpstr>Presentación de PowerPoint</vt:lpstr>
      <vt:lpstr>Bibliografía</vt:lpstr>
      <vt:lpstr>Bibliografía</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 de Cifrado AES</dc:title>
  <dc:creator>Gianfranco Barbiani</dc:creator>
  <cp:lastModifiedBy>Gianfranco Barbiani</cp:lastModifiedBy>
  <cp:revision>176</cp:revision>
  <dcterms:created xsi:type="dcterms:W3CDTF">2016-04-25T18:49:04Z</dcterms:created>
  <dcterms:modified xsi:type="dcterms:W3CDTF">2016-05-11T19:25:15Z</dcterms:modified>
</cp:coreProperties>
</file>