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1" r:id="rId4"/>
    <p:sldId id="262" r:id="rId5"/>
    <p:sldId id="259" r:id="rId6"/>
    <p:sldId id="263" r:id="rId7"/>
    <p:sldId id="265" r:id="rId8"/>
    <p:sldId id="266" r:id="rId9"/>
    <p:sldId id="267" r:id="rId10"/>
    <p:sldId id="268" r:id="rId11"/>
    <p:sldId id="275" r:id="rId12"/>
    <p:sldId id="276" r:id="rId13"/>
    <p:sldId id="269" r:id="rId14"/>
    <p:sldId id="277" r:id="rId15"/>
    <p:sldId id="278" r:id="rId16"/>
    <p:sldId id="279" r:id="rId17"/>
    <p:sldId id="282" r:id="rId18"/>
    <p:sldId id="281"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D"/>
    <a:srgbClr val="3E3F4D"/>
    <a:srgbClr val="3E3F4B"/>
    <a:srgbClr val="202123"/>
    <a:srgbClr val="7676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CC838-D90D-4FCF-63E7-89FFA6803FBA}" v="14" dt="2023-04-11T10:40:34.784"/>
    <p1510:client id="{C013DC0A-9756-4A12-B43A-9A90A9805A29}" v="25" dt="2023-04-11T10:56:16.183"/>
    <p1510:client id="{D205F3F0-D8E3-463B-AA7C-C9EBBD18D2DB}" v="713" dt="2023-04-07T20:32:56.902"/>
    <p1510:client id="{EC57F383-D8D1-B18C-AB78-F1C92DC05BDC}" v="252" dt="2023-04-11T11:20:26.283"/>
    <p1510:client id="{EEBFB56B-8F21-4E65-B7C9-77F76182C6D5}" v="3481" dt="2023-04-08T17:31:56.128"/>
    <p1510:client id="{F3163812-C250-488E-32B0-B2BB65FF6E76}" v="761" dt="2023-04-07T21:38:40.469"/>
    <p1510:client id="{FB1F9CFA-56FD-945E-7760-BFC57D432250}" v="2" dt="2023-04-11T10:56:51.176"/>
    <p1510:client id="{FE7B9444-0513-0098-2D02-C73BD67F9284}" v="981" dt="2023-04-11T10:36:00.05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97" autoAdjust="0"/>
  </p:normalViewPr>
  <p:slideViewPr>
    <p:cSldViewPr snapToGrid="0">
      <p:cViewPr varScale="1">
        <p:scale>
          <a:sx n="104" d="100"/>
          <a:sy n="104" d="100"/>
        </p:scale>
        <p:origin x="293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0A0D6-BEDA-4E9A-9EEB-0CA2B4F49D7F}" type="datetimeFigureOut">
              <a:rPr lang="en-GB" smtClean="0"/>
              <a:t>10/05/2023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9F845-EDF1-4746-B6FC-D80472A538B3}" type="slidenum">
              <a:rPr lang="en-GB" smtClean="0"/>
              <a:t>‹#›</a:t>
            </a:fld>
            <a:endParaRPr lang="en-GB"/>
          </a:p>
        </p:txBody>
      </p:sp>
    </p:spTree>
    <p:extLst>
      <p:ext uri="{BB962C8B-B14F-4D97-AF65-F5344CB8AC3E}">
        <p14:creationId xmlns:p14="http://schemas.microsoft.com/office/powerpoint/2010/main" val="174942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today’s information age, the proliferation of fake news and misinformation is a pressing concern. </a:t>
            </a:r>
          </a:p>
          <a:p>
            <a:endParaRPr lang="en-GB" dirty="0"/>
          </a:p>
          <a:p>
            <a:r>
              <a:rPr lang="en-GB" dirty="0"/>
              <a:t>Detecting and combating such misinformation requires sophisticated techniques that can analyze data from multiple modalities, including language, vision, and audio.</a:t>
            </a:r>
          </a:p>
          <a:p>
            <a:endParaRPr lang="en-GB" dirty="0"/>
          </a:p>
          <a:p>
            <a:r>
              <a:rPr lang="en-GB" dirty="0"/>
              <a:t>One of this </a:t>
            </a:r>
            <a:r>
              <a:rPr lang="en-GB" dirty="0" err="1"/>
              <a:t>tecnology</a:t>
            </a:r>
            <a:r>
              <a:rPr lang="en-GB" dirty="0"/>
              <a:t> is the chain-of-thought reasoning model. The cot models overcome the </a:t>
            </a:r>
            <a:r>
              <a:rPr lang="en-GB" dirty="0" err="1"/>
              <a:t>limitaion</a:t>
            </a:r>
            <a:r>
              <a:rPr lang="en-GB" dirty="0"/>
              <a:t> of conventional language models that, despite their impressive performance,  are still limited in their ability to perform complex reasoning tasks.</a:t>
            </a:r>
          </a:p>
        </p:txBody>
      </p:sp>
      <p:sp>
        <p:nvSpPr>
          <p:cNvPr id="4" name="Slide Number Placeholder 3"/>
          <p:cNvSpPr>
            <a:spLocks noGrp="1"/>
          </p:cNvSpPr>
          <p:nvPr>
            <p:ph type="sldNum" sz="quarter" idx="5"/>
          </p:nvPr>
        </p:nvSpPr>
        <p:spPr/>
        <p:txBody>
          <a:bodyPr/>
          <a:lstStyle/>
          <a:p>
            <a:fld id="{8139F845-EDF1-4746-B6FC-D80472A538B3}" type="slidenum">
              <a:rPr lang="en-GB" smtClean="0"/>
              <a:t>2</a:t>
            </a:fld>
            <a:endParaRPr lang="en-GB"/>
          </a:p>
        </p:txBody>
      </p:sp>
    </p:spTree>
    <p:extLst>
      <p:ext uri="{BB962C8B-B14F-4D97-AF65-F5344CB8AC3E}">
        <p14:creationId xmlns:p14="http://schemas.microsoft.com/office/powerpoint/2010/main" val="96425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139F845-EDF1-4746-B6FC-D80472A538B3}" type="slidenum">
              <a:rPr lang="en-GB" smtClean="0"/>
              <a:t>3</a:t>
            </a:fld>
            <a:endParaRPr lang="en-GB"/>
          </a:p>
        </p:txBody>
      </p:sp>
    </p:spTree>
    <p:extLst>
      <p:ext uri="{BB962C8B-B14F-4D97-AF65-F5344CB8AC3E}">
        <p14:creationId xmlns:p14="http://schemas.microsoft.com/office/powerpoint/2010/main" val="263360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context of language models, it refers to the ability of a model to understand and reason about language in a way that takes into account not just the words themselves, but also the context in which they appear, as well as any accompanying images or other forms of data. </a:t>
            </a:r>
          </a:p>
          <a:p>
            <a:endParaRPr lang="en-GB" dirty="0"/>
          </a:p>
          <a:p>
            <a:r>
              <a:rPr lang="en-GB" dirty="0"/>
              <a:t>The goal of MM-</a:t>
            </a:r>
            <a:r>
              <a:rPr lang="en-GB" dirty="0" err="1"/>
              <a:t>CoT</a:t>
            </a:r>
            <a:r>
              <a:rPr lang="en-GB" dirty="0"/>
              <a:t> reasoning is to enable language models to better understand and generate text that is more coherent and contextually relevant. By incorporating information from multiple modalities, the model can build a more complete understanding of the</a:t>
            </a:r>
          </a:p>
        </p:txBody>
      </p:sp>
      <p:sp>
        <p:nvSpPr>
          <p:cNvPr id="4" name="Slide Number Placeholder 3"/>
          <p:cNvSpPr>
            <a:spLocks noGrp="1"/>
          </p:cNvSpPr>
          <p:nvPr>
            <p:ph type="sldNum" sz="quarter" idx="5"/>
          </p:nvPr>
        </p:nvSpPr>
        <p:spPr/>
        <p:txBody>
          <a:bodyPr/>
          <a:lstStyle/>
          <a:p>
            <a:fld id="{8139F845-EDF1-4746-B6FC-D80472A538B3}" type="slidenum">
              <a:rPr lang="en-GB" smtClean="0"/>
              <a:t>4</a:t>
            </a:fld>
            <a:endParaRPr lang="en-GB"/>
          </a:p>
        </p:txBody>
      </p:sp>
    </p:spTree>
    <p:extLst>
      <p:ext uri="{BB962C8B-B14F-4D97-AF65-F5344CB8AC3E}">
        <p14:creationId xmlns:p14="http://schemas.microsoft.com/office/powerpoint/2010/main" val="322394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9F99-35E1-A2B8-21A9-CE96D3D618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E9501EC-A7A5-C8C5-6702-6892A0D32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AC5E469-CC6B-CCB7-3286-3A1E443C4D37}"/>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5" name="Footer Placeholder 4">
            <a:extLst>
              <a:ext uri="{FF2B5EF4-FFF2-40B4-BE49-F238E27FC236}">
                <a16:creationId xmlns:a16="http://schemas.microsoft.com/office/drawing/2014/main" id="{0BE83752-5424-966C-FC6A-7C035D058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22D75-D62C-C7F7-BF45-A897D999755D}"/>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186486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1DFC-9D4B-4765-93B3-64296E8182B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8795AB-F65E-09F8-2D6A-10626F33C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F47DC-8636-07EE-7FE1-C8012725BE43}"/>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5" name="Footer Placeholder 4">
            <a:extLst>
              <a:ext uri="{FF2B5EF4-FFF2-40B4-BE49-F238E27FC236}">
                <a16:creationId xmlns:a16="http://schemas.microsoft.com/office/drawing/2014/main" id="{BDD3DEC7-4F86-854F-7195-06238F18A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0028ED-3009-7952-46C5-265744C5DA27}"/>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197640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0DB91-7218-38A3-197E-24E9A3A1B8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4E6C53-056E-7FAA-CB13-DA74AFEEA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0FECC3-F4CC-4F87-275A-D22F2000E5E1}"/>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5" name="Footer Placeholder 4">
            <a:extLst>
              <a:ext uri="{FF2B5EF4-FFF2-40B4-BE49-F238E27FC236}">
                <a16:creationId xmlns:a16="http://schemas.microsoft.com/office/drawing/2014/main" id="{999BD746-AFF0-530A-60C0-B0EA1D0101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813361-1EB9-E79D-5AF1-BAC5BEA85AE5}"/>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264481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9D7B-65B7-C5D7-2DE7-B9DECA7558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7DC15B-7B95-E33A-3186-60DED9989A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5D80BC-A2E4-1501-02B8-D3E94D14A18B}"/>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5" name="Footer Placeholder 4">
            <a:extLst>
              <a:ext uri="{FF2B5EF4-FFF2-40B4-BE49-F238E27FC236}">
                <a16:creationId xmlns:a16="http://schemas.microsoft.com/office/drawing/2014/main" id="{B5ED9AED-C66C-7B44-16A8-107A2B9FA8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6142EC-BC32-3DEA-B998-5F757ACCA04A}"/>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195609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4B3D-CDC3-AEEF-E1FC-0EB01B7FB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29748D6-0771-B64E-EC6F-409496235F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891F74-99E5-C105-09B3-D177B212DDD5}"/>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5" name="Footer Placeholder 4">
            <a:extLst>
              <a:ext uri="{FF2B5EF4-FFF2-40B4-BE49-F238E27FC236}">
                <a16:creationId xmlns:a16="http://schemas.microsoft.com/office/drawing/2014/main" id="{6433D623-0B0A-CB93-6011-3A3D194405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BB44EC-826F-3AC8-10BE-B30D33A87CA3}"/>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284595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6543-08AB-F20C-31AB-DEA7E2740C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E738F2-DD92-A802-0563-B6B1ABAF0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AE10AC-B5CA-8022-B24C-D86A5BA88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10AA20-85E3-8161-E03C-E71BCF344241}"/>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6" name="Footer Placeholder 5">
            <a:extLst>
              <a:ext uri="{FF2B5EF4-FFF2-40B4-BE49-F238E27FC236}">
                <a16:creationId xmlns:a16="http://schemas.microsoft.com/office/drawing/2014/main" id="{1057349D-4D2E-E8FE-725A-52F9B92091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6E4FA8-0984-5632-8EFF-A20760A57CD8}"/>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180574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197A-6EFA-DEDF-05C9-02DA108661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6D41B0-5C82-28E8-7033-601DC3C22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238F8-1CB5-0918-43BD-13CE1D2F1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0F71DC3-40EF-024F-3AA9-4EFA52DF9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01DA2-60EF-4DF5-021F-10267F9A21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A486DF-84D5-79CB-C8A0-FD1961A18AA0}"/>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8" name="Footer Placeholder 7">
            <a:extLst>
              <a:ext uri="{FF2B5EF4-FFF2-40B4-BE49-F238E27FC236}">
                <a16:creationId xmlns:a16="http://schemas.microsoft.com/office/drawing/2014/main" id="{FB392948-1D17-0F05-F7D0-9E54C076CE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2867E6-C388-9819-74AE-FA3C1F554A1E}"/>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81259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7C8C-70D8-AB3C-6609-4C89BEF074F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25428D-8D39-CADC-C694-1EE29E3523CD}"/>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4" name="Footer Placeholder 3">
            <a:extLst>
              <a:ext uri="{FF2B5EF4-FFF2-40B4-BE49-F238E27FC236}">
                <a16:creationId xmlns:a16="http://schemas.microsoft.com/office/drawing/2014/main" id="{3E89B9B7-B2C8-B32A-B814-F3DA2EC76BA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F07342-5F44-4DC3-0E27-2137B11D084F}"/>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408858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630F9-0903-4DE2-D4D8-029B972E1D98}"/>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3" name="Footer Placeholder 2">
            <a:extLst>
              <a:ext uri="{FF2B5EF4-FFF2-40B4-BE49-F238E27FC236}">
                <a16:creationId xmlns:a16="http://schemas.microsoft.com/office/drawing/2014/main" id="{93D77977-598C-487C-C395-51A103ED909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E2F4E5-7C0A-097A-F727-CBBD5B186518}"/>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238459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6A41-D05B-7F90-2454-6973519BF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7BE021-CC4C-2914-D984-7D2274186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B67CB3-F7BC-6B6A-3E42-C8CD612EE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71BDF-2BDF-2E36-F5F6-426FBBF19AEA}"/>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6" name="Footer Placeholder 5">
            <a:extLst>
              <a:ext uri="{FF2B5EF4-FFF2-40B4-BE49-F238E27FC236}">
                <a16:creationId xmlns:a16="http://schemas.microsoft.com/office/drawing/2014/main" id="{E6E41DB9-F06C-0786-6400-1291EE3EAF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56DC79-F724-99DC-277D-17898F596A53}"/>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17734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7329-57B0-DB03-6DC5-4B138CABA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F46B57-82B6-8E2F-06C0-11EAB2C9D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B34E4CA-6B3D-15B5-2C74-A3446BEF0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8EFAD-113B-6982-4D92-C868483AF42A}"/>
              </a:ext>
            </a:extLst>
          </p:cNvPr>
          <p:cNvSpPr>
            <a:spLocks noGrp="1"/>
          </p:cNvSpPr>
          <p:nvPr>
            <p:ph type="dt" sz="half" idx="10"/>
          </p:nvPr>
        </p:nvSpPr>
        <p:spPr/>
        <p:txBody>
          <a:bodyPr/>
          <a:lstStyle/>
          <a:p>
            <a:fld id="{6EF4ABD1-4426-402A-91C3-5C92A4ACCF06}" type="datetimeFigureOut">
              <a:rPr lang="en-GB" smtClean="0"/>
              <a:t>10/05/2023</a:t>
            </a:fld>
            <a:endParaRPr lang="en-GB"/>
          </a:p>
        </p:txBody>
      </p:sp>
      <p:sp>
        <p:nvSpPr>
          <p:cNvPr id="6" name="Footer Placeholder 5">
            <a:extLst>
              <a:ext uri="{FF2B5EF4-FFF2-40B4-BE49-F238E27FC236}">
                <a16:creationId xmlns:a16="http://schemas.microsoft.com/office/drawing/2014/main" id="{B23C8D1E-FAC1-11CA-72D3-391F372402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445468-D2E8-B3EE-E811-F16C75A632BA}"/>
              </a:ext>
            </a:extLst>
          </p:cNvPr>
          <p:cNvSpPr>
            <a:spLocks noGrp="1"/>
          </p:cNvSpPr>
          <p:nvPr>
            <p:ph type="sldNum" sz="quarter" idx="12"/>
          </p:nvPr>
        </p:nvSpPr>
        <p:spPr/>
        <p:txBody>
          <a:bodyPr/>
          <a:lstStyle/>
          <a:p>
            <a:fld id="{FC9B6758-625C-4CA9-B53C-53FE318B0924}" type="slidenum">
              <a:rPr lang="en-GB" smtClean="0"/>
              <a:t>‹#›</a:t>
            </a:fld>
            <a:endParaRPr lang="en-GB"/>
          </a:p>
        </p:txBody>
      </p:sp>
    </p:spTree>
    <p:extLst>
      <p:ext uri="{BB962C8B-B14F-4D97-AF65-F5344CB8AC3E}">
        <p14:creationId xmlns:p14="http://schemas.microsoft.com/office/powerpoint/2010/main" val="80960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03F28-CBBA-935C-9590-E6BE820867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AA0606-804E-AD1A-4792-54ACA3668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90681-1B89-2021-1DB8-950074F43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4ABD1-4426-402A-91C3-5C92A4ACCF06}" type="datetimeFigureOut">
              <a:rPr lang="en-GB" smtClean="0"/>
              <a:t>10/05/2023</a:t>
            </a:fld>
            <a:endParaRPr lang="en-GB"/>
          </a:p>
        </p:txBody>
      </p:sp>
      <p:sp>
        <p:nvSpPr>
          <p:cNvPr id="5" name="Footer Placeholder 4">
            <a:extLst>
              <a:ext uri="{FF2B5EF4-FFF2-40B4-BE49-F238E27FC236}">
                <a16:creationId xmlns:a16="http://schemas.microsoft.com/office/drawing/2014/main" id="{5C36BBB2-2FB9-3532-0A49-393ECFBB1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0374805-C7FD-3444-D85D-406361AC8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B6758-625C-4CA9-B53C-53FE318B0924}" type="slidenum">
              <a:rPr lang="en-GB" smtClean="0"/>
              <a:t>‹#›</a:t>
            </a:fld>
            <a:endParaRPr lang="en-GB"/>
          </a:p>
        </p:txBody>
      </p:sp>
    </p:spTree>
    <p:extLst>
      <p:ext uri="{BB962C8B-B14F-4D97-AF65-F5344CB8AC3E}">
        <p14:creationId xmlns:p14="http://schemas.microsoft.com/office/powerpoint/2010/main" val="322463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3.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2.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6.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gianfrancodemarco/mm-cot"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github.com/amazon-science/mm-cot/issues" TargetMode="External"/><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D4030C8-8FB1-C847-BC68-EE36334E9147}"/>
              </a:ext>
            </a:extLst>
          </p:cNvPr>
          <p:cNvSpPr/>
          <p:nvPr/>
        </p:nvSpPr>
        <p:spPr>
          <a:xfrm>
            <a:off x="1071257" y="467968"/>
            <a:ext cx="10007496" cy="2916284"/>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8B40032-0B31-C850-F725-304B519F4913}"/>
              </a:ext>
            </a:extLst>
          </p:cNvPr>
          <p:cNvSpPr txBox="1">
            <a:spLocks/>
          </p:cNvSpPr>
          <p:nvPr/>
        </p:nvSpPr>
        <p:spPr>
          <a:xfrm>
            <a:off x="2153197" y="674891"/>
            <a:ext cx="8107051" cy="2502223"/>
          </a:xfrm>
          <a:prstGeom prst="rect">
            <a:avLst/>
          </a:prstGeom>
          <a:noFill/>
        </p:spPr>
        <p:txBody>
          <a:bodyPr wrap="square" lIns="91440" tIns="45720" rIns="91440" bIns="45720" anchor="t">
            <a:spAutoFit/>
          </a:bodyPr>
          <a:lstStyle/>
          <a:p>
            <a:pPr algn="ctr">
              <a:lnSpc>
                <a:spcPct val="90000"/>
              </a:lnSpc>
              <a:buClr>
                <a:srgbClr val="120803"/>
              </a:buClr>
              <a:buSzPts val="5200"/>
              <a:defRPr/>
            </a:pPr>
            <a:r>
              <a:rPr lang="en-GB" sz="2800" kern="0">
                <a:solidFill>
                  <a:schemeClr val="bg1">
                    <a:lumMod val="85000"/>
                  </a:schemeClr>
                </a:solidFill>
                <a:latin typeface="Segoe UI Light"/>
                <a:cs typeface="Segoe UI Light"/>
                <a:sym typeface="Karla"/>
              </a:rPr>
              <a:t>Multimodal Chain-of-Thought</a:t>
            </a:r>
            <a:r>
              <a:rPr lang="en-GB" sz="2800" kern="0">
                <a:solidFill>
                  <a:schemeClr val="bg1">
                    <a:lumMod val="85000"/>
                  </a:schemeClr>
                </a:solidFill>
                <a:latin typeface="Segoe UI Light"/>
                <a:ea typeface="+mn-lt"/>
                <a:cs typeface="Segoe UI Light"/>
                <a:sym typeface="Karla"/>
              </a:rPr>
              <a:t> reasoning: </a:t>
            </a:r>
            <a:endParaRPr lang="en-GB" sz="2800" kern="0">
              <a:solidFill>
                <a:schemeClr val="bg1">
                  <a:lumMod val="85000"/>
                </a:schemeClr>
              </a:solidFill>
              <a:latin typeface="Segoe UI Light"/>
              <a:ea typeface="+mn-lt"/>
              <a:cs typeface="Segoe UI Light"/>
            </a:endParaRPr>
          </a:p>
          <a:p>
            <a:pPr algn="ctr">
              <a:lnSpc>
                <a:spcPct val="90000"/>
              </a:lnSpc>
              <a:buSzPts val="5200"/>
              <a:defRPr/>
            </a:pPr>
            <a:endParaRPr lang="en-GB" sz="2800" kern="0">
              <a:solidFill>
                <a:schemeClr val="bg1">
                  <a:lumMod val="85000"/>
                </a:schemeClr>
              </a:solidFill>
              <a:latin typeface="Segoe UI Light"/>
              <a:ea typeface="+mn-lt"/>
              <a:cs typeface="Segoe UI Light"/>
            </a:endParaRPr>
          </a:p>
          <a:p>
            <a:pPr algn="ctr">
              <a:lnSpc>
                <a:spcPct val="90000"/>
              </a:lnSpc>
              <a:buSzPts val="5200"/>
              <a:defRPr/>
            </a:pPr>
            <a:r>
              <a:rPr lang="en-GB" sz="2800" kern="0">
                <a:solidFill>
                  <a:schemeClr val="bg1">
                    <a:lumMod val="85000"/>
                  </a:schemeClr>
                </a:solidFill>
                <a:latin typeface="Segoe UI Light"/>
                <a:ea typeface="+mn-lt"/>
                <a:cs typeface="Segoe UI Light"/>
                <a:sym typeface="Karla"/>
              </a:rPr>
              <a:t>A Case Study on</a:t>
            </a:r>
            <a:r>
              <a:rPr lang="en-GB" sz="2800" kern="0">
                <a:solidFill>
                  <a:schemeClr val="bg1">
                    <a:lumMod val="85000"/>
                  </a:schemeClr>
                </a:solidFill>
                <a:latin typeface="Segoe UI Light"/>
                <a:cs typeface="Segoe UI Light"/>
                <a:sym typeface="Karla"/>
              </a:rPr>
              <a:t> the </a:t>
            </a:r>
            <a:r>
              <a:rPr lang="en-GB" sz="2800" kern="0" err="1">
                <a:solidFill>
                  <a:schemeClr val="bg1">
                    <a:lumMod val="85000"/>
                  </a:schemeClr>
                </a:solidFill>
                <a:latin typeface="Segoe UI Light"/>
                <a:cs typeface="Segoe UI Light"/>
                <a:sym typeface="Karla"/>
              </a:rPr>
              <a:t>Fakeddit</a:t>
            </a:r>
            <a:r>
              <a:rPr lang="en-GB" sz="2800" kern="0">
                <a:solidFill>
                  <a:schemeClr val="bg1">
                    <a:lumMod val="85000"/>
                  </a:schemeClr>
                </a:solidFill>
                <a:latin typeface="Segoe UI Light"/>
                <a:cs typeface="Segoe UI Light"/>
                <a:sym typeface="Karla"/>
              </a:rPr>
              <a:t> Dataset (</a:t>
            </a:r>
            <a:r>
              <a:rPr lang="en-GB" sz="2800" kern="0">
                <a:solidFill>
                  <a:schemeClr val="bg1">
                    <a:lumMod val="85000"/>
                  </a:schemeClr>
                </a:solidFill>
                <a:ea typeface="+mn-lt"/>
                <a:cs typeface="+mn-lt"/>
                <a:sym typeface="Karla"/>
              </a:rPr>
              <a:t>MM-COT)</a:t>
            </a:r>
            <a:endParaRPr lang="en-GB" sz="2800" kern="0">
              <a:solidFill>
                <a:schemeClr val="bg1">
                  <a:lumMod val="85000"/>
                </a:schemeClr>
              </a:solidFill>
              <a:latin typeface="Segoe UI Light"/>
              <a:ea typeface="+mn-lt"/>
              <a:cs typeface="Segoe UI Light"/>
            </a:endParaRPr>
          </a:p>
          <a:p>
            <a:pPr algn="ctr">
              <a:lnSpc>
                <a:spcPct val="90000"/>
              </a:lnSpc>
              <a:buSzPts val="5200"/>
              <a:buFont typeface="Karla"/>
              <a:defRPr/>
            </a:pPr>
            <a:endParaRPr lang="en-GB">
              <a:solidFill>
                <a:schemeClr val="bg1"/>
              </a:solidFill>
              <a:cs typeface="Calibri" panose="020F0502020204030204"/>
            </a:endParaRPr>
          </a:p>
          <a:p>
            <a:pPr algn="ctr">
              <a:lnSpc>
                <a:spcPct val="90000"/>
              </a:lnSpc>
              <a:buSzPts val="5200"/>
              <a:buFont typeface="Karla"/>
              <a:defRPr/>
            </a:pPr>
            <a:endParaRPr lang="en-GB">
              <a:solidFill>
                <a:schemeClr val="bg1"/>
              </a:solidFill>
              <a:cs typeface="Calibri" panose="020F0502020204030204"/>
            </a:endParaRPr>
          </a:p>
          <a:p>
            <a:pPr algn="ctr">
              <a:lnSpc>
                <a:spcPct val="90000"/>
              </a:lnSpc>
              <a:buSzPts val="5200"/>
              <a:buFont typeface="Karla"/>
              <a:defRPr/>
            </a:pPr>
            <a:endParaRPr lang="en-GB">
              <a:solidFill>
                <a:schemeClr val="bg1"/>
              </a:solidFill>
              <a:cs typeface="Calibri" panose="020F0502020204030204"/>
            </a:endParaRPr>
          </a:p>
          <a:p>
            <a:pPr algn="ctr">
              <a:lnSpc>
                <a:spcPct val="90000"/>
              </a:lnSpc>
              <a:buSzPts val="5200"/>
              <a:buFont typeface="Karla"/>
              <a:defRPr/>
            </a:pPr>
            <a:endParaRPr lang="en-GB">
              <a:solidFill>
                <a:schemeClr val="bg1"/>
              </a:solidFill>
              <a:cs typeface="Calibri" panose="020F0502020204030204"/>
            </a:endParaRPr>
          </a:p>
          <a:p>
            <a:pPr algn="ctr">
              <a:lnSpc>
                <a:spcPct val="90000"/>
              </a:lnSpc>
              <a:buSzPts val="5200"/>
              <a:buFont typeface="Karla"/>
              <a:defRPr/>
            </a:pPr>
            <a:r>
              <a:rPr lang="en-GB" b="1">
                <a:solidFill>
                  <a:schemeClr val="bg1"/>
                </a:solidFill>
              </a:rPr>
              <a:t> Semantics in Intelligent Information Access </a:t>
            </a:r>
            <a:r>
              <a:rPr lang="en-GB" b="1" err="1">
                <a:solidFill>
                  <a:schemeClr val="bg1"/>
                </a:solidFill>
              </a:rPr>
              <a:t>a.y.</a:t>
            </a:r>
            <a:r>
              <a:rPr lang="en-GB" b="1">
                <a:solidFill>
                  <a:schemeClr val="bg1"/>
                </a:solidFill>
              </a:rPr>
              <a:t> 2022/2023</a:t>
            </a:r>
            <a:endParaRPr lang="en-GB">
              <a:solidFill>
                <a:schemeClr val="bg1"/>
              </a:solidFill>
              <a:cs typeface="Calibri"/>
            </a:endParaRPr>
          </a:p>
        </p:txBody>
      </p:sp>
      <p:pic>
        <p:nvPicPr>
          <p:cNvPr id="23" name="Picture 22">
            <a:extLst>
              <a:ext uri="{FF2B5EF4-FFF2-40B4-BE49-F238E27FC236}">
                <a16:creationId xmlns:a16="http://schemas.microsoft.com/office/drawing/2014/main" id="{AC3E9ED1-4D22-4C37-3343-C42434D62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223" y="4367195"/>
            <a:ext cx="814252" cy="814252"/>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9">
            <a:extLst>
              <a:ext uri="{FF2B5EF4-FFF2-40B4-BE49-F238E27FC236}">
                <a16:creationId xmlns:a16="http://schemas.microsoft.com/office/drawing/2014/main" id="{2F9540F9-28A3-CE70-A55D-B49E12367A18}"/>
              </a:ext>
            </a:extLst>
          </p:cNvPr>
          <p:cNvPicPr>
            <a:picLocks noChangeAspect="1"/>
          </p:cNvPicPr>
          <p:nvPr/>
        </p:nvPicPr>
        <p:blipFill>
          <a:blip r:embed="rId3"/>
          <a:stretch>
            <a:fillRect/>
          </a:stretch>
        </p:blipFill>
        <p:spPr>
          <a:xfrm>
            <a:off x="1200967" y="5842189"/>
            <a:ext cx="10010775" cy="866775"/>
          </a:xfrm>
          <a:prstGeom prst="rect">
            <a:avLst/>
          </a:prstGeom>
        </p:spPr>
      </p:pic>
      <p:sp>
        <p:nvSpPr>
          <p:cNvPr id="5" name="TextBox 12">
            <a:extLst>
              <a:ext uri="{FF2B5EF4-FFF2-40B4-BE49-F238E27FC236}">
                <a16:creationId xmlns:a16="http://schemas.microsoft.com/office/drawing/2014/main" id="{36ECC5FB-CE09-065B-8D4D-4BB60A369DDA}"/>
              </a:ext>
            </a:extLst>
          </p:cNvPr>
          <p:cNvSpPr txBox="1"/>
          <p:nvPr/>
        </p:nvSpPr>
        <p:spPr>
          <a:xfrm>
            <a:off x="1426097" y="6104760"/>
            <a:ext cx="9297829" cy="341632"/>
          </a:xfrm>
          <a:prstGeom prst="rect">
            <a:avLst/>
          </a:prstGeom>
          <a:noFill/>
        </p:spPr>
        <p:txBody>
          <a:bodyPr wrap="square" lIns="91440" tIns="45720" rIns="91440" bIns="45720" anchor="t">
            <a:spAutoFit/>
          </a:bodyPr>
          <a:lstStyle/>
          <a:p>
            <a:pPr>
              <a:lnSpc>
                <a:spcPct val="90000"/>
              </a:lnSpc>
              <a:buClr>
                <a:srgbClr val="120803"/>
              </a:buClr>
              <a:buSzPts val="5200"/>
              <a:defRPr/>
            </a:pPr>
            <a:r>
              <a:rPr lang="it-IT" kern="0">
                <a:solidFill>
                  <a:schemeClr val="bg1">
                    <a:lumMod val="85000"/>
                  </a:schemeClr>
                </a:solidFill>
                <a:latin typeface="Segoe UI Light"/>
                <a:cs typeface="Segoe UI Light"/>
                <a:sym typeface="Karla"/>
              </a:rPr>
              <a:t>Francesco Ranieri, Gianfranco Demarco (with the guide of prof. Marco Polignano)</a:t>
            </a:r>
            <a:endParaRPr lang="en-GB" sz="2000" b="1" kern="0">
              <a:solidFill>
                <a:schemeClr val="bg1">
                  <a:lumMod val="85000"/>
                </a:schemeClr>
              </a:solidFill>
              <a:latin typeface="Segoe UI Light"/>
              <a:cs typeface="Segoe UI Light"/>
              <a:sym typeface="Karla"/>
            </a:endParaRPr>
          </a:p>
        </p:txBody>
      </p:sp>
    </p:spTree>
    <p:extLst>
      <p:ext uri="{BB962C8B-B14F-4D97-AF65-F5344CB8AC3E}">
        <p14:creationId xmlns:p14="http://schemas.microsoft.com/office/powerpoint/2010/main" val="202040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01F4B-FC1A-AD1D-ECEA-58072F15DAAF}"/>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41632"/>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endParaRPr lang="en-GB" sz="1800" b="1" i="0" u="none" strike="noStrike" kern="0" cap="none" spc="0" normalizeH="0" baseline="0" noProof="0">
                <a:ln>
                  <a:noFill/>
                </a:ln>
                <a:solidFill>
                  <a:schemeClr val="bg1">
                    <a:lumMod val="85000"/>
                  </a:schemeClr>
                </a:solidFill>
                <a:effectLst/>
                <a:uLnTx/>
                <a:uFillTx/>
                <a:latin typeface="Karla"/>
              </a:endParaRPr>
            </a:p>
          </p:txBody>
        </p:sp>
      </p:grpSp>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4"/>
          <a:stretch>
            <a:fillRect/>
          </a:stretch>
        </p:blipFill>
        <p:spPr>
          <a:xfrm>
            <a:off x="11196439" y="931487"/>
            <a:ext cx="727773" cy="491533"/>
          </a:xfrm>
          <a:prstGeom prst="rect">
            <a:avLst/>
          </a:prstGeom>
        </p:spPr>
      </p:pic>
      <p:sp>
        <p:nvSpPr>
          <p:cNvPr id="5" name="TextBox 12">
            <a:extLst>
              <a:ext uri="{FF2B5EF4-FFF2-40B4-BE49-F238E27FC236}">
                <a16:creationId xmlns:a16="http://schemas.microsoft.com/office/drawing/2014/main" id="{12477A41-CAC5-45EF-CB8E-139D3F2322D2}"/>
              </a:ext>
            </a:extLst>
          </p:cNvPr>
          <p:cNvSpPr txBox="1"/>
          <p:nvPr/>
        </p:nvSpPr>
        <p:spPr>
          <a:xfrm>
            <a:off x="1426097" y="6122277"/>
            <a:ext cx="9297829" cy="590931"/>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a:solidFill>
                  <a:schemeClr val="bg1">
                    <a:lumMod val="85000"/>
                  </a:schemeClr>
                </a:solidFill>
                <a:latin typeface="Segoe UI Light"/>
                <a:cs typeface="Segoe UI Light"/>
                <a:sym typeface="Karla"/>
              </a:rPr>
              <a:t>Can you tell more details about the </a:t>
            </a:r>
            <a:r>
              <a:rPr lang="en-GB" b="1">
                <a:solidFill>
                  <a:schemeClr val="bg1">
                    <a:lumMod val="85000"/>
                  </a:schemeClr>
                </a:solidFill>
                <a:latin typeface="Segoe UI Light"/>
                <a:cs typeface="Segoe UI Light"/>
                <a:sym typeface="Karla"/>
              </a:rPr>
              <a:t>Baseline experiments?</a:t>
            </a:r>
            <a:endParaRPr lang="en-GB">
              <a:solidFill>
                <a:schemeClr val="bg1">
                  <a:lumMod val="85000"/>
                </a:schemeClr>
              </a:solidFill>
              <a:ea typeface="+mn-lt"/>
              <a:cs typeface="+mn-lt"/>
            </a:endParaRPr>
          </a:p>
          <a:p>
            <a:pPr>
              <a:lnSpc>
                <a:spcPct val="90000"/>
              </a:lnSpc>
              <a:buSzPts val="5200"/>
              <a:defRPr/>
            </a:pPr>
            <a:endParaRPr lang="en-GB">
              <a:solidFill>
                <a:schemeClr val="bg1">
                  <a:lumMod val="85000"/>
                </a:schemeClr>
              </a:solidFill>
              <a:latin typeface="Segoe UI Light"/>
              <a:cs typeface="Segoe UI Light"/>
            </a:endParaRPr>
          </a:p>
        </p:txBody>
      </p:sp>
      <p:sp>
        <p:nvSpPr>
          <p:cNvPr id="2" name="CasellaDiTesto 1">
            <a:extLst>
              <a:ext uri="{FF2B5EF4-FFF2-40B4-BE49-F238E27FC236}">
                <a16:creationId xmlns:a16="http://schemas.microsoft.com/office/drawing/2014/main" id="{46ABADB8-8E4F-DD9C-652D-3E4F387E5E3F}"/>
              </a:ext>
            </a:extLst>
          </p:cNvPr>
          <p:cNvSpPr txBox="1"/>
          <p:nvPr/>
        </p:nvSpPr>
        <p:spPr>
          <a:xfrm>
            <a:off x="1370239" y="934811"/>
            <a:ext cx="9111342" cy="4189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a:solidFill>
                  <a:schemeClr val="bg1">
                    <a:lumMod val="85000"/>
                  </a:schemeClr>
                </a:solidFill>
                <a:latin typeface="Segoe UI Light"/>
                <a:cs typeface="Segoe UI Light"/>
              </a:rPr>
              <a:t>Baseline models trained with different combinations of input data:</a:t>
            </a:r>
            <a:r>
              <a:rPr lang="en-US" sz="2000">
                <a:solidFill>
                  <a:schemeClr val="bg1">
                    <a:lumMod val="85000"/>
                  </a:schemeClr>
                </a:solidFill>
                <a:latin typeface="Segoe UI Light"/>
                <a:cs typeface="Segoe UI Light"/>
              </a:rPr>
              <a:t>​</a:t>
            </a:r>
            <a:endParaRPr lang="it-IT" sz="2000">
              <a:solidFill>
                <a:schemeClr val="bg1">
                  <a:lumMod val="85000"/>
                </a:schemeClr>
              </a:solidFill>
              <a:cs typeface="Calibri"/>
            </a:endParaRPr>
          </a:p>
          <a:p>
            <a:pPr>
              <a:lnSpc>
                <a:spcPct val="150000"/>
              </a:lnSpc>
              <a:buChar char="•"/>
            </a:pPr>
            <a:r>
              <a:rPr lang="en-GB" sz="2000">
                <a:solidFill>
                  <a:schemeClr val="bg1">
                    <a:lumMod val="85000"/>
                  </a:schemeClr>
                </a:solidFill>
                <a:latin typeface="Segoe UI Light"/>
                <a:cs typeface="Segoe UI Light"/>
              </a:rPr>
              <a:t> only textual data </a:t>
            </a:r>
            <a:r>
              <a:rPr lang="en-US" sz="2000">
                <a:solidFill>
                  <a:schemeClr val="bg1">
                    <a:lumMod val="85000"/>
                  </a:schemeClr>
                </a:solidFill>
                <a:latin typeface="Segoe UI Light"/>
                <a:cs typeface="Segoe UI Light"/>
              </a:rPr>
              <a:t>​</a:t>
            </a:r>
          </a:p>
          <a:p>
            <a:pPr>
              <a:lnSpc>
                <a:spcPct val="150000"/>
              </a:lnSpc>
              <a:buChar char="•"/>
            </a:pPr>
            <a:r>
              <a:rPr lang="en-GB" sz="2000">
                <a:solidFill>
                  <a:schemeClr val="bg1">
                    <a:lumMod val="85000"/>
                  </a:schemeClr>
                </a:solidFill>
                <a:latin typeface="Segoe UI Light"/>
                <a:cs typeface="Segoe UI Light"/>
              </a:rPr>
              <a:t> textual data + rationale </a:t>
            </a:r>
            <a:r>
              <a:rPr lang="en-US" sz="2000">
                <a:solidFill>
                  <a:schemeClr val="bg1">
                    <a:lumMod val="85000"/>
                  </a:schemeClr>
                </a:solidFill>
                <a:latin typeface="Segoe UI Light"/>
                <a:cs typeface="Segoe UI Light"/>
              </a:rPr>
              <a:t>​</a:t>
            </a:r>
          </a:p>
          <a:p>
            <a:pPr>
              <a:lnSpc>
                <a:spcPct val="150000"/>
              </a:lnSpc>
              <a:buChar char="•"/>
            </a:pPr>
            <a:r>
              <a:rPr lang="en-GB" sz="2000">
                <a:solidFill>
                  <a:schemeClr val="bg1">
                    <a:lumMod val="85000"/>
                  </a:schemeClr>
                </a:solidFill>
                <a:latin typeface="Segoe UI Light"/>
                <a:cs typeface="Segoe UI Light"/>
              </a:rPr>
              <a:t> textual data + rationale + vision features</a:t>
            </a:r>
            <a:r>
              <a:rPr lang="en-US" sz="2000">
                <a:solidFill>
                  <a:schemeClr val="bg1">
                    <a:lumMod val="85000"/>
                  </a:schemeClr>
                </a:solidFill>
                <a:latin typeface="Segoe UI Light"/>
                <a:cs typeface="Segoe UI Light"/>
              </a:rPr>
              <a:t>​</a:t>
            </a:r>
          </a:p>
          <a:p>
            <a:pPr>
              <a:lnSpc>
                <a:spcPct val="150000"/>
              </a:lnSpc>
            </a:pPr>
            <a:r>
              <a:rPr lang="en-GB" sz="2000">
                <a:solidFill>
                  <a:schemeClr val="bg1">
                    <a:lumMod val="85000"/>
                  </a:schemeClr>
                </a:solidFill>
                <a:latin typeface="Segoe UI Light"/>
                <a:cs typeface="Segoe UI Light"/>
              </a:rPr>
              <a:t>​</a:t>
            </a:r>
          </a:p>
          <a:p>
            <a:pPr>
              <a:lnSpc>
                <a:spcPct val="150000"/>
              </a:lnSpc>
            </a:pPr>
            <a:r>
              <a:rPr lang="en-GB" sz="2000">
                <a:solidFill>
                  <a:schemeClr val="bg1">
                    <a:lumMod val="85000"/>
                  </a:schemeClr>
                </a:solidFill>
                <a:latin typeface="Segoe UI Light"/>
                <a:cs typeface="Segoe UI Light"/>
              </a:rPr>
              <a:t>Vision features extracted with 3 different models:</a:t>
            </a:r>
            <a:r>
              <a:rPr lang="en-US" sz="2000">
                <a:solidFill>
                  <a:schemeClr val="bg1">
                    <a:lumMod val="85000"/>
                  </a:schemeClr>
                </a:solidFill>
                <a:latin typeface="Segoe UI Light"/>
                <a:cs typeface="Segoe UI Light"/>
              </a:rPr>
              <a:t>​</a:t>
            </a:r>
          </a:p>
          <a:p>
            <a:pPr>
              <a:lnSpc>
                <a:spcPct val="150000"/>
              </a:lnSpc>
              <a:buChar char="•"/>
            </a:pPr>
            <a:r>
              <a:rPr lang="en-GB" sz="2000">
                <a:solidFill>
                  <a:schemeClr val="bg1">
                    <a:lumMod val="85000"/>
                  </a:schemeClr>
                </a:solidFill>
                <a:latin typeface="Segoe UI Light"/>
                <a:cs typeface="Segoe UI Light"/>
              </a:rPr>
              <a:t> </a:t>
            </a:r>
            <a:r>
              <a:rPr lang="en-GB" sz="2000" b="1">
                <a:solidFill>
                  <a:schemeClr val="bg1">
                    <a:lumMod val="85000"/>
                  </a:schemeClr>
                </a:solidFill>
                <a:latin typeface="Segoe UI Light"/>
                <a:cs typeface="Segoe UI Light"/>
              </a:rPr>
              <a:t>DETR</a:t>
            </a:r>
            <a:r>
              <a:rPr lang="en-GB" sz="2000">
                <a:solidFill>
                  <a:schemeClr val="bg1">
                    <a:lumMod val="85000"/>
                  </a:schemeClr>
                </a:solidFill>
                <a:latin typeface="Segoe UI Light"/>
                <a:cs typeface="Segoe UI Light"/>
              </a:rPr>
              <a:t> model</a:t>
            </a:r>
            <a:r>
              <a:rPr lang="en-US" sz="2000">
                <a:solidFill>
                  <a:schemeClr val="bg1">
                    <a:lumMod val="85000"/>
                  </a:schemeClr>
                </a:solidFill>
                <a:latin typeface="Segoe UI Light"/>
                <a:cs typeface="Segoe UI Light"/>
              </a:rPr>
              <a:t>​</a:t>
            </a:r>
          </a:p>
          <a:p>
            <a:pPr>
              <a:lnSpc>
                <a:spcPct val="150000"/>
              </a:lnSpc>
              <a:buChar char="•"/>
            </a:pPr>
            <a:r>
              <a:rPr lang="en-GB" sz="2000">
                <a:solidFill>
                  <a:schemeClr val="bg1">
                    <a:lumMod val="85000"/>
                  </a:schemeClr>
                </a:solidFill>
                <a:latin typeface="Segoe UI Light"/>
                <a:cs typeface="Segoe UI Light"/>
              </a:rPr>
              <a:t> </a:t>
            </a:r>
            <a:r>
              <a:rPr lang="en-GB" sz="2000" b="1">
                <a:solidFill>
                  <a:schemeClr val="bg1">
                    <a:lumMod val="85000"/>
                  </a:schemeClr>
                </a:solidFill>
                <a:latin typeface="Segoe UI Light"/>
                <a:cs typeface="Segoe UI Light"/>
              </a:rPr>
              <a:t>CLIP</a:t>
            </a:r>
            <a:r>
              <a:rPr lang="en-GB" sz="2000">
                <a:solidFill>
                  <a:schemeClr val="bg1">
                    <a:lumMod val="85000"/>
                  </a:schemeClr>
                </a:solidFill>
                <a:latin typeface="Segoe UI Light"/>
                <a:cs typeface="Segoe UI Light"/>
              </a:rPr>
              <a:t> model</a:t>
            </a:r>
            <a:r>
              <a:rPr lang="en-US" sz="2000">
                <a:solidFill>
                  <a:schemeClr val="bg1">
                    <a:lumMod val="85000"/>
                  </a:schemeClr>
                </a:solidFill>
                <a:latin typeface="Segoe UI Light"/>
                <a:cs typeface="Segoe UI Light"/>
              </a:rPr>
              <a:t>​</a:t>
            </a:r>
          </a:p>
          <a:p>
            <a:pPr>
              <a:lnSpc>
                <a:spcPct val="150000"/>
              </a:lnSpc>
              <a:buChar char="•"/>
            </a:pPr>
            <a:r>
              <a:rPr lang="en-GB" sz="2000">
                <a:solidFill>
                  <a:schemeClr val="bg1">
                    <a:lumMod val="85000"/>
                  </a:schemeClr>
                </a:solidFill>
                <a:latin typeface="Segoe UI Light"/>
                <a:cs typeface="Segoe UI Light"/>
              </a:rPr>
              <a:t> </a:t>
            </a:r>
            <a:r>
              <a:rPr lang="en-GB" sz="2000" b="1">
                <a:solidFill>
                  <a:schemeClr val="bg1">
                    <a:lumMod val="85000"/>
                  </a:schemeClr>
                </a:solidFill>
                <a:latin typeface="Segoe UI Light"/>
                <a:cs typeface="Segoe UI Light"/>
              </a:rPr>
              <a:t>VIT</a:t>
            </a:r>
            <a:r>
              <a:rPr lang="en-GB" sz="2000">
                <a:solidFill>
                  <a:schemeClr val="bg1">
                    <a:lumMod val="85000"/>
                  </a:schemeClr>
                </a:solidFill>
                <a:latin typeface="Segoe UI Light"/>
                <a:cs typeface="Segoe UI Light"/>
              </a:rPr>
              <a:t>-based model</a:t>
            </a:r>
          </a:p>
        </p:txBody>
      </p:sp>
      <p:pic>
        <p:nvPicPr>
          <p:cNvPr id="8" name="Picture 3" descr="Immagine che contiene testo, cartello&#10;&#10;Descrizione generata automaticamente">
            <a:extLst>
              <a:ext uri="{FF2B5EF4-FFF2-40B4-BE49-F238E27FC236}">
                <a16:creationId xmlns:a16="http://schemas.microsoft.com/office/drawing/2014/main" id="{76266504-614E-12CA-B122-BFDAB5BF5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4" name="Immagine 5" descr="Immagine che contiene testo, manometro&#10;&#10;Descrizione generata automaticamente">
            <a:extLst>
              <a:ext uri="{FF2B5EF4-FFF2-40B4-BE49-F238E27FC236}">
                <a16:creationId xmlns:a16="http://schemas.microsoft.com/office/drawing/2014/main" id="{EA81C231-4BC2-80E1-6D01-AC7B70701DF9}"/>
              </a:ext>
            </a:extLst>
          </p:cNvPr>
          <p:cNvPicPr>
            <a:picLocks noChangeAspect="1"/>
          </p:cNvPicPr>
          <p:nvPr/>
        </p:nvPicPr>
        <p:blipFill>
          <a:blip r:embed="rId6"/>
          <a:stretch>
            <a:fillRect/>
          </a:stretch>
        </p:blipFill>
        <p:spPr>
          <a:xfrm>
            <a:off x="558574" y="1417864"/>
            <a:ext cx="685800" cy="321129"/>
          </a:xfrm>
          <a:prstGeom prst="rect">
            <a:avLst/>
          </a:prstGeom>
        </p:spPr>
      </p:pic>
    </p:spTree>
    <p:extLst>
      <p:ext uri="{BB962C8B-B14F-4D97-AF65-F5344CB8AC3E}">
        <p14:creationId xmlns:p14="http://schemas.microsoft.com/office/powerpoint/2010/main" val="135891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01F4B-FC1A-AD1D-ECEA-58072F15DAAF}"/>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41632"/>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endParaRPr lang="en-GB" sz="1800" b="1" i="0" u="none" strike="noStrike" kern="0" cap="none" spc="0" normalizeH="0" baseline="0" noProof="0">
                <a:ln>
                  <a:noFill/>
                </a:ln>
                <a:solidFill>
                  <a:schemeClr val="bg1">
                    <a:lumMod val="85000"/>
                  </a:schemeClr>
                </a:solidFill>
                <a:effectLst/>
                <a:uLnTx/>
                <a:uFillTx/>
                <a:latin typeface="Karla"/>
              </a:endParaRPr>
            </a:p>
          </p:txBody>
        </p:sp>
      </p:grpSp>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4"/>
          <a:stretch>
            <a:fillRect/>
          </a:stretch>
        </p:blipFill>
        <p:spPr>
          <a:xfrm>
            <a:off x="11196439" y="931487"/>
            <a:ext cx="727773" cy="491533"/>
          </a:xfrm>
          <a:prstGeom prst="rect">
            <a:avLst/>
          </a:prstGeom>
        </p:spPr>
      </p:pic>
      <p:sp>
        <p:nvSpPr>
          <p:cNvPr id="5" name="TextBox 12">
            <a:extLst>
              <a:ext uri="{FF2B5EF4-FFF2-40B4-BE49-F238E27FC236}">
                <a16:creationId xmlns:a16="http://schemas.microsoft.com/office/drawing/2014/main" id="{12477A41-CAC5-45EF-CB8E-139D3F2322D2}"/>
              </a:ext>
            </a:extLst>
          </p:cNvPr>
          <p:cNvSpPr txBox="1"/>
          <p:nvPr/>
        </p:nvSpPr>
        <p:spPr>
          <a:xfrm>
            <a:off x="1426097" y="6122277"/>
            <a:ext cx="9297829" cy="341632"/>
          </a:xfrm>
          <a:prstGeom prst="rect">
            <a:avLst/>
          </a:prstGeom>
          <a:noFill/>
        </p:spPr>
        <p:txBody>
          <a:bodyPr wrap="square" lIns="91440" tIns="45720" rIns="91440" bIns="45720" anchor="t">
            <a:spAutoFit/>
          </a:bodyPr>
          <a:lstStyle/>
          <a:p>
            <a:pPr>
              <a:lnSpc>
                <a:spcPct val="90000"/>
              </a:lnSpc>
              <a:defRPr/>
            </a:pPr>
            <a:r>
              <a:rPr lang="en-GB">
                <a:solidFill>
                  <a:schemeClr val="bg1">
                    <a:lumMod val="85000"/>
                  </a:schemeClr>
                </a:solidFill>
                <a:latin typeface="Segoe UI Light"/>
                <a:cs typeface="Segoe UI Light"/>
                <a:sym typeface="Karla"/>
              </a:rPr>
              <a:t>Continue</a:t>
            </a:r>
            <a:endParaRPr lang="en-US"/>
          </a:p>
        </p:txBody>
      </p:sp>
      <p:graphicFrame>
        <p:nvGraphicFramePr>
          <p:cNvPr id="6" name="Table 7">
            <a:extLst>
              <a:ext uri="{FF2B5EF4-FFF2-40B4-BE49-F238E27FC236}">
                <a16:creationId xmlns:a16="http://schemas.microsoft.com/office/drawing/2014/main" id="{034A304F-3FD8-D3BC-FD7C-E7E7BFAAB9BE}"/>
              </a:ext>
            </a:extLst>
          </p:cNvPr>
          <p:cNvGraphicFramePr>
            <a:graphicFrameLocks noGrp="1"/>
          </p:cNvGraphicFramePr>
          <p:nvPr>
            <p:extLst>
              <p:ext uri="{D42A27DB-BD31-4B8C-83A1-F6EECF244321}">
                <p14:modId xmlns:p14="http://schemas.microsoft.com/office/powerpoint/2010/main" val="2078786443"/>
              </p:ext>
            </p:extLst>
          </p:nvPr>
        </p:nvGraphicFramePr>
        <p:xfrm>
          <a:off x="3075214" y="727982"/>
          <a:ext cx="6167953" cy="3065276"/>
        </p:xfrm>
        <a:graphic>
          <a:graphicData uri="http://schemas.openxmlformats.org/drawingml/2006/table">
            <a:tbl>
              <a:tblPr firstRow="1" bandRow="1">
                <a:tableStyleId>{073A0DAA-6AF3-43AB-8588-CEC1D06C72B9}</a:tableStyleId>
              </a:tblPr>
              <a:tblGrid>
                <a:gridCol w="2270691">
                  <a:extLst>
                    <a:ext uri="{9D8B030D-6E8A-4147-A177-3AD203B41FA5}">
                      <a16:colId xmlns:a16="http://schemas.microsoft.com/office/drawing/2014/main" val="2167888126"/>
                    </a:ext>
                  </a:extLst>
                </a:gridCol>
                <a:gridCol w="1841278">
                  <a:extLst>
                    <a:ext uri="{9D8B030D-6E8A-4147-A177-3AD203B41FA5}">
                      <a16:colId xmlns:a16="http://schemas.microsoft.com/office/drawing/2014/main" val="129686452"/>
                    </a:ext>
                  </a:extLst>
                </a:gridCol>
                <a:gridCol w="2055984">
                  <a:extLst>
                    <a:ext uri="{9D8B030D-6E8A-4147-A177-3AD203B41FA5}">
                      <a16:colId xmlns:a16="http://schemas.microsoft.com/office/drawing/2014/main" val="775152687"/>
                    </a:ext>
                  </a:extLst>
                </a:gridCol>
              </a:tblGrid>
              <a:tr h="382700">
                <a:tc>
                  <a:txBody>
                    <a:bodyPr/>
                    <a:lstStyle/>
                    <a:p>
                      <a:pPr lvl="0" algn="ctr">
                        <a:buNone/>
                      </a:pPr>
                      <a:r>
                        <a:rPr lang="en-US" sz="1800" b="1" kern="1200" noProof="0">
                          <a:solidFill>
                            <a:schemeClr val="bg1">
                              <a:lumMod val="85000"/>
                            </a:schemeClr>
                          </a:solidFill>
                          <a:latin typeface="Segoe UI Light"/>
                          <a:ea typeface="+mn-ea"/>
                          <a:cs typeface="Segoe UI Light"/>
                        </a:rPr>
                        <a:t>Vision features type </a:t>
                      </a:r>
                    </a:p>
                  </a:txBody>
                  <a:tcPr>
                    <a:solidFill>
                      <a:srgbClr val="26262D"/>
                    </a:solidFill>
                  </a:tcPr>
                </a:tc>
                <a:tc>
                  <a:txBody>
                    <a:bodyPr/>
                    <a:lstStyle/>
                    <a:p>
                      <a:pPr lvl="0" algn="ctr">
                        <a:buNone/>
                      </a:pPr>
                      <a:r>
                        <a:rPr lang="en-US" sz="1800" b="1" kern="1200" noProof="0">
                          <a:solidFill>
                            <a:schemeClr val="bg1">
                              <a:lumMod val="85000"/>
                            </a:schemeClr>
                          </a:solidFill>
                          <a:latin typeface="Segoe UI Light"/>
                          <a:ea typeface="+mn-ea"/>
                          <a:cs typeface="Segoe UI Light"/>
                        </a:rPr>
                        <a:t>Use rationale</a:t>
                      </a:r>
                      <a:endParaRPr lang="en-US" sz="1800" b="1" kern="1200">
                        <a:solidFill>
                          <a:schemeClr val="bg1">
                            <a:lumMod val="85000"/>
                          </a:schemeClr>
                        </a:solidFill>
                        <a:latin typeface="Segoe UI Light"/>
                        <a:ea typeface="+mn-ea"/>
                        <a:cs typeface="Segoe UI Light"/>
                      </a:endParaRPr>
                    </a:p>
                  </a:txBody>
                  <a:tcPr>
                    <a:solidFill>
                      <a:srgbClr val="26262D"/>
                    </a:solidFill>
                  </a:tcPr>
                </a:tc>
                <a:tc>
                  <a:txBody>
                    <a:bodyPr/>
                    <a:lstStyle/>
                    <a:p>
                      <a:pPr lvl="0" algn="ctr">
                        <a:buNone/>
                      </a:pPr>
                      <a:r>
                        <a:rPr lang="en-US" sz="1800" b="1" kern="1200" noProof="0">
                          <a:solidFill>
                            <a:schemeClr val="bg1">
                              <a:lumMod val="85000"/>
                            </a:schemeClr>
                          </a:solidFill>
                          <a:latin typeface="Segoe UI Light"/>
                          <a:ea typeface="+mn-ea"/>
                          <a:cs typeface="Segoe UI Light"/>
                        </a:rPr>
                        <a:t> Accuracy</a:t>
                      </a:r>
                      <a:endParaRPr lang="en-US" sz="1800" b="1" kern="1200">
                        <a:solidFill>
                          <a:schemeClr val="bg1">
                            <a:lumMod val="85000"/>
                          </a:schemeClr>
                        </a:solidFill>
                        <a:latin typeface="Segoe UI Light"/>
                        <a:ea typeface="+mn-ea"/>
                        <a:cs typeface="Segoe UI Light"/>
                      </a:endParaRPr>
                    </a:p>
                  </a:txBody>
                  <a:tcPr>
                    <a:solidFill>
                      <a:srgbClr val="26262D"/>
                    </a:solidFill>
                  </a:tcPr>
                </a:tc>
                <a:extLst>
                  <a:ext uri="{0D108BD9-81ED-4DB2-BD59-A6C34878D82A}">
                    <a16:rowId xmlns:a16="http://schemas.microsoft.com/office/drawing/2014/main" val="176956700"/>
                  </a:ext>
                </a:extLst>
              </a:tr>
              <a:tr h="335322">
                <a:tc>
                  <a:txBody>
                    <a:bodyPr/>
                    <a:lstStyle/>
                    <a:p>
                      <a:pPr lvl="0" algn="ctr">
                        <a:buNone/>
                      </a:pPr>
                      <a:r>
                        <a:rPr lang="en-US" sz="1600" b="1" kern="1200" noProof="0">
                          <a:solidFill>
                            <a:srgbClr val="26262D"/>
                          </a:solidFill>
                          <a:latin typeface="Segoe UI Light"/>
                          <a:ea typeface="+mn-ea"/>
                          <a:cs typeface="Segoe UI Light"/>
                        </a:rPr>
                        <a:t>CLIP</a:t>
                      </a:r>
                      <a:endParaRPr lang="en-US" sz="1600" b="1" kern="1200">
                        <a:solidFill>
                          <a:srgbClr val="26262D"/>
                        </a:solidFill>
                        <a:latin typeface="Segoe UI Light"/>
                        <a:ea typeface="+mn-ea"/>
                        <a:cs typeface="Segoe UI Light"/>
                      </a:endParaRPr>
                    </a:p>
                  </a:txBody>
                  <a:tcPr/>
                </a:tc>
                <a:tc>
                  <a:txBody>
                    <a:bodyPr/>
                    <a:lstStyle/>
                    <a:p>
                      <a:pPr lvl="0" algn="ctr">
                        <a:buNone/>
                      </a:pPr>
                      <a:r>
                        <a:rPr lang="en-US" sz="1600" b="1" kern="1200" noProof="0">
                          <a:solidFill>
                            <a:srgbClr val="26262D"/>
                          </a:solidFill>
                          <a:latin typeface="Segoe UI Light"/>
                          <a:ea typeface="+mn-ea"/>
                          <a:cs typeface="Segoe UI Light"/>
                        </a:rPr>
                        <a:t>Yes</a:t>
                      </a:r>
                      <a:endParaRPr lang="en-US" sz="1600" b="1" kern="1200">
                        <a:solidFill>
                          <a:srgbClr val="26262D"/>
                        </a:solidFill>
                        <a:latin typeface="Segoe UI Light"/>
                        <a:ea typeface="+mn-ea"/>
                        <a:cs typeface="Segoe UI Light"/>
                      </a:endParaRPr>
                    </a:p>
                  </a:txBody>
                  <a:tcPr/>
                </a:tc>
                <a:tc>
                  <a:txBody>
                    <a:bodyPr/>
                    <a:lstStyle/>
                    <a:p>
                      <a:pPr lvl="0" algn="ctr">
                        <a:buNone/>
                      </a:pPr>
                      <a:r>
                        <a:rPr lang="en-US" sz="1600" b="1" kern="1200">
                          <a:solidFill>
                            <a:srgbClr val="26262D"/>
                          </a:solidFill>
                          <a:latin typeface="Segoe UI Light"/>
                          <a:ea typeface="+mn-ea"/>
                          <a:cs typeface="Segoe UI Light"/>
                        </a:rPr>
                        <a:t>71.17</a:t>
                      </a:r>
                    </a:p>
                  </a:txBody>
                  <a:tcPr/>
                </a:tc>
                <a:extLst>
                  <a:ext uri="{0D108BD9-81ED-4DB2-BD59-A6C34878D82A}">
                    <a16:rowId xmlns:a16="http://schemas.microsoft.com/office/drawing/2014/main" val="132619204"/>
                  </a:ext>
                </a:extLst>
              </a:tr>
              <a:tr h="335322">
                <a:tc>
                  <a:txBody>
                    <a:bodyPr/>
                    <a:lstStyle/>
                    <a:p>
                      <a:pPr lvl="0" algn="ctr">
                        <a:buNone/>
                      </a:pPr>
                      <a:r>
                        <a:rPr lang="en-US" sz="1600" kern="1200" noProof="0">
                          <a:solidFill>
                            <a:srgbClr val="26262D"/>
                          </a:solidFill>
                          <a:latin typeface="Segoe UI Light"/>
                          <a:ea typeface="+mn-ea"/>
                          <a:cs typeface="Segoe UI Light"/>
                        </a:rPr>
                        <a:t>CLIP</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noProof="0">
                          <a:solidFill>
                            <a:srgbClr val="26262D"/>
                          </a:solidFill>
                          <a:latin typeface="Segoe UI Light"/>
                          <a:ea typeface="+mn-ea"/>
                          <a:cs typeface="Segoe UI Light"/>
                        </a:rPr>
                        <a:t>No</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a:solidFill>
                            <a:srgbClr val="26262D"/>
                          </a:solidFill>
                          <a:latin typeface="Segoe UI Light"/>
                          <a:ea typeface="+mn-ea"/>
                          <a:cs typeface="Segoe UI Light"/>
                        </a:rPr>
                        <a:t>68.80</a:t>
                      </a:r>
                    </a:p>
                  </a:txBody>
                  <a:tcPr/>
                </a:tc>
                <a:extLst>
                  <a:ext uri="{0D108BD9-81ED-4DB2-BD59-A6C34878D82A}">
                    <a16:rowId xmlns:a16="http://schemas.microsoft.com/office/drawing/2014/main" val="1770309367"/>
                  </a:ext>
                </a:extLst>
              </a:tr>
              <a:tr h="335322">
                <a:tc>
                  <a:txBody>
                    <a:bodyPr/>
                    <a:lstStyle/>
                    <a:p>
                      <a:pPr lvl="0" algn="ctr">
                        <a:buNone/>
                      </a:pPr>
                      <a:r>
                        <a:rPr lang="en-US" sz="1600" kern="1200" noProof="0" err="1">
                          <a:solidFill>
                            <a:srgbClr val="26262D"/>
                          </a:solidFill>
                          <a:latin typeface="Segoe UI Light"/>
                          <a:ea typeface="+mn-ea"/>
                          <a:cs typeface="Segoe UI Light"/>
                        </a:rPr>
                        <a:t>ViT</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noProof="0">
                          <a:solidFill>
                            <a:srgbClr val="26262D"/>
                          </a:solidFill>
                          <a:latin typeface="Segoe UI Light"/>
                          <a:ea typeface="+mn-ea"/>
                          <a:cs typeface="Segoe UI Light"/>
                        </a:rPr>
                        <a:t>Yes</a:t>
                      </a:r>
                      <a:endParaRPr lang="en-US" sz="1600" kern="1200">
                        <a:solidFill>
                          <a:srgbClr val="26262D"/>
                        </a:solidFill>
                        <a:latin typeface="Segoe UI Light"/>
                        <a:ea typeface="+mn-ea"/>
                        <a:cs typeface="Segoe UI Light"/>
                      </a:endParaRPr>
                    </a:p>
                  </a:txBody>
                  <a:tcPr/>
                </a:tc>
                <a:tc>
                  <a:txBody>
                    <a:bodyPr/>
                    <a:lstStyle/>
                    <a:p>
                      <a:pPr algn="ctr"/>
                      <a:r>
                        <a:rPr lang="en-US" sz="1600" kern="1200">
                          <a:solidFill>
                            <a:srgbClr val="26262D"/>
                          </a:solidFill>
                          <a:latin typeface="Segoe UI Light"/>
                          <a:ea typeface="+mn-ea"/>
                          <a:cs typeface="Segoe UI Light"/>
                        </a:rPr>
                        <a:t>62.00</a:t>
                      </a:r>
                    </a:p>
                  </a:txBody>
                  <a:tcPr/>
                </a:tc>
                <a:extLst>
                  <a:ext uri="{0D108BD9-81ED-4DB2-BD59-A6C34878D82A}">
                    <a16:rowId xmlns:a16="http://schemas.microsoft.com/office/drawing/2014/main" val="2837973917"/>
                  </a:ext>
                </a:extLst>
              </a:tr>
              <a:tr h="335322">
                <a:tc>
                  <a:txBody>
                    <a:bodyPr/>
                    <a:lstStyle/>
                    <a:p>
                      <a:pPr lvl="0" algn="ctr">
                        <a:buNone/>
                      </a:pPr>
                      <a:r>
                        <a:rPr lang="en-US" sz="1600" kern="1200" noProof="0" err="1">
                          <a:solidFill>
                            <a:srgbClr val="26262D"/>
                          </a:solidFill>
                          <a:latin typeface="Segoe UI Light"/>
                          <a:ea typeface="+mn-ea"/>
                          <a:cs typeface="Segoe UI Light"/>
                        </a:rPr>
                        <a:t>ViT</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noProof="0">
                          <a:solidFill>
                            <a:srgbClr val="26262D"/>
                          </a:solidFill>
                          <a:latin typeface="Segoe UI Light"/>
                          <a:ea typeface="+mn-ea"/>
                          <a:cs typeface="Segoe UI Light"/>
                        </a:rPr>
                        <a:t>No</a:t>
                      </a:r>
                      <a:endParaRPr lang="en-US" sz="1600" kern="1200">
                        <a:solidFill>
                          <a:srgbClr val="26262D"/>
                        </a:solidFill>
                        <a:latin typeface="Segoe UI Light"/>
                        <a:ea typeface="+mn-ea"/>
                        <a:cs typeface="Segoe UI Light"/>
                      </a:endParaRPr>
                    </a:p>
                  </a:txBody>
                  <a:tcPr/>
                </a:tc>
                <a:tc>
                  <a:txBody>
                    <a:bodyPr/>
                    <a:lstStyle/>
                    <a:p>
                      <a:pPr algn="ctr"/>
                      <a:r>
                        <a:rPr lang="en-US" sz="1600" kern="1200">
                          <a:solidFill>
                            <a:srgbClr val="26262D"/>
                          </a:solidFill>
                          <a:latin typeface="Segoe UI Light"/>
                          <a:ea typeface="+mn-ea"/>
                          <a:cs typeface="Segoe UI Light"/>
                        </a:rPr>
                        <a:t>55.20</a:t>
                      </a:r>
                    </a:p>
                  </a:txBody>
                  <a:tcPr/>
                </a:tc>
                <a:extLst>
                  <a:ext uri="{0D108BD9-81ED-4DB2-BD59-A6C34878D82A}">
                    <a16:rowId xmlns:a16="http://schemas.microsoft.com/office/drawing/2014/main" val="895551927"/>
                  </a:ext>
                </a:extLst>
              </a:tr>
              <a:tr h="335322">
                <a:tc>
                  <a:txBody>
                    <a:bodyPr/>
                    <a:lstStyle/>
                    <a:p>
                      <a:pPr lvl="0" algn="ctr">
                        <a:buNone/>
                      </a:pPr>
                      <a:r>
                        <a:rPr lang="en-US" sz="1600" kern="1200" noProof="0">
                          <a:solidFill>
                            <a:srgbClr val="26262D"/>
                          </a:solidFill>
                          <a:latin typeface="Segoe UI Light"/>
                          <a:ea typeface="+mn-ea"/>
                          <a:cs typeface="Segoe UI Light"/>
                        </a:rPr>
                        <a:t>DETR</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noProof="0">
                          <a:solidFill>
                            <a:srgbClr val="26262D"/>
                          </a:solidFill>
                          <a:latin typeface="Segoe UI Light"/>
                          <a:ea typeface="+mn-ea"/>
                          <a:cs typeface="Segoe UI Light"/>
                        </a:rPr>
                        <a:t>Yes</a:t>
                      </a:r>
                      <a:endParaRPr lang="en-US" sz="1600" kern="1200">
                        <a:solidFill>
                          <a:srgbClr val="26262D"/>
                        </a:solidFill>
                        <a:latin typeface="Segoe UI Light"/>
                        <a:ea typeface="+mn-ea"/>
                        <a:cs typeface="Segoe UI Light"/>
                      </a:endParaRPr>
                    </a:p>
                  </a:txBody>
                  <a:tcPr/>
                </a:tc>
                <a:tc>
                  <a:txBody>
                    <a:bodyPr/>
                    <a:lstStyle/>
                    <a:p>
                      <a:pPr algn="ctr"/>
                      <a:r>
                        <a:rPr lang="en-US" sz="1600" kern="1200">
                          <a:solidFill>
                            <a:srgbClr val="26262D"/>
                          </a:solidFill>
                          <a:latin typeface="Segoe UI Light"/>
                          <a:ea typeface="+mn-ea"/>
                          <a:cs typeface="Segoe UI Light"/>
                        </a:rPr>
                        <a:t>65.33</a:t>
                      </a:r>
                    </a:p>
                  </a:txBody>
                  <a:tcPr/>
                </a:tc>
                <a:extLst>
                  <a:ext uri="{0D108BD9-81ED-4DB2-BD59-A6C34878D82A}">
                    <a16:rowId xmlns:a16="http://schemas.microsoft.com/office/drawing/2014/main" val="4112277917"/>
                  </a:ext>
                </a:extLst>
              </a:tr>
              <a:tr h="335322">
                <a:tc>
                  <a:txBody>
                    <a:bodyPr/>
                    <a:lstStyle/>
                    <a:p>
                      <a:pPr lvl="0" algn="ctr">
                        <a:buNone/>
                      </a:pPr>
                      <a:r>
                        <a:rPr lang="en-US" sz="1600" kern="1200" noProof="0">
                          <a:solidFill>
                            <a:srgbClr val="26262D"/>
                          </a:solidFill>
                          <a:latin typeface="Segoe UI Light"/>
                          <a:ea typeface="+mn-ea"/>
                          <a:cs typeface="Segoe UI Light"/>
                        </a:rPr>
                        <a:t>DETR</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noProof="0">
                          <a:solidFill>
                            <a:srgbClr val="26262D"/>
                          </a:solidFill>
                          <a:latin typeface="Segoe UI Light"/>
                          <a:ea typeface="+mn-ea"/>
                          <a:cs typeface="Segoe UI Light"/>
                        </a:rPr>
                        <a:t>No</a:t>
                      </a:r>
                      <a:endParaRPr lang="en-US" sz="1600" kern="1200">
                        <a:solidFill>
                          <a:srgbClr val="26262D"/>
                        </a:solidFill>
                        <a:latin typeface="Segoe UI Light"/>
                        <a:ea typeface="+mn-ea"/>
                        <a:cs typeface="Segoe UI Light"/>
                      </a:endParaRPr>
                    </a:p>
                  </a:txBody>
                  <a:tcPr/>
                </a:tc>
                <a:tc>
                  <a:txBody>
                    <a:bodyPr/>
                    <a:lstStyle/>
                    <a:p>
                      <a:pPr algn="ctr"/>
                      <a:r>
                        <a:rPr lang="en-US" sz="1600" kern="1200">
                          <a:solidFill>
                            <a:srgbClr val="26262D"/>
                          </a:solidFill>
                          <a:latin typeface="Segoe UI Light"/>
                          <a:ea typeface="+mn-ea"/>
                          <a:cs typeface="Segoe UI Light"/>
                        </a:rPr>
                        <a:t>68.67</a:t>
                      </a:r>
                    </a:p>
                  </a:txBody>
                  <a:tcPr/>
                </a:tc>
                <a:extLst>
                  <a:ext uri="{0D108BD9-81ED-4DB2-BD59-A6C34878D82A}">
                    <a16:rowId xmlns:a16="http://schemas.microsoft.com/office/drawing/2014/main" val="3610893539"/>
                  </a:ext>
                </a:extLst>
              </a:tr>
              <a:tr h="335322">
                <a:tc>
                  <a:txBody>
                    <a:bodyPr/>
                    <a:lstStyle/>
                    <a:p>
                      <a:pPr lvl="0" algn="ctr">
                        <a:buNone/>
                      </a:pPr>
                      <a:r>
                        <a:rPr lang="en-US" sz="1600" kern="1200" noProof="0">
                          <a:solidFill>
                            <a:srgbClr val="26262D"/>
                          </a:solidFill>
                          <a:latin typeface="Segoe UI Light"/>
                          <a:ea typeface="+mn-ea"/>
                          <a:cs typeface="Segoe UI Light"/>
                        </a:rPr>
                        <a:t>None</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noProof="0">
                          <a:solidFill>
                            <a:srgbClr val="26262D"/>
                          </a:solidFill>
                          <a:latin typeface="Segoe UI Light"/>
                          <a:ea typeface="+mn-ea"/>
                          <a:cs typeface="Segoe UI Light"/>
                        </a:rPr>
                        <a:t>Yes</a:t>
                      </a:r>
                      <a:endParaRPr lang="en-US" sz="1600" kern="1200">
                        <a:solidFill>
                          <a:srgbClr val="26262D"/>
                        </a:solidFill>
                        <a:latin typeface="Segoe UI Light"/>
                        <a:ea typeface="+mn-ea"/>
                        <a:cs typeface="Segoe UI Light"/>
                      </a:endParaRPr>
                    </a:p>
                  </a:txBody>
                  <a:tcPr/>
                </a:tc>
                <a:tc>
                  <a:txBody>
                    <a:bodyPr/>
                    <a:lstStyle/>
                    <a:p>
                      <a:pPr algn="ctr"/>
                      <a:r>
                        <a:rPr lang="en-US" sz="1600" kern="1200">
                          <a:solidFill>
                            <a:srgbClr val="26262D"/>
                          </a:solidFill>
                          <a:latin typeface="Segoe UI Light"/>
                          <a:ea typeface="+mn-ea"/>
                          <a:cs typeface="Segoe UI Light"/>
                        </a:rPr>
                        <a:t>64.00</a:t>
                      </a:r>
                    </a:p>
                  </a:txBody>
                  <a:tcPr/>
                </a:tc>
                <a:extLst>
                  <a:ext uri="{0D108BD9-81ED-4DB2-BD59-A6C34878D82A}">
                    <a16:rowId xmlns:a16="http://schemas.microsoft.com/office/drawing/2014/main" val="3690153405"/>
                  </a:ext>
                </a:extLst>
              </a:tr>
              <a:tr h="335322">
                <a:tc>
                  <a:txBody>
                    <a:bodyPr/>
                    <a:lstStyle/>
                    <a:p>
                      <a:pPr lvl="0" algn="ctr">
                        <a:buNone/>
                      </a:pPr>
                      <a:r>
                        <a:rPr lang="en-US" sz="1600" kern="1200" noProof="0">
                          <a:solidFill>
                            <a:srgbClr val="26262D"/>
                          </a:solidFill>
                          <a:latin typeface="Segoe UI Light"/>
                          <a:ea typeface="+mn-ea"/>
                          <a:cs typeface="Segoe UI Light"/>
                        </a:rPr>
                        <a:t>None</a:t>
                      </a:r>
                      <a:endParaRPr lang="en-US" sz="1600" kern="1200">
                        <a:solidFill>
                          <a:srgbClr val="26262D"/>
                        </a:solidFill>
                        <a:latin typeface="Segoe UI Light"/>
                        <a:ea typeface="+mn-ea"/>
                        <a:cs typeface="Segoe UI Light"/>
                      </a:endParaRPr>
                    </a:p>
                  </a:txBody>
                  <a:tcPr/>
                </a:tc>
                <a:tc>
                  <a:txBody>
                    <a:bodyPr/>
                    <a:lstStyle/>
                    <a:p>
                      <a:pPr lvl="0" algn="ctr">
                        <a:buNone/>
                      </a:pPr>
                      <a:r>
                        <a:rPr lang="en-US" sz="1600" kern="1200" noProof="0">
                          <a:solidFill>
                            <a:srgbClr val="26262D"/>
                          </a:solidFill>
                          <a:latin typeface="Segoe UI Light"/>
                          <a:ea typeface="+mn-ea"/>
                          <a:cs typeface="Segoe UI Light"/>
                        </a:rPr>
                        <a:t>No</a:t>
                      </a:r>
                      <a:endParaRPr lang="en-US" sz="1600" kern="1200">
                        <a:solidFill>
                          <a:srgbClr val="26262D"/>
                        </a:solidFill>
                        <a:latin typeface="Segoe UI Light"/>
                        <a:ea typeface="+mn-ea"/>
                        <a:cs typeface="Segoe UI Light"/>
                      </a:endParaRPr>
                    </a:p>
                  </a:txBody>
                  <a:tcPr/>
                </a:tc>
                <a:tc>
                  <a:txBody>
                    <a:bodyPr/>
                    <a:lstStyle/>
                    <a:p>
                      <a:pPr algn="ctr"/>
                      <a:r>
                        <a:rPr lang="en-US" sz="1600" kern="1200">
                          <a:solidFill>
                            <a:srgbClr val="26262D"/>
                          </a:solidFill>
                          <a:latin typeface="Segoe UI Light"/>
                          <a:ea typeface="+mn-ea"/>
                          <a:cs typeface="Segoe UI Light"/>
                        </a:rPr>
                        <a:t>66.50</a:t>
                      </a:r>
                    </a:p>
                  </a:txBody>
                  <a:tcPr/>
                </a:tc>
                <a:extLst>
                  <a:ext uri="{0D108BD9-81ED-4DB2-BD59-A6C34878D82A}">
                    <a16:rowId xmlns:a16="http://schemas.microsoft.com/office/drawing/2014/main" val="3418825910"/>
                  </a:ext>
                </a:extLst>
              </a:tr>
            </a:tbl>
          </a:graphicData>
        </a:graphic>
      </p:graphicFrame>
      <p:sp>
        <p:nvSpPr>
          <p:cNvPr id="11" name="Rectangle: Rounded Corners 3">
            <a:extLst>
              <a:ext uri="{FF2B5EF4-FFF2-40B4-BE49-F238E27FC236}">
                <a16:creationId xmlns:a16="http://schemas.microsoft.com/office/drawing/2014/main" id="{5267627A-F851-F40F-D780-389DEBF33D1C}"/>
              </a:ext>
            </a:extLst>
          </p:cNvPr>
          <p:cNvSpPr/>
          <p:nvPr/>
        </p:nvSpPr>
        <p:spPr>
          <a:xfrm>
            <a:off x="1644592" y="4102092"/>
            <a:ext cx="9124541" cy="1424471"/>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150000"/>
              </a:lnSpc>
              <a:buFont typeface="Wingdings"/>
              <a:buChar char="q"/>
            </a:pPr>
            <a:r>
              <a:rPr lang="en-GB" b="1">
                <a:solidFill>
                  <a:schemeClr val="bg1">
                    <a:lumMod val="85000"/>
                  </a:schemeClr>
                </a:solidFill>
                <a:latin typeface="Segoe UI Light"/>
                <a:cs typeface="Segoe UI Light"/>
              </a:rPr>
              <a:t>Image Features</a:t>
            </a:r>
            <a:r>
              <a:rPr lang="en-GB">
                <a:solidFill>
                  <a:schemeClr val="bg1">
                    <a:lumMod val="85000"/>
                  </a:schemeClr>
                </a:solidFill>
                <a:latin typeface="Segoe UI Light"/>
                <a:cs typeface="Segoe UI Light"/>
              </a:rPr>
              <a:t> improve models performances</a:t>
            </a:r>
            <a:endParaRPr lang="en-US">
              <a:solidFill>
                <a:schemeClr val="bg1">
                  <a:lumMod val="85000"/>
                </a:schemeClr>
              </a:solidFill>
              <a:latin typeface="Segoe UI Light"/>
              <a:cs typeface="Segoe UI Light"/>
            </a:endParaRPr>
          </a:p>
          <a:p>
            <a:pPr marL="285750" indent="-285750">
              <a:lnSpc>
                <a:spcPct val="150000"/>
              </a:lnSpc>
              <a:buFont typeface="Wingdings"/>
              <a:buChar char="q"/>
            </a:pPr>
            <a:r>
              <a:rPr lang="en-GB" b="1">
                <a:solidFill>
                  <a:schemeClr val="bg1">
                    <a:lumMod val="85000"/>
                  </a:schemeClr>
                </a:solidFill>
                <a:latin typeface="Segoe UI Light"/>
                <a:cs typeface="Segoe UI Light"/>
              </a:rPr>
              <a:t>Rationales </a:t>
            </a:r>
            <a:r>
              <a:rPr lang="en-GB" i="1">
                <a:solidFill>
                  <a:schemeClr val="bg1">
                    <a:lumMod val="85000"/>
                  </a:schemeClr>
                </a:solidFill>
                <a:latin typeface="Segoe UI Light"/>
                <a:cs typeface="Segoe UI Light"/>
              </a:rPr>
              <a:t>sometimes improve</a:t>
            </a:r>
            <a:r>
              <a:rPr lang="en-GB">
                <a:solidFill>
                  <a:schemeClr val="bg1">
                    <a:lumMod val="85000"/>
                  </a:schemeClr>
                </a:solidFill>
                <a:latin typeface="Segoe UI Light"/>
                <a:cs typeface="Segoe UI Light"/>
              </a:rPr>
              <a:t> the predictions</a:t>
            </a:r>
            <a:endParaRPr lang="en-US">
              <a:solidFill>
                <a:schemeClr val="bg1">
                  <a:lumMod val="85000"/>
                </a:schemeClr>
              </a:solidFill>
              <a:latin typeface="Segoe UI Light"/>
              <a:cs typeface="Segoe UI Light"/>
            </a:endParaRPr>
          </a:p>
          <a:p>
            <a:pPr marL="285750" indent="-285750">
              <a:lnSpc>
                <a:spcPct val="150000"/>
              </a:lnSpc>
              <a:buFont typeface="Wingdings"/>
              <a:buChar char="q"/>
            </a:pPr>
            <a:r>
              <a:rPr lang="en-GB" b="1">
                <a:solidFill>
                  <a:schemeClr val="bg1">
                    <a:lumMod val="85000"/>
                  </a:schemeClr>
                </a:solidFill>
                <a:latin typeface="Segoe UI Light"/>
                <a:cs typeface="Segoe UI Light"/>
              </a:rPr>
              <a:t>CLIP</a:t>
            </a:r>
            <a:r>
              <a:rPr lang="en-GB">
                <a:solidFill>
                  <a:schemeClr val="bg1">
                    <a:lumMod val="85000"/>
                  </a:schemeClr>
                </a:solidFill>
                <a:latin typeface="Segoe UI Light"/>
                <a:cs typeface="Segoe UI Light"/>
              </a:rPr>
              <a:t> + </a:t>
            </a:r>
            <a:r>
              <a:rPr lang="en-GB" b="1">
                <a:solidFill>
                  <a:schemeClr val="bg1">
                    <a:lumMod val="85000"/>
                  </a:schemeClr>
                </a:solidFill>
                <a:latin typeface="Segoe UI Light"/>
                <a:cs typeface="Segoe UI Light"/>
              </a:rPr>
              <a:t>rationales</a:t>
            </a:r>
            <a:r>
              <a:rPr lang="en-GB">
                <a:solidFill>
                  <a:schemeClr val="bg1">
                    <a:lumMod val="85000"/>
                  </a:schemeClr>
                </a:solidFill>
                <a:latin typeface="Segoe UI Light"/>
                <a:cs typeface="Segoe UI Light"/>
              </a:rPr>
              <a:t> is the best! ...but the authors only shared models trained with DETR</a:t>
            </a:r>
            <a:r>
              <a:rPr lang="en-GB" b="1" i="1">
                <a:latin typeface="Segoe UI Light"/>
                <a:ea typeface="+mn-lt"/>
                <a:cs typeface="+mn-lt"/>
              </a:rPr>
              <a:t> </a:t>
            </a:r>
            <a:endParaRPr lang="en-GB" b="1" i="1" u="sng">
              <a:latin typeface="Segoe UI Light"/>
              <a:ea typeface="+mn-lt"/>
              <a:cs typeface="+mn-lt"/>
            </a:endParaRPr>
          </a:p>
        </p:txBody>
      </p:sp>
      <p:pic>
        <p:nvPicPr>
          <p:cNvPr id="12" name="Graphic 13" descr="Checkmark with solid fill">
            <a:extLst>
              <a:ext uri="{FF2B5EF4-FFF2-40B4-BE49-F238E27FC236}">
                <a16:creationId xmlns:a16="http://schemas.microsoft.com/office/drawing/2014/main" id="{9B2586BA-177B-A376-0EFA-FC5F404CE1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9941" y="4265402"/>
            <a:ext cx="312327" cy="312327"/>
          </a:xfrm>
          <a:prstGeom prst="rect">
            <a:avLst/>
          </a:prstGeom>
        </p:spPr>
      </p:pic>
      <p:pic>
        <p:nvPicPr>
          <p:cNvPr id="14" name="Graphic 14" descr="Sad face outline with solid fill">
            <a:extLst>
              <a:ext uri="{FF2B5EF4-FFF2-40B4-BE49-F238E27FC236}">
                <a16:creationId xmlns:a16="http://schemas.microsoft.com/office/drawing/2014/main" id="{CD28304B-B98D-1F76-6382-C420CCC0CC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0964" y="5071836"/>
            <a:ext cx="368771" cy="378178"/>
          </a:xfrm>
          <a:prstGeom prst="rect">
            <a:avLst/>
          </a:prstGeom>
        </p:spPr>
      </p:pic>
      <p:pic>
        <p:nvPicPr>
          <p:cNvPr id="16" name="Graphic 16" descr="Question mark with solid fill">
            <a:extLst>
              <a:ext uri="{FF2B5EF4-FFF2-40B4-BE49-F238E27FC236}">
                <a16:creationId xmlns:a16="http://schemas.microsoft.com/office/drawing/2014/main" id="{E0DDB47F-AA51-A496-576B-18B0EEAC1F1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64805" y="4697135"/>
            <a:ext cx="312327" cy="321734"/>
          </a:xfrm>
          <a:prstGeom prst="rect">
            <a:avLst/>
          </a:prstGeom>
        </p:spPr>
      </p:pic>
      <p:pic>
        <p:nvPicPr>
          <p:cNvPr id="8" name="Picture 3" descr="Immagine che contiene testo, cartello&#10;&#10;Descrizione generata automaticamente">
            <a:extLst>
              <a:ext uri="{FF2B5EF4-FFF2-40B4-BE49-F238E27FC236}">
                <a16:creationId xmlns:a16="http://schemas.microsoft.com/office/drawing/2014/main" id="{40A4F372-15C9-FE88-B99C-1B816F6B4E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2" name="Immagine 3">
            <a:extLst>
              <a:ext uri="{FF2B5EF4-FFF2-40B4-BE49-F238E27FC236}">
                <a16:creationId xmlns:a16="http://schemas.microsoft.com/office/drawing/2014/main" id="{B6EEDEED-BFE4-FEB0-5B62-E0274F4C0CF2}"/>
              </a:ext>
            </a:extLst>
          </p:cNvPr>
          <p:cNvPicPr>
            <a:picLocks noChangeAspect="1"/>
          </p:cNvPicPr>
          <p:nvPr/>
        </p:nvPicPr>
        <p:blipFill>
          <a:blip r:embed="rId12"/>
          <a:stretch>
            <a:fillRect/>
          </a:stretch>
        </p:blipFill>
        <p:spPr>
          <a:xfrm>
            <a:off x="567417" y="1433513"/>
            <a:ext cx="647701" cy="289832"/>
          </a:xfrm>
          <a:prstGeom prst="rect">
            <a:avLst/>
          </a:prstGeom>
        </p:spPr>
      </p:pic>
    </p:spTree>
    <p:extLst>
      <p:ext uri="{BB962C8B-B14F-4D97-AF65-F5344CB8AC3E}">
        <p14:creationId xmlns:p14="http://schemas.microsoft.com/office/powerpoint/2010/main" val="249993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01F4B-FC1A-AD1D-ECEA-58072F15DAAF}"/>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41632"/>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endParaRPr lang="en-GB" sz="1800" b="1" i="0" u="none" strike="noStrike" kern="0" cap="none" spc="0" normalizeH="0" baseline="0" noProof="0">
                <a:ln>
                  <a:noFill/>
                </a:ln>
                <a:solidFill>
                  <a:schemeClr val="bg1">
                    <a:lumMod val="85000"/>
                  </a:schemeClr>
                </a:solidFill>
                <a:effectLst/>
                <a:uLnTx/>
                <a:uFillTx/>
                <a:latin typeface="Karla"/>
              </a:endParaRPr>
            </a:p>
          </p:txBody>
        </p:sp>
      </p:grpSp>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4"/>
          <a:stretch>
            <a:fillRect/>
          </a:stretch>
        </p:blipFill>
        <p:spPr>
          <a:xfrm>
            <a:off x="11196439" y="931487"/>
            <a:ext cx="727773" cy="491533"/>
          </a:xfrm>
          <a:prstGeom prst="rect">
            <a:avLst/>
          </a:prstGeom>
        </p:spPr>
      </p:pic>
      <p:sp>
        <p:nvSpPr>
          <p:cNvPr id="5" name="TextBox 12">
            <a:extLst>
              <a:ext uri="{FF2B5EF4-FFF2-40B4-BE49-F238E27FC236}">
                <a16:creationId xmlns:a16="http://schemas.microsoft.com/office/drawing/2014/main" id="{12477A41-CAC5-45EF-CB8E-139D3F2322D2}"/>
              </a:ext>
            </a:extLst>
          </p:cNvPr>
          <p:cNvSpPr txBox="1"/>
          <p:nvPr/>
        </p:nvSpPr>
        <p:spPr>
          <a:xfrm>
            <a:off x="1426097" y="6122277"/>
            <a:ext cx="9297829" cy="590931"/>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a:solidFill>
                  <a:schemeClr val="bg1">
                    <a:lumMod val="85000"/>
                  </a:schemeClr>
                </a:solidFill>
                <a:latin typeface="Segoe UI Light"/>
                <a:cs typeface="Segoe UI Light"/>
                <a:sym typeface="Karla"/>
              </a:rPr>
              <a:t>Can you tell more details about the </a:t>
            </a:r>
            <a:r>
              <a:rPr lang="en-GB" b="1">
                <a:solidFill>
                  <a:schemeClr val="bg1">
                    <a:lumMod val="85000"/>
                  </a:schemeClr>
                </a:solidFill>
                <a:latin typeface="Segoe UI Light"/>
                <a:cs typeface="Segoe UI Light"/>
                <a:sym typeface="Karla"/>
              </a:rPr>
              <a:t>experiments with pre-trained models?</a:t>
            </a:r>
            <a:endParaRPr lang="en-GB">
              <a:solidFill>
                <a:schemeClr val="bg1">
                  <a:lumMod val="85000"/>
                </a:schemeClr>
              </a:solidFill>
              <a:ea typeface="+mn-lt"/>
              <a:cs typeface="+mn-lt"/>
            </a:endParaRPr>
          </a:p>
          <a:p>
            <a:pPr>
              <a:lnSpc>
                <a:spcPct val="90000"/>
              </a:lnSpc>
              <a:buSzPts val="5200"/>
              <a:defRPr/>
            </a:pPr>
            <a:endParaRPr lang="en-GB">
              <a:solidFill>
                <a:schemeClr val="bg1">
                  <a:lumMod val="85000"/>
                </a:schemeClr>
              </a:solidFill>
              <a:latin typeface="Segoe UI Light"/>
              <a:cs typeface="Segoe UI Light"/>
            </a:endParaRPr>
          </a:p>
        </p:txBody>
      </p:sp>
      <p:pic>
        <p:nvPicPr>
          <p:cNvPr id="6" name="Picture 3" descr="Immagine che contiene testo, cartello&#10;&#10;Descrizione generata automaticamente">
            <a:extLst>
              <a:ext uri="{FF2B5EF4-FFF2-40B4-BE49-F238E27FC236}">
                <a16:creationId xmlns:a16="http://schemas.microsoft.com/office/drawing/2014/main" id="{62DCEA69-B8AC-1DE2-1EDF-6EDC0F1470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sp>
        <p:nvSpPr>
          <p:cNvPr id="8" name="CasellaDiTesto 7">
            <a:extLst>
              <a:ext uri="{FF2B5EF4-FFF2-40B4-BE49-F238E27FC236}">
                <a16:creationId xmlns:a16="http://schemas.microsoft.com/office/drawing/2014/main" id="{F7809416-2A75-B214-CA6C-090623DC53F7}"/>
              </a:ext>
            </a:extLst>
          </p:cNvPr>
          <p:cNvSpPr txBox="1"/>
          <p:nvPr/>
        </p:nvSpPr>
        <p:spPr>
          <a:xfrm>
            <a:off x="1424668" y="880382"/>
            <a:ext cx="8641895" cy="3728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a:solidFill>
                  <a:schemeClr val="bg1">
                    <a:lumMod val="85000"/>
                  </a:schemeClr>
                </a:solidFill>
                <a:latin typeface="Segoe UI Light"/>
                <a:cs typeface="Segoe UI Light"/>
              </a:rPr>
              <a:t>The experiments with pretrained models regard:</a:t>
            </a:r>
            <a:r>
              <a:rPr lang="en-US" sz="2000">
                <a:solidFill>
                  <a:schemeClr val="bg1">
                    <a:lumMod val="85000"/>
                  </a:schemeClr>
                </a:solidFill>
                <a:latin typeface="Segoe UI Light"/>
                <a:cs typeface="Segoe UI Light"/>
              </a:rPr>
              <a:t>​</a:t>
            </a:r>
            <a:endParaRPr lang="it-IT" sz="2000">
              <a:solidFill>
                <a:schemeClr val="bg1">
                  <a:lumMod val="85000"/>
                </a:schemeClr>
              </a:solidFill>
              <a:cs typeface="Calibri"/>
            </a:endParaRPr>
          </a:p>
          <a:p>
            <a:pPr>
              <a:lnSpc>
                <a:spcPct val="150000"/>
              </a:lnSpc>
            </a:pPr>
            <a:r>
              <a:rPr lang="en-GB" sz="2000">
                <a:solidFill>
                  <a:schemeClr val="bg1">
                    <a:lumMod val="85000"/>
                  </a:schemeClr>
                </a:solidFill>
                <a:latin typeface="Segoe UI Light"/>
                <a:cs typeface="Segoe UI Light"/>
              </a:rPr>
              <a:t>​</a:t>
            </a:r>
          </a:p>
          <a:p>
            <a:pPr marL="571500" indent="-285750">
              <a:lnSpc>
                <a:spcPct val="150000"/>
              </a:lnSpc>
              <a:buFont typeface="Arial"/>
              <a:buChar char="•"/>
            </a:pPr>
            <a:r>
              <a:rPr lang="en-GB" sz="2000" b="1">
                <a:solidFill>
                  <a:schemeClr val="bg1">
                    <a:lumMod val="85000"/>
                  </a:schemeClr>
                </a:solidFill>
                <a:latin typeface="Segoe UI Light"/>
                <a:cs typeface="Segoe UI Light"/>
              </a:rPr>
              <a:t>Rational generation</a:t>
            </a:r>
            <a:r>
              <a:rPr lang="en-GB" sz="2000">
                <a:solidFill>
                  <a:schemeClr val="bg1">
                    <a:lumMod val="85000"/>
                  </a:schemeClr>
                </a:solidFill>
                <a:latin typeface="Segoe UI Light"/>
                <a:cs typeface="Segoe UI Light"/>
              </a:rPr>
              <a:t>: a process that involves generating a textual explanation for a given decision. In the field of machine learning, this process is used to explain the reasoning behind a classification output</a:t>
            </a:r>
            <a:r>
              <a:rPr lang="en-US" sz="2000">
                <a:solidFill>
                  <a:schemeClr val="bg1">
                    <a:lumMod val="85000"/>
                  </a:schemeClr>
                </a:solidFill>
                <a:latin typeface="Segoe UI Light"/>
                <a:cs typeface="Segoe UI Light"/>
              </a:rPr>
              <a:t>​</a:t>
            </a:r>
          </a:p>
          <a:p>
            <a:pPr marL="285750" indent="-285750">
              <a:lnSpc>
                <a:spcPct val="150000"/>
              </a:lnSpc>
              <a:buFont typeface="Arial"/>
              <a:buChar char="•"/>
            </a:pPr>
            <a:endParaRPr lang="en-GB" sz="2000">
              <a:solidFill>
                <a:schemeClr val="bg1">
                  <a:lumMod val="85000"/>
                </a:schemeClr>
              </a:solidFill>
              <a:latin typeface="Segoe UI Light"/>
              <a:cs typeface="Segoe UI Light"/>
            </a:endParaRPr>
          </a:p>
          <a:p>
            <a:pPr marL="571500" indent="-285750">
              <a:lnSpc>
                <a:spcPct val="150000"/>
              </a:lnSpc>
              <a:buFont typeface="Arial"/>
              <a:buChar char="•"/>
            </a:pPr>
            <a:r>
              <a:rPr lang="en-GB" sz="2000" b="1">
                <a:solidFill>
                  <a:schemeClr val="bg1">
                    <a:lumMod val="85000"/>
                  </a:schemeClr>
                </a:solidFill>
                <a:latin typeface="Segoe UI Light"/>
                <a:cs typeface="Segoe UI Light"/>
              </a:rPr>
              <a:t>Classification</a:t>
            </a:r>
            <a:r>
              <a:rPr lang="en-GB" sz="2000">
                <a:solidFill>
                  <a:schemeClr val="bg1">
                    <a:lumMod val="85000"/>
                  </a:schemeClr>
                </a:solidFill>
                <a:latin typeface="Segoe UI Light"/>
                <a:cs typeface="Segoe UI Light"/>
              </a:rPr>
              <a:t>: decide if a Reddit post is a "fake news" (misinformation, manipulated content...)</a:t>
            </a:r>
          </a:p>
        </p:txBody>
      </p:sp>
    </p:spTree>
    <p:extLst>
      <p:ext uri="{BB962C8B-B14F-4D97-AF65-F5344CB8AC3E}">
        <p14:creationId xmlns:p14="http://schemas.microsoft.com/office/powerpoint/2010/main" val="147943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4FA04062-A576-85CA-5535-1160EF674F65}"/>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200967" y="5849378"/>
            <a:ext cx="10010775" cy="866775"/>
          </a:xfrm>
          <a:prstGeom prst="rect">
            <a:avLst/>
          </a:prstGeom>
        </p:spPr>
      </p:pic>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sp>
        <p:nvSpPr>
          <p:cNvPr id="5" name="TextBox 12">
            <a:extLst>
              <a:ext uri="{FF2B5EF4-FFF2-40B4-BE49-F238E27FC236}">
                <a16:creationId xmlns:a16="http://schemas.microsoft.com/office/drawing/2014/main" id="{6B80C334-3C05-17E8-CCEA-B9D3D51161AD}"/>
              </a:ext>
            </a:extLst>
          </p:cNvPr>
          <p:cNvSpPr txBox="1"/>
          <p:nvPr/>
        </p:nvSpPr>
        <p:spPr>
          <a:xfrm>
            <a:off x="1426097" y="6114167"/>
            <a:ext cx="9297829" cy="840230"/>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a:solidFill>
                  <a:schemeClr val="bg1">
                    <a:lumMod val="85000"/>
                  </a:schemeClr>
                </a:solidFill>
                <a:latin typeface="Segoe UI Light"/>
                <a:cs typeface="Segoe UI Light"/>
                <a:sym typeface="Karla"/>
              </a:rPr>
              <a:t>Tell me about </a:t>
            </a:r>
            <a:r>
              <a:rPr lang="en-GB" b="1">
                <a:solidFill>
                  <a:schemeClr val="bg1">
                    <a:lumMod val="85000"/>
                  </a:schemeClr>
                </a:solidFill>
                <a:latin typeface="Segoe UI Light"/>
                <a:cs typeface="Segoe UI Light"/>
                <a:sym typeface="Karla"/>
              </a:rPr>
              <a:t>Rationale Generation</a:t>
            </a:r>
            <a:endParaRPr lang="en-GB">
              <a:solidFill>
                <a:schemeClr val="bg1">
                  <a:lumMod val="85000"/>
                </a:schemeClr>
              </a:solidFill>
              <a:ea typeface="+mn-lt"/>
              <a:cs typeface="+mn-lt"/>
              <a:sym typeface="Karla"/>
            </a:endParaRPr>
          </a:p>
          <a:p>
            <a:pPr>
              <a:lnSpc>
                <a:spcPct val="90000"/>
              </a:lnSpc>
              <a:buSzPts val="5200"/>
              <a:defRPr/>
            </a:pPr>
            <a:endParaRPr lang="en-GB">
              <a:solidFill>
                <a:schemeClr val="bg1">
                  <a:lumMod val="85000"/>
                </a:schemeClr>
              </a:solidFill>
              <a:latin typeface="Segoe UI Light"/>
              <a:ea typeface="+mn-lt"/>
              <a:cs typeface="Segoe UI Light"/>
            </a:endParaRPr>
          </a:p>
          <a:p>
            <a:pPr>
              <a:lnSpc>
                <a:spcPct val="90000"/>
              </a:lnSpc>
              <a:buSzPts val="5200"/>
              <a:defRPr/>
            </a:pPr>
            <a:endParaRPr lang="en-GB">
              <a:solidFill>
                <a:schemeClr val="bg1">
                  <a:lumMod val="85000"/>
                </a:schemeClr>
              </a:solidFill>
              <a:latin typeface="Segoe UI Light"/>
              <a:cs typeface="Segoe UI Light"/>
            </a:endParaRPr>
          </a:p>
        </p:txBody>
      </p:sp>
      <p:sp>
        <p:nvSpPr>
          <p:cNvPr id="2" name="CasellaDiTesto 1">
            <a:extLst>
              <a:ext uri="{FF2B5EF4-FFF2-40B4-BE49-F238E27FC236}">
                <a16:creationId xmlns:a16="http://schemas.microsoft.com/office/drawing/2014/main" id="{11DA7D14-EFFA-A47F-DCAC-260868E18ACF}"/>
              </a:ext>
            </a:extLst>
          </p:cNvPr>
          <p:cNvSpPr txBox="1"/>
          <p:nvPr/>
        </p:nvSpPr>
        <p:spPr>
          <a:xfrm>
            <a:off x="1295400" y="934811"/>
            <a:ext cx="8043182" cy="3266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a:solidFill>
                  <a:schemeClr val="bg1">
                    <a:lumMod val="85000"/>
                  </a:schemeClr>
                </a:solidFill>
                <a:latin typeface="Segoe UI Light"/>
                <a:cs typeface="Segoe UI Light"/>
              </a:rPr>
              <a:t>Efforts on fine-tuning the prompt to produce more effective rationales</a:t>
            </a:r>
            <a:r>
              <a:rPr lang="en-US" sz="2000">
                <a:solidFill>
                  <a:schemeClr val="bg1">
                    <a:lumMod val="85000"/>
                  </a:schemeClr>
                </a:solidFill>
                <a:latin typeface="Segoe UI Light"/>
                <a:cs typeface="Segoe UI Light"/>
              </a:rPr>
              <a:t>​</a:t>
            </a:r>
            <a:endParaRPr lang="it-IT">
              <a:solidFill>
                <a:schemeClr val="bg1">
                  <a:lumMod val="85000"/>
                </a:schemeClr>
              </a:solidFill>
              <a:latin typeface="Calibri" panose="020F0502020204030204"/>
              <a:cs typeface="Calibri" panose="020F0502020204030204"/>
            </a:endParaRPr>
          </a:p>
          <a:p>
            <a:pPr>
              <a:lnSpc>
                <a:spcPct val="150000"/>
              </a:lnSpc>
            </a:pPr>
            <a:endParaRPr lang="en-GB" sz="1000">
              <a:solidFill>
                <a:schemeClr val="bg1">
                  <a:lumMod val="85000"/>
                </a:schemeClr>
              </a:solidFill>
              <a:latin typeface="Segoe UI Light"/>
              <a:cs typeface="Segoe UI Light"/>
            </a:endParaRPr>
          </a:p>
          <a:p>
            <a:pPr>
              <a:lnSpc>
                <a:spcPct val="150000"/>
              </a:lnSpc>
            </a:pPr>
            <a:r>
              <a:rPr lang="en-GB" sz="2000">
                <a:solidFill>
                  <a:schemeClr val="bg1">
                    <a:lumMod val="85000"/>
                  </a:schemeClr>
                </a:solidFill>
                <a:latin typeface="Segoe UI Light"/>
                <a:cs typeface="Segoe UI Light"/>
              </a:rPr>
              <a:t>Under basic configuration:</a:t>
            </a:r>
            <a:r>
              <a:rPr lang="en-US" sz="2000">
                <a:solidFill>
                  <a:schemeClr val="bg1">
                    <a:lumMod val="85000"/>
                  </a:schemeClr>
                </a:solidFill>
                <a:latin typeface="Segoe UI Light"/>
                <a:cs typeface="Segoe UI Light"/>
              </a:rPr>
              <a:t>​</a:t>
            </a:r>
            <a:endParaRPr lang="it-IT">
              <a:solidFill>
                <a:schemeClr val="bg1">
                  <a:lumMod val="85000"/>
                </a:schemeClr>
              </a:solidFill>
              <a:latin typeface="Calibri" panose="020F0502020204030204"/>
              <a:cs typeface="Calibri" panose="020F0502020204030204"/>
            </a:endParaRPr>
          </a:p>
          <a:p>
            <a:pPr marL="800100" lvl="1" indent="-342900">
              <a:lnSpc>
                <a:spcPct val="150000"/>
              </a:lnSpc>
              <a:buFont typeface="Arial"/>
              <a:buChar char="•"/>
            </a:pPr>
            <a:r>
              <a:rPr lang="en-GB" sz="2000" b="1">
                <a:solidFill>
                  <a:schemeClr val="bg1">
                    <a:lumMod val="85000"/>
                  </a:schemeClr>
                </a:solidFill>
                <a:latin typeface="Segoe UI Light"/>
                <a:cs typeface="Segoe UI Light"/>
              </a:rPr>
              <a:t>Repetitive </a:t>
            </a:r>
            <a:r>
              <a:rPr lang="en-GB" sz="2000">
                <a:solidFill>
                  <a:schemeClr val="bg1">
                    <a:lumMod val="85000"/>
                  </a:schemeClr>
                </a:solidFill>
                <a:latin typeface="Segoe UI Light"/>
                <a:cs typeface="Segoe UI Light"/>
              </a:rPr>
              <a:t>and </a:t>
            </a:r>
            <a:r>
              <a:rPr lang="en-GB" sz="2000" b="1">
                <a:solidFill>
                  <a:schemeClr val="bg1">
                    <a:lumMod val="85000"/>
                  </a:schemeClr>
                </a:solidFill>
                <a:latin typeface="Segoe UI Light"/>
                <a:cs typeface="Segoe UI Light"/>
              </a:rPr>
              <a:t>unrelated </a:t>
            </a:r>
            <a:r>
              <a:rPr lang="en-GB" sz="2000">
                <a:solidFill>
                  <a:schemeClr val="bg1">
                    <a:lumMod val="85000"/>
                  </a:schemeClr>
                </a:solidFill>
                <a:latin typeface="Segoe UI Light"/>
                <a:cs typeface="Segoe UI Light"/>
              </a:rPr>
              <a:t>output</a:t>
            </a:r>
            <a:r>
              <a:rPr lang="en-US" sz="2000">
                <a:solidFill>
                  <a:schemeClr val="bg1">
                    <a:lumMod val="85000"/>
                  </a:schemeClr>
                </a:solidFill>
                <a:latin typeface="Segoe UI Light"/>
                <a:cs typeface="Segoe UI Light"/>
              </a:rPr>
              <a:t>​</a:t>
            </a:r>
            <a:endParaRPr lang="it-IT">
              <a:solidFill>
                <a:schemeClr val="bg1">
                  <a:lumMod val="85000"/>
                </a:schemeClr>
              </a:solidFill>
              <a:latin typeface="Calibri" panose="020F0502020204030204"/>
              <a:cs typeface="Calibri" panose="020F0502020204030204"/>
            </a:endParaRPr>
          </a:p>
          <a:p>
            <a:pPr>
              <a:lnSpc>
                <a:spcPct val="150000"/>
              </a:lnSpc>
            </a:pPr>
            <a:endParaRPr lang="en-GB" sz="1000">
              <a:solidFill>
                <a:schemeClr val="bg1">
                  <a:lumMod val="85000"/>
                </a:schemeClr>
              </a:solidFill>
              <a:latin typeface="Segoe UI Light"/>
              <a:cs typeface="Segoe UI Light"/>
            </a:endParaRPr>
          </a:p>
          <a:p>
            <a:pPr>
              <a:lnSpc>
                <a:spcPct val="150000"/>
              </a:lnSpc>
            </a:pPr>
            <a:r>
              <a:rPr lang="en-GB" sz="2000">
                <a:solidFill>
                  <a:schemeClr val="bg1">
                    <a:lumMod val="85000"/>
                  </a:schemeClr>
                </a:solidFill>
                <a:latin typeface="Segoe UI Light"/>
                <a:cs typeface="Segoe UI Light"/>
              </a:rPr>
              <a:t>Using the </a:t>
            </a:r>
            <a:r>
              <a:rPr lang="en-GB" sz="2000" i="1">
                <a:solidFill>
                  <a:schemeClr val="bg1">
                    <a:lumMod val="85000"/>
                  </a:schemeClr>
                </a:solidFill>
                <a:latin typeface="Segoe UI Light"/>
                <a:cs typeface="Segoe UI Light"/>
              </a:rPr>
              <a:t>repetition_penalty</a:t>
            </a:r>
            <a:r>
              <a:rPr lang="en-GB" sz="2000">
                <a:solidFill>
                  <a:schemeClr val="bg1">
                    <a:lumMod val="85000"/>
                  </a:schemeClr>
                </a:solidFill>
                <a:latin typeface="Segoe UI Light"/>
                <a:cs typeface="Segoe UI Light"/>
              </a:rPr>
              <a:t> parameter for generation:</a:t>
            </a:r>
            <a:r>
              <a:rPr lang="en-US" sz="2000">
                <a:solidFill>
                  <a:schemeClr val="bg1">
                    <a:lumMod val="85000"/>
                  </a:schemeClr>
                </a:solidFill>
                <a:latin typeface="Segoe UI Light"/>
                <a:cs typeface="Segoe UI Light"/>
              </a:rPr>
              <a:t>​</a:t>
            </a:r>
          </a:p>
          <a:p>
            <a:pPr marL="628650" indent="-342900">
              <a:lnSpc>
                <a:spcPct val="150000"/>
              </a:lnSpc>
              <a:buFont typeface="Arial"/>
              <a:buChar char="•"/>
            </a:pPr>
            <a:r>
              <a:rPr lang="en-GB" sz="2000">
                <a:solidFill>
                  <a:schemeClr val="bg1">
                    <a:lumMod val="85000"/>
                  </a:schemeClr>
                </a:solidFill>
                <a:latin typeface="Segoe UI Light"/>
                <a:cs typeface="Segoe UI Light"/>
              </a:rPr>
              <a:t>more diverse and relevant output</a:t>
            </a:r>
            <a:r>
              <a:rPr lang="en-US" sz="2000">
                <a:solidFill>
                  <a:schemeClr val="bg1">
                    <a:lumMod val="85000"/>
                  </a:schemeClr>
                </a:solidFill>
                <a:latin typeface="Segoe UI Light"/>
                <a:cs typeface="Segoe UI Light"/>
              </a:rPr>
              <a:t>​</a:t>
            </a:r>
          </a:p>
          <a:p>
            <a:pPr marL="628650" indent="-342900">
              <a:lnSpc>
                <a:spcPct val="150000"/>
              </a:lnSpc>
              <a:buFont typeface="Arial"/>
              <a:buChar char="•"/>
            </a:pPr>
            <a:r>
              <a:rPr lang="en-GB" sz="2000">
                <a:solidFill>
                  <a:schemeClr val="bg1">
                    <a:lumMod val="85000"/>
                  </a:schemeClr>
                </a:solidFill>
                <a:latin typeface="Segoe UI Light"/>
                <a:cs typeface="Segoe UI Light"/>
              </a:rPr>
              <a:t>still mostly </a:t>
            </a:r>
            <a:r>
              <a:rPr lang="en-GB" sz="2000" b="1">
                <a:solidFill>
                  <a:schemeClr val="bg1">
                    <a:lumMod val="85000"/>
                  </a:schemeClr>
                </a:solidFill>
                <a:latin typeface="Segoe UI Light"/>
                <a:cs typeface="Segoe UI Light"/>
              </a:rPr>
              <a:t>unconclusive </a:t>
            </a:r>
            <a:r>
              <a:rPr lang="en-GB" sz="2000">
                <a:solidFill>
                  <a:schemeClr val="bg1">
                    <a:lumMod val="85000"/>
                  </a:schemeClr>
                </a:solidFill>
                <a:latin typeface="Segoe UI Light"/>
                <a:cs typeface="Segoe UI Light"/>
              </a:rPr>
              <a:t>and meaningless</a:t>
            </a:r>
          </a:p>
        </p:txBody>
      </p:sp>
    </p:spTree>
    <p:extLst>
      <p:ext uri="{BB962C8B-B14F-4D97-AF65-F5344CB8AC3E}">
        <p14:creationId xmlns:p14="http://schemas.microsoft.com/office/powerpoint/2010/main" val="416229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0EC565D-43AF-62D0-6FE8-FB3E14B3A6EF}"/>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200967" y="5849378"/>
            <a:ext cx="10010775" cy="866775"/>
          </a:xfrm>
          <a:prstGeom prst="rect">
            <a:avLst/>
          </a:prstGeom>
        </p:spPr>
      </p:pic>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sp>
        <p:nvSpPr>
          <p:cNvPr id="5" name="TextBox 12">
            <a:extLst>
              <a:ext uri="{FF2B5EF4-FFF2-40B4-BE49-F238E27FC236}">
                <a16:creationId xmlns:a16="http://schemas.microsoft.com/office/drawing/2014/main" id="{6B80C334-3C05-17E8-CCEA-B9D3D51161AD}"/>
              </a:ext>
            </a:extLst>
          </p:cNvPr>
          <p:cNvSpPr txBox="1"/>
          <p:nvPr/>
        </p:nvSpPr>
        <p:spPr>
          <a:xfrm>
            <a:off x="1426097" y="6114167"/>
            <a:ext cx="9297829" cy="840230"/>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a:solidFill>
                  <a:schemeClr val="bg1">
                    <a:lumMod val="85000"/>
                  </a:schemeClr>
                </a:solidFill>
                <a:latin typeface="Segoe UI Light"/>
                <a:cs typeface="Segoe UI Light"/>
                <a:sym typeface="Karla"/>
              </a:rPr>
              <a:t>Tell me about </a:t>
            </a:r>
            <a:r>
              <a:rPr lang="en-GB" b="1">
                <a:solidFill>
                  <a:schemeClr val="bg1">
                    <a:lumMod val="85000"/>
                  </a:schemeClr>
                </a:solidFill>
                <a:latin typeface="Segoe UI Light"/>
                <a:cs typeface="Segoe UI Light"/>
                <a:sym typeface="Karla"/>
              </a:rPr>
              <a:t>classification</a:t>
            </a:r>
            <a:endParaRPr lang="en-GB" b="1">
              <a:solidFill>
                <a:schemeClr val="bg1">
                  <a:lumMod val="85000"/>
                </a:schemeClr>
              </a:solidFill>
              <a:latin typeface="Segoe UI Light"/>
              <a:ea typeface="+mn-lt"/>
              <a:cs typeface="Segoe UI Light"/>
            </a:endParaRPr>
          </a:p>
          <a:p>
            <a:pPr>
              <a:lnSpc>
                <a:spcPct val="90000"/>
              </a:lnSpc>
              <a:buSzPts val="5200"/>
              <a:defRPr/>
            </a:pPr>
            <a:endParaRPr lang="en-GB">
              <a:solidFill>
                <a:schemeClr val="bg1">
                  <a:lumMod val="85000"/>
                </a:schemeClr>
              </a:solidFill>
              <a:latin typeface="Segoe UI Light"/>
              <a:ea typeface="+mn-lt"/>
              <a:cs typeface="Segoe UI Light"/>
            </a:endParaRPr>
          </a:p>
          <a:p>
            <a:pPr>
              <a:lnSpc>
                <a:spcPct val="90000"/>
              </a:lnSpc>
              <a:buSzPts val="5200"/>
              <a:defRPr/>
            </a:pPr>
            <a:endParaRPr lang="en-GB">
              <a:solidFill>
                <a:schemeClr val="bg1">
                  <a:lumMod val="85000"/>
                </a:schemeClr>
              </a:solidFill>
              <a:latin typeface="Segoe UI Light"/>
              <a:cs typeface="Segoe UI Light"/>
            </a:endParaRPr>
          </a:p>
        </p:txBody>
      </p:sp>
      <p:sp>
        <p:nvSpPr>
          <p:cNvPr id="2" name="CasellaDiTesto 1">
            <a:extLst>
              <a:ext uri="{FF2B5EF4-FFF2-40B4-BE49-F238E27FC236}">
                <a16:creationId xmlns:a16="http://schemas.microsoft.com/office/drawing/2014/main" id="{525FDD46-2C0C-6FF1-B223-200159577748}"/>
              </a:ext>
            </a:extLst>
          </p:cNvPr>
          <p:cNvSpPr txBox="1"/>
          <p:nvPr/>
        </p:nvSpPr>
        <p:spPr>
          <a:xfrm>
            <a:off x="1424667" y="955222"/>
            <a:ext cx="7655378" cy="23433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dirty="0">
                <a:solidFill>
                  <a:schemeClr val="bg1">
                    <a:lumMod val="85000"/>
                  </a:schemeClr>
                </a:solidFill>
                <a:latin typeface="Segoe UI Light"/>
                <a:cs typeface="Segoe UI Light"/>
              </a:rPr>
              <a:t>Many knobs to turn:​</a:t>
            </a:r>
            <a:endParaRPr lang="it-IT" sz="2000">
              <a:solidFill>
                <a:schemeClr val="bg1">
                  <a:lumMod val="85000"/>
                </a:schemeClr>
              </a:solidFill>
              <a:cs typeface="Calibri"/>
            </a:endParaRPr>
          </a:p>
          <a:p>
            <a:pPr marL="571500" indent="-285750">
              <a:lnSpc>
                <a:spcPct val="150000"/>
              </a:lnSpc>
              <a:buFont typeface="Arial"/>
              <a:buChar char="•"/>
            </a:pPr>
            <a:r>
              <a:rPr lang="en-GB" sz="2000" b="1" dirty="0">
                <a:solidFill>
                  <a:schemeClr val="bg1">
                    <a:lumMod val="85000"/>
                  </a:schemeClr>
                </a:solidFill>
                <a:latin typeface="Segoe UI Light"/>
                <a:cs typeface="Segoe UI Light"/>
              </a:rPr>
              <a:t>Prompt​</a:t>
            </a:r>
          </a:p>
          <a:p>
            <a:pPr marL="571500" indent="-285750">
              <a:lnSpc>
                <a:spcPct val="150000"/>
              </a:lnSpc>
              <a:buFont typeface="Arial"/>
              <a:buChar char="•"/>
            </a:pPr>
            <a:r>
              <a:rPr lang="en-GB" sz="2000" dirty="0">
                <a:solidFill>
                  <a:schemeClr val="bg1">
                    <a:lumMod val="85000"/>
                  </a:schemeClr>
                </a:solidFill>
                <a:latin typeface="Segoe UI Light"/>
                <a:cs typeface="Segoe UI Light"/>
              </a:rPr>
              <a:t>Input combinations</a:t>
            </a:r>
            <a:r>
              <a:rPr lang="en-US" sz="2000" dirty="0">
                <a:solidFill>
                  <a:schemeClr val="bg1">
                    <a:lumMod val="85000"/>
                  </a:schemeClr>
                </a:solidFill>
                <a:latin typeface="Segoe UI Light"/>
                <a:cs typeface="Segoe UI Light"/>
              </a:rPr>
              <a:t>​</a:t>
            </a:r>
          </a:p>
          <a:p>
            <a:pPr marL="571500" indent="-285750">
              <a:lnSpc>
                <a:spcPct val="150000"/>
              </a:lnSpc>
              <a:buFont typeface="Arial"/>
              <a:buChar char="•"/>
            </a:pPr>
            <a:r>
              <a:rPr lang="en-GB" sz="2000" dirty="0">
                <a:solidFill>
                  <a:schemeClr val="bg1">
                    <a:lumMod val="85000"/>
                  </a:schemeClr>
                </a:solidFill>
                <a:latin typeface="Segoe UI Light"/>
                <a:cs typeface="Segoe UI Light"/>
              </a:rPr>
              <a:t>Rationale generated with same prompt of the classification vs rationale generated with different prompt</a:t>
            </a:r>
          </a:p>
        </p:txBody>
      </p:sp>
    </p:spTree>
    <p:extLst>
      <p:ext uri="{BB962C8B-B14F-4D97-AF65-F5344CB8AC3E}">
        <p14:creationId xmlns:p14="http://schemas.microsoft.com/office/powerpoint/2010/main" val="352093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C03EB99-2120-8E9C-CFA8-DC5FBA977C34}"/>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200967" y="5849378"/>
            <a:ext cx="10010775" cy="866775"/>
          </a:xfrm>
          <a:prstGeom prst="rect">
            <a:avLst/>
          </a:prstGeom>
        </p:spPr>
      </p:pic>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sp>
        <p:nvSpPr>
          <p:cNvPr id="5" name="TextBox 12">
            <a:extLst>
              <a:ext uri="{FF2B5EF4-FFF2-40B4-BE49-F238E27FC236}">
                <a16:creationId xmlns:a16="http://schemas.microsoft.com/office/drawing/2014/main" id="{6B80C334-3C05-17E8-CCEA-B9D3D51161AD}"/>
              </a:ext>
            </a:extLst>
          </p:cNvPr>
          <p:cNvSpPr txBox="1"/>
          <p:nvPr/>
        </p:nvSpPr>
        <p:spPr>
          <a:xfrm>
            <a:off x="1426097" y="6114167"/>
            <a:ext cx="9297829" cy="840230"/>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a:solidFill>
                  <a:schemeClr val="bg1">
                    <a:lumMod val="85000"/>
                  </a:schemeClr>
                </a:solidFill>
                <a:latin typeface="Segoe UI Light"/>
                <a:cs typeface="Segoe UI Light"/>
                <a:sym typeface="Karla"/>
              </a:rPr>
              <a:t>Tell me about </a:t>
            </a:r>
            <a:r>
              <a:rPr lang="en-GB" b="1">
                <a:solidFill>
                  <a:schemeClr val="bg1">
                    <a:lumMod val="85000"/>
                  </a:schemeClr>
                </a:solidFill>
                <a:latin typeface="Segoe UI Light"/>
                <a:cs typeface="Segoe UI Light"/>
                <a:sym typeface="Karla"/>
              </a:rPr>
              <a:t>Results</a:t>
            </a:r>
            <a:endParaRPr lang="en-GB" b="1">
              <a:solidFill>
                <a:schemeClr val="bg1">
                  <a:lumMod val="85000"/>
                </a:schemeClr>
              </a:solidFill>
              <a:latin typeface="Segoe UI Light"/>
              <a:ea typeface="+mn-lt"/>
              <a:cs typeface="Segoe UI Light"/>
            </a:endParaRPr>
          </a:p>
          <a:p>
            <a:pPr>
              <a:lnSpc>
                <a:spcPct val="90000"/>
              </a:lnSpc>
              <a:buSzPts val="5200"/>
              <a:defRPr/>
            </a:pPr>
            <a:endParaRPr lang="en-GB">
              <a:solidFill>
                <a:schemeClr val="bg1">
                  <a:lumMod val="85000"/>
                </a:schemeClr>
              </a:solidFill>
              <a:latin typeface="Segoe UI Light"/>
              <a:ea typeface="+mn-lt"/>
              <a:cs typeface="Segoe UI Light"/>
            </a:endParaRPr>
          </a:p>
          <a:p>
            <a:pPr>
              <a:lnSpc>
                <a:spcPct val="90000"/>
              </a:lnSpc>
              <a:buSzPts val="5200"/>
              <a:defRPr/>
            </a:pPr>
            <a:endParaRPr lang="en-GB">
              <a:solidFill>
                <a:schemeClr val="bg1">
                  <a:lumMod val="85000"/>
                </a:schemeClr>
              </a:solidFill>
              <a:latin typeface="Segoe UI Light"/>
              <a:cs typeface="Segoe UI Light"/>
            </a:endParaRPr>
          </a:p>
        </p:txBody>
      </p:sp>
      <p:graphicFrame>
        <p:nvGraphicFramePr>
          <p:cNvPr id="6" name="Table 7">
            <a:extLst>
              <a:ext uri="{FF2B5EF4-FFF2-40B4-BE49-F238E27FC236}">
                <a16:creationId xmlns:a16="http://schemas.microsoft.com/office/drawing/2014/main" id="{8F7D88A3-1F4B-32EF-FDF9-0B33EE46E544}"/>
              </a:ext>
            </a:extLst>
          </p:cNvPr>
          <p:cNvGraphicFramePr>
            <a:graphicFrameLocks noGrp="1"/>
          </p:cNvGraphicFramePr>
          <p:nvPr>
            <p:extLst>
              <p:ext uri="{D42A27DB-BD31-4B8C-83A1-F6EECF244321}">
                <p14:modId xmlns:p14="http://schemas.microsoft.com/office/powerpoint/2010/main" val="759546817"/>
              </p:ext>
            </p:extLst>
          </p:nvPr>
        </p:nvGraphicFramePr>
        <p:xfrm>
          <a:off x="1469571" y="687161"/>
          <a:ext cx="9481383" cy="4440450"/>
        </p:xfrm>
        <a:graphic>
          <a:graphicData uri="http://schemas.openxmlformats.org/drawingml/2006/table">
            <a:tbl>
              <a:tblPr firstRow="1" bandRow="1">
                <a:tableStyleId>{073A0DAA-6AF3-43AB-8588-CEC1D06C72B9}</a:tableStyleId>
              </a:tblPr>
              <a:tblGrid>
                <a:gridCol w="4439330">
                  <a:extLst>
                    <a:ext uri="{9D8B030D-6E8A-4147-A177-3AD203B41FA5}">
                      <a16:colId xmlns:a16="http://schemas.microsoft.com/office/drawing/2014/main" val="2167888126"/>
                    </a:ext>
                  </a:extLst>
                </a:gridCol>
                <a:gridCol w="1922007">
                  <a:extLst>
                    <a:ext uri="{9D8B030D-6E8A-4147-A177-3AD203B41FA5}">
                      <a16:colId xmlns:a16="http://schemas.microsoft.com/office/drawing/2014/main" val="129686452"/>
                    </a:ext>
                  </a:extLst>
                </a:gridCol>
                <a:gridCol w="1802941">
                  <a:extLst>
                    <a:ext uri="{9D8B030D-6E8A-4147-A177-3AD203B41FA5}">
                      <a16:colId xmlns:a16="http://schemas.microsoft.com/office/drawing/2014/main" val="775152687"/>
                    </a:ext>
                  </a:extLst>
                </a:gridCol>
                <a:gridCol w="1317105">
                  <a:extLst>
                    <a:ext uri="{9D8B030D-6E8A-4147-A177-3AD203B41FA5}">
                      <a16:colId xmlns:a16="http://schemas.microsoft.com/office/drawing/2014/main" val="3551139434"/>
                    </a:ext>
                  </a:extLst>
                </a:gridCol>
              </a:tblGrid>
              <a:tr h="382700">
                <a:tc>
                  <a:txBody>
                    <a:bodyPr/>
                    <a:lstStyle/>
                    <a:p>
                      <a:pPr lvl="0" algn="ctr">
                        <a:buNone/>
                      </a:pPr>
                      <a:r>
                        <a:rPr lang="en-US" sz="1600" b="1" kern="1200" noProof="0">
                          <a:solidFill>
                            <a:schemeClr val="bg1">
                              <a:lumMod val="85000"/>
                            </a:schemeClr>
                          </a:solidFill>
                          <a:latin typeface="Segoe UI Light"/>
                          <a:ea typeface="+mn-ea"/>
                          <a:cs typeface="Segoe UI Light"/>
                        </a:rPr>
                        <a:t>Prompt</a:t>
                      </a:r>
                    </a:p>
                  </a:txBody>
                  <a:tcPr>
                    <a:solidFill>
                      <a:srgbClr val="26262D"/>
                    </a:solidFill>
                  </a:tcPr>
                </a:tc>
                <a:tc>
                  <a:txBody>
                    <a:bodyPr/>
                    <a:lstStyle/>
                    <a:p>
                      <a:pPr lvl="0" algn="ctr">
                        <a:buNone/>
                      </a:pPr>
                      <a:r>
                        <a:rPr lang="en-US" sz="1600" b="1" kern="1200" noProof="0">
                          <a:solidFill>
                            <a:schemeClr val="bg1">
                              <a:lumMod val="85000"/>
                            </a:schemeClr>
                          </a:solidFill>
                          <a:latin typeface="Segoe UI Light"/>
                          <a:ea typeface="+mn-ea"/>
                          <a:cs typeface="Segoe UI Light"/>
                        </a:rPr>
                        <a:t>Vision Feature</a:t>
                      </a:r>
                    </a:p>
                  </a:txBody>
                  <a:tcPr>
                    <a:solidFill>
                      <a:srgbClr val="26262D"/>
                    </a:solidFill>
                  </a:tcPr>
                </a:tc>
                <a:tc>
                  <a:txBody>
                    <a:bodyPr/>
                    <a:lstStyle/>
                    <a:p>
                      <a:pPr lvl="0" algn="ctr">
                        <a:buNone/>
                      </a:pPr>
                      <a:r>
                        <a:rPr lang="en-US" sz="1600" b="1" kern="1200" noProof="0">
                          <a:solidFill>
                            <a:schemeClr val="bg1">
                              <a:lumMod val="85000"/>
                            </a:schemeClr>
                          </a:solidFill>
                          <a:latin typeface="Segoe UI Light"/>
                          <a:ea typeface="+mn-ea"/>
                          <a:cs typeface="Segoe UI Light"/>
                        </a:rPr>
                        <a:t>Use Rationale</a:t>
                      </a:r>
                    </a:p>
                  </a:txBody>
                  <a:tcPr>
                    <a:solidFill>
                      <a:srgbClr val="26262D"/>
                    </a:solidFill>
                  </a:tcPr>
                </a:tc>
                <a:tc>
                  <a:txBody>
                    <a:bodyPr/>
                    <a:lstStyle/>
                    <a:p>
                      <a:pPr lvl="0" algn="ctr">
                        <a:buNone/>
                      </a:pPr>
                      <a:r>
                        <a:rPr lang="en-US" sz="1600" b="1" kern="1200" noProof="0">
                          <a:solidFill>
                            <a:schemeClr val="bg1">
                              <a:lumMod val="85000"/>
                            </a:schemeClr>
                          </a:solidFill>
                          <a:latin typeface="Segoe UI Light"/>
                          <a:ea typeface="+mn-ea"/>
                          <a:cs typeface="Segoe UI Light"/>
                        </a:rPr>
                        <a:t>Accuracy</a:t>
                      </a:r>
                    </a:p>
                  </a:txBody>
                  <a:tcPr>
                    <a:solidFill>
                      <a:srgbClr val="26262D"/>
                    </a:solidFill>
                  </a:tcPr>
                </a:tc>
                <a:extLst>
                  <a:ext uri="{0D108BD9-81ED-4DB2-BD59-A6C34878D82A}">
                    <a16:rowId xmlns:a16="http://schemas.microsoft.com/office/drawing/2014/main" val="176956700"/>
                  </a:ext>
                </a:extLst>
              </a:tr>
              <a:tr h="316272">
                <a:tc rowSpan="3">
                  <a:txBody>
                    <a:bodyPr/>
                    <a:lstStyle/>
                    <a:p>
                      <a:pPr marL="0" lvl="0" indent="0" algn="ctr">
                        <a:buNone/>
                      </a:pPr>
                      <a:r>
                        <a:rPr lang="en-US" sz="1400" kern="1200" noProof="0">
                          <a:solidFill>
                            <a:srgbClr val="26262D"/>
                          </a:solidFill>
                          <a:latin typeface="Segoe UI Light"/>
                          <a:ea typeface="+mn-ea"/>
                          <a:cs typeface="Segoe UI Light"/>
                        </a:rPr>
                        <a:t>Question: Is this news fake or not? Context: 〈TEXT〉 Options: 〈OPTIONS〉</a:t>
                      </a:r>
                      <a:endParaRPr lang="en-US" sz="1400" kern="1200">
                        <a:solidFill>
                          <a:srgbClr val="26262D"/>
                        </a:solidFill>
                        <a:latin typeface="Segoe UI Light"/>
                        <a:ea typeface="+mn-ea"/>
                        <a:cs typeface="Segoe UI Light"/>
                      </a:endParaRPr>
                    </a:p>
                  </a:txBody>
                  <a:tcPr anchor="ctr"/>
                </a:tc>
                <a:tc>
                  <a:txBody>
                    <a:bodyPr/>
                    <a:lstStyle/>
                    <a:p>
                      <a:pPr marL="0" lvl="0" indent="0" algn="ctr">
                        <a:buNone/>
                      </a:pPr>
                      <a:r>
                        <a:rPr lang="en-US" sz="1600" kern="1200" noProof="0">
                          <a:solidFill>
                            <a:srgbClr val="26262D"/>
                          </a:solidFill>
                          <a:latin typeface="Segoe UI Light"/>
                          <a:ea typeface="+mn-ea"/>
                          <a:cs typeface="Segoe UI Light"/>
                        </a:rPr>
                        <a:t>No</a:t>
                      </a:r>
                    </a:p>
                  </a:txBody>
                  <a:tcPr anchor="ctr"/>
                </a:tc>
                <a:tc>
                  <a:txBody>
                    <a:bodyPr/>
                    <a:lstStyle/>
                    <a:p>
                      <a:pPr marL="0" lvl="0" indent="0" algn="ctr">
                        <a:buNone/>
                      </a:pPr>
                      <a:r>
                        <a:rPr lang="en-US" sz="1600" kern="1200" noProof="0">
                          <a:solidFill>
                            <a:srgbClr val="26262D"/>
                          </a:solidFill>
                          <a:latin typeface="Segoe UI Light"/>
                          <a:ea typeface="+mn-ea"/>
                          <a:cs typeface="Segoe UI Light"/>
                        </a:rPr>
                        <a:t>No</a:t>
                      </a:r>
                      <a:endParaRPr lang="en-US" sz="1600" kern="1200">
                        <a:solidFill>
                          <a:srgbClr val="26262D"/>
                        </a:solidFill>
                        <a:latin typeface="Segoe UI Light"/>
                        <a:ea typeface="+mn-ea"/>
                        <a:cs typeface="Segoe UI Light"/>
                      </a:endParaRPr>
                    </a:p>
                  </a:txBody>
                  <a:tcPr anchor="ctr"/>
                </a:tc>
                <a:tc>
                  <a:txBody>
                    <a:bodyPr/>
                    <a:lstStyle/>
                    <a:p>
                      <a:pPr marL="0" lvl="0" indent="0" algn="ctr">
                        <a:buNone/>
                      </a:pPr>
                      <a:r>
                        <a:rPr lang="en-US" sz="1600" kern="1200">
                          <a:solidFill>
                            <a:srgbClr val="26262D"/>
                          </a:solidFill>
                          <a:latin typeface="Segoe UI Light"/>
                          <a:ea typeface="+mn-ea"/>
                          <a:cs typeface="Segoe UI Light"/>
                        </a:rPr>
                        <a:t>41.8</a:t>
                      </a:r>
                    </a:p>
                  </a:txBody>
                  <a:tcPr anchor="ctr"/>
                </a:tc>
                <a:extLst>
                  <a:ext uri="{0D108BD9-81ED-4DB2-BD59-A6C34878D82A}">
                    <a16:rowId xmlns:a16="http://schemas.microsoft.com/office/drawing/2014/main" val="132619204"/>
                  </a:ext>
                </a:extLst>
              </a:tr>
              <a:tr h="298701">
                <a:tc vMerge="1">
                  <a:txBody>
                    <a:bodyPr/>
                    <a:lstStyle/>
                    <a:p>
                      <a:endParaRPr lang="en-US"/>
                    </a:p>
                  </a:txBody>
                  <a:tcPr/>
                </a:tc>
                <a:tc>
                  <a:txBody>
                    <a:bodyPr/>
                    <a:lstStyle/>
                    <a:p>
                      <a:pPr marL="0" lvl="0" indent="0" algn="ctr">
                        <a:buNone/>
                      </a:pPr>
                      <a:r>
                        <a:rPr lang="en-US" sz="1600" kern="1200" noProof="0">
                          <a:solidFill>
                            <a:srgbClr val="26262D"/>
                          </a:solidFill>
                          <a:latin typeface="Segoe UI Light"/>
                          <a:ea typeface="+mn-ea"/>
                          <a:cs typeface="Segoe UI Light"/>
                        </a:rPr>
                        <a:t>DETR</a:t>
                      </a:r>
                    </a:p>
                  </a:txBody>
                  <a:tcPr anchor="ctr"/>
                </a:tc>
                <a:tc>
                  <a:txBody>
                    <a:bodyPr/>
                    <a:lstStyle/>
                    <a:p>
                      <a:pPr marL="0" lvl="0" indent="0" algn="ctr">
                        <a:buNone/>
                      </a:pPr>
                      <a:r>
                        <a:rPr lang="en-US" sz="1600" kern="1200">
                          <a:solidFill>
                            <a:srgbClr val="26262D"/>
                          </a:solidFill>
                          <a:latin typeface="Segoe UI Light"/>
                          <a:ea typeface="+mn-ea"/>
                          <a:cs typeface="Segoe UI Light"/>
                        </a:rPr>
                        <a:t>No</a:t>
                      </a:r>
                    </a:p>
                  </a:txBody>
                  <a:tcPr anchor="ctr"/>
                </a:tc>
                <a:tc>
                  <a:txBody>
                    <a:bodyPr/>
                    <a:lstStyle/>
                    <a:p>
                      <a:pPr marL="0" lvl="0" indent="0" algn="ctr">
                        <a:buNone/>
                      </a:pPr>
                      <a:r>
                        <a:rPr lang="en-US" sz="1600" kern="1200">
                          <a:solidFill>
                            <a:srgbClr val="26262D"/>
                          </a:solidFill>
                          <a:latin typeface="Segoe UI Light"/>
                          <a:ea typeface="+mn-ea"/>
                          <a:cs typeface="Segoe UI Light"/>
                        </a:rPr>
                        <a:t>41.8</a:t>
                      </a:r>
                    </a:p>
                  </a:txBody>
                  <a:tcPr anchor="ctr"/>
                </a:tc>
                <a:extLst>
                  <a:ext uri="{0D108BD9-81ED-4DB2-BD59-A6C34878D82A}">
                    <a16:rowId xmlns:a16="http://schemas.microsoft.com/office/drawing/2014/main" val="1770309367"/>
                  </a:ext>
                </a:extLst>
              </a:tr>
              <a:tr h="620825">
                <a:tc vMerge="1">
                  <a:txBody>
                    <a:bodyPr/>
                    <a:lstStyle/>
                    <a:p>
                      <a:endParaRPr lang="en-US"/>
                    </a:p>
                  </a:txBody>
                  <a:tcPr/>
                </a:tc>
                <a:tc>
                  <a:txBody>
                    <a:bodyPr/>
                    <a:lstStyle/>
                    <a:p>
                      <a:pPr marL="0" lvl="0" indent="0" algn="ctr">
                        <a:buNone/>
                      </a:pPr>
                      <a:r>
                        <a:rPr lang="en-US" sz="1600" kern="1200" noProof="0">
                          <a:solidFill>
                            <a:srgbClr val="26262D"/>
                          </a:solidFill>
                          <a:latin typeface="Segoe UI Light"/>
                          <a:ea typeface="+mn-ea"/>
                          <a:cs typeface="Segoe UI Light"/>
                        </a:rPr>
                        <a:t>DETR</a:t>
                      </a:r>
                    </a:p>
                  </a:txBody>
                  <a:tcPr anchor="ctr"/>
                </a:tc>
                <a:tc>
                  <a:txBody>
                    <a:bodyPr/>
                    <a:lstStyle/>
                    <a:p>
                      <a:pPr marL="0" indent="0" algn="ctr">
                        <a:buNone/>
                      </a:pPr>
                      <a:r>
                        <a:rPr lang="en-US" sz="1600" kern="1200">
                          <a:solidFill>
                            <a:srgbClr val="26262D"/>
                          </a:solidFill>
                          <a:latin typeface="Segoe UI Light"/>
                          <a:ea typeface="+mn-ea"/>
                          <a:cs typeface="Segoe UI Light"/>
                        </a:rPr>
                        <a:t>RATIONALE-1</a:t>
                      </a:r>
                    </a:p>
                  </a:txBody>
                  <a:tcPr anchor="ctr"/>
                </a:tc>
                <a:tc>
                  <a:txBody>
                    <a:bodyPr/>
                    <a:lstStyle/>
                    <a:p>
                      <a:pPr marL="0" lvl="0" indent="0" algn="ctr">
                        <a:buNone/>
                      </a:pPr>
                      <a:r>
                        <a:rPr lang="en-US" sz="1600" kern="1200">
                          <a:solidFill>
                            <a:srgbClr val="26262D"/>
                          </a:solidFill>
                          <a:latin typeface="Segoe UI Light"/>
                          <a:ea typeface="+mn-ea"/>
                          <a:cs typeface="Segoe UI Light"/>
                        </a:rPr>
                        <a:t>44.6</a:t>
                      </a:r>
                    </a:p>
                  </a:txBody>
                  <a:tcPr anchor="ctr"/>
                </a:tc>
                <a:extLst>
                  <a:ext uri="{0D108BD9-81ED-4DB2-BD59-A6C34878D82A}">
                    <a16:rowId xmlns:a16="http://schemas.microsoft.com/office/drawing/2014/main" val="2837973917"/>
                  </a:ext>
                </a:extLst>
              </a:tr>
              <a:tr h="298701">
                <a:tc rowSpan="3">
                  <a:txBody>
                    <a:bodyPr/>
                    <a:lstStyle/>
                    <a:p>
                      <a:pPr marL="0" lvl="0" indent="0" algn="ctr">
                        <a:buNone/>
                      </a:pPr>
                      <a:r>
                        <a:rPr lang="en-US" sz="1400" kern="1200" noProof="0">
                          <a:solidFill>
                            <a:srgbClr val="26262D"/>
                          </a:solidFill>
                          <a:latin typeface="Segoe UI Light"/>
                          <a:ea typeface="+mn-ea"/>
                          <a:cs typeface="Segoe UI Light"/>
                        </a:rPr>
                        <a:t>Question: Is the statement in this post (A) True or (B) False? Context: This post features a piece of text that makes a specific statement or claim about a topic. The statement may be related to politics, science, health, or any other field. The post has been shared widely on social media. 〈TEXT〉 Options: 〈OPTIONS〉</a:t>
                      </a:r>
                      <a:endParaRPr lang="en-US" sz="1400" kern="1200">
                        <a:solidFill>
                          <a:srgbClr val="26262D"/>
                        </a:solidFill>
                        <a:latin typeface="Segoe UI Light"/>
                        <a:ea typeface="+mn-ea"/>
                        <a:cs typeface="Segoe UI Light"/>
                      </a:endParaRPr>
                    </a:p>
                  </a:txBody>
                  <a:tcPr anchor="ctr"/>
                </a:tc>
                <a:tc>
                  <a:txBody>
                    <a:bodyPr/>
                    <a:lstStyle/>
                    <a:p>
                      <a:pPr marL="0" lvl="0" indent="0" algn="ctr">
                        <a:buNone/>
                      </a:pPr>
                      <a:r>
                        <a:rPr lang="en-US" sz="1600" kern="1200" noProof="0">
                          <a:solidFill>
                            <a:srgbClr val="26262D"/>
                          </a:solidFill>
                          <a:latin typeface="Segoe UI Light"/>
                          <a:ea typeface="+mn-ea"/>
                          <a:cs typeface="Segoe UI Light"/>
                        </a:rPr>
                        <a:t>No</a:t>
                      </a:r>
                    </a:p>
                  </a:txBody>
                  <a:tcPr anchor="ctr"/>
                </a:tc>
                <a:tc>
                  <a:txBody>
                    <a:bodyPr/>
                    <a:lstStyle/>
                    <a:p>
                      <a:pPr marL="0" indent="0" algn="ctr">
                        <a:buNone/>
                      </a:pPr>
                      <a:r>
                        <a:rPr lang="en-US" sz="1600" kern="1200">
                          <a:solidFill>
                            <a:srgbClr val="26262D"/>
                          </a:solidFill>
                          <a:latin typeface="Segoe UI Light"/>
                          <a:ea typeface="+mn-ea"/>
                          <a:cs typeface="Segoe UI Light"/>
                        </a:rPr>
                        <a:t>No</a:t>
                      </a:r>
                    </a:p>
                  </a:txBody>
                  <a:tcPr anchor="ctr"/>
                </a:tc>
                <a:tc>
                  <a:txBody>
                    <a:bodyPr/>
                    <a:lstStyle/>
                    <a:p>
                      <a:pPr marL="0" lvl="0" indent="0" algn="ctr">
                        <a:buNone/>
                      </a:pPr>
                      <a:r>
                        <a:rPr lang="en-US" sz="1600" kern="1200">
                          <a:solidFill>
                            <a:srgbClr val="26262D"/>
                          </a:solidFill>
                          <a:latin typeface="Segoe UI Light"/>
                          <a:ea typeface="+mn-ea"/>
                          <a:cs typeface="Segoe UI Light"/>
                        </a:rPr>
                        <a:t>61.1</a:t>
                      </a:r>
                    </a:p>
                  </a:txBody>
                  <a:tcPr anchor="ctr"/>
                </a:tc>
                <a:extLst>
                  <a:ext uri="{0D108BD9-81ED-4DB2-BD59-A6C34878D82A}">
                    <a16:rowId xmlns:a16="http://schemas.microsoft.com/office/drawing/2014/main" val="895551927"/>
                  </a:ext>
                </a:extLst>
              </a:tr>
              <a:tr h="340178">
                <a:tc vMerge="1">
                  <a:txBody>
                    <a:bodyPr/>
                    <a:lstStyle/>
                    <a:p>
                      <a:endParaRPr lang="en-US"/>
                    </a:p>
                  </a:txBody>
                  <a:tcPr anchor="ctr"/>
                </a:tc>
                <a:tc>
                  <a:txBody>
                    <a:bodyPr/>
                    <a:lstStyle/>
                    <a:p>
                      <a:pPr marL="0" lvl="0" indent="0" algn="ctr">
                        <a:buNone/>
                      </a:pPr>
                      <a:r>
                        <a:rPr lang="en-US" sz="1600" kern="1200" noProof="0">
                          <a:solidFill>
                            <a:srgbClr val="26262D"/>
                          </a:solidFill>
                          <a:latin typeface="Segoe UI Light"/>
                          <a:ea typeface="+mn-ea"/>
                          <a:cs typeface="Segoe UI Light"/>
                        </a:rPr>
                        <a:t>DETR</a:t>
                      </a:r>
                    </a:p>
                  </a:txBody>
                  <a:tcPr anchor="ctr"/>
                </a:tc>
                <a:tc>
                  <a:txBody>
                    <a:bodyPr/>
                    <a:lstStyle/>
                    <a:p>
                      <a:pPr marL="0" indent="0" algn="ctr">
                        <a:buNone/>
                      </a:pPr>
                      <a:r>
                        <a:rPr lang="en-US" sz="1600" kern="1200">
                          <a:solidFill>
                            <a:srgbClr val="26262D"/>
                          </a:solidFill>
                          <a:latin typeface="Segoe UI Light"/>
                          <a:ea typeface="+mn-ea"/>
                          <a:cs typeface="Segoe UI Light"/>
                        </a:rPr>
                        <a:t>No</a:t>
                      </a:r>
                    </a:p>
                  </a:txBody>
                  <a:tcPr anchor="ctr"/>
                </a:tc>
                <a:tc>
                  <a:txBody>
                    <a:bodyPr/>
                    <a:lstStyle/>
                    <a:p>
                      <a:pPr marL="0" lvl="0" indent="0" algn="ctr">
                        <a:buNone/>
                      </a:pPr>
                      <a:r>
                        <a:rPr lang="en-US" sz="1600" kern="1200">
                          <a:solidFill>
                            <a:srgbClr val="26262D"/>
                          </a:solidFill>
                          <a:latin typeface="Segoe UI Light"/>
                          <a:ea typeface="+mn-ea"/>
                          <a:cs typeface="Segoe UI Light"/>
                        </a:rPr>
                        <a:t>61.3</a:t>
                      </a:r>
                    </a:p>
                  </a:txBody>
                  <a:tcPr anchor="ctr"/>
                </a:tc>
                <a:extLst>
                  <a:ext uri="{0D108BD9-81ED-4DB2-BD59-A6C34878D82A}">
                    <a16:rowId xmlns:a16="http://schemas.microsoft.com/office/drawing/2014/main" val="4112277917"/>
                  </a:ext>
                </a:extLst>
              </a:tr>
              <a:tr h="2090907">
                <a:tc vMerge="1">
                  <a:txBody>
                    <a:bodyPr/>
                    <a:lstStyle/>
                    <a:p>
                      <a:endParaRPr lang="en-US"/>
                    </a:p>
                  </a:txBody>
                  <a:tcPr anchor="ctr"/>
                </a:tc>
                <a:tc>
                  <a:txBody>
                    <a:bodyPr/>
                    <a:lstStyle/>
                    <a:p>
                      <a:pPr marL="0" lvl="0" indent="0" algn="ctr">
                        <a:buNone/>
                      </a:pPr>
                      <a:r>
                        <a:rPr lang="en-US" sz="1600" kern="1200" noProof="0">
                          <a:solidFill>
                            <a:srgbClr val="26262D"/>
                          </a:solidFill>
                          <a:latin typeface="Segoe UI Light"/>
                          <a:ea typeface="+mn-ea"/>
                          <a:cs typeface="Segoe UI Light"/>
                        </a:rPr>
                        <a:t>DETR</a:t>
                      </a:r>
                    </a:p>
                  </a:txBody>
                  <a:tcPr anchor="ctr"/>
                </a:tc>
                <a:tc>
                  <a:txBody>
                    <a:bodyPr/>
                    <a:lstStyle/>
                    <a:p>
                      <a:pPr marL="0" indent="0" algn="ctr">
                        <a:buNone/>
                      </a:pPr>
                      <a:r>
                        <a:rPr lang="en-US" sz="1600" kern="1200">
                          <a:solidFill>
                            <a:srgbClr val="26262D"/>
                          </a:solidFill>
                          <a:latin typeface="Segoe UI Light"/>
                          <a:ea typeface="+mn-ea"/>
                          <a:cs typeface="Segoe UI Light"/>
                        </a:rPr>
                        <a:t>RATIONALE-1</a:t>
                      </a:r>
                    </a:p>
                  </a:txBody>
                  <a:tcPr anchor="ctr"/>
                </a:tc>
                <a:tc>
                  <a:txBody>
                    <a:bodyPr/>
                    <a:lstStyle/>
                    <a:p>
                      <a:pPr marL="0" lvl="0" indent="0" algn="ctr">
                        <a:buNone/>
                      </a:pPr>
                      <a:r>
                        <a:rPr lang="en-US" sz="1600" kern="1200">
                          <a:solidFill>
                            <a:srgbClr val="26262D"/>
                          </a:solidFill>
                          <a:latin typeface="Segoe UI Light"/>
                          <a:ea typeface="+mn-ea"/>
                          <a:cs typeface="Segoe UI Light"/>
                        </a:rPr>
                        <a:t>49.6</a:t>
                      </a:r>
                    </a:p>
                  </a:txBody>
                  <a:tcPr anchor="ctr"/>
                </a:tc>
                <a:extLst>
                  <a:ext uri="{0D108BD9-81ED-4DB2-BD59-A6C34878D82A}">
                    <a16:rowId xmlns:a16="http://schemas.microsoft.com/office/drawing/2014/main" val="3610893539"/>
                  </a:ext>
                </a:extLst>
              </a:tr>
            </a:tbl>
          </a:graphicData>
        </a:graphic>
      </p:graphicFrame>
      <p:sp>
        <p:nvSpPr>
          <p:cNvPr id="9" name="TextBox 8">
            <a:extLst>
              <a:ext uri="{FF2B5EF4-FFF2-40B4-BE49-F238E27FC236}">
                <a16:creationId xmlns:a16="http://schemas.microsoft.com/office/drawing/2014/main" id="{BBA37337-5523-FA20-FD09-9C4716741C41}"/>
              </a:ext>
            </a:extLst>
          </p:cNvPr>
          <p:cNvSpPr txBox="1"/>
          <p:nvPr/>
        </p:nvSpPr>
        <p:spPr>
          <a:xfrm>
            <a:off x="4889366" y="5144710"/>
            <a:ext cx="2635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lumMod val="85000"/>
                  </a:schemeClr>
                </a:solidFill>
                <a:latin typeface="Segoe UI Light"/>
                <a:cs typeface="Segoe UI Light"/>
              </a:rPr>
              <a:t>(more experiments in the report)</a:t>
            </a:r>
          </a:p>
        </p:txBody>
      </p:sp>
    </p:spTree>
    <p:extLst>
      <p:ext uri="{BB962C8B-B14F-4D97-AF65-F5344CB8AC3E}">
        <p14:creationId xmlns:p14="http://schemas.microsoft.com/office/powerpoint/2010/main" val="279405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71D3A82C-29F1-4775-DADE-B483926F8A43}"/>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200967" y="5849378"/>
            <a:ext cx="10010775" cy="866775"/>
          </a:xfrm>
          <a:prstGeom prst="rect">
            <a:avLst/>
          </a:prstGeom>
        </p:spPr>
      </p:pic>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sp>
        <p:nvSpPr>
          <p:cNvPr id="9" name="TextBox 12">
            <a:extLst>
              <a:ext uri="{FF2B5EF4-FFF2-40B4-BE49-F238E27FC236}">
                <a16:creationId xmlns:a16="http://schemas.microsoft.com/office/drawing/2014/main" id="{2A7428CD-1286-AD96-6A2C-88736B237150}"/>
              </a:ext>
            </a:extLst>
          </p:cNvPr>
          <p:cNvSpPr txBox="1"/>
          <p:nvPr/>
        </p:nvSpPr>
        <p:spPr>
          <a:xfrm>
            <a:off x="1426097" y="6114167"/>
            <a:ext cx="9297829" cy="840230"/>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a:solidFill>
                  <a:schemeClr val="bg1">
                    <a:lumMod val="85000"/>
                  </a:schemeClr>
                </a:solidFill>
                <a:latin typeface="Segoe UI Light"/>
                <a:cs typeface="Segoe UI Light"/>
                <a:sym typeface="Karla"/>
              </a:rPr>
              <a:t>Tell me some </a:t>
            </a:r>
            <a:r>
              <a:rPr lang="en-GB" b="1">
                <a:solidFill>
                  <a:schemeClr val="bg1">
                    <a:lumMod val="85000"/>
                  </a:schemeClr>
                </a:solidFill>
                <a:latin typeface="Segoe UI Light"/>
                <a:cs typeface="Segoe UI Light"/>
                <a:sym typeface="Karla"/>
              </a:rPr>
              <a:t>insights</a:t>
            </a:r>
            <a:endParaRPr lang="en-GB" b="1">
              <a:solidFill>
                <a:schemeClr val="bg1">
                  <a:lumMod val="85000"/>
                </a:schemeClr>
              </a:solidFill>
              <a:latin typeface="Segoe UI Light"/>
              <a:ea typeface="+mn-lt"/>
              <a:cs typeface="Segoe UI Light"/>
            </a:endParaRPr>
          </a:p>
          <a:p>
            <a:pPr>
              <a:lnSpc>
                <a:spcPct val="90000"/>
              </a:lnSpc>
              <a:buSzPts val="5200"/>
              <a:defRPr/>
            </a:pPr>
            <a:endParaRPr lang="en-GB">
              <a:solidFill>
                <a:schemeClr val="bg1">
                  <a:lumMod val="85000"/>
                </a:schemeClr>
              </a:solidFill>
              <a:latin typeface="Segoe UI Light"/>
              <a:ea typeface="+mn-lt"/>
              <a:cs typeface="Segoe UI Light"/>
            </a:endParaRPr>
          </a:p>
          <a:p>
            <a:pPr>
              <a:lnSpc>
                <a:spcPct val="90000"/>
              </a:lnSpc>
              <a:buSzPts val="5200"/>
              <a:defRPr/>
            </a:pPr>
            <a:endParaRPr lang="en-GB">
              <a:solidFill>
                <a:schemeClr val="bg1">
                  <a:lumMod val="85000"/>
                </a:schemeClr>
              </a:solidFill>
              <a:latin typeface="Segoe UI Light"/>
              <a:cs typeface="Segoe UI Light"/>
            </a:endParaRPr>
          </a:p>
        </p:txBody>
      </p:sp>
      <p:grpSp>
        <p:nvGrpSpPr>
          <p:cNvPr id="13" name="Gruppo 12">
            <a:extLst>
              <a:ext uri="{FF2B5EF4-FFF2-40B4-BE49-F238E27FC236}">
                <a16:creationId xmlns:a16="http://schemas.microsoft.com/office/drawing/2014/main" id="{9BBB3FFF-6752-C071-32D7-DAADD23AE7B4}"/>
              </a:ext>
            </a:extLst>
          </p:cNvPr>
          <p:cNvGrpSpPr/>
          <p:nvPr/>
        </p:nvGrpSpPr>
        <p:grpSpPr>
          <a:xfrm>
            <a:off x="5210083" y="933812"/>
            <a:ext cx="1776265" cy="935118"/>
            <a:chOff x="6795315" y="1097097"/>
            <a:chExt cx="1776265" cy="935118"/>
          </a:xfrm>
        </p:grpSpPr>
        <p:sp>
          <p:nvSpPr>
            <p:cNvPr id="8" name="Rectangle: Rounded Corners 3">
              <a:extLst>
                <a:ext uri="{FF2B5EF4-FFF2-40B4-BE49-F238E27FC236}">
                  <a16:creationId xmlns:a16="http://schemas.microsoft.com/office/drawing/2014/main" id="{4CB7E45C-250C-87CD-23FE-F0CE43A87758}"/>
                </a:ext>
              </a:extLst>
            </p:cNvPr>
            <p:cNvSpPr/>
            <p:nvPr/>
          </p:nvSpPr>
          <p:spPr>
            <a:xfrm>
              <a:off x="6795315" y="1097097"/>
              <a:ext cx="1776265" cy="935118"/>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eriod"/>
              </a:pPr>
              <a:endParaRPr lang="en-GB">
                <a:cs typeface="Calibri"/>
              </a:endParaRPr>
            </a:p>
          </p:txBody>
        </p:sp>
        <p:pic>
          <p:nvPicPr>
            <p:cNvPr id="5" name="Immagine 5">
              <a:extLst>
                <a:ext uri="{FF2B5EF4-FFF2-40B4-BE49-F238E27FC236}">
                  <a16:creationId xmlns:a16="http://schemas.microsoft.com/office/drawing/2014/main" id="{DDF3A9D9-3CCE-385C-B483-1DE3098199BF}"/>
                </a:ext>
              </a:extLst>
            </p:cNvPr>
            <p:cNvPicPr>
              <a:picLocks noChangeAspect="1"/>
            </p:cNvPicPr>
            <p:nvPr/>
          </p:nvPicPr>
          <p:blipFill>
            <a:blip r:embed="rId6"/>
            <a:stretch>
              <a:fillRect/>
            </a:stretch>
          </p:blipFill>
          <p:spPr>
            <a:xfrm>
              <a:off x="7207703" y="1162293"/>
              <a:ext cx="947058" cy="805055"/>
            </a:xfrm>
            <a:prstGeom prst="rect">
              <a:avLst/>
            </a:prstGeom>
          </p:spPr>
        </p:pic>
      </p:grpSp>
      <p:sp>
        <p:nvSpPr>
          <p:cNvPr id="15" name="Rectangle: Rounded Corners 3">
            <a:extLst>
              <a:ext uri="{FF2B5EF4-FFF2-40B4-BE49-F238E27FC236}">
                <a16:creationId xmlns:a16="http://schemas.microsoft.com/office/drawing/2014/main" id="{678C5E42-7EE7-E59C-8522-BCEFD69B2505}"/>
              </a:ext>
            </a:extLst>
          </p:cNvPr>
          <p:cNvSpPr/>
          <p:nvPr/>
        </p:nvSpPr>
        <p:spPr>
          <a:xfrm>
            <a:off x="2529476" y="2219687"/>
            <a:ext cx="7130676" cy="2588386"/>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eriod"/>
            </a:pPr>
            <a:endParaRPr lang="en-GB">
              <a:cs typeface="Calibri"/>
            </a:endParaRPr>
          </a:p>
        </p:txBody>
      </p:sp>
      <p:sp>
        <p:nvSpPr>
          <p:cNvPr id="2" name="CasellaDiTesto 1">
            <a:extLst>
              <a:ext uri="{FF2B5EF4-FFF2-40B4-BE49-F238E27FC236}">
                <a16:creationId xmlns:a16="http://schemas.microsoft.com/office/drawing/2014/main" id="{F465AA9A-824C-7A7D-21AC-4486D24DD33E}"/>
              </a:ext>
            </a:extLst>
          </p:cNvPr>
          <p:cNvSpPr txBox="1"/>
          <p:nvPr/>
        </p:nvSpPr>
        <p:spPr>
          <a:xfrm>
            <a:off x="2615293" y="2486026"/>
            <a:ext cx="5729968" cy="1881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28650" indent="-342900">
              <a:lnSpc>
                <a:spcPct val="150000"/>
              </a:lnSpc>
              <a:buFont typeface="Arial"/>
              <a:buChar char="•"/>
            </a:pPr>
            <a:r>
              <a:rPr lang="en-GB" sz="2000" b="1" dirty="0">
                <a:solidFill>
                  <a:schemeClr val="bg1">
                    <a:lumMod val="85000"/>
                  </a:schemeClr>
                </a:solidFill>
                <a:latin typeface="Segoe UI Light"/>
                <a:cs typeface="Segoe UI Light"/>
              </a:rPr>
              <a:t>Highest accuracy</a:t>
            </a:r>
            <a:r>
              <a:rPr lang="en-GB" sz="2000" dirty="0">
                <a:solidFill>
                  <a:schemeClr val="bg1">
                    <a:lumMod val="85000"/>
                  </a:schemeClr>
                </a:solidFill>
                <a:latin typeface="Segoe UI Light"/>
                <a:cs typeface="Segoe UI Light"/>
              </a:rPr>
              <a:t>: 61.3%</a:t>
            </a:r>
            <a:r>
              <a:rPr lang="en-US" sz="2000" dirty="0">
                <a:solidFill>
                  <a:schemeClr val="bg1">
                    <a:lumMod val="85000"/>
                  </a:schemeClr>
                </a:solidFill>
                <a:latin typeface="Segoe UI Light"/>
                <a:cs typeface="Segoe UI Light"/>
              </a:rPr>
              <a:t>​</a:t>
            </a:r>
            <a:endParaRPr lang="it-IT" sz="2000" dirty="0">
              <a:solidFill>
                <a:schemeClr val="bg1">
                  <a:lumMod val="85000"/>
                </a:schemeClr>
              </a:solidFill>
              <a:latin typeface="Segoe UI Light"/>
              <a:cs typeface="Segoe UI Light"/>
            </a:endParaRPr>
          </a:p>
          <a:p>
            <a:pPr marL="628650" indent="-342900">
              <a:lnSpc>
                <a:spcPct val="150000"/>
              </a:lnSpc>
              <a:buFont typeface="Arial"/>
              <a:buChar char="•"/>
            </a:pPr>
            <a:r>
              <a:rPr lang="en-GB" sz="2000" dirty="0">
                <a:solidFill>
                  <a:schemeClr val="bg1">
                    <a:lumMod val="85000"/>
                  </a:schemeClr>
                </a:solidFill>
                <a:latin typeface="Segoe UI Light"/>
                <a:cs typeface="Segoe UI Light"/>
              </a:rPr>
              <a:t>Prompt is very important</a:t>
            </a:r>
            <a:r>
              <a:rPr lang="en-US" sz="2000" dirty="0">
                <a:solidFill>
                  <a:schemeClr val="bg1">
                    <a:lumMod val="85000"/>
                  </a:schemeClr>
                </a:solidFill>
                <a:latin typeface="Segoe UI Light"/>
                <a:cs typeface="Segoe UI Light"/>
              </a:rPr>
              <a:t>​</a:t>
            </a:r>
          </a:p>
          <a:p>
            <a:pPr marL="628650" indent="-342900">
              <a:lnSpc>
                <a:spcPct val="150000"/>
              </a:lnSpc>
              <a:buFont typeface="Arial"/>
              <a:buChar char="•"/>
            </a:pPr>
            <a:r>
              <a:rPr lang="en-GB" sz="2000" dirty="0">
                <a:solidFill>
                  <a:schemeClr val="bg1">
                    <a:lumMod val="85000"/>
                  </a:schemeClr>
                </a:solidFill>
                <a:latin typeface="Segoe UI Light"/>
                <a:cs typeface="Segoe UI Light"/>
              </a:rPr>
              <a:t>Vision features have small (positive impact)</a:t>
            </a:r>
            <a:r>
              <a:rPr lang="en-US" sz="2000" dirty="0">
                <a:solidFill>
                  <a:schemeClr val="bg1">
                    <a:lumMod val="85000"/>
                  </a:schemeClr>
                </a:solidFill>
                <a:latin typeface="Segoe UI Light"/>
                <a:cs typeface="Segoe UI Light"/>
              </a:rPr>
              <a:t>​</a:t>
            </a:r>
          </a:p>
          <a:p>
            <a:pPr marL="628650" indent="-342900">
              <a:lnSpc>
                <a:spcPct val="150000"/>
              </a:lnSpc>
              <a:buFont typeface="Arial"/>
              <a:buChar char="•"/>
            </a:pPr>
            <a:r>
              <a:rPr lang="en-GB" sz="2000" dirty="0">
                <a:solidFill>
                  <a:schemeClr val="bg1">
                    <a:lumMod val="85000"/>
                  </a:schemeClr>
                </a:solidFill>
                <a:latin typeface="Segoe UI Light"/>
                <a:cs typeface="Segoe UI Light"/>
              </a:rPr>
              <a:t>Rationale worsens the results</a:t>
            </a:r>
          </a:p>
        </p:txBody>
      </p:sp>
    </p:spTree>
    <p:extLst>
      <p:ext uri="{BB962C8B-B14F-4D97-AF65-F5344CB8AC3E}">
        <p14:creationId xmlns:p14="http://schemas.microsoft.com/office/powerpoint/2010/main" val="337062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112DED3B-61EB-D4D4-9B3B-5A9907F33363}"/>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200967" y="5849378"/>
            <a:ext cx="10010775" cy="866775"/>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4"/>
          <a:stretch>
            <a:fillRect/>
          </a:stretch>
        </p:blipFill>
        <p:spPr>
          <a:xfrm>
            <a:off x="11196439" y="931487"/>
            <a:ext cx="727773" cy="491533"/>
          </a:xfrm>
          <a:prstGeom prst="rect">
            <a:avLst/>
          </a:prstGeom>
        </p:spPr>
      </p:pic>
      <p:sp>
        <p:nvSpPr>
          <p:cNvPr id="9" name="TextBox 12">
            <a:extLst>
              <a:ext uri="{FF2B5EF4-FFF2-40B4-BE49-F238E27FC236}">
                <a16:creationId xmlns:a16="http://schemas.microsoft.com/office/drawing/2014/main" id="{2A7428CD-1286-AD96-6A2C-88736B237150}"/>
              </a:ext>
            </a:extLst>
          </p:cNvPr>
          <p:cNvSpPr txBox="1"/>
          <p:nvPr/>
        </p:nvSpPr>
        <p:spPr>
          <a:xfrm>
            <a:off x="1426097" y="6114167"/>
            <a:ext cx="9297829" cy="341632"/>
          </a:xfrm>
          <a:prstGeom prst="rect">
            <a:avLst/>
          </a:prstGeom>
          <a:noFill/>
        </p:spPr>
        <p:txBody>
          <a:bodyPr wrap="square" lIns="91440" tIns="45720" rIns="91440" bIns="45720" anchor="t">
            <a:spAutoFit/>
          </a:bodyPr>
          <a:lstStyle/>
          <a:p>
            <a:pPr>
              <a:lnSpc>
                <a:spcPct val="90000"/>
              </a:lnSpc>
              <a:defRPr/>
            </a:pPr>
            <a:r>
              <a:rPr lang="en-GB">
                <a:solidFill>
                  <a:schemeClr val="bg1">
                    <a:lumMod val="85000"/>
                  </a:schemeClr>
                </a:solidFill>
                <a:latin typeface="Segoe UI Light"/>
                <a:cs typeface="Segoe UI Light"/>
                <a:sym typeface="Karla"/>
              </a:rPr>
              <a:t>What </a:t>
            </a:r>
            <a:r>
              <a:rPr lang="en-GB" b="1">
                <a:solidFill>
                  <a:schemeClr val="bg1">
                    <a:lumMod val="85000"/>
                  </a:schemeClr>
                </a:solidFill>
                <a:latin typeface="Segoe UI Light"/>
                <a:cs typeface="Segoe UI Light"/>
                <a:sym typeface="Karla"/>
              </a:rPr>
              <a:t>limitations </a:t>
            </a:r>
            <a:r>
              <a:rPr lang="en-GB">
                <a:solidFill>
                  <a:schemeClr val="bg1">
                    <a:lumMod val="85000"/>
                  </a:schemeClr>
                </a:solidFill>
                <a:latin typeface="Segoe UI Light"/>
                <a:cs typeface="Segoe UI Light"/>
                <a:sym typeface="Karla"/>
              </a:rPr>
              <a:t>affected the results?</a:t>
            </a:r>
            <a:endParaRPr lang="en-GB">
              <a:solidFill>
                <a:schemeClr val="bg1">
                  <a:lumMod val="85000"/>
                </a:schemeClr>
              </a:solidFill>
              <a:latin typeface="Segoe UI Light"/>
              <a:ea typeface="+mn-lt"/>
              <a:cs typeface="Segoe UI Light"/>
            </a:endParaRPr>
          </a:p>
        </p:txBody>
      </p:sp>
      <p:sp>
        <p:nvSpPr>
          <p:cNvPr id="17" name="Rectangle: Rounded Corners 3">
            <a:extLst>
              <a:ext uri="{FF2B5EF4-FFF2-40B4-BE49-F238E27FC236}">
                <a16:creationId xmlns:a16="http://schemas.microsoft.com/office/drawing/2014/main" id="{AAA1BB27-11F5-0BCB-83F6-3AF7717CF8FD}"/>
              </a:ext>
            </a:extLst>
          </p:cNvPr>
          <p:cNvSpPr/>
          <p:nvPr/>
        </p:nvSpPr>
        <p:spPr>
          <a:xfrm>
            <a:off x="2556691" y="2280919"/>
            <a:ext cx="7300765" cy="2758475"/>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eriod"/>
            </a:pPr>
            <a:endParaRPr lang="en-GB">
              <a:cs typeface="Calibri"/>
            </a:endParaRPr>
          </a:p>
        </p:txBody>
      </p:sp>
      <p:grpSp>
        <p:nvGrpSpPr>
          <p:cNvPr id="12" name="Gruppo 11">
            <a:extLst>
              <a:ext uri="{FF2B5EF4-FFF2-40B4-BE49-F238E27FC236}">
                <a16:creationId xmlns:a16="http://schemas.microsoft.com/office/drawing/2014/main" id="{51D1DC7C-A0AB-EFCB-C24C-EC56CF6CD5E8}"/>
              </a:ext>
            </a:extLst>
          </p:cNvPr>
          <p:cNvGrpSpPr/>
          <p:nvPr/>
        </p:nvGrpSpPr>
        <p:grpSpPr>
          <a:xfrm>
            <a:off x="5210083" y="913401"/>
            <a:ext cx="1776265" cy="935118"/>
            <a:chOff x="7149101" y="1491704"/>
            <a:chExt cx="1776265" cy="935118"/>
          </a:xfrm>
        </p:grpSpPr>
        <p:sp>
          <p:nvSpPr>
            <p:cNvPr id="6" name="Rectangle: Rounded Corners 3">
              <a:extLst>
                <a:ext uri="{FF2B5EF4-FFF2-40B4-BE49-F238E27FC236}">
                  <a16:creationId xmlns:a16="http://schemas.microsoft.com/office/drawing/2014/main" id="{DF98B7F6-B8B6-8863-DC8A-6370023A4446}"/>
                </a:ext>
              </a:extLst>
            </p:cNvPr>
            <p:cNvSpPr/>
            <p:nvPr/>
          </p:nvSpPr>
          <p:spPr>
            <a:xfrm>
              <a:off x="7149101" y="1491704"/>
              <a:ext cx="1776265" cy="935118"/>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AutoNum type="arabicPeriod"/>
              </a:pPr>
              <a:endParaRPr lang="en-GB">
                <a:cs typeface="Calibri"/>
              </a:endParaRPr>
            </a:p>
          </p:txBody>
        </p:sp>
        <p:pic>
          <p:nvPicPr>
            <p:cNvPr id="11" name="Immagine 11">
              <a:extLst>
                <a:ext uri="{FF2B5EF4-FFF2-40B4-BE49-F238E27FC236}">
                  <a16:creationId xmlns:a16="http://schemas.microsoft.com/office/drawing/2014/main" id="{ABD9DCB6-DE7D-2C6B-BB0B-B687969ABE1A}"/>
                </a:ext>
              </a:extLst>
            </p:cNvPr>
            <p:cNvPicPr>
              <a:picLocks noChangeAspect="1"/>
            </p:cNvPicPr>
            <p:nvPr/>
          </p:nvPicPr>
          <p:blipFill>
            <a:blip r:embed="rId5"/>
            <a:stretch>
              <a:fillRect/>
            </a:stretch>
          </p:blipFill>
          <p:spPr>
            <a:xfrm>
              <a:off x="7405007" y="1545469"/>
              <a:ext cx="1260023" cy="827922"/>
            </a:xfrm>
            <a:prstGeom prst="rect">
              <a:avLst/>
            </a:prstGeom>
          </p:spPr>
        </p:pic>
      </p:grpSp>
      <p:sp>
        <p:nvSpPr>
          <p:cNvPr id="5" name="CasellaDiTesto 4">
            <a:extLst>
              <a:ext uri="{FF2B5EF4-FFF2-40B4-BE49-F238E27FC236}">
                <a16:creationId xmlns:a16="http://schemas.microsoft.com/office/drawing/2014/main" id="{DBDEE1FB-5B79-A824-89D4-66DA5FABEC0C}"/>
              </a:ext>
            </a:extLst>
          </p:cNvPr>
          <p:cNvSpPr txBox="1"/>
          <p:nvPr/>
        </p:nvSpPr>
        <p:spPr>
          <a:xfrm>
            <a:off x="2812597" y="2431597"/>
            <a:ext cx="6927396" cy="23433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arenR"/>
            </a:pPr>
            <a:r>
              <a:rPr lang="en-GB" sz="2000">
                <a:solidFill>
                  <a:schemeClr val="bg1">
                    <a:lumMod val="85000"/>
                  </a:schemeClr>
                </a:solidFill>
                <a:latin typeface="Segoe UI Light"/>
                <a:cs typeface="Segoe UI Light"/>
              </a:rPr>
              <a:t>Task difficulty</a:t>
            </a:r>
            <a:r>
              <a:rPr lang="en-US" sz="2000">
                <a:solidFill>
                  <a:schemeClr val="bg1">
                    <a:lumMod val="85000"/>
                  </a:schemeClr>
                </a:solidFill>
                <a:latin typeface="Segoe UI Light"/>
                <a:cs typeface="Segoe UI Light"/>
              </a:rPr>
              <a:t>​</a:t>
            </a:r>
            <a:endParaRPr lang="it-IT" sz="2000">
              <a:solidFill>
                <a:schemeClr val="bg1">
                  <a:lumMod val="85000"/>
                </a:schemeClr>
              </a:solidFill>
              <a:cs typeface="Calibri" panose="020F0502020204030204"/>
            </a:endParaRPr>
          </a:p>
          <a:p>
            <a:pPr marL="342900" indent="-342900">
              <a:lnSpc>
                <a:spcPct val="150000"/>
              </a:lnSpc>
              <a:buAutoNum type="arabicParenR"/>
            </a:pPr>
            <a:r>
              <a:rPr lang="en-GB" sz="2000">
                <a:solidFill>
                  <a:schemeClr val="bg1">
                    <a:lumMod val="85000"/>
                  </a:schemeClr>
                </a:solidFill>
                <a:latin typeface="Segoe UI Light"/>
                <a:cs typeface="Segoe UI Light"/>
              </a:rPr>
              <a:t>Text input: short, sarcastic, web language</a:t>
            </a:r>
            <a:r>
              <a:rPr lang="en-US" sz="2000">
                <a:solidFill>
                  <a:schemeClr val="bg1">
                    <a:lumMod val="85000"/>
                  </a:schemeClr>
                </a:solidFill>
                <a:latin typeface="Segoe UI Light"/>
                <a:cs typeface="Segoe UI Light"/>
              </a:rPr>
              <a:t>​</a:t>
            </a:r>
          </a:p>
          <a:p>
            <a:pPr marL="342900" indent="-342900">
              <a:lnSpc>
                <a:spcPct val="150000"/>
              </a:lnSpc>
              <a:buAutoNum type="arabicParenR"/>
            </a:pPr>
            <a:r>
              <a:rPr lang="en-GB" sz="2000">
                <a:solidFill>
                  <a:schemeClr val="bg1">
                    <a:lumMod val="85000"/>
                  </a:schemeClr>
                </a:solidFill>
                <a:latin typeface="Segoe UI Light"/>
                <a:cs typeface="Segoe UI Light"/>
              </a:rPr>
              <a:t>Vison input: poor quality, digitally altered, highly detailed</a:t>
            </a:r>
            <a:r>
              <a:rPr lang="en-US" sz="2000">
                <a:solidFill>
                  <a:schemeClr val="bg1">
                    <a:lumMod val="85000"/>
                  </a:schemeClr>
                </a:solidFill>
                <a:latin typeface="Segoe UI Light"/>
                <a:cs typeface="Segoe UI Light"/>
              </a:rPr>
              <a:t>​</a:t>
            </a:r>
          </a:p>
          <a:p>
            <a:pPr marL="342900" indent="-342900">
              <a:lnSpc>
                <a:spcPct val="150000"/>
              </a:lnSpc>
              <a:buAutoNum type="arabicParenR"/>
            </a:pPr>
            <a:r>
              <a:rPr lang="en-GB" sz="2000">
                <a:solidFill>
                  <a:schemeClr val="bg1">
                    <a:lumMod val="85000"/>
                  </a:schemeClr>
                </a:solidFill>
                <a:latin typeface="Segoe UI Light"/>
                <a:cs typeface="Segoe UI Light"/>
              </a:rPr>
              <a:t>Prompt shared by every example</a:t>
            </a:r>
            <a:r>
              <a:rPr lang="en-US" sz="2000">
                <a:solidFill>
                  <a:schemeClr val="bg1">
                    <a:lumMod val="85000"/>
                  </a:schemeClr>
                </a:solidFill>
                <a:latin typeface="Segoe UI Light"/>
                <a:cs typeface="Segoe UI Light"/>
              </a:rPr>
              <a:t>​</a:t>
            </a:r>
          </a:p>
          <a:p>
            <a:pPr marL="342900" indent="-342900">
              <a:lnSpc>
                <a:spcPct val="150000"/>
              </a:lnSpc>
              <a:buAutoNum type="arabicParenR"/>
            </a:pPr>
            <a:r>
              <a:rPr lang="en-GB" sz="2000">
                <a:solidFill>
                  <a:schemeClr val="bg1">
                    <a:lumMod val="85000"/>
                  </a:schemeClr>
                </a:solidFill>
                <a:latin typeface="Segoe UI Light"/>
                <a:cs typeface="Segoe UI Light"/>
              </a:rPr>
              <a:t>Overall differences with the training dataset</a:t>
            </a:r>
          </a:p>
        </p:txBody>
      </p:sp>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spTree>
    <p:extLst>
      <p:ext uri="{BB962C8B-B14F-4D97-AF65-F5344CB8AC3E}">
        <p14:creationId xmlns:p14="http://schemas.microsoft.com/office/powerpoint/2010/main" val="2440742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8B43010-F821-E644-21B5-B66EE9842D2B}"/>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200967" y="5849378"/>
            <a:ext cx="10010775" cy="866775"/>
          </a:xfrm>
          <a:prstGeom prst="rect">
            <a:avLst/>
          </a:prstGeom>
        </p:spPr>
      </p:pic>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sp>
        <p:nvSpPr>
          <p:cNvPr id="9" name="TextBox 12">
            <a:extLst>
              <a:ext uri="{FF2B5EF4-FFF2-40B4-BE49-F238E27FC236}">
                <a16:creationId xmlns:a16="http://schemas.microsoft.com/office/drawing/2014/main" id="{2A7428CD-1286-AD96-6A2C-88736B237150}"/>
              </a:ext>
            </a:extLst>
          </p:cNvPr>
          <p:cNvSpPr txBox="1"/>
          <p:nvPr/>
        </p:nvSpPr>
        <p:spPr>
          <a:xfrm>
            <a:off x="1426097" y="6114167"/>
            <a:ext cx="9297829" cy="369332"/>
          </a:xfrm>
          <a:prstGeom prst="rect">
            <a:avLst/>
          </a:prstGeom>
          <a:noFill/>
        </p:spPr>
        <p:txBody>
          <a:bodyPr wrap="square" lIns="91440" tIns="45720" rIns="91440" bIns="45720" anchor="t">
            <a:spAutoFit/>
          </a:bodyPr>
          <a:lstStyle/>
          <a:p>
            <a:pPr>
              <a:lnSpc>
                <a:spcPct val="90000"/>
              </a:lnSpc>
              <a:defRPr/>
            </a:pPr>
            <a:r>
              <a:rPr lang="en-GB" dirty="0">
                <a:solidFill>
                  <a:schemeClr val="bg1">
                    <a:lumMod val="85000"/>
                  </a:schemeClr>
                </a:solidFill>
                <a:latin typeface="Segoe UI Light"/>
                <a:cs typeface="Segoe UI Light"/>
                <a:sym typeface="Karla"/>
              </a:rPr>
              <a:t>What </a:t>
            </a:r>
            <a:r>
              <a:rPr lang="en-GB" sz="2000" b="1" dirty="0">
                <a:solidFill>
                  <a:schemeClr val="bg1">
                    <a:lumMod val="85000"/>
                  </a:schemeClr>
                </a:solidFill>
                <a:latin typeface="Segoe UI Light"/>
                <a:cs typeface="Segoe UI Light"/>
                <a:sym typeface="Karla"/>
              </a:rPr>
              <a:t>Conclusions </a:t>
            </a:r>
            <a:r>
              <a:rPr lang="en-GB" dirty="0">
                <a:solidFill>
                  <a:schemeClr val="bg1">
                    <a:lumMod val="85000"/>
                  </a:schemeClr>
                </a:solidFill>
                <a:latin typeface="Segoe UI Light"/>
                <a:cs typeface="Segoe UI Light"/>
                <a:sym typeface="Karla"/>
              </a:rPr>
              <a:t>can be drawn?</a:t>
            </a:r>
            <a:endParaRPr lang="en-US" dirty="0">
              <a:solidFill>
                <a:schemeClr val="bg1">
                  <a:lumMod val="85000"/>
                </a:schemeClr>
              </a:solidFill>
            </a:endParaRPr>
          </a:p>
        </p:txBody>
      </p:sp>
      <p:sp>
        <p:nvSpPr>
          <p:cNvPr id="2" name="CasellaDiTesto 1">
            <a:extLst>
              <a:ext uri="{FF2B5EF4-FFF2-40B4-BE49-F238E27FC236}">
                <a16:creationId xmlns:a16="http://schemas.microsoft.com/office/drawing/2014/main" id="{9AAC7931-0A99-BEF6-2E5B-DD3E48C142C3}"/>
              </a:ext>
            </a:extLst>
          </p:cNvPr>
          <p:cNvSpPr txBox="1"/>
          <p:nvPr/>
        </p:nvSpPr>
        <p:spPr>
          <a:xfrm>
            <a:off x="1424668" y="934811"/>
            <a:ext cx="8662307" cy="420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b="1" dirty="0">
                <a:solidFill>
                  <a:schemeClr val="bg1">
                    <a:lumMod val="85000"/>
                  </a:schemeClr>
                </a:solidFill>
                <a:latin typeface="Segoe UI Light"/>
                <a:cs typeface="Segoe UI Light"/>
              </a:rPr>
              <a:t>Code engineering</a:t>
            </a:r>
            <a:r>
              <a:rPr lang="en-GB" dirty="0">
                <a:solidFill>
                  <a:schemeClr val="bg1">
                    <a:lumMod val="85000"/>
                  </a:schemeClr>
                </a:solidFill>
                <a:latin typeface="Segoe UI Light"/>
                <a:cs typeface="Segoe UI Light"/>
              </a:rPr>
              <a:t> is extremely important in AI research: faster development, easier extensibility, peer review​</a:t>
            </a:r>
            <a:endParaRPr lang="it-IT">
              <a:solidFill>
                <a:schemeClr val="bg1">
                  <a:lumMod val="85000"/>
                </a:schemeClr>
              </a:solidFill>
              <a:cs typeface="Calibri" panose="020F0502020204030204"/>
            </a:endParaRPr>
          </a:p>
          <a:p>
            <a:pPr marL="285750" indent="-285750">
              <a:lnSpc>
                <a:spcPct val="150000"/>
              </a:lnSpc>
              <a:buFont typeface="Arial"/>
              <a:buChar char="•"/>
            </a:pPr>
            <a:r>
              <a:rPr lang="en-GB" b="1" dirty="0">
                <a:solidFill>
                  <a:schemeClr val="bg1">
                    <a:lumMod val="85000"/>
                  </a:schemeClr>
                </a:solidFill>
                <a:latin typeface="Segoe UI Light"/>
                <a:cs typeface="Segoe UI Light"/>
              </a:rPr>
              <a:t>Resources </a:t>
            </a:r>
            <a:r>
              <a:rPr lang="en-GB" dirty="0">
                <a:solidFill>
                  <a:schemeClr val="bg1">
                    <a:lumMod val="85000"/>
                  </a:schemeClr>
                </a:solidFill>
                <a:latin typeface="Segoe UI Light"/>
                <a:cs typeface="Segoe UI Light"/>
              </a:rPr>
              <a:t>are limited and must be managed with care, to achieve better training times and enable other to reproduce the experiments</a:t>
            </a:r>
            <a:r>
              <a:rPr lang="en-US" dirty="0">
                <a:solidFill>
                  <a:schemeClr val="bg1">
                    <a:lumMod val="85000"/>
                  </a:schemeClr>
                </a:solidFill>
                <a:latin typeface="Segoe UI Light"/>
                <a:cs typeface="Segoe UI Light"/>
              </a:rPr>
              <a:t>​</a:t>
            </a:r>
          </a:p>
          <a:p>
            <a:pPr marL="285750" indent="-285750">
              <a:lnSpc>
                <a:spcPct val="150000"/>
              </a:lnSpc>
              <a:buFont typeface="Arial"/>
              <a:buChar char="•"/>
            </a:pPr>
            <a:r>
              <a:rPr lang="en-GB" dirty="0">
                <a:solidFill>
                  <a:schemeClr val="bg1">
                    <a:lumMod val="85000"/>
                  </a:schemeClr>
                </a:solidFill>
                <a:latin typeface="Segoe UI Light"/>
                <a:cs typeface="Segoe UI Light"/>
              </a:rPr>
              <a:t>Chain-of-thought is hard – some capabilities can be carried over into different domains, but generally it is difficult with small models</a:t>
            </a:r>
            <a:r>
              <a:rPr lang="en-US" dirty="0">
                <a:solidFill>
                  <a:schemeClr val="bg1">
                    <a:lumMod val="85000"/>
                  </a:schemeClr>
                </a:solidFill>
                <a:latin typeface="Segoe UI Light"/>
                <a:cs typeface="Segoe UI Light"/>
              </a:rPr>
              <a:t>​</a:t>
            </a:r>
          </a:p>
          <a:p>
            <a:pPr marL="285750" indent="-285750">
              <a:lnSpc>
                <a:spcPct val="150000"/>
              </a:lnSpc>
              <a:buFont typeface="Arial"/>
              <a:buChar char="•"/>
            </a:pPr>
            <a:r>
              <a:rPr lang="en-GB" b="1" dirty="0">
                <a:solidFill>
                  <a:schemeClr val="bg1">
                    <a:lumMod val="85000"/>
                  </a:schemeClr>
                </a:solidFill>
                <a:latin typeface="Segoe UI Light"/>
                <a:cs typeface="Segoe UI Light"/>
              </a:rPr>
              <a:t>Community is strong!</a:t>
            </a:r>
            <a:r>
              <a:rPr lang="en-GB" dirty="0">
                <a:solidFill>
                  <a:schemeClr val="bg1">
                    <a:lumMod val="85000"/>
                  </a:schemeClr>
                </a:solidFill>
                <a:latin typeface="Segoe UI Light"/>
                <a:cs typeface="Segoe UI Light"/>
              </a:rPr>
              <a:t> - we shared with the community our insights and suggestions to expand the knowledge on this research</a:t>
            </a:r>
            <a:r>
              <a:rPr lang="en-US" dirty="0">
                <a:solidFill>
                  <a:schemeClr val="bg1">
                    <a:lumMod val="85000"/>
                  </a:schemeClr>
                </a:solidFill>
                <a:latin typeface="Segoe UI Light"/>
                <a:cs typeface="Segoe UI Light"/>
              </a:rPr>
              <a:t>​</a:t>
            </a:r>
          </a:p>
          <a:p>
            <a:pPr>
              <a:lnSpc>
                <a:spcPct val="150000"/>
              </a:lnSpc>
            </a:pPr>
            <a:endParaRPr lang="en-GB" dirty="0">
              <a:solidFill>
                <a:schemeClr val="bg1">
                  <a:lumMod val="85000"/>
                </a:schemeClr>
              </a:solidFill>
              <a:latin typeface="Segoe UI Light"/>
              <a:cs typeface="Segoe UI Light"/>
            </a:endParaRPr>
          </a:p>
          <a:p>
            <a:pPr>
              <a:lnSpc>
                <a:spcPct val="150000"/>
              </a:lnSpc>
            </a:pPr>
            <a:r>
              <a:rPr lang="en-GB" dirty="0">
                <a:solidFill>
                  <a:srgbClr val="00B0F0"/>
                </a:solidFill>
                <a:latin typeface="Segoe UI Light"/>
                <a:cs typeface="Segoe UI Light"/>
                <a:hlinkClick r:id="rId6">
                  <a:extLst>
                    <a:ext uri="{A12FA001-AC4F-418D-AE19-62706E023703}">
                      <ahyp:hlinkClr xmlns:ahyp="http://schemas.microsoft.com/office/drawing/2018/hyperlinkcolor" val="tx"/>
                    </a:ext>
                  </a:extLst>
                </a:hlinkClick>
              </a:rPr>
              <a:t>The original work</a:t>
            </a:r>
            <a:r>
              <a:rPr lang="en-GB" dirty="0">
                <a:solidFill>
                  <a:srgbClr val="00B0F0"/>
                </a:solidFill>
                <a:latin typeface="Segoe UI Light"/>
                <a:cs typeface="Segoe UI Light"/>
              </a:rPr>
              <a:t> – </a:t>
            </a:r>
            <a:r>
              <a:rPr lang="en-GB" dirty="0">
                <a:solidFill>
                  <a:srgbClr val="00B0F0"/>
                </a:solidFill>
                <a:latin typeface="Segoe UI Light"/>
                <a:cs typeface="Segoe UI Light"/>
                <a:hlinkClick r:id="rId7">
                  <a:extLst>
                    <a:ext uri="{A12FA001-AC4F-418D-AE19-62706E023703}">
                      <ahyp:hlinkClr xmlns:ahyp="http://schemas.microsoft.com/office/drawing/2018/hyperlinkcolor" val="tx"/>
                    </a:ext>
                  </a:extLst>
                </a:hlinkClick>
              </a:rPr>
              <a:t>our fork</a:t>
            </a:r>
            <a:endParaRPr lang="en-GB">
              <a:cs typeface="Calibri" panose="020F0502020204030204"/>
            </a:endParaRPr>
          </a:p>
        </p:txBody>
      </p:sp>
    </p:spTree>
    <p:extLst>
      <p:ext uri="{BB962C8B-B14F-4D97-AF65-F5344CB8AC3E}">
        <p14:creationId xmlns:p14="http://schemas.microsoft.com/office/powerpoint/2010/main" val="152699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8EDC6A03-E5AA-0E21-BCB0-53A46DA62ADF}"/>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3">
            <a:extLst>
              <a:ext uri="{FF2B5EF4-FFF2-40B4-BE49-F238E27FC236}">
                <a16:creationId xmlns:a16="http://schemas.microsoft.com/office/drawing/2014/main" id="{7FB03620-6D5F-1A07-53CB-9659A2A56C17}"/>
              </a:ext>
            </a:extLst>
          </p:cNvPr>
          <p:cNvSpPr/>
          <p:nvPr/>
        </p:nvSpPr>
        <p:spPr>
          <a:xfrm>
            <a:off x="1683230" y="1015455"/>
            <a:ext cx="9049282" cy="2843394"/>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4400">
                <a:ea typeface="+mn-lt"/>
                <a:cs typeface="+mn-lt"/>
              </a:rPr>
              <a:t>Thank you for your time</a:t>
            </a:r>
            <a:r>
              <a:rPr lang="en-GB" sz="4400">
                <a:cs typeface="Calibri"/>
              </a:rPr>
              <a:t>!</a:t>
            </a:r>
          </a:p>
          <a:p>
            <a:pPr algn="ctr"/>
            <a:r>
              <a:rPr lang="en-GB" sz="3200">
                <a:cs typeface="Calibri"/>
              </a:rPr>
              <a:t>And a </a:t>
            </a:r>
            <a:r>
              <a:rPr lang="en-GB" sz="3200" b="1">
                <a:cs typeface="Calibri"/>
              </a:rPr>
              <a:t>huge thanks </a:t>
            </a:r>
            <a:r>
              <a:rPr lang="en-GB" sz="3200">
                <a:cs typeface="Calibri"/>
              </a:rPr>
              <a:t>to prof. Marco </a:t>
            </a:r>
            <a:r>
              <a:rPr lang="en-GB" sz="3200" err="1">
                <a:cs typeface="Calibri"/>
              </a:rPr>
              <a:t>Polignano</a:t>
            </a:r>
            <a:endParaRPr lang="en-GB" sz="3200">
              <a:cs typeface="Calibri"/>
            </a:endParaRPr>
          </a:p>
        </p:txBody>
      </p:sp>
      <p:pic>
        <p:nvPicPr>
          <p:cNvPr id="9" name="Picture 22" descr="Immagine che contiene testo, cartello&#10;&#10;Descrizione generata automaticamente">
            <a:extLst>
              <a:ext uri="{FF2B5EF4-FFF2-40B4-BE49-F238E27FC236}">
                <a16:creationId xmlns:a16="http://schemas.microsoft.com/office/drawing/2014/main" id="{C2085FCC-134B-71BC-C5DD-ECF7225F2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223" y="4326374"/>
            <a:ext cx="814252" cy="814252"/>
          </a:xfrm>
          <a:prstGeom prst="rect">
            <a:avLst/>
          </a:prstGeom>
        </p:spPr>
      </p:pic>
      <p:pic>
        <p:nvPicPr>
          <p:cNvPr id="11" name="Picture 9">
            <a:extLst>
              <a:ext uri="{FF2B5EF4-FFF2-40B4-BE49-F238E27FC236}">
                <a16:creationId xmlns:a16="http://schemas.microsoft.com/office/drawing/2014/main" id="{AF063BDC-32AB-7D65-6729-5554444C59C5}"/>
              </a:ext>
            </a:extLst>
          </p:cNvPr>
          <p:cNvPicPr>
            <a:picLocks noChangeAspect="1"/>
          </p:cNvPicPr>
          <p:nvPr/>
        </p:nvPicPr>
        <p:blipFill>
          <a:blip r:embed="rId4"/>
          <a:stretch>
            <a:fillRect/>
          </a:stretch>
        </p:blipFill>
        <p:spPr>
          <a:xfrm>
            <a:off x="1200967" y="5842189"/>
            <a:ext cx="10010775" cy="866775"/>
          </a:xfrm>
          <a:prstGeom prst="rect">
            <a:avLst/>
          </a:prstGeom>
        </p:spPr>
      </p:pic>
      <p:pic>
        <p:nvPicPr>
          <p:cNvPr id="17" name="Immagine 17">
            <a:extLst>
              <a:ext uri="{FF2B5EF4-FFF2-40B4-BE49-F238E27FC236}">
                <a16:creationId xmlns:a16="http://schemas.microsoft.com/office/drawing/2014/main" id="{199ADAF0-A2A4-8B64-2FDF-941E5A0ACFD9}"/>
              </a:ext>
            </a:extLst>
          </p:cNvPr>
          <p:cNvPicPr>
            <a:picLocks noChangeAspect="1"/>
          </p:cNvPicPr>
          <p:nvPr/>
        </p:nvPicPr>
        <p:blipFill>
          <a:blip r:embed="rId5"/>
          <a:stretch>
            <a:fillRect/>
          </a:stretch>
        </p:blipFill>
        <p:spPr>
          <a:xfrm>
            <a:off x="11263993" y="1017134"/>
            <a:ext cx="400050" cy="428625"/>
          </a:xfrm>
          <a:prstGeom prst="rect">
            <a:avLst/>
          </a:prstGeom>
        </p:spPr>
      </p:pic>
    </p:spTree>
    <p:extLst>
      <p:ext uri="{BB962C8B-B14F-4D97-AF65-F5344CB8AC3E}">
        <p14:creationId xmlns:p14="http://schemas.microsoft.com/office/powerpoint/2010/main" val="184399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4134A2D-B98A-5C42-D50E-B4E8BEF88787}"/>
              </a:ext>
            </a:extLst>
          </p:cNvPr>
          <p:cNvPicPr>
            <a:picLocks noChangeAspect="1"/>
          </p:cNvPicPr>
          <p:nvPr/>
        </p:nvPicPr>
        <p:blipFill>
          <a:blip r:embed="rId3"/>
          <a:stretch>
            <a:fillRect/>
          </a:stretch>
        </p:blipFill>
        <p:spPr>
          <a:xfrm>
            <a:off x="267788" y="624929"/>
            <a:ext cx="11870601" cy="4970288"/>
          </a:xfrm>
          <a:prstGeom prst="rect">
            <a:avLst/>
          </a:prstGeom>
        </p:spPr>
      </p:pic>
      <p:grpSp>
        <p:nvGrpSpPr>
          <p:cNvPr id="4" name="Group 3">
            <a:extLst>
              <a:ext uri="{FF2B5EF4-FFF2-40B4-BE49-F238E27FC236}">
                <a16:creationId xmlns:a16="http://schemas.microsoft.com/office/drawing/2014/main" id="{2F475243-8EFC-3523-4D70-A6597AC99663}"/>
              </a:ext>
            </a:extLst>
          </p:cNvPr>
          <p:cNvGrpSpPr/>
          <p:nvPr/>
        </p:nvGrpSpPr>
        <p:grpSpPr>
          <a:xfrm>
            <a:off x="1273782" y="2256982"/>
            <a:ext cx="9836206" cy="3000310"/>
            <a:chOff x="1242101" y="3254327"/>
            <a:chExt cx="9836206" cy="1944857"/>
          </a:xfrm>
        </p:grpSpPr>
        <p:sp>
          <p:nvSpPr>
            <p:cNvPr id="2" name="Rectangle: Rounded Corners 1">
              <a:extLst>
                <a:ext uri="{FF2B5EF4-FFF2-40B4-BE49-F238E27FC236}">
                  <a16:creationId xmlns:a16="http://schemas.microsoft.com/office/drawing/2014/main" id="{1CF42D0D-2BF6-CC5E-D98E-27190CF16C2B}"/>
                </a:ext>
              </a:extLst>
            </p:cNvPr>
            <p:cNvSpPr/>
            <p:nvPr/>
          </p:nvSpPr>
          <p:spPr>
            <a:xfrm>
              <a:off x="1242101" y="3254327"/>
              <a:ext cx="9836206" cy="1944857"/>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58DF10A9-C3A7-32CC-7D19-67EC8C5D4AF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7644" y1="42759" x2="47644" y2="42759"/>
                          <a14:foregroundMark x1="52720" y1="68608" x2="51832" y2="69655"/>
                          <a14:foregroundMark x1="58039" y1="62340" x2="55153" y2="65741"/>
                          <a14:foregroundMark x1="64921" y1="51724" x2="64551" y2="52395"/>
                          <a14:foregroundMark x1="51524" y1="71084" x2="49215" y2="74483"/>
                          <a14:foregroundMark x1="57647" y1="62069" x2="55153" y2="65741"/>
                          <a14:foregroundMark x1="57694" y1="62000" x2="57647" y2="62069"/>
                          <a14:foregroundMark x1="64674" y1="51724" x2="64351" y2="52199"/>
                          <a14:foregroundMark x1="67016" y1="48276" x2="64674" y2="51724"/>
                          <a14:backgroundMark x1="48168" y1="44138" x2="48168" y2="44138"/>
                          <a14:backgroundMark x1="49215" y1="75862" x2="50262" y2="75862"/>
                          <a14:backgroundMark x1="61257" y1="62069" x2="61257" y2="62069"/>
                          <a14:backgroundMark x1="61257" y1="60690" x2="61257" y2="60690"/>
                          <a14:backgroundMark x1="56545" y1="51724" x2="56545" y2="51724"/>
                          <a14:backgroundMark x1="59686" y1="50345" x2="54974" y2="57241"/>
                          <a14:backgroundMark x1="65969" y1="53793" x2="59162" y2="63448"/>
                          <a14:backgroundMark x1="58639" y1="68966" x2="59162" y2="63448"/>
                          <a14:backgroundMark x1="76963" y1="57931" x2="76963" y2="57931"/>
                        </a14:backgroundRemoval>
                      </a14:imgEffect>
                    </a14:imgLayer>
                  </a14:imgProps>
                </a:ext>
              </a:extLst>
            </a:blip>
            <a:stretch>
              <a:fillRect/>
            </a:stretch>
          </p:blipFill>
          <p:spPr>
            <a:xfrm>
              <a:off x="10444860" y="4751248"/>
              <a:ext cx="504695" cy="383146"/>
            </a:xfrm>
            <a:prstGeom prst="rect">
              <a:avLst/>
            </a:prstGeom>
          </p:spPr>
        </p:pic>
      </p:grpSp>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6"/>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41632"/>
            </a:xfrm>
            <a:prstGeom prst="rect">
              <a:avLst/>
            </a:prstGeom>
            <a:noFill/>
          </p:spPr>
          <p:txBody>
            <a:bodyPr wrap="square" lIns="91440" tIns="45720" rIns="91440" bIns="45720" anchor="t">
              <a:spAutoFit/>
            </a:bodyPr>
            <a:lstStyle/>
            <a:p>
              <a:pPr>
                <a:lnSpc>
                  <a:spcPct val="90000"/>
                </a:lnSpc>
                <a:buClr>
                  <a:srgbClr val="120803"/>
                </a:buClr>
                <a:buSzPts val="5200"/>
                <a:defRPr/>
              </a:pPr>
              <a:r>
                <a:rPr kumimoji="0" lang="it-IT" sz="1800" i="0" u="none" strike="noStrike" kern="0" cap="none" spc="0" normalizeH="0" baseline="0" noProof="0">
                  <a:ln>
                    <a:noFill/>
                  </a:ln>
                  <a:solidFill>
                    <a:schemeClr val="bg1">
                      <a:lumMod val="85000"/>
                    </a:schemeClr>
                  </a:solidFill>
                  <a:effectLst/>
                  <a:uLnTx/>
                  <a:uFillTx/>
                  <a:latin typeface="Segoe UI Light"/>
                  <a:cs typeface="Segoe UI Light"/>
                  <a:sym typeface="Karla"/>
                </a:rPr>
                <a:t>Tell </a:t>
              </a:r>
              <a:r>
                <a:rPr lang="it-IT" kern="0">
                  <a:solidFill>
                    <a:schemeClr val="bg1">
                      <a:lumMod val="85000"/>
                    </a:schemeClr>
                  </a:solidFill>
                  <a:latin typeface="Segoe UI Light"/>
                  <a:cs typeface="Segoe UI Light"/>
                  <a:sym typeface="Karla"/>
                </a:rPr>
                <a:t>me </a:t>
              </a:r>
              <a:r>
                <a:rPr lang="it-IT" kern="0" err="1">
                  <a:solidFill>
                    <a:schemeClr val="bg1">
                      <a:lumMod val="85000"/>
                    </a:schemeClr>
                  </a:solidFill>
                  <a:latin typeface="Segoe UI Light"/>
                  <a:cs typeface="Segoe UI Light"/>
                  <a:sym typeface="Karla"/>
                </a:rPr>
                <a:t>about</a:t>
              </a:r>
              <a:r>
                <a:rPr kumimoji="0" lang="it-IT" sz="1800" b="1" i="0" u="none" strike="noStrike" kern="0" cap="none" spc="0" normalizeH="0" baseline="0" noProof="0">
                  <a:ln>
                    <a:noFill/>
                  </a:ln>
                  <a:solidFill>
                    <a:schemeClr val="bg1">
                      <a:lumMod val="85000"/>
                    </a:schemeClr>
                  </a:solidFill>
                  <a:effectLst/>
                  <a:uLnTx/>
                  <a:uFillTx/>
                  <a:latin typeface="Segoe UI Light"/>
                  <a:cs typeface="Segoe UI Light"/>
                  <a:sym typeface="Karla"/>
                </a:rPr>
                <a:t> </a:t>
              </a:r>
              <a:r>
                <a:rPr kumimoji="0" lang="en-GB" b="1" i="0" u="none" strike="noStrike" kern="0" cap="none" spc="0" normalizeH="0" baseline="0" noProof="0">
                  <a:ln>
                    <a:noFill/>
                  </a:ln>
                  <a:solidFill>
                    <a:schemeClr val="bg1">
                      <a:lumMod val="85000"/>
                    </a:schemeClr>
                  </a:solidFill>
                  <a:effectLst/>
                  <a:uLnTx/>
                  <a:uFillTx/>
                  <a:latin typeface="Segoe UI Light"/>
                  <a:cs typeface="Segoe UI Light"/>
                  <a:sym typeface="Karla"/>
                </a:rPr>
                <a:t>Chain-of-Thought Reasoning in Language Models</a:t>
              </a:r>
            </a:p>
          </p:txBody>
        </p:sp>
      </p:grpSp>
      <p:sp>
        <p:nvSpPr>
          <p:cNvPr id="28" name="TextBox 27">
            <a:extLst>
              <a:ext uri="{FF2B5EF4-FFF2-40B4-BE49-F238E27FC236}">
                <a16:creationId xmlns:a16="http://schemas.microsoft.com/office/drawing/2014/main" id="{09474138-4892-7916-DA03-592F096FBAA2}"/>
              </a:ext>
            </a:extLst>
          </p:cNvPr>
          <p:cNvSpPr txBox="1"/>
          <p:nvPr/>
        </p:nvSpPr>
        <p:spPr>
          <a:xfrm>
            <a:off x="1426097" y="849609"/>
            <a:ext cx="9531577" cy="958339"/>
          </a:xfrm>
          <a:prstGeom prst="rect">
            <a:avLst/>
          </a:prstGeom>
          <a:noFill/>
        </p:spPr>
        <p:txBody>
          <a:bodyPr wrap="square">
            <a:spAutoFit/>
          </a:bodyPr>
          <a:lstStyle/>
          <a:p>
            <a:pPr algn="l">
              <a:lnSpc>
                <a:spcPct val="150000"/>
              </a:lnSpc>
            </a:pPr>
            <a:r>
              <a:rPr lang="en-GB" sz="2000" kern="0">
                <a:solidFill>
                  <a:schemeClr val="bg1">
                    <a:lumMod val="85000"/>
                  </a:schemeClr>
                </a:solidFill>
                <a:latin typeface="Segoe UI Light" panose="020B0502040204020203" pitchFamily="34" charset="0"/>
                <a:cs typeface="Segoe UI Light" panose="020B0502040204020203" pitchFamily="34" charset="0"/>
              </a:rPr>
              <a:t>Chain-of-thought reasoning refers to the ability of a language model to follow a sequence of logical steps to arrive at a conclusion. </a:t>
            </a:r>
          </a:p>
        </p:txBody>
      </p:sp>
      <p:pic>
        <p:nvPicPr>
          <p:cNvPr id="23" name="Picture 22">
            <a:extLst>
              <a:ext uri="{FF2B5EF4-FFF2-40B4-BE49-F238E27FC236}">
                <a16:creationId xmlns:a16="http://schemas.microsoft.com/office/drawing/2014/main" id="{AC3E9ED1-4D22-4C37-3343-C42434D622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35" name="Picture 34">
            <a:extLst>
              <a:ext uri="{FF2B5EF4-FFF2-40B4-BE49-F238E27FC236}">
                <a16:creationId xmlns:a16="http://schemas.microsoft.com/office/drawing/2014/main" id="{4F3729B1-CD01-DB9B-78F0-558D7013F572}"/>
              </a:ext>
            </a:extLst>
          </p:cNvPr>
          <p:cNvPicPr>
            <a:picLocks noChangeAspect="1"/>
          </p:cNvPicPr>
          <p:nvPr/>
        </p:nvPicPr>
        <p:blipFill>
          <a:blip r:embed="rId8"/>
          <a:stretch>
            <a:fillRect/>
          </a:stretch>
        </p:blipFill>
        <p:spPr>
          <a:xfrm>
            <a:off x="11196439" y="931487"/>
            <a:ext cx="727773" cy="491533"/>
          </a:xfrm>
          <a:prstGeom prst="rect">
            <a:avLst/>
          </a:prstGeom>
        </p:spPr>
      </p:pic>
      <p:sp>
        <p:nvSpPr>
          <p:cNvPr id="6" name="TextBox 5">
            <a:extLst>
              <a:ext uri="{FF2B5EF4-FFF2-40B4-BE49-F238E27FC236}">
                <a16:creationId xmlns:a16="http://schemas.microsoft.com/office/drawing/2014/main" id="{8A6A4801-ED0B-7C42-C570-D24E79C58370}"/>
              </a:ext>
            </a:extLst>
          </p:cNvPr>
          <p:cNvSpPr txBox="1"/>
          <p:nvPr/>
        </p:nvSpPr>
        <p:spPr>
          <a:xfrm>
            <a:off x="1520971" y="2458474"/>
            <a:ext cx="9341827" cy="2343334"/>
          </a:xfrm>
          <a:prstGeom prst="rect">
            <a:avLst/>
          </a:prstGeom>
          <a:noFill/>
        </p:spPr>
        <p:txBody>
          <a:bodyPr wrap="square">
            <a:spAutoFit/>
          </a:bodyPr>
          <a:lstStyle/>
          <a:p>
            <a:pPr algn="l">
              <a:lnSpc>
                <a:spcPct val="150000"/>
              </a:lnSpc>
              <a:spcBef>
                <a:spcPts val="100"/>
              </a:spcBef>
              <a:spcAft>
                <a:spcPts val="100"/>
              </a:spcAft>
            </a:pPr>
            <a:r>
              <a:rPr lang="en-GB" sz="2000" kern="0">
                <a:solidFill>
                  <a:schemeClr val="bg1">
                    <a:lumMod val="85000"/>
                  </a:schemeClr>
                </a:solidFill>
                <a:latin typeface="Segoe UI Light" panose="020B0502040204020203" pitchFamily="34" charset="0"/>
                <a:cs typeface="Segoe UI Light" panose="020B0502040204020203" pitchFamily="34" charset="0"/>
              </a:rPr>
              <a:t>One of the key benefits of chain-of-thought reasoning is that it allows language models to perform inference over long sequences of text, without losing the context or making erroneous assumptions. This is because the model is trained to reason about the relationships between concepts and ideas, rather than simply memorizing patterns in the input data.</a:t>
            </a:r>
          </a:p>
        </p:txBody>
      </p:sp>
    </p:spTree>
    <p:extLst>
      <p:ext uri="{BB962C8B-B14F-4D97-AF65-F5344CB8AC3E}">
        <p14:creationId xmlns:p14="http://schemas.microsoft.com/office/powerpoint/2010/main" val="367725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0871E7-DE73-F673-A38E-19613909B4AB}"/>
              </a:ext>
            </a:extLst>
          </p:cNvPr>
          <p:cNvPicPr>
            <a:picLocks noChangeAspect="1"/>
          </p:cNvPicPr>
          <p:nvPr/>
        </p:nvPicPr>
        <p:blipFill>
          <a:blip r:embed="rId3"/>
          <a:stretch>
            <a:fillRect/>
          </a:stretch>
        </p:blipFill>
        <p:spPr>
          <a:xfrm>
            <a:off x="267788" y="622937"/>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4"/>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endParaRPr kumimoji="0" lang="en-GB" sz="1800" b="1" i="0" u="none" strike="noStrike" kern="0" cap="none" spc="0" normalizeH="0" baseline="0" noProof="0">
                <a:ln>
                  <a:noFill/>
                </a:ln>
                <a:solidFill>
                  <a:schemeClr val="bg1">
                    <a:lumMod val="85000"/>
                  </a:schemeClr>
                </a:solidFill>
                <a:effectLst/>
                <a:uLnTx/>
                <a:uFillTx/>
                <a:latin typeface="Karla"/>
                <a:sym typeface="Karla"/>
              </a:endParaRPr>
            </a:p>
          </p:txBody>
        </p:sp>
      </p:grpSp>
      <p:pic>
        <p:nvPicPr>
          <p:cNvPr id="4" name="Picture 3">
            <a:extLst>
              <a:ext uri="{FF2B5EF4-FFF2-40B4-BE49-F238E27FC236}">
                <a16:creationId xmlns:a16="http://schemas.microsoft.com/office/drawing/2014/main" id="{4B31A242-C8C9-C70E-1309-72D20F6DBA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6" name="Picture 5">
            <a:extLst>
              <a:ext uri="{FF2B5EF4-FFF2-40B4-BE49-F238E27FC236}">
                <a16:creationId xmlns:a16="http://schemas.microsoft.com/office/drawing/2014/main" id="{412D6F38-E4CA-AEC1-C331-270B7AAA4D63}"/>
              </a:ext>
            </a:extLst>
          </p:cNvPr>
          <p:cNvPicPr>
            <a:picLocks noChangeAspect="1"/>
          </p:cNvPicPr>
          <p:nvPr/>
        </p:nvPicPr>
        <p:blipFill>
          <a:blip r:embed="rId6"/>
          <a:stretch>
            <a:fillRect/>
          </a:stretch>
        </p:blipFill>
        <p:spPr>
          <a:xfrm>
            <a:off x="11196439" y="931487"/>
            <a:ext cx="727773" cy="491533"/>
          </a:xfrm>
          <a:prstGeom prst="rect">
            <a:avLst/>
          </a:prstGeom>
        </p:spPr>
      </p:pic>
      <p:sp>
        <p:nvSpPr>
          <p:cNvPr id="5" name="TextBox 4">
            <a:extLst>
              <a:ext uri="{FF2B5EF4-FFF2-40B4-BE49-F238E27FC236}">
                <a16:creationId xmlns:a16="http://schemas.microsoft.com/office/drawing/2014/main" id="{3D4B84FF-A4E2-1724-450F-BDF252D3E44C}"/>
              </a:ext>
            </a:extLst>
          </p:cNvPr>
          <p:cNvSpPr txBox="1"/>
          <p:nvPr/>
        </p:nvSpPr>
        <p:spPr>
          <a:xfrm>
            <a:off x="1371601" y="6104760"/>
            <a:ext cx="8242662" cy="341632"/>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r>
              <a:rPr kumimoji="0" lang="it-IT" i="0" u="none" strike="noStrike" kern="0" cap="none" spc="0" normalizeH="0" baseline="0" noProof="0" err="1">
                <a:ln>
                  <a:noFill/>
                </a:ln>
                <a:solidFill>
                  <a:schemeClr val="bg1">
                    <a:lumMod val="85000"/>
                  </a:schemeClr>
                </a:solidFill>
                <a:effectLst/>
                <a:uLnTx/>
                <a:uFillTx/>
                <a:latin typeface="Segoe UI Light"/>
                <a:cs typeface="Segoe UI Light"/>
                <a:sym typeface="Karla"/>
              </a:rPr>
              <a:t>Give</a:t>
            </a:r>
            <a:r>
              <a:rPr kumimoji="0" lang="it-IT" i="0" u="none" strike="noStrike" kern="0" cap="none" spc="0" normalizeH="0" baseline="0" noProof="0">
                <a:ln>
                  <a:noFill/>
                </a:ln>
                <a:solidFill>
                  <a:schemeClr val="bg1">
                    <a:lumMod val="85000"/>
                  </a:schemeClr>
                </a:solidFill>
                <a:effectLst/>
                <a:uLnTx/>
                <a:uFillTx/>
                <a:latin typeface="Segoe UI Light"/>
                <a:cs typeface="Segoe UI Light"/>
                <a:sym typeface="Karla"/>
              </a:rPr>
              <a:t> me an </a:t>
            </a:r>
            <a:r>
              <a:rPr kumimoji="0" lang="it-IT" i="0" u="none" strike="noStrike" kern="0" cap="none" spc="0" normalizeH="0" baseline="0" noProof="0" err="1">
                <a:ln>
                  <a:noFill/>
                </a:ln>
                <a:solidFill>
                  <a:schemeClr val="bg1">
                    <a:lumMod val="85000"/>
                  </a:schemeClr>
                </a:solidFill>
                <a:effectLst/>
                <a:uLnTx/>
                <a:uFillTx/>
                <a:latin typeface="Segoe UI Light"/>
                <a:cs typeface="Segoe UI Light"/>
                <a:sym typeface="Karla"/>
              </a:rPr>
              <a:t>example</a:t>
            </a:r>
            <a:r>
              <a:rPr kumimoji="0" lang="it-IT" i="0" u="none" strike="noStrike" kern="0" cap="none" spc="0" normalizeH="0" baseline="0" noProof="0">
                <a:ln>
                  <a:noFill/>
                </a:ln>
                <a:solidFill>
                  <a:schemeClr val="bg1">
                    <a:lumMod val="85000"/>
                  </a:schemeClr>
                </a:solidFill>
                <a:effectLst/>
                <a:uLnTx/>
                <a:uFillTx/>
                <a:latin typeface="Segoe UI Light"/>
                <a:cs typeface="Segoe UI Light"/>
                <a:sym typeface="Karla"/>
              </a:rPr>
              <a:t> of </a:t>
            </a:r>
            <a:r>
              <a:rPr kumimoji="0" lang="it-IT" i="0" u="none" strike="noStrike" kern="0" cap="none" spc="0" normalizeH="0" baseline="0" noProof="0" err="1">
                <a:ln>
                  <a:noFill/>
                </a:ln>
                <a:solidFill>
                  <a:schemeClr val="bg1">
                    <a:lumMod val="85000"/>
                  </a:schemeClr>
                </a:solidFill>
                <a:effectLst/>
                <a:uLnTx/>
                <a:uFillTx/>
                <a:latin typeface="Segoe UI Light"/>
                <a:cs typeface="Segoe UI Light"/>
                <a:sym typeface="Karla"/>
              </a:rPr>
              <a:t>CoT</a:t>
            </a:r>
            <a:r>
              <a:rPr kumimoji="0" lang="it-IT" i="0" u="none" strike="noStrike" kern="0" cap="none" spc="0" normalizeH="0" baseline="0" noProof="0">
                <a:ln>
                  <a:noFill/>
                </a:ln>
                <a:solidFill>
                  <a:schemeClr val="bg1">
                    <a:lumMod val="85000"/>
                  </a:schemeClr>
                </a:solidFill>
                <a:effectLst/>
                <a:uLnTx/>
                <a:uFillTx/>
                <a:latin typeface="Segoe UI Light"/>
                <a:cs typeface="Segoe UI Light"/>
                <a:sym typeface="Karla"/>
              </a:rPr>
              <a:t> models </a:t>
            </a:r>
            <a:r>
              <a:rPr lang="it-IT" kern="0">
                <a:solidFill>
                  <a:schemeClr val="bg1">
                    <a:lumMod val="85000"/>
                  </a:schemeClr>
                </a:solidFill>
                <a:latin typeface="Segoe UI Light"/>
                <a:cs typeface="Segoe UI Light"/>
                <a:sym typeface="Karla"/>
              </a:rPr>
              <a:t>output</a:t>
            </a:r>
            <a:endParaRPr kumimoji="0" lang="en-GB" b="1" i="0" u="none" strike="noStrike" kern="0" cap="none" spc="0" normalizeH="0" baseline="0" noProof="0">
              <a:ln>
                <a:noFill/>
              </a:ln>
              <a:solidFill>
                <a:schemeClr val="bg1">
                  <a:lumMod val="85000"/>
                </a:schemeClr>
              </a:solidFill>
              <a:effectLst/>
              <a:uLnTx/>
              <a:uFillTx/>
              <a:latin typeface="Segoe UI Light"/>
              <a:cs typeface="Segoe UI Light"/>
              <a:sym typeface="Karla"/>
            </a:endParaRPr>
          </a:p>
        </p:txBody>
      </p:sp>
      <p:pic>
        <p:nvPicPr>
          <p:cNvPr id="8" name="Picture 7" descr="Graphical user interface, text, application&#10;&#10;Description automatically generated">
            <a:extLst>
              <a:ext uri="{FF2B5EF4-FFF2-40B4-BE49-F238E27FC236}">
                <a16:creationId xmlns:a16="http://schemas.microsoft.com/office/drawing/2014/main" id="{CCFEAE4F-F69F-FCB9-7A36-8F53CD5EBE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9044" y="791412"/>
            <a:ext cx="6085950" cy="4606123"/>
          </a:xfrm>
          <a:prstGeom prst="rect">
            <a:avLst/>
          </a:prstGeom>
        </p:spPr>
      </p:pic>
    </p:spTree>
    <p:extLst>
      <p:ext uri="{BB962C8B-B14F-4D97-AF65-F5344CB8AC3E}">
        <p14:creationId xmlns:p14="http://schemas.microsoft.com/office/powerpoint/2010/main" val="280185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4134A2D-B98A-5C42-D50E-B4E8BEF88787}"/>
              </a:ext>
            </a:extLst>
          </p:cNvPr>
          <p:cNvPicPr>
            <a:picLocks noChangeAspect="1"/>
          </p:cNvPicPr>
          <p:nvPr/>
        </p:nvPicPr>
        <p:blipFill>
          <a:blip r:embed="rId3"/>
          <a:stretch>
            <a:fillRect/>
          </a:stretch>
        </p:blipFill>
        <p:spPr>
          <a:xfrm>
            <a:off x="267788" y="622936"/>
            <a:ext cx="11870601" cy="4970288"/>
          </a:xfrm>
          <a:prstGeom prst="rect">
            <a:avLst/>
          </a:prstGeom>
        </p:spPr>
      </p:pic>
      <p:sp>
        <p:nvSpPr>
          <p:cNvPr id="5" name="Rectangle: Rounded Corners 4">
            <a:extLst>
              <a:ext uri="{FF2B5EF4-FFF2-40B4-BE49-F238E27FC236}">
                <a16:creationId xmlns:a16="http://schemas.microsoft.com/office/drawing/2014/main" id="{6FD8E483-91F1-C27E-0105-9953C85F39E2}"/>
              </a:ext>
            </a:extLst>
          </p:cNvPr>
          <p:cNvSpPr/>
          <p:nvPr/>
        </p:nvSpPr>
        <p:spPr>
          <a:xfrm>
            <a:off x="1330211" y="2949829"/>
            <a:ext cx="9531577" cy="1058380"/>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4"/>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69332"/>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r>
                <a:rPr lang="it-IT" kern="0">
                  <a:solidFill>
                    <a:schemeClr val="bg1">
                      <a:lumMod val="85000"/>
                    </a:schemeClr>
                  </a:solidFill>
                  <a:latin typeface="Segoe UI Light"/>
                  <a:cs typeface="Segoe UI Light"/>
                  <a:sym typeface="Karla"/>
                </a:rPr>
                <a:t>Tell me </a:t>
              </a:r>
              <a:r>
                <a:rPr lang="it-IT" kern="0" err="1">
                  <a:solidFill>
                    <a:schemeClr val="bg1">
                      <a:lumMod val="85000"/>
                    </a:schemeClr>
                  </a:solidFill>
                  <a:latin typeface="Segoe UI Light"/>
                  <a:cs typeface="Segoe UI Light"/>
                  <a:sym typeface="Karla"/>
                </a:rPr>
                <a:t>about</a:t>
              </a:r>
              <a:r>
                <a:rPr lang="it-IT" sz="2000" kern="0">
                  <a:solidFill>
                    <a:schemeClr val="bg1">
                      <a:lumMod val="85000"/>
                    </a:schemeClr>
                  </a:solidFill>
                  <a:latin typeface="Segoe UI Light"/>
                  <a:cs typeface="Segoe UI Light"/>
                  <a:sym typeface="Karla"/>
                </a:rPr>
                <a:t> </a:t>
              </a:r>
              <a:r>
                <a:rPr lang="en-GB" b="1" kern="0">
                  <a:solidFill>
                    <a:schemeClr val="bg1">
                      <a:lumMod val="85000"/>
                    </a:schemeClr>
                  </a:solidFill>
                  <a:latin typeface="Segoe UI Light"/>
                  <a:cs typeface="Segoe UI Light"/>
                  <a:sym typeface="Karla"/>
                </a:rPr>
                <a:t>Multimodal Chain-of-Thought Reasoning in Language Models</a:t>
              </a:r>
              <a:endParaRPr lang="en-GB" b="1" kern="0">
                <a:solidFill>
                  <a:schemeClr val="bg1">
                    <a:lumMod val="85000"/>
                  </a:schemeClr>
                </a:solidFill>
                <a:latin typeface="Segoe UI Light"/>
                <a:cs typeface="Segoe UI Light"/>
              </a:endParaRPr>
            </a:p>
          </p:txBody>
        </p:sp>
      </p:grpSp>
      <p:sp>
        <p:nvSpPr>
          <p:cNvPr id="28" name="TextBox 27">
            <a:extLst>
              <a:ext uri="{FF2B5EF4-FFF2-40B4-BE49-F238E27FC236}">
                <a16:creationId xmlns:a16="http://schemas.microsoft.com/office/drawing/2014/main" id="{09474138-4892-7916-DA03-592F096FBAA2}"/>
              </a:ext>
            </a:extLst>
          </p:cNvPr>
          <p:cNvSpPr txBox="1"/>
          <p:nvPr/>
        </p:nvSpPr>
        <p:spPr>
          <a:xfrm>
            <a:off x="1264359" y="744075"/>
            <a:ext cx="9531577" cy="1422249"/>
          </a:xfrm>
          <a:prstGeom prst="rect">
            <a:avLst/>
          </a:prstGeom>
          <a:noFill/>
        </p:spPr>
        <p:txBody>
          <a:bodyPr wrap="square" lIns="91440" tIns="45720" rIns="91440" bIns="45720" anchor="t">
            <a:spAutoFit/>
          </a:bodyPr>
          <a:lstStyle/>
          <a:p>
            <a:pPr algn="l">
              <a:lnSpc>
                <a:spcPct val="150000"/>
              </a:lnSpc>
            </a:pPr>
            <a:r>
              <a:rPr lang="en-GB" sz="2000" kern="0">
                <a:solidFill>
                  <a:schemeClr val="bg1">
                    <a:lumMod val="85000"/>
                  </a:schemeClr>
                </a:solidFill>
                <a:latin typeface="Segoe UI Light"/>
                <a:cs typeface="Segoe UI Light"/>
              </a:rPr>
              <a:t>Multimodal Chain-of-Thought (MM-</a:t>
            </a:r>
            <a:r>
              <a:rPr lang="en-GB" sz="2000" kern="0" err="1">
                <a:solidFill>
                  <a:schemeClr val="bg1">
                    <a:lumMod val="85000"/>
                  </a:schemeClr>
                </a:solidFill>
                <a:latin typeface="Segoe UI Light"/>
                <a:cs typeface="Segoe UI Light"/>
              </a:rPr>
              <a:t>CoT</a:t>
            </a:r>
            <a:r>
              <a:rPr lang="en-GB" sz="2000" kern="0">
                <a:solidFill>
                  <a:schemeClr val="bg1">
                    <a:lumMod val="85000"/>
                  </a:schemeClr>
                </a:solidFill>
                <a:latin typeface="Segoe UI Light"/>
                <a:cs typeface="Segoe UI Light"/>
              </a:rPr>
              <a:t>) reasoning is a type of reasoning that combines different types of information, such as text, images, and knowledge graphs, to reason about a given task or problem</a:t>
            </a:r>
            <a:r>
              <a:rPr lang="en-GB" b="0" i="0">
                <a:solidFill>
                  <a:srgbClr val="D1D5DB"/>
                </a:solidFill>
                <a:effectLst/>
                <a:latin typeface="Söhne"/>
              </a:rPr>
              <a:t>.</a:t>
            </a:r>
          </a:p>
        </p:txBody>
      </p:sp>
      <p:pic>
        <p:nvPicPr>
          <p:cNvPr id="23" name="Picture 22">
            <a:extLst>
              <a:ext uri="{FF2B5EF4-FFF2-40B4-BE49-F238E27FC236}">
                <a16:creationId xmlns:a16="http://schemas.microsoft.com/office/drawing/2014/main" id="{AC3E9ED1-4D22-4C37-3343-C42434D62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35" name="Picture 34">
            <a:extLst>
              <a:ext uri="{FF2B5EF4-FFF2-40B4-BE49-F238E27FC236}">
                <a16:creationId xmlns:a16="http://schemas.microsoft.com/office/drawing/2014/main" id="{4F3729B1-CD01-DB9B-78F0-558D7013F572}"/>
              </a:ext>
            </a:extLst>
          </p:cNvPr>
          <p:cNvPicPr>
            <a:picLocks noChangeAspect="1"/>
          </p:cNvPicPr>
          <p:nvPr/>
        </p:nvPicPr>
        <p:blipFill>
          <a:blip r:embed="rId6"/>
          <a:stretch>
            <a:fillRect/>
          </a:stretch>
        </p:blipFill>
        <p:spPr>
          <a:xfrm>
            <a:off x="11196439" y="931487"/>
            <a:ext cx="727773" cy="491533"/>
          </a:xfrm>
          <a:prstGeom prst="rect">
            <a:avLst/>
          </a:prstGeom>
        </p:spPr>
      </p:pic>
      <p:sp>
        <p:nvSpPr>
          <p:cNvPr id="3" name="TextBox 2">
            <a:extLst>
              <a:ext uri="{FF2B5EF4-FFF2-40B4-BE49-F238E27FC236}">
                <a16:creationId xmlns:a16="http://schemas.microsoft.com/office/drawing/2014/main" id="{8A5AB1AD-7CF5-F49E-9562-46659AB48C41}"/>
              </a:ext>
            </a:extLst>
          </p:cNvPr>
          <p:cNvSpPr txBox="1"/>
          <p:nvPr/>
        </p:nvSpPr>
        <p:spPr>
          <a:xfrm>
            <a:off x="1410109" y="2949829"/>
            <a:ext cx="9313817" cy="958339"/>
          </a:xfrm>
          <a:prstGeom prst="rect">
            <a:avLst/>
          </a:prstGeom>
          <a:noFill/>
        </p:spPr>
        <p:txBody>
          <a:bodyPr wrap="square">
            <a:spAutoFit/>
          </a:bodyPr>
          <a:lstStyle/>
          <a:p>
            <a:pPr>
              <a:lnSpc>
                <a:spcPct val="150000"/>
              </a:lnSpc>
            </a:pPr>
            <a:r>
              <a:rPr lang="en-GB" sz="2000" kern="0">
                <a:solidFill>
                  <a:schemeClr val="bg1">
                    <a:lumMod val="85000"/>
                  </a:schemeClr>
                </a:solidFill>
                <a:latin typeface="Segoe UI Light" panose="020B0502040204020203" pitchFamily="34" charset="0"/>
                <a:cs typeface="Segoe UI Light" panose="020B0502040204020203" pitchFamily="34" charset="0"/>
              </a:rPr>
              <a:t>A detailed </a:t>
            </a:r>
            <a:r>
              <a:rPr lang="en-GB" sz="2000" b="1" kern="0">
                <a:solidFill>
                  <a:schemeClr val="bg1">
                    <a:lumMod val="85000"/>
                  </a:schemeClr>
                </a:solidFill>
                <a:latin typeface="Segoe UI Light" panose="020B0502040204020203" pitchFamily="34" charset="0"/>
                <a:cs typeface="Segoe UI Light" panose="020B0502040204020203" pitchFamily="34" charset="0"/>
              </a:rPr>
              <a:t>research</a:t>
            </a:r>
            <a:r>
              <a:rPr lang="en-GB" sz="2000" kern="0">
                <a:solidFill>
                  <a:schemeClr val="bg1">
                    <a:lumMod val="85000"/>
                  </a:schemeClr>
                </a:solidFill>
                <a:latin typeface="Segoe UI Light" panose="020B0502040204020203" pitchFamily="34" charset="0"/>
                <a:cs typeface="Segoe UI Light" panose="020B0502040204020203" pitchFamily="34" charset="0"/>
              </a:rPr>
              <a:t> of the MM-</a:t>
            </a:r>
            <a:r>
              <a:rPr lang="en-GB" sz="2000" kern="0" err="1">
                <a:solidFill>
                  <a:schemeClr val="bg1">
                    <a:lumMod val="85000"/>
                  </a:schemeClr>
                </a:solidFill>
                <a:latin typeface="Segoe UI Light" panose="020B0502040204020203" pitchFamily="34" charset="0"/>
                <a:cs typeface="Segoe UI Light" panose="020B0502040204020203" pitchFamily="34" charset="0"/>
              </a:rPr>
              <a:t>CoT</a:t>
            </a:r>
            <a:r>
              <a:rPr lang="en-GB" sz="2000" kern="0">
                <a:solidFill>
                  <a:schemeClr val="bg1">
                    <a:lumMod val="85000"/>
                  </a:schemeClr>
                </a:solidFill>
                <a:latin typeface="Segoe UI Light" panose="020B0502040204020203" pitchFamily="34" charset="0"/>
                <a:cs typeface="Segoe UI Light" panose="020B0502040204020203" pitchFamily="34" charset="0"/>
              </a:rPr>
              <a:t> models was conducted by Zhang et al. in the "Multimodal Chain-of-Thought Reasoning in Language Models"</a:t>
            </a:r>
          </a:p>
        </p:txBody>
      </p:sp>
      <p:pic>
        <p:nvPicPr>
          <p:cNvPr id="1026" name="Picture 2" descr="Paper - Free files and folders icons">
            <a:extLst>
              <a:ext uri="{FF2B5EF4-FFF2-40B4-BE49-F238E27FC236}">
                <a16:creationId xmlns:a16="http://schemas.microsoft.com/office/drawing/2014/main" id="{A17D3012-95FA-78A9-230E-48A209CAA7BC}"/>
              </a:ext>
            </a:extLst>
          </p:cNvPr>
          <p:cNvPicPr>
            <a:picLocks noChangeAspect="1" noChangeArrowheads="1"/>
          </p:cNvPicPr>
          <p:nvPr/>
        </p:nvPicPr>
        <p:blipFill>
          <a:blip r:embed="rId7">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81229" y="3235793"/>
            <a:ext cx="386409" cy="386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5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01F4B-FC1A-AD1D-ECEA-58072F15DAAF}"/>
              </a:ext>
            </a:extLst>
          </p:cNvPr>
          <p:cNvPicPr>
            <a:picLocks noChangeAspect="1"/>
          </p:cNvPicPr>
          <p:nvPr/>
        </p:nvPicPr>
        <p:blipFill>
          <a:blip r:embed="rId2"/>
          <a:stretch>
            <a:fillRect/>
          </a:stretch>
        </p:blipFill>
        <p:spPr>
          <a:xfrm>
            <a:off x="267788" y="621325"/>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endParaRPr kumimoji="0" lang="en-GB" sz="1800" b="1" i="0" u="none" strike="noStrike" kern="0" cap="none" spc="0" normalizeH="0" baseline="0" noProof="0">
                <a:ln>
                  <a:noFill/>
                </a:ln>
                <a:solidFill>
                  <a:schemeClr val="bg1">
                    <a:lumMod val="85000"/>
                  </a:schemeClr>
                </a:solidFill>
                <a:effectLst/>
                <a:uLnTx/>
                <a:uFillTx/>
                <a:latin typeface="Karla"/>
                <a:sym typeface="Karla"/>
              </a:endParaRPr>
            </a:p>
          </p:txBody>
        </p:sp>
      </p:grpSp>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sp>
        <p:nvSpPr>
          <p:cNvPr id="2" name="TextBox 1">
            <a:extLst>
              <a:ext uri="{FF2B5EF4-FFF2-40B4-BE49-F238E27FC236}">
                <a16:creationId xmlns:a16="http://schemas.microsoft.com/office/drawing/2014/main" id="{29E4C224-7EC5-9B91-89B5-8ED0D0045E07}"/>
              </a:ext>
            </a:extLst>
          </p:cNvPr>
          <p:cNvSpPr txBox="1"/>
          <p:nvPr/>
        </p:nvSpPr>
        <p:spPr>
          <a:xfrm>
            <a:off x="1426097" y="6104760"/>
            <a:ext cx="9297829" cy="369332"/>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r>
              <a:rPr lang="it-IT" kern="0">
                <a:solidFill>
                  <a:schemeClr val="bg1">
                    <a:lumMod val="85000"/>
                  </a:schemeClr>
                </a:solidFill>
                <a:latin typeface="Segoe UI Light"/>
                <a:cs typeface="Segoe UI Light"/>
                <a:sym typeface="Karla"/>
              </a:rPr>
              <a:t>Can </a:t>
            </a:r>
            <a:r>
              <a:rPr lang="it-IT" kern="0" err="1">
                <a:solidFill>
                  <a:schemeClr val="bg1">
                    <a:lumMod val="85000"/>
                  </a:schemeClr>
                </a:solidFill>
                <a:latin typeface="Segoe UI Light"/>
                <a:cs typeface="Segoe UI Light"/>
                <a:sym typeface="Karla"/>
              </a:rPr>
              <a:t>you</a:t>
            </a:r>
            <a:r>
              <a:rPr lang="it-IT" kern="0">
                <a:solidFill>
                  <a:schemeClr val="bg1">
                    <a:lumMod val="85000"/>
                  </a:schemeClr>
                </a:solidFill>
                <a:latin typeface="Segoe UI Light"/>
                <a:cs typeface="Segoe UI Light"/>
                <a:sym typeface="Karla"/>
              </a:rPr>
              <a:t> </a:t>
            </a:r>
            <a:r>
              <a:rPr lang="it-IT" kern="0" err="1">
                <a:solidFill>
                  <a:schemeClr val="bg1">
                    <a:lumMod val="85000"/>
                  </a:schemeClr>
                </a:solidFill>
                <a:latin typeface="Segoe UI Light"/>
                <a:cs typeface="Segoe UI Light"/>
                <a:sym typeface="Karla"/>
              </a:rPr>
              <a:t>provide</a:t>
            </a:r>
            <a:r>
              <a:rPr lang="it-IT" kern="0">
                <a:solidFill>
                  <a:schemeClr val="bg1">
                    <a:lumMod val="85000"/>
                  </a:schemeClr>
                </a:solidFill>
                <a:latin typeface="Segoe UI Light"/>
                <a:cs typeface="Segoe UI Light"/>
                <a:sym typeface="Karla"/>
              </a:rPr>
              <a:t> more info </a:t>
            </a:r>
            <a:r>
              <a:rPr lang="it-IT" kern="0" err="1">
                <a:solidFill>
                  <a:schemeClr val="bg1">
                    <a:lumMod val="85000"/>
                  </a:schemeClr>
                </a:solidFill>
                <a:latin typeface="Segoe UI Light"/>
                <a:cs typeface="Segoe UI Light"/>
                <a:sym typeface="Karla"/>
              </a:rPr>
              <a:t>about</a:t>
            </a:r>
            <a:r>
              <a:rPr lang="it-IT" kern="0">
                <a:solidFill>
                  <a:schemeClr val="bg1">
                    <a:lumMod val="85000"/>
                  </a:schemeClr>
                </a:solidFill>
                <a:latin typeface="Segoe UI Light"/>
                <a:cs typeface="Segoe UI Light"/>
                <a:sym typeface="Karla"/>
              </a:rPr>
              <a:t> </a:t>
            </a:r>
            <a:r>
              <a:rPr lang="it-IT" kern="0" err="1">
                <a:solidFill>
                  <a:schemeClr val="bg1">
                    <a:lumMod val="85000"/>
                  </a:schemeClr>
                </a:solidFill>
                <a:latin typeface="Segoe UI Light"/>
                <a:cs typeface="Segoe UI Light"/>
                <a:sym typeface="Karla"/>
              </a:rPr>
              <a:t>this</a:t>
            </a:r>
            <a:r>
              <a:rPr kumimoji="0" lang="it-IT" sz="1800" i="0" u="none" strike="noStrike" kern="0" cap="none" spc="0" normalizeH="0" baseline="0" noProof="0">
                <a:ln>
                  <a:noFill/>
                </a:ln>
                <a:solidFill>
                  <a:schemeClr val="bg1">
                    <a:lumMod val="85000"/>
                  </a:schemeClr>
                </a:solidFill>
                <a:effectLst/>
                <a:uLnTx/>
                <a:uFillTx/>
                <a:latin typeface="Karla"/>
                <a:sym typeface="Karla"/>
              </a:rPr>
              <a:t> </a:t>
            </a:r>
            <a:r>
              <a:rPr lang="it-IT" sz="2000" b="1" kern="0">
                <a:solidFill>
                  <a:schemeClr val="bg1">
                    <a:lumMod val="85000"/>
                  </a:schemeClr>
                </a:solidFill>
                <a:latin typeface="Segoe UI Light"/>
                <a:cs typeface="Segoe UI Light"/>
                <a:sym typeface="Karla"/>
              </a:rPr>
              <a:t>PAPER</a:t>
            </a:r>
            <a:r>
              <a:rPr kumimoji="0" lang="it-IT" sz="1800" i="0" u="none" strike="noStrike" kern="0" cap="none" spc="0" normalizeH="0" baseline="0" noProof="0">
                <a:ln>
                  <a:noFill/>
                </a:ln>
                <a:solidFill>
                  <a:schemeClr val="bg1">
                    <a:lumMod val="85000"/>
                  </a:schemeClr>
                </a:solidFill>
                <a:effectLst/>
                <a:uLnTx/>
                <a:uFillTx/>
                <a:latin typeface="Karla"/>
                <a:sym typeface="Karla"/>
              </a:rPr>
              <a:t>?</a:t>
            </a:r>
            <a:endParaRPr kumimoji="0" lang="en-GB" sz="1800" b="1" i="0" u="none" strike="noStrike" kern="0" cap="none" spc="0" normalizeH="0" baseline="0" noProof="0">
              <a:ln>
                <a:noFill/>
              </a:ln>
              <a:solidFill>
                <a:schemeClr val="bg1">
                  <a:lumMod val="85000"/>
                </a:schemeClr>
              </a:solidFill>
              <a:effectLst/>
              <a:uLnTx/>
              <a:uFillTx/>
              <a:latin typeface="Karla"/>
              <a:sym typeface="Karla"/>
            </a:endParaRPr>
          </a:p>
        </p:txBody>
      </p:sp>
      <p:sp>
        <p:nvSpPr>
          <p:cNvPr id="9" name="TextBox 8">
            <a:extLst>
              <a:ext uri="{FF2B5EF4-FFF2-40B4-BE49-F238E27FC236}">
                <a16:creationId xmlns:a16="http://schemas.microsoft.com/office/drawing/2014/main" id="{BF62848B-E6F6-F40D-1B33-C6790E057C1E}"/>
              </a:ext>
            </a:extLst>
          </p:cNvPr>
          <p:cNvSpPr txBox="1"/>
          <p:nvPr/>
        </p:nvSpPr>
        <p:spPr>
          <a:xfrm>
            <a:off x="1367721" y="794154"/>
            <a:ext cx="9449935" cy="2773195"/>
          </a:xfrm>
          <a:prstGeom prst="rect">
            <a:avLst/>
          </a:prstGeom>
          <a:noFill/>
        </p:spPr>
        <p:txBody>
          <a:bodyPr wrap="square" lIns="91440" tIns="45720" rIns="91440" bIns="45720" anchor="t">
            <a:spAutoFit/>
          </a:bodyPr>
          <a:lstStyle/>
          <a:p>
            <a:pPr>
              <a:lnSpc>
                <a:spcPct val="150000"/>
              </a:lnSpc>
            </a:pPr>
            <a:r>
              <a:rPr lang="en-GB" sz="2000" kern="0">
                <a:solidFill>
                  <a:schemeClr val="bg1">
                    <a:lumMod val="85000"/>
                  </a:schemeClr>
                </a:solidFill>
                <a:latin typeface="Segoe UI Light"/>
                <a:cs typeface="Segoe UI Light"/>
              </a:rPr>
              <a:t>Zhang and colleagues tackled the challenge of multimodal </a:t>
            </a:r>
            <a:r>
              <a:rPr lang="en-GB" sz="2000" kern="0" err="1">
                <a:solidFill>
                  <a:schemeClr val="bg1">
                    <a:lumMod val="85000"/>
                  </a:schemeClr>
                </a:solidFill>
                <a:latin typeface="Segoe UI Light"/>
                <a:cs typeface="Segoe UI Light"/>
              </a:rPr>
              <a:t>CoT</a:t>
            </a:r>
            <a:r>
              <a:rPr lang="en-GB" sz="2000" kern="0">
                <a:solidFill>
                  <a:schemeClr val="bg1">
                    <a:lumMod val="85000"/>
                  </a:schemeClr>
                </a:solidFill>
                <a:latin typeface="Segoe UI Light"/>
                <a:cs typeface="Segoe UI Light"/>
              </a:rPr>
              <a:t> and proposed the Multimodal-</a:t>
            </a:r>
            <a:r>
              <a:rPr lang="en-GB" sz="2000" kern="0" err="1">
                <a:solidFill>
                  <a:schemeClr val="bg1">
                    <a:lumMod val="85000"/>
                  </a:schemeClr>
                </a:solidFill>
                <a:latin typeface="Segoe UI Light"/>
                <a:cs typeface="Segoe UI Light"/>
              </a:rPr>
              <a:t>CoT</a:t>
            </a:r>
            <a:r>
              <a:rPr lang="en-GB" sz="2000" kern="0">
                <a:solidFill>
                  <a:schemeClr val="bg1">
                    <a:lumMod val="85000"/>
                  </a:schemeClr>
                </a:solidFill>
                <a:latin typeface="Segoe UI Light"/>
                <a:cs typeface="Segoe UI Light"/>
              </a:rPr>
              <a:t> framework on </a:t>
            </a:r>
            <a:r>
              <a:rPr lang="en-GB" sz="2000" b="1" kern="0">
                <a:solidFill>
                  <a:schemeClr val="bg1">
                    <a:lumMod val="85000"/>
                  </a:schemeClr>
                </a:solidFill>
                <a:latin typeface="Segoe UI Light"/>
                <a:cs typeface="Segoe UI Light"/>
              </a:rPr>
              <a:t>SCIENCEQA</a:t>
            </a:r>
            <a:r>
              <a:rPr lang="en-GB" sz="2000" kern="0">
                <a:solidFill>
                  <a:schemeClr val="bg1">
                    <a:lumMod val="85000"/>
                  </a:schemeClr>
                </a:solidFill>
                <a:latin typeface="Segoe UI Light"/>
                <a:cs typeface="Segoe UI Light"/>
              </a:rPr>
              <a:t> dataset, which integrates language and vision modalities and splits the task into two stages: rationale generation and answer inference. By doing so, the approach enables answer inference to benefit from more effective rationale generation based on the combination of different modalities.</a:t>
            </a:r>
          </a:p>
          <a:p>
            <a:pPr algn="l">
              <a:lnSpc>
                <a:spcPct val="150000"/>
              </a:lnSpc>
            </a:pPr>
            <a:endParaRPr lang="en-GB" b="0" i="0">
              <a:solidFill>
                <a:srgbClr val="D1D5DB"/>
              </a:solidFill>
              <a:effectLst/>
              <a:latin typeface="Söhne"/>
            </a:endParaRPr>
          </a:p>
        </p:txBody>
      </p:sp>
    </p:spTree>
    <p:extLst>
      <p:ext uri="{BB962C8B-B14F-4D97-AF65-F5344CB8AC3E}">
        <p14:creationId xmlns:p14="http://schemas.microsoft.com/office/powerpoint/2010/main" val="378726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0871E7-DE73-F673-A38E-19613909B4AB}"/>
              </a:ext>
            </a:extLst>
          </p:cNvPr>
          <p:cNvPicPr>
            <a:picLocks noChangeAspect="1"/>
          </p:cNvPicPr>
          <p:nvPr/>
        </p:nvPicPr>
        <p:blipFill>
          <a:blip r:embed="rId2"/>
          <a:stretch>
            <a:fillRect/>
          </a:stretch>
        </p:blipFill>
        <p:spPr>
          <a:xfrm>
            <a:off x="267788" y="622937"/>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200967" y="5842189"/>
            <a:ext cx="10010775" cy="866775"/>
          </a:xfrm>
          <a:prstGeom prst="rect">
            <a:avLst/>
          </a:prstGeom>
        </p:spPr>
      </p:pic>
      <p:pic>
        <p:nvPicPr>
          <p:cNvPr id="4" name="Picture 3">
            <a:extLst>
              <a:ext uri="{FF2B5EF4-FFF2-40B4-BE49-F238E27FC236}">
                <a16:creationId xmlns:a16="http://schemas.microsoft.com/office/drawing/2014/main" id="{4B31A242-C8C9-C70E-1309-72D20F6DB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6" name="Picture 5">
            <a:extLst>
              <a:ext uri="{FF2B5EF4-FFF2-40B4-BE49-F238E27FC236}">
                <a16:creationId xmlns:a16="http://schemas.microsoft.com/office/drawing/2014/main" id="{412D6F38-E4CA-AEC1-C331-270B7AAA4D63}"/>
              </a:ext>
            </a:extLst>
          </p:cNvPr>
          <p:cNvPicPr>
            <a:picLocks noChangeAspect="1"/>
          </p:cNvPicPr>
          <p:nvPr/>
        </p:nvPicPr>
        <p:blipFill>
          <a:blip r:embed="rId5"/>
          <a:stretch>
            <a:fillRect/>
          </a:stretch>
        </p:blipFill>
        <p:spPr>
          <a:xfrm>
            <a:off x="11196439" y="931487"/>
            <a:ext cx="727773" cy="491533"/>
          </a:xfrm>
          <a:prstGeom prst="rect">
            <a:avLst/>
          </a:prstGeom>
        </p:spPr>
      </p:pic>
      <p:sp>
        <p:nvSpPr>
          <p:cNvPr id="5" name="TextBox 4">
            <a:extLst>
              <a:ext uri="{FF2B5EF4-FFF2-40B4-BE49-F238E27FC236}">
                <a16:creationId xmlns:a16="http://schemas.microsoft.com/office/drawing/2014/main" id="{ADD7C812-D3FF-2477-01C0-1956A7D4B714}"/>
              </a:ext>
            </a:extLst>
          </p:cNvPr>
          <p:cNvSpPr txBox="1"/>
          <p:nvPr/>
        </p:nvSpPr>
        <p:spPr>
          <a:xfrm>
            <a:off x="1371601" y="6104760"/>
            <a:ext cx="8242662" cy="3416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0"/>
              </a:spcAft>
              <a:buClr>
                <a:srgbClr val="120803"/>
              </a:buClr>
              <a:buSzPts val="5200"/>
              <a:buFont typeface="Karla"/>
              <a:buNone/>
              <a:tabLst/>
              <a:defRPr/>
            </a:pPr>
            <a:r>
              <a:rPr kumimoji="0" lang="it-IT" i="0" u="none" strike="noStrike" kern="0" cap="none" spc="0" normalizeH="0" baseline="0" noProof="0" err="1">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Give</a:t>
            </a:r>
            <a:r>
              <a:rPr kumimoji="0" lang="it-IT" i="0" u="none" strike="noStrike" kern="0" cap="none" spc="0" normalizeH="0" baseline="0" noProof="0">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 me an </a:t>
            </a:r>
            <a:r>
              <a:rPr kumimoji="0" lang="it-IT" i="0" u="none" strike="noStrike" kern="0" cap="none" spc="0" normalizeH="0" baseline="0" noProof="0" err="1">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example</a:t>
            </a:r>
            <a:r>
              <a:rPr kumimoji="0" lang="it-IT" i="0" u="none" strike="noStrike" kern="0" cap="none" spc="0" normalizeH="0" baseline="0" noProof="0">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 of </a:t>
            </a:r>
            <a:r>
              <a:rPr kumimoji="0" lang="it-IT" i="0" u="none" strike="noStrike" kern="0" cap="none" spc="0" normalizeH="0" baseline="0" noProof="0" err="1">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two</a:t>
            </a:r>
            <a:r>
              <a:rPr kumimoji="0" lang="it-IT" i="0" u="none" strike="noStrike" kern="0" cap="none" spc="0" normalizeH="0" baseline="0" noProof="0">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 stages MM-</a:t>
            </a:r>
            <a:r>
              <a:rPr kumimoji="0" lang="it-IT" i="0" u="none" strike="noStrike" kern="0" cap="none" spc="0" normalizeH="0" baseline="0" noProof="0" err="1">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CoT</a:t>
            </a:r>
            <a:r>
              <a:rPr kumimoji="0" lang="it-IT" i="0" u="none" strike="noStrike" kern="0" cap="none" spc="0" normalizeH="0" baseline="0" noProof="0">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rPr>
              <a:t> model</a:t>
            </a:r>
            <a:endParaRPr kumimoji="0" lang="en-GB" b="1" i="0" u="none" strike="noStrike" kern="0" cap="none" spc="0" normalizeH="0" baseline="0" noProof="0">
              <a:ln>
                <a:noFill/>
              </a:ln>
              <a:solidFill>
                <a:schemeClr val="bg1">
                  <a:lumMod val="85000"/>
                </a:schemeClr>
              </a:solidFill>
              <a:effectLst/>
              <a:uLnTx/>
              <a:uFillTx/>
              <a:latin typeface="Segoe UI Light" panose="020B0502040204020203" pitchFamily="34" charset="0"/>
              <a:cs typeface="Segoe UI Light" panose="020B0502040204020203" pitchFamily="34" charset="0"/>
              <a:sym typeface="Karla"/>
            </a:endParaRPr>
          </a:p>
        </p:txBody>
      </p:sp>
      <p:pic>
        <p:nvPicPr>
          <p:cNvPr id="8" name="Picture 7" descr="Graphical user interface, text, application&#10;&#10;Description automatically generated">
            <a:extLst>
              <a:ext uri="{FF2B5EF4-FFF2-40B4-BE49-F238E27FC236}">
                <a16:creationId xmlns:a16="http://schemas.microsoft.com/office/drawing/2014/main" id="{B76CE7F3-D8D5-821F-232B-7D83B167A7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1253" y="731489"/>
            <a:ext cx="7424902" cy="4666145"/>
          </a:xfrm>
          <a:prstGeom prst="rect">
            <a:avLst/>
          </a:prstGeom>
        </p:spPr>
      </p:pic>
    </p:spTree>
    <p:extLst>
      <p:ext uri="{BB962C8B-B14F-4D97-AF65-F5344CB8AC3E}">
        <p14:creationId xmlns:p14="http://schemas.microsoft.com/office/powerpoint/2010/main" val="241518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01F4B-FC1A-AD1D-ECEA-58072F15DAAF}"/>
              </a:ext>
            </a:extLst>
          </p:cNvPr>
          <p:cNvPicPr>
            <a:picLocks noChangeAspect="1"/>
          </p:cNvPicPr>
          <p:nvPr/>
        </p:nvPicPr>
        <p:blipFill>
          <a:blip r:embed="rId2"/>
          <a:stretch>
            <a:fillRect/>
          </a:stretch>
        </p:blipFill>
        <p:spPr>
          <a:xfrm>
            <a:off x="267788" y="621052"/>
            <a:ext cx="11870601" cy="4970288"/>
          </a:xfrm>
          <a:prstGeom prst="rect">
            <a:avLst/>
          </a:prstGeom>
        </p:spPr>
      </p:pic>
      <p:pic>
        <p:nvPicPr>
          <p:cNvPr id="28" name="Immagine 28" descr="Immagine che contiene testo, cartello&#10;&#10;Descrizione generata automaticamente">
            <a:extLst>
              <a:ext uri="{FF2B5EF4-FFF2-40B4-BE49-F238E27FC236}">
                <a16:creationId xmlns:a16="http://schemas.microsoft.com/office/drawing/2014/main" id="{B5072F2A-AC9E-B076-8EA6-CDC0F27FEAAC}"/>
              </a:ext>
            </a:extLst>
          </p:cNvPr>
          <p:cNvPicPr>
            <a:picLocks noChangeAspect="1"/>
          </p:cNvPicPr>
          <p:nvPr/>
        </p:nvPicPr>
        <p:blipFill>
          <a:blip r:embed="rId3"/>
          <a:stretch>
            <a:fillRect/>
          </a:stretch>
        </p:blipFill>
        <p:spPr>
          <a:xfrm>
            <a:off x="1572610" y="1086945"/>
            <a:ext cx="1102711" cy="979214"/>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81202"/>
            <a:chOff x="1090612" y="5718091"/>
            <a:chExt cx="10010775" cy="881202"/>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4"/>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618631"/>
            </a:xfrm>
            <a:prstGeom prst="rect">
              <a:avLst/>
            </a:prstGeom>
            <a:noFill/>
          </p:spPr>
          <p:txBody>
            <a:bodyPr wrap="square" lIns="91440" tIns="45720" rIns="91440" bIns="45720" anchor="t">
              <a:spAutoFit/>
            </a:bodyPr>
            <a:lstStyle/>
            <a:p>
              <a:pPr>
                <a:defRPr/>
              </a:pPr>
              <a:r>
                <a:rPr lang="it-IT" kern="0" err="1">
                  <a:solidFill>
                    <a:schemeClr val="bg1">
                      <a:lumMod val="85000"/>
                    </a:schemeClr>
                  </a:solidFill>
                  <a:latin typeface="Segoe UI Light"/>
                  <a:cs typeface="Segoe UI Light"/>
                </a:rPr>
                <a:t>What</a:t>
              </a:r>
              <a:r>
                <a:rPr lang="it-IT" kern="0">
                  <a:solidFill>
                    <a:schemeClr val="bg1">
                      <a:lumMod val="85000"/>
                    </a:schemeClr>
                  </a:solidFill>
                  <a:latin typeface="Segoe UI Light"/>
                  <a:cs typeface="Segoe UI Light"/>
                </a:rPr>
                <a:t> are the </a:t>
              </a:r>
              <a:r>
                <a:rPr lang="it-IT" b="1" kern="0" err="1">
                  <a:solidFill>
                    <a:schemeClr val="bg1">
                      <a:lumMod val="85000"/>
                    </a:schemeClr>
                  </a:solidFill>
                  <a:latin typeface="Segoe UI Light"/>
                  <a:cs typeface="Segoe UI Light"/>
                </a:rPr>
                <a:t>objectives</a:t>
              </a:r>
              <a:r>
                <a:rPr lang="it-IT" b="1" kern="0">
                  <a:solidFill>
                    <a:schemeClr val="bg1">
                      <a:lumMod val="85000"/>
                    </a:schemeClr>
                  </a:solidFill>
                  <a:latin typeface="Segoe UI Light"/>
                  <a:cs typeface="Segoe UI Light"/>
                </a:rPr>
                <a:t> and </a:t>
              </a:r>
              <a:r>
                <a:rPr lang="it-IT" b="1" kern="0" err="1">
                  <a:solidFill>
                    <a:schemeClr val="bg1">
                      <a:lumMod val="85000"/>
                    </a:schemeClr>
                  </a:solidFill>
                  <a:latin typeface="Segoe UI Light"/>
                  <a:cs typeface="Segoe UI Light"/>
                </a:rPr>
                <a:t>contributions</a:t>
              </a:r>
              <a:r>
                <a:rPr lang="it-IT" b="1" kern="0">
                  <a:solidFill>
                    <a:schemeClr val="bg1">
                      <a:lumMod val="85000"/>
                    </a:schemeClr>
                  </a:solidFill>
                  <a:latin typeface="Segoe UI Light"/>
                  <a:cs typeface="Segoe UI Light"/>
                </a:rPr>
                <a:t> </a:t>
              </a:r>
              <a:r>
                <a:rPr lang="it-IT" kern="0">
                  <a:solidFill>
                    <a:schemeClr val="bg1">
                      <a:lumMod val="85000"/>
                    </a:schemeClr>
                  </a:solidFill>
                  <a:latin typeface="Segoe UI Light"/>
                  <a:cs typeface="Segoe UI Light"/>
                </a:rPr>
                <a:t>of </a:t>
              </a:r>
              <a:r>
                <a:rPr lang="it-IT" kern="0" err="1">
                  <a:solidFill>
                    <a:schemeClr val="bg1">
                      <a:lumMod val="85000"/>
                    </a:schemeClr>
                  </a:solidFill>
                  <a:latin typeface="Segoe UI Light"/>
                  <a:cs typeface="Segoe UI Light"/>
                </a:rPr>
                <a:t>this</a:t>
              </a:r>
              <a:r>
                <a:rPr lang="it-IT" kern="0">
                  <a:solidFill>
                    <a:schemeClr val="bg1">
                      <a:lumMod val="85000"/>
                    </a:schemeClr>
                  </a:solidFill>
                  <a:latin typeface="Segoe UI Light"/>
                  <a:cs typeface="Segoe UI Light"/>
                </a:rPr>
                <a:t> project?</a:t>
              </a:r>
            </a:p>
            <a:p>
              <a:pPr marL="0" marR="0" lvl="0" indent="0" algn="l" defTabSz="914400">
                <a:lnSpc>
                  <a:spcPct val="90000"/>
                </a:lnSpc>
                <a:spcBef>
                  <a:spcPts val="0"/>
                </a:spcBef>
                <a:spcAft>
                  <a:spcPts val="0"/>
                </a:spcAft>
                <a:buSzPts val="5200"/>
                <a:buFont typeface="Karla"/>
                <a:buNone/>
                <a:tabLst/>
                <a:defRPr/>
              </a:pPr>
              <a:endParaRPr lang="en-GB" sz="1800" b="1" i="0" u="none" strike="noStrike" kern="0" cap="none" spc="0" normalizeH="0" baseline="0" noProof="0">
                <a:ln>
                  <a:noFill/>
                </a:ln>
                <a:solidFill>
                  <a:schemeClr val="bg1">
                    <a:lumMod val="85000"/>
                  </a:schemeClr>
                </a:solidFill>
                <a:effectLst/>
                <a:uLnTx/>
                <a:uFillTx/>
                <a:latin typeface="Karla"/>
              </a:endParaRPr>
            </a:p>
          </p:txBody>
        </p:sp>
      </p:grpSp>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6"/>
          <a:stretch>
            <a:fillRect/>
          </a:stretch>
        </p:blipFill>
        <p:spPr>
          <a:xfrm>
            <a:off x="11196439" y="931487"/>
            <a:ext cx="727773" cy="491533"/>
          </a:xfrm>
          <a:prstGeom prst="rect">
            <a:avLst/>
          </a:prstGeom>
        </p:spPr>
      </p:pic>
      <p:grpSp>
        <p:nvGrpSpPr>
          <p:cNvPr id="5" name="Gruppo 4">
            <a:extLst>
              <a:ext uri="{FF2B5EF4-FFF2-40B4-BE49-F238E27FC236}">
                <a16:creationId xmlns:a16="http://schemas.microsoft.com/office/drawing/2014/main" id="{33EF19BC-FEBA-9ED3-76B2-DB39DD391210}"/>
              </a:ext>
            </a:extLst>
          </p:cNvPr>
          <p:cNvGrpSpPr/>
          <p:nvPr/>
        </p:nvGrpSpPr>
        <p:grpSpPr>
          <a:xfrm>
            <a:off x="1571899" y="1106339"/>
            <a:ext cx="9158795" cy="1009830"/>
            <a:chOff x="1571899" y="1088822"/>
            <a:chExt cx="9158795" cy="1009830"/>
          </a:xfrm>
        </p:grpSpPr>
        <p:sp>
          <p:nvSpPr>
            <p:cNvPr id="6" name="Rectangle: Rounded Corners 3">
              <a:extLst>
                <a:ext uri="{FF2B5EF4-FFF2-40B4-BE49-F238E27FC236}">
                  <a16:creationId xmlns:a16="http://schemas.microsoft.com/office/drawing/2014/main" id="{35A9F845-D99E-8F09-B654-3B2EFDBDFF0B}"/>
                </a:ext>
              </a:extLst>
            </p:cNvPr>
            <p:cNvSpPr/>
            <p:nvPr/>
          </p:nvSpPr>
          <p:spPr>
            <a:xfrm>
              <a:off x="1681412" y="1168560"/>
              <a:ext cx="9049282" cy="820396"/>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chemeClr val="bg1">
                      <a:lumMod val="85000"/>
                    </a:schemeClr>
                  </a:solidFill>
                  <a:latin typeface="Segoe UI Light"/>
                  <a:cs typeface="Segoe UI Light"/>
                </a:rPr>
                <a:t> </a:t>
              </a:r>
              <a:r>
                <a:rPr lang="en-GB" kern="0">
                  <a:solidFill>
                    <a:schemeClr val="bg1">
                      <a:lumMod val="85000"/>
                    </a:schemeClr>
                  </a:solidFill>
                  <a:latin typeface="Segoe UI Light"/>
                  <a:cs typeface="Segoe UI Light"/>
                </a:rPr>
                <a:t>Reproducibility by memory usage optimization</a:t>
              </a:r>
              <a:endParaRPr lang="it-IT" kern="0" err="1">
                <a:solidFill>
                  <a:schemeClr val="bg1">
                    <a:lumMod val="85000"/>
                  </a:schemeClr>
                </a:solidFill>
                <a:latin typeface="Segoe UI Light"/>
                <a:cs typeface="Segoe UI Light"/>
              </a:endParaRPr>
            </a:p>
          </p:txBody>
        </p:sp>
        <p:pic>
          <p:nvPicPr>
            <p:cNvPr id="29" name="Immagine 29" descr="Immagine che contiene cartello, elettrodomestico da cucina&#10;&#10;Descrizione generata automaticamente">
              <a:extLst>
                <a:ext uri="{FF2B5EF4-FFF2-40B4-BE49-F238E27FC236}">
                  <a16:creationId xmlns:a16="http://schemas.microsoft.com/office/drawing/2014/main" id="{4B1DFC95-AFAC-1C82-AE6C-B9CEC6A5BB0F}"/>
                </a:ext>
              </a:extLst>
            </p:cNvPr>
            <p:cNvPicPr>
              <a:picLocks noChangeAspect="1"/>
            </p:cNvPicPr>
            <p:nvPr/>
          </p:nvPicPr>
          <p:blipFill>
            <a:blip r:embed="rId7"/>
            <a:stretch>
              <a:fillRect/>
            </a:stretch>
          </p:blipFill>
          <p:spPr>
            <a:xfrm>
              <a:off x="1571899" y="1088822"/>
              <a:ext cx="1102563" cy="1009830"/>
            </a:xfrm>
            <a:prstGeom prst="rect">
              <a:avLst/>
            </a:prstGeom>
          </p:spPr>
        </p:pic>
        <p:pic>
          <p:nvPicPr>
            <p:cNvPr id="15" name="Immagine 14">
              <a:extLst>
                <a:ext uri="{FF2B5EF4-FFF2-40B4-BE49-F238E27FC236}">
                  <a16:creationId xmlns:a16="http://schemas.microsoft.com/office/drawing/2014/main" id="{1574DE1D-9F97-5E3D-5D26-C6159546811C}"/>
                </a:ext>
              </a:extLst>
            </p:cNvPr>
            <p:cNvPicPr>
              <a:picLocks noChangeAspect="1"/>
            </p:cNvPicPr>
            <p:nvPr/>
          </p:nvPicPr>
          <p:blipFill>
            <a:blip r:embed="rId8"/>
            <a:stretch>
              <a:fillRect/>
            </a:stretch>
          </p:blipFill>
          <p:spPr>
            <a:xfrm>
              <a:off x="1826164" y="1298801"/>
              <a:ext cx="548370" cy="552451"/>
            </a:xfrm>
            <a:prstGeom prst="rect">
              <a:avLst/>
            </a:prstGeom>
          </p:spPr>
        </p:pic>
      </p:grpSp>
      <p:grpSp>
        <p:nvGrpSpPr>
          <p:cNvPr id="2" name="Gruppo 1">
            <a:extLst>
              <a:ext uri="{FF2B5EF4-FFF2-40B4-BE49-F238E27FC236}">
                <a16:creationId xmlns:a16="http://schemas.microsoft.com/office/drawing/2014/main" id="{E564504C-BE17-8C21-D980-77FE50C0BB22}"/>
              </a:ext>
            </a:extLst>
          </p:cNvPr>
          <p:cNvGrpSpPr/>
          <p:nvPr/>
        </p:nvGrpSpPr>
        <p:grpSpPr>
          <a:xfrm>
            <a:off x="1571899" y="2474253"/>
            <a:ext cx="9179206" cy="1017018"/>
            <a:chOff x="1571899" y="2456736"/>
            <a:chExt cx="9179206" cy="1017018"/>
          </a:xfrm>
        </p:grpSpPr>
        <p:sp>
          <p:nvSpPr>
            <p:cNvPr id="9" name="Rectangle: Rounded Corners 16">
              <a:extLst>
                <a:ext uri="{FF2B5EF4-FFF2-40B4-BE49-F238E27FC236}">
                  <a16:creationId xmlns:a16="http://schemas.microsoft.com/office/drawing/2014/main" id="{06AFC965-24B9-118D-1F45-4E015B3B3707}"/>
                </a:ext>
              </a:extLst>
            </p:cNvPr>
            <p:cNvSpPr/>
            <p:nvPr/>
          </p:nvSpPr>
          <p:spPr>
            <a:xfrm>
              <a:off x="1701823" y="2537320"/>
              <a:ext cx="9049282" cy="834002"/>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solidFill>
                    <a:schemeClr val="bg1">
                      <a:lumMod val="85000"/>
                    </a:schemeClr>
                  </a:solidFill>
                  <a:latin typeface="Segoe UI Light"/>
                  <a:ea typeface="+mn-lt"/>
                  <a:cs typeface="Segoe UI Light"/>
                </a:rPr>
                <a:t>       </a:t>
              </a:r>
              <a:r>
                <a:rPr lang="en-GB" kern="0">
                  <a:solidFill>
                    <a:schemeClr val="bg1">
                      <a:lumMod val="85000"/>
                    </a:schemeClr>
                  </a:solidFill>
                  <a:latin typeface="Segoe UI Light"/>
                  <a:cs typeface="Segoe UI Light"/>
                </a:rPr>
                <a:t>Zero-shot abilities test of MM-</a:t>
              </a:r>
              <a:r>
                <a:rPr lang="en-GB" kern="0" err="1">
                  <a:solidFill>
                    <a:schemeClr val="bg1">
                      <a:lumMod val="85000"/>
                    </a:schemeClr>
                  </a:solidFill>
                  <a:latin typeface="Segoe UI Light"/>
                  <a:cs typeface="Segoe UI Light"/>
                </a:rPr>
                <a:t>CoT</a:t>
              </a:r>
              <a:r>
                <a:rPr lang="en-GB" kern="0">
                  <a:solidFill>
                    <a:schemeClr val="bg1">
                      <a:lumMod val="85000"/>
                    </a:schemeClr>
                  </a:solidFill>
                  <a:latin typeface="Segoe UI Light"/>
                  <a:cs typeface="Segoe UI Light"/>
                </a:rPr>
                <a:t> pre-trained model on the </a:t>
              </a:r>
              <a:r>
                <a:rPr lang="en-GB" kern="0" err="1">
                  <a:solidFill>
                    <a:schemeClr val="bg1">
                      <a:lumMod val="85000"/>
                    </a:schemeClr>
                  </a:solidFill>
                  <a:latin typeface="Segoe UI Light"/>
                  <a:cs typeface="Segoe UI Light"/>
                </a:rPr>
                <a:t>Fakeddit</a:t>
              </a:r>
              <a:r>
                <a:rPr lang="en-GB" kern="0">
                  <a:solidFill>
                    <a:schemeClr val="bg1">
                      <a:lumMod val="85000"/>
                    </a:schemeClr>
                  </a:solidFill>
                  <a:latin typeface="Segoe UI Light"/>
                  <a:cs typeface="Segoe UI Light"/>
                </a:rPr>
                <a:t> Dataset</a:t>
              </a:r>
              <a:endParaRPr lang="it-IT" kern="0">
                <a:solidFill>
                  <a:schemeClr val="bg1">
                    <a:lumMod val="85000"/>
                  </a:schemeClr>
                </a:solidFill>
                <a:latin typeface="Segoe UI Light"/>
                <a:cs typeface="Segoe UI Light"/>
              </a:endParaRPr>
            </a:p>
          </p:txBody>
        </p:sp>
        <p:pic>
          <p:nvPicPr>
            <p:cNvPr id="30" name="Immagine 29" descr="Immagine che contiene cartello, elettrodomestico da cucina&#10;&#10;Descrizione generata automaticamente">
              <a:extLst>
                <a:ext uri="{FF2B5EF4-FFF2-40B4-BE49-F238E27FC236}">
                  <a16:creationId xmlns:a16="http://schemas.microsoft.com/office/drawing/2014/main" id="{D6BA9C1B-F63D-2B20-3B43-6755ED2D20F8}"/>
                </a:ext>
              </a:extLst>
            </p:cNvPr>
            <p:cNvPicPr>
              <a:picLocks noChangeAspect="1"/>
            </p:cNvPicPr>
            <p:nvPr/>
          </p:nvPicPr>
          <p:blipFill>
            <a:blip r:embed="rId7"/>
            <a:stretch>
              <a:fillRect/>
            </a:stretch>
          </p:blipFill>
          <p:spPr>
            <a:xfrm>
              <a:off x="1571899" y="2456736"/>
              <a:ext cx="1102563" cy="1017018"/>
            </a:xfrm>
            <a:prstGeom prst="rect">
              <a:avLst/>
            </a:prstGeom>
          </p:spPr>
        </p:pic>
        <p:pic>
          <p:nvPicPr>
            <p:cNvPr id="18" name="Immagine 15">
              <a:extLst>
                <a:ext uri="{FF2B5EF4-FFF2-40B4-BE49-F238E27FC236}">
                  <a16:creationId xmlns:a16="http://schemas.microsoft.com/office/drawing/2014/main" id="{B90ADB02-5C80-FB34-23BE-5E2C64A656E7}"/>
                </a:ext>
              </a:extLst>
            </p:cNvPr>
            <p:cNvPicPr>
              <a:picLocks noChangeAspect="1"/>
            </p:cNvPicPr>
            <p:nvPr/>
          </p:nvPicPr>
          <p:blipFill>
            <a:blip r:embed="rId9"/>
            <a:stretch>
              <a:fillRect/>
            </a:stretch>
          </p:blipFill>
          <p:spPr>
            <a:xfrm>
              <a:off x="1832882" y="2690132"/>
              <a:ext cx="538844" cy="532040"/>
            </a:xfrm>
            <a:prstGeom prst="rect">
              <a:avLst/>
            </a:prstGeom>
          </p:spPr>
        </p:pic>
      </p:grpSp>
      <p:grpSp>
        <p:nvGrpSpPr>
          <p:cNvPr id="8" name="Gruppo 7">
            <a:extLst>
              <a:ext uri="{FF2B5EF4-FFF2-40B4-BE49-F238E27FC236}">
                <a16:creationId xmlns:a16="http://schemas.microsoft.com/office/drawing/2014/main" id="{96CB6B9C-D15C-D65C-9564-7163A913B8C4}"/>
              </a:ext>
            </a:extLst>
          </p:cNvPr>
          <p:cNvGrpSpPr/>
          <p:nvPr/>
        </p:nvGrpSpPr>
        <p:grpSpPr>
          <a:xfrm>
            <a:off x="1571898" y="3989495"/>
            <a:ext cx="9179207" cy="1017018"/>
            <a:chOff x="1571898" y="3971978"/>
            <a:chExt cx="9179207" cy="1017018"/>
          </a:xfrm>
        </p:grpSpPr>
        <p:sp>
          <p:nvSpPr>
            <p:cNvPr id="12" name="Rectangle: Rounded Corners 25">
              <a:extLst>
                <a:ext uri="{FF2B5EF4-FFF2-40B4-BE49-F238E27FC236}">
                  <a16:creationId xmlns:a16="http://schemas.microsoft.com/office/drawing/2014/main" id="{9214CFDC-8EBE-2415-2646-1FE33B198417}"/>
                </a:ext>
              </a:extLst>
            </p:cNvPr>
            <p:cNvSpPr/>
            <p:nvPr/>
          </p:nvSpPr>
          <p:spPr>
            <a:xfrm>
              <a:off x="1701823" y="4048954"/>
              <a:ext cx="9049282" cy="834002"/>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 </a:t>
              </a:r>
              <a:r>
                <a:rPr lang="en-GB">
                  <a:solidFill>
                    <a:srgbClr val="FFFFFF"/>
                  </a:solidFill>
                  <a:latin typeface="Calibri"/>
                  <a:ea typeface="+mn-lt"/>
                  <a:cs typeface="Calibri"/>
                </a:rPr>
                <a:t>                </a:t>
              </a:r>
              <a:r>
                <a:rPr lang="en-GB" kern="0">
                  <a:solidFill>
                    <a:schemeClr val="bg1">
                      <a:lumMod val="85000"/>
                    </a:schemeClr>
                  </a:solidFill>
                  <a:latin typeface="Segoe UI Light"/>
                  <a:cs typeface="Segoe UI Light"/>
                </a:rPr>
                <a:t>Engineering of the codebase to speed up integration of new datasets and models</a:t>
              </a:r>
            </a:p>
          </p:txBody>
        </p:sp>
        <p:pic>
          <p:nvPicPr>
            <p:cNvPr id="31" name="Immagine 29" descr="Immagine che contiene cartello, elettrodomestico da cucina&#10;&#10;Descrizione generata automaticamente">
              <a:extLst>
                <a:ext uri="{FF2B5EF4-FFF2-40B4-BE49-F238E27FC236}">
                  <a16:creationId xmlns:a16="http://schemas.microsoft.com/office/drawing/2014/main" id="{C43E9C10-8E36-C1A4-E180-DF935C9F7CCF}"/>
                </a:ext>
              </a:extLst>
            </p:cNvPr>
            <p:cNvPicPr>
              <a:picLocks noChangeAspect="1"/>
            </p:cNvPicPr>
            <p:nvPr/>
          </p:nvPicPr>
          <p:blipFill>
            <a:blip r:embed="rId7"/>
            <a:stretch>
              <a:fillRect/>
            </a:stretch>
          </p:blipFill>
          <p:spPr>
            <a:xfrm>
              <a:off x="1571898" y="3971978"/>
              <a:ext cx="1102563" cy="1017018"/>
            </a:xfrm>
            <a:prstGeom prst="rect">
              <a:avLst/>
            </a:prstGeom>
          </p:spPr>
        </p:pic>
        <p:pic>
          <p:nvPicPr>
            <p:cNvPr id="22" name="Immagine 17" descr="Immagine che contiene testo, monitor, schermata&#10;&#10;Descrizione generata automaticamente">
              <a:extLst>
                <a:ext uri="{FF2B5EF4-FFF2-40B4-BE49-F238E27FC236}">
                  <a16:creationId xmlns:a16="http://schemas.microsoft.com/office/drawing/2014/main" id="{1AF81DEC-A28F-0F8A-9214-F84477770FC1}"/>
                </a:ext>
              </a:extLst>
            </p:cNvPr>
            <p:cNvPicPr>
              <a:picLocks noChangeAspect="1"/>
            </p:cNvPicPr>
            <p:nvPr/>
          </p:nvPicPr>
          <p:blipFill>
            <a:blip r:embed="rId10"/>
            <a:stretch>
              <a:fillRect/>
            </a:stretch>
          </p:blipFill>
          <p:spPr>
            <a:xfrm>
              <a:off x="1866899" y="4217197"/>
              <a:ext cx="504826" cy="507379"/>
            </a:xfrm>
            <a:prstGeom prst="rect">
              <a:avLst/>
            </a:prstGeom>
          </p:spPr>
        </p:pic>
      </p:grpSp>
    </p:spTree>
    <p:extLst>
      <p:ext uri="{BB962C8B-B14F-4D97-AF65-F5344CB8AC3E}">
        <p14:creationId xmlns:p14="http://schemas.microsoft.com/office/powerpoint/2010/main" val="20391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01F4B-FC1A-AD1D-ECEA-58072F15DAAF}"/>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69332"/>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kern="0">
                  <a:solidFill>
                    <a:schemeClr val="bg1">
                      <a:lumMod val="85000"/>
                    </a:schemeClr>
                  </a:solidFill>
                  <a:latin typeface="Segoe UI Light"/>
                  <a:cs typeface="Segoe UI Light"/>
                </a:rPr>
                <a:t>Give me more information about</a:t>
              </a:r>
              <a:r>
                <a:rPr lang="en-GB" b="1" kern="0">
                  <a:solidFill>
                    <a:schemeClr val="bg1">
                      <a:lumMod val="85000"/>
                    </a:schemeClr>
                  </a:solidFill>
                  <a:latin typeface="Karla"/>
                </a:rPr>
                <a:t> </a:t>
              </a:r>
              <a:r>
                <a:rPr lang="en-GB" sz="2000" b="1" kern="0" err="1">
                  <a:solidFill>
                    <a:schemeClr val="bg1">
                      <a:lumMod val="85000"/>
                    </a:schemeClr>
                  </a:solidFill>
                  <a:latin typeface="Segoe UI Light"/>
                  <a:cs typeface="Segoe UI Light"/>
                </a:rPr>
                <a:t>Fakeddit</a:t>
              </a:r>
              <a:r>
                <a:rPr lang="en-GB" sz="2000" b="1" kern="0">
                  <a:solidFill>
                    <a:schemeClr val="bg1">
                      <a:lumMod val="85000"/>
                    </a:schemeClr>
                  </a:solidFill>
                  <a:latin typeface="Segoe UI Light"/>
                  <a:cs typeface="Segoe UI Light"/>
                </a:rPr>
                <a:t> Dataset</a:t>
              </a:r>
              <a:endParaRPr lang="en-GB" sz="2000" kern="0">
                <a:solidFill>
                  <a:schemeClr val="bg1">
                    <a:lumMod val="85000"/>
                  </a:schemeClr>
                </a:solidFill>
                <a:ea typeface="+mn-lt"/>
                <a:cs typeface="+mn-lt"/>
              </a:endParaRPr>
            </a:p>
          </p:txBody>
        </p:sp>
      </p:grpSp>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sp>
        <p:nvSpPr>
          <p:cNvPr id="2" name="CasellaDiTesto 1">
            <a:extLst>
              <a:ext uri="{FF2B5EF4-FFF2-40B4-BE49-F238E27FC236}">
                <a16:creationId xmlns:a16="http://schemas.microsoft.com/office/drawing/2014/main" id="{B59BCB32-936B-A19D-D7FC-0E3F8AFBC7A4}"/>
              </a:ext>
            </a:extLst>
          </p:cNvPr>
          <p:cNvSpPr txBox="1"/>
          <p:nvPr/>
        </p:nvSpPr>
        <p:spPr>
          <a:xfrm>
            <a:off x="1755475" y="914400"/>
            <a:ext cx="8681049" cy="12872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kern="0" err="1">
                <a:solidFill>
                  <a:schemeClr val="bg1">
                    <a:lumMod val="85000"/>
                  </a:schemeClr>
                </a:solidFill>
                <a:latin typeface="Segoe UI Light"/>
                <a:cs typeface="Segoe UI Light"/>
              </a:rPr>
              <a:t>Fakeddit</a:t>
            </a:r>
            <a:r>
              <a:rPr lang="en-US" kern="0">
                <a:solidFill>
                  <a:schemeClr val="bg1">
                    <a:lumMod val="85000"/>
                  </a:schemeClr>
                </a:solidFill>
                <a:latin typeface="Segoe UI Light"/>
                <a:cs typeface="Segoe UI Light"/>
              </a:rPr>
              <a:t> is one of the first multimodal datasets, consisting of over 1 million samples of Reddit posts, labelled to enable the Fake news detection task.</a:t>
            </a:r>
            <a:endParaRPr lang="it-IT">
              <a:solidFill>
                <a:schemeClr val="bg1">
                  <a:lumMod val="85000"/>
                </a:schemeClr>
              </a:solidFill>
              <a:latin typeface="Calibri" panose="020F0502020204030204"/>
              <a:cs typeface="Calibri" panose="020F0502020204030204"/>
            </a:endParaRPr>
          </a:p>
          <a:p>
            <a:pPr>
              <a:lnSpc>
                <a:spcPct val="150000"/>
              </a:lnSpc>
            </a:pPr>
            <a:r>
              <a:rPr lang="en-US" kern="0">
                <a:solidFill>
                  <a:schemeClr val="bg1">
                    <a:lumMod val="85000"/>
                  </a:schemeClr>
                </a:solidFill>
                <a:latin typeface="Segoe UI Light"/>
                <a:cs typeface="Segoe UI Light"/>
              </a:rPr>
              <a:t>In this work, the 2-way classification is considered. (Real news or Fake news)</a:t>
            </a:r>
          </a:p>
        </p:txBody>
      </p:sp>
      <p:graphicFrame>
        <p:nvGraphicFramePr>
          <p:cNvPr id="5" name="Tabella 5">
            <a:extLst>
              <a:ext uri="{FF2B5EF4-FFF2-40B4-BE49-F238E27FC236}">
                <a16:creationId xmlns:a16="http://schemas.microsoft.com/office/drawing/2014/main" id="{4945A83C-EDAE-878D-F8A4-365C1563AD63}"/>
              </a:ext>
            </a:extLst>
          </p:cNvPr>
          <p:cNvGraphicFramePr>
            <a:graphicFrameLocks noGrp="1"/>
          </p:cNvGraphicFramePr>
          <p:nvPr>
            <p:extLst>
              <p:ext uri="{D42A27DB-BD31-4B8C-83A1-F6EECF244321}">
                <p14:modId xmlns:p14="http://schemas.microsoft.com/office/powerpoint/2010/main" val="662325203"/>
              </p:ext>
            </p:extLst>
          </p:nvPr>
        </p:nvGraphicFramePr>
        <p:xfrm>
          <a:off x="2155453" y="2483603"/>
          <a:ext cx="8168640" cy="2857470"/>
        </p:xfrm>
        <a:graphic>
          <a:graphicData uri="http://schemas.openxmlformats.org/drawingml/2006/table">
            <a:tbl>
              <a:tblPr firstRow="1" bandRow="1">
                <a:tableStyleId>{793D81CF-94F2-401A-BA57-92F5A7B2D0C5}</a:tableStyleId>
              </a:tblPr>
              <a:tblGrid>
                <a:gridCol w="2722880">
                  <a:extLst>
                    <a:ext uri="{9D8B030D-6E8A-4147-A177-3AD203B41FA5}">
                      <a16:colId xmlns:a16="http://schemas.microsoft.com/office/drawing/2014/main" val="26187825"/>
                    </a:ext>
                  </a:extLst>
                </a:gridCol>
                <a:gridCol w="2722880">
                  <a:extLst>
                    <a:ext uri="{9D8B030D-6E8A-4147-A177-3AD203B41FA5}">
                      <a16:colId xmlns:a16="http://schemas.microsoft.com/office/drawing/2014/main" val="2711092590"/>
                    </a:ext>
                  </a:extLst>
                </a:gridCol>
                <a:gridCol w="2722880">
                  <a:extLst>
                    <a:ext uri="{9D8B030D-6E8A-4147-A177-3AD203B41FA5}">
                      <a16:colId xmlns:a16="http://schemas.microsoft.com/office/drawing/2014/main" val="1899567741"/>
                    </a:ext>
                  </a:extLst>
                </a:gridCol>
              </a:tblGrid>
              <a:tr h="539930">
                <a:tc>
                  <a:txBody>
                    <a:bodyPr/>
                    <a:lstStyle/>
                    <a:p>
                      <a:pPr algn="ctr"/>
                      <a:r>
                        <a:rPr lang="it-IT" sz="2000" b="1" kern="0">
                          <a:solidFill>
                            <a:schemeClr val="bg1">
                              <a:lumMod val="85000"/>
                            </a:schemeClr>
                          </a:solidFill>
                          <a:latin typeface="Segoe UI Light"/>
                          <a:ea typeface="+mn-ea"/>
                          <a:cs typeface="Segoe UI Light"/>
                        </a:rPr>
                        <a:t>Image</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26262D"/>
                    </a:solidFill>
                  </a:tcPr>
                </a:tc>
                <a:tc>
                  <a:txBody>
                    <a:bodyPr/>
                    <a:lstStyle/>
                    <a:p>
                      <a:pPr algn="ctr"/>
                      <a:r>
                        <a:rPr lang="it-IT" sz="2000" b="1" kern="0">
                          <a:solidFill>
                            <a:schemeClr val="bg1">
                              <a:lumMod val="85000"/>
                            </a:schemeClr>
                          </a:solidFill>
                          <a:latin typeface="Segoe UI Light"/>
                          <a:ea typeface="+mn-ea"/>
                          <a:cs typeface="Segoe UI Light"/>
                        </a:rPr>
                        <a:t>Title</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26262D"/>
                    </a:solidFill>
                  </a:tcPr>
                </a:tc>
                <a:tc>
                  <a:txBody>
                    <a:bodyPr/>
                    <a:lstStyle/>
                    <a:p>
                      <a:pPr algn="ctr"/>
                      <a:r>
                        <a:rPr lang="it-IT" sz="2000" b="1" kern="0">
                          <a:solidFill>
                            <a:schemeClr val="bg1">
                              <a:lumMod val="85000"/>
                            </a:schemeClr>
                          </a:solidFill>
                          <a:latin typeface="Segoe UI Light"/>
                          <a:ea typeface="+mn-ea"/>
                          <a:cs typeface="Segoe UI Light"/>
                        </a:rPr>
                        <a:t>Ground truth</a:t>
                      </a:r>
                    </a:p>
                  </a:txBody>
                  <a:tcPr anchor="ctr">
                    <a:lnL w="12700">
                      <a:solidFill>
                        <a:schemeClr val="tx1"/>
                      </a:solidFill>
                    </a:lnL>
                    <a:lnR w="12700">
                      <a:solidFill>
                        <a:schemeClr val="tx1"/>
                      </a:solidFill>
                    </a:lnR>
                    <a:lnT w="12700">
                      <a:solidFill>
                        <a:schemeClr val="tx1"/>
                      </a:solidFill>
                    </a:lnT>
                    <a:lnB w="12700">
                      <a:solidFill>
                        <a:schemeClr val="tx1"/>
                      </a:solidFill>
                    </a:lnB>
                    <a:solidFill>
                      <a:srgbClr val="26262D"/>
                    </a:solidFill>
                  </a:tcPr>
                </a:tc>
                <a:extLst>
                  <a:ext uri="{0D108BD9-81ED-4DB2-BD59-A6C34878D82A}">
                    <a16:rowId xmlns:a16="http://schemas.microsoft.com/office/drawing/2014/main" val="2399963057"/>
                  </a:ext>
                </a:extLst>
              </a:tr>
              <a:tr h="2317540">
                <a:tc>
                  <a:txBody>
                    <a:bodyPr/>
                    <a:lstStyle/>
                    <a:p>
                      <a:endParaRPr lang="it-IT"/>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it-IT" sz="1800" kern="0" noProof="0">
                        <a:solidFill>
                          <a:schemeClr val="bg1">
                            <a:lumMod val="85000"/>
                          </a:schemeClr>
                        </a:solidFill>
                        <a:latin typeface="Segoe UI Light"/>
                        <a:ea typeface="+mn-ea"/>
                        <a:cs typeface="Segoe UI Light"/>
                      </a:endParaRPr>
                    </a:p>
                    <a:p>
                      <a:pPr lvl="0">
                        <a:buNone/>
                      </a:pPr>
                      <a:r>
                        <a:rPr lang="it-IT" sz="1800" kern="0" noProof="0" err="1">
                          <a:solidFill>
                            <a:srgbClr val="26262D"/>
                          </a:solidFill>
                          <a:latin typeface="Segoe UI Light"/>
                          <a:ea typeface="+mn-ea"/>
                          <a:cs typeface="Segoe UI Light"/>
                        </a:rPr>
                        <a:t>Moonlight</a:t>
                      </a:r>
                      <a:r>
                        <a:rPr lang="it-IT" sz="1800" kern="0" noProof="0">
                          <a:solidFill>
                            <a:srgbClr val="26262D"/>
                          </a:solidFill>
                          <a:latin typeface="Segoe UI Light"/>
                          <a:ea typeface="+mn-ea"/>
                          <a:cs typeface="Segoe UI Light"/>
                        </a:rPr>
                        <a:t> sonata by </a:t>
                      </a:r>
                      <a:r>
                        <a:rPr lang="it-IT" sz="1800" kern="0" noProof="0" err="1">
                          <a:solidFill>
                            <a:srgbClr val="26262D"/>
                          </a:solidFill>
                          <a:latin typeface="Segoe UI Light"/>
                          <a:ea typeface="+mn-ea"/>
                          <a:cs typeface="Segoe UI Light"/>
                        </a:rPr>
                        <a:t>ludwig</a:t>
                      </a:r>
                      <a:r>
                        <a:rPr lang="it-IT" sz="1800" kern="0" noProof="0">
                          <a:solidFill>
                            <a:srgbClr val="26262D"/>
                          </a:solidFill>
                          <a:latin typeface="Segoe UI Light"/>
                          <a:ea typeface="+mn-ea"/>
                          <a:cs typeface="Segoe UI Light"/>
                        </a:rPr>
                        <a:t> van </a:t>
                      </a:r>
                      <a:r>
                        <a:rPr lang="it-IT" sz="1800" kern="0" noProof="0" err="1">
                          <a:solidFill>
                            <a:srgbClr val="26262D"/>
                          </a:solidFill>
                          <a:latin typeface="Segoe UI Light"/>
                          <a:ea typeface="+mn-ea"/>
                          <a:cs typeface="Segoe UI Light"/>
                        </a:rPr>
                        <a:t>barktoven</a:t>
                      </a:r>
                      <a:endParaRPr lang="it-IT" sz="1800" kern="0">
                        <a:solidFill>
                          <a:srgbClr val="26262D"/>
                        </a:solidFill>
                        <a:latin typeface="Segoe UI Light"/>
                        <a:ea typeface="+mn-ea"/>
                        <a:cs typeface="Segoe UI Ligh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it-IT" sz="1800" kern="0">
                        <a:solidFill>
                          <a:schemeClr val="bg1">
                            <a:lumMod val="85000"/>
                          </a:schemeClr>
                        </a:solidFill>
                        <a:latin typeface="Segoe UI Light"/>
                        <a:ea typeface="+mn-ea"/>
                        <a:cs typeface="Segoe UI Light"/>
                      </a:endParaRPr>
                    </a:p>
                    <a:p>
                      <a:pPr lvl="0">
                        <a:buNone/>
                      </a:pPr>
                      <a:r>
                        <a:rPr lang="it-IT" sz="1800" kern="0">
                          <a:solidFill>
                            <a:srgbClr val="26262D"/>
                          </a:solidFill>
                          <a:latin typeface="Segoe UI Light"/>
                          <a:ea typeface="+mn-ea"/>
                          <a:cs typeface="Segoe UI Light"/>
                        </a:rPr>
                        <a:t>Fake news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46200"/>
                  </a:ext>
                </a:extLst>
              </a:tr>
            </a:tbl>
          </a:graphicData>
        </a:graphic>
      </p:graphicFrame>
      <p:pic>
        <p:nvPicPr>
          <p:cNvPr id="6" name="Immagine 7" descr="Immagine che contiene testo, blu&#10;&#10;Descrizione generata automaticamente">
            <a:extLst>
              <a:ext uri="{FF2B5EF4-FFF2-40B4-BE49-F238E27FC236}">
                <a16:creationId xmlns:a16="http://schemas.microsoft.com/office/drawing/2014/main" id="{4CABC96D-3B65-F3CA-57FC-6421A2790F22}"/>
              </a:ext>
            </a:extLst>
          </p:cNvPr>
          <p:cNvPicPr>
            <a:picLocks noChangeAspect="1"/>
          </p:cNvPicPr>
          <p:nvPr/>
        </p:nvPicPr>
        <p:blipFill>
          <a:blip r:embed="rId6"/>
          <a:stretch>
            <a:fillRect/>
          </a:stretch>
        </p:blipFill>
        <p:spPr>
          <a:xfrm>
            <a:off x="2567796" y="3065793"/>
            <a:ext cx="1858992" cy="2185717"/>
          </a:xfrm>
          <a:prstGeom prst="rect">
            <a:avLst/>
          </a:prstGeom>
        </p:spPr>
      </p:pic>
    </p:spTree>
    <p:extLst>
      <p:ext uri="{BB962C8B-B14F-4D97-AF65-F5344CB8AC3E}">
        <p14:creationId xmlns:p14="http://schemas.microsoft.com/office/powerpoint/2010/main" val="51942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01F4B-FC1A-AD1D-ECEA-58072F15DAAF}"/>
              </a:ext>
            </a:extLst>
          </p:cNvPr>
          <p:cNvPicPr>
            <a:picLocks noChangeAspect="1"/>
          </p:cNvPicPr>
          <p:nvPr/>
        </p:nvPicPr>
        <p:blipFill>
          <a:blip r:embed="rId2"/>
          <a:stretch>
            <a:fillRect/>
          </a:stretch>
        </p:blipFill>
        <p:spPr>
          <a:xfrm>
            <a:off x="267788" y="621052"/>
            <a:ext cx="11870601" cy="4970288"/>
          </a:xfrm>
          <a:prstGeom prst="rect">
            <a:avLst/>
          </a:prstGeom>
        </p:spPr>
      </p:pic>
      <p:sp>
        <p:nvSpPr>
          <p:cNvPr id="24" name="Rectangle 23">
            <a:extLst>
              <a:ext uri="{FF2B5EF4-FFF2-40B4-BE49-F238E27FC236}">
                <a16:creationId xmlns:a16="http://schemas.microsoft.com/office/drawing/2014/main" id="{C05A6396-31E0-68FB-F490-11F9AA78AC6A}"/>
              </a:ext>
            </a:extLst>
          </p:cNvPr>
          <p:cNvSpPr/>
          <p:nvPr/>
        </p:nvSpPr>
        <p:spPr>
          <a:xfrm>
            <a:off x="1" y="0"/>
            <a:ext cx="220708" cy="6858000"/>
          </a:xfrm>
          <a:prstGeom prst="rect">
            <a:avLst/>
          </a:prstGeom>
          <a:solidFill>
            <a:srgbClr val="202123"/>
          </a:solidFill>
          <a:ln>
            <a:solidFill>
              <a:srgbClr val="202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26B87574-2D0F-FF97-1ED4-5A246AE534D5}"/>
              </a:ext>
            </a:extLst>
          </p:cNvPr>
          <p:cNvGrpSpPr/>
          <p:nvPr/>
        </p:nvGrpSpPr>
        <p:grpSpPr>
          <a:xfrm>
            <a:off x="1200967" y="5842189"/>
            <a:ext cx="10010775" cy="866775"/>
            <a:chOff x="1090612" y="5718091"/>
            <a:chExt cx="10010775" cy="866775"/>
          </a:xfrm>
        </p:grpSpPr>
        <p:pic>
          <p:nvPicPr>
            <p:cNvPr id="10" name="Picture 9">
              <a:extLst>
                <a:ext uri="{FF2B5EF4-FFF2-40B4-BE49-F238E27FC236}">
                  <a16:creationId xmlns:a16="http://schemas.microsoft.com/office/drawing/2014/main" id="{AABA503F-BE6E-F038-940E-CA87A05E8478}"/>
                </a:ext>
              </a:extLst>
            </p:cNvPr>
            <p:cNvPicPr>
              <a:picLocks noChangeAspect="1"/>
            </p:cNvPicPr>
            <p:nvPr/>
          </p:nvPicPr>
          <p:blipFill>
            <a:blip r:embed="rId3"/>
            <a:stretch>
              <a:fillRect/>
            </a:stretch>
          </p:blipFill>
          <p:spPr>
            <a:xfrm>
              <a:off x="1090612" y="5718091"/>
              <a:ext cx="10010775" cy="866775"/>
            </a:xfrm>
            <a:prstGeom prst="rect">
              <a:avLst/>
            </a:prstGeom>
          </p:spPr>
        </p:pic>
        <p:sp>
          <p:nvSpPr>
            <p:cNvPr id="13" name="TextBox 12">
              <a:extLst>
                <a:ext uri="{FF2B5EF4-FFF2-40B4-BE49-F238E27FC236}">
                  <a16:creationId xmlns:a16="http://schemas.microsoft.com/office/drawing/2014/main" id="{A07315F8-8BF0-7EA2-0106-38DD2337C180}"/>
                </a:ext>
              </a:extLst>
            </p:cNvPr>
            <p:cNvSpPr txBox="1"/>
            <p:nvPr/>
          </p:nvSpPr>
          <p:spPr>
            <a:xfrm>
              <a:off x="1315742" y="5980662"/>
              <a:ext cx="9297829" cy="341632"/>
            </a:xfrm>
            <a:prstGeom prst="rect">
              <a:avLst/>
            </a:prstGeom>
            <a:noFill/>
          </p:spPr>
          <p:txBody>
            <a:bodyPr wrap="square" lIns="91440" tIns="45720" rIns="91440" bIns="45720" anchor="t">
              <a:spAutoFit/>
            </a:bodyPr>
            <a:lstStyle/>
            <a:p>
              <a:pPr>
                <a:lnSpc>
                  <a:spcPct val="90000"/>
                </a:lnSpc>
                <a:buClr>
                  <a:srgbClr val="120803"/>
                </a:buClr>
                <a:buSzPts val="5200"/>
                <a:defRPr/>
              </a:pPr>
              <a:r>
                <a:rPr lang="en-GB">
                  <a:solidFill>
                    <a:schemeClr val="bg1">
                      <a:lumMod val="85000"/>
                    </a:schemeClr>
                  </a:solidFill>
                  <a:latin typeface="Segoe UI Light"/>
                  <a:cs typeface="Segoe UI Light"/>
                  <a:sym typeface="Karla"/>
                </a:rPr>
                <a:t>Tell me about the</a:t>
              </a:r>
              <a:r>
                <a:rPr lang="en-GB" b="1">
                  <a:solidFill>
                    <a:schemeClr val="bg1">
                      <a:lumMod val="85000"/>
                    </a:schemeClr>
                  </a:solidFill>
                  <a:latin typeface="Segoe UI Light"/>
                  <a:cs typeface="Segoe UI Light"/>
                  <a:sym typeface="Karla"/>
                </a:rPr>
                <a:t> Project Experimental Design</a:t>
              </a:r>
              <a:endParaRPr lang="en-GB" b="1">
                <a:solidFill>
                  <a:schemeClr val="bg1">
                    <a:lumMod val="85000"/>
                  </a:schemeClr>
                </a:solidFill>
                <a:latin typeface="Segoe UI Light"/>
                <a:cs typeface="Segoe UI Light"/>
              </a:endParaRPr>
            </a:p>
          </p:txBody>
        </p:sp>
      </p:grpSp>
      <p:pic>
        <p:nvPicPr>
          <p:cNvPr id="4" name="Picture 3">
            <a:extLst>
              <a:ext uri="{FF2B5EF4-FFF2-40B4-BE49-F238E27FC236}">
                <a16:creationId xmlns:a16="http://schemas.microsoft.com/office/drawing/2014/main" id="{9E264CEC-B3A6-A906-504C-06221CAC1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17" y="916582"/>
            <a:ext cx="506438" cy="506438"/>
          </a:xfrm>
          <a:prstGeom prst="rect">
            <a:avLst/>
          </a:prstGeom>
        </p:spPr>
      </p:pic>
      <p:pic>
        <p:nvPicPr>
          <p:cNvPr id="7" name="Picture 6">
            <a:extLst>
              <a:ext uri="{FF2B5EF4-FFF2-40B4-BE49-F238E27FC236}">
                <a16:creationId xmlns:a16="http://schemas.microsoft.com/office/drawing/2014/main" id="{69DACF89-2F2F-5DED-5854-ADD5407C64AC}"/>
              </a:ext>
            </a:extLst>
          </p:cNvPr>
          <p:cNvPicPr>
            <a:picLocks noChangeAspect="1"/>
          </p:cNvPicPr>
          <p:nvPr/>
        </p:nvPicPr>
        <p:blipFill>
          <a:blip r:embed="rId5"/>
          <a:stretch>
            <a:fillRect/>
          </a:stretch>
        </p:blipFill>
        <p:spPr>
          <a:xfrm>
            <a:off x="11196439" y="931487"/>
            <a:ext cx="727773" cy="491533"/>
          </a:xfrm>
          <a:prstGeom prst="rect">
            <a:avLst/>
          </a:prstGeom>
        </p:spPr>
      </p:pic>
      <p:pic>
        <p:nvPicPr>
          <p:cNvPr id="37" name="Immagine 26">
            <a:extLst>
              <a:ext uri="{FF2B5EF4-FFF2-40B4-BE49-F238E27FC236}">
                <a16:creationId xmlns:a16="http://schemas.microsoft.com/office/drawing/2014/main" id="{91324C1D-D523-97EC-E73B-6B89B0049DE1}"/>
              </a:ext>
            </a:extLst>
          </p:cNvPr>
          <p:cNvPicPr>
            <a:picLocks noChangeAspect="1"/>
          </p:cNvPicPr>
          <p:nvPr/>
        </p:nvPicPr>
        <p:blipFill>
          <a:blip r:embed="rId6"/>
          <a:stretch>
            <a:fillRect/>
          </a:stretch>
        </p:blipFill>
        <p:spPr>
          <a:xfrm rot="8280000">
            <a:off x="5867491" y="2797924"/>
            <a:ext cx="852398" cy="838021"/>
          </a:xfrm>
          <a:prstGeom prst="rect">
            <a:avLst/>
          </a:prstGeom>
        </p:spPr>
      </p:pic>
      <p:sp>
        <p:nvSpPr>
          <p:cNvPr id="14" name="Rectangle: Rounded Corners 16">
            <a:extLst>
              <a:ext uri="{FF2B5EF4-FFF2-40B4-BE49-F238E27FC236}">
                <a16:creationId xmlns:a16="http://schemas.microsoft.com/office/drawing/2014/main" id="{CDFC4C97-4916-77AA-4623-660E7C09B470}"/>
              </a:ext>
            </a:extLst>
          </p:cNvPr>
          <p:cNvSpPr/>
          <p:nvPr/>
        </p:nvSpPr>
        <p:spPr>
          <a:xfrm>
            <a:off x="1766522" y="3644377"/>
            <a:ext cx="9049282" cy="1610379"/>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bg1">
                    <a:lumMod val="85000"/>
                  </a:schemeClr>
                </a:solidFill>
                <a:latin typeface="Segoe UI Light"/>
                <a:ea typeface="+mn-lt"/>
                <a:cs typeface="Segoe UI Light"/>
              </a:rPr>
              <a:t>Experiments</a:t>
            </a:r>
            <a:r>
              <a:rPr lang="en-GB" b="1">
                <a:solidFill>
                  <a:schemeClr val="bg1">
                    <a:lumMod val="85000"/>
                  </a:schemeClr>
                </a:solidFill>
                <a:latin typeface="Segoe UI Light"/>
                <a:cs typeface="Segoe UI Light"/>
              </a:rPr>
              <a:t> with </a:t>
            </a:r>
            <a:r>
              <a:rPr lang="en-GB" b="1">
                <a:solidFill>
                  <a:schemeClr val="bg1">
                    <a:lumMod val="85000"/>
                  </a:schemeClr>
                </a:solidFill>
                <a:latin typeface="Segoe UI Light"/>
                <a:ea typeface="+mn-lt"/>
                <a:cs typeface="Segoe UI Light"/>
              </a:rPr>
              <a:t>pre-trained models</a:t>
            </a:r>
            <a:endParaRPr lang="en-US">
              <a:solidFill>
                <a:schemeClr val="bg1">
                  <a:lumMod val="85000"/>
                </a:schemeClr>
              </a:solidFill>
            </a:endParaRPr>
          </a:p>
          <a:p>
            <a:pPr algn="ctr"/>
            <a:endParaRPr lang="en-GB">
              <a:ea typeface="+mn-lt"/>
              <a:cs typeface="+mn-lt"/>
            </a:endParaRPr>
          </a:p>
          <a:p>
            <a:pPr algn="ctr"/>
            <a:r>
              <a:rPr lang="en-GB">
                <a:solidFill>
                  <a:schemeClr val="bg1">
                    <a:lumMod val="85000"/>
                  </a:schemeClr>
                </a:solidFill>
                <a:latin typeface="Segoe UI Light"/>
                <a:ea typeface="+mn-lt"/>
                <a:cs typeface="Segoe UI Light"/>
              </a:rPr>
              <a:t>Tested zero-shot capabilities of models provided by the authors of the original work.</a:t>
            </a:r>
          </a:p>
        </p:txBody>
      </p:sp>
      <p:sp>
        <p:nvSpPr>
          <p:cNvPr id="6" name="Rectangle: Rounded Corners 3">
            <a:extLst>
              <a:ext uri="{FF2B5EF4-FFF2-40B4-BE49-F238E27FC236}">
                <a16:creationId xmlns:a16="http://schemas.microsoft.com/office/drawing/2014/main" id="{86C057CB-54F8-3238-3148-68C0660373C5}"/>
              </a:ext>
            </a:extLst>
          </p:cNvPr>
          <p:cNvSpPr/>
          <p:nvPr/>
        </p:nvSpPr>
        <p:spPr>
          <a:xfrm>
            <a:off x="1767676" y="960088"/>
            <a:ext cx="9049282" cy="1769301"/>
          </a:xfrm>
          <a:prstGeom prst="roundRect">
            <a:avLst/>
          </a:prstGeom>
          <a:solidFill>
            <a:srgbClr val="3E3F4B"/>
          </a:solidFill>
          <a:ln>
            <a:solidFill>
              <a:srgbClr val="3E3F4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a:solidFill>
                  <a:schemeClr val="bg1">
                    <a:lumMod val="85000"/>
                  </a:schemeClr>
                </a:solidFill>
                <a:latin typeface="Segoe UI Light"/>
                <a:ea typeface="+mn-lt"/>
                <a:cs typeface="Segoe UI Light"/>
              </a:rPr>
              <a:t>Baseline experiments</a:t>
            </a:r>
          </a:p>
          <a:p>
            <a:pPr algn="ctr"/>
            <a:endParaRPr lang="en-GB">
              <a:solidFill>
                <a:schemeClr val="bg1">
                  <a:lumMod val="85000"/>
                </a:schemeClr>
              </a:solidFill>
              <a:latin typeface="Segoe UI Light"/>
              <a:ea typeface="+mn-lt"/>
              <a:cs typeface="Segoe UI Light"/>
            </a:endParaRPr>
          </a:p>
          <a:p>
            <a:r>
              <a:rPr lang="en-GB">
                <a:solidFill>
                  <a:schemeClr val="bg1">
                    <a:lumMod val="85000"/>
                  </a:schemeClr>
                </a:solidFill>
                <a:latin typeface="Segoe UI Light"/>
                <a:ea typeface="+mn-lt"/>
                <a:cs typeface="Segoe UI Light"/>
              </a:rPr>
              <a:t>Trained custom models using various input combinations to assess their contribution to the output. </a:t>
            </a:r>
          </a:p>
        </p:txBody>
      </p:sp>
    </p:spTree>
    <p:extLst>
      <p:ext uri="{BB962C8B-B14F-4D97-AF65-F5344CB8AC3E}">
        <p14:creationId xmlns:p14="http://schemas.microsoft.com/office/powerpoint/2010/main" val="205739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1199</Words>
  <Application>Microsoft Office PowerPoint</Application>
  <PresentationFormat>Widescreen</PresentationFormat>
  <Paragraphs>158</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Karla</vt:lpstr>
      <vt:lpstr>Segoe UI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Francesco Ranieri</dc:creator>
  <cp:lastModifiedBy>Francesco Ranieri</cp:lastModifiedBy>
  <cp:revision>122</cp:revision>
  <dcterms:created xsi:type="dcterms:W3CDTF">2023-04-06T19:37:59Z</dcterms:created>
  <dcterms:modified xsi:type="dcterms:W3CDTF">2023-05-10T22:06:34Z</dcterms:modified>
</cp:coreProperties>
</file>