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1f52f982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1f52f982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1f52f982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1f52f982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Rap Battle it Out !</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 guide by Gian Villafañe, Taisgaly Vélez Rodríguez, Rosemary Medina-Casanova, Maya Wilson-Fernandez</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3082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Creating a Rap Battle Poet</a:t>
            </a:r>
            <a:endParaRPr sz="2400"/>
          </a:p>
        </p:txBody>
      </p:sp>
      <p:sp>
        <p:nvSpPr>
          <p:cNvPr id="79" name="Google Shape;79;p14"/>
          <p:cNvSpPr txBox="1"/>
          <p:nvPr>
            <p:ph idx="4294967295" type="title"/>
          </p:nvPr>
        </p:nvSpPr>
        <p:spPr>
          <a:xfrm>
            <a:off x="535775" y="2724150"/>
            <a:ext cx="3082500" cy="197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400">
                <a:latin typeface="Lato"/>
                <a:ea typeface="Lato"/>
                <a:cs typeface="Lato"/>
                <a:sym typeface="Lato"/>
              </a:rPr>
              <a:t>We wanted to create a rap battle GPT. It only works for notable people who have some sort of information online about them, but perhaps with further exploration, it can take inputs about people in your surroundings and make raps about them. </a:t>
            </a:r>
            <a:endParaRPr sz="13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3884546" y="1063475"/>
            <a:ext cx="4573699" cy="3016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83100" y="331150"/>
            <a:ext cx="22512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What the poets are saying</a:t>
            </a:r>
            <a:endParaRPr sz="2400"/>
          </a:p>
        </p:txBody>
      </p:sp>
      <p:pic>
        <p:nvPicPr>
          <p:cNvPr id="86" name="Google Shape;86;p15"/>
          <p:cNvPicPr preferRelativeResize="0"/>
          <p:nvPr/>
        </p:nvPicPr>
        <p:blipFill>
          <a:blip r:embed="rId3">
            <a:alphaModFix/>
          </a:blip>
          <a:stretch>
            <a:fillRect/>
          </a:stretch>
        </p:blipFill>
        <p:spPr>
          <a:xfrm>
            <a:off x="2553850" y="0"/>
            <a:ext cx="2949650" cy="5143500"/>
          </a:xfrm>
          <a:prstGeom prst="rect">
            <a:avLst/>
          </a:prstGeom>
          <a:noFill/>
          <a:ln>
            <a:noFill/>
          </a:ln>
        </p:spPr>
      </p:pic>
      <p:pic>
        <p:nvPicPr>
          <p:cNvPr id="87" name="Google Shape;87;p15"/>
          <p:cNvPicPr preferRelativeResize="0"/>
          <p:nvPr/>
        </p:nvPicPr>
        <p:blipFill>
          <a:blip r:embed="rId4">
            <a:alphaModFix/>
          </a:blip>
          <a:stretch>
            <a:fillRect/>
          </a:stretch>
        </p:blipFill>
        <p:spPr>
          <a:xfrm>
            <a:off x="5948445" y="0"/>
            <a:ext cx="2949650" cy="5140276"/>
          </a:xfrm>
          <a:prstGeom prst="rect">
            <a:avLst/>
          </a:prstGeom>
          <a:noFill/>
          <a:ln>
            <a:noFill/>
          </a:ln>
        </p:spPr>
      </p:pic>
      <p:sp>
        <p:nvSpPr>
          <p:cNvPr id="88" name="Google Shape;88;p15"/>
          <p:cNvSpPr txBox="1"/>
          <p:nvPr/>
        </p:nvSpPr>
        <p:spPr>
          <a:xfrm>
            <a:off x="283100" y="4226100"/>
            <a:ext cx="1734600" cy="7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Lato"/>
                <a:ea typeface="Lato"/>
                <a:cs typeface="Lato"/>
                <a:sym typeface="Lato"/>
              </a:rPr>
              <a:t>Temperatures: </a:t>
            </a:r>
            <a:endParaRPr b="1"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Left - 1.0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Right - 0.5</a:t>
            </a:r>
            <a:endParaRPr sz="1200">
              <a:solidFill>
                <a:schemeClr val="lt1"/>
              </a:solidFill>
              <a:latin typeface="Lato"/>
              <a:ea typeface="Lato"/>
              <a:cs typeface="Lato"/>
              <a:sym typeface="Lato"/>
            </a:endParaRPr>
          </a:p>
        </p:txBody>
      </p:sp>
      <p:sp>
        <p:nvSpPr>
          <p:cNvPr id="89" name="Google Shape;89;p15"/>
          <p:cNvSpPr txBox="1"/>
          <p:nvPr>
            <p:ph type="title"/>
          </p:nvPr>
        </p:nvSpPr>
        <p:spPr>
          <a:xfrm>
            <a:off x="283100" y="1679825"/>
            <a:ext cx="2020200" cy="143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400">
                <a:latin typeface="Lato"/>
                <a:ea typeface="Lato"/>
                <a:cs typeface="Lato"/>
                <a:sym typeface="Lato"/>
              </a:rPr>
              <a:t>We set the temperature to 1.0 and 0.5, respectively, but the outcomes appeared similar. This could be because, given the creative nature of the task, it defaults to a setting of ‘1.0’.</a:t>
            </a:r>
            <a:endParaRPr sz="13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696000" y="371500"/>
            <a:ext cx="7691400" cy="1276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b="0" lang="en" sz="1400">
                <a:latin typeface="Lato"/>
                <a:ea typeface="Lato"/>
                <a:cs typeface="Lato"/>
                <a:sym typeface="Lato"/>
              </a:rPr>
              <a:t>Setting the temperature to 1.5 in a language model like GPT significantly increases creativity, often at the expense of accuracy. This heightened creativity can result in the model generating imaginative and unconventional text, which might include fictional or unexpected elements—referred to as "hallucinations." It starts as a normal rap, but as more one reads, the less comprehensible it becomes. </a:t>
            </a:r>
            <a:endParaRPr sz="1300">
              <a:latin typeface="Lato"/>
              <a:ea typeface="Lato"/>
              <a:cs typeface="Lato"/>
              <a:sym typeface="Lato"/>
            </a:endParaRPr>
          </a:p>
        </p:txBody>
      </p:sp>
      <p:pic>
        <p:nvPicPr>
          <p:cNvPr id="95" name="Google Shape;95;p16"/>
          <p:cNvPicPr preferRelativeResize="0"/>
          <p:nvPr/>
        </p:nvPicPr>
        <p:blipFill>
          <a:blip r:embed="rId3">
            <a:alphaModFix/>
          </a:blip>
          <a:stretch>
            <a:fillRect/>
          </a:stretch>
        </p:blipFill>
        <p:spPr>
          <a:xfrm>
            <a:off x="1076550" y="1862575"/>
            <a:ext cx="6930275" cy="28921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441300" y="436399"/>
            <a:ext cx="4130700" cy="16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101" name="Google Shape;101;p17"/>
          <p:cNvSpPr txBox="1"/>
          <p:nvPr>
            <p:ph type="title"/>
          </p:nvPr>
        </p:nvSpPr>
        <p:spPr>
          <a:xfrm>
            <a:off x="643675" y="2061500"/>
            <a:ext cx="2020200" cy="2397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400">
                <a:latin typeface="Lato"/>
                <a:ea typeface="Lato"/>
                <a:cs typeface="Lato"/>
                <a:sym typeface="Lato"/>
              </a:rPr>
              <a:t>The temperature setting controls the creativity and directness of ChatGPT's responses. It ranges from 0.0 to 2.0, with values above 1.0 potentially leading to responses that are difficult to understand.</a:t>
            </a:r>
            <a:endParaRPr sz="1300">
              <a:latin typeface="Lato"/>
              <a:ea typeface="Lato"/>
              <a:cs typeface="Lato"/>
              <a:sym typeface="Lato"/>
            </a:endParaRPr>
          </a:p>
        </p:txBody>
      </p:sp>
      <p:sp>
        <p:nvSpPr>
          <p:cNvPr id="102" name="Google Shape;102;p17"/>
          <p:cNvSpPr txBox="1"/>
          <p:nvPr>
            <p:ph type="title"/>
          </p:nvPr>
        </p:nvSpPr>
        <p:spPr>
          <a:xfrm>
            <a:off x="3561900" y="2061500"/>
            <a:ext cx="2020200" cy="2397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b="0" lang="en" sz="1400">
                <a:latin typeface="Lato"/>
                <a:ea typeface="Lato"/>
                <a:cs typeface="Lato"/>
                <a:sym typeface="Lato"/>
              </a:rPr>
              <a:t>The number of tokens correlates with the amount of content the AI can generate, as tokens represent the words and phrases it produces. Higher token counts allow for more extensive responses.</a:t>
            </a:r>
            <a:endParaRPr sz="1300">
              <a:latin typeface="Lato"/>
              <a:ea typeface="Lato"/>
              <a:cs typeface="Lato"/>
              <a:sym typeface="Lato"/>
            </a:endParaRPr>
          </a:p>
        </p:txBody>
      </p:sp>
      <p:sp>
        <p:nvSpPr>
          <p:cNvPr id="103" name="Google Shape;103;p17"/>
          <p:cNvSpPr txBox="1"/>
          <p:nvPr>
            <p:ph type="title"/>
          </p:nvPr>
        </p:nvSpPr>
        <p:spPr>
          <a:xfrm>
            <a:off x="6335900" y="2061500"/>
            <a:ext cx="2020200" cy="23970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0" lang="en" sz="1400">
                <a:latin typeface="Lato"/>
                <a:ea typeface="Lato"/>
                <a:cs typeface="Lato"/>
                <a:sym typeface="Lato"/>
              </a:rPr>
              <a:t>The top_p parameter regulates the randomness of text generation. In our experience, increasing it resulted in an error, while decreasing it did not produce a noticeable change in the output.</a:t>
            </a:r>
            <a:endParaRPr b="0" sz="14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18"/>
          <p:cNvPicPr preferRelativeResize="0"/>
          <p:nvPr/>
        </p:nvPicPr>
        <p:blipFill>
          <a:blip r:embed="rId3">
            <a:alphaModFix/>
          </a:blip>
          <a:stretch>
            <a:fillRect/>
          </a:stretch>
        </p:blipFill>
        <p:spPr>
          <a:xfrm>
            <a:off x="2444700" y="162728"/>
            <a:ext cx="4254600" cy="3694900"/>
          </a:xfrm>
          <a:prstGeom prst="rect">
            <a:avLst/>
          </a:prstGeom>
          <a:noFill/>
          <a:ln>
            <a:noFill/>
          </a:ln>
        </p:spPr>
      </p:pic>
      <p:pic>
        <p:nvPicPr>
          <p:cNvPr descr="Piece of duct tape sticking a note to the slide" id="109" name="Google Shape;109;p1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10" name="Google Shape;110;p18"/>
          <p:cNvSpPr txBox="1"/>
          <p:nvPr/>
        </p:nvSpPr>
        <p:spPr>
          <a:xfrm>
            <a:off x="2855550" y="992197"/>
            <a:ext cx="3432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Thank you</a:t>
            </a:r>
            <a:r>
              <a:rPr b="1" lang="en" sz="3000">
                <a:solidFill>
                  <a:schemeClr val="lt2"/>
                </a:solidFill>
                <a:latin typeface="Raleway"/>
                <a:ea typeface="Raleway"/>
                <a:cs typeface="Raleway"/>
                <a:sym typeface="Raleway"/>
              </a:rPr>
              <a:t>!</a:t>
            </a:r>
            <a:endParaRPr b="1" sz="3000">
              <a:solidFill>
                <a:schemeClr val="lt2"/>
              </a:solidFill>
              <a:latin typeface="Raleway"/>
              <a:ea typeface="Raleway"/>
              <a:cs typeface="Raleway"/>
              <a:sym typeface="Raleway"/>
            </a:endParaRPr>
          </a:p>
        </p:txBody>
      </p:sp>
      <p:sp>
        <p:nvSpPr>
          <p:cNvPr id="111" name="Google Shape;111;p18"/>
          <p:cNvSpPr txBox="1"/>
          <p:nvPr>
            <p:ph idx="4294967295" type="body"/>
          </p:nvPr>
        </p:nvSpPr>
        <p:spPr>
          <a:xfrm>
            <a:off x="2855550" y="1834678"/>
            <a:ext cx="3432900" cy="16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Raleway"/>
                <a:ea typeface="Raleway"/>
                <a:cs typeface="Raleway"/>
                <a:sym typeface="Raleway"/>
              </a:rPr>
              <a:t>Gian F. Villafañe </a:t>
            </a:r>
            <a:endParaRPr sz="1400">
              <a:latin typeface="Raleway"/>
              <a:ea typeface="Raleway"/>
              <a:cs typeface="Raleway"/>
              <a:sym typeface="Raleway"/>
            </a:endParaRPr>
          </a:p>
          <a:p>
            <a:pPr indent="0" lvl="0" marL="0" rtl="0" algn="ctr">
              <a:spcBef>
                <a:spcPts val="1200"/>
              </a:spcBef>
              <a:spcAft>
                <a:spcPts val="0"/>
              </a:spcAft>
              <a:buNone/>
            </a:pPr>
            <a:r>
              <a:rPr lang="en" sz="1400">
                <a:latin typeface="Raleway"/>
                <a:ea typeface="Raleway"/>
                <a:cs typeface="Raleway"/>
                <a:sym typeface="Raleway"/>
              </a:rPr>
              <a:t>Taisgaly Vélez Rodríguez</a:t>
            </a:r>
            <a:endParaRPr sz="1400">
              <a:latin typeface="Raleway"/>
              <a:ea typeface="Raleway"/>
              <a:cs typeface="Raleway"/>
              <a:sym typeface="Raleway"/>
            </a:endParaRPr>
          </a:p>
          <a:p>
            <a:pPr indent="0" lvl="0" marL="0" rtl="0" algn="ctr">
              <a:spcBef>
                <a:spcPts val="1200"/>
              </a:spcBef>
              <a:spcAft>
                <a:spcPts val="0"/>
              </a:spcAft>
              <a:buNone/>
            </a:pPr>
            <a:r>
              <a:rPr lang="en" sz="1400">
                <a:latin typeface="Raleway"/>
                <a:ea typeface="Raleway"/>
                <a:cs typeface="Raleway"/>
                <a:sym typeface="Raleway"/>
              </a:rPr>
              <a:t>Rosemary Medina-Casanova</a:t>
            </a:r>
            <a:endParaRPr sz="1400">
              <a:latin typeface="Raleway"/>
              <a:ea typeface="Raleway"/>
              <a:cs typeface="Raleway"/>
              <a:sym typeface="Raleway"/>
            </a:endParaRPr>
          </a:p>
          <a:p>
            <a:pPr indent="0" lvl="0" marL="0" rtl="0" algn="ctr">
              <a:spcBef>
                <a:spcPts val="1200"/>
              </a:spcBef>
              <a:spcAft>
                <a:spcPts val="1200"/>
              </a:spcAft>
              <a:buNone/>
            </a:pPr>
            <a:r>
              <a:rPr lang="en" sz="1400">
                <a:latin typeface="Raleway"/>
                <a:ea typeface="Raleway"/>
                <a:cs typeface="Raleway"/>
                <a:sym typeface="Raleway"/>
              </a:rPr>
              <a:t>Maya Wilson-Fernandez</a:t>
            </a:r>
            <a:endParaRPr sz="14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