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4" r:id="rId6"/>
    <p:sldId id="259" r:id="rId7"/>
    <p:sldId id="261" r:id="rId8"/>
    <p:sldId id="268" r:id="rId9"/>
    <p:sldId id="270" r:id="rId10"/>
    <p:sldId id="278" r:id="rId11"/>
    <p:sldId id="271" r:id="rId12"/>
    <p:sldId id="286" r:id="rId13"/>
    <p:sldId id="272" r:id="rId14"/>
    <p:sldId id="280" r:id="rId15"/>
    <p:sldId id="273" r:id="rId16"/>
    <p:sldId id="281" r:id="rId17"/>
    <p:sldId id="274" r:id="rId18"/>
    <p:sldId id="282" r:id="rId19"/>
    <p:sldId id="275" r:id="rId20"/>
    <p:sldId id="283" r:id="rId21"/>
    <p:sldId id="276" r:id="rId22"/>
    <p:sldId id="277" r:id="rId23"/>
    <p:sldId id="287" r:id="rId24"/>
    <p:sldId id="288" r:id="rId2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42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TERMVECTOR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/>
      <dgm:spPr/>
      <dgm:t>
        <a:bodyPr/>
        <a:lstStyle/>
        <a:p>
          <a:r>
            <a:rPr lang="en-US" smtClean="0"/>
            <a:t>EQUIVALENCY THEOREM</a:t>
          </a:r>
          <a:endParaRPr lang="en-US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r>
            <a:rPr lang="en-US" smtClean="0"/>
            <a:t>LEM , MT</a:t>
          </a:r>
          <a:endParaRPr lang="en-US"/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11/23/2008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SUY LUẬN TỰ NHIÊN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Try to find formulae or pair of formulas that applicable eliminate rule in order &amp; | -&gt; NOT ALL </a:t>
            </a:r>
            <a:r>
              <a:rPr lang="en-US" sz="3200" smtClean="0"/>
              <a:t>EXISTS.</a:t>
            </a:r>
            <a:endParaRPr lang="en-US" sz="3200" smtClean="0"/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Some premises must use addition technique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Update list proof  by adding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1181100"/>
            <a:ext cx="91440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Let ∑ = {P0,…,Pn} 	Ω = {G0,…,Gn-1}</a:t>
            </a:r>
          </a:p>
          <a:p>
            <a:r>
              <a:rPr lang="en-US" smtClean="0"/>
              <a:t>If Gn not ⊥ and following below format: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,F      	=	∑ , ¬F             ⊢Ω ,F, ⊥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¬F  	= 	∑ , F	        ⊢ Ω , ¬F,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∧ B	=	∑ 	        ⊢ Ω ,</a:t>
            </a:r>
            <a:r>
              <a:rPr lang="en-US" sz="2000" smtClean="0"/>
              <a:t> </a:t>
            </a:r>
            <a:r>
              <a:rPr lang="en-US" smtClean="0"/>
              <a:t>A ∧ B, A,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A (failed 5)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B (failed 6)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, ¬ (A ∨ B)  ⊢ Ω ,</a:t>
            </a:r>
            <a:r>
              <a:rPr lang="en-US" sz="2000" smtClean="0"/>
              <a:t> </a:t>
            </a:r>
            <a:r>
              <a:rPr lang="en-US" smtClean="0"/>
              <a:t>A ∨ B,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→B	=	∑ ,A  	        ⊢ Ω ,</a:t>
            </a:r>
            <a:r>
              <a:rPr lang="en-US" sz="2000" smtClean="0"/>
              <a:t> </a:t>
            </a:r>
            <a:r>
              <a:rPr lang="en-US" smtClean="0"/>
              <a:t>A→B,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∀</a:t>
            </a:r>
            <a:r>
              <a:rPr lang="en-US" smtClean="0"/>
              <a:t>x A(x)	=	∑  	        ⊢ Ω ,</a:t>
            </a:r>
            <a:r>
              <a:rPr lang="en-US" sz="2000" smtClean="0"/>
              <a:t> ∀ </a:t>
            </a:r>
            <a:r>
              <a:rPr lang="en-US" smtClean="0"/>
              <a:t>x A(x) , A( xo/x) (any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∃</a:t>
            </a:r>
            <a:r>
              <a:rPr lang="en-US" smtClean="0"/>
              <a:t>x A(x)	=	∑  	        ⊢ Ω ,</a:t>
            </a:r>
            <a:r>
              <a:rPr lang="en-US" sz="2000" smtClean="0"/>
              <a:t> ∃</a:t>
            </a:r>
            <a:r>
              <a:rPr lang="en-US" smtClean="0"/>
              <a:t>x A(x) , A( xo/x) (relative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When eliminate rule not applicable and current goal is ⊥ (not introduction). This procedure is called with below rules for hoping_goal.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 → B  ⊢ Ω , ⊥   =   ∑ ,A → B ⊢ Ω, ⊥,  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/>
              <a:t>If goal is a term: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A, A)</a:t>
            </a:r>
          </a:p>
          <a:p>
            <a:r>
              <a:rPr lang="en-US" smtClean="0"/>
              <a:t>If goal is a contradiction: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A, ¬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RULE APPLY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Apply rule R to deduct Gn-1 from Gn</a:t>
            </a:r>
          </a:p>
          <a:p>
            <a:r>
              <a:rPr lang="en-US" smtClean="0"/>
              <a:t>Update Goal_list and Proof_list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Gn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all assumption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21" name="Left-Up Arrow 20"/>
          <p:cNvSpPr/>
          <p:nvPr/>
        </p:nvSpPr>
        <p:spPr>
          <a:xfrm>
            <a:off x="7086600" y="2705100"/>
            <a:ext cx="990600" cy="1447800"/>
          </a:xfrm>
          <a:prstGeom prst="leftUpArrow">
            <a:avLst>
              <a:gd name="adj1" fmla="val 25000"/>
              <a:gd name="adj2" fmla="val 2154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CONTROLLER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Init goal &amp; proof. Go to 2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Call match if success go to 3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Eliminate go to 2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Introduction or ⊥ deduction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 all proof marked go EXIT FAILED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Goal reached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goal is initial goal EXIT with SUCC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Else call Rule Apply , go to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 TECHNIQUE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Quantifier  (variable depend or not)</a:t>
            </a:r>
          </a:p>
          <a:p>
            <a:r>
              <a:rPr lang="en-US" smtClean="0"/>
              <a:t>Rule Order</a:t>
            </a:r>
          </a:p>
          <a:p>
            <a:r>
              <a:rPr lang="en-US" smtClean="0"/>
              <a:t>Equivalency Theorems </a:t>
            </a:r>
          </a:p>
          <a:p>
            <a:r>
              <a:rPr lang="en-US" smtClean="0"/>
              <a:t>DeMorgan</a:t>
            </a:r>
          </a:p>
          <a:p>
            <a:r>
              <a:rPr lang="en-US" smtClean="0"/>
              <a:t>LEM </a:t>
            </a:r>
          </a:p>
          <a:p>
            <a:r>
              <a:rPr lang="en-US" smtClean="0"/>
              <a:t>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F → G , F → ¬ G ├─ ¬ F</a:t>
            </a:r>
          </a:p>
          <a:p>
            <a:pPr lvl="1">
              <a:buNone/>
            </a:pPr>
            <a:r>
              <a:rPr lang="en-US" smtClean="0"/>
              <a:t>{ F → G , F→ ¬G}			{¬F}</a:t>
            </a:r>
          </a:p>
          <a:p>
            <a:pPr lvl="1">
              <a:buNone/>
            </a:pPr>
            <a:r>
              <a:rPr lang="en-US" smtClean="0"/>
              <a:t>{ F → G , F→ ¬G , F}			{¬F , ⊥}  	(⊥)</a:t>
            </a:r>
          </a:p>
          <a:p>
            <a:pPr lvl="1">
              <a:buNone/>
            </a:pPr>
            <a:r>
              <a:rPr lang="en-US" smtClean="0"/>
              <a:t>{ F → G , F→ ¬G , F , G , ¬G , ⊥}	{¬F , ⊥}  	(e)</a:t>
            </a:r>
          </a:p>
          <a:p>
            <a:pPr lvl="1">
              <a:buNone/>
            </a:pPr>
            <a:r>
              <a:rPr lang="en-US" smtClean="0"/>
              <a:t>{ F → G , F→ ¬G , F , G , ¬G , ⊥}	{¬F }		(m)</a:t>
            </a:r>
          </a:p>
          <a:p>
            <a:pPr lvl="1">
              <a:buNone/>
            </a:pPr>
            <a:r>
              <a:rPr lang="en-US" smtClean="0"/>
              <a:t>{ F → G , F→ ¬G}	 		{¬F }		(i)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∀x (p(x)→q(x)), ∃x p(x)├─ ∃x q(x)</a:t>
            </a:r>
          </a:p>
          <a:p>
            <a:pPr>
              <a:buNone/>
            </a:pPr>
            <a:r>
              <a:rPr lang="en-US" smtClean="0"/>
              <a:t>	{∀x (p(x)→q(x)), ∃x p(x)}	{∃x q(x)}</a:t>
            </a:r>
          </a:p>
          <a:p>
            <a:pPr>
              <a:buNone/>
            </a:pPr>
            <a:r>
              <a:rPr lang="en-US" smtClean="0"/>
              <a:t>	{p(x1) → q(x1) , p(x1*), q(x1*)} {∃x q(x)}	(e)</a:t>
            </a:r>
          </a:p>
          <a:p>
            <a:pPr>
              <a:buNone/>
            </a:pPr>
            <a:r>
              <a:rPr lang="en-US" smtClean="0"/>
              <a:t>	{p(x1) → q(x1) , p(x1*), q(x1*)} {q(x2)} 	(m)</a:t>
            </a:r>
          </a:p>
          <a:p>
            <a:pPr>
              <a:buNone/>
            </a:pPr>
            <a:r>
              <a:rPr lang="en-US" smtClean="0"/>
              <a:t>	{p(x1) → q(x1) , p(x1*), q(x1*)} {∃x q(x)}	(i)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/>
              <a:t>Text file following BNF form:</a:t>
            </a:r>
          </a:p>
          <a:p>
            <a:pPr lvl="2"/>
            <a:r>
              <a:rPr lang="en-US" sz="4400" smtClean="0"/>
              <a:t>var		= 	[abcdefghijklmnopqrstuvwxyz] {Alphanumeric}*</a:t>
            </a:r>
          </a:p>
          <a:p>
            <a:pPr lvl="2"/>
            <a:r>
              <a:rPr lang="en-US" sz="4400" smtClean="0"/>
              <a:t>const		= 	[ABCDEFGHIJKLMNOPQRSTUVWXYZ] {Alphanumeric}*</a:t>
            </a:r>
          </a:p>
          <a:p>
            <a:pPr lvl="2"/>
            <a:r>
              <a:rPr lang="en-US" sz="4400" smtClean="0"/>
              <a:t>&lt;source&gt;		::= 	&lt;formula&gt; &lt;tail&gt;  </a:t>
            </a:r>
          </a:p>
          <a:p>
            <a:pPr lvl="2"/>
            <a:r>
              <a:rPr lang="en-US" sz="4400" smtClean="0"/>
              <a:t>&lt;tail&gt;		::= 	',' &lt;source&gt;  </a:t>
            </a:r>
          </a:p>
          <a:p>
            <a:pPr lvl="2">
              <a:buNone/>
            </a:pPr>
            <a:r>
              <a:rPr lang="en-US" sz="4400" smtClean="0"/>
              <a:t>			|  	&lt;binary-operator&gt;&lt;source&gt;  </a:t>
            </a:r>
          </a:p>
          <a:p>
            <a:pPr lvl="2">
              <a:buNone/>
            </a:pPr>
            <a:r>
              <a:rPr lang="en-US" sz="4400" smtClean="0"/>
              <a:t>			|	</a:t>
            </a:r>
            <a:r>
              <a:rPr lang="en-US" sz="4400" smtClean="0"/>
              <a:t>&lt;empty&gt;</a:t>
            </a:r>
            <a:endParaRPr lang="en-US" sz="4400" smtClean="0"/>
          </a:p>
          <a:p>
            <a:pPr lvl="2"/>
            <a:r>
              <a:rPr lang="en-US" sz="4400" smtClean="0"/>
              <a:t>&lt;formula&gt;		::= 	const</a:t>
            </a:r>
          </a:p>
          <a:p>
            <a:pPr lvl="2">
              <a:buNone/>
            </a:pPr>
            <a:r>
              <a:rPr lang="en-US" sz="4400" smtClean="0"/>
              <a:t>			|  	'not' &lt;formula&gt;  </a:t>
            </a:r>
          </a:p>
          <a:p>
            <a:pPr lvl="2">
              <a:buNone/>
            </a:pPr>
            <a:r>
              <a:rPr lang="en-US" sz="4400" smtClean="0"/>
              <a:t>			| 	 &lt;quantifier&gt; &lt;formula&gt; </a:t>
            </a:r>
          </a:p>
          <a:p>
            <a:pPr lvl="2">
              <a:buNone/>
            </a:pPr>
            <a:r>
              <a:rPr lang="en-US" sz="4400" smtClean="0"/>
              <a:t>			| 	con &lt;argument-list&gt; </a:t>
            </a:r>
          </a:p>
          <a:p>
            <a:pPr lvl="2">
              <a:buNone/>
            </a:pPr>
            <a:r>
              <a:rPr lang="en-US" sz="4400" smtClean="0"/>
              <a:t>			| 	var &lt;argument-list&gt;</a:t>
            </a:r>
          </a:p>
          <a:p>
            <a:pPr lvl="2">
              <a:buNone/>
            </a:pPr>
            <a:r>
              <a:rPr lang="en-US" sz="4400" smtClean="0"/>
              <a:t>			|	'(' &lt;source&gt; ')’</a:t>
            </a:r>
          </a:p>
          <a:p>
            <a:pPr lvl="2"/>
            <a:r>
              <a:rPr lang="en-US" sz="4400" smtClean="0"/>
              <a:t>&lt;argument-list&gt;	::=	'(' &lt;arg&gt; &lt;arg-tail&gt; </a:t>
            </a:r>
          </a:p>
          <a:p>
            <a:pPr lvl="2"/>
            <a:r>
              <a:rPr lang="en-US" sz="4400" smtClean="0"/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/>
              <a:t>			| 	 ')’</a:t>
            </a:r>
          </a:p>
          <a:p>
            <a:pPr lvl="2"/>
            <a:r>
              <a:rPr lang="en-US" sz="4400" smtClean="0"/>
              <a:t>&lt;arg&gt; 		::= 	var</a:t>
            </a:r>
          </a:p>
          <a:p>
            <a:pPr lvl="2">
              <a:buNone/>
            </a:pPr>
            <a:r>
              <a:rPr lang="en-US" sz="4400" smtClean="0"/>
              <a:t>			|	 </a:t>
            </a:r>
            <a:r>
              <a:rPr lang="en-US" sz="4400" smtClean="0"/>
              <a:t>con</a:t>
            </a:r>
          </a:p>
          <a:p>
            <a:pPr lvl="2">
              <a:buNone/>
            </a:pPr>
            <a:r>
              <a:rPr lang="en-US" sz="4400" smtClean="0"/>
              <a:t>	</a:t>
            </a:r>
            <a:r>
              <a:rPr lang="en-US" sz="4400" smtClean="0"/>
              <a:t>	</a:t>
            </a:r>
            <a:r>
              <a:rPr lang="en-US" sz="4400" smtClean="0"/>
              <a:t>	</a:t>
            </a:r>
            <a:r>
              <a:rPr lang="en-US" sz="4400" smtClean="0"/>
              <a:t>|	var </a:t>
            </a:r>
            <a:r>
              <a:rPr lang="en-US" sz="4400" smtClean="0"/>
              <a:t>&lt;</a:t>
            </a:r>
            <a:r>
              <a:rPr lang="en-US" sz="4400" smtClean="0"/>
              <a:t>argument-list</a:t>
            </a:r>
            <a:r>
              <a:rPr lang="en-US" sz="4400" smtClean="0"/>
              <a:t>&gt;</a:t>
            </a:r>
          </a:p>
          <a:p>
            <a:pPr lvl="2">
              <a:buNone/>
            </a:pPr>
            <a:r>
              <a:rPr lang="en-US" sz="4400" smtClean="0"/>
              <a:t>	</a:t>
            </a:r>
            <a:r>
              <a:rPr lang="en-US" sz="4400" smtClean="0"/>
              <a:t>		|	'not</a:t>
            </a:r>
            <a:r>
              <a:rPr lang="en-US" sz="4400" smtClean="0"/>
              <a:t>' &lt;</a:t>
            </a:r>
            <a:r>
              <a:rPr lang="en-US" sz="4400" smtClean="0"/>
              <a:t>formula</a:t>
            </a:r>
            <a:r>
              <a:rPr lang="en-US" sz="4400" smtClean="0"/>
              <a:t>&gt;</a:t>
            </a:r>
          </a:p>
          <a:p>
            <a:pPr lvl="2">
              <a:buNone/>
            </a:pPr>
            <a:r>
              <a:rPr lang="en-US" sz="4400" smtClean="0"/>
              <a:t>	</a:t>
            </a:r>
            <a:r>
              <a:rPr lang="en-US" sz="4400" smtClean="0"/>
              <a:t>		 |	&lt;</a:t>
            </a:r>
            <a:r>
              <a:rPr lang="en-US" sz="4400" smtClean="0"/>
              <a:t>quantifier&gt; &lt;formula&gt;</a:t>
            </a:r>
            <a:endParaRPr lang="en-US" sz="4400" smtClean="0"/>
          </a:p>
          <a:p>
            <a:pPr lvl="2"/>
            <a:r>
              <a:rPr lang="en-US" sz="4400" smtClean="0"/>
              <a:t>&lt;binary-operator&gt; 	::= 	'and' </a:t>
            </a:r>
          </a:p>
          <a:p>
            <a:pPr lvl="2">
              <a:buNone/>
            </a:pPr>
            <a:r>
              <a:rPr lang="en-US" sz="4400" smtClean="0"/>
              <a:t>			| 	'or' </a:t>
            </a:r>
          </a:p>
          <a:p>
            <a:pPr lvl="2">
              <a:buNone/>
            </a:pPr>
            <a:r>
              <a:rPr lang="en-US" sz="4400" smtClean="0"/>
              <a:t>			| 	'modus’</a:t>
            </a:r>
          </a:p>
          <a:p>
            <a:pPr lvl="2"/>
            <a:r>
              <a:rPr lang="en-US" sz="4400" smtClean="0"/>
              <a:t>&lt;quantifier&gt; 	::=   	'all' var  </a:t>
            </a:r>
          </a:p>
          <a:p>
            <a:pPr lvl="2">
              <a:buNone/>
            </a:pPr>
            <a:r>
              <a:rPr lang="en-US" sz="4400" smtClean="0"/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/>
              <a:t>Generate Tokens from text.</a:t>
            </a:r>
          </a:p>
          <a:p>
            <a:pPr lvl="1">
              <a:buNone/>
            </a:pPr>
            <a:r>
              <a:rPr lang="en-US" smtClean="0"/>
              <a:t>P(T) , all x  ( P(x) → Q(x) )  ├─ Q(T)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∨ B  	thành  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∧ B 	thành 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A→B 	thành 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¬ A	thành		not(A)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( ) ¬ ∧ ∨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16538"/>
          <a:ext cx="1797367" cy="4955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2390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6700"/>
          <a:ext cx="1797367" cy="1585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659278"/>
          <a:ext cx="1797367" cy="161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7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095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¬ p(x)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686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∃x p(x)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/>
              <a:t>Set of inference rules:</a:t>
            </a:r>
            <a:endParaRPr lang="en-US" sz="2400" smtClean="0"/>
          </a:p>
          <a:p>
            <a:pPr lvl="1"/>
            <a:r>
              <a:rPr lang="en-US" smtClean="0"/>
              <a:t>Elimination rules (deduct term to its sub-term)</a:t>
            </a:r>
          </a:p>
          <a:p>
            <a:pPr lvl="2"/>
            <a:r>
              <a:rPr lang="en-US" sz="2000" smtClean="0"/>
              <a:t>A ∧ B		├─  A 	(e ∧ </a:t>
            </a:r>
            <a:r>
              <a:rPr lang="en-US" sz="2000" baseline="-25000" smtClean="0"/>
              <a:t>1</a:t>
            </a:r>
            <a:r>
              <a:rPr lang="en-US" sz="2000" smtClean="0"/>
              <a:t>)</a:t>
            </a:r>
          </a:p>
          <a:p>
            <a:pPr lvl="1"/>
            <a:r>
              <a:rPr lang="en-US" smtClean="0"/>
              <a:t>Introduction rules (produce new term from exist terms)</a:t>
            </a:r>
          </a:p>
          <a:p>
            <a:pPr lvl="2"/>
            <a:r>
              <a:rPr lang="en-US" sz="2000" smtClean="0"/>
              <a:t>A , A→ B 	├─ B 	( i→)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316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Goal_list={G0,…,Gn}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29000" y="4697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Proof_list={P0,…,Pn}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29000" y="15621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TERM VECTOR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Elimination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574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Introduction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0" y="24003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Contradition deduction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Matching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 apply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390900"/>
            <a:ext cx="4267200" cy="1905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3619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CONTROLLER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19200" y="2857500"/>
            <a:ext cx="12954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</p:cNvCxnSpPr>
          <p:nvPr/>
        </p:nvCxnSpPr>
        <p:spPr>
          <a:xfrm rot="16200000" flipH="1">
            <a:off x="2756416" y="2794516"/>
            <a:ext cx="697468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420394" y="30853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791200" y="2857500"/>
            <a:ext cx="6096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6629400" y="2857500"/>
            <a:ext cx="1524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95400" y="17907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895600" y="19431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06094" y="21328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5486400" y="1943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5486400" y="17145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738</Words>
  <Application>Microsoft Office PowerPoint</Application>
  <PresentationFormat>On-screen Show (16:10)</PresentationFormat>
  <Paragraphs>405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SUY LUẬN TỰ NHIÊN</vt:lpstr>
      <vt:lpstr>KIẾN TRÚC HỆ THỐNG</vt:lpstr>
      <vt:lpstr>INPUT</vt:lpstr>
      <vt:lpstr>SCANNER &amp; PARSER</vt:lpstr>
      <vt:lpstr>CONVERTER</vt:lpstr>
      <vt:lpstr>TERM VECTOR</vt:lpstr>
      <vt:lpstr>TERM VECTOR</vt:lpstr>
      <vt:lpstr>INFERENCER</vt:lpstr>
      <vt:lpstr>GOAL DRIVEN STRAGEDY</vt:lpstr>
      <vt:lpstr>GOAL DRIVEN STRAGEDY</vt:lpstr>
      <vt:lpstr>ELIMINATION</vt:lpstr>
      <vt:lpstr>GOAL DRIVEN STRAGEDY</vt:lpstr>
      <vt:lpstr>INTRODUCTION</vt:lpstr>
      <vt:lpstr>GOAL DRIVEN STRAGEDY</vt:lpstr>
      <vt:lpstr>CONTRADICTION DEDUCTION</vt:lpstr>
      <vt:lpstr>GOAL DRIVEN STRAGEDY</vt:lpstr>
      <vt:lpstr>MATCHING</vt:lpstr>
      <vt:lpstr>GOAL DRIVEN STRAGEDY</vt:lpstr>
      <vt:lpstr>RULE APPLY</vt:lpstr>
      <vt:lpstr>GOAL DRIVEN STRAGEDY</vt:lpstr>
      <vt:lpstr>CONTROLLER</vt:lpstr>
      <vt:lpstr>ADDITION TECHNIQUE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Ngoc Phuoc</cp:lastModifiedBy>
  <cp:revision>123</cp:revision>
  <dcterms:created xsi:type="dcterms:W3CDTF">2008-11-16T04:09:03Z</dcterms:created>
  <dcterms:modified xsi:type="dcterms:W3CDTF">2008-11-23T16:38:00Z</dcterms:modified>
</cp:coreProperties>
</file>