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4" r:id="rId6"/>
    <p:sldId id="289" r:id="rId7"/>
    <p:sldId id="259" r:id="rId8"/>
    <p:sldId id="290" r:id="rId9"/>
    <p:sldId id="261" r:id="rId10"/>
    <p:sldId id="268" r:id="rId11"/>
    <p:sldId id="270" r:id="rId12"/>
    <p:sldId id="278" r:id="rId13"/>
    <p:sldId id="271" r:id="rId14"/>
    <p:sldId id="286" r:id="rId15"/>
    <p:sldId id="272" r:id="rId16"/>
    <p:sldId id="280" r:id="rId17"/>
    <p:sldId id="273" r:id="rId18"/>
    <p:sldId id="281" r:id="rId19"/>
    <p:sldId id="274" r:id="rId20"/>
    <p:sldId id="282" r:id="rId21"/>
    <p:sldId id="275" r:id="rId22"/>
    <p:sldId id="283" r:id="rId23"/>
    <p:sldId id="276" r:id="rId24"/>
    <p:sldId id="277" r:id="rId25"/>
    <p:sldId id="287" r:id="rId26"/>
    <p:sldId id="288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660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D0CD6936-6B96-4ED2-B96E-4ABC46CDDB57}">
      <dgm:prSet/>
      <dgm:spPr/>
      <dgm:t>
        <a:bodyPr/>
        <a:lstStyle/>
        <a:p>
          <a:r>
            <a:rPr lang="en-US" smtClean="0"/>
            <a:t>TERMVECTOR</a:t>
          </a:r>
          <a:endParaRPr lang="en-US"/>
        </a:p>
      </dgm:t>
    </dgm:pt>
    <dgm:pt modelId="{A19B855A-3BB1-45CB-8BB9-7E52287F47B8}" type="parTrans" cxnId="{F7302A1A-8735-4103-B1D5-0B06B75FD0F1}">
      <dgm:prSet/>
      <dgm:spPr/>
      <dgm:t>
        <a:bodyPr/>
        <a:lstStyle/>
        <a:p>
          <a:endParaRPr lang="en-US"/>
        </a:p>
      </dgm:t>
    </dgm:pt>
    <dgm:pt modelId="{A59AB8BF-A062-41A7-89B1-972D3D9DDAFB}" type="sibTrans" cxnId="{F7302A1A-8735-4103-B1D5-0B06B75FD0F1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331A2-DB0C-454B-A302-B5554ABB2115}" type="pres">
      <dgm:prSet presAssocID="{AA0D2F3D-425C-4165-8D3C-D3644D6D0CD8}" presName="sibTrans" presStyleLbl="sibTrans2D1" presStyleIdx="3" presStyleCnt="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53220E-6EDE-4059-9197-58D6FD339174}" type="pres">
      <dgm:prSet presAssocID="{AA0D2F3D-425C-4165-8D3C-D3644D6D0CD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4E67784-9FF5-4B43-A775-7F0D0A3929D5}" type="pres">
      <dgm:prSet presAssocID="{D0CD6936-6B96-4ED2-B96E-4ABC46CDDB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6B5CB4D0-7A27-4F01-B63F-2C0F85FB13AF}" type="presOf" srcId="{D0CD6936-6B96-4ED2-B96E-4ABC46CDDB57}" destId="{24E67784-9FF5-4B43-A775-7F0D0A3929D5}" srcOrd="0" destOrd="0" presId="urn:microsoft.com/office/officeart/2005/8/layout/process1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F7302A1A-8735-4103-B1D5-0B06B75FD0F1}" srcId="{38BFA7D5-001E-4F3F-BDEB-C0D7E9219072}" destId="{D0CD6936-6B96-4ED2-B96E-4ABC46CDDB57}" srcOrd="4" destOrd="0" parTransId="{A19B855A-3BB1-45CB-8BB9-7E52287F47B8}" sibTransId="{A59AB8BF-A062-41A7-89B1-972D3D9DDAFB}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4013273E-9E71-4F1F-9CF3-AAF0BBFB5400}" type="presOf" srcId="{AA0D2F3D-425C-4165-8D3C-D3644D6D0CD8}" destId="{9953220E-6EDE-4059-9197-58D6FD339174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25CC110D-724F-43A7-A970-CDADD62C4211}" type="presOf" srcId="{AA0D2F3D-425C-4165-8D3C-D3644D6D0CD8}" destId="{811331A2-DB0C-454B-A302-B5554ABB2115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  <dgm:cxn modelId="{2977B8B8-5D03-4A05-8BC2-7F9493E866D7}" type="presParOf" srcId="{939CF2A2-E0FF-4E18-B3A9-FC83F64B8A27}" destId="{811331A2-DB0C-454B-A302-B5554ABB2115}" srcOrd="7" destOrd="0" presId="urn:microsoft.com/office/officeart/2005/8/layout/process1"/>
    <dgm:cxn modelId="{E8D8A383-FCC7-4A77-A1BE-1D4FCD357C3D}" type="presParOf" srcId="{811331A2-DB0C-454B-A302-B5554ABB2115}" destId="{9953220E-6EDE-4059-9197-58D6FD339174}" srcOrd="0" destOrd="0" presId="urn:microsoft.com/office/officeart/2005/8/layout/process1"/>
    <dgm:cxn modelId="{2312BF53-C7A9-44A1-A478-8465E5992C3F}" type="presParOf" srcId="{939CF2A2-E0FF-4E18-B3A9-FC83F64B8A27}" destId="{24E67784-9FF5-4B43-A775-7F0D0A3929D5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A89D6E11-50D2-4F92-AA9E-A1EF1DC82E36}">
      <dgm:prSet/>
      <dgm:spPr/>
      <dgm:t>
        <a:bodyPr/>
        <a:lstStyle/>
        <a:p>
          <a:pPr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C5B0C13E-8A90-49C1-88DC-F57D3E00D4EE}" type="parTrans" cxnId="{81F08451-E383-4B4A-A70D-B9737FC2E494}">
      <dgm:prSet/>
      <dgm:spPr/>
      <dgm:t>
        <a:bodyPr/>
        <a:lstStyle/>
        <a:p>
          <a:endParaRPr lang="en-US"/>
        </a:p>
      </dgm:t>
    </dgm:pt>
    <dgm:pt modelId="{F3C369EA-684F-4161-ADDD-9C5280F62D5E}" type="sibTrans" cxnId="{81F08451-E383-4B4A-A70D-B9737FC2E494}">
      <dgm:prSet/>
      <dgm:spPr/>
      <dgm:t>
        <a:bodyPr/>
        <a:lstStyle/>
        <a:p>
          <a:endParaRPr lang="en-US"/>
        </a:p>
      </dgm:t>
    </dgm:pt>
    <dgm:pt modelId="{4A7B9B07-385E-4BE3-BF0C-73747AD7DE59}">
      <dgm:prSet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18146A55-85A8-4968-884F-F4F3A27E0C66}" type="parTrans" cxnId="{53E5CA06-B629-45AB-B3A0-53322D08ED6E}">
      <dgm:prSet/>
      <dgm:spPr/>
      <dgm:t>
        <a:bodyPr/>
        <a:lstStyle/>
        <a:p>
          <a:endParaRPr lang="en-US"/>
        </a:p>
      </dgm:t>
    </dgm:pt>
    <dgm:pt modelId="{2E13EA71-5905-45F8-8759-A51C31EC3307}" type="sibTrans" cxnId="{53E5CA06-B629-45AB-B3A0-53322D08ED6E}">
      <dgm:prSet/>
      <dgm:spPr/>
      <dgm:t>
        <a:bodyPr/>
        <a:lstStyle/>
        <a:p>
          <a:endParaRPr lang="en-US"/>
        </a:p>
      </dgm:t>
    </dgm:pt>
    <dgm:pt modelId="{9FAC88E1-7FFE-4E80-912F-039068943E20}">
      <dgm:prSet/>
      <dgm:spPr/>
      <dgm:t>
        <a:bodyPr/>
        <a:lstStyle/>
        <a:p>
          <a:r>
            <a:rPr lang="en-US" smtClean="0"/>
            <a:t>EQUIVALENCY THEOREM</a:t>
          </a:r>
          <a:endParaRPr lang="en-US"/>
        </a:p>
      </dgm:t>
    </dgm:pt>
    <dgm:pt modelId="{26CDA7D8-CA3F-4A7D-B1DF-C1871D6D25B0}" type="parTrans" cxnId="{613EDC5A-DDAA-499B-8D10-5239B6A3BC0C}">
      <dgm:prSet/>
      <dgm:spPr/>
      <dgm:t>
        <a:bodyPr/>
        <a:lstStyle/>
        <a:p>
          <a:endParaRPr lang="en-US"/>
        </a:p>
      </dgm:t>
    </dgm:pt>
    <dgm:pt modelId="{8FAE2D47-64E4-4216-A3D2-C6CD9B5728CC}" type="sibTrans" cxnId="{613EDC5A-DDAA-499B-8D10-5239B6A3BC0C}">
      <dgm:prSet/>
      <dgm:spPr/>
      <dgm:t>
        <a:bodyPr/>
        <a:lstStyle/>
        <a:p>
          <a:endParaRPr lang="en-US"/>
        </a:p>
      </dgm:t>
    </dgm:pt>
    <dgm:pt modelId="{0770CEDB-9A51-422A-B74D-751FD637E787}">
      <dgm:prSet/>
      <dgm:spPr/>
      <dgm:t>
        <a:bodyPr/>
        <a:lstStyle/>
        <a:p>
          <a:r>
            <a:rPr lang="en-US" smtClean="0"/>
            <a:t>DEMORGAN</a:t>
          </a:r>
          <a:endParaRPr lang="en-US"/>
        </a:p>
      </dgm:t>
    </dgm:pt>
    <dgm:pt modelId="{9286A2A9-4026-4089-BE68-F0DAADD070C9}" type="parTrans" cxnId="{8DAB721E-4B1C-49AA-ABEC-E2BBD3B0CD7F}">
      <dgm:prSet/>
      <dgm:spPr/>
      <dgm:t>
        <a:bodyPr/>
        <a:lstStyle/>
        <a:p>
          <a:endParaRPr lang="en-US"/>
        </a:p>
      </dgm:t>
    </dgm:pt>
    <dgm:pt modelId="{C49FF7A1-CCCB-4A7E-96AE-AC673592A468}" type="sibTrans" cxnId="{8DAB721E-4B1C-49AA-ABEC-E2BBD3B0CD7F}">
      <dgm:prSet/>
      <dgm:spPr/>
      <dgm:t>
        <a:bodyPr/>
        <a:lstStyle/>
        <a:p>
          <a:endParaRPr lang="en-US"/>
        </a:p>
      </dgm:t>
    </dgm:pt>
    <dgm:pt modelId="{A73B1429-D178-408C-B2E1-D10931D810A8}">
      <dgm:prSet/>
      <dgm:spPr/>
      <dgm:t>
        <a:bodyPr/>
        <a:lstStyle/>
        <a:p>
          <a:r>
            <a:rPr lang="en-US" smtClean="0"/>
            <a:t>LEM , MT</a:t>
          </a:r>
          <a:endParaRPr lang="en-US"/>
        </a:p>
      </dgm:t>
    </dgm:pt>
    <dgm:pt modelId="{F5A8069A-5D96-41FB-AA4B-4F7D0A13F371}" type="parTrans" cxnId="{881EDF34-4632-4E98-814A-233F459BBD7C}">
      <dgm:prSet/>
      <dgm:spPr/>
      <dgm:t>
        <a:bodyPr/>
        <a:lstStyle/>
        <a:p>
          <a:endParaRPr lang="en-US"/>
        </a:p>
      </dgm:t>
    </dgm:pt>
    <dgm:pt modelId="{87D1C3C1-57B1-40A5-AB4A-4449921DFE7B}" type="sibTrans" cxnId="{881EDF34-4632-4E98-814A-233F459BBD7C}">
      <dgm:prSet/>
      <dgm:spPr/>
      <dgm:t>
        <a:bodyPr/>
        <a:lstStyle/>
        <a:p>
          <a:endParaRPr lang="en-US"/>
        </a:p>
      </dgm:t>
    </dgm:pt>
    <dgm:pt modelId="{8C5D6D6B-5B90-429B-95C5-4910A0063901}" type="pres">
      <dgm:prSet presAssocID="{56C78558-64EA-4989-B237-3830C38317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F9EDF-DB54-40E1-938A-15CF27F0DEB1}" type="pres">
      <dgm:prSet presAssocID="{56C78558-64EA-4989-B237-3830C383172D}" presName="matrix" presStyleCnt="0"/>
      <dgm:spPr/>
    </dgm:pt>
    <dgm:pt modelId="{641D7713-4989-451E-83D5-EAEC226CA13A}" type="pres">
      <dgm:prSet presAssocID="{56C78558-64EA-4989-B237-3830C383172D}" presName="tile1" presStyleLbl="node1" presStyleIdx="0" presStyleCnt="4"/>
      <dgm:spPr/>
      <dgm:t>
        <a:bodyPr/>
        <a:lstStyle/>
        <a:p>
          <a:endParaRPr lang="en-US"/>
        </a:p>
      </dgm:t>
    </dgm:pt>
    <dgm:pt modelId="{5D94B0BE-1942-4536-913E-0EFFD3BDBF8E}" type="pres">
      <dgm:prSet presAssocID="{56C78558-64EA-4989-B237-3830C38317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68806-A1B8-498C-9168-A8C861100270}" type="pres">
      <dgm:prSet presAssocID="{56C78558-64EA-4989-B237-3830C383172D}" presName="tile2" presStyleLbl="node1" presStyleIdx="1" presStyleCnt="4"/>
      <dgm:spPr/>
      <dgm:t>
        <a:bodyPr/>
        <a:lstStyle/>
        <a:p>
          <a:endParaRPr lang="en-US"/>
        </a:p>
      </dgm:t>
    </dgm:pt>
    <dgm:pt modelId="{AF337CC3-E908-48FF-AFD1-BFE309ED5496}" type="pres">
      <dgm:prSet presAssocID="{56C78558-64EA-4989-B237-3830C38317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88221-292B-4B6E-BA36-26A13D127A6B}" type="pres">
      <dgm:prSet presAssocID="{56C78558-64EA-4989-B237-3830C383172D}" presName="tile3" presStyleLbl="node1" presStyleIdx="2" presStyleCnt="4"/>
      <dgm:spPr/>
      <dgm:t>
        <a:bodyPr/>
        <a:lstStyle/>
        <a:p>
          <a:endParaRPr lang="en-US"/>
        </a:p>
      </dgm:t>
    </dgm:pt>
    <dgm:pt modelId="{6F946749-39B5-4ED8-8DD6-C18A26CD0A1C}" type="pres">
      <dgm:prSet presAssocID="{56C78558-64EA-4989-B237-3830C38317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E26B10-A3C4-4327-BD2E-3B8294A200EC}" type="pres">
      <dgm:prSet presAssocID="{56C78558-64EA-4989-B237-3830C383172D}" presName="tile4" presStyleLbl="node1" presStyleIdx="3" presStyleCnt="4"/>
      <dgm:spPr/>
      <dgm:t>
        <a:bodyPr/>
        <a:lstStyle/>
        <a:p>
          <a:endParaRPr lang="en-US"/>
        </a:p>
      </dgm:t>
    </dgm:pt>
    <dgm:pt modelId="{8EDE5929-B42A-469B-98DF-22542729B5BA}" type="pres">
      <dgm:prSet presAssocID="{56C78558-64EA-4989-B237-3830C38317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A56F8D-4BE1-42AF-A149-225D37D3626B}" type="pres">
      <dgm:prSet presAssocID="{56C78558-64EA-4989-B237-3830C38317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8D4072C6-EA99-4053-95F7-9D81019FD9B2}" type="presOf" srcId="{0770CEDB-9A51-422A-B74D-751FD637E787}" destId="{6F946749-39B5-4ED8-8DD6-C18A26CD0A1C}" srcOrd="1" destOrd="0" presId="urn:microsoft.com/office/officeart/2005/8/layout/matrix1"/>
    <dgm:cxn modelId="{81F08451-E383-4B4A-A70D-B9737FC2E494}" srcId="{56C78558-64EA-4989-B237-3830C383172D}" destId="{A89D6E11-50D2-4F92-AA9E-A1EF1DC82E36}" srcOrd="1" destOrd="0" parTransId="{C5B0C13E-8A90-49C1-88DC-F57D3E00D4EE}" sibTransId="{F3C369EA-684F-4161-ADDD-9C5280F62D5E}"/>
    <dgm:cxn modelId="{29207394-86E9-488F-B43D-77CEDE7844ED}" type="presOf" srcId="{4A7B9B07-385E-4BE3-BF0C-73747AD7DE59}" destId="{5D94B0BE-1942-4536-913E-0EFFD3BDBF8E}" srcOrd="1" destOrd="0" presId="urn:microsoft.com/office/officeart/2005/8/layout/matrix1"/>
    <dgm:cxn modelId="{671884F4-20C3-4E99-9086-F0EA7D15A13E}" type="presOf" srcId="{0770CEDB-9A51-422A-B74D-751FD637E787}" destId="{42788221-292B-4B6E-BA36-26A13D127A6B}" srcOrd="0" destOrd="0" presId="urn:microsoft.com/office/officeart/2005/8/layout/matrix1"/>
    <dgm:cxn modelId="{51D3142C-C986-42B1-859C-A46760843E9B}" type="presOf" srcId="{4A7B9B07-385E-4BE3-BF0C-73747AD7DE59}" destId="{641D7713-4989-451E-83D5-EAEC226CA13A}" srcOrd="0" destOrd="0" presId="urn:microsoft.com/office/officeart/2005/8/layout/matrix1"/>
    <dgm:cxn modelId="{18A7A0E1-8370-4B64-AB43-4537F23507C6}" type="presOf" srcId="{A73B1429-D178-408C-B2E1-D10931D810A8}" destId="{A1E26B10-A3C4-4327-BD2E-3B8294A200EC}" srcOrd="0" destOrd="0" presId="urn:microsoft.com/office/officeart/2005/8/layout/matrix1"/>
    <dgm:cxn modelId="{A543EB3E-316A-4CA0-8500-3097EF219EB0}" type="presOf" srcId="{EC5A0C0E-3AD5-427B-A5C8-AD297B876851}" destId="{63A56F8D-4BE1-42AF-A149-225D37D3626B}" srcOrd="0" destOrd="0" presId="urn:microsoft.com/office/officeart/2005/8/layout/matrix1"/>
    <dgm:cxn modelId="{B31BC83B-E112-4CEA-B48D-4076B21C83BC}" type="presOf" srcId="{9FAC88E1-7FFE-4E80-912F-039068943E20}" destId="{AF337CC3-E908-48FF-AFD1-BFE309ED5496}" srcOrd="1" destOrd="0" presId="urn:microsoft.com/office/officeart/2005/8/layout/matrix1"/>
    <dgm:cxn modelId="{181F0C97-8B07-464A-BE2D-7D6CBEB30487}" type="presOf" srcId="{56C78558-64EA-4989-B237-3830C383172D}" destId="{8C5D6D6B-5B90-429B-95C5-4910A0063901}" srcOrd="0" destOrd="0" presId="urn:microsoft.com/office/officeart/2005/8/layout/matrix1"/>
    <dgm:cxn modelId="{3236AB37-729B-4A04-BEFD-3A9202F3869C}" type="presOf" srcId="{9FAC88E1-7FFE-4E80-912F-039068943E20}" destId="{1A368806-A1B8-498C-9168-A8C861100270}" srcOrd="0" destOrd="0" presId="urn:microsoft.com/office/officeart/2005/8/layout/matrix1"/>
    <dgm:cxn modelId="{8DAB721E-4B1C-49AA-ABEC-E2BBD3B0CD7F}" srcId="{EC5A0C0E-3AD5-427B-A5C8-AD297B876851}" destId="{0770CEDB-9A51-422A-B74D-751FD637E787}" srcOrd="2" destOrd="0" parTransId="{9286A2A9-4026-4089-BE68-F0DAADD070C9}" sibTransId="{C49FF7A1-CCCB-4A7E-96AE-AC673592A468}"/>
    <dgm:cxn modelId="{53E5CA06-B629-45AB-B3A0-53322D08ED6E}" srcId="{EC5A0C0E-3AD5-427B-A5C8-AD297B876851}" destId="{4A7B9B07-385E-4BE3-BF0C-73747AD7DE59}" srcOrd="0" destOrd="0" parTransId="{18146A55-85A8-4968-884F-F4F3A27E0C66}" sibTransId="{2E13EA71-5905-45F8-8759-A51C31EC3307}"/>
    <dgm:cxn modelId="{881EDF34-4632-4E98-814A-233F459BBD7C}" srcId="{EC5A0C0E-3AD5-427B-A5C8-AD297B876851}" destId="{A73B1429-D178-408C-B2E1-D10931D810A8}" srcOrd="3" destOrd="0" parTransId="{F5A8069A-5D96-41FB-AA4B-4F7D0A13F371}" sibTransId="{87D1C3C1-57B1-40A5-AB4A-4449921DFE7B}"/>
    <dgm:cxn modelId="{613EDC5A-DDAA-499B-8D10-5239B6A3BC0C}" srcId="{EC5A0C0E-3AD5-427B-A5C8-AD297B876851}" destId="{9FAC88E1-7FFE-4E80-912F-039068943E20}" srcOrd="1" destOrd="0" parTransId="{26CDA7D8-CA3F-4A7D-B1DF-C1871D6D25B0}" sibTransId="{8FAE2D47-64E4-4216-A3D2-C6CD9B5728CC}"/>
    <dgm:cxn modelId="{B8CE0A87-9AC8-4196-9004-1A0148F1C222}" type="presOf" srcId="{A73B1429-D178-408C-B2E1-D10931D810A8}" destId="{8EDE5929-B42A-469B-98DF-22542729B5BA}" srcOrd="1" destOrd="0" presId="urn:microsoft.com/office/officeart/2005/8/layout/matrix1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B4A93E0-5127-4E26-9F36-460F0A847427}" type="presParOf" srcId="{8C5D6D6B-5B90-429B-95C5-4910A0063901}" destId="{6D1F9EDF-DB54-40E1-938A-15CF27F0DEB1}" srcOrd="0" destOrd="0" presId="urn:microsoft.com/office/officeart/2005/8/layout/matrix1"/>
    <dgm:cxn modelId="{36D752E6-6AA5-4033-8B9F-4740D164B30E}" type="presParOf" srcId="{6D1F9EDF-DB54-40E1-938A-15CF27F0DEB1}" destId="{641D7713-4989-451E-83D5-EAEC226CA13A}" srcOrd="0" destOrd="0" presId="urn:microsoft.com/office/officeart/2005/8/layout/matrix1"/>
    <dgm:cxn modelId="{161E6654-CFA6-483D-A8F5-07A7CA067076}" type="presParOf" srcId="{6D1F9EDF-DB54-40E1-938A-15CF27F0DEB1}" destId="{5D94B0BE-1942-4536-913E-0EFFD3BDBF8E}" srcOrd="1" destOrd="0" presId="urn:microsoft.com/office/officeart/2005/8/layout/matrix1"/>
    <dgm:cxn modelId="{F2074741-D91E-4809-AD96-B83B27F3DB72}" type="presParOf" srcId="{6D1F9EDF-DB54-40E1-938A-15CF27F0DEB1}" destId="{1A368806-A1B8-498C-9168-A8C861100270}" srcOrd="2" destOrd="0" presId="urn:microsoft.com/office/officeart/2005/8/layout/matrix1"/>
    <dgm:cxn modelId="{F8B56A38-4BA7-42A2-B640-F02706BA2FD2}" type="presParOf" srcId="{6D1F9EDF-DB54-40E1-938A-15CF27F0DEB1}" destId="{AF337CC3-E908-48FF-AFD1-BFE309ED5496}" srcOrd="3" destOrd="0" presId="urn:microsoft.com/office/officeart/2005/8/layout/matrix1"/>
    <dgm:cxn modelId="{5D536CF1-37A1-450F-8C36-D40BCB6B55D5}" type="presParOf" srcId="{6D1F9EDF-DB54-40E1-938A-15CF27F0DEB1}" destId="{42788221-292B-4B6E-BA36-26A13D127A6B}" srcOrd="4" destOrd="0" presId="urn:microsoft.com/office/officeart/2005/8/layout/matrix1"/>
    <dgm:cxn modelId="{BE9C76CF-B379-46B4-A9E0-87EF13A57A21}" type="presParOf" srcId="{6D1F9EDF-DB54-40E1-938A-15CF27F0DEB1}" destId="{6F946749-39B5-4ED8-8DD6-C18A26CD0A1C}" srcOrd="5" destOrd="0" presId="urn:microsoft.com/office/officeart/2005/8/layout/matrix1"/>
    <dgm:cxn modelId="{CC70635F-7C75-40CE-A2B2-EBCA567603EE}" type="presParOf" srcId="{6D1F9EDF-DB54-40E1-938A-15CF27F0DEB1}" destId="{A1E26B10-A3C4-4327-BD2E-3B8294A200EC}" srcOrd="6" destOrd="0" presId="urn:microsoft.com/office/officeart/2005/8/layout/matrix1"/>
    <dgm:cxn modelId="{56460615-E44E-4678-8C11-DACA2876EEEA}" type="presParOf" srcId="{6D1F9EDF-DB54-40E1-938A-15CF27F0DEB1}" destId="{8EDE5929-B42A-469B-98DF-22542729B5BA}" srcOrd="7" destOrd="0" presId="urn:microsoft.com/office/officeart/2005/8/layout/matrix1"/>
    <dgm:cxn modelId="{14D4726A-583D-42E3-BB90-6704AC696F23}" type="presParOf" srcId="{8C5D6D6B-5B90-429B-95C5-4910A0063901}" destId="{63A56F8D-4BE1-42AF-A149-225D37D3626B}" srcOrd="1" destOrd="0" presId="urn:microsoft.com/office/officeart/2005/8/layout/matrix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11/24/2008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SUY LUẬN TỰ NHIÊN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0"/>
            <a:r>
              <a:rPr lang="en-US" u="sng" smtClean="0"/>
              <a:t>Set of inference rules:</a:t>
            </a:r>
            <a:endParaRPr lang="en-US" sz="2400" smtClean="0"/>
          </a:p>
          <a:p>
            <a:pPr lvl="1"/>
            <a:r>
              <a:rPr lang="en-US" smtClean="0"/>
              <a:t>Elimination rules (deduct term to its sub-term)</a:t>
            </a:r>
          </a:p>
          <a:p>
            <a:pPr lvl="2"/>
            <a:r>
              <a:rPr lang="en-US" sz="2000" smtClean="0"/>
              <a:t>A ∧ B		├─  A 	(e ∧ </a:t>
            </a:r>
            <a:r>
              <a:rPr lang="en-US" sz="2000" baseline="-25000" smtClean="0"/>
              <a:t>1</a:t>
            </a:r>
            <a:r>
              <a:rPr lang="en-US" sz="2000" smtClean="0"/>
              <a:t>)</a:t>
            </a:r>
          </a:p>
          <a:p>
            <a:pPr lvl="1"/>
            <a:r>
              <a:rPr lang="en-US" smtClean="0"/>
              <a:t>Introduction rules (produce new term from exist terms)</a:t>
            </a:r>
          </a:p>
          <a:p>
            <a:pPr lvl="2"/>
            <a:r>
              <a:rPr lang="en-US" sz="2000" smtClean="0"/>
              <a:t>A , A→ B 	├─ B 	( i→)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429000" y="4316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Goal_list={G0,…,Gn}</a:t>
            </a: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429000" y="4697968"/>
            <a:ext cx="243840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Proof_list={P0,…,Pn}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29000" y="1562100"/>
            <a:ext cx="1981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TERM VECTOR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04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Elimination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0574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Introduction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810000" y="2400300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Contradition deduction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12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Matching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543800" y="2400300"/>
            <a:ext cx="1447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Rule apply</a:t>
            </a: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390900"/>
            <a:ext cx="4267200" cy="1905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10000" y="36195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CONTROLLER</a:t>
            </a: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219200" y="2857500"/>
            <a:ext cx="1295400" cy="1066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2"/>
          </p:cNvCxnSpPr>
          <p:nvPr/>
        </p:nvCxnSpPr>
        <p:spPr>
          <a:xfrm rot="16200000" flipH="1">
            <a:off x="2756416" y="2794516"/>
            <a:ext cx="697468" cy="6477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420394" y="3085306"/>
            <a:ext cx="457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5791200" y="2857500"/>
            <a:ext cx="609600" cy="609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0800000" flipV="1">
            <a:off x="6629400" y="2857500"/>
            <a:ext cx="152400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1295400" y="1790700"/>
            <a:ext cx="1828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895600" y="19431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 flipH="1" flipV="1">
            <a:off x="4306094" y="21328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>
            <a:off x="5486400" y="1943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>
            <a:off x="5486400" y="17145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ELIMINATION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Try to find formulae or pair of formulas that applicable eliminate rule in order &amp; | -&gt; NOT ALL EXISTS.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Some premises must use addition technique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en-US" sz="3200" smtClean="0"/>
              <a:t>Update list proof  by adding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52400" y="1181100"/>
            <a:ext cx="9144000" cy="42672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Let ∑ = {P0,…,Pn} 	Ω = {G0,…,Gn-1}</a:t>
            </a:r>
          </a:p>
          <a:p>
            <a:r>
              <a:rPr lang="en-US" smtClean="0"/>
              <a:t>If Gn not ⊥ and following below format:</a:t>
            </a:r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,F      	=	∑ , ¬F             ⊢Ω ,F, ⊥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¬F  	= 	∑ , F	        ⊢ Ω , ¬F, ⊥ 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∧ B	=	∑ 	        ⊢ Ω ,</a:t>
            </a:r>
            <a:r>
              <a:rPr lang="en-US" sz="2000" smtClean="0"/>
              <a:t> </a:t>
            </a:r>
            <a:r>
              <a:rPr lang="en-US" smtClean="0"/>
              <a:t>A ∧ B, A, B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	        ⊢ Ω ,</a:t>
            </a:r>
            <a:r>
              <a:rPr lang="en-US" sz="2000" smtClean="0"/>
              <a:t> </a:t>
            </a:r>
            <a:r>
              <a:rPr lang="en-US" smtClean="0"/>
              <a:t>A ∨ B, A (failed 5)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	        ⊢ Ω ,</a:t>
            </a:r>
            <a:r>
              <a:rPr lang="en-US" sz="2000" smtClean="0"/>
              <a:t> </a:t>
            </a:r>
            <a:r>
              <a:rPr lang="en-US" smtClean="0"/>
              <a:t>A ∨ B, B (failed 6)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∨ B	=	∑ , ¬ (A ∨ B)  ⊢ Ω ,</a:t>
            </a:r>
            <a:r>
              <a:rPr lang="en-US" sz="2000" smtClean="0"/>
              <a:t> </a:t>
            </a:r>
            <a:r>
              <a:rPr lang="en-US" smtClean="0"/>
              <a:t>A ∨ B, ⊥ 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</a:t>
            </a:r>
            <a:r>
              <a:rPr lang="en-US" smtClean="0"/>
              <a:t>A →B	=	∑ ,A  	        ⊢ Ω ,</a:t>
            </a:r>
            <a:r>
              <a:rPr lang="en-US" sz="2000" smtClean="0"/>
              <a:t> </a:t>
            </a:r>
            <a:r>
              <a:rPr lang="en-US" smtClean="0"/>
              <a:t>A→B, B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∀</a:t>
            </a:r>
            <a:r>
              <a:rPr lang="en-US" smtClean="0"/>
              <a:t>x A(x)	=	∑  	        ⊢ Ω ,</a:t>
            </a:r>
            <a:r>
              <a:rPr lang="en-US" sz="2000" smtClean="0"/>
              <a:t> ∀ </a:t>
            </a:r>
            <a:r>
              <a:rPr lang="en-US" smtClean="0"/>
              <a:t>x A(x) , A( xo/x) (any x</a:t>
            </a:r>
            <a:r>
              <a:rPr lang="en-US" baseline="-25000" smtClean="0"/>
              <a:t>o</a:t>
            </a:r>
            <a:r>
              <a:rPr lang="en-US" smtClean="0"/>
              <a:t>)</a:t>
            </a:r>
            <a:endParaRPr lang="en-US" sz="2000" smtClean="0"/>
          </a:p>
          <a:p>
            <a:pPr marL="744538" lvl="1" indent="-461963">
              <a:buFont typeface="+mj-lt"/>
              <a:buAutoNum type="arabicPeriod"/>
            </a:pPr>
            <a:r>
              <a:rPr lang="en-US" smtClean="0"/>
              <a:t>∑  ⊢ Ω ,</a:t>
            </a:r>
            <a:r>
              <a:rPr lang="en-US" sz="2000" smtClean="0"/>
              <a:t> ∃</a:t>
            </a:r>
            <a:r>
              <a:rPr lang="en-US" smtClean="0"/>
              <a:t>x A(x)	=	∑  	        ⊢ Ω ,</a:t>
            </a:r>
            <a:r>
              <a:rPr lang="en-US" sz="2000" smtClean="0"/>
              <a:t> ∃</a:t>
            </a:r>
            <a:r>
              <a:rPr lang="en-US" smtClean="0"/>
              <a:t>x A(x) , A( xo/x) (relative x</a:t>
            </a:r>
            <a:r>
              <a:rPr lang="en-US" baseline="-25000" smtClean="0"/>
              <a:t>o</a:t>
            </a:r>
            <a:r>
              <a:rPr lang="en-US" smtClean="0"/>
              <a:t>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CONTRADICTION DEDUCTION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When eliminate rule not applicable and current goal is ⊥ (not introduction). This procedure is called with below rules for hoping_goal.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,¬F  ⊢ Ω , ⊥ 	 =   ∑ ,¬F ⊢ Ω, ⊥, 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,A ∨ B  ⊢ Ω , ⊥     =   ∑ ,A ∨ B ⊢ Ω, ⊥, ¬ 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mtClean="0"/>
              <a:t>∑ ,A  → B  ⊢ Ω , ⊥   =   ∑ ,A → B ⊢ Ω, ⊥,  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MATCHING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600" smtClean="0"/>
              <a:t>If goal is a term: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Unification  ( A, A)</a:t>
            </a:r>
          </a:p>
          <a:p>
            <a:r>
              <a:rPr lang="en-US" smtClean="0"/>
              <a:t>If goal is a contradiction: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Unification  ( A, ¬ 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81400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286000" y="36957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5800" y="36195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21" name="Left-Up Arrow 20"/>
          <p:cNvSpPr/>
          <p:nvPr/>
        </p:nvSpPr>
        <p:spPr>
          <a:xfrm>
            <a:off x="7086600" y="2705100"/>
            <a:ext cx="990600" cy="1447800"/>
          </a:xfrm>
          <a:prstGeom prst="leftUpArrow">
            <a:avLst>
              <a:gd name="adj1" fmla="val 25000"/>
              <a:gd name="adj2" fmla="val 2154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RULE APPLY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Apply rule R to deduct Gn-1 from Gn</a:t>
            </a:r>
          </a:p>
          <a:p>
            <a:r>
              <a:rPr lang="en-US" smtClean="0"/>
              <a:t>Update Goal_list and Proof_list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Delete Gn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Delete all assumption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GOAL DRIVEN STRAGEDY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3" name="Group 62"/>
          <p:cNvGrpSpPr/>
          <p:nvPr/>
        </p:nvGrpSpPr>
        <p:grpSpPr>
          <a:xfrm>
            <a:off x="304800" y="1562100"/>
            <a:ext cx="8686800" cy="3733800"/>
            <a:chOff x="304800" y="1562100"/>
            <a:chExt cx="8686800" cy="3733800"/>
          </a:xfrm>
        </p:grpSpPr>
        <p:sp>
          <p:nvSpPr>
            <p:cNvPr id="36" name="Oval 35"/>
            <p:cNvSpPr/>
            <p:nvPr/>
          </p:nvSpPr>
          <p:spPr>
            <a:xfrm>
              <a:off x="2438400" y="3390900"/>
              <a:ext cx="4267200" cy="1905000"/>
            </a:xfrm>
            <a:prstGeom prst="ellipse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429000" y="4316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Goal_list={G0,…,Gn}</a:t>
              </a:r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29000" y="4697968"/>
              <a:ext cx="2438400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Proof_list={P0,…,Pn}</a:t>
              </a:r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29000" y="1562100"/>
              <a:ext cx="1981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TERM VECTOR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Elimination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0574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Introduction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0000" y="2400300"/>
              <a:ext cx="1676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Contradition deduction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Matching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43800" y="2400300"/>
              <a:ext cx="1447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Rule apply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10000" y="36195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CONTROLLER</a:t>
              </a: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1219200" y="2857500"/>
              <a:ext cx="1295400" cy="10668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2"/>
            </p:cNvCxnSpPr>
            <p:nvPr/>
          </p:nvCxnSpPr>
          <p:spPr>
            <a:xfrm rot="16200000" flipH="1">
              <a:off x="2756416" y="2794516"/>
              <a:ext cx="697468" cy="6477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5400000">
              <a:off x="4419600" y="3086100"/>
              <a:ext cx="4572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5400000">
              <a:off x="5791200" y="2857500"/>
              <a:ext cx="609600" cy="609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0800000" flipV="1">
              <a:off x="6629400" y="2857500"/>
              <a:ext cx="1524000" cy="11430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1295400" y="1790700"/>
              <a:ext cx="18288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895600" y="1943100"/>
              <a:ext cx="533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4306094" y="2132806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0800000">
              <a:off x="5486400" y="1943100"/>
              <a:ext cx="457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0800000">
              <a:off x="5486400" y="1714500"/>
              <a:ext cx="22860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CONTROLLER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Init goal &amp; proof. Go to 2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Call match if success go to 3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Eliminate go to 2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Introduction or ⊥ deduction 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If  all proof marked go EXIT FAILED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Goal reached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If goal is initial goal EXIT with SUCC</a:t>
            </a:r>
          </a:p>
          <a:p>
            <a:pPr lvl="1">
              <a:buFont typeface="Wingdings" pitchFamily="2" charset="2"/>
              <a:buChar char="§"/>
            </a:pPr>
            <a:r>
              <a:rPr lang="en-US" smtClean="0"/>
              <a:t>Else call Rule Apply , go to 2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ADDITION TECHNIQUE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Quantifier  (variable depend or not)</a:t>
            </a:r>
          </a:p>
          <a:p>
            <a:r>
              <a:rPr lang="en-US" smtClean="0"/>
              <a:t>Rule Order</a:t>
            </a:r>
          </a:p>
          <a:p>
            <a:r>
              <a:rPr lang="en-US" smtClean="0"/>
              <a:t>Equivalency Theorems </a:t>
            </a:r>
          </a:p>
          <a:p>
            <a:r>
              <a:rPr lang="en-US" smtClean="0"/>
              <a:t>DeMorgan</a:t>
            </a:r>
          </a:p>
          <a:p>
            <a:r>
              <a:rPr lang="en-US" smtClean="0"/>
              <a:t>LEM </a:t>
            </a:r>
          </a:p>
          <a:p>
            <a:r>
              <a:rPr lang="en-US" smtClean="0"/>
              <a:t>MT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EXAMPLE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F → G , F → ¬ G ├─ ¬ F</a:t>
            </a:r>
          </a:p>
          <a:p>
            <a:pPr lvl="1">
              <a:buNone/>
            </a:pPr>
            <a:r>
              <a:rPr lang="en-US" smtClean="0"/>
              <a:t>{ F → G , F→ ¬G}			{¬F}</a:t>
            </a:r>
          </a:p>
          <a:p>
            <a:pPr lvl="1">
              <a:buNone/>
            </a:pPr>
            <a:r>
              <a:rPr lang="en-US" smtClean="0"/>
              <a:t>{ F → G , F→ ¬G , F}			{¬F , ⊥}  	(⊥)</a:t>
            </a:r>
          </a:p>
          <a:p>
            <a:pPr lvl="1">
              <a:buNone/>
            </a:pPr>
            <a:r>
              <a:rPr lang="en-US" smtClean="0"/>
              <a:t>{ F → G , F→ ¬G , F , G , ¬G , ⊥}	{¬F , ⊥}  	(e)</a:t>
            </a:r>
          </a:p>
          <a:p>
            <a:pPr lvl="1">
              <a:buNone/>
            </a:pPr>
            <a:r>
              <a:rPr lang="en-US" smtClean="0"/>
              <a:t>{ F → G , F→ ¬G , F , G , ¬G , ⊥}	{¬F }		(m)</a:t>
            </a:r>
          </a:p>
          <a:p>
            <a:pPr lvl="1">
              <a:buNone/>
            </a:pPr>
            <a:r>
              <a:rPr lang="en-US" smtClean="0"/>
              <a:t>{ F → G , F→ ¬G}	 		{¬F }		(i)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EXAMPLE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1181100"/>
            <a:ext cx="8382000" cy="3924036"/>
          </a:xfrm>
        </p:spPr>
        <p:txBody>
          <a:bodyPr>
            <a:normAutofit/>
          </a:bodyPr>
          <a:lstStyle/>
          <a:p>
            <a:r>
              <a:rPr lang="en-US" smtClean="0"/>
              <a:t>∀x (p(x)→q(x)), ∃x p(x)├─ ∃x q(x)</a:t>
            </a:r>
          </a:p>
          <a:p>
            <a:pPr>
              <a:buNone/>
            </a:pPr>
            <a:r>
              <a:rPr lang="en-US" smtClean="0"/>
              <a:t>	{∀x (p(x)→q(x)), ∃x p(x)}	{∃x q(x)}</a:t>
            </a:r>
          </a:p>
          <a:p>
            <a:pPr>
              <a:buNone/>
            </a:pPr>
            <a:r>
              <a:rPr lang="en-US" smtClean="0"/>
              <a:t>	{p(x1) → q(x1) , p(x1*), q(x1*)} {∃x q(x)}	(e)</a:t>
            </a:r>
          </a:p>
          <a:p>
            <a:pPr>
              <a:buNone/>
            </a:pPr>
            <a:r>
              <a:rPr lang="en-US" smtClean="0"/>
              <a:t>	{p(x1) → q(x1) , p(x1*), q(x1*)} {q(x2)} 	(m)</a:t>
            </a:r>
          </a:p>
          <a:p>
            <a:pPr>
              <a:buNone/>
            </a:pPr>
            <a:r>
              <a:rPr lang="en-US" smtClean="0"/>
              <a:t>	{p(x1) → q(x1) , p(x1*), q(x1*)} {∃x q(x)}	(i)</a:t>
            </a:r>
          </a:p>
          <a:p>
            <a:pPr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INPUT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4419600"/>
          </a:xfrm>
        </p:spPr>
        <p:txBody>
          <a:bodyPr>
            <a:normAutofit fontScale="25000" lnSpcReduction="20000"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7200" smtClean="0"/>
              <a:t>Text file following BNF form:</a:t>
            </a:r>
          </a:p>
          <a:p>
            <a:pPr lvl="2"/>
            <a:r>
              <a:rPr lang="en-US" sz="4400" smtClean="0"/>
              <a:t>var		= 	[abcdefghijklmnopqrstuvwxyz] {Alphanumeric}*</a:t>
            </a:r>
          </a:p>
          <a:p>
            <a:pPr lvl="2"/>
            <a:r>
              <a:rPr lang="en-US" sz="4400" smtClean="0"/>
              <a:t>const		= 	[ABCDEFGHIJKLMNOPQRSTUVWXYZ] {Alphanumeric}*</a:t>
            </a:r>
          </a:p>
          <a:p>
            <a:pPr lvl="2"/>
            <a:r>
              <a:rPr lang="en-US" sz="4400" smtClean="0"/>
              <a:t>&lt;source&gt;		::= 	&lt;formula&gt; &lt;tail&gt;  </a:t>
            </a:r>
          </a:p>
          <a:p>
            <a:pPr lvl="2"/>
            <a:r>
              <a:rPr lang="en-US" sz="4400" smtClean="0"/>
              <a:t>&lt;tail&gt;		::= 	',' &lt;source&gt;  </a:t>
            </a:r>
          </a:p>
          <a:p>
            <a:pPr lvl="2">
              <a:buNone/>
            </a:pPr>
            <a:r>
              <a:rPr lang="en-US" sz="4400" smtClean="0"/>
              <a:t>			|  	&lt;binary-operator&gt;&lt;source&gt;  </a:t>
            </a:r>
          </a:p>
          <a:p>
            <a:pPr lvl="2">
              <a:buNone/>
            </a:pPr>
            <a:r>
              <a:rPr lang="en-US" sz="4400" smtClean="0"/>
              <a:t>			|	&lt;empty&gt;</a:t>
            </a:r>
          </a:p>
          <a:p>
            <a:pPr lvl="2"/>
            <a:r>
              <a:rPr lang="en-US" sz="4400" smtClean="0"/>
              <a:t>&lt;formula&gt;		::= 	const</a:t>
            </a:r>
          </a:p>
          <a:p>
            <a:pPr lvl="2">
              <a:buNone/>
            </a:pPr>
            <a:r>
              <a:rPr lang="en-US" sz="4400" smtClean="0"/>
              <a:t>			|  	'not' &lt;formula&gt;  </a:t>
            </a:r>
          </a:p>
          <a:p>
            <a:pPr lvl="2">
              <a:buNone/>
            </a:pPr>
            <a:r>
              <a:rPr lang="en-US" sz="4400" smtClean="0"/>
              <a:t>			| 	 &lt;quantifier&gt; &lt;formula&gt; </a:t>
            </a:r>
          </a:p>
          <a:p>
            <a:pPr lvl="2">
              <a:buNone/>
            </a:pPr>
            <a:r>
              <a:rPr lang="en-US" sz="4400" smtClean="0"/>
              <a:t>			| 	con &lt;argument-list&gt; </a:t>
            </a:r>
          </a:p>
          <a:p>
            <a:pPr lvl="2">
              <a:buNone/>
            </a:pPr>
            <a:r>
              <a:rPr lang="en-US" sz="4400" smtClean="0"/>
              <a:t>			| 	var &lt;argument-list&gt;</a:t>
            </a:r>
          </a:p>
          <a:p>
            <a:pPr lvl="2">
              <a:buNone/>
            </a:pPr>
            <a:r>
              <a:rPr lang="en-US" sz="4400" smtClean="0"/>
              <a:t>			|	'(' &lt;source&gt; ')’</a:t>
            </a:r>
          </a:p>
          <a:p>
            <a:pPr lvl="2"/>
            <a:r>
              <a:rPr lang="en-US" sz="4400" smtClean="0"/>
              <a:t>&lt;argument-list&gt;	::=	'(' &lt;arg&gt; &lt;arg-tail&gt; </a:t>
            </a:r>
          </a:p>
          <a:p>
            <a:pPr lvl="2"/>
            <a:r>
              <a:rPr lang="en-US" sz="4400" smtClean="0"/>
              <a:t>&lt;arg-tail&gt; 		::= 	‘,'&lt;arg&gt;&lt;arg-tail&gt; </a:t>
            </a:r>
          </a:p>
          <a:p>
            <a:pPr lvl="2">
              <a:buNone/>
            </a:pPr>
            <a:r>
              <a:rPr lang="en-US" sz="4400" smtClean="0"/>
              <a:t>			| 	 ')’</a:t>
            </a:r>
          </a:p>
          <a:p>
            <a:pPr lvl="2"/>
            <a:r>
              <a:rPr lang="en-US" sz="4400" smtClean="0"/>
              <a:t>&lt;arg&gt; 		::= 	var</a:t>
            </a:r>
          </a:p>
          <a:p>
            <a:pPr lvl="2">
              <a:buNone/>
            </a:pPr>
            <a:r>
              <a:rPr lang="en-US" sz="4400" smtClean="0"/>
              <a:t>			|	 con</a:t>
            </a:r>
          </a:p>
          <a:p>
            <a:pPr lvl="2">
              <a:buNone/>
            </a:pPr>
            <a:r>
              <a:rPr lang="en-US" sz="4400" smtClean="0"/>
              <a:t>			|	var &lt;argument-list&gt;</a:t>
            </a:r>
          </a:p>
          <a:p>
            <a:pPr lvl="2">
              <a:buNone/>
            </a:pPr>
            <a:r>
              <a:rPr lang="en-US" sz="4400" smtClean="0"/>
              <a:t>			|	'not' &lt;formula&gt;</a:t>
            </a:r>
          </a:p>
          <a:p>
            <a:pPr lvl="2">
              <a:buNone/>
            </a:pPr>
            <a:r>
              <a:rPr lang="en-US" sz="4400" smtClean="0"/>
              <a:t>			 |	&lt;quantifier&gt; &lt;formula&gt;</a:t>
            </a:r>
          </a:p>
          <a:p>
            <a:pPr lvl="2"/>
            <a:r>
              <a:rPr lang="en-US" sz="4400" smtClean="0"/>
              <a:t>&lt;binary-operator&gt; 	::= 	'and' </a:t>
            </a:r>
          </a:p>
          <a:p>
            <a:pPr lvl="2">
              <a:buNone/>
            </a:pPr>
            <a:r>
              <a:rPr lang="en-US" sz="4400" smtClean="0"/>
              <a:t>			| 	'or' </a:t>
            </a:r>
          </a:p>
          <a:p>
            <a:pPr lvl="2">
              <a:buNone/>
            </a:pPr>
            <a:r>
              <a:rPr lang="en-US" sz="4400" smtClean="0"/>
              <a:t>			| 	'modus’</a:t>
            </a:r>
          </a:p>
          <a:p>
            <a:pPr lvl="2"/>
            <a:r>
              <a:rPr lang="en-US" sz="4400" smtClean="0"/>
              <a:t>&lt;quantifier&gt; 	::=   	'all' var  </a:t>
            </a:r>
          </a:p>
          <a:p>
            <a:pPr lvl="2">
              <a:buNone/>
            </a:pPr>
            <a:r>
              <a:rPr lang="en-US" sz="4400" smtClean="0"/>
              <a:t>			| 	 'exists' var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SCANNER &amp; PARSER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mtClean="0"/>
              <a:t>Generate Tokens from text.</a:t>
            </a:r>
          </a:p>
          <a:p>
            <a:pPr lvl="1">
              <a:buNone/>
            </a:pPr>
            <a:r>
              <a:rPr lang="en-US" smtClean="0"/>
              <a:t>P(T) , all x  ( P(x) → Q(x) )  ├─ Q(T)</a:t>
            </a:r>
          </a:p>
          <a:p>
            <a:pPr lvl="1">
              <a:buNone/>
            </a:pP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4114800" y="2476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,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67000" y="2933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(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1800" y="36195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)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10000" y="36957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all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0" y="4305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x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39243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Q</a:t>
            </a:r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rot="10800000" flipV="1">
            <a:off x="3048000" y="27051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 rot="10800000" flipV="1">
            <a:off x="19050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8" idx="0"/>
          </p:cNvCxnSpPr>
          <p:nvPr/>
        </p:nvCxnSpPr>
        <p:spPr>
          <a:xfrm rot="10800000" flipV="1">
            <a:off x="2514600" y="3314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971800" y="3390900"/>
            <a:ext cx="304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7813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925094" y="4190206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4876800" y="3631168"/>
            <a:ext cx="4191000" cy="1283732"/>
            <a:chOff x="4038600" y="4076700"/>
            <a:chExt cx="4191000" cy="1283732"/>
          </a:xfrm>
        </p:grpSpPr>
        <p:sp>
          <p:nvSpPr>
            <p:cNvPr id="12" name="TextBox 11"/>
            <p:cNvSpPr txBox="1"/>
            <p:nvPr/>
          </p:nvSpPr>
          <p:spPr>
            <a:xfrm>
              <a:off x="5562600" y="4076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→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48200" y="44577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</a:t>
              </a:r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38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00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86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324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(</a:t>
              </a: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66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772400" y="4991100"/>
              <a:ext cx="4572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)</a:t>
              </a:r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0800000" flipV="1">
              <a:off x="4953000" y="4305300"/>
              <a:ext cx="5334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0800000" flipV="1">
              <a:off x="64008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0800000" flipV="1">
              <a:off x="4267200" y="47625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3" idx="2"/>
            </p:cNvCxnSpPr>
            <p:nvPr/>
          </p:nvCxnSpPr>
          <p:spPr>
            <a:xfrm rot="16200000" flipH="1">
              <a:off x="4832866" y="4870966"/>
              <a:ext cx="16406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105400" y="4762500"/>
              <a:ext cx="457200" cy="164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7162800" y="4686300"/>
              <a:ext cx="838200" cy="2402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8" idx="2"/>
              <a:endCxn id="22" idx="0"/>
            </p:cNvCxnSpPr>
            <p:nvPr/>
          </p:nvCxnSpPr>
          <p:spPr>
            <a:xfrm rot="16200000" flipH="1">
              <a:off x="6998732" y="4674632"/>
              <a:ext cx="251936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019800" y="4229100"/>
              <a:ext cx="60960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29200" y="3086100"/>
            <a:ext cx="457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5562600" y="33147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0800000" flipV="1">
            <a:off x="4114800" y="33147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∨ B  	thành  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∧ B 	thành 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A→B 	thành 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¬ A	thành		not(A)</a:t>
            </a:r>
          </a:p>
          <a:p>
            <a:r>
              <a:rPr lang="en-US" smtClean="0">
                <a:latin typeface="Tahoma" pitchFamily="34" charset="0"/>
                <a:cs typeface="Tahoma" pitchFamily="34" charset="0"/>
              </a:rPr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( ) ¬ ∧ ∨ </a:t>
            </a:r>
            <a:r>
              <a:rPr lang="en-US" smtClean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endParaRPr lang="en-US" smtClean="0">
              <a:latin typeface="Tahoma" pitchFamily="34" charset="0"/>
              <a:cs typeface="Tahoma" pitchFamily="34" charset="0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mtClean="0">
                <a:latin typeface="Tahoma" pitchFamily="34" charset="0"/>
                <a:cs typeface="Tahoma" pitchFamily="34" charset="0"/>
              </a:rPr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458200" cy="4114800"/>
          </a:xfrm>
        </p:spPr>
        <p:txBody>
          <a:bodyPr>
            <a:norm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sz="2000" smtClean="0"/>
              <a:t>Term: Kind, Reference, Info</a:t>
            </a:r>
          </a:p>
          <a:p>
            <a:pPr lvl="2">
              <a:buFont typeface="Courier New" pitchFamily="49" charset="0"/>
              <a:buChar char="o"/>
            </a:pPr>
            <a:r>
              <a:rPr lang="en-US" sz="1600" smtClean="0"/>
              <a:t>Kind:	→</a:t>
            </a:r>
            <a:r>
              <a:rPr lang="en-US" sz="1600" smtClean="0"/>
              <a:t> </a:t>
            </a:r>
            <a:r>
              <a:rPr lang="en-US" sz="1600" smtClean="0"/>
              <a:t>Function definition</a:t>
            </a:r>
          </a:p>
          <a:p>
            <a:pPr lvl="2">
              <a:buNone/>
            </a:pPr>
            <a:r>
              <a:rPr lang="en-US" sz="1800" smtClean="0"/>
              <a:t>	</a:t>
            </a:r>
            <a:r>
              <a:rPr lang="en-US" sz="1800" smtClean="0"/>
              <a:t>	→  Function Call</a:t>
            </a:r>
          </a:p>
          <a:p>
            <a:pPr lvl="2">
              <a:buNone/>
            </a:pPr>
            <a:r>
              <a:rPr lang="en-US" sz="1800" smtClean="0"/>
              <a:t>		→ Func Ref</a:t>
            </a:r>
          </a:p>
          <a:p>
            <a:pPr lvl="2">
              <a:buNone/>
            </a:pPr>
            <a:r>
              <a:rPr lang="en-US" sz="1800" smtClean="0"/>
              <a:t>	</a:t>
            </a:r>
            <a:r>
              <a:rPr lang="en-US" sz="1800" smtClean="0"/>
              <a:t>	</a:t>
            </a:r>
            <a:r>
              <a:rPr lang="en-US" sz="1800" smtClean="0"/>
              <a:t>→ Var Ref</a:t>
            </a:r>
          </a:p>
          <a:p>
            <a:pPr lvl="2">
              <a:buFont typeface="Courier New" pitchFamily="49" charset="0"/>
              <a:buChar char="o"/>
            </a:pPr>
            <a:r>
              <a:rPr lang="en-US" sz="1800" smtClean="0"/>
              <a:t>Ref</a:t>
            </a:r>
            <a:r>
              <a:rPr lang="en-US" sz="1800" smtClean="0"/>
              <a:t>: </a:t>
            </a:r>
            <a:r>
              <a:rPr lang="en-US" sz="1800" smtClean="0"/>
              <a:t>Index</a:t>
            </a:r>
            <a:endParaRPr lang="en-US" sz="1800" smtClean="0"/>
          </a:p>
          <a:p>
            <a:pPr lvl="2">
              <a:buFont typeface="Courier New" pitchFamily="49" charset="0"/>
              <a:buChar char="o"/>
            </a:pPr>
            <a:r>
              <a:rPr lang="en-US" sz="1800" smtClean="0"/>
              <a:t>Info : Arg</a:t>
            </a:r>
            <a:r>
              <a:rPr lang="en-US" sz="1800" smtClean="0"/>
              <a:t>, </a:t>
            </a:r>
            <a:r>
              <a:rPr lang="en-US" sz="1800" smtClean="0"/>
              <a:t>quan</a:t>
            </a:r>
          </a:p>
          <a:p>
            <a:pPr lvl="2">
              <a:buNone/>
            </a:pPr>
            <a:r>
              <a:rPr lang="en-US" sz="1800" smtClean="0"/>
              <a:t>P(X,Y) </a:t>
            </a:r>
            <a:endParaRPr lang="en-US" sz="180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91200" y="2171700"/>
          <a:ext cx="2057400" cy="960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345"/>
                <a:gridCol w="452540"/>
                <a:gridCol w="593572"/>
                <a:gridCol w="487943"/>
              </a:tblGrid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Xo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3152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95300"/>
          <a:ext cx="2057400" cy="4800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345"/>
                <a:gridCol w="452540"/>
                <a:gridCol w="593572"/>
                <a:gridCol w="487943"/>
              </a:tblGrid>
              <a:tr h="2400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Xo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  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4097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1485900"/>
          <a:ext cx="136870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11"/>
                <a:gridCol w="351155"/>
                <a:gridCol w="269143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exists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924800" y="1181100"/>
          <a:ext cx="914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6096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600" y="44577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p(Xo,Yo) , ∀ x ∃ y (p (x,y) </a:t>
            </a:r>
            <a:r>
              <a:rPr lang="en-US" smtClean="0">
                <a:sym typeface="Wingdings" pitchFamily="2" charset="2"/>
              </a:rPr>
              <a:t>→ ¬ q(x,y) ) ├─ ¬ q(Xo,Yo) </a:t>
            </a:r>
            <a:endParaRPr lang="en-US" smtClean="0"/>
          </a:p>
          <a:p>
            <a:r>
              <a:rPr lang="en-US" smtClean="0"/>
              <a:t>Condition = { 5 , 17 }</a:t>
            </a:r>
          </a:p>
          <a:p>
            <a:r>
              <a:rPr lang="en-US" smtClean="0"/>
              <a:t>Goal = { 25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01000" y="8001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Names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3152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495300"/>
          <a:ext cx="2057400" cy="4800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3345"/>
                <a:gridCol w="452540"/>
                <a:gridCol w="593572"/>
                <a:gridCol w="487943"/>
              </a:tblGrid>
              <a:tr h="24004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-6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Xo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FD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  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VR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RF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86200" y="14097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/>
                <a:gridCol w="431800"/>
                <a:gridCol w="431800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867400" y="1485900"/>
          <a:ext cx="136870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411"/>
                <a:gridCol w="351155"/>
                <a:gridCol w="269143"/>
              </a:tblGrid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Size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all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6235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exists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924800" y="1181100"/>
          <a:ext cx="914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609600"/>
              </a:tblGrid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~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→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1733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95600" y="44577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p(Xo,Yo) , ∀ x ∃ y (p (x,y) </a:t>
            </a:r>
            <a:r>
              <a:rPr lang="en-US" smtClean="0">
                <a:sym typeface="Wingdings" pitchFamily="2" charset="2"/>
              </a:rPr>
              <a:t>→ ¬ q(x,y) ) ├─ ¬ q(Xo,Yo) </a:t>
            </a:r>
            <a:endParaRPr lang="en-US" smtClean="0"/>
          </a:p>
          <a:p>
            <a:r>
              <a:rPr lang="en-US" smtClean="0"/>
              <a:t>Condition = { 5 , 17 }</a:t>
            </a:r>
          </a:p>
          <a:p>
            <a:r>
              <a:rPr lang="en-US" smtClean="0"/>
              <a:t>Goal = { 25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862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001000" y="8001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Names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7239000" cy="952500"/>
          </a:xfrm>
        </p:spPr>
        <p:txBody>
          <a:bodyPr/>
          <a:lstStyle/>
          <a:p>
            <a:pPr algn="r"/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66700"/>
          <a:ext cx="1797367" cy="1585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09700"/>
          <a:ext cx="470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26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409700"/>
          <a:ext cx="3384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409700"/>
          <a:ext cx="9979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11"/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1409700"/>
          <a:ext cx="60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44577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2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1028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</a:t>
            </a: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659278"/>
          <a:ext cx="1797367" cy="161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07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20955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¬ p(x)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4686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¬ ∃x p(x)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928</Words>
  <Application>Microsoft Office PowerPoint</Application>
  <PresentationFormat>On-screen Show (16:10)</PresentationFormat>
  <Paragraphs>557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SUY LUẬN TỰ NHIÊN</vt:lpstr>
      <vt:lpstr>KIẾN TRÚC HỆ THỐNG</vt:lpstr>
      <vt:lpstr>INPUT</vt:lpstr>
      <vt:lpstr>SCANNER &amp; PARSER</vt:lpstr>
      <vt:lpstr>CONVERTER</vt:lpstr>
      <vt:lpstr>CONVERTER</vt:lpstr>
      <vt:lpstr>TERM VECTOR</vt:lpstr>
      <vt:lpstr>TERM VECTOR</vt:lpstr>
      <vt:lpstr>TERM VECTOR</vt:lpstr>
      <vt:lpstr>INFERENCER</vt:lpstr>
      <vt:lpstr>GOAL DRIVEN STRAGEDY</vt:lpstr>
      <vt:lpstr>GOAL DRIVEN STRAGEDY</vt:lpstr>
      <vt:lpstr>ELIMINATION</vt:lpstr>
      <vt:lpstr>GOAL DRIVEN STRAGEDY</vt:lpstr>
      <vt:lpstr>INTRODUCTION</vt:lpstr>
      <vt:lpstr>GOAL DRIVEN STRAGEDY</vt:lpstr>
      <vt:lpstr>CONTRADICTION DEDUCTION</vt:lpstr>
      <vt:lpstr>GOAL DRIVEN STRAGEDY</vt:lpstr>
      <vt:lpstr>MATCHING</vt:lpstr>
      <vt:lpstr>GOAL DRIVEN STRAGEDY</vt:lpstr>
      <vt:lpstr>RULE APPLY</vt:lpstr>
      <vt:lpstr>GOAL DRIVEN STRAGEDY</vt:lpstr>
      <vt:lpstr>CONTROLLER</vt:lpstr>
      <vt:lpstr>ADDITION TECHNIQUE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133</cp:revision>
  <dcterms:created xsi:type="dcterms:W3CDTF">2008-11-16T04:09:03Z</dcterms:created>
  <dcterms:modified xsi:type="dcterms:W3CDTF">2008-11-24T06:57:05Z</dcterms:modified>
</cp:coreProperties>
</file>