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71" r:id="rId5"/>
    <p:sldId id="286" r:id="rId6"/>
    <p:sldId id="258" r:id="rId7"/>
    <p:sldId id="260" r:id="rId8"/>
    <p:sldId id="262" r:id="rId9"/>
    <p:sldId id="266" r:id="rId10"/>
    <p:sldId id="267" r:id="rId11"/>
    <p:sldId id="259" r:id="rId12"/>
    <p:sldId id="275" r:id="rId13"/>
    <p:sldId id="287" r:id="rId14"/>
    <p:sldId id="288" r:id="rId15"/>
    <p:sldId id="261" r:id="rId16"/>
    <p:sldId id="264" r:id="rId17"/>
    <p:sldId id="268" r:id="rId18"/>
    <p:sldId id="297" r:id="rId19"/>
    <p:sldId id="263" r:id="rId20"/>
    <p:sldId id="294" r:id="rId21"/>
    <p:sldId id="295" r:id="rId22"/>
    <p:sldId id="296"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id="{A0AA3277-16F0-490B-B608-812398EB62A7}">
          <p14:sldIdLst>
            <p14:sldId id="256"/>
          </p14:sldIdLst>
        </p14:section>
        <p14:section name="Tổng quan" id="{37EEEB19-FD29-431D-B7E8-950ED23CC03A}">
          <p14:sldIdLst>
            <p14:sldId id="269"/>
            <p14:sldId id="257"/>
            <p14:sldId id="271"/>
            <p14:sldId id="286"/>
            <p14:sldId id="258"/>
            <p14:sldId id="260"/>
            <p14:sldId id="262"/>
            <p14:sldId id="266"/>
            <p14:sldId id="267"/>
            <p14:sldId id="259"/>
            <p14:sldId id="275"/>
            <p14:sldId id="287"/>
            <p14:sldId id="288"/>
            <p14:sldId id="261"/>
            <p14:sldId id="264"/>
            <p14:sldId id="268"/>
            <p14:sldId id="297"/>
            <p14:sldId id="263"/>
            <p14:sldId id="294"/>
            <p14:sldId id="295"/>
            <p14:sldId id="29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D4"/>
    <a:srgbClr val="00A4E4"/>
    <a:srgbClr val="32201E"/>
    <a:srgbClr val="A43627"/>
    <a:srgbClr val="CD5A24"/>
    <a:srgbClr val="F58C3B"/>
    <a:srgbClr val="9CBD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291" autoAdjust="0"/>
  </p:normalViewPr>
  <p:slideViewPr>
    <p:cSldViewPr snapToGrid="0">
      <p:cViewPr varScale="1">
        <p:scale>
          <a:sx n="129" d="100"/>
          <a:sy n="129" d="100"/>
        </p:scale>
        <p:origin x="120" y="3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010399" y="641684"/>
            <a:ext cx="4604084" cy="5550569"/>
          </a:xfrm>
          <a:custGeom>
            <a:avLst/>
            <a:gdLst>
              <a:gd name="connsiteX0" fmla="*/ 0 w 4604084"/>
              <a:gd name="connsiteY0" fmla="*/ 0 h 5550569"/>
              <a:gd name="connsiteX1" fmla="*/ 4604084 w 4604084"/>
              <a:gd name="connsiteY1" fmla="*/ 0 h 5550569"/>
              <a:gd name="connsiteX2" fmla="*/ 4604084 w 4604084"/>
              <a:gd name="connsiteY2" fmla="*/ 5550569 h 5550569"/>
              <a:gd name="connsiteX3" fmla="*/ 0 w 4604084"/>
              <a:gd name="connsiteY3" fmla="*/ 5550569 h 5550569"/>
            </a:gdLst>
            <a:ahLst/>
            <a:cxnLst>
              <a:cxn ang="0">
                <a:pos x="connsiteX0" y="connsiteY0"/>
              </a:cxn>
              <a:cxn ang="0">
                <a:pos x="connsiteX1" y="connsiteY1"/>
              </a:cxn>
              <a:cxn ang="0">
                <a:pos x="connsiteX2" y="connsiteY2"/>
              </a:cxn>
              <a:cxn ang="0">
                <a:pos x="connsiteX3" y="connsiteY3"/>
              </a:cxn>
            </a:cxnLst>
            <a:rect l="l" t="t" r="r" b="b"/>
            <a:pathLst>
              <a:path w="4604084" h="5550569">
                <a:moveTo>
                  <a:pt x="0" y="0"/>
                </a:moveTo>
                <a:lnTo>
                  <a:pt x="4604084" y="0"/>
                </a:lnTo>
                <a:lnTo>
                  <a:pt x="4604084" y="5550569"/>
                </a:lnTo>
                <a:lnTo>
                  <a:pt x="0" y="5550569"/>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7792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673767"/>
            <a:ext cx="2634540" cy="5534527"/>
          </a:xfrm>
          <a:custGeom>
            <a:avLst/>
            <a:gdLst>
              <a:gd name="connsiteX0" fmla="*/ 0 w 2634540"/>
              <a:gd name="connsiteY0" fmla="*/ 0 h 5534527"/>
              <a:gd name="connsiteX1" fmla="*/ 2634540 w 2634540"/>
              <a:gd name="connsiteY1" fmla="*/ 0 h 5534527"/>
              <a:gd name="connsiteX2" fmla="*/ 2634540 w 2634540"/>
              <a:gd name="connsiteY2" fmla="*/ 5534527 h 5534527"/>
              <a:gd name="connsiteX3" fmla="*/ 0 w 2634540"/>
              <a:gd name="connsiteY3" fmla="*/ 5534527 h 5534527"/>
            </a:gdLst>
            <a:ahLst/>
            <a:cxnLst>
              <a:cxn ang="0">
                <a:pos x="connsiteX0" y="connsiteY0"/>
              </a:cxn>
              <a:cxn ang="0">
                <a:pos x="connsiteX1" y="connsiteY1"/>
              </a:cxn>
              <a:cxn ang="0">
                <a:pos x="connsiteX2" y="connsiteY2"/>
              </a:cxn>
              <a:cxn ang="0">
                <a:pos x="connsiteX3" y="connsiteY3"/>
              </a:cxn>
            </a:cxnLst>
            <a:rect l="l" t="t" r="r" b="b"/>
            <a:pathLst>
              <a:path w="2634540" h="5534527">
                <a:moveTo>
                  <a:pt x="0" y="0"/>
                </a:moveTo>
                <a:lnTo>
                  <a:pt x="2634540" y="0"/>
                </a:lnTo>
                <a:lnTo>
                  <a:pt x="2634540" y="5534527"/>
                </a:lnTo>
                <a:lnTo>
                  <a:pt x="0" y="5534527"/>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2857698" y="673767"/>
            <a:ext cx="2634540" cy="5534527"/>
          </a:xfrm>
          <a:custGeom>
            <a:avLst/>
            <a:gdLst>
              <a:gd name="connsiteX0" fmla="*/ 0 w 2634540"/>
              <a:gd name="connsiteY0" fmla="*/ 0 h 5534527"/>
              <a:gd name="connsiteX1" fmla="*/ 2634540 w 2634540"/>
              <a:gd name="connsiteY1" fmla="*/ 0 h 5534527"/>
              <a:gd name="connsiteX2" fmla="*/ 2634540 w 2634540"/>
              <a:gd name="connsiteY2" fmla="*/ 5534527 h 5534527"/>
              <a:gd name="connsiteX3" fmla="*/ 0 w 2634540"/>
              <a:gd name="connsiteY3" fmla="*/ 5534527 h 5534527"/>
            </a:gdLst>
            <a:ahLst/>
            <a:cxnLst>
              <a:cxn ang="0">
                <a:pos x="connsiteX0" y="connsiteY0"/>
              </a:cxn>
              <a:cxn ang="0">
                <a:pos x="connsiteX1" y="connsiteY1"/>
              </a:cxn>
              <a:cxn ang="0">
                <a:pos x="connsiteX2" y="connsiteY2"/>
              </a:cxn>
              <a:cxn ang="0">
                <a:pos x="connsiteX3" y="connsiteY3"/>
              </a:cxn>
            </a:cxnLst>
            <a:rect l="l" t="t" r="r" b="b"/>
            <a:pathLst>
              <a:path w="2634540" h="5534527">
                <a:moveTo>
                  <a:pt x="0" y="0"/>
                </a:moveTo>
                <a:lnTo>
                  <a:pt x="2634540" y="0"/>
                </a:lnTo>
                <a:lnTo>
                  <a:pt x="2634540" y="5534527"/>
                </a:lnTo>
                <a:lnTo>
                  <a:pt x="0" y="5534527"/>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83352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9144000" y="342900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70727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540041" y="942474"/>
            <a:ext cx="3673642" cy="4973053"/>
          </a:xfrm>
          <a:custGeom>
            <a:avLst/>
            <a:gdLst>
              <a:gd name="connsiteX0" fmla="*/ 0 w 3673642"/>
              <a:gd name="connsiteY0" fmla="*/ 0 h 4973053"/>
              <a:gd name="connsiteX1" fmla="*/ 3673642 w 3673642"/>
              <a:gd name="connsiteY1" fmla="*/ 0 h 4973053"/>
              <a:gd name="connsiteX2" fmla="*/ 3673642 w 3673642"/>
              <a:gd name="connsiteY2" fmla="*/ 4973053 h 4973053"/>
              <a:gd name="connsiteX3" fmla="*/ 0 w 3673642"/>
              <a:gd name="connsiteY3" fmla="*/ 4973053 h 4973053"/>
            </a:gdLst>
            <a:ahLst/>
            <a:cxnLst>
              <a:cxn ang="0">
                <a:pos x="connsiteX0" y="connsiteY0"/>
              </a:cxn>
              <a:cxn ang="0">
                <a:pos x="connsiteX1" y="connsiteY1"/>
              </a:cxn>
              <a:cxn ang="0">
                <a:pos x="connsiteX2" y="connsiteY2"/>
              </a:cxn>
              <a:cxn ang="0">
                <a:pos x="connsiteX3" y="connsiteY3"/>
              </a:cxn>
            </a:cxnLst>
            <a:rect l="l" t="t" r="r" b="b"/>
            <a:pathLst>
              <a:path w="3673642" h="4973053">
                <a:moveTo>
                  <a:pt x="0" y="0"/>
                </a:moveTo>
                <a:lnTo>
                  <a:pt x="3673642" y="0"/>
                </a:lnTo>
                <a:lnTo>
                  <a:pt x="3673642" y="4973053"/>
                </a:lnTo>
                <a:lnTo>
                  <a:pt x="0" y="4973053"/>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4134477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518611"/>
            <a:ext cx="6096000" cy="3673642"/>
          </a:xfrm>
          <a:custGeom>
            <a:avLst/>
            <a:gdLst>
              <a:gd name="connsiteX0" fmla="*/ 0 w 6096000"/>
              <a:gd name="connsiteY0" fmla="*/ 0 h 3673642"/>
              <a:gd name="connsiteX1" fmla="*/ 1369391 w 6096000"/>
              <a:gd name="connsiteY1" fmla="*/ 0 h 3673642"/>
              <a:gd name="connsiteX2" fmla="*/ 1584510 w 6096000"/>
              <a:gd name="connsiteY2" fmla="*/ 0 h 3673642"/>
              <a:gd name="connsiteX3" fmla="*/ 3938331 w 6096000"/>
              <a:gd name="connsiteY3" fmla="*/ 0 h 3673642"/>
              <a:gd name="connsiteX4" fmla="*/ 4284869 w 6096000"/>
              <a:gd name="connsiteY4" fmla="*/ 0 h 3673642"/>
              <a:gd name="connsiteX5" fmla="*/ 6096000 w 6096000"/>
              <a:gd name="connsiteY5" fmla="*/ 0 h 3673642"/>
              <a:gd name="connsiteX6" fmla="*/ 6096000 w 6096000"/>
              <a:gd name="connsiteY6" fmla="*/ 3673642 h 3673642"/>
              <a:gd name="connsiteX7" fmla="*/ 4284869 w 6096000"/>
              <a:gd name="connsiteY7" fmla="*/ 3673642 h 3673642"/>
              <a:gd name="connsiteX8" fmla="*/ 3938331 w 6096000"/>
              <a:gd name="connsiteY8" fmla="*/ 3673642 h 3673642"/>
              <a:gd name="connsiteX9" fmla="*/ 1584510 w 6096000"/>
              <a:gd name="connsiteY9" fmla="*/ 3673642 h 3673642"/>
              <a:gd name="connsiteX10" fmla="*/ 1369391 w 6096000"/>
              <a:gd name="connsiteY10" fmla="*/ 3673642 h 3673642"/>
              <a:gd name="connsiteX11" fmla="*/ 0 w 6096000"/>
              <a:gd name="connsiteY11" fmla="*/ 3673642 h 36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3673642">
                <a:moveTo>
                  <a:pt x="0" y="0"/>
                </a:moveTo>
                <a:lnTo>
                  <a:pt x="1369391" y="0"/>
                </a:lnTo>
                <a:lnTo>
                  <a:pt x="1584510" y="0"/>
                </a:lnTo>
                <a:lnTo>
                  <a:pt x="3938331" y="0"/>
                </a:lnTo>
                <a:lnTo>
                  <a:pt x="4284869" y="0"/>
                </a:lnTo>
                <a:lnTo>
                  <a:pt x="6096000" y="0"/>
                </a:lnTo>
                <a:lnTo>
                  <a:pt x="6096000" y="3673642"/>
                </a:lnTo>
                <a:lnTo>
                  <a:pt x="4284869" y="3673642"/>
                </a:lnTo>
                <a:lnTo>
                  <a:pt x="3938331" y="3673642"/>
                </a:lnTo>
                <a:lnTo>
                  <a:pt x="1584510" y="3673642"/>
                </a:lnTo>
                <a:lnTo>
                  <a:pt x="1369391" y="3673642"/>
                </a:lnTo>
                <a:lnTo>
                  <a:pt x="0" y="3673642"/>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67372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991349" y="-1"/>
            <a:ext cx="5200650" cy="6858000"/>
          </a:xfrm>
          <a:custGeom>
            <a:avLst/>
            <a:gdLst>
              <a:gd name="connsiteX0" fmla="*/ 0 w 5200650"/>
              <a:gd name="connsiteY0" fmla="*/ 0 h 6858000"/>
              <a:gd name="connsiteX1" fmla="*/ 5200650 w 5200650"/>
              <a:gd name="connsiteY1" fmla="*/ 0 h 6858000"/>
              <a:gd name="connsiteX2" fmla="*/ 5200650 w 5200650"/>
              <a:gd name="connsiteY2" fmla="*/ 6858000 h 6858000"/>
              <a:gd name="connsiteX3" fmla="*/ 0 w 5200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0650" h="6858000">
                <a:moveTo>
                  <a:pt x="0" y="0"/>
                </a:moveTo>
                <a:lnTo>
                  <a:pt x="5200650" y="0"/>
                </a:lnTo>
                <a:lnTo>
                  <a:pt x="5200650" y="6858000"/>
                </a:lnTo>
                <a:lnTo>
                  <a:pt x="0" y="68580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974255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029450" y="0"/>
            <a:ext cx="5162550" cy="5295900"/>
          </a:xfrm>
          <a:custGeom>
            <a:avLst/>
            <a:gdLst>
              <a:gd name="connsiteX0" fmla="*/ 0 w 5162550"/>
              <a:gd name="connsiteY0" fmla="*/ 0 h 5295900"/>
              <a:gd name="connsiteX1" fmla="*/ 5162550 w 5162550"/>
              <a:gd name="connsiteY1" fmla="*/ 0 h 5295900"/>
              <a:gd name="connsiteX2" fmla="*/ 5162550 w 5162550"/>
              <a:gd name="connsiteY2" fmla="*/ 5295900 h 5295900"/>
              <a:gd name="connsiteX3" fmla="*/ 0 w 5162550"/>
              <a:gd name="connsiteY3" fmla="*/ 5295900 h 5295900"/>
            </a:gdLst>
            <a:ahLst/>
            <a:cxnLst>
              <a:cxn ang="0">
                <a:pos x="connsiteX0" y="connsiteY0"/>
              </a:cxn>
              <a:cxn ang="0">
                <a:pos x="connsiteX1" y="connsiteY1"/>
              </a:cxn>
              <a:cxn ang="0">
                <a:pos x="connsiteX2" y="connsiteY2"/>
              </a:cxn>
              <a:cxn ang="0">
                <a:pos x="connsiteX3" y="connsiteY3"/>
              </a:cxn>
            </a:cxnLst>
            <a:rect l="l" t="t" r="r" b="b"/>
            <a:pathLst>
              <a:path w="5162550" h="5295900">
                <a:moveTo>
                  <a:pt x="0" y="0"/>
                </a:moveTo>
                <a:lnTo>
                  <a:pt x="5162550" y="0"/>
                </a:lnTo>
                <a:lnTo>
                  <a:pt x="5162550" y="5295900"/>
                </a:lnTo>
                <a:lnTo>
                  <a:pt x="0" y="52959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48584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AA9369-5DBC-4122-9B10-6D99D7F91FF2}"/>
              </a:ext>
            </a:extLst>
          </p:cNvPr>
          <p:cNvSpPr/>
          <p:nvPr userDrawn="1"/>
        </p:nvSpPr>
        <p:spPr>
          <a:xfrm>
            <a:off x="1550066" y="1556084"/>
            <a:ext cx="3663617" cy="5301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2432384" y="-1"/>
            <a:ext cx="3663616" cy="5314950"/>
          </a:xfrm>
          <a:custGeom>
            <a:avLst/>
            <a:gdLst>
              <a:gd name="connsiteX0" fmla="*/ 0 w 3733800"/>
              <a:gd name="connsiteY0" fmla="*/ 0 h 5314950"/>
              <a:gd name="connsiteX1" fmla="*/ 3733800 w 3733800"/>
              <a:gd name="connsiteY1" fmla="*/ 0 h 5314950"/>
              <a:gd name="connsiteX2" fmla="*/ 3733800 w 3733800"/>
              <a:gd name="connsiteY2" fmla="*/ 5314950 h 5314950"/>
              <a:gd name="connsiteX3" fmla="*/ 0 w 3733800"/>
              <a:gd name="connsiteY3" fmla="*/ 5314950 h 5314950"/>
            </a:gdLst>
            <a:ahLst/>
            <a:cxnLst>
              <a:cxn ang="0">
                <a:pos x="connsiteX0" y="connsiteY0"/>
              </a:cxn>
              <a:cxn ang="0">
                <a:pos x="connsiteX1" y="connsiteY1"/>
              </a:cxn>
              <a:cxn ang="0">
                <a:pos x="connsiteX2" y="connsiteY2"/>
              </a:cxn>
              <a:cxn ang="0">
                <a:pos x="connsiteX3" y="connsiteY3"/>
              </a:cxn>
            </a:cxnLst>
            <a:rect l="l" t="t" r="r" b="b"/>
            <a:pathLst>
              <a:path w="3733800" h="5314950">
                <a:moveTo>
                  <a:pt x="0" y="0"/>
                </a:moveTo>
                <a:lnTo>
                  <a:pt x="3733800" y="0"/>
                </a:lnTo>
                <a:lnTo>
                  <a:pt x="3733800" y="5314950"/>
                </a:lnTo>
                <a:lnTo>
                  <a:pt x="0" y="5314950"/>
                </a:lnTo>
                <a:close/>
              </a:path>
            </a:pathLst>
          </a:custGeom>
          <a:solidFill>
            <a:schemeClr val="bg1">
              <a:lumMod val="85000"/>
            </a:schemeClr>
          </a:solidFill>
        </p:spPr>
        <p:txBody>
          <a:bodyPr wrap="square">
            <a:noAutofit/>
          </a:bodyPr>
          <a:lstStyle/>
          <a:p>
            <a:endParaRPr lang="id-ID"/>
          </a:p>
        </p:txBody>
      </p:sp>
      <p:sp>
        <p:nvSpPr>
          <p:cNvPr id="9" name="Picture Placeholder 8"/>
          <p:cNvSpPr>
            <a:spLocks noGrp="1"/>
          </p:cNvSpPr>
          <p:nvPr>
            <p:ph type="pic" sz="quarter" idx="11"/>
          </p:nvPr>
        </p:nvSpPr>
        <p:spPr>
          <a:xfrm>
            <a:off x="0" y="2502568"/>
            <a:ext cx="4251158" cy="3650582"/>
          </a:xfrm>
          <a:custGeom>
            <a:avLst/>
            <a:gdLst>
              <a:gd name="connsiteX0" fmla="*/ 0 w 5314950"/>
              <a:gd name="connsiteY0" fmla="*/ 0 h 3676650"/>
              <a:gd name="connsiteX1" fmla="*/ 5314950 w 5314950"/>
              <a:gd name="connsiteY1" fmla="*/ 0 h 3676650"/>
              <a:gd name="connsiteX2" fmla="*/ 5314950 w 5314950"/>
              <a:gd name="connsiteY2" fmla="*/ 3676650 h 3676650"/>
              <a:gd name="connsiteX3" fmla="*/ 0 w 5314950"/>
              <a:gd name="connsiteY3" fmla="*/ 3676650 h 3676650"/>
            </a:gdLst>
            <a:ahLst/>
            <a:cxnLst>
              <a:cxn ang="0">
                <a:pos x="connsiteX0" y="connsiteY0"/>
              </a:cxn>
              <a:cxn ang="0">
                <a:pos x="connsiteX1" y="connsiteY1"/>
              </a:cxn>
              <a:cxn ang="0">
                <a:pos x="connsiteX2" y="connsiteY2"/>
              </a:cxn>
              <a:cxn ang="0">
                <a:pos x="connsiteX3" y="connsiteY3"/>
              </a:cxn>
            </a:cxnLst>
            <a:rect l="l" t="t" r="r" b="b"/>
            <a:pathLst>
              <a:path w="5314950" h="3676650">
                <a:moveTo>
                  <a:pt x="0" y="0"/>
                </a:moveTo>
                <a:lnTo>
                  <a:pt x="5314950" y="0"/>
                </a:lnTo>
                <a:lnTo>
                  <a:pt x="5314950" y="3676650"/>
                </a:lnTo>
                <a:lnTo>
                  <a:pt x="0" y="367665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760268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181599" y="685799"/>
            <a:ext cx="6381750" cy="5486400"/>
          </a:xfrm>
          <a:custGeom>
            <a:avLst/>
            <a:gdLst>
              <a:gd name="connsiteX0" fmla="*/ 0 w 6381750"/>
              <a:gd name="connsiteY0" fmla="*/ 0 h 5486400"/>
              <a:gd name="connsiteX1" fmla="*/ 6381750 w 6381750"/>
              <a:gd name="connsiteY1" fmla="*/ 0 h 5486400"/>
              <a:gd name="connsiteX2" fmla="*/ 6381750 w 6381750"/>
              <a:gd name="connsiteY2" fmla="*/ 5486400 h 5486400"/>
              <a:gd name="connsiteX3" fmla="*/ 0 w 63817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6381750" h="5486400">
                <a:moveTo>
                  <a:pt x="0" y="0"/>
                </a:moveTo>
                <a:lnTo>
                  <a:pt x="6381750" y="0"/>
                </a:lnTo>
                <a:lnTo>
                  <a:pt x="6381750" y="5486400"/>
                </a:lnTo>
                <a:lnTo>
                  <a:pt x="0" y="54864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4041451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562099" y="666750"/>
            <a:ext cx="3657600" cy="5486400"/>
          </a:xfrm>
          <a:custGeom>
            <a:avLst/>
            <a:gdLst>
              <a:gd name="connsiteX0" fmla="*/ 0 w 3657600"/>
              <a:gd name="connsiteY0" fmla="*/ 0 h 5486400"/>
              <a:gd name="connsiteX1" fmla="*/ 3657600 w 3657600"/>
              <a:gd name="connsiteY1" fmla="*/ 0 h 5486400"/>
              <a:gd name="connsiteX2" fmla="*/ 3657600 w 3657600"/>
              <a:gd name="connsiteY2" fmla="*/ 5486400 h 5486400"/>
              <a:gd name="connsiteX3" fmla="*/ 0 w 36576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57600" h="5486400">
                <a:moveTo>
                  <a:pt x="0" y="0"/>
                </a:moveTo>
                <a:lnTo>
                  <a:pt x="3657600" y="0"/>
                </a:lnTo>
                <a:lnTo>
                  <a:pt x="3657600" y="5486400"/>
                </a:lnTo>
                <a:lnTo>
                  <a:pt x="0" y="54864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89482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0E85ED-012F-4298-A388-F04DD39BF9E6}"/>
              </a:ext>
            </a:extLst>
          </p:cNvPr>
          <p:cNvSpPr/>
          <p:nvPr userDrawn="1"/>
        </p:nvSpPr>
        <p:spPr>
          <a:xfrm>
            <a:off x="5200650" y="0"/>
            <a:ext cx="69913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628650" y="3429000"/>
            <a:ext cx="6381750" cy="2743200"/>
          </a:xfrm>
          <a:custGeom>
            <a:avLst/>
            <a:gdLst>
              <a:gd name="connsiteX0" fmla="*/ 0 w 6381750"/>
              <a:gd name="connsiteY0" fmla="*/ 0 h 2743200"/>
              <a:gd name="connsiteX1" fmla="*/ 6381750 w 6381750"/>
              <a:gd name="connsiteY1" fmla="*/ 0 h 2743200"/>
              <a:gd name="connsiteX2" fmla="*/ 6381750 w 6381750"/>
              <a:gd name="connsiteY2" fmla="*/ 2743200 h 2743200"/>
              <a:gd name="connsiteX3" fmla="*/ 0 w 6381750"/>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6381750" h="2743200">
                <a:moveTo>
                  <a:pt x="0" y="0"/>
                </a:moveTo>
                <a:lnTo>
                  <a:pt x="6381750" y="0"/>
                </a:lnTo>
                <a:lnTo>
                  <a:pt x="6381750" y="2743200"/>
                </a:lnTo>
                <a:lnTo>
                  <a:pt x="0" y="27432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09528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41685" y="1256818"/>
            <a:ext cx="3973858" cy="4871462"/>
          </a:xfrm>
          <a:custGeom>
            <a:avLst/>
            <a:gdLst>
              <a:gd name="connsiteX0" fmla="*/ 0 w 3657600"/>
              <a:gd name="connsiteY0" fmla="*/ 0 h 4483767"/>
              <a:gd name="connsiteX1" fmla="*/ 3657600 w 3657600"/>
              <a:gd name="connsiteY1" fmla="*/ 0 h 4483767"/>
              <a:gd name="connsiteX2" fmla="*/ 3657600 w 3657600"/>
              <a:gd name="connsiteY2" fmla="*/ 4483767 h 4483767"/>
              <a:gd name="connsiteX3" fmla="*/ 0 w 3657600"/>
              <a:gd name="connsiteY3" fmla="*/ 4483767 h 4483767"/>
            </a:gdLst>
            <a:ahLst/>
            <a:cxnLst>
              <a:cxn ang="0">
                <a:pos x="connsiteX0" y="connsiteY0"/>
              </a:cxn>
              <a:cxn ang="0">
                <a:pos x="connsiteX1" y="connsiteY1"/>
              </a:cxn>
              <a:cxn ang="0">
                <a:pos x="connsiteX2" y="connsiteY2"/>
              </a:cxn>
              <a:cxn ang="0">
                <a:pos x="connsiteX3" y="connsiteY3"/>
              </a:cxn>
            </a:cxnLst>
            <a:rect l="l" t="t" r="r" b="b"/>
            <a:pathLst>
              <a:path w="3657600" h="4483767">
                <a:moveTo>
                  <a:pt x="0" y="0"/>
                </a:moveTo>
                <a:lnTo>
                  <a:pt x="3657600" y="0"/>
                </a:lnTo>
                <a:lnTo>
                  <a:pt x="3657600" y="4483767"/>
                </a:lnTo>
                <a:lnTo>
                  <a:pt x="0" y="4483767"/>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211086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69871" y="1927223"/>
            <a:ext cx="4154850" cy="2676016"/>
          </a:xfrm>
          <a:custGeom>
            <a:avLst/>
            <a:gdLst>
              <a:gd name="connsiteX0" fmla="*/ 0 w 4154850"/>
              <a:gd name="connsiteY0" fmla="*/ 0 h 2676016"/>
              <a:gd name="connsiteX1" fmla="*/ 4154850 w 4154850"/>
              <a:gd name="connsiteY1" fmla="*/ 0 h 2676016"/>
              <a:gd name="connsiteX2" fmla="*/ 4154850 w 4154850"/>
              <a:gd name="connsiteY2" fmla="*/ 2676016 h 2676016"/>
              <a:gd name="connsiteX3" fmla="*/ 0 w 4154850"/>
              <a:gd name="connsiteY3" fmla="*/ 2676016 h 2676016"/>
            </a:gdLst>
            <a:ahLst/>
            <a:cxnLst>
              <a:cxn ang="0">
                <a:pos x="connsiteX0" y="connsiteY0"/>
              </a:cxn>
              <a:cxn ang="0">
                <a:pos x="connsiteX1" y="connsiteY1"/>
              </a:cxn>
              <a:cxn ang="0">
                <a:pos x="connsiteX2" y="connsiteY2"/>
              </a:cxn>
              <a:cxn ang="0">
                <a:pos x="connsiteX3" y="connsiteY3"/>
              </a:cxn>
            </a:cxnLst>
            <a:rect l="l" t="t" r="r" b="b"/>
            <a:pathLst>
              <a:path w="4154850" h="2676016">
                <a:moveTo>
                  <a:pt x="0" y="0"/>
                </a:moveTo>
                <a:lnTo>
                  <a:pt x="4154850" y="0"/>
                </a:lnTo>
                <a:lnTo>
                  <a:pt x="4154850" y="2676016"/>
                </a:lnTo>
                <a:lnTo>
                  <a:pt x="0" y="2676016"/>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518693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284642" y="1592726"/>
            <a:ext cx="1704876" cy="3664596"/>
          </a:xfrm>
          <a:custGeom>
            <a:avLst/>
            <a:gdLst>
              <a:gd name="connsiteX0" fmla="*/ 167810 w 1704876"/>
              <a:gd name="connsiteY0" fmla="*/ 0 h 3664596"/>
              <a:gd name="connsiteX1" fmla="*/ 1537066 w 1704876"/>
              <a:gd name="connsiteY1" fmla="*/ 0 h 3664596"/>
              <a:gd name="connsiteX2" fmla="*/ 1704876 w 1704876"/>
              <a:gd name="connsiteY2" fmla="*/ 216706 h 3664596"/>
              <a:gd name="connsiteX3" fmla="*/ 1704876 w 1704876"/>
              <a:gd name="connsiteY3" fmla="*/ 3664596 h 3664596"/>
              <a:gd name="connsiteX4" fmla="*/ 0 w 1704876"/>
              <a:gd name="connsiteY4" fmla="*/ 3664596 h 3664596"/>
              <a:gd name="connsiteX5" fmla="*/ 0 w 1704876"/>
              <a:gd name="connsiteY5" fmla="*/ 216706 h 3664596"/>
              <a:gd name="connsiteX6" fmla="*/ 167810 w 1704876"/>
              <a:gd name="connsiteY6" fmla="*/ 0 h 366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876" h="3664596">
                <a:moveTo>
                  <a:pt x="167810" y="0"/>
                </a:moveTo>
                <a:lnTo>
                  <a:pt x="1537066" y="0"/>
                </a:lnTo>
                <a:cubicBezTo>
                  <a:pt x="1629745" y="0"/>
                  <a:pt x="1704876" y="97023"/>
                  <a:pt x="1704876" y="216706"/>
                </a:cubicBezTo>
                <a:lnTo>
                  <a:pt x="1704876" y="3664596"/>
                </a:lnTo>
                <a:lnTo>
                  <a:pt x="0" y="3664596"/>
                </a:lnTo>
                <a:lnTo>
                  <a:pt x="0" y="216706"/>
                </a:lnTo>
                <a:cubicBezTo>
                  <a:pt x="0" y="97023"/>
                  <a:pt x="75132" y="0"/>
                  <a:pt x="167810" y="0"/>
                </a:cubicBez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4166796" y="1592726"/>
            <a:ext cx="1704876" cy="3664596"/>
          </a:xfrm>
          <a:custGeom>
            <a:avLst/>
            <a:gdLst>
              <a:gd name="connsiteX0" fmla="*/ 167810 w 1704876"/>
              <a:gd name="connsiteY0" fmla="*/ 0 h 3664596"/>
              <a:gd name="connsiteX1" fmla="*/ 1537066 w 1704876"/>
              <a:gd name="connsiteY1" fmla="*/ 0 h 3664596"/>
              <a:gd name="connsiteX2" fmla="*/ 1704876 w 1704876"/>
              <a:gd name="connsiteY2" fmla="*/ 216706 h 3664596"/>
              <a:gd name="connsiteX3" fmla="*/ 1704876 w 1704876"/>
              <a:gd name="connsiteY3" fmla="*/ 3664596 h 3664596"/>
              <a:gd name="connsiteX4" fmla="*/ 0 w 1704876"/>
              <a:gd name="connsiteY4" fmla="*/ 3664596 h 3664596"/>
              <a:gd name="connsiteX5" fmla="*/ 0 w 1704876"/>
              <a:gd name="connsiteY5" fmla="*/ 216706 h 3664596"/>
              <a:gd name="connsiteX6" fmla="*/ 167810 w 1704876"/>
              <a:gd name="connsiteY6" fmla="*/ 0 h 366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876" h="3664596">
                <a:moveTo>
                  <a:pt x="167810" y="0"/>
                </a:moveTo>
                <a:lnTo>
                  <a:pt x="1537066" y="0"/>
                </a:lnTo>
                <a:cubicBezTo>
                  <a:pt x="1629745" y="0"/>
                  <a:pt x="1704876" y="97023"/>
                  <a:pt x="1704876" y="216706"/>
                </a:cubicBezTo>
                <a:lnTo>
                  <a:pt x="1704876" y="3664596"/>
                </a:lnTo>
                <a:lnTo>
                  <a:pt x="0" y="3664596"/>
                </a:lnTo>
                <a:lnTo>
                  <a:pt x="0" y="216706"/>
                </a:lnTo>
                <a:cubicBezTo>
                  <a:pt x="0" y="97023"/>
                  <a:pt x="75132" y="0"/>
                  <a:pt x="167810" y="0"/>
                </a:cubicBez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285723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793771" y="1742603"/>
            <a:ext cx="2421646" cy="3392748"/>
          </a:xfrm>
          <a:custGeom>
            <a:avLst/>
            <a:gdLst>
              <a:gd name="connsiteX0" fmla="*/ 0 w 2421646"/>
              <a:gd name="connsiteY0" fmla="*/ 0 h 3392748"/>
              <a:gd name="connsiteX1" fmla="*/ 2421646 w 2421646"/>
              <a:gd name="connsiteY1" fmla="*/ 0 h 3392748"/>
              <a:gd name="connsiteX2" fmla="*/ 2421646 w 2421646"/>
              <a:gd name="connsiteY2" fmla="*/ 3392748 h 3392748"/>
              <a:gd name="connsiteX3" fmla="*/ 0 w 2421646"/>
              <a:gd name="connsiteY3" fmla="*/ 3392748 h 3392748"/>
            </a:gdLst>
            <a:ahLst/>
            <a:cxnLst>
              <a:cxn ang="0">
                <a:pos x="connsiteX0" y="connsiteY0"/>
              </a:cxn>
              <a:cxn ang="0">
                <a:pos x="connsiteX1" y="connsiteY1"/>
              </a:cxn>
              <a:cxn ang="0">
                <a:pos x="connsiteX2" y="connsiteY2"/>
              </a:cxn>
              <a:cxn ang="0">
                <a:pos x="connsiteX3" y="connsiteY3"/>
              </a:cxn>
            </a:cxnLst>
            <a:rect l="l" t="t" r="r" b="b"/>
            <a:pathLst>
              <a:path w="2421646" h="3392748">
                <a:moveTo>
                  <a:pt x="0" y="0"/>
                </a:moveTo>
                <a:lnTo>
                  <a:pt x="2421646" y="0"/>
                </a:lnTo>
                <a:lnTo>
                  <a:pt x="2421646" y="3392748"/>
                </a:lnTo>
                <a:lnTo>
                  <a:pt x="0" y="3392748"/>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10855219" y="1742603"/>
            <a:ext cx="1336781" cy="3392748"/>
          </a:xfrm>
          <a:custGeom>
            <a:avLst/>
            <a:gdLst>
              <a:gd name="connsiteX0" fmla="*/ 0 w 2421646"/>
              <a:gd name="connsiteY0" fmla="*/ 0 h 3392748"/>
              <a:gd name="connsiteX1" fmla="*/ 2421646 w 2421646"/>
              <a:gd name="connsiteY1" fmla="*/ 0 h 3392748"/>
              <a:gd name="connsiteX2" fmla="*/ 2421646 w 2421646"/>
              <a:gd name="connsiteY2" fmla="*/ 3392748 h 3392748"/>
              <a:gd name="connsiteX3" fmla="*/ 0 w 2421646"/>
              <a:gd name="connsiteY3" fmla="*/ 3392748 h 3392748"/>
            </a:gdLst>
            <a:ahLst/>
            <a:cxnLst>
              <a:cxn ang="0">
                <a:pos x="connsiteX0" y="connsiteY0"/>
              </a:cxn>
              <a:cxn ang="0">
                <a:pos x="connsiteX1" y="connsiteY1"/>
              </a:cxn>
              <a:cxn ang="0">
                <a:pos x="connsiteX2" y="connsiteY2"/>
              </a:cxn>
              <a:cxn ang="0">
                <a:pos x="connsiteX3" y="connsiteY3"/>
              </a:cxn>
            </a:cxnLst>
            <a:rect l="l" t="t" r="r" b="b"/>
            <a:pathLst>
              <a:path w="2421646" h="3392748">
                <a:moveTo>
                  <a:pt x="0" y="0"/>
                </a:moveTo>
                <a:lnTo>
                  <a:pt x="2421646" y="0"/>
                </a:lnTo>
                <a:lnTo>
                  <a:pt x="2421646" y="3392748"/>
                </a:lnTo>
                <a:lnTo>
                  <a:pt x="0" y="3392748"/>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706680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64491" y="1685386"/>
            <a:ext cx="1605155" cy="3450247"/>
          </a:xfrm>
          <a:custGeom>
            <a:avLst/>
            <a:gdLst>
              <a:gd name="connsiteX0" fmla="*/ 157995 w 1605155"/>
              <a:gd name="connsiteY0" fmla="*/ 0 h 3450247"/>
              <a:gd name="connsiteX1" fmla="*/ 1447160 w 1605155"/>
              <a:gd name="connsiteY1" fmla="*/ 0 h 3450247"/>
              <a:gd name="connsiteX2" fmla="*/ 1605155 w 1605155"/>
              <a:gd name="connsiteY2" fmla="*/ 204031 h 3450247"/>
              <a:gd name="connsiteX3" fmla="*/ 1605155 w 1605155"/>
              <a:gd name="connsiteY3" fmla="*/ 3450247 h 3450247"/>
              <a:gd name="connsiteX4" fmla="*/ 0 w 1605155"/>
              <a:gd name="connsiteY4" fmla="*/ 3450247 h 3450247"/>
              <a:gd name="connsiteX5" fmla="*/ 0 w 1605155"/>
              <a:gd name="connsiteY5" fmla="*/ 204031 h 3450247"/>
              <a:gd name="connsiteX6" fmla="*/ 157995 w 1605155"/>
              <a:gd name="connsiteY6" fmla="*/ 0 h 345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5155" h="3450247">
                <a:moveTo>
                  <a:pt x="157995" y="0"/>
                </a:moveTo>
                <a:lnTo>
                  <a:pt x="1447160" y="0"/>
                </a:lnTo>
                <a:cubicBezTo>
                  <a:pt x="1534418" y="0"/>
                  <a:pt x="1605155" y="91348"/>
                  <a:pt x="1605155" y="204031"/>
                </a:cubicBezTo>
                <a:lnTo>
                  <a:pt x="1605155" y="3450247"/>
                </a:lnTo>
                <a:lnTo>
                  <a:pt x="0" y="3450247"/>
                </a:lnTo>
                <a:lnTo>
                  <a:pt x="0" y="204031"/>
                </a:lnTo>
                <a:cubicBezTo>
                  <a:pt x="0" y="91348"/>
                  <a:pt x="70737" y="0"/>
                  <a:pt x="157995" y="0"/>
                </a:cubicBez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4171831" y="1685386"/>
            <a:ext cx="1605155" cy="3450247"/>
          </a:xfrm>
          <a:custGeom>
            <a:avLst/>
            <a:gdLst>
              <a:gd name="connsiteX0" fmla="*/ 157995 w 1605155"/>
              <a:gd name="connsiteY0" fmla="*/ 0 h 3450247"/>
              <a:gd name="connsiteX1" fmla="*/ 1447160 w 1605155"/>
              <a:gd name="connsiteY1" fmla="*/ 0 h 3450247"/>
              <a:gd name="connsiteX2" fmla="*/ 1605155 w 1605155"/>
              <a:gd name="connsiteY2" fmla="*/ 204031 h 3450247"/>
              <a:gd name="connsiteX3" fmla="*/ 1605155 w 1605155"/>
              <a:gd name="connsiteY3" fmla="*/ 3450247 h 3450247"/>
              <a:gd name="connsiteX4" fmla="*/ 0 w 1605155"/>
              <a:gd name="connsiteY4" fmla="*/ 3450247 h 3450247"/>
              <a:gd name="connsiteX5" fmla="*/ 0 w 1605155"/>
              <a:gd name="connsiteY5" fmla="*/ 204031 h 3450247"/>
              <a:gd name="connsiteX6" fmla="*/ 157995 w 1605155"/>
              <a:gd name="connsiteY6" fmla="*/ 0 h 345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5155" h="3450247">
                <a:moveTo>
                  <a:pt x="157995" y="0"/>
                </a:moveTo>
                <a:lnTo>
                  <a:pt x="1447160" y="0"/>
                </a:lnTo>
                <a:cubicBezTo>
                  <a:pt x="1534418" y="0"/>
                  <a:pt x="1605155" y="91348"/>
                  <a:pt x="1605155" y="204031"/>
                </a:cubicBezTo>
                <a:lnTo>
                  <a:pt x="1605155" y="3450247"/>
                </a:lnTo>
                <a:lnTo>
                  <a:pt x="0" y="3450247"/>
                </a:lnTo>
                <a:lnTo>
                  <a:pt x="0" y="204031"/>
                </a:lnTo>
                <a:cubicBezTo>
                  <a:pt x="0" y="91348"/>
                  <a:pt x="70737" y="0"/>
                  <a:pt x="157995" y="0"/>
                </a:cubicBez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404508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78CF2E-8A51-4572-BE49-C1B8B78199DB}"/>
              </a:ext>
            </a:extLst>
          </p:cNvPr>
          <p:cNvSpPr/>
          <p:nvPr userDrawn="1"/>
        </p:nvSpPr>
        <p:spPr>
          <a:xfrm>
            <a:off x="3295650" y="0"/>
            <a:ext cx="88963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1543050" y="1376363"/>
            <a:ext cx="3695700" cy="4105275"/>
          </a:xfrm>
          <a:custGeom>
            <a:avLst/>
            <a:gdLst>
              <a:gd name="connsiteX0" fmla="*/ 0 w 3695700"/>
              <a:gd name="connsiteY0" fmla="*/ 0 h 4105275"/>
              <a:gd name="connsiteX1" fmla="*/ 3695700 w 3695700"/>
              <a:gd name="connsiteY1" fmla="*/ 0 h 4105275"/>
              <a:gd name="connsiteX2" fmla="*/ 3695700 w 3695700"/>
              <a:gd name="connsiteY2" fmla="*/ 4105275 h 4105275"/>
              <a:gd name="connsiteX3" fmla="*/ 0 w 3695700"/>
              <a:gd name="connsiteY3" fmla="*/ 4105275 h 4105275"/>
            </a:gdLst>
            <a:ahLst/>
            <a:cxnLst>
              <a:cxn ang="0">
                <a:pos x="connsiteX0" y="connsiteY0"/>
              </a:cxn>
              <a:cxn ang="0">
                <a:pos x="connsiteX1" y="connsiteY1"/>
              </a:cxn>
              <a:cxn ang="0">
                <a:pos x="connsiteX2" y="connsiteY2"/>
              </a:cxn>
              <a:cxn ang="0">
                <a:pos x="connsiteX3" y="connsiteY3"/>
              </a:cxn>
            </a:cxnLst>
            <a:rect l="l" t="t" r="r" b="b"/>
            <a:pathLst>
              <a:path w="3695700" h="4105275">
                <a:moveTo>
                  <a:pt x="0" y="0"/>
                </a:moveTo>
                <a:lnTo>
                  <a:pt x="3695700" y="0"/>
                </a:lnTo>
                <a:lnTo>
                  <a:pt x="3695700" y="4105275"/>
                </a:lnTo>
                <a:lnTo>
                  <a:pt x="0" y="4105275"/>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203505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0" y="0"/>
            <a:ext cx="6115050" cy="6858000"/>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15050" h="6858000">
                <a:moveTo>
                  <a:pt x="0" y="0"/>
                </a:moveTo>
                <a:lnTo>
                  <a:pt x="6115050" y="0"/>
                </a:lnTo>
                <a:lnTo>
                  <a:pt x="6115050" y="6858000"/>
                </a:lnTo>
                <a:lnTo>
                  <a:pt x="0" y="68580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137298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113665-3E12-4188-B3EB-33E0C2C789D9}"/>
              </a:ext>
            </a:extLst>
          </p:cNvPr>
          <p:cNvSpPr>
            <a:spLocks noGrp="1"/>
          </p:cNvSpPr>
          <p:nvPr>
            <p:ph type="pic" sz="quarter" idx="10"/>
          </p:nvPr>
        </p:nvSpPr>
        <p:spPr>
          <a:xfrm>
            <a:off x="6096000" y="0"/>
            <a:ext cx="6096000" cy="6858000"/>
          </a:xfrm>
          <a:prstGeom prst="rect">
            <a:avLst/>
          </a:prstGeom>
        </p:spPr>
        <p:txBody>
          <a:bodyPr/>
          <a:lstStyle>
            <a:lvl1pPr>
              <a:defRPr sz="1100"/>
            </a:lvl1pPr>
          </a:lstStyle>
          <a:p>
            <a:endParaRPr lang="en-ID"/>
          </a:p>
        </p:txBody>
      </p:sp>
    </p:spTree>
    <p:extLst>
      <p:ext uri="{BB962C8B-B14F-4D97-AF65-F5344CB8AC3E}">
        <p14:creationId xmlns:p14="http://schemas.microsoft.com/office/powerpoint/2010/main" val="116563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5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12DCFE-FFA0-4A56-9C6A-3A75C5660601}"/>
              </a:ext>
            </a:extLst>
          </p:cNvPr>
          <p:cNvSpPr/>
          <p:nvPr userDrawn="1"/>
        </p:nvSpPr>
        <p:spPr>
          <a:xfrm>
            <a:off x="6694236" y="0"/>
            <a:ext cx="3929116" cy="438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Picture Placeholder 7">
            <a:extLst>
              <a:ext uri="{FF2B5EF4-FFF2-40B4-BE49-F238E27FC236}">
                <a16:creationId xmlns:a16="http://schemas.microsoft.com/office/drawing/2014/main" id="{7D5C7400-8E3F-4EF9-B6D9-7E473012E8D7}"/>
              </a:ext>
            </a:extLst>
          </p:cNvPr>
          <p:cNvSpPr>
            <a:spLocks noGrp="1"/>
          </p:cNvSpPr>
          <p:nvPr>
            <p:ph type="pic" sz="quarter" idx="10"/>
          </p:nvPr>
        </p:nvSpPr>
        <p:spPr>
          <a:xfrm>
            <a:off x="7760830" y="1543050"/>
            <a:ext cx="4431170" cy="5314950"/>
          </a:xfrm>
          <a:custGeom>
            <a:avLst/>
            <a:gdLst>
              <a:gd name="connsiteX0" fmla="*/ 0 w 4431170"/>
              <a:gd name="connsiteY0" fmla="*/ 0 h 5314950"/>
              <a:gd name="connsiteX1" fmla="*/ 4431170 w 4431170"/>
              <a:gd name="connsiteY1" fmla="*/ 0 h 5314950"/>
              <a:gd name="connsiteX2" fmla="*/ 4431170 w 4431170"/>
              <a:gd name="connsiteY2" fmla="*/ 5314950 h 5314950"/>
              <a:gd name="connsiteX3" fmla="*/ 0 w 4431170"/>
              <a:gd name="connsiteY3" fmla="*/ 5314950 h 5314950"/>
            </a:gdLst>
            <a:ahLst/>
            <a:cxnLst>
              <a:cxn ang="0">
                <a:pos x="connsiteX0" y="connsiteY0"/>
              </a:cxn>
              <a:cxn ang="0">
                <a:pos x="connsiteX1" y="connsiteY1"/>
              </a:cxn>
              <a:cxn ang="0">
                <a:pos x="connsiteX2" y="connsiteY2"/>
              </a:cxn>
              <a:cxn ang="0">
                <a:pos x="connsiteX3" y="connsiteY3"/>
              </a:cxn>
            </a:cxnLst>
            <a:rect l="l" t="t" r="r" b="b"/>
            <a:pathLst>
              <a:path w="4431170" h="5314950">
                <a:moveTo>
                  <a:pt x="0" y="0"/>
                </a:moveTo>
                <a:lnTo>
                  <a:pt x="4431170" y="0"/>
                </a:lnTo>
                <a:lnTo>
                  <a:pt x="4431170" y="5314950"/>
                </a:lnTo>
                <a:lnTo>
                  <a:pt x="0" y="5314950"/>
                </a:lnTo>
                <a:close/>
              </a:path>
            </a:pathLst>
          </a:custGeom>
          <a:solidFill>
            <a:schemeClr val="bg1">
              <a:lumMod val="95000"/>
            </a:schemeClr>
          </a:solidFill>
        </p:spPr>
        <p:txBody>
          <a:bodyPr wrap="square">
            <a:noAutofit/>
          </a:bodyPr>
          <a:lstStyle>
            <a:lvl1pPr>
              <a:defRPr sz="1100"/>
            </a:lvl1pPr>
          </a:lstStyle>
          <a:p>
            <a:endParaRPr lang="en-ID"/>
          </a:p>
        </p:txBody>
      </p:sp>
    </p:spTree>
    <p:extLst>
      <p:ext uri="{BB962C8B-B14F-4D97-AF65-F5344CB8AC3E}">
        <p14:creationId xmlns:p14="http://schemas.microsoft.com/office/powerpoint/2010/main" val="57297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6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946230" y="1588167"/>
            <a:ext cx="3785937" cy="5269832"/>
          </a:xfrm>
          <a:custGeom>
            <a:avLst/>
            <a:gdLst>
              <a:gd name="connsiteX0" fmla="*/ 0 w 3785937"/>
              <a:gd name="connsiteY0" fmla="*/ 0 h 5269832"/>
              <a:gd name="connsiteX1" fmla="*/ 3785937 w 3785937"/>
              <a:gd name="connsiteY1" fmla="*/ 0 h 5269832"/>
              <a:gd name="connsiteX2" fmla="*/ 3785937 w 3785937"/>
              <a:gd name="connsiteY2" fmla="*/ 5269832 h 5269832"/>
              <a:gd name="connsiteX3" fmla="*/ 0 w 3785937"/>
              <a:gd name="connsiteY3" fmla="*/ 5269832 h 5269832"/>
            </a:gdLst>
            <a:ahLst/>
            <a:cxnLst>
              <a:cxn ang="0">
                <a:pos x="connsiteX0" y="connsiteY0"/>
              </a:cxn>
              <a:cxn ang="0">
                <a:pos x="connsiteX1" y="connsiteY1"/>
              </a:cxn>
              <a:cxn ang="0">
                <a:pos x="connsiteX2" y="connsiteY2"/>
              </a:cxn>
              <a:cxn ang="0">
                <a:pos x="connsiteX3" y="connsiteY3"/>
              </a:cxn>
            </a:cxnLst>
            <a:rect l="l" t="t" r="r" b="b"/>
            <a:pathLst>
              <a:path w="3785937" h="5269832">
                <a:moveTo>
                  <a:pt x="0" y="0"/>
                </a:moveTo>
                <a:lnTo>
                  <a:pt x="3785937" y="0"/>
                </a:lnTo>
                <a:lnTo>
                  <a:pt x="3785937" y="5269832"/>
                </a:lnTo>
                <a:lnTo>
                  <a:pt x="0" y="5269832"/>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6063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57726" y="2502567"/>
            <a:ext cx="3641559" cy="4355432"/>
          </a:xfrm>
          <a:custGeom>
            <a:avLst/>
            <a:gdLst>
              <a:gd name="connsiteX0" fmla="*/ 0 w 3641559"/>
              <a:gd name="connsiteY0" fmla="*/ 0 h 4355432"/>
              <a:gd name="connsiteX1" fmla="*/ 3641559 w 3641559"/>
              <a:gd name="connsiteY1" fmla="*/ 0 h 4355432"/>
              <a:gd name="connsiteX2" fmla="*/ 3641559 w 3641559"/>
              <a:gd name="connsiteY2" fmla="*/ 4355432 h 4355432"/>
              <a:gd name="connsiteX3" fmla="*/ 0 w 3641559"/>
              <a:gd name="connsiteY3" fmla="*/ 4355432 h 4355432"/>
            </a:gdLst>
            <a:ahLst/>
            <a:cxnLst>
              <a:cxn ang="0">
                <a:pos x="connsiteX0" y="connsiteY0"/>
              </a:cxn>
              <a:cxn ang="0">
                <a:pos x="connsiteX1" y="connsiteY1"/>
              </a:cxn>
              <a:cxn ang="0">
                <a:pos x="connsiteX2" y="connsiteY2"/>
              </a:cxn>
              <a:cxn ang="0">
                <a:pos x="connsiteX3" y="connsiteY3"/>
              </a:cxn>
            </a:cxnLst>
            <a:rect l="l" t="t" r="r" b="b"/>
            <a:pathLst>
              <a:path w="3641559" h="4355432">
                <a:moveTo>
                  <a:pt x="0" y="0"/>
                </a:moveTo>
                <a:lnTo>
                  <a:pt x="3641559" y="0"/>
                </a:lnTo>
                <a:lnTo>
                  <a:pt x="3641559" y="4355432"/>
                </a:lnTo>
                <a:lnTo>
                  <a:pt x="0" y="4355432"/>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17309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994358" y="689812"/>
            <a:ext cx="4620127" cy="5534526"/>
          </a:xfrm>
          <a:custGeom>
            <a:avLst/>
            <a:gdLst>
              <a:gd name="connsiteX0" fmla="*/ 0 w 4620127"/>
              <a:gd name="connsiteY0" fmla="*/ 0 h 5534526"/>
              <a:gd name="connsiteX1" fmla="*/ 4620127 w 4620127"/>
              <a:gd name="connsiteY1" fmla="*/ 0 h 5534526"/>
              <a:gd name="connsiteX2" fmla="*/ 4620127 w 4620127"/>
              <a:gd name="connsiteY2" fmla="*/ 5534526 h 5534526"/>
              <a:gd name="connsiteX3" fmla="*/ 0 w 4620127"/>
              <a:gd name="connsiteY3" fmla="*/ 5534526 h 5534526"/>
            </a:gdLst>
            <a:ahLst/>
            <a:cxnLst>
              <a:cxn ang="0">
                <a:pos x="connsiteX0" y="connsiteY0"/>
              </a:cxn>
              <a:cxn ang="0">
                <a:pos x="connsiteX1" y="connsiteY1"/>
              </a:cxn>
              <a:cxn ang="0">
                <a:pos x="connsiteX2" y="connsiteY2"/>
              </a:cxn>
              <a:cxn ang="0">
                <a:pos x="connsiteX3" y="connsiteY3"/>
              </a:cxn>
            </a:cxnLst>
            <a:rect l="l" t="t" r="r" b="b"/>
            <a:pathLst>
              <a:path w="4620127" h="5534526">
                <a:moveTo>
                  <a:pt x="0" y="0"/>
                </a:moveTo>
                <a:lnTo>
                  <a:pt x="4620127" y="0"/>
                </a:lnTo>
                <a:lnTo>
                  <a:pt x="4620127" y="5534526"/>
                </a:lnTo>
                <a:lnTo>
                  <a:pt x="0" y="5534526"/>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69287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2470483"/>
            <a:ext cx="5213684" cy="4387516"/>
          </a:xfrm>
          <a:custGeom>
            <a:avLst/>
            <a:gdLst>
              <a:gd name="connsiteX0" fmla="*/ 0 w 5213684"/>
              <a:gd name="connsiteY0" fmla="*/ 0 h 4387516"/>
              <a:gd name="connsiteX1" fmla="*/ 5213684 w 5213684"/>
              <a:gd name="connsiteY1" fmla="*/ 0 h 4387516"/>
              <a:gd name="connsiteX2" fmla="*/ 5213684 w 5213684"/>
              <a:gd name="connsiteY2" fmla="*/ 4387516 h 4387516"/>
              <a:gd name="connsiteX3" fmla="*/ 0 w 5213684"/>
              <a:gd name="connsiteY3" fmla="*/ 4387516 h 4387516"/>
            </a:gdLst>
            <a:ahLst/>
            <a:cxnLst>
              <a:cxn ang="0">
                <a:pos x="connsiteX0" y="connsiteY0"/>
              </a:cxn>
              <a:cxn ang="0">
                <a:pos x="connsiteX1" y="connsiteY1"/>
              </a:cxn>
              <a:cxn ang="0">
                <a:pos x="connsiteX2" y="connsiteY2"/>
              </a:cxn>
              <a:cxn ang="0">
                <a:pos x="connsiteX3" y="connsiteY3"/>
              </a:cxn>
            </a:cxnLst>
            <a:rect l="l" t="t" r="r" b="b"/>
            <a:pathLst>
              <a:path w="5213684" h="4387516">
                <a:moveTo>
                  <a:pt x="0" y="0"/>
                </a:moveTo>
                <a:lnTo>
                  <a:pt x="5213684" y="0"/>
                </a:lnTo>
                <a:lnTo>
                  <a:pt x="5213684" y="4387516"/>
                </a:lnTo>
                <a:lnTo>
                  <a:pt x="0" y="4387516"/>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0243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638799" y="-22887"/>
            <a:ext cx="3276600" cy="5293895"/>
          </a:xfrm>
          <a:custGeom>
            <a:avLst/>
            <a:gdLst>
              <a:gd name="connsiteX0" fmla="*/ 0 w 3276600"/>
              <a:gd name="connsiteY0" fmla="*/ 0 h 5293895"/>
              <a:gd name="connsiteX1" fmla="*/ 3276600 w 3276600"/>
              <a:gd name="connsiteY1" fmla="*/ 0 h 5293895"/>
              <a:gd name="connsiteX2" fmla="*/ 3276600 w 3276600"/>
              <a:gd name="connsiteY2" fmla="*/ 5293895 h 5293895"/>
              <a:gd name="connsiteX3" fmla="*/ 0 w 3276600"/>
              <a:gd name="connsiteY3" fmla="*/ 5293895 h 5293895"/>
            </a:gdLst>
            <a:ahLst/>
            <a:cxnLst>
              <a:cxn ang="0">
                <a:pos x="connsiteX0" y="connsiteY0"/>
              </a:cxn>
              <a:cxn ang="0">
                <a:pos x="connsiteX1" y="connsiteY1"/>
              </a:cxn>
              <a:cxn ang="0">
                <a:pos x="connsiteX2" y="connsiteY2"/>
              </a:cxn>
              <a:cxn ang="0">
                <a:pos x="connsiteX3" y="connsiteY3"/>
              </a:cxn>
            </a:cxnLst>
            <a:rect l="l" t="t" r="r" b="b"/>
            <a:pathLst>
              <a:path w="3276600" h="5293895">
                <a:moveTo>
                  <a:pt x="0" y="0"/>
                </a:moveTo>
                <a:lnTo>
                  <a:pt x="3276600" y="0"/>
                </a:lnTo>
                <a:lnTo>
                  <a:pt x="3276600" y="5293895"/>
                </a:lnTo>
                <a:lnTo>
                  <a:pt x="0" y="5293895"/>
                </a:lnTo>
                <a:close/>
              </a:path>
            </a:pathLst>
          </a:custGeom>
          <a:solidFill>
            <a:schemeClr val="bg1">
              <a:lumMod val="85000"/>
            </a:schemeClr>
          </a:solidFill>
        </p:spPr>
        <p:txBody>
          <a:bodyPr wrap="square">
            <a:noAutofit/>
          </a:bodyPr>
          <a:lstStyle/>
          <a:p>
            <a:endParaRPr lang="id-ID"/>
          </a:p>
        </p:txBody>
      </p:sp>
      <p:sp>
        <p:nvSpPr>
          <p:cNvPr id="9" name="Picture Placeholder 8"/>
          <p:cNvSpPr>
            <a:spLocks noGrp="1"/>
          </p:cNvSpPr>
          <p:nvPr>
            <p:ph type="pic" sz="quarter" idx="11"/>
          </p:nvPr>
        </p:nvSpPr>
        <p:spPr>
          <a:xfrm>
            <a:off x="8915400" y="1564105"/>
            <a:ext cx="3276600" cy="5293895"/>
          </a:xfrm>
          <a:custGeom>
            <a:avLst/>
            <a:gdLst>
              <a:gd name="connsiteX0" fmla="*/ 0 w 3276600"/>
              <a:gd name="connsiteY0" fmla="*/ 0 h 5293895"/>
              <a:gd name="connsiteX1" fmla="*/ 3276600 w 3276600"/>
              <a:gd name="connsiteY1" fmla="*/ 0 h 5293895"/>
              <a:gd name="connsiteX2" fmla="*/ 3276600 w 3276600"/>
              <a:gd name="connsiteY2" fmla="*/ 5293895 h 5293895"/>
              <a:gd name="connsiteX3" fmla="*/ 0 w 3276600"/>
              <a:gd name="connsiteY3" fmla="*/ 5293895 h 5293895"/>
            </a:gdLst>
            <a:ahLst/>
            <a:cxnLst>
              <a:cxn ang="0">
                <a:pos x="connsiteX0" y="connsiteY0"/>
              </a:cxn>
              <a:cxn ang="0">
                <a:pos x="connsiteX1" y="connsiteY1"/>
              </a:cxn>
              <a:cxn ang="0">
                <a:pos x="connsiteX2" y="connsiteY2"/>
              </a:cxn>
              <a:cxn ang="0">
                <a:pos x="connsiteX3" y="connsiteY3"/>
              </a:cxn>
            </a:cxnLst>
            <a:rect l="l" t="t" r="r" b="b"/>
            <a:pathLst>
              <a:path w="3276600" h="5293895">
                <a:moveTo>
                  <a:pt x="0" y="0"/>
                </a:moveTo>
                <a:lnTo>
                  <a:pt x="3276600" y="0"/>
                </a:lnTo>
                <a:lnTo>
                  <a:pt x="3276600" y="5293895"/>
                </a:lnTo>
                <a:lnTo>
                  <a:pt x="0" y="5293895"/>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59094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599" y="661736"/>
            <a:ext cx="3769895" cy="5534528"/>
          </a:xfrm>
          <a:custGeom>
            <a:avLst/>
            <a:gdLst>
              <a:gd name="connsiteX0" fmla="*/ 0 w 3769895"/>
              <a:gd name="connsiteY0" fmla="*/ 0 h 5534528"/>
              <a:gd name="connsiteX1" fmla="*/ 3769895 w 3769895"/>
              <a:gd name="connsiteY1" fmla="*/ 0 h 5534528"/>
              <a:gd name="connsiteX2" fmla="*/ 3769895 w 3769895"/>
              <a:gd name="connsiteY2" fmla="*/ 5534528 h 5534528"/>
              <a:gd name="connsiteX3" fmla="*/ 0 w 3769895"/>
              <a:gd name="connsiteY3" fmla="*/ 5534528 h 5534528"/>
            </a:gdLst>
            <a:ahLst/>
            <a:cxnLst>
              <a:cxn ang="0">
                <a:pos x="connsiteX0" y="connsiteY0"/>
              </a:cxn>
              <a:cxn ang="0">
                <a:pos x="connsiteX1" y="connsiteY1"/>
              </a:cxn>
              <a:cxn ang="0">
                <a:pos x="connsiteX2" y="connsiteY2"/>
              </a:cxn>
              <a:cxn ang="0">
                <a:pos x="connsiteX3" y="connsiteY3"/>
              </a:cxn>
            </a:cxnLst>
            <a:rect l="l" t="t" r="r" b="b"/>
            <a:pathLst>
              <a:path w="3769895" h="5534528">
                <a:moveTo>
                  <a:pt x="0" y="0"/>
                </a:moveTo>
                <a:lnTo>
                  <a:pt x="3769895" y="0"/>
                </a:lnTo>
                <a:lnTo>
                  <a:pt x="3769895" y="5534528"/>
                </a:lnTo>
                <a:lnTo>
                  <a:pt x="0" y="5534528"/>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79916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866083" y="699074"/>
            <a:ext cx="2941033" cy="2367640"/>
          </a:xfrm>
          <a:custGeom>
            <a:avLst/>
            <a:gdLst>
              <a:gd name="connsiteX0" fmla="*/ 0 w 2941033"/>
              <a:gd name="connsiteY0" fmla="*/ 0 h 2367640"/>
              <a:gd name="connsiteX1" fmla="*/ 2941033 w 2941033"/>
              <a:gd name="connsiteY1" fmla="*/ 0 h 2367640"/>
              <a:gd name="connsiteX2" fmla="*/ 2941033 w 2941033"/>
              <a:gd name="connsiteY2" fmla="*/ 2367640 h 2367640"/>
              <a:gd name="connsiteX3" fmla="*/ 0 w 2941033"/>
              <a:gd name="connsiteY3" fmla="*/ 2367640 h 2367640"/>
            </a:gdLst>
            <a:ahLst/>
            <a:cxnLst>
              <a:cxn ang="0">
                <a:pos x="connsiteX0" y="connsiteY0"/>
              </a:cxn>
              <a:cxn ang="0">
                <a:pos x="connsiteX1" y="connsiteY1"/>
              </a:cxn>
              <a:cxn ang="0">
                <a:pos x="connsiteX2" y="connsiteY2"/>
              </a:cxn>
              <a:cxn ang="0">
                <a:pos x="connsiteX3" y="connsiteY3"/>
              </a:cxn>
            </a:cxnLst>
            <a:rect l="l" t="t" r="r" b="b"/>
            <a:pathLst>
              <a:path w="2941033" h="2367640">
                <a:moveTo>
                  <a:pt x="0" y="0"/>
                </a:moveTo>
                <a:lnTo>
                  <a:pt x="2941033" y="0"/>
                </a:lnTo>
                <a:lnTo>
                  <a:pt x="2941033" y="2367640"/>
                </a:lnTo>
                <a:lnTo>
                  <a:pt x="0" y="2367640"/>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5866081" y="3707488"/>
            <a:ext cx="2941033" cy="2367640"/>
          </a:xfrm>
          <a:custGeom>
            <a:avLst/>
            <a:gdLst>
              <a:gd name="connsiteX0" fmla="*/ 0 w 2941033"/>
              <a:gd name="connsiteY0" fmla="*/ 0 h 2367640"/>
              <a:gd name="connsiteX1" fmla="*/ 2941033 w 2941033"/>
              <a:gd name="connsiteY1" fmla="*/ 0 h 2367640"/>
              <a:gd name="connsiteX2" fmla="*/ 2941033 w 2941033"/>
              <a:gd name="connsiteY2" fmla="*/ 2367640 h 2367640"/>
              <a:gd name="connsiteX3" fmla="*/ 0 w 2941033"/>
              <a:gd name="connsiteY3" fmla="*/ 2367640 h 2367640"/>
            </a:gdLst>
            <a:ahLst/>
            <a:cxnLst>
              <a:cxn ang="0">
                <a:pos x="connsiteX0" y="connsiteY0"/>
              </a:cxn>
              <a:cxn ang="0">
                <a:pos x="connsiteX1" y="connsiteY1"/>
              </a:cxn>
              <a:cxn ang="0">
                <a:pos x="connsiteX2" y="connsiteY2"/>
              </a:cxn>
              <a:cxn ang="0">
                <a:pos x="connsiteX3" y="connsiteY3"/>
              </a:cxn>
            </a:cxnLst>
            <a:rect l="l" t="t" r="r" b="b"/>
            <a:pathLst>
              <a:path w="2941033" h="2367640">
                <a:moveTo>
                  <a:pt x="0" y="0"/>
                </a:moveTo>
                <a:lnTo>
                  <a:pt x="2941033" y="0"/>
                </a:lnTo>
                <a:lnTo>
                  <a:pt x="2941033" y="2367640"/>
                </a:lnTo>
                <a:lnTo>
                  <a:pt x="0" y="236764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05116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2605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7"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853400A-2AE7-44CC-9571-0614A3579B04}"/>
              </a:ext>
            </a:extLst>
          </p:cNvPr>
          <p:cNvSpPr/>
          <p:nvPr/>
        </p:nvSpPr>
        <p:spPr>
          <a:xfrm>
            <a:off x="6095998" y="2060409"/>
            <a:ext cx="6096001" cy="32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Oval 1">
            <a:extLst>
              <a:ext uri="{FF2B5EF4-FFF2-40B4-BE49-F238E27FC236}">
                <a16:creationId xmlns:a16="http://schemas.microsoft.com/office/drawing/2014/main" id="{88EB568D-9420-4AF9-B135-228DCE3AE755}"/>
              </a:ext>
            </a:extLst>
          </p:cNvPr>
          <p:cNvSpPr/>
          <p:nvPr/>
        </p:nvSpPr>
        <p:spPr>
          <a:xfrm>
            <a:off x="11270405" y="598441"/>
            <a:ext cx="109049" cy="109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 name="Oval 2">
            <a:extLst>
              <a:ext uri="{FF2B5EF4-FFF2-40B4-BE49-F238E27FC236}">
                <a16:creationId xmlns:a16="http://schemas.microsoft.com/office/drawing/2014/main" id="{4E33CECB-201A-409C-82F0-89A008AD3C9F}"/>
              </a:ext>
            </a:extLst>
          </p:cNvPr>
          <p:cNvSpPr/>
          <p:nvPr/>
        </p:nvSpPr>
        <p:spPr>
          <a:xfrm>
            <a:off x="11476839" y="597798"/>
            <a:ext cx="109049" cy="109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TextBox 3">
            <a:extLst>
              <a:ext uri="{FF2B5EF4-FFF2-40B4-BE49-F238E27FC236}">
                <a16:creationId xmlns:a16="http://schemas.microsoft.com/office/drawing/2014/main" id="{2BFAE8E9-E409-46FD-AD0D-E5B0CDA71FEB}"/>
              </a:ext>
            </a:extLst>
          </p:cNvPr>
          <p:cNvSpPr txBox="1"/>
          <p:nvPr/>
        </p:nvSpPr>
        <p:spPr>
          <a:xfrm>
            <a:off x="9370129" y="447352"/>
            <a:ext cx="1816143" cy="338554"/>
          </a:xfrm>
          <a:prstGeom prst="rect">
            <a:avLst/>
          </a:prstGeom>
          <a:noFill/>
        </p:spPr>
        <p:txBody>
          <a:bodyPr wrap="square">
            <a:spAutoFit/>
          </a:bodyPr>
          <a:lstStyle/>
          <a:p>
            <a:pPr algn="r">
              <a:lnSpc>
                <a:spcPct val="150000"/>
              </a:lnSpc>
            </a:pPr>
            <a:r>
              <a:rPr lang="en-US" sz="1200">
                <a:solidFill>
                  <a:schemeClr val="tx2"/>
                </a:solidFill>
                <a:ea typeface="Times New Roman" panose="02020603050405020304" pitchFamily="18" charset="0"/>
              </a:rPr>
              <a:t>Business Presentation</a:t>
            </a:r>
            <a:endParaRPr lang="id-ID" sz="1200">
              <a:solidFill>
                <a:schemeClr val="tx2"/>
              </a:solidFill>
              <a:effectLst/>
              <a:ea typeface="Times New Roman" panose="02020603050405020304" pitchFamily="18" charset="0"/>
            </a:endParaRPr>
          </a:p>
        </p:txBody>
      </p:sp>
      <p:sp>
        <p:nvSpPr>
          <p:cNvPr id="6" name="Rectangle 5">
            <a:extLst>
              <a:ext uri="{FF2B5EF4-FFF2-40B4-BE49-F238E27FC236}">
                <a16:creationId xmlns:a16="http://schemas.microsoft.com/office/drawing/2014/main" id="{C2F6A5B2-4691-449B-9ED4-9BFB17643E20}"/>
              </a:ext>
            </a:extLst>
          </p:cNvPr>
          <p:cNvSpPr/>
          <p:nvPr/>
        </p:nvSpPr>
        <p:spPr>
          <a:xfrm>
            <a:off x="31869" y="-20637"/>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A5D0ADA6-6524-4B7D-9744-520E429E66A0}"/>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nvGrpSpPr>
          <p:cNvPr id="8" name="Group 7">
            <a:extLst>
              <a:ext uri="{FF2B5EF4-FFF2-40B4-BE49-F238E27FC236}">
                <a16:creationId xmlns:a16="http://schemas.microsoft.com/office/drawing/2014/main" id="{18048294-E255-4816-A1A5-17D20B6C350F}"/>
              </a:ext>
            </a:extLst>
          </p:cNvPr>
          <p:cNvGrpSpPr/>
          <p:nvPr/>
        </p:nvGrpSpPr>
        <p:grpSpPr>
          <a:xfrm>
            <a:off x="243181" y="1537478"/>
            <a:ext cx="246222" cy="4152961"/>
            <a:chOff x="243181" y="1559078"/>
            <a:chExt cx="246222" cy="4152961"/>
          </a:xfrm>
        </p:grpSpPr>
        <p:sp>
          <p:nvSpPr>
            <p:cNvPr id="9" name="TextBox 8">
              <a:extLst>
                <a:ext uri="{FF2B5EF4-FFF2-40B4-BE49-F238E27FC236}">
                  <a16:creationId xmlns:a16="http://schemas.microsoft.com/office/drawing/2014/main" id="{BEB85BF6-3009-41D7-B050-CB5CBFA48BAB}"/>
                </a:ext>
              </a:extLst>
            </p:cNvPr>
            <p:cNvSpPr txBox="1"/>
            <p:nvPr/>
          </p:nvSpPr>
          <p:spPr>
            <a:xfrm rot="16200000">
              <a:off x="273928" y="1528332"/>
              <a:ext cx="184730" cy="246221"/>
            </a:xfrm>
            <a:prstGeom prst="rect">
              <a:avLst/>
            </a:prstGeom>
            <a:noFill/>
          </p:spPr>
          <p:txBody>
            <a:bodyPr wrap="none" rtlCol="0">
              <a:spAutoFit/>
            </a:bodyPr>
            <a:lstStyle/>
            <a:p>
              <a:pPr algn="ctr"/>
              <a:endParaRPr lang="id-ID" sz="1000" b="1">
                <a:solidFill>
                  <a:schemeClr val="accent5">
                    <a:alpha val="75000"/>
                  </a:schemeClr>
                </a:solidFill>
                <a:latin typeface="+mj-lt"/>
              </a:endParaRPr>
            </a:p>
          </p:txBody>
        </p:sp>
        <p:sp>
          <p:nvSpPr>
            <p:cNvPr id="10" name="TextBox 9">
              <a:extLst>
                <a:ext uri="{FF2B5EF4-FFF2-40B4-BE49-F238E27FC236}">
                  <a16:creationId xmlns:a16="http://schemas.microsoft.com/office/drawing/2014/main" id="{3DA95E62-D1C3-450F-9509-BF77D8D87457}"/>
                </a:ext>
              </a:extLst>
            </p:cNvPr>
            <p:cNvSpPr txBox="1"/>
            <p:nvPr/>
          </p:nvSpPr>
          <p:spPr>
            <a:xfrm rot="16200000">
              <a:off x="273926" y="3512435"/>
              <a:ext cx="184731" cy="246221"/>
            </a:xfrm>
            <a:prstGeom prst="rect">
              <a:avLst/>
            </a:prstGeom>
            <a:noFill/>
          </p:spPr>
          <p:txBody>
            <a:bodyPr wrap="none" rtlCol="0">
              <a:spAutoFit/>
            </a:bodyPr>
            <a:lstStyle/>
            <a:p>
              <a:pPr algn="ctr"/>
              <a:endParaRPr lang="id-ID" sz="1000" b="1">
                <a:solidFill>
                  <a:schemeClr val="accent5">
                    <a:alpha val="75000"/>
                  </a:schemeClr>
                </a:solidFill>
                <a:latin typeface="+mj-lt"/>
              </a:endParaRPr>
            </a:p>
          </p:txBody>
        </p:sp>
        <p:sp>
          <p:nvSpPr>
            <p:cNvPr id="11" name="TextBox 10">
              <a:extLst>
                <a:ext uri="{FF2B5EF4-FFF2-40B4-BE49-F238E27FC236}">
                  <a16:creationId xmlns:a16="http://schemas.microsoft.com/office/drawing/2014/main" id="{C5F8C978-A701-4316-BAB3-39EE82E12BF1}"/>
                </a:ext>
              </a:extLst>
            </p:cNvPr>
            <p:cNvSpPr txBox="1"/>
            <p:nvPr/>
          </p:nvSpPr>
          <p:spPr>
            <a:xfrm rot="16200000">
              <a:off x="273927" y="5496563"/>
              <a:ext cx="184731" cy="246221"/>
            </a:xfrm>
            <a:prstGeom prst="rect">
              <a:avLst/>
            </a:prstGeom>
            <a:noFill/>
          </p:spPr>
          <p:txBody>
            <a:bodyPr wrap="none" rtlCol="0">
              <a:spAutoFit/>
            </a:bodyPr>
            <a:lstStyle/>
            <a:p>
              <a:pPr algn="ctr"/>
              <a:endParaRPr lang="id-ID" sz="1000" b="1">
                <a:solidFill>
                  <a:schemeClr val="accent5">
                    <a:alpha val="75000"/>
                  </a:schemeClr>
                </a:solidFill>
                <a:latin typeface="+mj-lt"/>
              </a:endParaRPr>
            </a:p>
          </p:txBody>
        </p:sp>
      </p:grpSp>
      <p:sp>
        <p:nvSpPr>
          <p:cNvPr id="22" name="TextBox 21">
            <a:extLst>
              <a:ext uri="{FF2B5EF4-FFF2-40B4-BE49-F238E27FC236}">
                <a16:creationId xmlns:a16="http://schemas.microsoft.com/office/drawing/2014/main" id="{500EBC75-0CCC-478A-B7FC-18F17FBD34B2}"/>
              </a:ext>
            </a:extLst>
          </p:cNvPr>
          <p:cNvSpPr txBox="1"/>
          <p:nvPr/>
        </p:nvSpPr>
        <p:spPr>
          <a:xfrm>
            <a:off x="1021388" y="2263016"/>
            <a:ext cx="4801116" cy="1015663"/>
          </a:xfrm>
          <a:prstGeom prst="rect">
            <a:avLst/>
          </a:prstGeom>
          <a:noFill/>
        </p:spPr>
        <p:txBody>
          <a:bodyPr wrap="square" rtlCol="0">
            <a:spAutoFit/>
          </a:bodyPr>
          <a:lstStyle/>
          <a:p>
            <a:pPr algn="r"/>
            <a:r>
              <a:rPr lang="en-US" sz="6000">
                <a:solidFill>
                  <a:schemeClr val="accent1"/>
                </a:solidFill>
                <a:latin typeface="+mj-lt"/>
              </a:rPr>
              <a:t>Final Project</a:t>
            </a:r>
            <a:endParaRPr lang="id-ID" sz="5400">
              <a:solidFill>
                <a:schemeClr val="accent1"/>
              </a:solidFill>
              <a:latin typeface="+mj-lt"/>
            </a:endParaRPr>
          </a:p>
        </p:txBody>
      </p:sp>
      <p:sp>
        <p:nvSpPr>
          <p:cNvPr id="24" name="TextBox 23">
            <a:extLst>
              <a:ext uri="{FF2B5EF4-FFF2-40B4-BE49-F238E27FC236}">
                <a16:creationId xmlns:a16="http://schemas.microsoft.com/office/drawing/2014/main" id="{904661EC-94FC-48BF-ABCE-42DEDCA02740}"/>
              </a:ext>
            </a:extLst>
          </p:cNvPr>
          <p:cNvSpPr txBox="1"/>
          <p:nvPr/>
        </p:nvSpPr>
        <p:spPr>
          <a:xfrm>
            <a:off x="2397292" y="2026566"/>
            <a:ext cx="3052422" cy="461665"/>
          </a:xfrm>
          <a:prstGeom prst="rect">
            <a:avLst/>
          </a:prstGeom>
          <a:noFill/>
        </p:spPr>
        <p:txBody>
          <a:bodyPr wrap="square">
            <a:spAutoFit/>
          </a:bodyPr>
          <a:lstStyle/>
          <a:p>
            <a:pPr algn="r"/>
            <a:r>
              <a:rPr lang="en-US" sz="2400" err="1">
                <a:latin typeface="+mj-lt"/>
              </a:rPr>
              <a:t>Nhóm</a:t>
            </a:r>
            <a:r>
              <a:rPr lang="en-US" sz="2400">
                <a:latin typeface="+mj-lt"/>
              </a:rPr>
              <a:t> 3</a:t>
            </a:r>
            <a:endParaRPr lang="en-ID" sz="2400"/>
          </a:p>
        </p:txBody>
      </p:sp>
      <p:sp>
        <p:nvSpPr>
          <p:cNvPr id="25" name="Rectangle 24">
            <a:extLst>
              <a:ext uri="{FF2B5EF4-FFF2-40B4-BE49-F238E27FC236}">
                <a16:creationId xmlns:a16="http://schemas.microsoft.com/office/drawing/2014/main" id="{93976490-F275-4549-82E1-EF0763F2AC9F}"/>
              </a:ext>
            </a:extLst>
          </p:cNvPr>
          <p:cNvSpPr/>
          <p:nvPr/>
        </p:nvSpPr>
        <p:spPr>
          <a:xfrm>
            <a:off x="1830006" y="2209272"/>
            <a:ext cx="2124156" cy="53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a:extLst>
              <a:ext uri="{FF2B5EF4-FFF2-40B4-BE49-F238E27FC236}">
                <a16:creationId xmlns:a16="http://schemas.microsoft.com/office/drawing/2014/main" id="{C9EFAB1D-FC97-4940-8AB7-D0C3C5A00579}"/>
              </a:ext>
            </a:extLst>
          </p:cNvPr>
          <p:cNvSpPr/>
          <p:nvPr/>
        </p:nvSpPr>
        <p:spPr>
          <a:xfrm>
            <a:off x="1339712" y="4394593"/>
            <a:ext cx="4428326" cy="609847"/>
          </a:xfrm>
          <a:prstGeom prst="rect">
            <a:avLst/>
          </a:prstGeom>
          <a:noFill/>
        </p:spPr>
        <p:txBody>
          <a:bodyPr wrap="square" rtlCol="0">
            <a:spAutoFit/>
          </a:bodyPr>
          <a:lstStyle/>
          <a:p>
            <a:pPr algn="just">
              <a:lnSpc>
                <a:spcPct val="150000"/>
              </a:lnSpc>
            </a:pPr>
            <a:r>
              <a:rPr lang="en-US" sz="1200">
                <a:solidFill>
                  <a:schemeClr val="accent6"/>
                </a:solidFill>
              </a:rPr>
              <a:t>	Võ Hà Giang</a:t>
            </a:r>
          </a:p>
          <a:p>
            <a:pPr algn="just">
              <a:lnSpc>
                <a:spcPct val="150000"/>
              </a:lnSpc>
            </a:pPr>
            <a:r>
              <a:rPr lang="en-US" sz="1200">
                <a:solidFill>
                  <a:schemeClr val="accent6"/>
                </a:solidFill>
              </a:rPr>
              <a:t>	Nguyễn Khánh </a:t>
            </a:r>
            <a:r>
              <a:rPr lang="en-US" sz="1200" err="1">
                <a:solidFill>
                  <a:schemeClr val="accent6"/>
                </a:solidFill>
              </a:rPr>
              <a:t>Hiền</a:t>
            </a:r>
            <a:endParaRPr lang="id-ID" sz="1200">
              <a:solidFill>
                <a:schemeClr val="accent6"/>
              </a:solidFill>
            </a:endParaRPr>
          </a:p>
        </p:txBody>
      </p:sp>
      <p:sp>
        <p:nvSpPr>
          <p:cNvPr id="31" name="Rectangle 30">
            <a:extLst>
              <a:ext uri="{FF2B5EF4-FFF2-40B4-BE49-F238E27FC236}">
                <a16:creationId xmlns:a16="http://schemas.microsoft.com/office/drawing/2014/main" id="{3FA5DFBF-FA0F-4DB8-84D2-B67B735B8402}"/>
              </a:ext>
            </a:extLst>
          </p:cNvPr>
          <p:cNvSpPr/>
          <p:nvPr/>
        </p:nvSpPr>
        <p:spPr>
          <a:xfrm flipH="1">
            <a:off x="1339712" y="4047632"/>
            <a:ext cx="3929117" cy="413062"/>
          </a:xfrm>
          <a:prstGeom prst="rect">
            <a:avLst/>
          </a:prstGeom>
          <a:noFill/>
        </p:spPr>
        <p:txBody>
          <a:bodyPr wrap="square" rtlCol="0">
            <a:spAutoFit/>
          </a:bodyPr>
          <a:lstStyle/>
          <a:p>
            <a:pPr algn="just">
              <a:lnSpc>
                <a:spcPct val="150000"/>
              </a:lnSpc>
            </a:pPr>
            <a:r>
              <a:rPr lang="en-US" sz="1600" b="1">
                <a:solidFill>
                  <a:schemeClr val="tx2"/>
                </a:solidFill>
              </a:rPr>
              <a:t>Thành </a:t>
            </a:r>
            <a:r>
              <a:rPr lang="en-US" sz="1600" b="1" err="1">
                <a:solidFill>
                  <a:schemeClr val="tx2"/>
                </a:solidFill>
              </a:rPr>
              <a:t>viên</a:t>
            </a:r>
            <a:r>
              <a:rPr lang="en-US" sz="1600" b="1">
                <a:solidFill>
                  <a:schemeClr val="tx2"/>
                </a:solidFill>
              </a:rPr>
              <a:t> </a:t>
            </a:r>
            <a:r>
              <a:rPr lang="en-US" sz="1600" b="1" err="1">
                <a:solidFill>
                  <a:schemeClr val="tx2"/>
                </a:solidFill>
              </a:rPr>
              <a:t>nhóm</a:t>
            </a:r>
            <a:r>
              <a:rPr lang="en-US" sz="1600" b="1">
                <a:solidFill>
                  <a:schemeClr val="tx2"/>
                </a:solidFill>
              </a:rPr>
              <a:t>:</a:t>
            </a:r>
            <a:endParaRPr lang="id-ID" sz="1600" b="1">
              <a:solidFill>
                <a:schemeClr val="tx2"/>
              </a:solidFill>
            </a:endParaRPr>
          </a:p>
        </p:txBody>
      </p:sp>
      <p:pic>
        <p:nvPicPr>
          <p:cNvPr id="12" name="Picture Placeholder 11" descr="A pool with umbrellas and lounge chairs&#10;&#10;Description automatically generated">
            <a:extLst>
              <a:ext uri="{FF2B5EF4-FFF2-40B4-BE49-F238E27FC236}">
                <a16:creationId xmlns:a16="http://schemas.microsoft.com/office/drawing/2014/main" id="{3B58651C-D183-CA5E-7FA2-6F8DE52E569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356" r="20356"/>
          <a:stretch>
            <a:fillRect/>
          </a:stretch>
        </p:blipFill>
        <p:spPr>
          <a:xfrm>
            <a:off x="6076950" y="44484"/>
            <a:ext cx="6096000" cy="6792879"/>
          </a:xfrm>
          <a:solidFill>
            <a:schemeClr val="accent2"/>
          </a:solidFill>
        </p:spPr>
      </p:pic>
    </p:spTree>
    <p:extLst>
      <p:ext uri="{BB962C8B-B14F-4D97-AF65-F5344CB8AC3E}">
        <p14:creationId xmlns:p14="http://schemas.microsoft.com/office/powerpoint/2010/main" val="145162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F984DB9-BE95-41AB-03C8-06F0EB382E0D}"/>
              </a:ext>
            </a:extLst>
          </p:cNvPr>
          <p:cNvPicPr>
            <a:picLocks noChangeAspect="1"/>
          </p:cNvPicPr>
          <p:nvPr/>
        </p:nvPicPr>
        <p:blipFill>
          <a:blip r:embed="rId2"/>
          <a:stretch>
            <a:fillRect/>
          </a:stretch>
        </p:blipFill>
        <p:spPr>
          <a:xfrm>
            <a:off x="6389821" y="3719965"/>
            <a:ext cx="4724569" cy="2096587"/>
          </a:xfrm>
          <a:prstGeom prst="rect">
            <a:avLst/>
          </a:prstGeom>
        </p:spPr>
      </p:pic>
      <p:cxnSp>
        <p:nvCxnSpPr>
          <p:cNvPr id="36" name="Straight Connector 3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AEDDBE1-BE33-0517-103A-683145D0DFFD}"/>
              </a:ext>
            </a:extLst>
          </p:cNvPr>
          <p:cNvPicPr>
            <a:picLocks noChangeAspect="1"/>
          </p:cNvPicPr>
          <p:nvPr/>
        </p:nvPicPr>
        <p:blipFill>
          <a:blip r:embed="rId3"/>
          <a:stretch>
            <a:fillRect/>
          </a:stretch>
        </p:blipFill>
        <p:spPr>
          <a:xfrm>
            <a:off x="1013164" y="3774645"/>
            <a:ext cx="4724569" cy="2130876"/>
          </a:xfrm>
          <a:prstGeom prst="rect">
            <a:avLst/>
          </a:prstGeom>
        </p:spPr>
      </p:pic>
      <p:pic>
        <p:nvPicPr>
          <p:cNvPr id="13" name="Picture 12">
            <a:extLst>
              <a:ext uri="{FF2B5EF4-FFF2-40B4-BE49-F238E27FC236}">
                <a16:creationId xmlns:a16="http://schemas.microsoft.com/office/drawing/2014/main" id="{68B7B6AE-7DF5-08EF-1022-CA9E2FB3285F}"/>
              </a:ext>
            </a:extLst>
          </p:cNvPr>
          <p:cNvPicPr>
            <a:picLocks noChangeAspect="1"/>
          </p:cNvPicPr>
          <p:nvPr/>
        </p:nvPicPr>
        <p:blipFill>
          <a:blip r:embed="rId4"/>
          <a:stretch>
            <a:fillRect/>
          </a:stretch>
        </p:blipFill>
        <p:spPr>
          <a:xfrm>
            <a:off x="6389821" y="812725"/>
            <a:ext cx="4732940" cy="2236338"/>
          </a:xfrm>
          <a:prstGeom prst="rect">
            <a:avLst/>
          </a:prstGeom>
        </p:spPr>
      </p:pic>
      <p:grpSp>
        <p:nvGrpSpPr>
          <p:cNvPr id="4" name="Group 3">
            <a:extLst>
              <a:ext uri="{FF2B5EF4-FFF2-40B4-BE49-F238E27FC236}">
                <a16:creationId xmlns:a16="http://schemas.microsoft.com/office/drawing/2014/main" id="{2B3E5FB3-44AA-49F1-A5A6-211294CC2364}"/>
              </a:ext>
            </a:extLst>
          </p:cNvPr>
          <p:cNvGrpSpPr/>
          <p:nvPr/>
        </p:nvGrpSpPr>
        <p:grpSpPr>
          <a:xfrm flipH="1">
            <a:off x="11506200" y="0"/>
            <a:ext cx="685800" cy="6858000"/>
            <a:chOff x="0" y="0"/>
            <a:chExt cx="685800" cy="6858000"/>
          </a:xfrm>
        </p:grpSpPr>
        <p:sp>
          <p:nvSpPr>
            <p:cNvPr id="5" name="Rectangle 4">
              <a:extLst>
                <a:ext uri="{FF2B5EF4-FFF2-40B4-BE49-F238E27FC236}">
                  <a16:creationId xmlns:a16="http://schemas.microsoft.com/office/drawing/2014/main" id="{D4EDC89B-E208-424A-9279-C17D1242E06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43">
              <a:extLst>
                <a:ext uri="{FF2B5EF4-FFF2-40B4-BE49-F238E27FC236}">
                  <a16:creationId xmlns:a16="http://schemas.microsoft.com/office/drawing/2014/main" id="{399B9594-7836-4316-8A43-8CB0FCE0620F}"/>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sp>
        <p:nvSpPr>
          <p:cNvPr id="32" name="Rectangle 31">
            <a:extLst>
              <a:ext uri="{FF2B5EF4-FFF2-40B4-BE49-F238E27FC236}">
                <a16:creationId xmlns:a16="http://schemas.microsoft.com/office/drawing/2014/main" id="{B7480DD2-F72B-4608-98D1-81325658C48F}"/>
              </a:ext>
            </a:extLst>
          </p:cNvPr>
          <p:cNvSpPr/>
          <p:nvPr/>
        </p:nvSpPr>
        <p:spPr>
          <a:xfrm>
            <a:off x="1289548" y="1294987"/>
            <a:ext cx="4447859" cy="1134478"/>
          </a:xfrm>
          <a:prstGeom prst="rect">
            <a:avLst/>
          </a:prstGeom>
          <a:noFill/>
        </p:spPr>
        <p:txBody>
          <a:bodyPr wrap="square">
            <a:spAutoFit/>
          </a:bodyPr>
          <a:lstStyle/>
          <a:p>
            <a:pPr lvl="0" algn="just">
              <a:lnSpc>
                <a:spcPct val="107000"/>
              </a:lnSpc>
              <a:spcAft>
                <a:spcPts val="800"/>
              </a:spcAft>
            </a:pPr>
            <a:r>
              <a:rPr lang="en-US" sz="1600">
                <a:latin typeface="Calibri" panose="020F0502020204030204" pitchFamily="34" charset="0"/>
                <a:ea typeface="Calibri" panose="020F0502020204030204" pitchFamily="34" charset="0"/>
                <a:cs typeface="Times New Roman" panose="02020603050405020304" pitchFamily="18" charset="0"/>
              </a:rPr>
              <a:t>        </a:t>
            </a:r>
            <a:r>
              <a:rPr lang="en-US" sz="1600">
                <a:effectLst/>
                <a:latin typeface="Calibri" panose="020F0502020204030204" pitchFamily="34" charset="0"/>
                <a:ea typeface="Calibri" panose="020F0502020204030204" pitchFamily="34" charset="0"/>
                <a:cs typeface="Times New Roman" panose="02020603050405020304" pitchFamily="18" charset="0"/>
              </a:rPr>
              <a:t>Dựa theo biểu đồ tròn của 3 khách sạn về yếu tố booking và “time-to-travel” chúng ta có thể thấy được số lượng booking ngắn hạn là rất cao ở A và B ở C thì tỷ lệ ở cả 3 phân khúc khá đồng đều</a:t>
            </a:r>
          </a:p>
        </p:txBody>
      </p:sp>
      <p:sp>
        <p:nvSpPr>
          <p:cNvPr id="18" name="Flowchart: Connector 17">
            <a:extLst>
              <a:ext uri="{FF2B5EF4-FFF2-40B4-BE49-F238E27FC236}">
                <a16:creationId xmlns:a16="http://schemas.microsoft.com/office/drawing/2014/main" id="{A062A941-5679-FFC8-2423-5FF0323A3C56}"/>
              </a:ext>
            </a:extLst>
          </p:cNvPr>
          <p:cNvSpPr/>
          <p:nvPr/>
        </p:nvSpPr>
        <p:spPr>
          <a:xfrm>
            <a:off x="388056" y="385340"/>
            <a:ext cx="874858" cy="754193"/>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19" name="TextBox 18">
            <a:extLst>
              <a:ext uri="{FF2B5EF4-FFF2-40B4-BE49-F238E27FC236}">
                <a16:creationId xmlns:a16="http://schemas.microsoft.com/office/drawing/2014/main" id="{EE87BDEB-2C30-AD78-801F-7913AB39D571}"/>
              </a:ext>
            </a:extLst>
          </p:cNvPr>
          <p:cNvSpPr txBox="1"/>
          <p:nvPr/>
        </p:nvSpPr>
        <p:spPr>
          <a:xfrm>
            <a:off x="1570026" y="470281"/>
            <a:ext cx="4965271" cy="584775"/>
          </a:xfrm>
          <a:prstGeom prst="rect">
            <a:avLst/>
          </a:prstGeom>
          <a:noFill/>
        </p:spPr>
        <p:txBody>
          <a:bodyPr wrap="square" rtlCol="0">
            <a:spAutoFit/>
          </a:bodyPr>
          <a:lstStyle/>
          <a:p>
            <a:r>
              <a:rPr lang="en-US" sz="3200">
                <a:solidFill>
                  <a:schemeClr val="accent1"/>
                </a:solidFill>
                <a:latin typeface="+mj-lt"/>
              </a:rPr>
              <a:t>Xu hướng thị trường (2)</a:t>
            </a:r>
            <a:endParaRPr lang="id-ID" sz="3200">
              <a:solidFill>
                <a:schemeClr val="accent1"/>
              </a:solidFill>
              <a:latin typeface="+mj-lt"/>
            </a:endParaRPr>
          </a:p>
        </p:txBody>
      </p:sp>
    </p:spTree>
    <p:extLst>
      <p:ext uri="{BB962C8B-B14F-4D97-AF65-F5344CB8AC3E}">
        <p14:creationId xmlns:p14="http://schemas.microsoft.com/office/powerpoint/2010/main" val="286996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27040E-D2A1-4109-B213-FFE4F0AFCFBC}"/>
              </a:ext>
            </a:extLst>
          </p:cNvPr>
          <p:cNvSpPr/>
          <p:nvPr/>
        </p:nvSpPr>
        <p:spPr>
          <a:xfrm>
            <a:off x="11640065" y="271849"/>
            <a:ext cx="551935" cy="6128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D4A3DE7-CD5B-43C6-BA51-6D7121B50820}"/>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6E58E785-7F60-4218-B2A5-3527F9FD407F}"/>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pic>
        <p:nvPicPr>
          <p:cNvPr id="35" name="Picture 34">
            <a:extLst>
              <a:ext uri="{FF2B5EF4-FFF2-40B4-BE49-F238E27FC236}">
                <a16:creationId xmlns:a16="http://schemas.microsoft.com/office/drawing/2014/main" id="{93EB31E0-AB66-2B44-A40B-A4C9E152D131}"/>
              </a:ext>
            </a:extLst>
          </p:cNvPr>
          <p:cNvPicPr>
            <a:picLocks noChangeAspect="1"/>
          </p:cNvPicPr>
          <p:nvPr/>
        </p:nvPicPr>
        <p:blipFill>
          <a:blip r:embed="rId2"/>
          <a:stretch>
            <a:fillRect/>
          </a:stretch>
        </p:blipFill>
        <p:spPr>
          <a:xfrm>
            <a:off x="7244521" y="1418441"/>
            <a:ext cx="3748050" cy="3553576"/>
          </a:xfrm>
          <a:prstGeom prst="rect">
            <a:avLst/>
          </a:prstGeom>
        </p:spPr>
      </p:pic>
      <p:pic>
        <p:nvPicPr>
          <p:cNvPr id="37" name="Picture 36">
            <a:extLst>
              <a:ext uri="{FF2B5EF4-FFF2-40B4-BE49-F238E27FC236}">
                <a16:creationId xmlns:a16="http://schemas.microsoft.com/office/drawing/2014/main" id="{3601671F-686E-2E01-54DF-91638D02B8D9}"/>
              </a:ext>
            </a:extLst>
          </p:cNvPr>
          <p:cNvPicPr>
            <a:picLocks noChangeAspect="1"/>
          </p:cNvPicPr>
          <p:nvPr/>
        </p:nvPicPr>
        <p:blipFill>
          <a:blip r:embed="rId3"/>
          <a:stretch>
            <a:fillRect/>
          </a:stretch>
        </p:blipFill>
        <p:spPr>
          <a:xfrm>
            <a:off x="1080575" y="1383666"/>
            <a:ext cx="5868696" cy="3523987"/>
          </a:xfrm>
          <a:prstGeom prst="rect">
            <a:avLst/>
          </a:prstGeom>
        </p:spPr>
      </p:pic>
      <p:sp>
        <p:nvSpPr>
          <p:cNvPr id="39" name="Rectangle: Rounded Corners 38">
            <a:extLst>
              <a:ext uri="{FF2B5EF4-FFF2-40B4-BE49-F238E27FC236}">
                <a16:creationId xmlns:a16="http://schemas.microsoft.com/office/drawing/2014/main" id="{31E14A0A-FA1F-1392-ED83-1B4E0835CED5}"/>
              </a:ext>
            </a:extLst>
          </p:cNvPr>
          <p:cNvSpPr/>
          <p:nvPr/>
        </p:nvSpPr>
        <p:spPr>
          <a:xfrm>
            <a:off x="10505978" y="271849"/>
            <a:ext cx="1321909" cy="7666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43F44E8E-4869-B201-7285-651308E74E42}"/>
              </a:ext>
            </a:extLst>
          </p:cNvPr>
          <p:cNvSpPr/>
          <p:nvPr/>
        </p:nvSpPr>
        <p:spPr>
          <a:xfrm>
            <a:off x="1008312" y="308487"/>
            <a:ext cx="874858" cy="754193"/>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12" name="TextBox 11">
            <a:extLst>
              <a:ext uri="{FF2B5EF4-FFF2-40B4-BE49-F238E27FC236}">
                <a16:creationId xmlns:a16="http://schemas.microsoft.com/office/drawing/2014/main" id="{8D22442D-14AD-2016-5918-C83D8A2A8B28}"/>
              </a:ext>
            </a:extLst>
          </p:cNvPr>
          <p:cNvSpPr txBox="1"/>
          <p:nvPr/>
        </p:nvSpPr>
        <p:spPr>
          <a:xfrm>
            <a:off x="2190282" y="393428"/>
            <a:ext cx="4758818" cy="584775"/>
          </a:xfrm>
          <a:prstGeom prst="rect">
            <a:avLst/>
          </a:prstGeom>
          <a:noFill/>
        </p:spPr>
        <p:txBody>
          <a:bodyPr wrap="square" rtlCol="0">
            <a:spAutoFit/>
          </a:bodyPr>
          <a:lstStyle/>
          <a:p>
            <a:r>
              <a:rPr lang="en-US" sz="3200">
                <a:solidFill>
                  <a:schemeClr val="accent1"/>
                </a:solidFill>
                <a:latin typeface="+mj-lt"/>
              </a:rPr>
              <a:t>Xu hướng thị trường (3)</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5E7E063-B7C8-E0E6-1624-C690ADBD11DE}"/>
              </a:ext>
            </a:extLst>
          </p:cNvPr>
          <p:cNvSpPr/>
          <p:nvPr/>
        </p:nvSpPr>
        <p:spPr>
          <a:xfrm>
            <a:off x="1387664" y="5426522"/>
            <a:ext cx="9249032" cy="616066"/>
          </a:xfrm>
          <a:prstGeom prst="rect">
            <a:avLst/>
          </a:prstGeom>
          <a:noFill/>
        </p:spPr>
        <p:txBody>
          <a:bodyPr wrap="square" rtlCol="0">
            <a:spAutoFit/>
          </a:bodyPr>
          <a:lstStyle/>
          <a:p>
            <a:pPr algn="just">
              <a:lnSpc>
                <a:spcPct val="150000"/>
              </a:lnSpc>
            </a:pPr>
            <a:r>
              <a:rPr lang="en-US" sz="1200">
                <a:latin typeface="Calibri" panose="020F0502020204030204" pitchFamily="34" charset="0"/>
                <a:ea typeface="Calibri" panose="020F0502020204030204" pitchFamily="34" charset="0"/>
                <a:cs typeface="Times New Roman" panose="02020603050405020304" pitchFamily="18" charset="0"/>
              </a:rPr>
              <a:t>Theo t</a:t>
            </a:r>
            <a:r>
              <a:rPr lang="en-US" sz="1200">
                <a:effectLst/>
                <a:latin typeface="Calibri" panose="020F0502020204030204" pitchFamily="34" charset="0"/>
                <a:ea typeface="Calibri" panose="020F0502020204030204" pitchFamily="34" charset="0"/>
                <a:cs typeface="Times New Roman" panose="02020603050405020304" pitchFamily="18" charset="0"/>
              </a:rPr>
              <a:t>ổng lượng booking ta có thể thấy được phần lớn khách hàng chính của 3 khách sạn này là khách du lịch, phân khúc khách hang ttt short chiếm 66,06 %, p</a:t>
            </a:r>
            <a:r>
              <a:rPr lang="en-US" sz="1200">
                <a:latin typeface="Calibri" panose="020F0502020204030204" pitchFamily="34" charset="0"/>
                <a:ea typeface="Calibri" panose="020F0502020204030204" pitchFamily="34" charset="0"/>
                <a:cs typeface="Times New Roman" panose="02020603050405020304" pitchFamily="18" charset="0"/>
              </a:rPr>
              <a:t>hân khúc khách hàng có ttt </a:t>
            </a:r>
            <a:r>
              <a:rPr lang="en-US" sz="1200">
                <a:effectLst/>
                <a:latin typeface="Calibri" panose="020F0502020204030204" pitchFamily="34" charset="0"/>
                <a:ea typeface="Calibri" panose="020F0502020204030204" pitchFamily="34" charset="0"/>
                <a:cs typeface="Times New Roman" panose="02020603050405020304" pitchFamily="18" charset="0"/>
              </a:rPr>
              <a:t>medium và long thấp hơn chiếm 33,94%</a:t>
            </a:r>
            <a:endParaRPr lang="en-US" sz="1200">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800594E7-BB28-A9E7-F460-649482B0A09A}"/>
              </a:ext>
            </a:extLst>
          </p:cNvPr>
          <p:cNvSpPr/>
          <p:nvPr/>
        </p:nvSpPr>
        <p:spPr>
          <a:xfrm>
            <a:off x="6949102" y="294873"/>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F7BC00F-7840-7882-897C-7733D8E811CA}"/>
              </a:ext>
            </a:extLst>
          </p:cNvPr>
          <p:cNvPicPr>
            <a:picLocks noChangeAspect="1"/>
          </p:cNvPicPr>
          <p:nvPr/>
        </p:nvPicPr>
        <p:blipFill>
          <a:blip r:embed="rId4"/>
          <a:stretch>
            <a:fillRect/>
          </a:stretch>
        </p:blipFill>
        <p:spPr>
          <a:xfrm>
            <a:off x="7047226" y="294873"/>
            <a:ext cx="1125659" cy="754854"/>
          </a:xfrm>
          <a:prstGeom prst="rect">
            <a:avLst/>
          </a:prstGeom>
        </p:spPr>
      </p:pic>
      <p:sp>
        <p:nvSpPr>
          <p:cNvPr id="16" name="Rectangle: Rounded Corners 15">
            <a:extLst>
              <a:ext uri="{FF2B5EF4-FFF2-40B4-BE49-F238E27FC236}">
                <a16:creationId xmlns:a16="http://schemas.microsoft.com/office/drawing/2014/main" id="{5625F619-93BE-6A5E-BEB5-DBDD82F29EC8}"/>
              </a:ext>
            </a:extLst>
          </p:cNvPr>
          <p:cNvSpPr/>
          <p:nvPr/>
        </p:nvSpPr>
        <p:spPr>
          <a:xfrm>
            <a:off x="8617870" y="264882"/>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BB4D251-0DAF-1FBB-1958-CBC12BC22041}"/>
              </a:ext>
            </a:extLst>
          </p:cNvPr>
          <p:cNvPicPr>
            <a:picLocks noChangeAspect="1"/>
          </p:cNvPicPr>
          <p:nvPr/>
        </p:nvPicPr>
        <p:blipFill>
          <a:blip r:embed="rId5"/>
          <a:stretch>
            <a:fillRect/>
          </a:stretch>
        </p:blipFill>
        <p:spPr>
          <a:xfrm>
            <a:off x="8738808" y="323793"/>
            <a:ext cx="1080032" cy="715786"/>
          </a:xfrm>
          <a:prstGeom prst="rect">
            <a:avLst/>
          </a:prstGeom>
        </p:spPr>
      </p:pic>
    </p:spTree>
    <p:extLst>
      <p:ext uri="{BB962C8B-B14F-4D97-AF65-F5344CB8AC3E}">
        <p14:creationId xmlns:p14="http://schemas.microsoft.com/office/powerpoint/2010/main" val="228234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DFECD-AEB7-4D60-B3B1-1A91A3ACE86C}"/>
              </a:ext>
            </a:extLst>
          </p:cNvPr>
          <p:cNvSpPr/>
          <p:nvPr/>
        </p:nvSpPr>
        <p:spPr>
          <a:xfrm>
            <a:off x="8906750" y="0"/>
            <a:ext cx="32852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CDFFCB79-37C0-499A-9B7F-4D3F9AEC33A1}"/>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73B3AC06-D9BA-4344-ACCF-BFFDE0900BCD}"/>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343524" y="953349"/>
            <a:ext cx="7366830" cy="584775"/>
          </a:xfrm>
          <a:prstGeom prst="rect">
            <a:avLst/>
          </a:prstGeom>
          <a:noFill/>
        </p:spPr>
        <p:txBody>
          <a:bodyPr wrap="square" rtlCol="0">
            <a:spAutoFit/>
          </a:bodyPr>
          <a:lstStyle/>
          <a:p>
            <a:r>
              <a:rPr lang="en-US" sz="3200">
                <a:solidFill>
                  <a:schemeClr val="accent1"/>
                </a:solidFill>
                <a:latin typeface="+mj-lt"/>
              </a:rPr>
              <a:t>Những yếu tố thúc đẩy xu hướng</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904C93A-2C98-4893-9CE3-3CC3CE0BEAE7}"/>
              </a:ext>
            </a:extLst>
          </p:cNvPr>
          <p:cNvSpPr/>
          <p:nvPr/>
        </p:nvSpPr>
        <p:spPr>
          <a:xfrm>
            <a:off x="1476977" y="3119430"/>
            <a:ext cx="6302836" cy="1163845"/>
          </a:xfrm>
          <a:prstGeom prst="rect">
            <a:avLst/>
          </a:prstGeom>
          <a:noFill/>
        </p:spPr>
        <p:txBody>
          <a:bodyPr wrap="square" rtlCol="0">
            <a:spAutoFit/>
          </a:bodyPr>
          <a:lstStyle/>
          <a:p>
            <a:pPr algn="just">
              <a:lnSpc>
                <a:spcPct val="150000"/>
              </a:lnSpc>
            </a:pPr>
            <a:r>
              <a:rPr lang="en-US" sz="1200">
                <a:solidFill>
                  <a:schemeClr val="accent6"/>
                </a:solidFill>
                <a:ea typeface="Calibri" panose="020F0502020204030204" pitchFamily="34" charset="0"/>
                <a:cs typeface="Times New Roman" panose="02020603050405020304" pitchFamily="18" charset="0"/>
              </a:rPr>
              <a:t>T</a:t>
            </a:r>
            <a:r>
              <a:rPr lang="en-US" sz="1200">
                <a:effectLst/>
                <a:ea typeface="Calibri" panose="020F0502020204030204" pitchFamily="34" charset="0"/>
                <a:cs typeface="Times New Roman" panose="02020603050405020304" pitchFamily="18" charset="0"/>
              </a:rPr>
              <a:t>ừ yếu tố trên thì Các khách sạn có thể đã thực hiện các chiến dịch quảng cáo mục tiêu và hấp dẫn, hướng đến những đối tượng khách hàng thích hợp, nên điều này có thể  là 1 yếu tố giúp tăng tỷ lệ chuyển đổi bằng cách thu hút những người thực sự quan tâm đến dịch vụ của họ</a:t>
            </a:r>
            <a:endParaRPr lang="id-ID" sz="1200">
              <a:solidFill>
                <a:schemeClr val="accent6"/>
              </a:solidFill>
            </a:endParaRPr>
          </a:p>
        </p:txBody>
      </p:sp>
      <p:sp>
        <p:nvSpPr>
          <p:cNvPr id="15" name="TextBox 14">
            <a:extLst>
              <a:ext uri="{FF2B5EF4-FFF2-40B4-BE49-F238E27FC236}">
                <a16:creationId xmlns:a16="http://schemas.microsoft.com/office/drawing/2014/main" id="{A2713466-CD58-4D96-8A6D-30EA84F43EB3}"/>
              </a:ext>
            </a:extLst>
          </p:cNvPr>
          <p:cNvSpPr txBox="1"/>
          <p:nvPr/>
        </p:nvSpPr>
        <p:spPr>
          <a:xfrm>
            <a:off x="1476977" y="2373769"/>
            <a:ext cx="5258968"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ffectLst/>
                <a:ea typeface="Times New Roman" panose="02020603050405020304" pitchFamily="18" charset="0"/>
              </a:rPr>
              <a:t>Chiến dịch quảng cáo hiệu quả</a:t>
            </a:r>
            <a:endParaRPr lang="id-ID" sz="2800" b="1">
              <a:solidFill>
                <a:schemeClr val="accent1"/>
              </a:solidFill>
              <a:effectLst/>
              <a:ea typeface="Times New Roman" panose="02020603050405020304" pitchFamily="18" charset="0"/>
            </a:endParaRPr>
          </a:p>
        </p:txBody>
      </p:sp>
      <p:sp>
        <p:nvSpPr>
          <p:cNvPr id="18" name="Rectangle 17">
            <a:extLst>
              <a:ext uri="{FF2B5EF4-FFF2-40B4-BE49-F238E27FC236}">
                <a16:creationId xmlns:a16="http://schemas.microsoft.com/office/drawing/2014/main" id="{9904C93A-2C98-4893-9CE3-3CC3CE0BEAE7}"/>
              </a:ext>
            </a:extLst>
          </p:cNvPr>
          <p:cNvSpPr/>
          <p:nvPr/>
        </p:nvSpPr>
        <p:spPr>
          <a:xfrm>
            <a:off x="1437434" y="5244176"/>
            <a:ext cx="6342379" cy="886846"/>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Đây là các khách sạn  top đầu nên thường có những trải nghiệm độc đáo và đẳng cấp. Điều này có thể là một yếu tố quan trọng thúc đẩy tỷ lệ chuyển đổi, vì người dùng thường muốn trải nghiệm những địa điểm và dịch vụ độc đáo</a:t>
            </a:r>
            <a:endParaRPr lang="id-ID" sz="1200">
              <a:solidFill>
                <a:schemeClr val="accent6"/>
              </a:solidFill>
            </a:endParaRPr>
          </a:p>
        </p:txBody>
      </p:sp>
      <p:sp>
        <p:nvSpPr>
          <p:cNvPr id="19" name="TextBox 18">
            <a:extLst>
              <a:ext uri="{FF2B5EF4-FFF2-40B4-BE49-F238E27FC236}">
                <a16:creationId xmlns:a16="http://schemas.microsoft.com/office/drawing/2014/main" id="{A2713466-CD58-4D96-8A6D-30EA84F43EB3}"/>
              </a:ext>
            </a:extLst>
          </p:cNvPr>
          <p:cNvSpPr txBox="1"/>
          <p:nvPr/>
        </p:nvSpPr>
        <p:spPr>
          <a:xfrm>
            <a:off x="1425356" y="4467442"/>
            <a:ext cx="4958422"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a typeface="Times New Roman" panose="02020603050405020304" pitchFamily="18" charset="0"/>
              </a:rPr>
              <a:t>Trải nghiệm độc đáo</a:t>
            </a:r>
            <a:endParaRPr lang="id-ID" sz="2800" b="1">
              <a:solidFill>
                <a:schemeClr val="accent1"/>
              </a:solidFill>
              <a:effectLst/>
              <a:ea typeface="Times New Roman" panose="02020603050405020304" pitchFamily="18" charset="0"/>
            </a:endParaRPr>
          </a:p>
        </p:txBody>
      </p:sp>
    </p:spTree>
    <p:extLst>
      <p:ext uri="{BB962C8B-B14F-4D97-AF65-F5344CB8AC3E}">
        <p14:creationId xmlns:p14="http://schemas.microsoft.com/office/powerpoint/2010/main" val="96258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DFECD-AEB7-4D60-B3B1-1A91A3ACE86C}"/>
              </a:ext>
            </a:extLst>
          </p:cNvPr>
          <p:cNvSpPr/>
          <p:nvPr/>
        </p:nvSpPr>
        <p:spPr>
          <a:xfrm>
            <a:off x="8906750" y="0"/>
            <a:ext cx="32852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CDFFCB79-37C0-499A-9B7F-4D3F9AEC33A1}"/>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73B3AC06-D9BA-4344-ACCF-BFFDE0900BCD}"/>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343524" y="953349"/>
            <a:ext cx="7366830" cy="584775"/>
          </a:xfrm>
          <a:prstGeom prst="rect">
            <a:avLst/>
          </a:prstGeom>
          <a:noFill/>
        </p:spPr>
        <p:txBody>
          <a:bodyPr wrap="square" rtlCol="0">
            <a:spAutoFit/>
          </a:bodyPr>
          <a:lstStyle/>
          <a:p>
            <a:r>
              <a:rPr lang="en-US" sz="3200">
                <a:solidFill>
                  <a:schemeClr val="accent1"/>
                </a:solidFill>
                <a:latin typeface="+mj-lt"/>
              </a:rPr>
              <a:t>Những yếu tố thúc đẩy xu hướng (2)</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904C93A-2C98-4893-9CE3-3CC3CE0BEAE7}"/>
              </a:ext>
            </a:extLst>
          </p:cNvPr>
          <p:cNvSpPr/>
          <p:nvPr/>
        </p:nvSpPr>
        <p:spPr>
          <a:xfrm>
            <a:off x="1476977" y="3119430"/>
            <a:ext cx="6302836" cy="886846"/>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Khách sạn có thể đã chú trọng vào cải thiện chất lượng dịch vụ của mình, từ việc đặt phòng đến trải nghiệm lưu trú thực tế. Sự hài lòng của khách hàng có thể dẫn đến việc họ sẵn sàng thực hiện booking và tiêu dùng nhiều hơn.</a:t>
            </a:r>
            <a:endParaRPr lang="id-ID" sz="1200">
              <a:solidFill>
                <a:schemeClr val="accent6"/>
              </a:solidFill>
            </a:endParaRPr>
          </a:p>
        </p:txBody>
      </p:sp>
      <p:sp>
        <p:nvSpPr>
          <p:cNvPr id="15" name="TextBox 14">
            <a:extLst>
              <a:ext uri="{FF2B5EF4-FFF2-40B4-BE49-F238E27FC236}">
                <a16:creationId xmlns:a16="http://schemas.microsoft.com/office/drawing/2014/main" id="{A2713466-CD58-4D96-8A6D-30EA84F43EB3}"/>
              </a:ext>
            </a:extLst>
          </p:cNvPr>
          <p:cNvSpPr txBox="1"/>
          <p:nvPr/>
        </p:nvSpPr>
        <p:spPr>
          <a:xfrm>
            <a:off x="1476977" y="2373769"/>
            <a:ext cx="5258968"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ffectLst/>
                <a:ea typeface="Times New Roman" panose="02020603050405020304" pitchFamily="18" charset="0"/>
              </a:rPr>
              <a:t>Chất lượng dịch vụ</a:t>
            </a:r>
            <a:endParaRPr lang="id-ID" sz="2800" b="1">
              <a:solidFill>
                <a:schemeClr val="accent1"/>
              </a:solidFill>
              <a:effectLst/>
              <a:ea typeface="Times New Roman" panose="02020603050405020304" pitchFamily="18" charset="0"/>
            </a:endParaRPr>
          </a:p>
        </p:txBody>
      </p:sp>
      <p:sp>
        <p:nvSpPr>
          <p:cNvPr id="18" name="Rectangle 17">
            <a:extLst>
              <a:ext uri="{FF2B5EF4-FFF2-40B4-BE49-F238E27FC236}">
                <a16:creationId xmlns:a16="http://schemas.microsoft.com/office/drawing/2014/main" id="{9904C93A-2C98-4893-9CE3-3CC3CE0BEAE7}"/>
              </a:ext>
            </a:extLst>
          </p:cNvPr>
          <p:cNvSpPr/>
          <p:nvPr/>
        </p:nvSpPr>
        <p:spPr>
          <a:xfrm>
            <a:off x="1437434" y="5244176"/>
            <a:ext cx="6342379" cy="886846"/>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Các yếu tố như giao diện dễ sử dụng, thông tin chi tiết và hấp dẫn, quy trình đặt phòng thuận tiện có thể đã được tối ưu hóa trên trang web của khách sạn. Điều này giúp người dùng dễ dàng thực hiện booking hơn</a:t>
            </a:r>
            <a:endParaRPr lang="id-ID" sz="1200">
              <a:solidFill>
                <a:schemeClr val="accent6"/>
              </a:solidFill>
            </a:endParaRPr>
          </a:p>
        </p:txBody>
      </p:sp>
      <p:sp>
        <p:nvSpPr>
          <p:cNvPr id="19" name="TextBox 18">
            <a:extLst>
              <a:ext uri="{FF2B5EF4-FFF2-40B4-BE49-F238E27FC236}">
                <a16:creationId xmlns:a16="http://schemas.microsoft.com/office/drawing/2014/main" id="{A2713466-CD58-4D96-8A6D-30EA84F43EB3}"/>
              </a:ext>
            </a:extLst>
          </p:cNvPr>
          <p:cNvSpPr txBox="1"/>
          <p:nvPr/>
        </p:nvSpPr>
        <p:spPr>
          <a:xfrm>
            <a:off x="1425356" y="4467442"/>
            <a:ext cx="4958422"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a typeface="Times New Roman" panose="02020603050405020304" pitchFamily="18" charset="0"/>
              </a:rPr>
              <a:t>Tối ưu hóa trang web</a:t>
            </a:r>
            <a:endParaRPr lang="id-ID" sz="2800" b="1">
              <a:solidFill>
                <a:schemeClr val="accent1"/>
              </a:solidFill>
              <a:effectLst/>
              <a:ea typeface="Times New Roman" panose="02020603050405020304" pitchFamily="18" charset="0"/>
            </a:endParaRPr>
          </a:p>
        </p:txBody>
      </p:sp>
    </p:spTree>
    <p:extLst>
      <p:ext uri="{BB962C8B-B14F-4D97-AF65-F5344CB8AC3E}">
        <p14:creationId xmlns:p14="http://schemas.microsoft.com/office/powerpoint/2010/main" val="37865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DFECD-AEB7-4D60-B3B1-1A91A3ACE86C}"/>
              </a:ext>
            </a:extLst>
          </p:cNvPr>
          <p:cNvSpPr/>
          <p:nvPr/>
        </p:nvSpPr>
        <p:spPr>
          <a:xfrm>
            <a:off x="8906750" y="0"/>
            <a:ext cx="32852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CDFFCB79-37C0-499A-9B7F-4D3F9AEC33A1}"/>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73B3AC06-D9BA-4344-ACCF-BFFDE0900BCD}"/>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343524" y="953349"/>
            <a:ext cx="7366830" cy="584775"/>
          </a:xfrm>
          <a:prstGeom prst="rect">
            <a:avLst/>
          </a:prstGeom>
          <a:noFill/>
        </p:spPr>
        <p:txBody>
          <a:bodyPr wrap="square" rtlCol="0">
            <a:spAutoFit/>
          </a:bodyPr>
          <a:lstStyle/>
          <a:p>
            <a:r>
              <a:rPr lang="en-US" sz="3200">
                <a:solidFill>
                  <a:schemeClr val="accent1"/>
                </a:solidFill>
                <a:latin typeface="+mj-lt"/>
              </a:rPr>
              <a:t>Những yếu tố thúc đẩy xu hướng (3)</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904C93A-2C98-4893-9CE3-3CC3CE0BEAE7}"/>
              </a:ext>
            </a:extLst>
          </p:cNvPr>
          <p:cNvSpPr/>
          <p:nvPr/>
        </p:nvSpPr>
        <p:spPr>
          <a:xfrm>
            <a:off x="1476977" y="3119430"/>
            <a:ext cx="6302836" cy="609847"/>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Nếu các khách sạn đã nhận được phản hồi tích cực từ những khách hàng trước đó, điều này có thể làm tăng niềm tin và sự quyết định của những người khác trong việc booking</a:t>
            </a:r>
            <a:endParaRPr lang="id-ID" sz="1200">
              <a:solidFill>
                <a:schemeClr val="accent6"/>
              </a:solidFill>
            </a:endParaRPr>
          </a:p>
        </p:txBody>
      </p:sp>
      <p:sp>
        <p:nvSpPr>
          <p:cNvPr id="15" name="TextBox 14">
            <a:extLst>
              <a:ext uri="{FF2B5EF4-FFF2-40B4-BE49-F238E27FC236}">
                <a16:creationId xmlns:a16="http://schemas.microsoft.com/office/drawing/2014/main" id="{A2713466-CD58-4D96-8A6D-30EA84F43EB3}"/>
              </a:ext>
            </a:extLst>
          </p:cNvPr>
          <p:cNvSpPr txBox="1"/>
          <p:nvPr/>
        </p:nvSpPr>
        <p:spPr>
          <a:xfrm>
            <a:off x="1476977" y="2373769"/>
            <a:ext cx="5258968"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a typeface="Times New Roman" panose="02020603050405020304" pitchFamily="18" charset="0"/>
              </a:rPr>
              <a:t>Phản hồi tích cực</a:t>
            </a:r>
            <a:endParaRPr lang="id-ID" sz="2800" b="1">
              <a:solidFill>
                <a:schemeClr val="accent1"/>
              </a:solidFill>
              <a:effectLst/>
              <a:ea typeface="Times New Roman" panose="02020603050405020304" pitchFamily="18" charset="0"/>
            </a:endParaRPr>
          </a:p>
        </p:txBody>
      </p:sp>
    </p:spTree>
    <p:extLst>
      <p:ext uri="{BB962C8B-B14F-4D97-AF65-F5344CB8AC3E}">
        <p14:creationId xmlns:p14="http://schemas.microsoft.com/office/powerpoint/2010/main" val="20769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E5FE6B-EF64-4AF2-9197-AF1328FCD158}"/>
              </a:ext>
            </a:extLst>
          </p:cNvPr>
          <p:cNvSpPr/>
          <p:nvPr/>
        </p:nvSpPr>
        <p:spPr>
          <a:xfrm>
            <a:off x="648382" y="0"/>
            <a:ext cx="11446412" cy="68579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582635F3-CDC1-4E45-8F38-BA927E85093B}"/>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FDBAB4F0-319C-423F-871D-C2D1F1175DE5}"/>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2" name="TextBox 11">
            <a:extLst>
              <a:ext uri="{FF2B5EF4-FFF2-40B4-BE49-F238E27FC236}">
                <a16:creationId xmlns:a16="http://schemas.microsoft.com/office/drawing/2014/main" id="{06100303-C053-4844-A535-0F8115C16011}"/>
              </a:ext>
            </a:extLst>
          </p:cNvPr>
          <p:cNvSpPr txBox="1"/>
          <p:nvPr/>
        </p:nvSpPr>
        <p:spPr>
          <a:xfrm>
            <a:off x="1151240" y="468413"/>
            <a:ext cx="5450026" cy="968278"/>
          </a:xfrm>
          <a:prstGeom prst="rect">
            <a:avLst/>
          </a:prstGeom>
          <a:noFill/>
        </p:spPr>
        <p:txBody>
          <a:bodyPr wrap="square" rtlCol="0">
            <a:spAutoFit/>
          </a:bodyPr>
          <a:lstStyle/>
          <a:p>
            <a:pPr lvl="0">
              <a:lnSpc>
                <a:spcPct val="107000"/>
              </a:lnSpc>
              <a:spcAft>
                <a:spcPts val="800"/>
              </a:spcAft>
            </a:pPr>
            <a:r>
              <a:rPr lang="en-US" sz="1800">
                <a:solidFill>
                  <a:schemeClr val="bg1"/>
                </a:solidFill>
                <a:effectLst/>
                <a:latin typeface="Calibri" panose="020F0502020204030204" pitchFamily="34" charset="0"/>
                <a:ea typeface="Calibri" panose="020F0502020204030204" pitchFamily="34" charset="0"/>
                <a:cs typeface="Calibri" panose="020F0502020204030204" pitchFamily="34" charset="0"/>
              </a:rPr>
              <a:t>Câu hỏi đặt ra: Bạn có đoán được những dữ liệu này là của quốc gia nào không? Bạn phỏng đoán dựa trên cơ sở nào?</a:t>
            </a:r>
          </a:p>
        </p:txBody>
      </p:sp>
      <p:sp>
        <p:nvSpPr>
          <p:cNvPr id="15" name="Rectangle 14">
            <a:extLst>
              <a:ext uri="{FF2B5EF4-FFF2-40B4-BE49-F238E27FC236}">
                <a16:creationId xmlns:a16="http://schemas.microsoft.com/office/drawing/2014/main" id="{B1FBC7B6-10A0-4567-9E69-CCFA90833801}"/>
              </a:ext>
            </a:extLst>
          </p:cNvPr>
          <p:cNvSpPr/>
          <p:nvPr/>
        </p:nvSpPr>
        <p:spPr>
          <a:xfrm>
            <a:off x="1552010" y="1497640"/>
            <a:ext cx="4967416" cy="1440844"/>
          </a:xfrm>
          <a:prstGeom prst="rect">
            <a:avLst/>
          </a:prstGeom>
          <a:noFill/>
        </p:spPr>
        <p:txBody>
          <a:bodyPr wrap="square" rtlCol="0">
            <a:spAutoFit/>
          </a:bodyPr>
          <a:lstStyle/>
          <a:p>
            <a:pPr algn="just">
              <a:lnSpc>
                <a:spcPct val="150000"/>
              </a:lnSpc>
            </a:pPr>
            <a:r>
              <a:rPr lang="en-US" sz="1200">
                <a:solidFill>
                  <a:schemeClr val="bg1"/>
                </a:solidFill>
                <a:effectLst/>
                <a:ea typeface="Times New Roman" panose="02020603050405020304" pitchFamily="18" charset="0"/>
              </a:rPr>
              <a:t> - Căn cứ vào thời gian: Thời gian travel có số lượng booking cao nhất là tháng 7, tiếp theo tháng 8 nên khu vực checkin rơi vào vùng có khí hậu nhiệt đới, trùng với kỳ nghỉ tháng 7,8 =&gt; Dự đoán đây là khu vực Đông Nam Á</a:t>
            </a:r>
          </a:p>
          <a:p>
            <a:pPr algn="just">
              <a:lnSpc>
                <a:spcPct val="150000"/>
              </a:lnSpc>
            </a:pPr>
            <a:endParaRPr lang="id-ID" sz="1200">
              <a:solidFill>
                <a:schemeClr val="bg1"/>
              </a:solidFill>
            </a:endParaRPr>
          </a:p>
        </p:txBody>
      </p:sp>
      <p:sp>
        <p:nvSpPr>
          <p:cNvPr id="16" name="Rectangle 15">
            <a:extLst>
              <a:ext uri="{FF2B5EF4-FFF2-40B4-BE49-F238E27FC236}">
                <a16:creationId xmlns:a16="http://schemas.microsoft.com/office/drawing/2014/main" id="{2E410538-3408-48B0-BCAE-88A12C486386}"/>
              </a:ext>
            </a:extLst>
          </p:cNvPr>
          <p:cNvSpPr/>
          <p:nvPr/>
        </p:nvSpPr>
        <p:spPr>
          <a:xfrm>
            <a:off x="1552009" y="2812398"/>
            <a:ext cx="5006957" cy="3347776"/>
          </a:xfrm>
          <a:prstGeom prst="rect">
            <a:avLst/>
          </a:prstGeom>
          <a:noFill/>
        </p:spPr>
        <p:txBody>
          <a:bodyPr wrap="square" rtlCol="0">
            <a:spAutoFit/>
          </a:bodyPr>
          <a:lstStyle/>
          <a:p>
            <a:pPr algn="just">
              <a:lnSpc>
                <a:spcPct val="107000"/>
              </a:lnSpc>
              <a:spcAft>
                <a:spcPts val="800"/>
              </a:spcAft>
            </a:pPr>
            <a:r>
              <a:rPr lang="en-US" sz="1200">
                <a:solidFill>
                  <a:schemeClr val="bg1"/>
                </a:solidFill>
                <a:effectLst/>
                <a:ea typeface="Calibri" panose="020F0502020204030204" pitchFamily="34" charset="0"/>
                <a:cs typeface="Times New Roman" panose="02020603050405020304" pitchFamily="18" charset="0"/>
              </a:rPr>
              <a:t> - Theo dữ liệu đã đưa ra từ trước :”</a:t>
            </a:r>
            <a:r>
              <a:rPr lang="en-US" sz="1200">
                <a:solidFill>
                  <a:schemeClr val="bg1"/>
                </a:solidFill>
                <a:effectLst/>
                <a:ea typeface="Calibri" panose="020F0502020204030204" pitchFamily="34" charset="0"/>
                <a:cs typeface="Calibri" panose="020F0502020204030204" pitchFamily="34" charset="0"/>
              </a:rPr>
              <a:t> Công ty X có sản phẩm chủ đạo là website ABC, là website tìm kiếm và so sánh booking khách sạn lớn thuộc top đầu thế giới. “.</a:t>
            </a:r>
          </a:p>
          <a:p>
            <a:pPr algn="just">
              <a:lnSpc>
                <a:spcPct val="107000"/>
              </a:lnSpc>
              <a:spcAft>
                <a:spcPts val="800"/>
              </a:spcAft>
            </a:pPr>
            <a:r>
              <a:rPr lang="en-US" sz="1200">
                <a:solidFill>
                  <a:schemeClr val="bg1"/>
                </a:solidFill>
                <a:effectLst/>
                <a:ea typeface="Calibri" panose="020F0502020204030204" pitchFamily="34" charset="0"/>
              </a:rPr>
              <a:t>Bạn được cung cấp dữ liệu daily performance của 3 nhà quảng cáo (advertisers) trên website ABC trong năm 2019 tại 1 quốc gia</a:t>
            </a:r>
          </a:p>
          <a:p>
            <a:pPr algn="just">
              <a:lnSpc>
                <a:spcPct val="107000"/>
              </a:lnSpc>
              <a:spcAft>
                <a:spcPts val="800"/>
              </a:spcAft>
            </a:pPr>
            <a:endParaRPr lang="en-US" sz="1200">
              <a:solidFill>
                <a:schemeClr val="bg1"/>
              </a:solidFill>
              <a:ea typeface="Calibri" panose="020F0502020204030204" pitchFamily="34" charset="0"/>
              <a:cs typeface="Calibri" panose="020F0502020204030204" pitchFamily="34" charset="0"/>
            </a:endParaRPr>
          </a:p>
          <a:p>
            <a:pPr algn="just">
              <a:lnSpc>
                <a:spcPct val="107000"/>
              </a:lnSpc>
              <a:spcAft>
                <a:spcPts val="800"/>
              </a:spcAft>
            </a:pPr>
            <a:r>
              <a:rPr lang="en-US" sz="1200">
                <a:solidFill>
                  <a:schemeClr val="bg1"/>
                </a:solidFill>
                <a:effectLst/>
                <a:ea typeface="Calibri" panose="020F0502020204030204" pitchFamily="34" charset="0"/>
                <a:cs typeface="Calibri" panose="020F0502020204030204" pitchFamily="34" charset="0"/>
              </a:rPr>
              <a:t> =&gt; Dựa theo dữ liệu trên có thể xác định được là 3 khách sạn thuộc top đầu tức trong top 10 khách sạn lớn và 3 khách sạn điều cùng 1 quốc gia . Đây là dữ liệu quan trọng mà đây là bộ dữ liệu năm 2019 nên có thể xác định khoản thời gian bình chọn ở khoảng năm 2018-2020 dựa trên tạp chí Travel+Leisure (Travel &amp; Leisure là tạp chí danh tiếng của Mỹ, có trụ sở tại New York)  về du lịch trong đó có bình chọn về top khách sạn tốt nhất thế giới. Thông qua trang Travel+Leisure thì chỉ có năm 2018 là năm có 3 khách sạn được nằm trong top thế giới là 3 khách sạn ở Indonesia</a:t>
            </a:r>
            <a:endParaRPr lang="en-US" sz="1200">
              <a:solidFill>
                <a:schemeClr val="bg1"/>
              </a:solidFill>
              <a:effectLst/>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331A9058-5944-4E06-BD80-14C6077EA9AF}"/>
              </a:ext>
            </a:extLst>
          </p:cNvPr>
          <p:cNvSpPr/>
          <p:nvPr/>
        </p:nvSpPr>
        <p:spPr>
          <a:xfrm>
            <a:off x="7557392" y="4245782"/>
            <a:ext cx="4374626" cy="1127553"/>
          </a:xfrm>
          <a:prstGeom prst="rect">
            <a:avLst/>
          </a:prstGeom>
          <a:noFill/>
        </p:spPr>
        <p:txBody>
          <a:bodyPr wrap="square" rtlCol="0">
            <a:spAutoFit/>
          </a:bodyPr>
          <a:lstStyle/>
          <a:p>
            <a:pPr algn="just">
              <a:lnSpc>
                <a:spcPct val="150000"/>
              </a:lnSpc>
            </a:pPr>
            <a:r>
              <a:rPr lang="en-US" sz="1200">
                <a:solidFill>
                  <a:schemeClr val="bg1"/>
                </a:solidFill>
              </a:rPr>
              <a:t>=&gt;</a:t>
            </a:r>
            <a:r>
              <a:rPr lang="en-US" sz="1200">
                <a:solidFill>
                  <a:schemeClr val="bg1"/>
                </a:solidFill>
                <a:effectLst/>
                <a:ea typeface="Times New Roman" panose="02020603050405020304" pitchFamily="18" charset="0"/>
              </a:rPr>
              <a:t>3 khách sạn đó là: </a:t>
            </a:r>
          </a:p>
          <a:p>
            <a:pPr algn="just">
              <a:lnSpc>
                <a:spcPct val="150000"/>
              </a:lnSpc>
            </a:pPr>
            <a:r>
              <a:rPr lang="en-US" sz="1200">
                <a:solidFill>
                  <a:schemeClr val="bg1"/>
                </a:solidFill>
                <a:latin typeface="Lato (Body)"/>
                <a:ea typeface="Calibri" panose="020F0502020204030204" pitchFamily="34" charset="0"/>
                <a:cs typeface="Times New Roman" panose="02020603050405020304" pitchFamily="18" charset="0"/>
              </a:rPr>
              <a:t>  </a:t>
            </a:r>
            <a:r>
              <a:rPr lang="en-US" sz="1200">
                <a:solidFill>
                  <a:schemeClr val="bg1"/>
                </a:solidFill>
                <a:effectLst/>
                <a:latin typeface="Lato (Body)"/>
                <a:ea typeface="Calibri" panose="020F0502020204030204" pitchFamily="34" charset="0"/>
                <a:cs typeface="Times New Roman" panose="02020603050405020304" pitchFamily="18" charset="0"/>
              </a:rPr>
              <a:t>- Nihi Sumba Island, Indonesia</a:t>
            </a:r>
          </a:p>
          <a:p>
            <a:pPr>
              <a:lnSpc>
                <a:spcPct val="107000"/>
              </a:lnSpc>
              <a:spcAft>
                <a:spcPts val="800"/>
              </a:spcAft>
            </a:pPr>
            <a:r>
              <a:rPr lang="en-US" sz="1200">
                <a:solidFill>
                  <a:schemeClr val="bg1"/>
                </a:solidFill>
                <a:latin typeface="Lato (Body)"/>
                <a:ea typeface="Calibri" panose="020F0502020204030204" pitchFamily="34" charset="0"/>
                <a:cs typeface="Times New Roman" panose="02020603050405020304" pitchFamily="18" charset="0"/>
              </a:rPr>
              <a:t>  - </a:t>
            </a:r>
            <a:r>
              <a:rPr lang="en-US" sz="1200">
                <a:solidFill>
                  <a:schemeClr val="bg1"/>
                </a:solidFill>
                <a:effectLst/>
                <a:latin typeface="Lato (Body)"/>
                <a:ea typeface="Calibri" panose="020F0502020204030204" pitchFamily="34" charset="0"/>
                <a:cs typeface="Times New Roman" panose="02020603050405020304" pitchFamily="18" charset="0"/>
              </a:rPr>
              <a:t>The Mulia, Bali, Indonesia</a:t>
            </a:r>
          </a:p>
          <a:p>
            <a:pPr>
              <a:lnSpc>
                <a:spcPct val="107000"/>
              </a:lnSpc>
              <a:spcAft>
                <a:spcPts val="800"/>
              </a:spcAft>
            </a:pPr>
            <a:r>
              <a:rPr lang="en-US" sz="1200">
                <a:solidFill>
                  <a:schemeClr val="bg1"/>
                </a:solidFill>
                <a:latin typeface="Lato (Body)"/>
                <a:ea typeface="Calibri" panose="020F0502020204030204" pitchFamily="34" charset="0"/>
                <a:cs typeface="Times New Roman" panose="02020603050405020304" pitchFamily="18" charset="0"/>
              </a:rPr>
              <a:t>  - </a:t>
            </a:r>
            <a:r>
              <a:rPr lang="en-US" sz="1200">
                <a:solidFill>
                  <a:schemeClr val="bg1"/>
                </a:solidFill>
                <a:effectLst/>
                <a:latin typeface="Lato (Body)"/>
                <a:ea typeface="Calibri" panose="020F0502020204030204" pitchFamily="34" charset="0"/>
                <a:cs typeface="Times New Roman" panose="02020603050405020304" pitchFamily="18" charset="0"/>
              </a:rPr>
              <a:t>Four Seasons Resort Bali at Sayan, Indonesia</a:t>
            </a:r>
            <a:endParaRPr lang="id-ID" sz="1200">
              <a:solidFill>
                <a:schemeClr val="bg1"/>
              </a:solidFill>
              <a:latin typeface="Lato (Body)"/>
            </a:endParaRPr>
          </a:p>
        </p:txBody>
      </p:sp>
      <p:pic>
        <p:nvPicPr>
          <p:cNvPr id="13" name="Picture 12">
            <a:extLst>
              <a:ext uri="{FF2B5EF4-FFF2-40B4-BE49-F238E27FC236}">
                <a16:creationId xmlns:a16="http://schemas.microsoft.com/office/drawing/2014/main" id="{E45DBBD2-B31C-F527-B353-40CCDA58D754}"/>
              </a:ext>
            </a:extLst>
          </p:cNvPr>
          <p:cNvPicPr>
            <a:picLocks noChangeAspect="1"/>
          </p:cNvPicPr>
          <p:nvPr/>
        </p:nvPicPr>
        <p:blipFill>
          <a:blip r:embed="rId2"/>
          <a:stretch>
            <a:fillRect/>
          </a:stretch>
        </p:blipFill>
        <p:spPr>
          <a:xfrm>
            <a:off x="6601266" y="245901"/>
            <a:ext cx="5330752" cy="3580988"/>
          </a:xfrm>
          <a:prstGeom prst="rect">
            <a:avLst/>
          </a:prstGeom>
        </p:spPr>
      </p:pic>
    </p:spTree>
    <p:extLst>
      <p:ext uri="{BB962C8B-B14F-4D97-AF65-F5344CB8AC3E}">
        <p14:creationId xmlns:p14="http://schemas.microsoft.com/office/powerpoint/2010/main" val="221160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2A7EF3-3423-82CC-27CB-075CBA0C5662}"/>
              </a:ext>
            </a:extLst>
          </p:cNvPr>
          <p:cNvPicPr>
            <a:picLocks noChangeAspect="1"/>
          </p:cNvPicPr>
          <p:nvPr/>
        </p:nvPicPr>
        <p:blipFill>
          <a:blip r:embed="rId2"/>
          <a:stretch>
            <a:fillRect/>
          </a:stretch>
        </p:blipFill>
        <p:spPr>
          <a:xfrm>
            <a:off x="636692" y="1812792"/>
            <a:ext cx="7859345" cy="4735254"/>
          </a:xfrm>
          <a:prstGeom prst="rect">
            <a:avLst/>
          </a:prstGeom>
        </p:spPr>
      </p:pic>
      <p:pic>
        <p:nvPicPr>
          <p:cNvPr id="2" name="Picture 1">
            <a:extLst>
              <a:ext uri="{FF2B5EF4-FFF2-40B4-BE49-F238E27FC236}">
                <a16:creationId xmlns:a16="http://schemas.microsoft.com/office/drawing/2014/main" id="{A3807E42-BB51-16B5-C50F-EA96968DC0CD}"/>
              </a:ext>
            </a:extLst>
          </p:cNvPr>
          <p:cNvPicPr>
            <a:picLocks noChangeAspect="1"/>
          </p:cNvPicPr>
          <p:nvPr/>
        </p:nvPicPr>
        <p:blipFill>
          <a:blip r:embed="rId3"/>
          <a:stretch>
            <a:fillRect/>
          </a:stretch>
        </p:blipFill>
        <p:spPr>
          <a:xfrm>
            <a:off x="253216" y="240008"/>
            <a:ext cx="8170025" cy="1123378"/>
          </a:xfrm>
          <a:prstGeom prst="rect">
            <a:avLst/>
          </a:prstGeom>
        </p:spPr>
      </p:pic>
      <p:grpSp>
        <p:nvGrpSpPr>
          <p:cNvPr id="6" name="Group 5">
            <a:extLst>
              <a:ext uri="{FF2B5EF4-FFF2-40B4-BE49-F238E27FC236}">
                <a16:creationId xmlns:a16="http://schemas.microsoft.com/office/drawing/2014/main" id="{9E9D2EC3-4119-435C-8A8B-DC39F431F446}"/>
              </a:ext>
            </a:extLst>
          </p:cNvPr>
          <p:cNvGrpSpPr/>
          <p:nvPr/>
        </p:nvGrpSpPr>
        <p:grpSpPr>
          <a:xfrm flipH="1">
            <a:off x="11506200" y="0"/>
            <a:ext cx="685800" cy="6858000"/>
            <a:chOff x="0" y="0"/>
            <a:chExt cx="685800" cy="6858000"/>
          </a:xfrm>
        </p:grpSpPr>
        <p:sp>
          <p:nvSpPr>
            <p:cNvPr id="7" name="Rectangle 6">
              <a:extLst>
                <a:ext uri="{FF2B5EF4-FFF2-40B4-BE49-F238E27FC236}">
                  <a16:creationId xmlns:a16="http://schemas.microsoft.com/office/drawing/2014/main" id="{7FE361D6-E4A8-4AE9-9765-D9C73F7E40E7}"/>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43">
              <a:extLst>
                <a:ext uri="{FF2B5EF4-FFF2-40B4-BE49-F238E27FC236}">
                  <a16:creationId xmlns:a16="http://schemas.microsoft.com/office/drawing/2014/main" id="{9ADD0EFA-1E82-405D-A206-6564102A9896}"/>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pic>
        <p:nvPicPr>
          <p:cNvPr id="5" name="Picture 4">
            <a:extLst>
              <a:ext uri="{FF2B5EF4-FFF2-40B4-BE49-F238E27FC236}">
                <a16:creationId xmlns:a16="http://schemas.microsoft.com/office/drawing/2014/main" id="{E39C3EC5-0A0A-F252-B6C7-0731CED483F9}"/>
              </a:ext>
            </a:extLst>
          </p:cNvPr>
          <p:cNvPicPr>
            <a:picLocks noChangeAspect="1"/>
          </p:cNvPicPr>
          <p:nvPr/>
        </p:nvPicPr>
        <p:blipFill>
          <a:blip r:embed="rId4"/>
          <a:stretch>
            <a:fillRect/>
          </a:stretch>
        </p:blipFill>
        <p:spPr>
          <a:xfrm>
            <a:off x="9151592" y="1812792"/>
            <a:ext cx="1720938" cy="774740"/>
          </a:xfrm>
          <a:prstGeom prst="rect">
            <a:avLst/>
          </a:prstGeom>
        </p:spPr>
      </p:pic>
      <p:pic>
        <p:nvPicPr>
          <p:cNvPr id="13" name="Picture 12">
            <a:extLst>
              <a:ext uri="{FF2B5EF4-FFF2-40B4-BE49-F238E27FC236}">
                <a16:creationId xmlns:a16="http://schemas.microsoft.com/office/drawing/2014/main" id="{CA4D6437-4713-17BC-136D-AF330BAD91A8}"/>
              </a:ext>
            </a:extLst>
          </p:cNvPr>
          <p:cNvPicPr>
            <a:picLocks noChangeAspect="1"/>
          </p:cNvPicPr>
          <p:nvPr/>
        </p:nvPicPr>
        <p:blipFill>
          <a:blip r:embed="rId5"/>
          <a:stretch>
            <a:fillRect/>
          </a:stretch>
        </p:blipFill>
        <p:spPr>
          <a:xfrm>
            <a:off x="9129707" y="2977322"/>
            <a:ext cx="1729891" cy="772273"/>
          </a:xfrm>
          <a:prstGeom prst="rect">
            <a:avLst/>
          </a:prstGeom>
        </p:spPr>
      </p:pic>
      <p:pic>
        <p:nvPicPr>
          <p:cNvPr id="14" name="Picture 13">
            <a:extLst>
              <a:ext uri="{FF2B5EF4-FFF2-40B4-BE49-F238E27FC236}">
                <a16:creationId xmlns:a16="http://schemas.microsoft.com/office/drawing/2014/main" id="{91CF3380-5FAE-DFE2-376A-FBE118837854}"/>
              </a:ext>
            </a:extLst>
          </p:cNvPr>
          <p:cNvPicPr>
            <a:picLocks noChangeAspect="1"/>
          </p:cNvPicPr>
          <p:nvPr/>
        </p:nvPicPr>
        <p:blipFill>
          <a:blip r:embed="rId6"/>
          <a:stretch>
            <a:fillRect/>
          </a:stretch>
        </p:blipFill>
        <p:spPr>
          <a:xfrm>
            <a:off x="9129708" y="4136513"/>
            <a:ext cx="1729891" cy="781090"/>
          </a:xfrm>
          <a:prstGeom prst="rect">
            <a:avLst/>
          </a:prstGeom>
        </p:spPr>
      </p:pic>
      <p:sp>
        <p:nvSpPr>
          <p:cNvPr id="15" name="Rectangle 14">
            <a:extLst>
              <a:ext uri="{FF2B5EF4-FFF2-40B4-BE49-F238E27FC236}">
                <a16:creationId xmlns:a16="http://schemas.microsoft.com/office/drawing/2014/main" id="{1BD91A85-A5F7-B4D4-3637-3EC8EEB6B724}"/>
              </a:ext>
            </a:extLst>
          </p:cNvPr>
          <p:cNvSpPr/>
          <p:nvPr/>
        </p:nvSpPr>
        <p:spPr>
          <a:xfrm>
            <a:off x="1436652" y="1421665"/>
            <a:ext cx="4054222" cy="372923"/>
          </a:xfrm>
          <a:prstGeom prst="rect">
            <a:avLst/>
          </a:prstGeom>
          <a:noFill/>
        </p:spPr>
        <p:txBody>
          <a:bodyPr wrap="square" rtlCol="0">
            <a:spAutoFit/>
          </a:bodyPr>
          <a:lstStyle/>
          <a:p>
            <a:pPr algn="just">
              <a:lnSpc>
                <a:spcPct val="150000"/>
              </a:lnSpc>
            </a:pPr>
            <a:r>
              <a:rPr lang="en-US" sz="1400" b="1">
                <a:solidFill>
                  <a:schemeClr val="accent6"/>
                </a:solidFill>
                <a:effectLst/>
                <a:ea typeface="Times New Roman" panose="02020603050405020304" pitchFamily="18" charset="0"/>
              </a:rPr>
              <a:t>Lợi nhuận thu về của các nhà quảng cáo</a:t>
            </a:r>
          </a:p>
        </p:txBody>
      </p:sp>
    </p:spTree>
    <p:extLst>
      <p:ext uri="{BB962C8B-B14F-4D97-AF65-F5344CB8AC3E}">
        <p14:creationId xmlns:p14="http://schemas.microsoft.com/office/powerpoint/2010/main" val="403565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AA1B9-6365-4E59-85D4-5B94A3D2FCFA}"/>
              </a:ext>
            </a:extLst>
          </p:cNvPr>
          <p:cNvSpPr/>
          <p:nvPr/>
        </p:nvSpPr>
        <p:spPr>
          <a:xfrm>
            <a:off x="1" y="0"/>
            <a:ext cx="5041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 name="Group 4">
            <a:extLst>
              <a:ext uri="{FF2B5EF4-FFF2-40B4-BE49-F238E27FC236}">
                <a16:creationId xmlns:a16="http://schemas.microsoft.com/office/drawing/2014/main" id="{01EFE16E-846F-4ED8-9D9E-D100ABE38A3B}"/>
              </a:ext>
            </a:extLst>
          </p:cNvPr>
          <p:cNvGrpSpPr/>
          <p:nvPr/>
        </p:nvGrpSpPr>
        <p:grpSpPr>
          <a:xfrm flipH="1">
            <a:off x="11506200" y="0"/>
            <a:ext cx="685800" cy="6858000"/>
            <a:chOff x="0" y="0"/>
            <a:chExt cx="685800" cy="6858000"/>
          </a:xfrm>
          <a:solidFill>
            <a:schemeClr val="accent1"/>
          </a:solidFill>
        </p:grpSpPr>
        <p:sp>
          <p:nvSpPr>
            <p:cNvPr id="6" name="Rectangle 5">
              <a:extLst>
                <a:ext uri="{FF2B5EF4-FFF2-40B4-BE49-F238E27FC236}">
                  <a16:creationId xmlns:a16="http://schemas.microsoft.com/office/drawing/2014/main" id="{BEE673C2-FAD5-453D-BBDF-A2C19884000C}"/>
                </a:ext>
              </a:extLst>
            </p:cNvPr>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60B18716-F029-41E5-BF0F-880C1ED4FB26}"/>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grpFill/>
            <a:ln>
              <a:noFill/>
            </a:ln>
          </p:spPr>
          <p:txBody>
            <a:bodyPr/>
            <a:lstStyle/>
            <a:p>
              <a:endParaRPr lang="en-US"/>
            </a:p>
          </p:txBody>
        </p:sp>
      </p:grpSp>
      <p:pic>
        <p:nvPicPr>
          <p:cNvPr id="13" name="Picture 12">
            <a:extLst>
              <a:ext uri="{FF2B5EF4-FFF2-40B4-BE49-F238E27FC236}">
                <a16:creationId xmlns:a16="http://schemas.microsoft.com/office/drawing/2014/main" id="{2D53F851-444C-75BC-2059-4FBBBC8535A5}"/>
              </a:ext>
            </a:extLst>
          </p:cNvPr>
          <p:cNvPicPr>
            <a:picLocks noChangeAspect="1"/>
          </p:cNvPicPr>
          <p:nvPr/>
        </p:nvPicPr>
        <p:blipFill>
          <a:blip r:embed="rId2"/>
          <a:stretch>
            <a:fillRect/>
          </a:stretch>
        </p:blipFill>
        <p:spPr>
          <a:xfrm>
            <a:off x="1646226" y="1670633"/>
            <a:ext cx="6247835" cy="4207725"/>
          </a:xfrm>
          <a:prstGeom prst="rect">
            <a:avLst/>
          </a:prstGeom>
        </p:spPr>
      </p:pic>
      <p:pic>
        <p:nvPicPr>
          <p:cNvPr id="3" name="Picture 2">
            <a:extLst>
              <a:ext uri="{FF2B5EF4-FFF2-40B4-BE49-F238E27FC236}">
                <a16:creationId xmlns:a16="http://schemas.microsoft.com/office/drawing/2014/main" id="{7721430B-11D0-2DCE-F34E-FF5E7A49A80E}"/>
              </a:ext>
            </a:extLst>
          </p:cNvPr>
          <p:cNvPicPr>
            <a:picLocks noChangeAspect="1"/>
          </p:cNvPicPr>
          <p:nvPr/>
        </p:nvPicPr>
        <p:blipFill>
          <a:blip r:embed="rId3"/>
          <a:stretch>
            <a:fillRect/>
          </a:stretch>
        </p:blipFill>
        <p:spPr>
          <a:xfrm>
            <a:off x="616969" y="196043"/>
            <a:ext cx="8170025" cy="1123378"/>
          </a:xfrm>
          <a:prstGeom prst="rect">
            <a:avLst/>
          </a:prstGeom>
        </p:spPr>
      </p:pic>
    </p:spTree>
    <p:extLst>
      <p:ext uri="{BB962C8B-B14F-4D97-AF65-F5344CB8AC3E}">
        <p14:creationId xmlns:p14="http://schemas.microsoft.com/office/powerpoint/2010/main" val="232930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AA1B9-6365-4E59-85D4-5B94A3D2FCFA}"/>
              </a:ext>
            </a:extLst>
          </p:cNvPr>
          <p:cNvSpPr/>
          <p:nvPr/>
        </p:nvSpPr>
        <p:spPr>
          <a:xfrm>
            <a:off x="1" y="0"/>
            <a:ext cx="5041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 name="Group 4">
            <a:extLst>
              <a:ext uri="{FF2B5EF4-FFF2-40B4-BE49-F238E27FC236}">
                <a16:creationId xmlns:a16="http://schemas.microsoft.com/office/drawing/2014/main" id="{01EFE16E-846F-4ED8-9D9E-D100ABE38A3B}"/>
              </a:ext>
            </a:extLst>
          </p:cNvPr>
          <p:cNvGrpSpPr/>
          <p:nvPr/>
        </p:nvGrpSpPr>
        <p:grpSpPr>
          <a:xfrm flipH="1">
            <a:off x="11506200" y="0"/>
            <a:ext cx="685800" cy="6858000"/>
            <a:chOff x="0" y="0"/>
            <a:chExt cx="685800" cy="6858000"/>
          </a:xfrm>
          <a:solidFill>
            <a:schemeClr val="accent1"/>
          </a:solidFill>
        </p:grpSpPr>
        <p:sp>
          <p:nvSpPr>
            <p:cNvPr id="6" name="Rectangle 5">
              <a:extLst>
                <a:ext uri="{FF2B5EF4-FFF2-40B4-BE49-F238E27FC236}">
                  <a16:creationId xmlns:a16="http://schemas.microsoft.com/office/drawing/2014/main" id="{BEE673C2-FAD5-453D-BBDF-A2C19884000C}"/>
                </a:ext>
              </a:extLst>
            </p:cNvPr>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60B18716-F029-41E5-BF0F-880C1ED4FB26}"/>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grpFill/>
            <a:ln>
              <a:noFill/>
            </a:ln>
          </p:spPr>
          <p:txBody>
            <a:bodyPr/>
            <a:lstStyle/>
            <a:p>
              <a:endParaRPr lang="en-US"/>
            </a:p>
          </p:txBody>
        </p:sp>
      </p:grpSp>
      <p:pic>
        <p:nvPicPr>
          <p:cNvPr id="3" name="Picture 2">
            <a:extLst>
              <a:ext uri="{FF2B5EF4-FFF2-40B4-BE49-F238E27FC236}">
                <a16:creationId xmlns:a16="http://schemas.microsoft.com/office/drawing/2014/main" id="{7721430B-11D0-2DCE-F34E-FF5E7A49A80E}"/>
              </a:ext>
            </a:extLst>
          </p:cNvPr>
          <p:cNvPicPr>
            <a:picLocks noChangeAspect="1"/>
          </p:cNvPicPr>
          <p:nvPr/>
        </p:nvPicPr>
        <p:blipFill>
          <a:blip r:embed="rId2"/>
          <a:stretch>
            <a:fillRect/>
          </a:stretch>
        </p:blipFill>
        <p:spPr>
          <a:xfrm>
            <a:off x="616969" y="196043"/>
            <a:ext cx="8170025" cy="1123378"/>
          </a:xfrm>
          <a:prstGeom prst="rect">
            <a:avLst/>
          </a:prstGeom>
        </p:spPr>
      </p:pic>
      <p:pic>
        <p:nvPicPr>
          <p:cNvPr id="8" name="Picture 7">
            <a:extLst>
              <a:ext uri="{FF2B5EF4-FFF2-40B4-BE49-F238E27FC236}">
                <a16:creationId xmlns:a16="http://schemas.microsoft.com/office/drawing/2014/main" id="{B3BE7207-E475-29CE-D880-09F06D61E21E}"/>
              </a:ext>
            </a:extLst>
          </p:cNvPr>
          <p:cNvPicPr>
            <a:picLocks noChangeAspect="1"/>
          </p:cNvPicPr>
          <p:nvPr/>
        </p:nvPicPr>
        <p:blipFill>
          <a:blip r:embed="rId3"/>
          <a:stretch>
            <a:fillRect/>
          </a:stretch>
        </p:blipFill>
        <p:spPr>
          <a:xfrm>
            <a:off x="6276274" y="1126936"/>
            <a:ext cx="4685685" cy="2600460"/>
          </a:xfrm>
          <a:prstGeom prst="rect">
            <a:avLst/>
          </a:prstGeom>
        </p:spPr>
      </p:pic>
      <p:sp>
        <p:nvSpPr>
          <p:cNvPr id="10" name="TextBox 9">
            <a:extLst>
              <a:ext uri="{FF2B5EF4-FFF2-40B4-BE49-F238E27FC236}">
                <a16:creationId xmlns:a16="http://schemas.microsoft.com/office/drawing/2014/main" id="{3AEB62C4-8102-0F75-1153-5802965DAE51}"/>
              </a:ext>
            </a:extLst>
          </p:cNvPr>
          <p:cNvSpPr txBox="1"/>
          <p:nvPr/>
        </p:nvSpPr>
        <p:spPr>
          <a:xfrm>
            <a:off x="1847498" y="1373790"/>
            <a:ext cx="2180806" cy="453137"/>
          </a:xfrm>
          <a:prstGeom prst="rect">
            <a:avLst/>
          </a:prstGeom>
          <a:noFill/>
        </p:spPr>
        <p:txBody>
          <a:bodyPr wrap="square">
            <a:spAutoFit/>
          </a:bodyPr>
          <a:lstStyle/>
          <a:p>
            <a:pPr algn="just">
              <a:lnSpc>
                <a:spcPct val="150000"/>
              </a:lnSpc>
            </a:pPr>
            <a:r>
              <a:rPr lang="en-US" sz="1800" b="1">
                <a:solidFill>
                  <a:schemeClr val="accent6"/>
                </a:solidFill>
                <a:effectLst/>
                <a:ea typeface="Times New Roman" panose="02020603050405020304" pitchFamily="18" charset="0"/>
              </a:rPr>
              <a:t>Báo cáo theo quý</a:t>
            </a:r>
            <a:endParaRPr lang="en-US" sz="1200" b="1">
              <a:solidFill>
                <a:schemeClr val="accent6"/>
              </a:solidFill>
              <a:effectLst/>
              <a:ea typeface="Times New Roman" panose="02020603050405020304" pitchFamily="18" charset="0"/>
            </a:endParaRPr>
          </a:p>
        </p:txBody>
      </p:sp>
      <p:sp>
        <p:nvSpPr>
          <p:cNvPr id="16" name="Rectangle 15">
            <a:extLst>
              <a:ext uri="{FF2B5EF4-FFF2-40B4-BE49-F238E27FC236}">
                <a16:creationId xmlns:a16="http://schemas.microsoft.com/office/drawing/2014/main" id="{96177064-0893-3FBC-51F6-D6EC2658AAA8}"/>
              </a:ext>
            </a:extLst>
          </p:cNvPr>
          <p:cNvSpPr/>
          <p:nvPr/>
        </p:nvSpPr>
        <p:spPr>
          <a:xfrm>
            <a:off x="1566837" y="2100649"/>
            <a:ext cx="4348890" cy="609847"/>
          </a:xfrm>
          <a:prstGeom prst="rect">
            <a:avLst/>
          </a:prstGeom>
          <a:noFill/>
        </p:spPr>
        <p:txBody>
          <a:bodyPr wrap="square" rtlCol="0">
            <a:spAutoFit/>
          </a:bodyPr>
          <a:lstStyle/>
          <a:p>
            <a:pPr algn="just">
              <a:lnSpc>
                <a:spcPct val="150000"/>
              </a:lnSpc>
            </a:pPr>
            <a:r>
              <a:rPr lang="en-US" sz="1200">
                <a:solidFill>
                  <a:schemeClr val="accent6"/>
                </a:solidFill>
              </a:rPr>
              <a:t>Quý I: Chi phí nhà quảng cáo A và C bằng nhau, nhưng lợi nhuận của nhà quảng cáo A cao hơn hẳn C</a:t>
            </a:r>
            <a:endParaRPr lang="id-ID" sz="1200">
              <a:solidFill>
                <a:schemeClr val="accent6"/>
              </a:solidFill>
            </a:endParaRPr>
          </a:p>
        </p:txBody>
      </p:sp>
      <p:pic>
        <p:nvPicPr>
          <p:cNvPr id="20" name="Picture 19">
            <a:extLst>
              <a:ext uri="{FF2B5EF4-FFF2-40B4-BE49-F238E27FC236}">
                <a16:creationId xmlns:a16="http://schemas.microsoft.com/office/drawing/2014/main" id="{5479799B-D821-F85E-79DC-9D199D59E01B}"/>
              </a:ext>
            </a:extLst>
          </p:cNvPr>
          <p:cNvPicPr>
            <a:picLocks noChangeAspect="1"/>
          </p:cNvPicPr>
          <p:nvPr/>
        </p:nvPicPr>
        <p:blipFill>
          <a:blip r:embed="rId4"/>
          <a:stretch>
            <a:fillRect/>
          </a:stretch>
        </p:blipFill>
        <p:spPr>
          <a:xfrm>
            <a:off x="6212293" y="3815766"/>
            <a:ext cx="4819820" cy="2655594"/>
          </a:xfrm>
          <a:prstGeom prst="rect">
            <a:avLst/>
          </a:prstGeom>
        </p:spPr>
      </p:pic>
      <p:sp>
        <p:nvSpPr>
          <p:cNvPr id="21" name="Rectangle 20">
            <a:extLst>
              <a:ext uri="{FF2B5EF4-FFF2-40B4-BE49-F238E27FC236}">
                <a16:creationId xmlns:a16="http://schemas.microsoft.com/office/drawing/2014/main" id="{A8072B5A-2294-9872-2266-34BC3728909F}"/>
              </a:ext>
            </a:extLst>
          </p:cNvPr>
          <p:cNvSpPr/>
          <p:nvPr/>
        </p:nvSpPr>
        <p:spPr>
          <a:xfrm>
            <a:off x="1566837" y="2902016"/>
            <a:ext cx="4348890" cy="886846"/>
          </a:xfrm>
          <a:prstGeom prst="rect">
            <a:avLst/>
          </a:prstGeom>
          <a:noFill/>
        </p:spPr>
        <p:txBody>
          <a:bodyPr wrap="square" rtlCol="0">
            <a:spAutoFit/>
          </a:bodyPr>
          <a:lstStyle/>
          <a:p>
            <a:pPr algn="just">
              <a:lnSpc>
                <a:spcPct val="150000"/>
              </a:lnSpc>
            </a:pPr>
            <a:r>
              <a:rPr lang="en-US" sz="1200">
                <a:solidFill>
                  <a:schemeClr val="accent6"/>
                </a:solidFill>
              </a:rPr>
              <a:t>Quý II: Tỷ lệ lợi nhuận đạt được của 3 nhà quảng cáo tương ứng với chi phí bỏ ra: cao nhất là nhà quảng cáo A, thấp nhất là nhà quảng cáo B</a:t>
            </a:r>
            <a:endParaRPr lang="id-ID" sz="1200">
              <a:solidFill>
                <a:schemeClr val="accent6"/>
              </a:solidFill>
            </a:endParaRPr>
          </a:p>
        </p:txBody>
      </p:sp>
      <p:sp>
        <p:nvSpPr>
          <p:cNvPr id="22" name="Arrow: Right 21">
            <a:extLst>
              <a:ext uri="{FF2B5EF4-FFF2-40B4-BE49-F238E27FC236}">
                <a16:creationId xmlns:a16="http://schemas.microsoft.com/office/drawing/2014/main" id="{AAE73754-0DB9-4237-6A5E-B00339A7E543}"/>
              </a:ext>
            </a:extLst>
          </p:cNvPr>
          <p:cNvSpPr/>
          <p:nvPr/>
        </p:nvSpPr>
        <p:spPr>
          <a:xfrm>
            <a:off x="1107165" y="2248930"/>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2BF0481B-1139-B294-C59A-70CD0080BF01}"/>
              </a:ext>
            </a:extLst>
          </p:cNvPr>
          <p:cNvSpPr/>
          <p:nvPr/>
        </p:nvSpPr>
        <p:spPr>
          <a:xfrm>
            <a:off x="1126797" y="3032629"/>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9B552BE2-D355-6F17-925C-BDEBB4E35A0C}"/>
              </a:ext>
            </a:extLst>
          </p:cNvPr>
          <p:cNvSpPr/>
          <p:nvPr/>
        </p:nvSpPr>
        <p:spPr>
          <a:xfrm>
            <a:off x="1107165" y="3894027"/>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ECD581-2618-AAAA-0B9D-0F9EA1F439EA}"/>
              </a:ext>
            </a:extLst>
          </p:cNvPr>
          <p:cNvSpPr/>
          <p:nvPr/>
        </p:nvSpPr>
        <p:spPr>
          <a:xfrm>
            <a:off x="1566837" y="3788862"/>
            <a:ext cx="4348890" cy="1163845"/>
          </a:xfrm>
          <a:prstGeom prst="rect">
            <a:avLst/>
          </a:prstGeom>
          <a:noFill/>
        </p:spPr>
        <p:txBody>
          <a:bodyPr wrap="square" rtlCol="0">
            <a:spAutoFit/>
          </a:bodyPr>
          <a:lstStyle/>
          <a:p>
            <a:pPr algn="just">
              <a:lnSpc>
                <a:spcPct val="150000"/>
              </a:lnSpc>
            </a:pPr>
            <a:r>
              <a:rPr lang="en-US" sz="1200">
                <a:solidFill>
                  <a:schemeClr val="accent6"/>
                </a:solidFill>
              </a:rPr>
              <a:t>Quý III: Chi phí nhà quảng cáo A tang đột biến, kéo theo lợi nhuận tăng tương ứng. Hai nhà quảng cáo B và C cần đẩy mạnh việc tăng lợi nhuận để theo kịp tốc độ của nhà quảng cáo A</a:t>
            </a:r>
            <a:endParaRPr lang="id-ID" sz="1200">
              <a:solidFill>
                <a:schemeClr val="accent6"/>
              </a:solidFill>
            </a:endParaRPr>
          </a:p>
        </p:txBody>
      </p:sp>
      <p:sp>
        <p:nvSpPr>
          <p:cNvPr id="26" name="Arrow: Right 25">
            <a:extLst>
              <a:ext uri="{FF2B5EF4-FFF2-40B4-BE49-F238E27FC236}">
                <a16:creationId xmlns:a16="http://schemas.microsoft.com/office/drawing/2014/main" id="{3FA90230-89B1-BDF6-DBBC-28E231E6905E}"/>
              </a:ext>
            </a:extLst>
          </p:cNvPr>
          <p:cNvSpPr/>
          <p:nvPr/>
        </p:nvSpPr>
        <p:spPr>
          <a:xfrm>
            <a:off x="1078267" y="5143563"/>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7A3A35C-E250-D8AF-AAFD-7B522314CAA4}"/>
              </a:ext>
            </a:extLst>
          </p:cNvPr>
          <p:cNvSpPr/>
          <p:nvPr/>
        </p:nvSpPr>
        <p:spPr>
          <a:xfrm>
            <a:off x="1566837" y="5000225"/>
            <a:ext cx="4348890" cy="886846"/>
          </a:xfrm>
          <a:prstGeom prst="rect">
            <a:avLst/>
          </a:prstGeom>
          <a:noFill/>
        </p:spPr>
        <p:txBody>
          <a:bodyPr wrap="square" rtlCol="0">
            <a:spAutoFit/>
          </a:bodyPr>
          <a:lstStyle/>
          <a:p>
            <a:pPr algn="just">
              <a:lnSpc>
                <a:spcPct val="150000"/>
              </a:lnSpc>
            </a:pPr>
            <a:r>
              <a:rPr lang="en-US" sz="1200">
                <a:solidFill>
                  <a:schemeClr val="accent6"/>
                </a:solidFill>
              </a:rPr>
              <a:t>Quý IV: Theo xu hướng thị trường, quý IV có ít lượng tương tác của khách hàng nhất năm. Từ đó lợi nhuận quý IV giảm mạnh. Lợi nhuận cao nhất quý vẫn là nhà quảng cáo A</a:t>
            </a:r>
            <a:endParaRPr lang="id-ID" sz="1200">
              <a:solidFill>
                <a:schemeClr val="accent6"/>
              </a:solidFill>
            </a:endParaRPr>
          </a:p>
        </p:txBody>
      </p:sp>
    </p:spTree>
    <p:extLst>
      <p:ext uri="{BB962C8B-B14F-4D97-AF65-F5344CB8AC3E}">
        <p14:creationId xmlns:p14="http://schemas.microsoft.com/office/powerpoint/2010/main" val="96783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515676" y="1773717"/>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397960" y="1673949"/>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74788" y="3277011"/>
            <a:ext cx="7300372" cy="1367234"/>
          </a:xfrm>
          <a:prstGeom prst="rect">
            <a:avLst/>
          </a:prstGeom>
          <a:noFill/>
        </p:spPr>
        <p:txBody>
          <a:bodyPr wrap="square">
            <a:spAutoFit/>
          </a:bodyPr>
          <a:lstStyle/>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Dựa trên xu hướng tăng dần trong tỷ lệ chuyển đổi của các nhà quảng cáo trong năm 2019, dưới đây là những đề xuất để cải thiện các chiến dịch quảng cáo của mỗi nhà quảng cáo trong năm 2020:</a:t>
            </a:r>
          </a:p>
          <a:p>
            <a:pPr algn="just">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3697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D2407B-EBCF-4AA5-82CD-5000CF0314F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Google Shape;372;p17">
            <a:extLst>
              <a:ext uri="{FF2B5EF4-FFF2-40B4-BE49-F238E27FC236}">
                <a16:creationId xmlns:a16="http://schemas.microsoft.com/office/drawing/2014/main" id="{C68DC696-E7F6-4B2A-9839-3F373CAC0B46}"/>
              </a:ext>
            </a:extLst>
          </p:cNvPr>
          <p:cNvSpPr txBox="1"/>
          <p:nvPr/>
        </p:nvSpPr>
        <p:spPr>
          <a:xfrm>
            <a:off x="1734605" y="3828827"/>
            <a:ext cx="1615705" cy="400110"/>
          </a:xfrm>
          <a:prstGeom prst="rect">
            <a:avLst/>
          </a:prstGeom>
          <a:solidFill>
            <a:schemeClr val="bg1"/>
          </a:solidFill>
          <a:ln>
            <a:solidFill>
              <a:schemeClr val="bg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err="1">
                <a:solidFill>
                  <a:schemeClr val="accent6"/>
                </a:solidFill>
                <a:sym typeface="Raleway"/>
              </a:rPr>
              <a:t>BỐI</a:t>
            </a:r>
            <a:r>
              <a:rPr lang="en-US" sz="2000" b="1">
                <a:solidFill>
                  <a:schemeClr val="accent6"/>
                </a:solidFill>
                <a:sym typeface="Raleway"/>
              </a:rPr>
              <a:t> </a:t>
            </a:r>
            <a:r>
              <a:rPr lang="en-US" sz="2000" b="1" err="1">
                <a:solidFill>
                  <a:schemeClr val="accent6"/>
                </a:solidFill>
                <a:sym typeface="Raleway"/>
              </a:rPr>
              <a:t>CẢNH</a:t>
            </a:r>
            <a:endParaRPr>
              <a:solidFill>
                <a:schemeClr val="accent6"/>
              </a:solidFill>
            </a:endParaRPr>
          </a:p>
        </p:txBody>
      </p:sp>
      <p:sp>
        <p:nvSpPr>
          <p:cNvPr id="31" name="Google Shape;372;p17">
            <a:extLst>
              <a:ext uri="{FF2B5EF4-FFF2-40B4-BE49-F238E27FC236}">
                <a16:creationId xmlns:a16="http://schemas.microsoft.com/office/drawing/2014/main" id="{65D092E7-DCFA-4215-B3AB-482FA86C87BA}"/>
              </a:ext>
            </a:extLst>
          </p:cNvPr>
          <p:cNvSpPr txBox="1"/>
          <p:nvPr/>
        </p:nvSpPr>
        <p:spPr>
          <a:xfrm>
            <a:off x="4842012" y="3828827"/>
            <a:ext cx="1914663" cy="400110"/>
          </a:xfrm>
          <a:prstGeom prst="rect">
            <a:avLst/>
          </a:prstGeom>
          <a:solidFill>
            <a:schemeClr val="bg1"/>
          </a:solidFill>
          <a:ln>
            <a:solidFill>
              <a:schemeClr val="bg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accent6"/>
                </a:solidFill>
                <a:sym typeface="Raleway"/>
              </a:rPr>
              <a:t>BỘ DỮ LIỆU</a:t>
            </a:r>
            <a:endParaRPr>
              <a:solidFill>
                <a:schemeClr val="accent6"/>
              </a:solidFill>
            </a:endParaRPr>
          </a:p>
        </p:txBody>
      </p:sp>
      <p:sp>
        <p:nvSpPr>
          <p:cNvPr id="42" name="Google Shape;372;p17">
            <a:extLst>
              <a:ext uri="{FF2B5EF4-FFF2-40B4-BE49-F238E27FC236}">
                <a16:creationId xmlns:a16="http://schemas.microsoft.com/office/drawing/2014/main" id="{8CD7B468-845E-4255-B480-8B6A1B18DE57}"/>
              </a:ext>
            </a:extLst>
          </p:cNvPr>
          <p:cNvSpPr txBox="1"/>
          <p:nvPr/>
        </p:nvSpPr>
        <p:spPr>
          <a:xfrm>
            <a:off x="8174106" y="3828827"/>
            <a:ext cx="1615705" cy="400110"/>
          </a:xfrm>
          <a:prstGeom prst="rect">
            <a:avLst/>
          </a:prstGeom>
          <a:solidFill>
            <a:schemeClr val="bg1"/>
          </a:solidFill>
          <a:ln>
            <a:solidFill>
              <a:schemeClr val="bg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accent6"/>
                </a:solidFill>
                <a:sym typeface="Raleway"/>
              </a:rPr>
              <a:t>MY MAP</a:t>
            </a:r>
            <a:endParaRPr>
              <a:solidFill>
                <a:schemeClr val="accent6"/>
              </a:solidFill>
            </a:endParaRPr>
          </a:p>
        </p:txBody>
      </p:sp>
      <p:sp>
        <p:nvSpPr>
          <p:cNvPr id="52" name="TextBox 51">
            <a:extLst>
              <a:ext uri="{FF2B5EF4-FFF2-40B4-BE49-F238E27FC236}">
                <a16:creationId xmlns:a16="http://schemas.microsoft.com/office/drawing/2014/main" id="{B0C6D575-C451-4DF7-A7C3-B5E94991FB1E}"/>
              </a:ext>
            </a:extLst>
          </p:cNvPr>
          <p:cNvSpPr txBox="1"/>
          <p:nvPr/>
        </p:nvSpPr>
        <p:spPr>
          <a:xfrm>
            <a:off x="2667052" y="1971183"/>
            <a:ext cx="6269353" cy="646331"/>
          </a:xfrm>
          <a:prstGeom prst="rect">
            <a:avLst/>
          </a:prstGeom>
          <a:solidFill>
            <a:schemeClr val="bg1"/>
          </a:solidFill>
          <a:ln>
            <a:solidFill>
              <a:schemeClr val="bg1"/>
            </a:solidFill>
          </a:ln>
        </p:spPr>
        <p:txBody>
          <a:bodyPr wrap="square" rtlCol="0">
            <a:spAutoFit/>
          </a:bodyPr>
          <a:lstStyle/>
          <a:p>
            <a:pPr algn="ctr"/>
            <a:r>
              <a:rPr lang="en-US" sz="3600" b="1" err="1">
                <a:solidFill>
                  <a:schemeClr val="accent1"/>
                </a:solidFill>
                <a:latin typeface="Raleway Bold (Headings)"/>
              </a:rPr>
              <a:t>TỔNG</a:t>
            </a:r>
            <a:r>
              <a:rPr lang="en-US" sz="3600" b="1">
                <a:solidFill>
                  <a:schemeClr val="accent1"/>
                </a:solidFill>
                <a:latin typeface="Raleway Bold (Headings)"/>
              </a:rPr>
              <a:t> QUAN </a:t>
            </a:r>
            <a:r>
              <a:rPr lang="en-US" sz="3600" b="1" err="1">
                <a:solidFill>
                  <a:schemeClr val="accent1"/>
                </a:solidFill>
                <a:latin typeface="Raleway Bold (Headings)"/>
              </a:rPr>
              <a:t>VỀ</a:t>
            </a:r>
            <a:r>
              <a:rPr lang="en-US" sz="3600" b="1">
                <a:solidFill>
                  <a:schemeClr val="accent1"/>
                </a:solidFill>
                <a:latin typeface="Raleway Bold (Headings)"/>
              </a:rPr>
              <a:t> </a:t>
            </a:r>
            <a:r>
              <a:rPr lang="en-US" sz="3600" b="1" err="1">
                <a:solidFill>
                  <a:schemeClr val="accent1"/>
                </a:solidFill>
                <a:latin typeface="Raleway Bold (Headings)"/>
              </a:rPr>
              <a:t>DỮ</a:t>
            </a:r>
            <a:r>
              <a:rPr lang="en-US" sz="3600" b="1">
                <a:solidFill>
                  <a:schemeClr val="accent1"/>
                </a:solidFill>
                <a:latin typeface="Raleway Bold (Headings)"/>
              </a:rPr>
              <a:t> </a:t>
            </a:r>
            <a:r>
              <a:rPr lang="en-US" sz="3600" b="1" err="1">
                <a:solidFill>
                  <a:schemeClr val="accent1"/>
                </a:solidFill>
                <a:latin typeface="Raleway Bold (Headings)"/>
              </a:rPr>
              <a:t>LIỆU</a:t>
            </a:r>
            <a:endParaRPr lang="id-ID" sz="3600" b="1">
              <a:solidFill>
                <a:schemeClr val="accent1"/>
              </a:solidFill>
              <a:latin typeface="Raleway Bold (Headings)"/>
            </a:endParaRPr>
          </a:p>
        </p:txBody>
      </p:sp>
      <p:sp>
        <p:nvSpPr>
          <p:cNvPr id="8" name="Rectangle 7">
            <a:extLst>
              <a:ext uri="{FF2B5EF4-FFF2-40B4-BE49-F238E27FC236}">
                <a16:creationId xmlns:a16="http://schemas.microsoft.com/office/drawing/2014/main" id="{D2BC3052-9EED-19CD-6EF9-13E5EBACF0E9}"/>
              </a:ext>
            </a:extLst>
          </p:cNvPr>
          <p:cNvSpPr/>
          <p:nvPr/>
        </p:nvSpPr>
        <p:spPr>
          <a:xfrm>
            <a:off x="1150620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AC3E283A-7154-FADD-11D9-8293F616DE1A}"/>
              </a:ext>
            </a:extLst>
          </p:cNvPr>
          <p:cNvSpPr txBox="1"/>
          <p:nvPr/>
        </p:nvSpPr>
        <p:spPr>
          <a:xfrm rot="16200000">
            <a:off x="-596833" y="3091786"/>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6" name="TextBox 5">
            <a:extLst>
              <a:ext uri="{FF2B5EF4-FFF2-40B4-BE49-F238E27FC236}">
                <a16:creationId xmlns:a16="http://schemas.microsoft.com/office/drawing/2014/main" id="{AADD519F-6A5B-84D5-7CD6-FD9E29D2BA82}"/>
              </a:ext>
            </a:extLst>
          </p:cNvPr>
          <p:cNvSpPr txBox="1"/>
          <p:nvPr/>
        </p:nvSpPr>
        <p:spPr>
          <a:xfrm rot="16200000">
            <a:off x="-640700" y="5226212"/>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7" name="TextBox 6">
            <a:extLst>
              <a:ext uri="{FF2B5EF4-FFF2-40B4-BE49-F238E27FC236}">
                <a16:creationId xmlns:a16="http://schemas.microsoft.com/office/drawing/2014/main" id="{F111535D-98A7-8219-0726-62225B420389}"/>
              </a:ext>
            </a:extLst>
          </p:cNvPr>
          <p:cNvSpPr txBox="1"/>
          <p:nvPr/>
        </p:nvSpPr>
        <p:spPr>
          <a:xfrm rot="16200000">
            <a:off x="-596833" y="1110693"/>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Tree>
    <p:extLst>
      <p:ext uri="{BB962C8B-B14F-4D97-AF65-F5344CB8AC3E}">
        <p14:creationId xmlns:p14="http://schemas.microsoft.com/office/powerpoint/2010/main" val="191356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629358" y="608688"/>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412789" y="542070"/>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55017" y="1512467"/>
            <a:ext cx="7580653" cy="4613379"/>
          </a:xfrm>
          <a:prstGeom prst="rect">
            <a:avLst/>
          </a:prstGeom>
          <a:noFill/>
        </p:spPr>
        <p:txBody>
          <a:bodyPr wrap="square">
            <a:spAutoFit/>
          </a:bodyPr>
          <a:lstStyle/>
          <a:p>
            <a:pPr>
              <a:lnSpc>
                <a:spcPct val="107000"/>
              </a:lnSpc>
              <a:spcAft>
                <a:spcPts val="800"/>
              </a:spcAft>
            </a:pPr>
            <a:r>
              <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Khách sạn A:</a:t>
            </a:r>
          </a:p>
          <a:p>
            <a:pPr>
              <a:lnSpc>
                <a:spcPct val="107000"/>
              </a:lnSpc>
              <a:spcAft>
                <a:spcPts val="800"/>
              </a:spcAft>
            </a:pPr>
            <a:endPar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Tối ưu hóa mục tiêu khách hàng: Từ dữ liệu trên có thể xác định đối tượng khách hàng có tỷ lệ chuyển đổi cao nhất là nhóm short nhóm khách du lịch. Từ đó, có thể tập trung chiến dịch quảng cáo vào nhóm khách hàng này để tăng khả năng chuyển đổi.</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Tối ưu hóa nội dung quảng cáo: Đảm bảo nội dung quảng cáo hấp dẫn và tương thích với nhu cầu và mong muốn của đối tượng khách hàng. Sử dụng hình ảnh và thông điệp thú vị để tạo sự kích thích cho việc thực hiện booking.</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Tích hợp phản hồi tích cực: Sử dụng các phản hồi tích cực từ khách hàng trước đó để làm tăng niềm tin và khả năng thuyết phục của quảng cáo.</a:t>
            </a:r>
          </a:p>
        </p:txBody>
      </p:sp>
      <p:sp>
        <p:nvSpPr>
          <p:cNvPr id="2" name="Oval 1">
            <a:extLst>
              <a:ext uri="{FF2B5EF4-FFF2-40B4-BE49-F238E27FC236}">
                <a16:creationId xmlns:a16="http://schemas.microsoft.com/office/drawing/2014/main" id="{03E47AD3-4E8F-F8A5-F3EE-347FC0BEED1F}"/>
              </a:ext>
            </a:extLst>
          </p:cNvPr>
          <p:cNvSpPr/>
          <p:nvPr/>
        </p:nvSpPr>
        <p:spPr>
          <a:xfrm>
            <a:off x="1818915" y="2496065"/>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552BCE7-C6CB-E5F8-F655-44E075000559}"/>
              </a:ext>
            </a:extLst>
          </p:cNvPr>
          <p:cNvSpPr/>
          <p:nvPr/>
        </p:nvSpPr>
        <p:spPr>
          <a:xfrm>
            <a:off x="1833332" y="4183174"/>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D42364-1BD9-0F08-E904-05F72F43592F}"/>
              </a:ext>
            </a:extLst>
          </p:cNvPr>
          <p:cNvSpPr/>
          <p:nvPr/>
        </p:nvSpPr>
        <p:spPr>
          <a:xfrm>
            <a:off x="1818092" y="5870283"/>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98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629358" y="608688"/>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412789" y="542070"/>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55017" y="1512467"/>
            <a:ext cx="7513417" cy="4568430"/>
          </a:xfrm>
          <a:prstGeom prst="rect">
            <a:avLst/>
          </a:prstGeom>
          <a:noFill/>
        </p:spPr>
        <p:txBody>
          <a:bodyPr wrap="square">
            <a:spAutoFit/>
          </a:bodyPr>
          <a:lstStyle/>
          <a:p>
            <a:pPr>
              <a:lnSpc>
                <a:spcPct val="107000"/>
              </a:lnSpc>
              <a:spcAft>
                <a:spcPts val="800"/>
              </a:spcAft>
            </a:pPr>
            <a:r>
              <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Khách sạn B:</a:t>
            </a:r>
          </a:p>
          <a:p>
            <a:pPr>
              <a:lnSpc>
                <a:spcPct val="107000"/>
              </a:lnSpc>
              <a:spcAft>
                <a:spcPts val="800"/>
              </a:spcAft>
            </a:pPr>
            <a:endPar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Mở rộng phạm vi đối tượng khách hàng: tập trung vào nhóm short, nhóm khách du lịch, xem xét mở rộng đối tượng với các nhóm khách hàng khác  để tăng khả năng tiếp cận và tăng tỷ lệ chuyển đổi.</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Chạy chiến dịch remarketing: Tận dụng dữ liệu về người dùng đã thực hiện clicks mà chưa thực hiện booking. Chạy các chiến dịch remarketing để tạo sự nhắc nhở và khuyến khích họ hoàn tất việc đặt phòng.</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Tối ưu hóa từ khóa và kênh quảng cáo: Xem xét lại chiến dịch quảng cáo trước đó để xác định những từ khóa và kênh quảng cáo hiệu quả nhất. Tối ưu hóa ngân sách để tập trung vào các kênh đó</a:t>
            </a:r>
          </a:p>
        </p:txBody>
      </p:sp>
      <p:sp>
        <p:nvSpPr>
          <p:cNvPr id="2" name="Oval 1">
            <a:extLst>
              <a:ext uri="{FF2B5EF4-FFF2-40B4-BE49-F238E27FC236}">
                <a16:creationId xmlns:a16="http://schemas.microsoft.com/office/drawing/2014/main" id="{03E47AD3-4E8F-F8A5-F3EE-347FC0BEED1F}"/>
              </a:ext>
            </a:extLst>
          </p:cNvPr>
          <p:cNvSpPr/>
          <p:nvPr/>
        </p:nvSpPr>
        <p:spPr>
          <a:xfrm>
            <a:off x="1818915" y="2496065"/>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552BCE7-C6CB-E5F8-F655-44E075000559}"/>
              </a:ext>
            </a:extLst>
          </p:cNvPr>
          <p:cNvSpPr/>
          <p:nvPr/>
        </p:nvSpPr>
        <p:spPr>
          <a:xfrm>
            <a:off x="1818092" y="3901418"/>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D42364-1BD9-0F08-E904-05F72F43592F}"/>
              </a:ext>
            </a:extLst>
          </p:cNvPr>
          <p:cNvSpPr/>
          <p:nvPr/>
        </p:nvSpPr>
        <p:spPr>
          <a:xfrm>
            <a:off x="1809854" y="5235102"/>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24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629358" y="608688"/>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412789" y="542070"/>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55017" y="1374071"/>
            <a:ext cx="7513417" cy="5213800"/>
          </a:xfrm>
          <a:prstGeom prst="rect">
            <a:avLst/>
          </a:prstGeom>
          <a:noFill/>
        </p:spPr>
        <p:txBody>
          <a:bodyPr wrap="square">
            <a:spAutoFit/>
          </a:bodyPr>
          <a:lstStyle/>
          <a:p>
            <a:pPr>
              <a:lnSpc>
                <a:spcPct val="107000"/>
              </a:lnSpc>
              <a:spcAft>
                <a:spcPts val="800"/>
              </a:spcAft>
            </a:pPr>
            <a:r>
              <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Khách sạn C:</a:t>
            </a:r>
          </a:p>
          <a:p>
            <a:pPr>
              <a:lnSpc>
                <a:spcPct val="107000"/>
              </a:lnSpc>
              <a:spcAft>
                <a:spcPts val="800"/>
              </a:spcAft>
            </a:pPr>
            <a:endParaRPr lang="en-US" sz="16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a:solidFill>
                  <a:schemeClr val="accent1"/>
                </a:solidFill>
                <a:latin typeface="Calibri" panose="020F0502020204030204" pitchFamily="34" charset="0"/>
                <a:ea typeface="Calibri" panose="020F0502020204030204" pitchFamily="34" charset="0"/>
                <a:cs typeface="Times New Roman" panose="02020603050405020304" pitchFamily="18" charset="0"/>
              </a:rPr>
              <a:t>Tậ</a:t>
            </a: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 trung vào việc kiểm soát chi phí hợp lý để tối ưu hoá  lợi nhuận, cải thiện  các dịch vụ thanh toán để tăng hiệu xuất</a:t>
            </a:r>
          </a:p>
          <a:p>
            <a:pPr>
              <a:lnSpc>
                <a:spcPct val="107000"/>
              </a:lnSpc>
              <a:spcAft>
                <a:spcPts val="800"/>
              </a:spcAft>
            </a:pPr>
            <a:endParaRPr lang="en-US" sz="12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Tăng sự tương tác trên trang landing page: Đảm bảo rằng trang landing page sau khi người dùng click vào quảng cáo có nội dung hấp dẫn và thú vị. Thông tin chi tiết về dịch vụ và ưu đãi có thể thuyết phục họ thực hiện booking.</a:t>
            </a:r>
          </a:p>
          <a:p>
            <a:pPr>
              <a:lnSpc>
                <a:spcPct val="107000"/>
              </a:lnSpc>
              <a:spcAft>
                <a:spcPts val="800"/>
              </a:spcAft>
            </a:pPr>
            <a:endParaRPr lang="en-US" sz="16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Cải thiện trải nghiệm đặt phòng: Đảm bảo rằng quá trình đặt phòng trực quan và thuận tiện. Tối ưu hóa giao diện để giúp người dùng dễ dàng hoàn tất việc đặt phòng.</a:t>
            </a:r>
          </a:p>
          <a:p>
            <a:pPr>
              <a:lnSpc>
                <a:spcPct val="107000"/>
              </a:lnSpc>
              <a:spcAft>
                <a:spcPts val="800"/>
              </a:spcAft>
            </a:pPr>
            <a:endParaRPr lang="en-US" sz="12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Tích hợp hệ thống đánh giá:  Hiển thị đánh giá và phản hồi từ khách hàng trước đó để tạo sự tin tưởng và khả năng thuyết phục.</a:t>
            </a:r>
          </a:p>
        </p:txBody>
      </p:sp>
      <p:sp>
        <p:nvSpPr>
          <p:cNvPr id="2" name="Oval 1">
            <a:extLst>
              <a:ext uri="{FF2B5EF4-FFF2-40B4-BE49-F238E27FC236}">
                <a16:creationId xmlns:a16="http://schemas.microsoft.com/office/drawing/2014/main" id="{03E47AD3-4E8F-F8A5-F3EE-347FC0BEED1F}"/>
              </a:ext>
            </a:extLst>
          </p:cNvPr>
          <p:cNvSpPr/>
          <p:nvPr/>
        </p:nvSpPr>
        <p:spPr>
          <a:xfrm>
            <a:off x="1833331" y="2276126"/>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552BCE7-C6CB-E5F8-F655-44E075000559}"/>
              </a:ext>
            </a:extLst>
          </p:cNvPr>
          <p:cNvSpPr/>
          <p:nvPr/>
        </p:nvSpPr>
        <p:spPr>
          <a:xfrm>
            <a:off x="1852483" y="3284020"/>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D42364-1BD9-0F08-E904-05F72F43592F}"/>
              </a:ext>
            </a:extLst>
          </p:cNvPr>
          <p:cNvSpPr/>
          <p:nvPr/>
        </p:nvSpPr>
        <p:spPr>
          <a:xfrm>
            <a:off x="1825091" y="5894997"/>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C5A742-A347-D671-1650-3CF428E49AE4}"/>
              </a:ext>
            </a:extLst>
          </p:cNvPr>
          <p:cNvSpPr/>
          <p:nvPr/>
        </p:nvSpPr>
        <p:spPr>
          <a:xfrm>
            <a:off x="1818090" y="4570353"/>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577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1A98D7-B371-431C-9DA1-C64B7F60331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43">
            <a:extLst>
              <a:ext uri="{FF2B5EF4-FFF2-40B4-BE49-F238E27FC236}">
                <a16:creationId xmlns:a16="http://schemas.microsoft.com/office/drawing/2014/main" id="{B042983B-7B42-42B4-BA48-E8A41CBDE94B}"/>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8" name="TextBox 17">
            <a:extLst>
              <a:ext uri="{FF2B5EF4-FFF2-40B4-BE49-F238E27FC236}">
                <a16:creationId xmlns:a16="http://schemas.microsoft.com/office/drawing/2014/main" id="{1730117D-0834-4567-BBE6-71A404B4A997}"/>
              </a:ext>
            </a:extLst>
          </p:cNvPr>
          <p:cNvSpPr txBox="1"/>
          <p:nvPr/>
        </p:nvSpPr>
        <p:spPr>
          <a:xfrm>
            <a:off x="685800" y="2158608"/>
            <a:ext cx="4774278" cy="1015663"/>
          </a:xfrm>
          <a:prstGeom prst="rect">
            <a:avLst/>
          </a:prstGeom>
          <a:noFill/>
        </p:spPr>
        <p:txBody>
          <a:bodyPr wrap="square" rtlCol="0">
            <a:spAutoFit/>
          </a:bodyPr>
          <a:lstStyle/>
          <a:p>
            <a:pPr algn="r"/>
            <a:r>
              <a:rPr lang="en-US" sz="6000">
                <a:solidFill>
                  <a:schemeClr val="accent1"/>
                </a:solidFill>
                <a:latin typeface="+mj-lt"/>
              </a:rPr>
              <a:t>Thanks You</a:t>
            </a:r>
            <a:endParaRPr lang="id-ID" sz="5400">
              <a:solidFill>
                <a:schemeClr val="accent1"/>
              </a:solidFill>
              <a:latin typeface="+mj-lt"/>
            </a:endParaRPr>
          </a:p>
        </p:txBody>
      </p:sp>
      <p:sp>
        <p:nvSpPr>
          <p:cNvPr id="9" name="Rectangle 8">
            <a:extLst>
              <a:ext uri="{FF2B5EF4-FFF2-40B4-BE49-F238E27FC236}">
                <a16:creationId xmlns:a16="http://schemas.microsoft.com/office/drawing/2014/main" id="{E263B509-AD6E-B920-49D1-858D6E75BE58}"/>
              </a:ext>
            </a:extLst>
          </p:cNvPr>
          <p:cNvSpPr/>
          <p:nvPr/>
        </p:nvSpPr>
        <p:spPr>
          <a:xfrm>
            <a:off x="6039983" y="1"/>
            <a:ext cx="6115449" cy="676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7" name="Picture 16">
            <a:extLst>
              <a:ext uri="{FF2B5EF4-FFF2-40B4-BE49-F238E27FC236}">
                <a16:creationId xmlns:a16="http://schemas.microsoft.com/office/drawing/2014/main" id="{D9704D22-CCC4-1C7C-5937-921C67E52781}"/>
              </a:ext>
            </a:extLst>
          </p:cNvPr>
          <p:cNvPicPr>
            <a:picLocks noChangeAspect="1"/>
          </p:cNvPicPr>
          <p:nvPr/>
        </p:nvPicPr>
        <p:blipFill>
          <a:blip r:embed="rId2"/>
          <a:stretch>
            <a:fillRect/>
          </a:stretch>
        </p:blipFill>
        <p:spPr>
          <a:xfrm>
            <a:off x="6410836" y="1794202"/>
            <a:ext cx="5525735" cy="3711970"/>
          </a:xfrm>
          <a:prstGeom prst="rect">
            <a:avLst/>
          </a:prstGeom>
        </p:spPr>
      </p:pic>
    </p:spTree>
    <p:extLst>
      <p:ext uri="{BB962C8B-B14F-4D97-AF65-F5344CB8AC3E}">
        <p14:creationId xmlns:p14="http://schemas.microsoft.com/office/powerpoint/2010/main" val="379301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49453D-68BC-4414-B09A-8129C67BC9D8}"/>
              </a:ext>
            </a:extLst>
          </p:cNvPr>
          <p:cNvSpPr/>
          <p:nvPr/>
        </p:nvSpPr>
        <p:spPr>
          <a:xfrm>
            <a:off x="8855242" y="0"/>
            <a:ext cx="33367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a16="http://schemas.microsoft.com/office/drawing/2014/main" id="{9DC1CEF3-B4F7-409F-BE01-150C663E2F54}"/>
              </a:ext>
            </a:extLst>
          </p:cNvPr>
          <p:cNvSpPr/>
          <p:nvPr/>
        </p:nvSpPr>
        <p:spPr>
          <a:xfrm>
            <a:off x="43311" y="-12032"/>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Freeform 43">
            <a:extLst>
              <a:ext uri="{FF2B5EF4-FFF2-40B4-BE49-F238E27FC236}">
                <a16:creationId xmlns:a16="http://schemas.microsoft.com/office/drawing/2014/main" id="{2CCBC433-7D0D-44A7-BF4C-8777D3EBDEE5}"/>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418313" y="1426308"/>
            <a:ext cx="4659978" cy="584775"/>
          </a:xfrm>
          <a:prstGeom prst="rect">
            <a:avLst/>
          </a:prstGeom>
          <a:noFill/>
        </p:spPr>
        <p:txBody>
          <a:bodyPr wrap="square" rtlCol="0">
            <a:spAutoFit/>
          </a:bodyPr>
          <a:lstStyle/>
          <a:p>
            <a:r>
              <a:rPr lang="en-US" sz="3200">
                <a:solidFill>
                  <a:schemeClr val="accent1"/>
                </a:solidFill>
                <a:latin typeface="+mj-lt"/>
              </a:rPr>
              <a:t>Bối </a:t>
            </a:r>
            <a:r>
              <a:rPr lang="en-US" sz="3200" err="1">
                <a:solidFill>
                  <a:schemeClr val="accent1"/>
                </a:solidFill>
                <a:latin typeface="+mj-lt"/>
              </a:rPr>
              <a:t>cảnh</a:t>
            </a:r>
            <a:endParaRPr lang="id-ID" sz="3200">
              <a:solidFill>
                <a:schemeClr val="accent1"/>
              </a:solidFill>
              <a:latin typeface="+mj-lt"/>
            </a:endParaRPr>
          </a:p>
        </p:txBody>
      </p:sp>
      <p:sp>
        <p:nvSpPr>
          <p:cNvPr id="19" name="Rectangle 18">
            <a:extLst>
              <a:ext uri="{FF2B5EF4-FFF2-40B4-BE49-F238E27FC236}">
                <a16:creationId xmlns:a16="http://schemas.microsoft.com/office/drawing/2014/main" id="{3F17B306-F764-4A72-8D1C-F1115F076B15}"/>
              </a:ext>
            </a:extLst>
          </p:cNvPr>
          <p:cNvSpPr/>
          <p:nvPr/>
        </p:nvSpPr>
        <p:spPr>
          <a:xfrm>
            <a:off x="1444987" y="2782316"/>
            <a:ext cx="6492993" cy="873572"/>
          </a:xfrm>
          <a:prstGeom prst="rect">
            <a:avLst/>
          </a:prstGeom>
          <a:noFill/>
        </p:spPr>
        <p:txBody>
          <a:bodyPr wrap="square" rtlCol="0">
            <a:spAutoFit/>
          </a:bodyPr>
          <a:lstStyle/>
          <a:p>
            <a:pPr algn="just">
              <a:lnSpc>
                <a:spcPct val="15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Công ty X có sản phẩm chủ đạo là website ABC, là website tìm kiếm và so sánh booking khách sạn lớn thuộc top đầu thế giới</a:t>
            </a:r>
            <a:endParaRPr lang="id-ID" sz="120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312F518-3C24-4EC6-9D87-B7C5F218EB99}"/>
              </a:ext>
            </a:extLst>
          </p:cNvPr>
          <p:cNvSpPr/>
          <p:nvPr/>
        </p:nvSpPr>
        <p:spPr>
          <a:xfrm>
            <a:off x="1444988" y="4333431"/>
            <a:ext cx="6492992" cy="961482"/>
          </a:xfrm>
          <a:prstGeom prst="rect">
            <a:avLst/>
          </a:prstGeom>
          <a:noFill/>
        </p:spPr>
        <p:txBody>
          <a:bodyPr wrap="square" rtlCol="0">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Bộ </a:t>
            </a:r>
            <a:r>
              <a:rPr lang="en-US" sz="1800">
                <a:effectLst/>
                <a:latin typeface="Times New Roman" panose="02020603050405020304" pitchFamily="18" charset="0"/>
                <a:ea typeface="Calibri" panose="020F0502020204030204" pitchFamily="34" charset="0"/>
                <a:cs typeface="Times New Roman" panose="02020603050405020304" pitchFamily="18" charset="0"/>
              </a:rPr>
              <a:t>dữ liệu daily performance của 3 nhà quảng cáo (advertisers) trên website ABC trong năm 2019 tại 1 quốc gia (trong tổng số rất nhiều quốc gia mà website ABC có hoạt động)</a:t>
            </a:r>
          </a:p>
        </p:txBody>
      </p:sp>
      <p:sp>
        <p:nvSpPr>
          <p:cNvPr id="2" name="TextBox 1">
            <a:extLst>
              <a:ext uri="{FF2B5EF4-FFF2-40B4-BE49-F238E27FC236}">
                <a16:creationId xmlns:a16="http://schemas.microsoft.com/office/drawing/2014/main" id="{9E96D5F4-DF05-7803-0253-8E8BF002A9BB}"/>
              </a:ext>
            </a:extLst>
          </p:cNvPr>
          <p:cNvSpPr txBox="1"/>
          <p:nvPr/>
        </p:nvSpPr>
        <p:spPr>
          <a:xfrm rot="16200000">
            <a:off x="-569572" y="3183315"/>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12" name="TextBox 11">
            <a:extLst>
              <a:ext uri="{FF2B5EF4-FFF2-40B4-BE49-F238E27FC236}">
                <a16:creationId xmlns:a16="http://schemas.microsoft.com/office/drawing/2014/main" id="{E33B283D-66F5-2B65-CF0A-7BE159DB3A59}"/>
              </a:ext>
            </a:extLst>
          </p:cNvPr>
          <p:cNvSpPr txBox="1"/>
          <p:nvPr/>
        </p:nvSpPr>
        <p:spPr>
          <a:xfrm rot="16200000">
            <a:off x="-576369" y="1276245"/>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13" name="TextBox 12">
            <a:extLst>
              <a:ext uri="{FF2B5EF4-FFF2-40B4-BE49-F238E27FC236}">
                <a16:creationId xmlns:a16="http://schemas.microsoft.com/office/drawing/2014/main" id="{D0E76BA5-0173-6ACA-1903-1446C32AB6B2}"/>
              </a:ext>
            </a:extLst>
          </p:cNvPr>
          <p:cNvSpPr txBox="1"/>
          <p:nvPr/>
        </p:nvSpPr>
        <p:spPr>
          <a:xfrm rot="16200000">
            <a:off x="-606138" y="5284449"/>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Tree>
    <p:extLst>
      <p:ext uri="{BB962C8B-B14F-4D97-AF65-F5344CB8AC3E}">
        <p14:creationId xmlns:p14="http://schemas.microsoft.com/office/powerpoint/2010/main" val="350621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BC3F40-F56A-42A4-B95C-1BE83985AC9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a:extLst>
              <a:ext uri="{FF2B5EF4-FFF2-40B4-BE49-F238E27FC236}">
                <a16:creationId xmlns:a16="http://schemas.microsoft.com/office/drawing/2014/main" id="{06100303-C053-4844-A535-0F8115C16011}"/>
              </a:ext>
            </a:extLst>
          </p:cNvPr>
          <p:cNvSpPr txBox="1"/>
          <p:nvPr/>
        </p:nvSpPr>
        <p:spPr>
          <a:xfrm>
            <a:off x="1304217" y="953881"/>
            <a:ext cx="3395734" cy="584775"/>
          </a:xfrm>
          <a:prstGeom prst="rect">
            <a:avLst/>
          </a:prstGeom>
          <a:noFill/>
        </p:spPr>
        <p:txBody>
          <a:bodyPr wrap="square" rtlCol="0">
            <a:spAutoFit/>
          </a:bodyPr>
          <a:lstStyle/>
          <a:p>
            <a:r>
              <a:rPr lang="en-US" sz="3200">
                <a:solidFill>
                  <a:schemeClr val="accent1"/>
                </a:solidFill>
                <a:latin typeface="+mj-lt"/>
              </a:rPr>
              <a:t>Bộ dữ liệu</a:t>
            </a:r>
            <a:endParaRPr lang="id-ID" sz="3200">
              <a:solidFill>
                <a:schemeClr val="accent1"/>
              </a:solidFill>
              <a:latin typeface="+mj-lt"/>
            </a:endParaRPr>
          </a:p>
        </p:txBody>
      </p:sp>
      <p:sp>
        <p:nvSpPr>
          <p:cNvPr id="12" name="Rectangle 11">
            <a:extLst>
              <a:ext uri="{FF2B5EF4-FFF2-40B4-BE49-F238E27FC236}">
                <a16:creationId xmlns:a16="http://schemas.microsoft.com/office/drawing/2014/main" id="{9904C93A-2C98-4893-9CE3-3CC3CE0BEAE7}"/>
              </a:ext>
            </a:extLst>
          </p:cNvPr>
          <p:cNvSpPr/>
          <p:nvPr/>
        </p:nvSpPr>
        <p:spPr>
          <a:xfrm>
            <a:off x="1049775" y="2166638"/>
            <a:ext cx="4712886" cy="3535263"/>
          </a:xfrm>
          <a:prstGeom prst="rect">
            <a:avLst/>
          </a:prstGeom>
          <a:noFill/>
        </p:spPr>
        <p:txBody>
          <a:bodyPr wrap="square" rtlCol="0">
            <a:spAutoFit/>
          </a:bodyPr>
          <a:lstStyle/>
          <a:p>
            <a:pPr marL="146050" lvl="0" algn="l" rtl="0">
              <a:spcBef>
                <a:spcPts val="0"/>
              </a:spcBef>
              <a:spcAft>
                <a:spcPts val="0"/>
              </a:spcAft>
              <a:buSzPts val="1300"/>
            </a:pPr>
            <a:r>
              <a:rPr lang="en-US" sz="1200">
                <a:latin typeface="Times New Roman"/>
                <a:ea typeface="Times New Roman"/>
                <a:cs typeface="Times New Roman"/>
                <a:sym typeface="Times New Roman"/>
              </a:rPr>
              <a:t>Là 1 bảng bao gồm:</a:t>
            </a:r>
          </a:p>
          <a:p>
            <a:pPr marL="146050" lvl="0" algn="l" rtl="0">
              <a:spcBef>
                <a:spcPts val="0"/>
              </a:spcBef>
              <a:spcAft>
                <a:spcPts val="0"/>
              </a:spcAft>
              <a:buSzPts val="1300"/>
            </a:pPr>
            <a:r>
              <a:rPr lang="en-US" sz="1200">
                <a:latin typeface="Times New Roman"/>
                <a:ea typeface="Times New Roman"/>
                <a:cs typeface="Times New Roman"/>
                <a:sym typeface="Times New Roman"/>
              </a:rPr>
              <a:t>+ </a:t>
            </a:r>
            <a:r>
              <a:rPr lang="vi-VN" sz="1200">
                <a:latin typeface="Times New Roman"/>
                <a:ea typeface="Times New Roman"/>
                <a:cs typeface="Times New Roman"/>
                <a:sym typeface="Times New Roman"/>
              </a:rPr>
              <a:t>1095</a:t>
            </a:r>
            <a:r>
              <a:rPr lang="en-US" sz="1200">
                <a:latin typeface="Times New Roman"/>
                <a:ea typeface="Times New Roman"/>
                <a:cs typeface="Times New Roman"/>
                <a:sym typeface="Times New Roman"/>
              </a:rPr>
              <a:t> dòng</a:t>
            </a:r>
          </a:p>
          <a:p>
            <a:pPr marL="146050" lvl="0" algn="l" rtl="0">
              <a:spcBef>
                <a:spcPts val="0"/>
              </a:spcBef>
              <a:spcAft>
                <a:spcPts val="0"/>
              </a:spcAft>
              <a:buSzPts val="1300"/>
            </a:pPr>
            <a:r>
              <a:rPr lang="en-US" sz="1200">
                <a:latin typeface="Times New Roman"/>
                <a:ea typeface="Times New Roman"/>
                <a:cs typeface="Times New Roman"/>
                <a:sym typeface="Times New Roman"/>
              </a:rPr>
              <a:t>+ 14 cột</a:t>
            </a:r>
            <a:endParaRPr lang="vi-VN" sz="1200">
              <a:latin typeface="Times New Roman"/>
              <a:ea typeface="Times New Roman"/>
              <a:cs typeface="Times New Roman"/>
              <a:sym typeface="Times New Roman"/>
            </a:endParaRPr>
          </a:p>
          <a:p>
            <a:pPr marL="146050" lvl="0" algn="l" rtl="0">
              <a:spcBef>
                <a:spcPts val="0"/>
              </a:spcBef>
              <a:spcAft>
                <a:spcPts val="0"/>
              </a:spcAft>
              <a:buSzPts val="1300"/>
            </a:pPr>
            <a:endParaRPr lang="en-US" sz="1200">
              <a:latin typeface="Times New Roman"/>
              <a:ea typeface="Times New Roman"/>
              <a:cs typeface="Times New Roman"/>
              <a:sym typeface="Times New Roman"/>
            </a:endParaRPr>
          </a:p>
          <a:p>
            <a:pPr marL="146050" lvl="0" algn="l" rtl="0">
              <a:spcBef>
                <a:spcPts val="0"/>
              </a:spcBef>
              <a:spcAft>
                <a:spcPts val="0"/>
              </a:spcAft>
              <a:buSzPts val="1300"/>
            </a:pPr>
            <a:r>
              <a:rPr lang="vi-VN" sz="1200">
                <a:latin typeface="Times New Roman"/>
                <a:ea typeface="Times New Roman"/>
                <a:cs typeface="Times New Roman"/>
                <a:sym typeface="Times New Roman"/>
              </a:rPr>
              <a:t>Thông tin chi tiết:</a:t>
            </a:r>
          </a:p>
          <a:p>
            <a:pPr marL="457200" lvl="0" indent="-311150" algn="l" rtl="0">
              <a:spcBef>
                <a:spcPts val="0"/>
              </a:spcBef>
              <a:spcAft>
                <a:spcPts val="0"/>
              </a:spcAft>
              <a:buSzPts val="1300"/>
              <a:buFont typeface="Times New Roman"/>
              <a:buChar char="●"/>
            </a:pPr>
            <a:endParaRPr lang="en-US" sz="1200">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US" sz="1200">
                <a:latin typeface="Times New Roman"/>
                <a:ea typeface="Times New Roman"/>
                <a:cs typeface="Times New Roman"/>
                <a:sym typeface="Times New Roman"/>
              </a:rPr>
              <a:t>date</a:t>
            </a:r>
          </a:p>
          <a:p>
            <a:pPr marL="457200" lvl="0" indent="-311150" algn="l" rtl="0">
              <a:spcBef>
                <a:spcPts val="0"/>
              </a:spcBef>
              <a:spcAft>
                <a:spcPts val="0"/>
              </a:spcAft>
              <a:buSzPts val="1300"/>
              <a:buFont typeface="Times New Roman"/>
              <a:buChar char="●"/>
            </a:pPr>
            <a:r>
              <a:rPr lang="en-US" sz="1200">
                <a:solidFill>
                  <a:schemeClr val="dk1"/>
                </a:solidFill>
                <a:latin typeface="Times New Roman"/>
                <a:ea typeface="Times New Roman"/>
                <a:cs typeface="Times New Roman"/>
                <a:sym typeface="Times New Roman"/>
              </a:rPr>
              <a:t>t</a:t>
            </a:r>
            <a:r>
              <a:rPr lang="vi-VN" sz="1200">
                <a:solidFill>
                  <a:schemeClr val="dk1"/>
                </a:solidFill>
                <a:latin typeface="Times New Roman"/>
                <a:ea typeface="Times New Roman"/>
                <a:cs typeface="Times New Roman"/>
                <a:sym typeface="Times New Roman"/>
              </a:rPr>
              <a:t>tt</a:t>
            </a:r>
            <a:r>
              <a:rPr lang="en-US" sz="1200">
                <a:solidFill>
                  <a:schemeClr val="dk1"/>
                </a:solidFill>
                <a:latin typeface="Times New Roman"/>
                <a:ea typeface="Times New Roman"/>
                <a:cs typeface="Times New Roman"/>
                <a:sym typeface="Times New Roman"/>
              </a:rPr>
              <a:t>_group</a:t>
            </a:r>
            <a:r>
              <a:rPr lang="vi-VN" sz="12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được các nhà quảng cáo đưa ra mức giá khác nhau đối với 3 </a:t>
            </a:r>
            <a:r>
              <a:rPr lang="vi-VN" sz="1200">
                <a:solidFill>
                  <a:schemeClr val="dk1"/>
                </a:solidFill>
                <a:latin typeface="Times New Roman"/>
                <a:ea typeface="Times New Roman"/>
                <a:cs typeface="Times New Roman"/>
                <a:sym typeface="Times New Roman"/>
              </a:rPr>
              <a:t>phân khúc</a:t>
            </a:r>
            <a:r>
              <a:rPr lang="en-US" sz="1200">
                <a:solidFill>
                  <a:schemeClr val="dk1"/>
                </a:solidFill>
                <a:latin typeface="Times New Roman"/>
                <a:ea typeface="Times New Roman"/>
                <a:cs typeface="Times New Roman"/>
                <a:sym typeface="Times New Roman"/>
              </a:rPr>
              <a:t> khách hàng</a:t>
            </a:r>
            <a:r>
              <a:rPr lang="vi-VN" sz="1200">
                <a:solidFill>
                  <a:schemeClr val="dk1"/>
                </a:solidFill>
                <a:latin typeface="Times New Roman"/>
                <a:ea typeface="Times New Roman"/>
                <a:cs typeface="Times New Roman"/>
                <a:sym typeface="Times New Roman"/>
              </a:rPr>
              <a:t> “short”, “medium” và “long”</a:t>
            </a:r>
            <a:endParaRPr lang="vi-VN" sz="1200">
              <a:latin typeface="Times New Roman"/>
              <a:ea typeface="Times New Roman"/>
              <a:cs typeface="Times New Roman"/>
              <a:sym typeface="Times New Roman"/>
            </a:endParaRP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c</a:t>
            </a:r>
            <a:r>
              <a:rPr lang="vi-VN" sz="1200">
                <a:solidFill>
                  <a:schemeClr val="dk1"/>
                </a:solidFill>
                <a:latin typeface="Times New Roman"/>
                <a:ea typeface="Times New Roman"/>
                <a:cs typeface="Times New Roman"/>
                <a:sym typeface="Times New Roman"/>
              </a:rPr>
              <a:t>licks: số lượng clicks mà người dùng website ABC thực hiện</a:t>
            </a: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c</a:t>
            </a:r>
            <a:r>
              <a:rPr lang="vi-VN" sz="1200">
                <a:solidFill>
                  <a:schemeClr val="dk1"/>
                </a:solidFill>
                <a:latin typeface="Times New Roman"/>
                <a:ea typeface="Times New Roman"/>
                <a:cs typeface="Times New Roman"/>
                <a:sym typeface="Times New Roman"/>
              </a:rPr>
              <a:t>ost: số tiền nhà quảng cáo phải trả cho website ABC (theo mô hình cost-per-click)</a:t>
            </a: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b</a:t>
            </a:r>
            <a:r>
              <a:rPr lang="vi-VN" sz="1200">
                <a:solidFill>
                  <a:schemeClr val="dk1"/>
                </a:solidFill>
                <a:latin typeface="Times New Roman"/>
                <a:ea typeface="Times New Roman"/>
                <a:cs typeface="Times New Roman"/>
                <a:sym typeface="Times New Roman"/>
              </a:rPr>
              <a:t>ookings: số lượng booking khách sạn được thực hiện bởi người dùng website ABC</a:t>
            </a: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b</a:t>
            </a:r>
            <a:r>
              <a:rPr lang="vi-VN" sz="1200">
                <a:solidFill>
                  <a:schemeClr val="dk1"/>
                </a:solidFill>
                <a:latin typeface="Times New Roman"/>
                <a:ea typeface="Times New Roman"/>
                <a:cs typeface="Times New Roman"/>
                <a:sym typeface="Times New Roman"/>
              </a:rPr>
              <a:t>ooking_rev: số tiền mà người dùng tiêu cho booking khách sạn (tức chính là gross revenue của mỗi nhà quảng cáo</a:t>
            </a:r>
            <a:endParaRPr lang="en-US" sz="1200">
              <a:solidFill>
                <a:schemeClr val="dk1"/>
              </a:solidFill>
              <a:latin typeface="Times New Roman"/>
              <a:ea typeface="Times New Roman"/>
              <a:cs typeface="Times New Roman"/>
              <a:sym typeface="Times New Roman"/>
            </a:endParaRPr>
          </a:p>
          <a:p>
            <a:pPr marL="457200" lvl="0" indent="-311150" algn="l" rtl="0">
              <a:lnSpc>
                <a:spcPct val="107916"/>
              </a:lnSpc>
              <a:spcBef>
                <a:spcPts val="0"/>
              </a:spcBef>
              <a:spcAft>
                <a:spcPts val="0"/>
              </a:spcAft>
              <a:buClr>
                <a:schemeClr val="dk1"/>
              </a:buClr>
              <a:buSzPts val="1300"/>
              <a:buFont typeface="Times New Roman"/>
              <a:buChar char="●"/>
            </a:pPr>
            <a:r>
              <a:rPr lang="en-US" sz="1200">
                <a:latin typeface="Times New Roman"/>
                <a:ea typeface="Times New Roman"/>
                <a:cs typeface="Times New Roman"/>
                <a:sym typeface="Times New Roman"/>
              </a:rPr>
              <a:t>Dữ liệu được thêm các cột: Booking Conversion và Profit để thực hiện phân tích</a:t>
            </a:r>
            <a:endParaRPr lang="vi-VN" sz="1200">
              <a:latin typeface="Times New Roman"/>
              <a:ea typeface="Times New Roman"/>
              <a:cs typeface="Times New Roman"/>
              <a:sym typeface="Times New Roman"/>
            </a:endParaRPr>
          </a:p>
        </p:txBody>
      </p:sp>
      <p:pic>
        <p:nvPicPr>
          <p:cNvPr id="26" name="Picture Placeholder 25" descr="A screenshot of a computer&#10;&#10;Description automatically generated">
            <a:extLst>
              <a:ext uri="{FF2B5EF4-FFF2-40B4-BE49-F238E27FC236}">
                <a16:creationId xmlns:a16="http://schemas.microsoft.com/office/drawing/2014/main" id="{B71E256B-8672-D3DE-2FB7-43EBCCE8AE1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07" r="19745"/>
          <a:stretch/>
        </p:blipFill>
        <p:spPr>
          <a:xfrm>
            <a:off x="6126637" y="704194"/>
            <a:ext cx="6042468" cy="5040366"/>
          </a:xfrm>
        </p:spPr>
      </p:pic>
    </p:spTree>
    <p:extLst>
      <p:ext uri="{BB962C8B-B14F-4D97-AF65-F5344CB8AC3E}">
        <p14:creationId xmlns:p14="http://schemas.microsoft.com/office/powerpoint/2010/main" val="22359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BC3F40-F56A-42A4-B95C-1BE83985AC9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a:extLst>
              <a:ext uri="{FF2B5EF4-FFF2-40B4-BE49-F238E27FC236}">
                <a16:creationId xmlns:a16="http://schemas.microsoft.com/office/drawing/2014/main" id="{06100303-C053-4844-A535-0F8115C16011}"/>
              </a:ext>
            </a:extLst>
          </p:cNvPr>
          <p:cNvSpPr txBox="1"/>
          <p:nvPr/>
        </p:nvSpPr>
        <p:spPr>
          <a:xfrm>
            <a:off x="5391832" y="874798"/>
            <a:ext cx="2041993" cy="584775"/>
          </a:xfrm>
          <a:prstGeom prst="rect">
            <a:avLst/>
          </a:prstGeom>
          <a:noFill/>
        </p:spPr>
        <p:txBody>
          <a:bodyPr wrap="square" rtlCol="0">
            <a:spAutoFit/>
          </a:bodyPr>
          <a:lstStyle/>
          <a:p>
            <a:r>
              <a:rPr lang="en-US" sz="3200">
                <a:solidFill>
                  <a:schemeClr val="accent1"/>
                </a:solidFill>
                <a:latin typeface="+mj-lt"/>
              </a:rPr>
              <a:t>My Map</a:t>
            </a:r>
            <a:endParaRPr lang="id-ID" sz="3200">
              <a:solidFill>
                <a:schemeClr val="accent1"/>
              </a:solidFill>
              <a:latin typeface="+mj-lt"/>
            </a:endParaRPr>
          </a:p>
        </p:txBody>
      </p:sp>
      <p:pic>
        <p:nvPicPr>
          <p:cNvPr id="6" name="Picture 5">
            <a:extLst>
              <a:ext uri="{FF2B5EF4-FFF2-40B4-BE49-F238E27FC236}">
                <a16:creationId xmlns:a16="http://schemas.microsoft.com/office/drawing/2014/main" id="{562CF752-CBD6-86BA-780F-A307542FC9BA}"/>
              </a:ext>
            </a:extLst>
          </p:cNvPr>
          <p:cNvPicPr>
            <a:picLocks noChangeAspect="1"/>
          </p:cNvPicPr>
          <p:nvPr/>
        </p:nvPicPr>
        <p:blipFill>
          <a:blip r:embed="rId2"/>
          <a:stretch>
            <a:fillRect/>
          </a:stretch>
        </p:blipFill>
        <p:spPr>
          <a:xfrm>
            <a:off x="685800" y="1777885"/>
            <a:ext cx="11063004" cy="3243901"/>
          </a:xfrm>
          <a:prstGeom prst="rect">
            <a:avLst/>
          </a:prstGeom>
        </p:spPr>
      </p:pic>
      <p:pic>
        <p:nvPicPr>
          <p:cNvPr id="7" name="Picture 6">
            <a:extLst>
              <a:ext uri="{FF2B5EF4-FFF2-40B4-BE49-F238E27FC236}">
                <a16:creationId xmlns:a16="http://schemas.microsoft.com/office/drawing/2014/main" id="{AA103D2B-B553-EB96-E3C4-9525221F76DD}"/>
              </a:ext>
            </a:extLst>
          </p:cNvPr>
          <p:cNvPicPr>
            <a:picLocks noChangeAspect="1"/>
          </p:cNvPicPr>
          <p:nvPr/>
        </p:nvPicPr>
        <p:blipFill>
          <a:blip r:embed="rId3"/>
          <a:stretch>
            <a:fillRect/>
          </a:stretch>
        </p:blipFill>
        <p:spPr>
          <a:xfrm>
            <a:off x="731520" y="1715275"/>
            <a:ext cx="11402815" cy="3427450"/>
          </a:xfrm>
          <a:prstGeom prst="rect">
            <a:avLst/>
          </a:prstGeom>
        </p:spPr>
      </p:pic>
      <p:pic>
        <p:nvPicPr>
          <p:cNvPr id="10" name="Picture 9">
            <a:extLst>
              <a:ext uri="{FF2B5EF4-FFF2-40B4-BE49-F238E27FC236}">
                <a16:creationId xmlns:a16="http://schemas.microsoft.com/office/drawing/2014/main" id="{85BA3C61-2CC3-3CF0-E6DF-9E541F680A74}"/>
              </a:ext>
            </a:extLst>
          </p:cNvPr>
          <p:cNvPicPr>
            <a:picLocks noChangeAspect="1"/>
          </p:cNvPicPr>
          <p:nvPr/>
        </p:nvPicPr>
        <p:blipFill>
          <a:blip r:embed="rId4"/>
          <a:stretch>
            <a:fillRect/>
          </a:stretch>
        </p:blipFill>
        <p:spPr>
          <a:xfrm>
            <a:off x="685800" y="1599712"/>
            <a:ext cx="11506199" cy="3658576"/>
          </a:xfrm>
          <a:prstGeom prst="rect">
            <a:avLst/>
          </a:prstGeom>
        </p:spPr>
      </p:pic>
    </p:spTree>
    <p:extLst>
      <p:ext uri="{BB962C8B-B14F-4D97-AF65-F5344CB8AC3E}">
        <p14:creationId xmlns:p14="http://schemas.microsoft.com/office/powerpoint/2010/main" val="314601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F768CE4-71F0-4F96-9F89-5688503F20E4}"/>
              </a:ext>
            </a:extLst>
          </p:cNvPr>
          <p:cNvGrpSpPr/>
          <p:nvPr/>
        </p:nvGrpSpPr>
        <p:grpSpPr>
          <a:xfrm flipH="1">
            <a:off x="11580752" y="0"/>
            <a:ext cx="611248" cy="6858000"/>
            <a:chOff x="0" y="0"/>
            <a:chExt cx="685800" cy="6858000"/>
          </a:xfrm>
        </p:grpSpPr>
        <p:sp>
          <p:nvSpPr>
            <p:cNvPr id="4" name="Rectangle 3">
              <a:extLst>
                <a:ext uri="{FF2B5EF4-FFF2-40B4-BE49-F238E27FC236}">
                  <a16:creationId xmlns:a16="http://schemas.microsoft.com/office/drawing/2014/main" id="{A541AADE-5557-4F71-8890-246C95938EB6}"/>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F077D5E3-106D-4DF3-8DA1-A08C4378A60B}"/>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sp>
        <p:nvSpPr>
          <p:cNvPr id="12" name="Rectangle 11">
            <a:extLst>
              <a:ext uri="{FF2B5EF4-FFF2-40B4-BE49-F238E27FC236}">
                <a16:creationId xmlns:a16="http://schemas.microsoft.com/office/drawing/2014/main" id="{72044316-A275-39E7-FBF9-62A2E47B650A}"/>
              </a:ext>
            </a:extLst>
          </p:cNvPr>
          <p:cNvSpPr/>
          <p:nvPr/>
        </p:nvSpPr>
        <p:spPr>
          <a:xfrm>
            <a:off x="386355" y="715196"/>
            <a:ext cx="2262934" cy="53198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bg1"/>
                </a:solidFill>
                <a:latin typeface="+mj-lt"/>
              </a:rPr>
              <a:t>Phân tích dữ liệu</a:t>
            </a:r>
            <a:endParaRPr lang="id-ID" sz="3600">
              <a:solidFill>
                <a:schemeClr val="bg1"/>
              </a:solidFill>
              <a:latin typeface="+mj-lt"/>
            </a:endParaRPr>
          </a:p>
        </p:txBody>
      </p:sp>
      <p:sp>
        <p:nvSpPr>
          <p:cNvPr id="22" name="TextBox 21">
            <a:extLst>
              <a:ext uri="{FF2B5EF4-FFF2-40B4-BE49-F238E27FC236}">
                <a16:creationId xmlns:a16="http://schemas.microsoft.com/office/drawing/2014/main" id="{434FC9A2-8CB0-28C1-8F71-1CEED0C81CAB}"/>
              </a:ext>
            </a:extLst>
          </p:cNvPr>
          <p:cNvSpPr txBox="1"/>
          <p:nvPr/>
        </p:nvSpPr>
        <p:spPr>
          <a:xfrm>
            <a:off x="4760258" y="1734024"/>
            <a:ext cx="5425416" cy="492443"/>
          </a:xfrm>
          <a:prstGeom prst="rect">
            <a:avLst/>
          </a:prstGeom>
          <a:noFill/>
        </p:spPr>
        <p:txBody>
          <a:bodyPr wrap="square" rtlCol="0">
            <a:spAutoFit/>
          </a:bodyPr>
          <a:lstStyle/>
          <a:p>
            <a:r>
              <a:rPr lang="en-US" sz="2600">
                <a:solidFill>
                  <a:schemeClr val="accent1"/>
                </a:solidFill>
                <a:latin typeface="+mj-lt"/>
              </a:rPr>
              <a:t>Tỷ lệ chuyển đổi người dùng</a:t>
            </a:r>
            <a:endParaRPr lang="id-ID" sz="2600">
              <a:solidFill>
                <a:schemeClr val="accent1"/>
              </a:solidFill>
              <a:latin typeface="+mj-lt"/>
            </a:endParaRPr>
          </a:p>
        </p:txBody>
      </p:sp>
      <p:sp>
        <p:nvSpPr>
          <p:cNvPr id="23" name="Flowchart: Connector 22">
            <a:extLst>
              <a:ext uri="{FF2B5EF4-FFF2-40B4-BE49-F238E27FC236}">
                <a16:creationId xmlns:a16="http://schemas.microsoft.com/office/drawing/2014/main" id="{6E08B419-9DE3-779E-338C-A7EED33E5EB4}"/>
              </a:ext>
            </a:extLst>
          </p:cNvPr>
          <p:cNvSpPr/>
          <p:nvPr/>
        </p:nvSpPr>
        <p:spPr>
          <a:xfrm>
            <a:off x="3564166" y="1634256"/>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24" name="TextBox 23">
            <a:extLst>
              <a:ext uri="{FF2B5EF4-FFF2-40B4-BE49-F238E27FC236}">
                <a16:creationId xmlns:a16="http://schemas.microsoft.com/office/drawing/2014/main" id="{D152D6C0-C831-8677-9507-BBE4FBA237E6}"/>
              </a:ext>
            </a:extLst>
          </p:cNvPr>
          <p:cNvSpPr txBox="1"/>
          <p:nvPr/>
        </p:nvSpPr>
        <p:spPr>
          <a:xfrm>
            <a:off x="4760258" y="2845785"/>
            <a:ext cx="5425416" cy="492443"/>
          </a:xfrm>
          <a:prstGeom prst="rect">
            <a:avLst/>
          </a:prstGeom>
          <a:noFill/>
        </p:spPr>
        <p:txBody>
          <a:bodyPr wrap="square" rtlCol="0">
            <a:spAutoFit/>
          </a:bodyPr>
          <a:lstStyle/>
          <a:p>
            <a:r>
              <a:rPr lang="en-US" sz="2600">
                <a:solidFill>
                  <a:schemeClr val="accent1"/>
                </a:solidFill>
                <a:latin typeface="+mj-lt"/>
              </a:rPr>
              <a:t>Xu hướng thị trường</a:t>
            </a:r>
            <a:endParaRPr lang="id-ID" sz="2600">
              <a:solidFill>
                <a:schemeClr val="accent1"/>
              </a:solidFill>
              <a:latin typeface="+mj-lt"/>
            </a:endParaRPr>
          </a:p>
        </p:txBody>
      </p:sp>
      <p:sp>
        <p:nvSpPr>
          <p:cNvPr id="25" name="Flowchart: Connector 24">
            <a:extLst>
              <a:ext uri="{FF2B5EF4-FFF2-40B4-BE49-F238E27FC236}">
                <a16:creationId xmlns:a16="http://schemas.microsoft.com/office/drawing/2014/main" id="{302AF189-DC62-8314-85AC-84996E1829A3}"/>
              </a:ext>
            </a:extLst>
          </p:cNvPr>
          <p:cNvSpPr/>
          <p:nvPr/>
        </p:nvSpPr>
        <p:spPr>
          <a:xfrm>
            <a:off x="3564166" y="2746017"/>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26" name="TextBox 25">
            <a:extLst>
              <a:ext uri="{FF2B5EF4-FFF2-40B4-BE49-F238E27FC236}">
                <a16:creationId xmlns:a16="http://schemas.microsoft.com/office/drawing/2014/main" id="{E973A1D0-9E77-042B-192D-C050F641CC42}"/>
              </a:ext>
            </a:extLst>
          </p:cNvPr>
          <p:cNvSpPr txBox="1"/>
          <p:nvPr/>
        </p:nvSpPr>
        <p:spPr>
          <a:xfrm>
            <a:off x="4760259" y="3845333"/>
            <a:ext cx="5425416" cy="892552"/>
          </a:xfrm>
          <a:prstGeom prst="rect">
            <a:avLst/>
          </a:prstGeom>
          <a:noFill/>
        </p:spPr>
        <p:txBody>
          <a:bodyPr wrap="square" rtlCol="0">
            <a:spAutoFit/>
          </a:bodyPr>
          <a:lstStyle/>
          <a:p>
            <a:r>
              <a:rPr lang="en-US" sz="2600">
                <a:solidFill>
                  <a:schemeClr val="accent1"/>
                </a:solidFill>
                <a:latin typeface="+mj-lt"/>
              </a:rPr>
              <a:t>Hiệu quả hoạt động của các nhà quảng cáo</a:t>
            </a:r>
            <a:endParaRPr lang="id-ID" sz="2600">
              <a:solidFill>
                <a:schemeClr val="accent1"/>
              </a:solidFill>
              <a:latin typeface="+mj-lt"/>
            </a:endParaRPr>
          </a:p>
        </p:txBody>
      </p:sp>
      <p:sp>
        <p:nvSpPr>
          <p:cNvPr id="27" name="Flowchart: Connector 26">
            <a:extLst>
              <a:ext uri="{FF2B5EF4-FFF2-40B4-BE49-F238E27FC236}">
                <a16:creationId xmlns:a16="http://schemas.microsoft.com/office/drawing/2014/main" id="{0DBD11D8-2D66-5FE4-DF44-B4DA0DF3D3A0}"/>
              </a:ext>
            </a:extLst>
          </p:cNvPr>
          <p:cNvSpPr/>
          <p:nvPr/>
        </p:nvSpPr>
        <p:spPr>
          <a:xfrm>
            <a:off x="3569773" y="3857778"/>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03</a:t>
            </a:r>
          </a:p>
        </p:txBody>
      </p:sp>
      <p:sp>
        <p:nvSpPr>
          <p:cNvPr id="28" name="TextBox 27">
            <a:extLst>
              <a:ext uri="{FF2B5EF4-FFF2-40B4-BE49-F238E27FC236}">
                <a16:creationId xmlns:a16="http://schemas.microsoft.com/office/drawing/2014/main" id="{82EA8FC3-B7C9-5981-E259-1708763B6879}"/>
              </a:ext>
            </a:extLst>
          </p:cNvPr>
          <p:cNvSpPr txBox="1"/>
          <p:nvPr/>
        </p:nvSpPr>
        <p:spPr>
          <a:xfrm>
            <a:off x="4760259" y="5055561"/>
            <a:ext cx="5425416"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29" name="Flowchart: Connector 28">
            <a:extLst>
              <a:ext uri="{FF2B5EF4-FFF2-40B4-BE49-F238E27FC236}">
                <a16:creationId xmlns:a16="http://schemas.microsoft.com/office/drawing/2014/main" id="{DE9172A2-246B-A40A-5069-E8DC6A84A29C}"/>
              </a:ext>
            </a:extLst>
          </p:cNvPr>
          <p:cNvSpPr/>
          <p:nvPr/>
        </p:nvSpPr>
        <p:spPr>
          <a:xfrm>
            <a:off x="3564166" y="4988943"/>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Tree>
    <p:extLst>
      <p:ext uri="{BB962C8B-B14F-4D97-AF65-F5344CB8AC3E}">
        <p14:creationId xmlns:p14="http://schemas.microsoft.com/office/powerpoint/2010/main" val="239726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63F3C5-47DD-4D10-B3AA-89FE623E8223}"/>
              </a:ext>
            </a:extLst>
          </p:cNvPr>
          <p:cNvGrpSpPr/>
          <p:nvPr/>
        </p:nvGrpSpPr>
        <p:grpSpPr>
          <a:xfrm flipH="1">
            <a:off x="11506200" y="0"/>
            <a:ext cx="685800" cy="6858000"/>
            <a:chOff x="0" y="0"/>
            <a:chExt cx="685800" cy="6858000"/>
          </a:xfrm>
          <a:solidFill>
            <a:schemeClr val="accent1"/>
          </a:solidFill>
        </p:grpSpPr>
        <p:sp>
          <p:nvSpPr>
            <p:cNvPr id="6" name="Rectangle 5">
              <a:extLst>
                <a:ext uri="{FF2B5EF4-FFF2-40B4-BE49-F238E27FC236}">
                  <a16:creationId xmlns:a16="http://schemas.microsoft.com/office/drawing/2014/main" id="{F89FF648-1AF3-4376-AF5D-F2106AF2ED36}"/>
                </a:ext>
              </a:extLst>
            </p:cNvPr>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B2514ADB-B5DA-4BEA-956C-838D37223042}"/>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grpFill/>
            <a:ln>
              <a:noFill/>
            </a:ln>
          </p:spPr>
          <p:txBody>
            <a:bodyPr/>
            <a:lstStyle/>
            <a:p>
              <a:endParaRPr lang="en-US"/>
            </a:p>
          </p:txBody>
        </p:sp>
        <p:grpSp>
          <p:nvGrpSpPr>
            <p:cNvPr id="8" name="Group 7">
              <a:extLst>
                <a:ext uri="{FF2B5EF4-FFF2-40B4-BE49-F238E27FC236}">
                  <a16:creationId xmlns:a16="http://schemas.microsoft.com/office/drawing/2014/main" id="{D06017A6-74D7-45E4-806D-86021F92602F}"/>
                </a:ext>
              </a:extLst>
            </p:cNvPr>
            <p:cNvGrpSpPr/>
            <p:nvPr/>
          </p:nvGrpSpPr>
          <p:grpSpPr>
            <a:xfrm>
              <a:off x="243182" y="3521581"/>
              <a:ext cx="246222" cy="2168858"/>
              <a:chOff x="243182" y="3543181"/>
              <a:chExt cx="246222" cy="2168858"/>
            </a:xfrm>
            <a:grpFill/>
          </p:grpSpPr>
          <p:sp>
            <p:nvSpPr>
              <p:cNvPr id="10" name="TextBox 9">
                <a:extLst>
                  <a:ext uri="{FF2B5EF4-FFF2-40B4-BE49-F238E27FC236}">
                    <a16:creationId xmlns:a16="http://schemas.microsoft.com/office/drawing/2014/main" id="{A378494A-5D4E-4DA1-B613-DFA0E6146867}"/>
                  </a:ext>
                </a:extLst>
              </p:cNvPr>
              <p:cNvSpPr txBox="1"/>
              <p:nvPr/>
            </p:nvSpPr>
            <p:spPr>
              <a:xfrm rot="16200000">
                <a:off x="273929" y="3512435"/>
                <a:ext cx="184730" cy="246221"/>
              </a:xfrm>
              <a:prstGeom prst="rect">
                <a:avLst/>
              </a:prstGeom>
              <a:grpFill/>
            </p:spPr>
            <p:txBody>
              <a:bodyPr wrap="none" rtlCol="0">
                <a:spAutoFit/>
              </a:bodyPr>
              <a:lstStyle/>
              <a:p>
                <a:pPr algn="ctr"/>
                <a:endParaRPr lang="id-ID" sz="1000" b="1">
                  <a:solidFill>
                    <a:schemeClr val="accent5">
                      <a:alpha val="75000"/>
                    </a:schemeClr>
                  </a:solidFill>
                  <a:latin typeface="+mj-lt"/>
                </a:endParaRPr>
              </a:p>
            </p:txBody>
          </p:sp>
          <p:sp>
            <p:nvSpPr>
              <p:cNvPr id="11" name="TextBox 10">
                <a:extLst>
                  <a:ext uri="{FF2B5EF4-FFF2-40B4-BE49-F238E27FC236}">
                    <a16:creationId xmlns:a16="http://schemas.microsoft.com/office/drawing/2014/main" id="{527832DD-3DE8-4BBD-B02A-A423ED9C09AA}"/>
                  </a:ext>
                </a:extLst>
              </p:cNvPr>
              <p:cNvSpPr txBox="1"/>
              <p:nvPr/>
            </p:nvSpPr>
            <p:spPr>
              <a:xfrm rot="16200000">
                <a:off x="273928" y="5496563"/>
                <a:ext cx="184730" cy="246221"/>
              </a:xfrm>
              <a:prstGeom prst="rect">
                <a:avLst/>
              </a:prstGeom>
              <a:grpFill/>
            </p:spPr>
            <p:txBody>
              <a:bodyPr wrap="none" rtlCol="0">
                <a:spAutoFit/>
              </a:bodyPr>
              <a:lstStyle/>
              <a:p>
                <a:pPr algn="ctr"/>
                <a:endParaRPr lang="id-ID" sz="1000" b="1">
                  <a:solidFill>
                    <a:schemeClr val="accent5">
                      <a:alpha val="75000"/>
                    </a:schemeClr>
                  </a:solidFill>
                  <a:latin typeface="+mj-lt"/>
                </a:endParaRPr>
              </a:p>
            </p:txBody>
          </p:sp>
        </p:grpSp>
      </p:grpSp>
      <p:sp>
        <p:nvSpPr>
          <p:cNvPr id="17" name="Oval 16">
            <a:extLst>
              <a:ext uri="{FF2B5EF4-FFF2-40B4-BE49-F238E27FC236}">
                <a16:creationId xmlns:a16="http://schemas.microsoft.com/office/drawing/2014/main" id="{9AC90B9A-FBD8-4E85-8D6E-8A519DCA62C6}"/>
              </a:ext>
            </a:extLst>
          </p:cNvPr>
          <p:cNvSpPr/>
          <p:nvPr/>
        </p:nvSpPr>
        <p:spPr>
          <a:xfrm>
            <a:off x="5974044" y="3215916"/>
            <a:ext cx="723900" cy="723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a:t>01</a:t>
            </a:r>
          </a:p>
        </p:txBody>
      </p:sp>
      <p:pic>
        <p:nvPicPr>
          <p:cNvPr id="21" name="Picture 20">
            <a:extLst>
              <a:ext uri="{FF2B5EF4-FFF2-40B4-BE49-F238E27FC236}">
                <a16:creationId xmlns:a16="http://schemas.microsoft.com/office/drawing/2014/main" id="{0D5B1A16-632A-51BB-47EC-21D6BE681086}"/>
              </a:ext>
            </a:extLst>
          </p:cNvPr>
          <p:cNvPicPr>
            <a:picLocks noChangeAspect="1"/>
          </p:cNvPicPr>
          <p:nvPr/>
        </p:nvPicPr>
        <p:blipFill>
          <a:blip r:embed="rId2"/>
          <a:stretch>
            <a:fillRect/>
          </a:stretch>
        </p:blipFill>
        <p:spPr>
          <a:xfrm>
            <a:off x="456820" y="2102505"/>
            <a:ext cx="7166285" cy="3814009"/>
          </a:xfrm>
          <a:prstGeom prst="rect">
            <a:avLst/>
          </a:prstGeom>
        </p:spPr>
      </p:pic>
      <p:sp>
        <p:nvSpPr>
          <p:cNvPr id="24" name="TextBox 23">
            <a:extLst>
              <a:ext uri="{FF2B5EF4-FFF2-40B4-BE49-F238E27FC236}">
                <a16:creationId xmlns:a16="http://schemas.microsoft.com/office/drawing/2014/main" id="{328F7493-D3C7-D2DA-DEB2-F4BA6FCDB8E4}"/>
              </a:ext>
            </a:extLst>
          </p:cNvPr>
          <p:cNvSpPr txBox="1"/>
          <p:nvPr/>
        </p:nvSpPr>
        <p:spPr>
          <a:xfrm>
            <a:off x="1339314" y="838862"/>
            <a:ext cx="5401298" cy="492443"/>
          </a:xfrm>
          <a:prstGeom prst="rect">
            <a:avLst/>
          </a:prstGeom>
          <a:noFill/>
        </p:spPr>
        <p:txBody>
          <a:bodyPr wrap="square" rtlCol="0">
            <a:spAutoFit/>
          </a:bodyPr>
          <a:lstStyle/>
          <a:p>
            <a:r>
              <a:rPr lang="en-US" sz="2600">
                <a:solidFill>
                  <a:schemeClr val="accent1"/>
                </a:solidFill>
                <a:latin typeface="+mj-lt"/>
              </a:rPr>
              <a:t>Tỷ lệ chuyển đổi người dùng</a:t>
            </a:r>
            <a:endParaRPr lang="id-ID" sz="2600">
              <a:solidFill>
                <a:schemeClr val="accent1"/>
              </a:solidFill>
              <a:latin typeface="+mj-lt"/>
            </a:endParaRPr>
          </a:p>
        </p:txBody>
      </p:sp>
      <p:sp>
        <p:nvSpPr>
          <p:cNvPr id="25" name="Flowchart: Connector 24">
            <a:extLst>
              <a:ext uri="{FF2B5EF4-FFF2-40B4-BE49-F238E27FC236}">
                <a16:creationId xmlns:a16="http://schemas.microsoft.com/office/drawing/2014/main" id="{B895F73C-B7D4-4FEC-D8AC-2351F45982A5}"/>
              </a:ext>
            </a:extLst>
          </p:cNvPr>
          <p:cNvSpPr/>
          <p:nvPr/>
        </p:nvSpPr>
        <p:spPr>
          <a:xfrm>
            <a:off x="193398" y="739093"/>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29" name="Rectangle: Rounded Corners 28">
            <a:extLst>
              <a:ext uri="{FF2B5EF4-FFF2-40B4-BE49-F238E27FC236}">
                <a16:creationId xmlns:a16="http://schemas.microsoft.com/office/drawing/2014/main" id="{DF585827-7A89-FDF7-D447-2696247EF9BD}"/>
              </a:ext>
            </a:extLst>
          </p:cNvPr>
          <p:cNvSpPr/>
          <p:nvPr/>
        </p:nvSpPr>
        <p:spPr>
          <a:xfrm>
            <a:off x="6221628" y="706218"/>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EF3426C6-BA8E-3AF8-1F70-40FD777519F1}"/>
              </a:ext>
            </a:extLst>
          </p:cNvPr>
          <p:cNvPicPr>
            <a:picLocks noChangeAspect="1"/>
          </p:cNvPicPr>
          <p:nvPr/>
        </p:nvPicPr>
        <p:blipFill>
          <a:blip r:embed="rId3"/>
          <a:stretch>
            <a:fillRect/>
          </a:stretch>
        </p:blipFill>
        <p:spPr>
          <a:xfrm>
            <a:off x="6312995" y="706218"/>
            <a:ext cx="1125659" cy="754854"/>
          </a:xfrm>
          <a:prstGeom prst="rect">
            <a:avLst/>
          </a:prstGeom>
        </p:spPr>
      </p:pic>
      <p:sp>
        <p:nvSpPr>
          <p:cNvPr id="32" name="Rectangle: Rounded Corners 31">
            <a:extLst>
              <a:ext uri="{FF2B5EF4-FFF2-40B4-BE49-F238E27FC236}">
                <a16:creationId xmlns:a16="http://schemas.microsoft.com/office/drawing/2014/main" id="{086C5C12-DD20-6A54-82AD-AC2F5FB435CB}"/>
              </a:ext>
            </a:extLst>
          </p:cNvPr>
          <p:cNvSpPr/>
          <p:nvPr/>
        </p:nvSpPr>
        <p:spPr>
          <a:xfrm>
            <a:off x="7952954" y="68744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68D1B7D-CFA1-3D28-E1F6-EB865E890FF5}"/>
              </a:ext>
            </a:extLst>
          </p:cNvPr>
          <p:cNvPicPr>
            <a:picLocks noChangeAspect="1"/>
          </p:cNvPicPr>
          <p:nvPr/>
        </p:nvPicPr>
        <p:blipFill>
          <a:blip r:embed="rId4"/>
          <a:stretch>
            <a:fillRect/>
          </a:stretch>
        </p:blipFill>
        <p:spPr>
          <a:xfrm>
            <a:off x="8056665" y="694315"/>
            <a:ext cx="1080032" cy="715786"/>
          </a:xfrm>
          <a:prstGeom prst="rect">
            <a:avLst/>
          </a:prstGeom>
        </p:spPr>
      </p:pic>
      <p:sp>
        <p:nvSpPr>
          <p:cNvPr id="3" name="TextBox 2">
            <a:extLst>
              <a:ext uri="{FF2B5EF4-FFF2-40B4-BE49-F238E27FC236}">
                <a16:creationId xmlns:a16="http://schemas.microsoft.com/office/drawing/2014/main" id="{54F66915-DE22-315C-968C-0B013E1A5937}"/>
              </a:ext>
            </a:extLst>
          </p:cNvPr>
          <p:cNvSpPr txBox="1"/>
          <p:nvPr/>
        </p:nvSpPr>
        <p:spPr>
          <a:xfrm>
            <a:off x="7957639" y="2032559"/>
            <a:ext cx="3257354" cy="3953903"/>
          </a:xfrm>
          <a:prstGeom prst="rect">
            <a:avLst/>
          </a:prstGeom>
          <a:noFill/>
        </p:spPr>
        <p:txBody>
          <a:bodyPr wrap="square">
            <a:spAutoFit/>
          </a:bodyPr>
          <a:lstStyle/>
          <a:p>
            <a:pPr algn="just">
              <a:lnSpc>
                <a:spcPct val="150000"/>
              </a:lnSpc>
            </a:pPr>
            <a:r>
              <a:rPr lang="en-US" sz="1300">
                <a:ea typeface="Calibri" panose="020F0502020204030204" pitchFamily="34" charset="0"/>
                <a:cs typeface="Times New Roman" panose="02020603050405020304" pitchFamily="18" charset="0"/>
              </a:rPr>
              <a:t>     </a:t>
            </a:r>
            <a:r>
              <a:rPr lang="en-US" sz="1300">
                <a:effectLst/>
                <a:ea typeface="Calibri" panose="020F0502020204030204" pitchFamily="34" charset="0"/>
                <a:cs typeface="Times New Roman" panose="02020603050405020304" pitchFamily="18" charset="0"/>
              </a:rPr>
              <a:t>Tăng dần trong năm: Tỷ lệ chuyển đổi của cả 3 khách sạn đều có xu hướng tăng dần trong suốt năm. biên độ dao động cao nhất của A là 11.58% thấp nhất là 10.61% , B là 9.27% thấp nhất là 8.55%, cả C là 11.57% thấp nhất là 10 .71% biên độ biến động khoản 1% trong năm 2019 chứng tỏ khách sạn có xu hướng tăng dần và ổn định trong suốt năm. Điều này có thể cho thấy các chiến dịch quảng cáo và biện pháp tối ưu hóa trên website đã làm việc hiệu quả để cải thiện tỷ lệ chuyển đổi của khách hàng</a:t>
            </a:r>
            <a:endParaRPr lang="id-ID" sz="1300">
              <a:solidFill>
                <a:schemeClr val="accent6"/>
              </a:solidFill>
            </a:endParaRPr>
          </a:p>
        </p:txBody>
      </p:sp>
      <p:sp>
        <p:nvSpPr>
          <p:cNvPr id="4" name="Rectangle: Rounded Corners 3">
            <a:extLst>
              <a:ext uri="{FF2B5EF4-FFF2-40B4-BE49-F238E27FC236}">
                <a16:creationId xmlns:a16="http://schemas.microsoft.com/office/drawing/2014/main" id="{FE314166-0227-CFCD-A46B-F07946444EE1}"/>
              </a:ext>
            </a:extLst>
          </p:cNvPr>
          <p:cNvSpPr/>
          <p:nvPr/>
        </p:nvSpPr>
        <p:spPr>
          <a:xfrm>
            <a:off x="9630853" y="68744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112147-74D9-E340-6B0B-D03A3E5AC964}"/>
              </a:ext>
            </a:extLst>
          </p:cNvPr>
          <p:cNvPicPr>
            <a:picLocks noChangeAspect="1"/>
          </p:cNvPicPr>
          <p:nvPr/>
        </p:nvPicPr>
        <p:blipFill>
          <a:blip r:embed="rId5"/>
          <a:stretch>
            <a:fillRect/>
          </a:stretch>
        </p:blipFill>
        <p:spPr>
          <a:xfrm>
            <a:off x="9798609" y="727046"/>
            <a:ext cx="986399" cy="713197"/>
          </a:xfrm>
          <a:prstGeom prst="rect">
            <a:avLst/>
          </a:prstGeom>
        </p:spPr>
      </p:pic>
      <p:sp>
        <p:nvSpPr>
          <p:cNvPr id="14" name="Rectangle 13">
            <a:extLst>
              <a:ext uri="{FF2B5EF4-FFF2-40B4-BE49-F238E27FC236}">
                <a16:creationId xmlns:a16="http://schemas.microsoft.com/office/drawing/2014/main" id="{01E16878-93E3-6824-8D16-17D4CB0A59BB}"/>
              </a:ext>
            </a:extLst>
          </p:cNvPr>
          <p:cNvSpPr/>
          <p:nvPr/>
        </p:nvSpPr>
        <p:spPr>
          <a:xfrm>
            <a:off x="1341667" y="1606252"/>
            <a:ext cx="3257354" cy="369845"/>
          </a:xfrm>
          <a:prstGeom prst="rect">
            <a:avLst/>
          </a:prstGeom>
          <a:noFill/>
        </p:spPr>
        <p:txBody>
          <a:bodyPr wrap="square" rtlCol="0">
            <a:spAutoFit/>
          </a:bodyPr>
          <a:lstStyle/>
          <a:p>
            <a:pPr lvl="0">
              <a:lnSpc>
                <a:spcPct val="107000"/>
              </a:lnSpc>
              <a:spcAft>
                <a:spcPts val="800"/>
              </a:spcAft>
            </a:pPr>
            <a:r>
              <a:rPr lang="en-US">
                <a:solidFill>
                  <a:schemeClr val="accent6"/>
                </a:solidFill>
                <a:latin typeface="+mj-lt"/>
                <a:ea typeface="Calibri" panose="020F0502020204030204" pitchFamily="34" charset="0"/>
                <a:cs typeface="Calibri" panose="020F0502020204030204" pitchFamily="34" charset="0"/>
              </a:rPr>
              <a:t>Daily conversion rate</a:t>
            </a:r>
            <a:endParaRPr lang="en-US" sz="1800">
              <a:solidFill>
                <a:schemeClr val="accent6"/>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503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B6E611D-820A-4C64-AFC1-D878EC5175AF}"/>
              </a:ext>
            </a:extLst>
          </p:cNvPr>
          <p:cNvGrpSpPr/>
          <p:nvPr/>
        </p:nvGrpSpPr>
        <p:grpSpPr>
          <a:xfrm flipH="1">
            <a:off x="11506200" y="0"/>
            <a:ext cx="685800" cy="6858000"/>
            <a:chOff x="0" y="0"/>
            <a:chExt cx="685800" cy="6858000"/>
          </a:xfrm>
        </p:grpSpPr>
        <p:sp>
          <p:nvSpPr>
            <p:cNvPr id="4" name="Rectangle 3">
              <a:extLst>
                <a:ext uri="{FF2B5EF4-FFF2-40B4-BE49-F238E27FC236}">
                  <a16:creationId xmlns:a16="http://schemas.microsoft.com/office/drawing/2014/main" id="{9A7EE696-DB4B-485C-94A5-34C27F6B79A2}"/>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B6E053EF-635C-443D-ACDD-13B55A7304B2}"/>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sp>
        <p:nvSpPr>
          <p:cNvPr id="25" name="Rectangle 24">
            <a:extLst>
              <a:ext uri="{FF2B5EF4-FFF2-40B4-BE49-F238E27FC236}">
                <a16:creationId xmlns:a16="http://schemas.microsoft.com/office/drawing/2014/main" id="{3F17B306-F764-4A72-8D1C-F1115F076B15}"/>
              </a:ext>
            </a:extLst>
          </p:cNvPr>
          <p:cNvSpPr/>
          <p:nvPr/>
        </p:nvSpPr>
        <p:spPr>
          <a:xfrm>
            <a:off x="8862266" y="2170066"/>
            <a:ext cx="2224216" cy="1546846"/>
          </a:xfrm>
          <a:prstGeom prst="rect">
            <a:avLst/>
          </a:prstGeom>
          <a:noFill/>
        </p:spPr>
        <p:txBody>
          <a:bodyPr wrap="square" rtlCol="0">
            <a:spAutoFit/>
          </a:bodyPr>
          <a:lstStyle/>
          <a:p>
            <a:pPr lvl="0" algn="just">
              <a:lnSpc>
                <a:spcPct val="107000"/>
              </a:lnSpc>
              <a:spcAft>
                <a:spcPts val="800"/>
              </a:spcAft>
            </a:pPr>
            <a:r>
              <a:rPr lang="en-US">
                <a:solidFill>
                  <a:schemeClr val="accent6"/>
                </a:solidFill>
                <a:latin typeface="+mj-lt"/>
                <a:ea typeface="Calibri" panose="020F0502020204030204" pitchFamily="34" charset="0"/>
                <a:cs typeface="Calibri" panose="020F0502020204030204" pitchFamily="34" charset="0"/>
              </a:rPr>
              <a:t>Nhà quảng cáo A và C có tỷ lệ chuyển đổi tương đồng nhau và cao hơn B</a:t>
            </a:r>
            <a:endParaRPr lang="en-US" sz="1800">
              <a:solidFill>
                <a:schemeClr val="accent6"/>
              </a:solidFill>
              <a:effectLst/>
              <a:latin typeface="+mj-lt"/>
              <a:ea typeface="Calibri" panose="020F0502020204030204" pitchFamily="34" charset="0"/>
              <a:cs typeface="Calibri" panose="020F0502020204030204" pitchFamily="34" charset="0"/>
            </a:endParaRPr>
          </a:p>
        </p:txBody>
      </p:sp>
      <p:sp>
        <p:nvSpPr>
          <p:cNvPr id="26" name="Oval 25">
            <a:extLst>
              <a:ext uri="{FF2B5EF4-FFF2-40B4-BE49-F238E27FC236}">
                <a16:creationId xmlns:a16="http://schemas.microsoft.com/office/drawing/2014/main" id="{9AC90B9A-FBD8-4E85-8D6E-8A519DCA62C6}"/>
              </a:ext>
            </a:extLst>
          </p:cNvPr>
          <p:cNvSpPr/>
          <p:nvPr/>
        </p:nvSpPr>
        <p:spPr>
          <a:xfrm>
            <a:off x="5942280" y="2642410"/>
            <a:ext cx="153720" cy="153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b="1"/>
          </a:p>
        </p:txBody>
      </p:sp>
      <p:sp>
        <p:nvSpPr>
          <p:cNvPr id="27" name="Oval 26">
            <a:extLst>
              <a:ext uri="{FF2B5EF4-FFF2-40B4-BE49-F238E27FC236}">
                <a16:creationId xmlns:a16="http://schemas.microsoft.com/office/drawing/2014/main" id="{9AC90B9A-FBD8-4E85-8D6E-8A519DCA62C6}"/>
              </a:ext>
            </a:extLst>
          </p:cNvPr>
          <p:cNvSpPr/>
          <p:nvPr/>
        </p:nvSpPr>
        <p:spPr>
          <a:xfrm>
            <a:off x="5942280" y="3893237"/>
            <a:ext cx="153720" cy="153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b="1"/>
          </a:p>
        </p:txBody>
      </p:sp>
      <p:pic>
        <p:nvPicPr>
          <p:cNvPr id="2" name="Picture 1">
            <a:extLst>
              <a:ext uri="{FF2B5EF4-FFF2-40B4-BE49-F238E27FC236}">
                <a16:creationId xmlns:a16="http://schemas.microsoft.com/office/drawing/2014/main" id="{98263024-546A-60DA-E7DD-1CE66F61D917}"/>
              </a:ext>
            </a:extLst>
          </p:cNvPr>
          <p:cNvPicPr>
            <a:picLocks noChangeAspect="1"/>
          </p:cNvPicPr>
          <p:nvPr/>
        </p:nvPicPr>
        <p:blipFill>
          <a:blip r:embed="rId2"/>
          <a:stretch>
            <a:fillRect/>
          </a:stretch>
        </p:blipFill>
        <p:spPr>
          <a:xfrm>
            <a:off x="354073" y="1839701"/>
            <a:ext cx="8134054" cy="3968676"/>
          </a:xfrm>
          <a:prstGeom prst="rect">
            <a:avLst/>
          </a:prstGeom>
        </p:spPr>
      </p:pic>
      <p:sp>
        <p:nvSpPr>
          <p:cNvPr id="8" name="TextBox 7">
            <a:extLst>
              <a:ext uri="{FF2B5EF4-FFF2-40B4-BE49-F238E27FC236}">
                <a16:creationId xmlns:a16="http://schemas.microsoft.com/office/drawing/2014/main" id="{2FF09189-179C-2DB0-C68D-B29756FBE416}"/>
              </a:ext>
            </a:extLst>
          </p:cNvPr>
          <p:cNvSpPr txBox="1"/>
          <p:nvPr/>
        </p:nvSpPr>
        <p:spPr>
          <a:xfrm>
            <a:off x="1339314" y="838862"/>
            <a:ext cx="5401298" cy="492443"/>
          </a:xfrm>
          <a:prstGeom prst="rect">
            <a:avLst/>
          </a:prstGeom>
          <a:noFill/>
        </p:spPr>
        <p:txBody>
          <a:bodyPr wrap="square" rtlCol="0">
            <a:spAutoFit/>
          </a:bodyPr>
          <a:lstStyle/>
          <a:p>
            <a:r>
              <a:rPr lang="en-US" sz="2600">
                <a:solidFill>
                  <a:schemeClr val="accent1"/>
                </a:solidFill>
                <a:latin typeface="+mj-lt"/>
              </a:rPr>
              <a:t>Tỷ lệ chuyển đổi người dùng (2)</a:t>
            </a:r>
            <a:endParaRPr lang="id-ID" sz="2600">
              <a:solidFill>
                <a:schemeClr val="accent1"/>
              </a:solidFill>
              <a:latin typeface="+mj-lt"/>
            </a:endParaRPr>
          </a:p>
        </p:txBody>
      </p:sp>
      <p:sp>
        <p:nvSpPr>
          <p:cNvPr id="11" name="Flowchart: Connector 10">
            <a:extLst>
              <a:ext uri="{FF2B5EF4-FFF2-40B4-BE49-F238E27FC236}">
                <a16:creationId xmlns:a16="http://schemas.microsoft.com/office/drawing/2014/main" id="{6DC59DF2-EE5C-8CFD-FD0B-E3FEE8201214}"/>
              </a:ext>
            </a:extLst>
          </p:cNvPr>
          <p:cNvSpPr/>
          <p:nvPr/>
        </p:nvSpPr>
        <p:spPr>
          <a:xfrm>
            <a:off x="193398" y="739093"/>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12" name="Rectangle 11">
            <a:extLst>
              <a:ext uri="{FF2B5EF4-FFF2-40B4-BE49-F238E27FC236}">
                <a16:creationId xmlns:a16="http://schemas.microsoft.com/office/drawing/2014/main" id="{2DBEA618-EC29-ED69-22D3-A1F4728944B3}"/>
              </a:ext>
            </a:extLst>
          </p:cNvPr>
          <p:cNvSpPr/>
          <p:nvPr/>
        </p:nvSpPr>
        <p:spPr>
          <a:xfrm>
            <a:off x="1339314" y="1555010"/>
            <a:ext cx="2482330" cy="369845"/>
          </a:xfrm>
          <a:prstGeom prst="rect">
            <a:avLst/>
          </a:prstGeom>
          <a:noFill/>
        </p:spPr>
        <p:txBody>
          <a:bodyPr wrap="square" rtlCol="0">
            <a:spAutoFit/>
          </a:bodyPr>
          <a:lstStyle/>
          <a:p>
            <a:pPr lvl="0">
              <a:lnSpc>
                <a:spcPct val="107000"/>
              </a:lnSpc>
              <a:spcAft>
                <a:spcPts val="800"/>
              </a:spcAft>
            </a:pPr>
            <a:r>
              <a:rPr lang="en-US">
                <a:solidFill>
                  <a:schemeClr val="accent6"/>
                </a:solidFill>
                <a:latin typeface="+mj-lt"/>
                <a:ea typeface="Calibri" panose="020F0502020204030204" pitchFamily="34" charset="0"/>
                <a:cs typeface="Calibri" panose="020F0502020204030204" pitchFamily="34" charset="0"/>
              </a:rPr>
              <a:t>Theo tháng</a:t>
            </a:r>
            <a:endParaRPr lang="en-US" sz="1800">
              <a:solidFill>
                <a:schemeClr val="accent6"/>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2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3">
            <a:extLst>
              <a:ext uri="{FF2B5EF4-FFF2-40B4-BE49-F238E27FC236}">
                <a16:creationId xmlns:a16="http://schemas.microsoft.com/office/drawing/2014/main" id="{5A01288D-58FF-4F5F-9507-F12C4B8A5AF0}"/>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nvGrpSpPr>
          <p:cNvPr id="9" name="Group 8">
            <a:extLst>
              <a:ext uri="{FF2B5EF4-FFF2-40B4-BE49-F238E27FC236}">
                <a16:creationId xmlns:a16="http://schemas.microsoft.com/office/drawing/2014/main" id="{779151B7-ECDF-42A5-8C52-D18646E67479}"/>
              </a:ext>
            </a:extLst>
          </p:cNvPr>
          <p:cNvGrpSpPr/>
          <p:nvPr/>
        </p:nvGrpSpPr>
        <p:grpSpPr>
          <a:xfrm>
            <a:off x="232405" y="1241475"/>
            <a:ext cx="246221" cy="4829390"/>
            <a:chOff x="243182" y="1267338"/>
            <a:chExt cx="246221" cy="4829390"/>
          </a:xfrm>
        </p:grpSpPr>
        <p:sp>
          <p:nvSpPr>
            <p:cNvPr id="10" name="TextBox 9">
              <a:extLst>
                <a:ext uri="{FF2B5EF4-FFF2-40B4-BE49-F238E27FC236}">
                  <a16:creationId xmlns:a16="http://schemas.microsoft.com/office/drawing/2014/main" id="{2A902D3F-A7BA-49DD-9691-B8BDFFBE6E31}"/>
                </a:ext>
              </a:extLst>
            </p:cNvPr>
            <p:cNvSpPr txBox="1"/>
            <p:nvPr/>
          </p:nvSpPr>
          <p:spPr>
            <a:xfrm rot="16200000">
              <a:off x="-64274" y="1574794"/>
              <a:ext cx="861134" cy="246221"/>
            </a:xfrm>
            <a:prstGeom prst="rect">
              <a:avLst/>
            </a:prstGeom>
            <a:noFill/>
          </p:spPr>
          <p:txBody>
            <a:bodyPr wrap="none" rtlCol="0">
              <a:spAutoFit/>
            </a:bodyPr>
            <a:lstStyle/>
            <a:p>
              <a:pPr algn="ctr"/>
              <a:r>
                <a:rPr lang="id-ID" sz="1000" b="1">
                  <a:solidFill>
                    <a:schemeClr val="accent5">
                      <a:alpha val="75000"/>
                    </a:schemeClr>
                  </a:solidFill>
                  <a:latin typeface="+mj-lt"/>
                </a:rPr>
                <a:t>BUSINESS</a:t>
              </a:r>
            </a:p>
          </p:txBody>
        </p:sp>
        <p:sp>
          <p:nvSpPr>
            <p:cNvPr id="11" name="TextBox 10">
              <a:extLst>
                <a:ext uri="{FF2B5EF4-FFF2-40B4-BE49-F238E27FC236}">
                  <a16:creationId xmlns:a16="http://schemas.microsoft.com/office/drawing/2014/main" id="{820E730A-AEE0-4F25-B074-873BF2799FA6}"/>
                </a:ext>
              </a:extLst>
            </p:cNvPr>
            <p:cNvSpPr txBox="1"/>
            <p:nvPr/>
          </p:nvSpPr>
          <p:spPr>
            <a:xfrm rot="16200000">
              <a:off x="-155645" y="3512435"/>
              <a:ext cx="1043876" cy="246221"/>
            </a:xfrm>
            <a:prstGeom prst="rect">
              <a:avLst/>
            </a:prstGeom>
            <a:noFill/>
          </p:spPr>
          <p:txBody>
            <a:bodyPr wrap="none" rtlCol="0">
              <a:spAutoFit/>
            </a:bodyPr>
            <a:lstStyle/>
            <a:p>
              <a:pPr algn="ctr"/>
              <a:r>
                <a:rPr lang="id-ID" sz="1000" b="1">
                  <a:solidFill>
                    <a:schemeClr val="accent5">
                      <a:alpha val="75000"/>
                    </a:schemeClr>
                  </a:solidFill>
                  <a:latin typeface="+mj-lt"/>
                </a:rPr>
                <a:t>CORPORATE</a:t>
              </a:r>
            </a:p>
          </p:txBody>
        </p:sp>
        <p:sp>
          <p:nvSpPr>
            <p:cNvPr id="12" name="TextBox 11">
              <a:extLst>
                <a:ext uri="{FF2B5EF4-FFF2-40B4-BE49-F238E27FC236}">
                  <a16:creationId xmlns:a16="http://schemas.microsoft.com/office/drawing/2014/main" id="{BDF9B5B7-28BC-4D9A-82F9-2A9502DAFEC9}"/>
                </a:ext>
              </a:extLst>
            </p:cNvPr>
            <p:cNvSpPr txBox="1"/>
            <p:nvPr/>
          </p:nvSpPr>
          <p:spPr>
            <a:xfrm rot="16200000">
              <a:off x="-110761" y="5496563"/>
              <a:ext cx="954108" cy="246221"/>
            </a:xfrm>
            <a:prstGeom prst="rect">
              <a:avLst/>
            </a:prstGeom>
            <a:noFill/>
          </p:spPr>
          <p:txBody>
            <a:bodyPr wrap="none" rtlCol="0">
              <a:spAutoFit/>
            </a:bodyPr>
            <a:lstStyle/>
            <a:p>
              <a:pPr algn="ctr"/>
              <a:r>
                <a:rPr lang="id-ID" sz="1000" b="1">
                  <a:solidFill>
                    <a:schemeClr val="accent5">
                      <a:alpha val="75000"/>
                    </a:schemeClr>
                  </a:solidFill>
                  <a:latin typeface="+mj-lt"/>
                </a:rPr>
                <a:t>DISCIPLINE</a:t>
              </a:r>
            </a:p>
          </p:txBody>
        </p:sp>
      </p:grpSp>
      <p:sp>
        <p:nvSpPr>
          <p:cNvPr id="15" name="Rectangle 14">
            <a:extLst>
              <a:ext uri="{FF2B5EF4-FFF2-40B4-BE49-F238E27FC236}">
                <a16:creationId xmlns:a16="http://schemas.microsoft.com/office/drawing/2014/main" id="{AAE410D5-6E89-FDDF-4D21-B30BA1763091}"/>
              </a:ext>
            </a:extLst>
          </p:cNvPr>
          <p:cNvSpPr/>
          <p:nvPr/>
        </p:nvSpPr>
        <p:spPr>
          <a:xfrm>
            <a:off x="9163771" y="2093641"/>
            <a:ext cx="2798032" cy="3656835"/>
          </a:xfrm>
          <a:prstGeom prst="rect">
            <a:avLst/>
          </a:prstGeom>
          <a:noFill/>
        </p:spPr>
        <p:txBody>
          <a:bodyPr wrap="square" rtlCol="0">
            <a:spAutoFit/>
          </a:bodyPr>
          <a:lstStyle/>
          <a:p>
            <a:pPr algn="just">
              <a:lnSpc>
                <a:spcPct val="150000"/>
              </a:lnSpc>
            </a:pPr>
            <a:r>
              <a:rPr lang="en-US" sz="1200">
                <a:ea typeface="Calibri" panose="020F0502020204030204" pitchFamily="34" charset="0"/>
                <a:cs typeface="Times New Roman" panose="02020603050405020304" pitchFamily="18" charset="0"/>
              </a:rPr>
              <a:t>Nhận thấy: đối với cả 3 nhà quảng cáo:</a:t>
            </a:r>
          </a:p>
          <a:p>
            <a:pPr algn="just">
              <a:lnSpc>
                <a:spcPct val="150000"/>
              </a:lnSpc>
            </a:pPr>
            <a:r>
              <a:rPr lang="en-US" sz="1200">
                <a:ea typeface="Calibri" panose="020F0502020204030204" pitchFamily="34" charset="0"/>
                <a:cs typeface="Times New Roman" panose="02020603050405020304" pitchFamily="18" charset="0"/>
              </a:rPr>
              <a:t> - Tháng 7 có lượng khách hàng tìm kiếm và booking trên website cao nhất trong năm</a:t>
            </a:r>
          </a:p>
          <a:p>
            <a:pPr algn="just">
              <a:lnSpc>
                <a:spcPct val="150000"/>
              </a:lnSpc>
            </a:pPr>
            <a:r>
              <a:rPr lang="en-US" sz="1200">
                <a:ea typeface="Calibri" panose="020F0502020204030204" pitchFamily="34" charset="0"/>
                <a:cs typeface="Times New Roman" panose="02020603050405020304" pitchFamily="18" charset="0"/>
              </a:rPr>
              <a:t> - Ngược lại: tháng 1 có lượng tìm kiếm và booking thấp nhất, kế tiếp là tháng 2 và tháng 11</a:t>
            </a:r>
          </a:p>
          <a:p>
            <a:pPr algn="just">
              <a:lnSpc>
                <a:spcPct val="150000"/>
              </a:lnSpc>
            </a:pPr>
            <a:endParaRPr lang="en-US" sz="1200">
              <a:ea typeface="Calibri" panose="020F0502020204030204" pitchFamily="34" charset="0"/>
              <a:cs typeface="Times New Roman" panose="02020603050405020304" pitchFamily="18" charset="0"/>
            </a:endParaRPr>
          </a:p>
          <a:p>
            <a:pPr algn="just">
              <a:lnSpc>
                <a:spcPct val="150000"/>
              </a:lnSpc>
            </a:pPr>
            <a:endParaRPr lang="en-US" sz="1200">
              <a:ea typeface="Calibri" panose="020F0502020204030204" pitchFamily="34" charset="0"/>
              <a:cs typeface="Times New Roman" panose="02020603050405020304" pitchFamily="18" charset="0"/>
            </a:endParaRPr>
          </a:p>
          <a:p>
            <a:pPr algn="just">
              <a:lnSpc>
                <a:spcPct val="150000"/>
              </a:lnSpc>
            </a:pPr>
            <a:r>
              <a:rPr lang="en-US" sz="1200">
                <a:ea typeface="Calibri" panose="020F0502020204030204" pitchFamily="34" charset="0"/>
                <a:cs typeface="Times New Roman" panose="02020603050405020304" pitchFamily="18" charset="0"/>
              </a:rPr>
              <a:t>=&gt; Như vậy, khu vực có lượng checkin lớn vào tháng 7 chủ yếu là các nước nhiệt đới, có khí hậu thuận lợi hoặc có kỳ nghỉ/ lễ hội lớn</a:t>
            </a:r>
          </a:p>
        </p:txBody>
      </p:sp>
      <p:sp>
        <p:nvSpPr>
          <p:cNvPr id="5" name="Rectangle: Rounded Corners 4">
            <a:extLst>
              <a:ext uri="{FF2B5EF4-FFF2-40B4-BE49-F238E27FC236}">
                <a16:creationId xmlns:a16="http://schemas.microsoft.com/office/drawing/2014/main" id="{5F908941-C627-1DB5-2B55-3B9A5C834C9E}"/>
              </a:ext>
            </a:extLst>
          </p:cNvPr>
          <p:cNvSpPr/>
          <p:nvPr/>
        </p:nvSpPr>
        <p:spPr>
          <a:xfrm>
            <a:off x="9785674" y="62089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C2B5CD9-5B0D-BD06-23D4-CB2951072A1B}"/>
              </a:ext>
            </a:extLst>
          </p:cNvPr>
          <p:cNvPicPr>
            <a:picLocks noChangeAspect="1"/>
          </p:cNvPicPr>
          <p:nvPr/>
        </p:nvPicPr>
        <p:blipFill>
          <a:blip r:embed="rId2"/>
          <a:stretch>
            <a:fillRect/>
          </a:stretch>
        </p:blipFill>
        <p:spPr>
          <a:xfrm>
            <a:off x="9950415" y="681325"/>
            <a:ext cx="986399" cy="713197"/>
          </a:xfrm>
          <a:prstGeom prst="rect">
            <a:avLst/>
          </a:prstGeom>
        </p:spPr>
      </p:pic>
      <p:sp>
        <p:nvSpPr>
          <p:cNvPr id="16" name="Rectangle: Rounded Corners 15">
            <a:extLst>
              <a:ext uri="{FF2B5EF4-FFF2-40B4-BE49-F238E27FC236}">
                <a16:creationId xmlns:a16="http://schemas.microsoft.com/office/drawing/2014/main" id="{621E9432-7827-404D-9DF0-8810FA296F57}"/>
              </a:ext>
            </a:extLst>
          </p:cNvPr>
          <p:cNvSpPr/>
          <p:nvPr/>
        </p:nvSpPr>
        <p:spPr>
          <a:xfrm>
            <a:off x="6466921" y="650887"/>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2089F67-6464-7457-DF90-AE01D7D8D799}"/>
              </a:ext>
            </a:extLst>
          </p:cNvPr>
          <p:cNvPicPr>
            <a:picLocks noChangeAspect="1"/>
          </p:cNvPicPr>
          <p:nvPr/>
        </p:nvPicPr>
        <p:blipFill>
          <a:blip r:embed="rId3"/>
          <a:stretch>
            <a:fillRect/>
          </a:stretch>
        </p:blipFill>
        <p:spPr>
          <a:xfrm>
            <a:off x="6565045" y="650887"/>
            <a:ext cx="1125659" cy="754854"/>
          </a:xfrm>
          <a:prstGeom prst="rect">
            <a:avLst/>
          </a:prstGeom>
        </p:spPr>
      </p:pic>
      <p:sp>
        <p:nvSpPr>
          <p:cNvPr id="18" name="Rectangle: Rounded Corners 17">
            <a:extLst>
              <a:ext uri="{FF2B5EF4-FFF2-40B4-BE49-F238E27FC236}">
                <a16:creationId xmlns:a16="http://schemas.microsoft.com/office/drawing/2014/main" id="{8947C556-40A7-465E-63BC-3E3F61227F68}"/>
              </a:ext>
            </a:extLst>
          </p:cNvPr>
          <p:cNvSpPr/>
          <p:nvPr/>
        </p:nvSpPr>
        <p:spPr>
          <a:xfrm>
            <a:off x="8135689" y="62089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38333C7-25FB-E7CA-B443-E35732908202}"/>
              </a:ext>
            </a:extLst>
          </p:cNvPr>
          <p:cNvPicPr>
            <a:picLocks noChangeAspect="1"/>
          </p:cNvPicPr>
          <p:nvPr/>
        </p:nvPicPr>
        <p:blipFill>
          <a:blip r:embed="rId4"/>
          <a:stretch>
            <a:fillRect/>
          </a:stretch>
        </p:blipFill>
        <p:spPr>
          <a:xfrm>
            <a:off x="8256627" y="679807"/>
            <a:ext cx="1080032" cy="715786"/>
          </a:xfrm>
          <a:prstGeom prst="rect">
            <a:avLst/>
          </a:prstGeom>
        </p:spPr>
      </p:pic>
      <p:pic>
        <p:nvPicPr>
          <p:cNvPr id="21" name="Picture 20">
            <a:extLst>
              <a:ext uri="{FF2B5EF4-FFF2-40B4-BE49-F238E27FC236}">
                <a16:creationId xmlns:a16="http://schemas.microsoft.com/office/drawing/2014/main" id="{009BF787-3CBC-738F-3EA2-FBCAD6466B65}"/>
              </a:ext>
            </a:extLst>
          </p:cNvPr>
          <p:cNvPicPr>
            <a:picLocks noChangeAspect="1"/>
          </p:cNvPicPr>
          <p:nvPr/>
        </p:nvPicPr>
        <p:blipFill>
          <a:blip r:embed="rId5"/>
          <a:stretch>
            <a:fillRect/>
          </a:stretch>
        </p:blipFill>
        <p:spPr>
          <a:xfrm>
            <a:off x="440336" y="1982424"/>
            <a:ext cx="4126722" cy="3758507"/>
          </a:xfrm>
          <a:prstGeom prst="rect">
            <a:avLst/>
          </a:prstGeom>
        </p:spPr>
      </p:pic>
      <p:pic>
        <p:nvPicPr>
          <p:cNvPr id="23" name="Picture 22">
            <a:extLst>
              <a:ext uri="{FF2B5EF4-FFF2-40B4-BE49-F238E27FC236}">
                <a16:creationId xmlns:a16="http://schemas.microsoft.com/office/drawing/2014/main" id="{A9D3DF4B-5CD3-7AA1-D453-9E7E37C29ACE}"/>
              </a:ext>
            </a:extLst>
          </p:cNvPr>
          <p:cNvPicPr>
            <a:picLocks noChangeAspect="1"/>
          </p:cNvPicPr>
          <p:nvPr/>
        </p:nvPicPr>
        <p:blipFill>
          <a:blip r:embed="rId6"/>
          <a:stretch>
            <a:fillRect/>
          </a:stretch>
        </p:blipFill>
        <p:spPr>
          <a:xfrm>
            <a:off x="4695569" y="2032368"/>
            <a:ext cx="4189166" cy="3720409"/>
          </a:xfrm>
          <a:prstGeom prst="rect">
            <a:avLst/>
          </a:prstGeom>
        </p:spPr>
      </p:pic>
      <p:sp>
        <p:nvSpPr>
          <p:cNvPr id="24" name="Flowchart: Connector 23">
            <a:extLst>
              <a:ext uri="{FF2B5EF4-FFF2-40B4-BE49-F238E27FC236}">
                <a16:creationId xmlns:a16="http://schemas.microsoft.com/office/drawing/2014/main" id="{DB0A4ED7-A449-23B6-5563-6619606E50A2}"/>
              </a:ext>
            </a:extLst>
          </p:cNvPr>
          <p:cNvSpPr/>
          <p:nvPr/>
        </p:nvSpPr>
        <p:spPr>
          <a:xfrm>
            <a:off x="388056" y="385340"/>
            <a:ext cx="874858" cy="754193"/>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25" name="TextBox 24">
            <a:extLst>
              <a:ext uri="{FF2B5EF4-FFF2-40B4-BE49-F238E27FC236}">
                <a16:creationId xmlns:a16="http://schemas.microsoft.com/office/drawing/2014/main" id="{54232CFF-7D06-BAA6-EB70-80E31F6193B7}"/>
              </a:ext>
            </a:extLst>
          </p:cNvPr>
          <p:cNvSpPr txBox="1"/>
          <p:nvPr/>
        </p:nvSpPr>
        <p:spPr>
          <a:xfrm>
            <a:off x="1570026" y="470281"/>
            <a:ext cx="5579646" cy="584775"/>
          </a:xfrm>
          <a:prstGeom prst="rect">
            <a:avLst/>
          </a:prstGeom>
          <a:noFill/>
        </p:spPr>
        <p:txBody>
          <a:bodyPr wrap="square" rtlCol="0">
            <a:spAutoFit/>
          </a:bodyPr>
          <a:lstStyle/>
          <a:p>
            <a:r>
              <a:rPr lang="en-US" sz="3200">
                <a:solidFill>
                  <a:schemeClr val="accent1"/>
                </a:solidFill>
                <a:latin typeface="+mj-lt"/>
              </a:rPr>
              <a:t>Xu hướng thị trường</a:t>
            </a:r>
            <a:endParaRPr lang="id-ID" sz="3200">
              <a:solidFill>
                <a:schemeClr val="accent1"/>
              </a:solidFill>
              <a:latin typeface="+mj-lt"/>
            </a:endParaRPr>
          </a:p>
        </p:txBody>
      </p:sp>
    </p:spTree>
    <p:extLst>
      <p:ext uri="{BB962C8B-B14F-4D97-AF65-F5344CB8AC3E}">
        <p14:creationId xmlns:p14="http://schemas.microsoft.com/office/powerpoint/2010/main" val="1528087062"/>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595959"/>
      </a:dk2>
      <a:lt2>
        <a:srgbClr val="F2F2F2"/>
      </a:lt2>
      <a:accent1>
        <a:srgbClr val="006690"/>
      </a:accent1>
      <a:accent2>
        <a:srgbClr val="0099D9"/>
      </a:accent2>
      <a:accent3>
        <a:srgbClr val="25BEFE"/>
      </a:accent3>
      <a:accent4>
        <a:srgbClr val="7CD8FE"/>
      </a:accent4>
      <a:accent5>
        <a:srgbClr val="FFFFFF"/>
      </a:accent5>
      <a:accent6>
        <a:srgbClr val="7F7F7F"/>
      </a:accent6>
      <a:hlink>
        <a:srgbClr val="002060"/>
      </a:hlink>
      <a:folHlink>
        <a:srgbClr val="7030A0"/>
      </a:folHlink>
    </a:clrScheme>
    <a:fontScheme name="Custom 21">
      <a:majorFont>
        <a:latin typeface="Raleway Bold"/>
        <a:ea typeface=""/>
        <a:cs typeface=""/>
      </a:majorFont>
      <a:minorFont>
        <a:latin typeface="Lato"/>
        <a:ea typeface=""/>
        <a:cs typeface=""/>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6627</TotalTime>
  <Words>1930</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Lato</vt:lpstr>
      <vt:lpstr>Lato (Body)</vt:lpstr>
      <vt:lpstr>Raleway Bold</vt:lpstr>
      <vt:lpstr>Raleway Bold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Hien, Nguyen Khanh (BH-South)</cp:lastModifiedBy>
  <cp:revision>268</cp:revision>
  <dcterms:created xsi:type="dcterms:W3CDTF">2020-06-06T13:09:56Z</dcterms:created>
  <dcterms:modified xsi:type="dcterms:W3CDTF">2023-09-07T12:30:13Z</dcterms:modified>
</cp:coreProperties>
</file>