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x="18288000" cy="10287000"/>
  <p:notesSz cx="6858000" cy="9144000"/>
  <p:embeddedFontLst>
    <p:embeddedFont>
      <p:font typeface="Josefin Sans Bold" charset="1" panose="00000800000000000000"/>
      <p:regular r:id="rId18"/>
    </p:embeddedFont>
    <p:embeddedFont>
      <p:font typeface="Josefin Sans" charset="1" panose="00000500000000000000"/>
      <p:regular r:id="rId1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jpe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png" Type="http://schemas.openxmlformats.org/officeDocument/2006/relationships/image"/><Relationship Id="rId3" Target="../media/image15.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6.png" Type="http://schemas.openxmlformats.org/officeDocument/2006/relationships/image"/><Relationship Id="rId3" Target="../media/image17.svg" Type="http://schemas.openxmlformats.org/officeDocument/2006/relationships/image"/><Relationship Id="rId4" Target="../media/image18.png" Type="http://schemas.openxmlformats.org/officeDocument/2006/relationships/image"/><Relationship Id="rId5" Target="../media/image19.svg" Type="http://schemas.openxmlformats.org/officeDocument/2006/relationships/image"/><Relationship Id="rId6" Target="../media/image20.png" Type="http://schemas.openxmlformats.org/officeDocument/2006/relationships/image"/><Relationship Id="rId7" Target="../media/image21.svg" Type="http://schemas.openxmlformats.org/officeDocument/2006/relationships/image"/><Relationship Id="rId8" Target="../media/image5.png" Type="http://schemas.openxmlformats.org/officeDocument/2006/relationships/image"/><Relationship Id="rId9" Target="../media/image6.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2.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3.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4.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5.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2B4B82"/>
        </a:solidFill>
      </p:bgPr>
    </p:bg>
    <p:spTree>
      <p:nvGrpSpPr>
        <p:cNvPr id="1" name=""/>
        <p:cNvGrpSpPr/>
        <p:nvPr/>
      </p:nvGrpSpPr>
      <p:grpSpPr>
        <a:xfrm>
          <a:off x="0" y="0"/>
          <a:ext cx="0" cy="0"/>
          <a:chOff x="0" y="0"/>
          <a:chExt cx="0" cy="0"/>
        </a:xfrm>
      </p:grpSpPr>
      <p:grpSp>
        <p:nvGrpSpPr>
          <p:cNvPr name="Group 2" id="2"/>
          <p:cNvGrpSpPr/>
          <p:nvPr/>
        </p:nvGrpSpPr>
        <p:grpSpPr>
          <a:xfrm rot="0">
            <a:off x="8902445" y="1962320"/>
            <a:ext cx="8217084" cy="6362360"/>
            <a:chOff x="0" y="0"/>
            <a:chExt cx="10956112" cy="8483147"/>
          </a:xfrm>
        </p:grpSpPr>
        <p:sp>
          <p:nvSpPr>
            <p:cNvPr name="TextBox 3" id="3"/>
            <p:cNvSpPr txBox="true"/>
            <p:nvPr/>
          </p:nvSpPr>
          <p:spPr>
            <a:xfrm rot="0">
              <a:off x="0" y="1679214"/>
              <a:ext cx="10956112" cy="4282736"/>
            </a:xfrm>
            <a:prstGeom prst="rect">
              <a:avLst/>
            </a:prstGeom>
          </p:spPr>
          <p:txBody>
            <a:bodyPr anchor="t" rtlCol="false" tIns="0" lIns="0" bIns="0" rIns="0">
              <a:spAutoFit/>
            </a:bodyPr>
            <a:lstStyle/>
            <a:p>
              <a:pPr algn="l">
                <a:lnSpc>
                  <a:spcPts val="8372"/>
                </a:lnSpc>
              </a:pPr>
              <a:r>
                <a:rPr lang="en-US" sz="7475">
                  <a:solidFill>
                    <a:srgbClr val="F7B4A7"/>
                  </a:solidFill>
                  <a:latin typeface="Josefin Sans Bold"/>
                  <a:ea typeface="Josefin Sans Bold"/>
                  <a:cs typeface="Josefin Sans Bold"/>
                  <a:sym typeface="Josefin Sans Bold"/>
                </a:rPr>
                <a:t>Phân tích báo cáo tài chính CTCP FPT </a:t>
              </a:r>
            </a:p>
          </p:txBody>
        </p:sp>
        <p:sp>
          <p:nvSpPr>
            <p:cNvPr name="TextBox 4" id="4"/>
            <p:cNvSpPr txBox="true"/>
            <p:nvPr/>
          </p:nvSpPr>
          <p:spPr>
            <a:xfrm rot="0">
              <a:off x="0" y="-71755"/>
              <a:ext cx="10956112" cy="544195"/>
            </a:xfrm>
            <a:prstGeom prst="rect">
              <a:avLst/>
            </a:prstGeom>
          </p:spPr>
          <p:txBody>
            <a:bodyPr anchor="t" rtlCol="false" tIns="0" lIns="0" bIns="0" rIns="0">
              <a:spAutoFit/>
            </a:bodyPr>
            <a:lstStyle/>
            <a:p>
              <a:pPr algn="l">
                <a:lnSpc>
                  <a:spcPts val="3359"/>
                </a:lnSpc>
              </a:pPr>
              <a:r>
                <a:rPr lang="en-US" sz="2400" spc="446">
                  <a:solidFill>
                    <a:srgbClr val="94DDDE"/>
                  </a:solidFill>
                  <a:latin typeface="Josefin Sans"/>
                  <a:ea typeface="Josefin Sans"/>
                  <a:cs typeface="Josefin Sans"/>
                  <a:sym typeface="Josefin Sans"/>
                </a:rPr>
                <a:t>VÕ HÀ GIANG</a:t>
              </a:r>
            </a:p>
          </p:txBody>
        </p:sp>
        <p:sp>
          <p:nvSpPr>
            <p:cNvPr name="TextBox 5" id="5"/>
            <p:cNvSpPr txBox="true"/>
            <p:nvPr/>
          </p:nvSpPr>
          <p:spPr>
            <a:xfrm rot="0">
              <a:off x="0" y="6927820"/>
              <a:ext cx="10956112" cy="1561253"/>
            </a:xfrm>
            <a:prstGeom prst="rect">
              <a:avLst/>
            </a:prstGeom>
          </p:spPr>
          <p:txBody>
            <a:bodyPr anchor="t" rtlCol="false" tIns="0" lIns="0" bIns="0" rIns="0">
              <a:spAutoFit/>
            </a:bodyPr>
            <a:lstStyle/>
            <a:p>
              <a:pPr algn="l">
                <a:lnSpc>
                  <a:spcPts val="4760"/>
                </a:lnSpc>
              </a:pPr>
              <a:r>
                <a:rPr lang="en-US" sz="3400">
                  <a:solidFill>
                    <a:srgbClr val="94DDDE"/>
                  </a:solidFill>
                  <a:latin typeface="Josefin Sans"/>
                  <a:ea typeface="Josefin Sans"/>
                  <a:cs typeface="Josefin Sans"/>
                  <a:sym typeface="Josefin Sans"/>
                </a:rPr>
                <a:t>Cùng điểm qua tầm quan trọng </a:t>
              </a:r>
            </a:p>
            <a:p>
              <a:pPr algn="l">
                <a:lnSpc>
                  <a:spcPts val="4760"/>
                </a:lnSpc>
              </a:pPr>
              <a:r>
                <a:rPr lang="en-US" sz="3400">
                  <a:solidFill>
                    <a:srgbClr val="94DDDE"/>
                  </a:solidFill>
                  <a:latin typeface="Josefin Sans"/>
                  <a:ea typeface="Josefin Sans"/>
                  <a:cs typeface="Josefin Sans"/>
                  <a:sym typeface="Josefin Sans"/>
                </a:rPr>
                <a:t> BÁO CÁO TÀI CHÍNH</a:t>
              </a:r>
            </a:p>
          </p:txBody>
        </p:sp>
      </p:grpSp>
      <p:sp>
        <p:nvSpPr>
          <p:cNvPr name="Freeform 6" id="6"/>
          <p:cNvSpPr/>
          <p:nvPr/>
        </p:nvSpPr>
        <p:spPr>
          <a:xfrm flipH="false" flipV="false" rot="0">
            <a:off x="1182834" y="-1921745"/>
            <a:ext cx="6755642" cy="4114800"/>
          </a:xfrm>
          <a:custGeom>
            <a:avLst/>
            <a:gdLst/>
            <a:ahLst/>
            <a:cxnLst/>
            <a:rect r="r" b="b" t="t" l="l"/>
            <a:pathLst>
              <a:path h="4114800" w="6755642">
                <a:moveTo>
                  <a:pt x="0" y="0"/>
                </a:moveTo>
                <a:lnTo>
                  <a:pt x="6755642" y="0"/>
                </a:lnTo>
                <a:lnTo>
                  <a:pt x="6755642"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6303834" y="1790711"/>
            <a:ext cx="1194327" cy="2586142"/>
          </a:xfrm>
          <a:custGeom>
            <a:avLst/>
            <a:gdLst/>
            <a:ahLst/>
            <a:cxnLst/>
            <a:rect r="r" b="b" t="t" l="l"/>
            <a:pathLst>
              <a:path h="2586142" w="1194327">
                <a:moveTo>
                  <a:pt x="0" y="0"/>
                </a:moveTo>
                <a:lnTo>
                  <a:pt x="1194327" y="0"/>
                </a:lnTo>
                <a:lnTo>
                  <a:pt x="1194327" y="2586142"/>
                </a:lnTo>
                <a:lnTo>
                  <a:pt x="0" y="258614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8" id="8"/>
          <p:cNvSpPr/>
          <p:nvPr/>
        </p:nvSpPr>
        <p:spPr>
          <a:xfrm flipH="true" flipV="false" rot="0">
            <a:off x="2032655" y="2021154"/>
            <a:ext cx="5357753" cy="5591583"/>
          </a:xfrm>
          <a:custGeom>
            <a:avLst/>
            <a:gdLst/>
            <a:ahLst/>
            <a:cxnLst/>
            <a:rect r="r" b="b" t="t" l="l"/>
            <a:pathLst>
              <a:path h="5591583" w="5357753">
                <a:moveTo>
                  <a:pt x="5357752" y="0"/>
                </a:moveTo>
                <a:lnTo>
                  <a:pt x="0" y="0"/>
                </a:lnTo>
                <a:lnTo>
                  <a:pt x="0" y="5591582"/>
                </a:lnTo>
                <a:lnTo>
                  <a:pt x="5357752" y="5591582"/>
                </a:lnTo>
                <a:lnTo>
                  <a:pt x="5357752"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9" id="9"/>
          <p:cNvSpPr/>
          <p:nvPr/>
        </p:nvSpPr>
        <p:spPr>
          <a:xfrm flipH="false" flipV="false" rot="0">
            <a:off x="-947148" y="1264426"/>
            <a:ext cx="3144039" cy="2440918"/>
          </a:xfrm>
          <a:custGeom>
            <a:avLst/>
            <a:gdLst/>
            <a:ahLst/>
            <a:cxnLst/>
            <a:rect r="r" b="b" t="t" l="l"/>
            <a:pathLst>
              <a:path h="2440918" w="3144039">
                <a:moveTo>
                  <a:pt x="0" y="0"/>
                </a:moveTo>
                <a:lnTo>
                  <a:pt x="3144040" y="0"/>
                </a:lnTo>
                <a:lnTo>
                  <a:pt x="3144040" y="2440918"/>
                </a:lnTo>
                <a:lnTo>
                  <a:pt x="0" y="2440918"/>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0" id="10"/>
          <p:cNvSpPr/>
          <p:nvPr/>
        </p:nvSpPr>
        <p:spPr>
          <a:xfrm flipH="false" flipV="false" rot="0">
            <a:off x="624872" y="5005800"/>
            <a:ext cx="1894295" cy="4252500"/>
          </a:xfrm>
          <a:custGeom>
            <a:avLst/>
            <a:gdLst/>
            <a:ahLst/>
            <a:cxnLst/>
            <a:rect r="r" b="b" t="t" l="l"/>
            <a:pathLst>
              <a:path h="4252500" w="1894295">
                <a:moveTo>
                  <a:pt x="0" y="0"/>
                </a:moveTo>
                <a:lnTo>
                  <a:pt x="1894295" y="0"/>
                </a:lnTo>
                <a:lnTo>
                  <a:pt x="1894295" y="4252500"/>
                </a:lnTo>
                <a:lnTo>
                  <a:pt x="0" y="425250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1" id="11"/>
          <p:cNvSpPr/>
          <p:nvPr/>
        </p:nvSpPr>
        <p:spPr>
          <a:xfrm flipH="false" flipV="false" rot="0">
            <a:off x="4011803" y="7612736"/>
            <a:ext cx="3486358" cy="4114800"/>
          </a:xfrm>
          <a:custGeom>
            <a:avLst/>
            <a:gdLst/>
            <a:ahLst/>
            <a:cxnLst/>
            <a:rect r="r" b="b" t="t" l="l"/>
            <a:pathLst>
              <a:path h="4114800" w="3486358">
                <a:moveTo>
                  <a:pt x="0" y="0"/>
                </a:moveTo>
                <a:lnTo>
                  <a:pt x="3486358" y="0"/>
                </a:lnTo>
                <a:lnTo>
                  <a:pt x="3486358" y="4114800"/>
                </a:lnTo>
                <a:lnTo>
                  <a:pt x="0" y="4114800"/>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Tree>
  </p:cSld>
  <p:clrMapOvr>
    <a:masterClrMapping/>
  </p:clrMapOvr>
</p:sld>
</file>

<file path=ppt/slides/slide10.xml><?xml version="1.0" encoding="utf-8"?>
<p:sld xmlns:p="http://schemas.openxmlformats.org/presentationml/2006/main" xmlns:a="http://schemas.openxmlformats.org/drawingml/2006/main">
  <p:cSld>
    <p:bg>
      <p:bgPr>
        <a:solidFill>
          <a:srgbClr val="EFEFEF"/>
        </a:solidFill>
      </p:bgPr>
    </p:bg>
    <p:spTree>
      <p:nvGrpSpPr>
        <p:cNvPr id="1" name=""/>
        <p:cNvGrpSpPr/>
        <p:nvPr/>
      </p:nvGrpSpPr>
      <p:grpSpPr>
        <a:xfrm>
          <a:off x="0" y="0"/>
          <a:ext cx="0" cy="0"/>
          <a:chOff x="0" y="0"/>
          <a:chExt cx="0" cy="0"/>
        </a:xfrm>
      </p:grpSpPr>
      <p:sp>
        <p:nvSpPr>
          <p:cNvPr name="TextBox 2" id="2"/>
          <p:cNvSpPr txBox="true"/>
          <p:nvPr/>
        </p:nvSpPr>
        <p:spPr>
          <a:xfrm rot="0">
            <a:off x="1450815" y="1485900"/>
            <a:ext cx="9162237" cy="914400"/>
          </a:xfrm>
          <a:prstGeom prst="rect">
            <a:avLst/>
          </a:prstGeom>
        </p:spPr>
        <p:txBody>
          <a:bodyPr anchor="t" rtlCol="false" tIns="0" lIns="0" bIns="0" rIns="0">
            <a:spAutoFit/>
          </a:bodyPr>
          <a:lstStyle/>
          <a:p>
            <a:pPr algn="l">
              <a:lnSpc>
                <a:spcPts val="7230"/>
              </a:lnSpc>
            </a:pPr>
            <a:r>
              <a:rPr lang="en-US" sz="6025">
                <a:solidFill>
                  <a:srgbClr val="2B4B82"/>
                </a:solidFill>
                <a:latin typeface="Josefin Sans Bold"/>
                <a:ea typeface="Josefin Sans Bold"/>
                <a:cs typeface="Josefin Sans Bold"/>
                <a:sym typeface="Josefin Sans Bold"/>
              </a:rPr>
              <a:t>KẾT LUẬN CHỈ SỐ </a:t>
            </a:r>
          </a:p>
        </p:txBody>
      </p:sp>
      <p:sp>
        <p:nvSpPr>
          <p:cNvPr name="TextBox 3" id="3"/>
          <p:cNvSpPr txBox="true"/>
          <p:nvPr/>
        </p:nvSpPr>
        <p:spPr>
          <a:xfrm rot="0">
            <a:off x="2310680" y="2576615"/>
            <a:ext cx="14054771" cy="6523553"/>
          </a:xfrm>
          <a:prstGeom prst="rect">
            <a:avLst/>
          </a:prstGeom>
        </p:spPr>
        <p:txBody>
          <a:bodyPr anchor="t" rtlCol="false" tIns="0" lIns="0" bIns="0" rIns="0">
            <a:spAutoFit/>
          </a:bodyPr>
          <a:lstStyle/>
          <a:p>
            <a:pPr algn="l">
              <a:lnSpc>
                <a:spcPts val="3734"/>
              </a:lnSpc>
            </a:pPr>
            <a:r>
              <a:rPr lang="en-US" sz="2667">
                <a:solidFill>
                  <a:srgbClr val="2B4B82"/>
                </a:solidFill>
                <a:latin typeface="Josefin Sans Bold"/>
                <a:ea typeface="Josefin Sans Bold"/>
                <a:cs typeface="Josefin Sans Bold"/>
                <a:sym typeface="Josefin Sans Bold"/>
              </a:rPr>
              <a:t>3. Tỷ số hiệu quả hoạt động (Efficiency Ratios)</a:t>
            </a:r>
          </a:p>
          <a:p>
            <a:pPr algn="l" marL="575847" indent="-287924" lvl="1">
              <a:lnSpc>
                <a:spcPts val="3734"/>
              </a:lnSpc>
              <a:buFont typeface="Arial"/>
              <a:buChar char="•"/>
            </a:pPr>
            <a:r>
              <a:rPr lang="en-US" sz="2667">
                <a:solidFill>
                  <a:srgbClr val="2B4B82"/>
                </a:solidFill>
                <a:latin typeface="Josefin Sans"/>
                <a:ea typeface="Josefin Sans"/>
                <a:cs typeface="Josefin Sans"/>
                <a:sym typeface="Josefin Sans"/>
              </a:rPr>
              <a:t>Inventory Turnover Ratio </a:t>
            </a:r>
            <a:r>
              <a:rPr lang="en-US" sz="2667">
                <a:solidFill>
                  <a:srgbClr val="2B4B82"/>
                </a:solidFill>
                <a:latin typeface="Josefin Sans Bold"/>
                <a:ea typeface="Josefin Sans Bold"/>
                <a:cs typeface="Josefin Sans Bold"/>
                <a:sym typeface="Josefin Sans Bold"/>
              </a:rPr>
              <a:t>(18.15)</a:t>
            </a:r>
            <a:r>
              <a:rPr lang="en-US" sz="2667">
                <a:solidFill>
                  <a:srgbClr val="2B4B82"/>
                </a:solidFill>
                <a:latin typeface="Josefin Sans"/>
                <a:ea typeface="Josefin Sans"/>
                <a:cs typeface="Josefin Sans"/>
                <a:sym typeface="Josefin Sans"/>
              </a:rPr>
              <a:t>: Tỷ số này rất cao, cho thấy FPT có khả năng bán hàng tồn kho rất nhanh, dẫn đến quản lý hàng tồn kho hiệu quả.</a:t>
            </a:r>
          </a:p>
          <a:p>
            <a:pPr algn="l">
              <a:lnSpc>
                <a:spcPts val="3734"/>
              </a:lnSpc>
            </a:pPr>
            <a:r>
              <a:rPr lang="en-US" sz="2667">
                <a:solidFill>
                  <a:srgbClr val="2B4B82"/>
                </a:solidFill>
                <a:latin typeface="Josefin Sans"/>
                <a:ea typeface="Josefin Sans"/>
                <a:cs typeface="Josefin Sans"/>
                <a:sym typeface="Josefin Sans"/>
              </a:rPr>
              <a:t>Accounts Receivable Turnover Ratio</a:t>
            </a:r>
            <a:r>
              <a:rPr lang="en-US" sz="2667">
                <a:solidFill>
                  <a:srgbClr val="2B4B82"/>
                </a:solidFill>
                <a:latin typeface="Josefin Sans Bold"/>
                <a:ea typeface="Josefin Sans Bold"/>
                <a:cs typeface="Josefin Sans Bold"/>
                <a:sym typeface="Josefin Sans Bold"/>
              </a:rPr>
              <a:t>(5.79) </a:t>
            </a:r>
            <a:r>
              <a:rPr lang="en-US" sz="2667">
                <a:solidFill>
                  <a:srgbClr val="2B4B82"/>
                </a:solidFill>
                <a:latin typeface="Josefin Sans"/>
                <a:ea typeface="Josefin Sans"/>
                <a:cs typeface="Josefin Sans"/>
                <a:sym typeface="Josefin Sans"/>
              </a:rPr>
              <a:t>: Tỷ số này cho thấy FPT có khả năng thu hồi nợ từ khách hàng tương đối nhanh chóng, giúp duy trì dòng tiền tốt.</a:t>
            </a:r>
          </a:p>
          <a:p>
            <a:pPr algn="l">
              <a:lnSpc>
                <a:spcPts val="3734"/>
              </a:lnSpc>
            </a:pPr>
            <a:r>
              <a:rPr lang="en-US" sz="2667">
                <a:solidFill>
                  <a:srgbClr val="2B4B82"/>
                </a:solidFill>
                <a:latin typeface="Josefin Sans Bold"/>
                <a:ea typeface="Josefin Sans Bold"/>
                <a:cs typeface="Josefin Sans Bold"/>
                <a:sym typeface="Josefin Sans Bold"/>
              </a:rPr>
              <a:t>4. Tỷ số khả năng sinh lời (Profitability Ratios)</a:t>
            </a:r>
          </a:p>
          <a:p>
            <a:pPr algn="l" marL="575847" indent="-287924" lvl="1">
              <a:lnSpc>
                <a:spcPts val="3734"/>
              </a:lnSpc>
              <a:buFont typeface="Arial"/>
              <a:buChar char="•"/>
            </a:pPr>
            <a:r>
              <a:rPr lang="en-US" sz="2667">
                <a:solidFill>
                  <a:srgbClr val="2B4B82"/>
                </a:solidFill>
                <a:latin typeface="Josefin Sans"/>
                <a:ea typeface="Josefin Sans"/>
                <a:cs typeface="Josefin Sans"/>
                <a:sym typeface="Josefin Sans"/>
              </a:rPr>
              <a:t>Gross Profit Margin </a:t>
            </a:r>
            <a:r>
              <a:rPr lang="en-US" sz="2667">
                <a:solidFill>
                  <a:srgbClr val="2B4B82"/>
                </a:solidFill>
                <a:latin typeface="Josefin Sans Bold"/>
                <a:ea typeface="Josefin Sans Bold"/>
                <a:cs typeface="Josefin Sans Bold"/>
                <a:sym typeface="Josefin Sans Bold"/>
              </a:rPr>
              <a:t>(38.61%): </a:t>
            </a:r>
            <a:r>
              <a:rPr lang="en-US" sz="2667">
                <a:solidFill>
                  <a:srgbClr val="2B4B82"/>
                </a:solidFill>
                <a:latin typeface="Josefin Sans"/>
                <a:ea typeface="Josefin Sans"/>
                <a:cs typeface="Josefin Sans"/>
                <a:sym typeface="Josefin Sans"/>
              </a:rPr>
              <a:t>Tỷ số này cao, cho thấy FPT có khả năng kiểm soát chi phí sản xuất tốt và duy trì biên lợi nhuận gộp cao.</a:t>
            </a:r>
          </a:p>
          <a:p>
            <a:pPr algn="l" marL="575847" indent="-287924" lvl="1">
              <a:lnSpc>
                <a:spcPts val="3734"/>
              </a:lnSpc>
              <a:buFont typeface="Arial"/>
              <a:buChar char="•"/>
            </a:pPr>
            <a:r>
              <a:rPr lang="en-US" sz="2667">
                <a:solidFill>
                  <a:srgbClr val="2B4B82"/>
                </a:solidFill>
                <a:latin typeface="Josefin Sans"/>
                <a:ea typeface="Josefin Sans"/>
                <a:cs typeface="Josefin Sans"/>
                <a:sym typeface="Josefin Sans"/>
              </a:rPr>
              <a:t>Net Profit Margin</a:t>
            </a:r>
            <a:r>
              <a:rPr lang="en-US" sz="2667">
                <a:solidFill>
                  <a:srgbClr val="2B4B82"/>
                </a:solidFill>
                <a:latin typeface="Josefin Sans Bold"/>
                <a:ea typeface="Josefin Sans Bold"/>
                <a:cs typeface="Josefin Sans Bold"/>
                <a:sym typeface="Josefin Sans Bold"/>
              </a:rPr>
              <a:t>(14.80%)</a:t>
            </a:r>
            <a:r>
              <a:rPr lang="en-US" sz="2667">
                <a:solidFill>
                  <a:srgbClr val="2B4B82"/>
                </a:solidFill>
                <a:latin typeface="Josefin Sans"/>
                <a:ea typeface="Josefin Sans"/>
                <a:cs typeface="Josefin Sans"/>
                <a:sym typeface="Josefin Sans"/>
              </a:rPr>
              <a:t>: Tỷ số này cho thấy FPT có khả năng sinh lời từ doanh thu tốt sau khi trừ đi tất cả các chi phí.</a:t>
            </a:r>
          </a:p>
          <a:p>
            <a:pPr algn="l" marL="575847" indent="-287924" lvl="1">
              <a:lnSpc>
                <a:spcPts val="3734"/>
              </a:lnSpc>
              <a:buFont typeface="Arial"/>
              <a:buChar char="•"/>
            </a:pPr>
            <a:r>
              <a:rPr lang="en-US" sz="2667">
                <a:solidFill>
                  <a:srgbClr val="2B4B82"/>
                </a:solidFill>
                <a:latin typeface="Josefin Sans"/>
                <a:ea typeface="Josefin Sans"/>
                <a:cs typeface="Josefin Sans"/>
                <a:sym typeface="Josefin Sans"/>
              </a:rPr>
              <a:t>Return on Equity - ROE </a:t>
            </a:r>
            <a:r>
              <a:rPr lang="en-US" sz="2667">
                <a:solidFill>
                  <a:srgbClr val="2B4B82"/>
                </a:solidFill>
                <a:latin typeface="Josefin Sans Bold"/>
                <a:ea typeface="Josefin Sans Bold"/>
                <a:cs typeface="Josefin Sans Bold"/>
                <a:sym typeface="Josefin Sans Bold"/>
              </a:rPr>
              <a:t>(28.17%):</a:t>
            </a:r>
            <a:r>
              <a:rPr lang="en-US" sz="2667">
                <a:solidFill>
                  <a:srgbClr val="2B4B82"/>
                </a:solidFill>
                <a:latin typeface="Josefin Sans"/>
                <a:ea typeface="Josefin Sans"/>
                <a:cs typeface="Josefin Sans"/>
                <a:sym typeface="Josefin Sans"/>
              </a:rPr>
              <a:t> ROE cao cho thấy FPT sử dụng vốn chủ sở hữu hiệu quả để tạo ra lợi nhuận. Đây là một dấu hiệu tích cực cho các nhà đầu tư.</a:t>
            </a:r>
          </a:p>
          <a:p>
            <a:pPr algn="l" marL="575847" indent="-287924" lvl="1">
              <a:lnSpc>
                <a:spcPts val="3734"/>
              </a:lnSpc>
              <a:buFont typeface="Arial"/>
              <a:buChar char="•"/>
            </a:pPr>
            <a:r>
              <a:rPr lang="en-US" sz="2667">
                <a:solidFill>
                  <a:srgbClr val="2B4B82"/>
                </a:solidFill>
                <a:latin typeface="Josefin Sans"/>
                <a:ea typeface="Josefin Sans"/>
                <a:cs typeface="Josefin Sans"/>
                <a:sym typeface="Josefin Sans"/>
              </a:rPr>
              <a:t>Return on Assets - ROA </a:t>
            </a:r>
            <a:r>
              <a:rPr lang="en-US" sz="2667">
                <a:solidFill>
                  <a:srgbClr val="2B4B82"/>
                </a:solidFill>
                <a:latin typeface="Josefin Sans Bold"/>
                <a:ea typeface="Josefin Sans Bold"/>
                <a:cs typeface="Josefin Sans Bold"/>
                <a:sym typeface="Josefin Sans Bold"/>
              </a:rPr>
              <a:t>(13.92%)</a:t>
            </a:r>
            <a:r>
              <a:rPr lang="en-US" sz="2667">
                <a:solidFill>
                  <a:srgbClr val="2B4B82"/>
                </a:solidFill>
                <a:latin typeface="Josefin Sans"/>
                <a:ea typeface="Josefin Sans"/>
                <a:cs typeface="Josefin Sans"/>
                <a:sym typeface="Josefin Sans"/>
              </a:rPr>
              <a:t>: ROA cao cho thấy FPT sử dụng tài sản hiệu quả để tạo ra lợi nhuận, là một chỉ báo tích cực về hiệu suất tổng thể của công ty.</a:t>
            </a:r>
          </a:p>
        </p:txBody>
      </p:sp>
    </p:spTree>
  </p:cSld>
  <p:clrMapOvr>
    <a:masterClrMapping/>
  </p:clrMapOvr>
</p:sld>
</file>

<file path=ppt/slides/slide11.xml><?xml version="1.0" encoding="utf-8"?>
<p:sld xmlns:p="http://schemas.openxmlformats.org/presentationml/2006/main" xmlns:a="http://schemas.openxmlformats.org/drawingml/2006/main">
  <p:cSld>
    <p:bg>
      <p:bgPr>
        <a:solidFill>
          <a:srgbClr val="F7B4A7"/>
        </a:solidFill>
      </p:bgPr>
    </p:bg>
    <p:spTree>
      <p:nvGrpSpPr>
        <p:cNvPr id="1" name=""/>
        <p:cNvGrpSpPr/>
        <p:nvPr/>
      </p:nvGrpSpPr>
      <p:grpSpPr>
        <a:xfrm>
          <a:off x="0" y="0"/>
          <a:ext cx="0" cy="0"/>
          <a:chOff x="0" y="0"/>
          <a:chExt cx="0" cy="0"/>
        </a:xfrm>
      </p:grpSpPr>
      <p:grpSp>
        <p:nvGrpSpPr>
          <p:cNvPr name="Group 2" id="2"/>
          <p:cNvGrpSpPr/>
          <p:nvPr/>
        </p:nvGrpSpPr>
        <p:grpSpPr>
          <a:xfrm rot="0">
            <a:off x="946160" y="824590"/>
            <a:ext cx="9569415" cy="2702313"/>
            <a:chOff x="0" y="0"/>
            <a:chExt cx="12759220" cy="3603084"/>
          </a:xfrm>
        </p:grpSpPr>
        <p:sp>
          <p:nvSpPr>
            <p:cNvPr name="TextBox 3" id="3"/>
            <p:cNvSpPr txBox="true"/>
            <p:nvPr/>
          </p:nvSpPr>
          <p:spPr>
            <a:xfrm rot="0">
              <a:off x="0" y="190500"/>
              <a:ext cx="12759220" cy="2743200"/>
            </a:xfrm>
            <a:prstGeom prst="rect">
              <a:avLst/>
            </a:prstGeom>
          </p:spPr>
          <p:txBody>
            <a:bodyPr anchor="t" rtlCol="false" tIns="0" lIns="0" bIns="0" rIns="0">
              <a:spAutoFit/>
            </a:bodyPr>
            <a:lstStyle/>
            <a:p>
              <a:pPr algn="l">
                <a:lnSpc>
                  <a:spcPts val="7694"/>
                </a:lnSpc>
              </a:pPr>
              <a:r>
                <a:rPr lang="en-US" sz="8099" spc="-80">
                  <a:solidFill>
                    <a:srgbClr val="2B4B82"/>
                  </a:solidFill>
                  <a:latin typeface="Josefin Sans Bold"/>
                  <a:ea typeface="Josefin Sans Bold"/>
                  <a:cs typeface="Josefin Sans Bold"/>
                  <a:sym typeface="Josefin Sans Bold"/>
                </a:rPr>
                <a:t>PHÂN TÍCH THỊ TRƯỜNG VI MÔ</a:t>
              </a:r>
            </a:p>
          </p:txBody>
        </p:sp>
        <p:sp>
          <p:nvSpPr>
            <p:cNvPr name="TextBox 4" id="4"/>
            <p:cNvSpPr txBox="true"/>
            <p:nvPr/>
          </p:nvSpPr>
          <p:spPr>
            <a:xfrm rot="0">
              <a:off x="0" y="2985187"/>
              <a:ext cx="12759220" cy="620014"/>
            </a:xfrm>
            <a:prstGeom prst="rect">
              <a:avLst/>
            </a:prstGeom>
          </p:spPr>
          <p:txBody>
            <a:bodyPr anchor="t" rtlCol="false" tIns="0" lIns="0" bIns="0" rIns="0">
              <a:spAutoFit/>
            </a:bodyPr>
            <a:lstStyle/>
            <a:p>
              <a:pPr algn="l">
                <a:lnSpc>
                  <a:spcPts val="4055"/>
                </a:lnSpc>
              </a:pPr>
            </a:p>
          </p:txBody>
        </p:sp>
      </p:grpSp>
      <p:sp>
        <p:nvSpPr>
          <p:cNvPr name="TextBox 5" id="5"/>
          <p:cNvSpPr txBox="true"/>
          <p:nvPr/>
        </p:nvSpPr>
        <p:spPr>
          <a:xfrm rot="0">
            <a:off x="5730868" y="3460228"/>
            <a:ext cx="4310914" cy="3799431"/>
          </a:xfrm>
          <a:prstGeom prst="rect">
            <a:avLst/>
          </a:prstGeom>
        </p:spPr>
        <p:txBody>
          <a:bodyPr anchor="t" rtlCol="false" tIns="0" lIns="0" bIns="0" rIns="0">
            <a:spAutoFit/>
          </a:bodyPr>
          <a:lstStyle/>
          <a:p>
            <a:pPr algn="l" marL="518161" indent="-259080" lvl="1">
              <a:lnSpc>
                <a:spcPts val="3360"/>
              </a:lnSpc>
              <a:buFont typeface="Arial"/>
              <a:buChar char="•"/>
            </a:pPr>
            <a:r>
              <a:rPr lang="en-US" sz="2400">
                <a:solidFill>
                  <a:srgbClr val="2B4B82"/>
                </a:solidFill>
                <a:latin typeface="Josefin Sans"/>
                <a:ea typeface="Josefin Sans"/>
                <a:cs typeface="Josefin Sans"/>
                <a:sym typeface="Josefin Sans"/>
              </a:rPr>
              <a:t>Các xu hướng như 5G, Blockchain, AR và AI</a:t>
            </a:r>
          </a:p>
          <a:p>
            <a:pPr algn="l" marL="518161" indent="-259080" lvl="1">
              <a:lnSpc>
                <a:spcPts val="3360"/>
              </a:lnSpc>
              <a:buFont typeface="Arial"/>
              <a:buChar char="•"/>
            </a:pPr>
            <a:r>
              <a:rPr lang="en-US" sz="2400">
                <a:solidFill>
                  <a:srgbClr val="2B4B82"/>
                </a:solidFill>
                <a:latin typeface="Josefin Sans"/>
                <a:ea typeface="Josefin Sans"/>
                <a:cs typeface="Josefin Sans"/>
                <a:sym typeface="Josefin Sans"/>
              </a:rPr>
              <a:t>Dịch vụ đám mây đang thu hút sự chú ý</a:t>
            </a:r>
          </a:p>
          <a:p>
            <a:pPr algn="l" marL="518161" indent="-259080" lvl="1">
              <a:lnSpc>
                <a:spcPts val="3360"/>
              </a:lnSpc>
              <a:buFont typeface="Arial"/>
              <a:buChar char="•"/>
            </a:pPr>
            <a:r>
              <a:rPr lang="en-US" sz="2400">
                <a:solidFill>
                  <a:srgbClr val="2B4B82"/>
                </a:solidFill>
                <a:latin typeface="Josefin Sans"/>
                <a:ea typeface="Josefin Sans"/>
                <a:cs typeface="Josefin Sans"/>
                <a:sym typeface="Josefin Sans"/>
              </a:rPr>
              <a:t>Khả năng cạnh tranh quốc tế của FPT rõ ràng là rất cao nhờ khả năng kiểm soát chi phí tốt.</a:t>
            </a:r>
          </a:p>
          <a:p>
            <a:pPr algn="l">
              <a:lnSpc>
                <a:spcPts val="3359"/>
              </a:lnSpc>
            </a:pPr>
          </a:p>
        </p:txBody>
      </p:sp>
      <p:sp>
        <p:nvSpPr>
          <p:cNvPr name="TextBox 6" id="6"/>
          <p:cNvSpPr txBox="true"/>
          <p:nvPr/>
        </p:nvSpPr>
        <p:spPr>
          <a:xfrm rot="0">
            <a:off x="11572603" y="757915"/>
            <a:ext cx="5686697" cy="2534859"/>
          </a:xfrm>
          <a:prstGeom prst="rect">
            <a:avLst/>
          </a:prstGeom>
        </p:spPr>
        <p:txBody>
          <a:bodyPr anchor="t" rtlCol="false" tIns="0" lIns="0" bIns="0" rIns="0">
            <a:spAutoFit/>
          </a:bodyPr>
          <a:lstStyle/>
          <a:p>
            <a:pPr algn="l">
              <a:lnSpc>
                <a:spcPts val="3360"/>
              </a:lnSpc>
            </a:pPr>
            <a:r>
              <a:rPr lang="en-US" sz="2400">
                <a:solidFill>
                  <a:srgbClr val="2B4B82"/>
                </a:solidFill>
                <a:latin typeface="Josefin Sans"/>
                <a:ea typeface="Josefin Sans"/>
                <a:cs typeface="Josefin Sans"/>
                <a:sym typeface="Josefin Sans"/>
              </a:rPr>
              <a:t>Năm 2023 thị trường CNTT sụt giảm 4.05%, nhưng trong 11 tháng năm 2023, FPT ghi nhận doanh thu 47,201 tỷ đồng và lãi trước thuế 8,545 tỷ đồng, tăng lần lượt hơn 20% và 19% so với cùng kỳ.</a:t>
            </a:r>
          </a:p>
          <a:p>
            <a:pPr algn="l">
              <a:lnSpc>
                <a:spcPts val="3359"/>
              </a:lnSpc>
            </a:pPr>
          </a:p>
        </p:txBody>
      </p:sp>
      <p:sp>
        <p:nvSpPr>
          <p:cNvPr name="TextBox 7" id="7"/>
          <p:cNvSpPr txBox="true"/>
          <p:nvPr/>
        </p:nvSpPr>
        <p:spPr>
          <a:xfrm rot="0">
            <a:off x="946160" y="3607366"/>
            <a:ext cx="4310914" cy="4642479"/>
          </a:xfrm>
          <a:prstGeom prst="rect">
            <a:avLst/>
          </a:prstGeom>
        </p:spPr>
        <p:txBody>
          <a:bodyPr anchor="t" rtlCol="false" tIns="0" lIns="0" bIns="0" rIns="0">
            <a:spAutoFit/>
          </a:bodyPr>
          <a:lstStyle/>
          <a:p>
            <a:pPr algn="l">
              <a:lnSpc>
                <a:spcPts val="3360"/>
              </a:lnSpc>
            </a:pPr>
            <a:r>
              <a:rPr lang="en-US" sz="2400">
                <a:solidFill>
                  <a:srgbClr val="2B4B82"/>
                </a:solidFill>
                <a:latin typeface="Josefin Sans"/>
                <a:ea typeface="Josefin Sans"/>
                <a:cs typeface="Josefin Sans"/>
                <a:sym typeface="Josefin Sans"/>
              </a:rPr>
              <a:t>Quy mô Thị trường Dịch vụ CNTT ước tính đạt 1,20 nghìn tỷ USD vào năm 2024 và dự kiến ​​sẽ đạt 1,81 nghìn tỷ USD vào năm 2029, tăng trưởng với tốc độ CAGR là 8,38% trong giai đoạn dự báo (2024-2029).</a:t>
            </a:r>
          </a:p>
          <a:p>
            <a:pPr algn="l">
              <a:lnSpc>
                <a:spcPts val="3359"/>
              </a:lnSpc>
            </a:pPr>
            <a:r>
              <a:rPr lang="en-US" sz="2400">
                <a:solidFill>
                  <a:srgbClr val="2B4B82"/>
                </a:solidFill>
                <a:latin typeface="Josefin Sans"/>
                <a:ea typeface="Josefin Sans"/>
                <a:cs typeface="Josefin Sans"/>
                <a:sym typeface="Josefin Sans"/>
              </a:rPr>
              <a:t>Source: https://www.mordorintelligence.com/vi/industry-reports/it-services-market</a:t>
            </a:r>
          </a:p>
        </p:txBody>
      </p:sp>
      <p:sp>
        <p:nvSpPr>
          <p:cNvPr name="TextBox 8" id="8"/>
          <p:cNvSpPr txBox="true"/>
          <p:nvPr/>
        </p:nvSpPr>
        <p:spPr>
          <a:xfrm rot="0">
            <a:off x="11381057" y="3396604"/>
            <a:ext cx="5686697" cy="5064003"/>
          </a:xfrm>
          <a:prstGeom prst="rect">
            <a:avLst/>
          </a:prstGeom>
        </p:spPr>
        <p:txBody>
          <a:bodyPr anchor="t" rtlCol="false" tIns="0" lIns="0" bIns="0" rIns="0">
            <a:spAutoFit/>
          </a:bodyPr>
          <a:lstStyle/>
          <a:p>
            <a:pPr algn="l">
              <a:lnSpc>
                <a:spcPts val="3359"/>
              </a:lnSpc>
            </a:pPr>
            <a:r>
              <a:rPr lang="en-US" sz="2400">
                <a:solidFill>
                  <a:srgbClr val="2B4B82"/>
                </a:solidFill>
                <a:latin typeface="Josefin Sans"/>
                <a:ea typeface="Josefin Sans"/>
                <a:cs typeface="Josefin Sans"/>
                <a:sym typeface="Josefin Sans"/>
              </a:rPr>
              <a:t>Nghị quyết số 36-NQ/TW, ngày 1/7/2014 của Bộ Chính trị về “Đẩy mạnh ứng dụng, phát triển công nghệ thông tin đáp ứng yêu cầu phát triển bền vững và hội nhập quốc tế” đã thúc đẩy mạnh mẽ việc ứng dụng công nghệ thông tin trong hoạt động của cơ quan nhà nước. Nghị quyết Đại hội XIII của Đảng cũng xác định: “Thúc đẩy phát triển kinh tế số, xã hội số; làm thay đổi phương thức quản lý nhà nước, mô hình sản xuất kinh doanh, tiêu dùng và đời sống văn hóa, xã hội”.</a:t>
            </a:r>
          </a:p>
        </p:txBody>
      </p:sp>
    </p:spTree>
  </p:cSld>
  <p:clrMapOvr>
    <a:masterClrMapping/>
  </p:clrMapOvr>
</p:sld>
</file>

<file path=ppt/slides/slide12.xml><?xml version="1.0" encoding="utf-8"?>
<p:sld xmlns:p="http://schemas.openxmlformats.org/presentationml/2006/main" xmlns:a="http://schemas.openxmlformats.org/drawingml/2006/main">
  <p:cSld>
    <p:bg>
      <p:bgPr>
        <a:solidFill>
          <a:srgbClr val="2B4B82"/>
        </a:solidFill>
      </p:bgPr>
    </p:bg>
    <p:spTree>
      <p:nvGrpSpPr>
        <p:cNvPr id="1" name=""/>
        <p:cNvGrpSpPr/>
        <p:nvPr/>
      </p:nvGrpSpPr>
      <p:grpSpPr>
        <a:xfrm>
          <a:off x="0" y="0"/>
          <a:ext cx="0" cy="0"/>
          <a:chOff x="0" y="0"/>
          <a:chExt cx="0" cy="0"/>
        </a:xfrm>
      </p:grpSpPr>
      <p:grpSp>
        <p:nvGrpSpPr>
          <p:cNvPr name="Group 2" id="2"/>
          <p:cNvGrpSpPr/>
          <p:nvPr/>
        </p:nvGrpSpPr>
        <p:grpSpPr>
          <a:xfrm rot="0">
            <a:off x="1187452" y="1394747"/>
            <a:ext cx="7079577" cy="2650520"/>
            <a:chOff x="0" y="0"/>
            <a:chExt cx="9439436" cy="3534027"/>
          </a:xfrm>
        </p:grpSpPr>
        <p:sp>
          <p:nvSpPr>
            <p:cNvPr name="TextBox 3" id="3"/>
            <p:cNvSpPr txBox="true"/>
            <p:nvPr/>
          </p:nvSpPr>
          <p:spPr>
            <a:xfrm rot="0">
              <a:off x="0" y="-19050"/>
              <a:ext cx="9439436" cy="2609850"/>
            </a:xfrm>
            <a:prstGeom prst="rect">
              <a:avLst/>
            </a:prstGeom>
          </p:spPr>
          <p:txBody>
            <a:bodyPr anchor="t" rtlCol="false" tIns="0" lIns="0" bIns="0" rIns="0">
              <a:spAutoFit/>
            </a:bodyPr>
            <a:lstStyle/>
            <a:p>
              <a:pPr algn="l">
                <a:lnSpc>
                  <a:spcPts val="7680"/>
                </a:lnSpc>
              </a:pPr>
              <a:r>
                <a:rPr lang="en-US" sz="6400">
                  <a:solidFill>
                    <a:srgbClr val="94DDDE"/>
                  </a:solidFill>
                  <a:latin typeface="Josefin Sans Bold"/>
                  <a:ea typeface="Josefin Sans Bold"/>
                  <a:cs typeface="Josefin Sans Bold"/>
                  <a:sym typeface="Josefin Sans Bold"/>
                </a:rPr>
                <a:t>KẾT LUẬN ĐẦU TƯ</a:t>
              </a:r>
            </a:p>
          </p:txBody>
        </p:sp>
        <p:sp>
          <p:nvSpPr>
            <p:cNvPr name="TextBox 4" id="4"/>
            <p:cNvSpPr txBox="true"/>
            <p:nvPr/>
          </p:nvSpPr>
          <p:spPr>
            <a:xfrm rot="0">
              <a:off x="0" y="2901440"/>
              <a:ext cx="7324815" cy="664337"/>
            </a:xfrm>
            <a:prstGeom prst="rect">
              <a:avLst/>
            </a:prstGeom>
          </p:spPr>
          <p:txBody>
            <a:bodyPr anchor="t" rtlCol="false" tIns="0" lIns="0" bIns="0" rIns="0">
              <a:spAutoFit/>
            </a:bodyPr>
            <a:lstStyle/>
            <a:p>
              <a:pPr algn="l">
                <a:lnSpc>
                  <a:spcPts val="4262"/>
                </a:lnSpc>
              </a:pPr>
            </a:p>
          </p:txBody>
        </p:sp>
      </p:grpSp>
      <p:grpSp>
        <p:nvGrpSpPr>
          <p:cNvPr name="Group 5" id="5"/>
          <p:cNvGrpSpPr/>
          <p:nvPr/>
        </p:nvGrpSpPr>
        <p:grpSpPr>
          <a:xfrm rot="0">
            <a:off x="9144000" y="2045021"/>
            <a:ext cx="7714897" cy="4971952"/>
            <a:chOff x="0" y="0"/>
            <a:chExt cx="10286529" cy="6629269"/>
          </a:xfrm>
        </p:grpSpPr>
        <p:sp>
          <p:nvSpPr>
            <p:cNvPr name="TextBox 6" id="6"/>
            <p:cNvSpPr txBox="true"/>
            <p:nvPr/>
          </p:nvSpPr>
          <p:spPr>
            <a:xfrm rot="0">
              <a:off x="0" y="-57150"/>
              <a:ext cx="10286529" cy="1943523"/>
            </a:xfrm>
            <a:prstGeom prst="rect">
              <a:avLst/>
            </a:prstGeom>
          </p:spPr>
          <p:txBody>
            <a:bodyPr anchor="t" rtlCol="false" tIns="0" lIns="0" bIns="0" rIns="0">
              <a:spAutoFit/>
            </a:bodyPr>
            <a:lstStyle/>
            <a:p>
              <a:pPr algn="l">
                <a:lnSpc>
                  <a:spcPts val="3919"/>
                </a:lnSpc>
              </a:pPr>
              <a:r>
                <a:rPr lang="en-US" sz="2800">
                  <a:solidFill>
                    <a:srgbClr val="94DDDE"/>
                  </a:solidFill>
                  <a:latin typeface="Josefin Sans Bold"/>
                  <a:ea typeface="Josefin Sans Bold"/>
                  <a:cs typeface="Josefin Sans Bold"/>
                  <a:sym typeface="Josefin Sans Bold"/>
                </a:rPr>
                <a:t>DỰA THEO NHỮNG THÔNG TIN TỪ PHÂN TÍCH BÁO CÁO TÀI CHÍNH CHÚNG TA CÓ THỂ ĐƯA RA KẾT LUẬN </a:t>
              </a:r>
            </a:p>
          </p:txBody>
        </p:sp>
        <p:sp>
          <p:nvSpPr>
            <p:cNvPr name="TextBox 7" id="7"/>
            <p:cNvSpPr txBox="true"/>
            <p:nvPr/>
          </p:nvSpPr>
          <p:spPr>
            <a:xfrm rot="0">
              <a:off x="0" y="2193795"/>
              <a:ext cx="10286529" cy="4455795"/>
            </a:xfrm>
            <a:prstGeom prst="rect">
              <a:avLst/>
            </a:prstGeom>
          </p:spPr>
          <p:txBody>
            <a:bodyPr anchor="t" rtlCol="false" tIns="0" lIns="0" bIns="0" rIns="0">
              <a:spAutoFit/>
            </a:bodyPr>
            <a:lstStyle/>
            <a:p>
              <a:pPr algn="l" marL="518160" indent="-259080" lvl="1">
                <a:lnSpc>
                  <a:spcPts val="3359"/>
                </a:lnSpc>
                <a:buFont typeface="Arial"/>
                <a:buChar char="•"/>
              </a:pPr>
              <a:r>
                <a:rPr lang="en-US" sz="2400">
                  <a:solidFill>
                    <a:srgbClr val="FEFEFE"/>
                  </a:solidFill>
                  <a:latin typeface="Josefin Sans"/>
                  <a:ea typeface="Josefin Sans"/>
                  <a:cs typeface="Josefin Sans"/>
                  <a:sym typeface="Josefin Sans"/>
                </a:rPr>
                <a:t> FPT có các chỉ số tài chính rất tốt, từ khả năng thanh khoản, quản lý đòn bẩy tài chính, hiệu quả hoạt động cho đến khả năng sinh lời. Các chỉ số này cho thấy FPT là một công ty ổn định, có khả năng quản lý tài chính hiệu quả và sinh lời cao.</a:t>
              </a:r>
            </a:p>
            <a:p>
              <a:pPr algn="l" marL="518160" indent="-259080" lvl="1">
                <a:lnSpc>
                  <a:spcPts val="3359"/>
                </a:lnSpc>
                <a:buFont typeface="Arial"/>
                <a:buChar char="•"/>
              </a:pPr>
              <a:r>
                <a:rPr lang="en-US" sz="2400">
                  <a:solidFill>
                    <a:srgbClr val="FEFEFE"/>
                  </a:solidFill>
                  <a:latin typeface="Josefin Sans"/>
                  <a:ea typeface="Josefin Sans"/>
                  <a:cs typeface="Josefin Sans"/>
                  <a:sym typeface="Josefin Sans"/>
                </a:rPr>
                <a:t>Dựa theo xu hướng thị trường, cạnh tranh ngành, và các yếu tố vĩ mô FPT là một công ty có tiềm năng đầu tư tốt</a:t>
              </a:r>
            </a:p>
          </p:txBody>
        </p:sp>
      </p:gr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2B4B82"/>
        </a:solidFill>
      </p:bgPr>
    </p:bg>
    <p:spTree>
      <p:nvGrpSpPr>
        <p:cNvPr id="1" name=""/>
        <p:cNvGrpSpPr/>
        <p:nvPr/>
      </p:nvGrpSpPr>
      <p:grpSpPr>
        <a:xfrm>
          <a:off x="0" y="0"/>
          <a:ext cx="0" cy="0"/>
          <a:chOff x="0" y="0"/>
          <a:chExt cx="0" cy="0"/>
        </a:xfrm>
      </p:grpSpPr>
      <p:grpSp>
        <p:nvGrpSpPr>
          <p:cNvPr name="Group 2" id="2"/>
          <p:cNvGrpSpPr/>
          <p:nvPr/>
        </p:nvGrpSpPr>
        <p:grpSpPr>
          <a:xfrm rot="0">
            <a:off x="8878224" y="378936"/>
            <a:ext cx="8592473" cy="9028084"/>
            <a:chOff x="0" y="0"/>
            <a:chExt cx="11456630" cy="12037445"/>
          </a:xfrm>
        </p:grpSpPr>
        <p:sp>
          <p:nvSpPr>
            <p:cNvPr name="TextBox 3" id="3"/>
            <p:cNvSpPr txBox="true"/>
            <p:nvPr/>
          </p:nvSpPr>
          <p:spPr>
            <a:xfrm rot="0">
              <a:off x="481673" y="-9525"/>
              <a:ext cx="6723775" cy="2549525"/>
            </a:xfrm>
            <a:prstGeom prst="rect">
              <a:avLst/>
            </a:prstGeom>
          </p:spPr>
          <p:txBody>
            <a:bodyPr anchor="t" rtlCol="false" tIns="0" lIns="0" bIns="0" rIns="0">
              <a:spAutoFit/>
            </a:bodyPr>
            <a:lstStyle/>
            <a:p>
              <a:pPr algn="l">
                <a:lnSpc>
                  <a:spcPts val="7559"/>
                </a:lnSpc>
              </a:pPr>
              <a:r>
                <a:rPr lang="en-US" sz="6299">
                  <a:solidFill>
                    <a:srgbClr val="F7B4A7"/>
                  </a:solidFill>
                  <a:latin typeface="Josefin Sans Bold"/>
                  <a:ea typeface="Josefin Sans Bold"/>
                  <a:cs typeface="Josefin Sans Bold"/>
                  <a:sym typeface="Josefin Sans Bold"/>
                </a:rPr>
                <a:t>GIỚI THIỆU CTCP FPT</a:t>
              </a:r>
            </a:p>
          </p:txBody>
        </p:sp>
        <p:sp>
          <p:nvSpPr>
            <p:cNvPr name="TextBox 4" id="4"/>
            <p:cNvSpPr txBox="true"/>
            <p:nvPr/>
          </p:nvSpPr>
          <p:spPr>
            <a:xfrm rot="0">
              <a:off x="481673" y="3587234"/>
              <a:ext cx="7537706" cy="970280"/>
            </a:xfrm>
            <a:prstGeom prst="rect">
              <a:avLst/>
            </a:prstGeom>
          </p:spPr>
          <p:txBody>
            <a:bodyPr anchor="t" rtlCol="false" tIns="0" lIns="0" bIns="0" rIns="0">
              <a:spAutoFit/>
            </a:bodyPr>
            <a:lstStyle/>
            <a:p>
              <a:pPr algn="l">
                <a:lnSpc>
                  <a:spcPts val="3052"/>
                </a:lnSpc>
              </a:pPr>
              <a:r>
                <a:rPr lang="en-US" sz="1849" spc="221">
                  <a:solidFill>
                    <a:srgbClr val="94DDDE"/>
                  </a:solidFill>
                  <a:latin typeface="Josefin Sans"/>
                  <a:ea typeface="Josefin Sans"/>
                  <a:cs typeface="Josefin Sans"/>
                  <a:sym typeface="Josefin Sans"/>
                </a:rPr>
                <a:t>TẬP ĐOÀN HÀNG ĐẦU VIỆT NAM VỀ CÔNG NGHỆ </a:t>
              </a:r>
            </a:p>
          </p:txBody>
        </p:sp>
        <p:sp>
          <p:nvSpPr>
            <p:cNvPr name="TextBox 5" id="5"/>
            <p:cNvSpPr txBox="true"/>
            <p:nvPr/>
          </p:nvSpPr>
          <p:spPr>
            <a:xfrm rot="0">
              <a:off x="0" y="5797088"/>
              <a:ext cx="11456630" cy="5905077"/>
            </a:xfrm>
            <a:prstGeom prst="rect">
              <a:avLst/>
            </a:prstGeom>
          </p:spPr>
          <p:txBody>
            <a:bodyPr anchor="t" rtlCol="false" tIns="0" lIns="0" bIns="0" rIns="0">
              <a:spAutoFit/>
            </a:bodyPr>
            <a:lstStyle/>
            <a:p>
              <a:pPr algn="just" marL="609918" indent="-304959" lvl="1">
                <a:lnSpc>
                  <a:spcPts val="3955"/>
                </a:lnSpc>
                <a:buFont typeface="Arial"/>
                <a:buChar char="•"/>
              </a:pPr>
              <a:r>
                <a:rPr lang="en-US" sz="2825">
                  <a:solidFill>
                    <a:srgbClr val="94DDDE"/>
                  </a:solidFill>
                  <a:latin typeface="Josefin Sans"/>
                  <a:ea typeface="Josefin Sans"/>
                  <a:cs typeface="Josefin Sans"/>
                  <a:sym typeface="Josefin Sans"/>
                </a:rPr>
                <a:t>Tiên phong về chuyển đổi số , tư vấn, cung cấp triển khai các dịch vụ, giải pháp công nghệ-viễn thông  </a:t>
              </a:r>
            </a:p>
            <a:p>
              <a:pPr algn="just" marL="609918" indent="-304959" lvl="1">
                <a:lnSpc>
                  <a:spcPts val="3955"/>
                </a:lnSpc>
                <a:buFont typeface="Arial"/>
                <a:buChar char="•"/>
              </a:pPr>
              <a:r>
                <a:rPr lang="en-US" sz="2825">
                  <a:solidFill>
                    <a:srgbClr val="94DDDE"/>
                  </a:solidFill>
                  <a:latin typeface="Josefin Sans"/>
                  <a:ea typeface="Josefin Sans"/>
                  <a:cs typeface="Josefin Sans"/>
                  <a:sym typeface="Josefin Sans"/>
                </a:rPr>
                <a:t>Đồng hành khách hàng tại 30 quốc gia trên toàn cầu </a:t>
              </a:r>
            </a:p>
            <a:p>
              <a:pPr algn="just" marL="609918" indent="-304959" lvl="1">
                <a:lnSpc>
                  <a:spcPts val="3955"/>
                </a:lnSpc>
                <a:buFont typeface="Arial"/>
                <a:buChar char="•"/>
              </a:pPr>
              <a:r>
                <a:rPr lang="en-US" sz="2825">
                  <a:solidFill>
                    <a:srgbClr val="94DDDE"/>
                  </a:solidFill>
                  <a:latin typeface="Josefin Sans"/>
                  <a:ea typeface="Josefin Sans"/>
                  <a:cs typeface="Josefin Sans"/>
                  <a:sym typeface="Josefin Sans"/>
                </a:rPr>
                <a:t>Đưa ra những giải pháp dịch vụ công nghệ Dựa trên những công nghệ mới nhất trí tuệ nhân tạo, phân tích dữ liệu lớn, điện toán đám mây, tự động hóa, kết nối vạn vật…, </a:t>
              </a:r>
            </a:p>
          </p:txBody>
        </p:sp>
      </p:grpSp>
      <p:sp>
        <p:nvSpPr>
          <p:cNvPr name="Freeform 6" id="6"/>
          <p:cNvSpPr/>
          <p:nvPr/>
        </p:nvSpPr>
        <p:spPr>
          <a:xfrm flipH="false" flipV="false" rot="0">
            <a:off x="1666565" y="1551478"/>
            <a:ext cx="5504088" cy="6969140"/>
          </a:xfrm>
          <a:custGeom>
            <a:avLst/>
            <a:gdLst/>
            <a:ahLst/>
            <a:cxnLst/>
            <a:rect r="r" b="b" t="t" l="l"/>
            <a:pathLst>
              <a:path h="6969140" w="5504088">
                <a:moveTo>
                  <a:pt x="0" y="0"/>
                </a:moveTo>
                <a:lnTo>
                  <a:pt x="5504088" y="0"/>
                </a:lnTo>
                <a:lnTo>
                  <a:pt x="5504088" y="6969141"/>
                </a:lnTo>
                <a:lnTo>
                  <a:pt x="0" y="6969141"/>
                </a:lnTo>
                <a:lnTo>
                  <a:pt x="0" y="0"/>
                </a:lnTo>
                <a:close/>
              </a:path>
            </a:pathLst>
          </a:custGeom>
          <a:blipFill>
            <a:blip r:embed="rId2"/>
            <a:stretch>
              <a:fillRect l="-85664" t="0" r="-85664" b="-4418"/>
            </a:stretch>
          </a:blipFill>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94DDDE"/>
        </a:solidFill>
      </p:bgPr>
    </p:bg>
    <p:spTree>
      <p:nvGrpSpPr>
        <p:cNvPr id="1" name=""/>
        <p:cNvGrpSpPr/>
        <p:nvPr/>
      </p:nvGrpSpPr>
      <p:grpSpPr>
        <a:xfrm>
          <a:off x="0" y="0"/>
          <a:ext cx="0" cy="0"/>
          <a:chOff x="0" y="0"/>
          <a:chExt cx="0" cy="0"/>
        </a:xfrm>
      </p:grpSpPr>
      <p:sp>
        <p:nvSpPr>
          <p:cNvPr name="Freeform 2" id="2"/>
          <p:cNvSpPr/>
          <p:nvPr/>
        </p:nvSpPr>
        <p:spPr>
          <a:xfrm flipH="false" flipV="false" rot="0">
            <a:off x="11497814" y="3086100"/>
            <a:ext cx="5131837" cy="4114800"/>
          </a:xfrm>
          <a:custGeom>
            <a:avLst/>
            <a:gdLst/>
            <a:ahLst/>
            <a:cxnLst/>
            <a:rect r="r" b="b" t="t" l="l"/>
            <a:pathLst>
              <a:path h="4114800" w="5131837">
                <a:moveTo>
                  <a:pt x="0" y="0"/>
                </a:moveTo>
                <a:lnTo>
                  <a:pt x="5131837" y="0"/>
                </a:lnTo>
                <a:lnTo>
                  <a:pt x="5131837"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903629" y="734180"/>
            <a:ext cx="9768230" cy="7010696"/>
            <a:chOff x="0" y="0"/>
            <a:chExt cx="13024306" cy="9347595"/>
          </a:xfrm>
        </p:grpSpPr>
        <p:sp>
          <p:nvSpPr>
            <p:cNvPr name="TextBox 4" id="4"/>
            <p:cNvSpPr txBox="true"/>
            <p:nvPr/>
          </p:nvSpPr>
          <p:spPr>
            <a:xfrm rot="0">
              <a:off x="0" y="623570"/>
              <a:ext cx="13024306" cy="1314450"/>
            </a:xfrm>
            <a:prstGeom prst="rect">
              <a:avLst/>
            </a:prstGeom>
          </p:spPr>
          <p:txBody>
            <a:bodyPr anchor="t" rtlCol="false" tIns="0" lIns="0" bIns="0" rIns="0">
              <a:spAutoFit/>
            </a:bodyPr>
            <a:lstStyle/>
            <a:p>
              <a:pPr algn="l">
                <a:lnSpc>
                  <a:spcPts val="7680"/>
                </a:lnSpc>
              </a:pPr>
              <a:r>
                <a:rPr lang="en-US" sz="6400">
                  <a:solidFill>
                    <a:srgbClr val="31356E"/>
                  </a:solidFill>
                  <a:latin typeface="Josefin Sans Bold"/>
                  <a:ea typeface="Josefin Sans Bold"/>
                  <a:cs typeface="Josefin Sans Bold"/>
                  <a:sym typeface="Josefin Sans Bold"/>
                </a:rPr>
                <a:t>GIÁ TRỊ CỐT LÕI</a:t>
              </a:r>
            </a:p>
          </p:txBody>
        </p:sp>
        <p:sp>
          <p:nvSpPr>
            <p:cNvPr name="TextBox 5" id="5"/>
            <p:cNvSpPr txBox="true"/>
            <p:nvPr/>
          </p:nvSpPr>
          <p:spPr>
            <a:xfrm rot="0">
              <a:off x="0" y="3216670"/>
              <a:ext cx="12478551" cy="6435725"/>
            </a:xfrm>
            <a:prstGeom prst="rect">
              <a:avLst/>
            </a:prstGeom>
          </p:spPr>
          <p:txBody>
            <a:bodyPr anchor="t" rtlCol="false" tIns="0" lIns="0" bIns="0" rIns="0">
              <a:spAutoFit/>
            </a:bodyPr>
            <a:lstStyle/>
            <a:p>
              <a:pPr algn="l" marL="626111" indent="-313055" lvl="1">
                <a:lnSpc>
                  <a:spcPts val="3480"/>
                </a:lnSpc>
                <a:buFont typeface="Arial"/>
                <a:buChar char="•"/>
              </a:pPr>
              <a:r>
                <a:rPr lang="en-US" sz="2900">
                  <a:solidFill>
                    <a:srgbClr val="2B4B82"/>
                  </a:solidFill>
                  <a:latin typeface="Josefin Sans"/>
                  <a:ea typeface="Josefin Sans"/>
                  <a:cs typeface="Josefin Sans"/>
                  <a:sym typeface="Josefin Sans"/>
                </a:rPr>
                <a:t>Tôn trọng :Mỗi thành viên được tạo điều kiện tối đa để phát triển tài năng và được là chính mình.</a:t>
              </a:r>
            </a:p>
            <a:p>
              <a:pPr algn="l" marL="626111" indent="-313055" lvl="1">
                <a:lnSpc>
                  <a:spcPts val="3480"/>
                </a:lnSpc>
                <a:buFont typeface="Arial"/>
                <a:buChar char="•"/>
              </a:pPr>
              <a:r>
                <a:rPr lang="en-US" sz="2900">
                  <a:solidFill>
                    <a:srgbClr val="2B4B82"/>
                  </a:solidFill>
                  <a:latin typeface="Josefin Sans"/>
                  <a:ea typeface="Josefin Sans"/>
                  <a:cs typeface="Josefin Sans"/>
                  <a:sym typeface="Josefin Sans"/>
                </a:rPr>
                <a:t>Đổi mới : Ban hành các chính sách thúc đẩy đổi mới, sáng tạo , tạo điều kiện học tập suốt đời, chủ động phát triển</a:t>
              </a:r>
            </a:p>
            <a:p>
              <a:pPr algn="l" marL="626111" indent="-313055" lvl="1">
                <a:lnSpc>
                  <a:spcPts val="3480"/>
                </a:lnSpc>
                <a:buFont typeface="Arial"/>
                <a:buChar char="•"/>
              </a:pPr>
              <a:r>
                <a:rPr lang="en-US" sz="2900">
                  <a:solidFill>
                    <a:srgbClr val="2B4B82"/>
                  </a:solidFill>
                  <a:latin typeface="Josefin Sans"/>
                  <a:ea typeface="Josefin Sans"/>
                  <a:cs typeface="Josefin Sans"/>
                  <a:sym typeface="Josefin Sans"/>
                </a:rPr>
                <a:t>Đồng đội: Sự tôn trọng, tình bằng hữu, sự đoàn kết,vì mục tiêu chung</a:t>
              </a:r>
            </a:p>
            <a:p>
              <a:pPr algn="l" marL="626111" indent="-313055" lvl="1">
                <a:lnSpc>
                  <a:spcPts val="3480"/>
                </a:lnSpc>
                <a:buFont typeface="Arial"/>
                <a:buChar char="•"/>
              </a:pPr>
              <a:r>
                <a:rPr lang="en-US" sz="2900">
                  <a:solidFill>
                    <a:srgbClr val="2B4B82"/>
                  </a:solidFill>
                  <a:latin typeface="Josefin Sans"/>
                  <a:ea typeface="Josefin Sans"/>
                  <a:cs typeface="Josefin Sans"/>
                  <a:sym typeface="Josefin Sans"/>
                </a:rPr>
                <a:t>Chí công: Không thiên vị, không phụ thuộc thân sơ</a:t>
              </a:r>
            </a:p>
            <a:p>
              <a:pPr algn="l" marL="626111" indent="-313055" lvl="1">
                <a:lnSpc>
                  <a:spcPts val="3480"/>
                </a:lnSpc>
                <a:buFont typeface="Arial"/>
                <a:buChar char="•"/>
              </a:pPr>
              <a:r>
                <a:rPr lang="en-US" sz="2900">
                  <a:solidFill>
                    <a:srgbClr val="2B4B82"/>
                  </a:solidFill>
                  <a:latin typeface="Josefin Sans"/>
                  <a:ea typeface="Josefin Sans"/>
                  <a:cs typeface="Josefin Sans"/>
                  <a:sym typeface="Josefin Sans"/>
                </a:rPr>
                <a:t>Gương mẫu: “Tôn trọng - Đổi mới - Đồng đội” mỗi lãnh đạo cần phải có</a:t>
              </a:r>
            </a:p>
            <a:p>
              <a:pPr algn="l" marL="626110" indent="-313055" lvl="1">
                <a:lnSpc>
                  <a:spcPts val="3480"/>
                </a:lnSpc>
                <a:buFont typeface="Arial"/>
                <a:buChar char="•"/>
              </a:pPr>
              <a:r>
                <a:rPr lang="en-US" sz="2900">
                  <a:solidFill>
                    <a:srgbClr val="2B4B82"/>
                  </a:solidFill>
                  <a:latin typeface="Josefin Sans"/>
                  <a:ea typeface="Josefin Sans"/>
                  <a:cs typeface="Josefin Sans"/>
                  <a:sym typeface="Josefin Sans"/>
                </a:rPr>
                <a:t>Sáng suốt : Có tầm nhìn xa và tính quyết đoán.</a:t>
              </a:r>
            </a:p>
          </p:txBody>
        </p:sp>
      </p:gr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grpSp>
        <p:nvGrpSpPr>
          <p:cNvPr name="Group 2" id="2"/>
          <p:cNvGrpSpPr/>
          <p:nvPr/>
        </p:nvGrpSpPr>
        <p:grpSpPr>
          <a:xfrm rot="0">
            <a:off x="870410" y="1832379"/>
            <a:ext cx="5912871" cy="5003418"/>
            <a:chOff x="0" y="0"/>
            <a:chExt cx="7883829" cy="6671223"/>
          </a:xfrm>
        </p:grpSpPr>
        <p:sp>
          <p:nvSpPr>
            <p:cNvPr name="TextBox 3" id="3"/>
            <p:cNvSpPr txBox="true"/>
            <p:nvPr/>
          </p:nvSpPr>
          <p:spPr>
            <a:xfrm rot="0">
              <a:off x="0" y="-19050"/>
              <a:ext cx="7883829" cy="2609850"/>
            </a:xfrm>
            <a:prstGeom prst="rect">
              <a:avLst/>
            </a:prstGeom>
          </p:spPr>
          <p:txBody>
            <a:bodyPr anchor="t" rtlCol="false" tIns="0" lIns="0" bIns="0" rIns="0">
              <a:spAutoFit/>
            </a:bodyPr>
            <a:lstStyle/>
            <a:p>
              <a:pPr algn="l">
                <a:lnSpc>
                  <a:spcPts val="7680"/>
                </a:lnSpc>
              </a:pPr>
              <a:r>
                <a:rPr lang="en-US" sz="6400">
                  <a:solidFill>
                    <a:srgbClr val="2B4B82"/>
                  </a:solidFill>
                  <a:latin typeface="Josefin Sans Bold"/>
                  <a:ea typeface="Josefin Sans Bold"/>
                  <a:cs typeface="Josefin Sans Bold"/>
                  <a:sym typeface="Josefin Sans Bold"/>
                </a:rPr>
                <a:t>TẦM NHÌN CHIẾN LƯỢT</a:t>
              </a:r>
            </a:p>
          </p:txBody>
        </p:sp>
        <p:sp>
          <p:nvSpPr>
            <p:cNvPr name="TextBox 4" id="4"/>
            <p:cNvSpPr txBox="true"/>
            <p:nvPr/>
          </p:nvSpPr>
          <p:spPr>
            <a:xfrm rot="0">
              <a:off x="0" y="4511588"/>
              <a:ext cx="7883829" cy="1661795"/>
            </a:xfrm>
            <a:prstGeom prst="rect">
              <a:avLst/>
            </a:prstGeom>
          </p:spPr>
          <p:txBody>
            <a:bodyPr anchor="t" rtlCol="false" tIns="0" lIns="0" bIns="0" rIns="0">
              <a:spAutoFit/>
            </a:bodyPr>
            <a:lstStyle/>
            <a:p>
              <a:pPr algn="l" marL="518160" indent="-259080" lvl="1">
                <a:lnSpc>
                  <a:spcPts val="3359"/>
                </a:lnSpc>
                <a:buFont typeface="Arial"/>
                <a:buChar char="•"/>
              </a:pPr>
              <a:r>
                <a:rPr lang="en-US" sz="2400">
                  <a:solidFill>
                    <a:srgbClr val="2B4B82"/>
                  </a:solidFill>
                  <a:latin typeface="Josefin Sans"/>
                  <a:ea typeface="Josefin Sans"/>
                  <a:cs typeface="Josefin Sans"/>
                  <a:sym typeface="Josefin Sans"/>
                </a:rPr>
                <a:t> Mục tiêu trở thành công ty hàng đầu Top 50 về cung cấp dịch vụ và giải pháp chuyển đổi số  năm 2030</a:t>
              </a:r>
            </a:p>
          </p:txBody>
        </p:sp>
      </p:grpSp>
      <p:sp>
        <p:nvSpPr>
          <p:cNvPr name="TextBox 5" id="5"/>
          <p:cNvSpPr txBox="true"/>
          <p:nvPr/>
        </p:nvSpPr>
        <p:spPr>
          <a:xfrm rot="0">
            <a:off x="7673122" y="3720169"/>
            <a:ext cx="9887373" cy="5538131"/>
          </a:xfrm>
          <a:prstGeom prst="rect">
            <a:avLst/>
          </a:prstGeom>
        </p:spPr>
        <p:txBody>
          <a:bodyPr anchor="t" rtlCol="false" tIns="0" lIns="0" bIns="0" rIns="0">
            <a:spAutoFit/>
          </a:bodyPr>
          <a:lstStyle/>
          <a:p>
            <a:pPr algn="l" marL="527167" indent="-263583" lvl="1">
              <a:lnSpc>
                <a:spcPts val="3418"/>
              </a:lnSpc>
              <a:buFont typeface="Arial"/>
              <a:buChar char="•"/>
            </a:pPr>
            <a:r>
              <a:rPr lang="en-US" sz="2441">
                <a:solidFill>
                  <a:srgbClr val="2B4B82"/>
                </a:solidFill>
                <a:latin typeface="Josefin Sans"/>
                <a:ea typeface="Josefin Sans"/>
                <a:cs typeface="Josefin Sans"/>
                <a:sym typeface="Josefin Sans"/>
              </a:rPr>
              <a:t>Kinh doanh : Với khách hàng là các doanh nghiệp lớn, Tập đoàn tập trung mở rộng/thúc đẩy cung cấp dịch vụ, giải pháp chuyển đổi số toàn diện từ khâu tư vấn đến triển khai. Các doanh nghiệp vừa và nhỏ, FPT tiếp tục phát triển mở rộng nhóm các giải pháp Made by FPT hướng tới một nền tảng quản trị duy nhất. khách hàng cá nhân, FPT mong muốn đem đến những trải nghiệm dịch vụ tốt nhất</a:t>
            </a:r>
          </a:p>
          <a:p>
            <a:pPr algn="l" marL="527167" indent="-263583" lvl="1">
              <a:lnSpc>
                <a:spcPts val="3418"/>
              </a:lnSpc>
              <a:buFont typeface="Arial"/>
              <a:buChar char="•"/>
            </a:pPr>
            <a:r>
              <a:rPr lang="en-US" sz="2441">
                <a:solidFill>
                  <a:srgbClr val="2B4B82"/>
                </a:solidFill>
                <a:latin typeface="Josefin Sans"/>
                <a:ea typeface="Josefin Sans"/>
                <a:cs typeface="Josefin Sans"/>
                <a:sym typeface="Josefin Sans"/>
              </a:rPr>
              <a:t>Công nghệ : Tập trung phát triển công nghệ theo hai hướng là phát triển các nền tảng, công nghệ lõi. Công nghệ Blockchain, Lowcode, AI, Cloud cùng với các Nền tảng dữ liệu (Người dùng/Khách hàng/Dữ liệu nội bộ)</a:t>
            </a:r>
          </a:p>
          <a:p>
            <a:pPr algn="l" marL="527167" indent="-263583" lvl="1">
              <a:lnSpc>
                <a:spcPts val="3418"/>
              </a:lnSpc>
              <a:buFont typeface="Arial"/>
              <a:buChar char="•"/>
            </a:pPr>
            <a:r>
              <a:rPr lang="en-US" sz="2441">
                <a:solidFill>
                  <a:srgbClr val="2B4B82"/>
                </a:solidFill>
                <a:latin typeface="Josefin Sans"/>
                <a:ea typeface="Josefin Sans"/>
                <a:cs typeface="Josefin Sans"/>
                <a:sym typeface="Josefin Sans"/>
              </a:rPr>
              <a:t>Con người:Tập đoàn luôn chú trọng xây dựng chính sách đãi ngộ theo hướng cạnh tranh, khuyến khích đổi mới, sáng tạo</a:t>
            </a:r>
          </a:p>
        </p:txBody>
      </p:sp>
      <p:sp>
        <p:nvSpPr>
          <p:cNvPr name="Freeform 6" id="6"/>
          <p:cNvSpPr/>
          <p:nvPr/>
        </p:nvSpPr>
        <p:spPr>
          <a:xfrm flipH="false" flipV="false" rot="0">
            <a:off x="0" y="-963412"/>
            <a:ext cx="4597438" cy="2842053"/>
          </a:xfrm>
          <a:custGeom>
            <a:avLst/>
            <a:gdLst/>
            <a:ahLst/>
            <a:cxnLst/>
            <a:rect r="r" b="b" t="t" l="l"/>
            <a:pathLst>
              <a:path h="2842053" w="4597438">
                <a:moveTo>
                  <a:pt x="0" y="0"/>
                </a:moveTo>
                <a:lnTo>
                  <a:pt x="4597438" y="0"/>
                </a:lnTo>
                <a:lnTo>
                  <a:pt x="4597438" y="2842052"/>
                </a:lnTo>
                <a:lnTo>
                  <a:pt x="0" y="284205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true" flipV="false" rot="0">
            <a:off x="10567471" y="-180490"/>
            <a:ext cx="2076668" cy="1276207"/>
          </a:xfrm>
          <a:custGeom>
            <a:avLst/>
            <a:gdLst/>
            <a:ahLst/>
            <a:cxnLst/>
            <a:rect r="r" b="b" t="t" l="l"/>
            <a:pathLst>
              <a:path h="1276207" w="2076668">
                <a:moveTo>
                  <a:pt x="2076668" y="0"/>
                </a:moveTo>
                <a:lnTo>
                  <a:pt x="0" y="0"/>
                </a:lnTo>
                <a:lnTo>
                  <a:pt x="0" y="1276208"/>
                </a:lnTo>
                <a:lnTo>
                  <a:pt x="2076668" y="1276208"/>
                </a:lnTo>
                <a:lnTo>
                  <a:pt x="2076668"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8" id="8"/>
          <p:cNvSpPr/>
          <p:nvPr/>
        </p:nvSpPr>
        <p:spPr>
          <a:xfrm flipH="false" flipV="false" rot="0">
            <a:off x="13138681" y="-2447996"/>
            <a:ext cx="3837986" cy="4114800"/>
          </a:xfrm>
          <a:custGeom>
            <a:avLst/>
            <a:gdLst/>
            <a:ahLst/>
            <a:cxnLst/>
            <a:rect r="r" b="b" t="t" l="l"/>
            <a:pathLst>
              <a:path h="4114800" w="3837986">
                <a:moveTo>
                  <a:pt x="0" y="0"/>
                </a:moveTo>
                <a:lnTo>
                  <a:pt x="3837987" y="0"/>
                </a:lnTo>
                <a:lnTo>
                  <a:pt x="3837987"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9" id="9"/>
          <p:cNvSpPr txBox="true"/>
          <p:nvPr/>
        </p:nvSpPr>
        <p:spPr>
          <a:xfrm rot="0">
            <a:off x="8400627" y="1657279"/>
            <a:ext cx="9887373" cy="3963274"/>
          </a:xfrm>
          <a:prstGeom prst="rect">
            <a:avLst/>
          </a:prstGeom>
        </p:spPr>
        <p:txBody>
          <a:bodyPr anchor="t" rtlCol="false" tIns="0" lIns="0" bIns="0" rIns="0">
            <a:spAutoFit/>
          </a:bodyPr>
          <a:lstStyle/>
          <a:p>
            <a:pPr algn="l">
              <a:lnSpc>
                <a:spcPts val="7813"/>
              </a:lnSpc>
            </a:pPr>
            <a:r>
              <a:rPr lang="en-US" sz="6511">
                <a:solidFill>
                  <a:srgbClr val="2B4B82"/>
                </a:solidFill>
                <a:latin typeface="Josefin Sans Bold"/>
                <a:ea typeface="Josefin Sans Bold"/>
                <a:cs typeface="Josefin Sans Bold"/>
                <a:sym typeface="Josefin Sans Bold"/>
              </a:rPr>
              <a:t> KINH DOANH,CÔNG NGHỆ,CON NGƯỜI</a:t>
            </a:r>
          </a:p>
          <a:p>
            <a:pPr algn="l">
              <a:lnSpc>
                <a:spcPts val="7813"/>
              </a:lnSpc>
            </a:pPr>
          </a:p>
          <a:p>
            <a:pPr algn="l">
              <a:lnSpc>
                <a:spcPts val="7813"/>
              </a:lnSpc>
            </a:pPr>
          </a:p>
        </p:txBody>
      </p:sp>
      <p:sp>
        <p:nvSpPr>
          <p:cNvPr name="Freeform 10" id="10"/>
          <p:cNvSpPr/>
          <p:nvPr/>
        </p:nvSpPr>
        <p:spPr>
          <a:xfrm flipH="false" flipV="false" rot="0">
            <a:off x="4994246" y="-3759204"/>
            <a:ext cx="5357753" cy="5591583"/>
          </a:xfrm>
          <a:custGeom>
            <a:avLst/>
            <a:gdLst/>
            <a:ahLst/>
            <a:cxnLst/>
            <a:rect r="r" b="b" t="t" l="l"/>
            <a:pathLst>
              <a:path h="5591583" w="5357753">
                <a:moveTo>
                  <a:pt x="0" y="0"/>
                </a:moveTo>
                <a:lnTo>
                  <a:pt x="5357752" y="0"/>
                </a:lnTo>
                <a:lnTo>
                  <a:pt x="5357752" y="5591583"/>
                </a:lnTo>
                <a:lnTo>
                  <a:pt x="0" y="5591583"/>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2B4B82"/>
        </a:solidFill>
      </p:bgPr>
    </p:bg>
    <p:spTree>
      <p:nvGrpSpPr>
        <p:cNvPr id="1" name=""/>
        <p:cNvGrpSpPr/>
        <p:nvPr/>
      </p:nvGrpSpPr>
      <p:grpSpPr>
        <a:xfrm>
          <a:off x="0" y="0"/>
          <a:ext cx="0" cy="0"/>
          <a:chOff x="0" y="0"/>
          <a:chExt cx="0" cy="0"/>
        </a:xfrm>
      </p:grpSpPr>
      <p:sp>
        <p:nvSpPr>
          <p:cNvPr name="Freeform 2" id="2"/>
          <p:cNvSpPr/>
          <p:nvPr/>
        </p:nvSpPr>
        <p:spPr>
          <a:xfrm flipH="false" flipV="false" rot="0">
            <a:off x="7955946" y="1563390"/>
            <a:ext cx="9726074" cy="5720529"/>
          </a:xfrm>
          <a:custGeom>
            <a:avLst/>
            <a:gdLst/>
            <a:ahLst/>
            <a:cxnLst/>
            <a:rect r="r" b="b" t="t" l="l"/>
            <a:pathLst>
              <a:path h="5720529" w="9726074">
                <a:moveTo>
                  <a:pt x="0" y="0"/>
                </a:moveTo>
                <a:lnTo>
                  <a:pt x="9726073" y="0"/>
                </a:lnTo>
                <a:lnTo>
                  <a:pt x="9726073" y="5720529"/>
                </a:lnTo>
                <a:lnTo>
                  <a:pt x="0" y="5720529"/>
                </a:lnTo>
                <a:lnTo>
                  <a:pt x="0" y="0"/>
                </a:lnTo>
                <a:close/>
              </a:path>
            </a:pathLst>
          </a:custGeom>
          <a:blipFill>
            <a:blip r:embed="rId2"/>
            <a:stretch>
              <a:fillRect l="0" t="0" r="0" b="0"/>
            </a:stretch>
          </a:blipFill>
        </p:spPr>
      </p:sp>
      <p:grpSp>
        <p:nvGrpSpPr>
          <p:cNvPr name="Group 3" id="3"/>
          <p:cNvGrpSpPr/>
          <p:nvPr/>
        </p:nvGrpSpPr>
        <p:grpSpPr>
          <a:xfrm rot="0">
            <a:off x="1028700" y="1379198"/>
            <a:ext cx="7165867" cy="7225427"/>
            <a:chOff x="0" y="0"/>
            <a:chExt cx="9554489" cy="9633902"/>
          </a:xfrm>
        </p:grpSpPr>
        <p:sp>
          <p:nvSpPr>
            <p:cNvPr name="TextBox 4" id="4"/>
            <p:cNvSpPr txBox="true"/>
            <p:nvPr/>
          </p:nvSpPr>
          <p:spPr>
            <a:xfrm rot="0">
              <a:off x="0" y="500380"/>
              <a:ext cx="9554489" cy="3905885"/>
            </a:xfrm>
            <a:prstGeom prst="rect">
              <a:avLst/>
            </a:prstGeom>
          </p:spPr>
          <p:txBody>
            <a:bodyPr anchor="t" rtlCol="false" tIns="0" lIns="0" bIns="0" rIns="0">
              <a:spAutoFit/>
            </a:bodyPr>
            <a:lstStyle/>
            <a:p>
              <a:pPr algn="l">
                <a:lnSpc>
                  <a:spcPts val="7507"/>
                </a:lnSpc>
              </a:pPr>
              <a:r>
                <a:rPr lang="en-US" sz="7150">
                  <a:solidFill>
                    <a:srgbClr val="F7B4A7"/>
                  </a:solidFill>
                  <a:latin typeface="Josefin Sans Bold"/>
                  <a:ea typeface="Josefin Sans Bold"/>
                  <a:cs typeface="Josefin Sans Bold"/>
                  <a:sym typeface="Josefin Sans Bold"/>
                </a:rPr>
                <a:t>PHÂN TÍCH  BÁO CÁO TÀI CHÍNH </a:t>
              </a:r>
            </a:p>
          </p:txBody>
        </p:sp>
        <p:sp>
          <p:nvSpPr>
            <p:cNvPr name="TextBox 5" id="5"/>
            <p:cNvSpPr txBox="true"/>
            <p:nvPr/>
          </p:nvSpPr>
          <p:spPr>
            <a:xfrm rot="0">
              <a:off x="0" y="4992927"/>
              <a:ext cx="9289780" cy="2628180"/>
            </a:xfrm>
            <a:prstGeom prst="rect">
              <a:avLst/>
            </a:prstGeom>
          </p:spPr>
          <p:txBody>
            <a:bodyPr anchor="t" rtlCol="false" tIns="0" lIns="0" bIns="0" rIns="0">
              <a:spAutoFit/>
            </a:bodyPr>
            <a:lstStyle/>
            <a:p>
              <a:pPr algn="l" marL="669289" indent="-334645" lvl="1">
                <a:lnSpc>
                  <a:spcPts val="3967"/>
                </a:lnSpc>
                <a:buFont typeface="Arial"/>
                <a:buChar char="•"/>
              </a:pPr>
              <a:r>
                <a:rPr lang="en-US" sz="3099" spc="471">
                  <a:solidFill>
                    <a:srgbClr val="94DDDE"/>
                  </a:solidFill>
                  <a:latin typeface="Josefin Sans"/>
                  <a:ea typeface="Josefin Sans"/>
                  <a:cs typeface="Josefin Sans"/>
                  <a:sym typeface="Josefin Sans"/>
                </a:rPr>
                <a:t>PHÂN TÍCH CHIỀU NGANG- DỌC</a:t>
              </a:r>
            </a:p>
            <a:p>
              <a:pPr algn="l" marL="669290" indent="-334645" lvl="1">
                <a:lnSpc>
                  <a:spcPts val="3967"/>
                </a:lnSpc>
                <a:buFont typeface="Arial"/>
                <a:buChar char="•"/>
              </a:pPr>
              <a:r>
                <a:rPr lang="en-US" sz="3099" spc="471">
                  <a:solidFill>
                    <a:srgbClr val="94DDDE"/>
                  </a:solidFill>
                  <a:latin typeface="Josefin Sans"/>
                  <a:ea typeface="Josefin Sans"/>
                  <a:cs typeface="Josefin Sans"/>
                  <a:sym typeface="Josefin Sans"/>
                </a:rPr>
                <a:t>PHÂN TÍCH DỰA THEO CÁC CHỈ SỐ </a:t>
              </a:r>
            </a:p>
          </p:txBody>
        </p:sp>
        <p:sp>
          <p:nvSpPr>
            <p:cNvPr name="TextBox 6" id="6"/>
            <p:cNvSpPr txBox="true"/>
            <p:nvPr/>
          </p:nvSpPr>
          <p:spPr>
            <a:xfrm rot="0">
              <a:off x="0" y="8296380"/>
              <a:ext cx="7606424" cy="1340062"/>
            </a:xfrm>
            <a:prstGeom prst="rect">
              <a:avLst/>
            </a:prstGeom>
          </p:spPr>
          <p:txBody>
            <a:bodyPr anchor="t" rtlCol="false" tIns="0" lIns="0" bIns="0" rIns="0">
              <a:spAutoFit/>
            </a:bodyPr>
            <a:lstStyle/>
            <a:p>
              <a:pPr algn="l">
                <a:lnSpc>
                  <a:spcPts val="4060"/>
                </a:lnSpc>
              </a:pPr>
              <a:r>
                <a:rPr lang="en-US" sz="2900">
                  <a:solidFill>
                    <a:srgbClr val="94DDDE"/>
                  </a:solidFill>
                  <a:latin typeface="Josefin Sans"/>
                  <a:ea typeface="Josefin Sans"/>
                  <a:cs typeface="Josefin Sans"/>
                  <a:sym typeface="Josefin Sans"/>
                </a:rPr>
                <a:t>SỬ DỤNG BÁO TÀI CHÍNH NĂM 2023 </a:t>
              </a:r>
            </a:p>
          </p:txBody>
        </p:sp>
      </p:gr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sp>
        <p:nvSpPr>
          <p:cNvPr name="Freeform 2" id="2"/>
          <p:cNvSpPr/>
          <p:nvPr/>
        </p:nvSpPr>
        <p:spPr>
          <a:xfrm flipH="false" flipV="false" rot="0">
            <a:off x="4049950" y="390848"/>
            <a:ext cx="13209350" cy="4336789"/>
          </a:xfrm>
          <a:custGeom>
            <a:avLst/>
            <a:gdLst/>
            <a:ahLst/>
            <a:cxnLst/>
            <a:rect r="r" b="b" t="t" l="l"/>
            <a:pathLst>
              <a:path h="4336789" w="13209350">
                <a:moveTo>
                  <a:pt x="0" y="0"/>
                </a:moveTo>
                <a:lnTo>
                  <a:pt x="13209350" y="0"/>
                </a:lnTo>
                <a:lnTo>
                  <a:pt x="13209350" y="4336789"/>
                </a:lnTo>
                <a:lnTo>
                  <a:pt x="0" y="4336789"/>
                </a:lnTo>
                <a:lnTo>
                  <a:pt x="0" y="0"/>
                </a:lnTo>
                <a:close/>
              </a:path>
            </a:pathLst>
          </a:custGeom>
          <a:blipFill>
            <a:blip r:embed="rId2"/>
            <a:stretch>
              <a:fillRect l="0" t="-3890" r="0" b="-3890"/>
            </a:stretch>
          </a:blipFill>
        </p:spPr>
      </p:sp>
      <p:sp>
        <p:nvSpPr>
          <p:cNvPr name="TextBox 3" id="3"/>
          <p:cNvSpPr txBox="true"/>
          <p:nvPr/>
        </p:nvSpPr>
        <p:spPr>
          <a:xfrm rot="0">
            <a:off x="1028700" y="5143500"/>
            <a:ext cx="9162237" cy="1828800"/>
          </a:xfrm>
          <a:prstGeom prst="rect">
            <a:avLst/>
          </a:prstGeom>
        </p:spPr>
        <p:txBody>
          <a:bodyPr anchor="t" rtlCol="false" tIns="0" lIns="0" bIns="0" rIns="0">
            <a:spAutoFit/>
          </a:bodyPr>
          <a:lstStyle/>
          <a:p>
            <a:pPr algn="l">
              <a:lnSpc>
                <a:spcPts val="7230"/>
              </a:lnSpc>
            </a:pPr>
            <a:r>
              <a:rPr lang="en-US" sz="6025">
                <a:solidFill>
                  <a:srgbClr val="2B4B82"/>
                </a:solidFill>
                <a:latin typeface="Josefin Sans Bold"/>
                <a:ea typeface="Josefin Sans Bold"/>
                <a:cs typeface="Josefin Sans Bold"/>
                <a:sym typeface="Josefin Sans Bold"/>
              </a:rPr>
              <a:t>PHÂN TÍCH CHIỀU NGANG</a:t>
            </a:r>
          </a:p>
        </p:txBody>
      </p:sp>
      <p:sp>
        <p:nvSpPr>
          <p:cNvPr name="TextBox 4" id="4"/>
          <p:cNvSpPr txBox="true"/>
          <p:nvPr/>
        </p:nvSpPr>
        <p:spPr>
          <a:xfrm rot="0">
            <a:off x="5125702" y="6266526"/>
            <a:ext cx="9162237" cy="3322320"/>
          </a:xfrm>
          <a:prstGeom prst="rect">
            <a:avLst/>
          </a:prstGeom>
        </p:spPr>
        <p:txBody>
          <a:bodyPr anchor="t" rtlCol="false" tIns="0" lIns="0" bIns="0" rIns="0">
            <a:spAutoFit/>
          </a:bodyPr>
          <a:lstStyle/>
          <a:p>
            <a:pPr algn="l">
              <a:lnSpc>
                <a:spcPts val="3779"/>
              </a:lnSpc>
            </a:pPr>
            <a:r>
              <a:rPr lang="en-US" sz="2700">
                <a:solidFill>
                  <a:srgbClr val="2B4B82"/>
                </a:solidFill>
                <a:latin typeface="Josefin Sans"/>
                <a:ea typeface="Josefin Sans"/>
                <a:cs typeface="Josefin Sans"/>
                <a:sym typeface="Josefin Sans"/>
              </a:rPr>
              <a:t>Sử dụng phương pháp so sánh giữa 2 công ty cùng ngành dựa vào số liệu ta có  một số nhận định :</a:t>
            </a:r>
          </a:p>
          <a:p>
            <a:pPr algn="l" marL="582930" indent="-291465" lvl="1">
              <a:lnSpc>
                <a:spcPts val="3779"/>
              </a:lnSpc>
              <a:buFont typeface="Arial"/>
              <a:buChar char="•"/>
            </a:pPr>
            <a:r>
              <a:rPr lang="en-US" sz="2700">
                <a:solidFill>
                  <a:srgbClr val="2B4B82"/>
                </a:solidFill>
                <a:latin typeface="Josefin Sans"/>
                <a:ea typeface="Josefin Sans"/>
                <a:cs typeface="Josefin Sans"/>
                <a:sym typeface="Josefin Sans"/>
              </a:rPr>
              <a:t>lợi nhuận tăng trưởng doanh thu hằng năm dựa theo năm 2018 FPT có mức tăng trưởng thấp hơn CMC về doanh thu, lợi nhuận gộp , lợi nhuận ròng</a:t>
            </a:r>
          </a:p>
          <a:p>
            <a:pPr algn="l" marL="582930" indent="-291465" lvl="1">
              <a:lnSpc>
                <a:spcPts val="3780"/>
              </a:lnSpc>
              <a:buFont typeface="Arial"/>
              <a:buChar char="•"/>
            </a:pPr>
            <a:r>
              <a:rPr lang="en-US" sz="2700">
                <a:solidFill>
                  <a:srgbClr val="2B4B82"/>
                </a:solidFill>
                <a:latin typeface="Josefin Sans"/>
                <a:ea typeface="Josefin Sans"/>
                <a:cs typeface="Josefin Sans"/>
                <a:sym typeface="Josefin Sans"/>
              </a:rPr>
              <a:t>FPT doanh thu hằng năm lớn hơn nhiều CMC nên FPT có lợi thế Economic Of Scale</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sp>
        <p:nvSpPr>
          <p:cNvPr name="Freeform 2" id="2"/>
          <p:cNvSpPr/>
          <p:nvPr/>
        </p:nvSpPr>
        <p:spPr>
          <a:xfrm flipH="false" flipV="false" rot="0">
            <a:off x="4657193" y="515919"/>
            <a:ext cx="12126058" cy="4472726"/>
          </a:xfrm>
          <a:custGeom>
            <a:avLst/>
            <a:gdLst/>
            <a:ahLst/>
            <a:cxnLst/>
            <a:rect r="r" b="b" t="t" l="l"/>
            <a:pathLst>
              <a:path h="4472726" w="12126058">
                <a:moveTo>
                  <a:pt x="0" y="0"/>
                </a:moveTo>
                <a:lnTo>
                  <a:pt x="12126057" y="0"/>
                </a:lnTo>
                <a:lnTo>
                  <a:pt x="12126057" y="4472726"/>
                </a:lnTo>
                <a:lnTo>
                  <a:pt x="0" y="4472726"/>
                </a:lnTo>
                <a:lnTo>
                  <a:pt x="0" y="0"/>
                </a:lnTo>
                <a:close/>
              </a:path>
            </a:pathLst>
          </a:custGeom>
          <a:blipFill>
            <a:blip r:embed="rId2"/>
            <a:stretch>
              <a:fillRect l="0" t="0" r="0" b="0"/>
            </a:stretch>
          </a:blipFill>
        </p:spPr>
      </p:sp>
      <p:sp>
        <p:nvSpPr>
          <p:cNvPr name="TextBox 3" id="3"/>
          <p:cNvSpPr txBox="true"/>
          <p:nvPr/>
        </p:nvSpPr>
        <p:spPr>
          <a:xfrm rot="0">
            <a:off x="1028700" y="5143500"/>
            <a:ext cx="9162237" cy="1828800"/>
          </a:xfrm>
          <a:prstGeom prst="rect">
            <a:avLst/>
          </a:prstGeom>
        </p:spPr>
        <p:txBody>
          <a:bodyPr anchor="t" rtlCol="false" tIns="0" lIns="0" bIns="0" rIns="0">
            <a:spAutoFit/>
          </a:bodyPr>
          <a:lstStyle/>
          <a:p>
            <a:pPr algn="l">
              <a:lnSpc>
                <a:spcPts val="7230"/>
              </a:lnSpc>
            </a:pPr>
            <a:r>
              <a:rPr lang="en-US" sz="6025">
                <a:solidFill>
                  <a:srgbClr val="2B4B82"/>
                </a:solidFill>
                <a:latin typeface="Josefin Sans Bold"/>
                <a:ea typeface="Josefin Sans Bold"/>
                <a:cs typeface="Josefin Sans Bold"/>
                <a:sym typeface="Josefin Sans Bold"/>
              </a:rPr>
              <a:t>PHÂN TÍCH CHIỀU DỌC</a:t>
            </a:r>
          </a:p>
        </p:txBody>
      </p:sp>
      <p:sp>
        <p:nvSpPr>
          <p:cNvPr name="TextBox 4" id="4"/>
          <p:cNvSpPr txBox="true"/>
          <p:nvPr/>
        </p:nvSpPr>
        <p:spPr>
          <a:xfrm rot="0">
            <a:off x="5125702" y="6028401"/>
            <a:ext cx="10428583" cy="3798570"/>
          </a:xfrm>
          <a:prstGeom prst="rect">
            <a:avLst/>
          </a:prstGeom>
        </p:spPr>
        <p:txBody>
          <a:bodyPr anchor="t" rtlCol="false" tIns="0" lIns="0" bIns="0" rIns="0">
            <a:spAutoFit/>
          </a:bodyPr>
          <a:lstStyle/>
          <a:p>
            <a:pPr algn="l">
              <a:lnSpc>
                <a:spcPts val="3779"/>
              </a:lnSpc>
            </a:pPr>
            <a:r>
              <a:rPr lang="en-US" sz="2700">
                <a:solidFill>
                  <a:srgbClr val="2B4B82"/>
                </a:solidFill>
                <a:latin typeface="Josefin Sans"/>
                <a:ea typeface="Josefin Sans"/>
                <a:cs typeface="Josefin Sans"/>
                <a:sym typeface="Josefin Sans"/>
              </a:rPr>
              <a:t>Sử dụng phương pháp so sánh giữa 2 công ty cùng ngành dựa vào số liệu ta có  một số nhận định :</a:t>
            </a:r>
          </a:p>
          <a:p>
            <a:pPr algn="l" marL="582930" indent="-291465" lvl="1">
              <a:lnSpc>
                <a:spcPts val="3779"/>
              </a:lnSpc>
              <a:buFont typeface="Arial"/>
              <a:buChar char="•"/>
            </a:pPr>
            <a:r>
              <a:rPr lang="en-US" sz="2700">
                <a:solidFill>
                  <a:srgbClr val="2B4B82"/>
                </a:solidFill>
                <a:latin typeface="Josefin Sans"/>
                <a:ea typeface="Josefin Sans"/>
                <a:cs typeface="Josefin Sans"/>
                <a:sym typeface="Josefin Sans"/>
              </a:rPr>
              <a:t>Lợi nhuận  gộp của công ty FPT dao dộng từ 37,5%- 39.48% cao hơn CMC chỉ 16,22%-18,72%</a:t>
            </a:r>
          </a:p>
          <a:p>
            <a:pPr algn="l" marL="582930" indent="-291465" lvl="1">
              <a:lnSpc>
                <a:spcPts val="3779"/>
              </a:lnSpc>
              <a:buFont typeface="Arial"/>
              <a:buChar char="•"/>
            </a:pPr>
            <a:r>
              <a:rPr lang="en-US" sz="2700">
                <a:solidFill>
                  <a:srgbClr val="2B4B82"/>
                </a:solidFill>
                <a:latin typeface="Josefin Sans"/>
                <a:ea typeface="Josefin Sans"/>
                <a:cs typeface="Josefin Sans"/>
                <a:sym typeface="Josefin Sans"/>
              </a:rPr>
              <a:t>Lợi nhuận ròng hằng năm của FPT dao động từ 13,9%-15% cao hơn lợi nhuận của CMC chỉ dao dộng từ 4,13%-5,47%  </a:t>
            </a:r>
          </a:p>
          <a:p>
            <a:pPr algn="l" marL="582930" indent="-291465" lvl="1">
              <a:lnSpc>
                <a:spcPts val="3779"/>
              </a:lnSpc>
              <a:buFont typeface="Arial"/>
              <a:buChar char="•"/>
            </a:pPr>
            <a:r>
              <a:rPr lang="en-US" sz="2700">
                <a:solidFill>
                  <a:srgbClr val="2B4B82"/>
                </a:solidFill>
                <a:latin typeface="Josefin Sans"/>
                <a:ea typeface="Josefin Sans"/>
                <a:cs typeface="Josefin Sans"/>
                <a:sym typeface="Josefin Sans"/>
              </a:rPr>
              <a:t>Công ty FPT quản lý chi phí  và các chiến lượt thực hiện tốt hơn CMC </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sp>
        <p:nvSpPr>
          <p:cNvPr name="Freeform 2" id="2"/>
          <p:cNvSpPr/>
          <p:nvPr/>
        </p:nvSpPr>
        <p:spPr>
          <a:xfrm flipH="false" flipV="false" rot="0">
            <a:off x="6002330" y="1018809"/>
            <a:ext cx="11256970" cy="4124691"/>
          </a:xfrm>
          <a:custGeom>
            <a:avLst/>
            <a:gdLst/>
            <a:ahLst/>
            <a:cxnLst/>
            <a:rect r="r" b="b" t="t" l="l"/>
            <a:pathLst>
              <a:path h="4124691" w="11256970">
                <a:moveTo>
                  <a:pt x="0" y="0"/>
                </a:moveTo>
                <a:lnTo>
                  <a:pt x="11256970" y="0"/>
                </a:lnTo>
                <a:lnTo>
                  <a:pt x="11256970" y="4124691"/>
                </a:lnTo>
                <a:lnTo>
                  <a:pt x="0" y="4124691"/>
                </a:lnTo>
                <a:lnTo>
                  <a:pt x="0" y="0"/>
                </a:lnTo>
                <a:close/>
              </a:path>
            </a:pathLst>
          </a:custGeom>
          <a:blipFill>
            <a:blip r:embed="rId2"/>
            <a:stretch>
              <a:fillRect l="0" t="0" r="0" b="0"/>
            </a:stretch>
          </a:blipFill>
        </p:spPr>
      </p:sp>
      <p:sp>
        <p:nvSpPr>
          <p:cNvPr name="TextBox 3" id="3"/>
          <p:cNvSpPr txBox="true"/>
          <p:nvPr/>
        </p:nvSpPr>
        <p:spPr>
          <a:xfrm rot="0">
            <a:off x="1216307" y="6097168"/>
            <a:ext cx="9162237" cy="1828800"/>
          </a:xfrm>
          <a:prstGeom prst="rect">
            <a:avLst/>
          </a:prstGeom>
        </p:spPr>
        <p:txBody>
          <a:bodyPr anchor="t" rtlCol="false" tIns="0" lIns="0" bIns="0" rIns="0">
            <a:spAutoFit/>
          </a:bodyPr>
          <a:lstStyle/>
          <a:p>
            <a:pPr algn="l">
              <a:lnSpc>
                <a:spcPts val="7230"/>
              </a:lnSpc>
            </a:pPr>
            <a:r>
              <a:rPr lang="en-US" sz="6025">
                <a:solidFill>
                  <a:srgbClr val="2B4B82"/>
                </a:solidFill>
                <a:latin typeface="Josefin Sans Bold"/>
                <a:ea typeface="Josefin Sans Bold"/>
                <a:cs typeface="Josefin Sans Bold"/>
                <a:sym typeface="Josefin Sans Bold"/>
              </a:rPr>
              <a:t>PHÂN TÍCH CÁC CHỈ SỐ</a:t>
            </a:r>
          </a:p>
        </p:txBody>
      </p:sp>
    </p:spTree>
  </p:cSld>
  <p:clrMapOvr>
    <a:masterClrMapping/>
  </p:clrMapOvr>
</p:sld>
</file>

<file path=ppt/slides/slide9.xml><?xml version="1.0" encoding="utf-8"?>
<p:sld xmlns:p="http://schemas.openxmlformats.org/presentationml/2006/main" xmlns:a="http://schemas.openxmlformats.org/drawingml/2006/main">
  <p:cSld>
    <p:bg>
      <p:bgPr>
        <a:solidFill>
          <a:srgbClr val="EFEFEF"/>
        </a:solidFill>
      </p:bgPr>
    </p:bg>
    <p:spTree>
      <p:nvGrpSpPr>
        <p:cNvPr id="1" name=""/>
        <p:cNvGrpSpPr/>
        <p:nvPr/>
      </p:nvGrpSpPr>
      <p:grpSpPr>
        <a:xfrm>
          <a:off x="0" y="0"/>
          <a:ext cx="0" cy="0"/>
          <a:chOff x="0" y="0"/>
          <a:chExt cx="0" cy="0"/>
        </a:xfrm>
      </p:grpSpPr>
      <p:sp>
        <p:nvSpPr>
          <p:cNvPr name="TextBox 2" id="2"/>
          <p:cNvSpPr txBox="true"/>
          <p:nvPr/>
        </p:nvSpPr>
        <p:spPr>
          <a:xfrm rot="0">
            <a:off x="1450815" y="1485900"/>
            <a:ext cx="9162237" cy="914400"/>
          </a:xfrm>
          <a:prstGeom prst="rect">
            <a:avLst/>
          </a:prstGeom>
        </p:spPr>
        <p:txBody>
          <a:bodyPr anchor="t" rtlCol="false" tIns="0" lIns="0" bIns="0" rIns="0">
            <a:spAutoFit/>
          </a:bodyPr>
          <a:lstStyle/>
          <a:p>
            <a:pPr algn="l">
              <a:lnSpc>
                <a:spcPts val="7230"/>
              </a:lnSpc>
            </a:pPr>
            <a:r>
              <a:rPr lang="en-US" sz="6025">
                <a:solidFill>
                  <a:srgbClr val="2B4B82"/>
                </a:solidFill>
                <a:latin typeface="Josefin Sans Bold"/>
                <a:ea typeface="Josefin Sans Bold"/>
                <a:cs typeface="Josefin Sans Bold"/>
                <a:sym typeface="Josefin Sans Bold"/>
              </a:rPr>
              <a:t>KẾT LUẬN CHỈ SỐ </a:t>
            </a:r>
          </a:p>
        </p:txBody>
      </p:sp>
      <p:sp>
        <p:nvSpPr>
          <p:cNvPr name="TextBox 3" id="3"/>
          <p:cNvSpPr txBox="true"/>
          <p:nvPr/>
        </p:nvSpPr>
        <p:spPr>
          <a:xfrm rot="0">
            <a:off x="1325744" y="2794343"/>
            <a:ext cx="14054771" cy="6056828"/>
          </a:xfrm>
          <a:prstGeom prst="rect">
            <a:avLst/>
          </a:prstGeom>
        </p:spPr>
        <p:txBody>
          <a:bodyPr anchor="t" rtlCol="false" tIns="0" lIns="0" bIns="0" rIns="0">
            <a:spAutoFit/>
          </a:bodyPr>
          <a:lstStyle/>
          <a:p>
            <a:pPr algn="l">
              <a:lnSpc>
                <a:spcPts val="3734"/>
              </a:lnSpc>
            </a:pPr>
            <a:r>
              <a:rPr lang="en-US" sz="2667">
                <a:solidFill>
                  <a:srgbClr val="2B4B82"/>
                </a:solidFill>
                <a:latin typeface="Josefin Sans Bold"/>
                <a:ea typeface="Josefin Sans Bold"/>
                <a:cs typeface="Josefin Sans Bold"/>
                <a:sym typeface="Josefin Sans Bold"/>
              </a:rPr>
              <a:t>1. Tỷ số thanh khoản (Liquidity Ratios)</a:t>
            </a:r>
          </a:p>
          <a:p>
            <a:pPr algn="l" marL="575847" indent="-287924" lvl="1">
              <a:lnSpc>
                <a:spcPts val="3734"/>
              </a:lnSpc>
              <a:buFont typeface="Arial"/>
              <a:buChar char="•"/>
            </a:pPr>
            <a:r>
              <a:rPr lang="en-US" sz="2667">
                <a:solidFill>
                  <a:srgbClr val="2B4B82"/>
                </a:solidFill>
                <a:latin typeface="Josefin Sans"/>
                <a:ea typeface="Josefin Sans"/>
                <a:cs typeface="Josefin Sans"/>
                <a:sym typeface="Josefin Sans"/>
              </a:rPr>
              <a:t>Current Ratio </a:t>
            </a:r>
            <a:r>
              <a:rPr lang="en-US" sz="2667">
                <a:solidFill>
                  <a:srgbClr val="2B4B82"/>
                </a:solidFill>
                <a:latin typeface="Josefin Sans Bold"/>
                <a:ea typeface="Josefin Sans Bold"/>
                <a:cs typeface="Josefin Sans Bold"/>
                <a:sym typeface="Josefin Sans Bold"/>
              </a:rPr>
              <a:t>(1.238)</a:t>
            </a:r>
            <a:r>
              <a:rPr lang="en-US" sz="2667">
                <a:solidFill>
                  <a:srgbClr val="2B4B82"/>
                </a:solidFill>
                <a:latin typeface="Josefin Sans"/>
                <a:ea typeface="Josefin Sans"/>
                <a:cs typeface="Josefin Sans"/>
                <a:sym typeface="Josefin Sans"/>
              </a:rPr>
              <a:t>: Tỷ số này trên 1, cho thấy FPT có khả năng thanh toán các khoản nợ ngắn hạn bằng tài sản ngắn hạn. Công ty có khả năng thanh khoản tốt.</a:t>
            </a:r>
          </a:p>
          <a:p>
            <a:pPr algn="l" marL="575847" indent="-287924" lvl="1">
              <a:lnSpc>
                <a:spcPts val="3734"/>
              </a:lnSpc>
              <a:buFont typeface="Arial"/>
              <a:buChar char="•"/>
            </a:pPr>
            <a:r>
              <a:rPr lang="en-US" sz="2667">
                <a:solidFill>
                  <a:srgbClr val="2B4B82"/>
                </a:solidFill>
                <a:latin typeface="Josefin Sans"/>
                <a:ea typeface="Josefin Sans"/>
                <a:cs typeface="Josefin Sans"/>
                <a:sym typeface="Josefin Sans"/>
              </a:rPr>
              <a:t>Quick Ratio </a:t>
            </a:r>
            <a:r>
              <a:rPr lang="en-US" sz="2667">
                <a:solidFill>
                  <a:srgbClr val="2B4B82"/>
                </a:solidFill>
                <a:latin typeface="Josefin Sans Bold"/>
                <a:ea typeface="Josefin Sans Bold"/>
                <a:cs typeface="Josefin Sans Bold"/>
                <a:sym typeface="Josefin Sans Bold"/>
              </a:rPr>
              <a:t>(1.184) </a:t>
            </a:r>
            <a:r>
              <a:rPr lang="en-US" sz="2667">
                <a:solidFill>
                  <a:srgbClr val="2B4B82"/>
                </a:solidFill>
                <a:latin typeface="Josefin Sans"/>
                <a:ea typeface="Josefin Sans"/>
                <a:cs typeface="Josefin Sans"/>
                <a:sym typeface="Josefin Sans"/>
              </a:rPr>
              <a:t>: Tỷ số này cũng trên 1, cho thấy FPT có khả năng thanh toán nợ ngắn hạn mà không cần bán hàng tồn kho. Điều này củng cố thêm khả năng thanh khoản của công ty.</a:t>
            </a:r>
          </a:p>
          <a:p>
            <a:pPr algn="l">
              <a:lnSpc>
                <a:spcPts val="3734"/>
              </a:lnSpc>
            </a:pPr>
            <a:r>
              <a:rPr lang="en-US" sz="2667">
                <a:solidFill>
                  <a:srgbClr val="2B4B82"/>
                </a:solidFill>
                <a:latin typeface="Josefin Sans Bold"/>
                <a:ea typeface="Josefin Sans Bold"/>
                <a:cs typeface="Josefin Sans Bold"/>
                <a:sym typeface="Josefin Sans Bold"/>
              </a:rPr>
              <a:t>2. Tỷ số đòn bẩy tài chính (Leverage Ratios)</a:t>
            </a:r>
          </a:p>
          <a:p>
            <a:pPr algn="l" marL="575847" indent="-287924" lvl="1">
              <a:lnSpc>
                <a:spcPts val="3734"/>
              </a:lnSpc>
              <a:buFont typeface="Arial"/>
              <a:buChar char="•"/>
            </a:pPr>
            <a:r>
              <a:rPr lang="en-US" sz="2667">
                <a:solidFill>
                  <a:srgbClr val="2B4B82"/>
                </a:solidFill>
                <a:latin typeface="Josefin Sans"/>
                <a:ea typeface="Josefin Sans"/>
                <a:cs typeface="Josefin Sans"/>
                <a:sym typeface="Josefin Sans"/>
              </a:rPr>
              <a:t>Debt to Equity Ratio </a:t>
            </a:r>
            <a:r>
              <a:rPr lang="en-US" sz="2667">
                <a:solidFill>
                  <a:srgbClr val="2B4B82"/>
                </a:solidFill>
                <a:latin typeface="Josefin Sans Bold"/>
                <a:ea typeface="Josefin Sans Bold"/>
                <a:cs typeface="Josefin Sans Bold"/>
                <a:sym typeface="Josefin Sans Bold"/>
              </a:rPr>
              <a:t>(1.014): </a:t>
            </a:r>
            <a:r>
              <a:rPr lang="en-US" sz="2667">
                <a:solidFill>
                  <a:srgbClr val="2B4B82"/>
                </a:solidFill>
                <a:latin typeface="Josefin Sans"/>
                <a:ea typeface="Josefin Sans"/>
                <a:cs typeface="Josefin Sans"/>
                <a:sym typeface="Josefin Sans"/>
              </a:rPr>
              <a:t>Tỷ số này gần 1, cho thấy FPT có mức nợ tương đối cân bằng so với vốn chủ sở hữu. Mức đòn bẩy tài chính này là hợp lý và không quá rủi ro.</a:t>
            </a:r>
          </a:p>
          <a:p>
            <a:pPr algn="l" marL="575847" indent="-287924" lvl="1">
              <a:lnSpc>
                <a:spcPts val="3734"/>
              </a:lnSpc>
              <a:buFont typeface="Arial"/>
              <a:buChar char="•"/>
            </a:pPr>
            <a:r>
              <a:rPr lang="en-US" sz="2667">
                <a:solidFill>
                  <a:srgbClr val="2B4B82"/>
                </a:solidFill>
                <a:latin typeface="Josefin Sans"/>
                <a:ea typeface="Josefin Sans"/>
                <a:cs typeface="Josefin Sans"/>
                <a:sym typeface="Josefin Sans"/>
              </a:rPr>
              <a:t>Debt to Total Assets Ratio </a:t>
            </a:r>
            <a:r>
              <a:rPr lang="en-US" sz="2667">
                <a:solidFill>
                  <a:srgbClr val="2B4B82"/>
                </a:solidFill>
                <a:latin typeface="Josefin Sans Bold"/>
                <a:ea typeface="Josefin Sans Bold"/>
                <a:cs typeface="Josefin Sans Bold"/>
                <a:sym typeface="Josefin Sans Bold"/>
              </a:rPr>
              <a:t>(0.503)</a:t>
            </a:r>
            <a:r>
              <a:rPr lang="en-US" sz="2667">
                <a:solidFill>
                  <a:srgbClr val="2B4B82"/>
                </a:solidFill>
                <a:latin typeface="Josefin Sans"/>
                <a:ea typeface="Josefin Sans"/>
                <a:cs typeface="Josefin Sans"/>
                <a:sym typeface="Josefin Sans"/>
              </a:rPr>
              <a:t>: Khoảng 50% tài sản của công ty được tài trợ bằng nợ, cho thấy mức độ nợ của công ty là trung bình. Công ty vẫn duy trì được sự cân đối giữa nợ và tài sản.</a:t>
            </a:r>
          </a:p>
          <a:p>
            <a:pPr algn="l" marL="575847" indent="-287924" lvl="1">
              <a:lnSpc>
                <a:spcPts val="3734"/>
              </a:lnSpc>
              <a:buFont typeface="Arial"/>
              <a:buChar char="•"/>
            </a:p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DAGKu9YKH_U</dc:identifier>
  <dcterms:modified xsi:type="dcterms:W3CDTF">2011-08-01T06:04:30Z</dcterms:modified>
  <cp:revision>1</cp:revision>
  <dc:title>Xanh dương Các thành phần Cùng kích thước &amp; Giả lập Công nghệ trong Giáo dục Bản thuyết trình Công nghệ</dc:title>
</cp:coreProperties>
</file>