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90" r:id="rId12"/>
    <p:sldId id="266" r:id="rId13"/>
    <p:sldId id="267" r:id="rId14"/>
    <p:sldId id="268" r:id="rId15"/>
    <p:sldId id="269" r:id="rId16"/>
    <p:sldId id="270" r:id="rId17"/>
    <p:sldId id="271" r:id="rId18"/>
    <p:sldId id="293" r:id="rId19"/>
    <p:sldId id="294" r:id="rId20"/>
    <p:sldId id="272" r:id="rId21"/>
    <p:sldId id="273" r:id="rId22"/>
    <p:sldId id="274" r:id="rId23"/>
    <p:sldId id="275" r:id="rId24"/>
    <p:sldId id="276" r:id="rId25"/>
    <p:sldId id="277" r:id="rId26"/>
    <p:sldId id="278" r:id="rId27"/>
    <p:sldId id="279" r:id="rId28"/>
    <p:sldId id="297" r:id="rId29"/>
    <p:sldId id="298" r:id="rId30"/>
    <p:sldId id="281" r:id="rId31"/>
    <p:sldId id="295" r:id="rId32"/>
    <p:sldId id="282" r:id="rId33"/>
    <p:sldId id="283" r:id="rId34"/>
    <p:sldId id="291" r:id="rId35"/>
    <p:sldId id="284" r:id="rId36"/>
    <p:sldId id="285" r:id="rId37"/>
    <p:sldId id="286" r:id="rId38"/>
    <p:sldId id="296" r:id="rId39"/>
    <p:sldId id="287" r:id="rId40"/>
    <p:sldId id="288" r:id="rId41"/>
    <p:sldId id="289" r:id="rId42"/>
  </p:sldIdLst>
  <p:sldSz cx="9144000" cy="5143500" type="screen16x9"/>
  <p:notesSz cx="6858000" cy="9144000"/>
  <p:embeddedFontLst>
    <p:embeddedFont>
      <p:font typeface="Oi" panose="020B0604020202020204" charset="0"/>
      <p:regular r:id="rId44"/>
    </p:embeddedFont>
    <p:embeddedFont>
      <p:font typeface="Pontano Sans"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e7y3mL5BnHYoxU9ig+QiOUsIU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6E0F71-D301-4755-B2E1-77E1105733B9}">
  <a:tblStyle styleId="{BA6E0F71-D301-4755-B2E1-77E1105733B9}"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43" d="100"/>
          <a:sy n="143"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32279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238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55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33822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5505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37234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28729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27686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36"/>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36"/>
          <p:cNvGrpSpPr/>
          <p:nvPr/>
        </p:nvGrpSpPr>
        <p:grpSpPr>
          <a:xfrm rot="10800000" flipH="1">
            <a:off x="3558544" y="-125"/>
            <a:ext cx="953312" cy="5143625"/>
            <a:chOff x="1962000" y="-125"/>
            <a:chExt cx="953312" cy="5143625"/>
          </a:xfrm>
        </p:grpSpPr>
        <p:sp>
          <p:nvSpPr>
            <p:cNvPr id="12" name="Google Shape;12;p36"/>
            <p:cNvSpPr/>
            <p:nvPr/>
          </p:nvSpPr>
          <p:spPr>
            <a:xfrm rot="10800000" flipH="1">
              <a:off x="2469212" y="0"/>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6"/>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6"/>
            <p:cNvSpPr/>
            <p:nvPr/>
          </p:nvSpPr>
          <p:spPr>
            <a:xfrm rot="10800000" flipH="1">
              <a:off x="2207413" y="0"/>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6"/>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36"/>
          <p:cNvSpPr txBox="1">
            <a:spLocks noGrp="1"/>
          </p:cNvSpPr>
          <p:nvPr>
            <p:ph type="ctrTitle"/>
          </p:nvPr>
        </p:nvSpPr>
        <p:spPr>
          <a:xfrm>
            <a:off x="4965100" y="1991825"/>
            <a:ext cx="3704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45"/>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5"/>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5"/>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5"/>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5"/>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5"/>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5"/>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01" name="Google Shape;101;p45"/>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
        <p:cNvGrpSpPr/>
        <p:nvPr/>
      </p:nvGrpSpPr>
      <p:grpSpPr>
        <a:xfrm>
          <a:off x="0" y="0"/>
          <a:ext cx="0" cy="0"/>
          <a:chOff x="0" y="0"/>
          <a:chExt cx="0" cy="0"/>
        </a:xfrm>
      </p:grpSpPr>
      <p:sp>
        <p:nvSpPr>
          <p:cNvPr id="18" name="Google Shape;18;p37"/>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7"/>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7"/>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7"/>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7"/>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7"/>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7"/>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25" name="Google Shape;25;p37"/>
          <p:cNvSpPr txBox="1">
            <a:spLocks noGrp="1"/>
          </p:cNvSpPr>
          <p:nvPr>
            <p:ph type="body" idx="1"/>
          </p:nvPr>
        </p:nvSpPr>
        <p:spPr>
          <a:xfrm>
            <a:off x="457200" y="1409500"/>
            <a:ext cx="2573100" cy="333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6" name="Google Shape;26;p37"/>
          <p:cNvSpPr txBox="1">
            <a:spLocks noGrp="1"/>
          </p:cNvSpPr>
          <p:nvPr>
            <p:ph type="body" idx="2"/>
          </p:nvPr>
        </p:nvSpPr>
        <p:spPr>
          <a:xfrm>
            <a:off x="3185326" y="1409500"/>
            <a:ext cx="2573100" cy="333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7" name="Google Shape;27;p37"/>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38"/>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8"/>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8"/>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8"/>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8"/>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4"/>
        <p:cNvGrpSpPr/>
        <p:nvPr/>
      </p:nvGrpSpPr>
      <p:grpSpPr>
        <a:xfrm>
          <a:off x="0" y="0"/>
          <a:ext cx="0" cy="0"/>
          <a:chOff x="0" y="0"/>
          <a:chExt cx="0" cy="0"/>
        </a:xfrm>
      </p:grpSpPr>
      <p:sp>
        <p:nvSpPr>
          <p:cNvPr id="35" name="Google Shape;35;p39"/>
          <p:cNvSpPr/>
          <p:nvPr/>
        </p:nvSpPr>
        <p:spPr>
          <a:xfrm>
            <a:off x="2469212"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9"/>
          <p:cNvSpPr/>
          <p:nvPr/>
        </p:nvSpPr>
        <p:spPr>
          <a:xfrm rot="10800000">
            <a:off x="2291597"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9"/>
          <p:cNvSpPr/>
          <p:nvPr/>
        </p:nvSpPr>
        <p:spPr>
          <a:xfrm>
            <a:off x="2207413"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9"/>
          <p:cNvSpPr/>
          <p:nvPr/>
        </p:nvSpPr>
        <p:spPr>
          <a:xfrm rot="10800000">
            <a:off x="1962000"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9"/>
          <p:cNvSpPr/>
          <p:nvPr/>
        </p:nvSpPr>
        <p:spPr>
          <a:xfrm rot="10800000">
            <a:off x="2908100" y="-125"/>
            <a:ext cx="6243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9"/>
          <p:cNvSpPr txBox="1">
            <a:spLocks noGrp="1"/>
          </p:cNvSpPr>
          <p:nvPr>
            <p:ph type="ctrTitle"/>
          </p:nvPr>
        </p:nvSpPr>
        <p:spPr>
          <a:xfrm>
            <a:off x="3451475" y="2045250"/>
            <a:ext cx="5154300" cy="690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b="0">
                <a:solidFill>
                  <a:schemeClr val="lt1"/>
                </a:solidFill>
              </a:defRPr>
            </a:lvl1pPr>
            <a:lvl2pPr lvl="1" algn="l">
              <a:lnSpc>
                <a:spcPct val="100000"/>
              </a:lnSpc>
              <a:spcBef>
                <a:spcPts val="0"/>
              </a:spcBef>
              <a:spcAft>
                <a:spcPts val="0"/>
              </a:spcAft>
              <a:buClr>
                <a:schemeClr val="lt1"/>
              </a:buClr>
              <a:buSzPts val="3600"/>
              <a:buNone/>
              <a:defRPr sz="3600" b="0">
                <a:solidFill>
                  <a:schemeClr val="lt1"/>
                </a:solidFill>
              </a:defRPr>
            </a:lvl2pPr>
            <a:lvl3pPr lvl="2" algn="l">
              <a:lnSpc>
                <a:spcPct val="100000"/>
              </a:lnSpc>
              <a:spcBef>
                <a:spcPts val="0"/>
              </a:spcBef>
              <a:spcAft>
                <a:spcPts val="0"/>
              </a:spcAft>
              <a:buClr>
                <a:schemeClr val="lt1"/>
              </a:buClr>
              <a:buSzPts val="3600"/>
              <a:buNone/>
              <a:defRPr sz="3600" b="0">
                <a:solidFill>
                  <a:schemeClr val="lt1"/>
                </a:solidFill>
              </a:defRPr>
            </a:lvl3pPr>
            <a:lvl4pPr lvl="3" algn="l">
              <a:lnSpc>
                <a:spcPct val="100000"/>
              </a:lnSpc>
              <a:spcBef>
                <a:spcPts val="0"/>
              </a:spcBef>
              <a:spcAft>
                <a:spcPts val="0"/>
              </a:spcAft>
              <a:buClr>
                <a:schemeClr val="lt1"/>
              </a:buClr>
              <a:buSzPts val="3600"/>
              <a:buNone/>
              <a:defRPr sz="3600" b="0">
                <a:solidFill>
                  <a:schemeClr val="lt1"/>
                </a:solidFill>
              </a:defRPr>
            </a:lvl4pPr>
            <a:lvl5pPr lvl="4" algn="l">
              <a:lnSpc>
                <a:spcPct val="100000"/>
              </a:lnSpc>
              <a:spcBef>
                <a:spcPts val="0"/>
              </a:spcBef>
              <a:spcAft>
                <a:spcPts val="0"/>
              </a:spcAft>
              <a:buClr>
                <a:schemeClr val="lt1"/>
              </a:buClr>
              <a:buSzPts val="3600"/>
              <a:buNone/>
              <a:defRPr sz="3600" b="0">
                <a:solidFill>
                  <a:schemeClr val="lt1"/>
                </a:solidFill>
              </a:defRPr>
            </a:lvl5pPr>
            <a:lvl6pPr lvl="5" algn="l">
              <a:lnSpc>
                <a:spcPct val="100000"/>
              </a:lnSpc>
              <a:spcBef>
                <a:spcPts val="0"/>
              </a:spcBef>
              <a:spcAft>
                <a:spcPts val="0"/>
              </a:spcAft>
              <a:buClr>
                <a:schemeClr val="lt1"/>
              </a:buClr>
              <a:buSzPts val="3600"/>
              <a:buNone/>
              <a:defRPr sz="3600" b="0">
                <a:solidFill>
                  <a:schemeClr val="lt1"/>
                </a:solidFill>
              </a:defRPr>
            </a:lvl6pPr>
            <a:lvl7pPr lvl="6" algn="l">
              <a:lnSpc>
                <a:spcPct val="100000"/>
              </a:lnSpc>
              <a:spcBef>
                <a:spcPts val="0"/>
              </a:spcBef>
              <a:spcAft>
                <a:spcPts val="0"/>
              </a:spcAft>
              <a:buClr>
                <a:schemeClr val="lt1"/>
              </a:buClr>
              <a:buSzPts val="3600"/>
              <a:buNone/>
              <a:defRPr sz="3600" b="0">
                <a:solidFill>
                  <a:schemeClr val="lt1"/>
                </a:solidFill>
              </a:defRPr>
            </a:lvl7pPr>
            <a:lvl8pPr lvl="7" algn="l">
              <a:lnSpc>
                <a:spcPct val="100000"/>
              </a:lnSpc>
              <a:spcBef>
                <a:spcPts val="0"/>
              </a:spcBef>
              <a:spcAft>
                <a:spcPts val="0"/>
              </a:spcAft>
              <a:buClr>
                <a:schemeClr val="lt1"/>
              </a:buClr>
              <a:buSzPts val="3600"/>
              <a:buNone/>
              <a:defRPr sz="3600" b="0">
                <a:solidFill>
                  <a:schemeClr val="lt1"/>
                </a:solidFill>
              </a:defRPr>
            </a:lvl8pPr>
            <a:lvl9pPr lvl="8" algn="l">
              <a:lnSpc>
                <a:spcPct val="100000"/>
              </a:lnSpc>
              <a:spcBef>
                <a:spcPts val="0"/>
              </a:spcBef>
              <a:spcAft>
                <a:spcPts val="0"/>
              </a:spcAft>
              <a:buClr>
                <a:schemeClr val="lt1"/>
              </a:buClr>
              <a:buSzPts val="3600"/>
              <a:buNone/>
              <a:defRPr sz="3600" b="0">
                <a:solidFill>
                  <a:schemeClr val="lt1"/>
                </a:solidFill>
              </a:defRPr>
            </a:lvl9pPr>
          </a:lstStyle>
          <a:p>
            <a:endParaRPr/>
          </a:p>
        </p:txBody>
      </p:sp>
      <p:sp>
        <p:nvSpPr>
          <p:cNvPr id="41" name="Google Shape;41;p39"/>
          <p:cNvSpPr txBox="1">
            <a:spLocks noGrp="1"/>
          </p:cNvSpPr>
          <p:nvPr>
            <p:ph type="subTitle" idx="1"/>
          </p:nvPr>
        </p:nvSpPr>
        <p:spPr>
          <a:xfrm>
            <a:off x="3451475" y="2680575"/>
            <a:ext cx="5154300" cy="43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accent3"/>
                </a:solidFill>
              </a:defRPr>
            </a:lvl1pPr>
            <a:lvl2pPr lvl="1" algn="l">
              <a:lnSpc>
                <a:spcPct val="100000"/>
              </a:lnSpc>
              <a:spcBef>
                <a:spcPts val="0"/>
              </a:spcBef>
              <a:spcAft>
                <a:spcPts val="0"/>
              </a:spcAft>
              <a:buSzPts val="1400"/>
              <a:buNone/>
              <a:defRPr sz="1400">
                <a:solidFill>
                  <a:schemeClr val="accent3"/>
                </a:solidFill>
              </a:defRPr>
            </a:lvl2pPr>
            <a:lvl3pPr lvl="2" algn="l">
              <a:lnSpc>
                <a:spcPct val="100000"/>
              </a:lnSpc>
              <a:spcBef>
                <a:spcPts val="0"/>
              </a:spcBef>
              <a:spcAft>
                <a:spcPts val="0"/>
              </a:spcAft>
              <a:buSzPts val="1400"/>
              <a:buNone/>
              <a:defRPr sz="1400">
                <a:solidFill>
                  <a:schemeClr val="accent3"/>
                </a:solidFill>
              </a:defRPr>
            </a:lvl3pPr>
            <a:lvl4pPr lvl="3" algn="l">
              <a:lnSpc>
                <a:spcPct val="100000"/>
              </a:lnSpc>
              <a:spcBef>
                <a:spcPts val="0"/>
              </a:spcBef>
              <a:spcAft>
                <a:spcPts val="0"/>
              </a:spcAft>
              <a:buClr>
                <a:schemeClr val="accent3"/>
              </a:buClr>
              <a:buSzPts val="1400"/>
              <a:buNone/>
              <a:defRPr sz="1400">
                <a:solidFill>
                  <a:schemeClr val="accent3"/>
                </a:solidFill>
              </a:defRPr>
            </a:lvl4pPr>
            <a:lvl5pPr lvl="4" algn="l">
              <a:lnSpc>
                <a:spcPct val="100000"/>
              </a:lnSpc>
              <a:spcBef>
                <a:spcPts val="0"/>
              </a:spcBef>
              <a:spcAft>
                <a:spcPts val="0"/>
              </a:spcAft>
              <a:buClr>
                <a:schemeClr val="accent3"/>
              </a:buClr>
              <a:buSzPts val="1400"/>
              <a:buNone/>
              <a:defRPr sz="1400">
                <a:solidFill>
                  <a:schemeClr val="accent3"/>
                </a:solidFill>
              </a:defRPr>
            </a:lvl5pPr>
            <a:lvl6pPr lvl="5" algn="l">
              <a:lnSpc>
                <a:spcPct val="100000"/>
              </a:lnSpc>
              <a:spcBef>
                <a:spcPts val="0"/>
              </a:spcBef>
              <a:spcAft>
                <a:spcPts val="0"/>
              </a:spcAft>
              <a:buClr>
                <a:schemeClr val="accent3"/>
              </a:buClr>
              <a:buSzPts val="1400"/>
              <a:buNone/>
              <a:defRPr sz="1400">
                <a:solidFill>
                  <a:schemeClr val="accent3"/>
                </a:solidFill>
              </a:defRPr>
            </a:lvl6pPr>
            <a:lvl7pPr lvl="6" algn="l">
              <a:lnSpc>
                <a:spcPct val="100000"/>
              </a:lnSpc>
              <a:spcBef>
                <a:spcPts val="0"/>
              </a:spcBef>
              <a:spcAft>
                <a:spcPts val="0"/>
              </a:spcAft>
              <a:buClr>
                <a:schemeClr val="accent3"/>
              </a:buClr>
              <a:buSzPts val="1400"/>
              <a:buNone/>
              <a:defRPr sz="1400">
                <a:solidFill>
                  <a:schemeClr val="accent3"/>
                </a:solidFill>
              </a:defRPr>
            </a:lvl7pPr>
            <a:lvl8pPr lvl="7" algn="l">
              <a:lnSpc>
                <a:spcPct val="100000"/>
              </a:lnSpc>
              <a:spcBef>
                <a:spcPts val="0"/>
              </a:spcBef>
              <a:spcAft>
                <a:spcPts val="0"/>
              </a:spcAft>
              <a:buClr>
                <a:schemeClr val="accent3"/>
              </a:buClr>
              <a:buSzPts val="1400"/>
              <a:buNone/>
              <a:defRPr sz="1400">
                <a:solidFill>
                  <a:schemeClr val="accent3"/>
                </a:solidFill>
              </a:defRPr>
            </a:lvl8pPr>
            <a:lvl9pPr lvl="8" algn="l">
              <a:lnSpc>
                <a:spcPct val="100000"/>
              </a:lnSpc>
              <a:spcBef>
                <a:spcPts val="0"/>
              </a:spcBef>
              <a:spcAft>
                <a:spcPts val="0"/>
              </a:spcAft>
              <a:buClr>
                <a:schemeClr val="accent3"/>
              </a:buClr>
              <a:buSzPts val="1400"/>
              <a:buNone/>
              <a:defRPr sz="1400">
                <a:solidFill>
                  <a:schemeClr val="accent3"/>
                </a:solidFill>
              </a:defRPr>
            </a:lvl9pPr>
          </a:lstStyle>
          <a:p>
            <a:endParaRPr/>
          </a:p>
        </p:txBody>
      </p:sp>
      <p:sp>
        <p:nvSpPr>
          <p:cNvPr id="42" name="Google Shape;42;p39"/>
          <p:cNvSpPr txBox="1">
            <a:spLocks noGrp="1"/>
          </p:cNvSpPr>
          <p:nvPr>
            <p:ph type="sldNum" idx="12"/>
          </p:nvPr>
        </p:nvSpPr>
        <p:spPr>
          <a:xfrm>
            <a:off x="85295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3"/>
        <p:cNvGrpSpPr/>
        <p:nvPr/>
      </p:nvGrpSpPr>
      <p:grpSpPr>
        <a:xfrm>
          <a:off x="0" y="0"/>
          <a:ext cx="0" cy="0"/>
          <a:chOff x="0" y="0"/>
          <a:chExt cx="0" cy="0"/>
        </a:xfrm>
      </p:grpSpPr>
      <p:sp>
        <p:nvSpPr>
          <p:cNvPr id="44" name="Google Shape;44;p40"/>
          <p:cNvSpPr/>
          <p:nvPr/>
        </p:nvSpPr>
        <p:spPr>
          <a:xfrm rot="-5400000">
            <a:off x="200" y="877900"/>
            <a:ext cx="658200" cy="6591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0"/>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0"/>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0"/>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0"/>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0"/>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0"/>
          <p:cNvSpPr txBox="1">
            <a:spLocks noGrp="1"/>
          </p:cNvSpPr>
          <p:nvPr>
            <p:ph type="body" idx="1"/>
          </p:nvPr>
        </p:nvSpPr>
        <p:spPr>
          <a:xfrm>
            <a:off x="985175" y="766700"/>
            <a:ext cx="4486200" cy="37308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Font typeface="Oi"/>
              <a:buChar char="➝"/>
              <a:defRPr sz="3000" i="1">
                <a:latin typeface="Oi"/>
                <a:ea typeface="Oi"/>
                <a:cs typeface="Oi"/>
                <a:sym typeface="Oi"/>
              </a:defRPr>
            </a:lvl1pPr>
            <a:lvl2pPr marL="914400" lvl="1" indent="-419100" algn="l">
              <a:lnSpc>
                <a:spcPct val="100000"/>
              </a:lnSpc>
              <a:spcBef>
                <a:spcPts val="0"/>
              </a:spcBef>
              <a:spcAft>
                <a:spcPts val="0"/>
              </a:spcAft>
              <a:buSzPts val="3000"/>
              <a:buFont typeface="Oi"/>
              <a:buChar char="⇾"/>
              <a:defRPr sz="3000" i="1">
                <a:latin typeface="Oi"/>
                <a:ea typeface="Oi"/>
                <a:cs typeface="Oi"/>
                <a:sym typeface="Oi"/>
              </a:defRPr>
            </a:lvl2pPr>
            <a:lvl3pPr marL="1371600" lvl="2" indent="-419100" algn="l">
              <a:lnSpc>
                <a:spcPct val="100000"/>
              </a:lnSpc>
              <a:spcBef>
                <a:spcPts val="0"/>
              </a:spcBef>
              <a:spcAft>
                <a:spcPts val="0"/>
              </a:spcAft>
              <a:buSzPts val="3000"/>
              <a:buFont typeface="Oi"/>
              <a:buChar char="￫"/>
              <a:defRPr sz="3000" i="1">
                <a:latin typeface="Oi"/>
                <a:ea typeface="Oi"/>
                <a:cs typeface="Oi"/>
                <a:sym typeface="Oi"/>
              </a:defRPr>
            </a:lvl3pPr>
            <a:lvl4pPr marL="1828800" lvl="3" indent="-419100" algn="l">
              <a:lnSpc>
                <a:spcPct val="100000"/>
              </a:lnSpc>
              <a:spcBef>
                <a:spcPts val="0"/>
              </a:spcBef>
              <a:spcAft>
                <a:spcPts val="0"/>
              </a:spcAft>
              <a:buSzPts val="3000"/>
              <a:buFont typeface="Oi"/>
              <a:buChar char="￫"/>
              <a:defRPr sz="3000" i="1">
                <a:latin typeface="Oi"/>
                <a:ea typeface="Oi"/>
                <a:cs typeface="Oi"/>
                <a:sym typeface="Oi"/>
              </a:defRPr>
            </a:lvl4pPr>
            <a:lvl5pPr marL="2286000" lvl="4" indent="-419100" algn="l">
              <a:lnSpc>
                <a:spcPct val="100000"/>
              </a:lnSpc>
              <a:spcBef>
                <a:spcPts val="0"/>
              </a:spcBef>
              <a:spcAft>
                <a:spcPts val="0"/>
              </a:spcAft>
              <a:buSzPts val="3000"/>
              <a:buFont typeface="Oi"/>
              <a:buChar char="￫"/>
              <a:defRPr sz="3000" i="1">
                <a:latin typeface="Oi"/>
                <a:ea typeface="Oi"/>
                <a:cs typeface="Oi"/>
                <a:sym typeface="Oi"/>
              </a:defRPr>
            </a:lvl5pPr>
            <a:lvl6pPr marL="2743200" lvl="5" indent="-419100" algn="l">
              <a:lnSpc>
                <a:spcPct val="100000"/>
              </a:lnSpc>
              <a:spcBef>
                <a:spcPts val="0"/>
              </a:spcBef>
              <a:spcAft>
                <a:spcPts val="0"/>
              </a:spcAft>
              <a:buSzPts val="3000"/>
              <a:buFont typeface="Oi"/>
              <a:buChar char="￫"/>
              <a:defRPr sz="3000" i="1">
                <a:latin typeface="Oi"/>
                <a:ea typeface="Oi"/>
                <a:cs typeface="Oi"/>
                <a:sym typeface="Oi"/>
              </a:defRPr>
            </a:lvl6pPr>
            <a:lvl7pPr marL="3200400" lvl="6" indent="-419100" algn="l">
              <a:lnSpc>
                <a:spcPct val="100000"/>
              </a:lnSpc>
              <a:spcBef>
                <a:spcPts val="0"/>
              </a:spcBef>
              <a:spcAft>
                <a:spcPts val="0"/>
              </a:spcAft>
              <a:buSzPts val="3000"/>
              <a:buFont typeface="Oi"/>
              <a:buChar char="￫"/>
              <a:defRPr sz="3000" i="1">
                <a:latin typeface="Oi"/>
                <a:ea typeface="Oi"/>
                <a:cs typeface="Oi"/>
                <a:sym typeface="Oi"/>
              </a:defRPr>
            </a:lvl7pPr>
            <a:lvl8pPr marL="3657600" lvl="7" indent="-419100" algn="l">
              <a:lnSpc>
                <a:spcPct val="100000"/>
              </a:lnSpc>
              <a:spcBef>
                <a:spcPts val="0"/>
              </a:spcBef>
              <a:spcAft>
                <a:spcPts val="0"/>
              </a:spcAft>
              <a:buSzPts val="3000"/>
              <a:buFont typeface="Oi"/>
              <a:buChar char="￫"/>
              <a:defRPr sz="3000" i="1">
                <a:latin typeface="Oi"/>
                <a:ea typeface="Oi"/>
                <a:cs typeface="Oi"/>
                <a:sym typeface="Oi"/>
              </a:defRPr>
            </a:lvl8pPr>
            <a:lvl9pPr marL="4114800" lvl="8" indent="-419100" algn="l">
              <a:lnSpc>
                <a:spcPct val="100000"/>
              </a:lnSpc>
              <a:spcBef>
                <a:spcPts val="0"/>
              </a:spcBef>
              <a:spcAft>
                <a:spcPts val="0"/>
              </a:spcAft>
              <a:buSzPts val="3000"/>
              <a:buFont typeface="Oi"/>
              <a:buChar char="￫"/>
              <a:defRPr sz="3000" i="1">
                <a:latin typeface="Oi"/>
                <a:ea typeface="Oi"/>
                <a:cs typeface="Oi"/>
                <a:sym typeface="Oi"/>
              </a:defRPr>
            </a:lvl9pPr>
          </a:lstStyle>
          <a:p>
            <a:endParaRPr/>
          </a:p>
        </p:txBody>
      </p:sp>
      <p:sp>
        <p:nvSpPr>
          <p:cNvPr id="51" name="Google Shape;51;p40"/>
          <p:cNvSpPr txBox="1"/>
          <p:nvPr/>
        </p:nvSpPr>
        <p:spPr>
          <a:xfrm>
            <a:off x="0" y="785283"/>
            <a:ext cx="6591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FFFFFF"/>
                </a:solidFill>
                <a:latin typeface="Pontano Sans"/>
                <a:ea typeface="Pontano Sans"/>
                <a:cs typeface="Pontano Sans"/>
                <a:sym typeface="Pontano Sans"/>
              </a:rPr>
              <a:t>“</a:t>
            </a:r>
            <a:endParaRPr sz="7200" b="1" i="0" u="none" strike="noStrike" cap="none">
              <a:solidFill>
                <a:srgbClr val="FFFFFF"/>
              </a:solidFill>
              <a:latin typeface="Pontano Sans"/>
              <a:ea typeface="Pontano Sans"/>
              <a:cs typeface="Pontano Sans"/>
              <a:sym typeface="Pontano Sans"/>
            </a:endParaRPr>
          </a:p>
        </p:txBody>
      </p:sp>
      <p:sp>
        <p:nvSpPr>
          <p:cNvPr id="52" name="Google Shape;52;p40"/>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3"/>
        <p:cNvGrpSpPr/>
        <p:nvPr/>
      </p:nvGrpSpPr>
      <p:grpSpPr>
        <a:xfrm>
          <a:off x="0" y="0"/>
          <a:ext cx="0" cy="0"/>
          <a:chOff x="0" y="0"/>
          <a:chExt cx="0" cy="0"/>
        </a:xfrm>
      </p:grpSpPr>
      <p:sp>
        <p:nvSpPr>
          <p:cNvPr id="54" name="Google Shape;54;p41"/>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1"/>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1"/>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1"/>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1"/>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1"/>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1"/>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61" name="Google Shape;61;p41"/>
          <p:cNvSpPr txBox="1">
            <a:spLocks noGrp="1"/>
          </p:cNvSpPr>
          <p:nvPr>
            <p:ph type="body" idx="1"/>
          </p:nvPr>
        </p:nvSpPr>
        <p:spPr>
          <a:xfrm>
            <a:off x="457200" y="1406944"/>
            <a:ext cx="5301300" cy="31614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2" name="Google Shape;62;p41"/>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spTree>
      <p:nvGrpSpPr>
        <p:cNvPr id="1" name="Shape 63"/>
        <p:cNvGrpSpPr/>
        <p:nvPr/>
      </p:nvGrpSpPr>
      <p:grpSpPr>
        <a:xfrm>
          <a:off x="0" y="0"/>
          <a:ext cx="0" cy="0"/>
          <a:chOff x="0" y="0"/>
          <a:chExt cx="0" cy="0"/>
        </a:xfrm>
      </p:grpSpPr>
      <p:sp>
        <p:nvSpPr>
          <p:cNvPr id="64" name="Google Shape;64;p42"/>
          <p:cNvSpPr/>
          <p:nvPr/>
        </p:nvSpPr>
        <p:spPr>
          <a:xfrm rot="10800000">
            <a:off x="-7161" y="0"/>
            <a:ext cx="9144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2"/>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2"/>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2"/>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2"/>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2"/>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0"/>
        <p:cNvGrpSpPr/>
        <p:nvPr/>
      </p:nvGrpSpPr>
      <p:grpSpPr>
        <a:xfrm>
          <a:off x="0" y="0"/>
          <a:ext cx="0" cy="0"/>
          <a:chOff x="0" y="0"/>
          <a:chExt cx="0" cy="0"/>
        </a:xfrm>
      </p:grpSpPr>
      <p:sp>
        <p:nvSpPr>
          <p:cNvPr id="71" name="Google Shape;71;p43"/>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3"/>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3"/>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3"/>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3"/>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3"/>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3"/>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78" name="Google Shape;78;p43"/>
          <p:cNvSpPr txBox="1">
            <a:spLocks noGrp="1"/>
          </p:cNvSpPr>
          <p:nvPr>
            <p:ph type="body" idx="1"/>
          </p:nvPr>
        </p:nvSpPr>
        <p:spPr>
          <a:xfrm>
            <a:off x="457200" y="1409500"/>
            <a:ext cx="1708800" cy="3362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79" name="Google Shape;79;p43"/>
          <p:cNvSpPr txBox="1">
            <a:spLocks noGrp="1"/>
          </p:cNvSpPr>
          <p:nvPr>
            <p:ph type="body" idx="2"/>
          </p:nvPr>
        </p:nvSpPr>
        <p:spPr>
          <a:xfrm>
            <a:off x="2253487" y="1409500"/>
            <a:ext cx="1708800" cy="3362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80" name="Google Shape;80;p43"/>
          <p:cNvSpPr txBox="1">
            <a:spLocks noGrp="1"/>
          </p:cNvSpPr>
          <p:nvPr>
            <p:ph type="body" idx="3"/>
          </p:nvPr>
        </p:nvSpPr>
        <p:spPr>
          <a:xfrm>
            <a:off x="4049775" y="1409500"/>
            <a:ext cx="1708800" cy="3362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81" name="Google Shape;81;p43"/>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lf image">
  <p:cSld name="TITLE_ONLY_1">
    <p:spTree>
      <p:nvGrpSpPr>
        <p:cNvPr id="1" name="Shape 82"/>
        <p:cNvGrpSpPr/>
        <p:nvPr/>
      </p:nvGrpSpPr>
      <p:grpSpPr>
        <a:xfrm>
          <a:off x="0" y="0"/>
          <a:ext cx="0" cy="0"/>
          <a:chOff x="0" y="0"/>
          <a:chExt cx="0" cy="0"/>
        </a:xfrm>
      </p:grpSpPr>
      <p:sp>
        <p:nvSpPr>
          <p:cNvPr id="83" name="Google Shape;83;p44"/>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 name="Google Shape;84;p44"/>
          <p:cNvGrpSpPr/>
          <p:nvPr/>
        </p:nvGrpSpPr>
        <p:grpSpPr>
          <a:xfrm rot="10800000" flipH="1">
            <a:off x="4095344" y="-125"/>
            <a:ext cx="953312" cy="5143625"/>
            <a:chOff x="1962000" y="-125"/>
            <a:chExt cx="953312" cy="5143625"/>
          </a:xfrm>
        </p:grpSpPr>
        <p:sp>
          <p:nvSpPr>
            <p:cNvPr id="85" name="Google Shape;85;p44"/>
            <p:cNvSpPr/>
            <p:nvPr/>
          </p:nvSpPr>
          <p:spPr>
            <a:xfrm rot="10800000" flipH="1">
              <a:off x="2469212" y="0"/>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4"/>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4"/>
            <p:cNvSpPr/>
            <p:nvPr/>
          </p:nvSpPr>
          <p:spPr>
            <a:xfrm rot="10800000" flipH="1">
              <a:off x="2207413" y="0"/>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4"/>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44"/>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4"/>
          <p:cNvSpPr txBox="1">
            <a:spLocks noGrp="1"/>
          </p:cNvSpPr>
          <p:nvPr>
            <p:ph type="title"/>
          </p:nvPr>
        </p:nvSpPr>
        <p:spPr>
          <a:xfrm>
            <a:off x="457200" y="751550"/>
            <a:ext cx="3142200" cy="72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91" name="Google Shape;91;p44"/>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44"/>
          <p:cNvSpPr txBox="1">
            <a:spLocks noGrp="1"/>
          </p:cNvSpPr>
          <p:nvPr>
            <p:ph type="body" idx="1"/>
          </p:nvPr>
        </p:nvSpPr>
        <p:spPr>
          <a:xfrm>
            <a:off x="457200" y="1725427"/>
            <a:ext cx="3142200" cy="2650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9pPr>
          </a:lstStyle>
          <a:p>
            <a:endParaRPr/>
          </a:p>
        </p:txBody>
      </p:sp>
      <p:sp>
        <p:nvSpPr>
          <p:cNvPr id="7" name="Google Shape;7;p35"/>
          <p:cNvSpPr txBox="1">
            <a:spLocks noGrp="1"/>
          </p:cNvSpPr>
          <p:nvPr>
            <p:ph type="body" idx="1"/>
          </p:nvPr>
        </p:nvSpPr>
        <p:spPr>
          <a:xfrm>
            <a:off x="457200" y="1406944"/>
            <a:ext cx="5301300" cy="3161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1pPr>
            <a:lvl2pPr marL="914400" marR="0" lvl="1"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2pPr>
            <a:lvl3pPr marL="1371600" marR="0" lvl="2"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3pPr>
            <a:lvl4pPr marL="1828800" marR="0" lvl="3"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4pPr>
            <a:lvl5pPr marL="2286000" marR="0" lvl="4"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5pPr>
            <a:lvl6pPr marL="2743200" marR="0" lvl="5"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6pPr>
            <a:lvl7pPr marL="3200400" marR="0" lvl="6"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7pPr>
            <a:lvl8pPr marL="3657600" marR="0" lvl="7"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8pPr>
            <a:lvl9pPr marL="4114800" marR="0" lvl="8"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9pPr>
          </a:lstStyle>
          <a:p>
            <a:endParaRPr/>
          </a:p>
        </p:txBody>
      </p:sp>
      <p:sp>
        <p:nvSpPr>
          <p:cNvPr id="8" name="Google Shape;8;p35"/>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9.xml"/><Relationship Id="rId5" Type="http://schemas.openxmlformats.org/officeDocument/2006/relationships/image" Target="../media/image76.PNG"/><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4965100" y="157162"/>
            <a:ext cx="3714556" cy="2723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US">
                <a:latin typeface="Times New Roman"/>
                <a:ea typeface="Times New Roman"/>
                <a:cs typeface="Times New Roman"/>
                <a:sym typeface="Times New Roman"/>
              </a:rPr>
              <a:t>Dự báo tình trạng đăng kí mua hàng và phân khúc khách hàng có nguy cơ rời bỏ</a:t>
            </a:r>
            <a:endParaRPr>
              <a:latin typeface="Times New Roman"/>
              <a:ea typeface="Times New Roman"/>
              <a:cs typeface="Times New Roman"/>
              <a:sym typeface="Times New Roman"/>
            </a:endParaRPr>
          </a:p>
        </p:txBody>
      </p:sp>
      <p:sp>
        <p:nvSpPr>
          <p:cNvPr id="107" name="Google Shape;107;p1"/>
          <p:cNvSpPr txBox="1"/>
          <p:nvPr/>
        </p:nvSpPr>
        <p:spPr>
          <a:xfrm>
            <a:off x="4965100" y="3193726"/>
            <a:ext cx="3240687" cy="95726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Oi"/>
              <a:buNone/>
            </a:pPr>
            <a:r>
              <a:rPr lang="en-US" sz="2400" b="1" i="0" u="none" strike="noStrike" cap="none">
                <a:solidFill>
                  <a:schemeClr val="lt1"/>
                </a:solidFill>
                <a:latin typeface="Times New Roman"/>
                <a:ea typeface="Times New Roman"/>
                <a:cs typeface="Times New Roman"/>
                <a:sym typeface="Times New Roman"/>
              </a:rPr>
              <a:t>TC-DA34-nhóm 3</a:t>
            </a:r>
            <a:endParaRPr/>
          </a:p>
          <a:p>
            <a:pPr marL="0" marR="0" lvl="0" indent="0" algn="l" rtl="0">
              <a:lnSpc>
                <a:spcPct val="100000"/>
              </a:lnSpc>
              <a:spcBef>
                <a:spcPts val="0"/>
              </a:spcBef>
              <a:spcAft>
                <a:spcPts val="0"/>
              </a:spcAft>
              <a:buClr>
                <a:schemeClr val="lt1"/>
              </a:buClr>
              <a:buSzPts val="3600"/>
              <a:buFont typeface="Oi"/>
              <a:buNone/>
            </a:pPr>
            <a:r>
              <a:rPr lang="en-US" sz="2400" b="1" i="0" u="none" strike="noStrike" cap="none">
                <a:solidFill>
                  <a:schemeClr val="lt1"/>
                </a:solidFill>
                <a:latin typeface="Times New Roman"/>
                <a:ea typeface="Times New Roman"/>
                <a:cs typeface="Times New Roman"/>
                <a:sym typeface="Times New Roman"/>
              </a:rPr>
              <a:t>Võ Hà Giang</a:t>
            </a:r>
            <a:endParaRPr sz="2400" b="1"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550746" y="690416"/>
            <a:ext cx="2729656" cy="311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r>
              <a:rPr lang="en-US" sz="1800" dirty="0">
                <a:latin typeface="Times New Roman" panose="02020603050405020304" pitchFamily="18" charset="0"/>
                <a:cs typeface="Times New Roman" panose="02020603050405020304" pitchFamily="18" charset="0"/>
              </a:rPr>
              <a:t>1. Age</a:t>
            </a:r>
            <a:endParaRPr sz="1800" dirty="0">
              <a:latin typeface="Times New Roman" panose="02020603050405020304" pitchFamily="18" charset="0"/>
              <a:cs typeface="Times New Roman" panose="02020603050405020304" pitchFamily="18" charset="0"/>
            </a:endParaRPr>
          </a:p>
        </p:txBody>
      </p:sp>
      <p:sp>
        <p:nvSpPr>
          <p:cNvPr id="190" name="Google Shape;190;p10"/>
          <p:cNvSpPr txBox="1">
            <a:spLocks noGrp="1"/>
          </p:cNvSpPr>
          <p:nvPr>
            <p:ph type="title"/>
          </p:nvPr>
        </p:nvSpPr>
        <p:spPr>
          <a:xfrm>
            <a:off x="363757" y="167811"/>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dirty="0" err="1">
                <a:latin typeface="Times New Roman"/>
                <a:ea typeface="Times New Roman"/>
                <a:cs typeface="Times New Roman"/>
                <a:sym typeface="Times New Roman"/>
              </a:rPr>
              <a:t>Phân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tích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ảnh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hưởng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nhóm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biến</a:t>
            </a:r>
            <a:r>
              <a:rPr lang="en-US" b="0" dirty="0">
                <a:latin typeface="Times New Roman"/>
                <a:ea typeface="Times New Roman"/>
                <a:cs typeface="Times New Roman"/>
                <a:sym typeface="Times New Roman"/>
              </a:rPr>
              <a:t> Numerical</a:t>
            </a:r>
            <a:endParaRPr dirty="0">
              <a:latin typeface="Times New Roman"/>
              <a:ea typeface="Times New Roman"/>
              <a:cs typeface="Times New Roman"/>
              <a:sym typeface="Times New Roman"/>
            </a:endParaRPr>
          </a:p>
        </p:txBody>
      </p:sp>
      <p:sp>
        <p:nvSpPr>
          <p:cNvPr id="191" name="Google Shape;191;p10"/>
          <p:cNvSpPr txBox="1">
            <a:spLocks noGrp="1"/>
          </p:cNvSpPr>
          <p:nvPr>
            <p:ph type="body" idx="2"/>
          </p:nvPr>
        </p:nvSpPr>
        <p:spPr>
          <a:xfrm>
            <a:off x="185009" y="3666582"/>
            <a:ext cx="3461130" cy="1139023"/>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n-US" sz="1100" dirty="0" err="1">
                <a:latin typeface="Arial"/>
                <a:ea typeface="Arial"/>
                <a:cs typeface="Arial"/>
                <a:sym typeface="Arial"/>
              </a:rPr>
              <a:t>Kết</a:t>
            </a:r>
            <a:r>
              <a:rPr lang="en-US" sz="1100" dirty="0">
                <a:latin typeface="Arial"/>
                <a:ea typeface="Arial"/>
                <a:cs typeface="Arial"/>
                <a:sym typeface="Arial"/>
              </a:rPr>
              <a:t> </a:t>
            </a:r>
            <a:r>
              <a:rPr lang="en-US" sz="1100" dirty="0" err="1">
                <a:latin typeface="Arial"/>
                <a:ea typeface="Arial"/>
                <a:cs typeface="Arial"/>
                <a:sym typeface="Arial"/>
              </a:rPr>
              <a:t>luận</a:t>
            </a:r>
            <a:r>
              <a:rPr lang="en-US" sz="1100" dirty="0">
                <a:latin typeface="Arial"/>
                <a:ea typeface="Arial"/>
                <a:cs typeface="Arial"/>
                <a:sym typeface="Arial"/>
              </a:rPr>
              <a:t> </a:t>
            </a:r>
            <a:r>
              <a:rPr lang="en-US" sz="1100" dirty="0" err="1">
                <a:latin typeface="Arial"/>
                <a:ea typeface="Arial"/>
                <a:cs typeface="Arial"/>
                <a:sym typeface="Arial"/>
              </a:rPr>
              <a:t>tuổi</a:t>
            </a:r>
            <a:r>
              <a:rPr lang="en-US" sz="1100" dirty="0">
                <a:latin typeface="Arial"/>
                <a:ea typeface="Arial"/>
                <a:cs typeface="Arial"/>
                <a:sym typeface="Arial"/>
              </a:rPr>
              <a:t> </a:t>
            </a:r>
            <a:r>
              <a:rPr lang="en-US" sz="1100" dirty="0" err="1">
                <a:latin typeface="Arial"/>
                <a:ea typeface="Arial"/>
                <a:cs typeface="Arial"/>
                <a:sym typeface="Arial"/>
              </a:rPr>
              <a:t>khách</a:t>
            </a:r>
            <a:r>
              <a:rPr lang="en-US" sz="1100" dirty="0">
                <a:latin typeface="Arial"/>
                <a:ea typeface="Arial"/>
                <a:cs typeface="Arial"/>
                <a:sym typeface="Arial"/>
              </a:rPr>
              <a:t> hang </a:t>
            </a:r>
            <a:r>
              <a:rPr lang="en-US" sz="1100" dirty="0" err="1">
                <a:latin typeface="Arial"/>
                <a:ea typeface="Arial"/>
                <a:cs typeface="Arial"/>
                <a:sym typeface="Arial"/>
              </a:rPr>
              <a:t>từ</a:t>
            </a:r>
            <a:r>
              <a:rPr lang="en-US" sz="1100" dirty="0">
                <a:latin typeface="Arial"/>
                <a:ea typeface="Arial"/>
                <a:cs typeface="Arial"/>
                <a:sym typeface="Arial"/>
              </a:rPr>
              <a:t> 20 </a:t>
            </a:r>
            <a:r>
              <a:rPr lang="en-US" sz="1100" dirty="0" err="1">
                <a:latin typeface="Arial"/>
                <a:ea typeface="Arial"/>
                <a:cs typeface="Arial"/>
                <a:sym typeface="Arial"/>
              </a:rPr>
              <a:t>đến</a:t>
            </a:r>
            <a:r>
              <a:rPr lang="en-US" sz="1100" dirty="0">
                <a:latin typeface="Arial"/>
                <a:ea typeface="Arial"/>
                <a:cs typeface="Arial"/>
                <a:sym typeface="Arial"/>
              </a:rPr>
              <a:t> 70</a:t>
            </a:r>
            <a:endParaRPr dirty="0"/>
          </a:p>
          <a:p>
            <a:pPr marL="457200" lvl="0" indent="-330200" algn="l" rtl="0">
              <a:lnSpc>
                <a:spcPct val="100000"/>
              </a:lnSpc>
              <a:spcBef>
                <a:spcPts val="600"/>
              </a:spcBef>
              <a:spcAft>
                <a:spcPts val="0"/>
              </a:spcAft>
              <a:buSzPts val="1600"/>
              <a:buChar char="➝"/>
            </a:pPr>
            <a:r>
              <a:rPr lang="en-US" sz="1100" dirty="0" err="1">
                <a:latin typeface="Arial"/>
                <a:ea typeface="Arial"/>
                <a:cs typeface="Arial"/>
                <a:sym typeface="Arial"/>
              </a:rPr>
              <a:t>Tuổi</a:t>
            </a:r>
            <a:r>
              <a:rPr lang="en-US" sz="1100" dirty="0">
                <a:latin typeface="Arial"/>
                <a:ea typeface="Arial"/>
                <a:cs typeface="Arial"/>
                <a:sym typeface="Arial"/>
              </a:rPr>
              <a:t> </a:t>
            </a:r>
            <a:r>
              <a:rPr lang="en-US" sz="1100" dirty="0" err="1">
                <a:latin typeface="Arial"/>
                <a:ea typeface="Arial"/>
                <a:cs typeface="Arial"/>
                <a:sym typeface="Arial"/>
              </a:rPr>
              <a:t>gần</a:t>
            </a:r>
            <a:r>
              <a:rPr lang="en-US" sz="1100" dirty="0">
                <a:latin typeface="Arial"/>
                <a:ea typeface="Arial"/>
                <a:cs typeface="Arial"/>
                <a:sym typeface="Arial"/>
              </a:rPr>
              <a:t> </a:t>
            </a:r>
            <a:r>
              <a:rPr lang="en-US" sz="1100" dirty="0" err="1">
                <a:latin typeface="Arial"/>
                <a:ea typeface="Arial"/>
                <a:cs typeface="Arial"/>
                <a:sym typeface="Arial"/>
              </a:rPr>
              <a:t>như</a:t>
            </a:r>
            <a:r>
              <a:rPr lang="en-US" sz="1100" dirty="0">
                <a:latin typeface="Arial"/>
                <a:ea typeface="Arial"/>
                <a:cs typeface="Arial"/>
                <a:sym typeface="Arial"/>
              </a:rPr>
              <a:t> </a:t>
            </a:r>
            <a:r>
              <a:rPr lang="en-US" sz="1100" dirty="0" err="1">
                <a:latin typeface="Arial"/>
                <a:ea typeface="Arial"/>
                <a:cs typeface="Arial"/>
                <a:sym typeface="Arial"/>
              </a:rPr>
              <a:t>có</a:t>
            </a:r>
            <a:r>
              <a:rPr lang="en-US" sz="1100" dirty="0">
                <a:latin typeface="Arial"/>
                <a:ea typeface="Arial"/>
                <a:cs typeface="Arial"/>
                <a:sym typeface="Arial"/>
              </a:rPr>
              <a:t> </a:t>
            </a:r>
            <a:r>
              <a:rPr lang="en-US" sz="1100" dirty="0" err="1">
                <a:latin typeface="Arial"/>
                <a:ea typeface="Arial"/>
                <a:cs typeface="Arial"/>
                <a:sym typeface="Arial"/>
              </a:rPr>
              <a:t>phân</a:t>
            </a:r>
            <a:r>
              <a:rPr lang="en-US" sz="1100" dirty="0">
                <a:latin typeface="Arial"/>
                <a:ea typeface="Arial"/>
                <a:cs typeface="Arial"/>
                <a:sym typeface="Arial"/>
              </a:rPr>
              <a:t> </a:t>
            </a:r>
            <a:r>
              <a:rPr lang="en-US" sz="1100" dirty="0" err="1">
                <a:latin typeface="Arial"/>
                <a:ea typeface="Arial"/>
                <a:cs typeface="Arial"/>
                <a:sym typeface="Arial"/>
              </a:rPr>
              <a:t>bố</a:t>
            </a:r>
            <a:r>
              <a:rPr lang="en-US" sz="1100" dirty="0">
                <a:latin typeface="Arial"/>
                <a:ea typeface="Arial"/>
                <a:cs typeface="Arial"/>
                <a:sym typeface="Arial"/>
              </a:rPr>
              <a:t> </a:t>
            </a:r>
            <a:r>
              <a:rPr lang="en-US" sz="1100" dirty="0" err="1">
                <a:latin typeface="Arial"/>
                <a:ea typeface="Arial"/>
                <a:cs typeface="Arial"/>
                <a:sym typeface="Arial"/>
              </a:rPr>
              <a:t>chuẩn</a:t>
            </a:r>
            <a:r>
              <a:rPr lang="en-US" sz="1100" dirty="0">
                <a:latin typeface="Arial"/>
                <a:ea typeface="Arial"/>
                <a:cs typeface="Arial"/>
                <a:sym typeface="Arial"/>
              </a:rPr>
              <a:t> (</a:t>
            </a:r>
            <a:r>
              <a:rPr lang="en-US" sz="1100" dirty="0" err="1">
                <a:latin typeface="Arial"/>
                <a:ea typeface="Arial"/>
                <a:cs typeface="Arial"/>
                <a:sym typeface="Arial"/>
              </a:rPr>
              <a:t>phân</a:t>
            </a:r>
            <a:r>
              <a:rPr lang="en-US" sz="1100" dirty="0">
                <a:latin typeface="Arial"/>
                <a:ea typeface="Arial"/>
                <a:cs typeface="Arial"/>
                <a:sym typeface="Arial"/>
              </a:rPr>
              <a:t> </a:t>
            </a:r>
            <a:r>
              <a:rPr lang="en-US" sz="1100" dirty="0" err="1">
                <a:latin typeface="Arial"/>
                <a:ea typeface="Arial"/>
                <a:cs typeface="Arial"/>
                <a:sym typeface="Arial"/>
              </a:rPr>
              <a:t>bố</a:t>
            </a:r>
            <a:r>
              <a:rPr lang="en-US" sz="1100" dirty="0">
                <a:latin typeface="Arial"/>
                <a:ea typeface="Arial"/>
                <a:cs typeface="Arial"/>
                <a:sym typeface="Arial"/>
              </a:rPr>
              <a:t> </a:t>
            </a:r>
            <a:r>
              <a:rPr lang="en-US" sz="1100" dirty="0" err="1">
                <a:latin typeface="Arial"/>
                <a:ea typeface="Arial"/>
                <a:cs typeface="Arial"/>
                <a:sym typeface="Arial"/>
              </a:rPr>
              <a:t>đối</a:t>
            </a:r>
            <a:r>
              <a:rPr lang="en-US" sz="1100" dirty="0">
                <a:latin typeface="Arial"/>
                <a:ea typeface="Arial"/>
                <a:cs typeface="Arial"/>
                <a:sym typeface="Arial"/>
              </a:rPr>
              <a:t> </a:t>
            </a:r>
            <a:r>
              <a:rPr lang="en-US" sz="1100" dirty="0" err="1">
                <a:latin typeface="Arial"/>
                <a:ea typeface="Arial"/>
                <a:cs typeface="Arial"/>
                <a:sym typeface="Arial"/>
              </a:rPr>
              <a:t>xứng</a:t>
            </a:r>
            <a:r>
              <a:rPr lang="en-US" sz="1100" dirty="0">
                <a:latin typeface="Arial"/>
                <a:ea typeface="Arial"/>
                <a:cs typeface="Arial"/>
                <a:sym typeface="Arial"/>
              </a:rPr>
              <a:t>)</a:t>
            </a:r>
            <a:endParaRPr dirty="0"/>
          </a:p>
          <a:p>
            <a:pPr marL="457200" lvl="0" indent="-330200" algn="l" rtl="0">
              <a:lnSpc>
                <a:spcPct val="100000"/>
              </a:lnSpc>
              <a:spcBef>
                <a:spcPts val="600"/>
              </a:spcBef>
              <a:spcAft>
                <a:spcPts val="0"/>
              </a:spcAft>
              <a:buSzPts val="1600"/>
              <a:buChar char="➝"/>
            </a:pPr>
            <a:r>
              <a:rPr lang="en-US" sz="1100" dirty="0" err="1">
                <a:latin typeface="Arial"/>
                <a:ea typeface="Arial"/>
                <a:cs typeface="Arial"/>
                <a:sym typeface="Arial"/>
              </a:rPr>
              <a:t>Không</a:t>
            </a:r>
            <a:r>
              <a:rPr lang="en-US" sz="1100" dirty="0">
                <a:latin typeface="Arial"/>
                <a:ea typeface="Arial"/>
                <a:cs typeface="Arial"/>
                <a:sym typeface="Arial"/>
              </a:rPr>
              <a:t> </a:t>
            </a:r>
            <a:r>
              <a:rPr lang="en-US" sz="1100" dirty="0" err="1">
                <a:latin typeface="Arial"/>
                <a:ea typeface="Arial"/>
                <a:cs typeface="Arial"/>
                <a:sym typeface="Arial"/>
              </a:rPr>
              <a:t>có</a:t>
            </a:r>
            <a:r>
              <a:rPr lang="en-US" sz="1100" dirty="0">
                <a:latin typeface="Arial"/>
                <a:ea typeface="Arial"/>
                <a:cs typeface="Arial"/>
                <a:sym typeface="Arial"/>
              </a:rPr>
              <a:t> outliers</a:t>
            </a:r>
            <a:endParaRPr dirty="0"/>
          </a:p>
          <a:p>
            <a:pPr marL="0" lvl="0" indent="0" algn="l" rtl="0">
              <a:lnSpc>
                <a:spcPct val="100000"/>
              </a:lnSpc>
              <a:spcBef>
                <a:spcPts val="600"/>
              </a:spcBef>
              <a:spcAft>
                <a:spcPts val="0"/>
              </a:spcAft>
              <a:buSzPts val="1600"/>
              <a:buNone/>
            </a:pPr>
            <a:endParaRPr dirty="0"/>
          </a:p>
        </p:txBody>
      </p:sp>
      <p:sp>
        <p:nvSpPr>
          <p:cNvPr id="192" name="Google Shape;192;p10"/>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93" name="Google Shape;193;p10" descr="photo-1483560403379-e98150f47baa"/>
          <p:cNvPicPr preferRelativeResize="0"/>
          <p:nvPr/>
        </p:nvPicPr>
        <p:blipFill rotWithShape="1">
          <a:blip r:embed="rId3">
            <a:alphaModFix/>
          </a:blip>
          <a:srcRect l="33875" r="40528"/>
          <a:stretch/>
        </p:blipFill>
        <p:spPr>
          <a:xfrm>
            <a:off x="7169200" y="0"/>
            <a:ext cx="1974799" cy="5143500"/>
          </a:xfrm>
          <a:prstGeom prst="rect">
            <a:avLst/>
          </a:prstGeom>
          <a:noFill/>
          <a:ln>
            <a:noFill/>
          </a:ln>
        </p:spPr>
      </p:pic>
      <p:pic>
        <p:nvPicPr>
          <p:cNvPr id="194" name="Google Shape;194;p10"/>
          <p:cNvPicPr preferRelativeResize="0"/>
          <p:nvPr/>
        </p:nvPicPr>
        <p:blipFill rotWithShape="1">
          <a:blip r:embed="rId4">
            <a:alphaModFix/>
          </a:blip>
          <a:srcRect/>
          <a:stretch/>
        </p:blipFill>
        <p:spPr>
          <a:xfrm>
            <a:off x="186726" y="1291099"/>
            <a:ext cx="3395158" cy="2206314"/>
          </a:xfrm>
          <a:prstGeom prst="rect">
            <a:avLst/>
          </a:prstGeom>
          <a:noFill/>
          <a:ln>
            <a:noFill/>
          </a:ln>
        </p:spPr>
      </p:pic>
      <p:pic>
        <p:nvPicPr>
          <p:cNvPr id="195" name="Google Shape;195;p10"/>
          <p:cNvPicPr preferRelativeResize="0"/>
          <p:nvPr/>
        </p:nvPicPr>
        <p:blipFill rotWithShape="1">
          <a:blip r:embed="rId5">
            <a:alphaModFix/>
          </a:blip>
          <a:srcRect/>
          <a:stretch/>
        </p:blipFill>
        <p:spPr>
          <a:xfrm>
            <a:off x="3646139" y="1291099"/>
            <a:ext cx="2444590" cy="2206314"/>
          </a:xfrm>
          <a:prstGeom prst="rect">
            <a:avLst/>
          </a:prstGeom>
          <a:noFill/>
          <a:ln>
            <a:noFill/>
          </a:ln>
        </p:spPr>
      </p:pic>
      <p:pic>
        <p:nvPicPr>
          <p:cNvPr id="196" name="Google Shape;196;p10"/>
          <p:cNvPicPr preferRelativeResize="0"/>
          <p:nvPr/>
        </p:nvPicPr>
        <p:blipFill rotWithShape="1">
          <a:blip r:embed="rId6">
            <a:alphaModFix/>
          </a:blip>
          <a:srcRect/>
          <a:stretch/>
        </p:blipFill>
        <p:spPr>
          <a:xfrm>
            <a:off x="3647847" y="3560590"/>
            <a:ext cx="2442881" cy="10714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534149" y="840371"/>
            <a:ext cx="2729656" cy="427775"/>
          </a:xfrm>
          <a:prstGeom prst="rect">
            <a:avLst/>
          </a:prstGeom>
          <a:noFill/>
          <a:ln>
            <a:noFill/>
          </a:ln>
        </p:spPr>
        <p:txBody>
          <a:bodyPr spcFirstLastPara="1" wrap="square" lIns="91425" tIns="91425" rIns="91425" bIns="91425" anchor="t" anchorCtr="0">
            <a:noAutofit/>
          </a:bodyPr>
          <a:lstStyle/>
          <a:p>
            <a:pPr marL="0" lvl="0" indent="0">
              <a:buNone/>
            </a:pPr>
            <a:r>
              <a:rPr lang="en-US" dirty="0"/>
              <a:t>1. </a:t>
            </a:r>
            <a:r>
              <a:rPr lang="en-US" dirty="0">
                <a:latin typeface="Times New Roman" panose="02020603050405020304" pitchFamily="18" charset="0"/>
                <a:cs typeface="Times New Roman" panose="02020603050405020304" pitchFamily="18" charset="0"/>
              </a:rPr>
              <a:t>Age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a:cs typeface="Times New Roman" panose="02020603050405020304" pitchFamily="18" charset="0"/>
                <a:sym typeface="Times New Roman"/>
              </a:rPr>
              <a:t>Subscription Status</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90" name="Google Shape;190;p10"/>
          <p:cNvSpPr txBox="1">
            <a:spLocks noGrp="1"/>
          </p:cNvSpPr>
          <p:nvPr>
            <p:ph type="title"/>
          </p:nvPr>
        </p:nvSpPr>
        <p:spPr>
          <a:xfrm>
            <a:off x="403804" y="203807"/>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dirty="0" err="1">
                <a:latin typeface="Times New Roman"/>
                <a:ea typeface="Times New Roman"/>
                <a:cs typeface="Times New Roman"/>
                <a:sym typeface="Times New Roman"/>
              </a:rPr>
              <a:t>Phân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tích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ảnh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hưởng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nhóm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biến</a:t>
            </a:r>
            <a:r>
              <a:rPr lang="en-US" b="0" dirty="0">
                <a:latin typeface="Times New Roman"/>
                <a:ea typeface="Times New Roman"/>
                <a:cs typeface="Times New Roman"/>
                <a:sym typeface="Times New Roman"/>
              </a:rPr>
              <a:t> Numerical</a:t>
            </a:r>
            <a:endParaRPr dirty="0">
              <a:latin typeface="Times New Roman"/>
              <a:ea typeface="Times New Roman"/>
              <a:cs typeface="Times New Roman"/>
              <a:sym typeface="Times New Roman"/>
            </a:endParaRPr>
          </a:p>
        </p:txBody>
      </p:sp>
      <p:sp>
        <p:nvSpPr>
          <p:cNvPr id="191" name="Google Shape;191;p10"/>
          <p:cNvSpPr txBox="1">
            <a:spLocks noGrp="1"/>
          </p:cNvSpPr>
          <p:nvPr>
            <p:ph type="body" idx="2"/>
          </p:nvPr>
        </p:nvSpPr>
        <p:spPr>
          <a:xfrm>
            <a:off x="185008" y="3666582"/>
            <a:ext cx="3598347" cy="1325909"/>
          </a:xfrm>
          <a:prstGeom prst="rect">
            <a:avLst/>
          </a:prstGeom>
          <a:noFill/>
          <a:ln>
            <a:noFill/>
          </a:ln>
        </p:spPr>
        <p:txBody>
          <a:bodyPr spcFirstLastPara="1" wrap="square" lIns="91425" tIns="91425" rIns="91425" bIns="91425" anchor="t" anchorCtr="0">
            <a:noAutofit/>
          </a:bodyPr>
          <a:lstStyle/>
          <a:p>
            <a:pPr lvl="0"/>
            <a:r>
              <a:rPr lang="en-US" sz="1100" dirty="0">
                <a:latin typeface="+mj-lt"/>
              </a:rPr>
              <a:t>D</a:t>
            </a:r>
            <a:r>
              <a:rPr lang="vi-VN" sz="1100" dirty="0">
                <a:latin typeface="+mj-lt"/>
              </a:rPr>
              <a:t>ựa vào biểu đ</a:t>
            </a:r>
            <a:r>
              <a:rPr lang="en-US" sz="1100" dirty="0">
                <a:latin typeface="+mj-lt"/>
              </a:rPr>
              <a:t>ồ</a:t>
            </a:r>
            <a:r>
              <a:rPr lang="vi-VN" sz="1100" dirty="0">
                <a:latin typeface="+mj-lt"/>
              </a:rPr>
              <a:t> ta có thể thấy được độ tuổi trung bình của những người đăng kí là 45 so với 44 của những người không đăng kí dịch vụ mua hàng</a:t>
            </a:r>
          </a:p>
          <a:p>
            <a:pPr lvl="0"/>
            <a:r>
              <a:rPr lang="vi-VN" sz="1100" dirty="0">
                <a:latin typeface="+mj-lt"/>
              </a:rPr>
              <a:t>nhưng nhìn tổng thể thì khách hàng có hoặc không đăng kí dịch vụ mua hàng thì họ đều trong khoảng độ tuổi từ 30 đến 60</a:t>
            </a:r>
            <a:endParaRPr sz="1100" dirty="0">
              <a:latin typeface="+mj-lt"/>
            </a:endParaRPr>
          </a:p>
        </p:txBody>
      </p:sp>
      <p:sp>
        <p:nvSpPr>
          <p:cNvPr id="192" name="Google Shape;192;p10"/>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193" name="Google Shape;193;p10" descr="photo-1483560403379-e98150f47baa"/>
          <p:cNvPicPr preferRelativeResize="0"/>
          <p:nvPr/>
        </p:nvPicPr>
        <p:blipFill rotWithShape="1">
          <a:blip r:embed="rId3">
            <a:alphaModFix/>
          </a:blip>
          <a:srcRect l="33875" r="40528"/>
          <a:stretch/>
        </p:blipFill>
        <p:spPr>
          <a:xfrm>
            <a:off x="7169200" y="0"/>
            <a:ext cx="1974799" cy="5143500"/>
          </a:xfrm>
          <a:prstGeom prst="rect">
            <a:avLst/>
          </a:prstGeom>
          <a:noFill/>
          <a:ln>
            <a:noFill/>
          </a:ln>
        </p:spPr>
      </p:pic>
      <p:pic>
        <p:nvPicPr>
          <p:cNvPr id="3" name="Picture 2">
            <a:extLst>
              <a:ext uri="{FF2B5EF4-FFF2-40B4-BE49-F238E27FC236}">
                <a16:creationId xmlns:a16="http://schemas.microsoft.com/office/drawing/2014/main" id="{A3E7C8C4-1110-4D4F-B460-133A44311A09}"/>
              </a:ext>
            </a:extLst>
          </p:cNvPr>
          <p:cNvPicPr>
            <a:picLocks noChangeAspect="1"/>
          </p:cNvPicPr>
          <p:nvPr/>
        </p:nvPicPr>
        <p:blipFill>
          <a:blip r:embed="rId4"/>
          <a:stretch>
            <a:fillRect/>
          </a:stretch>
        </p:blipFill>
        <p:spPr>
          <a:xfrm>
            <a:off x="3197293" y="931607"/>
            <a:ext cx="3312193" cy="393601"/>
          </a:xfrm>
          <a:prstGeom prst="rect">
            <a:avLst/>
          </a:prstGeom>
        </p:spPr>
      </p:pic>
      <p:pic>
        <p:nvPicPr>
          <p:cNvPr id="5" name="Picture 4">
            <a:extLst>
              <a:ext uri="{FF2B5EF4-FFF2-40B4-BE49-F238E27FC236}">
                <a16:creationId xmlns:a16="http://schemas.microsoft.com/office/drawing/2014/main" id="{451F6625-B95B-4D35-BCA2-74D2B4941C86}"/>
              </a:ext>
            </a:extLst>
          </p:cNvPr>
          <p:cNvPicPr>
            <a:picLocks noChangeAspect="1"/>
          </p:cNvPicPr>
          <p:nvPr/>
        </p:nvPicPr>
        <p:blipFill>
          <a:blip r:embed="rId5"/>
          <a:stretch>
            <a:fillRect/>
          </a:stretch>
        </p:blipFill>
        <p:spPr>
          <a:xfrm>
            <a:off x="720072" y="1359382"/>
            <a:ext cx="3063284" cy="2122441"/>
          </a:xfrm>
          <a:prstGeom prst="rect">
            <a:avLst/>
          </a:prstGeom>
        </p:spPr>
      </p:pic>
    </p:spTree>
    <p:extLst>
      <p:ext uri="{BB962C8B-B14F-4D97-AF65-F5344CB8AC3E}">
        <p14:creationId xmlns:p14="http://schemas.microsoft.com/office/powerpoint/2010/main" val="58439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a:spLocks noGrp="1"/>
          </p:cNvSpPr>
          <p:nvPr>
            <p:ph type="title"/>
          </p:nvPr>
        </p:nvSpPr>
        <p:spPr>
          <a:xfrm>
            <a:off x="457200" y="162833"/>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Phân tích ảnh hưởng nhóm biến</a:t>
            </a:r>
            <a:r>
              <a:rPr lang="en-US" b="0">
                <a:latin typeface="Times New Roman"/>
                <a:ea typeface="Times New Roman"/>
                <a:cs typeface="Times New Roman"/>
                <a:sym typeface="Times New Roman"/>
              </a:rPr>
              <a:t> Numerical</a:t>
            </a:r>
            <a:endParaRPr>
              <a:latin typeface="Times New Roman"/>
              <a:ea typeface="Times New Roman"/>
              <a:cs typeface="Times New Roman"/>
              <a:sym typeface="Times New Roman"/>
            </a:endParaRPr>
          </a:p>
        </p:txBody>
      </p:sp>
      <p:sp>
        <p:nvSpPr>
          <p:cNvPr id="202" name="Google Shape;202;p11"/>
          <p:cNvSpPr txBox="1">
            <a:spLocks noGrp="1"/>
          </p:cNvSpPr>
          <p:nvPr>
            <p:ph type="body" idx="1"/>
          </p:nvPr>
        </p:nvSpPr>
        <p:spPr>
          <a:xfrm>
            <a:off x="457200" y="743795"/>
            <a:ext cx="2739863" cy="518867"/>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600"/>
              </a:spcBef>
              <a:spcAft>
                <a:spcPts val="0"/>
              </a:spcAft>
              <a:buSzPts val="1400"/>
              <a:buNone/>
            </a:pPr>
            <a:r>
              <a:rPr lang="en-US">
                <a:latin typeface="Times New Roman"/>
                <a:ea typeface="Times New Roman"/>
                <a:cs typeface="Times New Roman"/>
                <a:sym typeface="Times New Roman"/>
              </a:rPr>
              <a:t>Previous Purchases</a:t>
            </a:r>
            <a:endParaRPr/>
          </a:p>
        </p:txBody>
      </p:sp>
      <p:sp>
        <p:nvSpPr>
          <p:cNvPr id="203" name="Google Shape;203;p11"/>
          <p:cNvSpPr txBox="1">
            <a:spLocks noGrp="1"/>
          </p:cNvSpPr>
          <p:nvPr>
            <p:ph type="body" idx="3"/>
          </p:nvPr>
        </p:nvSpPr>
        <p:spPr>
          <a:xfrm>
            <a:off x="665826" y="3541775"/>
            <a:ext cx="4940457" cy="120807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Arial"/>
                <a:ea typeface="Arial"/>
                <a:cs typeface="Arial"/>
                <a:sym typeface="Arial"/>
              </a:rPr>
              <a:t>Gần như có phân bố chuẩn (phân bố đối xứng)</a:t>
            </a:r>
            <a:endParaRPr/>
          </a:p>
          <a:p>
            <a:pPr marL="457200" lvl="0" indent="-317500" algn="l" rtl="0">
              <a:lnSpc>
                <a:spcPct val="100000"/>
              </a:lnSpc>
              <a:spcBef>
                <a:spcPts val="600"/>
              </a:spcBef>
              <a:spcAft>
                <a:spcPts val="0"/>
              </a:spcAft>
              <a:buSzPts val="1400"/>
              <a:buChar char="➝"/>
            </a:pPr>
            <a:r>
              <a:rPr lang="en-US">
                <a:latin typeface="Arial"/>
                <a:ea typeface="Arial"/>
                <a:cs typeface="Arial"/>
                <a:sym typeface="Arial"/>
              </a:rPr>
              <a:t>Không có outliers</a:t>
            </a:r>
            <a:endParaRPr>
              <a:latin typeface="Arial"/>
              <a:ea typeface="Arial"/>
              <a:cs typeface="Arial"/>
              <a:sym typeface="Arial"/>
            </a:endParaRPr>
          </a:p>
          <a:p>
            <a:pPr marL="457200" lvl="0" indent="-317500" algn="l" rtl="0">
              <a:lnSpc>
                <a:spcPct val="100000"/>
              </a:lnSpc>
              <a:spcBef>
                <a:spcPts val="600"/>
              </a:spcBef>
              <a:spcAft>
                <a:spcPts val="0"/>
              </a:spcAft>
              <a:buSzPts val="1400"/>
              <a:buChar char="➝"/>
            </a:pPr>
            <a:r>
              <a:rPr lang="en-US">
                <a:latin typeface="Arial"/>
                <a:ea typeface="Arial"/>
                <a:cs typeface="Arial"/>
                <a:sym typeface="Arial"/>
              </a:rPr>
              <a:t>Số lần mua hàng trước đó của khách hàng trung bình là 25 lần</a:t>
            </a:r>
            <a:endParaRPr>
              <a:latin typeface="Arial"/>
              <a:ea typeface="Arial"/>
              <a:cs typeface="Arial"/>
              <a:sym typeface="Arial"/>
            </a:endParaRPr>
          </a:p>
          <a:p>
            <a:pPr marL="0" lvl="0" indent="0" algn="l" rtl="0">
              <a:lnSpc>
                <a:spcPct val="100000"/>
              </a:lnSpc>
              <a:spcBef>
                <a:spcPts val="600"/>
              </a:spcBef>
              <a:spcAft>
                <a:spcPts val="0"/>
              </a:spcAft>
              <a:buSzPts val="1400"/>
              <a:buNone/>
            </a:pPr>
            <a:endParaRPr/>
          </a:p>
        </p:txBody>
      </p:sp>
      <p:sp>
        <p:nvSpPr>
          <p:cNvPr id="204" name="Google Shape;204;p11"/>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205" name="Google Shape;205;p11" descr="create_0009__lzctgpjyge-gaelle-marcel.jpg"/>
          <p:cNvPicPr preferRelativeResize="0"/>
          <p:nvPr/>
        </p:nvPicPr>
        <p:blipFill rotWithShape="1">
          <a:blip r:embed="rId3">
            <a:alphaModFix/>
          </a:blip>
          <a:srcRect l="36941" r="41461"/>
          <a:stretch/>
        </p:blipFill>
        <p:spPr>
          <a:xfrm>
            <a:off x="7169200" y="0"/>
            <a:ext cx="1974800" cy="5143500"/>
          </a:xfrm>
          <a:prstGeom prst="rect">
            <a:avLst/>
          </a:prstGeom>
          <a:noFill/>
          <a:ln>
            <a:noFill/>
          </a:ln>
        </p:spPr>
      </p:pic>
      <p:pic>
        <p:nvPicPr>
          <p:cNvPr id="206" name="Google Shape;206;p11"/>
          <p:cNvPicPr preferRelativeResize="0"/>
          <p:nvPr/>
        </p:nvPicPr>
        <p:blipFill rotWithShape="1">
          <a:blip r:embed="rId4">
            <a:alphaModFix/>
          </a:blip>
          <a:srcRect/>
          <a:stretch/>
        </p:blipFill>
        <p:spPr>
          <a:xfrm>
            <a:off x="2398178" y="526733"/>
            <a:ext cx="3255082" cy="671151"/>
          </a:xfrm>
          <a:prstGeom prst="rect">
            <a:avLst/>
          </a:prstGeom>
          <a:noFill/>
          <a:ln>
            <a:noFill/>
          </a:ln>
        </p:spPr>
      </p:pic>
      <p:pic>
        <p:nvPicPr>
          <p:cNvPr id="207" name="Google Shape;207;p11"/>
          <p:cNvPicPr preferRelativeResize="0"/>
          <p:nvPr/>
        </p:nvPicPr>
        <p:blipFill rotWithShape="1">
          <a:blip r:embed="rId5">
            <a:alphaModFix/>
          </a:blip>
          <a:srcRect/>
          <a:stretch/>
        </p:blipFill>
        <p:spPr>
          <a:xfrm>
            <a:off x="457200" y="1350378"/>
            <a:ext cx="3048758" cy="1960817"/>
          </a:xfrm>
          <a:prstGeom prst="rect">
            <a:avLst/>
          </a:prstGeom>
          <a:noFill/>
          <a:ln>
            <a:noFill/>
          </a:ln>
        </p:spPr>
      </p:pic>
      <p:pic>
        <p:nvPicPr>
          <p:cNvPr id="208" name="Google Shape;208;p11"/>
          <p:cNvPicPr preferRelativeResize="0"/>
          <p:nvPr/>
        </p:nvPicPr>
        <p:blipFill rotWithShape="1">
          <a:blip r:embed="rId6">
            <a:alphaModFix/>
          </a:blip>
          <a:srcRect/>
          <a:stretch/>
        </p:blipFill>
        <p:spPr>
          <a:xfrm>
            <a:off x="3614564" y="1379162"/>
            <a:ext cx="2406629" cy="19608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457199" y="232975"/>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Phân tích ảnh hưởng nhóm biến</a:t>
            </a:r>
            <a:r>
              <a:rPr lang="en-US" b="0">
                <a:latin typeface="Times New Roman"/>
                <a:ea typeface="Times New Roman"/>
                <a:cs typeface="Times New Roman"/>
                <a:sym typeface="Times New Roman"/>
              </a:rPr>
              <a:t> Numerical</a:t>
            </a:r>
            <a:endParaRPr>
              <a:latin typeface="Times New Roman"/>
              <a:ea typeface="Times New Roman"/>
              <a:cs typeface="Times New Roman"/>
              <a:sym typeface="Times New Roman"/>
            </a:endParaRPr>
          </a:p>
        </p:txBody>
      </p:sp>
      <p:sp>
        <p:nvSpPr>
          <p:cNvPr id="214" name="Google Shape;214;p12"/>
          <p:cNvSpPr txBox="1">
            <a:spLocks noGrp="1"/>
          </p:cNvSpPr>
          <p:nvPr>
            <p:ph type="body" idx="1"/>
          </p:nvPr>
        </p:nvSpPr>
        <p:spPr>
          <a:xfrm>
            <a:off x="247846" y="733844"/>
            <a:ext cx="2860003" cy="586161"/>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Purchase Amount USD</a:t>
            </a:r>
            <a:endParaRPr/>
          </a:p>
          <a:p>
            <a:pPr marL="457200" lvl="0" indent="-228600" algn="l" rtl="0">
              <a:lnSpc>
                <a:spcPct val="100000"/>
              </a:lnSpc>
              <a:spcBef>
                <a:spcPts val="600"/>
              </a:spcBef>
              <a:spcAft>
                <a:spcPts val="0"/>
              </a:spcAft>
              <a:buSzPts val="1400"/>
              <a:buNone/>
            </a:pPr>
            <a:endParaRPr/>
          </a:p>
        </p:txBody>
      </p:sp>
      <p:sp>
        <p:nvSpPr>
          <p:cNvPr id="215" name="Google Shape;215;p12"/>
          <p:cNvSpPr txBox="1">
            <a:spLocks noGrp="1"/>
          </p:cNvSpPr>
          <p:nvPr>
            <p:ph type="body" idx="3"/>
          </p:nvPr>
        </p:nvSpPr>
        <p:spPr>
          <a:xfrm>
            <a:off x="247846" y="3858052"/>
            <a:ext cx="3385567" cy="1218169"/>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a:latin typeface="Arial"/>
                <a:ea typeface="Arial"/>
                <a:cs typeface="Arial"/>
                <a:sym typeface="Arial"/>
              </a:rPr>
              <a:t>Gần như có phân bố chuẩn (phân bố đối xứng)</a:t>
            </a:r>
            <a:endParaRPr/>
          </a:p>
          <a:p>
            <a:pPr marL="457200" lvl="0" indent="-317500" algn="l" rtl="0">
              <a:lnSpc>
                <a:spcPct val="100000"/>
              </a:lnSpc>
              <a:spcBef>
                <a:spcPts val="600"/>
              </a:spcBef>
              <a:spcAft>
                <a:spcPts val="0"/>
              </a:spcAft>
              <a:buSzPts val="1400"/>
              <a:buChar char="➝"/>
            </a:pPr>
            <a:r>
              <a:rPr lang="en-US" sz="1100">
                <a:latin typeface="Arial"/>
                <a:ea typeface="Arial"/>
                <a:cs typeface="Arial"/>
                <a:sym typeface="Arial"/>
              </a:rPr>
              <a:t>Không có outliers</a:t>
            </a:r>
            <a:endParaRPr sz="1100">
              <a:latin typeface="Arial"/>
              <a:ea typeface="Arial"/>
              <a:cs typeface="Arial"/>
              <a:sym typeface="Arial"/>
            </a:endParaRPr>
          </a:p>
          <a:p>
            <a:pPr marL="457200" lvl="0" indent="-317500" algn="l" rtl="0">
              <a:lnSpc>
                <a:spcPct val="100000"/>
              </a:lnSpc>
              <a:spcBef>
                <a:spcPts val="600"/>
              </a:spcBef>
              <a:spcAft>
                <a:spcPts val="0"/>
              </a:spcAft>
              <a:buSzPts val="1400"/>
              <a:buChar char="➝"/>
            </a:pPr>
            <a:r>
              <a:rPr lang="en-US" sz="1100">
                <a:latin typeface="Arial"/>
                <a:ea typeface="Arial"/>
                <a:cs typeface="Arial"/>
                <a:sym typeface="Arial"/>
              </a:rPr>
              <a:t>Số tiền mua của khách hàng trung bình là 60 USD </a:t>
            </a:r>
            <a:endParaRPr/>
          </a:p>
        </p:txBody>
      </p:sp>
      <p:sp>
        <p:nvSpPr>
          <p:cNvPr id="216" name="Google Shape;216;p12"/>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217" name="Google Shape;217;p12"/>
          <p:cNvPicPr preferRelativeResize="0"/>
          <p:nvPr/>
        </p:nvPicPr>
        <p:blipFill rotWithShape="1">
          <a:blip r:embed="rId3">
            <a:alphaModFix/>
          </a:blip>
          <a:srcRect/>
          <a:stretch/>
        </p:blipFill>
        <p:spPr>
          <a:xfrm>
            <a:off x="2713333" y="554229"/>
            <a:ext cx="3439682" cy="586161"/>
          </a:xfrm>
          <a:prstGeom prst="rect">
            <a:avLst/>
          </a:prstGeom>
          <a:noFill/>
          <a:ln>
            <a:noFill/>
          </a:ln>
        </p:spPr>
      </p:pic>
      <p:pic>
        <p:nvPicPr>
          <p:cNvPr id="218" name="Google Shape;218;p12"/>
          <p:cNvPicPr preferRelativeResize="0"/>
          <p:nvPr/>
        </p:nvPicPr>
        <p:blipFill rotWithShape="1">
          <a:blip r:embed="rId4">
            <a:alphaModFix/>
          </a:blip>
          <a:srcRect/>
          <a:stretch/>
        </p:blipFill>
        <p:spPr>
          <a:xfrm>
            <a:off x="179906" y="1320005"/>
            <a:ext cx="3290810" cy="2447642"/>
          </a:xfrm>
          <a:prstGeom prst="rect">
            <a:avLst/>
          </a:prstGeom>
          <a:noFill/>
          <a:ln>
            <a:noFill/>
          </a:ln>
        </p:spPr>
      </p:pic>
      <p:pic>
        <p:nvPicPr>
          <p:cNvPr id="219" name="Google Shape;219;p12"/>
          <p:cNvPicPr preferRelativeResize="0"/>
          <p:nvPr/>
        </p:nvPicPr>
        <p:blipFill rotWithShape="1">
          <a:blip r:embed="rId5">
            <a:alphaModFix/>
          </a:blip>
          <a:srcRect/>
          <a:stretch/>
        </p:blipFill>
        <p:spPr>
          <a:xfrm>
            <a:off x="3547135" y="1282029"/>
            <a:ext cx="2497811" cy="25891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3"/>
          <p:cNvSpPr txBox="1">
            <a:spLocks noGrp="1"/>
          </p:cNvSpPr>
          <p:nvPr>
            <p:ph type="title"/>
          </p:nvPr>
        </p:nvSpPr>
        <p:spPr>
          <a:xfrm>
            <a:off x="457275" y="176182"/>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a:latin typeface="Arial"/>
                <a:ea typeface="Arial"/>
                <a:cs typeface="Arial"/>
                <a:sym typeface="Arial"/>
              </a:rPr>
              <a:t>Phân tích đơn biến trên các cột phân loại(categorical )</a:t>
            </a:r>
            <a:endParaRPr>
              <a:latin typeface="Arial"/>
              <a:ea typeface="Arial"/>
              <a:cs typeface="Arial"/>
              <a:sym typeface="Arial"/>
            </a:endParaRPr>
          </a:p>
        </p:txBody>
      </p:sp>
      <p:sp>
        <p:nvSpPr>
          <p:cNvPr id="225" name="Google Shape;225;p13"/>
          <p:cNvSpPr txBox="1">
            <a:spLocks noGrp="1"/>
          </p:cNvSpPr>
          <p:nvPr>
            <p:ph type="body" idx="1"/>
          </p:nvPr>
        </p:nvSpPr>
        <p:spPr>
          <a:xfrm>
            <a:off x="441152" y="778084"/>
            <a:ext cx="5165131" cy="53011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dirty="0">
                <a:latin typeface="Times New Roman"/>
                <a:ea typeface="Times New Roman"/>
                <a:cs typeface="Times New Roman"/>
                <a:sym typeface="Times New Roman"/>
              </a:rPr>
              <a:t>Subscription Status : (Yes/No: </a:t>
            </a:r>
            <a:r>
              <a:rPr lang="en-US" dirty="0" err="1">
                <a:latin typeface="Times New Roman"/>
                <a:ea typeface="Times New Roman"/>
                <a:cs typeface="Times New Roman"/>
                <a:sym typeface="Times New Roman"/>
              </a:rPr>
              <a:t>đăng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kí</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không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đăng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kí</a:t>
            </a:r>
            <a:r>
              <a:rPr lang="en-US" dirty="0">
                <a:latin typeface="Times New Roman"/>
                <a:ea typeface="Times New Roman"/>
                <a:cs typeface="Times New Roman"/>
                <a:sym typeface="Times New Roman"/>
              </a:rPr>
              <a:t>)</a:t>
            </a:r>
            <a:endParaRPr dirty="0"/>
          </a:p>
          <a:p>
            <a:pPr marL="457200" lvl="0" indent="-228600" algn="l" rtl="0">
              <a:lnSpc>
                <a:spcPct val="100000"/>
              </a:lnSpc>
              <a:spcBef>
                <a:spcPts val="600"/>
              </a:spcBef>
              <a:spcAft>
                <a:spcPts val="0"/>
              </a:spcAft>
              <a:buSzPts val="1400"/>
              <a:buNone/>
            </a:pPr>
            <a:endParaRPr dirty="0"/>
          </a:p>
        </p:txBody>
      </p:sp>
      <p:sp>
        <p:nvSpPr>
          <p:cNvPr id="226" name="Google Shape;226;p13"/>
          <p:cNvSpPr txBox="1">
            <a:spLocks noGrp="1"/>
          </p:cNvSpPr>
          <p:nvPr>
            <p:ph type="body" idx="2"/>
          </p:nvPr>
        </p:nvSpPr>
        <p:spPr>
          <a:xfrm>
            <a:off x="441153" y="1604618"/>
            <a:ext cx="2201930" cy="2833893"/>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400"/>
              <a:buNone/>
            </a:pPr>
            <a:endParaRPr/>
          </a:p>
        </p:txBody>
      </p:sp>
      <p:sp>
        <p:nvSpPr>
          <p:cNvPr id="227" name="Google Shape;227;p13"/>
          <p:cNvSpPr txBox="1">
            <a:spLocks noGrp="1"/>
          </p:cNvSpPr>
          <p:nvPr>
            <p:ph type="body" idx="3"/>
          </p:nvPr>
        </p:nvSpPr>
        <p:spPr>
          <a:xfrm>
            <a:off x="3750844" y="1248124"/>
            <a:ext cx="2007730" cy="3117292"/>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Số người đăng kí tài khoản mua hàng của cửa hàng thấp rất nhiều </a:t>
            </a:r>
            <a:endParaRPr/>
          </a:p>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Đây là tình trạng cho thấy việc giữ khách hàng và chuyển đổi khách hàng tiềm năng còn khá thấp	</a:t>
            </a:r>
            <a:endParaRPr/>
          </a:p>
        </p:txBody>
      </p:sp>
      <p:sp>
        <p:nvSpPr>
          <p:cNvPr id="228" name="Google Shape;228;p13"/>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29" name="Google Shape;229;p13"/>
          <p:cNvPicPr preferRelativeResize="0"/>
          <p:nvPr/>
        </p:nvPicPr>
        <p:blipFill rotWithShape="1">
          <a:blip r:embed="rId3">
            <a:alphaModFix/>
          </a:blip>
          <a:srcRect/>
          <a:stretch/>
        </p:blipFill>
        <p:spPr>
          <a:xfrm>
            <a:off x="288861" y="1248124"/>
            <a:ext cx="3275298" cy="29834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a:latin typeface="Arial"/>
                <a:ea typeface="Arial"/>
                <a:cs typeface="Arial"/>
                <a:sym typeface="Arial"/>
              </a:rPr>
              <a:t>Phân tích đơn biến trên các cột phân loại(categorical )</a:t>
            </a:r>
            <a:endParaRPr>
              <a:latin typeface="Arial"/>
              <a:ea typeface="Arial"/>
              <a:cs typeface="Arial"/>
              <a:sym typeface="Arial"/>
            </a:endParaRPr>
          </a:p>
        </p:txBody>
      </p:sp>
      <p:sp>
        <p:nvSpPr>
          <p:cNvPr id="235" name="Google Shape;235;p14"/>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Gender</a:t>
            </a:r>
            <a:endParaRPr/>
          </a:p>
          <a:p>
            <a:pPr marL="457200" lvl="0" indent="-228600" algn="l" rtl="0">
              <a:lnSpc>
                <a:spcPct val="100000"/>
              </a:lnSpc>
              <a:spcBef>
                <a:spcPts val="600"/>
              </a:spcBef>
              <a:spcAft>
                <a:spcPts val="0"/>
              </a:spcAft>
              <a:buSzPts val="1400"/>
              <a:buNone/>
            </a:pPr>
            <a:endParaRPr/>
          </a:p>
        </p:txBody>
      </p:sp>
      <p:sp>
        <p:nvSpPr>
          <p:cNvPr id="236" name="Google Shape;236;p14"/>
          <p:cNvSpPr txBox="1">
            <a:spLocks noGrp="1"/>
          </p:cNvSpPr>
          <p:nvPr>
            <p:ph type="body" idx="3"/>
          </p:nvPr>
        </p:nvSpPr>
        <p:spPr>
          <a:xfrm>
            <a:off x="196971" y="3565328"/>
            <a:ext cx="3264023" cy="1262192"/>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Nhóm</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khách</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hàng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nam</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nhiều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hơn</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gấp</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đôi</a:t>
            </a:r>
            <a:r>
              <a:rPr lang="en-US" sz="1100" dirty="0">
                <a:latin typeface="Times New Roman"/>
                <a:ea typeface="Times New Roman"/>
                <a:cs typeface="Times New Roman"/>
                <a:sym typeface="Times New Roman"/>
              </a:rPr>
              <a:t> </a:t>
            </a:r>
            <a:endParaRPr dirty="0"/>
          </a:p>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Số</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lượng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đăng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kí</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chỉ</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có</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nam</a:t>
            </a:r>
            <a:endParaRPr sz="1100" dirty="0">
              <a:latin typeface="Times New Roman"/>
              <a:ea typeface="Times New Roman"/>
              <a:cs typeface="Times New Roman"/>
              <a:sym typeface="Times New Roman"/>
            </a:endParaRPr>
          </a:p>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Câu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hỏi</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đặt</a:t>
            </a:r>
            <a:r>
              <a:rPr lang="en-US" sz="1100" dirty="0">
                <a:latin typeface="Times New Roman"/>
                <a:ea typeface="Times New Roman"/>
                <a:cs typeface="Times New Roman"/>
                <a:sym typeface="Times New Roman"/>
              </a:rPr>
              <a:t> ra </a:t>
            </a:r>
            <a:r>
              <a:rPr lang="en-US" sz="1100" dirty="0" err="1">
                <a:latin typeface="Times New Roman"/>
                <a:ea typeface="Times New Roman"/>
                <a:cs typeface="Times New Roman"/>
                <a:sym typeface="Times New Roman"/>
              </a:rPr>
              <a:t>liệu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chúng</a:t>
            </a:r>
            <a:r>
              <a:rPr lang="en-US" sz="1100" dirty="0">
                <a:latin typeface="Times New Roman"/>
                <a:ea typeface="Times New Roman"/>
                <a:cs typeface="Times New Roman"/>
                <a:sym typeface="Times New Roman"/>
              </a:rPr>
              <a:t> ta </a:t>
            </a:r>
            <a:r>
              <a:rPr lang="en-US" sz="1100" dirty="0" err="1">
                <a:latin typeface="Times New Roman"/>
                <a:ea typeface="Times New Roman"/>
                <a:cs typeface="Times New Roman"/>
                <a:sym typeface="Times New Roman"/>
              </a:rPr>
              <a:t>có</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nên</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chỉ</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tập</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trung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chủ</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yếu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vào</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khách</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hàng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nam</a:t>
            </a:r>
            <a:r>
              <a:rPr lang="en-US" sz="1100" dirty="0">
                <a:latin typeface="Times New Roman"/>
                <a:ea typeface="Times New Roman"/>
                <a:cs typeface="Times New Roman"/>
                <a:sym typeface="Times New Roman"/>
              </a:rPr>
              <a:t>?</a:t>
            </a:r>
            <a:endParaRPr dirty="0"/>
          </a:p>
        </p:txBody>
      </p:sp>
      <p:sp>
        <p:nvSpPr>
          <p:cNvPr id="237" name="Google Shape;237;p14"/>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238" name="Google Shape;238;p14"/>
          <p:cNvPicPr preferRelativeResize="0"/>
          <p:nvPr/>
        </p:nvPicPr>
        <p:blipFill rotWithShape="1">
          <a:blip r:embed="rId3">
            <a:alphaModFix/>
          </a:blip>
          <a:srcRect/>
          <a:stretch/>
        </p:blipFill>
        <p:spPr>
          <a:xfrm>
            <a:off x="327982" y="1168029"/>
            <a:ext cx="2835073" cy="2296070"/>
          </a:xfrm>
          <a:prstGeom prst="rect">
            <a:avLst/>
          </a:prstGeom>
          <a:noFill/>
          <a:ln>
            <a:noFill/>
          </a:ln>
        </p:spPr>
      </p:pic>
      <p:pic>
        <p:nvPicPr>
          <p:cNvPr id="239" name="Google Shape;239;p14"/>
          <p:cNvPicPr preferRelativeResize="0"/>
          <p:nvPr/>
        </p:nvPicPr>
        <p:blipFill rotWithShape="1">
          <a:blip r:embed="rId4">
            <a:alphaModFix/>
          </a:blip>
          <a:srcRect/>
          <a:stretch/>
        </p:blipFill>
        <p:spPr>
          <a:xfrm>
            <a:off x="3214081" y="520058"/>
            <a:ext cx="2835073" cy="812500"/>
          </a:xfrm>
          <a:prstGeom prst="rect">
            <a:avLst/>
          </a:prstGeom>
          <a:noFill/>
          <a:ln>
            <a:noFill/>
          </a:ln>
        </p:spPr>
      </p:pic>
      <p:pic>
        <p:nvPicPr>
          <p:cNvPr id="240" name="Google Shape;240;p14"/>
          <p:cNvPicPr preferRelativeResize="0"/>
          <p:nvPr/>
        </p:nvPicPr>
        <p:blipFill rotWithShape="1">
          <a:blip r:embed="rId5">
            <a:alphaModFix/>
          </a:blip>
          <a:srcRect/>
          <a:stretch/>
        </p:blipFill>
        <p:spPr>
          <a:xfrm>
            <a:off x="3214081" y="1433787"/>
            <a:ext cx="2835074" cy="2107599"/>
          </a:xfrm>
          <a:prstGeom prst="rect">
            <a:avLst/>
          </a:prstGeom>
          <a:noFill/>
          <a:ln>
            <a:noFill/>
          </a:ln>
        </p:spPr>
      </p:pic>
      <p:pic>
        <p:nvPicPr>
          <p:cNvPr id="3" name="Picture 2">
            <a:extLst>
              <a:ext uri="{FF2B5EF4-FFF2-40B4-BE49-F238E27FC236}">
                <a16:creationId xmlns:a16="http://schemas.microsoft.com/office/drawing/2014/main" id="{21E40FCF-9515-4800-8316-B7FF592EDA00}"/>
              </a:ext>
            </a:extLst>
          </p:cNvPr>
          <p:cNvPicPr>
            <a:picLocks noChangeAspect="1"/>
          </p:cNvPicPr>
          <p:nvPr/>
        </p:nvPicPr>
        <p:blipFill>
          <a:blip r:embed="rId6"/>
          <a:stretch>
            <a:fillRect/>
          </a:stretch>
        </p:blipFill>
        <p:spPr>
          <a:xfrm>
            <a:off x="3214081" y="3654389"/>
            <a:ext cx="2835073" cy="10395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a:latin typeface="Arial"/>
                <a:ea typeface="Arial"/>
                <a:cs typeface="Arial"/>
                <a:sym typeface="Arial"/>
              </a:rPr>
              <a:t>Phân tích đơn biến trên các cột phân loại(categorical )</a:t>
            </a:r>
            <a:endParaRPr>
              <a:latin typeface="Arial"/>
              <a:ea typeface="Arial"/>
              <a:cs typeface="Arial"/>
              <a:sym typeface="Arial"/>
            </a:endParaRPr>
          </a:p>
        </p:txBody>
      </p:sp>
      <p:sp>
        <p:nvSpPr>
          <p:cNvPr id="247" name="Google Shape;247;p15"/>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Category</a:t>
            </a:r>
            <a:endParaRPr/>
          </a:p>
          <a:p>
            <a:pPr marL="457200" lvl="0" indent="-228600" algn="l" rtl="0">
              <a:lnSpc>
                <a:spcPct val="100000"/>
              </a:lnSpc>
              <a:spcBef>
                <a:spcPts val="600"/>
              </a:spcBef>
              <a:spcAft>
                <a:spcPts val="0"/>
              </a:spcAft>
              <a:buSzPts val="1400"/>
              <a:buNone/>
            </a:pPr>
            <a:endParaRPr/>
          </a:p>
          <a:p>
            <a:pPr marL="457200" lvl="0" indent="-228600" algn="l" rtl="0">
              <a:lnSpc>
                <a:spcPct val="100000"/>
              </a:lnSpc>
              <a:spcBef>
                <a:spcPts val="600"/>
              </a:spcBef>
              <a:spcAft>
                <a:spcPts val="0"/>
              </a:spcAft>
              <a:buSzPts val="1400"/>
              <a:buNone/>
            </a:pPr>
            <a:endParaRPr/>
          </a:p>
        </p:txBody>
      </p:sp>
      <p:sp>
        <p:nvSpPr>
          <p:cNvPr id="248" name="Google Shape;248;p15"/>
          <p:cNvSpPr txBox="1">
            <a:spLocks noGrp="1"/>
          </p:cNvSpPr>
          <p:nvPr>
            <p:ph type="body" idx="3"/>
          </p:nvPr>
        </p:nvSpPr>
        <p:spPr>
          <a:xfrm>
            <a:off x="288908" y="2664746"/>
            <a:ext cx="2295609" cy="1873882"/>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a:latin typeface="Times New Roman"/>
                <a:ea typeface="Times New Roman"/>
                <a:cs typeface="Times New Roman"/>
                <a:sym typeface="Times New Roman"/>
              </a:rPr>
              <a:t>Sản phẩm chủ yếu là quần áo và phụ kiện được mua nhiều nhất </a:t>
            </a:r>
            <a:endParaRPr/>
          </a:p>
          <a:p>
            <a:pPr marL="457200" lvl="0" indent="-317500" algn="l" rtl="0">
              <a:lnSpc>
                <a:spcPct val="100000"/>
              </a:lnSpc>
              <a:spcBef>
                <a:spcPts val="600"/>
              </a:spcBef>
              <a:spcAft>
                <a:spcPts val="0"/>
              </a:spcAft>
              <a:buSzPts val="1400"/>
              <a:buChar char="➝"/>
            </a:pPr>
            <a:r>
              <a:rPr lang="en-US" sz="1100">
                <a:latin typeface="Times New Roman"/>
                <a:ea typeface="Times New Roman"/>
                <a:cs typeface="Times New Roman"/>
                <a:sym typeface="Times New Roman"/>
              </a:rPr>
              <a:t>Ít nhất là áo khoác ngoài chỉ chiếm 8,3% tổng số</a:t>
            </a:r>
            <a:endParaRPr sz="110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00"/>
              <a:buNone/>
            </a:pPr>
            <a:endParaRPr sz="1100"/>
          </a:p>
        </p:txBody>
      </p:sp>
      <p:sp>
        <p:nvSpPr>
          <p:cNvPr id="249" name="Google Shape;249;p15"/>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250" name="Google Shape;250;p15"/>
          <p:cNvPicPr preferRelativeResize="0"/>
          <p:nvPr/>
        </p:nvPicPr>
        <p:blipFill rotWithShape="1">
          <a:blip r:embed="rId3">
            <a:alphaModFix/>
          </a:blip>
          <a:srcRect/>
          <a:stretch/>
        </p:blipFill>
        <p:spPr>
          <a:xfrm>
            <a:off x="2934615" y="491630"/>
            <a:ext cx="3274769" cy="941647"/>
          </a:xfrm>
          <a:prstGeom prst="rect">
            <a:avLst/>
          </a:prstGeom>
          <a:noFill/>
          <a:ln>
            <a:noFill/>
          </a:ln>
        </p:spPr>
      </p:pic>
      <p:pic>
        <p:nvPicPr>
          <p:cNvPr id="251" name="Google Shape;251;p15"/>
          <p:cNvPicPr preferRelativeResize="0"/>
          <p:nvPr/>
        </p:nvPicPr>
        <p:blipFill rotWithShape="1">
          <a:blip r:embed="rId4">
            <a:alphaModFix/>
          </a:blip>
          <a:srcRect/>
          <a:stretch/>
        </p:blipFill>
        <p:spPr>
          <a:xfrm>
            <a:off x="537928" y="1542084"/>
            <a:ext cx="2275989" cy="858543"/>
          </a:xfrm>
          <a:prstGeom prst="rect">
            <a:avLst/>
          </a:prstGeom>
          <a:noFill/>
          <a:ln>
            <a:noFill/>
          </a:ln>
        </p:spPr>
      </p:pic>
      <p:pic>
        <p:nvPicPr>
          <p:cNvPr id="252" name="Google Shape;252;p15"/>
          <p:cNvPicPr preferRelativeResize="0"/>
          <p:nvPr/>
        </p:nvPicPr>
        <p:blipFill rotWithShape="1">
          <a:blip r:embed="rId5">
            <a:alphaModFix/>
          </a:blip>
          <a:srcRect/>
          <a:stretch/>
        </p:blipFill>
        <p:spPr>
          <a:xfrm>
            <a:off x="2904842" y="1510208"/>
            <a:ext cx="3250142" cy="2309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a:latin typeface="Arial"/>
                <a:ea typeface="Arial"/>
                <a:cs typeface="Arial"/>
                <a:sym typeface="Arial"/>
              </a:rPr>
              <a:t>Phân tích đơn biến trên các cột phân loại(categorical )</a:t>
            </a:r>
            <a:endParaRPr>
              <a:latin typeface="Arial"/>
              <a:ea typeface="Arial"/>
              <a:cs typeface="Arial"/>
              <a:sym typeface="Arial"/>
            </a:endParaRPr>
          </a:p>
        </p:txBody>
      </p:sp>
      <p:sp>
        <p:nvSpPr>
          <p:cNvPr id="258" name="Google Shape;258;p16"/>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Item_Purchased</a:t>
            </a:r>
            <a:endParaRPr>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00"/>
              <a:buNone/>
            </a:pPr>
            <a:endParaRPr/>
          </a:p>
          <a:p>
            <a:pPr marL="457200" lvl="0" indent="-228600" algn="l" rtl="0">
              <a:lnSpc>
                <a:spcPct val="100000"/>
              </a:lnSpc>
              <a:spcBef>
                <a:spcPts val="600"/>
              </a:spcBef>
              <a:spcAft>
                <a:spcPts val="0"/>
              </a:spcAft>
              <a:buSzPts val="1400"/>
              <a:buNone/>
            </a:pPr>
            <a:endParaRPr/>
          </a:p>
        </p:txBody>
      </p:sp>
      <p:sp>
        <p:nvSpPr>
          <p:cNvPr id="259" name="Google Shape;259;p16"/>
          <p:cNvSpPr txBox="1">
            <a:spLocks noGrp="1"/>
          </p:cNvSpPr>
          <p:nvPr>
            <p:ph type="body" idx="3"/>
          </p:nvPr>
        </p:nvSpPr>
        <p:spPr>
          <a:xfrm>
            <a:off x="329706" y="3912704"/>
            <a:ext cx="2214012" cy="110632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a:latin typeface="Times New Roman"/>
                <a:ea typeface="Times New Roman"/>
                <a:cs typeface="Times New Roman"/>
                <a:sym typeface="Times New Roman"/>
              </a:rPr>
              <a:t>áo cánh (Blouse) là sản phẩm được mua nhiều nhất </a:t>
            </a:r>
            <a:endParaRPr/>
          </a:p>
        </p:txBody>
      </p:sp>
      <p:sp>
        <p:nvSpPr>
          <p:cNvPr id="260" name="Google Shape;260;p16"/>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261" name="Google Shape;261;p16"/>
          <p:cNvPicPr preferRelativeResize="0"/>
          <p:nvPr/>
        </p:nvPicPr>
        <p:blipFill rotWithShape="1">
          <a:blip r:embed="rId3">
            <a:alphaModFix/>
          </a:blip>
          <a:srcRect/>
          <a:stretch/>
        </p:blipFill>
        <p:spPr>
          <a:xfrm>
            <a:off x="2780651" y="616534"/>
            <a:ext cx="3192984" cy="958637"/>
          </a:xfrm>
          <a:prstGeom prst="rect">
            <a:avLst/>
          </a:prstGeom>
          <a:noFill/>
          <a:ln>
            <a:noFill/>
          </a:ln>
        </p:spPr>
      </p:pic>
      <p:pic>
        <p:nvPicPr>
          <p:cNvPr id="262" name="Google Shape;262;p16"/>
          <p:cNvPicPr preferRelativeResize="0"/>
          <p:nvPr/>
        </p:nvPicPr>
        <p:blipFill rotWithShape="1">
          <a:blip r:embed="rId4">
            <a:alphaModFix/>
          </a:blip>
          <a:srcRect/>
          <a:stretch/>
        </p:blipFill>
        <p:spPr>
          <a:xfrm>
            <a:off x="562359" y="1617302"/>
            <a:ext cx="5117600" cy="2295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tích</a:t>
            </a:r>
            <a:r>
              <a:rPr lang="en-US" b="0" dirty="0">
                <a:latin typeface="Arial"/>
                <a:ea typeface="Arial"/>
                <a:cs typeface="Arial"/>
                <a:sym typeface="Arial"/>
              </a:rPr>
              <a:t> </a:t>
            </a:r>
            <a:r>
              <a:rPr lang="en-US" b="0" dirty="0" err="1">
                <a:latin typeface="Arial"/>
                <a:ea typeface="Arial"/>
                <a:cs typeface="Arial"/>
                <a:sym typeface="Arial"/>
              </a:rPr>
              <a:t>đơn</a:t>
            </a:r>
            <a:r>
              <a:rPr lang="en-US" b="0" dirty="0">
                <a:latin typeface="Arial"/>
                <a:ea typeface="Arial"/>
                <a:cs typeface="Arial"/>
                <a:sym typeface="Arial"/>
              </a:rPr>
              <a:t> </a:t>
            </a:r>
            <a:r>
              <a:rPr lang="en-US" b="0" dirty="0" err="1">
                <a:latin typeface="Arial"/>
                <a:ea typeface="Arial"/>
                <a:cs typeface="Arial"/>
                <a:sym typeface="Arial"/>
              </a:rPr>
              <a:t>biến</a:t>
            </a:r>
            <a:r>
              <a:rPr lang="en-US" b="0" dirty="0">
                <a:latin typeface="Arial"/>
                <a:ea typeface="Arial"/>
                <a:cs typeface="Arial"/>
                <a:sym typeface="Arial"/>
              </a:rPr>
              <a:t> </a:t>
            </a:r>
            <a:r>
              <a:rPr lang="en-US" b="0" dirty="0" err="1">
                <a:latin typeface="Arial"/>
                <a:ea typeface="Arial"/>
                <a:cs typeface="Arial"/>
                <a:sym typeface="Arial"/>
              </a:rPr>
              <a:t>trên</a:t>
            </a:r>
            <a:r>
              <a:rPr lang="en-US" b="0" dirty="0">
                <a:latin typeface="Arial"/>
                <a:ea typeface="Arial"/>
                <a:cs typeface="Arial"/>
                <a:sym typeface="Arial"/>
              </a:rPr>
              <a:t> </a:t>
            </a:r>
            <a:r>
              <a:rPr lang="en-US" b="0" dirty="0" err="1">
                <a:latin typeface="Arial"/>
                <a:ea typeface="Arial"/>
                <a:cs typeface="Arial"/>
                <a:sym typeface="Arial"/>
              </a:rPr>
              <a:t>các</a:t>
            </a:r>
            <a:r>
              <a:rPr lang="en-US" b="0" dirty="0">
                <a:latin typeface="Arial"/>
                <a:ea typeface="Arial"/>
                <a:cs typeface="Arial"/>
                <a:sym typeface="Arial"/>
              </a:rPr>
              <a:t> </a:t>
            </a:r>
            <a:r>
              <a:rPr lang="en-US" b="0" dirty="0" err="1">
                <a:latin typeface="Arial"/>
                <a:ea typeface="Arial"/>
                <a:cs typeface="Arial"/>
                <a:sym typeface="Arial"/>
              </a:rPr>
              <a:t>cột</a:t>
            </a:r>
            <a:r>
              <a:rPr lang="en-US" b="0" dirty="0">
                <a:latin typeface="Arial"/>
                <a:ea typeface="Arial"/>
                <a:cs typeface="Arial"/>
                <a:sym typeface="Arial"/>
              </a:rPr>
              <a:t> </a:t>
            </a: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loại</a:t>
            </a:r>
            <a:r>
              <a:rPr lang="en-US" b="0" dirty="0">
                <a:latin typeface="Arial"/>
                <a:ea typeface="Arial"/>
                <a:cs typeface="Arial"/>
                <a:sym typeface="Arial"/>
              </a:rPr>
              <a:t>(categorical )</a:t>
            </a:r>
            <a:endParaRPr dirty="0">
              <a:latin typeface="Arial"/>
              <a:ea typeface="Arial"/>
              <a:cs typeface="Arial"/>
              <a:sym typeface="Arial"/>
            </a:endParaRPr>
          </a:p>
        </p:txBody>
      </p:sp>
      <p:sp>
        <p:nvSpPr>
          <p:cNvPr id="258" name="Google Shape;258;p16"/>
          <p:cNvSpPr txBox="1">
            <a:spLocks noGrp="1"/>
          </p:cNvSpPr>
          <p:nvPr>
            <p:ph type="body" idx="1"/>
          </p:nvPr>
        </p:nvSpPr>
        <p:spPr>
          <a:xfrm>
            <a:off x="457275" y="741113"/>
            <a:ext cx="5576430" cy="472696"/>
          </a:xfrm>
          <a:prstGeom prst="rect">
            <a:avLst/>
          </a:prstGeom>
          <a:noFill/>
          <a:ln>
            <a:noFill/>
          </a:ln>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ần suất của các mặt hàng và thời gian chúng được mua trước đó.</a:t>
            </a:r>
            <a:endParaRPr lang="en-US"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SzPts val="1400"/>
              <a:buChar char="➝"/>
            </a:pPr>
            <a:endParaRPr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00"/>
              <a:buNone/>
            </a:pPr>
            <a:endParaRPr dirty="0"/>
          </a:p>
          <a:p>
            <a:pPr marL="457200" lvl="0" indent="-228600" algn="l" rtl="0">
              <a:lnSpc>
                <a:spcPct val="100000"/>
              </a:lnSpc>
              <a:spcBef>
                <a:spcPts val="600"/>
              </a:spcBef>
              <a:spcAft>
                <a:spcPts val="0"/>
              </a:spcAft>
              <a:buSzPts val="1400"/>
              <a:buNone/>
            </a:pPr>
            <a:endParaRPr dirty="0"/>
          </a:p>
        </p:txBody>
      </p:sp>
      <p:sp>
        <p:nvSpPr>
          <p:cNvPr id="260" name="Google Shape;260;p16"/>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pic>
        <p:nvPicPr>
          <p:cNvPr id="3" name="Picture 2">
            <a:extLst>
              <a:ext uri="{FF2B5EF4-FFF2-40B4-BE49-F238E27FC236}">
                <a16:creationId xmlns:a16="http://schemas.microsoft.com/office/drawing/2014/main" id="{DE1A6387-1234-4F1B-9A00-2D9D4B09C89E}"/>
              </a:ext>
            </a:extLst>
          </p:cNvPr>
          <p:cNvPicPr>
            <a:picLocks noChangeAspect="1"/>
          </p:cNvPicPr>
          <p:nvPr/>
        </p:nvPicPr>
        <p:blipFill>
          <a:blip r:embed="rId3"/>
          <a:stretch>
            <a:fillRect/>
          </a:stretch>
        </p:blipFill>
        <p:spPr>
          <a:xfrm>
            <a:off x="457275" y="1144262"/>
            <a:ext cx="5733355" cy="3053459"/>
          </a:xfrm>
          <a:prstGeom prst="rect">
            <a:avLst/>
          </a:prstGeom>
        </p:spPr>
      </p:pic>
      <p:sp>
        <p:nvSpPr>
          <p:cNvPr id="5" name="Text Placeholder 4">
            <a:extLst>
              <a:ext uri="{FF2B5EF4-FFF2-40B4-BE49-F238E27FC236}">
                <a16:creationId xmlns:a16="http://schemas.microsoft.com/office/drawing/2014/main" id="{4152399C-9D47-47A0-8BA7-1F4D4A615E0A}"/>
              </a:ext>
            </a:extLst>
          </p:cNvPr>
          <p:cNvSpPr>
            <a:spLocks noGrp="1"/>
          </p:cNvSpPr>
          <p:nvPr>
            <p:ph type="body" idx="3"/>
          </p:nvPr>
        </p:nvSpPr>
        <p:spPr>
          <a:xfrm>
            <a:off x="360420" y="4271650"/>
            <a:ext cx="5398155" cy="715692"/>
          </a:xfrm>
        </p:spPr>
        <p:txBody>
          <a:bodyPr/>
          <a:lstStyle/>
          <a:p>
            <a:r>
              <a:rPr lang="en-US" sz="1200" dirty="0">
                <a:latin typeface="Times New Roman" panose="02020603050405020304" pitchFamily="18" charset="0"/>
                <a:cs typeface="Times New Roman" panose="02020603050405020304" pitchFamily="18" charset="0"/>
              </a:rPr>
              <a:t>Cao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Sandals , jacket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jewelry</a:t>
            </a:r>
          </a:p>
          <a:p>
            <a:r>
              <a:rPr lang="en-US" sz="1200" dirty="0" err="1">
                <a:latin typeface="Times New Roman" panose="02020603050405020304" pitchFamily="18" charset="0"/>
                <a:cs typeface="Times New Roman" panose="02020603050405020304" pitchFamily="18" charset="0"/>
              </a:rPr>
              <a:t>Thấp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Jeans, </a:t>
            </a:r>
            <a:r>
              <a:rPr lang="en-US" sz="1200" dirty="0" err="1">
                <a:latin typeface="Times New Roman" panose="02020603050405020304" pitchFamily="18" charset="0"/>
                <a:cs typeface="Times New Roman" panose="02020603050405020304" pitchFamily="18" charset="0"/>
              </a:rPr>
              <a:t>Sungglasses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hoodle</a:t>
            </a:r>
            <a:r>
              <a:rPr lang="en-US" sz="1200" dirty="0">
                <a:latin typeface="Times New Roman" panose="02020603050405020304" pitchFamily="18" charset="0"/>
                <a:cs typeface="Times New Roman" panose="02020603050405020304" pitchFamily="18" charset="0"/>
              </a:rPr>
              <a:t>, Scarf</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311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tích</a:t>
            </a:r>
            <a:r>
              <a:rPr lang="en-US" b="0" dirty="0">
                <a:latin typeface="Arial"/>
                <a:ea typeface="Arial"/>
                <a:cs typeface="Arial"/>
                <a:sym typeface="Arial"/>
              </a:rPr>
              <a:t> </a:t>
            </a:r>
            <a:r>
              <a:rPr lang="en-US" b="0" dirty="0" err="1">
                <a:latin typeface="Arial"/>
                <a:ea typeface="Arial"/>
                <a:cs typeface="Arial"/>
                <a:sym typeface="Arial"/>
              </a:rPr>
              <a:t>đơn</a:t>
            </a:r>
            <a:r>
              <a:rPr lang="en-US" b="0" dirty="0">
                <a:latin typeface="Arial"/>
                <a:ea typeface="Arial"/>
                <a:cs typeface="Arial"/>
                <a:sym typeface="Arial"/>
              </a:rPr>
              <a:t> </a:t>
            </a:r>
            <a:r>
              <a:rPr lang="en-US" b="0" dirty="0" err="1">
                <a:latin typeface="Arial"/>
                <a:ea typeface="Arial"/>
                <a:cs typeface="Arial"/>
                <a:sym typeface="Arial"/>
              </a:rPr>
              <a:t>biến</a:t>
            </a:r>
            <a:r>
              <a:rPr lang="en-US" b="0" dirty="0">
                <a:latin typeface="Arial"/>
                <a:ea typeface="Arial"/>
                <a:cs typeface="Arial"/>
                <a:sym typeface="Arial"/>
              </a:rPr>
              <a:t> </a:t>
            </a:r>
            <a:r>
              <a:rPr lang="en-US" b="0" dirty="0" err="1">
                <a:latin typeface="Arial"/>
                <a:ea typeface="Arial"/>
                <a:cs typeface="Arial"/>
                <a:sym typeface="Arial"/>
              </a:rPr>
              <a:t>trên</a:t>
            </a:r>
            <a:r>
              <a:rPr lang="en-US" b="0" dirty="0">
                <a:latin typeface="Arial"/>
                <a:ea typeface="Arial"/>
                <a:cs typeface="Arial"/>
                <a:sym typeface="Arial"/>
              </a:rPr>
              <a:t> </a:t>
            </a:r>
            <a:r>
              <a:rPr lang="en-US" b="0" dirty="0" err="1">
                <a:latin typeface="Arial"/>
                <a:ea typeface="Arial"/>
                <a:cs typeface="Arial"/>
                <a:sym typeface="Arial"/>
              </a:rPr>
              <a:t>các</a:t>
            </a:r>
            <a:r>
              <a:rPr lang="en-US" b="0" dirty="0">
                <a:latin typeface="Arial"/>
                <a:ea typeface="Arial"/>
                <a:cs typeface="Arial"/>
                <a:sym typeface="Arial"/>
              </a:rPr>
              <a:t> </a:t>
            </a:r>
            <a:r>
              <a:rPr lang="en-US" b="0" dirty="0" err="1">
                <a:latin typeface="Arial"/>
                <a:ea typeface="Arial"/>
                <a:cs typeface="Arial"/>
                <a:sym typeface="Arial"/>
              </a:rPr>
              <a:t>cột</a:t>
            </a:r>
            <a:r>
              <a:rPr lang="en-US" b="0" dirty="0">
                <a:latin typeface="Arial"/>
                <a:ea typeface="Arial"/>
                <a:cs typeface="Arial"/>
                <a:sym typeface="Arial"/>
              </a:rPr>
              <a:t> </a:t>
            </a: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loại</a:t>
            </a:r>
            <a:r>
              <a:rPr lang="en-US" b="0" dirty="0">
                <a:latin typeface="Arial"/>
                <a:ea typeface="Arial"/>
                <a:cs typeface="Arial"/>
                <a:sym typeface="Arial"/>
              </a:rPr>
              <a:t>(categorical )</a:t>
            </a:r>
            <a:endParaRPr dirty="0">
              <a:latin typeface="Arial"/>
              <a:ea typeface="Arial"/>
              <a:cs typeface="Arial"/>
              <a:sym typeface="Arial"/>
            </a:endParaRPr>
          </a:p>
        </p:txBody>
      </p:sp>
      <p:sp>
        <p:nvSpPr>
          <p:cNvPr id="258" name="Google Shape;258;p16"/>
          <p:cNvSpPr txBox="1">
            <a:spLocks noGrp="1"/>
          </p:cNvSpPr>
          <p:nvPr>
            <p:ph type="body" idx="1"/>
          </p:nvPr>
        </p:nvSpPr>
        <p:spPr>
          <a:xfrm>
            <a:off x="457275" y="741113"/>
            <a:ext cx="5576430" cy="472696"/>
          </a:xfrm>
          <a:prstGeom prst="rect">
            <a:avLst/>
          </a:prstGeom>
          <a:noFill/>
          <a:ln>
            <a:noFill/>
          </a:ln>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Xu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SzPts val="1400"/>
              <a:buChar char="➝"/>
            </a:pPr>
            <a:endParaRPr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00"/>
              <a:buNone/>
            </a:pPr>
            <a:endParaRPr dirty="0"/>
          </a:p>
          <a:p>
            <a:pPr marL="457200" lvl="0" indent="-228600" algn="l" rtl="0">
              <a:lnSpc>
                <a:spcPct val="100000"/>
              </a:lnSpc>
              <a:spcBef>
                <a:spcPts val="600"/>
              </a:spcBef>
              <a:spcAft>
                <a:spcPts val="0"/>
              </a:spcAft>
              <a:buSzPts val="1400"/>
              <a:buNone/>
            </a:pPr>
            <a:endParaRPr dirty="0"/>
          </a:p>
        </p:txBody>
      </p:sp>
      <p:sp>
        <p:nvSpPr>
          <p:cNvPr id="260" name="Google Shape;260;p16"/>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5" name="Text Placeholder 4">
            <a:extLst>
              <a:ext uri="{FF2B5EF4-FFF2-40B4-BE49-F238E27FC236}">
                <a16:creationId xmlns:a16="http://schemas.microsoft.com/office/drawing/2014/main" id="{4152399C-9D47-47A0-8BA7-1F4D4A615E0A}"/>
              </a:ext>
            </a:extLst>
          </p:cNvPr>
          <p:cNvSpPr>
            <a:spLocks noGrp="1"/>
          </p:cNvSpPr>
          <p:nvPr>
            <p:ph type="body" idx="3"/>
          </p:nvPr>
        </p:nvSpPr>
        <p:spPr>
          <a:xfrm>
            <a:off x="360420" y="4271650"/>
            <a:ext cx="5398155" cy="715692"/>
          </a:xfrm>
        </p:spPr>
        <p:txBody>
          <a:bodyPr/>
          <a:lstStyle/>
          <a:p>
            <a:r>
              <a:rPr lang="en-US" sz="1200" dirty="0">
                <a:latin typeface="Times New Roman" panose="02020603050405020304" pitchFamily="18" charset="0"/>
                <a:cs typeface="Times New Roman" panose="02020603050405020304" pitchFamily="18" charset="0"/>
              </a:rPr>
              <a:t>Nam: </a:t>
            </a:r>
            <a:r>
              <a:rPr lang="en-US" sz="1200" dirty="0" err="1">
                <a:latin typeface="Times New Roman" panose="02020603050405020304" pitchFamily="18" charset="0"/>
                <a:cs typeface="Times New Roman" panose="02020603050405020304" pitchFamily="18" charset="0"/>
              </a:rPr>
              <a:t>mua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Coat, Dress, Jewelry. </a:t>
            </a:r>
            <a:r>
              <a:rPr lang="en-US" sz="1200" dirty="0" err="1">
                <a:latin typeface="Times New Roman" panose="02020603050405020304" pitchFamily="18" charset="0"/>
                <a:cs typeface="Times New Roman" panose="02020603050405020304" pitchFamily="18" charset="0"/>
              </a:rPr>
              <a:t>Thấp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Jeans,</a:t>
            </a:r>
          </a:p>
          <a:p>
            <a:r>
              <a:rPr lang="en-US" sz="1200" dirty="0" err="1">
                <a:latin typeface="Times New Roman" panose="02020603050405020304" pitchFamily="18" charset="0"/>
                <a:cs typeface="Times New Roman" panose="02020603050405020304" pitchFamily="18" charset="0"/>
              </a:rPr>
              <a:t>Nữ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Shirt, Shoes, Pants, Boots. </a:t>
            </a:r>
            <a:r>
              <a:rPr lang="en-US" sz="1200" dirty="0" err="1">
                <a:latin typeface="Times New Roman" panose="02020603050405020304" pitchFamily="18" charset="0"/>
                <a:cs typeface="Times New Roman" panose="02020603050405020304" pitchFamily="18" charset="0"/>
              </a:rPr>
              <a:t>Thấp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Jacket,Jeans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9A5846-FA93-4A91-BD22-BBC8377F3214}"/>
              </a:ext>
            </a:extLst>
          </p:cNvPr>
          <p:cNvPicPr>
            <a:picLocks noChangeAspect="1"/>
          </p:cNvPicPr>
          <p:nvPr/>
        </p:nvPicPr>
        <p:blipFill>
          <a:blip r:embed="rId3"/>
          <a:stretch>
            <a:fillRect/>
          </a:stretch>
        </p:blipFill>
        <p:spPr>
          <a:xfrm>
            <a:off x="306284" y="1145542"/>
            <a:ext cx="5852649" cy="3126108"/>
          </a:xfrm>
          <a:prstGeom prst="rect">
            <a:avLst/>
          </a:prstGeom>
        </p:spPr>
      </p:pic>
    </p:spTree>
    <p:extLst>
      <p:ext uri="{BB962C8B-B14F-4D97-AF65-F5344CB8AC3E}">
        <p14:creationId xmlns:p14="http://schemas.microsoft.com/office/powerpoint/2010/main" val="154774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457200" y="179044"/>
            <a:ext cx="5301300" cy="84965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a:latin typeface="Times New Roman"/>
                <a:ea typeface="Times New Roman"/>
                <a:cs typeface="Times New Roman"/>
                <a:sym typeface="Times New Roman"/>
              </a:rPr>
              <a:t>MỤC TIÊU</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13" name="Google Shape;113;p2"/>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114" name="Google Shape;114;p2"/>
          <p:cNvPicPr preferRelativeResize="0"/>
          <p:nvPr/>
        </p:nvPicPr>
        <p:blipFill rotWithShape="1">
          <a:blip r:embed="rId3">
            <a:alphaModFix/>
          </a:blip>
          <a:srcRect/>
          <a:stretch/>
        </p:blipFill>
        <p:spPr>
          <a:xfrm>
            <a:off x="318" y="717574"/>
            <a:ext cx="6215063" cy="43434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a:latin typeface="Arial"/>
                <a:ea typeface="Arial"/>
                <a:cs typeface="Arial"/>
                <a:sym typeface="Arial"/>
              </a:rPr>
              <a:t>Phân tích đơn biến trên các cột phân loại(categorical )</a:t>
            </a:r>
            <a:endParaRPr>
              <a:latin typeface="Arial"/>
              <a:ea typeface="Arial"/>
              <a:cs typeface="Arial"/>
              <a:sym typeface="Arial"/>
            </a:endParaRPr>
          </a:p>
        </p:txBody>
      </p:sp>
      <p:sp>
        <p:nvSpPr>
          <p:cNvPr id="268" name="Google Shape;268;p17"/>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Payment Method</a:t>
            </a:r>
            <a:endParaRPr/>
          </a:p>
          <a:p>
            <a:pPr marL="457200" lvl="0" indent="-228600" algn="l" rtl="0">
              <a:lnSpc>
                <a:spcPct val="100000"/>
              </a:lnSpc>
              <a:spcBef>
                <a:spcPts val="600"/>
              </a:spcBef>
              <a:spcAft>
                <a:spcPts val="0"/>
              </a:spcAft>
              <a:buSzPts val="1400"/>
              <a:buNone/>
            </a:pPr>
            <a:endParaRPr/>
          </a:p>
          <a:p>
            <a:pPr marL="457200" lvl="0" indent="-228600" algn="l" rtl="0">
              <a:lnSpc>
                <a:spcPct val="100000"/>
              </a:lnSpc>
              <a:spcBef>
                <a:spcPts val="600"/>
              </a:spcBef>
              <a:spcAft>
                <a:spcPts val="0"/>
              </a:spcAft>
              <a:buSzPts val="1400"/>
              <a:buNone/>
            </a:pPr>
            <a:endParaRPr/>
          </a:p>
        </p:txBody>
      </p:sp>
      <p:sp>
        <p:nvSpPr>
          <p:cNvPr id="269" name="Google Shape;269;p17"/>
          <p:cNvSpPr txBox="1">
            <a:spLocks noGrp="1"/>
          </p:cNvSpPr>
          <p:nvPr>
            <p:ph type="body" idx="3"/>
          </p:nvPr>
        </p:nvSpPr>
        <p:spPr>
          <a:xfrm>
            <a:off x="457275" y="1815451"/>
            <a:ext cx="2452786" cy="1081261"/>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a:latin typeface="Times New Roman"/>
                <a:ea typeface="Times New Roman"/>
                <a:cs typeface="Times New Roman"/>
                <a:sym typeface="Times New Roman"/>
              </a:rPr>
              <a:t>Các phương thức thanh toán áp dụng đa dạng hoá</a:t>
            </a:r>
            <a:endParaRPr sz="110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00"/>
              <a:buNone/>
            </a:pPr>
            <a:endParaRPr sz="1100"/>
          </a:p>
          <a:p>
            <a:pPr marL="139700" lvl="0" indent="0" algn="l" rtl="0">
              <a:lnSpc>
                <a:spcPct val="100000"/>
              </a:lnSpc>
              <a:spcBef>
                <a:spcPts val="600"/>
              </a:spcBef>
              <a:spcAft>
                <a:spcPts val="0"/>
              </a:spcAft>
              <a:buSzPts val="1400"/>
              <a:buNone/>
            </a:pPr>
            <a:endParaRPr sz="1100"/>
          </a:p>
        </p:txBody>
      </p:sp>
      <p:sp>
        <p:nvSpPr>
          <p:cNvPr id="270" name="Google Shape;270;p17"/>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pic>
        <p:nvPicPr>
          <p:cNvPr id="271" name="Google Shape;271;p17"/>
          <p:cNvPicPr preferRelativeResize="0"/>
          <p:nvPr/>
        </p:nvPicPr>
        <p:blipFill rotWithShape="1">
          <a:blip r:embed="rId3">
            <a:alphaModFix/>
          </a:blip>
          <a:srcRect/>
          <a:stretch/>
        </p:blipFill>
        <p:spPr>
          <a:xfrm>
            <a:off x="2987785" y="471881"/>
            <a:ext cx="3023086" cy="1093137"/>
          </a:xfrm>
          <a:prstGeom prst="rect">
            <a:avLst/>
          </a:prstGeom>
          <a:noFill/>
          <a:ln>
            <a:noFill/>
          </a:ln>
        </p:spPr>
      </p:pic>
      <p:pic>
        <p:nvPicPr>
          <p:cNvPr id="5" name="Picture 4">
            <a:extLst>
              <a:ext uri="{FF2B5EF4-FFF2-40B4-BE49-F238E27FC236}">
                <a16:creationId xmlns:a16="http://schemas.microsoft.com/office/drawing/2014/main" id="{85D69BA2-80D2-4335-927D-F36F0178B9EE}"/>
              </a:ext>
            </a:extLst>
          </p:cNvPr>
          <p:cNvPicPr>
            <a:picLocks noChangeAspect="1"/>
          </p:cNvPicPr>
          <p:nvPr/>
        </p:nvPicPr>
        <p:blipFill>
          <a:blip r:embed="rId4"/>
          <a:stretch>
            <a:fillRect/>
          </a:stretch>
        </p:blipFill>
        <p:spPr>
          <a:xfrm>
            <a:off x="2885808" y="1681962"/>
            <a:ext cx="3269176" cy="27231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8"/>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a:latin typeface="Arial"/>
                <a:ea typeface="Arial"/>
                <a:cs typeface="Arial"/>
                <a:sym typeface="Arial"/>
              </a:rPr>
              <a:t>Phân tích đơn biến trên các cột phân loại(categorical )</a:t>
            </a:r>
            <a:endParaRPr>
              <a:latin typeface="Arial"/>
              <a:ea typeface="Arial"/>
              <a:cs typeface="Arial"/>
              <a:sym typeface="Arial"/>
            </a:endParaRPr>
          </a:p>
        </p:txBody>
      </p:sp>
      <p:sp>
        <p:nvSpPr>
          <p:cNvPr id="278" name="Google Shape;278;p18"/>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Shipping Type</a:t>
            </a:r>
            <a:endParaRPr/>
          </a:p>
          <a:p>
            <a:pPr marL="457200" lvl="0" indent="-228600" algn="l" rtl="0">
              <a:lnSpc>
                <a:spcPct val="100000"/>
              </a:lnSpc>
              <a:spcBef>
                <a:spcPts val="600"/>
              </a:spcBef>
              <a:spcAft>
                <a:spcPts val="0"/>
              </a:spcAft>
              <a:buSzPts val="1400"/>
              <a:buNone/>
            </a:pPr>
            <a:endParaRPr/>
          </a:p>
          <a:p>
            <a:pPr marL="457200" lvl="0" indent="-228600" algn="l" rtl="0">
              <a:lnSpc>
                <a:spcPct val="100000"/>
              </a:lnSpc>
              <a:spcBef>
                <a:spcPts val="600"/>
              </a:spcBef>
              <a:spcAft>
                <a:spcPts val="0"/>
              </a:spcAft>
              <a:buSzPts val="1400"/>
              <a:buNone/>
            </a:pPr>
            <a:endParaRPr/>
          </a:p>
        </p:txBody>
      </p:sp>
      <p:sp>
        <p:nvSpPr>
          <p:cNvPr id="279" name="Google Shape;279;p18"/>
          <p:cNvSpPr txBox="1">
            <a:spLocks noGrp="1"/>
          </p:cNvSpPr>
          <p:nvPr>
            <p:ph type="body" idx="3"/>
          </p:nvPr>
        </p:nvSpPr>
        <p:spPr>
          <a:xfrm>
            <a:off x="310437" y="2571750"/>
            <a:ext cx="2452786" cy="1081261"/>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a:latin typeface="Times New Roman"/>
                <a:ea typeface="Times New Roman"/>
                <a:cs typeface="Times New Roman"/>
                <a:sym typeface="Times New Roman"/>
              </a:rPr>
              <a:t>Các phương thức giao hàng cũng đa dạng và đồng đều</a:t>
            </a:r>
            <a:endParaRPr sz="1100">
              <a:latin typeface="Times New Roman"/>
              <a:ea typeface="Times New Roman"/>
              <a:cs typeface="Times New Roman"/>
              <a:sym typeface="Times New Roman"/>
            </a:endParaRPr>
          </a:p>
          <a:p>
            <a:pPr marL="139700" lvl="0" indent="0" algn="l" rtl="0">
              <a:lnSpc>
                <a:spcPct val="100000"/>
              </a:lnSpc>
              <a:spcBef>
                <a:spcPts val="600"/>
              </a:spcBef>
              <a:spcAft>
                <a:spcPts val="0"/>
              </a:spcAft>
              <a:buSzPts val="1400"/>
              <a:buNone/>
            </a:pPr>
            <a:endParaRPr sz="1100"/>
          </a:p>
        </p:txBody>
      </p:sp>
      <p:sp>
        <p:nvSpPr>
          <p:cNvPr id="280" name="Google Shape;280;p18"/>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81" name="Google Shape;281;p18"/>
          <p:cNvPicPr preferRelativeResize="0"/>
          <p:nvPr/>
        </p:nvPicPr>
        <p:blipFill rotWithShape="1">
          <a:blip r:embed="rId3">
            <a:alphaModFix/>
          </a:blip>
          <a:srcRect/>
          <a:stretch/>
        </p:blipFill>
        <p:spPr>
          <a:xfrm>
            <a:off x="3032120" y="516151"/>
            <a:ext cx="2848514" cy="1432789"/>
          </a:xfrm>
          <a:prstGeom prst="rect">
            <a:avLst/>
          </a:prstGeom>
          <a:noFill/>
          <a:ln>
            <a:noFill/>
          </a:ln>
        </p:spPr>
      </p:pic>
      <p:pic>
        <p:nvPicPr>
          <p:cNvPr id="3" name="Picture 2">
            <a:extLst>
              <a:ext uri="{FF2B5EF4-FFF2-40B4-BE49-F238E27FC236}">
                <a16:creationId xmlns:a16="http://schemas.microsoft.com/office/drawing/2014/main" id="{BC86BF9E-262F-4786-90DC-140F01468C39}"/>
              </a:ext>
            </a:extLst>
          </p:cNvPr>
          <p:cNvPicPr>
            <a:picLocks noChangeAspect="1"/>
          </p:cNvPicPr>
          <p:nvPr/>
        </p:nvPicPr>
        <p:blipFill>
          <a:blip r:embed="rId4"/>
          <a:stretch>
            <a:fillRect/>
          </a:stretch>
        </p:blipFill>
        <p:spPr>
          <a:xfrm>
            <a:off x="2681875" y="2004481"/>
            <a:ext cx="3271738" cy="27453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19" descr="photo-1453872787409-dc25a2913da0"/>
          <p:cNvPicPr preferRelativeResize="0"/>
          <p:nvPr/>
        </p:nvPicPr>
        <p:blipFill rotWithShape="1">
          <a:blip r:embed="rId3">
            <a:alphaModFix/>
          </a:blip>
          <a:srcRect l="26172" r="28919"/>
          <a:stretch/>
        </p:blipFill>
        <p:spPr>
          <a:xfrm>
            <a:off x="5038825" y="0"/>
            <a:ext cx="4105174" cy="5143501"/>
          </a:xfrm>
          <a:prstGeom prst="rect">
            <a:avLst/>
          </a:prstGeom>
          <a:noFill/>
          <a:ln>
            <a:noFill/>
          </a:ln>
        </p:spPr>
      </p:pic>
      <p:sp>
        <p:nvSpPr>
          <p:cNvPr id="288" name="Google Shape;288;p19"/>
          <p:cNvSpPr txBox="1">
            <a:spLocks noGrp="1"/>
          </p:cNvSpPr>
          <p:nvPr>
            <p:ph type="title"/>
          </p:nvPr>
        </p:nvSpPr>
        <p:spPr>
          <a:xfrm>
            <a:off x="804271" y="264612"/>
            <a:ext cx="3142200" cy="8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XÂY DỰNG MÔ HÌNH DỰ BÁO </a:t>
            </a:r>
            <a:br>
              <a:rPr lang="en-US"/>
            </a:br>
            <a:endParaRPr b="0"/>
          </a:p>
        </p:txBody>
      </p:sp>
      <p:sp>
        <p:nvSpPr>
          <p:cNvPr id="289" name="Google Shape;289;p19"/>
          <p:cNvSpPr txBox="1">
            <a:spLocks noGrp="1"/>
          </p:cNvSpPr>
          <p:nvPr>
            <p:ph type="body" idx="1"/>
          </p:nvPr>
        </p:nvSpPr>
        <p:spPr>
          <a:xfrm>
            <a:off x="350408" y="1318285"/>
            <a:ext cx="3142200" cy="26502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600"/>
              </a:spcBef>
              <a:spcAft>
                <a:spcPts val="0"/>
              </a:spcAft>
              <a:buSzPts val="1800"/>
              <a:buAutoNum type="arabicPeriod"/>
            </a:pPr>
            <a:r>
              <a:rPr lang="en-US">
                <a:latin typeface="Times New Roman"/>
                <a:ea typeface="Times New Roman"/>
                <a:cs typeface="Times New Roman"/>
                <a:sym typeface="Times New Roman"/>
              </a:rPr>
              <a:t>Mã hoá dữ liệu </a:t>
            </a:r>
            <a:endParaRPr/>
          </a:p>
          <a:p>
            <a:pPr marL="342900" lvl="0" indent="-342900" algn="l" rtl="0">
              <a:lnSpc>
                <a:spcPct val="100000"/>
              </a:lnSpc>
              <a:spcBef>
                <a:spcPts val="600"/>
              </a:spcBef>
              <a:spcAft>
                <a:spcPts val="0"/>
              </a:spcAft>
              <a:buSzPts val="1800"/>
              <a:buAutoNum type="arabicPeriod"/>
            </a:pPr>
            <a:r>
              <a:rPr lang="en-US">
                <a:latin typeface="Times New Roman"/>
                <a:ea typeface="Times New Roman"/>
                <a:cs typeface="Times New Roman"/>
                <a:sym typeface="Times New Roman"/>
              </a:rPr>
              <a:t>Kiểm tra cân bằng dữ liệu</a:t>
            </a:r>
            <a:endParaRPr>
              <a:latin typeface="Times New Roman"/>
              <a:ea typeface="Times New Roman"/>
              <a:cs typeface="Times New Roman"/>
              <a:sym typeface="Times New Roman"/>
            </a:endParaRPr>
          </a:p>
          <a:p>
            <a:pPr marL="342900" lvl="0" indent="-342900" algn="l" rtl="0">
              <a:lnSpc>
                <a:spcPct val="100000"/>
              </a:lnSpc>
              <a:spcBef>
                <a:spcPts val="600"/>
              </a:spcBef>
              <a:spcAft>
                <a:spcPts val="0"/>
              </a:spcAft>
              <a:buSzPts val="1800"/>
              <a:buAutoNum type="arabicPeriod"/>
            </a:pPr>
            <a:r>
              <a:rPr lang="en-US">
                <a:latin typeface="Times New Roman"/>
                <a:ea typeface="Times New Roman"/>
                <a:cs typeface="Times New Roman"/>
                <a:sym typeface="Times New Roman"/>
              </a:rPr>
              <a:t>Chia tập train-test</a:t>
            </a:r>
            <a:endParaRPr/>
          </a:p>
          <a:p>
            <a:pPr marL="342900" lvl="0" indent="-342900" algn="l" rtl="0">
              <a:lnSpc>
                <a:spcPct val="100000"/>
              </a:lnSpc>
              <a:spcBef>
                <a:spcPts val="600"/>
              </a:spcBef>
              <a:spcAft>
                <a:spcPts val="0"/>
              </a:spcAft>
              <a:buSzPts val="1800"/>
              <a:buAutoNum type="arabicPeriod"/>
            </a:pPr>
            <a:r>
              <a:rPr lang="en-US">
                <a:latin typeface="Times New Roman"/>
                <a:ea typeface="Times New Roman"/>
                <a:cs typeface="Times New Roman"/>
                <a:sym typeface="Times New Roman"/>
              </a:rPr>
              <a:t>Xây dựng mô hình </a:t>
            </a:r>
            <a:endParaRPr/>
          </a:p>
          <a:p>
            <a:pPr marL="342900" lvl="0" indent="-342900" algn="l" rtl="0">
              <a:lnSpc>
                <a:spcPct val="100000"/>
              </a:lnSpc>
              <a:spcBef>
                <a:spcPts val="600"/>
              </a:spcBef>
              <a:spcAft>
                <a:spcPts val="0"/>
              </a:spcAft>
              <a:buSzPts val="1800"/>
              <a:buAutoNum type="arabicPeriod"/>
            </a:pPr>
            <a:r>
              <a:rPr lang="en-US">
                <a:latin typeface="Times New Roman"/>
                <a:ea typeface="Times New Roman"/>
                <a:cs typeface="Times New Roman"/>
                <a:sym typeface="Times New Roman"/>
              </a:rPr>
              <a:t>Đánh giá mô hình</a:t>
            </a:r>
            <a:endParaRPr>
              <a:latin typeface="Times New Roman"/>
              <a:ea typeface="Times New Roman"/>
              <a:cs typeface="Times New Roman"/>
              <a:sym typeface="Times New Roman"/>
            </a:endParaRPr>
          </a:p>
        </p:txBody>
      </p:sp>
      <p:sp>
        <p:nvSpPr>
          <p:cNvPr id="290" name="Google Shape;290;p19"/>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91" name="Google Shape;291;p19"/>
          <p:cNvSpPr/>
          <p:nvPr/>
        </p:nvSpPr>
        <p:spPr>
          <a:xfrm>
            <a:off x="183050" y="198175"/>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0"/>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CÁC MÔ HÌNH ỨNG DỤNG</a:t>
            </a:r>
            <a:endParaRPr>
              <a:latin typeface="Times New Roman"/>
              <a:ea typeface="Times New Roman"/>
              <a:cs typeface="Times New Roman"/>
              <a:sym typeface="Times New Roman"/>
            </a:endParaRPr>
          </a:p>
        </p:txBody>
      </p:sp>
      <p:sp>
        <p:nvSpPr>
          <p:cNvPr id="297" name="Google Shape;297;p20"/>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pic>
        <p:nvPicPr>
          <p:cNvPr id="298" name="Google Shape;298;p20" descr="photo-1468233748640-b31327627610"/>
          <p:cNvPicPr preferRelativeResize="0"/>
          <p:nvPr/>
        </p:nvPicPr>
        <p:blipFill rotWithShape="1">
          <a:blip r:embed="rId3">
            <a:alphaModFix/>
          </a:blip>
          <a:srcRect l="27733" r="27728"/>
          <a:stretch/>
        </p:blipFill>
        <p:spPr>
          <a:xfrm>
            <a:off x="7169200" y="0"/>
            <a:ext cx="1974799" cy="5143501"/>
          </a:xfrm>
          <a:prstGeom prst="rect">
            <a:avLst/>
          </a:prstGeom>
          <a:noFill/>
          <a:ln>
            <a:noFill/>
          </a:ln>
        </p:spPr>
      </p:pic>
      <p:grpSp>
        <p:nvGrpSpPr>
          <p:cNvPr id="299" name="Google Shape;299;p20"/>
          <p:cNvGrpSpPr/>
          <p:nvPr/>
        </p:nvGrpSpPr>
        <p:grpSpPr>
          <a:xfrm>
            <a:off x="365242" y="1322310"/>
            <a:ext cx="4206758" cy="1523673"/>
            <a:chOff x="3624009" y="345638"/>
            <a:chExt cx="4188774" cy="2053644"/>
          </a:xfrm>
        </p:grpSpPr>
        <p:sp>
          <p:nvSpPr>
            <p:cNvPr id="300" name="Google Shape;300;p20"/>
            <p:cNvSpPr/>
            <p:nvPr/>
          </p:nvSpPr>
          <p:spPr>
            <a:xfrm>
              <a:off x="3624009" y="419061"/>
              <a:ext cx="1906800" cy="19068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 </a:t>
              </a:r>
              <a:r>
                <a:rPr lang="en-US" sz="1400" b="1" i="0" u="none" strike="noStrike" cap="none">
                  <a:solidFill>
                    <a:srgbClr val="000000"/>
                  </a:solidFill>
                  <a:latin typeface="Times New Roman"/>
                  <a:ea typeface="Times New Roman"/>
                  <a:cs typeface="Times New Roman"/>
                  <a:sym typeface="Times New Roman"/>
                </a:rPr>
                <a:t>Hồi quy Logistic</a:t>
              </a:r>
              <a:r>
                <a:rPr lang="en-US" sz="1200" b="0" i="0" u="none" strike="noStrike" cap="none">
                  <a:solidFill>
                    <a:srgbClr val="FFFFFF"/>
                  </a:solidFill>
                  <a:latin typeface="Times New Roman"/>
                  <a:ea typeface="Times New Roman"/>
                  <a:cs typeface="Times New Roman"/>
                  <a:sym typeface="Times New Roman"/>
                </a:rPr>
                <a:t> </a:t>
              </a:r>
              <a:endParaRPr sz="1200" b="0" i="0" u="none" strike="noStrike" cap="none">
                <a:solidFill>
                  <a:srgbClr val="FFFFFF"/>
                </a:solidFill>
                <a:latin typeface="Times New Roman"/>
                <a:ea typeface="Times New Roman"/>
                <a:cs typeface="Times New Roman"/>
                <a:sym typeface="Times New Roman"/>
              </a:endParaRPr>
            </a:p>
          </p:txBody>
        </p:sp>
        <p:sp>
          <p:nvSpPr>
            <p:cNvPr id="301" name="Google Shape;301;p20"/>
            <p:cNvSpPr/>
            <p:nvPr/>
          </p:nvSpPr>
          <p:spPr>
            <a:xfrm>
              <a:off x="5846426" y="345638"/>
              <a:ext cx="1966357" cy="2053644"/>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   2. </a:t>
              </a:r>
              <a:r>
                <a:rPr lang="en-US" sz="1400" b="1" i="0" u="none" strike="noStrike" cap="none">
                  <a:solidFill>
                    <a:srgbClr val="000000"/>
                  </a:solidFill>
                  <a:latin typeface="Times New Roman"/>
                  <a:ea typeface="Times New Roman"/>
                  <a:cs typeface="Times New Roman"/>
                  <a:sym typeface="Times New Roman"/>
                </a:rPr>
                <a:t>RANDOM FOREST</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br>
                <a:rPr lang="en-US" sz="1200" b="0" i="0" u="none" strike="noStrike" cap="none">
                  <a:solidFill>
                    <a:srgbClr val="000000"/>
                  </a:solidFill>
                  <a:latin typeface="Arial"/>
                  <a:ea typeface="Arial"/>
                  <a:cs typeface="Arial"/>
                  <a:sym typeface="Arial"/>
                </a:rPr>
              </a:br>
              <a:endParaRPr sz="1200" b="0" i="0" u="none" strike="noStrike" cap="none">
                <a:solidFill>
                  <a:srgbClr val="FFFFFF"/>
                </a:solidFill>
                <a:latin typeface="Pontano Sans"/>
                <a:ea typeface="Pontano Sans"/>
                <a:cs typeface="Pontano Sans"/>
                <a:sym typeface="Pontano San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1"/>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TRAINNING</a:t>
            </a:r>
            <a:endParaRPr>
              <a:latin typeface="Times New Roman"/>
              <a:ea typeface="Times New Roman"/>
              <a:cs typeface="Times New Roman"/>
              <a:sym typeface="Times New Roman"/>
            </a:endParaRPr>
          </a:p>
        </p:txBody>
      </p:sp>
      <p:graphicFrame>
        <p:nvGraphicFramePr>
          <p:cNvPr id="307" name="Google Shape;307;p21"/>
          <p:cNvGraphicFramePr/>
          <p:nvPr>
            <p:extLst>
              <p:ext uri="{D42A27DB-BD31-4B8C-83A1-F6EECF244321}">
                <p14:modId xmlns:p14="http://schemas.microsoft.com/office/powerpoint/2010/main" val="3053208595"/>
              </p:ext>
            </p:extLst>
          </p:nvPr>
        </p:nvGraphicFramePr>
        <p:xfrm>
          <a:off x="0" y="1291100"/>
          <a:ext cx="6080425" cy="3566130"/>
        </p:xfrm>
        <a:graphic>
          <a:graphicData uri="http://schemas.openxmlformats.org/drawingml/2006/table">
            <a:tbl>
              <a:tblPr>
                <a:noFill/>
                <a:tableStyleId>{BA6E0F71-D301-4755-B2E1-77E1105733B9}</a:tableStyleId>
              </a:tblPr>
              <a:tblGrid>
                <a:gridCol w="1047250">
                  <a:extLst>
                    <a:ext uri="{9D8B030D-6E8A-4147-A177-3AD203B41FA5}">
                      <a16:colId xmlns:a16="http://schemas.microsoft.com/office/drawing/2014/main" val="20000"/>
                    </a:ext>
                  </a:extLst>
                </a:gridCol>
                <a:gridCol w="5033175">
                  <a:extLst>
                    <a:ext uri="{9D8B030D-6E8A-4147-A177-3AD203B41FA5}">
                      <a16:colId xmlns:a16="http://schemas.microsoft.com/office/drawing/2014/main" val="20001"/>
                    </a:ext>
                  </a:extLst>
                </a:gridCol>
              </a:tblGrid>
              <a:tr h="7158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Mã hóa dữ liệu</a:t>
                      </a:r>
                      <a:endParaRPr sz="1400" u="none" strike="noStrike" cap="none">
                        <a:solidFill>
                          <a:schemeClr val="dk1"/>
                        </a:solidFill>
                        <a:latin typeface="Times New Roman"/>
                        <a:ea typeface="Times New Roman"/>
                        <a:cs typeface="Times New Roman"/>
                        <a:sym typeface="Times New Roman"/>
                      </a:endParaRPr>
                    </a:p>
                  </a:txBody>
                  <a:tcPr marL="91425" marR="91425" marT="68575" marB="6857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Sử dụng thư viện mã hóa:</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("Gender“) thành các biến giả (dummy)</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 LabelEncoder các biến còn lại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from sklearn import preprocessing</a:t>
                      </a:r>
                      <a:endParaRPr sz="1100" b="0" u="none" strike="noStrike" cap="none"/>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from sklearn.preprocessing import LabelEncoder</a:t>
                      </a:r>
                      <a:endParaRPr sz="1100" b="0" i="0" u="none" strike="noStrike" cap="none">
                        <a:solidFill>
                          <a:srgbClr val="000000"/>
                        </a:solidFill>
                        <a:latin typeface="Arial"/>
                        <a:ea typeface="Arial"/>
                        <a:cs typeface="Arial"/>
                        <a:sym typeface="Arial"/>
                      </a:endParaRPr>
                    </a:p>
                  </a:txBody>
                  <a:tcPr marL="91425" marR="91425" marT="68575" marB="6857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7821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Chia </a:t>
                      </a:r>
                      <a:r>
                        <a:rPr lang="en-US" sz="1400" b="0" i="0" u="none" strike="noStrike" cap="none" dirty="0" err="1">
                          <a:solidFill>
                            <a:srgbClr val="000000"/>
                          </a:solidFill>
                          <a:latin typeface="Arial"/>
                          <a:ea typeface="Arial"/>
                          <a:cs typeface="Arial"/>
                          <a:sym typeface="Arial"/>
                        </a:rPr>
                        <a:t>tập</a:t>
                      </a:r>
                      <a:r>
                        <a:rPr lang="en-US" sz="1400" b="0" i="0" u="none" strike="noStrike" cap="none" dirty="0">
                          <a:solidFill>
                            <a:srgbClr val="000000"/>
                          </a:solidFill>
                          <a:latin typeface="Arial"/>
                          <a:ea typeface="Arial"/>
                          <a:cs typeface="Arial"/>
                          <a:sym typeface="Arial"/>
                        </a:rPr>
                        <a:t> train-test</a:t>
                      </a:r>
                      <a:endParaRPr lang="en-US" sz="1100" b="0" u="none" strike="noStrike" cap="none" dirty="0">
                        <a:solidFill>
                          <a:schemeClr val="dk1"/>
                        </a:solidFill>
                        <a:latin typeface="Pontano Sans"/>
                        <a:ea typeface="Pontano Sans"/>
                        <a:cs typeface="Pontano Sans"/>
                        <a:sym typeface="Pontano Sans"/>
                      </a:endParaRPr>
                    </a:p>
                  </a:txBody>
                  <a:tcPr marL="91425" marR="91425" marT="68575" marB="6857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None/>
                      </a:pPr>
                      <a:r>
                        <a:rPr lang="vi-VN" sz="1100" b="0" i="0" u="none" strike="noStrike" cap="none" dirty="0">
                          <a:solidFill>
                            <a:srgbClr val="000000"/>
                          </a:solidFill>
                          <a:latin typeface="Arial"/>
                          <a:ea typeface="Arial"/>
                          <a:cs typeface="Arial"/>
                          <a:sym typeface="Arial"/>
                        </a:rPr>
                        <a:t>Import thư viện:</a:t>
                      </a:r>
                      <a:endParaRPr lang="vi-VN" sz="1100" b="0" u="none" strike="noStrike" cap="none" dirty="0"/>
                    </a:p>
                    <a:p>
                      <a:pPr marL="0" marR="0" lvl="0" indent="0" algn="l" rtl="0">
                        <a:lnSpc>
                          <a:spcPct val="100000"/>
                        </a:lnSpc>
                        <a:spcBef>
                          <a:spcPts val="0"/>
                        </a:spcBef>
                        <a:spcAft>
                          <a:spcPts val="0"/>
                        </a:spcAft>
                        <a:buNone/>
                      </a:pPr>
                      <a:r>
                        <a:rPr lang="vi-VN" sz="1100" b="0" i="0" u="none" strike="noStrike" cap="none" dirty="0">
                          <a:solidFill>
                            <a:srgbClr val="000000"/>
                          </a:solidFill>
                          <a:latin typeface="Arial"/>
                          <a:ea typeface="Arial"/>
                          <a:cs typeface="Arial"/>
                          <a:sym typeface="Arial"/>
                        </a:rPr>
                        <a:t>from sklearn.model_selection import train_test_split</a:t>
                      </a:r>
                      <a:endParaRPr lang="vi-VN" sz="1100" b="0" u="none" strike="noStrike" cap="none" dirty="0"/>
                    </a:p>
                    <a:p>
                      <a:pPr marL="0" marR="0" lvl="0" indent="0" algn="l" rtl="0">
                        <a:lnSpc>
                          <a:spcPct val="100000"/>
                        </a:lnSpc>
                        <a:spcBef>
                          <a:spcPts val="0"/>
                        </a:spcBef>
                        <a:spcAft>
                          <a:spcPts val="0"/>
                        </a:spcAft>
                        <a:buNone/>
                      </a:pPr>
                      <a:r>
                        <a:rPr lang="vi-VN" sz="1100" b="0" i="0" u="none" strike="noStrike" cap="none" dirty="0">
                          <a:solidFill>
                            <a:srgbClr val="000000"/>
                          </a:solidFill>
                          <a:latin typeface="Arial"/>
                          <a:ea typeface="Arial"/>
                          <a:cs typeface="Arial"/>
                          <a:sym typeface="Arial"/>
                        </a:rPr>
                        <a:t>X_train, X_test, y_train</a:t>
                      </a:r>
                      <a:endParaRPr lang="vi-VN" sz="1100" b="0" u="none" strike="noStrike" cap="none" dirty="0"/>
                    </a:p>
                    <a:p>
                      <a:pPr marL="0" marR="0" lvl="0" indent="0" algn="l" rtl="0">
                        <a:lnSpc>
                          <a:spcPct val="100000"/>
                        </a:lnSpc>
                        <a:spcBef>
                          <a:spcPts val="0"/>
                        </a:spcBef>
                        <a:spcAft>
                          <a:spcPts val="0"/>
                        </a:spcAft>
                        <a:buNone/>
                      </a:pPr>
                      <a:r>
                        <a:rPr lang="vi-VN" sz="1100" b="0" i="0" u="none" strike="noStrike" cap="none" dirty="0">
                          <a:solidFill>
                            <a:srgbClr val="000000"/>
                          </a:solidFill>
                          <a:latin typeface="Arial"/>
                          <a:ea typeface="Arial"/>
                          <a:cs typeface="Arial"/>
                          <a:sym typeface="Arial"/>
                        </a:rPr>
                        <a:t>Chia tập train-test theo tỉ lệ 80-20</a:t>
                      </a:r>
                    </a:p>
                    <a:p>
                      <a:pPr marL="171450" marR="0" lvl="0" indent="-101600" algn="l" rtl="0">
                        <a:lnSpc>
                          <a:spcPct val="100000"/>
                        </a:lnSpc>
                        <a:spcBef>
                          <a:spcPts val="0"/>
                        </a:spcBef>
                        <a:spcAft>
                          <a:spcPts val="0"/>
                        </a:spcAft>
                        <a:buClr>
                          <a:srgbClr val="000000"/>
                        </a:buClr>
                        <a:buSzPts val="1100"/>
                        <a:buFont typeface="Noto Sans Symbols"/>
                        <a:buNone/>
                      </a:pPr>
                      <a:endParaRPr sz="1100" b="1" i="0" u="none" strike="noStrike" cap="none" dirty="0">
                        <a:solidFill>
                          <a:schemeClr val="dk1"/>
                        </a:solidFill>
                        <a:latin typeface="Pontano Sans"/>
                        <a:ea typeface="Pontano Sans"/>
                        <a:cs typeface="Pontano Sans"/>
                        <a:sym typeface="Pontano Sans"/>
                      </a:endParaRPr>
                    </a:p>
                  </a:txBody>
                  <a:tcPr marL="91425" marR="91425" marT="68575" marB="6857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782125">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err="1">
                          <a:solidFill>
                            <a:srgbClr val="000000"/>
                          </a:solidFill>
                          <a:latin typeface="Arial"/>
                          <a:ea typeface="Arial"/>
                          <a:cs typeface="Arial"/>
                          <a:sym typeface="Arial"/>
                        </a:rPr>
                        <a:t>Kiểm</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tra</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cân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bằng</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dữ</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liệu</a:t>
                      </a:r>
                      <a:endParaRPr lang="en-US" sz="100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0"/>
                        </a:spcBef>
                        <a:spcAft>
                          <a:spcPts val="0"/>
                        </a:spcAft>
                        <a:buClr>
                          <a:srgbClr val="000000"/>
                        </a:buClr>
                        <a:buSzPts val="1400"/>
                        <a:buFont typeface="Arial"/>
                        <a:buNone/>
                      </a:pPr>
                      <a:endParaRPr sz="1100" u="none" strike="noStrike" cap="none" dirty="0">
                        <a:solidFill>
                          <a:schemeClr val="dk1"/>
                        </a:solidFill>
                        <a:latin typeface="Pontano Sans"/>
                        <a:ea typeface="Pontano Sans"/>
                        <a:cs typeface="Pontano Sans"/>
                        <a:sym typeface="Pontano Sans"/>
                      </a:endParaRPr>
                    </a:p>
                  </a:txBody>
                  <a:tcPr marL="91425" marR="91425" marT="68575" marB="6857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vi-VN" sz="1100" b="0" i="0" u="none" strike="noStrike" cap="none" dirty="0">
                          <a:solidFill>
                            <a:srgbClr val="000000"/>
                          </a:solidFill>
                          <a:latin typeface="Arial"/>
                          <a:ea typeface="Arial"/>
                          <a:cs typeface="Arial"/>
                          <a:sym typeface="Arial"/>
                        </a:rPr>
                        <a:t>tỉ lệ người đăng kí dịch vụ mua hàng thấp rất chiếm 27% so với 73%  những người không đăng kí mua hàng</a:t>
                      </a:r>
                    </a:p>
                    <a:p>
                      <a:pPr marL="171450" marR="0" lvl="0" indent="-171450" algn="l" rtl="0">
                        <a:lnSpc>
                          <a:spcPct val="100000"/>
                        </a:lnSpc>
                        <a:spcBef>
                          <a:spcPts val="0"/>
                        </a:spcBef>
                        <a:spcAft>
                          <a:spcPts val="0"/>
                        </a:spcAft>
                        <a:buClr>
                          <a:srgbClr val="000000"/>
                        </a:buClr>
                        <a:buSzPts val="1100"/>
                        <a:buFont typeface="Noto Sans Symbols"/>
                        <a:buChar char="🡪"/>
                      </a:pPr>
                      <a:r>
                        <a:rPr lang="vi-VN" sz="1100" b="1" i="0" u="none" strike="noStrike" cap="none" dirty="0">
                          <a:solidFill>
                            <a:schemeClr val="dk1"/>
                          </a:solidFill>
                          <a:latin typeface="Pontano Sans"/>
                          <a:ea typeface="Pontano Sans"/>
                          <a:cs typeface="Pontano Sans"/>
                          <a:sym typeface="Pontano Sans"/>
                        </a:rPr>
                        <a:t>dữ liệu mất cân bằng : sử dụng StandardScaler</a:t>
                      </a:r>
                    </a:p>
                    <a:p>
                      <a:pPr marL="0" marR="0" lvl="0" indent="0" algn="l" rtl="0">
                        <a:lnSpc>
                          <a:spcPct val="100000"/>
                        </a:lnSpc>
                        <a:spcBef>
                          <a:spcPts val="0"/>
                        </a:spcBef>
                        <a:spcAft>
                          <a:spcPts val="0"/>
                        </a:spcAft>
                        <a:buClr>
                          <a:srgbClr val="000000"/>
                        </a:buClr>
                        <a:buSzPts val="1100"/>
                        <a:buFont typeface="Noto Sans Symbols"/>
                        <a:buNone/>
                      </a:pPr>
                      <a:endParaRPr lang="vi-VN" sz="1100" b="1" i="0" u="none" strike="noStrike" cap="none" dirty="0">
                        <a:solidFill>
                          <a:schemeClr val="dk1"/>
                        </a:solidFill>
                        <a:latin typeface="Pontano Sans"/>
                        <a:ea typeface="Pontano Sans"/>
                        <a:cs typeface="Pontano Sans"/>
                        <a:sym typeface="Pontano Sans"/>
                      </a:endParaRPr>
                    </a:p>
                    <a:p>
                      <a:r>
                        <a:rPr lang="vi-VN" sz="1400" b="0" i="0" u="none" strike="noStrike" cap="none" dirty="0">
                          <a:solidFill>
                            <a:srgbClr val="000000"/>
                          </a:solidFill>
                          <a:effectLst/>
                          <a:latin typeface="Arial"/>
                          <a:ea typeface="Arial"/>
                          <a:cs typeface="Arial"/>
                          <a:sym typeface="Arial"/>
                        </a:rPr>
                        <a:t>from sklearn.preprocessing import StandardScaler</a:t>
                      </a:r>
                    </a:p>
                    <a:p>
                      <a:r>
                        <a:rPr lang="vi-VN" sz="1400" b="0" i="0" u="none" strike="noStrike" cap="none" dirty="0">
                          <a:solidFill>
                            <a:srgbClr val="000000"/>
                          </a:solidFill>
                          <a:effectLst/>
                          <a:latin typeface="Arial"/>
                          <a:ea typeface="Arial"/>
                          <a:cs typeface="Arial"/>
                          <a:sym typeface="Arial"/>
                        </a:rPr>
                        <a:t>scaler = StandardScaler()</a:t>
                      </a:r>
                    </a:p>
                    <a:p>
                      <a:r>
                        <a:rPr lang="vi-VN" sz="1400" b="0" i="0" u="none" strike="noStrike" cap="none" dirty="0">
                          <a:solidFill>
                            <a:srgbClr val="000000"/>
                          </a:solidFill>
                          <a:effectLst/>
                          <a:latin typeface="Arial"/>
                          <a:ea typeface="Arial"/>
                          <a:cs typeface="Arial"/>
                          <a:sym typeface="Arial"/>
                        </a:rPr>
                        <a:t>scaler.fit(X,y)</a:t>
                      </a:r>
                    </a:p>
                    <a:p>
                      <a:pPr marL="171450" marR="0" lvl="0" indent="-101600" algn="l" rtl="0">
                        <a:lnSpc>
                          <a:spcPct val="100000"/>
                        </a:lnSpc>
                        <a:spcBef>
                          <a:spcPts val="0"/>
                        </a:spcBef>
                        <a:spcAft>
                          <a:spcPts val="0"/>
                        </a:spcAft>
                        <a:buClr>
                          <a:srgbClr val="000000"/>
                        </a:buClr>
                        <a:buSzPts val="1100"/>
                        <a:buFont typeface="Noto Sans Symbols"/>
                        <a:buNone/>
                      </a:pPr>
                      <a:endParaRPr sz="1100" b="1" i="0" u="none" strike="noStrike" cap="none" dirty="0">
                        <a:solidFill>
                          <a:schemeClr val="dk1"/>
                        </a:solidFill>
                        <a:latin typeface="Pontano Sans"/>
                        <a:ea typeface="Pontano Sans"/>
                        <a:cs typeface="Pontano Sans"/>
                        <a:sym typeface="Pontano Sans"/>
                      </a:endParaRPr>
                    </a:p>
                  </a:txBody>
                  <a:tcPr marL="91425" marR="91425" marT="68575" marB="68575" anchor="ctr">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F3F3F3"/>
                    </a:solidFill>
                  </a:tcPr>
                </a:tc>
                <a:extLst>
                  <a:ext uri="{0D108BD9-81ED-4DB2-BD59-A6C34878D82A}">
                    <a16:rowId xmlns:a16="http://schemas.microsoft.com/office/drawing/2014/main" val="3035584214"/>
                  </a:ext>
                </a:extLst>
              </a:tr>
            </a:tbl>
          </a:graphicData>
        </a:graphic>
      </p:graphicFrame>
      <p:sp>
        <p:nvSpPr>
          <p:cNvPr id="308" name="Google Shape;308;p21"/>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2"/>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a:solidFill>
                  <a:schemeClr val="dk1"/>
                </a:solidFill>
                <a:latin typeface="Times New Roman"/>
                <a:ea typeface="Times New Roman"/>
                <a:cs typeface="Times New Roman"/>
                <a:sym typeface="Times New Roman"/>
              </a:rPr>
              <a:t>1. Xây dựng mô hình</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p:txBody>
      </p:sp>
      <p:sp>
        <p:nvSpPr>
          <p:cNvPr id="314" name="Google Shape;314;p22"/>
          <p:cNvSpPr txBox="1">
            <a:spLocks noGrp="1"/>
          </p:cNvSpPr>
          <p:nvPr>
            <p:ph type="subTitle" idx="4294967295"/>
          </p:nvPr>
        </p:nvSpPr>
        <p:spPr>
          <a:xfrm>
            <a:off x="4015627" y="253099"/>
            <a:ext cx="3227880" cy="61756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800" b="0" i="0" u="none" strike="noStrike" cap="none">
                <a:solidFill>
                  <a:schemeClr val="dk1"/>
                </a:solidFill>
                <a:latin typeface="Times New Roman"/>
                <a:ea typeface="Times New Roman"/>
                <a:cs typeface="Times New Roman"/>
                <a:sym typeface="Times New Roman"/>
              </a:rPr>
              <a:t> 2. Đánh giá mô hình </a:t>
            </a:r>
            <a:endParaRPr sz="1200" b="0" i="0" u="none" strike="noStrike" cap="none">
              <a:solidFill>
                <a:schemeClr val="dk1"/>
              </a:solidFill>
              <a:latin typeface="Times New Roman"/>
              <a:ea typeface="Times New Roman"/>
              <a:cs typeface="Times New Roman"/>
              <a:sym typeface="Times New Roman"/>
            </a:endParaRPr>
          </a:p>
        </p:txBody>
      </p:sp>
      <p:sp>
        <p:nvSpPr>
          <p:cNvPr id="315" name="Google Shape;315;p22"/>
          <p:cNvSpPr txBox="1">
            <a:spLocks noGrp="1"/>
          </p:cNvSpPr>
          <p:nvPr>
            <p:ph type="subTitle" idx="4294967295"/>
          </p:nvPr>
        </p:nvSpPr>
        <p:spPr>
          <a:xfrm>
            <a:off x="290312" y="656143"/>
            <a:ext cx="3885103" cy="941306"/>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100" b="0" i="0" u="none" strike="noStrike" cap="none">
                <a:solidFill>
                  <a:schemeClr val="dk1"/>
                </a:solidFill>
                <a:latin typeface="Arial"/>
                <a:ea typeface="Arial"/>
                <a:cs typeface="Arial"/>
                <a:sym typeface="Arial"/>
              </a:rPr>
              <a:t>X_train, X_test, y_train, y_test = train_test_split(X, y, test_size=0.2, random_state=42)</a:t>
            </a:r>
            <a:endParaRPr/>
          </a:p>
          <a:p>
            <a:pPr marL="114300" marR="0" lvl="0" indent="0" algn="l" rtl="0">
              <a:lnSpc>
                <a:spcPct val="100000"/>
              </a:lnSpc>
              <a:spcBef>
                <a:spcPts val="600"/>
              </a:spcBef>
              <a:spcAft>
                <a:spcPts val="0"/>
              </a:spcAft>
              <a:buClr>
                <a:schemeClr val="accent3"/>
              </a:buClr>
              <a:buSzPts val="1800"/>
              <a:buFont typeface="Pontano Sans"/>
              <a:buNone/>
            </a:pPr>
            <a:r>
              <a:rPr lang="en-US" sz="1100" b="0" i="0" u="none" strike="noStrike" cap="none">
                <a:solidFill>
                  <a:schemeClr val="dk1"/>
                </a:solidFill>
                <a:latin typeface="Arial"/>
                <a:ea typeface="Arial"/>
                <a:cs typeface="Arial"/>
                <a:sym typeface="Arial"/>
              </a:rPr>
              <a:t>🡪training model Logistic Regression</a:t>
            </a:r>
            <a:endParaRPr/>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a:solidFill>
                <a:schemeClr val="dk1"/>
              </a:solidFill>
              <a:latin typeface="Pontano Sans"/>
              <a:ea typeface="Pontano Sans"/>
              <a:cs typeface="Pontano Sans"/>
              <a:sym typeface="Pontano Sans"/>
            </a:endParaRPr>
          </a:p>
        </p:txBody>
      </p:sp>
      <p:sp>
        <p:nvSpPr>
          <p:cNvPr id="316" name="Google Shape;316;p22"/>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17" name="Google Shape;317;p22"/>
          <p:cNvSpPr txBox="1"/>
          <p:nvPr/>
        </p:nvSpPr>
        <p:spPr>
          <a:xfrm>
            <a:off x="3931475" y="4053747"/>
            <a:ext cx="4246012" cy="847874"/>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a:solidFill>
                  <a:schemeClr val="dk1"/>
                </a:solidFill>
                <a:latin typeface="Pontano Sans"/>
                <a:ea typeface="Pontano Sans"/>
                <a:cs typeface="Pontano Sans"/>
                <a:sym typeface="Pontano Sans"/>
              </a:rPr>
              <a:t> </a:t>
            </a: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có</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độ</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chính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xác</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cao</a:t>
            </a:r>
            <a:endParaRPr dirty="0"/>
          </a:p>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có</a:t>
            </a:r>
            <a:r>
              <a:rPr lang="en-US" sz="1200" b="0" i="0" u="none" strike="noStrike" cap="none" dirty="0">
                <a:solidFill>
                  <a:schemeClr val="dk1"/>
                </a:solidFill>
                <a:latin typeface="Times New Roman"/>
                <a:ea typeface="Times New Roman"/>
                <a:cs typeface="Times New Roman"/>
                <a:sym typeface="Times New Roman"/>
              </a:rPr>
              <a:t> accuracy 0.83  </a:t>
            </a:r>
            <a:r>
              <a:rPr lang="en-US" sz="1200" b="0" i="0" u="none" strike="noStrike" cap="none" dirty="0" err="1">
                <a:solidFill>
                  <a:schemeClr val="dk1"/>
                </a:solidFill>
                <a:latin typeface="Times New Roman"/>
                <a:ea typeface="Times New Roman"/>
                <a:cs typeface="Times New Roman"/>
                <a:sym typeface="Times New Roman"/>
              </a:rPr>
              <a:t>và</a:t>
            </a:r>
            <a:r>
              <a:rPr lang="en-US" sz="1200" b="0" i="0" u="none" strike="noStrike" cap="none" dirty="0">
                <a:solidFill>
                  <a:schemeClr val="dk1"/>
                </a:solidFill>
                <a:latin typeface="Times New Roman"/>
                <a:ea typeface="Times New Roman"/>
                <a:cs typeface="Times New Roman"/>
                <a:sym typeface="Times New Roman"/>
              </a:rPr>
              <a:t> f1-score 0.86-0.77</a:t>
            </a:r>
            <a:endParaRPr dirty="0"/>
          </a:p>
        </p:txBody>
      </p:sp>
      <p:pic>
        <p:nvPicPr>
          <p:cNvPr id="318" name="Google Shape;318;p22"/>
          <p:cNvPicPr preferRelativeResize="0"/>
          <p:nvPr/>
        </p:nvPicPr>
        <p:blipFill rotWithShape="1">
          <a:blip r:embed="rId3">
            <a:alphaModFix/>
          </a:blip>
          <a:srcRect/>
          <a:stretch/>
        </p:blipFill>
        <p:spPr>
          <a:xfrm>
            <a:off x="290312" y="1499512"/>
            <a:ext cx="3612738" cy="1208442"/>
          </a:xfrm>
          <a:prstGeom prst="rect">
            <a:avLst/>
          </a:prstGeom>
          <a:noFill/>
          <a:ln>
            <a:noFill/>
          </a:ln>
        </p:spPr>
      </p:pic>
      <p:pic>
        <p:nvPicPr>
          <p:cNvPr id="319" name="Google Shape;319;p22"/>
          <p:cNvPicPr preferRelativeResize="0"/>
          <p:nvPr/>
        </p:nvPicPr>
        <p:blipFill rotWithShape="1">
          <a:blip r:embed="rId4">
            <a:alphaModFix/>
          </a:blip>
          <a:srcRect/>
          <a:stretch/>
        </p:blipFill>
        <p:spPr>
          <a:xfrm>
            <a:off x="261886" y="2776996"/>
            <a:ext cx="3669589" cy="1064330"/>
          </a:xfrm>
          <a:prstGeom prst="rect">
            <a:avLst/>
          </a:prstGeom>
          <a:noFill/>
          <a:ln>
            <a:noFill/>
          </a:ln>
        </p:spPr>
      </p:pic>
      <p:pic>
        <p:nvPicPr>
          <p:cNvPr id="4" name="Picture 3">
            <a:extLst>
              <a:ext uri="{FF2B5EF4-FFF2-40B4-BE49-F238E27FC236}">
                <a16:creationId xmlns:a16="http://schemas.microsoft.com/office/drawing/2014/main" id="{D51FCCCD-519D-4F9F-A590-6EDDBBDE1CB0}"/>
              </a:ext>
            </a:extLst>
          </p:cNvPr>
          <p:cNvPicPr>
            <a:picLocks noChangeAspect="1"/>
          </p:cNvPicPr>
          <p:nvPr/>
        </p:nvPicPr>
        <p:blipFill>
          <a:blip r:embed="rId5"/>
          <a:stretch>
            <a:fillRect/>
          </a:stretch>
        </p:blipFill>
        <p:spPr>
          <a:xfrm>
            <a:off x="3993210" y="862427"/>
            <a:ext cx="4344006" cy="31913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3"/>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a:solidFill>
                  <a:schemeClr val="dk1"/>
                </a:solidFill>
                <a:latin typeface="Times New Roman"/>
                <a:ea typeface="Times New Roman"/>
                <a:cs typeface="Times New Roman"/>
                <a:sym typeface="Times New Roman"/>
              </a:rPr>
              <a:t>1. Xây dựng mô hình</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p:txBody>
      </p:sp>
      <p:sp>
        <p:nvSpPr>
          <p:cNvPr id="326" name="Google Shape;326;p23"/>
          <p:cNvSpPr txBox="1">
            <a:spLocks noGrp="1"/>
          </p:cNvSpPr>
          <p:nvPr>
            <p:ph type="subTitle" idx="4294967295"/>
          </p:nvPr>
        </p:nvSpPr>
        <p:spPr>
          <a:xfrm>
            <a:off x="279689" y="1865207"/>
            <a:ext cx="3227880" cy="61756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800" b="0" i="0" u="none" strike="noStrike" cap="none" dirty="0">
                <a:solidFill>
                  <a:schemeClr val="dk1"/>
                </a:solidFill>
                <a:latin typeface="Pontano Sans"/>
                <a:ea typeface="Pontano Sans"/>
                <a:cs typeface="Pontano Sans"/>
                <a:sym typeface="Pontano Sans"/>
              </a:rPr>
              <a:t> 2</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Đánh</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giá</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mô</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hình</a:t>
            </a:r>
            <a:r>
              <a:rPr lang="en-US" sz="1800" b="0" i="0" u="none" strike="noStrike" cap="none" dirty="0">
                <a:solidFill>
                  <a:schemeClr val="dk1"/>
                </a:solidFill>
                <a:latin typeface="Times New Roman"/>
                <a:ea typeface="Times New Roman"/>
                <a:cs typeface="Times New Roman"/>
                <a:sym typeface="Times New Roman"/>
              </a:rPr>
              <a:t> </a:t>
            </a:r>
            <a:endParaRPr sz="1200" b="0" i="0" u="none" strike="noStrike" cap="none" dirty="0">
              <a:solidFill>
                <a:schemeClr val="dk1"/>
              </a:solidFill>
              <a:latin typeface="Times New Roman"/>
              <a:ea typeface="Times New Roman"/>
              <a:cs typeface="Times New Roman"/>
              <a:sym typeface="Times New Roman"/>
            </a:endParaRPr>
          </a:p>
        </p:txBody>
      </p:sp>
      <p:sp>
        <p:nvSpPr>
          <p:cNvPr id="327" name="Google Shape;327;p23"/>
          <p:cNvSpPr txBox="1">
            <a:spLocks noGrp="1"/>
          </p:cNvSpPr>
          <p:nvPr>
            <p:ph type="subTitle" idx="4294967295"/>
          </p:nvPr>
        </p:nvSpPr>
        <p:spPr>
          <a:xfrm>
            <a:off x="-8501" y="716299"/>
            <a:ext cx="3742777" cy="82275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100" b="0" i="0" u="none" strike="noStrike" cap="none">
                <a:solidFill>
                  <a:schemeClr val="dk1"/>
                </a:solidFill>
                <a:latin typeface="Arial"/>
                <a:ea typeface="Arial"/>
                <a:cs typeface="Arial"/>
                <a:sym typeface="Arial"/>
              </a:rPr>
              <a:t>X_train, X_test, y_train, y_test = train_test_split(X, y, test_size=0.2, random_state=42)</a:t>
            </a:r>
            <a:endParaRPr/>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a:solidFill>
                  <a:schemeClr val="dk1"/>
                </a:solidFill>
                <a:latin typeface="Arial"/>
                <a:ea typeface="Arial"/>
                <a:cs typeface="Arial"/>
                <a:sym typeface="Arial"/>
              </a:rPr>
              <a:t> 🡪  training model Random Forest</a:t>
            </a:r>
            <a:endParaRPr/>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a:solidFill>
                <a:schemeClr val="dk1"/>
              </a:solidFill>
              <a:latin typeface="Pontano Sans"/>
              <a:ea typeface="Pontano Sans"/>
              <a:cs typeface="Pontano Sans"/>
              <a:sym typeface="Pontano Sans"/>
            </a:endParaRPr>
          </a:p>
        </p:txBody>
      </p:sp>
      <p:sp>
        <p:nvSpPr>
          <p:cNvPr id="328" name="Google Shape;328;p23"/>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29" name="Google Shape;329;p23"/>
          <p:cNvSpPr txBox="1"/>
          <p:nvPr/>
        </p:nvSpPr>
        <p:spPr>
          <a:xfrm>
            <a:off x="3507569" y="3411404"/>
            <a:ext cx="3793343" cy="1032009"/>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có</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độ</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chính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xác</a:t>
            </a:r>
            <a:r>
              <a:rPr lang="en-US" sz="1200" b="0" i="0" u="none" strike="noStrike" cap="none" dirty="0">
                <a:solidFill>
                  <a:schemeClr val="dk1"/>
                </a:solidFill>
                <a:latin typeface="Times New Roman"/>
                <a:ea typeface="Times New Roman"/>
                <a:cs typeface="Times New Roman"/>
                <a:sym typeface="Times New Roman"/>
              </a:rPr>
              <a:t> </a:t>
            </a:r>
            <a:r>
              <a:rPr lang="en-US" sz="1200" dirty="0" err="1">
                <a:solidFill>
                  <a:schemeClr val="dk1"/>
                </a:solidFill>
                <a:latin typeface="Times New Roman"/>
                <a:ea typeface="Times New Roman"/>
                <a:cs typeface="Times New Roman"/>
                <a:sym typeface="Times New Roman"/>
              </a:rPr>
              <a:t>khá</a:t>
            </a:r>
            <a:endParaRPr dirty="0"/>
          </a:p>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có</a:t>
            </a:r>
            <a:r>
              <a:rPr lang="en-US" sz="1200" b="0" i="0" u="none" strike="noStrike" cap="none" dirty="0">
                <a:solidFill>
                  <a:schemeClr val="dk1"/>
                </a:solidFill>
                <a:latin typeface="Times New Roman"/>
                <a:ea typeface="Times New Roman"/>
                <a:cs typeface="Times New Roman"/>
                <a:sym typeface="Times New Roman"/>
              </a:rPr>
              <a:t> accuracy 0.82  </a:t>
            </a:r>
            <a:r>
              <a:rPr lang="en-US" sz="1200" b="0" i="0" u="none" strike="noStrike" cap="none" dirty="0" err="1">
                <a:solidFill>
                  <a:schemeClr val="dk1"/>
                </a:solidFill>
                <a:latin typeface="Times New Roman"/>
                <a:ea typeface="Times New Roman"/>
                <a:cs typeface="Times New Roman"/>
                <a:sym typeface="Times New Roman"/>
              </a:rPr>
              <a:t>và</a:t>
            </a:r>
            <a:r>
              <a:rPr lang="en-US" sz="1200" b="0" i="0" u="none" strike="noStrike" cap="none" dirty="0">
                <a:solidFill>
                  <a:schemeClr val="dk1"/>
                </a:solidFill>
                <a:latin typeface="Times New Roman"/>
                <a:ea typeface="Times New Roman"/>
                <a:cs typeface="Times New Roman"/>
                <a:sym typeface="Times New Roman"/>
              </a:rPr>
              <a:t> f1-score 0.86-0.76</a:t>
            </a:r>
            <a:endParaRPr dirty="0"/>
          </a:p>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err="1">
                <a:solidFill>
                  <a:schemeClr val="dk1"/>
                </a:solidFill>
                <a:latin typeface="Times New Roman"/>
                <a:ea typeface="Times New Roman"/>
                <a:cs typeface="Times New Roman"/>
                <a:sym typeface="Times New Roman"/>
              </a:rPr>
              <a:t>Chọn</a:t>
            </a:r>
            <a:r>
              <a:rPr lang="en-US" sz="1200" b="0" i="0" u="none" strike="noStrike" cap="none" dirty="0">
                <a:solidFill>
                  <a:schemeClr val="dk1"/>
                </a:solidFill>
                <a:latin typeface="Times New Roman"/>
                <a:ea typeface="Times New Roman"/>
                <a:cs typeface="Times New Roman"/>
                <a:sym typeface="Times New Roman"/>
              </a:rPr>
              <a:t> Random Forest </a:t>
            </a:r>
            <a:r>
              <a:rPr lang="en-US" sz="1200" b="0" i="0" u="none" strike="noStrike" cap="none" dirty="0" err="1">
                <a:solidFill>
                  <a:schemeClr val="dk1"/>
                </a:solidFill>
                <a:latin typeface="Times New Roman"/>
                <a:ea typeface="Times New Roman"/>
                <a:cs typeface="Times New Roman"/>
                <a:sym typeface="Times New Roman"/>
              </a:rPr>
              <a:t>vì</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này</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hạn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chế</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việc</a:t>
            </a:r>
            <a:r>
              <a:rPr lang="en-US" sz="1200" b="0" i="0" u="none" strike="noStrike" cap="none" dirty="0">
                <a:solidFill>
                  <a:schemeClr val="dk1"/>
                </a:solidFill>
                <a:latin typeface="Times New Roman"/>
                <a:ea typeface="Times New Roman"/>
                <a:cs typeface="Times New Roman"/>
                <a:sym typeface="Times New Roman"/>
              </a:rPr>
              <a:t> overfitting</a:t>
            </a:r>
            <a:endParaRPr dirty="0"/>
          </a:p>
          <a:p>
            <a:pPr marL="457200" marR="0" lvl="0" indent="-228600" algn="l" rtl="0">
              <a:lnSpc>
                <a:spcPct val="100000"/>
              </a:lnSpc>
              <a:spcBef>
                <a:spcPts val="600"/>
              </a:spcBef>
              <a:spcAft>
                <a:spcPts val="0"/>
              </a:spcAft>
              <a:buClr>
                <a:schemeClr val="accent3"/>
              </a:buClr>
              <a:buSzPts val="1800"/>
              <a:buFont typeface="Noto Sans Symbols"/>
              <a:buNone/>
            </a:pPr>
            <a:endParaRPr sz="1200" b="0" i="0" u="none" strike="noStrike" cap="none" dirty="0">
              <a:solidFill>
                <a:schemeClr val="dk1"/>
              </a:solidFill>
              <a:latin typeface="Pontano Sans"/>
              <a:ea typeface="Pontano Sans"/>
              <a:cs typeface="Pontano Sans"/>
              <a:sym typeface="Pontano Sans"/>
            </a:endParaRPr>
          </a:p>
          <a:p>
            <a:pPr marL="457200" marR="0" lvl="0" indent="-228600" algn="l" rtl="0">
              <a:lnSpc>
                <a:spcPct val="100000"/>
              </a:lnSpc>
              <a:spcBef>
                <a:spcPts val="600"/>
              </a:spcBef>
              <a:spcAft>
                <a:spcPts val="0"/>
              </a:spcAft>
              <a:buClr>
                <a:schemeClr val="accent3"/>
              </a:buClr>
              <a:buSzPts val="1800"/>
              <a:buFont typeface="Noto Sans Symbols"/>
              <a:buNone/>
            </a:pPr>
            <a:endParaRPr sz="1200" b="0" i="0" u="none" strike="noStrike" cap="none" dirty="0">
              <a:solidFill>
                <a:schemeClr val="dk1"/>
              </a:solidFill>
              <a:latin typeface="Pontano Sans"/>
              <a:ea typeface="Pontano Sans"/>
              <a:cs typeface="Pontano Sans"/>
              <a:sym typeface="Pontano Sans"/>
            </a:endParaRPr>
          </a:p>
        </p:txBody>
      </p:sp>
      <p:pic>
        <p:nvPicPr>
          <p:cNvPr id="330" name="Google Shape;330;p23"/>
          <p:cNvPicPr preferRelativeResize="0"/>
          <p:nvPr/>
        </p:nvPicPr>
        <p:blipFill rotWithShape="1">
          <a:blip r:embed="rId3">
            <a:alphaModFix/>
          </a:blip>
          <a:srcRect/>
          <a:stretch/>
        </p:blipFill>
        <p:spPr>
          <a:xfrm>
            <a:off x="3507570" y="312183"/>
            <a:ext cx="5200661" cy="1550751"/>
          </a:xfrm>
          <a:prstGeom prst="rect">
            <a:avLst/>
          </a:prstGeom>
          <a:noFill/>
          <a:ln>
            <a:noFill/>
          </a:ln>
        </p:spPr>
      </p:pic>
      <p:pic>
        <p:nvPicPr>
          <p:cNvPr id="331" name="Google Shape;331;p23"/>
          <p:cNvPicPr preferRelativeResize="0"/>
          <p:nvPr/>
        </p:nvPicPr>
        <p:blipFill rotWithShape="1">
          <a:blip r:embed="rId4">
            <a:alphaModFix/>
          </a:blip>
          <a:srcRect/>
          <a:stretch/>
        </p:blipFill>
        <p:spPr>
          <a:xfrm>
            <a:off x="3507570" y="1922018"/>
            <a:ext cx="5200661" cy="1178328"/>
          </a:xfrm>
          <a:prstGeom prst="rect">
            <a:avLst/>
          </a:prstGeom>
          <a:noFill/>
          <a:ln>
            <a:noFill/>
          </a:ln>
        </p:spPr>
      </p:pic>
      <p:pic>
        <p:nvPicPr>
          <p:cNvPr id="4" name="Picture 3">
            <a:extLst>
              <a:ext uri="{FF2B5EF4-FFF2-40B4-BE49-F238E27FC236}">
                <a16:creationId xmlns:a16="http://schemas.microsoft.com/office/drawing/2014/main" id="{6A31FF88-37EC-4CF4-A3CF-A420E61C65AE}"/>
              </a:ext>
            </a:extLst>
          </p:cNvPr>
          <p:cNvPicPr>
            <a:picLocks noChangeAspect="1"/>
          </p:cNvPicPr>
          <p:nvPr/>
        </p:nvPicPr>
        <p:blipFill>
          <a:blip r:embed="rId5"/>
          <a:stretch>
            <a:fillRect/>
          </a:stretch>
        </p:blipFill>
        <p:spPr>
          <a:xfrm>
            <a:off x="365426" y="2359848"/>
            <a:ext cx="3018793" cy="23404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24" descr="photo-1453872787409-dc25a2913da0"/>
          <p:cNvPicPr preferRelativeResize="0"/>
          <p:nvPr/>
        </p:nvPicPr>
        <p:blipFill rotWithShape="1">
          <a:blip r:embed="rId3">
            <a:alphaModFix/>
          </a:blip>
          <a:srcRect l="26172" r="28919"/>
          <a:stretch/>
        </p:blipFill>
        <p:spPr>
          <a:xfrm>
            <a:off x="5038825" y="0"/>
            <a:ext cx="4105174" cy="5143501"/>
          </a:xfrm>
          <a:prstGeom prst="rect">
            <a:avLst/>
          </a:prstGeom>
          <a:noFill/>
          <a:ln>
            <a:noFill/>
          </a:ln>
        </p:spPr>
      </p:pic>
      <p:sp>
        <p:nvSpPr>
          <p:cNvPr id="338" name="Google Shape;338;p24"/>
          <p:cNvSpPr txBox="1">
            <a:spLocks noGrp="1"/>
          </p:cNvSpPr>
          <p:nvPr>
            <p:ph type="title"/>
          </p:nvPr>
        </p:nvSpPr>
        <p:spPr>
          <a:xfrm>
            <a:off x="804271" y="264612"/>
            <a:ext cx="3142200" cy="8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XÂY DỰNG MÔ HÌNH K-MEAN</a:t>
            </a:r>
            <a:br>
              <a:rPr lang="en-US"/>
            </a:br>
            <a:br>
              <a:rPr lang="en-US"/>
            </a:br>
            <a:endParaRPr b="0"/>
          </a:p>
        </p:txBody>
      </p:sp>
      <p:sp>
        <p:nvSpPr>
          <p:cNvPr id="339" name="Google Shape;339;p24"/>
          <p:cNvSpPr txBox="1">
            <a:spLocks noGrp="1"/>
          </p:cNvSpPr>
          <p:nvPr>
            <p:ph type="body" idx="1"/>
          </p:nvPr>
        </p:nvSpPr>
        <p:spPr>
          <a:xfrm>
            <a:off x="350408" y="1318285"/>
            <a:ext cx="3142200" cy="26502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Tính</a:t>
            </a:r>
            <a:r>
              <a:rPr lang="en-US" dirty="0">
                <a:latin typeface="Times New Roman"/>
                <a:ea typeface="Times New Roman"/>
                <a:cs typeface="Times New Roman"/>
                <a:sym typeface="Times New Roman"/>
              </a:rPr>
              <a:t> RFM</a:t>
            </a:r>
            <a:endParaRPr dirty="0"/>
          </a:p>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Tìm</a:t>
            </a:r>
            <a:r>
              <a:rPr lang="en-US" dirty="0">
                <a:latin typeface="Times New Roman"/>
                <a:ea typeface="Times New Roman"/>
                <a:cs typeface="Times New Roman"/>
                <a:sym typeface="Times New Roman"/>
              </a:rPr>
              <a:t> RFM Score </a:t>
            </a:r>
            <a:r>
              <a:rPr lang="en-US" dirty="0" err="1">
                <a:latin typeface="Times New Roman"/>
                <a:ea typeface="Times New Roman"/>
                <a:cs typeface="Times New Roman"/>
                <a:sym typeface="Times New Roman"/>
              </a:rPr>
              <a:t>Truyền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thống</a:t>
            </a:r>
            <a:r>
              <a:rPr lang="en-US" dirty="0">
                <a:latin typeface="Times New Roman"/>
                <a:ea typeface="Times New Roman"/>
                <a:cs typeface="Times New Roman"/>
                <a:sym typeface="Times New Roman"/>
              </a:rPr>
              <a:t> </a:t>
            </a:r>
            <a:endParaRPr dirty="0"/>
          </a:p>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Trainning</a:t>
            </a:r>
            <a:r>
              <a:rPr lang="en-US" dirty="0">
                <a:latin typeface="Times New Roman"/>
                <a:ea typeface="Times New Roman"/>
                <a:cs typeface="Times New Roman"/>
                <a:sym typeface="Times New Roman"/>
              </a:rPr>
              <a:t> K-mean</a:t>
            </a:r>
            <a:endParaRPr dirty="0">
              <a:latin typeface="Times New Roman"/>
              <a:ea typeface="Times New Roman"/>
              <a:cs typeface="Times New Roman"/>
              <a:sym typeface="Times New Roman"/>
            </a:endParaRPr>
          </a:p>
        </p:txBody>
      </p:sp>
      <p:sp>
        <p:nvSpPr>
          <p:cNvPr id="340" name="Google Shape;340;p24"/>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41" name="Google Shape;341;p24"/>
          <p:cNvSpPr/>
          <p:nvPr/>
        </p:nvSpPr>
        <p:spPr>
          <a:xfrm>
            <a:off x="255972" y="264612"/>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5"/>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Tính</a:t>
            </a:r>
            <a:r>
              <a:rPr lang="en-US" sz="2000" b="0" i="0" u="none" strike="noStrike" cap="none" dirty="0">
                <a:solidFill>
                  <a:schemeClr val="dk1"/>
                </a:solidFill>
                <a:latin typeface="Times New Roman"/>
                <a:ea typeface="Times New Roman"/>
                <a:cs typeface="Times New Roman"/>
                <a:sym typeface="Times New Roman"/>
              </a:rPr>
              <a:t> RFM </a:t>
            </a:r>
            <a:r>
              <a:rPr lang="en-US" sz="2000" b="0" i="0" u="none" strike="noStrike" cap="none" dirty="0" err="1">
                <a:solidFill>
                  <a:schemeClr val="dk1"/>
                </a:solidFill>
                <a:latin typeface="Times New Roman"/>
                <a:ea typeface="Times New Roman"/>
                <a:cs typeface="Times New Roman"/>
                <a:sym typeface="Times New Roman"/>
              </a:rPr>
              <a:t>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endParaRPr dirty="0"/>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47" name="Google Shape;347;p25"/>
          <p:cNvSpPr txBox="1">
            <a:spLocks noGrp="1"/>
          </p:cNvSpPr>
          <p:nvPr>
            <p:ph type="subTitle" idx="4294967295"/>
          </p:nvPr>
        </p:nvSpPr>
        <p:spPr>
          <a:xfrm>
            <a:off x="290312" y="818010"/>
            <a:ext cx="5874744" cy="116080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R ( Recency ) : </a:t>
            </a:r>
            <a:r>
              <a:rPr lang="en-US" sz="1200" b="0" i="0" u="none" strike="noStrike" cap="none" dirty="0" err="1">
                <a:solidFill>
                  <a:schemeClr val="dk1"/>
                </a:solidFill>
                <a:latin typeface="Times New Roman"/>
                <a:ea typeface="Times New Roman"/>
                <a:cs typeface="Times New Roman"/>
                <a:sym typeface="Times New Roman"/>
              </a:rPr>
              <a:t>Lần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cuối</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sử</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dụng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 </a:t>
            </a:r>
            <a:r>
              <a:rPr lang="en-US" sz="1200" b="0" i="0" u="none" strike="noStrike" cap="none" dirty="0" err="1">
                <a:solidFill>
                  <a:schemeClr val="dk1"/>
                </a:solidFill>
                <a:latin typeface="Times New Roman"/>
                <a:ea typeface="Times New Roman"/>
                <a:cs typeface="Times New Roman"/>
                <a:sym typeface="Times New Roman"/>
              </a:rPr>
              <a:t>dùng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Previous_Purchases</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 F ( Frequency) : </a:t>
            </a:r>
            <a:r>
              <a:rPr lang="en-US" sz="1200" b="0" i="0" u="none" strike="noStrike" cap="none" dirty="0" err="1">
                <a:solidFill>
                  <a:schemeClr val="dk1"/>
                </a:solidFill>
                <a:latin typeface="Times New Roman"/>
                <a:ea typeface="Times New Roman"/>
                <a:cs typeface="Times New Roman"/>
                <a:sym typeface="Times New Roman"/>
              </a:rPr>
              <a:t>Tần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suất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sử</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dụng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Frequency_of_Purchases</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 M ( Monetary ) : </a:t>
            </a:r>
            <a:r>
              <a:rPr lang="en-US" sz="1200" b="0" i="0" u="none" strike="noStrike" cap="none" dirty="0" err="1">
                <a:solidFill>
                  <a:schemeClr val="dk1"/>
                </a:solidFill>
                <a:latin typeface="Times New Roman"/>
                <a:ea typeface="Times New Roman"/>
                <a:cs typeface="Times New Roman"/>
                <a:sym typeface="Times New Roman"/>
              </a:rPr>
              <a:t>Doanh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thu</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từ</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 </a:t>
            </a:r>
            <a:r>
              <a:rPr lang="en-US" sz="1200" b="0" i="0" u="none" strike="noStrike" cap="none" dirty="0" err="1">
                <a:solidFill>
                  <a:schemeClr val="dk1"/>
                </a:solidFill>
                <a:latin typeface="Times New Roman"/>
                <a:ea typeface="Times New Roman"/>
                <a:cs typeface="Times New Roman"/>
                <a:sym typeface="Times New Roman"/>
              </a:rPr>
              <a:t>Dùng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Purchase_Amount_USD</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Pontano Sans"/>
              <a:ea typeface="Pontano Sans"/>
              <a:cs typeface="Pontano Sans"/>
              <a:sym typeface="Pontano Sans"/>
            </a:endParaRPr>
          </a:p>
        </p:txBody>
      </p:sp>
      <p:sp>
        <p:nvSpPr>
          <p:cNvPr id="348" name="Google Shape;348;p25"/>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pic>
        <p:nvPicPr>
          <p:cNvPr id="3" name="Picture 2">
            <a:extLst>
              <a:ext uri="{FF2B5EF4-FFF2-40B4-BE49-F238E27FC236}">
                <a16:creationId xmlns:a16="http://schemas.microsoft.com/office/drawing/2014/main" id="{110F882F-3376-4EBD-A5C1-E336F9AB55B5}"/>
              </a:ext>
            </a:extLst>
          </p:cNvPr>
          <p:cNvPicPr>
            <a:picLocks noChangeAspect="1"/>
          </p:cNvPicPr>
          <p:nvPr/>
        </p:nvPicPr>
        <p:blipFill>
          <a:blip r:embed="rId3"/>
          <a:stretch>
            <a:fillRect/>
          </a:stretch>
        </p:blipFill>
        <p:spPr>
          <a:xfrm>
            <a:off x="365426" y="2080529"/>
            <a:ext cx="3193828" cy="1534355"/>
          </a:xfrm>
          <a:prstGeom prst="rect">
            <a:avLst/>
          </a:prstGeom>
        </p:spPr>
      </p:pic>
      <p:pic>
        <p:nvPicPr>
          <p:cNvPr id="5" name="Picture 4">
            <a:extLst>
              <a:ext uri="{FF2B5EF4-FFF2-40B4-BE49-F238E27FC236}">
                <a16:creationId xmlns:a16="http://schemas.microsoft.com/office/drawing/2014/main" id="{0B76F569-BD5B-4FDC-A962-7FFF07E27809}"/>
              </a:ext>
            </a:extLst>
          </p:cNvPr>
          <p:cNvPicPr>
            <a:picLocks noChangeAspect="1"/>
          </p:cNvPicPr>
          <p:nvPr/>
        </p:nvPicPr>
        <p:blipFill>
          <a:blip r:embed="rId4"/>
          <a:stretch>
            <a:fillRect/>
          </a:stretch>
        </p:blipFill>
        <p:spPr>
          <a:xfrm>
            <a:off x="3894462" y="2080529"/>
            <a:ext cx="2940123" cy="1534355"/>
          </a:xfrm>
          <a:prstGeom prst="rect">
            <a:avLst/>
          </a:prstGeom>
        </p:spPr>
      </p:pic>
      <p:pic>
        <p:nvPicPr>
          <p:cNvPr id="7" name="Picture 6">
            <a:extLst>
              <a:ext uri="{FF2B5EF4-FFF2-40B4-BE49-F238E27FC236}">
                <a16:creationId xmlns:a16="http://schemas.microsoft.com/office/drawing/2014/main" id="{E882F788-994F-4E90-8722-3385E46A2E3B}"/>
              </a:ext>
            </a:extLst>
          </p:cNvPr>
          <p:cNvPicPr>
            <a:picLocks noChangeAspect="1"/>
          </p:cNvPicPr>
          <p:nvPr/>
        </p:nvPicPr>
        <p:blipFill>
          <a:blip r:embed="rId5"/>
          <a:stretch>
            <a:fillRect/>
          </a:stretch>
        </p:blipFill>
        <p:spPr>
          <a:xfrm>
            <a:off x="5836604" y="364356"/>
            <a:ext cx="2667361" cy="1512752"/>
          </a:xfrm>
          <a:prstGeom prst="rect">
            <a:avLst/>
          </a:prstGeom>
        </p:spPr>
      </p:pic>
    </p:spTree>
    <p:extLst>
      <p:ext uri="{BB962C8B-B14F-4D97-AF65-F5344CB8AC3E}">
        <p14:creationId xmlns:p14="http://schemas.microsoft.com/office/powerpoint/2010/main" val="4262930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5"/>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Tính</a:t>
            </a:r>
            <a:r>
              <a:rPr lang="en-US" sz="2000" b="0" i="0" u="none" strike="noStrike" cap="none" dirty="0">
                <a:solidFill>
                  <a:schemeClr val="dk1"/>
                </a:solidFill>
                <a:latin typeface="Times New Roman"/>
                <a:ea typeface="Times New Roman"/>
                <a:cs typeface="Times New Roman"/>
                <a:sym typeface="Times New Roman"/>
              </a:rPr>
              <a:t> RFM </a:t>
            </a:r>
            <a:r>
              <a:rPr lang="en-US" sz="2000" b="0" i="0" u="none" strike="noStrike" cap="none" dirty="0" err="1">
                <a:solidFill>
                  <a:schemeClr val="dk1"/>
                </a:solidFill>
                <a:latin typeface="Times New Roman"/>
                <a:ea typeface="Times New Roman"/>
                <a:cs typeface="Times New Roman"/>
                <a:sym typeface="Times New Roman"/>
              </a:rPr>
              <a:t>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endParaRPr dirty="0"/>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47" name="Google Shape;347;p25"/>
          <p:cNvSpPr txBox="1">
            <a:spLocks noGrp="1"/>
          </p:cNvSpPr>
          <p:nvPr>
            <p:ph type="subTitle" idx="4294967295"/>
          </p:nvPr>
        </p:nvSpPr>
        <p:spPr>
          <a:xfrm>
            <a:off x="290312" y="818010"/>
            <a:ext cx="5874744" cy="116080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R ( Recency ) : </a:t>
            </a:r>
            <a:r>
              <a:rPr lang="en-US" sz="1200" b="0" i="0" u="none" strike="noStrike" cap="none" dirty="0" err="1">
                <a:solidFill>
                  <a:schemeClr val="dk1"/>
                </a:solidFill>
                <a:latin typeface="Times New Roman"/>
                <a:ea typeface="Times New Roman"/>
                <a:cs typeface="Times New Roman"/>
                <a:sym typeface="Times New Roman"/>
              </a:rPr>
              <a:t>Lần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cuối</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sử</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dụng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 </a:t>
            </a:r>
            <a:r>
              <a:rPr lang="en-US" sz="1200" b="0" i="0" u="none" strike="noStrike" cap="none" dirty="0" err="1">
                <a:solidFill>
                  <a:schemeClr val="dk1"/>
                </a:solidFill>
                <a:latin typeface="Times New Roman"/>
                <a:ea typeface="Times New Roman"/>
                <a:cs typeface="Times New Roman"/>
                <a:sym typeface="Times New Roman"/>
              </a:rPr>
              <a:t>dùng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Previous_Purchases</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 F ( Frequency) : </a:t>
            </a:r>
            <a:r>
              <a:rPr lang="en-US" sz="1200" b="0" i="0" u="none" strike="noStrike" cap="none" dirty="0" err="1">
                <a:solidFill>
                  <a:schemeClr val="dk1"/>
                </a:solidFill>
                <a:latin typeface="Times New Roman"/>
                <a:ea typeface="Times New Roman"/>
                <a:cs typeface="Times New Roman"/>
                <a:sym typeface="Times New Roman"/>
              </a:rPr>
              <a:t>Tần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suất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sử</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dụng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Frequency_of_Purchases</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 M ( Monetary ) : </a:t>
            </a:r>
            <a:r>
              <a:rPr lang="en-US" sz="1200" b="0" i="0" u="none" strike="noStrike" cap="none" dirty="0" err="1">
                <a:solidFill>
                  <a:schemeClr val="dk1"/>
                </a:solidFill>
                <a:latin typeface="Times New Roman"/>
                <a:ea typeface="Times New Roman"/>
                <a:cs typeface="Times New Roman"/>
                <a:sym typeface="Times New Roman"/>
              </a:rPr>
              <a:t>Doanh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thu</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từ</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 </a:t>
            </a:r>
            <a:r>
              <a:rPr lang="en-US" sz="1200" b="0" i="0" u="none" strike="noStrike" cap="none" dirty="0" err="1">
                <a:solidFill>
                  <a:schemeClr val="dk1"/>
                </a:solidFill>
                <a:latin typeface="Times New Roman"/>
                <a:ea typeface="Times New Roman"/>
                <a:cs typeface="Times New Roman"/>
                <a:sym typeface="Times New Roman"/>
              </a:rPr>
              <a:t>Dùng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Purchase_Amount_USD</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Pontano Sans"/>
              <a:ea typeface="Pontano Sans"/>
              <a:cs typeface="Pontano Sans"/>
              <a:sym typeface="Pontano Sans"/>
            </a:endParaRPr>
          </a:p>
        </p:txBody>
      </p:sp>
      <p:sp>
        <p:nvSpPr>
          <p:cNvPr id="348" name="Google Shape;348;p25"/>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pic>
        <p:nvPicPr>
          <p:cNvPr id="349" name="Google Shape;349;p25"/>
          <p:cNvPicPr preferRelativeResize="0"/>
          <p:nvPr/>
        </p:nvPicPr>
        <p:blipFill rotWithShape="1">
          <a:blip r:embed="rId3">
            <a:alphaModFix/>
          </a:blip>
          <a:srcRect/>
          <a:stretch/>
        </p:blipFill>
        <p:spPr>
          <a:xfrm>
            <a:off x="483052" y="1736079"/>
            <a:ext cx="4703311" cy="3013772"/>
          </a:xfrm>
          <a:prstGeom prst="rect">
            <a:avLst/>
          </a:prstGeom>
          <a:noFill/>
          <a:ln>
            <a:noFill/>
          </a:ln>
        </p:spPr>
      </p:pic>
    </p:spTree>
    <p:extLst>
      <p:ext uri="{BB962C8B-B14F-4D97-AF65-F5344CB8AC3E}">
        <p14:creationId xmlns:p14="http://schemas.microsoft.com/office/powerpoint/2010/main" val="263457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MỤC LỤC</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20" name="Google Shape;120;p3"/>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1" name="Google Shape;121;p3"/>
          <p:cNvSpPr txBox="1">
            <a:spLocks noGrp="1"/>
          </p:cNvSpPr>
          <p:nvPr>
            <p:ph type="body" idx="1"/>
          </p:nvPr>
        </p:nvSpPr>
        <p:spPr>
          <a:xfrm>
            <a:off x="457199" y="1074586"/>
            <a:ext cx="2573099" cy="3669113"/>
          </a:xfrm>
          <a:prstGeom prst="rect">
            <a:avLst/>
          </a:prstGeom>
          <a:noFill/>
          <a:ln>
            <a:noFill/>
          </a:ln>
        </p:spPr>
        <p:txBody>
          <a:bodyPr spcFirstLastPara="1" wrap="square" lIns="91425" tIns="91425" rIns="91425" bIns="91425" anchor="t" anchorCtr="0">
            <a:noAutofit/>
          </a:bodyPr>
          <a:lstStyle/>
          <a:p>
            <a:pPr marL="228600" lvl="0" indent="-228600" algn="l" rtl="0">
              <a:lnSpc>
                <a:spcPct val="100000"/>
              </a:lnSpc>
              <a:spcBef>
                <a:spcPts val="600"/>
              </a:spcBef>
              <a:spcAft>
                <a:spcPts val="0"/>
              </a:spcAft>
              <a:buSzPts val="1600"/>
              <a:buAutoNum type="arabicPeriod"/>
            </a:pPr>
            <a:r>
              <a:rPr lang="en-US" sz="1200">
                <a:latin typeface="Times New Roman"/>
                <a:ea typeface="Times New Roman"/>
                <a:cs typeface="Times New Roman"/>
                <a:sym typeface="Times New Roman"/>
              </a:rPr>
              <a:t>GIỚI THIỆU ĐỀ TÀI </a:t>
            </a:r>
            <a:endParaRPr/>
          </a:p>
          <a:p>
            <a:pPr marL="228600" lvl="0" indent="-228600" algn="l" rtl="0">
              <a:lnSpc>
                <a:spcPct val="100000"/>
              </a:lnSpc>
              <a:spcBef>
                <a:spcPts val="600"/>
              </a:spcBef>
              <a:spcAft>
                <a:spcPts val="0"/>
              </a:spcAft>
              <a:buSzPts val="1600"/>
              <a:buAutoNum type="arabicPeriod"/>
            </a:pPr>
            <a:r>
              <a:rPr lang="en-US" sz="1200">
                <a:latin typeface="Times New Roman"/>
                <a:ea typeface="Times New Roman"/>
                <a:cs typeface="Times New Roman"/>
                <a:sym typeface="Times New Roman"/>
              </a:rPr>
              <a:t> DATA</a:t>
            </a:r>
            <a:endParaRPr/>
          </a:p>
          <a:p>
            <a:pPr marL="228600" lvl="0" indent="-228600" algn="l" rtl="0">
              <a:lnSpc>
                <a:spcPct val="100000"/>
              </a:lnSpc>
              <a:spcBef>
                <a:spcPts val="600"/>
              </a:spcBef>
              <a:spcAft>
                <a:spcPts val="0"/>
              </a:spcAft>
              <a:buSzPts val="1600"/>
              <a:buAutoNum type="arabicPeriod"/>
            </a:pPr>
            <a:r>
              <a:rPr lang="en-US" sz="1200">
                <a:latin typeface="Times New Roman"/>
                <a:ea typeface="Times New Roman"/>
                <a:cs typeface="Times New Roman"/>
                <a:sym typeface="Times New Roman"/>
              </a:rPr>
              <a:t>PHÂN TÍCH KHÁM PHÁ </a:t>
            </a:r>
            <a:endParaRPr/>
          </a:p>
          <a:p>
            <a:pPr marL="228600" lvl="0" indent="-228600" algn="l" rtl="0">
              <a:lnSpc>
                <a:spcPct val="100000"/>
              </a:lnSpc>
              <a:spcBef>
                <a:spcPts val="600"/>
              </a:spcBef>
              <a:spcAft>
                <a:spcPts val="0"/>
              </a:spcAft>
              <a:buSzPts val="1600"/>
              <a:buAutoNum type="arabicPeriod"/>
            </a:pPr>
            <a:r>
              <a:rPr lang="en-US" sz="1200">
                <a:latin typeface="Times New Roman"/>
                <a:ea typeface="Times New Roman"/>
                <a:cs typeface="Times New Roman"/>
                <a:sym typeface="Times New Roman"/>
              </a:rPr>
              <a:t>XÂY DỰNG MÔ HÌNH DỰ BÁO </a:t>
            </a:r>
            <a:endParaRPr/>
          </a:p>
          <a:p>
            <a:pPr marL="228600" lvl="0" indent="-228600" algn="l" rtl="0">
              <a:lnSpc>
                <a:spcPct val="100000"/>
              </a:lnSpc>
              <a:spcBef>
                <a:spcPts val="600"/>
              </a:spcBef>
              <a:spcAft>
                <a:spcPts val="0"/>
              </a:spcAft>
              <a:buSzPts val="1600"/>
              <a:buAutoNum type="arabicPeriod"/>
            </a:pPr>
            <a:r>
              <a:rPr lang="en-US" sz="1200">
                <a:latin typeface="Times New Roman"/>
                <a:ea typeface="Times New Roman"/>
                <a:cs typeface="Times New Roman"/>
                <a:sym typeface="Times New Roman"/>
              </a:rPr>
              <a:t>XÂY DỰNG MÔ HÌNH K-MEAN</a:t>
            </a:r>
            <a:endParaRPr/>
          </a:p>
          <a:p>
            <a:pPr marL="228600" lvl="0" indent="-228600" algn="l" rtl="0">
              <a:lnSpc>
                <a:spcPct val="100000"/>
              </a:lnSpc>
              <a:spcBef>
                <a:spcPts val="600"/>
              </a:spcBef>
              <a:spcAft>
                <a:spcPts val="0"/>
              </a:spcAft>
              <a:buSzPts val="1600"/>
              <a:buAutoNum type="arabicPeriod"/>
            </a:pPr>
            <a:r>
              <a:rPr lang="en-US" sz="1200">
                <a:latin typeface="Times New Roman"/>
                <a:ea typeface="Times New Roman"/>
                <a:cs typeface="Times New Roman"/>
                <a:sym typeface="Times New Roman"/>
              </a:rPr>
              <a:t>KẾT LUẬN VÀ ĐỀ XUẤT</a:t>
            </a:r>
            <a:endParaRPr sz="12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err="1">
                <a:solidFill>
                  <a:schemeClr val="dk1"/>
                </a:solidFill>
                <a:latin typeface="Times New Roman"/>
                <a:ea typeface="Times New Roman"/>
                <a:cs typeface="Times New Roman"/>
                <a:sym typeface="Times New Roman"/>
              </a:rPr>
              <a:t>Tìm</a:t>
            </a:r>
            <a:r>
              <a:rPr lang="en-US" sz="2000" b="0" i="0" u="none" strike="noStrike" cap="none" dirty="0">
                <a:solidFill>
                  <a:schemeClr val="dk1"/>
                </a:solidFill>
                <a:latin typeface="Times New Roman"/>
                <a:ea typeface="Times New Roman"/>
                <a:cs typeface="Times New Roman"/>
                <a:sym typeface="Times New Roman"/>
              </a:rPr>
              <a:t> RFM Score </a:t>
            </a:r>
            <a:r>
              <a:rPr lang="en-US" sz="2000" dirty="0" err="1">
                <a:latin typeface="Times New Roman"/>
                <a:ea typeface="Times New Roman"/>
                <a:cs typeface="Times New Roman"/>
                <a:sym typeface="Times New Roman"/>
              </a:rPr>
              <a:t>t</a:t>
            </a:r>
            <a:r>
              <a:rPr lang="en-US" sz="2000" b="0" i="0" u="none" strike="noStrike" cap="none" dirty="0" err="1">
                <a:solidFill>
                  <a:schemeClr val="dk1"/>
                </a:solidFill>
                <a:latin typeface="Times New Roman"/>
                <a:ea typeface="Times New Roman"/>
                <a:cs typeface="Times New Roman"/>
                <a:sym typeface="Times New Roman"/>
              </a:rPr>
              <a: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endParaRPr dirty="0"/>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55" name="Google Shape;355;p26"/>
          <p:cNvSpPr txBox="1">
            <a:spLocks noGrp="1"/>
          </p:cNvSpPr>
          <p:nvPr>
            <p:ph type="subTitle" idx="4294967295"/>
          </p:nvPr>
        </p:nvSpPr>
        <p:spPr>
          <a:xfrm>
            <a:off x="290312" y="818010"/>
            <a:ext cx="5874744" cy="116080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a:solidFill>
                  <a:schemeClr val="dk1"/>
                </a:solidFill>
                <a:latin typeface="Times New Roman"/>
                <a:ea typeface="Times New Roman"/>
                <a:cs typeface="Times New Roman"/>
                <a:sym typeface="Times New Roman"/>
              </a:rPr>
              <a:t>Công thức BA</a:t>
            </a:r>
            <a:endParaRPr/>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a:solidFill>
                <a:schemeClr val="dk1"/>
              </a:solidFill>
              <a:latin typeface="Pontano Sans"/>
              <a:ea typeface="Pontano Sans"/>
              <a:cs typeface="Pontano Sans"/>
              <a:sym typeface="Pontano Sans"/>
            </a:endParaRPr>
          </a:p>
        </p:txBody>
      </p:sp>
      <p:sp>
        <p:nvSpPr>
          <p:cNvPr id="356" name="Google Shape;356;p26"/>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pic>
        <p:nvPicPr>
          <p:cNvPr id="357" name="Google Shape;357;p26"/>
          <p:cNvPicPr preferRelativeResize="0"/>
          <p:nvPr/>
        </p:nvPicPr>
        <p:blipFill rotWithShape="1">
          <a:blip r:embed="rId3">
            <a:alphaModFix/>
          </a:blip>
          <a:srcRect/>
          <a:stretch/>
        </p:blipFill>
        <p:spPr>
          <a:xfrm>
            <a:off x="365426" y="1205533"/>
            <a:ext cx="7688829" cy="971686"/>
          </a:xfrm>
          <a:prstGeom prst="rect">
            <a:avLst/>
          </a:prstGeom>
          <a:noFill/>
          <a:ln>
            <a:noFill/>
          </a:ln>
        </p:spPr>
      </p:pic>
      <p:pic>
        <p:nvPicPr>
          <p:cNvPr id="358" name="Google Shape;358;p26"/>
          <p:cNvPicPr preferRelativeResize="0"/>
          <p:nvPr/>
        </p:nvPicPr>
        <p:blipFill rotWithShape="1">
          <a:blip r:embed="rId4">
            <a:alphaModFix/>
          </a:blip>
          <a:srcRect/>
          <a:stretch/>
        </p:blipFill>
        <p:spPr>
          <a:xfrm>
            <a:off x="433229" y="2270668"/>
            <a:ext cx="2276793" cy="25625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err="1">
                <a:solidFill>
                  <a:schemeClr val="dk1"/>
                </a:solidFill>
                <a:latin typeface="Times New Roman"/>
                <a:ea typeface="Times New Roman"/>
                <a:cs typeface="Times New Roman"/>
                <a:sym typeface="Times New Roman"/>
              </a:rPr>
              <a:t>Tìm</a:t>
            </a:r>
            <a:r>
              <a:rPr lang="en-US" sz="2000" b="0" i="0" u="none" strike="noStrike" cap="none" dirty="0">
                <a:solidFill>
                  <a:schemeClr val="dk1"/>
                </a:solidFill>
                <a:latin typeface="Times New Roman"/>
                <a:ea typeface="Times New Roman"/>
                <a:cs typeface="Times New Roman"/>
                <a:sym typeface="Times New Roman"/>
              </a:rPr>
              <a:t> RFM Score </a:t>
            </a:r>
            <a:r>
              <a:rPr lang="en-US" sz="2000" dirty="0" err="1">
                <a:latin typeface="Times New Roman"/>
                <a:ea typeface="Times New Roman"/>
                <a:cs typeface="Times New Roman"/>
                <a:sym typeface="Times New Roman"/>
              </a:rPr>
              <a:t>t</a:t>
            </a:r>
            <a:r>
              <a:rPr lang="en-US" sz="2000" b="0" i="0" u="none" strike="noStrike" cap="none" dirty="0" err="1">
                <a:solidFill>
                  <a:schemeClr val="dk1"/>
                </a:solidFill>
                <a:latin typeface="Times New Roman"/>
                <a:ea typeface="Times New Roman"/>
                <a:cs typeface="Times New Roman"/>
                <a:sym typeface="Times New Roman"/>
              </a:rPr>
              <a: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endParaRPr dirty="0"/>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55" name="Google Shape;355;p26"/>
          <p:cNvSpPr txBox="1">
            <a:spLocks noGrp="1"/>
          </p:cNvSpPr>
          <p:nvPr>
            <p:ph type="subTitle" idx="4294967295"/>
          </p:nvPr>
        </p:nvSpPr>
        <p:spPr>
          <a:xfrm>
            <a:off x="4438511" y="2571750"/>
            <a:ext cx="2293752" cy="169325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Bussiness</a:t>
            </a:r>
            <a:r>
              <a:rPr lang="en-US" dirty="0">
                <a:latin typeface="Times New Roman" panose="02020603050405020304" pitchFamily="18" charset="0"/>
                <a:cs typeface="Times New Roman" panose="02020603050405020304" pitchFamily="18" charset="0"/>
              </a:rPr>
              <a:t> Analysis</a:t>
            </a:r>
            <a:endParaRPr dirty="0">
              <a:latin typeface="Times New Roman" panose="02020603050405020304" pitchFamily="18" charset="0"/>
              <a:cs typeface="Times New Roman" panose="02020603050405020304" pitchFamily="18" charset="0"/>
            </a:endParaRPr>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Pontano Sans"/>
              <a:ea typeface="Pontano Sans"/>
              <a:cs typeface="Pontano Sans"/>
              <a:sym typeface="Pontano Sans"/>
            </a:endParaRPr>
          </a:p>
        </p:txBody>
      </p:sp>
      <p:sp>
        <p:nvSpPr>
          <p:cNvPr id="356" name="Google Shape;356;p26"/>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pic>
        <p:nvPicPr>
          <p:cNvPr id="3" name="Picture 2">
            <a:extLst>
              <a:ext uri="{FF2B5EF4-FFF2-40B4-BE49-F238E27FC236}">
                <a16:creationId xmlns:a16="http://schemas.microsoft.com/office/drawing/2014/main" id="{6092810D-05BD-40D6-8CE9-CA2D3773E11C}"/>
              </a:ext>
            </a:extLst>
          </p:cNvPr>
          <p:cNvPicPr>
            <a:picLocks noChangeAspect="1"/>
          </p:cNvPicPr>
          <p:nvPr/>
        </p:nvPicPr>
        <p:blipFill>
          <a:blip r:embed="rId3"/>
          <a:stretch>
            <a:fillRect/>
          </a:stretch>
        </p:blipFill>
        <p:spPr>
          <a:xfrm>
            <a:off x="3604204" y="321362"/>
            <a:ext cx="4591288" cy="952314"/>
          </a:xfrm>
          <a:prstGeom prst="rect">
            <a:avLst/>
          </a:prstGeom>
        </p:spPr>
      </p:pic>
      <p:pic>
        <p:nvPicPr>
          <p:cNvPr id="5" name="Picture 4">
            <a:extLst>
              <a:ext uri="{FF2B5EF4-FFF2-40B4-BE49-F238E27FC236}">
                <a16:creationId xmlns:a16="http://schemas.microsoft.com/office/drawing/2014/main" id="{4979B397-44B1-46B6-BF78-D9CC6A786E1B}"/>
              </a:ext>
            </a:extLst>
          </p:cNvPr>
          <p:cNvPicPr>
            <a:picLocks noChangeAspect="1"/>
          </p:cNvPicPr>
          <p:nvPr/>
        </p:nvPicPr>
        <p:blipFill>
          <a:blip r:embed="rId4"/>
          <a:stretch>
            <a:fillRect/>
          </a:stretch>
        </p:blipFill>
        <p:spPr>
          <a:xfrm>
            <a:off x="292006" y="1310910"/>
            <a:ext cx="3928509" cy="3508045"/>
          </a:xfrm>
          <a:prstGeom prst="rect">
            <a:avLst/>
          </a:prstGeom>
        </p:spPr>
      </p:pic>
    </p:spTree>
    <p:extLst>
      <p:ext uri="{BB962C8B-B14F-4D97-AF65-F5344CB8AC3E}">
        <p14:creationId xmlns:p14="http://schemas.microsoft.com/office/powerpoint/2010/main" val="106254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7"/>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err="1">
                <a:solidFill>
                  <a:schemeClr val="dk1"/>
                </a:solidFill>
                <a:latin typeface="Times New Roman"/>
                <a:ea typeface="Times New Roman"/>
                <a:cs typeface="Times New Roman"/>
                <a:sym typeface="Times New Roman"/>
              </a:rPr>
              <a:t>Trainning</a:t>
            </a:r>
            <a:r>
              <a:rPr lang="en-US" sz="2000" b="0" i="0" u="none" strike="noStrike" cap="none" dirty="0">
                <a:solidFill>
                  <a:schemeClr val="dk1"/>
                </a:solidFill>
                <a:latin typeface="Times New Roman"/>
                <a:ea typeface="Times New Roman"/>
                <a:cs typeface="Times New Roman"/>
                <a:sym typeface="Times New Roman"/>
              </a:rPr>
              <a:t> K-Mean</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64" name="Google Shape;364;p27"/>
          <p:cNvSpPr txBox="1">
            <a:spLocks noGrp="1"/>
          </p:cNvSpPr>
          <p:nvPr>
            <p:ph type="subTitle" idx="4294967295"/>
          </p:nvPr>
        </p:nvSpPr>
        <p:spPr>
          <a:xfrm>
            <a:off x="583989" y="3080650"/>
            <a:ext cx="1958978" cy="71789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Wingdings" panose="05000000000000000000" pitchFamily="2" charset="2"/>
              </a:rPr>
              <a:t></a:t>
            </a:r>
            <a:r>
              <a:rPr lang="en-US" sz="1200" b="0" i="0" u="none" strike="noStrike" cap="none" dirty="0" err="1">
                <a:solidFill>
                  <a:schemeClr val="dk1"/>
                </a:solidFill>
                <a:latin typeface="Times New Roman"/>
                <a:ea typeface="Times New Roman"/>
                <a:cs typeface="Times New Roman"/>
                <a:sym typeface="Times New Roman"/>
              </a:rPr>
              <a:t>Tiến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hành</a:t>
            </a:r>
            <a:r>
              <a:rPr lang="en-US" sz="1200" b="0" i="0" u="none" strike="noStrike" cap="none" dirty="0">
                <a:solidFill>
                  <a:schemeClr val="dk1"/>
                </a:solidFill>
                <a:latin typeface="Times New Roman"/>
                <a:ea typeface="Times New Roman"/>
                <a:cs typeface="Times New Roman"/>
                <a:sym typeface="Times New Roman"/>
              </a:rPr>
              <a:t> scale data</a:t>
            </a:r>
            <a:endParaRPr dirty="0"/>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Pontano Sans"/>
              <a:ea typeface="Pontano Sans"/>
              <a:cs typeface="Pontano Sans"/>
              <a:sym typeface="Pontano Sans"/>
            </a:endParaRPr>
          </a:p>
        </p:txBody>
      </p:sp>
      <p:sp>
        <p:nvSpPr>
          <p:cNvPr id="365" name="Google Shape;365;p27"/>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pic>
        <p:nvPicPr>
          <p:cNvPr id="3" name="Picture 2">
            <a:extLst>
              <a:ext uri="{FF2B5EF4-FFF2-40B4-BE49-F238E27FC236}">
                <a16:creationId xmlns:a16="http://schemas.microsoft.com/office/drawing/2014/main" id="{CBD8C2BB-00B7-4EE9-BE47-2086C1FC265A}"/>
              </a:ext>
            </a:extLst>
          </p:cNvPr>
          <p:cNvPicPr>
            <a:picLocks noChangeAspect="1"/>
          </p:cNvPicPr>
          <p:nvPr/>
        </p:nvPicPr>
        <p:blipFill>
          <a:blip r:embed="rId3"/>
          <a:stretch>
            <a:fillRect/>
          </a:stretch>
        </p:blipFill>
        <p:spPr>
          <a:xfrm>
            <a:off x="2719595" y="2836228"/>
            <a:ext cx="4588931" cy="1393676"/>
          </a:xfrm>
          <a:prstGeom prst="rect">
            <a:avLst/>
          </a:prstGeom>
        </p:spPr>
      </p:pic>
      <p:pic>
        <p:nvPicPr>
          <p:cNvPr id="4" name="Picture 3">
            <a:extLst>
              <a:ext uri="{FF2B5EF4-FFF2-40B4-BE49-F238E27FC236}">
                <a16:creationId xmlns:a16="http://schemas.microsoft.com/office/drawing/2014/main" id="{16AA335D-CB2F-44A1-A794-2C00DEFC9214}"/>
              </a:ext>
            </a:extLst>
          </p:cNvPr>
          <p:cNvPicPr>
            <a:picLocks noChangeAspect="1"/>
          </p:cNvPicPr>
          <p:nvPr/>
        </p:nvPicPr>
        <p:blipFill>
          <a:blip r:embed="rId4"/>
          <a:stretch>
            <a:fillRect/>
          </a:stretch>
        </p:blipFill>
        <p:spPr>
          <a:xfrm>
            <a:off x="3411158" y="194918"/>
            <a:ext cx="3753374" cy="2429214"/>
          </a:xfrm>
          <a:prstGeom prst="rect">
            <a:avLst/>
          </a:prstGeom>
        </p:spPr>
      </p:pic>
      <p:sp>
        <p:nvSpPr>
          <p:cNvPr id="8" name="Google Shape;364;p27">
            <a:extLst>
              <a:ext uri="{FF2B5EF4-FFF2-40B4-BE49-F238E27FC236}">
                <a16:creationId xmlns:a16="http://schemas.microsoft.com/office/drawing/2014/main" id="{16C00367-6FB6-455F-8945-5225B069351E}"/>
              </a:ext>
            </a:extLst>
          </p:cNvPr>
          <p:cNvSpPr txBox="1">
            <a:spLocks/>
          </p:cNvSpPr>
          <p:nvPr/>
        </p:nvSpPr>
        <p:spPr>
          <a:xfrm>
            <a:off x="743957" y="913596"/>
            <a:ext cx="2667201" cy="717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1pPr>
            <a:lvl2pPr marL="914400" marR="0" lvl="1"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2pPr>
            <a:lvl3pPr marL="1371600" marR="0" lvl="2"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3pPr>
            <a:lvl4pPr marL="1828800" marR="0" lvl="3"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4pPr>
            <a:lvl5pPr marL="2286000" marR="0" lvl="4"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5pPr>
            <a:lvl6pPr marL="2743200" marR="0" lvl="5"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6pPr>
            <a:lvl7pPr marL="3200400" marR="0" lvl="6"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7pPr>
            <a:lvl8pPr marL="3657600" marR="0" lvl="7"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8pPr>
            <a:lvl9pPr marL="4114800" marR="0" lvl="8"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9pPr>
          </a:lstStyle>
          <a:p>
            <a:pPr marL="114300" indent="0">
              <a:buFont typeface="Pontano Sans"/>
              <a:buNone/>
            </a:pPr>
            <a:r>
              <a:rPr lang="en-US" sz="1200" dirty="0">
                <a:latin typeface="Times New Roman"/>
                <a:ea typeface="Times New Roman"/>
                <a:cs typeface="Times New Roman"/>
                <a:sym typeface="Wingdings" panose="05000000000000000000" pitchFamily="2" charset="2"/>
              </a:rPr>
              <a:t></a:t>
            </a:r>
            <a:r>
              <a:rPr lang="en-US" sz="1200" dirty="0">
                <a:latin typeface="Times New Roman"/>
                <a:ea typeface="Times New Roman"/>
                <a:cs typeface="Times New Roman"/>
                <a:sym typeface="Times New Roman"/>
              </a:rPr>
              <a:t> Install/import </a:t>
            </a:r>
            <a:r>
              <a:rPr lang="en-US" sz="1200" dirty="0" err="1">
                <a:latin typeface="Times New Roman"/>
                <a:ea typeface="Times New Roman"/>
                <a:cs typeface="Times New Roman"/>
                <a:sym typeface="Times New Roman"/>
              </a:rPr>
              <a:t>th</a:t>
            </a:r>
            <a:r>
              <a:rPr lang="vi-VN" sz="1200" dirty="0">
                <a:latin typeface="Times New Roman"/>
                <a:ea typeface="Times New Roman"/>
                <a:cs typeface="Times New Roman"/>
                <a:sym typeface="Times New Roman"/>
              </a:rPr>
              <a:t>ư</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viện</a:t>
            </a:r>
            <a:r>
              <a:rPr lang="en-US" sz="1200" dirty="0">
                <a:latin typeface="Times New Roman"/>
                <a:ea typeface="Times New Roman"/>
                <a:cs typeface="Times New Roman"/>
                <a:sym typeface="Times New Roman"/>
              </a:rPr>
              <a:t> </a:t>
            </a:r>
            <a:endParaRPr lang="en-US" dirty="0"/>
          </a:p>
          <a:p>
            <a:pPr marL="114300" indent="0">
              <a:buFont typeface="Pontano Sans"/>
              <a:buNone/>
            </a:pPr>
            <a:endParaRPr 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a:solidFill>
                  <a:schemeClr val="dk1"/>
                </a:solidFill>
                <a:latin typeface="Times New Roman"/>
                <a:ea typeface="Times New Roman"/>
                <a:cs typeface="Times New Roman"/>
                <a:sym typeface="Times New Roman"/>
              </a:rPr>
              <a:t>trainning</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p:txBody>
      </p:sp>
      <p:sp>
        <p:nvSpPr>
          <p:cNvPr id="372" name="Google Shape;372;p28"/>
          <p:cNvSpPr txBox="1">
            <a:spLocks noGrp="1"/>
          </p:cNvSpPr>
          <p:nvPr>
            <p:ph type="subTitle" idx="4294967295"/>
          </p:nvPr>
        </p:nvSpPr>
        <p:spPr>
          <a:xfrm>
            <a:off x="290312" y="818011"/>
            <a:ext cx="2667201" cy="71789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a:solidFill>
                  <a:schemeClr val="dk1"/>
                </a:solidFill>
                <a:latin typeface="Arial"/>
                <a:ea typeface="Arial"/>
                <a:cs typeface="Arial"/>
                <a:sym typeface="Arial"/>
              </a:rPr>
              <a:t>Chọn số cụm (K) bằng phương pháp Elbow</a:t>
            </a:r>
            <a:endParaRPr sz="1200" b="0" i="0" u="none" strike="noStrike" cap="none">
              <a:solidFill>
                <a:schemeClr val="dk1"/>
              </a:solidFill>
              <a:latin typeface="Arial"/>
              <a:ea typeface="Arial"/>
              <a:cs typeface="Arial"/>
              <a:sym typeface="Arial"/>
            </a:endParaRPr>
          </a:p>
        </p:txBody>
      </p:sp>
      <p:sp>
        <p:nvSpPr>
          <p:cNvPr id="373" name="Google Shape;373;p28"/>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376" name="Google Shape;376;p28"/>
          <p:cNvSpPr txBox="1"/>
          <p:nvPr/>
        </p:nvSpPr>
        <p:spPr>
          <a:xfrm>
            <a:off x="469688" y="4400103"/>
            <a:ext cx="2592087" cy="503686"/>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endParaRPr dirty="0"/>
          </a:p>
        </p:txBody>
      </p:sp>
      <p:pic>
        <p:nvPicPr>
          <p:cNvPr id="3" name="Picture 2">
            <a:extLst>
              <a:ext uri="{FF2B5EF4-FFF2-40B4-BE49-F238E27FC236}">
                <a16:creationId xmlns:a16="http://schemas.microsoft.com/office/drawing/2014/main" id="{1742BBF1-6C40-4D6B-B272-A02AF47B5FF4}"/>
              </a:ext>
            </a:extLst>
          </p:cNvPr>
          <p:cNvPicPr>
            <a:picLocks noChangeAspect="1"/>
          </p:cNvPicPr>
          <p:nvPr/>
        </p:nvPicPr>
        <p:blipFill>
          <a:blip r:embed="rId3"/>
          <a:stretch>
            <a:fillRect/>
          </a:stretch>
        </p:blipFill>
        <p:spPr>
          <a:xfrm>
            <a:off x="469687" y="1456951"/>
            <a:ext cx="2592087" cy="2611431"/>
          </a:xfrm>
          <a:prstGeom prst="rect">
            <a:avLst/>
          </a:prstGeom>
        </p:spPr>
      </p:pic>
      <p:pic>
        <p:nvPicPr>
          <p:cNvPr id="5" name="Picture 4">
            <a:extLst>
              <a:ext uri="{FF2B5EF4-FFF2-40B4-BE49-F238E27FC236}">
                <a16:creationId xmlns:a16="http://schemas.microsoft.com/office/drawing/2014/main" id="{D737D28A-F1CA-4BDB-9BD7-5138CAE0EB60}"/>
              </a:ext>
            </a:extLst>
          </p:cNvPr>
          <p:cNvPicPr>
            <a:picLocks noChangeAspect="1"/>
          </p:cNvPicPr>
          <p:nvPr/>
        </p:nvPicPr>
        <p:blipFill>
          <a:blip r:embed="rId4"/>
          <a:stretch>
            <a:fillRect/>
          </a:stretch>
        </p:blipFill>
        <p:spPr>
          <a:xfrm>
            <a:off x="3241149" y="1247489"/>
            <a:ext cx="4079903" cy="282089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err="1">
                <a:solidFill>
                  <a:schemeClr val="dk1"/>
                </a:solidFill>
                <a:latin typeface="Times New Roman"/>
                <a:ea typeface="Times New Roman"/>
                <a:cs typeface="Times New Roman"/>
                <a:sym typeface="Times New Roman"/>
              </a:rPr>
              <a:t>trainning</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72" name="Google Shape;372;p28"/>
          <p:cNvSpPr txBox="1">
            <a:spLocks noGrp="1"/>
          </p:cNvSpPr>
          <p:nvPr>
            <p:ph type="subTitle" idx="4294967295"/>
          </p:nvPr>
        </p:nvSpPr>
        <p:spPr>
          <a:xfrm>
            <a:off x="290312" y="818011"/>
            <a:ext cx="2667201" cy="717895"/>
          </a:xfrm>
          <a:prstGeom prst="rect">
            <a:avLst/>
          </a:prstGeom>
          <a:noFill/>
          <a:ln>
            <a:noFill/>
          </a:ln>
        </p:spPr>
        <p:txBody>
          <a:bodyPr spcFirstLastPara="1" wrap="square" lIns="91425" tIns="91425" rIns="91425" bIns="91425" anchor="t" anchorCtr="0">
            <a:noAutofit/>
          </a:bodyPr>
          <a:lstStyle/>
          <a:p>
            <a:pPr marL="114300" lvl="0" indent="0">
              <a:buNone/>
            </a:pPr>
            <a:r>
              <a:rPr lang="en-US" sz="1200" b="0" i="0" u="none" strike="noStrike" cap="none" dirty="0" err="1">
                <a:solidFill>
                  <a:schemeClr val="dk1"/>
                </a:solidFill>
                <a:latin typeface="Arial"/>
                <a:ea typeface="Arial"/>
                <a:cs typeface="Arial"/>
                <a:sym typeface="Arial"/>
              </a:rPr>
              <a:t>Chọn</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số</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cụm</a:t>
            </a:r>
            <a:r>
              <a:rPr lang="en-US" sz="1200" b="0" i="0" u="none" strike="noStrike" cap="none" dirty="0">
                <a:solidFill>
                  <a:schemeClr val="dk1"/>
                </a:solidFill>
                <a:latin typeface="Arial"/>
                <a:ea typeface="Arial"/>
                <a:cs typeface="Arial"/>
                <a:sym typeface="Arial"/>
              </a:rPr>
              <a:t> (K) </a:t>
            </a:r>
            <a:r>
              <a:rPr lang="en-US" sz="1200" b="0" i="0" u="none" strike="noStrike" cap="none" dirty="0" err="1">
                <a:solidFill>
                  <a:schemeClr val="dk1"/>
                </a:solidFill>
                <a:latin typeface="Arial"/>
                <a:ea typeface="Arial"/>
                <a:cs typeface="Arial"/>
                <a:sym typeface="Arial"/>
              </a:rPr>
              <a:t>bằng</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phương</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pháp</a:t>
            </a:r>
            <a:r>
              <a:rPr lang="en-US" sz="1200" dirty="0">
                <a:latin typeface="Arial"/>
                <a:ea typeface="Arial"/>
                <a:cs typeface="Arial"/>
                <a:sym typeface="Arial"/>
              </a:rPr>
              <a:t> </a:t>
            </a:r>
            <a:r>
              <a:rPr lang="en-US" sz="1200" dirty="0" err="1">
                <a:latin typeface="Arial"/>
                <a:ea typeface="Arial"/>
                <a:cs typeface="Arial"/>
                <a:sym typeface="Arial"/>
              </a:rPr>
              <a:t>silhoutte</a:t>
            </a:r>
            <a:endParaRPr sz="1200" b="0" i="0" u="none" strike="noStrike" cap="none" dirty="0">
              <a:solidFill>
                <a:schemeClr val="dk1"/>
              </a:solidFill>
              <a:latin typeface="Arial"/>
              <a:ea typeface="Arial"/>
              <a:cs typeface="Arial"/>
              <a:sym typeface="Arial"/>
            </a:endParaRPr>
          </a:p>
        </p:txBody>
      </p:sp>
      <p:sp>
        <p:nvSpPr>
          <p:cNvPr id="373" name="Google Shape;373;p28"/>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376" name="Google Shape;376;p28"/>
          <p:cNvSpPr txBox="1"/>
          <p:nvPr/>
        </p:nvSpPr>
        <p:spPr>
          <a:xfrm>
            <a:off x="469688" y="4400103"/>
            <a:ext cx="2592087" cy="503686"/>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dirty="0" err="1"/>
              <a:t>Chọn</a:t>
            </a:r>
            <a:r>
              <a:rPr lang="en-US" dirty="0"/>
              <a:t> k=5</a:t>
            </a:r>
            <a:endParaRPr dirty="0"/>
          </a:p>
        </p:txBody>
      </p:sp>
      <p:pic>
        <p:nvPicPr>
          <p:cNvPr id="4" name="Picture 3">
            <a:extLst>
              <a:ext uri="{FF2B5EF4-FFF2-40B4-BE49-F238E27FC236}">
                <a16:creationId xmlns:a16="http://schemas.microsoft.com/office/drawing/2014/main" id="{CAB887B3-D80F-447E-8727-5F498C49811B}"/>
              </a:ext>
            </a:extLst>
          </p:cNvPr>
          <p:cNvPicPr>
            <a:picLocks noChangeAspect="1"/>
          </p:cNvPicPr>
          <p:nvPr/>
        </p:nvPicPr>
        <p:blipFill>
          <a:blip r:embed="rId3"/>
          <a:stretch>
            <a:fillRect/>
          </a:stretch>
        </p:blipFill>
        <p:spPr>
          <a:xfrm>
            <a:off x="365426" y="1535906"/>
            <a:ext cx="2812001" cy="2318766"/>
          </a:xfrm>
          <a:prstGeom prst="rect">
            <a:avLst/>
          </a:prstGeom>
        </p:spPr>
      </p:pic>
      <p:pic>
        <p:nvPicPr>
          <p:cNvPr id="7" name="Picture 6">
            <a:extLst>
              <a:ext uri="{FF2B5EF4-FFF2-40B4-BE49-F238E27FC236}">
                <a16:creationId xmlns:a16="http://schemas.microsoft.com/office/drawing/2014/main" id="{60147DFD-84A0-4899-9F74-C0F6B7E8202E}"/>
              </a:ext>
            </a:extLst>
          </p:cNvPr>
          <p:cNvPicPr>
            <a:picLocks noChangeAspect="1"/>
          </p:cNvPicPr>
          <p:nvPr/>
        </p:nvPicPr>
        <p:blipFill>
          <a:blip r:embed="rId4"/>
          <a:stretch>
            <a:fillRect/>
          </a:stretch>
        </p:blipFill>
        <p:spPr>
          <a:xfrm>
            <a:off x="3444017" y="1301210"/>
            <a:ext cx="3817808" cy="2788157"/>
          </a:xfrm>
          <a:prstGeom prst="rect">
            <a:avLst/>
          </a:prstGeom>
        </p:spPr>
      </p:pic>
    </p:spTree>
    <p:extLst>
      <p:ext uri="{BB962C8B-B14F-4D97-AF65-F5344CB8AC3E}">
        <p14:creationId xmlns:p14="http://schemas.microsoft.com/office/powerpoint/2010/main" val="2525454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9"/>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a:solidFill>
                  <a:schemeClr val="dk1"/>
                </a:solidFill>
                <a:latin typeface="Times New Roman"/>
                <a:ea typeface="Times New Roman"/>
                <a:cs typeface="Times New Roman"/>
                <a:sym typeface="Times New Roman"/>
              </a:rPr>
              <a:t>trainning</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p:txBody>
      </p:sp>
      <p:sp>
        <p:nvSpPr>
          <p:cNvPr id="382" name="Google Shape;382;p29"/>
          <p:cNvSpPr txBox="1">
            <a:spLocks noGrp="1"/>
          </p:cNvSpPr>
          <p:nvPr>
            <p:ph type="subTitle" idx="4294967295"/>
          </p:nvPr>
        </p:nvSpPr>
        <p:spPr>
          <a:xfrm>
            <a:off x="432130" y="789436"/>
            <a:ext cx="2667201" cy="71789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a:solidFill>
                  <a:schemeClr val="dk1"/>
                </a:solidFill>
                <a:latin typeface="Times New Roman"/>
                <a:ea typeface="Times New Roman"/>
                <a:cs typeface="Times New Roman"/>
                <a:sym typeface="Times New Roman"/>
              </a:rPr>
              <a:t>Tiến hành build model K Means clustering</a:t>
            </a:r>
            <a:endParaRPr/>
          </a:p>
        </p:txBody>
      </p:sp>
      <p:sp>
        <p:nvSpPr>
          <p:cNvPr id="383" name="Google Shape;383;p29"/>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pic>
        <p:nvPicPr>
          <p:cNvPr id="3" name="Picture 2">
            <a:extLst>
              <a:ext uri="{FF2B5EF4-FFF2-40B4-BE49-F238E27FC236}">
                <a16:creationId xmlns:a16="http://schemas.microsoft.com/office/drawing/2014/main" id="{CC15EC6E-3C2C-4615-B600-F839720D138E}"/>
              </a:ext>
            </a:extLst>
          </p:cNvPr>
          <p:cNvPicPr>
            <a:picLocks noChangeAspect="1"/>
          </p:cNvPicPr>
          <p:nvPr/>
        </p:nvPicPr>
        <p:blipFill>
          <a:blip r:embed="rId3"/>
          <a:stretch>
            <a:fillRect/>
          </a:stretch>
        </p:blipFill>
        <p:spPr>
          <a:xfrm>
            <a:off x="467850" y="2088818"/>
            <a:ext cx="3453957" cy="864960"/>
          </a:xfrm>
          <a:prstGeom prst="rect">
            <a:avLst/>
          </a:prstGeom>
        </p:spPr>
      </p:pic>
      <p:pic>
        <p:nvPicPr>
          <p:cNvPr id="5" name="Picture 4">
            <a:extLst>
              <a:ext uri="{FF2B5EF4-FFF2-40B4-BE49-F238E27FC236}">
                <a16:creationId xmlns:a16="http://schemas.microsoft.com/office/drawing/2014/main" id="{B07FD1D7-56F8-4FDE-86CE-84A67F0999FD}"/>
              </a:ext>
            </a:extLst>
          </p:cNvPr>
          <p:cNvPicPr>
            <a:picLocks noChangeAspect="1"/>
          </p:cNvPicPr>
          <p:nvPr/>
        </p:nvPicPr>
        <p:blipFill>
          <a:blip r:embed="rId4"/>
          <a:stretch>
            <a:fillRect/>
          </a:stretch>
        </p:blipFill>
        <p:spPr>
          <a:xfrm>
            <a:off x="432130" y="3264319"/>
            <a:ext cx="3453957" cy="1295581"/>
          </a:xfrm>
          <a:prstGeom prst="rect">
            <a:avLst/>
          </a:prstGeom>
        </p:spPr>
      </p:pic>
      <p:pic>
        <p:nvPicPr>
          <p:cNvPr id="7" name="Picture 6">
            <a:extLst>
              <a:ext uri="{FF2B5EF4-FFF2-40B4-BE49-F238E27FC236}">
                <a16:creationId xmlns:a16="http://schemas.microsoft.com/office/drawing/2014/main" id="{D5C1F403-B163-4EB0-963B-0CC67F6D568E}"/>
              </a:ext>
            </a:extLst>
          </p:cNvPr>
          <p:cNvPicPr>
            <a:picLocks noChangeAspect="1"/>
          </p:cNvPicPr>
          <p:nvPr/>
        </p:nvPicPr>
        <p:blipFill>
          <a:blip r:embed="rId5"/>
          <a:stretch>
            <a:fillRect/>
          </a:stretch>
        </p:blipFill>
        <p:spPr>
          <a:xfrm>
            <a:off x="4024231" y="716299"/>
            <a:ext cx="3677163" cy="4143953"/>
          </a:xfrm>
          <a:prstGeom prst="rect">
            <a:avLst/>
          </a:prstGeom>
        </p:spPr>
      </p:pic>
      <p:pic>
        <p:nvPicPr>
          <p:cNvPr id="4" name="Picture 3">
            <a:extLst>
              <a:ext uri="{FF2B5EF4-FFF2-40B4-BE49-F238E27FC236}">
                <a16:creationId xmlns:a16="http://schemas.microsoft.com/office/drawing/2014/main" id="{B6BD62ED-18DF-4C41-BDE9-1A8401EB5E4F}"/>
              </a:ext>
            </a:extLst>
          </p:cNvPr>
          <p:cNvPicPr>
            <a:picLocks noChangeAspect="1"/>
          </p:cNvPicPr>
          <p:nvPr/>
        </p:nvPicPr>
        <p:blipFill>
          <a:blip r:embed="rId6"/>
          <a:stretch>
            <a:fillRect/>
          </a:stretch>
        </p:blipFill>
        <p:spPr>
          <a:xfrm>
            <a:off x="279375" y="1380743"/>
            <a:ext cx="3606712" cy="60956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0"/>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a:solidFill>
                  <a:schemeClr val="dk1"/>
                </a:solidFill>
                <a:latin typeface="Times New Roman"/>
                <a:ea typeface="Times New Roman"/>
                <a:cs typeface="Times New Roman"/>
                <a:sym typeface="Times New Roman"/>
              </a:rPr>
              <a:t>trainning</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p:txBody>
      </p:sp>
      <p:sp>
        <p:nvSpPr>
          <p:cNvPr id="392" name="Google Shape;392;p30"/>
          <p:cNvSpPr txBox="1">
            <a:spLocks noGrp="1"/>
          </p:cNvSpPr>
          <p:nvPr>
            <p:ph type="subTitle" idx="4294967295"/>
          </p:nvPr>
        </p:nvSpPr>
        <p:spPr>
          <a:xfrm>
            <a:off x="5589917" y="1853855"/>
            <a:ext cx="2667201" cy="71789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a:solidFill>
                  <a:schemeClr val="dk1"/>
                </a:solidFill>
                <a:latin typeface="Times New Roman"/>
                <a:ea typeface="Times New Roman"/>
                <a:cs typeface="Times New Roman"/>
                <a:sym typeface="Times New Roman"/>
              </a:rPr>
              <a:t>Có 5 nhóm khách hàng </a:t>
            </a:r>
            <a:endParaRPr/>
          </a:p>
        </p:txBody>
      </p:sp>
      <p:sp>
        <p:nvSpPr>
          <p:cNvPr id="393" name="Google Shape;393;p30"/>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pic>
        <p:nvPicPr>
          <p:cNvPr id="3" name="Picture 2">
            <a:extLst>
              <a:ext uri="{FF2B5EF4-FFF2-40B4-BE49-F238E27FC236}">
                <a16:creationId xmlns:a16="http://schemas.microsoft.com/office/drawing/2014/main" id="{5FA30A8C-FE92-4E4F-80AA-51449FE9D8F6}"/>
              </a:ext>
            </a:extLst>
          </p:cNvPr>
          <p:cNvPicPr>
            <a:picLocks noChangeAspect="1"/>
          </p:cNvPicPr>
          <p:nvPr/>
        </p:nvPicPr>
        <p:blipFill>
          <a:blip r:embed="rId3"/>
          <a:stretch>
            <a:fillRect/>
          </a:stretch>
        </p:blipFill>
        <p:spPr>
          <a:xfrm>
            <a:off x="120140" y="828198"/>
            <a:ext cx="7815784" cy="753127"/>
          </a:xfrm>
          <a:prstGeom prst="rect">
            <a:avLst/>
          </a:prstGeom>
        </p:spPr>
      </p:pic>
      <p:pic>
        <p:nvPicPr>
          <p:cNvPr id="5" name="Picture 4">
            <a:extLst>
              <a:ext uri="{FF2B5EF4-FFF2-40B4-BE49-F238E27FC236}">
                <a16:creationId xmlns:a16="http://schemas.microsoft.com/office/drawing/2014/main" id="{899527D5-251D-4A9E-BE84-79B3D3141246}"/>
              </a:ext>
            </a:extLst>
          </p:cNvPr>
          <p:cNvPicPr>
            <a:picLocks noChangeAspect="1"/>
          </p:cNvPicPr>
          <p:nvPr/>
        </p:nvPicPr>
        <p:blipFill>
          <a:blip r:embed="rId4"/>
          <a:stretch>
            <a:fillRect/>
          </a:stretch>
        </p:blipFill>
        <p:spPr>
          <a:xfrm>
            <a:off x="571957" y="1693224"/>
            <a:ext cx="3915321" cy="269595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1"/>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a:solidFill>
                  <a:schemeClr val="dk1"/>
                </a:solidFill>
                <a:latin typeface="Times New Roman"/>
                <a:ea typeface="Times New Roman"/>
                <a:cs typeface="Times New Roman"/>
                <a:sym typeface="Times New Roman"/>
              </a:rPr>
              <a:t>trainning</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a:solidFill>
                <a:schemeClr val="dk1"/>
              </a:solidFill>
              <a:latin typeface="Pontano Sans"/>
              <a:ea typeface="Pontano Sans"/>
              <a:cs typeface="Pontano Sans"/>
              <a:sym typeface="Pontano Sans"/>
            </a:endParaRPr>
          </a:p>
        </p:txBody>
      </p:sp>
      <p:sp>
        <p:nvSpPr>
          <p:cNvPr id="401" name="Google Shape;401;p31"/>
          <p:cNvSpPr txBox="1">
            <a:spLocks noGrp="1"/>
          </p:cNvSpPr>
          <p:nvPr>
            <p:ph type="subTitle" idx="4294967295"/>
          </p:nvPr>
        </p:nvSpPr>
        <p:spPr>
          <a:xfrm>
            <a:off x="5428360" y="493459"/>
            <a:ext cx="2500889" cy="1544254"/>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err="1">
                <a:solidFill>
                  <a:schemeClr val="dk1"/>
                </a:solidFill>
                <a:latin typeface="Times New Roman"/>
                <a:ea typeface="Times New Roman"/>
                <a:cs typeface="Times New Roman"/>
                <a:sym typeface="Times New Roman"/>
              </a:rPr>
              <a:t>D</a:t>
            </a:r>
            <a:r>
              <a:rPr lang="en-US" sz="1200" dirty="0" err="1">
                <a:latin typeface="Times New Roman"/>
                <a:ea typeface="Times New Roman"/>
                <a:cs typeface="Times New Roman"/>
                <a:sym typeface="Times New Roman"/>
              </a:rPr>
              <a:t>ựa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vào</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trị</a:t>
            </a:r>
            <a:r>
              <a:rPr lang="en-US" sz="1200" dirty="0">
                <a:latin typeface="Times New Roman"/>
                <a:ea typeface="Times New Roman"/>
                <a:cs typeface="Times New Roman"/>
                <a:sym typeface="Times New Roman"/>
              </a:rPr>
              <a:t> Min- Max </a:t>
            </a:r>
            <a:r>
              <a:rPr lang="en-US" sz="1200" dirty="0" err="1">
                <a:latin typeface="Times New Roman"/>
                <a:ea typeface="Times New Roman"/>
                <a:cs typeface="Times New Roman"/>
                <a:sym typeface="Times New Roman"/>
              </a:rPr>
              <a:t>của</a:t>
            </a:r>
            <a:r>
              <a:rPr lang="en-US" sz="1200" dirty="0">
                <a:latin typeface="Times New Roman"/>
                <a:ea typeface="Times New Roman"/>
                <a:cs typeface="Times New Roman"/>
                <a:sym typeface="Times New Roman"/>
              </a:rPr>
              <a:t> RFM </a:t>
            </a:r>
            <a:r>
              <a:rPr lang="en-US" sz="1200" dirty="0" err="1">
                <a:latin typeface="Times New Roman"/>
                <a:ea typeface="Times New Roman"/>
                <a:cs typeface="Times New Roman"/>
                <a:sym typeface="Times New Roman"/>
              </a:rPr>
              <a:t>chúng</a:t>
            </a:r>
            <a:r>
              <a:rPr lang="en-US" sz="1200" dirty="0">
                <a:latin typeface="Times New Roman"/>
                <a:ea typeface="Times New Roman"/>
                <a:cs typeface="Times New Roman"/>
                <a:sym typeface="Times New Roman"/>
              </a:rPr>
              <a:t> ta </a:t>
            </a:r>
            <a:r>
              <a:rPr lang="en-US" sz="1200" dirty="0" err="1">
                <a:latin typeface="Times New Roman"/>
                <a:ea typeface="Times New Roman"/>
                <a:cs typeface="Times New Roman"/>
                <a:sym typeface="Times New Roman"/>
              </a:rPr>
              <a:t>có</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thể</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sắp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xếp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theo</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trong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đó</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thấy</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rõ</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nhất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0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recency </a:t>
            </a:r>
            <a:r>
              <a:rPr lang="en-US" sz="1200" dirty="0" err="1">
                <a:latin typeface="Times New Roman"/>
                <a:ea typeface="Times New Roman"/>
                <a:cs typeface="Times New Roman"/>
                <a:sym typeface="Times New Roman"/>
              </a:rPr>
              <a:t>dài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a:t>
            </a:r>
            <a:r>
              <a:rPr lang="en-US" sz="1200" dirty="0">
                <a:latin typeface="Times New Roman"/>
                <a:ea typeface="Times New Roman"/>
                <a:cs typeface="Times New Roman"/>
                <a:sym typeface="Times New Roman"/>
              </a:rPr>
              <a:t> monetary </a:t>
            </a:r>
            <a:r>
              <a:rPr lang="en-US" sz="1200" dirty="0" err="1">
                <a:latin typeface="Times New Roman"/>
                <a:ea typeface="Times New Roman"/>
                <a:cs typeface="Times New Roman"/>
                <a:sym typeface="Times New Roman"/>
              </a:rPr>
              <a:t>thấp</a:t>
            </a:r>
            <a:r>
              <a:rPr lang="en-US" sz="1200" dirty="0">
                <a:latin typeface="Times New Roman"/>
                <a:ea typeface="Times New Roman"/>
                <a:cs typeface="Times New Roman"/>
                <a:sym typeface="Times New Roman"/>
              </a:rPr>
              <a:t> .</a:t>
            </a:r>
            <a:endParaRPr dirty="0"/>
          </a:p>
        </p:txBody>
      </p:sp>
      <p:sp>
        <p:nvSpPr>
          <p:cNvPr id="402" name="Google Shape;402;p31"/>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pic>
        <p:nvPicPr>
          <p:cNvPr id="3" name="Picture 2">
            <a:extLst>
              <a:ext uri="{FF2B5EF4-FFF2-40B4-BE49-F238E27FC236}">
                <a16:creationId xmlns:a16="http://schemas.microsoft.com/office/drawing/2014/main" id="{EFA8A516-640B-41F1-BB44-67F7B83BA703}"/>
              </a:ext>
            </a:extLst>
          </p:cNvPr>
          <p:cNvPicPr>
            <a:picLocks noChangeAspect="1"/>
          </p:cNvPicPr>
          <p:nvPr/>
        </p:nvPicPr>
        <p:blipFill>
          <a:blip r:embed="rId3"/>
          <a:stretch>
            <a:fillRect/>
          </a:stretch>
        </p:blipFill>
        <p:spPr>
          <a:xfrm>
            <a:off x="365427" y="840451"/>
            <a:ext cx="2339016" cy="1575701"/>
          </a:xfrm>
          <a:prstGeom prst="rect">
            <a:avLst/>
          </a:prstGeom>
        </p:spPr>
      </p:pic>
      <p:pic>
        <p:nvPicPr>
          <p:cNvPr id="5" name="Picture 4">
            <a:extLst>
              <a:ext uri="{FF2B5EF4-FFF2-40B4-BE49-F238E27FC236}">
                <a16:creationId xmlns:a16="http://schemas.microsoft.com/office/drawing/2014/main" id="{305A2D90-E232-4A71-9077-A1F6C830FAF7}"/>
              </a:ext>
            </a:extLst>
          </p:cNvPr>
          <p:cNvPicPr>
            <a:picLocks noChangeAspect="1"/>
          </p:cNvPicPr>
          <p:nvPr/>
        </p:nvPicPr>
        <p:blipFill>
          <a:blip r:embed="rId4"/>
          <a:stretch>
            <a:fillRect/>
          </a:stretch>
        </p:blipFill>
        <p:spPr>
          <a:xfrm>
            <a:off x="2778603" y="840450"/>
            <a:ext cx="2339016" cy="1575701"/>
          </a:xfrm>
          <a:prstGeom prst="rect">
            <a:avLst/>
          </a:prstGeom>
        </p:spPr>
      </p:pic>
      <p:pic>
        <p:nvPicPr>
          <p:cNvPr id="7" name="Picture 6">
            <a:extLst>
              <a:ext uri="{FF2B5EF4-FFF2-40B4-BE49-F238E27FC236}">
                <a16:creationId xmlns:a16="http://schemas.microsoft.com/office/drawing/2014/main" id="{28BEF24C-AAC0-43C6-8239-11CD94E618C3}"/>
              </a:ext>
            </a:extLst>
          </p:cNvPr>
          <p:cNvPicPr>
            <a:picLocks noChangeAspect="1"/>
          </p:cNvPicPr>
          <p:nvPr/>
        </p:nvPicPr>
        <p:blipFill>
          <a:blip r:embed="rId5"/>
          <a:stretch>
            <a:fillRect/>
          </a:stretch>
        </p:blipFill>
        <p:spPr>
          <a:xfrm>
            <a:off x="365426" y="2540304"/>
            <a:ext cx="2339016" cy="1575700"/>
          </a:xfrm>
          <a:prstGeom prst="rect">
            <a:avLst/>
          </a:prstGeom>
        </p:spPr>
      </p:pic>
      <p:pic>
        <p:nvPicPr>
          <p:cNvPr id="9" name="Picture 8">
            <a:extLst>
              <a:ext uri="{FF2B5EF4-FFF2-40B4-BE49-F238E27FC236}">
                <a16:creationId xmlns:a16="http://schemas.microsoft.com/office/drawing/2014/main" id="{67BDE67E-E1B7-41A7-AA39-F98EFB4DBAF8}"/>
              </a:ext>
            </a:extLst>
          </p:cNvPr>
          <p:cNvPicPr>
            <a:picLocks noChangeAspect="1"/>
          </p:cNvPicPr>
          <p:nvPr/>
        </p:nvPicPr>
        <p:blipFill>
          <a:blip r:embed="rId6"/>
          <a:stretch>
            <a:fillRect/>
          </a:stretch>
        </p:blipFill>
        <p:spPr>
          <a:xfrm>
            <a:off x="168530" y="4532468"/>
            <a:ext cx="8047721" cy="357933"/>
          </a:xfrm>
          <a:prstGeom prst="rect">
            <a:avLst/>
          </a:prstGeom>
        </p:spPr>
      </p:pic>
      <p:sp>
        <p:nvSpPr>
          <p:cNvPr id="15" name="Google Shape;401;p31">
            <a:extLst>
              <a:ext uri="{FF2B5EF4-FFF2-40B4-BE49-F238E27FC236}">
                <a16:creationId xmlns:a16="http://schemas.microsoft.com/office/drawing/2014/main" id="{8B9D4D3D-1F4C-4710-9370-2F36BA0D5126}"/>
              </a:ext>
            </a:extLst>
          </p:cNvPr>
          <p:cNvSpPr txBox="1">
            <a:spLocks/>
          </p:cNvSpPr>
          <p:nvPr/>
        </p:nvSpPr>
        <p:spPr>
          <a:xfrm>
            <a:off x="5557098" y="1814959"/>
            <a:ext cx="2210278" cy="1278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1pPr>
            <a:lvl2pPr marL="914400" marR="0" lvl="1"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2pPr>
            <a:lvl3pPr marL="1371600" marR="0" lvl="2"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3pPr>
            <a:lvl4pPr marL="1828800" marR="0" lvl="3"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4pPr>
            <a:lvl5pPr marL="2286000" marR="0" lvl="4"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5pPr>
            <a:lvl6pPr marL="2743200" marR="0" lvl="5"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6pPr>
            <a:lvl7pPr marL="3200400" marR="0" lvl="6"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7pPr>
            <a:lvl8pPr marL="3657600" marR="0" lvl="7"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8pPr>
            <a:lvl9pPr marL="4114800" marR="0" lvl="8"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9pPr>
          </a:lstStyle>
          <a:p>
            <a:pPr marL="114300" indent="0">
              <a:buFont typeface="Pontano Sans"/>
              <a:buNone/>
            </a:pP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Nhóm</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có</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nguy</a:t>
            </a:r>
            <a:r>
              <a:rPr lang="en-US" sz="1200" dirty="0">
                <a:latin typeface="Times New Roman"/>
                <a:ea typeface="Times New Roman"/>
                <a:cs typeface="Times New Roman"/>
                <a:sym typeface="Wingdings" panose="05000000000000000000" pitchFamily="2" charset="2"/>
              </a:rPr>
              <a:t> c</a:t>
            </a:r>
            <a:r>
              <a:rPr lang="vi-VN" sz="1200" dirty="0">
                <a:latin typeface="Times New Roman"/>
                <a:ea typeface="Times New Roman"/>
                <a:cs typeface="Times New Roman"/>
                <a:sym typeface="Wingdings" panose="05000000000000000000" pitchFamily="2" charset="2"/>
              </a:rPr>
              <a:t>ơ</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rời</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bỏ</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của</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hàng</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là</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nhóm</a:t>
            </a:r>
            <a:r>
              <a:rPr lang="en-US" sz="1200" dirty="0">
                <a:latin typeface="Times New Roman"/>
                <a:ea typeface="Times New Roman"/>
                <a:cs typeface="Times New Roman"/>
                <a:sym typeface="Wingdings" panose="05000000000000000000" pitchFamily="2" charset="2"/>
              </a:rPr>
              <a:t> 0 (Lost Value Customer)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1"/>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a:solidFill>
                  <a:schemeClr val="dk1"/>
                </a:solidFill>
                <a:latin typeface="Times New Roman"/>
                <a:ea typeface="Times New Roman"/>
                <a:cs typeface="Times New Roman"/>
                <a:sym typeface="Times New Roman"/>
              </a:rPr>
              <a:t>So </a:t>
            </a:r>
            <a:r>
              <a:rPr lang="en-US" sz="2000" b="0" i="0" u="none" strike="noStrike" cap="none" dirty="0" err="1">
                <a:solidFill>
                  <a:schemeClr val="dk1"/>
                </a:solidFill>
                <a:latin typeface="Times New Roman"/>
                <a:ea typeface="Times New Roman"/>
                <a:cs typeface="Times New Roman"/>
                <a:sym typeface="Times New Roman"/>
              </a:rPr>
              <a:t>sánh</a:t>
            </a:r>
            <a:r>
              <a:rPr lang="en-US" sz="2000" b="0" i="0" u="none" strike="noStrike" cap="none" dirty="0">
                <a:solidFill>
                  <a:schemeClr val="dk1"/>
                </a:solidFill>
                <a:latin typeface="Times New Roman"/>
                <a:ea typeface="Times New Roman"/>
                <a:cs typeface="Times New Roman"/>
                <a:sym typeface="Times New Roman"/>
              </a:rPr>
              <a:t> RFM </a:t>
            </a:r>
            <a:r>
              <a:rPr lang="en-US" sz="2000" b="0" i="0" u="none" strike="noStrike" cap="none" dirty="0" err="1">
                <a:solidFill>
                  <a:schemeClr val="dk1"/>
                </a:solidFill>
                <a:latin typeface="Times New Roman"/>
                <a:ea typeface="Times New Roman"/>
                <a:cs typeface="Times New Roman"/>
                <a:sym typeface="Times New Roman"/>
              </a:rPr>
              <a:t>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và</a:t>
            </a:r>
            <a:r>
              <a:rPr lang="en-US" sz="2000" b="0" i="0" u="none" strike="noStrike" cap="none" dirty="0">
                <a:solidFill>
                  <a:schemeClr val="dk1"/>
                </a:solidFill>
                <a:latin typeface="Times New Roman"/>
                <a:ea typeface="Times New Roman"/>
                <a:cs typeface="Times New Roman"/>
                <a:sym typeface="Times New Roman"/>
              </a:rPr>
              <a:t> K-Mean</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401" name="Google Shape;401;p31"/>
          <p:cNvSpPr txBox="1">
            <a:spLocks noGrp="1"/>
          </p:cNvSpPr>
          <p:nvPr>
            <p:ph type="subTitle" idx="4294967295"/>
          </p:nvPr>
        </p:nvSpPr>
        <p:spPr>
          <a:xfrm>
            <a:off x="282357" y="3217480"/>
            <a:ext cx="6125117" cy="107470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dirty="0">
                <a:latin typeface="Times New Roman"/>
                <a:cs typeface="Times New Roman"/>
                <a:sym typeface="Times New Roman"/>
              </a:rPr>
              <a:t>Ta </a:t>
            </a:r>
            <a:r>
              <a:rPr lang="en-US" sz="1200" dirty="0" err="1">
                <a:latin typeface="Times New Roman"/>
                <a:cs typeface="Times New Roman"/>
                <a:sym typeface="Times New Roman"/>
              </a:rPr>
              <a:t>có</a:t>
            </a:r>
            <a:r>
              <a:rPr lang="en-US" sz="1200" dirty="0">
                <a:latin typeface="Times New Roman"/>
                <a:cs typeface="Times New Roman"/>
                <a:sym typeface="Times New Roman"/>
              </a:rPr>
              <a:t> </a:t>
            </a:r>
            <a:r>
              <a:rPr lang="en-US" sz="1200" dirty="0" err="1">
                <a:latin typeface="Times New Roman"/>
                <a:cs typeface="Times New Roman"/>
                <a:sym typeface="Times New Roman"/>
              </a:rPr>
              <a:t>thể</a:t>
            </a:r>
            <a:r>
              <a:rPr lang="en-US" sz="1200" dirty="0">
                <a:latin typeface="Times New Roman"/>
                <a:cs typeface="Times New Roman"/>
                <a:sym typeface="Times New Roman"/>
              </a:rPr>
              <a:t> </a:t>
            </a:r>
            <a:r>
              <a:rPr lang="en-US" sz="1200" dirty="0" err="1">
                <a:latin typeface="Times New Roman"/>
                <a:cs typeface="Times New Roman"/>
                <a:sym typeface="Times New Roman"/>
              </a:rPr>
              <a:t>thấy</a:t>
            </a:r>
            <a:r>
              <a:rPr lang="en-US" sz="1200" dirty="0">
                <a:latin typeface="Times New Roman"/>
                <a:cs typeface="Times New Roman"/>
                <a:sym typeface="Times New Roman"/>
              </a:rPr>
              <a:t> </a:t>
            </a:r>
            <a:r>
              <a:rPr lang="en-US" sz="1200" dirty="0" err="1">
                <a:latin typeface="Times New Roman"/>
                <a:cs typeface="Times New Roman"/>
                <a:sym typeface="Times New Roman"/>
              </a:rPr>
              <a:t>sự</a:t>
            </a:r>
            <a:r>
              <a:rPr lang="en-US" sz="1200" dirty="0">
                <a:latin typeface="Times New Roman"/>
                <a:cs typeface="Times New Roman"/>
                <a:sym typeface="Times New Roman"/>
              </a:rPr>
              <a:t> </a:t>
            </a:r>
            <a:r>
              <a:rPr lang="en-US" sz="1200" dirty="0" err="1">
                <a:latin typeface="Times New Roman"/>
                <a:cs typeface="Times New Roman"/>
                <a:sym typeface="Times New Roman"/>
              </a:rPr>
              <a:t>khác</a:t>
            </a:r>
            <a:r>
              <a:rPr lang="en-US" sz="1200" dirty="0">
                <a:latin typeface="Times New Roman"/>
                <a:cs typeface="Times New Roman"/>
                <a:sym typeface="Times New Roman"/>
              </a:rPr>
              <a:t> </a:t>
            </a:r>
            <a:r>
              <a:rPr lang="en-US" sz="1200" dirty="0" err="1">
                <a:latin typeface="Times New Roman"/>
                <a:cs typeface="Times New Roman"/>
                <a:sym typeface="Times New Roman"/>
              </a:rPr>
              <a:t>nhau</a:t>
            </a:r>
            <a:r>
              <a:rPr lang="en-US" sz="1200" dirty="0">
                <a:latin typeface="Times New Roman"/>
                <a:cs typeface="Times New Roman"/>
                <a:sym typeface="Times New Roman"/>
              </a:rPr>
              <a:t> </a:t>
            </a:r>
            <a:r>
              <a:rPr lang="en-US" sz="1200" dirty="0" err="1">
                <a:latin typeface="Times New Roman"/>
                <a:cs typeface="Times New Roman"/>
                <a:sym typeface="Times New Roman"/>
              </a:rPr>
              <a:t>giữa</a:t>
            </a:r>
            <a:r>
              <a:rPr lang="en-US" sz="1200" dirty="0">
                <a:latin typeface="Times New Roman"/>
                <a:cs typeface="Times New Roman"/>
                <a:sym typeface="Times New Roman"/>
              </a:rPr>
              <a:t> 2 </a:t>
            </a:r>
            <a:r>
              <a:rPr lang="en-US" sz="1200" dirty="0" err="1">
                <a:latin typeface="Times New Roman"/>
                <a:cs typeface="Times New Roman"/>
                <a:sym typeface="Times New Roman"/>
              </a:rPr>
              <a:t>ph</a:t>
            </a:r>
            <a:r>
              <a:rPr lang="vi-VN" sz="1200" dirty="0">
                <a:latin typeface="Times New Roman"/>
                <a:cs typeface="Times New Roman"/>
                <a:sym typeface="Times New Roman"/>
              </a:rPr>
              <a:t>ư</a:t>
            </a:r>
            <a:r>
              <a:rPr lang="en-US" sz="1200" dirty="0" err="1">
                <a:latin typeface="Times New Roman"/>
                <a:cs typeface="Times New Roman"/>
                <a:sym typeface="Times New Roman"/>
              </a:rPr>
              <a:t>ơng</a:t>
            </a:r>
            <a:r>
              <a:rPr lang="en-US" sz="1200" dirty="0">
                <a:latin typeface="Times New Roman"/>
                <a:cs typeface="Times New Roman"/>
                <a:sym typeface="Times New Roman"/>
              </a:rPr>
              <a:t> </a:t>
            </a:r>
            <a:r>
              <a:rPr lang="en-US" sz="1200" dirty="0" err="1">
                <a:latin typeface="Times New Roman"/>
                <a:cs typeface="Times New Roman"/>
                <a:sym typeface="Times New Roman"/>
              </a:rPr>
              <a:t>pháp</a:t>
            </a:r>
            <a:r>
              <a:rPr lang="en-US" sz="1200" dirty="0">
                <a:latin typeface="Times New Roman"/>
                <a:cs typeface="Times New Roman"/>
                <a:sym typeface="Times New Roman"/>
              </a:rPr>
              <a:t> </a:t>
            </a:r>
            <a:r>
              <a:rPr lang="en-US" sz="1200" dirty="0" err="1">
                <a:latin typeface="Times New Roman"/>
                <a:cs typeface="Times New Roman"/>
                <a:sym typeface="Times New Roman"/>
              </a:rPr>
              <a:t>truyền</a:t>
            </a:r>
            <a:r>
              <a:rPr lang="en-US" sz="1200" dirty="0">
                <a:latin typeface="Times New Roman"/>
                <a:cs typeface="Times New Roman"/>
                <a:sym typeface="Times New Roman"/>
              </a:rPr>
              <a:t> </a:t>
            </a:r>
            <a:r>
              <a:rPr lang="en-US" sz="1200" dirty="0" err="1">
                <a:latin typeface="Times New Roman"/>
                <a:cs typeface="Times New Roman"/>
                <a:sym typeface="Times New Roman"/>
              </a:rPr>
              <a:t>thống</a:t>
            </a:r>
            <a:r>
              <a:rPr lang="en-US" sz="1200" dirty="0">
                <a:latin typeface="Times New Roman"/>
                <a:cs typeface="Times New Roman"/>
                <a:sym typeface="Times New Roman"/>
              </a:rPr>
              <a:t> </a:t>
            </a:r>
            <a:r>
              <a:rPr lang="en-US" sz="1200" dirty="0" err="1">
                <a:latin typeface="Times New Roman"/>
                <a:cs typeface="Times New Roman"/>
                <a:sym typeface="Times New Roman"/>
              </a:rPr>
              <a:t>và</a:t>
            </a:r>
            <a:r>
              <a:rPr lang="en-US" sz="1200" dirty="0">
                <a:latin typeface="Times New Roman"/>
                <a:cs typeface="Times New Roman"/>
                <a:sym typeface="Times New Roman"/>
              </a:rPr>
              <a:t> K-Mean </a:t>
            </a:r>
            <a:r>
              <a:rPr lang="en-US" sz="1200" dirty="0" err="1">
                <a:latin typeface="Times New Roman"/>
                <a:cs typeface="Times New Roman"/>
                <a:sym typeface="Times New Roman"/>
              </a:rPr>
              <a:t>có</a:t>
            </a:r>
            <a:r>
              <a:rPr lang="en-US" sz="1200" dirty="0">
                <a:latin typeface="Times New Roman"/>
                <a:cs typeface="Times New Roman"/>
                <a:sym typeface="Times New Roman"/>
              </a:rPr>
              <a:t> </a:t>
            </a:r>
            <a:r>
              <a:rPr lang="en-US" sz="1200" dirty="0" err="1">
                <a:latin typeface="Times New Roman"/>
                <a:cs typeface="Times New Roman"/>
                <a:sym typeface="Times New Roman"/>
              </a:rPr>
              <a:t>sự</a:t>
            </a:r>
            <a:r>
              <a:rPr lang="en-US" sz="1200" dirty="0">
                <a:latin typeface="Times New Roman"/>
                <a:cs typeface="Times New Roman"/>
                <a:sym typeface="Times New Roman"/>
              </a:rPr>
              <a:t> </a:t>
            </a:r>
            <a:r>
              <a:rPr lang="en-US" sz="1200" dirty="0" err="1">
                <a:latin typeface="Times New Roman"/>
                <a:cs typeface="Times New Roman"/>
                <a:sym typeface="Times New Roman"/>
              </a:rPr>
              <a:t>sai</a:t>
            </a:r>
            <a:r>
              <a:rPr lang="en-US" sz="1200" dirty="0">
                <a:latin typeface="Times New Roman"/>
                <a:cs typeface="Times New Roman"/>
                <a:sym typeface="Times New Roman"/>
              </a:rPr>
              <a:t> </a:t>
            </a:r>
            <a:r>
              <a:rPr lang="en-US" sz="1200" dirty="0" err="1">
                <a:latin typeface="Times New Roman"/>
                <a:cs typeface="Times New Roman"/>
                <a:sym typeface="Times New Roman"/>
              </a:rPr>
              <a:t>khác</a:t>
            </a:r>
            <a:r>
              <a:rPr lang="en-US" sz="1200" dirty="0">
                <a:latin typeface="Times New Roman"/>
                <a:cs typeface="Times New Roman"/>
                <a:sym typeface="Times New Roman"/>
              </a:rPr>
              <a:t> </a:t>
            </a:r>
            <a:r>
              <a:rPr lang="en-US" sz="1200" dirty="0" err="1">
                <a:latin typeface="Times New Roman"/>
                <a:cs typeface="Times New Roman"/>
                <a:sym typeface="Times New Roman"/>
              </a:rPr>
              <a:t>vì</a:t>
            </a:r>
            <a:r>
              <a:rPr lang="en-US" sz="1200" dirty="0">
                <a:latin typeface="Times New Roman"/>
                <a:cs typeface="Times New Roman"/>
                <a:sym typeface="Times New Roman"/>
              </a:rPr>
              <a:t> Cluster K-Mean </a:t>
            </a:r>
            <a:r>
              <a:rPr lang="en-US" sz="1200" dirty="0" err="1">
                <a:latin typeface="Times New Roman"/>
                <a:cs typeface="Times New Roman"/>
                <a:sym typeface="Times New Roman"/>
              </a:rPr>
              <a:t>giúp</a:t>
            </a:r>
            <a:r>
              <a:rPr lang="en-US" sz="1200" dirty="0">
                <a:latin typeface="Times New Roman"/>
                <a:cs typeface="Times New Roman"/>
                <a:sym typeface="Times New Roman"/>
              </a:rPr>
              <a:t> </a:t>
            </a:r>
            <a:r>
              <a:rPr lang="en-US" sz="1200" dirty="0" err="1">
                <a:latin typeface="Times New Roman"/>
                <a:cs typeface="Times New Roman"/>
                <a:sym typeface="Times New Roman"/>
              </a:rPr>
              <a:t>tối</a:t>
            </a:r>
            <a:r>
              <a:rPr lang="en-US" sz="1200" dirty="0">
                <a:latin typeface="Times New Roman"/>
                <a:cs typeface="Times New Roman"/>
                <a:sym typeface="Times New Roman"/>
              </a:rPr>
              <a:t> </a:t>
            </a:r>
            <a:r>
              <a:rPr lang="vi-VN" sz="1200" dirty="0">
                <a:latin typeface="Times New Roman"/>
                <a:cs typeface="Times New Roman"/>
                <a:sym typeface="Times New Roman"/>
              </a:rPr>
              <a:t>ư</a:t>
            </a:r>
            <a:r>
              <a:rPr lang="en-US" sz="1200" dirty="0">
                <a:latin typeface="Times New Roman"/>
                <a:cs typeface="Times New Roman"/>
                <a:sym typeface="Times New Roman"/>
              </a:rPr>
              <a:t>u </a:t>
            </a:r>
            <a:r>
              <a:rPr lang="en-US" sz="1200" dirty="0" err="1">
                <a:latin typeface="Times New Roman"/>
                <a:cs typeface="Times New Roman"/>
                <a:sym typeface="Times New Roman"/>
              </a:rPr>
              <a:t>các</a:t>
            </a:r>
            <a:r>
              <a:rPr lang="en-US" sz="1200" dirty="0">
                <a:latin typeface="Times New Roman"/>
                <a:cs typeface="Times New Roman"/>
                <a:sym typeface="Times New Roman"/>
              </a:rPr>
              <a:t> Cluster  so </a:t>
            </a:r>
            <a:r>
              <a:rPr lang="en-US" sz="1200" dirty="0" err="1">
                <a:latin typeface="Times New Roman"/>
                <a:cs typeface="Times New Roman"/>
                <a:sym typeface="Times New Roman"/>
              </a:rPr>
              <a:t>với</a:t>
            </a:r>
            <a:r>
              <a:rPr lang="en-US" sz="1200" dirty="0">
                <a:latin typeface="Times New Roman"/>
                <a:cs typeface="Times New Roman"/>
                <a:sym typeface="Times New Roman"/>
              </a:rPr>
              <a:t> </a:t>
            </a:r>
            <a:r>
              <a:rPr lang="en-US" sz="1200" dirty="0" err="1">
                <a:latin typeface="Times New Roman"/>
                <a:cs typeface="Times New Roman"/>
                <a:sym typeface="Times New Roman"/>
              </a:rPr>
              <a:t>việc</a:t>
            </a:r>
            <a:r>
              <a:rPr lang="en-US" sz="1200" dirty="0">
                <a:latin typeface="Times New Roman"/>
                <a:cs typeface="Times New Roman"/>
                <a:sym typeface="Times New Roman"/>
              </a:rPr>
              <a:t> </a:t>
            </a:r>
            <a:r>
              <a:rPr lang="en-US" sz="1200" dirty="0" err="1">
                <a:latin typeface="Times New Roman"/>
                <a:cs typeface="Times New Roman"/>
                <a:sym typeface="Times New Roman"/>
              </a:rPr>
              <a:t>sử</a:t>
            </a:r>
            <a:r>
              <a:rPr lang="en-US" sz="1200" dirty="0">
                <a:latin typeface="Times New Roman"/>
                <a:cs typeface="Times New Roman"/>
                <a:sym typeface="Times New Roman"/>
              </a:rPr>
              <a:t> </a:t>
            </a:r>
            <a:r>
              <a:rPr lang="en-US" sz="1200" dirty="0" err="1">
                <a:latin typeface="Times New Roman"/>
                <a:cs typeface="Times New Roman"/>
                <a:sym typeface="Times New Roman"/>
              </a:rPr>
              <a:t>dụng</a:t>
            </a:r>
            <a:r>
              <a:rPr lang="en-US" sz="1200" dirty="0">
                <a:latin typeface="Times New Roman"/>
                <a:cs typeface="Times New Roman"/>
                <a:sym typeface="Times New Roman"/>
              </a:rPr>
              <a:t> </a:t>
            </a:r>
            <a:r>
              <a:rPr lang="en-US" sz="1200" dirty="0" err="1">
                <a:latin typeface="Times New Roman"/>
                <a:cs typeface="Times New Roman"/>
                <a:sym typeface="Times New Roman"/>
              </a:rPr>
              <a:t>công</a:t>
            </a:r>
            <a:r>
              <a:rPr lang="en-US" sz="1200" dirty="0">
                <a:latin typeface="Times New Roman"/>
                <a:cs typeface="Times New Roman"/>
                <a:sym typeface="Times New Roman"/>
              </a:rPr>
              <a:t> </a:t>
            </a:r>
            <a:r>
              <a:rPr lang="en-US" sz="1200" dirty="0" err="1">
                <a:latin typeface="Times New Roman"/>
                <a:cs typeface="Times New Roman"/>
                <a:sym typeface="Times New Roman"/>
              </a:rPr>
              <a:t>thức</a:t>
            </a:r>
            <a:r>
              <a:rPr lang="en-US" sz="1200" dirty="0">
                <a:latin typeface="Times New Roman"/>
                <a:cs typeface="Times New Roman"/>
                <a:sym typeface="Times New Roman"/>
              </a:rPr>
              <a:t> </a:t>
            </a:r>
            <a:r>
              <a:rPr lang="en-US" sz="1200" dirty="0" err="1">
                <a:latin typeface="Times New Roman"/>
                <a:cs typeface="Times New Roman"/>
                <a:sym typeface="Times New Roman"/>
              </a:rPr>
              <a:t>dựa</a:t>
            </a:r>
            <a:r>
              <a:rPr lang="en-US" sz="1200" dirty="0">
                <a:latin typeface="Times New Roman"/>
                <a:cs typeface="Times New Roman"/>
                <a:sym typeface="Times New Roman"/>
              </a:rPr>
              <a:t> </a:t>
            </a:r>
            <a:r>
              <a:rPr lang="en-US" sz="1200" dirty="0" err="1">
                <a:latin typeface="Times New Roman"/>
                <a:cs typeface="Times New Roman"/>
                <a:sym typeface="Times New Roman"/>
              </a:rPr>
              <a:t>theo</a:t>
            </a:r>
            <a:r>
              <a:rPr lang="en-US" sz="1200" dirty="0">
                <a:latin typeface="Times New Roman"/>
                <a:cs typeface="Times New Roman"/>
                <a:sym typeface="Times New Roman"/>
              </a:rPr>
              <a:t> </a:t>
            </a:r>
            <a:r>
              <a:rPr lang="en-US" sz="1200" dirty="0" err="1">
                <a:latin typeface="Times New Roman"/>
                <a:cs typeface="Times New Roman"/>
                <a:sym typeface="Times New Roman"/>
              </a:rPr>
              <a:t>kinh</a:t>
            </a:r>
            <a:r>
              <a:rPr lang="en-US" sz="1200" dirty="0">
                <a:latin typeface="Times New Roman"/>
                <a:cs typeface="Times New Roman"/>
                <a:sym typeface="Times New Roman"/>
              </a:rPr>
              <a:t> </a:t>
            </a:r>
            <a:r>
              <a:rPr lang="en-US" sz="1200" dirty="0" err="1">
                <a:latin typeface="Times New Roman"/>
                <a:cs typeface="Times New Roman"/>
                <a:sym typeface="Times New Roman"/>
              </a:rPr>
              <a:t>nghiệm</a:t>
            </a:r>
            <a:r>
              <a:rPr lang="en-US" sz="1200" dirty="0">
                <a:latin typeface="Times New Roman"/>
                <a:cs typeface="Times New Roman"/>
                <a:sym typeface="Times New Roman"/>
              </a:rPr>
              <a:t> </a:t>
            </a:r>
            <a:r>
              <a:rPr lang="en-US" sz="1200" dirty="0" err="1">
                <a:latin typeface="Times New Roman"/>
                <a:cs typeface="Times New Roman"/>
                <a:sym typeface="Times New Roman"/>
              </a:rPr>
              <a:t>thì</a:t>
            </a:r>
            <a:r>
              <a:rPr lang="en-US" sz="1200" dirty="0">
                <a:latin typeface="Times New Roman"/>
                <a:cs typeface="Times New Roman"/>
                <a:sym typeface="Times New Roman"/>
              </a:rPr>
              <a:t> K-mean </a:t>
            </a:r>
            <a:r>
              <a:rPr lang="en-US" sz="1200" dirty="0" err="1">
                <a:latin typeface="Times New Roman"/>
                <a:cs typeface="Times New Roman"/>
                <a:sym typeface="Times New Roman"/>
              </a:rPr>
              <a:t>cho</a:t>
            </a:r>
            <a:r>
              <a:rPr lang="en-US" sz="1200" dirty="0">
                <a:latin typeface="Times New Roman"/>
                <a:cs typeface="Times New Roman"/>
                <a:sym typeface="Times New Roman"/>
              </a:rPr>
              <a:t> ra </a:t>
            </a:r>
            <a:r>
              <a:rPr lang="en-US" sz="1200" dirty="0" err="1">
                <a:latin typeface="Times New Roman"/>
                <a:cs typeface="Times New Roman"/>
                <a:sym typeface="Times New Roman"/>
              </a:rPr>
              <a:t>kêt</a:t>
            </a:r>
            <a:r>
              <a:rPr lang="en-US" sz="1200" dirty="0">
                <a:latin typeface="Times New Roman"/>
                <a:cs typeface="Times New Roman"/>
                <a:sym typeface="Times New Roman"/>
              </a:rPr>
              <a:t> </a:t>
            </a:r>
            <a:r>
              <a:rPr lang="en-US" sz="1200" dirty="0" err="1">
                <a:latin typeface="Times New Roman"/>
                <a:cs typeface="Times New Roman"/>
                <a:sym typeface="Times New Roman"/>
              </a:rPr>
              <a:t>quả</a:t>
            </a:r>
            <a:r>
              <a:rPr lang="en-US" sz="1200" dirty="0">
                <a:latin typeface="Times New Roman"/>
                <a:cs typeface="Times New Roman"/>
                <a:sym typeface="Times New Roman"/>
              </a:rPr>
              <a:t> </a:t>
            </a:r>
            <a:r>
              <a:rPr lang="en-US" sz="1200" dirty="0" err="1">
                <a:latin typeface="Times New Roman"/>
                <a:cs typeface="Times New Roman"/>
                <a:sym typeface="Times New Roman"/>
              </a:rPr>
              <a:t>chính</a:t>
            </a:r>
            <a:r>
              <a:rPr lang="en-US" sz="1200" dirty="0">
                <a:latin typeface="Times New Roman"/>
                <a:cs typeface="Times New Roman"/>
                <a:sym typeface="Times New Roman"/>
              </a:rPr>
              <a:t> </a:t>
            </a:r>
            <a:r>
              <a:rPr lang="en-US" sz="1200" dirty="0" err="1">
                <a:latin typeface="Times New Roman"/>
                <a:cs typeface="Times New Roman"/>
                <a:sym typeface="Times New Roman"/>
              </a:rPr>
              <a:t>xác</a:t>
            </a:r>
            <a:r>
              <a:rPr lang="en-US" sz="1200" dirty="0">
                <a:latin typeface="Times New Roman"/>
                <a:cs typeface="Times New Roman"/>
                <a:sym typeface="Times New Roman"/>
              </a:rPr>
              <a:t> h</a:t>
            </a:r>
            <a:r>
              <a:rPr lang="vi-VN" sz="1200" dirty="0">
                <a:latin typeface="Times New Roman"/>
                <a:cs typeface="Times New Roman"/>
                <a:sym typeface="Times New Roman"/>
              </a:rPr>
              <a:t>ơ</a:t>
            </a:r>
            <a:r>
              <a:rPr lang="en-US" sz="1200" dirty="0">
                <a:latin typeface="Times New Roman"/>
                <a:cs typeface="Times New Roman"/>
                <a:sym typeface="Times New Roman"/>
              </a:rPr>
              <a:t>n</a:t>
            </a:r>
            <a:endParaRPr dirty="0"/>
          </a:p>
        </p:txBody>
      </p:sp>
      <p:sp>
        <p:nvSpPr>
          <p:cNvPr id="402" name="Google Shape;402;p31"/>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pic>
        <p:nvPicPr>
          <p:cNvPr id="9" name="Picture 8">
            <a:extLst>
              <a:ext uri="{FF2B5EF4-FFF2-40B4-BE49-F238E27FC236}">
                <a16:creationId xmlns:a16="http://schemas.microsoft.com/office/drawing/2014/main" id="{67BDE67E-E1B7-41A7-AA39-F98EFB4DBAF8}"/>
              </a:ext>
            </a:extLst>
          </p:cNvPr>
          <p:cNvPicPr>
            <a:picLocks noChangeAspect="1"/>
          </p:cNvPicPr>
          <p:nvPr/>
        </p:nvPicPr>
        <p:blipFill>
          <a:blip r:embed="rId3"/>
          <a:stretch>
            <a:fillRect/>
          </a:stretch>
        </p:blipFill>
        <p:spPr>
          <a:xfrm>
            <a:off x="121809" y="4532468"/>
            <a:ext cx="8047721" cy="357933"/>
          </a:xfrm>
          <a:prstGeom prst="rect">
            <a:avLst/>
          </a:prstGeom>
        </p:spPr>
      </p:pic>
      <p:pic>
        <p:nvPicPr>
          <p:cNvPr id="10" name="Picture 9">
            <a:extLst>
              <a:ext uri="{FF2B5EF4-FFF2-40B4-BE49-F238E27FC236}">
                <a16:creationId xmlns:a16="http://schemas.microsoft.com/office/drawing/2014/main" id="{2983BD69-1620-44A9-A380-E027CA681576}"/>
              </a:ext>
            </a:extLst>
          </p:cNvPr>
          <p:cNvPicPr>
            <a:picLocks noChangeAspect="1"/>
          </p:cNvPicPr>
          <p:nvPr/>
        </p:nvPicPr>
        <p:blipFill>
          <a:blip r:embed="rId4"/>
          <a:stretch>
            <a:fillRect/>
          </a:stretch>
        </p:blipFill>
        <p:spPr>
          <a:xfrm>
            <a:off x="438844" y="851320"/>
            <a:ext cx="2557985" cy="2284207"/>
          </a:xfrm>
          <a:prstGeom prst="rect">
            <a:avLst/>
          </a:prstGeom>
        </p:spPr>
      </p:pic>
      <p:pic>
        <p:nvPicPr>
          <p:cNvPr id="11" name="Google Shape;413;p32">
            <a:extLst>
              <a:ext uri="{FF2B5EF4-FFF2-40B4-BE49-F238E27FC236}">
                <a16:creationId xmlns:a16="http://schemas.microsoft.com/office/drawing/2014/main" id="{71A2CF77-823E-4C83-946E-100BDC1975C9}"/>
              </a:ext>
            </a:extLst>
          </p:cNvPr>
          <p:cNvPicPr preferRelativeResize="0"/>
          <p:nvPr/>
        </p:nvPicPr>
        <p:blipFill rotWithShape="1">
          <a:blip r:embed="rId5">
            <a:alphaModFix/>
          </a:blip>
          <a:srcRect/>
          <a:stretch/>
        </p:blipFill>
        <p:spPr>
          <a:xfrm>
            <a:off x="3134884" y="872112"/>
            <a:ext cx="2918844" cy="2263415"/>
          </a:xfrm>
          <a:prstGeom prst="rect">
            <a:avLst/>
          </a:prstGeom>
          <a:noFill/>
          <a:ln>
            <a:noFill/>
          </a:ln>
        </p:spPr>
      </p:pic>
    </p:spTree>
    <p:extLst>
      <p:ext uri="{BB962C8B-B14F-4D97-AF65-F5344CB8AC3E}">
        <p14:creationId xmlns:p14="http://schemas.microsoft.com/office/powerpoint/2010/main" val="3781830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2"/>
          <p:cNvSpPr txBox="1">
            <a:spLocks noGrp="1"/>
          </p:cNvSpPr>
          <p:nvPr>
            <p:ph type="title"/>
          </p:nvPr>
        </p:nvSpPr>
        <p:spPr>
          <a:xfrm>
            <a:off x="804271" y="264612"/>
            <a:ext cx="3142200" cy="8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Times New Roman"/>
                <a:ea typeface="Times New Roman"/>
                <a:cs typeface="Times New Roman"/>
                <a:sym typeface="Times New Roman"/>
              </a:rPr>
              <a:t>KẾT LUẬN VÀ ĐỀ XUẤT</a:t>
            </a:r>
            <a:br>
              <a:rPr lang="en-US"/>
            </a:br>
            <a:br>
              <a:rPr lang="en-US"/>
            </a:br>
            <a:br>
              <a:rPr lang="en-US"/>
            </a:br>
            <a:endParaRPr b="0"/>
          </a:p>
        </p:txBody>
      </p:sp>
      <p:sp>
        <p:nvSpPr>
          <p:cNvPr id="410" name="Google Shape;410;p32"/>
          <p:cNvSpPr txBox="1">
            <a:spLocks noGrp="1"/>
          </p:cNvSpPr>
          <p:nvPr>
            <p:ph type="body" idx="1"/>
          </p:nvPr>
        </p:nvSpPr>
        <p:spPr>
          <a:xfrm>
            <a:off x="350408" y="1318284"/>
            <a:ext cx="3478642" cy="30109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US" sz="1200" dirty="0" err="1">
                <a:latin typeface="Arial"/>
                <a:ea typeface="Arial"/>
                <a:cs typeface="Arial"/>
                <a:sym typeface="Arial"/>
              </a:rPr>
              <a:t>Doanh</a:t>
            </a:r>
            <a:r>
              <a:rPr lang="en-US" sz="1200" dirty="0">
                <a:latin typeface="Arial"/>
                <a:ea typeface="Arial"/>
                <a:cs typeface="Arial"/>
                <a:sym typeface="Arial"/>
              </a:rPr>
              <a:t> </a:t>
            </a:r>
            <a:r>
              <a:rPr lang="en-US" sz="1200" dirty="0" err="1">
                <a:latin typeface="Arial"/>
                <a:ea typeface="Arial"/>
                <a:cs typeface="Arial"/>
                <a:sym typeface="Arial"/>
              </a:rPr>
              <a:t>nghiệp</a:t>
            </a:r>
            <a:r>
              <a:rPr lang="en-US" sz="1200" dirty="0">
                <a:latin typeface="Arial"/>
                <a:ea typeface="Arial"/>
                <a:cs typeface="Arial"/>
                <a:sym typeface="Arial"/>
              </a:rPr>
              <a:t> </a:t>
            </a:r>
            <a:r>
              <a:rPr lang="en-US" sz="1200" dirty="0" err="1">
                <a:latin typeface="Arial"/>
                <a:ea typeface="Arial"/>
                <a:cs typeface="Arial"/>
                <a:sym typeface="Arial"/>
              </a:rPr>
              <a:t>đã</a:t>
            </a:r>
            <a:r>
              <a:rPr lang="en-US" sz="1200" dirty="0">
                <a:latin typeface="Arial"/>
                <a:ea typeface="Arial"/>
                <a:cs typeface="Arial"/>
                <a:sym typeface="Arial"/>
              </a:rPr>
              <a:t> </a:t>
            </a:r>
            <a:r>
              <a:rPr lang="en-US" sz="1200" dirty="0" err="1">
                <a:latin typeface="Arial"/>
                <a:ea typeface="Arial"/>
                <a:cs typeface="Arial"/>
                <a:sym typeface="Arial"/>
              </a:rPr>
              <a:t>không</a:t>
            </a:r>
            <a:r>
              <a:rPr lang="en-US" sz="1200" dirty="0">
                <a:latin typeface="Arial"/>
                <a:ea typeface="Arial"/>
                <a:cs typeface="Arial"/>
                <a:sym typeface="Arial"/>
              </a:rPr>
              <a:t> </a:t>
            </a:r>
            <a:r>
              <a:rPr lang="en-US" sz="1200" dirty="0" err="1">
                <a:latin typeface="Arial"/>
                <a:ea typeface="Arial"/>
                <a:cs typeface="Arial"/>
                <a:sym typeface="Arial"/>
              </a:rPr>
              <a:t>hoạt</a:t>
            </a:r>
            <a:r>
              <a:rPr lang="en-US" sz="1200" dirty="0">
                <a:latin typeface="Arial"/>
                <a:ea typeface="Arial"/>
                <a:cs typeface="Arial"/>
                <a:sym typeface="Arial"/>
              </a:rPr>
              <a:t> </a:t>
            </a:r>
            <a:r>
              <a:rPr lang="en-US" sz="1200" dirty="0" err="1">
                <a:latin typeface="Arial"/>
                <a:ea typeface="Arial"/>
                <a:cs typeface="Arial"/>
                <a:sym typeface="Arial"/>
              </a:rPr>
              <a:t>động</a:t>
            </a:r>
            <a:r>
              <a:rPr lang="en-US" sz="1200" dirty="0">
                <a:latin typeface="Arial"/>
                <a:ea typeface="Arial"/>
                <a:cs typeface="Arial"/>
                <a:sym typeface="Arial"/>
              </a:rPr>
              <a:t> </a:t>
            </a:r>
            <a:r>
              <a:rPr lang="en-US" sz="1200" dirty="0" err="1">
                <a:latin typeface="Arial"/>
                <a:ea typeface="Arial"/>
                <a:cs typeface="Arial"/>
                <a:sym typeface="Arial"/>
              </a:rPr>
              <a:t>tốt</a:t>
            </a:r>
            <a:r>
              <a:rPr lang="en-US" sz="1200" dirty="0">
                <a:latin typeface="Arial"/>
                <a:ea typeface="Arial"/>
                <a:cs typeface="Arial"/>
                <a:sym typeface="Arial"/>
              </a:rPr>
              <a:t> </a:t>
            </a:r>
            <a:r>
              <a:rPr lang="en-US" sz="1200" dirty="0" err="1">
                <a:latin typeface="Arial"/>
                <a:ea typeface="Arial"/>
                <a:cs typeface="Arial"/>
                <a:sym typeface="Arial"/>
              </a:rPr>
              <a:t>trong</a:t>
            </a:r>
            <a:r>
              <a:rPr lang="en-US" sz="1200" dirty="0">
                <a:latin typeface="Arial"/>
                <a:ea typeface="Arial"/>
                <a:cs typeface="Arial"/>
                <a:sym typeface="Arial"/>
              </a:rPr>
              <a:t> </a:t>
            </a:r>
            <a:r>
              <a:rPr lang="en-US" sz="1200" dirty="0" err="1">
                <a:latin typeface="Arial"/>
                <a:ea typeface="Arial"/>
                <a:cs typeface="Arial"/>
                <a:sym typeface="Arial"/>
              </a:rPr>
              <a:t>việc</a:t>
            </a:r>
            <a:r>
              <a:rPr lang="en-US" sz="1200" dirty="0">
                <a:latin typeface="Arial"/>
                <a:ea typeface="Arial"/>
                <a:cs typeface="Arial"/>
                <a:sym typeface="Arial"/>
              </a:rPr>
              <a:t> </a:t>
            </a:r>
            <a:r>
              <a:rPr lang="en-US" sz="1200" dirty="0" err="1">
                <a:latin typeface="Arial"/>
                <a:ea typeface="Arial"/>
                <a:cs typeface="Arial"/>
                <a:sym typeface="Arial"/>
              </a:rPr>
              <a:t>chăm</a:t>
            </a:r>
            <a:r>
              <a:rPr lang="en-US" sz="1200" dirty="0">
                <a:latin typeface="Arial"/>
                <a:ea typeface="Arial"/>
                <a:cs typeface="Arial"/>
                <a:sym typeface="Arial"/>
              </a:rPr>
              <a:t> </a:t>
            </a:r>
            <a:r>
              <a:rPr lang="en-US" sz="1200" dirty="0" err="1">
                <a:latin typeface="Arial"/>
                <a:ea typeface="Arial"/>
                <a:cs typeface="Arial"/>
                <a:sym typeface="Arial"/>
              </a:rPr>
              <a:t>sóc</a:t>
            </a:r>
            <a:r>
              <a:rPr lang="en-US" sz="1200" dirty="0">
                <a:latin typeface="Arial"/>
                <a:ea typeface="Arial"/>
                <a:cs typeface="Arial"/>
                <a:sym typeface="Arial"/>
              </a:rPr>
              <a:t> </a:t>
            </a:r>
            <a:r>
              <a:rPr lang="en-US" sz="1200" dirty="0" err="1">
                <a:latin typeface="Arial"/>
                <a:ea typeface="Arial"/>
                <a:cs typeface="Arial"/>
                <a:sym typeface="Arial"/>
              </a:rPr>
              <a:t>các</a:t>
            </a:r>
            <a:r>
              <a:rPr lang="en-US" sz="1200" dirty="0">
                <a:latin typeface="Arial"/>
                <a:ea typeface="Arial"/>
                <a:cs typeface="Arial"/>
                <a:sym typeface="Arial"/>
              </a:rPr>
              <a:t> </a:t>
            </a:r>
            <a:r>
              <a:rPr lang="en-US" sz="1200" dirty="0" err="1">
                <a:latin typeface="Arial"/>
                <a:ea typeface="Arial"/>
                <a:cs typeface="Arial"/>
                <a:sym typeface="Arial"/>
              </a:rPr>
              <a:t>khách</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cũ</a:t>
            </a:r>
            <a:r>
              <a:rPr lang="en-US" sz="1200" dirty="0">
                <a:latin typeface="Arial"/>
                <a:ea typeface="Arial"/>
                <a:cs typeface="Arial"/>
                <a:sym typeface="Arial"/>
              </a:rPr>
              <a:t> </a:t>
            </a:r>
            <a:r>
              <a:rPr lang="en-US" sz="1200" dirty="0" err="1">
                <a:latin typeface="Arial"/>
                <a:ea typeface="Arial"/>
                <a:cs typeface="Arial"/>
                <a:sym typeface="Arial"/>
              </a:rPr>
              <a:t>là</a:t>
            </a:r>
            <a:r>
              <a:rPr lang="en-US" sz="1200" dirty="0">
                <a:latin typeface="Arial"/>
                <a:ea typeface="Arial"/>
                <a:cs typeface="Arial"/>
                <a:sym typeface="Arial"/>
              </a:rPr>
              <a:t> </a:t>
            </a:r>
            <a:r>
              <a:rPr lang="en-US" sz="1200" dirty="0" err="1">
                <a:latin typeface="Arial"/>
                <a:ea typeface="Arial"/>
                <a:cs typeface="Arial"/>
                <a:sym typeface="Arial"/>
              </a:rPr>
              <a:t>khách</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đăng</a:t>
            </a:r>
            <a:r>
              <a:rPr lang="en-US" sz="1200" dirty="0">
                <a:latin typeface="Arial"/>
                <a:ea typeface="Arial"/>
                <a:cs typeface="Arial"/>
                <a:sym typeface="Arial"/>
              </a:rPr>
              <a:t> </a:t>
            </a:r>
            <a:r>
              <a:rPr lang="en-US" sz="1200" dirty="0" err="1">
                <a:latin typeface="Arial"/>
                <a:ea typeface="Arial"/>
                <a:cs typeface="Arial"/>
                <a:sym typeface="Arial"/>
              </a:rPr>
              <a:t>ký</a:t>
            </a:r>
            <a:r>
              <a:rPr lang="en-US" sz="1200" dirty="0">
                <a:latin typeface="Arial"/>
                <a:ea typeface="Arial"/>
                <a:cs typeface="Arial"/>
                <a:sym typeface="Arial"/>
              </a:rPr>
              <a:t> </a:t>
            </a:r>
            <a:r>
              <a:rPr lang="en-US" sz="1200" dirty="0" err="1">
                <a:latin typeface="Arial"/>
                <a:ea typeface="Arial"/>
                <a:cs typeface="Arial"/>
                <a:sym typeface="Arial"/>
              </a:rPr>
              <a:t>dịch</a:t>
            </a:r>
            <a:r>
              <a:rPr lang="en-US" sz="1200" dirty="0">
                <a:latin typeface="Arial"/>
                <a:ea typeface="Arial"/>
                <a:cs typeface="Arial"/>
                <a:sym typeface="Arial"/>
              </a:rPr>
              <a:t> </a:t>
            </a:r>
            <a:r>
              <a:rPr lang="en-US" sz="1200" dirty="0" err="1">
                <a:latin typeface="Arial"/>
                <a:ea typeface="Arial"/>
                <a:cs typeface="Arial"/>
                <a:sym typeface="Arial"/>
              </a:rPr>
              <a:t>vụ</a:t>
            </a:r>
            <a:r>
              <a:rPr lang="en-US" sz="1200" dirty="0">
                <a:latin typeface="Arial"/>
                <a:ea typeface="Arial"/>
                <a:cs typeface="Arial"/>
                <a:sym typeface="Arial"/>
              </a:rPr>
              <a:t> </a:t>
            </a:r>
            <a:r>
              <a:rPr lang="en-US" sz="1200" dirty="0" err="1">
                <a:latin typeface="Arial"/>
                <a:ea typeface="Arial"/>
                <a:cs typeface="Arial"/>
                <a:sym typeface="Arial"/>
              </a:rPr>
              <a:t>mua</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và</a:t>
            </a:r>
            <a:r>
              <a:rPr lang="en-US" sz="1200" dirty="0">
                <a:latin typeface="Arial"/>
                <a:ea typeface="Arial"/>
                <a:cs typeface="Arial"/>
                <a:sym typeface="Arial"/>
              </a:rPr>
              <a:t> </a:t>
            </a:r>
            <a:r>
              <a:rPr lang="en-US" sz="1200" dirty="0" err="1">
                <a:latin typeface="Arial"/>
                <a:ea typeface="Arial"/>
                <a:cs typeface="Arial"/>
                <a:sym typeface="Arial"/>
              </a:rPr>
              <a:t>các</a:t>
            </a:r>
            <a:r>
              <a:rPr lang="en-US" sz="1200" dirty="0">
                <a:latin typeface="Arial"/>
                <a:ea typeface="Arial"/>
                <a:cs typeface="Arial"/>
                <a:sym typeface="Arial"/>
              </a:rPr>
              <a:t> </a:t>
            </a:r>
            <a:r>
              <a:rPr lang="en-US" sz="1200" dirty="0" err="1">
                <a:latin typeface="Arial"/>
                <a:ea typeface="Arial"/>
                <a:cs typeface="Arial"/>
                <a:sym typeface="Arial"/>
              </a:rPr>
              <a:t>khách</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mới</a:t>
            </a:r>
            <a:r>
              <a:rPr lang="en-US" sz="1200" dirty="0">
                <a:latin typeface="Arial"/>
                <a:ea typeface="Arial"/>
                <a:cs typeface="Arial"/>
                <a:sym typeface="Arial"/>
              </a:rPr>
              <a:t> </a:t>
            </a:r>
            <a:r>
              <a:rPr lang="en-US" sz="1200" dirty="0" err="1">
                <a:latin typeface="Arial"/>
                <a:ea typeface="Arial"/>
                <a:cs typeface="Arial"/>
                <a:sym typeface="Arial"/>
              </a:rPr>
              <a:t>là</a:t>
            </a:r>
            <a:r>
              <a:rPr lang="en-US" sz="1200" dirty="0">
                <a:latin typeface="Arial"/>
                <a:ea typeface="Arial"/>
                <a:cs typeface="Arial"/>
                <a:sym typeface="Arial"/>
              </a:rPr>
              <a:t> </a:t>
            </a:r>
            <a:r>
              <a:rPr lang="en-US" sz="1200" dirty="0" err="1">
                <a:latin typeface="Arial"/>
                <a:ea typeface="Arial"/>
                <a:cs typeface="Arial"/>
                <a:sym typeface="Arial"/>
              </a:rPr>
              <a:t>các</a:t>
            </a:r>
            <a:r>
              <a:rPr lang="en-US" sz="1200" dirty="0">
                <a:latin typeface="Arial"/>
                <a:ea typeface="Arial"/>
                <a:cs typeface="Arial"/>
                <a:sym typeface="Arial"/>
              </a:rPr>
              <a:t> </a:t>
            </a:r>
            <a:r>
              <a:rPr lang="en-US" sz="1200" dirty="0" err="1">
                <a:latin typeface="Arial"/>
                <a:ea typeface="Arial"/>
                <a:cs typeface="Arial"/>
                <a:sym typeface="Arial"/>
              </a:rPr>
              <a:t>khách</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không</a:t>
            </a:r>
            <a:r>
              <a:rPr lang="en-US" sz="1200" dirty="0">
                <a:latin typeface="Arial"/>
                <a:ea typeface="Arial"/>
                <a:cs typeface="Arial"/>
                <a:sym typeface="Arial"/>
              </a:rPr>
              <a:t> </a:t>
            </a:r>
            <a:r>
              <a:rPr lang="en-US" sz="1200" dirty="0" err="1">
                <a:latin typeface="Arial"/>
                <a:ea typeface="Arial"/>
                <a:cs typeface="Arial"/>
                <a:sym typeface="Arial"/>
              </a:rPr>
              <a:t>đăng</a:t>
            </a:r>
            <a:r>
              <a:rPr lang="en-US" sz="1200" dirty="0">
                <a:latin typeface="Arial"/>
                <a:ea typeface="Arial"/>
                <a:cs typeface="Arial"/>
                <a:sym typeface="Arial"/>
              </a:rPr>
              <a:t> </a:t>
            </a:r>
            <a:r>
              <a:rPr lang="en-US" sz="1200" dirty="0" err="1">
                <a:latin typeface="Arial"/>
                <a:ea typeface="Arial"/>
                <a:cs typeface="Arial"/>
                <a:sym typeface="Arial"/>
              </a:rPr>
              <a:t>kí</a:t>
            </a:r>
            <a:r>
              <a:rPr lang="en-US" sz="1200" dirty="0">
                <a:latin typeface="Arial"/>
                <a:ea typeface="Arial"/>
                <a:cs typeface="Arial"/>
                <a:sym typeface="Arial"/>
              </a:rPr>
              <a:t> </a:t>
            </a:r>
            <a:r>
              <a:rPr lang="en-US" sz="1200" dirty="0" err="1">
                <a:latin typeface="Arial"/>
                <a:ea typeface="Arial"/>
                <a:cs typeface="Arial"/>
                <a:sym typeface="Arial"/>
              </a:rPr>
              <a:t>dịch</a:t>
            </a:r>
            <a:r>
              <a:rPr lang="en-US" sz="1200" dirty="0">
                <a:latin typeface="Arial"/>
                <a:ea typeface="Arial"/>
                <a:cs typeface="Arial"/>
                <a:sym typeface="Arial"/>
              </a:rPr>
              <a:t> </a:t>
            </a:r>
            <a:r>
              <a:rPr lang="en-US" sz="1200" dirty="0" err="1">
                <a:latin typeface="Arial"/>
                <a:ea typeface="Arial"/>
                <a:cs typeface="Arial"/>
                <a:sym typeface="Arial"/>
              </a:rPr>
              <a:t>vụ</a:t>
            </a:r>
            <a:endParaRPr lang="en-US" sz="1200" dirty="0">
              <a:latin typeface="Arial"/>
              <a:ea typeface="Arial"/>
              <a:cs typeface="Arial"/>
              <a:sym typeface="Arial"/>
            </a:endParaRPr>
          </a:p>
          <a:p>
            <a:pPr marL="0" lvl="0" indent="0">
              <a:buNone/>
            </a:pPr>
            <a:r>
              <a:rPr lang="vi-VN" sz="1200" dirty="0">
                <a:latin typeface="+mn-lt"/>
              </a:rPr>
              <a:t>sử dụng các dịch vụ khuyến mãi không hiệu quả. không đúng với các đối tượng cần chăm sóc là các nhóm khách hàng đăng kí dịch vụ và nhóm khách hàng chủ yếu Medium Value Customer(tiêu dùng trung bình từ 60 USD) và nhóm Top Value (trung bình 80 USD)</a:t>
            </a:r>
            <a:endParaRPr sz="1200" dirty="0">
              <a:latin typeface="+mn-lt"/>
            </a:endParaRPr>
          </a:p>
        </p:txBody>
      </p:sp>
      <p:sp>
        <p:nvSpPr>
          <p:cNvPr id="411" name="Google Shape;411;p32"/>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
        <p:nvSpPr>
          <p:cNvPr id="412" name="Google Shape;412;p32"/>
          <p:cNvSpPr/>
          <p:nvPr/>
        </p:nvSpPr>
        <p:spPr>
          <a:xfrm>
            <a:off x="262262" y="200347"/>
            <a:ext cx="548299" cy="841200"/>
          </a:xfrm>
          <a:prstGeom prst="rect">
            <a:avLst/>
          </a:prstGeom>
        </p:spPr>
        <p:txBody>
          <a:bodyPr>
            <a:prstTxWarp prst="textPlain">
              <a:avLst/>
            </a:prstTxWarp>
          </a:bodyPr>
          <a:lstStyle/>
          <a:p>
            <a:pPr lvl="0" algn="ctr"/>
            <a:r>
              <a:rPr b="1" i="0" dirty="0">
                <a:ln>
                  <a:noFill/>
                </a:ln>
                <a:gradFill>
                  <a:gsLst>
                    <a:gs pos="0">
                      <a:srgbClr val="75DDFF"/>
                    </a:gs>
                    <a:gs pos="100000">
                      <a:srgbClr val="09B1E9"/>
                    </a:gs>
                  </a:gsLst>
                  <a:lin ang="5400012" scaled="0"/>
                </a:gradFill>
                <a:latin typeface="Times New Roman"/>
              </a:rPr>
              <a:t>6</a:t>
            </a:r>
          </a:p>
        </p:txBody>
      </p:sp>
      <p:sp>
        <p:nvSpPr>
          <p:cNvPr id="414" name="Google Shape;414;p32"/>
          <p:cNvSpPr txBox="1"/>
          <p:nvPr/>
        </p:nvSpPr>
        <p:spPr>
          <a:xfrm>
            <a:off x="664838" y="831247"/>
            <a:ext cx="3079385" cy="42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Oi"/>
              <a:buNone/>
            </a:pPr>
            <a:r>
              <a:rPr lang="en-US" sz="1600" b="1" i="0" u="none" strike="noStrike" cap="none">
                <a:solidFill>
                  <a:schemeClr val="dk1"/>
                </a:solidFill>
                <a:latin typeface="Times New Roman"/>
                <a:ea typeface="Times New Roman"/>
                <a:cs typeface="Times New Roman"/>
                <a:sym typeface="Times New Roman"/>
              </a:rPr>
              <a:t>KẾT LUẬN</a:t>
            </a:r>
            <a:endParaRPr sz="1600" b="0" i="0" u="none" strike="noStrike" cap="none">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799EFED-FFA7-4FDD-9A0D-2C20AD9EAB84}"/>
              </a:ext>
            </a:extLst>
          </p:cNvPr>
          <p:cNvPicPr>
            <a:picLocks noChangeAspect="1"/>
          </p:cNvPicPr>
          <p:nvPr/>
        </p:nvPicPr>
        <p:blipFill>
          <a:blip r:embed="rId3"/>
          <a:stretch>
            <a:fillRect/>
          </a:stretch>
        </p:blipFill>
        <p:spPr>
          <a:xfrm>
            <a:off x="3994681" y="851324"/>
            <a:ext cx="2325872" cy="2269556"/>
          </a:xfrm>
          <a:prstGeom prst="rect">
            <a:avLst/>
          </a:prstGeom>
        </p:spPr>
      </p:pic>
      <p:pic>
        <p:nvPicPr>
          <p:cNvPr id="5" name="Picture 4">
            <a:extLst>
              <a:ext uri="{FF2B5EF4-FFF2-40B4-BE49-F238E27FC236}">
                <a16:creationId xmlns:a16="http://schemas.microsoft.com/office/drawing/2014/main" id="{3039E3A0-6E5C-475A-997E-9B165E69912B}"/>
              </a:ext>
            </a:extLst>
          </p:cNvPr>
          <p:cNvPicPr>
            <a:picLocks noChangeAspect="1"/>
          </p:cNvPicPr>
          <p:nvPr/>
        </p:nvPicPr>
        <p:blipFill>
          <a:blip r:embed="rId4"/>
          <a:stretch>
            <a:fillRect/>
          </a:stretch>
        </p:blipFill>
        <p:spPr>
          <a:xfrm>
            <a:off x="6486185" y="831246"/>
            <a:ext cx="2157231" cy="2269555"/>
          </a:xfrm>
          <a:prstGeom prst="rect">
            <a:avLst/>
          </a:prstGeom>
        </p:spPr>
      </p:pic>
      <p:pic>
        <p:nvPicPr>
          <p:cNvPr id="4" name="Picture 3">
            <a:extLst>
              <a:ext uri="{FF2B5EF4-FFF2-40B4-BE49-F238E27FC236}">
                <a16:creationId xmlns:a16="http://schemas.microsoft.com/office/drawing/2014/main" id="{A43190D5-9248-490A-948C-DC751B131FD4}"/>
              </a:ext>
            </a:extLst>
          </p:cNvPr>
          <p:cNvPicPr>
            <a:picLocks noChangeAspect="1"/>
          </p:cNvPicPr>
          <p:nvPr/>
        </p:nvPicPr>
        <p:blipFill>
          <a:blip r:embed="rId5"/>
          <a:stretch>
            <a:fillRect/>
          </a:stretch>
        </p:blipFill>
        <p:spPr>
          <a:xfrm>
            <a:off x="1283680" y="3462505"/>
            <a:ext cx="7279373" cy="13696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idx="4294967295"/>
          </p:nvPr>
        </p:nvSpPr>
        <p:spPr>
          <a:xfrm>
            <a:off x="720841" y="265350"/>
            <a:ext cx="4677264"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sz="3600">
                <a:solidFill>
                  <a:srgbClr val="16A3E0"/>
                </a:solidFill>
                <a:latin typeface="Times New Roman"/>
                <a:ea typeface="Times New Roman"/>
                <a:cs typeface="Times New Roman"/>
                <a:sym typeface="Times New Roman"/>
              </a:rPr>
              <a:t>ĐỀ TÀI </a:t>
            </a:r>
            <a:endParaRPr sz="3600">
              <a:solidFill>
                <a:srgbClr val="16A3E0"/>
              </a:solidFill>
              <a:latin typeface="Times New Roman"/>
              <a:ea typeface="Times New Roman"/>
              <a:cs typeface="Times New Roman"/>
              <a:sym typeface="Times New Roman"/>
            </a:endParaRPr>
          </a:p>
        </p:txBody>
      </p:sp>
      <p:sp>
        <p:nvSpPr>
          <p:cNvPr id="127" name="Google Shape;127;p4"/>
          <p:cNvSpPr txBox="1">
            <a:spLocks noGrp="1"/>
          </p:cNvSpPr>
          <p:nvPr>
            <p:ph type="body" idx="4294967295"/>
          </p:nvPr>
        </p:nvSpPr>
        <p:spPr>
          <a:xfrm>
            <a:off x="394705" y="1132953"/>
            <a:ext cx="5111718" cy="3565861"/>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600"/>
              </a:spcBef>
              <a:spcAft>
                <a:spcPts val="0"/>
              </a:spcAft>
              <a:buSzPts val="1800"/>
              <a:buFont typeface="Arial"/>
              <a:buChar char="-"/>
            </a:pPr>
            <a:r>
              <a:rPr lang="en-US" sz="1400" b="1">
                <a:latin typeface="Arial"/>
                <a:ea typeface="Arial"/>
                <a:cs typeface="Arial"/>
                <a:sym typeface="Arial"/>
              </a:rPr>
              <a:t>Bộ dữ liệu sở thích mua sắm của khách hàng cung cấp những hiểu biết có giá trị về hành vi và mô hình mua hàng của người tiêu dùng.</a:t>
            </a:r>
            <a:endParaRPr sz="1400" b="1">
              <a:latin typeface="Arial"/>
              <a:ea typeface="Arial"/>
              <a:cs typeface="Arial"/>
              <a:sym typeface="Arial"/>
            </a:endParaRPr>
          </a:p>
          <a:p>
            <a:pPr marL="285750" lvl="0" indent="-285750" algn="l" rtl="0">
              <a:lnSpc>
                <a:spcPct val="100000"/>
              </a:lnSpc>
              <a:spcBef>
                <a:spcPts val="600"/>
              </a:spcBef>
              <a:spcAft>
                <a:spcPts val="0"/>
              </a:spcAft>
              <a:buSzPts val="1800"/>
              <a:buFont typeface="Arial"/>
              <a:buChar char="-"/>
            </a:pPr>
            <a:r>
              <a:rPr lang="en-US" sz="1400" b="1">
                <a:latin typeface="Arial"/>
                <a:ea typeface="Arial"/>
                <a:cs typeface="Arial"/>
                <a:sym typeface="Arial"/>
              </a:rPr>
              <a:t>Tập dữ liệu này nắm bắt nhiều thuộc tính của khách hàng bao gồm độ tuổi, giới tính, lịch sử mua hàng, phương thức thanh toán ưa thích, tần suất mua hàng, v.v. </a:t>
            </a:r>
            <a:endParaRPr sz="1400" b="1">
              <a:latin typeface="Arial"/>
              <a:ea typeface="Arial"/>
              <a:cs typeface="Arial"/>
              <a:sym typeface="Arial"/>
            </a:endParaRPr>
          </a:p>
          <a:p>
            <a:pPr marL="285750" lvl="0" indent="-285750" algn="l" rtl="0">
              <a:lnSpc>
                <a:spcPct val="100000"/>
              </a:lnSpc>
              <a:spcBef>
                <a:spcPts val="600"/>
              </a:spcBef>
              <a:spcAft>
                <a:spcPts val="0"/>
              </a:spcAft>
              <a:buSzPts val="1800"/>
              <a:buFont typeface="Arial"/>
              <a:buChar char="-"/>
            </a:pPr>
            <a:r>
              <a:rPr lang="en-US" sz="1400" b="1">
                <a:latin typeface="Arial"/>
                <a:ea typeface="Arial"/>
                <a:cs typeface="Arial"/>
                <a:sym typeface="Arial"/>
              </a:rPr>
              <a:t>Bộ dữ liệu này có thể giúp doanh nghiệp đưa ra quyết định sáng suốt, tối ưu hóa việc cung cấp sản phẩm và nâng cao sự hài lòng của khách hàng</a:t>
            </a:r>
            <a:endParaRPr sz="1400" b="1">
              <a:latin typeface="Arial"/>
              <a:ea typeface="Arial"/>
              <a:cs typeface="Arial"/>
              <a:sym typeface="Arial"/>
            </a:endParaRPr>
          </a:p>
          <a:p>
            <a:pPr marL="285750" lvl="0" indent="-285750" algn="l" rtl="0">
              <a:lnSpc>
                <a:spcPct val="100000"/>
              </a:lnSpc>
              <a:spcBef>
                <a:spcPts val="600"/>
              </a:spcBef>
              <a:spcAft>
                <a:spcPts val="0"/>
              </a:spcAft>
              <a:buSzPts val="1800"/>
              <a:buFont typeface="Arial"/>
              <a:buChar char="-"/>
            </a:pPr>
            <a:r>
              <a:rPr lang="en-US" sz="1400" b="1">
                <a:latin typeface="Arial"/>
                <a:ea typeface="Arial"/>
                <a:cs typeface="Arial"/>
                <a:sym typeface="Arial"/>
              </a:rPr>
              <a:t>🡪 mục tiêu: Tìm hiểu tình hình hoạt động kinh doanh và phân khúc nguy cơ rời bỏ</a:t>
            </a:r>
            <a:endParaRPr sz="1400" b="1">
              <a:latin typeface="Arial"/>
              <a:ea typeface="Arial"/>
              <a:cs typeface="Arial"/>
              <a:sym typeface="Arial"/>
            </a:endParaRPr>
          </a:p>
        </p:txBody>
      </p:sp>
      <p:pic>
        <p:nvPicPr>
          <p:cNvPr id="128" name="Google Shape;128;p4" descr="create_0006_hio3mrgxjt4-imani-clovis.jpg"/>
          <p:cNvPicPr preferRelativeResize="0"/>
          <p:nvPr/>
        </p:nvPicPr>
        <p:blipFill rotWithShape="1">
          <a:blip r:embed="rId3">
            <a:alphaModFix/>
          </a:blip>
          <a:srcRect l="37369" r="37369"/>
          <a:stretch/>
        </p:blipFill>
        <p:spPr>
          <a:xfrm>
            <a:off x="5888700" y="0"/>
            <a:ext cx="2309798" cy="5143500"/>
          </a:xfrm>
          <a:prstGeom prst="rect">
            <a:avLst/>
          </a:prstGeom>
          <a:noFill/>
          <a:ln>
            <a:noFill/>
          </a:ln>
        </p:spPr>
      </p:pic>
      <p:sp>
        <p:nvSpPr>
          <p:cNvPr id="129" name="Google Shape;129;p4"/>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30" name="Google Shape;130;p4"/>
          <p:cNvSpPr/>
          <p:nvPr/>
        </p:nvSpPr>
        <p:spPr>
          <a:xfrm>
            <a:off x="216993" y="151950"/>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3"/>
          <p:cNvSpPr txBox="1">
            <a:spLocks noGrp="1"/>
          </p:cNvSpPr>
          <p:nvPr>
            <p:ph type="title"/>
          </p:nvPr>
        </p:nvSpPr>
        <p:spPr>
          <a:xfrm>
            <a:off x="804271" y="264612"/>
            <a:ext cx="3142200" cy="8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Times New Roman"/>
                <a:ea typeface="Times New Roman"/>
                <a:cs typeface="Times New Roman"/>
                <a:sym typeface="Times New Roman"/>
              </a:rPr>
              <a:t>KẾT LUẬN VÀ ĐỀ XUẤT</a:t>
            </a:r>
            <a:br>
              <a:rPr lang="en-US"/>
            </a:br>
            <a:br>
              <a:rPr lang="en-US"/>
            </a:br>
            <a:br>
              <a:rPr lang="en-US"/>
            </a:br>
            <a:endParaRPr b="0"/>
          </a:p>
        </p:txBody>
      </p:sp>
      <p:sp>
        <p:nvSpPr>
          <p:cNvPr id="420" name="Google Shape;420;p33"/>
          <p:cNvSpPr txBox="1">
            <a:spLocks noGrp="1"/>
          </p:cNvSpPr>
          <p:nvPr>
            <p:ph type="body" idx="1"/>
          </p:nvPr>
        </p:nvSpPr>
        <p:spPr>
          <a:xfrm>
            <a:off x="350408" y="1318284"/>
            <a:ext cx="3450067" cy="34315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US" sz="1200" dirty="0" err="1">
                <a:latin typeface="Times New Roman"/>
                <a:ea typeface="Times New Roman"/>
                <a:cs typeface="Times New Roman"/>
                <a:sym typeface="Times New Roman"/>
              </a:rPr>
              <a:t>Từ</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những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dữ</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liệu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trên</a:t>
            </a:r>
            <a:r>
              <a:rPr lang="en-US" sz="1200" dirty="0">
                <a:latin typeface="Times New Roman"/>
                <a:ea typeface="Times New Roman"/>
                <a:cs typeface="Times New Roman"/>
                <a:sym typeface="Times New Roman"/>
              </a:rPr>
              <a:t> ta </a:t>
            </a:r>
            <a:r>
              <a:rPr lang="en-US" sz="1200" dirty="0" err="1">
                <a:latin typeface="Times New Roman"/>
                <a:ea typeface="Times New Roman"/>
                <a:cs typeface="Times New Roman"/>
                <a:sym typeface="Times New Roman"/>
              </a:rPr>
              <a:t>có</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thể</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đề</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xuất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biện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pháp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chăm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sóc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hiệu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quả</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bằng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cách</a:t>
            </a:r>
            <a:r>
              <a:rPr lang="en-US" sz="1200" dirty="0">
                <a:latin typeface="Times New Roman"/>
                <a:ea typeface="Times New Roman"/>
                <a:cs typeface="Times New Roman"/>
                <a:sym typeface="Times New Roman"/>
              </a:rPr>
              <a:t> chia 2 </a:t>
            </a:r>
            <a:r>
              <a:rPr lang="en-US" sz="1200" dirty="0" err="1">
                <a:latin typeface="Times New Roman"/>
                <a:ea typeface="Times New Roman"/>
                <a:cs typeface="Times New Roman"/>
                <a:sym typeface="Times New Roman"/>
              </a:rPr>
              <a:t>loại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khuyến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mãi</a:t>
            </a:r>
            <a:r>
              <a:rPr lang="en-US" sz="1200" dirty="0">
                <a:latin typeface="Times New Roman"/>
                <a:ea typeface="Times New Roman"/>
                <a:cs typeface="Times New Roman"/>
                <a:sym typeface="Times New Roman"/>
              </a:rPr>
              <a:t> : </a:t>
            </a:r>
            <a:r>
              <a:rPr lang="en-US" sz="1200" dirty="0" err="1">
                <a:latin typeface="Times New Roman"/>
                <a:ea typeface="Times New Roman"/>
                <a:cs typeface="Times New Roman"/>
                <a:sym typeface="Times New Roman"/>
              </a:rPr>
              <a:t>đối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khách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hàng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không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đăng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kí</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vụ</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chỉ</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khuyến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mãi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vụ</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giảm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thấp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từ</a:t>
            </a:r>
            <a:r>
              <a:rPr lang="en-US" sz="1200" dirty="0">
                <a:latin typeface="Times New Roman"/>
                <a:ea typeface="Times New Roman"/>
                <a:cs typeface="Times New Roman"/>
                <a:sym typeface="Times New Roman"/>
              </a:rPr>
              <a:t> 5% </a:t>
            </a:r>
            <a:r>
              <a:rPr lang="en-US" sz="1200" dirty="0" err="1">
                <a:latin typeface="Times New Roman"/>
                <a:ea typeface="Times New Roman"/>
                <a:cs typeface="Times New Roman"/>
                <a:sym typeface="Times New Roman"/>
              </a:rPr>
              <a:t>trở</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xuống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đối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đăng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kí</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vụ</a:t>
            </a:r>
            <a:r>
              <a:rPr lang="en-US" sz="1200" dirty="0">
                <a:latin typeface="Times New Roman"/>
                <a:ea typeface="Times New Roman"/>
                <a:cs typeface="Times New Roman"/>
                <a:sym typeface="Times New Roman"/>
              </a:rPr>
              <a:t> ta </a:t>
            </a:r>
            <a:r>
              <a:rPr lang="en-US" sz="1200" dirty="0" err="1">
                <a:latin typeface="Times New Roman"/>
                <a:ea typeface="Times New Roman"/>
                <a:cs typeface="Times New Roman"/>
                <a:sym typeface="Times New Roman"/>
              </a:rPr>
              <a:t>có</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thể</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khuyến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mãi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vụ</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giảm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từ</a:t>
            </a:r>
            <a:r>
              <a:rPr lang="en-US" sz="1200" dirty="0">
                <a:latin typeface="Times New Roman"/>
                <a:ea typeface="Times New Roman"/>
                <a:cs typeface="Times New Roman"/>
                <a:sym typeface="Times New Roman"/>
              </a:rPr>
              <a:t> 10% </a:t>
            </a:r>
            <a:r>
              <a:rPr lang="en-US" sz="1200" dirty="0" err="1">
                <a:latin typeface="Times New Roman"/>
                <a:ea typeface="Times New Roman"/>
                <a:cs typeface="Times New Roman"/>
                <a:sym typeface="Times New Roman"/>
              </a:rPr>
              <a:t>trở</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hoạt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động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giảm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cao</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hơn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trong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lễ</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cũng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áp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dụng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cho</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endParaRPr dirty="0"/>
          </a:p>
          <a:p>
            <a:pPr marL="0" lvl="0" indent="0">
              <a:buNone/>
            </a:pPr>
            <a:r>
              <a:rPr lang="vi-VN" sz="1200" dirty="0">
                <a:latin typeface="Times New Roman"/>
                <a:ea typeface="Times New Roman"/>
                <a:cs typeface="Times New Roman"/>
                <a:sym typeface="Times New Roman"/>
              </a:rPr>
              <a:t>khách hàng đăng kí dịch vụ nhóm Medium Value Custome à Top Value</a:t>
            </a:r>
            <a:r>
              <a:rPr lang="en-US" sz="1200" dirty="0">
                <a:latin typeface="Times New Roman"/>
                <a:ea typeface="Times New Roman"/>
                <a:cs typeface="Times New Roman"/>
                <a:sym typeface="Times New Roman"/>
              </a:rPr>
              <a:t> </a:t>
            </a:r>
            <a:r>
              <a:rPr lang="vi-VN" sz="1200" dirty="0">
                <a:latin typeface="Times New Roman"/>
                <a:ea typeface="Times New Roman"/>
                <a:cs typeface="Times New Roman"/>
                <a:sym typeface="Times New Roman"/>
              </a:rPr>
              <a:t>nên ta có thể kinh doanh nhiều các mặt hàng sản phẩm phù hợp 2 nhóm khách hàng mục tiêu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nhiều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hơn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nhằm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dạng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hoá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kiểu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dáng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mẫu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mã</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kích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thích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cầu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mua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sắm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đối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khách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hàng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này</a:t>
            </a:r>
            <a:endParaRPr dirty="0"/>
          </a:p>
          <a:p>
            <a:pPr marL="0" lvl="0" indent="0" algn="l" rtl="0">
              <a:lnSpc>
                <a:spcPct val="100000"/>
              </a:lnSpc>
              <a:spcBef>
                <a:spcPts val="600"/>
              </a:spcBef>
              <a:spcAft>
                <a:spcPts val="0"/>
              </a:spcAft>
              <a:buSzPts val="1800"/>
              <a:buNone/>
            </a:pP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khách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hàng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chủ</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yếu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lớp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trung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niên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từ</a:t>
            </a:r>
            <a:r>
              <a:rPr lang="en-US" sz="1200" dirty="0">
                <a:latin typeface="Times New Roman"/>
                <a:ea typeface="Times New Roman"/>
                <a:cs typeface="Times New Roman"/>
                <a:sym typeface="Times New Roman"/>
              </a:rPr>
              <a:t> 44 </a:t>
            </a:r>
            <a:r>
              <a:rPr lang="en-US" sz="1200" dirty="0" err="1">
                <a:latin typeface="Times New Roman"/>
                <a:ea typeface="Times New Roman"/>
                <a:cs typeface="Times New Roman"/>
                <a:sym typeface="Times New Roman"/>
              </a:rPr>
              <a:t>tuôi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nên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mặt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hàng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thời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trang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hợp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tuổi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tác</a:t>
            </a:r>
            <a:endParaRPr sz="1200" dirty="0">
              <a:latin typeface="Times New Roman"/>
              <a:ea typeface="Times New Roman"/>
              <a:cs typeface="Times New Roman"/>
              <a:sym typeface="Times New Roman"/>
            </a:endParaRPr>
          </a:p>
          <a:p>
            <a:pPr marL="0" lvl="0" indent="0" algn="l" rtl="0">
              <a:lnSpc>
                <a:spcPct val="100000"/>
              </a:lnSpc>
              <a:spcBef>
                <a:spcPts val="600"/>
              </a:spcBef>
              <a:spcAft>
                <a:spcPts val="0"/>
              </a:spcAft>
              <a:buSzPts val="1800"/>
              <a:buNone/>
            </a:pPr>
            <a:endParaRPr sz="1200" dirty="0"/>
          </a:p>
        </p:txBody>
      </p:sp>
      <p:sp>
        <p:nvSpPr>
          <p:cNvPr id="421" name="Google Shape;421;p33"/>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
        <p:nvSpPr>
          <p:cNvPr id="422" name="Google Shape;422;p33"/>
          <p:cNvSpPr/>
          <p:nvPr/>
        </p:nvSpPr>
        <p:spPr>
          <a:xfrm>
            <a:off x="183050" y="198175"/>
            <a:ext cx="548299" cy="841200"/>
          </a:xfrm>
          <a:prstGeom prst="rect">
            <a:avLst/>
          </a:prstGeom>
        </p:spPr>
      </p:sp>
      <p:pic>
        <p:nvPicPr>
          <p:cNvPr id="423" name="Google Shape;423;p33"/>
          <p:cNvPicPr preferRelativeResize="0"/>
          <p:nvPr/>
        </p:nvPicPr>
        <p:blipFill rotWithShape="1">
          <a:blip r:embed="rId3">
            <a:alphaModFix/>
          </a:blip>
          <a:srcRect/>
          <a:stretch/>
        </p:blipFill>
        <p:spPr>
          <a:xfrm>
            <a:off x="4085904" y="49"/>
            <a:ext cx="5108103" cy="5143451"/>
          </a:xfrm>
          <a:prstGeom prst="rect">
            <a:avLst/>
          </a:prstGeom>
          <a:noFill/>
          <a:ln>
            <a:noFill/>
          </a:ln>
        </p:spPr>
      </p:pic>
      <p:sp>
        <p:nvSpPr>
          <p:cNvPr id="424" name="Google Shape;424;p33"/>
          <p:cNvSpPr txBox="1"/>
          <p:nvPr/>
        </p:nvSpPr>
        <p:spPr>
          <a:xfrm>
            <a:off x="557316" y="897684"/>
            <a:ext cx="3079385" cy="42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Oi"/>
              <a:buNone/>
            </a:pPr>
            <a:r>
              <a:rPr lang="en-US" sz="1600" b="1" i="0" u="none" strike="noStrike" cap="none">
                <a:solidFill>
                  <a:schemeClr val="dk1"/>
                </a:solidFill>
                <a:latin typeface="Times New Roman"/>
                <a:ea typeface="Times New Roman"/>
                <a:cs typeface="Times New Roman"/>
                <a:sym typeface="Times New Roman"/>
              </a:rPr>
              <a:t>ĐỀ XUẤT</a:t>
            </a:r>
            <a:endParaRPr sz="1600" b="0" i="0" u="none" strike="noStrike" cap="none">
              <a:solidFill>
                <a:schemeClr val="dk1"/>
              </a:solidFill>
              <a:latin typeface="Times New Roman"/>
              <a:ea typeface="Times New Roman"/>
              <a:cs typeface="Times New Roman"/>
              <a:sym typeface="Times New Roman"/>
            </a:endParaRPr>
          </a:p>
        </p:txBody>
      </p:sp>
      <p:sp>
        <p:nvSpPr>
          <p:cNvPr id="425" name="Google Shape;425;p33"/>
          <p:cNvSpPr/>
          <p:nvPr/>
        </p:nvSpPr>
        <p:spPr>
          <a:xfrm>
            <a:off x="262262" y="200347"/>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4"/>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
        <p:nvSpPr>
          <p:cNvPr id="431" name="Google Shape;431;p34"/>
          <p:cNvSpPr txBox="1">
            <a:spLocks noGrp="1"/>
          </p:cNvSpPr>
          <p:nvPr>
            <p:ph type="title" idx="4294967295"/>
          </p:nvPr>
        </p:nvSpPr>
        <p:spPr>
          <a:xfrm>
            <a:off x="755125" y="1477700"/>
            <a:ext cx="50034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sz="6000">
                <a:solidFill>
                  <a:schemeClr val="accent4"/>
                </a:solidFill>
                <a:latin typeface="Times New Roman"/>
                <a:ea typeface="Times New Roman"/>
                <a:cs typeface="Times New Roman"/>
                <a:sym typeface="Times New Roman"/>
              </a:rPr>
              <a:t>Thanks!</a:t>
            </a:r>
            <a:endParaRPr sz="6000">
              <a:solidFill>
                <a:schemeClr val="accent4"/>
              </a:solidFill>
              <a:latin typeface="Times New Roman"/>
              <a:ea typeface="Times New Roman"/>
              <a:cs typeface="Times New Roman"/>
              <a:sym typeface="Times New Roman"/>
            </a:endParaRPr>
          </a:p>
        </p:txBody>
      </p:sp>
      <p:sp>
        <p:nvSpPr>
          <p:cNvPr id="432" name="Google Shape;432;p34"/>
          <p:cNvSpPr txBox="1">
            <a:spLocks noGrp="1"/>
          </p:cNvSpPr>
          <p:nvPr>
            <p:ph type="body" idx="4294967295"/>
          </p:nvPr>
        </p:nvSpPr>
        <p:spPr>
          <a:xfrm>
            <a:off x="755125" y="2100750"/>
            <a:ext cx="5003400" cy="204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US" sz="3600" b="1">
                <a:latin typeface="Times New Roman"/>
                <a:ea typeface="Times New Roman"/>
                <a:cs typeface="Times New Roman"/>
                <a:sym typeface="Times New Roman"/>
              </a:rPr>
              <a:t>Any questions?</a:t>
            </a:r>
            <a:endParaRPr>
              <a:latin typeface="Times New Roman"/>
              <a:ea typeface="Times New Roman"/>
              <a:cs typeface="Times New Roman"/>
              <a:sym typeface="Times New Roman"/>
            </a:endParaRPr>
          </a:p>
        </p:txBody>
      </p:sp>
      <p:pic>
        <p:nvPicPr>
          <p:cNvPr id="433" name="Google Shape;433;p34" descr="5.jpg"/>
          <p:cNvPicPr preferRelativeResize="0"/>
          <p:nvPr/>
        </p:nvPicPr>
        <p:blipFill rotWithShape="1">
          <a:blip r:embed="rId3">
            <a:alphaModFix/>
          </a:blip>
          <a:srcRect l="37369" r="37369"/>
          <a:stretch/>
        </p:blipFill>
        <p:spPr>
          <a:xfrm>
            <a:off x="5888700" y="0"/>
            <a:ext cx="2309798"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ctrTitle"/>
          </p:nvPr>
        </p:nvSpPr>
        <p:spPr>
          <a:xfrm>
            <a:off x="3037659" y="698149"/>
            <a:ext cx="5154300" cy="690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latin typeface="Times New Roman"/>
                <a:ea typeface="Times New Roman"/>
                <a:cs typeface="Times New Roman"/>
                <a:sym typeface="Times New Roman"/>
              </a:rPr>
              <a:t>DATA</a:t>
            </a:r>
            <a:endParaRPr>
              <a:latin typeface="Times New Roman"/>
              <a:ea typeface="Times New Roman"/>
              <a:cs typeface="Times New Roman"/>
              <a:sym typeface="Times New Roman"/>
            </a:endParaRPr>
          </a:p>
        </p:txBody>
      </p:sp>
      <p:sp>
        <p:nvSpPr>
          <p:cNvPr id="136" name="Google Shape;136;p5"/>
          <p:cNvSpPr/>
          <p:nvPr/>
        </p:nvSpPr>
        <p:spPr>
          <a:xfrm>
            <a:off x="709450" y="2151150"/>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2</a:t>
            </a:r>
          </a:p>
        </p:txBody>
      </p:sp>
      <p:sp>
        <p:nvSpPr>
          <p:cNvPr id="137" name="Google Shape;137;p5"/>
          <p:cNvSpPr txBox="1">
            <a:spLocks noGrp="1"/>
          </p:cNvSpPr>
          <p:nvPr>
            <p:ph type="sldNum" idx="12"/>
          </p:nvPr>
        </p:nvSpPr>
        <p:spPr>
          <a:xfrm>
            <a:off x="85295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8" name="Google Shape;138;p5"/>
          <p:cNvSpPr txBox="1">
            <a:spLocks noGrp="1"/>
          </p:cNvSpPr>
          <p:nvPr>
            <p:ph type="subTitle" idx="1"/>
          </p:nvPr>
        </p:nvSpPr>
        <p:spPr>
          <a:xfrm>
            <a:off x="3037660" y="1314867"/>
            <a:ext cx="5491924" cy="2963457"/>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400"/>
              <a:buAutoNum type="arabicPeriod"/>
            </a:pPr>
            <a:r>
              <a:rPr lang="en-US" sz="1600" b="1">
                <a:latin typeface="Times New Roman"/>
                <a:ea typeface="Times New Roman"/>
                <a:cs typeface="Times New Roman"/>
                <a:sym typeface="Times New Roman"/>
              </a:rPr>
              <a:t>Thông tin : 18 cột, 3900 dòng</a:t>
            </a:r>
            <a:endParaRPr sz="16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400"/>
              <a:buAutoNum type="arabicPeriod"/>
            </a:pPr>
            <a:r>
              <a:rPr lang="en-US" sz="1600" b="1">
                <a:latin typeface="Times New Roman"/>
                <a:ea typeface="Times New Roman"/>
                <a:cs typeface="Times New Roman"/>
                <a:sym typeface="Times New Roman"/>
              </a:rPr>
              <a:t> Kiểu dữ liệu : 13 kiểu </a:t>
            </a:r>
            <a:r>
              <a:rPr lang="en-US" sz="1600">
                <a:latin typeface="Times New Roman"/>
                <a:ea typeface="Times New Roman"/>
                <a:cs typeface="Times New Roman"/>
                <a:sym typeface="Times New Roman"/>
              </a:rPr>
              <a:t>object, 4 kiểu int ,1 kiểu  float</a:t>
            </a:r>
            <a:endParaRPr/>
          </a:p>
          <a:p>
            <a:pPr marL="457200" lvl="0" indent="-342900" algn="l" rtl="0">
              <a:lnSpc>
                <a:spcPct val="100000"/>
              </a:lnSpc>
              <a:spcBef>
                <a:spcPts val="0"/>
              </a:spcBef>
              <a:spcAft>
                <a:spcPts val="0"/>
              </a:spcAft>
              <a:buSzPts val="1400"/>
              <a:buAutoNum type="arabicPeriod"/>
            </a:pPr>
            <a:r>
              <a:rPr lang="en-US" sz="1600" b="1">
                <a:latin typeface="Times New Roman"/>
                <a:ea typeface="Times New Roman"/>
                <a:cs typeface="Times New Roman"/>
                <a:sym typeface="Times New Roman"/>
              </a:rPr>
              <a:t>Làm sạch dữ liệu : </a:t>
            </a:r>
            <a:endParaRPr/>
          </a:p>
          <a:p>
            <a:pPr marL="114300" lvl="0" indent="0" algn="l" rtl="0">
              <a:lnSpc>
                <a:spcPct val="100000"/>
              </a:lnSpc>
              <a:spcBef>
                <a:spcPts val="0"/>
              </a:spcBef>
              <a:spcAft>
                <a:spcPts val="0"/>
              </a:spcAft>
              <a:buSzPts val="1400"/>
              <a:buNone/>
            </a:pPr>
            <a:r>
              <a:rPr lang="en-US" sz="1600" b="1">
                <a:latin typeface="Times New Roman"/>
                <a:ea typeface="Times New Roman"/>
                <a:cs typeface="Times New Roman"/>
                <a:sym typeface="Times New Roman"/>
              </a:rPr>
              <a:t>	-  </a:t>
            </a:r>
            <a:r>
              <a:rPr lang="en-US" sz="1600">
                <a:latin typeface="Times New Roman"/>
                <a:ea typeface="Times New Roman"/>
                <a:cs typeface="Times New Roman"/>
                <a:sym typeface="Times New Roman"/>
              </a:rPr>
              <a:t>Dữ liệu không null</a:t>
            </a:r>
            <a:endParaRPr/>
          </a:p>
          <a:p>
            <a:pPr marL="114300" lvl="0" indent="0" algn="l" rtl="0">
              <a:lnSpc>
                <a:spcPct val="100000"/>
              </a:lnSpc>
              <a:spcBef>
                <a:spcPts val="0"/>
              </a:spcBef>
              <a:spcAft>
                <a:spcPts val="0"/>
              </a:spcAft>
              <a:buSzPts val="1400"/>
              <a:buNone/>
            </a:pPr>
            <a:r>
              <a:rPr lang="en-US" sz="1600" b="1">
                <a:latin typeface="Times New Roman"/>
                <a:ea typeface="Times New Roman"/>
                <a:cs typeface="Times New Roman"/>
                <a:sym typeface="Times New Roman"/>
              </a:rPr>
              <a:t>	- </a:t>
            </a:r>
            <a:r>
              <a:rPr lang="en-US" sz="1600">
                <a:latin typeface="Times New Roman"/>
                <a:ea typeface="Times New Roman"/>
                <a:cs typeface="Times New Roman"/>
                <a:sym typeface="Times New Roman"/>
              </a:rPr>
              <a:t>Dữ liệu không có trùng lặp</a:t>
            </a:r>
            <a:endParaRPr sz="1600">
              <a:latin typeface="Times New Roman"/>
              <a:ea typeface="Times New Roman"/>
              <a:cs typeface="Times New Roman"/>
              <a:sym typeface="Times New Roman"/>
            </a:endParaRPr>
          </a:p>
          <a:p>
            <a:pPr marL="114300" lvl="0" indent="0" algn="l" rtl="0">
              <a:lnSpc>
                <a:spcPct val="100000"/>
              </a:lnSpc>
              <a:spcBef>
                <a:spcPts val="0"/>
              </a:spcBef>
              <a:spcAft>
                <a:spcPts val="0"/>
              </a:spcAft>
              <a:buSzPts val="1400"/>
              <a:buNone/>
            </a:pPr>
            <a:r>
              <a:rPr lang="en-US" sz="1600" b="1">
                <a:latin typeface="Times New Roman"/>
                <a:ea typeface="Times New Roman"/>
                <a:cs typeface="Times New Roman"/>
                <a:sym typeface="Times New Roman"/>
              </a:rPr>
              <a:t>	- </a:t>
            </a:r>
            <a:r>
              <a:rPr lang="en-US" sz="1600">
                <a:latin typeface="Times New Roman"/>
                <a:ea typeface="Times New Roman"/>
                <a:cs typeface="Times New Roman"/>
                <a:sym typeface="Times New Roman"/>
              </a:rPr>
              <a:t>Không có outliers</a:t>
            </a:r>
            <a:endParaRPr/>
          </a:p>
          <a:p>
            <a:pPr marL="114300" lvl="0" indent="0" algn="l" rtl="0">
              <a:lnSpc>
                <a:spcPct val="100000"/>
              </a:lnSpc>
              <a:spcBef>
                <a:spcPts val="0"/>
              </a:spcBef>
              <a:spcAft>
                <a:spcPts val="0"/>
              </a:spcAft>
              <a:buSzPts val="1400"/>
              <a:buNone/>
            </a:pPr>
            <a:r>
              <a:rPr lang="en-US" sz="1600">
                <a:latin typeface="Times New Roman"/>
                <a:ea typeface="Times New Roman"/>
                <a:cs typeface="Times New Roman"/>
                <a:sym typeface="Times New Roman"/>
              </a:rPr>
              <a:t>	- phân bố chuẩn (phân bố đối xứng)</a:t>
            </a:r>
            <a:endParaRPr/>
          </a:p>
          <a:p>
            <a:pPr marL="114300" lvl="0" indent="0" algn="l" rtl="0">
              <a:lnSpc>
                <a:spcPct val="100000"/>
              </a:lnSpc>
              <a:spcBef>
                <a:spcPts val="0"/>
              </a:spcBef>
              <a:spcAft>
                <a:spcPts val="0"/>
              </a:spcAft>
              <a:buSzPts val="1400"/>
              <a:buNone/>
            </a:pPr>
            <a:endParaRPr b="1"/>
          </a:p>
          <a:p>
            <a:pPr marL="114300" lvl="0" indent="0" algn="l" rtl="0">
              <a:lnSpc>
                <a:spcPct val="100000"/>
              </a:lnSpc>
              <a:spcBef>
                <a:spcPts val="0"/>
              </a:spcBef>
              <a:spcAft>
                <a:spcPts val="0"/>
              </a:spcAft>
              <a:buSzPts val="1400"/>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body" idx="1"/>
          </p:nvPr>
        </p:nvSpPr>
        <p:spPr>
          <a:xfrm>
            <a:off x="845011" y="159324"/>
            <a:ext cx="4834947" cy="4739723"/>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Font typeface="Oi"/>
              <a:buChar char="➝"/>
            </a:pPr>
            <a:r>
              <a:rPr lang="en-US" sz="1600" b="1" i="0">
                <a:latin typeface="Times New Roman"/>
                <a:ea typeface="Times New Roman"/>
                <a:cs typeface="Times New Roman"/>
                <a:sym typeface="Times New Roman"/>
              </a:rPr>
              <a:t>THÔNG TIN</a:t>
            </a:r>
            <a:endParaRPr/>
          </a:p>
          <a:p>
            <a:pPr marL="457200" lvl="0" indent="-419100" algn="l" rtl="0">
              <a:lnSpc>
                <a:spcPct val="100000"/>
              </a:lnSpc>
              <a:spcBef>
                <a:spcPts val="600"/>
              </a:spcBef>
              <a:spcAft>
                <a:spcPts val="0"/>
              </a:spcAft>
              <a:buSzPts val="3000"/>
              <a:buFont typeface="Oi"/>
              <a:buChar char="➝"/>
            </a:pPr>
            <a:r>
              <a:rPr lang="en-US" sz="1100" b="1" i="0">
                <a:latin typeface="Times New Roman"/>
                <a:ea typeface="Times New Roman"/>
                <a:cs typeface="Times New Roman"/>
                <a:sym typeface="Times New Roman"/>
              </a:rPr>
              <a:t>Customer ID</a:t>
            </a:r>
            <a:r>
              <a:rPr lang="en-US" sz="1100" i="0">
                <a:latin typeface="Times New Roman"/>
                <a:ea typeface="Times New Roman"/>
                <a:cs typeface="Times New Roman"/>
                <a:sym typeface="Times New Roman"/>
              </a:rPr>
              <a:t> - Unique identifier for each customer.</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Age</a:t>
            </a:r>
            <a:r>
              <a:rPr lang="en-US" sz="1100" i="0">
                <a:latin typeface="Times New Roman"/>
                <a:ea typeface="Times New Roman"/>
                <a:cs typeface="Times New Roman"/>
                <a:sym typeface="Times New Roman"/>
              </a:rPr>
              <a:t> - Age of the customer.</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Gender</a:t>
            </a:r>
            <a:r>
              <a:rPr lang="en-US" sz="1100" i="0">
                <a:latin typeface="Times New Roman"/>
                <a:ea typeface="Times New Roman"/>
                <a:cs typeface="Times New Roman"/>
                <a:sym typeface="Times New Roman"/>
              </a:rPr>
              <a:t> - Gender of the customer (Male/Female).</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Item Purchased</a:t>
            </a:r>
            <a:r>
              <a:rPr lang="en-US" sz="1100" i="0">
                <a:latin typeface="Times New Roman"/>
                <a:ea typeface="Times New Roman"/>
                <a:cs typeface="Times New Roman"/>
                <a:sym typeface="Times New Roman"/>
              </a:rPr>
              <a:t> - The item purchased by the customer.</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Category</a:t>
            </a:r>
            <a:r>
              <a:rPr lang="en-US" sz="1100" i="0">
                <a:latin typeface="Times New Roman"/>
                <a:ea typeface="Times New Roman"/>
                <a:cs typeface="Times New Roman"/>
                <a:sym typeface="Times New Roman"/>
              </a:rPr>
              <a:t> - Category of the item purchased.</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Purchase Amount (USD)</a:t>
            </a:r>
            <a:r>
              <a:rPr lang="en-US" sz="1100" i="0">
                <a:latin typeface="Times New Roman"/>
                <a:ea typeface="Times New Roman"/>
                <a:cs typeface="Times New Roman"/>
                <a:sym typeface="Times New Roman"/>
              </a:rPr>
              <a:t> - The amount of the purchase in USD.</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Location</a:t>
            </a:r>
            <a:r>
              <a:rPr lang="en-US" sz="1100" i="0">
                <a:latin typeface="Times New Roman"/>
                <a:ea typeface="Times New Roman"/>
                <a:cs typeface="Times New Roman"/>
                <a:sym typeface="Times New Roman"/>
              </a:rPr>
              <a:t> - Location where the purchase was made.</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Size</a:t>
            </a:r>
            <a:r>
              <a:rPr lang="en-US" sz="1100" i="0">
                <a:latin typeface="Times New Roman"/>
                <a:ea typeface="Times New Roman"/>
                <a:cs typeface="Times New Roman"/>
                <a:sym typeface="Times New Roman"/>
              </a:rPr>
              <a:t> - Size of the purchased item.</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Color</a:t>
            </a:r>
            <a:r>
              <a:rPr lang="en-US" sz="1100" i="0">
                <a:latin typeface="Times New Roman"/>
                <a:ea typeface="Times New Roman"/>
                <a:cs typeface="Times New Roman"/>
                <a:sym typeface="Times New Roman"/>
              </a:rPr>
              <a:t> - Color of the purchased item.</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Season</a:t>
            </a:r>
            <a:r>
              <a:rPr lang="en-US" sz="1100" i="0">
                <a:latin typeface="Times New Roman"/>
                <a:ea typeface="Times New Roman"/>
                <a:cs typeface="Times New Roman"/>
                <a:sym typeface="Times New Roman"/>
              </a:rPr>
              <a:t> - Season during which the purchase was made.</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Review Rating</a:t>
            </a:r>
            <a:r>
              <a:rPr lang="en-US" sz="1100" i="0">
                <a:latin typeface="Times New Roman"/>
                <a:ea typeface="Times New Roman"/>
                <a:cs typeface="Times New Roman"/>
                <a:sym typeface="Times New Roman"/>
              </a:rPr>
              <a:t> - Rating given by the customer for the purchased item.</a:t>
            </a:r>
            <a:br>
              <a:rPr lang="en-US" sz="1100" i="0">
                <a:latin typeface="Times New Roman"/>
                <a:ea typeface="Times New Roman"/>
                <a:cs typeface="Times New Roman"/>
                <a:sym typeface="Times New Roman"/>
              </a:rPr>
            </a:br>
            <a:r>
              <a:rPr lang="en-US" sz="1100" i="0">
                <a:highlight>
                  <a:srgbClr val="FFFF00"/>
                </a:highlight>
                <a:latin typeface="Times New Roman"/>
                <a:ea typeface="Times New Roman"/>
                <a:cs typeface="Times New Roman"/>
                <a:sym typeface="Times New Roman"/>
              </a:rPr>
              <a:t>📌 </a:t>
            </a:r>
            <a:r>
              <a:rPr lang="en-US" sz="1100" b="1" i="0">
                <a:highlight>
                  <a:srgbClr val="FFFF00"/>
                </a:highlight>
                <a:latin typeface="Times New Roman"/>
                <a:ea typeface="Times New Roman"/>
                <a:cs typeface="Times New Roman"/>
                <a:sym typeface="Times New Roman"/>
              </a:rPr>
              <a:t>Subscription Status</a:t>
            </a:r>
            <a:r>
              <a:rPr lang="en-US" sz="1100" i="0">
                <a:highlight>
                  <a:srgbClr val="FFFF00"/>
                </a:highlight>
                <a:latin typeface="Times New Roman"/>
                <a:ea typeface="Times New Roman"/>
                <a:cs typeface="Times New Roman"/>
                <a:sym typeface="Times New Roman"/>
              </a:rPr>
              <a:t> - Indicates if the customer has a subscription (Yes/No).</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Shipping Type</a:t>
            </a:r>
            <a:r>
              <a:rPr lang="en-US" sz="1100" i="0">
                <a:latin typeface="Times New Roman"/>
                <a:ea typeface="Times New Roman"/>
                <a:cs typeface="Times New Roman"/>
                <a:sym typeface="Times New Roman"/>
              </a:rPr>
              <a:t> - Type of shipping chosen by the customer.</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Discount Applied</a:t>
            </a:r>
            <a:r>
              <a:rPr lang="en-US" sz="1100" i="0">
                <a:latin typeface="Times New Roman"/>
                <a:ea typeface="Times New Roman"/>
                <a:cs typeface="Times New Roman"/>
                <a:sym typeface="Times New Roman"/>
              </a:rPr>
              <a:t> - Indicates if a discount was applied to the purchase (Yes/No).</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Promo Code Used</a:t>
            </a:r>
            <a:r>
              <a:rPr lang="en-US" sz="1100" i="0">
                <a:latin typeface="Times New Roman"/>
                <a:ea typeface="Times New Roman"/>
                <a:cs typeface="Times New Roman"/>
                <a:sym typeface="Times New Roman"/>
              </a:rPr>
              <a:t> - Indicates if a promo code was used for the purchase (Yes/No).</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Previous Purchases</a:t>
            </a:r>
            <a:r>
              <a:rPr lang="en-US" sz="1100" i="0">
                <a:latin typeface="Times New Roman"/>
                <a:ea typeface="Times New Roman"/>
                <a:cs typeface="Times New Roman"/>
                <a:sym typeface="Times New Roman"/>
              </a:rPr>
              <a:t> - Number of previous purchases made by the customer.</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Payment Method</a:t>
            </a:r>
            <a:r>
              <a:rPr lang="en-US" sz="1100" i="0">
                <a:latin typeface="Times New Roman"/>
                <a:ea typeface="Times New Roman"/>
                <a:cs typeface="Times New Roman"/>
                <a:sym typeface="Times New Roman"/>
              </a:rPr>
              <a:t> - Customer's most preferred payment method.</a:t>
            </a:r>
            <a:br>
              <a:rPr lang="en-US" sz="1100" i="0">
                <a:latin typeface="Times New Roman"/>
                <a:ea typeface="Times New Roman"/>
                <a:cs typeface="Times New Roman"/>
                <a:sym typeface="Times New Roman"/>
              </a:rPr>
            </a:br>
            <a:r>
              <a:rPr lang="en-US" sz="1100" i="0">
                <a:latin typeface="Times New Roman"/>
                <a:ea typeface="Times New Roman"/>
                <a:cs typeface="Times New Roman"/>
                <a:sym typeface="Times New Roman"/>
              </a:rPr>
              <a:t>📌 </a:t>
            </a:r>
            <a:r>
              <a:rPr lang="en-US" sz="1100" b="1" i="0">
                <a:latin typeface="Times New Roman"/>
                <a:ea typeface="Times New Roman"/>
                <a:cs typeface="Times New Roman"/>
                <a:sym typeface="Times New Roman"/>
              </a:rPr>
              <a:t>Frequency of Purchases</a:t>
            </a:r>
            <a:r>
              <a:rPr lang="en-US" sz="1100" i="0">
                <a:latin typeface="Times New Roman"/>
                <a:ea typeface="Times New Roman"/>
                <a:cs typeface="Times New Roman"/>
                <a:sym typeface="Times New Roman"/>
              </a:rPr>
              <a:t> - Frequency at which the customer makes purchases (e.g., Weekly, Fortnightly, Monthly).</a:t>
            </a:r>
            <a:br>
              <a:rPr lang="en-US"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p:txBody>
      </p:sp>
      <p:sp>
        <p:nvSpPr>
          <p:cNvPr id="144" name="Google Shape;144;p6"/>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145" name="Google Shape;145;p6" descr="buildings2.jpg"/>
          <p:cNvPicPr preferRelativeResize="0"/>
          <p:nvPr/>
        </p:nvPicPr>
        <p:blipFill rotWithShape="1">
          <a:blip r:embed="rId3">
            <a:alphaModFix/>
          </a:blip>
          <a:srcRect l="71384" r="7017"/>
          <a:stretch/>
        </p:blipFill>
        <p:spPr>
          <a:xfrm>
            <a:off x="7169200" y="0"/>
            <a:ext cx="19748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103454" y="89414"/>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Dữ liệu ban đầu </a:t>
            </a:r>
            <a:endParaRPr>
              <a:latin typeface="Times New Roman"/>
              <a:ea typeface="Times New Roman"/>
              <a:cs typeface="Times New Roman"/>
              <a:sym typeface="Times New Roman"/>
            </a:endParaRPr>
          </a:p>
        </p:txBody>
      </p:sp>
      <p:sp>
        <p:nvSpPr>
          <p:cNvPr id="151" name="Google Shape;151;p7"/>
          <p:cNvSpPr txBox="1">
            <a:spLocks noGrp="1"/>
          </p:cNvSpPr>
          <p:nvPr>
            <p:ph type="body" idx="1"/>
          </p:nvPr>
        </p:nvSpPr>
        <p:spPr>
          <a:xfrm>
            <a:off x="350410" y="1406944"/>
            <a:ext cx="4949107" cy="2858031"/>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800"/>
              <a:buNone/>
            </a:pPr>
            <a:endParaRPr/>
          </a:p>
        </p:txBody>
      </p:sp>
      <p:sp>
        <p:nvSpPr>
          <p:cNvPr id="152" name="Google Shape;152;p7"/>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53" name="Google Shape;153;p7" descr="photo-1485113304677-256fd24bb0ae"/>
          <p:cNvPicPr preferRelativeResize="0"/>
          <p:nvPr/>
        </p:nvPicPr>
        <p:blipFill rotWithShape="1">
          <a:blip r:embed="rId3">
            <a:alphaModFix/>
          </a:blip>
          <a:srcRect l="49857" r="24545"/>
          <a:stretch/>
        </p:blipFill>
        <p:spPr>
          <a:xfrm>
            <a:off x="7169200" y="0"/>
            <a:ext cx="1974799" cy="5143500"/>
          </a:xfrm>
          <a:prstGeom prst="rect">
            <a:avLst/>
          </a:prstGeom>
          <a:noFill/>
          <a:ln>
            <a:noFill/>
          </a:ln>
        </p:spPr>
      </p:pic>
      <p:pic>
        <p:nvPicPr>
          <p:cNvPr id="154" name="Google Shape;154;p7"/>
          <p:cNvPicPr preferRelativeResize="0"/>
          <p:nvPr/>
        </p:nvPicPr>
        <p:blipFill rotWithShape="1">
          <a:blip r:embed="rId4">
            <a:alphaModFix/>
          </a:blip>
          <a:srcRect/>
          <a:stretch/>
        </p:blipFill>
        <p:spPr>
          <a:xfrm>
            <a:off x="241318" y="801947"/>
            <a:ext cx="3012601" cy="3349582"/>
          </a:xfrm>
          <a:prstGeom prst="rect">
            <a:avLst/>
          </a:prstGeom>
          <a:noFill/>
          <a:ln>
            <a:noFill/>
          </a:ln>
        </p:spPr>
      </p:pic>
      <p:pic>
        <p:nvPicPr>
          <p:cNvPr id="155" name="Google Shape;155;p7"/>
          <p:cNvPicPr preferRelativeResize="0"/>
          <p:nvPr/>
        </p:nvPicPr>
        <p:blipFill rotWithShape="1">
          <a:blip r:embed="rId5">
            <a:alphaModFix/>
          </a:blip>
          <a:srcRect/>
          <a:stretch/>
        </p:blipFill>
        <p:spPr>
          <a:xfrm>
            <a:off x="3377397" y="817214"/>
            <a:ext cx="1974799" cy="33190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457200"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Dữ liệu sau khi xử lý </a:t>
            </a:r>
            <a:endParaRPr/>
          </a:p>
        </p:txBody>
      </p:sp>
      <p:sp>
        <p:nvSpPr>
          <p:cNvPr id="161" name="Google Shape;161;p8"/>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162" name="Google Shape;162;p8"/>
          <p:cNvPicPr preferRelativeResize="0"/>
          <p:nvPr/>
        </p:nvPicPr>
        <p:blipFill rotWithShape="1">
          <a:blip r:embed="rId3">
            <a:alphaModFix/>
          </a:blip>
          <a:srcRect/>
          <a:stretch/>
        </p:blipFill>
        <p:spPr>
          <a:xfrm>
            <a:off x="397130" y="883958"/>
            <a:ext cx="5301300" cy="1055931"/>
          </a:xfrm>
          <a:prstGeom prst="rect">
            <a:avLst/>
          </a:prstGeom>
          <a:noFill/>
          <a:ln>
            <a:noFill/>
          </a:ln>
        </p:spPr>
      </p:pic>
      <p:pic>
        <p:nvPicPr>
          <p:cNvPr id="163" name="Google Shape;163;p8"/>
          <p:cNvPicPr preferRelativeResize="0"/>
          <p:nvPr/>
        </p:nvPicPr>
        <p:blipFill rotWithShape="1">
          <a:blip r:embed="rId4">
            <a:alphaModFix/>
          </a:blip>
          <a:srcRect/>
          <a:stretch/>
        </p:blipFill>
        <p:spPr>
          <a:xfrm>
            <a:off x="457200" y="2040719"/>
            <a:ext cx="2399466" cy="2494668"/>
          </a:xfrm>
          <a:prstGeom prst="rect">
            <a:avLst/>
          </a:prstGeom>
          <a:noFill/>
          <a:ln>
            <a:noFill/>
          </a:ln>
        </p:spPr>
      </p:pic>
      <p:pic>
        <p:nvPicPr>
          <p:cNvPr id="164" name="Google Shape;164;p8"/>
          <p:cNvPicPr preferRelativeResize="0"/>
          <p:nvPr/>
        </p:nvPicPr>
        <p:blipFill rotWithShape="1">
          <a:blip r:embed="rId5">
            <a:alphaModFix/>
          </a:blip>
          <a:srcRect/>
          <a:stretch/>
        </p:blipFill>
        <p:spPr>
          <a:xfrm>
            <a:off x="3593294" y="2040719"/>
            <a:ext cx="1957412" cy="24957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ctrTitle" idx="4294967295"/>
          </p:nvPr>
        </p:nvSpPr>
        <p:spPr>
          <a:xfrm>
            <a:off x="685800" y="2878750"/>
            <a:ext cx="654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Oi"/>
              <a:buNone/>
            </a:pPr>
            <a:r>
              <a:rPr lang="en-US" sz="5400" b="1" i="0" u="none" strike="noStrike" cap="none">
                <a:solidFill>
                  <a:srgbClr val="FFFFFF"/>
                </a:solidFill>
                <a:latin typeface="Times New Roman"/>
                <a:ea typeface="Times New Roman"/>
                <a:cs typeface="Times New Roman"/>
                <a:sym typeface="Times New Roman"/>
              </a:rPr>
              <a:t>Phân tích khám phá</a:t>
            </a:r>
            <a:endParaRPr sz="5400" b="1" i="0" u="none" strike="noStrike" cap="none">
              <a:solidFill>
                <a:srgbClr val="FFFFFF"/>
              </a:solidFill>
              <a:latin typeface="Times New Roman"/>
              <a:ea typeface="Times New Roman"/>
              <a:cs typeface="Times New Roman"/>
              <a:sym typeface="Times New Roman"/>
            </a:endParaRPr>
          </a:p>
        </p:txBody>
      </p:sp>
      <p:sp>
        <p:nvSpPr>
          <p:cNvPr id="170" name="Google Shape;170;p9"/>
          <p:cNvSpPr/>
          <p:nvPr/>
        </p:nvSpPr>
        <p:spPr>
          <a:xfrm>
            <a:off x="6068197" y="2435701"/>
            <a:ext cx="218604" cy="2087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 name="Google Shape;171;p9"/>
          <p:cNvGrpSpPr/>
          <p:nvPr/>
        </p:nvGrpSpPr>
        <p:grpSpPr>
          <a:xfrm>
            <a:off x="5725192" y="493180"/>
            <a:ext cx="1478365" cy="1478741"/>
            <a:chOff x="6654650" y="3665275"/>
            <a:chExt cx="409100" cy="409125"/>
          </a:xfrm>
        </p:grpSpPr>
        <p:sp>
          <p:nvSpPr>
            <p:cNvPr id="172" name="Google Shape;172;p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4" name="Google Shape;174;p9"/>
          <p:cNvSpPr/>
          <p:nvPr/>
        </p:nvSpPr>
        <p:spPr>
          <a:xfrm rot="2467125">
            <a:off x="4799065" y="658833"/>
            <a:ext cx="303745" cy="29005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p:nvPr/>
        </p:nvSpPr>
        <p:spPr>
          <a:xfrm rot="-1609080">
            <a:off x="5338909" y="1128184"/>
            <a:ext cx="218605" cy="2087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9"/>
          <p:cNvSpPr/>
          <p:nvPr/>
        </p:nvSpPr>
        <p:spPr>
          <a:xfrm rot="2926152">
            <a:off x="7230014" y="1548701"/>
            <a:ext cx="163711" cy="1563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9"/>
          <p:cNvSpPr/>
          <p:nvPr/>
        </p:nvSpPr>
        <p:spPr>
          <a:xfrm rot="-1609210">
            <a:off x="7270041" y="862993"/>
            <a:ext cx="83659" cy="798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9"/>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grpSp>
        <p:nvGrpSpPr>
          <p:cNvPr id="179" name="Google Shape;179;p9"/>
          <p:cNvGrpSpPr/>
          <p:nvPr/>
        </p:nvGrpSpPr>
        <p:grpSpPr>
          <a:xfrm rot="1056990">
            <a:off x="4094029" y="1826100"/>
            <a:ext cx="883248" cy="883313"/>
            <a:chOff x="570875" y="4322250"/>
            <a:chExt cx="443300" cy="443325"/>
          </a:xfrm>
        </p:grpSpPr>
        <p:sp>
          <p:nvSpPr>
            <p:cNvPr id="180" name="Google Shape;180;p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4" name="Google Shape;184;p9"/>
          <p:cNvPicPr preferRelativeResize="0"/>
          <p:nvPr/>
        </p:nvPicPr>
        <p:blipFill rotWithShape="1">
          <a:blip r:embed="rId3">
            <a:alphaModFix/>
          </a:blip>
          <a:srcRect/>
          <a:stretch/>
        </p:blipFill>
        <p:spPr>
          <a:xfrm>
            <a:off x="1004103" y="2011992"/>
            <a:ext cx="554784" cy="847417"/>
          </a:xfrm>
          <a:prstGeom prst="rect">
            <a:avLst/>
          </a:prstGeom>
          <a:noFill/>
          <a:ln>
            <a:noFill/>
          </a:ln>
        </p:spPr>
      </p:pic>
    </p:spTree>
  </p:cSld>
  <p:clrMapOvr>
    <a:masterClrMapping/>
  </p:clrMapOvr>
</p:sld>
</file>

<file path=ppt/theme/theme1.xml><?xml version="1.0" encoding="utf-8"?>
<a:theme xmlns:a="http://schemas.openxmlformats.org/drawingml/2006/main" name="Nestor template">
  <a:themeElements>
    <a:clrScheme name="Custom 347">
      <a:dk1>
        <a:srgbClr val="162D5A"/>
      </a:dk1>
      <a:lt1>
        <a:srgbClr val="FFFFFF"/>
      </a:lt1>
      <a:dk2>
        <a:srgbClr val="5E626B"/>
      </a:dk2>
      <a:lt2>
        <a:srgbClr val="EDEEF1"/>
      </a:lt2>
      <a:accent1>
        <a:srgbClr val="A7EA52"/>
      </a:accent1>
      <a:accent2>
        <a:srgbClr val="33CCCC"/>
      </a:accent2>
      <a:accent3>
        <a:srgbClr val="33CCFF"/>
      </a:accent3>
      <a:accent4>
        <a:srgbClr val="16A3E0"/>
      </a:accent4>
      <a:accent5>
        <a:srgbClr val="162D5A"/>
      </a:accent5>
      <a:accent6>
        <a:srgbClr val="F14124"/>
      </a:accent6>
      <a:hlink>
        <a:srgbClr val="16A3E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1673</Words>
  <Application>Microsoft Office PowerPoint</Application>
  <PresentationFormat>On-screen Show (16:9)</PresentationFormat>
  <Paragraphs>214</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Oi</vt:lpstr>
      <vt:lpstr>Arial</vt:lpstr>
      <vt:lpstr>Times New Roman</vt:lpstr>
      <vt:lpstr>Noto Sans Symbols</vt:lpstr>
      <vt:lpstr>Pontano Sans</vt:lpstr>
      <vt:lpstr>Nestor template</vt:lpstr>
      <vt:lpstr>Dự báo tình trạng đăng kí mua hàng và phân khúc khách hàng có nguy cơ rời bỏ</vt:lpstr>
      <vt:lpstr>MỤC TIÊU </vt:lpstr>
      <vt:lpstr>MỤC LỤC </vt:lpstr>
      <vt:lpstr>ĐỀ TÀI </vt:lpstr>
      <vt:lpstr>DATA</vt:lpstr>
      <vt:lpstr>PowerPoint Presentation</vt:lpstr>
      <vt:lpstr>Dữ liệu ban đầu </vt:lpstr>
      <vt:lpstr>Dữ liệu sau khi xử lý </vt:lpstr>
      <vt:lpstr>Phân tích khám phá</vt:lpstr>
      <vt:lpstr>Phân tích ảnh hưởng nhóm biến Numerical</vt:lpstr>
      <vt:lpstr>Phân tích ảnh hưởng nhóm biến Numerical</vt:lpstr>
      <vt:lpstr>Phân tích ảnh hưởng nhóm biến Numerical</vt:lpstr>
      <vt:lpstr>Phân tích ảnh hưởng nhóm biến Numerical</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XÂY DỰNG MÔ HÌNH DỰ BÁO  </vt:lpstr>
      <vt:lpstr>CÁC MÔ HÌNH ỨNG DỤNG</vt:lpstr>
      <vt:lpstr>TRAINNING</vt:lpstr>
      <vt:lpstr>PowerPoint Presentation</vt:lpstr>
      <vt:lpstr>PowerPoint Presentation</vt:lpstr>
      <vt:lpstr>XÂY DỰNG MÔ HÌNH K-MEAN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VÀ ĐỀ XUẤT   </vt:lpstr>
      <vt:lpstr>KẾT LUẬN VÀ ĐỀ XUẤT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báo tình trạng đăng kí mua hàng và phân khúc khách hàng có nguy cơ rời bỏ</dc:title>
  <dc:creator>Administrator</dc:creator>
  <cp:lastModifiedBy>Administrator</cp:lastModifiedBy>
  <cp:revision>16</cp:revision>
  <dcterms:modified xsi:type="dcterms:W3CDTF">2023-11-16T12:32:13Z</dcterms:modified>
</cp:coreProperties>
</file>