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1" r:id="rId3"/>
    <p:sldId id="323" r:id="rId4"/>
    <p:sldId id="282" r:id="rId5"/>
    <p:sldId id="280" r:id="rId6"/>
    <p:sldId id="326" r:id="rId7"/>
    <p:sldId id="279" r:id="rId8"/>
    <p:sldId id="277" r:id="rId9"/>
    <p:sldId id="284" r:id="rId10"/>
    <p:sldId id="327" r:id="rId11"/>
    <p:sldId id="300" r:id="rId12"/>
    <p:sldId id="304" r:id="rId13"/>
    <p:sldId id="301" r:id="rId14"/>
    <p:sldId id="302" r:id="rId15"/>
    <p:sldId id="325" r:id="rId1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72310" autoAdjust="0"/>
  </p:normalViewPr>
  <p:slideViewPr>
    <p:cSldViewPr>
      <p:cViewPr varScale="1">
        <p:scale>
          <a:sx n="53" d="100"/>
          <a:sy n="53" d="100"/>
        </p:scale>
        <p:origin x="-996"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84"/>
    </p:cViewPr>
  </p:sorterViewPr>
  <p:notesViewPr>
    <p:cSldViewPr>
      <p:cViewPr varScale="1">
        <p:scale>
          <a:sx n="56" d="100"/>
          <a:sy n="56" d="100"/>
        </p:scale>
        <p:origin x="-1812" y="-102"/>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3" Type="http://schemas.openxmlformats.org/officeDocument/2006/relationships/slide" Target="slides/slide5.xml"/><Relationship Id="rId7" Type="http://schemas.openxmlformats.org/officeDocument/2006/relationships/slide" Target="slides/slide13.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9.xml"/><Relationship Id="rId5" Type="http://schemas.openxmlformats.org/officeDocument/2006/relationships/slide" Target="slides/slide8.xml"/><Relationship Id="rId4" Type="http://schemas.openxmlformats.org/officeDocument/2006/relationships/slide" Target="slides/slide7.xml"/><Relationship Id="rId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smtClean="0"/>
            </a:lvl1pPr>
          </a:lstStyle>
          <a:p>
            <a:pPr>
              <a:defRPr/>
            </a:pPr>
            <a:endParaRPr lang="en-US"/>
          </a:p>
        </p:txBody>
      </p:sp>
      <p:sp>
        <p:nvSpPr>
          <p:cNvPr id="30723"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30726"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smtClean="0"/>
            </a:lvl1pPr>
          </a:lstStyle>
          <a:p>
            <a:pPr>
              <a:defRPr/>
            </a:pPr>
            <a:endParaRPr lang="en-US"/>
          </a:p>
        </p:txBody>
      </p:sp>
      <p:sp>
        <p:nvSpPr>
          <p:cNvPr id="30727"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smtClean="0"/>
            </a:lvl1pPr>
          </a:lstStyle>
          <a:p>
            <a:pPr>
              <a:defRPr/>
            </a:pPr>
            <a:fld id="{B93C63D6-4B86-4C57-A925-5CE764401DC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mn-ea"/>
        <a:cs typeface="+mn-cs"/>
      </a:defRPr>
    </a:lvl1pPr>
    <a:lvl2pPr marL="457200" algn="l" rtl="0" eaLnBrk="0" fontAlgn="base" hangingPunct="0">
      <a:spcBef>
        <a:spcPct val="30000"/>
      </a:spcBef>
      <a:spcAft>
        <a:spcPct val="0"/>
      </a:spcAft>
      <a:defRPr sz="1100" kern="1200">
        <a:solidFill>
          <a:schemeClr val="tx1"/>
        </a:solidFill>
        <a:latin typeface="Arial" charset="0"/>
        <a:ea typeface="+mn-ea"/>
        <a:cs typeface="+mn-cs"/>
      </a:defRPr>
    </a:lvl2pPr>
    <a:lvl3pPr marL="914400" algn="l" rtl="0" eaLnBrk="0" fontAlgn="base" hangingPunct="0">
      <a:spcBef>
        <a:spcPct val="30000"/>
      </a:spcBef>
      <a:spcAft>
        <a:spcPct val="0"/>
      </a:spcAft>
      <a:defRPr sz="1100" kern="1200">
        <a:solidFill>
          <a:schemeClr val="tx1"/>
        </a:solidFill>
        <a:latin typeface="Arial" charset="0"/>
        <a:ea typeface="+mn-ea"/>
        <a:cs typeface="+mn-cs"/>
      </a:defRPr>
    </a:lvl3pPr>
    <a:lvl4pPr marL="1371600" algn="l" rtl="0" eaLnBrk="0" fontAlgn="base" hangingPunct="0">
      <a:spcBef>
        <a:spcPct val="30000"/>
      </a:spcBef>
      <a:spcAft>
        <a:spcPct val="0"/>
      </a:spcAft>
      <a:defRPr sz="1100" kern="1200">
        <a:solidFill>
          <a:schemeClr val="tx1"/>
        </a:solidFill>
        <a:latin typeface="Arial" charset="0"/>
        <a:ea typeface="+mn-ea"/>
        <a:cs typeface="+mn-cs"/>
      </a:defRPr>
    </a:lvl4pPr>
    <a:lvl5pPr marL="1828800" algn="l" rtl="0" eaLnBrk="0" fontAlgn="base" hangingPunct="0">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CED3952B-17B4-4521-9D6E-CA19EF650FC9}" type="slidenum">
              <a:rPr lang="en-US"/>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marL="241653" indent="-241653" eaLnBrk="1" hangingPunct="1"/>
            <a:r>
              <a:rPr lang="en-US" dirty="0" smtClean="0"/>
              <a:t>The goals of this course are as the following:</a:t>
            </a:r>
          </a:p>
          <a:p>
            <a:pPr marL="241653" indent="-241653" eaLnBrk="1" hangingPunct="1">
              <a:buFontTx/>
              <a:buAutoNum type="arabicPeriod"/>
            </a:pPr>
            <a:r>
              <a:rPr lang="en-US" dirty="0" smtClean="0"/>
              <a:t>To have basic notion of Linux and Linux distribution</a:t>
            </a:r>
          </a:p>
          <a:p>
            <a:pPr marL="241653" indent="-241653" eaLnBrk="1" hangingPunct="1">
              <a:buFontTx/>
              <a:buAutoNum type="arabicPeriod"/>
            </a:pPr>
            <a:r>
              <a:rPr lang="en-US" dirty="0" smtClean="0"/>
              <a:t>To know how to install Linux</a:t>
            </a:r>
          </a:p>
          <a:p>
            <a:pPr marL="241653" indent="-241653" eaLnBrk="1" hangingPunct="1">
              <a:buFontTx/>
              <a:buAutoNum type="arabicPeriod"/>
            </a:pPr>
            <a:r>
              <a:rPr lang="en-US" dirty="0" smtClean="0"/>
              <a:t>To know how to use a Linux system</a:t>
            </a:r>
          </a:p>
          <a:p>
            <a:pPr marL="241653" indent="-241653" eaLnBrk="1" hangingPunct="1">
              <a:buFontTx/>
              <a:buAutoNum type="arabicPeriod"/>
            </a:pPr>
            <a:r>
              <a:rPr lang="en-US" dirty="0" smtClean="0"/>
              <a:t>To know how to manage Linux system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80000"/>
              </a:lnSpc>
            </a:pPr>
            <a:r>
              <a:rPr lang="en-US" dirty="0" smtClean="0"/>
              <a:t>All GNU tools are open source, so they can be installed on any system. Most distributions offer pre−compiled packages of most common tools, such as RPM packages on </a:t>
            </a:r>
            <a:r>
              <a:rPr lang="en-US" dirty="0" err="1" smtClean="0"/>
              <a:t>RedHat</a:t>
            </a:r>
            <a:r>
              <a:rPr lang="en-US" dirty="0" smtClean="0"/>
              <a:t> and </a:t>
            </a:r>
            <a:r>
              <a:rPr lang="en-US" dirty="0" err="1" smtClean="0"/>
              <a:t>dpkg</a:t>
            </a:r>
            <a:r>
              <a:rPr lang="en-US" dirty="0" smtClean="0"/>
              <a:t> packages on </a:t>
            </a:r>
            <a:r>
              <a:rPr lang="en-US" dirty="0" err="1" smtClean="0"/>
              <a:t>Debian</a:t>
            </a:r>
            <a:r>
              <a:rPr lang="en-US" dirty="0" smtClean="0"/>
              <a:t>, so you needn't be a programmer to install a package on your system. However, if you are and like doing things yourself, you will enjoy Linux all the better, since most distributions come with a complete set of development tools, allowing installation of new software purely from source code. This setup also allows you to install software even if it does not exist in a pre−packaged form suitable for your system. A list of common GNU software:</a:t>
            </a:r>
          </a:p>
          <a:p>
            <a:pPr algn="just" eaLnBrk="1" hangingPunct="1">
              <a:lnSpc>
                <a:spcPct val="80000"/>
              </a:lnSpc>
            </a:pPr>
            <a:r>
              <a:rPr lang="en-US" dirty="0" smtClean="0"/>
              <a:t>· Bash: The GNU shell</a:t>
            </a:r>
          </a:p>
          <a:p>
            <a:pPr algn="just" eaLnBrk="1" hangingPunct="1">
              <a:lnSpc>
                <a:spcPct val="80000"/>
              </a:lnSpc>
            </a:pPr>
            <a:r>
              <a:rPr lang="en-US" dirty="0" smtClean="0"/>
              <a:t>· GCC: The GNU C Compiler</a:t>
            </a:r>
          </a:p>
          <a:p>
            <a:pPr algn="just" eaLnBrk="1" hangingPunct="1">
              <a:lnSpc>
                <a:spcPct val="80000"/>
              </a:lnSpc>
            </a:pPr>
            <a:r>
              <a:rPr lang="en-US" dirty="0" smtClean="0"/>
              <a:t>· GDB: The GNU Debugger</a:t>
            </a:r>
          </a:p>
          <a:p>
            <a:pPr algn="just" eaLnBrk="1" hangingPunct="1">
              <a:lnSpc>
                <a:spcPct val="80000"/>
              </a:lnSpc>
            </a:pPr>
            <a:r>
              <a:rPr lang="en-US" dirty="0" smtClean="0"/>
              <a:t>· </a:t>
            </a:r>
            <a:r>
              <a:rPr lang="en-US" dirty="0" err="1" smtClean="0"/>
              <a:t>Findutils</a:t>
            </a:r>
            <a:r>
              <a:rPr lang="en-US" dirty="0" smtClean="0"/>
              <a:t>: to search and find files</a:t>
            </a:r>
          </a:p>
          <a:p>
            <a:pPr algn="just" eaLnBrk="1" hangingPunct="1">
              <a:lnSpc>
                <a:spcPct val="80000"/>
              </a:lnSpc>
            </a:pPr>
            <a:r>
              <a:rPr lang="en-US" dirty="0" smtClean="0"/>
              <a:t>· </a:t>
            </a:r>
            <a:r>
              <a:rPr lang="en-US" dirty="0" err="1" smtClean="0"/>
              <a:t>Fontutils</a:t>
            </a:r>
            <a:r>
              <a:rPr lang="en-US" dirty="0" smtClean="0"/>
              <a:t>: to convert fonts from one format to another or make new fonts</a:t>
            </a:r>
          </a:p>
          <a:p>
            <a:pPr algn="just" eaLnBrk="1" hangingPunct="1">
              <a:lnSpc>
                <a:spcPct val="80000"/>
              </a:lnSpc>
            </a:pPr>
            <a:r>
              <a:rPr lang="en-US" dirty="0" smtClean="0"/>
              <a:t>· The Gimp: GNU Image Manipulation Program</a:t>
            </a:r>
          </a:p>
          <a:p>
            <a:pPr algn="just" eaLnBrk="1" hangingPunct="1">
              <a:lnSpc>
                <a:spcPct val="80000"/>
              </a:lnSpc>
            </a:pPr>
            <a:r>
              <a:rPr lang="en-US" dirty="0" smtClean="0"/>
              <a:t>· Gnome: the GNU desktop environment</a:t>
            </a:r>
          </a:p>
          <a:p>
            <a:pPr algn="just" eaLnBrk="1" hangingPunct="1">
              <a:lnSpc>
                <a:spcPct val="80000"/>
              </a:lnSpc>
            </a:pPr>
            <a:r>
              <a:rPr lang="en-US" dirty="0" smtClean="0"/>
              <a:t>· </a:t>
            </a:r>
            <a:r>
              <a:rPr lang="en-US" dirty="0" err="1" smtClean="0"/>
              <a:t>Emacs</a:t>
            </a:r>
            <a:r>
              <a:rPr lang="en-US" dirty="0" smtClean="0"/>
              <a:t>: a very powerful editor</a:t>
            </a:r>
          </a:p>
          <a:p>
            <a:pPr algn="just" eaLnBrk="1" hangingPunct="1">
              <a:lnSpc>
                <a:spcPct val="80000"/>
              </a:lnSpc>
            </a:pPr>
            <a:r>
              <a:rPr lang="en-US" dirty="0" smtClean="0"/>
              <a:t>· </a:t>
            </a:r>
            <a:r>
              <a:rPr lang="en-US" dirty="0" err="1" smtClean="0"/>
              <a:t>Ghostscript</a:t>
            </a:r>
            <a:r>
              <a:rPr lang="en-US" dirty="0" smtClean="0"/>
              <a:t> and </a:t>
            </a:r>
            <a:r>
              <a:rPr lang="en-US" dirty="0" err="1" smtClean="0"/>
              <a:t>Ghostview</a:t>
            </a:r>
            <a:r>
              <a:rPr lang="en-US" dirty="0" smtClean="0"/>
              <a:t>: interpreter and graphical frontend for PostScript files.</a:t>
            </a:r>
          </a:p>
          <a:p>
            <a:pPr algn="just" eaLnBrk="1" hangingPunct="1">
              <a:lnSpc>
                <a:spcPct val="80000"/>
              </a:lnSpc>
            </a:pPr>
            <a:r>
              <a:rPr lang="en-US" dirty="0" smtClean="0"/>
              <a:t>· GNU Photo: software for interaction with digital cameras</a:t>
            </a:r>
          </a:p>
          <a:p>
            <a:pPr algn="just" eaLnBrk="1" hangingPunct="1">
              <a:lnSpc>
                <a:spcPct val="80000"/>
              </a:lnSpc>
            </a:pPr>
            <a:r>
              <a:rPr lang="en-US" dirty="0" smtClean="0"/>
              <a:t>Octave: a programming language, primarily intended to perform numerical computations and image processing.</a:t>
            </a:r>
          </a:p>
          <a:p>
            <a:pPr algn="just" eaLnBrk="1" hangingPunct="1">
              <a:lnSpc>
                <a:spcPct val="80000"/>
              </a:lnSpc>
            </a:pPr>
            <a:r>
              <a:rPr lang="en-US" dirty="0" smtClean="0"/>
              <a:t>· GNU SQL: relational database system</a:t>
            </a:r>
          </a:p>
          <a:p>
            <a:pPr algn="just" eaLnBrk="1" hangingPunct="1">
              <a:lnSpc>
                <a:spcPct val="80000"/>
              </a:lnSpc>
            </a:pPr>
            <a:r>
              <a:rPr lang="en-US" dirty="0" smtClean="0"/>
              <a:t>· Radius: a remote authentication and accounting server</a:t>
            </a:r>
          </a:p>
          <a:p>
            <a:pPr algn="just" eaLnBrk="1" hangingPunct="1">
              <a:lnSpc>
                <a:spcPct val="80000"/>
              </a:lnSpc>
            </a:pP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93C63D6-4B86-4C57-A925-5CE764401DC5}"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07A8EB0-3A92-484E-9653-0BED293C57E0}" type="slidenum">
              <a:rPr lang="en-US"/>
              <a:pPr/>
              <a:t>11</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algn="just" eaLnBrk="1" hangingPunct="1"/>
            <a:r>
              <a:rPr lang="en-US" dirty="0" smtClean="0"/>
              <a:t>Linux was developed by </a:t>
            </a:r>
            <a:r>
              <a:rPr lang="en-US" dirty="0" err="1" smtClean="0"/>
              <a:t>Linus</a:t>
            </a:r>
            <a:r>
              <a:rPr lang="en-US" dirty="0" smtClean="0"/>
              <a:t> </a:t>
            </a:r>
            <a:r>
              <a:rPr lang="en-US" dirty="0" err="1" smtClean="0"/>
              <a:t>Torvalds</a:t>
            </a:r>
            <a:r>
              <a:rPr lang="en-US" dirty="0" smtClean="0"/>
              <a:t> as UNIX interchangeable ‘</a:t>
            </a:r>
            <a:r>
              <a:rPr lang="en-US" b="1" dirty="0" smtClean="0"/>
              <a:t>kernel</a:t>
            </a:r>
            <a:r>
              <a:rPr lang="en-US" dirty="0" smtClean="0"/>
              <a:t>’. The ‘kernel’ is a core of the operating system. The kernel contains neither the </a:t>
            </a:r>
            <a:r>
              <a:rPr lang="en-US" b="1" dirty="0" smtClean="0"/>
              <a:t>commands</a:t>
            </a:r>
            <a:r>
              <a:rPr lang="en-US" dirty="0" smtClean="0"/>
              <a:t>, </a:t>
            </a:r>
            <a:r>
              <a:rPr lang="en-US" b="1" dirty="0" smtClean="0"/>
              <a:t>compilers </a:t>
            </a:r>
            <a:r>
              <a:rPr lang="en-US" dirty="0" smtClean="0"/>
              <a:t>nor the </a:t>
            </a:r>
            <a:r>
              <a:rPr lang="en-US" b="1" dirty="0" smtClean="0"/>
              <a:t>libraries</a:t>
            </a:r>
            <a:r>
              <a:rPr lang="en-US" dirty="0" smtClean="0"/>
              <a:t>. Therefore, the computer system is not usable with only the kernel on the system.</a:t>
            </a:r>
          </a:p>
          <a:p>
            <a:pPr algn="just" eaLnBrk="1" hangingPunct="1"/>
            <a:r>
              <a:rPr lang="en-US" dirty="0" smtClean="0"/>
              <a:t>Originally, the user who wants to use Linux on the network has to install the necessary commands that they have to search on the Internet. However, due to the complexity of the installation, general users were not able to do it easily.</a:t>
            </a:r>
          </a:p>
          <a:p>
            <a:pPr algn="just" eaLnBrk="1" hangingPunct="1"/>
            <a:r>
              <a:rPr lang="en-US" dirty="0" smtClean="0"/>
              <a:t>From such circumstances, a distribution was created where that the commands and libraries are packaged together.</a:t>
            </a:r>
          </a:p>
          <a:p>
            <a:pPr algn="just" eaLnBrk="1" hangingPunct="1"/>
            <a:r>
              <a:rPr lang="en-US" dirty="0" smtClean="0"/>
              <a:t>From such necessities, the </a:t>
            </a:r>
            <a:r>
              <a:rPr lang="en-US" b="1" dirty="0" smtClean="0"/>
              <a:t>distribution </a:t>
            </a:r>
            <a:r>
              <a:rPr lang="en-US" dirty="0" smtClean="0"/>
              <a:t>was created. The above figure shows the  contents of a distribution.</a:t>
            </a:r>
          </a:p>
          <a:p>
            <a:pPr algn="just" eaLnBrk="1" hangingPunct="1"/>
            <a:r>
              <a:rPr lang="en-US" dirty="0" smtClean="0"/>
              <a:t>The </a:t>
            </a:r>
            <a:r>
              <a:rPr lang="en-US" b="1" dirty="0" smtClean="0"/>
              <a:t>distribution </a:t>
            </a:r>
            <a:r>
              <a:rPr lang="en-US" dirty="0" smtClean="0"/>
              <a:t>is a package which includes commands, libraries and Linux kernel. The enterprise/group/individual who distribute the distribution is called a </a:t>
            </a:r>
            <a:r>
              <a:rPr lang="en-US" b="1" dirty="0" smtClean="0"/>
              <a:t>distributor</a:t>
            </a:r>
            <a:r>
              <a:rPr lang="en-US" dirty="0" smtClean="0"/>
              <a:t>. Distributors select and integrate software that exists in the internet based on their own evaluation. Distributors have their own characteristic of packaging their distribution : a stable software, the latest software, etc.</a:t>
            </a:r>
          </a:p>
          <a:p>
            <a:pPr algn="just" eaLnBrk="1" hangingPunct="1"/>
            <a:r>
              <a:rPr lang="en-US" dirty="0" smtClean="0"/>
              <a:t>Users can then select their favorite distribution based on the distribution's features.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09AA879-3336-4C43-9B52-4F709B299D40}" type="slidenum">
              <a:rPr lang="en-US"/>
              <a:pPr/>
              <a:t>12</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buFontTx/>
              <a:buChar char="•"/>
            </a:pPr>
            <a:r>
              <a:rPr lang="en-US" dirty="0" smtClean="0"/>
              <a:t>A distribution of Linux consists of</a:t>
            </a:r>
          </a:p>
          <a:p>
            <a:pPr lvl="1" eaLnBrk="1" hangingPunct="1">
              <a:buFontTx/>
              <a:buChar char="•"/>
            </a:pPr>
            <a:r>
              <a:rPr lang="en-US" dirty="0" smtClean="0"/>
              <a:t>Linux kernel</a:t>
            </a:r>
          </a:p>
          <a:p>
            <a:pPr lvl="1" eaLnBrk="1" hangingPunct="1">
              <a:buFontTx/>
              <a:buChar char="•"/>
            </a:pPr>
            <a:r>
              <a:rPr lang="en-US" dirty="0" smtClean="0"/>
              <a:t>Utility software</a:t>
            </a:r>
          </a:p>
          <a:p>
            <a:pPr lvl="1" eaLnBrk="1" hangingPunct="1">
              <a:buFontTx/>
              <a:buChar char="•"/>
            </a:pPr>
            <a:r>
              <a:rPr lang="en-US" dirty="0" smtClean="0"/>
              <a:t>Application software</a:t>
            </a:r>
          </a:p>
          <a:p>
            <a:pPr lvl="1" eaLnBrk="1" hangingPunct="1">
              <a:buFontTx/>
              <a:buChar char="•"/>
            </a:pPr>
            <a:r>
              <a:rPr lang="en-US" dirty="0" smtClean="0"/>
              <a:t>Packaging software</a:t>
            </a:r>
          </a:p>
          <a:p>
            <a:pPr lvl="1" eaLnBrk="1" hangingPunct="1">
              <a:buFontTx/>
              <a:buChar char="•"/>
            </a:pPr>
            <a:r>
              <a:rPr lang="en-US" dirty="0" smtClean="0"/>
              <a:t>Customized Interfaces</a:t>
            </a:r>
          </a:p>
          <a:p>
            <a:pPr lvl="1" eaLnBrk="1" hangingPunct="1">
              <a:buFontTx/>
              <a:buChar char="•"/>
            </a:pPr>
            <a:r>
              <a:rPr lang="en-US" dirty="0" smtClean="0"/>
              <a:t>Installation software</a:t>
            </a:r>
          </a:p>
          <a:p>
            <a:pPr eaLnBrk="1" hangingPunct="1">
              <a:buFontTx/>
              <a:buChar char="•"/>
            </a:pPr>
            <a:r>
              <a:rPr lang="en-US" dirty="0" smtClean="0"/>
              <a:t>Depends packaging and software managing mechanism, there are to main types of Linux Distribution</a:t>
            </a:r>
          </a:p>
          <a:p>
            <a:pPr lvl="1" eaLnBrk="1" hangingPunct="1">
              <a:buFontTx/>
              <a:buChar char="•"/>
            </a:pPr>
            <a:r>
              <a:rPr lang="en-US" dirty="0" err="1" smtClean="0"/>
              <a:t>Debian</a:t>
            </a:r>
            <a:r>
              <a:rPr lang="en-US" dirty="0" smtClean="0"/>
              <a:t> based using </a:t>
            </a:r>
            <a:r>
              <a:rPr lang="en-US" dirty="0" err="1" smtClean="0"/>
              <a:t>dpkg</a:t>
            </a:r>
            <a:r>
              <a:rPr lang="en-US" dirty="0" smtClean="0"/>
              <a:t> tool to manage software: </a:t>
            </a:r>
            <a:r>
              <a:rPr lang="en-US" dirty="0" err="1" smtClean="0"/>
              <a:t>Debian</a:t>
            </a:r>
            <a:r>
              <a:rPr lang="en-US" dirty="0" smtClean="0"/>
              <a:t>, </a:t>
            </a:r>
            <a:r>
              <a:rPr lang="en-US" dirty="0" err="1" smtClean="0"/>
              <a:t>Ubuntu</a:t>
            </a:r>
            <a:r>
              <a:rPr lang="en-US" dirty="0" smtClean="0"/>
              <a:t>, </a:t>
            </a:r>
            <a:r>
              <a:rPr lang="en-US" dirty="0" err="1" smtClean="0"/>
              <a:t>Knopix</a:t>
            </a:r>
            <a:r>
              <a:rPr lang="en-US" dirty="0" smtClean="0"/>
              <a:t>, ….</a:t>
            </a:r>
          </a:p>
          <a:p>
            <a:pPr lvl="1" eaLnBrk="1" hangingPunct="1">
              <a:buFontTx/>
              <a:buChar char="•"/>
            </a:pPr>
            <a:r>
              <a:rPr lang="en-US" dirty="0" err="1" smtClean="0"/>
              <a:t>Redhat</a:t>
            </a:r>
            <a:r>
              <a:rPr lang="en-US" dirty="0" smtClean="0"/>
              <a:t> based using rpm tool to manage software: Fedora core, </a:t>
            </a:r>
            <a:r>
              <a:rPr lang="en-US" dirty="0" err="1" smtClean="0"/>
              <a:t>Suse</a:t>
            </a:r>
            <a:r>
              <a:rPr lang="en-US" dirty="0" smtClean="0"/>
              <a:t>, Mandrake, …</a:t>
            </a:r>
          </a:p>
          <a:p>
            <a:pPr eaLnBrk="1" hangingPunct="1">
              <a:buFontTx/>
              <a:buChar char="•"/>
            </a:pPr>
            <a:r>
              <a:rPr lang="en-US" dirty="0" smtClean="0"/>
              <a:t>A more completed list of Linux distribution can be found at  </a:t>
            </a:r>
          </a:p>
          <a:p>
            <a:pPr eaLnBrk="1" hangingPunct="1"/>
            <a:r>
              <a:rPr lang="en-US" dirty="0" smtClean="0"/>
              <a:t>http://en.wikipedia.org/wiki/List_of_Linux_distributions</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F058C6D-052F-4B25-9DA3-AC5A71C04576}" type="slidenum">
              <a:rPr lang="en-US"/>
              <a:pPr/>
              <a:t>13</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algn="just" eaLnBrk="1" hangingPunct="1">
              <a:lnSpc>
                <a:spcPct val="80000"/>
              </a:lnSpc>
            </a:pPr>
            <a:r>
              <a:rPr lang="en-US" dirty="0" smtClean="0"/>
              <a:t>Prior to installation, the most important factor is your hardware. Since every Linux distribution contains the basic packages and can be built to meet almost any requirement (because they all use the Linux kernel), you only need to consider if the distribution will run on your hardware. </a:t>
            </a:r>
            <a:r>
              <a:rPr lang="en-US" dirty="0" err="1" smtClean="0"/>
              <a:t>LinuxPPC</a:t>
            </a:r>
            <a:r>
              <a:rPr lang="en-US" dirty="0" smtClean="0"/>
              <a:t> for example has been made to run on </a:t>
            </a:r>
            <a:r>
              <a:rPr lang="en-US" dirty="0" err="1" smtClean="0"/>
              <a:t>MacIntosh</a:t>
            </a:r>
            <a:r>
              <a:rPr lang="en-US" dirty="0" smtClean="0"/>
              <a:t> and other PowerPCs and does not run on an ordinary x86 based PC. </a:t>
            </a:r>
            <a:r>
              <a:rPr lang="en-US" dirty="0" err="1" smtClean="0"/>
              <a:t>LinuxPPC</a:t>
            </a:r>
            <a:r>
              <a:rPr lang="en-US" dirty="0" smtClean="0"/>
              <a:t> does run on the new Macs, but you can't use it for some of the older ones with ancient bus technology. Another tricky case is Sun hardware, which could be an old SPARC CPU or a newer </a:t>
            </a:r>
            <a:r>
              <a:rPr lang="en-US" dirty="0" err="1" smtClean="0"/>
              <a:t>UltraSparc</a:t>
            </a:r>
            <a:r>
              <a:rPr lang="en-US" dirty="0" smtClean="0"/>
              <a:t>, both requiring different versions of Linux.</a:t>
            </a:r>
          </a:p>
          <a:p>
            <a:pPr algn="just" eaLnBrk="1" hangingPunct="1">
              <a:lnSpc>
                <a:spcPct val="80000"/>
              </a:lnSpc>
            </a:pPr>
            <a:r>
              <a:rPr lang="en-US" dirty="0" smtClean="0"/>
              <a:t>Some Linux distributions are optimized for certain processors, such as </a:t>
            </a:r>
            <a:r>
              <a:rPr lang="en-US" dirty="0" err="1" smtClean="0"/>
              <a:t>Athlon</a:t>
            </a:r>
            <a:r>
              <a:rPr lang="en-US" dirty="0" smtClean="0"/>
              <a:t> CPUs, while they will at the same time run decent enough on the standard 486, 586 and 686 Intel processors. Sometimes distributions for special CPUs are not as reliable, since they are tested by fewer people.</a:t>
            </a:r>
          </a:p>
          <a:p>
            <a:pPr algn="just" eaLnBrk="1" hangingPunct="1">
              <a:lnSpc>
                <a:spcPct val="80000"/>
              </a:lnSpc>
            </a:pPr>
            <a:r>
              <a:rPr lang="en-US" dirty="0" smtClean="0"/>
              <a:t>Most Linux distributions offer a set of programs for generic PCs with special packages containing optimized kernels for the x86 Intel based CPUs. These distributions are well−tested and maintained on a regular basis, focusing on reliant server implementation and easy installation and update procedures. Examples are </a:t>
            </a:r>
            <a:r>
              <a:rPr lang="en-US" dirty="0" err="1" smtClean="0"/>
              <a:t>RedHat</a:t>
            </a:r>
            <a:r>
              <a:rPr lang="en-US" dirty="0" smtClean="0"/>
              <a:t>, </a:t>
            </a:r>
            <a:r>
              <a:rPr lang="en-US" dirty="0" err="1" smtClean="0"/>
              <a:t>SuSE</a:t>
            </a:r>
            <a:r>
              <a:rPr lang="en-US" dirty="0" smtClean="0"/>
              <a:t> and Mandrake, which are by far the most popular Linux systems and generally considered easy to handle for the beginning user, while not blocking professionals from getting the most out of their Linux machines. Linux also runs decently on laptops and middle−range servers. Drivers for new hardware are included only after extensive testing, which adds to the stability of a system.</a:t>
            </a:r>
          </a:p>
          <a:p>
            <a:pPr algn="just" eaLnBrk="1" hangingPunct="1">
              <a:lnSpc>
                <a:spcPct val="80000"/>
              </a:lnSpc>
            </a:pPr>
            <a:r>
              <a:rPr lang="en-US" dirty="0" smtClean="0"/>
              <a:t>While the standard desktop might be Gnome on one system, another might offer KDE by default. Generally, both Gnome and KDE are available for all major Linux distributions. Other window and desktop managers are available for more advanced </a:t>
            </a:r>
            <a:r>
              <a:rPr lang="en-US" smtClean="0"/>
              <a:t>users.</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FFC2AA94-666D-49E0-AB38-251AFD712581}" type="slidenum">
              <a:rPr lang="en-US"/>
              <a:pPr/>
              <a:t>14</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buFontTx/>
              <a:buChar char="•"/>
            </a:pPr>
            <a:r>
              <a:rPr lang="en-US" dirty="0" smtClean="0"/>
              <a:t>As we have studied, in development of program, when researchers, programmers, businessmen want to collaborate, they face problem of complicated copyright issues. They can not share their knowledge as free as they </a:t>
            </a:r>
            <a:r>
              <a:rPr lang="en-US" dirty="0" err="1" smtClean="0"/>
              <a:t>wat</a:t>
            </a:r>
            <a:r>
              <a:rPr lang="en-US" dirty="0" smtClean="0"/>
              <a:t>.</a:t>
            </a:r>
          </a:p>
          <a:p>
            <a:pPr eaLnBrk="1" hangingPunct="1">
              <a:buFontTx/>
              <a:buChar char="•"/>
            </a:pPr>
            <a:r>
              <a:rPr lang="en-US" dirty="0" smtClean="0"/>
              <a:t>Richards Stallman is the first person who place the first brick for OSS. He codes and distributes numerous free and open source software: </a:t>
            </a:r>
            <a:r>
              <a:rPr lang="en-US" dirty="0" err="1" smtClean="0"/>
              <a:t>gcc</a:t>
            </a:r>
            <a:r>
              <a:rPr lang="en-US" dirty="0" smtClean="0"/>
              <a:t>, vi, </a:t>
            </a:r>
            <a:r>
              <a:rPr lang="en-US" dirty="0" err="1" smtClean="0"/>
              <a:t>emacs</a:t>
            </a:r>
            <a:r>
              <a:rPr lang="en-US" dirty="0" smtClean="0"/>
              <a:t>, ….</a:t>
            </a:r>
          </a:p>
          <a:p>
            <a:pPr eaLnBrk="1" hangingPunct="1">
              <a:buFontTx/>
              <a:buChar char="•"/>
            </a:pPr>
            <a:r>
              <a:rPr lang="en-US" dirty="0" smtClean="0"/>
              <a:t>These software are tools allowing other people create other open source software</a:t>
            </a:r>
          </a:p>
          <a:p>
            <a:pPr eaLnBrk="1" hangingPunct="1">
              <a:buFontTx/>
              <a:buChar char="•"/>
            </a:pPr>
            <a:r>
              <a:rPr lang="en-US" dirty="0" smtClean="0"/>
              <a:t>The problem of unfair use of OSS software is raised</a:t>
            </a:r>
          </a:p>
          <a:p>
            <a:pPr eaLnBrk="1" hangingPunct="1">
              <a:buFontTx/>
              <a:buChar char="•"/>
            </a:pPr>
            <a:r>
              <a:rPr lang="en-US" dirty="0" smtClean="0"/>
              <a:t>So the main line of OSS is to keep the openness. You are allowed to use OSS if you keep the openness. </a:t>
            </a:r>
          </a:p>
          <a:p>
            <a:pPr eaLnBrk="1" hangingPunct="1">
              <a:buFontTx/>
              <a:buChar char="•"/>
            </a:pPr>
            <a:r>
              <a:rPr lang="en-US" dirty="0" smtClean="0"/>
              <a:t>So open and free are different properties of a software. A software can be free, but not open source, and it can be open source but not free.</a:t>
            </a:r>
          </a:p>
          <a:p>
            <a:pPr eaLnBrk="1" hangingPunct="1">
              <a:buFontTx/>
              <a:buChar char="•"/>
            </a:pPr>
            <a:r>
              <a:rPr lang="en-US" dirty="0" smtClean="0"/>
              <a:t>We have open source product derived from proprietary product such as </a:t>
            </a:r>
            <a:r>
              <a:rPr lang="en-US" dirty="0" err="1" smtClean="0"/>
              <a:t>OpenOffice</a:t>
            </a:r>
            <a:r>
              <a:rPr lang="en-US" dirty="0" smtClean="0"/>
              <a:t>, Lotus, ….</a:t>
            </a:r>
          </a:p>
          <a:p>
            <a:pPr eaLnBrk="1" hangingPunct="1">
              <a:buFontTx/>
              <a:buChar char="•"/>
            </a:pPr>
            <a:r>
              <a:rPr lang="en-US" dirty="0" smtClean="0"/>
              <a:t>Many company operating based on service model of Open Source Software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9613422-4C5B-4D50-B35E-4A48B06193E8}" type="slidenum">
              <a:rPr lang="en-US"/>
              <a:pPr/>
              <a:t>15</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buFontTx/>
              <a:buChar char="•"/>
            </a:pPr>
            <a:r>
              <a:rPr lang="en-US" smtClean="0"/>
              <a:t>Summary of the chapter</a:t>
            </a:r>
          </a:p>
          <a:p>
            <a:pPr lvl="1" eaLnBrk="1" hangingPunct="1">
              <a:buFontTx/>
              <a:buChar char="•"/>
            </a:pPr>
            <a:r>
              <a:rPr lang="en-US" smtClean="0"/>
              <a:t>Linux is firstly used to mention for the Operating System Kernel</a:t>
            </a:r>
          </a:p>
          <a:p>
            <a:pPr lvl="1" eaLnBrk="1" hangingPunct="1">
              <a:buFontTx/>
              <a:buChar char="•"/>
            </a:pPr>
            <a:r>
              <a:rPr lang="en-US" smtClean="0"/>
              <a:t>Now its used to mention a whole system included OS Kernel, System Software and applications</a:t>
            </a:r>
          </a:p>
          <a:p>
            <a:pPr lvl="1" eaLnBrk="1" hangingPunct="1">
              <a:buFontTx/>
              <a:buChar char="•"/>
            </a:pPr>
            <a:r>
              <a:rPr lang="en-US" smtClean="0"/>
              <a:t>A Linux Distribution is linux kernel and supporting software packaged by a distributor</a:t>
            </a:r>
          </a:p>
          <a:p>
            <a:pPr lvl="1" eaLnBrk="1" hangingPunct="1">
              <a:buFontTx/>
              <a:buChar char="•"/>
            </a:pPr>
            <a:r>
              <a:rPr lang="en-US" smtClean="0"/>
              <a:t>Linux can be used is desktop computer, in laptop computer, servers, supercomputers and embedded devices</a:t>
            </a:r>
          </a:p>
          <a:p>
            <a:pPr lvl="1" eaLnBrk="1" hangingPunct="1">
              <a:buFontTx/>
              <a:buChar char="•"/>
            </a:pPr>
            <a:r>
              <a:rPr lang="en-US" smtClean="0"/>
              <a:t>Open Sources Software are software that we can use, modify as we want, but we can not close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CF64C0E-6337-4824-869E-C30078C1727F}" type="slidenum">
              <a:rPr lang="en-US"/>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algn="just" eaLnBrk="1" hangingPunct="1"/>
            <a:r>
              <a:rPr lang="en-US" smtClean="0"/>
              <a:t>In this course, we’ll study about Linux. For the first lessons, we’ll learn about the option of Linux, an distribution, a kernel, an operating system or just a software name. Then we’ discuss about main milestones of Linux development. After that, the features and the application area of Linux will be introduced. After introduction of Linux  distributions, issues of Open Source Software will be studied.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D13CB8F-C9DA-4818-9320-E355A23DBD10}" type="slidenum">
              <a:rPr lang="en-US"/>
              <a:pPr/>
              <a:t>3</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E91246F1-903B-4E7B-89B9-987107D33F70}" type="slidenum">
              <a:rPr lang="en-US"/>
              <a:pPr/>
              <a:t>4</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algn="just" eaLnBrk="1" hangingPunct="1">
              <a:lnSpc>
                <a:spcPct val="90000"/>
              </a:lnSpc>
            </a:pPr>
            <a:r>
              <a:rPr lang="en-US" sz="1000" dirty="0" smtClean="0"/>
              <a:t>In order to understand the popularity of Linux, we need to travel back in time, about 30 years ago...</a:t>
            </a:r>
          </a:p>
          <a:p>
            <a:pPr algn="just" eaLnBrk="1" hangingPunct="1">
              <a:lnSpc>
                <a:spcPct val="90000"/>
              </a:lnSpc>
            </a:pPr>
            <a:r>
              <a:rPr lang="en-US" sz="1000" dirty="0" smtClean="0"/>
              <a:t>Computers are as big as houses. While the sizes of those computers posed substantial problems, there was one thing that made this even worse: every computer had a different operating system. Software was always customized to serve a specific purpose, and software for one given system didn't run on another system. Being able to work with one system didn't automatically mean that you could work with another. It was difficult, both for the users and the system administrators.</a:t>
            </a:r>
          </a:p>
          <a:p>
            <a:pPr algn="just" eaLnBrk="1" hangingPunct="1">
              <a:lnSpc>
                <a:spcPct val="90000"/>
              </a:lnSpc>
            </a:pPr>
            <a:r>
              <a:rPr lang="en-US" sz="1000" dirty="0" smtClean="0"/>
              <a:t>Computers were extremely expensive then, and sacrifices had to be made even after the original purchase just to get the users to understand how they worked. The total cost of IT was </a:t>
            </a:r>
            <a:r>
              <a:rPr lang="en-US" sz="1000" dirty="0" err="1" smtClean="0"/>
              <a:t>enormous.Technologically</a:t>
            </a:r>
            <a:r>
              <a:rPr lang="en-US" sz="1000" dirty="0" smtClean="0"/>
              <a:t> the world was not quite that advanced, so they had to live with the size for another decade. In 1969, a team of developers in the Bell Labs laboratories started working on a solution for the software problem, to address these compatibility issues. They developed a new operating system, which was:</a:t>
            </a:r>
          </a:p>
          <a:p>
            <a:pPr algn="just" eaLnBrk="1" hangingPunct="1">
              <a:lnSpc>
                <a:spcPct val="90000"/>
              </a:lnSpc>
            </a:pPr>
            <a:r>
              <a:rPr lang="en-US" sz="1000" dirty="0" smtClean="0"/>
              <a:t>1. Simple and elegant.</a:t>
            </a:r>
          </a:p>
          <a:p>
            <a:pPr algn="just" eaLnBrk="1" hangingPunct="1">
              <a:lnSpc>
                <a:spcPct val="90000"/>
              </a:lnSpc>
            </a:pPr>
            <a:r>
              <a:rPr lang="en-US" sz="1000" dirty="0" smtClean="0"/>
              <a:t>2. Written in the C programming language instead of in assembly code.</a:t>
            </a:r>
          </a:p>
          <a:p>
            <a:pPr algn="just" eaLnBrk="1" hangingPunct="1">
              <a:lnSpc>
                <a:spcPct val="90000"/>
              </a:lnSpc>
            </a:pPr>
            <a:r>
              <a:rPr lang="en-US" sz="1000" dirty="0" smtClean="0"/>
              <a:t>3. Able to recycle code.</a:t>
            </a:r>
          </a:p>
          <a:p>
            <a:pPr algn="just" eaLnBrk="1" hangingPunct="1">
              <a:lnSpc>
                <a:spcPct val="90000"/>
              </a:lnSpc>
            </a:pPr>
            <a:r>
              <a:rPr lang="en-US" sz="1000" dirty="0" smtClean="0"/>
              <a:t>The Bell Labs developers named their project "UNIX."</a:t>
            </a:r>
          </a:p>
          <a:p>
            <a:pPr algn="just" eaLnBrk="1" hangingPunct="1">
              <a:lnSpc>
                <a:spcPct val="90000"/>
              </a:lnSpc>
            </a:pPr>
            <a:r>
              <a:rPr lang="en-US" sz="1000" dirty="0" smtClean="0"/>
              <a:t>The code recycling features were very important. Until then, all commercially available computer systems were written in a code specifically developed for one system. UNIX on the other hand needed only a small piece of that special code, which is now commonly named the kernel. This kernel is the only piece of code that needs to be adapted for every specific system and forms the base of the UNIX system. The operating system and all other functions were built around this kernel and written in a higher programming language, 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E83C729A-3CCF-4CD2-A32F-E36DE5C82DDF}" type="slidenum">
              <a:rPr lang="en-US"/>
              <a:pPr/>
              <a:t>5</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algn="just" eaLnBrk="1" hangingPunct="1">
              <a:buFontTx/>
              <a:buChar char="•"/>
            </a:pPr>
            <a:r>
              <a:rPr lang="en-US" b="1" dirty="0" smtClean="0"/>
              <a:t>Linux </a:t>
            </a:r>
            <a:r>
              <a:rPr lang="en-US" dirty="0" smtClean="0"/>
              <a:t>is an operating system that is </a:t>
            </a:r>
            <a:r>
              <a:rPr lang="en-US" b="1" dirty="0" smtClean="0"/>
              <a:t>UNIX</a:t>
            </a:r>
            <a:r>
              <a:rPr lang="en-US" dirty="0" smtClean="0"/>
              <a:t>-like that operates on various functions. It conforms to </a:t>
            </a:r>
            <a:r>
              <a:rPr lang="en-US" b="1" dirty="0" smtClean="0"/>
              <a:t>POSIX </a:t>
            </a:r>
            <a:r>
              <a:rPr lang="en-US" dirty="0" smtClean="0"/>
              <a:t>standard (IEEE 1003.1.:1990), and it adopts the UNIX's architecture and the command system.</a:t>
            </a:r>
          </a:p>
          <a:p>
            <a:pPr algn="just" eaLnBrk="1" hangingPunct="1">
              <a:buFontTx/>
              <a:buChar char="•"/>
            </a:pPr>
            <a:r>
              <a:rPr lang="en-US" dirty="0" smtClean="0"/>
              <a:t>Since Linux has been developed without using the UNIX source code, Linux is an independent UNIX-like operating system that can be freely redistributed without conflicting with the UNIX's license.</a:t>
            </a:r>
          </a:p>
          <a:p>
            <a:pPr algn="just" eaLnBrk="1" hangingPunct="1">
              <a:buFontTx/>
              <a:buChar char="•"/>
            </a:pPr>
            <a:r>
              <a:rPr lang="en-US" dirty="0" smtClean="0"/>
              <a:t>The development of Linux started in 1991 by Mr. </a:t>
            </a:r>
            <a:r>
              <a:rPr lang="en-US" b="1" dirty="0" err="1" smtClean="0"/>
              <a:t>Linus</a:t>
            </a:r>
            <a:r>
              <a:rPr lang="en-US" b="1" dirty="0" smtClean="0"/>
              <a:t> B. </a:t>
            </a:r>
            <a:r>
              <a:rPr lang="en-US" b="1" dirty="0" err="1" smtClean="0"/>
              <a:t>Torvalds</a:t>
            </a:r>
            <a:r>
              <a:rPr lang="en-US" b="1" dirty="0" smtClean="0"/>
              <a:t> </a:t>
            </a:r>
            <a:r>
              <a:rPr lang="en-US" dirty="0" smtClean="0"/>
              <a:t>who was a student in Finland, and the development is still continuing with </a:t>
            </a:r>
            <a:r>
              <a:rPr lang="en-US" dirty="0" err="1" smtClean="0"/>
              <a:t>Linus</a:t>
            </a:r>
            <a:r>
              <a:rPr lang="en-US" dirty="0" smtClean="0"/>
              <a:t> guidance. </a:t>
            </a:r>
          </a:p>
          <a:p>
            <a:pPr algn="just" eaLnBrk="1" hangingPunct="1">
              <a:buFontTx/>
              <a:buChar char="•"/>
            </a:pPr>
            <a:r>
              <a:rPr lang="en-US" dirty="0" smtClean="0"/>
              <a:t>Initially, it was mainly UNIX users who were using it on the Internet</a:t>
            </a:r>
          </a:p>
          <a:p>
            <a:pPr algn="just" eaLnBrk="1" hangingPunct="1">
              <a:buFontTx/>
              <a:buChar char="•"/>
            </a:pPr>
            <a:r>
              <a:rPr lang="en-US" dirty="0" smtClean="0"/>
              <a:t>As Linux gained popularity and recognition more and more commercial applications have provided Internet recognition, their support for Linux and it came to be used in the business.</a:t>
            </a:r>
          </a:p>
          <a:p>
            <a:pPr algn="just" eaLnBrk="1" hangingPunct="1">
              <a:buFontTx/>
              <a:buChar char="•"/>
            </a:pPr>
            <a:r>
              <a:rPr lang="en-US" dirty="0" smtClean="0"/>
              <a:t>Moreover, Linux has achieved the functionality and stability without the inferiorities when compared with a business UNIX System.</a:t>
            </a:r>
          </a:p>
          <a:p>
            <a:pPr algn="just" eaLnBrk="1" hangingPunct="1">
              <a:buFontTx/>
              <a:buChar char="•"/>
            </a:pPr>
            <a:r>
              <a:rPr lang="en-US" dirty="0" smtClean="0"/>
              <a:t>Business UNIX is UNIX for a fee, that is developed by major computer manufacturers for its own computer. UNIX OS can be classified into UNIX for a fee and free UNIX, whereas Linux can be classified as free UNIX.</a:t>
            </a:r>
          </a:p>
          <a:p>
            <a:pPr algn="just"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F8B8237-3261-4E92-B922-9A603D0BFC50}" type="slidenum">
              <a:rPr lang="en-US"/>
              <a:pPr/>
              <a:t>6</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lnSpc>
                <a:spcPct val="90000"/>
              </a:lnSpc>
              <a:buFontTx/>
              <a:buChar char="•"/>
            </a:pPr>
            <a:r>
              <a:rPr lang="en-US" smtClean="0"/>
              <a:t>In 1991, with the evolution of electronic hardware, the computer power is pusshed beyon the limits that people can imagine. To exploite this power, an powerfull  operating system is needed.</a:t>
            </a:r>
          </a:p>
          <a:p>
            <a:pPr eaLnBrk="1" hangingPunct="1">
              <a:lnSpc>
                <a:spcPct val="90000"/>
              </a:lnSpc>
              <a:buFontTx/>
              <a:buChar char="•"/>
            </a:pPr>
            <a:r>
              <a:rPr lang="en-US" smtClean="0"/>
              <a:t>In this time, DOS is everywhere. It’s a bare bones operating system with very basic feature. Its cheap, so its accessible for PC users. AppleMacs were better, but is so expensive that millions users can not afford it. </a:t>
            </a:r>
          </a:p>
          <a:p>
            <a:pPr eaLnBrk="1" hangingPunct="1">
              <a:lnSpc>
                <a:spcPct val="90000"/>
              </a:lnSpc>
              <a:buFontTx/>
              <a:buChar char="•"/>
            </a:pPr>
            <a:r>
              <a:rPr lang="en-US" smtClean="0"/>
              <a:t>In 1960 Bell Labs has developped UNIX Operating system in C. This is a powerfull operating system. However, once tough in universities partners with Bell Labs, the source code of Unix is not published publicly and protected cautiously. And its far expensive in order with AppleMacs.</a:t>
            </a:r>
          </a:p>
          <a:p>
            <a:pPr eaLnBrk="1" hangingPunct="1">
              <a:lnSpc>
                <a:spcPct val="90000"/>
              </a:lnSpc>
              <a:buFontTx/>
              <a:buChar char="•"/>
            </a:pPr>
            <a:r>
              <a:rPr lang="en-US" smtClean="0"/>
              <a:t>Another solution is MINIX OS developed by Tannebaum. Every student who has the book “Operating System: Concept and Design” can access 12000 lines of C and assembly code, can modify and try it to understand how computer hardware and software work. And Linus Towards is one such student. He has writen from scrach the operating system, and he publishes this code for everyone who wat to use it.</a:t>
            </a:r>
          </a:p>
          <a:p>
            <a:pPr eaLnBrk="1" hangingPunct="1">
              <a:lnSpc>
                <a:spcPct val="90000"/>
              </a:lnSpc>
              <a:buFontTx/>
              <a:buChar char="•"/>
            </a:pPr>
            <a:r>
              <a:rPr lang="en-US" smtClean="0"/>
              <a:t>In 1983, Richards Stallman started OpenSource Software Activities. OSS activitites provide a mechanism to share source code, knowledge in general, and a mechanisme to guarrant faire use of OSS.</a:t>
            </a:r>
          </a:p>
          <a:p>
            <a:pPr eaLnBrk="1" hangingPunct="1">
              <a:lnSpc>
                <a:spcPct val="90000"/>
              </a:lnSpc>
              <a:buFontTx/>
              <a:buChar char="•"/>
            </a:pPr>
            <a:r>
              <a:rPr lang="en-US" smtClean="0"/>
              <a:t>The result is that today we have Linux in PC, Laptop, Handheld, Embedded devices, ….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EE994D41-62EF-4E10-BC29-2055D3BEB44B}" type="slidenum">
              <a:rPr lang="en-US"/>
              <a:pPr/>
              <a:t>7</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algn="just" eaLnBrk="1" hangingPunct="1">
              <a:lnSpc>
                <a:spcPct val="80000"/>
              </a:lnSpc>
            </a:pPr>
            <a:r>
              <a:rPr lang="en-US" sz="1000" dirty="0" smtClean="0"/>
              <a:t>Linux has a lot of features of UNIX because it was intentionally developed as UNIX-like operating system. There are three big differences between Linux and commercial UNIX: open source, correspondence to various hardware, various distributions.</a:t>
            </a:r>
          </a:p>
          <a:p>
            <a:pPr algn="just" eaLnBrk="1" hangingPunct="1">
              <a:lnSpc>
                <a:spcPct val="80000"/>
              </a:lnSpc>
            </a:pPr>
            <a:r>
              <a:rPr lang="en-US" sz="1000" dirty="0" smtClean="0"/>
              <a:t>• </a:t>
            </a:r>
            <a:r>
              <a:rPr lang="en-US" sz="1000" b="1" dirty="0" smtClean="0"/>
              <a:t>Open source</a:t>
            </a:r>
          </a:p>
          <a:p>
            <a:pPr algn="just" eaLnBrk="1" hangingPunct="1">
              <a:lnSpc>
                <a:spcPct val="80000"/>
              </a:lnSpc>
            </a:pPr>
            <a:r>
              <a:rPr lang="en-US" sz="1000" dirty="0" smtClean="0"/>
              <a:t>Linux is remarkable as typical software of open source. Open source can be described as a software which source codes are available to be changed and modified freely, it is generally developed and improved by voluntary programmers through the Internet, etc. It can be described as an ideal way of developing new software thru collaboration with users through the Internet. </a:t>
            </a:r>
          </a:p>
          <a:p>
            <a:pPr algn="just" eaLnBrk="1" hangingPunct="1">
              <a:lnSpc>
                <a:spcPct val="80000"/>
              </a:lnSpc>
            </a:pPr>
            <a:r>
              <a:rPr lang="en-US" sz="1000" dirty="0" smtClean="0"/>
              <a:t>Open source software has the advantage in which it can respond quickly to the development of new function as well as to bug fix, and with the large population of users testing the software, it can achieve as high level of reliability. On the other hand when comparing to commercial UNIX, Linux support is mostly provided by self effort and mutual aid. Therefore it has the disadvantage of lacking in consistency on </a:t>
            </a:r>
            <a:r>
              <a:rPr lang="en-US" sz="1000" dirty="0" err="1" smtClean="0"/>
              <a:t>operationality</a:t>
            </a:r>
            <a:r>
              <a:rPr lang="en-US" sz="1000" dirty="0" smtClean="0"/>
              <a:t> between software.</a:t>
            </a:r>
          </a:p>
          <a:p>
            <a:pPr algn="just" eaLnBrk="1" hangingPunct="1">
              <a:lnSpc>
                <a:spcPct val="80000"/>
              </a:lnSpc>
            </a:pPr>
            <a:r>
              <a:rPr lang="en-US" sz="1000" dirty="0" smtClean="0"/>
              <a:t>• </a:t>
            </a:r>
            <a:r>
              <a:rPr lang="en-US" sz="1000" b="1" dirty="0" smtClean="0"/>
              <a:t>Support on diverse hardware</a:t>
            </a:r>
          </a:p>
          <a:p>
            <a:pPr algn="just" eaLnBrk="1" hangingPunct="1">
              <a:lnSpc>
                <a:spcPct val="80000"/>
              </a:lnSpc>
            </a:pPr>
            <a:r>
              <a:rPr lang="en-US" sz="1000" dirty="0" smtClean="0"/>
              <a:t>Linux operates with diverse hardware. Some of the CPU hardware includes x86, Motorola68K, Alpha, SPARC,</a:t>
            </a:r>
          </a:p>
          <a:p>
            <a:pPr algn="just" eaLnBrk="1" hangingPunct="1">
              <a:lnSpc>
                <a:spcPct val="80000"/>
              </a:lnSpc>
            </a:pPr>
            <a:r>
              <a:rPr lang="en-US" sz="1000" dirty="0" smtClean="0"/>
              <a:t>MIPS, Motorola PowerPC etc.</a:t>
            </a:r>
          </a:p>
          <a:p>
            <a:pPr algn="just" eaLnBrk="1" hangingPunct="1">
              <a:lnSpc>
                <a:spcPct val="80000"/>
              </a:lnSpc>
            </a:pPr>
            <a:r>
              <a:rPr lang="en-US" sz="1000" dirty="0" smtClean="0"/>
              <a:t>• </a:t>
            </a:r>
            <a:r>
              <a:rPr lang="en-US" sz="1000" b="1" dirty="0" smtClean="0"/>
              <a:t>Various distribution</a:t>
            </a:r>
          </a:p>
          <a:p>
            <a:pPr algn="just" eaLnBrk="1" hangingPunct="1">
              <a:lnSpc>
                <a:spcPct val="80000"/>
              </a:lnSpc>
            </a:pPr>
            <a:r>
              <a:rPr lang="en-US" sz="1000" dirty="0" smtClean="0"/>
              <a:t>There are a lot of Linux packages (It is called, ‘Distribution’) that are sold for example, Red Hat Linux,</a:t>
            </a:r>
          </a:p>
          <a:p>
            <a:pPr algn="just" eaLnBrk="1" hangingPunct="1">
              <a:lnSpc>
                <a:spcPct val="80000"/>
              </a:lnSpc>
            </a:pPr>
            <a:r>
              <a:rPr lang="en-US" sz="1000" dirty="0" err="1" smtClean="0"/>
              <a:t>Turbolinux</a:t>
            </a:r>
            <a:r>
              <a:rPr lang="en-US" sz="1000" dirty="0" smtClean="0"/>
              <a:t>, SUSE LINUX, etc.</a:t>
            </a:r>
          </a:p>
          <a:p>
            <a:pPr algn="just" eaLnBrk="1" hangingPunct="1">
              <a:lnSpc>
                <a:spcPct val="80000"/>
              </a:lnSpc>
            </a:pPr>
            <a:endParaRPr lang="en-US" sz="100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72D30A05-CBD1-4E33-B14B-A6C699852C39}" type="slidenum">
              <a:rPr lang="en-US"/>
              <a:pPr/>
              <a:t>8</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algn="just" eaLnBrk="1" hangingPunct="1">
              <a:lnSpc>
                <a:spcPct val="90000"/>
              </a:lnSpc>
            </a:pPr>
            <a:r>
              <a:rPr lang="en-US" dirty="0" smtClean="0"/>
              <a:t>Today Linux has joined the desktop market. Linux developers concentrated on networking and services in the beginning, and office applications have been the last barrier to be taken down. We don't like to admit that Microsoft is ruling this market, so plenty of alternatives have been started over the last couple of years to make Linux an acceptable choice as a workstation, providing an easy user interface and MS compatible office applications like word processors, spreadsheets, presentations and the like.</a:t>
            </a:r>
          </a:p>
          <a:p>
            <a:pPr algn="just" eaLnBrk="1" hangingPunct="1">
              <a:lnSpc>
                <a:spcPct val="90000"/>
              </a:lnSpc>
            </a:pPr>
            <a:r>
              <a:rPr lang="en-US" dirty="0" smtClean="0"/>
              <a:t>On the server side, Linux is well−known as a stable and reliable platform, providing database and trading services for companies like Amazon, the well−known online bookshop, US Post Office, the German army and such. Especially Internet providers and Internet service providers have grown fond of Linux as firewall, proxy− and web server, and you will find a Linux box within reach of every UNIX system administrator who appreciates a comfortable management station. Clusters of Linux machines are used in the creation of movies such as "Titanic", "Shrek" and others. In post offices, they are the nerve centers that route mail and in large search engine, clusters are used to perform internet </a:t>
            </a:r>
            <a:r>
              <a:rPr lang="en-US" dirty="0" err="1" smtClean="0"/>
              <a:t>searches.These</a:t>
            </a:r>
            <a:r>
              <a:rPr lang="en-US" dirty="0" smtClean="0"/>
              <a:t> are only a few of the thousands of heavy−duty jobs that Linux is performing day−to−day across the world.</a:t>
            </a:r>
          </a:p>
          <a:p>
            <a:pPr algn="just" eaLnBrk="1" hangingPunct="1">
              <a:lnSpc>
                <a:spcPct val="90000"/>
              </a:lnSpc>
            </a:pPr>
            <a:r>
              <a:rPr lang="en-US" dirty="0" smtClean="0"/>
              <a:t>It is also worth to note that modern Linux not only runs on workstations, mid− and high−end servers, but also on "gadgets" like PDA's, mobiles, a shipload of embedded applications and even on experimental wristwatches. This makes Linux the only operating system in the world covering such a wide range of hardware.</a:t>
            </a:r>
          </a:p>
          <a:p>
            <a:pPr algn="just" eaLnBrk="1" hangingPunct="1">
              <a:lnSpc>
                <a:spcPct val="90000"/>
              </a:lnSpc>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CDF9F6E0-8A44-4691-B459-8E2E29460841}" type="slidenum">
              <a:rPr lang="en-US"/>
              <a:pPr/>
              <a:t>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algn="just" eaLnBrk="1" hangingPunct="1">
              <a:lnSpc>
                <a:spcPct val="80000"/>
              </a:lnSpc>
            </a:pPr>
            <a:r>
              <a:rPr lang="en-US" dirty="0" smtClean="0"/>
              <a:t>Linux is composed of the following software such as the kernel (Core of OS) for hardware management, software for GUI, and other commands and software. To operate as UNIX compatible, Linux combines the kernel developed by </a:t>
            </a:r>
            <a:r>
              <a:rPr lang="en-US" dirty="0" err="1" smtClean="0"/>
              <a:t>Linus</a:t>
            </a:r>
            <a:r>
              <a:rPr lang="en-US" dirty="0" smtClean="0"/>
              <a:t> with various free software. These free software, are </a:t>
            </a:r>
            <a:r>
              <a:rPr lang="en-US" b="1" dirty="0" smtClean="0"/>
              <a:t>XFree86 </a:t>
            </a:r>
            <a:r>
              <a:rPr lang="en-US" dirty="0" smtClean="0"/>
              <a:t>(</a:t>
            </a:r>
            <a:r>
              <a:rPr lang="en-US" b="1" dirty="0" smtClean="0"/>
              <a:t>X window System </a:t>
            </a:r>
            <a:r>
              <a:rPr lang="en-US" dirty="0" smtClean="0"/>
              <a:t>free software to display GUI on the UNIX) and </a:t>
            </a:r>
            <a:r>
              <a:rPr lang="en-US" b="1" dirty="0" smtClean="0"/>
              <a:t>GNU tool </a:t>
            </a:r>
            <a:r>
              <a:rPr lang="en-US" dirty="0" smtClean="0"/>
              <a:t>(free software of UNIX command). By combining these software, Linux can operate as operating system. In a word, by only using the kernel created by </a:t>
            </a:r>
            <a:r>
              <a:rPr lang="en-US" dirty="0" err="1" smtClean="0"/>
              <a:t>Linus</a:t>
            </a:r>
            <a:r>
              <a:rPr lang="en-US" dirty="0" smtClean="0"/>
              <a:t>, no command can be executed and also without XFree86, there is no GUI to be displayed.</a:t>
            </a:r>
          </a:p>
          <a:p>
            <a:pPr algn="just" eaLnBrk="1" hangingPunct="1">
              <a:lnSpc>
                <a:spcPct val="80000"/>
              </a:lnSpc>
            </a:pPr>
            <a:r>
              <a:rPr lang="en-US" dirty="0" smtClean="0"/>
              <a:t>As far as Microsoft Windows is concerned, the main body of OS, GUI, and all accessories are sold as a set, and they are not provided separately as individual software. In addition, the supplier of Microsoft Windows is only Microsoft.</a:t>
            </a:r>
          </a:p>
          <a:p>
            <a:pPr algn="just" eaLnBrk="1" hangingPunct="1">
              <a:lnSpc>
                <a:spcPct val="80000"/>
              </a:lnSpc>
            </a:pPr>
            <a:r>
              <a:rPr lang="en-US" dirty="0" smtClean="0"/>
              <a:t>Although there are a large number of Linux implementations, you will find a lot of similarities in the different distributions, if only because every Linux machine is a box with building blocks that you may put together following your own needs and views. Installing the system is only the beginning of a long-term relationship.</a:t>
            </a:r>
          </a:p>
          <a:p>
            <a:pPr algn="just" eaLnBrk="1" hangingPunct="1">
              <a:lnSpc>
                <a:spcPct val="80000"/>
              </a:lnSpc>
            </a:pPr>
            <a:r>
              <a:rPr lang="en-US" dirty="0" smtClean="0"/>
              <a:t>Just when you think you have a nice running system, Linux will stimulate your imagination and creativeness, and the more you realize what power the system can give you, the more you will try to redefine its limits. Linux may appear different depending on the distribution, your hardware and personal taste, but the fundamentals on which all graphical and other interfaces are built, remain the same. The Linux system is based on GNU tools (Gnu's Not UNIX), which provide a set of standard ways to handle and use the system.</a:t>
            </a:r>
          </a:p>
          <a:p>
            <a:pPr algn="just" eaLnBrk="1" hangingPunct="1">
              <a:lnSpc>
                <a:spcPct val="80000"/>
              </a:lnSpc>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C2AAA2-65DE-496B-BB3C-6F190AE2C6A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FA3494-027A-492A-979F-83B6472D548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2CF9FC-D2F9-41A6-9A92-00F9224A09D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2848357-2AF1-4932-95C8-2F4991DA7F9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84B70D-CCA2-467A-8C7B-31F86937B49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D6678A0-3644-4A1D-AEAA-663A7CD2076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407F53F-ED9E-4870-A5FC-29B61053F85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C3AE17B-E510-4CE1-A82E-0B31A6EFEEA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D379DE6-E13F-48DB-B4AE-EC7DBD97136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9269D1E-6443-48BA-8D4A-6F8BC2F05AD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DF7A5F3-2737-40D0-97B1-1359175EBC9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412C742E-3715-4511-BD0D-A5BED6CA346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p:spPr>
        <p:txBody>
          <a:bodyPr/>
          <a:lstStyle/>
          <a:p>
            <a:fld id="{54296417-CEB5-4FD9-A2F4-D167C723AA2A}" type="slidenum">
              <a:rPr lang="en-US"/>
              <a:pPr/>
              <a:t>1</a:t>
            </a:fld>
            <a:endParaRPr lang="en-US"/>
          </a:p>
        </p:txBody>
      </p:sp>
      <p:sp>
        <p:nvSpPr>
          <p:cNvPr id="2051" name="Rectangle 2"/>
          <p:cNvSpPr>
            <a:spLocks noGrp="1" noChangeArrowheads="1"/>
          </p:cNvSpPr>
          <p:nvPr>
            <p:ph type="ctrTitle"/>
          </p:nvPr>
        </p:nvSpPr>
        <p:spPr/>
        <p:txBody>
          <a:bodyPr/>
          <a:lstStyle/>
          <a:p>
            <a:pPr eaLnBrk="1" hangingPunct="1"/>
            <a:r>
              <a:rPr lang="en-US" smtClean="0"/>
              <a:t>Linux Installation and Management</a:t>
            </a:r>
          </a:p>
        </p:txBody>
      </p:sp>
      <p:sp>
        <p:nvSpPr>
          <p:cNvPr id="2052" name="Rectangle 3"/>
          <p:cNvSpPr>
            <a:spLocks noGrp="1" noChangeArrowheads="1"/>
          </p:cNvSpPr>
          <p:nvPr>
            <p:ph type="subTitle" idx="1"/>
          </p:nvPr>
        </p:nvSpPr>
        <p:spPr/>
        <p:txBody>
          <a:bodyPr/>
          <a:lstStyle/>
          <a:p>
            <a:pPr eaLnBrk="1" hangingPunct="1"/>
            <a:r>
              <a:rPr lang="en-US" smtClean="0"/>
              <a:t>@ Ha Quoc Trung PhD, 09/2007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GNU tools</a:t>
            </a:r>
            <a:endParaRPr lang="en-US" dirty="0"/>
          </a:p>
        </p:txBody>
      </p:sp>
      <p:sp>
        <p:nvSpPr>
          <p:cNvPr id="6" name="Content Placeholder 5"/>
          <p:cNvSpPr>
            <a:spLocks noGrp="1"/>
          </p:cNvSpPr>
          <p:nvPr>
            <p:ph idx="1"/>
          </p:nvPr>
        </p:nvSpPr>
        <p:spPr/>
        <p:txBody>
          <a:bodyPr/>
          <a:lstStyle/>
          <a:p>
            <a:pPr eaLnBrk="1" hangingPunct="1">
              <a:lnSpc>
                <a:spcPct val="90000"/>
              </a:lnSpc>
            </a:pPr>
            <a:r>
              <a:rPr lang="en-US" sz="2200" dirty="0" smtClean="0"/>
              <a:t>Richard Stallman</a:t>
            </a:r>
          </a:p>
          <a:p>
            <a:pPr eaLnBrk="1" hangingPunct="1">
              <a:lnSpc>
                <a:spcPct val="90000"/>
              </a:lnSpc>
            </a:pPr>
            <a:r>
              <a:rPr lang="en-US" sz="2200" dirty="0" smtClean="0"/>
              <a:t>Bash: The GNU shell</a:t>
            </a:r>
          </a:p>
          <a:p>
            <a:pPr eaLnBrk="1" hangingPunct="1">
              <a:lnSpc>
                <a:spcPct val="90000"/>
              </a:lnSpc>
            </a:pPr>
            <a:r>
              <a:rPr lang="en-US" sz="2200" dirty="0" smtClean="0"/>
              <a:t>GCC: The GNU C Compiler</a:t>
            </a:r>
          </a:p>
          <a:p>
            <a:pPr eaLnBrk="1" hangingPunct="1">
              <a:lnSpc>
                <a:spcPct val="90000"/>
              </a:lnSpc>
            </a:pPr>
            <a:r>
              <a:rPr lang="en-US" sz="2200" dirty="0" smtClean="0"/>
              <a:t>GDB: The GNU Debugger</a:t>
            </a:r>
          </a:p>
          <a:p>
            <a:pPr eaLnBrk="1" hangingPunct="1">
              <a:lnSpc>
                <a:spcPct val="90000"/>
              </a:lnSpc>
            </a:pPr>
            <a:r>
              <a:rPr lang="en-US" sz="2200" dirty="0" smtClean="0"/>
              <a:t>The Gimp: GNU Image Manipulation</a:t>
            </a:r>
          </a:p>
          <a:p>
            <a:pPr eaLnBrk="1" hangingPunct="1">
              <a:lnSpc>
                <a:spcPct val="90000"/>
              </a:lnSpc>
            </a:pPr>
            <a:r>
              <a:rPr lang="en-US" sz="2200" dirty="0" smtClean="0"/>
              <a:t>Gnome: the GNU desktop environment</a:t>
            </a:r>
          </a:p>
          <a:p>
            <a:pPr eaLnBrk="1" hangingPunct="1">
              <a:lnSpc>
                <a:spcPct val="90000"/>
              </a:lnSpc>
            </a:pPr>
            <a:r>
              <a:rPr lang="en-US" sz="2200" dirty="0" err="1" smtClean="0"/>
              <a:t>Emacs</a:t>
            </a:r>
            <a:r>
              <a:rPr lang="en-US" sz="2200" dirty="0" smtClean="0"/>
              <a:t>: a very powerful editor</a:t>
            </a:r>
          </a:p>
          <a:p>
            <a:endParaRPr lang="en-US" dirty="0"/>
          </a:p>
        </p:txBody>
      </p:sp>
      <p:sp>
        <p:nvSpPr>
          <p:cNvPr id="5" name="Slide Number Placeholder 4"/>
          <p:cNvSpPr>
            <a:spLocks noGrp="1"/>
          </p:cNvSpPr>
          <p:nvPr>
            <p:ph type="sldNum" sz="quarter" idx="12"/>
          </p:nvPr>
        </p:nvSpPr>
        <p:spPr/>
        <p:txBody>
          <a:bodyPr/>
          <a:lstStyle/>
          <a:p>
            <a:pPr>
              <a:defRPr/>
            </a:pPr>
            <a:fld id="{1D6678A0-3644-4A1D-AEAA-663A7CD20766}"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2"/>
          </p:nvPr>
        </p:nvSpPr>
        <p:spPr>
          <a:noFill/>
        </p:spPr>
        <p:txBody>
          <a:bodyPr/>
          <a:lstStyle/>
          <a:p>
            <a:fld id="{B1D82B76-C977-49AE-A95C-42BC9AFDE049}" type="slidenum">
              <a:rPr lang="en-US"/>
              <a:pPr/>
              <a:t>11</a:t>
            </a:fld>
            <a:endParaRPr lang="en-US"/>
          </a:p>
        </p:txBody>
      </p:sp>
      <p:sp>
        <p:nvSpPr>
          <p:cNvPr id="11267" name="Rectangle 2"/>
          <p:cNvSpPr>
            <a:spLocks noGrp="1" noChangeArrowheads="1"/>
          </p:cNvSpPr>
          <p:nvPr>
            <p:ph type="title"/>
          </p:nvPr>
        </p:nvSpPr>
        <p:spPr/>
        <p:txBody>
          <a:bodyPr/>
          <a:lstStyle/>
          <a:p>
            <a:pPr eaLnBrk="1" hangingPunct="1"/>
            <a:r>
              <a:rPr lang="en-US" smtClean="0"/>
              <a:t>Linux Distributions</a:t>
            </a:r>
          </a:p>
        </p:txBody>
      </p:sp>
      <p:sp>
        <p:nvSpPr>
          <p:cNvPr id="11268" name="Text Box 3"/>
          <p:cNvSpPr txBox="1">
            <a:spLocks noChangeArrowheads="1"/>
          </p:cNvSpPr>
          <p:nvPr/>
        </p:nvSpPr>
        <p:spPr bwMode="auto">
          <a:xfrm>
            <a:off x="395288" y="1700213"/>
            <a:ext cx="4464050" cy="466725"/>
          </a:xfrm>
          <a:prstGeom prst="rect">
            <a:avLst/>
          </a:prstGeom>
          <a:solidFill>
            <a:srgbClr val="FFFF00"/>
          </a:solidFill>
          <a:ln w="9525">
            <a:solidFill>
              <a:schemeClr val="tx1"/>
            </a:solidFill>
            <a:miter lim="800000"/>
            <a:headEnd/>
            <a:tailEnd/>
          </a:ln>
        </p:spPr>
        <p:txBody>
          <a:bodyPr>
            <a:spAutoFit/>
          </a:bodyPr>
          <a:lstStyle/>
          <a:p>
            <a:pPr algn="ctr">
              <a:spcBef>
                <a:spcPct val="50000"/>
              </a:spcBef>
            </a:pPr>
            <a:r>
              <a:rPr lang="en-US" sz="2400"/>
              <a:t>Linux = Kernel (OS Basic Part)</a:t>
            </a:r>
          </a:p>
        </p:txBody>
      </p:sp>
      <p:sp>
        <p:nvSpPr>
          <p:cNvPr id="11269" name="Text Box 4"/>
          <p:cNvSpPr txBox="1">
            <a:spLocks noChangeArrowheads="1"/>
          </p:cNvSpPr>
          <p:nvPr/>
        </p:nvSpPr>
        <p:spPr bwMode="auto">
          <a:xfrm>
            <a:off x="755650" y="2997200"/>
            <a:ext cx="3384550" cy="469900"/>
          </a:xfrm>
          <a:prstGeom prst="rect">
            <a:avLst/>
          </a:prstGeom>
          <a:solidFill>
            <a:srgbClr val="339966"/>
          </a:solidFill>
          <a:ln w="12700">
            <a:solidFill>
              <a:schemeClr val="tx1"/>
            </a:solidFill>
            <a:miter lim="800000"/>
            <a:headEnd/>
            <a:tailEnd/>
          </a:ln>
        </p:spPr>
        <p:txBody>
          <a:bodyPr>
            <a:spAutoFit/>
          </a:bodyPr>
          <a:lstStyle/>
          <a:p>
            <a:pPr algn="ctr">
              <a:spcBef>
                <a:spcPct val="50000"/>
              </a:spcBef>
            </a:pPr>
            <a:r>
              <a:rPr lang="en-US" sz="2400"/>
              <a:t>Kernel</a:t>
            </a:r>
          </a:p>
        </p:txBody>
      </p:sp>
      <p:sp>
        <p:nvSpPr>
          <p:cNvPr id="11270" name="Text Box 5"/>
          <p:cNvSpPr txBox="1">
            <a:spLocks noChangeArrowheads="1"/>
          </p:cNvSpPr>
          <p:nvPr/>
        </p:nvSpPr>
        <p:spPr bwMode="auto">
          <a:xfrm>
            <a:off x="755650" y="3548063"/>
            <a:ext cx="3384550" cy="469900"/>
          </a:xfrm>
          <a:prstGeom prst="rect">
            <a:avLst/>
          </a:prstGeom>
          <a:solidFill>
            <a:srgbClr val="339966"/>
          </a:solidFill>
          <a:ln w="12700">
            <a:solidFill>
              <a:schemeClr val="tx1"/>
            </a:solidFill>
            <a:miter lim="800000"/>
            <a:headEnd/>
            <a:tailEnd/>
          </a:ln>
        </p:spPr>
        <p:txBody>
          <a:bodyPr>
            <a:spAutoFit/>
          </a:bodyPr>
          <a:lstStyle/>
          <a:p>
            <a:pPr algn="ctr">
              <a:spcBef>
                <a:spcPct val="50000"/>
              </a:spcBef>
            </a:pPr>
            <a:r>
              <a:rPr lang="en-US" sz="2400"/>
              <a:t>Software Packages</a:t>
            </a:r>
          </a:p>
        </p:txBody>
      </p:sp>
      <p:sp>
        <p:nvSpPr>
          <p:cNvPr id="11271" name="Text Box 6"/>
          <p:cNvSpPr txBox="1">
            <a:spLocks noChangeArrowheads="1"/>
          </p:cNvSpPr>
          <p:nvPr/>
        </p:nvSpPr>
        <p:spPr bwMode="auto">
          <a:xfrm>
            <a:off x="755650" y="4652963"/>
            <a:ext cx="3384550" cy="469900"/>
          </a:xfrm>
          <a:prstGeom prst="rect">
            <a:avLst/>
          </a:prstGeom>
          <a:solidFill>
            <a:srgbClr val="339966"/>
          </a:solidFill>
          <a:ln w="12700">
            <a:solidFill>
              <a:schemeClr val="tx1"/>
            </a:solidFill>
            <a:miter lim="800000"/>
            <a:headEnd/>
            <a:tailEnd/>
          </a:ln>
        </p:spPr>
        <p:txBody>
          <a:bodyPr>
            <a:spAutoFit/>
          </a:bodyPr>
          <a:lstStyle/>
          <a:p>
            <a:pPr algn="ctr">
              <a:spcBef>
                <a:spcPct val="50000"/>
              </a:spcBef>
            </a:pPr>
            <a:r>
              <a:rPr lang="en-US" sz="2400"/>
              <a:t>Installation tools</a:t>
            </a:r>
          </a:p>
        </p:txBody>
      </p:sp>
      <p:sp>
        <p:nvSpPr>
          <p:cNvPr id="11272" name="Text Box 7"/>
          <p:cNvSpPr txBox="1">
            <a:spLocks noChangeArrowheads="1"/>
          </p:cNvSpPr>
          <p:nvPr/>
        </p:nvSpPr>
        <p:spPr bwMode="auto">
          <a:xfrm>
            <a:off x="755650" y="4100513"/>
            <a:ext cx="3384550" cy="469900"/>
          </a:xfrm>
          <a:prstGeom prst="rect">
            <a:avLst/>
          </a:prstGeom>
          <a:solidFill>
            <a:srgbClr val="339966"/>
          </a:solidFill>
          <a:ln w="12700">
            <a:solidFill>
              <a:schemeClr val="tx1"/>
            </a:solidFill>
            <a:miter lim="800000"/>
            <a:headEnd/>
            <a:tailEnd/>
          </a:ln>
        </p:spPr>
        <p:txBody>
          <a:bodyPr>
            <a:spAutoFit/>
          </a:bodyPr>
          <a:lstStyle/>
          <a:p>
            <a:pPr algn="ctr">
              <a:spcBef>
                <a:spcPct val="50000"/>
              </a:spcBef>
            </a:pPr>
            <a:r>
              <a:rPr lang="en-US" sz="2400"/>
              <a:t>SW management toosl</a:t>
            </a:r>
          </a:p>
        </p:txBody>
      </p:sp>
      <p:sp>
        <p:nvSpPr>
          <p:cNvPr id="11273" name="Text Box 8"/>
          <p:cNvSpPr txBox="1">
            <a:spLocks noChangeArrowheads="1"/>
          </p:cNvSpPr>
          <p:nvPr/>
        </p:nvSpPr>
        <p:spPr bwMode="auto">
          <a:xfrm>
            <a:off x="7885113" y="2997200"/>
            <a:ext cx="558800" cy="2114550"/>
          </a:xfrm>
          <a:prstGeom prst="rect">
            <a:avLst/>
          </a:prstGeom>
          <a:solidFill>
            <a:srgbClr val="339966"/>
          </a:solidFill>
          <a:ln w="9525">
            <a:solidFill>
              <a:schemeClr val="tx1"/>
            </a:solidFill>
            <a:miter lim="800000"/>
            <a:headEnd/>
            <a:tailEnd/>
          </a:ln>
        </p:spPr>
        <p:txBody>
          <a:bodyPr vert="eaVert">
            <a:spAutoFit/>
          </a:bodyPr>
          <a:lstStyle/>
          <a:p>
            <a:pPr>
              <a:spcBef>
                <a:spcPct val="50000"/>
              </a:spcBef>
            </a:pPr>
            <a:r>
              <a:rPr lang="en-US" sz="2400"/>
              <a:t>User interface</a:t>
            </a:r>
          </a:p>
        </p:txBody>
      </p:sp>
      <p:sp>
        <p:nvSpPr>
          <p:cNvPr id="11274" name="Text Box 9"/>
          <p:cNvSpPr txBox="1">
            <a:spLocks noChangeArrowheads="1"/>
          </p:cNvSpPr>
          <p:nvPr/>
        </p:nvSpPr>
        <p:spPr bwMode="auto">
          <a:xfrm>
            <a:off x="5148263" y="3429000"/>
            <a:ext cx="2447925" cy="457200"/>
          </a:xfrm>
          <a:prstGeom prst="rect">
            <a:avLst/>
          </a:prstGeom>
          <a:noFill/>
          <a:ln w="9525">
            <a:noFill/>
            <a:miter lim="800000"/>
            <a:headEnd/>
            <a:tailEnd/>
          </a:ln>
        </p:spPr>
        <p:txBody>
          <a:bodyPr>
            <a:spAutoFit/>
          </a:bodyPr>
          <a:lstStyle/>
          <a:p>
            <a:pPr>
              <a:spcBef>
                <a:spcPct val="50000"/>
              </a:spcBef>
            </a:pPr>
            <a:r>
              <a:rPr lang="en-US" sz="2400"/>
              <a:t>Distributor</a:t>
            </a:r>
          </a:p>
        </p:txBody>
      </p:sp>
      <p:sp>
        <p:nvSpPr>
          <p:cNvPr id="11275" name="Text Box 10"/>
          <p:cNvSpPr txBox="1">
            <a:spLocks noChangeArrowheads="1"/>
          </p:cNvSpPr>
          <p:nvPr/>
        </p:nvSpPr>
        <p:spPr bwMode="auto">
          <a:xfrm>
            <a:off x="4643438" y="6021388"/>
            <a:ext cx="2519362" cy="469900"/>
          </a:xfrm>
          <a:prstGeom prst="rect">
            <a:avLst/>
          </a:prstGeom>
          <a:solidFill>
            <a:srgbClr val="00FF00"/>
          </a:solidFill>
          <a:ln w="12700">
            <a:solidFill>
              <a:schemeClr val="tx1"/>
            </a:solidFill>
            <a:miter lim="800000"/>
            <a:headEnd/>
            <a:tailEnd/>
          </a:ln>
        </p:spPr>
        <p:txBody>
          <a:bodyPr>
            <a:spAutoFit/>
          </a:bodyPr>
          <a:lstStyle/>
          <a:p>
            <a:pPr algn="ctr">
              <a:spcBef>
                <a:spcPct val="50000"/>
              </a:spcBef>
            </a:pPr>
            <a:r>
              <a:rPr lang="en-US" sz="2400"/>
              <a:t>Distribution</a:t>
            </a:r>
          </a:p>
        </p:txBody>
      </p:sp>
      <p:sp>
        <p:nvSpPr>
          <p:cNvPr id="11276" name="Text Box 11"/>
          <p:cNvSpPr txBox="1">
            <a:spLocks noChangeArrowheads="1"/>
          </p:cNvSpPr>
          <p:nvPr/>
        </p:nvSpPr>
        <p:spPr bwMode="auto">
          <a:xfrm>
            <a:off x="6372225" y="1484313"/>
            <a:ext cx="2447925" cy="457200"/>
          </a:xfrm>
          <a:prstGeom prst="rect">
            <a:avLst/>
          </a:prstGeom>
          <a:noFill/>
          <a:ln w="9525">
            <a:noFill/>
            <a:miter lim="800000"/>
            <a:headEnd/>
            <a:tailEnd/>
          </a:ln>
        </p:spPr>
        <p:txBody>
          <a:bodyPr>
            <a:spAutoFit/>
          </a:bodyPr>
          <a:lstStyle/>
          <a:p>
            <a:pPr>
              <a:spcBef>
                <a:spcPct val="50000"/>
              </a:spcBef>
            </a:pPr>
            <a:r>
              <a:rPr lang="en-US" sz="2400"/>
              <a:t>Developers</a:t>
            </a:r>
          </a:p>
        </p:txBody>
      </p:sp>
      <p:pic>
        <p:nvPicPr>
          <p:cNvPr id="11277" name="Picture 12" descr="1124959648-20161"/>
          <p:cNvPicPr>
            <a:picLocks noChangeAspect="1" noChangeArrowheads="1"/>
          </p:cNvPicPr>
          <p:nvPr/>
        </p:nvPicPr>
        <p:blipFill>
          <a:blip r:embed="rId3"/>
          <a:srcRect/>
          <a:stretch>
            <a:fillRect/>
          </a:stretch>
        </p:blipFill>
        <p:spPr bwMode="auto">
          <a:xfrm>
            <a:off x="6372225" y="2276475"/>
            <a:ext cx="609600" cy="609600"/>
          </a:xfrm>
          <a:prstGeom prst="rect">
            <a:avLst/>
          </a:prstGeom>
          <a:noFill/>
          <a:ln w="9525">
            <a:noFill/>
            <a:miter lim="800000"/>
            <a:headEnd/>
            <a:tailEnd/>
          </a:ln>
        </p:spPr>
      </p:pic>
      <p:sp>
        <p:nvSpPr>
          <p:cNvPr id="11278" name="AutoShape 13"/>
          <p:cNvSpPr>
            <a:spLocks noChangeArrowheads="1"/>
          </p:cNvSpPr>
          <p:nvPr/>
        </p:nvSpPr>
        <p:spPr bwMode="auto">
          <a:xfrm>
            <a:off x="4932363" y="1773238"/>
            <a:ext cx="1152525" cy="360362"/>
          </a:xfrm>
          <a:prstGeom prst="leftArrow">
            <a:avLst>
              <a:gd name="adj1" fmla="val 50000"/>
              <a:gd name="adj2" fmla="val 79956"/>
            </a:avLst>
          </a:prstGeom>
          <a:solidFill>
            <a:schemeClr val="accent1"/>
          </a:solidFill>
          <a:ln w="9525">
            <a:solidFill>
              <a:schemeClr val="tx1"/>
            </a:solidFill>
            <a:miter lim="800000"/>
            <a:headEnd/>
            <a:tailEnd/>
          </a:ln>
        </p:spPr>
        <p:txBody>
          <a:bodyPr wrap="none" anchor="ctr"/>
          <a:lstStyle/>
          <a:p>
            <a:endParaRPr lang="en-US"/>
          </a:p>
        </p:txBody>
      </p:sp>
      <p:sp>
        <p:nvSpPr>
          <p:cNvPr id="11279" name="AutoShape 14"/>
          <p:cNvSpPr>
            <a:spLocks noChangeArrowheads="1"/>
          </p:cNvSpPr>
          <p:nvPr/>
        </p:nvSpPr>
        <p:spPr bwMode="auto">
          <a:xfrm rot="-1553619">
            <a:off x="4643438" y="2852738"/>
            <a:ext cx="1152525" cy="360362"/>
          </a:xfrm>
          <a:prstGeom prst="leftArrow">
            <a:avLst>
              <a:gd name="adj1" fmla="val 50000"/>
              <a:gd name="adj2" fmla="val 79956"/>
            </a:avLst>
          </a:prstGeom>
          <a:solidFill>
            <a:schemeClr val="accent1"/>
          </a:solidFill>
          <a:ln w="9525">
            <a:solidFill>
              <a:schemeClr val="tx1"/>
            </a:solidFill>
            <a:miter lim="800000"/>
            <a:headEnd/>
            <a:tailEnd/>
          </a:ln>
        </p:spPr>
        <p:txBody>
          <a:bodyPr wrap="none" anchor="ctr"/>
          <a:lstStyle/>
          <a:p>
            <a:endParaRPr lang="en-US"/>
          </a:p>
        </p:txBody>
      </p:sp>
      <p:sp>
        <p:nvSpPr>
          <p:cNvPr id="11280" name="AutoShape 15"/>
          <p:cNvSpPr>
            <a:spLocks noChangeArrowheads="1"/>
          </p:cNvSpPr>
          <p:nvPr/>
        </p:nvSpPr>
        <p:spPr bwMode="auto">
          <a:xfrm rot="-9759111">
            <a:off x="6697663" y="3860800"/>
            <a:ext cx="1152525" cy="360363"/>
          </a:xfrm>
          <a:prstGeom prst="leftArrow">
            <a:avLst>
              <a:gd name="adj1" fmla="val 50000"/>
              <a:gd name="adj2" fmla="val 79956"/>
            </a:avLst>
          </a:prstGeom>
          <a:solidFill>
            <a:schemeClr val="accent1"/>
          </a:solidFill>
          <a:ln w="9525">
            <a:solidFill>
              <a:schemeClr val="tx1"/>
            </a:solidFill>
            <a:miter lim="800000"/>
            <a:headEnd/>
            <a:tailEnd/>
          </a:ln>
        </p:spPr>
        <p:txBody>
          <a:bodyPr wrap="none" anchor="ctr"/>
          <a:lstStyle/>
          <a:p>
            <a:endParaRPr lang="en-US"/>
          </a:p>
        </p:txBody>
      </p:sp>
      <p:sp>
        <p:nvSpPr>
          <p:cNvPr id="11281" name="AutoShape 16"/>
          <p:cNvSpPr>
            <a:spLocks noChangeArrowheads="1"/>
          </p:cNvSpPr>
          <p:nvPr/>
        </p:nvSpPr>
        <p:spPr bwMode="auto">
          <a:xfrm rot="-5400000">
            <a:off x="5723731" y="4582320"/>
            <a:ext cx="720725" cy="1871662"/>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4B5965B2-D07C-4CCB-B3B0-944E77B6A0E9}" type="slidenum">
              <a:rPr lang="en-US"/>
              <a:pPr/>
              <a:t>12</a:t>
            </a:fld>
            <a:endParaRPr lang="en-US"/>
          </a:p>
        </p:txBody>
      </p:sp>
      <p:sp>
        <p:nvSpPr>
          <p:cNvPr id="12291" name="Rectangle 2"/>
          <p:cNvSpPr>
            <a:spLocks noGrp="1" noChangeArrowheads="1"/>
          </p:cNvSpPr>
          <p:nvPr>
            <p:ph type="title"/>
          </p:nvPr>
        </p:nvSpPr>
        <p:spPr>
          <a:xfrm>
            <a:off x="457200" y="465138"/>
            <a:ext cx="8229600" cy="762000"/>
          </a:xfrm>
        </p:spPr>
        <p:txBody>
          <a:bodyPr>
            <a:spAutoFit/>
          </a:bodyPr>
          <a:lstStyle/>
          <a:p>
            <a:pPr eaLnBrk="1" hangingPunct="1"/>
            <a:r>
              <a:rPr lang="en-US" smtClean="0">
                <a:solidFill>
                  <a:srgbClr val="000000"/>
                </a:solidFill>
              </a:rPr>
              <a:t>Linux Distributions</a:t>
            </a:r>
          </a:p>
        </p:txBody>
      </p:sp>
      <p:pic>
        <p:nvPicPr>
          <p:cNvPr id="12292" name="Picture 5"/>
          <p:cNvPicPr>
            <a:picLocks noChangeAspect="1" noChangeArrowheads="1"/>
          </p:cNvPicPr>
          <p:nvPr/>
        </p:nvPicPr>
        <p:blipFill>
          <a:blip r:embed="rId3"/>
          <a:srcRect/>
          <a:stretch>
            <a:fillRect/>
          </a:stretch>
        </p:blipFill>
        <p:spPr bwMode="auto">
          <a:xfrm>
            <a:off x="323850" y="1916113"/>
            <a:ext cx="8820150" cy="24479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1FAF515A-B943-4757-AC5E-87C31C59BDB9}" type="slidenum">
              <a:rPr lang="en-US"/>
              <a:pPr/>
              <a:t>13</a:t>
            </a:fld>
            <a:endParaRPr lang="en-US"/>
          </a:p>
        </p:txBody>
      </p:sp>
      <p:sp>
        <p:nvSpPr>
          <p:cNvPr id="13315" name="Rectangle 2"/>
          <p:cNvSpPr>
            <a:spLocks noGrp="1" noChangeArrowheads="1"/>
          </p:cNvSpPr>
          <p:nvPr>
            <p:ph type="title"/>
          </p:nvPr>
        </p:nvSpPr>
        <p:spPr/>
        <p:txBody>
          <a:bodyPr/>
          <a:lstStyle/>
          <a:p>
            <a:pPr eaLnBrk="1" hangingPunct="1"/>
            <a:r>
              <a:rPr lang="en-US" altLang="ja-JP" dirty="0" smtClean="0">
                <a:ea typeface="ＭＳ Ｐゴシック" charset="-128"/>
              </a:rPr>
              <a:t>The choice of Linux Distributions</a:t>
            </a:r>
          </a:p>
        </p:txBody>
      </p:sp>
      <p:sp>
        <p:nvSpPr>
          <p:cNvPr id="13316" name="Rectangle 3"/>
          <p:cNvSpPr>
            <a:spLocks noGrp="1" noChangeArrowheads="1"/>
          </p:cNvSpPr>
          <p:nvPr>
            <p:ph type="body" idx="1"/>
          </p:nvPr>
        </p:nvSpPr>
        <p:spPr/>
        <p:txBody>
          <a:bodyPr/>
          <a:lstStyle/>
          <a:p>
            <a:pPr eaLnBrk="1" hangingPunct="1">
              <a:lnSpc>
                <a:spcPct val="90000"/>
              </a:lnSpc>
            </a:pPr>
            <a:r>
              <a:rPr lang="en-US" sz="2400" dirty="0" smtClean="0"/>
              <a:t>Depend on your hardware</a:t>
            </a:r>
          </a:p>
          <a:p>
            <a:pPr lvl="1" eaLnBrk="1" hangingPunct="1">
              <a:lnSpc>
                <a:spcPct val="90000"/>
              </a:lnSpc>
            </a:pPr>
            <a:r>
              <a:rPr lang="en-US" sz="2000" dirty="0" smtClean="0"/>
              <a:t>Desktop systems</a:t>
            </a:r>
          </a:p>
          <a:p>
            <a:pPr lvl="1" eaLnBrk="1" hangingPunct="1">
              <a:lnSpc>
                <a:spcPct val="90000"/>
              </a:lnSpc>
            </a:pPr>
            <a:r>
              <a:rPr lang="en-US" sz="2000" dirty="0" smtClean="0"/>
              <a:t>Portable systems</a:t>
            </a:r>
          </a:p>
          <a:p>
            <a:pPr lvl="1" eaLnBrk="1" hangingPunct="1">
              <a:lnSpc>
                <a:spcPct val="90000"/>
              </a:lnSpc>
            </a:pPr>
            <a:r>
              <a:rPr lang="en-US" sz="2000" dirty="0" smtClean="0"/>
              <a:t>Embedded systems</a:t>
            </a:r>
          </a:p>
          <a:p>
            <a:pPr eaLnBrk="1" hangingPunct="1">
              <a:lnSpc>
                <a:spcPct val="90000"/>
              </a:lnSpc>
            </a:pPr>
            <a:r>
              <a:rPr lang="en-US" sz="2400" dirty="0" smtClean="0"/>
              <a:t>Depend on your skill</a:t>
            </a:r>
          </a:p>
          <a:p>
            <a:pPr lvl="1" eaLnBrk="1" hangingPunct="1">
              <a:lnSpc>
                <a:spcPct val="90000"/>
              </a:lnSpc>
            </a:pPr>
            <a:r>
              <a:rPr lang="en-US" sz="2000" dirty="0" smtClean="0"/>
              <a:t>User friendly (</a:t>
            </a:r>
            <a:r>
              <a:rPr lang="en-US" sz="2000" dirty="0" err="1" smtClean="0"/>
              <a:t>RedHat</a:t>
            </a:r>
            <a:r>
              <a:rPr lang="en-US" sz="2000" dirty="0" smtClean="0"/>
              <a:t>, </a:t>
            </a:r>
            <a:r>
              <a:rPr lang="en-US" sz="2000" dirty="0" err="1" smtClean="0"/>
              <a:t>FedoraCore</a:t>
            </a:r>
            <a:r>
              <a:rPr lang="en-US" sz="2000" dirty="0" smtClean="0"/>
              <a:t>, </a:t>
            </a:r>
            <a:r>
              <a:rPr lang="en-US" sz="2000" dirty="0" err="1" smtClean="0"/>
              <a:t>Ubuntu</a:t>
            </a:r>
            <a:r>
              <a:rPr lang="en-US" sz="2000" dirty="0" smtClean="0"/>
              <a:t>, Mandrake)</a:t>
            </a:r>
          </a:p>
          <a:p>
            <a:pPr lvl="1" eaLnBrk="1" hangingPunct="1">
              <a:lnSpc>
                <a:spcPct val="90000"/>
              </a:lnSpc>
            </a:pPr>
            <a:r>
              <a:rPr lang="en-US" sz="2000" dirty="0" smtClean="0"/>
              <a:t>Administration oriented(</a:t>
            </a:r>
            <a:r>
              <a:rPr lang="en-US" sz="2000" dirty="0" err="1" smtClean="0"/>
              <a:t>Debian</a:t>
            </a:r>
            <a:r>
              <a:rPr lang="en-US" sz="2000" dirty="0" smtClean="0"/>
              <a:t>, </a:t>
            </a:r>
            <a:r>
              <a:rPr lang="en-US" sz="2000" dirty="0" err="1" smtClean="0"/>
              <a:t>Slackware</a:t>
            </a:r>
            <a:r>
              <a:rPr lang="en-US" sz="2000" dirty="0" smtClean="0"/>
              <a:t>, ….)</a:t>
            </a:r>
          </a:p>
          <a:p>
            <a:pPr eaLnBrk="1" hangingPunct="1">
              <a:lnSpc>
                <a:spcPct val="90000"/>
              </a:lnSpc>
            </a:pPr>
            <a:r>
              <a:rPr lang="en-US" sz="2400" dirty="0" smtClean="0"/>
              <a:t>Depend on software management architecture</a:t>
            </a:r>
          </a:p>
          <a:p>
            <a:pPr lvl="1" eaLnBrk="1" hangingPunct="1">
              <a:lnSpc>
                <a:spcPct val="90000"/>
              </a:lnSpc>
            </a:pPr>
            <a:r>
              <a:rPr lang="en-US" sz="2000" dirty="0" smtClean="0"/>
              <a:t>Rpm based</a:t>
            </a:r>
          </a:p>
          <a:p>
            <a:pPr lvl="1" eaLnBrk="1" hangingPunct="1">
              <a:lnSpc>
                <a:spcPct val="90000"/>
              </a:lnSpc>
            </a:pPr>
            <a:r>
              <a:rPr lang="en-US" sz="2000" dirty="0" err="1" smtClean="0"/>
              <a:t>Dpkg</a:t>
            </a:r>
            <a:r>
              <a:rPr lang="en-US" sz="2000" dirty="0" smtClean="0"/>
              <a:t> based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08CB527C-FCB0-41D0-9D6C-F71728348880}" type="slidenum">
              <a:rPr lang="en-US"/>
              <a:pPr/>
              <a:t>14</a:t>
            </a:fld>
            <a:endParaRPr lang="en-US"/>
          </a:p>
        </p:txBody>
      </p:sp>
      <p:sp>
        <p:nvSpPr>
          <p:cNvPr id="14339" name="Rectangle 2"/>
          <p:cNvSpPr>
            <a:spLocks noGrp="1" noChangeArrowheads="1"/>
          </p:cNvSpPr>
          <p:nvPr>
            <p:ph type="title"/>
          </p:nvPr>
        </p:nvSpPr>
        <p:spPr/>
        <p:txBody>
          <a:bodyPr/>
          <a:lstStyle/>
          <a:p>
            <a:pPr eaLnBrk="1" hangingPunct="1"/>
            <a:r>
              <a:rPr lang="en-US" altLang="ja-JP" smtClean="0">
                <a:ea typeface="ＭＳ Ｐゴシック" charset="-128"/>
              </a:rPr>
              <a:t>Open Source Issues</a:t>
            </a:r>
          </a:p>
        </p:txBody>
      </p:sp>
      <p:sp>
        <p:nvSpPr>
          <p:cNvPr id="14340" name="Rectangle 3"/>
          <p:cNvSpPr>
            <a:spLocks noGrp="1" noChangeArrowheads="1"/>
          </p:cNvSpPr>
          <p:nvPr>
            <p:ph type="body" idx="1"/>
          </p:nvPr>
        </p:nvSpPr>
        <p:spPr/>
        <p:txBody>
          <a:bodyPr/>
          <a:lstStyle/>
          <a:p>
            <a:pPr eaLnBrk="1" hangingPunct="1">
              <a:lnSpc>
                <a:spcPct val="80000"/>
              </a:lnSpc>
            </a:pPr>
            <a:r>
              <a:rPr lang="en-US" altLang="ja-JP" sz="2400" smtClean="0">
                <a:ea typeface="ＭＳ Ｐゴシック" charset="-128"/>
              </a:rPr>
              <a:t>At the beginning</a:t>
            </a:r>
          </a:p>
          <a:p>
            <a:pPr lvl="1" eaLnBrk="1" hangingPunct="1">
              <a:lnSpc>
                <a:spcPct val="80000"/>
              </a:lnSpc>
            </a:pPr>
            <a:r>
              <a:rPr lang="en-US" altLang="ja-JP" sz="2000" smtClean="0">
                <a:ea typeface="ＭＳ Ｐゴシック" charset="-128"/>
              </a:rPr>
              <a:t>Sharing your knowleges</a:t>
            </a:r>
          </a:p>
          <a:p>
            <a:pPr lvl="1" eaLnBrk="1" hangingPunct="1">
              <a:lnSpc>
                <a:spcPct val="80000"/>
              </a:lnSpc>
            </a:pPr>
            <a:r>
              <a:rPr lang="en-US" altLang="ja-JP" sz="2000" smtClean="0">
                <a:ea typeface="ＭＳ Ｐゴシック" charset="-128"/>
              </a:rPr>
              <a:t>Collective works</a:t>
            </a:r>
          </a:p>
          <a:p>
            <a:pPr lvl="1" eaLnBrk="1" hangingPunct="1">
              <a:lnSpc>
                <a:spcPct val="80000"/>
              </a:lnSpc>
            </a:pPr>
            <a:r>
              <a:rPr lang="en-US" altLang="ja-JP" sz="2000" smtClean="0">
                <a:ea typeface="ＭＳ Ｐゴシック" charset="-128"/>
              </a:rPr>
              <a:t>Free to students, researchers, …..</a:t>
            </a:r>
          </a:p>
          <a:p>
            <a:pPr lvl="1" eaLnBrk="1" hangingPunct="1">
              <a:lnSpc>
                <a:spcPct val="80000"/>
              </a:lnSpc>
            </a:pPr>
            <a:r>
              <a:rPr lang="en-US" altLang="ja-JP" sz="2000" smtClean="0">
                <a:ea typeface="ＭＳ Ｐゴシック" charset="-128"/>
              </a:rPr>
              <a:t>GNU Tools</a:t>
            </a:r>
          </a:p>
          <a:p>
            <a:pPr lvl="1" eaLnBrk="1" hangingPunct="1">
              <a:lnSpc>
                <a:spcPct val="80000"/>
              </a:lnSpc>
            </a:pPr>
            <a:r>
              <a:rPr lang="en-US" altLang="ja-JP" sz="2000" smtClean="0">
                <a:ea typeface="ＭＳ Ｐゴシック" charset="-128"/>
              </a:rPr>
              <a:t>Linux Kernel</a:t>
            </a:r>
          </a:p>
          <a:p>
            <a:pPr eaLnBrk="1" hangingPunct="1">
              <a:lnSpc>
                <a:spcPct val="80000"/>
              </a:lnSpc>
            </a:pPr>
            <a:r>
              <a:rPr lang="en-US" altLang="ja-JP" sz="2400" smtClean="0">
                <a:ea typeface="ＭＳ Ｐゴシック" charset="-128"/>
              </a:rPr>
              <a:t>Then</a:t>
            </a:r>
          </a:p>
          <a:p>
            <a:pPr lvl="1" eaLnBrk="1" hangingPunct="1">
              <a:lnSpc>
                <a:spcPct val="80000"/>
              </a:lnSpc>
            </a:pPr>
            <a:r>
              <a:rPr lang="en-US" altLang="ja-JP" sz="2000" smtClean="0">
                <a:ea typeface="ＭＳ Ｐゴシック" charset="-128"/>
              </a:rPr>
              <a:t>Unfair Work</a:t>
            </a:r>
          </a:p>
          <a:p>
            <a:pPr lvl="1" eaLnBrk="1" hangingPunct="1">
              <a:lnSpc>
                <a:spcPct val="80000"/>
              </a:lnSpc>
            </a:pPr>
            <a:r>
              <a:rPr lang="en-US" altLang="ja-JP" sz="2000" smtClean="0">
                <a:ea typeface="ＭＳ Ｐゴシック" charset="-128"/>
              </a:rPr>
              <a:t>Closing opensource products</a:t>
            </a:r>
          </a:p>
          <a:p>
            <a:pPr lvl="1" eaLnBrk="1" hangingPunct="1">
              <a:lnSpc>
                <a:spcPct val="80000"/>
              </a:lnSpc>
            </a:pPr>
            <a:r>
              <a:rPr lang="en-US" altLang="ja-JP" sz="2000" smtClean="0">
                <a:ea typeface="ＭＳ Ｐゴシック" charset="-128"/>
              </a:rPr>
              <a:t>GPL, License for OSS, …: Keeping the openess</a:t>
            </a:r>
          </a:p>
          <a:p>
            <a:pPr eaLnBrk="1" hangingPunct="1">
              <a:lnSpc>
                <a:spcPct val="80000"/>
              </a:lnSpc>
            </a:pPr>
            <a:r>
              <a:rPr lang="en-US" altLang="ja-JP" sz="2400" smtClean="0">
                <a:ea typeface="ＭＳ Ｐゴシック" charset="-128"/>
              </a:rPr>
              <a:t>Now</a:t>
            </a:r>
          </a:p>
          <a:p>
            <a:pPr lvl="1" eaLnBrk="1" hangingPunct="1">
              <a:lnSpc>
                <a:spcPct val="80000"/>
              </a:lnSpc>
            </a:pPr>
            <a:r>
              <a:rPr lang="en-US" altLang="ja-JP" sz="2000" smtClean="0">
                <a:ea typeface="ＭＳ Ｐゴシック" charset="-128"/>
              </a:rPr>
              <a:t>Open proprietary product: OpenOffice, Lotus, …..</a:t>
            </a:r>
          </a:p>
          <a:p>
            <a:pPr lvl="1" eaLnBrk="1" hangingPunct="1">
              <a:lnSpc>
                <a:spcPct val="80000"/>
              </a:lnSpc>
            </a:pPr>
            <a:r>
              <a:rPr lang="en-US" altLang="ja-JP" sz="2000" smtClean="0">
                <a:ea typeface="ＭＳ Ｐゴシック" charset="-128"/>
              </a:rPr>
              <a:t>Commercial service model: RedHat, IBM,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A6B9A215-E5E6-4ABE-9E28-93CED849D64E}" type="slidenum">
              <a:rPr lang="en-US"/>
              <a:pPr/>
              <a:t>15</a:t>
            </a:fld>
            <a:endParaRPr lang="en-US"/>
          </a:p>
        </p:txBody>
      </p:sp>
      <p:sp>
        <p:nvSpPr>
          <p:cNvPr id="15363" name="Rectangle 2"/>
          <p:cNvSpPr>
            <a:spLocks noGrp="1" noChangeArrowheads="1"/>
          </p:cNvSpPr>
          <p:nvPr>
            <p:ph type="title"/>
          </p:nvPr>
        </p:nvSpPr>
        <p:spPr/>
        <p:txBody>
          <a:bodyPr/>
          <a:lstStyle/>
          <a:p>
            <a:pPr marL="838200" indent="-838200" eaLnBrk="1" hangingPunct="1"/>
            <a:r>
              <a:rPr lang="en-US" altLang="ja-JP" sz="4000" smtClean="0">
                <a:ea typeface="ＭＳ Ｐゴシック" charset="-128"/>
              </a:rPr>
              <a:t>Summary</a:t>
            </a:r>
          </a:p>
        </p:txBody>
      </p:sp>
      <p:sp>
        <p:nvSpPr>
          <p:cNvPr id="15364" name="Rectangle 3"/>
          <p:cNvSpPr>
            <a:spLocks noGrp="1" noChangeArrowheads="1"/>
          </p:cNvSpPr>
          <p:nvPr>
            <p:ph type="body" idx="1"/>
          </p:nvPr>
        </p:nvSpPr>
        <p:spPr/>
        <p:txBody>
          <a:bodyPr/>
          <a:lstStyle/>
          <a:p>
            <a:pPr eaLnBrk="1" hangingPunct="1"/>
            <a:r>
              <a:rPr lang="en-US" altLang="ja-JP" sz="2800" smtClean="0">
                <a:ea typeface="ＭＳ Ｐゴシック" charset="-128"/>
              </a:rPr>
              <a:t>Linux: Open source kernel for operating system</a:t>
            </a:r>
          </a:p>
          <a:p>
            <a:pPr eaLnBrk="1" hangingPunct="1"/>
            <a:r>
              <a:rPr lang="en-US" altLang="ja-JP" sz="2800" smtClean="0">
                <a:ea typeface="ＭＳ Ｐゴシック" charset="-128"/>
              </a:rPr>
              <a:t>GNU tools for editing files and developing software </a:t>
            </a:r>
          </a:p>
          <a:p>
            <a:pPr eaLnBrk="1" hangingPunct="1"/>
            <a:r>
              <a:rPr lang="en-US" altLang="ja-JP" sz="2800" smtClean="0">
                <a:ea typeface="ＭＳ Ｐゴシック" charset="-128"/>
              </a:rPr>
              <a:t>Distribution = Software Packaged</a:t>
            </a:r>
          </a:p>
          <a:p>
            <a:pPr eaLnBrk="1" hangingPunct="1"/>
            <a:r>
              <a:rPr lang="en-US" altLang="ja-JP" sz="2800" smtClean="0">
                <a:ea typeface="ＭＳ Ｐゴシック" charset="-128"/>
              </a:rPr>
              <a:t>Open Source Software: </a:t>
            </a:r>
          </a:p>
          <a:p>
            <a:pPr lvl="1" eaLnBrk="1" hangingPunct="1"/>
            <a:r>
              <a:rPr lang="en-US" altLang="ja-JP" sz="2400" smtClean="0">
                <a:ea typeface="ＭＳ Ｐゴシック" charset="-128"/>
              </a:rPr>
              <a:t>can use and modify code</a:t>
            </a:r>
          </a:p>
          <a:p>
            <a:pPr lvl="1" eaLnBrk="1" hangingPunct="1"/>
            <a:r>
              <a:rPr lang="en-US" altLang="ja-JP" sz="2400" smtClean="0">
                <a:ea typeface="ＭＳ Ｐゴシック" charset="-128"/>
              </a:rPr>
              <a:t>Can not “close” software </a:t>
            </a:r>
          </a:p>
          <a:p>
            <a:pPr eaLnBrk="1" hangingPunct="1"/>
            <a:r>
              <a:rPr lang="en-US" altLang="ja-JP" sz="2800" smtClean="0">
                <a:ea typeface="ＭＳ Ｐゴシック" charset="-128"/>
              </a:rPr>
              <a:t>Linux can be applied as desktop, server and embedded devices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p>
            <a:fld id="{4C2AF045-60B3-418A-9E7F-D1CAC3FFFA94}" type="slidenum">
              <a:rPr lang="en-US"/>
              <a:pPr/>
              <a:t>2</a:t>
            </a:fld>
            <a:endParaRPr lang="en-US"/>
          </a:p>
        </p:txBody>
      </p:sp>
      <p:sp>
        <p:nvSpPr>
          <p:cNvPr id="3075" name="Rectangle 2"/>
          <p:cNvSpPr>
            <a:spLocks noGrp="1" noChangeArrowheads="1"/>
          </p:cNvSpPr>
          <p:nvPr>
            <p:ph type="title"/>
          </p:nvPr>
        </p:nvSpPr>
        <p:spPr/>
        <p:txBody>
          <a:bodyPr/>
          <a:lstStyle/>
          <a:p>
            <a:pPr marL="838200" indent="-838200" eaLnBrk="1" hangingPunct="1">
              <a:buFontTx/>
              <a:buAutoNum type="arabicPeriod"/>
            </a:pPr>
            <a:r>
              <a:rPr lang="en-US" altLang="ja-JP" sz="4000" smtClean="0">
                <a:ea typeface="ＭＳ Ｐゴシック" charset="-128"/>
              </a:rPr>
              <a:t>Study of  outline of Linux system installation</a:t>
            </a:r>
          </a:p>
        </p:txBody>
      </p:sp>
      <p:sp>
        <p:nvSpPr>
          <p:cNvPr id="3076" name="Rectangle 3"/>
          <p:cNvSpPr>
            <a:spLocks noGrp="1" noChangeArrowheads="1"/>
          </p:cNvSpPr>
          <p:nvPr>
            <p:ph type="body" idx="1"/>
          </p:nvPr>
        </p:nvSpPr>
        <p:spPr/>
        <p:txBody>
          <a:bodyPr/>
          <a:lstStyle/>
          <a:p>
            <a:pPr eaLnBrk="1" hangingPunct="1">
              <a:buFontTx/>
              <a:buAutoNum type="arabicPeriod"/>
            </a:pPr>
            <a:r>
              <a:rPr lang="en-US" smtClean="0"/>
              <a:t>Notion of Linux</a:t>
            </a:r>
          </a:p>
          <a:p>
            <a:pPr eaLnBrk="1" hangingPunct="1">
              <a:buFontTx/>
              <a:buAutoNum type="arabicPeriod"/>
            </a:pPr>
            <a:r>
              <a:rPr lang="en-US" smtClean="0"/>
              <a:t>History of Linux</a:t>
            </a:r>
          </a:p>
          <a:p>
            <a:pPr eaLnBrk="1" hangingPunct="1">
              <a:buFontTx/>
              <a:buAutoNum type="arabicPeriod"/>
            </a:pPr>
            <a:r>
              <a:rPr lang="en-US" smtClean="0"/>
              <a:t>Feature of Linux</a:t>
            </a:r>
          </a:p>
          <a:p>
            <a:pPr eaLnBrk="1" hangingPunct="1">
              <a:buFontTx/>
              <a:buAutoNum type="arabicPeriod"/>
            </a:pPr>
            <a:r>
              <a:rPr lang="en-US" smtClean="0"/>
              <a:t>Properties of Linux</a:t>
            </a:r>
          </a:p>
          <a:p>
            <a:pPr eaLnBrk="1" hangingPunct="1">
              <a:buFontTx/>
              <a:buAutoNum type="arabicPeriod"/>
            </a:pPr>
            <a:r>
              <a:rPr lang="en-US" smtClean="0"/>
              <a:t>Application arear of Linux</a:t>
            </a:r>
          </a:p>
          <a:p>
            <a:pPr eaLnBrk="1" hangingPunct="1">
              <a:buFontTx/>
              <a:buAutoNum type="arabicPeriod"/>
            </a:pPr>
            <a:r>
              <a:rPr lang="en-US" smtClean="0"/>
              <a:t>Linux Distributions</a:t>
            </a:r>
          </a:p>
          <a:p>
            <a:pPr eaLnBrk="1" hangingPunct="1">
              <a:buFontTx/>
              <a:buAutoNum type="arabicPeriod"/>
            </a:pPr>
            <a:r>
              <a:rPr lang="en-US" smtClean="0"/>
              <a:t>OpenSource Software Issues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D12AB813-0D0C-49B9-989A-664739F3D2A7}" type="slidenum">
              <a:rPr lang="en-US"/>
              <a:pPr/>
              <a:t>3</a:t>
            </a:fld>
            <a:endParaRPr lang="en-US"/>
          </a:p>
        </p:txBody>
      </p:sp>
      <p:sp>
        <p:nvSpPr>
          <p:cNvPr id="4099" name="Rectangle 2"/>
          <p:cNvSpPr>
            <a:spLocks noGrp="1" noChangeArrowheads="1"/>
          </p:cNvSpPr>
          <p:nvPr>
            <p:ph type="title"/>
          </p:nvPr>
        </p:nvSpPr>
        <p:spPr/>
        <p:txBody>
          <a:bodyPr/>
          <a:lstStyle/>
          <a:p>
            <a:pPr eaLnBrk="1" hangingPunct="1"/>
            <a:r>
              <a:rPr lang="en-US" altLang="ja-JP" sz="4000" smtClean="0">
                <a:ea typeface="ＭＳ Ｐゴシック" charset="-128"/>
              </a:rPr>
              <a:t>Content</a:t>
            </a:r>
          </a:p>
        </p:txBody>
      </p:sp>
      <p:sp>
        <p:nvSpPr>
          <p:cNvPr id="4100" name="Rectangle 3"/>
          <p:cNvSpPr>
            <a:spLocks noGrp="1" noChangeArrowheads="1"/>
          </p:cNvSpPr>
          <p:nvPr>
            <p:ph type="body" idx="1"/>
          </p:nvPr>
        </p:nvSpPr>
        <p:spPr/>
        <p:txBody>
          <a:bodyPr/>
          <a:lstStyle/>
          <a:p>
            <a:pPr eaLnBrk="1" hangingPunct="1"/>
            <a:r>
              <a:rPr lang="en-US" altLang="ja-JP" smtClean="0">
                <a:ea typeface="ＭＳ Ｐゴシック" charset="-128"/>
              </a:rPr>
              <a:t>What is Linux</a:t>
            </a:r>
          </a:p>
          <a:p>
            <a:pPr eaLnBrk="1" hangingPunct="1"/>
            <a:r>
              <a:rPr lang="en-US" altLang="ja-JP" smtClean="0">
                <a:ea typeface="ＭＳ Ｐゴシック" charset="-128"/>
              </a:rPr>
              <a:t>Features of Linux</a:t>
            </a:r>
          </a:p>
          <a:p>
            <a:pPr eaLnBrk="1" hangingPunct="1"/>
            <a:r>
              <a:rPr lang="en-US" altLang="ja-JP" smtClean="0">
                <a:ea typeface="ＭＳ Ｐゴシック" charset="-128"/>
              </a:rPr>
              <a:t>Linux Distributions</a:t>
            </a:r>
          </a:p>
          <a:p>
            <a:pPr eaLnBrk="1" hangingPunct="1"/>
            <a:r>
              <a:rPr lang="en-US" altLang="ja-JP" smtClean="0">
                <a:ea typeface="ＭＳ Ｐゴシック" charset="-128"/>
              </a:rPr>
              <a:t>Application Domain of Linux</a:t>
            </a: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6"/>
          <p:cNvSpPr>
            <a:spLocks noGrp="1"/>
          </p:cNvSpPr>
          <p:nvPr>
            <p:ph type="sldNum" sz="quarter" idx="12"/>
          </p:nvPr>
        </p:nvSpPr>
        <p:spPr>
          <a:noFill/>
        </p:spPr>
        <p:txBody>
          <a:bodyPr/>
          <a:lstStyle/>
          <a:p>
            <a:fld id="{ED6C5B40-A0DB-4A25-86ED-9E43130F2BD2}" type="slidenum">
              <a:rPr lang="en-US"/>
              <a:pPr/>
              <a:t>4</a:t>
            </a:fld>
            <a:endParaRPr lang="en-US"/>
          </a:p>
        </p:txBody>
      </p:sp>
      <p:sp>
        <p:nvSpPr>
          <p:cNvPr id="5123" name="Rectangle 2"/>
          <p:cNvSpPr>
            <a:spLocks noGrp="1" noChangeArrowheads="1"/>
          </p:cNvSpPr>
          <p:nvPr>
            <p:ph type="title"/>
          </p:nvPr>
        </p:nvSpPr>
        <p:spPr/>
        <p:txBody>
          <a:bodyPr/>
          <a:lstStyle/>
          <a:p>
            <a:pPr eaLnBrk="1" hangingPunct="1"/>
            <a:r>
              <a:rPr lang="en-US" smtClean="0"/>
              <a:t>What is Unix</a:t>
            </a:r>
          </a:p>
        </p:txBody>
      </p:sp>
      <p:sp>
        <p:nvSpPr>
          <p:cNvPr id="5124" name="Rectangle 3"/>
          <p:cNvSpPr>
            <a:spLocks noGrp="1" noChangeArrowheads="1"/>
          </p:cNvSpPr>
          <p:nvPr>
            <p:ph type="body" sz="half" idx="1"/>
          </p:nvPr>
        </p:nvSpPr>
        <p:spPr/>
        <p:txBody>
          <a:bodyPr/>
          <a:lstStyle/>
          <a:p>
            <a:pPr eaLnBrk="1" hangingPunct="1">
              <a:lnSpc>
                <a:spcPct val="90000"/>
              </a:lnSpc>
            </a:pPr>
            <a:r>
              <a:rPr lang="en-US" sz="2400" smtClean="0"/>
              <a:t>196x</a:t>
            </a:r>
          </a:p>
          <a:p>
            <a:pPr lvl="1" eaLnBrk="1" hangingPunct="1">
              <a:lnSpc>
                <a:spcPct val="90000"/>
              </a:lnSpc>
            </a:pPr>
            <a:r>
              <a:rPr lang="en-US" sz="2000" smtClean="0"/>
              <a:t>Large computer systems</a:t>
            </a:r>
          </a:p>
          <a:p>
            <a:pPr lvl="1" eaLnBrk="1" hangingPunct="1">
              <a:lnSpc>
                <a:spcPct val="90000"/>
              </a:lnSpc>
            </a:pPr>
            <a:r>
              <a:rPr lang="en-US" sz="2000" smtClean="0"/>
              <a:t>Software needed</a:t>
            </a:r>
          </a:p>
          <a:p>
            <a:pPr lvl="1" eaLnBrk="1" hangingPunct="1">
              <a:lnSpc>
                <a:spcPct val="90000"/>
              </a:lnSpc>
            </a:pPr>
            <a:r>
              <a:rPr lang="en-US" sz="2000" smtClean="0"/>
              <a:t>Compatibilty?</a:t>
            </a:r>
          </a:p>
          <a:p>
            <a:pPr lvl="1" eaLnBrk="1" hangingPunct="1">
              <a:lnSpc>
                <a:spcPct val="90000"/>
              </a:lnSpc>
            </a:pPr>
            <a:r>
              <a:rPr lang="en-US" sz="2000" smtClean="0"/>
              <a:t>Development and maintenance cost?</a:t>
            </a:r>
          </a:p>
          <a:p>
            <a:pPr eaLnBrk="1" hangingPunct="1">
              <a:lnSpc>
                <a:spcPct val="90000"/>
              </a:lnSpc>
            </a:pPr>
            <a:r>
              <a:rPr lang="en-US" sz="2400" smtClean="0"/>
              <a:t>Bell Lab’s project "UNIX" </a:t>
            </a:r>
          </a:p>
          <a:p>
            <a:pPr lvl="1" eaLnBrk="1" hangingPunct="1">
              <a:lnSpc>
                <a:spcPct val="90000"/>
              </a:lnSpc>
            </a:pPr>
            <a:r>
              <a:rPr lang="en-US" sz="2000" smtClean="0"/>
              <a:t>Simple and elegant software.</a:t>
            </a:r>
          </a:p>
          <a:p>
            <a:pPr lvl="1" eaLnBrk="1" hangingPunct="1">
              <a:lnSpc>
                <a:spcPct val="90000"/>
              </a:lnSpc>
            </a:pPr>
            <a:r>
              <a:rPr lang="en-US" sz="2000" smtClean="0"/>
              <a:t>To be all written in C</a:t>
            </a:r>
          </a:p>
          <a:p>
            <a:pPr lvl="1" eaLnBrk="1" hangingPunct="1">
              <a:lnSpc>
                <a:spcPct val="90000"/>
              </a:lnSpc>
            </a:pPr>
            <a:r>
              <a:rPr lang="en-US" sz="2000" smtClean="0"/>
              <a:t>Able to recycle code.</a:t>
            </a:r>
          </a:p>
          <a:p>
            <a:pPr lvl="1" eaLnBrk="1" hangingPunct="1">
              <a:lnSpc>
                <a:spcPct val="90000"/>
              </a:lnSpc>
            </a:pPr>
            <a:r>
              <a:rPr lang="en-US" sz="2000" smtClean="0"/>
              <a:t>Development and maitenance cost reduction</a:t>
            </a:r>
          </a:p>
        </p:txBody>
      </p:sp>
      <p:pic>
        <p:nvPicPr>
          <p:cNvPr id="5125" name="Picture 6"/>
          <p:cNvPicPr>
            <a:picLocks noChangeAspect="1" noChangeArrowheads="1"/>
          </p:cNvPicPr>
          <p:nvPr/>
        </p:nvPicPr>
        <p:blipFill>
          <a:blip r:embed="rId3"/>
          <a:srcRect/>
          <a:stretch>
            <a:fillRect/>
          </a:stretch>
        </p:blipFill>
        <p:spPr bwMode="auto">
          <a:xfrm>
            <a:off x="4500563" y="1700213"/>
            <a:ext cx="4464050" cy="323691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04B38622-E9BE-4BA6-9104-921BD572C39E}" type="slidenum">
              <a:rPr lang="en-US"/>
              <a:pPr/>
              <a:t>5</a:t>
            </a:fld>
            <a:endParaRPr lang="en-US"/>
          </a:p>
        </p:txBody>
      </p:sp>
      <p:sp>
        <p:nvSpPr>
          <p:cNvPr id="6147" name="Rectangle 2"/>
          <p:cNvSpPr>
            <a:spLocks noGrp="1" noChangeArrowheads="1"/>
          </p:cNvSpPr>
          <p:nvPr>
            <p:ph type="title"/>
          </p:nvPr>
        </p:nvSpPr>
        <p:spPr/>
        <p:txBody>
          <a:bodyPr/>
          <a:lstStyle/>
          <a:p>
            <a:pPr eaLnBrk="1" hangingPunct="1"/>
            <a:r>
              <a:rPr lang="en-US" altLang="ja-JP" smtClean="0">
                <a:ea typeface="ＭＳ Ｐゴシック" charset="-128"/>
              </a:rPr>
              <a:t>What is Linux</a:t>
            </a:r>
          </a:p>
        </p:txBody>
      </p:sp>
      <p:sp>
        <p:nvSpPr>
          <p:cNvPr id="6148" name="Rectangle 3"/>
          <p:cNvSpPr>
            <a:spLocks noGrp="1" noChangeArrowheads="1"/>
          </p:cNvSpPr>
          <p:nvPr>
            <p:ph type="body" idx="1"/>
          </p:nvPr>
        </p:nvSpPr>
        <p:spPr/>
        <p:txBody>
          <a:bodyPr/>
          <a:lstStyle/>
          <a:p>
            <a:pPr eaLnBrk="1" hangingPunct="1">
              <a:lnSpc>
                <a:spcPct val="80000"/>
              </a:lnSpc>
            </a:pPr>
            <a:r>
              <a:rPr lang="en-US" sz="2400" smtClean="0"/>
              <a:t>Linux=Kernel, Operating System or Distribution?</a:t>
            </a:r>
          </a:p>
          <a:p>
            <a:pPr eaLnBrk="1" hangingPunct="1">
              <a:lnSpc>
                <a:spcPct val="80000"/>
              </a:lnSpc>
            </a:pPr>
            <a:r>
              <a:rPr lang="en-US" sz="2400" smtClean="0"/>
              <a:t>Linux kernel</a:t>
            </a:r>
          </a:p>
          <a:p>
            <a:pPr lvl="1" eaLnBrk="1" hangingPunct="1">
              <a:lnSpc>
                <a:spcPct val="80000"/>
              </a:lnSpc>
            </a:pPr>
            <a:r>
              <a:rPr lang="en-US" sz="2000" smtClean="0"/>
              <a:t>Developed by Linus Torvalds</a:t>
            </a:r>
          </a:p>
          <a:p>
            <a:pPr lvl="1" eaLnBrk="1" hangingPunct="1">
              <a:lnSpc>
                <a:spcPct val="80000"/>
              </a:lnSpc>
            </a:pPr>
            <a:r>
              <a:rPr lang="en-US" sz="2000" smtClean="0"/>
              <a:t>Strictly defining, ‘Linux’ is just the kernel</a:t>
            </a:r>
          </a:p>
          <a:p>
            <a:pPr eaLnBrk="1" hangingPunct="1">
              <a:lnSpc>
                <a:spcPct val="80000"/>
              </a:lnSpc>
            </a:pPr>
            <a:r>
              <a:rPr lang="en-US" sz="2400" smtClean="0"/>
              <a:t>Associated utilities</a:t>
            </a:r>
          </a:p>
          <a:p>
            <a:pPr lvl="1" eaLnBrk="1" hangingPunct="1">
              <a:lnSpc>
                <a:spcPct val="80000"/>
              </a:lnSpc>
            </a:pPr>
            <a:r>
              <a:rPr lang="en-US" sz="2000" smtClean="0"/>
              <a:t>Standard tools found on (nearly) all Linux systems</a:t>
            </a:r>
          </a:p>
          <a:p>
            <a:pPr lvl="1" eaLnBrk="1" hangingPunct="1">
              <a:lnSpc>
                <a:spcPct val="80000"/>
              </a:lnSpc>
            </a:pPr>
            <a:r>
              <a:rPr lang="en-US" sz="2000" smtClean="0"/>
              <a:t>Many GNU utilities</a:t>
            </a:r>
          </a:p>
          <a:p>
            <a:pPr lvl="1" eaLnBrk="1" hangingPunct="1">
              <a:lnSpc>
                <a:spcPct val="80000"/>
              </a:lnSpc>
            </a:pPr>
            <a:r>
              <a:rPr lang="en-US" sz="2000" smtClean="0"/>
              <a:t>Kernel extensions, application, compiler, library, … to help develop Software</a:t>
            </a:r>
          </a:p>
          <a:p>
            <a:pPr lvl="1" eaLnBrk="1" hangingPunct="1">
              <a:lnSpc>
                <a:spcPct val="80000"/>
              </a:lnSpc>
            </a:pPr>
            <a:r>
              <a:rPr lang="en-US" sz="2000" smtClean="0"/>
              <a:t>Some claim the OS as a whole should be ‘GNU/Linux’</a:t>
            </a:r>
          </a:p>
          <a:p>
            <a:pPr eaLnBrk="1" hangingPunct="1">
              <a:lnSpc>
                <a:spcPct val="80000"/>
              </a:lnSpc>
            </a:pPr>
            <a:r>
              <a:rPr lang="en-US" sz="2400" smtClean="0"/>
              <a:t>Linux distributions</a:t>
            </a:r>
          </a:p>
          <a:p>
            <a:pPr lvl="1" eaLnBrk="1" hangingPunct="1">
              <a:lnSpc>
                <a:spcPct val="80000"/>
              </a:lnSpc>
            </a:pPr>
            <a:r>
              <a:rPr lang="en-US" sz="2000" smtClean="0"/>
              <a:t>Kernel plus utilities plus other tools, packaged up for end users</a:t>
            </a:r>
          </a:p>
          <a:p>
            <a:pPr lvl="1" eaLnBrk="1" hangingPunct="1">
              <a:lnSpc>
                <a:spcPct val="80000"/>
              </a:lnSpc>
            </a:pPr>
            <a:r>
              <a:rPr lang="en-US" sz="2000" smtClean="0"/>
              <a:t>Generally with installation program</a:t>
            </a:r>
          </a:p>
          <a:p>
            <a:pPr lvl="1" eaLnBrk="1" hangingPunct="1">
              <a:lnSpc>
                <a:spcPct val="80000"/>
              </a:lnSpc>
            </a:pPr>
            <a:r>
              <a:rPr lang="en-US" sz="2000" smtClean="0"/>
              <a:t>Distributors include: Red Hat, Debian, SuSE, Mandrake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08466036-DF67-4E15-809F-7DB408E4F819}" type="slidenum">
              <a:rPr lang="en-US"/>
              <a:pPr/>
              <a:t>6</a:t>
            </a:fld>
            <a:endParaRPr lang="en-US"/>
          </a:p>
        </p:txBody>
      </p:sp>
      <p:sp>
        <p:nvSpPr>
          <p:cNvPr id="7171" name="Rectangle 2"/>
          <p:cNvSpPr>
            <a:spLocks noGrp="1" noChangeArrowheads="1"/>
          </p:cNvSpPr>
          <p:nvPr>
            <p:ph type="title"/>
          </p:nvPr>
        </p:nvSpPr>
        <p:spPr/>
        <p:txBody>
          <a:bodyPr/>
          <a:lstStyle/>
          <a:p>
            <a:pPr eaLnBrk="1" hangingPunct="1"/>
            <a:r>
              <a:rPr lang="en-US" smtClean="0"/>
              <a:t>History of Linux</a:t>
            </a:r>
          </a:p>
        </p:txBody>
      </p:sp>
      <p:sp>
        <p:nvSpPr>
          <p:cNvPr id="7172" name="Rectangle 3"/>
          <p:cNvSpPr>
            <a:spLocks noGrp="1" noChangeArrowheads="1"/>
          </p:cNvSpPr>
          <p:nvPr>
            <p:ph type="body" idx="1"/>
          </p:nvPr>
        </p:nvSpPr>
        <p:spPr/>
        <p:txBody>
          <a:bodyPr/>
          <a:lstStyle/>
          <a:p>
            <a:pPr eaLnBrk="1" hangingPunct="1"/>
            <a:r>
              <a:rPr lang="en-US" smtClean="0"/>
              <a:t>1960 UNIX for large computer</a:t>
            </a:r>
          </a:p>
          <a:p>
            <a:pPr eaLnBrk="1" hangingPunct="1"/>
            <a:r>
              <a:rPr lang="en-US" smtClean="0"/>
              <a:t>1983 Open Source Software Initiatives by Richard Stallman</a:t>
            </a:r>
          </a:p>
          <a:p>
            <a:pPr eaLnBrk="1" hangingPunct="1"/>
            <a:r>
              <a:rPr lang="en-US" smtClean="0"/>
              <a:t>1991 as a clone of UNIX, a free and open clone, executable over cheap PCs, in concurrent with DOS, UNIX and MINIX</a:t>
            </a:r>
          </a:p>
          <a:p>
            <a:pPr eaLnBrk="1" hangingPunct="1"/>
            <a:r>
              <a:rPr lang="en-US" smtClean="0"/>
              <a:t>Today, Linux is used in PCs, Laptops, Embedded Devices, SuperComputers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6905D092-5472-4974-BF9B-23CFAC433A61}" type="slidenum">
              <a:rPr lang="en-US"/>
              <a:pPr/>
              <a:t>7</a:t>
            </a:fld>
            <a:endParaRPr lang="en-US"/>
          </a:p>
        </p:txBody>
      </p:sp>
      <p:sp>
        <p:nvSpPr>
          <p:cNvPr id="8195" name="Rectangle 2"/>
          <p:cNvSpPr>
            <a:spLocks noGrp="1" noChangeArrowheads="1"/>
          </p:cNvSpPr>
          <p:nvPr>
            <p:ph type="title"/>
          </p:nvPr>
        </p:nvSpPr>
        <p:spPr/>
        <p:txBody>
          <a:bodyPr/>
          <a:lstStyle/>
          <a:p>
            <a:pPr eaLnBrk="1" hangingPunct="1"/>
            <a:r>
              <a:rPr lang="en-US" altLang="ja-JP" smtClean="0">
                <a:ea typeface="ＭＳ Ｐゴシック" charset="-128"/>
              </a:rPr>
              <a:t>Features of Linux</a:t>
            </a:r>
          </a:p>
        </p:txBody>
      </p:sp>
      <p:sp>
        <p:nvSpPr>
          <p:cNvPr id="8196" name="Rectangle 3"/>
          <p:cNvSpPr>
            <a:spLocks noGrp="1" noChangeArrowheads="1"/>
          </p:cNvSpPr>
          <p:nvPr>
            <p:ph type="body" idx="1"/>
          </p:nvPr>
        </p:nvSpPr>
        <p:spPr/>
        <p:txBody>
          <a:bodyPr/>
          <a:lstStyle/>
          <a:p>
            <a:pPr eaLnBrk="1" hangingPunct="1">
              <a:lnSpc>
                <a:spcPct val="90000"/>
              </a:lnSpc>
            </a:pPr>
            <a:r>
              <a:rPr lang="en-US" sz="2800" smtClean="0"/>
              <a:t>Opensource Software</a:t>
            </a:r>
          </a:p>
          <a:p>
            <a:pPr lvl="1" eaLnBrk="1" hangingPunct="1">
              <a:lnSpc>
                <a:spcPct val="90000"/>
              </a:lnSpc>
            </a:pPr>
            <a:r>
              <a:rPr lang="en-US" sz="2400" smtClean="0"/>
              <a:t>Is there any limit in using OSS?</a:t>
            </a:r>
          </a:p>
          <a:p>
            <a:pPr eaLnBrk="1" hangingPunct="1">
              <a:lnSpc>
                <a:spcPct val="90000"/>
              </a:lnSpc>
            </a:pPr>
            <a:r>
              <a:rPr lang="en-US" sz="2800" smtClean="0"/>
              <a:t>Support various hardware</a:t>
            </a:r>
          </a:p>
          <a:p>
            <a:pPr eaLnBrk="1" hangingPunct="1">
              <a:lnSpc>
                <a:spcPct val="90000"/>
              </a:lnSpc>
            </a:pPr>
            <a:r>
              <a:rPr lang="en-US" sz="2800" smtClean="0"/>
              <a:t>Support various distribution</a:t>
            </a:r>
          </a:p>
          <a:p>
            <a:pPr eaLnBrk="1" hangingPunct="1">
              <a:lnSpc>
                <a:spcPct val="90000"/>
              </a:lnSpc>
            </a:pPr>
            <a:r>
              <a:rPr lang="en-US" sz="2800" smtClean="0"/>
              <a:t>Features from Unix</a:t>
            </a:r>
          </a:p>
          <a:p>
            <a:pPr lvl="1" eaLnBrk="1" hangingPunct="1">
              <a:lnSpc>
                <a:spcPct val="90000"/>
              </a:lnSpc>
            </a:pPr>
            <a:r>
              <a:rPr lang="en-US" sz="2400" smtClean="0"/>
              <a:t>Portability</a:t>
            </a:r>
          </a:p>
          <a:p>
            <a:pPr lvl="1" eaLnBrk="1" hangingPunct="1">
              <a:lnSpc>
                <a:spcPct val="90000"/>
              </a:lnSpc>
            </a:pPr>
            <a:r>
              <a:rPr lang="en-US" sz="2400" smtClean="0"/>
              <a:t>Multiusers, Multitasks</a:t>
            </a:r>
          </a:p>
          <a:p>
            <a:pPr lvl="1" eaLnBrk="1" hangingPunct="1">
              <a:lnSpc>
                <a:spcPct val="90000"/>
              </a:lnSpc>
            </a:pPr>
            <a:r>
              <a:rPr lang="en-US" sz="2400" smtClean="0"/>
              <a:t>Unique file hierarchie</a:t>
            </a:r>
          </a:p>
          <a:p>
            <a:pPr lvl="1" eaLnBrk="1" hangingPunct="1">
              <a:lnSpc>
                <a:spcPct val="90000"/>
              </a:lnSpc>
            </a:pPr>
            <a:r>
              <a:rPr lang="en-US" sz="2400" smtClean="0"/>
              <a:t>Shell: command interpreter</a:t>
            </a:r>
          </a:p>
          <a:p>
            <a:pPr lvl="1" eaLnBrk="1" hangingPunct="1">
              <a:lnSpc>
                <a:spcPct val="90000"/>
              </a:lnSpc>
            </a:pPr>
            <a:r>
              <a:rPr lang="en-US" sz="2400" smtClean="0"/>
              <a:t>Enhanced network functions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4007BBEA-9045-4F06-9C9E-EEDD6FE590A0}" type="slidenum">
              <a:rPr lang="en-US"/>
              <a:pPr/>
              <a:t>8</a:t>
            </a:fld>
            <a:endParaRPr lang="en-US"/>
          </a:p>
        </p:txBody>
      </p:sp>
      <p:sp>
        <p:nvSpPr>
          <p:cNvPr id="9219" name="Rectangle 2"/>
          <p:cNvSpPr>
            <a:spLocks noGrp="1" noChangeArrowheads="1"/>
          </p:cNvSpPr>
          <p:nvPr>
            <p:ph type="title"/>
          </p:nvPr>
        </p:nvSpPr>
        <p:spPr/>
        <p:txBody>
          <a:bodyPr/>
          <a:lstStyle/>
          <a:p>
            <a:pPr eaLnBrk="1" hangingPunct="1"/>
            <a:r>
              <a:rPr lang="en-US" altLang="ja-JP" smtClean="0">
                <a:ea typeface="ＭＳ Ｐゴシック" charset="-128"/>
              </a:rPr>
              <a:t>Application area of Linux</a:t>
            </a:r>
          </a:p>
        </p:txBody>
      </p:sp>
      <p:sp>
        <p:nvSpPr>
          <p:cNvPr id="9220" name="Rectangle 3"/>
          <p:cNvSpPr>
            <a:spLocks noGrp="1" noChangeArrowheads="1"/>
          </p:cNvSpPr>
          <p:nvPr>
            <p:ph type="body" idx="1"/>
          </p:nvPr>
        </p:nvSpPr>
        <p:spPr/>
        <p:txBody>
          <a:bodyPr/>
          <a:lstStyle/>
          <a:p>
            <a:pPr eaLnBrk="1" hangingPunct="1">
              <a:lnSpc>
                <a:spcPct val="90000"/>
              </a:lnSpc>
            </a:pPr>
            <a:r>
              <a:rPr lang="en-US" sz="2800" smtClean="0"/>
              <a:t>Client side</a:t>
            </a:r>
          </a:p>
          <a:p>
            <a:pPr lvl="1" eaLnBrk="1" hangingPunct="1">
              <a:lnSpc>
                <a:spcPct val="90000"/>
              </a:lnSpc>
            </a:pPr>
            <a:r>
              <a:rPr lang="en-US" sz="2400" smtClean="0"/>
              <a:t>Networking and Services</a:t>
            </a:r>
          </a:p>
          <a:p>
            <a:pPr lvl="1" eaLnBrk="1" hangingPunct="1">
              <a:lnSpc>
                <a:spcPct val="90000"/>
              </a:lnSpc>
            </a:pPr>
            <a:r>
              <a:rPr lang="en-US" sz="2400" smtClean="0"/>
              <a:t>Desktop application</a:t>
            </a:r>
          </a:p>
          <a:p>
            <a:pPr lvl="1" eaLnBrk="1" hangingPunct="1">
              <a:lnSpc>
                <a:spcPct val="90000"/>
              </a:lnSpc>
            </a:pPr>
            <a:r>
              <a:rPr lang="en-US" sz="2400" smtClean="0"/>
              <a:t>Embeded application</a:t>
            </a:r>
          </a:p>
          <a:p>
            <a:pPr eaLnBrk="1" hangingPunct="1">
              <a:lnSpc>
                <a:spcPct val="90000"/>
              </a:lnSpc>
            </a:pPr>
            <a:r>
              <a:rPr lang="en-US" sz="2800" smtClean="0"/>
              <a:t>Server side</a:t>
            </a:r>
          </a:p>
          <a:p>
            <a:pPr lvl="1" eaLnBrk="1" hangingPunct="1">
              <a:lnSpc>
                <a:spcPct val="90000"/>
              </a:lnSpc>
            </a:pPr>
            <a:r>
              <a:rPr lang="en-US" sz="2400" smtClean="0"/>
              <a:t>Webserver (LAMP combination)</a:t>
            </a:r>
          </a:p>
          <a:p>
            <a:pPr lvl="1" eaLnBrk="1" hangingPunct="1">
              <a:lnSpc>
                <a:spcPct val="90000"/>
              </a:lnSpc>
            </a:pPr>
            <a:r>
              <a:rPr lang="en-US" sz="2400" smtClean="0"/>
              <a:t>Database server</a:t>
            </a:r>
          </a:p>
          <a:p>
            <a:pPr lvl="1" eaLnBrk="1" hangingPunct="1">
              <a:lnSpc>
                <a:spcPct val="90000"/>
              </a:lnSpc>
            </a:pPr>
            <a:r>
              <a:rPr lang="en-US" sz="2400" smtClean="0"/>
              <a:t>Mail server</a:t>
            </a:r>
          </a:p>
          <a:p>
            <a:pPr lvl="1" eaLnBrk="1" hangingPunct="1">
              <a:lnSpc>
                <a:spcPct val="90000"/>
              </a:lnSpc>
            </a:pPr>
            <a:r>
              <a:rPr lang="en-US" sz="2400" smtClean="0"/>
              <a:t>File server</a:t>
            </a:r>
          </a:p>
          <a:p>
            <a:pPr lvl="1" eaLnBrk="1" hangingPunct="1">
              <a:lnSpc>
                <a:spcPct val="90000"/>
              </a:lnSpc>
            </a:pPr>
            <a:r>
              <a:rPr lang="en-US" sz="2400"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6"/>
          <p:cNvSpPr>
            <a:spLocks noGrp="1"/>
          </p:cNvSpPr>
          <p:nvPr>
            <p:ph type="sldNum" sz="quarter" idx="12"/>
          </p:nvPr>
        </p:nvSpPr>
        <p:spPr>
          <a:noFill/>
        </p:spPr>
        <p:txBody>
          <a:bodyPr/>
          <a:lstStyle/>
          <a:p>
            <a:fld id="{22992B1E-F80F-44AA-B2E9-C444F04FEDB5}" type="slidenum">
              <a:rPr lang="en-US"/>
              <a:pPr/>
              <a:t>9</a:t>
            </a:fld>
            <a:endParaRPr lang="en-US"/>
          </a:p>
        </p:txBody>
      </p:sp>
      <p:sp>
        <p:nvSpPr>
          <p:cNvPr id="10243" name="Rectangle 2"/>
          <p:cNvSpPr>
            <a:spLocks noGrp="1" noChangeArrowheads="1"/>
          </p:cNvSpPr>
          <p:nvPr>
            <p:ph type="title"/>
          </p:nvPr>
        </p:nvSpPr>
        <p:spPr>
          <a:xfrm>
            <a:off x="468313" y="260350"/>
            <a:ext cx="8229600" cy="1143000"/>
          </a:xfrm>
        </p:spPr>
        <p:txBody>
          <a:bodyPr/>
          <a:lstStyle/>
          <a:p>
            <a:pPr eaLnBrk="1" hangingPunct="1"/>
            <a:r>
              <a:rPr lang="en-US" altLang="ja-JP" smtClean="0">
                <a:ea typeface="ＭＳ Ｐゴシック" charset="-128"/>
              </a:rPr>
              <a:t>Component of Linux</a:t>
            </a:r>
          </a:p>
        </p:txBody>
      </p:sp>
      <p:sp>
        <p:nvSpPr>
          <p:cNvPr id="10244" name="Rectangle 9"/>
          <p:cNvSpPr>
            <a:spLocks noGrp="1" noChangeArrowheads="1"/>
          </p:cNvSpPr>
          <p:nvPr>
            <p:ph type="body" sz="half" idx="1"/>
          </p:nvPr>
        </p:nvSpPr>
        <p:spPr/>
        <p:txBody>
          <a:bodyPr/>
          <a:lstStyle/>
          <a:p>
            <a:pPr eaLnBrk="1" hangingPunct="1">
              <a:lnSpc>
                <a:spcPct val="90000"/>
              </a:lnSpc>
            </a:pPr>
            <a:r>
              <a:rPr lang="en-US" sz="2000" dirty="0" smtClean="0"/>
              <a:t>Kernel</a:t>
            </a:r>
          </a:p>
          <a:p>
            <a:pPr eaLnBrk="1" hangingPunct="1">
              <a:lnSpc>
                <a:spcPct val="90000"/>
              </a:lnSpc>
            </a:pPr>
            <a:r>
              <a:rPr lang="en-US" sz="2000" dirty="0" smtClean="0"/>
              <a:t>X Windows</a:t>
            </a:r>
          </a:p>
          <a:p>
            <a:pPr lvl="1" eaLnBrk="1" hangingPunct="1">
              <a:lnSpc>
                <a:spcPct val="90000"/>
              </a:lnSpc>
            </a:pPr>
            <a:r>
              <a:rPr lang="en-US" sz="1800" dirty="0" smtClean="0"/>
              <a:t>Xfree86</a:t>
            </a:r>
          </a:p>
          <a:p>
            <a:pPr lvl="1" eaLnBrk="1" hangingPunct="1">
              <a:lnSpc>
                <a:spcPct val="90000"/>
              </a:lnSpc>
            </a:pPr>
            <a:r>
              <a:rPr lang="en-US" sz="1800" dirty="0" err="1" smtClean="0"/>
              <a:t>Xorg</a:t>
            </a:r>
            <a:endParaRPr lang="en-US" sz="1800" dirty="0" smtClean="0"/>
          </a:p>
          <a:p>
            <a:pPr eaLnBrk="1" hangingPunct="1">
              <a:lnSpc>
                <a:spcPct val="90000"/>
              </a:lnSpc>
            </a:pPr>
            <a:r>
              <a:rPr lang="en-US" sz="2000" dirty="0" smtClean="0"/>
              <a:t>Gnu Tools</a:t>
            </a:r>
          </a:p>
          <a:p>
            <a:pPr lvl="1" eaLnBrk="1" hangingPunct="1">
              <a:lnSpc>
                <a:spcPct val="90000"/>
              </a:lnSpc>
            </a:pPr>
            <a:r>
              <a:rPr lang="en-US" sz="1800" dirty="0" smtClean="0"/>
              <a:t>Bash: The GNU shell</a:t>
            </a:r>
          </a:p>
          <a:p>
            <a:pPr lvl="1" eaLnBrk="1" hangingPunct="1">
              <a:lnSpc>
                <a:spcPct val="90000"/>
              </a:lnSpc>
            </a:pPr>
            <a:r>
              <a:rPr lang="en-US" sz="1800" dirty="0" smtClean="0"/>
              <a:t>GCC: The GNU C Compiler</a:t>
            </a:r>
          </a:p>
          <a:p>
            <a:pPr lvl="1" eaLnBrk="1" hangingPunct="1">
              <a:lnSpc>
                <a:spcPct val="90000"/>
              </a:lnSpc>
            </a:pPr>
            <a:r>
              <a:rPr lang="en-US" sz="1800" dirty="0" smtClean="0"/>
              <a:t>GDB: The GNU Debugger</a:t>
            </a:r>
          </a:p>
          <a:p>
            <a:pPr lvl="1" eaLnBrk="1" hangingPunct="1">
              <a:lnSpc>
                <a:spcPct val="90000"/>
              </a:lnSpc>
            </a:pPr>
            <a:r>
              <a:rPr lang="en-US" sz="1800" dirty="0" smtClean="0"/>
              <a:t>The Gimp: GNU Image Manipulation</a:t>
            </a:r>
          </a:p>
          <a:p>
            <a:pPr lvl="1" eaLnBrk="1" hangingPunct="1">
              <a:lnSpc>
                <a:spcPct val="90000"/>
              </a:lnSpc>
            </a:pPr>
            <a:r>
              <a:rPr lang="en-US" sz="1800" dirty="0" smtClean="0"/>
              <a:t>Gnome: the GNU desktop environment</a:t>
            </a:r>
          </a:p>
          <a:p>
            <a:pPr lvl="1" eaLnBrk="1" hangingPunct="1">
              <a:lnSpc>
                <a:spcPct val="90000"/>
              </a:lnSpc>
            </a:pPr>
            <a:r>
              <a:rPr lang="en-US" sz="1800" dirty="0" err="1" smtClean="0"/>
              <a:t>Emacs</a:t>
            </a:r>
            <a:r>
              <a:rPr lang="en-US" sz="1800" dirty="0" smtClean="0"/>
              <a:t>: a very powerful editor</a:t>
            </a:r>
          </a:p>
          <a:p>
            <a:pPr eaLnBrk="1" hangingPunct="1">
              <a:lnSpc>
                <a:spcPct val="90000"/>
              </a:lnSpc>
            </a:pPr>
            <a:endParaRPr lang="en-US" sz="2000" dirty="0" smtClean="0"/>
          </a:p>
        </p:txBody>
      </p:sp>
      <p:sp>
        <p:nvSpPr>
          <p:cNvPr id="10245" name="Text Box 4"/>
          <p:cNvSpPr txBox="1">
            <a:spLocks noChangeArrowheads="1"/>
          </p:cNvSpPr>
          <p:nvPr/>
        </p:nvSpPr>
        <p:spPr bwMode="auto">
          <a:xfrm>
            <a:off x="4427538" y="3068638"/>
            <a:ext cx="4465637" cy="466725"/>
          </a:xfrm>
          <a:prstGeom prst="rect">
            <a:avLst/>
          </a:prstGeom>
          <a:solidFill>
            <a:schemeClr val="folHlink"/>
          </a:solidFill>
          <a:ln w="9525">
            <a:solidFill>
              <a:schemeClr val="tx1"/>
            </a:solidFill>
            <a:miter lim="800000"/>
            <a:headEnd/>
            <a:tailEnd/>
          </a:ln>
        </p:spPr>
        <p:txBody>
          <a:bodyPr>
            <a:spAutoFit/>
          </a:bodyPr>
          <a:lstStyle/>
          <a:p>
            <a:pPr algn="ctr">
              <a:spcBef>
                <a:spcPct val="50000"/>
              </a:spcBef>
            </a:pPr>
            <a:r>
              <a:rPr lang="en-US" sz="2400"/>
              <a:t>Kernel</a:t>
            </a:r>
          </a:p>
        </p:txBody>
      </p:sp>
      <p:sp>
        <p:nvSpPr>
          <p:cNvPr id="10246" name="Text Box 5"/>
          <p:cNvSpPr txBox="1">
            <a:spLocks noChangeArrowheads="1"/>
          </p:cNvSpPr>
          <p:nvPr/>
        </p:nvSpPr>
        <p:spPr bwMode="auto">
          <a:xfrm>
            <a:off x="4427538" y="3632200"/>
            <a:ext cx="4465637" cy="466725"/>
          </a:xfrm>
          <a:prstGeom prst="rect">
            <a:avLst/>
          </a:prstGeom>
          <a:solidFill>
            <a:schemeClr val="folHlink"/>
          </a:solidFill>
          <a:ln w="9525">
            <a:solidFill>
              <a:schemeClr val="tx1"/>
            </a:solidFill>
            <a:miter lim="800000"/>
            <a:headEnd/>
            <a:tailEnd/>
          </a:ln>
        </p:spPr>
        <p:txBody>
          <a:bodyPr>
            <a:spAutoFit/>
          </a:bodyPr>
          <a:lstStyle/>
          <a:p>
            <a:pPr algn="ctr">
              <a:spcBef>
                <a:spcPct val="50000"/>
              </a:spcBef>
            </a:pPr>
            <a:r>
              <a:rPr lang="en-US" sz="2400"/>
              <a:t>Hardware</a:t>
            </a:r>
          </a:p>
        </p:txBody>
      </p:sp>
      <p:sp>
        <p:nvSpPr>
          <p:cNvPr id="10247" name="Text Box 6"/>
          <p:cNvSpPr txBox="1">
            <a:spLocks noChangeArrowheads="1"/>
          </p:cNvSpPr>
          <p:nvPr/>
        </p:nvSpPr>
        <p:spPr bwMode="auto">
          <a:xfrm>
            <a:off x="4427538" y="1557338"/>
            <a:ext cx="4465637" cy="466725"/>
          </a:xfrm>
          <a:prstGeom prst="rect">
            <a:avLst/>
          </a:prstGeom>
          <a:solidFill>
            <a:schemeClr val="folHlink"/>
          </a:solidFill>
          <a:ln w="9525">
            <a:solidFill>
              <a:schemeClr val="tx1"/>
            </a:solidFill>
            <a:miter lim="800000"/>
            <a:headEnd/>
            <a:tailEnd/>
          </a:ln>
        </p:spPr>
        <p:txBody>
          <a:bodyPr>
            <a:spAutoFit/>
          </a:bodyPr>
          <a:lstStyle/>
          <a:p>
            <a:pPr algn="ctr">
              <a:spcBef>
                <a:spcPct val="50000"/>
              </a:spcBef>
            </a:pPr>
            <a:r>
              <a:rPr lang="en-US" sz="2400"/>
              <a:t>Application</a:t>
            </a:r>
          </a:p>
        </p:txBody>
      </p:sp>
      <p:sp>
        <p:nvSpPr>
          <p:cNvPr id="10248" name="Text Box 7"/>
          <p:cNvSpPr txBox="1">
            <a:spLocks noChangeArrowheads="1"/>
          </p:cNvSpPr>
          <p:nvPr/>
        </p:nvSpPr>
        <p:spPr bwMode="auto">
          <a:xfrm>
            <a:off x="4445000" y="2133600"/>
            <a:ext cx="1827213" cy="831850"/>
          </a:xfrm>
          <a:prstGeom prst="rect">
            <a:avLst/>
          </a:prstGeom>
          <a:solidFill>
            <a:schemeClr val="folHlink"/>
          </a:solidFill>
          <a:ln w="9525">
            <a:solidFill>
              <a:schemeClr val="tx1"/>
            </a:solidFill>
            <a:miter lim="800000"/>
            <a:headEnd/>
            <a:tailEnd/>
          </a:ln>
        </p:spPr>
        <p:txBody>
          <a:bodyPr>
            <a:spAutoFit/>
          </a:bodyPr>
          <a:lstStyle/>
          <a:p>
            <a:pPr algn="ctr">
              <a:spcBef>
                <a:spcPct val="50000"/>
              </a:spcBef>
            </a:pPr>
            <a:r>
              <a:rPr lang="en-US" sz="2400"/>
              <a:t>X Windows System</a:t>
            </a:r>
          </a:p>
        </p:txBody>
      </p:sp>
      <p:sp>
        <p:nvSpPr>
          <p:cNvPr id="10249" name="Text Box 8"/>
          <p:cNvSpPr txBox="1">
            <a:spLocks noChangeArrowheads="1"/>
          </p:cNvSpPr>
          <p:nvPr/>
        </p:nvSpPr>
        <p:spPr bwMode="auto">
          <a:xfrm>
            <a:off x="7512050" y="2135188"/>
            <a:ext cx="1358900" cy="831850"/>
          </a:xfrm>
          <a:prstGeom prst="rect">
            <a:avLst/>
          </a:prstGeom>
          <a:solidFill>
            <a:schemeClr val="folHlink"/>
          </a:solidFill>
          <a:ln w="9525">
            <a:solidFill>
              <a:schemeClr val="tx1"/>
            </a:solidFill>
            <a:miter lim="800000"/>
            <a:headEnd/>
            <a:tailEnd/>
          </a:ln>
        </p:spPr>
        <p:txBody>
          <a:bodyPr>
            <a:spAutoFit/>
          </a:bodyPr>
          <a:lstStyle/>
          <a:p>
            <a:pPr algn="ctr">
              <a:spcBef>
                <a:spcPct val="50000"/>
              </a:spcBef>
            </a:pPr>
            <a:r>
              <a:rPr lang="en-US" sz="2400"/>
              <a:t>Gnu Tools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2384</TotalTime>
  <Words>3561</Words>
  <Application>Microsoft Office PowerPoint</Application>
  <PresentationFormat>On-screen Show (4:3)</PresentationFormat>
  <Paragraphs>261</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Default Design</vt:lpstr>
      <vt:lpstr>Linux Installation and Management</vt:lpstr>
      <vt:lpstr>Study of  outline of Linux system installation</vt:lpstr>
      <vt:lpstr>Content</vt:lpstr>
      <vt:lpstr>What is Unix</vt:lpstr>
      <vt:lpstr>What is Linux</vt:lpstr>
      <vt:lpstr>History of Linux</vt:lpstr>
      <vt:lpstr>Features of Linux</vt:lpstr>
      <vt:lpstr>Application area of Linux</vt:lpstr>
      <vt:lpstr>Component of Linux</vt:lpstr>
      <vt:lpstr>GNU tools</vt:lpstr>
      <vt:lpstr>Linux Distributions</vt:lpstr>
      <vt:lpstr>Linux Distributions</vt:lpstr>
      <vt:lpstr>The choice of Linux Distributions</vt:lpstr>
      <vt:lpstr>Open Source Issues</vt:lpstr>
      <vt:lpstr>Summary</vt:lpstr>
    </vt:vector>
  </TitlesOfParts>
  <Company>FIT-HUT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Installation and Mângement</dc:title>
  <dc:creator>Ha Quoc Trung</dc:creator>
  <cp:lastModifiedBy>tcc</cp:lastModifiedBy>
  <cp:revision>132</cp:revision>
  <dcterms:created xsi:type="dcterms:W3CDTF">2007-10-03T07:13:52Z</dcterms:created>
  <dcterms:modified xsi:type="dcterms:W3CDTF">2009-07-30T04:49:57Z</dcterms:modified>
</cp:coreProperties>
</file>