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3"/>
  </p:notesMasterIdLst>
  <p:sldIdLst>
    <p:sldId id="256" r:id="rId2"/>
    <p:sldId id="324" r:id="rId3"/>
    <p:sldId id="262" r:id="rId4"/>
    <p:sldId id="286" r:id="rId5"/>
    <p:sldId id="297" r:id="rId6"/>
    <p:sldId id="293" r:id="rId7"/>
    <p:sldId id="299" r:id="rId8"/>
    <p:sldId id="301" r:id="rId9"/>
    <p:sldId id="305" r:id="rId10"/>
    <p:sldId id="306" r:id="rId11"/>
    <p:sldId id="307" r:id="rId12"/>
    <p:sldId id="308" r:id="rId13"/>
    <p:sldId id="325" r:id="rId14"/>
    <p:sldId id="313" r:id="rId15"/>
    <p:sldId id="315" r:id="rId16"/>
    <p:sldId id="318" r:id="rId17"/>
    <p:sldId id="326" r:id="rId18"/>
    <p:sldId id="319" r:id="rId19"/>
    <p:sldId id="317" r:id="rId20"/>
    <p:sldId id="289" r:id="rId21"/>
    <p:sldId id="323" r:id="rId2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51" autoAdjust="0"/>
    <p:restoredTop sz="86464" autoAdjust="0"/>
  </p:normalViewPr>
  <p:slideViewPr>
    <p:cSldViewPr>
      <p:cViewPr varScale="1">
        <p:scale>
          <a:sx n="64" d="100"/>
          <a:sy n="64" d="100"/>
        </p:scale>
        <p:origin x="-306"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90"/>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7" Type="http://schemas.openxmlformats.org/officeDocument/2006/relationships/slide" Target="slides/slide21.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20.xml"/><Relationship Id="rId5" Type="http://schemas.openxmlformats.org/officeDocument/2006/relationships/slide" Target="slides/slide15.xml"/><Relationship Id="rId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5123"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p>
        </p:txBody>
      </p:sp>
      <p:sp>
        <p:nvSpPr>
          <p:cNvPr id="245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5126"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5127"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867551D8-622A-442B-A141-392ACE86EA8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just" rtl="0" eaLnBrk="0" fontAlgn="base" hangingPunct="0">
      <a:spcBef>
        <a:spcPct val="30000"/>
      </a:spcBef>
      <a:spcAft>
        <a:spcPct val="0"/>
      </a:spcAft>
      <a:defRPr sz="1100" kern="1200">
        <a:solidFill>
          <a:schemeClr val="tx1"/>
        </a:solidFill>
        <a:latin typeface="Arial" charset="0"/>
        <a:ea typeface="+mn-ea"/>
        <a:cs typeface="+mn-cs"/>
      </a:defRPr>
    </a:lvl1pPr>
    <a:lvl2pPr marL="457200" algn="just" rtl="0" eaLnBrk="0" fontAlgn="base" hangingPunct="0">
      <a:spcBef>
        <a:spcPct val="30000"/>
      </a:spcBef>
      <a:spcAft>
        <a:spcPct val="0"/>
      </a:spcAft>
      <a:defRPr sz="1100" kern="1200">
        <a:solidFill>
          <a:schemeClr val="tx1"/>
        </a:solidFill>
        <a:latin typeface="Arial" charset="0"/>
        <a:ea typeface="+mn-ea"/>
        <a:cs typeface="+mn-cs"/>
      </a:defRPr>
    </a:lvl2pPr>
    <a:lvl3pPr marL="914400" algn="just" rtl="0" eaLnBrk="0" fontAlgn="base" hangingPunct="0">
      <a:spcBef>
        <a:spcPct val="30000"/>
      </a:spcBef>
      <a:spcAft>
        <a:spcPct val="0"/>
      </a:spcAft>
      <a:defRPr sz="1100" kern="1200">
        <a:solidFill>
          <a:schemeClr val="tx1"/>
        </a:solidFill>
        <a:latin typeface="Arial" charset="0"/>
        <a:ea typeface="+mn-ea"/>
        <a:cs typeface="+mn-cs"/>
      </a:defRPr>
    </a:lvl3pPr>
    <a:lvl4pPr marL="1371600" algn="just" rtl="0" eaLnBrk="0" fontAlgn="base" hangingPunct="0">
      <a:spcBef>
        <a:spcPct val="30000"/>
      </a:spcBef>
      <a:spcAft>
        <a:spcPct val="0"/>
      </a:spcAft>
      <a:defRPr sz="1100" kern="1200">
        <a:solidFill>
          <a:schemeClr val="tx1"/>
        </a:solidFill>
        <a:latin typeface="Arial" charset="0"/>
        <a:ea typeface="+mn-ea"/>
        <a:cs typeface="+mn-cs"/>
      </a:defRPr>
    </a:lvl4pPr>
    <a:lvl5pPr marL="1828800" algn="just" rtl="0" eaLnBrk="0" fontAlgn="base" hangingPunct="0">
      <a:spcBef>
        <a:spcPct val="3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64843583-89C7-4C4C-9785-73E964431162}" type="slidenum">
              <a:rPr lang="en-US" smtClean="0"/>
              <a:pPr/>
              <a:t>1</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721EABB-8D76-45FD-A42F-731C9BBF836A}" type="slidenum">
              <a:rPr lang="en-US" smtClean="0"/>
              <a:pPr/>
              <a:t>10</a:t>
            </a:fld>
            <a:endParaRPr 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smtClean="0"/>
              <a:t>Index (or information) node: one i-node per file</a:t>
            </a:r>
          </a:p>
          <a:p>
            <a:pPr eaLnBrk="1" hangingPunct="1"/>
            <a:r>
              <a:rPr lang="en-US" smtClean="0"/>
              <a:t>Each inode has unique number. It </a:t>
            </a:r>
            <a:r>
              <a:rPr lang="en-US" smtClean="0">
                <a:solidFill>
                  <a:schemeClr val="accent2"/>
                </a:solidFill>
              </a:rPr>
              <a:t>contents information about </a:t>
            </a:r>
            <a:r>
              <a:rPr lang="en-US" smtClean="0"/>
              <a:t>File type, access permissions, link count, UID (user id), GID (group id), Date and time of the file’s </a:t>
            </a:r>
            <a:r>
              <a:rPr lang="en-US" u="sng" smtClean="0"/>
              <a:t>last accessed, access permissions included: </a:t>
            </a:r>
            <a:r>
              <a:rPr lang="en-US" smtClean="0"/>
              <a:t>Data access (read and execute), Data modification (written), I-node modification (permission change) and list of Data blocks assigned to the file</a:t>
            </a:r>
          </a:p>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257300" y="674688"/>
            <a:ext cx="4800600" cy="3600450"/>
          </a:xfrm>
          <a:ln/>
        </p:spPr>
      </p:sp>
      <p:sp>
        <p:nvSpPr>
          <p:cNvPr id="35843" name="Notes Placeholder 2"/>
          <p:cNvSpPr>
            <a:spLocks noGrp="1"/>
          </p:cNvSpPr>
          <p:nvPr>
            <p:ph type="body" idx="1"/>
          </p:nvPr>
        </p:nvSpPr>
        <p:spPr>
          <a:noFill/>
          <a:ln/>
        </p:spPr>
        <p:txBody>
          <a:bodyPr/>
          <a:lstStyle/>
          <a:p>
            <a:pPr eaLnBrk="1" hangingPunct="1"/>
            <a:endParaRPr lang="en-US" smtClean="0"/>
          </a:p>
        </p:txBody>
      </p:sp>
      <p:sp>
        <p:nvSpPr>
          <p:cNvPr id="35844" name="Slide Number Placeholder 3"/>
          <p:cNvSpPr>
            <a:spLocks noGrp="1"/>
          </p:cNvSpPr>
          <p:nvPr>
            <p:ph type="sldNum" sz="quarter" idx="5"/>
          </p:nvPr>
        </p:nvSpPr>
        <p:spPr>
          <a:noFill/>
        </p:spPr>
        <p:txBody>
          <a:bodyPr/>
          <a:lstStyle/>
          <a:p>
            <a:fld id="{A0100CA7-B8A6-40A4-A46E-77E54C0278C6}"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eaLnBrk="1" hangingPunct="1">
              <a:buFontTx/>
              <a:buChar char="•"/>
            </a:pPr>
            <a:r>
              <a:rPr lang="en-US" smtClean="0"/>
              <a:t>A directory is a regular file. The only different is the type of the file</a:t>
            </a:r>
          </a:p>
          <a:p>
            <a:pPr eaLnBrk="1" hangingPunct="1">
              <a:buFontTx/>
              <a:buChar char="•"/>
            </a:pPr>
            <a:r>
              <a:rPr lang="en-US" smtClean="0"/>
              <a:t>The content of a d-file is shown in the figure. It consists a list of files in the directory, including sub directories. 2 special files: “.” and “..” are links to current and parent directories.</a:t>
            </a:r>
          </a:p>
          <a:p>
            <a:pPr eaLnBrk="1" hangingPunct="1">
              <a:buFontTx/>
              <a:buChar char="•"/>
            </a:pPr>
            <a:r>
              <a:rPr lang="en-US" smtClean="0"/>
              <a:t>Back to the tree of the file system, the normal contents of directories allow us to navigate in the top-down way, i.e from the root directory i-node and the path we can find out the i-node of the directory specified  by the path. The “.” and the “..” allow us to navigate in the bottom-up manner, i.e from the i-node of the directory specified  by a path we can find out the root directory i-node</a:t>
            </a:r>
          </a:p>
        </p:txBody>
      </p:sp>
      <p:sp>
        <p:nvSpPr>
          <p:cNvPr id="36868" name="Slide Number Placeholder 3"/>
          <p:cNvSpPr>
            <a:spLocks noGrp="1"/>
          </p:cNvSpPr>
          <p:nvPr>
            <p:ph type="sldNum" sz="quarter" idx="5"/>
          </p:nvPr>
        </p:nvSpPr>
        <p:spPr>
          <a:noFill/>
        </p:spPr>
        <p:txBody>
          <a:bodyPr/>
          <a:lstStyle/>
          <a:p>
            <a:fld id="{2B334276-F97D-4381-A97F-1EEE3C032192}"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eaLnBrk="1" hangingPunct="1"/>
            <a:r>
              <a:rPr lang="en-US" smtClean="0"/>
              <a:t>Regularly we have to list files and directories in multiple directories to be accessed easier. We can do it by creating shortcuts (file contents link to destination) or by creating records in the directory content)</a:t>
            </a:r>
          </a:p>
          <a:p>
            <a:pPr eaLnBrk="1" hangingPunct="1"/>
            <a:r>
              <a:rPr lang="en-US" smtClean="0"/>
              <a:t>Symbolic links are files content the path and the name of the destination. It stays on the logical level view of the system.</a:t>
            </a:r>
          </a:p>
          <a:p>
            <a:pPr eaLnBrk="1" hangingPunct="1"/>
            <a:r>
              <a:rPr lang="en-US" smtClean="0"/>
              <a:t>Hard link are the record in the directory contents. That means the i-node can be targeted in more than one directory contents. When a file is removed, in fact only the record is deleted. If no record targets to an i-node, the file is not accessible and considered as deleted. In fact, there is no priority between records. Once a hard link is created, we can not distinct it with the original.</a:t>
            </a:r>
          </a:p>
          <a:p>
            <a:pPr eaLnBrk="1" hangingPunct="1"/>
            <a:r>
              <a:rPr lang="en-US" smtClean="0"/>
              <a:t>Links are created with the command ls</a:t>
            </a:r>
          </a:p>
          <a:p>
            <a:pPr eaLnBrk="1" hangingPunct="1"/>
            <a:r>
              <a:rPr lang="en-US" smtClean="0"/>
              <a:t>In the table below, some remarks about when to use symbolic and hard links</a:t>
            </a:r>
          </a:p>
          <a:p>
            <a:pPr eaLnBrk="1" hangingPunct="1"/>
            <a:endParaRPr lang="en-US" smtClean="0"/>
          </a:p>
        </p:txBody>
      </p:sp>
      <p:sp>
        <p:nvSpPr>
          <p:cNvPr id="37892" name="Slide Number Placeholder 3"/>
          <p:cNvSpPr>
            <a:spLocks noGrp="1"/>
          </p:cNvSpPr>
          <p:nvPr>
            <p:ph type="sldNum" sz="quarter" idx="5"/>
          </p:nvPr>
        </p:nvSpPr>
        <p:spPr>
          <a:noFill/>
        </p:spPr>
        <p:txBody>
          <a:bodyPr/>
          <a:lstStyle/>
          <a:p>
            <a:fld id="{A6F7791F-1D68-4185-A476-AD3D440220D5}" type="slidenum">
              <a:rPr lang="en-US" smtClean="0"/>
              <a:pPr/>
              <a:t>13</a:t>
            </a:fld>
            <a:endParaRPr lang="en-US" smtClean="0"/>
          </a:p>
        </p:txBody>
      </p:sp>
      <p:graphicFrame>
        <p:nvGraphicFramePr>
          <p:cNvPr id="5" name="Group 3"/>
          <p:cNvGraphicFramePr>
            <a:graphicFrameLocks noGrp="1"/>
          </p:cNvGraphicFramePr>
          <p:nvPr/>
        </p:nvGraphicFramePr>
        <p:xfrm>
          <a:off x="838201" y="7275910"/>
          <a:ext cx="5750560" cy="1738550"/>
        </p:xfrm>
        <a:graphic>
          <a:graphicData uri="http://schemas.openxmlformats.org/drawingml/2006/table">
            <a:tbl>
              <a:tblPr/>
              <a:tblGrid>
                <a:gridCol w="2875281"/>
                <a:gridCol w="2875281"/>
              </a:tblGrid>
              <a:tr h="3747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charset="0"/>
                        </a:rPr>
                        <a:t>Advantages</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charset="0"/>
                        </a:rPr>
                        <a:t>Disadvantages</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99"/>
                    </a:solidFill>
                  </a:tcPr>
                </a:tc>
              </a:tr>
              <a:tr h="13633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charset="0"/>
                        </a:rPr>
                        <a:t>Allow access to original file name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charset="0"/>
                        </a:rPr>
                        <a:t>Can use either relative or absolute path to access the original file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i="0" u="none" strike="noStrike" cap="none" normalizeH="0" baseline="0" dirty="0" smtClean="0">
                          <a:ln>
                            <a:noFill/>
                          </a:ln>
                          <a:solidFill>
                            <a:schemeClr val="accent2"/>
                          </a:solidFill>
                          <a:effectLst/>
                          <a:latin typeface="Arial" charset="0"/>
                        </a:rPr>
                        <a:t>Can cross partition and drives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1" i="0" u="none" strike="noStrike" cap="none" normalizeH="0" baseline="0" dirty="0" smtClean="0">
                          <a:ln>
                            <a:noFill/>
                          </a:ln>
                          <a:solidFill>
                            <a:schemeClr val="accent2"/>
                          </a:solidFill>
                          <a:effectLst/>
                          <a:latin typeface="Arial" charset="0"/>
                        </a:rPr>
                        <a:t>Allows the creation of a link to a directory</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charset="0"/>
                        </a:rPr>
                        <a:t>Created without checking the existence of the shared file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charset="0"/>
                        </a:rPr>
                        <a:t>Cannot access the shared file if its path has restricted permissions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charset="0"/>
                        </a:rPr>
                        <a:t>Can be circular linked to another symbolic linked file</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eaLnBrk="1" hangingPunct="1"/>
            <a:endParaRPr lang="en-US" smtClean="0"/>
          </a:p>
        </p:txBody>
      </p:sp>
      <p:sp>
        <p:nvSpPr>
          <p:cNvPr id="38916" name="Slide Number Placeholder 3"/>
          <p:cNvSpPr>
            <a:spLocks noGrp="1"/>
          </p:cNvSpPr>
          <p:nvPr>
            <p:ph type="sldNum" sz="quarter" idx="5"/>
          </p:nvPr>
        </p:nvSpPr>
        <p:spPr>
          <a:noFill/>
        </p:spPr>
        <p:txBody>
          <a:bodyPr/>
          <a:lstStyle/>
          <a:p>
            <a:fld id="{475D4A1A-3FFB-4C55-AD52-3C3D47EBFB6E}"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pPr eaLnBrk="1" hangingPunct="1"/>
            <a:endParaRPr lang="en-US" smtClean="0"/>
          </a:p>
        </p:txBody>
      </p:sp>
      <p:sp>
        <p:nvSpPr>
          <p:cNvPr id="39940" name="Slide Number Placeholder 3"/>
          <p:cNvSpPr>
            <a:spLocks noGrp="1"/>
          </p:cNvSpPr>
          <p:nvPr>
            <p:ph type="sldNum" sz="quarter" idx="5"/>
          </p:nvPr>
        </p:nvSpPr>
        <p:spPr>
          <a:noFill/>
        </p:spPr>
        <p:txBody>
          <a:bodyPr/>
          <a:lstStyle/>
          <a:p>
            <a:fld id="{2D6602EC-18B6-4881-B63A-B6DC1E98DB5B}"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r>
              <a:rPr lang="en-US" smtClean="0"/>
              <a:t>Shell is a program that receive commands form users and passes them to the system to be executed. It’s interactive, i.e. once a command is executed, it returns and wait for user input. </a:t>
            </a:r>
          </a:p>
          <a:p>
            <a:pPr eaLnBrk="1" hangingPunct="1"/>
            <a:r>
              <a:rPr lang="en-US" smtClean="0"/>
              <a:t>There are several shells basic on standard shells. Shells are different in the way it support users, in style, in the keyboard shortcuts and many more.</a:t>
            </a:r>
          </a:p>
        </p:txBody>
      </p:sp>
      <p:sp>
        <p:nvSpPr>
          <p:cNvPr id="40964" name="Slide Number Placeholder 3"/>
          <p:cNvSpPr>
            <a:spLocks noGrp="1"/>
          </p:cNvSpPr>
          <p:nvPr>
            <p:ph type="sldNum" sz="quarter" idx="5"/>
          </p:nvPr>
        </p:nvSpPr>
        <p:spPr>
          <a:noFill/>
        </p:spPr>
        <p:txBody>
          <a:bodyPr/>
          <a:lstStyle/>
          <a:p>
            <a:fld id="{71EE8B9C-FC8F-4C60-ABED-A66A11EAB4F2}"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r>
              <a:rPr lang="en-US" smtClean="0"/>
              <a:t>Commands are entered to shell line by line. That the command line is a object that shell process each time.</a:t>
            </a:r>
          </a:p>
          <a:p>
            <a:pPr eaLnBrk="1" hangingPunct="1"/>
            <a:r>
              <a:rPr lang="en-US" smtClean="0"/>
              <a:t>The structure of a command line is shown in the figure. Shell displays the command prompt providing information about the path and the users. User has to enter the command name followed by a space. After that user can provide option to the command. At the end are the arguments-parameters of the command. Arguments of the command can be general information, object indentifies or file names.</a:t>
            </a:r>
          </a:p>
          <a:p>
            <a:pPr eaLnBrk="1" hangingPunct="1"/>
            <a:r>
              <a:rPr lang="en-US" smtClean="0"/>
              <a:t>Linux command are case sensitive. After enter the command, user has to press [Return] to execute the command.</a:t>
            </a:r>
          </a:p>
        </p:txBody>
      </p:sp>
      <p:sp>
        <p:nvSpPr>
          <p:cNvPr id="41988" name="Slide Number Placeholder 3"/>
          <p:cNvSpPr>
            <a:spLocks noGrp="1"/>
          </p:cNvSpPr>
          <p:nvPr>
            <p:ph type="sldNum" sz="quarter" idx="5"/>
          </p:nvPr>
        </p:nvSpPr>
        <p:spPr>
          <a:noFill/>
        </p:spPr>
        <p:txBody>
          <a:bodyPr/>
          <a:lstStyle/>
          <a:p>
            <a:fld id="{2B96B953-A58B-4D7B-B42E-97E74CC756DF}"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r>
              <a:rPr lang="en-US" smtClean="0"/>
              <a:t>A command has one input (source) and two output. Input are parameters entered after the command. Output is things that displayed in the monitor (destination). Linux provides one more output to show information about the errors occurs. By default, the input is attached to keyboard and outputs are attached to monitor. But they can be redirected to a file, to a physical device or anything that Linux considered as a file</a:t>
            </a:r>
          </a:p>
        </p:txBody>
      </p:sp>
      <p:sp>
        <p:nvSpPr>
          <p:cNvPr id="43012" name="Slide Number Placeholder 3"/>
          <p:cNvSpPr>
            <a:spLocks noGrp="1"/>
          </p:cNvSpPr>
          <p:nvPr>
            <p:ph type="sldNum" sz="quarter" idx="5"/>
          </p:nvPr>
        </p:nvSpPr>
        <p:spPr>
          <a:noFill/>
        </p:spPr>
        <p:txBody>
          <a:bodyPr/>
          <a:lstStyle/>
          <a:p>
            <a:fld id="{DA7A0FD9-38F2-47A9-96D7-CC1FB13F61BA}"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a:xfrm>
            <a:off x="731520" y="4560570"/>
            <a:ext cx="5852160" cy="2865359"/>
          </a:xfrm>
        </p:spPr>
        <p:txBody>
          <a:bodyPr>
            <a:normAutofit/>
          </a:bodyPr>
          <a:lstStyle/>
          <a:p>
            <a:pPr eaLnBrk="1" hangingPunct="1">
              <a:defRPr/>
            </a:pPr>
            <a:r>
              <a:rPr lang="en-US" dirty="0" smtClean="0"/>
              <a:t>When execute a command, firstly shell verify if the command is shell code: internal command. If the shell does not provide the code for the command, it look for the command in system directory, load it and execute it. Or if the command is specified by it fully qualified name, the shell also load and execute the code. In the two latest cases, the command is called external. </a:t>
            </a:r>
          </a:p>
          <a:p>
            <a:pPr eaLnBrk="1" hangingPunct="1">
              <a:defRPr/>
            </a:pPr>
            <a:r>
              <a:rPr lang="en-US" dirty="0" smtClean="0"/>
              <a:t>Set of internal commands is provided by the shell, whereas external commands are provided by the system and application software.</a:t>
            </a:r>
          </a:p>
          <a:p>
            <a:pPr eaLnBrk="1" hangingPunct="1">
              <a:defRPr/>
            </a:pPr>
            <a:r>
              <a:rPr lang="en-US" dirty="0" smtClean="0"/>
              <a:t>There exists many commands in Linux. Users can not remember all of the commands and  their options. To use them effectively, shells provide support for users to find out what command to use and how. As commands are internal and external, help functions also divide to internal and external commands.</a:t>
            </a:r>
          </a:p>
          <a:p>
            <a:pPr eaLnBrk="1" hangingPunct="1">
              <a:defRPr/>
            </a:pPr>
            <a:r>
              <a:rPr lang="en-US" dirty="0" smtClean="0"/>
              <a:t>To get help about external commands, we can use helper commands such as man, apropos, </a:t>
            </a:r>
            <a:r>
              <a:rPr lang="en-US" dirty="0" err="1" smtClean="0"/>
              <a:t>whatis</a:t>
            </a:r>
            <a:r>
              <a:rPr lang="en-US" dirty="0" smtClean="0"/>
              <a:t>. </a:t>
            </a:r>
          </a:p>
          <a:p>
            <a:pPr eaLnBrk="1" hangingPunct="1">
              <a:defRPr/>
            </a:pPr>
            <a:r>
              <a:rPr lang="en-US" dirty="0" smtClean="0"/>
              <a:t>Apropos and </a:t>
            </a:r>
            <a:r>
              <a:rPr lang="en-US" dirty="0" err="1" smtClean="0"/>
              <a:t>whatis</a:t>
            </a:r>
            <a:r>
              <a:rPr lang="en-US" dirty="0" smtClean="0"/>
              <a:t> provide the briefs information about the functions of the command</a:t>
            </a:r>
          </a:p>
          <a:p>
            <a:pPr eaLnBrk="1" hangingPunct="1">
              <a:defRPr/>
            </a:pPr>
            <a:r>
              <a:rPr lang="en-US" dirty="0" smtClean="0"/>
              <a:t>Man provide the detail information about the command.</a:t>
            </a:r>
          </a:p>
        </p:txBody>
      </p:sp>
      <p:sp>
        <p:nvSpPr>
          <p:cNvPr id="44036" name="Slide Number Placeholder 3"/>
          <p:cNvSpPr>
            <a:spLocks noGrp="1"/>
          </p:cNvSpPr>
          <p:nvPr>
            <p:ph type="sldNum" sz="quarter" idx="5"/>
          </p:nvPr>
        </p:nvSpPr>
        <p:spPr>
          <a:noFill/>
        </p:spPr>
        <p:txBody>
          <a:bodyPr/>
          <a:lstStyle/>
          <a:p>
            <a:fld id="{3029CAD3-4489-461C-8651-8B18314A00C2}" type="slidenum">
              <a:rPr lang="en-US" smtClean="0"/>
              <a:pPr/>
              <a:t>19</a:t>
            </a:fld>
            <a:endParaRPr lang="en-US" smtClean="0"/>
          </a:p>
        </p:txBody>
      </p:sp>
      <p:graphicFrame>
        <p:nvGraphicFramePr>
          <p:cNvPr id="5" name="Group 4"/>
          <p:cNvGraphicFramePr>
            <a:graphicFrameLocks/>
          </p:cNvGraphicFramePr>
          <p:nvPr/>
        </p:nvGraphicFramePr>
        <p:xfrm>
          <a:off x="609601" y="7200900"/>
          <a:ext cx="6553246" cy="2028444"/>
        </p:xfrm>
        <a:graphic>
          <a:graphicData uri="http://schemas.openxmlformats.org/drawingml/2006/table">
            <a:tbl>
              <a:tblPr/>
              <a:tblGrid>
                <a:gridCol w="2475165"/>
                <a:gridCol w="4078081"/>
              </a:tblGrid>
              <a:tr h="2720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Key Pressed</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0099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Result</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009999"/>
                    </a:solidFill>
                  </a:tcPr>
                </a:tc>
              </a:tr>
              <a:tr h="2560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Backspace, Ctrl-h</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Back up &amp; erase last character</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60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Ctrl-c</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Terminates the current command</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60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Ctrl-r</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Redraws the current command line</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60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Ctrl-s</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Stops scrolling of output on screen (Ctrl-q to resume/start scrolling)</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60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smtClean="0">
                          <a:ln>
                            <a:noFill/>
                          </a:ln>
                          <a:solidFill>
                            <a:schemeClr val="tx1"/>
                          </a:solidFill>
                          <a:effectLst/>
                          <a:latin typeface="Arial" charset="0"/>
                        </a:rPr>
                        <a:t>Ctrl-w</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Erases a word on command line</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60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Ctrl-u</a:t>
                      </a:r>
                    </a:p>
                  </a:txBody>
                  <a:tcPr marL="97536" marR="97536" marT="48006" marB="480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charset="0"/>
                        </a:rPr>
                        <a:t>Erases/deletes entire command line</a:t>
                      </a:r>
                    </a:p>
                  </a:txBody>
                  <a:tcPr marL="97536" marR="97536" marT="48006" marB="480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0F801F35-01BF-491B-AE71-4452D8F3F3D5}" type="slidenum">
              <a:rPr lang="en-US" smtClean="0"/>
              <a:pPr/>
              <a:t>2</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lnSpc>
                <a:spcPct val="90000"/>
              </a:lnSpc>
              <a:buFontTx/>
              <a:buChar char="•"/>
            </a:pPr>
            <a:r>
              <a:rPr lang="en-US" smtClean="0"/>
              <a:t>To start the system, press the power button. Most of the machine will start the POST and the booting procedure without any additional action. But if there are more than 1 OS installed on the machine, it will prompt for boot system choice. By default, Linux bootloader has 2 boot option: normal boot an rescue boot. Booting to MS Windows option is avallaible when Windows is previously installed on the machine.  </a:t>
            </a:r>
          </a:p>
          <a:p>
            <a:pPr eaLnBrk="1" hangingPunct="1">
              <a:lnSpc>
                <a:spcPct val="90000"/>
              </a:lnSpc>
              <a:buFontTx/>
              <a:buChar char="•"/>
            </a:pPr>
            <a:r>
              <a:rPr lang="en-US" smtClean="0"/>
              <a:t>After loading the OS the system shows the login dialog to accept account information: username and password. User has to enter the correct username and password, and after successful login, a command promt/graphics interface appears. User can use menu or command promt to activate programs. </a:t>
            </a:r>
          </a:p>
          <a:p>
            <a:pPr eaLnBrk="1" hangingPunct="1">
              <a:lnSpc>
                <a:spcPct val="90000"/>
              </a:lnSpc>
              <a:buFontTx/>
              <a:buChar char="•"/>
            </a:pPr>
            <a:r>
              <a:rPr lang="en-US" smtClean="0"/>
              <a:t>If user wants to stop the system, he can </a:t>
            </a:r>
          </a:p>
          <a:p>
            <a:pPr lvl="1" eaLnBrk="1" hangingPunct="1">
              <a:lnSpc>
                <a:spcPct val="90000"/>
              </a:lnSpc>
              <a:buFontTx/>
              <a:buChar char="•"/>
            </a:pPr>
            <a:r>
              <a:rPr lang="en-US" smtClean="0"/>
              <a:t>press the power button. Be careful with this option, it’s avallaible only on the machine with AT power support. If not, the system will be stopped spontanneously causing loss of data and file damages.  </a:t>
            </a:r>
          </a:p>
          <a:p>
            <a:pPr lvl="1" eaLnBrk="1" hangingPunct="1">
              <a:lnSpc>
                <a:spcPct val="90000"/>
              </a:lnSpc>
              <a:buFontTx/>
              <a:buChar char="•"/>
            </a:pPr>
            <a:r>
              <a:rPr lang="en-US" smtClean="0"/>
              <a:t>The safer way to stop the system is to use shutdown menu to stop the system. This command can be accessed trhough start menu or by system context menu. </a:t>
            </a:r>
          </a:p>
          <a:p>
            <a:pPr lvl="1" eaLnBrk="1" hangingPunct="1">
              <a:lnSpc>
                <a:spcPct val="90000"/>
              </a:lnSpc>
              <a:buFontTx/>
              <a:buChar char="•"/>
            </a:pPr>
            <a:r>
              <a:rPr lang="en-US" smtClean="0"/>
              <a:t>Most administrator shutdown the machine by using command shutdown. This command has several options that allows administrator customize the shutdown process such as sending an announce, scheduling shutdown, …. </a:t>
            </a:r>
          </a:p>
          <a:p>
            <a:pPr eaLnBrk="1" hangingPunct="1">
              <a:lnSpc>
                <a:spcPct val="90000"/>
              </a:lnSpc>
              <a:buFontTx/>
              <a:buChar char="•"/>
            </a:pPr>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endParaRPr lang="en-US" smtClean="0"/>
          </a:p>
        </p:txBody>
      </p:sp>
      <p:sp>
        <p:nvSpPr>
          <p:cNvPr id="45060" name="Slide Number Placeholder 3"/>
          <p:cNvSpPr>
            <a:spLocks noGrp="1"/>
          </p:cNvSpPr>
          <p:nvPr>
            <p:ph type="sldNum" sz="quarter" idx="5"/>
          </p:nvPr>
        </p:nvSpPr>
        <p:spPr>
          <a:noFill/>
        </p:spPr>
        <p:txBody>
          <a:bodyPr/>
          <a:lstStyle/>
          <a:p>
            <a:fld id="{6B011C06-51D2-49C7-931D-22D8CFB070FC}" type="slidenum">
              <a:rPr lang="en-US" smtClean="0"/>
              <a:pPr/>
              <a:t>20</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A41AA7A-BEFC-4329-A4CC-23C1BD600073}" type="slidenum">
              <a:rPr lang="en-US" smtClean="0"/>
              <a:pPr/>
              <a:t>3</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699E8FB-334F-4F62-BCD9-41D5A8ACB2B4}" type="slidenum">
              <a:rPr lang="en-US" smtClean="0"/>
              <a:pPr/>
              <a:t>4</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smtClean="0"/>
              <a:t>Linux file system consitsts of files and directories. Hardisks physical blocs are grouped in a files by the content of the bits. Files are grouped in a directory to be found easier. Then directories and files are also grouped as a parent directory. This result in a hierarchie tree as in the figure. The root of the tree is the root directory (/). Partitions can be mounted as a directory to be access in the unique file system tree. </a:t>
            </a:r>
          </a:p>
          <a:p>
            <a:pPr eaLnBrk="1" hangingPunct="1"/>
            <a:r>
              <a:rPr lang="en-US" smtClean="0"/>
              <a:t>In the tree, there are two ways of locating a file or a directory:</a:t>
            </a:r>
          </a:p>
          <a:p>
            <a:pPr eaLnBrk="1" hangingPunct="1"/>
            <a:r>
              <a:rPr lang="en-US" smtClean="0">
                <a:solidFill>
                  <a:schemeClr val="accent2"/>
                </a:solidFill>
              </a:rPr>
              <a:t>By Using Absolute Pathname</a:t>
            </a:r>
          </a:p>
          <a:p>
            <a:pPr lvl="1" eaLnBrk="1" hangingPunct="1"/>
            <a:r>
              <a:rPr lang="en-US" smtClean="0"/>
              <a:t>Full pathname</a:t>
            </a:r>
          </a:p>
          <a:p>
            <a:pPr lvl="1" eaLnBrk="1" hangingPunct="1"/>
            <a:r>
              <a:rPr lang="en-US" smtClean="0"/>
              <a:t>Traces a path </a:t>
            </a:r>
            <a:r>
              <a:rPr lang="en-US" u="sng" smtClean="0"/>
              <a:t>from root</a:t>
            </a:r>
            <a:r>
              <a:rPr lang="en-US" smtClean="0"/>
              <a:t> to a file or a directory</a:t>
            </a:r>
          </a:p>
          <a:p>
            <a:pPr lvl="1" eaLnBrk="1" hangingPunct="1"/>
            <a:r>
              <a:rPr lang="en-US" smtClean="0"/>
              <a:t>Always begins with the root (/) directory!</a:t>
            </a:r>
          </a:p>
          <a:p>
            <a:pPr lvl="1" eaLnBrk="1" hangingPunct="1"/>
            <a:r>
              <a:rPr lang="en-US" smtClean="0"/>
              <a:t>Example: </a:t>
            </a:r>
            <a:r>
              <a:rPr lang="en-US" smtClean="0">
                <a:solidFill>
                  <a:schemeClr val="accent2"/>
                </a:solidFill>
              </a:rPr>
              <a:t>/home/ux/krush/unix/assignments/assign1.sp04</a:t>
            </a:r>
          </a:p>
          <a:p>
            <a:pPr eaLnBrk="1" hangingPunct="1"/>
            <a:r>
              <a:rPr lang="en-US" smtClean="0">
                <a:solidFill>
                  <a:schemeClr val="accent2"/>
                </a:solidFill>
              </a:rPr>
              <a:t>By Using Relative Pathname</a:t>
            </a:r>
          </a:p>
          <a:p>
            <a:pPr lvl="1" eaLnBrk="1" hangingPunct="1"/>
            <a:r>
              <a:rPr lang="en-US" smtClean="0"/>
              <a:t>Traces a path </a:t>
            </a:r>
            <a:r>
              <a:rPr lang="en-US" u="sng" smtClean="0"/>
              <a:t>from the ‘cwd’</a:t>
            </a:r>
            <a:r>
              <a:rPr lang="en-US" smtClean="0"/>
              <a:t> to a file or a directory</a:t>
            </a:r>
          </a:p>
          <a:p>
            <a:pPr lvl="1" eaLnBrk="1" hangingPunct="1"/>
            <a:r>
              <a:rPr lang="en-US" smtClean="0"/>
              <a:t>No initial forward slash (/)</a:t>
            </a:r>
          </a:p>
          <a:p>
            <a:pPr lvl="1" eaLnBrk="1" hangingPunct="1"/>
            <a:r>
              <a:rPr lang="en-US" smtClean="0"/>
              <a:t>Two dots (..) goes up one level on file structure</a:t>
            </a:r>
          </a:p>
          <a:p>
            <a:pPr lvl="1" eaLnBrk="1" hangingPunct="1"/>
            <a:r>
              <a:rPr lang="en-US" smtClean="0"/>
              <a:t>Dot (.) points to current working directory (cwd)</a:t>
            </a:r>
          </a:p>
          <a:p>
            <a:pPr lvl="1" eaLnBrk="1" hangingPunct="1"/>
            <a:r>
              <a:rPr lang="en-US" smtClean="0"/>
              <a:t>Example: </a:t>
            </a:r>
            <a:r>
              <a:rPr lang="en-US" smtClean="0">
                <a:solidFill>
                  <a:schemeClr val="accent2"/>
                </a:solidFill>
              </a:rPr>
              <a:t>unix/assignments/assign1.sp04</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D89C372-A43F-458E-AD74-8FE65B1542C3}" type="slidenum">
              <a:rPr lang="en-US" smtClean="0"/>
              <a:pPr/>
              <a:t>5</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buFontTx/>
              <a:buChar char="•"/>
            </a:pPr>
            <a:r>
              <a:rPr lang="en-US" smtClean="0"/>
              <a:t>We have difined the basic elements of the file system. Of course, on these element, we can apply operations such as locate, list, read, create, change, remove, ….</a:t>
            </a:r>
          </a:p>
          <a:p>
            <a:pPr eaLnBrk="1" hangingPunct="1">
              <a:buFontTx/>
              <a:buChar char="•"/>
            </a:pPr>
            <a:r>
              <a:rPr lang="en-US" smtClean="0"/>
              <a:t>The first operation is locate. Using command pwd we can determine in wich directory we are. This command is very useful when we are in a system with deeply organizzed directory. The current directory is a very important fact to determine relative path in other commands parameters. To change the current directory, use command cd. </a:t>
            </a:r>
          </a:p>
          <a:p>
            <a:pPr eaLnBrk="1" hangingPunct="1">
              <a:buFontTx/>
              <a:buChar char="•"/>
            </a:pPr>
            <a:r>
              <a:rPr lang="en-US" smtClean="0"/>
              <a:t>To view the content of the directory, we use command ls. This command has one parameter, which is the path of the directory. The command has several option to customize directory contents displaying.</a:t>
            </a:r>
          </a:p>
          <a:p>
            <a:pPr eaLnBrk="1" hangingPunct="1">
              <a:buFontTx/>
              <a:buChar char="•"/>
            </a:pPr>
            <a:r>
              <a:rPr lang="en-US" smtClean="0"/>
              <a:t>To create a directory, use command mkdir. By default, we can create a directory only if the parent direcory exists.Option –p allows recursive create parental directories.   </a:t>
            </a:r>
          </a:p>
          <a:p>
            <a:pPr eaLnBrk="1" hangingPunct="1">
              <a:buFontTx/>
              <a:buChar char="•"/>
            </a:pPr>
            <a:r>
              <a:rPr lang="en-US" smtClean="0"/>
              <a:t>To remove a directory, use the command rmdir. The directory must be empty. To remove directory recursivly, use command rm.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97A42EF-BDD8-4ABE-AB09-46F23D7A7B39}" type="slidenum">
              <a:rPr lang="en-US" smtClean="0"/>
              <a:pPr/>
              <a:t>6</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smtClean="0"/>
              <a:t>When using the command ls, the system display the directory content as in the figure. With –l full option, all file and directory properties are displayed. The first property is filetype. The second is the permissions that users can use this file/directory. The third is the number of link to the file. After that are the user and group owner. Permissions are defined in 3 groups: user owner, same group owner and the rest. Following is the modified time. The last information is the file name.</a:t>
            </a:r>
          </a:p>
          <a:p>
            <a:pPr eaLnBrk="1" hangingPunct="1"/>
            <a:r>
              <a:rPr lang="en-US" smtClean="0"/>
              <a:t>In Linux, everything is treated as file, even directory is a type of files. Linux uses 7 file types. Directory is a special file contents the list of files and sub-directories. Devices communicated by data blocks are symbolized by file type b. Devices communicated by characters are symbolized by file type c. Shortcuts to file and directory is l-type file. Communication chanels are presented by FIFO and socket type.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21277D21-F62B-4F27-BF65-DA0DCB8A6D52}" type="slidenum">
              <a:rPr lang="en-US" smtClean="0"/>
              <a:pPr/>
              <a:t>7</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smtClean="0"/>
              <a:t>When working with files and directories, in many cases we need to find out and to process over files and directories. To specify these files and directories once, Linux allows us to specify part of the file and directory name. This is the use of what called wildcards.</a:t>
            </a:r>
          </a:p>
          <a:p>
            <a:pPr eaLnBrk="1" hangingPunct="1"/>
            <a:r>
              <a:rPr lang="en-US" smtClean="0"/>
              <a:t>Wildcards are special characters used to replace a character, a string satisfied predefined conditions. Linux has 2 set of rules to wildcards use. One is shown is the table. Other is using when specify parameters for several command such as find, grep, …..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AC0DD43-4D5E-4F17-B41A-199CF7E69227}" type="slidenum">
              <a:rPr lang="en-US" smtClean="0"/>
              <a:pPr/>
              <a:t>8</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buFontTx/>
              <a:buChar char="•"/>
            </a:pPr>
            <a:r>
              <a:rPr lang="en-US" smtClean="0"/>
              <a:t>Beside directory operations such as mkdir, rmdir, pwd, there are cpmmon commands for files and directory. </a:t>
            </a:r>
          </a:p>
          <a:p>
            <a:pPr eaLnBrk="1" hangingPunct="1">
              <a:buFontTx/>
              <a:buChar char="•"/>
            </a:pPr>
            <a:r>
              <a:rPr lang="en-US" smtClean="0"/>
              <a:t>Copy (cp) allows us to copy one or more source to a destination. </a:t>
            </a:r>
          </a:p>
          <a:p>
            <a:pPr eaLnBrk="1" hangingPunct="1">
              <a:buFontTx/>
              <a:buChar char="•"/>
            </a:pPr>
            <a:r>
              <a:rPr lang="en-US" smtClean="0"/>
              <a:t>Move (mv) move or rename objects</a:t>
            </a:r>
          </a:p>
          <a:p>
            <a:pPr eaLnBrk="1" hangingPunct="1">
              <a:buFontTx/>
              <a:buChar char="•"/>
            </a:pPr>
            <a:r>
              <a:rPr lang="en-US" smtClean="0"/>
              <a:t>Link (ln) is used to create shortcut to objects.</a:t>
            </a:r>
          </a:p>
          <a:p>
            <a:pPr eaLnBrk="1" hangingPunct="1">
              <a:buFontTx/>
              <a:buChar char="•"/>
            </a:pPr>
            <a:r>
              <a:rPr lang="en-US" smtClean="0"/>
              <a:t>Remove (rm) remove object from the directory. </a:t>
            </a:r>
          </a:p>
          <a:p>
            <a:pPr eaLnBrk="1" hangingPunct="1">
              <a:buFontTx/>
              <a:buChar char="•"/>
            </a:pPr>
            <a:r>
              <a:rPr lang="en-US" smtClean="0"/>
              <a:t>Find allows us to locate objects by its name and properties.</a:t>
            </a:r>
          </a:p>
          <a:p>
            <a:pPr eaLnBrk="1" hangingPunct="1"/>
            <a:r>
              <a:rPr lang="en-US" smtClean="0"/>
              <a:t>To understand how these commands work, we need to look at the lower logical structure of a linux partitions.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94BE7BD-AAE8-4769-97E8-7BD313F154B2}" type="slidenum">
              <a:rPr lang="en-US" smtClean="0"/>
              <a:pPr/>
              <a:t>9</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75360" y="4560570"/>
            <a:ext cx="5364480" cy="4320540"/>
          </a:xfrm>
          <a:noFill/>
          <a:ln/>
        </p:spPr>
        <p:txBody>
          <a:bodyPr/>
          <a:lstStyle/>
          <a:p>
            <a:pPr eaLnBrk="1" hangingPunct="1"/>
            <a:r>
              <a:rPr lang="en-US" smtClean="0"/>
              <a:t>Hard disk space is divided in blocks. Data is stored in data blocks. These blocks a grouped in files. Each file contents blocks of data. The information for data blocks for each file is stored in a i-node block. Information about the partition itself is stored in super block. The first block in the file system content a kernel loader program and are called boot block.</a:t>
            </a:r>
          </a:p>
          <a:p>
            <a:pPr eaLnBrk="1" hangingPunct="1"/>
            <a:r>
              <a:rPr lang="en-US" smtClean="0"/>
              <a:t>To re-capitulate the block types:</a:t>
            </a:r>
          </a:p>
          <a:p>
            <a:pPr eaLnBrk="1" hangingPunct="1">
              <a:buFontTx/>
              <a:buChar char="•"/>
            </a:pPr>
            <a:r>
              <a:rPr lang="en-US" smtClean="0"/>
              <a:t>Boot block – contains a small program called “boot program”, which is used to load the kernel into memory.</a:t>
            </a:r>
          </a:p>
          <a:p>
            <a:pPr eaLnBrk="1" hangingPunct="1">
              <a:buFontTx/>
              <a:buChar char="•"/>
            </a:pPr>
            <a:r>
              <a:rPr lang="en-US" smtClean="0"/>
              <a:t>Super block – contains information about the file system; info = disk size, number of empty blocks, location of bad blocks.</a:t>
            </a:r>
          </a:p>
          <a:p>
            <a:pPr eaLnBrk="1" hangingPunct="1">
              <a:buFontTx/>
              <a:buChar char="•"/>
            </a:pPr>
            <a:r>
              <a:rPr lang="en-US" smtClean="0"/>
              <a:t>I-node block – (information block) – contains information about each file in the data block.  One unique inode of each file stored on the disk.</a:t>
            </a:r>
          </a:p>
          <a:p>
            <a:pPr eaLnBrk="1" hangingPunct="1">
              <a:buFontTx/>
              <a:buChar char="•"/>
            </a:pPr>
            <a:r>
              <a:rPr lang="en-US" smtClean="0"/>
              <a:t>Data blocks – contains user files; it is where the data is stored.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98D1A5-752D-423D-950E-621D8F05918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95DD30E-25CC-4062-A253-68BB1CA89B4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FBCB257-9A44-48BB-AFB1-4DB68CE741A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0BC26A17-2642-44E2-AA85-BDFA42F28F1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EB6195-C8A0-4735-B760-4C098AE30E9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4913C26-56B9-4201-99FF-CE01C79DDC9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92FF9E-799F-47B7-BD3F-52D4F7A3555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3EBA424-3674-4827-B3D3-CD9D0CB0594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BA05704-F79F-480B-97CC-3E1A22ECB46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4F94399-C69F-45E8-B96C-4C93B7BB80B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FF57E4-F7E4-4C98-ADC1-01D01DE43D7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C4A33C-05B0-457A-9CEF-96CF7946494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8C976F4-08EE-46E9-B236-169DBAA0A47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ltLang="ja-JP" sz="4000" smtClean="0"/>
              <a:t>3. Study of basic operation of Linux system</a:t>
            </a:r>
          </a:p>
        </p:txBody>
      </p:sp>
      <p:sp>
        <p:nvSpPr>
          <p:cNvPr id="3075" name="Rectangle 3"/>
          <p:cNvSpPr>
            <a:spLocks noGrp="1" noChangeArrowheads="1"/>
          </p:cNvSpPr>
          <p:nvPr>
            <p:ph idx="1"/>
          </p:nvPr>
        </p:nvSpPr>
        <p:spPr/>
        <p:txBody>
          <a:bodyPr/>
          <a:lstStyle/>
          <a:p>
            <a:pPr eaLnBrk="1" hangingPunct="1"/>
            <a:r>
              <a:rPr lang="en-US" altLang="ja-JP" smtClean="0"/>
              <a:t>Start up and stop of system</a:t>
            </a:r>
          </a:p>
          <a:p>
            <a:pPr eaLnBrk="1" hangingPunct="1"/>
            <a:r>
              <a:rPr lang="en-US" altLang="ja-JP" smtClean="0"/>
              <a:t>File manipulation</a:t>
            </a:r>
          </a:p>
          <a:p>
            <a:pPr eaLnBrk="1" hangingPunct="1"/>
            <a:r>
              <a:rPr lang="en-US" altLang="ja-JP" smtClean="0"/>
              <a:t>Directory manipulation</a:t>
            </a:r>
          </a:p>
          <a:p>
            <a:pPr eaLnBrk="1" hangingPunct="1"/>
            <a:r>
              <a:rPr lang="en-US" altLang="ja-JP" smtClean="0"/>
              <a:t>Low Level File System Structures </a:t>
            </a:r>
          </a:p>
          <a:p>
            <a:pPr eaLnBrk="1" hangingPunct="1"/>
            <a:r>
              <a:rPr lang="en-US" altLang="ja-JP" smtClean="0"/>
              <a:t>Introduction to shell</a:t>
            </a:r>
            <a:endParaRPr lang="en-US" smtClean="0"/>
          </a:p>
        </p:txBody>
      </p:sp>
      <p:sp>
        <p:nvSpPr>
          <p:cNvPr id="6" name="Slide Number Placeholder 5"/>
          <p:cNvSpPr>
            <a:spLocks noGrp="1"/>
          </p:cNvSpPr>
          <p:nvPr>
            <p:ph type="sldNum" sz="quarter" idx="12"/>
          </p:nvPr>
        </p:nvSpPr>
        <p:spPr/>
        <p:txBody>
          <a:bodyPr/>
          <a:lstStyle/>
          <a:p>
            <a:pPr>
              <a:defRPr/>
            </a:pPr>
            <a:fld id="{7AA565AD-4470-48DB-ACD6-7A663B217D47}"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DF6F3F72-C946-40C2-AEAD-4DA1C260148D}" type="slidenum">
              <a:rPr lang="en-US"/>
              <a:pPr>
                <a:defRPr/>
              </a:pPr>
              <a:t>10</a:t>
            </a:fld>
            <a:endParaRPr lang="en-US"/>
          </a:p>
        </p:txBody>
      </p:sp>
      <p:sp>
        <p:nvSpPr>
          <p:cNvPr id="12291" name="Rectangle 5"/>
          <p:cNvSpPr>
            <a:spLocks noGrp="1" noChangeArrowheads="1"/>
          </p:cNvSpPr>
          <p:nvPr>
            <p:ph type="title" idx="4294967295"/>
          </p:nvPr>
        </p:nvSpPr>
        <p:spPr>
          <a:xfrm>
            <a:off x="0" y="274638"/>
            <a:ext cx="8229600" cy="1143000"/>
          </a:xfrm>
        </p:spPr>
        <p:txBody>
          <a:bodyPr/>
          <a:lstStyle/>
          <a:p>
            <a:pPr eaLnBrk="1" hangingPunct="1"/>
            <a:r>
              <a:rPr lang="en-US" b="1" smtClean="0">
                <a:solidFill>
                  <a:srgbClr val="000066"/>
                </a:solidFill>
              </a:rPr>
              <a:t>Inodes in a filesystem</a:t>
            </a:r>
          </a:p>
        </p:txBody>
      </p:sp>
      <p:pic>
        <p:nvPicPr>
          <p:cNvPr id="12292" name="Picture 4"/>
          <p:cNvPicPr>
            <a:picLocks noChangeAspect="1" noChangeArrowheads="1"/>
          </p:cNvPicPr>
          <p:nvPr/>
        </p:nvPicPr>
        <p:blipFill>
          <a:blip r:embed="rId3"/>
          <a:srcRect/>
          <a:stretch>
            <a:fillRect/>
          </a:stretch>
        </p:blipFill>
        <p:spPr bwMode="auto">
          <a:xfrm>
            <a:off x="714375" y="2428875"/>
            <a:ext cx="7659688" cy="2093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I-node Structure</a:t>
            </a:r>
          </a:p>
        </p:txBody>
      </p:sp>
      <p:sp>
        <p:nvSpPr>
          <p:cNvPr id="169" name="Slide Number Placeholder 5"/>
          <p:cNvSpPr>
            <a:spLocks noGrp="1"/>
          </p:cNvSpPr>
          <p:nvPr>
            <p:ph type="sldNum" sz="quarter" idx="12"/>
          </p:nvPr>
        </p:nvSpPr>
        <p:spPr>
          <a:xfrm>
            <a:off x="6553200" y="6051550"/>
            <a:ext cx="2133600" cy="476250"/>
          </a:xfrm>
        </p:spPr>
        <p:txBody>
          <a:bodyPr/>
          <a:lstStyle/>
          <a:p>
            <a:pPr>
              <a:defRPr/>
            </a:pPr>
            <a:fld id="{6BD35837-C064-490D-834B-D7F7C215C8EB}" type="slidenum">
              <a:rPr lang="en-US"/>
              <a:pPr>
                <a:defRPr/>
              </a:pPr>
              <a:t>11</a:t>
            </a:fld>
            <a:endParaRPr lang="en-US"/>
          </a:p>
        </p:txBody>
      </p:sp>
      <p:graphicFrame>
        <p:nvGraphicFramePr>
          <p:cNvPr id="78851" name="Group 3"/>
          <p:cNvGraphicFramePr>
            <a:graphicFrameLocks noGrp="1"/>
          </p:cNvGraphicFramePr>
          <p:nvPr/>
        </p:nvGraphicFramePr>
        <p:xfrm>
          <a:off x="609600" y="2397125"/>
          <a:ext cx="1752600" cy="3425825"/>
        </p:xfrm>
        <a:graphic>
          <a:graphicData uri="http://schemas.openxmlformats.org/drawingml/2006/table">
            <a:tbl>
              <a:tblPr/>
              <a:tblGrid>
                <a:gridCol w="1752600"/>
              </a:tblGrid>
              <a:tr h="266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Access, Links, and other information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1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2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rgbClr val="009999"/>
                          </a:solidFill>
                          <a:effectLst/>
                          <a:latin typeface="Arial" charset="0"/>
                        </a:rPr>
                        <a:t>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accent2"/>
                          </a:solidFill>
                          <a:effectLst/>
                          <a:latin typeface="Arial"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FF0000"/>
                          </a:solidFill>
                          <a:effectLst/>
                          <a:latin typeface="Arial" charset="0"/>
                        </a:rPr>
                        <a:t>13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8873" name="Text Box 25"/>
          <p:cNvSpPr txBox="1">
            <a:spLocks noChangeArrowheads="1"/>
          </p:cNvSpPr>
          <p:nvPr/>
        </p:nvSpPr>
        <p:spPr bwMode="auto">
          <a:xfrm>
            <a:off x="958850" y="1881188"/>
            <a:ext cx="984250" cy="396875"/>
          </a:xfrm>
          <a:prstGeom prst="rect">
            <a:avLst/>
          </a:prstGeom>
          <a:noFill/>
          <a:ln w="9525">
            <a:noFill/>
            <a:miter lim="800000"/>
            <a:headEnd/>
            <a:tailEnd/>
          </a:ln>
        </p:spPr>
        <p:txBody>
          <a:bodyPr wrap="none">
            <a:spAutoFit/>
          </a:bodyPr>
          <a:lstStyle/>
          <a:p>
            <a:pPr algn="ctr"/>
            <a:r>
              <a:rPr lang="en-US" sz="2000">
                <a:latin typeface="Comic Sans MS" pitchFamily="66" charset="0"/>
              </a:rPr>
              <a:t>I-node</a:t>
            </a:r>
          </a:p>
        </p:txBody>
      </p:sp>
      <p:grpSp>
        <p:nvGrpSpPr>
          <p:cNvPr id="13339" name="Group 169"/>
          <p:cNvGrpSpPr>
            <a:grpSpLocks/>
          </p:cNvGrpSpPr>
          <p:nvPr/>
        </p:nvGrpSpPr>
        <p:grpSpPr bwMode="auto">
          <a:xfrm>
            <a:off x="2133600" y="2930525"/>
            <a:ext cx="76200" cy="2209800"/>
            <a:chOff x="2133600" y="3124200"/>
            <a:chExt cx="76200" cy="2209800"/>
          </a:xfrm>
        </p:grpSpPr>
        <p:sp>
          <p:nvSpPr>
            <p:cNvPr id="78875" name="Oval 27"/>
            <p:cNvSpPr>
              <a:spLocks noChangeArrowheads="1"/>
            </p:cNvSpPr>
            <p:nvPr/>
          </p:nvSpPr>
          <p:spPr bwMode="auto">
            <a:xfrm>
              <a:off x="2133600" y="3124200"/>
              <a:ext cx="76200" cy="76200"/>
            </a:xfrm>
            <a:prstGeom prst="ellipse">
              <a:avLst/>
            </a:prstGeom>
            <a:solidFill>
              <a:schemeClr val="tx2"/>
            </a:solidFill>
            <a:ln w="9525">
              <a:solidFill>
                <a:srgbClr val="000000"/>
              </a:solidFill>
              <a:round/>
              <a:headEnd/>
              <a:tailEnd/>
            </a:ln>
            <a:effectLst>
              <a:outerShdw dist="35921" dir="2700000" algn="ctr" rotWithShape="0">
                <a:srgbClr val="808080"/>
              </a:outerShdw>
            </a:effectLst>
          </p:spPr>
          <p:txBody>
            <a:bodyPr anchor="ctr">
              <a:spAutoFit/>
            </a:bodyPr>
            <a:lstStyle/>
            <a:p>
              <a:pPr>
                <a:defRPr/>
              </a:pPr>
              <a:endParaRPr lang="en-US"/>
            </a:p>
          </p:txBody>
        </p:sp>
        <p:sp>
          <p:nvSpPr>
            <p:cNvPr id="78876" name="Oval 28"/>
            <p:cNvSpPr>
              <a:spLocks noChangeArrowheads="1"/>
            </p:cNvSpPr>
            <p:nvPr/>
          </p:nvSpPr>
          <p:spPr bwMode="auto">
            <a:xfrm>
              <a:off x="2133600" y="3429000"/>
              <a:ext cx="76200" cy="76200"/>
            </a:xfrm>
            <a:prstGeom prst="ellipse">
              <a:avLst/>
            </a:prstGeom>
            <a:solidFill>
              <a:schemeClr val="tx2"/>
            </a:solidFill>
            <a:ln w="9525">
              <a:solidFill>
                <a:srgbClr val="000000"/>
              </a:solidFill>
              <a:round/>
              <a:headEnd/>
              <a:tailEnd/>
            </a:ln>
            <a:effectLst>
              <a:outerShdw dist="35921" dir="2700000" algn="ctr" rotWithShape="0">
                <a:srgbClr val="808080"/>
              </a:outerShdw>
            </a:effectLst>
          </p:spPr>
          <p:txBody>
            <a:bodyPr anchor="ctr">
              <a:spAutoFit/>
            </a:bodyPr>
            <a:lstStyle/>
            <a:p>
              <a:pPr>
                <a:defRPr/>
              </a:pPr>
              <a:endParaRPr lang="en-US"/>
            </a:p>
          </p:txBody>
        </p:sp>
        <p:sp>
          <p:nvSpPr>
            <p:cNvPr id="78877" name="Oval 29"/>
            <p:cNvSpPr>
              <a:spLocks noChangeArrowheads="1"/>
            </p:cNvSpPr>
            <p:nvPr/>
          </p:nvSpPr>
          <p:spPr bwMode="auto">
            <a:xfrm>
              <a:off x="2133600" y="3810000"/>
              <a:ext cx="76200" cy="85725"/>
            </a:xfrm>
            <a:prstGeom prst="ellipse">
              <a:avLst/>
            </a:prstGeom>
            <a:solidFill>
              <a:schemeClr val="tx2"/>
            </a:solidFill>
            <a:ln w="9525">
              <a:solidFill>
                <a:srgbClr val="000000"/>
              </a:solidFill>
              <a:round/>
              <a:headEnd/>
              <a:tailEnd/>
            </a:ln>
            <a:effectLst>
              <a:outerShdw dist="35921" dir="2700000" algn="ctr" rotWithShape="0">
                <a:srgbClr val="808080"/>
              </a:outerShdw>
            </a:effectLst>
          </p:spPr>
          <p:txBody>
            <a:bodyPr anchor="ctr">
              <a:spAutoFit/>
            </a:bodyPr>
            <a:lstStyle/>
            <a:p>
              <a:pPr>
                <a:defRPr/>
              </a:pPr>
              <a:endParaRPr lang="en-US"/>
            </a:p>
          </p:txBody>
        </p:sp>
        <p:sp>
          <p:nvSpPr>
            <p:cNvPr id="78878" name="Oval 30"/>
            <p:cNvSpPr>
              <a:spLocks noChangeArrowheads="1"/>
            </p:cNvSpPr>
            <p:nvPr/>
          </p:nvSpPr>
          <p:spPr bwMode="auto">
            <a:xfrm>
              <a:off x="2133600" y="4168775"/>
              <a:ext cx="76200" cy="76200"/>
            </a:xfrm>
            <a:prstGeom prst="ellipse">
              <a:avLst/>
            </a:prstGeom>
            <a:solidFill>
              <a:schemeClr val="tx2"/>
            </a:solidFill>
            <a:ln w="9525">
              <a:solidFill>
                <a:srgbClr val="000000"/>
              </a:solidFill>
              <a:round/>
              <a:headEnd/>
              <a:tailEnd/>
            </a:ln>
            <a:effectLst>
              <a:outerShdw dist="35921" dir="2700000" algn="ctr" rotWithShape="0">
                <a:srgbClr val="808080"/>
              </a:outerShdw>
            </a:effectLst>
          </p:spPr>
          <p:txBody>
            <a:bodyPr anchor="ctr">
              <a:spAutoFit/>
            </a:bodyPr>
            <a:lstStyle/>
            <a:p>
              <a:pPr>
                <a:defRPr/>
              </a:pPr>
              <a:endParaRPr lang="en-US"/>
            </a:p>
          </p:txBody>
        </p:sp>
        <p:sp>
          <p:nvSpPr>
            <p:cNvPr id="78879" name="Oval 31"/>
            <p:cNvSpPr>
              <a:spLocks noChangeArrowheads="1"/>
            </p:cNvSpPr>
            <p:nvPr/>
          </p:nvSpPr>
          <p:spPr bwMode="auto">
            <a:xfrm>
              <a:off x="2133600" y="4419600"/>
              <a:ext cx="76200" cy="76200"/>
            </a:xfrm>
            <a:prstGeom prst="ellipse">
              <a:avLst/>
            </a:prstGeom>
            <a:solidFill>
              <a:schemeClr val="tx2"/>
            </a:solidFill>
            <a:ln w="9525">
              <a:solidFill>
                <a:srgbClr val="000000"/>
              </a:solidFill>
              <a:round/>
              <a:headEnd/>
              <a:tailEnd/>
            </a:ln>
            <a:effectLst>
              <a:outerShdw dist="35921" dir="2700000" algn="ctr" rotWithShape="0">
                <a:srgbClr val="808080"/>
              </a:outerShdw>
            </a:effectLst>
          </p:spPr>
          <p:txBody>
            <a:bodyPr anchor="ctr">
              <a:spAutoFit/>
            </a:bodyPr>
            <a:lstStyle/>
            <a:p>
              <a:pPr>
                <a:defRPr/>
              </a:pPr>
              <a:endParaRPr lang="en-US"/>
            </a:p>
          </p:txBody>
        </p:sp>
        <p:sp>
          <p:nvSpPr>
            <p:cNvPr id="78880" name="Oval 32"/>
            <p:cNvSpPr>
              <a:spLocks noChangeArrowheads="1"/>
            </p:cNvSpPr>
            <p:nvPr/>
          </p:nvSpPr>
          <p:spPr bwMode="auto">
            <a:xfrm>
              <a:off x="2133600" y="4724400"/>
              <a:ext cx="76200" cy="76200"/>
            </a:xfrm>
            <a:prstGeom prst="ellipse">
              <a:avLst/>
            </a:prstGeom>
            <a:solidFill>
              <a:schemeClr val="tx2"/>
            </a:solidFill>
            <a:ln w="9525">
              <a:solidFill>
                <a:srgbClr val="000000"/>
              </a:solidFill>
              <a:round/>
              <a:headEnd/>
              <a:tailEnd/>
            </a:ln>
            <a:effectLst>
              <a:outerShdw dist="35921" dir="2700000" algn="ctr" rotWithShape="0">
                <a:srgbClr val="808080"/>
              </a:outerShdw>
            </a:effectLst>
          </p:spPr>
          <p:txBody>
            <a:bodyPr anchor="ctr">
              <a:spAutoFit/>
            </a:bodyPr>
            <a:lstStyle/>
            <a:p>
              <a:pPr>
                <a:defRPr/>
              </a:pPr>
              <a:endParaRPr lang="en-US"/>
            </a:p>
          </p:txBody>
        </p:sp>
        <p:sp>
          <p:nvSpPr>
            <p:cNvPr id="78881" name="Oval 33"/>
            <p:cNvSpPr>
              <a:spLocks noChangeArrowheads="1"/>
            </p:cNvSpPr>
            <p:nvPr/>
          </p:nvSpPr>
          <p:spPr bwMode="auto">
            <a:xfrm>
              <a:off x="2133600" y="5257800"/>
              <a:ext cx="76200" cy="76200"/>
            </a:xfrm>
            <a:prstGeom prst="ellipse">
              <a:avLst/>
            </a:prstGeom>
            <a:solidFill>
              <a:schemeClr val="tx2"/>
            </a:solidFill>
            <a:ln w="9525">
              <a:solidFill>
                <a:srgbClr val="000000"/>
              </a:solidFill>
              <a:round/>
              <a:headEnd/>
              <a:tailEnd/>
            </a:ln>
            <a:effectLst>
              <a:outerShdw dist="35921" dir="2700000" algn="ctr" rotWithShape="0">
                <a:srgbClr val="808080"/>
              </a:outerShdw>
            </a:effectLst>
          </p:spPr>
          <p:txBody>
            <a:bodyPr anchor="ctr">
              <a:spAutoFit/>
            </a:bodyPr>
            <a:lstStyle/>
            <a:p>
              <a:pPr>
                <a:defRPr/>
              </a:pPr>
              <a:endParaRPr lang="en-US"/>
            </a:p>
          </p:txBody>
        </p:sp>
        <p:sp>
          <p:nvSpPr>
            <p:cNvPr id="78882" name="Oval 34"/>
            <p:cNvSpPr>
              <a:spLocks noChangeArrowheads="1"/>
            </p:cNvSpPr>
            <p:nvPr/>
          </p:nvSpPr>
          <p:spPr bwMode="auto">
            <a:xfrm>
              <a:off x="2133600" y="4953000"/>
              <a:ext cx="76200" cy="76200"/>
            </a:xfrm>
            <a:prstGeom prst="ellipse">
              <a:avLst/>
            </a:prstGeom>
            <a:solidFill>
              <a:schemeClr val="tx2"/>
            </a:solidFill>
            <a:ln w="9525">
              <a:solidFill>
                <a:srgbClr val="000000"/>
              </a:solidFill>
              <a:round/>
              <a:headEnd/>
              <a:tailEnd/>
            </a:ln>
            <a:effectLst>
              <a:outerShdw dist="35921" dir="2700000" algn="ctr" rotWithShape="0">
                <a:srgbClr val="808080"/>
              </a:outerShdw>
            </a:effectLst>
          </p:spPr>
          <p:txBody>
            <a:bodyPr anchor="ctr">
              <a:spAutoFit/>
            </a:bodyPr>
            <a:lstStyle/>
            <a:p>
              <a:pPr>
                <a:defRPr/>
              </a:pPr>
              <a:endParaRPr lang="en-US"/>
            </a:p>
          </p:txBody>
        </p:sp>
      </p:grpSp>
      <p:grpSp>
        <p:nvGrpSpPr>
          <p:cNvPr id="13340" name="Group 170"/>
          <p:cNvGrpSpPr>
            <a:grpSpLocks/>
          </p:cNvGrpSpPr>
          <p:nvPr/>
        </p:nvGrpSpPr>
        <p:grpSpPr bwMode="auto">
          <a:xfrm>
            <a:off x="2209800" y="1330325"/>
            <a:ext cx="3373438" cy="2971800"/>
            <a:chOff x="2209800" y="1524000"/>
            <a:chExt cx="3373438" cy="2971800"/>
          </a:xfrm>
        </p:grpSpPr>
        <p:sp>
          <p:nvSpPr>
            <p:cNvPr id="13458" name="Line 36"/>
            <p:cNvSpPr>
              <a:spLocks noChangeShapeType="1"/>
            </p:cNvSpPr>
            <p:nvPr/>
          </p:nvSpPr>
          <p:spPr bwMode="auto">
            <a:xfrm>
              <a:off x="2209800" y="3200400"/>
              <a:ext cx="457200" cy="0"/>
            </a:xfrm>
            <a:prstGeom prst="line">
              <a:avLst/>
            </a:prstGeom>
            <a:noFill/>
            <a:ln w="25400">
              <a:solidFill>
                <a:srgbClr val="000000"/>
              </a:solidFill>
              <a:round/>
              <a:headEnd/>
              <a:tailEnd/>
            </a:ln>
          </p:spPr>
          <p:txBody>
            <a:bodyPr>
              <a:spAutoFit/>
            </a:bodyPr>
            <a:lstStyle/>
            <a:p>
              <a:endParaRPr lang="en-US"/>
            </a:p>
          </p:txBody>
        </p:sp>
        <p:sp>
          <p:nvSpPr>
            <p:cNvPr id="13459" name="Line 37"/>
            <p:cNvSpPr>
              <a:spLocks noChangeShapeType="1"/>
            </p:cNvSpPr>
            <p:nvPr/>
          </p:nvSpPr>
          <p:spPr bwMode="auto">
            <a:xfrm flipV="1">
              <a:off x="2667000" y="1676400"/>
              <a:ext cx="2209800" cy="1524000"/>
            </a:xfrm>
            <a:prstGeom prst="line">
              <a:avLst/>
            </a:prstGeom>
            <a:noFill/>
            <a:ln w="25400">
              <a:solidFill>
                <a:srgbClr val="000000"/>
              </a:solidFill>
              <a:round/>
              <a:headEnd/>
              <a:tailEnd type="triangle" w="med" len="med"/>
            </a:ln>
          </p:spPr>
          <p:txBody>
            <a:bodyPr>
              <a:spAutoFit/>
            </a:bodyPr>
            <a:lstStyle/>
            <a:p>
              <a:endParaRPr lang="en-US"/>
            </a:p>
          </p:txBody>
        </p:sp>
        <p:sp>
          <p:nvSpPr>
            <p:cNvPr id="13460" name="Line 38"/>
            <p:cNvSpPr>
              <a:spLocks noChangeShapeType="1"/>
            </p:cNvSpPr>
            <p:nvPr/>
          </p:nvSpPr>
          <p:spPr bwMode="auto">
            <a:xfrm>
              <a:off x="2209800" y="3505200"/>
              <a:ext cx="457200" cy="0"/>
            </a:xfrm>
            <a:prstGeom prst="line">
              <a:avLst/>
            </a:prstGeom>
            <a:noFill/>
            <a:ln w="25400">
              <a:solidFill>
                <a:srgbClr val="000000"/>
              </a:solidFill>
              <a:round/>
              <a:headEnd/>
              <a:tailEnd/>
            </a:ln>
          </p:spPr>
          <p:txBody>
            <a:bodyPr>
              <a:spAutoFit/>
            </a:bodyPr>
            <a:lstStyle/>
            <a:p>
              <a:endParaRPr lang="en-US"/>
            </a:p>
          </p:txBody>
        </p:sp>
        <p:sp>
          <p:nvSpPr>
            <p:cNvPr id="13461" name="Line 39"/>
            <p:cNvSpPr>
              <a:spLocks noChangeShapeType="1"/>
            </p:cNvSpPr>
            <p:nvPr/>
          </p:nvSpPr>
          <p:spPr bwMode="auto">
            <a:xfrm flipV="1">
              <a:off x="2667000" y="2057400"/>
              <a:ext cx="2209800" cy="1447800"/>
            </a:xfrm>
            <a:prstGeom prst="line">
              <a:avLst/>
            </a:prstGeom>
            <a:noFill/>
            <a:ln w="25400">
              <a:solidFill>
                <a:srgbClr val="000000"/>
              </a:solidFill>
              <a:round/>
              <a:headEnd/>
              <a:tailEnd type="triangle" w="med" len="med"/>
            </a:ln>
          </p:spPr>
          <p:txBody>
            <a:bodyPr>
              <a:spAutoFit/>
            </a:bodyPr>
            <a:lstStyle/>
            <a:p>
              <a:endParaRPr lang="en-US"/>
            </a:p>
          </p:txBody>
        </p:sp>
        <p:sp>
          <p:nvSpPr>
            <p:cNvPr id="13462" name="Line 40"/>
            <p:cNvSpPr>
              <a:spLocks noChangeShapeType="1"/>
            </p:cNvSpPr>
            <p:nvPr/>
          </p:nvSpPr>
          <p:spPr bwMode="auto">
            <a:xfrm>
              <a:off x="2209800" y="4191000"/>
              <a:ext cx="381000" cy="0"/>
            </a:xfrm>
            <a:prstGeom prst="line">
              <a:avLst/>
            </a:prstGeom>
            <a:noFill/>
            <a:ln w="25400">
              <a:solidFill>
                <a:srgbClr val="000000"/>
              </a:solidFill>
              <a:round/>
              <a:headEnd/>
              <a:tailEnd/>
            </a:ln>
          </p:spPr>
          <p:txBody>
            <a:bodyPr>
              <a:spAutoFit/>
            </a:bodyPr>
            <a:lstStyle/>
            <a:p>
              <a:endParaRPr lang="en-US"/>
            </a:p>
          </p:txBody>
        </p:sp>
        <p:sp>
          <p:nvSpPr>
            <p:cNvPr id="13463" name="Line 41"/>
            <p:cNvSpPr>
              <a:spLocks noChangeShapeType="1"/>
            </p:cNvSpPr>
            <p:nvPr/>
          </p:nvSpPr>
          <p:spPr bwMode="auto">
            <a:xfrm>
              <a:off x="2209800" y="4495800"/>
              <a:ext cx="457200" cy="0"/>
            </a:xfrm>
            <a:prstGeom prst="line">
              <a:avLst/>
            </a:prstGeom>
            <a:noFill/>
            <a:ln w="25400">
              <a:solidFill>
                <a:srgbClr val="000000"/>
              </a:solidFill>
              <a:round/>
              <a:headEnd/>
              <a:tailEnd/>
            </a:ln>
          </p:spPr>
          <p:txBody>
            <a:bodyPr>
              <a:spAutoFit/>
            </a:bodyPr>
            <a:lstStyle/>
            <a:p>
              <a:endParaRPr lang="en-US"/>
            </a:p>
          </p:txBody>
        </p:sp>
        <p:sp>
          <p:nvSpPr>
            <p:cNvPr id="13464" name="Line 42"/>
            <p:cNvSpPr>
              <a:spLocks noChangeShapeType="1"/>
            </p:cNvSpPr>
            <p:nvPr/>
          </p:nvSpPr>
          <p:spPr bwMode="auto">
            <a:xfrm flipV="1">
              <a:off x="2590800" y="2667000"/>
              <a:ext cx="2286000" cy="1524000"/>
            </a:xfrm>
            <a:prstGeom prst="line">
              <a:avLst/>
            </a:prstGeom>
            <a:noFill/>
            <a:ln w="25400">
              <a:solidFill>
                <a:srgbClr val="000000"/>
              </a:solidFill>
              <a:round/>
              <a:headEnd/>
              <a:tailEnd type="triangle" w="med" len="med"/>
            </a:ln>
          </p:spPr>
          <p:txBody>
            <a:bodyPr>
              <a:spAutoFit/>
            </a:bodyPr>
            <a:lstStyle/>
            <a:p>
              <a:endParaRPr lang="en-US"/>
            </a:p>
          </p:txBody>
        </p:sp>
        <p:sp>
          <p:nvSpPr>
            <p:cNvPr id="13465" name="Line 43"/>
            <p:cNvSpPr>
              <a:spLocks noChangeShapeType="1"/>
            </p:cNvSpPr>
            <p:nvPr/>
          </p:nvSpPr>
          <p:spPr bwMode="auto">
            <a:xfrm flipV="1">
              <a:off x="2667000" y="3048000"/>
              <a:ext cx="2209800" cy="1447800"/>
            </a:xfrm>
            <a:prstGeom prst="line">
              <a:avLst/>
            </a:prstGeom>
            <a:noFill/>
            <a:ln w="25400">
              <a:solidFill>
                <a:srgbClr val="000000"/>
              </a:solidFill>
              <a:round/>
              <a:headEnd/>
              <a:tailEnd type="triangle" w="med" len="med"/>
            </a:ln>
          </p:spPr>
          <p:txBody>
            <a:bodyPr>
              <a:spAutoFit/>
            </a:bodyPr>
            <a:lstStyle/>
            <a:p>
              <a:endParaRPr lang="en-US"/>
            </a:p>
          </p:txBody>
        </p:sp>
        <p:grpSp>
          <p:nvGrpSpPr>
            <p:cNvPr id="13466" name="Group 44"/>
            <p:cNvGrpSpPr>
              <a:grpSpLocks/>
            </p:cNvGrpSpPr>
            <p:nvPr/>
          </p:nvGrpSpPr>
          <p:grpSpPr bwMode="auto">
            <a:xfrm>
              <a:off x="4876800" y="1524000"/>
              <a:ext cx="706438" cy="1676400"/>
              <a:chOff x="3072" y="960"/>
              <a:chExt cx="445" cy="1056"/>
            </a:xfrm>
          </p:grpSpPr>
          <p:sp>
            <p:nvSpPr>
              <p:cNvPr id="78893" name="Rectangle 45"/>
              <p:cNvSpPr>
                <a:spLocks noChangeArrowheads="1"/>
              </p:cNvSpPr>
              <p:nvPr/>
            </p:nvSpPr>
            <p:spPr bwMode="auto">
              <a:xfrm>
                <a:off x="3072" y="960"/>
                <a:ext cx="432" cy="192"/>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894" name="Rectangle 46"/>
              <p:cNvSpPr>
                <a:spLocks noChangeArrowheads="1"/>
              </p:cNvSpPr>
              <p:nvPr/>
            </p:nvSpPr>
            <p:spPr bwMode="auto">
              <a:xfrm>
                <a:off x="3072" y="1200"/>
                <a:ext cx="432" cy="192"/>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895" name="Rectangle 47"/>
              <p:cNvSpPr>
                <a:spLocks noChangeArrowheads="1"/>
              </p:cNvSpPr>
              <p:nvPr/>
            </p:nvSpPr>
            <p:spPr bwMode="auto">
              <a:xfrm>
                <a:off x="3072" y="1584"/>
                <a:ext cx="432" cy="192"/>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13470" name="Text Box 48"/>
              <p:cNvSpPr txBox="1">
                <a:spLocks noChangeArrowheads="1"/>
              </p:cNvSpPr>
              <p:nvPr/>
            </p:nvSpPr>
            <p:spPr bwMode="auto">
              <a:xfrm>
                <a:off x="3072" y="1392"/>
                <a:ext cx="445" cy="192"/>
              </a:xfrm>
              <a:prstGeom prst="rect">
                <a:avLst/>
              </a:prstGeom>
              <a:noFill/>
              <a:ln w="25400">
                <a:noFill/>
                <a:miter lim="800000"/>
                <a:headEnd/>
                <a:tailEnd/>
              </a:ln>
            </p:spPr>
            <p:txBody>
              <a:bodyPr wrap="none">
                <a:spAutoFit/>
              </a:bodyPr>
              <a:lstStyle/>
              <a:p>
                <a:pPr algn="ctr"/>
                <a:r>
                  <a:rPr lang="en-US" sz="1400" b="1">
                    <a:latin typeface="Comic Sans MS" pitchFamily="66" charset="0"/>
                  </a:rPr>
                  <a:t>blocks</a:t>
                </a:r>
              </a:p>
            </p:txBody>
          </p:sp>
          <p:sp>
            <p:nvSpPr>
              <p:cNvPr id="78897" name="Rectangle 49"/>
              <p:cNvSpPr>
                <a:spLocks noChangeArrowheads="1"/>
              </p:cNvSpPr>
              <p:nvPr/>
            </p:nvSpPr>
            <p:spPr bwMode="auto">
              <a:xfrm>
                <a:off x="3072" y="1824"/>
                <a:ext cx="432" cy="192"/>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grpSp>
      </p:grpSp>
      <p:grpSp>
        <p:nvGrpSpPr>
          <p:cNvPr id="13341" name="Group 171"/>
          <p:cNvGrpSpPr>
            <a:grpSpLocks/>
          </p:cNvGrpSpPr>
          <p:nvPr/>
        </p:nvGrpSpPr>
        <p:grpSpPr bwMode="auto">
          <a:xfrm>
            <a:off x="363538" y="5064125"/>
            <a:ext cx="4217987" cy="1508125"/>
            <a:chOff x="363538" y="5257800"/>
            <a:chExt cx="4217987" cy="1508125"/>
          </a:xfrm>
        </p:grpSpPr>
        <p:grpSp>
          <p:nvGrpSpPr>
            <p:cNvPr id="13418" name="Group 51"/>
            <p:cNvGrpSpPr>
              <a:grpSpLocks/>
            </p:cNvGrpSpPr>
            <p:nvPr/>
          </p:nvGrpSpPr>
          <p:grpSpPr bwMode="auto">
            <a:xfrm>
              <a:off x="685800" y="5257800"/>
              <a:ext cx="3895725" cy="1447800"/>
              <a:chOff x="432" y="3312"/>
              <a:chExt cx="2454" cy="912"/>
            </a:xfrm>
          </p:grpSpPr>
          <p:sp>
            <p:nvSpPr>
              <p:cNvPr id="13420" name="Line 52"/>
              <p:cNvSpPr>
                <a:spLocks noChangeShapeType="1"/>
              </p:cNvSpPr>
              <p:nvPr/>
            </p:nvSpPr>
            <p:spPr bwMode="auto">
              <a:xfrm flipV="1">
                <a:off x="1680" y="3600"/>
                <a:ext cx="288" cy="144"/>
              </a:xfrm>
              <a:prstGeom prst="line">
                <a:avLst/>
              </a:prstGeom>
              <a:noFill/>
              <a:ln w="19050">
                <a:solidFill>
                  <a:srgbClr val="000000"/>
                </a:solidFill>
                <a:round/>
                <a:headEnd/>
                <a:tailEnd type="triangle" w="med" len="med"/>
              </a:ln>
            </p:spPr>
            <p:txBody>
              <a:bodyPr>
                <a:spAutoFit/>
              </a:bodyPr>
              <a:lstStyle/>
              <a:p>
                <a:endParaRPr lang="en-US"/>
              </a:p>
            </p:txBody>
          </p:sp>
          <p:grpSp>
            <p:nvGrpSpPr>
              <p:cNvPr id="13421" name="Group 53"/>
              <p:cNvGrpSpPr>
                <a:grpSpLocks/>
              </p:cNvGrpSpPr>
              <p:nvPr/>
            </p:nvGrpSpPr>
            <p:grpSpPr bwMode="auto">
              <a:xfrm>
                <a:off x="432" y="3312"/>
                <a:ext cx="2454" cy="912"/>
                <a:chOff x="432" y="3312"/>
                <a:chExt cx="2454" cy="912"/>
              </a:xfrm>
            </p:grpSpPr>
            <p:sp>
              <p:nvSpPr>
                <p:cNvPr id="13422" name="Line 54"/>
                <p:cNvSpPr>
                  <a:spLocks noChangeShapeType="1"/>
                </p:cNvSpPr>
                <p:nvPr/>
              </p:nvSpPr>
              <p:spPr bwMode="auto">
                <a:xfrm>
                  <a:off x="1392" y="3360"/>
                  <a:ext cx="192" cy="96"/>
                </a:xfrm>
                <a:prstGeom prst="line">
                  <a:avLst/>
                </a:prstGeom>
                <a:noFill/>
                <a:ln w="19050">
                  <a:solidFill>
                    <a:srgbClr val="000000"/>
                  </a:solidFill>
                  <a:round/>
                  <a:headEnd/>
                  <a:tailEnd/>
                </a:ln>
              </p:spPr>
              <p:txBody>
                <a:bodyPr>
                  <a:spAutoFit/>
                </a:bodyPr>
                <a:lstStyle/>
                <a:p>
                  <a:endParaRPr lang="en-US"/>
                </a:p>
              </p:txBody>
            </p:sp>
            <p:sp>
              <p:nvSpPr>
                <p:cNvPr id="78903" name="Rectangle 55"/>
                <p:cNvSpPr>
                  <a:spLocks noChangeArrowheads="1"/>
                </p:cNvSpPr>
                <p:nvPr/>
              </p:nvSpPr>
              <p:spPr bwMode="auto">
                <a:xfrm>
                  <a:off x="432" y="3744"/>
                  <a:ext cx="480" cy="192"/>
                </a:xfrm>
                <a:prstGeom prst="rect">
                  <a:avLst/>
                </a:prstGeom>
                <a:solidFill>
                  <a:srgbClr val="FF0000"/>
                </a:solidFill>
                <a:ln w="1905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13424" name="Line 56"/>
                <p:cNvSpPr>
                  <a:spLocks noChangeShapeType="1"/>
                </p:cNvSpPr>
                <p:nvPr/>
              </p:nvSpPr>
              <p:spPr bwMode="auto">
                <a:xfrm flipH="1">
                  <a:off x="624" y="3456"/>
                  <a:ext cx="960" cy="288"/>
                </a:xfrm>
                <a:prstGeom prst="line">
                  <a:avLst/>
                </a:prstGeom>
                <a:noFill/>
                <a:ln w="19050">
                  <a:solidFill>
                    <a:srgbClr val="000000"/>
                  </a:solidFill>
                  <a:round/>
                  <a:headEnd/>
                  <a:tailEnd type="triangle" w="med" len="med"/>
                </a:ln>
              </p:spPr>
              <p:txBody>
                <a:bodyPr>
                  <a:spAutoFit/>
                </a:bodyPr>
                <a:lstStyle/>
                <a:p>
                  <a:endParaRPr lang="en-US"/>
                </a:p>
              </p:txBody>
            </p:sp>
            <p:sp>
              <p:nvSpPr>
                <p:cNvPr id="78905" name="Rectangle 57"/>
                <p:cNvSpPr>
                  <a:spLocks noChangeArrowheads="1"/>
                </p:cNvSpPr>
                <p:nvPr/>
              </p:nvSpPr>
              <p:spPr bwMode="auto">
                <a:xfrm>
                  <a:off x="1344" y="3600"/>
                  <a:ext cx="336" cy="192"/>
                </a:xfrm>
                <a:prstGeom prst="rect">
                  <a:avLst/>
                </a:prstGeom>
                <a:solidFill>
                  <a:srgbClr val="FFFFFF"/>
                </a:solidFill>
                <a:ln w="1905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906" name="Rectangle 58"/>
                <p:cNvSpPr>
                  <a:spLocks noChangeArrowheads="1"/>
                </p:cNvSpPr>
                <p:nvPr/>
              </p:nvSpPr>
              <p:spPr bwMode="auto">
                <a:xfrm>
                  <a:off x="1344" y="3984"/>
                  <a:ext cx="336" cy="192"/>
                </a:xfrm>
                <a:prstGeom prst="rect">
                  <a:avLst/>
                </a:prstGeom>
                <a:solidFill>
                  <a:srgbClr val="FFFFFF"/>
                </a:solidFill>
                <a:ln w="1905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907" name="Rectangle 59"/>
                <p:cNvSpPr>
                  <a:spLocks noChangeArrowheads="1"/>
                </p:cNvSpPr>
                <p:nvPr/>
              </p:nvSpPr>
              <p:spPr bwMode="auto">
                <a:xfrm>
                  <a:off x="1968" y="3312"/>
                  <a:ext cx="240" cy="144"/>
                </a:xfrm>
                <a:prstGeom prst="rect">
                  <a:avLst/>
                </a:prstGeom>
                <a:solidFill>
                  <a:srgbClr val="FFFFFF"/>
                </a:solidFill>
                <a:ln w="1905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908" name="Rectangle 60"/>
                <p:cNvSpPr>
                  <a:spLocks noChangeArrowheads="1"/>
                </p:cNvSpPr>
                <p:nvPr/>
              </p:nvSpPr>
              <p:spPr bwMode="auto">
                <a:xfrm>
                  <a:off x="1968" y="3552"/>
                  <a:ext cx="240" cy="144"/>
                </a:xfrm>
                <a:prstGeom prst="rect">
                  <a:avLst/>
                </a:prstGeom>
                <a:solidFill>
                  <a:srgbClr val="FFFFFF"/>
                </a:solidFill>
                <a:ln w="1905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909" name="Rectangle 61"/>
                <p:cNvSpPr>
                  <a:spLocks noChangeArrowheads="1"/>
                </p:cNvSpPr>
                <p:nvPr/>
              </p:nvSpPr>
              <p:spPr bwMode="auto">
                <a:xfrm>
                  <a:off x="1968" y="3840"/>
                  <a:ext cx="240" cy="144"/>
                </a:xfrm>
                <a:prstGeom prst="rect">
                  <a:avLst/>
                </a:prstGeom>
                <a:solidFill>
                  <a:srgbClr val="FFFFFF"/>
                </a:solidFill>
                <a:ln w="1905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910" name="Rectangle 62"/>
                <p:cNvSpPr>
                  <a:spLocks noChangeArrowheads="1"/>
                </p:cNvSpPr>
                <p:nvPr/>
              </p:nvSpPr>
              <p:spPr bwMode="auto">
                <a:xfrm>
                  <a:off x="1968" y="4080"/>
                  <a:ext cx="240" cy="144"/>
                </a:xfrm>
                <a:prstGeom prst="rect">
                  <a:avLst/>
                </a:prstGeom>
                <a:solidFill>
                  <a:srgbClr val="FFFFFF"/>
                </a:solidFill>
                <a:ln w="1905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grpSp>
              <p:nvGrpSpPr>
                <p:cNvPr id="13431" name="Group 63"/>
                <p:cNvGrpSpPr>
                  <a:grpSpLocks/>
                </p:cNvGrpSpPr>
                <p:nvPr/>
              </p:nvGrpSpPr>
              <p:grpSpPr bwMode="auto">
                <a:xfrm>
                  <a:off x="2208" y="3489"/>
                  <a:ext cx="678" cy="495"/>
                  <a:chOff x="2208" y="3489"/>
                  <a:chExt cx="678" cy="495"/>
                </a:xfrm>
              </p:grpSpPr>
              <p:grpSp>
                <p:nvGrpSpPr>
                  <p:cNvPr id="13448" name="Group 64"/>
                  <p:cNvGrpSpPr>
                    <a:grpSpLocks/>
                  </p:cNvGrpSpPr>
                  <p:nvPr/>
                </p:nvGrpSpPr>
                <p:grpSpPr bwMode="auto">
                  <a:xfrm>
                    <a:off x="2688" y="3489"/>
                    <a:ext cx="198" cy="351"/>
                    <a:chOff x="4953" y="912"/>
                    <a:chExt cx="262" cy="624"/>
                  </a:xfrm>
                </p:grpSpPr>
                <p:sp>
                  <p:nvSpPr>
                    <p:cNvPr id="13453" name="Rectangle 65"/>
                    <p:cNvSpPr>
                      <a:spLocks noChangeArrowheads="1"/>
                    </p:cNvSpPr>
                    <p:nvPr/>
                  </p:nvSpPr>
                  <p:spPr bwMode="auto">
                    <a:xfrm>
                      <a:off x="4953" y="912"/>
                      <a:ext cx="262" cy="113"/>
                    </a:xfrm>
                    <a:prstGeom prst="rect">
                      <a:avLst/>
                    </a:prstGeom>
                    <a:solidFill>
                      <a:srgbClr val="FFFFFF"/>
                    </a:solidFill>
                    <a:ln w="19050">
                      <a:solidFill>
                        <a:srgbClr val="000000"/>
                      </a:solidFill>
                      <a:miter lim="800000"/>
                      <a:headEnd/>
                      <a:tailEnd/>
                    </a:ln>
                  </p:spPr>
                  <p:txBody>
                    <a:bodyPr anchor="ctr">
                      <a:spAutoFit/>
                    </a:bodyPr>
                    <a:lstStyle/>
                    <a:p>
                      <a:endParaRPr lang="en-US"/>
                    </a:p>
                  </p:txBody>
                </p:sp>
                <p:sp>
                  <p:nvSpPr>
                    <p:cNvPr id="13454" name="Rectangle 66"/>
                    <p:cNvSpPr>
                      <a:spLocks noChangeArrowheads="1"/>
                    </p:cNvSpPr>
                    <p:nvPr/>
                  </p:nvSpPr>
                  <p:spPr bwMode="auto">
                    <a:xfrm>
                      <a:off x="4953" y="1054"/>
                      <a:ext cx="262" cy="113"/>
                    </a:xfrm>
                    <a:prstGeom prst="rect">
                      <a:avLst/>
                    </a:prstGeom>
                    <a:solidFill>
                      <a:srgbClr val="FFFFFF"/>
                    </a:solidFill>
                    <a:ln w="19050">
                      <a:solidFill>
                        <a:srgbClr val="000000"/>
                      </a:solidFill>
                      <a:miter lim="800000"/>
                      <a:headEnd/>
                      <a:tailEnd/>
                    </a:ln>
                  </p:spPr>
                  <p:txBody>
                    <a:bodyPr anchor="ctr">
                      <a:spAutoFit/>
                    </a:bodyPr>
                    <a:lstStyle/>
                    <a:p>
                      <a:endParaRPr lang="en-US"/>
                    </a:p>
                  </p:txBody>
                </p:sp>
                <p:sp>
                  <p:nvSpPr>
                    <p:cNvPr id="13455" name="Rectangle 67"/>
                    <p:cNvSpPr>
                      <a:spLocks noChangeArrowheads="1"/>
                    </p:cNvSpPr>
                    <p:nvPr/>
                  </p:nvSpPr>
                  <p:spPr bwMode="auto">
                    <a:xfrm>
                      <a:off x="4953" y="1281"/>
                      <a:ext cx="262" cy="113"/>
                    </a:xfrm>
                    <a:prstGeom prst="rect">
                      <a:avLst/>
                    </a:prstGeom>
                    <a:solidFill>
                      <a:srgbClr val="FFFFFF"/>
                    </a:solidFill>
                    <a:ln w="19050">
                      <a:solidFill>
                        <a:srgbClr val="000000"/>
                      </a:solidFill>
                      <a:miter lim="800000"/>
                      <a:headEnd/>
                      <a:tailEnd/>
                    </a:ln>
                  </p:spPr>
                  <p:txBody>
                    <a:bodyPr anchor="ctr">
                      <a:spAutoFit/>
                    </a:bodyPr>
                    <a:lstStyle/>
                    <a:p>
                      <a:endParaRPr lang="en-US"/>
                    </a:p>
                  </p:txBody>
                </p:sp>
                <p:sp>
                  <p:nvSpPr>
                    <p:cNvPr id="13456" name="Text Box 68"/>
                    <p:cNvSpPr txBox="1">
                      <a:spLocks noChangeArrowheads="1"/>
                    </p:cNvSpPr>
                    <p:nvPr/>
                  </p:nvSpPr>
                  <p:spPr bwMode="auto">
                    <a:xfrm>
                      <a:off x="5011" y="1154"/>
                      <a:ext cx="154" cy="307"/>
                    </a:xfrm>
                    <a:prstGeom prst="rect">
                      <a:avLst/>
                    </a:prstGeom>
                    <a:noFill/>
                    <a:ln w="19050">
                      <a:noFill/>
                      <a:miter lim="800000"/>
                      <a:headEnd/>
                      <a:tailEnd/>
                    </a:ln>
                  </p:spPr>
                  <p:txBody>
                    <a:bodyPr wrap="none">
                      <a:spAutoFit/>
                    </a:bodyPr>
                    <a:lstStyle/>
                    <a:p>
                      <a:pPr algn="ctr"/>
                      <a:endParaRPr lang="en-US" sz="1200" b="1">
                        <a:latin typeface="Comic Sans MS" pitchFamily="66" charset="0"/>
                      </a:endParaRPr>
                    </a:p>
                  </p:txBody>
                </p:sp>
                <p:sp>
                  <p:nvSpPr>
                    <p:cNvPr id="13457" name="Rectangle 69"/>
                    <p:cNvSpPr>
                      <a:spLocks noChangeArrowheads="1"/>
                    </p:cNvSpPr>
                    <p:nvPr/>
                  </p:nvSpPr>
                  <p:spPr bwMode="auto">
                    <a:xfrm>
                      <a:off x="4953" y="1423"/>
                      <a:ext cx="262" cy="113"/>
                    </a:xfrm>
                    <a:prstGeom prst="rect">
                      <a:avLst/>
                    </a:prstGeom>
                    <a:solidFill>
                      <a:srgbClr val="FFFFFF"/>
                    </a:solidFill>
                    <a:ln w="19050">
                      <a:solidFill>
                        <a:srgbClr val="000000"/>
                      </a:solidFill>
                      <a:miter lim="800000"/>
                      <a:headEnd/>
                      <a:tailEnd/>
                    </a:ln>
                  </p:spPr>
                  <p:txBody>
                    <a:bodyPr anchor="ctr">
                      <a:spAutoFit/>
                    </a:bodyPr>
                    <a:lstStyle/>
                    <a:p>
                      <a:endParaRPr lang="en-US"/>
                    </a:p>
                  </p:txBody>
                </p:sp>
              </p:grpSp>
              <p:sp>
                <p:nvSpPr>
                  <p:cNvPr id="13449" name="Line 70"/>
                  <p:cNvSpPr>
                    <a:spLocks noChangeShapeType="1"/>
                  </p:cNvSpPr>
                  <p:nvPr/>
                </p:nvSpPr>
                <p:spPr bwMode="auto">
                  <a:xfrm flipV="1">
                    <a:off x="2208" y="3552"/>
                    <a:ext cx="480" cy="288"/>
                  </a:xfrm>
                  <a:prstGeom prst="line">
                    <a:avLst/>
                  </a:prstGeom>
                  <a:noFill/>
                  <a:ln w="19050">
                    <a:solidFill>
                      <a:srgbClr val="000000"/>
                    </a:solidFill>
                    <a:round/>
                    <a:headEnd/>
                    <a:tailEnd/>
                  </a:ln>
                </p:spPr>
                <p:txBody>
                  <a:bodyPr>
                    <a:spAutoFit/>
                  </a:bodyPr>
                  <a:lstStyle/>
                  <a:p>
                    <a:endParaRPr lang="en-US"/>
                  </a:p>
                </p:txBody>
              </p:sp>
              <p:sp>
                <p:nvSpPr>
                  <p:cNvPr id="13450" name="Line 71"/>
                  <p:cNvSpPr>
                    <a:spLocks noChangeShapeType="1"/>
                  </p:cNvSpPr>
                  <p:nvPr/>
                </p:nvSpPr>
                <p:spPr bwMode="auto">
                  <a:xfrm flipV="1">
                    <a:off x="2208" y="3600"/>
                    <a:ext cx="480" cy="288"/>
                  </a:xfrm>
                  <a:prstGeom prst="line">
                    <a:avLst/>
                  </a:prstGeom>
                  <a:noFill/>
                  <a:ln w="19050">
                    <a:solidFill>
                      <a:srgbClr val="000000"/>
                    </a:solidFill>
                    <a:round/>
                    <a:headEnd/>
                    <a:tailEnd/>
                  </a:ln>
                </p:spPr>
                <p:txBody>
                  <a:bodyPr>
                    <a:spAutoFit/>
                  </a:bodyPr>
                  <a:lstStyle/>
                  <a:p>
                    <a:endParaRPr lang="en-US"/>
                  </a:p>
                </p:txBody>
              </p:sp>
              <p:sp>
                <p:nvSpPr>
                  <p:cNvPr id="13451" name="Line 72"/>
                  <p:cNvSpPr>
                    <a:spLocks noChangeShapeType="1"/>
                  </p:cNvSpPr>
                  <p:nvPr/>
                </p:nvSpPr>
                <p:spPr bwMode="auto">
                  <a:xfrm flipV="1">
                    <a:off x="2208" y="3744"/>
                    <a:ext cx="480" cy="192"/>
                  </a:xfrm>
                  <a:prstGeom prst="line">
                    <a:avLst/>
                  </a:prstGeom>
                  <a:noFill/>
                  <a:ln w="19050">
                    <a:solidFill>
                      <a:srgbClr val="000000"/>
                    </a:solidFill>
                    <a:round/>
                    <a:headEnd/>
                    <a:tailEnd/>
                  </a:ln>
                </p:spPr>
                <p:txBody>
                  <a:bodyPr>
                    <a:spAutoFit/>
                  </a:bodyPr>
                  <a:lstStyle/>
                  <a:p>
                    <a:endParaRPr lang="en-US"/>
                  </a:p>
                </p:txBody>
              </p:sp>
              <p:sp>
                <p:nvSpPr>
                  <p:cNvPr id="13452" name="Line 73"/>
                  <p:cNvSpPr>
                    <a:spLocks noChangeShapeType="1"/>
                  </p:cNvSpPr>
                  <p:nvPr/>
                </p:nvSpPr>
                <p:spPr bwMode="auto">
                  <a:xfrm flipV="1">
                    <a:off x="2208" y="3792"/>
                    <a:ext cx="480" cy="192"/>
                  </a:xfrm>
                  <a:prstGeom prst="line">
                    <a:avLst/>
                  </a:prstGeom>
                  <a:noFill/>
                  <a:ln w="19050">
                    <a:solidFill>
                      <a:srgbClr val="000000"/>
                    </a:solidFill>
                    <a:round/>
                    <a:headEnd/>
                    <a:tailEnd/>
                  </a:ln>
                </p:spPr>
                <p:txBody>
                  <a:bodyPr>
                    <a:spAutoFit/>
                  </a:bodyPr>
                  <a:lstStyle/>
                  <a:p>
                    <a:endParaRPr lang="en-US"/>
                  </a:p>
                </p:txBody>
              </p:sp>
            </p:grpSp>
            <p:grpSp>
              <p:nvGrpSpPr>
                <p:cNvPr id="13432" name="Group 74"/>
                <p:cNvGrpSpPr>
                  <a:grpSpLocks/>
                </p:cNvGrpSpPr>
                <p:nvPr/>
              </p:nvGrpSpPr>
              <p:grpSpPr bwMode="auto">
                <a:xfrm>
                  <a:off x="2208" y="3888"/>
                  <a:ext cx="672" cy="336"/>
                  <a:chOff x="2208" y="3888"/>
                  <a:chExt cx="672" cy="336"/>
                </a:xfrm>
              </p:grpSpPr>
              <p:grpSp>
                <p:nvGrpSpPr>
                  <p:cNvPr id="13438" name="Group 75"/>
                  <p:cNvGrpSpPr>
                    <a:grpSpLocks/>
                  </p:cNvGrpSpPr>
                  <p:nvPr/>
                </p:nvGrpSpPr>
                <p:grpSpPr bwMode="auto">
                  <a:xfrm>
                    <a:off x="2688" y="3888"/>
                    <a:ext cx="192" cy="336"/>
                    <a:chOff x="4953" y="912"/>
                    <a:chExt cx="262" cy="624"/>
                  </a:xfrm>
                </p:grpSpPr>
                <p:sp>
                  <p:nvSpPr>
                    <p:cNvPr id="13443" name="Rectangle 76"/>
                    <p:cNvSpPr>
                      <a:spLocks noChangeArrowheads="1"/>
                    </p:cNvSpPr>
                    <p:nvPr/>
                  </p:nvSpPr>
                  <p:spPr bwMode="auto">
                    <a:xfrm>
                      <a:off x="4953" y="912"/>
                      <a:ext cx="262" cy="113"/>
                    </a:xfrm>
                    <a:prstGeom prst="rect">
                      <a:avLst/>
                    </a:prstGeom>
                    <a:solidFill>
                      <a:srgbClr val="FFFFFF"/>
                    </a:solidFill>
                    <a:ln w="19050">
                      <a:solidFill>
                        <a:srgbClr val="000000"/>
                      </a:solidFill>
                      <a:miter lim="800000"/>
                      <a:headEnd/>
                      <a:tailEnd/>
                    </a:ln>
                  </p:spPr>
                  <p:txBody>
                    <a:bodyPr anchor="ctr">
                      <a:spAutoFit/>
                    </a:bodyPr>
                    <a:lstStyle/>
                    <a:p>
                      <a:endParaRPr lang="en-US"/>
                    </a:p>
                  </p:txBody>
                </p:sp>
                <p:sp>
                  <p:nvSpPr>
                    <p:cNvPr id="13444" name="Rectangle 77"/>
                    <p:cNvSpPr>
                      <a:spLocks noChangeArrowheads="1"/>
                    </p:cNvSpPr>
                    <p:nvPr/>
                  </p:nvSpPr>
                  <p:spPr bwMode="auto">
                    <a:xfrm>
                      <a:off x="4953" y="1054"/>
                      <a:ext cx="262" cy="113"/>
                    </a:xfrm>
                    <a:prstGeom prst="rect">
                      <a:avLst/>
                    </a:prstGeom>
                    <a:solidFill>
                      <a:srgbClr val="FFFFFF"/>
                    </a:solidFill>
                    <a:ln w="19050">
                      <a:solidFill>
                        <a:srgbClr val="000000"/>
                      </a:solidFill>
                      <a:miter lim="800000"/>
                      <a:headEnd/>
                      <a:tailEnd/>
                    </a:ln>
                  </p:spPr>
                  <p:txBody>
                    <a:bodyPr anchor="ctr">
                      <a:spAutoFit/>
                    </a:bodyPr>
                    <a:lstStyle/>
                    <a:p>
                      <a:endParaRPr lang="en-US"/>
                    </a:p>
                  </p:txBody>
                </p:sp>
                <p:sp>
                  <p:nvSpPr>
                    <p:cNvPr id="13445" name="Rectangle 78"/>
                    <p:cNvSpPr>
                      <a:spLocks noChangeArrowheads="1"/>
                    </p:cNvSpPr>
                    <p:nvPr/>
                  </p:nvSpPr>
                  <p:spPr bwMode="auto">
                    <a:xfrm>
                      <a:off x="4953" y="1281"/>
                      <a:ext cx="262" cy="113"/>
                    </a:xfrm>
                    <a:prstGeom prst="rect">
                      <a:avLst/>
                    </a:prstGeom>
                    <a:solidFill>
                      <a:srgbClr val="FFFFFF"/>
                    </a:solidFill>
                    <a:ln w="19050">
                      <a:solidFill>
                        <a:srgbClr val="000000"/>
                      </a:solidFill>
                      <a:miter lim="800000"/>
                      <a:headEnd/>
                      <a:tailEnd/>
                    </a:ln>
                  </p:spPr>
                  <p:txBody>
                    <a:bodyPr anchor="ctr">
                      <a:spAutoFit/>
                    </a:bodyPr>
                    <a:lstStyle/>
                    <a:p>
                      <a:endParaRPr lang="en-US"/>
                    </a:p>
                  </p:txBody>
                </p:sp>
                <p:sp>
                  <p:nvSpPr>
                    <p:cNvPr id="13446" name="Text Box 79"/>
                    <p:cNvSpPr txBox="1">
                      <a:spLocks noChangeArrowheads="1"/>
                    </p:cNvSpPr>
                    <p:nvPr/>
                  </p:nvSpPr>
                  <p:spPr bwMode="auto">
                    <a:xfrm>
                      <a:off x="5009" y="1153"/>
                      <a:ext cx="158" cy="322"/>
                    </a:xfrm>
                    <a:prstGeom prst="rect">
                      <a:avLst/>
                    </a:prstGeom>
                    <a:noFill/>
                    <a:ln w="19050">
                      <a:noFill/>
                      <a:miter lim="800000"/>
                      <a:headEnd/>
                      <a:tailEnd/>
                    </a:ln>
                  </p:spPr>
                  <p:txBody>
                    <a:bodyPr wrap="none">
                      <a:spAutoFit/>
                    </a:bodyPr>
                    <a:lstStyle/>
                    <a:p>
                      <a:pPr algn="ctr"/>
                      <a:endParaRPr lang="en-US" sz="1200" b="1">
                        <a:latin typeface="Comic Sans MS" pitchFamily="66" charset="0"/>
                      </a:endParaRPr>
                    </a:p>
                  </p:txBody>
                </p:sp>
                <p:sp>
                  <p:nvSpPr>
                    <p:cNvPr id="13447" name="Rectangle 80"/>
                    <p:cNvSpPr>
                      <a:spLocks noChangeArrowheads="1"/>
                    </p:cNvSpPr>
                    <p:nvPr/>
                  </p:nvSpPr>
                  <p:spPr bwMode="auto">
                    <a:xfrm>
                      <a:off x="4953" y="1423"/>
                      <a:ext cx="262" cy="113"/>
                    </a:xfrm>
                    <a:prstGeom prst="rect">
                      <a:avLst/>
                    </a:prstGeom>
                    <a:solidFill>
                      <a:srgbClr val="FFFFFF"/>
                    </a:solidFill>
                    <a:ln w="19050">
                      <a:solidFill>
                        <a:srgbClr val="000000"/>
                      </a:solidFill>
                      <a:miter lim="800000"/>
                      <a:headEnd/>
                      <a:tailEnd/>
                    </a:ln>
                  </p:spPr>
                  <p:txBody>
                    <a:bodyPr anchor="ctr">
                      <a:spAutoFit/>
                    </a:bodyPr>
                    <a:lstStyle/>
                    <a:p>
                      <a:endParaRPr lang="en-US"/>
                    </a:p>
                  </p:txBody>
                </p:sp>
              </p:grpSp>
              <p:sp>
                <p:nvSpPr>
                  <p:cNvPr id="13439" name="Line 81"/>
                  <p:cNvSpPr>
                    <a:spLocks noChangeShapeType="1"/>
                  </p:cNvSpPr>
                  <p:nvPr/>
                </p:nvSpPr>
                <p:spPr bwMode="auto">
                  <a:xfrm flipV="1">
                    <a:off x="2208" y="3936"/>
                    <a:ext cx="480" cy="144"/>
                  </a:xfrm>
                  <a:prstGeom prst="line">
                    <a:avLst/>
                  </a:prstGeom>
                  <a:noFill/>
                  <a:ln w="19050">
                    <a:solidFill>
                      <a:srgbClr val="000000"/>
                    </a:solidFill>
                    <a:round/>
                    <a:headEnd/>
                    <a:tailEnd/>
                  </a:ln>
                </p:spPr>
                <p:txBody>
                  <a:bodyPr>
                    <a:spAutoFit/>
                  </a:bodyPr>
                  <a:lstStyle/>
                  <a:p>
                    <a:endParaRPr lang="en-US"/>
                  </a:p>
                </p:txBody>
              </p:sp>
              <p:sp>
                <p:nvSpPr>
                  <p:cNvPr id="13440" name="Line 82"/>
                  <p:cNvSpPr>
                    <a:spLocks noChangeShapeType="1"/>
                  </p:cNvSpPr>
                  <p:nvPr/>
                </p:nvSpPr>
                <p:spPr bwMode="auto">
                  <a:xfrm flipV="1">
                    <a:off x="2208" y="3984"/>
                    <a:ext cx="480" cy="144"/>
                  </a:xfrm>
                  <a:prstGeom prst="line">
                    <a:avLst/>
                  </a:prstGeom>
                  <a:noFill/>
                  <a:ln w="19050">
                    <a:solidFill>
                      <a:srgbClr val="000000"/>
                    </a:solidFill>
                    <a:round/>
                    <a:headEnd/>
                    <a:tailEnd/>
                  </a:ln>
                </p:spPr>
                <p:txBody>
                  <a:bodyPr>
                    <a:spAutoFit/>
                  </a:bodyPr>
                  <a:lstStyle/>
                  <a:p>
                    <a:endParaRPr lang="en-US"/>
                  </a:p>
                </p:txBody>
              </p:sp>
              <p:sp>
                <p:nvSpPr>
                  <p:cNvPr id="13441" name="Line 83"/>
                  <p:cNvSpPr>
                    <a:spLocks noChangeShapeType="1"/>
                  </p:cNvSpPr>
                  <p:nvPr/>
                </p:nvSpPr>
                <p:spPr bwMode="auto">
                  <a:xfrm flipV="1">
                    <a:off x="2208" y="4128"/>
                    <a:ext cx="480" cy="48"/>
                  </a:xfrm>
                  <a:prstGeom prst="line">
                    <a:avLst/>
                  </a:prstGeom>
                  <a:noFill/>
                  <a:ln w="19050">
                    <a:solidFill>
                      <a:srgbClr val="000000"/>
                    </a:solidFill>
                    <a:round/>
                    <a:headEnd/>
                    <a:tailEnd/>
                  </a:ln>
                </p:spPr>
                <p:txBody>
                  <a:bodyPr>
                    <a:spAutoFit/>
                  </a:bodyPr>
                  <a:lstStyle/>
                  <a:p>
                    <a:endParaRPr lang="en-US"/>
                  </a:p>
                </p:txBody>
              </p:sp>
              <p:sp>
                <p:nvSpPr>
                  <p:cNvPr id="13442" name="Line 84"/>
                  <p:cNvSpPr>
                    <a:spLocks noChangeShapeType="1"/>
                  </p:cNvSpPr>
                  <p:nvPr/>
                </p:nvSpPr>
                <p:spPr bwMode="auto">
                  <a:xfrm flipV="1">
                    <a:off x="2208" y="4176"/>
                    <a:ext cx="480" cy="48"/>
                  </a:xfrm>
                  <a:prstGeom prst="line">
                    <a:avLst/>
                  </a:prstGeom>
                  <a:noFill/>
                  <a:ln w="19050">
                    <a:solidFill>
                      <a:srgbClr val="000000"/>
                    </a:solidFill>
                    <a:round/>
                    <a:headEnd/>
                    <a:tailEnd/>
                  </a:ln>
                </p:spPr>
                <p:txBody>
                  <a:bodyPr>
                    <a:spAutoFit/>
                  </a:bodyPr>
                  <a:lstStyle/>
                  <a:p>
                    <a:endParaRPr lang="en-US"/>
                  </a:p>
                </p:txBody>
              </p:sp>
            </p:grpSp>
            <p:sp>
              <p:nvSpPr>
                <p:cNvPr id="13433" name="Line 85"/>
                <p:cNvSpPr>
                  <a:spLocks noChangeShapeType="1"/>
                </p:cNvSpPr>
                <p:nvPr/>
              </p:nvSpPr>
              <p:spPr bwMode="auto">
                <a:xfrm flipV="1">
                  <a:off x="1680" y="3408"/>
                  <a:ext cx="288" cy="288"/>
                </a:xfrm>
                <a:prstGeom prst="line">
                  <a:avLst/>
                </a:prstGeom>
                <a:noFill/>
                <a:ln w="19050">
                  <a:solidFill>
                    <a:srgbClr val="000000"/>
                  </a:solidFill>
                  <a:round/>
                  <a:headEnd/>
                  <a:tailEnd type="triangle" w="med" len="med"/>
                </a:ln>
              </p:spPr>
              <p:txBody>
                <a:bodyPr>
                  <a:spAutoFit/>
                </a:bodyPr>
                <a:lstStyle/>
                <a:p>
                  <a:endParaRPr lang="en-US"/>
                </a:p>
              </p:txBody>
            </p:sp>
            <p:sp>
              <p:nvSpPr>
                <p:cNvPr id="13434" name="Line 86"/>
                <p:cNvSpPr>
                  <a:spLocks noChangeShapeType="1"/>
                </p:cNvSpPr>
                <p:nvPr/>
              </p:nvSpPr>
              <p:spPr bwMode="auto">
                <a:xfrm flipV="1">
                  <a:off x="1680" y="3936"/>
                  <a:ext cx="288" cy="96"/>
                </a:xfrm>
                <a:prstGeom prst="line">
                  <a:avLst/>
                </a:prstGeom>
                <a:noFill/>
                <a:ln w="19050">
                  <a:solidFill>
                    <a:srgbClr val="000000"/>
                  </a:solidFill>
                  <a:round/>
                  <a:headEnd/>
                  <a:tailEnd type="triangle" w="med" len="med"/>
                </a:ln>
              </p:spPr>
              <p:txBody>
                <a:bodyPr>
                  <a:spAutoFit/>
                </a:bodyPr>
                <a:lstStyle/>
                <a:p>
                  <a:endParaRPr lang="en-US"/>
                </a:p>
              </p:txBody>
            </p:sp>
            <p:sp>
              <p:nvSpPr>
                <p:cNvPr id="13435" name="Line 87"/>
                <p:cNvSpPr>
                  <a:spLocks noChangeShapeType="1"/>
                </p:cNvSpPr>
                <p:nvPr/>
              </p:nvSpPr>
              <p:spPr bwMode="auto">
                <a:xfrm>
                  <a:off x="1680" y="4128"/>
                  <a:ext cx="288" cy="48"/>
                </a:xfrm>
                <a:prstGeom prst="line">
                  <a:avLst/>
                </a:prstGeom>
                <a:noFill/>
                <a:ln w="19050">
                  <a:solidFill>
                    <a:srgbClr val="000000"/>
                  </a:solidFill>
                  <a:round/>
                  <a:headEnd/>
                  <a:tailEnd type="triangle" w="med" len="med"/>
                </a:ln>
              </p:spPr>
              <p:txBody>
                <a:bodyPr>
                  <a:spAutoFit/>
                </a:bodyPr>
                <a:lstStyle/>
                <a:p>
                  <a:endParaRPr lang="en-US"/>
                </a:p>
              </p:txBody>
            </p:sp>
            <p:sp>
              <p:nvSpPr>
                <p:cNvPr id="13436" name="Line 88"/>
                <p:cNvSpPr>
                  <a:spLocks noChangeShapeType="1"/>
                </p:cNvSpPr>
                <p:nvPr/>
              </p:nvSpPr>
              <p:spPr bwMode="auto">
                <a:xfrm flipV="1">
                  <a:off x="912" y="3696"/>
                  <a:ext cx="432" cy="144"/>
                </a:xfrm>
                <a:prstGeom prst="line">
                  <a:avLst/>
                </a:prstGeom>
                <a:noFill/>
                <a:ln w="19050">
                  <a:solidFill>
                    <a:srgbClr val="000000"/>
                  </a:solidFill>
                  <a:round/>
                  <a:headEnd/>
                  <a:tailEnd type="triangle" w="med" len="med"/>
                </a:ln>
              </p:spPr>
              <p:txBody>
                <a:bodyPr>
                  <a:spAutoFit/>
                </a:bodyPr>
                <a:lstStyle/>
                <a:p>
                  <a:endParaRPr lang="en-US"/>
                </a:p>
              </p:txBody>
            </p:sp>
            <p:sp>
              <p:nvSpPr>
                <p:cNvPr id="13437" name="Line 89"/>
                <p:cNvSpPr>
                  <a:spLocks noChangeShapeType="1"/>
                </p:cNvSpPr>
                <p:nvPr/>
              </p:nvSpPr>
              <p:spPr bwMode="auto">
                <a:xfrm>
                  <a:off x="912" y="3888"/>
                  <a:ext cx="432" cy="192"/>
                </a:xfrm>
                <a:prstGeom prst="line">
                  <a:avLst/>
                </a:prstGeom>
                <a:noFill/>
                <a:ln w="19050">
                  <a:solidFill>
                    <a:srgbClr val="000000"/>
                  </a:solidFill>
                  <a:round/>
                  <a:headEnd/>
                  <a:tailEnd type="triangle" w="med" len="med"/>
                </a:ln>
              </p:spPr>
              <p:txBody>
                <a:bodyPr>
                  <a:spAutoFit/>
                </a:bodyPr>
                <a:lstStyle/>
                <a:p>
                  <a:endParaRPr lang="en-US"/>
                </a:p>
              </p:txBody>
            </p:sp>
          </p:grpSp>
        </p:grpSp>
        <p:sp>
          <p:nvSpPr>
            <p:cNvPr id="13419" name="Text Box 90"/>
            <p:cNvSpPr txBox="1">
              <a:spLocks noChangeArrowheads="1"/>
            </p:cNvSpPr>
            <p:nvPr/>
          </p:nvSpPr>
          <p:spPr bwMode="auto">
            <a:xfrm>
              <a:off x="363538" y="6248400"/>
              <a:ext cx="1352550" cy="517525"/>
            </a:xfrm>
            <a:prstGeom prst="rect">
              <a:avLst/>
            </a:prstGeom>
            <a:noFill/>
            <a:ln w="9525">
              <a:noFill/>
              <a:miter lim="800000"/>
              <a:headEnd/>
              <a:tailEnd/>
            </a:ln>
          </p:spPr>
          <p:txBody>
            <a:bodyPr wrap="none">
              <a:spAutoFit/>
            </a:bodyPr>
            <a:lstStyle/>
            <a:p>
              <a:pPr algn="ctr"/>
              <a:r>
                <a:rPr lang="en-US" sz="1400">
                  <a:solidFill>
                    <a:srgbClr val="FF0000"/>
                  </a:solidFill>
                  <a:latin typeface="Comic Sans MS" pitchFamily="66" charset="0"/>
                </a:rPr>
                <a:t>triple indirect</a:t>
              </a:r>
            </a:p>
            <a:p>
              <a:pPr algn="ctr"/>
              <a:r>
                <a:rPr lang="en-US" sz="1400">
                  <a:solidFill>
                    <a:srgbClr val="FF0000"/>
                  </a:solidFill>
                  <a:latin typeface="Comic Sans MS" pitchFamily="66" charset="0"/>
                </a:rPr>
                <a:t>block</a:t>
              </a:r>
            </a:p>
          </p:txBody>
        </p:sp>
      </p:grpSp>
      <p:grpSp>
        <p:nvGrpSpPr>
          <p:cNvPr id="13342" name="Group 172"/>
          <p:cNvGrpSpPr>
            <a:grpSpLocks/>
          </p:cNvGrpSpPr>
          <p:nvPr/>
        </p:nvGrpSpPr>
        <p:grpSpPr bwMode="auto">
          <a:xfrm>
            <a:off x="2133600" y="2701925"/>
            <a:ext cx="4364038" cy="1905000"/>
            <a:chOff x="2133600" y="2895600"/>
            <a:chExt cx="4364038" cy="1905000"/>
          </a:xfrm>
        </p:grpSpPr>
        <p:sp>
          <p:nvSpPr>
            <p:cNvPr id="13403" name="Line 92"/>
            <p:cNvSpPr>
              <a:spLocks noChangeShapeType="1"/>
            </p:cNvSpPr>
            <p:nvPr/>
          </p:nvSpPr>
          <p:spPr bwMode="auto">
            <a:xfrm>
              <a:off x="2133600" y="4800600"/>
              <a:ext cx="533400" cy="0"/>
            </a:xfrm>
            <a:prstGeom prst="line">
              <a:avLst/>
            </a:prstGeom>
            <a:noFill/>
            <a:ln w="25400">
              <a:solidFill>
                <a:srgbClr val="000000"/>
              </a:solidFill>
              <a:round/>
              <a:headEnd/>
              <a:tailEnd/>
            </a:ln>
          </p:spPr>
          <p:txBody>
            <a:bodyPr>
              <a:spAutoFit/>
            </a:bodyPr>
            <a:lstStyle/>
            <a:p>
              <a:endParaRPr lang="en-US"/>
            </a:p>
          </p:txBody>
        </p:sp>
        <p:sp>
          <p:nvSpPr>
            <p:cNvPr id="78941" name="Rectangle 93"/>
            <p:cNvSpPr>
              <a:spLocks noChangeArrowheads="1"/>
            </p:cNvSpPr>
            <p:nvPr/>
          </p:nvSpPr>
          <p:spPr bwMode="auto">
            <a:xfrm>
              <a:off x="4267200" y="3657600"/>
              <a:ext cx="685800" cy="304800"/>
            </a:xfrm>
            <a:prstGeom prst="rect">
              <a:avLst/>
            </a:prstGeom>
            <a:solidFill>
              <a:srgbClr val="66FF99"/>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13405" name="Line 94"/>
            <p:cNvSpPr>
              <a:spLocks noChangeShapeType="1"/>
            </p:cNvSpPr>
            <p:nvPr/>
          </p:nvSpPr>
          <p:spPr bwMode="auto">
            <a:xfrm flipV="1">
              <a:off x="2667000" y="3810000"/>
              <a:ext cx="1600200" cy="990600"/>
            </a:xfrm>
            <a:prstGeom prst="line">
              <a:avLst/>
            </a:prstGeom>
            <a:noFill/>
            <a:ln w="25400">
              <a:solidFill>
                <a:srgbClr val="000000"/>
              </a:solidFill>
              <a:round/>
              <a:headEnd/>
              <a:tailEnd type="triangle" w="med" len="med"/>
            </a:ln>
          </p:spPr>
          <p:txBody>
            <a:bodyPr>
              <a:spAutoFit/>
            </a:bodyPr>
            <a:lstStyle/>
            <a:p>
              <a:endParaRPr lang="en-US"/>
            </a:p>
          </p:txBody>
        </p:sp>
        <p:sp>
          <p:nvSpPr>
            <p:cNvPr id="13406" name="Text Box 95"/>
            <p:cNvSpPr txBox="1">
              <a:spLocks noChangeArrowheads="1"/>
            </p:cNvSpPr>
            <p:nvPr/>
          </p:nvSpPr>
          <p:spPr bwMode="auto">
            <a:xfrm>
              <a:off x="4217988" y="3962400"/>
              <a:ext cx="839788" cy="517525"/>
            </a:xfrm>
            <a:prstGeom prst="rect">
              <a:avLst/>
            </a:prstGeom>
            <a:noFill/>
            <a:ln w="9525">
              <a:noFill/>
              <a:miter lim="800000"/>
              <a:headEnd/>
              <a:tailEnd/>
            </a:ln>
          </p:spPr>
          <p:txBody>
            <a:bodyPr wrap="none">
              <a:spAutoFit/>
            </a:bodyPr>
            <a:lstStyle/>
            <a:p>
              <a:pPr algn="ctr"/>
              <a:r>
                <a:rPr lang="en-US" sz="1400" b="1">
                  <a:solidFill>
                    <a:srgbClr val="008000"/>
                  </a:solidFill>
                  <a:latin typeface="Comic Sans MS" pitchFamily="66" charset="0"/>
                </a:rPr>
                <a:t>indirect</a:t>
              </a:r>
            </a:p>
            <a:p>
              <a:pPr algn="ctr"/>
              <a:r>
                <a:rPr lang="en-US" sz="1400" b="1">
                  <a:solidFill>
                    <a:srgbClr val="008000"/>
                  </a:solidFill>
                  <a:latin typeface="Comic Sans MS" pitchFamily="66" charset="0"/>
                </a:rPr>
                <a:t>block</a:t>
              </a:r>
            </a:p>
          </p:txBody>
        </p:sp>
        <p:grpSp>
          <p:nvGrpSpPr>
            <p:cNvPr id="13407" name="Group 96"/>
            <p:cNvGrpSpPr>
              <a:grpSpLocks/>
            </p:cNvGrpSpPr>
            <p:nvPr/>
          </p:nvGrpSpPr>
          <p:grpSpPr bwMode="auto">
            <a:xfrm>
              <a:off x="4953000" y="2895600"/>
              <a:ext cx="1544638" cy="1295400"/>
              <a:chOff x="3120" y="1776"/>
              <a:chExt cx="973" cy="816"/>
            </a:xfrm>
          </p:grpSpPr>
          <p:grpSp>
            <p:nvGrpSpPr>
              <p:cNvPr id="13408" name="Group 97"/>
              <p:cNvGrpSpPr>
                <a:grpSpLocks/>
              </p:cNvGrpSpPr>
              <p:nvPr/>
            </p:nvGrpSpPr>
            <p:grpSpPr bwMode="auto">
              <a:xfrm>
                <a:off x="3648" y="1776"/>
                <a:ext cx="445" cy="816"/>
                <a:chOff x="3696" y="1968"/>
                <a:chExt cx="445" cy="816"/>
              </a:xfrm>
            </p:grpSpPr>
            <p:sp>
              <p:nvSpPr>
                <p:cNvPr id="78946" name="Rectangle 98"/>
                <p:cNvSpPr>
                  <a:spLocks noChangeArrowheads="1"/>
                </p:cNvSpPr>
                <p:nvPr/>
              </p:nvSpPr>
              <p:spPr bwMode="auto">
                <a:xfrm>
                  <a:off x="3744" y="1968"/>
                  <a:ext cx="336" cy="144"/>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947" name="Rectangle 99"/>
                <p:cNvSpPr>
                  <a:spLocks noChangeArrowheads="1"/>
                </p:cNvSpPr>
                <p:nvPr/>
              </p:nvSpPr>
              <p:spPr bwMode="auto">
                <a:xfrm>
                  <a:off x="3744" y="2160"/>
                  <a:ext cx="336" cy="144"/>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948" name="Rectangle 100"/>
                <p:cNvSpPr>
                  <a:spLocks noChangeArrowheads="1"/>
                </p:cNvSpPr>
                <p:nvPr/>
              </p:nvSpPr>
              <p:spPr bwMode="auto">
                <a:xfrm>
                  <a:off x="3744" y="2448"/>
                  <a:ext cx="336" cy="144"/>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949" name="Rectangle 101"/>
                <p:cNvSpPr>
                  <a:spLocks noChangeArrowheads="1"/>
                </p:cNvSpPr>
                <p:nvPr/>
              </p:nvSpPr>
              <p:spPr bwMode="auto">
                <a:xfrm>
                  <a:off x="3744" y="2640"/>
                  <a:ext cx="336" cy="144"/>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13417" name="Text Box 102"/>
                <p:cNvSpPr txBox="1">
                  <a:spLocks noChangeArrowheads="1"/>
                </p:cNvSpPr>
                <p:nvPr/>
              </p:nvSpPr>
              <p:spPr bwMode="auto">
                <a:xfrm>
                  <a:off x="3696" y="2256"/>
                  <a:ext cx="445" cy="192"/>
                </a:xfrm>
                <a:prstGeom prst="rect">
                  <a:avLst/>
                </a:prstGeom>
                <a:noFill/>
                <a:ln w="25400">
                  <a:noFill/>
                  <a:miter lim="800000"/>
                  <a:headEnd/>
                  <a:tailEnd/>
                </a:ln>
              </p:spPr>
              <p:txBody>
                <a:bodyPr wrap="none">
                  <a:spAutoFit/>
                </a:bodyPr>
                <a:lstStyle/>
                <a:p>
                  <a:pPr algn="ctr"/>
                  <a:r>
                    <a:rPr lang="en-US" sz="1400" b="1">
                      <a:latin typeface="Comic Sans MS" pitchFamily="66" charset="0"/>
                    </a:rPr>
                    <a:t>blocks</a:t>
                  </a:r>
                </a:p>
              </p:txBody>
            </p:sp>
          </p:grpSp>
          <p:sp>
            <p:nvSpPr>
              <p:cNvPr id="13409" name="Line 103"/>
              <p:cNvSpPr>
                <a:spLocks noChangeShapeType="1"/>
              </p:cNvSpPr>
              <p:nvPr/>
            </p:nvSpPr>
            <p:spPr bwMode="auto">
              <a:xfrm flipV="1">
                <a:off x="3120" y="1872"/>
                <a:ext cx="576" cy="432"/>
              </a:xfrm>
              <a:prstGeom prst="line">
                <a:avLst/>
              </a:prstGeom>
              <a:noFill/>
              <a:ln w="25400">
                <a:solidFill>
                  <a:srgbClr val="000000"/>
                </a:solidFill>
                <a:round/>
                <a:headEnd/>
                <a:tailEnd type="triangle" w="med" len="med"/>
              </a:ln>
            </p:spPr>
            <p:txBody>
              <a:bodyPr>
                <a:spAutoFit/>
              </a:bodyPr>
              <a:lstStyle/>
              <a:p>
                <a:endParaRPr lang="en-US"/>
              </a:p>
            </p:txBody>
          </p:sp>
          <p:sp>
            <p:nvSpPr>
              <p:cNvPr id="13410" name="Line 104"/>
              <p:cNvSpPr>
                <a:spLocks noChangeShapeType="1"/>
              </p:cNvSpPr>
              <p:nvPr/>
            </p:nvSpPr>
            <p:spPr bwMode="auto">
              <a:xfrm flipV="1">
                <a:off x="3120" y="2016"/>
                <a:ext cx="576" cy="336"/>
              </a:xfrm>
              <a:prstGeom prst="line">
                <a:avLst/>
              </a:prstGeom>
              <a:noFill/>
              <a:ln w="25400">
                <a:solidFill>
                  <a:srgbClr val="000000"/>
                </a:solidFill>
                <a:round/>
                <a:headEnd/>
                <a:tailEnd type="triangle" w="med" len="med"/>
              </a:ln>
            </p:spPr>
            <p:txBody>
              <a:bodyPr>
                <a:spAutoFit/>
              </a:bodyPr>
              <a:lstStyle/>
              <a:p>
                <a:endParaRPr lang="en-US"/>
              </a:p>
            </p:txBody>
          </p:sp>
          <p:sp>
            <p:nvSpPr>
              <p:cNvPr id="13411" name="Line 105"/>
              <p:cNvSpPr>
                <a:spLocks noChangeShapeType="1"/>
              </p:cNvSpPr>
              <p:nvPr/>
            </p:nvSpPr>
            <p:spPr bwMode="auto">
              <a:xfrm flipV="1">
                <a:off x="3120" y="2304"/>
                <a:ext cx="576" cy="96"/>
              </a:xfrm>
              <a:prstGeom prst="line">
                <a:avLst/>
              </a:prstGeom>
              <a:noFill/>
              <a:ln w="25400">
                <a:solidFill>
                  <a:srgbClr val="000000"/>
                </a:solidFill>
                <a:round/>
                <a:headEnd/>
                <a:tailEnd type="triangle" w="med" len="med"/>
              </a:ln>
            </p:spPr>
            <p:txBody>
              <a:bodyPr>
                <a:spAutoFit/>
              </a:bodyPr>
              <a:lstStyle/>
              <a:p>
                <a:endParaRPr lang="en-US"/>
              </a:p>
            </p:txBody>
          </p:sp>
          <p:sp>
            <p:nvSpPr>
              <p:cNvPr id="13412" name="Line 106"/>
              <p:cNvSpPr>
                <a:spLocks noChangeShapeType="1"/>
              </p:cNvSpPr>
              <p:nvPr/>
            </p:nvSpPr>
            <p:spPr bwMode="auto">
              <a:xfrm>
                <a:off x="3120" y="2448"/>
                <a:ext cx="576" cy="48"/>
              </a:xfrm>
              <a:prstGeom prst="line">
                <a:avLst/>
              </a:prstGeom>
              <a:noFill/>
              <a:ln w="25400">
                <a:solidFill>
                  <a:srgbClr val="000000"/>
                </a:solidFill>
                <a:round/>
                <a:headEnd/>
                <a:tailEnd type="triangle" w="med" len="med"/>
              </a:ln>
            </p:spPr>
            <p:txBody>
              <a:bodyPr>
                <a:spAutoFit/>
              </a:bodyPr>
              <a:lstStyle/>
              <a:p>
                <a:endParaRPr lang="en-US"/>
              </a:p>
            </p:txBody>
          </p:sp>
        </p:grpSp>
      </p:grpSp>
      <p:grpSp>
        <p:nvGrpSpPr>
          <p:cNvPr id="13343" name="Group 173"/>
          <p:cNvGrpSpPr>
            <a:grpSpLocks/>
          </p:cNvGrpSpPr>
          <p:nvPr/>
        </p:nvGrpSpPr>
        <p:grpSpPr bwMode="auto">
          <a:xfrm>
            <a:off x="2209800" y="1635125"/>
            <a:ext cx="5973763" cy="4800600"/>
            <a:chOff x="2209800" y="1828800"/>
            <a:chExt cx="5973763" cy="4800600"/>
          </a:xfrm>
        </p:grpSpPr>
        <p:grpSp>
          <p:nvGrpSpPr>
            <p:cNvPr id="13344" name="Group 108"/>
            <p:cNvGrpSpPr>
              <a:grpSpLocks/>
            </p:cNvGrpSpPr>
            <p:nvPr/>
          </p:nvGrpSpPr>
          <p:grpSpPr bwMode="auto">
            <a:xfrm>
              <a:off x="7553325" y="3098800"/>
              <a:ext cx="630238" cy="990600"/>
              <a:chOff x="4890" y="912"/>
              <a:chExt cx="397" cy="624"/>
            </a:xfrm>
          </p:grpSpPr>
          <p:sp>
            <p:nvSpPr>
              <p:cNvPr id="78957" name="Rectangle 109"/>
              <p:cNvSpPr>
                <a:spLocks noChangeArrowheads="1"/>
              </p:cNvSpPr>
              <p:nvPr/>
            </p:nvSpPr>
            <p:spPr bwMode="auto">
              <a:xfrm>
                <a:off x="4953" y="912"/>
                <a:ext cx="262" cy="113"/>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958" name="Rectangle 110"/>
              <p:cNvSpPr>
                <a:spLocks noChangeArrowheads="1"/>
              </p:cNvSpPr>
              <p:nvPr/>
            </p:nvSpPr>
            <p:spPr bwMode="auto">
              <a:xfrm>
                <a:off x="4953" y="1054"/>
                <a:ext cx="262" cy="113"/>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959" name="Rectangle 111"/>
              <p:cNvSpPr>
                <a:spLocks noChangeArrowheads="1"/>
              </p:cNvSpPr>
              <p:nvPr/>
            </p:nvSpPr>
            <p:spPr bwMode="auto">
              <a:xfrm>
                <a:off x="4953" y="1281"/>
                <a:ext cx="262" cy="113"/>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13401" name="Text Box 112"/>
              <p:cNvSpPr txBox="1">
                <a:spLocks noChangeArrowheads="1"/>
              </p:cNvSpPr>
              <p:nvPr/>
            </p:nvSpPr>
            <p:spPr bwMode="auto">
              <a:xfrm>
                <a:off x="4890" y="1152"/>
                <a:ext cx="397" cy="173"/>
              </a:xfrm>
              <a:prstGeom prst="rect">
                <a:avLst/>
              </a:prstGeom>
              <a:noFill/>
              <a:ln w="25400">
                <a:noFill/>
                <a:miter lim="800000"/>
                <a:headEnd/>
                <a:tailEnd/>
              </a:ln>
            </p:spPr>
            <p:txBody>
              <a:bodyPr wrap="none">
                <a:spAutoFit/>
              </a:bodyPr>
              <a:lstStyle/>
              <a:p>
                <a:pPr algn="ctr"/>
                <a:r>
                  <a:rPr lang="en-US" sz="1200" b="1">
                    <a:latin typeface="Comic Sans MS" pitchFamily="66" charset="0"/>
                  </a:rPr>
                  <a:t>blocks</a:t>
                </a:r>
              </a:p>
            </p:txBody>
          </p:sp>
          <p:sp>
            <p:nvSpPr>
              <p:cNvPr id="78961" name="Rectangle 113"/>
              <p:cNvSpPr>
                <a:spLocks noChangeArrowheads="1"/>
              </p:cNvSpPr>
              <p:nvPr/>
            </p:nvSpPr>
            <p:spPr bwMode="auto">
              <a:xfrm>
                <a:off x="4953" y="1423"/>
                <a:ext cx="262" cy="113"/>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grpSp>
        <p:grpSp>
          <p:nvGrpSpPr>
            <p:cNvPr id="13345" name="Group 114"/>
            <p:cNvGrpSpPr>
              <a:grpSpLocks/>
            </p:cNvGrpSpPr>
            <p:nvPr/>
          </p:nvGrpSpPr>
          <p:grpSpPr bwMode="auto">
            <a:xfrm>
              <a:off x="2209800" y="1828800"/>
              <a:ext cx="5973763" cy="4800600"/>
              <a:chOff x="1392" y="1152"/>
              <a:chExt cx="3763" cy="3024"/>
            </a:xfrm>
          </p:grpSpPr>
          <p:sp>
            <p:nvSpPr>
              <p:cNvPr id="13346" name="Line 115"/>
              <p:cNvSpPr>
                <a:spLocks noChangeShapeType="1"/>
              </p:cNvSpPr>
              <p:nvPr/>
            </p:nvSpPr>
            <p:spPr bwMode="auto">
              <a:xfrm flipV="1">
                <a:off x="4080" y="2016"/>
                <a:ext cx="720" cy="1008"/>
              </a:xfrm>
              <a:prstGeom prst="line">
                <a:avLst/>
              </a:prstGeom>
              <a:noFill/>
              <a:ln w="22225">
                <a:solidFill>
                  <a:srgbClr val="000000"/>
                </a:solidFill>
                <a:round/>
                <a:headEnd/>
                <a:tailEnd type="triangle" w="med" len="med"/>
              </a:ln>
            </p:spPr>
            <p:txBody>
              <a:bodyPr>
                <a:spAutoFit/>
              </a:bodyPr>
              <a:lstStyle/>
              <a:p>
                <a:endParaRPr lang="en-US"/>
              </a:p>
            </p:txBody>
          </p:sp>
          <p:sp>
            <p:nvSpPr>
              <p:cNvPr id="13347" name="Line 116"/>
              <p:cNvSpPr>
                <a:spLocks noChangeShapeType="1"/>
              </p:cNvSpPr>
              <p:nvPr/>
            </p:nvSpPr>
            <p:spPr bwMode="auto">
              <a:xfrm flipV="1">
                <a:off x="4080" y="2160"/>
                <a:ext cx="720" cy="864"/>
              </a:xfrm>
              <a:prstGeom prst="line">
                <a:avLst/>
              </a:prstGeom>
              <a:noFill/>
              <a:ln w="22225">
                <a:solidFill>
                  <a:srgbClr val="000000"/>
                </a:solidFill>
                <a:round/>
                <a:headEnd/>
                <a:tailEnd type="triangle" w="med" len="med"/>
              </a:ln>
            </p:spPr>
            <p:txBody>
              <a:bodyPr>
                <a:spAutoFit/>
              </a:bodyPr>
              <a:lstStyle/>
              <a:p>
                <a:endParaRPr lang="en-US"/>
              </a:p>
            </p:txBody>
          </p:sp>
          <p:sp>
            <p:nvSpPr>
              <p:cNvPr id="13348" name="Line 117"/>
              <p:cNvSpPr>
                <a:spLocks noChangeShapeType="1"/>
              </p:cNvSpPr>
              <p:nvPr/>
            </p:nvSpPr>
            <p:spPr bwMode="auto">
              <a:xfrm flipV="1">
                <a:off x="4080" y="2352"/>
                <a:ext cx="720" cy="720"/>
              </a:xfrm>
              <a:prstGeom prst="line">
                <a:avLst/>
              </a:prstGeom>
              <a:noFill/>
              <a:ln w="22225">
                <a:solidFill>
                  <a:srgbClr val="000000"/>
                </a:solidFill>
                <a:round/>
                <a:headEnd/>
                <a:tailEnd type="triangle" w="med" len="med"/>
              </a:ln>
            </p:spPr>
            <p:txBody>
              <a:bodyPr>
                <a:spAutoFit/>
              </a:bodyPr>
              <a:lstStyle/>
              <a:p>
                <a:endParaRPr lang="en-US"/>
              </a:p>
            </p:txBody>
          </p:sp>
          <p:sp>
            <p:nvSpPr>
              <p:cNvPr id="13349" name="Line 118"/>
              <p:cNvSpPr>
                <a:spLocks noChangeShapeType="1"/>
              </p:cNvSpPr>
              <p:nvPr/>
            </p:nvSpPr>
            <p:spPr bwMode="auto">
              <a:xfrm flipV="1">
                <a:off x="4080" y="2496"/>
                <a:ext cx="720" cy="624"/>
              </a:xfrm>
              <a:prstGeom prst="line">
                <a:avLst/>
              </a:prstGeom>
              <a:noFill/>
              <a:ln w="22225">
                <a:solidFill>
                  <a:srgbClr val="000000"/>
                </a:solidFill>
                <a:round/>
                <a:headEnd/>
                <a:tailEnd type="triangle" w="med" len="med"/>
              </a:ln>
            </p:spPr>
            <p:txBody>
              <a:bodyPr>
                <a:spAutoFit/>
              </a:bodyPr>
              <a:lstStyle/>
              <a:p>
                <a:endParaRPr lang="en-US"/>
              </a:p>
            </p:txBody>
          </p:sp>
          <p:grpSp>
            <p:nvGrpSpPr>
              <p:cNvPr id="13350" name="Group 119"/>
              <p:cNvGrpSpPr>
                <a:grpSpLocks/>
              </p:cNvGrpSpPr>
              <p:nvPr/>
            </p:nvGrpSpPr>
            <p:grpSpPr bwMode="auto">
              <a:xfrm>
                <a:off x="1392" y="1152"/>
                <a:ext cx="3763" cy="3024"/>
                <a:chOff x="1392" y="1152"/>
                <a:chExt cx="3763" cy="3024"/>
              </a:xfrm>
            </p:grpSpPr>
            <p:sp>
              <p:nvSpPr>
                <p:cNvPr id="13351" name="Line 120"/>
                <p:cNvSpPr>
                  <a:spLocks noChangeShapeType="1"/>
                </p:cNvSpPr>
                <p:nvPr/>
              </p:nvSpPr>
              <p:spPr bwMode="auto">
                <a:xfrm>
                  <a:off x="1392" y="3168"/>
                  <a:ext cx="288" cy="0"/>
                </a:xfrm>
                <a:prstGeom prst="line">
                  <a:avLst/>
                </a:prstGeom>
                <a:noFill/>
                <a:ln w="25400">
                  <a:solidFill>
                    <a:srgbClr val="000000"/>
                  </a:solidFill>
                  <a:round/>
                  <a:headEnd/>
                  <a:tailEnd/>
                </a:ln>
              </p:spPr>
              <p:txBody>
                <a:bodyPr>
                  <a:spAutoFit/>
                </a:bodyPr>
                <a:lstStyle/>
                <a:p>
                  <a:endParaRPr lang="en-US"/>
                </a:p>
              </p:txBody>
            </p:sp>
            <p:sp>
              <p:nvSpPr>
                <p:cNvPr id="78969" name="Rectangle 121"/>
                <p:cNvSpPr>
                  <a:spLocks noChangeArrowheads="1"/>
                </p:cNvSpPr>
                <p:nvPr/>
              </p:nvSpPr>
              <p:spPr bwMode="auto">
                <a:xfrm>
                  <a:off x="2688" y="3216"/>
                  <a:ext cx="432" cy="192"/>
                </a:xfrm>
                <a:prstGeom prst="rect">
                  <a:avLst/>
                </a:prstGeom>
                <a:solidFill>
                  <a:schemeClr val="accent2"/>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13353" name="Line 122"/>
                <p:cNvSpPr>
                  <a:spLocks noChangeShapeType="1"/>
                </p:cNvSpPr>
                <p:nvPr/>
              </p:nvSpPr>
              <p:spPr bwMode="auto">
                <a:xfrm>
                  <a:off x="1680" y="3168"/>
                  <a:ext cx="1008" cy="144"/>
                </a:xfrm>
                <a:prstGeom prst="line">
                  <a:avLst/>
                </a:prstGeom>
                <a:noFill/>
                <a:ln w="25400">
                  <a:solidFill>
                    <a:srgbClr val="000000"/>
                  </a:solidFill>
                  <a:round/>
                  <a:headEnd/>
                  <a:tailEnd type="triangle" w="med" len="med"/>
                </a:ln>
              </p:spPr>
              <p:txBody>
                <a:bodyPr>
                  <a:spAutoFit/>
                </a:bodyPr>
                <a:lstStyle/>
                <a:p>
                  <a:endParaRPr lang="en-US"/>
                </a:p>
              </p:txBody>
            </p:sp>
            <p:grpSp>
              <p:nvGrpSpPr>
                <p:cNvPr id="13354" name="Group 123"/>
                <p:cNvGrpSpPr>
                  <a:grpSpLocks/>
                </p:cNvGrpSpPr>
                <p:nvPr/>
              </p:nvGrpSpPr>
              <p:grpSpPr bwMode="auto">
                <a:xfrm>
                  <a:off x="3120" y="2784"/>
                  <a:ext cx="1008" cy="912"/>
                  <a:chOff x="3120" y="1968"/>
                  <a:chExt cx="1024" cy="816"/>
                </a:xfrm>
              </p:grpSpPr>
              <p:grpSp>
                <p:nvGrpSpPr>
                  <p:cNvPr id="13388" name="Group 124"/>
                  <p:cNvGrpSpPr>
                    <a:grpSpLocks/>
                  </p:cNvGrpSpPr>
                  <p:nvPr/>
                </p:nvGrpSpPr>
                <p:grpSpPr bwMode="auto">
                  <a:xfrm>
                    <a:off x="3693" y="1968"/>
                    <a:ext cx="451" cy="816"/>
                    <a:chOff x="3693" y="1968"/>
                    <a:chExt cx="451" cy="816"/>
                  </a:xfrm>
                </p:grpSpPr>
                <p:sp>
                  <p:nvSpPr>
                    <p:cNvPr id="78973" name="Rectangle 125"/>
                    <p:cNvSpPr>
                      <a:spLocks noChangeArrowheads="1"/>
                    </p:cNvSpPr>
                    <p:nvPr/>
                  </p:nvSpPr>
                  <p:spPr bwMode="auto">
                    <a:xfrm>
                      <a:off x="3744" y="1968"/>
                      <a:ext cx="336" cy="144"/>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974" name="Rectangle 126"/>
                    <p:cNvSpPr>
                      <a:spLocks noChangeArrowheads="1"/>
                    </p:cNvSpPr>
                    <p:nvPr/>
                  </p:nvSpPr>
                  <p:spPr bwMode="auto">
                    <a:xfrm>
                      <a:off x="3744" y="2160"/>
                      <a:ext cx="336" cy="144"/>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975" name="Rectangle 127"/>
                    <p:cNvSpPr>
                      <a:spLocks noChangeArrowheads="1"/>
                    </p:cNvSpPr>
                    <p:nvPr/>
                  </p:nvSpPr>
                  <p:spPr bwMode="auto">
                    <a:xfrm>
                      <a:off x="3744" y="2448"/>
                      <a:ext cx="336" cy="144"/>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976" name="Rectangle 128"/>
                    <p:cNvSpPr>
                      <a:spLocks noChangeArrowheads="1"/>
                    </p:cNvSpPr>
                    <p:nvPr/>
                  </p:nvSpPr>
                  <p:spPr bwMode="auto">
                    <a:xfrm>
                      <a:off x="3744" y="2640"/>
                      <a:ext cx="336" cy="144"/>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13397" name="Text Box 129"/>
                    <p:cNvSpPr txBox="1">
                      <a:spLocks noChangeArrowheads="1"/>
                    </p:cNvSpPr>
                    <p:nvPr/>
                  </p:nvSpPr>
                  <p:spPr bwMode="auto">
                    <a:xfrm>
                      <a:off x="3693" y="2256"/>
                      <a:ext cx="451" cy="172"/>
                    </a:xfrm>
                    <a:prstGeom prst="rect">
                      <a:avLst/>
                    </a:prstGeom>
                    <a:noFill/>
                    <a:ln w="25400">
                      <a:noFill/>
                      <a:miter lim="800000"/>
                      <a:headEnd/>
                      <a:tailEnd/>
                    </a:ln>
                  </p:spPr>
                  <p:txBody>
                    <a:bodyPr wrap="none">
                      <a:spAutoFit/>
                    </a:bodyPr>
                    <a:lstStyle/>
                    <a:p>
                      <a:pPr algn="ctr"/>
                      <a:r>
                        <a:rPr lang="en-US" sz="1400" b="1">
                          <a:latin typeface="Comic Sans MS" pitchFamily="66" charset="0"/>
                        </a:rPr>
                        <a:t>blocks</a:t>
                      </a:r>
                    </a:p>
                  </p:txBody>
                </p:sp>
              </p:grpSp>
              <p:sp>
                <p:nvSpPr>
                  <p:cNvPr id="13389" name="Line 130"/>
                  <p:cNvSpPr>
                    <a:spLocks noChangeShapeType="1"/>
                  </p:cNvSpPr>
                  <p:nvPr/>
                </p:nvSpPr>
                <p:spPr bwMode="auto">
                  <a:xfrm flipV="1">
                    <a:off x="3120" y="2064"/>
                    <a:ext cx="624" cy="336"/>
                  </a:xfrm>
                  <a:prstGeom prst="line">
                    <a:avLst/>
                  </a:prstGeom>
                  <a:noFill/>
                  <a:ln w="25400">
                    <a:solidFill>
                      <a:srgbClr val="000000"/>
                    </a:solidFill>
                    <a:round/>
                    <a:headEnd/>
                    <a:tailEnd type="triangle" w="med" len="med"/>
                  </a:ln>
                </p:spPr>
                <p:txBody>
                  <a:bodyPr>
                    <a:spAutoFit/>
                  </a:bodyPr>
                  <a:lstStyle/>
                  <a:p>
                    <a:endParaRPr lang="en-US"/>
                  </a:p>
                </p:txBody>
              </p:sp>
              <p:sp>
                <p:nvSpPr>
                  <p:cNvPr id="13390" name="Line 131"/>
                  <p:cNvSpPr>
                    <a:spLocks noChangeShapeType="1"/>
                  </p:cNvSpPr>
                  <p:nvPr/>
                </p:nvSpPr>
                <p:spPr bwMode="auto">
                  <a:xfrm flipV="1">
                    <a:off x="3120" y="2256"/>
                    <a:ext cx="624" cy="192"/>
                  </a:xfrm>
                  <a:prstGeom prst="line">
                    <a:avLst/>
                  </a:prstGeom>
                  <a:noFill/>
                  <a:ln w="25400">
                    <a:solidFill>
                      <a:srgbClr val="000000"/>
                    </a:solidFill>
                    <a:round/>
                    <a:headEnd/>
                    <a:tailEnd type="triangle" w="med" len="med"/>
                  </a:ln>
                </p:spPr>
                <p:txBody>
                  <a:bodyPr>
                    <a:spAutoFit/>
                  </a:bodyPr>
                  <a:lstStyle/>
                  <a:p>
                    <a:endParaRPr lang="en-US"/>
                  </a:p>
                </p:txBody>
              </p:sp>
              <p:sp>
                <p:nvSpPr>
                  <p:cNvPr id="13391" name="Line 132"/>
                  <p:cNvSpPr>
                    <a:spLocks noChangeShapeType="1"/>
                  </p:cNvSpPr>
                  <p:nvPr/>
                </p:nvSpPr>
                <p:spPr bwMode="auto">
                  <a:xfrm>
                    <a:off x="3120" y="2448"/>
                    <a:ext cx="624" cy="96"/>
                  </a:xfrm>
                  <a:prstGeom prst="line">
                    <a:avLst/>
                  </a:prstGeom>
                  <a:noFill/>
                  <a:ln w="25400">
                    <a:solidFill>
                      <a:srgbClr val="000000"/>
                    </a:solidFill>
                    <a:round/>
                    <a:headEnd/>
                    <a:tailEnd type="triangle" w="med" len="med"/>
                  </a:ln>
                </p:spPr>
                <p:txBody>
                  <a:bodyPr>
                    <a:spAutoFit/>
                  </a:bodyPr>
                  <a:lstStyle/>
                  <a:p>
                    <a:endParaRPr lang="en-US"/>
                  </a:p>
                </p:txBody>
              </p:sp>
              <p:sp>
                <p:nvSpPr>
                  <p:cNvPr id="13392" name="Line 133"/>
                  <p:cNvSpPr>
                    <a:spLocks noChangeShapeType="1"/>
                  </p:cNvSpPr>
                  <p:nvPr/>
                </p:nvSpPr>
                <p:spPr bwMode="auto">
                  <a:xfrm>
                    <a:off x="3120" y="2496"/>
                    <a:ext cx="624" cy="240"/>
                  </a:xfrm>
                  <a:prstGeom prst="line">
                    <a:avLst/>
                  </a:prstGeom>
                  <a:noFill/>
                  <a:ln w="25400">
                    <a:solidFill>
                      <a:srgbClr val="000000"/>
                    </a:solidFill>
                    <a:round/>
                    <a:headEnd/>
                    <a:tailEnd type="triangle" w="med" len="med"/>
                  </a:ln>
                </p:spPr>
                <p:txBody>
                  <a:bodyPr>
                    <a:spAutoFit/>
                  </a:bodyPr>
                  <a:lstStyle/>
                  <a:p>
                    <a:endParaRPr lang="en-US"/>
                  </a:p>
                </p:txBody>
              </p:sp>
            </p:grpSp>
            <p:sp>
              <p:nvSpPr>
                <p:cNvPr id="13355" name="Text Box 134"/>
                <p:cNvSpPr txBox="1">
                  <a:spLocks noChangeArrowheads="1"/>
                </p:cNvSpPr>
                <p:nvPr/>
              </p:nvSpPr>
              <p:spPr bwMode="auto">
                <a:xfrm>
                  <a:off x="2485" y="2880"/>
                  <a:ext cx="923" cy="326"/>
                </a:xfrm>
                <a:prstGeom prst="rect">
                  <a:avLst/>
                </a:prstGeom>
                <a:noFill/>
                <a:ln w="9525">
                  <a:noFill/>
                  <a:miter lim="800000"/>
                  <a:headEnd/>
                  <a:tailEnd/>
                </a:ln>
              </p:spPr>
              <p:txBody>
                <a:bodyPr wrap="none">
                  <a:spAutoFit/>
                </a:bodyPr>
                <a:lstStyle/>
                <a:p>
                  <a:pPr algn="ctr"/>
                  <a:r>
                    <a:rPr lang="en-US" sz="1400" b="1">
                      <a:solidFill>
                        <a:schemeClr val="accent2"/>
                      </a:solidFill>
                      <a:latin typeface="Comic Sans MS" pitchFamily="66" charset="0"/>
                    </a:rPr>
                    <a:t>double indirect</a:t>
                  </a:r>
                </a:p>
                <a:p>
                  <a:pPr algn="ctr"/>
                  <a:r>
                    <a:rPr lang="en-US" sz="1400" b="1">
                      <a:solidFill>
                        <a:schemeClr val="accent2"/>
                      </a:solidFill>
                      <a:latin typeface="Comic Sans MS" pitchFamily="66" charset="0"/>
                    </a:rPr>
                    <a:t>block</a:t>
                  </a:r>
                </a:p>
              </p:txBody>
            </p:sp>
            <p:grpSp>
              <p:nvGrpSpPr>
                <p:cNvPr id="13356" name="Group 135"/>
                <p:cNvGrpSpPr>
                  <a:grpSpLocks/>
                </p:cNvGrpSpPr>
                <p:nvPr/>
              </p:nvGrpSpPr>
              <p:grpSpPr bwMode="auto">
                <a:xfrm>
                  <a:off x="4080" y="1152"/>
                  <a:ext cx="1069" cy="1776"/>
                  <a:chOff x="4080" y="1152"/>
                  <a:chExt cx="1069" cy="1776"/>
                </a:xfrm>
              </p:grpSpPr>
              <p:grpSp>
                <p:nvGrpSpPr>
                  <p:cNvPr id="13378" name="Group 136"/>
                  <p:cNvGrpSpPr>
                    <a:grpSpLocks/>
                  </p:cNvGrpSpPr>
                  <p:nvPr/>
                </p:nvGrpSpPr>
                <p:grpSpPr bwMode="auto">
                  <a:xfrm>
                    <a:off x="4752" y="1152"/>
                    <a:ext cx="397" cy="624"/>
                    <a:chOff x="4890" y="912"/>
                    <a:chExt cx="397" cy="624"/>
                  </a:xfrm>
                </p:grpSpPr>
                <p:sp>
                  <p:nvSpPr>
                    <p:cNvPr id="78985" name="Rectangle 137"/>
                    <p:cNvSpPr>
                      <a:spLocks noChangeArrowheads="1"/>
                    </p:cNvSpPr>
                    <p:nvPr/>
                  </p:nvSpPr>
                  <p:spPr bwMode="auto">
                    <a:xfrm>
                      <a:off x="4953" y="912"/>
                      <a:ext cx="262" cy="113"/>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986" name="Rectangle 138"/>
                    <p:cNvSpPr>
                      <a:spLocks noChangeArrowheads="1"/>
                    </p:cNvSpPr>
                    <p:nvPr/>
                  </p:nvSpPr>
                  <p:spPr bwMode="auto">
                    <a:xfrm>
                      <a:off x="4953" y="1054"/>
                      <a:ext cx="262" cy="113"/>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987" name="Rectangle 139"/>
                    <p:cNvSpPr>
                      <a:spLocks noChangeArrowheads="1"/>
                    </p:cNvSpPr>
                    <p:nvPr/>
                  </p:nvSpPr>
                  <p:spPr bwMode="auto">
                    <a:xfrm>
                      <a:off x="4953" y="1281"/>
                      <a:ext cx="262" cy="113"/>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13386" name="Text Box 140"/>
                    <p:cNvSpPr txBox="1">
                      <a:spLocks noChangeArrowheads="1"/>
                    </p:cNvSpPr>
                    <p:nvPr/>
                  </p:nvSpPr>
                  <p:spPr bwMode="auto">
                    <a:xfrm>
                      <a:off x="4890" y="1152"/>
                      <a:ext cx="397" cy="173"/>
                    </a:xfrm>
                    <a:prstGeom prst="rect">
                      <a:avLst/>
                    </a:prstGeom>
                    <a:noFill/>
                    <a:ln w="25400">
                      <a:noFill/>
                      <a:miter lim="800000"/>
                      <a:headEnd/>
                      <a:tailEnd/>
                    </a:ln>
                  </p:spPr>
                  <p:txBody>
                    <a:bodyPr wrap="none">
                      <a:spAutoFit/>
                    </a:bodyPr>
                    <a:lstStyle/>
                    <a:p>
                      <a:pPr algn="ctr"/>
                      <a:r>
                        <a:rPr lang="en-US" sz="1200" b="1">
                          <a:latin typeface="Comic Sans MS" pitchFamily="66" charset="0"/>
                        </a:rPr>
                        <a:t>blocks</a:t>
                      </a:r>
                    </a:p>
                  </p:txBody>
                </p:sp>
                <p:sp>
                  <p:nvSpPr>
                    <p:cNvPr id="78989" name="Rectangle 141"/>
                    <p:cNvSpPr>
                      <a:spLocks noChangeArrowheads="1"/>
                    </p:cNvSpPr>
                    <p:nvPr/>
                  </p:nvSpPr>
                  <p:spPr bwMode="auto">
                    <a:xfrm>
                      <a:off x="4953" y="1423"/>
                      <a:ext cx="262" cy="113"/>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grpSp>
              <p:sp>
                <p:nvSpPr>
                  <p:cNvPr id="13379" name="Line 142"/>
                  <p:cNvSpPr>
                    <a:spLocks noChangeShapeType="1"/>
                  </p:cNvSpPr>
                  <p:nvPr/>
                </p:nvSpPr>
                <p:spPr bwMode="auto">
                  <a:xfrm flipV="1">
                    <a:off x="4080" y="1200"/>
                    <a:ext cx="720" cy="1584"/>
                  </a:xfrm>
                  <a:prstGeom prst="line">
                    <a:avLst/>
                  </a:prstGeom>
                  <a:noFill/>
                  <a:ln w="25400">
                    <a:solidFill>
                      <a:srgbClr val="000000"/>
                    </a:solidFill>
                    <a:round/>
                    <a:headEnd/>
                    <a:tailEnd type="triangle" w="med" len="med"/>
                  </a:ln>
                </p:spPr>
                <p:txBody>
                  <a:bodyPr>
                    <a:spAutoFit/>
                  </a:bodyPr>
                  <a:lstStyle/>
                  <a:p>
                    <a:endParaRPr lang="en-US"/>
                  </a:p>
                </p:txBody>
              </p:sp>
              <p:sp>
                <p:nvSpPr>
                  <p:cNvPr id="13380" name="Line 143"/>
                  <p:cNvSpPr>
                    <a:spLocks noChangeShapeType="1"/>
                  </p:cNvSpPr>
                  <p:nvPr/>
                </p:nvSpPr>
                <p:spPr bwMode="auto">
                  <a:xfrm flipV="1">
                    <a:off x="4080" y="1392"/>
                    <a:ext cx="720" cy="1440"/>
                  </a:xfrm>
                  <a:prstGeom prst="line">
                    <a:avLst/>
                  </a:prstGeom>
                  <a:noFill/>
                  <a:ln w="25400">
                    <a:solidFill>
                      <a:srgbClr val="000000"/>
                    </a:solidFill>
                    <a:round/>
                    <a:headEnd/>
                    <a:tailEnd type="triangle" w="med" len="med"/>
                  </a:ln>
                </p:spPr>
                <p:txBody>
                  <a:bodyPr>
                    <a:spAutoFit/>
                  </a:bodyPr>
                  <a:lstStyle/>
                  <a:p>
                    <a:endParaRPr lang="en-US"/>
                  </a:p>
                </p:txBody>
              </p:sp>
              <p:sp>
                <p:nvSpPr>
                  <p:cNvPr id="13381" name="Line 144"/>
                  <p:cNvSpPr>
                    <a:spLocks noChangeShapeType="1"/>
                  </p:cNvSpPr>
                  <p:nvPr/>
                </p:nvSpPr>
                <p:spPr bwMode="auto">
                  <a:xfrm flipV="1">
                    <a:off x="4080" y="1584"/>
                    <a:ext cx="720" cy="1296"/>
                  </a:xfrm>
                  <a:prstGeom prst="line">
                    <a:avLst/>
                  </a:prstGeom>
                  <a:noFill/>
                  <a:ln w="25400">
                    <a:solidFill>
                      <a:srgbClr val="000000"/>
                    </a:solidFill>
                    <a:round/>
                    <a:headEnd/>
                    <a:tailEnd type="triangle" w="med" len="med"/>
                  </a:ln>
                </p:spPr>
                <p:txBody>
                  <a:bodyPr>
                    <a:spAutoFit/>
                  </a:bodyPr>
                  <a:lstStyle/>
                  <a:p>
                    <a:endParaRPr lang="en-US"/>
                  </a:p>
                </p:txBody>
              </p:sp>
              <p:sp>
                <p:nvSpPr>
                  <p:cNvPr id="13382" name="Line 145"/>
                  <p:cNvSpPr>
                    <a:spLocks noChangeShapeType="1"/>
                  </p:cNvSpPr>
                  <p:nvPr/>
                </p:nvSpPr>
                <p:spPr bwMode="auto">
                  <a:xfrm flipV="1">
                    <a:off x="4080" y="1728"/>
                    <a:ext cx="720" cy="1200"/>
                  </a:xfrm>
                  <a:prstGeom prst="line">
                    <a:avLst/>
                  </a:prstGeom>
                  <a:noFill/>
                  <a:ln w="25400">
                    <a:solidFill>
                      <a:srgbClr val="000000"/>
                    </a:solidFill>
                    <a:round/>
                    <a:headEnd/>
                    <a:tailEnd type="triangle" w="med" len="med"/>
                  </a:ln>
                </p:spPr>
                <p:txBody>
                  <a:bodyPr>
                    <a:spAutoFit/>
                  </a:bodyPr>
                  <a:lstStyle/>
                  <a:p>
                    <a:endParaRPr lang="en-US"/>
                  </a:p>
                </p:txBody>
              </p:sp>
            </p:grpSp>
            <p:grpSp>
              <p:nvGrpSpPr>
                <p:cNvPr id="13357" name="Group 146"/>
                <p:cNvGrpSpPr>
                  <a:grpSpLocks/>
                </p:cNvGrpSpPr>
                <p:nvPr/>
              </p:nvGrpSpPr>
              <p:grpSpPr bwMode="auto">
                <a:xfrm>
                  <a:off x="4080" y="2752"/>
                  <a:ext cx="1075" cy="1424"/>
                  <a:chOff x="4080" y="2752"/>
                  <a:chExt cx="1075" cy="1424"/>
                </a:xfrm>
              </p:grpSpPr>
              <p:grpSp>
                <p:nvGrpSpPr>
                  <p:cNvPr id="13358" name="Group 147"/>
                  <p:cNvGrpSpPr>
                    <a:grpSpLocks/>
                  </p:cNvGrpSpPr>
                  <p:nvPr/>
                </p:nvGrpSpPr>
                <p:grpSpPr bwMode="auto">
                  <a:xfrm>
                    <a:off x="4758" y="2752"/>
                    <a:ext cx="397" cy="624"/>
                    <a:chOff x="4890" y="912"/>
                    <a:chExt cx="397" cy="624"/>
                  </a:xfrm>
                </p:grpSpPr>
                <p:sp>
                  <p:nvSpPr>
                    <p:cNvPr id="78996" name="Rectangle 148"/>
                    <p:cNvSpPr>
                      <a:spLocks noChangeArrowheads="1"/>
                    </p:cNvSpPr>
                    <p:nvPr/>
                  </p:nvSpPr>
                  <p:spPr bwMode="auto">
                    <a:xfrm>
                      <a:off x="4953" y="912"/>
                      <a:ext cx="262" cy="113"/>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997" name="Rectangle 149"/>
                    <p:cNvSpPr>
                      <a:spLocks noChangeArrowheads="1"/>
                    </p:cNvSpPr>
                    <p:nvPr/>
                  </p:nvSpPr>
                  <p:spPr bwMode="auto">
                    <a:xfrm>
                      <a:off x="4953" y="1054"/>
                      <a:ext cx="262" cy="113"/>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8998" name="Rectangle 150"/>
                    <p:cNvSpPr>
                      <a:spLocks noChangeArrowheads="1"/>
                    </p:cNvSpPr>
                    <p:nvPr/>
                  </p:nvSpPr>
                  <p:spPr bwMode="auto">
                    <a:xfrm>
                      <a:off x="4953" y="1281"/>
                      <a:ext cx="262" cy="113"/>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13376" name="Text Box 151"/>
                    <p:cNvSpPr txBox="1">
                      <a:spLocks noChangeArrowheads="1"/>
                    </p:cNvSpPr>
                    <p:nvPr/>
                  </p:nvSpPr>
                  <p:spPr bwMode="auto">
                    <a:xfrm>
                      <a:off x="4890" y="1152"/>
                      <a:ext cx="397" cy="173"/>
                    </a:xfrm>
                    <a:prstGeom prst="rect">
                      <a:avLst/>
                    </a:prstGeom>
                    <a:noFill/>
                    <a:ln w="25400">
                      <a:noFill/>
                      <a:miter lim="800000"/>
                      <a:headEnd/>
                      <a:tailEnd/>
                    </a:ln>
                  </p:spPr>
                  <p:txBody>
                    <a:bodyPr wrap="none">
                      <a:spAutoFit/>
                    </a:bodyPr>
                    <a:lstStyle/>
                    <a:p>
                      <a:pPr algn="ctr"/>
                      <a:r>
                        <a:rPr lang="en-US" sz="1200" b="1">
                          <a:latin typeface="Comic Sans MS" pitchFamily="66" charset="0"/>
                        </a:rPr>
                        <a:t>blocks</a:t>
                      </a:r>
                    </a:p>
                  </p:txBody>
                </p:sp>
                <p:sp>
                  <p:nvSpPr>
                    <p:cNvPr id="79000" name="Rectangle 152"/>
                    <p:cNvSpPr>
                      <a:spLocks noChangeArrowheads="1"/>
                    </p:cNvSpPr>
                    <p:nvPr/>
                  </p:nvSpPr>
                  <p:spPr bwMode="auto">
                    <a:xfrm>
                      <a:off x="4953" y="1423"/>
                      <a:ext cx="262" cy="113"/>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grpSp>
              <p:grpSp>
                <p:nvGrpSpPr>
                  <p:cNvPr id="13359" name="Group 153"/>
                  <p:cNvGrpSpPr>
                    <a:grpSpLocks/>
                  </p:cNvGrpSpPr>
                  <p:nvPr/>
                </p:nvGrpSpPr>
                <p:grpSpPr bwMode="auto">
                  <a:xfrm>
                    <a:off x="4758" y="3552"/>
                    <a:ext cx="397" cy="624"/>
                    <a:chOff x="4890" y="912"/>
                    <a:chExt cx="397" cy="624"/>
                  </a:xfrm>
                </p:grpSpPr>
                <p:sp>
                  <p:nvSpPr>
                    <p:cNvPr id="79002" name="Rectangle 154"/>
                    <p:cNvSpPr>
                      <a:spLocks noChangeArrowheads="1"/>
                    </p:cNvSpPr>
                    <p:nvPr/>
                  </p:nvSpPr>
                  <p:spPr bwMode="auto">
                    <a:xfrm>
                      <a:off x="4953" y="912"/>
                      <a:ext cx="262" cy="113"/>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9003" name="Rectangle 155"/>
                    <p:cNvSpPr>
                      <a:spLocks noChangeArrowheads="1"/>
                    </p:cNvSpPr>
                    <p:nvPr/>
                  </p:nvSpPr>
                  <p:spPr bwMode="auto">
                    <a:xfrm>
                      <a:off x="4953" y="1054"/>
                      <a:ext cx="262" cy="113"/>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79004" name="Rectangle 156"/>
                    <p:cNvSpPr>
                      <a:spLocks noChangeArrowheads="1"/>
                    </p:cNvSpPr>
                    <p:nvPr/>
                  </p:nvSpPr>
                  <p:spPr bwMode="auto">
                    <a:xfrm>
                      <a:off x="4953" y="1281"/>
                      <a:ext cx="262" cy="113"/>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sp>
                  <p:nvSpPr>
                    <p:cNvPr id="13371" name="Text Box 157"/>
                    <p:cNvSpPr txBox="1">
                      <a:spLocks noChangeArrowheads="1"/>
                    </p:cNvSpPr>
                    <p:nvPr/>
                  </p:nvSpPr>
                  <p:spPr bwMode="auto">
                    <a:xfrm>
                      <a:off x="4890" y="1152"/>
                      <a:ext cx="397" cy="173"/>
                    </a:xfrm>
                    <a:prstGeom prst="rect">
                      <a:avLst/>
                    </a:prstGeom>
                    <a:noFill/>
                    <a:ln w="25400">
                      <a:noFill/>
                      <a:miter lim="800000"/>
                      <a:headEnd/>
                      <a:tailEnd/>
                    </a:ln>
                  </p:spPr>
                  <p:txBody>
                    <a:bodyPr wrap="none">
                      <a:spAutoFit/>
                    </a:bodyPr>
                    <a:lstStyle/>
                    <a:p>
                      <a:pPr algn="ctr"/>
                      <a:r>
                        <a:rPr lang="en-US" sz="1200" b="1">
                          <a:latin typeface="Comic Sans MS" pitchFamily="66" charset="0"/>
                        </a:rPr>
                        <a:t>blocks</a:t>
                      </a:r>
                    </a:p>
                  </p:txBody>
                </p:sp>
                <p:sp>
                  <p:nvSpPr>
                    <p:cNvPr id="79006" name="Rectangle 158"/>
                    <p:cNvSpPr>
                      <a:spLocks noChangeArrowheads="1"/>
                    </p:cNvSpPr>
                    <p:nvPr/>
                  </p:nvSpPr>
                  <p:spPr bwMode="auto">
                    <a:xfrm>
                      <a:off x="4953" y="1423"/>
                      <a:ext cx="262" cy="113"/>
                    </a:xfrm>
                    <a:prstGeom prst="rect">
                      <a:avLst/>
                    </a:prstGeom>
                    <a:solidFill>
                      <a:srgbClr val="FFFFFF"/>
                    </a:solidFill>
                    <a:ln w="25400">
                      <a:solidFill>
                        <a:srgbClr val="000000"/>
                      </a:solidFill>
                      <a:miter lim="800000"/>
                      <a:headEnd/>
                      <a:tailEnd/>
                    </a:ln>
                    <a:effectLst>
                      <a:outerShdw dist="35921" dir="2700000" algn="ctr" rotWithShape="0">
                        <a:srgbClr val="808080"/>
                      </a:outerShdw>
                    </a:effectLst>
                  </p:spPr>
                  <p:txBody>
                    <a:bodyPr anchor="ctr">
                      <a:spAutoFit/>
                    </a:bodyPr>
                    <a:lstStyle/>
                    <a:p>
                      <a:pPr>
                        <a:defRPr/>
                      </a:pPr>
                      <a:endParaRPr lang="en-US"/>
                    </a:p>
                  </p:txBody>
                </p:sp>
              </p:grpSp>
              <p:sp>
                <p:nvSpPr>
                  <p:cNvPr id="13360" name="Line 159"/>
                  <p:cNvSpPr>
                    <a:spLocks noChangeShapeType="1"/>
                  </p:cNvSpPr>
                  <p:nvPr/>
                </p:nvSpPr>
                <p:spPr bwMode="auto">
                  <a:xfrm flipV="1">
                    <a:off x="4080" y="2784"/>
                    <a:ext cx="768" cy="528"/>
                  </a:xfrm>
                  <a:prstGeom prst="line">
                    <a:avLst/>
                  </a:prstGeom>
                  <a:noFill/>
                  <a:ln w="25400">
                    <a:solidFill>
                      <a:srgbClr val="000000"/>
                    </a:solidFill>
                    <a:round/>
                    <a:headEnd/>
                    <a:tailEnd type="triangle" w="med" len="med"/>
                  </a:ln>
                </p:spPr>
                <p:txBody>
                  <a:bodyPr>
                    <a:spAutoFit/>
                  </a:bodyPr>
                  <a:lstStyle/>
                  <a:p>
                    <a:endParaRPr lang="en-US"/>
                  </a:p>
                </p:txBody>
              </p:sp>
              <p:sp>
                <p:nvSpPr>
                  <p:cNvPr id="13361" name="Line 160"/>
                  <p:cNvSpPr>
                    <a:spLocks noChangeShapeType="1"/>
                  </p:cNvSpPr>
                  <p:nvPr/>
                </p:nvSpPr>
                <p:spPr bwMode="auto">
                  <a:xfrm flipV="1">
                    <a:off x="4080" y="2928"/>
                    <a:ext cx="720" cy="432"/>
                  </a:xfrm>
                  <a:prstGeom prst="line">
                    <a:avLst/>
                  </a:prstGeom>
                  <a:noFill/>
                  <a:ln w="25400">
                    <a:solidFill>
                      <a:srgbClr val="000000"/>
                    </a:solidFill>
                    <a:round/>
                    <a:headEnd/>
                    <a:tailEnd type="triangle" w="med" len="med"/>
                  </a:ln>
                </p:spPr>
                <p:txBody>
                  <a:bodyPr>
                    <a:spAutoFit/>
                  </a:bodyPr>
                  <a:lstStyle/>
                  <a:p>
                    <a:endParaRPr lang="en-US"/>
                  </a:p>
                </p:txBody>
              </p:sp>
              <p:sp>
                <p:nvSpPr>
                  <p:cNvPr id="13362" name="Line 161"/>
                  <p:cNvSpPr>
                    <a:spLocks noChangeShapeType="1"/>
                  </p:cNvSpPr>
                  <p:nvPr/>
                </p:nvSpPr>
                <p:spPr bwMode="auto">
                  <a:xfrm flipV="1">
                    <a:off x="4080" y="3168"/>
                    <a:ext cx="720" cy="240"/>
                  </a:xfrm>
                  <a:prstGeom prst="line">
                    <a:avLst/>
                  </a:prstGeom>
                  <a:noFill/>
                  <a:ln w="25400">
                    <a:solidFill>
                      <a:srgbClr val="000000"/>
                    </a:solidFill>
                    <a:round/>
                    <a:headEnd/>
                    <a:tailEnd type="triangle" w="med" len="med"/>
                  </a:ln>
                </p:spPr>
                <p:txBody>
                  <a:bodyPr>
                    <a:spAutoFit/>
                  </a:bodyPr>
                  <a:lstStyle/>
                  <a:p>
                    <a:endParaRPr lang="en-US"/>
                  </a:p>
                </p:txBody>
              </p:sp>
              <p:sp>
                <p:nvSpPr>
                  <p:cNvPr id="13363" name="Line 162"/>
                  <p:cNvSpPr>
                    <a:spLocks noChangeShapeType="1"/>
                  </p:cNvSpPr>
                  <p:nvPr/>
                </p:nvSpPr>
                <p:spPr bwMode="auto">
                  <a:xfrm flipV="1">
                    <a:off x="4080" y="3312"/>
                    <a:ext cx="720" cy="144"/>
                  </a:xfrm>
                  <a:prstGeom prst="line">
                    <a:avLst/>
                  </a:prstGeom>
                  <a:noFill/>
                  <a:ln w="25400">
                    <a:solidFill>
                      <a:srgbClr val="000000"/>
                    </a:solidFill>
                    <a:round/>
                    <a:headEnd/>
                    <a:tailEnd type="triangle" w="med" len="med"/>
                  </a:ln>
                </p:spPr>
                <p:txBody>
                  <a:bodyPr>
                    <a:spAutoFit/>
                  </a:bodyPr>
                  <a:lstStyle/>
                  <a:p>
                    <a:endParaRPr lang="en-US"/>
                  </a:p>
                </p:txBody>
              </p:sp>
              <p:sp>
                <p:nvSpPr>
                  <p:cNvPr id="13364" name="Line 163"/>
                  <p:cNvSpPr>
                    <a:spLocks noChangeShapeType="1"/>
                  </p:cNvSpPr>
                  <p:nvPr/>
                </p:nvSpPr>
                <p:spPr bwMode="auto">
                  <a:xfrm>
                    <a:off x="4080" y="3552"/>
                    <a:ext cx="720" cy="48"/>
                  </a:xfrm>
                  <a:prstGeom prst="line">
                    <a:avLst/>
                  </a:prstGeom>
                  <a:noFill/>
                  <a:ln w="25400">
                    <a:solidFill>
                      <a:srgbClr val="000000"/>
                    </a:solidFill>
                    <a:round/>
                    <a:headEnd/>
                    <a:tailEnd type="triangle" w="med" len="med"/>
                  </a:ln>
                </p:spPr>
                <p:txBody>
                  <a:bodyPr>
                    <a:spAutoFit/>
                  </a:bodyPr>
                  <a:lstStyle/>
                  <a:p>
                    <a:endParaRPr lang="en-US"/>
                  </a:p>
                </p:txBody>
              </p:sp>
              <p:sp>
                <p:nvSpPr>
                  <p:cNvPr id="13365" name="Line 164"/>
                  <p:cNvSpPr>
                    <a:spLocks noChangeShapeType="1"/>
                  </p:cNvSpPr>
                  <p:nvPr/>
                </p:nvSpPr>
                <p:spPr bwMode="auto">
                  <a:xfrm>
                    <a:off x="4080" y="3600"/>
                    <a:ext cx="720" cy="144"/>
                  </a:xfrm>
                  <a:prstGeom prst="line">
                    <a:avLst/>
                  </a:prstGeom>
                  <a:noFill/>
                  <a:ln w="25400">
                    <a:solidFill>
                      <a:srgbClr val="000000"/>
                    </a:solidFill>
                    <a:round/>
                    <a:headEnd/>
                    <a:tailEnd type="triangle" w="med" len="med"/>
                  </a:ln>
                </p:spPr>
                <p:txBody>
                  <a:bodyPr>
                    <a:spAutoFit/>
                  </a:bodyPr>
                  <a:lstStyle/>
                  <a:p>
                    <a:endParaRPr lang="en-US"/>
                  </a:p>
                </p:txBody>
              </p:sp>
              <p:sp>
                <p:nvSpPr>
                  <p:cNvPr id="13366" name="Line 165"/>
                  <p:cNvSpPr>
                    <a:spLocks noChangeShapeType="1"/>
                  </p:cNvSpPr>
                  <p:nvPr/>
                </p:nvSpPr>
                <p:spPr bwMode="auto">
                  <a:xfrm>
                    <a:off x="4080" y="3648"/>
                    <a:ext cx="768" cy="288"/>
                  </a:xfrm>
                  <a:prstGeom prst="line">
                    <a:avLst/>
                  </a:prstGeom>
                  <a:noFill/>
                  <a:ln w="25400">
                    <a:solidFill>
                      <a:srgbClr val="000000"/>
                    </a:solidFill>
                    <a:round/>
                    <a:headEnd/>
                    <a:tailEnd type="triangle" w="med" len="med"/>
                  </a:ln>
                </p:spPr>
                <p:txBody>
                  <a:bodyPr>
                    <a:spAutoFit/>
                  </a:bodyPr>
                  <a:lstStyle/>
                  <a:p>
                    <a:endParaRPr lang="en-US"/>
                  </a:p>
                </p:txBody>
              </p:sp>
              <p:sp>
                <p:nvSpPr>
                  <p:cNvPr id="13367" name="Line 166"/>
                  <p:cNvSpPr>
                    <a:spLocks noChangeShapeType="1"/>
                  </p:cNvSpPr>
                  <p:nvPr/>
                </p:nvSpPr>
                <p:spPr bwMode="auto">
                  <a:xfrm>
                    <a:off x="4080" y="3696"/>
                    <a:ext cx="768" cy="432"/>
                  </a:xfrm>
                  <a:prstGeom prst="line">
                    <a:avLst/>
                  </a:prstGeom>
                  <a:noFill/>
                  <a:ln w="25400">
                    <a:solidFill>
                      <a:srgbClr val="000000"/>
                    </a:solidFill>
                    <a:round/>
                    <a:headEnd/>
                    <a:tailEnd type="triangle" w="med" len="med"/>
                  </a:ln>
                </p:spPr>
                <p:txBody>
                  <a:bodyPr>
                    <a:spAutoFit/>
                  </a:bodyPr>
                  <a:lstStyle/>
                  <a:p>
                    <a:endParaRPr lang="en-US"/>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dissolve">
                                      <p:cBhvr>
                                        <p:cTn id="7" dur="500"/>
                                        <p:tgtEl>
                                          <p:spTgt spid="7885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8873"/>
                                        </p:tgtEl>
                                        <p:attrNameLst>
                                          <p:attrName>style.visibility</p:attrName>
                                        </p:attrNameLst>
                                      </p:cBhvr>
                                      <p:to>
                                        <p:strVal val="visible"/>
                                      </p:to>
                                    </p:set>
                                    <p:animEffect transition="in" filter="dissolve">
                                      <p:cBhvr>
                                        <p:cTn id="11" dur="500"/>
                                        <p:tgtEl>
                                          <p:spTgt spid="78873"/>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78851"/>
                                        </p:tgtEl>
                                        <p:attrNameLst>
                                          <p:attrName>style.visibility</p:attrName>
                                        </p:attrNameLst>
                                      </p:cBhvr>
                                      <p:to>
                                        <p:strVal val="visible"/>
                                      </p:to>
                                    </p:set>
                                    <p:animEffect transition="in" filter="dissolve">
                                      <p:cBhvr>
                                        <p:cTn id="15" dur="500"/>
                                        <p:tgtEl>
                                          <p:spTgt spid="7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utoUpdateAnimBg="0"/>
      <p:bldP spid="7887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Directory representation</a:t>
            </a:r>
          </a:p>
        </p:txBody>
      </p:sp>
      <p:sp>
        <p:nvSpPr>
          <p:cNvPr id="14339" name="Rectangle 3"/>
          <p:cNvSpPr>
            <a:spLocks noGrp="1" noChangeArrowheads="1"/>
          </p:cNvSpPr>
          <p:nvPr>
            <p:ph type="body" sz="half" idx="1"/>
          </p:nvPr>
        </p:nvSpPr>
        <p:spPr>
          <a:xfrm>
            <a:off x="762000" y="1219200"/>
            <a:ext cx="7848600" cy="2057400"/>
          </a:xfrm>
        </p:spPr>
        <p:txBody>
          <a:bodyPr/>
          <a:lstStyle/>
          <a:p>
            <a:pPr eaLnBrk="1" hangingPunct="1">
              <a:buFontTx/>
              <a:buNone/>
            </a:pPr>
            <a:r>
              <a:rPr lang="en-US" sz="2800" smtClean="0"/>
              <a:t>Directory is a file:</a:t>
            </a:r>
          </a:p>
          <a:p>
            <a:pPr lvl="1" eaLnBrk="1" hangingPunct="1"/>
            <a:r>
              <a:rPr lang="en-US" sz="2400" smtClean="0"/>
              <a:t>Has inode like regular file, but different file type</a:t>
            </a:r>
          </a:p>
          <a:p>
            <a:pPr lvl="1" eaLnBrk="1" hangingPunct="1"/>
            <a:r>
              <a:rPr lang="en-US" sz="2400" smtClean="0"/>
              <a:t>Data blocks of directory contains simple table:</a:t>
            </a:r>
          </a:p>
          <a:p>
            <a:pPr lvl="1" eaLnBrk="1" hangingPunct="1"/>
            <a:endParaRPr lang="en-US" sz="2400" smtClean="0"/>
          </a:p>
          <a:p>
            <a:pPr lvl="1" eaLnBrk="1" hangingPunct="1"/>
            <a:endParaRPr lang="en-US" sz="2400" smtClean="0"/>
          </a:p>
          <a:p>
            <a:pPr lvl="1" eaLnBrk="1" hangingPunct="1"/>
            <a:endParaRPr lang="en-US" sz="2400" smtClean="0"/>
          </a:p>
          <a:p>
            <a:pPr lvl="1" eaLnBrk="1" hangingPunct="1"/>
            <a:endParaRPr lang="en-US" sz="2400" smtClean="0"/>
          </a:p>
        </p:txBody>
      </p:sp>
      <p:graphicFrame>
        <p:nvGraphicFramePr>
          <p:cNvPr id="79896" name="Group 24"/>
          <p:cNvGraphicFramePr>
            <a:graphicFrameLocks noGrp="1"/>
          </p:cNvGraphicFramePr>
          <p:nvPr>
            <p:ph sz="half" idx="2"/>
          </p:nvPr>
        </p:nvGraphicFramePr>
        <p:xfrm>
          <a:off x="2268538" y="2924175"/>
          <a:ext cx="4921250" cy="2590800"/>
        </p:xfrm>
        <a:graphic>
          <a:graphicData uri="http://schemas.openxmlformats.org/drawingml/2006/table">
            <a:tbl>
              <a:tblPr/>
              <a:tblGrid>
                <a:gridCol w="2460625"/>
                <a:gridCol w="2460625"/>
              </a:tblGrid>
              <a:tr h="422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Inode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 name="Slide Number Placeholder 6"/>
          <p:cNvSpPr>
            <a:spLocks noGrp="1"/>
          </p:cNvSpPr>
          <p:nvPr>
            <p:ph type="sldNum" sz="quarter" idx="12"/>
          </p:nvPr>
        </p:nvSpPr>
        <p:spPr/>
        <p:txBody>
          <a:bodyPr/>
          <a:lstStyle/>
          <a:p>
            <a:pPr>
              <a:defRPr/>
            </a:pPr>
            <a:fld id="{C57B8E39-8751-4EB6-861E-A25418188844}" type="slidenum">
              <a:rPr lang="en-US"/>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Links</a:t>
            </a:r>
          </a:p>
        </p:txBody>
      </p:sp>
      <p:sp>
        <p:nvSpPr>
          <p:cNvPr id="15363" name="Content Placeholder 6"/>
          <p:cNvSpPr>
            <a:spLocks noGrp="1"/>
          </p:cNvSpPr>
          <p:nvPr>
            <p:ph idx="1"/>
          </p:nvPr>
        </p:nvSpPr>
        <p:spPr/>
        <p:txBody>
          <a:bodyPr/>
          <a:lstStyle/>
          <a:p>
            <a:pPr eaLnBrk="1" hangingPunct="1"/>
            <a:r>
              <a:rPr lang="en-US" smtClean="0"/>
              <a:t>Hard links</a:t>
            </a:r>
          </a:p>
          <a:p>
            <a:pPr eaLnBrk="1" hangingPunct="1"/>
            <a:r>
              <a:rPr lang="en-US" smtClean="0"/>
              <a:t>Symbolic links</a:t>
            </a:r>
          </a:p>
          <a:p>
            <a:pPr eaLnBrk="1" hangingPunct="1"/>
            <a:r>
              <a:rPr lang="en-US" smtClean="0"/>
              <a:t>The ln command</a:t>
            </a:r>
          </a:p>
          <a:p>
            <a:pPr eaLnBrk="1" hangingPunct="1"/>
            <a:r>
              <a:rPr lang="en-US" smtClean="0"/>
              <a:t>Remarks to use links</a:t>
            </a:r>
          </a:p>
        </p:txBody>
      </p:sp>
      <p:sp>
        <p:nvSpPr>
          <p:cNvPr id="5" name="Slide Number Placeholder 4"/>
          <p:cNvSpPr>
            <a:spLocks noGrp="1"/>
          </p:cNvSpPr>
          <p:nvPr>
            <p:ph type="sldNum" sz="quarter" idx="12"/>
          </p:nvPr>
        </p:nvSpPr>
        <p:spPr/>
        <p:txBody>
          <a:bodyPr/>
          <a:lstStyle/>
          <a:p>
            <a:pPr>
              <a:defRPr/>
            </a:pPr>
            <a:fld id="{E211D233-AFD8-4E6D-8C7C-DCA915AFDF9D}" type="slidenum">
              <a:rPr lang="en-US"/>
              <a:pPr>
                <a:defRPr/>
              </a:pPr>
              <a:t>13</a:t>
            </a:fld>
            <a:endParaRPr lang="en-US"/>
          </a:p>
        </p:txBody>
      </p:sp>
      <p:pic>
        <p:nvPicPr>
          <p:cNvPr id="15365" name="Picture 4"/>
          <p:cNvPicPr>
            <a:picLocks noChangeAspect="1" noChangeArrowheads="1"/>
          </p:cNvPicPr>
          <p:nvPr/>
        </p:nvPicPr>
        <p:blipFill>
          <a:blip r:embed="rId3"/>
          <a:srcRect/>
          <a:stretch>
            <a:fillRect/>
          </a:stretch>
        </p:blipFill>
        <p:spPr bwMode="auto">
          <a:xfrm>
            <a:off x="4787900" y="3929063"/>
            <a:ext cx="4141788" cy="2357437"/>
          </a:xfrm>
          <a:prstGeom prst="rect">
            <a:avLst/>
          </a:prstGeom>
          <a:noFill/>
          <a:ln w="9525">
            <a:noFill/>
            <a:miter lim="800000"/>
            <a:headEnd/>
            <a:tailEnd/>
          </a:ln>
        </p:spPr>
      </p:pic>
      <p:pic>
        <p:nvPicPr>
          <p:cNvPr id="15366" name="Picture 4"/>
          <p:cNvPicPr>
            <a:picLocks noChangeAspect="1" noChangeArrowheads="1"/>
          </p:cNvPicPr>
          <p:nvPr/>
        </p:nvPicPr>
        <p:blipFill>
          <a:blip r:embed="rId4"/>
          <a:srcRect/>
          <a:stretch>
            <a:fillRect/>
          </a:stretch>
        </p:blipFill>
        <p:spPr bwMode="auto">
          <a:xfrm>
            <a:off x="4516438" y="1714500"/>
            <a:ext cx="4484687" cy="1571625"/>
          </a:xfrm>
          <a:prstGeom prst="rect">
            <a:avLst/>
          </a:prstGeom>
          <a:noFill/>
          <a:ln w="9525">
            <a:noFill/>
            <a:miter lim="800000"/>
            <a:headEnd/>
            <a:tailEnd/>
          </a:ln>
        </p:spPr>
      </p:pic>
      <p:pic>
        <p:nvPicPr>
          <p:cNvPr id="15367" name="Picture 4"/>
          <p:cNvPicPr>
            <a:picLocks noChangeAspect="1" noChangeArrowheads="1"/>
          </p:cNvPicPr>
          <p:nvPr/>
        </p:nvPicPr>
        <p:blipFill>
          <a:blip r:embed="rId5"/>
          <a:srcRect/>
          <a:stretch>
            <a:fillRect/>
          </a:stretch>
        </p:blipFill>
        <p:spPr bwMode="auto">
          <a:xfrm>
            <a:off x="714375" y="4214813"/>
            <a:ext cx="3273425" cy="1905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5"/>
          <p:cNvSpPr>
            <a:spLocks noGrp="1" noChangeArrowheads="1"/>
          </p:cNvSpPr>
          <p:nvPr>
            <p:ph type="title"/>
          </p:nvPr>
        </p:nvSpPr>
        <p:spPr/>
        <p:txBody>
          <a:bodyPr/>
          <a:lstStyle/>
          <a:p>
            <a:pPr eaLnBrk="1" hangingPunct="1"/>
            <a:r>
              <a:rPr lang="en-US" smtClean="0"/>
              <a:t>Hard Link</a:t>
            </a:r>
          </a:p>
        </p:txBody>
      </p:sp>
      <p:sp>
        <p:nvSpPr>
          <p:cNvPr id="83" name="Slide Number Placeholder 4"/>
          <p:cNvSpPr>
            <a:spLocks noGrp="1"/>
          </p:cNvSpPr>
          <p:nvPr>
            <p:ph type="sldNum" sz="quarter" idx="12"/>
          </p:nvPr>
        </p:nvSpPr>
        <p:spPr/>
        <p:txBody>
          <a:bodyPr/>
          <a:lstStyle/>
          <a:p>
            <a:pPr>
              <a:defRPr/>
            </a:pPr>
            <a:fld id="{A6EE94D5-7289-4C54-A3F2-310E054616DD}" type="slidenum">
              <a:rPr lang="en-US"/>
              <a:pPr>
                <a:defRPr/>
              </a:pPr>
              <a:t>14</a:t>
            </a:fld>
            <a:endParaRPr lang="en-US"/>
          </a:p>
        </p:txBody>
      </p:sp>
      <p:grpSp>
        <p:nvGrpSpPr>
          <p:cNvPr id="2" name="Group 2"/>
          <p:cNvGrpSpPr>
            <a:grpSpLocks/>
          </p:cNvGrpSpPr>
          <p:nvPr/>
        </p:nvGrpSpPr>
        <p:grpSpPr bwMode="auto">
          <a:xfrm>
            <a:off x="6400800" y="1905000"/>
            <a:ext cx="2057400" cy="4225925"/>
            <a:chOff x="4032" y="1200"/>
            <a:chExt cx="1296" cy="2662"/>
          </a:xfrm>
        </p:grpSpPr>
        <p:sp>
          <p:nvSpPr>
            <p:cNvPr id="16444" name="WordArt 3"/>
            <p:cNvSpPr>
              <a:spLocks noChangeArrowheads="1" noChangeShapeType="1" noTextEdit="1"/>
            </p:cNvSpPr>
            <p:nvPr/>
          </p:nvSpPr>
          <p:spPr bwMode="auto">
            <a:xfrm rot="-1910080">
              <a:off x="4054" y="3127"/>
              <a:ext cx="816" cy="306"/>
            </a:xfrm>
            <a:prstGeom prst="rect">
              <a:avLst/>
            </a:prstGeom>
          </p:spPr>
          <p:txBody>
            <a:bodyPr wrap="none" fromWordArt="1">
              <a:prstTxWarp prst="textPlain">
                <a:avLst>
                  <a:gd name="adj" fmla="val 50000"/>
                </a:avLst>
              </a:prstTxWarp>
            </a:bodyPr>
            <a:lstStyle/>
            <a:p>
              <a:pPr algn="ctr"/>
              <a:r>
                <a:rPr lang="en-US" sz="3600" i="1" kern="10">
                  <a:ln w="9525">
                    <a:solidFill>
                      <a:schemeClr val="tx1"/>
                    </a:solidFill>
                    <a:round/>
                    <a:headEnd/>
                    <a:tailEnd/>
                  </a:ln>
                  <a:solidFill>
                    <a:srgbClr val="FFCC99"/>
                  </a:solidFill>
                  <a:effectLst>
                    <a:outerShdw dist="35921" dir="2700000" algn="ctr" rotWithShape="0">
                      <a:srgbClr val="808080"/>
                    </a:outerShdw>
                  </a:effectLst>
                  <a:latin typeface="Arial Black"/>
                </a:rPr>
                <a:t>Data Block</a:t>
              </a:r>
            </a:p>
          </p:txBody>
        </p:sp>
        <p:grpSp>
          <p:nvGrpSpPr>
            <p:cNvPr id="16445" name="Group 4"/>
            <p:cNvGrpSpPr>
              <a:grpSpLocks/>
            </p:cNvGrpSpPr>
            <p:nvPr/>
          </p:nvGrpSpPr>
          <p:grpSpPr bwMode="auto">
            <a:xfrm>
              <a:off x="4032" y="1200"/>
              <a:ext cx="1296" cy="2662"/>
              <a:chOff x="2832" y="986"/>
              <a:chExt cx="2208" cy="2662"/>
            </a:xfrm>
          </p:grpSpPr>
          <p:sp>
            <p:nvSpPr>
              <p:cNvPr id="16446" name="Line 5"/>
              <p:cNvSpPr>
                <a:spLocks noChangeShapeType="1"/>
              </p:cNvSpPr>
              <p:nvPr/>
            </p:nvSpPr>
            <p:spPr bwMode="auto">
              <a:xfrm>
                <a:off x="3024" y="1200"/>
                <a:ext cx="0" cy="1008"/>
              </a:xfrm>
              <a:prstGeom prst="line">
                <a:avLst/>
              </a:prstGeom>
              <a:noFill/>
              <a:ln w="28575">
                <a:solidFill>
                  <a:schemeClr val="tx1"/>
                </a:solidFill>
                <a:round/>
                <a:headEnd/>
                <a:tailEnd/>
              </a:ln>
            </p:spPr>
            <p:txBody>
              <a:bodyPr wrap="none"/>
              <a:lstStyle/>
              <a:p>
                <a:endParaRPr lang="en-US"/>
              </a:p>
            </p:txBody>
          </p:sp>
          <p:sp>
            <p:nvSpPr>
              <p:cNvPr id="16447" name="Line 6"/>
              <p:cNvSpPr>
                <a:spLocks noChangeShapeType="1"/>
              </p:cNvSpPr>
              <p:nvPr/>
            </p:nvSpPr>
            <p:spPr bwMode="auto">
              <a:xfrm>
                <a:off x="4080" y="1200"/>
                <a:ext cx="0" cy="1008"/>
              </a:xfrm>
              <a:prstGeom prst="line">
                <a:avLst/>
              </a:prstGeom>
              <a:noFill/>
              <a:ln w="28575">
                <a:solidFill>
                  <a:schemeClr val="tx1"/>
                </a:solidFill>
                <a:round/>
                <a:headEnd/>
                <a:tailEnd/>
              </a:ln>
            </p:spPr>
            <p:txBody>
              <a:bodyPr wrap="none"/>
              <a:lstStyle/>
              <a:p>
                <a:endParaRPr lang="en-US"/>
              </a:p>
            </p:txBody>
          </p:sp>
          <p:sp>
            <p:nvSpPr>
              <p:cNvPr id="16448" name="Line 7"/>
              <p:cNvSpPr>
                <a:spLocks noChangeShapeType="1"/>
              </p:cNvSpPr>
              <p:nvPr/>
            </p:nvSpPr>
            <p:spPr bwMode="auto">
              <a:xfrm>
                <a:off x="3024" y="2592"/>
                <a:ext cx="0" cy="1056"/>
              </a:xfrm>
              <a:prstGeom prst="line">
                <a:avLst/>
              </a:prstGeom>
              <a:noFill/>
              <a:ln w="28575">
                <a:solidFill>
                  <a:schemeClr val="tx1"/>
                </a:solidFill>
                <a:round/>
                <a:headEnd/>
                <a:tailEnd/>
              </a:ln>
            </p:spPr>
            <p:txBody>
              <a:bodyPr wrap="none"/>
              <a:lstStyle/>
              <a:p>
                <a:endParaRPr lang="en-US"/>
              </a:p>
            </p:txBody>
          </p:sp>
          <p:sp>
            <p:nvSpPr>
              <p:cNvPr id="16449" name="Line 8"/>
              <p:cNvSpPr>
                <a:spLocks noChangeShapeType="1"/>
              </p:cNvSpPr>
              <p:nvPr/>
            </p:nvSpPr>
            <p:spPr bwMode="auto">
              <a:xfrm>
                <a:off x="4080" y="2592"/>
                <a:ext cx="0" cy="1056"/>
              </a:xfrm>
              <a:prstGeom prst="line">
                <a:avLst/>
              </a:prstGeom>
              <a:noFill/>
              <a:ln w="28575">
                <a:solidFill>
                  <a:schemeClr val="tx1"/>
                </a:solidFill>
                <a:round/>
                <a:headEnd/>
                <a:tailEnd/>
              </a:ln>
            </p:spPr>
            <p:txBody>
              <a:bodyPr wrap="none"/>
              <a:lstStyle/>
              <a:p>
                <a:endParaRPr lang="en-US"/>
              </a:p>
            </p:txBody>
          </p:sp>
          <p:sp>
            <p:nvSpPr>
              <p:cNvPr id="16450" name="Line 9"/>
              <p:cNvSpPr>
                <a:spLocks noChangeShapeType="1"/>
              </p:cNvSpPr>
              <p:nvPr/>
            </p:nvSpPr>
            <p:spPr bwMode="auto">
              <a:xfrm>
                <a:off x="3024" y="1344"/>
                <a:ext cx="1056" cy="0"/>
              </a:xfrm>
              <a:prstGeom prst="line">
                <a:avLst/>
              </a:prstGeom>
              <a:noFill/>
              <a:ln w="28575">
                <a:solidFill>
                  <a:schemeClr val="tx1"/>
                </a:solidFill>
                <a:round/>
                <a:headEnd/>
                <a:tailEnd/>
              </a:ln>
            </p:spPr>
            <p:txBody>
              <a:bodyPr wrap="none"/>
              <a:lstStyle/>
              <a:p>
                <a:endParaRPr lang="en-US"/>
              </a:p>
            </p:txBody>
          </p:sp>
          <p:sp>
            <p:nvSpPr>
              <p:cNvPr id="16451" name="Line 10"/>
              <p:cNvSpPr>
                <a:spLocks noChangeShapeType="1"/>
              </p:cNvSpPr>
              <p:nvPr/>
            </p:nvSpPr>
            <p:spPr bwMode="auto">
              <a:xfrm>
                <a:off x="3024" y="1584"/>
                <a:ext cx="1056" cy="0"/>
              </a:xfrm>
              <a:prstGeom prst="line">
                <a:avLst/>
              </a:prstGeom>
              <a:noFill/>
              <a:ln w="28575">
                <a:solidFill>
                  <a:schemeClr val="tx1"/>
                </a:solidFill>
                <a:round/>
                <a:headEnd/>
                <a:tailEnd/>
              </a:ln>
            </p:spPr>
            <p:txBody>
              <a:bodyPr wrap="none"/>
              <a:lstStyle/>
              <a:p>
                <a:endParaRPr lang="en-US"/>
              </a:p>
            </p:txBody>
          </p:sp>
          <p:sp>
            <p:nvSpPr>
              <p:cNvPr id="16452" name="Line 11"/>
              <p:cNvSpPr>
                <a:spLocks noChangeShapeType="1"/>
              </p:cNvSpPr>
              <p:nvPr/>
            </p:nvSpPr>
            <p:spPr bwMode="auto">
              <a:xfrm>
                <a:off x="3024" y="1824"/>
                <a:ext cx="1056" cy="0"/>
              </a:xfrm>
              <a:prstGeom prst="line">
                <a:avLst/>
              </a:prstGeom>
              <a:noFill/>
              <a:ln w="28575">
                <a:solidFill>
                  <a:schemeClr val="tx1"/>
                </a:solidFill>
                <a:round/>
                <a:headEnd/>
                <a:tailEnd/>
              </a:ln>
            </p:spPr>
            <p:txBody>
              <a:bodyPr wrap="none"/>
              <a:lstStyle/>
              <a:p>
                <a:endParaRPr lang="en-US"/>
              </a:p>
            </p:txBody>
          </p:sp>
          <p:sp>
            <p:nvSpPr>
              <p:cNvPr id="16453" name="Line 12"/>
              <p:cNvSpPr>
                <a:spLocks noChangeShapeType="1"/>
              </p:cNvSpPr>
              <p:nvPr/>
            </p:nvSpPr>
            <p:spPr bwMode="auto">
              <a:xfrm>
                <a:off x="3024" y="2064"/>
                <a:ext cx="1056" cy="0"/>
              </a:xfrm>
              <a:prstGeom prst="line">
                <a:avLst/>
              </a:prstGeom>
              <a:noFill/>
              <a:ln w="28575">
                <a:solidFill>
                  <a:schemeClr val="tx1"/>
                </a:solidFill>
                <a:round/>
                <a:headEnd/>
                <a:tailEnd/>
              </a:ln>
            </p:spPr>
            <p:txBody>
              <a:bodyPr wrap="none"/>
              <a:lstStyle/>
              <a:p>
                <a:endParaRPr lang="en-US"/>
              </a:p>
            </p:txBody>
          </p:sp>
          <p:sp>
            <p:nvSpPr>
              <p:cNvPr id="16454" name="AutoShape 13"/>
              <p:cNvSpPr>
                <a:spLocks noChangeArrowheads="1"/>
              </p:cNvSpPr>
              <p:nvPr/>
            </p:nvSpPr>
            <p:spPr bwMode="auto">
              <a:xfrm>
                <a:off x="2832" y="2400"/>
                <a:ext cx="1488" cy="48"/>
              </a:xfrm>
              <a:prstGeom prst="wave">
                <a:avLst>
                  <a:gd name="adj1" fmla="val 13023"/>
                  <a:gd name="adj2" fmla="val 0"/>
                </a:avLst>
              </a:prstGeom>
              <a:noFill/>
              <a:ln w="9525">
                <a:solidFill>
                  <a:schemeClr val="tx1"/>
                </a:solidFill>
                <a:round/>
                <a:headEnd/>
                <a:tailEnd/>
              </a:ln>
            </p:spPr>
            <p:txBody>
              <a:bodyPr wrap="none" anchor="ctr"/>
              <a:lstStyle/>
              <a:p>
                <a:endParaRPr lang="en-US"/>
              </a:p>
            </p:txBody>
          </p:sp>
          <p:sp>
            <p:nvSpPr>
              <p:cNvPr id="16455" name="AutoShape 14"/>
              <p:cNvSpPr>
                <a:spLocks noChangeArrowheads="1"/>
              </p:cNvSpPr>
              <p:nvPr/>
            </p:nvSpPr>
            <p:spPr bwMode="auto">
              <a:xfrm>
                <a:off x="4320" y="1680"/>
                <a:ext cx="720" cy="1632"/>
              </a:xfrm>
              <a:prstGeom prst="curvedLeftArrow">
                <a:avLst>
                  <a:gd name="adj1" fmla="val 45333"/>
                  <a:gd name="adj2" fmla="val 90667"/>
                  <a:gd name="adj3" fmla="val 33333"/>
                </a:avLst>
              </a:prstGeom>
              <a:noFill/>
              <a:ln w="9525">
                <a:solidFill>
                  <a:schemeClr val="tx1"/>
                </a:solidFill>
                <a:miter lim="800000"/>
                <a:headEnd/>
                <a:tailEnd/>
              </a:ln>
            </p:spPr>
            <p:txBody>
              <a:bodyPr wrap="none" anchor="ctr"/>
              <a:lstStyle/>
              <a:p>
                <a:endParaRPr lang="en-US"/>
              </a:p>
            </p:txBody>
          </p:sp>
          <p:sp>
            <p:nvSpPr>
              <p:cNvPr id="16456" name="Text Box 15"/>
              <p:cNvSpPr txBox="1">
                <a:spLocks noChangeArrowheads="1"/>
              </p:cNvSpPr>
              <p:nvPr/>
            </p:nvSpPr>
            <p:spPr bwMode="auto">
              <a:xfrm>
                <a:off x="3134" y="1305"/>
                <a:ext cx="742" cy="250"/>
              </a:xfrm>
              <a:prstGeom prst="rect">
                <a:avLst/>
              </a:prstGeom>
              <a:noFill/>
              <a:ln w="9525">
                <a:noFill/>
                <a:miter lim="800000"/>
                <a:headEnd/>
                <a:tailEnd/>
              </a:ln>
            </p:spPr>
            <p:txBody>
              <a:bodyPr wrap="none">
                <a:spAutoFit/>
              </a:bodyPr>
              <a:lstStyle/>
              <a:p>
                <a:pPr algn="ctr"/>
                <a:r>
                  <a:rPr lang="en-US" sz="2000">
                    <a:latin typeface="Times New Roman" pitchFamily="18" charset="0"/>
                  </a:rPr>
                  <a:t>2406</a:t>
                </a:r>
              </a:p>
            </p:txBody>
          </p:sp>
          <p:sp>
            <p:nvSpPr>
              <p:cNvPr id="16457" name="Text Box 16"/>
              <p:cNvSpPr txBox="1">
                <a:spLocks noChangeArrowheads="1"/>
              </p:cNvSpPr>
              <p:nvPr/>
            </p:nvSpPr>
            <p:spPr bwMode="auto">
              <a:xfrm>
                <a:off x="3134" y="1545"/>
                <a:ext cx="742" cy="250"/>
              </a:xfrm>
              <a:prstGeom prst="rect">
                <a:avLst/>
              </a:prstGeom>
              <a:noFill/>
              <a:ln w="9525">
                <a:noFill/>
                <a:miter lim="800000"/>
                <a:headEnd/>
                <a:tailEnd/>
              </a:ln>
            </p:spPr>
            <p:txBody>
              <a:bodyPr wrap="none">
                <a:spAutoFit/>
              </a:bodyPr>
              <a:lstStyle/>
              <a:p>
                <a:pPr algn="ctr"/>
                <a:r>
                  <a:rPr lang="en-US" sz="2000" b="1">
                    <a:solidFill>
                      <a:srgbClr val="FF0000"/>
                    </a:solidFill>
                    <a:latin typeface="Times New Roman" pitchFamily="18" charset="0"/>
                  </a:rPr>
                  <a:t>2407</a:t>
                </a:r>
              </a:p>
            </p:txBody>
          </p:sp>
          <p:sp>
            <p:nvSpPr>
              <p:cNvPr id="16458" name="Text Box 17"/>
              <p:cNvSpPr txBox="1">
                <a:spLocks noChangeArrowheads="1"/>
              </p:cNvSpPr>
              <p:nvPr/>
            </p:nvSpPr>
            <p:spPr bwMode="auto">
              <a:xfrm>
                <a:off x="3134" y="1785"/>
                <a:ext cx="742" cy="250"/>
              </a:xfrm>
              <a:prstGeom prst="rect">
                <a:avLst/>
              </a:prstGeom>
              <a:noFill/>
              <a:ln w="9525">
                <a:noFill/>
                <a:miter lim="800000"/>
                <a:headEnd/>
                <a:tailEnd/>
              </a:ln>
            </p:spPr>
            <p:txBody>
              <a:bodyPr wrap="none">
                <a:spAutoFit/>
              </a:bodyPr>
              <a:lstStyle/>
              <a:p>
                <a:pPr algn="ctr"/>
                <a:r>
                  <a:rPr lang="en-US" sz="2000">
                    <a:latin typeface="Times New Roman" pitchFamily="18" charset="0"/>
                  </a:rPr>
                  <a:t>2408</a:t>
                </a:r>
              </a:p>
            </p:txBody>
          </p:sp>
          <p:sp>
            <p:nvSpPr>
              <p:cNvPr id="16459" name="Line 18"/>
              <p:cNvSpPr>
                <a:spLocks noChangeShapeType="1"/>
              </p:cNvSpPr>
              <p:nvPr/>
            </p:nvSpPr>
            <p:spPr bwMode="auto">
              <a:xfrm>
                <a:off x="3024" y="2736"/>
                <a:ext cx="1056" cy="0"/>
              </a:xfrm>
              <a:prstGeom prst="line">
                <a:avLst/>
              </a:prstGeom>
              <a:noFill/>
              <a:ln w="28575">
                <a:solidFill>
                  <a:schemeClr val="tx1"/>
                </a:solidFill>
                <a:round/>
                <a:headEnd/>
                <a:tailEnd/>
              </a:ln>
            </p:spPr>
            <p:txBody>
              <a:bodyPr wrap="none"/>
              <a:lstStyle/>
              <a:p>
                <a:endParaRPr lang="en-US"/>
              </a:p>
            </p:txBody>
          </p:sp>
          <p:sp>
            <p:nvSpPr>
              <p:cNvPr id="16460" name="Line 19"/>
              <p:cNvSpPr>
                <a:spLocks noChangeShapeType="1"/>
              </p:cNvSpPr>
              <p:nvPr/>
            </p:nvSpPr>
            <p:spPr bwMode="auto">
              <a:xfrm>
                <a:off x="3024" y="2976"/>
                <a:ext cx="1056" cy="0"/>
              </a:xfrm>
              <a:prstGeom prst="line">
                <a:avLst/>
              </a:prstGeom>
              <a:noFill/>
              <a:ln w="28575">
                <a:solidFill>
                  <a:schemeClr val="tx1"/>
                </a:solidFill>
                <a:round/>
                <a:headEnd/>
                <a:tailEnd/>
              </a:ln>
            </p:spPr>
            <p:txBody>
              <a:bodyPr wrap="none"/>
              <a:lstStyle/>
              <a:p>
                <a:endParaRPr lang="en-US"/>
              </a:p>
            </p:txBody>
          </p:sp>
          <p:sp>
            <p:nvSpPr>
              <p:cNvPr id="16461" name="Line 20"/>
              <p:cNvSpPr>
                <a:spLocks noChangeShapeType="1"/>
              </p:cNvSpPr>
              <p:nvPr/>
            </p:nvSpPr>
            <p:spPr bwMode="auto">
              <a:xfrm>
                <a:off x="3024" y="3216"/>
                <a:ext cx="1056" cy="0"/>
              </a:xfrm>
              <a:prstGeom prst="line">
                <a:avLst/>
              </a:prstGeom>
              <a:noFill/>
              <a:ln w="28575">
                <a:solidFill>
                  <a:schemeClr val="tx1"/>
                </a:solidFill>
                <a:round/>
                <a:headEnd/>
                <a:tailEnd/>
              </a:ln>
            </p:spPr>
            <p:txBody>
              <a:bodyPr wrap="none"/>
              <a:lstStyle/>
              <a:p>
                <a:endParaRPr lang="en-US"/>
              </a:p>
            </p:txBody>
          </p:sp>
          <p:sp>
            <p:nvSpPr>
              <p:cNvPr id="16462" name="Line 21"/>
              <p:cNvSpPr>
                <a:spLocks noChangeShapeType="1"/>
              </p:cNvSpPr>
              <p:nvPr/>
            </p:nvSpPr>
            <p:spPr bwMode="auto">
              <a:xfrm>
                <a:off x="3024" y="3456"/>
                <a:ext cx="1056" cy="0"/>
              </a:xfrm>
              <a:prstGeom prst="line">
                <a:avLst/>
              </a:prstGeom>
              <a:noFill/>
              <a:ln w="28575">
                <a:solidFill>
                  <a:schemeClr val="tx1"/>
                </a:solidFill>
                <a:round/>
                <a:headEnd/>
                <a:tailEnd/>
              </a:ln>
            </p:spPr>
            <p:txBody>
              <a:bodyPr wrap="none"/>
              <a:lstStyle/>
              <a:p>
                <a:endParaRPr lang="en-US"/>
              </a:p>
            </p:txBody>
          </p:sp>
          <p:sp>
            <p:nvSpPr>
              <p:cNvPr id="16463" name="Text Box 22"/>
              <p:cNvSpPr txBox="1">
                <a:spLocks noChangeArrowheads="1"/>
              </p:cNvSpPr>
              <p:nvPr/>
            </p:nvSpPr>
            <p:spPr bwMode="auto">
              <a:xfrm>
                <a:off x="3364" y="986"/>
                <a:ext cx="279" cy="288"/>
              </a:xfrm>
              <a:prstGeom prst="rect">
                <a:avLst/>
              </a:prstGeom>
              <a:noFill/>
              <a:ln w="9525">
                <a:noFill/>
                <a:miter lim="800000"/>
                <a:headEnd/>
                <a:tailEnd/>
              </a:ln>
            </p:spPr>
            <p:txBody>
              <a:bodyPr wrap="none">
                <a:spAutoFit/>
              </a:bodyPr>
              <a:lstStyle/>
              <a:p>
                <a:pPr algn="ctr"/>
                <a:r>
                  <a:rPr lang="en-US" sz="2400" b="1">
                    <a:latin typeface="Times New Roman" pitchFamily="18" charset="0"/>
                  </a:rPr>
                  <a:t>.</a:t>
                </a:r>
              </a:p>
            </p:txBody>
          </p:sp>
          <p:sp>
            <p:nvSpPr>
              <p:cNvPr id="16464" name="Text Box 23"/>
              <p:cNvSpPr txBox="1">
                <a:spLocks noChangeArrowheads="1"/>
              </p:cNvSpPr>
              <p:nvPr/>
            </p:nvSpPr>
            <p:spPr bwMode="auto">
              <a:xfrm>
                <a:off x="3352" y="2016"/>
                <a:ext cx="279" cy="288"/>
              </a:xfrm>
              <a:prstGeom prst="rect">
                <a:avLst/>
              </a:prstGeom>
              <a:noFill/>
              <a:ln w="9525">
                <a:noFill/>
                <a:miter lim="800000"/>
                <a:headEnd/>
                <a:tailEnd/>
              </a:ln>
            </p:spPr>
            <p:txBody>
              <a:bodyPr wrap="none">
                <a:spAutoFit/>
              </a:bodyPr>
              <a:lstStyle/>
              <a:p>
                <a:pPr algn="ctr"/>
                <a:r>
                  <a:rPr lang="en-US" sz="2400" b="1">
                    <a:latin typeface="Times New Roman" pitchFamily="18" charset="0"/>
                  </a:rPr>
                  <a:t>.</a:t>
                </a:r>
              </a:p>
            </p:txBody>
          </p:sp>
          <p:sp>
            <p:nvSpPr>
              <p:cNvPr id="16465" name="Text Box 24"/>
              <p:cNvSpPr txBox="1">
                <a:spLocks noChangeArrowheads="1"/>
              </p:cNvSpPr>
              <p:nvPr/>
            </p:nvSpPr>
            <p:spPr bwMode="auto">
              <a:xfrm>
                <a:off x="3352" y="2400"/>
                <a:ext cx="279" cy="288"/>
              </a:xfrm>
              <a:prstGeom prst="rect">
                <a:avLst/>
              </a:prstGeom>
              <a:noFill/>
              <a:ln w="9525">
                <a:noFill/>
                <a:miter lim="800000"/>
                <a:headEnd/>
                <a:tailEnd/>
              </a:ln>
            </p:spPr>
            <p:txBody>
              <a:bodyPr wrap="none">
                <a:spAutoFit/>
              </a:bodyPr>
              <a:lstStyle/>
              <a:p>
                <a:pPr algn="ctr"/>
                <a:r>
                  <a:rPr lang="en-US" sz="2400" b="1">
                    <a:latin typeface="Times New Roman" pitchFamily="18" charset="0"/>
                  </a:rPr>
                  <a:t>.</a:t>
                </a:r>
              </a:p>
            </p:txBody>
          </p:sp>
        </p:grpSp>
      </p:grpSp>
      <p:grpSp>
        <p:nvGrpSpPr>
          <p:cNvPr id="4" name="Group 26"/>
          <p:cNvGrpSpPr>
            <a:grpSpLocks/>
          </p:cNvGrpSpPr>
          <p:nvPr/>
        </p:nvGrpSpPr>
        <p:grpSpPr bwMode="auto">
          <a:xfrm>
            <a:off x="685800" y="1600200"/>
            <a:ext cx="2590800" cy="3962400"/>
            <a:chOff x="1968" y="1008"/>
            <a:chExt cx="1632" cy="2496"/>
          </a:xfrm>
        </p:grpSpPr>
        <p:grpSp>
          <p:nvGrpSpPr>
            <p:cNvPr id="16425" name="Group 27"/>
            <p:cNvGrpSpPr>
              <a:grpSpLocks/>
            </p:cNvGrpSpPr>
            <p:nvPr/>
          </p:nvGrpSpPr>
          <p:grpSpPr bwMode="auto">
            <a:xfrm>
              <a:off x="1968" y="1008"/>
              <a:ext cx="1632" cy="2064"/>
              <a:chOff x="1968" y="1008"/>
              <a:chExt cx="1632" cy="2064"/>
            </a:xfrm>
          </p:grpSpPr>
          <p:grpSp>
            <p:nvGrpSpPr>
              <p:cNvPr id="16430" name="Group 28"/>
              <p:cNvGrpSpPr>
                <a:grpSpLocks/>
              </p:cNvGrpSpPr>
              <p:nvPr/>
            </p:nvGrpSpPr>
            <p:grpSpPr bwMode="auto">
              <a:xfrm>
                <a:off x="1968" y="1008"/>
                <a:ext cx="1632" cy="2064"/>
                <a:chOff x="1968" y="1008"/>
                <a:chExt cx="1560" cy="3168"/>
              </a:xfrm>
            </p:grpSpPr>
            <p:sp>
              <p:nvSpPr>
                <p:cNvPr id="16432" name="Line 29"/>
                <p:cNvSpPr>
                  <a:spLocks noChangeShapeType="1"/>
                </p:cNvSpPr>
                <p:nvPr/>
              </p:nvSpPr>
              <p:spPr bwMode="auto">
                <a:xfrm flipH="1">
                  <a:off x="2688" y="1008"/>
                  <a:ext cx="96" cy="192"/>
                </a:xfrm>
                <a:prstGeom prst="line">
                  <a:avLst/>
                </a:prstGeom>
                <a:noFill/>
                <a:ln w="34925">
                  <a:solidFill>
                    <a:schemeClr val="tx1"/>
                  </a:solidFill>
                  <a:round/>
                  <a:headEnd/>
                  <a:tailEnd/>
                </a:ln>
              </p:spPr>
              <p:txBody>
                <a:bodyPr wrap="none"/>
                <a:lstStyle/>
                <a:p>
                  <a:endParaRPr lang="en-US"/>
                </a:p>
              </p:txBody>
            </p:sp>
            <p:sp>
              <p:nvSpPr>
                <p:cNvPr id="16433" name="Oval 30"/>
                <p:cNvSpPr>
                  <a:spLocks noChangeArrowheads="1"/>
                </p:cNvSpPr>
                <p:nvPr/>
              </p:nvSpPr>
              <p:spPr bwMode="auto">
                <a:xfrm>
                  <a:off x="2472" y="1440"/>
                  <a:ext cx="576" cy="576"/>
                </a:xfrm>
                <a:prstGeom prst="ellipse">
                  <a:avLst/>
                </a:prstGeom>
                <a:noFill/>
                <a:ln w="25400">
                  <a:solidFill>
                    <a:schemeClr val="tx1"/>
                  </a:solidFill>
                  <a:round/>
                  <a:headEnd/>
                  <a:tailEnd/>
                </a:ln>
              </p:spPr>
              <p:txBody>
                <a:bodyPr wrap="none" anchor="ctr"/>
                <a:lstStyle/>
                <a:p>
                  <a:pPr algn="ctr"/>
                  <a:r>
                    <a:rPr lang="en-US" b="1">
                      <a:latin typeface="Times New Roman" pitchFamily="18" charset="0"/>
                    </a:rPr>
                    <a:t>home</a:t>
                  </a:r>
                </a:p>
              </p:txBody>
            </p:sp>
            <p:sp>
              <p:nvSpPr>
                <p:cNvPr id="16434" name="Oval 31"/>
                <p:cNvSpPr>
                  <a:spLocks noChangeArrowheads="1"/>
                </p:cNvSpPr>
                <p:nvPr/>
              </p:nvSpPr>
              <p:spPr bwMode="auto">
                <a:xfrm>
                  <a:off x="2472" y="2160"/>
                  <a:ext cx="576" cy="576"/>
                </a:xfrm>
                <a:prstGeom prst="ellipse">
                  <a:avLst/>
                </a:prstGeom>
                <a:noFill/>
                <a:ln w="25400">
                  <a:solidFill>
                    <a:schemeClr val="tx1"/>
                  </a:solidFill>
                  <a:round/>
                  <a:headEnd/>
                  <a:tailEnd/>
                </a:ln>
              </p:spPr>
              <p:txBody>
                <a:bodyPr wrap="none" anchor="ctr"/>
                <a:lstStyle/>
                <a:p>
                  <a:pPr algn="ctr"/>
                  <a:r>
                    <a:rPr lang="en-US" b="1">
                      <a:latin typeface="Times New Roman" pitchFamily="18" charset="0"/>
                    </a:rPr>
                    <a:t>z036473</a:t>
                  </a:r>
                </a:p>
              </p:txBody>
            </p:sp>
            <p:sp>
              <p:nvSpPr>
                <p:cNvPr id="16435" name="Oval 32"/>
                <p:cNvSpPr>
                  <a:spLocks noChangeArrowheads="1"/>
                </p:cNvSpPr>
                <p:nvPr/>
              </p:nvSpPr>
              <p:spPr bwMode="auto">
                <a:xfrm>
                  <a:off x="2952" y="3600"/>
                  <a:ext cx="576" cy="576"/>
                </a:xfrm>
                <a:prstGeom prst="ellipse">
                  <a:avLst/>
                </a:prstGeom>
                <a:noFill/>
                <a:ln w="25400">
                  <a:solidFill>
                    <a:schemeClr val="tx1"/>
                  </a:solidFill>
                  <a:round/>
                  <a:headEnd/>
                  <a:tailEnd/>
                </a:ln>
              </p:spPr>
              <p:txBody>
                <a:bodyPr wrap="none" anchor="ctr"/>
                <a:lstStyle/>
                <a:p>
                  <a:pPr algn="ctr"/>
                  <a:r>
                    <a:rPr lang="en-US" b="1">
                      <a:latin typeface="Times New Roman" pitchFamily="18" charset="0"/>
                    </a:rPr>
                    <a:t>dir3</a:t>
                  </a:r>
                </a:p>
              </p:txBody>
            </p:sp>
            <p:sp>
              <p:nvSpPr>
                <p:cNvPr id="16436" name="Oval 33"/>
                <p:cNvSpPr>
                  <a:spLocks noChangeArrowheads="1"/>
                </p:cNvSpPr>
                <p:nvPr/>
              </p:nvSpPr>
              <p:spPr bwMode="auto">
                <a:xfrm>
                  <a:off x="2016" y="2880"/>
                  <a:ext cx="576" cy="576"/>
                </a:xfrm>
                <a:prstGeom prst="ellipse">
                  <a:avLst/>
                </a:prstGeom>
                <a:noFill/>
                <a:ln w="25400">
                  <a:solidFill>
                    <a:schemeClr val="tx1"/>
                  </a:solidFill>
                  <a:round/>
                  <a:headEnd/>
                  <a:tailEnd/>
                </a:ln>
              </p:spPr>
              <p:txBody>
                <a:bodyPr wrap="none" anchor="ctr"/>
                <a:lstStyle/>
                <a:p>
                  <a:pPr algn="ctr"/>
                  <a:r>
                    <a:rPr lang="en-US" b="1">
                      <a:latin typeface="Times New Roman" pitchFamily="18" charset="0"/>
                    </a:rPr>
                    <a:t>dir1</a:t>
                  </a:r>
                </a:p>
              </p:txBody>
            </p:sp>
            <p:sp>
              <p:nvSpPr>
                <p:cNvPr id="16437" name="Oval 34"/>
                <p:cNvSpPr>
                  <a:spLocks noChangeArrowheads="1"/>
                </p:cNvSpPr>
                <p:nvPr/>
              </p:nvSpPr>
              <p:spPr bwMode="auto">
                <a:xfrm>
                  <a:off x="2952" y="2880"/>
                  <a:ext cx="576" cy="576"/>
                </a:xfrm>
                <a:prstGeom prst="ellipse">
                  <a:avLst/>
                </a:prstGeom>
                <a:noFill/>
                <a:ln w="25400">
                  <a:solidFill>
                    <a:schemeClr val="tx1"/>
                  </a:solidFill>
                  <a:round/>
                  <a:headEnd/>
                  <a:tailEnd/>
                </a:ln>
              </p:spPr>
              <p:txBody>
                <a:bodyPr wrap="none" anchor="ctr"/>
                <a:lstStyle/>
                <a:p>
                  <a:pPr algn="ctr"/>
                  <a:r>
                    <a:rPr lang="en-US" b="1">
                      <a:latin typeface="Times New Roman" pitchFamily="18" charset="0"/>
                    </a:rPr>
                    <a:t>dir2</a:t>
                  </a:r>
                </a:p>
              </p:txBody>
            </p:sp>
            <p:sp>
              <p:nvSpPr>
                <p:cNvPr id="16438" name="Rectangle 35"/>
                <p:cNvSpPr>
                  <a:spLocks noChangeArrowheads="1"/>
                </p:cNvSpPr>
                <p:nvPr/>
              </p:nvSpPr>
              <p:spPr bwMode="auto">
                <a:xfrm>
                  <a:off x="1968" y="3600"/>
                  <a:ext cx="576" cy="336"/>
                </a:xfrm>
                <a:prstGeom prst="rect">
                  <a:avLst/>
                </a:prstGeom>
                <a:noFill/>
                <a:ln w="25400">
                  <a:solidFill>
                    <a:schemeClr val="tx1"/>
                  </a:solidFill>
                  <a:miter lim="800000"/>
                  <a:headEnd/>
                  <a:tailEnd/>
                </a:ln>
              </p:spPr>
              <p:txBody>
                <a:bodyPr wrap="none" anchor="ctr"/>
                <a:lstStyle/>
                <a:p>
                  <a:pPr algn="ctr"/>
                  <a:r>
                    <a:rPr lang="en-US" sz="2400" b="1">
                      <a:latin typeface="Times New Roman" pitchFamily="18" charset="0"/>
                    </a:rPr>
                    <a:t>aa</a:t>
                  </a:r>
                </a:p>
              </p:txBody>
            </p:sp>
            <p:sp>
              <p:nvSpPr>
                <p:cNvPr id="16439" name="Line 36"/>
                <p:cNvSpPr>
                  <a:spLocks noChangeShapeType="1"/>
                </p:cNvSpPr>
                <p:nvPr/>
              </p:nvSpPr>
              <p:spPr bwMode="auto">
                <a:xfrm>
                  <a:off x="2736" y="1104"/>
                  <a:ext cx="0" cy="336"/>
                </a:xfrm>
                <a:prstGeom prst="line">
                  <a:avLst/>
                </a:prstGeom>
                <a:noFill/>
                <a:ln w="28575">
                  <a:solidFill>
                    <a:schemeClr val="tx1"/>
                  </a:solidFill>
                  <a:round/>
                  <a:headEnd/>
                  <a:tailEnd/>
                </a:ln>
              </p:spPr>
              <p:txBody>
                <a:bodyPr wrap="none"/>
                <a:lstStyle/>
                <a:p>
                  <a:endParaRPr lang="en-US"/>
                </a:p>
              </p:txBody>
            </p:sp>
            <p:sp>
              <p:nvSpPr>
                <p:cNvPr id="16440" name="Line 37"/>
                <p:cNvSpPr>
                  <a:spLocks noChangeShapeType="1"/>
                </p:cNvSpPr>
                <p:nvPr/>
              </p:nvSpPr>
              <p:spPr bwMode="auto">
                <a:xfrm>
                  <a:off x="2784" y="2016"/>
                  <a:ext cx="0" cy="144"/>
                </a:xfrm>
                <a:prstGeom prst="line">
                  <a:avLst/>
                </a:prstGeom>
                <a:noFill/>
                <a:ln w="28575">
                  <a:solidFill>
                    <a:schemeClr val="tx1"/>
                  </a:solidFill>
                  <a:round/>
                  <a:headEnd/>
                  <a:tailEnd/>
                </a:ln>
              </p:spPr>
              <p:txBody>
                <a:bodyPr wrap="none"/>
                <a:lstStyle/>
                <a:p>
                  <a:endParaRPr lang="en-US"/>
                </a:p>
              </p:txBody>
            </p:sp>
            <p:sp>
              <p:nvSpPr>
                <p:cNvPr id="16441" name="Line 38"/>
                <p:cNvSpPr>
                  <a:spLocks noChangeShapeType="1"/>
                </p:cNvSpPr>
                <p:nvPr/>
              </p:nvSpPr>
              <p:spPr bwMode="auto">
                <a:xfrm flipH="1">
                  <a:off x="2352" y="2736"/>
                  <a:ext cx="336" cy="144"/>
                </a:xfrm>
                <a:prstGeom prst="line">
                  <a:avLst/>
                </a:prstGeom>
                <a:noFill/>
                <a:ln w="28575">
                  <a:solidFill>
                    <a:schemeClr val="tx1"/>
                  </a:solidFill>
                  <a:round/>
                  <a:headEnd/>
                  <a:tailEnd/>
                </a:ln>
              </p:spPr>
              <p:txBody>
                <a:bodyPr wrap="none"/>
                <a:lstStyle/>
                <a:p>
                  <a:endParaRPr lang="en-US"/>
                </a:p>
              </p:txBody>
            </p:sp>
            <p:sp>
              <p:nvSpPr>
                <p:cNvPr id="16442" name="Line 39"/>
                <p:cNvSpPr>
                  <a:spLocks noChangeShapeType="1"/>
                </p:cNvSpPr>
                <p:nvPr/>
              </p:nvSpPr>
              <p:spPr bwMode="auto">
                <a:xfrm>
                  <a:off x="2784" y="2736"/>
                  <a:ext cx="288" cy="144"/>
                </a:xfrm>
                <a:prstGeom prst="line">
                  <a:avLst/>
                </a:prstGeom>
                <a:noFill/>
                <a:ln w="28575">
                  <a:solidFill>
                    <a:schemeClr val="tx1"/>
                  </a:solidFill>
                  <a:round/>
                  <a:headEnd/>
                  <a:tailEnd/>
                </a:ln>
              </p:spPr>
              <p:txBody>
                <a:bodyPr wrap="none"/>
                <a:lstStyle/>
                <a:p>
                  <a:endParaRPr lang="en-US"/>
                </a:p>
              </p:txBody>
            </p:sp>
            <p:sp>
              <p:nvSpPr>
                <p:cNvPr id="16443" name="Line 40"/>
                <p:cNvSpPr>
                  <a:spLocks noChangeShapeType="1"/>
                </p:cNvSpPr>
                <p:nvPr/>
              </p:nvSpPr>
              <p:spPr bwMode="auto">
                <a:xfrm>
                  <a:off x="2256" y="3456"/>
                  <a:ext cx="0" cy="144"/>
                </a:xfrm>
                <a:prstGeom prst="line">
                  <a:avLst/>
                </a:prstGeom>
                <a:noFill/>
                <a:ln w="28575">
                  <a:solidFill>
                    <a:schemeClr val="tx1"/>
                  </a:solidFill>
                  <a:round/>
                  <a:headEnd/>
                  <a:tailEnd/>
                </a:ln>
              </p:spPr>
              <p:txBody>
                <a:bodyPr wrap="none"/>
                <a:lstStyle/>
                <a:p>
                  <a:endParaRPr lang="en-US"/>
                </a:p>
              </p:txBody>
            </p:sp>
          </p:grpSp>
          <p:sp>
            <p:nvSpPr>
              <p:cNvPr id="16431" name="Line 41"/>
              <p:cNvSpPr>
                <a:spLocks noChangeShapeType="1"/>
              </p:cNvSpPr>
              <p:nvPr/>
            </p:nvSpPr>
            <p:spPr bwMode="auto">
              <a:xfrm>
                <a:off x="3312" y="2592"/>
                <a:ext cx="0" cy="96"/>
              </a:xfrm>
              <a:prstGeom prst="line">
                <a:avLst/>
              </a:prstGeom>
              <a:noFill/>
              <a:ln w="28575">
                <a:solidFill>
                  <a:schemeClr val="tx1"/>
                </a:solidFill>
                <a:round/>
                <a:headEnd/>
                <a:tailEnd/>
              </a:ln>
            </p:spPr>
            <p:txBody>
              <a:bodyPr wrap="none"/>
              <a:lstStyle/>
              <a:p>
                <a:endParaRPr lang="en-US"/>
              </a:p>
            </p:txBody>
          </p:sp>
        </p:grpSp>
        <p:sp>
          <p:nvSpPr>
            <p:cNvPr id="16426" name="Rectangle 42"/>
            <p:cNvSpPr>
              <a:spLocks noChangeArrowheads="1"/>
            </p:cNvSpPr>
            <p:nvPr/>
          </p:nvSpPr>
          <p:spPr bwMode="auto">
            <a:xfrm>
              <a:off x="3024" y="3216"/>
              <a:ext cx="576" cy="288"/>
            </a:xfrm>
            <a:prstGeom prst="rect">
              <a:avLst/>
            </a:prstGeom>
            <a:noFill/>
            <a:ln w="31750">
              <a:solidFill>
                <a:srgbClr val="FF0000"/>
              </a:solidFill>
              <a:prstDash val="dash"/>
              <a:miter lim="800000"/>
              <a:headEnd/>
              <a:tailEnd/>
            </a:ln>
          </p:spPr>
          <p:txBody>
            <a:bodyPr wrap="none" anchor="ctr"/>
            <a:lstStyle/>
            <a:p>
              <a:pPr algn="ctr"/>
              <a:r>
                <a:rPr lang="en-US" sz="2000" b="1">
                  <a:latin typeface="Times New Roman" pitchFamily="18" charset="0"/>
                </a:rPr>
                <a:t>bb</a:t>
              </a:r>
            </a:p>
          </p:txBody>
        </p:sp>
        <p:sp>
          <p:nvSpPr>
            <p:cNvPr id="16427" name="Line 43"/>
            <p:cNvSpPr>
              <a:spLocks noChangeShapeType="1"/>
            </p:cNvSpPr>
            <p:nvPr/>
          </p:nvSpPr>
          <p:spPr bwMode="auto">
            <a:xfrm>
              <a:off x="3312" y="3072"/>
              <a:ext cx="0" cy="144"/>
            </a:xfrm>
            <a:prstGeom prst="line">
              <a:avLst/>
            </a:prstGeom>
            <a:noFill/>
            <a:ln w="28575">
              <a:solidFill>
                <a:schemeClr val="tx1"/>
              </a:solidFill>
              <a:round/>
              <a:headEnd/>
              <a:tailEnd/>
            </a:ln>
          </p:spPr>
          <p:txBody>
            <a:bodyPr wrap="none"/>
            <a:lstStyle/>
            <a:p>
              <a:endParaRPr lang="en-US"/>
            </a:p>
          </p:txBody>
        </p:sp>
        <p:sp>
          <p:nvSpPr>
            <p:cNvPr id="16428" name="Line 44"/>
            <p:cNvSpPr>
              <a:spLocks noChangeShapeType="1"/>
            </p:cNvSpPr>
            <p:nvPr/>
          </p:nvSpPr>
          <p:spPr bwMode="auto">
            <a:xfrm>
              <a:off x="2256" y="3408"/>
              <a:ext cx="720" cy="0"/>
            </a:xfrm>
            <a:prstGeom prst="line">
              <a:avLst/>
            </a:prstGeom>
            <a:noFill/>
            <a:ln w="28575">
              <a:solidFill>
                <a:srgbClr val="FF0000"/>
              </a:solidFill>
              <a:prstDash val="dash"/>
              <a:round/>
              <a:headEnd/>
              <a:tailEnd/>
            </a:ln>
          </p:spPr>
          <p:txBody>
            <a:bodyPr wrap="none"/>
            <a:lstStyle/>
            <a:p>
              <a:endParaRPr lang="en-US"/>
            </a:p>
          </p:txBody>
        </p:sp>
        <p:sp>
          <p:nvSpPr>
            <p:cNvPr id="16429" name="Line 45"/>
            <p:cNvSpPr>
              <a:spLocks noChangeShapeType="1"/>
            </p:cNvSpPr>
            <p:nvPr/>
          </p:nvSpPr>
          <p:spPr bwMode="auto">
            <a:xfrm flipV="1">
              <a:off x="2256" y="2928"/>
              <a:ext cx="0" cy="480"/>
            </a:xfrm>
            <a:prstGeom prst="line">
              <a:avLst/>
            </a:prstGeom>
            <a:noFill/>
            <a:ln w="28575">
              <a:solidFill>
                <a:srgbClr val="FF0000"/>
              </a:solidFill>
              <a:prstDash val="dash"/>
              <a:round/>
              <a:headEnd/>
              <a:tailEnd type="arrow" w="med" len="med"/>
            </a:ln>
          </p:spPr>
          <p:txBody>
            <a:bodyPr wrap="none"/>
            <a:lstStyle/>
            <a:p>
              <a:endParaRPr lang="en-US"/>
            </a:p>
          </p:txBody>
        </p:sp>
      </p:grpSp>
      <p:graphicFrame>
        <p:nvGraphicFramePr>
          <p:cNvPr id="85038" name="Group 46"/>
          <p:cNvGraphicFramePr>
            <a:graphicFrameLocks noGrp="1"/>
          </p:cNvGraphicFramePr>
          <p:nvPr/>
        </p:nvGraphicFramePr>
        <p:xfrm>
          <a:off x="3733800" y="2209800"/>
          <a:ext cx="1905000" cy="1762125"/>
        </p:xfrm>
        <a:graphic>
          <a:graphicData uri="http://schemas.openxmlformats.org/drawingml/2006/table">
            <a:tbl>
              <a:tblPr/>
              <a:tblGrid>
                <a:gridCol w="952500"/>
                <a:gridCol w="952500"/>
              </a:tblGrid>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1076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2083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aa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2407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5052" name="Text Box 60"/>
          <p:cNvSpPr txBox="1">
            <a:spLocks noChangeArrowheads="1"/>
          </p:cNvSpPr>
          <p:nvPr/>
        </p:nvSpPr>
        <p:spPr bwMode="auto">
          <a:xfrm>
            <a:off x="3657600" y="1660525"/>
            <a:ext cx="1874838" cy="396875"/>
          </a:xfrm>
          <a:prstGeom prst="rect">
            <a:avLst/>
          </a:prstGeom>
          <a:noFill/>
          <a:ln w="9525">
            <a:noFill/>
            <a:miter lim="800000"/>
            <a:headEnd/>
            <a:tailEnd/>
          </a:ln>
        </p:spPr>
        <p:txBody>
          <a:bodyPr wrap="none">
            <a:spAutoFit/>
          </a:bodyPr>
          <a:lstStyle/>
          <a:p>
            <a:r>
              <a:rPr lang="en-US" sz="2000">
                <a:latin typeface="Times New Roman" pitchFamily="18" charset="0"/>
              </a:rPr>
              <a:t>Contents of </a:t>
            </a:r>
            <a:r>
              <a:rPr lang="en-US" sz="2000" b="1">
                <a:latin typeface="Times New Roman" pitchFamily="18" charset="0"/>
              </a:rPr>
              <a:t>dir1</a:t>
            </a:r>
          </a:p>
        </p:txBody>
      </p:sp>
      <p:graphicFrame>
        <p:nvGraphicFramePr>
          <p:cNvPr id="85053" name="Group 61"/>
          <p:cNvGraphicFramePr>
            <a:graphicFrameLocks noGrp="1"/>
          </p:cNvGraphicFramePr>
          <p:nvPr/>
        </p:nvGraphicFramePr>
        <p:xfrm>
          <a:off x="3733800" y="4800600"/>
          <a:ext cx="1905000" cy="1762125"/>
        </p:xfrm>
        <a:graphic>
          <a:graphicData uri="http://schemas.openxmlformats.org/drawingml/2006/table">
            <a:tbl>
              <a:tblPr/>
              <a:tblGrid>
                <a:gridCol w="952500"/>
                <a:gridCol w="952500"/>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1070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2050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bb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rPr>
                        <a:t>2407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5067" name="Text Box 75"/>
          <p:cNvSpPr txBox="1">
            <a:spLocks noChangeArrowheads="1"/>
          </p:cNvSpPr>
          <p:nvPr/>
        </p:nvSpPr>
        <p:spPr bwMode="auto">
          <a:xfrm>
            <a:off x="3733800" y="4251325"/>
            <a:ext cx="1874838" cy="396875"/>
          </a:xfrm>
          <a:prstGeom prst="rect">
            <a:avLst/>
          </a:prstGeom>
          <a:noFill/>
          <a:ln w="9525">
            <a:noFill/>
            <a:miter lim="800000"/>
            <a:headEnd/>
            <a:tailEnd/>
          </a:ln>
        </p:spPr>
        <p:txBody>
          <a:bodyPr wrap="none">
            <a:spAutoFit/>
          </a:bodyPr>
          <a:lstStyle/>
          <a:p>
            <a:r>
              <a:rPr lang="en-US" sz="2000">
                <a:latin typeface="Times New Roman" pitchFamily="18" charset="0"/>
              </a:rPr>
              <a:t>Contents of </a:t>
            </a:r>
            <a:r>
              <a:rPr lang="en-US" sz="2000" b="1">
                <a:latin typeface="Times New Roman" pitchFamily="18" charset="0"/>
              </a:rPr>
              <a:t>dir3</a:t>
            </a:r>
          </a:p>
        </p:txBody>
      </p:sp>
      <p:grpSp>
        <p:nvGrpSpPr>
          <p:cNvPr id="7" name="Group 76"/>
          <p:cNvGrpSpPr>
            <a:grpSpLocks/>
          </p:cNvGrpSpPr>
          <p:nvPr/>
        </p:nvGrpSpPr>
        <p:grpSpPr bwMode="auto">
          <a:xfrm>
            <a:off x="5638800" y="3048000"/>
            <a:ext cx="914400" cy="3124200"/>
            <a:chOff x="3552" y="1920"/>
            <a:chExt cx="576" cy="1968"/>
          </a:xfrm>
        </p:grpSpPr>
        <p:sp>
          <p:nvSpPr>
            <p:cNvPr id="16421" name="Line 77"/>
            <p:cNvSpPr>
              <a:spLocks noChangeShapeType="1"/>
            </p:cNvSpPr>
            <p:nvPr/>
          </p:nvSpPr>
          <p:spPr bwMode="auto">
            <a:xfrm>
              <a:off x="3552" y="2256"/>
              <a:ext cx="192" cy="0"/>
            </a:xfrm>
            <a:prstGeom prst="line">
              <a:avLst/>
            </a:prstGeom>
            <a:noFill/>
            <a:ln w="38100">
              <a:solidFill>
                <a:srgbClr val="FF0000"/>
              </a:solidFill>
              <a:prstDash val="dash"/>
              <a:round/>
              <a:headEnd/>
              <a:tailEnd/>
            </a:ln>
          </p:spPr>
          <p:txBody>
            <a:bodyPr wrap="none"/>
            <a:lstStyle/>
            <a:p>
              <a:endParaRPr lang="en-US"/>
            </a:p>
          </p:txBody>
        </p:sp>
        <p:sp>
          <p:nvSpPr>
            <p:cNvPr id="16422" name="Line 78"/>
            <p:cNvSpPr>
              <a:spLocks noChangeShapeType="1"/>
            </p:cNvSpPr>
            <p:nvPr/>
          </p:nvSpPr>
          <p:spPr bwMode="auto">
            <a:xfrm>
              <a:off x="3552" y="3888"/>
              <a:ext cx="192" cy="0"/>
            </a:xfrm>
            <a:prstGeom prst="line">
              <a:avLst/>
            </a:prstGeom>
            <a:noFill/>
            <a:ln w="38100">
              <a:solidFill>
                <a:srgbClr val="FF0000"/>
              </a:solidFill>
              <a:prstDash val="dash"/>
              <a:round/>
              <a:headEnd/>
              <a:tailEnd/>
            </a:ln>
          </p:spPr>
          <p:txBody>
            <a:bodyPr wrap="none"/>
            <a:lstStyle/>
            <a:p>
              <a:endParaRPr lang="en-US"/>
            </a:p>
          </p:txBody>
        </p:sp>
        <p:sp>
          <p:nvSpPr>
            <p:cNvPr id="16423" name="Line 79"/>
            <p:cNvSpPr>
              <a:spLocks noChangeShapeType="1"/>
            </p:cNvSpPr>
            <p:nvPr/>
          </p:nvSpPr>
          <p:spPr bwMode="auto">
            <a:xfrm>
              <a:off x="3744" y="1920"/>
              <a:ext cx="0" cy="1968"/>
            </a:xfrm>
            <a:prstGeom prst="line">
              <a:avLst/>
            </a:prstGeom>
            <a:noFill/>
            <a:ln w="38100">
              <a:solidFill>
                <a:srgbClr val="FF0000"/>
              </a:solidFill>
              <a:prstDash val="dash"/>
              <a:round/>
              <a:headEnd/>
              <a:tailEnd/>
            </a:ln>
          </p:spPr>
          <p:txBody>
            <a:bodyPr wrap="none"/>
            <a:lstStyle/>
            <a:p>
              <a:endParaRPr lang="en-US"/>
            </a:p>
          </p:txBody>
        </p:sp>
        <p:sp>
          <p:nvSpPr>
            <p:cNvPr id="16424" name="Line 80"/>
            <p:cNvSpPr>
              <a:spLocks noChangeShapeType="1"/>
            </p:cNvSpPr>
            <p:nvPr/>
          </p:nvSpPr>
          <p:spPr bwMode="auto">
            <a:xfrm>
              <a:off x="3744" y="1920"/>
              <a:ext cx="384" cy="0"/>
            </a:xfrm>
            <a:prstGeom prst="line">
              <a:avLst/>
            </a:prstGeom>
            <a:noFill/>
            <a:ln w="38100">
              <a:solidFill>
                <a:srgbClr val="FF0000"/>
              </a:solidFill>
              <a:prstDash val="dash"/>
              <a:round/>
              <a:headEnd/>
              <a:tailEnd type="arrow" w="med" len="med"/>
            </a:ln>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5038"/>
                                        </p:tgtEl>
                                        <p:attrNameLst>
                                          <p:attrName>style.visibility</p:attrName>
                                        </p:attrNameLst>
                                      </p:cBhvr>
                                      <p:to>
                                        <p:strVal val="visible"/>
                                      </p:to>
                                    </p:set>
                                    <p:animEffect transition="in" filter="dissolve">
                                      <p:cBhvr>
                                        <p:cTn id="11" dur="500"/>
                                        <p:tgtEl>
                                          <p:spTgt spid="8503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85053"/>
                                        </p:tgtEl>
                                        <p:attrNameLst>
                                          <p:attrName>style.visibility</p:attrName>
                                        </p:attrNameLst>
                                      </p:cBhvr>
                                      <p:to>
                                        <p:strVal val="visible"/>
                                      </p:to>
                                    </p:set>
                                    <p:animEffect transition="in" filter="dissolve">
                                      <p:cBhvr>
                                        <p:cTn id="15" dur="500"/>
                                        <p:tgtEl>
                                          <p:spTgt spid="85053"/>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85052"/>
                                        </p:tgtEl>
                                        <p:attrNameLst>
                                          <p:attrName>style.visibility</p:attrName>
                                        </p:attrNameLst>
                                      </p:cBhvr>
                                      <p:to>
                                        <p:strVal val="visible"/>
                                      </p:to>
                                    </p:set>
                                    <p:animEffect transition="in" filter="dissolve">
                                      <p:cBhvr>
                                        <p:cTn id="19" dur="500"/>
                                        <p:tgtEl>
                                          <p:spTgt spid="85052"/>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85067"/>
                                        </p:tgtEl>
                                        <p:attrNameLst>
                                          <p:attrName>style.visibility</p:attrName>
                                        </p:attrNameLst>
                                      </p:cBhvr>
                                      <p:to>
                                        <p:strVal val="visible"/>
                                      </p:to>
                                    </p:set>
                                    <p:animEffect transition="in" filter="dissolve">
                                      <p:cBhvr>
                                        <p:cTn id="23" dur="500"/>
                                        <p:tgtEl>
                                          <p:spTgt spid="8506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dissolv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52" grpId="0" autoUpdateAnimBg="0"/>
      <p:bldP spid="8506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Symbolic Link</a:t>
            </a:r>
          </a:p>
        </p:txBody>
      </p:sp>
      <p:sp>
        <p:nvSpPr>
          <p:cNvPr id="87043" name="Rectangle 3"/>
          <p:cNvSpPr>
            <a:spLocks noGrp="1" noChangeArrowheads="1"/>
          </p:cNvSpPr>
          <p:nvPr>
            <p:ph idx="1"/>
          </p:nvPr>
        </p:nvSpPr>
        <p:spPr>
          <a:xfrm>
            <a:off x="457200" y="1600200"/>
            <a:ext cx="8229600" cy="2184400"/>
          </a:xfrm>
        </p:spPr>
        <p:txBody>
          <a:bodyPr rtlCol="0">
            <a:normAutofit fontScale="92500" lnSpcReduction="10000"/>
          </a:bodyPr>
          <a:lstStyle/>
          <a:p>
            <a:pPr eaLnBrk="1" fontAlgn="auto" hangingPunct="1">
              <a:lnSpc>
                <a:spcPct val="90000"/>
              </a:lnSpc>
              <a:spcAft>
                <a:spcPts val="0"/>
              </a:spcAft>
              <a:buFont typeface="Arial" pitchFamily="34" charset="0"/>
              <a:buChar char="•"/>
              <a:defRPr/>
            </a:pPr>
            <a:r>
              <a:rPr lang="en-US" smtClean="0"/>
              <a:t>A hard link may </a:t>
            </a:r>
            <a:r>
              <a:rPr lang="en-US" smtClean="0">
                <a:solidFill>
                  <a:srgbClr val="FF3300"/>
                </a:solidFill>
              </a:rPr>
              <a:t>not </a:t>
            </a:r>
            <a:r>
              <a:rPr lang="en-US" smtClean="0"/>
              <a:t>be created for a file on a different file system</a:t>
            </a:r>
          </a:p>
          <a:p>
            <a:pPr eaLnBrk="1" fontAlgn="auto" hangingPunct="1">
              <a:lnSpc>
                <a:spcPct val="90000"/>
              </a:lnSpc>
              <a:spcAft>
                <a:spcPts val="0"/>
              </a:spcAft>
              <a:buFont typeface="Arial" pitchFamily="34" charset="0"/>
              <a:buChar char="•"/>
              <a:defRPr/>
            </a:pPr>
            <a:r>
              <a:rPr lang="en-US" smtClean="0"/>
              <a:t>Use symbolic link</a:t>
            </a:r>
          </a:p>
          <a:p>
            <a:pPr eaLnBrk="1" fontAlgn="auto" hangingPunct="1">
              <a:lnSpc>
                <a:spcPct val="90000"/>
              </a:lnSpc>
              <a:spcAft>
                <a:spcPts val="0"/>
              </a:spcAft>
              <a:buFont typeface="Arial" pitchFamily="34" charset="0"/>
              <a:buChar char="•"/>
              <a:defRPr/>
            </a:pPr>
            <a:r>
              <a:rPr lang="en-US" smtClean="0"/>
              <a:t>The linked files do not share the same I-node number</a:t>
            </a:r>
          </a:p>
          <a:p>
            <a:pPr eaLnBrk="1" fontAlgn="auto" hangingPunct="1">
              <a:lnSpc>
                <a:spcPct val="90000"/>
              </a:lnSpc>
              <a:spcAft>
                <a:spcPts val="0"/>
              </a:spcAft>
              <a:buFontTx/>
              <a:buNone/>
              <a:defRPr/>
            </a:pPr>
            <a:endParaRPr lang="en-US" smtClean="0"/>
          </a:p>
        </p:txBody>
      </p:sp>
      <p:sp>
        <p:nvSpPr>
          <p:cNvPr id="9" name="Slide Number Placeholder 5"/>
          <p:cNvSpPr>
            <a:spLocks noGrp="1"/>
          </p:cNvSpPr>
          <p:nvPr>
            <p:ph type="sldNum" sz="quarter" idx="12"/>
          </p:nvPr>
        </p:nvSpPr>
        <p:spPr/>
        <p:txBody>
          <a:bodyPr/>
          <a:lstStyle/>
          <a:p>
            <a:pPr>
              <a:defRPr/>
            </a:pPr>
            <a:fld id="{6C99DA95-934A-48F1-8438-CE4DDD04D65D}" type="slidenum">
              <a:rPr lang="en-US"/>
              <a:pPr>
                <a:defRPr/>
              </a:pPr>
              <a:t>15</a:t>
            </a:fld>
            <a:endParaRPr lang="en-US"/>
          </a:p>
        </p:txBody>
      </p:sp>
      <p:sp>
        <p:nvSpPr>
          <p:cNvPr id="17413" name="Text Box 4"/>
          <p:cNvSpPr txBox="1">
            <a:spLocks noChangeArrowheads="1"/>
          </p:cNvSpPr>
          <p:nvPr/>
        </p:nvSpPr>
        <p:spPr bwMode="auto">
          <a:xfrm>
            <a:off x="773113" y="4191000"/>
            <a:ext cx="6084887" cy="541338"/>
          </a:xfrm>
          <a:prstGeom prst="rect">
            <a:avLst/>
          </a:prstGeom>
          <a:noFill/>
          <a:ln w="22225">
            <a:solidFill>
              <a:schemeClr val="tx1"/>
            </a:solidFill>
            <a:miter lim="800000"/>
            <a:headEnd/>
            <a:tailEnd/>
          </a:ln>
        </p:spPr>
        <p:txBody>
          <a:bodyPr>
            <a:spAutoFit/>
          </a:bodyPr>
          <a:lstStyle/>
          <a:p>
            <a:r>
              <a:rPr lang="en-US" sz="2800">
                <a:latin typeface="Times New Roman" pitchFamily="18" charset="0"/>
              </a:rPr>
              <a:t>Syntax: </a:t>
            </a:r>
            <a:r>
              <a:rPr lang="en-US" sz="2800">
                <a:solidFill>
                  <a:schemeClr val="accent2"/>
                </a:solidFill>
                <a:latin typeface="Times New Roman" pitchFamily="18" charset="0"/>
              </a:rPr>
              <a:t>ln </a:t>
            </a:r>
            <a:r>
              <a:rPr lang="en-US" sz="2800">
                <a:solidFill>
                  <a:srgbClr val="FF0000"/>
                </a:solidFill>
                <a:latin typeface="Times New Roman" pitchFamily="18" charset="0"/>
              </a:rPr>
              <a:t>–s</a:t>
            </a:r>
            <a:r>
              <a:rPr lang="en-US" sz="2800">
                <a:solidFill>
                  <a:schemeClr val="accent2"/>
                </a:solidFill>
                <a:latin typeface="Times New Roman" pitchFamily="18" charset="0"/>
              </a:rPr>
              <a:t> shared-file link-name</a:t>
            </a:r>
          </a:p>
        </p:txBody>
      </p:sp>
      <p:sp>
        <p:nvSpPr>
          <p:cNvPr id="87045" name="AutoShape 5"/>
          <p:cNvSpPr>
            <a:spLocks noChangeArrowheads="1"/>
          </p:cNvSpPr>
          <p:nvPr/>
        </p:nvSpPr>
        <p:spPr bwMode="auto">
          <a:xfrm>
            <a:off x="2133600" y="5257800"/>
            <a:ext cx="2895600" cy="609600"/>
          </a:xfrm>
          <a:prstGeom prst="wedgeRoundRectCallout">
            <a:avLst>
              <a:gd name="adj1" fmla="val 9431"/>
              <a:gd name="adj2" fmla="val -149481"/>
              <a:gd name="adj3" fmla="val 16667"/>
            </a:avLst>
          </a:prstGeom>
          <a:solidFill>
            <a:srgbClr val="FFFFFF"/>
          </a:solidFill>
          <a:ln w="28575">
            <a:solidFill>
              <a:srgbClr val="000000"/>
            </a:solidFill>
            <a:miter lim="800000"/>
            <a:headEnd/>
            <a:tailEnd/>
          </a:ln>
          <a:effectLst>
            <a:outerShdw dist="35921" dir="2700000" algn="ctr" rotWithShape="0">
              <a:srgbClr val="808080"/>
            </a:outerShdw>
          </a:effectLst>
        </p:spPr>
        <p:txBody>
          <a:bodyPr/>
          <a:lstStyle/>
          <a:p>
            <a:pPr algn="ctr">
              <a:defRPr/>
            </a:pPr>
            <a:r>
              <a:rPr lang="en-US" sz="2000">
                <a:solidFill>
                  <a:schemeClr val="accent2"/>
                </a:solidFill>
                <a:latin typeface="Times New Roman" pitchFamily="18" charset="0"/>
              </a:rPr>
              <a:t>Also called source-file</a:t>
            </a:r>
          </a:p>
        </p:txBody>
      </p:sp>
      <p:sp>
        <p:nvSpPr>
          <p:cNvPr id="87046" name="AutoShape 6"/>
          <p:cNvSpPr>
            <a:spLocks noChangeArrowheads="1"/>
          </p:cNvSpPr>
          <p:nvPr/>
        </p:nvSpPr>
        <p:spPr bwMode="auto">
          <a:xfrm>
            <a:off x="5257800" y="5257800"/>
            <a:ext cx="2895600" cy="533400"/>
          </a:xfrm>
          <a:prstGeom prst="wedgeRoundRectCallout">
            <a:avLst>
              <a:gd name="adj1" fmla="val -32620"/>
              <a:gd name="adj2" fmla="val -166069"/>
              <a:gd name="adj3" fmla="val 16667"/>
            </a:avLst>
          </a:prstGeom>
          <a:solidFill>
            <a:srgbClr val="FFFFFF"/>
          </a:solidFill>
          <a:ln w="28575">
            <a:solidFill>
              <a:srgbClr val="000000"/>
            </a:solidFill>
            <a:miter lim="800000"/>
            <a:headEnd/>
            <a:tailEnd/>
          </a:ln>
          <a:effectLst>
            <a:outerShdw dist="35921" dir="2700000" algn="ctr" rotWithShape="0">
              <a:srgbClr val="808080"/>
            </a:outerShdw>
          </a:effectLst>
        </p:spPr>
        <p:txBody>
          <a:bodyPr/>
          <a:lstStyle/>
          <a:p>
            <a:pPr algn="ctr">
              <a:defRPr/>
            </a:pPr>
            <a:r>
              <a:rPr lang="en-US" sz="2000">
                <a:solidFill>
                  <a:schemeClr val="accent2"/>
                </a:solidFill>
                <a:latin typeface="Times New Roman" pitchFamily="18" charset="0"/>
              </a:rPr>
              <a:t>Also called target-file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C53E1D08-9A31-40F8-AC0F-2E8821F9AF22}" type="slidenum">
              <a:rPr lang="en-US"/>
              <a:pPr>
                <a:defRPr/>
              </a:pPr>
              <a:t>16</a:t>
            </a:fld>
            <a:endParaRPr lang="en-US"/>
          </a:p>
        </p:txBody>
      </p:sp>
      <p:sp>
        <p:nvSpPr>
          <p:cNvPr id="18435" name="Rectangle 5"/>
          <p:cNvSpPr>
            <a:spLocks noGrp="1" noChangeArrowheads="1"/>
          </p:cNvSpPr>
          <p:nvPr>
            <p:ph type="title" idx="4294967295"/>
          </p:nvPr>
        </p:nvSpPr>
        <p:spPr>
          <a:xfrm>
            <a:off x="0" y="274638"/>
            <a:ext cx="8229600" cy="1143000"/>
          </a:xfrm>
        </p:spPr>
        <p:txBody>
          <a:bodyPr/>
          <a:lstStyle/>
          <a:p>
            <a:pPr eaLnBrk="1" hangingPunct="1"/>
            <a:r>
              <a:rPr lang="en-US" smtClean="0"/>
              <a:t>Shell</a:t>
            </a:r>
          </a:p>
        </p:txBody>
      </p:sp>
      <p:pic>
        <p:nvPicPr>
          <p:cNvPr id="18436" name="Picture 4"/>
          <p:cNvPicPr>
            <a:picLocks noChangeAspect="1" noChangeArrowheads="1"/>
          </p:cNvPicPr>
          <p:nvPr/>
        </p:nvPicPr>
        <p:blipFill>
          <a:blip r:embed="rId3"/>
          <a:srcRect/>
          <a:stretch>
            <a:fillRect/>
          </a:stretch>
        </p:blipFill>
        <p:spPr bwMode="auto">
          <a:xfrm>
            <a:off x="765175" y="1897063"/>
            <a:ext cx="7612063" cy="3063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Command Line Structure</a:t>
            </a:r>
          </a:p>
        </p:txBody>
      </p:sp>
      <p:sp>
        <p:nvSpPr>
          <p:cNvPr id="19459" name="Rectangle 3"/>
          <p:cNvSpPr>
            <a:spLocks noGrp="1" noChangeArrowheads="1"/>
          </p:cNvSpPr>
          <p:nvPr>
            <p:ph idx="1"/>
          </p:nvPr>
        </p:nvSpPr>
        <p:spPr>
          <a:xfrm>
            <a:off x="1270000" y="990600"/>
            <a:ext cx="7340600" cy="903288"/>
          </a:xfrm>
        </p:spPr>
        <p:txBody>
          <a:bodyPr/>
          <a:lstStyle/>
          <a:p>
            <a:pPr eaLnBrk="1" hangingPunct="1">
              <a:buFontTx/>
              <a:buNone/>
            </a:pPr>
            <a:r>
              <a:rPr lang="en-US" smtClean="0"/>
              <a:t>mp</a:t>
            </a:r>
            <a:r>
              <a:rPr lang="en-US" sz="2400" smtClean="0"/>
              <a:t>%</a:t>
            </a:r>
            <a:r>
              <a:rPr lang="en-US" smtClean="0"/>
              <a:t> command [-options] [arguments]</a:t>
            </a:r>
          </a:p>
        </p:txBody>
      </p:sp>
      <p:sp>
        <p:nvSpPr>
          <p:cNvPr id="19" name="Slide Number Placeholder 5"/>
          <p:cNvSpPr>
            <a:spLocks noGrp="1"/>
          </p:cNvSpPr>
          <p:nvPr>
            <p:ph type="sldNum" sz="quarter" idx="12"/>
          </p:nvPr>
        </p:nvSpPr>
        <p:spPr/>
        <p:txBody>
          <a:bodyPr/>
          <a:lstStyle/>
          <a:p>
            <a:pPr>
              <a:defRPr/>
            </a:pPr>
            <a:fld id="{8C0876DF-064E-44AD-B3CB-F27DCC2146CC}" type="slidenum">
              <a:rPr lang="en-US"/>
              <a:pPr>
                <a:defRPr/>
              </a:pPr>
              <a:t>17</a:t>
            </a:fld>
            <a:endParaRPr lang="en-US"/>
          </a:p>
        </p:txBody>
      </p:sp>
      <p:grpSp>
        <p:nvGrpSpPr>
          <p:cNvPr id="19461" name="Group 4"/>
          <p:cNvGrpSpPr>
            <a:grpSpLocks/>
          </p:cNvGrpSpPr>
          <p:nvPr/>
        </p:nvGrpSpPr>
        <p:grpSpPr bwMode="auto">
          <a:xfrm>
            <a:off x="1295400" y="1447800"/>
            <a:ext cx="1219200" cy="1524000"/>
            <a:chOff x="432" y="1344"/>
            <a:chExt cx="912" cy="960"/>
          </a:xfrm>
        </p:grpSpPr>
        <p:sp>
          <p:nvSpPr>
            <p:cNvPr id="19472" name="AutoShape 5"/>
            <p:cNvSpPr>
              <a:spLocks noChangeArrowheads="1"/>
            </p:cNvSpPr>
            <p:nvPr/>
          </p:nvSpPr>
          <p:spPr bwMode="auto">
            <a:xfrm>
              <a:off x="432" y="1824"/>
              <a:ext cx="912" cy="480"/>
            </a:xfrm>
            <a:prstGeom prst="wedgeRoundRectCallout">
              <a:avLst>
                <a:gd name="adj1" fmla="val -24014"/>
                <a:gd name="adj2" fmla="val -141250"/>
                <a:gd name="adj3" fmla="val 16667"/>
              </a:avLst>
            </a:prstGeom>
            <a:noFill/>
            <a:ln w="9525">
              <a:solidFill>
                <a:schemeClr val="tx1"/>
              </a:solidFill>
              <a:miter lim="800000"/>
              <a:headEnd/>
              <a:tailEnd/>
            </a:ln>
          </p:spPr>
          <p:txBody>
            <a:bodyPr/>
            <a:lstStyle/>
            <a:p>
              <a:r>
                <a:rPr lang="en-US" sz="1400" b="1">
                  <a:latin typeface="Times New Roman" pitchFamily="18" charset="0"/>
                </a:rPr>
                <a:t>Command prompt</a:t>
              </a:r>
            </a:p>
          </p:txBody>
        </p:sp>
        <p:sp>
          <p:nvSpPr>
            <p:cNvPr id="19473" name="Line 6"/>
            <p:cNvSpPr>
              <a:spLocks noChangeShapeType="1"/>
            </p:cNvSpPr>
            <p:nvPr/>
          </p:nvSpPr>
          <p:spPr bwMode="auto">
            <a:xfrm>
              <a:off x="480" y="1344"/>
              <a:ext cx="384" cy="0"/>
            </a:xfrm>
            <a:prstGeom prst="line">
              <a:avLst/>
            </a:prstGeom>
            <a:noFill/>
            <a:ln w="38100">
              <a:solidFill>
                <a:schemeClr val="tx1"/>
              </a:solidFill>
              <a:round/>
              <a:headEnd/>
              <a:tailEnd/>
            </a:ln>
          </p:spPr>
          <p:txBody>
            <a:bodyPr wrap="none"/>
            <a:lstStyle/>
            <a:p>
              <a:endParaRPr lang="en-US"/>
            </a:p>
          </p:txBody>
        </p:sp>
      </p:grpSp>
      <p:grpSp>
        <p:nvGrpSpPr>
          <p:cNvPr id="19462" name="Group 7"/>
          <p:cNvGrpSpPr>
            <a:grpSpLocks/>
          </p:cNvGrpSpPr>
          <p:nvPr/>
        </p:nvGrpSpPr>
        <p:grpSpPr bwMode="auto">
          <a:xfrm>
            <a:off x="2057400" y="1447800"/>
            <a:ext cx="1828800" cy="1447800"/>
            <a:chOff x="1152" y="1344"/>
            <a:chExt cx="1152" cy="912"/>
          </a:xfrm>
        </p:grpSpPr>
        <p:sp>
          <p:nvSpPr>
            <p:cNvPr id="19470" name="AutoShape 8"/>
            <p:cNvSpPr>
              <a:spLocks noChangeArrowheads="1"/>
            </p:cNvSpPr>
            <p:nvPr/>
          </p:nvSpPr>
          <p:spPr bwMode="auto">
            <a:xfrm>
              <a:off x="1584" y="1776"/>
              <a:ext cx="720" cy="480"/>
            </a:xfrm>
            <a:prstGeom prst="wedgeRoundRectCallout">
              <a:avLst>
                <a:gd name="adj1" fmla="val -32778"/>
                <a:gd name="adj2" fmla="val -134792"/>
                <a:gd name="adj3" fmla="val 16667"/>
              </a:avLst>
            </a:prstGeom>
            <a:noFill/>
            <a:ln w="9525">
              <a:solidFill>
                <a:schemeClr val="tx1"/>
              </a:solidFill>
              <a:miter lim="800000"/>
              <a:headEnd/>
              <a:tailEnd/>
            </a:ln>
          </p:spPr>
          <p:txBody>
            <a:bodyPr/>
            <a:lstStyle/>
            <a:p>
              <a:r>
                <a:rPr lang="en-US" sz="1400" b="1">
                  <a:latin typeface="Times New Roman" pitchFamily="18" charset="0"/>
                </a:rPr>
                <a:t>Command name</a:t>
              </a:r>
            </a:p>
          </p:txBody>
        </p:sp>
        <p:sp>
          <p:nvSpPr>
            <p:cNvPr id="19471" name="Line 9"/>
            <p:cNvSpPr>
              <a:spLocks noChangeShapeType="1"/>
            </p:cNvSpPr>
            <p:nvPr/>
          </p:nvSpPr>
          <p:spPr bwMode="auto">
            <a:xfrm>
              <a:off x="1152" y="1344"/>
              <a:ext cx="912" cy="0"/>
            </a:xfrm>
            <a:prstGeom prst="line">
              <a:avLst/>
            </a:prstGeom>
            <a:noFill/>
            <a:ln w="38100">
              <a:solidFill>
                <a:schemeClr val="tx1"/>
              </a:solidFill>
              <a:round/>
              <a:headEnd/>
              <a:tailEnd/>
            </a:ln>
          </p:spPr>
          <p:txBody>
            <a:bodyPr wrap="none"/>
            <a:lstStyle/>
            <a:p>
              <a:endParaRPr lang="en-US"/>
            </a:p>
          </p:txBody>
        </p:sp>
      </p:grpSp>
      <p:grpSp>
        <p:nvGrpSpPr>
          <p:cNvPr id="19463" name="Group 10"/>
          <p:cNvGrpSpPr>
            <a:grpSpLocks/>
          </p:cNvGrpSpPr>
          <p:nvPr/>
        </p:nvGrpSpPr>
        <p:grpSpPr bwMode="auto">
          <a:xfrm>
            <a:off x="5181600" y="1447800"/>
            <a:ext cx="3352800" cy="1905000"/>
            <a:chOff x="3360" y="1344"/>
            <a:chExt cx="2112" cy="1200"/>
          </a:xfrm>
        </p:grpSpPr>
        <p:sp>
          <p:nvSpPr>
            <p:cNvPr id="19468" name="Line 11"/>
            <p:cNvSpPr>
              <a:spLocks noChangeShapeType="1"/>
            </p:cNvSpPr>
            <p:nvPr/>
          </p:nvSpPr>
          <p:spPr bwMode="auto">
            <a:xfrm>
              <a:off x="3360" y="1344"/>
              <a:ext cx="1099" cy="0"/>
            </a:xfrm>
            <a:prstGeom prst="line">
              <a:avLst/>
            </a:prstGeom>
            <a:noFill/>
            <a:ln w="38100">
              <a:solidFill>
                <a:schemeClr val="tx1"/>
              </a:solidFill>
              <a:round/>
              <a:headEnd/>
              <a:tailEnd/>
            </a:ln>
          </p:spPr>
          <p:txBody>
            <a:bodyPr wrap="none"/>
            <a:lstStyle/>
            <a:p>
              <a:endParaRPr lang="en-US"/>
            </a:p>
          </p:txBody>
        </p:sp>
        <p:sp>
          <p:nvSpPr>
            <p:cNvPr id="19469" name="AutoShape 12"/>
            <p:cNvSpPr>
              <a:spLocks noChangeArrowheads="1"/>
            </p:cNvSpPr>
            <p:nvPr/>
          </p:nvSpPr>
          <p:spPr bwMode="auto">
            <a:xfrm>
              <a:off x="4032" y="1680"/>
              <a:ext cx="1440" cy="864"/>
            </a:xfrm>
            <a:prstGeom prst="wedgeRoundRectCallout">
              <a:avLst>
                <a:gd name="adj1" fmla="val -50139"/>
                <a:gd name="adj2" fmla="val -87500"/>
                <a:gd name="adj3" fmla="val 16667"/>
              </a:avLst>
            </a:prstGeom>
            <a:noFill/>
            <a:ln w="9525">
              <a:solidFill>
                <a:schemeClr val="tx1"/>
              </a:solidFill>
              <a:miter lim="800000"/>
              <a:headEnd/>
              <a:tailEnd/>
            </a:ln>
          </p:spPr>
          <p:txBody>
            <a:bodyPr/>
            <a:lstStyle/>
            <a:p>
              <a:pPr marL="457200" indent="-457200"/>
              <a:r>
                <a:rPr lang="en-US" sz="1400" b="1">
                  <a:latin typeface="Times New Roman" pitchFamily="18" charset="0"/>
                </a:rPr>
                <a:t>Arguments can be:</a:t>
              </a:r>
            </a:p>
            <a:p>
              <a:pPr marL="457200" indent="-457200"/>
              <a:r>
                <a:rPr lang="en-US" sz="1400" b="1">
                  <a:latin typeface="Times New Roman" pitchFamily="18" charset="0"/>
                </a:rPr>
                <a:t>1.  More information</a:t>
              </a:r>
            </a:p>
            <a:p>
              <a:pPr marL="457200" indent="-457200"/>
              <a:r>
                <a:rPr lang="en-US" sz="1400" b="1">
                  <a:latin typeface="Times New Roman" pitchFamily="18" charset="0"/>
                </a:rPr>
                <a:t>2.  Object identifiers</a:t>
              </a:r>
            </a:p>
            <a:p>
              <a:pPr marL="457200" indent="-457200"/>
              <a:r>
                <a:rPr lang="en-US" sz="1400" b="1">
                  <a:latin typeface="Times New Roman" pitchFamily="18" charset="0"/>
                </a:rPr>
                <a:t>3.  Names of files</a:t>
              </a:r>
            </a:p>
          </p:txBody>
        </p:sp>
      </p:grpSp>
      <p:sp>
        <p:nvSpPr>
          <p:cNvPr id="19464" name="Text Box 13"/>
          <p:cNvSpPr txBox="1">
            <a:spLocks noChangeArrowheads="1"/>
          </p:cNvSpPr>
          <p:nvPr/>
        </p:nvSpPr>
        <p:spPr bwMode="auto">
          <a:xfrm>
            <a:off x="762000" y="2895600"/>
            <a:ext cx="8408988" cy="3743325"/>
          </a:xfrm>
          <a:prstGeom prst="rect">
            <a:avLst/>
          </a:prstGeom>
          <a:noFill/>
          <a:ln w="9525">
            <a:noFill/>
            <a:miter lim="800000"/>
            <a:headEnd/>
            <a:tailEnd/>
          </a:ln>
        </p:spPr>
        <p:txBody>
          <a:bodyPr wrap="none">
            <a:spAutoFit/>
          </a:bodyPr>
          <a:lstStyle/>
          <a:p>
            <a:r>
              <a:rPr lang="en-US" sz="2400" b="1">
                <a:latin typeface="Times New Roman" pitchFamily="18" charset="0"/>
              </a:rPr>
              <a:t>Notes:</a:t>
            </a:r>
          </a:p>
          <a:p>
            <a:pPr>
              <a:buFontTx/>
              <a:buChar char="•"/>
            </a:pPr>
            <a:r>
              <a:rPr lang="en-US" sz="2400">
                <a:solidFill>
                  <a:srgbClr val="FF0000"/>
                </a:solidFill>
                <a:latin typeface="Times New Roman" pitchFamily="18" charset="0"/>
              </a:rPr>
              <a:t>UNIX is case sensitive!!!!</a:t>
            </a:r>
          </a:p>
          <a:p>
            <a:pPr lvl="1">
              <a:buFontTx/>
              <a:buChar char="•"/>
            </a:pPr>
            <a:r>
              <a:rPr lang="en-US" sz="2400">
                <a:solidFill>
                  <a:srgbClr val="FF0000"/>
                </a:solidFill>
                <a:latin typeface="Times New Roman" pitchFamily="18" charset="0"/>
              </a:rPr>
              <a:t>Example: the command “ls –l” is not the same as “LS –L”</a:t>
            </a:r>
            <a:endParaRPr lang="en-US" sz="2400" b="1">
              <a:latin typeface="Times New Roman" pitchFamily="18" charset="0"/>
            </a:endParaRPr>
          </a:p>
          <a:p>
            <a:pPr>
              <a:buFontTx/>
              <a:buChar char="•"/>
            </a:pPr>
            <a:r>
              <a:rPr lang="en-US" sz="2400">
                <a:latin typeface="Times New Roman" pitchFamily="18" charset="0"/>
              </a:rPr>
              <a:t> Must be a space between the command, options and arguments</a:t>
            </a:r>
          </a:p>
          <a:p>
            <a:pPr>
              <a:buFontTx/>
              <a:buChar char="•"/>
            </a:pPr>
            <a:r>
              <a:rPr lang="en-US" sz="2400">
                <a:latin typeface="Times New Roman" pitchFamily="18" charset="0"/>
              </a:rPr>
              <a:t> No space between the plus or minus sign and the option letter</a:t>
            </a:r>
          </a:p>
          <a:p>
            <a:pPr>
              <a:buFontTx/>
              <a:buChar char="•"/>
            </a:pPr>
            <a:r>
              <a:rPr lang="en-US" sz="2400">
                <a:latin typeface="Times New Roman" pitchFamily="18" charset="0"/>
              </a:rPr>
              <a:t> Option letters must be typed exactly as they are indicated,</a:t>
            </a:r>
          </a:p>
          <a:p>
            <a:r>
              <a:rPr lang="en-US" sz="2400">
                <a:latin typeface="Times New Roman" pitchFamily="18" charset="0"/>
              </a:rPr>
              <a:t>   uppercase or lowercase</a:t>
            </a:r>
          </a:p>
          <a:p>
            <a:pPr>
              <a:buFontTx/>
              <a:buChar char="•"/>
            </a:pPr>
            <a:r>
              <a:rPr lang="en-US" sz="2400">
                <a:latin typeface="Times New Roman" pitchFamily="18" charset="0"/>
              </a:rPr>
              <a:t>Fields enclosed in [ ] are optional</a:t>
            </a:r>
          </a:p>
          <a:p>
            <a:pPr>
              <a:buFontTx/>
              <a:buChar char="•"/>
            </a:pPr>
            <a:r>
              <a:rPr lang="en-US" sz="2400">
                <a:latin typeface="Times New Roman" pitchFamily="18" charset="0"/>
              </a:rPr>
              <a:t>Must press [Return] after you have completed entry of a command</a:t>
            </a:r>
          </a:p>
          <a:p>
            <a:endParaRPr lang="en-US" sz="2400">
              <a:latin typeface="Times New Roman" pitchFamily="18" charset="0"/>
            </a:endParaRPr>
          </a:p>
        </p:txBody>
      </p:sp>
      <p:grpSp>
        <p:nvGrpSpPr>
          <p:cNvPr id="19465" name="Group 14"/>
          <p:cNvGrpSpPr>
            <a:grpSpLocks/>
          </p:cNvGrpSpPr>
          <p:nvPr/>
        </p:nvGrpSpPr>
        <p:grpSpPr bwMode="auto">
          <a:xfrm>
            <a:off x="3657600" y="1447800"/>
            <a:ext cx="2514600" cy="1600200"/>
            <a:chOff x="2208" y="1344"/>
            <a:chExt cx="1584" cy="1008"/>
          </a:xfrm>
        </p:grpSpPr>
        <p:sp>
          <p:nvSpPr>
            <p:cNvPr id="19466" name="Line 15"/>
            <p:cNvSpPr>
              <a:spLocks noChangeShapeType="1"/>
            </p:cNvSpPr>
            <p:nvPr/>
          </p:nvSpPr>
          <p:spPr bwMode="auto">
            <a:xfrm>
              <a:off x="2208" y="1344"/>
              <a:ext cx="912" cy="0"/>
            </a:xfrm>
            <a:prstGeom prst="line">
              <a:avLst/>
            </a:prstGeom>
            <a:noFill/>
            <a:ln w="38100">
              <a:solidFill>
                <a:schemeClr val="tx1"/>
              </a:solidFill>
              <a:round/>
              <a:headEnd/>
              <a:tailEnd/>
            </a:ln>
          </p:spPr>
          <p:txBody>
            <a:bodyPr wrap="none"/>
            <a:lstStyle/>
            <a:p>
              <a:endParaRPr lang="en-US"/>
            </a:p>
          </p:txBody>
        </p:sp>
        <p:sp>
          <p:nvSpPr>
            <p:cNvPr id="19467" name="AutoShape 16"/>
            <p:cNvSpPr>
              <a:spLocks noChangeArrowheads="1"/>
            </p:cNvSpPr>
            <p:nvPr/>
          </p:nvSpPr>
          <p:spPr bwMode="auto">
            <a:xfrm>
              <a:off x="2496" y="1776"/>
              <a:ext cx="1296" cy="576"/>
            </a:xfrm>
            <a:prstGeom prst="wedgeRoundRectCallout">
              <a:avLst>
                <a:gd name="adj1" fmla="val -25000"/>
                <a:gd name="adj2" fmla="val -122745"/>
                <a:gd name="adj3" fmla="val 16667"/>
              </a:avLst>
            </a:prstGeom>
            <a:noFill/>
            <a:ln w="9525">
              <a:solidFill>
                <a:schemeClr val="tx1"/>
              </a:solidFill>
              <a:miter lim="800000"/>
              <a:headEnd/>
              <a:tailEnd/>
            </a:ln>
          </p:spPr>
          <p:txBody>
            <a:bodyPr/>
            <a:lstStyle/>
            <a:p>
              <a:pPr algn="ctr"/>
              <a:r>
                <a:rPr lang="en-US" sz="1400" b="1">
                  <a:latin typeface="Times New Roman" pitchFamily="18" charset="0"/>
                </a:rPr>
                <a:t>Command modifier; usually one character preceded by + or - sign</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2"/>
          </p:nvPr>
        </p:nvSpPr>
        <p:spPr/>
        <p:txBody>
          <a:bodyPr/>
          <a:lstStyle/>
          <a:p>
            <a:pPr>
              <a:defRPr/>
            </a:pPr>
            <a:fld id="{34C50631-F5F7-4E86-A05B-B9A50F0EC5CB}" type="slidenum">
              <a:rPr lang="en-US"/>
              <a:pPr>
                <a:defRPr/>
              </a:pPr>
              <a:t>18</a:t>
            </a:fld>
            <a:endParaRPr lang="en-US"/>
          </a:p>
        </p:txBody>
      </p:sp>
      <p:sp>
        <p:nvSpPr>
          <p:cNvPr id="20483" name="Rectangle 10"/>
          <p:cNvSpPr>
            <a:spLocks noGrp="1" noChangeArrowheads="1"/>
          </p:cNvSpPr>
          <p:nvPr>
            <p:ph type="title" idx="4294967295"/>
          </p:nvPr>
        </p:nvSpPr>
        <p:spPr>
          <a:xfrm>
            <a:off x="0" y="274638"/>
            <a:ext cx="8229600" cy="1143000"/>
          </a:xfrm>
        </p:spPr>
        <p:txBody>
          <a:bodyPr/>
          <a:lstStyle/>
          <a:p>
            <a:pPr eaLnBrk="1" hangingPunct="1"/>
            <a:r>
              <a:rPr lang="en-US" sz="4000" smtClean="0"/>
              <a:t>Command source and destination</a:t>
            </a:r>
          </a:p>
        </p:txBody>
      </p:sp>
      <p:pic>
        <p:nvPicPr>
          <p:cNvPr id="91140" name="Picture 4"/>
          <p:cNvPicPr>
            <a:picLocks noChangeAspect="1" noChangeArrowheads="1"/>
          </p:cNvPicPr>
          <p:nvPr/>
        </p:nvPicPr>
        <p:blipFill>
          <a:blip r:embed="rId3"/>
          <a:srcRect/>
          <a:stretch>
            <a:fillRect/>
          </a:stretch>
        </p:blipFill>
        <p:spPr bwMode="auto">
          <a:xfrm>
            <a:off x="685800" y="1752600"/>
            <a:ext cx="8108950" cy="3498850"/>
          </a:xfrm>
          <a:prstGeom prst="rect">
            <a:avLst/>
          </a:prstGeom>
          <a:noFill/>
          <a:ln w="9525">
            <a:noFill/>
            <a:miter lim="800000"/>
            <a:headEnd/>
            <a:tailEnd/>
          </a:ln>
          <a:effectLst>
            <a:outerShdw dist="107763" dir="18900000" algn="ctr" rotWithShape="0">
              <a:schemeClr val="bg2"/>
            </a:outerShdw>
          </a:effectLst>
        </p:spPr>
      </p:pic>
      <p:sp>
        <p:nvSpPr>
          <p:cNvPr id="20485" name="Rectangle 5"/>
          <p:cNvSpPr>
            <a:spLocks noChangeArrowheads="1"/>
          </p:cNvSpPr>
          <p:nvPr/>
        </p:nvSpPr>
        <p:spPr bwMode="auto">
          <a:xfrm>
            <a:off x="1600200" y="4953000"/>
            <a:ext cx="1447800" cy="304800"/>
          </a:xfrm>
          <a:prstGeom prst="rect">
            <a:avLst/>
          </a:prstGeom>
          <a:solidFill>
            <a:schemeClr val="bg1"/>
          </a:solidFill>
          <a:ln w="9525">
            <a:noFill/>
            <a:miter lim="800000"/>
            <a:headEnd/>
            <a:tailEnd/>
          </a:ln>
        </p:spPr>
        <p:txBody>
          <a:bodyPr wrap="none" anchor="ctr"/>
          <a:lstStyle/>
          <a:p>
            <a:endParaRPr lang="en-US"/>
          </a:p>
        </p:txBody>
      </p:sp>
      <p:sp>
        <p:nvSpPr>
          <p:cNvPr id="20486" name="Rectangle 6"/>
          <p:cNvSpPr>
            <a:spLocks noChangeArrowheads="1"/>
          </p:cNvSpPr>
          <p:nvPr/>
        </p:nvSpPr>
        <p:spPr bwMode="auto">
          <a:xfrm>
            <a:off x="6934200" y="4953000"/>
            <a:ext cx="1447800" cy="304800"/>
          </a:xfrm>
          <a:prstGeom prst="rect">
            <a:avLst/>
          </a:prstGeom>
          <a:solidFill>
            <a:schemeClr val="bg1"/>
          </a:solidFill>
          <a:ln w="9525">
            <a:noFill/>
            <a:miter lim="800000"/>
            <a:headEnd/>
            <a:tailEnd/>
          </a:ln>
        </p:spPr>
        <p:txBody>
          <a:bodyPr wrap="none" anchor="ctr"/>
          <a:lstStyle/>
          <a:p>
            <a:endParaRPr lang="en-US"/>
          </a:p>
        </p:txBody>
      </p:sp>
      <p:sp>
        <p:nvSpPr>
          <p:cNvPr id="20487" name="WordArt 7"/>
          <p:cNvSpPr>
            <a:spLocks noChangeArrowheads="1" noChangeShapeType="1" noTextEdit="1"/>
          </p:cNvSpPr>
          <p:nvPr/>
        </p:nvSpPr>
        <p:spPr bwMode="auto">
          <a:xfrm rot="-1927986">
            <a:off x="533400" y="3033713"/>
            <a:ext cx="2638425" cy="708025"/>
          </a:xfrm>
          <a:prstGeom prst="rect">
            <a:avLst/>
          </a:prstGeom>
        </p:spPr>
        <p:txBody>
          <a:bodyPr wrap="none" fromWordArt="1">
            <a:prstTxWarp prst="textWave1">
              <a:avLst>
                <a:gd name="adj1" fmla="val 13005"/>
                <a:gd name="adj2" fmla="val 0"/>
              </a:avLst>
            </a:prstTxWarp>
          </a:bodyPr>
          <a:lstStyle/>
          <a:p>
            <a:pPr algn="ctr"/>
            <a:r>
              <a:rPr lang="en-US" sz="3600" kern="10">
                <a:ln w="9525">
                  <a:noFill/>
                  <a:round/>
                  <a:headEnd/>
                  <a:tailEnd/>
                </a:ln>
                <a:gradFill rotWithShape="1">
                  <a:gsLst>
                    <a:gs pos="0">
                      <a:srgbClr val="9999FF"/>
                    </a:gs>
                    <a:gs pos="100000">
                      <a:srgbClr val="009999"/>
                    </a:gs>
                  </a:gsLst>
                  <a:lin ang="7320000" scaled="1"/>
                </a:gradFill>
                <a:effectLst>
                  <a:outerShdw dist="53882" dir="2700000" algn="ctr" rotWithShape="0">
                    <a:srgbClr val="C0C0C0"/>
                  </a:outerShdw>
                </a:effectLst>
                <a:latin typeface="Times New Roman"/>
                <a:cs typeface="Times New Roman"/>
              </a:rPr>
              <a:t>Input Sources</a:t>
            </a:r>
          </a:p>
        </p:txBody>
      </p:sp>
      <p:sp>
        <p:nvSpPr>
          <p:cNvPr id="20488" name="WordArt 8"/>
          <p:cNvSpPr>
            <a:spLocks noChangeArrowheads="1" noChangeShapeType="1" noTextEdit="1"/>
          </p:cNvSpPr>
          <p:nvPr/>
        </p:nvSpPr>
        <p:spPr bwMode="auto">
          <a:xfrm rot="-1902281">
            <a:off x="5105400" y="2895600"/>
            <a:ext cx="3609975" cy="708025"/>
          </a:xfrm>
          <a:prstGeom prst="rect">
            <a:avLst/>
          </a:prstGeom>
        </p:spPr>
        <p:txBody>
          <a:bodyPr wrap="none" fromWordArt="1">
            <a:prstTxWarp prst="textWave1">
              <a:avLst>
                <a:gd name="adj1" fmla="val 13005"/>
                <a:gd name="adj2" fmla="val 0"/>
              </a:avLst>
            </a:prstTxWarp>
          </a:bodyPr>
          <a:lstStyle/>
          <a:p>
            <a:pPr algn="ctr"/>
            <a:r>
              <a:rPr lang="en-US" sz="3600" kern="10">
                <a:ln w="9525">
                  <a:noFill/>
                  <a:round/>
                  <a:headEnd/>
                  <a:tailEnd/>
                </a:ln>
                <a:gradFill rotWithShape="1">
                  <a:gsLst>
                    <a:gs pos="0">
                      <a:srgbClr val="9999FF"/>
                    </a:gs>
                    <a:gs pos="100000">
                      <a:srgbClr val="009999"/>
                    </a:gs>
                  </a:gsLst>
                  <a:lin ang="7260000" scaled="1"/>
                </a:gradFill>
                <a:effectLst>
                  <a:outerShdw dist="53882" dir="2700000" algn="ctr" rotWithShape="0">
                    <a:srgbClr val="C0C0C0"/>
                  </a:outerShdw>
                </a:effectLst>
                <a:latin typeface="Times New Roman"/>
                <a:cs typeface="Times New Roman"/>
              </a:rPr>
              <a:t>Output Destinations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Shell command</a:t>
            </a:r>
          </a:p>
        </p:txBody>
      </p:sp>
      <p:sp>
        <p:nvSpPr>
          <p:cNvPr id="21507" name="Rectangle 3"/>
          <p:cNvSpPr>
            <a:spLocks noGrp="1" noChangeArrowheads="1"/>
          </p:cNvSpPr>
          <p:nvPr>
            <p:ph idx="1"/>
          </p:nvPr>
        </p:nvSpPr>
        <p:spPr/>
        <p:txBody>
          <a:bodyPr/>
          <a:lstStyle/>
          <a:p>
            <a:pPr eaLnBrk="1" hangingPunct="1"/>
            <a:r>
              <a:rPr lang="en-US" smtClean="0"/>
              <a:t>External command</a:t>
            </a:r>
          </a:p>
          <a:p>
            <a:pPr eaLnBrk="1" hangingPunct="1"/>
            <a:r>
              <a:rPr lang="en-US" smtClean="0"/>
              <a:t>Internal command</a:t>
            </a:r>
          </a:p>
          <a:p>
            <a:pPr eaLnBrk="1" hangingPunct="1"/>
            <a:r>
              <a:rPr lang="en-US" smtClean="0"/>
              <a:t>Shell support</a:t>
            </a:r>
          </a:p>
          <a:p>
            <a:pPr eaLnBrk="1" hangingPunct="1"/>
            <a:r>
              <a:rPr lang="en-US" smtClean="0"/>
              <a:t>Shell internal help functions</a:t>
            </a:r>
          </a:p>
          <a:p>
            <a:pPr lvl="1" eaLnBrk="1" hangingPunct="1"/>
            <a:r>
              <a:rPr lang="en-US" smtClean="0"/>
              <a:t>Command shell</a:t>
            </a:r>
          </a:p>
          <a:p>
            <a:pPr lvl="1" eaLnBrk="1" hangingPunct="1"/>
            <a:r>
              <a:rPr lang="en-US" smtClean="0"/>
              <a:t>Command shell support</a:t>
            </a:r>
          </a:p>
          <a:p>
            <a:pPr lvl="1" eaLnBrk="1" hangingPunct="1"/>
            <a:r>
              <a:rPr lang="en-US" smtClean="0"/>
              <a:t>man, apropos, whatis</a:t>
            </a:r>
          </a:p>
          <a:p>
            <a:pPr lvl="1" eaLnBrk="1" hangingPunct="1"/>
            <a:endParaRPr lang="en-US" smtClean="0"/>
          </a:p>
        </p:txBody>
      </p:sp>
      <p:sp>
        <p:nvSpPr>
          <p:cNvPr id="6" name="Slide Number Placeholder 5"/>
          <p:cNvSpPr>
            <a:spLocks noGrp="1"/>
          </p:cNvSpPr>
          <p:nvPr>
            <p:ph type="sldNum" sz="quarter" idx="12"/>
          </p:nvPr>
        </p:nvSpPr>
        <p:spPr/>
        <p:txBody>
          <a:bodyPr/>
          <a:lstStyle/>
          <a:p>
            <a:pPr>
              <a:defRPr/>
            </a:pPr>
            <a:fld id="{CA28E965-005C-42B5-9E1E-DB145EE53AF0}"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Start and stop of the system</a:t>
            </a:r>
          </a:p>
        </p:txBody>
      </p:sp>
      <p:sp>
        <p:nvSpPr>
          <p:cNvPr id="4099" name="Rectangle 3"/>
          <p:cNvSpPr>
            <a:spLocks noGrp="1" noChangeArrowheads="1"/>
          </p:cNvSpPr>
          <p:nvPr>
            <p:ph idx="1"/>
          </p:nvPr>
        </p:nvSpPr>
        <p:spPr/>
        <p:txBody>
          <a:bodyPr/>
          <a:lstStyle/>
          <a:p>
            <a:pPr eaLnBrk="1" hangingPunct="1"/>
            <a:r>
              <a:rPr lang="en-US" sz="2800" smtClean="0"/>
              <a:t>To start the system, press the power button</a:t>
            </a:r>
          </a:p>
          <a:p>
            <a:pPr eaLnBrk="1" hangingPunct="1"/>
            <a:r>
              <a:rPr lang="en-US" sz="2800" smtClean="0"/>
              <a:t>When the system is starte, there’ll be login promt for username/password to enter to the system</a:t>
            </a:r>
          </a:p>
          <a:p>
            <a:pPr eaLnBrk="1" hangingPunct="1"/>
            <a:r>
              <a:rPr lang="en-US" sz="2800" smtClean="0"/>
              <a:t>After successful login, a command promt/graphics interface appears</a:t>
            </a:r>
          </a:p>
          <a:p>
            <a:pPr eaLnBrk="1" hangingPunct="1"/>
            <a:r>
              <a:rPr lang="en-US" sz="2800" smtClean="0"/>
              <a:t>To stop the system</a:t>
            </a:r>
          </a:p>
          <a:p>
            <a:pPr lvl="1" eaLnBrk="1" hangingPunct="1"/>
            <a:r>
              <a:rPr lang="en-US" sz="2400" smtClean="0"/>
              <a:t>press the power button</a:t>
            </a:r>
          </a:p>
          <a:p>
            <a:pPr lvl="1" eaLnBrk="1" hangingPunct="1"/>
            <a:r>
              <a:rPr lang="en-US" sz="2400" smtClean="0"/>
              <a:t>Use shutdown menu to stop the system</a:t>
            </a:r>
          </a:p>
          <a:p>
            <a:pPr lvl="1" eaLnBrk="1" hangingPunct="1"/>
            <a:r>
              <a:rPr lang="en-US" sz="2400" smtClean="0"/>
              <a:t>Use command shutdown -t</a:t>
            </a:r>
          </a:p>
        </p:txBody>
      </p:sp>
      <p:sp>
        <p:nvSpPr>
          <p:cNvPr id="6" name="Slide Number Placeholder 5"/>
          <p:cNvSpPr>
            <a:spLocks noGrp="1"/>
          </p:cNvSpPr>
          <p:nvPr>
            <p:ph type="sldNum" sz="quarter" idx="12"/>
          </p:nvPr>
        </p:nvSpPr>
        <p:spPr/>
        <p:txBody>
          <a:bodyPr/>
          <a:lstStyle/>
          <a:p>
            <a:pPr>
              <a:defRPr/>
            </a:pPr>
            <a:fld id="{B72CCBDD-7799-48FD-B704-58F1407BCF1C}"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Some basic commands</a:t>
            </a:r>
          </a:p>
        </p:txBody>
      </p:sp>
      <p:sp>
        <p:nvSpPr>
          <p:cNvPr id="22531" name="Rectangle 3"/>
          <p:cNvSpPr>
            <a:spLocks noGrp="1" noChangeArrowheads="1"/>
          </p:cNvSpPr>
          <p:nvPr>
            <p:ph idx="1"/>
          </p:nvPr>
        </p:nvSpPr>
        <p:spPr/>
        <p:txBody>
          <a:bodyPr/>
          <a:lstStyle/>
          <a:p>
            <a:pPr eaLnBrk="1" hangingPunct="1">
              <a:lnSpc>
                <a:spcPct val="90000"/>
              </a:lnSpc>
            </a:pPr>
            <a:r>
              <a:rPr lang="en-US" smtClean="0"/>
              <a:t>date</a:t>
            </a:r>
          </a:p>
          <a:p>
            <a:pPr eaLnBrk="1" hangingPunct="1">
              <a:lnSpc>
                <a:spcPct val="90000"/>
              </a:lnSpc>
            </a:pPr>
            <a:r>
              <a:rPr lang="en-US" smtClean="0"/>
              <a:t>whoaim</a:t>
            </a:r>
          </a:p>
          <a:p>
            <a:pPr eaLnBrk="1" hangingPunct="1">
              <a:lnSpc>
                <a:spcPct val="90000"/>
              </a:lnSpc>
            </a:pPr>
            <a:r>
              <a:rPr lang="en-US" smtClean="0"/>
              <a:t>finger</a:t>
            </a:r>
          </a:p>
          <a:p>
            <a:pPr eaLnBrk="1" hangingPunct="1">
              <a:lnSpc>
                <a:spcPct val="90000"/>
              </a:lnSpc>
            </a:pPr>
            <a:r>
              <a:rPr lang="en-US" smtClean="0"/>
              <a:t>time</a:t>
            </a:r>
          </a:p>
          <a:p>
            <a:pPr eaLnBrk="1" hangingPunct="1">
              <a:lnSpc>
                <a:spcPct val="90000"/>
              </a:lnSpc>
            </a:pPr>
            <a:r>
              <a:rPr lang="en-US" smtClean="0"/>
              <a:t>external and internal command</a:t>
            </a:r>
          </a:p>
          <a:p>
            <a:pPr eaLnBrk="1" hangingPunct="1">
              <a:lnSpc>
                <a:spcPct val="90000"/>
              </a:lnSpc>
            </a:pPr>
            <a:r>
              <a:rPr lang="en-US" smtClean="0"/>
              <a:t>mc</a:t>
            </a:r>
          </a:p>
          <a:p>
            <a:pPr eaLnBrk="1" hangingPunct="1">
              <a:lnSpc>
                <a:spcPct val="90000"/>
              </a:lnSpc>
            </a:pPr>
            <a:r>
              <a:rPr lang="en-US" smtClean="0"/>
              <a:t>emacs</a:t>
            </a:r>
          </a:p>
          <a:p>
            <a:pPr eaLnBrk="1" hangingPunct="1">
              <a:lnSpc>
                <a:spcPct val="90000"/>
              </a:lnSpc>
            </a:pPr>
            <a:r>
              <a:rPr lang="en-US" smtClean="0"/>
              <a:t>vi</a:t>
            </a:r>
          </a:p>
        </p:txBody>
      </p:sp>
      <p:sp>
        <p:nvSpPr>
          <p:cNvPr id="6" name="Slide Number Placeholder 5"/>
          <p:cNvSpPr>
            <a:spLocks noGrp="1"/>
          </p:cNvSpPr>
          <p:nvPr>
            <p:ph type="sldNum" sz="quarter" idx="12"/>
          </p:nvPr>
        </p:nvSpPr>
        <p:spPr/>
        <p:txBody>
          <a:bodyPr/>
          <a:lstStyle/>
          <a:p>
            <a:pPr>
              <a:defRPr/>
            </a:pPr>
            <a:fld id="{ED76A303-E85C-4B28-906B-A4D34F50773D}"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Summary</a:t>
            </a:r>
          </a:p>
        </p:txBody>
      </p:sp>
      <p:sp>
        <p:nvSpPr>
          <p:cNvPr id="23555" name="Rectangle 3"/>
          <p:cNvSpPr>
            <a:spLocks noGrp="1" noChangeArrowheads="1"/>
          </p:cNvSpPr>
          <p:nvPr>
            <p:ph idx="1"/>
          </p:nvPr>
        </p:nvSpPr>
        <p:spPr/>
        <p:txBody>
          <a:bodyPr/>
          <a:lstStyle/>
          <a:p>
            <a:pPr eaLnBrk="1" hangingPunct="1"/>
            <a:r>
              <a:rPr lang="en-US" smtClean="0"/>
              <a:t>Understanding linux file system</a:t>
            </a:r>
          </a:p>
          <a:p>
            <a:pPr eaLnBrk="1" hangingPunct="1"/>
            <a:r>
              <a:rPr lang="en-US" smtClean="0"/>
              <a:t>Working with files</a:t>
            </a:r>
          </a:p>
          <a:p>
            <a:pPr eaLnBrk="1" hangingPunct="1"/>
            <a:r>
              <a:rPr lang="en-US" smtClean="0"/>
              <a:t>Working with directories</a:t>
            </a:r>
          </a:p>
          <a:p>
            <a:pPr eaLnBrk="1" hangingPunct="1"/>
            <a:r>
              <a:rPr lang="en-US" smtClean="0"/>
              <a:t>Working with shell</a:t>
            </a:r>
          </a:p>
          <a:p>
            <a:pPr eaLnBrk="1" hangingPunct="1"/>
            <a:r>
              <a:rPr lang="en-US" smtClean="0"/>
              <a:t>Programming with shell</a:t>
            </a:r>
          </a:p>
        </p:txBody>
      </p:sp>
      <p:sp>
        <p:nvSpPr>
          <p:cNvPr id="6" name="Slide Number Placeholder 5"/>
          <p:cNvSpPr>
            <a:spLocks noGrp="1"/>
          </p:cNvSpPr>
          <p:nvPr>
            <p:ph type="sldNum" sz="quarter" idx="12"/>
          </p:nvPr>
        </p:nvSpPr>
        <p:spPr/>
        <p:txBody>
          <a:bodyPr/>
          <a:lstStyle/>
          <a:p>
            <a:pPr>
              <a:defRPr/>
            </a:pPr>
            <a:fld id="{A81F074F-519E-4AB0-9124-07CE73A9E741}" type="slidenum">
              <a:rPr lang="en-US"/>
              <a:pPr>
                <a:defRPr/>
              </a:pPr>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ja-JP" smtClean="0"/>
              <a:t>File Manipulation </a:t>
            </a:r>
          </a:p>
        </p:txBody>
      </p:sp>
      <p:sp>
        <p:nvSpPr>
          <p:cNvPr id="5123" name="Rectangle 3"/>
          <p:cNvSpPr>
            <a:spLocks noGrp="1" noChangeArrowheads="1"/>
          </p:cNvSpPr>
          <p:nvPr>
            <p:ph idx="1"/>
          </p:nvPr>
        </p:nvSpPr>
        <p:spPr/>
        <p:txBody>
          <a:bodyPr/>
          <a:lstStyle/>
          <a:p>
            <a:pPr eaLnBrk="1" hangingPunct="1">
              <a:lnSpc>
                <a:spcPct val="90000"/>
              </a:lnSpc>
            </a:pPr>
            <a:r>
              <a:rPr lang="en-US" sz="2800" smtClean="0"/>
              <a:t>File and directory name and path</a:t>
            </a:r>
          </a:p>
          <a:p>
            <a:pPr eaLnBrk="1" hangingPunct="1">
              <a:lnSpc>
                <a:spcPct val="90000"/>
              </a:lnSpc>
            </a:pPr>
            <a:r>
              <a:rPr lang="en-US" sz="2800" smtClean="0"/>
              <a:t>Creating files</a:t>
            </a:r>
          </a:p>
          <a:p>
            <a:pPr eaLnBrk="1" hangingPunct="1">
              <a:lnSpc>
                <a:spcPct val="90000"/>
              </a:lnSpc>
            </a:pPr>
            <a:r>
              <a:rPr lang="en-US" sz="2800" smtClean="0"/>
              <a:t>Creating directories</a:t>
            </a:r>
          </a:p>
          <a:p>
            <a:pPr eaLnBrk="1" hangingPunct="1">
              <a:lnSpc>
                <a:spcPct val="90000"/>
              </a:lnSpc>
            </a:pPr>
            <a:r>
              <a:rPr lang="en-US" sz="2800" smtClean="0"/>
              <a:t>Viewing directories</a:t>
            </a:r>
          </a:p>
          <a:p>
            <a:pPr eaLnBrk="1" hangingPunct="1">
              <a:lnSpc>
                <a:spcPct val="90000"/>
              </a:lnSpc>
            </a:pPr>
            <a:r>
              <a:rPr lang="en-US" sz="2800" smtClean="0"/>
              <a:t>Viewing files</a:t>
            </a:r>
          </a:p>
          <a:p>
            <a:pPr eaLnBrk="1" hangingPunct="1">
              <a:lnSpc>
                <a:spcPct val="90000"/>
              </a:lnSpc>
            </a:pPr>
            <a:r>
              <a:rPr lang="en-US" sz="2800" smtClean="0"/>
              <a:t>File and directory properties</a:t>
            </a:r>
          </a:p>
          <a:p>
            <a:pPr eaLnBrk="1" hangingPunct="1">
              <a:lnSpc>
                <a:spcPct val="90000"/>
              </a:lnSpc>
            </a:pPr>
            <a:r>
              <a:rPr lang="en-US" sz="2800" smtClean="0"/>
              <a:t>Copying files and directories</a:t>
            </a:r>
          </a:p>
          <a:p>
            <a:pPr eaLnBrk="1" hangingPunct="1">
              <a:lnSpc>
                <a:spcPct val="90000"/>
              </a:lnSpc>
            </a:pPr>
            <a:r>
              <a:rPr lang="en-US" sz="2800" smtClean="0"/>
              <a:t>Moving files and directories</a:t>
            </a:r>
          </a:p>
          <a:p>
            <a:pPr eaLnBrk="1" hangingPunct="1">
              <a:lnSpc>
                <a:spcPct val="90000"/>
              </a:lnSpc>
            </a:pPr>
            <a:r>
              <a:rPr lang="en-US" sz="2800" smtClean="0"/>
              <a:t>Erasing files and directories</a:t>
            </a:r>
          </a:p>
        </p:txBody>
      </p:sp>
      <p:sp>
        <p:nvSpPr>
          <p:cNvPr id="6" name="Slide Number Placeholder 5"/>
          <p:cNvSpPr>
            <a:spLocks noGrp="1"/>
          </p:cNvSpPr>
          <p:nvPr>
            <p:ph type="sldNum" sz="quarter" idx="12"/>
          </p:nvPr>
        </p:nvSpPr>
        <p:spPr/>
        <p:txBody>
          <a:bodyPr/>
          <a:lstStyle/>
          <a:p>
            <a:pPr>
              <a:defRPr/>
            </a:pPr>
            <a:fld id="{BCF48012-DF80-461C-808B-A2E0D483806B}" type="slidenum">
              <a:rPr lang="en-US"/>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000" smtClean="0"/>
              <a:t>File and directory name and path</a:t>
            </a:r>
          </a:p>
        </p:txBody>
      </p:sp>
      <p:sp>
        <p:nvSpPr>
          <p:cNvPr id="56" name="Slide Number Placeholder 5"/>
          <p:cNvSpPr>
            <a:spLocks noGrp="1"/>
          </p:cNvSpPr>
          <p:nvPr>
            <p:ph type="sldNum" sz="quarter" idx="12"/>
          </p:nvPr>
        </p:nvSpPr>
        <p:spPr/>
        <p:txBody>
          <a:bodyPr/>
          <a:lstStyle/>
          <a:p>
            <a:pPr>
              <a:defRPr/>
            </a:pPr>
            <a:fld id="{37A60F8C-D310-4AE7-87E0-9BE95436A04F}" type="slidenum">
              <a:rPr lang="en-US"/>
              <a:pPr>
                <a:defRPr/>
              </a:pPr>
              <a:t>4</a:t>
            </a:fld>
            <a:endParaRPr lang="en-US"/>
          </a:p>
        </p:txBody>
      </p:sp>
      <p:grpSp>
        <p:nvGrpSpPr>
          <p:cNvPr id="2" name="Group 4"/>
          <p:cNvGrpSpPr>
            <a:grpSpLocks/>
          </p:cNvGrpSpPr>
          <p:nvPr/>
        </p:nvGrpSpPr>
        <p:grpSpPr bwMode="auto">
          <a:xfrm>
            <a:off x="900113" y="1700213"/>
            <a:ext cx="7199312" cy="4184650"/>
            <a:chOff x="624" y="1440"/>
            <a:chExt cx="4535" cy="2636"/>
          </a:xfrm>
        </p:grpSpPr>
        <p:grpSp>
          <p:nvGrpSpPr>
            <p:cNvPr id="6149" name="Group 5"/>
            <p:cNvGrpSpPr>
              <a:grpSpLocks/>
            </p:cNvGrpSpPr>
            <p:nvPr/>
          </p:nvGrpSpPr>
          <p:grpSpPr bwMode="auto">
            <a:xfrm>
              <a:off x="624" y="1440"/>
              <a:ext cx="4535" cy="2636"/>
              <a:chOff x="576" y="1440"/>
              <a:chExt cx="4535" cy="2636"/>
            </a:xfrm>
          </p:grpSpPr>
          <p:sp>
            <p:nvSpPr>
              <p:cNvPr id="6152" name="Line 6"/>
              <p:cNvSpPr>
                <a:spLocks noChangeShapeType="1"/>
              </p:cNvSpPr>
              <p:nvPr/>
            </p:nvSpPr>
            <p:spPr bwMode="auto">
              <a:xfrm>
                <a:off x="3270" y="2549"/>
                <a:ext cx="0" cy="95"/>
              </a:xfrm>
              <a:prstGeom prst="line">
                <a:avLst/>
              </a:prstGeom>
              <a:noFill/>
              <a:ln w="34925">
                <a:solidFill>
                  <a:schemeClr val="tx1"/>
                </a:solidFill>
                <a:round/>
                <a:headEnd/>
                <a:tailEnd/>
              </a:ln>
            </p:spPr>
            <p:txBody>
              <a:bodyPr wrap="none"/>
              <a:lstStyle/>
              <a:p>
                <a:endParaRPr lang="en-US"/>
              </a:p>
            </p:txBody>
          </p:sp>
          <p:grpSp>
            <p:nvGrpSpPr>
              <p:cNvPr id="6153" name="Group 7"/>
              <p:cNvGrpSpPr>
                <a:grpSpLocks/>
              </p:cNvGrpSpPr>
              <p:nvPr/>
            </p:nvGrpSpPr>
            <p:grpSpPr bwMode="auto">
              <a:xfrm>
                <a:off x="576" y="1440"/>
                <a:ext cx="4535" cy="2636"/>
                <a:chOff x="576" y="1440"/>
                <a:chExt cx="4535" cy="2636"/>
              </a:xfrm>
            </p:grpSpPr>
            <p:sp>
              <p:nvSpPr>
                <p:cNvPr id="6154" name="Line 8"/>
                <p:cNvSpPr>
                  <a:spLocks noChangeShapeType="1"/>
                </p:cNvSpPr>
                <p:nvPr/>
              </p:nvSpPr>
              <p:spPr bwMode="auto">
                <a:xfrm>
                  <a:off x="3763" y="2549"/>
                  <a:ext cx="569" cy="0"/>
                </a:xfrm>
                <a:prstGeom prst="line">
                  <a:avLst/>
                </a:prstGeom>
                <a:noFill/>
                <a:ln w="34925">
                  <a:solidFill>
                    <a:schemeClr val="tx1"/>
                  </a:solidFill>
                  <a:round/>
                  <a:headEnd/>
                  <a:tailEnd/>
                </a:ln>
              </p:spPr>
              <p:txBody>
                <a:bodyPr wrap="none"/>
                <a:lstStyle/>
                <a:p>
                  <a:endParaRPr lang="en-US"/>
                </a:p>
              </p:txBody>
            </p:sp>
            <p:grpSp>
              <p:nvGrpSpPr>
                <p:cNvPr id="6155" name="Group 9"/>
                <p:cNvGrpSpPr>
                  <a:grpSpLocks/>
                </p:cNvGrpSpPr>
                <p:nvPr/>
              </p:nvGrpSpPr>
              <p:grpSpPr bwMode="auto">
                <a:xfrm>
                  <a:off x="576" y="1440"/>
                  <a:ext cx="4535" cy="2636"/>
                  <a:chOff x="576" y="1440"/>
                  <a:chExt cx="4535" cy="2636"/>
                </a:xfrm>
              </p:grpSpPr>
              <p:sp>
                <p:nvSpPr>
                  <p:cNvPr id="6156" name="Line 10"/>
                  <p:cNvSpPr>
                    <a:spLocks noChangeShapeType="1"/>
                  </p:cNvSpPr>
                  <p:nvPr/>
                </p:nvSpPr>
                <p:spPr bwMode="auto">
                  <a:xfrm>
                    <a:off x="2625" y="2549"/>
                    <a:ext cx="0" cy="95"/>
                  </a:xfrm>
                  <a:prstGeom prst="line">
                    <a:avLst/>
                  </a:prstGeom>
                  <a:noFill/>
                  <a:ln w="34925">
                    <a:solidFill>
                      <a:schemeClr val="tx1"/>
                    </a:solidFill>
                    <a:round/>
                    <a:headEnd/>
                    <a:tailEnd/>
                  </a:ln>
                </p:spPr>
                <p:txBody>
                  <a:bodyPr wrap="none"/>
                  <a:lstStyle/>
                  <a:p>
                    <a:endParaRPr lang="en-US"/>
                  </a:p>
                </p:txBody>
              </p:sp>
              <p:grpSp>
                <p:nvGrpSpPr>
                  <p:cNvPr id="6157" name="Group 11"/>
                  <p:cNvGrpSpPr>
                    <a:grpSpLocks/>
                  </p:cNvGrpSpPr>
                  <p:nvPr/>
                </p:nvGrpSpPr>
                <p:grpSpPr bwMode="auto">
                  <a:xfrm>
                    <a:off x="576" y="1440"/>
                    <a:ext cx="4535" cy="2636"/>
                    <a:chOff x="576" y="1440"/>
                    <a:chExt cx="4535" cy="2636"/>
                  </a:xfrm>
                </p:grpSpPr>
                <p:sp>
                  <p:nvSpPr>
                    <p:cNvPr id="6158" name="Line 12"/>
                    <p:cNvSpPr>
                      <a:spLocks noChangeShapeType="1"/>
                    </p:cNvSpPr>
                    <p:nvPr/>
                  </p:nvSpPr>
                  <p:spPr bwMode="auto">
                    <a:xfrm flipH="1">
                      <a:off x="2283" y="1440"/>
                      <a:ext cx="114" cy="222"/>
                    </a:xfrm>
                    <a:prstGeom prst="line">
                      <a:avLst/>
                    </a:prstGeom>
                    <a:noFill/>
                    <a:ln w="50800">
                      <a:solidFill>
                        <a:schemeClr val="tx1"/>
                      </a:solidFill>
                      <a:round/>
                      <a:headEnd/>
                      <a:tailEnd/>
                    </a:ln>
                  </p:spPr>
                  <p:txBody>
                    <a:bodyPr wrap="none"/>
                    <a:lstStyle/>
                    <a:p>
                      <a:endParaRPr lang="en-US"/>
                    </a:p>
                  </p:txBody>
                </p:sp>
                <p:sp>
                  <p:nvSpPr>
                    <p:cNvPr id="6159" name="Oval 13"/>
                    <p:cNvSpPr>
                      <a:spLocks noChangeArrowheads="1"/>
                    </p:cNvSpPr>
                    <p:nvPr/>
                  </p:nvSpPr>
                  <p:spPr bwMode="auto">
                    <a:xfrm>
                      <a:off x="3687" y="2074"/>
                      <a:ext cx="456" cy="380"/>
                    </a:xfrm>
                    <a:prstGeom prst="ellipse">
                      <a:avLst/>
                    </a:prstGeom>
                    <a:noFill/>
                    <a:ln w="34925">
                      <a:solidFill>
                        <a:schemeClr val="tx1"/>
                      </a:solidFill>
                      <a:round/>
                      <a:headEnd/>
                      <a:tailEnd/>
                    </a:ln>
                  </p:spPr>
                  <p:txBody>
                    <a:bodyPr wrap="none" anchor="ctr"/>
                    <a:lstStyle/>
                    <a:p>
                      <a:pPr algn="ctr"/>
                      <a:r>
                        <a:rPr lang="en-US" sz="2400">
                          <a:latin typeface="Times New Roman" pitchFamily="18" charset="0"/>
                        </a:rPr>
                        <a:t>usr</a:t>
                      </a:r>
                    </a:p>
                  </p:txBody>
                </p:sp>
                <p:sp>
                  <p:nvSpPr>
                    <p:cNvPr id="6160" name="Oval 14"/>
                    <p:cNvSpPr>
                      <a:spLocks noChangeArrowheads="1"/>
                    </p:cNvSpPr>
                    <p:nvPr/>
                  </p:nvSpPr>
                  <p:spPr bwMode="auto">
                    <a:xfrm>
                      <a:off x="1778" y="2074"/>
                      <a:ext cx="455" cy="380"/>
                    </a:xfrm>
                    <a:prstGeom prst="ellipse">
                      <a:avLst/>
                    </a:prstGeom>
                    <a:noFill/>
                    <a:ln w="34925">
                      <a:solidFill>
                        <a:schemeClr val="tx1"/>
                      </a:solidFill>
                      <a:round/>
                      <a:headEnd/>
                      <a:tailEnd/>
                    </a:ln>
                  </p:spPr>
                  <p:txBody>
                    <a:bodyPr wrap="none" anchor="ctr"/>
                    <a:lstStyle/>
                    <a:p>
                      <a:pPr algn="ctr"/>
                      <a:r>
                        <a:rPr lang="en-US" sz="2400">
                          <a:latin typeface="Times New Roman" pitchFamily="18" charset="0"/>
                        </a:rPr>
                        <a:t>etc</a:t>
                      </a:r>
                    </a:p>
                  </p:txBody>
                </p:sp>
                <p:sp>
                  <p:nvSpPr>
                    <p:cNvPr id="6161" name="Oval 15"/>
                    <p:cNvSpPr>
                      <a:spLocks noChangeArrowheads="1"/>
                    </p:cNvSpPr>
                    <p:nvPr/>
                  </p:nvSpPr>
                  <p:spPr bwMode="auto">
                    <a:xfrm>
                      <a:off x="804" y="2074"/>
                      <a:ext cx="455" cy="380"/>
                    </a:xfrm>
                    <a:prstGeom prst="ellipse">
                      <a:avLst/>
                    </a:prstGeom>
                    <a:noFill/>
                    <a:ln w="34925">
                      <a:solidFill>
                        <a:schemeClr val="tx1"/>
                      </a:solidFill>
                      <a:round/>
                      <a:headEnd/>
                      <a:tailEnd/>
                    </a:ln>
                  </p:spPr>
                  <p:txBody>
                    <a:bodyPr wrap="none" anchor="ctr"/>
                    <a:lstStyle/>
                    <a:p>
                      <a:pPr algn="ctr"/>
                      <a:r>
                        <a:rPr lang="en-US" sz="2400">
                          <a:latin typeface="Times New Roman" pitchFamily="18" charset="0"/>
                        </a:rPr>
                        <a:t>dev</a:t>
                      </a:r>
                    </a:p>
                  </p:txBody>
                </p:sp>
                <p:sp>
                  <p:nvSpPr>
                    <p:cNvPr id="6162" name="Oval 16"/>
                    <p:cNvSpPr>
                      <a:spLocks noChangeArrowheads="1"/>
                    </p:cNvSpPr>
                    <p:nvPr/>
                  </p:nvSpPr>
                  <p:spPr bwMode="auto">
                    <a:xfrm>
                      <a:off x="2726" y="2074"/>
                      <a:ext cx="455" cy="380"/>
                    </a:xfrm>
                    <a:prstGeom prst="ellipse">
                      <a:avLst/>
                    </a:prstGeom>
                    <a:noFill/>
                    <a:ln w="34925">
                      <a:solidFill>
                        <a:schemeClr val="tx1"/>
                      </a:solidFill>
                      <a:round/>
                      <a:headEnd/>
                      <a:tailEnd/>
                    </a:ln>
                  </p:spPr>
                  <p:txBody>
                    <a:bodyPr wrap="none" anchor="ctr"/>
                    <a:lstStyle/>
                    <a:p>
                      <a:pPr algn="ctr"/>
                      <a:r>
                        <a:rPr lang="en-US" sz="2400">
                          <a:latin typeface="Times New Roman" pitchFamily="18" charset="0"/>
                        </a:rPr>
                        <a:t>home</a:t>
                      </a:r>
                    </a:p>
                  </p:txBody>
                </p:sp>
                <p:sp>
                  <p:nvSpPr>
                    <p:cNvPr id="6163" name="Line 17"/>
                    <p:cNvSpPr>
                      <a:spLocks noChangeShapeType="1"/>
                    </p:cNvSpPr>
                    <p:nvPr/>
                  </p:nvSpPr>
                  <p:spPr bwMode="auto">
                    <a:xfrm>
                      <a:off x="1031" y="1915"/>
                      <a:ext cx="2884" cy="0"/>
                    </a:xfrm>
                    <a:prstGeom prst="line">
                      <a:avLst/>
                    </a:prstGeom>
                    <a:noFill/>
                    <a:ln w="34925">
                      <a:solidFill>
                        <a:schemeClr val="tx1"/>
                      </a:solidFill>
                      <a:round/>
                      <a:headEnd/>
                      <a:tailEnd/>
                    </a:ln>
                  </p:spPr>
                  <p:txBody>
                    <a:bodyPr wrap="none"/>
                    <a:lstStyle/>
                    <a:p>
                      <a:endParaRPr lang="en-US"/>
                    </a:p>
                  </p:txBody>
                </p:sp>
                <p:sp>
                  <p:nvSpPr>
                    <p:cNvPr id="6164" name="Line 18"/>
                    <p:cNvSpPr>
                      <a:spLocks noChangeShapeType="1"/>
                    </p:cNvSpPr>
                    <p:nvPr/>
                  </p:nvSpPr>
                  <p:spPr bwMode="auto">
                    <a:xfrm>
                      <a:off x="1031" y="1915"/>
                      <a:ext cx="0" cy="159"/>
                    </a:xfrm>
                    <a:prstGeom prst="line">
                      <a:avLst/>
                    </a:prstGeom>
                    <a:noFill/>
                    <a:ln w="34925">
                      <a:solidFill>
                        <a:schemeClr val="tx1"/>
                      </a:solidFill>
                      <a:round/>
                      <a:headEnd/>
                      <a:tailEnd/>
                    </a:ln>
                  </p:spPr>
                  <p:txBody>
                    <a:bodyPr wrap="none"/>
                    <a:lstStyle/>
                    <a:p>
                      <a:endParaRPr lang="en-US"/>
                    </a:p>
                  </p:txBody>
                </p:sp>
                <p:sp>
                  <p:nvSpPr>
                    <p:cNvPr id="6165" name="Line 19"/>
                    <p:cNvSpPr>
                      <a:spLocks noChangeShapeType="1"/>
                    </p:cNvSpPr>
                    <p:nvPr/>
                  </p:nvSpPr>
                  <p:spPr bwMode="auto">
                    <a:xfrm>
                      <a:off x="2018" y="1915"/>
                      <a:ext cx="0" cy="159"/>
                    </a:xfrm>
                    <a:prstGeom prst="line">
                      <a:avLst/>
                    </a:prstGeom>
                    <a:noFill/>
                    <a:ln w="34925">
                      <a:solidFill>
                        <a:schemeClr val="tx1"/>
                      </a:solidFill>
                      <a:round/>
                      <a:headEnd/>
                      <a:tailEnd/>
                    </a:ln>
                  </p:spPr>
                  <p:txBody>
                    <a:bodyPr wrap="none"/>
                    <a:lstStyle/>
                    <a:p>
                      <a:endParaRPr lang="en-US"/>
                    </a:p>
                  </p:txBody>
                </p:sp>
                <p:sp>
                  <p:nvSpPr>
                    <p:cNvPr id="6166" name="Line 20"/>
                    <p:cNvSpPr>
                      <a:spLocks noChangeShapeType="1"/>
                    </p:cNvSpPr>
                    <p:nvPr/>
                  </p:nvSpPr>
                  <p:spPr bwMode="auto">
                    <a:xfrm>
                      <a:off x="2928" y="1915"/>
                      <a:ext cx="0" cy="159"/>
                    </a:xfrm>
                    <a:prstGeom prst="line">
                      <a:avLst/>
                    </a:prstGeom>
                    <a:noFill/>
                    <a:ln w="34925">
                      <a:solidFill>
                        <a:schemeClr val="tx1"/>
                      </a:solidFill>
                      <a:round/>
                      <a:headEnd/>
                      <a:tailEnd/>
                    </a:ln>
                  </p:spPr>
                  <p:txBody>
                    <a:bodyPr wrap="none"/>
                    <a:lstStyle/>
                    <a:p>
                      <a:endParaRPr lang="en-US"/>
                    </a:p>
                  </p:txBody>
                </p:sp>
                <p:sp>
                  <p:nvSpPr>
                    <p:cNvPr id="6167" name="Line 21"/>
                    <p:cNvSpPr>
                      <a:spLocks noChangeShapeType="1"/>
                    </p:cNvSpPr>
                    <p:nvPr/>
                  </p:nvSpPr>
                  <p:spPr bwMode="auto">
                    <a:xfrm>
                      <a:off x="3915" y="1915"/>
                      <a:ext cx="0" cy="159"/>
                    </a:xfrm>
                    <a:prstGeom prst="line">
                      <a:avLst/>
                    </a:prstGeom>
                    <a:noFill/>
                    <a:ln w="34925">
                      <a:solidFill>
                        <a:schemeClr val="tx1"/>
                      </a:solidFill>
                      <a:round/>
                      <a:headEnd/>
                      <a:tailEnd/>
                    </a:ln>
                  </p:spPr>
                  <p:txBody>
                    <a:bodyPr wrap="none"/>
                    <a:lstStyle/>
                    <a:p>
                      <a:endParaRPr lang="en-US"/>
                    </a:p>
                  </p:txBody>
                </p:sp>
                <p:sp>
                  <p:nvSpPr>
                    <p:cNvPr id="6168" name="Oval 22"/>
                    <p:cNvSpPr>
                      <a:spLocks noChangeArrowheads="1"/>
                    </p:cNvSpPr>
                    <p:nvPr/>
                  </p:nvSpPr>
                  <p:spPr bwMode="auto">
                    <a:xfrm>
                      <a:off x="3042" y="2644"/>
                      <a:ext cx="456" cy="380"/>
                    </a:xfrm>
                    <a:prstGeom prst="ellipse">
                      <a:avLst/>
                    </a:prstGeom>
                    <a:noFill/>
                    <a:ln w="34925">
                      <a:solidFill>
                        <a:schemeClr val="tx1"/>
                      </a:solidFill>
                      <a:round/>
                      <a:headEnd/>
                      <a:tailEnd/>
                    </a:ln>
                  </p:spPr>
                  <p:txBody>
                    <a:bodyPr wrap="none" anchor="ctr"/>
                    <a:lstStyle/>
                    <a:p>
                      <a:pPr algn="ctr"/>
                      <a:r>
                        <a:rPr lang="en-US" sz="2400">
                          <a:latin typeface="Times New Roman" pitchFamily="18" charset="0"/>
                        </a:rPr>
                        <a:t>ux</a:t>
                      </a:r>
                    </a:p>
                  </p:txBody>
                </p:sp>
                <p:sp>
                  <p:nvSpPr>
                    <p:cNvPr id="6169" name="Oval 23"/>
                    <p:cNvSpPr>
                      <a:spLocks noChangeArrowheads="1"/>
                    </p:cNvSpPr>
                    <p:nvPr/>
                  </p:nvSpPr>
                  <p:spPr bwMode="auto">
                    <a:xfrm>
                      <a:off x="2397" y="2644"/>
                      <a:ext cx="456" cy="380"/>
                    </a:xfrm>
                    <a:prstGeom prst="ellipse">
                      <a:avLst/>
                    </a:prstGeom>
                    <a:noFill/>
                    <a:ln w="34925">
                      <a:solidFill>
                        <a:schemeClr val="tx1"/>
                      </a:solidFill>
                      <a:round/>
                      <a:headEnd/>
                      <a:tailEnd/>
                    </a:ln>
                  </p:spPr>
                  <p:txBody>
                    <a:bodyPr wrap="none" anchor="ctr"/>
                    <a:lstStyle/>
                    <a:p>
                      <a:pPr algn="ctr"/>
                      <a:r>
                        <a:rPr lang="en-US" sz="2400">
                          <a:latin typeface="Times New Roman" pitchFamily="18" charset="0"/>
                        </a:rPr>
                        <a:t>mp</a:t>
                      </a:r>
                    </a:p>
                  </p:txBody>
                </p:sp>
                <p:sp>
                  <p:nvSpPr>
                    <p:cNvPr id="6170" name="Oval 24"/>
                    <p:cNvSpPr>
                      <a:spLocks noChangeArrowheads="1"/>
                    </p:cNvSpPr>
                    <p:nvPr/>
                  </p:nvSpPr>
                  <p:spPr bwMode="auto">
                    <a:xfrm>
                      <a:off x="576" y="2644"/>
                      <a:ext cx="455" cy="380"/>
                    </a:xfrm>
                    <a:prstGeom prst="ellipse">
                      <a:avLst/>
                    </a:prstGeom>
                    <a:noFill/>
                    <a:ln w="34925">
                      <a:solidFill>
                        <a:schemeClr val="tx1"/>
                      </a:solidFill>
                      <a:round/>
                      <a:headEnd/>
                      <a:tailEnd/>
                    </a:ln>
                  </p:spPr>
                  <p:txBody>
                    <a:bodyPr wrap="none" anchor="ctr"/>
                    <a:lstStyle/>
                    <a:p>
                      <a:pPr algn="ctr"/>
                      <a:r>
                        <a:rPr lang="en-US" sz="2400">
                          <a:latin typeface="Times New Roman" pitchFamily="18" charset="0"/>
                        </a:rPr>
                        <a:t>tty</a:t>
                      </a:r>
                    </a:p>
                  </p:txBody>
                </p:sp>
                <p:sp>
                  <p:nvSpPr>
                    <p:cNvPr id="6171" name="Oval 25"/>
                    <p:cNvSpPr>
                      <a:spLocks noChangeArrowheads="1"/>
                    </p:cNvSpPr>
                    <p:nvPr/>
                  </p:nvSpPr>
                  <p:spPr bwMode="auto">
                    <a:xfrm>
                      <a:off x="1107" y="2644"/>
                      <a:ext cx="456" cy="380"/>
                    </a:xfrm>
                    <a:prstGeom prst="ellipse">
                      <a:avLst/>
                    </a:prstGeom>
                    <a:noFill/>
                    <a:ln w="34925">
                      <a:solidFill>
                        <a:schemeClr val="tx1"/>
                      </a:solidFill>
                      <a:round/>
                      <a:headEnd/>
                      <a:tailEnd/>
                    </a:ln>
                  </p:spPr>
                  <p:txBody>
                    <a:bodyPr wrap="none" anchor="ctr"/>
                    <a:lstStyle/>
                    <a:p>
                      <a:pPr algn="ctr"/>
                      <a:r>
                        <a:rPr lang="en-US" sz="2400">
                          <a:latin typeface="Times New Roman" pitchFamily="18" charset="0"/>
                        </a:rPr>
                        <a:t>null</a:t>
                      </a:r>
                    </a:p>
                  </p:txBody>
                </p:sp>
                <p:sp>
                  <p:nvSpPr>
                    <p:cNvPr id="6172" name="Line 26"/>
                    <p:cNvSpPr>
                      <a:spLocks noChangeShapeType="1"/>
                    </p:cNvSpPr>
                    <p:nvPr/>
                  </p:nvSpPr>
                  <p:spPr bwMode="auto">
                    <a:xfrm>
                      <a:off x="766" y="2549"/>
                      <a:ext cx="569" cy="0"/>
                    </a:xfrm>
                    <a:prstGeom prst="line">
                      <a:avLst/>
                    </a:prstGeom>
                    <a:noFill/>
                    <a:ln w="34925">
                      <a:solidFill>
                        <a:schemeClr val="tx1"/>
                      </a:solidFill>
                      <a:round/>
                      <a:headEnd/>
                      <a:tailEnd/>
                    </a:ln>
                  </p:spPr>
                  <p:txBody>
                    <a:bodyPr wrap="none"/>
                    <a:lstStyle/>
                    <a:p>
                      <a:endParaRPr lang="en-US"/>
                    </a:p>
                  </p:txBody>
                </p:sp>
                <p:sp>
                  <p:nvSpPr>
                    <p:cNvPr id="6173" name="Line 27"/>
                    <p:cNvSpPr>
                      <a:spLocks noChangeShapeType="1"/>
                    </p:cNvSpPr>
                    <p:nvPr/>
                  </p:nvSpPr>
                  <p:spPr bwMode="auto">
                    <a:xfrm>
                      <a:off x="1335" y="2549"/>
                      <a:ext cx="0" cy="95"/>
                    </a:xfrm>
                    <a:prstGeom prst="line">
                      <a:avLst/>
                    </a:prstGeom>
                    <a:noFill/>
                    <a:ln w="34925">
                      <a:solidFill>
                        <a:schemeClr val="tx1"/>
                      </a:solidFill>
                      <a:round/>
                      <a:headEnd/>
                      <a:tailEnd/>
                    </a:ln>
                  </p:spPr>
                  <p:txBody>
                    <a:bodyPr wrap="none"/>
                    <a:lstStyle/>
                    <a:p>
                      <a:endParaRPr lang="en-US"/>
                    </a:p>
                  </p:txBody>
                </p:sp>
                <p:sp>
                  <p:nvSpPr>
                    <p:cNvPr id="6174" name="Line 28"/>
                    <p:cNvSpPr>
                      <a:spLocks noChangeShapeType="1"/>
                    </p:cNvSpPr>
                    <p:nvPr/>
                  </p:nvSpPr>
                  <p:spPr bwMode="auto">
                    <a:xfrm>
                      <a:off x="2625" y="2549"/>
                      <a:ext cx="645" cy="0"/>
                    </a:xfrm>
                    <a:prstGeom prst="line">
                      <a:avLst/>
                    </a:prstGeom>
                    <a:noFill/>
                    <a:ln w="34925">
                      <a:solidFill>
                        <a:schemeClr val="tx1"/>
                      </a:solidFill>
                      <a:round/>
                      <a:headEnd/>
                      <a:tailEnd/>
                    </a:ln>
                  </p:spPr>
                  <p:txBody>
                    <a:bodyPr wrap="none"/>
                    <a:lstStyle/>
                    <a:p>
                      <a:endParaRPr lang="en-US"/>
                    </a:p>
                  </p:txBody>
                </p:sp>
                <p:sp>
                  <p:nvSpPr>
                    <p:cNvPr id="6175" name="Line 29"/>
                    <p:cNvSpPr>
                      <a:spLocks noChangeShapeType="1"/>
                    </p:cNvSpPr>
                    <p:nvPr/>
                  </p:nvSpPr>
                  <p:spPr bwMode="auto">
                    <a:xfrm>
                      <a:off x="2928" y="2454"/>
                      <a:ext cx="0" cy="95"/>
                    </a:xfrm>
                    <a:prstGeom prst="line">
                      <a:avLst/>
                    </a:prstGeom>
                    <a:noFill/>
                    <a:ln w="34925">
                      <a:solidFill>
                        <a:schemeClr val="tx1"/>
                      </a:solidFill>
                      <a:round/>
                      <a:headEnd/>
                      <a:tailEnd/>
                    </a:ln>
                  </p:spPr>
                  <p:txBody>
                    <a:bodyPr wrap="none"/>
                    <a:lstStyle/>
                    <a:p>
                      <a:endParaRPr lang="en-US"/>
                    </a:p>
                  </p:txBody>
                </p:sp>
                <p:sp>
                  <p:nvSpPr>
                    <p:cNvPr id="6176" name="Line 30"/>
                    <p:cNvSpPr>
                      <a:spLocks noChangeShapeType="1"/>
                    </p:cNvSpPr>
                    <p:nvPr/>
                  </p:nvSpPr>
                  <p:spPr bwMode="auto">
                    <a:xfrm>
                      <a:off x="1031" y="2454"/>
                      <a:ext cx="0" cy="95"/>
                    </a:xfrm>
                    <a:prstGeom prst="line">
                      <a:avLst/>
                    </a:prstGeom>
                    <a:noFill/>
                    <a:ln w="34925">
                      <a:solidFill>
                        <a:schemeClr val="tx1"/>
                      </a:solidFill>
                      <a:round/>
                      <a:headEnd/>
                      <a:tailEnd/>
                    </a:ln>
                  </p:spPr>
                  <p:txBody>
                    <a:bodyPr wrap="none"/>
                    <a:lstStyle/>
                    <a:p>
                      <a:endParaRPr lang="en-US"/>
                    </a:p>
                  </p:txBody>
                </p:sp>
                <p:sp>
                  <p:nvSpPr>
                    <p:cNvPr id="6177" name="Line 31"/>
                    <p:cNvSpPr>
                      <a:spLocks noChangeShapeType="1"/>
                    </p:cNvSpPr>
                    <p:nvPr/>
                  </p:nvSpPr>
                  <p:spPr bwMode="auto">
                    <a:xfrm>
                      <a:off x="766" y="2549"/>
                      <a:ext cx="0" cy="95"/>
                    </a:xfrm>
                    <a:prstGeom prst="line">
                      <a:avLst/>
                    </a:prstGeom>
                    <a:noFill/>
                    <a:ln w="34925">
                      <a:solidFill>
                        <a:schemeClr val="tx1"/>
                      </a:solidFill>
                      <a:round/>
                      <a:headEnd/>
                      <a:tailEnd/>
                    </a:ln>
                  </p:spPr>
                  <p:txBody>
                    <a:bodyPr wrap="none"/>
                    <a:lstStyle/>
                    <a:p>
                      <a:endParaRPr lang="en-US"/>
                    </a:p>
                  </p:txBody>
                </p:sp>
                <p:sp>
                  <p:nvSpPr>
                    <p:cNvPr id="6178" name="Oval 32"/>
                    <p:cNvSpPr>
                      <a:spLocks noChangeArrowheads="1"/>
                    </p:cNvSpPr>
                    <p:nvPr/>
                  </p:nvSpPr>
                  <p:spPr bwMode="auto">
                    <a:xfrm>
                      <a:off x="1778" y="2644"/>
                      <a:ext cx="455" cy="380"/>
                    </a:xfrm>
                    <a:prstGeom prst="ellipse">
                      <a:avLst/>
                    </a:prstGeom>
                    <a:noFill/>
                    <a:ln w="34925">
                      <a:solidFill>
                        <a:schemeClr val="tx1"/>
                      </a:solidFill>
                      <a:round/>
                      <a:headEnd/>
                      <a:tailEnd/>
                    </a:ln>
                  </p:spPr>
                  <p:txBody>
                    <a:bodyPr wrap="none" anchor="ctr"/>
                    <a:lstStyle/>
                    <a:p>
                      <a:pPr algn="ctr"/>
                      <a:r>
                        <a:rPr lang="en-US" sz="2400">
                          <a:latin typeface="Times New Roman" pitchFamily="18" charset="0"/>
                        </a:rPr>
                        <a:t>skel</a:t>
                      </a:r>
                    </a:p>
                  </p:txBody>
                </p:sp>
                <p:sp>
                  <p:nvSpPr>
                    <p:cNvPr id="6179" name="Line 33"/>
                    <p:cNvSpPr>
                      <a:spLocks noChangeShapeType="1"/>
                    </p:cNvSpPr>
                    <p:nvPr/>
                  </p:nvSpPr>
                  <p:spPr bwMode="auto">
                    <a:xfrm>
                      <a:off x="2018" y="2454"/>
                      <a:ext cx="0" cy="190"/>
                    </a:xfrm>
                    <a:prstGeom prst="line">
                      <a:avLst/>
                    </a:prstGeom>
                    <a:noFill/>
                    <a:ln w="34925">
                      <a:solidFill>
                        <a:schemeClr val="tx1"/>
                      </a:solidFill>
                      <a:round/>
                      <a:headEnd/>
                      <a:tailEnd/>
                    </a:ln>
                  </p:spPr>
                  <p:txBody>
                    <a:bodyPr wrap="none"/>
                    <a:lstStyle/>
                    <a:p>
                      <a:endParaRPr lang="en-US"/>
                    </a:p>
                  </p:txBody>
                </p:sp>
                <p:sp>
                  <p:nvSpPr>
                    <p:cNvPr id="6180" name="Oval 34"/>
                    <p:cNvSpPr>
                      <a:spLocks noChangeArrowheads="1"/>
                    </p:cNvSpPr>
                    <p:nvPr/>
                  </p:nvSpPr>
                  <p:spPr bwMode="auto">
                    <a:xfrm>
                      <a:off x="3573" y="2644"/>
                      <a:ext cx="456" cy="380"/>
                    </a:xfrm>
                    <a:prstGeom prst="ellipse">
                      <a:avLst/>
                    </a:prstGeom>
                    <a:noFill/>
                    <a:ln w="34925">
                      <a:solidFill>
                        <a:schemeClr val="tx1"/>
                      </a:solidFill>
                      <a:round/>
                      <a:headEnd/>
                      <a:tailEnd/>
                    </a:ln>
                  </p:spPr>
                  <p:txBody>
                    <a:bodyPr wrap="none" anchor="ctr"/>
                    <a:lstStyle/>
                    <a:p>
                      <a:pPr algn="ctr"/>
                      <a:r>
                        <a:rPr lang="en-US" sz="2400">
                          <a:latin typeface="Times New Roman" pitchFamily="18" charset="0"/>
                        </a:rPr>
                        <a:t>bin</a:t>
                      </a:r>
                    </a:p>
                  </p:txBody>
                </p:sp>
                <p:sp>
                  <p:nvSpPr>
                    <p:cNvPr id="6181" name="Oval 35"/>
                    <p:cNvSpPr>
                      <a:spLocks noChangeArrowheads="1"/>
                    </p:cNvSpPr>
                    <p:nvPr/>
                  </p:nvSpPr>
                  <p:spPr bwMode="auto">
                    <a:xfrm>
                      <a:off x="4105" y="2644"/>
                      <a:ext cx="455" cy="380"/>
                    </a:xfrm>
                    <a:prstGeom prst="ellipse">
                      <a:avLst/>
                    </a:prstGeom>
                    <a:noFill/>
                    <a:ln w="34925">
                      <a:solidFill>
                        <a:schemeClr val="tx1"/>
                      </a:solidFill>
                      <a:round/>
                      <a:headEnd/>
                      <a:tailEnd/>
                    </a:ln>
                  </p:spPr>
                  <p:txBody>
                    <a:bodyPr wrap="none" anchor="ctr"/>
                    <a:lstStyle/>
                    <a:p>
                      <a:pPr algn="ctr"/>
                      <a:r>
                        <a:rPr lang="en-US" sz="2400">
                          <a:latin typeface="Times New Roman" pitchFamily="18" charset="0"/>
                        </a:rPr>
                        <a:t>local</a:t>
                      </a:r>
                    </a:p>
                  </p:txBody>
                </p:sp>
                <p:sp>
                  <p:nvSpPr>
                    <p:cNvPr id="6182" name="Line 36"/>
                    <p:cNvSpPr>
                      <a:spLocks noChangeShapeType="1"/>
                    </p:cNvSpPr>
                    <p:nvPr/>
                  </p:nvSpPr>
                  <p:spPr bwMode="auto">
                    <a:xfrm>
                      <a:off x="2359" y="1567"/>
                      <a:ext cx="0" cy="348"/>
                    </a:xfrm>
                    <a:prstGeom prst="line">
                      <a:avLst/>
                    </a:prstGeom>
                    <a:noFill/>
                    <a:ln w="34925">
                      <a:solidFill>
                        <a:schemeClr val="tx1"/>
                      </a:solidFill>
                      <a:round/>
                      <a:headEnd/>
                      <a:tailEnd/>
                    </a:ln>
                  </p:spPr>
                  <p:txBody>
                    <a:bodyPr wrap="none"/>
                    <a:lstStyle/>
                    <a:p>
                      <a:endParaRPr lang="en-US"/>
                    </a:p>
                  </p:txBody>
                </p:sp>
                <p:sp>
                  <p:nvSpPr>
                    <p:cNvPr id="6183" name="Line 37"/>
                    <p:cNvSpPr>
                      <a:spLocks noChangeShapeType="1"/>
                    </p:cNvSpPr>
                    <p:nvPr/>
                  </p:nvSpPr>
                  <p:spPr bwMode="auto">
                    <a:xfrm>
                      <a:off x="3763" y="2549"/>
                      <a:ext cx="0" cy="95"/>
                    </a:xfrm>
                    <a:prstGeom prst="line">
                      <a:avLst/>
                    </a:prstGeom>
                    <a:noFill/>
                    <a:ln w="34925">
                      <a:solidFill>
                        <a:schemeClr val="tx1"/>
                      </a:solidFill>
                      <a:round/>
                      <a:headEnd/>
                      <a:tailEnd/>
                    </a:ln>
                  </p:spPr>
                  <p:txBody>
                    <a:bodyPr wrap="none"/>
                    <a:lstStyle/>
                    <a:p>
                      <a:endParaRPr lang="en-US"/>
                    </a:p>
                  </p:txBody>
                </p:sp>
                <p:sp>
                  <p:nvSpPr>
                    <p:cNvPr id="6184" name="Line 38"/>
                    <p:cNvSpPr>
                      <a:spLocks noChangeShapeType="1"/>
                    </p:cNvSpPr>
                    <p:nvPr/>
                  </p:nvSpPr>
                  <p:spPr bwMode="auto">
                    <a:xfrm>
                      <a:off x="4332" y="2549"/>
                      <a:ext cx="0" cy="95"/>
                    </a:xfrm>
                    <a:prstGeom prst="line">
                      <a:avLst/>
                    </a:prstGeom>
                    <a:noFill/>
                    <a:ln w="34925">
                      <a:solidFill>
                        <a:schemeClr val="tx1"/>
                      </a:solidFill>
                      <a:round/>
                      <a:headEnd/>
                      <a:tailEnd/>
                    </a:ln>
                  </p:spPr>
                  <p:txBody>
                    <a:bodyPr wrap="none"/>
                    <a:lstStyle/>
                    <a:p>
                      <a:endParaRPr lang="en-US"/>
                    </a:p>
                  </p:txBody>
                </p:sp>
                <p:sp>
                  <p:nvSpPr>
                    <p:cNvPr id="6185" name="Line 39"/>
                    <p:cNvSpPr>
                      <a:spLocks noChangeShapeType="1"/>
                    </p:cNvSpPr>
                    <p:nvPr/>
                  </p:nvSpPr>
                  <p:spPr bwMode="auto">
                    <a:xfrm>
                      <a:off x="3953" y="2454"/>
                      <a:ext cx="0" cy="95"/>
                    </a:xfrm>
                    <a:prstGeom prst="line">
                      <a:avLst/>
                    </a:prstGeom>
                    <a:noFill/>
                    <a:ln w="34925">
                      <a:solidFill>
                        <a:schemeClr val="tx1"/>
                      </a:solidFill>
                      <a:round/>
                      <a:headEnd/>
                      <a:tailEnd/>
                    </a:ln>
                  </p:spPr>
                  <p:txBody>
                    <a:bodyPr wrap="none"/>
                    <a:lstStyle/>
                    <a:p>
                      <a:endParaRPr lang="en-US"/>
                    </a:p>
                  </p:txBody>
                </p:sp>
                <p:sp>
                  <p:nvSpPr>
                    <p:cNvPr id="6186" name="Oval 40"/>
                    <p:cNvSpPr>
                      <a:spLocks noChangeArrowheads="1"/>
                    </p:cNvSpPr>
                    <p:nvPr/>
                  </p:nvSpPr>
                  <p:spPr bwMode="auto">
                    <a:xfrm>
                      <a:off x="4656" y="2644"/>
                      <a:ext cx="455" cy="380"/>
                    </a:xfrm>
                    <a:prstGeom prst="ellipse">
                      <a:avLst/>
                    </a:prstGeom>
                    <a:noFill/>
                    <a:ln w="34925">
                      <a:solidFill>
                        <a:schemeClr val="tx1"/>
                      </a:solidFill>
                      <a:round/>
                      <a:headEnd/>
                      <a:tailEnd/>
                    </a:ln>
                  </p:spPr>
                  <p:txBody>
                    <a:bodyPr wrap="none" anchor="ctr"/>
                    <a:lstStyle/>
                    <a:p>
                      <a:pPr algn="ctr"/>
                      <a:r>
                        <a:rPr lang="en-US" sz="2400">
                          <a:latin typeface="Times New Roman" pitchFamily="18" charset="0"/>
                        </a:rPr>
                        <a:t>ucb</a:t>
                      </a:r>
                    </a:p>
                  </p:txBody>
                </p:sp>
                <p:sp>
                  <p:nvSpPr>
                    <p:cNvPr id="6187" name="Line 41"/>
                    <p:cNvSpPr>
                      <a:spLocks noChangeShapeType="1"/>
                    </p:cNvSpPr>
                    <p:nvPr/>
                  </p:nvSpPr>
                  <p:spPr bwMode="auto">
                    <a:xfrm>
                      <a:off x="4320" y="2544"/>
                      <a:ext cx="576" cy="0"/>
                    </a:xfrm>
                    <a:prstGeom prst="line">
                      <a:avLst/>
                    </a:prstGeom>
                    <a:noFill/>
                    <a:ln w="34925">
                      <a:solidFill>
                        <a:schemeClr val="tx1"/>
                      </a:solidFill>
                      <a:round/>
                      <a:headEnd/>
                      <a:tailEnd/>
                    </a:ln>
                  </p:spPr>
                  <p:txBody>
                    <a:bodyPr wrap="none"/>
                    <a:lstStyle/>
                    <a:p>
                      <a:endParaRPr lang="en-US"/>
                    </a:p>
                  </p:txBody>
                </p:sp>
                <p:sp>
                  <p:nvSpPr>
                    <p:cNvPr id="6188" name="Line 42"/>
                    <p:cNvSpPr>
                      <a:spLocks noChangeShapeType="1"/>
                    </p:cNvSpPr>
                    <p:nvPr/>
                  </p:nvSpPr>
                  <p:spPr bwMode="auto">
                    <a:xfrm>
                      <a:off x="4896" y="2544"/>
                      <a:ext cx="0" cy="96"/>
                    </a:xfrm>
                    <a:prstGeom prst="line">
                      <a:avLst/>
                    </a:prstGeom>
                    <a:noFill/>
                    <a:ln w="34925">
                      <a:solidFill>
                        <a:schemeClr val="tx1"/>
                      </a:solidFill>
                      <a:round/>
                      <a:headEnd/>
                      <a:tailEnd/>
                    </a:ln>
                  </p:spPr>
                  <p:txBody>
                    <a:bodyPr wrap="none"/>
                    <a:lstStyle/>
                    <a:p>
                      <a:endParaRPr lang="en-US"/>
                    </a:p>
                  </p:txBody>
                </p:sp>
                <p:sp>
                  <p:nvSpPr>
                    <p:cNvPr id="6189" name="Oval 43"/>
                    <p:cNvSpPr>
                      <a:spLocks noChangeArrowheads="1"/>
                    </p:cNvSpPr>
                    <p:nvPr/>
                  </p:nvSpPr>
                  <p:spPr bwMode="auto">
                    <a:xfrm>
                      <a:off x="2352" y="3120"/>
                      <a:ext cx="528" cy="380"/>
                    </a:xfrm>
                    <a:prstGeom prst="ellipse">
                      <a:avLst/>
                    </a:prstGeom>
                    <a:noFill/>
                    <a:ln w="34925">
                      <a:solidFill>
                        <a:schemeClr val="tx1"/>
                      </a:solidFill>
                      <a:round/>
                      <a:headEnd/>
                      <a:tailEnd/>
                    </a:ln>
                  </p:spPr>
                  <p:txBody>
                    <a:bodyPr wrap="none" anchor="ctr"/>
                    <a:lstStyle/>
                    <a:p>
                      <a:pPr algn="ctr"/>
                      <a:r>
                        <a:rPr lang="en-US" b="1">
                          <a:latin typeface="Times New Roman" pitchFamily="18" charset="0"/>
                        </a:rPr>
                        <a:t>z036473</a:t>
                      </a:r>
                    </a:p>
                  </p:txBody>
                </p:sp>
                <p:sp>
                  <p:nvSpPr>
                    <p:cNvPr id="6190" name="Rectangle 44"/>
                    <p:cNvSpPr>
                      <a:spLocks noChangeArrowheads="1"/>
                    </p:cNvSpPr>
                    <p:nvPr/>
                  </p:nvSpPr>
                  <p:spPr bwMode="auto">
                    <a:xfrm>
                      <a:off x="2688" y="3744"/>
                      <a:ext cx="576" cy="288"/>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.cshrc</a:t>
                      </a:r>
                    </a:p>
                  </p:txBody>
                </p:sp>
                <p:sp>
                  <p:nvSpPr>
                    <p:cNvPr id="6191" name="Rectangle 45"/>
                    <p:cNvSpPr>
                      <a:spLocks noChangeArrowheads="1"/>
                    </p:cNvSpPr>
                    <p:nvPr/>
                  </p:nvSpPr>
                  <p:spPr bwMode="auto">
                    <a:xfrm>
                      <a:off x="3408" y="3744"/>
                      <a:ext cx="576" cy="288"/>
                    </a:xfrm>
                    <a:prstGeom prst="rect">
                      <a:avLst/>
                    </a:prstGeom>
                    <a:noFill/>
                    <a:ln w="9525">
                      <a:solidFill>
                        <a:schemeClr val="tx1"/>
                      </a:solidFill>
                      <a:miter lim="800000"/>
                      <a:headEnd/>
                      <a:tailEnd/>
                    </a:ln>
                  </p:spPr>
                  <p:txBody>
                    <a:bodyPr wrap="none" anchor="ctr"/>
                    <a:lstStyle/>
                    <a:p>
                      <a:pPr algn="ctr"/>
                      <a:r>
                        <a:rPr lang="en-US" sz="2000">
                          <a:latin typeface="Times New Roman" pitchFamily="18" charset="0"/>
                        </a:rPr>
                        <a:t>.logout</a:t>
                      </a:r>
                    </a:p>
                  </p:txBody>
                </p:sp>
                <p:sp>
                  <p:nvSpPr>
                    <p:cNvPr id="6192" name="Oval 46"/>
                    <p:cNvSpPr>
                      <a:spLocks noChangeArrowheads="1"/>
                    </p:cNvSpPr>
                    <p:nvPr/>
                  </p:nvSpPr>
                  <p:spPr bwMode="auto">
                    <a:xfrm>
                      <a:off x="1920" y="3696"/>
                      <a:ext cx="528" cy="380"/>
                    </a:xfrm>
                    <a:prstGeom prst="ellipse">
                      <a:avLst/>
                    </a:prstGeom>
                    <a:noFill/>
                    <a:ln w="34925">
                      <a:solidFill>
                        <a:schemeClr val="tx1"/>
                      </a:solidFill>
                      <a:round/>
                      <a:headEnd/>
                      <a:tailEnd/>
                    </a:ln>
                  </p:spPr>
                  <p:txBody>
                    <a:bodyPr wrap="none" anchor="ctr"/>
                    <a:lstStyle/>
                    <a:p>
                      <a:pPr algn="ctr"/>
                      <a:r>
                        <a:rPr lang="en-US" b="1">
                          <a:latin typeface="Times New Roman" pitchFamily="18" charset="0"/>
                        </a:rPr>
                        <a:t>csci330</a:t>
                      </a:r>
                    </a:p>
                  </p:txBody>
                </p:sp>
                <p:sp>
                  <p:nvSpPr>
                    <p:cNvPr id="6193" name="Line 47"/>
                    <p:cNvSpPr>
                      <a:spLocks noChangeShapeType="1"/>
                    </p:cNvSpPr>
                    <p:nvPr/>
                  </p:nvSpPr>
                  <p:spPr bwMode="auto">
                    <a:xfrm>
                      <a:off x="2160" y="3600"/>
                      <a:ext cx="1536" cy="0"/>
                    </a:xfrm>
                    <a:prstGeom prst="line">
                      <a:avLst/>
                    </a:prstGeom>
                    <a:noFill/>
                    <a:ln w="34925">
                      <a:solidFill>
                        <a:schemeClr val="tx1"/>
                      </a:solidFill>
                      <a:round/>
                      <a:headEnd/>
                      <a:tailEnd/>
                    </a:ln>
                  </p:spPr>
                  <p:txBody>
                    <a:bodyPr wrap="none"/>
                    <a:lstStyle/>
                    <a:p>
                      <a:endParaRPr lang="en-US"/>
                    </a:p>
                  </p:txBody>
                </p:sp>
                <p:sp>
                  <p:nvSpPr>
                    <p:cNvPr id="6194" name="Line 48"/>
                    <p:cNvSpPr>
                      <a:spLocks noChangeShapeType="1"/>
                    </p:cNvSpPr>
                    <p:nvPr/>
                  </p:nvSpPr>
                  <p:spPr bwMode="auto">
                    <a:xfrm>
                      <a:off x="2160" y="3600"/>
                      <a:ext cx="0" cy="96"/>
                    </a:xfrm>
                    <a:prstGeom prst="line">
                      <a:avLst/>
                    </a:prstGeom>
                    <a:noFill/>
                    <a:ln w="34925">
                      <a:solidFill>
                        <a:schemeClr val="tx1"/>
                      </a:solidFill>
                      <a:round/>
                      <a:headEnd/>
                      <a:tailEnd/>
                    </a:ln>
                  </p:spPr>
                  <p:txBody>
                    <a:bodyPr wrap="none"/>
                    <a:lstStyle/>
                    <a:p>
                      <a:endParaRPr lang="en-US"/>
                    </a:p>
                  </p:txBody>
                </p:sp>
                <p:sp>
                  <p:nvSpPr>
                    <p:cNvPr id="6195" name="Line 49"/>
                    <p:cNvSpPr>
                      <a:spLocks noChangeShapeType="1"/>
                    </p:cNvSpPr>
                    <p:nvPr/>
                  </p:nvSpPr>
                  <p:spPr bwMode="auto">
                    <a:xfrm>
                      <a:off x="2976" y="3600"/>
                      <a:ext cx="0" cy="144"/>
                    </a:xfrm>
                    <a:prstGeom prst="line">
                      <a:avLst/>
                    </a:prstGeom>
                    <a:noFill/>
                    <a:ln w="34925">
                      <a:solidFill>
                        <a:schemeClr val="tx1"/>
                      </a:solidFill>
                      <a:round/>
                      <a:headEnd/>
                      <a:tailEnd/>
                    </a:ln>
                  </p:spPr>
                  <p:txBody>
                    <a:bodyPr wrap="none"/>
                    <a:lstStyle/>
                    <a:p>
                      <a:endParaRPr lang="en-US"/>
                    </a:p>
                  </p:txBody>
                </p:sp>
                <p:sp>
                  <p:nvSpPr>
                    <p:cNvPr id="6196" name="Line 50"/>
                    <p:cNvSpPr>
                      <a:spLocks noChangeShapeType="1"/>
                    </p:cNvSpPr>
                    <p:nvPr/>
                  </p:nvSpPr>
                  <p:spPr bwMode="auto">
                    <a:xfrm>
                      <a:off x="3696" y="3600"/>
                      <a:ext cx="0" cy="144"/>
                    </a:xfrm>
                    <a:prstGeom prst="line">
                      <a:avLst/>
                    </a:prstGeom>
                    <a:noFill/>
                    <a:ln w="34925">
                      <a:solidFill>
                        <a:schemeClr val="tx1"/>
                      </a:solidFill>
                      <a:round/>
                      <a:headEnd/>
                      <a:tailEnd/>
                    </a:ln>
                  </p:spPr>
                  <p:txBody>
                    <a:bodyPr wrap="none"/>
                    <a:lstStyle/>
                    <a:p>
                      <a:endParaRPr lang="en-US"/>
                    </a:p>
                  </p:txBody>
                </p:sp>
                <p:sp>
                  <p:nvSpPr>
                    <p:cNvPr id="6197" name="Line 51"/>
                    <p:cNvSpPr>
                      <a:spLocks noChangeShapeType="1"/>
                    </p:cNvSpPr>
                    <p:nvPr/>
                  </p:nvSpPr>
                  <p:spPr bwMode="auto">
                    <a:xfrm>
                      <a:off x="2592" y="3504"/>
                      <a:ext cx="0" cy="96"/>
                    </a:xfrm>
                    <a:prstGeom prst="line">
                      <a:avLst/>
                    </a:prstGeom>
                    <a:noFill/>
                    <a:ln w="34925">
                      <a:solidFill>
                        <a:schemeClr val="tx1"/>
                      </a:solidFill>
                      <a:round/>
                      <a:headEnd/>
                      <a:tailEnd/>
                    </a:ln>
                  </p:spPr>
                  <p:txBody>
                    <a:bodyPr wrap="none"/>
                    <a:lstStyle/>
                    <a:p>
                      <a:endParaRPr lang="en-US"/>
                    </a:p>
                  </p:txBody>
                </p:sp>
                <p:sp>
                  <p:nvSpPr>
                    <p:cNvPr id="6198" name="Line 52"/>
                    <p:cNvSpPr>
                      <a:spLocks noChangeShapeType="1"/>
                    </p:cNvSpPr>
                    <p:nvPr/>
                  </p:nvSpPr>
                  <p:spPr bwMode="auto">
                    <a:xfrm>
                      <a:off x="2640" y="3024"/>
                      <a:ext cx="0" cy="96"/>
                    </a:xfrm>
                    <a:prstGeom prst="line">
                      <a:avLst/>
                    </a:prstGeom>
                    <a:noFill/>
                    <a:ln w="34925">
                      <a:solidFill>
                        <a:schemeClr val="tx1"/>
                      </a:solidFill>
                      <a:round/>
                      <a:headEnd/>
                      <a:tailEnd/>
                    </a:ln>
                  </p:spPr>
                  <p:txBody>
                    <a:bodyPr wrap="none"/>
                    <a:lstStyle/>
                    <a:p>
                      <a:endParaRPr lang="en-US"/>
                    </a:p>
                  </p:txBody>
                </p:sp>
              </p:grpSp>
            </p:grpSp>
          </p:grpSp>
        </p:grpSp>
        <p:sp>
          <p:nvSpPr>
            <p:cNvPr id="6150" name="AutoShape 53"/>
            <p:cNvSpPr>
              <a:spLocks noChangeArrowheads="1"/>
            </p:cNvSpPr>
            <p:nvPr/>
          </p:nvSpPr>
          <p:spPr bwMode="auto">
            <a:xfrm>
              <a:off x="3072" y="1488"/>
              <a:ext cx="1248" cy="240"/>
            </a:xfrm>
            <a:prstGeom prst="wedgeRoundRectCallout">
              <a:avLst>
                <a:gd name="adj1" fmla="val -98319"/>
                <a:gd name="adj2" fmla="val -41667"/>
                <a:gd name="adj3" fmla="val 16667"/>
              </a:avLst>
            </a:prstGeom>
            <a:noFill/>
            <a:ln w="9525">
              <a:solidFill>
                <a:schemeClr val="tx1"/>
              </a:solidFill>
              <a:miter lim="800000"/>
              <a:headEnd/>
              <a:tailEnd/>
            </a:ln>
          </p:spPr>
          <p:txBody>
            <a:bodyPr/>
            <a:lstStyle/>
            <a:p>
              <a:pPr algn="ctr"/>
              <a:r>
                <a:rPr lang="en-US" sz="2000" b="1">
                  <a:latin typeface="Times New Roman" pitchFamily="18" charset="0"/>
                </a:rPr>
                <a:t>Root Directory</a:t>
              </a:r>
            </a:p>
          </p:txBody>
        </p:sp>
        <p:sp>
          <p:nvSpPr>
            <p:cNvPr id="6151" name="AutoShape 54"/>
            <p:cNvSpPr>
              <a:spLocks noChangeArrowheads="1"/>
            </p:cNvSpPr>
            <p:nvPr/>
          </p:nvSpPr>
          <p:spPr bwMode="auto">
            <a:xfrm>
              <a:off x="720" y="3216"/>
              <a:ext cx="1344" cy="240"/>
            </a:xfrm>
            <a:prstGeom prst="wedgeRoundRectCallout">
              <a:avLst>
                <a:gd name="adj1" fmla="val 71875"/>
                <a:gd name="adj2" fmla="val -12917"/>
                <a:gd name="adj3" fmla="val 16667"/>
              </a:avLst>
            </a:prstGeom>
            <a:noFill/>
            <a:ln w="9525">
              <a:solidFill>
                <a:schemeClr val="tx1"/>
              </a:solidFill>
              <a:miter lim="800000"/>
              <a:headEnd/>
              <a:tailEnd/>
            </a:ln>
          </p:spPr>
          <p:txBody>
            <a:bodyPr/>
            <a:lstStyle/>
            <a:p>
              <a:pPr algn="ctr"/>
              <a:r>
                <a:rPr lang="en-US" sz="2000" b="1">
                  <a:latin typeface="Times New Roman" pitchFamily="18" charset="0"/>
                </a:rPr>
                <a:t>Home Directory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DF49A185-D49B-4562-8C7C-6594E9AB6F23}" type="slidenum">
              <a:rPr lang="en-US"/>
              <a:pPr>
                <a:defRPr/>
              </a:pPr>
              <a:t>5</a:t>
            </a:fld>
            <a:endParaRPr lang="en-US"/>
          </a:p>
        </p:txBody>
      </p:sp>
      <p:sp>
        <p:nvSpPr>
          <p:cNvPr id="7171" name="Rectangle 5"/>
          <p:cNvSpPr>
            <a:spLocks noGrp="1" noChangeArrowheads="1"/>
          </p:cNvSpPr>
          <p:nvPr>
            <p:ph type="title" idx="4294967295"/>
          </p:nvPr>
        </p:nvSpPr>
        <p:spPr>
          <a:xfrm>
            <a:off x="0" y="274638"/>
            <a:ext cx="8229600" cy="1143000"/>
          </a:xfrm>
        </p:spPr>
        <p:txBody>
          <a:bodyPr/>
          <a:lstStyle/>
          <a:p>
            <a:pPr eaLnBrk="1" hangingPunct="1"/>
            <a:r>
              <a:rPr lang="en-US" smtClean="0"/>
              <a:t>Directory Operation</a:t>
            </a:r>
          </a:p>
        </p:txBody>
      </p:sp>
      <p:pic>
        <p:nvPicPr>
          <p:cNvPr id="7172" name="Picture 4"/>
          <p:cNvPicPr>
            <a:picLocks noChangeAspect="1" noChangeArrowheads="1"/>
          </p:cNvPicPr>
          <p:nvPr/>
        </p:nvPicPr>
        <p:blipFill>
          <a:blip r:embed="rId3"/>
          <a:srcRect/>
          <a:stretch>
            <a:fillRect/>
          </a:stretch>
        </p:blipFill>
        <p:spPr bwMode="auto">
          <a:xfrm>
            <a:off x="304800" y="1601788"/>
            <a:ext cx="8199438" cy="3287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File and directory properties</a:t>
            </a:r>
          </a:p>
        </p:txBody>
      </p:sp>
      <p:pic>
        <p:nvPicPr>
          <p:cNvPr id="8195" name="Picture 11"/>
          <p:cNvPicPr>
            <a:picLocks noGrp="1" noChangeAspect="1" noChangeArrowheads="1"/>
          </p:cNvPicPr>
          <p:nvPr>
            <p:ph idx="1"/>
          </p:nvPr>
        </p:nvPicPr>
        <p:blipFill>
          <a:blip r:embed="rId3"/>
          <a:srcRect/>
          <a:stretch>
            <a:fillRect/>
          </a:stretch>
        </p:blipFill>
        <p:spPr>
          <a:xfrm>
            <a:off x="457200" y="2857500"/>
            <a:ext cx="8229600" cy="2011363"/>
          </a:xfrm>
          <a:noFill/>
        </p:spPr>
      </p:pic>
      <p:sp>
        <p:nvSpPr>
          <p:cNvPr id="14" name="Slide Number Placeholder 5"/>
          <p:cNvSpPr>
            <a:spLocks noGrp="1"/>
          </p:cNvSpPr>
          <p:nvPr>
            <p:ph type="sldNum" sz="quarter" idx="12"/>
          </p:nvPr>
        </p:nvSpPr>
        <p:spPr/>
        <p:txBody>
          <a:bodyPr/>
          <a:lstStyle/>
          <a:p>
            <a:pPr>
              <a:defRPr/>
            </a:pPr>
            <a:fld id="{F5C9C275-77C0-43BD-8F86-40CF42BDBD70}" type="slidenum">
              <a:rPr lang="en-US"/>
              <a:pPr>
                <a:defRPr/>
              </a:pPr>
              <a:t>6</a:t>
            </a:fld>
            <a:endParaRPr lang="en-US"/>
          </a:p>
        </p:txBody>
      </p:sp>
      <p:grpSp>
        <p:nvGrpSpPr>
          <p:cNvPr id="8197" name="Group 12"/>
          <p:cNvGrpSpPr>
            <a:grpSpLocks/>
          </p:cNvGrpSpPr>
          <p:nvPr/>
        </p:nvGrpSpPr>
        <p:grpSpPr bwMode="auto">
          <a:xfrm>
            <a:off x="714375" y="1285875"/>
            <a:ext cx="7242175" cy="3087688"/>
            <a:chOff x="48" y="810"/>
            <a:chExt cx="5580" cy="2335"/>
          </a:xfrm>
        </p:grpSpPr>
        <p:pic>
          <p:nvPicPr>
            <p:cNvPr id="8198" name="Picture 4"/>
            <p:cNvPicPr>
              <a:picLocks noChangeAspect="1" noChangeArrowheads="1"/>
            </p:cNvPicPr>
            <p:nvPr/>
          </p:nvPicPr>
          <p:blipFill>
            <a:blip r:embed="rId4"/>
            <a:srcRect/>
            <a:stretch>
              <a:fillRect/>
            </a:stretch>
          </p:blipFill>
          <p:spPr bwMode="auto">
            <a:xfrm>
              <a:off x="48" y="810"/>
              <a:ext cx="5580" cy="1186"/>
            </a:xfrm>
            <a:prstGeom prst="rect">
              <a:avLst/>
            </a:prstGeom>
            <a:noFill/>
            <a:ln w="9525">
              <a:noFill/>
              <a:miter lim="800000"/>
              <a:headEnd/>
              <a:tailEnd/>
            </a:ln>
          </p:spPr>
        </p:pic>
        <p:grpSp>
          <p:nvGrpSpPr>
            <p:cNvPr id="8199" name="Group 5"/>
            <p:cNvGrpSpPr>
              <a:grpSpLocks/>
            </p:cNvGrpSpPr>
            <p:nvPr/>
          </p:nvGrpSpPr>
          <p:grpSpPr bwMode="auto">
            <a:xfrm>
              <a:off x="864" y="1940"/>
              <a:ext cx="1200" cy="1205"/>
              <a:chOff x="864" y="2592"/>
              <a:chExt cx="1200" cy="1205"/>
            </a:xfrm>
          </p:grpSpPr>
          <p:sp>
            <p:nvSpPr>
              <p:cNvPr id="8203" name="Text Box 6"/>
              <p:cNvSpPr txBox="1">
                <a:spLocks noChangeArrowheads="1"/>
              </p:cNvSpPr>
              <p:nvPr/>
            </p:nvSpPr>
            <p:spPr bwMode="auto">
              <a:xfrm>
                <a:off x="864" y="2784"/>
                <a:ext cx="1200" cy="1013"/>
              </a:xfrm>
              <a:prstGeom prst="rect">
                <a:avLst/>
              </a:prstGeom>
              <a:noFill/>
              <a:ln w="28575">
                <a:solidFill>
                  <a:schemeClr val="tx1"/>
                </a:solidFill>
                <a:miter lim="800000"/>
                <a:headEnd/>
                <a:tailEnd/>
              </a:ln>
            </p:spPr>
            <p:txBody>
              <a:bodyPr wrap="none">
                <a:spAutoFit/>
              </a:bodyPr>
              <a:lstStyle/>
              <a:p>
                <a:r>
                  <a:rPr lang="en-US" sz="2000">
                    <a:solidFill>
                      <a:schemeClr val="accent2"/>
                    </a:solidFill>
                    <a:latin typeface="Times New Roman" pitchFamily="18" charset="0"/>
                  </a:rPr>
                  <a:t>- Root (/)</a:t>
                </a:r>
              </a:p>
              <a:p>
                <a:r>
                  <a:rPr lang="en-US" sz="2000">
                    <a:solidFill>
                      <a:schemeClr val="accent2"/>
                    </a:solidFill>
                    <a:latin typeface="Times New Roman" pitchFamily="18" charset="0"/>
                  </a:rPr>
                  <a:t>- Home (~)</a:t>
                </a:r>
              </a:p>
              <a:p>
                <a:r>
                  <a:rPr lang="en-US" sz="2000">
                    <a:solidFill>
                      <a:schemeClr val="accent2"/>
                    </a:solidFill>
                    <a:latin typeface="Times New Roman" pitchFamily="18" charset="0"/>
                  </a:rPr>
                  <a:t>- Working (.)</a:t>
                </a:r>
              </a:p>
              <a:p>
                <a:r>
                  <a:rPr lang="en-US" sz="2000">
                    <a:solidFill>
                      <a:schemeClr val="accent2"/>
                    </a:solidFill>
                    <a:latin typeface="Times New Roman" pitchFamily="18" charset="0"/>
                  </a:rPr>
                  <a:t>- Parent (..)</a:t>
                </a:r>
              </a:p>
            </p:txBody>
          </p:sp>
          <p:sp>
            <p:nvSpPr>
              <p:cNvPr id="8204" name="Line 7"/>
              <p:cNvSpPr>
                <a:spLocks noChangeShapeType="1"/>
              </p:cNvSpPr>
              <p:nvPr/>
            </p:nvSpPr>
            <p:spPr bwMode="auto">
              <a:xfrm>
                <a:off x="1200" y="2592"/>
                <a:ext cx="0" cy="192"/>
              </a:xfrm>
              <a:prstGeom prst="line">
                <a:avLst/>
              </a:prstGeom>
              <a:noFill/>
              <a:ln w="28575">
                <a:solidFill>
                  <a:srgbClr val="000000"/>
                </a:solidFill>
                <a:round/>
                <a:headEnd/>
                <a:tailEnd type="triangle" w="med" len="med"/>
              </a:ln>
            </p:spPr>
            <p:txBody>
              <a:bodyPr>
                <a:spAutoFit/>
              </a:bodyPr>
              <a:lstStyle/>
              <a:p>
                <a:endParaRPr lang="en-US"/>
              </a:p>
            </p:txBody>
          </p:sp>
        </p:grpSp>
        <p:grpSp>
          <p:nvGrpSpPr>
            <p:cNvPr id="8200" name="Group 8"/>
            <p:cNvGrpSpPr>
              <a:grpSpLocks/>
            </p:cNvGrpSpPr>
            <p:nvPr/>
          </p:nvGrpSpPr>
          <p:grpSpPr bwMode="auto">
            <a:xfrm>
              <a:off x="121" y="1988"/>
              <a:ext cx="810" cy="734"/>
              <a:chOff x="121" y="2640"/>
              <a:chExt cx="810" cy="734"/>
            </a:xfrm>
          </p:grpSpPr>
          <p:sp>
            <p:nvSpPr>
              <p:cNvPr id="8201" name="Text Box 9"/>
              <p:cNvSpPr txBox="1">
                <a:spLocks noChangeArrowheads="1"/>
              </p:cNvSpPr>
              <p:nvPr/>
            </p:nvSpPr>
            <p:spPr bwMode="auto">
              <a:xfrm>
                <a:off x="121" y="2822"/>
                <a:ext cx="810" cy="552"/>
              </a:xfrm>
              <a:prstGeom prst="rect">
                <a:avLst/>
              </a:prstGeom>
              <a:noFill/>
              <a:ln w="28575">
                <a:solidFill>
                  <a:schemeClr val="tx1"/>
                </a:solidFill>
                <a:miter lim="800000"/>
                <a:headEnd/>
                <a:tailEnd/>
              </a:ln>
            </p:spPr>
            <p:txBody>
              <a:bodyPr wrap="none">
                <a:spAutoFit/>
              </a:bodyPr>
              <a:lstStyle/>
              <a:p>
                <a:r>
                  <a:rPr lang="en-US" sz="2000">
                    <a:solidFill>
                      <a:schemeClr val="accent2"/>
                    </a:solidFill>
                    <a:latin typeface="Times New Roman" pitchFamily="18" charset="0"/>
                  </a:rPr>
                  <a:t>- Text</a:t>
                </a:r>
              </a:p>
              <a:p>
                <a:r>
                  <a:rPr lang="en-US" sz="2000">
                    <a:solidFill>
                      <a:schemeClr val="accent2"/>
                    </a:solidFill>
                    <a:latin typeface="Times New Roman" pitchFamily="18" charset="0"/>
                  </a:rPr>
                  <a:t>- Binary</a:t>
                </a:r>
              </a:p>
            </p:txBody>
          </p:sp>
          <p:sp>
            <p:nvSpPr>
              <p:cNvPr id="59402" name="Line 10"/>
              <p:cNvSpPr>
                <a:spLocks noChangeShapeType="1"/>
              </p:cNvSpPr>
              <p:nvPr/>
            </p:nvSpPr>
            <p:spPr bwMode="auto">
              <a:xfrm>
                <a:off x="384" y="2640"/>
                <a:ext cx="0" cy="192"/>
              </a:xfrm>
              <a:prstGeom prst="line">
                <a:avLst/>
              </a:prstGeom>
              <a:noFill/>
              <a:ln w="28575">
                <a:solidFill>
                  <a:srgbClr val="000000"/>
                </a:solidFill>
                <a:round/>
                <a:headEnd/>
                <a:tailEnd type="triangle" w="med" len="med"/>
              </a:ln>
              <a:effectLst>
                <a:outerShdw dist="35921" dir="2700000" algn="ctr" rotWithShape="0">
                  <a:srgbClr val="808080"/>
                </a:outerShdw>
              </a:effectLst>
            </p:spPr>
            <p:txBody>
              <a:bodyPr>
                <a:spAutoFit/>
              </a:bodyPr>
              <a:lstStyle/>
              <a:p>
                <a:pPr>
                  <a:defRPr/>
                </a:pPr>
                <a:endParaRPr lang="en-US"/>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File Name Expansion &amp; Wildcards</a:t>
            </a:r>
          </a:p>
        </p:txBody>
      </p:sp>
      <p:sp>
        <p:nvSpPr>
          <p:cNvPr id="66563" name="Rectangle 3"/>
          <p:cNvSpPr>
            <a:spLocks noGrp="1" noChangeArrowheads="1"/>
          </p:cNvSpPr>
          <p:nvPr>
            <p:ph idx="1"/>
          </p:nvPr>
        </p:nvSpPr>
        <p:spPr>
          <a:xfrm>
            <a:off x="381000" y="1447800"/>
            <a:ext cx="7772400" cy="914400"/>
          </a:xfrm>
        </p:spPr>
        <p:txBody>
          <a:bodyPr rtlCol="0">
            <a:normAutofit lnSpcReduction="10000"/>
          </a:bodyPr>
          <a:lstStyle/>
          <a:p>
            <a:pPr eaLnBrk="1" fontAlgn="auto" hangingPunct="1">
              <a:lnSpc>
                <a:spcPct val="90000"/>
              </a:lnSpc>
              <a:spcAft>
                <a:spcPts val="0"/>
              </a:spcAft>
              <a:buFontTx/>
              <a:buNone/>
              <a:defRPr/>
            </a:pPr>
            <a:r>
              <a:rPr lang="en-US" smtClean="0"/>
              <a:t>Allows you to select files that satisfy a particular name pattern (wildcards)</a:t>
            </a:r>
          </a:p>
        </p:txBody>
      </p:sp>
      <p:sp>
        <p:nvSpPr>
          <p:cNvPr id="36" name="Slide Number Placeholder 5"/>
          <p:cNvSpPr>
            <a:spLocks noGrp="1"/>
          </p:cNvSpPr>
          <p:nvPr>
            <p:ph type="sldNum" sz="quarter" idx="12"/>
          </p:nvPr>
        </p:nvSpPr>
        <p:spPr/>
        <p:txBody>
          <a:bodyPr/>
          <a:lstStyle/>
          <a:p>
            <a:pPr>
              <a:defRPr/>
            </a:pPr>
            <a:fld id="{ABD95B35-3831-4B9D-9359-33ED2E6D392E}" type="slidenum">
              <a:rPr lang="en-US"/>
              <a:pPr>
                <a:defRPr/>
              </a:pPr>
              <a:t>7</a:t>
            </a:fld>
            <a:endParaRPr lang="en-US"/>
          </a:p>
        </p:txBody>
      </p:sp>
      <p:graphicFrame>
        <p:nvGraphicFramePr>
          <p:cNvPr id="66595" name="Group 35"/>
          <p:cNvGraphicFramePr>
            <a:graphicFrameLocks noGrp="1"/>
          </p:cNvGraphicFramePr>
          <p:nvPr/>
        </p:nvGraphicFramePr>
        <p:xfrm>
          <a:off x="381000" y="2438400"/>
          <a:ext cx="8382000" cy="3048000"/>
        </p:xfrm>
        <a:graphic>
          <a:graphicData uri="http://schemas.openxmlformats.org/drawingml/2006/table">
            <a:tbl>
              <a:tblPr/>
              <a:tblGrid>
                <a:gridCol w="2209800"/>
                <a:gridCol w="3810000"/>
                <a:gridCol w="2362200"/>
              </a:tblGrid>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Character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Example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Match zero or more 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rPr>
                        <a:t>ls *.c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Match any single character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rPr>
                        <a:t>ls conf.?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a:t>
                      </a:r>
                      <a:r>
                        <a:rPr kumimoji="0" lang="en-US" sz="1800" b="1" i="1" u="none" strike="noStrike" cap="none" normalizeH="0" baseline="0" smtClean="0">
                          <a:ln>
                            <a:noFill/>
                          </a:ln>
                          <a:solidFill>
                            <a:schemeClr val="tx1"/>
                          </a:solidFill>
                          <a:effectLst/>
                          <a:latin typeface="Arial" charset="0"/>
                        </a:rPr>
                        <a:t>list</a:t>
                      </a:r>
                      <a:r>
                        <a:rPr kumimoji="0" lang="en-US" sz="18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Match any single character in </a:t>
                      </a:r>
                      <a:r>
                        <a:rPr kumimoji="0" lang="en-US" sz="1800" b="1" i="1" u="none" strike="noStrike" cap="none" normalizeH="0" baseline="0" smtClean="0">
                          <a:ln>
                            <a:noFill/>
                          </a:ln>
                          <a:solidFill>
                            <a:schemeClr val="tx1"/>
                          </a:solidFill>
                          <a:effectLst/>
                          <a:latin typeface="Arial" charset="0"/>
                        </a:rPr>
                        <a:t>list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rPr>
                        <a:t>ls conf.[co]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[lower-upper]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Match any character in range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rPr>
                        <a:t>ls lib-id[3-7].o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1" u="none" strike="noStrike" cap="none" normalizeH="0" baseline="0" smtClean="0">
                          <a:ln>
                            <a:noFill/>
                          </a:ln>
                          <a:solidFill>
                            <a:schemeClr val="tx1"/>
                          </a:solidFill>
                          <a:effectLst/>
                          <a:latin typeface="Arial" charset="0"/>
                        </a:rPr>
                        <a:t>str</a:t>
                      </a:r>
                      <a:r>
                        <a:rPr kumimoji="0" lang="en-US" sz="1800" b="1" i="0" u="none" strike="noStrike" cap="none" normalizeH="0" baseline="0" smtClean="0">
                          <a:ln>
                            <a:noFill/>
                          </a:ln>
                          <a:solidFill>
                            <a:schemeClr val="tx1"/>
                          </a:solidFill>
                          <a:effectLst/>
                          <a:latin typeface="Arial" charset="0"/>
                        </a:rPr>
                        <a:t>{</a:t>
                      </a:r>
                      <a:r>
                        <a:rPr kumimoji="0" lang="en-US" sz="1800" b="1" i="1" u="none" strike="noStrike" cap="none" normalizeH="0" baseline="0" smtClean="0">
                          <a:ln>
                            <a:noFill/>
                          </a:ln>
                          <a:solidFill>
                            <a:schemeClr val="tx1"/>
                          </a:solidFill>
                          <a:effectLst/>
                          <a:latin typeface="Arial" charset="0"/>
                        </a:rPr>
                        <a:t>str1</a:t>
                      </a:r>
                      <a:r>
                        <a:rPr kumimoji="0" lang="en-US" sz="1800" b="1" i="0" u="none" strike="noStrike" cap="none" normalizeH="0" baseline="0" smtClean="0">
                          <a:ln>
                            <a:noFill/>
                          </a:ln>
                          <a:solidFill>
                            <a:schemeClr val="tx1"/>
                          </a:solidFill>
                          <a:effectLst/>
                          <a:latin typeface="Arial" charset="0"/>
                        </a:rPr>
                        <a:t>,</a:t>
                      </a:r>
                      <a:r>
                        <a:rPr kumimoji="0" lang="en-US" sz="1800" b="1" i="1" u="none" strike="noStrike" cap="none" normalizeH="0" baseline="0" smtClean="0">
                          <a:ln>
                            <a:noFill/>
                          </a:ln>
                          <a:solidFill>
                            <a:schemeClr val="tx1"/>
                          </a:solidFill>
                          <a:effectLst/>
                          <a:latin typeface="Arial" charset="0"/>
                        </a:rPr>
                        <a:t>str2</a:t>
                      </a:r>
                      <a:r>
                        <a:rPr kumimoji="0" lang="en-US" sz="1800" b="1"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Expand </a:t>
                      </a:r>
                      <a:r>
                        <a:rPr kumimoji="0" lang="en-US" sz="1800" b="1" i="1" u="none" strike="noStrike" cap="none" normalizeH="0" baseline="0" smtClean="0">
                          <a:ln>
                            <a:noFill/>
                          </a:ln>
                          <a:solidFill>
                            <a:schemeClr val="tx1"/>
                          </a:solidFill>
                          <a:effectLst/>
                          <a:latin typeface="Arial" charset="0"/>
                        </a:rPr>
                        <a:t>str</a:t>
                      </a:r>
                      <a:r>
                        <a:rPr kumimoji="0" lang="en-US" sz="1800" b="1" i="0" u="none" strike="noStrike" cap="none" normalizeH="0" baseline="0" smtClean="0">
                          <a:ln>
                            <a:noFill/>
                          </a:ln>
                          <a:solidFill>
                            <a:schemeClr val="tx1"/>
                          </a:solidFill>
                          <a:effectLst/>
                          <a:latin typeface="Arial" charset="0"/>
                        </a:rPr>
                        <a:t> with contents of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chemeClr val="accent2"/>
                          </a:solidFill>
                          <a:effectLst/>
                          <a:latin typeface="Arial" charset="0"/>
                        </a:rPr>
                        <a:t>ls c*.{700,300}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62ECAEAD-6C84-4725-B931-D2490F4C0B90}" type="slidenum">
              <a:rPr lang="en-US"/>
              <a:pPr>
                <a:defRPr/>
              </a:pPr>
              <a:t>8</a:t>
            </a:fld>
            <a:endParaRPr lang="en-US"/>
          </a:p>
        </p:txBody>
      </p:sp>
      <p:sp>
        <p:nvSpPr>
          <p:cNvPr id="68613" name="Rectangle 5"/>
          <p:cNvSpPr>
            <a:spLocks noGrp="1" noChangeArrowheads="1"/>
          </p:cNvSpPr>
          <p:nvPr>
            <p:ph type="title" idx="4294967295"/>
          </p:nvPr>
        </p:nvSpPr>
        <p:spPr>
          <a:xfrm>
            <a:off x="0" y="274638"/>
            <a:ext cx="8229600" cy="1143000"/>
          </a:xfrm>
        </p:spPr>
        <p:txBody>
          <a:bodyPr rtlCol="0">
            <a:normAutofit fontScale="90000"/>
          </a:bodyPr>
          <a:lstStyle/>
          <a:p>
            <a:pPr eaLnBrk="1" fontAlgn="auto" hangingPunct="1">
              <a:spcAft>
                <a:spcPts val="0"/>
              </a:spcAft>
              <a:defRPr/>
            </a:pPr>
            <a:r>
              <a:rPr lang="en-US" sz="3600" smtClean="0"/>
              <a:t>Operations Common to Directories and </a:t>
            </a:r>
            <a:br>
              <a:rPr lang="en-US" sz="3600" smtClean="0"/>
            </a:br>
            <a:r>
              <a:rPr lang="en-US" sz="3600" smtClean="0"/>
              <a:t>Regular Files</a:t>
            </a:r>
          </a:p>
        </p:txBody>
      </p:sp>
      <p:pic>
        <p:nvPicPr>
          <p:cNvPr id="10244" name="Picture 4"/>
          <p:cNvPicPr>
            <a:picLocks noChangeAspect="1" noChangeArrowheads="1"/>
          </p:cNvPicPr>
          <p:nvPr/>
        </p:nvPicPr>
        <p:blipFill>
          <a:blip r:embed="rId3"/>
          <a:srcRect/>
          <a:stretch>
            <a:fillRect/>
          </a:stretch>
        </p:blipFill>
        <p:spPr bwMode="auto">
          <a:xfrm>
            <a:off x="452438" y="1582738"/>
            <a:ext cx="8239125" cy="3690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a:defRPr/>
            </a:pPr>
            <a:fld id="{0C77AAD3-9913-4596-9A3C-298C9E5AA527}" type="slidenum">
              <a:rPr lang="en-US"/>
              <a:pPr>
                <a:defRPr/>
              </a:pPr>
              <a:t>9</a:t>
            </a:fld>
            <a:endParaRPr lang="en-US"/>
          </a:p>
        </p:txBody>
      </p:sp>
      <p:sp>
        <p:nvSpPr>
          <p:cNvPr id="11267" name="Rectangle 5"/>
          <p:cNvSpPr>
            <a:spLocks noGrp="1" noChangeArrowheads="1"/>
          </p:cNvSpPr>
          <p:nvPr>
            <p:ph type="title" idx="4294967295"/>
          </p:nvPr>
        </p:nvSpPr>
        <p:spPr>
          <a:xfrm>
            <a:off x="0" y="274638"/>
            <a:ext cx="8229600" cy="1143000"/>
          </a:xfrm>
        </p:spPr>
        <p:txBody>
          <a:bodyPr/>
          <a:lstStyle/>
          <a:p>
            <a:pPr eaLnBrk="1" hangingPunct="1"/>
            <a:r>
              <a:rPr lang="en-US" b="1" smtClean="0">
                <a:solidFill>
                  <a:srgbClr val="000066"/>
                </a:solidFill>
              </a:rPr>
              <a:t>Blocks in a file system</a:t>
            </a:r>
          </a:p>
        </p:txBody>
      </p:sp>
      <p:sp>
        <p:nvSpPr>
          <p:cNvPr id="11268" name="Text Box 3"/>
          <p:cNvSpPr txBox="1">
            <a:spLocks noChangeArrowheads="1"/>
          </p:cNvSpPr>
          <p:nvPr/>
        </p:nvSpPr>
        <p:spPr bwMode="auto">
          <a:xfrm>
            <a:off x="2819400" y="304800"/>
            <a:ext cx="184150" cy="579438"/>
          </a:xfrm>
          <a:prstGeom prst="rect">
            <a:avLst/>
          </a:prstGeom>
          <a:noFill/>
          <a:ln w="9525">
            <a:noFill/>
            <a:miter lim="800000"/>
            <a:headEnd/>
            <a:tailEnd/>
          </a:ln>
        </p:spPr>
        <p:txBody>
          <a:bodyPr wrap="none">
            <a:spAutoFit/>
          </a:bodyPr>
          <a:lstStyle/>
          <a:p>
            <a:endParaRPr lang="en-US" sz="3200" b="1">
              <a:solidFill>
                <a:srgbClr val="000066"/>
              </a:solidFill>
              <a:latin typeface="Times New Roman" pitchFamily="18" charset="0"/>
            </a:endParaRPr>
          </a:p>
        </p:txBody>
      </p:sp>
      <p:pic>
        <p:nvPicPr>
          <p:cNvPr id="11269" name="Picture 4"/>
          <p:cNvPicPr>
            <a:picLocks noChangeAspect="1" noChangeArrowheads="1"/>
          </p:cNvPicPr>
          <p:nvPr/>
        </p:nvPicPr>
        <p:blipFill>
          <a:blip r:embed="rId3"/>
          <a:srcRect/>
          <a:stretch>
            <a:fillRect/>
          </a:stretch>
        </p:blipFill>
        <p:spPr bwMode="auto">
          <a:xfrm>
            <a:off x="314325" y="2335213"/>
            <a:ext cx="8513763" cy="2187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1182</TotalTime>
  <Words>2770</Words>
  <Application>Microsoft Office PowerPoint</Application>
  <PresentationFormat>On-screen Show (4:3)</PresentationFormat>
  <Paragraphs>320</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3. Study of basic operation of Linux system</vt:lpstr>
      <vt:lpstr>Start and stop of the system</vt:lpstr>
      <vt:lpstr>File Manipulation </vt:lpstr>
      <vt:lpstr>File and directory name and path</vt:lpstr>
      <vt:lpstr>Directory Operation</vt:lpstr>
      <vt:lpstr>File and directory properties</vt:lpstr>
      <vt:lpstr>File Name Expansion &amp; Wildcards</vt:lpstr>
      <vt:lpstr>Operations Common to Directories and  Regular Files</vt:lpstr>
      <vt:lpstr>Blocks in a file system</vt:lpstr>
      <vt:lpstr>Inodes in a filesystem</vt:lpstr>
      <vt:lpstr>I-node Structure</vt:lpstr>
      <vt:lpstr>Directory representation</vt:lpstr>
      <vt:lpstr>Links</vt:lpstr>
      <vt:lpstr>Hard Link</vt:lpstr>
      <vt:lpstr>Symbolic Link</vt:lpstr>
      <vt:lpstr>Shell</vt:lpstr>
      <vt:lpstr>Command Line Structure</vt:lpstr>
      <vt:lpstr>Command source and destination</vt:lpstr>
      <vt:lpstr>Shell command</vt:lpstr>
      <vt:lpstr>Some basic commands</vt:lpstr>
      <vt:lpstr>Summary</vt:lpstr>
    </vt:vector>
  </TitlesOfParts>
  <Company>FIT-HUT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Study of basic operation of Linux system</dc:title>
  <dc:creator>Ha Quoc Trung</dc:creator>
  <cp:lastModifiedBy>tcc</cp:lastModifiedBy>
  <cp:revision>98</cp:revision>
  <dcterms:created xsi:type="dcterms:W3CDTF">2007-10-08T09:14:20Z</dcterms:created>
  <dcterms:modified xsi:type="dcterms:W3CDTF">2009-07-30T04:49:47Z</dcterms:modified>
</cp:coreProperties>
</file>