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3" r:id="rId2"/>
    <p:sldId id="274" r:id="rId3"/>
    <p:sldId id="267" r:id="rId4"/>
    <p:sldId id="268" r:id="rId5"/>
    <p:sldId id="286" r:id="rId6"/>
    <p:sldId id="277" r:id="rId7"/>
    <p:sldId id="269" r:id="rId8"/>
    <p:sldId id="279" r:id="rId9"/>
    <p:sldId id="283" r:id="rId10"/>
    <p:sldId id="270" r:id="rId11"/>
    <p:sldId id="280" r:id="rId12"/>
    <p:sldId id="282" r:id="rId13"/>
    <p:sldId id="284" r:id="rId14"/>
    <p:sldId id="272" r:id="rId15"/>
    <p:sldId id="275" r:id="rId16"/>
    <p:sldId id="285"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34551" autoAdjust="0"/>
    <p:restoredTop sz="86464" autoAdjust="0"/>
  </p:normalViewPr>
  <p:slideViewPr>
    <p:cSldViewPr>
      <p:cViewPr varScale="1">
        <p:scale>
          <a:sx n="95" d="100"/>
          <a:sy n="95" d="100"/>
        </p:scale>
        <p:origin x="-174"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notesViewPr>
    <p:cSldViewPr>
      <p:cViewPr varScale="1">
        <p:scale>
          <a:sx n="83" d="100"/>
          <a:sy n="83" d="100"/>
        </p:scale>
        <p:origin x="-1992"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4.xml"/><Relationship Id="rId1" Type="http://schemas.openxmlformats.org/officeDocument/2006/relationships/slide" Target="slides/slide3.xml"/><Relationship Id="rId4"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DDA56605-004E-4789-8EF4-F3B59483B13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just" rtl="0" eaLnBrk="0" fontAlgn="base" hangingPunct="0">
      <a:spcBef>
        <a:spcPct val="30000"/>
      </a:spcBef>
      <a:spcAft>
        <a:spcPct val="0"/>
      </a:spcAft>
      <a:defRPr sz="1100" kern="1200">
        <a:solidFill>
          <a:schemeClr val="tx1"/>
        </a:solidFill>
        <a:latin typeface="Arial" charset="0"/>
        <a:ea typeface="+mn-ea"/>
        <a:cs typeface="+mn-cs"/>
      </a:defRPr>
    </a:lvl1pPr>
    <a:lvl2pPr marL="457200" algn="just" rtl="0" eaLnBrk="0" fontAlgn="base" hangingPunct="0">
      <a:spcBef>
        <a:spcPct val="30000"/>
      </a:spcBef>
      <a:spcAft>
        <a:spcPct val="0"/>
      </a:spcAft>
      <a:defRPr sz="1100" kern="1200">
        <a:solidFill>
          <a:schemeClr val="tx1"/>
        </a:solidFill>
        <a:latin typeface="Arial" charset="0"/>
        <a:ea typeface="+mn-ea"/>
        <a:cs typeface="+mn-cs"/>
      </a:defRPr>
    </a:lvl2pPr>
    <a:lvl3pPr marL="914400" algn="just" rtl="0" eaLnBrk="0" fontAlgn="base" hangingPunct="0">
      <a:spcBef>
        <a:spcPct val="30000"/>
      </a:spcBef>
      <a:spcAft>
        <a:spcPct val="0"/>
      </a:spcAft>
      <a:defRPr sz="1100" kern="1200">
        <a:solidFill>
          <a:schemeClr val="tx1"/>
        </a:solidFill>
        <a:latin typeface="Arial" charset="0"/>
        <a:ea typeface="+mn-ea"/>
        <a:cs typeface="+mn-cs"/>
      </a:defRPr>
    </a:lvl3pPr>
    <a:lvl4pPr marL="1371600" algn="just" rtl="0" eaLnBrk="0" fontAlgn="base" hangingPunct="0">
      <a:spcBef>
        <a:spcPct val="30000"/>
      </a:spcBef>
      <a:spcAft>
        <a:spcPct val="0"/>
      </a:spcAft>
      <a:defRPr sz="1100" kern="1200">
        <a:solidFill>
          <a:schemeClr val="tx1"/>
        </a:solidFill>
        <a:latin typeface="Arial" charset="0"/>
        <a:ea typeface="+mn-ea"/>
        <a:cs typeface="+mn-cs"/>
      </a:defRPr>
    </a:lvl4pPr>
    <a:lvl5pPr marL="1828800" algn="just" rtl="0" eaLnBrk="0" fontAlgn="base" hangingPunct="0">
      <a:spcBef>
        <a:spcPct val="3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047DA4C-7A65-4A19-8567-3B0AF0AD2C34}" type="slidenum">
              <a:rPr lang="en-US"/>
              <a:pPr/>
              <a:t>1</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4B09D78-FD1C-413B-AFC8-BCD82C0BCD5C}" type="slidenum">
              <a:rPr lang="en-US"/>
              <a:pPr/>
              <a:t>10</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t>The </a:t>
            </a:r>
            <a:r>
              <a:rPr lang="en-US" dirty="0" err="1" smtClean="0"/>
              <a:t>runlevel</a:t>
            </a:r>
            <a:r>
              <a:rPr lang="en-US" dirty="0" smtClean="0"/>
              <a:t> 3 is CUI (Character User Interface) multiuser mode. In order to start GUI (Graphic User Interface), we specify the GUI multi user mode of the </a:t>
            </a:r>
            <a:r>
              <a:rPr lang="en-US" dirty="0" err="1" smtClean="0"/>
              <a:t>runlevel</a:t>
            </a:r>
            <a:r>
              <a:rPr lang="en-US" dirty="0" smtClean="0"/>
              <a:t> 5. Specify the </a:t>
            </a:r>
            <a:r>
              <a:rPr lang="en-US" dirty="0" err="1" smtClean="0"/>
              <a:t>runlevel</a:t>
            </a:r>
            <a:r>
              <a:rPr lang="en-US" dirty="0" smtClean="0"/>
              <a:t> 1 as the single user mode, when you do not want other users to access the system. For example, when you are performing backup of the file system, or when you are inspecting the file system. In addition, there are </a:t>
            </a:r>
            <a:r>
              <a:rPr lang="en-US" dirty="0" err="1" smtClean="0"/>
              <a:t>runlevels</a:t>
            </a:r>
            <a:r>
              <a:rPr lang="en-US" dirty="0" smtClean="0"/>
              <a:t> shown in the above table. Level 2 allows multiple users work on an isolated machine. Level 5 is fully graphical </a:t>
            </a:r>
            <a:r>
              <a:rPr lang="en-US" dirty="0" err="1" smtClean="0"/>
              <a:t>multisuermode</a:t>
            </a:r>
            <a:r>
              <a:rPr lang="en-US" dirty="0" smtClean="0"/>
              <a:t>.</a:t>
            </a:r>
          </a:p>
          <a:p>
            <a:pPr eaLnBrk="1" hangingPunct="1"/>
            <a:r>
              <a:rPr lang="en-US" dirty="0" smtClean="0"/>
              <a:t>You can check the present </a:t>
            </a:r>
            <a:r>
              <a:rPr lang="en-US" dirty="0" err="1" smtClean="0"/>
              <a:t>runlevel</a:t>
            </a:r>
            <a:r>
              <a:rPr lang="en-US" dirty="0" smtClean="0"/>
              <a:t> with the ‘</a:t>
            </a:r>
            <a:r>
              <a:rPr lang="en-US" dirty="0" err="1" smtClean="0"/>
              <a:t>runlevel</a:t>
            </a:r>
            <a:r>
              <a:rPr lang="en-US" dirty="0" smtClean="0"/>
              <a:t>' command.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F7BFE67-C980-4E09-A0AE-3A7F2CE897F4}" type="slidenum">
              <a:rPr lang="en-US"/>
              <a:pPr/>
              <a:t>11</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dirty="0" smtClean="0"/>
              <a:t>In each level of execution, the processing of each line level is set. For example, when the default line level is 3, the '/etc/</a:t>
            </a:r>
            <a:r>
              <a:rPr lang="en-US" dirty="0" err="1" smtClean="0"/>
              <a:t>rc.d</a:t>
            </a:r>
            <a:r>
              <a:rPr lang="en-US" dirty="0" smtClean="0"/>
              <a:t>/</a:t>
            </a:r>
            <a:r>
              <a:rPr lang="en-US" dirty="0" err="1" smtClean="0"/>
              <a:t>rc</a:t>
            </a:r>
            <a:r>
              <a:rPr lang="en-US" dirty="0" smtClean="0"/>
              <a:t>' script is executed by argument 3. In the '</a:t>
            </a:r>
            <a:r>
              <a:rPr lang="en-US" dirty="0" err="1" smtClean="0"/>
              <a:t>rc</a:t>
            </a:r>
            <a:r>
              <a:rPr lang="en-US" dirty="0" smtClean="0"/>
              <a:t>' script executed here, the procedure of starting and stopping the service type called 'stand-alone' is defined. The details will be described in Chapter 6.</a:t>
            </a:r>
          </a:p>
          <a:p>
            <a:pPr eaLnBrk="1" hangingPunct="1"/>
            <a:r>
              <a:rPr lang="en-US" dirty="0" smtClean="0"/>
              <a:t>In </a:t>
            </a:r>
            <a:r>
              <a:rPr lang="en-US" dirty="0" err="1" smtClean="0"/>
              <a:t>innittab</a:t>
            </a:r>
            <a:r>
              <a:rPr lang="en-US" dirty="0" smtClean="0"/>
              <a:t> file, there is a session for the processing when you press the keys [Ctrl] + [Alt] + [Del] is defined. Here, the case to reboot the system immediately is described.</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eaLnBrk="1" hangingPunct="1"/>
            <a:r>
              <a:rPr lang="en-US" dirty="0" smtClean="0"/>
              <a:t>Once login in to the system user can use text interface or graphics interfaces. Each interface is called </a:t>
            </a:r>
            <a:r>
              <a:rPr lang="en-US" dirty="0" err="1" smtClean="0"/>
              <a:t>tty</a:t>
            </a:r>
            <a:r>
              <a:rPr lang="en-US" dirty="0" smtClean="0"/>
              <a:t>. By default, Linux system has 6 terminal and 1 graphics interfaces.  </a:t>
            </a:r>
            <a:r>
              <a:rPr lang="en-US" dirty="0" err="1" smtClean="0"/>
              <a:t>Ttys</a:t>
            </a:r>
            <a:r>
              <a:rPr lang="en-US" dirty="0" smtClean="0"/>
              <a:t> are numbered from 0, the last one is always graphics interface. Interfaces can be switched by pressing [alt-</a:t>
            </a:r>
            <a:r>
              <a:rPr lang="en-US" dirty="0" err="1" smtClean="0"/>
              <a:t>fx</a:t>
            </a:r>
            <a:r>
              <a:rPr lang="en-US" dirty="0" smtClean="0"/>
              <a:t>] where x is the number of the interface. </a:t>
            </a:r>
          </a:p>
          <a:p>
            <a:pPr eaLnBrk="1" hangingPunct="1"/>
            <a:r>
              <a:rPr lang="en-US" dirty="0" err="1" smtClean="0"/>
              <a:t>Inittab</a:t>
            </a:r>
            <a:r>
              <a:rPr lang="en-US" dirty="0" smtClean="0"/>
              <a:t> file has a session to configure how many </a:t>
            </a:r>
            <a:r>
              <a:rPr lang="en-US" dirty="0" err="1" smtClean="0"/>
              <a:t>ttys</a:t>
            </a:r>
            <a:r>
              <a:rPr lang="en-US" dirty="0" smtClean="0"/>
              <a:t> the system will start. </a:t>
            </a:r>
          </a:p>
        </p:txBody>
      </p:sp>
      <p:sp>
        <p:nvSpPr>
          <p:cNvPr id="32772" name="Slide Number Placeholder 3"/>
          <p:cNvSpPr>
            <a:spLocks noGrp="1"/>
          </p:cNvSpPr>
          <p:nvPr>
            <p:ph type="sldNum" sz="quarter" idx="5"/>
          </p:nvPr>
        </p:nvSpPr>
        <p:spPr>
          <a:noFill/>
        </p:spPr>
        <p:txBody>
          <a:bodyPr/>
          <a:lstStyle/>
          <a:p>
            <a:fld id="{3AC653BB-D954-499C-943C-51F22B76CE79}" type="slidenum">
              <a:rPr lang="en-US"/>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pPr eaLnBrk="1" hangingPunct="1"/>
            <a:endParaRPr lang="en-US" smtClean="0"/>
          </a:p>
        </p:txBody>
      </p:sp>
      <p:sp>
        <p:nvSpPr>
          <p:cNvPr id="33796" name="Slide Number Placeholder 3"/>
          <p:cNvSpPr>
            <a:spLocks noGrp="1"/>
          </p:cNvSpPr>
          <p:nvPr>
            <p:ph type="sldNum" sz="quarter" idx="5"/>
          </p:nvPr>
        </p:nvSpPr>
        <p:spPr>
          <a:noFill/>
        </p:spPr>
        <p:txBody>
          <a:bodyPr/>
          <a:lstStyle/>
          <a:p>
            <a:fld id="{79FB49DF-9660-40FC-AA4D-F322AC3183C5}" type="slidenum">
              <a:rPr lang="en-US"/>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948A7C1-C2C7-4542-B4B7-0306E28238BB}" type="slidenum">
              <a:rPr lang="en-US"/>
              <a:pPr/>
              <a:t>14</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Once your are in a shell program, you can logout and return to previous program. You can use the command logout, exit or press enter to do it. If the shell is primary, </a:t>
            </a:r>
            <a:r>
              <a:rPr lang="en-US" dirty="0" err="1" smtClean="0"/>
              <a:t>i.e</a:t>
            </a:r>
            <a:r>
              <a:rPr lang="en-US" dirty="0" smtClean="0"/>
              <a:t> starting by the system, Linux will restart the shell.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r>
              <a:rPr lang="en-US" dirty="0" smtClean="0"/>
              <a:t>To stop the system we can use</a:t>
            </a:r>
            <a:r>
              <a:rPr lang="en-US" baseline="0" dirty="0" smtClean="0"/>
              <a:t> the commands shutdown, restart and halt. These command can configure a customized shutdown and restart action such as informing users and programs to complete the current task.</a:t>
            </a:r>
            <a:endParaRPr lang="en-US" dirty="0" smtClean="0"/>
          </a:p>
        </p:txBody>
      </p:sp>
      <p:sp>
        <p:nvSpPr>
          <p:cNvPr id="35844" name="Slide Number Placeholder 3"/>
          <p:cNvSpPr>
            <a:spLocks noGrp="1"/>
          </p:cNvSpPr>
          <p:nvPr>
            <p:ph type="sldNum" sz="quarter" idx="5"/>
          </p:nvPr>
        </p:nvSpPr>
        <p:spPr>
          <a:noFill/>
        </p:spPr>
        <p:txBody>
          <a:bodyPr/>
          <a:lstStyle/>
          <a:p>
            <a:fld id="{E2B6816A-9AA2-4608-84CE-7A8085BB0647}" type="slidenum">
              <a:rPr lang="en-US"/>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eaLnBrk="1" hangingPunct="1"/>
            <a:endParaRPr lang="en-US" smtClean="0"/>
          </a:p>
        </p:txBody>
      </p:sp>
      <p:sp>
        <p:nvSpPr>
          <p:cNvPr id="36868" name="Slide Number Placeholder 3"/>
          <p:cNvSpPr>
            <a:spLocks noGrp="1"/>
          </p:cNvSpPr>
          <p:nvPr>
            <p:ph type="sldNum" sz="quarter" idx="5"/>
          </p:nvPr>
        </p:nvSpPr>
        <p:spPr>
          <a:noFill/>
        </p:spPr>
        <p:txBody>
          <a:bodyPr/>
          <a:lstStyle/>
          <a:p>
            <a:fld id="{57CD4E31-ACEE-453D-9A90-8271FA4D6F23}" type="slidenum">
              <a:rPr lang="en-US"/>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r>
              <a:rPr lang="en-US" dirty="0" smtClean="0"/>
              <a:t>The startup of a machine includes several stages. First is the BIOS booting process. After that booting is controlled by boot loader. This program allows us to select the OS and parameters to boot. </a:t>
            </a:r>
          </a:p>
          <a:p>
            <a:pPr eaLnBrk="1" hangingPunct="1"/>
            <a:r>
              <a:rPr lang="en-US" dirty="0" smtClean="0"/>
              <a:t>Then the OS will charge for starting auto start program to active the basic functions for users. </a:t>
            </a:r>
          </a:p>
          <a:p>
            <a:pPr eaLnBrk="1" hangingPunct="1"/>
            <a:r>
              <a:rPr lang="en-US" dirty="0" smtClean="0"/>
              <a:t>In this chapter, we will discuss about the two latest booting process</a:t>
            </a:r>
          </a:p>
        </p:txBody>
      </p:sp>
      <p:sp>
        <p:nvSpPr>
          <p:cNvPr id="21508" name="Slide Number Placeholder 3"/>
          <p:cNvSpPr>
            <a:spLocks noGrp="1"/>
          </p:cNvSpPr>
          <p:nvPr>
            <p:ph type="sldNum" sz="quarter" idx="5"/>
          </p:nvPr>
        </p:nvSpPr>
        <p:spPr>
          <a:noFill/>
        </p:spPr>
        <p:txBody>
          <a:bodyPr/>
          <a:lstStyle/>
          <a:p>
            <a:fld id="{1211B575-A32B-4885-B921-3AE62479A9CD}" type="slidenum">
              <a:rPr lang="en-US"/>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3A879350-C8F5-4540-81AA-21B4FC935AB8}" type="slidenum">
              <a:rPr lang="en-US"/>
              <a:pPr/>
              <a:t>3</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dirty="0" smtClean="0"/>
              <a:t>We describe the flow of processing from power-on of the computer to start-up of the Linux system. The following shows the flow of Linux start-up.</a:t>
            </a:r>
          </a:p>
          <a:p>
            <a:pPr eaLnBrk="1" hangingPunct="1"/>
            <a:r>
              <a:rPr lang="en-US" dirty="0" smtClean="0"/>
              <a:t>(1) The </a:t>
            </a:r>
            <a:r>
              <a:rPr lang="en-US" b="1" dirty="0" smtClean="0"/>
              <a:t>BIOS </a:t>
            </a:r>
            <a:r>
              <a:rPr lang="en-US" dirty="0" smtClean="0"/>
              <a:t>(</a:t>
            </a:r>
            <a:r>
              <a:rPr lang="en-US" b="1" dirty="0" smtClean="0"/>
              <a:t>Basic </a:t>
            </a:r>
            <a:r>
              <a:rPr lang="en-US" b="1" dirty="0" err="1" smtClean="0"/>
              <a:t>Input/Output</a:t>
            </a:r>
            <a:r>
              <a:rPr lang="en-US" b="1" dirty="0" smtClean="0"/>
              <a:t> System</a:t>
            </a:r>
            <a:r>
              <a:rPr lang="en-US" dirty="0" smtClean="0"/>
              <a:t>) on the mother board starts when the power supply is turned on.</a:t>
            </a:r>
          </a:p>
          <a:p>
            <a:pPr eaLnBrk="1" hangingPunct="1"/>
            <a:r>
              <a:rPr lang="en-US" dirty="0" smtClean="0"/>
              <a:t>(2) BIOS checks hardware and memory, if no abnormality is found, the boot process begins from the first boot device set.</a:t>
            </a:r>
          </a:p>
          <a:p>
            <a:pPr eaLnBrk="1" hangingPunct="1"/>
            <a:r>
              <a:rPr lang="en-US" dirty="0" smtClean="0"/>
              <a:t>(3) The boot loader starts, and it reads the kernel image.</a:t>
            </a:r>
          </a:p>
          <a:p>
            <a:pPr eaLnBrk="1" hangingPunct="1"/>
            <a:r>
              <a:rPr lang="en-US" dirty="0" smtClean="0"/>
              <a:t>(4) When the kernel finishes its own initialization, it will then load and execute the '</a:t>
            </a:r>
            <a:r>
              <a:rPr lang="en-US" b="1" dirty="0" smtClean="0"/>
              <a:t>/</a:t>
            </a:r>
            <a:r>
              <a:rPr lang="en-US" b="1" dirty="0" err="1" smtClean="0"/>
              <a:t>sbin</a:t>
            </a:r>
            <a:r>
              <a:rPr lang="en-US" b="1" dirty="0" smtClean="0"/>
              <a:t>/init</a:t>
            </a:r>
            <a:r>
              <a:rPr lang="en-US" dirty="0" smtClean="0"/>
              <a:t>` process. The '/</a:t>
            </a:r>
            <a:r>
              <a:rPr lang="en-US" dirty="0" err="1" smtClean="0"/>
              <a:t>sbin</a:t>
            </a:r>
            <a:r>
              <a:rPr lang="en-US" dirty="0" smtClean="0"/>
              <a:t>/init' process is a process which starts first in the system. This process start up the system according to the procedure described in the '</a:t>
            </a:r>
            <a:r>
              <a:rPr lang="en-US" b="1" dirty="0" smtClean="0"/>
              <a:t>/etc/</a:t>
            </a:r>
            <a:r>
              <a:rPr lang="en-US" b="1" dirty="0" err="1" smtClean="0"/>
              <a:t>inittab</a:t>
            </a:r>
            <a:r>
              <a:rPr lang="en-US" dirty="0" smtClean="0"/>
              <a:t>' file.</a:t>
            </a:r>
          </a:p>
          <a:p>
            <a:pPr eaLnBrk="1" hangingPunct="1"/>
            <a:r>
              <a:rPr lang="en-US" dirty="0" smtClean="0"/>
              <a:t>(5) The login prompt appears after all initialization ends.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C30DBD3-11CB-448B-ADAE-AD37D497486B}" type="slidenum">
              <a:rPr lang="en-US"/>
              <a:pPr/>
              <a:t>4</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dirty="0" smtClean="0"/>
              <a:t>In Linux, the kernel is loaded in the memory when the power supply is turned on. In order to read the kernel into the memory, a program called </a:t>
            </a:r>
            <a:r>
              <a:rPr lang="en-US" b="1" dirty="0" smtClean="0"/>
              <a:t>Boot loader </a:t>
            </a:r>
            <a:r>
              <a:rPr lang="en-US" dirty="0" smtClean="0"/>
              <a:t>is necessary. This program is read automatically at the power-on and executed.</a:t>
            </a:r>
          </a:p>
          <a:p>
            <a:pPr eaLnBrk="1" hangingPunct="1"/>
            <a:r>
              <a:rPr lang="en-US" dirty="0" smtClean="0"/>
              <a:t>Typical boot loaders of Linux are as follows.</a:t>
            </a:r>
          </a:p>
          <a:p>
            <a:pPr eaLnBrk="1" hangingPunct="1"/>
            <a:r>
              <a:rPr lang="en-US" dirty="0" smtClean="0"/>
              <a:t>• </a:t>
            </a:r>
            <a:r>
              <a:rPr lang="en-US" b="1" dirty="0" smtClean="0"/>
              <a:t>GRUB </a:t>
            </a:r>
            <a:r>
              <a:rPr lang="en-US" dirty="0" smtClean="0"/>
              <a:t>: The most popular boot loader in Linux</a:t>
            </a:r>
          </a:p>
          <a:p>
            <a:pPr eaLnBrk="1" hangingPunct="1"/>
            <a:r>
              <a:rPr lang="en-US" dirty="0" smtClean="0"/>
              <a:t>• </a:t>
            </a:r>
            <a:r>
              <a:rPr lang="en-US" b="1" dirty="0" smtClean="0"/>
              <a:t>LILO: </a:t>
            </a:r>
            <a:r>
              <a:rPr lang="en-US" dirty="0" smtClean="0"/>
              <a:t>Boot loader traditionally used with Linux</a:t>
            </a:r>
          </a:p>
          <a:p>
            <a:pPr eaLnBrk="1" hangingPunct="1"/>
            <a:r>
              <a:rPr lang="en-US" dirty="0" smtClean="0"/>
              <a:t>Additionally, there are commercial boot loaders supporting a lot of OS such as 'System Commander'.</a:t>
            </a:r>
          </a:p>
          <a:p>
            <a:pPr eaLnBrk="1" hangingPunct="1"/>
            <a:r>
              <a:rPr lang="en-US" dirty="0" smtClean="0"/>
              <a:t>In Red Hat Enterprise Linux, ‘GRUB’ is a standard boot loader.</a:t>
            </a:r>
          </a:p>
          <a:p>
            <a:pPr eaLnBrk="1" hangingPunct="1"/>
            <a:r>
              <a:rPr lang="en-US" dirty="0" smtClean="0"/>
              <a:t>If you select the boot loader in installing it or reinstall the boot loader, ‘LILO’ can also be used as well.</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80000"/>
              </a:lnSpc>
            </a:pPr>
            <a:r>
              <a:rPr lang="en-US" b="1" dirty="0" smtClean="0"/>
              <a:t>GRUB </a:t>
            </a:r>
            <a:r>
              <a:rPr lang="en-US" dirty="0" smtClean="0"/>
              <a:t>(</a:t>
            </a:r>
            <a:r>
              <a:rPr lang="en-US" b="1" dirty="0" smtClean="0"/>
              <a:t>GNU </a:t>
            </a:r>
            <a:r>
              <a:rPr lang="en-US" b="1" dirty="0" err="1" smtClean="0"/>
              <a:t>GRand</a:t>
            </a:r>
            <a:r>
              <a:rPr lang="en-US" b="1" dirty="0" smtClean="0"/>
              <a:t> Unified </a:t>
            </a:r>
            <a:r>
              <a:rPr lang="en-US" b="1" dirty="0" err="1" smtClean="0"/>
              <a:t>Bootloader</a:t>
            </a:r>
            <a:r>
              <a:rPr lang="en-US" dirty="0" smtClean="0"/>
              <a:t>) is a boot loader developed by GNU project. The features of GRUB are:</a:t>
            </a:r>
          </a:p>
          <a:p>
            <a:pPr eaLnBrk="1" hangingPunct="1">
              <a:lnSpc>
                <a:spcPct val="80000"/>
              </a:lnSpc>
              <a:buFont typeface="Arial" pitchFamily="34" charset="0"/>
              <a:buChar char="•"/>
            </a:pPr>
            <a:r>
              <a:rPr lang="en-US" dirty="0" smtClean="0"/>
              <a:t>It is</a:t>
            </a:r>
            <a:r>
              <a:rPr lang="en-US" baseline="0" dirty="0" smtClean="0"/>
              <a:t> possible to change the setting of the system at startup, even when the system can not boot</a:t>
            </a:r>
            <a:r>
              <a:rPr lang="en-US" dirty="0" smtClean="0"/>
              <a:t>. </a:t>
            </a:r>
          </a:p>
          <a:p>
            <a:pPr eaLnBrk="1" hangingPunct="1">
              <a:lnSpc>
                <a:spcPct val="80000"/>
              </a:lnSpc>
              <a:buFont typeface="Arial" pitchFamily="34" charset="0"/>
              <a:buChar char="•"/>
            </a:pPr>
            <a:r>
              <a:rPr lang="en-US" dirty="0" smtClean="0"/>
              <a:t>It support the system start-up of Linux, as well as various operating systems such as FreeBSD and Windows.</a:t>
            </a:r>
          </a:p>
          <a:p>
            <a:pPr eaLnBrk="1" hangingPunct="1">
              <a:lnSpc>
                <a:spcPct val="80000"/>
              </a:lnSpc>
              <a:buFont typeface="Arial" pitchFamily="34" charset="0"/>
              <a:buChar char="•"/>
            </a:pPr>
            <a:r>
              <a:rPr lang="en-US" dirty="0" smtClean="0"/>
              <a:t>Setting can be protected with password. </a:t>
            </a:r>
          </a:p>
          <a:p>
            <a:pPr eaLnBrk="1" hangingPunct="1">
              <a:lnSpc>
                <a:spcPct val="80000"/>
              </a:lnSpc>
              <a:buFont typeface="Arial" pitchFamily="34" charset="0"/>
              <a:buChar char="•"/>
            </a:pPr>
            <a:r>
              <a:rPr lang="en-US" dirty="0" smtClean="0"/>
              <a:t> The Configuration file of GRUB is '/boot/grub/</a:t>
            </a:r>
            <a:r>
              <a:rPr lang="en-US" dirty="0" err="1" smtClean="0"/>
              <a:t>grub.conf</a:t>
            </a:r>
            <a:r>
              <a:rPr lang="en-US" dirty="0" smtClean="0"/>
              <a:t>'. The edit of configuration file enables the selection of the start-up partition and the setting of the parameter passed to the kernel, etc.</a:t>
            </a:r>
          </a:p>
          <a:p>
            <a:pPr eaLnBrk="1" hangingPunct="1">
              <a:lnSpc>
                <a:spcPct val="80000"/>
              </a:lnSpc>
            </a:pPr>
            <a:endParaRPr lang="en-US" dirty="0" smtClean="0"/>
          </a:p>
        </p:txBody>
      </p:sp>
      <p:sp>
        <p:nvSpPr>
          <p:cNvPr id="4" name="Slide Number Placeholder 3"/>
          <p:cNvSpPr>
            <a:spLocks noGrp="1"/>
          </p:cNvSpPr>
          <p:nvPr>
            <p:ph type="sldNum" sz="quarter" idx="10"/>
          </p:nvPr>
        </p:nvSpPr>
        <p:spPr/>
        <p:txBody>
          <a:bodyPr/>
          <a:lstStyle/>
          <a:p>
            <a:pPr>
              <a:defRPr/>
            </a:pPr>
            <a:fld id="{DDA56605-004E-4789-8EF4-F3B59483B134}"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D08B2BA1-1E64-443E-A37D-8A9BD58BEF72}" type="slidenum">
              <a:rPr lang="en-US"/>
              <a:pPr/>
              <a:t>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dirty="0" smtClean="0"/>
              <a:t>In the traditional boot loader used with Linux, there is </a:t>
            </a:r>
            <a:r>
              <a:rPr lang="en-US" b="1" dirty="0" smtClean="0"/>
              <a:t>LILO </a:t>
            </a:r>
            <a:r>
              <a:rPr lang="en-US" dirty="0" smtClean="0"/>
              <a:t>(</a:t>
            </a:r>
            <a:r>
              <a:rPr lang="en-US" b="1" dirty="0" err="1" smtClean="0"/>
              <a:t>LInux</a:t>
            </a:r>
            <a:r>
              <a:rPr lang="en-US" b="1" dirty="0" smtClean="0"/>
              <a:t> </a:t>
            </a:r>
            <a:r>
              <a:rPr lang="en-US" b="1" dirty="0" err="1" smtClean="0"/>
              <a:t>LOader</a:t>
            </a:r>
            <a:r>
              <a:rPr lang="en-US" dirty="0" smtClean="0"/>
              <a:t>). LILO is mounted as standard in various distributions.</a:t>
            </a:r>
          </a:p>
          <a:p>
            <a:pPr eaLnBrk="1" hangingPunct="1"/>
            <a:r>
              <a:rPr lang="en-US" dirty="0" smtClean="0"/>
              <a:t>LILO consists of the program which is preserved on the disk's </a:t>
            </a:r>
            <a:r>
              <a:rPr lang="en-US" b="1" dirty="0" smtClean="0"/>
              <a:t>MBR</a:t>
            </a:r>
            <a:r>
              <a:rPr lang="en-US" dirty="0" smtClean="0"/>
              <a:t>, on the partition head or on the floppy disk, and the data located under the /boot directory.</a:t>
            </a:r>
          </a:p>
          <a:p>
            <a:pPr eaLnBrk="1" hangingPunct="1"/>
            <a:r>
              <a:rPr lang="en-US" dirty="0" smtClean="0"/>
              <a:t>The '</a:t>
            </a:r>
            <a:r>
              <a:rPr lang="en-US" b="1" dirty="0" smtClean="0"/>
              <a:t>/etc/</a:t>
            </a:r>
            <a:r>
              <a:rPr lang="en-US" b="1" dirty="0" err="1" smtClean="0"/>
              <a:t>lilo.conf</a:t>
            </a:r>
            <a:r>
              <a:rPr lang="en-US" dirty="0" smtClean="0"/>
              <a:t>' file is a configuration file used when LILO is installed.</a:t>
            </a:r>
          </a:p>
          <a:p>
            <a:pPr eaLnBrk="1" hangingPunct="1"/>
            <a:r>
              <a:rPr lang="en-US" dirty="0" smtClean="0"/>
              <a:t>Execute the </a:t>
            </a:r>
            <a:r>
              <a:rPr lang="en-US" b="1" dirty="0" err="1" smtClean="0"/>
              <a:t>lilo</a:t>
            </a:r>
            <a:r>
              <a:rPr lang="en-US" dirty="0" smtClean="0"/>
              <a:t>' command when you store on the disk. The </a:t>
            </a:r>
            <a:r>
              <a:rPr lang="en-US" dirty="0" err="1" smtClean="0"/>
              <a:t>lilo.conf</a:t>
            </a:r>
            <a:r>
              <a:rPr lang="en-US" dirty="0" smtClean="0"/>
              <a:t>' file is automatically read from the ‘</a:t>
            </a:r>
            <a:r>
              <a:rPr lang="en-US" dirty="0" err="1" smtClean="0"/>
              <a:t>lilo</a:t>
            </a:r>
            <a:r>
              <a:rPr lang="en-US" dirty="0" smtClean="0"/>
              <a:t>' command.</a:t>
            </a:r>
          </a:p>
          <a:p>
            <a:pPr eaLnBrk="1" hangingPunct="1"/>
            <a:r>
              <a:rPr lang="en-US" dirty="0" smtClean="0"/>
              <a:t>It is necessary to do this file setting after understanding the mechanism of booting the IBM PC/AT compatible machine. Be careful especially when you execute multi-boot with another OS, as it may cause the other OS not to start. Refer to 'man' of ‘</a:t>
            </a:r>
            <a:r>
              <a:rPr lang="en-US" dirty="0" err="1" smtClean="0"/>
              <a:t>lilo</a:t>
            </a:r>
            <a:r>
              <a:rPr lang="en-US" dirty="0" smtClean="0"/>
              <a:t>' and ‘</a:t>
            </a:r>
            <a:r>
              <a:rPr lang="en-US" dirty="0" err="1" smtClean="0"/>
              <a:t>lilo.conf</a:t>
            </a:r>
            <a:r>
              <a:rPr lang="en-US" dirty="0" smtClean="0"/>
              <a:t>' for details.</a:t>
            </a:r>
          </a:p>
          <a:p>
            <a:pPr eaLnBrk="1" hangingPunct="1"/>
            <a:r>
              <a:rPr lang="en-US" dirty="0" smtClean="0"/>
              <a:t>And, refer to the following HOWTO documents.</a:t>
            </a:r>
          </a:p>
          <a:p>
            <a:pPr eaLnBrk="1" hangingPunct="1"/>
            <a:r>
              <a:rPr lang="en-US" dirty="0" smtClean="0"/>
              <a:t>http://www/linux.or/jp/JF</a:t>
            </a:r>
          </a:p>
          <a:p>
            <a:pPr eaLnBrk="1" hangingPunct="1"/>
            <a:r>
              <a:rPr lang="en-US" dirty="0" smtClean="0"/>
              <a:t>• About the operation of LILO</a:t>
            </a:r>
          </a:p>
          <a:p>
            <a:pPr eaLnBrk="1" hangingPunct="1"/>
            <a:r>
              <a:rPr lang="en-US" dirty="0" smtClean="0"/>
              <a:t>• The basic knowledge of hard disk drive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7E2D377-54B8-4C9F-99F1-51693C32BB7A}" type="slidenum">
              <a:rPr lang="en-US"/>
              <a:pPr/>
              <a:t>7</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t>The ‘</a:t>
            </a:r>
            <a:r>
              <a:rPr lang="en-US" b="1" dirty="0" smtClean="0"/>
              <a:t>init</a:t>
            </a:r>
            <a:r>
              <a:rPr lang="en-US" dirty="0" smtClean="0"/>
              <a:t>' process is created at the system start-up, and it becomes the base of all the processes. The ‘init' process prepares the system by referring to the '/etc/</a:t>
            </a:r>
            <a:r>
              <a:rPr lang="en-US" dirty="0" err="1" smtClean="0"/>
              <a:t>inittab</a:t>
            </a:r>
            <a:r>
              <a:rPr lang="en-US" dirty="0" smtClean="0"/>
              <a:t>' file. It then interprets the </a:t>
            </a:r>
            <a:r>
              <a:rPr lang="en-US" b="1" dirty="0" err="1" smtClean="0"/>
              <a:t>runlevel</a:t>
            </a:r>
            <a:r>
              <a:rPr lang="en-US" b="1" dirty="0" smtClean="0"/>
              <a:t> </a:t>
            </a:r>
            <a:r>
              <a:rPr lang="en-US" dirty="0" smtClean="0"/>
              <a:t>which is specified in the ‘</a:t>
            </a:r>
            <a:r>
              <a:rPr lang="en-US" dirty="0" err="1" smtClean="0"/>
              <a:t>inittab</a:t>
            </a:r>
            <a:r>
              <a:rPr lang="en-US" dirty="0" smtClean="0"/>
              <a:t>’ file and then starting all the processes that the run level needs.</a:t>
            </a:r>
          </a:p>
          <a:p>
            <a:pPr eaLnBrk="1" hangingPunct="1"/>
            <a:r>
              <a:rPr lang="en-US" dirty="0" smtClean="0"/>
              <a:t>The run level is an operation mode of the system, and it has seven levels from 0 to 6. The 'init' process can be used as a command to change the run level while the system is operational. You can modify it by specifying the run level as an argument of the ‘init' command. For example, if you execute the 'init' command with 5 as an argument, the status will be the run level 5.</a:t>
            </a:r>
          </a:p>
          <a:p>
            <a:pPr eaLnBrk="1" hangingPunct="1"/>
            <a:r>
              <a:rPr lang="en-US" dirty="0" smtClean="0"/>
              <a:t>The </a:t>
            </a:r>
            <a:r>
              <a:rPr lang="en-US" dirty="0" err="1" smtClean="0"/>
              <a:t>inittab</a:t>
            </a:r>
            <a:r>
              <a:rPr lang="en-US" dirty="0" smtClean="0"/>
              <a:t> contents information about booting process. This includes:</a:t>
            </a:r>
          </a:p>
          <a:p>
            <a:pPr eaLnBrk="1" hangingPunct="1">
              <a:buFont typeface="Arial" pitchFamily="34" charset="0"/>
              <a:buChar char="•"/>
            </a:pPr>
            <a:r>
              <a:rPr lang="en-US" dirty="0" smtClean="0"/>
              <a:t>Information about run levels. Linux has 6 runs levels from 1 to 6. Each time system boot in to one of these level. </a:t>
            </a:r>
            <a:r>
              <a:rPr lang="en-US" dirty="0" err="1" smtClean="0"/>
              <a:t>Inittab</a:t>
            </a:r>
            <a:r>
              <a:rPr lang="en-US" dirty="0" smtClean="0"/>
              <a:t> defines what program and how they run in each level. It defines also which level is default when the system booting. </a:t>
            </a:r>
          </a:p>
          <a:p>
            <a:pPr eaLnBrk="1" hangingPunct="1">
              <a:buFont typeface="Arial" pitchFamily="34" charset="0"/>
              <a:buChar char="•"/>
            </a:pPr>
            <a:r>
              <a:rPr lang="en-US" dirty="0" smtClean="0"/>
              <a:t>Information about  startup directory. </a:t>
            </a:r>
          </a:p>
          <a:p>
            <a:pPr eaLnBrk="1" hangingPunct="1">
              <a:buFont typeface="Arial" pitchFamily="34" charset="0"/>
              <a:buChar char="•"/>
            </a:pPr>
            <a:r>
              <a:rPr lang="en-US" dirty="0" smtClean="0"/>
              <a:t>Information about  text shells started as boot. </a:t>
            </a:r>
          </a:p>
          <a:p>
            <a:pPr eaLnBrk="1" hangingPunct="1"/>
            <a:endParaRPr lang="en-US" dirty="0" smtClean="0"/>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en-US" dirty="0" smtClean="0"/>
          </a:p>
        </p:txBody>
      </p:sp>
      <p:sp>
        <p:nvSpPr>
          <p:cNvPr id="28676" name="Slide Number Placeholder 3"/>
          <p:cNvSpPr>
            <a:spLocks noGrp="1"/>
          </p:cNvSpPr>
          <p:nvPr>
            <p:ph type="sldNum" sz="quarter" idx="5"/>
          </p:nvPr>
        </p:nvSpPr>
        <p:spPr>
          <a:noFill/>
        </p:spPr>
        <p:txBody>
          <a:bodyPr/>
          <a:lstStyle/>
          <a:p>
            <a:fld id="{AD2C5191-FDB6-48E3-8FC4-71AEA98DE71F}" type="slidenum">
              <a:rPr lang="en-US"/>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eaLnBrk="1" hangingPunct="1"/>
            <a:endParaRPr lang="en-US" smtClean="0"/>
          </a:p>
        </p:txBody>
      </p:sp>
      <p:sp>
        <p:nvSpPr>
          <p:cNvPr id="29700" name="Slide Number Placeholder 3"/>
          <p:cNvSpPr>
            <a:spLocks noGrp="1"/>
          </p:cNvSpPr>
          <p:nvPr>
            <p:ph type="sldNum" sz="quarter" idx="5"/>
          </p:nvPr>
        </p:nvSpPr>
        <p:spPr>
          <a:noFill/>
        </p:spPr>
        <p:txBody>
          <a:bodyPr/>
          <a:lstStyle/>
          <a:p>
            <a:fld id="{E235C9C2-4BB7-408B-AC2B-809A62F3941A}"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6D8FC3-2BBE-4724-B405-7F41AB37B65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E6B2030-8554-4FC8-9134-64DE3AB86D6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5EE208E-E36A-4168-9FF8-1CA919CA9E1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71118D1-99BD-428C-AC9D-CCD05118283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21713D-6548-429A-8979-360F1C03150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768F5C-5021-40B4-AEE7-DA71A10814C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4BCE5C9-F1F2-4047-BCD0-95FEC5F5E48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CC7D57A-F55E-4FE8-9094-22D91024CC3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DFEB1FA-32E9-4D1E-A08F-5F919A74FBB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8D46D91-23F8-4449-BF30-5F3417AFC26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8BCC21B-E66C-40E8-A51D-8F5B6A3A854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48AD5C4-FE23-416D-B9E7-18BA4066E92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EEBF9553-F600-4F14-8AE3-B8B2642916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ja-JP" sz="4000" dirty="0" smtClean="0">
                <a:ea typeface="ＭＳ Ｐゴシック" charset="-128"/>
              </a:rPr>
              <a:t>4. Study of  Start up and termination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Execution Levels</a:t>
            </a:r>
          </a:p>
        </p:txBody>
      </p:sp>
      <p:graphicFrame>
        <p:nvGraphicFramePr>
          <p:cNvPr id="27651" name="Group 3"/>
          <p:cNvGraphicFramePr>
            <a:graphicFrameLocks noGrp="1"/>
          </p:cNvGraphicFramePr>
          <p:nvPr>
            <p:ph type="tbl" idx="1"/>
          </p:nvPr>
        </p:nvGraphicFramePr>
        <p:xfrm>
          <a:off x="457200" y="1600200"/>
          <a:ext cx="8229600" cy="4525965"/>
        </p:xfrm>
        <a:graphic>
          <a:graphicData uri="http://schemas.openxmlformats.org/drawingml/2006/table">
            <a:tbl>
              <a:tblPr/>
              <a:tblGrid>
                <a:gridCol w="2027238"/>
                <a:gridCol w="6202362"/>
              </a:tblGrid>
              <a:tr h="646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RunLevel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Halt system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Single User Mode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Multi User Mode (No NFS)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Text MultiUser Mode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Reserved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Graphical MultiUser Mode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err="1" smtClean="0"/>
              <a:t>rc</a:t>
            </a:r>
            <a:r>
              <a:rPr lang="en-US" smtClean="0"/>
              <a:t>: startup </a:t>
            </a:r>
            <a:r>
              <a:rPr lang="en-US" dirty="0" smtClean="0"/>
              <a:t>directories</a:t>
            </a:r>
          </a:p>
        </p:txBody>
      </p:sp>
      <p:pic>
        <p:nvPicPr>
          <p:cNvPr id="13315" name="Picture 6"/>
          <p:cNvPicPr>
            <a:picLocks noChangeAspect="1" noChangeArrowheads="1"/>
          </p:cNvPicPr>
          <p:nvPr/>
        </p:nvPicPr>
        <p:blipFill>
          <a:blip r:embed="rId3"/>
          <a:srcRect/>
          <a:stretch>
            <a:fillRect/>
          </a:stretch>
        </p:blipFill>
        <p:spPr bwMode="auto">
          <a:xfrm>
            <a:off x="611188" y="1125538"/>
            <a:ext cx="7848600" cy="5592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Login</a:t>
            </a:r>
          </a:p>
        </p:txBody>
      </p:sp>
      <p:sp>
        <p:nvSpPr>
          <p:cNvPr id="14339" name="Rectangle 3"/>
          <p:cNvSpPr>
            <a:spLocks noGrp="1" noChangeArrowheads="1"/>
          </p:cNvSpPr>
          <p:nvPr>
            <p:ph type="body" idx="1"/>
          </p:nvPr>
        </p:nvSpPr>
        <p:spPr/>
        <p:txBody>
          <a:bodyPr/>
          <a:lstStyle/>
          <a:p>
            <a:pPr eaLnBrk="1" hangingPunct="1">
              <a:lnSpc>
                <a:spcPct val="90000"/>
              </a:lnSpc>
            </a:pPr>
            <a:r>
              <a:rPr lang="en-US" smtClean="0"/>
              <a:t>To login into the system, user need username and password</a:t>
            </a:r>
          </a:p>
          <a:p>
            <a:pPr eaLnBrk="1" hangingPunct="1">
              <a:lnSpc>
                <a:spcPct val="90000"/>
              </a:lnSpc>
            </a:pPr>
            <a:r>
              <a:rPr lang="en-US" smtClean="0"/>
              <a:t>User can login into a terminal</a:t>
            </a:r>
          </a:p>
          <a:p>
            <a:pPr eaLnBrk="1" hangingPunct="1">
              <a:lnSpc>
                <a:spcPct val="90000"/>
              </a:lnSpc>
            </a:pPr>
            <a:r>
              <a:rPr lang="en-US" smtClean="0"/>
              <a:t>By default, linux system has 6 terminal (tty1-tty6), tty; teletype writer</a:t>
            </a:r>
          </a:p>
          <a:p>
            <a:pPr eaLnBrk="1" hangingPunct="1">
              <a:lnSpc>
                <a:spcPct val="90000"/>
              </a:lnSpc>
            </a:pPr>
            <a:r>
              <a:rPr lang="en-US" smtClean="0"/>
              <a:t>tty 7 is for graphics interface</a:t>
            </a:r>
          </a:p>
          <a:p>
            <a:pPr eaLnBrk="1" hangingPunct="1">
              <a:lnSpc>
                <a:spcPct val="90000"/>
              </a:lnSpc>
            </a:pPr>
            <a:r>
              <a:rPr lang="en-US" smtClean="0"/>
              <a:t>To switch between ttys use alt-fx</a:t>
            </a:r>
          </a:p>
          <a:p>
            <a:pPr eaLnBrk="1" hangingPunct="1">
              <a:lnSpc>
                <a:spcPct val="90000"/>
              </a:lnSpc>
            </a:pPr>
            <a:r>
              <a:rPr lang="en-US" smtClean="0"/>
              <a:t>To customize the number of ttys, go to inittab</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p:cNvPicPr>
            <a:picLocks noChangeAspect="1" noChangeArrowheads="1"/>
          </p:cNvPicPr>
          <p:nvPr/>
        </p:nvPicPr>
        <p:blipFill>
          <a:blip r:embed="rId3"/>
          <a:srcRect/>
          <a:stretch>
            <a:fillRect/>
          </a:stretch>
        </p:blipFill>
        <p:spPr bwMode="auto">
          <a:xfrm>
            <a:off x="0" y="260350"/>
            <a:ext cx="9144000" cy="65151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Logout</a:t>
            </a:r>
            <a:endParaRPr lang="en-US" altLang="ja-JP" sz="4000" dirty="0" smtClean="0">
              <a:ea typeface="ＭＳ Ｐゴシック" charset="-128"/>
            </a:endParaRPr>
          </a:p>
        </p:txBody>
      </p:sp>
      <p:sp>
        <p:nvSpPr>
          <p:cNvPr id="16387" name="Rectangle 3"/>
          <p:cNvSpPr>
            <a:spLocks noGrp="1" noChangeArrowheads="1"/>
          </p:cNvSpPr>
          <p:nvPr>
            <p:ph type="body" idx="1"/>
          </p:nvPr>
        </p:nvSpPr>
        <p:spPr/>
        <p:txBody>
          <a:bodyPr/>
          <a:lstStyle/>
          <a:p>
            <a:pPr eaLnBrk="1" hangingPunct="1"/>
            <a:r>
              <a:rPr lang="en-US" sz="2800" smtClean="0"/>
              <a:t>To exit from the shell, use the exit command </a:t>
            </a:r>
          </a:p>
          <a:p>
            <a:pPr eaLnBrk="1" hangingPunct="1"/>
            <a:r>
              <a:rPr lang="en-US" sz="2800" smtClean="0"/>
              <a:t>Pressing Ctrl+D at the shell prompt will also quit the shell </a:t>
            </a:r>
          </a:p>
          <a:p>
            <a:pPr lvl="1" eaLnBrk="1" hangingPunct="1"/>
            <a:r>
              <a:rPr lang="en-US" sz="2400" smtClean="0"/>
              <a:t>Quitting all programs should log you out </a:t>
            </a:r>
          </a:p>
          <a:p>
            <a:pPr lvl="2" eaLnBrk="1" hangingPunct="1"/>
            <a:r>
              <a:rPr lang="en-US" sz="2000" smtClean="0"/>
              <a:t>If in a text-only single-shell environment, exiting the shell should be sufﬁcient </a:t>
            </a:r>
          </a:p>
          <a:p>
            <a:pPr lvl="2" eaLnBrk="1" hangingPunct="1"/>
            <a:r>
              <a:rPr lang="en-US" sz="2000" smtClean="0"/>
              <a:t>In a window environment, the window manager should have a log out command for this purpose </a:t>
            </a:r>
          </a:p>
          <a:p>
            <a:pPr eaLnBrk="1" hangingPunct="1"/>
            <a:r>
              <a:rPr lang="en-US" sz="2800" smtClean="0"/>
              <a:t>After logging out, a new login prompt should be displayed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Stop the system</a:t>
            </a:r>
          </a:p>
        </p:txBody>
      </p:sp>
      <p:sp>
        <p:nvSpPr>
          <p:cNvPr id="17411" name="Rectangle 3"/>
          <p:cNvSpPr>
            <a:spLocks noGrp="1" noChangeArrowheads="1"/>
          </p:cNvSpPr>
          <p:nvPr>
            <p:ph type="body" idx="1"/>
          </p:nvPr>
        </p:nvSpPr>
        <p:spPr/>
        <p:txBody>
          <a:bodyPr/>
          <a:lstStyle/>
          <a:p>
            <a:pPr eaLnBrk="1" hangingPunct="1"/>
            <a:r>
              <a:rPr lang="en-US" smtClean="0"/>
              <a:t>Shutdown the system</a:t>
            </a:r>
          </a:p>
          <a:p>
            <a:pPr eaLnBrk="1" hangingPunct="1"/>
            <a:r>
              <a:rPr lang="en-US" smtClean="0"/>
              <a:t>Restart the system</a:t>
            </a:r>
          </a:p>
          <a:p>
            <a:pPr eaLnBrk="1" hangingPunct="1"/>
            <a:r>
              <a:rPr lang="en-US" smtClean="0"/>
              <a:t>Halt the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Summary</a:t>
            </a:r>
          </a:p>
        </p:txBody>
      </p:sp>
      <p:sp>
        <p:nvSpPr>
          <p:cNvPr id="18435" name="Rectangle 3"/>
          <p:cNvSpPr>
            <a:spLocks noGrp="1" noChangeArrowheads="1"/>
          </p:cNvSpPr>
          <p:nvPr>
            <p:ph type="body" idx="1"/>
          </p:nvPr>
        </p:nvSpPr>
        <p:spPr/>
        <p:txBody>
          <a:bodyPr/>
          <a:lstStyle/>
          <a:p>
            <a:pPr eaLnBrk="1" hangingPunct="1"/>
            <a:r>
              <a:rPr lang="en-US" smtClean="0"/>
              <a:t>Flow of system startup</a:t>
            </a:r>
          </a:p>
          <a:p>
            <a:pPr eaLnBrk="1" hangingPunct="1"/>
            <a:r>
              <a:rPr lang="en-US" smtClean="0"/>
              <a:t>Lilo/Grub configuration</a:t>
            </a:r>
          </a:p>
          <a:p>
            <a:pPr eaLnBrk="1" hangingPunct="1"/>
            <a:r>
              <a:rPr lang="en-US" smtClean="0"/>
              <a:t>Inittab configuration</a:t>
            </a:r>
          </a:p>
          <a:p>
            <a:pPr eaLnBrk="1" hangingPunct="1"/>
            <a:r>
              <a:rPr lang="en-US" smtClean="0"/>
              <a:t>runlevel and init command</a:t>
            </a:r>
          </a:p>
          <a:p>
            <a:pPr eaLnBrk="1" hangingPunct="1"/>
            <a:r>
              <a:rPr lang="en-US" smtClean="0"/>
              <a:t>Startup programs and services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Content</a:t>
            </a:r>
          </a:p>
        </p:txBody>
      </p:sp>
      <p:sp>
        <p:nvSpPr>
          <p:cNvPr id="5123" name="Rectangle 3"/>
          <p:cNvSpPr>
            <a:spLocks noGrp="1" noChangeArrowheads="1"/>
          </p:cNvSpPr>
          <p:nvPr>
            <p:ph type="body" idx="1"/>
          </p:nvPr>
        </p:nvSpPr>
        <p:spPr/>
        <p:txBody>
          <a:bodyPr/>
          <a:lstStyle/>
          <a:p>
            <a:pPr eaLnBrk="1" hangingPunct="1"/>
            <a:r>
              <a:rPr lang="en-US" smtClean="0"/>
              <a:t>Startup process</a:t>
            </a:r>
          </a:p>
          <a:p>
            <a:pPr eaLnBrk="1" hangingPunct="1"/>
            <a:r>
              <a:rPr lang="en-US" smtClean="0"/>
              <a:t>Boot option</a:t>
            </a:r>
          </a:p>
          <a:p>
            <a:pPr eaLnBrk="1" hangingPunct="1"/>
            <a:r>
              <a:rPr lang="en-US" smtClean="0"/>
              <a:t>Init option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Startup process</a:t>
            </a:r>
          </a:p>
        </p:txBody>
      </p:sp>
      <p:graphicFrame>
        <p:nvGraphicFramePr>
          <p:cNvPr id="1026" name="Object 3"/>
          <p:cNvGraphicFramePr>
            <a:graphicFrameLocks noChangeAspect="1"/>
          </p:cNvGraphicFramePr>
          <p:nvPr>
            <p:ph idx="4294967295"/>
          </p:nvPr>
        </p:nvGraphicFramePr>
        <p:xfrm>
          <a:off x="5580063" y="1484313"/>
          <a:ext cx="1954212" cy="4525962"/>
        </p:xfrm>
        <a:graphic>
          <a:graphicData uri="http://schemas.openxmlformats.org/presentationml/2006/ole">
            <p:oleObj spid="_x0000_s1026" name="Visio" r:id="rId4" imgW="2191512" imgH="5071491" progId="">
              <p:embed/>
            </p:oleObj>
          </a:graphicData>
        </a:graphic>
      </p:graphicFrame>
      <p:sp>
        <p:nvSpPr>
          <p:cNvPr id="1028" name="Rectangle 4"/>
          <p:cNvSpPr>
            <a:spLocks noGrp="1" noChangeArrowheads="1"/>
          </p:cNvSpPr>
          <p:nvPr>
            <p:ph type="body" sz="half" idx="1"/>
          </p:nvPr>
        </p:nvSpPr>
        <p:spPr/>
        <p:txBody>
          <a:bodyPr/>
          <a:lstStyle/>
          <a:p>
            <a:pPr eaLnBrk="1" hangingPunct="1">
              <a:lnSpc>
                <a:spcPct val="80000"/>
              </a:lnSpc>
            </a:pPr>
            <a:r>
              <a:rPr lang="en-US" sz="2000" smtClean="0"/>
              <a:t>Login prompt displayed </a:t>
            </a:r>
          </a:p>
          <a:p>
            <a:pPr lvl="1" eaLnBrk="1" hangingPunct="1">
              <a:lnSpc>
                <a:spcPct val="80000"/>
              </a:lnSpc>
            </a:pPr>
            <a:r>
              <a:rPr lang="en-US" sz="1800" smtClean="0"/>
              <a:t>When Linux ﬁrst loads after booting the computer </a:t>
            </a:r>
          </a:p>
          <a:p>
            <a:pPr lvl="1" eaLnBrk="1" hangingPunct="1">
              <a:lnSpc>
                <a:spcPct val="80000"/>
              </a:lnSpc>
            </a:pPr>
            <a:r>
              <a:rPr lang="en-US" sz="1800" smtClean="0"/>
              <a:t>After another user has logged out </a:t>
            </a:r>
          </a:p>
          <a:p>
            <a:pPr eaLnBrk="1" hangingPunct="1">
              <a:lnSpc>
                <a:spcPct val="80000"/>
              </a:lnSpc>
            </a:pPr>
            <a:r>
              <a:rPr lang="en-US" sz="2000" smtClean="0"/>
              <a:t>Need to enter a </a:t>
            </a:r>
            <a:r>
              <a:rPr lang="en-US" sz="2000" b="1" smtClean="0"/>
              <a:t>username </a:t>
            </a:r>
            <a:r>
              <a:rPr lang="en-US" sz="2000" smtClean="0"/>
              <a:t>and </a:t>
            </a:r>
            <a:r>
              <a:rPr lang="en-US" sz="2000" b="1" smtClean="0"/>
              <a:t>password </a:t>
            </a:r>
            <a:endParaRPr lang="en-US" sz="2000" smtClean="0"/>
          </a:p>
          <a:p>
            <a:pPr eaLnBrk="1" hangingPunct="1">
              <a:lnSpc>
                <a:spcPct val="80000"/>
              </a:lnSpc>
            </a:pPr>
            <a:r>
              <a:rPr lang="en-US" sz="2000" smtClean="0"/>
              <a:t>The login prompt may be graphical or simple text </a:t>
            </a:r>
          </a:p>
          <a:p>
            <a:pPr lvl="1" eaLnBrk="1" hangingPunct="1">
              <a:lnSpc>
                <a:spcPct val="80000"/>
              </a:lnSpc>
            </a:pPr>
            <a:r>
              <a:rPr lang="en-US" sz="1800" smtClean="0"/>
              <a:t>If text, logging in will present a </a:t>
            </a:r>
            <a:r>
              <a:rPr lang="en-US" sz="1800" b="1" smtClean="0"/>
              <a:t>shell </a:t>
            </a:r>
            <a:endParaRPr lang="en-US" sz="1800" smtClean="0"/>
          </a:p>
          <a:p>
            <a:pPr lvl="1" eaLnBrk="1" hangingPunct="1">
              <a:lnSpc>
                <a:spcPct val="80000"/>
              </a:lnSpc>
            </a:pPr>
            <a:r>
              <a:rPr lang="en-US" sz="1800" smtClean="0"/>
              <a:t>If graphical, logging in will present a </a:t>
            </a:r>
            <a:r>
              <a:rPr lang="en-US" sz="1800" b="1" smtClean="0"/>
              <a:t>desktop</a:t>
            </a:r>
          </a:p>
          <a:p>
            <a:pPr lvl="2" eaLnBrk="1" hangingPunct="1">
              <a:lnSpc>
                <a:spcPct val="80000"/>
              </a:lnSpc>
            </a:pPr>
            <a:r>
              <a:rPr lang="en-US" sz="1600" smtClean="0"/>
              <a:t>Some combination of mousing and keystrokes will make a </a:t>
            </a:r>
            <a:r>
              <a:rPr lang="en-US" sz="1600" b="1" smtClean="0"/>
              <a:t>terminal window </a:t>
            </a:r>
            <a:r>
              <a:rPr lang="en-US" sz="1600" smtClean="0"/>
              <a:t>appear </a:t>
            </a:r>
          </a:p>
          <a:p>
            <a:pPr lvl="2" eaLnBrk="1" hangingPunct="1">
              <a:lnSpc>
                <a:spcPct val="80000"/>
              </a:lnSpc>
            </a:pPr>
            <a:r>
              <a:rPr lang="en-US" sz="1600" smtClean="0"/>
              <a:t>A shell runs in the terminal window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Boot Loader</a:t>
            </a:r>
          </a:p>
        </p:txBody>
      </p:sp>
      <p:sp>
        <p:nvSpPr>
          <p:cNvPr id="6147" name="Rectangle 3"/>
          <p:cNvSpPr>
            <a:spLocks noGrp="1" noChangeArrowheads="1"/>
          </p:cNvSpPr>
          <p:nvPr>
            <p:ph type="body" idx="1"/>
          </p:nvPr>
        </p:nvSpPr>
        <p:spPr/>
        <p:txBody>
          <a:bodyPr/>
          <a:lstStyle/>
          <a:p>
            <a:pPr eaLnBrk="1" hangingPunct="1">
              <a:lnSpc>
                <a:spcPct val="80000"/>
              </a:lnSpc>
            </a:pPr>
            <a:r>
              <a:rPr lang="en-US" sz="2800" smtClean="0"/>
              <a:t>Small program to load the kernel from the storage</a:t>
            </a:r>
          </a:p>
          <a:p>
            <a:pPr eaLnBrk="1" hangingPunct="1">
              <a:lnSpc>
                <a:spcPct val="80000"/>
              </a:lnSpc>
            </a:pPr>
            <a:r>
              <a:rPr lang="en-US" sz="2800" smtClean="0"/>
              <a:t>Where is this program?</a:t>
            </a:r>
          </a:p>
          <a:p>
            <a:pPr lvl="1" eaLnBrk="1" hangingPunct="1">
              <a:lnSpc>
                <a:spcPct val="80000"/>
              </a:lnSpc>
            </a:pPr>
            <a:r>
              <a:rPr lang="en-US" sz="2400" smtClean="0"/>
              <a:t>1</a:t>
            </a:r>
            <a:r>
              <a:rPr lang="en-US" sz="2400" baseline="30000" smtClean="0"/>
              <a:t>st</a:t>
            </a:r>
            <a:r>
              <a:rPr lang="en-US" sz="2400" smtClean="0"/>
              <a:t> cluster of hard disk</a:t>
            </a:r>
          </a:p>
          <a:p>
            <a:pPr lvl="1" eaLnBrk="1" hangingPunct="1">
              <a:lnSpc>
                <a:spcPct val="80000"/>
              </a:lnSpc>
            </a:pPr>
            <a:r>
              <a:rPr lang="en-US" sz="2400" smtClean="0"/>
              <a:t>1</a:t>
            </a:r>
            <a:r>
              <a:rPr lang="en-US" sz="2400" baseline="30000" smtClean="0"/>
              <a:t>st</a:t>
            </a:r>
            <a:r>
              <a:rPr lang="en-US" sz="2400" smtClean="0"/>
              <a:t> cluster of partition</a:t>
            </a:r>
          </a:p>
          <a:p>
            <a:pPr eaLnBrk="1" hangingPunct="1">
              <a:lnSpc>
                <a:spcPct val="80000"/>
              </a:lnSpc>
            </a:pPr>
            <a:r>
              <a:rPr lang="en-US" sz="2800" smtClean="0"/>
              <a:t>Small program: simple loading</a:t>
            </a:r>
          </a:p>
          <a:p>
            <a:pPr lvl="1" eaLnBrk="1" hangingPunct="1">
              <a:lnSpc>
                <a:spcPct val="80000"/>
              </a:lnSpc>
            </a:pPr>
            <a:r>
              <a:rPr lang="en-US" sz="2400" smtClean="0"/>
              <a:t>No authentication</a:t>
            </a:r>
          </a:p>
          <a:p>
            <a:pPr lvl="1" eaLnBrk="1" hangingPunct="1">
              <a:lnSpc>
                <a:spcPct val="80000"/>
              </a:lnSpc>
            </a:pPr>
            <a:r>
              <a:rPr lang="en-US" sz="2400" smtClean="0"/>
              <a:t>No virus protection</a:t>
            </a:r>
          </a:p>
          <a:p>
            <a:pPr eaLnBrk="1" hangingPunct="1">
              <a:lnSpc>
                <a:spcPct val="80000"/>
              </a:lnSpc>
            </a:pPr>
            <a:r>
              <a:rPr lang="en-US" sz="2800" smtClean="0"/>
              <a:t>Solution: 2 stage loader</a:t>
            </a:r>
          </a:p>
          <a:p>
            <a:pPr lvl="1" eaLnBrk="1" hangingPunct="1">
              <a:lnSpc>
                <a:spcPct val="80000"/>
              </a:lnSpc>
            </a:pPr>
            <a:r>
              <a:rPr lang="en-US" sz="2400" smtClean="0"/>
              <a:t>lilo</a:t>
            </a:r>
          </a:p>
          <a:p>
            <a:pPr lvl="1" eaLnBrk="1" hangingPunct="1">
              <a:lnSpc>
                <a:spcPct val="80000"/>
              </a:lnSpc>
            </a:pPr>
            <a:r>
              <a:rPr lang="en-US" sz="2400" smtClean="0"/>
              <a:t>grub</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Grub </a:t>
            </a:r>
            <a:r>
              <a:rPr lang="en-US" dirty="0" err="1" smtClean="0"/>
              <a:t>bootloader</a:t>
            </a:r>
            <a:endParaRPr lang="en-US" dirty="0"/>
          </a:p>
        </p:txBody>
      </p:sp>
      <p:pic>
        <p:nvPicPr>
          <p:cNvPr id="3" name="Picture 4" descr="grub"/>
          <p:cNvPicPr>
            <a:picLocks noChangeAspect="1" noChangeArrowheads="1"/>
          </p:cNvPicPr>
          <p:nvPr/>
        </p:nvPicPr>
        <p:blipFill>
          <a:blip r:embed="rId3"/>
          <a:srcRect/>
          <a:stretch>
            <a:fillRect/>
          </a:stretch>
        </p:blipFill>
        <p:spPr bwMode="auto">
          <a:xfrm>
            <a:off x="900113" y="1196975"/>
            <a:ext cx="7056437" cy="5292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Lilo Boot Loader</a:t>
            </a:r>
          </a:p>
        </p:txBody>
      </p:sp>
      <p:sp>
        <p:nvSpPr>
          <p:cNvPr id="8195" name="Rectangle 4"/>
          <p:cNvSpPr>
            <a:spLocks noGrp="1" noChangeArrowheads="1"/>
          </p:cNvSpPr>
          <p:nvPr>
            <p:ph type="body" idx="1"/>
          </p:nvPr>
        </p:nvSpPr>
        <p:spPr/>
        <p:txBody>
          <a:bodyPr/>
          <a:lstStyle/>
          <a:p>
            <a:pPr eaLnBrk="1" hangingPunct="1"/>
            <a:r>
              <a:rPr lang="en-US" smtClean="0"/>
              <a:t>Old style loader</a:t>
            </a:r>
          </a:p>
          <a:p>
            <a:pPr eaLnBrk="1" hangingPunct="1"/>
            <a:r>
              <a:rPr lang="en-US" smtClean="0"/>
              <a:t>Stored in the MBR of the HDD or Partition</a:t>
            </a:r>
          </a:p>
          <a:p>
            <a:pPr eaLnBrk="1" hangingPunct="1"/>
            <a:r>
              <a:rPr lang="en-US" smtClean="0"/>
              <a:t>Boot data is in /boot</a:t>
            </a:r>
          </a:p>
          <a:p>
            <a:pPr eaLnBrk="1" hangingPunct="1"/>
            <a:r>
              <a:rPr lang="en-US" smtClean="0"/>
              <a:t>Problem when lilo can not read the /boot</a:t>
            </a:r>
          </a:p>
          <a:p>
            <a:pPr eaLnBrk="1" hangingPunct="1"/>
            <a:r>
              <a:rPr lang="en-US" smtClean="0"/>
              <a:t>lilo.conf</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Init</a:t>
            </a:r>
          </a:p>
        </p:txBody>
      </p:sp>
      <p:graphicFrame>
        <p:nvGraphicFramePr>
          <p:cNvPr id="2050" name="Object 3"/>
          <p:cNvGraphicFramePr>
            <a:graphicFrameLocks noChangeAspect="1"/>
          </p:cNvGraphicFramePr>
          <p:nvPr>
            <p:ph idx="1"/>
          </p:nvPr>
        </p:nvGraphicFramePr>
        <p:xfrm>
          <a:off x="2124075" y="1454150"/>
          <a:ext cx="5472113" cy="4711700"/>
        </p:xfrm>
        <a:graphic>
          <a:graphicData uri="http://schemas.openxmlformats.org/presentationml/2006/ole">
            <p:oleObj spid="_x0000_s2050" name="Visio" r:id="rId4" imgW="3634740" imgH="3130677" progId="">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smtClean="0"/>
              <a:t>inittab syntax</a:t>
            </a:r>
          </a:p>
        </p:txBody>
      </p:sp>
      <p:pic>
        <p:nvPicPr>
          <p:cNvPr id="10243" name="Picture 5"/>
          <p:cNvPicPr>
            <a:picLocks noChangeAspect="1" noChangeArrowheads="1"/>
          </p:cNvPicPr>
          <p:nvPr/>
        </p:nvPicPr>
        <p:blipFill>
          <a:blip r:embed="rId3"/>
          <a:srcRect/>
          <a:stretch>
            <a:fillRect/>
          </a:stretch>
        </p:blipFill>
        <p:spPr bwMode="auto">
          <a:xfrm>
            <a:off x="34925" y="1125538"/>
            <a:ext cx="9109075" cy="512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endParaRPr lang="en-US" smtClean="0"/>
          </a:p>
        </p:txBody>
      </p:sp>
      <p:pic>
        <p:nvPicPr>
          <p:cNvPr id="11267" name="Picture 5"/>
          <p:cNvPicPr>
            <a:picLocks noChangeAspect="1" noChangeArrowheads="1"/>
          </p:cNvPicPr>
          <p:nvPr/>
        </p:nvPicPr>
        <p:blipFill>
          <a:blip r:embed="rId3"/>
          <a:srcRect/>
          <a:stretch>
            <a:fillRect/>
          </a:stretch>
        </p:blipFill>
        <p:spPr bwMode="auto">
          <a:xfrm>
            <a:off x="0" y="333375"/>
            <a:ext cx="9144000" cy="6515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1641</Words>
  <Application>Microsoft Office PowerPoint</Application>
  <PresentationFormat>On-screen Show (4:3)</PresentationFormat>
  <Paragraphs>135</Paragraphs>
  <Slides>16</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Default Design</vt:lpstr>
      <vt:lpstr>Visio</vt:lpstr>
      <vt:lpstr>4. Study of  Start up and termination</vt:lpstr>
      <vt:lpstr>Content</vt:lpstr>
      <vt:lpstr>Startup process</vt:lpstr>
      <vt:lpstr>Boot Loader</vt:lpstr>
      <vt:lpstr>Grub bootloader</vt:lpstr>
      <vt:lpstr>Lilo Boot Loader</vt:lpstr>
      <vt:lpstr>Init</vt:lpstr>
      <vt:lpstr>inittab syntax</vt:lpstr>
      <vt:lpstr>Slide 9</vt:lpstr>
      <vt:lpstr>Execution Levels</vt:lpstr>
      <vt:lpstr>rc: startup directories</vt:lpstr>
      <vt:lpstr>Login</vt:lpstr>
      <vt:lpstr>Slide 13</vt:lpstr>
      <vt:lpstr>Logout</vt:lpstr>
      <vt:lpstr>Stop the system</vt:lpstr>
      <vt:lpstr>Summary</vt:lpstr>
    </vt:vector>
  </TitlesOfParts>
  <Company>FIT-HUT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 Quoc Trung</dc:creator>
  <cp:lastModifiedBy>trunghq</cp:lastModifiedBy>
  <cp:revision>38</cp:revision>
  <dcterms:created xsi:type="dcterms:W3CDTF">2007-10-08T10:03:30Z</dcterms:created>
  <dcterms:modified xsi:type="dcterms:W3CDTF">2008-02-26T02:11:27Z</dcterms:modified>
</cp:coreProperties>
</file>