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3" r:id="rId2"/>
    <p:sldId id="274" r:id="rId3"/>
    <p:sldId id="278" r:id="rId4"/>
    <p:sldId id="277" r:id="rId5"/>
    <p:sldId id="276" r:id="rId6"/>
    <p:sldId id="275" r:id="rId7"/>
    <p:sldId id="284" r:id="rId8"/>
    <p:sldId id="280" r:id="rId9"/>
    <p:sldId id="282" r:id="rId10"/>
    <p:sldId id="287"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34551" autoAdjust="0"/>
    <p:restoredTop sz="86464" autoAdjust="0"/>
  </p:normalViewPr>
  <p:slideViewPr>
    <p:cSldViewPr>
      <p:cViewPr varScale="1">
        <p:scale>
          <a:sx n="95" d="100"/>
          <a:sy n="95" d="100"/>
        </p:scale>
        <p:origin x="-1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80" d="100"/>
          <a:sy n="80" d="100"/>
        </p:scale>
        <p:origin x="-2058" y="-18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229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E0DE433-412C-4A2C-AA55-3F226AEABAE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Arial" charset="0"/>
        <a:ea typeface="+mn-ea"/>
        <a:cs typeface="+mn-cs"/>
      </a:defRPr>
    </a:lvl1pPr>
    <a:lvl2pPr marL="457200" algn="just" rtl="0" eaLnBrk="0" fontAlgn="base" hangingPunct="0">
      <a:spcBef>
        <a:spcPct val="30000"/>
      </a:spcBef>
      <a:spcAft>
        <a:spcPct val="0"/>
      </a:spcAft>
      <a:defRPr sz="1100" kern="1200">
        <a:solidFill>
          <a:schemeClr val="tx1"/>
        </a:solidFill>
        <a:latin typeface="Arial" charset="0"/>
        <a:ea typeface="+mn-ea"/>
        <a:cs typeface="+mn-cs"/>
      </a:defRPr>
    </a:lvl2pPr>
    <a:lvl3pPr marL="914400" algn="just" rtl="0" eaLnBrk="0" fontAlgn="base" hangingPunct="0">
      <a:spcBef>
        <a:spcPct val="30000"/>
      </a:spcBef>
      <a:spcAft>
        <a:spcPct val="0"/>
      </a:spcAft>
      <a:defRPr sz="1100" kern="1200">
        <a:solidFill>
          <a:schemeClr val="tx1"/>
        </a:solidFill>
        <a:latin typeface="Arial" charset="0"/>
        <a:ea typeface="+mn-ea"/>
        <a:cs typeface="+mn-cs"/>
      </a:defRPr>
    </a:lvl3pPr>
    <a:lvl4pPr marL="1371600" algn="just" rtl="0" eaLnBrk="0" fontAlgn="base" hangingPunct="0">
      <a:spcBef>
        <a:spcPct val="30000"/>
      </a:spcBef>
      <a:spcAft>
        <a:spcPct val="0"/>
      </a:spcAft>
      <a:defRPr sz="1100" kern="1200">
        <a:solidFill>
          <a:schemeClr val="tx1"/>
        </a:solidFill>
        <a:latin typeface="Arial" charset="0"/>
        <a:ea typeface="+mn-ea"/>
        <a:cs typeface="+mn-cs"/>
      </a:defRPr>
    </a:lvl4pPr>
    <a:lvl5pPr marL="1828800" algn="just"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18FEAD9-1B40-4972-B02B-34D5549B190A}" type="slidenum">
              <a:rPr lang="en-US"/>
              <a:pPr/>
              <a:t>1</a:t>
            </a:fld>
            <a:endParaRPr lang="en-US"/>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smtClean="0"/>
          </a:p>
        </p:txBody>
      </p:sp>
      <p:sp>
        <p:nvSpPr>
          <p:cNvPr id="22532" name="Slide Number Placeholder 3"/>
          <p:cNvSpPr>
            <a:spLocks noGrp="1"/>
          </p:cNvSpPr>
          <p:nvPr>
            <p:ph type="sldNum" sz="quarter" idx="5"/>
          </p:nvPr>
        </p:nvSpPr>
        <p:spPr>
          <a:noFill/>
        </p:spPr>
        <p:txBody>
          <a:bodyPr/>
          <a:lstStyle/>
          <a:p>
            <a:fld id="{E03DF3ED-04F2-4F81-B70E-4932082AE606}" type="slidenum">
              <a:rPr lang="en-US"/>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3025C258-8BFB-4294-A18F-8221AF035410}" type="slidenum">
              <a:rPr lang="en-US"/>
              <a:pPr/>
              <a:t>2</a:t>
            </a:fld>
            <a:endParaRPr lang="en-US"/>
          </a:p>
        </p:txBody>
      </p:sp>
      <p:sp>
        <p:nvSpPr>
          <p:cNvPr id="14339" name="Rectangle 2"/>
          <p:cNvSpPr>
            <a:spLocks noRot="1" noChangeArrowheads="1" noTextEdit="1"/>
          </p:cNvSpPr>
          <p:nvPr>
            <p:ph type="sldImg"/>
          </p:nvPr>
        </p:nvSpPr>
        <p:spPr>
          <a:xfrm>
            <a:off x="1143000" y="611188"/>
            <a:ext cx="4572000" cy="3429000"/>
          </a:xfrm>
          <a:ln/>
        </p:spPr>
      </p:sp>
      <p:sp>
        <p:nvSpPr>
          <p:cNvPr id="14340" name="Rectangle 3"/>
          <p:cNvSpPr>
            <a:spLocks noGrp="1" noChangeArrowheads="1"/>
          </p:cNvSpPr>
          <p:nvPr>
            <p:ph type="body" idx="1"/>
          </p:nvPr>
        </p:nvSpPr>
        <p:spPr>
          <a:noFill/>
          <a:ln/>
        </p:spPr>
        <p:txBody>
          <a:bodyPr/>
          <a:lstStyle/>
          <a:p>
            <a:pPr eaLnBrk="1" hangingPunct="1"/>
            <a:r>
              <a:rPr lang="en-US" smtClean="0"/>
              <a:t>In this lesson, we’ll learn how to provide the basic information for the computer to connect to the network. We need to recall that we have to provide at least 4 parameters: IP address, Netmask, routing information and DNS resolution information. Linux provide us several way to configure these parameter. We can use the network configuration wizard, configuring command or we can modify directly configuration files. To be able to o all the task correctly and do not interference between methods, we’ll learn how these tools change the active configuration, and what the configuration will be considered as a default configuration when the system start.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FF5249BF-8889-40E7-9A7A-64DFBD7D6CC4}" type="slidenum">
              <a:rPr lang="en-US"/>
              <a:pPr/>
              <a:t>3</a:t>
            </a:fld>
            <a:endParaRPr lang="en-US"/>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r>
              <a:rPr lang="en-US" smtClean="0"/>
              <a:t>Configuration wizard is a program provide a interactive interface to enter parameters for network configuration. The program will accept user input, verifies it, write into configuration files and then update the current configuration. That means the program must be executed as root in order to modify the configuration files and to start and stop the networking services. There are many program for this purpose, with command line interface, with interactive interface, with graphical interface. Nowadays, Installation program includes a network configuration tools.In the figure bellows an example of such program is presented.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B361A48-1CBE-4533-8875-8696B5FDD9DE}" type="slidenum">
              <a:rPr lang="en-US"/>
              <a:pPr/>
              <a:t>4</a:t>
            </a:fld>
            <a:endParaRPr lang="en-US"/>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lnSpc>
                <a:spcPct val="80000"/>
              </a:lnSpc>
            </a:pPr>
            <a:r>
              <a:rPr lang="en-US" dirty="0" smtClean="0"/>
              <a:t>In this Linux distribution, network configuration are stored in  /etc/</a:t>
            </a:r>
            <a:r>
              <a:rPr lang="en-US" dirty="0" err="1" smtClean="0"/>
              <a:t>sysconfig</a:t>
            </a:r>
            <a:r>
              <a:rPr lang="en-US" dirty="0" smtClean="0"/>
              <a:t>/network. The location of the file can varies in other distribution. The ‘/etc/</a:t>
            </a:r>
            <a:r>
              <a:rPr lang="en-US" dirty="0" err="1" smtClean="0"/>
              <a:t>sysconfig</a:t>
            </a:r>
            <a:r>
              <a:rPr lang="en-US" dirty="0" smtClean="0"/>
              <a:t>/network’ file is a file to establish common settings for the network interface such as the hostname and the default gateway. The main setting items for the ‘/etc/</a:t>
            </a:r>
            <a:r>
              <a:rPr lang="en-US" dirty="0" err="1" smtClean="0"/>
              <a:t>sysconfig</a:t>
            </a:r>
            <a:r>
              <a:rPr lang="en-US" dirty="0" smtClean="0"/>
              <a:t>/network’ file are as follows:</a:t>
            </a:r>
          </a:p>
          <a:p>
            <a:pPr eaLnBrk="1" hangingPunct="1">
              <a:lnSpc>
                <a:spcPct val="80000"/>
              </a:lnSpc>
            </a:pPr>
            <a:r>
              <a:rPr lang="en-US" dirty="0" smtClean="0"/>
              <a:t>NETWORKING=</a:t>
            </a:r>
            <a:r>
              <a:rPr lang="en-US" dirty="0" err="1" smtClean="0"/>
              <a:t>yes|no</a:t>
            </a:r>
            <a:r>
              <a:rPr lang="en-US" dirty="0" smtClean="0"/>
              <a:t>: Set about whether to use the network.</a:t>
            </a:r>
          </a:p>
          <a:p>
            <a:pPr eaLnBrk="1" hangingPunct="1">
              <a:lnSpc>
                <a:spcPct val="80000"/>
              </a:lnSpc>
            </a:pPr>
            <a:r>
              <a:rPr lang="en-US" dirty="0" smtClean="0"/>
              <a:t>NETMASK= </a:t>
            </a:r>
            <a:r>
              <a:rPr lang="en-US" i="1" dirty="0" smtClean="0"/>
              <a:t>subnet mask: </a:t>
            </a:r>
            <a:r>
              <a:rPr lang="en-US" dirty="0" smtClean="0"/>
              <a:t>Set the subnet mask allocated in the network interface.</a:t>
            </a:r>
          </a:p>
          <a:p>
            <a:pPr eaLnBrk="1" hangingPunct="1">
              <a:lnSpc>
                <a:spcPct val="80000"/>
              </a:lnSpc>
            </a:pPr>
            <a:r>
              <a:rPr lang="en-US" dirty="0" smtClean="0"/>
              <a:t>NETWORK= </a:t>
            </a:r>
            <a:r>
              <a:rPr lang="en-US" i="1" dirty="0" smtClean="0"/>
              <a:t>network address: </a:t>
            </a:r>
            <a:r>
              <a:rPr lang="en-US" dirty="0" smtClean="0"/>
              <a:t>Set the network address allocated in the network interface.</a:t>
            </a:r>
          </a:p>
          <a:p>
            <a:pPr eaLnBrk="1" hangingPunct="1">
              <a:lnSpc>
                <a:spcPct val="80000"/>
              </a:lnSpc>
            </a:pPr>
            <a:r>
              <a:rPr lang="en-US" dirty="0" smtClean="0"/>
              <a:t>ONBOOT= yes | no :Set by specifying whether to make the network interface effective when the system start-y -up. The specification of “yes” makes the network interface effective when the system start-up. The specification of “no” makes the network interface invalid.</a:t>
            </a:r>
          </a:p>
          <a:p>
            <a:pPr eaLnBrk="1" hangingPunct="1">
              <a:lnSpc>
                <a:spcPct val="80000"/>
              </a:lnSpc>
            </a:pPr>
            <a:r>
              <a:rPr lang="en-US" dirty="0" smtClean="0"/>
              <a:t>TYPE=Ethernet : It is specification of the device type. ‘Ethernet’ is specified. Besides this, there are XDSL, etc.</a:t>
            </a:r>
          </a:p>
          <a:p>
            <a:pPr eaLnBrk="1" hangingPunct="1">
              <a:lnSpc>
                <a:spcPct val="80000"/>
              </a:lnSpc>
            </a:pPr>
            <a:r>
              <a:rPr lang="en-US" dirty="0" smtClean="0"/>
              <a:t>HOSTNAME=</a:t>
            </a:r>
            <a:r>
              <a:rPr lang="en-US" i="1" dirty="0" smtClean="0"/>
              <a:t>hostname: </a:t>
            </a:r>
            <a:r>
              <a:rPr lang="en-US" dirty="0" smtClean="0"/>
              <a:t>Specify the hostname.</a:t>
            </a:r>
          </a:p>
          <a:p>
            <a:pPr eaLnBrk="1" hangingPunct="1">
              <a:lnSpc>
                <a:spcPct val="80000"/>
              </a:lnSpc>
            </a:pPr>
            <a:r>
              <a:rPr lang="en-US" dirty="0" smtClean="0"/>
              <a:t>GATEWAY= </a:t>
            </a:r>
            <a:r>
              <a:rPr lang="en-US" i="1" dirty="0" smtClean="0"/>
              <a:t>IP address of default gateway :</a:t>
            </a:r>
            <a:r>
              <a:rPr lang="en-US" dirty="0" smtClean="0"/>
              <a:t>Set IP address of default gateway.</a:t>
            </a:r>
          </a:p>
          <a:p>
            <a:pPr eaLnBrk="1" hangingPunct="1">
              <a:lnSpc>
                <a:spcPct val="80000"/>
              </a:lnSpc>
            </a:pPr>
            <a:r>
              <a:rPr lang="en-US" dirty="0" smtClean="0"/>
              <a:t>GATEWAYDEV= </a:t>
            </a:r>
            <a:r>
              <a:rPr lang="en-US" i="1" dirty="0" smtClean="0"/>
              <a:t>network interface :</a:t>
            </a:r>
            <a:r>
              <a:rPr lang="en-US" dirty="0" smtClean="0"/>
              <a:t>Set the network interface to be connected with GATEWAYDEV the </a:t>
            </a:r>
            <a:r>
              <a:rPr lang="en-US" dirty="0" smtClean="0"/>
              <a:t>default gateway</a:t>
            </a:r>
            <a:r>
              <a:rPr lang="en-US" dirty="0" smtClean="0"/>
              <a:t>.</a:t>
            </a:r>
          </a:p>
          <a:p>
            <a:pPr eaLnBrk="1" hangingPunct="1">
              <a:lnSpc>
                <a:spcPct val="80000"/>
              </a:lnSpc>
            </a:pPr>
            <a:r>
              <a:rPr lang="en-US" dirty="0" smtClean="0"/>
              <a:t>FORWARD_IPV4=</a:t>
            </a:r>
            <a:r>
              <a:rPr lang="en-US" dirty="0" err="1" smtClean="0"/>
              <a:t>yes|no</a:t>
            </a:r>
            <a:r>
              <a:rPr lang="en-US" dirty="0" smtClean="0"/>
              <a:t> :Set by specifying whether you do the IP forwarding (forward of the IP packet).</a:t>
            </a:r>
          </a:p>
          <a:p>
            <a:pPr eaLnBrk="1" hangingPunct="1">
              <a:lnSpc>
                <a:spcPct val="80000"/>
              </a:lnSpc>
            </a:pPr>
            <a:r>
              <a:rPr lang="en-US" dirty="0" smtClean="0"/>
              <a:t>For example, in the case of a computer to which multiple network interface cards are mounted, you can make </a:t>
            </a:r>
            <a:r>
              <a:rPr lang="en-US" dirty="0" smtClean="0"/>
              <a:t>a computer </a:t>
            </a:r>
            <a:r>
              <a:rPr lang="en-US" dirty="0" smtClean="0"/>
              <a:t>in which Linux is installed carry out the function as router, by specifying “yes” for this item.</a:t>
            </a:r>
          </a:p>
          <a:p>
            <a:pPr eaLnBrk="1" hangingPunct="1">
              <a:lnSpc>
                <a:spcPct val="80000"/>
              </a:lnSpc>
            </a:pPr>
            <a:endParaRPr lang="en-US" sz="8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97112FC2-49CC-4DB5-8FE6-9AE53A3246A7}" type="slidenum">
              <a:rPr lang="en-US"/>
              <a:pPr/>
              <a:t>5</a:t>
            </a:fld>
            <a:endParaRPr lang="en-US"/>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dirty="0" smtClean="0"/>
              <a:t>The </a:t>
            </a:r>
            <a:r>
              <a:rPr lang="en-US" b="1" dirty="0" smtClean="0"/>
              <a:t>name resolution </a:t>
            </a:r>
            <a:r>
              <a:rPr lang="en-US" dirty="0" smtClean="0"/>
              <a:t>is to find out the IP address of a computer from the hostname given to a computer.</a:t>
            </a:r>
          </a:p>
          <a:p>
            <a:pPr eaLnBrk="1" hangingPunct="1"/>
            <a:r>
              <a:rPr lang="en-US" dirty="0" smtClean="0"/>
              <a:t>Networking using the TCP/IP protocol, the computer identifies itself to the other party of the communication using the IP address. However, because the IP address is merely four figures delimited by the period, it is difficult for us</a:t>
            </a:r>
          </a:p>
          <a:p>
            <a:pPr eaLnBrk="1" hangingPunct="1"/>
            <a:r>
              <a:rPr lang="en-US" dirty="0" smtClean="0"/>
              <a:t>to remember and is very cumbersome to </a:t>
            </a:r>
            <a:r>
              <a:rPr lang="en-US" dirty="0" err="1" smtClean="0"/>
              <a:t>use.In</a:t>
            </a:r>
            <a:r>
              <a:rPr lang="en-US" dirty="0" smtClean="0"/>
              <a:t> order to eliminate this inconvenience, it is desirable that we communicate using the hostname. However, TCP/IP protocol does not allow the computer to communicate by using the host name.</a:t>
            </a:r>
          </a:p>
          <a:p>
            <a:pPr eaLnBrk="1" hangingPunct="1"/>
            <a:r>
              <a:rPr lang="en-US" dirty="0" smtClean="0"/>
              <a:t>Thus, we need a system called DNS and a mechanism called 'name resolution', to enable us to find out the computer's IP address from its hostname given to a computer.</a:t>
            </a:r>
          </a:p>
          <a:p>
            <a:pPr eaLnBrk="1" hangingPunct="1"/>
            <a:r>
              <a:rPr lang="en-US" dirty="0" smtClean="0"/>
              <a:t>The information in the hosts file is shown in the table. Host is a old style of resolution, when all mapping are stored in a local file /etc/hosts. NUS provide also name resolution. If an item is listed in more than one systems, the priority order is defined in .</a:t>
            </a:r>
            <a:r>
              <a:rPr lang="en-US" dirty="0" err="1" smtClean="0"/>
              <a:t>etc.nsswitch</a:t>
            </a:r>
            <a:r>
              <a:rPr lang="en-US" dirty="0" smtClean="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eaLnBrk="1" hangingPunct="1"/>
            <a:r>
              <a:rPr lang="en-US" smtClean="0"/>
              <a:t>In this course, routing table is simply default gateway. More complex routing can be done by command route.</a:t>
            </a:r>
          </a:p>
          <a:p>
            <a:pPr eaLnBrk="1" hangingPunct="1"/>
            <a:r>
              <a:rPr lang="en-US" smtClean="0"/>
              <a:t>To check the network setting, follows the steps bellow:</a:t>
            </a:r>
          </a:p>
          <a:p>
            <a:pPr eaLnBrk="1" hangingPunct="1"/>
            <a:r>
              <a:rPr lang="en-US" smtClean="0"/>
              <a:t>Check the hostname using hostname</a:t>
            </a:r>
          </a:p>
          <a:p>
            <a:pPr eaLnBrk="1" hangingPunct="1"/>
            <a:r>
              <a:rPr lang="en-US" smtClean="0"/>
              <a:t>Check if network is configured by using ifconfig</a:t>
            </a:r>
          </a:p>
          <a:p>
            <a:pPr eaLnBrk="1" hangingPunct="1"/>
            <a:r>
              <a:rPr lang="en-US" smtClean="0"/>
              <a:t>Check the reachability by using ping</a:t>
            </a:r>
          </a:p>
          <a:p>
            <a:pPr eaLnBrk="1" hangingPunct="1"/>
            <a:r>
              <a:rPr lang="en-US" smtClean="0"/>
              <a:t>Ping a hostname of an existing machine</a:t>
            </a:r>
          </a:p>
          <a:p>
            <a:pPr eaLnBrk="1" hangingPunct="1"/>
            <a:r>
              <a:rPr lang="en-US" smtClean="0"/>
              <a:t>Ping an IP an existing machine</a:t>
            </a:r>
          </a:p>
          <a:p>
            <a:pPr eaLnBrk="1" hangingPunct="1"/>
            <a:r>
              <a:rPr lang="en-US" smtClean="0"/>
              <a:t>Ping the DNS server</a:t>
            </a:r>
          </a:p>
          <a:p>
            <a:pPr eaLnBrk="1" hangingPunct="1"/>
            <a:r>
              <a:rPr lang="en-US" smtClean="0"/>
              <a:t>Ping the default GW</a:t>
            </a:r>
          </a:p>
        </p:txBody>
      </p:sp>
      <p:sp>
        <p:nvSpPr>
          <p:cNvPr id="18436" name="Slide Number Placeholder 3"/>
          <p:cNvSpPr>
            <a:spLocks noGrp="1"/>
          </p:cNvSpPr>
          <p:nvPr>
            <p:ph type="sldNum" sz="quarter" idx="5"/>
          </p:nvPr>
        </p:nvSpPr>
        <p:spPr>
          <a:noFill/>
        </p:spPr>
        <p:txBody>
          <a:bodyPr/>
          <a:lstStyle/>
          <a:p>
            <a:fld id="{F9130699-7522-4EEA-90C4-C4CB51DE9F24}"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eaLnBrk="1" hangingPunct="1"/>
            <a:endParaRPr lang="en-US" smtClean="0"/>
          </a:p>
        </p:txBody>
      </p:sp>
      <p:sp>
        <p:nvSpPr>
          <p:cNvPr id="19460" name="Slide Number Placeholder 3"/>
          <p:cNvSpPr>
            <a:spLocks noGrp="1"/>
          </p:cNvSpPr>
          <p:nvPr>
            <p:ph type="sldNum" sz="quarter" idx="5"/>
          </p:nvPr>
        </p:nvSpPr>
        <p:spPr>
          <a:noFill/>
        </p:spPr>
        <p:txBody>
          <a:bodyPr/>
          <a:lstStyle/>
          <a:p>
            <a:fld id="{A0DEB130-0DBF-45A8-949C-EDED0DF405C2}"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a:noFill/>
        </p:spPr>
        <p:txBody>
          <a:bodyPr/>
          <a:lstStyle/>
          <a:p>
            <a:fld id="{5D330F67-6B8D-4A14-BADF-EE288B73FA78}"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endParaRPr lang="en-US" smtClean="0"/>
          </a:p>
        </p:txBody>
      </p:sp>
      <p:sp>
        <p:nvSpPr>
          <p:cNvPr id="21508" name="Slide Number Placeholder 3"/>
          <p:cNvSpPr>
            <a:spLocks noGrp="1"/>
          </p:cNvSpPr>
          <p:nvPr>
            <p:ph type="sldNum" sz="quarter" idx="5"/>
          </p:nvPr>
        </p:nvSpPr>
        <p:spPr>
          <a:noFill/>
        </p:spPr>
        <p:txBody>
          <a:bodyPr/>
          <a:lstStyle/>
          <a:p>
            <a:fld id="{D29C92E4-5D32-474C-B299-FF51764645AA}"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C2643C-BCE3-4927-A922-CC21179558C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447503-7596-4F25-9938-060E7C369E8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A2C2DF-AEC3-4156-A261-BAD2B395E0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A2916C-5DF4-4520-8323-AAE8E29C4D2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C47E20-0ACF-4345-91FC-9E23F7E1AD4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91FCD1-40D3-4792-A7FE-C153939900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1A187A6-F317-47EC-B831-CDCD4C245A0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083448F-CD19-4BFB-937F-28CF27F6F8D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37B9511-EF5D-4C8A-970B-7146D7DE6F6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448B00-E52E-48ED-81C9-C5B04F14CA2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5AABD1-407B-433B-8B2E-EEFCAB560F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367DEABB-53B7-45A9-A90A-C9EBED21459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ja-JP" sz="4000" smtClean="0">
                <a:ea typeface="ＭＳ Ｐゴシック" charset="-128"/>
              </a:rPr>
              <a:t>5. Network Configuration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Summary</a:t>
            </a:r>
          </a:p>
        </p:txBody>
      </p:sp>
      <p:sp>
        <p:nvSpPr>
          <p:cNvPr id="11267" name="Rectangle 3"/>
          <p:cNvSpPr>
            <a:spLocks noGrp="1" noChangeArrowheads="1"/>
          </p:cNvSpPr>
          <p:nvPr>
            <p:ph type="body" idx="1"/>
          </p:nvPr>
        </p:nvSpPr>
        <p:spPr/>
        <p:txBody>
          <a:bodyPr/>
          <a:lstStyle/>
          <a:p>
            <a:pPr eaLnBrk="1" hangingPunct="1"/>
            <a:r>
              <a:rPr lang="en-US" smtClean="0"/>
              <a:t>Network configuration parameters</a:t>
            </a:r>
          </a:p>
          <a:p>
            <a:pPr eaLnBrk="1" hangingPunct="1"/>
            <a:r>
              <a:rPr lang="en-US" smtClean="0"/>
              <a:t>Network configuration files</a:t>
            </a:r>
          </a:p>
          <a:p>
            <a:pPr eaLnBrk="1" hangingPunct="1"/>
            <a:r>
              <a:rPr lang="en-US" smtClean="0"/>
              <a:t>Network configuration tools</a:t>
            </a:r>
          </a:p>
          <a:p>
            <a:pPr eaLnBrk="1" hangingPunct="1"/>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Content</a:t>
            </a:r>
          </a:p>
        </p:txBody>
      </p:sp>
      <p:sp>
        <p:nvSpPr>
          <p:cNvPr id="3075" name="Rectangle 3"/>
          <p:cNvSpPr>
            <a:spLocks noGrp="1" noChangeArrowheads="1"/>
          </p:cNvSpPr>
          <p:nvPr>
            <p:ph type="body" idx="1"/>
          </p:nvPr>
        </p:nvSpPr>
        <p:spPr/>
        <p:txBody>
          <a:bodyPr/>
          <a:lstStyle/>
          <a:p>
            <a:pPr eaLnBrk="1" hangingPunct="1"/>
            <a:r>
              <a:rPr lang="en-US" altLang="ja-JP" smtClean="0">
                <a:ea typeface="ＭＳ Ｐゴシック" charset="-128"/>
              </a:rPr>
              <a:t>Network Configuration Wizard</a:t>
            </a:r>
          </a:p>
          <a:p>
            <a:pPr eaLnBrk="1" hangingPunct="1"/>
            <a:r>
              <a:rPr lang="en-US" altLang="ja-JP" smtClean="0">
                <a:ea typeface="ＭＳ Ｐゴシック" charset="-128"/>
              </a:rPr>
              <a:t>Network setting and setting file</a:t>
            </a:r>
          </a:p>
          <a:p>
            <a:pPr eaLnBrk="1" hangingPunct="1"/>
            <a:r>
              <a:rPr lang="en-US" altLang="ja-JP" smtClean="0">
                <a:ea typeface="ＭＳ Ｐゴシック" charset="-128"/>
              </a:rPr>
              <a:t>Name resolution</a:t>
            </a:r>
          </a:p>
          <a:p>
            <a:pPr eaLnBrk="1" hangingPunct="1"/>
            <a:r>
              <a:rPr lang="en-US" altLang="ja-JP" smtClean="0">
                <a:ea typeface="ＭＳ Ｐゴシック" charset="-128"/>
              </a:rPr>
              <a:t>Confirmation of network setting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ja-JP" smtClean="0">
                <a:ea typeface="ＭＳ Ｐゴシック" charset="-128"/>
              </a:rPr>
              <a:t>Network Configuration Wizard</a:t>
            </a:r>
            <a:endParaRPr lang="en-US" smtClean="0"/>
          </a:p>
        </p:txBody>
      </p:sp>
      <p:pic>
        <p:nvPicPr>
          <p:cNvPr id="4099" name="Picture 5"/>
          <p:cNvPicPr>
            <a:picLocks noChangeAspect="1" noChangeArrowheads="1"/>
          </p:cNvPicPr>
          <p:nvPr/>
        </p:nvPicPr>
        <p:blipFill>
          <a:blip r:embed="rId3"/>
          <a:srcRect/>
          <a:stretch>
            <a:fillRect/>
          </a:stretch>
        </p:blipFill>
        <p:spPr bwMode="auto">
          <a:xfrm>
            <a:off x="395288" y="1412875"/>
            <a:ext cx="8353425" cy="49482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ja-JP" smtClean="0">
                <a:ea typeface="ＭＳ Ｐゴシック" charset="-128"/>
              </a:rPr>
              <a:t>Network setting and setting file</a:t>
            </a:r>
          </a:p>
        </p:txBody>
      </p:sp>
      <p:pic>
        <p:nvPicPr>
          <p:cNvPr id="5123" name="Picture 4"/>
          <p:cNvPicPr>
            <a:picLocks noChangeAspect="1" noChangeArrowheads="1"/>
          </p:cNvPicPr>
          <p:nvPr/>
        </p:nvPicPr>
        <p:blipFill>
          <a:blip r:embed="rId3"/>
          <a:srcRect/>
          <a:stretch>
            <a:fillRect/>
          </a:stretch>
        </p:blipFill>
        <p:spPr bwMode="auto">
          <a:xfrm>
            <a:off x="250825" y="1196975"/>
            <a:ext cx="8642350" cy="51181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ja-JP" smtClean="0">
                <a:ea typeface="ＭＳ Ｐゴシック" charset="-128"/>
              </a:rPr>
              <a:t>Name resolution</a:t>
            </a:r>
          </a:p>
        </p:txBody>
      </p:sp>
      <p:graphicFrame>
        <p:nvGraphicFramePr>
          <p:cNvPr id="56376" name="Group 56"/>
          <p:cNvGraphicFramePr>
            <a:graphicFrameLocks noGrp="1"/>
          </p:cNvGraphicFramePr>
          <p:nvPr>
            <p:ph sz="half" idx="4294967295"/>
          </p:nvPr>
        </p:nvGraphicFramePr>
        <p:xfrm>
          <a:off x="684213" y="1557338"/>
          <a:ext cx="7786687" cy="3536952"/>
        </p:xfrm>
        <a:graphic>
          <a:graphicData uri="http://schemas.openxmlformats.org/drawingml/2006/table">
            <a:tbl>
              <a:tblPr/>
              <a:tblGrid>
                <a:gridCol w="3894137"/>
                <a:gridCol w="3892550"/>
              </a:tblGrid>
              <a:tr h="620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Host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/etc/hosts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rgbClr val="000000"/>
                          </a:solidFill>
                          <a:effectLst/>
                          <a:latin typeface="Arial Unicode MS" pitchFamily="34" charset="-128"/>
                        </a:rPr>
                        <a:t>/</a:t>
                      </a:r>
                      <a:r>
                        <a:rPr kumimoji="0" lang="en-US" sz="2800" b="0" i="0" u="none" strike="noStrike" cap="none" normalizeH="0" baseline="0" smtClean="0">
                          <a:ln>
                            <a:noFill/>
                          </a:ln>
                          <a:solidFill>
                            <a:schemeClr val="tx1"/>
                          </a:solidFill>
                          <a:effectLst/>
                          <a:latin typeface="Arial" charset="0"/>
                        </a:rPr>
                        <a:t>usr/lib/nis/nisclient –D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/etc/ypbind.conf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resolv.conf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Search 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/etc/nsswitch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ja-JP" smtClean="0">
                <a:ea typeface="ＭＳ Ｐゴシック" charset="-128"/>
              </a:rPr>
              <a:t>Confirmation of network setting</a:t>
            </a:r>
          </a:p>
        </p:txBody>
      </p:sp>
      <p:sp>
        <p:nvSpPr>
          <p:cNvPr id="7171" name="Rectangle 3"/>
          <p:cNvSpPr>
            <a:spLocks noGrp="1" noChangeArrowheads="1"/>
          </p:cNvSpPr>
          <p:nvPr>
            <p:ph type="body" idx="1"/>
          </p:nvPr>
        </p:nvSpPr>
        <p:spPr/>
        <p:txBody>
          <a:bodyPr/>
          <a:lstStyle/>
          <a:p>
            <a:pPr eaLnBrk="1" hangingPunct="1"/>
            <a:r>
              <a:rPr lang="en-US" smtClean="0"/>
              <a:t>Hostname</a:t>
            </a:r>
          </a:p>
          <a:p>
            <a:pPr eaLnBrk="1" hangingPunct="1"/>
            <a:r>
              <a:rPr lang="en-US" smtClean="0"/>
              <a:t>IPAddress</a:t>
            </a:r>
          </a:p>
          <a:p>
            <a:pPr eaLnBrk="1" hangingPunct="1"/>
            <a:r>
              <a:rPr lang="en-US" smtClean="0"/>
              <a:t>Routing table</a:t>
            </a:r>
          </a:p>
          <a:p>
            <a:pPr eaLnBrk="1" hangingPunct="1"/>
            <a:r>
              <a:rPr lang="en-US" smtClean="0"/>
              <a:t>Reachability</a:t>
            </a:r>
          </a:p>
          <a:p>
            <a:pPr eaLnBrk="1" hangingPunct="1"/>
            <a:r>
              <a:rPr lang="en-US" smtClean="0"/>
              <a:t>DNS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Change Network Setting</a:t>
            </a:r>
          </a:p>
        </p:txBody>
      </p:sp>
      <p:sp>
        <p:nvSpPr>
          <p:cNvPr id="8195" name="Rectangle 3"/>
          <p:cNvSpPr>
            <a:spLocks noGrp="1" noChangeArrowheads="1"/>
          </p:cNvSpPr>
          <p:nvPr>
            <p:ph type="body" idx="1"/>
          </p:nvPr>
        </p:nvSpPr>
        <p:spPr/>
        <p:txBody>
          <a:bodyPr/>
          <a:lstStyle/>
          <a:p>
            <a:pPr eaLnBrk="1" hangingPunct="1"/>
            <a:r>
              <a:rPr lang="en-US" smtClean="0"/>
              <a:t>Setup tools</a:t>
            </a:r>
          </a:p>
        </p:txBody>
      </p:sp>
      <p:pic>
        <p:nvPicPr>
          <p:cNvPr id="8196" name="Picture 4"/>
          <p:cNvPicPr>
            <a:picLocks noChangeAspect="1" noChangeArrowheads="1"/>
          </p:cNvPicPr>
          <p:nvPr/>
        </p:nvPicPr>
        <p:blipFill>
          <a:blip r:embed="rId3"/>
          <a:srcRect/>
          <a:stretch>
            <a:fillRect/>
          </a:stretch>
        </p:blipFill>
        <p:spPr bwMode="auto">
          <a:xfrm>
            <a:off x="900113" y="2492375"/>
            <a:ext cx="6854825" cy="3806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eaLnBrk="1" hangingPunct="1"/>
            <a:r>
              <a:rPr lang="en-US" smtClean="0"/>
              <a:t>Verification-01</a:t>
            </a:r>
          </a:p>
        </p:txBody>
      </p:sp>
      <p:pic>
        <p:nvPicPr>
          <p:cNvPr id="9219" name="Picture 5"/>
          <p:cNvPicPr>
            <a:picLocks noChangeAspect="1" noChangeArrowheads="1"/>
          </p:cNvPicPr>
          <p:nvPr/>
        </p:nvPicPr>
        <p:blipFill>
          <a:blip r:embed="rId3"/>
          <a:srcRect/>
          <a:stretch>
            <a:fillRect/>
          </a:stretch>
        </p:blipFill>
        <p:spPr bwMode="auto">
          <a:xfrm>
            <a:off x="395288" y="1341438"/>
            <a:ext cx="8280400" cy="490378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Verification-02</a:t>
            </a:r>
          </a:p>
        </p:txBody>
      </p:sp>
      <p:pic>
        <p:nvPicPr>
          <p:cNvPr id="10243" name="Picture 4"/>
          <p:cNvPicPr>
            <a:picLocks noChangeAspect="1" noChangeArrowheads="1"/>
          </p:cNvPicPr>
          <p:nvPr/>
        </p:nvPicPr>
        <p:blipFill>
          <a:blip r:embed="rId3"/>
          <a:srcRect/>
          <a:stretch>
            <a:fillRect/>
          </a:stretch>
        </p:blipFill>
        <p:spPr bwMode="auto">
          <a:xfrm>
            <a:off x="323850" y="1268413"/>
            <a:ext cx="8497888" cy="503396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853</Words>
  <Application>Microsoft Office PowerPoint</Application>
  <PresentationFormat>On-screen Show (4:3)</PresentationFormat>
  <Paragraphs>72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ＭＳ Ｐゴシック</vt:lpstr>
      <vt:lpstr>Arial Unicode MS</vt:lpstr>
      <vt:lpstr>Default Design</vt:lpstr>
      <vt:lpstr>5. Network Configuration</vt:lpstr>
      <vt:lpstr>Content</vt:lpstr>
      <vt:lpstr>Network Configuration Wizard</vt:lpstr>
      <vt:lpstr>Network setting and setting file</vt:lpstr>
      <vt:lpstr>Name resolution</vt:lpstr>
      <vt:lpstr>Confirmation of network setting</vt:lpstr>
      <vt:lpstr>Change Network Setting</vt:lpstr>
      <vt:lpstr>Verification-01</vt:lpstr>
      <vt:lpstr>Verification-02</vt:lpstr>
      <vt:lpstr>Summary</vt:lpstr>
    </vt:vector>
  </TitlesOfParts>
  <Company>FIT-HUT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 Quoc Trung</dc:creator>
  <cp:lastModifiedBy>trunghq</cp:lastModifiedBy>
  <cp:revision>35</cp:revision>
  <dcterms:created xsi:type="dcterms:W3CDTF">2007-10-08T10:03:30Z</dcterms:created>
  <dcterms:modified xsi:type="dcterms:W3CDTF">2008-02-26T02:14:52Z</dcterms:modified>
</cp:coreProperties>
</file>