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3" r:id="rId2"/>
    <p:sldId id="274" r:id="rId3"/>
    <p:sldId id="281" r:id="rId4"/>
    <p:sldId id="282" r:id="rId5"/>
    <p:sldId id="279" r:id="rId6"/>
    <p:sldId id="278" r:id="rId7"/>
    <p:sldId id="283" r:id="rId8"/>
    <p:sldId id="277" r:id="rId9"/>
    <p:sldId id="290" r:id="rId10"/>
    <p:sldId id="287" r:id="rId11"/>
    <p:sldId id="289" r:id="rId12"/>
    <p:sldId id="286" r:id="rId13"/>
    <p:sldId id="275" r:id="rId14"/>
    <p:sldId id="288" r:id="rId15"/>
    <p:sldId id="291"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showOutlineIcons="0">
    <p:restoredLeft sz="34551" autoAdjust="0"/>
    <p:restoredTop sz="86464" autoAdjust="0"/>
  </p:normalViewPr>
  <p:slideViewPr>
    <p:cSldViewPr>
      <p:cViewPr varScale="1">
        <p:scale>
          <a:sx n="95" d="100"/>
          <a:sy n="95" d="100"/>
        </p:scale>
        <p:origin x="-174" y="-9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notesViewPr>
    <p:cSldViewPr>
      <p:cViewPr>
        <p:scale>
          <a:sx n="80" d="100"/>
          <a:sy n="80" d="100"/>
        </p:scale>
        <p:origin x="-2058" y="-18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3" Type="http://schemas.openxmlformats.org/officeDocument/2006/relationships/slide" Target="slides/slide5.xml"/><Relationship Id="rId7" Type="http://schemas.openxmlformats.org/officeDocument/2006/relationships/slide" Target="slides/slide13.xml"/><Relationship Id="rId2" Type="http://schemas.openxmlformats.org/officeDocument/2006/relationships/slide" Target="slides/slide4.xml"/><Relationship Id="rId1" Type="http://schemas.openxmlformats.org/officeDocument/2006/relationships/slide" Target="slides/slide3.xml"/><Relationship Id="rId6" Type="http://schemas.openxmlformats.org/officeDocument/2006/relationships/slide" Target="slides/slide12.xml"/><Relationship Id="rId5" Type="http://schemas.openxmlformats.org/officeDocument/2006/relationships/slide" Target="slides/slide8.xml"/><Relationship Id="rId4"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741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C1BE233-2703-4825-8B9A-5BC36814459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2E9F5B21-14CE-42A3-AD0E-4A9EB97058D4}" type="slidenum">
              <a:rPr lang="en-US" smtClean="0"/>
              <a:pPr/>
              <a:t>1</a:t>
            </a:fld>
            <a:endParaRPr lang="en-US" smtClean="0"/>
          </a:p>
        </p:txBody>
      </p:sp>
      <p:sp>
        <p:nvSpPr>
          <p:cNvPr id="18435" name="Rectangle 2"/>
          <p:cNvSpPr>
            <a:spLocks noRo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smtClean="0"/>
          </a:p>
        </p:txBody>
      </p:sp>
      <p:sp>
        <p:nvSpPr>
          <p:cNvPr id="27652" name="Slide Number Placeholder 3"/>
          <p:cNvSpPr>
            <a:spLocks noGrp="1"/>
          </p:cNvSpPr>
          <p:nvPr>
            <p:ph type="sldNum" sz="quarter" idx="5"/>
          </p:nvPr>
        </p:nvSpPr>
        <p:spPr>
          <a:noFill/>
        </p:spPr>
        <p:txBody>
          <a:bodyPr/>
          <a:lstStyle/>
          <a:p>
            <a:fld id="{35C81101-106E-4C5D-B769-5455F207DD47}" type="slidenum">
              <a:rPr lang="en-US" smtClean="0"/>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smtClean="0"/>
          </a:p>
        </p:txBody>
      </p:sp>
      <p:sp>
        <p:nvSpPr>
          <p:cNvPr id="28676" name="Slide Number Placeholder 3"/>
          <p:cNvSpPr>
            <a:spLocks noGrp="1"/>
          </p:cNvSpPr>
          <p:nvPr>
            <p:ph type="sldNum" sz="quarter" idx="5"/>
          </p:nvPr>
        </p:nvSpPr>
        <p:spPr>
          <a:noFill/>
        </p:spPr>
        <p:txBody>
          <a:bodyPr/>
          <a:lstStyle/>
          <a:p>
            <a:fld id="{841AE6D0-70BD-4D12-AFC5-1C57959A445A}" type="slidenum">
              <a:rPr lang="en-US" smtClean="0"/>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smtClean="0"/>
          </a:p>
        </p:txBody>
      </p:sp>
      <p:sp>
        <p:nvSpPr>
          <p:cNvPr id="29700" name="Slide Number Placeholder 3"/>
          <p:cNvSpPr>
            <a:spLocks noGrp="1"/>
          </p:cNvSpPr>
          <p:nvPr>
            <p:ph type="sldNum" sz="quarter" idx="5"/>
          </p:nvPr>
        </p:nvSpPr>
        <p:spPr>
          <a:noFill/>
        </p:spPr>
        <p:txBody>
          <a:bodyPr/>
          <a:lstStyle/>
          <a:p>
            <a:fld id="{501D08F2-D60D-48EE-A008-E024F92646EF}" type="slidenum">
              <a:rPr lang="en-US" smtClean="0"/>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1EB02D02-12E2-46DF-86E7-A361091DF995}" type="slidenum">
              <a:rPr lang="en-US" smtClean="0"/>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r>
              <a:rPr lang="en-US" smtClean="0"/>
              <a:t>All of the tools that we have learned works over one software as once. This is not comfortable when working with a complex software system  with thousands software. Linux distributions provide tools that manage all of the software installed on a machine at once. </a:t>
            </a:r>
          </a:p>
          <a:p>
            <a:r>
              <a:rPr lang="en-US" smtClean="0"/>
              <a:t>This tool includes a database for  software dependences. It will connect with a remote or local directory to get this database. The source of the packages is also downloaded from repository.</a:t>
            </a:r>
          </a:p>
          <a:p>
            <a:r>
              <a:rPr lang="en-US" smtClean="0"/>
              <a:t>In Redhat, the tool is YUM</a:t>
            </a:r>
          </a:p>
        </p:txBody>
      </p:sp>
      <p:sp>
        <p:nvSpPr>
          <p:cNvPr id="31748" name="Slide Number Placeholder 3"/>
          <p:cNvSpPr>
            <a:spLocks noGrp="1"/>
          </p:cNvSpPr>
          <p:nvPr>
            <p:ph type="sldNum" sz="quarter" idx="5"/>
          </p:nvPr>
        </p:nvSpPr>
        <p:spPr>
          <a:noFill/>
        </p:spPr>
        <p:txBody>
          <a:bodyPr/>
          <a:lstStyle/>
          <a:p>
            <a:fld id="{775FB2F6-71A2-46CB-9A93-62D3CD1A09EA}" type="slidenum">
              <a:rPr lang="en-US" smtClean="0"/>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smtClean="0"/>
          </a:p>
        </p:txBody>
      </p:sp>
      <p:sp>
        <p:nvSpPr>
          <p:cNvPr id="32772" name="Slide Number Placeholder 3"/>
          <p:cNvSpPr>
            <a:spLocks noGrp="1"/>
          </p:cNvSpPr>
          <p:nvPr>
            <p:ph type="sldNum" sz="quarter" idx="5"/>
          </p:nvPr>
        </p:nvSpPr>
        <p:spPr>
          <a:noFill/>
        </p:spPr>
        <p:txBody>
          <a:bodyPr/>
          <a:lstStyle/>
          <a:p>
            <a:fld id="{7817FCE9-7F4C-4811-AC8B-9487F86F86A3}" type="slidenum">
              <a:rPr lang="en-US" smtClean="0"/>
              <a:pPr/>
              <a:t>15</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endParaRPr lang="en-US" smtClean="0"/>
          </a:p>
        </p:txBody>
      </p:sp>
      <p:sp>
        <p:nvSpPr>
          <p:cNvPr id="19460" name="Slide Number Placeholder 3"/>
          <p:cNvSpPr>
            <a:spLocks noGrp="1"/>
          </p:cNvSpPr>
          <p:nvPr>
            <p:ph type="sldNum" sz="quarter" idx="5"/>
          </p:nvPr>
        </p:nvSpPr>
        <p:spPr>
          <a:noFill/>
        </p:spPr>
        <p:txBody>
          <a:bodyPr/>
          <a:lstStyle/>
          <a:p>
            <a:fld id="{72FAC37F-C238-45CA-BFF5-54E9028F8BC9}" type="slidenum">
              <a:rPr lang="en-US" smtClean="0"/>
              <a:pPr/>
              <a:t>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F73CE5A1-88A5-40B2-848E-AEF06B5F0BF6}" type="slidenum">
              <a:rPr lang="en-US" smtClean="0"/>
              <a:pPr/>
              <a:t>3</a:t>
            </a:fld>
            <a:endParaRPr lang="en-US" smtClean="0"/>
          </a:p>
        </p:txBody>
      </p:sp>
      <p:sp>
        <p:nvSpPr>
          <p:cNvPr id="20483" name="Rectangle 2"/>
          <p:cNvSpPr>
            <a:spLocks noRo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algn="just" eaLnBrk="1" hangingPunct="1">
              <a:lnSpc>
                <a:spcPct val="80000"/>
              </a:lnSpc>
            </a:pPr>
            <a:r>
              <a:rPr lang="en-US" sz="1100" b="1" dirty="0" smtClean="0"/>
              <a:t>Classification </a:t>
            </a:r>
            <a:r>
              <a:rPr lang="en-US" sz="1100" b="1" dirty="0" smtClean="0"/>
              <a:t>and definition of software </a:t>
            </a:r>
            <a:r>
              <a:rPr lang="en-US" sz="1100" dirty="0" smtClean="0"/>
              <a:t>(According to the definitions of Free Software Foundation):</a:t>
            </a:r>
          </a:p>
          <a:p>
            <a:pPr algn="just" eaLnBrk="1" hangingPunct="1">
              <a:lnSpc>
                <a:spcPct val="80000"/>
              </a:lnSpc>
            </a:pPr>
            <a:r>
              <a:rPr lang="en-US" sz="1100" dirty="0" smtClean="0"/>
              <a:t>• </a:t>
            </a:r>
            <a:r>
              <a:rPr lang="en-US" sz="1100" b="1" dirty="0" smtClean="0"/>
              <a:t>Free software </a:t>
            </a:r>
            <a:r>
              <a:rPr lang="en-US" sz="1100" dirty="0" smtClean="0"/>
              <a:t>(</a:t>
            </a:r>
            <a:r>
              <a:rPr lang="en-US" sz="1100" b="1" dirty="0" smtClean="0"/>
              <a:t>open source software</a:t>
            </a:r>
            <a:r>
              <a:rPr lang="en-US" sz="1100" dirty="0" smtClean="0"/>
              <a:t>): Free </a:t>
            </a:r>
            <a:r>
              <a:rPr lang="en-US" sz="1100" dirty="0" smtClean="0"/>
              <a:t>software is software that comes with permission for anyone to use, copy, and distribute, either verbatim or with modifications, either gratis or for a fee. In particular, this means that source code must be available. The copyright belongs to the producer.</a:t>
            </a:r>
          </a:p>
          <a:p>
            <a:pPr algn="just" eaLnBrk="1" hangingPunct="1">
              <a:lnSpc>
                <a:spcPct val="80000"/>
              </a:lnSpc>
            </a:pPr>
            <a:r>
              <a:rPr lang="en-US" sz="1100" dirty="0" smtClean="0"/>
              <a:t>• </a:t>
            </a:r>
            <a:r>
              <a:rPr lang="en-US" sz="1100" b="1" dirty="0" smtClean="0"/>
              <a:t>Public domain </a:t>
            </a:r>
            <a:r>
              <a:rPr lang="en-US" sz="1100" b="1" dirty="0" err="1" smtClean="0"/>
              <a:t>software:</a:t>
            </a:r>
            <a:r>
              <a:rPr lang="en-US" sz="1100" dirty="0" err="1" smtClean="0"/>
              <a:t>The</a:t>
            </a:r>
            <a:r>
              <a:rPr lang="en-US" sz="1100" dirty="0" smtClean="0"/>
              <a:t> </a:t>
            </a:r>
            <a:r>
              <a:rPr lang="en-US" sz="1100" dirty="0" smtClean="0"/>
              <a:t>public domain software is a legal term meaning that the copyright is abandoned. The software classified into this category are not copyrighted.</a:t>
            </a:r>
          </a:p>
          <a:p>
            <a:pPr algn="just" eaLnBrk="1" hangingPunct="1">
              <a:lnSpc>
                <a:spcPct val="80000"/>
              </a:lnSpc>
            </a:pPr>
            <a:r>
              <a:rPr lang="en-US" sz="1100" dirty="0" smtClean="0"/>
              <a:t>• </a:t>
            </a:r>
            <a:r>
              <a:rPr lang="en-US" sz="1100" b="1" dirty="0" err="1" smtClean="0"/>
              <a:t>Copylefted</a:t>
            </a:r>
            <a:r>
              <a:rPr lang="en-US" sz="1100" b="1" dirty="0" smtClean="0"/>
              <a:t> </a:t>
            </a:r>
            <a:r>
              <a:rPr lang="en-US" sz="1100" b="1" dirty="0" err="1" smtClean="0"/>
              <a:t>software:</a:t>
            </a:r>
            <a:r>
              <a:rPr lang="en-US" sz="1100" dirty="0" err="1" smtClean="0"/>
              <a:t>The</a:t>
            </a:r>
            <a:r>
              <a:rPr lang="en-US" sz="1100" dirty="0" smtClean="0"/>
              <a:t> </a:t>
            </a:r>
            <a:r>
              <a:rPr lang="en-US" sz="1100" dirty="0" err="1" smtClean="0"/>
              <a:t>copyleft</a:t>
            </a:r>
            <a:r>
              <a:rPr lang="en-US" sz="1100" dirty="0" smtClean="0"/>
              <a:t> is software that put the obligation to provide the freedom of the use of the source code, the correction, and the re-distribution when distributing it again.</a:t>
            </a:r>
          </a:p>
          <a:p>
            <a:pPr algn="just" eaLnBrk="1" hangingPunct="1">
              <a:lnSpc>
                <a:spcPct val="80000"/>
              </a:lnSpc>
            </a:pPr>
            <a:r>
              <a:rPr lang="en-US" sz="1100" dirty="0" smtClean="0"/>
              <a:t>• </a:t>
            </a:r>
            <a:r>
              <a:rPr lang="en-US" sz="1100" b="1" dirty="0" smtClean="0"/>
              <a:t>Non-</a:t>
            </a:r>
            <a:r>
              <a:rPr lang="en-US" sz="1100" b="1" dirty="0" err="1" smtClean="0"/>
              <a:t>copylefted</a:t>
            </a:r>
            <a:r>
              <a:rPr lang="en-US" sz="1100" b="1" dirty="0" smtClean="0"/>
              <a:t> free </a:t>
            </a:r>
            <a:r>
              <a:rPr lang="en-US" sz="1100" b="1" dirty="0" err="1" smtClean="0"/>
              <a:t>software:</a:t>
            </a:r>
            <a:r>
              <a:rPr lang="en-US" sz="1100" dirty="0" err="1" smtClean="0"/>
              <a:t>Non-copylefted</a:t>
            </a:r>
            <a:r>
              <a:rPr lang="en-US" sz="1100" dirty="0" smtClean="0"/>
              <a:t> </a:t>
            </a:r>
            <a:r>
              <a:rPr lang="en-US" sz="1100" dirty="0" smtClean="0"/>
              <a:t>free software comes from the author with permission to redistribute and modify, and also to add additional restrictions to it.(representative example: X)</a:t>
            </a:r>
          </a:p>
          <a:p>
            <a:pPr algn="just" eaLnBrk="1" hangingPunct="1">
              <a:lnSpc>
                <a:spcPct val="80000"/>
              </a:lnSpc>
            </a:pPr>
            <a:r>
              <a:rPr lang="en-US" sz="1100" dirty="0" smtClean="0"/>
              <a:t>• </a:t>
            </a:r>
            <a:r>
              <a:rPr lang="en-US" sz="1100" b="1" dirty="0" smtClean="0"/>
              <a:t>GPL-covered </a:t>
            </a:r>
            <a:r>
              <a:rPr lang="en-US" sz="1100" b="1" dirty="0" smtClean="0"/>
              <a:t>software: </a:t>
            </a:r>
            <a:r>
              <a:rPr lang="en-US" sz="1100" dirty="0" smtClean="0"/>
              <a:t>Software </a:t>
            </a:r>
            <a:r>
              <a:rPr lang="en-US" sz="1100" dirty="0" smtClean="0"/>
              <a:t>protected by GPL (GNU General Public License</a:t>
            </a:r>
            <a:r>
              <a:rPr lang="en-US" sz="1100" dirty="0" smtClean="0"/>
              <a:t>). </a:t>
            </a:r>
            <a:r>
              <a:rPr lang="en-US" sz="1100" dirty="0" smtClean="0"/>
              <a:t>GNU software is protected with GPL.</a:t>
            </a:r>
          </a:p>
          <a:p>
            <a:pPr algn="just" eaLnBrk="1" hangingPunct="1">
              <a:lnSpc>
                <a:spcPct val="80000"/>
              </a:lnSpc>
            </a:pPr>
            <a:r>
              <a:rPr lang="en-US" sz="1100" dirty="0" smtClean="0"/>
              <a:t>• </a:t>
            </a:r>
            <a:r>
              <a:rPr lang="en-US" sz="1100" b="1" dirty="0" smtClean="0"/>
              <a:t>Semi-free </a:t>
            </a:r>
            <a:r>
              <a:rPr lang="en-US" sz="1100" b="1" dirty="0" err="1" smtClean="0"/>
              <a:t>software:</a:t>
            </a:r>
            <a:r>
              <a:rPr lang="en-US" sz="1100" dirty="0" err="1" smtClean="0"/>
              <a:t>Semi</a:t>
            </a:r>
            <a:r>
              <a:rPr lang="en-US" sz="1100" dirty="0" smtClean="0"/>
              <a:t>-free </a:t>
            </a:r>
            <a:r>
              <a:rPr lang="en-US" sz="1100" dirty="0" smtClean="0"/>
              <a:t>software is software that is not free, but comes with permission for individuals to use, copy, distribute, and modify (including distribution of modified versions) for non-profit purposes.</a:t>
            </a:r>
          </a:p>
          <a:p>
            <a:pPr algn="just" eaLnBrk="1" hangingPunct="1">
              <a:lnSpc>
                <a:spcPct val="80000"/>
              </a:lnSpc>
            </a:pPr>
            <a:r>
              <a:rPr lang="en-US" sz="1100" dirty="0" smtClean="0"/>
              <a:t>• </a:t>
            </a:r>
            <a:r>
              <a:rPr lang="en-US" sz="1100" b="1" dirty="0" smtClean="0"/>
              <a:t>Proprietary </a:t>
            </a:r>
            <a:r>
              <a:rPr lang="en-US" sz="1100" b="1" dirty="0" err="1" smtClean="0"/>
              <a:t>software:</a:t>
            </a:r>
            <a:r>
              <a:rPr lang="en-US" sz="1100" dirty="0" err="1" smtClean="0"/>
              <a:t>Its</a:t>
            </a:r>
            <a:r>
              <a:rPr lang="en-US" sz="1100" dirty="0" smtClean="0"/>
              <a:t> </a:t>
            </a:r>
            <a:r>
              <a:rPr lang="en-US" sz="1100" dirty="0" smtClean="0"/>
              <a:t>use, redistribution or modification is prohibited, </a:t>
            </a:r>
            <a:r>
              <a:rPr lang="en-US" sz="1100" dirty="0" smtClean="0"/>
              <a:t>requires permission</a:t>
            </a:r>
          </a:p>
          <a:p>
            <a:pPr algn="just" eaLnBrk="1" hangingPunct="1">
              <a:lnSpc>
                <a:spcPct val="80000"/>
              </a:lnSpc>
            </a:pPr>
            <a:r>
              <a:rPr lang="en-US" sz="1100" dirty="0" smtClean="0"/>
              <a:t>• </a:t>
            </a:r>
            <a:r>
              <a:rPr lang="en-US" sz="1100" b="1" dirty="0" err="1" smtClean="0"/>
              <a:t>Freeware:</a:t>
            </a:r>
            <a:r>
              <a:rPr lang="en-US" sz="1100" dirty="0" err="1" smtClean="0"/>
              <a:t>Software</a:t>
            </a:r>
            <a:r>
              <a:rPr lang="en-US" sz="1100" dirty="0" smtClean="0"/>
              <a:t> </a:t>
            </a:r>
            <a:r>
              <a:rPr lang="en-US" sz="1100" dirty="0" smtClean="0"/>
              <a:t>that limits the modification and the obtaining of the source code, though its re-distribution is generally permitted.</a:t>
            </a:r>
          </a:p>
          <a:p>
            <a:pPr algn="just" eaLnBrk="1" hangingPunct="1">
              <a:lnSpc>
                <a:spcPct val="80000"/>
              </a:lnSpc>
            </a:pPr>
            <a:r>
              <a:rPr lang="en-US" sz="1100" dirty="0" smtClean="0"/>
              <a:t>• </a:t>
            </a:r>
            <a:r>
              <a:rPr lang="en-US" sz="1100" b="1" dirty="0" smtClean="0"/>
              <a:t>Shareware: </a:t>
            </a:r>
            <a:r>
              <a:rPr lang="en-US" sz="1100" dirty="0" smtClean="0"/>
              <a:t>Shareware </a:t>
            </a:r>
            <a:r>
              <a:rPr lang="en-US" sz="1100" dirty="0" smtClean="0"/>
              <a:t>is software which comes with permission for people to redistribute copies, but says that anyone who continues to use a copy is required to pay a license fee. For most shareware, source code is not available; thus, you cannot modify the program at all.</a:t>
            </a:r>
          </a:p>
          <a:p>
            <a:pPr algn="just" eaLnBrk="1" hangingPunct="1">
              <a:lnSpc>
                <a:spcPct val="80000"/>
              </a:lnSpc>
            </a:pPr>
            <a:endParaRPr lang="en-US" sz="1100"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pPr algn="just" eaLnBrk="1" hangingPunct="1"/>
            <a:r>
              <a:rPr lang="en-US" sz="1100" dirty="0" smtClean="0"/>
              <a:t>After understanding the license, in the technique view, we’ll learn about how to install the software. There are several option  to install a software:</a:t>
            </a:r>
          </a:p>
          <a:p>
            <a:pPr algn="just" eaLnBrk="1" hangingPunct="1"/>
            <a:r>
              <a:rPr lang="en-US" sz="1100" dirty="0" smtClean="0"/>
              <a:t>User can get the binary code of the program, and then install it on the machine manually or via setup scrip. Software can also be installed via getting and compiling source code, than installing the obtain binary code. Most of the compiling scripts includes installing script.</a:t>
            </a:r>
          </a:p>
          <a:p>
            <a:pPr algn="just" eaLnBrk="1" hangingPunct="1"/>
            <a:r>
              <a:rPr lang="en-US" sz="1100" dirty="0" smtClean="0"/>
              <a:t>The source (binary or code) is available from internet,  can be stored in local hard disk, or distributed via removable media such as </a:t>
            </a:r>
            <a:r>
              <a:rPr lang="en-US" sz="1100" dirty="0" err="1" smtClean="0"/>
              <a:t>cd</a:t>
            </a:r>
            <a:r>
              <a:rPr lang="en-US" sz="1100" dirty="0" smtClean="0"/>
              <a:t>, </a:t>
            </a:r>
            <a:r>
              <a:rPr lang="en-US" sz="1100" dirty="0" err="1" smtClean="0"/>
              <a:t>dvd</a:t>
            </a:r>
            <a:r>
              <a:rPr lang="en-US" sz="1100" dirty="0" smtClean="0"/>
              <a:t>, …</a:t>
            </a:r>
          </a:p>
        </p:txBody>
      </p:sp>
      <p:sp>
        <p:nvSpPr>
          <p:cNvPr id="21508" name="Slide Number Placeholder 3"/>
          <p:cNvSpPr>
            <a:spLocks noGrp="1"/>
          </p:cNvSpPr>
          <p:nvPr>
            <p:ph type="sldNum" sz="quarter" idx="5"/>
          </p:nvPr>
        </p:nvSpPr>
        <p:spPr>
          <a:noFill/>
        </p:spPr>
        <p:txBody>
          <a:bodyPr/>
          <a:lstStyle/>
          <a:p>
            <a:fld id="{4C3ED3EC-AACD-4BDB-AA73-B76FBF1709EC}" type="slidenum">
              <a:rPr lang="en-US" smtClean="0"/>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pPr algn="just" eaLnBrk="1" hangingPunct="1"/>
            <a:r>
              <a:rPr lang="en-US" sz="1100" dirty="0" smtClean="0"/>
              <a:t>Unfortunately, it is not so simple to get the source and install software. Programs are not independent each other. Most of programs need several shared library. Common libraries are shared between many programs. When install a program, if  the libraries are not installed, they have to be installed. So we need to install other software when needed. And if these software depends on other software, we need to install the latest!</a:t>
            </a:r>
          </a:p>
          <a:p>
            <a:pPr algn="just" eaLnBrk="1" hangingPunct="1"/>
            <a:r>
              <a:rPr lang="en-US" sz="1100" dirty="0" smtClean="0"/>
              <a:t>This dependency sometime leads to the problem of conflicting. SW1 needs version 1.0 of SW2, whereas SW3 needs version 2.0. If 2.0 is compatible to 1.0 then we have to install 2.0. But if SW1 is old then it can not support 2.0, then we can not use SW1 and SW3 at the same time. And we have thousands software!</a:t>
            </a:r>
          </a:p>
          <a:p>
            <a:pPr algn="just" eaLnBrk="1" hangingPunct="1"/>
            <a:r>
              <a:rPr lang="en-US" sz="1100" dirty="0" smtClean="0"/>
              <a:t>To detect and resolve the dependency and conflict, each system has a software management system. In Linux distributions, there are two basics software management mechanism provided by </a:t>
            </a:r>
            <a:r>
              <a:rPr lang="en-US" sz="1100" dirty="0" err="1" smtClean="0"/>
              <a:t>Redhat</a:t>
            </a:r>
            <a:r>
              <a:rPr lang="en-US" sz="1100" dirty="0" smtClean="0"/>
              <a:t> and </a:t>
            </a:r>
            <a:r>
              <a:rPr lang="en-US" sz="1100" dirty="0" err="1" smtClean="0"/>
              <a:t>Debian</a:t>
            </a:r>
            <a:r>
              <a:rPr lang="en-US" sz="1100" dirty="0" smtClean="0"/>
              <a:t>: rpm and </a:t>
            </a:r>
            <a:r>
              <a:rPr lang="en-US" sz="1100" dirty="0" err="1" smtClean="0"/>
              <a:t>dpkg</a:t>
            </a:r>
            <a:r>
              <a:rPr lang="en-US" sz="1100" dirty="0" smtClean="0"/>
              <a:t>. </a:t>
            </a:r>
          </a:p>
          <a:p>
            <a:pPr algn="just" eaLnBrk="1" hangingPunct="1"/>
            <a:r>
              <a:rPr lang="en-US" sz="1100" dirty="0" smtClean="0"/>
              <a:t>These mechanism provide control not over dependency and conflicts, but also configuration files and packaging software. Via rpm and </a:t>
            </a:r>
            <a:r>
              <a:rPr lang="en-US" sz="1100" dirty="0" err="1" smtClean="0"/>
              <a:t>dpkg</a:t>
            </a:r>
            <a:r>
              <a:rPr lang="en-US" sz="1100" dirty="0" smtClean="0"/>
              <a:t>, user can install software from binary code packaged with installation script in a package. Thousands packages are available via internet. They are stored in </a:t>
            </a:r>
            <a:r>
              <a:rPr lang="en-US" sz="1100" dirty="0" smtClean="0"/>
              <a:t>repositories.</a:t>
            </a:r>
            <a:endParaRPr lang="en-US" sz="1100" dirty="0" smtClean="0"/>
          </a:p>
        </p:txBody>
      </p:sp>
      <p:sp>
        <p:nvSpPr>
          <p:cNvPr id="22532" name="Slide Number Placeholder 3"/>
          <p:cNvSpPr>
            <a:spLocks noGrp="1"/>
          </p:cNvSpPr>
          <p:nvPr>
            <p:ph type="sldNum" sz="quarter" idx="5"/>
          </p:nvPr>
        </p:nvSpPr>
        <p:spPr>
          <a:noFill/>
        </p:spPr>
        <p:txBody>
          <a:bodyPr/>
          <a:lstStyle/>
          <a:p>
            <a:fld id="{1A101FBD-9A67-4645-BD69-F49ED6BE217E}" type="slidenum">
              <a:rPr lang="en-US" smtClean="0"/>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pPr algn="just"/>
            <a:r>
              <a:rPr lang="en-US" sz="1100" dirty="0" smtClean="0"/>
              <a:t>In this distribution model, software is distributed by set of source code. When compiling this code, a set of binary file is obtained. Then these file have to be installed to correct location on the file system. </a:t>
            </a:r>
          </a:p>
          <a:p>
            <a:pPr algn="just"/>
            <a:r>
              <a:rPr lang="en-US" sz="1100" dirty="0" smtClean="0"/>
              <a:t>Normally, a source package includes source code, configure script, clean script, install script and post install script. </a:t>
            </a:r>
          </a:p>
          <a:p>
            <a:pPr algn="just"/>
            <a:r>
              <a:rPr lang="en-US" sz="1100" dirty="0" smtClean="0"/>
              <a:t>The configure script checks whether the environment of the system is compatible to the software. It verifies if the shared library a available, if there is any conflict with existing software in the system. It configure also the parameters of the compilation and writes it to </a:t>
            </a:r>
            <a:r>
              <a:rPr lang="en-US" sz="1100" dirty="0" err="1" smtClean="0"/>
              <a:t>makefile</a:t>
            </a:r>
            <a:r>
              <a:rPr lang="en-US" sz="1100" dirty="0" smtClean="0"/>
              <a:t>.  </a:t>
            </a:r>
          </a:p>
          <a:p>
            <a:pPr algn="just"/>
            <a:r>
              <a:rPr lang="en-US" sz="1100" dirty="0" smtClean="0"/>
              <a:t>The compiling script compiles the </a:t>
            </a:r>
            <a:r>
              <a:rPr lang="en-US" sz="1100" dirty="0" err="1" smtClean="0"/>
              <a:t>sourcecode</a:t>
            </a:r>
            <a:r>
              <a:rPr lang="en-US" sz="1100" dirty="0" smtClean="0"/>
              <a:t> to binary files and place them in the source code directory. </a:t>
            </a:r>
          </a:p>
          <a:p>
            <a:pPr algn="just"/>
            <a:r>
              <a:rPr lang="en-US" sz="1100" dirty="0" smtClean="0"/>
              <a:t>The install script copies files into predefined system directories.</a:t>
            </a:r>
          </a:p>
          <a:p>
            <a:pPr algn="just"/>
            <a:r>
              <a:rPr lang="en-US" sz="1100" dirty="0" smtClean="0"/>
              <a:t>After installation, default parameters have to be activated and certain preparing operations have to be executed. This is done by post install script.</a:t>
            </a:r>
          </a:p>
          <a:p>
            <a:pPr algn="just"/>
            <a:r>
              <a:rPr lang="en-US" sz="1100" dirty="0" smtClean="0"/>
              <a:t>When uninstall a software, binary and configuration files have to be cleaned. This actions are executed by a cleaning script. </a:t>
            </a:r>
          </a:p>
          <a:p>
            <a:pPr algn="just"/>
            <a:r>
              <a:rPr lang="en-US" sz="1100" dirty="0" smtClean="0"/>
              <a:t>In a standard source code distribution, all of these scripts are integrated in one make file script. The scripts are selected by corresponding option. </a:t>
            </a:r>
          </a:p>
        </p:txBody>
      </p:sp>
      <p:sp>
        <p:nvSpPr>
          <p:cNvPr id="23556" name="Slide Number Placeholder 3"/>
          <p:cNvSpPr>
            <a:spLocks noGrp="1"/>
          </p:cNvSpPr>
          <p:nvPr>
            <p:ph type="sldNum" sz="quarter" idx="5"/>
          </p:nvPr>
        </p:nvSpPr>
        <p:spPr>
          <a:noFill/>
        </p:spPr>
        <p:txBody>
          <a:bodyPr/>
          <a:lstStyle/>
          <a:p>
            <a:fld id="{4BEB20A3-BF1F-4597-8B9B-75273393C467}" type="slidenum">
              <a:rPr lang="en-US" smtClean="0"/>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r>
              <a:rPr lang="en-US" smtClean="0"/>
              <a:t>Visit the webpage of x-unikey</a:t>
            </a:r>
          </a:p>
          <a:p>
            <a:r>
              <a:rPr lang="en-US" smtClean="0"/>
              <a:t>Download the source code of the software</a:t>
            </a:r>
          </a:p>
          <a:p>
            <a:r>
              <a:rPr lang="en-US" smtClean="0"/>
              <a:t>Un tar the source code</a:t>
            </a:r>
          </a:p>
          <a:p>
            <a:r>
              <a:rPr lang="en-US" smtClean="0"/>
              <a:t>Execute the configure script</a:t>
            </a:r>
          </a:p>
          <a:p>
            <a:r>
              <a:rPr lang="en-US" smtClean="0"/>
              <a:t>Compiling</a:t>
            </a:r>
          </a:p>
          <a:p>
            <a:r>
              <a:rPr lang="en-US" smtClean="0"/>
              <a:t>Installing (this two script can be executed as once)</a:t>
            </a:r>
          </a:p>
          <a:p>
            <a:r>
              <a:rPr lang="en-US" smtClean="0"/>
              <a:t>Checking if x-unikey is installed</a:t>
            </a:r>
          </a:p>
          <a:p>
            <a:r>
              <a:rPr lang="en-US" smtClean="0"/>
              <a:t>Unistalling x-unikey</a:t>
            </a:r>
          </a:p>
        </p:txBody>
      </p:sp>
      <p:sp>
        <p:nvSpPr>
          <p:cNvPr id="24580" name="Slide Number Placeholder 3"/>
          <p:cNvSpPr>
            <a:spLocks noGrp="1"/>
          </p:cNvSpPr>
          <p:nvPr>
            <p:ph type="sldNum" sz="quarter" idx="5"/>
          </p:nvPr>
        </p:nvSpPr>
        <p:spPr>
          <a:noFill/>
        </p:spPr>
        <p:txBody>
          <a:bodyPr/>
          <a:lstStyle/>
          <a:p>
            <a:fld id="{C25AA0BE-328E-4852-B02F-CC748EDE637E}" type="slidenum">
              <a:rPr lang="en-US" smtClean="0"/>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eaLnBrk="1" hangingPunct="1">
              <a:lnSpc>
                <a:spcPct val="80000"/>
              </a:lnSpc>
              <a:defRPr/>
            </a:pPr>
            <a:r>
              <a:rPr lang="en-US" sz="1100" dirty="0" smtClean="0"/>
              <a:t>Action</a:t>
            </a:r>
          </a:p>
          <a:p>
            <a:pPr lvl="1" eaLnBrk="1" hangingPunct="1">
              <a:lnSpc>
                <a:spcPct val="80000"/>
              </a:lnSpc>
              <a:defRPr/>
            </a:pPr>
            <a:r>
              <a:rPr lang="en-US" sz="1100" dirty="0" smtClean="0"/>
              <a:t>Install</a:t>
            </a:r>
          </a:p>
          <a:p>
            <a:pPr lvl="1" eaLnBrk="1" hangingPunct="1">
              <a:lnSpc>
                <a:spcPct val="80000"/>
              </a:lnSpc>
              <a:defRPr/>
            </a:pPr>
            <a:r>
              <a:rPr lang="en-US" sz="1100" dirty="0" smtClean="0"/>
              <a:t>Uninstall</a:t>
            </a:r>
          </a:p>
          <a:p>
            <a:pPr lvl="1" eaLnBrk="1" hangingPunct="1">
              <a:lnSpc>
                <a:spcPct val="80000"/>
              </a:lnSpc>
              <a:defRPr/>
            </a:pPr>
            <a:r>
              <a:rPr lang="en-US" sz="1100" dirty="0" smtClean="0"/>
              <a:t>Configure</a:t>
            </a:r>
          </a:p>
          <a:p>
            <a:pPr lvl="1" eaLnBrk="1" hangingPunct="1">
              <a:lnSpc>
                <a:spcPct val="80000"/>
              </a:lnSpc>
              <a:defRPr/>
            </a:pPr>
            <a:r>
              <a:rPr lang="en-US" sz="1100" dirty="0" smtClean="0"/>
              <a:t>Reconfigure</a:t>
            </a:r>
          </a:p>
          <a:p>
            <a:pPr eaLnBrk="1" hangingPunct="1">
              <a:lnSpc>
                <a:spcPct val="80000"/>
              </a:lnSpc>
              <a:defRPr/>
            </a:pPr>
            <a:r>
              <a:rPr lang="en-US" sz="1100" dirty="0" smtClean="0"/>
              <a:t>Query the software status</a:t>
            </a:r>
          </a:p>
          <a:p>
            <a:pPr lvl="1" eaLnBrk="1" hangingPunct="1">
              <a:lnSpc>
                <a:spcPct val="80000"/>
              </a:lnSpc>
              <a:defRPr/>
            </a:pPr>
            <a:r>
              <a:rPr lang="en-US" sz="1100" dirty="0" smtClean="0"/>
              <a:t>Check whether installed</a:t>
            </a:r>
          </a:p>
          <a:p>
            <a:pPr lvl="1" eaLnBrk="1" hangingPunct="1">
              <a:lnSpc>
                <a:spcPct val="80000"/>
              </a:lnSpc>
              <a:defRPr/>
            </a:pPr>
            <a:r>
              <a:rPr lang="en-US" sz="1100" dirty="0" smtClean="0"/>
              <a:t>Check dependency</a:t>
            </a:r>
          </a:p>
          <a:p>
            <a:pPr eaLnBrk="1" hangingPunct="1">
              <a:lnSpc>
                <a:spcPct val="80000"/>
              </a:lnSpc>
              <a:defRPr/>
            </a:pPr>
            <a:r>
              <a:rPr lang="en-US" sz="1100" dirty="0" smtClean="0"/>
              <a:t>Query the package status</a:t>
            </a:r>
          </a:p>
          <a:p>
            <a:pPr lvl="1" eaLnBrk="1" hangingPunct="1">
              <a:lnSpc>
                <a:spcPct val="80000"/>
              </a:lnSpc>
              <a:defRPr/>
            </a:pPr>
            <a:r>
              <a:rPr lang="en-US" sz="1100" dirty="0" smtClean="0"/>
              <a:t>Package information</a:t>
            </a:r>
          </a:p>
          <a:p>
            <a:pPr lvl="1" eaLnBrk="1" hangingPunct="1">
              <a:lnSpc>
                <a:spcPct val="80000"/>
              </a:lnSpc>
              <a:defRPr/>
            </a:pPr>
            <a:r>
              <a:rPr lang="en-US" sz="1100" dirty="0" smtClean="0"/>
              <a:t>Package content</a:t>
            </a:r>
          </a:p>
          <a:p>
            <a:pPr lvl="1" eaLnBrk="1" hangingPunct="1">
              <a:lnSpc>
                <a:spcPct val="80000"/>
              </a:lnSpc>
              <a:defRPr/>
            </a:pPr>
            <a:r>
              <a:rPr lang="en-US" sz="1100" dirty="0" smtClean="0"/>
              <a:t>Package content</a:t>
            </a:r>
          </a:p>
          <a:p>
            <a:pPr eaLnBrk="1" hangingPunct="1">
              <a:defRPr/>
            </a:pPr>
            <a:r>
              <a:rPr lang="en-US" sz="1100" i="1" dirty="0" smtClean="0"/>
              <a:t>Name</a:t>
            </a:r>
          </a:p>
          <a:p>
            <a:pPr eaLnBrk="1" hangingPunct="1">
              <a:defRPr/>
            </a:pPr>
            <a:r>
              <a:rPr lang="en-US" sz="1100" i="1" dirty="0" smtClean="0"/>
              <a:t>Version</a:t>
            </a:r>
          </a:p>
          <a:p>
            <a:pPr eaLnBrk="1" hangingPunct="1">
              <a:defRPr/>
            </a:pPr>
            <a:r>
              <a:rPr lang="en-US" sz="1100" i="1" dirty="0" smtClean="0"/>
              <a:t>Release number</a:t>
            </a:r>
          </a:p>
          <a:p>
            <a:pPr eaLnBrk="1" hangingPunct="1">
              <a:defRPr/>
            </a:pPr>
            <a:r>
              <a:rPr lang="en-US" sz="1100" i="1" dirty="0" smtClean="0"/>
              <a:t>Platform</a:t>
            </a:r>
          </a:p>
          <a:p>
            <a:pPr eaLnBrk="1" hangingPunct="1">
              <a:defRPr/>
            </a:pPr>
            <a:r>
              <a:rPr lang="en-US" sz="1100" i="1" dirty="0" smtClean="0"/>
              <a:t>extension</a:t>
            </a:r>
          </a:p>
          <a:p>
            <a:pPr lvl="1" eaLnBrk="1" hangingPunct="1">
              <a:lnSpc>
                <a:spcPct val="80000"/>
              </a:lnSpc>
              <a:defRPr/>
            </a:pPr>
            <a:endParaRPr lang="en-US" sz="2400" dirty="0" smtClean="0"/>
          </a:p>
          <a:p>
            <a:pPr>
              <a:defRPr/>
            </a:pPr>
            <a:endParaRPr lang="en-US" dirty="0"/>
          </a:p>
        </p:txBody>
      </p:sp>
      <p:sp>
        <p:nvSpPr>
          <p:cNvPr id="25604" name="Slide Number Placeholder 3"/>
          <p:cNvSpPr>
            <a:spLocks noGrp="1"/>
          </p:cNvSpPr>
          <p:nvPr>
            <p:ph type="sldNum" sz="quarter" idx="5"/>
          </p:nvPr>
        </p:nvSpPr>
        <p:spPr>
          <a:noFill/>
        </p:spPr>
        <p:txBody>
          <a:bodyPr/>
          <a:lstStyle/>
          <a:p>
            <a:fld id="{F86CFCE6-0939-4093-9C9A-2EAFABED1DCC}" type="slidenum">
              <a:rPr lang="en-US" smtClean="0"/>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smtClean="0"/>
          </a:p>
        </p:txBody>
      </p:sp>
      <p:sp>
        <p:nvSpPr>
          <p:cNvPr id="26628" name="Slide Number Placeholder 3"/>
          <p:cNvSpPr>
            <a:spLocks noGrp="1"/>
          </p:cNvSpPr>
          <p:nvPr>
            <p:ph type="sldNum" sz="quarter" idx="5"/>
          </p:nvPr>
        </p:nvSpPr>
        <p:spPr>
          <a:noFill/>
        </p:spPr>
        <p:txBody>
          <a:bodyPr/>
          <a:lstStyle/>
          <a:p>
            <a:fld id="{277C74FA-69E8-4D84-9533-0D83A518B3DD}" type="slidenum">
              <a:rPr lang="en-US" smtClean="0"/>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0C4F078-62F9-4439-A931-75F62580DFB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E749575-8273-4363-9F8E-ABF00F6C4BA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9CDE806-E434-4DE4-A94F-B29A60392CB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502512A-8631-439B-AA7F-FED0B095851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B781401-35A0-4E37-95EF-5939B629259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97CA5DE-667F-48D4-87FC-313EEB843FA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024B8C7-83E9-4CC0-B0B6-050B175807F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0545A34-E668-4D77-8E93-0D55FB4F3E7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FB08D3B-1A41-4A48-A06B-16C9E529070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4FC55CD-1B02-434F-AB80-B3851DCA491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9EA4D10-C810-410F-9A0E-5E595EC8F27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506467A-17EF-443D-AB4C-37180C631A1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ja-JP" sz="4000" smtClean="0">
                <a:ea typeface="ＭＳ Ｐゴシック" charset="-128"/>
              </a:rPr>
              <a:t>6. Software 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noGrp="1" noChangeArrowheads="1"/>
          </p:cNvSpPr>
          <p:nvPr>
            <p:ph type="title"/>
          </p:nvPr>
        </p:nvSpPr>
        <p:spPr/>
        <p:txBody>
          <a:bodyPr/>
          <a:lstStyle/>
          <a:p>
            <a:pPr eaLnBrk="1" hangingPunct="1"/>
            <a:r>
              <a:rPr lang="en-US" smtClean="0"/>
              <a:t>Rpm example - 02</a:t>
            </a:r>
          </a:p>
        </p:txBody>
      </p:sp>
      <p:pic>
        <p:nvPicPr>
          <p:cNvPr id="11267" name="Picture 4"/>
          <p:cNvPicPr>
            <a:picLocks noChangeAspect="1" noChangeArrowheads="1"/>
          </p:cNvPicPr>
          <p:nvPr/>
        </p:nvPicPr>
        <p:blipFill>
          <a:blip r:embed="rId3"/>
          <a:srcRect/>
          <a:stretch>
            <a:fillRect/>
          </a:stretch>
        </p:blipFill>
        <p:spPr bwMode="auto">
          <a:xfrm>
            <a:off x="468313" y="1412875"/>
            <a:ext cx="8207375" cy="48831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p:cNvSpPr>
            <a:spLocks noGrp="1" noChangeArrowheads="1"/>
          </p:cNvSpPr>
          <p:nvPr>
            <p:ph type="title"/>
          </p:nvPr>
        </p:nvSpPr>
        <p:spPr/>
        <p:txBody>
          <a:bodyPr/>
          <a:lstStyle/>
          <a:p>
            <a:pPr eaLnBrk="1" hangingPunct="1"/>
            <a:r>
              <a:rPr lang="en-US" smtClean="0"/>
              <a:t>Rpm example - 03</a:t>
            </a:r>
          </a:p>
        </p:txBody>
      </p:sp>
      <p:pic>
        <p:nvPicPr>
          <p:cNvPr id="12291" name="Picture 5"/>
          <p:cNvPicPr>
            <a:picLocks noChangeAspect="1" noChangeArrowheads="1"/>
          </p:cNvPicPr>
          <p:nvPr/>
        </p:nvPicPr>
        <p:blipFill>
          <a:blip r:embed="rId3"/>
          <a:srcRect/>
          <a:stretch>
            <a:fillRect/>
          </a:stretch>
        </p:blipFill>
        <p:spPr bwMode="auto">
          <a:xfrm>
            <a:off x="468313" y="1484313"/>
            <a:ext cx="8135937" cy="484187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ja-JP" smtClean="0">
                <a:ea typeface="ＭＳ Ｐゴシック" charset="-128"/>
              </a:rPr>
              <a:t>Softwares dependency</a:t>
            </a:r>
            <a:endParaRPr lang="en-US" smtClean="0">
              <a:ea typeface="ＭＳ Ｐゴシック" charset="-128"/>
            </a:endParaRPr>
          </a:p>
        </p:txBody>
      </p:sp>
      <p:sp>
        <p:nvSpPr>
          <p:cNvPr id="13315" name="Rectangle 3"/>
          <p:cNvSpPr>
            <a:spLocks noGrp="1" noChangeArrowheads="1"/>
          </p:cNvSpPr>
          <p:nvPr>
            <p:ph type="body" idx="1"/>
          </p:nvPr>
        </p:nvSpPr>
        <p:spPr/>
        <p:txBody>
          <a:bodyPr/>
          <a:lstStyle/>
          <a:p>
            <a:pPr eaLnBrk="1" hangingPunct="1"/>
            <a:r>
              <a:rPr lang="en-US" smtClean="0"/>
              <a:t>Examle of installation of X-windows</a:t>
            </a:r>
          </a:p>
          <a:p>
            <a:pPr eaLnBrk="1" hangingPunct="1"/>
            <a:r>
              <a:rPr lang="en-US" smtClean="0"/>
              <a:t>Large number of preinstalled software</a:t>
            </a:r>
          </a:p>
          <a:p>
            <a:pPr eaLnBrk="1" hangingPunct="1"/>
            <a:r>
              <a:rPr lang="en-US" smtClean="0"/>
              <a:t>Circlic dependency</a:t>
            </a:r>
          </a:p>
          <a:p>
            <a:pPr eaLnBrk="1" hangingPunct="1"/>
            <a:r>
              <a:rPr lang="en-US" smtClean="0"/>
              <a:t>Uninstalling can affect other applications</a:t>
            </a:r>
          </a:p>
          <a:p>
            <a:pPr eaLnBrk="1" hangingPunct="1"/>
            <a:r>
              <a:rPr lang="en-US" smtClean="0"/>
              <a:t>Difficult to install/uninstall</a:t>
            </a:r>
          </a:p>
          <a:p>
            <a:pPr eaLnBrk="1" hangingPunct="1"/>
            <a:r>
              <a:rPr lang="en-US" smtClean="0"/>
              <a:t>Needs help</a:t>
            </a:r>
            <a:endParaRPr lang="en-US" altLang="ja-JP" smtClean="0">
              <a:ea typeface="ＭＳ Ｐゴシック"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ja-JP" sz="4000" smtClean="0">
                <a:ea typeface="ＭＳ Ｐゴシック" charset="-128"/>
              </a:rPr>
              <a:t>High level software management tools</a:t>
            </a:r>
          </a:p>
        </p:txBody>
      </p:sp>
      <p:sp>
        <p:nvSpPr>
          <p:cNvPr id="14339" name="Rectangle 3"/>
          <p:cNvSpPr>
            <a:spLocks noGrp="1" noChangeArrowheads="1"/>
          </p:cNvSpPr>
          <p:nvPr>
            <p:ph type="body" idx="1"/>
          </p:nvPr>
        </p:nvSpPr>
        <p:spPr/>
        <p:txBody>
          <a:bodyPr/>
          <a:lstStyle/>
          <a:p>
            <a:pPr eaLnBrk="1" hangingPunct="1">
              <a:lnSpc>
                <a:spcPct val="90000"/>
              </a:lnSpc>
            </a:pPr>
            <a:r>
              <a:rPr lang="en-US" smtClean="0"/>
              <a:t>Offered by distributor</a:t>
            </a:r>
          </a:p>
          <a:p>
            <a:pPr lvl="1" eaLnBrk="1" hangingPunct="1">
              <a:lnSpc>
                <a:spcPct val="90000"/>
              </a:lnSpc>
            </a:pPr>
            <a:r>
              <a:rPr lang="en-US" smtClean="0"/>
              <a:t>Client/server model</a:t>
            </a:r>
          </a:p>
          <a:p>
            <a:pPr eaLnBrk="1" hangingPunct="1">
              <a:lnSpc>
                <a:spcPct val="90000"/>
              </a:lnSpc>
            </a:pPr>
            <a:r>
              <a:rPr lang="en-US" smtClean="0"/>
              <a:t>Interactive interface (text/graphics)</a:t>
            </a:r>
          </a:p>
          <a:p>
            <a:pPr eaLnBrk="1" hangingPunct="1">
              <a:lnSpc>
                <a:spcPct val="90000"/>
              </a:lnSpc>
            </a:pPr>
            <a:r>
              <a:rPr lang="en-US" smtClean="0"/>
              <a:t>Automatic dependency management</a:t>
            </a:r>
          </a:p>
          <a:p>
            <a:pPr eaLnBrk="1" hangingPunct="1">
              <a:lnSpc>
                <a:spcPct val="90000"/>
              </a:lnSpc>
            </a:pPr>
            <a:r>
              <a:rPr lang="en-US" smtClean="0"/>
              <a:t>Automatic repository management</a:t>
            </a:r>
          </a:p>
          <a:p>
            <a:pPr eaLnBrk="1" hangingPunct="1">
              <a:lnSpc>
                <a:spcPct val="90000"/>
              </a:lnSpc>
            </a:pPr>
            <a:r>
              <a:rPr lang="en-US" smtClean="0"/>
              <a:t>Searching capability</a:t>
            </a:r>
          </a:p>
          <a:p>
            <a:pPr eaLnBrk="1" hangingPunct="1">
              <a:lnSpc>
                <a:spcPct val="90000"/>
              </a:lnSpc>
            </a:pPr>
            <a:r>
              <a:rPr lang="en-US" smtClean="0"/>
              <a:t>Manage thousands applications</a:t>
            </a:r>
          </a:p>
          <a:p>
            <a:pPr eaLnBrk="1" hangingPunct="1">
              <a:lnSpc>
                <a:spcPct val="90000"/>
              </a:lnSpc>
            </a:pPr>
            <a:r>
              <a:rPr lang="en-US" i="1" smtClean="0"/>
              <a:t>yum, urpm, apt, aptitude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ja-JP" smtClean="0">
                <a:ea typeface="ＭＳ Ｐゴシック" charset="-128"/>
              </a:rPr>
              <a:t>Yum</a:t>
            </a:r>
          </a:p>
        </p:txBody>
      </p:sp>
      <p:sp>
        <p:nvSpPr>
          <p:cNvPr id="15363" name="Rectangle 3"/>
          <p:cNvSpPr>
            <a:spLocks noGrp="1" noChangeArrowheads="1"/>
          </p:cNvSpPr>
          <p:nvPr>
            <p:ph type="body" idx="1"/>
          </p:nvPr>
        </p:nvSpPr>
        <p:spPr/>
        <p:txBody>
          <a:bodyPr/>
          <a:lstStyle/>
          <a:p>
            <a:pPr eaLnBrk="1" hangingPunct="1">
              <a:lnSpc>
                <a:spcPct val="90000"/>
              </a:lnSpc>
            </a:pPr>
            <a:r>
              <a:rPr lang="en-US" smtClean="0"/>
              <a:t>Support for multiple repositories </a:t>
            </a:r>
          </a:p>
          <a:p>
            <a:pPr eaLnBrk="1" hangingPunct="1">
              <a:lnSpc>
                <a:spcPct val="90000"/>
              </a:lnSpc>
            </a:pPr>
            <a:r>
              <a:rPr lang="en-US" smtClean="0"/>
              <a:t>Simple configuration </a:t>
            </a:r>
          </a:p>
          <a:p>
            <a:pPr eaLnBrk="1" hangingPunct="1">
              <a:lnSpc>
                <a:spcPct val="90000"/>
              </a:lnSpc>
            </a:pPr>
            <a:r>
              <a:rPr lang="en-US" smtClean="0"/>
              <a:t>Dependency calculation </a:t>
            </a:r>
          </a:p>
          <a:p>
            <a:pPr eaLnBrk="1" hangingPunct="1">
              <a:lnSpc>
                <a:spcPct val="90000"/>
              </a:lnSpc>
            </a:pPr>
            <a:r>
              <a:rPr lang="en-US" smtClean="0"/>
              <a:t>Fast operation </a:t>
            </a:r>
          </a:p>
          <a:p>
            <a:pPr eaLnBrk="1" hangingPunct="1">
              <a:lnSpc>
                <a:spcPct val="90000"/>
              </a:lnSpc>
            </a:pPr>
            <a:r>
              <a:rPr lang="en-US" smtClean="0"/>
              <a:t>RPM-consistent behavior </a:t>
            </a:r>
          </a:p>
          <a:p>
            <a:pPr eaLnBrk="1" hangingPunct="1">
              <a:lnSpc>
                <a:spcPct val="90000"/>
              </a:lnSpc>
            </a:pPr>
            <a:r>
              <a:rPr lang="en-US" smtClean="0"/>
              <a:t>Package group support, including multiple-repository groups </a:t>
            </a:r>
          </a:p>
          <a:p>
            <a:pPr eaLnBrk="1" hangingPunct="1">
              <a:lnSpc>
                <a:spcPct val="90000"/>
              </a:lnSpc>
            </a:pPr>
            <a:r>
              <a:rPr lang="en-US" smtClean="0"/>
              <a:t>Simple interface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Summary</a:t>
            </a:r>
          </a:p>
        </p:txBody>
      </p:sp>
      <p:sp>
        <p:nvSpPr>
          <p:cNvPr id="16387" name="Rectangle 3"/>
          <p:cNvSpPr>
            <a:spLocks noGrp="1" noChangeArrowheads="1"/>
          </p:cNvSpPr>
          <p:nvPr>
            <p:ph type="body" idx="1"/>
          </p:nvPr>
        </p:nvSpPr>
        <p:spPr/>
        <p:txBody>
          <a:bodyPr/>
          <a:lstStyle/>
          <a:p>
            <a:pPr eaLnBrk="1" hangingPunct="1"/>
            <a:r>
              <a:rPr lang="en-US" smtClean="0"/>
              <a:t>Software management</a:t>
            </a:r>
          </a:p>
          <a:p>
            <a:pPr lvl="1" eaLnBrk="1" hangingPunct="1"/>
            <a:r>
              <a:rPr lang="en-US" smtClean="0"/>
              <a:t>Version, configuration, dependency, package, conflict</a:t>
            </a:r>
          </a:p>
          <a:p>
            <a:pPr eaLnBrk="1" hangingPunct="1"/>
            <a:r>
              <a:rPr lang="en-US" smtClean="0"/>
              <a:t>Low level tools: rpm, dpkg, source code compiling</a:t>
            </a:r>
          </a:p>
          <a:p>
            <a:pPr eaLnBrk="1" hangingPunct="1"/>
            <a:r>
              <a:rPr lang="en-US" smtClean="0"/>
              <a:t>High level tools yum, apt, ….</a:t>
            </a:r>
          </a:p>
          <a:p>
            <a:pPr eaLnBrk="1" hangingPunct="1"/>
            <a:r>
              <a:rPr lang="en-US" smtClean="0"/>
              <a:t>Interactive tools: aptitude, yumex, …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smtClean="0"/>
              <a:t>Content</a:t>
            </a:r>
          </a:p>
        </p:txBody>
      </p:sp>
      <p:sp>
        <p:nvSpPr>
          <p:cNvPr id="3075" name="Rectangle 3"/>
          <p:cNvSpPr>
            <a:spLocks noGrp="1" noChangeArrowheads="1"/>
          </p:cNvSpPr>
          <p:nvPr>
            <p:ph type="body" idx="1"/>
          </p:nvPr>
        </p:nvSpPr>
        <p:spPr/>
        <p:txBody>
          <a:bodyPr/>
          <a:lstStyle/>
          <a:p>
            <a:pPr eaLnBrk="1" hangingPunct="1"/>
            <a:r>
              <a:rPr lang="en-US" altLang="ja-JP" smtClean="0">
                <a:ea typeface="ＭＳ Ｐゴシック" charset="-128"/>
              </a:rPr>
              <a:t>Before installation</a:t>
            </a:r>
          </a:p>
          <a:p>
            <a:pPr eaLnBrk="1" hangingPunct="1"/>
            <a:r>
              <a:rPr lang="en-US" altLang="ja-JP" smtClean="0">
                <a:ea typeface="ＭＳ Ｐゴシック" charset="-128"/>
              </a:rPr>
              <a:t>Software distribution model</a:t>
            </a:r>
          </a:p>
          <a:p>
            <a:pPr eaLnBrk="1" hangingPunct="1"/>
            <a:r>
              <a:rPr lang="en-US" altLang="ja-JP" smtClean="0">
                <a:ea typeface="ＭＳ Ｐゴシック" charset="-128"/>
              </a:rPr>
              <a:t>Software Source</a:t>
            </a:r>
          </a:p>
          <a:p>
            <a:pPr eaLnBrk="1" hangingPunct="1"/>
            <a:r>
              <a:rPr lang="en-US" altLang="ja-JP" smtClean="0">
                <a:ea typeface="ＭＳ Ｐゴシック" charset="-128"/>
              </a:rPr>
              <a:t>Using packaged source</a:t>
            </a:r>
          </a:p>
          <a:p>
            <a:pPr eaLnBrk="1" hangingPunct="1"/>
            <a:r>
              <a:rPr lang="en-US" altLang="ja-JP" smtClean="0">
                <a:ea typeface="ＭＳ Ｐゴシック" charset="-128"/>
              </a:rPr>
              <a:t>Software dependency</a:t>
            </a:r>
          </a:p>
          <a:p>
            <a:pPr eaLnBrk="1" hangingPunct="1"/>
            <a:r>
              <a:rPr lang="en-US" altLang="ja-JP" smtClean="0">
                <a:ea typeface="ＭＳ Ｐゴシック" charset="-128"/>
              </a:rPr>
              <a:t>High level software management tools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Before installation</a:t>
            </a:r>
          </a:p>
        </p:txBody>
      </p:sp>
      <p:sp>
        <p:nvSpPr>
          <p:cNvPr id="4099" name="Rectangle 3"/>
          <p:cNvSpPr>
            <a:spLocks noGrp="1" noChangeArrowheads="1"/>
          </p:cNvSpPr>
          <p:nvPr>
            <p:ph type="body" idx="1"/>
          </p:nvPr>
        </p:nvSpPr>
        <p:spPr/>
        <p:txBody>
          <a:bodyPr/>
          <a:lstStyle/>
          <a:p>
            <a:pPr eaLnBrk="1" hangingPunct="1">
              <a:lnSpc>
                <a:spcPct val="90000"/>
              </a:lnSpc>
            </a:pPr>
            <a:r>
              <a:rPr lang="en-US" sz="2800" smtClean="0"/>
              <a:t>Type of software</a:t>
            </a:r>
          </a:p>
          <a:p>
            <a:pPr lvl="1" eaLnBrk="1" hangingPunct="1">
              <a:lnSpc>
                <a:spcPct val="90000"/>
              </a:lnSpc>
            </a:pPr>
            <a:r>
              <a:rPr lang="en-US" sz="2400" smtClean="0"/>
              <a:t>Open source software</a:t>
            </a:r>
          </a:p>
          <a:p>
            <a:pPr lvl="1" eaLnBrk="1" hangingPunct="1">
              <a:lnSpc>
                <a:spcPct val="90000"/>
              </a:lnSpc>
            </a:pPr>
            <a:r>
              <a:rPr lang="en-US" sz="2400" smtClean="0"/>
              <a:t>Free software</a:t>
            </a:r>
          </a:p>
          <a:p>
            <a:pPr lvl="1" eaLnBrk="1" hangingPunct="1">
              <a:lnSpc>
                <a:spcPct val="90000"/>
              </a:lnSpc>
            </a:pPr>
            <a:r>
              <a:rPr lang="en-US" sz="2400" smtClean="0"/>
              <a:t>Public domain sotfware</a:t>
            </a:r>
          </a:p>
          <a:p>
            <a:pPr lvl="1" eaLnBrk="1" hangingPunct="1">
              <a:lnSpc>
                <a:spcPct val="90000"/>
              </a:lnSpc>
            </a:pPr>
            <a:r>
              <a:rPr lang="en-US" sz="2400" smtClean="0"/>
              <a:t>Copylefted software</a:t>
            </a:r>
          </a:p>
          <a:p>
            <a:pPr lvl="1" eaLnBrk="1" hangingPunct="1">
              <a:lnSpc>
                <a:spcPct val="90000"/>
              </a:lnSpc>
            </a:pPr>
            <a:r>
              <a:rPr lang="en-US" sz="2400" smtClean="0"/>
              <a:t>GPL software</a:t>
            </a:r>
          </a:p>
          <a:p>
            <a:pPr lvl="1" eaLnBrk="1" hangingPunct="1">
              <a:lnSpc>
                <a:spcPct val="90000"/>
              </a:lnSpc>
            </a:pPr>
            <a:r>
              <a:rPr lang="en-US" sz="2400" smtClean="0"/>
              <a:t>Freeware</a:t>
            </a:r>
          </a:p>
          <a:p>
            <a:pPr lvl="1" eaLnBrk="1" hangingPunct="1">
              <a:lnSpc>
                <a:spcPct val="90000"/>
              </a:lnSpc>
            </a:pPr>
            <a:r>
              <a:rPr lang="en-US" sz="2400" smtClean="0"/>
              <a:t>Shareware</a:t>
            </a:r>
          </a:p>
          <a:p>
            <a:pPr lvl="1" eaLnBrk="1" hangingPunct="1">
              <a:lnSpc>
                <a:spcPct val="90000"/>
              </a:lnSpc>
            </a:pPr>
            <a:r>
              <a:rPr lang="en-US" sz="2400" smtClean="0"/>
              <a:t>Proprietary software</a:t>
            </a:r>
          </a:p>
          <a:p>
            <a:pPr eaLnBrk="1" hangingPunct="1">
              <a:lnSpc>
                <a:spcPct val="90000"/>
              </a:lnSpc>
            </a:pPr>
            <a:r>
              <a:rPr lang="en-US" sz="2800" smtClean="0"/>
              <a:t>Be sure that you understood the license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Before installation</a:t>
            </a:r>
          </a:p>
        </p:txBody>
      </p:sp>
      <p:sp>
        <p:nvSpPr>
          <p:cNvPr id="5123" name="Rectangle 3"/>
          <p:cNvSpPr>
            <a:spLocks noGrp="1" noChangeArrowheads="1"/>
          </p:cNvSpPr>
          <p:nvPr>
            <p:ph type="body" idx="1"/>
          </p:nvPr>
        </p:nvSpPr>
        <p:spPr/>
        <p:txBody>
          <a:bodyPr/>
          <a:lstStyle/>
          <a:p>
            <a:pPr eaLnBrk="1" hangingPunct="1"/>
            <a:r>
              <a:rPr lang="en-US" altLang="ja-JP" smtClean="0">
                <a:ea typeface="ＭＳ Ｐゴシック" charset="-128"/>
              </a:rPr>
              <a:t>Sources that we can get softwares</a:t>
            </a:r>
          </a:p>
          <a:p>
            <a:pPr lvl="1" eaLnBrk="1" hangingPunct="1"/>
            <a:r>
              <a:rPr lang="en-US" altLang="ja-JP" smtClean="0">
                <a:ea typeface="ＭＳ Ｐゴシック" charset="-128"/>
              </a:rPr>
              <a:t>Binary</a:t>
            </a:r>
          </a:p>
          <a:p>
            <a:pPr lvl="1" eaLnBrk="1" hangingPunct="1"/>
            <a:r>
              <a:rPr lang="en-US" altLang="ja-JP" smtClean="0">
                <a:ea typeface="ＭＳ Ｐゴシック" charset="-128"/>
              </a:rPr>
              <a:t>Source code</a:t>
            </a:r>
          </a:p>
          <a:p>
            <a:pPr lvl="1" eaLnBrk="1" hangingPunct="1"/>
            <a:r>
              <a:rPr lang="en-US" altLang="ja-JP" smtClean="0">
                <a:ea typeface="ＭＳ Ｐゴシック" charset="-128"/>
              </a:rPr>
              <a:t>Can get from Internet (http, ftp)</a:t>
            </a:r>
          </a:p>
          <a:p>
            <a:pPr lvl="1" eaLnBrk="1" hangingPunct="1"/>
            <a:r>
              <a:rPr lang="en-US" altLang="ja-JP" smtClean="0">
                <a:ea typeface="ＭＳ Ｐゴシック" charset="-128"/>
              </a:rPr>
              <a:t>Can get from local store (cd, dvd, hdd)</a:t>
            </a:r>
          </a:p>
          <a:p>
            <a:pPr lvl="1" eaLnBrk="1" hangingPunct="1"/>
            <a:endParaRPr lang="en-US"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ja-JP" smtClean="0">
                <a:ea typeface="ＭＳ Ｐゴシック" charset="-128"/>
              </a:rPr>
              <a:t>Software distribution models</a:t>
            </a:r>
          </a:p>
        </p:txBody>
      </p:sp>
      <p:sp>
        <p:nvSpPr>
          <p:cNvPr id="6147" name="Rectangle 3"/>
          <p:cNvSpPr>
            <a:spLocks noGrp="1" noChangeArrowheads="1"/>
          </p:cNvSpPr>
          <p:nvPr>
            <p:ph type="body" idx="1"/>
          </p:nvPr>
        </p:nvSpPr>
        <p:spPr/>
        <p:txBody>
          <a:bodyPr/>
          <a:lstStyle/>
          <a:p>
            <a:pPr eaLnBrk="1" hangingPunct="1"/>
            <a:r>
              <a:rPr lang="en-US" altLang="ja-JP" smtClean="0">
                <a:ea typeface="ＭＳ Ｐゴシック" charset="-128"/>
              </a:rPr>
              <a:t>Software dependency</a:t>
            </a:r>
          </a:p>
          <a:p>
            <a:pPr eaLnBrk="1" hangingPunct="1"/>
            <a:r>
              <a:rPr lang="en-US" altLang="ja-JP" smtClean="0">
                <a:ea typeface="ＭＳ Ｐゴシック" charset="-128"/>
              </a:rPr>
              <a:t>Source code distribution model</a:t>
            </a:r>
          </a:p>
          <a:p>
            <a:pPr eaLnBrk="1" hangingPunct="1"/>
            <a:r>
              <a:rPr lang="en-US" altLang="ja-JP" smtClean="0">
                <a:ea typeface="ＭＳ Ｐゴシック" charset="-128"/>
              </a:rPr>
              <a:t>Binary code distribution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ja-JP" smtClean="0">
                <a:ea typeface="ＭＳ Ｐゴシック" charset="-128"/>
              </a:rPr>
              <a:t>Source Distribution Model</a:t>
            </a:r>
          </a:p>
        </p:txBody>
      </p:sp>
      <p:sp>
        <p:nvSpPr>
          <p:cNvPr id="7171" name="Rectangle 3"/>
          <p:cNvSpPr>
            <a:spLocks noGrp="1" noChangeArrowheads="1"/>
          </p:cNvSpPr>
          <p:nvPr>
            <p:ph type="body" idx="1"/>
          </p:nvPr>
        </p:nvSpPr>
        <p:spPr/>
        <p:txBody>
          <a:bodyPr/>
          <a:lstStyle/>
          <a:p>
            <a:pPr eaLnBrk="1" hangingPunct="1">
              <a:lnSpc>
                <a:spcPct val="90000"/>
              </a:lnSpc>
            </a:pPr>
            <a:r>
              <a:rPr lang="en-US" sz="2400" smtClean="0"/>
              <a:t>Producer distribute software by source code (C, Python, Java)</a:t>
            </a:r>
          </a:p>
          <a:p>
            <a:pPr eaLnBrk="1" hangingPunct="1">
              <a:lnSpc>
                <a:spcPct val="90000"/>
              </a:lnSpc>
            </a:pPr>
            <a:r>
              <a:rPr lang="en-US" sz="2400" smtClean="0"/>
              <a:t>User has to</a:t>
            </a:r>
          </a:p>
          <a:p>
            <a:pPr lvl="1" eaLnBrk="1" hangingPunct="1">
              <a:lnSpc>
                <a:spcPct val="90000"/>
              </a:lnSpc>
            </a:pPr>
            <a:r>
              <a:rPr lang="en-US" sz="2000" smtClean="0"/>
              <a:t>Clean the old version (clean script)</a:t>
            </a:r>
          </a:p>
          <a:p>
            <a:pPr lvl="1" eaLnBrk="1" hangingPunct="1">
              <a:lnSpc>
                <a:spcPct val="90000"/>
              </a:lnSpc>
            </a:pPr>
            <a:r>
              <a:rPr lang="en-US" sz="2000" smtClean="0"/>
              <a:t>Preparation for compilation (configure script)</a:t>
            </a:r>
          </a:p>
          <a:p>
            <a:pPr lvl="1" eaLnBrk="1" hangingPunct="1">
              <a:lnSpc>
                <a:spcPct val="90000"/>
              </a:lnSpc>
            </a:pPr>
            <a:r>
              <a:rPr lang="en-US" sz="2000" smtClean="0"/>
              <a:t>Compile the code (compile script)</a:t>
            </a:r>
          </a:p>
          <a:p>
            <a:pPr lvl="1" eaLnBrk="1" hangingPunct="1">
              <a:lnSpc>
                <a:spcPct val="90000"/>
              </a:lnSpc>
            </a:pPr>
            <a:r>
              <a:rPr lang="en-US" sz="2000" smtClean="0"/>
              <a:t>Move it to right place (install script)</a:t>
            </a:r>
          </a:p>
          <a:p>
            <a:pPr lvl="1" eaLnBrk="1" hangingPunct="1">
              <a:lnSpc>
                <a:spcPct val="90000"/>
              </a:lnSpc>
            </a:pPr>
            <a:r>
              <a:rPr lang="en-US" sz="2000" smtClean="0"/>
              <a:t>Preparation for execution environment (post install script)</a:t>
            </a:r>
          </a:p>
          <a:p>
            <a:pPr eaLnBrk="1" hangingPunct="1">
              <a:lnSpc>
                <a:spcPct val="90000"/>
              </a:lnSpc>
            </a:pPr>
            <a:r>
              <a:rPr lang="en-US" sz="2400" smtClean="0"/>
              <a:t>Those script can be integrated in one Makefile</a:t>
            </a:r>
          </a:p>
          <a:p>
            <a:pPr eaLnBrk="1" hangingPunct="1">
              <a:lnSpc>
                <a:spcPct val="90000"/>
              </a:lnSpc>
            </a:pPr>
            <a:r>
              <a:rPr lang="en-US" sz="2400" smtClean="0"/>
              <a:t>Managed by automake application</a:t>
            </a:r>
          </a:p>
          <a:p>
            <a:pPr eaLnBrk="1" hangingPunct="1">
              <a:lnSpc>
                <a:spcPct val="90000"/>
              </a:lnSpc>
            </a:pPr>
            <a:r>
              <a:rPr lang="en-US" sz="2400" smtClean="0"/>
              <a:t>Need development packages</a:t>
            </a:r>
          </a:p>
          <a:p>
            <a:pPr eaLnBrk="1" hangingPunct="1">
              <a:lnSpc>
                <a:spcPct val="90000"/>
              </a:lnSpc>
            </a:pPr>
            <a:r>
              <a:rPr lang="en-US" sz="2400" smtClean="0"/>
              <a:t>Security problems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ja-JP" i="1" smtClean="0">
                <a:solidFill>
                  <a:srgbClr val="FF0000"/>
                </a:solidFill>
                <a:ea typeface="ＭＳ Ｐゴシック" charset="-128"/>
              </a:rPr>
              <a:t>Examle of x-unikey installation</a:t>
            </a:r>
          </a:p>
        </p:txBody>
      </p:sp>
      <p:sp>
        <p:nvSpPr>
          <p:cNvPr id="8195" name="Rectangle 3"/>
          <p:cNvSpPr>
            <a:spLocks noGrp="1" noChangeArrowheads="1"/>
          </p:cNvSpPr>
          <p:nvPr>
            <p:ph type="body" idx="1"/>
          </p:nvPr>
        </p:nvSpPr>
        <p:spPr/>
        <p:txBody>
          <a:bodyPr/>
          <a:lstStyle/>
          <a:p>
            <a:pPr eaLnBrk="1" hangingPunct="1"/>
            <a:r>
              <a:rPr lang="en-US" smtClean="0"/>
              <a:t>Getting source</a:t>
            </a:r>
          </a:p>
          <a:p>
            <a:pPr eaLnBrk="1" hangingPunct="1"/>
            <a:r>
              <a:rPr lang="en-US" smtClean="0"/>
              <a:t>Compiling</a:t>
            </a:r>
          </a:p>
          <a:p>
            <a:pPr eaLnBrk="1" hangingPunct="1"/>
            <a:r>
              <a:rPr lang="en-US" smtClean="0"/>
              <a:t>Installing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ja-JP" sz="4000" smtClean="0">
                <a:ea typeface="ＭＳ Ｐゴシック" charset="-128"/>
              </a:rPr>
              <a:t>Using packaged installation source</a:t>
            </a:r>
          </a:p>
        </p:txBody>
      </p:sp>
      <p:sp>
        <p:nvSpPr>
          <p:cNvPr id="9219" name="Rectangle 3"/>
          <p:cNvSpPr>
            <a:spLocks noGrp="1" noChangeArrowheads="1"/>
          </p:cNvSpPr>
          <p:nvPr>
            <p:ph type="body" idx="1"/>
          </p:nvPr>
        </p:nvSpPr>
        <p:spPr/>
        <p:txBody>
          <a:bodyPr/>
          <a:lstStyle/>
          <a:p>
            <a:pPr eaLnBrk="1" hangingPunct="1"/>
            <a:r>
              <a:rPr lang="en-US" smtClean="0"/>
              <a:t>Binary code are packaged in one file</a:t>
            </a:r>
          </a:p>
          <a:p>
            <a:pPr eaLnBrk="1" hangingPunct="1"/>
            <a:r>
              <a:rPr lang="en-US" smtClean="0"/>
              <a:t>Dependency information are included in the file</a:t>
            </a:r>
          </a:p>
          <a:p>
            <a:pPr eaLnBrk="1" hangingPunct="1"/>
            <a:r>
              <a:rPr lang="en-US" smtClean="0"/>
              <a:t>Need a tool to verify the dependency</a:t>
            </a:r>
          </a:p>
          <a:p>
            <a:pPr eaLnBrk="1" hangingPunct="1"/>
            <a:r>
              <a:rPr lang="en-US" smtClean="0"/>
              <a:t>The tool has its own DB for dependency</a:t>
            </a:r>
          </a:p>
          <a:p>
            <a:pPr eaLnBrk="1" hangingPunct="1"/>
            <a:r>
              <a:rPr lang="en-US" smtClean="0"/>
              <a:t>2 popular tools / DB architectures</a:t>
            </a:r>
          </a:p>
          <a:p>
            <a:pPr lvl="1" eaLnBrk="1" hangingPunct="1"/>
            <a:r>
              <a:rPr lang="en-US" smtClean="0"/>
              <a:t>dpkg</a:t>
            </a:r>
          </a:p>
          <a:p>
            <a:pPr lvl="1" eaLnBrk="1" hangingPunct="1"/>
            <a:r>
              <a:rPr lang="en-US" smtClean="0"/>
              <a:t>Rpm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Rpm example - 01</a:t>
            </a:r>
          </a:p>
        </p:txBody>
      </p:sp>
      <p:pic>
        <p:nvPicPr>
          <p:cNvPr id="10243" name="Picture 4"/>
          <p:cNvPicPr>
            <a:picLocks noChangeAspect="1" noChangeArrowheads="1"/>
          </p:cNvPicPr>
          <p:nvPr/>
        </p:nvPicPr>
        <p:blipFill>
          <a:blip r:embed="rId3"/>
          <a:srcRect/>
          <a:stretch>
            <a:fillRect/>
          </a:stretch>
        </p:blipFill>
        <p:spPr bwMode="auto">
          <a:xfrm>
            <a:off x="468313" y="1484313"/>
            <a:ext cx="7920037" cy="4713287"/>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1959</TotalTime>
  <Words>1402</Words>
  <Application>Microsoft Office PowerPoint</Application>
  <PresentationFormat>On-screen Show (4:3)</PresentationFormat>
  <Paragraphs>154</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ＭＳ Ｐゴシック</vt:lpstr>
      <vt:lpstr>Default Design</vt:lpstr>
      <vt:lpstr>6. Software management</vt:lpstr>
      <vt:lpstr>Content</vt:lpstr>
      <vt:lpstr>Before installation</vt:lpstr>
      <vt:lpstr>Before installation</vt:lpstr>
      <vt:lpstr>Software distribution models</vt:lpstr>
      <vt:lpstr>Source Distribution Model</vt:lpstr>
      <vt:lpstr>Examle of x-unikey installation</vt:lpstr>
      <vt:lpstr>Using packaged installation source</vt:lpstr>
      <vt:lpstr>Rpm example - 01</vt:lpstr>
      <vt:lpstr>Rpm example - 02</vt:lpstr>
      <vt:lpstr>Rpm example - 03</vt:lpstr>
      <vt:lpstr>Softwares dependency</vt:lpstr>
      <vt:lpstr>High level software management tools</vt:lpstr>
      <vt:lpstr>Yum</vt:lpstr>
      <vt:lpstr>Summary</vt:lpstr>
    </vt:vector>
  </TitlesOfParts>
  <Company>FIT-HUT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 Quoc Trung</dc:creator>
  <cp:lastModifiedBy>trunghq</cp:lastModifiedBy>
  <cp:revision>64</cp:revision>
  <dcterms:created xsi:type="dcterms:W3CDTF">2007-10-08T10:03:30Z</dcterms:created>
  <dcterms:modified xsi:type="dcterms:W3CDTF">2008-02-26T02:22:00Z</dcterms:modified>
</cp:coreProperties>
</file>