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5"/>
  </p:notesMasterIdLst>
  <p:sldIdLst>
    <p:sldId id="273" r:id="rId2"/>
    <p:sldId id="274" r:id="rId3"/>
    <p:sldId id="282" r:id="rId4"/>
    <p:sldId id="281" r:id="rId5"/>
    <p:sldId id="280" r:id="rId6"/>
    <p:sldId id="279" r:id="rId7"/>
    <p:sldId id="284" r:id="rId8"/>
    <p:sldId id="278" r:id="rId9"/>
    <p:sldId id="286" r:id="rId10"/>
    <p:sldId id="287" r:id="rId11"/>
    <p:sldId id="277" r:id="rId12"/>
    <p:sldId id="288" r:id="rId13"/>
    <p:sldId id="289" r:id="rId1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inimized">
    <p:restoredLeft sz="23548" autoAdjust="0"/>
    <p:restoredTop sz="47619" autoAdjust="0"/>
  </p:normalViewPr>
  <p:slideViewPr>
    <p:cSldViewPr>
      <p:cViewPr varScale="1">
        <p:scale>
          <a:sx n="22" d="100"/>
          <a:sy n="22" d="100"/>
        </p:scale>
        <p:origin x="-1092"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notesViewPr>
    <p:cSldViewPr>
      <p:cViewPr>
        <p:scale>
          <a:sx n="80" d="100"/>
          <a:sy n="80" d="100"/>
        </p:scale>
        <p:origin x="-1290" y="1260"/>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512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512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512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B0D6BA95-3429-40C9-AB3D-6DE1DA6A6F2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100" kern="1200">
        <a:solidFill>
          <a:schemeClr val="tx1"/>
        </a:solidFill>
        <a:latin typeface="Arial" charset="0"/>
        <a:ea typeface="+mn-ea"/>
        <a:cs typeface="+mn-cs"/>
      </a:defRPr>
    </a:lvl1pPr>
    <a:lvl2pPr marL="457200" algn="just" rtl="0" eaLnBrk="0" fontAlgn="base" hangingPunct="0">
      <a:spcBef>
        <a:spcPct val="30000"/>
      </a:spcBef>
      <a:spcAft>
        <a:spcPct val="0"/>
      </a:spcAft>
      <a:defRPr sz="1100" kern="1200">
        <a:solidFill>
          <a:schemeClr val="tx1"/>
        </a:solidFill>
        <a:latin typeface="Arial" charset="0"/>
        <a:ea typeface="+mn-ea"/>
        <a:cs typeface="+mn-cs"/>
      </a:defRPr>
    </a:lvl2pPr>
    <a:lvl3pPr marL="914400" algn="just" rtl="0" eaLnBrk="0" fontAlgn="base" hangingPunct="0">
      <a:spcBef>
        <a:spcPct val="30000"/>
      </a:spcBef>
      <a:spcAft>
        <a:spcPct val="0"/>
      </a:spcAft>
      <a:defRPr sz="1100" kern="1200">
        <a:solidFill>
          <a:schemeClr val="tx1"/>
        </a:solidFill>
        <a:latin typeface="Arial" charset="0"/>
        <a:ea typeface="+mn-ea"/>
        <a:cs typeface="+mn-cs"/>
      </a:defRPr>
    </a:lvl3pPr>
    <a:lvl4pPr marL="1371600" algn="just" rtl="0" eaLnBrk="0" fontAlgn="base" hangingPunct="0">
      <a:spcBef>
        <a:spcPct val="30000"/>
      </a:spcBef>
      <a:spcAft>
        <a:spcPct val="0"/>
      </a:spcAft>
      <a:defRPr sz="1100" kern="1200">
        <a:solidFill>
          <a:schemeClr val="tx1"/>
        </a:solidFill>
        <a:latin typeface="Arial" charset="0"/>
        <a:ea typeface="+mn-ea"/>
        <a:cs typeface="+mn-cs"/>
      </a:defRPr>
    </a:lvl4pPr>
    <a:lvl5pPr marL="1828800" algn="just"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7F77891F-7415-42E5-BC29-665C3C628570}" type="slidenum">
              <a:rPr lang="en-US" smtClean="0"/>
              <a:pPr/>
              <a:t>1</a:t>
            </a:fld>
            <a:endParaRPr lang="en-US"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B0509F0-A9A1-45FC-BB46-967A79927ED7}" type="slidenum">
              <a:rPr lang="en-US" smtClean="0"/>
              <a:pPr/>
              <a:t>10</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lnSpc>
                <a:spcPct val="80000"/>
              </a:lnSpc>
            </a:pPr>
            <a:r>
              <a:rPr lang="en-US" sz="1000" dirty="0" smtClean="0"/>
              <a:t>The following specification are possible.</a:t>
            </a:r>
          </a:p>
          <a:p>
            <a:pPr eaLnBrk="1" hangingPunct="1">
              <a:lnSpc>
                <a:spcPct val="80000"/>
              </a:lnSpc>
            </a:pPr>
            <a:r>
              <a:rPr lang="en-US" sz="1000" dirty="0" smtClean="0"/>
              <a:t>HOST IP </a:t>
            </a:r>
            <a:r>
              <a:rPr lang="en-US" sz="1000" dirty="0" err="1" smtClean="0"/>
              <a:t>dd</a:t>
            </a:r>
            <a:r>
              <a:rPr lang="en-US" sz="1000" dirty="0" smtClean="0"/>
              <a:t> f : address of client computer</a:t>
            </a:r>
          </a:p>
          <a:p>
            <a:pPr eaLnBrk="1" hangingPunct="1">
              <a:lnSpc>
                <a:spcPct val="80000"/>
              </a:lnSpc>
            </a:pPr>
            <a:r>
              <a:rPr lang="en-US" sz="1000" dirty="0" smtClean="0"/>
              <a:t>PID : Process identification number of started server process</a:t>
            </a:r>
          </a:p>
          <a:p>
            <a:pPr eaLnBrk="1" hangingPunct="1">
              <a:lnSpc>
                <a:spcPct val="80000"/>
              </a:lnSpc>
            </a:pPr>
            <a:r>
              <a:rPr lang="en-US" sz="1000" dirty="0" smtClean="0"/>
              <a:t>USERID : User ID of client side user who issued request</a:t>
            </a:r>
          </a:p>
          <a:p>
            <a:pPr eaLnBrk="1" hangingPunct="1">
              <a:lnSpc>
                <a:spcPct val="80000"/>
              </a:lnSpc>
            </a:pPr>
            <a:r>
              <a:rPr lang="en-US" sz="1000" dirty="0" smtClean="0"/>
              <a:t>EXIT : Record when started server process is ended</a:t>
            </a:r>
          </a:p>
          <a:p>
            <a:pPr eaLnBrk="1" hangingPunct="1">
              <a:lnSpc>
                <a:spcPct val="80000"/>
              </a:lnSpc>
            </a:pPr>
            <a:r>
              <a:rPr lang="en-US" sz="1000" dirty="0" smtClean="0"/>
              <a:t>DURATION : Time that client connected with service</a:t>
            </a:r>
          </a:p>
          <a:p>
            <a:pPr eaLnBrk="1" hangingPunct="1">
              <a:lnSpc>
                <a:spcPct val="80000"/>
              </a:lnSpc>
            </a:pPr>
            <a:r>
              <a:rPr lang="en-US" sz="1000" dirty="0" smtClean="0"/>
              <a:t>(5) It sets the output contents to the log when a client fails in the connection to service.</a:t>
            </a:r>
          </a:p>
          <a:p>
            <a:pPr eaLnBrk="1" hangingPunct="1">
              <a:lnSpc>
                <a:spcPct val="80000"/>
              </a:lnSpc>
            </a:pPr>
            <a:r>
              <a:rPr lang="en-US" sz="1000" dirty="0" smtClean="0"/>
              <a:t>The following specifications are possible.</a:t>
            </a:r>
          </a:p>
          <a:p>
            <a:pPr eaLnBrk="1" hangingPunct="1">
              <a:lnSpc>
                <a:spcPct val="80000"/>
              </a:lnSpc>
            </a:pPr>
            <a:r>
              <a:rPr lang="en-US" sz="1000" dirty="0" smtClean="0"/>
              <a:t>HOST : IP address of client computer</a:t>
            </a:r>
          </a:p>
          <a:p>
            <a:pPr eaLnBrk="1" hangingPunct="1">
              <a:lnSpc>
                <a:spcPct val="80000"/>
              </a:lnSpc>
            </a:pPr>
            <a:r>
              <a:rPr lang="en-US" sz="1000" dirty="0" smtClean="0"/>
              <a:t>USERID : User ID of client side user who issued service request</a:t>
            </a:r>
          </a:p>
          <a:p>
            <a:pPr eaLnBrk="1" hangingPunct="1">
              <a:lnSpc>
                <a:spcPct val="80000"/>
              </a:lnSpc>
            </a:pPr>
            <a:r>
              <a:rPr lang="en-US" sz="1000" dirty="0" smtClean="0"/>
              <a:t>ATTEMPT : Requests to server program that has failed in connection</a:t>
            </a:r>
          </a:p>
          <a:p>
            <a:pPr eaLnBrk="1" hangingPunct="1">
              <a:lnSpc>
                <a:spcPct val="80000"/>
              </a:lnSpc>
            </a:pPr>
            <a:r>
              <a:rPr lang="en-US" sz="1000" dirty="0" smtClean="0"/>
              <a:t>RECORD : Information on server program that has failed in connection</a:t>
            </a:r>
          </a:p>
          <a:p>
            <a:pPr eaLnBrk="1" hangingPunct="1">
              <a:lnSpc>
                <a:spcPct val="80000"/>
              </a:lnSpc>
            </a:pPr>
            <a:r>
              <a:rPr lang="en-US" sz="1000" dirty="0" smtClean="0"/>
              <a:t>(6) It sets the maximum number with which the client can be connected per one second to one service.</a:t>
            </a:r>
          </a:p>
          <a:p>
            <a:pPr eaLnBrk="1" hangingPunct="1">
              <a:lnSpc>
                <a:spcPct val="80000"/>
              </a:lnSpc>
            </a:pPr>
            <a:r>
              <a:rPr lang="en-US" sz="1000" dirty="0" smtClean="0"/>
              <a:t>The following specifications are possible.</a:t>
            </a:r>
          </a:p>
          <a:p>
            <a:pPr eaLnBrk="1" hangingPunct="1">
              <a:lnSpc>
                <a:spcPct val="80000"/>
              </a:lnSpc>
            </a:pPr>
            <a:r>
              <a:rPr lang="en-US" sz="1000" dirty="0" smtClean="0"/>
              <a:t>cps= [Maximum number connection per a second] [Stop service period (second)]</a:t>
            </a:r>
          </a:p>
          <a:p>
            <a:pPr eaLnBrk="1" hangingPunct="1">
              <a:lnSpc>
                <a:spcPct val="80000"/>
              </a:lnSpc>
            </a:pPr>
            <a:r>
              <a:rPr lang="en-US" sz="1000" dirty="0" smtClean="0"/>
              <a:t>If the number of connections per second to one service exceeded the number specified by [maximum number</a:t>
            </a:r>
          </a:p>
          <a:p>
            <a:pPr eaLnBrk="1" hangingPunct="1">
              <a:lnSpc>
                <a:spcPct val="80000"/>
              </a:lnSpc>
            </a:pPr>
            <a:r>
              <a:rPr lang="en-US" sz="1000" dirty="0" smtClean="0"/>
              <a:t>the connection per second] , the ‘</a:t>
            </a:r>
            <a:r>
              <a:rPr lang="en-US" sz="1000" dirty="0" err="1" smtClean="0"/>
              <a:t>xinetd</a:t>
            </a:r>
            <a:r>
              <a:rPr lang="en-US" sz="1000" dirty="0" smtClean="0"/>
              <a:t>’ daemon temporarily stops the service. And, restart service after</a:t>
            </a:r>
          </a:p>
          <a:p>
            <a:pPr eaLnBrk="1" hangingPunct="1">
              <a:lnSpc>
                <a:spcPct val="80000"/>
              </a:lnSpc>
            </a:pPr>
            <a:r>
              <a:rPr lang="en-US" sz="1000" dirty="0" smtClean="0"/>
              <a:t>taking the interval specified by [stop service period (second)].</a:t>
            </a:r>
          </a:p>
          <a:p>
            <a:pPr eaLnBrk="1" hangingPunct="1">
              <a:lnSpc>
                <a:spcPct val="80000"/>
              </a:lnSpc>
            </a:pPr>
            <a:r>
              <a:rPr lang="en-US" sz="1000" dirty="0" smtClean="0"/>
              <a:t>In the example of the setting in the above figure, the service stops provisionally when the number of</a:t>
            </a:r>
          </a:p>
          <a:p>
            <a:pPr eaLnBrk="1" hangingPunct="1">
              <a:lnSpc>
                <a:spcPct val="80000"/>
              </a:lnSpc>
            </a:pPr>
            <a:r>
              <a:rPr lang="en-US" sz="1000" dirty="0" smtClean="0"/>
              <a:t>connections per second to one service exceeds ’25’. Then, the service restarts in ’30’ seconds.</a:t>
            </a:r>
          </a:p>
          <a:p>
            <a:pPr eaLnBrk="1" hangingPunct="1">
              <a:lnSpc>
                <a:spcPct val="80000"/>
              </a:lnSpc>
            </a:pPr>
            <a:r>
              <a:rPr lang="en-US" sz="1000" dirty="0" smtClean="0"/>
              <a:t>This can be a good defense counter measure against the </a:t>
            </a:r>
            <a:r>
              <a:rPr lang="en-US" sz="1000" dirty="0" err="1" smtClean="0"/>
              <a:t>DoS</a:t>
            </a:r>
            <a:r>
              <a:rPr lang="en-US" sz="1000" dirty="0" smtClean="0"/>
              <a:t> (service refusal) attack.</a:t>
            </a:r>
          </a:p>
          <a:p>
            <a:pPr eaLnBrk="1" hangingPunct="1">
              <a:lnSpc>
                <a:spcPct val="80000"/>
              </a:lnSpc>
            </a:pPr>
            <a:r>
              <a:rPr lang="en-US" sz="1000" dirty="0" smtClean="0"/>
              <a:t>The </a:t>
            </a:r>
            <a:r>
              <a:rPr lang="en-US" sz="1000" dirty="0" err="1" smtClean="0"/>
              <a:t>DoS</a:t>
            </a:r>
            <a:r>
              <a:rPr lang="en-US" sz="1000" dirty="0" smtClean="0"/>
              <a:t> attack, one of the attack techniques of the server, is a malignant attack. By sending continuously a</a:t>
            </a:r>
          </a:p>
          <a:p>
            <a:pPr eaLnBrk="1" hangingPunct="1">
              <a:lnSpc>
                <a:spcPct val="80000"/>
              </a:lnSpc>
            </a:pPr>
            <a:r>
              <a:rPr lang="en-US" sz="1000" dirty="0" smtClean="0"/>
              <a:t>large amount of service request to specific service on the server, to waste the resource of the server to</a:t>
            </a:r>
          </a:p>
          <a:p>
            <a:pPr eaLnBrk="1" hangingPunct="1">
              <a:lnSpc>
                <a:spcPct val="80000"/>
              </a:lnSpc>
            </a:pPr>
            <a:r>
              <a:rPr lang="en-US" sz="1000" dirty="0" smtClean="0"/>
              <a:t>decrease the server's performance, or shut down the system itself.</a:t>
            </a:r>
          </a:p>
          <a:p>
            <a:pPr eaLnBrk="1" hangingPunct="1">
              <a:lnSpc>
                <a:spcPct val="80000"/>
              </a:lnSpc>
            </a:pPr>
            <a:r>
              <a:rPr lang="en-US" sz="1000" dirty="0" smtClean="0"/>
              <a:t>(7) It specifies the directory that stores configuration file at each service started by the ‘</a:t>
            </a:r>
            <a:r>
              <a:rPr lang="en-US" sz="1000" dirty="0" err="1" smtClean="0"/>
              <a:t>xinetd</a:t>
            </a:r>
            <a:r>
              <a:rPr lang="en-US" sz="1000" dirty="0" smtClean="0"/>
              <a:t>’ daemon.</a:t>
            </a:r>
          </a:p>
          <a:p>
            <a:pPr eaLnBrk="1" hangingPunct="1">
              <a:lnSpc>
                <a:spcPct val="80000"/>
              </a:lnSpc>
            </a:pPr>
            <a:endParaRPr lang="en-US" sz="1000" dirty="0" smtClean="0"/>
          </a:p>
          <a:p>
            <a:pPr eaLnBrk="1" hangingPunct="1">
              <a:lnSpc>
                <a:spcPct val="80000"/>
              </a:lnSpc>
            </a:pPr>
            <a:endParaRPr lang="en-US" sz="100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302F4EA-2F79-4DD7-81EA-EC905A7FB1A2}" type="slidenum">
              <a:rPr lang="en-US" smtClean="0"/>
              <a:pPr/>
              <a:t>11</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lnSpc>
                <a:spcPct val="80000"/>
              </a:lnSpc>
            </a:pPr>
            <a:r>
              <a:rPr lang="en-US" sz="800" dirty="0" smtClean="0"/>
              <a:t>Files under the control of ‘/etc/</a:t>
            </a:r>
            <a:r>
              <a:rPr lang="en-US" sz="800" dirty="0" err="1" smtClean="0"/>
              <a:t>xinetd.d</a:t>
            </a:r>
            <a:r>
              <a:rPr lang="en-US" sz="800" dirty="0" smtClean="0"/>
              <a:t>’ directory is a file for the advanced settings of each service started from the</a:t>
            </a:r>
          </a:p>
          <a:p>
            <a:pPr eaLnBrk="1" hangingPunct="1">
              <a:lnSpc>
                <a:spcPct val="80000"/>
              </a:lnSpc>
            </a:pPr>
            <a:r>
              <a:rPr lang="en-US" sz="800" dirty="0" smtClean="0"/>
              <a:t>‘</a:t>
            </a:r>
            <a:r>
              <a:rPr lang="en-US" sz="800" dirty="0" err="1" smtClean="0"/>
              <a:t>xinetd</a:t>
            </a:r>
            <a:r>
              <a:rPr lang="en-US" sz="800" dirty="0" smtClean="0"/>
              <a:t>’ </a:t>
            </a:r>
            <a:r>
              <a:rPr lang="en-US" sz="800" dirty="0" err="1" smtClean="0"/>
              <a:t>daemon.The</a:t>
            </a:r>
            <a:r>
              <a:rPr lang="en-US" sz="800" dirty="0" smtClean="0"/>
              <a:t> example of the above figure shows contents of the ‘/etc/</a:t>
            </a:r>
            <a:r>
              <a:rPr lang="en-US" sz="800" dirty="0" err="1" smtClean="0"/>
              <a:t>xinetd.d</a:t>
            </a:r>
            <a:r>
              <a:rPr lang="en-US" sz="800" dirty="0" smtClean="0"/>
              <a:t>/telnet’ file of default.</a:t>
            </a:r>
          </a:p>
          <a:p>
            <a:pPr eaLnBrk="1" hangingPunct="1">
              <a:lnSpc>
                <a:spcPct val="80000"/>
              </a:lnSpc>
            </a:pPr>
            <a:r>
              <a:rPr lang="en-US" sz="800" b="1" dirty="0" smtClean="0"/>
              <a:t>Important:</a:t>
            </a:r>
          </a:p>
          <a:p>
            <a:pPr eaLnBrk="1" hangingPunct="1">
              <a:lnSpc>
                <a:spcPct val="80000"/>
              </a:lnSpc>
            </a:pPr>
            <a:r>
              <a:rPr lang="en-US" sz="800" dirty="0" smtClean="0"/>
              <a:t>In order to edit each configuration file under the control of the ‘/etc/</a:t>
            </a:r>
            <a:r>
              <a:rPr lang="en-US" sz="800" dirty="0" err="1" smtClean="0"/>
              <a:t>xinetd.conf</a:t>
            </a:r>
            <a:r>
              <a:rPr lang="en-US" sz="800" dirty="0" smtClean="0"/>
              <a:t>’ file and the ‘/etc/</a:t>
            </a:r>
            <a:r>
              <a:rPr lang="en-US" sz="800" dirty="0" err="1" smtClean="0"/>
              <a:t>xinetd.d</a:t>
            </a:r>
            <a:r>
              <a:rPr lang="en-US" sz="800" dirty="0" smtClean="0"/>
              <a:t>’</a:t>
            </a:r>
          </a:p>
          <a:p>
            <a:pPr eaLnBrk="1" hangingPunct="1">
              <a:lnSpc>
                <a:spcPct val="80000"/>
              </a:lnSpc>
            </a:pPr>
            <a:r>
              <a:rPr lang="en-US" sz="800" dirty="0" smtClean="0"/>
              <a:t>directory and </a:t>
            </a:r>
            <a:r>
              <a:rPr lang="en-US" sz="800" dirty="0" err="1" smtClean="0"/>
              <a:t>and</a:t>
            </a:r>
            <a:r>
              <a:rPr lang="en-US" sz="800" dirty="0" smtClean="0"/>
              <a:t> to reflect the changes in the system, it is necessary to restart the ‘</a:t>
            </a:r>
            <a:r>
              <a:rPr lang="en-US" sz="800" dirty="0" err="1" smtClean="0"/>
              <a:t>xinetd</a:t>
            </a:r>
            <a:r>
              <a:rPr lang="en-US" sz="800" dirty="0" smtClean="0"/>
              <a:t>’ daemon.</a:t>
            </a:r>
          </a:p>
          <a:p>
            <a:pPr eaLnBrk="1" hangingPunct="1">
              <a:lnSpc>
                <a:spcPct val="80000"/>
              </a:lnSpc>
            </a:pPr>
            <a:r>
              <a:rPr lang="en-US" sz="800" dirty="0" smtClean="0"/>
              <a:t>Restart of the ‘</a:t>
            </a:r>
            <a:r>
              <a:rPr lang="en-US" sz="800" dirty="0" err="1" smtClean="0"/>
              <a:t>xinetd</a:t>
            </a:r>
            <a:r>
              <a:rPr lang="en-US" sz="800" dirty="0" smtClean="0"/>
              <a:t>’ daemon</a:t>
            </a:r>
          </a:p>
          <a:p>
            <a:pPr eaLnBrk="1" hangingPunct="1">
              <a:lnSpc>
                <a:spcPct val="80000"/>
              </a:lnSpc>
            </a:pPr>
            <a:r>
              <a:rPr lang="en-US" sz="800" dirty="0" smtClean="0"/>
              <a:t>Below is the format of configuration file.</a:t>
            </a:r>
          </a:p>
          <a:p>
            <a:pPr eaLnBrk="1" hangingPunct="1">
              <a:lnSpc>
                <a:spcPct val="80000"/>
              </a:lnSpc>
            </a:pPr>
            <a:r>
              <a:rPr lang="en-US" sz="800" dirty="0" smtClean="0"/>
              <a:t># /etc/</a:t>
            </a:r>
            <a:r>
              <a:rPr lang="en-US" sz="800" dirty="0" err="1" smtClean="0"/>
              <a:t>init.d</a:t>
            </a:r>
            <a:r>
              <a:rPr lang="en-US" sz="800" dirty="0" smtClean="0"/>
              <a:t>/</a:t>
            </a:r>
            <a:r>
              <a:rPr lang="en-US" sz="800" dirty="0" err="1" smtClean="0"/>
              <a:t>xinetd</a:t>
            </a:r>
            <a:r>
              <a:rPr lang="en-US" sz="800" dirty="0" smtClean="0"/>
              <a:t> restart</a:t>
            </a:r>
          </a:p>
          <a:p>
            <a:pPr eaLnBrk="1" hangingPunct="1">
              <a:lnSpc>
                <a:spcPct val="80000"/>
              </a:lnSpc>
            </a:pPr>
            <a:r>
              <a:rPr lang="en-US" sz="800" dirty="0" smtClean="0"/>
              <a:t>Format of configuration file</a:t>
            </a:r>
          </a:p>
          <a:p>
            <a:pPr eaLnBrk="1" hangingPunct="1">
              <a:lnSpc>
                <a:spcPct val="80000"/>
              </a:lnSpc>
            </a:pPr>
            <a:r>
              <a:rPr lang="en-US" sz="800" dirty="0" smtClean="0"/>
              <a:t>service </a:t>
            </a:r>
            <a:r>
              <a:rPr lang="en-US" sz="800" dirty="0" err="1" smtClean="0"/>
              <a:t>service</a:t>
            </a:r>
            <a:r>
              <a:rPr lang="en-US" sz="800" dirty="0" smtClean="0"/>
              <a:t> name</a:t>
            </a:r>
          </a:p>
          <a:p>
            <a:pPr eaLnBrk="1" hangingPunct="1">
              <a:lnSpc>
                <a:spcPct val="80000"/>
              </a:lnSpc>
            </a:pPr>
            <a:r>
              <a:rPr lang="en-US" sz="800" dirty="0" smtClean="0"/>
              <a:t>{</a:t>
            </a:r>
          </a:p>
          <a:p>
            <a:pPr eaLnBrk="1" hangingPunct="1">
              <a:lnSpc>
                <a:spcPct val="80000"/>
              </a:lnSpc>
            </a:pPr>
            <a:r>
              <a:rPr lang="en-US" sz="800" dirty="0" smtClean="0"/>
              <a:t>attribute = | + = | - = value</a:t>
            </a:r>
          </a:p>
          <a:p>
            <a:pPr eaLnBrk="1" hangingPunct="1">
              <a:lnSpc>
                <a:spcPct val="80000"/>
              </a:lnSpc>
            </a:pPr>
            <a:r>
              <a:rPr lang="en-US" sz="800" dirty="0" smtClean="0"/>
              <a:t>…</a:t>
            </a:r>
          </a:p>
          <a:p>
            <a:pPr eaLnBrk="1" hangingPunct="1">
              <a:lnSpc>
                <a:spcPct val="80000"/>
              </a:lnSpc>
            </a:pPr>
            <a:r>
              <a:rPr lang="en-US" sz="800" dirty="0" smtClean="0"/>
              <a:t>}</a:t>
            </a:r>
          </a:p>
          <a:p>
            <a:pPr eaLnBrk="1" hangingPunct="1">
              <a:lnSpc>
                <a:spcPct val="80000"/>
              </a:lnSpc>
            </a:pPr>
            <a:r>
              <a:rPr lang="en-US" sz="800" dirty="0" smtClean="0"/>
              <a:t>* Service name ......... Specify the service names such as ‘telnet’ and ‘ftp’.</a:t>
            </a:r>
          </a:p>
          <a:p>
            <a:pPr eaLnBrk="1" hangingPunct="1">
              <a:lnSpc>
                <a:spcPct val="80000"/>
              </a:lnSpc>
            </a:pPr>
            <a:r>
              <a:rPr lang="en-US" sz="800" dirty="0" smtClean="0"/>
              <a:t>The service name to specify must be one that has been registered in the ‘/etc/services’ file.</a:t>
            </a:r>
          </a:p>
          <a:p>
            <a:pPr eaLnBrk="1" hangingPunct="1">
              <a:lnSpc>
                <a:spcPct val="80000"/>
              </a:lnSpc>
            </a:pPr>
            <a:endParaRPr lang="en-US" sz="80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EB5C04F6-D86A-4AA5-8CF3-0649005E91CD}" type="slidenum">
              <a:rPr lang="en-US" smtClean="0"/>
              <a:pPr/>
              <a:t>12</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smtClean="0"/>
              <a:t>The </a:t>
            </a:r>
            <a:r>
              <a:rPr lang="en-US" b="1" dirty="0" smtClean="0"/>
              <a:t>/etc/services file </a:t>
            </a:r>
            <a:r>
              <a:rPr lang="en-US" dirty="0" smtClean="0"/>
              <a:t>is a file that defines the </a:t>
            </a:r>
            <a:r>
              <a:rPr lang="en-US" b="1" dirty="0" smtClean="0"/>
              <a:t>service name</a:t>
            </a:r>
            <a:r>
              <a:rPr lang="en-US" dirty="0" smtClean="0"/>
              <a:t>, the </a:t>
            </a:r>
            <a:r>
              <a:rPr lang="en-US" b="1" dirty="0" smtClean="0"/>
              <a:t>port number</a:t>
            </a:r>
            <a:r>
              <a:rPr lang="en-US" dirty="0" smtClean="0"/>
              <a:t>, and the </a:t>
            </a:r>
            <a:r>
              <a:rPr lang="en-US" b="1" dirty="0" smtClean="0"/>
              <a:t>protocol name</a:t>
            </a:r>
            <a:r>
              <a:rPr lang="en-US" dirty="0" smtClean="0"/>
              <a:t>, etc. that are offered on the network. This file is automatically set at the installation. Format of the ‘services’ file:</a:t>
            </a:r>
          </a:p>
          <a:p>
            <a:pPr eaLnBrk="1" hangingPunct="1"/>
            <a:r>
              <a:rPr lang="en-US" dirty="0" err="1" smtClean="0"/>
              <a:t>Service_name</a:t>
            </a:r>
            <a:r>
              <a:rPr lang="en-US" dirty="0" smtClean="0"/>
              <a:t> </a:t>
            </a:r>
            <a:r>
              <a:rPr lang="en-US" dirty="0" err="1" smtClean="0"/>
              <a:t>Port_number</a:t>
            </a:r>
            <a:r>
              <a:rPr lang="en-US" dirty="0" smtClean="0"/>
              <a:t>/</a:t>
            </a:r>
            <a:r>
              <a:rPr lang="en-US" dirty="0" err="1" smtClean="0">
                <a:solidFill>
                  <a:srgbClr val="FF0000"/>
                </a:solidFill>
              </a:rPr>
              <a:t>Protocol_nam</a:t>
            </a:r>
            <a:r>
              <a:rPr lang="en-US" dirty="0" err="1" smtClean="0"/>
              <a:t>e</a:t>
            </a:r>
            <a:r>
              <a:rPr lang="en-US" dirty="0" smtClean="0"/>
              <a:t> [Alias of service...]</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You can add</a:t>
            </a:r>
            <a:r>
              <a:rPr lang="en-US" baseline="0" dirty="0" smtClean="0"/>
              <a:t>/remove automatic start of any service at system startup at a specific run level by manually adding or deleting symbolic link which is a sub file of ‘etc/</a:t>
            </a:r>
            <a:r>
              <a:rPr lang="en-US" baseline="0" dirty="0" err="1" smtClean="0"/>
              <a:t>rc</a:t>
            </a:r>
            <a:r>
              <a:rPr lang="en-US" baseline="0" dirty="0" smtClean="0"/>
              <a:t>[</a:t>
            </a:r>
            <a:r>
              <a:rPr lang="en-US" baseline="0" dirty="0" err="1" smtClean="0"/>
              <a:t>runlevel</a:t>
            </a:r>
            <a:r>
              <a:rPr lang="en-US" baseline="0" dirty="0" smtClean="0"/>
              <a:t>].d’</a:t>
            </a:r>
          </a:p>
          <a:p>
            <a:endParaRPr lang="en-US" dirty="0" smtClean="0"/>
          </a:p>
          <a:p>
            <a:r>
              <a:rPr lang="en-US" dirty="0" smtClean="0"/>
              <a:t>Linux has the ‘</a:t>
            </a:r>
            <a:r>
              <a:rPr lang="en-US" dirty="0" err="1" smtClean="0"/>
              <a:t>chkconfig</a:t>
            </a:r>
            <a:r>
              <a:rPr lang="en-US" dirty="0" smtClean="0"/>
              <a:t>’ command that create and delete a symbolic link under the ‘/etc/</a:t>
            </a:r>
            <a:r>
              <a:rPr lang="en-US" dirty="0" err="1" smtClean="0"/>
              <a:t>rc</a:t>
            </a:r>
            <a:r>
              <a:rPr lang="en-US" dirty="0" smtClean="0"/>
              <a:t> [</a:t>
            </a:r>
            <a:r>
              <a:rPr lang="en-US" dirty="0" err="1" smtClean="0"/>
              <a:t>runlevel</a:t>
            </a:r>
            <a:r>
              <a:rPr lang="en-US" dirty="0" smtClean="0"/>
              <a:t>].d’ directory</a:t>
            </a:r>
            <a:r>
              <a:rPr lang="en-US" baseline="0" dirty="0" smtClean="0"/>
              <a:t> </a:t>
            </a:r>
            <a:r>
              <a:rPr lang="en-US" dirty="0" smtClean="0"/>
              <a:t>and that set the automatic start of the service.</a:t>
            </a:r>
          </a:p>
          <a:p>
            <a:endParaRPr lang="en-US" dirty="0" smtClean="0"/>
          </a:p>
          <a:p>
            <a:r>
              <a:rPr lang="en-US" dirty="0" smtClean="0"/>
              <a:t>Format of the </a:t>
            </a:r>
            <a:r>
              <a:rPr lang="en-US" dirty="0" err="1" smtClean="0"/>
              <a:t>chkconfig</a:t>
            </a:r>
            <a:r>
              <a:rPr lang="en-US" dirty="0" smtClean="0"/>
              <a:t> command</a:t>
            </a:r>
          </a:p>
          <a:p>
            <a:r>
              <a:rPr lang="en-US" dirty="0" smtClean="0"/>
              <a:t>• </a:t>
            </a:r>
            <a:r>
              <a:rPr lang="en-US" dirty="0" err="1" smtClean="0"/>
              <a:t>chkconfig</a:t>
            </a:r>
            <a:r>
              <a:rPr lang="en-US" dirty="0" smtClean="0"/>
              <a:t> -- list [service name]</a:t>
            </a:r>
          </a:p>
          <a:p>
            <a:r>
              <a:rPr lang="en-US" dirty="0" smtClean="0"/>
              <a:t>Display at which </a:t>
            </a:r>
            <a:r>
              <a:rPr lang="en-US" dirty="0" err="1" smtClean="0"/>
              <a:t>runlevel</a:t>
            </a:r>
            <a:r>
              <a:rPr lang="en-US" dirty="0" smtClean="0"/>
              <a:t> the specified serve will start automatically, and at which </a:t>
            </a:r>
            <a:r>
              <a:rPr lang="en-US" dirty="0" err="1" smtClean="0"/>
              <a:t>runlevel</a:t>
            </a:r>
            <a:r>
              <a:rPr lang="en-US" dirty="0" smtClean="0"/>
              <a:t> it will not start automatically.</a:t>
            </a:r>
          </a:p>
          <a:p>
            <a:r>
              <a:rPr lang="en-US" dirty="0" smtClean="0"/>
              <a:t>Display all services when you omit the service name.</a:t>
            </a:r>
          </a:p>
          <a:p>
            <a:r>
              <a:rPr lang="en-US" dirty="0" smtClean="0"/>
              <a:t>• </a:t>
            </a:r>
            <a:r>
              <a:rPr lang="en-US" dirty="0" err="1" smtClean="0"/>
              <a:t>chkconfig</a:t>
            </a:r>
            <a:r>
              <a:rPr lang="en-US" dirty="0" smtClean="0"/>
              <a:t> -- add service name</a:t>
            </a:r>
          </a:p>
          <a:p>
            <a:r>
              <a:rPr lang="en-US" dirty="0" smtClean="0"/>
              <a:t>Set for the specified service to be started automatically.</a:t>
            </a:r>
          </a:p>
          <a:p>
            <a:r>
              <a:rPr lang="en-US" dirty="0" smtClean="0"/>
              <a:t>The set </a:t>
            </a:r>
            <a:r>
              <a:rPr lang="en-US" dirty="0" err="1" smtClean="0"/>
              <a:t>runlevel</a:t>
            </a:r>
            <a:r>
              <a:rPr lang="en-US" dirty="0" smtClean="0"/>
              <a:t> is specified by the description of the service control script.</a:t>
            </a:r>
          </a:p>
          <a:p>
            <a:endParaRPr lang="en-US" dirty="0" smtClean="0"/>
          </a:p>
          <a:p>
            <a:r>
              <a:rPr lang="en-US" dirty="0" smtClean="0"/>
              <a:t>• </a:t>
            </a:r>
            <a:r>
              <a:rPr lang="en-US" dirty="0" err="1" smtClean="0"/>
              <a:t>chkconfig</a:t>
            </a:r>
            <a:r>
              <a:rPr lang="en-US" dirty="0" smtClean="0"/>
              <a:t> -- del service name</a:t>
            </a:r>
          </a:p>
          <a:p>
            <a:r>
              <a:rPr lang="en-US" dirty="0" smtClean="0"/>
              <a:t>Set for the specified service not to be started automatically.</a:t>
            </a:r>
          </a:p>
          <a:p>
            <a:r>
              <a:rPr lang="en-US" dirty="0" smtClean="0"/>
              <a:t>The specified </a:t>
            </a:r>
            <a:r>
              <a:rPr lang="en-US" dirty="0" err="1" smtClean="0"/>
              <a:t>runlevel</a:t>
            </a:r>
            <a:r>
              <a:rPr lang="en-US" dirty="0" smtClean="0"/>
              <a:t> is specified by the description in the service control script.</a:t>
            </a:r>
          </a:p>
          <a:p>
            <a:r>
              <a:rPr lang="en-US" dirty="0" smtClean="0"/>
              <a:t>• </a:t>
            </a:r>
            <a:r>
              <a:rPr lang="en-US" dirty="0" err="1" smtClean="0"/>
              <a:t>chkconfig</a:t>
            </a:r>
            <a:r>
              <a:rPr lang="en-US" dirty="0" smtClean="0"/>
              <a:t> [--level </a:t>
            </a:r>
            <a:r>
              <a:rPr lang="en-US" dirty="0" err="1" smtClean="0"/>
              <a:t>runlevel</a:t>
            </a:r>
            <a:r>
              <a:rPr lang="en-US" dirty="0" smtClean="0"/>
              <a:t>] service name on | off</a:t>
            </a:r>
          </a:p>
          <a:p>
            <a:r>
              <a:rPr lang="en-US" dirty="0" smtClean="0"/>
              <a:t>Based on the specified </a:t>
            </a:r>
            <a:r>
              <a:rPr lang="en-US" dirty="0" err="1" smtClean="0"/>
              <a:t>runlevel</a:t>
            </a:r>
            <a:r>
              <a:rPr lang="en-US" dirty="0" smtClean="0"/>
              <a:t>, you can set service to be started (on) or not to be started (off) automatically.</a:t>
            </a:r>
            <a:endParaRPr lang="en-US" dirty="0"/>
          </a:p>
        </p:txBody>
      </p:sp>
      <p:sp>
        <p:nvSpPr>
          <p:cNvPr id="4" name="Slide Number Placeholder 3"/>
          <p:cNvSpPr>
            <a:spLocks noGrp="1"/>
          </p:cNvSpPr>
          <p:nvPr>
            <p:ph type="sldNum" sz="quarter" idx="10"/>
          </p:nvPr>
        </p:nvSpPr>
        <p:spPr/>
        <p:txBody>
          <a:bodyPr/>
          <a:lstStyle/>
          <a:p>
            <a:pPr>
              <a:defRPr/>
            </a:pPr>
            <a:fld id="{B0D6BA95-3429-40C9-AB3D-6DE1DA6A6F21}" type="slidenum">
              <a:rPr lang="en-US" smtClean="0"/>
              <a:pPr>
                <a:defRPr/>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pPr eaLnBrk="1" hangingPunct="1"/>
            <a:endParaRPr lang="en-US" smtClean="0"/>
          </a:p>
        </p:txBody>
      </p:sp>
      <p:sp>
        <p:nvSpPr>
          <p:cNvPr id="17412" name="Slide Number Placeholder 3"/>
          <p:cNvSpPr>
            <a:spLocks noGrp="1"/>
          </p:cNvSpPr>
          <p:nvPr>
            <p:ph type="sldNum" sz="quarter" idx="5"/>
          </p:nvPr>
        </p:nvSpPr>
        <p:spPr>
          <a:noFill/>
        </p:spPr>
        <p:txBody>
          <a:bodyPr/>
          <a:lstStyle/>
          <a:p>
            <a:fld id="{2402AFAA-03C3-436F-A45F-DE4748A63594}"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325CD630-9E0D-48FF-91AE-1CEC59BA71E2}" type="slidenum">
              <a:rPr lang="en-US" smtClean="0"/>
              <a:pPr/>
              <a:t>3</a:t>
            </a:fld>
            <a:endParaRPr 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smtClean="0"/>
              <a:t>• </a:t>
            </a:r>
            <a:r>
              <a:rPr lang="en-US" b="1" smtClean="0"/>
              <a:t>Start of service</a:t>
            </a:r>
          </a:p>
          <a:p>
            <a:pPr eaLnBrk="1" hangingPunct="1"/>
            <a:r>
              <a:rPr lang="en-US" smtClean="0"/>
              <a:t>In order to provide services, activate necessary services (server program).</a:t>
            </a:r>
          </a:p>
          <a:p>
            <a:pPr eaLnBrk="1" hangingPunct="1"/>
            <a:r>
              <a:rPr lang="en-US" smtClean="0"/>
              <a:t>Set also the automatic start-up of services at the system start-up if necessary.</a:t>
            </a:r>
          </a:p>
          <a:p>
            <a:pPr eaLnBrk="1" hangingPunct="1"/>
            <a:r>
              <a:rPr lang="en-US" smtClean="0"/>
              <a:t>• </a:t>
            </a:r>
            <a:r>
              <a:rPr lang="en-US" b="1" smtClean="0"/>
              <a:t>Stop unnecessary services</a:t>
            </a:r>
          </a:p>
          <a:p>
            <a:pPr eaLnBrk="1" hangingPunct="1"/>
            <a:r>
              <a:rPr lang="en-US" smtClean="0"/>
              <a:t>In Linux, a lot of services are started as the standard.</a:t>
            </a:r>
          </a:p>
          <a:p>
            <a:pPr eaLnBrk="1" hangingPunct="1"/>
            <a:r>
              <a:rPr lang="en-US" smtClean="0"/>
              <a:t>Stop unnecessary services that are not provided for the user, because they might not only decrease the system</a:t>
            </a:r>
          </a:p>
          <a:p>
            <a:pPr eaLnBrk="1" hangingPunct="1"/>
            <a:r>
              <a:rPr lang="en-US" smtClean="0"/>
              <a:t>performance but also they might be used illegally.</a:t>
            </a:r>
          </a:p>
          <a:p>
            <a:pPr eaLnBrk="1" hangingPunct="1"/>
            <a:r>
              <a:rPr lang="en-US" smtClean="0"/>
              <a:t>You have to be careful especially when you open a server to the Internet.</a:t>
            </a:r>
          </a:p>
          <a:p>
            <a:pPr eaLnBrk="1" hangingPunct="1">
              <a:buFontTx/>
              <a:buChar char="•"/>
            </a:pPr>
            <a:r>
              <a:rPr lang="en-US" smtClean="0"/>
              <a:t>Autostart</a:t>
            </a:r>
          </a:p>
          <a:p>
            <a:pPr eaLnBrk="1" hangingPunct="1">
              <a:buFontTx/>
              <a:buChar char="•"/>
            </a:pPr>
            <a:r>
              <a:rPr lang="en-US" smtClean="0"/>
              <a:t>When linux start, certain services can be configured to start automatically. Linux allow us to specify</a:t>
            </a:r>
          </a:p>
          <a:p>
            <a:pPr lvl="1" eaLnBrk="1" hangingPunct="1">
              <a:buFontTx/>
              <a:buChar char="•"/>
            </a:pPr>
            <a:r>
              <a:rPr lang="en-US" smtClean="0"/>
              <a:t>Which service will start</a:t>
            </a:r>
          </a:p>
          <a:p>
            <a:pPr lvl="1" eaLnBrk="1" hangingPunct="1">
              <a:buFontTx/>
              <a:buChar char="•"/>
            </a:pPr>
            <a:r>
              <a:rPr lang="en-US" smtClean="0"/>
              <a:t>Which order they will follow</a:t>
            </a:r>
          </a:p>
          <a:p>
            <a:pPr eaLnBrk="1" hangingPunct="1">
              <a:buFontTx/>
              <a:buChar char="•"/>
            </a:pPr>
            <a:r>
              <a:rPr lang="en-US" smtClean="0"/>
              <a:t>The same procedure we can specify at shutdown.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4778B1AA-AF41-41B5-9C47-79F7B6FECC97}" type="slidenum">
              <a:rPr lang="en-US" smtClean="0"/>
              <a:pPr/>
              <a:t>4</a:t>
            </a:fld>
            <a:endParaRPr 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lnSpc>
                <a:spcPct val="90000"/>
              </a:lnSpc>
            </a:pPr>
            <a:r>
              <a:rPr lang="en-US" smtClean="0"/>
              <a:t>Services such as 'WWW' and mail are provided thru the client-server model as shown in the figure above. This client server model is composed of the client process and the server process.</a:t>
            </a:r>
          </a:p>
          <a:p>
            <a:pPr eaLnBrk="1" hangingPunct="1">
              <a:lnSpc>
                <a:spcPct val="90000"/>
              </a:lnSpc>
            </a:pPr>
            <a:r>
              <a:rPr lang="en-US" smtClean="0"/>
              <a:t>In Linux, the program is executed by the unit of process. The server program is executed as one process, too.</a:t>
            </a:r>
          </a:p>
          <a:p>
            <a:pPr eaLnBrk="1" hangingPunct="1">
              <a:lnSpc>
                <a:spcPct val="90000"/>
              </a:lnSpc>
              <a:buFontTx/>
              <a:buChar char="•"/>
            </a:pPr>
            <a:r>
              <a:rPr lang="en-US" smtClean="0"/>
              <a:t>Process : Execution unit of program</a:t>
            </a:r>
          </a:p>
          <a:p>
            <a:pPr eaLnBrk="1" hangingPunct="1">
              <a:lnSpc>
                <a:spcPct val="90000"/>
              </a:lnSpc>
              <a:buFontTx/>
              <a:buChar char="•"/>
            </a:pPr>
            <a:r>
              <a:rPr lang="en-US" smtClean="0"/>
              <a:t>Client : System that requests services mainly in network communication</a:t>
            </a:r>
          </a:p>
          <a:p>
            <a:pPr eaLnBrk="1" hangingPunct="1">
              <a:lnSpc>
                <a:spcPct val="90000"/>
              </a:lnSpc>
              <a:buFontTx/>
              <a:buChar char="•"/>
            </a:pPr>
            <a:r>
              <a:rPr lang="en-US" smtClean="0"/>
              <a:t>Server : System that provides services mainly in network communication</a:t>
            </a:r>
          </a:p>
          <a:p>
            <a:pPr eaLnBrk="1" hangingPunct="1">
              <a:lnSpc>
                <a:spcPct val="90000"/>
              </a:lnSpc>
              <a:buFontTx/>
              <a:buChar char="•"/>
            </a:pPr>
            <a:r>
              <a:rPr lang="en-US" smtClean="0"/>
              <a:t>Client process : Process that requests providing services from server in client system</a:t>
            </a:r>
          </a:p>
          <a:p>
            <a:pPr eaLnBrk="1" hangingPunct="1">
              <a:lnSpc>
                <a:spcPct val="90000"/>
              </a:lnSpc>
              <a:buFontTx/>
              <a:buChar char="•"/>
            </a:pPr>
            <a:r>
              <a:rPr lang="en-US" smtClean="0"/>
              <a:t>Server process : Process that processes service requests from clients in server system</a:t>
            </a:r>
          </a:p>
          <a:p>
            <a:pPr eaLnBrk="1" hangingPunct="1">
              <a:lnSpc>
                <a:spcPct val="90000"/>
              </a:lnSpc>
              <a:buFontTx/>
              <a:buChar char="•"/>
            </a:pPr>
            <a:r>
              <a:rPr lang="en-US" smtClean="0"/>
              <a:t>Processes can be executed in the same machine. Linux has to distinct communication between processes by a number and a multiplexing mecannism. Each program, process is associated to a socket(s) to communicate. There are 2 types of socket: Unix socket and TCP/IP socket. Now most processes use TCP/IP socket</a:t>
            </a:r>
          </a:p>
          <a:p>
            <a:pPr eaLnBrk="1" hangingPunct="1">
              <a:lnSpc>
                <a:spcPct val="90000"/>
              </a:lnSpc>
              <a:buFontTx/>
              <a:buChar char="•"/>
            </a:pPr>
            <a:r>
              <a:rPr lang="en-US" smtClean="0"/>
              <a:t>To provide a service, server has to be ready and waiting for request at a port number. Client then sends request to server by this port. Server answer to client by client port. That why server port must be static, wellknown while client port is generated randomly and is used once.  </a:t>
            </a:r>
          </a:p>
          <a:p>
            <a:pPr eaLnBrk="1" hangingPunct="1">
              <a:lnSpc>
                <a:spcPct val="90000"/>
              </a:lnSpc>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eaLnBrk="1" hangingPunct="1"/>
            <a:endParaRPr lang="en-US" smtClean="0"/>
          </a:p>
        </p:txBody>
      </p:sp>
      <p:sp>
        <p:nvSpPr>
          <p:cNvPr id="20484" name="Slide Number Placeholder 3"/>
          <p:cNvSpPr>
            <a:spLocks noGrp="1"/>
          </p:cNvSpPr>
          <p:nvPr>
            <p:ph type="sldNum" sz="quarter" idx="5"/>
          </p:nvPr>
        </p:nvSpPr>
        <p:spPr>
          <a:noFill/>
        </p:spPr>
        <p:txBody>
          <a:bodyPr/>
          <a:lstStyle/>
          <a:p>
            <a:fld id="{0FDEE306-399F-4F67-A39B-6FA4D9CFB367}"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6B0A348-15AB-48B1-AB91-1F7BE964A9C0}" type="slidenum">
              <a:rPr lang="en-US" smtClean="0"/>
              <a:pPr/>
              <a:t>6</a:t>
            </a:fld>
            <a:endParaRPr 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buFontTx/>
              <a:buChar char="•"/>
            </a:pPr>
            <a:r>
              <a:rPr lang="en-US" b="1" smtClean="0"/>
              <a:t>Stand-alone type service</a:t>
            </a:r>
          </a:p>
          <a:p>
            <a:pPr lvl="1" eaLnBrk="1" hangingPunct="1">
              <a:buFontTx/>
              <a:buChar char="•"/>
            </a:pPr>
            <a:r>
              <a:rPr lang="en-US" smtClean="0"/>
              <a:t>It is the service in which the server process (daemon) resides in the system even when there is no service request from the client. The service of this type includes the WWW service and the mail service.</a:t>
            </a:r>
          </a:p>
          <a:p>
            <a:pPr lvl="1" eaLnBrk="1" hangingPunct="1">
              <a:buFontTx/>
              <a:buChar char="•"/>
            </a:pPr>
            <a:r>
              <a:rPr lang="en-US" smtClean="0"/>
              <a:t>It can respond promptly to requesting from the client, because the server process resides in the system.</a:t>
            </a:r>
          </a:p>
          <a:p>
            <a:pPr lvl="1" eaLnBrk="1" hangingPunct="1">
              <a:buFontTx/>
              <a:buChar char="•"/>
            </a:pPr>
            <a:r>
              <a:rPr lang="en-US" smtClean="0"/>
              <a:t>Consume the system resources such as CPU and the memory even when there is no requests from the client, because the server process resides in the system.</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73675C8-C052-4B76-994F-5B71EDC70F5C}" type="slidenum">
              <a:rPr lang="en-US" smtClean="0"/>
              <a:pPr/>
              <a:t>7</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lnSpc>
                <a:spcPct val="90000"/>
              </a:lnSpc>
              <a:buFontTx/>
              <a:buChar char="•"/>
            </a:pPr>
            <a:r>
              <a:rPr lang="en-US" smtClean="0"/>
              <a:t>The start or the halt of the stand-alone type service is done by the ‘rc’ script that executes a script starting with S or K in the files of the ‘/etc/rc [runlevel].d’ directory at system start-up.</a:t>
            </a:r>
          </a:p>
          <a:p>
            <a:pPr eaLnBrk="1" hangingPunct="1">
              <a:lnSpc>
                <a:spcPct val="90000"/>
              </a:lnSpc>
              <a:buFontTx/>
              <a:buChar char="•"/>
            </a:pPr>
            <a:r>
              <a:rPr lang="en-US" smtClean="0"/>
              <a:t>In fact, because both of the scripts starting with S and K are the symbolic links to the control script for each service under the ‘</a:t>
            </a:r>
            <a:r>
              <a:rPr lang="en-US" b="1" smtClean="0"/>
              <a:t>/etc/init.d</a:t>
            </a:r>
            <a:r>
              <a:rPr lang="en-US" smtClean="0"/>
              <a:t>’ directory, the ‘rc’ script executes the service control script under the '/etc/init.d' directory by putting the ‘start’ option when it is a script starting with S, and by putting the ‘stop’ option when it is a script starting with K.</a:t>
            </a:r>
          </a:p>
          <a:p>
            <a:pPr eaLnBrk="1" hangingPunct="1">
              <a:lnSpc>
                <a:spcPct val="90000"/>
              </a:lnSpc>
              <a:buFontTx/>
              <a:buChar char="•"/>
            </a:pPr>
            <a:r>
              <a:rPr lang="en-US" smtClean="0"/>
              <a:t>Therefore, you can start and stop manually the services by executing directly the service control script under the ‘/ /i i etc/init.d’ directory.</a:t>
            </a:r>
          </a:p>
          <a:p>
            <a:pPr eaLnBrk="1" hangingPunct="1">
              <a:lnSpc>
                <a:spcPct val="90000"/>
              </a:lnSpc>
              <a:buFontTx/>
              <a:buChar char="•"/>
            </a:pPr>
            <a:r>
              <a:rPr lang="en-US" smtClean="0"/>
              <a:t># /etc/init.d/sendmail start (Mail service start)</a:t>
            </a:r>
          </a:p>
          <a:p>
            <a:pPr eaLnBrk="1" hangingPunct="1">
              <a:lnSpc>
                <a:spcPct val="90000"/>
              </a:lnSpc>
              <a:buFontTx/>
              <a:buChar char="•"/>
            </a:pPr>
            <a:r>
              <a:rPr lang="en-US" smtClean="0"/>
              <a:t># /etc/init.d/sendmail stop (Mail service stop)</a:t>
            </a:r>
          </a:p>
          <a:p>
            <a:pPr eaLnBrk="1" hangingPunct="1">
              <a:lnSpc>
                <a:spcPct val="90000"/>
              </a:lnSpc>
              <a:buFontTx/>
              <a:buChar char="•"/>
            </a:pPr>
            <a:r>
              <a:rPr lang="en-US" smtClean="0"/>
              <a:t>General options of the service control scripts are as follows.</a:t>
            </a:r>
          </a:p>
          <a:p>
            <a:pPr eaLnBrk="1" hangingPunct="1">
              <a:lnSpc>
                <a:spcPct val="90000"/>
              </a:lnSpc>
              <a:buFontTx/>
              <a:buChar char="•"/>
            </a:pPr>
            <a:r>
              <a:rPr lang="en-US" smtClean="0"/>
              <a:t>start : Start service.</a:t>
            </a:r>
          </a:p>
          <a:p>
            <a:pPr eaLnBrk="1" hangingPunct="1">
              <a:lnSpc>
                <a:spcPct val="90000"/>
              </a:lnSpc>
              <a:buFontTx/>
              <a:buChar char="•"/>
            </a:pPr>
            <a:r>
              <a:rPr lang="en-US" smtClean="0"/>
              <a:t>stop : Stop service</a:t>
            </a:r>
          </a:p>
          <a:p>
            <a:pPr eaLnBrk="1" hangingPunct="1">
              <a:lnSpc>
                <a:spcPct val="90000"/>
              </a:lnSpc>
              <a:buFontTx/>
              <a:buChar char="•"/>
            </a:pPr>
            <a:r>
              <a:rPr lang="en-US" smtClean="0"/>
              <a:t>status : Show the service status</a:t>
            </a:r>
          </a:p>
          <a:p>
            <a:pPr eaLnBrk="1" hangingPunct="1">
              <a:lnSpc>
                <a:spcPct val="90000"/>
              </a:lnSpc>
              <a:buFontTx/>
              <a:buChar char="•"/>
            </a:pPr>
            <a:r>
              <a:rPr lang="en-US" smtClean="0"/>
              <a:t>restart : Reboot service.</a:t>
            </a:r>
          </a:p>
          <a:p>
            <a:pPr eaLnBrk="1" hangingPunct="1">
              <a:lnSpc>
                <a:spcPct val="90000"/>
              </a:lnSpc>
              <a:buFontTx/>
              <a:buChar char="•"/>
            </a:pPr>
            <a:r>
              <a:rPr lang="en-US" smtClean="0"/>
              <a:t>reload : Reread again the configuration file</a:t>
            </a:r>
          </a:p>
          <a:p>
            <a:pPr eaLnBrk="1" hangingPunct="1">
              <a:lnSpc>
                <a:spcPct val="90000"/>
              </a:lnSpc>
              <a:buFontTx/>
              <a:buChar char="•"/>
            </a:pPr>
            <a:r>
              <a:rPr lang="en-US" smtClean="0"/>
              <a:t>However, the option that can be actually used is different according to the services.</a:t>
            </a:r>
          </a:p>
          <a:p>
            <a:pPr eaLnBrk="1" hangingPunct="1">
              <a:lnSpc>
                <a:spcPct val="90000"/>
              </a:lnSpc>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E87A6EDA-98BF-40E3-B735-707921D22122}" type="slidenum">
              <a:rPr lang="en-US" smtClean="0"/>
              <a:pPr/>
              <a:t>8</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buFontTx/>
              <a:buChar char="•"/>
            </a:pPr>
            <a:r>
              <a:rPr lang="en-US" b="1" smtClean="0"/>
              <a:t>Super-server type service</a:t>
            </a:r>
          </a:p>
          <a:p>
            <a:pPr eaLnBrk="1" hangingPunct="1">
              <a:buFontTx/>
              <a:buChar char="•"/>
            </a:pPr>
            <a:r>
              <a:rPr lang="en-US" smtClean="0"/>
              <a:t>It is a service that doesn't exist on the server, and the daemon called 'super-server' starts the server process only when a service request from the client arrives. The service of this type includes the TELNET service.</a:t>
            </a:r>
          </a:p>
          <a:p>
            <a:pPr eaLnBrk="1" hangingPunct="1">
              <a:buFontTx/>
              <a:buChar char="•"/>
            </a:pPr>
            <a:r>
              <a:rPr lang="en-US" smtClean="0"/>
              <a:t>Merit : It doesn't consume the system resources such as CPU and the memory when there is no request from the client, because the server process doesn't reside in the system.</a:t>
            </a:r>
          </a:p>
          <a:p>
            <a:pPr eaLnBrk="1" hangingPunct="1">
              <a:buFontTx/>
              <a:buChar char="•"/>
            </a:pPr>
            <a:r>
              <a:rPr lang="en-US" smtClean="0"/>
              <a:t>Demerit : It takes time to respond to a client request, because the server process starts at the arrival of a service request from the client.</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lnSpc>
                <a:spcPct val="80000"/>
              </a:lnSpc>
            </a:pPr>
            <a:r>
              <a:rPr lang="en-US" dirty="0" smtClean="0"/>
              <a:t>The ‘/etc/</a:t>
            </a:r>
            <a:r>
              <a:rPr lang="en-US" dirty="0" err="1" smtClean="0"/>
              <a:t>xinetd.conf</a:t>
            </a:r>
            <a:r>
              <a:rPr lang="en-US" dirty="0" smtClean="0"/>
              <a:t>’ file is a file to set the default values to all services started from the ‘</a:t>
            </a:r>
            <a:r>
              <a:rPr lang="en-US" dirty="0" err="1" smtClean="0"/>
              <a:t>xinetd</a:t>
            </a:r>
            <a:r>
              <a:rPr lang="en-US" dirty="0" smtClean="0"/>
              <a:t>’ daemon, and to set the directory that stores files in which the detailed setting for each service is described. The above figure shows the contents of the ‘/etc/</a:t>
            </a:r>
            <a:r>
              <a:rPr lang="en-US" dirty="0" err="1" smtClean="0"/>
              <a:t>xinetd.conf</a:t>
            </a:r>
            <a:r>
              <a:rPr lang="en-US" dirty="0" smtClean="0"/>
              <a:t>’ file that is specified as default.</a:t>
            </a:r>
          </a:p>
          <a:p>
            <a:pPr eaLnBrk="1" hangingPunct="1">
              <a:lnSpc>
                <a:spcPct val="80000"/>
              </a:lnSpc>
            </a:pPr>
            <a:r>
              <a:rPr lang="en-US" dirty="0" smtClean="0"/>
              <a:t>(1) It sets the default of all the services started from the ‘</a:t>
            </a:r>
            <a:r>
              <a:rPr lang="en-US" dirty="0" err="1" smtClean="0"/>
              <a:t>xinetd</a:t>
            </a:r>
            <a:r>
              <a:rPr lang="en-US" dirty="0" smtClean="0"/>
              <a:t>’ daemon.</a:t>
            </a:r>
          </a:p>
          <a:p>
            <a:pPr eaLnBrk="1" hangingPunct="1">
              <a:lnSpc>
                <a:spcPct val="80000"/>
              </a:lnSpc>
            </a:pPr>
            <a:r>
              <a:rPr lang="en-US" dirty="0" smtClean="0"/>
              <a:t>(2) The maximum number with which the client can be connected at the same time is set to 60 for one service.</a:t>
            </a:r>
          </a:p>
          <a:p>
            <a:pPr eaLnBrk="1" hangingPunct="1">
              <a:lnSpc>
                <a:spcPct val="80000"/>
              </a:lnSpc>
            </a:pPr>
            <a:r>
              <a:rPr lang="en-US" dirty="0" smtClean="0"/>
              <a:t>The specification of ‘UNLIMITED’ enables an unrestricted connection.</a:t>
            </a:r>
          </a:p>
          <a:p>
            <a:pPr eaLnBrk="1" hangingPunct="1">
              <a:lnSpc>
                <a:spcPct val="80000"/>
              </a:lnSpc>
            </a:pPr>
            <a:r>
              <a:rPr lang="en-US" dirty="0" smtClean="0"/>
              <a:t>(3) sets the outputting method of logs.</a:t>
            </a:r>
          </a:p>
          <a:p>
            <a:pPr eaLnBrk="1" hangingPunct="1">
              <a:lnSpc>
                <a:spcPct val="80000"/>
              </a:lnSpc>
            </a:pPr>
            <a:r>
              <a:rPr lang="en-US" dirty="0" smtClean="0"/>
              <a:t>The following specifications are possible.</a:t>
            </a:r>
          </a:p>
          <a:p>
            <a:pPr eaLnBrk="1" hangingPunct="1">
              <a:lnSpc>
                <a:spcPct val="80000"/>
              </a:lnSpc>
            </a:pPr>
            <a:r>
              <a:rPr lang="en-US" dirty="0" smtClean="0"/>
              <a:t>• SYSLOG facility [level] Output the log to the ‘</a:t>
            </a:r>
            <a:r>
              <a:rPr lang="en-US" dirty="0" err="1" smtClean="0"/>
              <a:t>syslogd</a:t>
            </a:r>
            <a:r>
              <a:rPr lang="en-US" dirty="0" smtClean="0"/>
              <a:t>’ daemon. As facilities (type), specify ‘daemon’, ‘auth’, ‘</a:t>
            </a:r>
            <a:r>
              <a:rPr lang="en-US" dirty="0" err="1" smtClean="0"/>
              <a:t>authpriv</a:t>
            </a:r>
            <a:r>
              <a:rPr lang="en-US" dirty="0" smtClean="0"/>
              <a:t>’, ‘user’, and ‘local-7’.</a:t>
            </a:r>
          </a:p>
          <a:p>
            <a:pPr eaLnBrk="1" hangingPunct="1">
              <a:lnSpc>
                <a:spcPct val="80000"/>
              </a:lnSpc>
            </a:pPr>
            <a:r>
              <a:rPr lang="en-US" dirty="0" smtClean="0"/>
              <a:t>As levels, specify ‘</a:t>
            </a:r>
            <a:r>
              <a:rPr lang="en-US" dirty="0" err="1" smtClean="0"/>
              <a:t>emerg</a:t>
            </a:r>
            <a:r>
              <a:rPr lang="en-US" dirty="0" smtClean="0"/>
              <a:t>’, ‘alert’, ‘</a:t>
            </a:r>
            <a:r>
              <a:rPr lang="en-US" dirty="0" err="1" smtClean="0"/>
              <a:t>crit</a:t>
            </a:r>
            <a:r>
              <a:rPr lang="en-US" dirty="0" smtClean="0"/>
              <a:t>’, ‘err’, ‘warning’, ‘notice’, ‘info’, and ‘debug’. When you omit the level, it output the log higher than the </a:t>
            </a:r>
            <a:r>
              <a:rPr lang="en-US" dirty="0" err="1" smtClean="0"/>
              <a:t>infolevel</a:t>
            </a:r>
            <a:r>
              <a:rPr lang="en-US" dirty="0" smtClean="0"/>
              <a:t>.</a:t>
            </a:r>
          </a:p>
          <a:p>
            <a:pPr eaLnBrk="1" hangingPunct="1">
              <a:lnSpc>
                <a:spcPct val="80000"/>
              </a:lnSpc>
            </a:pPr>
            <a:r>
              <a:rPr lang="en-US" dirty="0" smtClean="0"/>
              <a:t>Details of the ‘</a:t>
            </a:r>
            <a:r>
              <a:rPr lang="en-US" dirty="0" err="1" smtClean="0"/>
              <a:t>syslogd</a:t>
            </a:r>
            <a:r>
              <a:rPr lang="en-US" dirty="0" smtClean="0"/>
              <a:t>’ daemon will be described in “Chapter 10”.</a:t>
            </a:r>
          </a:p>
          <a:p>
            <a:pPr eaLnBrk="1" hangingPunct="1">
              <a:lnSpc>
                <a:spcPct val="80000"/>
              </a:lnSpc>
            </a:pPr>
            <a:r>
              <a:rPr lang="en-US" dirty="0" smtClean="0"/>
              <a:t>• FILE </a:t>
            </a:r>
            <a:r>
              <a:rPr lang="en-US" dirty="0" err="1" smtClean="0"/>
              <a:t>file</a:t>
            </a:r>
            <a:r>
              <a:rPr lang="en-US" dirty="0" smtClean="0"/>
              <a:t> name [soft limit [hard limit] ]</a:t>
            </a:r>
          </a:p>
          <a:p>
            <a:pPr eaLnBrk="1" hangingPunct="1">
              <a:lnSpc>
                <a:spcPct val="80000"/>
              </a:lnSpc>
            </a:pPr>
            <a:r>
              <a:rPr lang="en-US" dirty="0" smtClean="0"/>
              <a:t>Output the file that specifies the log. Moreover, if you specify the size by a soft limit and a hard limit, it puts out the warning or stops the log's output when it reaches the size specified by the log file.</a:t>
            </a:r>
          </a:p>
          <a:p>
            <a:pPr eaLnBrk="1" hangingPunct="1">
              <a:lnSpc>
                <a:spcPct val="80000"/>
              </a:lnSpc>
            </a:pPr>
            <a:r>
              <a:rPr lang="en-US" dirty="0" smtClean="0"/>
              <a:t>(4) It sets the output contents to the log, when the client accomplish the connection to a service.</a:t>
            </a:r>
          </a:p>
          <a:p>
            <a:pPr eaLnBrk="1" hangingPunct="1"/>
            <a:endParaRPr lang="en-US" dirty="0" smtClean="0"/>
          </a:p>
        </p:txBody>
      </p:sp>
      <p:sp>
        <p:nvSpPr>
          <p:cNvPr id="24580" name="Slide Number Placeholder 3"/>
          <p:cNvSpPr>
            <a:spLocks noGrp="1"/>
          </p:cNvSpPr>
          <p:nvPr>
            <p:ph type="sldNum" sz="quarter" idx="5"/>
          </p:nvPr>
        </p:nvSpPr>
        <p:spPr>
          <a:noFill/>
        </p:spPr>
        <p:txBody>
          <a:bodyPr/>
          <a:lstStyle/>
          <a:p>
            <a:fld id="{A0F15A73-10AC-4669-9F4C-E277FA3EB288}"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CA6131-EDF6-4D32-ADE0-2E996E0BB02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7F88E2-B778-4948-B7E4-88FDD39B404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060A05-5079-4149-80E6-0E21705D986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D910F12-D78B-4D6A-934A-2851EE27200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A3B5FC-C3EC-450E-856C-4705B0EFC11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1F6239-B7BE-40DB-AD25-ED9363A9E7E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DE471E3-056B-47A3-973A-A9273C5766A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8A2D8D4-C3C7-4674-A6D4-F6588D8C08B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DBA8341-E817-4FEE-A856-6CF70ACDAB2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EDDD39-BD54-4906-A764-073939B657A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DABB434-64B1-485D-9BF4-FA15C9A3E22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D18DD0E-F720-43A0-8917-0BBB3EC15E1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7D20A196-BFC7-4E47-9ABB-DDF15AE151F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altLang="ja-JP" sz="4000" dirty="0" smtClean="0"/>
              <a:t>7. Services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ja-JP" smtClean="0"/>
              <a:t>Syntax of xinit.conf file</a:t>
            </a:r>
          </a:p>
        </p:txBody>
      </p:sp>
      <p:pic>
        <p:nvPicPr>
          <p:cNvPr id="12291" name="Picture 4"/>
          <p:cNvPicPr>
            <a:picLocks noChangeAspect="1" noChangeArrowheads="1"/>
          </p:cNvPicPr>
          <p:nvPr/>
        </p:nvPicPr>
        <p:blipFill>
          <a:blip r:embed="rId3"/>
          <a:srcRect/>
          <a:stretch>
            <a:fillRect/>
          </a:stretch>
        </p:blipFill>
        <p:spPr bwMode="auto">
          <a:xfrm>
            <a:off x="539750" y="1268413"/>
            <a:ext cx="8280400" cy="492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ja-JP" smtClean="0"/>
              <a:t>Service definition</a:t>
            </a:r>
          </a:p>
        </p:txBody>
      </p:sp>
      <p:pic>
        <p:nvPicPr>
          <p:cNvPr id="13315" name="Picture 4"/>
          <p:cNvPicPr>
            <a:picLocks noChangeAspect="1" noChangeArrowheads="1"/>
          </p:cNvPicPr>
          <p:nvPr/>
        </p:nvPicPr>
        <p:blipFill>
          <a:blip r:embed="rId3"/>
          <a:srcRect/>
          <a:stretch>
            <a:fillRect/>
          </a:stretch>
        </p:blipFill>
        <p:spPr bwMode="auto">
          <a:xfrm>
            <a:off x="468313" y="1125538"/>
            <a:ext cx="7920037" cy="4713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ja-JP" smtClean="0"/>
              <a:t>Well-Known services</a:t>
            </a:r>
          </a:p>
        </p:txBody>
      </p:sp>
      <p:pic>
        <p:nvPicPr>
          <p:cNvPr id="14339" name="Picture 4"/>
          <p:cNvPicPr>
            <a:picLocks noChangeAspect="1" noChangeArrowheads="1"/>
          </p:cNvPicPr>
          <p:nvPr/>
        </p:nvPicPr>
        <p:blipFill>
          <a:blip r:embed="rId3"/>
          <a:srcRect/>
          <a:stretch>
            <a:fillRect/>
          </a:stretch>
        </p:blipFill>
        <p:spPr bwMode="auto">
          <a:xfrm>
            <a:off x="539750" y="1557338"/>
            <a:ext cx="7993063" cy="475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Add/Remove automatic start of service at system startup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Display automatic start  information of service at system startup at different </a:t>
            </a:r>
            <a:r>
              <a:rPr lang="en-US" dirty="0" err="1" smtClean="0"/>
              <a:t>runlevels</a:t>
            </a:r>
            <a:endParaRPr lang="en-US" dirty="0" smtClean="0"/>
          </a:p>
          <a:p>
            <a:pPr lvl="1">
              <a:buNone/>
            </a:pPr>
            <a:r>
              <a:rPr lang="en-US" dirty="0" smtClean="0"/>
              <a:t># </a:t>
            </a:r>
            <a:r>
              <a:rPr lang="en-US" dirty="0" err="1" smtClean="0"/>
              <a:t>chkconfig</a:t>
            </a:r>
            <a:r>
              <a:rPr lang="en-US" dirty="0" smtClean="0"/>
              <a:t>   --list   </a:t>
            </a:r>
            <a:r>
              <a:rPr lang="en-US" dirty="0" err="1" smtClean="0"/>
              <a:t>sendmail</a:t>
            </a:r>
            <a:endParaRPr lang="en-US" dirty="0" smtClean="0"/>
          </a:p>
          <a:p>
            <a:pPr lvl="1">
              <a:buNone/>
            </a:pPr>
            <a:r>
              <a:rPr lang="en-US" dirty="0" err="1" smtClean="0"/>
              <a:t>sendmail</a:t>
            </a:r>
            <a:r>
              <a:rPr lang="en-US" dirty="0" smtClean="0"/>
              <a:t>      0:off  1:on  2:on   3:on  4:on   5:on  6:on </a:t>
            </a:r>
          </a:p>
          <a:p>
            <a:r>
              <a:rPr lang="en-US" dirty="0" smtClean="0"/>
              <a:t>Add service automatic start at system startup</a:t>
            </a:r>
          </a:p>
          <a:p>
            <a:pPr lvl="1">
              <a:buNone/>
            </a:pPr>
            <a:r>
              <a:rPr lang="en-US" dirty="0" smtClean="0"/>
              <a:t># </a:t>
            </a:r>
            <a:r>
              <a:rPr lang="en-US" dirty="0" err="1" smtClean="0"/>
              <a:t>chkconfig</a:t>
            </a:r>
            <a:r>
              <a:rPr lang="en-US" dirty="0" smtClean="0"/>
              <a:t>   --add   </a:t>
            </a:r>
            <a:r>
              <a:rPr lang="en-US" dirty="0" err="1" smtClean="0"/>
              <a:t>sendmail</a:t>
            </a:r>
            <a:endParaRPr lang="en-US" dirty="0" smtClean="0"/>
          </a:p>
          <a:p>
            <a:r>
              <a:rPr lang="en-US" dirty="0" smtClean="0"/>
              <a:t>Remove service automatic start at system startup</a:t>
            </a:r>
          </a:p>
          <a:p>
            <a:pPr lvl="1">
              <a:buNone/>
            </a:pPr>
            <a:r>
              <a:rPr lang="en-US" dirty="0" smtClean="0"/>
              <a:t># </a:t>
            </a:r>
            <a:r>
              <a:rPr lang="en-US" dirty="0" err="1" smtClean="0"/>
              <a:t>chkconfig</a:t>
            </a:r>
            <a:r>
              <a:rPr lang="en-US" dirty="0" smtClean="0"/>
              <a:t>   --del   </a:t>
            </a:r>
            <a:r>
              <a:rPr lang="en-US" dirty="0" err="1" smtClean="0"/>
              <a:t>sendmail</a:t>
            </a:r>
            <a:endParaRPr lang="en-US" dirty="0" smtClean="0"/>
          </a:p>
          <a:p>
            <a:r>
              <a:rPr lang="en-US" dirty="0" smtClean="0"/>
              <a:t>Enable/disable service automatic start at system startup at specific </a:t>
            </a:r>
            <a:r>
              <a:rPr lang="en-US" dirty="0" err="1" smtClean="0"/>
              <a:t>runlevel</a:t>
            </a:r>
            <a:endParaRPr lang="en-US" dirty="0" smtClean="0"/>
          </a:p>
          <a:p>
            <a:pPr lvl="1">
              <a:buNone/>
            </a:pPr>
            <a:r>
              <a:rPr lang="en-US" dirty="0" smtClean="0"/>
              <a:t># </a:t>
            </a:r>
            <a:r>
              <a:rPr lang="en-US" dirty="0" err="1" smtClean="0"/>
              <a:t>chkconfig</a:t>
            </a:r>
            <a:r>
              <a:rPr lang="en-US" dirty="0" smtClean="0"/>
              <a:t>   --level 3 </a:t>
            </a:r>
            <a:r>
              <a:rPr lang="en-US" dirty="0" err="1" smtClean="0"/>
              <a:t>sendmail</a:t>
            </a:r>
            <a:r>
              <a:rPr lang="en-US" dirty="0" smtClean="0"/>
              <a:t> on</a:t>
            </a:r>
          </a:p>
          <a:p>
            <a:pPr lvl="1">
              <a:buNone/>
            </a:pPr>
            <a:r>
              <a:rPr lang="en-US" dirty="0" smtClean="0"/>
              <a:t># </a:t>
            </a:r>
            <a:r>
              <a:rPr lang="en-US" dirty="0" err="1" smtClean="0"/>
              <a:t>chkconfig</a:t>
            </a:r>
            <a:r>
              <a:rPr lang="en-US" dirty="0" smtClean="0"/>
              <a:t>   --level 2 </a:t>
            </a:r>
            <a:r>
              <a:rPr lang="en-US" dirty="0" err="1" smtClean="0"/>
              <a:t>sendmail</a:t>
            </a:r>
            <a:r>
              <a:rPr lang="en-US" dirty="0" smtClean="0"/>
              <a:t> off</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Content</a:t>
            </a:r>
          </a:p>
        </p:txBody>
      </p:sp>
      <p:sp>
        <p:nvSpPr>
          <p:cNvPr id="5123" name="Rectangle 3"/>
          <p:cNvSpPr>
            <a:spLocks noGrp="1" noChangeArrowheads="1"/>
          </p:cNvSpPr>
          <p:nvPr>
            <p:ph idx="1"/>
          </p:nvPr>
        </p:nvSpPr>
        <p:spPr/>
        <p:txBody>
          <a:bodyPr rtlCol="0">
            <a:normAutofit lnSpcReduction="10000"/>
          </a:bodyPr>
          <a:lstStyle/>
          <a:p>
            <a:pPr fontAlgn="auto">
              <a:spcAft>
                <a:spcPts val="0"/>
              </a:spcAft>
              <a:buFont typeface="Arial" pitchFamily="34" charset="0"/>
              <a:buChar char="•"/>
              <a:defRPr/>
            </a:pPr>
            <a:r>
              <a:rPr lang="en-US" altLang="ja-JP" smtClean="0"/>
              <a:t>Service management mecanism</a:t>
            </a:r>
          </a:p>
          <a:p>
            <a:pPr fontAlgn="auto">
              <a:spcAft>
                <a:spcPts val="0"/>
              </a:spcAft>
              <a:buFont typeface="Arial" pitchFamily="34" charset="0"/>
              <a:buChar char="•"/>
              <a:defRPr/>
            </a:pPr>
            <a:r>
              <a:rPr lang="en-US" altLang="ja-JP" smtClean="0"/>
              <a:t>Service mecanism</a:t>
            </a:r>
          </a:p>
          <a:p>
            <a:pPr fontAlgn="auto">
              <a:spcAft>
                <a:spcPts val="0"/>
              </a:spcAft>
              <a:buFont typeface="Arial" pitchFamily="34" charset="0"/>
              <a:buChar char="•"/>
              <a:defRPr/>
            </a:pPr>
            <a:r>
              <a:rPr lang="en-US" altLang="ja-JP" smtClean="0"/>
              <a:t>Types of services</a:t>
            </a:r>
          </a:p>
          <a:p>
            <a:pPr fontAlgn="auto">
              <a:spcAft>
                <a:spcPts val="0"/>
              </a:spcAft>
              <a:buFont typeface="Arial" pitchFamily="34" charset="0"/>
              <a:buChar char="•"/>
              <a:defRPr/>
            </a:pPr>
            <a:r>
              <a:rPr lang="en-US" altLang="ja-JP" smtClean="0"/>
              <a:t>Stand-alone services</a:t>
            </a:r>
          </a:p>
          <a:p>
            <a:pPr fontAlgn="auto">
              <a:spcAft>
                <a:spcPts val="0"/>
              </a:spcAft>
              <a:buFont typeface="Arial" pitchFamily="34" charset="0"/>
              <a:buChar char="•"/>
              <a:defRPr/>
            </a:pPr>
            <a:r>
              <a:rPr lang="en-US" altLang="ja-JP" smtClean="0"/>
              <a:t>Superserver type services</a:t>
            </a:r>
          </a:p>
          <a:p>
            <a:pPr fontAlgn="auto">
              <a:spcAft>
                <a:spcPts val="0"/>
              </a:spcAft>
              <a:buFont typeface="Arial" pitchFamily="34" charset="0"/>
              <a:buChar char="•"/>
              <a:defRPr/>
            </a:pPr>
            <a:r>
              <a:rPr lang="en-US" altLang="ja-JP" smtClean="0"/>
              <a:t>Service definition</a:t>
            </a:r>
          </a:p>
          <a:p>
            <a:pPr fontAlgn="auto">
              <a:spcAft>
                <a:spcPts val="0"/>
              </a:spcAft>
              <a:buFont typeface="Arial" pitchFamily="34" charset="0"/>
              <a:buChar char="•"/>
              <a:defRPr/>
            </a:pPr>
            <a:r>
              <a:rPr lang="en-US" altLang="ja-JP" smtClean="0"/>
              <a:t>Packet filtering</a:t>
            </a:r>
          </a:p>
          <a:p>
            <a:pPr fontAlgn="auto">
              <a:spcAft>
                <a:spcPts val="0"/>
              </a:spcAft>
              <a:buFont typeface="Arial" pitchFamily="34" charset="0"/>
              <a:buChar char="•"/>
              <a:defRPr/>
            </a:pPr>
            <a:r>
              <a:rPr lang="en-US" altLang="ja-JP" smtClean="0"/>
              <a:t>Examples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ja-JP" smtClean="0"/>
              <a:t>Service management mecanism</a:t>
            </a:r>
          </a:p>
        </p:txBody>
      </p:sp>
      <p:grpSp>
        <p:nvGrpSpPr>
          <p:cNvPr id="7171" name="Group 6"/>
          <p:cNvGrpSpPr>
            <a:grpSpLocks/>
          </p:cNvGrpSpPr>
          <p:nvPr/>
        </p:nvGrpSpPr>
        <p:grpSpPr bwMode="auto">
          <a:xfrm>
            <a:off x="4391025" y="1773238"/>
            <a:ext cx="2881313" cy="576262"/>
            <a:chOff x="998" y="2039"/>
            <a:chExt cx="1815" cy="363"/>
          </a:xfrm>
        </p:grpSpPr>
        <p:sp>
          <p:nvSpPr>
            <p:cNvPr id="7193" name="Rectangle 5"/>
            <p:cNvSpPr>
              <a:spLocks noChangeArrowheads="1"/>
            </p:cNvSpPr>
            <p:nvPr/>
          </p:nvSpPr>
          <p:spPr bwMode="auto">
            <a:xfrm>
              <a:off x="1088" y="2039"/>
              <a:ext cx="1633" cy="3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194" name="Text Box 4"/>
            <p:cNvSpPr txBox="1">
              <a:spLocks noChangeArrowheads="1"/>
            </p:cNvSpPr>
            <p:nvPr/>
          </p:nvSpPr>
          <p:spPr bwMode="auto">
            <a:xfrm>
              <a:off x="998" y="2057"/>
              <a:ext cx="1815" cy="327"/>
            </a:xfrm>
            <a:prstGeom prst="rect">
              <a:avLst/>
            </a:prstGeom>
            <a:noFill/>
            <a:ln w="9525">
              <a:noFill/>
              <a:miter lim="800000"/>
              <a:headEnd/>
              <a:tailEnd/>
            </a:ln>
          </p:spPr>
          <p:txBody>
            <a:bodyPr>
              <a:spAutoFit/>
            </a:bodyPr>
            <a:lstStyle/>
            <a:p>
              <a:pPr algn="ctr">
                <a:spcBef>
                  <a:spcPct val="50000"/>
                </a:spcBef>
              </a:pPr>
              <a:r>
                <a:rPr lang="en-US" sz="2800"/>
                <a:t>Start</a:t>
              </a:r>
            </a:p>
          </p:txBody>
        </p:sp>
      </p:grpSp>
      <p:grpSp>
        <p:nvGrpSpPr>
          <p:cNvPr id="7172" name="Group 7"/>
          <p:cNvGrpSpPr>
            <a:grpSpLocks/>
          </p:cNvGrpSpPr>
          <p:nvPr/>
        </p:nvGrpSpPr>
        <p:grpSpPr bwMode="auto">
          <a:xfrm>
            <a:off x="5038725" y="2854325"/>
            <a:ext cx="2881313" cy="576263"/>
            <a:chOff x="998" y="2039"/>
            <a:chExt cx="1815" cy="363"/>
          </a:xfrm>
        </p:grpSpPr>
        <p:sp>
          <p:nvSpPr>
            <p:cNvPr id="7191" name="Rectangle 8"/>
            <p:cNvSpPr>
              <a:spLocks noChangeArrowheads="1"/>
            </p:cNvSpPr>
            <p:nvPr/>
          </p:nvSpPr>
          <p:spPr bwMode="auto">
            <a:xfrm>
              <a:off x="1088" y="2039"/>
              <a:ext cx="1633" cy="3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192" name="Text Box 9"/>
            <p:cNvSpPr txBox="1">
              <a:spLocks noChangeArrowheads="1"/>
            </p:cNvSpPr>
            <p:nvPr/>
          </p:nvSpPr>
          <p:spPr bwMode="auto">
            <a:xfrm>
              <a:off x="998" y="2057"/>
              <a:ext cx="1815" cy="327"/>
            </a:xfrm>
            <a:prstGeom prst="rect">
              <a:avLst/>
            </a:prstGeom>
            <a:noFill/>
            <a:ln w="9525">
              <a:noFill/>
              <a:miter lim="800000"/>
              <a:headEnd/>
              <a:tailEnd/>
            </a:ln>
          </p:spPr>
          <p:txBody>
            <a:bodyPr>
              <a:spAutoFit/>
            </a:bodyPr>
            <a:lstStyle/>
            <a:p>
              <a:pPr algn="ctr">
                <a:spcBef>
                  <a:spcPct val="50000"/>
                </a:spcBef>
              </a:pPr>
              <a:r>
                <a:rPr lang="en-US" sz="2800"/>
                <a:t>Stop</a:t>
              </a:r>
            </a:p>
          </p:txBody>
        </p:sp>
      </p:grpSp>
      <p:grpSp>
        <p:nvGrpSpPr>
          <p:cNvPr id="7173" name="Group 10"/>
          <p:cNvGrpSpPr>
            <a:grpSpLocks/>
          </p:cNvGrpSpPr>
          <p:nvPr/>
        </p:nvGrpSpPr>
        <p:grpSpPr bwMode="auto">
          <a:xfrm>
            <a:off x="5759450" y="4006850"/>
            <a:ext cx="2881313" cy="576263"/>
            <a:chOff x="998" y="2039"/>
            <a:chExt cx="1815" cy="363"/>
          </a:xfrm>
        </p:grpSpPr>
        <p:sp>
          <p:nvSpPr>
            <p:cNvPr id="7189" name="Rectangle 11"/>
            <p:cNvSpPr>
              <a:spLocks noChangeArrowheads="1"/>
            </p:cNvSpPr>
            <p:nvPr/>
          </p:nvSpPr>
          <p:spPr bwMode="auto">
            <a:xfrm>
              <a:off x="1088" y="2039"/>
              <a:ext cx="1633" cy="3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190" name="Text Box 12"/>
            <p:cNvSpPr txBox="1">
              <a:spLocks noChangeArrowheads="1"/>
            </p:cNvSpPr>
            <p:nvPr/>
          </p:nvSpPr>
          <p:spPr bwMode="auto">
            <a:xfrm>
              <a:off x="998" y="2057"/>
              <a:ext cx="1815" cy="327"/>
            </a:xfrm>
            <a:prstGeom prst="rect">
              <a:avLst/>
            </a:prstGeom>
            <a:noFill/>
            <a:ln w="9525">
              <a:noFill/>
              <a:miter lim="800000"/>
              <a:headEnd/>
              <a:tailEnd/>
            </a:ln>
          </p:spPr>
          <p:txBody>
            <a:bodyPr>
              <a:spAutoFit/>
            </a:bodyPr>
            <a:lstStyle/>
            <a:p>
              <a:pPr algn="ctr">
                <a:spcBef>
                  <a:spcPct val="50000"/>
                </a:spcBef>
              </a:pPr>
              <a:r>
                <a:rPr lang="en-US" sz="2800"/>
                <a:t>Autostart</a:t>
              </a:r>
            </a:p>
          </p:txBody>
        </p:sp>
      </p:grpSp>
      <p:grpSp>
        <p:nvGrpSpPr>
          <p:cNvPr id="7174" name="Group 13"/>
          <p:cNvGrpSpPr>
            <a:grpSpLocks/>
          </p:cNvGrpSpPr>
          <p:nvPr/>
        </p:nvGrpSpPr>
        <p:grpSpPr bwMode="auto">
          <a:xfrm>
            <a:off x="6262688" y="5157788"/>
            <a:ext cx="2881312" cy="576262"/>
            <a:chOff x="998" y="2039"/>
            <a:chExt cx="1815" cy="363"/>
          </a:xfrm>
        </p:grpSpPr>
        <p:sp>
          <p:nvSpPr>
            <p:cNvPr id="7187" name="Rectangle 14"/>
            <p:cNvSpPr>
              <a:spLocks noChangeArrowheads="1"/>
            </p:cNvSpPr>
            <p:nvPr/>
          </p:nvSpPr>
          <p:spPr bwMode="auto">
            <a:xfrm>
              <a:off x="1088" y="2039"/>
              <a:ext cx="1633" cy="3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188" name="Text Box 15"/>
            <p:cNvSpPr txBox="1">
              <a:spLocks noChangeArrowheads="1"/>
            </p:cNvSpPr>
            <p:nvPr/>
          </p:nvSpPr>
          <p:spPr bwMode="auto">
            <a:xfrm>
              <a:off x="998" y="2057"/>
              <a:ext cx="1815" cy="327"/>
            </a:xfrm>
            <a:prstGeom prst="rect">
              <a:avLst/>
            </a:prstGeom>
            <a:noFill/>
            <a:ln w="9525">
              <a:noFill/>
              <a:miter lim="800000"/>
              <a:headEnd/>
              <a:tailEnd/>
            </a:ln>
          </p:spPr>
          <p:txBody>
            <a:bodyPr>
              <a:spAutoFit/>
            </a:bodyPr>
            <a:lstStyle/>
            <a:p>
              <a:pPr algn="ctr">
                <a:spcBef>
                  <a:spcPct val="50000"/>
                </a:spcBef>
              </a:pPr>
              <a:r>
                <a:rPr lang="en-US" sz="2800"/>
                <a:t>Autostop</a:t>
              </a:r>
            </a:p>
          </p:txBody>
        </p:sp>
      </p:grpSp>
      <p:grpSp>
        <p:nvGrpSpPr>
          <p:cNvPr id="7175" name="Group 20"/>
          <p:cNvGrpSpPr>
            <a:grpSpLocks/>
          </p:cNvGrpSpPr>
          <p:nvPr/>
        </p:nvGrpSpPr>
        <p:grpSpPr bwMode="auto">
          <a:xfrm>
            <a:off x="755650" y="1773238"/>
            <a:ext cx="2881313" cy="576262"/>
            <a:chOff x="998" y="2039"/>
            <a:chExt cx="1815" cy="363"/>
          </a:xfrm>
        </p:grpSpPr>
        <p:sp>
          <p:nvSpPr>
            <p:cNvPr id="7185" name="Rectangle 21"/>
            <p:cNvSpPr>
              <a:spLocks noChangeArrowheads="1"/>
            </p:cNvSpPr>
            <p:nvPr/>
          </p:nvSpPr>
          <p:spPr bwMode="auto">
            <a:xfrm>
              <a:off x="1088" y="2039"/>
              <a:ext cx="1633" cy="363"/>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186" name="Text Box 22"/>
            <p:cNvSpPr txBox="1">
              <a:spLocks noChangeArrowheads="1"/>
            </p:cNvSpPr>
            <p:nvPr/>
          </p:nvSpPr>
          <p:spPr bwMode="auto">
            <a:xfrm>
              <a:off x="998" y="2057"/>
              <a:ext cx="1815" cy="327"/>
            </a:xfrm>
            <a:prstGeom prst="rect">
              <a:avLst/>
            </a:prstGeom>
            <a:noFill/>
            <a:ln w="9525">
              <a:noFill/>
              <a:miter lim="800000"/>
              <a:headEnd/>
              <a:tailEnd/>
            </a:ln>
          </p:spPr>
          <p:txBody>
            <a:bodyPr>
              <a:spAutoFit/>
            </a:bodyPr>
            <a:lstStyle/>
            <a:p>
              <a:pPr algn="ctr">
                <a:spcBef>
                  <a:spcPct val="50000"/>
                </a:spcBef>
              </a:pPr>
              <a:r>
                <a:rPr lang="en-US" sz="2800"/>
                <a:t>Executable</a:t>
              </a:r>
            </a:p>
          </p:txBody>
        </p:sp>
      </p:grpSp>
      <p:grpSp>
        <p:nvGrpSpPr>
          <p:cNvPr id="7176" name="Group 23"/>
          <p:cNvGrpSpPr>
            <a:grpSpLocks/>
          </p:cNvGrpSpPr>
          <p:nvPr/>
        </p:nvGrpSpPr>
        <p:grpSpPr bwMode="auto">
          <a:xfrm>
            <a:off x="755650" y="2636838"/>
            <a:ext cx="2881313" cy="576262"/>
            <a:chOff x="998" y="2039"/>
            <a:chExt cx="1815" cy="363"/>
          </a:xfrm>
        </p:grpSpPr>
        <p:sp>
          <p:nvSpPr>
            <p:cNvPr id="7183" name="Rectangle 24"/>
            <p:cNvSpPr>
              <a:spLocks noChangeArrowheads="1"/>
            </p:cNvSpPr>
            <p:nvPr/>
          </p:nvSpPr>
          <p:spPr bwMode="auto">
            <a:xfrm>
              <a:off x="1088" y="2039"/>
              <a:ext cx="1633" cy="363"/>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184" name="Text Box 25"/>
            <p:cNvSpPr txBox="1">
              <a:spLocks noChangeArrowheads="1"/>
            </p:cNvSpPr>
            <p:nvPr/>
          </p:nvSpPr>
          <p:spPr bwMode="auto">
            <a:xfrm>
              <a:off x="998" y="2057"/>
              <a:ext cx="1815" cy="327"/>
            </a:xfrm>
            <a:prstGeom prst="rect">
              <a:avLst/>
            </a:prstGeom>
            <a:noFill/>
            <a:ln w="9525">
              <a:noFill/>
              <a:miter lim="800000"/>
              <a:headEnd/>
              <a:tailEnd/>
            </a:ln>
          </p:spPr>
          <p:txBody>
            <a:bodyPr>
              <a:spAutoFit/>
            </a:bodyPr>
            <a:lstStyle/>
            <a:p>
              <a:pPr algn="ctr">
                <a:spcBef>
                  <a:spcPct val="50000"/>
                </a:spcBef>
              </a:pPr>
              <a:r>
                <a:rPr lang="en-US" sz="2800"/>
                <a:t>Configuration</a:t>
              </a:r>
            </a:p>
          </p:txBody>
        </p:sp>
      </p:grpSp>
      <p:grpSp>
        <p:nvGrpSpPr>
          <p:cNvPr id="7177" name="Group 26"/>
          <p:cNvGrpSpPr>
            <a:grpSpLocks/>
          </p:cNvGrpSpPr>
          <p:nvPr/>
        </p:nvGrpSpPr>
        <p:grpSpPr bwMode="auto">
          <a:xfrm>
            <a:off x="755650" y="3500438"/>
            <a:ext cx="2881313" cy="1079500"/>
            <a:chOff x="998" y="2039"/>
            <a:chExt cx="1815" cy="363"/>
          </a:xfrm>
        </p:grpSpPr>
        <p:sp>
          <p:nvSpPr>
            <p:cNvPr id="7181" name="Rectangle 27"/>
            <p:cNvSpPr>
              <a:spLocks noChangeArrowheads="1"/>
            </p:cNvSpPr>
            <p:nvPr/>
          </p:nvSpPr>
          <p:spPr bwMode="auto">
            <a:xfrm>
              <a:off x="1088" y="2039"/>
              <a:ext cx="1633" cy="363"/>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182" name="Text Box 28"/>
            <p:cNvSpPr txBox="1">
              <a:spLocks noChangeArrowheads="1"/>
            </p:cNvSpPr>
            <p:nvPr/>
          </p:nvSpPr>
          <p:spPr bwMode="auto">
            <a:xfrm>
              <a:off x="998" y="2057"/>
              <a:ext cx="1815" cy="318"/>
            </a:xfrm>
            <a:prstGeom prst="rect">
              <a:avLst/>
            </a:prstGeom>
            <a:noFill/>
            <a:ln w="9525">
              <a:noFill/>
              <a:miter lim="800000"/>
              <a:headEnd/>
              <a:tailEnd/>
            </a:ln>
          </p:spPr>
          <p:txBody>
            <a:bodyPr>
              <a:spAutoFit/>
            </a:bodyPr>
            <a:lstStyle/>
            <a:p>
              <a:pPr algn="ctr">
                <a:spcBef>
                  <a:spcPct val="50000"/>
                </a:spcBef>
              </a:pPr>
              <a:r>
                <a:rPr lang="en-US" sz="2800"/>
                <a:t>System Configuration</a:t>
              </a:r>
            </a:p>
          </p:txBody>
        </p:sp>
      </p:grpSp>
      <p:grpSp>
        <p:nvGrpSpPr>
          <p:cNvPr id="7178" name="Group 29"/>
          <p:cNvGrpSpPr>
            <a:grpSpLocks/>
          </p:cNvGrpSpPr>
          <p:nvPr/>
        </p:nvGrpSpPr>
        <p:grpSpPr bwMode="auto">
          <a:xfrm>
            <a:off x="755650" y="4868863"/>
            <a:ext cx="2881313" cy="1079500"/>
            <a:chOff x="998" y="2039"/>
            <a:chExt cx="1815" cy="363"/>
          </a:xfrm>
        </p:grpSpPr>
        <p:sp>
          <p:nvSpPr>
            <p:cNvPr id="7179" name="Rectangle 30"/>
            <p:cNvSpPr>
              <a:spLocks noChangeArrowheads="1"/>
            </p:cNvSpPr>
            <p:nvPr/>
          </p:nvSpPr>
          <p:spPr bwMode="auto">
            <a:xfrm>
              <a:off x="1088" y="2039"/>
              <a:ext cx="1633" cy="363"/>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180" name="Text Box 31"/>
            <p:cNvSpPr txBox="1">
              <a:spLocks noChangeArrowheads="1"/>
            </p:cNvSpPr>
            <p:nvPr/>
          </p:nvSpPr>
          <p:spPr bwMode="auto">
            <a:xfrm>
              <a:off x="998" y="2057"/>
              <a:ext cx="1815" cy="318"/>
            </a:xfrm>
            <a:prstGeom prst="rect">
              <a:avLst/>
            </a:prstGeom>
            <a:noFill/>
            <a:ln w="9525">
              <a:noFill/>
              <a:miter lim="800000"/>
              <a:headEnd/>
              <a:tailEnd/>
            </a:ln>
          </p:spPr>
          <p:txBody>
            <a:bodyPr>
              <a:spAutoFit/>
            </a:bodyPr>
            <a:lstStyle/>
            <a:p>
              <a:pPr algn="ctr">
                <a:spcBef>
                  <a:spcPct val="50000"/>
                </a:spcBef>
              </a:pPr>
              <a:r>
                <a:rPr lang="en-US" sz="2800"/>
                <a:t>Services Dependency</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ja-JP" smtClean="0"/>
              <a:t>Service mecanism</a:t>
            </a:r>
          </a:p>
        </p:txBody>
      </p:sp>
      <p:sp>
        <p:nvSpPr>
          <p:cNvPr id="8195" name="Rectangle 3"/>
          <p:cNvSpPr>
            <a:spLocks noGrp="1" noChangeArrowheads="1"/>
          </p:cNvSpPr>
          <p:nvPr>
            <p:ph sz="half" idx="1"/>
          </p:nvPr>
        </p:nvSpPr>
        <p:spPr/>
        <p:txBody>
          <a:bodyPr/>
          <a:lstStyle/>
          <a:p>
            <a:r>
              <a:rPr lang="en-US" smtClean="0"/>
              <a:t>Client server model</a:t>
            </a:r>
          </a:p>
          <a:p>
            <a:r>
              <a:rPr lang="en-US" smtClean="0"/>
              <a:t>Exchange information by socket</a:t>
            </a:r>
          </a:p>
          <a:p>
            <a:r>
              <a:rPr lang="en-US" smtClean="0"/>
              <a:t>Unix socket</a:t>
            </a:r>
          </a:p>
          <a:p>
            <a:r>
              <a:rPr lang="en-US" smtClean="0"/>
              <a:t>TCP socket</a:t>
            </a:r>
          </a:p>
          <a:p>
            <a:r>
              <a:rPr lang="en-US" smtClean="0"/>
              <a:t>UDP socket</a:t>
            </a:r>
          </a:p>
          <a:p>
            <a:r>
              <a:rPr lang="en-US" smtClean="0"/>
              <a:t>Server port and client port</a:t>
            </a:r>
          </a:p>
        </p:txBody>
      </p:sp>
      <p:grpSp>
        <p:nvGrpSpPr>
          <p:cNvPr id="8196" name="Group 5"/>
          <p:cNvGrpSpPr>
            <a:grpSpLocks/>
          </p:cNvGrpSpPr>
          <p:nvPr/>
        </p:nvGrpSpPr>
        <p:grpSpPr bwMode="auto">
          <a:xfrm>
            <a:off x="4716463" y="1773238"/>
            <a:ext cx="1439862" cy="4535487"/>
            <a:chOff x="998" y="2039"/>
            <a:chExt cx="1815" cy="363"/>
          </a:xfrm>
        </p:grpSpPr>
        <p:sp>
          <p:nvSpPr>
            <p:cNvPr id="8207" name="Rectangle 6"/>
            <p:cNvSpPr>
              <a:spLocks noChangeArrowheads="1"/>
            </p:cNvSpPr>
            <p:nvPr/>
          </p:nvSpPr>
          <p:spPr bwMode="auto">
            <a:xfrm>
              <a:off x="1088" y="2039"/>
              <a:ext cx="1633" cy="363"/>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8208" name="Text Box 7"/>
            <p:cNvSpPr txBox="1">
              <a:spLocks noChangeArrowheads="1"/>
            </p:cNvSpPr>
            <p:nvPr/>
          </p:nvSpPr>
          <p:spPr bwMode="auto">
            <a:xfrm>
              <a:off x="998" y="2057"/>
              <a:ext cx="1815" cy="144"/>
            </a:xfrm>
            <a:prstGeom prst="rect">
              <a:avLst/>
            </a:prstGeom>
            <a:noFill/>
            <a:ln w="9525">
              <a:noFill/>
              <a:miter lim="800000"/>
              <a:headEnd/>
              <a:tailEnd/>
            </a:ln>
          </p:spPr>
          <p:txBody>
            <a:bodyPr>
              <a:spAutoFit/>
            </a:bodyPr>
            <a:lstStyle/>
            <a:p>
              <a:pPr algn="ctr">
                <a:spcBef>
                  <a:spcPct val="50000"/>
                </a:spcBef>
              </a:pPr>
              <a:r>
                <a:rPr lang="en-US" sz="2800"/>
                <a:t>Server</a:t>
              </a:r>
            </a:p>
            <a:p>
              <a:pPr algn="ctr">
                <a:spcBef>
                  <a:spcPct val="50000"/>
                </a:spcBef>
              </a:pPr>
              <a:endParaRPr lang="en-US" sz="2800"/>
            </a:p>
            <a:p>
              <a:pPr algn="ctr">
                <a:spcBef>
                  <a:spcPct val="50000"/>
                </a:spcBef>
              </a:pPr>
              <a:endParaRPr lang="en-US" sz="2800"/>
            </a:p>
          </p:txBody>
        </p:sp>
      </p:grpSp>
      <p:grpSp>
        <p:nvGrpSpPr>
          <p:cNvPr id="8197" name="Group 8"/>
          <p:cNvGrpSpPr>
            <a:grpSpLocks/>
          </p:cNvGrpSpPr>
          <p:nvPr/>
        </p:nvGrpSpPr>
        <p:grpSpPr bwMode="auto">
          <a:xfrm>
            <a:off x="7380288" y="1773238"/>
            <a:ext cx="1439862" cy="1727200"/>
            <a:chOff x="998" y="2039"/>
            <a:chExt cx="1815" cy="363"/>
          </a:xfrm>
        </p:grpSpPr>
        <p:sp>
          <p:nvSpPr>
            <p:cNvPr id="8205" name="Rectangle 9"/>
            <p:cNvSpPr>
              <a:spLocks noChangeArrowheads="1"/>
            </p:cNvSpPr>
            <p:nvPr/>
          </p:nvSpPr>
          <p:spPr bwMode="auto">
            <a:xfrm>
              <a:off x="1088" y="2039"/>
              <a:ext cx="1633" cy="363"/>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8206" name="Text Box 10"/>
            <p:cNvSpPr txBox="1">
              <a:spLocks noChangeArrowheads="1"/>
            </p:cNvSpPr>
            <p:nvPr/>
          </p:nvSpPr>
          <p:spPr bwMode="auto">
            <a:xfrm>
              <a:off x="998" y="2057"/>
              <a:ext cx="1815" cy="109"/>
            </a:xfrm>
            <a:prstGeom prst="rect">
              <a:avLst/>
            </a:prstGeom>
            <a:noFill/>
            <a:ln w="9525">
              <a:noFill/>
              <a:miter lim="800000"/>
              <a:headEnd/>
              <a:tailEnd/>
            </a:ln>
          </p:spPr>
          <p:txBody>
            <a:bodyPr>
              <a:spAutoFit/>
            </a:bodyPr>
            <a:lstStyle/>
            <a:p>
              <a:pPr algn="ctr">
                <a:spcBef>
                  <a:spcPct val="50000"/>
                </a:spcBef>
              </a:pPr>
              <a:r>
                <a:rPr lang="en-US" sz="2800"/>
                <a:t>Client</a:t>
              </a:r>
            </a:p>
          </p:txBody>
        </p:sp>
      </p:grpSp>
      <p:sp>
        <p:nvSpPr>
          <p:cNvPr id="8198" name="AutoShape 11"/>
          <p:cNvSpPr>
            <a:spLocks noChangeArrowheads="1"/>
          </p:cNvSpPr>
          <p:nvPr/>
        </p:nvSpPr>
        <p:spPr bwMode="auto">
          <a:xfrm flipH="1">
            <a:off x="6084888" y="1844675"/>
            <a:ext cx="1366837" cy="576263"/>
          </a:xfrm>
          <a:prstGeom prst="rightArrow">
            <a:avLst>
              <a:gd name="adj1" fmla="val 50000"/>
              <a:gd name="adj2" fmla="val 59297"/>
            </a:avLst>
          </a:prstGeom>
          <a:solidFill>
            <a:schemeClr val="accent1"/>
          </a:solidFill>
          <a:ln w="9525">
            <a:solidFill>
              <a:schemeClr val="tx1"/>
            </a:solidFill>
            <a:miter lim="800000"/>
            <a:headEnd/>
            <a:tailEnd/>
          </a:ln>
        </p:spPr>
        <p:txBody>
          <a:bodyPr wrap="none" anchor="ctr"/>
          <a:lstStyle/>
          <a:p>
            <a:pPr algn="ctr"/>
            <a:r>
              <a:rPr lang="en-US"/>
              <a:t>Request</a:t>
            </a:r>
          </a:p>
        </p:txBody>
      </p:sp>
      <p:sp>
        <p:nvSpPr>
          <p:cNvPr id="8199" name="AutoShape 12"/>
          <p:cNvSpPr>
            <a:spLocks noChangeArrowheads="1"/>
          </p:cNvSpPr>
          <p:nvPr/>
        </p:nvSpPr>
        <p:spPr bwMode="auto">
          <a:xfrm>
            <a:off x="6084888" y="2708275"/>
            <a:ext cx="1366837" cy="576263"/>
          </a:xfrm>
          <a:prstGeom prst="rightArrow">
            <a:avLst>
              <a:gd name="adj1" fmla="val 50000"/>
              <a:gd name="adj2" fmla="val 59297"/>
            </a:avLst>
          </a:prstGeom>
          <a:solidFill>
            <a:schemeClr val="accent1"/>
          </a:solidFill>
          <a:ln w="9525">
            <a:solidFill>
              <a:schemeClr val="tx1"/>
            </a:solidFill>
            <a:miter lim="800000"/>
            <a:headEnd/>
            <a:tailEnd/>
          </a:ln>
        </p:spPr>
        <p:txBody>
          <a:bodyPr wrap="none" anchor="ctr"/>
          <a:lstStyle/>
          <a:p>
            <a:pPr algn="ctr"/>
            <a:r>
              <a:rPr lang="en-US"/>
              <a:t>Response</a:t>
            </a:r>
          </a:p>
        </p:txBody>
      </p:sp>
      <p:grpSp>
        <p:nvGrpSpPr>
          <p:cNvPr id="8200" name="Group 13"/>
          <p:cNvGrpSpPr>
            <a:grpSpLocks/>
          </p:cNvGrpSpPr>
          <p:nvPr/>
        </p:nvGrpSpPr>
        <p:grpSpPr bwMode="auto">
          <a:xfrm>
            <a:off x="7380288" y="4724400"/>
            <a:ext cx="1439862" cy="1584325"/>
            <a:chOff x="998" y="2039"/>
            <a:chExt cx="1815" cy="363"/>
          </a:xfrm>
        </p:grpSpPr>
        <p:sp>
          <p:nvSpPr>
            <p:cNvPr id="8203" name="Rectangle 14"/>
            <p:cNvSpPr>
              <a:spLocks noChangeArrowheads="1"/>
            </p:cNvSpPr>
            <p:nvPr/>
          </p:nvSpPr>
          <p:spPr bwMode="auto">
            <a:xfrm>
              <a:off x="1088" y="2039"/>
              <a:ext cx="1633" cy="363"/>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8204" name="Text Box 15"/>
            <p:cNvSpPr txBox="1">
              <a:spLocks noChangeArrowheads="1"/>
            </p:cNvSpPr>
            <p:nvPr/>
          </p:nvSpPr>
          <p:spPr bwMode="auto">
            <a:xfrm>
              <a:off x="998" y="2057"/>
              <a:ext cx="1815" cy="119"/>
            </a:xfrm>
            <a:prstGeom prst="rect">
              <a:avLst/>
            </a:prstGeom>
            <a:noFill/>
            <a:ln w="9525">
              <a:noFill/>
              <a:miter lim="800000"/>
              <a:headEnd/>
              <a:tailEnd/>
            </a:ln>
          </p:spPr>
          <p:txBody>
            <a:bodyPr>
              <a:spAutoFit/>
            </a:bodyPr>
            <a:lstStyle/>
            <a:p>
              <a:pPr algn="ctr">
                <a:spcBef>
                  <a:spcPct val="50000"/>
                </a:spcBef>
              </a:pPr>
              <a:r>
                <a:rPr lang="en-US" sz="2800"/>
                <a:t>Client</a:t>
              </a:r>
            </a:p>
          </p:txBody>
        </p:sp>
      </p:grpSp>
      <p:sp>
        <p:nvSpPr>
          <p:cNvPr id="8201" name="AutoShape 16"/>
          <p:cNvSpPr>
            <a:spLocks noChangeArrowheads="1"/>
          </p:cNvSpPr>
          <p:nvPr/>
        </p:nvSpPr>
        <p:spPr bwMode="auto">
          <a:xfrm flipH="1">
            <a:off x="6084888" y="4724400"/>
            <a:ext cx="1366837" cy="576263"/>
          </a:xfrm>
          <a:prstGeom prst="rightArrow">
            <a:avLst>
              <a:gd name="adj1" fmla="val 50000"/>
              <a:gd name="adj2" fmla="val 59297"/>
            </a:avLst>
          </a:prstGeom>
          <a:solidFill>
            <a:schemeClr val="accent1"/>
          </a:solidFill>
          <a:ln w="9525">
            <a:solidFill>
              <a:schemeClr val="tx1"/>
            </a:solidFill>
            <a:miter lim="800000"/>
            <a:headEnd/>
            <a:tailEnd/>
          </a:ln>
        </p:spPr>
        <p:txBody>
          <a:bodyPr wrap="none" anchor="ctr"/>
          <a:lstStyle/>
          <a:p>
            <a:pPr algn="ctr"/>
            <a:r>
              <a:rPr lang="en-US"/>
              <a:t>Request</a:t>
            </a:r>
          </a:p>
        </p:txBody>
      </p:sp>
      <p:sp>
        <p:nvSpPr>
          <p:cNvPr id="8202" name="AutoShape 17"/>
          <p:cNvSpPr>
            <a:spLocks noChangeArrowheads="1"/>
          </p:cNvSpPr>
          <p:nvPr/>
        </p:nvSpPr>
        <p:spPr bwMode="auto">
          <a:xfrm>
            <a:off x="6084888" y="5661025"/>
            <a:ext cx="1366837" cy="576263"/>
          </a:xfrm>
          <a:prstGeom prst="rightArrow">
            <a:avLst>
              <a:gd name="adj1" fmla="val 50000"/>
              <a:gd name="adj2" fmla="val 59297"/>
            </a:avLst>
          </a:prstGeom>
          <a:solidFill>
            <a:schemeClr val="accent1"/>
          </a:solidFill>
          <a:ln w="9525">
            <a:solidFill>
              <a:schemeClr val="tx1"/>
            </a:solidFill>
            <a:miter lim="800000"/>
            <a:headEnd/>
            <a:tailEnd/>
          </a:ln>
        </p:spPr>
        <p:txBody>
          <a:bodyPr wrap="none" anchor="ctr"/>
          <a:lstStyle/>
          <a:p>
            <a:pPr algn="ctr"/>
            <a:r>
              <a:rPr lang="en-US"/>
              <a:t>Response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ja-JP" smtClean="0"/>
              <a:t>Types of services</a:t>
            </a:r>
          </a:p>
        </p:txBody>
      </p:sp>
      <p:sp>
        <p:nvSpPr>
          <p:cNvPr id="9219" name="Rectangle 3"/>
          <p:cNvSpPr>
            <a:spLocks noGrp="1" noChangeArrowheads="1"/>
          </p:cNvSpPr>
          <p:nvPr>
            <p:ph idx="1"/>
          </p:nvPr>
        </p:nvSpPr>
        <p:spPr/>
        <p:txBody>
          <a:bodyPr/>
          <a:lstStyle/>
          <a:p>
            <a:r>
              <a:rPr lang="en-US" smtClean="0"/>
              <a:t>Stand alone services</a:t>
            </a:r>
          </a:p>
          <a:p>
            <a:pPr lvl="1"/>
            <a:r>
              <a:rPr lang="en-US" smtClean="0"/>
              <a:t>Charged permanent in memory</a:t>
            </a:r>
          </a:p>
          <a:p>
            <a:pPr lvl="1"/>
            <a:r>
              <a:rPr lang="en-US" smtClean="0"/>
              <a:t>Waiting for user requests</a:t>
            </a:r>
          </a:p>
          <a:p>
            <a:pPr lvl="1"/>
            <a:r>
              <a:rPr lang="en-US" smtClean="0"/>
              <a:t>Serve the requests</a:t>
            </a:r>
          </a:p>
          <a:p>
            <a:r>
              <a:rPr lang="en-US" smtClean="0"/>
              <a:t>Super server services</a:t>
            </a:r>
          </a:p>
          <a:p>
            <a:pPr lvl="1"/>
            <a:r>
              <a:rPr lang="en-US" smtClean="0"/>
              <a:t>Charged if necessary</a:t>
            </a:r>
          </a:p>
          <a:p>
            <a:pPr lvl="1"/>
            <a:r>
              <a:rPr lang="en-US" smtClean="0"/>
              <a:t>Activated if there are request to served</a:t>
            </a:r>
          </a:p>
          <a:p>
            <a:pPr lvl="1"/>
            <a:r>
              <a:rPr lang="en-US" smtClean="0"/>
              <a:t>Centralised request control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ja-JP" smtClean="0"/>
              <a:t>Stand-alone services</a:t>
            </a:r>
          </a:p>
        </p:txBody>
      </p:sp>
      <p:sp>
        <p:nvSpPr>
          <p:cNvPr id="1028" name="Rectangle 3"/>
          <p:cNvSpPr>
            <a:spLocks noGrp="1" noChangeArrowheads="1"/>
          </p:cNvSpPr>
          <p:nvPr>
            <p:ph type="body" sz="half" idx="1"/>
          </p:nvPr>
        </p:nvSpPr>
        <p:spPr/>
        <p:txBody>
          <a:bodyPr/>
          <a:lstStyle/>
          <a:p>
            <a:r>
              <a:rPr lang="en-US" sz="2800" smtClean="0"/>
              <a:t>Standalone process</a:t>
            </a:r>
          </a:p>
          <a:p>
            <a:r>
              <a:rPr lang="en-US" sz="2800" smtClean="0"/>
              <a:t>Always ready to serve</a:t>
            </a:r>
          </a:p>
          <a:p>
            <a:r>
              <a:rPr lang="en-US" sz="2800" smtClean="0"/>
              <a:t>Consume system resources</a:t>
            </a:r>
          </a:p>
          <a:p>
            <a:r>
              <a:rPr lang="en-US" sz="2800" smtClean="0"/>
              <a:t>Easy to configure</a:t>
            </a:r>
          </a:p>
          <a:p>
            <a:r>
              <a:rPr lang="en-US" sz="2800" smtClean="0"/>
              <a:t>No systemwide filtering</a:t>
            </a:r>
          </a:p>
        </p:txBody>
      </p:sp>
      <p:graphicFrame>
        <p:nvGraphicFramePr>
          <p:cNvPr id="1026" name="Object 5"/>
          <p:cNvGraphicFramePr>
            <a:graphicFrameLocks noChangeAspect="1"/>
          </p:cNvGraphicFramePr>
          <p:nvPr>
            <p:ph sz="half" idx="2"/>
          </p:nvPr>
        </p:nvGraphicFramePr>
        <p:xfrm>
          <a:off x="5508625" y="1344613"/>
          <a:ext cx="2168525" cy="4818062"/>
        </p:xfrm>
        <a:graphic>
          <a:graphicData uri="http://schemas.openxmlformats.org/presentationml/2006/ole">
            <p:oleObj spid="_x0000_s1026" name="SmartDraw" r:id="rId4" imgW="3811320" imgH="8468640" progId="">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Manage standalone services</a:t>
            </a:r>
          </a:p>
        </p:txBody>
      </p:sp>
      <p:grpSp>
        <p:nvGrpSpPr>
          <p:cNvPr id="10243" name="Group 4"/>
          <p:cNvGrpSpPr>
            <a:grpSpLocks/>
          </p:cNvGrpSpPr>
          <p:nvPr/>
        </p:nvGrpSpPr>
        <p:grpSpPr bwMode="auto">
          <a:xfrm>
            <a:off x="755650" y="1700213"/>
            <a:ext cx="3240088" cy="574675"/>
            <a:chOff x="998" y="2039"/>
            <a:chExt cx="1815" cy="363"/>
          </a:xfrm>
        </p:grpSpPr>
        <p:sp>
          <p:nvSpPr>
            <p:cNvPr id="10259" name="Rectangle 5"/>
            <p:cNvSpPr>
              <a:spLocks noChangeArrowheads="1"/>
            </p:cNvSpPr>
            <p:nvPr/>
          </p:nvSpPr>
          <p:spPr bwMode="auto">
            <a:xfrm>
              <a:off x="1088" y="2039"/>
              <a:ext cx="1633" cy="363"/>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10260" name="Text Box 6"/>
            <p:cNvSpPr txBox="1">
              <a:spLocks noChangeArrowheads="1"/>
            </p:cNvSpPr>
            <p:nvPr/>
          </p:nvSpPr>
          <p:spPr bwMode="auto">
            <a:xfrm>
              <a:off x="998" y="2057"/>
              <a:ext cx="1815" cy="328"/>
            </a:xfrm>
            <a:prstGeom prst="rect">
              <a:avLst/>
            </a:prstGeom>
            <a:noFill/>
            <a:ln w="9525">
              <a:noFill/>
              <a:miter lim="800000"/>
              <a:headEnd/>
              <a:tailEnd/>
            </a:ln>
          </p:spPr>
          <p:txBody>
            <a:bodyPr>
              <a:spAutoFit/>
            </a:bodyPr>
            <a:lstStyle/>
            <a:p>
              <a:pPr algn="ctr">
                <a:spcBef>
                  <a:spcPct val="50000"/>
                </a:spcBef>
              </a:pPr>
              <a:r>
                <a:rPr lang="en-US" sz="2800"/>
                <a:t>/sbin/init/</a:t>
              </a:r>
            </a:p>
          </p:txBody>
        </p:sp>
      </p:grpSp>
      <p:grpSp>
        <p:nvGrpSpPr>
          <p:cNvPr id="10244" name="Group 7"/>
          <p:cNvGrpSpPr>
            <a:grpSpLocks/>
          </p:cNvGrpSpPr>
          <p:nvPr/>
        </p:nvGrpSpPr>
        <p:grpSpPr bwMode="auto">
          <a:xfrm>
            <a:off x="755650" y="2779713"/>
            <a:ext cx="3240088" cy="574675"/>
            <a:chOff x="998" y="2039"/>
            <a:chExt cx="1815" cy="363"/>
          </a:xfrm>
        </p:grpSpPr>
        <p:sp>
          <p:nvSpPr>
            <p:cNvPr id="10257" name="Rectangle 8"/>
            <p:cNvSpPr>
              <a:spLocks noChangeArrowheads="1"/>
            </p:cNvSpPr>
            <p:nvPr/>
          </p:nvSpPr>
          <p:spPr bwMode="auto">
            <a:xfrm>
              <a:off x="1088" y="2039"/>
              <a:ext cx="1633" cy="363"/>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10258" name="Text Box 9"/>
            <p:cNvSpPr txBox="1">
              <a:spLocks noChangeArrowheads="1"/>
            </p:cNvSpPr>
            <p:nvPr/>
          </p:nvSpPr>
          <p:spPr bwMode="auto">
            <a:xfrm>
              <a:off x="998" y="2057"/>
              <a:ext cx="1815" cy="328"/>
            </a:xfrm>
            <a:prstGeom prst="rect">
              <a:avLst/>
            </a:prstGeom>
            <a:noFill/>
            <a:ln w="9525">
              <a:noFill/>
              <a:miter lim="800000"/>
              <a:headEnd/>
              <a:tailEnd/>
            </a:ln>
          </p:spPr>
          <p:txBody>
            <a:bodyPr>
              <a:spAutoFit/>
            </a:bodyPr>
            <a:lstStyle/>
            <a:p>
              <a:pPr algn="ctr">
                <a:spcBef>
                  <a:spcPct val="50000"/>
                </a:spcBef>
              </a:pPr>
              <a:r>
                <a:rPr lang="en-US" sz="2800"/>
                <a:t>/etc/rc.d/rc 3</a:t>
              </a:r>
            </a:p>
          </p:txBody>
        </p:sp>
      </p:grpSp>
      <p:grpSp>
        <p:nvGrpSpPr>
          <p:cNvPr id="10245" name="Group 10"/>
          <p:cNvGrpSpPr>
            <a:grpSpLocks/>
          </p:cNvGrpSpPr>
          <p:nvPr/>
        </p:nvGrpSpPr>
        <p:grpSpPr bwMode="auto">
          <a:xfrm>
            <a:off x="755650" y="3932238"/>
            <a:ext cx="3240088" cy="574675"/>
            <a:chOff x="998" y="2039"/>
            <a:chExt cx="1815" cy="363"/>
          </a:xfrm>
        </p:grpSpPr>
        <p:sp>
          <p:nvSpPr>
            <p:cNvPr id="10255" name="Rectangle 11"/>
            <p:cNvSpPr>
              <a:spLocks noChangeArrowheads="1"/>
            </p:cNvSpPr>
            <p:nvPr/>
          </p:nvSpPr>
          <p:spPr bwMode="auto">
            <a:xfrm>
              <a:off x="1088" y="2039"/>
              <a:ext cx="1633" cy="363"/>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10256" name="Text Box 12"/>
            <p:cNvSpPr txBox="1">
              <a:spLocks noChangeArrowheads="1"/>
            </p:cNvSpPr>
            <p:nvPr/>
          </p:nvSpPr>
          <p:spPr bwMode="auto">
            <a:xfrm>
              <a:off x="998" y="2057"/>
              <a:ext cx="1815" cy="328"/>
            </a:xfrm>
            <a:prstGeom prst="rect">
              <a:avLst/>
            </a:prstGeom>
            <a:noFill/>
            <a:ln w="9525">
              <a:noFill/>
              <a:miter lim="800000"/>
              <a:headEnd/>
              <a:tailEnd/>
            </a:ln>
          </p:spPr>
          <p:txBody>
            <a:bodyPr>
              <a:spAutoFit/>
            </a:bodyPr>
            <a:lstStyle/>
            <a:p>
              <a:pPr algn="ctr">
                <a:spcBef>
                  <a:spcPct val="50000"/>
                </a:spcBef>
              </a:pPr>
              <a:r>
                <a:rPr lang="en-US" sz="2800" dirty="0"/>
                <a:t>/etc/</a:t>
              </a:r>
              <a:r>
                <a:rPr lang="en-US" sz="2800" dirty="0" err="1"/>
                <a:t>rc.d</a:t>
              </a:r>
              <a:r>
                <a:rPr lang="en-US" sz="2800" dirty="0"/>
                <a:t>/rc3.d</a:t>
              </a:r>
            </a:p>
          </p:txBody>
        </p:sp>
      </p:grpSp>
      <p:sp>
        <p:nvSpPr>
          <p:cNvPr id="10246" name="Text Box 16"/>
          <p:cNvSpPr txBox="1">
            <a:spLocks noChangeArrowheads="1"/>
          </p:cNvSpPr>
          <p:nvPr/>
        </p:nvSpPr>
        <p:spPr bwMode="auto">
          <a:xfrm>
            <a:off x="1042988" y="4508500"/>
            <a:ext cx="1368425" cy="779463"/>
          </a:xfrm>
          <a:prstGeom prst="rect">
            <a:avLst/>
          </a:prstGeom>
          <a:solidFill>
            <a:schemeClr val="accent1"/>
          </a:solidFill>
          <a:ln w="9525">
            <a:noFill/>
            <a:miter lim="800000"/>
            <a:headEnd/>
            <a:tailEnd/>
          </a:ln>
        </p:spPr>
        <p:txBody>
          <a:bodyPr>
            <a:spAutoFit/>
          </a:bodyPr>
          <a:lstStyle/>
          <a:p>
            <a:pPr>
              <a:spcBef>
                <a:spcPct val="50000"/>
              </a:spcBef>
            </a:pPr>
            <a:r>
              <a:rPr lang="en-US" dirty="0"/>
              <a:t>S80httpd</a:t>
            </a:r>
          </a:p>
          <a:p>
            <a:pPr>
              <a:spcBef>
                <a:spcPct val="50000"/>
              </a:spcBef>
            </a:pPr>
            <a:r>
              <a:rPr lang="en-US" dirty="0"/>
              <a:t>k21httpd</a:t>
            </a:r>
          </a:p>
        </p:txBody>
      </p:sp>
      <p:grpSp>
        <p:nvGrpSpPr>
          <p:cNvPr id="10247" name="Group 17"/>
          <p:cNvGrpSpPr>
            <a:grpSpLocks/>
          </p:cNvGrpSpPr>
          <p:nvPr/>
        </p:nvGrpSpPr>
        <p:grpSpPr bwMode="auto">
          <a:xfrm>
            <a:off x="4787900" y="3932238"/>
            <a:ext cx="3240088" cy="574675"/>
            <a:chOff x="998" y="2039"/>
            <a:chExt cx="1815" cy="363"/>
          </a:xfrm>
        </p:grpSpPr>
        <p:sp>
          <p:nvSpPr>
            <p:cNvPr id="10253" name="Rectangle 18"/>
            <p:cNvSpPr>
              <a:spLocks noChangeArrowheads="1"/>
            </p:cNvSpPr>
            <p:nvPr/>
          </p:nvSpPr>
          <p:spPr bwMode="auto">
            <a:xfrm>
              <a:off x="1088" y="2039"/>
              <a:ext cx="1633" cy="363"/>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10254" name="Text Box 19"/>
            <p:cNvSpPr txBox="1">
              <a:spLocks noChangeArrowheads="1"/>
            </p:cNvSpPr>
            <p:nvPr/>
          </p:nvSpPr>
          <p:spPr bwMode="auto">
            <a:xfrm>
              <a:off x="998" y="2057"/>
              <a:ext cx="1815" cy="328"/>
            </a:xfrm>
            <a:prstGeom prst="rect">
              <a:avLst/>
            </a:prstGeom>
            <a:noFill/>
            <a:ln w="9525">
              <a:noFill/>
              <a:miter lim="800000"/>
              <a:headEnd/>
              <a:tailEnd/>
            </a:ln>
          </p:spPr>
          <p:txBody>
            <a:bodyPr>
              <a:spAutoFit/>
            </a:bodyPr>
            <a:lstStyle/>
            <a:p>
              <a:pPr algn="ctr">
                <a:spcBef>
                  <a:spcPct val="50000"/>
                </a:spcBef>
              </a:pPr>
              <a:r>
                <a:rPr lang="en-US" sz="2800"/>
                <a:t>/etc/init.d/</a:t>
              </a:r>
            </a:p>
          </p:txBody>
        </p:sp>
      </p:grpSp>
      <p:sp>
        <p:nvSpPr>
          <p:cNvPr id="10248" name="Text Box 20"/>
          <p:cNvSpPr txBox="1">
            <a:spLocks noChangeArrowheads="1"/>
          </p:cNvSpPr>
          <p:nvPr/>
        </p:nvSpPr>
        <p:spPr bwMode="auto">
          <a:xfrm>
            <a:off x="6011863" y="4508500"/>
            <a:ext cx="1368425" cy="779463"/>
          </a:xfrm>
          <a:prstGeom prst="rect">
            <a:avLst/>
          </a:prstGeom>
          <a:solidFill>
            <a:schemeClr val="accent1"/>
          </a:solidFill>
          <a:ln w="9525">
            <a:noFill/>
            <a:miter lim="800000"/>
            <a:headEnd/>
            <a:tailEnd/>
          </a:ln>
        </p:spPr>
        <p:txBody>
          <a:bodyPr>
            <a:spAutoFit/>
          </a:bodyPr>
          <a:lstStyle/>
          <a:p>
            <a:pPr>
              <a:spcBef>
                <a:spcPct val="50000"/>
              </a:spcBef>
            </a:pPr>
            <a:r>
              <a:rPr lang="en-US"/>
              <a:t>httpd</a:t>
            </a:r>
          </a:p>
          <a:p>
            <a:pPr>
              <a:spcBef>
                <a:spcPct val="50000"/>
              </a:spcBef>
            </a:pPr>
            <a:r>
              <a:rPr lang="en-US"/>
              <a:t>httpd</a:t>
            </a:r>
          </a:p>
        </p:txBody>
      </p:sp>
      <p:sp>
        <p:nvSpPr>
          <p:cNvPr id="10249" name="AutoShape 21"/>
          <p:cNvSpPr>
            <a:spLocks noChangeArrowheads="1"/>
          </p:cNvSpPr>
          <p:nvPr/>
        </p:nvSpPr>
        <p:spPr bwMode="auto">
          <a:xfrm>
            <a:off x="2124075" y="2274888"/>
            <a:ext cx="358775" cy="504825"/>
          </a:xfrm>
          <a:prstGeom prst="downArrow">
            <a:avLst>
              <a:gd name="adj1" fmla="val 50000"/>
              <a:gd name="adj2" fmla="val 35177"/>
            </a:avLst>
          </a:prstGeom>
          <a:solidFill>
            <a:schemeClr val="accent1"/>
          </a:solidFill>
          <a:ln w="9525">
            <a:solidFill>
              <a:schemeClr val="tx1"/>
            </a:solidFill>
            <a:miter lim="800000"/>
            <a:headEnd/>
            <a:tailEnd/>
          </a:ln>
        </p:spPr>
        <p:txBody>
          <a:bodyPr vert="eaVert" wrap="none" anchor="ctr"/>
          <a:lstStyle/>
          <a:p>
            <a:endParaRPr lang="en-US"/>
          </a:p>
        </p:txBody>
      </p:sp>
      <p:sp>
        <p:nvSpPr>
          <p:cNvPr id="10250" name="AutoShape 22"/>
          <p:cNvSpPr>
            <a:spLocks noChangeArrowheads="1"/>
          </p:cNvSpPr>
          <p:nvPr/>
        </p:nvSpPr>
        <p:spPr bwMode="auto">
          <a:xfrm>
            <a:off x="2122488" y="3354388"/>
            <a:ext cx="358775" cy="577850"/>
          </a:xfrm>
          <a:prstGeom prst="downArrow">
            <a:avLst>
              <a:gd name="adj1" fmla="val 50000"/>
              <a:gd name="adj2" fmla="val 40265"/>
            </a:avLst>
          </a:prstGeom>
          <a:solidFill>
            <a:schemeClr val="accent1"/>
          </a:solidFill>
          <a:ln w="9525">
            <a:solidFill>
              <a:schemeClr val="tx1"/>
            </a:solidFill>
            <a:miter lim="800000"/>
            <a:headEnd/>
            <a:tailEnd/>
          </a:ln>
        </p:spPr>
        <p:txBody>
          <a:bodyPr vert="eaVert" wrap="none" anchor="ctr"/>
          <a:lstStyle/>
          <a:p>
            <a:endParaRPr lang="en-US"/>
          </a:p>
        </p:txBody>
      </p:sp>
      <p:sp>
        <p:nvSpPr>
          <p:cNvPr id="10251" name="AutoShape 24"/>
          <p:cNvSpPr>
            <a:spLocks noChangeArrowheads="1"/>
          </p:cNvSpPr>
          <p:nvPr/>
        </p:nvSpPr>
        <p:spPr bwMode="auto">
          <a:xfrm>
            <a:off x="2482850" y="4651375"/>
            <a:ext cx="3457575" cy="215900"/>
          </a:xfrm>
          <a:prstGeom prst="notchedRightArrow">
            <a:avLst>
              <a:gd name="adj1" fmla="val 50000"/>
              <a:gd name="adj2" fmla="val 400368"/>
            </a:avLst>
          </a:prstGeom>
          <a:solidFill>
            <a:schemeClr val="accent1"/>
          </a:solidFill>
          <a:ln w="9525">
            <a:solidFill>
              <a:schemeClr val="tx1"/>
            </a:solidFill>
            <a:miter lim="800000"/>
            <a:headEnd/>
            <a:tailEnd/>
          </a:ln>
        </p:spPr>
        <p:txBody>
          <a:bodyPr wrap="none" anchor="ctr"/>
          <a:lstStyle/>
          <a:p>
            <a:endParaRPr lang="en-US"/>
          </a:p>
        </p:txBody>
      </p:sp>
      <p:sp>
        <p:nvSpPr>
          <p:cNvPr id="10252" name="AutoShape 25"/>
          <p:cNvSpPr>
            <a:spLocks noChangeArrowheads="1"/>
          </p:cNvSpPr>
          <p:nvPr/>
        </p:nvSpPr>
        <p:spPr bwMode="auto">
          <a:xfrm>
            <a:off x="2481263" y="5011738"/>
            <a:ext cx="3457575" cy="215900"/>
          </a:xfrm>
          <a:prstGeom prst="notchedRightArrow">
            <a:avLst>
              <a:gd name="adj1" fmla="val 50000"/>
              <a:gd name="adj2" fmla="val 400368"/>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ja-JP" smtClean="0"/>
              <a:t>Superserver type services</a:t>
            </a:r>
          </a:p>
        </p:txBody>
      </p:sp>
      <p:sp>
        <p:nvSpPr>
          <p:cNvPr id="2052" name="Rectangle 3"/>
          <p:cNvSpPr>
            <a:spLocks noGrp="1" noChangeArrowheads="1"/>
          </p:cNvSpPr>
          <p:nvPr>
            <p:ph type="body" sz="half" idx="1"/>
          </p:nvPr>
        </p:nvSpPr>
        <p:spPr/>
        <p:txBody>
          <a:bodyPr/>
          <a:lstStyle/>
          <a:p>
            <a:r>
              <a:rPr lang="en-US" sz="2800" smtClean="0"/>
              <a:t>Superdaemon</a:t>
            </a:r>
          </a:p>
          <a:p>
            <a:pPr lvl="1"/>
            <a:r>
              <a:rPr lang="en-US" sz="2400" smtClean="0"/>
              <a:t>Superdaemon configuration</a:t>
            </a:r>
          </a:p>
          <a:p>
            <a:pPr lvl="1"/>
            <a:r>
              <a:rPr lang="en-US" sz="2400" smtClean="0"/>
              <a:t>Start and stop superdaemon</a:t>
            </a:r>
          </a:p>
          <a:p>
            <a:pPr lvl="1"/>
            <a:r>
              <a:rPr lang="en-US" sz="2400" smtClean="0"/>
              <a:t>Services configuration</a:t>
            </a:r>
          </a:p>
          <a:p>
            <a:pPr lvl="1"/>
            <a:r>
              <a:rPr lang="en-US" sz="2400" smtClean="0"/>
              <a:t>Standard services</a:t>
            </a:r>
          </a:p>
          <a:p>
            <a:pPr lvl="1"/>
            <a:r>
              <a:rPr lang="en-US" sz="2400" smtClean="0"/>
              <a:t>User defined services</a:t>
            </a:r>
          </a:p>
        </p:txBody>
      </p:sp>
      <p:graphicFrame>
        <p:nvGraphicFramePr>
          <p:cNvPr id="2050" name="Object 4"/>
          <p:cNvGraphicFramePr>
            <a:graphicFrameLocks noChangeAspect="1"/>
          </p:cNvGraphicFramePr>
          <p:nvPr>
            <p:ph sz="half" idx="2"/>
          </p:nvPr>
        </p:nvGraphicFramePr>
        <p:xfrm>
          <a:off x="5180013" y="1600200"/>
          <a:ext cx="2974975" cy="4524375"/>
        </p:xfrm>
        <a:graphic>
          <a:graphicData uri="http://schemas.openxmlformats.org/presentationml/2006/ole">
            <p:oleObj spid="_x0000_s2050" name="SmartDraw" r:id="rId4" imgW="5696640" imgH="8663760" progId="">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ja-JP" smtClean="0"/>
              <a:t>Superdaemon configuration</a:t>
            </a:r>
          </a:p>
        </p:txBody>
      </p:sp>
      <p:sp>
        <p:nvSpPr>
          <p:cNvPr id="11267" name="Rectangle 3"/>
          <p:cNvSpPr>
            <a:spLocks noGrp="1" noChangeArrowheads="1"/>
          </p:cNvSpPr>
          <p:nvPr>
            <p:ph idx="1"/>
          </p:nvPr>
        </p:nvSpPr>
        <p:spPr/>
        <p:txBody>
          <a:bodyPr/>
          <a:lstStyle/>
          <a:p>
            <a:r>
              <a:rPr lang="en-US" sz="2800" dirty="0" err="1" smtClean="0"/>
              <a:t>xinetd.conf</a:t>
            </a:r>
            <a:endParaRPr lang="en-US" sz="2800" dirty="0" smtClean="0"/>
          </a:p>
          <a:p>
            <a:r>
              <a:rPr lang="en-US" sz="2800" dirty="0" smtClean="0"/>
              <a:t>Configure the services</a:t>
            </a:r>
          </a:p>
          <a:p>
            <a:pPr lvl="1"/>
            <a:r>
              <a:rPr lang="en-US" sz="2400" dirty="0" smtClean="0"/>
              <a:t>Executable, starting parameters</a:t>
            </a:r>
          </a:p>
          <a:p>
            <a:pPr lvl="1"/>
            <a:r>
              <a:rPr lang="en-US" sz="2400" dirty="0" smtClean="0"/>
              <a:t>Service access</a:t>
            </a:r>
          </a:p>
          <a:p>
            <a:pPr lvl="2"/>
            <a:r>
              <a:rPr lang="en-US" sz="2000" dirty="0" smtClean="0"/>
              <a:t>can be limited by the IP address, the client hostname, by time zone.</a:t>
            </a:r>
          </a:p>
          <a:p>
            <a:pPr lvl="1"/>
            <a:r>
              <a:rPr lang="en-US" sz="2400" dirty="0" smtClean="0"/>
              <a:t>The maximum simultaneous connection number.</a:t>
            </a:r>
          </a:p>
          <a:p>
            <a:pPr lvl="1"/>
            <a:r>
              <a:rPr lang="en-US" sz="2400" dirty="0" err="1" smtClean="0"/>
              <a:t>loging</a:t>
            </a:r>
            <a:r>
              <a:rPr lang="en-US" sz="2400" dirty="0" smtClean="0"/>
              <a:t>.</a:t>
            </a:r>
          </a:p>
          <a:p>
            <a:pPr lvl="1"/>
            <a:r>
              <a:rPr lang="en-US" sz="2400" dirty="0" smtClean="0"/>
              <a:t>The execution priority</a:t>
            </a:r>
          </a:p>
          <a:p>
            <a:pPr lvl="1"/>
            <a:r>
              <a:rPr lang="en-US" sz="2400" dirty="0" smtClean="0"/>
              <a:t>….</a:t>
            </a:r>
          </a:p>
          <a:p>
            <a:endParaRPr lang="en-US" sz="2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1687</TotalTime>
  <Words>2143</Words>
  <Application>Microsoft Office PowerPoint</Application>
  <PresentationFormat>On-screen Show (4:3)</PresentationFormat>
  <Paragraphs>218</Paragraphs>
  <Slides>13</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SmartDraw</vt:lpstr>
      <vt:lpstr>7. Services management</vt:lpstr>
      <vt:lpstr>Content</vt:lpstr>
      <vt:lpstr>Service management mecanism</vt:lpstr>
      <vt:lpstr>Service mecanism</vt:lpstr>
      <vt:lpstr>Types of services</vt:lpstr>
      <vt:lpstr>Stand-alone services</vt:lpstr>
      <vt:lpstr>Manage standalone services</vt:lpstr>
      <vt:lpstr>Superserver type services</vt:lpstr>
      <vt:lpstr>Superdaemon configuration</vt:lpstr>
      <vt:lpstr>Syntax of xinit.conf file</vt:lpstr>
      <vt:lpstr>Service definition</vt:lpstr>
      <vt:lpstr>Well-Known services</vt:lpstr>
      <vt:lpstr>Add/Remove automatic start of service at system startup</vt:lpstr>
    </vt:vector>
  </TitlesOfParts>
  <Company>FIT-HUT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 Quoc Trung</dc:creator>
  <cp:lastModifiedBy>tcc</cp:lastModifiedBy>
  <cp:revision>126</cp:revision>
  <dcterms:created xsi:type="dcterms:W3CDTF">2007-10-08T10:03:30Z</dcterms:created>
  <dcterms:modified xsi:type="dcterms:W3CDTF">2010-04-11T10:22:31Z</dcterms:modified>
</cp:coreProperties>
</file>