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5" r:id="rId18"/>
    <p:sldId id="272" r:id="rId19"/>
    <p:sldId id="273" r:id="rId20"/>
    <p:sldId id="274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inimized">
    <p:restoredLeft sz="15620"/>
    <p:restoredTop sz="73192" autoAdjust="0"/>
  </p:normalViewPr>
  <p:slideViewPr>
    <p:cSldViewPr>
      <p:cViewPr varScale="1">
        <p:scale>
          <a:sx n="22" d="100"/>
          <a:sy n="22" d="100"/>
        </p:scale>
        <p:origin x="-18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12" y="-96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B4992CE-AF19-4312-BA72-9D0DB76FEEE4}" type="datetimeFigureOut">
              <a:rPr lang="en-US" smtClean="0"/>
              <a:pPr/>
              <a:t>8/7/2009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535BC44-A23C-4228-82C3-B6DF7D507F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Free space of each partition can be examined by the </a:t>
            </a:r>
            <a:r>
              <a:rPr lang="en-US" dirty="0" err="1" smtClean="0"/>
              <a:t>df</a:t>
            </a:r>
            <a:r>
              <a:rPr lang="en-US" dirty="0" smtClean="0"/>
              <a:t> command</a:t>
            </a:r>
          </a:p>
          <a:p>
            <a:r>
              <a:rPr lang="en-US" dirty="0" smtClean="0"/>
              <a:t>The execution of the '</a:t>
            </a:r>
            <a:r>
              <a:rPr lang="en-US" dirty="0" err="1" smtClean="0"/>
              <a:t>df</a:t>
            </a:r>
            <a:r>
              <a:rPr lang="en-US" dirty="0" smtClean="0"/>
              <a:t>' command without the option displays the number of all physical blocks for which each file</a:t>
            </a:r>
          </a:p>
          <a:p>
            <a:r>
              <a:rPr lang="en-US" dirty="0" smtClean="0"/>
              <a:t>system can be used, the number of used blocks, the number of empty blocks, and the activity ratio. The format of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df</a:t>
            </a:r>
            <a:r>
              <a:rPr lang="en-US" dirty="0" smtClean="0"/>
              <a:t> command is as follows.</a:t>
            </a:r>
          </a:p>
          <a:p>
            <a:r>
              <a:rPr lang="en-US" dirty="0" err="1" smtClean="0"/>
              <a:t>df</a:t>
            </a:r>
            <a:r>
              <a:rPr lang="en-US" dirty="0" smtClean="0"/>
              <a:t> [option]</a:t>
            </a:r>
          </a:p>
          <a:p>
            <a:r>
              <a:rPr lang="en-US" dirty="0" smtClean="0"/>
              <a:t>Major option:</a:t>
            </a:r>
          </a:p>
          <a:p>
            <a:r>
              <a:rPr lang="en-US" dirty="0" smtClean="0"/>
              <a:t>-a : Display also the file system whose number of physical blocks is 0 blocks (pseudo file system such as</a:t>
            </a:r>
          </a:p>
          <a:p>
            <a:r>
              <a:rPr lang="en-US" dirty="0" smtClean="0"/>
              <a:t>‘/proc’, etc).</a:t>
            </a:r>
          </a:p>
          <a:p>
            <a:r>
              <a:rPr lang="en-US" dirty="0" smtClean="0"/>
              <a:t>-h : Display by kilobyte and MB where appropriate.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i</a:t>
            </a:r>
            <a:r>
              <a:rPr lang="en-US" dirty="0" smtClean="0"/>
              <a:t> : Display about the ‘</a:t>
            </a:r>
            <a:r>
              <a:rPr lang="en-US" dirty="0" err="1" smtClean="0"/>
              <a:t>i</a:t>
            </a:r>
            <a:r>
              <a:rPr lang="en-US" dirty="0" smtClean="0"/>
              <a:t>’ node</a:t>
            </a:r>
          </a:p>
          <a:p>
            <a:r>
              <a:rPr lang="en-US" dirty="0" smtClean="0"/>
              <a:t>-k : Display with kilobyte unit.</a:t>
            </a:r>
          </a:p>
          <a:p>
            <a:r>
              <a:rPr lang="en-US" dirty="0" smtClean="0"/>
              <a:t>-m : Display with MB unit.</a:t>
            </a:r>
          </a:p>
          <a:p>
            <a:r>
              <a:rPr lang="en-US" dirty="0" smtClean="0"/>
              <a:t>-P : Display with the POSIX-conforming output format.</a:t>
            </a:r>
          </a:p>
          <a:p>
            <a:r>
              <a:rPr lang="en-US" dirty="0" smtClean="0"/>
              <a:t>-t : Display about the partition of the file system type following ‘-t’</a:t>
            </a:r>
          </a:p>
          <a:p>
            <a:r>
              <a:rPr lang="en-US" dirty="0" smtClean="0"/>
              <a:t>-T : Display also the file system type of each partition.</a:t>
            </a:r>
          </a:p>
          <a:p>
            <a:r>
              <a:rPr lang="en-US" dirty="0" smtClean="0"/>
              <a:t>-x : Display the partition that is not the file system type following ‘-x’.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5BC44-A23C-4228-82C3-B6DF7D507FD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mkfs</a:t>
            </a:r>
            <a:r>
              <a:rPr lang="en-US" dirty="0" smtClean="0"/>
              <a:t> command is used to build </a:t>
            </a:r>
            <a:r>
              <a:rPr lang="en-US" dirty="0" err="1" smtClean="0"/>
              <a:t>afilesystem</a:t>
            </a:r>
            <a:r>
              <a:rPr lang="en-US" dirty="0" smtClean="0"/>
              <a:t> on a device (usually </a:t>
            </a:r>
            <a:r>
              <a:rPr lang="en-US" dirty="0" err="1" smtClean="0"/>
              <a:t>aharddisk</a:t>
            </a:r>
            <a:r>
              <a:rPr lang="en-US" dirty="0" smtClean="0"/>
              <a:t> partition). The format of the y (y p)</a:t>
            </a:r>
          </a:p>
          <a:p>
            <a:r>
              <a:rPr lang="en-US" dirty="0" smtClean="0"/>
              <a:t>‘</a:t>
            </a:r>
            <a:r>
              <a:rPr lang="en-US" dirty="0" err="1" smtClean="0"/>
              <a:t>mkfs</a:t>
            </a:r>
            <a:r>
              <a:rPr lang="en-US" dirty="0" smtClean="0"/>
              <a:t>’ command is as follows.</a:t>
            </a:r>
          </a:p>
          <a:p>
            <a:r>
              <a:rPr lang="en-US" dirty="0" smtClean="0"/>
              <a:t>Option:</a:t>
            </a:r>
          </a:p>
          <a:p>
            <a:r>
              <a:rPr lang="en-US" dirty="0" err="1" smtClean="0"/>
              <a:t>mkfs</a:t>
            </a:r>
            <a:r>
              <a:rPr lang="en-US" dirty="0" smtClean="0"/>
              <a:t> [option]  [Exclusive option for file system] Device name [ blocks ] </a:t>
            </a:r>
          </a:p>
          <a:p>
            <a:endParaRPr lang="en-US" dirty="0" smtClean="0"/>
          </a:p>
          <a:p>
            <a:r>
              <a:rPr lang="en-US" dirty="0" smtClean="0"/>
              <a:t>-t&lt; file type &gt; : Type of file system to construct. The default is ext2 file system.</a:t>
            </a:r>
          </a:p>
          <a:p>
            <a:endParaRPr lang="en-US" dirty="0" smtClean="0"/>
          </a:p>
          <a:p>
            <a:r>
              <a:rPr lang="en-US" dirty="0" smtClean="0"/>
              <a:t>File type used usually:</a:t>
            </a:r>
          </a:p>
          <a:p>
            <a:r>
              <a:rPr lang="en-US" dirty="0" smtClean="0"/>
              <a:t>ext2 : Standard file system of Linux</a:t>
            </a:r>
          </a:p>
          <a:p>
            <a:r>
              <a:rPr lang="en-US" dirty="0" smtClean="0"/>
              <a:t>ext3 : Standard file system of Red Hat Enterprise Linux It is added the journal function to ‘ext2’</a:t>
            </a:r>
          </a:p>
          <a:p>
            <a:endParaRPr lang="en-US" dirty="0" smtClean="0"/>
          </a:p>
          <a:p>
            <a:r>
              <a:rPr lang="en-US" dirty="0" smtClean="0"/>
              <a:t>Dedicated option to the file system:</a:t>
            </a:r>
          </a:p>
          <a:p>
            <a:r>
              <a:rPr lang="en-US" dirty="0" smtClean="0"/>
              <a:t>Specify after the general option that was mentioned above.</a:t>
            </a:r>
          </a:p>
          <a:p>
            <a:r>
              <a:rPr lang="en-US" dirty="0" smtClean="0"/>
              <a:t>-c : Check whether there is defective block in the device before the implementation of the file system.</a:t>
            </a:r>
          </a:p>
          <a:p>
            <a:r>
              <a:rPr lang="en-US" dirty="0" smtClean="0"/>
              <a:t>The device name is the device name making the file system (/dev/</a:t>
            </a:r>
            <a:r>
              <a:rPr lang="en-US" dirty="0" err="1" smtClean="0"/>
              <a:t>hdal</a:t>
            </a:r>
            <a:r>
              <a:rPr lang="en-US" dirty="0" smtClean="0"/>
              <a:t>, /dev/shb2, etc.), or the mount point (/, /</a:t>
            </a:r>
            <a:r>
              <a:rPr lang="en-US" dirty="0" err="1" smtClean="0"/>
              <a:t>usr</a:t>
            </a:r>
            <a:r>
              <a:rPr lang="en-US" dirty="0" smtClean="0"/>
              <a:t>,</a:t>
            </a:r>
          </a:p>
          <a:p>
            <a:r>
              <a:rPr lang="en-US" dirty="0" smtClean="0"/>
              <a:t>/home, etc.). ‘blocks’ is the number of blocks of the file system to be created.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5BC44-A23C-4228-82C3-B6DF7D507FD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files accessible in a Linux system are arranged in one big tree structure. In other words, it is a hierarchy</a:t>
            </a:r>
          </a:p>
          <a:p>
            <a:r>
              <a:rPr lang="en-US" dirty="0" smtClean="0"/>
              <a:t>structure which has the root as ‘/’ (root: value). These file groups can be spread out over several devices. The</a:t>
            </a:r>
          </a:p>
          <a:p>
            <a:r>
              <a:rPr lang="en-US" dirty="0" smtClean="0"/>
              <a:t>mount command is used to attach the file system of a device to the big tree structure. The format of the ‘mount’</a:t>
            </a:r>
          </a:p>
          <a:p>
            <a:r>
              <a:rPr lang="en-US" dirty="0" smtClean="0"/>
              <a:t>command is as follows.</a:t>
            </a:r>
          </a:p>
          <a:p>
            <a:endParaRPr lang="en-US" dirty="0" smtClean="0"/>
          </a:p>
          <a:p>
            <a:r>
              <a:rPr lang="en-US" dirty="0" smtClean="0"/>
              <a:t>mount [option] [Device] [</a:t>
            </a:r>
            <a:r>
              <a:rPr lang="en-US" dirty="0" err="1" smtClean="0"/>
              <a:t>Mountpoint</a:t>
            </a:r>
            <a:r>
              <a:rPr lang="en-US" dirty="0" smtClean="0"/>
              <a:t>]</a:t>
            </a:r>
          </a:p>
          <a:p>
            <a:r>
              <a:rPr lang="en-US" dirty="0" smtClean="0"/>
              <a:t>Major options:</a:t>
            </a:r>
          </a:p>
          <a:p>
            <a:r>
              <a:rPr lang="en-US" dirty="0" smtClean="0"/>
              <a:t>-t &lt;type&gt; : Specify the file system type. Examples: ext2, ext3, auto, </a:t>
            </a:r>
            <a:r>
              <a:rPr lang="en-US" dirty="0" err="1" smtClean="0"/>
              <a:t>vfat</a:t>
            </a:r>
            <a:r>
              <a:rPr lang="en-US" dirty="0" smtClean="0"/>
              <a:t>, iso9660, etc.</a:t>
            </a:r>
          </a:p>
          <a:p>
            <a:r>
              <a:rPr lang="en-US" dirty="0" smtClean="0"/>
              <a:t>-r : Mount the file system as read-only.</a:t>
            </a:r>
          </a:p>
          <a:p>
            <a:r>
              <a:rPr lang="en-US" dirty="0" smtClean="0"/>
              <a:t>-w : Mount the file system as read/write. (This is default)</a:t>
            </a:r>
          </a:p>
          <a:p>
            <a:r>
              <a:rPr lang="en-US" dirty="0" smtClean="0"/>
              <a:t>-v : Display a detailed message.</a:t>
            </a:r>
          </a:p>
          <a:p>
            <a:r>
              <a:rPr lang="en-US" dirty="0" smtClean="0"/>
              <a:t>-a : Mount everything that '</a:t>
            </a:r>
            <a:r>
              <a:rPr lang="en-US" dirty="0" err="1" smtClean="0"/>
              <a:t>noauto</a:t>
            </a:r>
            <a:r>
              <a:rPr lang="en-US" dirty="0" smtClean="0"/>
              <a:t>' is not specified among the file systems in</a:t>
            </a:r>
            <a:r>
              <a:rPr lang="en-US" baseline="0" dirty="0" smtClean="0"/>
              <a:t> </a:t>
            </a:r>
            <a:r>
              <a:rPr lang="en-US" dirty="0" smtClean="0"/>
              <a:t>‘/etc/</a:t>
            </a:r>
            <a:r>
              <a:rPr lang="en-US" dirty="0" err="1" smtClean="0"/>
              <a:t>fstab</a:t>
            </a:r>
            <a:r>
              <a:rPr lang="en-US" dirty="0" smtClean="0"/>
              <a:t>’.</a:t>
            </a:r>
          </a:p>
          <a:p>
            <a:r>
              <a:rPr lang="en-US" dirty="0" smtClean="0"/>
              <a:t>-o&lt;attribute&gt;: Mount by specifying the attribute specified in ‘/etc/</a:t>
            </a:r>
            <a:r>
              <a:rPr lang="en-US" dirty="0" err="1" smtClean="0"/>
              <a:t>fstab</a:t>
            </a:r>
            <a:r>
              <a:rPr lang="en-US" dirty="0" smtClean="0"/>
              <a:t>’. To specify several attributes,</a:t>
            </a:r>
            <a:r>
              <a:rPr lang="en-US" baseline="0" dirty="0" smtClean="0"/>
              <a:t> </a:t>
            </a:r>
            <a:r>
              <a:rPr lang="en-US" dirty="0" smtClean="0"/>
              <a:t>arrange them by delimiting by the comma.</a:t>
            </a:r>
          </a:p>
          <a:p>
            <a:endParaRPr lang="en-US" dirty="0" smtClean="0"/>
          </a:p>
          <a:p>
            <a:r>
              <a:rPr lang="en-US" dirty="0" smtClean="0"/>
              <a:t>When the ‘mount’ command is executed without specifying the argument, the list of presently mounted file system</a:t>
            </a:r>
          </a:p>
          <a:p>
            <a:r>
              <a:rPr lang="en-US" dirty="0" smtClean="0"/>
              <a:t>is displayed.</a:t>
            </a:r>
          </a:p>
          <a:p>
            <a:endParaRPr lang="en-US" dirty="0" smtClean="0"/>
          </a:p>
          <a:p>
            <a:r>
              <a:rPr lang="en-US" dirty="0" smtClean="0"/>
              <a:t>To mount a new file system, prepare the mount point at first ((1) of the above figure). Next, mount the file system</a:t>
            </a:r>
          </a:p>
          <a:p>
            <a:r>
              <a:rPr lang="en-US" dirty="0" smtClean="0"/>
              <a:t>((2) of the above figure). To backup the file system, </a:t>
            </a:r>
            <a:r>
              <a:rPr lang="en-US" dirty="0" err="1" smtClean="0"/>
              <a:t>unmount</a:t>
            </a:r>
            <a:r>
              <a:rPr lang="en-US" dirty="0" smtClean="0"/>
              <a:t> the file system. ((3) of the above figure).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5BC44-A23C-4228-82C3-B6DF7D507FD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87680" y="400050"/>
            <a:ext cx="6258560" cy="88011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option following ‘-o’ is different according to the file system type to be mounted. The options that are used usually in the 'ext3' file system are as follows.</a:t>
            </a:r>
          </a:p>
          <a:p>
            <a:r>
              <a:rPr lang="en-US" dirty="0" err="1" smtClean="0"/>
              <a:t>rw</a:t>
            </a:r>
            <a:r>
              <a:rPr lang="en-US" dirty="0" smtClean="0"/>
              <a:t> : Mount the file system read/write mode.</a:t>
            </a:r>
          </a:p>
          <a:p>
            <a:r>
              <a:rPr lang="en-US" dirty="0" err="1" smtClean="0"/>
              <a:t>ro</a:t>
            </a:r>
            <a:r>
              <a:rPr lang="en-US" dirty="0" smtClean="0"/>
              <a:t> : Mount read-only.</a:t>
            </a:r>
          </a:p>
          <a:p>
            <a:r>
              <a:rPr lang="en-US" dirty="0" smtClean="0"/>
              <a:t>remount : Re-mount by the option to be specified newly.</a:t>
            </a:r>
          </a:p>
          <a:p>
            <a:endParaRPr lang="en-US" dirty="0" smtClean="0"/>
          </a:p>
          <a:p>
            <a:r>
              <a:rPr lang="en-US" dirty="0" smtClean="0"/>
              <a:t>check : Set checking level when mounting the file system.</a:t>
            </a:r>
          </a:p>
          <a:p>
            <a:r>
              <a:rPr lang="en-US" dirty="0" smtClean="0"/>
              <a:t>                       When it is ‘check=normal’, ‘</a:t>
            </a:r>
            <a:r>
              <a:rPr lang="en-US" dirty="0" err="1" smtClean="0"/>
              <a:t>i</a:t>
            </a:r>
            <a:r>
              <a:rPr lang="en-US" dirty="0" smtClean="0"/>
              <a:t>’ nodes and block bitmaps are checked when it is mounted.</a:t>
            </a:r>
          </a:p>
          <a:p>
            <a:r>
              <a:rPr lang="en-US" dirty="0" smtClean="0"/>
              <a:t>                       When it is ‘check=strict’, check also the </a:t>
            </a:r>
            <a:r>
              <a:rPr lang="en-US" dirty="0" err="1" smtClean="0"/>
              <a:t>unallocation</a:t>
            </a:r>
            <a:r>
              <a:rPr lang="en-US" dirty="0" smtClean="0"/>
              <a:t> block and the data.</a:t>
            </a:r>
          </a:p>
          <a:p>
            <a:r>
              <a:rPr lang="en-US" dirty="0" smtClean="0"/>
              <a:t>                       When it is ‘check=none’, no checking is done. The default value is ‘check=normal’.</a:t>
            </a:r>
          </a:p>
          <a:p>
            <a:r>
              <a:rPr lang="en-US" dirty="0" smtClean="0"/>
              <a:t>errors : Specify the operation when the error occurs. The default value is ‘errors=continue’.</a:t>
            </a:r>
          </a:p>
          <a:p>
            <a:r>
              <a:rPr lang="en-US" dirty="0" smtClean="0"/>
              <a:t>                      When it is ‘errors=continue’, the processing is continued.</a:t>
            </a:r>
          </a:p>
          <a:p>
            <a:r>
              <a:rPr lang="en-US" dirty="0" smtClean="0"/>
              <a:t>                      When it is ‘errors=</a:t>
            </a:r>
            <a:r>
              <a:rPr lang="en-US" dirty="0" err="1" smtClean="0"/>
              <a:t>remountro</a:t>
            </a:r>
            <a:r>
              <a:rPr lang="en-US" dirty="0" smtClean="0"/>
              <a:t>’, it is remounted by read only when an error is encountered.</a:t>
            </a:r>
          </a:p>
          <a:p>
            <a:r>
              <a:rPr lang="en-US" dirty="0" smtClean="0"/>
              <a:t>                      When it is ‘errors=panic’, it becomes a panic, and the system stops it the error occurs.</a:t>
            </a:r>
          </a:p>
          <a:p>
            <a:endParaRPr lang="en-US" dirty="0" smtClean="0"/>
          </a:p>
          <a:p>
            <a:r>
              <a:rPr lang="en-US" dirty="0" smtClean="0"/>
              <a:t>When the mount is to be released, the </a:t>
            </a:r>
            <a:r>
              <a:rPr lang="en-US" dirty="0" err="1" smtClean="0"/>
              <a:t>umount</a:t>
            </a:r>
            <a:r>
              <a:rPr lang="en-US" dirty="0" smtClean="0"/>
              <a:t> command is used. The format of the ‘</a:t>
            </a:r>
            <a:r>
              <a:rPr lang="en-US" dirty="0" err="1" smtClean="0"/>
              <a:t>umount</a:t>
            </a:r>
            <a:r>
              <a:rPr lang="en-US" dirty="0" smtClean="0"/>
              <a:t>’ command is as follows follows.</a:t>
            </a:r>
          </a:p>
          <a:p>
            <a:endParaRPr lang="en-US" dirty="0" smtClean="0"/>
          </a:p>
          <a:p>
            <a:r>
              <a:rPr lang="en-US" dirty="0" err="1" smtClean="0"/>
              <a:t>Exapmle</a:t>
            </a:r>
            <a:r>
              <a:rPr lang="en-US" dirty="0" smtClean="0"/>
              <a:t>: Mount and </a:t>
            </a:r>
            <a:r>
              <a:rPr lang="en-US" dirty="0" err="1" smtClean="0"/>
              <a:t>unmount</a:t>
            </a:r>
            <a:r>
              <a:rPr lang="en-US" dirty="0" smtClean="0"/>
              <a:t> of ‘home’ partition.</a:t>
            </a:r>
          </a:p>
          <a:p>
            <a:r>
              <a:rPr lang="en-US" dirty="0" err="1" smtClean="0"/>
              <a:t>umount</a:t>
            </a:r>
            <a:r>
              <a:rPr lang="en-US" dirty="0" smtClean="0"/>
              <a:t> [</a:t>
            </a:r>
            <a:r>
              <a:rPr lang="en-US" dirty="0" err="1" smtClean="0"/>
              <a:t>mount_point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smtClean="0"/>
              <a:t># mount /dev/hda6  /home</a:t>
            </a:r>
          </a:p>
          <a:p>
            <a:r>
              <a:rPr lang="en-US" dirty="0" smtClean="0"/>
              <a:t>Note: Label name of device file</a:t>
            </a:r>
          </a:p>
          <a:p>
            <a:r>
              <a:rPr lang="en-US" dirty="0" smtClean="0"/>
              <a:t>You can give the label name corresponding to the role as the device file name which shows partition. This enables</a:t>
            </a:r>
          </a:p>
          <a:p>
            <a:r>
              <a:rPr lang="en-US" dirty="0" smtClean="0"/>
              <a:t>the access to the partition by the label name.</a:t>
            </a:r>
          </a:p>
          <a:p>
            <a:r>
              <a:rPr lang="en-US" dirty="0" smtClean="0"/>
              <a:t>Use the </a:t>
            </a:r>
            <a:r>
              <a:rPr lang="en-US" b="1" dirty="0" smtClean="0"/>
              <a:t>e2label command</a:t>
            </a:r>
            <a:r>
              <a:rPr lang="en-US" dirty="0" smtClean="0"/>
              <a:t> in order to give a label name to the partition The format of the ‘e2label’ command is as</a:t>
            </a:r>
          </a:p>
          <a:p>
            <a:r>
              <a:rPr lang="en-US" dirty="0" smtClean="0"/>
              <a:t>e2label </a:t>
            </a:r>
            <a:r>
              <a:rPr lang="en-US" dirty="0" err="1" smtClean="0"/>
              <a:t>device_file_name</a:t>
            </a:r>
            <a:r>
              <a:rPr lang="en-US" dirty="0" smtClean="0"/>
              <a:t> </a:t>
            </a:r>
            <a:r>
              <a:rPr lang="en-US" dirty="0" err="1" smtClean="0"/>
              <a:t>label_name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 err="1" smtClean="0"/>
              <a:t>umount</a:t>
            </a:r>
            <a:r>
              <a:rPr lang="en-US" dirty="0" smtClean="0"/>
              <a:t> /home</a:t>
            </a:r>
          </a:p>
          <a:p>
            <a:endParaRPr lang="en-US" dirty="0" smtClean="0"/>
          </a:p>
          <a:p>
            <a:r>
              <a:rPr lang="en-US" dirty="0" smtClean="0"/>
              <a:t>The label name up to 16 characters (mount point name, etc.) can be allocated. When the ‘e2label’ command is</a:t>
            </a:r>
          </a:p>
          <a:p>
            <a:r>
              <a:rPr lang="en-US" dirty="0" smtClean="0"/>
              <a:t>executed without giving a name to the label, the label name of the current partition is displayed.</a:t>
            </a:r>
          </a:p>
          <a:p>
            <a:endParaRPr lang="en-US" dirty="0" smtClean="0"/>
          </a:p>
          <a:p>
            <a:r>
              <a:rPr lang="en-US" dirty="0" smtClean="0"/>
              <a:t>Example: Name the label ‘/work’ to the ‘hdb1’ partition, and mount it. Verify the label name at the end.</a:t>
            </a:r>
          </a:p>
          <a:p>
            <a:endParaRPr lang="en-US" dirty="0" smtClean="0"/>
          </a:p>
          <a:p>
            <a:r>
              <a:rPr lang="en-US" dirty="0" smtClean="0"/>
              <a:t># e2label /dev/hdb1  /work</a:t>
            </a:r>
          </a:p>
          <a:p>
            <a:r>
              <a:rPr lang="en-US" dirty="0" smtClean="0"/>
              <a:t># mount LABEL=/work  /work</a:t>
            </a:r>
          </a:p>
          <a:p>
            <a:r>
              <a:rPr lang="en-US" dirty="0" smtClean="0"/>
              <a:t># e2label /</a:t>
            </a:r>
            <a:r>
              <a:rPr lang="en-US" dirty="0" err="1" smtClean="0"/>
              <a:t>deb</a:t>
            </a:r>
            <a:r>
              <a:rPr lang="en-US" dirty="0" smtClean="0"/>
              <a:t>/hdb1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5BC44-A23C-4228-82C3-B6DF7D507FD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At the system start-up, the file system is mounted automatically based on the description of /etc/</a:t>
            </a:r>
            <a:r>
              <a:rPr lang="en-US" dirty="0" err="1" smtClean="0"/>
              <a:t>fstab</a:t>
            </a:r>
            <a:r>
              <a:rPr lang="en-US" dirty="0" smtClean="0"/>
              <a:t> </a:t>
            </a:r>
            <a:r>
              <a:rPr lang="en-US" dirty="0" err="1" smtClean="0"/>
              <a:t>file.Register</a:t>
            </a:r>
            <a:r>
              <a:rPr lang="en-US" dirty="0" smtClean="0"/>
              <a:t> regular mount information in this file.</a:t>
            </a:r>
          </a:p>
          <a:p>
            <a:r>
              <a:rPr lang="en-US" dirty="0" smtClean="0"/>
              <a:t>Each field of this file is separated by whitespace, and each field has the following meanings.</a:t>
            </a:r>
          </a:p>
          <a:p>
            <a:r>
              <a:rPr lang="en-US" dirty="0" smtClean="0"/>
              <a:t>The format of the ‘/etc/</a:t>
            </a:r>
            <a:r>
              <a:rPr lang="en-US" dirty="0" err="1" smtClean="0"/>
              <a:t>fstab</a:t>
            </a:r>
            <a:r>
              <a:rPr lang="en-US" dirty="0" smtClean="0"/>
              <a:t>’ file is as follows.</a:t>
            </a:r>
          </a:p>
          <a:p>
            <a:r>
              <a:rPr lang="en-US" dirty="0" smtClean="0"/>
              <a:t>&lt;device&gt; &lt;</a:t>
            </a:r>
            <a:r>
              <a:rPr lang="en-US" dirty="0" err="1" smtClean="0"/>
              <a:t>mountpoint</a:t>
            </a:r>
            <a:r>
              <a:rPr lang="en-US" dirty="0" smtClean="0"/>
              <a:t>&gt; &lt;file system&gt; &lt;option&gt; &lt;dump&gt; &lt;check&gt;</a:t>
            </a:r>
          </a:p>
          <a:p>
            <a:r>
              <a:rPr lang="en-US" dirty="0" smtClean="0"/>
              <a:t>Meaning of each item:</a:t>
            </a:r>
          </a:p>
          <a:p>
            <a:r>
              <a:rPr lang="en-US" dirty="0" smtClean="0"/>
              <a:t>Device : Device file name at the execution of a ‘mount’ command. In file systems such as ‘ext2’ and</a:t>
            </a:r>
          </a:p>
          <a:p>
            <a:r>
              <a:rPr lang="en-US" dirty="0" smtClean="0"/>
              <a:t>‘ext3’, the label name can be specified by the format “LABEL = label name” instead of the</a:t>
            </a:r>
          </a:p>
          <a:p>
            <a:r>
              <a:rPr lang="en-US" dirty="0" smtClean="0"/>
              <a:t>device file name. “none” indicates the file system that the kernel uses directly, without using</a:t>
            </a:r>
          </a:p>
          <a:p>
            <a:r>
              <a:rPr lang="en-US" dirty="0" smtClean="0"/>
              <a:t>the device file.</a:t>
            </a:r>
          </a:p>
          <a:p>
            <a:r>
              <a:rPr lang="en-US" dirty="0" err="1" smtClean="0"/>
              <a:t>Mountpoint</a:t>
            </a:r>
            <a:r>
              <a:rPr lang="en-US" dirty="0" smtClean="0"/>
              <a:t> : Directory name that becomes mount point </a:t>
            </a:r>
            <a:r>
              <a:rPr lang="en-US" dirty="0" err="1" smtClean="0"/>
              <a:t>Mountpoint</a:t>
            </a:r>
            <a:r>
              <a:rPr lang="en-US" dirty="0" smtClean="0"/>
              <a:t> : Directory name that becomes mount point.</a:t>
            </a:r>
          </a:p>
          <a:p>
            <a:r>
              <a:rPr lang="en-US" dirty="0" smtClean="0"/>
              <a:t>File system : Type of file system.</a:t>
            </a:r>
          </a:p>
          <a:p>
            <a:r>
              <a:rPr lang="en-US" dirty="0" smtClean="0"/>
              <a:t>Option : Mount option (option of ‘mount’ command). Options of ‘</a:t>
            </a:r>
            <a:r>
              <a:rPr lang="en-US" dirty="0" err="1" smtClean="0"/>
              <a:t>rw</a:t>
            </a:r>
            <a:r>
              <a:rPr lang="en-US" dirty="0" smtClean="0"/>
              <a:t>’, ‘</a:t>
            </a:r>
            <a:r>
              <a:rPr lang="en-US" dirty="0" err="1" smtClean="0"/>
              <a:t>suid</a:t>
            </a:r>
            <a:r>
              <a:rPr lang="en-US" dirty="0" smtClean="0"/>
              <a:t>’, ‘dev’, ‘exec’, ‘auto’,</a:t>
            </a:r>
          </a:p>
          <a:p>
            <a:r>
              <a:rPr lang="en-US" dirty="0" smtClean="0"/>
              <a:t>‘</a:t>
            </a:r>
            <a:r>
              <a:rPr lang="en-US" dirty="0" err="1" smtClean="0"/>
              <a:t>nouser</a:t>
            </a:r>
            <a:r>
              <a:rPr lang="en-US" dirty="0" smtClean="0"/>
              <a:t>’, and ‘sync’ are set by using the ‘defaults’ option.</a:t>
            </a:r>
          </a:p>
          <a:p>
            <a:r>
              <a:rPr lang="en-US" dirty="0" smtClean="0"/>
              <a:t>Dump : If it is 1, the ‘dump’ command assumes it to be a backup object. If it is 0, the ‘dump’</a:t>
            </a:r>
          </a:p>
          <a:p>
            <a:r>
              <a:rPr lang="en-US" dirty="0" smtClean="0"/>
              <a:t>command assumes that it is not a backup object. A usual file system specifies “1”.</a:t>
            </a:r>
          </a:p>
          <a:p>
            <a:r>
              <a:rPr lang="en-US" dirty="0" smtClean="0"/>
              <a:t>Check : It is the order of system checking at system starting by ‘</a:t>
            </a:r>
            <a:r>
              <a:rPr lang="en-US" dirty="0" err="1" smtClean="0"/>
              <a:t>fsck</a:t>
            </a:r>
            <a:r>
              <a:rPr lang="en-US" dirty="0" smtClean="0"/>
              <a:t>’ command. Do not check the file</a:t>
            </a:r>
          </a:p>
          <a:p>
            <a:r>
              <a:rPr lang="en-US" dirty="0" smtClean="0"/>
              <a:t>system if it is 0. If the value of 1 or more is specified, it becomes the object of the check.</a:t>
            </a:r>
          </a:p>
          <a:p>
            <a:r>
              <a:rPr lang="en-US" dirty="0" smtClean="0"/>
              <a:t>Specify ‘1’ for the ‘/(root)’ file system, and specify ‘2’ for other file systems usually.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5BC44-A23C-4228-82C3-B6DF7D507FD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Neither CD-ROM nor the floppy disk are automatically recognized by standard Linux. The automatic recognition works in distribution that makes the </a:t>
            </a:r>
            <a:r>
              <a:rPr lang="en-US" dirty="0" err="1" smtClean="0"/>
              <a:t>automount</a:t>
            </a:r>
            <a:r>
              <a:rPr lang="en-US" dirty="0" smtClean="0"/>
              <a:t> function effective, but in other cases, you have to input the ‘mount’</a:t>
            </a:r>
          </a:p>
          <a:p>
            <a:r>
              <a:rPr lang="en-US" dirty="0" smtClean="0"/>
              <a:t>command manually.</a:t>
            </a:r>
          </a:p>
          <a:p>
            <a:r>
              <a:rPr lang="en-US" dirty="0" smtClean="0"/>
              <a:t>The file system type iso9660 is for CD-ROM. Use it by mounting the ‘/dev/</a:t>
            </a:r>
            <a:r>
              <a:rPr lang="en-US" dirty="0" err="1" smtClean="0"/>
              <a:t>cdrom’deviceto</a:t>
            </a:r>
            <a:r>
              <a:rPr lang="en-US" dirty="0" smtClean="0"/>
              <a:t>'/</a:t>
            </a:r>
            <a:r>
              <a:rPr lang="en-US" dirty="0" err="1" smtClean="0"/>
              <a:t>mnt</a:t>
            </a:r>
            <a:r>
              <a:rPr lang="en-US" dirty="0" smtClean="0"/>
              <a:t>/</a:t>
            </a:r>
            <a:r>
              <a:rPr lang="en-US" dirty="0" err="1" smtClean="0"/>
              <a:t>cdrom</a:t>
            </a:r>
            <a:r>
              <a:rPr lang="en-US" dirty="0" smtClean="0"/>
              <a:t>', etc. In</a:t>
            </a:r>
          </a:p>
          <a:p>
            <a:r>
              <a:rPr lang="en-US" dirty="0" smtClean="0"/>
              <a:t>this case, a warning might be displayed when you did not specify the ‘</a:t>
            </a:r>
            <a:r>
              <a:rPr lang="en-US" dirty="0" err="1" smtClean="0"/>
              <a:t>ro</a:t>
            </a:r>
            <a:r>
              <a:rPr lang="en-US" dirty="0" smtClean="0"/>
              <a:t>’ option, but there is no special problem in</a:t>
            </a:r>
          </a:p>
          <a:p>
            <a:r>
              <a:rPr lang="en-US" dirty="0" smtClean="0"/>
              <a:t>use.</a:t>
            </a:r>
          </a:p>
          <a:p>
            <a:r>
              <a:rPr lang="en-US" dirty="0" smtClean="0"/>
              <a:t>For the floppy disk, the file system might be different from ‘</a:t>
            </a:r>
            <a:r>
              <a:rPr lang="en-US" i="0" dirty="0" smtClean="0"/>
              <a:t>vfat’and‘ext3’. You may specify each file system, but</a:t>
            </a:r>
            <a:r>
              <a:rPr lang="en-US" i="0" baseline="0" dirty="0" smtClean="0"/>
              <a:t> </a:t>
            </a:r>
            <a:r>
              <a:rPr lang="en-US" i="0" dirty="0" smtClean="0"/>
              <a:t>the ‘auto’ specification will automatically determines file system to be used. Use it by mounting the ‘/dev/fd0’</a:t>
            </a:r>
          </a:p>
          <a:p>
            <a:r>
              <a:rPr lang="en-US" i="0" dirty="0" smtClean="0"/>
              <a:t>device to the ‘/</a:t>
            </a:r>
            <a:r>
              <a:rPr lang="en-US" i="0" dirty="0" err="1" smtClean="0"/>
              <a:t>mnt</a:t>
            </a:r>
            <a:r>
              <a:rPr lang="en-US" i="0" dirty="0" smtClean="0"/>
              <a:t>/floppy’, etc.</a:t>
            </a:r>
          </a:p>
          <a:p>
            <a:r>
              <a:rPr lang="en-US" i="0" dirty="0" smtClean="0"/>
              <a:t>It is necessary to </a:t>
            </a:r>
            <a:r>
              <a:rPr lang="en-US" i="0" dirty="0" err="1" smtClean="0"/>
              <a:t>unmount</a:t>
            </a:r>
            <a:r>
              <a:rPr lang="en-US" i="0" dirty="0" smtClean="0"/>
              <a:t> using the ‘</a:t>
            </a:r>
            <a:r>
              <a:rPr lang="en-US" i="0" dirty="0" err="1" smtClean="0"/>
              <a:t>umount</a:t>
            </a:r>
            <a:r>
              <a:rPr lang="en-US" i="0" dirty="0" smtClean="0"/>
              <a:t>’ command, before you eject CD-ROM or the floppy disk. For CD-</a:t>
            </a:r>
          </a:p>
          <a:p>
            <a:r>
              <a:rPr lang="en-US" i="0" dirty="0" smtClean="0"/>
              <a:t>ROM, the media cannot be taken out of the device, if you did not ‘</a:t>
            </a:r>
            <a:r>
              <a:rPr lang="en-US" i="0" dirty="0" err="1" smtClean="0"/>
              <a:t>unmount</a:t>
            </a:r>
            <a:r>
              <a:rPr lang="en-US" i="0" dirty="0" smtClean="0"/>
              <a:t>’. It is possible to take out with the eject</a:t>
            </a:r>
          </a:p>
          <a:p>
            <a:r>
              <a:rPr lang="en-US" i="0" dirty="0" smtClean="0"/>
              <a:t>button for the floppy disk, but always remove it only after </a:t>
            </a:r>
            <a:r>
              <a:rPr lang="en-US" i="0" dirty="0" err="1" smtClean="0"/>
              <a:t>unmounting</a:t>
            </a:r>
            <a:r>
              <a:rPr lang="en-US" i="0" dirty="0" smtClean="0"/>
              <a:t>. Failure to use the ‘</a:t>
            </a:r>
            <a:r>
              <a:rPr lang="en-US" i="0" dirty="0" err="1" smtClean="0"/>
              <a:t>umount</a:t>
            </a:r>
            <a:r>
              <a:rPr lang="en-US" i="0" dirty="0" smtClean="0"/>
              <a:t>’ command</a:t>
            </a:r>
          </a:p>
          <a:p>
            <a:r>
              <a:rPr lang="en-US" i="0" dirty="0" smtClean="0"/>
              <a:t>before removing may cause data corruption.</a:t>
            </a:r>
          </a:p>
          <a:p>
            <a:r>
              <a:rPr lang="en-US" i="0" dirty="0" smtClean="0"/>
              <a:t>When you try to </a:t>
            </a:r>
            <a:r>
              <a:rPr lang="en-US" i="0" dirty="0" err="1" smtClean="0"/>
              <a:t>unmount</a:t>
            </a:r>
            <a:r>
              <a:rPr lang="en-US" i="0" dirty="0" smtClean="0"/>
              <a:t>, the device may “device is busy”. This indicates that the device to be </a:t>
            </a:r>
            <a:r>
              <a:rPr lang="en-US" i="0" dirty="0" err="1" smtClean="0"/>
              <a:t>unmounted</a:t>
            </a:r>
            <a:r>
              <a:rPr lang="en-US" i="0" dirty="0" smtClean="0"/>
              <a:t> is being</a:t>
            </a:r>
          </a:p>
          <a:p>
            <a:r>
              <a:rPr lang="en-US" i="0" dirty="0" smtClean="0"/>
              <a:t>used by you or by other programs. You can use the ‘fuser’ command to find out what process is using the mounted</a:t>
            </a:r>
          </a:p>
          <a:p>
            <a:r>
              <a:rPr lang="en-US" i="0" dirty="0" smtClean="0"/>
              <a:t>device. If you would like to limit the using program, investigate the process ID number of the using process by the</a:t>
            </a:r>
          </a:p>
          <a:p>
            <a:r>
              <a:rPr lang="en-US" i="0" dirty="0" smtClean="0"/>
              <a:t>‘fuser’ command, and make the state of the device not used (move and ‘kill’ of the current directory). You can only</a:t>
            </a:r>
          </a:p>
          <a:p>
            <a:r>
              <a:rPr lang="en-US" i="0" dirty="0" err="1" smtClean="0"/>
              <a:t>unmount</a:t>
            </a:r>
            <a:r>
              <a:rPr lang="en-US" i="0" dirty="0" smtClean="0"/>
              <a:t> the device once it is not used by any process (including yourself and the </a:t>
            </a:r>
            <a:r>
              <a:rPr lang="en-US" dirty="0" smtClean="0"/>
              <a:t>shells).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5BC44-A23C-4228-82C3-B6DF7D507FD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writing processing to the magnetic disk is temporarily accumulated in the buffer in the kernel, instead of writing it every time when I/O is requested. The data temporarily accumulated in the buffer is written on the hard</a:t>
            </a:r>
          </a:p>
          <a:p>
            <a:r>
              <a:rPr lang="en-US" dirty="0" smtClean="0"/>
              <a:t>disk by the sync command which is regularly issued automatically.</a:t>
            </a:r>
          </a:p>
          <a:p>
            <a:r>
              <a:rPr lang="en-US" dirty="0" smtClean="0"/>
              <a:t>When the system is being shut down or an individual partition is </a:t>
            </a:r>
            <a:r>
              <a:rPr lang="en-US" dirty="0" err="1" smtClean="0"/>
              <a:t>unmounted</a:t>
            </a:r>
            <a:r>
              <a:rPr lang="en-US" dirty="0" smtClean="0"/>
              <a:t> by the ‘</a:t>
            </a:r>
            <a:r>
              <a:rPr lang="en-US" dirty="0" err="1" smtClean="0"/>
              <a:t>unmount</a:t>
            </a:r>
            <a:r>
              <a:rPr lang="en-US" dirty="0" smtClean="0"/>
              <a:t>’ command, data that</a:t>
            </a:r>
          </a:p>
          <a:p>
            <a:r>
              <a:rPr lang="en-US" dirty="0" smtClean="0"/>
              <a:t>is in the buffer is written to the disk, and information that the partition was correctly </a:t>
            </a:r>
            <a:r>
              <a:rPr lang="en-US" dirty="0" err="1" smtClean="0"/>
              <a:t>unmounted</a:t>
            </a:r>
            <a:r>
              <a:rPr lang="en-US" dirty="0" smtClean="0"/>
              <a:t> is written in the</a:t>
            </a:r>
          </a:p>
          <a:p>
            <a:r>
              <a:rPr lang="en-US" dirty="0" smtClean="0"/>
              <a:t>super-block. p</a:t>
            </a:r>
          </a:p>
          <a:p>
            <a:r>
              <a:rPr lang="en-US" dirty="0" smtClean="0"/>
              <a:t>When the power supply of the system cuts before the ‘sync’ command is issued or OS is </a:t>
            </a:r>
            <a:r>
              <a:rPr lang="en-US" dirty="0" err="1" smtClean="0"/>
              <a:t>downed,thereis</a:t>
            </a:r>
            <a:endParaRPr lang="en-US" dirty="0" smtClean="0"/>
          </a:p>
          <a:p>
            <a:r>
              <a:rPr lang="en-US" dirty="0" smtClean="0"/>
              <a:t>possibility that the buffer content is lost or it causes a corruption in the file system's contents.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5BC44-A23C-4228-82C3-B6DF7D507FD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fsck</a:t>
            </a:r>
            <a:r>
              <a:rPr lang="en-US" dirty="0" smtClean="0"/>
              <a:t> command is a command that inspects the file system. p y</a:t>
            </a:r>
          </a:p>
          <a:p>
            <a:r>
              <a:rPr lang="en-US" dirty="0" smtClean="0"/>
              <a:t>The file system might be automatically inspected at system startup. This happens when it is not </a:t>
            </a:r>
            <a:r>
              <a:rPr lang="en-US" dirty="0" err="1" smtClean="0"/>
              <a:t>unmounted</a:t>
            </a:r>
            <a:endParaRPr lang="en-US" dirty="0" smtClean="0"/>
          </a:p>
          <a:p>
            <a:r>
              <a:rPr lang="en-US" dirty="0" smtClean="0"/>
              <a:t>normally when shutting down previously or exceeds the mount frequency.</a:t>
            </a:r>
          </a:p>
          <a:p>
            <a:r>
              <a:rPr lang="en-US" dirty="0" smtClean="0"/>
              <a:t>If ‘</a:t>
            </a:r>
            <a:r>
              <a:rPr lang="en-US" dirty="0" err="1" smtClean="0"/>
              <a:t>fsck</a:t>
            </a:r>
            <a:r>
              <a:rPr lang="en-US" dirty="0" smtClean="0"/>
              <a:t>’ finds a file unmatched, you will be asked whether to execute automatic correction. Most of unmatched are</a:t>
            </a:r>
          </a:p>
          <a:p>
            <a:r>
              <a:rPr lang="en-US" dirty="0" smtClean="0"/>
              <a:t>restored without any problem by the automatic correction.</a:t>
            </a:r>
          </a:p>
          <a:p>
            <a:r>
              <a:rPr lang="en-US" dirty="0" smtClean="0"/>
              <a:t>You can also start the ‘</a:t>
            </a:r>
            <a:r>
              <a:rPr lang="en-US" dirty="0" err="1" smtClean="0"/>
              <a:t>fsck</a:t>
            </a:r>
            <a:r>
              <a:rPr lang="en-US" dirty="0" smtClean="0"/>
              <a:t>’ command manually. However, if you execute ‘</a:t>
            </a:r>
            <a:r>
              <a:rPr lang="en-US" dirty="0" err="1" smtClean="0"/>
              <a:t>fsck</a:t>
            </a:r>
            <a:r>
              <a:rPr lang="en-US" dirty="0" smtClean="0"/>
              <a:t>’ with the multiuser mode, it is</a:t>
            </a:r>
          </a:p>
          <a:p>
            <a:r>
              <a:rPr lang="en-US" dirty="0" smtClean="0"/>
              <a:t>better to </a:t>
            </a:r>
            <a:r>
              <a:rPr lang="en-US" dirty="0" err="1" smtClean="0"/>
              <a:t>unmount</a:t>
            </a:r>
            <a:r>
              <a:rPr lang="en-US" dirty="0" smtClean="0"/>
              <a:t> in advance the file system to be inspected</a:t>
            </a:r>
          </a:p>
          <a:p>
            <a:r>
              <a:rPr lang="en-US" dirty="0" smtClean="0"/>
              <a:t>The format of ‘</a:t>
            </a:r>
            <a:r>
              <a:rPr lang="en-US" dirty="0" err="1" smtClean="0"/>
              <a:t>fsck</a:t>
            </a:r>
            <a:r>
              <a:rPr lang="en-US" dirty="0" smtClean="0"/>
              <a:t>’ is as follows.</a:t>
            </a:r>
          </a:p>
          <a:p>
            <a:r>
              <a:rPr lang="en-US" dirty="0" smtClean="0"/>
              <a:t>Major options:</a:t>
            </a:r>
          </a:p>
          <a:p>
            <a:r>
              <a:rPr lang="en-US" dirty="0" err="1" smtClean="0"/>
              <a:t>fsck</a:t>
            </a:r>
            <a:r>
              <a:rPr lang="en-US" dirty="0" smtClean="0"/>
              <a:t> [</a:t>
            </a:r>
            <a:r>
              <a:rPr lang="en-US" dirty="0" err="1" smtClean="0"/>
              <a:t>mountpoint</a:t>
            </a:r>
            <a:r>
              <a:rPr lang="en-US" dirty="0" smtClean="0"/>
              <a:t> or </a:t>
            </a:r>
            <a:r>
              <a:rPr lang="en-US" dirty="0" err="1" smtClean="0"/>
              <a:t>device_name</a:t>
            </a:r>
            <a:r>
              <a:rPr lang="en-US" dirty="0" smtClean="0"/>
              <a:t>]</a:t>
            </a:r>
          </a:p>
          <a:p>
            <a:r>
              <a:rPr lang="en-US" dirty="0" smtClean="0"/>
              <a:t>-a : Restore the file system automatically without the question.</a:t>
            </a:r>
          </a:p>
          <a:p>
            <a:r>
              <a:rPr lang="en-US" dirty="0" smtClean="0"/>
              <a:t>-r : Do it with interactive mode. The prompt is displayed before it corrects it.</a:t>
            </a:r>
          </a:p>
          <a:p>
            <a:r>
              <a:rPr lang="en-US" dirty="0" smtClean="0"/>
              <a:t>-t&lt;file type&gt;: Specify the file system type.</a:t>
            </a:r>
          </a:p>
          <a:p>
            <a:r>
              <a:rPr lang="en-US" dirty="0" smtClean="0"/>
              <a:t>-A : Check all file systems described in ‘/etc/</a:t>
            </a:r>
            <a:r>
              <a:rPr lang="en-US" dirty="0" err="1" smtClean="0"/>
              <a:t>fstab</a:t>
            </a:r>
            <a:r>
              <a:rPr lang="en-US" dirty="0" smtClean="0"/>
              <a:t>’.</a:t>
            </a:r>
          </a:p>
          <a:p>
            <a:r>
              <a:rPr lang="en-US" dirty="0" smtClean="0"/>
              <a:t>-N : Restrain usual execution. Only display the contents of executions to be done.</a:t>
            </a:r>
          </a:p>
          <a:p>
            <a:r>
              <a:rPr lang="en-US" dirty="0" smtClean="0"/>
              <a:t>-R : Used with ‘-A’. Check all file systems described in ‘/etc/</a:t>
            </a:r>
            <a:r>
              <a:rPr lang="en-US" dirty="0" err="1" smtClean="0"/>
              <a:t>fstab</a:t>
            </a:r>
            <a:r>
              <a:rPr lang="en-US" dirty="0" smtClean="0"/>
              <a:t>’ excluding the root file system.</a:t>
            </a:r>
          </a:p>
          <a:p>
            <a:r>
              <a:rPr lang="en-US" dirty="0" smtClean="0"/>
              <a:t>-V: Display the details including commands peculiar to system started with ‘</a:t>
            </a:r>
            <a:r>
              <a:rPr lang="en-US" dirty="0" err="1" smtClean="0"/>
              <a:t>fsck</a:t>
            </a:r>
            <a:r>
              <a:rPr lang="en-US" dirty="0" smtClean="0"/>
              <a:t>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5BC44-A23C-4228-82C3-B6DF7D507FD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du command displays the size of the file for each subdirectory after searching for all subdirectories of</a:t>
            </a:r>
            <a:r>
              <a:rPr lang="en-US" baseline="0" dirty="0" smtClean="0"/>
              <a:t> the </a:t>
            </a:r>
            <a:r>
              <a:rPr lang="en-US" dirty="0" smtClean="0"/>
              <a:t>specified directory. The format of the ‘du’ command is as follows.</a:t>
            </a:r>
          </a:p>
          <a:p>
            <a:pPr defTabSz="966612">
              <a:defRPr/>
            </a:pPr>
            <a:r>
              <a:rPr lang="en-US" dirty="0" smtClean="0"/>
              <a:t>du [option]</a:t>
            </a:r>
          </a:p>
          <a:p>
            <a:endParaRPr lang="en-US" dirty="0" smtClean="0"/>
          </a:p>
          <a:p>
            <a:r>
              <a:rPr lang="en-US" dirty="0" smtClean="0"/>
              <a:t>Options:</a:t>
            </a:r>
          </a:p>
          <a:p>
            <a:r>
              <a:rPr lang="en-US" dirty="0" smtClean="0"/>
              <a:t>-a :Display the list including not only the directory but also file.</a:t>
            </a:r>
          </a:p>
          <a:p>
            <a:r>
              <a:rPr lang="en-US" dirty="0" smtClean="0"/>
              <a:t>-c : Display the total.</a:t>
            </a:r>
          </a:p>
          <a:p>
            <a:endParaRPr lang="en-US" dirty="0" smtClean="0"/>
          </a:p>
          <a:p>
            <a:r>
              <a:rPr lang="en-US" dirty="0" smtClean="0"/>
              <a:t>Because the </a:t>
            </a:r>
            <a:r>
              <a:rPr lang="en-US" dirty="0" err="1" smtClean="0"/>
              <a:t>ls</a:t>
            </a:r>
            <a:r>
              <a:rPr lang="en-US" dirty="0" smtClean="0"/>
              <a:t> command has a lot of options, you can obtain necessary information on the file if you specify by</a:t>
            </a:r>
          </a:p>
          <a:p>
            <a:r>
              <a:rPr lang="en-US" dirty="0" smtClean="0"/>
              <a:t>combining them. The format of the ‘</a:t>
            </a:r>
            <a:r>
              <a:rPr lang="en-US" dirty="0" err="1" smtClean="0"/>
              <a:t>ls’</a:t>
            </a:r>
            <a:r>
              <a:rPr lang="en-US" dirty="0" smtClean="0"/>
              <a:t> command is as follows.</a:t>
            </a:r>
          </a:p>
          <a:p>
            <a:endParaRPr lang="en-US" dirty="0" smtClean="0"/>
          </a:p>
          <a:p>
            <a:r>
              <a:rPr lang="en-US" dirty="0" err="1" smtClean="0"/>
              <a:t>ls</a:t>
            </a:r>
            <a:r>
              <a:rPr lang="en-US" dirty="0" smtClean="0"/>
              <a:t> [option]</a:t>
            </a:r>
          </a:p>
          <a:p>
            <a:r>
              <a:rPr lang="en-US" dirty="0" smtClean="0"/>
              <a:t>Option: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i</a:t>
            </a:r>
            <a:r>
              <a:rPr lang="en-US" dirty="0" smtClean="0"/>
              <a:t> : Display the </a:t>
            </a:r>
            <a:r>
              <a:rPr lang="en-US" dirty="0" err="1" smtClean="0"/>
              <a:t>i</a:t>
            </a:r>
            <a:r>
              <a:rPr lang="en-US" dirty="0" smtClean="0"/>
              <a:t>-node number of the file.</a:t>
            </a:r>
          </a:p>
          <a:p>
            <a:r>
              <a:rPr lang="en-US" dirty="0" smtClean="0"/>
              <a:t>-l : Display detailed information on the file that contain the access permission mode, the owner's user</a:t>
            </a:r>
          </a:p>
          <a:p>
            <a:r>
              <a:rPr lang="en-US" dirty="0" smtClean="0"/>
              <a:t>name the size in byte unit etc</a:t>
            </a:r>
          </a:p>
          <a:p>
            <a:r>
              <a:rPr lang="en-US" dirty="0" smtClean="0"/>
              <a:t>-s : Display the number of logical blocks of files.</a:t>
            </a:r>
          </a:p>
          <a:p>
            <a:r>
              <a:rPr lang="en-US" dirty="0" smtClean="0"/>
              <a:t>-R : Display all files that exist under the control of the directory.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5BC44-A23C-4228-82C3-B6DF7D507FD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(1): Search</a:t>
            </a:r>
            <a:r>
              <a:rPr lang="en-US" b="0" baseline="0" dirty="0" smtClean="0"/>
              <a:t> our for files that have not been accessed for more than 60 days and store the list of these files in a temp file</a:t>
            </a:r>
          </a:p>
          <a:p>
            <a:r>
              <a:rPr lang="en-US" b="0" baseline="0" dirty="0" smtClean="0"/>
              <a:t>(2): Check content of a temp file</a:t>
            </a:r>
          </a:p>
          <a:p>
            <a:r>
              <a:rPr lang="en-US" b="0" baseline="0" dirty="0" smtClean="0"/>
              <a:t>(3): Delete all files. If there are files you wishes not to delete, you should remove these files from the list by editing the temp file.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The </a:t>
            </a:r>
            <a:r>
              <a:rPr lang="en-US" b="1" baseline="0" dirty="0" smtClean="0"/>
              <a:t>core file </a:t>
            </a:r>
            <a:r>
              <a:rPr lang="en-US" b="0" baseline="0" dirty="0" smtClean="0"/>
              <a:t>will be created when the process terminates abnormally. This file is a dump of the memory data that the process was using. It is usually big </a:t>
            </a:r>
            <a:r>
              <a:rPr lang="en-US" b="0" baseline="0" dirty="0" err="1" smtClean="0"/>
              <a:t>gile</a:t>
            </a:r>
            <a:r>
              <a:rPr lang="en-US" b="0" baseline="0" dirty="0" smtClean="0"/>
              <a:t> between hundred kilobytes and several megabytes. In Red Hat the default core file name is in a form of core.PID</a:t>
            </a:r>
          </a:p>
          <a:p>
            <a:endParaRPr lang="en-US" b="0" baseline="0" dirty="0" smtClean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5BC44-A23C-4228-82C3-B6DF7D507FD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Delete files of user who does</a:t>
            </a:r>
            <a:r>
              <a:rPr lang="en-US" baseline="0" dirty="0" smtClean="0"/>
              <a:t> not use the system anymore</a:t>
            </a:r>
          </a:p>
          <a:p>
            <a:r>
              <a:rPr lang="en-US" baseline="0" dirty="0" smtClean="0"/>
              <a:t>Delete files of user who have been removed of the systems (has been deleted from the /etc/</a:t>
            </a:r>
            <a:r>
              <a:rPr lang="en-US" baseline="0" dirty="0" err="1" smtClean="0"/>
              <a:t>passwd</a:t>
            </a:r>
            <a:r>
              <a:rPr lang="en-US" baseline="0" dirty="0" smtClean="0"/>
              <a:t> file)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5BC44-A23C-4228-82C3-B6DF7D507FD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Shutdown the system before adding new hard disk. Use the following procedure:</a:t>
            </a:r>
          </a:p>
          <a:p>
            <a:endParaRPr lang="en-US" dirty="0" smtClean="0"/>
          </a:p>
          <a:p>
            <a:r>
              <a:rPr lang="en-US" dirty="0" smtClean="0"/>
              <a:t>(1) Connect the new disk, and turn on the power supply.</a:t>
            </a:r>
          </a:p>
          <a:p>
            <a:r>
              <a:rPr lang="en-US" dirty="0" smtClean="0"/>
              <a:t>Prevent overlapping SCSI-ID with other SCSI equipment when adding the new SCSI disk. A total of Seven</a:t>
            </a:r>
          </a:p>
          <a:p>
            <a:r>
              <a:rPr lang="en-US" dirty="0" smtClean="0"/>
              <a:t>SCSI equipment can be connected to one SCSI controller by using SCSI-ID from 0 to 6. (up to 15 for Wide</a:t>
            </a:r>
          </a:p>
          <a:p>
            <a:r>
              <a:rPr lang="en-US" dirty="0" smtClean="0"/>
              <a:t>SCSI) You can verify the SCSI-ID allocated to each SCSI device using the BIOS utility of SCSI card, or you</a:t>
            </a:r>
          </a:p>
          <a:p>
            <a:r>
              <a:rPr lang="en-US" dirty="0" smtClean="0"/>
              <a:t>can also verify it by executing ‘</a:t>
            </a:r>
            <a:r>
              <a:rPr lang="en-US" dirty="0" err="1" smtClean="0"/>
              <a:t>dmesg</a:t>
            </a:r>
            <a:r>
              <a:rPr lang="en-US" dirty="0" smtClean="0"/>
              <a:t>’ command or ‘cat/proc/</a:t>
            </a:r>
            <a:r>
              <a:rPr lang="en-US" dirty="0" err="1" smtClean="0"/>
              <a:t>scsi</a:t>
            </a:r>
            <a:r>
              <a:rPr lang="en-US" dirty="0" smtClean="0"/>
              <a:t>/</a:t>
            </a:r>
            <a:r>
              <a:rPr lang="en-US" dirty="0" err="1" smtClean="0"/>
              <a:t>sci</a:t>
            </a:r>
            <a:r>
              <a:rPr lang="en-US" dirty="0" smtClean="0"/>
              <a:t>’ in Linux. When the new disk added is</a:t>
            </a:r>
          </a:p>
          <a:p>
            <a:r>
              <a:rPr lang="en-US" dirty="0" smtClean="0"/>
              <a:t>IDE, you can usually connect two disks (master and slave) with each IDE interface. You can verify the device</a:t>
            </a:r>
          </a:p>
          <a:p>
            <a:r>
              <a:rPr lang="en-US" dirty="0" smtClean="0"/>
              <a:t>file name allotted to each IDE disk by the ‘</a:t>
            </a:r>
            <a:r>
              <a:rPr lang="en-US" dirty="0" err="1" smtClean="0"/>
              <a:t>dmesg</a:t>
            </a:r>
            <a:r>
              <a:rPr lang="en-US" dirty="0" smtClean="0"/>
              <a:t>’ command after the system start-up.</a:t>
            </a:r>
          </a:p>
          <a:p>
            <a:r>
              <a:rPr lang="en-US" dirty="0" smtClean="0"/>
              <a:t>(2) Organize the partition to the increased disk by using the ‘</a:t>
            </a:r>
            <a:r>
              <a:rPr lang="en-US" dirty="0" err="1" smtClean="0"/>
              <a:t>fdisk</a:t>
            </a:r>
            <a:r>
              <a:rPr lang="en-US" dirty="0" smtClean="0"/>
              <a:t>’ command.</a:t>
            </a:r>
          </a:p>
          <a:p>
            <a:r>
              <a:rPr lang="en-US" dirty="0" smtClean="0"/>
              <a:t>(3) Make the file system by using the ‘</a:t>
            </a:r>
            <a:r>
              <a:rPr lang="en-US" dirty="0" err="1" smtClean="0"/>
              <a:t>mkfs</a:t>
            </a:r>
            <a:r>
              <a:rPr lang="en-US" dirty="0" smtClean="0"/>
              <a:t>’ command.</a:t>
            </a:r>
          </a:p>
          <a:p>
            <a:r>
              <a:rPr lang="en-US" dirty="0" smtClean="0"/>
              <a:t>(4) Mount the created file system to an arbitrary directory (mount point) by the ‘mount’ command. This enables</a:t>
            </a:r>
          </a:p>
          <a:p>
            <a:r>
              <a:rPr lang="en-US" dirty="0" smtClean="0"/>
              <a:t>the access to the increased file system. To set the automatic mount at the system start-up, it is necessary to edit</a:t>
            </a:r>
          </a:p>
          <a:p>
            <a:r>
              <a:rPr lang="en-US" dirty="0" smtClean="0"/>
              <a:t>the ‘/etc/</a:t>
            </a:r>
            <a:r>
              <a:rPr lang="en-US" dirty="0" err="1" smtClean="0"/>
              <a:t>fstab</a:t>
            </a:r>
            <a:r>
              <a:rPr lang="en-US" dirty="0" smtClean="0"/>
              <a:t>’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5BC44-A23C-4228-82C3-B6DF7D507FD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fdisk</a:t>
            </a:r>
            <a:r>
              <a:rPr lang="en-US" dirty="0" smtClean="0"/>
              <a:t> command maintains the disk partition by the menu form. The ‘</a:t>
            </a:r>
            <a:r>
              <a:rPr lang="en-US" dirty="0" err="1" smtClean="0"/>
              <a:t>fdisk</a:t>
            </a:r>
            <a:r>
              <a:rPr lang="en-US" dirty="0" smtClean="0"/>
              <a:t>’ command allows you to display information on the disk partition, to create and to delete the disk partition. The format of the ‘</a:t>
            </a:r>
            <a:r>
              <a:rPr lang="en-US" dirty="0" err="1" smtClean="0"/>
              <a:t>fdisk</a:t>
            </a:r>
            <a:r>
              <a:rPr lang="en-US" dirty="0" smtClean="0"/>
              <a:t>’ command is as</a:t>
            </a:r>
          </a:p>
          <a:p>
            <a:r>
              <a:rPr lang="en-US" dirty="0" smtClean="0"/>
              <a:t>follows.</a:t>
            </a:r>
          </a:p>
          <a:p>
            <a:r>
              <a:rPr lang="en-US" dirty="0" smtClean="0"/>
              <a:t>Option:</a:t>
            </a:r>
          </a:p>
          <a:p>
            <a:r>
              <a:rPr lang="en-US" dirty="0" err="1" smtClean="0"/>
              <a:t>fdisk</a:t>
            </a:r>
            <a:r>
              <a:rPr lang="en-US" dirty="0" smtClean="0"/>
              <a:t> [option] [device]</a:t>
            </a:r>
          </a:p>
          <a:p>
            <a:r>
              <a:rPr lang="en-US" dirty="0" smtClean="0"/>
              <a:t>-l : Display the partition tables, and then exit</a:t>
            </a:r>
          </a:p>
          <a:p>
            <a:r>
              <a:rPr lang="en-US" dirty="0" smtClean="0"/>
              <a:t>The specified devices are generally ‘dev/</a:t>
            </a:r>
            <a:r>
              <a:rPr lang="en-US" dirty="0" err="1" smtClean="0"/>
              <a:t>hda</a:t>
            </a:r>
            <a:r>
              <a:rPr lang="en-US" dirty="0" smtClean="0"/>
              <a:t>’, ‘/dev/</a:t>
            </a:r>
            <a:r>
              <a:rPr lang="en-US" dirty="0" err="1" smtClean="0"/>
              <a:t>hdb</a:t>
            </a:r>
            <a:r>
              <a:rPr lang="en-US" dirty="0" smtClean="0"/>
              <a:t>’, ‘/dev/</a:t>
            </a:r>
            <a:r>
              <a:rPr lang="en-US" dirty="0" err="1" smtClean="0"/>
              <a:t>sda</a:t>
            </a:r>
            <a:r>
              <a:rPr lang="en-US" dirty="0" smtClean="0"/>
              <a:t>’ and ‘dev/</a:t>
            </a:r>
            <a:r>
              <a:rPr lang="en-US" dirty="0" err="1" smtClean="0"/>
              <a:t>sdb</a:t>
            </a:r>
            <a:r>
              <a:rPr lang="en-US" dirty="0" smtClean="0"/>
              <a:t>’.</a:t>
            </a:r>
          </a:p>
          <a:p>
            <a:r>
              <a:rPr lang="en-US" dirty="0" smtClean="0"/>
              <a:t>Main interactive commands:</a:t>
            </a:r>
          </a:p>
          <a:p>
            <a:r>
              <a:rPr lang="en-US" dirty="0" smtClean="0"/>
              <a:t>d : Delete the current partition </a:t>
            </a:r>
          </a:p>
          <a:p>
            <a:r>
              <a:rPr lang="en-US" dirty="0" smtClean="0"/>
              <a:t>l : Display all types of the partition</a:t>
            </a:r>
          </a:p>
          <a:p>
            <a:r>
              <a:rPr lang="en-US" dirty="0" smtClean="0"/>
              <a:t>m : Display the help menu (command group)</a:t>
            </a:r>
          </a:p>
          <a:p>
            <a:r>
              <a:rPr lang="en-US" dirty="0" smtClean="0"/>
              <a:t>n : Create a new partition</a:t>
            </a:r>
          </a:p>
          <a:p>
            <a:r>
              <a:rPr lang="en-US" dirty="0" smtClean="0"/>
              <a:t>p : Display the list of all partitions and information on each partition</a:t>
            </a:r>
          </a:p>
          <a:p>
            <a:r>
              <a:rPr lang="en-US" dirty="0" smtClean="0"/>
              <a:t>q : Quit without saving changes</a:t>
            </a:r>
          </a:p>
          <a:p>
            <a:r>
              <a:rPr lang="en-US" dirty="0" smtClean="0"/>
              <a:t>w : Save the change and exit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5BC44-A23C-4228-82C3-B6DF7D507FD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68960" y="560070"/>
            <a:ext cx="6177280" cy="856107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Below is an example of creating the partition using empty capacity of the system disk.</a:t>
            </a:r>
          </a:p>
          <a:p>
            <a:r>
              <a:rPr lang="en-US" dirty="0" smtClean="0"/>
              <a:t># </a:t>
            </a:r>
            <a:r>
              <a:rPr lang="en-US" dirty="0" err="1" smtClean="0"/>
              <a:t>fdisk</a:t>
            </a:r>
            <a:r>
              <a:rPr lang="en-US" dirty="0" smtClean="0"/>
              <a:t> /dev/</a:t>
            </a:r>
            <a:r>
              <a:rPr lang="en-US" dirty="0" err="1" smtClean="0"/>
              <a:t>hda</a:t>
            </a:r>
            <a:r>
              <a:rPr lang="en-US" dirty="0" smtClean="0"/>
              <a:t> ... Specify a device file name of the system device</a:t>
            </a:r>
          </a:p>
          <a:p>
            <a:r>
              <a:rPr lang="en-US" dirty="0" smtClean="0"/>
              <a:t>The number of cylinders for this disk is specified for 1222.</a:t>
            </a:r>
          </a:p>
          <a:p>
            <a:r>
              <a:rPr lang="en-US" dirty="0" smtClean="0"/>
              <a:t>Though there is no problem, but because it exceeds 1024,</a:t>
            </a:r>
          </a:p>
          <a:p>
            <a:r>
              <a:rPr lang="en-US" dirty="0" smtClean="0"/>
              <a:t>be sure that a problem may be caused in the following cases :</a:t>
            </a:r>
          </a:p>
          <a:p>
            <a:r>
              <a:rPr lang="en-US" dirty="0" smtClean="0"/>
              <a:t>1) Software executed when booting it (Example: old version LILO)</a:t>
            </a:r>
          </a:p>
          <a:p>
            <a:r>
              <a:rPr lang="en-US" dirty="0" smtClean="0"/>
              <a:t>2) Boot of other OS and partition making software</a:t>
            </a:r>
          </a:p>
          <a:p>
            <a:r>
              <a:rPr lang="en-US" dirty="0" smtClean="0"/>
              <a:t>(Example: DOS FDISK OS/2 FDISK)</a:t>
            </a:r>
          </a:p>
          <a:p>
            <a:r>
              <a:rPr lang="en-US" b="1" dirty="0" smtClean="0"/>
              <a:t>Note: Warning will be displayed, but</a:t>
            </a:r>
            <a:r>
              <a:rPr lang="en-US" b="1" baseline="0" dirty="0" smtClean="0"/>
              <a:t> y</a:t>
            </a:r>
            <a:r>
              <a:rPr lang="en-US" b="1" dirty="0" smtClean="0"/>
              <a:t>ou may disregard it.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command (m for help): n …… Make a new partition</a:t>
            </a:r>
          </a:p>
          <a:p>
            <a:r>
              <a:rPr lang="en-US" i="1" dirty="0" smtClean="0"/>
              <a:t>starting cylinder (679-1222, initial value) : 679 ………… Set initial value for default value</a:t>
            </a:r>
          </a:p>
          <a:p>
            <a:r>
              <a:rPr lang="en-US" i="1" dirty="0" smtClean="0"/>
              <a:t>terminal cylinder, +size, + </a:t>
            </a:r>
            <a:r>
              <a:rPr lang="en-US" i="1" dirty="0" err="1" smtClean="0"/>
              <a:t>sizeM</a:t>
            </a:r>
            <a:r>
              <a:rPr lang="en-US" i="1" dirty="0" smtClean="0"/>
              <a:t>, or +</a:t>
            </a:r>
            <a:r>
              <a:rPr lang="en-US" i="1" dirty="0" err="1" smtClean="0"/>
              <a:t>sizeK</a:t>
            </a:r>
            <a:r>
              <a:rPr lang="en-US" i="1" dirty="0" smtClean="0"/>
              <a:t> (679-1222, initial value 1</a:t>
            </a:r>
          </a:p>
          <a:p>
            <a:r>
              <a:rPr lang="en-US" i="1" dirty="0" smtClean="0"/>
              <a:t>222): 1222</a:t>
            </a:r>
          </a:p>
          <a:p>
            <a:endParaRPr lang="en-US" dirty="0" smtClean="0"/>
          </a:p>
          <a:p>
            <a:r>
              <a:rPr lang="en-US" dirty="0" smtClean="0"/>
              <a:t>command (m for help): p ….. Display a new partition table</a:t>
            </a:r>
          </a:p>
          <a:p>
            <a:r>
              <a:rPr lang="en-US" i="1" dirty="0" smtClean="0"/>
              <a:t>Disk /dev/</a:t>
            </a:r>
            <a:r>
              <a:rPr lang="en-US" i="1" dirty="0" err="1" smtClean="0"/>
              <a:t>hda</a:t>
            </a:r>
            <a:r>
              <a:rPr lang="en-US" i="1" dirty="0" smtClean="0"/>
              <a:t>: 10 0 GB 10056130560 bytes</a:t>
            </a:r>
          </a:p>
          <a:p>
            <a:r>
              <a:rPr lang="en-US" i="1" dirty="0" smtClean="0"/>
              <a:t>255 heads, 63 sectors/track, 1222 cylinders</a:t>
            </a:r>
          </a:p>
          <a:p>
            <a:r>
              <a:rPr lang="en-US" i="1" dirty="0" smtClean="0"/>
              <a:t>Units = cylinder number of 16065 * 512 = 8225280 bytes</a:t>
            </a:r>
          </a:p>
          <a:p>
            <a:r>
              <a:rPr lang="en-US" i="1" dirty="0" smtClean="0"/>
              <a:t>Device Boot Starting point Terminal point Block ID  System</a:t>
            </a:r>
          </a:p>
          <a:p>
            <a:endParaRPr lang="en-US" dirty="0" smtClean="0"/>
          </a:p>
          <a:p>
            <a:r>
              <a:rPr lang="en-US" dirty="0" smtClean="0"/>
              <a:t>/dev/hda1   *         1        13    104391   83  Linux</a:t>
            </a:r>
          </a:p>
          <a:p>
            <a:r>
              <a:rPr lang="en-US" dirty="0" smtClean="0"/>
              <a:t>/dev/hda2            14        78    522112+  82  Linux Swap</a:t>
            </a:r>
          </a:p>
          <a:p>
            <a:r>
              <a:rPr lang="en-US" dirty="0" smtClean="0"/>
              <a:t>/dev/hda3            79       600   4192965   83  Linux</a:t>
            </a:r>
          </a:p>
          <a:p>
            <a:r>
              <a:rPr lang="en-US" dirty="0" smtClean="0"/>
              <a:t>/dev/hda4           601      1222   4996215    5  Extended partition</a:t>
            </a:r>
          </a:p>
          <a:p>
            <a:r>
              <a:rPr lang="en-US" dirty="0" smtClean="0"/>
              <a:t>/dev/hda5           601       665    522081   83  Linux</a:t>
            </a:r>
          </a:p>
          <a:p>
            <a:r>
              <a:rPr lang="en-US" dirty="0" smtClean="0"/>
              <a:t>/dev/hda6           666       678    104391   83  Linux</a:t>
            </a:r>
          </a:p>
          <a:p>
            <a:r>
              <a:rPr lang="en-US" dirty="0" smtClean="0"/>
              <a:t>/dev/hda7           679      1222   4369648+  83  Linux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command (m for help): w ……….. Write the disk the content of the partition table newly made</a:t>
            </a:r>
          </a:p>
          <a:p>
            <a:endParaRPr lang="en-US" dirty="0" smtClean="0"/>
          </a:p>
          <a:p>
            <a:r>
              <a:rPr lang="en-US" i="1" dirty="0" smtClean="0"/>
              <a:t>The area tables were exchanged !</a:t>
            </a:r>
          </a:p>
          <a:p>
            <a:r>
              <a:rPr lang="en-US" i="1" dirty="0" smtClean="0"/>
              <a:t>Call </a:t>
            </a:r>
            <a:r>
              <a:rPr lang="en-US" i="1" dirty="0" err="1" smtClean="0"/>
              <a:t>icotl</a:t>
            </a:r>
            <a:r>
              <a:rPr lang="en-US" i="1" dirty="0" smtClean="0"/>
              <a:t>(), and read the area table again.</a:t>
            </a:r>
          </a:p>
          <a:p>
            <a:r>
              <a:rPr lang="en-US" i="1" dirty="0" smtClean="0"/>
              <a:t>Warning: It failed because of the area table rereading by error 16: device or resource</a:t>
            </a:r>
          </a:p>
          <a:p>
            <a:r>
              <a:rPr lang="en-US" i="1" dirty="0" smtClean="0"/>
              <a:t>is a busy status.</a:t>
            </a:r>
          </a:p>
          <a:p>
            <a:r>
              <a:rPr lang="en-US" i="1" dirty="0" smtClean="0"/>
              <a:t>The kernel still uses an old table.</a:t>
            </a:r>
          </a:p>
          <a:p>
            <a:r>
              <a:rPr lang="en-US" i="1" dirty="0" smtClean="0"/>
              <a:t>New table will be able to be used t next reboot.</a:t>
            </a:r>
          </a:p>
          <a:p>
            <a:r>
              <a:rPr lang="en-US" i="1" dirty="0" smtClean="0"/>
              <a:t>Synchronize the disk.</a:t>
            </a:r>
          </a:p>
          <a:p>
            <a:r>
              <a:rPr lang="en-US" dirty="0" smtClean="0"/>
              <a:t>#</a:t>
            </a:r>
          </a:p>
          <a:p>
            <a:r>
              <a:rPr lang="en-US" dirty="0" smtClean="0"/>
              <a:t># reboot</a:t>
            </a:r>
          </a:p>
          <a:p>
            <a:r>
              <a:rPr lang="en-US" dirty="0" smtClean="0"/>
              <a:t>･･･ Do the reboot of the system because warning that urged the reboot appeared</a:t>
            </a:r>
          </a:p>
          <a:p>
            <a:r>
              <a:rPr lang="en-US" dirty="0" smtClean="0"/>
              <a:t>when w subcommand of </a:t>
            </a:r>
            <a:r>
              <a:rPr lang="en-US" dirty="0" err="1" smtClean="0"/>
              <a:t>fdisk</a:t>
            </a:r>
            <a:r>
              <a:rPr lang="en-US" dirty="0" smtClean="0"/>
              <a:t> is executed.</a:t>
            </a:r>
          </a:p>
          <a:p>
            <a:endParaRPr lang="en-US" dirty="0" smtClean="0"/>
          </a:p>
          <a:p>
            <a:r>
              <a:rPr lang="en-US" dirty="0" smtClean="0"/>
              <a:t>Broadcast message from root (pts/1) (Mon Aug 30 16:04:56 2004):</a:t>
            </a:r>
          </a:p>
          <a:p>
            <a:r>
              <a:rPr lang="en-US" dirty="0" smtClean="0"/>
              <a:t>The system is going down for reboot NOW!</a:t>
            </a:r>
          </a:p>
          <a:p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 err="1" smtClean="0"/>
              <a:t>fdisk</a:t>
            </a:r>
            <a:r>
              <a:rPr lang="en-US" dirty="0" smtClean="0"/>
              <a:t> –l </a:t>
            </a:r>
          </a:p>
          <a:p>
            <a:r>
              <a:rPr lang="en-US" dirty="0" smtClean="0"/>
              <a:t>... Execute the </a:t>
            </a:r>
            <a:r>
              <a:rPr lang="en-US" dirty="0" err="1" smtClean="0"/>
              <a:t>fdisk</a:t>
            </a:r>
            <a:r>
              <a:rPr lang="en-US" dirty="0" smtClean="0"/>
              <a:t>-l command after the reboot, and verify whether</a:t>
            </a:r>
          </a:p>
          <a:p>
            <a:r>
              <a:rPr lang="en-US" dirty="0" smtClean="0"/>
              <a:t>the partition was correctly made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5BC44-A23C-4228-82C3-B6DF7D507FD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Linux supports a lot of file systems compared with commercial UNIX. The mechanism named VFS (Virtual File System) enables these file systems to be accessed at the user level with a uniformed interface.</a:t>
            </a:r>
          </a:p>
          <a:p>
            <a:r>
              <a:rPr lang="en-US" dirty="0" smtClean="0"/>
              <a:t>The type of each file system can be divided roughly into the disk-based file system, the network-based file system,</a:t>
            </a:r>
          </a:p>
          <a:p>
            <a:r>
              <a:rPr lang="en-US" dirty="0" smtClean="0"/>
              <a:t>and the pseudo file system. The main disk-based systems are ext2, ext3, </a:t>
            </a:r>
            <a:r>
              <a:rPr lang="en-US" dirty="0" err="1" smtClean="0"/>
              <a:t>ReiserFS</a:t>
            </a:r>
            <a:r>
              <a:rPr lang="en-US" dirty="0" smtClean="0"/>
              <a:t>, </a:t>
            </a:r>
            <a:r>
              <a:rPr lang="en-US" dirty="0" err="1" smtClean="0"/>
              <a:t>msdos</a:t>
            </a:r>
            <a:r>
              <a:rPr lang="en-US" dirty="0" smtClean="0"/>
              <a:t>, </a:t>
            </a:r>
            <a:r>
              <a:rPr lang="en-US" dirty="0" err="1" smtClean="0"/>
              <a:t>vfat</a:t>
            </a:r>
            <a:r>
              <a:rPr lang="en-US" dirty="0" smtClean="0"/>
              <a:t>, iso9660, </a:t>
            </a:r>
            <a:r>
              <a:rPr lang="en-US" dirty="0" err="1" smtClean="0"/>
              <a:t>hpfs,and</a:t>
            </a:r>
            <a:endParaRPr lang="en-US" dirty="0" smtClean="0"/>
          </a:p>
          <a:p>
            <a:r>
              <a:rPr lang="en-US" dirty="0" err="1" smtClean="0"/>
              <a:t>ntfs</a:t>
            </a:r>
            <a:r>
              <a:rPr lang="en-US" dirty="0" smtClean="0"/>
              <a:t>, and more.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5BC44-A23C-4228-82C3-B6DF7D507FD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journaling function is a function to record the modified contents to the file system in order to restore it at once</a:t>
            </a:r>
            <a:r>
              <a:rPr lang="en-US" baseline="0" dirty="0" smtClean="0"/>
              <a:t> </a:t>
            </a:r>
            <a:r>
              <a:rPr lang="en-US" dirty="0" smtClean="0"/>
              <a:t>if a trouble occurs within the file system.</a:t>
            </a:r>
          </a:p>
          <a:p>
            <a:r>
              <a:rPr lang="en-US" dirty="0" smtClean="0"/>
              <a:t>Concrete contents of the journaling function are as follows.</a:t>
            </a:r>
          </a:p>
          <a:p>
            <a:r>
              <a:rPr lang="en-US" dirty="0" smtClean="0"/>
              <a:t>The journaling function doesn't write data at once to the disk, it first writes the procedure that will be operated in</a:t>
            </a:r>
          </a:p>
          <a:p>
            <a:r>
              <a:rPr lang="en-US" dirty="0" smtClean="0"/>
              <a:t>the place called the journaling area. Then, it writes the actual data onto the disk, and delete then deletes the</a:t>
            </a:r>
          </a:p>
          <a:p>
            <a:r>
              <a:rPr lang="en-US" dirty="0" smtClean="0"/>
              <a:t>operation procedure from the journaling area upon completion of writing operation procedure from the journaling area upon completion of writing.</a:t>
            </a:r>
          </a:p>
          <a:p>
            <a:r>
              <a:rPr lang="en-US" dirty="0" smtClean="0"/>
              <a:t>When the file system is damaged by a sudden occurrence such as system crash or power supply failure, it examines</a:t>
            </a:r>
          </a:p>
          <a:p>
            <a:r>
              <a:rPr lang="en-US" dirty="0" smtClean="0"/>
              <a:t>the damage to the file system and based on the information written in the journaling area, it will perform recovery</a:t>
            </a:r>
          </a:p>
          <a:p>
            <a:r>
              <a:rPr lang="en-US" dirty="0" smtClean="0"/>
              <a:t>of required.</a:t>
            </a:r>
          </a:p>
          <a:p>
            <a:r>
              <a:rPr lang="en-US" dirty="0" smtClean="0"/>
              <a:t>Thus, it is not necessary for you to repair the damage over the entire file system using the ‘</a:t>
            </a:r>
            <a:r>
              <a:rPr lang="en-US" dirty="0" err="1" smtClean="0"/>
              <a:t>fsck</a:t>
            </a:r>
            <a:r>
              <a:rPr lang="en-US" dirty="0" smtClean="0"/>
              <a:t>’ command, so that</a:t>
            </a:r>
          </a:p>
          <a:p>
            <a:r>
              <a:rPr lang="en-US" dirty="0" smtClean="0"/>
              <a:t>you can shorten a lot the time required to restore the file system.</a:t>
            </a:r>
          </a:p>
          <a:p>
            <a:r>
              <a:rPr lang="en-US" dirty="0" smtClean="0"/>
              <a:t>In addition, the journaling function improves the recoverability of the file system.</a:t>
            </a:r>
          </a:p>
          <a:p>
            <a:r>
              <a:rPr lang="en-US" dirty="0" smtClean="0"/>
              <a:t>File systems that support the journaling function that are applicable on Linux include ‘JFS’ of IBM, ‘XFS’ of SGI,</a:t>
            </a:r>
            <a:r>
              <a:rPr lang="en-US" baseline="0" dirty="0" smtClean="0"/>
              <a:t> </a:t>
            </a:r>
            <a:r>
              <a:rPr lang="en-US" dirty="0" smtClean="0"/>
              <a:t>besides ‘ext3’ and ‘</a:t>
            </a:r>
            <a:r>
              <a:rPr lang="en-US" dirty="0" err="1" smtClean="0"/>
              <a:t>ReiserFS</a:t>
            </a:r>
            <a:r>
              <a:rPr lang="en-US" dirty="0" smtClean="0"/>
              <a:t>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5BC44-A23C-4228-82C3-B6DF7D507FD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9F24-5C96-4F17-BF8E-EB8B9988FAC0}" type="datetimeFigureOut">
              <a:rPr lang="en-US" smtClean="0"/>
              <a:pPr/>
              <a:t>8/7/2009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0C73-BD36-4293-A2C5-A2EF6103C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9F24-5C96-4F17-BF8E-EB8B9988FAC0}" type="datetimeFigureOut">
              <a:rPr lang="en-US" smtClean="0"/>
              <a:pPr/>
              <a:t>8/7/2009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0C73-BD36-4293-A2C5-A2EF6103C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9F24-5C96-4F17-BF8E-EB8B9988FAC0}" type="datetimeFigureOut">
              <a:rPr lang="en-US" smtClean="0"/>
              <a:pPr/>
              <a:t>8/7/2009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0C73-BD36-4293-A2C5-A2EF6103C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9F24-5C96-4F17-BF8E-EB8B9988FAC0}" type="datetimeFigureOut">
              <a:rPr lang="en-US" smtClean="0"/>
              <a:pPr/>
              <a:t>8/7/2009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0C73-BD36-4293-A2C5-A2EF6103C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9F24-5C96-4F17-BF8E-EB8B9988FAC0}" type="datetimeFigureOut">
              <a:rPr lang="en-US" smtClean="0"/>
              <a:pPr/>
              <a:t>8/7/2009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0C73-BD36-4293-A2C5-A2EF6103C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9F24-5C96-4F17-BF8E-EB8B9988FAC0}" type="datetimeFigureOut">
              <a:rPr lang="en-US" smtClean="0"/>
              <a:pPr/>
              <a:t>8/7/2009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0C73-BD36-4293-A2C5-A2EF6103C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9F24-5C96-4F17-BF8E-EB8B9988FAC0}" type="datetimeFigureOut">
              <a:rPr lang="en-US" smtClean="0"/>
              <a:pPr/>
              <a:t>8/7/2009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0C73-BD36-4293-A2C5-A2EF6103C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9F24-5C96-4F17-BF8E-EB8B9988FAC0}" type="datetimeFigureOut">
              <a:rPr lang="en-US" smtClean="0"/>
              <a:pPr/>
              <a:t>8/7/2009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0C73-BD36-4293-A2C5-A2EF6103C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9F24-5C96-4F17-BF8E-EB8B9988FAC0}" type="datetimeFigureOut">
              <a:rPr lang="en-US" smtClean="0"/>
              <a:pPr/>
              <a:t>8/7/2009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0C73-BD36-4293-A2C5-A2EF6103C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9F24-5C96-4F17-BF8E-EB8B9988FAC0}" type="datetimeFigureOut">
              <a:rPr lang="en-US" smtClean="0"/>
              <a:pPr/>
              <a:t>8/7/2009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0C73-BD36-4293-A2C5-A2EF6103C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9F24-5C96-4F17-BF8E-EB8B9988FAC0}" type="datetimeFigureOut">
              <a:rPr lang="en-US" smtClean="0"/>
              <a:pPr/>
              <a:t>8/7/2009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0C73-BD36-4293-A2C5-A2EF6103C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69F24-5C96-4F17-BF8E-EB8B9988FAC0}" type="datetimeFigureOut">
              <a:rPr lang="en-US" smtClean="0"/>
              <a:pPr/>
              <a:t>8/7/2009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00C73-BD36-4293-A2C5-A2EF6103C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08 -1-Disk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B2 Create partition using </a:t>
            </a:r>
            <a:r>
              <a:rPr lang="en-US" dirty="0" err="1" smtClean="0"/>
              <a:t>fdisk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143000"/>
            <a:ext cx="7848600" cy="545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File system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219200"/>
            <a:ext cx="856076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0494" y="533400"/>
            <a:ext cx="8143906" cy="563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B3 Create file system using </a:t>
            </a:r>
            <a:r>
              <a:rPr lang="en-US" dirty="0" err="1" smtClean="0"/>
              <a:t>mkfs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371600"/>
            <a:ext cx="7620000" cy="5154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B4 Mount the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Mount the file system using command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mkdir</a:t>
            </a:r>
            <a:r>
              <a:rPr lang="en-US" dirty="0" smtClean="0"/>
              <a:t> /work                                                 (1)</a:t>
            </a:r>
          </a:p>
          <a:p>
            <a:r>
              <a:rPr lang="en-US" dirty="0" smtClean="0"/>
              <a:t>#mount /dev/hdb1 /work                           (2)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umount</a:t>
            </a:r>
            <a:r>
              <a:rPr lang="en-US" dirty="0" smtClean="0"/>
              <a:t> /work                                             (3)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Mount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676400"/>
            <a:ext cx="806823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799" y="685800"/>
            <a:ext cx="8212565" cy="568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362200"/>
            <a:ext cx="6138863" cy="338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1 - Verify disk usage</a:t>
            </a:r>
          </a:p>
          <a:p>
            <a:r>
              <a:rPr lang="en-US" dirty="0" smtClean="0"/>
              <a:t>2 - Maximize disk capacity</a:t>
            </a:r>
          </a:p>
          <a:p>
            <a:r>
              <a:rPr lang="en-US" dirty="0" smtClean="0"/>
              <a:t>3 - Disk add-on</a:t>
            </a:r>
          </a:p>
          <a:p>
            <a:r>
              <a:rPr lang="en-US" dirty="0" smtClean="0"/>
              <a:t>4 - Limit disk usage</a:t>
            </a:r>
          </a:p>
          <a:p>
            <a:r>
              <a:rPr lang="en-US" dirty="0" smtClean="0"/>
              <a:t>5 - Check file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fsck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" y="1524000"/>
            <a:ext cx="8120743" cy="49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1 - Verify disk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Verify usage by partition unit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df</a:t>
            </a:r>
            <a:r>
              <a:rPr lang="en-US" dirty="0" smtClean="0"/>
              <a:t> command</a:t>
            </a:r>
          </a:p>
          <a:p>
            <a:r>
              <a:rPr lang="en-US" dirty="0" smtClean="0"/>
              <a:t>Verify usage by directory and file unit</a:t>
            </a:r>
          </a:p>
          <a:p>
            <a:pPr lvl="1"/>
            <a:r>
              <a:rPr lang="en-US" dirty="0" smtClean="0"/>
              <a:t>Using du command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ls</a:t>
            </a:r>
            <a:r>
              <a:rPr lang="en-US" dirty="0" smtClean="0"/>
              <a:t> command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Verify usage by partition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df</a:t>
            </a:r>
            <a:r>
              <a:rPr lang="en-US" dirty="0" smtClean="0"/>
              <a:t> command</a:t>
            </a:r>
          </a:p>
          <a:p>
            <a:pPr lvl="1"/>
            <a:r>
              <a:rPr lang="en-US" dirty="0" smtClean="0"/>
              <a:t>#</a:t>
            </a:r>
            <a:r>
              <a:rPr lang="en-US" dirty="0" err="1" smtClean="0"/>
              <a:t>df</a:t>
            </a:r>
            <a:endParaRPr lang="en-US" dirty="0" smtClean="0"/>
          </a:p>
          <a:p>
            <a:pPr lvl="1"/>
            <a:r>
              <a:rPr lang="en-US" dirty="0" smtClean="0"/>
              <a:t>#</a:t>
            </a:r>
            <a:r>
              <a:rPr lang="en-US" dirty="0" err="1" smtClean="0"/>
              <a:t>df</a:t>
            </a:r>
            <a:r>
              <a:rPr lang="en-US" dirty="0" smtClean="0"/>
              <a:t> -T: display with type of file system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199" y="3352800"/>
            <a:ext cx="687885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by directory and file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cd</a:t>
            </a:r>
            <a:r>
              <a:rPr lang="en-US" dirty="0" smtClean="0"/>
              <a:t> /</a:t>
            </a:r>
            <a:r>
              <a:rPr lang="en-US" dirty="0" err="1" smtClean="0"/>
              <a:t>var</a:t>
            </a:r>
            <a:r>
              <a:rPr lang="en-US" dirty="0" smtClean="0"/>
              <a:t>/log</a:t>
            </a:r>
          </a:p>
          <a:p>
            <a:r>
              <a:rPr lang="en-US" dirty="0" smtClean="0"/>
              <a:t>#du </a:t>
            </a:r>
          </a:p>
          <a:p>
            <a:pPr lvl="1"/>
            <a:r>
              <a:rPr lang="en-US" dirty="0" smtClean="0"/>
              <a:t>list directories and sub directories</a:t>
            </a:r>
          </a:p>
          <a:p>
            <a:r>
              <a:rPr lang="en-US" dirty="0" smtClean="0"/>
              <a:t>#du -a</a:t>
            </a:r>
          </a:p>
          <a:p>
            <a:pPr lvl="1"/>
            <a:r>
              <a:rPr lang="en-US" dirty="0" smtClean="0"/>
              <a:t>list all including files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ls</a:t>
            </a:r>
            <a:r>
              <a:rPr lang="en-US" dirty="0" smtClean="0"/>
              <a:t> -</a:t>
            </a:r>
            <a:r>
              <a:rPr lang="en-US" dirty="0" err="1" smtClean="0"/>
              <a:t>lR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2 - Maximize disk capacity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files which have not been accessed for long time</a:t>
            </a:r>
          </a:p>
          <a:p>
            <a:r>
              <a:rPr lang="en-US" dirty="0" smtClean="0"/>
              <a:t>Delete </a:t>
            </a:r>
            <a:r>
              <a:rPr lang="en-US" dirty="0" err="1" smtClean="0"/>
              <a:t>redudant</a:t>
            </a:r>
            <a:r>
              <a:rPr lang="en-US" dirty="0" smtClean="0"/>
              <a:t>  files</a:t>
            </a:r>
          </a:p>
          <a:p>
            <a:r>
              <a:rPr lang="en-US" dirty="0" smtClean="0"/>
              <a:t>Delete files of user who is no longer using the system</a:t>
            </a:r>
          </a:p>
          <a:p>
            <a:r>
              <a:rPr lang="en-US" dirty="0" smtClean="0"/>
              <a:t>Delete files of user who doesn’t exist on the system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5059363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Delete files which have not been accessed for long time</a:t>
            </a:r>
          </a:p>
          <a:p>
            <a:pPr>
              <a:buNone/>
            </a:pPr>
            <a:r>
              <a:rPr lang="en-US" sz="2600" b="1" dirty="0" smtClean="0"/>
              <a:t># find /home -type f - </a:t>
            </a:r>
            <a:r>
              <a:rPr lang="en-US" sz="2600" b="1" dirty="0" err="1" smtClean="0"/>
              <a:t>atime</a:t>
            </a:r>
            <a:r>
              <a:rPr lang="en-US" sz="2600" b="1" dirty="0" smtClean="0"/>
              <a:t> +60 -print &gt; /</a:t>
            </a:r>
            <a:r>
              <a:rPr lang="en-US" sz="2600" b="1" dirty="0" err="1" smtClean="0"/>
              <a:t>var</a:t>
            </a:r>
            <a:r>
              <a:rPr lang="en-US" sz="2600" b="1" dirty="0" smtClean="0"/>
              <a:t>/</a:t>
            </a:r>
            <a:r>
              <a:rPr lang="en-US" sz="2600" b="1" dirty="0" err="1" smtClean="0"/>
              <a:t>tmp</a:t>
            </a:r>
            <a:r>
              <a:rPr lang="en-US" sz="2600" b="1" dirty="0" smtClean="0"/>
              <a:t>/</a:t>
            </a:r>
            <a:r>
              <a:rPr lang="en-US" sz="2600" b="1" dirty="0" err="1" smtClean="0"/>
              <a:t>deadfile</a:t>
            </a:r>
            <a:r>
              <a:rPr lang="en-US" sz="2600" b="1" dirty="0" smtClean="0"/>
              <a:t> &amp;</a:t>
            </a:r>
            <a:r>
              <a:rPr lang="en-US" sz="2600" dirty="0" smtClean="0"/>
              <a:t>                                  </a:t>
            </a:r>
          </a:p>
          <a:p>
            <a:pPr>
              <a:buNone/>
            </a:pPr>
            <a:r>
              <a:rPr lang="en-US" sz="2600" dirty="0" smtClean="0"/>
              <a:t>[1]  2727</a:t>
            </a:r>
          </a:p>
          <a:p>
            <a:pPr>
              <a:buNone/>
            </a:pPr>
            <a:r>
              <a:rPr lang="en-US" sz="2600" b="1" dirty="0" smtClean="0"/>
              <a:t># </a:t>
            </a:r>
          </a:p>
          <a:p>
            <a:pPr>
              <a:buNone/>
            </a:pPr>
            <a:r>
              <a:rPr lang="en-US" sz="2600" dirty="0" smtClean="0"/>
              <a:t>[1]+ Done / find  /home -type f - </a:t>
            </a:r>
            <a:r>
              <a:rPr lang="en-US" sz="2600" dirty="0" err="1" smtClean="0"/>
              <a:t>atime</a:t>
            </a:r>
            <a:r>
              <a:rPr lang="en-US" sz="2600" dirty="0" smtClean="0"/>
              <a:t> +60 -print &gt; /</a:t>
            </a:r>
            <a:r>
              <a:rPr lang="en-US" sz="2600" dirty="0" err="1" smtClean="0"/>
              <a:t>var</a:t>
            </a:r>
            <a:r>
              <a:rPr lang="en-US" sz="2600" dirty="0" smtClean="0"/>
              <a:t>/</a:t>
            </a:r>
            <a:r>
              <a:rPr lang="en-US" sz="2600" dirty="0" err="1" smtClean="0"/>
              <a:t>tmp</a:t>
            </a:r>
            <a:r>
              <a:rPr lang="en-US" sz="2600" dirty="0" smtClean="0"/>
              <a:t>/</a:t>
            </a:r>
            <a:r>
              <a:rPr lang="en-US" sz="2600" dirty="0" err="1" smtClean="0"/>
              <a:t>deadfile</a:t>
            </a:r>
            <a:endParaRPr lang="en-US" sz="2600" dirty="0" smtClean="0"/>
          </a:p>
          <a:p>
            <a:pPr>
              <a:buNone/>
            </a:pPr>
            <a:r>
              <a:rPr lang="en-US" sz="2600" b="1" dirty="0" smtClean="0"/>
              <a:t>#more /</a:t>
            </a:r>
            <a:r>
              <a:rPr lang="en-US" sz="2600" b="1" dirty="0" err="1" smtClean="0"/>
              <a:t>var</a:t>
            </a:r>
            <a:r>
              <a:rPr lang="en-US" sz="2600" b="1" dirty="0" smtClean="0"/>
              <a:t>/</a:t>
            </a:r>
            <a:r>
              <a:rPr lang="en-US" sz="2600" b="1" dirty="0" err="1" smtClean="0"/>
              <a:t>tmp</a:t>
            </a:r>
            <a:r>
              <a:rPr lang="en-US" sz="2600" b="1" dirty="0" smtClean="0"/>
              <a:t>/</a:t>
            </a:r>
            <a:r>
              <a:rPr lang="en-US" sz="2600" b="1" dirty="0" err="1" smtClean="0"/>
              <a:t>deadfile</a:t>
            </a:r>
            <a:endParaRPr lang="en-US" sz="2600" b="1" dirty="0" smtClean="0"/>
          </a:p>
          <a:p>
            <a:pPr>
              <a:buNone/>
            </a:pPr>
            <a:r>
              <a:rPr lang="en-US" sz="2600" dirty="0" smtClean="0"/>
              <a:t>/home/user00/.</a:t>
            </a:r>
            <a:r>
              <a:rPr lang="en-US" sz="2600" dirty="0" err="1" smtClean="0"/>
              <a:t>kde</a:t>
            </a:r>
            <a:r>
              <a:rPr lang="en-US" sz="2600" dirty="0" smtClean="0"/>
              <a:t>/</a:t>
            </a:r>
            <a:r>
              <a:rPr lang="en-US" sz="2600" dirty="0" err="1" smtClean="0"/>
              <a:t>Autostart</a:t>
            </a:r>
            <a:r>
              <a:rPr lang="en-US" sz="2600" dirty="0" smtClean="0"/>
              <a:t>/</a:t>
            </a:r>
            <a:r>
              <a:rPr lang="en-US" sz="2600" dirty="0" err="1" smtClean="0"/>
              <a:t>Autorun.desktop</a:t>
            </a: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/home/user00/.</a:t>
            </a:r>
            <a:r>
              <a:rPr lang="en-US" sz="2600" dirty="0" err="1" smtClean="0"/>
              <a:t>kde</a:t>
            </a:r>
            <a:r>
              <a:rPr lang="en-US" sz="2600" dirty="0" smtClean="0"/>
              <a:t>/</a:t>
            </a:r>
            <a:r>
              <a:rPr lang="en-US" sz="2600" dirty="0" err="1" smtClean="0"/>
              <a:t>Autostart</a:t>
            </a:r>
            <a:r>
              <a:rPr lang="en-US" sz="2600" dirty="0" smtClean="0"/>
              <a:t>/.directory</a:t>
            </a:r>
          </a:p>
          <a:p>
            <a:pPr>
              <a:buNone/>
            </a:pPr>
            <a:r>
              <a:rPr lang="en-US" sz="2600" b="1" dirty="0" smtClean="0"/>
              <a:t>#</a:t>
            </a:r>
            <a:r>
              <a:rPr lang="en-US" sz="2600" b="1" dirty="0" err="1" smtClean="0"/>
              <a:t>rm</a:t>
            </a:r>
            <a:r>
              <a:rPr lang="en-US" sz="2600" b="1" dirty="0" smtClean="0"/>
              <a:t> `cat /</a:t>
            </a:r>
            <a:r>
              <a:rPr lang="en-US" sz="2600" b="1" dirty="0" err="1" smtClean="0"/>
              <a:t>var</a:t>
            </a:r>
            <a:r>
              <a:rPr lang="en-US" sz="2600" b="1" dirty="0" smtClean="0"/>
              <a:t>/</a:t>
            </a:r>
            <a:r>
              <a:rPr lang="en-US" sz="2600" b="1" dirty="0" err="1" smtClean="0"/>
              <a:t>tmp</a:t>
            </a:r>
            <a:r>
              <a:rPr lang="en-US" sz="2600" b="1" dirty="0" smtClean="0"/>
              <a:t>/</a:t>
            </a:r>
            <a:r>
              <a:rPr lang="en-US" sz="2600" b="1" dirty="0" err="1" smtClean="0"/>
              <a:t>deadfile</a:t>
            </a:r>
            <a:r>
              <a:rPr lang="en-US" sz="2600" b="1" dirty="0" smtClean="0"/>
              <a:t>` </a:t>
            </a:r>
          </a:p>
          <a:p>
            <a:r>
              <a:rPr lang="en-US" sz="3000" dirty="0" smtClean="0"/>
              <a:t>Delete ‘core’ file</a:t>
            </a:r>
          </a:p>
          <a:p>
            <a:pPr>
              <a:buNone/>
            </a:pPr>
            <a:r>
              <a:rPr lang="en-US" sz="2600" b="1" dirty="0"/>
              <a:t># find . -name core -exec </a:t>
            </a:r>
            <a:r>
              <a:rPr lang="en-US" sz="2600" b="1" dirty="0" err="1"/>
              <a:t>rm</a:t>
            </a:r>
            <a:r>
              <a:rPr lang="en-US" sz="2600" b="1" dirty="0"/>
              <a:t> -f </a:t>
            </a:r>
            <a:r>
              <a:rPr lang="en-US" sz="2600" b="1" dirty="0" smtClean="0"/>
              <a:t>{};</a:t>
            </a:r>
            <a:endParaRPr lang="en-US" sz="26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Delete files of user who is no longer using the system</a:t>
            </a:r>
          </a:p>
          <a:p>
            <a:pPr>
              <a:buNone/>
            </a:pPr>
            <a:r>
              <a:rPr lang="en-US" b="1" dirty="0" smtClean="0"/>
              <a:t># find /home -user user00  -print&gt; /</a:t>
            </a:r>
            <a:r>
              <a:rPr lang="en-US" b="1" dirty="0" err="1" smtClean="0"/>
              <a:t>var</a:t>
            </a:r>
            <a:r>
              <a:rPr lang="en-US" b="1" dirty="0" smtClean="0"/>
              <a:t>/</a:t>
            </a:r>
            <a:r>
              <a:rPr lang="en-US" b="1" dirty="0" err="1" smtClean="0"/>
              <a:t>tmp</a:t>
            </a:r>
            <a:r>
              <a:rPr lang="en-US" b="1" dirty="0" smtClean="0"/>
              <a:t>/</a:t>
            </a:r>
            <a:r>
              <a:rPr lang="en-US" b="1" dirty="0" err="1" smtClean="0"/>
              <a:t>myuserfile</a:t>
            </a:r>
            <a:r>
              <a:rPr lang="en-US" b="1" dirty="0" smtClean="0"/>
              <a:t> &amp;</a:t>
            </a:r>
            <a:r>
              <a:rPr lang="en-US" dirty="0" smtClean="0"/>
              <a:t>                                  </a:t>
            </a:r>
          </a:p>
          <a:p>
            <a:pPr>
              <a:buNone/>
            </a:pPr>
            <a:r>
              <a:rPr lang="en-US" dirty="0" smtClean="0"/>
              <a:t>[1]  3599</a:t>
            </a:r>
          </a:p>
          <a:p>
            <a:pPr>
              <a:buNone/>
            </a:pPr>
            <a:r>
              <a:rPr lang="en-US" b="1" dirty="0"/>
              <a:t>#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[1]+ Done / find  /home -user user00 &gt; /</a:t>
            </a:r>
            <a:r>
              <a:rPr lang="en-US" dirty="0" err="1" smtClean="0"/>
              <a:t>var</a:t>
            </a:r>
            <a:r>
              <a:rPr lang="en-US" dirty="0" smtClean="0"/>
              <a:t>/</a:t>
            </a:r>
            <a:r>
              <a:rPr lang="en-US" dirty="0" err="1" smtClean="0"/>
              <a:t>tmp</a:t>
            </a:r>
            <a:r>
              <a:rPr lang="en-US" dirty="0" smtClean="0"/>
              <a:t>/</a:t>
            </a:r>
            <a:r>
              <a:rPr lang="en-US" dirty="0" err="1" smtClean="0"/>
              <a:t>myuserfile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#more /</a:t>
            </a:r>
            <a:r>
              <a:rPr lang="en-US" b="1" dirty="0" err="1" smtClean="0"/>
              <a:t>var</a:t>
            </a:r>
            <a:r>
              <a:rPr lang="en-US" b="1" dirty="0" smtClean="0"/>
              <a:t>/</a:t>
            </a:r>
            <a:r>
              <a:rPr lang="en-US" b="1" dirty="0" err="1" smtClean="0"/>
              <a:t>tmp</a:t>
            </a:r>
            <a:r>
              <a:rPr lang="en-US" b="1" dirty="0" smtClean="0"/>
              <a:t>/</a:t>
            </a:r>
            <a:r>
              <a:rPr lang="en-US" b="1" dirty="0" err="1" smtClean="0"/>
              <a:t>myuserfile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/home/user00/.</a:t>
            </a:r>
            <a:r>
              <a:rPr lang="en-US" dirty="0" err="1" smtClean="0"/>
              <a:t>kde</a:t>
            </a:r>
            <a:r>
              <a:rPr lang="en-US" dirty="0" smtClean="0"/>
              <a:t>/</a:t>
            </a:r>
            <a:r>
              <a:rPr lang="en-US" dirty="0" err="1" smtClean="0"/>
              <a:t>Autostart</a:t>
            </a:r>
            <a:r>
              <a:rPr lang="en-US" dirty="0" smtClean="0"/>
              <a:t>/</a:t>
            </a:r>
            <a:r>
              <a:rPr lang="en-US" dirty="0" err="1" smtClean="0"/>
              <a:t>Autorun.desktop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/home/user00/.</a:t>
            </a:r>
            <a:r>
              <a:rPr lang="en-US" dirty="0" err="1" smtClean="0"/>
              <a:t>kde</a:t>
            </a:r>
            <a:r>
              <a:rPr lang="en-US" dirty="0" smtClean="0"/>
              <a:t>/</a:t>
            </a:r>
            <a:r>
              <a:rPr lang="en-US" dirty="0" err="1" smtClean="0"/>
              <a:t>Autostart</a:t>
            </a:r>
            <a:r>
              <a:rPr lang="en-US" dirty="0" smtClean="0"/>
              <a:t>/.directory</a:t>
            </a:r>
          </a:p>
          <a:p>
            <a:pPr>
              <a:buNone/>
            </a:pPr>
            <a:r>
              <a:rPr lang="en-US" b="1" dirty="0" smtClean="0"/>
              <a:t>#</a:t>
            </a:r>
            <a:r>
              <a:rPr lang="en-US" b="1" dirty="0" err="1" smtClean="0"/>
              <a:t>rm</a:t>
            </a:r>
            <a:r>
              <a:rPr lang="en-US" b="1" dirty="0" smtClean="0"/>
              <a:t> `cat /</a:t>
            </a:r>
            <a:r>
              <a:rPr lang="en-US" b="1" dirty="0" err="1" smtClean="0"/>
              <a:t>var</a:t>
            </a:r>
            <a:r>
              <a:rPr lang="en-US" b="1" dirty="0" smtClean="0"/>
              <a:t>/</a:t>
            </a:r>
            <a:r>
              <a:rPr lang="en-US" b="1" dirty="0" err="1" smtClean="0"/>
              <a:t>tmp</a:t>
            </a:r>
            <a:r>
              <a:rPr lang="en-US" b="1" dirty="0" smtClean="0"/>
              <a:t>/</a:t>
            </a:r>
            <a:r>
              <a:rPr lang="en-US" b="1" dirty="0" err="1" smtClean="0"/>
              <a:t>myuserfile</a:t>
            </a:r>
            <a:r>
              <a:rPr lang="en-US" b="1" dirty="0" smtClean="0"/>
              <a:t>` </a:t>
            </a:r>
            <a:endParaRPr lang="en-US" dirty="0" smtClean="0"/>
          </a:p>
          <a:p>
            <a:r>
              <a:rPr lang="en-US" dirty="0" smtClean="0"/>
              <a:t>Delete files of user who doesn’t exist on the system</a:t>
            </a:r>
          </a:p>
          <a:p>
            <a:pPr>
              <a:buNone/>
            </a:pPr>
            <a:r>
              <a:rPr lang="en-US" b="1" dirty="0" smtClean="0"/>
              <a:t># find /home -</a:t>
            </a:r>
            <a:r>
              <a:rPr lang="en-US" b="1" dirty="0" err="1" smtClean="0"/>
              <a:t>nouser</a:t>
            </a:r>
            <a:r>
              <a:rPr lang="en-US" b="1" dirty="0" smtClean="0"/>
              <a:t> -print &gt; /</a:t>
            </a:r>
            <a:r>
              <a:rPr lang="en-US" b="1" dirty="0" err="1" smtClean="0"/>
              <a:t>var</a:t>
            </a:r>
            <a:r>
              <a:rPr lang="en-US" b="1" dirty="0" smtClean="0"/>
              <a:t>/</a:t>
            </a:r>
            <a:r>
              <a:rPr lang="en-US" b="1" dirty="0" err="1" smtClean="0"/>
              <a:t>tmp</a:t>
            </a:r>
            <a:r>
              <a:rPr lang="en-US" b="1" dirty="0" smtClean="0"/>
              <a:t>/</a:t>
            </a:r>
            <a:r>
              <a:rPr lang="en-US" b="1" dirty="0" err="1" smtClean="0"/>
              <a:t>nouserfile</a:t>
            </a:r>
            <a:r>
              <a:rPr lang="en-US" b="1" dirty="0" smtClean="0"/>
              <a:t> &amp;</a:t>
            </a:r>
            <a:r>
              <a:rPr lang="en-US" dirty="0" smtClean="0"/>
              <a:t>                                  </a:t>
            </a:r>
          </a:p>
          <a:p>
            <a:pPr>
              <a:buNone/>
            </a:pPr>
            <a:r>
              <a:rPr lang="en-US" dirty="0" smtClean="0"/>
              <a:t>[1]  3599</a:t>
            </a:r>
          </a:p>
          <a:p>
            <a:pPr>
              <a:buNone/>
            </a:pPr>
            <a:r>
              <a:rPr lang="en-US" b="1" dirty="0" smtClean="0"/>
              <a:t>#</a:t>
            </a:r>
          </a:p>
          <a:p>
            <a:pPr>
              <a:buNone/>
            </a:pPr>
            <a:r>
              <a:rPr lang="en-US" dirty="0" smtClean="0"/>
              <a:t>[1]+ Done / find  /home -</a:t>
            </a:r>
            <a:r>
              <a:rPr lang="en-US" dirty="0" err="1" smtClean="0"/>
              <a:t>nouser</a:t>
            </a:r>
            <a:r>
              <a:rPr lang="en-US" dirty="0" smtClean="0"/>
              <a:t> user00 &gt; /</a:t>
            </a:r>
            <a:r>
              <a:rPr lang="en-US" dirty="0" err="1" smtClean="0"/>
              <a:t>var</a:t>
            </a:r>
            <a:r>
              <a:rPr lang="en-US" dirty="0" smtClean="0"/>
              <a:t>/</a:t>
            </a:r>
            <a:r>
              <a:rPr lang="en-US" dirty="0" err="1" smtClean="0"/>
              <a:t>tmp</a:t>
            </a:r>
            <a:r>
              <a:rPr lang="en-US" dirty="0" smtClean="0"/>
              <a:t>/</a:t>
            </a:r>
            <a:r>
              <a:rPr lang="en-US" dirty="0" err="1" smtClean="0"/>
              <a:t>nouserfile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#more /</a:t>
            </a:r>
            <a:r>
              <a:rPr lang="en-US" b="1" dirty="0" err="1" smtClean="0"/>
              <a:t>var</a:t>
            </a:r>
            <a:r>
              <a:rPr lang="en-US" b="1" dirty="0" smtClean="0"/>
              <a:t>/</a:t>
            </a:r>
            <a:r>
              <a:rPr lang="en-US" b="1" dirty="0" err="1" smtClean="0"/>
              <a:t>tmp</a:t>
            </a:r>
            <a:r>
              <a:rPr lang="en-US" b="1" dirty="0" smtClean="0"/>
              <a:t>/</a:t>
            </a:r>
            <a:r>
              <a:rPr lang="en-US" b="1" dirty="0" err="1" smtClean="0"/>
              <a:t>nouserfile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/home/test</a:t>
            </a:r>
          </a:p>
          <a:p>
            <a:pPr>
              <a:buNone/>
            </a:pPr>
            <a:r>
              <a:rPr lang="en-US" b="1" dirty="0" smtClean="0"/>
              <a:t>#</a:t>
            </a:r>
            <a:r>
              <a:rPr lang="en-US" b="1" dirty="0" err="1" smtClean="0"/>
              <a:t>rm</a:t>
            </a:r>
            <a:r>
              <a:rPr lang="en-US" b="1" dirty="0" smtClean="0"/>
              <a:t> `cat /</a:t>
            </a:r>
            <a:r>
              <a:rPr lang="en-US" b="1" dirty="0" err="1" smtClean="0"/>
              <a:t>var</a:t>
            </a:r>
            <a:r>
              <a:rPr lang="en-US" b="1" dirty="0" smtClean="0"/>
              <a:t>/</a:t>
            </a:r>
            <a:r>
              <a:rPr lang="en-US" b="1" dirty="0" err="1" smtClean="0"/>
              <a:t>tmp</a:t>
            </a:r>
            <a:r>
              <a:rPr lang="en-US" b="1" dirty="0" smtClean="0"/>
              <a:t>/</a:t>
            </a:r>
            <a:r>
              <a:rPr lang="en-US" b="1" dirty="0" err="1" smtClean="0"/>
              <a:t>nouserfile</a:t>
            </a:r>
            <a:r>
              <a:rPr lang="en-US" b="1" dirty="0" smtClean="0"/>
              <a:t>`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3 - Add new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B1 Check connection of a new disk</a:t>
            </a:r>
          </a:p>
          <a:p>
            <a:r>
              <a:rPr lang="en-US" dirty="0"/>
              <a:t>B</a:t>
            </a:r>
            <a:r>
              <a:rPr lang="en-US" dirty="0" smtClean="0"/>
              <a:t>2 Create partition using </a:t>
            </a:r>
            <a:r>
              <a:rPr lang="en-US" dirty="0" err="1" smtClean="0"/>
              <a:t>fdisk</a:t>
            </a:r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3 Create file system using </a:t>
            </a:r>
            <a:r>
              <a:rPr lang="en-US" dirty="0" err="1" smtClean="0"/>
              <a:t>mkfs</a:t>
            </a:r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4 Mount the file system using mount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4012</Words>
  <Application>Microsoft Office PowerPoint</Application>
  <PresentationFormat>On-screen Show (4:3)</PresentationFormat>
  <Paragraphs>354</Paragraphs>
  <Slides>20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08 -1-Disk Management</vt:lpstr>
      <vt:lpstr>Content</vt:lpstr>
      <vt:lpstr>1 - Verify disk usage</vt:lpstr>
      <vt:lpstr>Verify usage by partition unit</vt:lpstr>
      <vt:lpstr>Verify by directory and file unit</vt:lpstr>
      <vt:lpstr>2 - Maximize disk capacity</vt:lpstr>
      <vt:lpstr>Slide 7</vt:lpstr>
      <vt:lpstr>Slide 8</vt:lpstr>
      <vt:lpstr>3 - Add new disk</vt:lpstr>
      <vt:lpstr>B2 Create partition using fdisk </vt:lpstr>
      <vt:lpstr>Slide 11</vt:lpstr>
      <vt:lpstr> File system type</vt:lpstr>
      <vt:lpstr>Slide 13</vt:lpstr>
      <vt:lpstr>B3 Create file system using mkfs</vt:lpstr>
      <vt:lpstr>B4 Mount the file system</vt:lpstr>
      <vt:lpstr>Slide 16</vt:lpstr>
      <vt:lpstr>Automatic Mount</vt:lpstr>
      <vt:lpstr>Slide 18</vt:lpstr>
      <vt:lpstr>Inspect file system</vt:lpstr>
      <vt:lpstr>fsck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08 -1-Disk Management</dc:title>
  <dc:creator>tcc</dc:creator>
  <cp:lastModifiedBy>tcc</cp:lastModifiedBy>
  <cp:revision>34</cp:revision>
  <dcterms:created xsi:type="dcterms:W3CDTF">2009-08-06T23:43:41Z</dcterms:created>
  <dcterms:modified xsi:type="dcterms:W3CDTF">2009-08-07T06:24:12Z</dcterms:modified>
</cp:coreProperties>
</file>