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57" r:id="rId3"/>
    <p:sldId id="258" r:id="rId4"/>
    <p:sldId id="259" r:id="rId5"/>
    <p:sldId id="265" r:id="rId6"/>
    <p:sldId id="266" r:id="rId7"/>
    <p:sldId id="267" r:id="rId8"/>
    <p:sldId id="268" r:id="rId9"/>
    <p:sldId id="264" r:id="rId10"/>
    <p:sldId id="271" r:id="rId11"/>
    <p:sldId id="273" r:id="rId12"/>
    <p:sldId id="260" r:id="rId13"/>
    <p:sldId id="269" r:id="rId14"/>
    <p:sldId id="261" r:id="rId15"/>
    <p:sldId id="270" r:id="rId16"/>
    <p:sldId id="262" r:id="rId17"/>
    <p:sldId id="274" r:id="rId18"/>
    <p:sldId id="275" r:id="rId19"/>
    <p:sldId id="276" r:id="rId20"/>
    <p:sldId id="277" r:id="rId21"/>
    <p:sldId id="263"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76" autoAdjust="0"/>
  </p:normalViewPr>
  <p:slideViewPr>
    <p:cSldViewPr>
      <p:cViewPr varScale="1">
        <p:scale>
          <a:sx n="70" d="100"/>
          <a:sy n="70" d="100"/>
        </p:scale>
        <p:origin x="-5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3" d="100"/>
          <a:sy n="63" d="100"/>
        </p:scale>
        <p:origin x="-2478" y="-102"/>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AF2F823-0754-4111-8539-3C72046FD732}" type="datetimeFigureOut">
              <a:rPr lang="en-US" smtClean="0"/>
              <a:pPr/>
              <a:t>8/7/2009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8AC42D9-6CEC-46C4-A64E-F4453E8125B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945F811-F5C4-4BC7-B2D8-DDBA3D5A5E6A}" type="datetimeFigureOut">
              <a:rPr lang="en-US" smtClean="0"/>
              <a:pPr/>
              <a:t>8/7/2009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93E8D12-3D51-4868-84AB-0E7C7AAA74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just" defTabSz="914400" rtl="0" eaLnBrk="1" latinLnBrk="0" hangingPunct="1">
      <a:defRPr sz="1100" kern="1200">
        <a:solidFill>
          <a:schemeClr val="tx1"/>
        </a:solidFill>
        <a:latin typeface="Arial" pitchFamily="34" charset="0"/>
        <a:ea typeface="+mn-ea"/>
        <a:cs typeface="Arial" pitchFamily="34" charset="0"/>
      </a:defRPr>
    </a:lvl1pPr>
    <a:lvl2pPr marL="457200" algn="just" defTabSz="914400" rtl="0" eaLnBrk="1" latinLnBrk="0" hangingPunct="1">
      <a:defRPr sz="1100" kern="1200">
        <a:solidFill>
          <a:schemeClr val="tx1"/>
        </a:solidFill>
        <a:latin typeface="Arial" pitchFamily="34" charset="0"/>
        <a:ea typeface="+mn-ea"/>
        <a:cs typeface="Arial" pitchFamily="34" charset="0"/>
      </a:defRPr>
    </a:lvl2pPr>
    <a:lvl3pPr marL="914400" algn="just" defTabSz="914400" rtl="0" eaLnBrk="1" latinLnBrk="0" hangingPunct="1">
      <a:defRPr sz="1100" kern="1200">
        <a:solidFill>
          <a:schemeClr val="tx1"/>
        </a:solidFill>
        <a:latin typeface="Arial" pitchFamily="34" charset="0"/>
        <a:ea typeface="+mn-ea"/>
        <a:cs typeface="Arial" pitchFamily="34" charset="0"/>
      </a:defRPr>
    </a:lvl3pPr>
    <a:lvl4pPr marL="1371600" algn="just" defTabSz="914400" rtl="0" eaLnBrk="1" latinLnBrk="0" hangingPunct="1">
      <a:defRPr sz="1100" kern="1200">
        <a:solidFill>
          <a:schemeClr val="tx1"/>
        </a:solidFill>
        <a:latin typeface="Arial" pitchFamily="34" charset="0"/>
        <a:ea typeface="+mn-ea"/>
        <a:cs typeface="Arial" pitchFamily="34" charset="0"/>
      </a:defRPr>
    </a:lvl4pPr>
    <a:lvl5pPr marL="1828800" algn="just" defTabSz="914400" rtl="0" eaLnBrk="1" latinLnBrk="0" hangingPunct="1">
      <a:defRPr sz="11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3E8D12-3D51-4868-84AB-0E7C7AAA741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session, we will  discuss about who can use what in the system. The first fact is who. In Linux we manage users by accounts and groups of account. On these objects, we can do standard operations such as add, modify and delete objects. We can do it by shell scripting to get the work finished faster</a:t>
            </a:r>
          </a:p>
          <a:p>
            <a:r>
              <a:rPr lang="en-US" dirty="0" smtClean="0"/>
              <a:t>Most of resources of the system are managed by Linux as files. To define who can access what, Linux has a permission information in each </a:t>
            </a:r>
            <a:r>
              <a:rPr lang="en-US" dirty="0" err="1" smtClean="0"/>
              <a:t>inode</a:t>
            </a:r>
            <a:r>
              <a:rPr lang="en-US" dirty="0" smtClean="0"/>
              <a:t>. We will learn what are the permissions, who has which permission, how to modify this information</a:t>
            </a:r>
            <a:endParaRPr lang="en-US" dirty="0"/>
          </a:p>
        </p:txBody>
      </p:sp>
      <p:sp>
        <p:nvSpPr>
          <p:cNvPr id="4" name="Slide Number Placeholder 3"/>
          <p:cNvSpPr>
            <a:spLocks noGrp="1"/>
          </p:cNvSpPr>
          <p:nvPr>
            <p:ph type="sldNum" sz="quarter" idx="10"/>
          </p:nvPr>
        </p:nvSpPr>
        <p:spPr/>
        <p:txBody>
          <a:bodyPr/>
          <a:lstStyle/>
          <a:p>
            <a:fld id="{A93E8D12-3D51-4868-84AB-0E7C7AAA741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Linux, there are 2 types of users account. The first type is root or </a:t>
            </a:r>
            <a:r>
              <a:rPr lang="en-US" dirty="0" err="1" smtClean="0"/>
              <a:t>superuser</a:t>
            </a:r>
            <a:r>
              <a:rPr lang="en-US" dirty="0" smtClean="0"/>
              <a:t>, who has all permissions on all objects in the system. Object’s permission setting is not effective for this kind of user. The second type of users are normal users. They can access object that they have permissions. By default, an user has a login name, password, home directory and environmental information.</a:t>
            </a:r>
          </a:p>
          <a:p>
            <a:r>
              <a:rPr lang="en-US" dirty="0" smtClean="0"/>
              <a:t>These information are stored in several system file: /etc/</a:t>
            </a:r>
            <a:r>
              <a:rPr lang="en-US" dirty="0" err="1" smtClean="0"/>
              <a:t>passwd</a:t>
            </a:r>
            <a:r>
              <a:rPr lang="en-US" dirty="0" smtClean="0"/>
              <a:t>, /etc/group, /etc/shadow.</a:t>
            </a:r>
          </a:p>
          <a:p>
            <a:r>
              <a:rPr lang="en-US" dirty="0" smtClean="0"/>
              <a:t>Account information is in /etc/</a:t>
            </a:r>
            <a:r>
              <a:rPr lang="en-US" dirty="0" err="1" smtClean="0"/>
              <a:t>passwd</a:t>
            </a:r>
            <a:r>
              <a:rPr lang="en-US" dirty="0" smtClean="0"/>
              <a:t>. Each line corresponds to an user and contents basic information such and login name, home directory, shell and …</a:t>
            </a:r>
          </a:p>
          <a:p>
            <a:r>
              <a:rPr lang="en-US" dirty="0" smtClean="0"/>
              <a:t>The </a:t>
            </a:r>
            <a:r>
              <a:rPr lang="en-US" dirty="0" err="1" smtClean="0"/>
              <a:t>passwd</a:t>
            </a:r>
            <a:r>
              <a:rPr lang="en-US" dirty="0" smtClean="0"/>
              <a:t> is encrypted and stored in /etc/shadow.</a:t>
            </a:r>
          </a:p>
          <a:p>
            <a:r>
              <a:rPr lang="en-US" dirty="0" smtClean="0"/>
              <a:t>To manage users easier, users are grouped in group.</a:t>
            </a:r>
          </a:p>
          <a:p>
            <a:r>
              <a:rPr lang="en-US" dirty="0" smtClean="0"/>
              <a:t>List of groups and members are stored in /etc/group.</a:t>
            </a:r>
          </a:p>
          <a:p>
            <a:r>
              <a:rPr lang="en-US" dirty="0" smtClean="0"/>
              <a:t>To create, modify or delete users and group, we have to change the contents of this files.</a:t>
            </a:r>
            <a:endParaRPr lang="en-US" dirty="0"/>
          </a:p>
        </p:txBody>
      </p:sp>
      <p:sp>
        <p:nvSpPr>
          <p:cNvPr id="4" name="Slide Number Placeholder 3"/>
          <p:cNvSpPr>
            <a:spLocks noGrp="1"/>
          </p:cNvSpPr>
          <p:nvPr>
            <p:ph type="sldNum" sz="quarter" idx="10"/>
          </p:nvPr>
        </p:nvSpPr>
        <p:spPr/>
        <p:txBody>
          <a:bodyPr/>
          <a:lstStyle/>
          <a:p>
            <a:fld id="{A93E8D12-3D51-4868-84AB-0E7C7AAA741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create users using </a:t>
            </a:r>
            <a:r>
              <a:rPr lang="en-US" dirty="0" err="1" smtClean="0"/>
              <a:t>useradd</a:t>
            </a:r>
            <a:r>
              <a:rPr lang="en-US" dirty="0" smtClean="0"/>
              <a:t> command</a:t>
            </a:r>
          </a:p>
          <a:p>
            <a:r>
              <a:rPr lang="en-US" dirty="0" smtClean="0"/>
              <a:t>For modifying user properties, the command </a:t>
            </a:r>
            <a:r>
              <a:rPr lang="en-US" dirty="0" err="1" smtClean="0"/>
              <a:t>usermod</a:t>
            </a:r>
            <a:r>
              <a:rPr lang="en-US" dirty="0" smtClean="0"/>
              <a:t> is used</a:t>
            </a:r>
          </a:p>
          <a:p>
            <a:r>
              <a:rPr lang="en-US" dirty="0" smtClean="0"/>
              <a:t>Deleting user is done </a:t>
            </a:r>
            <a:r>
              <a:rPr lang="en-US" dirty="0" err="1" smtClean="0"/>
              <a:t>bny</a:t>
            </a:r>
            <a:r>
              <a:rPr lang="en-US" dirty="0" smtClean="0"/>
              <a:t> command </a:t>
            </a:r>
            <a:r>
              <a:rPr lang="en-US" dirty="0" err="1" smtClean="0"/>
              <a:t>userdell</a:t>
            </a:r>
            <a:endParaRPr lang="en-US" dirty="0" smtClean="0"/>
          </a:p>
          <a:p>
            <a:r>
              <a:rPr lang="en-US" dirty="0" smtClean="0"/>
              <a:t>The command </a:t>
            </a:r>
            <a:r>
              <a:rPr lang="en-US" dirty="0" err="1" smtClean="0"/>
              <a:t>Gpassword</a:t>
            </a:r>
            <a:r>
              <a:rPr lang="en-US" dirty="0" smtClean="0"/>
              <a:t> add user into existing group</a:t>
            </a:r>
          </a:p>
          <a:p>
            <a:r>
              <a:rPr lang="en-US" dirty="0" smtClean="0"/>
              <a:t>Creating group: </a:t>
            </a:r>
            <a:r>
              <a:rPr lang="en-US" dirty="0" err="1" smtClean="0"/>
              <a:t>groupadd</a:t>
            </a:r>
            <a:endParaRPr lang="en-US" dirty="0" smtClean="0"/>
          </a:p>
          <a:p>
            <a:r>
              <a:rPr lang="en-US" dirty="0" smtClean="0"/>
              <a:t>Removing group: </a:t>
            </a:r>
            <a:r>
              <a:rPr lang="en-US" dirty="0" err="1" smtClean="0"/>
              <a:t>groupdell</a:t>
            </a:r>
            <a:endParaRPr lang="en-US" dirty="0" smtClean="0"/>
          </a:p>
          <a:p>
            <a:r>
              <a:rPr lang="en-US" dirty="0" smtClean="0"/>
              <a:t>Scripting actions</a:t>
            </a:r>
          </a:p>
          <a:p>
            <a:endParaRPr lang="en-US" dirty="0"/>
          </a:p>
        </p:txBody>
      </p:sp>
      <p:sp>
        <p:nvSpPr>
          <p:cNvPr id="4" name="Slide Number Placeholder 3"/>
          <p:cNvSpPr>
            <a:spLocks noGrp="1"/>
          </p:cNvSpPr>
          <p:nvPr>
            <p:ph type="sldNum" sz="quarter" idx="10"/>
          </p:nvPr>
        </p:nvSpPr>
        <p:spPr/>
        <p:txBody>
          <a:bodyPr/>
          <a:lstStyle/>
          <a:p>
            <a:fld id="{A93E8D12-3D51-4868-84AB-0E7C7AAA741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Permissions are information defining who can use what in the system. We have 4 type of permissions on each object. They are : read, write, execute and none. For files, the meaning of the permissions is clear. For directories, it is a bit confused. To read the information about the directory (</a:t>
            </a:r>
            <a:r>
              <a:rPr lang="en-US" dirty="0" err="1" smtClean="0"/>
              <a:t>i.e</a:t>
            </a:r>
            <a:r>
              <a:rPr lang="en-US" dirty="0" smtClean="0"/>
              <a:t> information in the </a:t>
            </a:r>
            <a:r>
              <a:rPr lang="en-US" dirty="0" err="1" smtClean="0"/>
              <a:t>inode</a:t>
            </a:r>
            <a:r>
              <a:rPr lang="en-US" dirty="0" smtClean="0"/>
              <a:t> block </a:t>
            </a:r>
            <a:r>
              <a:rPr lang="en-US" dirty="0" err="1" smtClean="0"/>
              <a:t>corespond</a:t>
            </a:r>
            <a:r>
              <a:rPr lang="en-US" dirty="0" smtClean="0"/>
              <a:t>), we need read permission. To read the information in the directory’s data, we need an execute permission. To change the information in the </a:t>
            </a:r>
            <a:r>
              <a:rPr lang="en-US" dirty="0" err="1" smtClean="0"/>
              <a:t>inode</a:t>
            </a:r>
            <a:r>
              <a:rPr lang="en-US" dirty="0" smtClean="0"/>
              <a:t> and in the file, we need write and execute information. </a:t>
            </a:r>
          </a:p>
          <a:p>
            <a:r>
              <a:rPr lang="en-US" dirty="0" smtClean="0"/>
              <a:t>Permissions are set for 3 sets of users. The first set is the user owning the object. The second are users in the group-owner. The rest are in the other group.</a:t>
            </a:r>
          </a:p>
          <a:p>
            <a:r>
              <a:rPr lang="en-US" dirty="0" smtClean="0"/>
              <a:t>Permissions then are presented in 3 group of 3 bit. Each group content 3 bit corresponding 3 permissions for each set of users. 3 groups are for user, group and other group of users.</a:t>
            </a:r>
            <a:endParaRPr lang="en-US" dirty="0"/>
          </a:p>
        </p:txBody>
      </p:sp>
      <p:sp>
        <p:nvSpPr>
          <p:cNvPr id="4" name="Slide Number Placeholder 3"/>
          <p:cNvSpPr>
            <a:spLocks noGrp="1"/>
          </p:cNvSpPr>
          <p:nvPr>
            <p:ph type="sldNum" sz="quarter" idx="10"/>
          </p:nvPr>
        </p:nvSpPr>
        <p:spPr/>
        <p:txBody>
          <a:bodyPr/>
          <a:lstStyle/>
          <a:p>
            <a:fld id="{A93E8D12-3D51-4868-84AB-0E7C7AAA7416}"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change the permissions, we can use </a:t>
            </a:r>
            <a:r>
              <a:rPr lang="en-US" dirty="0" err="1" smtClean="0"/>
              <a:t>chmod</a:t>
            </a:r>
            <a:r>
              <a:rPr lang="en-US" dirty="0" smtClean="0"/>
              <a:t> command. The command specifies the permissions by two ways:</a:t>
            </a:r>
          </a:p>
          <a:p>
            <a:r>
              <a:rPr lang="en-US" dirty="0" smtClean="0"/>
              <a:t>Using </a:t>
            </a:r>
            <a:r>
              <a:rPr lang="en-US" dirty="0" err="1" smtClean="0"/>
              <a:t>ugo</a:t>
            </a:r>
            <a:r>
              <a:rPr lang="en-US" dirty="0" smtClean="0"/>
              <a:t> notation:</a:t>
            </a:r>
          </a:p>
          <a:p>
            <a:r>
              <a:rPr lang="en-US" dirty="0" err="1" smtClean="0"/>
              <a:t>Chmod</a:t>
            </a:r>
            <a:r>
              <a:rPr lang="en-US" dirty="0" smtClean="0"/>
              <a:t> </a:t>
            </a:r>
            <a:r>
              <a:rPr lang="en-US" dirty="0" err="1" smtClean="0"/>
              <a:t>ugo</a:t>
            </a:r>
            <a:r>
              <a:rPr lang="en-US" dirty="0" smtClean="0"/>
              <a:t>[+-=]</a:t>
            </a:r>
            <a:r>
              <a:rPr lang="en-US" dirty="0" err="1" smtClean="0"/>
              <a:t>rwx</a:t>
            </a:r>
            <a:r>
              <a:rPr lang="en-US" dirty="0" smtClean="0"/>
              <a:t>  where</a:t>
            </a:r>
          </a:p>
          <a:p>
            <a:r>
              <a:rPr lang="en-US" dirty="0" smtClean="0"/>
              <a:t>U:user</a:t>
            </a:r>
          </a:p>
          <a:p>
            <a:r>
              <a:rPr lang="en-US" dirty="0" smtClean="0"/>
              <a:t>G: group</a:t>
            </a:r>
          </a:p>
          <a:p>
            <a:r>
              <a:rPr lang="en-US" dirty="0" smtClean="0"/>
              <a:t>O: Other</a:t>
            </a:r>
          </a:p>
          <a:p>
            <a:r>
              <a:rPr lang="en-US" dirty="0" smtClean="0"/>
              <a:t>R: read</a:t>
            </a:r>
          </a:p>
          <a:p>
            <a:r>
              <a:rPr lang="en-US" dirty="0" smtClean="0"/>
              <a:t>W: Write</a:t>
            </a:r>
          </a:p>
          <a:p>
            <a:r>
              <a:rPr lang="en-US" dirty="0" smtClean="0"/>
              <a:t>X: execute</a:t>
            </a:r>
          </a:p>
          <a:p>
            <a:r>
              <a:rPr lang="en-US" dirty="0" smtClean="0"/>
              <a:t>+: add permissions</a:t>
            </a:r>
          </a:p>
          <a:p>
            <a:r>
              <a:rPr lang="en-US" dirty="0" smtClean="0"/>
              <a:t>-: remove permissions</a:t>
            </a:r>
          </a:p>
          <a:p>
            <a:r>
              <a:rPr lang="en-US" dirty="0" smtClean="0"/>
              <a:t>=: set permissions</a:t>
            </a:r>
          </a:p>
          <a:p>
            <a:r>
              <a:rPr lang="en-US" dirty="0" smtClean="0"/>
              <a:t>In another way, we can specify permissions using 3 octal numbers correspond to 3 groups of 3 bits permissions</a:t>
            </a:r>
          </a:p>
          <a:p>
            <a:endParaRPr lang="en-US" dirty="0" smtClean="0"/>
          </a:p>
          <a:p>
            <a:r>
              <a:rPr lang="en-US" dirty="0" err="1" smtClean="0"/>
              <a:t>Newlly</a:t>
            </a:r>
            <a:r>
              <a:rPr lang="en-US" dirty="0" smtClean="0"/>
              <a:t> created files are set with system default  permission.  This default permission is set by the command </a:t>
            </a:r>
            <a:r>
              <a:rPr lang="en-US" dirty="0" err="1" smtClean="0"/>
              <a:t>umask</a:t>
            </a:r>
            <a:endParaRPr lang="en-US" dirty="0"/>
          </a:p>
        </p:txBody>
      </p:sp>
      <p:sp>
        <p:nvSpPr>
          <p:cNvPr id="4" name="Slide Number Placeholder 3"/>
          <p:cNvSpPr>
            <a:spLocks noGrp="1"/>
          </p:cNvSpPr>
          <p:nvPr>
            <p:ph type="sldNum" sz="quarter" idx="10"/>
          </p:nvPr>
        </p:nvSpPr>
        <p:spPr/>
        <p:txBody>
          <a:bodyPr/>
          <a:lstStyle/>
          <a:p>
            <a:fld id="{A93E8D12-3D51-4868-84AB-0E7C7AAA7416}"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reality, each permission bit group content 4 bit. The forth bit of each group mean different activities</a:t>
            </a:r>
          </a:p>
          <a:p>
            <a:pPr>
              <a:buFontTx/>
              <a:buChar char="-"/>
            </a:pPr>
            <a:r>
              <a:rPr lang="en-US" dirty="0" smtClean="0"/>
              <a:t>For the user bits, it is </a:t>
            </a:r>
            <a:r>
              <a:rPr lang="en-US" dirty="0" err="1" smtClean="0"/>
              <a:t>suid</a:t>
            </a:r>
            <a:r>
              <a:rPr lang="en-US" dirty="0" smtClean="0"/>
              <a:t> bit. If this bit=1 and x=1, the file can be executed with owner permissions, not executer permissions  </a:t>
            </a:r>
          </a:p>
          <a:p>
            <a:pPr>
              <a:buFontTx/>
              <a:buChar char="-"/>
            </a:pPr>
            <a:r>
              <a:rPr lang="en-US" dirty="0" smtClean="0"/>
              <a:t> For the group bits, it is </a:t>
            </a:r>
            <a:r>
              <a:rPr lang="en-US" dirty="0" err="1" smtClean="0"/>
              <a:t>suid</a:t>
            </a:r>
            <a:r>
              <a:rPr lang="en-US" dirty="0" smtClean="0"/>
              <a:t> bit. If this bit=1 and x=1, the file can be executed with group-owner permissions, not executer permissions .</a:t>
            </a:r>
          </a:p>
          <a:p>
            <a:pPr>
              <a:buFontTx/>
              <a:buChar char="-"/>
            </a:pPr>
            <a:r>
              <a:rPr lang="en-US" dirty="0" smtClean="0"/>
              <a:t> For the other bits, it is </a:t>
            </a:r>
            <a:r>
              <a:rPr lang="en-US" dirty="0" err="1" smtClean="0"/>
              <a:t>stickybit</a:t>
            </a:r>
            <a:r>
              <a:rPr lang="en-US" dirty="0" smtClean="0"/>
              <a:t>. If this bit=1 for files, that means the file can stay resident in memory. For directories, it means that files can be read, write, modified in the directory, but not deleted. </a:t>
            </a:r>
          </a:p>
          <a:p>
            <a:pPr>
              <a:buFontTx/>
              <a:buChar char="-"/>
            </a:pPr>
            <a:endParaRPr lang="en-US" dirty="0"/>
          </a:p>
        </p:txBody>
      </p:sp>
      <p:sp>
        <p:nvSpPr>
          <p:cNvPr id="4" name="Slide Number Placeholder 3"/>
          <p:cNvSpPr>
            <a:spLocks noGrp="1"/>
          </p:cNvSpPr>
          <p:nvPr>
            <p:ph type="sldNum" sz="quarter" idx="10"/>
          </p:nvPr>
        </p:nvSpPr>
        <p:spPr/>
        <p:txBody>
          <a:bodyPr/>
          <a:lstStyle/>
          <a:p>
            <a:fld id="{A93E8D12-3D51-4868-84AB-0E7C7AAA7416}"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3E8D12-3D51-4868-84AB-0E7C7AAA7416}"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EAA5265-0B60-4FA9-9E18-D0F0A101D537}" type="datetime1">
              <a:rPr lang="en-US" smtClean="0"/>
              <a:pPr/>
              <a:t>8/7/2009</a:t>
            </a:fld>
            <a:endParaRPr lang="en-US"/>
          </a:p>
        </p:txBody>
      </p:sp>
      <p:sp>
        <p:nvSpPr>
          <p:cNvPr id="19" name="Footer Placeholder 18"/>
          <p:cNvSpPr>
            <a:spLocks noGrp="1"/>
          </p:cNvSpPr>
          <p:nvPr>
            <p:ph type="ftr" sz="quarter" idx="11"/>
          </p:nvPr>
        </p:nvSpPr>
        <p:spPr/>
        <p:txBody>
          <a:bodyPr/>
          <a:lstStyle/>
          <a:p>
            <a:r>
              <a:rPr lang="en-US" smtClean="0"/>
              <a:t>@ Ha Quoc Trung 2009</a:t>
            </a:r>
            <a:endParaRPr lang="en-US"/>
          </a:p>
        </p:txBody>
      </p:sp>
      <p:sp>
        <p:nvSpPr>
          <p:cNvPr id="27" name="Slide Number Placeholder 26"/>
          <p:cNvSpPr>
            <a:spLocks noGrp="1"/>
          </p:cNvSpPr>
          <p:nvPr>
            <p:ph type="sldNum" sz="quarter" idx="12"/>
          </p:nvPr>
        </p:nvSpPr>
        <p:spPr/>
        <p:txBody>
          <a:bodyPr/>
          <a:lstStyle/>
          <a:p>
            <a:fld id="{8923545A-74AF-4A02-A4BF-013081E00F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4D4E48-DA1B-47DE-BC97-FF65DCFB958D}"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2B1954-3BCA-4D49-BA3C-42ED98EB0D96}"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217BD3-24F6-413E-B430-13C67EAE15AE}"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69571B-A79C-48DA-A5A3-29030CDD2379}"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9ADB4F-90A4-4544-BF04-2825C1380359}" type="datetime1">
              <a:rPr lang="en-US" smtClean="0"/>
              <a:pPr/>
              <a:t>8/7/2009</a:t>
            </a:fld>
            <a:endParaRPr lang="en-US"/>
          </a:p>
        </p:txBody>
      </p:sp>
      <p:sp>
        <p:nvSpPr>
          <p:cNvPr id="6" name="Footer Placeholder 5"/>
          <p:cNvSpPr>
            <a:spLocks noGrp="1"/>
          </p:cNvSpPr>
          <p:nvPr>
            <p:ph type="ftr" sz="quarter" idx="11"/>
          </p:nvPr>
        </p:nvSpPr>
        <p:spPr/>
        <p:txBody>
          <a:bodyPr/>
          <a:lstStyle/>
          <a:p>
            <a:r>
              <a:rPr lang="en-US" smtClean="0"/>
              <a:t>@ Ha Quoc Trung 2009</a:t>
            </a:r>
            <a:endParaRPr lang="en-US"/>
          </a:p>
        </p:txBody>
      </p:sp>
      <p:sp>
        <p:nvSpPr>
          <p:cNvPr id="7" name="Slide Number Placeholder 6"/>
          <p:cNvSpPr>
            <a:spLocks noGrp="1"/>
          </p:cNvSpPr>
          <p:nvPr>
            <p:ph type="sldNum" sz="quarter" idx="12"/>
          </p:nvPr>
        </p:nvSpPr>
        <p:spPr/>
        <p:txBody>
          <a:bodyPr/>
          <a:lstStyle/>
          <a:p>
            <a:fld id="{8923545A-74AF-4A02-A4BF-013081E00F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E672553-726F-40B3-8EC6-20C034EA0659}" type="datetime1">
              <a:rPr lang="en-US" smtClean="0"/>
              <a:pPr/>
              <a:t>8/7/2009</a:t>
            </a:fld>
            <a:endParaRPr lang="en-US"/>
          </a:p>
        </p:txBody>
      </p:sp>
      <p:sp>
        <p:nvSpPr>
          <p:cNvPr id="8" name="Footer Placeholder 7"/>
          <p:cNvSpPr>
            <a:spLocks noGrp="1"/>
          </p:cNvSpPr>
          <p:nvPr>
            <p:ph type="ftr" sz="quarter" idx="11"/>
          </p:nvPr>
        </p:nvSpPr>
        <p:spPr/>
        <p:txBody>
          <a:bodyPr/>
          <a:lstStyle/>
          <a:p>
            <a:r>
              <a:rPr lang="en-US" smtClean="0"/>
              <a:t>@ Ha Quoc Trung 2009</a:t>
            </a:r>
            <a:endParaRPr lang="en-US"/>
          </a:p>
        </p:txBody>
      </p:sp>
      <p:sp>
        <p:nvSpPr>
          <p:cNvPr id="9" name="Slide Number Placeholder 8"/>
          <p:cNvSpPr>
            <a:spLocks noGrp="1"/>
          </p:cNvSpPr>
          <p:nvPr>
            <p:ph type="sldNum" sz="quarter" idx="12"/>
          </p:nvPr>
        </p:nvSpPr>
        <p:spPr/>
        <p:txBody>
          <a:bodyPr/>
          <a:lstStyle/>
          <a:p>
            <a:fld id="{8923545A-74AF-4A02-A4BF-013081E00F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389924F-D159-47FD-886F-055FC57C263F}" type="datetime1">
              <a:rPr lang="en-US" smtClean="0"/>
              <a:pPr/>
              <a:t>8/7/2009</a:t>
            </a:fld>
            <a:endParaRPr lang="en-US"/>
          </a:p>
        </p:txBody>
      </p:sp>
      <p:sp>
        <p:nvSpPr>
          <p:cNvPr id="4" name="Footer Placeholder 3"/>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C97EC-B69F-4FC6-952A-D869D5B6FB00}" type="datetime1">
              <a:rPr lang="en-US" smtClean="0"/>
              <a:pPr/>
              <a:t>8/7/2009</a:t>
            </a:fld>
            <a:endParaRPr lang="en-US"/>
          </a:p>
        </p:txBody>
      </p:sp>
      <p:sp>
        <p:nvSpPr>
          <p:cNvPr id="3" name="Footer Placeholder 2"/>
          <p:cNvSpPr>
            <a:spLocks noGrp="1"/>
          </p:cNvSpPr>
          <p:nvPr>
            <p:ph type="ftr" sz="quarter" idx="11"/>
          </p:nvPr>
        </p:nvSpPr>
        <p:spPr/>
        <p:txBody>
          <a:bodyPr/>
          <a:lstStyle/>
          <a:p>
            <a:r>
              <a:rPr lang="en-US" smtClean="0"/>
              <a:t>@ Ha Quoc Trung 2009</a:t>
            </a:r>
            <a:endParaRPr lang="en-US"/>
          </a:p>
        </p:txBody>
      </p:sp>
      <p:sp>
        <p:nvSpPr>
          <p:cNvPr id="4" name="Slide Number Placeholder 3"/>
          <p:cNvSpPr>
            <a:spLocks noGrp="1"/>
          </p:cNvSpPr>
          <p:nvPr>
            <p:ph type="sldNum" sz="quarter" idx="12"/>
          </p:nvPr>
        </p:nvSpPr>
        <p:spPr/>
        <p:txBody>
          <a:bodyPr/>
          <a:lstStyle/>
          <a:p>
            <a:fld id="{8923545A-74AF-4A02-A4BF-013081E00F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1E2644-4959-4B4B-B276-BAA3DBA0D621}" type="datetime1">
              <a:rPr lang="en-US" smtClean="0"/>
              <a:pPr/>
              <a:t>8/7/2009</a:t>
            </a:fld>
            <a:endParaRPr lang="en-US"/>
          </a:p>
        </p:txBody>
      </p:sp>
      <p:sp>
        <p:nvSpPr>
          <p:cNvPr id="6" name="Footer Placeholder 5"/>
          <p:cNvSpPr>
            <a:spLocks noGrp="1"/>
          </p:cNvSpPr>
          <p:nvPr>
            <p:ph type="ftr" sz="quarter" idx="11"/>
          </p:nvPr>
        </p:nvSpPr>
        <p:spPr/>
        <p:txBody>
          <a:bodyPr/>
          <a:lstStyle/>
          <a:p>
            <a:r>
              <a:rPr lang="en-US" smtClean="0"/>
              <a:t>@ Ha Quoc Trung 2009</a:t>
            </a:r>
            <a:endParaRPr lang="en-US"/>
          </a:p>
        </p:txBody>
      </p:sp>
      <p:sp>
        <p:nvSpPr>
          <p:cNvPr id="7" name="Slide Number Placeholder 6"/>
          <p:cNvSpPr>
            <a:spLocks noGrp="1"/>
          </p:cNvSpPr>
          <p:nvPr>
            <p:ph type="sldNum" sz="quarter" idx="12"/>
          </p:nvPr>
        </p:nvSpPr>
        <p:spPr/>
        <p:txBody>
          <a:bodyPr/>
          <a:lstStyle/>
          <a:p>
            <a:fld id="{8923545A-74AF-4A02-A4BF-013081E00F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0A5B0F4-2E73-4B60-9416-3D893179C993}" type="datetime1">
              <a:rPr lang="en-US" smtClean="0"/>
              <a:pPr/>
              <a:t>8/7/2009</a:t>
            </a:fld>
            <a:endParaRPr lang="en-US"/>
          </a:p>
        </p:txBody>
      </p:sp>
      <p:sp>
        <p:nvSpPr>
          <p:cNvPr id="6" name="Footer Placeholder 5"/>
          <p:cNvSpPr>
            <a:spLocks noGrp="1"/>
          </p:cNvSpPr>
          <p:nvPr>
            <p:ph type="ftr" sz="quarter" idx="11"/>
          </p:nvPr>
        </p:nvSpPr>
        <p:spPr/>
        <p:txBody>
          <a:bodyPr/>
          <a:lstStyle/>
          <a:p>
            <a:r>
              <a:rPr lang="en-US" smtClean="0"/>
              <a:t>@ Ha Quoc Trung 2009</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923545A-74AF-4A02-A4BF-013081E00F9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1231E47-439D-4B7F-AD3A-FDB1D7B2A10A}" type="datetime1">
              <a:rPr lang="en-US" smtClean="0"/>
              <a:pPr/>
              <a:t>8/7/2009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 Ha Quoc Trung 2009</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923545A-74AF-4A02-A4BF-013081E00F9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8. User account and permissions</a:t>
            </a:r>
            <a:endParaRPr lang="en-US" dirty="0"/>
          </a:p>
        </p:txBody>
      </p:sp>
      <p:sp>
        <p:nvSpPr>
          <p:cNvPr id="3" name="Subtitle 2"/>
          <p:cNvSpPr>
            <a:spLocks noGrp="1"/>
          </p:cNvSpPr>
          <p:nvPr>
            <p:ph type="subTitle"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4" name="Slide Number Placeholder 3"/>
          <p:cNvSpPr>
            <a:spLocks noGrp="1"/>
          </p:cNvSpPr>
          <p:nvPr>
            <p:ph type="sldNum" sz="quarter" idx="12"/>
          </p:nvPr>
        </p:nvSpPr>
        <p:spPr/>
        <p:txBody>
          <a:bodyPr/>
          <a:lstStyle/>
          <a:p>
            <a:fld id="{8923545A-74AF-4A02-A4BF-013081E00F97}" type="slidenum">
              <a:rPr lang="en-US" smtClean="0"/>
              <a:pPr/>
              <a:t>1</a:t>
            </a:fld>
            <a:endParaRPr lang="en-US"/>
          </a:p>
        </p:txBody>
      </p:sp>
      <p:sp>
        <p:nvSpPr>
          <p:cNvPr id="6" name="Date Placeholder 5"/>
          <p:cNvSpPr>
            <a:spLocks noGrp="1"/>
          </p:cNvSpPr>
          <p:nvPr>
            <p:ph type="dt" sz="half" idx="10"/>
          </p:nvPr>
        </p:nvSpPr>
        <p:spPr/>
        <p:txBody>
          <a:bodyPr/>
          <a:lstStyle/>
          <a:p>
            <a:fld id="{AA84B93D-EB43-4D07-80B1-ADAB3752F828}" type="datetime1">
              <a:rPr lang="en-US" smtClean="0"/>
              <a:pPr/>
              <a:t>8/7/2009</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/etc/inputrc</a:t>
            </a:r>
            <a:endParaRPr lang="en-US"/>
          </a:p>
        </p:txBody>
      </p:sp>
      <p:sp>
        <p:nvSpPr>
          <p:cNvPr id="3" name="Content Placeholder 2"/>
          <p:cNvSpPr>
            <a:spLocks noGrp="1"/>
          </p:cNvSpPr>
          <p:nvPr>
            <p:ph idx="1"/>
          </p:nvPr>
        </p:nvSpPr>
        <p:spPr/>
        <p:txBody>
          <a:bodyPr>
            <a:normAutofit fontScale="62500" lnSpcReduction="20000"/>
          </a:bodyPr>
          <a:lstStyle/>
          <a:p>
            <a:r>
              <a:rPr lang="en-US" smtClean="0"/>
              <a:t>Inputrc deals with the mapping of the keyboard for certain situations. This file is the start-up file used by readline, the input related library used by bash and most other shells. </a:t>
            </a:r>
          </a:p>
          <a:p>
            <a:r>
              <a:rPr lang="en-US" smtClean="0"/>
              <a:t>For more information see </a:t>
            </a:r>
            <a:r>
              <a:rPr lang="en-US" b="1" smtClean="0"/>
              <a:t>info bash</a:t>
            </a:r>
            <a:r>
              <a:rPr lang="en-US" smtClean="0"/>
              <a:t>—Node: Readline Init file as well as </a:t>
            </a:r>
            <a:r>
              <a:rPr lang="en-US" b="1" smtClean="0"/>
              <a:t>info readline</a:t>
            </a:r>
            <a:r>
              <a:rPr lang="en-US" smtClean="0"/>
              <a:t>. There is a lot that can be done with this one rc file. </a:t>
            </a:r>
          </a:p>
          <a:p>
            <a:r>
              <a:rPr lang="en-US" smtClean="0"/>
              <a:t>Global values are set in /etc/inputrc. Personal user values are set in ~/.inputrc. The ~/.inputrc file will override the global settings file. A later page sets up Bash to use /etc/inputrc if there is no .inputrc for a user when /etc/profile is read (usually at login). If you want your system to use both, or don't want </a:t>
            </a:r>
            <a:r>
              <a:rPr lang="en-US" i="1" smtClean="0"/>
              <a:t>global</a:t>
            </a:r>
            <a:r>
              <a:rPr lang="en-US" smtClean="0"/>
              <a:t> keyboard handling, it is a good idea to place a default .inputrc into the /etc/skel directory for use with new users. </a:t>
            </a:r>
          </a:p>
          <a:p>
            <a:r>
              <a:rPr lang="en-US" smtClean="0"/>
              <a:t>Below is a base /etc/inputrc along with comments to explain what the various options do. Note that comments can </a:t>
            </a:r>
            <a:r>
              <a:rPr lang="en-US" i="1" smtClean="0"/>
              <a:t>not</a:t>
            </a:r>
            <a:r>
              <a:rPr lang="en-US" smtClean="0"/>
              <a:t> be on the same line as commands. </a:t>
            </a:r>
          </a:p>
          <a:p>
            <a:r>
              <a:rPr lang="en-US" smtClean="0"/>
              <a:t>If you will create an .inputrc in /etc/skel using the command below, change the command's output to /etc/skel/.inputrc and be sure to check/set permissions afterward. Then you can just copy that file to /etc/inputrc and the home directory of any user already existing in the system, including root, that needs a private version of the file. Be sure to use the -p parameter of </a:t>
            </a:r>
            <a:r>
              <a:rPr lang="en-US" b="1" smtClean="0"/>
              <a:t>cp</a:t>
            </a:r>
            <a:r>
              <a:rPr lang="en-US" smtClean="0"/>
              <a:t> to maintain permissions and be sure to change owner and group appropriately. </a:t>
            </a:r>
          </a:p>
        </p:txBody>
      </p:sp>
      <p:sp>
        <p:nvSpPr>
          <p:cNvPr id="4" name="Date Placeholder 3"/>
          <p:cNvSpPr>
            <a:spLocks noGrp="1"/>
          </p:cNvSpPr>
          <p:nvPr>
            <p:ph type="dt" sz="half" idx="10"/>
          </p:nvPr>
        </p:nvSpPr>
        <p:spPr/>
        <p:txBody>
          <a:bodyPr/>
          <a:lstStyle/>
          <a:p>
            <a:fld id="{CC217BD3-24F6-413E-B430-13C67EAE15AE}"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Tools</a:t>
            </a:r>
            <a:endParaRPr lang="en-US"/>
          </a:p>
        </p:txBody>
      </p:sp>
      <p:sp>
        <p:nvSpPr>
          <p:cNvPr id="3" name="Content Placeholder 2"/>
          <p:cNvSpPr>
            <a:spLocks noGrp="1"/>
          </p:cNvSpPr>
          <p:nvPr>
            <p:ph idx="1"/>
          </p:nvPr>
        </p:nvSpPr>
        <p:spPr/>
        <p:txBody>
          <a:bodyPr/>
          <a:lstStyle/>
          <a:p>
            <a:r>
              <a:rPr lang="en-US" dirty="0" err="1" smtClean="0"/>
              <a:t>useradd</a:t>
            </a:r>
            <a:r>
              <a:rPr lang="en-US" dirty="0" smtClean="0"/>
              <a:t>/</a:t>
            </a:r>
            <a:r>
              <a:rPr lang="en-US" dirty="0" err="1" smtClean="0"/>
              <a:t>usermod</a:t>
            </a:r>
            <a:r>
              <a:rPr lang="en-US" dirty="0" smtClean="0"/>
              <a:t>/</a:t>
            </a:r>
            <a:r>
              <a:rPr lang="en-US" dirty="0" err="1" smtClean="0"/>
              <a:t>userdel</a:t>
            </a:r>
            <a:endParaRPr lang="en-US" dirty="0" smtClean="0"/>
          </a:p>
          <a:p>
            <a:r>
              <a:rPr lang="en-US" dirty="0" err="1" smtClean="0"/>
              <a:t>passwd</a:t>
            </a:r>
            <a:endParaRPr lang="en-US" dirty="0" smtClean="0"/>
          </a:p>
          <a:p>
            <a:r>
              <a:rPr lang="en-US" dirty="0" err="1" smtClean="0"/>
              <a:t>groupadd</a:t>
            </a:r>
            <a:r>
              <a:rPr lang="en-US" dirty="0" smtClean="0"/>
              <a:t>/</a:t>
            </a:r>
            <a:r>
              <a:rPr lang="en-US" dirty="0" err="1" smtClean="0"/>
              <a:t>groupmod</a:t>
            </a:r>
            <a:r>
              <a:rPr lang="en-US" dirty="0" smtClean="0"/>
              <a:t>/</a:t>
            </a:r>
            <a:r>
              <a:rPr lang="en-US" smtClean="0"/>
              <a:t>group</a:t>
            </a:r>
            <a:r>
              <a:rPr lang="en-US" smtClean="0"/>
              <a:t>del</a:t>
            </a:r>
            <a:endParaRPr lang="en-US" dirty="0" smtClean="0"/>
          </a:p>
          <a:p>
            <a:r>
              <a:rPr lang="en-US" dirty="0" err="1" smtClean="0"/>
              <a:t>gpasswd</a:t>
            </a:r>
            <a:endParaRPr lang="en-US" dirty="0" smtClean="0"/>
          </a:p>
          <a:p>
            <a:r>
              <a:rPr lang="en-US" dirty="0" err="1" smtClean="0"/>
              <a:t>sg</a:t>
            </a:r>
            <a:r>
              <a:rPr lang="en-US" dirty="0" smtClean="0"/>
              <a:t>/</a:t>
            </a:r>
            <a:r>
              <a:rPr lang="en-US" dirty="0" err="1" smtClean="0"/>
              <a:t>newgrp</a:t>
            </a:r>
            <a:endParaRPr lang="en-US" dirty="0" smtClean="0"/>
          </a:p>
          <a:p>
            <a:r>
              <a:rPr lang="en-US" dirty="0" err="1" smtClean="0"/>
              <a:t>su</a:t>
            </a:r>
            <a:endParaRPr lang="en-US" dirty="0" smtClean="0"/>
          </a:p>
          <a:p>
            <a:r>
              <a:rPr lang="en-US" dirty="0" smtClean="0"/>
              <a:t>users/groups</a:t>
            </a:r>
          </a:p>
          <a:p>
            <a:r>
              <a:rPr lang="en-US" dirty="0" smtClean="0"/>
              <a:t>id</a:t>
            </a:r>
            <a:endParaRPr lang="en-US" dirty="0"/>
          </a:p>
        </p:txBody>
      </p:sp>
      <p:sp>
        <p:nvSpPr>
          <p:cNvPr id="4" name="Date Placeholder 3"/>
          <p:cNvSpPr>
            <a:spLocks noGrp="1"/>
          </p:cNvSpPr>
          <p:nvPr>
            <p:ph type="dt" sz="half" idx="10"/>
          </p:nvPr>
        </p:nvSpPr>
        <p:spPr/>
        <p:txBody>
          <a:bodyPr/>
          <a:lstStyle/>
          <a:p>
            <a:fld id="{CC217BD3-24F6-413E-B430-13C67EAE15AE}"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a:t>
            </a:r>
            <a:endParaRPr lang="en-US" dirty="0"/>
          </a:p>
        </p:txBody>
      </p:sp>
      <p:sp>
        <p:nvSpPr>
          <p:cNvPr id="3" name="Content Placeholder 2"/>
          <p:cNvSpPr>
            <a:spLocks noGrp="1"/>
          </p:cNvSpPr>
          <p:nvPr>
            <p:ph idx="1"/>
          </p:nvPr>
        </p:nvSpPr>
        <p:spPr/>
        <p:txBody>
          <a:bodyPr/>
          <a:lstStyle/>
          <a:p>
            <a:r>
              <a:rPr lang="en-US" dirty="0" smtClean="0"/>
              <a:t>4 types of access</a:t>
            </a:r>
          </a:p>
          <a:p>
            <a:pPr lvl="1"/>
            <a:r>
              <a:rPr lang="en-US" dirty="0" smtClean="0"/>
              <a:t>Read, write, execute and none</a:t>
            </a:r>
          </a:p>
          <a:p>
            <a:r>
              <a:rPr lang="en-US" dirty="0" smtClean="0"/>
              <a:t>3 types of users</a:t>
            </a:r>
          </a:p>
          <a:p>
            <a:pPr lvl="1"/>
            <a:r>
              <a:rPr lang="en-US" dirty="0" smtClean="0"/>
              <a:t>Owner, group and other</a:t>
            </a:r>
          </a:p>
          <a:p>
            <a:r>
              <a:rPr lang="en-US" dirty="0" smtClean="0"/>
              <a:t>Presentation of permissions</a:t>
            </a:r>
          </a:p>
          <a:p>
            <a:pPr lvl="1"/>
            <a:r>
              <a:rPr lang="en-US" dirty="0" err="1"/>
              <a:t>r</a:t>
            </a:r>
            <a:r>
              <a:rPr lang="en-US" dirty="0" err="1" smtClean="0"/>
              <a:t>wx</a:t>
            </a:r>
            <a:r>
              <a:rPr lang="en-US" dirty="0" smtClean="0"/>
              <a:t> </a:t>
            </a:r>
            <a:r>
              <a:rPr lang="en-US" dirty="0" err="1" smtClean="0"/>
              <a:t>rwx</a:t>
            </a:r>
            <a:r>
              <a:rPr lang="en-US" dirty="0" smtClean="0"/>
              <a:t> </a:t>
            </a:r>
            <a:r>
              <a:rPr lang="en-US" dirty="0" err="1" smtClean="0"/>
              <a:t>rwx</a:t>
            </a:r>
            <a:endParaRPr lang="en-US" dirty="0" smtClean="0"/>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4" name="Slide Number Placeholder 3"/>
          <p:cNvSpPr>
            <a:spLocks noGrp="1"/>
          </p:cNvSpPr>
          <p:nvPr>
            <p:ph type="sldNum" sz="quarter" idx="12"/>
          </p:nvPr>
        </p:nvSpPr>
        <p:spPr/>
        <p:txBody>
          <a:bodyPr/>
          <a:lstStyle/>
          <a:p>
            <a:fld id="{8923545A-74AF-4A02-A4BF-013081E00F97}" type="slidenum">
              <a:rPr lang="en-US" smtClean="0"/>
              <a:pPr/>
              <a:t>12</a:t>
            </a:fld>
            <a:endParaRPr lang="en-US"/>
          </a:p>
        </p:txBody>
      </p:sp>
      <p:sp>
        <p:nvSpPr>
          <p:cNvPr id="6" name="Date Placeholder 5"/>
          <p:cNvSpPr>
            <a:spLocks noGrp="1"/>
          </p:cNvSpPr>
          <p:nvPr>
            <p:ph type="dt" sz="half" idx="10"/>
          </p:nvPr>
        </p:nvSpPr>
        <p:spPr/>
        <p:txBody>
          <a:bodyPr/>
          <a:lstStyle/>
          <a:p>
            <a:fld id="{7E1CF15B-5AEA-469D-952B-6C369ACB12AF}" type="datetime1">
              <a:rPr lang="en-US" smtClean="0"/>
              <a:pPr/>
              <a:t>8/7/2009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Tools</a:t>
            </a:r>
            <a:endParaRPr lang="en-US"/>
          </a:p>
        </p:txBody>
      </p:sp>
      <p:sp>
        <p:nvSpPr>
          <p:cNvPr id="3" name="Content Placeholder 2"/>
          <p:cNvSpPr>
            <a:spLocks noGrp="1"/>
          </p:cNvSpPr>
          <p:nvPr>
            <p:ph idx="1"/>
          </p:nvPr>
        </p:nvSpPr>
        <p:spPr/>
        <p:txBody>
          <a:bodyPr/>
          <a:lstStyle/>
          <a:p>
            <a:r>
              <a:rPr lang="en-US" smtClean="0"/>
              <a:t>To change who uses the object</a:t>
            </a:r>
          </a:p>
          <a:p>
            <a:pPr lvl="1"/>
            <a:r>
              <a:rPr lang="en-US" smtClean="0"/>
              <a:t>chown</a:t>
            </a:r>
          </a:p>
          <a:p>
            <a:pPr lvl="1"/>
            <a:r>
              <a:rPr lang="en-US" smtClean="0"/>
              <a:t>chgrp</a:t>
            </a:r>
          </a:p>
          <a:p>
            <a:pPr lvl="1"/>
            <a:r>
              <a:rPr lang="en-US" smtClean="0"/>
              <a:t>chmod [ugo,a][=+-][rwx] filename</a:t>
            </a:r>
          </a:p>
          <a:p>
            <a:pPr lvl="1"/>
            <a:r>
              <a:rPr lang="en-US" smtClean="0"/>
              <a:t>chmod  XXX file name</a:t>
            </a:r>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 manipulation</a:t>
            </a:r>
            <a:endParaRPr lang="en-US" dirty="0"/>
          </a:p>
        </p:txBody>
      </p:sp>
      <p:sp>
        <p:nvSpPr>
          <p:cNvPr id="3" name="Content Placeholder 2"/>
          <p:cNvSpPr>
            <a:spLocks noGrp="1"/>
          </p:cNvSpPr>
          <p:nvPr>
            <p:ph idx="1"/>
          </p:nvPr>
        </p:nvSpPr>
        <p:spPr/>
        <p:txBody>
          <a:bodyPr/>
          <a:lstStyle/>
          <a:p>
            <a:r>
              <a:rPr lang="en-US" dirty="0" smtClean="0"/>
              <a:t>Changing permissions</a:t>
            </a:r>
          </a:p>
          <a:p>
            <a:pPr lvl="1"/>
            <a:r>
              <a:rPr lang="en-US" dirty="0" smtClean="0"/>
              <a:t>Using </a:t>
            </a:r>
            <a:r>
              <a:rPr lang="en-US" dirty="0" err="1" smtClean="0"/>
              <a:t>ugo</a:t>
            </a:r>
            <a:r>
              <a:rPr lang="en-US" dirty="0" smtClean="0"/>
              <a:t> notation</a:t>
            </a:r>
          </a:p>
          <a:p>
            <a:pPr lvl="1"/>
            <a:r>
              <a:rPr lang="en-US" dirty="0" smtClean="0"/>
              <a:t>Using code</a:t>
            </a:r>
          </a:p>
          <a:p>
            <a:pPr lvl="1"/>
            <a:r>
              <a:rPr lang="en-US" dirty="0" smtClean="0"/>
              <a:t>Recursion</a:t>
            </a:r>
          </a:p>
          <a:p>
            <a:r>
              <a:rPr lang="en-US" dirty="0" smtClean="0"/>
              <a:t>Permissions of a newly created file</a:t>
            </a:r>
          </a:p>
          <a:p>
            <a:pPr lvl="1"/>
            <a:r>
              <a:rPr lang="en-US" dirty="0" err="1" smtClean="0"/>
              <a:t>umask</a:t>
            </a:r>
            <a:endParaRPr lang="en-US" dirty="0"/>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4" name="Slide Number Placeholder 3"/>
          <p:cNvSpPr>
            <a:spLocks noGrp="1"/>
          </p:cNvSpPr>
          <p:nvPr>
            <p:ph type="sldNum" sz="quarter" idx="12"/>
          </p:nvPr>
        </p:nvSpPr>
        <p:spPr/>
        <p:txBody>
          <a:bodyPr/>
          <a:lstStyle/>
          <a:p>
            <a:fld id="{8923545A-74AF-4A02-A4BF-013081E00F97}" type="slidenum">
              <a:rPr lang="en-US" smtClean="0"/>
              <a:pPr/>
              <a:t>14</a:t>
            </a:fld>
            <a:endParaRPr lang="en-US"/>
          </a:p>
        </p:txBody>
      </p:sp>
      <p:sp>
        <p:nvSpPr>
          <p:cNvPr id="6" name="Date Placeholder 5"/>
          <p:cNvSpPr>
            <a:spLocks noGrp="1"/>
          </p:cNvSpPr>
          <p:nvPr>
            <p:ph type="dt" sz="half" idx="10"/>
          </p:nvPr>
        </p:nvSpPr>
        <p:spPr/>
        <p:txBody>
          <a:bodyPr/>
          <a:lstStyle/>
          <a:p>
            <a:fld id="{37C394AD-DBE2-4B60-8056-AFC53B634815}" type="datetime1">
              <a:rPr lang="en-US" smtClean="0"/>
              <a:pPr/>
              <a:t>8/7/2009</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umask</a:t>
            </a:r>
            <a:endParaRPr lang="en-US"/>
          </a:p>
        </p:txBody>
      </p:sp>
      <p:sp>
        <p:nvSpPr>
          <p:cNvPr id="3" name="Content Placeholder 2"/>
          <p:cNvSpPr>
            <a:spLocks noGrp="1"/>
          </p:cNvSpPr>
          <p:nvPr>
            <p:ph idx="1"/>
          </p:nvPr>
        </p:nvSpPr>
        <p:spPr/>
        <p:txBody>
          <a:bodyPr/>
          <a:lstStyle/>
          <a:p>
            <a:r>
              <a:rPr lang="en-US" smtClean="0"/>
              <a:t>By default, permission for file is 666, for directory is 777</a:t>
            </a:r>
          </a:p>
          <a:p>
            <a:r>
              <a:rPr lang="en-US" smtClean="0"/>
              <a:t>The newly created file permission is default permission substract umask</a:t>
            </a:r>
          </a:p>
          <a:p>
            <a:r>
              <a:rPr lang="en-US" smtClean="0"/>
              <a:t>Umask is used to removed access to new object by default</a:t>
            </a:r>
          </a:p>
          <a:p>
            <a:r>
              <a:rPr lang="en-US" smtClean="0"/>
              <a:t>Normally, umask is defined in /etc/bashrc or /etc/profile</a:t>
            </a:r>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permissions</a:t>
            </a:r>
            <a:endParaRPr lang="en-US" dirty="0"/>
          </a:p>
        </p:txBody>
      </p:sp>
      <p:sp>
        <p:nvSpPr>
          <p:cNvPr id="3" name="Content Placeholder 2"/>
          <p:cNvSpPr>
            <a:spLocks noGrp="1"/>
          </p:cNvSpPr>
          <p:nvPr>
            <p:ph idx="1"/>
          </p:nvPr>
        </p:nvSpPr>
        <p:spPr/>
        <p:txBody>
          <a:bodyPr/>
          <a:lstStyle/>
          <a:p>
            <a:r>
              <a:rPr lang="en-US" dirty="0" smtClean="0"/>
              <a:t>Sticky bit</a:t>
            </a:r>
          </a:p>
          <a:p>
            <a:r>
              <a:rPr lang="en-US" dirty="0" err="1" smtClean="0"/>
              <a:t>Suid</a:t>
            </a:r>
            <a:r>
              <a:rPr lang="en-US" dirty="0" smtClean="0"/>
              <a:t> bit</a:t>
            </a:r>
          </a:p>
          <a:p>
            <a:r>
              <a:rPr lang="en-US" dirty="0" err="1" smtClean="0"/>
              <a:t>Sgid</a:t>
            </a:r>
            <a:r>
              <a:rPr lang="en-US" dirty="0" smtClean="0"/>
              <a:t> bit</a:t>
            </a:r>
          </a:p>
          <a:p>
            <a:r>
              <a:rPr lang="en-US" dirty="0" smtClean="0"/>
              <a:t>Setting special permissions bits</a:t>
            </a:r>
            <a:endParaRPr lang="en-US" dirty="0"/>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4" name="Slide Number Placeholder 3"/>
          <p:cNvSpPr>
            <a:spLocks noGrp="1"/>
          </p:cNvSpPr>
          <p:nvPr>
            <p:ph type="sldNum" sz="quarter" idx="12"/>
          </p:nvPr>
        </p:nvSpPr>
        <p:spPr/>
        <p:txBody>
          <a:bodyPr/>
          <a:lstStyle/>
          <a:p>
            <a:fld id="{8923545A-74AF-4A02-A4BF-013081E00F97}" type="slidenum">
              <a:rPr lang="en-US" smtClean="0"/>
              <a:pPr/>
              <a:t>16</a:t>
            </a:fld>
            <a:endParaRPr lang="en-US"/>
          </a:p>
        </p:txBody>
      </p:sp>
      <p:sp>
        <p:nvSpPr>
          <p:cNvPr id="6" name="Date Placeholder 5"/>
          <p:cNvSpPr>
            <a:spLocks noGrp="1"/>
          </p:cNvSpPr>
          <p:nvPr>
            <p:ph type="dt" sz="half" idx="10"/>
          </p:nvPr>
        </p:nvSpPr>
        <p:spPr/>
        <p:txBody>
          <a:bodyPr/>
          <a:lstStyle/>
          <a:p>
            <a:fld id="{82673669-7C81-4C8F-879E-9235FCCBC915}" type="datetime1">
              <a:rPr lang="en-US" smtClean="0"/>
              <a:pPr/>
              <a:t>8/7/2009</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Sticky bit example</a:t>
            </a:r>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17</a:t>
            </a:fld>
            <a:endParaRPr lang="en-US"/>
          </a:p>
        </p:txBody>
      </p:sp>
      <p:sp>
        <p:nvSpPr>
          <p:cNvPr id="11" name="Content Placeholder 10"/>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cstate="print"/>
          <a:srcRect/>
          <a:stretch>
            <a:fillRect/>
          </a:stretch>
        </p:blipFill>
        <p:spPr bwMode="auto">
          <a:xfrm>
            <a:off x="585788" y="1857364"/>
            <a:ext cx="7972425" cy="48387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Sticky bit example</a:t>
            </a:r>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18</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785918" y="2214554"/>
            <a:ext cx="5648325" cy="1190625"/>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a:stretch>
            <a:fillRect/>
          </a:stretch>
        </p:blipFill>
        <p:spPr bwMode="auto">
          <a:xfrm>
            <a:off x="1500166" y="5000636"/>
            <a:ext cx="6257925" cy="561975"/>
          </a:xfrm>
          <a:prstGeom prst="rect">
            <a:avLst/>
          </a:prstGeom>
          <a:noFill/>
          <a:ln w="9525">
            <a:noFill/>
            <a:miter lim="800000"/>
            <a:headEnd/>
            <a:tailEnd/>
          </a:ln>
        </p:spPr>
      </p:pic>
      <p:sp>
        <p:nvSpPr>
          <p:cNvPr id="11" name="Content Placeholder 10"/>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Suid bit-example</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19</a:t>
            </a:fld>
            <a:endParaRPr lang="en-US"/>
          </a:p>
        </p:txBody>
      </p:sp>
      <p:pic>
        <p:nvPicPr>
          <p:cNvPr id="3075" name="Picture 3"/>
          <p:cNvPicPr>
            <a:picLocks noChangeAspect="1" noChangeArrowheads="1"/>
          </p:cNvPicPr>
          <p:nvPr/>
        </p:nvPicPr>
        <p:blipFill>
          <a:blip r:embed="rId2" cstate="print"/>
          <a:srcRect/>
          <a:stretch>
            <a:fillRect/>
          </a:stretch>
        </p:blipFill>
        <p:spPr bwMode="auto">
          <a:xfrm>
            <a:off x="1214414" y="2285992"/>
            <a:ext cx="6438900" cy="36099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ontents</a:t>
            </a:r>
            <a:endParaRPr lang="en-US" dirty="0"/>
          </a:p>
        </p:txBody>
      </p:sp>
      <p:sp>
        <p:nvSpPr>
          <p:cNvPr id="3" name="Content Placeholder 2"/>
          <p:cNvSpPr>
            <a:spLocks noGrp="1"/>
          </p:cNvSpPr>
          <p:nvPr>
            <p:ph idx="1"/>
          </p:nvPr>
        </p:nvSpPr>
        <p:spPr/>
        <p:txBody>
          <a:bodyPr>
            <a:normAutofit/>
          </a:bodyPr>
          <a:lstStyle/>
          <a:p>
            <a:r>
              <a:rPr lang="en-US" dirty="0" smtClean="0"/>
              <a:t>Users account</a:t>
            </a:r>
          </a:p>
          <a:p>
            <a:pPr lvl="1"/>
            <a:r>
              <a:rPr lang="en-US" dirty="0" smtClean="0"/>
              <a:t>Introduction to user and group</a:t>
            </a:r>
          </a:p>
          <a:p>
            <a:pPr lvl="1"/>
            <a:r>
              <a:rPr lang="en-US" dirty="0" smtClean="0"/>
              <a:t>Add, modify, and delete user account</a:t>
            </a:r>
          </a:p>
          <a:p>
            <a:pPr lvl="1"/>
            <a:r>
              <a:rPr lang="en-US" dirty="0" smtClean="0"/>
              <a:t>Scripting</a:t>
            </a:r>
          </a:p>
          <a:p>
            <a:r>
              <a:rPr lang="en-US" dirty="0" smtClean="0"/>
              <a:t>Permissions</a:t>
            </a:r>
          </a:p>
          <a:p>
            <a:pPr lvl="1"/>
            <a:r>
              <a:rPr lang="en-US" dirty="0" smtClean="0"/>
              <a:t>Types</a:t>
            </a:r>
          </a:p>
          <a:p>
            <a:pPr lvl="1"/>
            <a:r>
              <a:rPr lang="en-US" dirty="0" smtClean="0"/>
              <a:t>Changing permissions</a:t>
            </a:r>
          </a:p>
          <a:p>
            <a:pPr lvl="1"/>
            <a:r>
              <a:rPr lang="en-US" dirty="0" smtClean="0"/>
              <a:t>Default permissions</a:t>
            </a:r>
          </a:p>
          <a:p>
            <a:pPr lvl="1"/>
            <a:r>
              <a:rPr lang="en-US" dirty="0" smtClean="0"/>
              <a:t>Special permissions</a:t>
            </a:r>
            <a:endParaRPr lang="en-US" dirty="0"/>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4" name="Slide Number Placeholder 3"/>
          <p:cNvSpPr>
            <a:spLocks noGrp="1"/>
          </p:cNvSpPr>
          <p:nvPr>
            <p:ph type="sldNum" sz="quarter" idx="12"/>
          </p:nvPr>
        </p:nvSpPr>
        <p:spPr/>
        <p:txBody>
          <a:bodyPr/>
          <a:lstStyle/>
          <a:p>
            <a:fld id="{8923545A-74AF-4A02-A4BF-013081E00F97}" type="slidenum">
              <a:rPr lang="en-US" smtClean="0"/>
              <a:pPr/>
              <a:t>2</a:t>
            </a:fld>
            <a:endParaRPr lang="en-US"/>
          </a:p>
        </p:txBody>
      </p:sp>
      <p:sp>
        <p:nvSpPr>
          <p:cNvPr id="6" name="Date Placeholder 5"/>
          <p:cNvSpPr>
            <a:spLocks noGrp="1"/>
          </p:cNvSpPr>
          <p:nvPr>
            <p:ph type="dt" sz="half" idx="10"/>
          </p:nvPr>
        </p:nvSpPr>
        <p:spPr/>
        <p:txBody>
          <a:bodyPr/>
          <a:lstStyle/>
          <a:p>
            <a:fld id="{A5F42786-36C0-4220-BB67-1D0CD76E9629}" type="datetime1">
              <a:rPr lang="en-US" smtClean="0"/>
              <a:pPr/>
              <a:t>8/7/2009</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Suid bit-example</a:t>
            </a:r>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8/7/2009</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20</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1333500" y="2663031"/>
            <a:ext cx="6477000" cy="2933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Users account</a:t>
            </a:r>
          </a:p>
          <a:p>
            <a:pPr lvl="1"/>
            <a:r>
              <a:rPr lang="en-US" dirty="0" smtClean="0"/>
              <a:t>Introduction to user and group</a:t>
            </a:r>
          </a:p>
          <a:p>
            <a:pPr lvl="1"/>
            <a:r>
              <a:rPr lang="en-US" dirty="0" smtClean="0"/>
              <a:t>Add, modify, and delete user account</a:t>
            </a:r>
          </a:p>
          <a:p>
            <a:pPr lvl="1"/>
            <a:r>
              <a:rPr lang="en-US" dirty="0" smtClean="0"/>
              <a:t>Scripting</a:t>
            </a:r>
          </a:p>
          <a:p>
            <a:r>
              <a:rPr lang="en-US" dirty="0" smtClean="0"/>
              <a:t>Permissions</a:t>
            </a:r>
          </a:p>
          <a:p>
            <a:pPr lvl="1"/>
            <a:r>
              <a:rPr lang="en-US" dirty="0" smtClean="0"/>
              <a:t>Types</a:t>
            </a:r>
          </a:p>
          <a:p>
            <a:pPr lvl="1"/>
            <a:r>
              <a:rPr lang="en-US" dirty="0" smtClean="0"/>
              <a:t>Changing permissions</a:t>
            </a:r>
          </a:p>
          <a:p>
            <a:pPr lvl="1"/>
            <a:r>
              <a:rPr lang="en-US" dirty="0" smtClean="0"/>
              <a:t>Default permissions</a:t>
            </a:r>
          </a:p>
          <a:p>
            <a:pPr lvl="1"/>
            <a:r>
              <a:rPr lang="en-US" dirty="0" smtClean="0"/>
              <a:t>Special permissions</a:t>
            </a:r>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4" name="Slide Number Placeholder 3"/>
          <p:cNvSpPr>
            <a:spLocks noGrp="1"/>
          </p:cNvSpPr>
          <p:nvPr>
            <p:ph type="sldNum" sz="quarter" idx="12"/>
          </p:nvPr>
        </p:nvSpPr>
        <p:spPr/>
        <p:txBody>
          <a:bodyPr/>
          <a:lstStyle/>
          <a:p>
            <a:fld id="{8923545A-74AF-4A02-A4BF-013081E00F97}" type="slidenum">
              <a:rPr lang="en-US" smtClean="0"/>
              <a:pPr/>
              <a:t>21</a:t>
            </a:fld>
            <a:endParaRPr lang="en-US"/>
          </a:p>
        </p:txBody>
      </p:sp>
      <p:sp>
        <p:nvSpPr>
          <p:cNvPr id="6" name="Date Placeholder 5"/>
          <p:cNvSpPr>
            <a:spLocks noGrp="1"/>
          </p:cNvSpPr>
          <p:nvPr>
            <p:ph type="dt" sz="half" idx="10"/>
          </p:nvPr>
        </p:nvSpPr>
        <p:spPr/>
        <p:txBody>
          <a:bodyPr/>
          <a:lstStyle/>
          <a:p>
            <a:fld id="{037E6898-04F3-4A61-BEA3-F437356445E9}" type="datetime1">
              <a:rPr lang="en-US" smtClean="0"/>
              <a:pPr/>
              <a:t>8/7/2009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user accounts in Linux</a:t>
            </a:r>
            <a:endParaRPr lang="en-US" dirty="0"/>
          </a:p>
        </p:txBody>
      </p:sp>
      <p:sp>
        <p:nvSpPr>
          <p:cNvPr id="3" name="Content Placeholder 2"/>
          <p:cNvSpPr>
            <a:spLocks noGrp="1"/>
          </p:cNvSpPr>
          <p:nvPr>
            <p:ph idx="1"/>
          </p:nvPr>
        </p:nvSpPr>
        <p:spPr/>
        <p:txBody>
          <a:bodyPr/>
          <a:lstStyle/>
          <a:p>
            <a:r>
              <a:rPr lang="en-US" dirty="0" smtClean="0"/>
              <a:t>Types of user account</a:t>
            </a:r>
          </a:p>
          <a:p>
            <a:r>
              <a:rPr lang="en-US" dirty="0" smtClean="0"/>
              <a:t>Notion of group</a:t>
            </a:r>
          </a:p>
          <a:p>
            <a:r>
              <a:rPr lang="en-US" dirty="0" smtClean="0"/>
              <a:t>Storage of user account</a:t>
            </a:r>
          </a:p>
          <a:p>
            <a:pPr lvl="1"/>
            <a:r>
              <a:rPr lang="en-US" dirty="0" smtClean="0"/>
              <a:t>/etc/</a:t>
            </a:r>
            <a:r>
              <a:rPr lang="en-US" dirty="0" err="1" smtClean="0"/>
              <a:t>passwd</a:t>
            </a:r>
            <a:endParaRPr lang="en-US" dirty="0" smtClean="0"/>
          </a:p>
          <a:p>
            <a:pPr lvl="1"/>
            <a:r>
              <a:rPr lang="en-US" dirty="0" smtClean="0"/>
              <a:t>/etc/group</a:t>
            </a:r>
          </a:p>
          <a:p>
            <a:pPr lvl="1"/>
            <a:r>
              <a:rPr lang="en-US" dirty="0" smtClean="0"/>
              <a:t>/etc/shadow</a:t>
            </a:r>
            <a:endParaRPr lang="en-US" dirty="0"/>
          </a:p>
        </p:txBody>
      </p:sp>
      <p:sp>
        <p:nvSpPr>
          <p:cNvPr id="6" name="Footer Placeholder 5"/>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3</a:t>
            </a:fld>
            <a:endParaRPr lang="en-US"/>
          </a:p>
        </p:txBody>
      </p:sp>
      <p:pic>
        <p:nvPicPr>
          <p:cNvPr id="4" name="Picture 4"/>
          <p:cNvPicPr>
            <a:picLocks noChangeAspect="1" noChangeArrowheads="1"/>
          </p:cNvPicPr>
          <p:nvPr/>
        </p:nvPicPr>
        <p:blipFill>
          <a:blip r:embed="rId3" cstate="print"/>
          <a:srcRect/>
          <a:stretch>
            <a:fillRect/>
          </a:stretch>
        </p:blipFill>
        <p:spPr bwMode="auto">
          <a:xfrm>
            <a:off x="5000628" y="1857364"/>
            <a:ext cx="3768725" cy="290195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C920D152-9FD8-460D-BCE2-F26616437C57}" type="datetime1">
              <a:rPr lang="en-US" smtClean="0"/>
              <a:pPr/>
              <a:t>8/7/2009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and group action</a:t>
            </a:r>
            <a:endParaRPr lang="en-US" dirty="0"/>
          </a:p>
        </p:txBody>
      </p:sp>
      <p:sp>
        <p:nvSpPr>
          <p:cNvPr id="3" name="Content Placeholder 2"/>
          <p:cNvSpPr>
            <a:spLocks noGrp="1"/>
          </p:cNvSpPr>
          <p:nvPr>
            <p:ph idx="1"/>
          </p:nvPr>
        </p:nvSpPr>
        <p:spPr/>
        <p:txBody>
          <a:bodyPr/>
          <a:lstStyle/>
          <a:p>
            <a:r>
              <a:rPr lang="en-US" dirty="0" smtClean="0"/>
              <a:t>Creating user</a:t>
            </a:r>
          </a:p>
          <a:p>
            <a:r>
              <a:rPr lang="en-US" dirty="0" smtClean="0"/>
              <a:t>Modifying user properties</a:t>
            </a:r>
          </a:p>
          <a:p>
            <a:r>
              <a:rPr lang="en-US" dirty="0" smtClean="0"/>
              <a:t>Deleting user</a:t>
            </a:r>
          </a:p>
          <a:p>
            <a:r>
              <a:rPr lang="en-US" dirty="0" smtClean="0"/>
              <a:t>Adding user into existing group</a:t>
            </a:r>
          </a:p>
          <a:p>
            <a:r>
              <a:rPr lang="en-US" dirty="0" smtClean="0"/>
              <a:t>Creating group</a:t>
            </a:r>
          </a:p>
          <a:p>
            <a:r>
              <a:rPr lang="en-US" dirty="0" smtClean="0"/>
              <a:t>Removing group</a:t>
            </a:r>
          </a:p>
          <a:p>
            <a:r>
              <a:rPr lang="en-US" dirty="0" smtClean="0"/>
              <a:t>Scripting actions</a:t>
            </a:r>
          </a:p>
          <a:p>
            <a:endParaRPr lang="en-US" dirty="0"/>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4" name="Slide Number Placeholder 3"/>
          <p:cNvSpPr>
            <a:spLocks noGrp="1"/>
          </p:cNvSpPr>
          <p:nvPr>
            <p:ph type="sldNum" sz="quarter" idx="12"/>
          </p:nvPr>
        </p:nvSpPr>
        <p:spPr/>
        <p:txBody>
          <a:bodyPr/>
          <a:lstStyle/>
          <a:p>
            <a:fld id="{8923545A-74AF-4A02-A4BF-013081E00F97}" type="slidenum">
              <a:rPr lang="en-US" smtClean="0"/>
              <a:pPr/>
              <a:t>4</a:t>
            </a:fld>
            <a:endParaRPr lang="en-US"/>
          </a:p>
        </p:txBody>
      </p:sp>
      <p:sp>
        <p:nvSpPr>
          <p:cNvPr id="6" name="Date Placeholder 5"/>
          <p:cNvSpPr>
            <a:spLocks noGrp="1"/>
          </p:cNvSpPr>
          <p:nvPr>
            <p:ph type="dt" sz="half" idx="10"/>
          </p:nvPr>
        </p:nvSpPr>
        <p:spPr/>
        <p:txBody>
          <a:bodyPr/>
          <a:lstStyle/>
          <a:p>
            <a:fld id="{A89F5DFA-825F-4F81-84A0-3E7FCE37D32B}" type="datetime1">
              <a:rPr lang="en-US" smtClean="0"/>
              <a:pPr/>
              <a:t>8/7/2009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/etc/passwd</a:t>
            </a:r>
            <a:endParaRPr lang="en-US"/>
          </a:p>
        </p:txBody>
      </p:sp>
      <p:sp>
        <p:nvSpPr>
          <p:cNvPr id="3" name="Content Placeholder 2"/>
          <p:cNvSpPr>
            <a:spLocks noGrp="1"/>
          </p:cNvSpPr>
          <p:nvPr>
            <p:ph idx="1"/>
          </p:nvPr>
        </p:nvSpPr>
        <p:spPr/>
        <p:txBody>
          <a:bodyPr>
            <a:normAutofit fontScale="70000" lnSpcReduction="20000"/>
          </a:bodyPr>
          <a:lstStyle/>
          <a:p>
            <a:r>
              <a:rPr lang="en-US" b="1" smtClean="0"/>
              <a:t>Username:password:UID:GID:Info:Home:Shell</a:t>
            </a:r>
          </a:p>
          <a:p>
            <a:r>
              <a:rPr lang="en-US" b="1" smtClean="0"/>
              <a:t>Username</a:t>
            </a:r>
            <a:r>
              <a:rPr lang="en-US" smtClean="0"/>
              <a:t>: It is used when user logs in. It should be between 1 and 32 characters in length.</a:t>
            </a:r>
          </a:p>
          <a:p>
            <a:r>
              <a:rPr lang="en-US" b="1" smtClean="0"/>
              <a:t>Password</a:t>
            </a:r>
            <a:r>
              <a:rPr lang="en-US" smtClean="0"/>
              <a:t>: An x character indicates that encrypted password is stored in /etc/shadow file.</a:t>
            </a:r>
          </a:p>
          <a:p>
            <a:r>
              <a:rPr lang="en-US" b="1" smtClean="0"/>
              <a:t>User ID (UID)</a:t>
            </a:r>
            <a:r>
              <a:rPr lang="en-US" smtClean="0"/>
              <a:t>: Each user must be assigned a user ID (UID). UID 0 (zero) is reserved for root and UIDs 1-99 are reserved for other predefined accounts. Further UID 100-999 are reserved by system for administrative and system accounts/groups.</a:t>
            </a:r>
          </a:p>
          <a:p>
            <a:r>
              <a:rPr lang="en-US" b="1" smtClean="0"/>
              <a:t>Group ID (GID)</a:t>
            </a:r>
            <a:r>
              <a:rPr lang="en-US" smtClean="0"/>
              <a:t>: The primary group ID (stored in /etc/group file)</a:t>
            </a:r>
          </a:p>
          <a:p>
            <a:r>
              <a:rPr lang="en-US" b="1" smtClean="0"/>
              <a:t>User ID Info</a:t>
            </a:r>
            <a:r>
              <a:rPr lang="en-US" smtClean="0"/>
              <a:t>: The comment field. It allow you to add extra information about the users such as user's full name, phone number etc. This field use by finger command. </a:t>
            </a:r>
          </a:p>
          <a:p>
            <a:r>
              <a:rPr lang="en-US" b="1" smtClean="0"/>
              <a:t>Home directory</a:t>
            </a:r>
            <a:r>
              <a:rPr lang="en-US" smtClean="0"/>
              <a:t>: The absolute path to the directory the user will be in when they log in. If this directory does not exists then users directory becomes /</a:t>
            </a:r>
          </a:p>
          <a:p>
            <a:r>
              <a:rPr lang="en-US" b="1" smtClean="0"/>
              <a:t>Command/shell</a:t>
            </a:r>
            <a:r>
              <a:rPr lang="en-US" smtClean="0"/>
              <a:t>: The absolute path of a command or shell (/bin/bash). Typically, this is a shell. Please note that it does not have to be a shell. </a:t>
            </a:r>
          </a:p>
        </p:txBody>
      </p:sp>
      <p:sp>
        <p:nvSpPr>
          <p:cNvPr id="4" name="Footer Placeholder 3"/>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5</a:t>
            </a:fld>
            <a:endParaRPr lang="en-US"/>
          </a:p>
        </p:txBody>
      </p:sp>
      <p:sp>
        <p:nvSpPr>
          <p:cNvPr id="6" name="Date Placeholder 5"/>
          <p:cNvSpPr>
            <a:spLocks noGrp="1"/>
          </p:cNvSpPr>
          <p:nvPr>
            <p:ph type="dt" sz="half" idx="10"/>
          </p:nvPr>
        </p:nvSpPr>
        <p:spPr/>
        <p:txBody>
          <a:bodyPr/>
          <a:lstStyle/>
          <a:p>
            <a:fld id="{556E723B-317E-461E-B68E-46E67CDA2C28}" type="datetime1">
              <a:rPr lang="en-US" smtClean="0"/>
              <a:pPr/>
              <a:t>8/7/2009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/etc/shadow</a:t>
            </a:r>
            <a:endParaRPr lang="en-US"/>
          </a:p>
        </p:txBody>
      </p:sp>
      <p:sp>
        <p:nvSpPr>
          <p:cNvPr id="3" name="Content Placeholder 2"/>
          <p:cNvSpPr>
            <a:spLocks noGrp="1"/>
          </p:cNvSpPr>
          <p:nvPr>
            <p:ph idx="1"/>
          </p:nvPr>
        </p:nvSpPr>
        <p:spPr/>
        <p:txBody>
          <a:bodyPr>
            <a:normAutofit fontScale="70000" lnSpcReduction="20000"/>
          </a:bodyPr>
          <a:lstStyle/>
          <a:p>
            <a:r>
              <a:rPr lang="en-US" b="1" smtClean="0"/>
              <a:t>User:Pwd:Last pwd change :Minimum:Maximum:Warn:Inactive :Expire </a:t>
            </a:r>
          </a:p>
          <a:p>
            <a:r>
              <a:rPr lang="en-US" smtClean="0"/>
              <a:t>User name : It is your login name</a:t>
            </a:r>
          </a:p>
          <a:p>
            <a:r>
              <a:rPr lang="en-US" smtClean="0"/>
              <a:t>Password: It your encrypted password. The password should be minimum 6-8 characters long including special characters/digits</a:t>
            </a:r>
          </a:p>
          <a:p>
            <a:r>
              <a:rPr lang="en-US" smtClean="0"/>
              <a:t>Last password change (lastchanged): Days since Jan 1, 1970 that password was last changed</a:t>
            </a:r>
          </a:p>
          <a:p>
            <a:r>
              <a:rPr lang="en-US" smtClean="0"/>
              <a:t>Minimum: The minimum number of days required between password changes i.e. the number of days left before the user is allowed to change his/her password</a:t>
            </a:r>
          </a:p>
          <a:p>
            <a:r>
              <a:rPr lang="en-US" smtClean="0"/>
              <a:t>Maximum: The maximum number of days the password is valid (after that user is forced to change his/her password)</a:t>
            </a:r>
          </a:p>
          <a:p>
            <a:r>
              <a:rPr lang="en-US" smtClean="0"/>
              <a:t>Warn : The number of days before password is to expire that user is warned that his/her password must be changed</a:t>
            </a:r>
          </a:p>
          <a:p>
            <a:r>
              <a:rPr lang="en-US" smtClean="0"/>
              <a:t>Inactive : The number of days after password expires that account is disabled</a:t>
            </a:r>
          </a:p>
          <a:p>
            <a:r>
              <a:rPr lang="en-US" smtClean="0"/>
              <a:t>Expire : days since Jan 1, 1970 that account is disabled i.e. an absolute date specifying when the login may no longer be used </a:t>
            </a:r>
          </a:p>
        </p:txBody>
      </p:sp>
      <p:sp>
        <p:nvSpPr>
          <p:cNvPr id="4" name="Footer Placeholder 3"/>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6</a:t>
            </a:fld>
            <a:endParaRPr lang="en-US"/>
          </a:p>
        </p:txBody>
      </p:sp>
      <p:sp>
        <p:nvSpPr>
          <p:cNvPr id="6" name="Date Placeholder 5"/>
          <p:cNvSpPr>
            <a:spLocks noGrp="1"/>
          </p:cNvSpPr>
          <p:nvPr>
            <p:ph type="dt" sz="half" idx="10"/>
          </p:nvPr>
        </p:nvSpPr>
        <p:spPr/>
        <p:txBody>
          <a:bodyPr/>
          <a:lstStyle/>
          <a:p>
            <a:fld id="{82358D46-D85B-40F5-985F-5D499846B733}" type="datetime1">
              <a:rPr lang="en-US" smtClean="0"/>
              <a:pPr/>
              <a:t>8/7/2009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/etc/group</a:t>
            </a:r>
            <a:endParaRPr lang="en-US"/>
          </a:p>
        </p:txBody>
      </p:sp>
      <p:sp>
        <p:nvSpPr>
          <p:cNvPr id="3" name="Content Placeholder 2"/>
          <p:cNvSpPr>
            <a:spLocks noGrp="1"/>
          </p:cNvSpPr>
          <p:nvPr>
            <p:ph idx="1"/>
          </p:nvPr>
        </p:nvSpPr>
        <p:spPr/>
        <p:txBody>
          <a:bodyPr>
            <a:normAutofit fontScale="92500" lnSpcReduction="20000"/>
          </a:bodyPr>
          <a:lstStyle/>
          <a:p>
            <a:r>
              <a:rPr lang="en-US" b="1" smtClean="0"/>
              <a:t>group_name:Password:Group ID (GID): Group List</a:t>
            </a:r>
          </a:p>
          <a:p>
            <a:r>
              <a:rPr lang="en-US" smtClean="0"/>
              <a:t>group_name: It is the name of group. If you run ls -l command, you will see this name printed in the group field. </a:t>
            </a:r>
          </a:p>
          <a:p>
            <a:r>
              <a:rPr lang="en-US" smtClean="0"/>
              <a:t>Password: Generally password is not used, hence it is empty/blank. It can store encrypted password. This is useful to implement privileged groups. X means passwd is stored in /etc/gshadow</a:t>
            </a:r>
          </a:p>
          <a:p>
            <a:r>
              <a:rPr lang="en-US" smtClean="0"/>
              <a:t>Group ID (GID): Each user must be assigned a group ID. You can see this number in your /etc/passwd file. </a:t>
            </a:r>
          </a:p>
          <a:p>
            <a:r>
              <a:rPr lang="en-US" smtClean="0"/>
              <a:t>Group List: It is a list of user names of users who are members of the group. The user names, must be separated by commas.</a:t>
            </a:r>
          </a:p>
        </p:txBody>
      </p:sp>
      <p:sp>
        <p:nvSpPr>
          <p:cNvPr id="4" name="Footer Placeholder 3"/>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7</a:t>
            </a:fld>
            <a:endParaRPr lang="en-US"/>
          </a:p>
        </p:txBody>
      </p:sp>
      <p:sp>
        <p:nvSpPr>
          <p:cNvPr id="6" name="Date Placeholder 5"/>
          <p:cNvSpPr>
            <a:spLocks noGrp="1"/>
          </p:cNvSpPr>
          <p:nvPr>
            <p:ph type="dt" sz="half" idx="10"/>
          </p:nvPr>
        </p:nvSpPr>
        <p:spPr/>
        <p:txBody>
          <a:bodyPr/>
          <a:lstStyle/>
          <a:p>
            <a:fld id="{4EE8F803-9CD2-4431-82B6-2F11915E101A}" type="datetime1">
              <a:rPr lang="en-US" smtClean="0"/>
              <a:pPr/>
              <a:t>8/7/2009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/etc/gshadow</a:t>
            </a:r>
            <a:endParaRPr lang="en-US"/>
          </a:p>
        </p:txBody>
      </p:sp>
      <p:sp>
        <p:nvSpPr>
          <p:cNvPr id="3" name="Content Placeholder 2"/>
          <p:cNvSpPr>
            <a:spLocks noGrp="1"/>
          </p:cNvSpPr>
          <p:nvPr>
            <p:ph idx="1"/>
          </p:nvPr>
        </p:nvSpPr>
        <p:spPr/>
        <p:txBody>
          <a:bodyPr>
            <a:normAutofit fontScale="77500" lnSpcReduction="20000"/>
          </a:bodyPr>
          <a:lstStyle/>
          <a:p>
            <a:r>
              <a:rPr lang="en-US" i="1" smtClean="0"/>
              <a:t>Group name</a:t>
            </a:r>
            <a:r>
              <a:rPr lang="en-US" smtClean="0"/>
              <a:t> — The name of the group. Used by various utility programs as a human-readable identifier for the group.</a:t>
            </a:r>
          </a:p>
          <a:p>
            <a:r>
              <a:rPr lang="en-US" i="1" smtClean="0"/>
              <a:t>Encrypted password</a:t>
            </a:r>
            <a:r>
              <a:rPr lang="en-US" smtClean="0"/>
              <a:t> — The encrypted password for the group. If set, non-members of the group can join the group by typing the password for that group using the newgrp command. If the value of this field is !, then no user is allowed to access the group using the newgrp command. A value of !! is treated the same as a value of ! — however, it also indicates that a password has never been set before. If the value is null, only group members can log into the group.</a:t>
            </a:r>
          </a:p>
          <a:p>
            <a:r>
              <a:rPr lang="en-US" i="1" smtClean="0"/>
              <a:t>Group administrators</a:t>
            </a:r>
            <a:r>
              <a:rPr lang="en-US" smtClean="0"/>
              <a:t> — Group members listed here (in a comma delimited list) can add or remove group members using the gpasswd command.</a:t>
            </a:r>
          </a:p>
          <a:p>
            <a:r>
              <a:rPr lang="en-US" i="1" smtClean="0"/>
              <a:t>Group members</a:t>
            </a:r>
            <a:r>
              <a:rPr lang="en-US" smtClean="0"/>
              <a:t> — Group members listed here (in a comma delimited list) are regular, non-administrative members of the group.</a:t>
            </a:r>
          </a:p>
          <a:p>
            <a:endParaRPr lang="en-US"/>
          </a:p>
        </p:txBody>
      </p:sp>
      <p:sp>
        <p:nvSpPr>
          <p:cNvPr id="4" name="Footer Placeholder 3"/>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8</a:t>
            </a:fld>
            <a:endParaRPr lang="en-US"/>
          </a:p>
        </p:txBody>
      </p:sp>
      <p:sp>
        <p:nvSpPr>
          <p:cNvPr id="6" name="Date Placeholder 5"/>
          <p:cNvSpPr>
            <a:spLocks noGrp="1"/>
          </p:cNvSpPr>
          <p:nvPr>
            <p:ph type="dt" sz="half" idx="10"/>
          </p:nvPr>
        </p:nvSpPr>
        <p:spPr/>
        <p:txBody>
          <a:bodyPr/>
          <a:lstStyle/>
          <a:p>
            <a:fld id="{9F4246FE-800C-418E-B6DA-DF5DD7FFA3E0}" type="datetime1">
              <a:rPr lang="en-US" smtClean="0"/>
              <a:pPr/>
              <a:t>8/7/2009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user environment</a:t>
            </a:r>
            <a:endParaRPr lang="en-US"/>
          </a:p>
        </p:txBody>
      </p:sp>
      <p:sp>
        <p:nvSpPr>
          <p:cNvPr id="3" name="Content Placeholder 2"/>
          <p:cNvSpPr>
            <a:spLocks noGrp="1"/>
          </p:cNvSpPr>
          <p:nvPr>
            <p:ph idx="1"/>
          </p:nvPr>
        </p:nvSpPr>
        <p:spPr/>
        <p:txBody>
          <a:bodyPr>
            <a:normAutofit lnSpcReduction="10000"/>
          </a:bodyPr>
          <a:lstStyle/>
          <a:p>
            <a:r>
              <a:rPr lang="en-US" smtClean="0"/>
              <a:t>Default configuration for all user</a:t>
            </a:r>
          </a:p>
          <a:p>
            <a:pPr lvl="1"/>
            <a:r>
              <a:rPr lang="en-US" smtClean="0"/>
              <a:t>/etc/initrc</a:t>
            </a:r>
          </a:p>
          <a:p>
            <a:pPr lvl="1"/>
            <a:r>
              <a:rPr lang="en-US" smtClean="0"/>
              <a:t>/etc/profile</a:t>
            </a:r>
          </a:p>
          <a:p>
            <a:pPr lvl="1"/>
            <a:r>
              <a:rPr lang="en-US" smtClean="0"/>
              <a:t>/etc/bashrc</a:t>
            </a:r>
          </a:p>
          <a:p>
            <a:r>
              <a:rPr lang="en-US" smtClean="0"/>
              <a:t>Starting configuration for user</a:t>
            </a:r>
          </a:p>
          <a:p>
            <a:pPr lvl="1"/>
            <a:r>
              <a:rPr lang="en-US" smtClean="0"/>
              <a:t>/etc/.bashrc</a:t>
            </a:r>
          </a:p>
          <a:p>
            <a:r>
              <a:rPr lang="en-US" smtClean="0"/>
              <a:t>Changing shell</a:t>
            </a:r>
          </a:p>
          <a:p>
            <a:pPr lvl="1"/>
            <a:r>
              <a:rPr lang="en-US" smtClean="0"/>
              <a:t>bashrc</a:t>
            </a:r>
          </a:p>
          <a:p>
            <a:pPr lvl="1"/>
            <a:r>
              <a:rPr lang="en-US" smtClean="0"/>
              <a:t>tcsh</a:t>
            </a:r>
          </a:p>
          <a:p>
            <a:r>
              <a:rPr lang="en-US" smtClean="0"/>
              <a:t>Changing home directory</a:t>
            </a:r>
            <a:endParaRPr lang="en-US"/>
          </a:p>
        </p:txBody>
      </p:sp>
      <p:sp>
        <p:nvSpPr>
          <p:cNvPr id="4" name="Footer Placeholder 3"/>
          <p:cNvSpPr>
            <a:spLocks noGrp="1"/>
          </p:cNvSpPr>
          <p:nvPr>
            <p:ph type="ftr" sz="quarter" idx="11"/>
          </p:nvPr>
        </p:nvSpPr>
        <p:spPr/>
        <p:txBody>
          <a:bodyPr/>
          <a:lstStyle/>
          <a:p>
            <a:pPr algn="ctr"/>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9</a:t>
            </a:fld>
            <a:endParaRPr lang="en-US"/>
          </a:p>
        </p:txBody>
      </p:sp>
      <p:sp>
        <p:nvSpPr>
          <p:cNvPr id="6" name="Date Placeholder 5"/>
          <p:cNvSpPr>
            <a:spLocks noGrp="1"/>
          </p:cNvSpPr>
          <p:nvPr>
            <p:ph type="dt" sz="half" idx="10"/>
          </p:nvPr>
        </p:nvSpPr>
        <p:spPr/>
        <p:txBody>
          <a:bodyPr/>
          <a:lstStyle/>
          <a:p>
            <a:fld id="{3526AE82-FB87-4D67-83EF-31A23D4879AF}" type="datetime1">
              <a:rPr lang="en-US" smtClean="0"/>
              <a:pPr/>
              <a:t>8/7/2009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1915</TotalTime>
  <Words>2096</Words>
  <Application>Microsoft Office PowerPoint</Application>
  <PresentationFormat>On-screen Show (4:3)</PresentationFormat>
  <Paragraphs>235</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8. User account and permissions</vt:lpstr>
      <vt:lpstr>Contents</vt:lpstr>
      <vt:lpstr>Basics of user accounts in Linux</vt:lpstr>
      <vt:lpstr>User and group action</vt:lpstr>
      <vt:lpstr>/etc/passwd</vt:lpstr>
      <vt:lpstr>/etc/shadow</vt:lpstr>
      <vt:lpstr>/etc/group</vt:lpstr>
      <vt:lpstr>/etc/gshadow</vt:lpstr>
      <vt:lpstr>The user environment</vt:lpstr>
      <vt:lpstr>/etc/inputrc</vt:lpstr>
      <vt:lpstr>Tools</vt:lpstr>
      <vt:lpstr>Permissions</vt:lpstr>
      <vt:lpstr>Tools</vt:lpstr>
      <vt:lpstr>Permission manipulation</vt:lpstr>
      <vt:lpstr>Using umask</vt:lpstr>
      <vt:lpstr>Special permissions</vt:lpstr>
      <vt:lpstr>Sticky bit example</vt:lpstr>
      <vt:lpstr>Sticky bit example</vt:lpstr>
      <vt:lpstr>Suid bit-example</vt:lpstr>
      <vt:lpstr>Suid bit-example</vt:lpstr>
      <vt:lpstr>Summary</vt:lpstr>
    </vt:vector>
  </TitlesOfParts>
  <Company>FIT-HUT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User account and permissions</dc:title>
  <dc:creator>Ha Quoc Trung</dc:creator>
  <cp:lastModifiedBy>tcc</cp:lastModifiedBy>
  <cp:revision>69</cp:revision>
  <dcterms:created xsi:type="dcterms:W3CDTF">2008-02-21T16:10:38Z</dcterms:created>
  <dcterms:modified xsi:type="dcterms:W3CDTF">2009-08-07T06:22:05Z</dcterms:modified>
</cp:coreProperties>
</file>