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58" r:id="rId5"/>
    <p:sldId id="267" r:id="rId6"/>
    <p:sldId id="271" r:id="rId7"/>
    <p:sldId id="268" r:id="rId8"/>
    <p:sldId id="269" r:id="rId9"/>
    <p:sldId id="270" r:id="rId10"/>
    <p:sldId id="259" r:id="rId11"/>
    <p:sldId id="260" r:id="rId12"/>
    <p:sldId id="261" r:id="rId13"/>
    <p:sldId id="262" r:id="rId14"/>
    <p:sldId id="265" r:id="rId15"/>
    <p:sldId id="263" r:id="rId16"/>
    <p:sldId id="264"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007" autoAdjust="0"/>
  </p:normalViewPr>
  <p:slideViewPr>
    <p:cSldViewPr>
      <p:cViewPr varScale="1">
        <p:scale>
          <a:sx n="39" d="100"/>
          <a:sy n="39" d="100"/>
        </p:scale>
        <p:origin x="-126" y="-102"/>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2430"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2A7A5C6E-219F-4A4D-A039-DEAC2BB81DDE}" type="datetimeFigureOut">
              <a:rPr lang="en-US"/>
              <a:pPr>
                <a:defRPr/>
              </a:pPr>
              <a:t>4/11/2010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F22B5338-F22F-4EB9-8B96-C2D840C5F2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1pPr>
    <a:lvl2pPr marL="4572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2pPr>
    <a:lvl3pPr marL="9144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3pPr>
    <a:lvl4pPr marL="13716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4pPr>
    <a:lvl5pPr marL="18288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2B5338-F22F-4EB9-8B96-C2D840C5F24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charset="0"/>
                <a:cs typeface="Arial" charset="0"/>
              </a:rPr>
              <a:t>When  the system need to be restore, we can use the command restore to do it. The command allows us to view the content of the backup, to restore all of files included in the backup to the current directory, or specify exactly which files to restore. The option if is used to specify interactive restoration.</a:t>
            </a:r>
          </a:p>
          <a:p>
            <a:endParaRPr lang="en-US" dirty="0" smtClean="0">
              <a:latin typeface="Arial" charset="0"/>
              <a:cs typeface="Arial" charset="0"/>
            </a:endParaRPr>
          </a:p>
          <a:p>
            <a:r>
              <a:rPr lang="en-US" b="1" dirty="0" smtClean="0"/>
              <a:t>Restore [option]</a:t>
            </a:r>
          </a:p>
          <a:p>
            <a:endParaRPr lang="en-US" b="1" dirty="0" smtClean="0"/>
          </a:p>
          <a:p>
            <a:r>
              <a:rPr lang="en-US" b="1" dirty="0" smtClean="0"/>
              <a:t>Options</a:t>
            </a:r>
          </a:p>
          <a:p>
            <a:endParaRPr lang="en-US" b="1" dirty="0" smtClean="0"/>
          </a:p>
          <a:p>
            <a:r>
              <a:rPr lang="en-US" dirty="0" smtClean="0"/>
              <a:t>r: Restore all dump files to the current directory</a:t>
            </a:r>
          </a:p>
          <a:p>
            <a:r>
              <a:rPr lang="en-US" dirty="0" smtClean="0"/>
              <a:t>x: Restore only specified file and directory to the current directory</a:t>
            </a:r>
          </a:p>
          <a:p>
            <a:r>
              <a:rPr lang="en-US" dirty="0" smtClean="0"/>
              <a:t>t: Display whether the specified file name on tape</a:t>
            </a:r>
          </a:p>
          <a:p>
            <a:r>
              <a:rPr lang="en-US" dirty="0" err="1" smtClean="0"/>
              <a:t>i</a:t>
            </a:r>
            <a:r>
              <a:rPr lang="en-US" dirty="0" smtClean="0"/>
              <a:t>: Execute restore interactively (question and answer)</a:t>
            </a:r>
          </a:p>
          <a:p>
            <a:r>
              <a:rPr lang="en-US" dirty="0" smtClean="0"/>
              <a:t>v: Display restore file and directory</a:t>
            </a:r>
          </a:p>
          <a:p>
            <a:r>
              <a:rPr lang="en-US" dirty="0" smtClean="0"/>
              <a:t>f: Specify the archive file name (device name of </a:t>
            </a:r>
            <a:r>
              <a:rPr lang="en-US" dirty="0" err="1" smtClean="0"/>
              <a:t>tape,etc</a:t>
            </a:r>
            <a:r>
              <a:rPr lang="en-US" dirty="0" smtClean="0"/>
              <a:t> ) to be restore</a:t>
            </a:r>
          </a:p>
          <a:p>
            <a:r>
              <a:rPr lang="en-US" b="1" dirty="0" smtClean="0"/>
              <a:t> </a:t>
            </a:r>
          </a:p>
          <a:p>
            <a:r>
              <a:rPr lang="en-US" dirty="0" smtClean="0"/>
              <a:t>r/x/t/</a:t>
            </a:r>
            <a:r>
              <a:rPr lang="en-US" dirty="0" err="1" smtClean="0"/>
              <a:t>i</a:t>
            </a:r>
            <a:r>
              <a:rPr lang="en-US" dirty="0" smtClean="0"/>
              <a:t> are mutually exclusive, </a:t>
            </a:r>
            <a:r>
              <a:rPr lang="en-US" dirty="0" err="1" smtClean="0"/>
              <a:t>i.e</a:t>
            </a:r>
            <a:r>
              <a:rPr lang="en-US" dirty="0" smtClean="0"/>
              <a:t> they cannot be specified at the same time</a:t>
            </a:r>
            <a:r>
              <a:rPr lang="en-US" b="1" dirty="0" smtClean="0"/>
              <a:t> </a:t>
            </a:r>
          </a:p>
          <a:p>
            <a:endParaRPr lang="en-US" dirty="0" smtClean="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1BE0303A-53D1-443B-90F6-73D6487D72EE}" type="slidenum">
              <a:rPr lang="en-US" smtClean="0"/>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2B5338-F22F-4EB9-8B96-C2D840C5F24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cs typeface="Arial" charset="0"/>
              </a:rPr>
              <a:t>It is necessary to backup to prevent the loss of data due to several problems such as  a physical breakdown, an accidental mistake, and a malicious attack, etc. To operate the system safely, a planned backup should be executed. </a:t>
            </a:r>
          </a:p>
          <a:p>
            <a:pPr eaLnBrk="1" hangingPunct="1">
              <a:spcBef>
                <a:spcPct val="0"/>
              </a:spcBef>
            </a:pPr>
            <a:r>
              <a:rPr lang="en-US" smtClean="0">
                <a:latin typeface="Arial" charset="0"/>
                <a:cs typeface="Arial" charset="0"/>
              </a:rPr>
              <a:t>Backup enables you to restore data when there is a crash of the system or when a file is accidentally deleted. Backup can be varied from a simple backup such as restore a specific file or directory to a more complex backup such as restore the whole file systems. There 2 types of commands which correspond to each purpose.</a:t>
            </a:r>
          </a:p>
          <a:p>
            <a:pPr eaLnBrk="1" hangingPunct="1">
              <a:spcBef>
                <a:spcPct val="0"/>
              </a:spcBef>
            </a:pPr>
            <a:r>
              <a:rPr lang="en-US" smtClean="0">
                <a:latin typeface="Arial" charset="0"/>
                <a:cs typeface="Arial" charset="0"/>
              </a:rPr>
              <a:t>• To backup file or directory, use command </a:t>
            </a:r>
            <a:r>
              <a:rPr lang="en-US" b="1" smtClean="0">
                <a:latin typeface="Arial" charset="0"/>
                <a:cs typeface="Arial" charset="0"/>
              </a:rPr>
              <a:t>tar: </a:t>
            </a:r>
            <a:r>
              <a:rPr lang="en-US" smtClean="0">
                <a:latin typeface="Arial" charset="0"/>
                <a:cs typeface="Arial" charset="0"/>
              </a:rPr>
              <a:t>This command groups a number of files and/or a number of directories in a form called ‘tar’. The file concatenated into one is called an archive file. It is not only used to back up but also to concatenate various files. This command  also allows us to compress our archives.</a:t>
            </a:r>
          </a:p>
          <a:p>
            <a:pPr eaLnBrk="1" hangingPunct="1">
              <a:spcBef>
                <a:spcPct val="0"/>
              </a:spcBef>
            </a:pPr>
            <a:r>
              <a:rPr lang="en-US" smtClean="0">
                <a:latin typeface="Arial" charset="0"/>
                <a:cs typeface="Arial" charset="0"/>
              </a:rPr>
              <a:t>• To backup file system</a:t>
            </a:r>
          </a:p>
          <a:p>
            <a:pPr eaLnBrk="1" hangingPunct="1">
              <a:spcBef>
                <a:spcPct val="0"/>
              </a:spcBef>
            </a:pPr>
            <a:r>
              <a:rPr lang="en-US" b="1" smtClean="0">
                <a:latin typeface="Arial" charset="0"/>
                <a:cs typeface="Arial" charset="0"/>
              </a:rPr>
              <a:t>dump: </a:t>
            </a:r>
            <a:r>
              <a:rPr lang="en-US" smtClean="0">
                <a:latin typeface="Arial" charset="0"/>
                <a:cs typeface="Arial" charset="0"/>
              </a:rPr>
              <a:t>Command that backs up the entire file system</a:t>
            </a:r>
          </a:p>
          <a:p>
            <a:pPr eaLnBrk="1" hangingPunct="1">
              <a:spcBef>
                <a:spcPct val="0"/>
              </a:spcBef>
            </a:pPr>
            <a:r>
              <a:rPr lang="en-US" b="1" smtClean="0">
                <a:latin typeface="Arial" charset="0"/>
                <a:cs typeface="Arial" charset="0"/>
              </a:rPr>
              <a:t>restore: </a:t>
            </a:r>
            <a:r>
              <a:rPr lang="en-US" smtClean="0">
                <a:latin typeface="Arial" charset="0"/>
                <a:cs typeface="Arial" charset="0"/>
              </a:rPr>
              <a:t>Command that restores data backed up by ‘dump’ command.</a:t>
            </a:r>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4F0453-DD80-4A63-8786-546F88FCD1AB}"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cs typeface="Arial" charset="0"/>
              </a:rPr>
              <a:t>The </a:t>
            </a:r>
            <a:r>
              <a:rPr lang="en-US" b="1" smtClean="0">
                <a:latin typeface="Arial" charset="0"/>
                <a:cs typeface="Arial" charset="0"/>
              </a:rPr>
              <a:t>tar command (abbreviation of Tape Archive) saves and restores the file to the backup destination, specifying </a:t>
            </a:r>
            <a:r>
              <a:rPr lang="en-US" smtClean="0">
                <a:latin typeface="Arial" charset="0"/>
                <a:cs typeface="Arial" charset="0"/>
              </a:rPr>
              <a:t>a device file such as tape unit or a usual file name.</a:t>
            </a:r>
          </a:p>
          <a:p>
            <a:pPr eaLnBrk="1" hangingPunct="1">
              <a:spcBef>
                <a:spcPct val="0"/>
              </a:spcBef>
            </a:pPr>
            <a:r>
              <a:rPr lang="en-US" b="1" smtClean="0">
                <a:latin typeface="Arial" charset="0"/>
                <a:cs typeface="Arial" charset="0"/>
              </a:rPr>
              <a:t>Usage:	tar [option] file_or_directory_of_backup_source</a:t>
            </a:r>
          </a:p>
          <a:p>
            <a:pPr eaLnBrk="1" hangingPunct="1">
              <a:spcBef>
                <a:spcPct val="0"/>
              </a:spcBef>
            </a:pPr>
            <a:r>
              <a:rPr lang="en-US" b="1" smtClean="0">
                <a:latin typeface="Arial" charset="0"/>
                <a:cs typeface="Arial" charset="0"/>
              </a:rPr>
              <a:t>Major options:</a:t>
            </a:r>
          </a:p>
          <a:p>
            <a:pPr eaLnBrk="1" hangingPunct="1">
              <a:spcBef>
                <a:spcPct val="0"/>
              </a:spcBef>
            </a:pPr>
            <a:r>
              <a:rPr lang="en-US" smtClean="0">
                <a:latin typeface="Arial" charset="0"/>
                <a:cs typeface="Arial" charset="0"/>
              </a:rPr>
              <a:t>c : Write it in the file of the ‘tar’ form.</a:t>
            </a:r>
          </a:p>
          <a:p>
            <a:pPr eaLnBrk="1" hangingPunct="1">
              <a:spcBef>
                <a:spcPct val="0"/>
              </a:spcBef>
            </a:pPr>
            <a:r>
              <a:rPr lang="en-US" smtClean="0">
                <a:latin typeface="Arial" charset="0"/>
                <a:cs typeface="Arial" charset="0"/>
              </a:rPr>
              <a:t>x : Restore it from the file of the ‘tar’ form.</a:t>
            </a:r>
          </a:p>
          <a:p>
            <a:pPr eaLnBrk="1" hangingPunct="1">
              <a:spcBef>
                <a:spcPct val="0"/>
              </a:spcBef>
            </a:pPr>
            <a:r>
              <a:rPr lang="en-US" smtClean="0">
                <a:latin typeface="Arial" charset="0"/>
                <a:cs typeface="Arial" charset="0"/>
              </a:rPr>
              <a:t>t : Display the contents of a file list of the ‘tar’ form.</a:t>
            </a:r>
          </a:p>
          <a:p>
            <a:pPr eaLnBrk="1" hangingPunct="1">
              <a:spcBef>
                <a:spcPct val="0"/>
              </a:spcBef>
            </a:pPr>
            <a:r>
              <a:rPr lang="en-US" smtClean="0">
                <a:latin typeface="Arial" charset="0"/>
                <a:cs typeface="Arial" charset="0"/>
              </a:rPr>
              <a:t>v : Display the message such as the file name while ‘tar’ form command is running.</a:t>
            </a:r>
          </a:p>
          <a:p>
            <a:pPr eaLnBrk="1" hangingPunct="1">
              <a:spcBef>
                <a:spcPct val="0"/>
              </a:spcBef>
            </a:pPr>
            <a:r>
              <a:rPr lang="en-US" smtClean="0">
                <a:latin typeface="Arial" charset="0"/>
                <a:cs typeface="Arial" charset="0"/>
              </a:rPr>
              <a:t>f : Specify the file name of the ‘tar’ form.</a:t>
            </a:r>
          </a:p>
          <a:p>
            <a:pPr eaLnBrk="1" hangingPunct="1">
              <a:spcBef>
                <a:spcPct val="0"/>
              </a:spcBef>
            </a:pPr>
            <a:r>
              <a:rPr lang="en-US" smtClean="0">
                <a:latin typeface="Arial" charset="0"/>
                <a:cs typeface="Arial" charset="0"/>
              </a:rPr>
              <a:t>z : Support the ‘tar’ file of the ‘gzip’ compressed format.</a:t>
            </a:r>
          </a:p>
          <a:p>
            <a:pPr eaLnBrk="1" hangingPunct="1">
              <a:spcBef>
                <a:spcPct val="0"/>
              </a:spcBef>
            </a:pPr>
            <a:endParaRPr lang="en-US" smtClean="0">
              <a:latin typeface="Arial" charset="0"/>
              <a:cs typeface="Arial" charset="0"/>
            </a:endParaRPr>
          </a:p>
          <a:p>
            <a:pPr eaLnBrk="1" hangingPunct="1">
              <a:spcBef>
                <a:spcPct val="0"/>
              </a:spcBef>
            </a:pPr>
            <a:r>
              <a:rPr lang="en-US" smtClean="0">
                <a:latin typeface="Arial" charset="0"/>
                <a:cs typeface="Arial" charset="0"/>
              </a:rPr>
              <a:t>(1) Save the subordinate file directory of the ‘homework1’ directory to the tape.</a:t>
            </a:r>
          </a:p>
          <a:p>
            <a:pPr eaLnBrk="1" hangingPunct="1">
              <a:spcBef>
                <a:spcPct val="0"/>
              </a:spcBef>
            </a:pPr>
            <a:r>
              <a:rPr lang="en-US" smtClean="0">
                <a:latin typeface="Arial" charset="0"/>
                <a:cs typeface="Arial" charset="0"/>
              </a:rPr>
              <a:t>(2) Display the contents of the tape.</a:t>
            </a:r>
          </a:p>
          <a:p>
            <a:pPr eaLnBrk="1" hangingPunct="1">
              <a:spcBef>
                <a:spcPct val="0"/>
              </a:spcBef>
            </a:pPr>
            <a:r>
              <a:rPr lang="en-US" smtClean="0">
                <a:latin typeface="Arial" charset="0"/>
                <a:cs typeface="Arial" charset="0"/>
              </a:rPr>
              <a:t>(3) Restore the subordinate of the ‘homework1’ directory in the tape.</a:t>
            </a:r>
          </a:p>
          <a:p>
            <a:pPr eaLnBrk="1" hangingPunct="1">
              <a:spcBef>
                <a:spcPct val="0"/>
              </a:spcBef>
            </a:pPr>
            <a:r>
              <a:rPr lang="en-US" smtClean="0">
                <a:latin typeface="Arial" charset="0"/>
                <a:cs typeface="Arial" charset="0"/>
              </a:rPr>
              <a:t>(4) 	(a) Bring three files together in one ‘tar’ form, and compress it with ‘gzip’ at the same time.</a:t>
            </a:r>
          </a:p>
          <a:p>
            <a:pPr eaLnBrk="1" hangingPunct="1">
              <a:spcBef>
                <a:spcPct val="0"/>
              </a:spcBef>
            </a:pPr>
            <a:r>
              <a:rPr lang="en-US" smtClean="0">
                <a:latin typeface="Arial" charset="0"/>
                <a:cs typeface="Arial" charset="0"/>
              </a:rPr>
              <a:t>	(b) Display the contents of a ‘tar’ form file compressed with ‘gzip’.</a:t>
            </a:r>
          </a:p>
          <a:p>
            <a:pPr eaLnBrk="1" hangingPunct="1">
              <a:spcBef>
                <a:spcPct val="0"/>
              </a:spcBef>
            </a:pPr>
            <a:r>
              <a:rPr lang="en-US" smtClean="0">
                <a:latin typeface="Arial" charset="0"/>
                <a:cs typeface="Arial" charset="0"/>
              </a:rPr>
              <a:t>	(c) Restore the file from the ‘tar’ form file compressed with ‘gzip’.</a:t>
            </a:r>
          </a:p>
          <a:p>
            <a:pPr eaLnBrk="1" hangingPunct="1">
              <a:spcBef>
                <a:spcPct val="0"/>
              </a:spcBef>
            </a:pPr>
            <a:r>
              <a:rPr lang="en-US" smtClean="0">
                <a:latin typeface="Arial" charset="0"/>
                <a:cs typeface="Arial" charset="0"/>
              </a:rPr>
              <a:t>The ‘tar’ command of Linux adopts ‘GNU tar (gtar)’ can do more functions:</a:t>
            </a:r>
          </a:p>
          <a:p>
            <a:pPr eaLnBrk="1" hangingPunct="1">
              <a:spcBef>
                <a:spcPct val="0"/>
              </a:spcBef>
            </a:pPr>
            <a:r>
              <a:rPr lang="en-US" smtClean="0">
                <a:latin typeface="Arial" charset="0"/>
                <a:cs typeface="Arial" charset="0"/>
              </a:rPr>
              <a:t>• The backup destinations can extend over several tapes (multi-volume).</a:t>
            </a:r>
          </a:p>
          <a:p>
            <a:pPr eaLnBrk="1" hangingPunct="1">
              <a:spcBef>
                <a:spcPct val="0"/>
              </a:spcBef>
            </a:pPr>
            <a:r>
              <a:rPr lang="en-US" smtClean="0">
                <a:latin typeface="Arial" charset="0"/>
                <a:cs typeface="Arial" charset="0"/>
              </a:rPr>
              <a:t>• When creating file from the ‘tar’ file and restoring file from the ‘tar’ file, files can be compressed and decompressed.</a:t>
            </a:r>
          </a:p>
          <a:p>
            <a:pPr eaLnBrk="1" hangingPunct="1">
              <a:spcBef>
                <a:spcPct val="0"/>
              </a:spcBef>
            </a:pPr>
            <a:endParaRPr lang="en-US" smtClean="0">
              <a:latin typeface="Arial" charset="0"/>
              <a:cs typeface="Arial" charset="0"/>
            </a:endParaRPr>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41A33F-7025-4F60-80CF-2F387CD98667}"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cs typeface="Arial" charset="0"/>
              </a:rPr>
              <a:t>mt command can be used to send command to the tape such as rewind or forward to the head position of the tape and display the status of the tape etc.</a:t>
            </a:r>
          </a:p>
          <a:p>
            <a:pPr eaLnBrk="1" hangingPunct="1">
              <a:spcBef>
                <a:spcPct val="0"/>
              </a:spcBef>
            </a:pPr>
            <a:endParaRPr lang="en-US" b="1" smtClean="0">
              <a:latin typeface="Arial" charset="0"/>
              <a:cs typeface="Arial" charset="0"/>
            </a:endParaRPr>
          </a:p>
          <a:p>
            <a:pPr eaLnBrk="1" hangingPunct="1">
              <a:spcBef>
                <a:spcPct val="0"/>
              </a:spcBef>
            </a:pPr>
            <a:r>
              <a:rPr lang="en-US" b="1" smtClean="0">
                <a:latin typeface="Arial" charset="0"/>
                <a:cs typeface="Arial" charset="0"/>
              </a:rPr>
              <a:t>Usage: mt [-f tape_station] Command [frequency ]</a:t>
            </a:r>
          </a:p>
          <a:p>
            <a:pPr eaLnBrk="1" hangingPunct="1">
              <a:spcBef>
                <a:spcPct val="0"/>
              </a:spcBef>
            </a:pPr>
            <a:r>
              <a:rPr lang="en-US" b="1" smtClean="0">
                <a:latin typeface="Arial" charset="0"/>
                <a:cs typeface="Arial" charset="0"/>
              </a:rPr>
              <a:t>Major options:</a:t>
            </a:r>
          </a:p>
          <a:p>
            <a:pPr eaLnBrk="1" hangingPunct="1">
              <a:spcBef>
                <a:spcPct val="0"/>
              </a:spcBef>
            </a:pPr>
            <a:r>
              <a:rPr lang="en-US" smtClean="0">
                <a:latin typeface="Arial" charset="0"/>
                <a:cs typeface="Arial" charset="0"/>
              </a:rPr>
              <a:t>f device_name: 	Specify the device file name of tape unit.</a:t>
            </a:r>
          </a:p>
          <a:p>
            <a:pPr eaLnBrk="1" hangingPunct="1">
              <a:spcBef>
                <a:spcPct val="0"/>
              </a:spcBef>
            </a:pPr>
            <a:r>
              <a:rPr lang="en-US" b="1" smtClean="0">
                <a:latin typeface="Arial" charset="0"/>
                <a:cs typeface="Arial" charset="0"/>
              </a:rPr>
              <a:t>Command [frequency]</a:t>
            </a:r>
          </a:p>
          <a:p>
            <a:pPr eaLnBrk="1" hangingPunct="1">
              <a:spcBef>
                <a:spcPct val="0"/>
              </a:spcBef>
            </a:pPr>
            <a:r>
              <a:rPr lang="en-US" smtClean="0">
                <a:latin typeface="Arial" charset="0"/>
                <a:cs typeface="Arial" charset="0"/>
              </a:rPr>
              <a:t>fsf n: 		Forward ‘n’ space(s) of reading position in the specified file.</a:t>
            </a:r>
          </a:p>
          <a:p>
            <a:pPr eaLnBrk="1" hangingPunct="1">
              <a:spcBef>
                <a:spcPct val="0"/>
              </a:spcBef>
            </a:pPr>
            <a:r>
              <a:rPr lang="en-US" smtClean="0">
                <a:latin typeface="Arial" charset="0"/>
                <a:cs typeface="Arial" charset="0"/>
              </a:rPr>
              <a:t>bsfm n: 		Backward ‘n’ space(s) of reading position in the specified file.</a:t>
            </a:r>
          </a:p>
          <a:p>
            <a:pPr eaLnBrk="1" hangingPunct="1">
              <a:spcBef>
                <a:spcPct val="0"/>
              </a:spcBef>
            </a:pPr>
            <a:r>
              <a:rPr lang="en-US" smtClean="0">
                <a:latin typeface="Arial" charset="0"/>
                <a:cs typeface="Arial" charset="0"/>
              </a:rPr>
              <a:t>rewind: 		Rewind to the head of the tape.</a:t>
            </a:r>
          </a:p>
          <a:p>
            <a:pPr eaLnBrk="1" hangingPunct="1">
              <a:spcBef>
                <a:spcPct val="0"/>
              </a:spcBef>
            </a:pPr>
            <a:r>
              <a:rPr lang="en-US" smtClean="0">
                <a:latin typeface="Arial" charset="0"/>
                <a:cs typeface="Arial" charset="0"/>
              </a:rPr>
              <a:t>status: 		Display information about the tape.</a:t>
            </a:r>
          </a:p>
          <a:p>
            <a:pPr eaLnBrk="1" hangingPunct="1">
              <a:spcBef>
                <a:spcPct val="0"/>
              </a:spcBef>
            </a:pPr>
            <a:endParaRPr lang="en-US" smtClean="0">
              <a:latin typeface="Arial" charset="0"/>
              <a:cs typeface="Arial" charset="0"/>
            </a:endParaRPr>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59F426-5344-4AC4-905A-BDE1B0DF6698}"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cs typeface="Arial" charset="0"/>
              </a:rPr>
              <a:t>As hard disk is one type of physical components of a computer system, there is a possibility of hard disk failure during operation. Backup and restore file system using </a:t>
            </a:r>
            <a:r>
              <a:rPr lang="en-US" b="1" smtClean="0">
                <a:latin typeface="Arial" charset="0"/>
                <a:cs typeface="Arial" charset="0"/>
              </a:rPr>
              <a:t>dump</a:t>
            </a:r>
            <a:r>
              <a:rPr lang="en-US" smtClean="0">
                <a:latin typeface="Arial" charset="0"/>
                <a:cs typeface="Arial" charset="0"/>
              </a:rPr>
              <a:t> and </a:t>
            </a:r>
            <a:r>
              <a:rPr lang="en-US" b="1" smtClean="0">
                <a:latin typeface="Arial" charset="0"/>
                <a:cs typeface="Arial" charset="0"/>
              </a:rPr>
              <a:t>restore</a:t>
            </a:r>
            <a:r>
              <a:rPr lang="en-US" smtClean="0">
                <a:latin typeface="Arial" charset="0"/>
                <a:cs typeface="Arial" charset="0"/>
              </a:rPr>
              <a:t> command enables you to minimize the amount of recovery work at hard disk failure.</a:t>
            </a:r>
          </a:p>
          <a:p>
            <a:pPr eaLnBrk="1" hangingPunct="1">
              <a:spcBef>
                <a:spcPct val="0"/>
              </a:spcBef>
            </a:pPr>
            <a:r>
              <a:rPr lang="en-US" smtClean="0">
                <a:latin typeface="Arial" charset="0"/>
                <a:cs typeface="Arial" charset="0"/>
              </a:rPr>
              <a:t>The ‘</a:t>
            </a:r>
            <a:r>
              <a:rPr lang="en-US" b="1" smtClean="0">
                <a:latin typeface="Arial" charset="0"/>
                <a:cs typeface="Arial" charset="0"/>
              </a:rPr>
              <a:t>dump</a:t>
            </a:r>
            <a:r>
              <a:rPr lang="en-US" smtClean="0">
                <a:latin typeface="Arial" charset="0"/>
                <a:cs typeface="Arial" charset="0"/>
              </a:rPr>
              <a:t>’ command copies the complete file system onto the magnetic tape and the disk as well as performs ‘incremental dump’ which is an action that copies only the parts that was changed from the last backup.</a:t>
            </a:r>
          </a:p>
          <a:p>
            <a:pPr eaLnBrk="1" hangingPunct="1">
              <a:spcBef>
                <a:spcPct val="0"/>
              </a:spcBef>
            </a:pPr>
            <a:r>
              <a:rPr lang="en-US" smtClean="0">
                <a:latin typeface="Arial" charset="0"/>
                <a:cs typeface="Arial" charset="0"/>
              </a:rPr>
              <a:t>The ‘</a:t>
            </a:r>
            <a:r>
              <a:rPr lang="en-US" b="1" smtClean="0">
                <a:latin typeface="Arial" charset="0"/>
                <a:cs typeface="Arial" charset="0"/>
              </a:rPr>
              <a:t>restore</a:t>
            </a:r>
            <a:r>
              <a:rPr lang="en-US" smtClean="0">
                <a:latin typeface="Arial" charset="0"/>
                <a:cs typeface="Arial" charset="0"/>
              </a:rPr>
              <a:t>’ command restore the file system by the whole.</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F855C9-2525-4B36-A4CA-4861B8B52CF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dump command is used with different levels. You will specify dump command with options of level from 0 to 9</a:t>
            </a:r>
          </a:p>
          <a:p>
            <a:r>
              <a:rPr lang="en-US" dirty="0" smtClean="0"/>
              <a:t>At level O, a full back up (copy all the current files in the partition for back up) will be taken, it is called full dump.</a:t>
            </a:r>
          </a:p>
          <a:p>
            <a:r>
              <a:rPr lang="en-US" dirty="0" smtClean="0"/>
              <a:t>Level 1 to 9 is where you use for incremental backup, it is called incremental dump.</a:t>
            </a:r>
          </a:p>
          <a:p>
            <a:endParaRPr lang="en-US" dirty="0" smtClean="0"/>
          </a:p>
          <a:p>
            <a:r>
              <a:rPr lang="en-US" dirty="0" smtClean="0"/>
              <a:t> Incremental dump means that only the part that has changed between the present back up and the last backup (which has the level smaller than present backup level) will be backed </a:t>
            </a:r>
            <a:r>
              <a:rPr lang="en-US" dirty="0" err="1" smtClean="0"/>
              <a:t>up.If</a:t>
            </a:r>
            <a:r>
              <a:rPr lang="en-US" dirty="0" smtClean="0"/>
              <a:t> you restore files, you will first restore the latest file has been dumped at level 0, then the lowest level sequentially (Look at the above diagram).   </a:t>
            </a:r>
          </a:p>
          <a:p>
            <a:endParaRPr lang="en-US" dirty="0" smtClean="0"/>
          </a:p>
          <a:p>
            <a:r>
              <a:rPr lang="en-US" dirty="0" smtClean="0"/>
              <a:t>Backup management refers to the task of improving the efficiency of the back up work for the file system such as tape capacity  management by doing frequent small number of dumps.</a:t>
            </a:r>
          </a:p>
          <a:p>
            <a:r>
              <a:rPr lang="en-US" dirty="0" smtClean="0"/>
              <a:t>File /etc/</a:t>
            </a:r>
            <a:r>
              <a:rPr lang="en-US" dirty="0" err="1" smtClean="0"/>
              <a:t>dumpdates</a:t>
            </a:r>
            <a:r>
              <a:rPr lang="en-US" dirty="0" smtClean="0"/>
              <a:t> is where you can look for date and time doing different backups </a:t>
            </a:r>
          </a:p>
          <a:p>
            <a:endParaRPr lang="en-US" dirty="0" smtClean="0">
              <a:latin typeface="Arial" charset="0"/>
              <a:cs typeface="Arial" charset="0"/>
            </a:endParaRPr>
          </a:p>
          <a:p>
            <a:endParaRPr lang="en-US" dirty="0" smtClean="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C1F1B484-25DD-4810-97F8-B1D2E3AF91A7}" type="slidenum">
              <a:rPr lang="en-US" smtClean="0"/>
              <a:pPr>
                <a:defRPr/>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marL="241653" indent="-241653"/>
            <a:r>
              <a:rPr lang="en-US" dirty="0" smtClean="0"/>
              <a:t>When scheduling backup, following points are considered</a:t>
            </a:r>
          </a:p>
          <a:p>
            <a:pPr marL="241653" indent="-241653"/>
            <a:endParaRPr lang="en-US" dirty="0" smtClean="0"/>
          </a:p>
          <a:p>
            <a:pPr marL="241653" indent="-241653">
              <a:buFontTx/>
              <a:buAutoNum type="arabicParenR"/>
            </a:pPr>
            <a:r>
              <a:rPr lang="en-US" dirty="0" smtClean="0"/>
              <a:t>Update frequency of the file system: Some file systems are not modified frequently such as /</a:t>
            </a:r>
            <a:r>
              <a:rPr lang="en-US" dirty="0" err="1" smtClean="0"/>
              <a:t>usr</a:t>
            </a:r>
            <a:r>
              <a:rPr lang="en-US" dirty="0" smtClean="0"/>
              <a:t> and /opt, the frequency of backup for this 2 file system could be small like once a month. But /home which user might update it everyday will have a dense everyday backup frequency</a:t>
            </a:r>
          </a:p>
          <a:p>
            <a:pPr marL="241653" indent="-241653">
              <a:buFontTx/>
              <a:buAutoNum type="arabicParenR"/>
            </a:pPr>
            <a:r>
              <a:rPr lang="en-US" dirty="0" smtClean="0"/>
              <a:t>Tape management: You should keep lowest level back up files when doing incremental backup which saves time. Management task for this is more complex</a:t>
            </a:r>
          </a:p>
        </p:txBody>
      </p:sp>
      <p:sp>
        <p:nvSpPr>
          <p:cNvPr id="4" name="Slide Number Placeholder 3"/>
          <p:cNvSpPr>
            <a:spLocks noGrp="1"/>
          </p:cNvSpPr>
          <p:nvPr>
            <p:ph type="sldNum" sz="quarter" idx="5"/>
          </p:nvPr>
        </p:nvSpPr>
        <p:spPr/>
        <p:txBody>
          <a:bodyPr/>
          <a:lstStyle/>
          <a:p>
            <a:pPr>
              <a:defRPr/>
            </a:pPr>
            <a:fld id="{5B8E08C8-5C1C-4B82-96DD-31E30DFCA042}" type="slidenum">
              <a:rPr lang="en-US" smtClean="0"/>
              <a:pPr>
                <a:defRPr/>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charset="0"/>
                <a:cs typeface="Arial" charset="0"/>
              </a:rPr>
              <a:t>The dump command allows to copy entire file system to backup device. Before doing it, it is recommended to login to single user mode, disconnect the driver to backup. To ensure that the backup process will be running  correctly, the file system has to be verified by the command </a:t>
            </a:r>
            <a:r>
              <a:rPr lang="en-US" dirty="0" err="1" smtClean="0">
                <a:latin typeface="Arial" charset="0"/>
                <a:cs typeface="Arial" charset="0"/>
              </a:rPr>
              <a:t>fsck</a:t>
            </a:r>
            <a:r>
              <a:rPr lang="en-US" dirty="0" smtClean="0">
                <a:latin typeface="Arial" charset="0"/>
                <a:cs typeface="Arial" charset="0"/>
              </a:rPr>
              <a:t>. Then the backup process can be started. The contents of the file systems will be copied to external tape device</a:t>
            </a:r>
          </a:p>
          <a:p>
            <a:endParaRPr lang="en-US" dirty="0" smtClean="0">
              <a:latin typeface="Arial" charset="0"/>
              <a:cs typeface="Arial" charset="0"/>
            </a:endParaRPr>
          </a:p>
          <a:p>
            <a:pPr marL="241653" indent="-241653">
              <a:buFontTx/>
              <a:buAutoNum type="arabicParenBoth"/>
            </a:pPr>
            <a:r>
              <a:rPr lang="en-US" dirty="0" smtClean="0"/>
              <a:t>Switch to single mode so others cannot access files during backup</a:t>
            </a:r>
          </a:p>
          <a:p>
            <a:pPr marL="241653" indent="-241653">
              <a:buFontTx/>
              <a:buAutoNum type="arabicParenBoth"/>
            </a:pPr>
            <a:r>
              <a:rPr lang="en-US" dirty="0" smtClean="0"/>
              <a:t>Demount the target so you can check for file system using </a:t>
            </a:r>
            <a:r>
              <a:rPr lang="en-US" dirty="0" err="1" smtClean="0"/>
              <a:t>fsck</a:t>
            </a:r>
            <a:r>
              <a:rPr lang="en-US" dirty="0" smtClean="0"/>
              <a:t> –</a:t>
            </a:r>
            <a:r>
              <a:rPr lang="en-US" dirty="0" err="1" smtClean="0"/>
              <a:t>aV</a:t>
            </a:r>
            <a:endParaRPr lang="en-US" dirty="0" smtClean="0"/>
          </a:p>
          <a:p>
            <a:pPr marL="241653" indent="-241653">
              <a:buFontTx/>
              <a:buAutoNum type="arabicParenBoth"/>
            </a:pPr>
            <a:r>
              <a:rPr lang="en-US" dirty="0" smtClean="0"/>
              <a:t>Back up each partition using dump</a:t>
            </a:r>
          </a:p>
          <a:p>
            <a:pPr marL="724959" lvl="1" indent="-241653">
              <a:buFontTx/>
              <a:buAutoNum type="alphaLcParenBoth"/>
            </a:pPr>
            <a:r>
              <a:rPr lang="en-US" dirty="0" smtClean="0"/>
              <a:t> Full backup for /dev/hda6</a:t>
            </a:r>
          </a:p>
          <a:p>
            <a:pPr marL="724959" lvl="1" indent="-241653">
              <a:buFontTx/>
              <a:buAutoNum type="alphaLcParenBoth"/>
            </a:pPr>
            <a:r>
              <a:rPr lang="en-US" dirty="0" smtClean="0"/>
              <a:t> Incremental backup level 5 </a:t>
            </a:r>
          </a:p>
          <a:p>
            <a:pPr marL="724959" lvl="1" indent="-241653">
              <a:buFontTx/>
              <a:buAutoNum type="alphaLcParenBoth"/>
            </a:pPr>
            <a:r>
              <a:rPr lang="en-US" dirty="0" smtClean="0"/>
              <a:t> Incremental backup level 9. The device /dev/nst0 will store 3 </a:t>
            </a:r>
            <a:r>
              <a:rPr lang="en-US" dirty="0" err="1" smtClean="0"/>
              <a:t>datas</a:t>
            </a:r>
            <a:r>
              <a:rPr lang="en-US" dirty="0" smtClean="0"/>
              <a:t> in one tape unit. “n” means no rewinding.</a:t>
            </a:r>
          </a:p>
          <a:p>
            <a:pPr marL="724959" lvl="1" indent="-241653"/>
            <a:endParaRPr lang="en-US" dirty="0" smtClean="0"/>
          </a:p>
          <a:p>
            <a:pPr marL="724959" lvl="1" indent="-241653"/>
            <a:r>
              <a:rPr lang="en-US" b="1" dirty="0" smtClean="0"/>
              <a:t>dump [option] file system of backup source</a:t>
            </a:r>
          </a:p>
          <a:p>
            <a:pPr marL="724959" lvl="1" indent="-241653"/>
            <a:r>
              <a:rPr lang="en-US" dirty="0" smtClean="0"/>
              <a:t>Major option: 0-9 backup level (0: full backup, 1-9: incremental backup)</a:t>
            </a:r>
          </a:p>
          <a:p>
            <a:pPr marL="724959" lvl="1" indent="-241653"/>
            <a:r>
              <a:rPr lang="en-US" dirty="0" smtClean="0"/>
              <a:t>u: Saving log back up in /etc/</a:t>
            </a:r>
            <a:r>
              <a:rPr lang="en-US" dirty="0" err="1" smtClean="0"/>
              <a:t>dumpdates</a:t>
            </a:r>
            <a:endParaRPr lang="en-US" dirty="0" smtClean="0"/>
          </a:p>
          <a:p>
            <a:pPr marL="724959" lvl="1" indent="-241653"/>
            <a:r>
              <a:rPr lang="en-US" dirty="0" smtClean="0"/>
              <a:t>f: Specify the destination file name( such as device name of tape unit)</a:t>
            </a:r>
          </a:p>
          <a:p>
            <a:pPr marL="724959" lvl="1" indent="-241653"/>
            <a:r>
              <a:rPr lang="en-US" b="1" dirty="0" smtClean="0"/>
              <a:t> </a:t>
            </a:r>
          </a:p>
          <a:p>
            <a:endParaRPr lang="en-US" dirty="0" smtClean="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4D616AB6-6212-4F1B-B9B9-4678172D5A0B}"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85FB5AA-C273-4D2B-9F9F-F885D65C7619}" type="datetimeFigureOut">
              <a:rPr lang="en-US"/>
              <a:pPr>
                <a:defRPr/>
              </a:pPr>
              <a:t>4/11/2010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DA0F8A-E38C-4B6D-B985-CD10404037E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3B2F6-CD86-40BC-BF04-F935FFF92D52}" type="datetimeFigureOut">
              <a:rPr lang="en-US"/>
              <a:pPr>
                <a:defRPr/>
              </a:pPr>
              <a:t>4/11/2010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0CADE3-48C6-4168-A44C-DBA3D40656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01B65-D6E3-4F15-8578-A78264E80553}" type="datetimeFigureOut">
              <a:rPr lang="en-US"/>
              <a:pPr>
                <a:defRPr/>
              </a:pPr>
              <a:t>4/11/2010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663C11-2454-4C4B-91C1-1692F5FA637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DABAEDE-87B7-46A4-B2BB-54F435C47606}" type="datetimeFigureOut">
              <a:rPr lang="en-US"/>
              <a:pPr>
                <a:defRPr/>
              </a:pPr>
              <a:t>4/11/2010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741188-DCDB-46F0-B195-D68F91FEB0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CD24996-BF9C-4F38-B804-319CFE1ABA79}" type="datetimeFigureOut">
              <a:rPr lang="en-US"/>
              <a:pPr>
                <a:defRPr/>
              </a:pPr>
              <a:t>4/11/2010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47E7F6-2C7B-4748-A30B-278CC29A7CF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26A8FAD-27A6-4960-AAA3-E8A8099F5402}" type="datetimeFigureOut">
              <a:rPr lang="en-US"/>
              <a:pPr>
                <a:defRPr/>
              </a:pPr>
              <a:t>4/11/2010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F1BC56-9595-4C86-B8EF-7F294D1BD3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D3A9BA0-3E32-405C-A2D5-C9D54F9F6E53}" type="datetimeFigureOut">
              <a:rPr lang="en-US"/>
              <a:pPr>
                <a:defRPr/>
              </a:pPr>
              <a:t>4/11/2010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CC64CE-AC8F-4CBF-8E1F-F9655026C9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3A3DD5-AE74-44FB-94A4-A2A8B1723CE1}" type="datetimeFigureOut">
              <a:rPr lang="en-US"/>
              <a:pPr>
                <a:defRPr/>
              </a:pPr>
              <a:t>4/11/2010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EB10028-6549-41B0-B6E4-D8162BE6E2F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329E32-414B-47A8-9A43-59042CAE92A5}" type="datetimeFigureOut">
              <a:rPr lang="en-US"/>
              <a:pPr>
                <a:defRPr/>
              </a:pPr>
              <a:t>4/11/2010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862CEE-D0A0-4E0F-8341-E6289083E71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BF30B5-B1ED-420A-B1E2-887CDD43F5C2}" type="datetimeFigureOut">
              <a:rPr lang="en-US"/>
              <a:pPr>
                <a:defRPr/>
              </a:pPr>
              <a:t>4/11/2010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6F42B3-1D8F-4B05-B1BF-7CCE56C4E17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7FBF0A-1B62-4045-A34A-CFC7382439DB}" type="datetimeFigureOut">
              <a:rPr lang="en-US"/>
              <a:pPr>
                <a:defRPr/>
              </a:pPr>
              <a:t>4/11/2010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D1598C-6267-4628-837E-7900061A30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4C8B03E-B87E-4200-8F31-41C39FFA1094}" type="datetimeFigureOut">
              <a:rPr lang="en-US"/>
              <a:pPr>
                <a:defRPr/>
              </a:pPr>
              <a:t>4/11/2010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CD24FB7-C3D2-45AA-81D3-1972715D48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Chapter 9 </a:t>
            </a:r>
            <a:br>
              <a:rPr lang="en-US" smtClean="0"/>
            </a:br>
            <a:r>
              <a:rPr lang="en-US" smtClean="0"/>
              <a:t>Back up</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Backup and restore file and directory</a:t>
            </a:r>
          </a:p>
        </p:txBody>
      </p:sp>
      <p:sp>
        <p:nvSpPr>
          <p:cNvPr id="3" name="Content Placeholder 2"/>
          <p:cNvSpPr>
            <a:spLocks noGrp="1"/>
          </p:cNvSpPr>
          <p:nvPr>
            <p:ph idx="1"/>
          </p:nvPr>
        </p:nvSpPr>
        <p:spPr>
          <a:xfrm>
            <a:off x="457200" y="1600200"/>
            <a:ext cx="8686800" cy="4525963"/>
          </a:xfrm>
          <a:ln>
            <a:solidFill>
              <a:schemeClr val="tx2">
                <a:lumMod val="20000"/>
                <a:lumOff val="80000"/>
              </a:schemeClr>
            </a:solidFill>
          </a:ln>
        </p:spPr>
        <p:txBody>
          <a:bodyPr rtlCol="0">
            <a:normAutofit/>
          </a:bodyPr>
          <a:lstStyle/>
          <a:p>
            <a:pPr eaLnBrk="1" fontAlgn="auto" hangingPunct="1">
              <a:spcAft>
                <a:spcPts val="0"/>
              </a:spcAft>
              <a:buFont typeface="Arial" pitchFamily="34" charset="0"/>
              <a:buNone/>
              <a:defRPr/>
            </a:pPr>
            <a:r>
              <a:rPr lang="en-US" dirty="0" smtClean="0"/>
              <a:t>Using ‘tar’ command</a:t>
            </a:r>
          </a:p>
          <a:p>
            <a:pPr eaLnBrk="1" fontAlgn="auto" hangingPunct="1">
              <a:spcAft>
                <a:spcPts val="0"/>
              </a:spcAft>
              <a:buFont typeface="Arial" pitchFamily="34" charset="0"/>
              <a:buNone/>
              <a:defRPr/>
            </a:pPr>
            <a:r>
              <a:rPr lang="en-US" sz="2200" dirty="0" smtClean="0">
                <a:latin typeface="Courier New" pitchFamily="49" charset="0"/>
                <a:cs typeface="Courier New" pitchFamily="49" charset="0"/>
              </a:rPr>
              <a:t>(1)	 # tar </a:t>
            </a:r>
            <a:r>
              <a:rPr lang="en-US" sz="2200" dirty="0" err="1" smtClean="0">
                <a:latin typeface="Courier New" pitchFamily="49" charset="0"/>
                <a:cs typeface="Courier New" pitchFamily="49" charset="0"/>
              </a:rPr>
              <a:t>cvf</a:t>
            </a:r>
            <a:r>
              <a:rPr lang="en-US" sz="2200" dirty="0" smtClean="0">
                <a:latin typeface="Courier New" pitchFamily="49" charset="0"/>
                <a:cs typeface="Courier New" pitchFamily="49" charset="0"/>
              </a:rPr>
              <a:t> /dev/st0 ./homework1</a:t>
            </a:r>
          </a:p>
          <a:p>
            <a:pPr eaLnBrk="1" fontAlgn="auto" hangingPunct="1">
              <a:spcAft>
                <a:spcPts val="0"/>
              </a:spcAft>
              <a:buFont typeface="Arial" pitchFamily="34" charset="0"/>
              <a:buNone/>
              <a:defRPr/>
            </a:pPr>
            <a:r>
              <a:rPr lang="en-US" sz="2200" dirty="0" smtClean="0">
                <a:latin typeface="Courier New" pitchFamily="49" charset="0"/>
                <a:cs typeface="Courier New" pitchFamily="49" charset="0"/>
              </a:rPr>
              <a:t>(2) 	 # tar </a:t>
            </a:r>
            <a:r>
              <a:rPr lang="en-US" sz="2200" dirty="0" err="1" smtClean="0">
                <a:latin typeface="Courier New" pitchFamily="49" charset="0"/>
                <a:cs typeface="Courier New" pitchFamily="49" charset="0"/>
              </a:rPr>
              <a:t>tvf</a:t>
            </a:r>
            <a:r>
              <a:rPr lang="en-US" sz="2200" dirty="0" smtClean="0">
                <a:latin typeface="Courier New" pitchFamily="49" charset="0"/>
                <a:cs typeface="Courier New" pitchFamily="49" charset="0"/>
              </a:rPr>
              <a:t> /dev/st0</a:t>
            </a: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(3)	 # </a:t>
            </a:r>
            <a:r>
              <a:rPr lang="en-US" sz="2200" dirty="0" smtClean="0">
                <a:latin typeface="Courier New" pitchFamily="49" charset="0"/>
                <a:cs typeface="Courier New" pitchFamily="49" charset="0"/>
              </a:rPr>
              <a:t>tar </a:t>
            </a:r>
            <a:r>
              <a:rPr lang="en-US" sz="2200" dirty="0" err="1" smtClean="0">
                <a:latin typeface="Courier New" pitchFamily="49" charset="0"/>
                <a:cs typeface="Courier New" pitchFamily="49" charset="0"/>
              </a:rPr>
              <a:t>xvf</a:t>
            </a:r>
            <a:r>
              <a:rPr lang="en-US" sz="2200" dirty="0" smtClean="0">
                <a:latin typeface="Courier New" pitchFamily="49" charset="0"/>
                <a:cs typeface="Courier New" pitchFamily="49" charset="0"/>
              </a:rPr>
              <a:t> /dev/st0 ./homework1</a:t>
            </a:r>
          </a:p>
          <a:p>
            <a:pPr eaLnBrk="1" fontAlgn="auto" hangingPunct="1">
              <a:spcAft>
                <a:spcPts val="0"/>
              </a:spcAft>
              <a:buFont typeface="Arial" pitchFamily="34" charset="0"/>
              <a:buNone/>
              <a:defRPr/>
            </a:pPr>
            <a:endParaRPr lang="en-US" sz="2200" smtClean="0">
              <a:latin typeface="Courier New" pitchFamily="49" charset="0"/>
              <a:cs typeface="Courier New" pitchFamily="49" charset="0"/>
            </a:endParaRP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a:t>
            </a:r>
            <a:r>
              <a:rPr lang="en-US" sz="2200" dirty="0" smtClean="0">
                <a:latin typeface="Courier New" pitchFamily="49" charset="0"/>
                <a:cs typeface="Courier New" pitchFamily="49" charset="0"/>
              </a:rPr>
              <a:t>a)# tar </a:t>
            </a:r>
            <a:r>
              <a:rPr lang="en-US" sz="2200" dirty="0" err="1" smtClean="0">
                <a:latin typeface="Courier New" pitchFamily="49" charset="0"/>
                <a:cs typeface="Courier New" pitchFamily="49" charset="0"/>
              </a:rPr>
              <a:t>cvfz</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backup.tar.gz</a:t>
            </a:r>
            <a:r>
              <a:rPr lang="en-US" sz="2200" dirty="0" smtClean="0">
                <a:latin typeface="Courier New" pitchFamily="49" charset="0"/>
                <a:cs typeface="Courier New" pitchFamily="49" charset="0"/>
              </a:rPr>
              <a:t> file1 </a:t>
            </a:r>
            <a:r>
              <a:rPr lang="en-US" sz="2200" smtClean="0">
                <a:latin typeface="Courier New" pitchFamily="49" charset="0"/>
                <a:cs typeface="Courier New" pitchFamily="49" charset="0"/>
              </a:rPr>
              <a:t>file2 file3</a:t>
            </a: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a:t>
            </a:r>
            <a:r>
              <a:rPr lang="en-US" sz="2200" dirty="0" smtClean="0">
                <a:latin typeface="Courier New" pitchFamily="49" charset="0"/>
                <a:cs typeface="Courier New" pitchFamily="49" charset="0"/>
              </a:rPr>
              <a:t>b)# tar </a:t>
            </a:r>
            <a:r>
              <a:rPr lang="en-US" sz="2200" dirty="0" err="1" smtClean="0">
                <a:latin typeface="Courier New" pitchFamily="49" charset="0"/>
                <a:cs typeface="Courier New" pitchFamily="49" charset="0"/>
              </a:rPr>
              <a:t>tvfz</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backup.tar.gz</a:t>
            </a:r>
            <a:endParaRPr lang="en-US" sz="2200" dirty="0" smtClean="0">
              <a:latin typeface="Courier New" pitchFamily="49" charset="0"/>
              <a:cs typeface="Courier New" pitchFamily="49" charset="0"/>
            </a:endParaRP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a:t>
            </a:r>
            <a:r>
              <a:rPr lang="en-US" sz="2200" dirty="0" smtClean="0">
                <a:latin typeface="Courier New" pitchFamily="49" charset="0"/>
                <a:cs typeface="Courier New" pitchFamily="49" charset="0"/>
              </a:rPr>
              <a:t>c)# tar </a:t>
            </a:r>
            <a:r>
              <a:rPr lang="en-US" sz="2200" dirty="0" err="1" smtClean="0">
                <a:latin typeface="Courier New" pitchFamily="49" charset="0"/>
                <a:cs typeface="Courier New" pitchFamily="49" charset="0"/>
              </a:rPr>
              <a:t>xvfz</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backup.tar.gz</a:t>
            </a:r>
            <a:endParaRPr lang="en-US" sz="2200" dirty="0" smtClean="0">
              <a:latin typeface="Courier New" pitchFamily="49" charset="0"/>
              <a:cs typeface="Courier New" pitchFamily="49" charset="0"/>
            </a:endParaRPr>
          </a:p>
          <a:p>
            <a:pPr eaLnBrk="1" fontAlgn="auto" hangingPunct="1">
              <a:spcAft>
                <a:spcPts val="0"/>
              </a:spcAft>
              <a:buFont typeface="Arial" charset="0"/>
              <a:buNone/>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Tape operation</a:t>
            </a:r>
          </a:p>
        </p:txBody>
      </p:sp>
      <p:sp>
        <p:nvSpPr>
          <p:cNvPr id="6147" name="Content Placeholder 2"/>
          <p:cNvSpPr>
            <a:spLocks noGrp="1"/>
          </p:cNvSpPr>
          <p:nvPr>
            <p:ph idx="1"/>
          </p:nvPr>
        </p:nvSpPr>
        <p:spPr/>
        <p:txBody>
          <a:bodyPr/>
          <a:lstStyle/>
          <a:p>
            <a:pPr eaLnBrk="1" hangingPunct="1">
              <a:buFont typeface="Arial" charset="0"/>
              <a:buNone/>
            </a:pPr>
            <a:r>
              <a:rPr lang="en-US" smtClean="0">
                <a:latin typeface="Courier New" pitchFamily="49" charset="0"/>
                <a:cs typeface="Courier New" pitchFamily="49" charset="0"/>
              </a:rPr>
              <a:t>(1) #mt -f /dev/nst0 fsf 2</a:t>
            </a:r>
          </a:p>
          <a:p>
            <a:pPr eaLnBrk="1" hangingPunct="1">
              <a:buFont typeface="Arial" charset="0"/>
              <a:buNone/>
            </a:pPr>
            <a:r>
              <a:rPr lang="en-US" smtClean="0">
                <a:latin typeface="Courier New" pitchFamily="49" charset="0"/>
                <a:cs typeface="Courier New" pitchFamily="49" charset="0"/>
              </a:rPr>
              <a:t>(2) #mt- f /dev/nst0 bsfm 1</a:t>
            </a:r>
          </a:p>
          <a:p>
            <a:pPr eaLnBrk="1" hangingPunct="1">
              <a:buFont typeface="Arial" charset="0"/>
              <a:buNone/>
            </a:pPr>
            <a:r>
              <a:rPr lang="en-US" smtClean="0">
                <a:latin typeface="Courier New" pitchFamily="49" charset="0"/>
                <a:cs typeface="Courier New" pitchFamily="49" charset="0"/>
              </a:rPr>
              <a:t>(3) #mt -f /dev/st0 rewind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Backup and restore file system</a:t>
            </a:r>
          </a:p>
        </p:txBody>
      </p:sp>
      <p:sp>
        <p:nvSpPr>
          <p:cNvPr id="7171" name="Content Placeholder 2"/>
          <p:cNvSpPr>
            <a:spLocks noGrp="1"/>
          </p:cNvSpPr>
          <p:nvPr>
            <p:ph idx="1"/>
          </p:nvPr>
        </p:nvSpPr>
        <p:spPr/>
        <p:txBody>
          <a:bodyPr/>
          <a:lstStyle/>
          <a:p>
            <a:pPr eaLnBrk="1" hangingPunct="1">
              <a:buFont typeface="Arial" charset="0"/>
              <a:buNone/>
            </a:pPr>
            <a:r>
              <a:rPr lang="en-US" smtClean="0"/>
              <a:t>How ‘dump’ and ‘restore’ command works?</a:t>
            </a:r>
          </a:p>
          <a:p>
            <a:pPr eaLnBrk="1" hangingPunct="1">
              <a:buFont typeface="Arial" charset="0"/>
              <a:buNone/>
            </a:pPr>
            <a:endParaRPr lang="en-US" smtClean="0"/>
          </a:p>
          <a:p>
            <a:pPr eaLnBrk="1" hangingPunct="1">
              <a:buFont typeface="Arial" charset="0"/>
              <a:buNone/>
            </a:pPr>
            <a:r>
              <a:rPr lang="en-US" smtClean="0"/>
              <a:t>dump </a:t>
            </a:r>
            <a:r>
              <a:rPr lang="en-US" smtClean="0">
                <a:sym typeface="Wingdings" pitchFamily="2" charset="2"/>
              </a:rPr>
              <a:t> saves backup copy of file system to tape and disk and save history</a:t>
            </a:r>
          </a:p>
          <a:p>
            <a:pPr eaLnBrk="1" hangingPunct="1">
              <a:buFont typeface="Arial" charset="0"/>
              <a:buNone/>
            </a:pPr>
            <a:r>
              <a:rPr lang="en-US" smtClean="0">
                <a:sym typeface="Wingdings" pitchFamily="2" charset="2"/>
              </a:rPr>
              <a:t>restore  get back file system from tape and disk</a:t>
            </a:r>
            <a:r>
              <a:rPr lang="en-US"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 Dump level and generation management</a:t>
            </a:r>
          </a:p>
        </p:txBody>
      </p:sp>
      <p:sp>
        <p:nvSpPr>
          <p:cNvPr id="8195" name="Content Placeholder 2"/>
          <p:cNvSpPr>
            <a:spLocks noGrp="1"/>
          </p:cNvSpPr>
          <p:nvPr>
            <p:ph idx="1"/>
          </p:nvPr>
        </p:nvSpPr>
        <p:spPr/>
        <p:txBody>
          <a:bodyPr/>
          <a:lstStyle/>
          <a:p>
            <a:pPr eaLnBrk="1" hangingPunct="1">
              <a:buFont typeface="Arial" charset="0"/>
              <a:buNone/>
            </a:pPr>
            <a:endParaRPr lang="en-US" smtClean="0"/>
          </a:p>
        </p:txBody>
      </p:sp>
      <p:pic>
        <p:nvPicPr>
          <p:cNvPr id="8196" name="Picture 4"/>
          <p:cNvPicPr>
            <a:picLocks noChangeAspect="1" noChangeArrowheads="1"/>
          </p:cNvPicPr>
          <p:nvPr/>
        </p:nvPicPr>
        <p:blipFill>
          <a:blip r:embed="rId3" cstate="print"/>
          <a:srcRect/>
          <a:stretch>
            <a:fillRect/>
          </a:stretch>
        </p:blipFill>
        <p:spPr bwMode="auto">
          <a:xfrm>
            <a:off x="1219200" y="2057400"/>
            <a:ext cx="6931025" cy="4343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An example backup scheduling</a:t>
            </a:r>
          </a:p>
        </p:txBody>
      </p:sp>
      <p:pic>
        <p:nvPicPr>
          <p:cNvPr id="9219" name="Picture 2"/>
          <p:cNvPicPr>
            <a:picLocks noGrp="1" noChangeAspect="1" noChangeArrowheads="1"/>
          </p:cNvPicPr>
          <p:nvPr>
            <p:ph idx="1"/>
          </p:nvPr>
        </p:nvPicPr>
        <p:blipFill>
          <a:blip r:embed="rId3" cstate="print"/>
          <a:srcRect/>
          <a:stretch>
            <a:fillRect/>
          </a:stretch>
        </p:blipFill>
        <p:spPr>
          <a:xfrm>
            <a:off x="1184275" y="1600200"/>
            <a:ext cx="6775450" cy="4525963"/>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Using ‘dump’ command</a:t>
            </a:r>
          </a:p>
        </p:txBody>
      </p:sp>
      <p:sp>
        <p:nvSpPr>
          <p:cNvPr id="3" name="Content Placeholder 2"/>
          <p:cNvSpPr>
            <a:spLocks noGrp="1"/>
          </p:cNvSpPr>
          <p:nvPr>
            <p:ph idx="1"/>
          </p:nvPr>
        </p:nvSpPr>
        <p:spPr>
          <a:xfrm>
            <a:off x="457200" y="1600200"/>
            <a:ext cx="8229600" cy="4876800"/>
          </a:xfrm>
        </p:spPr>
        <p:txBody>
          <a:bodyPr>
            <a:noAutofit/>
          </a:bodyPr>
          <a:lstStyle/>
          <a:p>
            <a:pPr eaLnBrk="1" hangingPunct="1">
              <a:lnSpc>
                <a:spcPct val="80000"/>
              </a:lnSpc>
              <a:buNone/>
            </a:pPr>
            <a:r>
              <a:rPr lang="en-US" sz="2800" dirty="0" smtClean="0"/>
              <a:t> (1) Shift to single user</a:t>
            </a:r>
          </a:p>
          <a:p>
            <a:pPr lvl="1" eaLnBrk="1" hangingPunct="1">
              <a:lnSpc>
                <a:spcPct val="80000"/>
              </a:lnSpc>
              <a:buNone/>
            </a:pPr>
            <a:r>
              <a:rPr lang="en-US" sz="2400" dirty="0" smtClean="0">
                <a:latin typeface="Courier New" pitchFamily="49" charset="0"/>
                <a:cs typeface="Courier New" pitchFamily="49" charset="0"/>
              </a:rPr>
              <a:t>		# init 1</a:t>
            </a:r>
          </a:p>
          <a:p>
            <a:pPr eaLnBrk="1" hangingPunct="1">
              <a:lnSpc>
                <a:spcPct val="80000"/>
              </a:lnSpc>
              <a:buNone/>
            </a:pPr>
            <a:r>
              <a:rPr lang="en-US" sz="2800" dirty="0" smtClean="0"/>
              <a:t> (2) Check </a:t>
            </a:r>
            <a:r>
              <a:rPr lang="en-US" sz="2800" dirty="0" err="1" smtClean="0"/>
              <a:t>unmount</a:t>
            </a:r>
            <a:r>
              <a:rPr lang="en-US" sz="2800" dirty="0" smtClean="0"/>
              <a:t> and file system</a:t>
            </a:r>
          </a:p>
          <a:p>
            <a:pPr lvl="1" eaLnBrk="1" hangingPunct="1">
              <a:lnSpc>
                <a:spcPct val="80000"/>
              </a:lnSpc>
              <a:buNone/>
            </a:pPr>
            <a:r>
              <a:rPr lang="en-US" sz="2400" dirty="0" smtClean="0"/>
              <a:t>	</a:t>
            </a: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umount</a:t>
            </a:r>
            <a:r>
              <a:rPr lang="en-US" sz="2400" dirty="0" smtClean="0">
                <a:latin typeface="Courier New" pitchFamily="49" charset="0"/>
                <a:cs typeface="Courier New" pitchFamily="49" charset="0"/>
              </a:rPr>
              <a:t> /home; </a:t>
            </a:r>
            <a:r>
              <a:rPr lang="en-US" sz="2400" dirty="0" err="1" smtClean="0">
                <a:latin typeface="Courier New" pitchFamily="49" charset="0"/>
                <a:cs typeface="Courier New" pitchFamily="49" charset="0"/>
              </a:rPr>
              <a:t>fsck</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aV</a:t>
            </a:r>
            <a:r>
              <a:rPr lang="en-US" sz="2400" dirty="0" smtClean="0">
                <a:latin typeface="Courier New" pitchFamily="49" charset="0"/>
                <a:cs typeface="Courier New" pitchFamily="49" charset="0"/>
              </a:rPr>
              <a:t> /dev/hda6</a:t>
            </a:r>
          </a:p>
          <a:p>
            <a:pPr eaLnBrk="1" hangingPunct="1">
              <a:lnSpc>
                <a:spcPct val="80000"/>
              </a:lnSpc>
              <a:buNone/>
            </a:pPr>
            <a:r>
              <a:rPr lang="en-US" sz="2800" dirty="0" smtClean="0"/>
              <a:t> (3) Saves it to the tape</a:t>
            </a:r>
          </a:p>
          <a:p>
            <a:pPr lvl="1" eaLnBrk="1" hangingPunct="1">
              <a:lnSpc>
                <a:spcPct val="80000"/>
              </a:lnSpc>
              <a:buNone/>
            </a:pPr>
            <a:r>
              <a:rPr lang="en-US" sz="2400" dirty="0" smtClean="0">
                <a:latin typeface="Courier New" pitchFamily="49" charset="0"/>
                <a:cs typeface="Courier New" pitchFamily="49" charset="0"/>
              </a:rPr>
              <a:t>	(a)# dump 0uf /dev/st0 /dev/hda6</a:t>
            </a:r>
          </a:p>
          <a:p>
            <a:pPr lvl="1" eaLnBrk="1" hangingPunct="1">
              <a:lnSpc>
                <a:spcPct val="80000"/>
              </a:lnSpc>
              <a:buNone/>
            </a:pPr>
            <a:r>
              <a:rPr lang="en-US" sz="2400" dirty="0" smtClean="0">
                <a:latin typeface="Courier New" pitchFamily="49" charset="0"/>
                <a:cs typeface="Courier New" pitchFamily="49" charset="0"/>
              </a:rPr>
              <a:t>	(b)# dump 5uf /dev/st0 /dev/hda6</a:t>
            </a:r>
          </a:p>
          <a:p>
            <a:pPr lvl="1" eaLnBrk="1" hangingPunct="1">
              <a:lnSpc>
                <a:spcPct val="80000"/>
              </a:lnSpc>
              <a:buNone/>
            </a:pPr>
            <a:r>
              <a:rPr lang="en-US" sz="2400" dirty="0" smtClean="0">
                <a:latin typeface="Courier New" pitchFamily="49" charset="0"/>
                <a:cs typeface="Courier New" pitchFamily="49" charset="0"/>
              </a:rPr>
              <a:t>		  # dump 5uf /backup/</a:t>
            </a:r>
            <a:r>
              <a:rPr lang="en-US" sz="2400" dirty="0" err="1" smtClean="0">
                <a:latin typeface="Courier New" pitchFamily="49" charset="0"/>
                <a:cs typeface="Courier New" pitchFamily="49" charset="0"/>
              </a:rPr>
              <a:t>dumpdata</a:t>
            </a:r>
            <a:r>
              <a:rPr lang="en-US" sz="2400" dirty="0" smtClean="0">
                <a:latin typeface="Courier New" pitchFamily="49" charset="0"/>
                <a:cs typeface="Courier New" pitchFamily="49" charset="0"/>
              </a:rPr>
              <a:t> /dev/hda6</a:t>
            </a:r>
          </a:p>
          <a:p>
            <a:pPr lvl="1" eaLnBrk="1" hangingPunct="1">
              <a:lnSpc>
                <a:spcPct val="80000"/>
              </a:lnSpc>
              <a:buNone/>
            </a:pPr>
            <a:r>
              <a:rPr lang="en-US" sz="2400" dirty="0" smtClean="0">
                <a:latin typeface="Courier New" pitchFamily="49" charset="0"/>
                <a:cs typeface="Courier New" pitchFamily="49" charset="0"/>
              </a:rPr>
              <a:t>	(c)# dump 9uf /dev/nst0 /dev/hda6  </a:t>
            </a:r>
          </a:p>
          <a:p>
            <a:pPr lvl="1" eaLnBrk="1" hangingPunct="1">
              <a:lnSpc>
                <a:spcPct val="80000"/>
              </a:lnSpc>
              <a:buNone/>
            </a:pPr>
            <a:r>
              <a:rPr lang="en-US" sz="2400" dirty="0" smtClean="0">
                <a:latin typeface="Courier New" pitchFamily="49" charset="0"/>
                <a:cs typeface="Courier New" pitchFamily="49" charset="0"/>
              </a:rPr>
              <a:t>	   # dump 9uf /dev/nst0 /dev/hda5</a:t>
            </a:r>
          </a:p>
          <a:p>
            <a:pPr lvl="1" eaLnBrk="1" hangingPunct="1">
              <a:lnSpc>
                <a:spcPct val="80000"/>
              </a:lnSpc>
              <a:buNone/>
            </a:pPr>
            <a:r>
              <a:rPr lang="en-US" sz="2400" dirty="0" smtClean="0">
                <a:latin typeface="Courier New" pitchFamily="49" charset="0"/>
                <a:cs typeface="Courier New" pitchFamily="49" charset="0"/>
              </a:rPr>
              <a:t>	   # dump 9uf /dev/nst0 /dev/hda1</a:t>
            </a:r>
            <a:r>
              <a:rPr lang="en-US" dirty="0" smtClean="0">
                <a:latin typeface="Courier New" pitchFamily="49" charset="0"/>
                <a:cs typeface="Courier New" pitchFamily="49"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Using ‘restore’ command</a:t>
            </a:r>
          </a:p>
        </p:txBody>
      </p:sp>
      <p:sp>
        <p:nvSpPr>
          <p:cNvPr id="11267" name="Content Placeholder 2"/>
          <p:cNvSpPr>
            <a:spLocks noGrp="1"/>
          </p:cNvSpPr>
          <p:nvPr>
            <p:ph idx="1"/>
          </p:nvPr>
        </p:nvSpPr>
        <p:spPr/>
        <p:txBody>
          <a:bodyPr/>
          <a:lstStyle/>
          <a:p>
            <a:pPr marL="514350" indent="-514350" eaLnBrk="1" hangingPunct="1">
              <a:buFont typeface="Arial" charset="0"/>
              <a:buAutoNum type="arabicParenBoth"/>
            </a:pPr>
            <a:r>
              <a:rPr lang="en-US" dirty="0" smtClean="0"/>
              <a:t>Display all dump files on the tape</a:t>
            </a:r>
          </a:p>
          <a:p>
            <a:pPr marL="514350" indent="-514350" eaLnBrk="1" hangingPunct="1">
              <a:buFont typeface="Arial" charset="0"/>
              <a:buNone/>
            </a:pPr>
            <a:r>
              <a:rPr lang="en-US" sz="2800" dirty="0" smtClean="0">
                <a:latin typeface="Courier New" pitchFamily="49" charset="0"/>
                <a:cs typeface="Courier New" pitchFamily="49" charset="0"/>
              </a:rPr>
              <a:t>	# restore </a:t>
            </a:r>
            <a:r>
              <a:rPr lang="en-US" sz="2800" dirty="0" err="1" smtClean="0">
                <a:latin typeface="Courier New" pitchFamily="49" charset="0"/>
                <a:cs typeface="Courier New" pitchFamily="49" charset="0"/>
              </a:rPr>
              <a:t>tf</a:t>
            </a:r>
            <a:r>
              <a:rPr lang="en-US" sz="2800" dirty="0" smtClean="0">
                <a:latin typeface="Courier New" pitchFamily="49" charset="0"/>
                <a:cs typeface="Courier New" pitchFamily="49" charset="0"/>
              </a:rPr>
              <a:t> /dev/st0</a:t>
            </a:r>
          </a:p>
          <a:p>
            <a:pPr marL="514350" indent="-514350" eaLnBrk="1" hangingPunct="1">
              <a:buFont typeface="Wingdings" pitchFamily="2" charset="2"/>
              <a:buAutoNum type="arabicParenBoth" startAt="2"/>
            </a:pPr>
            <a:r>
              <a:rPr lang="en-US" dirty="0" smtClean="0"/>
              <a:t>Restore all dump files to current directory</a:t>
            </a:r>
          </a:p>
          <a:p>
            <a:pPr marL="514350" indent="-514350" eaLnBrk="1" hangingPunct="1">
              <a:buFont typeface="Arial" charset="0"/>
              <a:buNone/>
            </a:pPr>
            <a:r>
              <a:rPr lang="en-US" sz="2800" dirty="0" smtClean="0">
                <a:latin typeface="Courier New" pitchFamily="49" charset="0"/>
                <a:cs typeface="Courier New" pitchFamily="49" charset="0"/>
              </a:rPr>
              <a:t>	# restore </a:t>
            </a:r>
            <a:r>
              <a:rPr lang="en-US" sz="2800" dirty="0" err="1" smtClean="0">
                <a:latin typeface="Courier New" pitchFamily="49" charset="0"/>
                <a:cs typeface="Courier New" pitchFamily="49" charset="0"/>
              </a:rPr>
              <a:t>rf</a:t>
            </a:r>
            <a:r>
              <a:rPr lang="en-US" sz="2800" dirty="0" smtClean="0">
                <a:latin typeface="Courier New" pitchFamily="49" charset="0"/>
                <a:cs typeface="Courier New" pitchFamily="49" charset="0"/>
              </a:rPr>
              <a:t> /dev/st0</a:t>
            </a:r>
          </a:p>
          <a:p>
            <a:pPr marL="514350" indent="-514350" eaLnBrk="1" hangingPunct="1">
              <a:buFont typeface="Arial" charset="0"/>
              <a:buNone/>
            </a:pPr>
            <a:r>
              <a:rPr lang="en-US" dirty="0" smtClean="0"/>
              <a:t>(3) Restore specified file and directory</a:t>
            </a:r>
          </a:p>
          <a:p>
            <a:pPr marL="514350" indent="-514350" eaLnBrk="1" hangingPunct="1">
              <a:buFont typeface="Arial" charset="0"/>
              <a:buNone/>
            </a:pPr>
            <a:r>
              <a:rPr lang="en-US" sz="2800" dirty="0" smtClean="0">
                <a:latin typeface="Courier New" pitchFamily="49" charset="0"/>
                <a:cs typeface="Courier New" pitchFamily="49" charset="0"/>
              </a:rPr>
              <a:t>	# restore </a:t>
            </a:r>
            <a:r>
              <a:rPr lang="en-US" sz="2800" dirty="0" err="1" smtClean="0">
                <a:latin typeface="Courier New" pitchFamily="49" charset="0"/>
                <a:cs typeface="Courier New" pitchFamily="49" charset="0"/>
              </a:rPr>
              <a:t>cf</a:t>
            </a:r>
            <a:r>
              <a:rPr lang="en-US" sz="2800" dirty="0" smtClean="0">
                <a:latin typeface="Courier New" pitchFamily="49" charset="0"/>
                <a:cs typeface="Courier New" pitchFamily="49" charset="0"/>
              </a:rPr>
              <a:t> /dev/st0 .x/usr00</a:t>
            </a:r>
          </a:p>
          <a:p>
            <a:pPr marL="514350" indent="-514350" eaLnBrk="1" hangingPunct="1">
              <a:buFont typeface="Arial" charset="0"/>
              <a:buNone/>
            </a:pPr>
            <a:r>
              <a:rPr lang="en-US" dirty="0" smtClean="0"/>
              <a:t>(4) Restore file interactively</a:t>
            </a:r>
          </a:p>
          <a:p>
            <a:pPr marL="514350" indent="-514350" eaLnBrk="1" hangingPunct="1">
              <a:buFont typeface="Arial" charset="0"/>
              <a:buNone/>
            </a:pPr>
            <a:r>
              <a:rPr lang="en-US" dirty="0" smtClean="0"/>
              <a:t>	 </a:t>
            </a:r>
            <a:r>
              <a:rPr lang="en-US" sz="2800" dirty="0" smtClean="0">
                <a:latin typeface="Courier New" pitchFamily="49" charset="0"/>
                <a:cs typeface="Courier New" pitchFamily="49" charset="0"/>
              </a:rPr>
              <a:t># restore if /dev/st0</a:t>
            </a:r>
          </a:p>
          <a:p>
            <a:pPr marL="514350" indent="-514350" eaLnBrk="1" hangingPunct="1">
              <a:buFont typeface="Arial" charset="0"/>
              <a:buNone/>
            </a:pPr>
            <a:endParaRPr lang="en-US" dirty="0" smtClean="0"/>
          </a:p>
          <a:p>
            <a:pPr marL="514350" indent="-514350" eaLnBrk="1" hangingPunct="1">
              <a:buFont typeface="Arial" charset="0"/>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Outline</a:t>
            </a:r>
          </a:p>
        </p:txBody>
      </p:sp>
      <p:sp>
        <p:nvSpPr>
          <p:cNvPr id="3075" name="Content Placeholder 2"/>
          <p:cNvSpPr>
            <a:spLocks noGrp="1"/>
          </p:cNvSpPr>
          <p:nvPr>
            <p:ph idx="1"/>
          </p:nvPr>
        </p:nvSpPr>
        <p:spPr/>
        <p:txBody>
          <a:bodyPr/>
          <a:lstStyle/>
          <a:p>
            <a:pPr eaLnBrk="1" hangingPunct="1"/>
            <a:r>
              <a:rPr lang="en-US" smtClean="0"/>
              <a:t>In this chapter, you will learn</a:t>
            </a:r>
          </a:p>
          <a:p>
            <a:pPr lvl="1" eaLnBrk="1" hangingPunct="1"/>
            <a:r>
              <a:rPr lang="en-US" smtClean="0"/>
              <a:t>The necessity to backup</a:t>
            </a:r>
          </a:p>
          <a:p>
            <a:pPr lvl="1" eaLnBrk="1" hangingPunct="1"/>
            <a:r>
              <a:rPr lang="en-US" smtClean="0"/>
              <a:t>An overview of backup work</a:t>
            </a:r>
          </a:p>
          <a:p>
            <a:pPr lvl="1" eaLnBrk="1" hangingPunct="1"/>
            <a:r>
              <a:rPr lang="en-US" smtClean="0"/>
              <a:t>How to use commands for backup</a:t>
            </a:r>
          </a:p>
          <a:p>
            <a:pPr lvl="1" eaLnBrk="1" hangingPunct="1"/>
            <a:endParaRPr lang="en-US" smtClean="0"/>
          </a:p>
          <a:p>
            <a:pPr lvl="1" eaLnBrk="1" hangingPunct="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backup and restore</a:t>
            </a:r>
            <a:endParaRPr lang="en-US"/>
          </a:p>
        </p:txBody>
      </p:sp>
      <p:sp>
        <p:nvSpPr>
          <p:cNvPr id="3" name="Content Placeholder 2"/>
          <p:cNvSpPr>
            <a:spLocks noGrp="1"/>
          </p:cNvSpPr>
          <p:nvPr>
            <p:ph idx="1"/>
          </p:nvPr>
        </p:nvSpPr>
        <p:spPr/>
        <p:txBody>
          <a:bodyPr/>
          <a:lstStyle/>
          <a:p>
            <a:r>
              <a:rPr lang="en-US" smtClean="0"/>
              <a:t>To keep our data in safety</a:t>
            </a:r>
          </a:p>
          <a:p>
            <a:r>
              <a:rPr lang="en-US" smtClean="0"/>
              <a:t>Data can be damaged</a:t>
            </a:r>
          </a:p>
          <a:p>
            <a:pPr lvl="1"/>
            <a:r>
              <a:rPr lang="en-US" smtClean="0"/>
              <a:t>By hardware failure</a:t>
            </a:r>
          </a:p>
          <a:p>
            <a:pPr lvl="1"/>
            <a:r>
              <a:rPr lang="en-US" smtClean="0"/>
              <a:t>By software failure</a:t>
            </a:r>
          </a:p>
          <a:p>
            <a:pPr lvl="2"/>
            <a:r>
              <a:rPr lang="en-US" smtClean="0"/>
              <a:t>OS, Application</a:t>
            </a:r>
          </a:p>
          <a:p>
            <a:pPr lvl="1"/>
            <a:r>
              <a:rPr lang="en-US" smtClean="0"/>
              <a:t>By natural dissasters</a:t>
            </a:r>
          </a:p>
          <a:p>
            <a:pPr lvl="2"/>
            <a:r>
              <a:rPr lang="en-US" smtClean="0"/>
              <a:t>Integrity, Electricity, Air conditioning, weather disaster</a:t>
            </a:r>
          </a:p>
          <a:p>
            <a:pPr lvl="1"/>
            <a:r>
              <a:rPr lang="en-US" smtClean="0"/>
              <a:t>By human errors</a:t>
            </a:r>
          </a:p>
          <a:p>
            <a:r>
              <a:rPr lang="en-US" smtClean="0"/>
              <a:t>Need to come back from the catastrophy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How to backup</a:t>
            </a:r>
          </a:p>
        </p:txBody>
      </p:sp>
      <p:sp>
        <p:nvSpPr>
          <p:cNvPr id="4099" name="Content Placeholder 2"/>
          <p:cNvSpPr>
            <a:spLocks noGrp="1"/>
          </p:cNvSpPr>
          <p:nvPr>
            <p:ph idx="1"/>
          </p:nvPr>
        </p:nvSpPr>
        <p:spPr/>
        <p:txBody>
          <a:bodyPr/>
          <a:lstStyle/>
          <a:p>
            <a:pPr eaLnBrk="1" hangingPunct="1"/>
            <a:r>
              <a:rPr lang="en-US" smtClean="0"/>
              <a:t>Hardware backup</a:t>
            </a:r>
          </a:p>
          <a:p>
            <a:pPr lvl="1" eaLnBrk="1" hangingPunct="1"/>
            <a:r>
              <a:rPr lang="en-US" smtClean="0"/>
              <a:t>Backup systems, devices, …</a:t>
            </a:r>
          </a:p>
          <a:p>
            <a:pPr eaLnBrk="1" hangingPunct="1"/>
            <a:r>
              <a:rPr lang="en-US" smtClean="0"/>
              <a:t>Backup policy </a:t>
            </a:r>
          </a:p>
          <a:p>
            <a:pPr eaLnBrk="1" hangingPunct="1"/>
            <a:r>
              <a:rPr lang="en-US" smtClean="0"/>
              <a:t>2 types of backup strategies</a:t>
            </a:r>
          </a:p>
          <a:p>
            <a:pPr lvl="1" eaLnBrk="1" hangingPunct="1"/>
            <a:r>
              <a:rPr lang="en-US" smtClean="0"/>
              <a:t>Backup and restore file and directory</a:t>
            </a:r>
          </a:p>
          <a:p>
            <a:pPr lvl="2" eaLnBrk="1" hangingPunct="1"/>
            <a:r>
              <a:rPr lang="en-US" smtClean="0"/>
              <a:t>Using </a:t>
            </a:r>
            <a:r>
              <a:rPr lang="en-US" b="1" smtClean="0"/>
              <a:t>tar </a:t>
            </a:r>
            <a:r>
              <a:rPr lang="en-US" smtClean="0"/>
              <a:t>command</a:t>
            </a:r>
            <a:endParaRPr lang="en-US" b="1" smtClean="0"/>
          </a:p>
          <a:p>
            <a:pPr lvl="1" eaLnBrk="1" hangingPunct="1"/>
            <a:r>
              <a:rPr lang="en-US" smtClean="0"/>
              <a:t>Backup and restore file system</a:t>
            </a:r>
          </a:p>
          <a:p>
            <a:pPr lvl="2" eaLnBrk="1" hangingPunct="1"/>
            <a:r>
              <a:rPr lang="en-US" smtClean="0"/>
              <a:t>Using </a:t>
            </a:r>
            <a:r>
              <a:rPr lang="en-US" b="1" smtClean="0"/>
              <a:t>dump </a:t>
            </a:r>
            <a:r>
              <a:rPr lang="en-US" smtClean="0"/>
              <a:t>command</a:t>
            </a:r>
            <a:endParaRPr lang="en-US" b="1" smtClean="0"/>
          </a:p>
          <a:p>
            <a:pPr lvl="2" eaLnBrk="1" hangingPunct="1"/>
            <a:r>
              <a:rPr lang="en-US" smtClean="0"/>
              <a:t>Using </a:t>
            </a:r>
            <a:r>
              <a:rPr lang="en-US" b="1" smtClean="0"/>
              <a:t>restore </a:t>
            </a:r>
            <a:r>
              <a:rPr lang="en-US" smtClean="0"/>
              <a:t>command</a:t>
            </a:r>
            <a:endParaRPr lang="en-US" b="1" smtClean="0"/>
          </a:p>
          <a:p>
            <a:pPr lvl="1" eaLnBrk="1" hangingPunct="1"/>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Physical Backup</a:t>
            </a:r>
            <a:endParaRPr lang="en-US"/>
          </a:p>
        </p:txBody>
      </p:sp>
      <p:sp>
        <p:nvSpPr>
          <p:cNvPr id="3" name="Content Placeholder 2"/>
          <p:cNvSpPr>
            <a:spLocks noGrp="1"/>
          </p:cNvSpPr>
          <p:nvPr>
            <p:ph idx="1"/>
          </p:nvPr>
        </p:nvSpPr>
        <p:spPr/>
        <p:txBody>
          <a:bodyPr/>
          <a:lstStyle/>
          <a:p>
            <a:r>
              <a:rPr lang="en-US" smtClean="0"/>
              <a:t>Backup server</a:t>
            </a:r>
          </a:p>
          <a:p>
            <a:r>
              <a:rPr lang="en-US" smtClean="0"/>
              <a:t>Backup storage</a:t>
            </a:r>
          </a:p>
          <a:p>
            <a:r>
              <a:rPr lang="en-US" smtClean="0"/>
              <a:t>Backup service</a:t>
            </a:r>
          </a:p>
          <a:p>
            <a:r>
              <a:rPr lang="en-US" smtClean="0"/>
              <a:t>Kind</a:t>
            </a:r>
          </a:p>
          <a:p>
            <a:pPr lvl="1"/>
            <a:r>
              <a:rPr lang="en-US" smtClean="0"/>
              <a:t>Cold, Warm. Hot</a:t>
            </a:r>
          </a:p>
          <a:p>
            <a:r>
              <a:rPr lang="en-US" smtClean="0"/>
              <a:t>Locate remotely</a:t>
            </a:r>
          </a:p>
          <a:p>
            <a:pPr lvl="1"/>
            <a:r>
              <a:rPr lang="en-US" smtClean="0"/>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backup</a:t>
            </a:r>
            <a:endParaRPr lang="en-US"/>
          </a:p>
        </p:txBody>
      </p:sp>
      <p:sp>
        <p:nvSpPr>
          <p:cNvPr id="3" name="Content Placeholder 2"/>
          <p:cNvSpPr>
            <a:spLocks noGrp="1"/>
          </p:cNvSpPr>
          <p:nvPr>
            <p:ph idx="1"/>
          </p:nvPr>
        </p:nvSpPr>
        <p:spPr/>
        <p:txBody>
          <a:bodyPr/>
          <a:lstStyle/>
          <a:p>
            <a:r>
              <a:rPr lang="en-US" smtClean="0"/>
              <a:t>Copy data into safe place</a:t>
            </a:r>
          </a:p>
          <a:p>
            <a:r>
              <a:rPr lang="en-US" smtClean="0"/>
              <a:t>Verify that data can be restored</a:t>
            </a:r>
          </a:p>
          <a:p>
            <a:r>
              <a:rPr lang="en-US" smtClean="0"/>
              <a:t>Be ready to restore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policy</a:t>
            </a:r>
            <a:endParaRPr lang="en-US"/>
          </a:p>
        </p:txBody>
      </p:sp>
      <p:sp>
        <p:nvSpPr>
          <p:cNvPr id="3" name="Content Placeholder 2"/>
          <p:cNvSpPr>
            <a:spLocks noGrp="1"/>
          </p:cNvSpPr>
          <p:nvPr>
            <p:ph idx="1"/>
          </p:nvPr>
        </p:nvSpPr>
        <p:spPr/>
        <p:txBody>
          <a:bodyPr/>
          <a:lstStyle/>
          <a:p>
            <a:r>
              <a:rPr lang="en-US" smtClean="0"/>
              <a:t>When to backup</a:t>
            </a:r>
          </a:p>
          <a:p>
            <a:r>
              <a:rPr lang="en-US" smtClean="0"/>
              <a:t>Who do the backup</a:t>
            </a:r>
          </a:p>
          <a:p>
            <a:r>
              <a:rPr lang="en-US" smtClean="0"/>
              <a:t>Backup procedure</a:t>
            </a:r>
          </a:p>
          <a:p>
            <a:r>
              <a:rPr lang="en-US" smtClean="0"/>
              <a:t>Backup tools</a:t>
            </a:r>
          </a:p>
          <a:p>
            <a:r>
              <a:rPr lang="en-US" smtClean="0"/>
              <a:t>Restore procedure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types</a:t>
            </a:r>
            <a:endParaRPr lang="en-US"/>
          </a:p>
        </p:txBody>
      </p:sp>
      <p:sp>
        <p:nvSpPr>
          <p:cNvPr id="3" name="Content Placeholder 2"/>
          <p:cNvSpPr>
            <a:spLocks noGrp="1"/>
          </p:cNvSpPr>
          <p:nvPr>
            <p:ph idx="1"/>
          </p:nvPr>
        </p:nvSpPr>
        <p:spPr/>
        <p:txBody>
          <a:bodyPr/>
          <a:lstStyle/>
          <a:p>
            <a:r>
              <a:rPr lang="en-US" smtClean="0"/>
              <a:t>By Backup objects</a:t>
            </a:r>
          </a:p>
          <a:p>
            <a:pPr lvl="1"/>
            <a:r>
              <a:rPr lang="en-US" smtClean="0"/>
              <a:t>Files and directories backup</a:t>
            </a:r>
          </a:p>
          <a:p>
            <a:pPr lvl="1"/>
            <a:r>
              <a:rPr lang="en-US" smtClean="0"/>
              <a:t>Hole system backup</a:t>
            </a:r>
          </a:p>
          <a:p>
            <a:r>
              <a:rPr lang="en-US" smtClean="0"/>
              <a:t>By backup methods</a:t>
            </a:r>
          </a:p>
          <a:p>
            <a:pPr lvl="1"/>
            <a:r>
              <a:rPr lang="en-US" smtClean="0"/>
              <a:t>Full backup</a:t>
            </a:r>
          </a:p>
          <a:p>
            <a:pPr lvl="1"/>
            <a:r>
              <a:rPr lang="en-US" smtClean="0"/>
              <a:t>Incremental backup</a:t>
            </a:r>
          </a:p>
          <a:p>
            <a:pPr lvl="1"/>
            <a:r>
              <a:rPr lang="en-US" smtClean="0"/>
              <a:t>Diferential backup</a:t>
            </a:r>
          </a:p>
          <a:p>
            <a:r>
              <a:rPr lang="en-US" smtClean="0"/>
              <a:t>By backup media</a:t>
            </a:r>
          </a:p>
          <a:p>
            <a:pPr lvl="1"/>
            <a:r>
              <a:rPr lang="en-US" smtClean="0"/>
              <a:t>Tapes, Disks, Network devices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Restoration</a:t>
            </a:r>
            <a:endParaRPr lang="en-US"/>
          </a:p>
        </p:txBody>
      </p:sp>
      <p:sp>
        <p:nvSpPr>
          <p:cNvPr id="3" name="Content Placeholder 2"/>
          <p:cNvSpPr>
            <a:spLocks noGrp="1"/>
          </p:cNvSpPr>
          <p:nvPr>
            <p:ph idx="1"/>
          </p:nvPr>
        </p:nvSpPr>
        <p:spPr/>
        <p:txBody>
          <a:bodyPr/>
          <a:lstStyle/>
          <a:p>
            <a:r>
              <a:rPr lang="en-US" smtClean="0"/>
              <a:t>Delivering backup</a:t>
            </a:r>
          </a:p>
          <a:p>
            <a:r>
              <a:rPr lang="en-US" smtClean="0"/>
              <a:t>Back</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1333</Words>
  <Application>Microsoft Office PowerPoint</Application>
  <PresentationFormat>On-screen Show (4:3)</PresentationFormat>
  <Paragraphs>187</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Chapter 9  Back up</vt:lpstr>
      <vt:lpstr>Outline</vt:lpstr>
      <vt:lpstr>Why do we need backup and restore</vt:lpstr>
      <vt:lpstr>How to backup</vt:lpstr>
      <vt:lpstr>Physical Backup</vt:lpstr>
      <vt:lpstr>Data backup</vt:lpstr>
      <vt:lpstr>Backup policy</vt:lpstr>
      <vt:lpstr>Backup types</vt:lpstr>
      <vt:lpstr>Restoration</vt:lpstr>
      <vt:lpstr>Backup and restore file and directory</vt:lpstr>
      <vt:lpstr>Tape operation</vt:lpstr>
      <vt:lpstr>Backup and restore file system</vt:lpstr>
      <vt:lpstr> Dump level and generation management</vt:lpstr>
      <vt:lpstr>An example backup scheduling</vt:lpstr>
      <vt:lpstr>Using ‘dump’ command</vt:lpstr>
      <vt:lpstr>Using ‘restore’ command</vt:lpstr>
    </vt:vector>
  </TitlesOfParts>
  <Company>DHBK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 Back up</dc:title>
  <dc:creator>Quynh</dc:creator>
  <cp:lastModifiedBy>tcc</cp:lastModifiedBy>
  <cp:revision>30</cp:revision>
  <dcterms:created xsi:type="dcterms:W3CDTF">2007-10-15T07:10:38Z</dcterms:created>
  <dcterms:modified xsi:type="dcterms:W3CDTF">2010-04-11T10:21:21Z</dcterms:modified>
</cp:coreProperties>
</file>