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3" r:id="rId6"/>
    <p:sldId id="278" r:id="rId7"/>
    <p:sldId id="263" r:id="rId8"/>
    <p:sldId id="274" r:id="rId9"/>
    <p:sldId id="275" r:id="rId10"/>
    <p:sldId id="276" r:id="rId11"/>
    <p:sldId id="277" r:id="rId12"/>
    <p:sldId id="260" r:id="rId13"/>
    <p:sldId id="261" r:id="rId14"/>
    <p:sldId id="262" r:id="rId15"/>
    <p:sldId id="264" r:id="rId16"/>
    <p:sldId id="265" r:id="rId17"/>
    <p:sldId id="271" r:id="rId18"/>
    <p:sldId id="266" r:id="rId1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FF505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5620"/>
    <p:restoredTop sz="87650" autoAdjust="0"/>
  </p:normalViewPr>
  <p:slideViewPr>
    <p:cSldViewPr>
      <p:cViewPr varScale="1">
        <p:scale>
          <a:sx n="96" d="100"/>
          <a:sy n="96" d="100"/>
        </p:scale>
        <p:origin x="-414" y="-96"/>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776" y="-7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smtClean="0"/>
            </a:lvl1pPr>
          </a:lstStyle>
          <a:p>
            <a:pPr>
              <a:defRPr/>
            </a:pPr>
            <a:endParaRPr lang="en-US"/>
          </a:p>
        </p:txBody>
      </p:sp>
      <p:sp>
        <p:nvSpPr>
          <p:cNvPr id="1433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smtClean="0"/>
            </a:lvl1pPr>
          </a:lstStyle>
          <a:p>
            <a:pPr>
              <a:defRPr/>
            </a:pPr>
            <a:endParaRPr lang="en-US"/>
          </a:p>
        </p:txBody>
      </p:sp>
      <p:sp>
        <p:nvSpPr>
          <p:cNvPr id="1434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9D0C4AC3-B366-444A-A16A-8478B49372B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D4D2524-8C4B-41A1-972F-3725F1E981B3}" type="slidenum">
              <a:rPr lang="en-US"/>
              <a:pPr/>
              <a:t>17</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smtClean="0"/>
              <a:t>is the same meaning as specification of cron.debug;news.debug’.</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E8FF18D-A60D-48BA-8A93-B70697965819}" type="slidenum">
              <a:rPr lang="en-US"/>
              <a:pPr/>
              <a:t>18</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dirty="0" smtClean="0"/>
              <a:t>UNIX provides the </a:t>
            </a:r>
            <a:r>
              <a:rPr lang="en-US" i="1" dirty="0" smtClean="0"/>
              <a:t>logger command, which is an extremely useful command to deal with system </a:t>
            </a:r>
            <a:r>
              <a:rPr lang="en-US" dirty="0" smtClean="0"/>
              <a:t>logging. The logger command sends logging messages to the </a:t>
            </a:r>
            <a:r>
              <a:rPr lang="en-US" dirty="0" err="1" smtClean="0"/>
              <a:t>syslogd</a:t>
            </a:r>
            <a:r>
              <a:rPr lang="en-US" dirty="0" smtClean="0"/>
              <a:t> daemon, and consequently provokes system logging. This means we can check (from the command line at any time) the </a:t>
            </a:r>
            <a:r>
              <a:rPr lang="en-US" dirty="0" err="1" smtClean="0"/>
              <a:t>syslogd</a:t>
            </a:r>
            <a:r>
              <a:rPr lang="en-US" dirty="0" smtClean="0"/>
              <a:t> daemon and its configuration. The command itself can also be a part of a user program/script to generate necessary operational logging messages.</a:t>
            </a:r>
          </a:p>
          <a:p>
            <a:r>
              <a:rPr lang="en-US" dirty="0" smtClean="0"/>
              <a:t>The logger command provides a method for adding one−line entries to the system log file from the command line. One or more message arguments can be entered with options on the command line, in which case each of them is logged immediately. If an optional message is not specified, either an optional file specified with the −f option or the standard input is added to the log. The format of the command is:</a:t>
            </a:r>
          </a:p>
          <a:p>
            <a:r>
              <a:rPr lang="en-US" dirty="0" smtClean="0"/>
              <a:t>logger </a:t>
            </a:r>
            <a:r>
              <a:rPr lang="en-US" i="1" dirty="0" smtClean="0"/>
              <a:t>[ −</a:t>
            </a:r>
            <a:r>
              <a:rPr lang="en-US" i="1" dirty="0" err="1" smtClean="0"/>
              <a:t>i</a:t>
            </a:r>
            <a:r>
              <a:rPr lang="en-US" i="1" dirty="0" smtClean="0"/>
              <a:t> ] [ −f file ] [ −p priority ] [ −t tag ] [ message ]...</a:t>
            </a:r>
          </a:p>
          <a:p>
            <a:r>
              <a:rPr lang="en-US" dirty="0" smtClean="0"/>
              <a:t>Where the available options and operands are:</a:t>
            </a:r>
          </a:p>
          <a:p>
            <a:r>
              <a:rPr lang="en-US" dirty="0" smtClean="0"/>
              <a:t>−f </a:t>
            </a:r>
            <a:r>
              <a:rPr lang="en-US" i="1" dirty="0" smtClean="0"/>
              <a:t>filename </a:t>
            </a:r>
            <a:r>
              <a:rPr lang="en-US" dirty="0" smtClean="0"/>
              <a:t>Use the contents of file </a:t>
            </a:r>
            <a:r>
              <a:rPr lang="en-US" i="1" dirty="0" smtClean="0"/>
              <a:t>filename as the message to log.</a:t>
            </a:r>
          </a:p>
          <a:p>
            <a:r>
              <a:rPr lang="en-US" dirty="0" smtClean="0"/>
              <a:t>−</a:t>
            </a:r>
            <a:r>
              <a:rPr lang="en-US" dirty="0" err="1" smtClean="0"/>
              <a:t>i</a:t>
            </a:r>
            <a:r>
              <a:rPr lang="en-US" dirty="0" smtClean="0"/>
              <a:t> Log the process ID of the logger process with each line.</a:t>
            </a:r>
          </a:p>
          <a:p>
            <a:r>
              <a:rPr lang="en-US" dirty="0" smtClean="0"/>
              <a:t>−p </a:t>
            </a:r>
            <a:r>
              <a:rPr lang="en-US" i="1" dirty="0" smtClean="0"/>
              <a:t>priority </a:t>
            </a:r>
            <a:r>
              <a:rPr lang="en-US" dirty="0" smtClean="0"/>
              <a:t>Enter the message with the specified priority (specified </a:t>
            </a:r>
            <a:r>
              <a:rPr lang="en-US" i="1" dirty="0" smtClean="0"/>
              <a:t>selector entry); the message</a:t>
            </a:r>
          </a:p>
          <a:p>
            <a:r>
              <a:rPr lang="en-US" dirty="0" smtClean="0"/>
              <a:t>priority can be specified numerically, or as a </a:t>
            </a:r>
            <a:r>
              <a:rPr lang="en-US" i="1" dirty="0" err="1" smtClean="0"/>
              <a:t>facility.level</a:t>
            </a:r>
            <a:r>
              <a:rPr lang="en-US" i="1" dirty="0" smtClean="0"/>
              <a:t> pair. The default priority is </a:t>
            </a:r>
            <a:r>
              <a:rPr lang="en-US" i="1" dirty="0" err="1" smtClean="0"/>
              <a:t>user.notice</a:t>
            </a:r>
            <a:r>
              <a:rPr lang="en-US" i="1" dirty="0"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smtClean="0"/>
              <a:t>UNIX provides a flexible and configurable logging mechanism. The logging can be site−customized to fulfill a wide range of requirements with regard to the volume and level of the logging of system messages. Continuous system logging is provided primarily to enable later analysis of the system behavior when the system encounters problems. Appropriate system logging is essential on every UNIX system. A side effect of such continuous logging is the permanent growth of the number of log files, which requires attention by the system administrator.</a:t>
            </a:r>
          </a:p>
          <a:p>
            <a:pPr algn="just"/>
            <a:r>
              <a:rPr lang="en-US" dirty="0" smtClean="0"/>
              <a:t>System logging originated with BSD UNIX, and today is widely accepted on all UNIX platforms. The </a:t>
            </a:r>
            <a:r>
              <a:rPr lang="en-US" i="1" dirty="0" smtClean="0"/>
              <a:t>system message logger runs as a special daemon </a:t>
            </a:r>
            <a:r>
              <a:rPr lang="en-US" b="1" i="1" dirty="0" err="1" smtClean="0"/>
              <a:t>syslogd</a:t>
            </a:r>
            <a:r>
              <a:rPr lang="en-US" b="1" i="1" dirty="0" smtClean="0"/>
              <a:t> that collects messages sent by various </a:t>
            </a:r>
            <a:r>
              <a:rPr lang="en-US" dirty="0" smtClean="0"/>
              <a:t>system processes and routes them to the defined logging destinations. The </a:t>
            </a:r>
            <a:r>
              <a:rPr lang="en-US" b="1" dirty="0" err="1" smtClean="0"/>
              <a:t>syslogd</a:t>
            </a:r>
            <a:r>
              <a:rPr lang="en-US" b="1" dirty="0" smtClean="0"/>
              <a:t> daemon is</a:t>
            </a:r>
          </a:p>
          <a:p>
            <a:pPr algn="just"/>
            <a:r>
              <a:rPr lang="en-US" dirty="0" smtClean="0"/>
              <a:t>started at boot time, and its behavior is defined by its configuration file </a:t>
            </a:r>
            <a:r>
              <a:rPr lang="en-US" i="1" dirty="0" smtClean="0"/>
              <a:t>/etc/</a:t>
            </a:r>
            <a:r>
              <a:rPr lang="en-US" i="1" dirty="0" err="1" smtClean="0"/>
              <a:t>syslog.conf</a:t>
            </a:r>
            <a:r>
              <a:rPr lang="en-US" i="1" dirty="0" smtClean="0"/>
              <a:t>. A flexible </a:t>
            </a:r>
            <a:r>
              <a:rPr lang="en-US" b="1" dirty="0" err="1" smtClean="0"/>
              <a:t>syslogd</a:t>
            </a:r>
            <a:r>
              <a:rPr lang="en-US" b="1" dirty="0" smtClean="0"/>
              <a:t> configuration allows the administrator to choose from a wide range of system logging </a:t>
            </a:r>
            <a:r>
              <a:rPr lang="en-US" dirty="0" smtClean="0"/>
              <a:t>options from no logging at all to very verbose logging. The logging can also be tuned and changed throughout the lifetime of the system, enabling different levels of logging  according to actual needs.</a:t>
            </a:r>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t>This logging flexibility is achieved by specifying three different logging issues:</a:t>
            </a:r>
          </a:p>
          <a:p>
            <a:r>
              <a:rPr lang="en-US" dirty="0" smtClean="0"/>
              <a:t>1. What to log, by selecting a </a:t>
            </a:r>
            <a:r>
              <a:rPr lang="en-US" b="1" i="1" dirty="0" smtClean="0"/>
              <a:t>logging facility that indicates a subsystem (a suite of processes) </a:t>
            </a:r>
            <a:r>
              <a:rPr lang="en-US" dirty="0" smtClean="0"/>
              <a:t>that generates a log message.</a:t>
            </a:r>
          </a:p>
          <a:p>
            <a:r>
              <a:rPr lang="en-US" dirty="0" smtClean="0"/>
              <a:t>How to log, by selecting a </a:t>
            </a:r>
            <a:r>
              <a:rPr lang="en-US" b="1" i="1" dirty="0" smtClean="0"/>
              <a:t>logging level that indicates a severity, or priority level, of the </a:t>
            </a:r>
            <a:r>
              <a:rPr lang="en-US" dirty="0" smtClean="0"/>
              <a:t>generated message to be logged.</a:t>
            </a:r>
          </a:p>
          <a:p>
            <a:r>
              <a:rPr lang="en-US" dirty="0" smtClean="0"/>
              <a:t>2. Where to log, by selecting a </a:t>
            </a:r>
            <a:r>
              <a:rPr lang="en-US" b="1" i="1" dirty="0" smtClean="0"/>
              <a:t>logging destination which indicates an action to be taken to </a:t>
            </a:r>
            <a:r>
              <a:rPr lang="en-US" dirty="0" smtClean="0"/>
              <a:t>log a generated message. The generated message can be logged in a local file, forwarded to the console or users, or forwarded to a remote logging system for further processing.</a:t>
            </a:r>
          </a:p>
          <a:p>
            <a:r>
              <a:rPr lang="en-US" dirty="0" smtClean="0"/>
              <a:t>The available logging facilities are:</a:t>
            </a:r>
          </a:p>
          <a:p>
            <a:r>
              <a:rPr lang="en-US" i="1" dirty="0" smtClean="0"/>
              <a:t>user </a:t>
            </a:r>
            <a:r>
              <a:rPr lang="en-US" i="1" dirty="0" err="1" smtClean="0"/>
              <a:t>User</a:t>
            </a:r>
            <a:r>
              <a:rPr lang="en-US" i="1" dirty="0" smtClean="0"/>
              <a:t> processes</a:t>
            </a:r>
          </a:p>
          <a:p>
            <a:r>
              <a:rPr lang="en-US" i="1" dirty="0" smtClean="0"/>
              <a:t>kern The kernel</a:t>
            </a:r>
          </a:p>
          <a:p>
            <a:r>
              <a:rPr lang="en-US" i="1" dirty="0" smtClean="0"/>
              <a:t>mail The mail system</a:t>
            </a:r>
          </a:p>
          <a:p>
            <a:r>
              <a:rPr lang="en-US" i="1" dirty="0" smtClean="0"/>
              <a:t>daemon System daemons, such as </a:t>
            </a:r>
            <a:r>
              <a:rPr lang="en-US" i="1" dirty="0" err="1" smtClean="0"/>
              <a:t>telnetd</a:t>
            </a:r>
            <a:r>
              <a:rPr lang="en-US" i="1" dirty="0" smtClean="0"/>
              <a:t>, </a:t>
            </a:r>
            <a:r>
              <a:rPr lang="en-US" i="1" dirty="0" err="1" smtClean="0"/>
              <a:t>ftpd</a:t>
            </a:r>
            <a:r>
              <a:rPr lang="en-US" i="1" dirty="0" smtClean="0"/>
              <a:t>, etc.</a:t>
            </a:r>
          </a:p>
          <a:p>
            <a:r>
              <a:rPr lang="en-US" i="1" dirty="0" smtClean="0"/>
              <a:t>auth The authentication (authorization) system: login, </a:t>
            </a:r>
            <a:r>
              <a:rPr lang="en-US" i="1" dirty="0" err="1" smtClean="0"/>
              <a:t>su</a:t>
            </a:r>
            <a:r>
              <a:rPr lang="en-US" i="1" dirty="0" smtClean="0"/>
              <a:t>, </a:t>
            </a:r>
            <a:r>
              <a:rPr lang="en-US" i="1" dirty="0" err="1" smtClean="0"/>
              <a:t>getty</a:t>
            </a:r>
            <a:r>
              <a:rPr lang="en-US" i="1" dirty="0" smtClean="0"/>
              <a:t>, etc.</a:t>
            </a:r>
          </a:p>
          <a:p>
            <a:r>
              <a:rPr lang="en-US" i="1" dirty="0" err="1" smtClean="0"/>
              <a:t>lpr</a:t>
            </a:r>
            <a:r>
              <a:rPr lang="en-US" i="1" dirty="0" smtClean="0"/>
              <a:t> The printer spooling system: </a:t>
            </a:r>
            <a:r>
              <a:rPr lang="en-US" i="1" dirty="0" err="1" smtClean="0"/>
              <a:t>lpr</a:t>
            </a:r>
            <a:r>
              <a:rPr lang="en-US" i="1" dirty="0" smtClean="0"/>
              <a:t>, </a:t>
            </a:r>
            <a:r>
              <a:rPr lang="en-US" i="1" dirty="0" err="1" smtClean="0"/>
              <a:t>lpc</a:t>
            </a:r>
            <a:r>
              <a:rPr lang="en-US" i="1" dirty="0" smtClean="0"/>
              <a:t>, etc.</a:t>
            </a:r>
          </a:p>
          <a:p>
            <a:r>
              <a:rPr lang="en-US" i="1" dirty="0" err="1" smtClean="0"/>
              <a:t>cron</a:t>
            </a:r>
            <a:r>
              <a:rPr lang="en-US" i="1" dirty="0" smtClean="0"/>
              <a:t> The </a:t>
            </a:r>
            <a:r>
              <a:rPr lang="en-US" i="1" dirty="0" err="1" smtClean="0"/>
              <a:t>cron</a:t>
            </a:r>
            <a:r>
              <a:rPr lang="en-US" i="1" dirty="0" smtClean="0"/>
              <a:t>/at facility: </a:t>
            </a:r>
            <a:r>
              <a:rPr lang="en-US" i="1" dirty="0" err="1" smtClean="0"/>
              <a:t>crontab</a:t>
            </a:r>
            <a:r>
              <a:rPr lang="en-US" i="1" dirty="0" smtClean="0"/>
              <a:t>, at, </a:t>
            </a:r>
            <a:r>
              <a:rPr lang="en-US" i="1" dirty="0" err="1" smtClean="0"/>
              <a:t>cron</a:t>
            </a:r>
            <a:r>
              <a:rPr lang="en-US" i="1" dirty="0" smtClean="0"/>
              <a:t>, etc.</a:t>
            </a:r>
          </a:p>
          <a:p>
            <a:r>
              <a:rPr lang="en-US" i="1" dirty="0" smtClean="0"/>
              <a:t>local 0–7 Reserved for local use</a:t>
            </a:r>
          </a:p>
          <a:p>
            <a:r>
              <a:rPr lang="en-US" i="1" dirty="0" smtClean="0"/>
              <a:t>mark For timestamp messages produced internally by the </a:t>
            </a:r>
            <a:r>
              <a:rPr lang="en-US" i="1" dirty="0" err="1" smtClean="0"/>
              <a:t>syslogd</a:t>
            </a:r>
            <a:r>
              <a:rPr lang="en-US" i="1" dirty="0" smtClean="0"/>
              <a:t> </a:t>
            </a:r>
            <a:r>
              <a:rPr lang="en-US" dirty="0" smtClean="0"/>
              <a:t>daemon</a:t>
            </a:r>
          </a:p>
          <a:p>
            <a:r>
              <a:rPr lang="en-US" i="1" dirty="0" smtClean="0"/>
              <a:t>news Reserved for the USENET network news system</a:t>
            </a:r>
          </a:p>
          <a:p>
            <a:r>
              <a:rPr lang="en-US" i="1" dirty="0" err="1" smtClean="0"/>
              <a:t>uucp</a:t>
            </a:r>
            <a:r>
              <a:rPr lang="en-US" i="1" dirty="0" smtClean="0"/>
              <a:t> Reserved for the UUCP system</a:t>
            </a:r>
          </a:p>
          <a:p>
            <a:r>
              <a:rPr lang="en-US" i="1" dirty="0" smtClean="0"/>
              <a:t>* An asterisk indicates all facilities except for the mark facility</a:t>
            </a:r>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r>
              <a:rPr lang="en-US" sz="1300" dirty="0" smtClean="0"/>
              <a:t>The defined severity (priority) levels (the highest levels are at the top) are:</a:t>
            </a:r>
          </a:p>
          <a:p>
            <a:pPr algn="just"/>
            <a:r>
              <a:rPr lang="en-US" sz="1300" i="1" dirty="0" err="1" smtClean="0"/>
              <a:t>emerg</a:t>
            </a:r>
            <a:r>
              <a:rPr lang="en-US" sz="1300" i="1" dirty="0" smtClean="0"/>
              <a:t> For panic conditions, such as catastrophic failures</a:t>
            </a:r>
          </a:p>
          <a:p>
            <a:pPr algn="just"/>
            <a:r>
              <a:rPr lang="en-US" sz="1300" i="1" dirty="0" smtClean="0"/>
              <a:t>alert For conditions that should be corrected immediately</a:t>
            </a:r>
          </a:p>
          <a:p>
            <a:pPr algn="just"/>
            <a:r>
              <a:rPr lang="en-US" sz="1300" i="1" dirty="0" err="1" smtClean="0"/>
              <a:t>crit</a:t>
            </a:r>
            <a:r>
              <a:rPr lang="en-US" sz="1300" i="1" dirty="0" smtClean="0"/>
              <a:t> For warnings about critical conditions, such as hardware device errors</a:t>
            </a:r>
          </a:p>
          <a:p>
            <a:pPr algn="just"/>
            <a:r>
              <a:rPr lang="en-US" sz="1300" i="1" dirty="0" smtClean="0"/>
              <a:t>err For other errors</a:t>
            </a:r>
          </a:p>
          <a:p>
            <a:pPr algn="just"/>
            <a:r>
              <a:rPr lang="en-US" sz="1300" i="1" dirty="0" smtClean="0"/>
              <a:t>warning For warning messages</a:t>
            </a:r>
          </a:p>
          <a:p>
            <a:pPr algn="just"/>
            <a:r>
              <a:rPr lang="en-US" sz="1300" i="1" dirty="0" smtClean="0"/>
              <a:t>notice For conditions that are not error conditions, but may require special handling</a:t>
            </a:r>
          </a:p>
          <a:p>
            <a:pPr algn="just"/>
            <a:r>
              <a:rPr lang="en-US" sz="1300" i="1" dirty="0" smtClean="0"/>
              <a:t>info For informational messages</a:t>
            </a:r>
          </a:p>
          <a:p>
            <a:pPr algn="just"/>
            <a:r>
              <a:rPr lang="en-US" sz="1300" i="1" dirty="0" smtClean="0"/>
              <a:t>debug For messages that are normally used only when debugging a program</a:t>
            </a:r>
          </a:p>
          <a:p>
            <a:pPr algn="just"/>
            <a:r>
              <a:rPr lang="en-US" sz="1300" i="1" dirty="0" smtClean="0"/>
              <a:t>none Do not log messages; use only in combination with other levels</a:t>
            </a:r>
          </a:p>
          <a:p>
            <a:pPr algn="just"/>
            <a:r>
              <a:rPr lang="en-US" sz="1300" dirty="0" smtClean="0"/>
              <a:t>The listed facilities and severity levels will be discussed further when we return to the</a:t>
            </a:r>
          </a:p>
          <a:p>
            <a:pPr algn="just"/>
            <a:r>
              <a:rPr lang="en-US" sz="1300" dirty="0" smtClean="0"/>
              <a:t>system−logging configuration.</a:t>
            </a:r>
          </a:p>
          <a:p>
            <a:pPr algn="just"/>
            <a:r>
              <a:rPr lang="en-US" sz="1300" dirty="0" smtClean="0"/>
              <a:t>The monitoring and detection of the listed conditions for when a corresponding message should be</a:t>
            </a:r>
          </a:p>
          <a:p>
            <a:pPr algn="just"/>
            <a:r>
              <a:rPr lang="en-US" sz="1300" dirty="0" smtClean="0"/>
              <a:t>generated are not a part of the logging subsystem itself; rather, messages are −−generated within</a:t>
            </a:r>
          </a:p>
          <a:p>
            <a:pPr algn="just"/>
            <a:r>
              <a:rPr lang="en-US" sz="1300" dirty="0" smtClean="0"/>
              <a:t>processes themselves and redirected toward the </a:t>
            </a:r>
            <a:r>
              <a:rPr lang="en-US" sz="1300" b="1" dirty="0" err="1" smtClean="0"/>
              <a:t>syslogd</a:t>
            </a:r>
            <a:r>
              <a:rPr lang="en-US" sz="1300" b="1" dirty="0" smtClean="0"/>
              <a:t> daemon for appropriate logging. A</a:t>
            </a:r>
          </a:p>
          <a:p>
            <a:pPr algn="just"/>
            <a:r>
              <a:rPr lang="en-US" sz="1300" dirty="0" smtClean="0"/>
              <a:t>special device file/ </a:t>
            </a:r>
            <a:r>
              <a:rPr lang="en-US" sz="1300" i="1" dirty="0" smtClean="0"/>
              <a:t>dev/log is used for the </a:t>
            </a:r>
            <a:r>
              <a:rPr lang="en-US" sz="1300" i="1" dirty="0" err="1" smtClean="0"/>
              <a:t>interprocess</a:t>
            </a:r>
            <a:r>
              <a:rPr lang="en-US" sz="1300" i="1" dirty="0" smtClean="0"/>
              <a:t> communication with the </a:t>
            </a:r>
            <a:r>
              <a:rPr lang="en-US" sz="1300" b="1" i="1" dirty="0" err="1" smtClean="0"/>
              <a:t>syslogd</a:t>
            </a:r>
            <a:r>
              <a:rPr lang="en-US" sz="1300" b="1" i="1" dirty="0" smtClean="0"/>
              <a:t> daemon,</a:t>
            </a:r>
          </a:p>
          <a:p>
            <a:pPr algn="just"/>
            <a:r>
              <a:rPr lang="en-US" sz="1300" dirty="0" smtClean="0"/>
              <a:t>which is continuously listening for generated messages. Once a message is received, the </a:t>
            </a:r>
            <a:r>
              <a:rPr lang="en-US" sz="1300" b="1" dirty="0" err="1" smtClean="0"/>
              <a:t>syslogd</a:t>
            </a:r>
            <a:endParaRPr lang="en-US" sz="1300" b="1" dirty="0" smtClean="0"/>
          </a:p>
          <a:p>
            <a:pPr algn="just"/>
            <a:r>
              <a:rPr lang="en-US" sz="1300" dirty="0" smtClean="0"/>
              <a:t>daemon acts according to the specified configuration data related to the logging facility, the</a:t>
            </a:r>
          </a:p>
          <a:p>
            <a:pPr algn="just"/>
            <a:r>
              <a:rPr lang="en-US" sz="1300" dirty="0" smtClean="0"/>
              <a:t>message severity level, and the logging destination.</a:t>
            </a:r>
          </a:p>
          <a:p>
            <a:pPr algn="just"/>
            <a:r>
              <a:rPr lang="en-US" sz="1300" dirty="0" smtClean="0"/>
              <a:t>From the system logging standpoint, the </a:t>
            </a:r>
            <a:r>
              <a:rPr lang="en-US" sz="1300" b="1" dirty="0" err="1" smtClean="0"/>
              <a:t>syslogd</a:t>
            </a:r>
            <a:r>
              <a:rPr lang="en-US" sz="1300" b="1" dirty="0" smtClean="0"/>
              <a:t> daemon is a core of the overall logging</a:t>
            </a:r>
          </a:p>
          <a:p>
            <a:pPr algn="just"/>
            <a:r>
              <a:rPr lang="en-US" sz="1300" dirty="0" smtClean="0"/>
              <a:t>procedure, and it deserves to be discussed in greater detail.</a:t>
            </a:r>
          </a:p>
          <a:p>
            <a:pPr algn="just"/>
            <a:endParaRPr lang="en-US" sz="1300"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300" dirty="0" smtClean="0"/>
              <a:t>The </a:t>
            </a:r>
            <a:r>
              <a:rPr lang="en-US" sz="1300" dirty="0" err="1" smtClean="0"/>
              <a:t>syslogd</a:t>
            </a:r>
            <a:r>
              <a:rPr lang="en-US" sz="1300" dirty="0" smtClean="0"/>
              <a:t> daemon logs all system messages; it reads and forwards system messages to the appropriate log files and/or users, depending upon the severity (priority) level of the message and the system facility from which the message originates. The configuration file/ </a:t>
            </a:r>
            <a:r>
              <a:rPr lang="en-US" sz="1300" i="1" dirty="0" smtClean="0"/>
              <a:t>etc/</a:t>
            </a:r>
            <a:r>
              <a:rPr lang="en-US" sz="1300" i="1" dirty="0" err="1" smtClean="0"/>
              <a:t>syslog.conf</a:t>
            </a:r>
            <a:r>
              <a:rPr lang="en-US" sz="1300" i="1" dirty="0" smtClean="0"/>
              <a:t> </a:t>
            </a:r>
            <a:r>
              <a:rPr lang="en-US" sz="1300" dirty="0" smtClean="0"/>
              <a:t>specifies where messages are forwarded. In addition, the </a:t>
            </a:r>
            <a:r>
              <a:rPr lang="en-US" sz="1300" dirty="0" err="1" smtClean="0"/>
              <a:t>syslogd</a:t>
            </a:r>
            <a:r>
              <a:rPr lang="en-US" sz="1300" dirty="0" smtClean="0"/>
              <a:t> daemon periodically generates and logs mark (timestamp) messages (mark−interval is specified in minutes; the default is 20 minutes) at an "</a:t>
            </a:r>
            <a:r>
              <a:rPr lang="en-US" sz="1300" i="1" dirty="0" smtClean="0"/>
              <a:t>info" logging priority level; this facility is identified as mark in the / etc/</a:t>
            </a:r>
            <a:r>
              <a:rPr lang="en-US" sz="1300" i="1" dirty="0" err="1" smtClean="0"/>
              <a:t>syslog.conf</a:t>
            </a:r>
            <a:r>
              <a:rPr lang="en-US" sz="1300" i="1" dirty="0" smtClean="0"/>
              <a:t> </a:t>
            </a:r>
            <a:r>
              <a:rPr lang="en-US" sz="1300" dirty="0" smtClean="0"/>
              <a:t>file. The presence of the </a:t>
            </a:r>
            <a:r>
              <a:rPr lang="en-US" sz="1300" i="1" dirty="0" smtClean="0"/>
              <a:t>mark messages in the log files is proof of the daemon's activity: the </a:t>
            </a:r>
            <a:r>
              <a:rPr lang="en-US" sz="1300" dirty="0" err="1" smtClean="0"/>
              <a:t>syslogd</a:t>
            </a:r>
            <a:r>
              <a:rPr lang="en-US" sz="1300" dirty="0" smtClean="0"/>
              <a:t> daemon is alive, active, and ready to log any received error or other message. Only one </a:t>
            </a:r>
            <a:r>
              <a:rPr lang="en-US" sz="1300" dirty="0" err="1" smtClean="0"/>
              <a:t>syslogd</a:t>
            </a:r>
            <a:r>
              <a:rPr lang="en-US" sz="1300" dirty="0" smtClean="0"/>
              <a:t> daemon can be running at one point in time; an attempt to start another daemon will fail.</a:t>
            </a:r>
          </a:p>
          <a:p>
            <a:pPr algn="just"/>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r>
              <a:rPr lang="en-US" dirty="0" smtClean="0"/>
              <a:t>The configuration file / </a:t>
            </a:r>
            <a:r>
              <a:rPr lang="en-US" i="1" dirty="0" smtClean="0"/>
              <a:t>etc/</a:t>
            </a:r>
            <a:r>
              <a:rPr lang="en-US" i="1" dirty="0" err="1" smtClean="0"/>
              <a:t>syslog.conf</a:t>
            </a:r>
            <a:r>
              <a:rPr lang="en-US" i="1" dirty="0" smtClean="0"/>
              <a:t> contains all of the data necessary to fully specify the logging </a:t>
            </a:r>
            <a:r>
              <a:rPr lang="en-US" dirty="0" smtClean="0"/>
              <a:t>process provided by the system log daemon, </a:t>
            </a:r>
            <a:r>
              <a:rPr lang="en-US" b="1" dirty="0" err="1" smtClean="0"/>
              <a:t>syslogd</a:t>
            </a:r>
            <a:r>
              <a:rPr lang="en-US" b="1" dirty="0" smtClean="0"/>
              <a:t>. When started, or recycled, the </a:t>
            </a:r>
            <a:r>
              <a:rPr lang="en-US" b="1" dirty="0" err="1" smtClean="0"/>
              <a:t>syslogd</a:t>
            </a:r>
            <a:r>
              <a:rPr lang="en-US" b="1" dirty="0" smtClean="0"/>
              <a:t> </a:t>
            </a:r>
            <a:r>
              <a:rPr lang="en-US" dirty="0" smtClean="0"/>
              <a:t>daemon preprocesses this file through the </a:t>
            </a:r>
            <a:r>
              <a:rPr lang="en-US" i="1" dirty="0" smtClean="0"/>
              <a:t>m4 preprocessor to obtain the correct information for </a:t>
            </a:r>
            <a:r>
              <a:rPr lang="en-US" dirty="0" smtClean="0"/>
              <a:t>certain log files. By introducing the additional </a:t>
            </a:r>
            <a:r>
              <a:rPr lang="en-US" b="1" i="1" dirty="0" err="1" smtClean="0"/>
              <a:t>ifdef</a:t>
            </a:r>
            <a:r>
              <a:rPr lang="en-US" b="1" i="1" dirty="0" smtClean="0"/>
              <a:t> macro statement that yields one of multiple </a:t>
            </a:r>
            <a:r>
              <a:rPr lang="en-US" dirty="0" smtClean="0"/>
              <a:t>possible conditional outcomes, </a:t>
            </a:r>
            <a:r>
              <a:rPr lang="en-US" i="1" dirty="0" smtClean="0"/>
              <a:t>m4 preprocessing makes the configuration even more flexible. </a:t>
            </a:r>
            <a:r>
              <a:rPr lang="en-US" i="1" dirty="0" err="1" smtClean="0"/>
              <a:t>The</a:t>
            </a:r>
            <a:r>
              <a:rPr lang="en-US" b="1" i="1" dirty="0" err="1" smtClean="0"/>
              <a:t>syslogd</a:t>
            </a:r>
            <a:r>
              <a:rPr lang="en-US" b="1" i="1" dirty="0" smtClean="0"/>
              <a:t> daemon first verifies that the host is aliased as "</a:t>
            </a:r>
            <a:r>
              <a:rPr lang="en-US" b="1" i="1" dirty="0" err="1" smtClean="0"/>
              <a:t>loghost</a:t>
            </a:r>
            <a:r>
              <a:rPr lang="en-US" b="1" i="1" dirty="0" smtClean="0"/>
              <a:t>"; if the address of the </a:t>
            </a:r>
            <a:r>
              <a:rPr lang="en-US" b="1" i="1" dirty="0" err="1" smtClean="0"/>
              <a:t>loghost</a:t>
            </a:r>
            <a:r>
              <a:rPr lang="en-US" b="1" i="1" dirty="0" smtClean="0"/>
              <a:t> is </a:t>
            </a:r>
            <a:r>
              <a:rPr lang="en-US" dirty="0" smtClean="0"/>
              <a:t>the same as one of the addresses of the host system, this system is defined as the </a:t>
            </a:r>
            <a:r>
              <a:rPr lang="en-US" dirty="0" err="1" smtClean="0"/>
              <a:t>loghost</a:t>
            </a:r>
            <a:r>
              <a:rPr lang="en-US" dirty="0" smtClean="0"/>
              <a:t>. The idea of the </a:t>
            </a:r>
            <a:r>
              <a:rPr lang="en-US" dirty="0" err="1" smtClean="0"/>
              <a:t>loghost</a:t>
            </a:r>
            <a:r>
              <a:rPr lang="en-US" dirty="0" smtClean="0"/>
              <a:t> is to enable a different level of logging according to the defined logging mission of the actual system; it also enables the creation of the "logging server" and a centralized collection of logging messages from multiple hosts on the same network. The </a:t>
            </a:r>
            <a:r>
              <a:rPr lang="en-US" b="1" dirty="0" err="1" smtClean="0"/>
              <a:t>syslogd</a:t>
            </a:r>
            <a:r>
              <a:rPr lang="en-US" b="1" dirty="0" smtClean="0"/>
              <a:t> daemon first checks </a:t>
            </a:r>
            <a:r>
              <a:rPr lang="en-US" dirty="0" smtClean="0"/>
              <a:t>the / </a:t>
            </a:r>
            <a:r>
              <a:rPr lang="en-US" i="1" dirty="0" smtClean="0"/>
              <a:t>etc/hosts file for the </a:t>
            </a:r>
            <a:r>
              <a:rPr lang="en-US" i="1" dirty="0" err="1" smtClean="0"/>
              <a:t>loghost</a:t>
            </a:r>
            <a:r>
              <a:rPr lang="en-US" i="1" dirty="0" smtClean="0"/>
              <a:t> address, and then it looks in DNS or NIS </a:t>
            </a:r>
            <a:r>
              <a:rPr lang="en-US" dirty="0" smtClean="0"/>
              <a:t>The / </a:t>
            </a:r>
            <a:r>
              <a:rPr lang="en-US" i="1" dirty="0" smtClean="0"/>
              <a:t>etc/</a:t>
            </a:r>
            <a:r>
              <a:rPr lang="en-US" i="1" dirty="0" err="1" smtClean="0"/>
              <a:t>syslog.conf</a:t>
            </a:r>
            <a:r>
              <a:rPr lang="en-US" i="1" dirty="0" smtClean="0"/>
              <a:t> file contains an arbitrary number of configuration entries needed to fully define </a:t>
            </a:r>
            <a:r>
              <a:rPr lang="en-US" dirty="0" smtClean="0"/>
              <a:t>the system logging. Blank lines are ignored, and lines for which the first nonwhite character is a "#“ are treated as comments. A logging configuration entry is composed of two TAB−separated fields:</a:t>
            </a:r>
          </a:p>
          <a:p>
            <a:pPr algn="just"/>
            <a:r>
              <a:rPr lang="en-US" b="1" i="1" dirty="0" smtClean="0"/>
              <a:t>selector action</a:t>
            </a:r>
          </a:p>
          <a:p>
            <a:pPr algn="just"/>
            <a:r>
              <a:rPr lang="en-US" dirty="0" smtClean="0"/>
              <a:t>The </a:t>
            </a:r>
            <a:r>
              <a:rPr lang="en-US" b="1" i="1" dirty="0" smtClean="0"/>
              <a:t>selector field contains a semicolon−separated list of priority specifications of the form:</a:t>
            </a:r>
          </a:p>
          <a:p>
            <a:pPr algn="just"/>
            <a:r>
              <a:rPr lang="en-US" b="1" i="1" dirty="0" err="1" smtClean="0"/>
              <a:t>facility.level</a:t>
            </a:r>
            <a:r>
              <a:rPr lang="en-US" b="1" i="1" dirty="0" smtClean="0"/>
              <a:t> [ ; </a:t>
            </a:r>
            <a:r>
              <a:rPr lang="en-US" b="1" i="1" dirty="0" err="1" smtClean="0"/>
              <a:t>facility.level</a:t>
            </a:r>
            <a:r>
              <a:rPr lang="en-US" b="1" i="1" dirty="0" smtClean="0"/>
              <a:t> ]</a:t>
            </a:r>
            <a:r>
              <a:rPr lang="en-US" dirty="0" smtClean="0"/>
              <a:t>where</a:t>
            </a:r>
          </a:p>
          <a:p>
            <a:pPr algn="just"/>
            <a:r>
              <a:rPr lang="en-US" b="1" i="1" dirty="0" smtClean="0"/>
              <a:t>facility — the subsystem sending the message to:</a:t>
            </a:r>
          </a:p>
          <a:p>
            <a:pPr algn="just"/>
            <a:endParaRPr lang="en-US" b="1" i="1"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D0C4AC3-B366-444A-A16A-8478B49372BE}"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72BEA8-58F9-4A98-B1E9-7CE88A06B5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E3EEB7-F8EE-437B-8B71-5460AA3CD26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381ED2-07E8-430B-864A-77088F83C98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A77F80-9899-4E6E-8422-2A68EEB479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029782-2E55-473A-BE53-665849AFF88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C73947-4840-436C-9FEF-896C65F1C02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0EDC56-A014-4EDF-84F1-0C773423968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B29EE51-CDED-4C68-A610-0E704334050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976AFCC-C888-4B4C-88DB-3B1A32DA001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87FDDC9-686A-40AB-910D-EF09B4C8566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E1768C-EC5A-448C-9C85-6E835ED4F22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93FBF3-8F07-4B4E-A893-64A71409FE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28E8F02-24AA-4408-B71B-09BA32551F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Chapter 10</a:t>
            </a:r>
            <a:br>
              <a:rPr lang="en-US" smtClean="0"/>
            </a:br>
            <a:r>
              <a:rPr lang="en-US" smtClean="0"/>
              <a:t>Log Management</a:t>
            </a:r>
          </a:p>
        </p:txBody>
      </p:sp>
      <p:sp>
        <p:nvSpPr>
          <p:cNvPr id="2051" name="Rectangle 3"/>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Priority</a:t>
            </a:r>
          </a:p>
        </p:txBody>
      </p:sp>
      <p:sp>
        <p:nvSpPr>
          <p:cNvPr id="14339" name="Rectangle 3"/>
          <p:cNvSpPr>
            <a:spLocks noGrp="1" noChangeArrowheads="1"/>
          </p:cNvSpPr>
          <p:nvPr>
            <p:ph type="body" idx="1"/>
          </p:nvPr>
        </p:nvSpPr>
        <p:spPr/>
        <p:txBody>
          <a:bodyPr/>
          <a:lstStyle/>
          <a:p>
            <a:pPr eaLnBrk="1" hangingPunct="1">
              <a:lnSpc>
                <a:spcPct val="90000"/>
              </a:lnSpc>
              <a:buFontTx/>
              <a:buNone/>
            </a:pPr>
            <a:r>
              <a:rPr lang="en-US" sz="2000" smtClean="0"/>
              <a:t>emerg : 	Urgent notification of system notified to all users</a:t>
            </a:r>
          </a:p>
          <a:p>
            <a:pPr eaLnBrk="1" hangingPunct="1">
              <a:lnSpc>
                <a:spcPct val="90000"/>
              </a:lnSpc>
              <a:buFontTx/>
              <a:buNone/>
            </a:pPr>
            <a:r>
              <a:rPr lang="en-US" sz="2000" smtClean="0"/>
              <a:t>alert : 		Status that needs an urgent action</a:t>
            </a:r>
          </a:p>
          <a:p>
            <a:pPr eaLnBrk="1" hangingPunct="1">
              <a:lnSpc>
                <a:spcPct val="90000"/>
              </a:lnSpc>
              <a:buFontTx/>
              <a:buNone/>
            </a:pPr>
            <a:r>
              <a:rPr lang="en-US" sz="2000" smtClean="0"/>
              <a:t>crit : 		hardware error, etc.</a:t>
            </a:r>
          </a:p>
          <a:p>
            <a:pPr eaLnBrk="1" hangingPunct="1">
              <a:lnSpc>
                <a:spcPct val="90000"/>
              </a:lnSpc>
              <a:buFontTx/>
              <a:buNone/>
            </a:pPr>
            <a:r>
              <a:rPr lang="en-US" sz="2000" smtClean="0"/>
              <a:t>err : 		Usual error</a:t>
            </a:r>
          </a:p>
          <a:p>
            <a:pPr eaLnBrk="1" hangingPunct="1">
              <a:lnSpc>
                <a:spcPct val="90000"/>
              </a:lnSpc>
              <a:buFontTx/>
              <a:buNone/>
            </a:pPr>
            <a:r>
              <a:rPr lang="en-US" sz="2000" smtClean="0"/>
              <a:t>warning : 	warning message</a:t>
            </a:r>
          </a:p>
          <a:p>
            <a:pPr eaLnBrk="1" hangingPunct="1">
              <a:lnSpc>
                <a:spcPct val="90000"/>
              </a:lnSpc>
              <a:buFontTx/>
              <a:buNone/>
            </a:pPr>
            <a:r>
              <a:rPr lang="en-US" sz="2000" smtClean="0"/>
              <a:t>notice : 		Message that need an notification, though it is 			not an error</a:t>
            </a:r>
          </a:p>
          <a:p>
            <a:pPr eaLnBrk="1" hangingPunct="1">
              <a:lnSpc>
                <a:spcPct val="90000"/>
              </a:lnSpc>
              <a:buFontTx/>
              <a:buNone/>
            </a:pPr>
            <a:r>
              <a:rPr lang="en-US" sz="2000" smtClean="0"/>
              <a:t>info : 		Usual information message</a:t>
            </a:r>
          </a:p>
          <a:p>
            <a:pPr eaLnBrk="1" hangingPunct="1">
              <a:lnSpc>
                <a:spcPct val="90000"/>
              </a:lnSpc>
              <a:buFontTx/>
              <a:buNone/>
            </a:pPr>
            <a:r>
              <a:rPr lang="en-US" sz="2000" smtClean="0"/>
              <a:t>debug : 	Message for debugging</a:t>
            </a:r>
          </a:p>
          <a:p>
            <a:pPr eaLnBrk="1" hangingPunct="1">
              <a:lnSpc>
                <a:spcPct val="90000"/>
              </a:lnSpc>
              <a:buFontTx/>
              <a:buNone/>
            </a:pPr>
            <a:r>
              <a:rPr lang="en-US" sz="2000" smtClean="0"/>
              <a:t>The specification of an ‘*’ stands for all priorities.</a:t>
            </a:r>
          </a:p>
          <a:p>
            <a:pPr eaLnBrk="1" hangingPunct="1">
              <a:lnSpc>
                <a:spcPct val="90000"/>
              </a:lnSpc>
            </a:pPr>
            <a:endParaRPr lang="en-US" sz="20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Action</a:t>
            </a:r>
          </a:p>
        </p:txBody>
      </p:sp>
      <p:sp>
        <p:nvSpPr>
          <p:cNvPr id="15363" name="Rectangle 3"/>
          <p:cNvSpPr>
            <a:spLocks noGrp="1" noChangeArrowheads="1"/>
          </p:cNvSpPr>
          <p:nvPr>
            <p:ph type="body" idx="1"/>
          </p:nvPr>
        </p:nvSpPr>
        <p:spPr/>
        <p:txBody>
          <a:bodyPr/>
          <a:lstStyle/>
          <a:p>
            <a:pPr eaLnBrk="1" hangingPunct="1">
              <a:lnSpc>
                <a:spcPct val="90000"/>
              </a:lnSpc>
            </a:pPr>
            <a:r>
              <a:rPr lang="en-US" sz="2800" smtClean="0"/>
              <a:t>Output destination of the log message for the action.</a:t>
            </a:r>
          </a:p>
          <a:p>
            <a:pPr eaLnBrk="1" hangingPunct="1">
              <a:lnSpc>
                <a:spcPct val="90000"/>
              </a:lnSpc>
              <a:buFontTx/>
              <a:buNone/>
            </a:pPr>
            <a:r>
              <a:rPr lang="en-US" sz="2800" smtClean="0"/>
              <a:t>/file_name : Preserve the message in the specified file. Specify the file name by the absolute path.</a:t>
            </a:r>
          </a:p>
          <a:p>
            <a:pPr eaLnBrk="1" hangingPunct="1">
              <a:lnSpc>
                <a:spcPct val="90000"/>
              </a:lnSpc>
              <a:buFontTx/>
              <a:buNone/>
            </a:pPr>
            <a:r>
              <a:rPr lang="en-US" sz="2800" smtClean="0"/>
              <a:t>@ hostname : Transfer the message to the host who specified.</a:t>
            </a:r>
          </a:p>
          <a:p>
            <a:pPr eaLnBrk="1" hangingPunct="1">
              <a:lnSpc>
                <a:spcPct val="90000"/>
              </a:lnSpc>
              <a:buFontTx/>
              <a:buNone/>
            </a:pPr>
            <a:r>
              <a:rPr lang="en-US" sz="2800" smtClean="0"/>
              <a:t>user_name : Send a message to the specified user's shell</a:t>
            </a:r>
          </a:p>
          <a:p>
            <a:pPr eaLnBrk="1" hangingPunct="1">
              <a:lnSpc>
                <a:spcPct val="90000"/>
              </a:lnSpc>
              <a:buFontTx/>
              <a:buNone/>
            </a:pPr>
            <a:r>
              <a:rPr lang="en-US" sz="2800" smtClean="0"/>
              <a:t>* : Send a message to the shell of all users who are logging in.</a:t>
            </a:r>
          </a:p>
          <a:p>
            <a:pPr eaLnBrk="1" hangingPunct="1">
              <a:lnSpc>
                <a:spcPct val="90000"/>
              </a:lnSpc>
            </a:pPr>
            <a:endParaRPr lang="en-U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Typical log files</a:t>
            </a:r>
          </a:p>
        </p:txBody>
      </p:sp>
      <p:sp>
        <p:nvSpPr>
          <p:cNvPr id="6147" name="Rectangle 3"/>
          <p:cNvSpPr>
            <a:spLocks noGrp="1" noChangeArrowheads="1"/>
          </p:cNvSpPr>
          <p:nvPr>
            <p:ph type="body" idx="1"/>
          </p:nvPr>
        </p:nvSpPr>
        <p:spPr/>
        <p:txBody>
          <a:bodyPr/>
          <a:lstStyle/>
          <a:p>
            <a:pPr eaLnBrk="1" hangingPunct="1">
              <a:lnSpc>
                <a:spcPct val="90000"/>
              </a:lnSpc>
            </a:pPr>
            <a:r>
              <a:rPr lang="en-GB" sz="2400" b="1" i="1" smtClean="0"/>
              <a:t>The /var/log/ directory</a:t>
            </a:r>
            <a:r>
              <a:rPr lang="en-GB" sz="2400" smtClean="0"/>
              <a:t> where most logfiles are kept.</a:t>
            </a:r>
            <a:r>
              <a:rPr lang="en-US" sz="2400" smtClean="0"/>
              <a:t> </a:t>
            </a:r>
          </a:p>
          <a:p>
            <a:pPr eaLnBrk="1" hangingPunct="1">
              <a:lnSpc>
                <a:spcPct val="90000"/>
              </a:lnSpc>
            </a:pPr>
            <a:r>
              <a:rPr lang="en-GB" sz="2400" smtClean="0"/>
              <a:t>Most of the system logs are managed by the </a:t>
            </a:r>
            <a:r>
              <a:rPr lang="en-GB" sz="2400" b="1" smtClean="0"/>
              <a:t>syslogd</a:t>
            </a:r>
            <a:r>
              <a:rPr lang="en-GB" sz="2400" smtClean="0"/>
              <a:t> daemon</a:t>
            </a:r>
            <a:r>
              <a:rPr lang="en-US" sz="2400" smtClean="0"/>
              <a:t> </a:t>
            </a:r>
          </a:p>
          <a:p>
            <a:pPr lvl="1" eaLnBrk="1" hangingPunct="1">
              <a:lnSpc>
                <a:spcPct val="90000"/>
              </a:lnSpc>
            </a:pPr>
            <a:r>
              <a:rPr lang="en-GB" sz="2000" smtClean="0"/>
              <a:t>cron		keeps track of messages generated when 			</a:t>
            </a:r>
            <a:r>
              <a:rPr lang="en-GB" sz="2000" b="1" smtClean="0"/>
              <a:t>cron</a:t>
            </a:r>
            <a:r>
              <a:rPr lang="en-GB" sz="2000" smtClean="0"/>
              <a:t> executes</a:t>
            </a:r>
          </a:p>
          <a:p>
            <a:pPr lvl="1" eaLnBrk="1" hangingPunct="1">
              <a:lnSpc>
                <a:spcPct val="90000"/>
              </a:lnSpc>
            </a:pPr>
            <a:r>
              <a:rPr lang="en-GB" sz="2000" smtClean="0"/>
              <a:t>maillog		messages relating to </a:t>
            </a:r>
            <a:r>
              <a:rPr lang="en-GB" sz="2000" b="1" smtClean="0"/>
              <a:t>mail</a:t>
            </a:r>
            <a:endParaRPr lang="en-GB" sz="2000" smtClean="0"/>
          </a:p>
          <a:p>
            <a:pPr lvl="1" eaLnBrk="1" hangingPunct="1">
              <a:lnSpc>
                <a:spcPct val="90000"/>
              </a:lnSpc>
            </a:pPr>
            <a:r>
              <a:rPr lang="en-GB" sz="2000" smtClean="0"/>
              <a:t>messages 	logs all messages except private 				authentication authpriv, cron, mail and news</a:t>
            </a:r>
          </a:p>
          <a:p>
            <a:pPr lvl="1" eaLnBrk="1" hangingPunct="1">
              <a:lnSpc>
                <a:spcPct val="90000"/>
              </a:lnSpc>
            </a:pPr>
            <a:r>
              <a:rPr lang="en-GB" sz="2000" smtClean="0"/>
              <a:t>secure		logs all failed authentications, 					users added/deleted etc </a:t>
            </a:r>
          </a:p>
          <a:p>
            <a:pPr lvl="1" eaLnBrk="1" hangingPunct="1">
              <a:lnSpc>
                <a:spcPct val="90000"/>
              </a:lnSpc>
            </a:pPr>
            <a:r>
              <a:rPr lang="en-GB" sz="2000" smtClean="0"/>
              <a:t>boot.log		messages relating start and halt of service</a:t>
            </a:r>
            <a:endParaRPr lang="en-US" sz="20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Typical log files (cont.)</a:t>
            </a:r>
          </a:p>
        </p:txBody>
      </p:sp>
      <p:sp>
        <p:nvSpPr>
          <p:cNvPr id="7171" name="Rectangle 3"/>
          <p:cNvSpPr>
            <a:spLocks noGrp="1" noChangeArrowheads="1"/>
          </p:cNvSpPr>
          <p:nvPr>
            <p:ph type="body" idx="1"/>
          </p:nvPr>
        </p:nvSpPr>
        <p:spPr/>
        <p:txBody>
          <a:bodyPr/>
          <a:lstStyle/>
          <a:p>
            <a:pPr lvl="1" eaLnBrk="1" hangingPunct="1"/>
            <a:r>
              <a:rPr lang="en-GB" sz="2400" smtClean="0"/>
              <a:t>dmesg		messages that output kernel at 				system start – ‘dmesg’ command</a:t>
            </a:r>
          </a:p>
          <a:p>
            <a:pPr lvl="1" eaLnBrk="1" hangingPunct="1"/>
            <a:r>
              <a:rPr lang="en-GB" sz="2400" smtClean="0"/>
              <a:t>lastlog 		all user’s lastest login dates and 				hours (binary file) – ‘lastlog’ 				command</a:t>
            </a:r>
          </a:p>
          <a:p>
            <a:pPr lvl="1" eaLnBrk="1" hangingPunct="1"/>
            <a:r>
              <a:rPr lang="en-GB" sz="2400" smtClean="0"/>
              <a:t>wtmp		login and logout of all use (binary 				file)  - ‘last’ command</a:t>
            </a:r>
            <a:endParaRPr lang="en-US" sz="24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How to view log files?</a:t>
            </a:r>
          </a:p>
        </p:txBody>
      </p:sp>
      <p:sp>
        <p:nvSpPr>
          <p:cNvPr id="8195" name="Rectangle 3"/>
          <p:cNvSpPr>
            <a:spLocks noGrp="1" noChangeArrowheads="1"/>
          </p:cNvSpPr>
          <p:nvPr>
            <p:ph type="body" idx="1"/>
          </p:nvPr>
        </p:nvSpPr>
        <p:spPr/>
        <p:txBody>
          <a:bodyPr/>
          <a:lstStyle/>
          <a:p>
            <a:pPr eaLnBrk="1" hangingPunct="1"/>
            <a:r>
              <a:rPr lang="en-US" smtClean="0"/>
              <a:t>You can view the contents of ASCII log file by “vi” or “cat” commnad</a:t>
            </a:r>
          </a:p>
          <a:p>
            <a:pPr eaLnBrk="1" hangingPunct="1"/>
            <a:r>
              <a:rPr lang="en-US" smtClean="0"/>
              <a:t>With binary log file you can use command to verify it</a:t>
            </a:r>
          </a:p>
          <a:p>
            <a:pPr eaLnBrk="1" hangingPunct="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Listing of /etc/syslog.conf</a:t>
            </a:r>
            <a:endParaRPr lang="en-US" smtClean="0"/>
          </a:p>
        </p:txBody>
      </p:sp>
      <p:sp>
        <p:nvSpPr>
          <p:cNvPr id="10243" name="Rectangle 3"/>
          <p:cNvSpPr>
            <a:spLocks noGrp="1" noChangeArrowheads="1"/>
          </p:cNvSpPr>
          <p:nvPr>
            <p:ph type="body" idx="1"/>
          </p:nvPr>
        </p:nvSpPr>
        <p:spPr>
          <a:noFill/>
          <a:ln>
            <a:solidFill>
              <a:schemeClr val="tx1"/>
            </a:solidFill>
          </a:ln>
        </p:spPr>
        <p:txBody>
          <a:bodyPr/>
          <a:lstStyle/>
          <a:p>
            <a:pPr eaLnBrk="1" hangingPunct="1">
              <a:lnSpc>
                <a:spcPct val="80000"/>
              </a:lnSpc>
              <a:buFontTx/>
              <a:buNone/>
            </a:pPr>
            <a:r>
              <a:rPr lang="en-GB" sz="1800" smtClean="0"/>
              <a:t># Log all kernel messages to the console.</a:t>
            </a:r>
          </a:p>
          <a:p>
            <a:pPr eaLnBrk="1" hangingPunct="1">
              <a:lnSpc>
                <a:spcPct val="80000"/>
              </a:lnSpc>
              <a:buFontTx/>
              <a:buNone/>
            </a:pPr>
            <a:r>
              <a:rPr lang="en-GB" sz="1800" smtClean="0"/>
              <a:t># Logging much else clutters up the screen.</a:t>
            </a:r>
          </a:p>
          <a:p>
            <a:pPr eaLnBrk="1" hangingPunct="1">
              <a:lnSpc>
                <a:spcPct val="80000"/>
              </a:lnSpc>
              <a:buFontTx/>
              <a:buNone/>
            </a:pPr>
            <a:r>
              <a:rPr lang="en-GB" sz="1800" smtClean="0"/>
              <a:t>#kern.*                                                 /dev/console</a:t>
            </a:r>
          </a:p>
          <a:p>
            <a:pPr eaLnBrk="1" hangingPunct="1">
              <a:lnSpc>
                <a:spcPct val="80000"/>
              </a:lnSpc>
              <a:buFontTx/>
              <a:buNone/>
            </a:pPr>
            <a:r>
              <a:rPr lang="en-GB" sz="1800" smtClean="0"/>
              <a:t># Log anything (except mail) of level info or higher.</a:t>
            </a:r>
          </a:p>
          <a:p>
            <a:pPr eaLnBrk="1" hangingPunct="1">
              <a:lnSpc>
                <a:spcPct val="80000"/>
              </a:lnSpc>
              <a:buFontTx/>
              <a:buNone/>
            </a:pPr>
            <a:r>
              <a:rPr lang="en-GB" sz="1800" smtClean="0"/>
              <a:t># Don't log private authentication messages!</a:t>
            </a:r>
          </a:p>
          <a:p>
            <a:pPr eaLnBrk="1" hangingPunct="1">
              <a:lnSpc>
                <a:spcPct val="80000"/>
              </a:lnSpc>
              <a:buFontTx/>
              <a:buNone/>
            </a:pPr>
            <a:r>
              <a:rPr lang="en-GB" sz="1800" smtClean="0"/>
              <a:t>*.info;mail.none;news.none;authpriv.none                          /var/log/messages</a:t>
            </a:r>
          </a:p>
          <a:p>
            <a:pPr eaLnBrk="1" hangingPunct="1">
              <a:lnSpc>
                <a:spcPct val="80000"/>
              </a:lnSpc>
              <a:buFontTx/>
              <a:buNone/>
            </a:pPr>
            <a:r>
              <a:rPr lang="en-GB" sz="1800" smtClean="0"/>
              <a:t> </a:t>
            </a:r>
          </a:p>
          <a:p>
            <a:pPr eaLnBrk="1" hangingPunct="1">
              <a:lnSpc>
                <a:spcPct val="80000"/>
              </a:lnSpc>
              <a:buFontTx/>
              <a:buNone/>
            </a:pPr>
            <a:r>
              <a:rPr lang="en-GB" sz="1800" smtClean="0"/>
              <a:t># The authpriv file has restricted access.</a:t>
            </a:r>
          </a:p>
          <a:p>
            <a:pPr eaLnBrk="1" hangingPunct="1">
              <a:lnSpc>
                <a:spcPct val="80000"/>
              </a:lnSpc>
              <a:buFontTx/>
              <a:buNone/>
            </a:pPr>
            <a:r>
              <a:rPr lang="en-GB" sz="1800" smtClean="0"/>
              <a:t>authpriv.*                                              /var/log/secure</a:t>
            </a:r>
          </a:p>
          <a:p>
            <a:pPr eaLnBrk="1" hangingPunct="1">
              <a:lnSpc>
                <a:spcPct val="80000"/>
              </a:lnSpc>
              <a:buFontTx/>
              <a:buNone/>
            </a:pPr>
            <a:r>
              <a:rPr lang="en-GB" sz="1800" smtClean="0"/>
              <a:t> </a:t>
            </a:r>
          </a:p>
          <a:p>
            <a:pPr eaLnBrk="1" hangingPunct="1">
              <a:lnSpc>
                <a:spcPct val="80000"/>
              </a:lnSpc>
              <a:buFontTx/>
              <a:buNone/>
            </a:pPr>
            <a:r>
              <a:rPr lang="en-GB" sz="1800" smtClean="0"/>
              <a:t># Log all the mail messages in one place.</a:t>
            </a:r>
          </a:p>
          <a:p>
            <a:pPr eaLnBrk="1" hangingPunct="1">
              <a:lnSpc>
                <a:spcPct val="80000"/>
              </a:lnSpc>
              <a:buFontTx/>
              <a:buNone/>
            </a:pPr>
            <a:r>
              <a:rPr lang="en-GB" sz="1800" smtClean="0"/>
              <a:t>mail.*                                                  /var/log/maillog</a:t>
            </a:r>
          </a:p>
          <a:p>
            <a:pPr eaLnBrk="1" hangingPunct="1">
              <a:lnSpc>
                <a:spcPct val="80000"/>
              </a:lnSpc>
              <a:buFontTx/>
              <a:buNone/>
            </a:pPr>
            <a:r>
              <a:rPr lang="en-GB" sz="1800" smtClean="0"/>
              <a:t> </a:t>
            </a:r>
          </a:p>
          <a:p>
            <a:pPr eaLnBrk="1" hangingPunct="1">
              <a:lnSpc>
                <a:spcPct val="80000"/>
              </a:lnSpc>
              <a:buFontTx/>
              <a:buNone/>
            </a:pPr>
            <a:r>
              <a:rPr lang="en-GB" sz="1800" smtClean="0"/>
              <a:t># Log cron stuff</a:t>
            </a:r>
          </a:p>
          <a:p>
            <a:pPr eaLnBrk="1" hangingPunct="1">
              <a:lnSpc>
                <a:spcPct val="80000"/>
              </a:lnSpc>
              <a:buFontTx/>
              <a:buNone/>
            </a:pPr>
            <a:r>
              <a:rPr lang="en-GB" sz="1800" smtClean="0"/>
              <a:t>cron.*                                                  /var/log/cron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Listing of /etc/syslog.conf</a:t>
            </a:r>
            <a:endParaRPr lang="en-US" smtClean="0"/>
          </a:p>
        </p:txBody>
      </p:sp>
      <p:sp>
        <p:nvSpPr>
          <p:cNvPr id="11267" name="Rectangle 3"/>
          <p:cNvSpPr>
            <a:spLocks noGrp="1" noChangeArrowheads="1"/>
          </p:cNvSpPr>
          <p:nvPr>
            <p:ph type="body" idx="1"/>
          </p:nvPr>
        </p:nvSpPr>
        <p:spPr>
          <a:noFill/>
          <a:ln>
            <a:solidFill>
              <a:schemeClr val="tx1"/>
            </a:solidFill>
          </a:ln>
        </p:spPr>
        <p:txBody>
          <a:bodyPr/>
          <a:lstStyle/>
          <a:p>
            <a:pPr eaLnBrk="1" hangingPunct="1">
              <a:lnSpc>
                <a:spcPct val="80000"/>
              </a:lnSpc>
              <a:buFontTx/>
              <a:buNone/>
            </a:pPr>
            <a:r>
              <a:rPr lang="en-GB" sz="1800" smtClean="0"/>
              <a:t># Everybody gets emergency messages, plus log them on another</a:t>
            </a:r>
          </a:p>
          <a:p>
            <a:pPr eaLnBrk="1" hangingPunct="1">
              <a:lnSpc>
                <a:spcPct val="80000"/>
              </a:lnSpc>
              <a:buFontTx/>
              <a:buNone/>
            </a:pPr>
            <a:r>
              <a:rPr lang="en-GB" sz="1800" smtClean="0"/>
              <a:t># machine.</a:t>
            </a:r>
          </a:p>
          <a:p>
            <a:pPr eaLnBrk="1" hangingPunct="1">
              <a:lnSpc>
                <a:spcPct val="80000"/>
              </a:lnSpc>
              <a:buFontTx/>
              <a:buNone/>
            </a:pPr>
            <a:r>
              <a:rPr lang="en-GB" sz="1800" smtClean="0"/>
              <a:t>*.emerg                                                 *</a:t>
            </a:r>
          </a:p>
          <a:p>
            <a:pPr eaLnBrk="1" hangingPunct="1">
              <a:lnSpc>
                <a:spcPct val="80000"/>
              </a:lnSpc>
              <a:buFontTx/>
              <a:buNone/>
            </a:pPr>
            <a:r>
              <a:rPr lang="en-GB" sz="1800" smtClean="0"/>
              <a:t>*.emerg                                                @10.1.1.254</a:t>
            </a:r>
          </a:p>
          <a:p>
            <a:pPr eaLnBrk="1" hangingPunct="1">
              <a:lnSpc>
                <a:spcPct val="80000"/>
              </a:lnSpc>
              <a:buFontTx/>
              <a:buNone/>
            </a:pPr>
            <a:r>
              <a:rPr lang="en-GB" sz="1800" smtClean="0"/>
              <a:t>  </a:t>
            </a:r>
          </a:p>
          <a:p>
            <a:pPr eaLnBrk="1" hangingPunct="1">
              <a:lnSpc>
                <a:spcPct val="80000"/>
              </a:lnSpc>
              <a:buFontTx/>
              <a:buNone/>
            </a:pPr>
            <a:r>
              <a:rPr lang="en-GB" sz="1800" smtClean="0"/>
              <a:t># Save boot messages also to boot.log</a:t>
            </a:r>
          </a:p>
          <a:p>
            <a:pPr eaLnBrk="1" hangingPunct="1">
              <a:lnSpc>
                <a:spcPct val="80000"/>
              </a:lnSpc>
              <a:buFontTx/>
              <a:buNone/>
            </a:pPr>
            <a:r>
              <a:rPr lang="en-GB" sz="1800" smtClean="0"/>
              <a:t>local7.*                                                /var/log/boot.log</a:t>
            </a:r>
          </a:p>
          <a:p>
            <a:pPr eaLnBrk="1" hangingPunct="1">
              <a:lnSpc>
                <a:spcPct val="80000"/>
              </a:lnSpc>
              <a:buFontTx/>
              <a:buNone/>
            </a:pPr>
            <a:r>
              <a:rPr lang="en-GB" sz="1800" smtClean="0"/>
              <a:t> #</a:t>
            </a:r>
          </a:p>
          <a:p>
            <a:pPr eaLnBrk="1" hangingPunct="1">
              <a:lnSpc>
                <a:spcPct val="80000"/>
              </a:lnSpc>
              <a:buFontTx/>
              <a:buNone/>
            </a:pPr>
            <a:r>
              <a:rPr lang="en-GB" sz="1800" smtClean="0"/>
              <a:t>news.=crit                                        /var/log/news/news.crit</a:t>
            </a:r>
          </a:p>
          <a:p>
            <a:pPr eaLnBrk="1" hangingPunct="1">
              <a:lnSpc>
                <a:spcPct val="80000"/>
              </a:lnSpc>
              <a:buFontTx/>
              <a:buNone/>
            </a:pPr>
            <a:r>
              <a:rPr lang="en-GB" sz="1800" smtClean="0"/>
              <a:t>news.=err                                         /var/log/news/news.err</a:t>
            </a:r>
          </a:p>
          <a:p>
            <a:pPr eaLnBrk="1" hangingPunct="1">
              <a:lnSpc>
                <a:spcPct val="80000"/>
              </a:lnSpc>
              <a:buFontTx/>
              <a:buNone/>
            </a:pPr>
            <a:r>
              <a:rPr lang="en-GB" sz="1800" smtClean="0"/>
              <a:t>news.notice                                       /var/log/news/news.notice</a:t>
            </a:r>
            <a:r>
              <a:rPr lang="en-US" sz="180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Syslog - Examples</a:t>
            </a:r>
          </a:p>
        </p:txBody>
      </p:sp>
      <p:sp>
        <p:nvSpPr>
          <p:cNvPr id="16387" name="Rectangle 3"/>
          <p:cNvSpPr>
            <a:spLocks noGrp="1" noChangeArrowheads="1"/>
          </p:cNvSpPr>
          <p:nvPr>
            <p:ph type="body" idx="1"/>
          </p:nvPr>
        </p:nvSpPr>
        <p:spPr/>
        <p:txBody>
          <a:bodyPr/>
          <a:lstStyle/>
          <a:p>
            <a:pPr eaLnBrk="1" hangingPunct="1"/>
            <a:r>
              <a:rPr lang="en-US" smtClean="0"/>
              <a:t>Output both ‘kern.info’ and ‘daemon.notice’ to ‘/var/log/log’ file.</a:t>
            </a:r>
          </a:p>
          <a:p>
            <a:pPr eaLnBrk="1" hangingPunct="1"/>
            <a:endParaRPr lang="en-US" smtClean="0"/>
          </a:p>
          <a:p>
            <a:pPr eaLnBrk="1" hangingPunct="1"/>
            <a:endParaRPr lang="en-US" smtClean="0"/>
          </a:p>
          <a:p>
            <a:pPr eaLnBrk="1" hangingPunct="1"/>
            <a:endParaRPr lang="en-US" smtClean="0"/>
          </a:p>
        </p:txBody>
      </p:sp>
      <p:sp>
        <p:nvSpPr>
          <p:cNvPr id="16388" name="Text Box 4"/>
          <p:cNvSpPr txBox="1">
            <a:spLocks noChangeArrowheads="1"/>
          </p:cNvSpPr>
          <p:nvPr/>
        </p:nvSpPr>
        <p:spPr bwMode="auto">
          <a:xfrm>
            <a:off x="1355725" y="2932113"/>
            <a:ext cx="4664075" cy="376237"/>
          </a:xfrm>
          <a:prstGeom prst="rect">
            <a:avLst/>
          </a:prstGeom>
          <a:noFill/>
          <a:ln w="9525">
            <a:solidFill>
              <a:schemeClr val="tx1"/>
            </a:solidFill>
            <a:miter lim="800000"/>
            <a:headEnd/>
            <a:tailEnd/>
          </a:ln>
        </p:spPr>
        <p:txBody>
          <a:bodyPr>
            <a:spAutoFit/>
          </a:bodyPr>
          <a:lstStyle/>
          <a:p>
            <a:r>
              <a:rPr lang="en-US"/>
              <a:t>kern.info;daemon.notice /var/log/log</a:t>
            </a:r>
          </a:p>
        </p:txBody>
      </p:sp>
      <p:sp>
        <p:nvSpPr>
          <p:cNvPr id="16389" name="Rectangle 5"/>
          <p:cNvSpPr>
            <a:spLocks noChangeArrowheads="1"/>
          </p:cNvSpPr>
          <p:nvPr/>
        </p:nvSpPr>
        <p:spPr bwMode="auto">
          <a:xfrm>
            <a:off x="1371600" y="3505200"/>
            <a:ext cx="3444875" cy="376238"/>
          </a:xfrm>
          <a:prstGeom prst="rect">
            <a:avLst/>
          </a:prstGeom>
          <a:noFill/>
          <a:ln w="9525">
            <a:solidFill>
              <a:schemeClr val="tx1"/>
            </a:solidFill>
            <a:miter lim="800000"/>
            <a:headEnd/>
            <a:tailEnd/>
          </a:ln>
        </p:spPr>
        <p:txBody>
          <a:bodyPr wrap="none">
            <a:spAutoFit/>
          </a:bodyPr>
          <a:lstStyle/>
          <a:p>
            <a:r>
              <a:rPr lang="en-US"/>
              <a:t>cron,news.debug /var/log/debug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Log Utilities</a:t>
            </a:r>
            <a:r>
              <a:rPr lang="en-US" smtClean="0"/>
              <a:t> </a:t>
            </a:r>
          </a:p>
        </p:txBody>
      </p:sp>
      <p:sp>
        <p:nvSpPr>
          <p:cNvPr id="17411" name="Rectangle 3"/>
          <p:cNvSpPr>
            <a:spLocks noGrp="1" noChangeArrowheads="1"/>
          </p:cNvSpPr>
          <p:nvPr>
            <p:ph type="body" idx="1"/>
          </p:nvPr>
        </p:nvSpPr>
        <p:spPr/>
        <p:txBody>
          <a:bodyPr/>
          <a:lstStyle/>
          <a:p>
            <a:pPr eaLnBrk="1" hangingPunct="1">
              <a:lnSpc>
                <a:spcPct val="90000"/>
              </a:lnSpc>
            </a:pPr>
            <a:r>
              <a:rPr lang="en-GB" b="1" i="1" smtClean="0"/>
              <a:t>The logger command: </a:t>
            </a:r>
            <a:r>
              <a:rPr lang="en-GB" smtClean="0"/>
              <a:t>logs messages to the /var/log/messages file</a:t>
            </a:r>
          </a:p>
          <a:p>
            <a:pPr eaLnBrk="1" hangingPunct="1">
              <a:lnSpc>
                <a:spcPct val="90000"/>
              </a:lnSpc>
            </a:pPr>
            <a:endParaRPr lang="en-GB" smtClean="0"/>
          </a:p>
          <a:p>
            <a:pPr eaLnBrk="1" hangingPunct="1">
              <a:lnSpc>
                <a:spcPct val="90000"/>
              </a:lnSpc>
            </a:pPr>
            <a:endParaRPr lang="en-GB" smtClean="0"/>
          </a:p>
          <a:p>
            <a:pPr eaLnBrk="1" hangingPunct="1">
              <a:lnSpc>
                <a:spcPct val="90000"/>
              </a:lnSpc>
            </a:pPr>
            <a:r>
              <a:rPr lang="en-GB" b="1" i="1" smtClean="0"/>
              <a:t>Logrotate: </a:t>
            </a:r>
            <a:r>
              <a:rPr lang="en-GB" smtClean="0"/>
              <a:t>The log files are updated using logrotate</a:t>
            </a:r>
            <a:r>
              <a:rPr lang="en-US" smtClean="0"/>
              <a:t> </a:t>
            </a:r>
            <a:endParaRPr lang="en-GB" smtClean="0"/>
          </a:p>
          <a:p>
            <a:pPr eaLnBrk="1" hangingPunct="1">
              <a:lnSpc>
                <a:spcPct val="90000"/>
              </a:lnSpc>
            </a:pPr>
            <a:r>
              <a:rPr lang="en-GB" smtClean="0"/>
              <a:t>The configuration file </a:t>
            </a:r>
            <a:r>
              <a:rPr lang="en-GB" b="1" smtClean="0"/>
              <a:t>/etc/logrotate.conf</a:t>
            </a:r>
            <a:r>
              <a:rPr lang="en-GB" smtClean="0"/>
              <a:t> contains commands to create or compress files.</a:t>
            </a:r>
            <a:r>
              <a:rPr lang="en-US" smtClean="0"/>
              <a:t> </a:t>
            </a:r>
          </a:p>
        </p:txBody>
      </p:sp>
      <p:sp>
        <p:nvSpPr>
          <p:cNvPr id="17412" name="Rectangle 18"/>
          <p:cNvSpPr>
            <a:spLocks noChangeArrowheads="1"/>
          </p:cNvSpPr>
          <p:nvPr/>
        </p:nvSpPr>
        <p:spPr bwMode="auto">
          <a:xfrm>
            <a:off x="1757363" y="3271838"/>
            <a:ext cx="5629275" cy="0"/>
          </a:xfrm>
          <a:prstGeom prst="rect">
            <a:avLst/>
          </a:prstGeom>
          <a:solidFill>
            <a:srgbClr val="FFFFFF"/>
          </a:solidFill>
          <a:ln w="9525">
            <a:noFill/>
            <a:miter lim="800000"/>
            <a:headEnd/>
            <a:tailEnd/>
          </a:ln>
        </p:spPr>
        <p:txBody>
          <a:bodyPr wrap="none">
            <a:spAutoFit/>
          </a:bodyPr>
          <a:lstStyle/>
          <a:p>
            <a:endParaRPr lang="en-US"/>
          </a:p>
        </p:txBody>
      </p:sp>
      <p:graphicFrame>
        <p:nvGraphicFramePr>
          <p:cNvPr id="12318" name="Group 30"/>
          <p:cNvGraphicFramePr>
            <a:graphicFrameLocks noGrp="1"/>
          </p:cNvGraphicFramePr>
          <p:nvPr/>
        </p:nvGraphicFramePr>
        <p:xfrm>
          <a:off x="1066800" y="2971800"/>
          <a:ext cx="6548438" cy="685800"/>
        </p:xfrm>
        <a:graphic>
          <a:graphicData uri="http://schemas.openxmlformats.org/drawingml/2006/table">
            <a:tbl>
              <a:tblPr/>
              <a:tblGrid>
                <a:gridCol w="6548438"/>
              </a:tblGrid>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r>
                        <a:rPr kumimoji="0" lang="en-GB" sz="1600" b="0" i="0" u="none" strike="noStrike" cap="none" normalizeH="0" baseline="0" smtClean="0">
                          <a:ln>
                            <a:noFill/>
                          </a:ln>
                          <a:solidFill>
                            <a:schemeClr val="tx1"/>
                          </a:solidFill>
                          <a:effectLst/>
                          <a:latin typeface="Courier" charset="0"/>
                          <a:ea typeface="Times New Roman" pitchFamily="18" charset="0"/>
                          <a:cs typeface="Arial" pitchFamily="34" charset="0"/>
                        </a:rPr>
                        <a:t>logger  program myscipt ERR</a:t>
                      </a:r>
                      <a:endParaRPr kumimoji="0" lang="en-GB" sz="16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pic>
        <p:nvPicPr>
          <p:cNvPr id="17419" name="Picture 17"/>
          <p:cNvPicPr>
            <a:picLocks noChangeAspect="1" noChangeArrowheads="1"/>
          </p:cNvPicPr>
          <p:nvPr/>
        </p:nvPicPr>
        <p:blipFill>
          <a:blip r:embed="rId3"/>
          <a:srcRect/>
          <a:stretch>
            <a:fillRect/>
          </a:stretch>
        </p:blipFill>
        <p:spPr bwMode="auto">
          <a:xfrm>
            <a:off x="1143000" y="3124200"/>
            <a:ext cx="314325" cy="314325"/>
          </a:xfrm>
          <a:prstGeom prst="rect">
            <a:avLst/>
          </a:prstGeom>
          <a:solidFill>
            <a:srgbClr val="FFFFFF"/>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Objectives</a:t>
            </a:r>
          </a:p>
        </p:txBody>
      </p:sp>
      <p:sp>
        <p:nvSpPr>
          <p:cNvPr id="3075" name="Rectangle 3"/>
          <p:cNvSpPr>
            <a:spLocks noGrp="1" noChangeArrowheads="1"/>
          </p:cNvSpPr>
          <p:nvPr>
            <p:ph type="body" idx="1"/>
          </p:nvPr>
        </p:nvSpPr>
        <p:spPr/>
        <p:txBody>
          <a:bodyPr/>
          <a:lstStyle/>
          <a:p>
            <a:pPr eaLnBrk="1" hangingPunct="1"/>
            <a:r>
              <a:rPr lang="en-US" smtClean="0"/>
              <a:t>To understand what is log</a:t>
            </a:r>
          </a:p>
          <a:p>
            <a:pPr eaLnBrk="1" hangingPunct="1"/>
            <a:r>
              <a:rPr lang="en-US" smtClean="0"/>
              <a:t>Able to describle roles of major log management files</a:t>
            </a:r>
          </a:p>
          <a:p>
            <a:pPr eaLnBrk="1" hangingPunct="1"/>
            <a:r>
              <a:rPr lang="en-US" smtClean="0"/>
              <a:t>How to monitoring log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What is log?</a:t>
            </a:r>
          </a:p>
        </p:txBody>
      </p:sp>
      <p:sp>
        <p:nvSpPr>
          <p:cNvPr id="4099" name="Rectangle 3"/>
          <p:cNvSpPr>
            <a:spLocks noGrp="1" noChangeArrowheads="1"/>
          </p:cNvSpPr>
          <p:nvPr>
            <p:ph type="body" idx="1"/>
          </p:nvPr>
        </p:nvSpPr>
        <p:spPr/>
        <p:txBody>
          <a:bodyPr/>
          <a:lstStyle/>
          <a:p>
            <a:pPr eaLnBrk="1" hangingPunct="1">
              <a:lnSpc>
                <a:spcPct val="90000"/>
              </a:lnSpc>
            </a:pPr>
            <a:r>
              <a:rPr lang="en-US" smtClean="0"/>
              <a:t>I want to see what operation has been done =&gt; check logs</a:t>
            </a:r>
          </a:p>
          <a:p>
            <a:pPr eaLnBrk="1" hangingPunct="1">
              <a:lnSpc>
                <a:spcPct val="90000"/>
              </a:lnSpc>
            </a:pPr>
            <a:r>
              <a:rPr lang="en-US" smtClean="0"/>
              <a:t>The log is the record of messages that system generated =&gt; log files</a:t>
            </a:r>
          </a:p>
          <a:p>
            <a:pPr lvl="1" eaLnBrk="1" hangingPunct="1">
              <a:lnSpc>
                <a:spcPct val="90000"/>
              </a:lnSpc>
            </a:pPr>
            <a:r>
              <a:rPr lang="en-US" smtClean="0"/>
              <a:t>Messages of system running</a:t>
            </a:r>
          </a:p>
          <a:p>
            <a:pPr lvl="1" eaLnBrk="1" hangingPunct="1">
              <a:lnSpc>
                <a:spcPct val="90000"/>
              </a:lnSpc>
            </a:pPr>
            <a:r>
              <a:rPr lang="en-US" smtClean="0"/>
              <a:t>Errors in system operation</a:t>
            </a:r>
          </a:p>
          <a:p>
            <a:pPr lvl="1" eaLnBrk="1" hangingPunct="1">
              <a:lnSpc>
                <a:spcPct val="90000"/>
              </a:lnSpc>
            </a:pPr>
            <a:r>
              <a:rPr lang="en-US" smtClean="0"/>
              <a:t>The login history of the system</a:t>
            </a:r>
          </a:p>
          <a:p>
            <a:pPr eaLnBrk="1" hangingPunct="1">
              <a:lnSpc>
                <a:spcPct val="90000"/>
              </a:lnSpc>
            </a:pPr>
            <a:r>
              <a:rPr lang="en-GB" smtClean="0"/>
              <a:t>Some applications generate their own log files</a:t>
            </a:r>
            <a:r>
              <a:rPr lang="en-US"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z="4000" smtClean="0"/>
              <a:t>How often do you check log files?</a:t>
            </a:r>
          </a:p>
        </p:txBody>
      </p:sp>
      <p:sp>
        <p:nvSpPr>
          <p:cNvPr id="5123" name="Rectangle 3"/>
          <p:cNvSpPr>
            <a:spLocks noGrp="1" noChangeArrowheads="1"/>
          </p:cNvSpPr>
          <p:nvPr>
            <p:ph type="body" idx="1"/>
          </p:nvPr>
        </p:nvSpPr>
        <p:spPr/>
        <p:txBody>
          <a:bodyPr/>
          <a:lstStyle/>
          <a:p>
            <a:pPr eaLnBrk="1" hangingPunct="1"/>
            <a:r>
              <a:rPr lang="en-US" smtClean="0"/>
              <a:t>The system administrator wants to check whether there is an error of the system or an intrusion to the system.</a:t>
            </a:r>
          </a:p>
          <a:p>
            <a:pPr lvl="1" eaLnBrk="1" hangingPunct="1">
              <a:buFont typeface="Wingdings" pitchFamily="2" charset="2"/>
              <a:buNone/>
            </a:pPr>
            <a:r>
              <a:rPr lang="en-US" smtClean="0"/>
              <a:t>=&gt; Examining log file with the interval of once a day or once a week</a:t>
            </a:r>
          </a:p>
          <a:p>
            <a:pPr eaLnBrk="1" hangingPunct="1"/>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of logging</a:t>
            </a:r>
            <a:endParaRPr lang="en-US" dirty="0"/>
          </a:p>
        </p:txBody>
      </p:sp>
      <p:sp>
        <p:nvSpPr>
          <p:cNvPr id="3" name="Content Placeholder 2"/>
          <p:cNvSpPr>
            <a:spLocks noGrp="1"/>
          </p:cNvSpPr>
          <p:nvPr>
            <p:ph idx="1"/>
          </p:nvPr>
        </p:nvSpPr>
        <p:spPr>
          <a:xfrm>
            <a:off x="457200" y="1600200"/>
            <a:ext cx="4191000" cy="4525963"/>
          </a:xfrm>
        </p:spPr>
        <p:txBody>
          <a:bodyPr/>
          <a:lstStyle/>
          <a:p>
            <a:r>
              <a:rPr lang="en-US" dirty="0" smtClean="0"/>
              <a:t>What to log</a:t>
            </a:r>
          </a:p>
          <a:p>
            <a:r>
              <a:rPr lang="en-US" dirty="0" smtClean="0"/>
              <a:t>How to log</a:t>
            </a:r>
          </a:p>
          <a:p>
            <a:pPr lvl="1"/>
            <a:r>
              <a:rPr lang="en-US" dirty="0" smtClean="0"/>
              <a:t>Facilities</a:t>
            </a:r>
          </a:p>
          <a:p>
            <a:r>
              <a:rPr lang="en-US" dirty="0" smtClean="0"/>
              <a:t>Where to log</a:t>
            </a:r>
          </a:p>
          <a:p>
            <a:pPr lvl="1"/>
            <a:r>
              <a:rPr lang="en-US" dirty="0" smtClean="0"/>
              <a:t>Destination</a:t>
            </a:r>
          </a:p>
          <a:p>
            <a:endParaRPr lang="en-US" dirty="0"/>
          </a:p>
        </p:txBody>
      </p:sp>
      <p:pic>
        <p:nvPicPr>
          <p:cNvPr id="34820" name="Picture 4"/>
          <p:cNvPicPr>
            <a:picLocks noChangeAspect="1" noChangeArrowheads="1"/>
          </p:cNvPicPr>
          <p:nvPr/>
        </p:nvPicPr>
        <p:blipFill>
          <a:blip r:embed="rId3"/>
          <a:srcRect/>
          <a:stretch>
            <a:fillRect/>
          </a:stretch>
        </p:blipFill>
        <p:spPr bwMode="auto">
          <a:xfrm>
            <a:off x="5867400" y="1828800"/>
            <a:ext cx="1828800" cy="15621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mechanism</a:t>
            </a:r>
            <a:endParaRPr lang="en-US" dirty="0"/>
          </a:p>
        </p:txBody>
      </p:sp>
      <p:sp>
        <p:nvSpPr>
          <p:cNvPr id="4" name="Rectangle 3"/>
          <p:cNvSpPr/>
          <p:nvPr/>
        </p:nvSpPr>
        <p:spPr>
          <a:xfrm>
            <a:off x="762000" y="21336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762000" y="31242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Services</a:t>
            </a:r>
            <a:endParaRPr lang="en-US" dirty="0">
              <a:solidFill>
                <a:schemeClr val="tx1"/>
              </a:solidFill>
            </a:endParaRPr>
          </a:p>
        </p:txBody>
      </p:sp>
      <p:sp>
        <p:nvSpPr>
          <p:cNvPr id="6" name="Rectangle 5"/>
          <p:cNvSpPr/>
          <p:nvPr/>
        </p:nvSpPr>
        <p:spPr>
          <a:xfrm>
            <a:off x="762000" y="41910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Devices</a:t>
            </a:r>
            <a:endParaRPr lang="en-US" dirty="0">
              <a:solidFill>
                <a:schemeClr val="tx1"/>
              </a:solidFill>
            </a:endParaRPr>
          </a:p>
        </p:txBody>
      </p:sp>
      <p:sp>
        <p:nvSpPr>
          <p:cNvPr id="7" name="Right Arrow 6"/>
          <p:cNvSpPr/>
          <p:nvPr/>
        </p:nvSpPr>
        <p:spPr>
          <a:xfrm>
            <a:off x="2590800" y="2286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590800" y="32766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2590800" y="42672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67000" y="1981200"/>
            <a:ext cx="914400" cy="369332"/>
          </a:xfrm>
          <a:prstGeom prst="rect">
            <a:avLst/>
          </a:prstGeom>
          <a:noFill/>
        </p:spPr>
        <p:txBody>
          <a:bodyPr wrap="square" rtlCol="0">
            <a:spAutoFit/>
          </a:bodyPr>
          <a:lstStyle/>
          <a:p>
            <a:r>
              <a:rPr lang="en-US" dirty="0" smtClean="0"/>
              <a:t>events</a:t>
            </a:r>
            <a:endParaRPr lang="en-US" dirty="0"/>
          </a:p>
        </p:txBody>
      </p:sp>
      <p:sp>
        <p:nvSpPr>
          <p:cNvPr id="11" name="TextBox 10"/>
          <p:cNvSpPr txBox="1"/>
          <p:nvPr/>
        </p:nvSpPr>
        <p:spPr>
          <a:xfrm>
            <a:off x="2590800" y="2971800"/>
            <a:ext cx="914400" cy="369332"/>
          </a:xfrm>
          <a:prstGeom prst="rect">
            <a:avLst/>
          </a:prstGeom>
          <a:noFill/>
        </p:spPr>
        <p:txBody>
          <a:bodyPr wrap="square" rtlCol="0">
            <a:spAutoFit/>
          </a:bodyPr>
          <a:lstStyle/>
          <a:p>
            <a:r>
              <a:rPr lang="en-US" dirty="0" smtClean="0"/>
              <a:t>events</a:t>
            </a:r>
            <a:endParaRPr lang="en-US" dirty="0"/>
          </a:p>
        </p:txBody>
      </p:sp>
      <p:sp>
        <p:nvSpPr>
          <p:cNvPr id="12" name="TextBox 11"/>
          <p:cNvSpPr txBox="1"/>
          <p:nvPr/>
        </p:nvSpPr>
        <p:spPr>
          <a:xfrm>
            <a:off x="2667000" y="3962400"/>
            <a:ext cx="914400" cy="369332"/>
          </a:xfrm>
          <a:prstGeom prst="rect">
            <a:avLst/>
          </a:prstGeom>
          <a:noFill/>
        </p:spPr>
        <p:txBody>
          <a:bodyPr wrap="square" rtlCol="0">
            <a:spAutoFit/>
          </a:bodyPr>
          <a:lstStyle/>
          <a:p>
            <a:r>
              <a:rPr lang="en-US" dirty="0" smtClean="0"/>
              <a:t>events</a:t>
            </a:r>
            <a:endParaRPr lang="en-US" dirty="0"/>
          </a:p>
        </p:txBody>
      </p:sp>
      <p:sp>
        <p:nvSpPr>
          <p:cNvPr id="13" name="Rectangle 12"/>
          <p:cNvSpPr/>
          <p:nvPr/>
        </p:nvSpPr>
        <p:spPr>
          <a:xfrm>
            <a:off x="3733800" y="2133600"/>
            <a:ext cx="14478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Syslogd</a:t>
            </a: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rPr>
              <a:t>Filters</a:t>
            </a:r>
          </a:p>
          <a:p>
            <a:pPr algn="ctr"/>
            <a:r>
              <a:rPr lang="en-US" dirty="0" smtClean="0">
                <a:solidFill>
                  <a:schemeClr val="tx1"/>
                </a:solidFill>
              </a:rPr>
              <a:t>(By conf)</a:t>
            </a:r>
            <a:endParaRPr lang="en-US" dirty="0">
              <a:solidFill>
                <a:schemeClr val="tx1"/>
              </a:solidFill>
            </a:endParaRPr>
          </a:p>
        </p:txBody>
      </p:sp>
      <p:sp>
        <p:nvSpPr>
          <p:cNvPr id="14" name="Right Arrow 13"/>
          <p:cNvSpPr/>
          <p:nvPr/>
        </p:nvSpPr>
        <p:spPr>
          <a:xfrm>
            <a:off x="5181600" y="33528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24600" y="2133600"/>
            <a:ext cx="18288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Log files</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Syslog</a:t>
            </a:r>
          </a:p>
        </p:txBody>
      </p:sp>
      <p:sp>
        <p:nvSpPr>
          <p:cNvPr id="9219" name="Rectangle 3"/>
          <p:cNvSpPr>
            <a:spLocks noGrp="1" noChangeArrowheads="1"/>
          </p:cNvSpPr>
          <p:nvPr>
            <p:ph type="body" idx="1"/>
          </p:nvPr>
        </p:nvSpPr>
        <p:spPr/>
        <p:txBody>
          <a:bodyPr/>
          <a:lstStyle/>
          <a:p>
            <a:pPr eaLnBrk="1" hangingPunct="1"/>
            <a:r>
              <a:rPr lang="en-US" sz="2800" smtClean="0"/>
              <a:t>Using ‘syslog’ to manage collectively the log output destination.</a:t>
            </a:r>
          </a:p>
          <a:p>
            <a:pPr eaLnBrk="1" hangingPunct="1"/>
            <a:r>
              <a:rPr lang="en-US" sz="2800" smtClean="0"/>
              <a:t>‘syslog’ is performed by the program </a:t>
            </a:r>
            <a:r>
              <a:rPr lang="en-US" sz="2800" b="1" smtClean="0"/>
              <a:t>syslogd daemon</a:t>
            </a:r>
            <a:r>
              <a:rPr lang="en-US" sz="2800" smtClean="0"/>
              <a:t>. </a:t>
            </a:r>
          </a:p>
          <a:p>
            <a:pPr eaLnBrk="1" hangingPunct="1"/>
            <a:r>
              <a:rPr lang="en-US" sz="2800" smtClean="0"/>
              <a:t>The ‘syslogd’ daemon is started by the ‘rc’ script at the system start-up.</a:t>
            </a:r>
          </a:p>
          <a:p>
            <a:pPr eaLnBrk="1" hangingPunct="1">
              <a:buFontTx/>
              <a:buNone/>
            </a:pPr>
            <a:r>
              <a:rPr lang="en-US" sz="2800" smtClean="0"/>
              <a:t>	</a:t>
            </a:r>
            <a:r>
              <a:rPr lang="en-US" sz="2800" smtClean="0">
                <a:solidFill>
                  <a:srgbClr val="FF5050"/>
                </a:solidFill>
              </a:rPr>
              <a:t>/etc/init.d/syslog { start | stop | reload }</a:t>
            </a:r>
          </a:p>
          <a:p>
            <a:pPr eaLnBrk="1" hangingPunct="1"/>
            <a:r>
              <a:rPr lang="en-GB" sz="2800" smtClean="0"/>
              <a:t>When </a:t>
            </a:r>
            <a:r>
              <a:rPr lang="en-GB" sz="2800" b="1" smtClean="0"/>
              <a:t>syslogd</a:t>
            </a:r>
            <a:r>
              <a:rPr lang="en-GB" sz="2800" smtClean="0"/>
              <a:t> is started it reads the </a:t>
            </a:r>
            <a:r>
              <a:rPr lang="en-GB" sz="2800" b="1" smtClean="0"/>
              <a:t>/etc/syslog.conf</a:t>
            </a:r>
            <a:r>
              <a:rPr lang="en-GB" sz="2800" smtClean="0"/>
              <a:t> configuration file by default</a:t>
            </a:r>
            <a:r>
              <a:rPr lang="en-US" sz="280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smtClean="0"/>
              <a:t>syslog.conf</a:t>
            </a:r>
          </a:p>
        </p:txBody>
      </p:sp>
      <p:sp>
        <p:nvSpPr>
          <p:cNvPr id="12291" name="Rectangle 3"/>
          <p:cNvSpPr>
            <a:spLocks noGrp="1" noChangeArrowheads="1"/>
          </p:cNvSpPr>
          <p:nvPr>
            <p:ph type="body" sz="half" idx="1"/>
          </p:nvPr>
        </p:nvSpPr>
        <p:spPr>
          <a:xfrm>
            <a:off x="457200" y="1600200"/>
            <a:ext cx="8229600" cy="4525963"/>
          </a:xfrm>
        </p:spPr>
        <p:txBody>
          <a:bodyPr/>
          <a:lstStyle/>
          <a:p>
            <a:pPr eaLnBrk="1" hangingPunct="1"/>
            <a:r>
              <a:rPr lang="en-US" sz="2800" smtClean="0"/>
              <a:t>basic format to file ‘/etc/syslog.conf’ is as follows</a:t>
            </a:r>
          </a:p>
          <a:p>
            <a:pPr eaLnBrk="1" hangingPunct="1"/>
            <a:endParaRPr lang="en-US" sz="2800" smtClean="0"/>
          </a:p>
          <a:p>
            <a:pPr eaLnBrk="1" hangingPunct="1"/>
            <a:endParaRPr lang="en-US" sz="2800" smtClean="0"/>
          </a:p>
          <a:p>
            <a:pPr eaLnBrk="1" hangingPunct="1"/>
            <a:endParaRPr lang="en-US" sz="2800" smtClean="0"/>
          </a:p>
          <a:p>
            <a:pPr eaLnBrk="1" hangingPunct="1"/>
            <a:r>
              <a:rPr lang="en-US" sz="2800" smtClean="0"/>
              <a:t>Facility is a genre of the log message</a:t>
            </a:r>
          </a:p>
          <a:p>
            <a:pPr eaLnBrk="1" hangingPunct="1"/>
            <a:r>
              <a:rPr lang="en-US" sz="2800" smtClean="0"/>
              <a:t>“</a:t>
            </a:r>
            <a:r>
              <a:rPr lang="en-US" sz="2800" b="1" smtClean="0"/>
              <a:t>priority</a:t>
            </a:r>
            <a:r>
              <a:rPr lang="en-US" sz="2800" smtClean="0"/>
              <a:t>” is a importance level of the log message</a:t>
            </a:r>
          </a:p>
          <a:p>
            <a:pPr eaLnBrk="1" hangingPunct="1"/>
            <a:endParaRPr lang="en-US" sz="2800" smtClean="0"/>
          </a:p>
          <a:p>
            <a:pPr eaLnBrk="1" hangingPunct="1"/>
            <a:endParaRPr lang="en-US" sz="2800" smtClean="0"/>
          </a:p>
        </p:txBody>
      </p:sp>
      <p:sp>
        <p:nvSpPr>
          <p:cNvPr id="12292" name="Text Box 7"/>
          <p:cNvSpPr txBox="1">
            <a:spLocks noChangeArrowheads="1"/>
          </p:cNvSpPr>
          <p:nvPr/>
        </p:nvSpPr>
        <p:spPr bwMode="auto">
          <a:xfrm>
            <a:off x="1600200" y="2362200"/>
            <a:ext cx="5638800" cy="376238"/>
          </a:xfrm>
          <a:prstGeom prst="rect">
            <a:avLst/>
          </a:prstGeom>
          <a:noFill/>
          <a:ln w="9525">
            <a:solidFill>
              <a:schemeClr val="tx1"/>
            </a:solidFill>
            <a:miter lim="800000"/>
            <a:headEnd/>
            <a:tailEnd/>
          </a:ln>
        </p:spPr>
        <p:txBody>
          <a:bodyPr>
            <a:spAutoFit/>
          </a:bodyPr>
          <a:lstStyle/>
          <a:p>
            <a:pPr>
              <a:spcBef>
                <a:spcPct val="50000"/>
              </a:spcBef>
            </a:pPr>
            <a:r>
              <a:rPr lang="en-US"/>
              <a:t>	Facility . Priority		Action</a:t>
            </a:r>
          </a:p>
        </p:txBody>
      </p:sp>
      <p:sp>
        <p:nvSpPr>
          <p:cNvPr id="12293" name="Text Box 8"/>
          <p:cNvSpPr txBox="1">
            <a:spLocks noChangeArrowheads="1"/>
          </p:cNvSpPr>
          <p:nvPr/>
        </p:nvSpPr>
        <p:spPr bwMode="auto">
          <a:xfrm>
            <a:off x="2286000" y="3124200"/>
            <a:ext cx="1905000" cy="376238"/>
          </a:xfrm>
          <a:prstGeom prst="rect">
            <a:avLst/>
          </a:prstGeom>
          <a:noFill/>
          <a:ln w="9525">
            <a:solidFill>
              <a:schemeClr val="tx1"/>
            </a:solidFill>
            <a:miter lim="800000"/>
            <a:headEnd/>
            <a:tailEnd/>
          </a:ln>
        </p:spPr>
        <p:txBody>
          <a:bodyPr>
            <a:spAutoFit/>
          </a:bodyPr>
          <a:lstStyle/>
          <a:p>
            <a:pPr algn="ctr">
              <a:spcBef>
                <a:spcPct val="50000"/>
              </a:spcBef>
            </a:pPr>
            <a:r>
              <a:rPr lang="en-US"/>
              <a:t>Error condition</a:t>
            </a:r>
          </a:p>
        </p:txBody>
      </p:sp>
      <p:sp>
        <p:nvSpPr>
          <p:cNvPr id="12294" name="Text Box 9"/>
          <p:cNvSpPr txBox="1">
            <a:spLocks noChangeArrowheads="1"/>
          </p:cNvSpPr>
          <p:nvPr/>
        </p:nvSpPr>
        <p:spPr bwMode="auto">
          <a:xfrm>
            <a:off x="4648200" y="3124200"/>
            <a:ext cx="2133600" cy="376238"/>
          </a:xfrm>
          <a:prstGeom prst="rect">
            <a:avLst/>
          </a:prstGeom>
          <a:noFill/>
          <a:ln w="9525">
            <a:solidFill>
              <a:schemeClr val="tx1"/>
            </a:solidFill>
            <a:miter lim="800000"/>
            <a:headEnd/>
            <a:tailEnd/>
          </a:ln>
        </p:spPr>
        <p:txBody>
          <a:bodyPr>
            <a:spAutoFit/>
          </a:bodyPr>
          <a:lstStyle/>
          <a:p>
            <a:pPr algn="ctr">
              <a:spcBef>
                <a:spcPct val="50000"/>
              </a:spcBef>
            </a:pPr>
            <a:r>
              <a:rPr lang="en-US"/>
              <a:t>Output destination</a:t>
            </a:r>
          </a:p>
        </p:txBody>
      </p:sp>
      <p:sp>
        <p:nvSpPr>
          <p:cNvPr id="12295" name="Line 10"/>
          <p:cNvSpPr>
            <a:spLocks noChangeShapeType="1"/>
          </p:cNvSpPr>
          <p:nvPr/>
        </p:nvSpPr>
        <p:spPr bwMode="auto">
          <a:xfrm flipV="1">
            <a:off x="3276600" y="2743200"/>
            <a:ext cx="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Facility</a:t>
            </a:r>
          </a:p>
        </p:txBody>
      </p:sp>
      <p:sp>
        <p:nvSpPr>
          <p:cNvPr id="13315" name="Rectangle 3"/>
          <p:cNvSpPr>
            <a:spLocks noGrp="1" noChangeArrowheads="1"/>
          </p:cNvSpPr>
          <p:nvPr>
            <p:ph type="body" idx="1"/>
          </p:nvPr>
        </p:nvSpPr>
        <p:spPr/>
        <p:txBody>
          <a:bodyPr/>
          <a:lstStyle/>
          <a:p>
            <a:pPr eaLnBrk="1" hangingPunct="1">
              <a:lnSpc>
                <a:spcPct val="80000"/>
              </a:lnSpc>
              <a:buFontTx/>
              <a:buNone/>
            </a:pPr>
            <a:r>
              <a:rPr lang="en-US" sz="2000" smtClean="0"/>
              <a:t>auth : 		Log concerning security</a:t>
            </a:r>
          </a:p>
          <a:p>
            <a:pPr eaLnBrk="1" hangingPunct="1">
              <a:lnSpc>
                <a:spcPct val="80000"/>
              </a:lnSpc>
              <a:buFontTx/>
              <a:buNone/>
            </a:pPr>
            <a:r>
              <a:rPr lang="en-US" sz="2000" smtClean="0"/>
              <a:t>authpriv : 	Log concerning security. The one that doesn't want to 		be seen by many and unspecified users</a:t>
            </a:r>
          </a:p>
          <a:p>
            <a:pPr eaLnBrk="1" hangingPunct="1">
              <a:lnSpc>
                <a:spcPct val="80000"/>
              </a:lnSpc>
              <a:buFontTx/>
              <a:buNone/>
            </a:pPr>
            <a:r>
              <a:rPr lang="en-US" sz="2000" smtClean="0"/>
              <a:t>cron : 		log concerning ‘cron’ cron service</a:t>
            </a:r>
          </a:p>
          <a:p>
            <a:pPr eaLnBrk="1" hangingPunct="1">
              <a:lnSpc>
                <a:spcPct val="80000"/>
              </a:lnSpc>
              <a:buFontTx/>
              <a:buNone/>
            </a:pPr>
            <a:r>
              <a:rPr lang="en-US" sz="2000" smtClean="0"/>
              <a:t>ftp : 		log concerning ftp service</a:t>
            </a:r>
          </a:p>
          <a:p>
            <a:pPr eaLnBrk="1" hangingPunct="1">
              <a:lnSpc>
                <a:spcPct val="80000"/>
              </a:lnSpc>
              <a:buFontTx/>
              <a:buNone/>
            </a:pPr>
            <a:r>
              <a:rPr lang="en-US" sz="2000" smtClean="0"/>
              <a:t>kern : 		Log concerning kernel</a:t>
            </a:r>
          </a:p>
          <a:p>
            <a:pPr eaLnBrk="1" hangingPunct="1">
              <a:lnSpc>
                <a:spcPct val="80000"/>
              </a:lnSpc>
              <a:buFontTx/>
              <a:buNone/>
            </a:pPr>
            <a:r>
              <a:rPr lang="en-US" sz="2000" smtClean="0"/>
              <a:t>lpr : 		Log concerning print service</a:t>
            </a:r>
          </a:p>
          <a:p>
            <a:pPr eaLnBrk="1" hangingPunct="1">
              <a:lnSpc>
                <a:spcPct val="80000"/>
              </a:lnSpc>
              <a:buFontTx/>
              <a:buNone/>
            </a:pPr>
            <a:r>
              <a:rPr lang="en-US" sz="2000" smtClean="0"/>
              <a:t>mail : 		Log concerning mail service</a:t>
            </a:r>
          </a:p>
          <a:p>
            <a:pPr eaLnBrk="1" hangingPunct="1">
              <a:lnSpc>
                <a:spcPct val="80000"/>
              </a:lnSpc>
              <a:buFontTx/>
              <a:buNone/>
            </a:pPr>
            <a:r>
              <a:rPr lang="en-US" sz="2000" smtClean="0"/>
              <a:t>news : 		Log concerning news service</a:t>
            </a:r>
          </a:p>
          <a:p>
            <a:pPr eaLnBrk="1" hangingPunct="1">
              <a:lnSpc>
                <a:spcPct val="80000"/>
              </a:lnSpc>
              <a:buFontTx/>
              <a:buNone/>
            </a:pPr>
            <a:r>
              <a:rPr lang="en-US" sz="2000" smtClean="0"/>
              <a:t>syslog : 	Log created by ‘syslog’ daemon</a:t>
            </a:r>
          </a:p>
          <a:p>
            <a:pPr eaLnBrk="1" hangingPunct="1">
              <a:lnSpc>
                <a:spcPct val="80000"/>
              </a:lnSpc>
              <a:buFontTx/>
              <a:buNone/>
            </a:pPr>
            <a:r>
              <a:rPr lang="en-US" sz="2000" smtClean="0"/>
              <a:t>user : 		Log of general application</a:t>
            </a:r>
          </a:p>
          <a:p>
            <a:pPr eaLnBrk="1" hangingPunct="1">
              <a:lnSpc>
                <a:spcPct val="80000"/>
              </a:lnSpc>
              <a:buFontTx/>
              <a:buNone/>
            </a:pPr>
            <a:r>
              <a:rPr lang="en-US" sz="2000" smtClean="0"/>
              <a:t>uucp : 		Log created by file transfer using UUCP (Unix to Unix 		Copy)</a:t>
            </a:r>
          </a:p>
          <a:p>
            <a:pPr eaLnBrk="1" hangingPunct="1">
              <a:lnSpc>
                <a:spcPct val="80000"/>
              </a:lnSpc>
              <a:buFontTx/>
              <a:buNone/>
            </a:pPr>
            <a:r>
              <a:rPr lang="en-US" sz="2000" smtClean="0"/>
              <a:t>daemon : 	Log created by daemon other than the above</a:t>
            </a:r>
          </a:p>
          <a:p>
            <a:pPr eaLnBrk="1" hangingPunct="1">
              <a:lnSpc>
                <a:spcPct val="80000"/>
              </a:lnSpc>
              <a:buFontTx/>
              <a:buNone/>
            </a:pPr>
            <a:r>
              <a:rPr lang="en-US" sz="2000" smtClean="0"/>
              <a:t>local0-7 : 	User definition facility</a:t>
            </a:r>
          </a:p>
          <a:p>
            <a:pPr eaLnBrk="1" hangingPunct="1">
              <a:lnSpc>
                <a:spcPct val="80000"/>
              </a:lnSpc>
              <a:buFontTx/>
              <a:buNone/>
            </a:pPr>
            <a:r>
              <a:rPr lang="en-US" sz="2000" smtClean="0"/>
              <a:t>The specification of an ‘*’ stands for all facilities.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1968</Words>
  <Application>Microsoft PowerPoint</Application>
  <PresentationFormat>On-screen Show (4:3)</PresentationFormat>
  <Paragraphs>211</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Chapter 10 Log Management</vt:lpstr>
      <vt:lpstr>Objectives</vt:lpstr>
      <vt:lpstr>What is log?</vt:lpstr>
      <vt:lpstr>How often do you check log files?</vt:lpstr>
      <vt:lpstr>Issues of logging</vt:lpstr>
      <vt:lpstr>Logging mechanism</vt:lpstr>
      <vt:lpstr>Syslog</vt:lpstr>
      <vt:lpstr>syslog.conf</vt:lpstr>
      <vt:lpstr>Facility</vt:lpstr>
      <vt:lpstr>Priority</vt:lpstr>
      <vt:lpstr>Action</vt:lpstr>
      <vt:lpstr>Typical log files</vt:lpstr>
      <vt:lpstr>Typical log files (cont.)</vt:lpstr>
      <vt:lpstr>How to view log files?</vt:lpstr>
      <vt:lpstr>Listing of /etc/syslog.conf</vt:lpstr>
      <vt:lpstr>Listing of /etc/syslog.conf</vt:lpstr>
      <vt:lpstr>Syslog - Examples</vt:lpstr>
      <vt:lpstr>Log Utilities </vt:lpstr>
    </vt:vector>
  </TitlesOfParts>
  <Company>Vu Dao Tao Sau Dai Hoc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Log Management</dc:title>
  <dc:creator>Banh Tien Long</dc:creator>
  <cp:lastModifiedBy>tcc</cp:lastModifiedBy>
  <cp:revision>26</cp:revision>
  <dcterms:created xsi:type="dcterms:W3CDTF">2007-10-15T15:10:13Z</dcterms:created>
  <dcterms:modified xsi:type="dcterms:W3CDTF">2009-08-07T05:40:44Z</dcterms:modified>
</cp:coreProperties>
</file>