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5620"/>
    <p:restoredTop sz="76329" autoAdjust="0"/>
  </p:normalViewPr>
  <p:slideViewPr>
    <p:cSldViewPr>
      <p:cViewPr varScale="1">
        <p:scale>
          <a:sx n="83" d="100"/>
          <a:sy n="83" d="100"/>
        </p:scale>
        <p:origin x="-774" y="-84"/>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1776" y="-7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717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7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717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D4A0A845-D313-46BB-B494-432CCF25B4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100" kern="1200">
        <a:solidFill>
          <a:schemeClr val="tx1"/>
        </a:solidFill>
        <a:latin typeface="Arial" charset="0"/>
        <a:ea typeface="+mn-ea"/>
        <a:cs typeface="+mn-cs"/>
      </a:defRPr>
    </a:lvl1pPr>
    <a:lvl2pPr marL="457200" algn="just" rtl="0" eaLnBrk="0" fontAlgn="base" hangingPunct="0">
      <a:spcBef>
        <a:spcPct val="30000"/>
      </a:spcBef>
      <a:spcAft>
        <a:spcPct val="0"/>
      </a:spcAft>
      <a:defRPr sz="1100" kern="1200">
        <a:solidFill>
          <a:schemeClr val="tx1"/>
        </a:solidFill>
        <a:latin typeface="Arial" charset="0"/>
        <a:ea typeface="+mn-ea"/>
        <a:cs typeface="+mn-cs"/>
      </a:defRPr>
    </a:lvl2pPr>
    <a:lvl3pPr marL="914400" algn="just" rtl="0" eaLnBrk="0" fontAlgn="base" hangingPunct="0">
      <a:spcBef>
        <a:spcPct val="30000"/>
      </a:spcBef>
      <a:spcAft>
        <a:spcPct val="0"/>
      </a:spcAft>
      <a:defRPr sz="1100" kern="1200">
        <a:solidFill>
          <a:schemeClr val="tx1"/>
        </a:solidFill>
        <a:latin typeface="Arial" charset="0"/>
        <a:ea typeface="+mn-ea"/>
        <a:cs typeface="+mn-cs"/>
      </a:defRPr>
    </a:lvl3pPr>
    <a:lvl4pPr marL="1371600" algn="just" rtl="0" eaLnBrk="0" fontAlgn="base" hangingPunct="0">
      <a:spcBef>
        <a:spcPct val="30000"/>
      </a:spcBef>
      <a:spcAft>
        <a:spcPct val="0"/>
      </a:spcAft>
      <a:defRPr sz="1100" kern="1200">
        <a:solidFill>
          <a:schemeClr val="tx1"/>
        </a:solidFill>
        <a:latin typeface="Arial" charset="0"/>
        <a:ea typeface="+mn-ea"/>
        <a:cs typeface="+mn-cs"/>
      </a:defRPr>
    </a:lvl4pPr>
    <a:lvl5pPr marL="1828800" algn="just"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fld id="{CEBABA45-7C2F-4C90-83F1-338CF106D062}"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noFill/>
        </p:spPr>
        <p:txBody>
          <a:bodyPr/>
          <a:lstStyle/>
          <a:p>
            <a:fld id="{8FFF2049-ACC4-4FD2-A90C-05D89D4AB3E6}"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CCB31341-557D-40FD-8BAD-744CD8375B5E}" type="slidenum">
              <a:rPr lang="en-US" smtClean="0"/>
              <a:pPr/>
              <a:t>11</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smtClean="0"/>
              <a:t>We describe how to display or delete the 'crontab' file.</a:t>
            </a:r>
          </a:p>
          <a:p>
            <a:pPr eaLnBrk="1" hangingPunct="1"/>
            <a:r>
              <a:rPr lang="en-US" smtClean="0"/>
              <a:t>(1) To display the contents of the ‘crontab’ file, execute the ‘crontab’ command by using ‘-l’ option.</a:t>
            </a:r>
          </a:p>
          <a:p>
            <a:pPr eaLnBrk="1" hangingPunct="1"/>
            <a:r>
              <a:rPr lang="en-US" smtClean="0"/>
              <a:t>The setting of the above example is the following.</a:t>
            </a:r>
          </a:p>
          <a:p>
            <a:pPr eaLnBrk="1" hangingPunct="1"/>
            <a:r>
              <a:rPr lang="en-US" smtClean="0"/>
              <a:t>(a) Execute the shell script for the file arrangement at ten minutes per hour.</a:t>
            </a:r>
          </a:p>
          <a:p>
            <a:pPr eaLnBrk="1" hangingPunct="1"/>
            <a:r>
              <a:rPr lang="en-US" smtClean="0"/>
              <a:t>(b) Execute the shell script for the backup at 02:05 every 4 days.</a:t>
            </a:r>
          </a:p>
          <a:p>
            <a:pPr eaLnBrk="1" hangingPunct="1"/>
            <a:r>
              <a:rPr lang="en-US" smtClean="0"/>
              <a:t>(c) Execute the shell that obtains the system status at one o'clock of every Monday, Wednesday and Friday.</a:t>
            </a:r>
          </a:p>
          <a:p>
            <a:pPr eaLnBrk="1" hangingPunct="1"/>
            <a:r>
              <a:rPr lang="en-US" smtClean="0"/>
              <a:t>(2) To delete the contents of the ‘crontab’ file, use the “-r” option. As a result, the user's ‘crontab’ file is deleted.</a:t>
            </a:r>
          </a:p>
          <a:p>
            <a:pPr eaLnBrk="1" hangingPunct="1"/>
            <a:r>
              <a:rPr lang="en-US" smtClean="0"/>
              <a:t>When you want to delete only a part among the setting contents of ‘crontab’, edit by using the ‘-e’ option of</a:t>
            </a:r>
          </a:p>
          <a:p>
            <a:pPr eaLnBrk="1" hangingPunct="1"/>
            <a:r>
              <a:rPr lang="en-US" smtClean="0"/>
              <a:t>the ‘crontab’ command.</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266C3C3-D606-4518-B570-B755459CCD08}" type="slidenum">
              <a:rPr lang="en-US" smtClean="0"/>
              <a:pPr/>
              <a:t>12</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t>The system administrator can limit the user who can use the ‘cron’ function.</a:t>
            </a:r>
          </a:p>
          <a:p>
            <a:pPr eaLnBrk="1" hangingPunct="1"/>
            <a:r>
              <a:rPr lang="en-US" smtClean="0"/>
              <a:t>To limit the users of the ‘crontab’ command, create '</a:t>
            </a:r>
            <a:r>
              <a:rPr lang="en-US" b="1" smtClean="0"/>
              <a:t>cron.allow</a:t>
            </a:r>
            <a:r>
              <a:rPr lang="en-US" smtClean="0"/>
              <a:t>' file or ‘</a:t>
            </a:r>
            <a:r>
              <a:rPr lang="en-US" b="1" smtClean="0"/>
              <a:t>cron.deny</a:t>
            </a:r>
            <a:r>
              <a:rPr lang="en-US" smtClean="0"/>
              <a:t>’ file. To the ‘cron.allow’ file, register the name of the user which the use of ‘crontab’ is permitted. To the ‘cron.deny’ file, register the name of the user which the use of ‘crontab’ is not permitted.</a:t>
            </a:r>
          </a:p>
          <a:p>
            <a:pPr eaLnBrk="1" hangingPunct="1"/>
            <a:r>
              <a:rPr lang="en-US" smtClean="0"/>
              <a:t>When a user issues the ‘crontab’ command, the ‘crontab’ command checks the ‘cron.allow’ file, and examines whether the user is registered. If the ‘cron.allow’ file exists and the user is not registered, the user cannot use ‘crontab’. If the ‘cron.allow’ file doesn't exist, the ‘cron.deny’ file is checked next. If the user is registered in this file, the user cannot use the ‘crontab’ command.</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A7F87A7-01BF-4C5D-A4A3-C8FBA223F40F}" type="slidenum">
              <a:rPr lang="en-US" smtClean="0"/>
              <a:pPr/>
              <a:t>13</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t>The </a:t>
            </a:r>
            <a:r>
              <a:rPr lang="en-US" b="1" smtClean="0"/>
              <a:t>at command </a:t>
            </a:r>
            <a:r>
              <a:rPr lang="en-US" smtClean="0"/>
              <a:t>is a command to execute a command at the specified time.</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p>
        </p:txBody>
      </p:sp>
      <p:sp>
        <p:nvSpPr>
          <p:cNvPr id="31748" name="Slide Number Placeholder 3"/>
          <p:cNvSpPr>
            <a:spLocks noGrp="1"/>
          </p:cNvSpPr>
          <p:nvPr>
            <p:ph type="sldNum" sz="quarter" idx="5"/>
          </p:nvPr>
        </p:nvSpPr>
        <p:spPr>
          <a:noFill/>
        </p:spPr>
        <p:txBody>
          <a:bodyPr/>
          <a:lstStyle/>
          <a:p>
            <a:fld id="{7D0298CD-B717-4E41-949C-06CC8943E7CE}"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p>
        </p:txBody>
      </p:sp>
      <p:sp>
        <p:nvSpPr>
          <p:cNvPr id="32772" name="Slide Number Placeholder 3"/>
          <p:cNvSpPr>
            <a:spLocks noGrp="1"/>
          </p:cNvSpPr>
          <p:nvPr>
            <p:ph type="sldNum" sz="quarter" idx="5"/>
          </p:nvPr>
        </p:nvSpPr>
        <p:spPr>
          <a:noFill/>
        </p:spPr>
        <p:txBody>
          <a:bodyPr/>
          <a:lstStyle/>
          <a:p>
            <a:fld id="{3C3B41A4-AAD4-4800-AACE-C5E21694359C}" type="slidenum">
              <a:rPr lang="en-US" smtClean="0"/>
              <a:pPr/>
              <a:t>15</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smtClean="0"/>
          </a:p>
        </p:txBody>
      </p:sp>
      <p:sp>
        <p:nvSpPr>
          <p:cNvPr id="19460" name="Slide Number Placeholder 3"/>
          <p:cNvSpPr>
            <a:spLocks noGrp="1"/>
          </p:cNvSpPr>
          <p:nvPr>
            <p:ph type="sldNum" sz="quarter" idx="5"/>
          </p:nvPr>
        </p:nvSpPr>
        <p:spPr>
          <a:noFill/>
        </p:spPr>
        <p:txBody>
          <a:bodyPr/>
          <a:lstStyle/>
          <a:p>
            <a:fld id="{A721FFDD-E6B2-43B5-92DC-92DD1D21B2ED}"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6400C90-0BD5-4DCD-B5EB-5F68BC34BB73}" type="slidenum">
              <a:rPr lang="en-US" smtClean="0"/>
              <a:pPr/>
              <a:t>3</a:t>
            </a:fld>
            <a:endParaRPr 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smtClean="0"/>
              <a:t>The </a:t>
            </a:r>
            <a:r>
              <a:rPr lang="en-US" b="1" smtClean="0"/>
              <a:t>cron function </a:t>
            </a:r>
            <a:r>
              <a:rPr lang="en-US" smtClean="0"/>
              <a:t>is a function to execute the command at the specified time. This enables the automation of the system administration work such as periodic backup work and unnecessary file deletion, etc.</a:t>
            </a:r>
          </a:p>
          <a:p>
            <a:pPr eaLnBrk="1" hangingPunct="1"/>
            <a:r>
              <a:rPr lang="en-US" smtClean="0"/>
              <a:t>The human being may occasionally fail due to forgetfulness, but you can surely execute it if you use the ‘cron’ function. Because the system administration work includes a lot of contents repeatedly executed, the use of the ‘cron’ function enables a great reduction of the work.</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4FD3C7B7-FF88-4FDA-82CC-7DF7C78FAC14}" type="slidenum">
              <a:rPr lang="en-US" smtClean="0"/>
              <a:pPr/>
              <a:t>4</a:t>
            </a:fld>
            <a:endParaRPr lang="en-U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smtClean="0"/>
              <a:t>As for the commands which uses the ‘cron’ function, there are ‘cron’ and ‘at’. ‘</a:t>
            </a:r>
            <a:r>
              <a:rPr lang="en-US" b="1" smtClean="0"/>
              <a:t>cron</a:t>
            </a:r>
            <a:r>
              <a:rPr lang="en-US" smtClean="0"/>
              <a:t>’ executes the , process periodically at the specified time, and ‘</a:t>
            </a:r>
            <a:r>
              <a:rPr lang="en-US" b="1" smtClean="0"/>
              <a:t>at</a:t>
            </a:r>
            <a:r>
              <a:rPr lang="en-US" smtClean="0"/>
              <a:t>’ is used to execute the process only once at specified time.</a:t>
            </a:r>
          </a:p>
          <a:p>
            <a:pPr eaLnBrk="1" hangingPunct="1"/>
            <a:r>
              <a:rPr lang="en-US" b="1" smtClean="0"/>
              <a:t>crond </a:t>
            </a:r>
            <a:r>
              <a:rPr lang="en-US" smtClean="0"/>
              <a:t>is a daemon process, and it starts the command stored in spool file at specified time.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smtClean="0"/>
          </a:p>
        </p:txBody>
      </p:sp>
      <p:sp>
        <p:nvSpPr>
          <p:cNvPr id="22532" name="Slide Number Placeholder 3"/>
          <p:cNvSpPr>
            <a:spLocks noGrp="1"/>
          </p:cNvSpPr>
          <p:nvPr>
            <p:ph type="sldNum" sz="quarter" idx="5"/>
          </p:nvPr>
        </p:nvSpPr>
        <p:spPr>
          <a:noFill/>
        </p:spPr>
        <p:txBody>
          <a:bodyPr/>
          <a:lstStyle/>
          <a:p>
            <a:fld id="{AD912DB4-94E6-438E-BF49-12C69C262C73}"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smtClean="0"/>
          </a:p>
        </p:txBody>
      </p:sp>
      <p:sp>
        <p:nvSpPr>
          <p:cNvPr id="23556" name="Slide Number Placeholder 3"/>
          <p:cNvSpPr>
            <a:spLocks noGrp="1"/>
          </p:cNvSpPr>
          <p:nvPr>
            <p:ph type="sldNum" sz="quarter" idx="5"/>
          </p:nvPr>
        </p:nvSpPr>
        <p:spPr>
          <a:noFill/>
        </p:spPr>
        <p:txBody>
          <a:bodyPr/>
          <a:lstStyle/>
          <a:p>
            <a:fld id="{C75EEFBF-DEAF-4AF2-A4B5-2AD0644674D0}"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p>
        </p:txBody>
      </p:sp>
      <p:sp>
        <p:nvSpPr>
          <p:cNvPr id="24580" name="Slide Number Placeholder 3"/>
          <p:cNvSpPr>
            <a:spLocks noGrp="1"/>
          </p:cNvSpPr>
          <p:nvPr>
            <p:ph type="sldNum" sz="quarter" idx="5"/>
          </p:nvPr>
        </p:nvSpPr>
        <p:spPr>
          <a:noFill/>
        </p:spPr>
        <p:txBody>
          <a:bodyPr/>
          <a:lstStyle/>
          <a:p>
            <a:fld id="{8E915CD7-2B92-4E3D-B84E-076A89EE30BE}"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BCA2783-C976-4B70-81F5-2E4FF1598D45}" type="slidenum">
              <a:rPr lang="en-US" smtClean="0"/>
              <a:pPr/>
              <a:t>8</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t>We are going to describe how to register to the ‘crontab’ file</a:t>
            </a:r>
          </a:p>
          <a:p>
            <a:pPr eaLnBrk="1" hangingPunct="1"/>
            <a:r>
              <a:rPr lang="en-US" smtClean="0"/>
              <a:t>To register the ‘contab’ file, execute ‘crontab’ command using ‘e’ option. Then, the editor starts, so register the setting of ‘crontab’ on the editor. When the system is starting in the CUI mode, ‘vi’ starts as standard. You can specify a editor by the environment variable EDITOR.</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4489607-1704-4265-B910-169D3F9C9585}" type="slidenum">
              <a:rPr lang="en-US" smtClean="0"/>
              <a:pPr/>
              <a:t>9</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smtClean="0"/>
              <a:t>There are 6 fields in the ‘crontab’ file to register.</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11F1CD-2797-4999-A3DD-92288499373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C1FC41-5ED7-4562-989C-31D0D3DB474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FF3E84-095B-47F2-BA4A-2B0AF1F4D4E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2E74E9-45E6-4A84-B938-49F756D610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6A08BD-DC37-4C8F-87A8-0DDE74105DA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F5BD9C-4F60-437A-B874-C6A354A1ED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52F5E1A-3AB4-40D2-B64A-C5922D4BE3E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BF731CE-70B0-44FE-8D77-0E6A3278A71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57F999-B5C9-4863-8CCE-8576B9C70F8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01227F-A196-49F5-A148-D1937575703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B069A7-D577-4E79-BA65-2D982D511E7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C44FB56-FAA2-4AAF-A31A-E8D43983F3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smtClean="0"/>
              <a:t>Chapter 11 </a:t>
            </a:r>
            <a:br>
              <a:rPr lang="en-US" sz="4000" smtClean="0"/>
            </a:br>
            <a:r>
              <a:rPr lang="en-US" sz="4000" smtClean="0"/>
              <a:t>Automation of Administration Work</a:t>
            </a:r>
          </a:p>
        </p:txBody>
      </p:sp>
      <p:sp>
        <p:nvSpPr>
          <p:cNvPr id="3075" name="Rectangle 3"/>
          <p:cNvSpPr>
            <a:spLocks noGrp="1" noChangeArrowheads="1"/>
          </p:cNvSpPr>
          <p:nvPr>
            <p:ph type="subTitle" idx="1"/>
          </p:nvPr>
        </p:nvSpPr>
        <p:spPr/>
        <p:txBody>
          <a:bodyPr/>
          <a:lstStyle/>
          <a:p>
            <a:pPr eaLnBrk="1" hangingPunct="1"/>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Description methods</a:t>
            </a:r>
          </a:p>
        </p:txBody>
      </p:sp>
      <p:sp>
        <p:nvSpPr>
          <p:cNvPr id="11267" name="Rectangle 3"/>
          <p:cNvSpPr>
            <a:spLocks noGrp="1" noChangeArrowheads="1"/>
          </p:cNvSpPr>
          <p:nvPr>
            <p:ph type="body" idx="1"/>
          </p:nvPr>
        </p:nvSpPr>
        <p:spPr/>
        <p:txBody>
          <a:bodyPr/>
          <a:lstStyle/>
          <a:p>
            <a:pPr eaLnBrk="1" hangingPunct="1">
              <a:lnSpc>
                <a:spcPct val="90000"/>
              </a:lnSpc>
            </a:pPr>
            <a:r>
              <a:rPr lang="en-US" sz="2800" smtClean="0"/>
              <a:t>(1) * : The asterisk specifies all possible values for a field.</a:t>
            </a:r>
          </a:p>
          <a:p>
            <a:pPr eaLnBrk="1" hangingPunct="1">
              <a:lnSpc>
                <a:spcPct val="90000"/>
              </a:lnSpc>
            </a:pPr>
            <a:r>
              <a:rPr lang="en-US" sz="2800" smtClean="0"/>
              <a:t>(2) numeric 1 - numeric 2 : The hyphen specifies all numeric that are included in the range of numeric 1 and numeric 2.</a:t>
            </a:r>
          </a:p>
          <a:p>
            <a:pPr eaLnBrk="1" hangingPunct="1">
              <a:lnSpc>
                <a:spcPct val="90000"/>
              </a:lnSpc>
            </a:pPr>
            <a:r>
              <a:rPr lang="en-US" sz="2800" smtClean="0"/>
              <a:t>(3) value1,value2 : The comma specifies some numerics in the same field.</a:t>
            </a:r>
          </a:p>
          <a:p>
            <a:pPr eaLnBrk="1" hangingPunct="1">
              <a:lnSpc>
                <a:spcPct val="90000"/>
              </a:lnSpc>
            </a:pPr>
            <a:r>
              <a:rPr lang="en-US" sz="2800" smtClean="0"/>
              <a:t>(4) range/integer : The slash specifies the step value of the values in the range. The combination with * is also possible.</a:t>
            </a:r>
          </a:p>
          <a:p>
            <a:pPr eaLnBrk="1" hangingPunct="1">
              <a:lnSpc>
                <a:spcPct val="90000"/>
              </a:lnSpc>
            </a:pPr>
            <a:endParaRPr lang="en-US" sz="28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Display and Delete of ‘cron’</a:t>
            </a:r>
          </a:p>
        </p:txBody>
      </p:sp>
      <p:pic>
        <p:nvPicPr>
          <p:cNvPr id="12291" name="Picture 4"/>
          <p:cNvPicPr>
            <a:picLocks noGrp="1" noChangeAspect="1" noChangeArrowheads="1"/>
          </p:cNvPicPr>
          <p:nvPr>
            <p:ph idx="1"/>
          </p:nvPr>
        </p:nvPicPr>
        <p:blipFill>
          <a:blip r:embed="rId3"/>
          <a:srcRect/>
          <a:stretch>
            <a:fillRect/>
          </a:stretch>
        </p:blipFill>
        <p:spPr>
          <a:xfrm>
            <a:off x="685800" y="1674813"/>
            <a:ext cx="7772400" cy="4376737"/>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Limitation of ‘cron’ user</a:t>
            </a:r>
          </a:p>
        </p:txBody>
      </p:sp>
      <p:pic>
        <p:nvPicPr>
          <p:cNvPr id="13315" name="Picture 4"/>
          <p:cNvPicPr>
            <a:picLocks noGrp="1" noChangeAspect="1" noChangeArrowheads="1"/>
          </p:cNvPicPr>
          <p:nvPr>
            <p:ph idx="1"/>
          </p:nvPr>
        </p:nvPicPr>
        <p:blipFill>
          <a:blip r:embed="rId3"/>
          <a:srcRect/>
          <a:stretch>
            <a:fillRect/>
          </a:stretch>
        </p:blipFill>
        <p:spPr>
          <a:xfrm>
            <a:off x="868363" y="1600200"/>
            <a:ext cx="7407275" cy="4525963"/>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‘at’ command</a:t>
            </a:r>
          </a:p>
        </p:txBody>
      </p:sp>
      <p:pic>
        <p:nvPicPr>
          <p:cNvPr id="14339" name="Picture 4"/>
          <p:cNvPicPr>
            <a:picLocks noGrp="1" noChangeAspect="1" noChangeArrowheads="1"/>
          </p:cNvPicPr>
          <p:nvPr>
            <p:ph idx="1"/>
          </p:nvPr>
        </p:nvPicPr>
        <p:blipFill>
          <a:blip r:embed="rId3"/>
          <a:srcRect/>
          <a:stretch>
            <a:fillRect/>
          </a:stretch>
        </p:blipFill>
        <p:spPr>
          <a:xfrm>
            <a:off x="1184275" y="1600200"/>
            <a:ext cx="6773863" cy="4525963"/>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at (cont.)</a:t>
            </a:r>
          </a:p>
        </p:txBody>
      </p:sp>
      <p:sp>
        <p:nvSpPr>
          <p:cNvPr id="15363" name="Rectangle 3"/>
          <p:cNvSpPr>
            <a:spLocks noGrp="1" noChangeArrowheads="1"/>
          </p:cNvSpPr>
          <p:nvPr>
            <p:ph type="body" idx="1"/>
          </p:nvPr>
        </p:nvSpPr>
        <p:spPr/>
        <p:txBody>
          <a:bodyPr/>
          <a:lstStyle/>
          <a:p>
            <a:pPr eaLnBrk="1" hangingPunct="1">
              <a:lnSpc>
                <a:spcPct val="90000"/>
              </a:lnSpc>
            </a:pPr>
            <a:r>
              <a:rPr lang="en-US" smtClean="0"/>
              <a:t>(1) Use the ‘at’ command to register ‘at’.</a:t>
            </a:r>
          </a:p>
          <a:p>
            <a:pPr eaLnBrk="1" hangingPunct="1">
              <a:lnSpc>
                <a:spcPct val="90000"/>
              </a:lnSpc>
            </a:pPr>
            <a:endParaRPr lang="en-US" smtClean="0"/>
          </a:p>
          <a:p>
            <a:pPr eaLnBrk="1" hangingPunct="1">
              <a:lnSpc>
                <a:spcPct val="90000"/>
              </a:lnSpc>
            </a:pPr>
            <a:endParaRPr lang="en-US" smtClean="0"/>
          </a:p>
          <a:p>
            <a:pPr eaLnBrk="1" hangingPunct="1">
              <a:lnSpc>
                <a:spcPct val="90000"/>
              </a:lnSpc>
            </a:pPr>
            <a:r>
              <a:rPr lang="en-US" b="1" smtClean="0"/>
              <a:t>Option:</a:t>
            </a:r>
          </a:p>
          <a:p>
            <a:pPr lvl="1" eaLnBrk="1" hangingPunct="1">
              <a:lnSpc>
                <a:spcPct val="90000"/>
              </a:lnSpc>
              <a:buFontTx/>
              <a:buNone/>
            </a:pPr>
            <a:r>
              <a:rPr lang="en-US" smtClean="0"/>
              <a:t>-q : Specification of queue</a:t>
            </a:r>
          </a:p>
          <a:p>
            <a:pPr lvl="1" eaLnBrk="1" hangingPunct="1">
              <a:lnSpc>
                <a:spcPct val="90000"/>
              </a:lnSpc>
              <a:buFontTx/>
              <a:buNone/>
            </a:pPr>
            <a:r>
              <a:rPr lang="en-US" smtClean="0"/>
              <a:t>-f : Read the command to be executed from not the command line but the file.</a:t>
            </a:r>
          </a:p>
          <a:p>
            <a:pPr lvl="1" eaLnBrk="1" hangingPunct="1">
              <a:lnSpc>
                <a:spcPct val="90000"/>
              </a:lnSpc>
              <a:buFontTx/>
              <a:buNone/>
            </a:pPr>
            <a:r>
              <a:rPr lang="en-US" smtClean="0"/>
              <a:t>-m : When the job has completed, send a mail to the user to inform it.</a:t>
            </a:r>
          </a:p>
          <a:p>
            <a:pPr eaLnBrk="1" hangingPunct="1">
              <a:lnSpc>
                <a:spcPct val="90000"/>
              </a:lnSpc>
            </a:pPr>
            <a:endParaRPr lang="en-US" smtClean="0"/>
          </a:p>
        </p:txBody>
      </p:sp>
      <p:sp>
        <p:nvSpPr>
          <p:cNvPr id="15364" name="Text Box 4"/>
          <p:cNvSpPr txBox="1">
            <a:spLocks noChangeArrowheads="1"/>
          </p:cNvSpPr>
          <p:nvPr/>
        </p:nvSpPr>
        <p:spPr bwMode="auto">
          <a:xfrm>
            <a:off x="1295400" y="2514600"/>
            <a:ext cx="3495675" cy="376238"/>
          </a:xfrm>
          <a:prstGeom prst="rect">
            <a:avLst/>
          </a:prstGeom>
          <a:noFill/>
          <a:ln w="9525">
            <a:solidFill>
              <a:schemeClr val="tx1"/>
            </a:solidFill>
            <a:miter lim="800000"/>
            <a:headEnd/>
            <a:tailEnd/>
          </a:ln>
        </p:spPr>
        <p:txBody>
          <a:bodyPr wrap="none">
            <a:spAutoFit/>
          </a:bodyPr>
          <a:lstStyle/>
          <a:p>
            <a:r>
              <a:rPr lang="en-US" b="1"/>
              <a:t>at [-q queue] [-f file] [ -m] TIME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at (cont.)</a:t>
            </a:r>
          </a:p>
        </p:txBody>
      </p:sp>
      <p:sp>
        <p:nvSpPr>
          <p:cNvPr id="16387" name="Rectangle 3"/>
          <p:cNvSpPr>
            <a:spLocks noGrp="1" noChangeArrowheads="1"/>
          </p:cNvSpPr>
          <p:nvPr>
            <p:ph type="body" idx="1"/>
          </p:nvPr>
        </p:nvSpPr>
        <p:spPr/>
        <p:txBody>
          <a:bodyPr/>
          <a:lstStyle/>
          <a:p>
            <a:pPr eaLnBrk="1" hangingPunct="1"/>
            <a:r>
              <a:rPr lang="en-US" smtClean="0"/>
              <a:t>(2) Use the ‘</a:t>
            </a:r>
            <a:r>
              <a:rPr lang="en-US" b="1" smtClean="0"/>
              <a:t>atq</a:t>
            </a:r>
            <a:r>
              <a:rPr lang="en-US" smtClean="0"/>
              <a:t>’ command to verify the contents registered by the ‘at’ command.</a:t>
            </a:r>
          </a:p>
          <a:p>
            <a:pPr eaLnBrk="1" hangingPunct="1"/>
            <a:endParaRPr lang="en-US" smtClean="0"/>
          </a:p>
          <a:p>
            <a:pPr eaLnBrk="1" hangingPunct="1"/>
            <a:endParaRPr lang="en-US" smtClean="0"/>
          </a:p>
          <a:p>
            <a:pPr eaLnBrk="1" hangingPunct="1"/>
            <a:r>
              <a:rPr lang="en-US" smtClean="0"/>
              <a:t>(3) Use the ‘</a:t>
            </a:r>
            <a:r>
              <a:rPr lang="en-US" b="1" smtClean="0"/>
              <a:t>atrm</a:t>
            </a:r>
            <a:r>
              <a:rPr lang="en-US" smtClean="0"/>
              <a:t>’ command to cancel the contents registered by the at command.</a:t>
            </a:r>
          </a:p>
          <a:p>
            <a:pPr eaLnBrk="1" hangingPunct="1"/>
            <a:endParaRPr lang="en-US" smtClean="0"/>
          </a:p>
        </p:txBody>
      </p:sp>
      <p:sp>
        <p:nvSpPr>
          <p:cNvPr id="16388" name="Text Box 4"/>
          <p:cNvSpPr txBox="1">
            <a:spLocks noChangeArrowheads="1"/>
          </p:cNvSpPr>
          <p:nvPr/>
        </p:nvSpPr>
        <p:spPr bwMode="auto">
          <a:xfrm>
            <a:off x="1371600" y="2895600"/>
            <a:ext cx="2124075" cy="376238"/>
          </a:xfrm>
          <a:prstGeom prst="rect">
            <a:avLst/>
          </a:prstGeom>
          <a:noFill/>
          <a:ln w="9525">
            <a:solidFill>
              <a:schemeClr val="tx1"/>
            </a:solidFill>
            <a:miter lim="800000"/>
            <a:headEnd/>
            <a:tailEnd/>
          </a:ln>
        </p:spPr>
        <p:txBody>
          <a:bodyPr wrap="none">
            <a:spAutoFit/>
          </a:bodyPr>
          <a:lstStyle/>
          <a:p>
            <a:r>
              <a:rPr lang="en-US" b="1"/>
              <a:t>atq [-q queue] [-v]</a:t>
            </a:r>
            <a:endParaRPr lang="en-US"/>
          </a:p>
        </p:txBody>
      </p:sp>
      <p:sp>
        <p:nvSpPr>
          <p:cNvPr id="16389" name="Text Box 5"/>
          <p:cNvSpPr txBox="1">
            <a:spLocks noChangeArrowheads="1"/>
          </p:cNvSpPr>
          <p:nvPr/>
        </p:nvSpPr>
        <p:spPr bwMode="auto">
          <a:xfrm>
            <a:off x="1371600" y="5105400"/>
            <a:ext cx="1844675" cy="376238"/>
          </a:xfrm>
          <a:prstGeom prst="rect">
            <a:avLst/>
          </a:prstGeom>
          <a:noFill/>
          <a:ln w="9525">
            <a:solidFill>
              <a:schemeClr val="tx1"/>
            </a:solidFill>
            <a:miter lim="800000"/>
            <a:headEnd/>
            <a:tailEnd/>
          </a:ln>
        </p:spPr>
        <p:txBody>
          <a:bodyPr wrap="none">
            <a:spAutoFit/>
          </a:bodyPr>
          <a:lstStyle/>
          <a:p>
            <a:r>
              <a:rPr lang="en-US" b="1"/>
              <a:t>atrm job [job...]</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Objectives</a:t>
            </a:r>
          </a:p>
        </p:txBody>
      </p:sp>
      <p:sp>
        <p:nvSpPr>
          <p:cNvPr id="4099" name="Rectangle 3"/>
          <p:cNvSpPr>
            <a:spLocks noGrp="1" noChangeArrowheads="1"/>
          </p:cNvSpPr>
          <p:nvPr>
            <p:ph type="body" idx="1"/>
          </p:nvPr>
        </p:nvSpPr>
        <p:spPr/>
        <p:txBody>
          <a:bodyPr/>
          <a:lstStyle/>
          <a:p>
            <a:pPr eaLnBrk="1" hangingPunct="1"/>
            <a:r>
              <a:rPr lang="en-US" smtClean="0"/>
              <a:t>Able to describe necessity of automation of administration operation</a:t>
            </a:r>
          </a:p>
          <a:p>
            <a:pPr eaLnBrk="1" hangingPunct="1"/>
            <a:r>
              <a:rPr lang="en-US" smtClean="0"/>
              <a:t>Able to use commands that automatic administration 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4000" smtClean="0"/>
              <a:t>Necessity of administration work automation</a:t>
            </a:r>
          </a:p>
        </p:txBody>
      </p:sp>
      <p:pic>
        <p:nvPicPr>
          <p:cNvPr id="5123" name="Picture 4"/>
          <p:cNvPicPr>
            <a:picLocks noGrp="1" noChangeAspect="1" noChangeArrowheads="1"/>
          </p:cNvPicPr>
          <p:nvPr>
            <p:ph idx="1"/>
          </p:nvPr>
        </p:nvPicPr>
        <p:blipFill>
          <a:blip r:embed="rId3"/>
          <a:srcRect/>
          <a:stretch>
            <a:fillRect/>
          </a:stretch>
        </p:blipFill>
        <p:spPr>
          <a:xfrm>
            <a:off x="954088" y="1612900"/>
            <a:ext cx="7234237" cy="4500563"/>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smtClean="0"/>
              <a:t>Function to automate administration work</a:t>
            </a:r>
          </a:p>
        </p:txBody>
      </p:sp>
      <p:pic>
        <p:nvPicPr>
          <p:cNvPr id="6147" name="Picture 4"/>
          <p:cNvPicPr>
            <a:picLocks noGrp="1" noChangeAspect="1" noChangeArrowheads="1"/>
          </p:cNvPicPr>
          <p:nvPr>
            <p:ph idx="1"/>
          </p:nvPr>
        </p:nvPicPr>
        <p:blipFill>
          <a:blip r:embed="rId3"/>
          <a:srcRect/>
          <a:stretch>
            <a:fillRect/>
          </a:stretch>
        </p:blipFill>
        <p:spPr>
          <a:xfrm>
            <a:off x="820738" y="1600200"/>
            <a:ext cx="7502525" cy="4525963"/>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cron – configuration file of ‘cron’</a:t>
            </a:r>
          </a:p>
        </p:txBody>
      </p:sp>
      <p:graphicFrame>
        <p:nvGraphicFramePr>
          <p:cNvPr id="1026" name="Object 3"/>
          <p:cNvGraphicFramePr>
            <a:graphicFrameLocks noChangeAspect="1"/>
          </p:cNvGraphicFramePr>
          <p:nvPr>
            <p:ph idx="1"/>
          </p:nvPr>
        </p:nvGraphicFramePr>
        <p:xfrm>
          <a:off x="1004888" y="1604963"/>
          <a:ext cx="7132637" cy="4514850"/>
        </p:xfrm>
        <a:graphic>
          <a:graphicData uri="http://schemas.openxmlformats.org/presentationml/2006/ole">
            <p:oleObj spid="_x0000_s1026" name="Bitmap Image" r:id="rId4" imgW="7133333" imgH="4514286" progId="PBrush">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cron files</a:t>
            </a:r>
          </a:p>
        </p:txBody>
      </p:sp>
      <p:sp>
        <p:nvSpPr>
          <p:cNvPr id="7171" name="Rectangle 3"/>
          <p:cNvSpPr>
            <a:spLocks noGrp="1" noChangeArrowheads="1"/>
          </p:cNvSpPr>
          <p:nvPr>
            <p:ph type="body" idx="1"/>
          </p:nvPr>
        </p:nvSpPr>
        <p:spPr/>
        <p:txBody>
          <a:bodyPr/>
          <a:lstStyle/>
          <a:p>
            <a:pPr eaLnBrk="1" hangingPunct="1">
              <a:lnSpc>
                <a:spcPct val="80000"/>
              </a:lnSpc>
            </a:pPr>
            <a:r>
              <a:rPr lang="en-US" sz="2800" b="1" smtClean="0"/>
              <a:t>cron </a:t>
            </a:r>
            <a:r>
              <a:rPr lang="en-US" sz="2800" smtClean="0"/>
              <a:t>executes tasks by referring to the following files and directory's subordinate files.</a:t>
            </a:r>
          </a:p>
          <a:p>
            <a:pPr lvl="1" eaLnBrk="1" hangingPunct="1">
              <a:lnSpc>
                <a:spcPct val="80000"/>
              </a:lnSpc>
            </a:pPr>
            <a:r>
              <a:rPr lang="en-US" sz="2400" smtClean="0"/>
              <a:t>/etc/crontab : Configuration file of ‘cron’ main</a:t>
            </a:r>
          </a:p>
          <a:p>
            <a:pPr lvl="1" eaLnBrk="1" hangingPunct="1">
              <a:lnSpc>
                <a:spcPct val="80000"/>
              </a:lnSpc>
            </a:pPr>
            <a:r>
              <a:rPr lang="en-US" sz="2400" smtClean="0"/>
              <a:t>/etc/cron.hourly : Directory storing the script that starts at one minute per hour</a:t>
            </a:r>
          </a:p>
          <a:p>
            <a:pPr lvl="1" eaLnBrk="1" hangingPunct="1">
              <a:lnSpc>
                <a:spcPct val="80000"/>
              </a:lnSpc>
            </a:pPr>
            <a:r>
              <a:rPr lang="en-US" sz="2400" smtClean="0"/>
              <a:t>/etc/cron.daily : Directory storing the script that starts at 04:02 every day</a:t>
            </a:r>
          </a:p>
          <a:p>
            <a:pPr lvl="1" eaLnBrk="1" hangingPunct="1">
              <a:lnSpc>
                <a:spcPct val="80000"/>
              </a:lnSpc>
            </a:pPr>
            <a:r>
              <a:rPr lang="en-US" sz="2400" smtClean="0"/>
              <a:t>/etc/cron.weekly : Directory storing the script that starts at 04:22 on Sunday every week</a:t>
            </a:r>
          </a:p>
          <a:p>
            <a:pPr lvl="1" eaLnBrk="1" hangingPunct="1">
              <a:lnSpc>
                <a:spcPct val="80000"/>
              </a:lnSpc>
            </a:pPr>
            <a:r>
              <a:rPr lang="en-US" sz="2400" smtClean="0"/>
              <a:t>/etc/cron.monthly : Directory storing the script that starts at 04:42 on the first every month</a:t>
            </a:r>
          </a:p>
          <a:p>
            <a:pPr lvl="1" eaLnBrk="1" hangingPunct="1">
              <a:lnSpc>
                <a:spcPct val="80000"/>
              </a:lnSpc>
            </a:pPr>
            <a:r>
              <a:rPr lang="en-US" sz="2400" smtClean="0"/>
              <a:t>/var/spool/cron : Directory storing the ‘cron’ configuration file of each user</a:t>
            </a:r>
          </a:p>
          <a:p>
            <a:pPr eaLnBrk="1" hangingPunct="1">
              <a:lnSpc>
                <a:spcPct val="80000"/>
              </a:lnSpc>
              <a:buFontTx/>
              <a:buNone/>
            </a:pPr>
            <a:endParaRPr lang="en-US" sz="28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crontab</a:t>
            </a:r>
          </a:p>
        </p:txBody>
      </p:sp>
      <p:sp>
        <p:nvSpPr>
          <p:cNvPr id="8195" name="Rectangle 3"/>
          <p:cNvSpPr>
            <a:spLocks noGrp="1" noChangeArrowheads="1"/>
          </p:cNvSpPr>
          <p:nvPr>
            <p:ph type="body" idx="1"/>
          </p:nvPr>
        </p:nvSpPr>
        <p:spPr/>
        <p:txBody>
          <a:bodyPr/>
          <a:lstStyle/>
          <a:p>
            <a:pPr eaLnBrk="1" hangingPunct="1">
              <a:lnSpc>
                <a:spcPct val="90000"/>
              </a:lnSpc>
            </a:pPr>
            <a:r>
              <a:rPr lang="en-US" sz="2800" smtClean="0"/>
              <a:t>The command to edit the </a:t>
            </a:r>
            <a:r>
              <a:rPr lang="en-US" sz="2800" b="1" smtClean="0"/>
              <a:t>crontab file </a:t>
            </a:r>
            <a:r>
              <a:rPr lang="en-US" sz="2800" smtClean="0"/>
              <a:t>(spool file) prepared for each user is the </a:t>
            </a:r>
            <a:r>
              <a:rPr lang="en-US" sz="2800" b="1" smtClean="0"/>
              <a:t>crontab command</a:t>
            </a:r>
            <a:r>
              <a:rPr lang="en-US" sz="2800" smtClean="0"/>
              <a:t>. The system administrator can manage the ‘crontab’ file for the general user by specifying the user.</a:t>
            </a:r>
          </a:p>
          <a:p>
            <a:pPr eaLnBrk="1" hangingPunct="1">
              <a:lnSpc>
                <a:spcPct val="90000"/>
              </a:lnSpc>
            </a:pPr>
            <a:endParaRPr lang="en-US" sz="2800" smtClean="0"/>
          </a:p>
          <a:p>
            <a:pPr eaLnBrk="1" hangingPunct="1">
              <a:lnSpc>
                <a:spcPct val="90000"/>
              </a:lnSpc>
            </a:pPr>
            <a:r>
              <a:rPr lang="en-US" sz="2800" b="1" smtClean="0"/>
              <a:t>Options:</a:t>
            </a:r>
          </a:p>
          <a:p>
            <a:pPr lvl="1" eaLnBrk="1" hangingPunct="1">
              <a:lnSpc>
                <a:spcPct val="90000"/>
              </a:lnSpc>
              <a:buFontTx/>
              <a:buNone/>
            </a:pPr>
            <a:r>
              <a:rPr lang="en-US" sz="2400" smtClean="0"/>
              <a:t>-e : Creation and modification of the ‘crontab’ file</a:t>
            </a:r>
          </a:p>
          <a:p>
            <a:pPr lvl="1" eaLnBrk="1" hangingPunct="1">
              <a:lnSpc>
                <a:spcPct val="90000"/>
              </a:lnSpc>
              <a:buFontTx/>
              <a:buNone/>
            </a:pPr>
            <a:r>
              <a:rPr lang="en-US" sz="2400" smtClean="0"/>
              <a:t>-r : Remove the ‘crontab’ file</a:t>
            </a:r>
          </a:p>
          <a:p>
            <a:pPr lvl="1" eaLnBrk="1" hangingPunct="1">
              <a:lnSpc>
                <a:spcPct val="90000"/>
              </a:lnSpc>
              <a:buFontTx/>
              <a:buNone/>
            </a:pPr>
            <a:r>
              <a:rPr lang="en-US" sz="2400" smtClean="0"/>
              <a:t>-l : Display the ‘crontab’ file</a:t>
            </a:r>
          </a:p>
          <a:p>
            <a:pPr eaLnBrk="1" hangingPunct="1">
              <a:lnSpc>
                <a:spcPct val="90000"/>
              </a:lnSpc>
            </a:pPr>
            <a:endParaRPr lang="en-US" sz="2800" smtClean="0"/>
          </a:p>
        </p:txBody>
      </p:sp>
      <p:sp>
        <p:nvSpPr>
          <p:cNvPr id="8196" name="Text Box 5"/>
          <p:cNvSpPr txBox="1">
            <a:spLocks noChangeArrowheads="1"/>
          </p:cNvSpPr>
          <p:nvPr/>
        </p:nvSpPr>
        <p:spPr bwMode="auto">
          <a:xfrm>
            <a:off x="1447800" y="3657600"/>
            <a:ext cx="3101975" cy="376238"/>
          </a:xfrm>
          <a:prstGeom prst="rect">
            <a:avLst/>
          </a:prstGeom>
          <a:noFill/>
          <a:ln w="9525">
            <a:solidFill>
              <a:schemeClr val="tx1"/>
            </a:solidFill>
            <a:miter lim="800000"/>
            <a:headEnd/>
            <a:tailEnd/>
          </a:ln>
        </p:spPr>
        <p:txBody>
          <a:bodyPr wrap="none">
            <a:spAutoFit/>
          </a:bodyPr>
          <a:lstStyle/>
          <a:p>
            <a:r>
              <a:rPr lang="en-US"/>
              <a:t>crontab [option] [user_name]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Registration of ‘cron’</a:t>
            </a:r>
          </a:p>
        </p:txBody>
      </p:sp>
      <p:pic>
        <p:nvPicPr>
          <p:cNvPr id="9219" name="Picture 4"/>
          <p:cNvPicPr>
            <a:picLocks noGrp="1" noChangeAspect="1" noChangeArrowheads="1"/>
          </p:cNvPicPr>
          <p:nvPr>
            <p:ph idx="1"/>
          </p:nvPr>
        </p:nvPicPr>
        <p:blipFill>
          <a:blip r:embed="rId3"/>
          <a:srcRect/>
          <a:stretch>
            <a:fillRect/>
          </a:stretch>
        </p:blipFill>
        <p:spPr>
          <a:xfrm>
            <a:off x="730250" y="1916113"/>
            <a:ext cx="7683500" cy="3892550"/>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title"/>
          </p:nvPr>
        </p:nvSpPr>
        <p:spPr/>
        <p:txBody>
          <a:bodyPr/>
          <a:lstStyle/>
          <a:p>
            <a:pPr eaLnBrk="1" hangingPunct="1"/>
            <a:r>
              <a:rPr lang="en-US" smtClean="0"/>
              <a:t>Fields in the ‘crontab’ file</a:t>
            </a:r>
          </a:p>
        </p:txBody>
      </p:sp>
      <p:pic>
        <p:nvPicPr>
          <p:cNvPr id="10243" name="Picture 4"/>
          <p:cNvPicPr>
            <a:picLocks noGrp="1" noChangeAspect="1" noChangeArrowheads="1"/>
          </p:cNvPicPr>
          <p:nvPr>
            <p:ph idx="1"/>
          </p:nvPr>
        </p:nvPicPr>
        <p:blipFill>
          <a:blip r:embed="rId3"/>
          <a:srcRect/>
          <a:stretch>
            <a:fillRect/>
          </a:stretch>
        </p:blipFill>
        <p:spPr>
          <a:xfrm>
            <a:off x="762000" y="2133600"/>
            <a:ext cx="7696200" cy="3359150"/>
          </a:xfrm>
          <a:noFill/>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1085</Words>
  <Application>Microsoft PowerPoint</Application>
  <PresentationFormat>On-screen Show (4:3)</PresentationFormat>
  <Paragraphs>84</Paragraphs>
  <Slides>15</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Default Design</vt:lpstr>
      <vt:lpstr>Bitmap Image</vt:lpstr>
      <vt:lpstr>Chapter 11  Automation of Administration Work</vt:lpstr>
      <vt:lpstr>Objectives</vt:lpstr>
      <vt:lpstr>Necessity of administration work automation</vt:lpstr>
      <vt:lpstr>Function to automate administration work</vt:lpstr>
      <vt:lpstr>cron – configuration file of ‘cron’</vt:lpstr>
      <vt:lpstr>cron files</vt:lpstr>
      <vt:lpstr>crontab</vt:lpstr>
      <vt:lpstr>Registration of ‘cron’</vt:lpstr>
      <vt:lpstr>Fields in the ‘crontab’ file</vt:lpstr>
      <vt:lpstr>Description methods</vt:lpstr>
      <vt:lpstr>Display and Delete of ‘cron’</vt:lpstr>
      <vt:lpstr>Limitation of ‘cron’ user</vt:lpstr>
      <vt:lpstr>‘at’ command</vt:lpstr>
      <vt:lpstr>at (cont.)</vt:lpstr>
      <vt:lpstr>at (cont.)</vt:lpstr>
    </vt:vector>
  </TitlesOfParts>
  <Company>Vu Dao Tao Sau Dai Hoc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Banh Tien Long</dc:creator>
  <cp:lastModifiedBy>tcc</cp:lastModifiedBy>
  <cp:revision>9</cp:revision>
  <dcterms:created xsi:type="dcterms:W3CDTF">2007-10-17T08:36:29Z</dcterms:created>
  <dcterms:modified xsi:type="dcterms:W3CDTF">2009-08-07T05:40:39Z</dcterms:modified>
</cp:coreProperties>
</file>