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84" r:id="rId6"/>
    <p:sldId id="261" r:id="rId7"/>
    <p:sldId id="262" r:id="rId8"/>
    <p:sldId id="263" r:id="rId9"/>
    <p:sldId id="283" r:id="rId10"/>
    <p:sldId id="264" r:id="rId11"/>
    <p:sldId id="285" r:id="rId12"/>
    <p:sldId id="266" r:id="rId13"/>
    <p:sldId id="269" r:id="rId14"/>
    <p:sldId id="282" r:id="rId15"/>
    <p:sldId id="265" r:id="rId16"/>
    <p:sldId id="26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68" r:id="rId26"/>
    <p:sldId id="278" r:id="rId27"/>
    <p:sldId id="279" r:id="rId28"/>
    <p:sldId id="280" r:id="rId29"/>
    <p:sldId id="281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7466" autoAdjust="0"/>
    <p:restoredTop sz="59612" autoAdjust="0"/>
  </p:normalViewPr>
  <p:slideViewPr>
    <p:cSldViewPr>
      <p:cViewPr>
        <p:scale>
          <a:sx n="50" d="100"/>
          <a:sy n="50" d="100"/>
        </p:scale>
        <p:origin x="1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5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42" d="100"/>
          <a:sy n="142" d="100"/>
        </p:scale>
        <p:origin x="324" y="179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A2B2DC96-5A1D-41B2-A88F-BA20A92A0F68}" type="datetimeFigureOut">
              <a:rPr lang="en-US" altLang="ja-JP"/>
              <a:pPr>
                <a:defRPr/>
              </a:pPr>
              <a:t>8/11/2009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B3DBBD45-D29E-4871-8CBF-3328135D119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DD5E6BAA-348F-40A5-8EEF-7E7D00FA0EF0}" type="datetimeFigureOut">
              <a:rPr lang="en-US" altLang="ja-JP"/>
              <a:pPr>
                <a:defRPr/>
              </a:pPr>
              <a:t>8/11/2009</a:t>
            </a:fld>
            <a:endParaRPr lang="en-US" alt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70077B52-2AAC-414E-B570-87AE5679A60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>
              <a:latin typeface="Arial" charset="0"/>
              <a:cs typeface="Arial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832591-4845-4377-88AA-C79C159B12F2}" type="slidenum">
              <a:rPr lang="en-US" altLang="ja-JP" smtClean="0"/>
              <a:pPr/>
              <a:t>1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6DF9FD-E2B4-434C-BC82-34998C135248}" type="slidenum">
              <a:rPr lang="en-US" altLang="ja-JP" smtClean="0"/>
              <a:pPr/>
              <a:t>13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6363CD-1437-458B-972A-EF4793EA33FE}" type="slidenum">
              <a:rPr lang="en-US" altLang="ja-JP" smtClean="0"/>
              <a:pPr/>
              <a:t>15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08F8E3-439A-4923-A156-175A8A4E445F}" type="slidenum">
              <a:rPr lang="en-US" altLang="ja-JP" smtClean="0"/>
              <a:pPr/>
              <a:t>16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F58E1C-8B3A-41DD-8711-771DC94E4C38}" type="slidenum">
              <a:rPr lang="en-US" altLang="ja-JP" smtClean="0"/>
              <a:pPr/>
              <a:t>17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0DA73C-BF00-4851-9210-3848DBC17698}" type="slidenum">
              <a:rPr lang="en-US" altLang="ja-JP" smtClean="0"/>
              <a:pPr/>
              <a:t>18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Name and IP based Virtual Hosts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Listen 80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NameVirtualHost 172.20.30.40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&lt;VirtualHost 172.20.30.40&gt;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DocumentRoot /www/example1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ServerName www.example1.com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&lt;/VirtualHost&gt;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&lt;VirtualHost 172.20.30.40&gt;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DocumentRoot /www/example2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ServerName www.example2.net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&lt;/VirtualHost&gt;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# IP-based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&lt;VirtualHost 172.20.30.50&gt;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DocumentRoot /www/example3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ServerName www.example3.edu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&lt;/VirtualHost&gt;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98B800-C3C2-40B8-A28C-1FBE25189089}" type="slidenum">
              <a:rPr lang="en-US" altLang="ja-JP" smtClean="0"/>
              <a:pPr/>
              <a:t>19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CEA5ED-D33B-4B4E-A134-F5255B94A8A4}" type="slidenum">
              <a:rPr lang="en-US" altLang="ja-JP" smtClean="0"/>
              <a:pPr/>
              <a:t>20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/etc/</a:t>
            </a:r>
            <a:r>
              <a:rPr lang="en-US" dirty="0" err="1" smtClean="0">
                <a:latin typeface="+mn-lt"/>
              </a:rPr>
              <a:t>httpd</a:t>
            </a:r>
            <a:r>
              <a:rPr lang="en-US" dirty="0" smtClean="0">
                <a:latin typeface="+mn-lt"/>
              </a:rPr>
              <a:t>/conf/</a:t>
            </a:r>
            <a:r>
              <a:rPr lang="en-US" dirty="0" err="1" smtClean="0">
                <a:latin typeface="+mn-lt"/>
              </a:rPr>
              <a:t>httpd.conf</a:t>
            </a:r>
            <a:endParaRPr lang="en-US" dirty="0" smtClean="0">
              <a:latin typeface="+mn-lt"/>
            </a:endParaRPr>
          </a:p>
          <a:p>
            <a:pPr>
              <a:defRPr/>
            </a:pPr>
            <a:r>
              <a:rPr lang="en-US" dirty="0" smtClean="0">
                <a:latin typeface="+mn-lt"/>
              </a:rPr>
              <a:t>or .</a:t>
            </a:r>
            <a:r>
              <a:rPr lang="en-US" dirty="0" err="1" smtClean="0">
                <a:latin typeface="+mn-lt"/>
              </a:rPr>
              <a:t>htaccess</a:t>
            </a:r>
            <a:endParaRPr lang="en-US" dirty="0" smtClean="0">
              <a:latin typeface="+mn-lt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&lt;Directory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mywebroot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Options +Includes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&lt;/Directory&gt;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/etc/</a:t>
            </a:r>
            <a:r>
              <a:rPr lang="en-US" dirty="0" err="1" smtClean="0"/>
              <a:t>httpd</a:t>
            </a:r>
            <a:r>
              <a:rPr lang="en-US" dirty="0" smtClean="0"/>
              <a:t>/conf/</a:t>
            </a:r>
            <a:r>
              <a:rPr lang="en-US" dirty="0" err="1" smtClean="0"/>
              <a:t>httpd.conf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AddType</a:t>
            </a:r>
            <a:r>
              <a:rPr lang="en-US" dirty="0" smtClean="0"/>
              <a:t> text/html .</a:t>
            </a:r>
            <a:r>
              <a:rPr lang="en-US" dirty="0" err="1" smtClean="0"/>
              <a:t>shtml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AddOutputFilter</a:t>
            </a:r>
            <a:r>
              <a:rPr lang="en-US" dirty="0" smtClean="0"/>
              <a:t> INCLUDES .</a:t>
            </a:r>
            <a:r>
              <a:rPr lang="en-US" dirty="0" err="1" smtClean="0"/>
              <a:t>shtml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Generic syntax of SSI directives</a:t>
            </a:r>
          </a:p>
          <a:p>
            <a:pPr>
              <a:defRPr/>
            </a:pPr>
            <a:r>
              <a:rPr lang="en-US" dirty="0" smtClean="0"/>
              <a:t>&lt;!--#element </a:t>
            </a:r>
            <a:r>
              <a:rPr lang="en-US" dirty="0" err="1" smtClean="0"/>
              <a:t>attr</a:t>
            </a:r>
            <a:r>
              <a:rPr lang="en-US" dirty="0" smtClean="0"/>
              <a:t>=value </a:t>
            </a:r>
            <a:r>
              <a:rPr lang="en-US" dirty="0" err="1" smtClean="0"/>
              <a:t>attr</a:t>
            </a:r>
            <a:r>
              <a:rPr lang="en-US" dirty="0" smtClean="0"/>
              <a:t>=value ... --&gt;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Today’s local date:</a:t>
            </a:r>
          </a:p>
          <a:p>
            <a:pPr>
              <a:defRPr/>
            </a:pPr>
            <a:r>
              <a:rPr lang="en-US" dirty="0" smtClean="0"/>
              <a:t>&lt;p&gt;Today: &lt;!--#echo </a:t>
            </a:r>
            <a:r>
              <a:rPr lang="en-US" dirty="0" err="1" smtClean="0"/>
              <a:t>var</a:t>
            </a:r>
            <a:r>
              <a:rPr lang="en-US" dirty="0" smtClean="0"/>
              <a:t>="DATE_LOCAL" --&gt;&lt;/p&gt;</a:t>
            </a:r>
          </a:p>
          <a:p>
            <a:pPr>
              <a:defRPr/>
            </a:pPr>
            <a:r>
              <a:rPr lang="en-US" dirty="0" smtClean="0"/>
              <a:t>Last time modified:</a:t>
            </a:r>
          </a:p>
          <a:p>
            <a:pPr>
              <a:defRPr/>
            </a:pPr>
            <a:r>
              <a:rPr lang="en-US" dirty="0" smtClean="0"/>
              <a:t>&lt;p&gt;This document last modified &lt;!--#</a:t>
            </a:r>
            <a:r>
              <a:rPr lang="en-US" dirty="0" err="1" smtClean="0"/>
              <a:t>flastmod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file="index.html" --&gt;&lt;/p&gt;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Including a standard footer:</a:t>
            </a:r>
          </a:p>
          <a:p>
            <a:pPr>
              <a:defRPr/>
            </a:pPr>
            <a:r>
              <a:rPr lang="en-US" dirty="0" smtClean="0"/>
              <a:t>&lt;!--#include virtual="/footer.html" --&gt;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Including a hit counter (CGI):</a:t>
            </a:r>
          </a:p>
          <a:p>
            <a:pPr>
              <a:defRPr/>
            </a:pPr>
            <a:r>
              <a:rPr lang="en-US" dirty="0" smtClean="0"/>
              <a:t>&lt;!--#include virtual="/</a:t>
            </a:r>
            <a:r>
              <a:rPr lang="en-US" dirty="0" err="1" smtClean="0"/>
              <a:t>cgi</a:t>
            </a:r>
            <a:r>
              <a:rPr lang="en-US" dirty="0" smtClean="0"/>
              <a:t>-bin/counter.pl" --&gt;</a:t>
            </a:r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1D4DD4-C82F-4D13-8900-EB058FAF5E98}" type="slidenum">
              <a:rPr lang="en-US" altLang="ja-JP" smtClean="0"/>
              <a:pPr/>
              <a:t>21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/etc/</a:t>
            </a:r>
            <a:r>
              <a:rPr lang="en-US" dirty="0" err="1" smtClean="0"/>
              <a:t>httpd</a:t>
            </a:r>
            <a:r>
              <a:rPr lang="en-US" dirty="0" smtClean="0"/>
              <a:t>/conf/</a:t>
            </a:r>
            <a:r>
              <a:rPr lang="en-US" dirty="0" err="1" smtClean="0"/>
              <a:t>httpd.conf</a:t>
            </a:r>
            <a:r>
              <a:rPr lang="en-US" dirty="0" smtClean="0"/>
              <a:t>:</a:t>
            </a:r>
          </a:p>
          <a:p>
            <a:pPr>
              <a:defRPr/>
            </a:pPr>
            <a:r>
              <a:rPr lang="en-US" dirty="0" err="1" smtClean="0"/>
              <a:t>ScriptAlias</a:t>
            </a:r>
            <a:r>
              <a:rPr lang="en-US" dirty="0" smtClean="0"/>
              <a:t> /</a:t>
            </a:r>
            <a:r>
              <a:rPr lang="en-US" dirty="0" err="1" smtClean="0"/>
              <a:t>cgi</a:t>
            </a:r>
            <a:r>
              <a:rPr lang="en-US" dirty="0" smtClean="0"/>
              <a:t>-bin/ /</a:t>
            </a:r>
            <a:r>
              <a:rPr lang="en-US" dirty="0" err="1" smtClean="0"/>
              <a:t>myprog</a:t>
            </a:r>
            <a:r>
              <a:rPr lang="en-US" dirty="0" smtClean="0"/>
              <a:t>/</a:t>
            </a:r>
            <a:r>
              <a:rPr lang="en-US" dirty="0" err="1" smtClean="0"/>
              <a:t>cgi</a:t>
            </a:r>
            <a:r>
              <a:rPr lang="en-US" dirty="0" smtClean="0"/>
              <a:t>-bin/</a:t>
            </a:r>
          </a:p>
          <a:p>
            <a:pPr>
              <a:defRPr/>
            </a:pPr>
            <a:r>
              <a:rPr lang="en-US" dirty="0" smtClean="0"/>
              <a:t>&lt;Directory /</a:t>
            </a:r>
            <a:r>
              <a:rPr lang="en-US" dirty="0" err="1" smtClean="0"/>
              <a:t>myprog</a:t>
            </a:r>
            <a:r>
              <a:rPr lang="en-US" dirty="0" smtClean="0"/>
              <a:t>/</a:t>
            </a:r>
            <a:r>
              <a:rPr lang="en-US" dirty="0" err="1" smtClean="0"/>
              <a:t>cgi</a:t>
            </a:r>
            <a:r>
              <a:rPr lang="en-US" dirty="0" smtClean="0"/>
              <a:t>-bin/&gt;</a:t>
            </a:r>
          </a:p>
          <a:p>
            <a:pPr>
              <a:defRPr/>
            </a:pPr>
            <a:r>
              <a:rPr lang="en-US" dirty="0" smtClean="0"/>
              <a:t>Options +</a:t>
            </a:r>
            <a:r>
              <a:rPr lang="en-US" dirty="0" err="1" smtClean="0"/>
              <a:t>ExecCGI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&lt;/Directory&gt;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/</a:t>
            </a:r>
            <a:r>
              <a:rPr lang="en-US" dirty="0" err="1" smtClean="0"/>
              <a:t>myprog</a:t>
            </a:r>
            <a:r>
              <a:rPr lang="en-US" dirty="0" smtClean="0"/>
              <a:t>/</a:t>
            </a:r>
            <a:r>
              <a:rPr lang="en-US" dirty="0" err="1" smtClean="0"/>
              <a:t>cgi</a:t>
            </a:r>
            <a:r>
              <a:rPr lang="en-US" dirty="0" smtClean="0"/>
              <a:t>-bin/hello</a:t>
            </a:r>
          </a:p>
          <a:p>
            <a:pPr>
              <a:defRPr/>
            </a:pPr>
            <a:r>
              <a:rPr lang="en-US" dirty="0" smtClean="0"/>
              <a:t>#!/bin/</a:t>
            </a:r>
            <a:r>
              <a:rPr lang="en-US" dirty="0" err="1" smtClean="0"/>
              <a:t>sh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echo "Content-type: text/html"</a:t>
            </a:r>
          </a:p>
          <a:p>
            <a:pPr>
              <a:defRPr/>
            </a:pPr>
            <a:r>
              <a:rPr lang="en-US" dirty="0" smtClean="0"/>
              <a:t>echo ""</a:t>
            </a:r>
          </a:p>
          <a:p>
            <a:pPr>
              <a:defRPr/>
            </a:pPr>
            <a:r>
              <a:rPr lang="en-US" dirty="0" smtClean="0"/>
              <a:t>echo ""</a:t>
            </a:r>
          </a:p>
          <a:p>
            <a:pPr>
              <a:defRPr/>
            </a:pPr>
            <a:r>
              <a:rPr lang="en-US" dirty="0" smtClean="0"/>
              <a:t>echo "&lt;html&gt;&lt;body&gt;"</a:t>
            </a:r>
          </a:p>
          <a:p>
            <a:pPr>
              <a:defRPr/>
            </a:pPr>
            <a:r>
              <a:rPr lang="en-US" dirty="0" smtClean="0"/>
              <a:t>echo "&lt;p&gt;Hello World!&lt;/p&gt;"</a:t>
            </a:r>
          </a:p>
          <a:p>
            <a:pPr>
              <a:defRPr/>
            </a:pPr>
            <a:r>
              <a:rPr lang="en-US" dirty="0" smtClean="0"/>
              <a:t>echo "&lt;/body&gt;&lt;/html&gt;"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/</a:t>
            </a:r>
            <a:r>
              <a:rPr lang="en-US" dirty="0" err="1" smtClean="0"/>
              <a:t>myprog</a:t>
            </a:r>
            <a:r>
              <a:rPr lang="en-US" dirty="0" smtClean="0"/>
              <a:t>/</a:t>
            </a:r>
            <a:r>
              <a:rPr lang="en-US" dirty="0" err="1" smtClean="0"/>
              <a:t>cgi</a:t>
            </a:r>
            <a:r>
              <a:rPr lang="en-US" dirty="0" smtClean="0"/>
              <a:t>-bin/hello.pl</a:t>
            </a:r>
          </a:p>
          <a:p>
            <a:pPr>
              <a:defRPr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perl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print "Content-type: text/html\n\n";</a:t>
            </a:r>
          </a:p>
          <a:p>
            <a:pPr>
              <a:defRPr/>
            </a:pPr>
            <a:r>
              <a:rPr lang="en-US" dirty="0" smtClean="0"/>
              <a:t>print "&lt;html&gt;&lt;body&gt;&lt;p&gt;Hello World!&lt;/p&gt;&lt;/body&gt;&lt;/html&gt;";</a:t>
            </a:r>
          </a:p>
          <a:p>
            <a:pPr>
              <a:defRPr/>
            </a:pPr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+x hello*</a:t>
            </a: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F89611-7F9D-4656-9AE8-B816E775F669}" type="slidenum">
              <a:rPr lang="en-US" altLang="ja-JP" smtClean="0"/>
              <a:pPr/>
              <a:t>22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2 types of HTTP methods GET of POST in the ‘form’ tag of HTML (&lt;form method="get"|"post“&gt;).</a:t>
            </a:r>
          </a:p>
          <a:p>
            <a:r>
              <a:rPr lang="en-US" smtClean="0">
                <a:latin typeface="Arial" charset="0"/>
                <a:cs typeface="Arial" charset="0"/>
              </a:rPr>
              <a:t>Using "?" in URL will be understood as GET method.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Example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• Create file /var/www/cgi-bin/echo-test</a:t>
            </a:r>
          </a:p>
          <a:p>
            <a:r>
              <a:rPr lang="en-US" smtClean="0">
                <a:latin typeface="Arial" charset="0"/>
                <a:cs typeface="Arial" charset="0"/>
              </a:rPr>
              <a:t>• cat echo-test</a:t>
            </a:r>
          </a:p>
          <a:p>
            <a:r>
              <a:rPr lang="en-US" smtClean="0">
                <a:latin typeface="Arial" charset="0"/>
                <a:cs typeface="Arial" charset="0"/>
              </a:rPr>
              <a:t>– #!/bin/sh</a:t>
            </a:r>
          </a:p>
          <a:p>
            <a:r>
              <a:rPr lang="en-US" smtClean="0">
                <a:latin typeface="Arial" charset="0"/>
                <a:cs typeface="Arial" charset="0"/>
              </a:rPr>
              <a:t>– echo "Content-type: text/html"</a:t>
            </a:r>
          </a:p>
          <a:p>
            <a:r>
              <a:rPr lang="en-US" smtClean="0">
                <a:latin typeface="Arial" charset="0"/>
                <a:cs typeface="Arial" charset="0"/>
              </a:rPr>
              <a:t>– echo ""</a:t>
            </a:r>
          </a:p>
          <a:p>
            <a:r>
              <a:rPr lang="en-US" smtClean="0">
                <a:latin typeface="Arial" charset="0"/>
                <a:cs typeface="Arial" charset="0"/>
              </a:rPr>
              <a:t>– echo ""</a:t>
            </a:r>
          </a:p>
          <a:p>
            <a:r>
              <a:rPr lang="en-US" smtClean="0">
                <a:latin typeface="Arial" charset="0"/>
                <a:cs typeface="Arial" charset="0"/>
              </a:rPr>
              <a:t>– echo $QUERY_STRING</a:t>
            </a:r>
          </a:p>
          <a:p>
            <a:r>
              <a:rPr lang="en-US" smtClean="0">
                <a:latin typeface="Arial" charset="0"/>
                <a:cs typeface="Arial" charset="0"/>
              </a:rPr>
              <a:t>• Chmod +x echo-test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When running http://downunder.gogo.com/cgi-bin/echo-test?Linuxcourse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Linuxcourse appears</a:t>
            </a: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A2981B-0BBB-4D65-B15A-916013FD1908}" type="slidenum">
              <a:rPr lang="en-US" altLang="ja-JP" smtClean="0"/>
              <a:pPr/>
              <a:t>23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smtClean="0">
                <a:latin typeface="Arial" charset="0"/>
                <a:cs typeface="Times New Roman" pitchFamily="18" charset="0"/>
              </a:rPr>
              <a:t>Name resolution means to find out an IP address from a given hostname of a computer. </a:t>
            </a:r>
          </a:p>
          <a:p>
            <a:pPr>
              <a:spcBef>
                <a:spcPct val="0"/>
              </a:spcBef>
            </a:pPr>
            <a:r>
              <a:rPr lang="en-GB" smtClean="0">
                <a:latin typeface="Arial" charset="0"/>
                <a:cs typeface="Times New Roman" pitchFamily="18" charset="0"/>
              </a:rPr>
              <a:t>Resolver is a name resolution program </a:t>
            </a:r>
          </a:p>
          <a:p>
            <a:pPr>
              <a:spcBef>
                <a:spcPct val="0"/>
              </a:spcBef>
            </a:pPr>
            <a:endParaRPr lang="en-GB" u="sng" smtClean="0">
              <a:latin typeface="Arial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GB" u="sng" smtClean="0">
                <a:latin typeface="Arial" charset="0"/>
                <a:cs typeface="Times New Roman" pitchFamily="18" charset="0"/>
              </a:rPr>
              <a:t>Example (/etc/nsswitch)</a:t>
            </a:r>
            <a:r>
              <a:rPr lang="en-GB" smtClean="0">
                <a:latin typeface="Arial" charset="0"/>
                <a:cs typeface="Times New Roman" pitchFamily="18" charset="0"/>
              </a:rPr>
              <a:t>:</a:t>
            </a:r>
            <a:endParaRPr lang="en-US" sz="16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GB" smtClean="0">
              <a:latin typeface="Arial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GB" smtClean="0">
                <a:latin typeface="Arial" charset="0"/>
                <a:cs typeface="Times New Roman" pitchFamily="18" charset="0"/>
              </a:rPr>
              <a:t>The first line shows the sequence of methods in order of priority to resolve hostname. 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GB" smtClean="0">
                <a:latin typeface="Arial" charset="0"/>
                <a:cs typeface="Times New Roman" pitchFamily="18" charset="0"/>
              </a:rPr>
              <a:t>Resolver first look into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files</a:t>
            </a:r>
            <a:r>
              <a:rPr lang="en-GB" smtClean="0">
                <a:latin typeface="Arial" charset="0"/>
                <a:cs typeface="Times New Roman" pitchFamily="18" charset="0"/>
              </a:rPr>
              <a:t> (/etc/hosts), then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 dns</a:t>
            </a:r>
            <a:r>
              <a:rPr lang="en-GB" smtClean="0">
                <a:latin typeface="Arial" charset="0"/>
                <a:cs typeface="Times New Roman" pitchFamily="18" charset="0"/>
              </a:rPr>
              <a:t> (a DNS server) if first one fails. </a:t>
            </a:r>
            <a:r>
              <a:rPr lang="en-US" smtClean="0">
                <a:latin typeface="Arial" charset="0"/>
                <a:cs typeface="Times New Roman" pitchFamily="18" charset="0"/>
              </a:rPr>
              <a:t>To inquire of the DNS server at first specify “dns” at the beginning.</a:t>
            </a:r>
            <a:endParaRPr lang="en-US" sz="16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GB" smtClean="0">
                <a:latin typeface="Arial" charset="0"/>
                <a:cs typeface="Times New Roman" pitchFamily="18" charset="0"/>
              </a:rPr>
              <a:t>The second line shows to use </a:t>
            </a:r>
            <a:r>
              <a:rPr lang="en-GB" smtClean="0">
                <a:latin typeface="Courier New" pitchFamily="49" charset="0"/>
                <a:cs typeface="Times New Roman" pitchFamily="18" charset="0"/>
              </a:rPr>
              <a:t>files</a:t>
            </a:r>
            <a:r>
              <a:rPr lang="en-GB" smtClean="0">
                <a:latin typeface="Arial" charset="0"/>
                <a:cs typeface="Times New Roman" pitchFamily="18" charset="0"/>
              </a:rPr>
              <a:t> (/etc/network) for network information. </a:t>
            </a:r>
            <a:endParaRPr lang="en-US" sz="1600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11A65F-71EA-4E76-B56A-40455BB37038}" type="slidenum">
              <a:rPr lang="en-US" altLang="ja-JP" smtClean="0"/>
              <a:pPr/>
              <a:t>2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latin typeface="Arial" charset="0"/>
                <a:cs typeface="Arial" charset="0"/>
              </a:rPr>
              <a:t>Example</a:t>
            </a:r>
          </a:p>
          <a:p>
            <a:r>
              <a:rPr lang="en-US" b="1" smtClean="0">
                <a:latin typeface="Arial" charset="0"/>
                <a:cs typeface="Arial" charset="0"/>
              </a:rPr>
              <a:t>As Apache HTTPD module:</a:t>
            </a:r>
          </a:p>
          <a:p>
            <a:r>
              <a:rPr lang="en-US" b="1" smtClean="0">
                <a:latin typeface="Arial" charset="0"/>
                <a:cs typeface="Arial" charset="0"/>
              </a:rPr>
              <a:t>AddType application/x-httpd-php .php</a:t>
            </a:r>
          </a:p>
          <a:p>
            <a:r>
              <a:rPr lang="en-US" b="1" smtClean="0">
                <a:latin typeface="Arial" charset="0"/>
                <a:cs typeface="Arial" charset="0"/>
              </a:rPr>
              <a:t>LoadModule php4_module /usr/lib/httpd/modules/libphp4.so</a:t>
            </a:r>
          </a:p>
          <a:p>
            <a:endParaRPr lang="en-US" b="1" smtClean="0">
              <a:latin typeface="Arial" charset="0"/>
              <a:cs typeface="Arial" charset="0"/>
            </a:endParaRPr>
          </a:p>
          <a:p>
            <a:r>
              <a:rPr lang="en-US" b="1" smtClean="0">
                <a:latin typeface="Arial" charset="0"/>
                <a:cs typeface="Arial" charset="0"/>
              </a:rPr>
              <a:t>As CGI:</a:t>
            </a:r>
          </a:p>
          <a:p>
            <a:r>
              <a:rPr lang="en-US" b="1" smtClean="0">
                <a:latin typeface="Arial" charset="0"/>
                <a:cs typeface="Arial" charset="0"/>
              </a:rPr>
              <a:t>ScriptAlias /php/ "/usr/bin/php/"</a:t>
            </a:r>
          </a:p>
          <a:p>
            <a:r>
              <a:rPr lang="en-US" b="1" smtClean="0">
                <a:latin typeface="Arial" charset="0"/>
                <a:cs typeface="Arial" charset="0"/>
              </a:rPr>
              <a:t>AddType application/x-httpd-php .php</a:t>
            </a:r>
          </a:p>
          <a:p>
            <a:r>
              <a:rPr lang="en-US" b="1" smtClean="0">
                <a:latin typeface="Arial" charset="0"/>
                <a:cs typeface="Arial" charset="0"/>
              </a:rPr>
              <a:t>Action application/x-httpd-php "/php/php-cgi“</a:t>
            </a:r>
          </a:p>
          <a:p>
            <a:endParaRPr lang="en-US" b="1" smtClean="0">
              <a:latin typeface="Arial" charset="0"/>
              <a:cs typeface="Arial" charset="0"/>
            </a:endParaRPr>
          </a:p>
          <a:p>
            <a:r>
              <a:rPr lang="en-US" b="1" smtClean="0">
                <a:latin typeface="Arial" charset="0"/>
                <a:cs typeface="Arial" charset="0"/>
              </a:rPr>
              <a:t>/var/www/html/info.php:</a:t>
            </a:r>
          </a:p>
          <a:p>
            <a:r>
              <a:rPr lang="en-US" b="1" smtClean="0">
                <a:latin typeface="Arial" charset="0"/>
                <a:cs typeface="Arial" charset="0"/>
              </a:rPr>
              <a:t>&lt;?php</a:t>
            </a:r>
          </a:p>
          <a:p>
            <a:r>
              <a:rPr lang="en-US" b="1" smtClean="0">
                <a:latin typeface="Arial" charset="0"/>
                <a:cs typeface="Arial" charset="0"/>
              </a:rPr>
              <a:t>phpinfo();</a:t>
            </a:r>
          </a:p>
          <a:p>
            <a:r>
              <a:rPr lang="en-US" b="1" smtClean="0">
                <a:latin typeface="Arial" charset="0"/>
                <a:cs typeface="Arial" charset="0"/>
              </a:rPr>
              <a:t>?&gt;</a:t>
            </a:r>
          </a:p>
          <a:p>
            <a:endParaRPr lang="en-US" b="1" smtClean="0">
              <a:latin typeface="Arial" charset="0"/>
              <a:cs typeface="Arial" charset="0"/>
            </a:endParaRPr>
          </a:p>
          <a:p>
            <a:r>
              <a:rPr lang="en-US" b="1" smtClean="0">
                <a:latin typeface="Arial" charset="0"/>
                <a:cs typeface="Arial" charset="0"/>
              </a:rPr>
              <a:t>Then try http://...../info.php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6E8C51-3CB5-47A6-BB4A-0D16829B9216}" type="slidenum">
              <a:rPr lang="en-US" altLang="ja-JP" smtClean="0"/>
              <a:pPr/>
              <a:t>24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383495-B9B4-4E69-9BE0-E628CE49F47F}" type="slidenum">
              <a:rPr lang="en-US" altLang="ja-JP" smtClean="0"/>
              <a:pPr/>
              <a:t>26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Example of creating two users</a:t>
            </a:r>
          </a:p>
          <a:p>
            <a:pPr>
              <a:defRPr/>
            </a:pPr>
            <a:r>
              <a:rPr lang="en-US" dirty="0" err="1" smtClean="0"/>
              <a:t>thang</a:t>
            </a:r>
            <a:r>
              <a:rPr lang="en-US" dirty="0" smtClean="0"/>
              <a:t> and tri:</a:t>
            </a:r>
          </a:p>
          <a:p>
            <a:pPr>
              <a:defRPr/>
            </a:pPr>
            <a:r>
              <a:rPr lang="en-US" dirty="0" smtClean="0"/>
              <a:t>[</a:t>
            </a:r>
            <a:r>
              <a:rPr lang="en-US" dirty="0" err="1" smtClean="0"/>
              <a:t>root@downunder</a:t>
            </a:r>
            <a:r>
              <a:rPr lang="en-US" dirty="0" smtClean="0"/>
              <a:t> html]# </a:t>
            </a:r>
            <a:r>
              <a:rPr lang="en-US" dirty="0" err="1" smtClean="0"/>
              <a:t>htpasswd</a:t>
            </a:r>
            <a:r>
              <a:rPr lang="en-US" dirty="0" smtClean="0"/>
              <a:t> -c /etc/</a:t>
            </a:r>
            <a:r>
              <a:rPr lang="en-US" dirty="0" err="1" smtClean="0"/>
              <a:t>httpd</a:t>
            </a:r>
            <a:r>
              <a:rPr lang="en-US" dirty="0" smtClean="0"/>
              <a:t>/conf/.</a:t>
            </a:r>
            <a:r>
              <a:rPr lang="en-US" dirty="0" err="1" smtClean="0"/>
              <a:t>htpasswd</a:t>
            </a:r>
            <a:r>
              <a:rPr lang="en-US" dirty="0" smtClean="0"/>
              <a:t> </a:t>
            </a:r>
            <a:r>
              <a:rPr lang="en-US" dirty="0" err="1" smtClean="0"/>
              <a:t>thang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New password:</a:t>
            </a:r>
          </a:p>
          <a:p>
            <a:pPr>
              <a:defRPr/>
            </a:pPr>
            <a:r>
              <a:rPr lang="en-US" dirty="0" smtClean="0"/>
              <a:t>Re-type new password:</a:t>
            </a:r>
          </a:p>
          <a:p>
            <a:pPr>
              <a:defRPr/>
            </a:pPr>
            <a:r>
              <a:rPr lang="en-US" dirty="0" smtClean="0"/>
              <a:t>Adding password for user </a:t>
            </a:r>
            <a:r>
              <a:rPr lang="en-US" dirty="0" err="1" smtClean="0"/>
              <a:t>thang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• [</a:t>
            </a:r>
            <a:r>
              <a:rPr lang="en-US" dirty="0" err="1" smtClean="0"/>
              <a:t>root@downunder</a:t>
            </a:r>
            <a:r>
              <a:rPr lang="en-US" dirty="0" smtClean="0"/>
              <a:t> html]# </a:t>
            </a:r>
            <a:r>
              <a:rPr lang="en-US" dirty="0" err="1" smtClean="0"/>
              <a:t>htpasswd</a:t>
            </a:r>
            <a:r>
              <a:rPr lang="en-US" dirty="0" smtClean="0"/>
              <a:t> /etc/</a:t>
            </a:r>
            <a:r>
              <a:rPr lang="en-US" dirty="0" err="1" smtClean="0"/>
              <a:t>httpd</a:t>
            </a:r>
            <a:r>
              <a:rPr lang="en-US" dirty="0" smtClean="0"/>
              <a:t>/conf/.</a:t>
            </a:r>
            <a:r>
              <a:rPr lang="en-US" dirty="0" err="1" smtClean="0"/>
              <a:t>htpasswd</a:t>
            </a:r>
            <a:r>
              <a:rPr lang="en-US" dirty="0" smtClean="0"/>
              <a:t> tri</a:t>
            </a:r>
          </a:p>
          <a:p>
            <a:pPr>
              <a:defRPr/>
            </a:pPr>
            <a:r>
              <a:rPr lang="en-US" dirty="0" smtClean="0"/>
              <a:t>New password:</a:t>
            </a:r>
          </a:p>
          <a:p>
            <a:pPr>
              <a:defRPr/>
            </a:pPr>
            <a:r>
              <a:rPr lang="en-US" dirty="0" smtClean="0"/>
              <a:t>Re-type new password:</a:t>
            </a:r>
          </a:p>
          <a:p>
            <a:pPr>
              <a:defRPr/>
            </a:pPr>
            <a:r>
              <a:rPr lang="en-US" dirty="0" smtClean="0"/>
              <a:t>Adding password for user tri</a:t>
            </a:r>
          </a:p>
          <a:p>
            <a:pPr>
              <a:defRPr/>
            </a:pPr>
            <a:r>
              <a:rPr lang="en-US" dirty="0" smtClean="0"/>
              <a:t>[</a:t>
            </a:r>
            <a:r>
              <a:rPr lang="en-US" dirty="0" err="1" smtClean="0"/>
              <a:t>root@bluesky</a:t>
            </a:r>
            <a:r>
              <a:rPr lang="en-US" dirty="0" smtClean="0"/>
              <a:t> html]#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r>
              <a:rPr lang="en-US" b="1" dirty="0" smtClean="0"/>
              <a:t>Remember -c is specified only the first time running the command</a:t>
            </a:r>
            <a:endParaRPr 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6A2796-D9C9-4746-AFE7-6E214A8207C6}" type="slidenum">
              <a:rPr lang="en-US" altLang="ja-JP" smtClean="0"/>
              <a:pPr/>
              <a:t>27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endParaRPr lang="en-US" dirty="0" smtClean="0"/>
          </a:p>
          <a:p>
            <a:pPr marL="0" lvl="1">
              <a:defRPr/>
            </a:pPr>
            <a:r>
              <a:rPr lang="en-US" dirty="0" smtClean="0"/>
              <a:t>#tells Apache to use the .</a:t>
            </a:r>
            <a:r>
              <a:rPr lang="en-US" dirty="0" err="1" smtClean="0"/>
              <a:t>htpasswd</a:t>
            </a:r>
            <a:r>
              <a:rPr lang="en-US" dirty="0" smtClean="0"/>
              <a:t> 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AuthUserFile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/etc/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/conf/.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htpasswd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/>
              <a:t>#accept basic unencrypted passwords from the remote users' Web browser</a:t>
            </a:r>
          </a:p>
          <a:p>
            <a:pPr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Basic</a:t>
            </a:r>
          </a:p>
          <a:p>
            <a:pPr>
              <a:defRPr/>
            </a:pPr>
            <a:r>
              <a:rPr lang="en-US" dirty="0" smtClean="0"/>
              <a:t>#only user </a:t>
            </a:r>
            <a:r>
              <a:rPr lang="en-US" dirty="0" err="1" smtClean="0"/>
              <a:t>thang</a:t>
            </a:r>
            <a:r>
              <a:rPr lang="en-US" dirty="0" smtClean="0"/>
              <a:t> in the .</a:t>
            </a:r>
            <a:r>
              <a:rPr lang="en-US" dirty="0" err="1" smtClean="0"/>
              <a:t>htpasswd</a:t>
            </a:r>
            <a:r>
              <a:rPr lang="en-US" dirty="0" smtClean="0"/>
              <a:t> file should have access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require user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thang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• Create a .</a:t>
            </a:r>
            <a:r>
              <a:rPr lang="en-US" dirty="0" err="1" smtClean="0"/>
              <a:t>htaccess</a:t>
            </a:r>
            <a:r>
              <a:rPr lang="en-US" dirty="0" smtClean="0"/>
              <a:t> file in the directory to which you want password control with these</a:t>
            </a:r>
          </a:p>
          <a:p>
            <a:pPr>
              <a:defRPr/>
            </a:pPr>
            <a:r>
              <a:rPr lang="en-US" dirty="0" smtClean="0"/>
              <a:t>entries. E.g. /</a:t>
            </a:r>
            <a:r>
              <a:rPr lang="en-US" dirty="0" err="1" smtClean="0"/>
              <a:t>var</a:t>
            </a:r>
            <a:r>
              <a:rPr lang="en-US" dirty="0" smtClean="0"/>
              <a:t>/www/html/site1/.</a:t>
            </a:r>
            <a:r>
              <a:rPr lang="en-US" dirty="0" err="1" smtClean="0"/>
              <a:t>htaccess</a:t>
            </a:r>
            <a:r>
              <a:rPr lang="en-US" dirty="0" smtClean="0"/>
              <a:t>, note this is hidden file, show it by “</a:t>
            </a:r>
            <a:r>
              <a:rPr lang="en-US" dirty="0" err="1" smtClean="0"/>
              <a:t>ls</a:t>
            </a:r>
            <a:r>
              <a:rPr lang="en-US" dirty="0" smtClean="0"/>
              <a:t> –la”</a:t>
            </a:r>
          </a:p>
          <a:p>
            <a:pPr>
              <a:defRPr/>
            </a:pPr>
            <a:r>
              <a:rPr lang="en-US" dirty="0" smtClean="0"/>
              <a:t>• Make sure :</a:t>
            </a:r>
          </a:p>
          <a:p>
            <a:pPr>
              <a:defRPr/>
            </a:pPr>
            <a:r>
              <a:rPr lang="fr-FR" dirty="0" smtClean="0"/>
              <a:t>• [</a:t>
            </a:r>
            <a:r>
              <a:rPr lang="fr-FR" dirty="0" err="1" smtClean="0"/>
              <a:t>root</a:t>
            </a:r>
            <a:r>
              <a:rPr lang="fr-FR" dirty="0" smtClean="0"/>
              <a:t>@</a:t>
            </a:r>
            <a:r>
              <a:rPr lang="fr-FR" dirty="0" err="1" smtClean="0"/>
              <a:t>bluesky</a:t>
            </a:r>
            <a:r>
              <a:rPr lang="fr-FR" dirty="0" smtClean="0"/>
              <a:t> site1]# chmod 644 /var/www/html/site1/.</a:t>
            </a:r>
            <a:r>
              <a:rPr lang="fr-FR" dirty="0" err="1" smtClean="0"/>
              <a:t>htaccess</a:t>
            </a:r>
            <a:endParaRPr lang="fr-FR" dirty="0" smtClean="0"/>
          </a:p>
          <a:p>
            <a:pPr>
              <a:defRPr/>
            </a:pPr>
            <a:r>
              <a:rPr lang="en-US" dirty="0" smtClean="0"/>
              <a:t>• vi /etc/</a:t>
            </a:r>
            <a:r>
              <a:rPr lang="en-US" dirty="0" err="1" smtClean="0"/>
              <a:t>httpd</a:t>
            </a:r>
            <a:r>
              <a:rPr lang="en-US" dirty="0" smtClean="0"/>
              <a:t>/conf/</a:t>
            </a:r>
            <a:r>
              <a:rPr lang="en-US" dirty="0" err="1" smtClean="0"/>
              <a:t>httpd.conf</a:t>
            </a:r>
            <a:r>
              <a:rPr lang="en-US" dirty="0" smtClean="0"/>
              <a:t>, add lines: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 smtClean="0"/>
              <a:t>&lt;Directory /</a:t>
            </a:r>
            <a:r>
              <a:rPr lang="en-US" dirty="0" err="1" smtClean="0"/>
              <a:t>var</a:t>
            </a:r>
            <a:r>
              <a:rPr lang="en-US" dirty="0" smtClean="0"/>
              <a:t>/www/html/site1&gt;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 err="1" smtClean="0"/>
              <a:t>AllowOverride</a:t>
            </a:r>
            <a:r>
              <a:rPr lang="en-US" dirty="0" smtClean="0"/>
              <a:t> </a:t>
            </a:r>
            <a:r>
              <a:rPr lang="en-US" dirty="0" err="1" smtClean="0"/>
              <a:t>AuthConfig</a:t>
            </a:r>
            <a:endParaRPr lang="en-US" dirty="0" smtClean="0"/>
          </a:p>
          <a:p>
            <a:pPr lvl="1">
              <a:buFont typeface="Arial" pitchFamily="34" charset="0"/>
              <a:buNone/>
              <a:defRPr/>
            </a:pPr>
            <a:r>
              <a:rPr lang="en-US" dirty="0" smtClean="0"/>
              <a:t>&lt;/Directory&gt;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VirtualHost</a:t>
            </a:r>
            <a:r>
              <a:rPr lang="en-US" dirty="0" smtClean="0"/>
              <a:t> 10.1.1.197&gt;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 err="1" smtClean="0"/>
              <a:t>ServerName</a:t>
            </a:r>
            <a:r>
              <a:rPr lang="en-US" dirty="0" smtClean="0"/>
              <a:t> site1.pbca.com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 err="1" smtClean="0"/>
              <a:t>DocumentRoot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/www/html/site1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 err="1" smtClean="0"/>
              <a:t>ServerAlias</a:t>
            </a:r>
            <a:r>
              <a:rPr lang="en-US" dirty="0" smtClean="0"/>
              <a:t> me.pbca.com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 smtClean="0"/>
              <a:t>&lt;/</a:t>
            </a:r>
            <a:r>
              <a:rPr lang="en-US" dirty="0" err="1" smtClean="0"/>
              <a:t>VirtualHost</a:t>
            </a:r>
            <a:r>
              <a:rPr lang="en-US" dirty="0" smtClean="0"/>
              <a:t>&gt;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CB372F-19D4-4743-8DBF-8000FC050ADE}" type="slidenum">
              <a:rPr lang="en-US" altLang="ja-JP" smtClean="0"/>
              <a:pPr/>
              <a:t>28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latin typeface="Arial" charset="0"/>
                <a:cs typeface="Arial" charset="0"/>
              </a:rPr>
              <a:t>Access Control based on IP</a:t>
            </a:r>
          </a:p>
          <a:p>
            <a:r>
              <a:rPr lang="en-US" b="1" smtClean="0">
                <a:latin typeface="Arial" charset="0"/>
                <a:cs typeface="Arial" charset="0"/>
              </a:rPr>
              <a:t>.htaccess:</a:t>
            </a:r>
          </a:p>
          <a:p>
            <a:r>
              <a:rPr lang="en-US" b="1" smtClean="0">
                <a:latin typeface="Arial" charset="0"/>
                <a:cs typeface="Arial" charset="0"/>
              </a:rPr>
              <a:t>order allow,deny</a:t>
            </a:r>
          </a:p>
          <a:p>
            <a:r>
              <a:rPr lang="en-US" b="1" smtClean="0">
                <a:latin typeface="Arial" charset="0"/>
                <a:cs typeface="Arial" charset="0"/>
              </a:rPr>
              <a:t>allow from all</a:t>
            </a:r>
          </a:p>
          <a:p>
            <a:r>
              <a:rPr lang="en-US" b="1" smtClean="0">
                <a:latin typeface="Arial" charset="0"/>
                <a:cs typeface="Arial" charset="0"/>
              </a:rPr>
              <a:t>deny from 10.0.0.1</a:t>
            </a:r>
            <a:endParaRPr lang="en-US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D28BD1-E13C-47A9-83FA-13E0F754A78D}" type="slidenum">
              <a:rPr lang="en-US" altLang="ja-JP" smtClean="0"/>
              <a:pPr/>
              <a:t>29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>
                <a:latin typeface="Arial" charset="0"/>
                <a:cs typeface="Arial" charset="0"/>
              </a:rPr>
              <a:t>To identify a hostname that is set to the current computer, use the command ‘hostname’ </a:t>
            </a:r>
            <a:endParaRPr lang="en-US" smtClean="0">
              <a:latin typeface="Arial" charset="0"/>
              <a:cs typeface="Arial" charset="0"/>
            </a:endParaRPr>
          </a:p>
          <a:p>
            <a:r>
              <a:rPr lang="en-GB" smtClean="0">
                <a:latin typeface="Arial" charset="0"/>
                <a:cs typeface="Arial" charset="0"/>
              </a:rPr>
              <a:t>#hostname</a:t>
            </a:r>
            <a:endParaRPr lang="en-US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46ECBF-7C1D-4A78-8A2B-D77C25DF9073}" type="slidenum">
              <a:rPr lang="en-US" altLang="ja-JP" smtClean="0"/>
              <a:pPr/>
              <a:t>3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Keyword</a:t>
            </a:r>
          </a:p>
          <a:p>
            <a:pPr>
              <a:buFontTx/>
              <a:buChar char="•"/>
            </a:pPr>
            <a:r>
              <a:rPr lang="en-US" smtClean="0">
                <a:latin typeface="Arial" charset="0"/>
                <a:cs typeface="Arial" charset="0"/>
              </a:rPr>
              <a:t>domain: Local domain name. Before the inquiry, set the domain name that will supplement automatically when the user omits the domain name. Usually, set a domain name that the own host belongs.</a:t>
            </a:r>
          </a:p>
          <a:p>
            <a:r>
              <a:rPr lang="en-US" b="1" smtClean="0">
                <a:latin typeface="Arial" charset="0"/>
                <a:cs typeface="Arial" charset="0"/>
              </a:rPr>
              <a:t>Note: </a:t>
            </a:r>
            <a:r>
              <a:rPr lang="en-US" smtClean="0">
                <a:latin typeface="Arial" charset="0"/>
                <a:cs typeface="Arial" charset="0"/>
              </a:rPr>
              <a:t>The domain name is a name to identify the organization on the network. Example:</a:t>
            </a:r>
          </a:p>
          <a:p>
            <a:r>
              <a:rPr lang="en-US" smtClean="0">
                <a:latin typeface="Arial" charset="0"/>
                <a:cs typeface="Arial" charset="0"/>
              </a:rPr>
              <a:t>‘flm.co.jp' domain</a:t>
            </a:r>
          </a:p>
          <a:p>
            <a:pPr>
              <a:buFontTx/>
              <a:buChar char="•"/>
            </a:pPr>
            <a:r>
              <a:rPr lang="en-US" smtClean="0">
                <a:latin typeface="Arial" charset="0"/>
                <a:cs typeface="Arial" charset="0"/>
              </a:rPr>
              <a:t>search: List of domain names for the hostname search. Domain list to search is set in order to execute the name resolution. Usually, only a local domain name is used as the domain name for search. When we want to search by other domain names, we use the ‘search’ key word.</a:t>
            </a:r>
          </a:p>
          <a:p>
            <a:r>
              <a:rPr lang="en-US" b="1" smtClean="0">
                <a:latin typeface="Arial" charset="0"/>
                <a:cs typeface="Arial" charset="0"/>
              </a:rPr>
              <a:t>Note: </a:t>
            </a:r>
            <a:r>
              <a:rPr lang="en-US" smtClean="0">
                <a:latin typeface="Arial" charset="0"/>
                <a:cs typeface="Arial" charset="0"/>
              </a:rPr>
              <a:t>The ‘domain’ key word and the‘search’ key word are exclusive key word.</a:t>
            </a:r>
          </a:p>
          <a:p>
            <a:pPr>
              <a:buFontTx/>
              <a:buChar char="•"/>
            </a:pPr>
            <a:r>
              <a:rPr lang="en-US" smtClean="0">
                <a:latin typeface="Arial" charset="0"/>
                <a:cs typeface="Arial" charset="0"/>
              </a:rPr>
              <a:t>nameserver : In case that you execute the name resolution, set the IP address of the DNS server to which you inquire</a:t>
            </a: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BF61E8-78EB-46EE-BA71-F77459286F34}" type="slidenum">
              <a:rPr lang="en-US" altLang="ja-JP" smtClean="0"/>
              <a:pPr/>
              <a:t>4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DNS server</a:t>
            </a:r>
            <a:endParaRPr lang="en-US" dirty="0" smtClean="0"/>
          </a:p>
          <a:p>
            <a:pPr>
              <a:defRPr/>
            </a:pPr>
            <a:r>
              <a:rPr lang="en-GB" b="1" u="sng" dirty="0" smtClean="0"/>
              <a:t>Hierarchical structure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 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Name servers have a hierarchical structure. Depending on the location in the fully qualified domain name (FQDM) a domain is called top-level, second-level or third-level. 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 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Example of top-level domains</a:t>
            </a:r>
            <a:endParaRPr lang="en-US" dirty="0" smtClean="0"/>
          </a:p>
          <a:p>
            <a:pPr>
              <a:defRPr/>
            </a:pPr>
            <a:r>
              <a:rPr lang="en-GB" b="1" dirty="0" smtClean="0"/>
              <a:t> </a:t>
            </a:r>
            <a:endParaRPr lang="en-US" dirty="0" smtClean="0"/>
          </a:p>
          <a:p>
            <a:pPr>
              <a:defRPr/>
            </a:pPr>
            <a:r>
              <a:rPr lang="en-GB" b="1" dirty="0" smtClean="0"/>
              <a:t>com</a:t>
            </a:r>
            <a:r>
              <a:rPr lang="en-GB" dirty="0" smtClean="0"/>
              <a:t>		Commercial organisations</a:t>
            </a:r>
            <a:endParaRPr lang="en-US" dirty="0" smtClean="0"/>
          </a:p>
          <a:p>
            <a:pPr>
              <a:defRPr/>
            </a:pPr>
            <a:r>
              <a:rPr lang="en-GB" b="1" dirty="0" err="1" smtClean="0"/>
              <a:t>edu</a:t>
            </a:r>
            <a:r>
              <a:rPr lang="en-GB" b="1" dirty="0" smtClean="0"/>
              <a:t>		</a:t>
            </a:r>
            <a:r>
              <a:rPr lang="en-GB" dirty="0" smtClean="0"/>
              <a:t>US educational institutions</a:t>
            </a:r>
            <a:endParaRPr lang="en-US" dirty="0" smtClean="0"/>
          </a:p>
          <a:p>
            <a:pPr>
              <a:defRPr/>
            </a:pPr>
            <a:r>
              <a:rPr lang="en-GB" b="1" dirty="0" err="1" smtClean="0"/>
              <a:t>gov</a:t>
            </a:r>
            <a:r>
              <a:rPr lang="en-GB" b="1" dirty="0" smtClean="0"/>
              <a:t>		</a:t>
            </a:r>
            <a:r>
              <a:rPr lang="en-GB" dirty="0" smtClean="0"/>
              <a:t>US government institutions</a:t>
            </a:r>
            <a:endParaRPr lang="en-US" dirty="0" smtClean="0"/>
          </a:p>
          <a:p>
            <a:pPr>
              <a:defRPr/>
            </a:pPr>
            <a:r>
              <a:rPr lang="en-GB" b="1" dirty="0" smtClean="0"/>
              <a:t>mil		</a:t>
            </a:r>
            <a:r>
              <a:rPr lang="en-GB" dirty="0" smtClean="0"/>
              <a:t>US military institutions</a:t>
            </a:r>
            <a:endParaRPr lang="en-US" dirty="0" smtClean="0"/>
          </a:p>
          <a:p>
            <a:pPr>
              <a:defRPr/>
            </a:pPr>
            <a:r>
              <a:rPr lang="en-GB" b="1" dirty="0" smtClean="0"/>
              <a:t>net	</a:t>
            </a:r>
            <a:r>
              <a:rPr lang="en-GB" dirty="0" smtClean="0"/>
              <a:t>	Gateways and network providers</a:t>
            </a:r>
            <a:endParaRPr lang="en-US" dirty="0" smtClean="0"/>
          </a:p>
          <a:p>
            <a:pPr>
              <a:defRPr/>
            </a:pPr>
            <a:r>
              <a:rPr lang="en-GB" b="1" dirty="0" smtClean="0"/>
              <a:t>org		</a:t>
            </a:r>
            <a:r>
              <a:rPr lang="en-GB" dirty="0" smtClean="0"/>
              <a:t>Non commercial sites</a:t>
            </a:r>
            <a:endParaRPr lang="en-US" dirty="0" smtClean="0"/>
          </a:p>
          <a:p>
            <a:pPr>
              <a:defRPr/>
            </a:pPr>
            <a:r>
              <a:rPr lang="en-GB" b="1" dirty="0" err="1" smtClean="0"/>
              <a:t>uk</a:t>
            </a:r>
            <a:r>
              <a:rPr lang="en-GB" dirty="0" smtClean="0"/>
              <a:t>		</a:t>
            </a:r>
            <a:r>
              <a:rPr lang="en-GB" dirty="0" err="1" smtClean="0"/>
              <a:t>UK</a:t>
            </a:r>
            <a:r>
              <a:rPr lang="en-GB" dirty="0" smtClean="0"/>
              <a:t> sites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 </a:t>
            </a:r>
            <a:endParaRPr lang="en-US" dirty="0" smtClean="0"/>
          </a:p>
          <a:p>
            <a:pPr>
              <a:defRPr/>
            </a:pPr>
            <a:r>
              <a:rPr lang="en-GB" b="1" u="sng" dirty="0" smtClean="0"/>
              <a:t>Types of DNS servers</a:t>
            </a:r>
            <a:endParaRPr lang="en-US" dirty="0" smtClean="0"/>
          </a:p>
          <a:p>
            <a:pPr>
              <a:defRPr/>
            </a:pPr>
            <a:r>
              <a:rPr lang="en-GB" b="1" dirty="0" smtClean="0"/>
              <a:t> 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Domains can be further divided into </a:t>
            </a:r>
            <a:r>
              <a:rPr lang="en-GB" dirty="0" err="1" smtClean="0"/>
              <a:t>subdomains</a:t>
            </a:r>
            <a:r>
              <a:rPr lang="en-GB" dirty="0" smtClean="0"/>
              <a:t>. This limits the amount of information needed to administer a domain. </a:t>
            </a:r>
          </a:p>
          <a:p>
            <a:pPr>
              <a:defRPr/>
            </a:pPr>
            <a:r>
              <a:rPr lang="en-GB" dirty="0" smtClean="0"/>
              <a:t>Zone is defined as an area of </a:t>
            </a:r>
            <a:r>
              <a:rPr lang="en-GB" dirty="0" err="1" smtClean="0"/>
              <a:t>subdomains</a:t>
            </a:r>
            <a:r>
              <a:rPr lang="en-GB" dirty="0" smtClean="0"/>
              <a:t> contiguous in the domain tree and owned by an organization. Each zone has at least one authoritative name server which has the complete information (data) for the zone. </a:t>
            </a:r>
          </a:p>
          <a:p>
            <a:pPr>
              <a:defRPr/>
            </a:pPr>
            <a:r>
              <a:rPr lang="en-GB" dirty="0" smtClean="0"/>
              <a:t>Zones have a </a:t>
            </a:r>
            <a:r>
              <a:rPr lang="en-GB" b="1" dirty="0" smtClean="0"/>
              <a:t>master</a:t>
            </a:r>
            <a:r>
              <a:rPr lang="en-GB" dirty="0" smtClean="0"/>
              <a:t> </a:t>
            </a:r>
            <a:r>
              <a:rPr lang="en-GB" dirty="0" err="1" smtClean="0"/>
              <a:t>authorative</a:t>
            </a:r>
            <a:r>
              <a:rPr lang="en-GB" dirty="0" smtClean="0"/>
              <a:t> domain name server (previously called a </a:t>
            </a:r>
            <a:r>
              <a:rPr lang="en-GB" b="1" dirty="0" smtClean="0"/>
              <a:t>primary</a:t>
            </a:r>
            <a:r>
              <a:rPr lang="en-GB" dirty="0" smtClean="0"/>
              <a:t> DNS) and one or several </a:t>
            </a:r>
            <a:r>
              <a:rPr lang="en-GB" b="1" dirty="0" smtClean="0"/>
              <a:t>slave</a:t>
            </a:r>
            <a:r>
              <a:rPr lang="en-GB" dirty="0" smtClean="0"/>
              <a:t> domain name servers (previously called </a:t>
            </a:r>
            <a:r>
              <a:rPr lang="en-GB" b="1" dirty="0" smtClean="0"/>
              <a:t>secondary</a:t>
            </a:r>
            <a:r>
              <a:rPr lang="en-GB" dirty="0" smtClean="0"/>
              <a:t>).  Administration of a name server consists of updating the information about a particular zone. The </a:t>
            </a:r>
            <a:r>
              <a:rPr lang="en-GB" b="1" dirty="0" smtClean="0"/>
              <a:t>master </a:t>
            </a:r>
            <a:r>
              <a:rPr lang="en-GB" dirty="0" smtClean="0"/>
              <a:t>servers are said to be authoritative. 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04DCF4-2565-467D-A525-2226E8BB1B54}" type="slidenum">
              <a:rPr lang="en-US" altLang="ja-JP" smtClean="0"/>
              <a:pPr/>
              <a:t>6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>
                <a:latin typeface="Arial" charset="0"/>
                <a:cs typeface="Arial" charset="0"/>
              </a:rPr>
              <a:t> 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GB" i="1" dirty="0" smtClean="0">
                <a:latin typeface="Arial" charset="0"/>
                <a:cs typeface="Arial" charset="0"/>
              </a:rPr>
              <a:t>In /etc/</a:t>
            </a:r>
            <a:r>
              <a:rPr lang="en-GB" i="1" dirty="0" err="1" smtClean="0">
                <a:latin typeface="Arial" charset="0"/>
                <a:cs typeface="Arial" charset="0"/>
              </a:rPr>
              <a:t>named.conf</a:t>
            </a:r>
            <a:r>
              <a:rPr lang="en-GB" i="1" dirty="0" smtClean="0">
                <a:latin typeface="Arial" charset="0"/>
                <a:cs typeface="Arial" charset="0"/>
              </a:rPr>
              <a:t>: 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GB" i="1" dirty="0" smtClean="0">
                <a:latin typeface="Arial" charset="0"/>
                <a:cs typeface="Arial" charset="0"/>
              </a:rPr>
              <a:t> 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GB" i="1" dirty="0" smtClean="0">
                <a:latin typeface="Arial" charset="0"/>
                <a:cs typeface="Arial" charset="0"/>
              </a:rPr>
              <a:t>cache</a:t>
            </a:r>
            <a:r>
              <a:rPr lang="en-GB" dirty="0" smtClean="0">
                <a:latin typeface="Arial" charset="0"/>
                <a:cs typeface="Arial" charset="0"/>
              </a:rPr>
              <a:t> 	is replaced by </a:t>
            </a:r>
            <a:r>
              <a:rPr lang="en-GB" i="1" dirty="0" smtClean="0">
                <a:latin typeface="Arial" charset="0"/>
                <a:cs typeface="Arial" charset="0"/>
              </a:rPr>
              <a:t>hint</a:t>
            </a:r>
            <a:r>
              <a:rPr lang="en-GB" dirty="0" smtClean="0">
                <a:latin typeface="Arial" charset="0"/>
                <a:cs typeface="Arial" charset="0"/>
              </a:rPr>
              <a:t> 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GB" i="1" dirty="0" smtClean="0">
                <a:latin typeface="Arial" charset="0"/>
                <a:cs typeface="Arial" charset="0"/>
              </a:rPr>
              <a:t>secondary</a:t>
            </a:r>
            <a:r>
              <a:rPr lang="en-GB" dirty="0" smtClean="0">
                <a:latin typeface="Arial" charset="0"/>
                <a:cs typeface="Arial" charset="0"/>
              </a:rPr>
              <a:t> 	is replaced by </a:t>
            </a:r>
            <a:r>
              <a:rPr lang="en-GB" i="1" dirty="0" smtClean="0">
                <a:latin typeface="Arial" charset="0"/>
                <a:cs typeface="Arial" charset="0"/>
              </a:rPr>
              <a:t>slave</a:t>
            </a: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GB" i="1" dirty="0" smtClean="0">
                <a:latin typeface="Arial" charset="0"/>
                <a:cs typeface="Arial" charset="0"/>
              </a:rPr>
              <a:t>primary</a:t>
            </a:r>
            <a:r>
              <a:rPr lang="en-GB" dirty="0" smtClean="0">
                <a:latin typeface="Arial" charset="0"/>
                <a:cs typeface="Arial" charset="0"/>
              </a:rPr>
              <a:t> 	is replaced by </a:t>
            </a:r>
            <a:r>
              <a:rPr lang="en-GB" i="1" dirty="0" smtClean="0">
                <a:latin typeface="Arial" charset="0"/>
                <a:cs typeface="Arial" charset="0"/>
              </a:rPr>
              <a:t>master</a:t>
            </a:r>
            <a:r>
              <a:rPr lang="en-GB" dirty="0" smtClean="0">
                <a:latin typeface="Arial" charset="0"/>
                <a:cs typeface="Arial" charset="0"/>
              </a:rPr>
              <a:t>.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8076A4C-B432-42CC-9DEE-C907FEF7CEB0}" type="slidenum">
              <a:rPr lang="en-US" altLang="ja-JP" smtClean="0"/>
              <a:pPr/>
              <a:t>7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 smtClean="0">
                <a:latin typeface="Arial" charset="0"/>
                <a:cs typeface="Arial" charset="0"/>
              </a:rPr>
              <a:t>In /etc/</a:t>
            </a:r>
            <a:r>
              <a:rPr lang="en-GB" i="1" dirty="0" err="1" smtClean="0">
                <a:latin typeface="Arial" charset="0"/>
                <a:cs typeface="Arial" charset="0"/>
              </a:rPr>
              <a:t>named.conf</a:t>
            </a:r>
            <a:r>
              <a:rPr lang="en-GB" i="1" dirty="0" smtClean="0">
                <a:latin typeface="Arial" charset="0"/>
                <a:cs typeface="Arial" charset="0"/>
              </a:rPr>
              <a:t>: 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Master: master copy of the DNS data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Hint: DNS root hint data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Arial" charset="0"/>
                <a:cs typeface="Arial" charset="0"/>
              </a:rPr>
              <a:t>The first group defines the base directory to be used. The </a:t>
            </a:r>
            <a:r>
              <a:rPr lang="en-GB" dirty="0" err="1" smtClean="0">
                <a:latin typeface="Arial" charset="0"/>
                <a:cs typeface="Arial" charset="0"/>
              </a:rPr>
              <a:t>named.ca</a:t>
            </a:r>
            <a:r>
              <a:rPr lang="en-GB" dirty="0" smtClean="0">
                <a:latin typeface="Arial" charset="0"/>
                <a:cs typeface="Arial" charset="0"/>
              </a:rPr>
              <a:t> file in the second group will contain a list of DNS IP addresses for querying </a:t>
            </a:r>
            <a:r>
              <a:rPr lang="en-GB" b="1" dirty="0" smtClean="0">
                <a:latin typeface="Arial" charset="0"/>
                <a:cs typeface="Arial" charset="0"/>
              </a:rPr>
              <a:t>external addresses</a:t>
            </a:r>
            <a:r>
              <a:rPr lang="en-GB" dirty="0" smtClean="0">
                <a:latin typeface="Arial" charset="0"/>
                <a:cs typeface="Arial" charset="0"/>
              </a:rPr>
              <a:t>. The third group is optional and contains records for the local LAN. The two next</a:t>
            </a:r>
            <a:r>
              <a:rPr lang="en-GB" baseline="0" dirty="0" smtClean="0">
                <a:latin typeface="Arial" charset="0"/>
                <a:cs typeface="Arial" charset="0"/>
              </a:rPr>
              <a:t> groups </a:t>
            </a:r>
            <a:r>
              <a:rPr lang="en-GB" dirty="0" smtClean="0">
                <a:latin typeface="Arial" charset="0"/>
                <a:cs typeface="Arial" charset="0"/>
              </a:rPr>
              <a:t>are for reverse lookups. 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BD50A6-6709-4EEF-9A82-2F82048311E7}" type="slidenum">
              <a:rPr lang="en-US" altLang="ja-JP" smtClean="0"/>
              <a:pPr/>
              <a:t>8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Table1: Common Record Types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 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NS</a:t>
            </a:r>
            <a:r>
              <a:rPr lang="en-US" dirty="0" smtClean="0"/>
              <a:t>	</a:t>
            </a:r>
            <a:r>
              <a:rPr lang="en-GB" dirty="0" smtClean="0"/>
              <a:t>Specify the zones primary name server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PTR</a:t>
            </a:r>
            <a:r>
              <a:rPr lang="en-US" dirty="0" smtClean="0"/>
              <a:t>	</a:t>
            </a:r>
            <a:r>
              <a:rPr lang="en-GB" dirty="0" smtClean="0"/>
              <a:t>Reverse mapping of IP numbers to hostnames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MX</a:t>
            </a:r>
            <a:r>
              <a:rPr lang="en-US" dirty="0" smtClean="0"/>
              <a:t>	</a:t>
            </a:r>
            <a:r>
              <a:rPr lang="en-GB" dirty="0" smtClean="0"/>
              <a:t>Mail exchange record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A</a:t>
            </a:r>
            <a:r>
              <a:rPr lang="en-US" dirty="0" smtClean="0"/>
              <a:t>	</a:t>
            </a:r>
            <a:r>
              <a:rPr lang="en-GB" dirty="0" smtClean="0"/>
              <a:t>Associate an IP address with a hostname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CNAME</a:t>
            </a:r>
            <a:r>
              <a:rPr lang="en-US" dirty="0" smtClean="0"/>
              <a:t>	</a:t>
            </a:r>
            <a:r>
              <a:rPr lang="en-GB" dirty="0" smtClean="0"/>
              <a:t>Associate an alias with the host’s main name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 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 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Table2: Zone parameters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 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@     IN   SOA</a:t>
            </a:r>
            <a:r>
              <a:rPr lang="en-US" dirty="0" smtClean="0"/>
              <a:t>	</a:t>
            </a:r>
            <a:r>
              <a:rPr lang="en-GB" dirty="0" smtClean="0"/>
              <a:t>Start Of Authority. Identifies the zone followed by options enclosed in 		brackets.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Serial</a:t>
            </a:r>
            <a:r>
              <a:rPr lang="en-US" dirty="0" smtClean="0"/>
              <a:t>		</a:t>
            </a:r>
            <a:r>
              <a:rPr lang="en-GB" dirty="0" smtClean="0"/>
              <a:t>Is manually incremented when data is changed. Secondary servers 			query the master server’s serial number. If it has changed, the entire 		zone file is downloaded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Refresh</a:t>
            </a:r>
            <a:r>
              <a:rPr lang="en-US" dirty="0" smtClean="0"/>
              <a:t>		</a:t>
            </a:r>
            <a:r>
              <a:rPr lang="en-GB" dirty="0" smtClean="0"/>
              <a:t>Time in seconds before the secondary server should query the SOA 		record of the primary domain. This should be at least a day.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Retry</a:t>
            </a:r>
            <a:r>
              <a:rPr lang="en-US" dirty="0" smtClean="0"/>
              <a:t>		</a:t>
            </a:r>
            <a:r>
              <a:rPr lang="en-GB" dirty="0" smtClean="0"/>
              <a:t>Time interval in seconds before attempting a new zone transfer if the 		previous download failed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Expire</a:t>
            </a:r>
            <a:r>
              <a:rPr lang="en-US" dirty="0" smtClean="0"/>
              <a:t>		</a:t>
            </a:r>
            <a:r>
              <a:rPr lang="en-GB" dirty="0" smtClean="0"/>
              <a:t>Time after which the secondary server discards all zone data if it 			contact the primary server. Should be a week at least</a:t>
            </a:r>
            <a:endParaRPr lang="en-US" dirty="0" smtClean="0"/>
          </a:p>
          <a:p>
            <a:pPr>
              <a:defRPr/>
            </a:pPr>
            <a:r>
              <a:rPr lang="en-GB" dirty="0" smtClean="0"/>
              <a:t>Minimum</a:t>
            </a:r>
            <a:r>
              <a:rPr lang="en-US" dirty="0" smtClean="0"/>
              <a:t>		</a:t>
            </a:r>
            <a:r>
              <a:rPr lang="en-GB" dirty="0" smtClean="0"/>
              <a:t>This is the </a:t>
            </a:r>
            <a:r>
              <a:rPr lang="en-GB" dirty="0" err="1" smtClean="0"/>
              <a:t>ttl</a:t>
            </a:r>
            <a:r>
              <a:rPr lang="en-GB" dirty="0" smtClean="0"/>
              <a:t> </a:t>
            </a:r>
            <a:r>
              <a:rPr lang="en-GB" dirty="0" err="1" smtClean="0"/>
              <a:t>fobut</a:t>
            </a:r>
            <a:r>
              <a:rPr lang="en-GB" dirty="0" smtClean="0"/>
              <a:t> should be longer on stable LANs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To improve performance, recursive server caches the results of the lookup they perform so recursive server is called caching server. </a:t>
            </a:r>
          </a:p>
          <a:p>
            <a:pPr>
              <a:defRPr/>
            </a:pPr>
            <a:r>
              <a:rPr lang="en-GB" dirty="0" smtClean="0"/>
              <a:t>r the cached data. The default is one day (86400 			seconds)</a:t>
            </a: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7749AB7-7A72-4C29-84BA-7EB5C33F6FF1}" type="slidenum">
              <a:rPr lang="en-US" altLang="ja-JP" smtClean="0"/>
              <a:pPr/>
              <a:t>10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>
              <a:latin typeface="Arial" charset="0"/>
              <a:cs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9A782B-659C-47D7-9EED-ABFC8D2998CA}" type="slidenum">
              <a:rPr lang="en-US" altLang="ja-JP" smtClean="0"/>
              <a:pPr/>
              <a:t>12</a:t>
            </a:fld>
            <a:endParaRPr lang="en-US" altLang="ja-JP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870FA-1A71-4B75-88F5-D1BE4813E7C6}" type="datetimeFigureOut">
              <a:rPr lang="en-US" altLang="ja-JP"/>
              <a:pPr>
                <a:defRPr/>
              </a:pPr>
              <a:t>8/11/2009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667D2-3B34-4B90-89A2-9C3E6569237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5A6D6-6E34-4CC7-BA8D-1C989EE26478}" type="datetimeFigureOut">
              <a:rPr lang="en-US" altLang="ja-JP"/>
              <a:pPr>
                <a:defRPr/>
              </a:pPr>
              <a:t>8/11/2009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0AA44-C940-4A35-A114-7B5781845D6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B637B-0A4F-4BA1-AC61-0E56821EA029}" type="datetimeFigureOut">
              <a:rPr lang="en-US" altLang="ja-JP"/>
              <a:pPr>
                <a:defRPr/>
              </a:pPr>
              <a:t>8/11/2009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9A4E-8FB1-4EDD-A1CF-1048035C87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8EB90-9BC5-45F8-90B7-A12984308E5F}" type="datetimeFigureOut">
              <a:rPr lang="en-US" altLang="ja-JP"/>
              <a:pPr>
                <a:defRPr/>
              </a:pPr>
              <a:t>8/11/2009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04042-B415-4D3A-B52F-0D69E4C878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541F9-0EB5-422C-878F-AADB1C851800}" type="datetimeFigureOut">
              <a:rPr lang="en-US" altLang="ja-JP"/>
              <a:pPr>
                <a:defRPr/>
              </a:pPr>
              <a:t>8/11/2009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65C04-CD64-45E6-B780-7DE5151455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49F6E-AF44-465E-AA09-82DDEF6B341C}" type="datetimeFigureOut">
              <a:rPr lang="en-US" altLang="ja-JP"/>
              <a:pPr>
                <a:defRPr/>
              </a:pPr>
              <a:t>8/11/2009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8B3EB-5123-462A-941E-413A7353A4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C63B7-05FB-47D4-8AEC-C935BB9D2280}" type="datetimeFigureOut">
              <a:rPr lang="en-US" altLang="ja-JP"/>
              <a:pPr>
                <a:defRPr/>
              </a:pPr>
              <a:t>8/11/2009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8C1C3-4B15-49F2-91CD-9271D6484D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8AB06-9C23-48A6-95DB-067ED5D5DD12}" type="datetimeFigureOut">
              <a:rPr lang="en-US" altLang="ja-JP"/>
              <a:pPr>
                <a:defRPr/>
              </a:pPr>
              <a:t>8/11/2009</a:t>
            </a:fld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F5A89-A68D-4E9E-B448-19354D0BDBF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16716-1FCC-4E66-9429-5C40D06958A6}" type="datetimeFigureOut">
              <a:rPr lang="en-US" altLang="ja-JP"/>
              <a:pPr>
                <a:defRPr/>
              </a:pPr>
              <a:t>8/11/2009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D63AB-6BB2-4F94-B6B4-5B9F5B455DD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08AE3-3671-4D68-B96E-9B70FF285B60}" type="datetimeFigureOut">
              <a:rPr lang="en-US" altLang="ja-JP"/>
              <a:pPr>
                <a:defRPr/>
              </a:pPr>
              <a:t>8/11/2009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93E68-76EC-4D45-8C82-0AB33790447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0D2AC-A42F-4EDE-AC02-AFFDB8612A3F}" type="datetimeFigureOut">
              <a:rPr lang="en-US" altLang="ja-JP"/>
              <a:pPr>
                <a:defRPr/>
              </a:pPr>
              <a:t>8/11/2009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62216-408E-4860-B0D8-B08F08AA8C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771CFFE-D9A0-4F9E-A7A4-6B2EA177E7E7}" type="datetimeFigureOut">
              <a:rPr lang="en-US" altLang="ja-JP"/>
              <a:pPr>
                <a:defRPr/>
              </a:pPr>
              <a:t>8/11/2009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1EA5F82-2F44-461A-8968-46B75BA7B6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ttpd.apache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Domain Name System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ja-JP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DNS zone files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GB" dirty="0" smtClean="0"/>
              <a:t>In this example, the server is set as a caching-only server. All the zone files contain resource records.</a:t>
            </a: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GB" u="sng" dirty="0" smtClean="0"/>
              <a:t>Example of </a:t>
            </a:r>
            <a:r>
              <a:rPr lang="en-GB" u="sng" dirty="0" err="1" smtClean="0"/>
              <a:t>named.local</a:t>
            </a:r>
            <a:r>
              <a:rPr lang="en-GB" u="sng" dirty="0" smtClean="0"/>
              <a:t> file</a:t>
            </a:r>
            <a:r>
              <a:rPr lang="en-GB" dirty="0" smtClean="0"/>
              <a:t>:</a:t>
            </a:r>
            <a:endParaRPr lang="en-US" dirty="0" smtClean="0"/>
          </a:p>
          <a:p>
            <a:pPr>
              <a:buFont typeface="Arial" charset="0"/>
              <a:buNone/>
              <a:defRPr/>
            </a:pPr>
            <a:r>
              <a:rPr lang="en-GB" dirty="0" smtClean="0"/>
              <a:t> </a:t>
            </a: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r>
              <a:rPr lang="en-GB" dirty="0" smtClean="0"/>
              <a:t>@       IN      SOA     </a:t>
            </a:r>
            <a:r>
              <a:rPr lang="en-GB" dirty="0" err="1" smtClean="0"/>
              <a:t>localhost</a:t>
            </a:r>
            <a:r>
              <a:rPr lang="en-GB" dirty="0" smtClean="0"/>
              <a:t>. </a:t>
            </a:r>
            <a:r>
              <a:rPr lang="en-GB" dirty="0" err="1" smtClean="0"/>
              <a:t>root.localhost</a:t>
            </a:r>
            <a:r>
              <a:rPr lang="en-GB" dirty="0" smtClean="0"/>
              <a:t>.  (</a:t>
            </a: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r>
              <a:rPr lang="en-GB" dirty="0" smtClean="0"/>
              <a:t>                                      2001022700 ; Serial</a:t>
            </a: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r>
              <a:rPr lang="en-GB" dirty="0" smtClean="0"/>
              <a:t>                                      28800      ; Refresh</a:t>
            </a: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r>
              <a:rPr lang="en-GB" dirty="0" smtClean="0"/>
              <a:t>                                      14400      ; Retry</a:t>
            </a: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r>
              <a:rPr lang="en-GB" dirty="0" smtClean="0"/>
              <a:t>                                      3600000  ; Expire</a:t>
            </a: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r>
              <a:rPr lang="en-GB" dirty="0" smtClean="0"/>
              <a:t>                                      86400 )    ; Minimum </a:t>
            </a: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r>
              <a:rPr lang="en-GB" dirty="0" smtClean="0"/>
              <a:t>         IN      NS      </a:t>
            </a:r>
            <a:r>
              <a:rPr lang="en-GB" dirty="0" err="1" smtClean="0"/>
              <a:t>localhost</a:t>
            </a:r>
            <a:r>
              <a:rPr lang="en-GB" dirty="0" smtClean="0"/>
              <a:t>.</a:t>
            </a: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r>
              <a:rPr lang="en-GB" dirty="0" smtClean="0"/>
              <a:t>1       IN      PTR     </a:t>
            </a:r>
            <a:r>
              <a:rPr lang="en-GB" dirty="0" err="1" smtClean="0"/>
              <a:t>localhost</a:t>
            </a:r>
            <a:r>
              <a:rPr lang="en-GB" dirty="0" smtClean="0"/>
              <a:t>.</a:t>
            </a: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chkconfig</a:t>
            </a:r>
            <a:r>
              <a:rPr lang="en-US" dirty="0" smtClean="0"/>
              <a:t> to get BIND configured to start at boot</a:t>
            </a:r>
          </a:p>
          <a:p>
            <a:pPr lvl="1">
              <a:buNone/>
            </a:pPr>
            <a:r>
              <a:rPr lang="en-US" dirty="0" smtClean="0"/>
              <a:t>#</a:t>
            </a:r>
            <a:r>
              <a:rPr lang="en-US" dirty="0" err="1" smtClean="0"/>
              <a:t>chkconfig</a:t>
            </a:r>
            <a:r>
              <a:rPr lang="en-US" dirty="0" smtClean="0"/>
              <a:t> named on</a:t>
            </a:r>
          </a:p>
          <a:p>
            <a:r>
              <a:rPr lang="en-US" dirty="0" smtClean="0"/>
              <a:t>Restart</a:t>
            </a:r>
          </a:p>
          <a:p>
            <a:pPr lvl="1">
              <a:buNone/>
            </a:pPr>
            <a:r>
              <a:rPr lang="en-US" dirty="0" smtClean="0"/>
              <a:t>#service named restart</a:t>
            </a:r>
          </a:p>
          <a:p>
            <a:pPr lvl="1">
              <a:buNone/>
            </a:pPr>
            <a:r>
              <a:rPr lang="en-US" dirty="0" smtClean="0"/>
              <a:t>#/etc/</a:t>
            </a:r>
            <a:r>
              <a:rPr lang="en-US" dirty="0" err="1" smtClean="0"/>
              <a:t>init.d</a:t>
            </a:r>
            <a:r>
              <a:rPr lang="en-US" dirty="0" smtClean="0"/>
              <a:t>/named restart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Stop</a:t>
            </a:r>
          </a:p>
          <a:p>
            <a:pPr lvl="1">
              <a:buNone/>
            </a:pPr>
            <a:r>
              <a:rPr lang="en-US" dirty="0" smtClean="0"/>
              <a:t>#</a:t>
            </a:r>
            <a:r>
              <a:rPr lang="en-US" dirty="0" err="1" smtClean="0"/>
              <a:t>pkill</a:t>
            </a:r>
            <a:r>
              <a:rPr lang="en-US" dirty="0" smtClean="0"/>
              <a:t> named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Check if running</a:t>
            </a:r>
          </a:p>
          <a:p>
            <a:pPr lvl="1">
              <a:buNone/>
            </a:pPr>
            <a:r>
              <a:rPr lang="en-US" dirty="0" smtClean="0">
                <a:solidFill>
                  <a:prstClr val="black"/>
                </a:solidFill>
              </a:rPr>
              <a:t>#</a:t>
            </a:r>
            <a:r>
              <a:rPr lang="en-US" dirty="0" err="1" smtClean="0">
                <a:solidFill>
                  <a:prstClr val="black"/>
                </a:solidFill>
              </a:rPr>
              <a:t>ps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aux|grep</a:t>
            </a:r>
            <a:r>
              <a:rPr lang="en-US" dirty="0" smtClean="0">
                <a:solidFill>
                  <a:prstClr val="black"/>
                </a:solidFill>
              </a:rPr>
              <a:t> named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HTTP Server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ja-JP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Apache HTTPD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Website: </a:t>
            </a:r>
            <a:r>
              <a:rPr lang="en-US" smtClean="0">
                <a:hlinkClick r:id="rId3"/>
              </a:rPr>
              <a:t>http://httpd.apache.org</a:t>
            </a:r>
            <a:endParaRPr lang="en-US" smtClean="0"/>
          </a:p>
          <a:p>
            <a:r>
              <a:rPr lang="en-US" smtClean="0"/>
              <a:t>Free</a:t>
            </a:r>
          </a:p>
          <a:p>
            <a:r>
              <a:rPr lang="en-US" smtClean="0"/>
              <a:t>Flexible, fast and reliable http server on the internet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HTTPD Configuration File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/etc/httpd/conf/httpd.conf</a:t>
            </a:r>
          </a:p>
          <a:p>
            <a:r>
              <a:rPr lang="en-US" smtClean="0"/>
              <a:t>rpm -qa | grep apache</a:t>
            </a:r>
          </a:p>
          <a:p>
            <a:r>
              <a:rPr lang="en-US" smtClean="0"/>
              <a:t>chkconfig --list httpd</a:t>
            </a:r>
          </a:p>
          <a:p>
            <a:r>
              <a:rPr lang="en-US" smtClean="0"/>
              <a:t>service httpd {start | stop | restart}</a:t>
            </a:r>
          </a:p>
          <a:p>
            <a:r>
              <a:rPr lang="en-US" smtClean="0"/>
              <a:t>service httpd {graceful | configtest}</a:t>
            </a:r>
          </a:p>
          <a:p>
            <a:r>
              <a:rPr lang="en-US" smtClean="0"/>
              <a:t>ps -e | grep httpd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Main Configuration File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</a:t>
            </a:r>
            <a:r>
              <a:rPr lang="en-GB" b="1" smtClean="0"/>
              <a:t>/etc/httpd/conf/httpd.conf</a:t>
            </a:r>
            <a:r>
              <a:rPr lang="en-GB" smtClean="0"/>
              <a:t> file contains all the main configuration settings</a:t>
            </a:r>
            <a:endParaRPr lang="en-US" smtClean="0"/>
          </a:p>
          <a:p>
            <a:r>
              <a:rPr lang="en-GB" smtClean="0"/>
              <a:t>Older releases of Apache had two extra files, one called </a:t>
            </a:r>
            <a:r>
              <a:rPr lang="en-GB" b="1" smtClean="0"/>
              <a:t>access.conf</a:t>
            </a:r>
            <a:r>
              <a:rPr lang="en-GB" smtClean="0"/>
              <a:t> where restricted directories were declared, and another file called </a:t>
            </a:r>
            <a:r>
              <a:rPr lang="en-GB" b="1" smtClean="0"/>
              <a:t>srm.conf</a:t>
            </a:r>
            <a:r>
              <a:rPr lang="en-GB" smtClean="0"/>
              <a:t> specifying the server’s root directory.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Arial" charset="0"/>
                <a:cs typeface="Arial" charset="0"/>
              </a:rPr>
              <a:t>Highlights in Configuration file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76400"/>
            <a:ext cx="38862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None/>
              <a:defRPr/>
            </a:pP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ServerType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standalone/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inetd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ServerRoot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	“/etc/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httpd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DocumentRoot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	“/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/www/html”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676400"/>
            <a:ext cx="5181600" cy="4830763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None/>
              <a:defRPr/>
            </a:pP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&lt;Directory “/</a:t>
            </a:r>
            <a:r>
              <a:rPr lang="en-GB" sz="2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/www/</a:t>
            </a:r>
            <a:r>
              <a:rPr lang="en-GB" sz="2600" dirty="0" err="1" smtClean="0">
                <a:latin typeface="Courier New" pitchFamily="49" charset="0"/>
                <a:cs typeface="Courier New" pitchFamily="49" charset="0"/>
              </a:rPr>
              <a:t>cgi</a:t>
            </a: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-bin”&gt;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600" dirty="0" err="1" smtClean="0">
                <a:latin typeface="Courier New" pitchFamily="49" charset="0"/>
                <a:cs typeface="Courier New" pitchFamily="49" charset="0"/>
              </a:rPr>
              <a:t>AllowOverride</a:t>
            </a: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 None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	Options </a:t>
            </a:r>
            <a:r>
              <a:rPr lang="en-GB" sz="2600" dirty="0" err="1" smtClean="0">
                <a:latin typeface="Courier New" pitchFamily="49" charset="0"/>
                <a:cs typeface="Courier New" pitchFamily="49" charset="0"/>
              </a:rPr>
              <a:t>ExecCGI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	Order  </a:t>
            </a:r>
            <a:r>
              <a:rPr lang="en-GB" sz="2600" dirty="0" err="1" smtClean="0">
                <a:latin typeface="Courier New" pitchFamily="49" charset="0"/>
                <a:cs typeface="Courier New" pitchFamily="49" charset="0"/>
              </a:rPr>
              <a:t>allow,deny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	Allow from all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&lt;/Directory&gt;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2600" dirty="0" err="1" smtClean="0">
                <a:latin typeface="Courier New" pitchFamily="49" charset="0"/>
                <a:cs typeface="Courier New" pitchFamily="49" charset="0"/>
              </a:rPr>
              <a:t>VirtualHost</a:t>
            </a: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   122.234.32.12&gt;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600" dirty="0" err="1" smtClean="0">
                <a:latin typeface="Courier New" pitchFamily="49" charset="0"/>
                <a:cs typeface="Courier New" pitchFamily="49" charset="0"/>
              </a:rPr>
              <a:t>ServerName</a:t>
            </a: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	virtual.mydomain.org</a:t>
            </a:r>
          </a:p>
          <a:p>
            <a:pPr>
              <a:buFont typeface="Arial" pitchFamily="34" charset="0"/>
              <a:buNone/>
              <a:defRPr/>
            </a:pP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600" dirty="0" err="1" smtClean="0">
                <a:latin typeface="Courier New" pitchFamily="49" charset="0"/>
                <a:cs typeface="Courier New" pitchFamily="49" charset="0"/>
              </a:rPr>
              <a:t>DocumentRoot</a:t>
            </a: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	“/www/docs/server1”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2600" dirty="0" err="1" smtClean="0">
                <a:latin typeface="Courier New" pitchFamily="49" charset="0"/>
                <a:cs typeface="Courier New" pitchFamily="49" charset="0"/>
              </a:rPr>
              <a:t>VirtualHost</a:t>
            </a:r>
            <a:r>
              <a:rPr lang="en-GB" sz="2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31543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/etc/</a:t>
            </a:r>
            <a:r>
              <a:rPr lang="en-GB" sz="2000" dirty="0" err="1">
                <a:latin typeface="+mn-lt"/>
              </a:rPr>
              <a:t>httpd</a:t>
            </a:r>
            <a:r>
              <a:rPr lang="en-GB" sz="2000" dirty="0">
                <a:latin typeface="+mn-lt"/>
              </a:rPr>
              <a:t>/conf/</a:t>
            </a:r>
            <a:r>
              <a:rPr lang="en-GB" sz="2000" dirty="0" err="1">
                <a:latin typeface="+mn-lt"/>
              </a:rPr>
              <a:t>httpd.conf</a:t>
            </a:r>
            <a:r>
              <a:rPr lang="en-GB" sz="2000" dirty="0">
                <a:latin typeface="+mn-lt"/>
              </a:rPr>
              <a:t> 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 Based Virtual Hosts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Apache allows you to configure multiple hostnames for one single IP in &lt;</a:t>
            </a:r>
            <a:r>
              <a:rPr lang="en-US" dirty="0" err="1" smtClean="0"/>
              <a:t>VirtualHost</a:t>
            </a:r>
            <a:r>
              <a:rPr lang="en-US" dirty="0" smtClean="0"/>
              <a:t>&gt; block  </a:t>
            </a:r>
          </a:p>
          <a:p>
            <a:pPr>
              <a:defRPr/>
            </a:pPr>
            <a:r>
              <a:rPr lang="en-US" dirty="0" smtClean="0"/>
              <a:t>Each server hostname and aliases are declared in a separate &lt;</a:t>
            </a:r>
            <a:r>
              <a:rPr lang="en-US" dirty="0" err="1" smtClean="0"/>
              <a:t>VirtualHost</a:t>
            </a:r>
            <a:r>
              <a:rPr lang="en-US" dirty="0" smtClean="0"/>
              <a:t>&gt; &lt;/</a:t>
            </a:r>
            <a:r>
              <a:rPr lang="en-US" dirty="0" err="1" smtClean="0"/>
              <a:t>VirtualHost</a:t>
            </a:r>
            <a:r>
              <a:rPr lang="en-US" dirty="0" smtClean="0"/>
              <a:t>&gt; 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b="1" dirty="0" smtClean="0"/>
              <a:t>first host declared in file is </a:t>
            </a:r>
            <a:r>
              <a:rPr lang="en-US" dirty="0" smtClean="0"/>
              <a:t>considered the </a:t>
            </a:r>
            <a:r>
              <a:rPr lang="en-US" b="1" dirty="0" smtClean="0"/>
              <a:t>default, it means </a:t>
            </a:r>
            <a:r>
              <a:rPr lang="en-US" dirty="0" smtClean="0"/>
              <a:t>the first &lt;Virtual Host &gt; block is done instead </a:t>
            </a:r>
            <a:r>
              <a:rPr lang="en-US" b="1" dirty="0" smtClean="0"/>
              <a:t>if no &lt;</a:t>
            </a:r>
            <a:r>
              <a:rPr lang="en-US" b="1" dirty="0" err="1" smtClean="0"/>
              <a:t>VirtualHost</a:t>
            </a:r>
            <a:r>
              <a:rPr lang="en-US" b="1" dirty="0" smtClean="0"/>
              <a:t>&gt; </a:t>
            </a:r>
            <a:r>
              <a:rPr lang="en-US" dirty="0" smtClean="0"/>
              <a:t>block matches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7696200" cy="61261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</a:rPr>
              <a:t>etc/httpd/conf/httpd.conf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Listen 80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NameVirtualHost 10.1.1.2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&lt;Directory /html/webroot&gt;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Options IncludesNOEXEC FollowSymLinks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&lt;/Directory&gt;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&lt;Directory /html/webroot/cgi&gt;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Options +ExecCGI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&lt;/Directory&gt;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&lt;VirtualHost 10.1.1.2&gt;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ServerName site2.gogo.com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DocumentRoot /var/www/html/site2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&lt;/VirtualHost&gt;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&lt;VirtualHost 10.1.1.197&gt;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ServerName site1.gogo.com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DocumentRoot /var/www/html/site1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ServerAlias me.gogo.com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&lt;/VirtualHost&gt;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&lt;VirtualHost 10.1.1.197&gt;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ServerName downunder.gogo.com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DocumentRoot /var/www/html</a:t>
            </a:r>
          </a:p>
          <a:p>
            <a:pPr>
              <a:buFont typeface="Arial" charset="0"/>
              <a:buNone/>
            </a:pPr>
            <a:r>
              <a:rPr lang="en-US" sz="1600" b="1" smtClean="0">
                <a:latin typeface="Courier New" pitchFamily="49" charset="0"/>
              </a:rPr>
              <a:t>&lt;/VirtualHost&gt;</a:t>
            </a:r>
            <a:endParaRPr lang="en-US" sz="16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 Based Virtual Hosts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With IP based Virtual Hosts, Apache allows you to declare different IP address for each server in each &lt;VirtualHost&gt; block</a:t>
            </a:r>
          </a:p>
          <a:p>
            <a:pPr lvl="1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Listen 80</a:t>
            </a:r>
          </a:p>
          <a:p>
            <a:pPr lvl="1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&lt;VirtualHost 168.20.30.40&gt;</a:t>
            </a:r>
          </a:p>
          <a:p>
            <a:pPr lvl="1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DocumentRoot /www/example1</a:t>
            </a:r>
          </a:p>
          <a:p>
            <a:pPr lvl="1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ServerName www.example1.com</a:t>
            </a:r>
          </a:p>
          <a:p>
            <a:pPr lvl="1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&lt;/VirtualHost&gt;</a:t>
            </a:r>
          </a:p>
          <a:p>
            <a:pPr lvl="1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&lt;VirtualHost 168.20.30.50&gt;</a:t>
            </a:r>
          </a:p>
          <a:p>
            <a:pPr lvl="1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DocumentRoot /www/example2</a:t>
            </a:r>
          </a:p>
          <a:p>
            <a:pPr lvl="1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ServerName www.example2.org</a:t>
            </a:r>
          </a:p>
          <a:p>
            <a:pPr lvl="1"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&lt;/VirtualHost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/etc/nssswitch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ea typeface="Times New Roman"/>
                <a:cs typeface="Times New Roman"/>
              </a:rPr>
              <a:t>To resolve host names to an IP address, resolver can use a number of methods such as local files, name server, NIS, or </a:t>
            </a:r>
            <a:r>
              <a:rPr lang="en-GB" dirty="0" err="1" smtClean="0">
                <a:ea typeface="Times New Roman"/>
                <a:cs typeface="Times New Roman"/>
              </a:rPr>
              <a:t>ldap</a:t>
            </a:r>
            <a:r>
              <a:rPr lang="en-GB" dirty="0" smtClean="0">
                <a:ea typeface="Times New Roman"/>
                <a:cs typeface="Times New Roman"/>
              </a:rPr>
              <a:t> server. 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ea typeface="Times New Roman"/>
                <a:cs typeface="Times New Roman"/>
              </a:rPr>
              <a:t>Resolver will first look up in the file </a:t>
            </a:r>
            <a:r>
              <a:rPr lang="en-GB" b="1" dirty="0" smtClean="0">
                <a:ea typeface="Times New Roman"/>
                <a:cs typeface="Times New Roman"/>
              </a:rPr>
              <a:t>/etc/</a:t>
            </a:r>
            <a:r>
              <a:rPr lang="en-GB" b="1" dirty="0" err="1" smtClean="0">
                <a:ea typeface="Times New Roman"/>
                <a:cs typeface="Times New Roman"/>
              </a:rPr>
              <a:t>nsswitch.conf</a:t>
            </a:r>
            <a:r>
              <a:rPr lang="en-GB" dirty="0" smtClean="0">
                <a:ea typeface="Times New Roman"/>
                <a:cs typeface="Times New Roman"/>
              </a:rPr>
              <a:t> file (previously </a:t>
            </a:r>
            <a:r>
              <a:rPr lang="en-GB" b="1" dirty="0" smtClean="0">
                <a:ea typeface="Times New Roman"/>
                <a:cs typeface="Times New Roman"/>
              </a:rPr>
              <a:t>/etc/</a:t>
            </a:r>
            <a:r>
              <a:rPr lang="en-GB" b="1" dirty="0" err="1" smtClean="0">
                <a:ea typeface="Times New Roman"/>
                <a:cs typeface="Times New Roman"/>
              </a:rPr>
              <a:t>host.conf</a:t>
            </a:r>
            <a:r>
              <a:rPr lang="en-GB" dirty="0" smtClean="0">
                <a:ea typeface="Times New Roman"/>
                <a:cs typeface="Times New Roman"/>
              </a:rPr>
              <a:t>) to determine which of the above methods used to resolve hostnames</a:t>
            </a:r>
            <a:endParaRPr lang="en-US" sz="4400" dirty="0" smtClean="0">
              <a:ea typeface="Times New Roman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u="sng" dirty="0" smtClean="0">
                <a:ea typeface="Times New Roman"/>
                <a:cs typeface="Times New Roman"/>
              </a:rPr>
              <a:t>Example /etc/</a:t>
            </a:r>
            <a:r>
              <a:rPr lang="en-GB" u="sng" dirty="0" err="1" smtClean="0">
                <a:ea typeface="Times New Roman"/>
                <a:cs typeface="Times New Roman"/>
              </a:rPr>
              <a:t>nsswitch</a:t>
            </a:r>
            <a:endParaRPr lang="en-US" sz="4400" dirty="0" smtClean="0">
              <a:ea typeface="Times New Roman"/>
            </a:endParaRPr>
          </a:p>
          <a:p>
            <a:pPr marL="800100" lvl="2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800" dirty="0" smtClean="0">
                <a:latin typeface="Courier New"/>
                <a:ea typeface="Times New Roman"/>
                <a:cs typeface="Times New Roman"/>
              </a:rPr>
              <a:t>hosts:	files </a:t>
            </a:r>
            <a:r>
              <a:rPr lang="en-GB" sz="2800" dirty="0" err="1" smtClean="0">
                <a:latin typeface="Courier New"/>
                <a:ea typeface="Times New Roman"/>
                <a:cs typeface="Times New Roman"/>
              </a:rPr>
              <a:t>dns</a:t>
            </a:r>
            <a:r>
              <a:rPr lang="en-GB" sz="2800" dirty="0" smtClean="0">
                <a:latin typeface="Courier New"/>
                <a:ea typeface="Times New Roman"/>
                <a:cs typeface="Times New Roman"/>
              </a:rPr>
              <a:t> </a:t>
            </a:r>
            <a:r>
              <a:rPr lang="en-GB" sz="2800" dirty="0" err="1" smtClean="0">
                <a:latin typeface="Courier New"/>
                <a:ea typeface="Times New Roman"/>
                <a:cs typeface="Times New Roman"/>
              </a:rPr>
              <a:t>nis</a:t>
            </a:r>
            <a:endParaRPr lang="en-US" sz="2800" dirty="0" smtClean="0">
              <a:latin typeface="Times New Roman"/>
              <a:ea typeface="Times New Roman"/>
            </a:endParaRPr>
          </a:p>
          <a:p>
            <a:pPr marL="800100" lvl="2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800" dirty="0" smtClean="0">
                <a:latin typeface="Courier New"/>
                <a:ea typeface="Times New Roman"/>
                <a:cs typeface="Times New Roman"/>
              </a:rPr>
              <a:t>networks: 	files</a:t>
            </a:r>
            <a:r>
              <a:rPr lang="en-GB" sz="2800" dirty="0" smtClean="0">
                <a:latin typeface="Arial"/>
                <a:ea typeface="Times New Roman"/>
                <a:cs typeface="Times New Roman"/>
              </a:rPr>
              <a:t> </a:t>
            </a:r>
            <a:endParaRPr lang="en-US" sz="2800" dirty="0" smtClean="0">
              <a:latin typeface="Times New Roman"/>
              <a:ea typeface="Times New Roman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>
                <a:latin typeface="Courier New"/>
                <a:ea typeface="Times New Roman"/>
                <a:cs typeface="Times New Roman"/>
              </a:rPr>
              <a:t>files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/</a:t>
            </a:r>
            <a:r>
              <a:rPr lang="en-US" dirty="0" smtClean="0"/>
              <a:t>etc/hosts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err="1" smtClean="0">
                <a:latin typeface="Courier New"/>
                <a:ea typeface="Times New Roman"/>
                <a:cs typeface="Times New Roman"/>
              </a:rPr>
              <a:t>dns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 /</a:t>
            </a:r>
            <a:r>
              <a:rPr lang="en-US" dirty="0" smtClean="0"/>
              <a:t>etc/</a:t>
            </a:r>
            <a:r>
              <a:rPr lang="en-US" dirty="0" err="1" smtClean="0"/>
              <a:t>resolv.conf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port based and IP based Virtual Hosts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 lvl="1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Listen 172.20.30.40:80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Listen 172.20.30.40:8080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Listen 172.20.30.50:80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VirtualHost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168.20.30.40:80&gt;</a:t>
            </a:r>
          </a:p>
          <a:p>
            <a:pPr lvl="1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DocumentRoot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/www/example1-80</a:t>
            </a:r>
          </a:p>
          <a:p>
            <a:pPr lvl="1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www.example1.com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VirtualHost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VirtualHost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168.20.30.40:8080&gt;</a:t>
            </a:r>
          </a:p>
          <a:p>
            <a:pPr lvl="1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DocumentRoot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/www/example1-8080</a:t>
            </a:r>
          </a:p>
          <a:p>
            <a:pPr lvl="1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www.example1.com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VirtualHost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VirtualHost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168.20.30.50:80&gt;</a:t>
            </a:r>
          </a:p>
          <a:p>
            <a:pPr lvl="1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DocumentRoot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/www/example2-80</a:t>
            </a:r>
          </a:p>
          <a:p>
            <a:pPr lvl="1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www.example1.org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SSI — Server Side Include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Related module: mod_include</a:t>
            </a:r>
          </a:p>
          <a:p>
            <a:r>
              <a:rPr lang="en-US" smtClean="0"/>
              <a:t>SSI (Server Side Includes) are code lines which will be placed in the HTML pages and evaluated on the server while the pages are being served.</a:t>
            </a:r>
          </a:p>
          <a:p>
            <a:r>
              <a:rPr lang="en-US" smtClean="0"/>
              <a:t>They let you add dynamically generated content to an existing HTML pages.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CGI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Related module: mod_alias, mod_cgi</a:t>
            </a:r>
          </a:p>
          <a:p>
            <a:r>
              <a:rPr lang="en-US" smtClean="0"/>
              <a:t>CGI (Common Gateway Interface) let you create external dynamic content on your web site through CGI programs/CGI scripts. </a:t>
            </a:r>
          </a:p>
          <a:p>
            <a:r>
              <a:rPr lang="en-US" smtClean="0"/>
              <a:t>STDOUT ‘file’ will be ‘page’ that HTTPD server will send to user browser. Be careful with the header, otherwise HTTPD server will report Error.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CGI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Program Parameter</a:t>
            </a:r>
          </a:p>
          <a:p>
            <a:r>
              <a:rPr lang="en-US" smtClean="0"/>
              <a:t>GET method:</a:t>
            </a:r>
          </a:p>
          <a:p>
            <a:pPr lvl="1"/>
            <a:r>
              <a:rPr lang="en-US" smtClean="0"/>
              <a:t>Environment variable QUERY_STRING specifies the user input string</a:t>
            </a:r>
          </a:p>
          <a:p>
            <a:r>
              <a:rPr lang="en-US" smtClean="0"/>
              <a:t>POST method:</a:t>
            </a:r>
          </a:p>
          <a:p>
            <a:pPr lvl="1"/>
            <a:r>
              <a:rPr lang="en-US" smtClean="0"/>
              <a:t>STDIN ‘file’ is the variable set that user browser sends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 Script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Other method to create dynamic contents is Server Scripts (JAVA, PHP, etc.)</a:t>
            </a:r>
          </a:p>
          <a:p>
            <a:r>
              <a:rPr lang="en-US" smtClean="0"/>
              <a:t>Scripts are generally more portable than CGI.</a:t>
            </a:r>
          </a:p>
          <a:p>
            <a:r>
              <a:rPr lang="en-US" smtClean="0"/>
              <a:t>Most of the web hosting providers offer scripts and CGI for their clients.</a:t>
            </a:r>
          </a:p>
          <a:p>
            <a:r>
              <a:rPr lang="en-US" smtClean="0"/>
              <a:t>There are two ways of implementation</a:t>
            </a:r>
          </a:p>
          <a:p>
            <a:pPr lvl="1"/>
            <a:r>
              <a:rPr lang="en-US" smtClean="0"/>
              <a:t>Apache module: Technically preferred;</a:t>
            </a:r>
          </a:p>
          <a:p>
            <a:pPr lvl="1"/>
            <a:r>
              <a:rPr lang="en-US" smtClean="0"/>
              <a:t>CGI binary as an external page preprocessor.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Running Apache</a:t>
            </a:r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To stop and start the server , the </a:t>
            </a:r>
            <a:r>
              <a:rPr lang="en-GB" b="1" smtClean="0"/>
              <a:t>/etc/rc.d/init.d/httpd</a:t>
            </a:r>
            <a:r>
              <a:rPr lang="en-GB" smtClean="0"/>
              <a:t> script can be used. On a busy server it is preferable to use </a:t>
            </a:r>
            <a:r>
              <a:rPr lang="en-GB" b="1" smtClean="0"/>
              <a:t>apachectl</a:t>
            </a:r>
            <a:r>
              <a:rPr lang="en-GB" smtClean="0"/>
              <a:t> especially with the </a:t>
            </a:r>
            <a:r>
              <a:rPr lang="en-GB" b="1" smtClean="0"/>
              <a:t>graceful</a:t>
            </a:r>
            <a:r>
              <a:rPr lang="en-GB" smtClean="0"/>
              <a:t> option which will restart the server only when current connections have been dealt with.</a:t>
            </a:r>
            <a:endParaRPr lang="en-US" smtClean="0"/>
          </a:p>
          <a:p>
            <a:r>
              <a:rPr lang="en-GB" smtClean="0"/>
              <a:t>The main log files are in </a:t>
            </a:r>
            <a:r>
              <a:rPr lang="en-GB" b="1" smtClean="0"/>
              <a:t>/var/log/httpd/</a:t>
            </a:r>
            <a:r>
              <a:rPr lang="en-GB" smtClean="0"/>
              <a:t>. It may be useful for security reasons to regularly check the error_log and access_log files.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HTTPD Module: </a:t>
            </a:r>
            <a:r>
              <a:rPr lang="en-US" dirty="0" err="1" smtClean="0"/>
              <a:t>mod_auth</a:t>
            </a:r>
            <a:r>
              <a:rPr lang="en-US" dirty="0" smtClean="0"/>
              <a:t>, </a:t>
            </a:r>
            <a:r>
              <a:rPr lang="en-US" dirty="0" err="1" smtClean="0"/>
              <a:t>mod_access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Authentication, Authorization, and Access Control (AAA)</a:t>
            </a:r>
          </a:p>
          <a:p>
            <a:pPr>
              <a:defRPr/>
            </a:pPr>
            <a:r>
              <a:rPr lang="en-US" dirty="0" smtClean="0"/>
              <a:t>Using this HTTPD Access Control feature, you can control who accessing what resources in the website as primitive/basic requirements.</a:t>
            </a:r>
          </a:p>
          <a:p>
            <a:pPr>
              <a:defRPr/>
            </a:pPr>
            <a:r>
              <a:rPr lang="en-US" dirty="0" smtClean="0"/>
              <a:t>Most webmasters choose to write their own scripts to handle AAA for independency and uniqueness.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Apache's </a:t>
            </a:r>
            <a:r>
              <a:rPr lang="en-US" b="1" dirty="0" err="1" smtClean="0"/>
              <a:t>htpasswd</a:t>
            </a:r>
            <a:r>
              <a:rPr lang="en-US" dirty="0" smtClean="0"/>
              <a:t> password utility creates  username/password  authentication for Web page access </a:t>
            </a:r>
            <a:r>
              <a:rPr lang="en-US" b="1" dirty="0" smtClean="0"/>
              <a:t>independent </a:t>
            </a:r>
            <a:r>
              <a:rPr lang="en-US" dirty="0" smtClean="0"/>
              <a:t>of your system login password.</a:t>
            </a:r>
          </a:p>
          <a:p>
            <a:pPr>
              <a:defRPr/>
            </a:pPr>
            <a:r>
              <a:rPr lang="en-US" dirty="0" smtClean="0"/>
              <a:t>When using </a:t>
            </a:r>
            <a:r>
              <a:rPr lang="en-US" dirty="0" err="1" smtClean="0"/>
              <a:t>htpasswd</a:t>
            </a:r>
            <a:r>
              <a:rPr lang="en-US" dirty="0" smtClean="0"/>
              <a:t> on the command line, you have to specify the location of the password file, and if it doesn't yet exist, you have to include -c,.</a:t>
            </a:r>
          </a:p>
          <a:p>
            <a:pPr>
              <a:defRPr/>
            </a:pPr>
            <a:r>
              <a:rPr lang="en-US" dirty="0" smtClean="0"/>
              <a:t>You can place the file in /etc/</a:t>
            </a:r>
            <a:r>
              <a:rPr lang="en-US" dirty="0" err="1" smtClean="0"/>
              <a:t>httpd</a:t>
            </a:r>
            <a:r>
              <a:rPr lang="en-US" dirty="0" smtClean="0"/>
              <a:t>/conf directory, but must be away from the </a:t>
            </a:r>
            <a:r>
              <a:rPr lang="en-US" dirty="0" err="1" smtClean="0"/>
              <a:t>DocumentRoot</a:t>
            </a:r>
            <a:r>
              <a:rPr lang="en-US" dirty="0" smtClean="0"/>
              <a:t> tree where Web users could possibly view it.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/>
          <a:lstStyle/>
          <a:p>
            <a:r>
              <a:rPr lang="en-US" smtClean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Create a .</a:t>
            </a:r>
            <a:r>
              <a:rPr lang="en-US" dirty="0" err="1" smtClean="0"/>
              <a:t>htaccess</a:t>
            </a:r>
            <a:r>
              <a:rPr lang="en-US" dirty="0" smtClean="0"/>
              <a:t> file in the directory to which you want password control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AuthUserFile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/etc/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/conf/.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htpasswd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AuthGroupFile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/dev/null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EnterPassword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Basic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require user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thang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/>
              <a:t>This password protects the directory and all its subdirectories. If you want all .</a:t>
            </a:r>
            <a:r>
              <a:rPr lang="en-US" dirty="0" err="1" smtClean="0"/>
              <a:t>htpasswd</a:t>
            </a:r>
            <a:r>
              <a:rPr lang="en-US" dirty="0" smtClean="0"/>
              <a:t> users to have access, replace this line with require valid-user.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Group file is also Okay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	cat /etc/</a:t>
            </a:r>
            <a:r>
              <a:rPr lang="en-US" dirty="0" err="1" smtClean="0"/>
              <a:t>httpd</a:t>
            </a:r>
            <a:r>
              <a:rPr lang="en-US" dirty="0" smtClean="0"/>
              <a:t>/conf/group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	staff: </a:t>
            </a:r>
            <a:r>
              <a:rPr lang="en-US" dirty="0" err="1" smtClean="0"/>
              <a:t>thang</a:t>
            </a:r>
            <a:r>
              <a:rPr lang="en-US" dirty="0" smtClean="0"/>
              <a:t> tri</a:t>
            </a:r>
          </a:p>
          <a:p>
            <a:pPr>
              <a:defRPr/>
            </a:pPr>
            <a:r>
              <a:rPr lang="en-US" dirty="0" smtClean="0"/>
              <a:t>.</a:t>
            </a:r>
            <a:r>
              <a:rPr lang="en-US" dirty="0" err="1" smtClean="0"/>
              <a:t>htaccess</a:t>
            </a:r>
            <a:r>
              <a:rPr lang="en-US" dirty="0" smtClean="0"/>
              <a:t>:</a:t>
            </a: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AuthUserFile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/etc/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httpd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/conf/.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htpasswd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AuthGroupFile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/etc/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httpd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/conf/group</a:t>
            </a: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AuthName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EnterPassword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AuthType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Basic</a:t>
            </a:r>
          </a:p>
          <a:p>
            <a:pPr lvl="1">
              <a:buFont typeface="Arial" charset="0"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require group staff</a:t>
            </a:r>
          </a:p>
          <a:p>
            <a:pPr>
              <a:buFont typeface="Arial" charset="0"/>
              <a:buNone/>
              <a:defRPr/>
            </a:pPr>
            <a:endParaRPr lang="en-US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/etc/hosts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In /etc/hosts file, fields are as follows:	</a:t>
            </a:r>
            <a:endParaRPr lang="en-US" smtClean="0"/>
          </a:p>
          <a:p>
            <a:pPr>
              <a:buFont typeface="Arial" charset="0"/>
              <a:buNone/>
            </a:pPr>
            <a:r>
              <a:rPr lang="en-GB" sz="2800" b="1" smtClean="0"/>
              <a:t>	IP	machine 	machine.domain	           alias</a:t>
            </a:r>
            <a:endParaRPr lang="en-US" sz="2800" b="1" smtClean="0"/>
          </a:p>
          <a:p>
            <a:pPr>
              <a:buFont typeface="Arial" charset="0"/>
              <a:buNone/>
            </a:pPr>
            <a:endParaRPr lang="en-US" smtClean="0"/>
          </a:p>
          <a:p>
            <a:r>
              <a:rPr lang="en-GB" u="sng" smtClean="0"/>
              <a:t>Example /etct/hosts</a:t>
            </a:r>
            <a:endParaRPr lang="en-US" smtClean="0"/>
          </a:p>
          <a:p>
            <a:pPr lvl="1">
              <a:buFont typeface="Arial" charset="0"/>
              <a:buNone/>
            </a:pPr>
            <a:r>
              <a:rPr lang="en-GB" sz="2200" smtClean="0">
                <a:latin typeface="Courier New" pitchFamily="49" charset="0"/>
                <a:cs typeface="Courier New" pitchFamily="49" charset="0"/>
              </a:rPr>
              <a:t>192.168.1.233	io		io.my.domain	</a:t>
            </a:r>
            <a:endParaRPr lang="en-US" sz="220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GB" sz="2200" smtClean="0">
                <a:latin typeface="Courier New" pitchFamily="49" charset="0"/>
                <a:cs typeface="Courier New" pitchFamily="49" charset="0"/>
              </a:rPr>
              <a:t>61.20.187.42	callisto   callisto.physics.edu</a:t>
            </a:r>
            <a:endParaRPr lang="en-US" sz="2200" smtClean="0"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DNS server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GB" dirty="0" smtClean="0"/>
              <a:t> If the resolver has to use a DNS server it means it will look up the </a:t>
            </a:r>
            <a:r>
              <a:rPr lang="en-GB" b="1" dirty="0" smtClean="0"/>
              <a:t>/etc/</a:t>
            </a:r>
            <a:r>
              <a:rPr lang="en-GB" b="1" dirty="0" err="1" smtClean="0"/>
              <a:t>resolv.conf</a:t>
            </a:r>
            <a:r>
              <a:rPr lang="en-GB" dirty="0" smtClean="0"/>
              <a:t> file for a list of available servers to query from.</a:t>
            </a: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GB" dirty="0" smtClean="0"/>
              <a:t>In /etc/</a:t>
            </a:r>
            <a:r>
              <a:rPr lang="en-GB" dirty="0" err="1" smtClean="0"/>
              <a:t>resolv.conf</a:t>
            </a:r>
            <a:r>
              <a:rPr lang="en-GB" dirty="0" smtClean="0"/>
              <a:t> file</a:t>
            </a:r>
            <a:r>
              <a:rPr lang="en-US" dirty="0" smtClean="0"/>
              <a:t>, </a:t>
            </a:r>
            <a:r>
              <a:rPr lang="en-GB" dirty="0" smtClean="0"/>
              <a:t>fields in this file are as follows:</a:t>
            </a: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r>
              <a:rPr lang="en-GB" b="1" dirty="0" smtClean="0"/>
              <a:t>	Keyword            value</a:t>
            </a: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GB" u="sng" dirty="0" smtClean="0"/>
              <a:t>Example /</a:t>
            </a:r>
            <a:r>
              <a:rPr lang="en-GB" u="sng" dirty="0" err="1" smtClean="0"/>
              <a:t>etct</a:t>
            </a:r>
            <a:r>
              <a:rPr lang="en-GB" u="sng" dirty="0" smtClean="0"/>
              <a:t>/hosts file</a:t>
            </a:r>
            <a:endParaRPr lang="en-US" dirty="0" smtClean="0"/>
          </a:p>
          <a:p>
            <a:pPr lvl="1">
              <a:buFont typeface="Arial" pitchFamily="34" charset="0"/>
              <a:buNone/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domain        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nameserver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127.0.0.1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Check if you have BIND installed</a:t>
            </a:r>
          </a:p>
          <a:p>
            <a:r>
              <a:rPr lang="en-US" smtClean="0"/>
              <a:t># rpm -qa | grep bind</a:t>
            </a:r>
          </a:p>
          <a:p>
            <a:pPr>
              <a:buFont typeface="Arial" charset="0"/>
              <a:buNone/>
            </a:pPr>
            <a:r>
              <a:rPr lang="en-US" i="1" smtClean="0"/>
              <a:t>	bind-9.2.1-16</a:t>
            </a:r>
          </a:p>
          <a:p>
            <a:r>
              <a:rPr lang="en-US" smtClean="0"/>
              <a:t>Look for more information in .html files of the following output</a:t>
            </a:r>
          </a:p>
          <a:p>
            <a:r>
              <a:rPr lang="nl-NL" smtClean="0"/>
              <a:t># rpm -ql bind</a:t>
            </a:r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DNS Configuration Files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BIND version 7 and before, the DNS configuration file is </a:t>
            </a:r>
            <a:r>
              <a:rPr lang="en-GB" b="1" smtClean="0"/>
              <a:t>/etc/named.boot</a:t>
            </a:r>
            <a:r>
              <a:rPr lang="en-GB" smtClean="0"/>
              <a:t>. </a:t>
            </a:r>
            <a:endParaRPr lang="en-US" smtClean="0"/>
          </a:p>
          <a:p>
            <a:r>
              <a:rPr lang="en-GB" smtClean="0"/>
              <a:t>From BIND version 8, the DNS configuration file is </a:t>
            </a:r>
            <a:r>
              <a:rPr lang="en-GB" b="1" smtClean="0"/>
              <a:t>/etc/named.conf</a:t>
            </a:r>
            <a:r>
              <a:rPr lang="en-GB" smtClean="0"/>
              <a:t>. </a:t>
            </a:r>
            <a:endParaRPr lang="en-US" smtClean="0"/>
          </a:p>
          <a:p>
            <a:r>
              <a:rPr lang="en-GB" smtClean="0"/>
              <a:t>To convert old configuration files, use</a:t>
            </a:r>
            <a:r>
              <a:rPr lang="en-GB" b="1" smtClean="0"/>
              <a:t> named-bootconf.pl</a:t>
            </a:r>
            <a:r>
              <a:rPr lang="en-GB" smtClean="0"/>
              <a:t> utility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file /etc/</a:t>
            </a:r>
            <a:r>
              <a:rPr lang="en-US" dirty="0" err="1" smtClean="0"/>
              <a:t>named.boot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smtClean="0"/>
              <a:t>The /etc/named.boot</a:t>
            </a:r>
            <a:r>
              <a:rPr lang="en-GB" smtClean="0"/>
              <a:t> file:</a:t>
            </a:r>
            <a:endParaRPr lang="en-US" smtClean="0"/>
          </a:p>
          <a:p>
            <a:pPr>
              <a:buFont typeface="Arial" charset="0"/>
              <a:buNone/>
            </a:pPr>
            <a:r>
              <a:rPr lang="en-GB" smtClean="0"/>
              <a:t> </a:t>
            </a:r>
            <a:endParaRPr lang="en-US" smtClean="0"/>
          </a:p>
          <a:p>
            <a:pPr>
              <a:buFont typeface="Arial" charset="0"/>
              <a:buNone/>
            </a:pPr>
            <a:r>
              <a:rPr lang="en-GB" sz="2000" smtClean="0">
                <a:latin typeface="Courier New" pitchFamily="49" charset="0"/>
                <a:cs typeface="Courier New" pitchFamily="49" charset="0"/>
              </a:rPr>
              <a:t>directory					/var/named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2000" smtClean="0">
                <a:latin typeface="Courier New" pitchFamily="49" charset="0"/>
                <a:cs typeface="Courier New" pitchFamily="49" charset="0"/>
              </a:rPr>
              <a:t>cache		.				named.ca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2000" smtClean="0">
                <a:latin typeface="Courier New" pitchFamily="49" charset="0"/>
                <a:cs typeface="Courier New" pitchFamily="49" charset="0"/>
              </a:rPr>
              <a:t>primary	myco.org			named.myco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2000" smtClean="0">
                <a:latin typeface="Courier New" pitchFamily="49" charset="0"/>
                <a:cs typeface="Courier New" pitchFamily="49" charset="0"/>
              </a:rPr>
              <a:t>primary	0.0.127.in-addr.arp	named.local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2000" smtClean="0">
                <a:latin typeface="Courier New" pitchFamily="49" charset="0"/>
                <a:cs typeface="Courier New" pitchFamily="49" charset="0"/>
              </a:rPr>
              <a:t>primary	1.168.192.in-addr.arp	named.rev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options 	{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	directory  “/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/named”;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zone 	“.” 	{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	type hint;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	file  “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named.ca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”;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zone “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myco.org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”	{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	type master;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	file “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named.myco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”;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zone “1.168.192.in-addr.arp” {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	type master;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	file “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named.rev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”;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zone  “0.0.127.in-addr.arpa” {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	type master;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	file   “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named.local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”;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2209800"/>
            <a:ext cx="4495800" cy="14478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latin typeface="+mn-lt"/>
              </a:rPr>
              <a:t>/etc/</a:t>
            </a:r>
            <a:r>
              <a:rPr lang="en-US" sz="2800" dirty="0" err="1" smtClean="0">
                <a:latin typeface="+mn-lt"/>
              </a:rPr>
              <a:t>named.conf</a:t>
            </a: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GB" sz="2800" i="1" dirty="0" smtClean="0"/>
              <a:t>The /etc/</a:t>
            </a:r>
            <a:r>
              <a:rPr lang="en-GB" sz="2800" i="1" dirty="0" err="1" smtClean="0"/>
              <a:t>named.conf</a:t>
            </a:r>
            <a:r>
              <a:rPr lang="en-GB" sz="2800" dirty="0" smtClean="0"/>
              <a:t> file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/etc/</a:t>
            </a:r>
            <a:r>
              <a:rPr lang="en-US" b="1" i="1" dirty="0" err="1" smtClean="0"/>
              <a:t>named.conf</a:t>
            </a:r>
            <a:r>
              <a:rPr lang="en-US" b="1" i="1" dirty="0" smtClean="0"/>
              <a:t> : </a:t>
            </a:r>
            <a:r>
              <a:rPr lang="en-US" dirty="0" smtClean="0"/>
              <a:t>define zones</a:t>
            </a:r>
          </a:p>
          <a:p>
            <a:r>
              <a:rPr lang="en-US" dirty="0" smtClean="0"/>
              <a:t>There are zone files for forwarding mapping (domain name to IP) and reverse mapping (IP to domain name)</a:t>
            </a:r>
          </a:p>
          <a:p>
            <a:r>
              <a:rPr lang="en-US" dirty="0" smtClean="0"/>
              <a:t>Directory</a:t>
            </a:r>
            <a:r>
              <a:rPr lang="en-US" b="1" i="1" dirty="0" smtClean="0"/>
              <a:t> / </a:t>
            </a:r>
            <a:r>
              <a:rPr lang="en-US" b="1" i="1" dirty="0" err="1" smtClean="0"/>
              <a:t>var</a:t>
            </a:r>
            <a:r>
              <a:rPr lang="en-US" b="1" i="1" dirty="0" smtClean="0"/>
              <a:t>/named </a:t>
            </a:r>
            <a:r>
              <a:rPr lang="en-US" dirty="0" smtClean="0"/>
              <a:t>keeps zones files : *.zone, named.ca, </a:t>
            </a:r>
            <a:r>
              <a:rPr lang="en-US" dirty="0" err="1" smtClean="0"/>
              <a:t>named.local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</TotalTime>
  <Words>1962</Words>
  <Application>Microsoft Office PowerPoint</Application>
  <PresentationFormat>On-screen Show (4:3)</PresentationFormat>
  <Paragraphs>445</Paragraphs>
  <Slides>29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Domain Name System</vt:lpstr>
      <vt:lpstr>/etc/nssswitch</vt:lpstr>
      <vt:lpstr>/etc/hosts</vt:lpstr>
      <vt:lpstr>DNS server</vt:lpstr>
      <vt:lpstr>Slide 5</vt:lpstr>
      <vt:lpstr>DNS Configuration Files</vt:lpstr>
      <vt:lpstr>Old file /etc/named.boot</vt:lpstr>
      <vt:lpstr>/etc/named.conf The /etc/named.conf file </vt:lpstr>
      <vt:lpstr>Slide 9</vt:lpstr>
      <vt:lpstr>DNS zone files</vt:lpstr>
      <vt:lpstr>Slide 11</vt:lpstr>
      <vt:lpstr>HTTP Server</vt:lpstr>
      <vt:lpstr>Apache HTTPD</vt:lpstr>
      <vt:lpstr>HTTPD Configuration File</vt:lpstr>
      <vt:lpstr>Main Configuration File</vt:lpstr>
      <vt:lpstr>Highlights in Configuration file</vt:lpstr>
      <vt:lpstr>Name Based Virtual Hosts</vt:lpstr>
      <vt:lpstr>Slide 18</vt:lpstr>
      <vt:lpstr>IP Based Virtual Hosts</vt:lpstr>
      <vt:lpstr>Mixed port based and IP based Virtual Hosts</vt:lpstr>
      <vt:lpstr>SSI — Server Side Include</vt:lpstr>
      <vt:lpstr>CGI</vt:lpstr>
      <vt:lpstr>CGI</vt:lpstr>
      <vt:lpstr>Server Script</vt:lpstr>
      <vt:lpstr>Running Apache</vt:lpstr>
      <vt:lpstr>Access Control</vt:lpstr>
      <vt:lpstr>Access Control</vt:lpstr>
      <vt:lpstr>Access Control</vt:lpstr>
      <vt:lpstr>Access 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trunghq</dc:creator>
  <cp:lastModifiedBy>tcc</cp:lastModifiedBy>
  <cp:revision>61</cp:revision>
  <dcterms:created xsi:type="dcterms:W3CDTF">2008-02-26T08:26:21Z</dcterms:created>
  <dcterms:modified xsi:type="dcterms:W3CDTF">2009-08-11T01:43:29Z</dcterms:modified>
</cp:coreProperties>
</file>