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7C322F-D5CD-499D-8D78-F1707AC2A415}">
  <a:tblStyle styleId="{F77C322F-D5CD-499D-8D78-F1707AC2A4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5B5B82-8045-42D6-99D4-6F71719796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6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0333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42919fb4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942919fb4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57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358d57a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9358d57a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1100">
                <a:solidFill>
                  <a:schemeClr val="dk1"/>
                </a:solidFill>
              </a:rPr>
              <a:t>Pourquoi intégrer les ingredient au début de la recette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1100">
                <a:solidFill>
                  <a:schemeClr val="dk1"/>
                </a:solidFill>
              </a:rPr>
              <a:t>Qu’est ce que l’INPUT et TARGET</a:t>
            </a:r>
            <a:endParaRPr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76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358d57a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9358d57a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83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4a494f7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94a494f7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8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358d57a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9358d57a9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62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fd0ed031b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8fd0ed031b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560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4310a756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94310a756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349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4310a75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4310a75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45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94310a75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94310a75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62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942919fb4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942919fb4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409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d0ed031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8fd0ed031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5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42919fb4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42919fb4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1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fd0ed031b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8fd0ed031b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19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fd0ed031b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fd0ed031b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3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fd0ed031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8fd0ed031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00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0ed031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8fd0ed031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1100">
                <a:solidFill>
                  <a:schemeClr val="dk1"/>
                </a:solidFill>
              </a:rPr>
              <a:t>Important : mentionner les steps de recettes dans Foodcom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931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fd0ed031b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8fd0ed031b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3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358d57a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9358d57a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87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7356366" y="5066325"/>
            <a:ext cx="893699" cy="77174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8250311" y="5066325"/>
            <a:ext cx="893699" cy="77174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0" y="5066325"/>
            <a:ext cx="893699" cy="77174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893709" y="5066325"/>
            <a:ext cx="6462600" cy="77174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9144000" cy="399285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3047703" y="3992850"/>
            <a:ext cx="3047700" cy="77174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6096270" y="3992850"/>
            <a:ext cx="3047700" cy="77174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" y="3992850"/>
            <a:ext cx="3047700" cy="77174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7356366" y="5066325"/>
            <a:ext cx="893699" cy="77174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8250311" y="5066325"/>
            <a:ext cx="893699" cy="77174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0" y="5066325"/>
            <a:ext cx="893699" cy="771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893709" y="5066325"/>
            <a:ext cx="6462600" cy="77174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699" cy="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3593400" y="1181419"/>
            <a:ext cx="1957200" cy="65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Arial"/>
              <a:buNone/>
            </a:pPr>
            <a:r>
              <a:rPr lang="de" sz="9600" b="1" i="0" u="none" strike="noStrike" cap="non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1" name="Google Shape;101;p21"/>
          <p:cNvSpPr/>
          <p:nvPr/>
        </p:nvSpPr>
        <p:spPr>
          <a:xfrm>
            <a:off x="5723283" y="1599675"/>
            <a:ext cx="1710300" cy="77174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7434176" y="1599675"/>
            <a:ext cx="1710300" cy="77174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0" y="1599675"/>
            <a:ext cx="1710300" cy="77174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1710424" y="1599675"/>
            <a:ext cx="1710300" cy="77174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219455" y="1200150"/>
            <a:ext cx="3136800" cy="37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7356366" y="5066325"/>
            <a:ext cx="893699" cy="77174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8250311" y="5066325"/>
            <a:ext cx="893699" cy="77174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0" y="5066325"/>
            <a:ext cx="893699" cy="77174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893709" y="5066325"/>
            <a:ext cx="6462600" cy="77174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094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/>
          <p:nvPr/>
        </p:nvSpPr>
        <p:spPr>
          <a:xfrm>
            <a:off x="0" y="2786075"/>
            <a:ext cx="8004600" cy="16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0" y="2839669"/>
            <a:ext cx="57960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lang="de">
                <a:solidFill>
                  <a:srgbClr val="2185C5"/>
                </a:solidFill>
              </a:rPr>
              <a:t>Deep Learning:</a:t>
            </a:r>
            <a:endParaRPr>
              <a:solidFill>
                <a:srgbClr val="2185C5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-44600" y="3214550"/>
            <a:ext cx="87330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sz="2100" b="1" i="0" u="none" strike="noStrike" cap="none">
                <a:solidFill>
                  <a:srgbClr val="677480"/>
                </a:solidFill>
              </a:rPr>
              <a:t>Creati</a:t>
            </a:r>
            <a:r>
              <a:rPr lang="de" sz="2100" b="1"/>
              <a:t>on</a:t>
            </a:r>
            <a:r>
              <a:rPr lang="de" sz="2100" b="1" i="0" u="none" strike="noStrike" cap="none">
                <a:solidFill>
                  <a:srgbClr val="677480"/>
                </a:solidFill>
              </a:rPr>
              <a:t> </a:t>
            </a:r>
            <a:r>
              <a:rPr lang="de" sz="2100" b="1"/>
              <a:t>d’une recette de cuisine en utilisant</a:t>
            </a:r>
            <a:r>
              <a:rPr lang="de" sz="2100" b="1" i="0" u="none" strike="noStrike" cap="none">
                <a:solidFill>
                  <a:srgbClr val="677480"/>
                </a:solidFill>
              </a:rPr>
              <a:t> </a:t>
            </a:r>
            <a:r>
              <a:rPr lang="de" sz="2100" b="1"/>
              <a:t>réseaux des neurones</a:t>
            </a:r>
            <a:endParaRPr sz="2100"/>
          </a:p>
        </p:txBody>
      </p:sp>
      <p:sp>
        <p:nvSpPr>
          <p:cNvPr id="127" name="Google Shape;127;p24"/>
          <p:cNvSpPr/>
          <p:nvPr/>
        </p:nvSpPr>
        <p:spPr>
          <a:xfrm>
            <a:off x="3675952" y="4444369"/>
            <a:ext cx="1837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5514494" y="4444369"/>
            <a:ext cx="1837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0" y="4444369"/>
            <a:ext cx="1837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1838038" y="4444369"/>
            <a:ext cx="1837800" cy="77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133400" y="3593875"/>
            <a:ext cx="73524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700"/>
              <a:buFont typeface="Lato"/>
              <a:buChar char="-"/>
            </a:pPr>
            <a:r>
              <a:rPr lang="de" sz="1700"/>
              <a:t>Nicolas BOURASSEAU</a:t>
            </a:r>
            <a:endParaRPr sz="170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700"/>
              <a:buFont typeface="Lato"/>
              <a:buChar char="-"/>
            </a:pPr>
            <a:r>
              <a:rPr lang="de" sz="1700"/>
              <a:t>Giang NGUYEN</a:t>
            </a:r>
            <a:endParaRPr sz="170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700"/>
              <a:buFont typeface="Lato"/>
              <a:buChar char="-"/>
            </a:pPr>
            <a:r>
              <a:rPr lang="de" sz="1700"/>
              <a:t>David CANO	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227400" y="-87075"/>
            <a:ext cx="8105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lang="de"/>
              <a:t>Pipeline de préparation de données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-119125" y="547800"/>
            <a:ext cx="4515000" cy="4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AutoNum type="arabicPeriod"/>
            </a:pPr>
            <a:r>
              <a:rPr lang="de"/>
              <a:t>Nettoyer des colonnes “steps” &amp; “ingredients”</a:t>
            </a:r>
            <a:endParaRPr/>
          </a:p>
          <a:p>
            <a:pPr marL="4572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AutoNum type="arabicPeriod"/>
            </a:pPr>
            <a:r>
              <a:rPr lang="de"/>
              <a:t>Intégrer les ingrédients au début de la recette, car données de base</a:t>
            </a:r>
            <a:endParaRPr/>
          </a:p>
          <a:p>
            <a:pPr marL="4572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AutoNum type="arabicPeriod"/>
            </a:pPr>
            <a:r>
              <a:rPr lang="de"/>
              <a:t>Insérer les tokens de guide : /ingredient, &lt;start&gt;, &lt;end&gt;</a:t>
            </a:r>
            <a:endParaRPr/>
          </a:p>
          <a:p>
            <a:pPr marL="4572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AutoNum type="arabicPeriod"/>
            </a:pPr>
            <a:r>
              <a:rPr lang="de"/>
              <a:t>Tokenizer</a:t>
            </a:r>
            <a:endParaRPr/>
          </a:p>
          <a:p>
            <a:pPr marL="4572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AutoNum type="arabicPeriod"/>
            </a:pPr>
            <a:r>
              <a:rPr lang="de"/>
              <a:t>Charger dans Dataset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4533450" y="942250"/>
            <a:ext cx="4029900" cy="369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EXAMPLE: Une récette après traitement #3</a:t>
            </a: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4290900" y="1311550"/>
            <a:ext cx="4515000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de" sz="1050">
                <a:solidFill>
                  <a:schemeClr val="dk1"/>
                </a:solidFill>
                <a:highlight>
                  <a:srgbClr val="FFF2CC"/>
                </a:highlight>
              </a:rPr>
              <a:t>&lt;ingredient&gt;</a:t>
            </a:r>
            <a:r>
              <a:rPr lang="de" sz="1050">
                <a:solidFill>
                  <a:schemeClr val="dk1"/>
                </a:solidFill>
              </a:rPr>
              <a:t> spreadable cheese with garlic herbs potatoes olive oil red wine vinegar salt pepper </a:t>
            </a:r>
            <a:r>
              <a:rPr lang="de" sz="1050">
                <a:solidFill>
                  <a:schemeClr val="dk1"/>
                </a:solidFill>
                <a:highlight>
                  <a:srgbClr val="FFF2CC"/>
                </a:highlight>
              </a:rPr>
              <a:t>&lt;/ingredients&gt;</a:t>
            </a:r>
            <a:endParaRPr sz="105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de" sz="1050">
                <a:solidFill>
                  <a:schemeClr val="dk1"/>
                </a:solidFill>
                <a:highlight>
                  <a:srgbClr val="FFF2CC"/>
                </a:highlight>
              </a:rPr>
              <a:t>&lt;start&gt;</a:t>
            </a:r>
            <a:r>
              <a:rPr lang="de" sz="1050">
                <a:solidFill>
                  <a:schemeClr val="dk1"/>
                </a:solidFill>
              </a:rPr>
              <a:t>place potatoes in a large pot of lightly salted water and bring to a gentle boil</a:t>
            </a:r>
            <a:endParaRPr sz="105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de" sz="1050">
                <a:solidFill>
                  <a:schemeClr val="dk1"/>
                </a:solidFill>
              </a:rPr>
              <a:t>cook until potatoes are just tender</a:t>
            </a:r>
            <a:endParaRPr sz="105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de" sz="1050">
                <a:solidFill>
                  <a:schemeClr val="dk1"/>
                </a:solidFill>
              </a:rPr>
              <a:t>…..</a:t>
            </a:r>
            <a:endParaRPr sz="105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de" sz="1050">
                <a:solidFill>
                  <a:schemeClr val="dk1"/>
                </a:solidFill>
              </a:rPr>
              <a:t>preheat oven to 350 f</a:t>
            </a:r>
            <a:endParaRPr sz="105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de" sz="1050">
                <a:solidFill>
                  <a:schemeClr val="dk1"/>
                </a:solidFill>
              </a:rPr>
              <a:t>spread alouette evenly over potatoes and bake 15 minutes</a:t>
            </a:r>
            <a:endParaRPr sz="105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de" sz="1050">
                <a:solidFill>
                  <a:schemeClr val="dk1"/>
                </a:solidFill>
              </a:rPr>
              <a:t>divide between plates</a:t>
            </a:r>
            <a:endParaRPr sz="105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de" sz="1050">
                <a:solidFill>
                  <a:schemeClr val="dk1"/>
                </a:solidFill>
              </a:rPr>
              <a:t>garnish with finely diced red and yellow bell peppers </a:t>
            </a:r>
            <a:r>
              <a:rPr lang="de" sz="1050">
                <a:solidFill>
                  <a:schemeClr val="dk1"/>
                </a:solidFill>
                <a:highlight>
                  <a:srgbClr val="FFF2CC"/>
                </a:highlight>
              </a:rPr>
              <a:t>&lt;end&gt;</a:t>
            </a:r>
            <a:endParaRPr sz="11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>
            <a:off x="188675" y="660425"/>
            <a:ext cx="81057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143700" y="-5"/>
            <a:ext cx="64626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lang="de" sz="3300"/>
              <a:t>Model#1 - LSTM</a:t>
            </a:r>
            <a:endParaRPr sz="3300"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350" y="595350"/>
            <a:ext cx="3038475" cy="431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5"/>
          <p:cNvCxnSpPr/>
          <p:nvPr/>
        </p:nvCxnSpPr>
        <p:spPr>
          <a:xfrm>
            <a:off x="143700" y="478525"/>
            <a:ext cx="81057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/>
          <p:nvPr/>
        </p:nvSpPr>
        <p:spPr>
          <a:xfrm>
            <a:off x="143700" y="595350"/>
            <a:ext cx="3842400" cy="354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Objectif: prédire le 21e token à partir de 20 derniers tokens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124375" y="73650"/>
            <a:ext cx="85893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lang="de" sz="3300"/>
              <a:t>Model #2 _ Encodeur-Decodeur</a:t>
            </a:r>
            <a:endParaRPr sz="3300"/>
          </a:p>
        </p:txBody>
      </p:sp>
      <p:sp>
        <p:nvSpPr>
          <p:cNvPr id="231" name="Google Shape;231;p36"/>
          <p:cNvSpPr txBox="1"/>
          <p:nvPr/>
        </p:nvSpPr>
        <p:spPr>
          <a:xfrm>
            <a:off x="70750" y="1056275"/>
            <a:ext cx="30108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Lato"/>
              <a:buChar char="-"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Input _ Encodeur: étapes 0 -&gt;4e </a:t>
            </a:r>
            <a:endParaRPr sz="11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Lato"/>
              <a:buChar char="-"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Input _ Décodeur: tokens [0:k-1] de l’étape 5e (k = longueur)</a:t>
            </a:r>
            <a:endParaRPr sz="11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Lato"/>
              <a:buChar char="-"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Target:  tokens [1:k] de l’étape 5e </a:t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175" y="757325"/>
            <a:ext cx="5614300" cy="4160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6"/>
          <p:cNvCxnSpPr/>
          <p:nvPr/>
        </p:nvCxnSpPr>
        <p:spPr>
          <a:xfrm>
            <a:off x="143700" y="478525"/>
            <a:ext cx="81057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6"/>
          <p:cNvSpPr txBox="1"/>
          <p:nvPr/>
        </p:nvSpPr>
        <p:spPr>
          <a:xfrm>
            <a:off x="214425" y="595350"/>
            <a:ext cx="3524400" cy="354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Objectif: : prédire le 5e étape à partir des  4 premiers</a:t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2263550" y="1727975"/>
            <a:ext cx="58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78900" y="108675"/>
            <a:ext cx="96003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lang="de" sz="2400"/>
              <a:t>Models#3_ Finetune d’un Transformer de HuggingFace </a:t>
            </a:r>
            <a:endParaRPr sz="2400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450" y="796625"/>
            <a:ext cx="5136350" cy="42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78900" y="1352425"/>
            <a:ext cx="3084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Lato"/>
              <a:buChar char="-"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Type de Transformers: GPT2  entraîné pour génération de texte</a:t>
            </a:r>
            <a:endParaRPr sz="11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Lato"/>
              <a:buChar char="-"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Input: séquence de 50 tokens</a:t>
            </a:r>
            <a:endParaRPr sz="11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Lato"/>
              <a:buChar char="-"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Target:  séquence d’Input décalé d’un token</a:t>
            </a:r>
            <a:endParaRPr/>
          </a:p>
        </p:txBody>
      </p:sp>
      <p:cxnSp>
        <p:nvCxnSpPr>
          <p:cNvPr id="243" name="Google Shape;243;p37"/>
          <p:cNvCxnSpPr/>
          <p:nvPr/>
        </p:nvCxnSpPr>
        <p:spPr>
          <a:xfrm>
            <a:off x="143700" y="539175"/>
            <a:ext cx="81057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7"/>
          <p:cNvSpPr txBox="1"/>
          <p:nvPr/>
        </p:nvSpPr>
        <p:spPr>
          <a:xfrm>
            <a:off x="98475" y="595350"/>
            <a:ext cx="3165600" cy="523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Objectif: : prédire le token suivant à partir de 50  derniers tokens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0" y="698675"/>
            <a:ext cx="2878200" cy="3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b="1"/>
              <a:t>BLEU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sz="1400" i="1"/>
              <a:t>BiLingual Evaluation Understudy</a:t>
            </a:r>
            <a:endParaRPr sz="1400"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/>
              <a:t>Evalue la qualité d’un texte dans un contexte de traduction entre deux langues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lang="de"/>
              <a:t>Evaluation des Models (HuggingFace)</a:t>
            </a:r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3137332" y="698675"/>
            <a:ext cx="28782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b="1"/>
              <a:t>ROUGE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sz="1400" i="1"/>
              <a:t>Recall-Oriented Understudy for Gisting Evaluation</a:t>
            </a:r>
            <a:endParaRPr sz="1400"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/>
              <a:t>Evalue la synthétisation des textes.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6274664" y="698675"/>
            <a:ext cx="2878200" cy="3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b="1"/>
              <a:t>METEOR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sz="1400" i="1"/>
              <a:t>Metric for Evaluation of Translation with Explicit ORdering</a:t>
            </a:r>
            <a:r>
              <a:rPr lang="de"/>
              <a:t/>
            </a:r>
            <a:br>
              <a:rPr lang="de"/>
            </a:br>
            <a:r>
              <a:rPr lang="de"/>
              <a:t>Combine la métrique BLEU et ROUGE en ajoutant la possibilité des mots synonymes, verbalement différents….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" y="2583075"/>
            <a:ext cx="2834649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225" y="2581481"/>
            <a:ext cx="2690400" cy="8605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38"/>
          <p:cNvGraphicFramePr/>
          <p:nvPr/>
        </p:nvGraphicFramePr>
        <p:xfrm>
          <a:off x="21750" y="3501425"/>
          <a:ext cx="2878200" cy="1584840"/>
        </p:xfrm>
        <a:graphic>
          <a:graphicData uri="http://schemas.openxmlformats.org/drawingml/2006/table">
            <a:tbl>
              <a:tblPr>
                <a:noFill/>
                <a:tableStyleId>{F77C322F-D5CD-499D-8D78-F1707AC2A415}</a:tableStyleId>
              </a:tblPr>
              <a:tblGrid>
                <a:gridCol w="1439100"/>
                <a:gridCol w="14391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BLEU-1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BLEU-2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BLEU-3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BLEU-4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6" name="Google Shape;256;p38"/>
          <p:cNvGraphicFramePr/>
          <p:nvPr/>
        </p:nvGraphicFramePr>
        <p:xfrm>
          <a:off x="3226800" y="3897625"/>
          <a:ext cx="2878200" cy="1188630"/>
        </p:xfrm>
        <a:graphic>
          <a:graphicData uri="http://schemas.openxmlformats.org/drawingml/2006/table">
            <a:tbl>
              <a:tblPr>
                <a:noFill/>
                <a:tableStyleId>{F77C322F-D5CD-499D-8D78-F1707AC2A415}</a:tableStyleId>
              </a:tblPr>
              <a:tblGrid>
                <a:gridCol w="1439100"/>
                <a:gridCol w="14391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ROUGE-1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ROUGE-2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0.15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ROUGE-N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0.40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7" name="Google Shape;257;p38"/>
          <p:cNvGraphicFramePr/>
          <p:nvPr/>
        </p:nvGraphicFramePr>
        <p:xfrm>
          <a:off x="6274675" y="4690050"/>
          <a:ext cx="2878200" cy="396210"/>
        </p:xfrm>
        <a:graphic>
          <a:graphicData uri="http://schemas.openxmlformats.org/drawingml/2006/table">
            <a:tbl>
              <a:tblPr>
                <a:noFill/>
                <a:tableStyleId>{F77C322F-D5CD-499D-8D78-F1707AC2A415}</a:tableStyleId>
              </a:tblPr>
              <a:tblGrid>
                <a:gridCol w="1439100"/>
                <a:gridCol w="14391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METEOR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0.45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ctrTitle"/>
          </p:nvPr>
        </p:nvSpPr>
        <p:spPr>
          <a:xfrm>
            <a:off x="-78600" y="1583350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 sz="7200">
                <a:solidFill>
                  <a:srgbClr val="7ECEFD"/>
                </a:solidFill>
              </a:rPr>
              <a:t>5</a:t>
            </a:r>
            <a:r>
              <a:rPr lang="de" sz="7200" b="0" i="0" u="none" strike="noStrike" cap="non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/>
              <a:t>Regard critique</a:t>
            </a:r>
            <a:endParaRPr sz="48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endParaRPr sz="24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493900" y="196775"/>
            <a:ext cx="7383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Retrospective</a:t>
            </a:r>
            <a:endParaRPr/>
          </a:p>
        </p:txBody>
      </p:sp>
      <p:sp>
        <p:nvSpPr>
          <p:cNvPr id="269" name="Google Shape;269;p40"/>
          <p:cNvSpPr txBox="1"/>
          <p:nvPr/>
        </p:nvSpPr>
        <p:spPr>
          <a:xfrm>
            <a:off x="743500" y="1243225"/>
            <a:ext cx="7800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Etablir un </a:t>
            </a:r>
            <a:r>
              <a:rPr lang="de" b="1">
                <a:latin typeface="Lato"/>
                <a:ea typeface="Lato"/>
                <a:cs typeface="Lato"/>
                <a:sym typeface="Lato"/>
              </a:rPr>
              <a:t>environnement de travail stable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 et assez performant sur le long terme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Mettre en place </a:t>
            </a:r>
            <a:r>
              <a:rPr lang="de" b="1">
                <a:latin typeface="Lato"/>
                <a:ea typeface="Lato"/>
                <a:cs typeface="Lato"/>
                <a:sym typeface="Lato"/>
              </a:rPr>
              <a:t>une méthodologie de travail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, favorisant le maintien d’une </a:t>
            </a:r>
            <a:r>
              <a:rPr lang="de" b="1">
                <a:latin typeface="Lato"/>
                <a:ea typeface="Lato"/>
                <a:cs typeface="Lato"/>
                <a:sym typeface="Lato"/>
              </a:rPr>
              <a:t>cadence de travail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 et </a:t>
            </a:r>
            <a:r>
              <a:rPr lang="de" b="1">
                <a:latin typeface="Lato"/>
                <a:ea typeface="Lato"/>
                <a:cs typeface="Lato"/>
                <a:sym typeface="Lato"/>
              </a:rPr>
              <a:t>l'homogénéité des compétences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 (Pair-Programming, Agile…)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Avoir une </a:t>
            </a:r>
            <a:r>
              <a:rPr lang="de" b="1">
                <a:latin typeface="Lato"/>
                <a:ea typeface="Lato"/>
                <a:cs typeface="Lato"/>
                <a:sym typeface="Lato"/>
              </a:rPr>
              <a:t>vue global 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sur la création d’un model NLP et produire des “Point d'arrêts"/Sauvegarde permettant de créer plus facilement des forks pour expérimenter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Amélioration du projet</a:t>
            </a: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76407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de"/>
              <a:t>Amélioration de la méthodologie d’évaluation, utilisation d’une IA pour évaluer le contenu du texte.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de"/>
              <a:t>Les recettes se basent entièrement sur le langage et non sur les contraintes chimiques des produits.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lang="de" sz="6000">
                <a:solidFill>
                  <a:srgbClr val="7ECEFD"/>
                </a:solidFill>
              </a:rPr>
              <a:t>Merci </a:t>
            </a:r>
            <a:r>
              <a:rPr lang="de" sz="6000" b="0" i="0" u="none" strike="noStrike" cap="non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sz="4800" b="1">
                <a:solidFill>
                  <a:srgbClr val="FFFFFF"/>
                </a:solidFill>
              </a:rPr>
              <a:t>Des question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ctrTitle"/>
          </p:nvPr>
        </p:nvSpPr>
        <p:spPr>
          <a:xfrm>
            <a:off x="-78600" y="1583350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 sz="7200" b="0" i="0" u="none" strike="noStrike" cap="non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/>
              <a:t>Quel problème on veut solutionner?</a:t>
            </a:r>
            <a:endParaRPr sz="48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endParaRPr sz="24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200" y="-1058300"/>
            <a:ext cx="4588476" cy="34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673275" y="277775"/>
            <a:ext cx="8352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Assistant d’Auto-completion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1085100" y="1135175"/>
            <a:ext cx="8112900" cy="3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→ Utiliser les </a:t>
            </a:r>
            <a:r>
              <a:rPr lang="de" sz="1800" b="1"/>
              <a:t>connaissances du cours</a:t>
            </a:r>
            <a:r>
              <a:rPr lang="de" sz="1800"/>
              <a:t> sur un problème de la vie réelle.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Utilisation du Deep Learning pour entraîner un modèle sur une base de données obtenu de l’internet pour pouvoir ensuite créer une recette à partir d’un mot/un ensemble de mots.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On souhaite 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→ Trouver une bonne base de données utilisable sur le projet.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→ Choisir les modèles d'entraînement.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→ Évaluer le résultat du modèle.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→ Conclusion du projet et améliorations.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grpSp>
        <p:nvGrpSpPr>
          <p:cNvPr id="145" name="Google Shape;145;p26"/>
          <p:cNvGrpSpPr/>
          <p:nvPr/>
        </p:nvGrpSpPr>
        <p:grpSpPr>
          <a:xfrm>
            <a:off x="340242" y="1900831"/>
            <a:ext cx="452817" cy="573416"/>
            <a:chOff x="3984000" y="1594200"/>
            <a:chExt cx="357675" cy="506775"/>
          </a:xfrm>
        </p:grpSpPr>
        <p:sp>
          <p:nvSpPr>
            <p:cNvPr id="146" name="Google Shape;146;p26"/>
            <p:cNvSpPr/>
            <p:nvPr/>
          </p:nvSpPr>
          <p:spPr>
            <a:xfrm>
              <a:off x="3984000" y="1597875"/>
              <a:ext cx="44700" cy="5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315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041375" y="1594200"/>
              <a:ext cx="300300" cy="22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315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6"/>
          <p:cNvSpPr/>
          <p:nvPr/>
        </p:nvSpPr>
        <p:spPr>
          <a:xfrm>
            <a:off x="220457" y="3856600"/>
            <a:ext cx="692400" cy="519300"/>
          </a:xfrm>
          <a:prstGeom prst="rect">
            <a:avLst/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6"/>
          <p:cNvGrpSpPr/>
          <p:nvPr/>
        </p:nvGrpSpPr>
        <p:grpSpPr>
          <a:xfrm>
            <a:off x="381366" y="3986628"/>
            <a:ext cx="358456" cy="286335"/>
            <a:chOff x="5970800" y="1619250"/>
            <a:chExt cx="428775" cy="456675"/>
          </a:xfrm>
        </p:grpSpPr>
        <p:sp>
          <p:nvSpPr>
            <p:cNvPr id="150" name="Google Shape;150;p26"/>
            <p:cNvSpPr/>
            <p:nvPr/>
          </p:nvSpPr>
          <p:spPr>
            <a:xfrm>
              <a:off x="5970800" y="1674200"/>
              <a:ext cx="378000" cy="378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068500" y="1771875"/>
              <a:ext cx="1827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5981175" y="2005125"/>
              <a:ext cx="75000" cy="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6263875" y="2005125"/>
              <a:ext cx="74400" cy="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147875" y="1619250"/>
              <a:ext cx="251700" cy="25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ctrTitle"/>
          </p:nvPr>
        </p:nvSpPr>
        <p:spPr>
          <a:xfrm>
            <a:off x="-78600" y="1583350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 sz="7200">
                <a:solidFill>
                  <a:srgbClr val="7ECEFD"/>
                </a:solidFill>
              </a:rPr>
              <a:t>2</a:t>
            </a:r>
            <a:r>
              <a:rPr lang="de" sz="7200" b="0" i="0" u="none" strike="noStrike" cap="non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/>
              <a:t>Presentation du </a:t>
            </a:r>
            <a:r>
              <a:rPr lang="de">
                <a:solidFill>
                  <a:schemeClr val="lt1"/>
                </a:solidFill>
              </a:rPr>
              <a:t>Dataset </a:t>
            </a:r>
            <a:endParaRPr sz="48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endParaRPr sz="24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673275" y="277775"/>
            <a:ext cx="8352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2) Options de Dataset 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1085100" y="1135175"/>
            <a:ext cx="8112900" cy="3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 dirty="0"/>
              <a:t>→ </a:t>
            </a:r>
            <a:r>
              <a:rPr lang="de" sz="1800" b="1" dirty="0"/>
              <a:t>Recipe_foodcom Dataset</a:t>
            </a:r>
            <a:r>
              <a:rPr lang="de" sz="1800" dirty="0"/>
              <a:t>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 dirty="0"/>
              <a:t>Nombre de recettes : 180,000.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 dirty="0"/>
              <a:t>Auteurs : Bodhisattwa Prasad Majumder*, Shuyang Li*, Jianmo Ni, Julian McAuley.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 dirty="0"/>
              <a:t>*Disponible sur Kaggle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-78600" y="1583350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 sz="7200" dirty="0">
                <a:solidFill>
                  <a:srgbClr val="7ECEFD"/>
                </a:solidFill>
              </a:rPr>
              <a:t>3</a:t>
            </a:r>
            <a:r>
              <a:rPr lang="de" sz="7200" b="0" i="0" u="none" strike="noStrike" cap="none" dirty="0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 dirty="0" smtClean="0"/>
              <a:t>Overview </a:t>
            </a:r>
            <a:r>
              <a:rPr lang="de" dirty="0">
                <a:solidFill>
                  <a:schemeClr val="lt1"/>
                </a:solidFill>
              </a:rPr>
              <a:t>Dataset </a:t>
            </a:r>
            <a:endParaRPr sz="4800" b="0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endParaRPr sz="24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636525" y="33456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lang="de"/>
              <a:t>Description de la structure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2"/>
          </p:nvPr>
        </p:nvSpPr>
        <p:spPr>
          <a:xfrm>
            <a:off x="1570981" y="1605158"/>
            <a:ext cx="31368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dirty="0" smtClean="0"/>
              <a:t> </a:t>
            </a:r>
            <a:r>
              <a:rPr lang="de" b="1" dirty="0"/>
              <a:t>Foodcom Dataset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 dirty="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379" y="2068158"/>
            <a:ext cx="4543326" cy="18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2"/>
          <p:cNvGraphicFramePr/>
          <p:nvPr/>
        </p:nvGraphicFramePr>
        <p:xfrm>
          <a:off x="1210250" y="1093638"/>
          <a:ext cx="4365525" cy="1188630"/>
        </p:xfrm>
        <a:graphic>
          <a:graphicData uri="http://schemas.openxmlformats.org/drawingml/2006/table">
            <a:tbl>
              <a:tblPr>
                <a:noFill/>
                <a:tableStyleId>{F77C322F-D5CD-499D-8D78-F1707AC2A415}</a:tableStyleId>
              </a:tblPr>
              <a:tblGrid>
                <a:gridCol w="3196850"/>
                <a:gridCol w="11686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Nombre de mots avec fréquence &gt;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80 000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Longueur moyenne des recettes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~ 200 mots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Nombre moyen d’étapes par recette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0" y="66663"/>
            <a:ext cx="4999200" cy="29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de" b="1"/>
              <a:t>Métriques sur Foodcom Dataset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200" y="-1058300"/>
            <a:ext cx="4588476" cy="34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ctrTitle"/>
          </p:nvPr>
        </p:nvSpPr>
        <p:spPr>
          <a:xfrm>
            <a:off x="-78600" y="1583350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 sz="7200">
                <a:solidFill>
                  <a:srgbClr val="7ECEFD"/>
                </a:solidFill>
              </a:rPr>
              <a:t>4</a:t>
            </a:r>
            <a:r>
              <a:rPr lang="de" sz="7200" b="0" i="0" u="none" strike="noStrike" cap="non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de"/>
              <a:t>Pipeline de préparation de données &amp; Models</a:t>
            </a:r>
            <a:endParaRPr sz="48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endParaRPr sz="24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(16:9)</PresentationFormat>
  <Paragraphs>119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</vt:lpstr>
      <vt:lpstr>Arial</vt:lpstr>
      <vt:lpstr>Raleway</vt:lpstr>
      <vt:lpstr>Simple Light</vt:lpstr>
      <vt:lpstr>Antonio template</vt:lpstr>
      <vt:lpstr>Deep Learning:</vt:lpstr>
      <vt:lpstr>1. Quel problème on veut solutionner?</vt:lpstr>
      <vt:lpstr>Assistant d’Auto-completion</vt:lpstr>
      <vt:lpstr>2. Presentation du Dataset </vt:lpstr>
      <vt:lpstr>2) Options de Dataset </vt:lpstr>
      <vt:lpstr>3. Overview Dataset </vt:lpstr>
      <vt:lpstr>Description de la structure</vt:lpstr>
      <vt:lpstr>PowerPoint Presentation</vt:lpstr>
      <vt:lpstr>4. Pipeline de préparation de données &amp; Models</vt:lpstr>
      <vt:lpstr>Pipeline de préparation de données</vt:lpstr>
      <vt:lpstr>Model#1 - LSTM</vt:lpstr>
      <vt:lpstr>Model #2 _ Encodeur-Decodeur</vt:lpstr>
      <vt:lpstr>Models#3_ Finetune d’un Transformer de HuggingFace </vt:lpstr>
      <vt:lpstr>Evaluation des Models (HuggingFace)</vt:lpstr>
      <vt:lpstr>5. Regard critique</vt:lpstr>
      <vt:lpstr>Retrospective</vt:lpstr>
      <vt:lpstr>Amélioration du projet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</dc:title>
  <cp:lastModifiedBy>Microsoft account</cp:lastModifiedBy>
  <cp:revision>1</cp:revision>
  <dcterms:modified xsi:type="dcterms:W3CDTF">2023-10-02T14:36:19Z</dcterms:modified>
</cp:coreProperties>
</file>