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9BA"/>
    <a:srgbClr val="2C73D2"/>
    <a:srgbClr val="008E9B"/>
    <a:srgbClr val="008F7A"/>
    <a:srgbClr val="54DCD6"/>
    <a:srgbClr val="FFC000"/>
    <a:srgbClr val="A5A5A5"/>
    <a:srgbClr val="ED7D31"/>
    <a:srgbClr val="5B9BD5"/>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2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F6CE8-AD74-4C77-8CF2-4A57A8541B10}" type="datetimeFigureOut">
              <a:rPr lang="en-US" smtClean="0"/>
              <a:t>11/24/2019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760E2C-C739-4832-B658-887B5E4A3EA9}" type="slidenum">
              <a:rPr lang="en-US" smtClean="0"/>
              <a:t>‹#›</a:t>
            </a:fld>
            <a:endParaRPr lang="en-US"/>
          </a:p>
        </p:txBody>
      </p:sp>
    </p:spTree>
    <p:extLst>
      <p:ext uri="{BB962C8B-B14F-4D97-AF65-F5344CB8AC3E}">
        <p14:creationId xmlns:p14="http://schemas.microsoft.com/office/powerpoint/2010/main" val="3778370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760E2C-C739-4832-B658-887B5E4A3EA9}" type="slidenum">
              <a:rPr lang="en-US" smtClean="0"/>
              <a:t>3</a:t>
            </a:fld>
            <a:endParaRPr lang="en-US"/>
          </a:p>
        </p:txBody>
      </p:sp>
    </p:spTree>
    <p:extLst>
      <p:ext uri="{BB962C8B-B14F-4D97-AF65-F5344CB8AC3E}">
        <p14:creationId xmlns:p14="http://schemas.microsoft.com/office/powerpoint/2010/main" val="2592802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F2E431-6676-49B7-9FB9-1542F085AD27}" type="datetime1">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BD67F-8B3C-4AF3-BAB8-F48FC5F49615}" type="slidenum">
              <a:rPr lang="en-US" smtClean="0"/>
              <a:t>‹#›</a:t>
            </a:fld>
            <a:endParaRPr lang="en-US"/>
          </a:p>
        </p:txBody>
      </p:sp>
    </p:spTree>
    <p:extLst>
      <p:ext uri="{BB962C8B-B14F-4D97-AF65-F5344CB8AC3E}">
        <p14:creationId xmlns:p14="http://schemas.microsoft.com/office/powerpoint/2010/main" val="30589797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C9199F-D810-49DD-8E36-66A6F593744B}" type="datetime1">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BD67F-8B3C-4AF3-BAB8-F48FC5F49615}" type="slidenum">
              <a:rPr lang="en-US" smtClean="0"/>
              <a:t>‹#›</a:t>
            </a:fld>
            <a:endParaRPr lang="en-US"/>
          </a:p>
        </p:txBody>
      </p:sp>
    </p:spTree>
    <p:extLst>
      <p:ext uri="{BB962C8B-B14F-4D97-AF65-F5344CB8AC3E}">
        <p14:creationId xmlns:p14="http://schemas.microsoft.com/office/powerpoint/2010/main" val="1195598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C97875-C614-490D-A292-717BA53484BA}" type="datetime1">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BD67F-8B3C-4AF3-BAB8-F48FC5F49615}" type="slidenum">
              <a:rPr lang="en-US" smtClean="0"/>
              <a:t>‹#›</a:t>
            </a:fld>
            <a:endParaRPr lang="en-US"/>
          </a:p>
        </p:txBody>
      </p:sp>
    </p:spTree>
    <p:extLst>
      <p:ext uri="{BB962C8B-B14F-4D97-AF65-F5344CB8AC3E}">
        <p14:creationId xmlns:p14="http://schemas.microsoft.com/office/powerpoint/2010/main" val="34801048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DDD56D-64AE-44D0-B559-0BEE407E2B9F}" type="datetime1">
              <a:rPr lang="en-US" smtClean="0"/>
              <a:t>11/24/2019</a:t>
            </a:fld>
            <a:endParaRPr lang="en-US"/>
          </a:p>
        </p:txBody>
      </p:sp>
      <p:sp>
        <p:nvSpPr>
          <p:cNvPr id="7" name="Rectangle 6"/>
          <p:cNvSpPr/>
          <p:nvPr userDrawn="1"/>
        </p:nvSpPr>
        <p:spPr>
          <a:xfrm>
            <a:off x="0" y="97277"/>
            <a:ext cx="1060315" cy="369651"/>
          </a:xfrm>
          <a:prstGeom prst="rect">
            <a:avLst/>
          </a:prstGeom>
          <a:solidFill>
            <a:srgbClr val="0089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9126166" y="6356350"/>
            <a:ext cx="2743200" cy="365125"/>
          </a:xfrm>
        </p:spPr>
        <p:txBody>
          <a:bodyPr/>
          <a:lstStyle>
            <a:lvl1pPr>
              <a:defRPr b="1">
                <a:solidFill>
                  <a:schemeClr val="tx1">
                    <a:lumMod val="95000"/>
                    <a:lumOff val="5000"/>
                  </a:schemeClr>
                </a:solidFill>
                <a:latin typeface="Segoe UI" panose="020B0502040204020203" pitchFamily="34" charset="0"/>
                <a:cs typeface="Segoe UI" panose="020B0502040204020203" pitchFamily="34" charset="0"/>
              </a:defRPr>
            </a:lvl1pPr>
          </a:lstStyle>
          <a:p>
            <a:fld id="{0C3BD67F-8B3C-4AF3-BAB8-F48FC5F49615}" type="slidenum">
              <a:rPr lang="en-US" smtClean="0"/>
              <a:pPr/>
              <a:t>‹#›</a:t>
            </a:fld>
            <a:endParaRPr lang="en-US"/>
          </a:p>
        </p:txBody>
      </p:sp>
      <p:cxnSp>
        <p:nvCxnSpPr>
          <p:cNvPr id="9" name="Straight Connector 8"/>
          <p:cNvCxnSpPr/>
          <p:nvPr userDrawn="1"/>
        </p:nvCxnSpPr>
        <p:spPr>
          <a:xfrm>
            <a:off x="-9728" y="97277"/>
            <a:ext cx="6906638" cy="0"/>
          </a:xfrm>
          <a:prstGeom prst="line">
            <a:avLst/>
          </a:prstGeom>
          <a:ln w="28575">
            <a:solidFill>
              <a:srgbClr val="0089BA"/>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10622604" y="6356350"/>
            <a:ext cx="1569396" cy="365125"/>
          </a:xfrm>
          <a:prstGeom prst="rect">
            <a:avLst/>
          </a:prstGeom>
          <a:gradFill>
            <a:gsLst>
              <a:gs pos="76000">
                <a:srgbClr val="2C73D2">
                  <a:alpha val="0"/>
                </a:srgbClr>
              </a:gs>
              <a:gs pos="0">
                <a:srgbClr val="845EC2">
                  <a:lumMod val="100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05267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D41414-8FD7-4CD2-BAC2-D517A5784E5F}" type="datetime1">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BD67F-8B3C-4AF3-BAB8-F48FC5F49615}" type="slidenum">
              <a:rPr lang="en-US" smtClean="0"/>
              <a:t>‹#›</a:t>
            </a:fld>
            <a:endParaRPr lang="en-US"/>
          </a:p>
        </p:txBody>
      </p:sp>
    </p:spTree>
    <p:extLst>
      <p:ext uri="{BB962C8B-B14F-4D97-AF65-F5344CB8AC3E}">
        <p14:creationId xmlns:p14="http://schemas.microsoft.com/office/powerpoint/2010/main" val="2684445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744324-3341-44C3-8A70-C096BE5F5E75}" type="datetime1">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3BD67F-8B3C-4AF3-BAB8-F48FC5F49615}" type="slidenum">
              <a:rPr lang="en-US" smtClean="0"/>
              <a:t>‹#›</a:t>
            </a:fld>
            <a:endParaRPr lang="en-US"/>
          </a:p>
        </p:txBody>
      </p:sp>
    </p:spTree>
    <p:extLst>
      <p:ext uri="{BB962C8B-B14F-4D97-AF65-F5344CB8AC3E}">
        <p14:creationId xmlns:p14="http://schemas.microsoft.com/office/powerpoint/2010/main" val="4114906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D85B9B-8AE5-4A46-BBDC-566100DF282E}" type="datetime1">
              <a:rPr lang="en-US" smtClean="0"/>
              <a:t>11/24/2019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3BD67F-8B3C-4AF3-BAB8-F48FC5F49615}" type="slidenum">
              <a:rPr lang="en-US" smtClean="0"/>
              <a:t>‹#›</a:t>
            </a:fld>
            <a:endParaRPr lang="en-US"/>
          </a:p>
        </p:txBody>
      </p:sp>
    </p:spTree>
    <p:extLst>
      <p:ext uri="{BB962C8B-B14F-4D97-AF65-F5344CB8AC3E}">
        <p14:creationId xmlns:p14="http://schemas.microsoft.com/office/powerpoint/2010/main" val="3923814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CA89BF-A8AD-4A90-9D69-F94976EE683A}" type="datetime1">
              <a:rPr lang="en-US" smtClean="0"/>
              <a:t>11/24/2019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3BD67F-8B3C-4AF3-BAB8-F48FC5F49615}" type="slidenum">
              <a:rPr lang="en-US" smtClean="0"/>
              <a:t>‹#›</a:t>
            </a:fld>
            <a:endParaRPr lang="en-US"/>
          </a:p>
        </p:txBody>
      </p:sp>
    </p:spTree>
    <p:extLst>
      <p:ext uri="{BB962C8B-B14F-4D97-AF65-F5344CB8AC3E}">
        <p14:creationId xmlns:p14="http://schemas.microsoft.com/office/powerpoint/2010/main" val="3528993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DACF76-3F59-4E1C-BCF2-BB56D8F51EB9}" type="datetime1">
              <a:rPr lang="en-US" smtClean="0"/>
              <a:t>11/24/2019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3BD67F-8B3C-4AF3-BAB8-F48FC5F49615}" type="slidenum">
              <a:rPr lang="en-US" smtClean="0"/>
              <a:t>‹#›</a:t>
            </a:fld>
            <a:endParaRPr lang="en-US"/>
          </a:p>
        </p:txBody>
      </p:sp>
    </p:spTree>
    <p:extLst>
      <p:ext uri="{BB962C8B-B14F-4D97-AF65-F5344CB8AC3E}">
        <p14:creationId xmlns:p14="http://schemas.microsoft.com/office/powerpoint/2010/main" val="2143451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DE6524-AA18-4DB4-AC13-75433F7899E1}" type="datetime1">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3BD67F-8B3C-4AF3-BAB8-F48FC5F49615}" type="slidenum">
              <a:rPr lang="en-US" smtClean="0"/>
              <a:t>‹#›</a:t>
            </a:fld>
            <a:endParaRPr lang="en-US"/>
          </a:p>
        </p:txBody>
      </p:sp>
    </p:spTree>
    <p:extLst>
      <p:ext uri="{BB962C8B-B14F-4D97-AF65-F5344CB8AC3E}">
        <p14:creationId xmlns:p14="http://schemas.microsoft.com/office/powerpoint/2010/main" val="2158059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E8664A-91CC-462B-8B43-0774DF423602}" type="datetime1">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3BD67F-8B3C-4AF3-BAB8-F48FC5F49615}" type="slidenum">
              <a:rPr lang="en-US" smtClean="0"/>
              <a:t>‹#›</a:t>
            </a:fld>
            <a:endParaRPr lang="en-US"/>
          </a:p>
        </p:txBody>
      </p:sp>
    </p:spTree>
    <p:extLst>
      <p:ext uri="{BB962C8B-B14F-4D97-AF65-F5344CB8AC3E}">
        <p14:creationId xmlns:p14="http://schemas.microsoft.com/office/powerpoint/2010/main" val="979999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412171-E628-4E85-88C4-D1CBC04C9B1E}" type="datetime1">
              <a:rPr lang="en-US" smtClean="0"/>
              <a:t>11/24/2019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3BD67F-8B3C-4AF3-BAB8-F48FC5F49615}" type="slidenum">
              <a:rPr lang="en-US" smtClean="0"/>
              <a:t>‹#›</a:t>
            </a:fld>
            <a:endParaRPr lang="en-US"/>
          </a:p>
        </p:txBody>
      </p:sp>
    </p:spTree>
    <p:extLst>
      <p:ext uri="{BB962C8B-B14F-4D97-AF65-F5344CB8AC3E}">
        <p14:creationId xmlns:p14="http://schemas.microsoft.com/office/powerpoint/2010/main" val="2336824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008F7A"/>
            </a:gs>
            <a:gs pos="80000">
              <a:srgbClr val="008E9B"/>
            </a:gs>
            <a:gs pos="60000">
              <a:srgbClr val="0089BA"/>
            </a:gs>
            <a:gs pos="40000">
              <a:srgbClr val="0081CF"/>
            </a:gs>
            <a:gs pos="20000">
              <a:srgbClr val="2C73D2"/>
            </a:gs>
            <a:gs pos="0">
              <a:srgbClr val="845EC2">
                <a:lumMod val="100000"/>
              </a:srgbClr>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358190"/>
          </a:xfrm>
        </p:spPr>
        <p:txBody>
          <a:bodyPr>
            <a:normAutofit/>
          </a:bodyPr>
          <a:lstStyle/>
          <a:p>
            <a:r>
              <a:rPr lang="en-US" sz="3600" b="1" dirty="0" smtClean="0">
                <a:solidFill>
                  <a:schemeClr val="bg1"/>
                </a:solidFill>
                <a:latin typeface="Segoe UI" panose="020B0502040204020203" pitchFamily="34" charset="0"/>
                <a:cs typeface="Segoe UI" panose="020B0502040204020203" pitchFamily="34" charset="0"/>
              </a:rPr>
              <a:t>BÁO CÁO</a:t>
            </a:r>
            <a:br>
              <a:rPr lang="en-US" sz="3600" b="1" dirty="0" smtClean="0">
                <a:solidFill>
                  <a:schemeClr val="bg1"/>
                </a:solidFill>
                <a:latin typeface="Segoe UI" panose="020B0502040204020203" pitchFamily="34" charset="0"/>
                <a:cs typeface="Segoe UI" panose="020B0502040204020203" pitchFamily="34" charset="0"/>
              </a:rPr>
            </a:br>
            <a:r>
              <a:rPr lang="en-US" sz="3600" b="1" dirty="0" smtClean="0">
                <a:solidFill>
                  <a:schemeClr val="bg1"/>
                </a:solidFill>
                <a:latin typeface="Segoe UI" panose="020B0502040204020203" pitchFamily="34" charset="0"/>
                <a:cs typeface="Segoe UI" panose="020B0502040204020203" pitchFamily="34" charset="0"/>
              </a:rPr>
              <a:t>NIÊN LUẬN CƠ SỞ NGÀNH</a:t>
            </a:r>
            <a:endParaRPr lang="en-US" sz="3600" b="1" dirty="0">
              <a:solidFill>
                <a:schemeClr val="bg1"/>
              </a:solidFill>
              <a:latin typeface="Segoe UI" panose="020B0502040204020203" pitchFamily="34" charset="0"/>
              <a:cs typeface="Segoe UI" panose="020B0502040204020203" pitchFamily="34" charset="0"/>
            </a:endParaRPr>
          </a:p>
        </p:txBody>
      </p:sp>
      <p:sp>
        <p:nvSpPr>
          <p:cNvPr id="3" name="Subtitle 2"/>
          <p:cNvSpPr>
            <a:spLocks noGrp="1"/>
          </p:cNvSpPr>
          <p:nvPr>
            <p:ph type="subTitle" idx="1"/>
          </p:nvPr>
        </p:nvSpPr>
        <p:spPr>
          <a:xfrm>
            <a:off x="1524000" y="3037834"/>
            <a:ext cx="9144000" cy="1655762"/>
          </a:xfrm>
        </p:spPr>
        <p:txBody>
          <a:bodyPr>
            <a:normAutofit/>
          </a:bodyPr>
          <a:lstStyle/>
          <a:p>
            <a:r>
              <a:rPr lang="en-US" sz="6600" b="1" dirty="0" smtClean="0">
                <a:solidFill>
                  <a:schemeClr val="bg1"/>
                </a:solidFill>
                <a:latin typeface="Segoe UI Black" panose="020B0A02040204020203" pitchFamily="34" charset="0"/>
                <a:ea typeface="Segoe UI Black" panose="020B0A02040204020203" pitchFamily="34" charset="0"/>
                <a:cs typeface="Segoe UI" panose="020B0502040204020203" pitchFamily="34" charset="0"/>
              </a:rPr>
              <a:t>KHOA</a:t>
            </a:r>
            <a:r>
              <a:rPr lang="en-US" sz="6600" b="1" dirty="0" smtClean="0">
                <a:solidFill>
                  <a:schemeClr val="bg1"/>
                </a:solidFill>
                <a:latin typeface="Segoe UI" panose="020B0502040204020203" pitchFamily="34" charset="0"/>
                <a:cs typeface="Segoe UI" panose="020B0502040204020203" pitchFamily="34" charset="0"/>
              </a:rPr>
              <a:t> HỌC MÁY TÍNH</a:t>
            </a:r>
            <a:endParaRPr lang="en-US" sz="6600" b="1" dirty="0">
              <a:solidFill>
                <a:schemeClr val="bg1"/>
              </a:solidFill>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p:txBody>
          <a:bodyPr/>
          <a:lstStyle/>
          <a:p>
            <a:fld id="{0C3BD67F-8B3C-4AF3-BAB8-F48FC5F49615}" type="slidenum">
              <a:rPr lang="en-US" smtClean="0"/>
              <a:t>1</a:t>
            </a:fld>
            <a:endParaRPr lang="en-US"/>
          </a:p>
        </p:txBody>
      </p:sp>
    </p:spTree>
    <p:extLst>
      <p:ext uri="{BB962C8B-B14F-4D97-AF65-F5344CB8AC3E}">
        <p14:creationId xmlns:p14="http://schemas.microsoft.com/office/powerpoint/2010/main" val="80191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C3BD67F-8B3C-4AF3-BAB8-F48FC5F49615}" type="slidenum">
              <a:rPr lang="en-US" smtClean="0"/>
              <a:pPr/>
              <a:t>10</a:t>
            </a:fld>
            <a:endParaRPr lang="en-US"/>
          </a:p>
        </p:txBody>
      </p:sp>
      <p:sp>
        <p:nvSpPr>
          <p:cNvPr id="5" name="TextBox 4"/>
          <p:cNvSpPr txBox="1"/>
          <p:nvPr/>
        </p:nvSpPr>
        <p:spPr>
          <a:xfrm>
            <a:off x="-83127" y="107576"/>
            <a:ext cx="1274618" cy="369332"/>
          </a:xfrm>
          <a:prstGeom prst="rect">
            <a:avLst/>
          </a:prstGeom>
          <a:noFill/>
        </p:spPr>
        <p:txBody>
          <a:bodyPr wrap="square" rtlCol="0">
            <a:spAutoFit/>
          </a:bodyPr>
          <a:lstStyle/>
          <a:p>
            <a:pPr algn="ctr"/>
            <a:r>
              <a:rPr lang="en-US" b="1" dirty="0" smtClean="0">
                <a:solidFill>
                  <a:schemeClr val="bg1">
                    <a:lumMod val="95000"/>
                  </a:schemeClr>
                </a:solidFill>
                <a:latin typeface="Segoe UI" panose="020B0502040204020203" pitchFamily="34" charset="0"/>
                <a:cs typeface="Segoe UI" panose="020B0502040204020203" pitchFamily="34" charset="0"/>
              </a:rPr>
              <a:t>PHẦN IV</a:t>
            </a:r>
            <a:endParaRPr lang="en-US" b="1" dirty="0">
              <a:solidFill>
                <a:schemeClr val="bg1">
                  <a:lumMod val="95000"/>
                </a:schemeClr>
              </a:solidFill>
              <a:latin typeface="Segoe UI" panose="020B0502040204020203" pitchFamily="34" charset="0"/>
              <a:cs typeface="Segoe UI" panose="020B0502040204020203" pitchFamily="34" charset="0"/>
            </a:endParaRPr>
          </a:p>
        </p:txBody>
      </p:sp>
      <p:sp>
        <p:nvSpPr>
          <p:cNvPr id="6" name="TextBox 5"/>
          <p:cNvSpPr txBox="1"/>
          <p:nvPr/>
        </p:nvSpPr>
        <p:spPr>
          <a:xfrm>
            <a:off x="1093694" y="107576"/>
            <a:ext cx="3514165" cy="369332"/>
          </a:xfrm>
          <a:prstGeom prst="rect">
            <a:avLst/>
          </a:prstGeom>
          <a:noFill/>
          <a:ln>
            <a:noFill/>
          </a:ln>
        </p:spPr>
        <p:txBody>
          <a:bodyPr wrap="square" rtlCol="0">
            <a:spAutoFit/>
          </a:bodyPr>
          <a:lstStyle/>
          <a:p>
            <a:r>
              <a:rPr lang="en-US" b="1" dirty="0" smtClean="0">
                <a:gradFill>
                  <a:gsLst>
                    <a:gs pos="0">
                      <a:srgbClr val="2C73D2"/>
                    </a:gs>
                    <a:gs pos="100000">
                      <a:srgbClr val="008E9B"/>
                    </a:gs>
                  </a:gsLst>
                  <a:lin ang="0" scaled="0"/>
                </a:gradFill>
                <a:latin typeface="Segoe UI" panose="020B0502040204020203" pitchFamily="34" charset="0"/>
                <a:cs typeface="Segoe UI" panose="020B0502040204020203" pitchFamily="34" charset="0"/>
              </a:rPr>
              <a:t>THIẾT KẾ VÀ CÀI ĐẶT</a:t>
            </a:r>
            <a:endParaRPr lang="en-US" b="1" dirty="0">
              <a:gradFill>
                <a:gsLst>
                  <a:gs pos="0">
                    <a:srgbClr val="2C73D2"/>
                  </a:gs>
                  <a:gs pos="100000">
                    <a:srgbClr val="008E9B"/>
                  </a:gs>
                </a:gsLst>
                <a:lin ang="0" scaled="0"/>
              </a:gradFill>
              <a:latin typeface="Segoe UI" panose="020B0502040204020203" pitchFamily="34" charset="0"/>
              <a:cs typeface="Segoe UI" panose="020B0502040204020203" pitchFamily="34" charset="0"/>
            </a:endParaRPr>
          </a:p>
        </p:txBody>
      </p:sp>
      <p:sp>
        <p:nvSpPr>
          <p:cNvPr id="7" name="TextBox 6"/>
          <p:cNvSpPr txBox="1"/>
          <p:nvPr/>
        </p:nvSpPr>
        <p:spPr>
          <a:xfrm>
            <a:off x="508000" y="1219200"/>
            <a:ext cx="11120582" cy="3416320"/>
          </a:xfrm>
          <a:prstGeom prst="rect">
            <a:avLst/>
          </a:prstGeom>
          <a:noFill/>
        </p:spPr>
        <p:txBody>
          <a:bodyPr wrap="square" rtlCol="0">
            <a:spAutoFit/>
          </a:bodyPr>
          <a:lstStyle/>
          <a:p>
            <a:r>
              <a:rPr lang="en-US" sz="2400" dirty="0" smtClean="0">
                <a:solidFill>
                  <a:srgbClr val="0089BA"/>
                </a:solidFill>
                <a:latin typeface="Segoe UI" panose="020B0502040204020203" pitchFamily="34" charset="0"/>
                <a:cs typeface="Segoe UI" panose="020B0502040204020203" pitchFamily="34" charset="0"/>
              </a:rPr>
              <a:t>Cài đặt</a:t>
            </a:r>
          </a:p>
          <a:p>
            <a:endParaRPr lang="en-US" sz="2400" dirty="0" smtClean="0">
              <a:solidFill>
                <a:srgbClr val="0089BA"/>
              </a:solidFill>
              <a:latin typeface="Segoe UI" panose="020B0502040204020203" pitchFamily="34" charset="0"/>
              <a:cs typeface="Segoe UI" panose="020B0502040204020203" pitchFamily="34" charset="0"/>
            </a:endParaRPr>
          </a:p>
          <a:p>
            <a:r>
              <a:rPr lang="en-US" sz="2400" dirty="0" smtClean="0">
                <a:solidFill>
                  <a:srgbClr val="0089BA"/>
                </a:solidFill>
                <a:latin typeface="Segoe UI" panose="020B0502040204020203" pitchFamily="34" charset="0"/>
                <a:cs typeface="Segoe UI" panose="020B0502040204020203" pitchFamily="34" charset="0"/>
              </a:rPr>
              <a:t>Front-end:</a:t>
            </a:r>
          </a:p>
          <a:p>
            <a:pPr marL="342900" indent="-342900">
              <a:buFont typeface="Arial" panose="020B0604020202020204" pitchFamily="34" charset="0"/>
              <a:buChar char="•"/>
            </a:pPr>
            <a:r>
              <a:rPr lang="en-US" sz="2400" dirty="0" smtClean="0">
                <a:solidFill>
                  <a:srgbClr val="0089BA"/>
                </a:solidFill>
                <a:latin typeface="Segoe UI" panose="020B0502040204020203" pitchFamily="34" charset="0"/>
                <a:cs typeface="Segoe UI" panose="020B0502040204020203" pitchFamily="34" charset="0"/>
              </a:rPr>
              <a:t>Bootstrap: Framework giúp cho việc xây dựng giao diện web trở nên tiện lợi hơn với những components có sẵn và có thể tùy biến được viết bằng HTML, CSS và JavaScript.</a:t>
            </a:r>
          </a:p>
          <a:p>
            <a:pPr marL="342900" indent="-342900">
              <a:buFont typeface="Arial" panose="020B0604020202020204" pitchFamily="34" charset="0"/>
              <a:buChar char="•"/>
            </a:pPr>
            <a:r>
              <a:rPr lang="en-US" sz="2400" dirty="0" smtClean="0">
                <a:solidFill>
                  <a:srgbClr val="0089BA"/>
                </a:solidFill>
                <a:latin typeface="Segoe UI" panose="020B0502040204020203" pitchFamily="34" charset="0"/>
                <a:cs typeface="Segoe UI" panose="020B0502040204020203" pitchFamily="34" charset="0"/>
              </a:rPr>
              <a:t>CSS: Miêu tả cách trình bày trang web.</a:t>
            </a:r>
          </a:p>
          <a:p>
            <a:pPr marL="342900" indent="-342900">
              <a:buFont typeface="Arial" panose="020B0604020202020204" pitchFamily="34" charset="0"/>
              <a:buChar char="•"/>
            </a:pPr>
            <a:r>
              <a:rPr lang="en-US" sz="2400" dirty="0" smtClean="0">
                <a:solidFill>
                  <a:srgbClr val="0089BA"/>
                </a:solidFill>
                <a:latin typeface="Segoe UI" panose="020B0502040204020203" pitchFamily="34" charset="0"/>
                <a:cs typeface="Segoe UI" panose="020B0502040204020203" pitchFamily="34" charset="0"/>
              </a:rPr>
              <a:t>JavaScript: Để thực hiện xác thực các form dữ liệu tránh sai dữ liệu đầu vào, thực hiện một số thao tác tác động đến giao diện để tiện dụng hơn.</a:t>
            </a:r>
          </a:p>
        </p:txBody>
      </p:sp>
    </p:spTree>
    <p:extLst>
      <p:ext uri="{BB962C8B-B14F-4D97-AF65-F5344CB8AC3E}">
        <p14:creationId xmlns:p14="http://schemas.microsoft.com/office/powerpoint/2010/main" val="1661443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C3BD67F-8B3C-4AF3-BAB8-F48FC5F49615}" type="slidenum">
              <a:rPr lang="en-US" smtClean="0"/>
              <a:pPr/>
              <a:t>11</a:t>
            </a:fld>
            <a:endParaRPr lang="en-US"/>
          </a:p>
        </p:txBody>
      </p:sp>
      <p:sp>
        <p:nvSpPr>
          <p:cNvPr id="5" name="TextBox 4"/>
          <p:cNvSpPr txBox="1"/>
          <p:nvPr/>
        </p:nvSpPr>
        <p:spPr>
          <a:xfrm>
            <a:off x="-83127" y="107576"/>
            <a:ext cx="1274618" cy="369332"/>
          </a:xfrm>
          <a:prstGeom prst="rect">
            <a:avLst/>
          </a:prstGeom>
          <a:noFill/>
        </p:spPr>
        <p:txBody>
          <a:bodyPr wrap="square" rtlCol="0">
            <a:spAutoFit/>
          </a:bodyPr>
          <a:lstStyle/>
          <a:p>
            <a:pPr algn="ctr"/>
            <a:r>
              <a:rPr lang="en-US" b="1" dirty="0" smtClean="0">
                <a:solidFill>
                  <a:schemeClr val="bg1">
                    <a:lumMod val="95000"/>
                  </a:schemeClr>
                </a:solidFill>
                <a:latin typeface="Segoe UI" panose="020B0502040204020203" pitchFamily="34" charset="0"/>
                <a:cs typeface="Segoe UI" panose="020B0502040204020203" pitchFamily="34" charset="0"/>
              </a:rPr>
              <a:t>PHẦN IV</a:t>
            </a:r>
            <a:endParaRPr lang="en-US" b="1" dirty="0">
              <a:solidFill>
                <a:schemeClr val="bg1">
                  <a:lumMod val="95000"/>
                </a:schemeClr>
              </a:solidFill>
              <a:latin typeface="Segoe UI" panose="020B0502040204020203" pitchFamily="34" charset="0"/>
              <a:cs typeface="Segoe UI" panose="020B0502040204020203" pitchFamily="34" charset="0"/>
            </a:endParaRPr>
          </a:p>
        </p:txBody>
      </p:sp>
      <p:sp>
        <p:nvSpPr>
          <p:cNvPr id="6" name="TextBox 5"/>
          <p:cNvSpPr txBox="1"/>
          <p:nvPr/>
        </p:nvSpPr>
        <p:spPr>
          <a:xfrm>
            <a:off x="1093694" y="107576"/>
            <a:ext cx="3514165" cy="369332"/>
          </a:xfrm>
          <a:prstGeom prst="rect">
            <a:avLst/>
          </a:prstGeom>
          <a:noFill/>
          <a:ln>
            <a:noFill/>
          </a:ln>
        </p:spPr>
        <p:txBody>
          <a:bodyPr wrap="square" rtlCol="0">
            <a:spAutoFit/>
          </a:bodyPr>
          <a:lstStyle/>
          <a:p>
            <a:r>
              <a:rPr lang="en-US" b="1" dirty="0" smtClean="0">
                <a:gradFill>
                  <a:gsLst>
                    <a:gs pos="0">
                      <a:srgbClr val="2C73D2"/>
                    </a:gs>
                    <a:gs pos="100000">
                      <a:srgbClr val="008E9B"/>
                    </a:gs>
                  </a:gsLst>
                  <a:lin ang="0" scaled="0"/>
                </a:gradFill>
                <a:latin typeface="Segoe UI" panose="020B0502040204020203" pitchFamily="34" charset="0"/>
                <a:cs typeface="Segoe UI" panose="020B0502040204020203" pitchFamily="34" charset="0"/>
              </a:rPr>
              <a:t>THIẾT KẾ VÀ CÀI ĐẶT</a:t>
            </a:r>
            <a:endParaRPr lang="en-US" b="1" dirty="0">
              <a:gradFill>
                <a:gsLst>
                  <a:gs pos="0">
                    <a:srgbClr val="2C73D2"/>
                  </a:gs>
                  <a:gs pos="100000">
                    <a:srgbClr val="008E9B"/>
                  </a:gs>
                </a:gsLst>
                <a:lin ang="0" scaled="0"/>
              </a:gradFill>
              <a:latin typeface="Segoe UI" panose="020B0502040204020203" pitchFamily="34" charset="0"/>
              <a:cs typeface="Segoe UI" panose="020B0502040204020203" pitchFamily="34" charset="0"/>
            </a:endParaRPr>
          </a:p>
        </p:txBody>
      </p:sp>
      <p:sp>
        <p:nvSpPr>
          <p:cNvPr id="7" name="TextBox 6"/>
          <p:cNvSpPr txBox="1"/>
          <p:nvPr/>
        </p:nvSpPr>
        <p:spPr>
          <a:xfrm>
            <a:off x="508000" y="1219200"/>
            <a:ext cx="11120582" cy="2677656"/>
          </a:xfrm>
          <a:prstGeom prst="rect">
            <a:avLst/>
          </a:prstGeom>
          <a:noFill/>
        </p:spPr>
        <p:txBody>
          <a:bodyPr wrap="square" rtlCol="0">
            <a:spAutoFit/>
          </a:bodyPr>
          <a:lstStyle/>
          <a:p>
            <a:r>
              <a:rPr lang="en-US" sz="2400" dirty="0" smtClean="0">
                <a:solidFill>
                  <a:srgbClr val="0089BA"/>
                </a:solidFill>
                <a:latin typeface="Segoe UI" panose="020B0502040204020203" pitchFamily="34" charset="0"/>
                <a:cs typeface="Segoe UI" panose="020B0502040204020203" pitchFamily="34" charset="0"/>
              </a:rPr>
              <a:t>Cài đặt</a:t>
            </a:r>
          </a:p>
          <a:p>
            <a:endParaRPr lang="en-US" sz="2400" dirty="0" smtClean="0">
              <a:solidFill>
                <a:srgbClr val="0089BA"/>
              </a:solidFill>
              <a:latin typeface="Segoe UI" panose="020B0502040204020203" pitchFamily="34" charset="0"/>
              <a:cs typeface="Segoe UI" panose="020B0502040204020203" pitchFamily="34" charset="0"/>
            </a:endParaRPr>
          </a:p>
          <a:p>
            <a:r>
              <a:rPr lang="en-US" sz="2400" dirty="0" smtClean="0">
                <a:solidFill>
                  <a:srgbClr val="0089BA"/>
                </a:solidFill>
                <a:latin typeface="Segoe UI" panose="020B0502040204020203" pitchFamily="34" charset="0"/>
                <a:cs typeface="Segoe UI" panose="020B0502040204020203" pitchFamily="34" charset="0"/>
              </a:rPr>
              <a:t>Back-end:</a:t>
            </a:r>
          </a:p>
          <a:p>
            <a:pPr marL="342900" indent="-342900">
              <a:buFont typeface="Arial" panose="020B0604020202020204" pitchFamily="34" charset="0"/>
              <a:buChar char="•"/>
            </a:pPr>
            <a:r>
              <a:rPr lang="en-US" sz="2400" dirty="0" smtClean="0">
                <a:solidFill>
                  <a:srgbClr val="0089BA"/>
                </a:solidFill>
                <a:latin typeface="Segoe UI" panose="020B0502040204020203" pitchFamily="34" charset="0"/>
                <a:cs typeface="Segoe UI" panose="020B0502040204020203" pitchFamily="34" charset="0"/>
              </a:rPr>
              <a:t>PHP: Là thành phần chính để xử lý các thao tác thực hiện ở phần Front-end và trả về kết quả như mong muốn.</a:t>
            </a:r>
          </a:p>
          <a:p>
            <a:pPr marL="342900" indent="-342900">
              <a:buFont typeface="Arial" panose="020B0604020202020204" pitchFamily="34" charset="0"/>
              <a:buChar char="•"/>
            </a:pPr>
            <a:r>
              <a:rPr lang="en-US" sz="2400" dirty="0" smtClean="0">
                <a:solidFill>
                  <a:srgbClr val="0089BA"/>
                </a:solidFill>
                <a:latin typeface="Segoe UI" panose="020B0502040204020203" pitchFamily="34" charset="0"/>
                <a:cs typeface="Segoe UI" panose="020B0502040204020203" pitchFamily="34" charset="0"/>
              </a:rPr>
              <a:t>MySQL: Thực hiện việc lưu trữ dữ liệu vào các bảng trong cơ sở dữ liệu bằng các câu lệnh được thực thi từ PHP.</a:t>
            </a:r>
          </a:p>
        </p:txBody>
      </p:sp>
    </p:spTree>
    <p:extLst>
      <p:ext uri="{BB962C8B-B14F-4D97-AF65-F5344CB8AC3E}">
        <p14:creationId xmlns:p14="http://schemas.microsoft.com/office/powerpoint/2010/main" val="21362023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C3BD67F-8B3C-4AF3-BAB8-F48FC5F49615}" type="slidenum">
              <a:rPr lang="en-US" smtClean="0"/>
              <a:pPr/>
              <a:t>12</a:t>
            </a:fld>
            <a:endParaRPr lang="en-US"/>
          </a:p>
        </p:txBody>
      </p:sp>
      <p:sp>
        <p:nvSpPr>
          <p:cNvPr id="5" name="TextBox 4"/>
          <p:cNvSpPr txBox="1"/>
          <p:nvPr/>
        </p:nvSpPr>
        <p:spPr>
          <a:xfrm>
            <a:off x="-83127" y="107576"/>
            <a:ext cx="1274618" cy="369332"/>
          </a:xfrm>
          <a:prstGeom prst="rect">
            <a:avLst/>
          </a:prstGeom>
          <a:noFill/>
        </p:spPr>
        <p:txBody>
          <a:bodyPr wrap="square" rtlCol="0">
            <a:spAutoFit/>
          </a:bodyPr>
          <a:lstStyle/>
          <a:p>
            <a:pPr algn="ctr"/>
            <a:r>
              <a:rPr lang="en-US" b="1" dirty="0" smtClean="0">
                <a:solidFill>
                  <a:schemeClr val="bg1">
                    <a:lumMod val="95000"/>
                  </a:schemeClr>
                </a:solidFill>
                <a:latin typeface="Segoe UI" panose="020B0502040204020203" pitchFamily="34" charset="0"/>
                <a:cs typeface="Segoe UI" panose="020B0502040204020203" pitchFamily="34" charset="0"/>
              </a:rPr>
              <a:t>PHẦN V</a:t>
            </a:r>
            <a:endParaRPr lang="en-US" b="1" dirty="0">
              <a:solidFill>
                <a:schemeClr val="bg1">
                  <a:lumMod val="95000"/>
                </a:schemeClr>
              </a:solidFill>
              <a:latin typeface="Segoe UI" panose="020B0502040204020203" pitchFamily="34" charset="0"/>
              <a:cs typeface="Segoe UI" panose="020B0502040204020203" pitchFamily="34" charset="0"/>
            </a:endParaRPr>
          </a:p>
        </p:txBody>
      </p:sp>
      <p:sp>
        <p:nvSpPr>
          <p:cNvPr id="6" name="TextBox 5"/>
          <p:cNvSpPr txBox="1"/>
          <p:nvPr/>
        </p:nvSpPr>
        <p:spPr>
          <a:xfrm>
            <a:off x="1093694" y="107576"/>
            <a:ext cx="3514165" cy="369332"/>
          </a:xfrm>
          <a:prstGeom prst="rect">
            <a:avLst/>
          </a:prstGeom>
          <a:noFill/>
          <a:ln>
            <a:noFill/>
          </a:ln>
        </p:spPr>
        <p:txBody>
          <a:bodyPr wrap="square" rtlCol="0">
            <a:spAutoFit/>
          </a:bodyPr>
          <a:lstStyle/>
          <a:p>
            <a:r>
              <a:rPr lang="en-US" b="1" dirty="0" smtClean="0">
                <a:gradFill>
                  <a:gsLst>
                    <a:gs pos="0">
                      <a:srgbClr val="2C73D2"/>
                    </a:gs>
                    <a:gs pos="100000">
                      <a:srgbClr val="008E9B"/>
                    </a:gs>
                  </a:gsLst>
                  <a:lin ang="0" scaled="0"/>
                </a:gradFill>
                <a:latin typeface="Segoe UI" panose="020B0502040204020203" pitchFamily="34" charset="0"/>
                <a:cs typeface="Segoe UI" panose="020B0502040204020203" pitchFamily="34" charset="0"/>
              </a:rPr>
              <a:t>KIỂM THỬ VÀ ĐÁNH GIÁ</a:t>
            </a:r>
            <a:endParaRPr lang="en-US" b="1" dirty="0">
              <a:gradFill>
                <a:gsLst>
                  <a:gs pos="0">
                    <a:srgbClr val="2C73D2"/>
                  </a:gs>
                  <a:gs pos="100000">
                    <a:srgbClr val="008E9B"/>
                  </a:gs>
                </a:gsLst>
                <a:lin ang="0" scaled="0"/>
              </a:gradFill>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2"/>
          <a:stretch>
            <a:fillRect/>
          </a:stretch>
        </p:blipFill>
        <p:spPr>
          <a:xfrm>
            <a:off x="1191491" y="592128"/>
            <a:ext cx="10007383" cy="5629153"/>
          </a:xfrm>
          <a:prstGeom prst="rect">
            <a:avLst/>
          </a:prstGeom>
        </p:spPr>
      </p:pic>
    </p:spTree>
    <p:extLst>
      <p:ext uri="{BB962C8B-B14F-4D97-AF65-F5344CB8AC3E}">
        <p14:creationId xmlns:p14="http://schemas.microsoft.com/office/powerpoint/2010/main" val="3685822308"/>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C3BD67F-8B3C-4AF3-BAB8-F48FC5F49615}" type="slidenum">
              <a:rPr lang="en-US" smtClean="0"/>
              <a:pPr/>
              <a:t>13</a:t>
            </a:fld>
            <a:endParaRPr lang="en-US"/>
          </a:p>
        </p:txBody>
      </p:sp>
      <p:sp>
        <p:nvSpPr>
          <p:cNvPr id="5" name="TextBox 4"/>
          <p:cNvSpPr txBox="1"/>
          <p:nvPr/>
        </p:nvSpPr>
        <p:spPr>
          <a:xfrm>
            <a:off x="-83127" y="107576"/>
            <a:ext cx="1274618" cy="369332"/>
          </a:xfrm>
          <a:prstGeom prst="rect">
            <a:avLst/>
          </a:prstGeom>
          <a:noFill/>
        </p:spPr>
        <p:txBody>
          <a:bodyPr wrap="square" rtlCol="0">
            <a:spAutoFit/>
          </a:bodyPr>
          <a:lstStyle/>
          <a:p>
            <a:pPr algn="ctr"/>
            <a:r>
              <a:rPr lang="en-US" b="1" dirty="0" smtClean="0">
                <a:solidFill>
                  <a:schemeClr val="bg1">
                    <a:lumMod val="95000"/>
                  </a:schemeClr>
                </a:solidFill>
                <a:latin typeface="Segoe UI" panose="020B0502040204020203" pitchFamily="34" charset="0"/>
                <a:cs typeface="Segoe UI" panose="020B0502040204020203" pitchFamily="34" charset="0"/>
              </a:rPr>
              <a:t>PHẦN V</a:t>
            </a:r>
            <a:endParaRPr lang="en-US" b="1" dirty="0">
              <a:solidFill>
                <a:schemeClr val="bg1">
                  <a:lumMod val="95000"/>
                </a:schemeClr>
              </a:solidFill>
              <a:latin typeface="Segoe UI" panose="020B0502040204020203" pitchFamily="34" charset="0"/>
              <a:cs typeface="Segoe UI" panose="020B0502040204020203" pitchFamily="34" charset="0"/>
            </a:endParaRPr>
          </a:p>
        </p:txBody>
      </p:sp>
      <p:sp>
        <p:nvSpPr>
          <p:cNvPr id="6" name="TextBox 5"/>
          <p:cNvSpPr txBox="1"/>
          <p:nvPr/>
        </p:nvSpPr>
        <p:spPr>
          <a:xfrm>
            <a:off x="1093694" y="107576"/>
            <a:ext cx="3514165" cy="369332"/>
          </a:xfrm>
          <a:prstGeom prst="rect">
            <a:avLst/>
          </a:prstGeom>
          <a:noFill/>
          <a:ln>
            <a:noFill/>
          </a:ln>
        </p:spPr>
        <p:txBody>
          <a:bodyPr wrap="square" rtlCol="0">
            <a:spAutoFit/>
          </a:bodyPr>
          <a:lstStyle/>
          <a:p>
            <a:r>
              <a:rPr lang="en-US" b="1" dirty="0" smtClean="0">
                <a:gradFill>
                  <a:gsLst>
                    <a:gs pos="0">
                      <a:srgbClr val="2C73D2"/>
                    </a:gs>
                    <a:gs pos="100000">
                      <a:srgbClr val="008E9B"/>
                    </a:gs>
                  </a:gsLst>
                  <a:lin ang="0" scaled="0"/>
                </a:gradFill>
                <a:latin typeface="Segoe UI" panose="020B0502040204020203" pitchFamily="34" charset="0"/>
                <a:cs typeface="Segoe UI" panose="020B0502040204020203" pitchFamily="34" charset="0"/>
              </a:rPr>
              <a:t>KIỂM THỬ VÀ ĐÁNH GIÁ</a:t>
            </a:r>
            <a:endParaRPr lang="en-US" b="1" dirty="0">
              <a:gradFill>
                <a:gsLst>
                  <a:gs pos="0">
                    <a:srgbClr val="2C73D2"/>
                  </a:gs>
                  <a:gs pos="100000">
                    <a:srgbClr val="008E9B"/>
                  </a:gs>
                </a:gsLst>
                <a:lin ang="0" scaled="0"/>
              </a:gradFill>
              <a:latin typeface="Segoe UI" panose="020B0502040204020203" pitchFamily="34" charset="0"/>
              <a:cs typeface="Segoe UI" panose="020B0502040204020203" pitchFamily="34" charset="0"/>
            </a:endParaRPr>
          </a:p>
        </p:txBody>
      </p:sp>
      <p:pic>
        <p:nvPicPr>
          <p:cNvPr id="7" name="Picture 6"/>
          <p:cNvPicPr>
            <a:picLocks noChangeAspect="1"/>
          </p:cNvPicPr>
          <p:nvPr/>
        </p:nvPicPr>
        <p:blipFill>
          <a:blip r:embed="rId2"/>
          <a:stretch>
            <a:fillRect/>
          </a:stretch>
        </p:blipFill>
        <p:spPr>
          <a:xfrm>
            <a:off x="1191491" y="564460"/>
            <a:ext cx="10058400" cy="5657850"/>
          </a:xfrm>
          <a:prstGeom prst="rect">
            <a:avLst/>
          </a:prstGeom>
        </p:spPr>
      </p:pic>
    </p:spTree>
    <p:extLst>
      <p:ext uri="{BB962C8B-B14F-4D97-AF65-F5344CB8AC3E}">
        <p14:creationId xmlns:p14="http://schemas.microsoft.com/office/powerpoint/2010/main" val="1964269254"/>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C3BD67F-8B3C-4AF3-BAB8-F48FC5F49615}" type="slidenum">
              <a:rPr lang="en-US" smtClean="0"/>
              <a:pPr/>
              <a:t>14</a:t>
            </a:fld>
            <a:endParaRPr lang="en-US"/>
          </a:p>
        </p:txBody>
      </p:sp>
      <p:sp>
        <p:nvSpPr>
          <p:cNvPr id="5" name="TextBox 4"/>
          <p:cNvSpPr txBox="1"/>
          <p:nvPr/>
        </p:nvSpPr>
        <p:spPr>
          <a:xfrm>
            <a:off x="-83127" y="107576"/>
            <a:ext cx="1274618" cy="369332"/>
          </a:xfrm>
          <a:prstGeom prst="rect">
            <a:avLst/>
          </a:prstGeom>
          <a:noFill/>
        </p:spPr>
        <p:txBody>
          <a:bodyPr wrap="square" rtlCol="0">
            <a:spAutoFit/>
          </a:bodyPr>
          <a:lstStyle/>
          <a:p>
            <a:pPr algn="ctr"/>
            <a:r>
              <a:rPr lang="en-US" b="1" dirty="0" smtClean="0">
                <a:solidFill>
                  <a:schemeClr val="bg1">
                    <a:lumMod val="95000"/>
                  </a:schemeClr>
                </a:solidFill>
                <a:latin typeface="Segoe UI" panose="020B0502040204020203" pitchFamily="34" charset="0"/>
                <a:cs typeface="Segoe UI" panose="020B0502040204020203" pitchFamily="34" charset="0"/>
              </a:rPr>
              <a:t>PHẦN V</a:t>
            </a:r>
            <a:endParaRPr lang="en-US" b="1" dirty="0">
              <a:solidFill>
                <a:schemeClr val="bg1">
                  <a:lumMod val="95000"/>
                </a:schemeClr>
              </a:solidFill>
              <a:latin typeface="Segoe UI" panose="020B0502040204020203" pitchFamily="34" charset="0"/>
              <a:cs typeface="Segoe UI" panose="020B0502040204020203" pitchFamily="34" charset="0"/>
            </a:endParaRPr>
          </a:p>
        </p:txBody>
      </p:sp>
      <p:sp>
        <p:nvSpPr>
          <p:cNvPr id="6" name="TextBox 5"/>
          <p:cNvSpPr txBox="1"/>
          <p:nvPr/>
        </p:nvSpPr>
        <p:spPr>
          <a:xfrm>
            <a:off x="1093694" y="107576"/>
            <a:ext cx="3514165" cy="369332"/>
          </a:xfrm>
          <a:prstGeom prst="rect">
            <a:avLst/>
          </a:prstGeom>
          <a:noFill/>
          <a:ln>
            <a:noFill/>
          </a:ln>
        </p:spPr>
        <p:txBody>
          <a:bodyPr wrap="square" rtlCol="0">
            <a:spAutoFit/>
          </a:bodyPr>
          <a:lstStyle/>
          <a:p>
            <a:r>
              <a:rPr lang="en-US" b="1" dirty="0" smtClean="0">
                <a:gradFill>
                  <a:gsLst>
                    <a:gs pos="0">
                      <a:srgbClr val="2C73D2"/>
                    </a:gs>
                    <a:gs pos="100000">
                      <a:srgbClr val="008E9B"/>
                    </a:gs>
                  </a:gsLst>
                  <a:lin ang="0" scaled="0"/>
                </a:gradFill>
                <a:latin typeface="Segoe UI" panose="020B0502040204020203" pitchFamily="34" charset="0"/>
                <a:cs typeface="Segoe UI" panose="020B0502040204020203" pitchFamily="34" charset="0"/>
              </a:rPr>
              <a:t>KIỂM THỬ VÀ ĐÁNH GIÁ</a:t>
            </a:r>
            <a:endParaRPr lang="en-US" b="1" dirty="0">
              <a:gradFill>
                <a:gsLst>
                  <a:gs pos="0">
                    <a:srgbClr val="2C73D2"/>
                  </a:gs>
                  <a:gs pos="100000">
                    <a:srgbClr val="008E9B"/>
                  </a:gs>
                </a:gsLst>
                <a:lin ang="0" scaled="0"/>
              </a:gradFill>
              <a:latin typeface="Segoe UI" panose="020B0502040204020203" pitchFamily="34" charset="0"/>
              <a:cs typeface="Segoe UI" panose="020B0502040204020203" pitchFamily="34" charset="0"/>
            </a:endParaRPr>
          </a:p>
        </p:txBody>
      </p:sp>
      <p:pic>
        <p:nvPicPr>
          <p:cNvPr id="2" name="Picture 1"/>
          <p:cNvPicPr>
            <a:picLocks noChangeAspect="1"/>
          </p:cNvPicPr>
          <p:nvPr/>
        </p:nvPicPr>
        <p:blipFill>
          <a:blip r:embed="rId2"/>
          <a:stretch>
            <a:fillRect/>
          </a:stretch>
        </p:blipFill>
        <p:spPr>
          <a:xfrm>
            <a:off x="1202986" y="620139"/>
            <a:ext cx="10058400" cy="5657850"/>
          </a:xfrm>
          <a:prstGeom prst="rect">
            <a:avLst/>
          </a:prstGeom>
        </p:spPr>
      </p:pic>
    </p:spTree>
    <p:extLst>
      <p:ext uri="{BB962C8B-B14F-4D97-AF65-F5344CB8AC3E}">
        <p14:creationId xmlns:p14="http://schemas.microsoft.com/office/powerpoint/2010/main" val="881938432"/>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C3BD67F-8B3C-4AF3-BAB8-F48FC5F49615}" type="slidenum">
              <a:rPr lang="en-US" smtClean="0"/>
              <a:pPr/>
              <a:t>15</a:t>
            </a:fld>
            <a:endParaRPr lang="en-US"/>
          </a:p>
        </p:txBody>
      </p:sp>
      <p:sp>
        <p:nvSpPr>
          <p:cNvPr id="5" name="TextBox 4"/>
          <p:cNvSpPr txBox="1"/>
          <p:nvPr/>
        </p:nvSpPr>
        <p:spPr>
          <a:xfrm>
            <a:off x="-83127" y="107576"/>
            <a:ext cx="1274618" cy="369332"/>
          </a:xfrm>
          <a:prstGeom prst="rect">
            <a:avLst/>
          </a:prstGeom>
          <a:noFill/>
        </p:spPr>
        <p:txBody>
          <a:bodyPr wrap="square" rtlCol="0">
            <a:spAutoFit/>
          </a:bodyPr>
          <a:lstStyle/>
          <a:p>
            <a:pPr algn="ctr"/>
            <a:r>
              <a:rPr lang="en-US" b="1" dirty="0" smtClean="0">
                <a:solidFill>
                  <a:schemeClr val="bg1">
                    <a:lumMod val="95000"/>
                  </a:schemeClr>
                </a:solidFill>
                <a:latin typeface="Segoe UI" panose="020B0502040204020203" pitchFamily="34" charset="0"/>
                <a:cs typeface="Segoe UI" panose="020B0502040204020203" pitchFamily="34" charset="0"/>
              </a:rPr>
              <a:t>PHẦN V</a:t>
            </a:r>
            <a:endParaRPr lang="en-US" b="1" dirty="0">
              <a:solidFill>
                <a:schemeClr val="bg1">
                  <a:lumMod val="95000"/>
                </a:schemeClr>
              </a:solidFill>
              <a:latin typeface="Segoe UI" panose="020B0502040204020203" pitchFamily="34" charset="0"/>
              <a:cs typeface="Segoe UI" panose="020B0502040204020203" pitchFamily="34" charset="0"/>
            </a:endParaRPr>
          </a:p>
        </p:txBody>
      </p:sp>
      <p:sp>
        <p:nvSpPr>
          <p:cNvPr id="6" name="TextBox 5"/>
          <p:cNvSpPr txBox="1"/>
          <p:nvPr/>
        </p:nvSpPr>
        <p:spPr>
          <a:xfrm>
            <a:off x="1093694" y="107576"/>
            <a:ext cx="3514165" cy="369332"/>
          </a:xfrm>
          <a:prstGeom prst="rect">
            <a:avLst/>
          </a:prstGeom>
          <a:noFill/>
          <a:ln>
            <a:noFill/>
          </a:ln>
        </p:spPr>
        <p:txBody>
          <a:bodyPr wrap="square" rtlCol="0">
            <a:spAutoFit/>
          </a:bodyPr>
          <a:lstStyle/>
          <a:p>
            <a:r>
              <a:rPr lang="en-US" b="1" dirty="0" smtClean="0">
                <a:gradFill>
                  <a:gsLst>
                    <a:gs pos="0">
                      <a:srgbClr val="2C73D2"/>
                    </a:gs>
                    <a:gs pos="100000">
                      <a:srgbClr val="008E9B"/>
                    </a:gs>
                  </a:gsLst>
                  <a:lin ang="0" scaled="0"/>
                </a:gradFill>
                <a:latin typeface="Segoe UI" panose="020B0502040204020203" pitchFamily="34" charset="0"/>
                <a:cs typeface="Segoe UI" panose="020B0502040204020203" pitchFamily="34" charset="0"/>
              </a:rPr>
              <a:t>KIỂM THỬ VÀ ĐÁNH GIÁ</a:t>
            </a:r>
            <a:endParaRPr lang="en-US" b="1" dirty="0">
              <a:gradFill>
                <a:gsLst>
                  <a:gs pos="0">
                    <a:srgbClr val="2C73D2"/>
                  </a:gs>
                  <a:gs pos="100000">
                    <a:srgbClr val="008E9B"/>
                  </a:gs>
                </a:gsLst>
                <a:lin ang="0" scaled="0"/>
              </a:gradFill>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2"/>
          <a:stretch>
            <a:fillRect/>
          </a:stretch>
        </p:blipFill>
        <p:spPr>
          <a:xfrm>
            <a:off x="1171518" y="629866"/>
            <a:ext cx="10058400" cy="5657850"/>
          </a:xfrm>
          <a:prstGeom prst="rect">
            <a:avLst/>
          </a:prstGeom>
        </p:spPr>
      </p:pic>
    </p:spTree>
    <p:extLst>
      <p:ext uri="{BB962C8B-B14F-4D97-AF65-F5344CB8AC3E}">
        <p14:creationId xmlns:p14="http://schemas.microsoft.com/office/powerpoint/2010/main" val="185402285"/>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C3BD67F-8B3C-4AF3-BAB8-F48FC5F49615}" type="slidenum">
              <a:rPr lang="en-US" smtClean="0"/>
              <a:pPr/>
              <a:t>16</a:t>
            </a:fld>
            <a:endParaRPr lang="en-US"/>
          </a:p>
        </p:txBody>
      </p:sp>
      <p:sp>
        <p:nvSpPr>
          <p:cNvPr id="5" name="TextBox 4"/>
          <p:cNvSpPr txBox="1"/>
          <p:nvPr/>
        </p:nvSpPr>
        <p:spPr>
          <a:xfrm>
            <a:off x="-83127" y="107576"/>
            <a:ext cx="1274618" cy="369332"/>
          </a:xfrm>
          <a:prstGeom prst="rect">
            <a:avLst/>
          </a:prstGeom>
          <a:noFill/>
        </p:spPr>
        <p:txBody>
          <a:bodyPr wrap="square" rtlCol="0">
            <a:spAutoFit/>
          </a:bodyPr>
          <a:lstStyle/>
          <a:p>
            <a:pPr algn="ctr"/>
            <a:r>
              <a:rPr lang="en-US" b="1" dirty="0" smtClean="0">
                <a:solidFill>
                  <a:schemeClr val="bg1">
                    <a:lumMod val="95000"/>
                  </a:schemeClr>
                </a:solidFill>
                <a:latin typeface="Segoe UI" panose="020B0502040204020203" pitchFamily="34" charset="0"/>
                <a:cs typeface="Segoe UI" panose="020B0502040204020203" pitchFamily="34" charset="0"/>
              </a:rPr>
              <a:t>PHẦN IV</a:t>
            </a:r>
            <a:endParaRPr lang="en-US" b="1" dirty="0">
              <a:solidFill>
                <a:schemeClr val="bg1">
                  <a:lumMod val="95000"/>
                </a:schemeClr>
              </a:solidFill>
              <a:latin typeface="Segoe UI" panose="020B0502040204020203" pitchFamily="34" charset="0"/>
              <a:cs typeface="Segoe UI" panose="020B0502040204020203" pitchFamily="34" charset="0"/>
            </a:endParaRPr>
          </a:p>
        </p:txBody>
      </p:sp>
      <p:sp>
        <p:nvSpPr>
          <p:cNvPr id="6" name="TextBox 5"/>
          <p:cNvSpPr txBox="1"/>
          <p:nvPr/>
        </p:nvSpPr>
        <p:spPr>
          <a:xfrm>
            <a:off x="1093694" y="107576"/>
            <a:ext cx="3514165" cy="369332"/>
          </a:xfrm>
          <a:prstGeom prst="rect">
            <a:avLst/>
          </a:prstGeom>
          <a:noFill/>
          <a:ln>
            <a:noFill/>
          </a:ln>
        </p:spPr>
        <p:txBody>
          <a:bodyPr wrap="square" rtlCol="0">
            <a:spAutoFit/>
          </a:bodyPr>
          <a:lstStyle/>
          <a:p>
            <a:r>
              <a:rPr lang="en-US" b="1" dirty="0" smtClean="0">
                <a:gradFill>
                  <a:gsLst>
                    <a:gs pos="0">
                      <a:srgbClr val="2C73D2"/>
                    </a:gs>
                    <a:gs pos="100000">
                      <a:srgbClr val="008E9B"/>
                    </a:gs>
                  </a:gsLst>
                  <a:lin ang="0" scaled="0"/>
                </a:gradFill>
                <a:latin typeface="Segoe UI" panose="020B0502040204020203" pitchFamily="34" charset="0"/>
                <a:cs typeface="Segoe UI" panose="020B0502040204020203" pitchFamily="34" charset="0"/>
              </a:rPr>
              <a:t>THIẾT KẾ VÀ CÀI ĐẶT</a:t>
            </a:r>
            <a:endParaRPr lang="en-US" b="1" dirty="0">
              <a:gradFill>
                <a:gsLst>
                  <a:gs pos="0">
                    <a:srgbClr val="2C73D2"/>
                  </a:gs>
                  <a:gs pos="100000">
                    <a:srgbClr val="008E9B"/>
                  </a:gs>
                </a:gsLst>
                <a:lin ang="0" scaled="0"/>
              </a:gradFill>
              <a:latin typeface="Segoe UI" panose="020B0502040204020203" pitchFamily="34" charset="0"/>
              <a:cs typeface="Segoe UI" panose="020B0502040204020203" pitchFamily="34" charset="0"/>
            </a:endParaRPr>
          </a:p>
        </p:txBody>
      </p:sp>
      <p:sp>
        <p:nvSpPr>
          <p:cNvPr id="7" name="TextBox 6"/>
          <p:cNvSpPr txBox="1"/>
          <p:nvPr/>
        </p:nvSpPr>
        <p:spPr>
          <a:xfrm>
            <a:off x="508000" y="1219200"/>
            <a:ext cx="11120582" cy="1938992"/>
          </a:xfrm>
          <a:prstGeom prst="rect">
            <a:avLst/>
          </a:prstGeom>
          <a:noFill/>
        </p:spPr>
        <p:txBody>
          <a:bodyPr wrap="square" rtlCol="0">
            <a:spAutoFit/>
          </a:bodyPr>
          <a:lstStyle/>
          <a:p>
            <a:r>
              <a:rPr lang="en-US" sz="2400" dirty="0" smtClean="0">
                <a:solidFill>
                  <a:srgbClr val="0089BA"/>
                </a:solidFill>
                <a:latin typeface="Segoe UI" panose="020B0502040204020203" pitchFamily="34" charset="0"/>
                <a:cs typeface="Segoe UI" panose="020B0502040204020203" pitchFamily="34" charset="0"/>
              </a:rPr>
              <a:t>Đánh giá: Qua một số hình ảnh trên và cả thử nghiệm thì hệ thống hoạt động tương đối ổn định xét về mặt các yêu cầu thiết yêu của một hệ thống quản lý quán cafe. </a:t>
            </a:r>
            <a:r>
              <a:rPr lang="en-US" sz="2400" smtClean="0">
                <a:solidFill>
                  <a:srgbClr val="0089BA"/>
                </a:solidFill>
                <a:latin typeface="Segoe UI" panose="020B0502040204020203" pitchFamily="34" charset="0"/>
                <a:cs typeface="Segoe UI" panose="020B0502040204020203" pitchFamily="34" charset="0"/>
              </a:rPr>
              <a:t>Tuy nhiên hệ thống còn khá đơn giản, một số tính năng còn chưa thể đáp ứng toàn bộ yêu cầu nên cần phải có thêm bản nâng cấp và thêm một số tính năng tiện ích.</a:t>
            </a:r>
            <a:endParaRPr lang="en-US" sz="2400" dirty="0" smtClean="0">
              <a:solidFill>
                <a:srgbClr val="0089BA"/>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760678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008F7A"/>
            </a:gs>
            <a:gs pos="80000">
              <a:srgbClr val="008E9B"/>
            </a:gs>
            <a:gs pos="60000">
              <a:srgbClr val="0089BA"/>
            </a:gs>
            <a:gs pos="40000">
              <a:srgbClr val="0081CF"/>
            </a:gs>
            <a:gs pos="20000">
              <a:srgbClr val="2C73D2"/>
            </a:gs>
            <a:gs pos="0">
              <a:srgbClr val="845EC2">
                <a:lumMod val="100000"/>
              </a:srgbClr>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68670"/>
            <a:ext cx="9144000" cy="1358190"/>
          </a:xfrm>
        </p:spPr>
        <p:txBody>
          <a:bodyPr>
            <a:normAutofit fontScale="90000"/>
          </a:bodyPr>
          <a:lstStyle/>
          <a:p>
            <a:r>
              <a:rPr lang="en-US" sz="3600" dirty="0" smtClean="0">
                <a:solidFill>
                  <a:schemeClr val="bg1"/>
                </a:solidFill>
                <a:latin typeface="Segoe UI" panose="020B0502040204020203" pitchFamily="34" charset="0"/>
                <a:cs typeface="Segoe UI" panose="020B0502040204020203" pitchFamily="34" charset="0"/>
              </a:rPr>
              <a:t>ĐỀ TÀI</a:t>
            </a:r>
            <a:r>
              <a:rPr lang="en-US" sz="3600" b="1" dirty="0" smtClean="0">
                <a:solidFill>
                  <a:schemeClr val="bg1"/>
                </a:solidFill>
                <a:latin typeface="Segoe UI" panose="020B0502040204020203" pitchFamily="34" charset="0"/>
                <a:cs typeface="Segoe UI" panose="020B0502040204020203" pitchFamily="34" charset="0"/>
              </a:rPr>
              <a:t/>
            </a:r>
            <a:br>
              <a:rPr lang="en-US" sz="3600" b="1" dirty="0" smtClean="0">
                <a:solidFill>
                  <a:schemeClr val="bg1"/>
                </a:solidFill>
                <a:latin typeface="Segoe UI" panose="020B0502040204020203" pitchFamily="34" charset="0"/>
                <a:cs typeface="Segoe UI" panose="020B0502040204020203" pitchFamily="34" charset="0"/>
              </a:rPr>
            </a:br>
            <a:r>
              <a:rPr lang="en-US" sz="4000" b="1" dirty="0" smtClean="0">
                <a:solidFill>
                  <a:schemeClr val="bg1"/>
                </a:solidFill>
                <a:latin typeface="Segoe UI Black" panose="020B0A02040204020203" pitchFamily="34" charset="0"/>
                <a:ea typeface="Segoe UI Black" panose="020B0A02040204020203" pitchFamily="34" charset="0"/>
                <a:cs typeface="Segoe UI" panose="020B0502040204020203" pitchFamily="34" charset="0"/>
              </a:rPr>
              <a:t>HỆ THỐNG WEB QUẢN LÝ QUÁN CAFE</a:t>
            </a:r>
            <a:endParaRPr lang="en-US" sz="3600" b="1" dirty="0">
              <a:solidFill>
                <a:schemeClr val="bg1"/>
              </a:solidFill>
              <a:latin typeface="Segoe UI Black" panose="020B0A02040204020203" pitchFamily="34" charset="0"/>
              <a:ea typeface="Segoe UI Black" panose="020B0A02040204020203" pitchFamily="34" charset="0"/>
              <a:cs typeface="Segoe UI" panose="020B0502040204020203" pitchFamily="34" charset="0"/>
            </a:endParaRPr>
          </a:p>
        </p:txBody>
      </p:sp>
      <p:sp>
        <p:nvSpPr>
          <p:cNvPr id="4" name="Subtitle 3"/>
          <p:cNvSpPr>
            <a:spLocks noGrp="1"/>
          </p:cNvSpPr>
          <p:nvPr>
            <p:ph type="subTitle" idx="1"/>
          </p:nvPr>
        </p:nvSpPr>
        <p:spPr>
          <a:xfrm>
            <a:off x="1524000" y="3861880"/>
            <a:ext cx="4682247" cy="1395919"/>
          </a:xfrm>
        </p:spPr>
        <p:txBody>
          <a:bodyPr/>
          <a:lstStyle/>
          <a:p>
            <a:r>
              <a:rPr lang="en-US" dirty="0" smtClean="0">
                <a:solidFill>
                  <a:schemeClr val="bg1"/>
                </a:solidFill>
                <a:latin typeface="Segoe UI Light" panose="020B0502040204020203" pitchFamily="34" charset="0"/>
                <a:cs typeface="Segoe UI Light" panose="020B0502040204020203" pitchFamily="34" charset="0"/>
              </a:rPr>
              <a:t>GVHD:</a:t>
            </a:r>
          </a:p>
          <a:p>
            <a:r>
              <a:rPr lang="en-US" dirty="0" smtClean="0">
                <a:solidFill>
                  <a:schemeClr val="bg1"/>
                </a:solidFill>
                <a:latin typeface="Segoe UI" panose="020B0502040204020203" pitchFamily="34" charset="0"/>
                <a:cs typeface="Segoe UI" panose="020B0502040204020203" pitchFamily="34" charset="0"/>
              </a:rPr>
              <a:t>Th.S Phạm Nguyên Hoàng</a:t>
            </a:r>
            <a:endParaRPr lang="en-US" dirty="0">
              <a:solidFill>
                <a:schemeClr val="bg1"/>
              </a:solidFill>
              <a:latin typeface="Segoe UI" panose="020B0502040204020203" pitchFamily="34" charset="0"/>
              <a:cs typeface="Segoe UI" panose="020B0502040204020203" pitchFamily="34" charset="0"/>
            </a:endParaRPr>
          </a:p>
        </p:txBody>
      </p:sp>
      <p:sp>
        <p:nvSpPr>
          <p:cNvPr id="5" name="Subtitle 3"/>
          <p:cNvSpPr txBox="1">
            <a:spLocks/>
          </p:cNvSpPr>
          <p:nvPr/>
        </p:nvSpPr>
        <p:spPr>
          <a:xfrm>
            <a:off x="5888477" y="3861880"/>
            <a:ext cx="4682247" cy="13959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chemeClr val="bg1"/>
                </a:solidFill>
                <a:latin typeface="Segoe UI Light" panose="020B0502040204020203" pitchFamily="34" charset="0"/>
                <a:cs typeface="Segoe UI Light" panose="020B0502040204020203" pitchFamily="34" charset="0"/>
              </a:rPr>
              <a:t>SVTH:</a:t>
            </a:r>
          </a:p>
          <a:p>
            <a:r>
              <a:rPr lang="en-US" dirty="0" smtClean="0">
                <a:solidFill>
                  <a:schemeClr val="bg1"/>
                </a:solidFill>
                <a:latin typeface="Segoe UI" panose="020B0502040204020203" pitchFamily="34" charset="0"/>
                <a:cs typeface="Segoe UI" panose="020B0502040204020203" pitchFamily="34" charset="0"/>
              </a:rPr>
              <a:t>Phan Thanh Giảng</a:t>
            </a:r>
            <a:r>
              <a:rPr lang="en-US" dirty="0">
                <a:solidFill>
                  <a:schemeClr val="bg1"/>
                </a:solidFill>
                <a:latin typeface="Segoe UI" panose="020B0502040204020203" pitchFamily="34" charset="0"/>
                <a:cs typeface="Segoe UI" panose="020B0502040204020203" pitchFamily="34" charset="0"/>
              </a:rPr>
              <a:t> </a:t>
            </a:r>
            <a:r>
              <a:rPr lang="en-US" dirty="0" smtClean="0">
                <a:solidFill>
                  <a:schemeClr val="bg1"/>
                </a:solidFill>
                <a:latin typeface="Segoe UI" panose="020B0502040204020203" pitchFamily="34" charset="0"/>
                <a:cs typeface="Segoe UI" panose="020B0502040204020203" pitchFamily="34" charset="0"/>
              </a:rPr>
              <a:t>- B1609816</a:t>
            </a:r>
            <a:endParaRPr lang="en-US" dirty="0">
              <a:solidFill>
                <a:schemeClr val="bg1"/>
              </a:solidFill>
              <a:latin typeface="Segoe UI" panose="020B0502040204020203" pitchFamily="34" charset="0"/>
              <a:cs typeface="Segoe UI" panose="020B0502040204020203" pitchFamily="34" charset="0"/>
            </a:endParaRPr>
          </a:p>
        </p:txBody>
      </p:sp>
      <p:sp>
        <p:nvSpPr>
          <p:cNvPr id="8" name="Slide Number Placeholder 7"/>
          <p:cNvSpPr>
            <a:spLocks noGrp="1"/>
          </p:cNvSpPr>
          <p:nvPr>
            <p:ph type="sldNum" sz="quarter" idx="12"/>
          </p:nvPr>
        </p:nvSpPr>
        <p:spPr/>
        <p:txBody>
          <a:bodyPr/>
          <a:lstStyle/>
          <a:p>
            <a:fld id="{0C3BD67F-8B3C-4AF3-BAB8-F48FC5F49615}" type="slidenum">
              <a:rPr lang="en-US" smtClean="0"/>
              <a:t>2</a:t>
            </a:fld>
            <a:endParaRPr lang="en-US"/>
          </a:p>
        </p:txBody>
      </p:sp>
    </p:spTree>
    <p:extLst>
      <p:ext uri="{BB962C8B-B14F-4D97-AF65-F5344CB8AC3E}">
        <p14:creationId xmlns:p14="http://schemas.microsoft.com/office/powerpoint/2010/main" val="13893841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1000"/>
                                        <p:tgtEl>
                                          <p:spTgt spid="4">
                                            <p:txEl>
                                              <p:pRg st="0" end="0"/>
                                            </p:txEl>
                                          </p:spTgt>
                                        </p:tgtEl>
                                      </p:cBhvr>
                                    </p:animEffect>
                                    <p:anim calcmode="lin" valueType="num">
                                      <p:cBhvr>
                                        <p:cTn id="1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1000"/>
                                        <p:tgtEl>
                                          <p:spTgt spid="4">
                                            <p:txEl>
                                              <p:pRg st="1" end="1"/>
                                            </p:txEl>
                                          </p:spTgt>
                                        </p:tgtEl>
                                      </p:cBhvr>
                                    </p:animEffect>
                                    <p:anim calcmode="lin" valueType="num">
                                      <p:cBhvr>
                                        <p:cTn id="2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vron 2">
            <a:extLst>
              <a:ext uri="{FF2B5EF4-FFF2-40B4-BE49-F238E27FC236}">
                <a16:creationId xmlns:a16="http://schemas.microsoft.com/office/drawing/2014/main" xmlns="" id="{993DB97A-B202-4FDD-BE22-7BAF80B46F07}"/>
              </a:ext>
            </a:extLst>
          </p:cNvPr>
          <p:cNvSpPr/>
          <p:nvPr/>
        </p:nvSpPr>
        <p:spPr>
          <a:xfrm>
            <a:off x="2933156" y="2792728"/>
            <a:ext cx="2196001" cy="619497"/>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 name="Chevron 3">
            <a:extLst>
              <a:ext uri="{FF2B5EF4-FFF2-40B4-BE49-F238E27FC236}">
                <a16:creationId xmlns:a16="http://schemas.microsoft.com/office/drawing/2014/main" xmlns="" id="{67155DE7-B560-4744-A02E-D0EB5D6B8267}"/>
              </a:ext>
            </a:extLst>
          </p:cNvPr>
          <p:cNvSpPr/>
          <p:nvPr/>
        </p:nvSpPr>
        <p:spPr>
          <a:xfrm>
            <a:off x="6931894" y="2792728"/>
            <a:ext cx="2196001" cy="61949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 name="Chevron 4">
            <a:extLst>
              <a:ext uri="{FF2B5EF4-FFF2-40B4-BE49-F238E27FC236}">
                <a16:creationId xmlns:a16="http://schemas.microsoft.com/office/drawing/2014/main" xmlns="" id="{475F80D9-1986-41DA-8F26-9C9D8BB71CB4}"/>
              </a:ext>
            </a:extLst>
          </p:cNvPr>
          <p:cNvSpPr/>
          <p:nvPr/>
        </p:nvSpPr>
        <p:spPr>
          <a:xfrm>
            <a:off x="8931263" y="2792728"/>
            <a:ext cx="2196001" cy="619497"/>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 name="Chevron 5">
            <a:extLst>
              <a:ext uri="{FF2B5EF4-FFF2-40B4-BE49-F238E27FC236}">
                <a16:creationId xmlns:a16="http://schemas.microsoft.com/office/drawing/2014/main" xmlns="" id="{D969383D-0FB4-4782-8536-1417CA0998F7}"/>
              </a:ext>
            </a:extLst>
          </p:cNvPr>
          <p:cNvSpPr/>
          <p:nvPr/>
        </p:nvSpPr>
        <p:spPr>
          <a:xfrm>
            <a:off x="4932525" y="2792728"/>
            <a:ext cx="2196001" cy="61949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 name="TextBox 5">
            <a:extLst>
              <a:ext uri="{FF2B5EF4-FFF2-40B4-BE49-F238E27FC236}">
                <a16:creationId xmlns:a16="http://schemas.microsoft.com/office/drawing/2014/main" xmlns="" id="{7EF189C8-61FC-4E42-B305-6030C10CC1B7}"/>
              </a:ext>
            </a:extLst>
          </p:cNvPr>
          <p:cNvSpPr txBox="1"/>
          <p:nvPr/>
        </p:nvSpPr>
        <p:spPr>
          <a:xfrm>
            <a:off x="3235449" y="2933198"/>
            <a:ext cx="1705513" cy="338554"/>
          </a:xfrm>
          <a:prstGeom prst="rect">
            <a:avLst/>
          </a:prstGeom>
          <a:noFill/>
        </p:spPr>
        <p:txBody>
          <a:bodyPr wrap="square" rtlCol="0">
            <a:spAutoFit/>
          </a:bodyPr>
          <a:lstStyle/>
          <a:p>
            <a:pPr algn="ctr"/>
            <a:r>
              <a:rPr lang="en-US" altLang="ko-KR" sz="1600" b="1" dirty="0" smtClean="0">
                <a:solidFill>
                  <a:schemeClr val="bg1"/>
                </a:solidFill>
                <a:cs typeface="Arial" pitchFamily="34" charset="0"/>
              </a:rPr>
              <a:t>Phần II</a:t>
            </a:r>
            <a:endParaRPr lang="ko-KR" altLang="en-US" sz="1600" b="1" dirty="0">
              <a:solidFill>
                <a:schemeClr val="bg1"/>
              </a:solidFill>
              <a:cs typeface="Arial" pitchFamily="34" charset="0"/>
            </a:endParaRPr>
          </a:p>
        </p:txBody>
      </p:sp>
      <p:sp>
        <p:nvSpPr>
          <p:cNvPr id="7" name="TextBox 6">
            <a:extLst>
              <a:ext uri="{FF2B5EF4-FFF2-40B4-BE49-F238E27FC236}">
                <a16:creationId xmlns:a16="http://schemas.microsoft.com/office/drawing/2014/main" xmlns="" id="{FE3B9060-4D17-44A4-8E2D-5F41A0384947}"/>
              </a:ext>
            </a:extLst>
          </p:cNvPr>
          <p:cNvSpPr txBox="1"/>
          <p:nvPr/>
        </p:nvSpPr>
        <p:spPr>
          <a:xfrm>
            <a:off x="5246065" y="2933198"/>
            <a:ext cx="1705513" cy="338554"/>
          </a:xfrm>
          <a:prstGeom prst="rect">
            <a:avLst/>
          </a:prstGeom>
          <a:noFill/>
        </p:spPr>
        <p:txBody>
          <a:bodyPr wrap="square" rtlCol="0">
            <a:spAutoFit/>
          </a:bodyPr>
          <a:lstStyle/>
          <a:p>
            <a:pPr algn="ctr"/>
            <a:r>
              <a:rPr lang="en-US" altLang="ko-KR" sz="1600" b="1" dirty="0" smtClean="0">
                <a:solidFill>
                  <a:schemeClr val="bg1"/>
                </a:solidFill>
                <a:cs typeface="Arial" pitchFamily="34" charset="0"/>
              </a:rPr>
              <a:t>Phần III</a:t>
            </a:r>
            <a:endParaRPr lang="ko-KR" altLang="en-US" sz="1600" b="1" dirty="0">
              <a:solidFill>
                <a:schemeClr val="bg1"/>
              </a:solidFill>
              <a:cs typeface="Arial" pitchFamily="34" charset="0"/>
            </a:endParaRPr>
          </a:p>
        </p:txBody>
      </p:sp>
      <p:sp>
        <p:nvSpPr>
          <p:cNvPr id="8" name="TextBox 7">
            <a:extLst>
              <a:ext uri="{FF2B5EF4-FFF2-40B4-BE49-F238E27FC236}">
                <a16:creationId xmlns:a16="http://schemas.microsoft.com/office/drawing/2014/main" xmlns="" id="{67F7E2D2-82DC-4C1F-A500-183EEC3B99ED}"/>
              </a:ext>
            </a:extLst>
          </p:cNvPr>
          <p:cNvSpPr txBox="1"/>
          <p:nvPr/>
        </p:nvSpPr>
        <p:spPr>
          <a:xfrm>
            <a:off x="7256266" y="2933198"/>
            <a:ext cx="1705513" cy="338554"/>
          </a:xfrm>
          <a:prstGeom prst="rect">
            <a:avLst/>
          </a:prstGeom>
          <a:noFill/>
        </p:spPr>
        <p:txBody>
          <a:bodyPr wrap="square" rtlCol="0">
            <a:spAutoFit/>
          </a:bodyPr>
          <a:lstStyle/>
          <a:p>
            <a:pPr algn="ctr"/>
            <a:r>
              <a:rPr lang="en-US" altLang="ko-KR" sz="1600" b="1" dirty="0" smtClean="0">
                <a:solidFill>
                  <a:schemeClr val="bg1"/>
                </a:solidFill>
                <a:cs typeface="Arial" pitchFamily="34" charset="0"/>
              </a:rPr>
              <a:t>Phần IV</a:t>
            </a:r>
            <a:endParaRPr lang="ko-KR" altLang="en-US" sz="1600" b="1" dirty="0">
              <a:solidFill>
                <a:schemeClr val="bg1"/>
              </a:solidFill>
              <a:cs typeface="Arial" pitchFamily="34" charset="0"/>
            </a:endParaRPr>
          </a:p>
        </p:txBody>
      </p:sp>
      <p:sp>
        <p:nvSpPr>
          <p:cNvPr id="9" name="TextBox 8">
            <a:extLst>
              <a:ext uri="{FF2B5EF4-FFF2-40B4-BE49-F238E27FC236}">
                <a16:creationId xmlns:a16="http://schemas.microsoft.com/office/drawing/2014/main" xmlns="" id="{E34327A8-8FBE-4962-9355-A94D74A5201F}"/>
              </a:ext>
            </a:extLst>
          </p:cNvPr>
          <p:cNvSpPr txBox="1"/>
          <p:nvPr/>
        </p:nvSpPr>
        <p:spPr>
          <a:xfrm>
            <a:off x="9267299" y="2933198"/>
            <a:ext cx="1705513" cy="338554"/>
          </a:xfrm>
          <a:prstGeom prst="rect">
            <a:avLst/>
          </a:prstGeom>
          <a:noFill/>
        </p:spPr>
        <p:txBody>
          <a:bodyPr wrap="square" rtlCol="0">
            <a:spAutoFit/>
          </a:bodyPr>
          <a:lstStyle/>
          <a:p>
            <a:pPr algn="ctr"/>
            <a:r>
              <a:rPr lang="en-US" altLang="ko-KR" sz="1600" b="1" dirty="0" smtClean="0">
                <a:solidFill>
                  <a:schemeClr val="bg1"/>
                </a:solidFill>
                <a:cs typeface="Arial" pitchFamily="34" charset="0"/>
              </a:rPr>
              <a:t>Phần V</a:t>
            </a:r>
            <a:endParaRPr lang="ko-KR" altLang="en-US" sz="1600" b="1" dirty="0">
              <a:solidFill>
                <a:schemeClr val="bg1"/>
              </a:solidFill>
              <a:cs typeface="Arial" pitchFamily="34" charset="0"/>
            </a:endParaRPr>
          </a:p>
        </p:txBody>
      </p:sp>
      <p:sp>
        <p:nvSpPr>
          <p:cNvPr id="10" name="Chevron 2">
            <a:extLst>
              <a:ext uri="{FF2B5EF4-FFF2-40B4-BE49-F238E27FC236}">
                <a16:creationId xmlns:a16="http://schemas.microsoft.com/office/drawing/2014/main" xmlns="" id="{A64B5E6E-40BC-46FD-9FB5-5BFEEC2C9016}"/>
              </a:ext>
            </a:extLst>
          </p:cNvPr>
          <p:cNvSpPr/>
          <p:nvPr/>
        </p:nvSpPr>
        <p:spPr>
          <a:xfrm>
            <a:off x="933787" y="2792728"/>
            <a:ext cx="2196001" cy="619497"/>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 name="TextBox 10">
            <a:extLst>
              <a:ext uri="{FF2B5EF4-FFF2-40B4-BE49-F238E27FC236}">
                <a16:creationId xmlns:a16="http://schemas.microsoft.com/office/drawing/2014/main" xmlns="" id="{B0D8B2D4-0EAE-4CC1-B68D-D1EB821F3649}"/>
              </a:ext>
            </a:extLst>
          </p:cNvPr>
          <p:cNvSpPr txBox="1"/>
          <p:nvPr/>
        </p:nvSpPr>
        <p:spPr>
          <a:xfrm>
            <a:off x="1231783" y="2933198"/>
            <a:ext cx="1705513" cy="338554"/>
          </a:xfrm>
          <a:prstGeom prst="rect">
            <a:avLst/>
          </a:prstGeom>
          <a:noFill/>
        </p:spPr>
        <p:txBody>
          <a:bodyPr wrap="square" rtlCol="0">
            <a:spAutoFit/>
          </a:bodyPr>
          <a:lstStyle/>
          <a:p>
            <a:pPr algn="ctr"/>
            <a:r>
              <a:rPr lang="en-US" altLang="ko-KR" sz="1600" b="1" dirty="0" smtClean="0">
                <a:solidFill>
                  <a:schemeClr val="bg1"/>
                </a:solidFill>
                <a:cs typeface="Arial" pitchFamily="34" charset="0"/>
              </a:rPr>
              <a:t>Phần I</a:t>
            </a:r>
            <a:endParaRPr lang="ko-KR" altLang="en-US" sz="1600" b="1" dirty="0">
              <a:solidFill>
                <a:schemeClr val="bg1"/>
              </a:solidFill>
              <a:cs typeface="Arial" pitchFamily="34" charset="0"/>
            </a:endParaRPr>
          </a:p>
        </p:txBody>
      </p:sp>
      <p:cxnSp>
        <p:nvCxnSpPr>
          <p:cNvPr id="12" name="Straight Arrow Connector 11">
            <a:extLst>
              <a:ext uri="{FF2B5EF4-FFF2-40B4-BE49-F238E27FC236}">
                <a16:creationId xmlns:a16="http://schemas.microsoft.com/office/drawing/2014/main" xmlns="" id="{8043AC8F-67AC-43E4-A7F7-B6EADF265D7F}"/>
              </a:ext>
            </a:extLst>
          </p:cNvPr>
          <p:cNvCxnSpPr/>
          <p:nvPr/>
        </p:nvCxnSpPr>
        <p:spPr>
          <a:xfrm flipH="1">
            <a:off x="2025103" y="3416987"/>
            <a:ext cx="13369" cy="1015299"/>
          </a:xfrm>
          <a:prstGeom prst="straightConnector1">
            <a:avLst/>
          </a:prstGeom>
          <a:ln w="25400">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1016CC35-2904-438C-B030-14C3F5D78170}"/>
              </a:ext>
            </a:extLst>
          </p:cNvPr>
          <p:cNvCxnSpPr>
            <a:cxnSpLocks/>
          </p:cNvCxnSpPr>
          <p:nvPr/>
        </p:nvCxnSpPr>
        <p:spPr>
          <a:xfrm flipV="1">
            <a:off x="4027813" y="1776442"/>
            <a:ext cx="6686" cy="1015298"/>
          </a:xfrm>
          <a:prstGeom prst="straightConnector1">
            <a:avLst/>
          </a:prstGeom>
          <a:ln w="25400">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C18F2896-5824-4673-B91A-782AF7775BE4}"/>
              </a:ext>
            </a:extLst>
          </p:cNvPr>
          <p:cNvCxnSpPr>
            <a:cxnSpLocks/>
          </p:cNvCxnSpPr>
          <p:nvPr/>
        </p:nvCxnSpPr>
        <p:spPr>
          <a:xfrm>
            <a:off x="6023840" y="3416987"/>
            <a:ext cx="13370" cy="1015298"/>
          </a:xfrm>
          <a:prstGeom prst="straightConnector1">
            <a:avLst/>
          </a:prstGeom>
          <a:ln w="25400">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699B422E-941F-4EB1-9F66-16F9140DEB87}"/>
              </a:ext>
            </a:extLst>
          </p:cNvPr>
          <p:cNvCxnSpPr>
            <a:cxnSpLocks/>
          </p:cNvCxnSpPr>
          <p:nvPr/>
        </p:nvCxnSpPr>
        <p:spPr>
          <a:xfrm flipV="1">
            <a:off x="8021589" y="1785408"/>
            <a:ext cx="16611" cy="1015298"/>
          </a:xfrm>
          <a:prstGeom prst="straightConnector1">
            <a:avLst/>
          </a:prstGeom>
          <a:ln w="254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AB3D82BF-E73C-4ED9-B957-8B215035DD00}"/>
              </a:ext>
            </a:extLst>
          </p:cNvPr>
          <p:cNvCxnSpPr>
            <a:cxnSpLocks/>
          </p:cNvCxnSpPr>
          <p:nvPr/>
        </p:nvCxnSpPr>
        <p:spPr>
          <a:xfrm>
            <a:off x="10029263" y="3416987"/>
            <a:ext cx="1" cy="1015298"/>
          </a:xfrm>
          <a:prstGeom prst="straightConnector1">
            <a:avLst/>
          </a:prstGeom>
          <a:ln w="25400">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xmlns="" id="{72304149-9673-4EEE-8955-4CF5AB841193}"/>
              </a:ext>
            </a:extLst>
          </p:cNvPr>
          <p:cNvSpPr/>
          <p:nvPr/>
        </p:nvSpPr>
        <p:spPr>
          <a:xfrm>
            <a:off x="1707787" y="3566131"/>
            <a:ext cx="648000" cy="64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Oval 17">
            <a:extLst>
              <a:ext uri="{FF2B5EF4-FFF2-40B4-BE49-F238E27FC236}">
                <a16:creationId xmlns:a16="http://schemas.microsoft.com/office/drawing/2014/main" xmlns="" id="{5FF667C8-7EAE-460C-9264-14CA87EAB7B4}"/>
              </a:ext>
            </a:extLst>
          </p:cNvPr>
          <p:cNvSpPr/>
          <p:nvPr/>
        </p:nvSpPr>
        <p:spPr>
          <a:xfrm>
            <a:off x="3707156" y="1997306"/>
            <a:ext cx="648000" cy="64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Oval 18">
            <a:extLst>
              <a:ext uri="{FF2B5EF4-FFF2-40B4-BE49-F238E27FC236}">
                <a16:creationId xmlns:a16="http://schemas.microsoft.com/office/drawing/2014/main" xmlns="" id="{0619303E-0F85-49E7-824A-00B8D99B0E3D}"/>
              </a:ext>
            </a:extLst>
          </p:cNvPr>
          <p:cNvSpPr/>
          <p:nvPr/>
        </p:nvSpPr>
        <p:spPr>
          <a:xfrm>
            <a:off x="5706525" y="3566131"/>
            <a:ext cx="648000" cy="64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Oval 19">
            <a:extLst>
              <a:ext uri="{FF2B5EF4-FFF2-40B4-BE49-F238E27FC236}">
                <a16:creationId xmlns:a16="http://schemas.microsoft.com/office/drawing/2014/main" xmlns="" id="{644BB24F-4193-4DB6-A569-DF905F34FD4F}"/>
              </a:ext>
            </a:extLst>
          </p:cNvPr>
          <p:cNvSpPr/>
          <p:nvPr/>
        </p:nvSpPr>
        <p:spPr>
          <a:xfrm>
            <a:off x="7723824" y="1997303"/>
            <a:ext cx="648000" cy="64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Oval 20">
            <a:extLst>
              <a:ext uri="{FF2B5EF4-FFF2-40B4-BE49-F238E27FC236}">
                <a16:creationId xmlns:a16="http://schemas.microsoft.com/office/drawing/2014/main" xmlns="" id="{3A275616-5FE7-42AD-9C94-C67F3908C414}"/>
              </a:ext>
            </a:extLst>
          </p:cNvPr>
          <p:cNvSpPr/>
          <p:nvPr/>
        </p:nvSpPr>
        <p:spPr>
          <a:xfrm>
            <a:off x="9705263" y="3566131"/>
            <a:ext cx="648000" cy="648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Rectangle 30">
            <a:extLst>
              <a:ext uri="{FF2B5EF4-FFF2-40B4-BE49-F238E27FC236}">
                <a16:creationId xmlns:a16="http://schemas.microsoft.com/office/drawing/2014/main" xmlns="" id="{4D356ABC-D337-483F-A48D-972346DD7177}"/>
              </a:ext>
            </a:extLst>
          </p:cNvPr>
          <p:cNvSpPr/>
          <p:nvPr/>
        </p:nvSpPr>
        <p:spPr>
          <a:xfrm>
            <a:off x="7898185" y="2143527"/>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869502" y="3661272"/>
            <a:ext cx="317525" cy="462012"/>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6926" y="2074896"/>
            <a:ext cx="489498" cy="489498"/>
          </a:xfrm>
          <a:prstGeom prst="rect">
            <a:avLst/>
          </a:prstGeom>
        </p:spPr>
      </p:pic>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953512" y="3616447"/>
            <a:ext cx="174454" cy="557312"/>
          </a:xfrm>
          <a:prstGeom prst="rect">
            <a:avLst/>
          </a:prstGeom>
        </p:spPr>
      </p:pic>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37150" y="3711292"/>
            <a:ext cx="412566" cy="348054"/>
          </a:xfrm>
          <a:prstGeom prst="rect">
            <a:avLst/>
          </a:prstGeom>
        </p:spPr>
      </p:pic>
      <p:sp>
        <p:nvSpPr>
          <p:cNvPr id="34" name="TextBox 33"/>
          <p:cNvSpPr txBox="1"/>
          <p:nvPr/>
        </p:nvSpPr>
        <p:spPr>
          <a:xfrm>
            <a:off x="880956" y="4563487"/>
            <a:ext cx="2301662" cy="369332"/>
          </a:xfrm>
          <a:prstGeom prst="rect">
            <a:avLst/>
          </a:prstGeom>
          <a:noFill/>
        </p:spPr>
        <p:txBody>
          <a:bodyPr wrap="square" rtlCol="0">
            <a:spAutoFit/>
          </a:bodyPr>
          <a:lstStyle/>
          <a:p>
            <a:pPr algn="ctr"/>
            <a:r>
              <a:rPr lang="en-US" dirty="0" smtClean="0">
                <a:solidFill>
                  <a:srgbClr val="70AD47"/>
                </a:solidFill>
                <a:latin typeface="Segoe UI" panose="020B0502040204020203" pitchFamily="34" charset="0"/>
                <a:cs typeface="Segoe UI" panose="020B0502040204020203" pitchFamily="34" charset="0"/>
              </a:rPr>
              <a:t>MÔ TẢ BÀI TOÁN</a:t>
            </a:r>
            <a:endParaRPr lang="en-US" dirty="0">
              <a:solidFill>
                <a:srgbClr val="70AD47"/>
              </a:solidFill>
              <a:latin typeface="Segoe UI" panose="020B0502040204020203" pitchFamily="34" charset="0"/>
              <a:cs typeface="Segoe UI" panose="020B0502040204020203" pitchFamily="34" charset="0"/>
            </a:endParaRPr>
          </a:p>
        </p:txBody>
      </p:sp>
      <p:sp>
        <p:nvSpPr>
          <p:cNvPr id="35" name="TextBox 34"/>
          <p:cNvSpPr txBox="1"/>
          <p:nvPr/>
        </p:nvSpPr>
        <p:spPr>
          <a:xfrm>
            <a:off x="2819109" y="1380200"/>
            <a:ext cx="2430780" cy="369332"/>
          </a:xfrm>
          <a:prstGeom prst="rect">
            <a:avLst/>
          </a:prstGeom>
          <a:noFill/>
        </p:spPr>
        <p:txBody>
          <a:bodyPr wrap="square" rtlCol="0">
            <a:spAutoFit/>
          </a:bodyPr>
          <a:lstStyle/>
          <a:p>
            <a:pPr algn="ctr"/>
            <a:r>
              <a:rPr lang="en-US" dirty="0" smtClean="0">
                <a:solidFill>
                  <a:srgbClr val="5B9BD5"/>
                </a:solidFill>
                <a:latin typeface="Segoe UI" panose="020B0502040204020203" pitchFamily="34" charset="0"/>
                <a:cs typeface="Segoe UI" panose="020B0502040204020203" pitchFamily="34" charset="0"/>
              </a:rPr>
              <a:t>PHÂN TÍCH YÊU CẦU</a:t>
            </a:r>
            <a:endParaRPr lang="en-US" dirty="0">
              <a:solidFill>
                <a:srgbClr val="5B9BD5"/>
              </a:solidFill>
              <a:latin typeface="Segoe UI" panose="020B0502040204020203" pitchFamily="34" charset="0"/>
              <a:cs typeface="Segoe UI" panose="020B0502040204020203" pitchFamily="34" charset="0"/>
            </a:endParaRPr>
          </a:p>
        </p:txBody>
      </p:sp>
      <p:sp>
        <p:nvSpPr>
          <p:cNvPr id="36" name="TextBox 35"/>
          <p:cNvSpPr txBox="1"/>
          <p:nvPr/>
        </p:nvSpPr>
        <p:spPr>
          <a:xfrm>
            <a:off x="4940962" y="4570510"/>
            <a:ext cx="2187564" cy="367553"/>
          </a:xfrm>
          <a:prstGeom prst="rect">
            <a:avLst/>
          </a:prstGeom>
          <a:noFill/>
        </p:spPr>
        <p:txBody>
          <a:bodyPr wrap="square" rtlCol="0">
            <a:spAutoFit/>
          </a:bodyPr>
          <a:lstStyle/>
          <a:p>
            <a:pPr algn="ctr"/>
            <a:r>
              <a:rPr lang="en-US" dirty="0" smtClean="0">
                <a:solidFill>
                  <a:srgbClr val="ED7D31"/>
                </a:solidFill>
                <a:latin typeface="Segoe UI" panose="020B0502040204020203" pitchFamily="34" charset="0"/>
                <a:cs typeface="Segoe UI" panose="020B0502040204020203" pitchFamily="34" charset="0"/>
              </a:rPr>
              <a:t>GIẢI PHÁP</a:t>
            </a:r>
            <a:endParaRPr lang="en-US" dirty="0">
              <a:solidFill>
                <a:srgbClr val="ED7D31"/>
              </a:solidFill>
              <a:latin typeface="Segoe UI" panose="020B0502040204020203" pitchFamily="34" charset="0"/>
              <a:cs typeface="Segoe UI" panose="020B0502040204020203" pitchFamily="34" charset="0"/>
            </a:endParaRPr>
          </a:p>
        </p:txBody>
      </p:sp>
      <p:sp>
        <p:nvSpPr>
          <p:cNvPr id="37" name="TextBox 36"/>
          <p:cNvSpPr txBox="1"/>
          <p:nvPr/>
        </p:nvSpPr>
        <p:spPr>
          <a:xfrm>
            <a:off x="6750424" y="1380200"/>
            <a:ext cx="2516875" cy="369332"/>
          </a:xfrm>
          <a:prstGeom prst="rect">
            <a:avLst/>
          </a:prstGeom>
          <a:noFill/>
        </p:spPr>
        <p:txBody>
          <a:bodyPr wrap="square" rtlCol="0">
            <a:spAutoFit/>
          </a:bodyPr>
          <a:lstStyle/>
          <a:p>
            <a:pPr algn="ctr"/>
            <a:r>
              <a:rPr lang="en-US" dirty="0" smtClean="0">
                <a:solidFill>
                  <a:srgbClr val="A5A5A5"/>
                </a:solidFill>
                <a:latin typeface="Segoe UI" panose="020B0502040204020203" pitchFamily="34" charset="0"/>
                <a:cs typeface="Segoe UI" panose="020B0502040204020203" pitchFamily="34" charset="0"/>
              </a:rPr>
              <a:t>THIẾT KẾ VÀ CÀI ĐẶT</a:t>
            </a:r>
            <a:endParaRPr lang="en-US" dirty="0">
              <a:solidFill>
                <a:srgbClr val="A5A5A5"/>
              </a:solidFill>
              <a:latin typeface="Segoe UI" panose="020B0502040204020203" pitchFamily="34" charset="0"/>
              <a:cs typeface="Segoe UI" panose="020B0502040204020203" pitchFamily="34" charset="0"/>
            </a:endParaRPr>
          </a:p>
        </p:txBody>
      </p:sp>
      <p:sp>
        <p:nvSpPr>
          <p:cNvPr id="38" name="TextBox 37"/>
          <p:cNvSpPr txBox="1"/>
          <p:nvPr/>
        </p:nvSpPr>
        <p:spPr>
          <a:xfrm>
            <a:off x="8695339" y="4557807"/>
            <a:ext cx="2696187" cy="369332"/>
          </a:xfrm>
          <a:prstGeom prst="rect">
            <a:avLst/>
          </a:prstGeom>
          <a:noFill/>
        </p:spPr>
        <p:txBody>
          <a:bodyPr wrap="none" rtlCol="0">
            <a:spAutoFit/>
          </a:bodyPr>
          <a:lstStyle/>
          <a:p>
            <a:pPr algn="ctr"/>
            <a:r>
              <a:rPr lang="en-US" dirty="0" smtClean="0">
                <a:solidFill>
                  <a:srgbClr val="FFC000"/>
                </a:solidFill>
                <a:latin typeface="Segoe UI" panose="020B0502040204020203" pitchFamily="34" charset="0"/>
                <a:cs typeface="Segoe UI" panose="020B0502040204020203" pitchFamily="34" charset="0"/>
              </a:rPr>
              <a:t>KIỂM THỬ VÀ ĐÁNH GIÁ</a:t>
            </a:r>
            <a:endParaRPr lang="en-US" dirty="0">
              <a:solidFill>
                <a:srgbClr val="FFC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568044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1000"/>
                                        <p:tgtEl>
                                          <p:spTgt spid="32"/>
                                        </p:tgtEl>
                                      </p:cBhvr>
                                    </p:animEffect>
                                    <p:anim calcmode="lin" valueType="num">
                                      <p:cBhvr>
                                        <p:cTn id="23" dur="1000" fill="hold"/>
                                        <p:tgtEl>
                                          <p:spTgt spid="32"/>
                                        </p:tgtEl>
                                        <p:attrNameLst>
                                          <p:attrName>ppt_x</p:attrName>
                                        </p:attrNameLst>
                                      </p:cBhvr>
                                      <p:tavLst>
                                        <p:tav tm="0">
                                          <p:val>
                                            <p:strVal val="#ppt_x"/>
                                          </p:val>
                                        </p:tav>
                                        <p:tav tm="100000">
                                          <p:val>
                                            <p:strVal val="#ppt_x"/>
                                          </p:val>
                                        </p:tav>
                                      </p:tavLst>
                                    </p:anim>
                                    <p:anim calcmode="lin" valueType="num">
                                      <p:cBhvr>
                                        <p:cTn id="24" dur="1000" fill="hold"/>
                                        <p:tgtEl>
                                          <p:spTgt spid="3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1000"/>
                                        <p:tgtEl>
                                          <p:spTgt spid="34"/>
                                        </p:tgtEl>
                                      </p:cBhvr>
                                    </p:animEffect>
                                    <p:anim calcmode="lin" valueType="num">
                                      <p:cBhvr>
                                        <p:cTn id="33" dur="1000" fill="hold"/>
                                        <p:tgtEl>
                                          <p:spTgt spid="34"/>
                                        </p:tgtEl>
                                        <p:attrNameLst>
                                          <p:attrName>ppt_x</p:attrName>
                                        </p:attrNameLst>
                                      </p:cBhvr>
                                      <p:tavLst>
                                        <p:tav tm="0">
                                          <p:val>
                                            <p:strVal val="#ppt_x"/>
                                          </p:val>
                                        </p:tav>
                                        <p:tav tm="100000">
                                          <p:val>
                                            <p:strVal val="#ppt_x"/>
                                          </p:val>
                                        </p:tav>
                                      </p:tavLst>
                                    </p:anim>
                                    <p:anim calcmode="lin" valueType="num">
                                      <p:cBhvr>
                                        <p:cTn id="3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1000"/>
                                        <p:tgtEl>
                                          <p:spTgt spid="35"/>
                                        </p:tgtEl>
                                      </p:cBhvr>
                                    </p:animEffect>
                                    <p:anim calcmode="lin" valueType="num">
                                      <p:cBhvr>
                                        <p:cTn id="40" dur="1000" fill="hold"/>
                                        <p:tgtEl>
                                          <p:spTgt spid="35"/>
                                        </p:tgtEl>
                                        <p:attrNameLst>
                                          <p:attrName>ppt_x</p:attrName>
                                        </p:attrNameLst>
                                      </p:cBhvr>
                                      <p:tavLst>
                                        <p:tav tm="0">
                                          <p:val>
                                            <p:strVal val="#ppt_x"/>
                                          </p:val>
                                        </p:tav>
                                        <p:tav tm="100000">
                                          <p:val>
                                            <p:strVal val="#ppt_x"/>
                                          </p:val>
                                        </p:tav>
                                      </p:tavLst>
                                    </p:anim>
                                    <p:anim calcmode="lin" valueType="num">
                                      <p:cBhvr>
                                        <p:cTn id="41" dur="1000" fill="hold"/>
                                        <p:tgtEl>
                                          <p:spTgt spid="35"/>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1000"/>
                                        <p:tgtEl>
                                          <p:spTgt spid="31"/>
                                        </p:tgtEl>
                                      </p:cBhvr>
                                    </p:animEffect>
                                    <p:anim calcmode="lin" valueType="num">
                                      <p:cBhvr>
                                        <p:cTn id="50" dur="1000" fill="hold"/>
                                        <p:tgtEl>
                                          <p:spTgt spid="31"/>
                                        </p:tgtEl>
                                        <p:attrNameLst>
                                          <p:attrName>ppt_x</p:attrName>
                                        </p:attrNameLst>
                                      </p:cBhvr>
                                      <p:tavLst>
                                        <p:tav tm="0">
                                          <p:val>
                                            <p:strVal val="#ppt_x"/>
                                          </p:val>
                                        </p:tav>
                                        <p:tav tm="100000">
                                          <p:val>
                                            <p:strVal val="#ppt_x"/>
                                          </p:val>
                                        </p:tav>
                                      </p:tavLst>
                                    </p:anim>
                                    <p:anim calcmode="lin" valueType="num">
                                      <p:cBhvr>
                                        <p:cTn id="51" dur="1000" fill="hold"/>
                                        <p:tgtEl>
                                          <p:spTgt spid="3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1000"/>
                                        <p:tgtEl>
                                          <p:spTgt spid="18"/>
                                        </p:tgtEl>
                                      </p:cBhvr>
                                    </p:animEffect>
                                    <p:anim calcmode="lin" valueType="num">
                                      <p:cBhvr>
                                        <p:cTn id="55" dur="1000" fill="hold"/>
                                        <p:tgtEl>
                                          <p:spTgt spid="18"/>
                                        </p:tgtEl>
                                        <p:attrNameLst>
                                          <p:attrName>ppt_x</p:attrName>
                                        </p:attrNameLst>
                                      </p:cBhvr>
                                      <p:tavLst>
                                        <p:tav tm="0">
                                          <p:val>
                                            <p:strVal val="#ppt_x"/>
                                          </p:val>
                                        </p:tav>
                                        <p:tav tm="100000">
                                          <p:val>
                                            <p:strVal val="#ppt_x"/>
                                          </p:val>
                                        </p:tav>
                                      </p:tavLst>
                                    </p:anim>
                                    <p:anim calcmode="lin" valueType="num">
                                      <p:cBhvr>
                                        <p:cTn id="56" dur="1000" fill="hold"/>
                                        <p:tgtEl>
                                          <p:spTgt spid="18"/>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fade">
                                      <p:cBhvr>
                                        <p:cTn id="59" dur="1000"/>
                                        <p:tgtEl>
                                          <p:spTgt spid="2"/>
                                        </p:tgtEl>
                                      </p:cBhvr>
                                    </p:animEffect>
                                    <p:anim calcmode="lin" valueType="num">
                                      <p:cBhvr>
                                        <p:cTn id="60" dur="1000" fill="hold"/>
                                        <p:tgtEl>
                                          <p:spTgt spid="2"/>
                                        </p:tgtEl>
                                        <p:attrNameLst>
                                          <p:attrName>ppt_x</p:attrName>
                                        </p:attrNameLst>
                                      </p:cBhvr>
                                      <p:tavLst>
                                        <p:tav tm="0">
                                          <p:val>
                                            <p:strVal val="#ppt_x"/>
                                          </p:val>
                                        </p:tav>
                                        <p:tav tm="100000">
                                          <p:val>
                                            <p:strVal val="#ppt_x"/>
                                          </p:val>
                                        </p:tav>
                                      </p:tavLst>
                                    </p:anim>
                                    <p:anim calcmode="lin" valueType="num">
                                      <p:cBhvr>
                                        <p:cTn id="61" dur="1000" fill="hold"/>
                                        <p:tgtEl>
                                          <p:spTgt spid="2"/>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fade">
                                      <p:cBhvr>
                                        <p:cTn id="64" dur="1000"/>
                                        <p:tgtEl>
                                          <p:spTgt spid="6"/>
                                        </p:tgtEl>
                                      </p:cBhvr>
                                    </p:animEffect>
                                    <p:anim calcmode="lin" valueType="num">
                                      <p:cBhvr>
                                        <p:cTn id="65" dur="1000" fill="hold"/>
                                        <p:tgtEl>
                                          <p:spTgt spid="6"/>
                                        </p:tgtEl>
                                        <p:attrNameLst>
                                          <p:attrName>ppt_x</p:attrName>
                                        </p:attrNameLst>
                                      </p:cBhvr>
                                      <p:tavLst>
                                        <p:tav tm="0">
                                          <p:val>
                                            <p:strVal val="#ppt_x"/>
                                          </p:val>
                                        </p:tav>
                                        <p:tav tm="100000">
                                          <p:val>
                                            <p:strVal val="#ppt_x"/>
                                          </p:val>
                                        </p:tav>
                                      </p:tavLst>
                                    </p:anim>
                                    <p:anim calcmode="lin" valueType="num">
                                      <p:cBhvr>
                                        <p:cTn id="6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fade">
                                      <p:cBhvr>
                                        <p:cTn id="71" dur="1000"/>
                                        <p:tgtEl>
                                          <p:spTgt spid="5"/>
                                        </p:tgtEl>
                                      </p:cBhvr>
                                    </p:animEffect>
                                    <p:anim calcmode="lin" valueType="num">
                                      <p:cBhvr>
                                        <p:cTn id="72" dur="1000" fill="hold"/>
                                        <p:tgtEl>
                                          <p:spTgt spid="5"/>
                                        </p:tgtEl>
                                        <p:attrNameLst>
                                          <p:attrName>ppt_x</p:attrName>
                                        </p:attrNameLst>
                                      </p:cBhvr>
                                      <p:tavLst>
                                        <p:tav tm="0">
                                          <p:val>
                                            <p:strVal val="#ppt_x"/>
                                          </p:val>
                                        </p:tav>
                                        <p:tav tm="100000">
                                          <p:val>
                                            <p:strVal val="#ppt_x"/>
                                          </p:val>
                                        </p:tav>
                                      </p:tavLst>
                                    </p:anim>
                                    <p:anim calcmode="lin" valueType="num">
                                      <p:cBhvr>
                                        <p:cTn id="73" dur="1000" fill="hold"/>
                                        <p:tgtEl>
                                          <p:spTgt spid="5"/>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7"/>
                                        </p:tgtEl>
                                        <p:attrNameLst>
                                          <p:attrName>style.visibility</p:attrName>
                                        </p:attrNameLst>
                                      </p:cBhvr>
                                      <p:to>
                                        <p:strVal val="visible"/>
                                      </p:to>
                                    </p:set>
                                    <p:animEffect transition="in" filter="fade">
                                      <p:cBhvr>
                                        <p:cTn id="76" dur="1000"/>
                                        <p:tgtEl>
                                          <p:spTgt spid="7"/>
                                        </p:tgtEl>
                                      </p:cBhvr>
                                    </p:animEffect>
                                    <p:anim calcmode="lin" valueType="num">
                                      <p:cBhvr>
                                        <p:cTn id="77" dur="1000" fill="hold"/>
                                        <p:tgtEl>
                                          <p:spTgt spid="7"/>
                                        </p:tgtEl>
                                        <p:attrNameLst>
                                          <p:attrName>ppt_x</p:attrName>
                                        </p:attrNameLst>
                                      </p:cBhvr>
                                      <p:tavLst>
                                        <p:tav tm="0">
                                          <p:val>
                                            <p:strVal val="#ppt_x"/>
                                          </p:val>
                                        </p:tav>
                                        <p:tav tm="100000">
                                          <p:val>
                                            <p:strVal val="#ppt_x"/>
                                          </p:val>
                                        </p:tav>
                                      </p:tavLst>
                                    </p:anim>
                                    <p:anim calcmode="lin" valueType="num">
                                      <p:cBhvr>
                                        <p:cTn id="78" dur="1000" fill="hold"/>
                                        <p:tgtEl>
                                          <p:spTgt spid="7"/>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fade">
                                      <p:cBhvr>
                                        <p:cTn id="81" dur="1000"/>
                                        <p:tgtEl>
                                          <p:spTgt spid="19"/>
                                        </p:tgtEl>
                                      </p:cBhvr>
                                    </p:animEffect>
                                    <p:anim calcmode="lin" valueType="num">
                                      <p:cBhvr>
                                        <p:cTn id="82" dur="1000" fill="hold"/>
                                        <p:tgtEl>
                                          <p:spTgt spid="19"/>
                                        </p:tgtEl>
                                        <p:attrNameLst>
                                          <p:attrName>ppt_x</p:attrName>
                                        </p:attrNameLst>
                                      </p:cBhvr>
                                      <p:tavLst>
                                        <p:tav tm="0">
                                          <p:val>
                                            <p:strVal val="#ppt_x"/>
                                          </p:val>
                                        </p:tav>
                                        <p:tav tm="100000">
                                          <p:val>
                                            <p:strVal val="#ppt_x"/>
                                          </p:val>
                                        </p:tav>
                                      </p:tavLst>
                                    </p:anim>
                                    <p:anim calcmode="lin" valueType="num">
                                      <p:cBhvr>
                                        <p:cTn id="83" dur="1000" fill="hold"/>
                                        <p:tgtEl>
                                          <p:spTgt spid="19"/>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fade">
                                      <p:cBhvr>
                                        <p:cTn id="86" dur="1000"/>
                                        <p:tgtEl>
                                          <p:spTgt spid="30"/>
                                        </p:tgtEl>
                                      </p:cBhvr>
                                    </p:animEffect>
                                    <p:anim calcmode="lin" valueType="num">
                                      <p:cBhvr>
                                        <p:cTn id="87" dur="1000" fill="hold"/>
                                        <p:tgtEl>
                                          <p:spTgt spid="30"/>
                                        </p:tgtEl>
                                        <p:attrNameLst>
                                          <p:attrName>ppt_x</p:attrName>
                                        </p:attrNameLst>
                                      </p:cBhvr>
                                      <p:tavLst>
                                        <p:tav tm="0">
                                          <p:val>
                                            <p:strVal val="#ppt_x"/>
                                          </p:val>
                                        </p:tav>
                                        <p:tav tm="100000">
                                          <p:val>
                                            <p:strVal val="#ppt_x"/>
                                          </p:val>
                                        </p:tav>
                                      </p:tavLst>
                                    </p:anim>
                                    <p:anim calcmode="lin" valueType="num">
                                      <p:cBhvr>
                                        <p:cTn id="88" dur="1000" fill="hold"/>
                                        <p:tgtEl>
                                          <p:spTgt spid="30"/>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fade">
                                      <p:cBhvr>
                                        <p:cTn id="91" dur="1000"/>
                                        <p:tgtEl>
                                          <p:spTgt spid="36"/>
                                        </p:tgtEl>
                                      </p:cBhvr>
                                    </p:animEffect>
                                    <p:anim calcmode="lin" valueType="num">
                                      <p:cBhvr>
                                        <p:cTn id="92" dur="1000" fill="hold"/>
                                        <p:tgtEl>
                                          <p:spTgt spid="36"/>
                                        </p:tgtEl>
                                        <p:attrNameLst>
                                          <p:attrName>ppt_x</p:attrName>
                                        </p:attrNameLst>
                                      </p:cBhvr>
                                      <p:tavLst>
                                        <p:tav tm="0">
                                          <p:val>
                                            <p:strVal val="#ppt_x"/>
                                          </p:val>
                                        </p:tav>
                                        <p:tav tm="100000">
                                          <p:val>
                                            <p:strVal val="#ppt_x"/>
                                          </p:val>
                                        </p:tav>
                                      </p:tavLst>
                                    </p:anim>
                                    <p:anim calcmode="lin" valueType="num">
                                      <p:cBhvr>
                                        <p:cTn id="93" dur="1000" fill="hold"/>
                                        <p:tgtEl>
                                          <p:spTgt spid="36"/>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14"/>
                                        </p:tgtEl>
                                        <p:attrNameLst>
                                          <p:attrName>style.visibility</p:attrName>
                                        </p:attrNameLst>
                                      </p:cBhvr>
                                      <p:to>
                                        <p:strVal val="visible"/>
                                      </p:to>
                                    </p:set>
                                    <p:animEffect transition="in" filter="fade">
                                      <p:cBhvr>
                                        <p:cTn id="96" dur="1000"/>
                                        <p:tgtEl>
                                          <p:spTgt spid="14"/>
                                        </p:tgtEl>
                                      </p:cBhvr>
                                    </p:animEffect>
                                    <p:anim calcmode="lin" valueType="num">
                                      <p:cBhvr>
                                        <p:cTn id="97" dur="1000" fill="hold"/>
                                        <p:tgtEl>
                                          <p:spTgt spid="14"/>
                                        </p:tgtEl>
                                        <p:attrNameLst>
                                          <p:attrName>ppt_x</p:attrName>
                                        </p:attrNameLst>
                                      </p:cBhvr>
                                      <p:tavLst>
                                        <p:tav tm="0">
                                          <p:val>
                                            <p:strVal val="#ppt_x"/>
                                          </p:val>
                                        </p:tav>
                                        <p:tav tm="100000">
                                          <p:val>
                                            <p:strVal val="#ppt_x"/>
                                          </p:val>
                                        </p:tav>
                                      </p:tavLst>
                                    </p:anim>
                                    <p:anim calcmode="lin" valueType="num">
                                      <p:cBhvr>
                                        <p:cTn id="9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fade">
                                      <p:cBhvr>
                                        <p:cTn id="103" dur="1000"/>
                                        <p:tgtEl>
                                          <p:spTgt spid="37"/>
                                        </p:tgtEl>
                                      </p:cBhvr>
                                    </p:animEffect>
                                    <p:anim calcmode="lin" valueType="num">
                                      <p:cBhvr>
                                        <p:cTn id="104" dur="1000" fill="hold"/>
                                        <p:tgtEl>
                                          <p:spTgt spid="37"/>
                                        </p:tgtEl>
                                        <p:attrNameLst>
                                          <p:attrName>ppt_x</p:attrName>
                                        </p:attrNameLst>
                                      </p:cBhvr>
                                      <p:tavLst>
                                        <p:tav tm="0">
                                          <p:val>
                                            <p:strVal val="#ppt_x"/>
                                          </p:val>
                                        </p:tav>
                                        <p:tav tm="100000">
                                          <p:val>
                                            <p:strVal val="#ppt_x"/>
                                          </p:val>
                                        </p:tav>
                                      </p:tavLst>
                                    </p:anim>
                                    <p:anim calcmode="lin" valueType="num">
                                      <p:cBhvr>
                                        <p:cTn id="105" dur="1000" fill="hold"/>
                                        <p:tgtEl>
                                          <p:spTgt spid="37"/>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15"/>
                                        </p:tgtEl>
                                        <p:attrNameLst>
                                          <p:attrName>style.visibility</p:attrName>
                                        </p:attrNameLst>
                                      </p:cBhvr>
                                      <p:to>
                                        <p:strVal val="visible"/>
                                      </p:to>
                                    </p:set>
                                    <p:animEffect transition="in" filter="fade">
                                      <p:cBhvr>
                                        <p:cTn id="108" dur="1000"/>
                                        <p:tgtEl>
                                          <p:spTgt spid="15"/>
                                        </p:tgtEl>
                                      </p:cBhvr>
                                    </p:animEffect>
                                    <p:anim calcmode="lin" valueType="num">
                                      <p:cBhvr>
                                        <p:cTn id="109" dur="1000" fill="hold"/>
                                        <p:tgtEl>
                                          <p:spTgt spid="15"/>
                                        </p:tgtEl>
                                        <p:attrNameLst>
                                          <p:attrName>ppt_x</p:attrName>
                                        </p:attrNameLst>
                                      </p:cBhvr>
                                      <p:tavLst>
                                        <p:tav tm="0">
                                          <p:val>
                                            <p:strVal val="#ppt_x"/>
                                          </p:val>
                                        </p:tav>
                                        <p:tav tm="100000">
                                          <p:val>
                                            <p:strVal val="#ppt_x"/>
                                          </p:val>
                                        </p:tav>
                                      </p:tavLst>
                                    </p:anim>
                                    <p:anim calcmode="lin" valueType="num">
                                      <p:cBhvr>
                                        <p:cTn id="110" dur="1000" fill="hold"/>
                                        <p:tgtEl>
                                          <p:spTgt spid="15"/>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20"/>
                                        </p:tgtEl>
                                        <p:attrNameLst>
                                          <p:attrName>style.visibility</p:attrName>
                                        </p:attrNameLst>
                                      </p:cBhvr>
                                      <p:to>
                                        <p:strVal val="visible"/>
                                      </p:to>
                                    </p:set>
                                    <p:animEffect transition="in" filter="fade">
                                      <p:cBhvr>
                                        <p:cTn id="113" dur="1000"/>
                                        <p:tgtEl>
                                          <p:spTgt spid="20"/>
                                        </p:tgtEl>
                                      </p:cBhvr>
                                    </p:animEffect>
                                    <p:anim calcmode="lin" valueType="num">
                                      <p:cBhvr>
                                        <p:cTn id="114" dur="1000" fill="hold"/>
                                        <p:tgtEl>
                                          <p:spTgt spid="20"/>
                                        </p:tgtEl>
                                        <p:attrNameLst>
                                          <p:attrName>ppt_x</p:attrName>
                                        </p:attrNameLst>
                                      </p:cBhvr>
                                      <p:tavLst>
                                        <p:tav tm="0">
                                          <p:val>
                                            <p:strVal val="#ppt_x"/>
                                          </p:val>
                                        </p:tav>
                                        <p:tav tm="100000">
                                          <p:val>
                                            <p:strVal val="#ppt_x"/>
                                          </p:val>
                                        </p:tav>
                                      </p:tavLst>
                                    </p:anim>
                                    <p:anim calcmode="lin" valueType="num">
                                      <p:cBhvr>
                                        <p:cTn id="115" dur="1000" fill="hold"/>
                                        <p:tgtEl>
                                          <p:spTgt spid="20"/>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23"/>
                                        </p:tgtEl>
                                        <p:attrNameLst>
                                          <p:attrName>style.visibility</p:attrName>
                                        </p:attrNameLst>
                                      </p:cBhvr>
                                      <p:to>
                                        <p:strVal val="visible"/>
                                      </p:to>
                                    </p:set>
                                    <p:animEffect transition="in" filter="fade">
                                      <p:cBhvr>
                                        <p:cTn id="118" dur="1000"/>
                                        <p:tgtEl>
                                          <p:spTgt spid="23"/>
                                        </p:tgtEl>
                                      </p:cBhvr>
                                    </p:animEffect>
                                    <p:anim calcmode="lin" valueType="num">
                                      <p:cBhvr>
                                        <p:cTn id="119" dur="1000" fill="hold"/>
                                        <p:tgtEl>
                                          <p:spTgt spid="23"/>
                                        </p:tgtEl>
                                        <p:attrNameLst>
                                          <p:attrName>ppt_x</p:attrName>
                                        </p:attrNameLst>
                                      </p:cBhvr>
                                      <p:tavLst>
                                        <p:tav tm="0">
                                          <p:val>
                                            <p:strVal val="#ppt_x"/>
                                          </p:val>
                                        </p:tav>
                                        <p:tav tm="100000">
                                          <p:val>
                                            <p:strVal val="#ppt_x"/>
                                          </p:val>
                                        </p:tav>
                                      </p:tavLst>
                                    </p:anim>
                                    <p:anim calcmode="lin" valueType="num">
                                      <p:cBhvr>
                                        <p:cTn id="120" dur="1000" fill="hold"/>
                                        <p:tgtEl>
                                          <p:spTgt spid="23"/>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8"/>
                                        </p:tgtEl>
                                        <p:attrNameLst>
                                          <p:attrName>style.visibility</p:attrName>
                                        </p:attrNameLst>
                                      </p:cBhvr>
                                      <p:to>
                                        <p:strVal val="visible"/>
                                      </p:to>
                                    </p:set>
                                    <p:animEffect transition="in" filter="fade">
                                      <p:cBhvr>
                                        <p:cTn id="123" dur="1000"/>
                                        <p:tgtEl>
                                          <p:spTgt spid="8"/>
                                        </p:tgtEl>
                                      </p:cBhvr>
                                    </p:animEffect>
                                    <p:anim calcmode="lin" valueType="num">
                                      <p:cBhvr>
                                        <p:cTn id="124" dur="1000" fill="hold"/>
                                        <p:tgtEl>
                                          <p:spTgt spid="8"/>
                                        </p:tgtEl>
                                        <p:attrNameLst>
                                          <p:attrName>ppt_x</p:attrName>
                                        </p:attrNameLst>
                                      </p:cBhvr>
                                      <p:tavLst>
                                        <p:tav tm="0">
                                          <p:val>
                                            <p:strVal val="#ppt_x"/>
                                          </p:val>
                                        </p:tav>
                                        <p:tav tm="100000">
                                          <p:val>
                                            <p:strVal val="#ppt_x"/>
                                          </p:val>
                                        </p:tav>
                                      </p:tavLst>
                                    </p:anim>
                                    <p:anim calcmode="lin" valueType="num">
                                      <p:cBhvr>
                                        <p:cTn id="125" dur="1000" fill="hold"/>
                                        <p:tgtEl>
                                          <p:spTgt spid="8"/>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3"/>
                                        </p:tgtEl>
                                        <p:attrNameLst>
                                          <p:attrName>style.visibility</p:attrName>
                                        </p:attrNameLst>
                                      </p:cBhvr>
                                      <p:to>
                                        <p:strVal val="visible"/>
                                      </p:to>
                                    </p:set>
                                    <p:animEffect transition="in" filter="fade">
                                      <p:cBhvr>
                                        <p:cTn id="128" dur="1000"/>
                                        <p:tgtEl>
                                          <p:spTgt spid="3"/>
                                        </p:tgtEl>
                                      </p:cBhvr>
                                    </p:animEffect>
                                    <p:anim calcmode="lin" valueType="num">
                                      <p:cBhvr>
                                        <p:cTn id="129" dur="1000" fill="hold"/>
                                        <p:tgtEl>
                                          <p:spTgt spid="3"/>
                                        </p:tgtEl>
                                        <p:attrNameLst>
                                          <p:attrName>ppt_x</p:attrName>
                                        </p:attrNameLst>
                                      </p:cBhvr>
                                      <p:tavLst>
                                        <p:tav tm="0">
                                          <p:val>
                                            <p:strVal val="#ppt_x"/>
                                          </p:val>
                                        </p:tav>
                                        <p:tav tm="100000">
                                          <p:val>
                                            <p:strVal val="#ppt_x"/>
                                          </p:val>
                                        </p:tav>
                                      </p:tavLst>
                                    </p:anim>
                                    <p:anim calcmode="lin" valueType="num">
                                      <p:cBhvr>
                                        <p:cTn id="1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42" presetClass="entr" presetSubtype="0" fill="hold" grpId="0" nodeType="clickEffect">
                                  <p:stCondLst>
                                    <p:cond delay="0"/>
                                  </p:stCondLst>
                                  <p:childTnLst>
                                    <p:set>
                                      <p:cBhvr>
                                        <p:cTn id="134" dur="1" fill="hold">
                                          <p:stCondLst>
                                            <p:cond delay="0"/>
                                          </p:stCondLst>
                                        </p:cTn>
                                        <p:tgtEl>
                                          <p:spTgt spid="9"/>
                                        </p:tgtEl>
                                        <p:attrNameLst>
                                          <p:attrName>style.visibility</p:attrName>
                                        </p:attrNameLst>
                                      </p:cBhvr>
                                      <p:to>
                                        <p:strVal val="visible"/>
                                      </p:to>
                                    </p:set>
                                    <p:animEffect transition="in" filter="fade">
                                      <p:cBhvr>
                                        <p:cTn id="135" dur="1000"/>
                                        <p:tgtEl>
                                          <p:spTgt spid="9"/>
                                        </p:tgtEl>
                                      </p:cBhvr>
                                    </p:animEffect>
                                    <p:anim calcmode="lin" valueType="num">
                                      <p:cBhvr>
                                        <p:cTn id="136" dur="1000" fill="hold"/>
                                        <p:tgtEl>
                                          <p:spTgt spid="9"/>
                                        </p:tgtEl>
                                        <p:attrNameLst>
                                          <p:attrName>ppt_x</p:attrName>
                                        </p:attrNameLst>
                                      </p:cBhvr>
                                      <p:tavLst>
                                        <p:tav tm="0">
                                          <p:val>
                                            <p:strVal val="#ppt_x"/>
                                          </p:val>
                                        </p:tav>
                                        <p:tav tm="100000">
                                          <p:val>
                                            <p:strVal val="#ppt_x"/>
                                          </p:val>
                                        </p:tav>
                                      </p:tavLst>
                                    </p:anim>
                                    <p:anim calcmode="lin" valueType="num">
                                      <p:cBhvr>
                                        <p:cTn id="137" dur="1000" fill="hold"/>
                                        <p:tgtEl>
                                          <p:spTgt spid="9"/>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4"/>
                                        </p:tgtEl>
                                        <p:attrNameLst>
                                          <p:attrName>style.visibility</p:attrName>
                                        </p:attrNameLst>
                                      </p:cBhvr>
                                      <p:to>
                                        <p:strVal val="visible"/>
                                      </p:to>
                                    </p:set>
                                    <p:animEffect transition="in" filter="fade">
                                      <p:cBhvr>
                                        <p:cTn id="140" dur="1000"/>
                                        <p:tgtEl>
                                          <p:spTgt spid="4"/>
                                        </p:tgtEl>
                                      </p:cBhvr>
                                    </p:animEffect>
                                    <p:anim calcmode="lin" valueType="num">
                                      <p:cBhvr>
                                        <p:cTn id="141" dur="1000" fill="hold"/>
                                        <p:tgtEl>
                                          <p:spTgt spid="4"/>
                                        </p:tgtEl>
                                        <p:attrNameLst>
                                          <p:attrName>ppt_x</p:attrName>
                                        </p:attrNameLst>
                                      </p:cBhvr>
                                      <p:tavLst>
                                        <p:tav tm="0">
                                          <p:val>
                                            <p:strVal val="#ppt_x"/>
                                          </p:val>
                                        </p:tav>
                                        <p:tav tm="100000">
                                          <p:val>
                                            <p:strVal val="#ppt_x"/>
                                          </p:val>
                                        </p:tav>
                                      </p:tavLst>
                                    </p:anim>
                                    <p:anim calcmode="lin" valueType="num">
                                      <p:cBhvr>
                                        <p:cTn id="142" dur="1000" fill="hold"/>
                                        <p:tgtEl>
                                          <p:spTgt spid="4"/>
                                        </p:tgtEl>
                                        <p:attrNameLst>
                                          <p:attrName>ppt_y</p:attrName>
                                        </p:attrNameLst>
                                      </p:cBhvr>
                                      <p:tavLst>
                                        <p:tav tm="0">
                                          <p:val>
                                            <p:strVal val="#ppt_y+.1"/>
                                          </p:val>
                                        </p:tav>
                                        <p:tav tm="100000">
                                          <p:val>
                                            <p:strVal val="#ppt_y"/>
                                          </p:val>
                                        </p:tav>
                                      </p:tavLst>
                                    </p:anim>
                                  </p:childTnLst>
                                </p:cTn>
                              </p:par>
                              <p:par>
                                <p:cTn id="143" presetID="42" presetClass="entr" presetSubtype="0" fill="hold" nodeType="withEffect">
                                  <p:stCondLst>
                                    <p:cond delay="0"/>
                                  </p:stCondLst>
                                  <p:childTnLst>
                                    <p:set>
                                      <p:cBhvr>
                                        <p:cTn id="144" dur="1" fill="hold">
                                          <p:stCondLst>
                                            <p:cond delay="0"/>
                                          </p:stCondLst>
                                        </p:cTn>
                                        <p:tgtEl>
                                          <p:spTgt spid="16"/>
                                        </p:tgtEl>
                                        <p:attrNameLst>
                                          <p:attrName>style.visibility</p:attrName>
                                        </p:attrNameLst>
                                      </p:cBhvr>
                                      <p:to>
                                        <p:strVal val="visible"/>
                                      </p:to>
                                    </p:set>
                                    <p:animEffect transition="in" filter="fade">
                                      <p:cBhvr>
                                        <p:cTn id="145" dur="1000"/>
                                        <p:tgtEl>
                                          <p:spTgt spid="16"/>
                                        </p:tgtEl>
                                      </p:cBhvr>
                                    </p:animEffect>
                                    <p:anim calcmode="lin" valueType="num">
                                      <p:cBhvr>
                                        <p:cTn id="146" dur="1000" fill="hold"/>
                                        <p:tgtEl>
                                          <p:spTgt spid="16"/>
                                        </p:tgtEl>
                                        <p:attrNameLst>
                                          <p:attrName>ppt_x</p:attrName>
                                        </p:attrNameLst>
                                      </p:cBhvr>
                                      <p:tavLst>
                                        <p:tav tm="0">
                                          <p:val>
                                            <p:strVal val="#ppt_x"/>
                                          </p:val>
                                        </p:tav>
                                        <p:tav tm="100000">
                                          <p:val>
                                            <p:strVal val="#ppt_x"/>
                                          </p:val>
                                        </p:tav>
                                      </p:tavLst>
                                    </p:anim>
                                    <p:anim calcmode="lin" valueType="num">
                                      <p:cBhvr>
                                        <p:cTn id="147" dur="1000" fill="hold"/>
                                        <p:tgtEl>
                                          <p:spTgt spid="16"/>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21"/>
                                        </p:tgtEl>
                                        <p:attrNameLst>
                                          <p:attrName>style.visibility</p:attrName>
                                        </p:attrNameLst>
                                      </p:cBhvr>
                                      <p:to>
                                        <p:strVal val="visible"/>
                                      </p:to>
                                    </p:set>
                                    <p:animEffect transition="in" filter="fade">
                                      <p:cBhvr>
                                        <p:cTn id="150" dur="1000"/>
                                        <p:tgtEl>
                                          <p:spTgt spid="21"/>
                                        </p:tgtEl>
                                      </p:cBhvr>
                                    </p:animEffect>
                                    <p:anim calcmode="lin" valueType="num">
                                      <p:cBhvr>
                                        <p:cTn id="151" dur="1000" fill="hold"/>
                                        <p:tgtEl>
                                          <p:spTgt spid="21"/>
                                        </p:tgtEl>
                                        <p:attrNameLst>
                                          <p:attrName>ppt_x</p:attrName>
                                        </p:attrNameLst>
                                      </p:cBhvr>
                                      <p:tavLst>
                                        <p:tav tm="0">
                                          <p:val>
                                            <p:strVal val="#ppt_x"/>
                                          </p:val>
                                        </p:tav>
                                        <p:tav tm="100000">
                                          <p:val>
                                            <p:strVal val="#ppt_x"/>
                                          </p:val>
                                        </p:tav>
                                      </p:tavLst>
                                    </p:anim>
                                    <p:anim calcmode="lin" valueType="num">
                                      <p:cBhvr>
                                        <p:cTn id="152" dur="1000" fill="hold"/>
                                        <p:tgtEl>
                                          <p:spTgt spid="21"/>
                                        </p:tgtEl>
                                        <p:attrNameLst>
                                          <p:attrName>ppt_y</p:attrName>
                                        </p:attrNameLst>
                                      </p:cBhvr>
                                      <p:tavLst>
                                        <p:tav tm="0">
                                          <p:val>
                                            <p:strVal val="#ppt_y+.1"/>
                                          </p:val>
                                        </p:tav>
                                        <p:tav tm="100000">
                                          <p:val>
                                            <p:strVal val="#ppt_y"/>
                                          </p:val>
                                        </p:tav>
                                      </p:tavLst>
                                    </p:anim>
                                  </p:childTnLst>
                                </p:cTn>
                              </p:par>
                              <p:par>
                                <p:cTn id="153" presetID="42" presetClass="entr" presetSubtype="0" fill="hold" nodeType="withEffect">
                                  <p:stCondLst>
                                    <p:cond delay="0"/>
                                  </p:stCondLst>
                                  <p:childTnLst>
                                    <p:set>
                                      <p:cBhvr>
                                        <p:cTn id="154" dur="1" fill="hold">
                                          <p:stCondLst>
                                            <p:cond delay="0"/>
                                          </p:stCondLst>
                                        </p:cTn>
                                        <p:tgtEl>
                                          <p:spTgt spid="33"/>
                                        </p:tgtEl>
                                        <p:attrNameLst>
                                          <p:attrName>style.visibility</p:attrName>
                                        </p:attrNameLst>
                                      </p:cBhvr>
                                      <p:to>
                                        <p:strVal val="visible"/>
                                      </p:to>
                                    </p:set>
                                    <p:animEffect transition="in" filter="fade">
                                      <p:cBhvr>
                                        <p:cTn id="155" dur="1000"/>
                                        <p:tgtEl>
                                          <p:spTgt spid="33"/>
                                        </p:tgtEl>
                                      </p:cBhvr>
                                    </p:animEffect>
                                    <p:anim calcmode="lin" valueType="num">
                                      <p:cBhvr>
                                        <p:cTn id="156" dur="1000" fill="hold"/>
                                        <p:tgtEl>
                                          <p:spTgt spid="33"/>
                                        </p:tgtEl>
                                        <p:attrNameLst>
                                          <p:attrName>ppt_x</p:attrName>
                                        </p:attrNameLst>
                                      </p:cBhvr>
                                      <p:tavLst>
                                        <p:tav tm="0">
                                          <p:val>
                                            <p:strVal val="#ppt_x"/>
                                          </p:val>
                                        </p:tav>
                                        <p:tav tm="100000">
                                          <p:val>
                                            <p:strVal val="#ppt_x"/>
                                          </p:val>
                                        </p:tav>
                                      </p:tavLst>
                                    </p:anim>
                                    <p:anim calcmode="lin" valueType="num">
                                      <p:cBhvr>
                                        <p:cTn id="157" dur="1000" fill="hold"/>
                                        <p:tgtEl>
                                          <p:spTgt spid="33"/>
                                        </p:tgtEl>
                                        <p:attrNameLst>
                                          <p:attrName>ppt_y</p:attrName>
                                        </p:attrNameLst>
                                      </p:cBhvr>
                                      <p:tavLst>
                                        <p:tav tm="0">
                                          <p:val>
                                            <p:strVal val="#ppt_y+.1"/>
                                          </p:val>
                                        </p:tav>
                                        <p:tav tm="100000">
                                          <p:val>
                                            <p:strVal val="#ppt_y"/>
                                          </p:val>
                                        </p:tav>
                                      </p:tavLst>
                                    </p:anim>
                                  </p:childTnLst>
                                </p:cTn>
                              </p:par>
                              <p:par>
                                <p:cTn id="158" presetID="42" presetClass="entr" presetSubtype="0" fill="hold" grpId="0" nodeType="withEffect">
                                  <p:stCondLst>
                                    <p:cond delay="0"/>
                                  </p:stCondLst>
                                  <p:childTnLst>
                                    <p:set>
                                      <p:cBhvr>
                                        <p:cTn id="159" dur="1" fill="hold">
                                          <p:stCondLst>
                                            <p:cond delay="0"/>
                                          </p:stCondLst>
                                        </p:cTn>
                                        <p:tgtEl>
                                          <p:spTgt spid="38"/>
                                        </p:tgtEl>
                                        <p:attrNameLst>
                                          <p:attrName>style.visibility</p:attrName>
                                        </p:attrNameLst>
                                      </p:cBhvr>
                                      <p:to>
                                        <p:strVal val="visible"/>
                                      </p:to>
                                    </p:set>
                                    <p:animEffect transition="in" filter="fade">
                                      <p:cBhvr>
                                        <p:cTn id="160" dur="1000"/>
                                        <p:tgtEl>
                                          <p:spTgt spid="38"/>
                                        </p:tgtEl>
                                      </p:cBhvr>
                                    </p:animEffect>
                                    <p:anim calcmode="lin" valueType="num">
                                      <p:cBhvr>
                                        <p:cTn id="161" dur="1000" fill="hold"/>
                                        <p:tgtEl>
                                          <p:spTgt spid="38"/>
                                        </p:tgtEl>
                                        <p:attrNameLst>
                                          <p:attrName>ppt_x</p:attrName>
                                        </p:attrNameLst>
                                      </p:cBhvr>
                                      <p:tavLst>
                                        <p:tav tm="0">
                                          <p:val>
                                            <p:strVal val="#ppt_x"/>
                                          </p:val>
                                        </p:tav>
                                        <p:tav tm="100000">
                                          <p:val>
                                            <p:strVal val="#ppt_x"/>
                                          </p:val>
                                        </p:tav>
                                      </p:tavLst>
                                    </p:anim>
                                    <p:anim calcmode="lin" valueType="num">
                                      <p:cBhvr>
                                        <p:cTn id="162"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P spid="7" grpId="0"/>
      <p:bldP spid="8" grpId="0"/>
      <p:bldP spid="9" grpId="0"/>
      <p:bldP spid="10" grpId="0" animBg="1"/>
      <p:bldP spid="11" grpId="0"/>
      <p:bldP spid="17" grpId="0" animBg="1"/>
      <p:bldP spid="18" grpId="0" animBg="1"/>
      <p:bldP spid="19" grpId="0" animBg="1"/>
      <p:bldP spid="20" grpId="0" animBg="1"/>
      <p:bldP spid="21" grpId="0" animBg="1"/>
      <p:bldP spid="23" grpId="0" animBg="1"/>
      <p:bldP spid="34" grpId="0"/>
      <p:bldP spid="35" grpId="0"/>
      <p:bldP spid="36" grpId="0"/>
      <p:bldP spid="37" grpId="0"/>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C3BD67F-8B3C-4AF3-BAB8-F48FC5F49615}" type="slidenum">
              <a:rPr lang="en-US" smtClean="0"/>
              <a:pPr/>
              <a:t>4</a:t>
            </a:fld>
            <a:endParaRPr lang="en-US"/>
          </a:p>
        </p:txBody>
      </p:sp>
      <p:sp>
        <p:nvSpPr>
          <p:cNvPr id="5" name="TextBox 4"/>
          <p:cNvSpPr txBox="1"/>
          <p:nvPr/>
        </p:nvSpPr>
        <p:spPr>
          <a:xfrm>
            <a:off x="0" y="107576"/>
            <a:ext cx="1030941" cy="369332"/>
          </a:xfrm>
          <a:prstGeom prst="rect">
            <a:avLst/>
          </a:prstGeom>
          <a:noFill/>
        </p:spPr>
        <p:txBody>
          <a:bodyPr wrap="square" rtlCol="0">
            <a:spAutoFit/>
          </a:bodyPr>
          <a:lstStyle/>
          <a:p>
            <a:pPr algn="ctr"/>
            <a:r>
              <a:rPr lang="en-US" b="1" dirty="0" smtClean="0">
                <a:solidFill>
                  <a:schemeClr val="bg1">
                    <a:lumMod val="95000"/>
                  </a:schemeClr>
                </a:solidFill>
                <a:latin typeface="Segoe UI" panose="020B0502040204020203" pitchFamily="34" charset="0"/>
                <a:cs typeface="Segoe UI" panose="020B0502040204020203" pitchFamily="34" charset="0"/>
              </a:rPr>
              <a:t>PHẦN I</a:t>
            </a:r>
            <a:endParaRPr lang="en-US" b="1" dirty="0">
              <a:solidFill>
                <a:schemeClr val="bg1">
                  <a:lumMod val="95000"/>
                </a:schemeClr>
              </a:solidFill>
              <a:latin typeface="Segoe UI" panose="020B0502040204020203" pitchFamily="34" charset="0"/>
              <a:cs typeface="Segoe UI" panose="020B0502040204020203" pitchFamily="34" charset="0"/>
            </a:endParaRPr>
          </a:p>
        </p:txBody>
      </p:sp>
      <p:sp>
        <p:nvSpPr>
          <p:cNvPr id="6" name="TextBox 5"/>
          <p:cNvSpPr txBox="1"/>
          <p:nvPr/>
        </p:nvSpPr>
        <p:spPr>
          <a:xfrm>
            <a:off x="1093694" y="107576"/>
            <a:ext cx="3514165" cy="369332"/>
          </a:xfrm>
          <a:prstGeom prst="rect">
            <a:avLst/>
          </a:prstGeom>
          <a:noFill/>
          <a:ln>
            <a:noFill/>
          </a:ln>
        </p:spPr>
        <p:txBody>
          <a:bodyPr wrap="square" rtlCol="0">
            <a:spAutoFit/>
          </a:bodyPr>
          <a:lstStyle/>
          <a:p>
            <a:r>
              <a:rPr lang="en-US" b="1" dirty="0" smtClean="0">
                <a:gradFill>
                  <a:gsLst>
                    <a:gs pos="0">
                      <a:srgbClr val="2C73D2"/>
                    </a:gs>
                    <a:gs pos="100000">
                      <a:srgbClr val="008E9B"/>
                    </a:gs>
                  </a:gsLst>
                  <a:lin ang="0" scaled="0"/>
                </a:gradFill>
                <a:latin typeface="Segoe UI" panose="020B0502040204020203" pitchFamily="34" charset="0"/>
                <a:cs typeface="Segoe UI" panose="020B0502040204020203" pitchFamily="34" charset="0"/>
              </a:rPr>
              <a:t>MÔ TẢ BÀI TOÁN</a:t>
            </a:r>
            <a:endParaRPr lang="en-US" b="1" dirty="0">
              <a:gradFill>
                <a:gsLst>
                  <a:gs pos="0">
                    <a:srgbClr val="2C73D2"/>
                  </a:gs>
                  <a:gs pos="100000">
                    <a:srgbClr val="008E9B"/>
                  </a:gs>
                </a:gsLst>
                <a:lin ang="0" scaled="0"/>
              </a:gradFill>
              <a:latin typeface="Segoe UI" panose="020B0502040204020203" pitchFamily="34" charset="0"/>
              <a:cs typeface="Segoe UI" panose="020B0502040204020203" pitchFamily="34" charset="0"/>
            </a:endParaRPr>
          </a:p>
        </p:txBody>
      </p:sp>
      <p:sp>
        <p:nvSpPr>
          <p:cNvPr id="7" name="TextBox 6"/>
          <p:cNvSpPr txBox="1"/>
          <p:nvPr/>
        </p:nvSpPr>
        <p:spPr>
          <a:xfrm>
            <a:off x="508000" y="1219200"/>
            <a:ext cx="11120582" cy="3785652"/>
          </a:xfrm>
          <a:prstGeom prst="rect">
            <a:avLst/>
          </a:prstGeom>
          <a:noFill/>
        </p:spPr>
        <p:txBody>
          <a:bodyPr wrap="square" rtlCol="0">
            <a:spAutoFit/>
          </a:bodyPr>
          <a:lstStyle/>
          <a:p>
            <a:r>
              <a:rPr lang="en-US" sz="2400" dirty="0" smtClean="0">
                <a:solidFill>
                  <a:srgbClr val="0089BA"/>
                </a:solidFill>
                <a:latin typeface="Segoe UI" panose="020B0502040204020203" pitchFamily="34" charset="0"/>
                <a:cs typeface="Segoe UI" panose="020B0502040204020203" pitchFamily="34" charset="0"/>
              </a:rPr>
              <a:t>Xây dựng hệ thống quản lý quán cafe bằng nền tảng web với những tính năng cơ bản như thêm, sửa, xóa thông tin như:</a:t>
            </a:r>
          </a:p>
          <a:p>
            <a:endParaRPr lang="en-US" sz="2400" dirty="0" smtClean="0">
              <a:solidFill>
                <a:srgbClr val="0089BA"/>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dirty="0" smtClean="0">
                <a:solidFill>
                  <a:srgbClr val="0089BA"/>
                </a:solidFill>
                <a:latin typeface="Segoe UI" panose="020B0502040204020203" pitchFamily="34" charset="0"/>
                <a:cs typeface="Segoe UI" panose="020B0502040204020203" pitchFamily="34" charset="0"/>
              </a:rPr>
              <a:t>Sản phẩm</a:t>
            </a:r>
          </a:p>
          <a:p>
            <a:pPr marL="342900" indent="-342900">
              <a:buFont typeface="Arial" panose="020B0604020202020204" pitchFamily="34" charset="0"/>
              <a:buChar char="•"/>
            </a:pPr>
            <a:r>
              <a:rPr lang="en-US" sz="2400" dirty="0" smtClean="0">
                <a:solidFill>
                  <a:srgbClr val="0089BA"/>
                </a:solidFill>
                <a:latin typeface="Segoe UI" panose="020B0502040204020203" pitchFamily="34" charset="0"/>
                <a:cs typeface="Segoe UI" panose="020B0502040204020203" pitchFamily="34" charset="0"/>
              </a:rPr>
              <a:t>Nhân viên</a:t>
            </a:r>
          </a:p>
          <a:p>
            <a:pPr marL="342900" indent="-342900">
              <a:buFont typeface="Arial" panose="020B0604020202020204" pitchFamily="34" charset="0"/>
              <a:buChar char="•"/>
            </a:pPr>
            <a:r>
              <a:rPr lang="en-US" sz="2400" dirty="0" smtClean="0">
                <a:solidFill>
                  <a:srgbClr val="0089BA"/>
                </a:solidFill>
                <a:latin typeface="Segoe UI" panose="020B0502040204020203" pitchFamily="34" charset="0"/>
                <a:cs typeface="Segoe UI" panose="020B0502040204020203" pitchFamily="34" charset="0"/>
              </a:rPr>
              <a:t>Nhà kho, nhà cung cấp</a:t>
            </a:r>
          </a:p>
          <a:p>
            <a:pPr marL="342900" indent="-342900">
              <a:buFont typeface="Arial" panose="020B0604020202020204" pitchFamily="34" charset="0"/>
              <a:buChar char="•"/>
            </a:pPr>
            <a:r>
              <a:rPr lang="en-US" sz="2400" dirty="0" smtClean="0">
                <a:solidFill>
                  <a:srgbClr val="0089BA"/>
                </a:solidFill>
                <a:latin typeface="Segoe UI" panose="020B0502040204020203" pitchFamily="34" charset="0"/>
                <a:cs typeface="Segoe UI" panose="020B0502040204020203" pitchFamily="34" charset="0"/>
              </a:rPr>
              <a:t>Lương, ca trực</a:t>
            </a:r>
          </a:p>
          <a:p>
            <a:pPr marL="342900" indent="-342900">
              <a:buFont typeface="Arial" panose="020B0604020202020204" pitchFamily="34" charset="0"/>
              <a:buChar char="•"/>
            </a:pPr>
            <a:r>
              <a:rPr lang="en-US" sz="2400" dirty="0" smtClean="0">
                <a:solidFill>
                  <a:srgbClr val="0089BA"/>
                </a:solidFill>
                <a:latin typeface="Segoe UI" panose="020B0502040204020203" pitchFamily="34" charset="0"/>
                <a:cs typeface="Segoe UI" panose="020B0502040204020203" pitchFamily="34" charset="0"/>
              </a:rPr>
              <a:t>Hóa đơn</a:t>
            </a:r>
          </a:p>
          <a:p>
            <a:pPr marL="342900" indent="-342900">
              <a:buFont typeface="Arial" panose="020B0604020202020204" pitchFamily="34" charset="0"/>
              <a:buChar char="•"/>
            </a:pPr>
            <a:r>
              <a:rPr lang="en-US" sz="2400" dirty="0" smtClean="0">
                <a:solidFill>
                  <a:srgbClr val="0089BA"/>
                </a:solidFill>
                <a:latin typeface="Segoe UI" panose="020B0502040204020203" pitchFamily="34" charset="0"/>
                <a:cs typeface="Segoe UI" panose="020B0502040204020203" pitchFamily="34" charset="0"/>
              </a:rPr>
              <a:t>Order</a:t>
            </a:r>
            <a:endParaRPr lang="en-US" sz="2400" dirty="0">
              <a:solidFill>
                <a:srgbClr val="0089BA"/>
              </a:solidFill>
              <a:latin typeface="Segoe UI" panose="020B0502040204020203" pitchFamily="34" charset="0"/>
              <a:cs typeface="Segoe UI" panose="020B0502040204020203" pitchFamily="34" charset="0"/>
            </a:endParaRPr>
          </a:p>
          <a:p>
            <a:endParaRPr lang="en-US" sz="2400" dirty="0">
              <a:solidFill>
                <a:srgbClr val="0089BA"/>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893827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C3BD67F-8B3C-4AF3-BAB8-F48FC5F49615}" type="slidenum">
              <a:rPr lang="en-US" smtClean="0"/>
              <a:pPr/>
              <a:t>5</a:t>
            </a:fld>
            <a:endParaRPr lang="en-US"/>
          </a:p>
        </p:txBody>
      </p:sp>
      <p:sp>
        <p:nvSpPr>
          <p:cNvPr id="5" name="TextBox 4"/>
          <p:cNvSpPr txBox="1"/>
          <p:nvPr/>
        </p:nvSpPr>
        <p:spPr>
          <a:xfrm>
            <a:off x="0" y="107576"/>
            <a:ext cx="1093694" cy="369332"/>
          </a:xfrm>
          <a:prstGeom prst="rect">
            <a:avLst/>
          </a:prstGeom>
          <a:noFill/>
        </p:spPr>
        <p:txBody>
          <a:bodyPr wrap="square" rtlCol="0">
            <a:spAutoFit/>
          </a:bodyPr>
          <a:lstStyle/>
          <a:p>
            <a:pPr algn="ctr"/>
            <a:r>
              <a:rPr lang="en-US" b="1" dirty="0" smtClean="0">
                <a:solidFill>
                  <a:schemeClr val="bg1">
                    <a:lumMod val="95000"/>
                  </a:schemeClr>
                </a:solidFill>
                <a:latin typeface="Segoe UI" panose="020B0502040204020203" pitchFamily="34" charset="0"/>
                <a:cs typeface="Segoe UI" panose="020B0502040204020203" pitchFamily="34" charset="0"/>
              </a:rPr>
              <a:t>PHẦN II</a:t>
            </a:r>
            <a:endParaRPr lang="en-US" b="1" dirty="0">
              <a:solidFill>
                <a:schemeClr val="bg1">
                  <a:lumMod val="95000"/>
                </a:schemeClr>
              </a:solidFill>
              <a:latin typeface="Segoe UI" panose="020B0502040204020203" pitchFamily="34" charset="0"/>
              <a:cs typeface="Segoe UI" panose="020B0502040204020203" pitchFamily="34" charset="0"/>
            </a:endParaRPr>
          </a:p>
        </p:txBody>
      </p:sp>
      <p:sp>
        <p:nvSpPr>
          <p:cNvPr id="6" name="TextBox 5"/>
          <p:cNvSpPr txBox="1"/>
          <p:nvPr/>
        </p:nvSpPr>
        <p:spPr>
          <a:xfrm>
            <a:off x="1093694" y="107576"/>
            <a:ext cx="3514165" cy="369332"/>
          </a:xfrm>
          <a:prstGeom prst="rect">
            <a:avLst/>
          </a:prstGeom>
          <a:noFill/>
          <a:ln>
            <a:noFill/>
          </a:ln>
        </p:spPr>
        <p:txBody>
          <a:bodyPr wrap="square" rtlCol="0">
            <a:spAutoFit/>
          </a:bodyPr>
          <a:lstStyle/>
          <a:p>
            <a:r>
              <a:rPr lang="en-US" b="1" dirty="0" smtClean="0">
                <a:gradFill>
                  <a:gsLst>
                    <a:gs pos="0">
                      <a:srgbClr val="2C73D2"/>
                    </a:gs>
                    <a:gs pos="100000">
                      <a:srgbClr val="008E9B"/>
                    </a:gs>
                  </a:gsLst>
                  <a:lin ang="0" scaled="0"/>
                </a:gradFill>
                <a:latin typeface="Segoe UI" panose="020B0502040204020203" pitchFamily="34" charset="0"/>
                <a:cs typeface="Segoe UI" panose="020B0502040204020203" pitchFamily="34" charset="0"/>
              </a:rPr>
              <a:t>PHÂN TÍCH YÊU CẦU</a:t>
            </a:r>
            <a:endParaRPr lang="en-US" b="1" dirty="0">
              <a:gradFill>
                <a:gsLst>
                  <a:gs pos="0">
                    <a:srgbClr val="2C73D2"/>
                  </a:gs>
                  <a:gs pos="100000">
                    <a:srgbClr val="008E9B"/>
                  </a:gs>
                </a:gsLst>
                <a:lin ang="0" scaled="0"/>
              </a:gradFill>
              <a:latin typeface="Segoe UI" panose="020B0502040204020203" pitchFamily="34" charset="0"/>
              <a:cs typeface="Segoe UI" panose="020B0502040204020203" pitchFamily="34" charset="0"/>
            </a:endParaRPr>
          </a:p>
        </p:txBody>
      </p:sp>
      <p:sp>
        <p:nvSpPr>
          <p:cNvPr id="7" name="TextBox 6"/>
          <p:cNvSpPr txBox="1"/>
          <p:nvPr/>
        </p:nvSpPr>
        <p:spPr>
          <a:xfrm>
            <a:off x="508000" y="1219200"/>
            <a:ext cx="11120582" cy="4524315"/>
          </a:xfrm>
          <a:prstGeom prst="rect">
            <a:avLst/>
          </a:prstGeom>
          <a:noFill/>
        </p:spPr>
        <p:txBody>
          <a:bodyPr wrap="square" rtlCol="0">
            <a:spAutoFit/>
          </a:bodyPr>
          <a:lstStyle/>
          <a:p>
            <a:r>
              <a:rPr lang="en-US" sz="2400" dirty="0" smtClean="0">
                <a:solidFill>
                  <a:srgbClr val="0089BA"/>
                </a:solidFill>
                <a:latin typeface="Segoe UI" panose="020B0502040204020203" pitchFamily="34" charset="0"/>
                <a:cs typeface="Segoe UI" panose="020B0502040204020203" pitchFamily="34" charset="0"/>
              </a:rPr>
              <a:t>Yêu cầu để xây dựng hệ thống quản lý:</a:t>
            </a:r>
          </a:p>
          <a:p>
            <a:endParaRPr lang="en-US" sz="2400" dirty="0">
              <a:solidFill>
                <a:srgbClr val="0089BA"/>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dirty="0" smtClean="0">
                <a:solidFill>
                  <a:srgbClr val="0089BA"/>
                </a:solidFill>
                <a:latin typeface="Segoe UI" panose="020B0502040204020203" pitchFamily="34" charset="0"/>
                <a:cs typeface="Segoe UI" panose="020B0502040204020203" pitchFamily="34" charset="0"/>
              </a:rPr>
              <a:t>Sản phẩm: Hệ thống phải thực hiện được thêm thông tin sản phẩm mới, sửa thông tin sản phẩm đã có và xóa sản phẩm khi quán không kinh doanh sản phẩm đó nữa.</a:t>
            </a:r>
          </a:p>
          <a:p>
            <a:pPr marL="342900" indent="-342900">
              <a:buFont typeface="Arial" panose="020B0604020202020204" pitchFamily="34" charset="0"/>
              <a:buChar char="•"/>
            </a:pPr>
            <a:r>
              <a:rPr lang="en-US" sz="2400" dirty="0" smtClean="0">
                <a:solidFill>
                  <a:srgbClr val="0089BA"/>
                </a:solidFill>
                <a:latin typeface="Segoe UI" panose="020B0502040204020203" pitchFamily="34" charset="0"/>
                <a:cs typeface="Segoe UI" panose="020B0502040204020203" pitchFamily="34" charset="0"/>
              </a:rPr>
              <a:t>Nhân viên: Thêm mới khi có nhân viên vào, cập nhật thông tin nhân viên khi có thay đổi và khi nhân viên nghỉ việc thì xóa.</a:t>
            </a:r>
          </a:p>
          <a:p>
            <a:pPr marL="342900" indent="-342900">
              <a:buFont typeface="Arial" panose="020B0604020202020204" pitchFamily="34" charset="0"/>
              <a:buChar char="•"/>
            </a:pPr>
            <a:r>
              <a:rPr lang="en-US" sz="2400" dirty="0" smtClean="0">
                <a:solidFill>
                  <a:srgbClr val="0089BA"/>
                </a:solidFill>
                <a:latin typeface="Segoe UI" panose="020B0502040204020203" pitchFamily="34" charset="0"/>
                <a:cs typeface="Segoe UI" panose="020B0502040204020203" pitchFamily="34" charset="0"/>
              </a:rPr>
              <a:t>Nhà kho, nhà cung cấp: Khi nhập hàng từ nhà cung cấp mới thì hệ thống cho phép thêm mới nhà cung cấp và thông tin cũng như chi phí nguyên vật liệu nhập vào kho, cho phép cập nhật lại số lượng nguyên vật liệu trong kho.</a:t>
            </a:r>
          </a:p>
          <a:p>
            <a:pPr marL="342900" indent="-342900">
              <a:buFont typeface="Arial" panose="020B0604020202020204" pitchFamily="34" charset="0"/>
              <a:buChar char="•"/>
            </a:pPr>
            <a:endParaRPr lang="en-US" sz="2400" dirty="0" smtClean="0">
              <a:solidFill>
                <a:srgbClr val="0089BA"/>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US" sz="2400" dirty="0">
              <a:solidFill>
                <a:srgbClr val="0089BA"/>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629260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C3BD67F-8B3C-4AF3-BAB8-F48FC5F49615}" type="slidenum">
              <a:rPr lang="en-US" smtClean="0"/>
              <a:pPr/>
              <a:t>6</a:t>
            </a:fld>
            <a:endParaRPr lang="en-US"/>
          </a:p>
        </p:txBody>
      </p:sp>
      <p:sp>
        <p:nvSpPr>
          <p:cNvPr id="5" name="TextBox 4"/>
          <p:cNvSpPr txBox="1"/>
          <p:nvPr/>
        </p:nvSpPr>
        <p:spPr>
          <a:xfrm>
            <a:off x="0" y="107576"/>
            <a:ext cx="1093694" cy="369332"/>
          </a:xfrm>
          <a:prstGeom prst="rect">
            <a:avLst/>
          </a:prstGeom>
          <a:noFill/>
        </p:spPr>
        <p:txBody>
          <a:bodyPr wrap="square" rtlCol="0">
            <a:spAutoFit/>
          </a:bodyPr>
          <a:lstStyle/>
          <a:p>
            <a:pPr algn="ctr"/>
            <a:r>
              <a:rPr lang="en-US" b="1" dirty="0" smtClean="0">
                <a:solidFill>
                  <a:schemeClr val="bg1">
                    <a:lumMod val="95000"/>
                  </a:schemeClr>
                </a:solidFill>
                <a:latin typeface="Segoe UI" panose="020B0502040204020203" pitchFamily="34" charset="0"/>
                <a:cs typeface="Segoe UI" panose="020B0502040204020203" pitchFamily="34" charset="0"/>
              </a:rPr>
              <a:t>PHẦN II</a:t>
            </a:r>
            <a:endParaRPr lang="en-US" b="1" dirty="0">
              <a:solidFill>
                <a:schemeClr val="bg1">
                  <a:lumMod val="95000"/>
                </a:schemeClr>
              </a:solidFill>
              <a:latin typeface="Segoe UI" panose="020B0502040204020203" pitchFamily="34" charset="0"/>
              <a:cs typeface="Segoe UI" panose="020B0502040204020203" pitchFamily="34" charset="0"/>
            </a:endParaRPr>
          </a:p>
        </p:txBody>
      </p:sp>
      <p:sp>
        <p:nvSpPr>
          <p:cNvPr id="6" name="TextBox 5"/>
          <p:cNvSpPr txBox="1"/>
          <p:nvPr/>
        </p:nvSpPr>
        <p:spPr>
          <a:xfrm>
            <a:off x="1093694" y="107576"/>
            <a:ext cx="3514165" cy="369332"/>
          </a:xfrm>
          <a:prstGeom prst="rect">
            <a:avLst/>
          </a:prstGeom>
          <a:noFill/>
          <a:ln>
            <a:noFill/>
          </a:ln>
        </p:spPr>
        <p:txBody>
          <a:bodyPr wrap="square" rtlCol="0">
            <a:spAutoFit/>
          </a:bodyPr>
          <a:lstStyle/>
          <a:p>
            <a:r>
              <a:rPr lang="en-US" b="1" dirty="0" smtClean="0">
                <a:gradFill>
                  <a:gsLst>
                    <a:gs pos="0">
                      <a:srgbClr val="2C73D2"/>
                    </a:gs>
                    <a:gs pos="100000">
                      <a:srgbClr val="008E9B"/>
                    </a:gs>
                  </a:gsLst>
                  <a:lin ang="0" scaled="0"/>
                </a:gradFill>
                <a:latin typeface="Segoe UI" panose="020B0502040204020203" pitchFamily="34" charset="0"/>
                <a:cs typeface="Segoe UI" panose="020B0502040204020203" pitchFamily="34" charset="0"/>
              </a:rPr>
              <a:t>PHÂN TÍCH YÊU CẦU</a:t>
            </a:r>
            <a:endParaRPr lang="en-US" b="1" dirty="0">
              <a:gradFill>
                <a:gsLst>
                  <a:gs pos="0">
                    <a:srgbClr val="2C73D2"/>
                  </a:gs>
                  <a:gs pos="100000">
                    <a:srgbClr val="008E9B"/>
                  </a:gs>
                </a:gsLst>
                <a:lin ang="0" scaled="0"/>
              </a:gradFill>
              <a:latin typeface="Segoe UI" panose="020B0502040204020203" pitchFamily="34" charset="0"/>
              <a:cs typeface="Segoe UI" panose="020B0502040204020203" pitchFamily="34" charset="0"/>
            </a:endParaRPr>
          </a:p>
        </p:txBody>
      </p:sp>
      <p:sp>
        <p:nvSpPr>
          <p:cNvPr id="7" name="TextBox 6"/>
          <p:cNvSpPr txBox="1"/>
          <p:nvPr/>
        </p:nvSpPr>
        <p:spPr>
          <a:xfrm>
            <a:off x="508000" y="1219200"/>
            <a:ext cx="11120582" cy="3785652"/>
          </a:xfrm>
          <a:prstGeom prst="rect">
            <a:avLst/>
          </a:prstGeom>
          <a:noFill/>
        </p:spPr>
        <p:txBody>
          <a:bodyPr wrap="square" rtlCol="0">
            <a:spAutoFit/>
          </a:bodyPr>
          <a:lstStyle/>
          <a:p>
            <a:r>
              <a:rPr lang="en-US" sz="2400" dirty="0" smtClean="0">
                <a:solidFill>
                  <a:srgbClr val="0089BA"/>
                </a:solidFill>
                <a:latin typeface="Segoe UI" panose="020B0502040204020203" pitchFamily="34" charset="0"/>
                <a:cs typeface="Segoe UI" panose="020B0502040204020203" pitchFamily="34" charset="0"/>
              </a:rPr>
              <a:t>Yêu cầu để xây dựng hệ thống quản lý:</a:t>
            </a:r>
          </a:p>
          <a:p>
            <a:endParaRPr lang="en-US" sz="2400" dirty="0">
              <a:solidFill>
                <a:srgbClr val="0089BA"/>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dirty="0" smtClean="0">
                <a:solidFill>
                  <a:srgbClr val="0089BA"/>
                </a:solidFill>
                <a:latin typeface="Segoe UI" panose="020B0502040204020203" pitchFamily="34" charset="0"/>
                <a:cs typeface="Segoe UI" panose="020B0502040204020203" pitchFamily="34" charset="0"/>
              </a:rPr>
              <a:t>Lương, ca trực: Cho phép nhân viên đăng nhập tài khoản được cấp của mình vào hệ thống để thực hiện việc đăng ký ca trực theo từng ca của ngày trong tuần, hệ thống tính lương dựa trên số ca trực và điểm danh.</a:t>
            </a:r>
          </a:p>
          <a:p>
            <a:pPr marL="342900" indent="-342900">
              <a:buFont typeface="Arial" panose="020B0604020202020204" pitchFamily="34" charset="0"/>
              <a:buChar char="•"/>
            </a:pPr>
            <a:r>
              <a:rPr lang="en-US" sz="2400" dirty="0" smtClean="0">
                <a:solidFill>
                  <a:srgbClr val="0089BA"/>
                </a:solidFill>
                <a:latin typeface="Segoe UI" panose="020B0502040204020203" pitchFamily="34" charset="0"/>
                <a:cs typeface="Segoe UI" panose="020B0502040204020203" pitchFamily="34" charset="0"/>
              </a:rPr>
              <a:t>Hóa đơn: Quản lý các hóa đơn đã thanh toán thành công để thống kê.</a:t>
            </a:r>
          </a:p>
          <a:p>
            <a:pPr marL="342900" indent="-342900">
              <a:buFont typeface="Arial" panose="020B0604020202020204" pitchFamily="34" charset="0"/>
              <a:buChar char="•"/>
            </a:pPr>
            <a:r>
              <a:rPr lang="en-US" sz="2400" dirty="0" smtClean="0">
                <a:solidFill>
                  <a:srgbClr val="0089BA"/>
                </a:solidFill>
                <a:latin typeface="Segoe UI" panose="020B0502040204020203" pitchFamily="34" charset="0"/>
                <a:cs typeface="Segoe UI" panose="020B0502040204020203" pitchFamily="34" charset="0"/>
              </a:rPr>
              <a:t>Order: Cho nhân viên order thao tác để hệ thống ghi nhận yêu cầu món và từ đó tính tiền, đưa ra hóa đơn và lưu lại.</a:t>
            </a:r>
          </a:p>
          <a:p>
            <a:pPr marL="342900" indent="-342900">
              <a:buFont typeface="Arial" panose="020B0604020202020204" pitchFamily="34" charset="0"/>
              <a:buChar char="•"/>
            </a:pPr>
            <a:endParaRPr lang="en-US" sz="2400" dirty="0" smtClean="0">
              <a:solidFill>
                <a:srgbClr val="0089BA"/>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US" sz="2400" dirty="0">
              <a:solidFill>
                <a:srgbClr val="0089BA"/>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588214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C3BD67F-8B3C-4AF3-BAB8-F48FC5F49615}" type="slidenum">
              <a:rPr lang="en-US" smtClean="0"/>
              <a:pPr/>
              <a:t>7</a:t>
            </a:fld>
            <a:endParaRPr lang="en-US"/>
          </a:p>
        </p:txBody>
      </p:sp>
      <p:sp>
        <p:nvSpPr>
          <p:cNvPr id="5" name="TextBox 4"/>
          <p:cNvSpPr txBox="1"/>
          <p:nvPr/>
        </p:nvSpPr>
        <p:spPr>
          <a:xfrm>
            <a:off x="-83127" y="107576"/>
            <a:ext cx="1274618" cy="369332"/>
          </a:xfrm>
          <a:prstGeom prst="rect">
            <a:avLst/>
          </a:prstGeom>
          <a:noFill/>
        </p:spPr>
        <p:txBody>
          <a:bodyPr wrap="square" rtlCol="0">
            <a:spAutoFit/>
          </a:bodyPr>
          <a:lstStyle/>
          <a:p>
            <a:pPr algn="ctr"/>
            <a:r>
              <a:rPr lang="en-US" b="1" dirty="0" smtClean="0">
                <a:solidFill>
                  <a:schemeClr val="bg1">
                    <a:lumMod val="95000"/>
                  </a:schemeClr>
                </a:solidFill>
                <a:latin typeface="Segoe UI" panose="020B0502040204020203" pitchFamily="34" charset="0"/>
                <a:cs typeface="Segoe UI" panose="020B0502040204020203" pitchFamily="34" charset="0"/>
              </a:rPr>
              <a:t>PHẦN III</a:t>
            </a:r>
            <a:endParaRPr lang="en-US" b="1" dirty="0">
              <a:solidFill>
                <a:schemeClr val="bg1">
                  <a:lumMod val="95000"/>
                </a:schemeClr>
              </a:solidFill>
              <a:latin typeface="Segoe UI" panose="020B0502040204020203" pitchFamily="34" charset="0"/>
              <a:cs typeface="Segoe UI" panose="020B0502040204020203" pitchFamily="34" charset="0"/>
            </a:endParaRPr>
          </a:p>
        </p:txBody>
      </p:sp>
      <p:sp>
        <p:nvSpPr>
          <p:cNvPr id="6" name="TextBox 5"/>
          <p:cNvSpPr txBox="1"/>
          <p:nvPr/>
        </p:nvSpPr>
        <p:spPr>
          <a:xfrm>
            <a:off x="1093694" y="107576"/>
            <a:ext cx="3514165" cy="369332"/>
          </a:xfrm>
          <a:prstGeom prst="rect">
            <a:avLst/>
          </a:prstGeom>
          <a:noFill/>
          <a:ln>
            <a:noFill/>
          </a:ln>
        </p:spPr>
        <p:txBody>
          <a:bodyPr wrap="square" rtlCol="0">
            <a:spAutoFit/>
          </a:bodyPr>
          <a:lstStyle/>
          <a:p>
            <a:r>
              <a:rPr lang="en-US" b="1" dirty="0" smtClean="0">
                <a:gradFill>
                  <a:gsLst>
                    <a:gs pos="0">
                      <a:srgbClr val="2C73D2"/>
                    </a:gs>
                    <a:gs pos="100000">
                      <a:srgbClr val="008E9B"/>
                    </a:gs>
                  </a:gsLst>
                  <a:lin ang="0" scaled="0"/>
                </a:gradFill>
                <a:latin typeface="Segoe UI" panose="020B0502040204020203" pitchFamily="34" charset="0"/>
                <a:cs typeface="Segoe UI" panose="020B0502040204020203" pitchFamily="34" charset="0"/>
              </a:rPr>
              <a:t>GIẢI PHÁP</a:t>
            </a:r>
            <a:endParaRPr lang="en-US" b="1" dirty="0">
              <a:gradFill>
                <a:gsLst>
                  <a:gs pos="0">
                    <a:srgbClr val="2C73D2"/>
                  </a:gs>
                  <a:gs pos="100000">
                    <a:srgbClr val="008E9B"/>
                  </a:gs>
                </a:gsLst>
                <a:lin ang="0" scaled="0"/>
              </a:gradFill>
              <a:latin typeface="Segoe UI" panose="020B0502040204020203" pitchFamily="34" charset="0"/>
              <a:cs typeface="Segoe UI" panose="020B0502040204020203" pitchFamily="34" charset="0"/>
            </a:endParaRPr>
          </a:p>
        </p:txBody>
      </p:sp>
      <p:sp>
        <p:nvSpPr>
          <p:cNvPr id="7" name="TextBox 6"/>
          <p:cNvSpPr txBox="1"/>
          <p:nvPr/>
        </p:nvSpPr>
        <p:spPr>
          <a:xfrm>
            <a:off x="508000" y="1219200"/>
            <a:ext cx="11120582" cy="2308324"/>
          </a:xfrm>
          <a:prstGeom prst="rect">
            <a:avLst/>
          </a:prstGeom>
          <a:noFill/>
        </p:spPr>
        <p:txBody>
          <a:bodyPr wrap="square" rtlCol="0">
            <a:spAutoFit/>
          </a:bodyPr>
          <a:lstStyle/>
          <a:p>
            <a:r>
              <a:rPr lang="en-US" sz="2400" dirty="0" smtClean="0">
                <a:solidFill>
                  <a:srgbClr val="0089BA"/>
                </a:solidFill>
                <a:latin typeface="Segoe UI" panose="020B0502040204020203" pitchFamily="34" charset="0"/>
                <a:cs typeface="Segoe UI" panose="020B0502040204020203" pitchFamily="34" charset="0"/>
              </a:rPr>
              <a:t>Để đáp ứng được các yêu cầu thì cần phải tham khảo cách thức hoạt động của các quán cafe để từ đó đưa ra giải pháp tốt nhất cho hệ thống.</a:t>
            </a:r>
          </a:p>
          <a:p>
            <a:endParaRPr lang="en-US" sz="2400" dirty="0" smtClean="0">
              <a:solidFill>
                <a:srgbClr val="0089BA"/>
              </a:solidFill>
              <a:latin typeface="Segoe UI" panose="020B0502040204020203" pitchFamily="34" charset="0"/>
              <a:cs typeface="Segoe UI" panose="020B0502040204020203" pitchFamily="34" charset="0"/>
            </a:endParaRPr>
          </a:p>
          <a:p>
            <a:r>
              <a:rPr lang="en-US" sz="2400" dirty="0" smtClean="0">
                <a:solidFill>
                  <a:srgbClr val="0089BA"/>
                </a:solidFill>
                <a:latin typeface="Segoe UI" panose="020B0502040204020203" pitchFamily="34" charset="0"/>
                <a:cs typeface="Segoe UI" panose="020B0502040204020203" pitchFamily="34" charset="0"/>
              </a:rPr>
              <a:t>Đây là một hệ thống đơn giản chỉ cần dùng những hàm cơ bản trong ngôn ngữ lập trình là có thể đáp ứng được các nhu cầu mà không cần dùng đến các thuật toán nên giải pháp cũng rất đơn giản.</a:t>
            </a:r>
            <a:endParaRPr lang="en-US" sz="2400" dirty="0">
              <a:solidFill>
                <a:srgbClr val="0089BA"/>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292391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C3BD67F-8B3C-4AF3-BAB8-F48FC5F49615}" type="slidenum">
              <a:rPr lang="en-US" smtClean="0"/>
              <a:pPr/>
              <a:t>8</a:t>
            </a:fld>
            <a:endParaRPr lang="en-US"/>
          </a:p>
        </p:txBody>
      </p:sp>
      <p:sp>
        <p:nvSpPr>
          <p:cNvPr id="5" name="TextBox 4"/>
          <p:cNvSpPr txBox="1"/>
          <p:nvPr/>
        </p:nvSpPr>
        <p:spPr>
          <a:xfrm>
            <a:off x="-83127" y="107576"/>
            <a:ext cx="1274618" cy="369332"/>
          </a:xfrm>
          <a:prstGeom prst="rect">
            <a:avLst/>
          </a:prstGeom>
          <a:noFill/>
        </p:spPr>
        <p:txBody>
          <a:bodyPr wrap="square" rtlCol="0">
            <a:spAutoFit/>
          </a:bodyPr>
          <a:lstStyle/>
          <a:p>
            <a:pPr algn="ctr"/>
            <a:r>
              <a:rPr lang="en-US" b="1" dirty="0" smtClean="0">
                <a:solidFill>
                  <a:schemeClr val="bg1">
                    <a:lumMod val="95000"/>
                  </a:schemeClr>
                </a:solidFill>
                <a:latin typeface="Segoe UI" panose="020B0502040204020203" pitchFamily="34" charset="0"/>
                <a:cs typeface="Segoe UI" panose="020B0502040204020203" pitchFamily="34" charset="0"/>
              </a:rPr>
              <a:t>PHẦN IV</a:t>
            </a:r>
            <a:endParaRPr lang="en-US" b="1" dirty="0">
              <a:solidFill>
                <a:schemeClr val="bg1">
                  <a:lumMod val="95000"/>
                </a:schemeClr>
              </a:solidFill>
              <a:latin typeface="Segoe UI" panose="020B0502040204020203" pitchFamily="34" charset="0"/>
              <a:cs typeface="Segoe UI" panose="020B0502040204020203" pitchFamily="34" charset="0"/>
            </a:endParaRPr>
          </a:p>
        </p:txBody>
      </p:sp>
      <p:sp>
        <p:nvSpPr>
          <p:cNvPr id="6" name="TextBox 5"/>
          <p:cNvSpPr txBox="1"/>
          <p:nvPr/>
        </p:nvSpPr>
        <p:spPr>
          <a:xfrm>
            <a:off x="1093694" y="107576"/>
            <a:ext cx="3514165" cy="369332"/>
          </a:xfrm>
          <a:prstGeom prst="rect">
            <a:avLst/>
          </a:prstGeom>
          <a:noFill/>
          <a:ln>
            <a:noFill/>
          </a:ln>
        </p:spPr>
        <p:txBody>
          <a:bodyPr wrap="square" rtlCol="0">
            <a:spAutoFit/>
          </a:bodyPr>
          <a:lstStyle/>
          <a:p>
            <a:r>
              <a:rPr lang="en-US" b="1" dirty="0" smtClean="0">
                <a:gradFill>
                  <a:gsLst>
                    <a:gs pos="0">
                      <a:srgbClr val="2C73D2"/>
                    </a:gs>
                    <a:gs pos="100000">
                      <a:srgbClr val="008E9B"/>
                    </a:gs>
                  </a:gsLst>
                  <a:lin ang="0" scaled="0"/>
                </a:gradFill>
                <a:latin typeface="Segoe UI" panose="020B0502040204020203" pitchFamily="34" charset="0"/>
                <a:cs typeface="Segoe UI" panose="020B0502040204020203" pitchFamily="34" charset="0"/>
              </a:rPr>
              <a:t>THIẾT KẾ VÀ CÀI ĐẶT</a:t>
            </a:r>
            <a:endParaRPr lang="en-US" b="1" dirty="0">
              <a:gradFill>
                <a:gsLst>
                  <a:gs pos="0">
                    <a:srgbClr val="2C73D2"/>
                  </a:gs>
                  <a:gs pos="100000">
                    <a:srgbClr val="008E9B"/>
                  </a:gs>
                </a:gsLst>
                <a:lin ang="0" scaled="0"/>
              </a:gradFill>
              <a:latin typeface="Segoe UI" panose="020B0502040204020203" pitchFamily="34" charset="0"/>
              <a:cs typeface="Segoe UI" panose="020B0502040204020203" pitchFamily="34" charset="0"/>
            </a:endParaRPr>
          </a:p>
        </p:txBody>
      </p:sp>
      <p:sp>
        <p:nvSpPr>
          <p:cNvPr id="7" name="TextBox 6"/>
          <p:cNvSpPr txBox="1"/>
          <p:nvPr/>
        </p:nvSpPr>
        <p:spPr>
          <a:xfrm>
            <a:off x="508000" y="1219200"/>
            <a:ext cx="11120582" cy="461665"/>
          </a:xfrm>
          <a:prstGeom prst="rect">
            <a:avLst/>
          </a:prstGeom>
          <a:noFill/>
        </p:spPr>
        <p:txBody>
          <a:bodyPr wrap="square" rtlCol="0">
            <a:spAutoFit/>
          </a:bodyPr>
          <a:lstStyle/>
          <a:p>
            <a:r>
              <a:rPr lang="en-US" sz="2400" dirty="0" smtClean="0">
                <a:solidFill>
                  <a:srgbClr val="0089BA"/>
                </a:solidFill>
                <a:latin typeface="Segoe UI" panose="020B0502040204020203" pitchFamily="34" charset="0"/>
                <a:cs typeface="Segoe UI" panose="020B0502040204020203" pitchFamily="34" charset="0"/>
              </a:rPr>
              <a:t>Thiết kế mô hình CDM</a:t>
            </a:r>
            <a:endParaRPr lang="en-US" sz="2400" dirty="0">
              <a:solidFill>
                <a:srgbClr val="0089BA"/>
              </a:solidFill>
              <a:latin typeface="Segoe UI" panose="020B0502040204020203" pitchFamily="34" charset="0"/>
              <a:cs typeface="Segoe UI"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2691" y="1219200"/>
            <a:ext cx="5845364" cy="5070764"/>
          </a:xfrm>
          <a:prstGeom prst="rect">
            <a:avLst/>
          </a:prstGeom>
        </p:spPr>
      </p:pic>
    </p:spTree>
    <p:extLst>
      <p:ext uri="{BB962C8B-B14F-4D97-AF65-F5344CB8AC3E}">
        <p14:creationId xmlns:p14="http://schemas.microsoft.com/office/powerpoint/2010/main" val="12055243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C3BD67F-8B3C-4AF3-BAB8-F48FC5F49615}" type="slidenum">
              <a:rPr lang="en-US" smtClean="0"/>
              <a:pPr/>
              <a:t>9</a:t>
            </a:fld>
            <a:endParaRPr lang="en-US"/>
          </a:p>
        </p:txBody>
      </p:sp>
      <p:sp>
        <p:nvSpPr>
          <p:cNvPr id="5" name="TextBox 4"/>
          <p:cNvSpPr txBox="1"/>
          <p:nvPr/>
        </p:nvSpPr>
        <p:spPr>
          <a:xfrm>
            <a:off x="-83127" y="107576"/>
            <a:ext cx="1274618" cy="369332"/>
          </a:xfrm>
          <a:prstGeom prst="rect">
            <a:avLst/>
          </a:prstGeom>
          <a:noFill/>
        </p:spPr>
        <p:txBody>
          <a:bodyPr wrap="square" rtlCol="0">
            <a:spAutoFit/>
          </a:bodyPr>
          <a:lstStyle/>
          <a:p>
            <a:pPr algn="ctr"/>
            <a:r>
              <a:rPr lang="en-US" b="1" dirty="0" smtClean="0">
                <a:solidFill>
                  <a:schemeClr val="bg1">
                    <a:lumMod val="95000"/>
                  </a:schemeClr>
                </a:solidFill>
                <a:latin typeface="Segoe UI" panose="020B0502040204020203" pitchFamily="34" charset="0"/>
                <a:cs typeface="Segoe UI" panose="020B0502040204020203" pitchFamily="34" charset="0"/>
              </a:rPr>
              <a:t>PHẦN IV</a:t>
            </a:r>
            <a:endParaRPr lang="en-US" b="1" dirty="0">
              <a:solidFill>
                <a:schemeClr val="bg1">
                  <a:lumMod val="95000"/>
                </a:schemeClr>
              </a:solidFill>
              <a:latin typeface="Segoe UI" panose="020B0502040204020203" pitchFamily="34" charset="0"/>
              <a:cs typeface="Segoe UI" panose="020B0502040204020203" pitchFamily="34" charset="0"/>
            </a:endParaRPr>
          </a:p>
        </p:txBody>
      </p:sp>
      <p:sp>
        <p:nvSpPr>
          <p:cNvPr id="6" name="TextBox 5"/>
          <p:cNvSpPr txBox="1"/>
          <p:nvPr/>
        </p:nvSpPr>
        <p:spPr>
          <a:xfrm>
            <a:off x="1093694" y="107576"/>
            <a:ext cx="3514165" cy="369332"/>
          </a:xfrm>
          <a:prstGeom prst="rect">
            <a:avLst/>
          </a:prstGeom>
          <a:noFill/>
          <a:ln>
            <a:noFill/>
          </a:ln>
        </p:spPr>
        <p:txBody>
          <a:bodyPr wrap="square" rtlCol="0">
            <a:spAutoFit/>
          </a:bodyPr>
          <a:lstStyle/>
          <a:p>
            <a:r>
              <a:rPr lang="en-US" b="1" dirty="0" smtClean="0">
                <a:gradFill>
                  <a:gsLst>
                    <a:gs pos="0">
                      <a:srgbClr val="2C73D2"/>
                    </a:gs>
                    <a:gs pos="100000">
                      <a:srgbClr val="008E9B"/>
                    </a:gs>
                  </a:gsLst>
                  <a:lin ang="0" scaled="0"/>
                </a:gradFill>
                <a:latin typeface="Segoe UI" panose="020B0502040204020203" pitchFamily="34" charset="0"/>
                <a:cs typeface="Segoe UI" panose="020B0502040204020203" pitchFamily="34" charset="0"/>
              </a:rPr>
              <a:t>THIẾT KẾ VÀ CÀI ĐẶT</a:t>
            </a:r>
            <a:endParaRPr lang="en-US" b="1" dirty="0">
              <a:gradFill>
                <a:gsLst>
                  <a:gs pos="0">
                    <a:srgbClr val="2C73D2"/>
                  </a:gs>
                  <a:gs pos="100000">
                    <a:srgbClr val="008E9B"/>
                  </a:gs>
                </a:gsLst>
                <a:lin ang="0" scaled="0"/>
              </a:gradFill>
              <a:latin typeface="Segoe UI" panose="020B0502040204020203" pitchFamily="34" charset="0"/>
              <a:cs typeface="Segoe UI" panose="020B0502040204020203" pitchFamily="34" charset="0"/>
            </a:endParaRPr>
          </a:p>
        </p:txBody>
      </p:sp>
      <p:sp>
        <p:nvSpPr>
          <p:cNvPr id="7" name="TextBox 6"/>
          <p:cNvSpPr txBox="1"/>
          <p:nvPr/>
        </p:nvSpPr>
        <p:spPr>
          <a:xfrm>
            <a:off x="508000" y="1219200"/>
            <a:ext cx="11120582" cy="3046988"/>
          </a:xfrm>
          <a:prstGeom prst="rect">
            <a:avLst/>
          </a:prstGeom>
          <a:noFill/>
        </p:spPr>
        <p:txBody>
          <a:bodyPr wrap="square" rtlCol="0">
            <a:spAutoFit/>
          </a:bodyPr>
          <a:lstStyle/>
          <a:p>
            <a:r>
              <a:rPr lang="en-US" sz="2400" dirty="0" smtClean="0">
                <a:solidFill>
                  <a:srgbClr val="0089BA"/>
                </a:solidFill>
                <a:latin typeface="Segoe UI" panose="020B0502040204020203" pitchFamily="34" charset="0"/>
                <a:cs typeface="Segoe UI" panose="020B0502040204020203" pitchFamily="34" charset="0"/>
              </a:rPr>
              <a:t>Cài đặt</a:t>
            </a:r>
          </a:p>
          <a:p>
            <a:endParaRPr lang="en-US" sz="2400" dirty="0" smtClean="0">
              <a:solidFill>
                <a:srgbClr val="0089BA"/>
              </a:solidFill>
              <a:latin typeface="Segoe UI" panose="020B0502040204020203" pitchFamily="34" charset="0"/>
              <a:cs typeface="Segoe UI" panose="020B0502040204020203" pitchFamily="34" charset="0"/>
            </a:endParaRPr>
          </a:p>
          <a:p>
            <a:r>
              <a:rPr lang="en-US" sz="2400" dirty="0" smtClean="0">
                <a:solidFill>
                  <a:srgbClr val="0089BA"/>
                </a:solidFill>
                <a:latin typeface="Segoe UI" panose="020B0502040204020203" pitchFamily="34" charset="0"/>
                <a:cs typeface="Segoe UI" panose="020B0502040204020203" pitchFamily="34" charset="0"/>
              </a:rPr>
              <a:t>Yêu cầu hệ thống máy chủ:</a:t>
            </a:r>
          </a:p>
          <a:p>
            <a:pPr marL="342900" indent="-342900">
              <a:buFont typeface="Arial" panose="020B0604020202020204" pitchFamily="34" charset="0"/>
              <a:buChar char="•"/>
            </a:pPr>
            <a:r>
              <a:rPr lang="en-US" sz="2400" dirty="0" smtClean="0">
                <a:solidFill>
                  <a:srgbClr val="0089BA"/>
                </a:solidFill>
                <a:latin typeface="Segoe UI" panose="020B0502040204020203" pitchFamily="34" charset="0"/>
                <a:cs typeface="Segoe UI" panose="020B0502040204020203" pitchFamily="34" charset="0"/>
              </a:rPr>
              <a:t>Apache: Chương trình dành cho máy chủ đối thoại qua giao thức HTTP.</a:t>
            </a:r>
          </a:p>
          <a:p>
            <a:pPr marL="342900" indent="-342900">
              <a:buFont typeface="Arial" panose="020B0604020202020204" pitchFamily="34" charset="0"/>
              <a:buChar char="•"/>
            </a:pPr>
            <a:r>
              <a:rPr lang="en-US" sz="2400" dirty="0" smtClean="0">
                <a:solidFill>
                  <a:srgbClr val="0089BA"/>
                </a:solidFill>
                <a:latin typeface="Segoe UI" panose="020B0502040204020203" pitchFamily="34" charset="0"/>
                <a:cs typeface="Segoe UI" panose="020B0502040204020203" pitchFamily="34" charset="0"/>
              </a:rPr>
              <a:t>MySQL: Hệ quản trị cơ sở dữ liệu có thể chạy đa nền tảng và tiện dụng.</a:t>
            </a:r>
          </a:p>
          <a:p>
            <a:endParaRPr lang="en-US" sz="2400" dirty="0">
              <a:solidFill>
                <a:srgbClr val="0089BA"/>
              </a:solidFill>
              <a:latin typeface="Segoe UI" panose="020B0502040204020203" pitchFamily="34" charset="0"/>
              <a:cs typeface="Segoe UI" panose="020B0502040204020203" pitchFamily="34" charset="0"/>
            </a:endParaRPr>
          </a:p>
          <a:p>
            <a:r>
              <a:rPr lang="en-US" sz="2400" dirty="0" smtClean="0">
                <a:solidFill>
                  <a:srgbClr val="0089BA"/>
                </a:solidFill>
                <a:latin typeface="Segoe UI" panose="020B0502040204020203" pitchFamily="34" charset="0"/>
                <a:cs typeface="Segoe UI" panose="020B0502040204020203" pitchFamily="34" charset="0"/>
              </a:rPr>
              <a:t>Yêu cầu máy khách:</a:t>
            </a:r>
          </a:p>
          <a:p>
            <a:pPr marL="342900" indent="-342900">
              <a:buFont typeface="Arial" panose="020B0604020202020204" pitchFamily="34" charset="0"/>
              <a:buChar char="•"/>
            </a:pPr>
            <a:r>
              <a:rPr lang="en-US" sz="2400" dirty="0" smtClean="0">
                <a:solidFill>
                  <a:srgbClr val="0089BA"/>
                </a:solidFill>
                <a:latin typeface="Segoe UI" panose="020B0502040204020203" pitchFamily="34" charset="0"/>
                <a:cs typeface="Segoe UI" panose="020B0502040204020203" pitchFamily="34" charset="0"/>
              </a:rPr>
              <a:t>Hỗ trợ truy cập internet bằng trình duyệt.</a:t>
            </a:r>
          </a:p>
        </p:txBody>
      </p:sp>
    </p:spTree>
    <p:extLst>
      <p:ext uri="{BB962C8B-B14F-4D97-AF65-F5344CB8AC3E}">
        <p14:creationId xmlns:p14="http://schemas.microsoft.com/office/powerpoint/2010/main" val="40397517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TotalTime>
  <Words>789</Words>
  <Application>Microsoft Office PowerPoint</Application>
  <PresentationFormat>Widescreen</PresentationFormat>
  <Paragraphs>101</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Malgun Gothic</vt:lpstr>
      <vt:lpstr>Arial</vt:lpstr>
      <vt:lpstr>Calibri</vt:lpstr>
      <vt:lpstr>Calibri Light</vt:lpstr>
      <vt:lpstr>Segoe UI</vt:lpstr>
      <vt:lpstr>Segoe UI Black</vt:lpstr>
      <vt:lpstr>Segoe UI Light</vt:lpstr>
      <vt:lpstr>Office Theme</vt:lpstr>
      <vt:lpstr>BÁO CÁO NIÊN LUẬN CƠ SỞ NGÀNH</vt:lpstr>
      <vt:lpstr>ĐỀ TÀI HỆ THỐNG WEB QUẢN LÝ QUÁN CAFE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Giang Phan Thanh</dc:creator>
  <cp:lastModifiedBy>Giang Phan Thanh</cp:lastModifiedBy>
  <cp:revision>30</cp:revision>
  <dcterms:created xsi:type="dcterms:W3CDTF">2019-11-24T02:01:13Z</dcterms:created>
  <dcterms:modified xsi:type="dcterms:W3CDTF">2019-11-24T16:44:02Z</dcterms:modified>
</cp:coreProperties>
</file>