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1"/>
  </p:notesMasterIdLst>
  <p:sldIdLst>
    <p:sldId id="256" r:id="rId4"/>
    <p:sldId id="258" r:id="rId5"/>
    <p:sldId id="276" r:id="rId6"/>
    <p:sldId id="261" r:id="rId7"/>
    <p:sldId id="271" r:id="rId8"/>
    <p:sldId id="272" r:id="rId9"/>
    <p:sldId id="274" r:id="rId10"/>
    <p:sldId id="277" r:id="rId11"/>
    <p:sldId id="278" r:id="rId12"/>
    <p:sldId id="279" r:id="rId13"/>
    <p:sldId id="296" r:id="rId14"/>
    <p:sldId id="291" r:id="rId15"/>
    <p:sldId id="292" r:id="rId16"/>
    <p:sldId id="293" r:id="rId17"/>
    <p:sldId id="294" r:id="rId18"/>
    <p:sldId id="295" r:id="rId19"/>
    <p:sldId id="28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7" r:id="rId29"/>
    <p:sldId id="29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6120" autoAdjust="0"/>
  </p:normalViewPr>
  <p:slideViewPr>
    <p:cSldViewPr snapToGrid="0">
      <p:cViewPr>
        <p:scale>
          <a:sx n="110" d="100"/>
          <a:sy n="11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ACAA9-684F-42F2-8696-97423EC77A8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E7EC5-C8AE-48A6-9904-31F7A3E9F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7E7EC5-C8AE-48A6-9904-31F7A3E9FC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65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7E7EC5-C8AE-48A6-9904-31F7A3E9FC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7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2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4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96" y="2130879"/>
            <a:ext cx="7772808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192" y="3886200"/>
            <a:ext cx="6401616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775" indent="0" algn="ctr">
              <a:buNone/>
              <a:defRPr/>
            </a:lvl2pPr>
            <a:lvl3pPr marL="783549" indent="0" algn="ctr">
              <a:buNone/>
              <a:defRPr/>
            </a:lvl3pPr>
            <a:lvl4pPr marL="1175324" indent="0" algn="ctr">
              <a:buNone/>
              <a:defRPr/>
            </a:lvl4pPr>
            <a:lvl5pPr marL="1567099" indent="0" algn="ctr">
              <a:buNone/>
              <a:defRPr/>
            </a:lvl5pPr>
            <a:lvl6pPr marL="1958873" indent="0" algn="ctr">
              <a:buNone/>
              <a:defRPr/>
            </a:lvl6pPr>
            <a:lvl7pPr marL="2350648" indent="0" algn="ctr">
              <a:buNone/>
              <a:defRPr/>
            </a:lvl7pPr>
            <a:lvl8pPr marL="2742423" indent="0" algn="ctr">
              <a:buNone/>
              <a:defRPr/>
            </a:lvl8pPr>
            <a:lvl9pPr marL="3134197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30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640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775" indent="0">
              <a:buNone/>
              <a:defRPr sz="1542"/>
            </a:lvl2pPr>
            <a:lvl3pPr marL="783549" indent="0">
              <a:buNone/>
              <a:defRPr sz="1371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91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1547133"/>
            <a:ext cx="396666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547133"/>
            <a:ext cx="396802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435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499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485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362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42"/>
            </a:lvl1pPr>
            <a:lvl2pPr>
              <a:defRPr sz="2399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81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8" y="4800600"/>
            <a:ext cx="5486128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42"/>
            </a:lvl1pPr>
            <a:lvl2pPr marL="391775" indent="0">
              <a:buNone/>
              <a:defRPr sz="2399"/>
            </a:lvl2pPr>
            <a:lvl3pPr marL="783549" indent="0">
              <a:buNone/>
              <a:defRPr sz="2057"/>
            </a:lvl3pPr>
            <a:lvl4pPr marL="1175324" indent="0">
              <a:buNone/>
              <a:defRPr sz="1714"/>
            </a:lvl4pPr>
            <a:lvl5pPr marL="1567099" indent="0">
              <a:buNone/>
              <a:defRPr sz="1714"/>
            </a:lvl5pPr>
            <a:lvl6pPr marL="1958873" indent="0">
              <a:buNone/>
              <a:defRPr sz="1714"/>
            </a:lvl6pPr>
            <a:lvl7pPr marL="2350648" indent="0">
              <a:buNone/>
              <a:defRPr sz="1714"/>
            </a:lvl7pPr>
            <a:lvl8pPr marL="2742423" indent="0">
              <a:buNone/>
              <a:defRPr sz="1714"/>
            </a:lvl8pPr>
            <a:lvl9pPr marL="3134197" indent="0">
              <a:buNone/>
              <a:defRPr sz="1714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749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1225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280308"/>
            <a:ext cx="2015979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280308"/>
            <a:ext cx="5918706" cy="6072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508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96" y="2130879"/>
            <a:ext cx="7772808" cy="14695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192" y="3886200"/>
            <a:ext cx="6401616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775" indent="0" algn="ctr">
              <a:buNone/>
              <a:defRPr/>
            </a:lvl2pPr>
            <a:lvl3pPr marL="783549" indent="0" algn="ctr">
              <a:buNone/>
              <a:defRPr/>
            </a:lvl3pPr>
            <a:lvl4pPr marL="1175324" indent="0" algn="ctr">
              <a:buNone/>
              <a:defRPr/>
            </a:lvl4pPr>
            <a:lvl5pPr marL="1567099" indent="0" algn="ctr">
              <a:buNone/>
              <a:defRPr/>
            </a:lvl5pPr>
            <a:lvl6pPr marL="1958873" indent="0" algn="ctr">
              <a:buNone/>
              <a:defRPr/>
            </a:lvl6pPr>
            <a:lvl7pPr marL="2350648" indent="0" algn="ctr">
              <a:buNone/>
              <a:defRPr/>
            </a:lvl7pPr>
            <a:lvl8pPr marL="2742423" indent="0" algn="ctr">
              <a:buNone/>
              <a:defRPr/>
            </a:lvl8pPr>
            <a:lvl9pPr marL="313419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63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7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4407354"/>
            <a:ext cx="7772808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906486"/>
            <a:ext cx="7772808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775" indent="0">
              <a:buNone/>
              <a:defRPr sz="1542"/>
            </a:lvl2pPr>
            <a:lvl3pPr marL="783549" indent="0">
              <a:buNone/>
              <a:defRPr sz="1371"/>
            </a:lvl3pPr>
            <a:lvl4pPr marL="1175324" indent="0">
              <a:buNone/>
              <a:defRPr sz="1200"/>
            </a:lvl4pPr>
            <a:lvl5pPr marL="1567099" indent="0">
              <a:buNone/>
              <a:defRPr sz="1200"/>
            </a:lvl5pPr>
            <a:lvl6pPr marL="1958873" indent="0">
              <a:buNone/>
              <a:defRPr sz="1200"/>
            </a:lvl6pPr>
            <a:lvl7pPr marL="2350648" indent="0">
              <a:buNone/>
              <a:defRPr sz="1200"/>
            </a:lvl7pPr>
            <a:lvl8pPr marL="2742423" indent="0">
              <a:buNone/>
              <a:defRPr sz="1200"/>
            </a:lvl8pPr>
            <a:lvl9pPr marL="313419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7053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1547133"/>
            <a:ext cx="396666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1547133"/>
            <a:ext cx="3968022" cy="4806043"/>
          </a:xfrm>
        </p:spPr>
        <p:txBody>
          <a:bodyPr/>
          <a:lstStyle>
            <a:lvl1pPr>
              <a:defRPr sz="2399"/>
            </a:lvl1pPr>
            <a:lvl2pPr>
              <a:defRPr sz="2057"/>
            </a:lvl2pPr>
            <a:lvl3pPr>
              <a:defRPr sz="1714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2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4864"/>
            <a:ext cx="8229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4" y="1534886"/>
            <a:ext cx="404011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4" y="2174422"/>
            <a:ext cx="404011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7" y="1534886"/>
            <a:ext cx="404147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775" indent="0">
              <a:buNone/>
              <a:defRPr sz="1714" b="1"/>
            </a:lvl2pPr>
            <a:lvl3pPr marL="783549" indent="0">
              <a:buNone/>
              <a:defRPr sz="1542" b="1"/>
            </a:lvl3pPr>
            <a:lvl4pPr marL="1175324" indent="0">
              <a:buNone/>
              <a:defRPr sz="1371" b="1"/>
            </a:lvl4pPr>
            <a:lvl5pPr marL="1567099" indent="0">
              <a:buNone/>
              <a:defRPr sz="1371" b="1"/>
            </a:lvl5pPr>
            <a:lvl6pPr marL="1958873" indent="0">
              <a:buNone/>
              <a:defRPr sz="1371" b="1"/>
            </a:lvl6pPr>
            <a:lvl7pPr marL="2350648" indent="0">
              <a:buNone/>
              <a:defRPr sz="1371" b="1"/>
            </a:lvl7pPr>
            <a:lvl8pPr marL="2742423" indent="0">
              <a:buNone/>
              <a:defRPr sz="1371" b="1"/>
            </a:lvl8pPr>
            <a:lvl9pPr marL="3134197" indent="0">
              <a:buNone/>
              <a:defRPr sz="137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7" y="2174422"/>
            <a:ext cx="404147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2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936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4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73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426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73504"/>
            <a:ext cx="3009004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73504"/>
            <a:ext cx="5112043" cy="5852432"/>
          </a:xfrm>
        </p:spPr>
        <p:txBody>
          <a:bodyPr/>
          <a:lstStyle>
            <a:lvl1pPr>
              <a:defRPr sz="2742"/>
            </a:lvl1pPr>
            <a:lvl2pPr>
              <a:defRPr sz="2399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4" y="1435554"/>
            <a:ext cx="3009004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913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8" y="4800600"/>
            <a:ext cx="5486128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8" y="612321"/>
            <a:ext cx="5486128" cy="4114800"/>
          </a:xfrm>
        </p:spPr>
        <p:txBody>
          <a:bodyPr/>
          <a:lstStyle>
            <a:lvl1pPr marL="0" indent="0">
              <a:buNone/>
              <a:defRPr sz="2742"/>
            </a:lvl1pPr>
            <a:lvl2pPr marL="391775" indent="0">
              <a:buNone/>
              <a:defRPr sz="2399"/>
            </a:lvl2pPr>
            <a:lvl3pPr marL="783549" indent="0">
              <a:buNone/>
              <a:defRPr sz="2057"/>
            </a:lvl3pPr>
            <a:lvl4pPr marL="1175324" indent="0">
              <a:buNone/>
              <a:defRPr sz="1714"/>
            </a:lvl4pPr>
            <a:lvl5pPr marL="1567099" indent="0">
              <a:buNone/>
              <a:defRPr sz="1714"/>
            </a:lvl5pPr>
            <a:lvl6pPr marL="1958873" indent="0">
              <a:buNone/>
              <a:defRPr sz="1714"/>
            </a:lvl6pPr>
            <a:lvl7pPr marL="2350648" indent="0">
              <a:buNone/>
              <a:defRPr sz="1714"/>
            </a:lvl7pPr>
            <a:lvl8pPr marL="2742423" indent="0">
              <a:buNone/>
              <a:defRPr sz="1714"/>
            </a:lvl8pPr>
            <a:lvl9pPr marL="3134197" indent="0">
              <a:buNone/>
              <a:defRPr sz="1714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8" y="5368018"/>
            <a:ext cx="548612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775" indent="0">
              <a:buNone/>
              <a:defRPr sz="1028"/>
            </a:lvl2pPr>
            <a:lvl3pPr marL="783549" indent="0">
              <a:buNone/>
              <a:defRPr sz="857"/>
            </a:lvl3pPr>
            <a:lvl4pPr marL="1175324" indent="0">
              <a:buNone/>
              <a:defRPr sz="771"/>
            </a:lvl4pPr>
            <a:lvl5pPr marL="1567099" indent="0">
              <a:buNone/>
              <a:defRPr sz="771"/>
            </a:lvl5pPr>
            <a:lvl6pPr marL="1958873" indent="0">
              <a:buNone/>
              <a:defRPr sz="771"/>
            </a:lvl6pPr>
            <a:lvl7pPr marL="2350648" indent="0">
              <a:buNone/>
              <a:defRPr sz="771"/>
            </a:lvl7pPr>
            <a:lvl8pPr marL="2742423" indent="0">
              <a:buNone/>
              <a:defRPr sz="771"/>
            </a:lvl8pPr>
            <a:lvl9pPr marL="3134197" indent="0">
              <a:buNone/>
              <a:defRPr sz="77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1661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24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280308"/>
            <a:ext cx="2015979" cy="6072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280308"/>
            <a:ext cx="5918706" cy="60728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1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3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9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BFCC365-D5DE-482C-8EC7-F72199A3F3E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D485A4F-31EB-4064-ABE1-0D27A260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547813"/>
            <a:ext cx="80645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2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800"/>
            <a:ext cx="9142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7" descr="SCTS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800"/>
            <a:ext cx="7683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8" descr="CGCL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6472238"/>
            <a:ext cx="73818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/>
        </p:nvSpPr>
        <p:spPr bwMode="auto">
          <a:xfrm flipV="1">
            <a:off x="714375" y="1176338"/>
            <a:ext cx="7653338" cy="30162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214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391775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eaLnBrk="1" fontAlgn="base" hangingPunct="1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688" indent="-293688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buBlip>
          <a:blip r:embed="rId16"/>
        </a:buBlip>
        <a:defRPr sz="3000">
          <a:solidFill>
            <a:srgbClr val="003366"/>
          </a:solidFill>
          <a:latin typeface="+mn-lt"/>
          <a:ea typeface="+mn-ea"/>
          <a:cs typeface="+mn-cs"/>
        </a:defRPr>
      </a:lvl1pPr>
      <a:lvl2pPr marL="636588" indent="-244475" algn="l" rtl="0" eaLnBrk="1" fontAlgn="base" hangingPunct="1">
        <a:lnSpc>
          <a:spcPct val="140000"/>
        </a:lnSpc>
        <a:spcBef>
          <a:spcPct val="0"/>
        </a:spcBef>
        <a:spcAft>
          <a:spcPct val="4000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j-ea"/>
        </a:defRPr>
      </a:lvl2pPr>
      <a:lvl3pPr marL="977900" indent="-195263" algn="l" rtl="0" eaLnBrk="1" fontAlgn="base" hangingPunct="1">
        <a:lnSpc>
          <a:spcPct val="140000"/>
        </a:lnSpc>
        <a:spcBef>
          <a:spcPct val="0"/>
        </a:spcBef>
        <a:spcAft>
          <a:spcPct val="25000"/>
        </a:spcAft>
        <a:buBlip>
          <a:blip r:embed="rId18"/>
        </a:buBlip>
        <a:defRPr sz="2000">
          <a:solidFill>
            <a:schemeClr val="tx1"/>
          </a:solidFill>
          <a:latin typeface="+mn-lt"/>
          <a:ea typeface="楷体_GB2312" charset="-122"/>
          <a:cs typeface="楷体_GB2312"/>
        </a:defRPr>
      </a:lvl3pPr>
      <a:lvl4pPr marL="1370013" indent="-196850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  <a:cs typeface="楷体_GB2312"/>
        </a:defRPr>
      </a:lvl4pPr>
      <a:lvl5pPr marL="1760538" indent="-193675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00">
          <a:solidFill>
            <a:schemeClr val="tx1"/>
          </a:solidFill>
          <a:latin typeface="+mn-lt"/>
          <a:ea typeface="仿宋_GB2312" charset="-122"/>
          <a:cs typeface="仿宋_GB2312"/>
        </a:defRPr>
      </a:lvl5pPr>
      <a:lvl6pPr marL="2153401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6pPr>
      <a:lvl7pPr marL="2545176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7pPr>
      <a:lvl8pPr marL="2936950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8pPr>
      <a:lvl9pPr marL="3328725" indent="-194527" algn="l" rtl="0" eaLnBrk="1" fontAlgn="base" hangingPunct="1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9pPr>
    </p:bodyStyle>
    <p:otherStyle>
      <a:defPPr>
        <a:defRPr lang="zh-CN"/>
      </a:defPPr>
      <a:lvl1pPr marL="0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62" y="280307"/>
            <a:ext cx="8065274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62" y="1547133"/>
            <a:ext cx="8065274" cy="4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91426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768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64" y="6472918"/>
            <a:ext cx="738648" cy="47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/>
        </p:nvSpPr>
        <p:spPr bwMode="auto">
          <a:xfrm flipV="1">
            <a:off x="714163" y="1175658"/>
            <a:ext cx="7653101" cy="3129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42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21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391775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78354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1175324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567099" algn="l" rtl="0" fontAlgn="base">
        <a:spcBef>
          <a:spcPct val="0"/>
        </a:spcBef>
        <a:spcAft>
          <a:spcPct val="0"/>
        </a:spcAft>
        <a:defRPr sz="3085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93831" indent="-29383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Blip>
          <a:blip r:embed="rId16"/>
        </a:buBlip>
        <a:defRPr sz="3085">
          <a:solidFill>
            <a:srgbClr val="003366"/>
          </a:solidFill>
          <a:latin typeface="+mn-lt"/>
          <a:ea typeface="+mn-ea"/>
          <a:cs typeface="+mn-cs"/>
        </a:defRPr>
      </a:lvl1pPr>
      <a:lvl2pPr marL="636634" indent="-244859" algn="l" rtl="0" eaLnBrk="0" fontAlgn="base" hangingPunct="0">
        <a:lnSpc>
          <a:spcPct val="140000"/>
        </a:lnSpc>
        <a:spcBef>
          <a:spcPct val="0"/>
        </a:spcBef>
        <a:spcAft>
          <a:spcPct val="40000"/>
        </a:spcAft>
        <a:buBlip>
          <a:blip r:embed="rId17"/>
        </a:buBlip>
        <a:defRPr sz="2057">
          <a:solidFill>
            <a:schemeClr val="tx1"/>
          </a:solidFill>
          <a:latin typeface="+mn-lt"/>
          <a:ea typeface="+mj-ea"/>
        </a:defRPr>
      </a:lvl2pPr>
      <a:lvl3pPr marL="979437" indent="-195887" algn="l" rtl="0" eaLnBrk="0" fontAlgn="base" hangingPunct="0">
        <a:lnSpc>
          <a:spcPct val="140000"/>
        </a:lnSpc>
        <a:spcBef>
          <a:spcPct val="0"/>
        </a:spcBef>
        <a:spcAft>
          <a:spcPct val="25000"/>
        </a:spcAft>
        <a:buBlip>
          <a:blip r:embed="rId18"/>
        </a:buBlip>
        <a:defRPr sz="2057">
          <a:solidFill>
            <a:schemeClr val="tx1"/>
          </a:solidFill>
          <a:latin typeface="+mn-lt"/>
          <a:ea typeface="楷体_GB2312" charset="-122"/>
        </a:defRPr>
      </a:lvl3pPr>
      <a:lvl4pPr marL="1371211" indent="-197248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–"/>
        <a:defRPr sz="1714">
          <a:solidFill>
            <a:schemeClr val="tx1"/>
          </a:solidFill>
          <a:latin typeface="+mn-lt"/>
          <a:ea typeface="华文细黑" pitchFamily="2" charset="-122"/>
        </a:defRPr>
      </a:lvl4pPr>
      <a:lvl5pPr marL="1761626" indent="-194527" algn="l" rtl="0" eaLnBrk="0" fontAlgn="base" hangingPunct="0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5pPr>
      <a:lvl6pPr marL="2153401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6pPr>
      <a:lvl7pPr marL="2545176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7pPr>
      <a:lvl8pPr marL="2936950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8pPr>
      <a:lvl9pPr marL="3328725" indent="-194527" algn="l" rtl="0" fontAlgn="base">
        <a:lnSpc>
          <a:spcPct val="140000"/>
        </a:lnSpc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仿宋_GB2312" charset="-122"/>
        </a:defRPr>
      </a:lvl9pPr>
    </p:bodyStyle>
    <p:otherStyle>
      <a:defPPr>
        <a:defRPr lang="zh-CN"/>
      </a:defPPr>
      <a:lvl1pPr marL="0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1pPr>
      <a:lvl2pPr marL="391775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8354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175324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4pPr>
      <a:lvl5pPr marL="1567099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5pPr>
      <a:lvl6pPr marL="195887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6pPr>
      <a:lvl7pPr marL="2350648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7pPr>
      <a:lvl8pPr marL="2742423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8pPr>
      <a:lvl9pPr marL="3134197" algn="l" defTabSz="783549" rtl="0" eaLnBrk="1" latinLnBrk="0" hangingPunct="1">
        <a:defRPr sz="1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图</a:t>
            </a:r>
            <a:r>
              <a:rPr lang="zh-CN" altLang="en-US" sz="5400" b="1" dirty="0" smtClean="0"/>
              <a:t>计算项目报告</a:t>
            </a:r>
            <a:endParaRPr lang="zh-CN" altLang="en-US" sz="5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 smtClean="0"/>
              <a:t>一、加速器</a:t>
            </a:r>
            <a:r>
              <a:rPr lang="zh-CN" altLang="en-US" sz="3200" b="1" dirty="0"/>
              <a:t>部分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6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未来规划：困难与挑战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阶段三和阶段四困难与挑战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39673" y="1941011"/>
            <a:ext cx="7664651" cy="1779651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阶段三指标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：在小规模图上运行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的性能达到约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：采用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Push-Pull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混合执行模型，提高加速器在执行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算法时的性能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困难与挑战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如何有效地降低混合执行模型带来的额外硬件开销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如何有效地降低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模型中归并网络的复杂度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39672" y="4116174"/>
            <a:ext cx="7664651" cy="1571117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阶段四指标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：在大规模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图上运行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的性能达到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初步方案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：采用图划分的方式，提升加速器可处理的图的规模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困难与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如何高效地降低图划分算法的开销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如何高效地解决由图划分算法带来的乱序访问的问题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图</a:t>
            </a:r>
            <a:r>
              <a:rPr lang="zh-CN" altLang="en-US" sz="5400" b="1" dirty="0" smtClean="0"/>
              <a:t>计算项目报告</a:t>
            </a:r>
            <a:endParaRPr lang="zh-CN" altLang="en-US" sz="5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 smtClean="0"/>
              <a:t>二、</a:t>
            </a:r>
            <a:r>
              <a:rPr lang="zh-CN" altLang="en-US" sz="3200" b="1" dirty="0"/>
              <a:t>编程</a:t>
            </a:r>
            <a:r>
              <a:rPr lang="zh-CN" altLang="en-US" sz="3200" b="1" dirty="0" smtClean="0"/>
              <a:t>框架与</a:t>
            </a:r>
            <a:r>
              <a:rPr lang="en-US" altLang="zh-CN" sz="3200" b="1" dirty="0" smtClean="0"/>
              <a:t>HLS</a:t>
            </a:r>
            <a:r>
              <a:rPr lang="zh-CN" altLang="en-US" sz="3200" b="1" dirty="0" smtClean="0"/>
              <a:t>部分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21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2300" y="280988"/>
            <a:ext cx="8064500" cy="865187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目标与时间规划</a:t>
            </a:r>
            <a:endParaRPr lang="zh-CN" altLang="en-US" dirty="0"/>
          </a:p>
        </p:txBody>
      </p:sp>
      <p:sp>
        <p:nvSpPr>
          <p:cNvPr id="4" name="矩形: 圆角 17">
            <a:extLst>
              <a:ext uri="{FF2B5EF4-FFF2-40B4-BE49-F238E27FC236}">
                <a16:creationId xmlns:a16="http://schemas.microsoft.com/office/drawing/2014/main" id="{010D5C93-098E-4B1C-B899-7AA2E33E45A8}"/>
              </a:ext>
            </a:extLst>
          </p:cNvPr>
          <p:cNvSpPr/>
          <p:nvPr/>
        </p:nvSpPr>
        <p:spPr>
          <a:xfrm>
            <a:off x="927483" y="1489350"/>
            <a:ext cx="7207495" cy="1191505"/>
          </a:xfrm>
          <a:prstGeom prst="roundRect">
            <a:avLst>
              <a:gd name="adj" fmla="val 6849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异构图计算平台提供简单、高效的编程环境和支撑库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FPGA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的图计算提供高效的专用高层次综合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系统，对比基准：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Vivado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HLS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系统的生成硬件性能，对比提高性能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规模不大于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2^22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17">
            <a:extLst>
              <a:ext uri="{FF2B5EF4-FFF2-40B4-BE49-F238E27FC236}">
                <a16:creationId xmlns:a16="http://schemas.microsoft.com/office/drawing/2014/main" id="{04CE9074-F30B-43C6-A2D5-810262225330}"/>
              </a:ext>
            </a:extLst>
          </p:cNvPr>
          <p:cNvSpPr/>
          <p:nvPr/>
        </p:nvSpPr>
        <p:spPr>
          <a:xfrm>
            <a:off x="934410" y="2978731"/>
            <a:ext cx="7207495" cy="3193472"/>
          </a:xfrm>
          <a:prstGeom prst="roundRect">
            <a:avLst>
              <a:gd name="adj" fmla="val 318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图计算编程环境简单搭建，提供基本的编程原语和硬件库，基本完成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算法的综合过程。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阶段二（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月）：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点规模为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2^22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自然图上，运行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算法较通用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Vivado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HLS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性能提升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30%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在点规模为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2^22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的自然图上，运行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算法较通用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Vivado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HLS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性能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~2020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在点规模为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2^22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的自然图上，运行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算法较通用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Vivado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HLS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性能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265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19275" y="1196975"/>
            <a:ext cx="1477963" cy="4476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795463" y="1257300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高级编程语言</a:t>
            </a:r>
          </a:p>
        </p:txBody>
      </p:sp>
      <p:sp>
        <p:nvSpPr>
          <p:cNvPr id="5" name="矩形 4"/>
          <p:cNvSpPr/>
          <p:nvPr/>
        </p:nvSpPr>
        <p:spPr>
          <a:xfrm>
            <a:off x="1314450" y="2120900"/>
            <a:ext cx="1173163" cy="4349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1277938" y="2168525"/>
            <a:ext cx="1209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主机端代码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3101975" y="2120900"/>
            <a:ext cx="1371600" cy="4349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3101975" y="2168525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加速器端代码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738563" y="1243013"/>
            <a:ext cx="696912" cy="3556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0" name="文本框 11"/>
          <p:cNvSpPr txBox="1">
            <a:spLocks noChangeArrowheads="1"/>
          </p:cNvSpPr>
          <p:nvPr/>
        </p:nvSpPr>
        <p:spPr bwMode="auto">
          <a:xfrm>
            <a:off x="3783013" y="1287463"/>
            <a:ext cx="6080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支撑库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44850" y="2944813"/>
            <a:ext cx="1085850" cy="37941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2" name="文本框 13"/>
          <p:cNvSpPr txBox="1">
            <a:spLocks noChangeArrowheads="1"/>
          </p:cNvSpPr>
          <p:nvPr/>
        </p:nvSpPr>
        <p:spPr bwMode="auto">
          <a:xfrm>
            <a:off x="3286125" y="2949575"/>
            <a:ext cx="100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中间表示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39850" y="2928938"/>
            <a:ext cx="1085850" cy="37782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4" name="文本框 15"/>
          <p:cNvSpPr txBox="1">
            <a:spLocks noChangeArrowheads="1"/>
          </p:cNvSpPr>
          <p:nvPr/>
        </p:nvSpPr>
        <p:spPr bwMode="auto">
          <a:xfrm>
            <a:off x="1379538" y="294957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中间表示</a:t>
            </a:r>
          </a:p>
        </p:txBody>
      </p:sp>
      <p:sp>
        <p:nvSpPr>
          <p:cNvPr id="17" name="矩形 16"/>
          <p:cNvSpPr/>
          <p:nvPr/>
        </p:nvSpPr>
        <p:spPr>
          <a:xfrm>
            <a:off x="4785519" y="3991610"/>
            <a:ext cx="1154113" cy="668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参数化图加速器模板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11513" y="4625975"/>
            <a:ext cx="1154112" cy="65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RTL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9212" y="4756786"/>
            <a:ext cx="1155700" cy="373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2" name="文本框 23"/>
          <p:cNvSpPr txBox="1">
            <a:spLocks noChangeArrowheads="1"/>
          </p:cNvSpPr>
          <p:nvPr/>
        </p:nvSpPr>
        <p:spPr bwMode="auto">
          <a:xfrm>
            <a:off x="1409700" y="4778375"/>
            <a:ext cx="952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Host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</a:t>
            </a:r>
          </a:p>
        </p:txBody>
      </p:sp>
      <p:sp>
        <p:nvSpPr>
          <p:cNvPr id="23" name="矩形 22"/>
          <p:cNvSpPr/>
          <p:nvPr/>
        </p:nvSpPr>
        <p:spPr>
          <a:xfrm>
            <a:off x="1314450" y="5676900"/>
            <a:ext cx="2998788" cy="64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1613" y="5797550"/>
            <a:ext cx="822325" cy="3873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CPU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244850" y="5807075"/>
            <a:ext cx="912813" cy="38735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隶书"/>
                <a:cs typeface="+mn-cs"/>
              </a:rPr>
              <a:t>FPGA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798763" y="1644650"/>
            <a:ext cx="0" cy="24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01825" y="1892300"/>
            <a:ext cx="19399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0"/>
          </p:cNvCxnSpPr>
          <p:nvPr/>
        </p:nvCxnSpPr>
        <p:spPr>
          <a:xfrm flipH="1">
            <a:off x="1901825" y="1892300"/>
            <a:ext cx="635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841750" y="1876425"/>
            <a:ext cx="7938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311525" y="1417638"/>
            <a:ext cx="423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2"/>
          </p:cNvCxnSpPr>
          <p:nvPr/>
        </p:nvCxnSpPr>
        <p:spPr>
          <a:xfrm>
            <a:off x="1901825" y="2555875"/>
            <a:ext cx="6350" cy="373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2"/>
            <a:endCxn id="11" idx="0"/>
          </p:cNvCxnSpPr>
          <p:nvPr/>
        </p:nvCxnSpPr>
        <p:spPr>
          <a:xfrm flipH="1">
            <a:off x="3787775" y="2555875"/>
            <a:ext cx="0" cy="388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906588" y="3287713"/>
            <a:ext cx="1587" cy="1479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40"/>
          <p:cNvSpPr txBox="1">
            <a:spLocks noChangeArrowheads="1"/>
          </p:cNvSpPr>
          <p:nvPr/>
        </p:nvSpPr>
        <p:spPr bwMode="auto">
          <a:xfrm>
            <a:off x="3319463" y="1401763"/>
            <a:ext cx="439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调用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908175" y="5135563"/>
            <a:ext cx="0" cy="661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87775" y="5257800"/>
            <a:ext cx="3175" cy="53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158875" y="1990725"/>
            <a:ext cx="1476375" cy="329088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7525" y="2030413"/>
            <a:ext cx="2984501" cy="329088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58738" y="3063875"/>
            <a:ext cx="938212" cy="573088"/>
          </a:xfrm>
          <a:prstGeom prst="wedgeRoundRectCallout">
            <a:avLst>
              <a:gd name="adj1" fmla="val 65788"/>
              <a:gd name="adj2" fmla="val -26111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46" name="文本框 47"/>
          <p:cNvSpPr txBox="1">
            <a:spLocks noChangeArrowheads="1"/>
          </p:cNvSpPr>
          <p:nvPr/>
        </p:nvSpPr>
        <p:spPr bwMode="auto">
          <a:xfrm>
            <a:off x="92075" y="3063875"/>
            <a:ext cx="946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主机端：由顶层编程框架确定</a:t>
            </a:r>
          </a:p>
        </p:txBody>
      </p:sp>
      <p:sp>
        <p:nvSpPr>
          <p:cNvPr id="52" name="矩形 51"/>
          <p:cNvSpPr/>
          <p:nvPr/>
        </p:nvSpPr>
        <p:spPr>
          <a:xfrm>
            <a:off x="6229351" y="2293620"/>
            <a:ext cx="2803525" cy="2686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53" name="文本框 55"/>
          <p:cNvSpPr txBox="1">
            <a:spLocks noChangeArrowheads="1"/>
          </p:cNvSpPr>
          <p:nvPr/>
        </p:nvSpPr>
        <p:spPr bwMode="auto">
          <a:xfrm>
            <a:off x="6316663" y="2441258"/>
            <a:ext cx="2738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硬件库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参数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化硬件操作基元，支持数据类型定制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多种图算法操作核，编程人员可在上层制定与定制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图加速器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模板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编程人员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可在上层指定采用图加速器架构，同时保留其硬件优化指令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箭头连接符 58"/>
          <p:cNvCxnSpPr>
            <a:stCxn id="11" idx="2"/>
            <a:endCxn id="20" idx="0"/>
          </p:cNvCxnSpPr>
          <p:nvPr/>
        </p:nvCxnSpPr>
        <p:spPr>
          <a:xfrm>
            <a:off x="3787775" y="3324225"/>
            <a:ext cx="794" cy="1301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765675" y="3306763"/>
            <a:ext cx="1154113" cy="4233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硬件库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cxnSp>
        <p:nvCxnSpPr>
          <p:cNvPr id="63" name="直接箭头连接符 62"/>
          <p:cNvCxnSpPr>
            <a:stCxn id="61" idx="1"/>
            <a:endCxn id="20" idx="0"/>
          </p:cNvCxnSpPr>
          <p:nvPr/>
        </p:nvCxnSpPr>
        <p:spPr>
          <a:xfrm flipH="1">
            <a:off x="3788569" y="3518443"/>
            <a:ext cx="977106" cy="1107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7" idx="1"/>
            <a:endCxn id="20" idx="0"/>
          </p:cNvCxnSpPr>
          <p:nvPr/>
        </p:nvCxnSpPr>
        <p:spPr>
          <a:xfrm flipH="1">
            <a:off x="3788569" y="4325779"/>
            <a:ext cx="996950" cy="30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</a:t>
            </a:r>
            <a:r>
              <a:rPr lang="zh-CN" altLang="en-US" dirty="0" smtClean="0"/>
              <a:t>阶段一图算法综合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0147" y="1612038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在采用图计算模板下执行逻辑，需要生成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GA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操作模块，对应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L7-L11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0" y="2447233"/>
            <a:ext cx="7234240" cy="28755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37429" y="3885000"/>
            <a:ext cx="3130309" cy="115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56686" y="314257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目前进展：阶段一图算法综合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147" y="1612038"/>
            <a:ext cx="737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Gather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操作模块，生成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操作逻辑，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其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与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图算法紧密相关，根据具体的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算法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综合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成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相应的流水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00147" y="2791325"/>
            <a:ext cx="136819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900147" y="2791326"/>
          <a:ext cx="7197688" cy="243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3" imgW="6057970" imgH="2025690" progId="Visio.Drawing.15">
                  <p:embed/>
                </p:oleObj>
              </mc:Choice>
              <mc:Fallback>
                <p:oleObj r:id="rId3" imgW="6057970" imgH="2025690" progId="Visio.Drawing.15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47" y="2791326"/>
                        <a:ext cx="7197688" cy="2435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608047" y="280988"/>
            <a:ext cx="80645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eaLnBrk="1" fontAlgn="base" hangingPunct="1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目前进展：阶段一图算法综合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0147" y="1612038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Apply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操作模块，只需生成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对应逻辑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70" y="2447233"/>
            <a:ext cx="4972793" cy="27470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52592" y="2338939"/>
            <a:ext cx="2694280" cy="1256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7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图</a:t>
            </a:r>
            <a:r>
              <a:rPr lang="zh-CN" altLang="en-US" sz="5400" b="1" dirty="0" smtClean="0"/>
              <a:t>计算项目报告</a:t>
            </a:r>
            <a:endParaRPr lang="zh-CN" altLang="en-US" sz="5400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 smtClean="0"/>
              <a:t>三、电力应用部分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64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目标与时间规划</a:t>
            </a:r>
            <a:endParaRPr lang="zh-CN" altLang="en-US" dirty="0"/>
          </a:p>
        </p:txBody>
      </p:sp>
      <p:sp>
        <p:nvSpPr>
          <p:cNvPr id="6" name="矩形: 圆角 17">
            <a:extLst>
              <a:ext uri="{FF2B5EF4-FFF2-40B4-BE49-F238E27FC236}">
                <a16:creationId xmlns:a16="http://schemas.microsoft.com/office/drawing/2014/main" id="{010D5C93-098E-4B1C-B899-7AA2E33E45A8}"/>
              </a:ext>
            </a:extLst>
          </p:cNvPr>
          <p:cNvSpPr/>
          <p:nvPr/>
        </p:nvSpPr>
        <p:spPr>
          <a:xfrm>
            <a:off x="927483" y="1489350"/>
            <a:ext cx="7369494" cy="1191505"/>
          </a:xfrm>
          <a:prstGeom prst="roundRect">
            <a:avLst>
              <a:gd name="adj" fmla="val 6849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将潮流计算和状态估计的计算抽象成图计算，并部署到加速器上实现加速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节点规模电力图数据上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运行潮流计算的时间达到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在省级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规模电力图数据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上，运行状态估计的时间达到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00ms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17">
            <a:extLst>
              <a:ext uri="{FF2B5EF4-FFF2-40B4-BE49-F238E27FC236}">
                <a16:creationId xmlns:a16="http://schemas.microsoft.com/office/drawing/2014/main" id="{04CE9074-F30B-43C6-A2D5-810262225330}"/>
              </a:ext>
            </a:extLst>
          </p:cNvPr>
          <p:cNvSpPr/>
          <p:nvPr/>
        </p:nvSpPr>
        <p:spPr>
          <a:xfrm>
            <a:off x="934410" y="2978731"/>
            <a:ext cx="7362567" cy="3193472"/>
          </a:xfrm>
          <a:prstGeom prst="roundRect">
            <a:avLst>
              <a:gd name="adj" fmla="val 318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完成潮流计算的功能实现和验证，完成潮流计算的图抽象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阶段二（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月）：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在加速器上，部署潮流计算，调优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功能实现和验证，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完成状态估计的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加速器上，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部署状态估计，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达到中期检查要求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节点潮流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500ms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，省级规模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~2021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对算法及部署进行一些优化，使其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达到最终要求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节点潮流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100ms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，省级规模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200ms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目前进展</a:t>
            </a:r>
            <a:r>
              <a:rPr lang="zh-CN" altLang="en-US" dirty="0"/>
              <a:t>：阶段</a:t>
            </a:r>
            <a:r>
              <a:rPr lang="zh-CN" altLang="en-US" dirty="0" smtClean="0"/>
              <a:t>一电力应用的图算法抽象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6EB95-6062-46A6-8BD2-D6CDFEC9599B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电力图特征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A5F5DCE8-391C-4558-9BAA-5B70574781E7}"/>
              </a:ext>
            </a:extLst>
          </p:cNvPr>
          <p:cNvSpPr/>
          <p:nvPr/>
        </p:nvSpPr>
        <p:spPr>
          <a:xfrm>
            <a:off x="5660571" y="1874018"/>
            <a:ext cx="3243943" cy="847546"/>
          </a:xfrm>
          <a:prstGeom prst="roundRect">
            <a:avLst>
              <a:gd name="adj" fmla="val 60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电网是一个天然的图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节点属性：电压、功率等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边属性：线路的导纳等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929"/>
            <a:ext cx="6603824" cy="4337500"/>
          </a:xfrm>
          <a:prstGeom prst="rect">
            <a:avLst/>
          </a:prstGeom>
        </p:spPr>
      </p:pic>
      <p:sp>
        <p:nvSpPr>
          <p:cNvPr id="62" name="矩形: 圆角 17">
            <a:extLst>
              <a:ext uri="{FF2B5EF4-FFF2-40B4-BE49-F238E27FC236}">
                <a16:creationId xmlns:a16="http://schemas.microsoft.com/office/drawing/2014/main" id="{A5F5DCE8-391C-4558-9BAA-5B70574781E7}"/>
              </a:ext>
            </a:extLst>
          </p:cNvPr>
          <p:cNvSpPr/>
          <p:nvPr/>
        </p:nvSpPr>
        <p:spPr>
          <a:xfrm>
            <a:off x="5660567" y="2859880"/>
            <a:ext cx="3243943" cy="1862074"/>
          </a:xfrm>
          <a:prstGeom prst="roundRect">
            <a:avLst>
              <a:gd name="adj" fmla="val 60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目的：各节点实测的电力参数存在噪声，状态估计要找出异常数据并纠正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方法：最小二乘法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：求解带有矛盾的大型稀疏非线性方程组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: 圆角 17">
            <a:extLst>
              <a:ext uri="{FF2B5EF4-FFF2-40B4-BE49-F238E27FC236}">
                <a16:creationId xmlns:a16="http://schemas.microsoft.com/office/drawing/2014/main" id="{A5F5DCE8-391C-4558-9BAA-5B70574781E7}"/>
              </a:ext>
            </a:extLst>
          </p:cNvPr>
          <p:cNvSpPr/>
          <p:nvPr/>
        </p:nvSpPr>
        <p:spPr>
          <a:xfrm>
            <a:off x="5660567" y="4886241"/>
            <a:ext cx="3243943" cy="1581936"/>
          </a:xfrm>
          <a:prstGeom prst="roundRect">
            <a:avLst>
              <a:gd name="adj" fmla="val 60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潮流计算：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：状态估计的结果未必收敛，需要用潮流计算进一步求解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关键：求解带无矛盾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的大型稀疏非线性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方程组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目标与时间规划</a:t>
            </a:r>
            <a:endParaRPr lang="zh-CN" altLang="en-US" dirty="0"/>
          </a:p>
        </p:txBody>
      </p:sp>
      <p:sp>
        <p:nvSpPr>
          <p:cNvPr id="6" name="矩形: 圆角 17">
            <a:extLst>
              <a:ext uri="{FF2B5EF4-FFF2-40B4-BE49-F238E27FC236}">
                <a16:creationId xmlns:a16="http://schemas.microsoft.com/office/drawing/2014/main" id="{010D5C93-098E-4B1C-B899-7AA2E33E45A8}"/>
              </a:ext>
            </a:extLst>
          </p:cNvPr>
          <p:cNvSpPr/>
          <p:nvPr/>
        </p:nvSpPr>
        <p:spPr>
          <a:xfrm>
            <a:off x="927483" y="1489350"/>
            <a:ext cx="7207495" cy="1191505"/>
          </a:xfrm>
          <a:prstGeom prst="roundRect">
            <a:avLst>
              <a:gd name="adj" fmla="val 6849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图计算设计一个通用的加速器架构，保证在常见规模的图结构上运行经典的图计算应用的基础上，取得如下性能指标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在点规模为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2^20 ~ 2^26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算法的吞吐量达到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1GTEPS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17">
            <a:extLst>
              <a:ext uri="{FF2B5EF4-FFF2-40B4-BE49-F238E27FC236}">
                <a16:creationId xmlns:a16="http://schemas.microsoft.com/office/drawing/2014/main" id="{04CE9074-F30B-43C6-A2D5-810262225330}"/>
              </a:ext>
            </a:extLst>
          </p:cNvPr>
          <p:cNvSpPr/>
          <p:nvPr/>
        </p:nvSpPr>
        <p:spPr>
          <a:xfrm>
            <a:off x="934410" y="2978731"/>
            <a:ext cx="7207495" cy="3193472"/>
          </a:xfrm>
          <a:prstGeom prst="roundRect">
            <a:avLst>
              <a:gd name="adj" fmla="val 318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在点规模为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2^20 ~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自然图上，运行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算法的吞吐量达到约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在点规模为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2^20 ~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自然图上，运行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算法的吞吐量达到约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在点规模为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2^20 ~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自然图上，运行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算法的吞吐量达到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GTEPS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~2020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在点规模为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2^23 ~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2^26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自然图上，运行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算法的吞吐量达到约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1GTEPS</a:t>
            </a:r>
          </a:p>
        </p:txBody>
      </p:sp>
    </p:spTree>
    <p:extLst>
      <p:ext uri="{BB962C8B-B14F-4D97-AF65-F5344CB8AC3E}">
        <p14:creationId xmlns:p14="http://schemas.microsoft.com/office/powerpoint/2010/main" val="630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目前进展</a:t>
            </a:r>
            <a:r>
              <a:rPr lang="zh-CN" altLang="en-US" dirty="0"/>
              <a:t>：阶段</a:t>
            </a:r>
            <a:r>
              <a:rPr lang="zh-CN" altLang="en-US" dirty="0" smtClean="0"/>
              <a:t>一电力应用的图算法抽象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6EB95-6062-46A6-8BD2-D6CDFEC9599B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潮流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计算：类似于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PageRank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迭代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622298" y="1740929"/>
            <a:ext cx="4161458" cy="1608663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顶点数据：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PQ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PV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两类节点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：实部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，虚部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，两个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：实部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，虚部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，两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自导纳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复数，用两个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表示，常量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4908884" y="1742605"/>
            <a:ext cx="3413902" cy="1606988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互导纳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互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复数，用两个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double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622297" y="4637440"/>
                <a:ext cx="4161459" cy="1679436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约束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公式：迭代求解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𝑈𝑖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zh-CN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自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∗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𝑐𝑜𝑛𝑗</m:t>
                      </m:r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𝑆𝑖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𝑈𝑖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𝑒𝑑𝑔𝑒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 (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6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kumimoji="0" lang="zh-CN" altLang="en-US" sz="10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𝑈𝑗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𝑆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𝑖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𝑈𝑖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∗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𝑐𝑜𝑛𝑗</m:t>
                      </m:r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zh-CN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自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𝑈𝑖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𝑒𝑑𝑔𝑒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 (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6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kumimoji="0" lang="zh-CN" altLang="en-US" sz="10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𝑈𝑗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7" y="4637440"/>
                <a:ext cx="4161459" cy="1679436"/>
              </a:xfrm>
              <a:prstGeom prst="roundRect">
                <a:avLst>
                  <a:gd name="adj" fmla="val 1016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4908884" y="4637440"/>
                <a:ext cx="3413902" cy="1679436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pagerank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公式：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𝑃𝑅</m:t>
                      </m:r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l-GR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α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𝑒𝑑𝑔𝑒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𝑗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0" lang="en-US" altLang="zh-CN" sz="1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sz="1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en-US" altLang="zh-CN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kumimoji="0" lang="el-GR" altLang="zh-CN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l-GR" altLang="zh-CN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α</m:t>
                          </m:r>
                          <m:r>
                            <m:rPr>
                              <m:nor/>
                            </m:rPr>
                            <a:rPr kumimoji="0" lang="en-US" altLang="zh-CN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) </m:t>
                          </m:r>
                        </m:num>
                        <m:den>
                          <m:r>
                            <a:rPr kumimoji="0" lang="en-US" altLang="zh-CN" sz="1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公式与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pagerank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相似，可部署在加速器上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4" y="4637440"/>
                <a:ext cx="3413902" cy="1679436"/>
              </a:xfrm>
              <a:prstGeom prst="roundRect">
                <a:avLst>
                  <a:gd name="adj" fmla="val 1016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17">
                <a:extLst>
                  <a:ext uri="{FF2B5EF4-FFF2-40B4-BE49-F238E27FC236}">
                    <a16:creationId xmlns:a16="http://schemas.microsoft.com/office/drawing/2014/main" id="{A5F5DCE8-391C-4558-9BAA-5B70574781E7}"/>
                  </a:ext>
                </a:extLst>
              </p:cNvPr>
              <p:cNvSpPr/>
              <p:nvPr/>
            </p:nvSpPr>
            <p:spPr>
              <a:xfrm>
                <a:off x="680048" y="3542097"/>
                <a:ext cx="7601475" cy="907186"/>
              </a:xfrm>
              <a:prstGeom prst="roundRect">
                <a:avLst>
                  <a:gd name="adj" fmla="val 6047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给定部分已知量（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,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F,P,Q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），求解剩余的量，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两类节点：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PQ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节点：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P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Q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已知，待求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PV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节点：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P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𝐸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𝐹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已知，待求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Q</a:t>
                </a:r>
              </a:p>
            </p:txBody>
          </p:sp>
        </mc:Choice>
        <mc:Fallback xmlns="">
          <p:sp>
            <p:nvSpPr>
              <p:cNvPr id="9" name="矩形: 圆角 17">
                <a:extLst>
                  <a:ext uri="{FF2B5EF4-FFF2-40B4-BE49-F238E27FC236}">
                    <a16:creationId xmlns:a16="http://schemas.microsoft.com/office/drawing/2014/main" id="{A5F5DCE8-391C-4558-9BAA-5B7057478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8" y="3542097"/>
                <a:ext cx="7601475" cy="907186"/>
              </a:xfrm>
              <a:prstGeom prst="roundRect">
                <a:avLst>
                  <a:gd name="adj" fmla="val 6047"/>
                </a:avLst>
              </a:prstGeom>
              <a:blipFill>
                <a:blip r:embed="rId5"/>
                <a:stretch>
                  <a:fillRect b="-326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44638" y="2006097"/>
            <a:ext cx="4147029" cy="24140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目前进展：阶段一电力应用的图</a:t>
            </a:r>
            <a:r>
              <a:rPr lang="zh-CN" altLang="en-US" dirty="0" smtClean="0"/>
              <a:t>算法抽象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潮流计算加速器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7">
                <a:extLst>
                  <a:ext uri="{FF2B5EF4-FFF2-40B4-BE49-F238E27FC236}">
                    <a16:creationId xmlns:a16="http://schemas.microsoft.com/office/drawing/2014/main" id="{140C36A9-9C37-4CB4-8177-991512FC04E9}"/>
                  </a:ext>
                </a:extLst>
              </p:cNvPr>
              <p:cNvSpPr/>
              <p:nvPr/>
            </p:nvSpPr>
            <p:spPr>
              <a:xfrm>
                <a:off x="4673600" y="1511976"/>
                <a:ext cx="4013200" cy="3172472"/>
              </a:xfrm>
              <a:prstGeom prst="roundRect">
                <a:avLst>
                  <a:gd name="adj" fmla="val 6327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六段流水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P1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：完成对目标点的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调度，即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𝑈𝑖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𝑆𝑖</m:t>
                    </m:r>
                    <m:r>
                      <a:rPr kumimoji="0" lang="zh-CN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和</m:t>
                    </m:r>
                    <m:r>
                      <m:rPr>
                        <m:nor/>
                      </m:rPr>
                      <a: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kumimoji="0" lang="zh-CN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自</m:t>
                    </m:r>
                  </m:oMath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P2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：完成对被调度点相连入边的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读取，即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互</m:t>
                    </m:r>
                  </m:oMath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P3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：完成对被读取入边相连源点数据的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读取，即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𝑈𝑗</m:t>
                    </m:r>
                  </m:oMath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P4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：完成数据汇总和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调度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P5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：完成被调度数据的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处理，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Y</m:t>
                    </m:r>
                    <m:r>
                      <m:rPr>
                        <m:nor/>
                      </m:rPr>
                      <a: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m:t>互</m:t>
                    </m:r>
                    <m:r>
                      <a:rPr kumimoji="0" lang="en-US" altLang="zh-CN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𝑈𝑗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复数乘法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P6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：完成被处理数据的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归并，计算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𝑒𝑑𝑔𝑒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 (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𝑗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kumimoji="0" lang="en-US" altLang="zh-C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rPr>
                          <m:t>Y</m:t>
                        </m:r>
                        <m:r>
                          <m:rPr>
                            <m:nor/>
                          </m:rPr>
                          <a:rPr kumimoji="0" lang="zh-CN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rPr>
                          <m:t>互</m:t>
                        </m:r>
                        <m:r>
                          <a:rPr kumimoji="0" lang="en-US" altLang="zh-CN" sz="1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𝑈𝑗</m:t>
                        </m:r>
                      </m:e>
                    </m:nary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复数加法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矩形: 圆角 17">
                <a:extLst>
                  <a:ext uri="{FF2B5EF4-FFF2-40B4-BE49-F238E27FC236}">
                    <a16:creationId xmlns:a16="http://schemas.microsoft.com/office/drawing/2014/main" id="{140C36A9-9C37-4CB4-8177-991512FC0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0" y="1511976"/>
                <a:ext cx="4013200" cy="3172472"/>
              </a:xfrm>
              <a:prstGeom prst="roundRect">
                <a:avLst>
                  <a:gd name="adj" fmla="val 6327"/>
                </a:avLst>
              </a:prstGeom>
              <a:blipFill>
                <a:blip r:embed="rId3"/>
                <a:stretch>
                  <a:fillRect b="-1584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244638" y="4547102"/>
                <a:ext cx="3790043" cy="1679436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计算公式：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𝑈𝑖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zh-CN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自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∗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𝑐𝑜𝑛𝑗</m:t>
                      </m:r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𝑆𝑖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𝑈𝑖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𝑒𝑑𝑔𝑒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 (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6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kumimoji="0" lang="zh-CN" altLang="en-US" sz="10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𝑈𝑗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𝑆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𝑖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𝑈𝑖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∗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𝑐𝑜𝑛𝑗</m:t>
                      </m:r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zh-CN" altLang="en-US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m:t>自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𝑈𝑖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𝑒𝑑𝑔𝑒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 (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6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kumimoji="0" lang="zh-CN" altLang="en-US" sz="10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+mn-cs"/>
                                </a:rPr>
                                <m:t>互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𝑈𝑗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8" y="4547102"/>
                <a:ext cx="3790043" cy="1679436"/>
              </a:xfrm>
              <a:prstGeom prst="roundRect">
                <a:avLst>
                  <a:gd name="adj" fmla="val 1016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4654550" y="4788838"/>
                <a:ext cx="3790043" cy="1602337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难点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并行累加后，节点需要根据类型计算进行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不同的计算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更新不同的值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PV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节点更新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𝑈𝑖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时，需要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开根号，可能会成为性能瓶颈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550" y="4788838"/>
                <a:ext cx="3790043" cy="1602337"/>
              </a:xfrm>
              <a:prstGeom prst="roundRect">
                <a:avLst>
                  <a:gd name="adj" fmla="val 10164"/>
                </a:avLst>
              </a:prstGeom>
              <a:blipFill>
                <a:blip r:embed="rId5"/>
                <a:stretch>
                  <a:fillRect b="-601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4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目前进展：阶段一电力应用的图算法抽象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状态估计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622300" y="1874019"/>
            <a:ext cx="7607300" cy="869182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状态估计对应的方程是矛盾方程，也就是说直接用前面的迭代方法求解是不会收敛的，现在的方法只能将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非线性方程组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计算分解为多次迭代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求解线性方程组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543206" y="3062058"/>
                <a:ext cx="4515757" cy="3077935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单次迭代计算公式：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𝐴𝐴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𝑅𝑅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∙∆</m:t>
                      </m:r>
                      <m:r>
                        <a:rPr kumimoji="0" lang="zh-CN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∙∆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zh-CN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∆|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满足精度即收敛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6" y="3062058"/>
                <a:ext cx="4515757" cy="3077935"/>
              </a:xfrm>
              <a:prstGeom prst="roundRect">
                <a:avLst>
                  <a:gd name="adj" fmla="val 10164"/>
                </a:avLst>
              </a:prstGeom>
              <a:blipFill>
                <a:blip r:embed="rId2"/>
                <a:stretch>
                  <a:fillRect b="-78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856648" y="3471044"/>
            <a:ext cx="4013736" cy="143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2300862" y="5051584"/>
            <a:ext cx="2125088" cy="5722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1215292" y="4982633"/>
            <a:ext cx="3439258" cy="7246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5170541" y="3095893"/>
                <a:ext cx="3896457" cy="3010263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单次迭代计算分解：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每一项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𝑅𝑅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𝑅𝑅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可并行计算，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稀疏矩阵矩阵是，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也是稀疏矩阵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))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𝑅𝑅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))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是个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spmv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的过程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∙∆</m:t>
                    </m:r>
                    <m:r>
                      <a:rPr kumimoji="0" lang="zh-CN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67A5D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67A5D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67A5D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67A5D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7A5D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))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𝑅𝑅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∙∆|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|=</m:t>
                    </m:r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𝑅𝑅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E88C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E88C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2E88C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E88C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E88C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𝑅</m:t>
                        </m:r>
                      </m:sub>
                    </m:sSub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(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𝑥</m:t>
                    </m:r>
                    <m:r>
                      <a:rPr kumimoji="0" lang="en-US" altLang="zh-CN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))</m:t>
                    </m:r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是线性方程求解的过程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41" y="3095893"/>
                <a:ext cx="3896457" cy="3010263"/>
              </a:xfrm>
              <a:prstGeom prst="roundRect">
                <a:avLst>
                  <a:gd name="adj" fmla="val 10164"/>
                </a:avLst>
              </a:prstGeom>
              <a:blipFill>
                <a:blip r:embed="rId3"/>
                <a:stretch>
                  <a:fillRect b="-341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67" y="1538328"/>
            <a:ext cx="2405224" cy="2172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目前进展：阶段一电力应用的图算法抽象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状态估计的一些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困难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797446" y="1851395"/>
                <a:ext cx="4525325" cy="1655084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𝐴𝐴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𝐴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𝑅𝑅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6" y="1851395"/>
                <a:ext cx="4525325" cy="1655084"/>
              </a:xfrm>
              <a:prstGeom prst="roundRect">
                <a:avLst>
                  <a:gd name="adj" fmla="val 1016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872445" y="1961242"/>
            <a:ext cx="4161568" cy="1435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797446" y="3710549"/>
                <a:ext cx="3726428" cy="2179692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为什么要用图表示？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的结果矩阵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是稀疏的，可表示为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图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在不同次迭代中，这个图的拓扑具有不变性，变化的只有节点值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相比于矩阵，用图表示可以最小化存储和计算以及减小数据移动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6" y="3710549"/>
                <a:ext cx="3726428" cy="2179692"/>
              </a:xfrm>
              <a:prstGeom prst="roundRect">
                <a:avLst>
                  <a:gd name="adj" fmla="val 1016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4880009" y="3710550"/>
                <a:ext cx="3660141" cy="2382242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困难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对应一个图，如果前者有一对边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(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I,k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)(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k,j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有边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(</a:t>
                </a:r>
                <a:r>
                  <a:rPr kumimoji="0" lang="en-US" altLang="zh-C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I,k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)(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k,j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(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I,j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)</a:t>
                </a: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每更新一条边，需要公共邻居的值，这就需要搜索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1-hop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2-hop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邻居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点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这个计算过程不满足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GAS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模型，其计算本质依然是矩阵乘法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09" y="3710550"/>
                <a:ext cx="3660141" cy="2382242"/>
              </a:xfrm>
              <a:prstGeom prst="roundRect">
                <a:avLst>
                  <a:gd name="adj" fmla="val 10164"/>
                </a:avLst>
              </a:prstGeom>
              <a:blipFill>
                <a:blip r:embed="rId5"/>
                <a:stretch>
                  <a:fillRect b="-304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目前进展：阶段一电力应用的图算法抽象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状态估计的一些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困难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4654550" y="2940867"/>
                <a:ext cx="4032250" cy="2353028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困难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LU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分解的计算部分，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不符合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GAS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模型，原因跟前面计算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𝐴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𝐴𝐴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类似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  <a:p>
                <a:pPr marL="489600" marR="0" lvl="1" indent="-216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回代阶段，其表达式与</a:t>
                </a:r>
                <a:r>
                  <a:rPr kumimoji="0" lang="en-US" altLang="zh-CN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spmv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相同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但是必须按照拓扑顺序计算，即只有当一个节点所以父节点都更新完毕才能更新该节点，由于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拓扑顺序固定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微软雅黑" panose="020B0503020204020204" pitchFamily="34" charset="-122"/>
                    <a:cs typeface="+mn-cs"/>
                  </a:rPr>
                  <a:t>可以预处理指定顺序</a:t>
                </a: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550" y="2940867"/>
                <a:ext cx="4032250" cy="2353028"/>
              </a:xfrm>
              <a:prstGeom prst="roundRect">
                <a:avLst>
                  <a:gd name="adj" fmla="val 10164"/>
                </a:avLst>
              </a:prstGeom>
              <a:blipFill>
                <a:blip r:embed="rId2"/>
                <a:stretch>
                  <a:fillRect b="-564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/>
              <p:nvPr/>
            </p:nvSpPr>
            <p:spPr>
              <a:xfrm>
                <a:off x="758093" y="1874018"/>
                <a:ext cx="3632066" cy="869183"/>
              </a:xfrm>
              <a:prstGeom prst="roundRect">
                <a:avLst>
                  <a:gd name="adj" fmla="val 1016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∙∆</m:t>
                      </m:r>
                      <m:r>
                        <a:rPr kumimoji="0" lang="zh-CN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∙∆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|=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𝑥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: 圆角 17">
                <a:extLst>
                  <a:ext uri="{FF2B5EF4-FFF2-40B4-BE49-F238E27FC236}">
                    <a16:creationId xmlns:a16="http://schemas.microsoft.com/office/drawing/2014/main" id="{A7E73986-A13B-4E23-9DF6-9F67EB8B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93" y="1874018"/>
                <a:ext cx="3632066" cy="869183"/>
              </a:xfrm>
              <a:prstGeom prst="roundRect">
                <a:avLst>
                  <a:gd name="adj" fmla="val 1016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854497" y="1946284"/>
            <a:ext cx="3439258" cy="7246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4654550" y="1874018"/>
            <a:ext cx="3228237" cy="869183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线性方程组求解一般包括两步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LU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分解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回代阶段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758092" y="2929688"/>
            <a:ext cx="3756155" cy="2364207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为什么要用图表示？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89600" marR="0" lvl="1" indent="-21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LU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分解的结果矩阵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是稀疏的，可表示为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图，回代阶段用的就是这个图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489600" marR="0" lvl="1" indent="-21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在不同次迭代中，这个图的拓扑具有不变性，变化的只有节点值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489600" marR="0" lvl="1" indent="-216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相比于矩阵，用图表示可以最小化存储计算以及减小数据移动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758093" y="5574931"/>
            <a:ext cx="8058648" cy="869183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理论上，线性方程组求解也可以用迭代法求，就是担心性能问题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潮流计算是把整个计算转化为一个类似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pagerank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的迭代计算，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一步到位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状态估计只能把内层计算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转化为一个类似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pagerank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迭代计算，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外面还有循环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未来规划：困难与挑战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困难与挑战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716948" y="1874018"/>
            <a:ext cx="7607300" cy="2091590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困难一：潮流计算已在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端实现了，验证了功能性，并能跑通部分数据集。但是由于方法本身计算精度低，不能保证收敛性，数千节点便不收敛。这个问题正在跟电网那边沟通，他们貌似有办法解决这个问题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困难二：电网只给了一份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多节点的省级规模数据，但没给详细说明，目前我用的还是网上的开源数据，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他们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说下次来的时候会给我们讲讲他们给的资料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困难三：电网那边给出的状态估计的资料只限于公式层面，没给数据和代码。网上没有状态估计相关的开源项目，所以希望他们能提供数据和代码作为参考。目前以他们提供的资料来看还难以部署到加速器。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4037122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下一步规划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716948" y="4654116"/>
            <a:ext cx="7607300" cy="1406211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先将潮流计算在加速器上用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verilog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实现，看一下实际效果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之后再考虑状态估计的部署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最后调优，达到中期检查和最终要求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检查要求：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节点潮流计算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500ms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，省级规模状态估计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最终要求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节点潮流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100ms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，省级规模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状态估计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200ms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6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21662" y="280307"/>
            <a:ext cx="8065274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/>
              <a:t>发表文章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4454"/>
              </p:ext>
            </p:extLst>
          </p:nvPr>
        </p:nvGraphicFramePr>
        <p:xfrm>
          <a:off x="463790" y="1441342"/>
          <a:ext cx="8381018" cy="44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018">
                  <a:extLst>
                    <a:ext uri="{9D8B030D-6E8A-4147-A177-3AD203B41FA5}">
                      <a16:colId xmlns:a16="http://schemas.microsoft.com/office/drawing/2014/main" val="1620104017"/>
                    </a:ext>
                  </a:extLst>
                </a:gridCol>
              </a:tblGrid>
              <a:tr h="564587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on Graph Processing Accelerators: Challenges and Opportunities</a:t>
                      </a:r>
                      <a:r>
                        <a:rPr lang="zh-CN" altLang="en-US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JCST’19</a:t>
                      </a:r>
                      <a:r>
                        <a:rPr lang="zh-CN" altLang="en-US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917146"/>
                  </a:ext>
                </a:extLst>
              </a:tr>
              <a:tr h="777738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RAGra: Leveraging Monolithic 3D ReRAM for Massively-Parallel Graph Processing</a:t>
                      </a:r>
                    </a:p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DATE’19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291614"/>
                  </a:ext>
                </a:extLst>
              </a:tr>
              <a:tr h="746825">
                <a:tc>
                  <a:txBody>
                    <a:bodyPr/>
                    <a:lstStyle/>
                    <a:p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efficient graph accelerator with parallel data conflict management(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PACT’19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395713"/>
                  </a:ext>
                </a:extLst>
              </a:tr>
              <a:tr h="492568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FPGA-based Graph Processing with Hybrid Pull-Push Computational Model(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FCS’19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70102"/>
                  </a:ext>
                </a:extLst>
              </a:tr>
              <a:tr h="461782">
                <a:tc>
                  <a:txBody>
                    <a:bodyPr/>
                    <a:lstStyle/>
                    <a:p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Efﬁcient Time-Evolving Stream Processing at Scale(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TPDS’19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07653"/>
                  </a:ext>
                </a:extLst>
              </a:tr>
              <a:tr h="553329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DiGraph: An Efficient Path-based Iterative Directed Graph Processing System on Multiple GPUs</a:t>
                      </a: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ASPLOS’19</a:t>
                      </a: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086465"/>
                  </a:ext>
                </a:extLst>
              </a:tr>
              <a:tr h="474745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Improving Performance of Graph Processing on FPGA-DRAM Platform by Two-level Vertex Caching(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FPGA’19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621662" y="280307"/>
            <a:ext cx="8065274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5pPr>
            <a:lvl6pPr marL="391775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6pPr>
            <a:lvl7pPr marL="78354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7pPr>
            <a:lvl8pPr marL="1175324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8pPr>
            <a:lvl9pPr marL="1567099" algn="l" rtl="0" fontAlgn="base">
              <a:spcBef>
                <a:spcPct val="0"/>
              </a:spcBef>
              <a:spcAft>
                <a:spcPct val="0"/>
              </a:spcAft>
              <a:defRPr sz="3085" b="1">
                <a:solidFill>
                  <a:srgbClr val="99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dirty="0"/>
              <a:t>发表文章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32307"/>
              </p:ext>
            </p:extLst>
          </p:nvPr>
        </p:nvGraphicFramePr>
        <p:xfrm>
          <a:off x="463790" y="1441342"/>
          <a:ext cx="8381018" cy="386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018">
                  <a:extLst>
                    <a:ext uri="{9D8B030D-6E8A-4147-A177-3AD203B41FA5}">
                      <a16:colId xmlns:a16="http://schemas.microsoft.com/office/drawing/2014/main" val="1620104017"/>
                    </a:ext>
                  </a:extLst>
                </a:gridCol>
              </a:tblGrid>
              <a:tr h="564587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and scalable graph parallel processing with symbolic execution</a:t>
                      </a:r>
                      <a:r>
                        <a:rPr lang="zh-CN" altLang="en-US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TACO’18</a:t>
                      </a:r>
                      <a:r>
                        <a:rPr lang="zh-CN" altLang="en-US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917146"/>
                  </a:ext>
                </a:extLst>
              </a:tr>
              <a:tr h="777738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Layer-Centric Memory Reuse and Data Migration for Extreme-Scale Deep Learning on Many-Core Architectures(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TACO’18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291614"/>
                  </a:ext>
                </a:extLst>
              </a:tr>
              <a:tr h="746825">
                <a:tc>
                  <a:txBody>
                    <a:bodyPr/>
                    <a:lstStyle/>
                    <a:p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CGraph: A Correlations-aware Approach for Efficient Concurrent Iterative Graph Processing(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ATC’18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395713"/>
                  </a:ext>
                </a:extLst>
              </a:tr>
              <a:tr h="492568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Scalable Concurrency Debugging with Distributed Graph Processing(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CGO’18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470102"/>
                  </a:ext>
                </a:extLst>
              </a:tr>
              <a:tr h="553329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FBSGraph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Accelerating Asynchronous Graph Processing via Forward and Backward Sweeping</a:t>
                      </a: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TKDE’18</a:t>
                      </a:r>
                      <a:r>
                        <a:rPr kumimoji="0" lang="zh-CN" alt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086465"/>
                  </a:ext>
                </a:extLst>
              </a:tr>
              <a:tr h="474745">
                <a:tc>
                  <a:txBody>
                    <a:bodyPr/>
                    <a:lstStyle/>
                    <a:p>
                      <a:pPr marL="0" marR="0" lvl="0" indent="0" algn="l" defTabSz="7835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 Disk-Based Directed Graph Processing: A Strongly Connected Component Approach(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TPDS’18</a:t>
                      </a:r>
                      <a:r>
                        <a:rPr kumimoji="0" lang="en-US" altLang="zh-CN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目前进展</a:t>
            </a:r>
            <a:r>
              <a:rPr lang="zh-CN" altLang="en-US" dirty="0"/>
              <a:t>：阶段一加速器设计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6EB95-6062-46A6-8BD2-D6CDFEC9599B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加速器编程</a:t>
            </a:r>
            <a:r>
              <a:rPr lang="en-US" altLang="zh-CN" sz="2400" b="1" dirty="0">
                <a:solidFill>
                  <a:srgbClr val="0070C0"/>
                </a:solidFill>
              </a:rPr>
              <a:t>&amp;</a:t>
            </a:r>
            <a:r>
              <a:rPr lang="zh-CN" altLang="en-US" sz="2400" b="1" dirty="0">
                <a:solidFill>
                  <a:srgbClr val="0070C0"/>
                </a:solidFill>
              </a:rPr>
              <a:t>执行模型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9ACBE-C69C-4AD4-8E50-B7D5C688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12" y="2746522"/>
            <a:ext cx="4019026" cy="3488000"/>
          </a:xfrm>
          <a:prstGeom prst="rect">
            <a:avLst/>
          </a:prstGeom>
        </p:spPr>
      </p:pic>
      <p:sp>
        <p:nvSpPr>
          <p:cNvPr id="8" name="矩形: 圆角 17">
            <a:extLst>
              <a:ext uri="{FF2B5EF4-FFF2-40B4-BE49-F238E27FC236}">
                <a16:creationId xmlns:a16="http://schemas.microsoft.com/office/drawing/2014/main" id="{A7E73986-A13B-4E23-9DF6-9F67EB8BB4C1}"/>
              </a:ext>
            </a:extLst>
          </p:cNvPr>
          <p:cNvSpPr/>
          <p:nvPr/>
        </p:nvSpPr>
        <p:spPr>
          <a:xfrm>
            <a:off x="5021898" y="2828214"/>
            <a:ext cx="3300889" cy="1451305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Vertex_Centric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以点为粒度描述程序行为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通用，且可能兼容图分析类应用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4EECF-7954-4B45-AAD1-A88F46297E35}"/>
              </a:ext>
            </a:extLst>
          </p:cNvPr>
          <p:cNvSpPr/>
          <p:nvPr/>
        </p:nvSpPr>
        <p:spPr>
          <a:xfrm>
            <a:off x="1327918" y="4033823"/>
            <a:ext cx="2795618" cy="18520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B2A287-8DD4-4FF8-8C7F-B95340CC32EB}"/>
              </a:ext>
            </a:extLst>
          </p:cNvPr>
          <p:cNvSpPr/>
          <p:nvPr/>
        </p:nvSpPr>
        <p:spPr>
          <a:xfrm>
            <a:off x="1694843" y="4214375"/>
            <a:ext cx="2160780" cy="2679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7">
            <a:extLst>
              <a:ext uri="{FF2B5EF4-FFF2-40B4-BE49-F238E27FC236}">
                <a16:creationId xmlns:a16="http://schemas.microsoft.com/office/drawing/2014/main" id="{C7A212DA-6129-49FC-8ECA-E31916675F70}"/>
              </a:ext>
            </a:extLst>
          </p:cNvPr>
          <p:cNvSpPr/>
          <p:nvPr/>
        </p:nvSpPr>
        <p:spPr>
          <a:xfrm>
            <a:off x="5021898" y="4927302"/>
            <a:ext cx="3300889" cy="1220707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中的额外硬件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top-down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遍历模式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C42A34-9811-40F3-9C83-4196D11AB79F}"/>
              </a:ext>
            </a:extLst>
          </p:cNvPr>
          <p:cNvCxnSpPr>
            <a:cxnSpLocks/>
          </p:cNvCxnSpPr>
          <p:nvPr/>
        </p:nvCxnSpPr>
        <p:spPr>
          <a:xfrm flipV="1">
            <a:off x="4122103" y="3480527"/>
            <a:ext cx="926636" cy="55329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0C6E2C-DA1F-45AD-B6B5-765B379CFC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55623" y="4482288"/>
            <a:ext cx="1166275" cy="105536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A5F5DCE8-391C-4558-9BAA-5B70574781E7}"/>
              </a:ext>
            </a:extLst>
          </p:cNvPr>
          <p:cNvSpPr/>
          <p:nvPr/>
        </p:nvSpPr>
        <p:spPr>
          <a:xfrm>
            <a:off x="721312" y="1903077"/>
            <a:ext cx="7601475" cy="640676"/>
          </a:xfrm>
          <a:prstGeom prst="roundRect">
            <a:avLst>
              <a:gd name="adj" fmla="val 60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该阶段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的性能指标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与前期工作一致，故其主要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内容为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对加速器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进行重构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相关环境进行完善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708989" y="1936558"/>
            <a:ext cx="4147029" cy="24140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目前进展：阶段一加速器设计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A2097-876F-454B-A855-370AC7679025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加速器整体框架</a:t>
            </a:r>
          </a:p>
        </p:txBody>
      </p:sp>
      <p:sp>
        <p:nvSpPr>
          <p:cNvPr id="8" name="矩形: 圆角 17">
            <a:extLst>
              <a:ext uri="{FF2B5EF4-FFF2-40B4-BE49-F238E27FC236}">
                <a16:creationId xmlns:a16="http://schemas.microsoft.com/office/drawing/2014/main" id="{5D11909A-B0CB-400A-AABF-B9276D8B001D}"/>
              </a:ext>
            </a:extLst>
          </p:cNvPr>
          <p:cNvSpPr/>
          <p:nvPr/>
        </p:nvSpPr>
        <p:spPr>
          <a:xfrm>
            <a:off x="787702" y="4809822"/>
            <a:ext cx="4122965" cy="1035000"/>
          </a:xfrm>
          <a:prstGeom prst="roundRect">
            <a:avLst>
              <a:gd name="adj" fmla="val 1016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片上加速逻辑：执行图应用迭代逻辑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片外局部内存：处理图应用访存请求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704D51-165E-4051-971D-B00CFB4AE40E}"/>
              </a:ext>
            </a:extLst>
          </p:cNvPr>
          <p:cNvSpPr/>
          <p:nvPr/>
        </p:nvSpPr>
        <p:spPr>
          <a:xfrm>
            <a:off x="764406" y="2144718"/>
            <a:ext cx="912965" cy="20750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BE26EB7-C89E-4E52-8C91-A4C32A71B27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220889" y="4219735"/>
            <a:ext cx="1628296" cy="5900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7">
            <a:extLst>
              <a:ext uri="{FF2B5EF4-FFF2-40B4-BE49-F238E27FC236}">
                <a16:creationId xmlns:a16="http://schemas.microsoft.com/office/drawing/2014/main" id="{140C36A9-9C37-4CB4-8177-991512FC04E9}"/>
              </a:ext>
            </a:extLst>
          </p:cNvPr>
          <p:cNvSpPr/>
          <p:nvPr/>
        </p:nvSpPr>
        <p:spPr>
          <a:xfrm>
            <a:off x="5175957" y="1936558"/>
            <a:ext cx="3256844" cy="2483556"/>
          </a:xfrm>
          <a:prstGeom prst="roundRect">
            <a:avLst>
              <a:gd name="adj" fmla="val 632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六段流水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：完成对目标点的调度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：完成对被调度点相连入边的读取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：完成对被读取入边相连源点数据的读取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：完成数据汇总和调度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：完成被调度数据的处理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：完成被处理数据的归并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8CD5A5-B0D4-476D-8A15-8FBEB33E75B3}"/>
              </a:ext>
            </a:extLst>
          </p:cNvPr>
          <p:cNvSpPr/>
          <p:nvPr/>
        </p:nvSpPr>
        <p:spPr>
          <a:xfrm>
            <a:off x="2209799" y="2140828"/>
            <a:ext cx="1622779" cy="19670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E566A0-D564-40F1-9A8A-75C235757040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3832578" y="3124351"/>
            <a:ext cx="1343379" cy="539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7">
            <a:extLst>
              <a:ext uri="{FF2B5EF4-FFF2-40B4-BE49-F238E27FC236}">
                <a16:creationId xmlns:a16="http://schemas.microsoft.com/office/drawing/2014/main" id="{6450A274-1EB8-47DD-80A6-25BB3C9BF6D4}"/>
              </a:ext>
            </a:extLst>
          </p:cNvPr>
          <p:cNvSpPr/>
          <p:nvPr/>
        </p:nvSpPr>
        <p:spPr>
          <a:xfrm>
            <a:off x="5175957" y="4809822"/>
            <a:ext cx="3256844" cy="1035000"/>
          </a:xfrm>
          <a:prstGeom prst="roundRect">
            <a:avLst>
              <a:gd name="adj" fmla="val 773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内存子系统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片上缓存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：静态缓存点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内存接口：处理片外访存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6ABB05-0ABA-470A-9514-1963E223387B}"/>
              </a:ext>
            </a:extLst>
          </p:cNvPr>
          <p:cNvSpPr/>
          <p:nvPr/>
        </p:nvSpPr>
        <p:spPr>
          <a:xfrm>
            <a:off x="3906533" y="2014813"/>
            <a:ext cx="970267" cy="2301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9FF166F-7DB5-4E7B-8548-083864D8A38B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4391667" y="4315941"/>
            <a:ext cx="2412712" cy="49388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01199" y="2862939"/>
            <a:ext cx="3159147" cy="19376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目前进展：阶段一加速器设计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</a:t>
            </a:r>
            <a:r>
              <a:rPr lang="zh-CN" altLang="en-US" sz="2400" b="1" dirty="0">
                <a:solidFill>
                  <a:srgbClr val="0070C0"/>
                </a:solidFill>
              </a:rPr>
              <a:t>一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1836612" y="3270192"/>
            <a:ext cx="1259882" cy="262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84323" y="5029201"/>
            <a:ext cx="7535334" cy="1156853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相邻边数据读取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度数感知的访存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保证不同节点的相临边之间的访问顺序性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以顺序生成访问请求的方式对边数据进行预取，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保证边数据的顺序访问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；根据生成的地址调度相应的节点，保证计算结果的正确性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59" y="2883720"/>
            <a:ext cx="1937663" cy="19376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93" y="2883720"/>
            <a:ext cx="2243678" cy="191688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54D735-54CC-4F71-8E7F-D45CFC78DCBC}"/>
              </a:ext>
            </a:extLst>
          </p:cNvPr>
          <p:cNvSpPr/>
          <p:nvPr/>
        </p:nvSpPr>
        <p:spPr>
          <a:xfrm>
            <a:off x="723672" y="1836246"/>
            <a:ext cx="7656636" cy="860440"/>
          </a:xfrm>
          <a:prstGeom prst="roundRect">
            <a:avLst>
              <a:gd name="adj" fmla="val 604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流水线设计思路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保证加速器片外内存访问请求均为顺序访问，且流水线不会因非访存原因阻塞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核心设计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：度数感知，乱序访存，并行归并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760033" y="1998508"/>
            <a:ext cx="3888169" cy="2254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目前进展：阶段一加速器设计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</a:t>
            </a:r>
            <a:r>
              <a:rPr lang="zh-CN" altLang="en-US" sz="2400" b="1" dirty="0">
                <a:solidFill>
                  <a:srgbClr val="0070C0"/>
                </a:solidFill>
              </a:rPr>
              <a:t>一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14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804333" y="4580326"/>
            <a:ext cx="7535334" cy="1377129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相邻点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数据读取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乱序访存机制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保证点数据的高吞吐访问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根据相邻点编号将访存请求发送至不同的缓存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，并在最后根据请求附带的次序信息对读取的点数据进行重排。通过该方式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冲突对缓存吞吐量的影响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2139287" y="2767207"/>
            <a:ext cx="1539962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191"/>
              </p:ext>
            </p:extLst>
          </p:nvPr>
        </p:nvGraphicFramePr>
        <p:xfrm>
          <a:off x="5037720" y="1998507"/>
          <a:ext cx="3301947" cy="22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Visio" r:id="rId4" imgW="3457429" imgH="2123945" progId="Visio.Drawing.15">
                  <p:embed/>
                </p:oleObj>
              </mc:Choice>
              <mc:Fallback>
                <p:oleObj name="Visio" r:id="rId4" imgW="3457429" imgH="21239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720" y="1998507"/>
                        <a:ext cx="3301947" cy="225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9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26210" y="1991808"/>
            <a:ext cx="3908136" cy="23140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280988"/>
            <a:ext cx="7863609" cy="865187"/>
          </a:xfrm>
        </p:spPr>
        <p:txBody>
          <a:bodyPr/>
          <a:lstStyle/>
          <a:p>
            <a:r>
              <a:rPr lang="zh-CN" altLang="en-US" dirty="0"/>
              <a:t>目前进展：阶段一加速器设计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</a:t>
            </a:r>
            <a:r>
              <a:rPr lang="zh-CN" altLang="en-US" sz="2400" b="1" dirty="0">
                <a:solidFill>
                  <a:srgbClr val="0070C0"/>
                </a:solidFill>
              </a:rPr>
              <a:t>一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400" b="1" dirty="0">
                <a:solidFill>
                  <a:srgbClr val="0070C0"/>
                </a:solidFill>
              </a:rPr>
              <a:t>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66092D-4899-49E4-85BB-93C3AD15B7EB}"/>
              </a:ext>
            </a:extLst>
          </p:cNvPr>
          <p:cNvSpPr/>
          <p:nvPr/>
        </p:nvSpPr>
        <p:spPr>
          <a:xfrm>
            <a:off x="2140729" y="3759773"/>
            <a:ext cx="1539962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96441" y="4588024"/>
            <a:ext cx="7598449" cy="1341721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并行累加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并行归并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机制保证流水线无阻塞执行的同时，避免数据冲突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9600" lvl="1" indent="-2160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：源点累加器在传统前缀和加法器的基础上，通过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断点识别机制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动态合并不同节点的更新值；选择器通过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动态过滤机制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选择相应的合并结果；目标点累加器通过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延迟写回机制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降低内存访问开销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86993"/>
              </p:ext>
            </p:extLst>
          </p:nvPr>
        </p:nvGraphicFramePr>
        <p:xfrm>
          <a:off x="4849091" y="2023137"/>
          <a:ext cx="3636818" cy="22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PDF" r:id="rId4" imgW="0" imgH="0" progId="FoxitReader.Document">
                  <p:embed/>
                </p:oleObj>
              </mc:Choice>
              <mc:Fallback>
                <p:oleObj name="PDF" r:id="rId4" imgW="0" imgH="0" progId="FoxitReader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91" y="2023137"/>
                        <a:ext cx="3636818" cy="2254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目前进展：阶段一</a:t>
            </a:r>
            <a:r>
              <a:rPr lang="zh-CN" altLang="en-US" dirty="0" smtClean="0"/>
              <a:t>加速器实现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</a:t>
            </a:r>
            <a:r>
              <a:rPr lang="zh-CN" altLang="en-US" sz="2400" b="1" dirty="0">
                <a:solidFill>
                  <a:srgbClr val="0070C0"/>
                </a:solidFill>
              </a:rPr>
              <a:t>一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已实现内容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39673" y="1941011"/>
            <a:ext cx="7664651" cy="1349445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加速器对应模拟器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加速器流水结构重构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，包括写回路径优化等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加速器硬件代码的时序验证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待完成部分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：主机通讯模块的实现，加速器整体代码调试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1" y="3632948"/>
            <a:ext cx="3760265" cy="236677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87584" y="5230092"/>
            <a:ext cx="339436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87584" y="4426528"/>
            <a:ext cx="339436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36631" y="4164366"/>
            <a:ext cx="95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PR: </a:t>
            </a:r>
            <a:r>
              <a:rPr lang="en-US" altLang="zh-CN" sz="1400" dirty="0" smtClean="0">
                <a:solidFill>
                  <a:srgbClr val="FF0000"/>
                </a:solidFill>
              </a:rPr>
              <a:t>1.841</a:t>
            </a:r>
            <a:r>
              <a:rPr lang="en-US" altLang="zh-CN" sz="1400" dirty="0" smtClean="0"/>
              <a:t> GTEPS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433457" y="5015340"/>
            <a:ext cx="97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BFS: </a:t>
            </a:r>
            <a:r>
              <a:rPr lang="en-US" altLang="zh-CN" sz="1400" dirty="0" smtClean="0">
                <a:solidFill>
                  <a:srgbClr val="FF0000"/>
                </a:solidFill>
              </a:rPr>
              <a:t>0.712</a:t>
            </a:r>
            <a:r>
              <a:rPr lang="en-US" altLang="zh-CN" sz="1400" dirty="0" smtClean="0"/>
              <a:t> GTEPS</a:t>
            </a:r>
            <a:endParaRPr lang="zh-CN" altLang="en-US" sz="1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45" y="3566736"/>
            <a:ext cx="3010687" cy="2410411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532419" y="3566736"/>
            <a:ext cx="803563" cy="105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25237" y="5999721"/>
            <a:ext cx="3532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加速器性能仿真结果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81614" y="6010200"/>
            <a:ext cx="3532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待完成部分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50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未来规划：困难与挑战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DD4A21-B047-413A-A552-A1141522D394}"/>
              </a:ext>
            </a:extLst>
          </p:cNvPr>
          <p:cNvSpPr txBox="1"/>
          <p:nvPr/>
        </p:nvSpPr>
        <p:spPr>
          <a:xfrm>
            <a:off x="628649" y="1279264"/>
            <a:ext cx="707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阶段二困难与挑战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矩形: 圆角 17">
            <a:extLst>
              <a:ext uri="{FF2B5EF4-FFF2-40B4-BE49-F238E27FC236}">
                <a16:creationId xmlns:a16="http://schemas.microsoft.com/office/drawing/2014/main" id="{8B16DD5B-F67B-45E5-80D9-32D7B9418E78}"/>
              </a:ext>
            </a:extLst>
          </p:cNvPr>
          <p:cNvSpPr/>
          <p:nvPr/>
        </p:nvSpPr>
        <p:spPr>
          <a:xfrm>
            <a:off x="739673" y="1941010"/>
            <a:ext cx="7664651" cy="1766667"/>
          </a:xfrm>
          <a:prstGeom prst="roundRect">
            <a:avLst>
              <a:gd name="adj" fmla="val 4798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：在小规模图上运行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的性能达到约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GTEPS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初步方案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：通过增加内存数量和加速器流水线数量的方式，提高内存带宽和加速器处理能力，进而提高加速器吞吐量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困难与挑战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如何有效地降低流水线增加带来的硬件开销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如何高效地解决更严重的缓存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冲突的问题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38500"/>
              </p:ext>
            </p:extLst>
          </p:nvPr>
        </p:nvGraphicFramePr>
        <p:xfrm>
          <a:off x="5377442" y="3962400"/>
          <a:ext cx="3026882" cy="206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Visio" r:id="rId3" imgW="3457429" imgH="2123945" progId="Visio.Drawing.15">
                  <p:embed/>
                </p:oleObj>
              </mc:Choice>
              <mc:Fallback>
                <p:oleObj name="Visio" r:id="rId3" imgW="3457429" imgH="2123945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442" y="3962400"/>
                        <a:ext cx="3026882" cy="2067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739673" y="3962400"/>
            <a:ext cx="3552927" cy="2067121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794164" y="4010891"/>
            <a:ext cx="2071254" cy="1951756"/>
          </a:xfrm>
          <a:prstGeom prst="roundRect">
            <a:avLst>
              <a:gd name="adj" fmla="val 54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673" y="6077666"/>
            <a:ext cx="355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降低流水线增加带来的硬件开销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77442" y="6077666"/>
            <a:ext cx="302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减少</a:t>
            </a:r>
            <a:r>
              <a:rPr lang="zh-CN" altLang="en-US" sz="1400" dirty="0" smtClean="0"/>
              <a:t>乱序访问相关结构的扇出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6089037" y="4010891"/>
            <a:ext cx="299294" cy="1951755"/>
          </a:xfrm>
          <a:prstGeom prst="roundRect">
            <a:avLst>
              <a:gd name="adj" fmla="val 54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82986" y="4010891"/>
            <a:ext cx="299294" cy="1961120"/>
          </a:xfrm>
          <a:prstGeom prst="roundRect">
            <a:avLst>
              <a:gd name="adj" fmla="val 54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实验室ppt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ppt" id="{EE750478-4720-4AC3-822C-7FC61A8BCFE6}" vid="{2D57B73D-ED19-41B8-8035-21A92816C127}"/>
    </a:ext>
  </a:extLst>
</a:theme>
</file>

<file path=ppt/theme/theme2.xml><?xml version="1.0" encoding="utf-8"?>
<a:theme xmlns:a="http://schemas.openxmlformats.org/drawingml/2006/main" name="实验室PPT模板">
  <a:themeElements>
    <a:clrScheme name="实验室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模板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实验室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实验室PPT模板">
  <a:themeElements>
    <a:clrScheme name="实验室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模板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实验室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室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室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实验室ppt</Template>
  <TotalTime>888</TotalTime>
  <Words>2481</Words>
  <Application>Microsoft Office PowerPoint</Application>
  <PresentationFormat>全屏显示(4:3)</PresentationFormat>
  <Paragraphs>261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ＭＳ Ｐゴシック</vt:lpstr>
      <vt:lpstr>等线</vt:lpstr>
      <vt:lpstr>等线 Light</vt:lpstr>
      <vt:lpstr>仿宋_GB2312</vt:lpstr>
      <vt:lpstr>黑体</vt:lpstr>
      <vt:lpstr>华文细黑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实验室ppt</vt:lpstr>
      <vt:lpstr>实验室PPT模板</vt:lpstr>
      <vt:lpstr>1_实验室PPT模板</vt:lpstr>
      <vt:lpstr>Visio</vt:lpstr>
      <vt:lpstr>PDF</vt:lpstr>
      <vt:lpstr>Microsoft Visio 绘图</vt:lpstr>
      <vt:lpstr>图计算项目报告</vt:lpstr>
      <vt:lpstr>课题目标与时间规划</vt:lpstr>
      <vt:lpstr>目前进展：阶段一加速器设计</vt:lpstr>
      <vt:lpstr>目前进展：阶段一加速器设计</vt:lpstr>
      <vt:lpstr>目前进展：阶段一加速器设计</vt:lpstr>
      <vt:lpstr>目前进展：阶段一加速器设计</vt:lpstr>
      <vt:lpstr>目前进展：阶段一加速器设计</vt:lpstr>
      <vt:lpstr>目前进展：阶段一加速器实现</vt:lpstr>
      <vt:lpstr>未来规划：困难与挑战</vt:lpstr>
      <vt:lpstr>未来规划：困难与挑战</vt:lpstr>
      <vt:lpstr>图计算项目报告</vt:lpstr>
      <vt:lpstr>课题目标与时间规划</vt:lpstr>
      <vt:lpstr>总体架构</vt:lpstr>
      <vt:lpstr>目前进展：阶段一图算法综合</vt:lpstr>
      <vt:lpstr>PowerPoint 演示文稿</vt:lpstr>
      <vt:lpstr>PowerPoint 演示文稿</vt:lpstr>
      <vt:lpstr>图计算项目报告</vt:lpstr>
      <vt:lpstr>课题目标与时间规划</vt:lpstr>
      <vt:lpstr>目前进展：阶段一电力应用的图算法抽象</vt:lpstr>
      <vt:lpstr>目前进展：阶段一电力应用的图算法抽象</vt:lpstr>
      <vt:lpstr>目前进展：阶段一电力应用的图算法抽象</vt:lpstr>
      <vt:lpstr>目前进展：阶段一电力应用的图算法抽象</vt:lpstr>
      <vt:lpstr>目前进展：阶段一电力应用的图算法抽象</vt:lpstr>
      <vt:lpstr>目前进展：阶段一电力应用的图算法抽象</vt:lpstr>
      <vt:lpstr>未来规划：困难与挑战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图计算加速器分工</dc:title>
  <dc:creator>Gui Chuangyi</dc:creator>
  <cp:lastModifiedBy>张 帆</cp:lastModifiedBy>
  <cp:revision>672</cp:revision>
  <dcterms:created xsi:type="dcterms:W3CDTF">2018-10-10T02:56:24Z</dcterms:created>
  <dcterms:modified xsi:type="dcterms:W3CDTF">2019-04-11T11:47:06Z</dcterms:modified>
</cp:coreProperties>
</file>