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78" r:id="rId3"/>
    <p:sldId id="291" r:id="rId4"/>
    <p:sldId id="293" r:id="rId5"/>
    <p:sldId id="294" r:id="rId6"/>
    <p:sldId id="295" r:id="rId7"/>
    <p:sldId id="317" r:id="rId8"/>
    <p:sldId id="296" r:id="rId9"/>
    <p:sldId id="297" r:id="rId10"/>
    <p:sldId id="298" r:id="rId11"/>
    <p:sldId id="299" r:id="rId12"/>
    <p:sldId id="308" r:id="rId13"/>
    <p:sldId id="309" r:id="rId14"/>
    <p:sldId id="260" r:id="rId15"/>
    <p:sldId id="310" r:id="rId16"/>
    <p:sldId id="320" r:id="rId17"/>
    <p:sldId id="312" r:id="rId18"/>
    <p:sldId id="313" r:id="rId19"/>
    <p:sldId id="318" r:id="rId20"/>
    <p:sldId id="319" r:id="rId21"/>
    <p:sldId id="315" r:id="rId22"/>
    <p:sldId id="316" r:id="rId23"/>
    <p:sldId id="276" r:id="rId24"/>
  </p:sldIdLst>
  <p:sldSz cx="9144000" cy="6858000" type="screen4x3"/>
  <p:notesSz cx="7102475" cy="89916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NN" initials="G" lastIdx="1" clrIdx="0">
    <p:extLst>
      <p:ext uri="{19B8F6BF-5375-455C-9EA6-DF929625EA0E}">
        <p15:presenceInfo xmlns:p15="http://schemas.microsoft.com/office/powerpoint/2012/main" userId="G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A9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8889" autoAdjust="0"/>
  </p:normalViewPr>
  <p:slideViewPr>
    <p:cSldViewPr>
      <p:cViewPr varScale="1">
        <p:scale>
          <a:sx n="67" d="100"/>
          <a:sy n="67" d="100"/>
        </p:scale>
        <p:origin x="1254"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5235"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5236"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5CD0651-1D38-4A28-874F-9DF79ECC582A}" type="slidenum">
              <a:rPr lang="en-US"/>
              <a:pPr/>
              <a:t>‹#›</a:t>
            </a:fld>
            <a:endParaRPr lang="en-US"/>
          </a:p>
        </p:txBody>
      </p:sp>
    </p:spTree>
    <p:extLst>
      <p:ext uri="{BB962C8B-B14F-4D97-AF65-F5344CB8AC3E}">
        <p14:creationId xmlns:p14="http://schemas.microsoft.com/office/powerpoint/2010/main" val="3757183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492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49263"/>
          </a:xfrm>
          <a:prstGeom prst="rect">
            <a:avLst/>
          </a:prstGeom>
        </p:spPr>
        <p:txBody>
          <a:bodyPr vert="horz" lIns="91440" tIns="45720" rIns="91440" bIns="45720" rtlCol="0"/>
          <a:lstStyle>
            <a:lvl1pPr algn="r">
              <a:defRPr sz="1200"/>
            </a:lvl1pPr>
          </a:lstStyle>
          <a:p>
            <a:fld id="{AE734413-4D24-47FF-BA33-738B232874A7}" type="datetimeFigureOut">
              <a:rPr lang="en-US" smtClean="0"/>
              <a:pPr/>
              <a:t>5/13/2015</a:t>
            </a:fld>
            <a:endParaRPr lang="en-US"/>
          </a:p>
        </p:txBody>
      </p:sp>
      <p:sp>
        <p:nvSpPr>
          <p:cNvPr id="4" name="Slide Image Placeholder 3"/>
          <p:cNvSpPr>
            <a:spLocks noGrp="1" noRot="1" noChangeAspect="1"/>
          </p:cNvSpPr>
          <p:nvPr>
            <p:ph type="sldImg" idx="2"/>
          </p:nvPr>
        </p:nvSpPr>
        <p:spPr>
          <a:xfrm>
            <a:off x="1303338" y="674688"/>
            <a:ext cx="4495800" cy="3371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270375"/>
            <a:ext cx="5683250" cy="40465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540750"/>
            <a:ext cx="3078163" cy="449263"/>
          </a:xfrm>
          <a:prstGeom prst="rect">
            <a:avLst/>
          </a:prstGeom>
        </p:spPr>
        <p:txBody>
          <a:bodyPr vert="horz" lIns="91440" tIns="45720" rIns="91440" bIns="45720" rtlCol="0" anchor="b"/>
          <a:lstStyle>
            <a:lvl1pPr algn="r">
              <a:defRPr sz="1200"/>
            </a:lvl1pPr>
          </a:lstStyle>
          <a:p>
            <a:fld id="{BBCD07B7-96F5-4C30-B1AE-663A2A3D75FB}" type="slidenum">
              <a:rPr lang="en-US" smtClean="0"/>
              <a:pPr/>
              <a:t>‹#›</a:t>
            </a:fld>
            <a:endParaRPr lang="en-US"/>
          </a:p>
        </p:txBody>
      </p:sp>
    </p:spTree>
    <p:extLst>
      <p:ext uri="{BB962C8B-B14F-4D97-AF65-F5344CB8AC3E}">
        <p14:creationId xmlns:p14="http://schemas.microsoft.com/office/powerpoint/2010/main" val="229874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Nd tb cua em hom nay bao gom cac vd sau 1: 2: 3:</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2</a:t>
            </a:fld>
            <a:endParaRPr lang="en-US"/>
          </a:p>
        </p:txBody>
      </p:sp>
    </p:spTree>
    <p:extLst>
      <p:ext uri="{BB962C8B-B14F-4D97-AF65-F5344CB8AC3E}">
        <p14:creationId xmlns:p14="http://schemas.microsoft.com/office/powerpoint/2010/main" val="2404249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Đề</a:t>
            </a:r>
            <a:r>
              <a:rPr lang="en-US" baseline="0" smtClean="0"/>
              <a:t> xuất sd: nhanh , ko mất phí, ko vi phạm bản quyền, </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14</a:t>
            </a:fld>
            <a:endParaRPr lang="en-US"/>
          </a:p>
        </p:txBody>
      </p:sp>
    </p:spTree>
    <p:extLst>
      <p:ext uri="{BB962C8B-B14F-4D97-AF65-F5344CB8AC3E}">
        <p14:creationId xmlns:p14="http://schemas.microsoft.com/office/powerpoint/2010/main" val="264300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Ngoài</a:t>
            </a:r>
            <a:r>
              <a:rPr lang="en-US" baseline="0" smtClean="0"/>
              <a:t> những công nghệ như ajax, jquery </a:t>
            </a:r>
            <a:r>
              <a:rPr lang="en-US" baseline="0" smtClean="0">
                <a:sym typeface="Wingdings" panose="05000000000000000000" pitchFamily="2" charset="2"/>
              </a:rPr>
              <a:t> hien thi tot--.dac biet website cua emntn do</a:t>
            </a:r>
          </a:p>
          <a:p>
            <a:r>
              <a:rPr lang="vi-VN" sz="1200" b="0" i="0" kern="1200" smtClean="0">
                <a:solidFill>
                  <a:schemeClr val="tx1"/>
                </a:solidFill>
                <a:effectLst/>
                <a:latin typeface="+mn-lt"/>
                <a:ea typeface="+mn-ea"/>
                <a:cs typeface="+mn-cs"/>
              </a:rPr>
              <a:t>thể hiển thị tương thích trên mọi kích thước hiển thị của trình duyệt.</a:t>
            </a:r>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15</a:t>
            </a:fld>
            <a:endParaRPr lang="en-US"/>
          </a:p>
        </p:txBody>
      </p:sp>
    </p:spTree>
    <p:extLst>
      <p:ext uri="{BB962C8B-B14F-4D97-AF65-F5344CB8AC3E}">
        <p14:creationId xmlns:p14="http://schemas.microsoft.com/office/powerpoint/2010/main" val="1940258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De bao tri de lap trinh de</a:t>
            </a:r>
            <a:r>
              <a:rPr lang="en-US" baseline="0" smtClean="0"/>
              <a:t> nang cap</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16</a:t>
            </a:fld>
            <a:endParaRPr lang="en-US"/>
          </a:p>
        </p:txBody>
      </p:sp>
    </p:spTree>
    <p:extLst>
      <p:ext uri="{BB962C8B-B14F-4D97-AF65-F5344CB8AC3E}">
        <p14:creationId xmlns:p14="http://schemas.microsoft.com/office/powerpoint/2010/main" val="3248391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day em xin tb phan demo; -&gt; ht</a:t>
            </a:r>
            <a:r>
              <a:rPr lang="en-US" baseline="0" smtClean="0"/>
              <a:t> cua em co nhung 4 nhom nd trong do co 2 nhom nd</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22</a:t>
            </a:fld>
            <a:endParaRPr lang="en-US"/>
          </a:p>
        </p:txBody>
      </p:sp>
    </p:spTree>
    <p:extLst>
      <p:ext uri="{BB962C8B-B14F-4D97-AF65-F5344CB8AC3E}">
        <p14:creationId xmlns:p14="http://schemas.microsoft.com/office/powerpoint/2010/main" val="176057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Cần</a:t>
            </a:r>
            <a:r>
              <a:rPr lang="en-US" baseline="0" smtClean="0"/>
              <a:t> có sự mạch lạc, liên hệ giữa các slide</a:t>
            </a:r>
          </a:p>
          <a:p>
            <a:r>
              <a:rPr lang="en-US" baseline="0" smtClean="0"/>
              <a:t>Nói tổng thể (ko đi vào tiểu tiết)- Nói 1,2 câu đầu tóm tắt chủ đề.Khi nào thầy hỏi thì mới trả lời chi tiêt</a:t>
            </a:r>
          </a:p>
          <a:p>
            <a:r>
              <a:rPr lang="en-US" baseline="0" smtClean="0"/>
              <a:t>Giao dien : Dua ra cac giao dien chinh thoi(4 cai)</a:t>
            </a:r>
          </a:p>
          <a:p>
            <a:r>
              <a:rPr lang="en-US" baseline="0" smtClean="0"/>
              <a:t>Chỉ nói các chức năng chính của hệ thống thôi(tập trung vào những cái đó)</a:t>
            </a:r>
          </a:p>
          <a:p>
            <a:r>
              <a:rPr lang="en-US" baseline="0" smtClean="0"/>
              <a:t>Đánh số slide</a:t>
            </a:r>
          </a:p>
          <a:p>
            <a:r>
              <a:rPr lang="en-US" baseline="0" smtClean="0"/>
              <a:t>Vừa chỉ vừa nois</a:t>
            </a:r>
          </a:p>
          <a:p>
            <a:r>
              <a:rPr lang="en-US" baseline="0" smtClean="0"/>
              <a:t>TT 30 thay doi cach day va hoc ở bac tieu hoc hien nay</a:t>
            </a:r>
          </a:p>
          <a:p>
            <a:r>
              <a:rPr lang="en-US" baseline="0" smtClean="0"/>
              <a:t>Theo thong tu 30 , se ko dung diem so de danh gia thuong xyyen ma thay vao do gv se nhan xet, danh gia tx thong qua cac hoat dong tren lop(hoc tap, hoat dong nhom )</a:t>
            </a:r>
            <a:r>
              <a:rPr lang="en-US" baseline="0" smtClean="0">
                <a:sym typeface="Wingdings" panose="05000000000000000000" pitchFamily="2" charset="2"/>
              </a:rPr>
              <a:t> mud cua viec nay la : </a:t>
            </a:r>
          </a:p>
          <a:p>
            <a:r>
              <a:rPr lang="en-US" baseline="0" smtClean="0">
                <a:sym typeface="Wingdings" panose="05000000000000000000" pitchFamily="2" charset="2"/>
              </a:rPr>
              <a:t>Neu ko td thi gd va nt se ko co su lien he can thiet de giup, ,thì db là phụ huynh sẽ ko thể nắm rõ đc qt phát triển của con em mình(điều quan trong ở bậc tiểu học) chính vì lý do đo việc liên lạc giữa gd và nt  là rất quan trong</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3</a:t>
            </a:fld>
            <a:endParaRPr lang="en-US"/>
          </a:p>
        </p:txBody>
      </p:sp>
    </p:spTree>
    <p:extLst>
      <p:ext uri="{BB962C8B-B14F-4D97-AF65-F5344CB8AC3E}">
        <p14:creationId xmlns:p14="http://schemas.microsoft.com/office/powerpoint/2010/main" val="391637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Hiện trạng</a:t>
            </a:r>
            <a:r>
              <a:rPr lang="en-US" baseline="0" smtClean="0"/>
              <a:t> ll hien nay</a:t>
            </a:r>
            <a:r>
              <a:rPr lang="en-US" smtClean="0"/>
              <a:t> nay sự</a:t>
            </a:r>
            <a:r>
              <a:rPr lang="en-US" baseline="0" smtClean="0"/>
              <a:t> ll giữa gd và  nt : dừng ở 2 mức độ</a:t>
            </a:r>
          </a:p>
          <a:p>
            <a:r>
              <a:rPr lang="en-US" baseline="0" smtClean="0"/>
              <a:t>1 nam hoc co 3 lan td: dau nam cuoi ky 1 cuoi kỳ 2</a:t>
            </a:r>
            <a:r>
              <a:rPr lang="en-US" baseline="0" smtClean="0">
                <a:sym typeface="Wingdings" panose="05000000000000000000" pitchFamily="2" charset="2"/>
              </a:rPr>
              <a:t></a:t>
            </a:r>
          </a:p>
          <a:p>
            <a:endParaRPr lang="en-US" baseline="0" smtClean="0">
              <a:sym typeface="Wingdings" panose="05000000000000000000" pitchFamily="2" charset="2"/>
            </a:endParaRPr>
          </a:p>
          <a:p>
            <a:r>
              <a:rPr lang="en-US" baseline="0" smtClean="0">
                <a:sym typeface="Wingdings" panose="05000000000000000000" pitchFamily="2" charset="2"/>
              </a:rPr>
              <a:t>Vs nhung pp truyen thong tren Ko tm nhu cau lien ll td voi nhu cau vs mo hinh moi nay</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4</a:t>
            </a:fld>
            <a:endParaRPr lang="en-US"/>
          </a:p>
        </p:txBody>
      </p:sp>
    </p:spTree>
    <p:extLst>
      <p:ext uri="{BB962C8B-B14F-4D97-AF65-F5344CB8AC3E}">
        <p14:creationId xmlns:p14="http://schemas.microsoft.com/office/powerpoint/2010/main" val="24047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Thông</a:t>
            </a:r>
            <a:r>
              <a:rPr lang="en-US" baseline="0" smtClean="0"/>
              <a:t> tin không thông suốt, thường xuyên</a:t>
            </a:r>
          </a:p>
          <a:p>
            <a:r>
              <a:rPr lang="en-US" baseline="0" smtClean="0"/>
              <a:t>Sll chỉ liên lạc về điểm số</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5</a:t>
            </a:fld>
            <a:endParaRPr lang="en-US"/>
          </a:p>
        </p:txBody>
      </p:sp>
    </p:spTree>
    <p:extLst>
      <p:ext uri="{BB962C8B-B14F-4D97-AF65-F5344CB8AC3E}">
        <p14:creationId xmlns:p14="http://schemas.microsoft.com/office/powerpoint/2010/main" val="3660023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Chinh vi vay em qd lua</a:t>
            </a:r>
            <a:r>
              <a:rPr lang="en-US" baseline="0" smtClean="0"/>
              <a:t> chon de tai xd ws … de giai quyet bài toan nay </a:t>
            </a:r>
          </a:p>
          <a:p>
            <a:r>
              <a:rPr lang="en-US" smtClean="0"/>
              <a:t>Em</a:t>
            </a:r>
            <a:r>
              <a:rPr lang="en-US" baseline="0" smtClean="0"/>
              <a:t> sd pp phan tich tk hdt</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6</a:t>
            </a:fld>
            <a:endParaRPr lang="en-US"/>
          </a:p>
        </p:txBody>
      </p:sp>
    </p:spTree>
    <p:extLst>
      <p:ext uri="{BB962C8B-B14F-4D97-AF65-F5344CB8AC3E}">
        <p14:creationId xmlns:p14="http://schemas.microsoft.com/office/powerpoint/2010/main" val="312501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Tác</a:t>
            </a:r>
            <a:r>
              <a:rPr lang="en-US" baseline="0" smtClean="0"/>
              <a:t> nhân</a:t>
            </a:r>
          </a:p>
          <a:p>
            <a:r>
              <a:rPr lang="en-US" baseline="0" smtClean="0"/>
              <a:t>Dua ra mo hinh uc tong the </a:t>
            </a:r>
          </a:p>
          <a:p>
            <a:r>
              <a:rPr lang="en-US" baseline="0" smtClean="0"/>
              <a:t>Cac uc chinh cua he thong : </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7</a:t>
            </a:fld>
            <a:endParaRPr lang="en-US"/>
          </a:p>
        </p:txBody>
      </p:sp>
    </p:spTree>
    <p:extLst>
      <p:ext uri="{BB962C8B-B14F-4D97-AF65-F5344CB8AC3E}">
        <p14:creationId xmlns:p14="http://schemas.microsoft.com/office/powerpoint/2010/main" val="1970232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Cho điểm</a:t>
            </a:r>
            <a:r>
              <a:rPr lang="en-US" baseline="0" smtClean="0"/>
              <a:t> mới ở đâu</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8</a:t>
            </a:fld>
            <a:endParaRPr lang="en-US"/>
          </a:p>
        </p:txBody>
      </p:sp>
    </p:spTree>
    <p:extLst>
      <p:ext uri="{BB962C8B-B14F-4D97-AF65-F5344CB8AC3E}">
        <p14:creationId xmlns:p14="http://schemas.microsoft.com/office/powerpoint/2010/main" val="706118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Thông</a:t>
            </a:r>
            <a:r>
              <a:rPr lang="en-US" baseline="0" smtClean="0"/>
              <a:t> tin ban đầu</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10</a:t>
            </a:fld>
            <a:endParaRPr lang="en-US"/>
          </a:p>
        </p:txBody>
      </p:sp>
    </p:spTree>
    <p:extLst>
      <p:ext uri="{BB962C8B-B14F-4D97-AF65-F5344CB8AC3E}">
        <p14:creationId xmlns:p14="http://schemas.microsoft.com/office/powerpoint/2010/main" val="93244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Thức</a:t>
            </a:r>
            <a:r>
              <a:rPr lang="en-US" baseline="0" smtClean="0"/>
              <a:t> chất 2 mô hình vẫn là 1 nhưng để tiện theo dõi </a:t>
            </a:r>
            <a:r>
              <a:rPr lang="en-US" baseline="0" smtClean="0">
                <a:sym typeface="Wingdings" panose="05000000000000000000" pitchFamily="2" charset="2"/>
              </a:rPr>
              <a:t> tách làm 2(có tham khảo thầy cô rồi)</a:t>
            </a:r>
          </a:p>
          <a:p>
            <a:r>
              <a:rPr lang="en-US" baseline="0" smtClean="0">
                <a:sym typeface="Wingdings" panose="05000000000000000000" pitchFamily="2" charset="2"/>
              </a:rPr>
              <a:t>Trong mo hinh co nhung bang dl lien quan den</a:t>
            </a:r>
            <a:endParaRPr lang="en-US"/>
          </a:p>
        </p:txBody>
      </p:sp>
      <p:sp>
        <p:nvSpPr>
          <p:cNvPr id="4" name="Slide Number Placeholder 3"/>
          <p:cNvSpPr>
            <a:spLocks noGrp="1"/>
          </p:cNvSpPr>
          <p:nvPr>
            <p:ph type="sldNum" sz="quarter" idx="10"/>
          </p:nvPr>
        </p:nvSpPr>
        <p:spPr/>
        <p:txBody>
          <a:bodyPr/>
          <a:lstStyle/>
          <a:p>
            <a:fld id="{BBCD07B7-96F5-4C30-B1AE-663A2A3D75FB}" type="slidenum">
              <a:rPr lang="en-US" smtClean="0"/>
              <a:pPr/>
              <a:t>12</a:t>
            </a:fld>
            <a:endParaRPr lang="en-US"/>
          </a:p>
        </p:txBody>
      </p:sp>
    </p:spTree>
    <p:extLst>
      <p:ext uri="{BB962C8B-B14F-4D97-AF65-F5344CB8AC3E}">
        <p14:creationId xmlns:p14="http://schemas.microsoft.com/office/powerpoint/2010/main" val="1470594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w="9525">
            <a:noFill/>
            <a:miter lim="800000"/>
            <a:headEnd/>
            <a:tailEnd/>
          </a:ln>
          <a:effectLst/>
        </p:spPr>
        <p:txBody>
          <a:bodyPr wrap="none" anchor="ctr"/>
          <a:lstStyle/>
          <a:p>
            <a:endParaRPr lang="en-US"/>
          </a:p>
        </p:txBody>
      </p:sp>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itchFamily="2" charset="2"/>
              <a:buNone/>
              <a:defRPr sz="1600"/>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3810000" y="6477000"/>
            <a:ext cx="2133600" cy="244475"/>
          </a:xfrm>
        </p:spPr>
        <p:txBody>
          <a:bodyPr/>
          <a:lstStyle>
            <a:lvl1pPr algn="ctr">
              <a:defRPr sz="1200">
                <a:solidFill>
                  <a:schemeClr val="bg1"/>
                </a:solidFill>
                <a:latin typeface="Arial" charset="0"/>
              </a:defRPr>
            </a:lvl1pPr>
          </a:lstStyle>
          <a:p>
            <a:r>
              <a:rPr lang="en-US" smtClean="0"/>
              <a:t>www.themegallery.com</a:t>
            </a:r>
            <a:endParaRPr lang="en-US"/>
          </a:p>
        </p:txBody>
      </p:sp>
      <p:sp>
        <p:nvSpPr>
          <p:cNvPr id="3077" name="Rectangle 5"/>
          <p:cNvSpPr>
            <a:spLocks noGrp="1" noChangeArrowheads="1"/>
          </p:cNvSpPr>
          <p:nvPr>
            <p:ph type="ftr" sz="quarter" idx="3"/>
          </p:nvPr>
        </p:nvSpPr>
        <p:spPr>
          <a:xfrm>
            <a:off x="228600" y="6477000"/>
            <a:ext cx="2895600" cy="244475"/>
          </a:xfrm>
          <a:prstGeom prst="rect">
            <a:avLst/>
          </a:prstGeom>
        </p:spPr>
        <p:txBody>
          <a:bodyPr/>
          <a:lstStyle>
            <a:lvl1pPr algn="ctr">
              <a:defRPr sz="1200">
                <a:latin typeface="Arial" charset="0"/>
              </a:defRPr>
            </a:lvl1pPr>
          </a:lstStyle>
          <a:p>
            <a:r>
              <a:rPr lang="en-US" smtClean="0"/>
              <a:t>Company Logo</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b="0">
                <a:solidFill>
                  <a:schemeClr val="bg1"/>
                </a:solidFill>
                <a:latin typeface="Arial" charset="0"/>
              </a:defRPr>
            </a:lvl1pPr>
          </a:lstStyle>
          <a:p>
            <a:fld id="{8BD953BF-0284-4867-B8AC-D124096CCA27}" type="slidenum">
              <a:rPr lang="en-US"/>
              <a:pPr/>
              <a:t>‹#›</a:t>
            </a:fld>
            <a:endParaRPr lang="en-US"/>
          </a:p>
        </p:txBody>
      </p:sp>
      <p:sp>
        <p:nvSpPr>
          <p:cNvPr id="3086" name="Text Box 14"/>
          <p:cNvSpPr txBox="1">
            <a:spLocks noChangeArrowheads="1"/>
          </p:cNvSpPr>
          <p:nvPr/>
        </p:nvSpPr>
        <p:spPr bwMode="auto">
          <a:xfrm>
            <a:off x="381000" y="319088"/>
            <a:ext cx="1371600" cy="519112"/>
          </a:xfrm>
          <a:prstGeom prst="rect">
            <a:avLst/>
          </a:prstGeom>
          <a:noFill/>
          <a:ln w="9525">
            <a:noFill/>
            <a:miter lim="800000"/>
            <a:headEnd/>
            <a:tailEnd/>
          </a:ln>
          <a:effectLst/>
        </p:spPr>
        <p:txBody>
          <a:bodyPr>
            <a:spAutoFit/>
          </a:bodyPr>
          <a:lstStyle/>
          <a:p>
            <a:r>
              <a:rPr lang="en-US" sz="2800" b="1">
                <a:latin typeface="Verdana" pitchFamily="34" charset="0"/>
              </a:rPr>
              <a:t>LOGO</a:t>
            </a:r>
          </a:p>
        </p:txBody>
      </p:sp>
      <p:sp>
        <p:nvSpPr>
          <p:cNvPr id="3090"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w="9525">
            <a:no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www.themegallery.com</a:t>
            </a:r>
            <a:endParaRPr lang="en-US"/>
          </a:p>
        </p:txBody>
      </p:sp>
      <p:sp>
        <p:nvSpPr>
          <p:cNvPr id="5" name="Footer Placeholder 4"/>
          <p:cNvSpPr>
            <a:spLocks noGrp="1"/>
          </p:cNvSpPr>
          <p:nvPr>
            <p:ph type="ftr" sz="quarter" idx="11"/>
          </p:nvPr>
        </p:nvSpPr>
        <p:spPr>
          <a:xfrm>
            <a:off x="1524000" y="5410200"/>
            <a:ext cx="2895600" cy="276225"/>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88403529-9B0E-4CDF-8CBA-296B62F6510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7688"/>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7688"/>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www.themegallery.com</a:t>
            </a:r>
            <a:endParaRPr lang="en-US"/>
          </a:p>
        </p:txBody>
      </p:sp>
      <p:sp>
        <p:nvSpPr>
          <p:cNvPr id="5" name="Footer Placeholder 4"/>
          <p:cNvSpPr>
            <a:spLocks noGrp="1"/>
          </p:cNvSpPr>
          <p:nvPr>
            <p:ph type="ftr" sz="quarter" idx="11"/>
          </p:nvPr>
        </p:nvSpPr>
        <p:spPr>
          <a:xfrm>
            <a:off x="1524000" y="5410200"/>
            <a:ext cx="2895600" cy="276225"/>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6841C19B-A157-45E2-93DB-848DEB8ABF0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547688"/>
            <a:ext cx="73914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38263"/>
            <a:ext cx="8229600" cy="50927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6781800" y="269875"/>
            <a:ext cx="2133600" cy="246063"/>
          </a:xfrm>
        </p:spPr>
        <p:txBody>
          <a:bodyPr/>
          <a:lstStyle>
            <a:lvl1pPr>
              <a:defRPr/>
            </a:lvl1pPr>
          </a:lstStyle>
          <a:p>
            <a:r>
              <a:rPr lang="en-US" smtClean="0"/>
              <a:t>www.themegallery.com</a:t>
            </a:r>
            <a:endParaRPr lang="en-US"/>
          </a:p>
        </p:txBody>
      </p:sp>
      <p:sp>
        <p:nvSpPr>
          <p:cNvPr id="5" name="Footer Placeholder 4"/>
          <p:cNvSpPr>
            <a:spLocks noGrp="1"/>
          </p:cNvSpPr>
          <p:nvPr>
            <p:ph type="ftr" sz="quarter" idx="11"/>
          </p:nvPr>
        </p:nvSpPr>
        <p:spPr>
          <a:xfrm>
            <a:off x="5791200" y="6530975"/>
            <a:ext cx="2895600" cy="276225"/>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a:xfrm>
            <a:off x="3505200" y="6553200"/>
            <a:ext cx="2133600" cy="254000"/>
          </a:xfrm>
        </p:spPr>
        <p:txBody>
          <a:bodyPr/>
          <a:lstStyle>
            <a:lvl1pPr>
              <a:defRPr/>
            </a:lvl1pPr>
          </a:lstStyle>
          <a:p>
            <a:fld id="{535EB386-B383-496B-8F03-1119987BDD2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www.themegallery.com</a:t>
            </a:r>
            <a:endParaRPr lang="en-US"/>
          </a:p>
        </p:txBody>
      </p:sp>
      <p:sp>
        <p:nvSpPr>
          <p:cNvPr id="6" name="Slide Number Placeholder 5"/>
          <p:cNvSpPr>
            <a:spLocks noGrp="1"/>
          </p:cNvSpPr>
          <p:nvPr>
            <p:ph type="sldNum" sz="quarter" idx="12"/>
          </p:nvPr>
        </p:nvSpPr>
        <p:spPr/>
        <p:txBody>
          <a:bodyPr/>
          <a:lstStyle>
            <a:lvl1pPr>
              <a:defRPr sz="1200"/>
            </a:lvl1pPr>
          </a:lstStyle>
          <a:p>
            <a:pPr algn="r"/>
            <a:r>
              <a:rPr lang="en-US" smtClean="0"/>
              <a:t>                                              </a:t>
            </a:r>
            <a:fld id="{535D6FA7-04C9-4B9E-8C95-879248223DB6}" type="slidenum">
              <a:rPr lang="en-US" smtClean="0"/>
              <a:pPr algn="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www.themegallery.com</a:t>
            </a:r>
            <a:endParaRPr lang="en-US"/>
          </a:p>
        </p:txBody>
      </p:sp>
      <p:sp>
        <p:nvSpPr>
          <p:cNvPr id="5" name="Footer Placeholder 4"/>
          <p:cNvSpPr>
            <a:spLocks noGrp="1"/>
          </p:cNvSpPr>
          <p:nvPr>
            <p:ph type="ftr" sz="quarter" idx="11"/>
          </p:nvPr>
        </p:nvSpPr>
        <p:spPr>
          <a:xfrm>
            <a:off x="1524000" y="5410200"/>
            <a:ext cx="2895600" cy="276225"/>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EB198D01-C867-45EE-A3A3-7B5FE6C5404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8263"/>
            <a:ext cx="4038600"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8263"/>
            <a:ext cx="4038600"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www.themegallery.com</a:t>
            </a:r>
            <a:endParaRPr lang="en-US"/>
          </a:p>
        </p:txBody>
      </p:sp>
      <p:sp>
        <p:nvSpPr>
          <p:cNvPr id="6" name="Footer Placeholder 5"/>
          <p:cNvSpPr>
            <a:spLocks noGrp="1"/>
          </p:cNvSpPr>
          <p:nvPr>
            <p:ph type="ftr" sz="quarter" idx="11"/>
          </p:nvPr>
        </p:nvSpPr>
        <p:spPr>
          <a:xfrm>
            <a:off x="1524000" y="5410200"/>
            <a:ext cx="2895600" cy="276225"/>
          </a:xfrm>
          <a:prstGeom prst="rect">
            <a:avLst/>
          </a:prstGeom>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BF3159DA-E5B8-4CE4-AD05-2E806E29B5B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www.themegallery.com</a:t>
            </a:r>
            <a:endParaRPr lang="en-US"/>
          </a:p>
        </p:txBody>
      </p:sp>
      <p:sp>
        <p:nvSpPr>
          <p:cNvPr id="8" name="Footer Placeholder 7"/>
          <p:cNvSpPr>
            <a:spLocks noGrp="1"/>
          </p:cNvSpPr>
          <p:nvPr>
            <p:ph type="ftr" sz="quarter" idx="11"/>
          </p:nvPr>
        </p:nvSpPr>
        <p:spPr>
          <a:xfrm>
            <a:off x="1524000" y="5410200"/>
            <a:ext cx="2895600" cy="276225"/>
          </a:xfrm>
          <a:prstGeom prst="rect">
            <a:avLst/>
          </a:prstGeom>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3C3AC69E-ECDE-458F-8378-62DE8121C7C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www.themegallery.com</a:t>
            </a:r>
            <a:endParaRPr lang="en-US"/>
          </a:p>
        </p:txBody>
      </p:sp>
      <p:sp>
        <p:nvSpPr>
          <p:cNvPr id="4" name="Footer Placeholder 3"/>
          <p:cNvSpPr>
            <a:spLocks noGrp="1"/>
          </p:cNvSpPr>
          <p:nvPr>
            <p:ph type="ftr" sz="quarter" idx="11"/>
          </p:nvPr>
        </p:nvSpPr>
        <p:spPr>
          <a:xfrm>
            <a:off x="1524000" y="5410200"/>
            <a:ext cx="2895600" cy="276225"/>
          </a:xfrm>
          <a:prstGeom prst="rect">
            <a:avLst/>
          </a:prstGeom>
        </p:spPr>
        <p:txBody>
          <a:bodyPr/>
          <a:lstStyle>
            <a:lvl1pPr>
              <a:defRPr/>
            </a:lvl1pPr>
          </a:lstStyle>
          <a:p>
            <a:r>
              <a:rPr lang="en-US"/>
              <a:t>Company Logo</a:t>
            </a:r>
          </a:p>
        </p:txBody>
      </p:sp>
      <p:sp>
        <p:nvSpPr>
          <p:cNvPr id="5" name="Slide Number Placeholder 4"/>
          <p:cNvSpPr>
            <a:spLocks noGrp="1"/>
          </p:cNvSpPr>
          <p:nvPr>
            <p:ph type="sldNum" sz="quarter" idx="12"/>
          </p:nvPr>
        </p:nvSpPr>
        <p:spPr/>
        <p:txBody>
          <a:bodyPr/>
          <a:lstStyle>
            <a:lvl1pPr>
              <a:defRPr/>
            </a:lvl1pPr>
          </a:lstStyle>
          <a:p>
            <a:fld id="{9D5206B8-B346-4DCB-A2CA-0963351C5B1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www.themegallery.com</a:t>
            </a:r>
            <a:endParaRPr lang="en-US"/>
          </a:p>
        </p:txBody>
      </p:sp>
      <p:sp>
        <p:nvSpPr>
          <p:cNvPr id="3" name="Footer Placeholder 2"/>
          <p:cNvSpPr>
            <a:spLocks noGrp="1"/>
          </p:cNvSpPr>
          <p:nvPr>
            <p:ph type="ftr" sz="quarter" idx="11"/>
          </p:nvPr>
        </p:nvSpPr>
        <p:spPr>
          <a:xfrm>
            <a:off x="1524000" y="5410200"/>
            <a:ext cx="2895600" cy="276225"/>
          </a:xfrm>
          <a:prstGeom prst="rect">
            <a:avLst/>
          </a:prstGeom>
        </p:spPr>
        <p:txBody>
          <a:bodyPr/>
          <a:lstStyle>
            <a:lvl1pPr>
              <a:defRPr/>
            </a:lvl1pPr>
          </a:lstStyle>
          <a:p>
            <a:r>
              <a:rPr lang="en-US"/>
              <a:t>Company Logo</a:t>
            </a:r>
          </a:p>
        </p:txBody>
      </p:sp>
      <p:sp>
        <p:nvSpPr>
          <p:cNvPr id="4" name="Slide Number Placeholder 3"/>
          <p:cNvSpPr>
            <a:spLocks noGrp="1"/>
          </p:cNvSpPr>
          <p:nvPr>
            <p:ph type="sldNum" sz="quarter" idx="12"/>
          </p:nvPr>
        </p:nvSpPr>
        <p:spPr/>
        <p:txBody>
          <a:bodyPr/>
          <a:lstStyle>
            <a:lvl1pPr>
              <a:defRPr/>
            </a:lvl1pPr>
          </a:lstStyle>
          <a:p>
            <a:fld id="{32077878-5C07-46F2-8966-7504686092C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www.themegallery.com</a:t>
            </a:r>
            <a:endParaRPr lang="en-US"/>
          </a:p>
        </p:txBody>
      </p:sp>
      <p:sp>
        <p:nvSpPr>
          <p:cNvPr id="6" name="Footer Placeholder 5"/>
          <p:cNvSpPr>
            <a:spLocks noGrp="1"/>
          </p:cNvSpPr>
          <p:nvPr>
            <p:ph type="ftr" sz="quarter" idx="11"/>
          </p:nvPr>
        </p:nvSpPr>
        <p:spPr>
          <a:xfrm>
            <a:off x="1524000" y="5410200"/>
            <a:ext cx="2895600" cy="276225"/>
          </a:xfrm>
          <a:prstGeom prst="rect">
            <a:avLst/>
          </a:prstGeom>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7BAF2F39-C7F0-4437-BDEB-DA5AA52B915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www.themegallery.com</a:t>
            </a:r>
            <a:endParaRPr lang="en-US"/>
          </a:p>
        </p:txBody>
      </p:sp>
      <p:sp>
        <p:nvSpPr>
          <p:cNvPr id="6" name="Footer Placeholder 5"/>
          <p:cNvSpPr>
            <a:spLocks noGrp="1"/>
          </p:cNvSpPr>
          <p:nvPr>
            <p:ph type="ftr" sz="quarter" idx="11"/>
          </p:nvPr>
        </p:nvSpPr>
        <p:spPr>
          <a:xfrm>
            <a:off x="1524000" y="5410200"/>
            <a:ext cx="2895600" cy="276225"/>
          </a:xfrm>
          <a:prstGeom prst="rect">
            <a:avLst/>
          </a:prstGeom>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5F48020A-8E05-421A-AD6C-7BE020093B6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w="9525">
            <a:noFill/>
            <a:miter lim="800000"/>
            <a:headEnd/>
            <a:tailEnd/>
          </a:ln>
          <a:effectLst/>
        </p:spPr>
        <p:txBody>
          <a:bodyPr wrap="none" anchor="ctr"/>
          <a:lstStyle/>
          <a:p>
            <a:endParaRPr lang="en-US"/>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338263"/>
            <a:ext cx="8229600" cy="5092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781800" y="269875"/>
            <a:ext cx="2133600" cy="246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smtClean="0"/>
              <a:t>www.themegallery.com</a:t>
            </a:r>
            <a:endParaRPr lang="en-US"/>
          </a:p>
        </p:txBody>
      </p:sp>
      <p:sp>
        <p:nvSpPr>
          <p:cNvPr id="1030" name="Rectangle 6"/>
          <p:cNvSpPr>
            <a:spLocks noGrp="1" noChangeArrowheads="1"/>
          </p:cNvSpPr>
          <p:nvPr>
            <p:ph type="sldNum" sz="quarter" idx="4"/>
          </p:nvPr>
        </p:nvSpPr>
        <p:spPr bwMode="auto">
          <a:xfrm>
            <a:off x="7010400" y="6604000"/>
            <a:ext cx="213360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atin typeface="+mn-lt"/>
              </a:defRPr>
            </a:lvl1pPr>
          </a:lstStyle>
          <a:p>
            <a:fld id="{5E828B6C-C8DC-4CD6-A134-3E22ACF08D17}" type="slidenum">
              <a:rPr lang="en-US" smtClean="0"/>
              <a:pPr/>
              <a:t>‹#›</a:t>
            </a:fld>
            <a:endParaRPr lang="en-US"/>
          </a:p>
        </p:txBody>
      </p:sp>
      <p:sp>
        <p:nvSpPr>
          <p:cNvPr id="1026" name="Rectangle 2"/>
          <p:cNvSpPr>
            <a:spLocks noGrp="1" noChangeArrowheads="1"/>
          </p:cNvSpPr>
          <p:nvPr>
            <p:ph type="title"/>
          </p:nvPr>
        </p:nvSpPr>
        <p:spPr bwMode="white">
          <a:xfrm>
            <a:off x="838200" y="547688"/>
            <a:ext cx="73914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2057400" y="4114800"/>
            <a:ext cx="7924800" cy="2743200"/>
          </a:xfrm>
        </p:spPr>
        <p:txBody>
          <a:bodyPr/>
          <a:lstStyle/>
          <a:p>
            <a:pPr>
              <a:lnSpc>
                <a:spcPct val="150000"/>
              </a:lnSpc>
            </a:pPr>
            <a:r>
              <a:rPr lang="en-US" sz="1800" i="1" smtClean="0">
                <a:solidFill>
                  <a:schemeClr val="tx1">
                    <a:lumMod val="50000"/>
                  </a:schemeClr>
                </a:solidFill>
                <a:latin typeface="Times New Roman" pitchFamily="18" charset="0"/>
                <a:cs typeface="Times New Roman" pitchFamily="18" charset="0"/>
              </a:rPr>
              <a:t>     </a:t>
            </a:r>
            <a:r>
              <a:rPr lang="en-US" sz="1800" i="1" err="1" smtClean="0">
                <a:solidFill>
                  <a:srgbClr val="000000"/>
                </a:solidFill>
                <a:latin typeface="Times New Roman" pitchFamily="18" charset="0"/>
                <a:cs typeface="Times New Roman" pitchFamily="18" charset="0"/>
              </a:rPr>
              <a:t>Giáo</a:t>
            </a:r>
            <a:r>
              <a:rPr lang="en-US" sz="1800" i="1" smtClean="0">
                <a:solidFill>
                  <a:srgbClr val="000000"/>
                </a:solidFill>
                <a:latin typeface="Times New Roman" pitchFamily="18" charset="0"/>
                <a:cs typeface="Times New Roman" pitchFamily="18" charset="0"/>
              </a:rPr>
              <a:t> </a:t>
            </a:r>
            <a:r>
              <a:rPr lang="en-US" sz="1800" i="1" err="1" smtClean="0">
                <a:solidFill>
                  <a:srgbClr val="000000"/>
                </a:solidFill>
                <a:latin typeface="Times New Roman" pitchFamily="18" charset="0"/>
                <a:cs typeface="Times New Roman" pitchFamily="18" charset="0"/>
              </a:rPr>
              <a:t>viên</a:t>
            </a:r>
            <a:r>
              <a:rPr lang="en-US" sz="1800" i="1" smtClean="0">
                <a:solidFill>
                  <a:srgbClr val="000000"/>
                </a:solidFill>
                <a:latin typeface="Times New Roman" pitchFamily="18" charset="0"/>
                <a:cs typeface="Times New Roman" pitchFamily="18" charset="0"/>
              </a:rPr>
              <a:t> </a:t>
            </a:r>
            <a:r>
              <a:rPr lang="en-US" sz="1800" i="1" err="1" smtClean="0">
                <a:solidFill>
                  <a:srgbClr val="000000"/>
                </a:solidFill>
                <a:latin typeface="Times New Roman" pitchFamily="18" charset="0"/>
                <a:cs typeface="Times New Roman" pitchFamily="18" charset="0"/>
              </a:rPr>
              <a:t>hướng</a:t>
            </a:r>
            <a:r>
              <a:rPr lang="en-US" sz="1800" i="1" smtClean="0">
                <a:solidFill>
                  <a:srgbClr val="000000"/>
                </a:solidFill>
                <a:latin typeface="Times New Roman" pitchFamily="18" charset="0"/>
                <a:cs typeface="Times New Roman" pitchFamily="18" charset="0"/>
              </a:rPr>
              <a:t> dẫn</a:t>
            </a:r>
            <a:r>
              <a:rPr lang="en-US" sz="1800" smtClean="0">
                <a:solidFill>
                  <a:srgbClr val="000000"/>
                </a:solidFill>
                <a:latin typeface="Times New Roman" pitchFamily="18" charset="0"/>
                <a:cs typeface="Times New Roman" pitchFamily="18" charset="0"/>
              </a:rPr>
              <a:t>: Thiếu </a:t>
            </a:r>
            <a:r>
              <a:rPr lang="en-US" sz="1800" err="1" smtClean="0">
                <a:solidFill>
                  <a:srgbClr val="000000"/>
                </a:solidFill>
                <a:latin typeface="Times New Roman" pitchFamily="18" charset="0"/>
                <a:cs typeface="Times New Roman" pitchFamily="18" charset="0"/>
              </a:rPr>
              <a:t>tá</a:t>
            </a:r>
            <a:r>
              <a:rPr lang="en-US" sz="1800" smtClean="0">
                <a:solidFill>
                  <a:srgbClr val="000000"/>
                </a:solidFill>
                <a:latin typeface="Times New Roman" pitchFamily="18" charset="0"/>
                <a:cs typeface="Times New Roman" pitchFamily="18" charset="0"/>
              </a:rPr>
              <a:t>, Th.S NGUYỄN HOÀI ANH</a:t>
            </a:r>
          </a:p>
          <a:p>
            <a:pPr algn="l">
              <a:lnSpc>
                <a:spcPct val="150000"/>
              </a:lnSpc>
            </a:pPr>
            <a:r>
              <a:rPr lang="en-US" sz="1800" i="1" smtClean="0">
                <a:solidFill>
                  <a:srgbClr val="000000"/>
                </a:solidFill>
                <a:latin typeface="Times New Roman" pitchFamily="18" charset="0"/>
                <a:cs typeface="Times New Roman" pitchFamily="18" charset="0"/>
              </a:rPr>
              <a:t>                      Sinh </a:t>
            </a:r>
            <a:r>
              <a:rPr lang="en-US" sz="1800" i="1" err="1" smtClean="0">
                <a:solidFill>
                  <a:srgbClr val="000000"/>
                </a:solidFill>
                <a:latin typeface="Times New Roman" pitchFamily="18" charset="0"/>
                <a:cs typeface="Times New Roman" pitchFamily="18" charset="0"/>
              </a:rPr>
              <a:t>viên</a:t>
            </a:r>
            <a:r>
              <a:rPr lang="en-US" sz="1800" i="1" smtClean="0">
                <a:solidFill>
                  <a:srgbClr val="000000"/>
                </a:solidFill>
                <a:latin typeface="Times New Roman" pitchFamily="18" charset="0"/>
                <a:cs typeface="Times New Roman" pitchFamily="18" charset="0"/>
              </a:rPr>
              <a:t> </a:t>
            </a:r>
            <a:r>
              <a:rPr lang="en-US" sz="1800" i="1" err="1" smtClean="0">
                <a:solidFill>
                  <a:srgbClr val="000000"/>
                </a:solidFill>
                <a:latin typeface="Times New Roman" pitchFamily="18" charset="0"/>
                <a:cs typeface="Times New Roman" pitchFamily="18" charset="0"/>
              </a:rPr>
              <a:t>thực</a:t>
            </a:r>
            <a:r>
              <a:rPr lang="en-US" sz="1800" i="1" smtClean="0">
                <a:solidFill>
                  <a:srgbClr val="000000"/>
                </a:solidFill>
                <a:latin typeface="Times New Roman" pitchFamily="18" charset="0"/>
                <a:cs typeface="Times New Roman" pitchFamily="18" charset="0"/>
              </a:rPr>
              <a:t> hiện</a:t>
            </a:r>
            <a:r>
              <a:rPr lang="en-US" sz="1800" smtClean="0">
                <a:solidFill>
                  <a:srgbClr val="000000"/>
                </a:solidFill>
                <a:latin typeface="Times New Roman" pitchFamily="18" charset="0"/>
                <a:cs typeface="Times New Roman" pitchFamily="18" charset="0"/>
              </a:rPr>
              <a:t>:  ĐOÀN HOÀNG GIANG</a:t>
            </a:r>
          </a:p>
          <a:p>
            <a:pPr algn="l">
              <a:lnSpc>
                <a:spcPct val="150000"/>
              </a:lnSpc>
            </a:pPr>
            <a:r>
              <a:rPr lang="en-US" sz="1800" i="1" smtClean="0">
                <a:solidFill>
                  <a:srgbClr val="000000"/>
                </a:solidFill>
                <a:latin typeface="Times New Roman" pitchFamily="18" charset="0"/>
                <a:cs typeface="Times New Roman" pitchFamily="18" charset="0"/>
              </a:rPr>
              <a:t>                                                Lớp</a:t>
            </a:r>
            <a:r>
              <a:rPr lang="en-US" sz="1800" smtClean="0">
                <a:solidFill>
                  <a:srgbClr val="000000"/>
                </a:solidFill>
                <a:latin typeface="Times New Roman" pitchFamily="18" charset="0"/>
                <a:cs typeface="Times New Roman" pitchFamily="18" charset="0"/>
              </a:rPr>
              <a:t>:  </a:t>
            </a:r>
            <a:r>
              <a:rPr lang="en-US" sz="1800" smtClean="0">
                <a:solidFill>
                  <a:srgbClr val="000000"/>
                </a:solidFill>
                <a:latin typeface="Times New Roman" pitchFamily="18" charset="0"/>
                <a:cs typeface="Times New Roman" pitchFamily="18" charset="0"/>
              </a:rPr>
              <a:t>Công nghệ phần mềm 9</a:t>
            </a:r>
            <a:endParaRPr lang="en-US" sz="1800" smtClean="0">
              <a:solidFill>
                <a:srgbClr val="000000"/>
              </a:solidFill>
              <a:latin typeface="Times New Roman" pitchFamily="18" charset="0"/>
              <a:cs typeface="Times New Roman" pitchFamily="18" charset="0"/>
            </a:endParaRPr>
          </a:p>
          <a:p>
            <a:pPr algn="r"/>
            <a:endParaRPr lang="en-US" sz="1800">
              <a:solidFill>
                <a:schemeClr val="tx1">
                  <a:lumMod val="50000"/>
                </a:schemeClr>
              </a:solidFill>
              <a:latin typeface="Times New Roman" pitchFamily="18" charset="0"/>
              <a:cs typeface="Times New Roman" pitchFamily="18" charset="0"/>
            </a:endParaRPr>
          </a:p>
        </p:txBody>
      </p:sp>
      <p:sp>
        <p:nvSpPr>
          <p:cNvPr id="6" name="Title 5"/>
          <p:cNvSpPr>
            <a:spLocks noGrp="1"/>
          </p:cNvSpPr>
          <p:nvPr>
            <p:ph type="ctrTitle"/>
          </p:nvPr>
        </p:nvSpPr>
        <p:spPr>
          <a:xfrm>
            <a:off x="-152400" y="2819400"/>
            <a:ext cx="9448800" cy="1066800"/>
          </a:xfrm>
        </p:spPr>
        <p:txBody>
          <a:bodyPr/>
          <a:lstStyle/>
          <a:p>
            <a:pPr>
              <a:lnSpc>
                <a:spcPct val="150000"/>
              </a:lnSpc>
            </a:pPr>
            <a:r>
              <a:rPr lang="en-US" sz="2000" smtClean="0">
                <a:latin typeface="Times New Roman" pitchFamily="18" charset="0"/>
                <a:cs typeface="Times New Roman" pitchFamily="18" charset="0"/>
              </a:rPr>
              <a:t/>
            </a:r>
            <a:br>
              <a:rPr lang="en-US" sz="2000" smtClean="0">
                <a:latin typeface="Times New Roman" pitchFamily="18" charset="0"/>
                <a:cs typeface="Times New Roman" pitchFamily="18" charset="0"/>
              </a:rPr>
            </a:br>
            <a:r>
              <a:rPr lang="en-US" sz="2200" smtClean="0">
                <a:latin typeface="Times New Roman" pitchFamily="18" charset="0"/>
                <a:cs typeface="Times New Roman" pitchFamily="18" charset="0"/>
              </a:rPr>
              <a:t>XÂY DỰNG WEBSITE LIÊN LẠC </a:t>
            </a:r>
            <a:r>
              <a:rPr lang="en-US" sz="2200" err="1" smtClean="0">
                <a:latin typeface="Times New Roman" pitchFamily="18" charset="0"/>
                <a:cs typeface="Times New Roman" pitchFamily="18" charset="0"/>
              </a:rPr>
              <a:t>GiỮA</a:t>
            </a:r>
            <a:r>
              <a:rPr lang="en-US" sz="2200" smtClean="0">
                <a:latin typeface="Times New Roman" pitchFamily="18" charset="0"/>
                <a:cs typeface="Times New Roman" pitchFamily="18" charset="0"/>
              </a:rPr>
              <a:t> GIA ĐÌNH VÀ NHÀ TRƯỜNG</a:t>
            </a:r>
            <a:br>
              <a:rPr lang="en-US" sz="2200" smtClean="0">
                <a:latin typeface="Times New Roman" pitchFamily="18" charset="0"/>
                <a:cs typeface="Times New Roman" pitchFamily="18" charset="0"/>
              </a:rPr>
            </a:br>
            <a:r>
              <a:rPr lang="en-US" sz="2200" smtClean="0">
                <a:latin typeface="Times New Roman" pitchFamily="18" charset="0"/>
                <a:cs typeface="Times New Roman" pitchFamily="18" charset="0"/>
              </a:rPr>
              <a:t> CHO MỘT TRƯỜNG TIỂU HỌC</a:t>
            </a:r>
            <a:r>
              <a:rPr lang="en-US" sz="2000" smtClean="0">
                <a:latin typeface="Times New Roman" pitchFamily="18" charset="0"/>
                <a:cs typeface="Times New Roman" pitchFamily="18" charset="0"/>
              </a:rPr>
              <a:t/>
            </a:r>
            <a:br>
              <a:rPr lang="en-US" sz="2000" smtClean="0">
                <a:latin typeface="Times New Roman" pitchFamily="18" charset="0"/>
                <a:cs typeface="Times New Roman" pitchFamily="18" charset="0"/>
              </a:rPr>
            </a:br>
            <a:endParaRPr lang="en-US" sz="200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76200"/>
            <a:ext cx="1447799" cy="1371600"/>
          </a:xfrm>
          <a:prstGeom prst="rect">
            <a:avLst/>
          </a:prstGeom>
        </p:spPr>
      </p:pic>
      <p:sp>
        <p:nvSpPr>
          <p:cNvPr id="9" name="Rectangle 3"/>
          <p:cNvSpPr txBox="1">
            <a:spLocks noChangeArrowheads="1"/>
          </p:cNvSpPr>
          <p:nvPr/>
        </p:nvSpPr>
        <p:spPr bwMode="black">
          <a:xfrm>
            <a:off x="2971800" y="838200"/>
            <a:ext cx="5181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spcBef>
                <a:spcPct val="20000"/>
              </a:spcBef>
              <a:buClr>
                <a:schemeClr val="hlink"/>
              </a:buClr>
            </a:pPr>
            <a:r>
              <a:rPr lang="en-US" sz="2000" b="1" smtClean="0">
                <a:solidFill>
                  <a:schemeClr val="bg2">
                    <a:lumMod val="10000"/>
                  </a:schemeClr>
                </a:solidFill>
                <a:latin typeface="Times New Roman" pitchFamily="18" charset="0"/>
                <a:cs typeface="Times New Roman" pitchFamily="18" charset="0"/>
              </a:rPr>
              <a:t>KHOA CÔNG NGHỆ THÔNG TIN</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endParaRPr kumimoji="0" lang="en-US" sz="1800" b="1" i="0" u="none" strike="noStrike" kern="0" cap="none" spc="0" normalizeH="0" baseline="0" noProof="0">
              <a:ln>
                <a:noFill/>
              </a:ln>
              <a:solidFill>
                <a:schemeClr val="bg2">
                  <a:lumMod val="10000"/>
                </a:schemeClr>
              </a:solidFill>
              <a:effectLst/>
              <a:uLnTx/>
              <a:uFillTx/>
              <a:latin typeface="Times New Roman" pitchFamily="18" charset="0"/>
              <a:cs typeface="Times New Roman" pitchFamily="18" charset="0"/>
            </a:endParaRPr>
          </a:p>
        </p:txBody>
      </p:sp>
      <p:sp>
        <p:nvSpPr>
          <p:cNvPr id="10" name="Rectangle 7"/>
          <p:cNvSpPr>
            <a:spLocks noChangeArrowheads="1"/>
          </p:cNvSpPr>
          <p:nvPr/>
        </p:nvSpPr>
        <p:spPr bwMode="auto">
          <a:xfrm>
            <a:off x="3276600" y="228600"/>
            <a:ext cx="457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b="1">
                <a:solidFill>
                  <a:schemeClr val="bg2">
                    <a:lumMod val="10000"/>
                  </a:schemeClr>
                </a:solidFill>
                <a:latin typeface="Times New Roman" pitchFamily="18" charset="0"/>
                <a:cs typeface="Times New Roman" pitchFamily="18" charset="0"/>
              </a:rPr>
              <a:t>HỌC VIỆN KỸ THUẬT QUÂN </a:t>
            </a:r>
            <a:r>
              <a:rPr lang="en-US" sz="2000" b="1" smtClean="0">
                <a:solidFill>
                  <a:schemeClr val="bg2">
                    <a:lumMod val="10000"/>
                  </a:schemeClr>
                </a:solidFill>
                <a:latin typeface="Times New Roman" pitchFamily="18" charset="0"/>
                <a:cs typeface="Times New Roman" pitchFamily="18" charset="0"/>
              </a:rPr>
              <a:t>SỰ</a:t>
            </a:r>
            <a:endParaRPr lang="en-US" sz="2000" smtClean="0">
              <a:solidFill>
                <a:schemeClr val="bg2">
                  <a:lumMod val="10000"/>
                </a:schemeClr>
              </a:solidFill>
              <a:latin typeface="Times New Roman" pitchFamily="18" charset="0"/>
              <a:cs typeface="Times New Roman" pitchFamily="18" charset="0"/>
            </a:endParaRPr>
          </a:p>
          <a:p>
            <a:pPr algn="ctr"/>
            <a:r>
              <a:rPr lang="en-US" sz="2000" smtClean="0">
                <a:solidFill>
                  <a:schemeClr val="bg2">
                    <a:lumMod val="10000"/>
                  </a:schemeClr>
                </a:solidFill>
                <a:latin typeface="Times New Roman" pitchFamily="18" charset="0"/>
                <a:cs typeface="Times New Roman" pitchFamily="18" charset="0"/>
              </a:rPr>
              <a:t>-------------***--------------</a:t>
            </a:r>
            <a:endParaRPr lang="en-US" sz="2000">
              <a:solidFill>
                <a:schemeClr val="bg2">
                  <a:lumMod val="10000"/>
                </a:schemeClr>
              </a:solidFill>
              <a:latin typeface="Times New Roman" pitchFamily="18" charset="0"/>
              <a:cs typeface="Times New Roman" pitchFamily="18" charset="0"/>
            </a:endParaRPr>
          </a:p>
        </p:txBody>
      </p:sp>
      <p:sp>
        <p:nvSpPr>
          <p:cNvPr id="14" name="TextBox 14"/>
          <p:cNvSpPr txBox="1">
            <a:spLocks noChangeArrowheads="1"/>
          </p:cNvSpPr>
          <p:nvPr/>
        </p:nvSpPr>
        <p:spPr bwMode="auto">
          <a:xfrm>
            <a:off x="2362200" y="6324600"/>
            <a:ext cx="411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solidFill>
                  <a:schemeClr val="bg2">
                    <a:lumMod val="10000"/>
                  </a:schemeClr>
                </a:solidFill>
                <a:latin typeface="Times New Roman" pitchFamily="18" charset="0"/>
                <a:cs typeface="Times New Roman" pitchFamily="18" charset="0"/>
              </a:rPr>
              <a:t>Hà </a:t>
            </a:r>
            <a:r>
              <a:rPr lang="en-US" b="1" err="1">
                <a:solidFill>
                  <a:schemeClr val="bg2">
                    <a:lumMod val="10000"/>
                  </a:schemeClr>
                </a:solidFill>
                <a:latin typeface="Times New Roman" pitchFamily="18" charset="0"/>
                <a:cs typeface="Times New Roman" pitchFamily="18" charset="0"/>
              </a:rPr>
              <a:t>Nội</a:t>
            </a:r>
            <a:r>
              <a:rPr lang="en-US" b="1">
                <a:solidFill>
                  <a:schemeClr val="bg2">
                    <a:lumMod val="10000"/>
                  </a:schemeClr>
                </a:solidFill>
                <a:latin typeface="Times New Roman" pitchFamily="18" charset="0"/>
                <a:cs typeface="Times New Roman" pitchFamily="18" charset="0"/>
              </a:rPr>
              <a:t>, </a:t>
            </a:r>
            <a:r>
              <a:rPr lang="en-US" b="1" smtClean="0">
                <a:solidFill>
                  <a:schemeClr val="bg2">
                    <a:lumMod val="10000"/>
                  </a:schemeClr>
                </a:solidFill>
                <a:latin typeface="Times New Roman" pitchFamily="18" charset="0"/>
                <a:cs typeface="Times New Roman" pitchFamily="18" charset="0"/>
              </a:rPr>
              <a:t>05/2015</a:t>
            </a:r>
            <a:endParaRPr lang="en-US" b="1">
              <a:solidFill>
                <a:schemeClr val="bg2">
                  <a:lumMod val="1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547688"/>
            <a:ext cx="8229600" cy="563562"/>
          </a:xfrm>
        </p:spPr>
        <p:txBody>
          <a:bodyPr/>
          <a:lstStyle/>
          <a:p>
            <a:pPr algn="l"/>
            <a:r>
              <a:rPr lang="en-US" smtClean="0"/>
              <a:t>2. Mô hình chức năng</a:t>
            </a:r>
            <a:endParaRPr lang="en-US"/>
          </a:p>
        </p:txBody>
      </p:sp>
      <p:sp>
        <p:nvSpPr>
          <p:cNvPr id="2" name="Content Placeholder 1"/>
          <p:cNvSpPr>
            <a:spLocks noGrp="1"/>
          </p:cNvSpPr>
          <p:nvPr>
            <p:ph idx="1"/>
          </p:nvPr>
        </p:nvSpPr>
        <p:spPr>
          <a:xfrm>
            <a:off x="228600" y="1338263"/>
            <a:ext cx="8458200" cy="5092700"/>
          </a:xfrm>
        </p:spPr>
        <p:txBody>
          <a:bodyPr/>
          <a:lstStyle/>
          <a:p>
            <a:r>
              <a:rPr lang="en-US" smtClean="0"/>
              <a:t>Biểu đồ use case “Trao đổi diễn đàn”</a:t>
            </a:r>
            <a:endParaRPr lang="en-US"/>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10</a:t>
            </a:fld>
            <a:r>
              <a:rPr lang="en-US" smtClean="0"/>
              <a:t>/23</a:t>
            </a:r>
            <a:endParaRPr lang="en-US"/>
          </a:p>
        </p:txBody>
      </p:sp>
      <p:pic>
        <p:nvPicPr>
          <p:cNvPr id="3" name="Picture 2"/>
          <p:cNvPicPr>
            <a:picLocks noChangeAspect="1"/>
          </p:cNvPicPr>
          <p:nvPr/>
        </p:nvPicPr>
        <p:blipFill>
          <a:blip r:embed="rId3"/>
          <a:stretch>
            <a:fillRect/>
          </a:stretch>
        </p:blipFill>
        <p:spPr>
          <a:xfrm>
            <a:off x="228600" y="1905000"/>
            <a:ext cx="8686800" cy="4525963"/>
          </a:xfrm>
          <a:prstGeom prst="rect">
            <a:avLst/>
          </a:prstGeom>
        </p:spPr>
      </p:pic>
    </p:spTree>
    <p:extLst>
      <p:ext uri="{BB962C8B-B14F-4D97-AF65-F5344CB8AC3E}">
        <p14:creationId xmlns:p14="http://schemas.microsoft.com/office/powerpoint/2010/main" val="1336110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547688"/>
            <a:ext cx="8229600" cy="563562"/>
          </a:xfrm>
        </p:spPr>
        <p:txBody>
          <a:bodyPr/>
          <a:lstStyle/>
          <a:p>
            <a:pPr algn="l"/>
            <a:r>
              <a:rPr lang="en-US" smtClean="0"/>
              <a:t>2. Mô hình chức năng</a:t>
            </a:r>
            <a:endParaRPr lang="en-US"/>
          </a:p>
        </p:txBody>
      </p:sp>
      <p:sp>
        <p:nvSpPr>
          <p:cNvPr id="2" name="Content Placeholder 1"/>
          <p:cNvSpPr>
            <a:spLocks noGrp="1"/>
          </p:cNvSpPr>
          <p:nvPr>
            <p:ph idx="1"/>
          </p:nvPr>
        </p:nvSpPr>
        <p:spPr>
          <a:xfrm>
            <a:off x="228601" y="1384300"/>
            <a:ext cx="8458200" cy="5092700"/>
          </a:xfrm>
        </p:spPr>
        <p:txBody>
          <a:bodyPr/>
          <a:lstStyle/>
          <a:p>
            <a:r>
              <a:rPr lang="en-US" smtClean="0"/>
              <a:t>Biểu đồ use case “Quản lý học bạ”</a:t>
            </a:r>
            <a:endParaRPr lang="en-US"/>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11</a:t>
            </a:fld>
            <a:r>
              <a:rPr lang="en-US" smtClean="0"/>
              <a:t>/23</a:t>
            </a:r>
            <a:endParaRPr lang="en-US"/>
          </a:p>
        </p:txBody>
      </p:sp>
      <p:pic>
        <p:nvPicPr>
          <p:cNvPr id="4" name="Picture 3"/>
          <p:cNvPicPr>
            <a:picLocks noChangeAspect="1"/>
          </p:cNvPicPr>
          <p:nvPr/>
        </p:nvPicPr>
        <p:blipFill>
          <a:blip r:embed="rId2"/>
          <a:stretch>
            <a:fillRect/>
          </a:stretch>
        </p:blipFill>
        <p:spPr>
          <a:xfrm>
            <a:off x="457201" y="2057400"/>
            <a:ext cx="8229600" cy="4419600"/>
          </a:xfrm>
          <a:prstGeom prst="rect">
            <a:avLst/>
          </a:prstGeom>
        </p:spPr>
      </p:pic>
    </p:spTree>
    <p:extLst>
      <p:ext uri="{BB962C8B-B14F-4D97-AF65-F5344CB8AC3E}">
        <p14:creationId xmlns:p14="http://schemas.microsoft.com/office/powerpoint/2010/main" val="3939971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 y="547688"/>
            <a:ext cx="8229599" cy="563562"/>
          </a:xfrm>
        </p:spPr>
        <p:txBody>
          <a:bodyPr/>
          <a:lstStyle/>
          <a:p>
            <a:pPr algn="l"/>
            <a:r>
              <a:rPr lang="en-US" smtClean="0"/>
              <a:t>3. Mô hình dữ liệu</a:t>
            </a:r>
            <a:endParaRPr lang="en-US"/>
          </a:p>
        </p:txBody>
      </p:sp>
      <p:sp>
        <p:nvSpPr>
          <p:cNvPr id="2" name="Content Placeholder 1"/>
          <p:cNvSpPr>
            <a:spLocks noGrp="1"/>
          </p:cNvSpPr>
          <p:nvPr>
            <p:ph idx="1"/>
          </p:nvPr>
        </p:nvSpPr>
        <p:spPr/>
        <p:txBody>
          <a:bodyPr/>
          <a:lstStyle/>
          <a:p>
            <a:r>
              <a:rPr lang="en-US" smtClean="0"/>
              <a:t>Mô hình 3.1</a:t>
            </a:r>
            <a:endParaRPr lang="en-US"/>
          </a:p>
          <a:p>
            <a:pPr marL="0" indent="0">
              <a:buNone/>
            </a:pPr>
            <a:endParaRPr lang="en-US" smtClean="0"/>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12</a:t>
            </a:fld>
            <a:r>
              <a:rPr lang="en-US" smtClean="0"/>
              <a:t>/23</a:t>
            </a:r>
            <a:endParaRPr lang="en-US"/>
          </a:p>
        </p:txBody>
      </p:sp>
      <p:pic>
        <p:nvPicPr>
          <p:cNvPr id="14" name="Picture 13"/>
          <p:cNvPicPr>
            <a:picLocks noChangeAspect="1"/>
          </p:cNvPicPr>
          <p:nvPr/>
        </p:nvPicPr>
        <p:blipFill>
          <a:blip r:embed="rId3"/>
          <a:stretch>
            <a:fillRect/>
          </a:stretch>
        </p:blipFill>
        <p:spPr>
          <a:xfrm>
            <a:off x="76200" y="1371600"/>
            <a:ext cx="8991600" cy="5410200"/>
          </a:xfrm>
          <a:prstGeom prst="rect">
            <a:avLst/>
          </a:prstGeom>
        </p:spPr>
      </p:pic>
    </p:spTree>
    <p:extLst>
      <p:ext uri="{BB962C8B-B14F-4D97-AF65-F5344CB8AC3E}">
        <p14:creationId xmlns:p14="http://schemas.microsoft.com/office/powerpoint/2010/main" val="3834090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 y="547688"/>
            <a:ext cx="8229599" cy="563562"/>
          </a:xfrm>
        </p:spPr>
        <p:txBody>
          <a:bodyPr/>
          <a:lstStyle/>
          <a:p>
            <a:pPr algn="l"/>
            <a:r>
              <a:rPr lang="en-US" smtClean="0"/>
              <a:t>3. Mô hình dữ liệu</a:t>
            </a:r>
            <a:endParaRPr lang="en-US"/>
          </a:p>
        </p:txBody>
      </p:sp>
      <p:sp>
        <p:nvSpPr>
          <p:cNvPr id="2" name="Content Placeholder 1"/>
          <p:cNvSpPr>
            <a:spLocks noGrp="1"/>
          </p:cNvSpPr>
          <p:nvPr>
            <p:ph idx="1"/>
          </p:nvPr>
        </p:nvSpPr>
        <p:spPr/>
        <p:txBody>
          <a:bodyPr/>
          <a:lstStyle/>
          <a:p>
            <a:r>
              <a:rPr lang="en-US" smtClean="0"/>
              <a:t>Mô hình 3.2</a:t>
            </a:r>
          </a:p>
          <a:p>
            <a:pPr marL="0" indent="0">
              <a:buNone/>
            </a:pPr>
            <a:endParaRPr lang="en-US" smtClean="0"/>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13</a:t>
            </a:fld>
            <a:r>
              <a:rPr lang="en-US" smtClean="0"/>
              <a:t>/23</a:t>
            </a:r>
            <a:endParaRPr lang="en-US"/>
          </a:p>
        </p:txBody>
      </p:sp>
      <p:pic>
        <p:nvPicPr>
          <p:cNvPr id="16" name="Picture 15"/>
          <p:cNvPicPr>
            <a:picLocks noChangeAspect="1"/>
          </p:cNvPicPr>
          <p:nvPr/>
        </p:nvPicPr>
        <p:blipFill>
          <a:blip r:embed="rId2"/>
          <a:stretch>
            <a:fillRect/>
          </a:stretch>
        </p:blipFill>
        <p:spPr>
          <a:xfrm>
            <a:off x="87086" y="1284287"/>
            <a:ext cx="8980714" cy="5319714"/>
          </a:xfrm>
          <a:prstGeom prst="rect">
            <a:avLst/>
          </a:prstGeom>
        </p:spPr>
      </p:pic>
    </p:spTree>
    <p:extLst>
      <p:ext uri="{BB962C8B-B14F-4D97-AF65-F5344CB8AC3E}">
        <p14:creationId xmlns:p14="http://schemas.microsoft.com/office/powerpoint/2010/main" val="1976894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47688"/>
            <a:ext cx="8229600" cy="563562"/>
          </a:xfrm>
        </p:spPr>
        <p:txBody>
          <a:bodyPr/>
          <a:lstStyle/>
          <a:p>
            <a:pPr algn="l"/>
            <a:r>
              <a:rPr lang="en-US" smtClean="0"/>
              <a:t>4. Xây dựng chương trình</a:t>
            </a:r>
            <a:endParaRPr lang="en-US"/>
          </a:p>
        </p:txBody>
      </p:sp>
      <p:sp>
        <p:nvSpPr>
          <p:cNvPr id="2" name="Content Placeholder 1"/>
          <p:cNvSpPr>
            <a:spLocks noGrp="1"/>
          </p:cNvSpPr>
          <p:nvPr>
            <p:ph idx="1"/>
          </p:nvPr>
        </p:nvSpPr>
        <p:spPr>
          <a:xfrm>
            <a:off x="152400" y="1338263"/>
            <a:ext cx="8534400" cy="5092700"/>
          </a:xfrm>
        </p:spPr>
        <p:txBody>
          <a:bodyPr/>
          <a:lstStyle/>
          <a:p>
            <a:r>
              <a:rPr lang="en-US" smtClean="0">
                <a:solidFill>
                  <a:srgbClr val="000000"/>
                </a:solidFill>
                <a:latin typeface="+mj-lt"/>
              </a:rPr>
              <a:t>Phạm vi hệ thống:</a:t>
            </a:r>
          </a:p>
          <a:p>
            <a:pPr lvl="1"/>
            <a:r>
              <a:rPr lang="en-US" sz="2400" smtClean="0">
                <a:solidFill>
                  <a:srgbClr val="000000"/>
                </a:solidFill>
                <a:latin typeface="+mj-lt"/>
              </a:rPr>
              <a:t>Hệ thống triển khai trên môi trường web</a:t>
            </a:r>
          </a:p>
          <a:p>
            <a:r>
              <a:rPr lang="en-US" smtClean="0">
                <a:solidFill>
                  <a:srgbClr val="000000"/>
                </a:solidFill>
                <a:latin typeface="+mj-lt"/>
              </a:rPr>
              <a:t>Công cụ phát triển</a:t>
            </a:r>
          </a:p>
          <a:p>
            <a:pPr lvl="1"/>
            <a:r>
              <a:rPr lang="en-US" sz="2400" smtClean="0">
                <a:solidFill>
                  <a:srgbClr val="000000"/>
                </a:solidFill>
                <a:latin typeface="+mj-lt"/>
              </a:rPr>
              <a:t>Công cụ lập trình: Netbeans IDE 7.4</a:t>
            </a:r>
          </a:p>
          <a:p>
            <a:pPr lvl="1"/>
            <a:r>
              <a:rPr lang="en-US" sz="2400" smtClean="0">
                <a:solidFill>
                  <a:srgbClr val="000000"/>
                </a:solidFill>
                <a:latin typeface="+mj-lt"/>
              </a:rPr>
              <a:t>Ngôn ngữ sử dụng:</a:t>
            </a:r>
          </a:p>
          <a:p>
            <a:pPr lvl="2"/>
            <a:r>
              <a:rPr lang="en-US" smtClean="0">
                <a:solidFill>
                  <a:srgbClr val="000000"/>
                </a:solidFill>
                <a:latin typeface="+mj-lt"/>
              </a:rPr>
              <a:t>Phía server: PHP</a:t>
            </a:r>
          </a:p>
          <a:p>
            <a:pPr lvl="2"/>
            <a:r>
              <a:rPr lang="en-US" smtClean="0">
                <a:solidFill>
                  <a:srgbClr val="000000"/>
                </a:solidFill>
                <a:latin typeface="+mj-lt"/>
              </a:rPr>
              <a:t>Phía client: Html, Css, Javascript</a:t>
            </a:r>
          </a:p>
          <a:p>
            <a:pPr lvl="1"/>
            <a:r>
              <a:rPr lang="en-US" sz="2400" smtClean="0">
                <a:solidFill>
                  <a:srgbClr val="000000"/>
                </a:solidFill>
                <a:latin typeface="+mj-lt"/>
              </a:rPr>
              <a:t>Môi trường: </a:t>
            </a:r>
          </a:p>
          <a:p>
            <a:pPr lvl="2"/>
            <a:r>
              <a:rPr lang="en-US" smtClean="0">
                <a:solidFill>
                  <a:srgbClr val="000000"/>
                </a:solidFill>
                <a:latin typeface="+mj-lt"/>
              </a:rPr>
              <a:t>Apache</a:t>
            </a:r>
          </a:p>
          <a:p>
            <a:pPr lvl="1"/>
            <a:r>
              <a:rPr lang="en-US" sz="2400" smtClean="0">
                <a:solidFill>
                  <a:srgbClr val="000000"/>
                </a:solidFill>
                <a:latin typeface="+mj-lt"/>
              </a:rPr>
              <a:t>Hệ quản trị cơ sở dữ liệu:</a:t>
            </a:r>
          </a:p>
          <a:p>
            <a:pPr lvl="2"/>
            <a:r>
              <a:rPr lang="en-US" smtClean="0">
                <a:solidFill>
                  <a:srgbClr val="000000"/>
                </a:solidFill>
                <a:latin typeface="+mj-lt"/>
              </a:rPr>
              <a:t>MySQL</a:t>
            </a:r>
          </a:p>
          <a:p>
            <a:pPr lvl="2"/>
            <a:endParaRPr lang="en-US">
              <a:solidFill>
                <a:srgbClr val="000000"/>
              </a:solidFill>
              <a:latin typeface="+mj-lt"/>
            </a:endParaRPr>
          </a:p>
        </p:txBody>
      </p:sp>
      <p:sp>
        <p:nvSpPr>
          <p:cNvPr id="22" name="Slide Number Placeholder 21"/>
          <p:cNvSpPr>
            <a:spLocks noGrp="1"/>
          </p:cNvSpPr>
          <p:nvPr>
            <p:ph type="sldNum" sz="quarter" idx="12"/>
          </p:nvPr>
        </p:nvSpPr>
        <p:spPr/>
        <p:txBody>
          <a:bodyPr/>
          <a:lstStyle/>
          <a:p>
            <a:pPr algn="r"/>
            <a:fld id="{535D6FA7-04C9-4B9E-8C95-879248223DB6}" type="slidenum">
              <a:rPr lang="en-US" smtClean="0"/>
              <a:pPr algn="r"/>
              <a:t>14</a:t>
            </a:fld>
            <a:r>
              <a:rPr lang="en-US" smtClean="0"/>
              <a:t>/23</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47688"/>
            <a:ext cx="8229600" cy="563562"/>
          </a:xfrm>
        </p:spPr>
        <p:txBody>
          <a:bodyPr/>
          <a:lstStyle/>
          <a:p>
            <a:pPr algn="l"/>
            <a:r>
              <a:rPr lang="en-US" smtClean="0"/>
              <a:t>4. Xây dựng chương trình</a:t>
            </a:r>
            <a:endParaRPr lang="en-US"/>
          </a:p>
        </p:txBody>
      </p:sp>
      <p:sp>
        <p:nvSpPr>
          <p:cNvPr id="2" name="Content Placeholder 1"/>
          <p:cNvSpPr>
            <a:spLocks noGrp="1"/>
          </p:cNvSpPr>
          <p:nvPr>
            <p:ph idx="1"/>
          </p:nvPr>
        </p:nvSpPr>
        <p:spPr>
          <a:xfrm>
            <a:off x="152400" y="1338263"/>
            <a:ext cx="8839200" cy="5092700"/>
          </a:xfrm>
        </p:spPr>
        <p:txBody>
          <a:bodyPr/>
          <a:lstStyle/>
          <a:p>
            <a:r>
              <a:rPr lang="en-US" smtClean="0">
                <a:solidFill>
                  <a:srgbClr val="000000"/>
                </a:solidFill>
                <a:latin typeface="+mj-lt"/>
              </a:rPr>
              <a:t>Công nghệ mới: </a:t>
            </a:r>
          </a:p>
          <a:p>
            <a:pPr lvl="1"/>
            <a:r>
              <a:rPr lang="en-US" sz="2400" smtClean="0">
                <a:solidFill>
                  <a:srgbClr val="000000"/>
                </a:solidFill>
                <a:latin typeface="+mj-lt"/>
              </a:rPr>
              <a:t> Bootstrap </a:t>
            </a:r>
            <a:endParaRPr lang="en-US" sz="2400">
              <a:solidFill>
                <a:srgbClr val="000000"/>
              </a:solidFill>
              <a:latin typeface="+mj-lt"/>
            </a:endParaRPr>
          </a:p>
        </p:txBody>
      </p:sp>
      <p:sp>
        <p:nvSpPr>
          <p:cNvPr id="22" name="Slide Number Placeholder 21"/>
          <p:cNvSpPr>
            <a:spLocks noGrp="1"/>
          </p:cNvSpPr>
          <p:nvPr>
            <p:ph type="sldNum" sz="quarter" idx="12"/>
          </p:nvPr>
        </p:nvSpPr>
        <p:spPr/>
        <p:txBody>
          <a:bodyPr/>
          <a:lstStyle/>
          <a:p>
            <a:pPr algn="r"/>
            <a:fld id="{535D6FA7-04C9-4B9E-8C95-879248223DB6}" type="slidenum">
              <a:rPr lang="en-US" smtClean="0"/>
              <a:pPr algn="r"/>
              <a:t>15</a:t>
            </a:fld>
            <a:r>
              <a:rPr lang="en-US" smtClean="0"/>
              <a:t>/23</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86000"/>
            <a:ext cx="7010400" cy="4078923"/>
          </a:xfrm>
          <a:prstGeom prst="rect">
            <a:avLst/>
          </a:prstGeom>
        </p:spPr>
      </p:pic>
    </p:spTree>
    <p:extLst>
      <p:ext uri="{BB962C8B-B14F-4D97-AF65-F5344CB8AC3E}">
        <p14:creationId xmlns:p14="http://schemas.microsoft.com/office/powerpoint/2010/main" val="2246266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47688"/>
            <a:ext cx="8229600" cy="563562"/>
          </a:xfrm>
        </p:spPr>
        <p:txBody>
          <a:bodyPr/>
          <a:lstStyle/>
          <a:p>
            <a:pPr algn="l"/>
            <a:r>
              <a:rPr lang="en-US" smtClean="0"/>
              <a:t>4. Xây dựng chương trình</a:t>
            </a:r>
            <a:endParaRPr lang="en-US"/>
          </a:p>
        </p:txBody>
      </p:sp>
      <p:sp>
        <p:nvSpPr>
          <p:cNvPr id="2" name="Content Placeholder 1"/>
          <p:cNvSpPr>
            <a:spLocks noGrp="1"/>
          </p:cNvSpPr>
          <p:nvPr>
            <p:ph idx="1"/>
          </p:nvPr>
        </p:nvSpPr>
        <p:spPr>
          <a:xfrm>
            <a:off x="152400" y="1338263"/>
            <a:ext cx="8839200" cy="5092700"/>
          </a:xfrm>
        </p:spPr>
        <p:txBody>
          <a:bodyPr/>
          <a:lstStyle/>
          <a:p>
            <a:r>
              <a:rPr lang="en-US" smtClean="0">
                <a:solidFill>
                  <a:srgbClr val="000000"/>
                </a:solidFill>
                <a:latin typeface="+mj-lt"/>
              </a:rPr>
              <a:t>Cấu trúc hệ thống:</a:t>
            </a:r>
            <a:endParaRPr lang="en-US" sz="2400">
              <a:solidFill>
                <a:srgbClr val="000000"/>
              </a:solidFill>
              <a:latin typeface="+mj-lt"/>
            </a:endParaRPr>
          </a:p>
          <a:p>
            <a:pPr lvl="1"/>
            <a:r>
              <a:rPr lang="en-US" sz="2000" smtClean="0">
                <a:solidFill>
                  <a:srgbClr val="000000"/>
                </a:solidFill>
                <a:latin typeface="+mj-lt"/>
              </a:rPr>
              <a:t>Chương trình được xây dựng theo mô hình MVC(Model,View,Controller)</a:t>
            </a:r>
          </a:p>
        </p:txBody>
      </p:sp>
      <p:sp>
        <p:nvSpPr>
          <p:cNvPr id="22" name="Slide Number Placeholder 21"/>
          <p:cNvSpPr>
            <a:spLocks noGrp="1"/>
          </p:cNvSpPr>
          <p:nvPr>
            <p:ph type="sldNum" sz="quarter" idx="12"/>
          </p:nvPr>
        </p:nvSpPr>
        <p:spPr/>
        <p:txBody>
          <a:bodyPr/>
          <a:lstStyle/>
          <a:p>
            <a:pPr algn="r"/>
            <a:fld id="{535D6FA7-04C9-4B9E-8C95-879248223DB6}" type="slidenum">
              <a:rPr lang="en-US" smtClean="0"/>
              <a:pPr algn="r"/>
              <a:t>16</a:t>
            </a:fld>
            <a:r>
              <a:rPr lang="en-US" smtClean="0"/>
              <a:t>/23</a:t>
            </a:r>
            <a:endParaRPr lang="en-US"/>
          </a:p>
        </p:txBody>
      </p:sp>
      <p:pic>
        <p:nvPicPr>
          <p:cNvPr id="5" name="Picture 4" descr="12 MVC.png"/>
          <p:cNvPicPr/>
          <p:nvPr/>
        </p:nvPicPr>
        <p:blipFill>
          <a:blip r:embed="rId3"/>
          <a:stretch>
            <a:fillRect/>
          </a:stretch>
        </p:blipFill>
        <p:spPr>
          <a:xfrm>
            <a:off x="1676400" y="2362199"/>
            <a:ext cx="5835650" cy="4068763"/>
          </a:xfrm>
          <a:prstGeom prst="rect">
            <a:avLst/>
          </a:prstGeom>
        </p:spPr>
      </p:pic>
    </p:spTree>
    <p:extLst>
      <p:ext uri="{BB962C8B-B14F-4D97-AF65-F5344CB8AC3E}">
        <p14:creationId xmlns:p14="http://schemas.microsoft.com/office/powerpoint/2010/main" val="2357495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47688"/>
            <a:ext cx="8229600" cy="563562"/>
          </a:xfrm>
        </p:spPr>
        <p:txBody>
          <a:bodyPr/>
          <a:lstStyle/>
          <a:p>
            <a:pPr algn="l"/>
            <a:r>
              <a:rPr lang="en-US" smtClean="0"/>
              <a:t>4. Xây dựng chương trình</a:t>
            </a:r>
            <a:endParaRPr lang="en-US"/>
          </a:p>
        </p:txBody>
      </p:sp>
      <p:sp>
        <p:nvSpPr>
          <p:cNvPr id="2" name="Content Placeholder 1"/>
          <p:cNvSpPr>
            <a:spLocks noGrp="1"/>
          </p:cNvSpPr>
          <p:nvPr>
            <p:ph idx="1"/>
          </p:nvPr>
        </p:nvSpPr>
        <p:spPr>
          <a:xfrm>
            <a:off x="152400" y="1338262"/>
            <a:ext cx="8839200" cy="5265737"/>
          </a:xfrm>
        </p:spPr>
        <p:txBody>
          <a:bodyPr/>
          <a:lstStyle/>
          <a:p>
            <a:r>
              <a:rPr lang="en-US" smtClean="0">
                <a:solidFill>
                  <a:srgbClr val="000000"/>
                </a:solidFill>
                <a:latin typeface="+mj-lt"/>
              </a:rPr>
              <a:t>Một số giao diện chính:</a:t>
            </a:r>
            <a:endParaRPr lang="en-US" sz="2400">
              <a:solidFill>
                <a:srgbClr val="000000"/>
              </a:solidFill>
              <a:latin typeface="+mj-lt"/>
            </a:endParaRPr>
          </a:p>
          <a:p>
            <a:pPr lvl="1"/>
            <a:r>
              <a:rPr lang="en-US" sz="2000" smtClean="0">
                <a:solidFill>
                  <a:srgbClr val="000000"/>
                </a:solidFill>
                <a:latin typeface="+mj-lt"/>
              </a:rPr>
              <a:t>Giao diện </a:t>
            </a:r>
            <a:r>
              <a:rPr lang="en-US" sz="2000">
                <a:solidFill>
                  <a:srgbClr val="000000"/>
                </a:solidFill>
                <a:latin typeface="+mj-lt"/>
              </a:rPr>
              <a:t>q</a:t>
            </a:r>
            <a:r>
              <a:rPr lang="en-US" sz="2000" smtClean="0">
                <a:solidFill>
                  <a:srgbClr val="000000"/>
                </a:solidFill>
                <a:latin typeface="+mj-lt"/>
              </a:rPr>
              <a:t>uản lý thông báo</a:t>
            </a:r>
            <a:endParaRPr lang="en-US" sz="2000">
              <a:solidFill>
                <a:srgbClr val="000000"/>
              </a:solidFill>
              <a:latin typeface="+mj-lt"/>
            </a:endParaRPr>
          </a:p>
          <a:p>
            <a:pPr marL="457200" lvl="1" indent="0">
              <a:buNone/>
            </a:pPr>
            <a:endParaRPr lang="en-US" sz="2000" smtClean="0">
              <a:solidFill>
                <a:srgbClr val="000000"/>
              </a:solidFill>
              <a:latin typeface="+mj-lt"/>
            </a:endParaRPr>
          </a:p>
        </p:txBody>
      </p:sp>
      <p:sp>
        <p:nvSpPr>
          <p:cNvPr id="22" name="Slide Number Placeholder 21"/>
          <p:cNvSpPr>
            <a:spLocks noGrp="1"/>
          </p:cNvSpPr>
          <p:nvPr>
            <p:ph type="sldNum" sz="quarter" idx="12"/>
          </p:nvPr>
        </p:nvSpPr>
        <p:spPr/>
        <p:txBody>
          <a:bodyPr/>
          <a:lstStyle/>
          <a:p>
            <a:pPr algn="r"/>
            <a:fld id="{535D6FA7-04C9-4B9E-8C95-879248223DB6}" type="slidenum">
              <a:rPr lang="en-US" smtClean="0"/>
              <a:pPr algn="r"/>
              <a:t>17</a:t>
            </a:fld>
            <a:r>
              <a:rPr lang="en-US" smtClean="0"/>
              <a:t>/23</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86000"/>
            <a:ext cx="7772400" cy="4317999"/>
          </a:xfrm>
          <a:prstGeom prst="rect">
            <a:avLst/>
          </a:prstGeom>
        </p:spPr>
      </p:pic>
    </p:spTree>
    <p:extLst>
      <p:ext uri="{BB962C8B-B14F-4D97-AF65-F5344CB8AC3E}">
        <p14:creationId xmlns:p14="http://schemas.microsoft.com/office/powerpoint/2010/main" val="526385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47688"/>
            <a:ext cx="8229600" cy="563562"/>
          </a:xfrm>
        </p:spPr>
        <p:txBody>
          <a:bodyPr/>
          <a:lstStyle/>
          <a:p>
            <a:pPr algn="l"/>
            <a:r>
              <a:rPr lang="en-US" smtClean="0"/>
              <a:t>4. Xây dựng chương trình</a:t>
            </a:r>
            <a:endParaRPr lang="en-US"/>
          </a:p>
        </p:txBody>
      </p:sp>
      <p:sp>
        <p:nvSpPr>
          <p:cNvPr id="2" name="Content Placeholder 1"/>
          <p:cNvSpPr>
            <a:spLocks noGrp="1"/>
          </p:cNvSpPr>
          <p:nvPr>
            <p:ph idx="1"/>
          </p:nvPr>
        </p:nvSpPr>
        <p:spPr>
          <a:xfrm>
            <a:off x="152400" y="1338262"/>
            <a:ext cx="8839200" cy="5265737"/>
          </a:xfrm>
        </p:spPr>
        <p:txBody>
          <a:bodyPr/>
          <a:lstStyle/>
          <a:p>
            <a:r>
              <a:rPr lang="en-US" smtClean="0">
                <a:solidFill>
                  <a:srgbClr val="000000"/>
                </a:solidFill>
                <a:latin typeface="+mj-lt"/>
              </a:rPr>
              <a:t>Một số giao diện chính:</a:t>
            </a:r>
            <a:endParaRPr lang="en-US" sz="2400">
              <a:solidFill>
                <a:srgbClr val="000000"/>
              </a:solidFill>
              <a:latin typeface="+mj-lt"/>
            </a:endParaRPr>
          </a:p>
          <a:p>
            <a:pPr lvl="1"/>
            <a:r>
              <a:rPr lang="en-US" sz="2000" smtClean="0">
                <a:solidFill>
                  <a:srgbClr val="000000"/>
                </a:solidFill>
                <a:latin typeface="+mj-lt"/>
              </a:rPr>
              <a:t>Giao diện diễn đàn trao đổi</a:t>
            </a:r>
            <a:endParaRPr lang="en-US" sz="2000">
              <a:solidFill>
                <a:srgbClr val="000000"/>
              </a:solidFill>
              <a:latin typeface="+mj-lt"/>
            </a:endParaRPr>
          </a:p>
          <a:p>
            <a:pPr marL="457200" lvl="1" indent="0">
              <a:buNone/>
            </a:pPr>
            <a:endParaRPr lang="en-US" sz="2000" smtClean="0">
              <a:solidFill>
                <a:srgbClr val="000000"/>
              </a:solidFill>
              <a:latin typeface="+mj-lt"/>
            </a:endParaRPr>
          </a:p>
        </p:txBody>
      </p:sp>
      <p:sp>
        <p:nvSpPr>
          <p:cNvPr id="22" name="Slide Number Placeholder 21"/>
          <p:cNvSpPr>
            <a:spLocks noGrp="1"/>
          </p:cNvSpPr>
          <p:nvPr>
            <p:ph type="sldNum" sz="quarter" idx="12"/>
          </p:nvPr>
        </p:nvSpPr>
        <p:spPr/>
        <p:txBody>
          <a:bodyPr/>
          <a:lstStyle/>
          <a:p>
            <a:pPr algn="r"/>
            <a:fld id="{535D6FA7-04C9-4B9E-8C95-879248223DB6}" type="slidenum">
              <a:rPr lang="en-US" smtClean="0"/>
              <a:pPr algn="r"/>
              <a:t>18</a:t>
            </a:fld>
            <a:r>
              <a:rPr lang="en-US" smtClean="0"/>
              <a:t>/23</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86000"/>
            <a:ext cx="7696200" cy="4191000"/>
          </a:xfrm>
          <a:prstGeom prst="rect">
            <a:avLst/>
          </a:prstGeom>
        </p:spPr>
      </p:pic>
    </p:spTree>
    <p:extLst>
      <p:ext uri="{BB962C8B-B14F-4D97-AF65-F5344CB8AC3E}">
        <p14:creationId xmlns:p14="http://schemas.microsoft.com/office/powerpoint/2010/main" val="3017113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47688"/>
            <a:ext cx="8229600" cy="563562"/>
          </a:xfrm>
        </p:spPr>
        <p:txBody>
          <a:bodyPr/>
          <a:lstStyle/>
          <a:p>
            <a:pPr algn="l"/>
            <a:r>
              <a:rPr lang="en-US" smtClean="0"/>
              <a:t>4. Xây dựng chương trình</a:t>
            </a:r>
            <a:endParaRPr lang="en-US"/>
          </a:p>
        </p:txBody>
      </p:sp>
      <p:sp>
        <p:nvSpPr>
          <p:cNvPr id="2" name="Content Placeholder 1"/>
          <p:cNvSpPr>
            <a:spLocks noGrp="1"/>
          </p:cNvSpPr>
          <p:nvPr>
            <p:ph idx="1"/>
          </p:nvPr>
        </p:nvSpPr>
        <p:spPr>
          <a:xfrm>
            <a:off x="152400" y="1338262"/>
            <a:ext cx="8839200" cy="5265737"/>
          </a:xfrm>
        </p:spPr>
        <p:txBody>
          <a:bodyPr/>
          <a:lstStyle/>
          <a:p>
            <a:r>
              <a:rPr lang="en-US" smtClean="0">
                <a:solidFill>
                  <a:srgbClr val="000000"/>
                </a:solidFill>
                <a:latin typeface="+mj-lt"/>
              </a:rPr>
              <a:t>Một số giao diện chính:</a:t>
            </a:r>
            <a:endParaRPr lang="en-US" sz="2400">
              <a:solidFill>
                <a:srgbClr val="000000"/>
              </a:solidFill>
              <a:latin typeface="+mj-lt"/>
            </a:endParaRPr>
          </a:p>
          <a:p>
            <a:pPr lvl="1"/>
            <a:r>
              <a:rPr lang="en-US" sz="2000" smtClean="0">
                <a:solidFill>
                  <a:srgbClr val="000000"/>
                </a:solidFill>
                <a:latin typeface="+mj-lt"/>
              </a:rPr>
              <a:t>Giao diện trao đổi riêng</a:t>
            </a:r>
            <a:endParaRPr lang="en-US" sz="2000">
              <a:solidFill>
                <a:srgbClr val="000000"/>
              </a:solidFill>
              <a:latin typeface="+mj-lt"/>
            </a:endParaRPr>
          </a:p>
          <a:p>
            <a:pPr marL="457200" lvl="1" indent="0">
              <a:buNone/>
            </a:pPr>
            <a:endParaRPr lang="en-US" sz="2000" smtClean="0">
              <a:solidFill>
                <a:srgbClr val="000000"/>
              </a:solidFill>
              <a:latin typeface="+mj-lt"/>
            </a:endParaRPr>
          </a:p>
        </p:txBody>
      </p:sp>
      <p:sp>
        <p:nvSpPr>
          <p:cNvPr id="22" name="Slide Number Placeholder 21"/>
          <p:cNvSpPr>
            <a:spLocks noGrp="1"/>
          </p:cNvSpPr>
          <p:nvPr>
            <p:ph type="sldNum" sz="quarter" idx="12"/>
          </p:nvPr>
        </p:nvSpPr>
        <p:spPr/>
        <p:txBody>
          <a:bodyPr/>
          <a:lstStyle/>
          <a:p>
            <a:pPr algn="r"/>
            <a:fld id="{535D6FA7-04C9-4B9E-8C95-879248223DB6}" type="slidenum">
              <a:rPr lang="en-US" smtClean="0"/>
              <a:pPr algn="r"/>
              <a:t>19</a:t>
            </a:fld>
            <a:r>
              <a:rPr lang="en-US" smtClean="0"/>
              <a:t>/23</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62200"/>
            <a:ext cx="7772400" cy="3998119"/>
          </a:xfrm>
          <a:prstGeom prst="rect">
            <a:avLst/>
          </a:prstGeom>
        </p:spPr>
      </p:pic>
    </p:spTree>
    <p:extLst>
      <p:ext uri="{BB962C8B-B14F-4D97-AF65-F5344CB8AC3E}">
        <p14:creationId xmlns:p14="http://schemas.microsoft.com/office/powerpoint/2010/main" val="2887324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err="1" smtClean="0"/>
              <a:t>Nội</a:t>
            </a:r>
            <a:r>
              <a:rPr lang="en-US" smtClean="0"/>
              <a:t> dung trình bày</a:t>
            </a:r>
            <a:endParaRPr lang="en-US"/>
          </a:p>
        </p:txBody>
      </p:sp>
      <p:grpSp>
        <p:nvGrpSpPr>
          <p:cNvPr id="89149" name="Group 61"/>
          <p:cNvGrpSpPr>
            <a:grpSpLocks/>
          </p:cNvGrpSpPr>
          <p:nvPr/>
        </p:nvGrpSpPr>
        <p:grpSpPr bwMode="auto">
          <a:xfrm>
            <a:off x="2260600" y="1676400"/>
            <a:ext cx="4724400" cy="685800"/>
            <a:chOff x="1296" y="1824"/>
            <a:chExt cx="2976" cy="432"/>
          </a:xfrm>
        </p:grpSpPr>
        <p:sp>
          <p:nvSpPr>
            <p:cNvPr id="89150" name="AutoShape 62"/>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000">
                <a:latin typeface="+mj-lt"/>
              </a:endParaRPr>
            </a:p>
          </p:txBody>
        </p:sp>
        <p:sp>
          <p:nvSpPr>
            <p:cNvPr id="89151" name="AutoShape 6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000">
                <a:latin typeface="+mj-lt"/>
              </a:endParaRPr>
            </a:p>
          </p:txBody>
        </p:sp>
        <p:sp>
          <p:nvSpPr>
            <p:cNvPr id="89152" name="Text Box 64"/>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eaLnBrk="0" hangingPunct="0"/>
              <a:r>
                <a:rPr lang="en-US" sz="2000" b="1" smtClean="0">
                  <a:solidFill>
                    <a:srgbClr val="000000"/>
                  </a:solidFill>
                  <a:latin typeface="+mj-lt"/>
                </a:rPr>
                <a:t>    Đặt vấn đề</a:t>
              </a:r>
              <a:endParaRPr lang="en-US" sz="2000" b="1">
                <a:solidFill>
                  <a:srgbClr val="000000"/>
                </a:solidFill>
                <a:latin typeface="+mj-lt"/>
              </a:endParaRPr>
            </a:p>
          </p:txBody>
        </p:sp>
        <p:sp>
          <p:nvSpPr>
            <p:cNvPr id="89153" name="Text Box 65"/>
            <p:cNvSpPr txBox="1">
              <a:spLocks noChangeArrowheads="1"/>
            </p:cNvSpPr>
            <p:nvPr/>
          </p:nvSpPr>
          <p:spPr bwMode="gray">
            <a:xfrm>
              <a:off x="1393" y="1886"/>
              <a:ext cx="197" cy="252"/>
            </a:xfrm>
            <a:prstGeom prst="rect">
              <a:avLst/>
            </a:prstGeom>
            <a:noFill/>
            <a:ln w="9525" algn="ctr">
              <a:noFill/>
              <a:miter lim="800000"/>
              <a:headEnd/>
              <a:tailEnd/>
            </a:ln>
            <a:effectLst/>
          </p:spPr>
          <p:txBody>
            <a:bodyPr wrap="none">
              <a:spAutoFit/>
            </a:bodyPr>
            <a:lstStyle/>
            <a:p>
              <a:pPr eaLnBrk="0" hangingPunct="0"/>
              <a:r>
                <a:rPr lang="en-US" sz="2000">
                  <a:solidFill>
                    <a:schemeClr val="bg1"/>
                  </a:solidFill>
                  <a:latin typeface="+mj-lt"/>
                </a:rPr>
                <a:t>1</a:t>
              </a:r>
            </a:p>
          </p:txBody>
        </p:sp>
      </p:grpSp>
      <p:grpSp>
        <p:nvGrpSpPr>
          <p:cNvPr id="89154" name="Group 66"/>
          <p:cNvGrpSpPr>
            <a:grpSpLocks/>
          </p:cNvGrpSpPr>
          <p:nvPr/>
        </p:nvGrpSpPr>
        <p:grpSpPr bwMode="auto">
          <a:xfrm>
            <a:off x="2260600" y="2514600"/>
            <a:ext cx="4724400" cy="685800"/>
            <a:chOff x="1296" y="1824"/>
            <a:chExt cx="2976" cy="432"/>
          </a:xfrm>
        </p:grpSpPr>
        <p:sp>
          <p:nvSpPr>
            <p:cNvPr id="89155"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000">
                <a:latin typeface="+mj-lt"/>
              </a:endParaRPr>
            </a:p>
          </p:txBody>
        </p:sp>
        <p:sp>
          <p:nvSpPr>
            <p:cNvPr id="89156" name="AutoShape 6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000">
                <a:latin typeface="+mj-lt"/>
              </a:endParaRPr>
            </a:p>
          </p:txBody>
        </p:sp>
        <p:sp>
          <p:nvSpPr>
            <p:cNvPr id="89157" name="Text Box 69"/>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eaLnBrk="0" hangingPunct="0"/>
              <a:r>
                <a:rPr lang="en-US" sz="2000" b="1" smtClean="0">
                  <a:solidFill>
                    <a:srgbClr val="000000"/>
                  </a:solidFill>
                  <a:latin typeface="+mj-lt"/>
                </a:rPr>
                <a:t>    </a:t>
              </a:r>
              <a:r>
                <a:rPr lang="en-US" sz="2000" b="1" err="1" smtClean="0">
                  <a:solidFill>
                    <a:srgbClr val="000000"/>
                  </a:solidFill>
                  <a:latin typeface="+mj-lt"/>
                </a:rPr>
                <a:t>Thiết</a:t>
              </a:r>
              <a:r>
                <a:rPr lang="en-US" sz="2000" b="1" smtClean="0">
                  <a:solidFill>
                    <a:srgbClr val="000000"/>
                  </a:solidFill>
                  <a:latin typeface="+mj-lt"/>
                </a:rPr>
                <a:t> </a:t>
              </a:r>
              <a:r>
                <a:rPr lang="en-US" sz="2000" b="1" err="1" smtClean="0">
                  <a:solidFill>
                    <a:srgbClr val="000000"/>
                  </a:solidFill>
                  <a:latin typeface="+mj-lt"/>
                </a:rPr>
                <a:t>kế</a:t>
              </a:r>
              <a:r>
                <a:rPr lang="en-US" sz="2000" b="1" smtClean="0">
                  <a:solidFill>
                    <a:srgbClr val="000000"/>
                  </a:solidFill>
                  <a:latin typeface="+mj-lt"/>
                </a:rPr>
                <a:t> </a:t>
              </a:r>
              <a:r>
                <a:rPr lang="en-US" sz="2000" b="1" err="1" smtClean="0">
                  <a:solidFill>
                    <a:srgbClr val="000000"/>
                  </a:solidFill>
                  <a:latin typeface="+mj-lt"/>
                </a:rPr>
                <a:t>chức</a:t>
              </a:r>
              <a:r>
                <a:rPr lang="en-US" sz="2000" b="1" smtClean="0">
                  <a:solidFill>
                    <a:srgbClr val="000000"/>
                  </a:solidFill>
                  <a:latin typeface="+mj-lt"/>
                </a:rPr>
                <a:t>  </a:t>
              </a:r>
              <a:r>
                <a:rPr lang="en-US" sz="2000" b="1" err="1" smtClean="0">
                  <a:solidFill>
                    <a:srgbClr val="000000"/>
                  </a:solidFill>
                  <a:latin typeface="+mj-lt"/>
                </a:rPr>
                <a:t>năng</a:t>
              </a:r>
              <a:endParaRPr lang="en-US" sz="2000" b="1">
                <a:solidFill>
                  <a:srgbClr val="000000"/>
                </a:solidFill>
                <a:latin typeface="+mj-lt"/>
              </a:endParaRPr>
            </a:p>
          </p:txBody>
        </p:sp>
        <p:sp>
          <p:nvSpPr>
            <p:cNvPr id="89158" name="Text Box 70"/>
            <p:cNvSpPr txBox="1">
              <a:spLocks noChangeArrowheads="1"/>
            </p:cNvSpPr>
            <p:nvPr/>
          </p:nvSpPr>
          <p:spPr bwMode="gray">
            <a:xfrm>
              <a:off x="1393" y="1886"/>
              <a:ext cx="197" cy="252"/>
            </a:xfrm>
            <a:prstGeom prst="rect">
              <a:avLst/>
            </a:prstGeom>
            <a:noFill/>
            <a:ln w="9525" algn="ctr">
              <a:noFill/>
              <a:miter lim="800000"/>
              <a:headEnd/>
              <a:tailEnd/>
            </a:ln>
            <a:effectLst/>
          </p:spPr>
          <p:txBody>
            <a:bodyPr wrap="none">
              <a:spAutoFit/>
            </a:bodyPr>
            <a:lstStyle/>
            <a:p>
              <a:pPr eaLnBrk="0" hangingPunct="0"/>
              <a:r>
                <a:rPr lang="en-US" sz="2000">
                  <a:solidFill>
                    <a:schemeClr val="bg1"/>
                  </a:solidFill>
                  <a:latin typeface="+mj-lt"/>
                </a:rPr>
                <a:t>2</a:t>
              </a:r>
            </a:p>
          </p:txBody>
        </p:sp>
      </p:grpSp>
      <p:grpSp>
        <p:nvGrpSpPr>
          <p:cNvPr id="89159" name="Group 71"/>
          <p:cNvGrpSpPr>
            <a:grpSpLocks/>
          </p:cNvGrpSpPr>
          <p:nvPr/>
        </p:nvGrpSpPr>
        <p:grpSpPr bwMode="auto">
          <a:xfrm>
            <a:off x="2260600" y="3352800"/>
            <a:ext cx="4724400" cy="685800"/>
            <a:chOff x="1296" y="1824"/>
            <a:chExt cx="2976" cy="432"/>
          </a:xfrm>
        </p:grpSpPr>
        <p:sp>
          <p:nvSpPr>
            <p:cNvPr id="89160" name="AutoShape 72"/>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000">
                <a:latin typeface="+mj-lt"/>
              </a:endParaRPr>
            </a:p>
          </p:txBody>
        </p:sp>
        <p:sp>
          <p:nvSpPr>
            <p:cNvPr id="89161" name="AutoShape 73"/>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000">
                <a:latin typeface="+mj-lt"/>
              </a:endParaRPr>
            </a:p>
          </p:txBody>
        </p:sp>
        <p:sp>
          <p:nvSpPr>
            <p:cNvPr id="89162" name="Text Box 74"/>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eaLnBrk="0" hangingPunct="0"/>
              <a:r>
                <a:rPr lang="en-US" sz="2000" b="1" smtClean="0">
                  <a:solidFill>
                    <a:srgbClr val="000000"/>
                  </a:solidFill>
                  <a:latin typeface="+mj-lt"/>
                </a:rPr>
                <a:t>     </a:t>
              </a:r>
              <a:r>
                <a:rPr lang="en-US" sz="2000" b="1" err="1" smtClean="0">
                  <a:solidFill>
                    <a:srgbClr val="000000"/>
                  </a:solidFill>
                  <a:latin typeface="+mj-lt"/>
                </a:rPr>
                <a:t>Mô</a:t>
              </a:r>
              <a:r>
                <a:rPr lang="en-US" sz="2000" b="1" smtClean="0">
                  <a:solidFill>
                    <a:srgbClr val="000000"/>
                  </a:solidFill>
                  <a:latin typeface="+mj-lt"/>
                </a:rPr>
                <a:t> </a:t>
              </a:r>
              <a:r>
                <a:rPr lang="en-US" sz="2000" b="1" err="1" smtClean="0">
                  <a:solidFill>
                    <a:srgbClr val="000000"/>
                  </a:solidFill>
                  <a:latin typeface="+mj-lt"/>
                </a:rPr>
                <a:t>hình</a:t>
              </a:r>
              <a:r>
                <a:rPr lang="en-US" sz="2000" b="1" smtClean="0">
                  <a:solidFill>
                    <a:srgbClr val="000000"/>
                  </a:solidFill>
                  <a:latin typeface="+mj-lt"/>
                </a:rPr>
                <a:t> </a:t>
              </a:r>
              <a:r>
                <a:rPr lang="en-US" sz="2000" b="1" err="1" smtClean="0">
                  <a:solidFill>
                    <a:srgbClr val="000000"/>
                  </a:solidFill>
                  <a:latin typeface="+mj-lt"/>
                </a:rPr>
                <a:t>dữ</a:t>
              </a:r>
              <a:r>
                <a:rPr lang="en-US" sz="2000" b="1" smtClean="0">
                  <a:solidFill>
                    <a:srgbClr val="000000"/>
                  </a:solidFill>
                  <a:latin typeface="+mj-lt"/>
                </a:rPr>
                <a:t> </a:t>
              </a:r>
              <a:r>
                <a:rPr lang="en-US" sz="2000" b="1" err="1" smtClean="0">
                  <a:solidFill>
                    <a:srgbClr val="000000"/>
                  </a:solidFill>
                  <a:latin typeface="+mj-lt"/>
                </a:rPr>
                <a:t>liệu</a:t>
              </a:r>
              <a:endParaRPr lang="en-US" sz="2000" b="1">
                <a:solidFill>
                  <a:srgbClr val="000000"/>
                </a:solidFill>
                <a:latin typeface="+mj-lt"/>
              </a:endParaRPr>
            </a:p>
          </p:txBody>
        </p:sp>
        <p:sp>
          <p:nvSpPr>
            <p:cNvPr id="89163" name="Text Box 75"/>
            <p:cNvSpPr txBox="1">
              <a:spLocks noChangeArrowheads="1"/>
            </p:cNvSpPr>
            <p:nvPr/>
          </p:nvSpPr>
          <p:spPr bwMode="gray">
            <a:xfrm>
              <a:off x="1393" y="1886"/>
              <a:ext cx="197" cy="252"/>
            </a:xfrm>
            <a:prstGeom prst="rect">
              <a:avLst/>
            </a:prstGeom>
            <a:noFill/>
            <a:ln w="9525" algn="ctr">
              <a:noFill/>
              <a:miter lim="800000"/>
              <a:headEnd/>
              <a:tailEnd/>
            </a:ln>
            <a:effectLst/>
          </p:spPr>
          <p:txBody>
            <a:bodyPr wrap="none">
              <a:spAutoFit/>
            </a:bodyPr>
            <a:lstStyle/>
            <a:p>
              <a:pPr eaLnBrk="0" hangingPunct="0"/>
              <a:r>
                <a:rPr lang="en-US" sz="2000">
                  <a:solidFill>
                    <a:schemeClr val="bg1"/>
                  </a:solidFill>
                  <a:latin typeface="+mj-lt"/>
                </a:rPr>
                <a:t>3</a:t>
              </a:r>
            </a:p>
          </p:txBody>
        </p:sp>
      </p:grpSp>
      <p:grpSp>
        <p:nvGrpSpPr>
          <p:cNvPr id="89164" name="Group 76"/>
          <p:cNvGrpSpPr>
            <a:grpSpLocks/>
          </p:cNvGrpSpPr>
          <p:nvPr/>
        </p:nvGrpSpPr>
        <p:grpSpPr bwMode="auto">
          <a:xfrm>
            <a:off x="2260600" y="4267200"/>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000">
                <a:latin typeface="+mj-lt"/>
              </a:endParaRPr>
            </a:p>
          </p:txBody>
        </p:sp>
        <p:sp>
          <p:nvSpPr>
            <p:cNvPr id="89166" name="AutoShape 78"/>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000">
                <a:latin typeface="+mj-lt"/>
              </a:endParaRPr>
            </a:p>
          </p:txBody>
        </p:sp>
        <p:sp>
          <p:nvSpPr>
            <p:cNvPr id="89167" name="Text Box 79"/>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eaLnBrk="0" hangingPunct="0"/>
              <a:r>
                <a:rPr lang="en-US" sz="2000" b="1" smtClean="0">
                  <a:solidFill>
                    <a:srgbClr val="000000"/>
                  </a:solidFill>
                  <a:latin typeface="+mj-lt"/>
                </a:rPr>
                <a:t>    </a:t>
              </a:r>
              <a:r>
                <a:rPr lang="en-US" sz="2000" b="1" err="1" smtClean="0">
                  <a:solidFill>
                    <a:srgbClr val="000000"/>
                  </a:solidFill>
                  <a:latin typeface="+mj-lt"/>
                </a:rPr>
                <a:t>Xây</a:t>
              </a:r>
              <a:r>
                <a:rPr lang="en-US" sz="2000" b="1" smtClean="0">
                  <a:solidFill>
                    <a:srgbClr val="000000"/>
                  </a:solidFill>
                  <a:latin typeface="+mj-lt"/>
                </a:rPr>
                <a:t> </a:t>
              </a:r>
              <a:r>
                <a:rPr lang="en-US" sz="2000" b="1" err="1" smtClean="0">
                  <a:solidFill>
                    <a:srgbClr val="000000"/>
                  </a:solidFill>
                  <a:latin typeface="+mj-lt"/>
                </a:rPr>
                <a:t>dựng</a:t>
              </a:r>
              <a:r>
                <a:rPr lang="en-US" sz="2000" b="1" smtClean="0">
                  <a:solidFill>
                    <a:srgbClr val="000000"/>
                  </a:solidFill>
                  <a:latin typeface="+mj-lt"/>
                </a:rPr>
                <a:t> </a:t>
              </a:r>
              <a:r>
                <a:rPr lang="en-US" sz="2000" b="1" err="1" smtClean="0">
                  <a:solidFill>
                    <a:srgbClr val="000000"/>
                  </a:solidFill>
                  <a:latin typeface="+mj-lt"/>
                </a:rPr>
                <a:t>chương</a:t>
              </a:r>
              <a:r>
                <a:rPr lang="en-US" sz="2000" b="1" smtClean="0">
                  <a:solidFill>
                    <a:srgbClr val="000000"/>
                  </a:solidFill>
                  <a:latin typeface="+mj-lt"/>
                </a:rPr>
                <a:t> </a:t>
              </a:r>
              <a:r>
                <a:rPr lang="en-US" sz="2000" b="1" err="1" smtClean="0">
                  <a:solidFill>
                    <a:srgbClr val="000000"/>
                  </a:solidFill>
                  <a:latin typeface="+mj-lt"/>
                </a:rPr>
                <a:t>trình</a:t>
              </a:r>
              <a:endParaRPr lang="en-US" sz="2000" b="1">
                <a:solidFill>
                  <a:srgbClr val="000000"/>
                </a:solidFill>
                <a:latin typeface="+mj-lt"/>
              </a:endParaRPr>
            </a:p>
          </p:txBody>
        </p:sp>
        <p:sp>
          <p:nvSpPr>
            <p:cNvPr id="89168" name="Text Box 80"/>
            <p:cNvSpPr txBox="1">
              <a:spLocks noChangeArrowheads="1"/>
            </p:cNvSpPr>
            <p:nvPr/>
          </p:nvSpPr>
          <p:spPr bwMode="gray">
            <a:xfrm>
              <a:off x="1393" y="1886"/>
              <a:ext cx="197" cy="252"/>
            </a:xfrm>
            <a:prstGeom prst="rect">
              <a:avLst/>
            </a:prstGeom>
            <a:noFill/>
            <a:ln w="9525" algn="ctr">
              <a:noFill/>
              <a:miter lim="800000"/>
              <a:headEnd/>
              <a:tailEnd/>
            </a:ln>
            <a:effectLst/>
          </p:spPr>
          <p:txBody>
            <a:bodyPr wrap="none">
              <a:spAutoFit/>
            </a:bodyPr>
            <a:lstStyle/>
            <a:p>
              <a:pPr eaLnBrk="0" hangingPunct="0"/>
              <a:r>
                <a:rPr lang="en-US" sz="2000">
                  <a:solidFill>
                    <a:schemeClr val="bg1"/>
                  </a:solidFill>
                  <a:latin typeface="+mj-lt"/>
                </a:rPr>
                <a:t>4</a:t>
              </a:r>
            </a:p>
          </p:txBody>
        </p:sp>
      </p:gr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2</a:t>
            </a:fld>
            <a:r>
              <a:rPr lang="en-US" smtClean="0"/>
              <a:t>/23</a:t>
            </a:r>
            <a:endParaRPr lang="en-US"/>
          </a:p>
        </p:txBody>
      </p:sp>
      <p:grpSp>
        <p:nvGrpSpPr>
          <p:cNvPr id="32" name="Group 61"/>
          <p:cNvGrpSpPr>
            <a:grpSpLocks/>
          </p:cNvGrpSpPr>
          <p:nvPr/>
        </p:nvGrpSpPr>
        <p:grpSpPr bwMode="auto">
          <a:xfrm>
            <a:off x="2260600" y="5181600"/>
            <a:ext cx="4724400" cy="685800"/>
            <a:chOff x="1296" y="1824"/>
            <a:chExt cx="2976" cy="432"/>
          </a:xfrm>
        </p:grpSpPr>
        <p:sp>
          <p:nvSpPr>
            <p:cNvPr id="33" name="AutoShape 62"/>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000">
                <a:latin typeface="+mj-lt"/>
              </a:endParaRPr>
            </a:p>
          </p:txBody>
        </p:sp>
        <p:sp>
          <p:nvSpPr>
            <p:cNvPr id="34" name="AutoShape 6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000">
                <a:latin typeface="+mj-lt"/>
              </a:endParaRPr>
            </a:p>
          </p:txBody>
        </p:sp>
        <p:sp>
          <p:nvSpPr>
            <p:cNvPr id="35" name="Text Box 64"/>
            <p:cNvSpPr txBox="1">
              <a:spLocks noChangeArrowheads="1"/>
            </p:cNvSpPr>
            <p:nvPr/>
          </p:nvSpPr>
          <p:spPr bwMode="gray">
            <a:xfrm>
              <a:off x="1680" y="1934"/>
              <a:ext cx="2160" cy="252"/>
            </a:xfrm>
            <a:prstGeom prst="rect">
              <a:avLst/>
            </a:prstGeom>
            <a:noFill/>
            <a:ln w="9525" algn="ctr">
              <a:noFill/>
              <a:miter lim="800000"/>
              <a:headEnd/>
              <a:tailEnd/>
            </a:ln>
            <a:effectLst/>
          </p:spPr>
          <p:txBody>
            <a:bodyPr>
              <a:spAutoFit/>
            </a:bodyPr>
            <a:lstStyle/>
            <a:p>
              <a:pPr eaLnBrk="0" hangingPunct="0"/>
              <a:r>
                <a:rPr lang="en-US" sz="2000" b="1" smtClean="0">
                  <a:solidFill>
                    <a:srgbClr val="000000"/>
                  </a:solidFill>
                  <a:latin typeface="+mj-lt"/>
                </a:rPr>
                <a:t>    Kết luận, hướng phát triển</a:t>
              </a:r>
              <a:endParaRPr lang="en-US" sz="2000" b="1">
                <a:solidFill>
                  <a:srgbClr val="000000"/>
                </a:solidFill>
                <a:latin typeface="+mj-lt"/>
              </a:endParaRPr>
            </a:p>
          </p:txBody>
        </p:sp>
        <p:sp>
          <p:nvSpPr>
            <p:cNvPr id="36" name="Text Box 65"/>
            <p:cNvSpPr txBox="1">
              <a:spLocks noChangeArrowheads="1"/>
            </p:cNvSpPr>
            <p:nvPr/>
          </p:nvSpPr>
          <p:spPr bwMode="gray">
            <a:xfrm>
              <a:off x="1393" y="1886"/>
              <a:ext cx="197" cy="252"/>
            </a:xfrm>
            <a:prstGeom prst="rect">
              <a:avLst/>
            </a:prstGeom>
            <a:noFill/>
            <a:ln w="9525" algn="ctr">
              <a:noFill/>
              <a:miter lim="800000"/>
              <a:headEnd/>
              <a:tailEnd/>
            </a:ln>
            <a:effectLst/>
          </p:spPr>
          <p:txBody>
            <a:bodyPr wrap="none">
              <a:spAutoFit/>
            </a:bodyPr>
            <a:lstStyle/>
            <a:p>
              <a:pPr eaLnBrk="0" hangingPunct="0"/>
              <a:r>
                <a:rPr lang="en-US" sz="2000">
                  <a:solidFill>
                    <a:schemeClr val="bg1"/>
                  </a:solidFill>
                  <a:latin typeface="+mj-lt"/>
                </a:rPr>
                <a:t>5</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47688"/>
            <a:ext cx="8229600" cy="563562"/>
          </a:xfrm>
        </p:spPr>
        <p:txBody>
          <a:bodyPr/>
          <a:lstStyle/>
          <a:p>
            <a:pPr algn="l"/>
            <a:r>
              <a:rPr lang="en-US" smtClean="0"/>
              <a:t>4. Xây dựng chương trình</a:t>
            </a:r>
            <a:endParaRPr lang="en-US"/>
          </a:p>
        </p:txBody>
      </p:sp>
      <p:sp>
        <p:nvSpPr>
          <p:cNvPr id="2" name="Content Placeholder 1"/>
          <p:cNvSpPr>
            <a:spLocks noGrp="1"/>
          </p:cNvSpPr>
          <p:nvPr>
            <p:ph idx="1"/>
          </p:nvPr>
        </p:nvSpPr>
        <p:spPr>
          <a:xfrm>
            <a:off x="152400" y="1338262"/>
            <a:ext cx="8839200" cy="5265737"/>
          </a:xfrm>
        </p:spPr>
        <p:txBody>
          <a:bodyPr/>
          <a:lstStyle/>
          <a:p>
            <a:r>
              <a:rPr lang="en-US" smtClean="0">
                <a:solidFill>
                  <a:srgbClr val="000000"/>
                </a:solidFill>
                <a:latin typeface="+mj-lt"/>
              </a:rPr>
              <a:t>Một số giao diện chính:</a:t>
            </a:r>
            <a:endParaRPr lang="en-US" sz="2400">
              <a:solidFill>
                <a:srgbClr val="000000"/>
              </a:solidFill>
              <a:latin typeface="+mj-lt"/>
            </a:endParaRPr>
          </a:p>
          <a:p>
            <a:pPr lvl="1"/>
            <a:r>
              <a:rPr lang="en-US" sz="2000" smtClean="0">
                <a:solidFill>
                  <a:srgbClr val="000000"/>
                </a:solidFill>
                <a:latin typeface="+mj-lt"/>
              </a:rPr>
              <a:t>Giao diện quản lý học bạ</a:t>
            </a:r>
            <a:endParaRPr lang="en-US" sz="2000">
              <a:solidFill>
                <a:srgbClr val="000000"/>
              </a:solidFill>
              <a:latin typeface="+mj-lt"/>
            </a:endParaRPr>
          </a:p>
          <a:p>
            <a:pPr marL="457200" lvl="1" indent="0">
              <a:buNone/>
            </a:pPr>
            <a:endParaRPr lang="en-US" sz="2000" smtClean="0">
              <a:solidFill>
                <a:srgbClr val="000000"/>
              </a:solidFill>
              <a:latin typeface="+mj-lt"/>
            </a:endParaRPr>
          </a:p>
        </p:txBody>
      </p:sp>
      <p:sp>
        <p:nvSpPr>
          <p:cNvPr id="22" name="Slide Number Placeholder 21"/>
          <p:cNvSpPr>
            <a:spLocks noGrp="1"/>
          </p:cNvSpPr>
          <p:nvPr>
            <p:ph type="sldNum" sz="quarter" idx="12"/>
          </p:nvPr>
        </p:nvSpPr>
        <p:spPr/>
        <p:txBody>
          <a:bodyPr/>
          <a:lstStyle/>
          <a:p>
            <a:pPr algn="r"/>
            <a:fld id="{535D6FA7-04C9-4B9E-8C95-879248223DB6}" type="slidenum">
              <a:rPr lang="en-US" smtClean="0"/>
              <a:pPr algn="r"/>
              <a:t>20</a:t>
            </a:fld>
            <a:r>
              <a:rPr lang="en-US" smtClean="0"/>
              <a:t>/23</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16320"/>
            <a:ext cx="7620000" cy="4302919"/>
          </a:xfrm>
          <a:prstGeom prst="rect">
            <a:avLst/>
          </a:prstGeom>
        </p:spPr>
      </p:pic>
    </p:spTree>
    <p:extLst>
      <p:ext uri="{BB962C8B-B14F-4D97-AF65-F5344CB8AC3E}">
        <p14:creationId xmlns:p14="http://schemas.microsoft.com/office/powerpoint/2010/main" val="1513336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47688"/>
            <a:ext cx="8229600" cy="563562"/>
          </a:xfrm>
        </p:spPr>
        <p:txBody>
          <a:bodyPr/>
          <a:lstStyle/>
          <a:p>
            <a:pPr algn="l"/>
            <a:r>
              <a:rPr lang="en-US" smtClean="0"/>
              <a:t>4. Xây dựng chương trình</a:t>
            </a:r>
            <a:endParaRPr lang="en-US"/>
          </a:p>
        </p:txBody>
      </p:sp>
      <p:sp>
        <p:nvSpPr>
          <p:cNvPr id="2" name="Content Placeholder 1"/>
          <p:cNvSpPr>
            <a:spLocks noGrp="1"/>
          </p:cNvSpPr>
          <p:nvPr>
            <p:ph idx="1"/>
          </p:nvPr>
        </p:nvSpPr>
        <p:spPr>
          <a:xfrm>
            <a:off x="152400" y="1338262"/>
            <a:ext cx="8839200" cy="5265737"/>
          </a:xfrm>
        </p:spPr>
        <p:txBody>
          <a:bodyPr/>
          <a:lstStyle/>
          <a:p>
            <a:r>
              <a:rPr lang="en-US" smtClean="0">
                <a:solidFill>
                  <a:srgbClr val="000000"/>
                </a:solidFill>
                <a:latin typeface="+mj-lt"/>
              </a:rPr>
              <a:t>Giao diện trên các thiết bị di động:</a:t>
            </a:r>
            <a:endParaRPr lang="en-US" sz="2400">
              <a:solidFill>
                <a:srgbClr val="000000"/>
              </a:solidFill>
              <a:latin typeface="+mj-lt"/>
            </a:endParaRPr>
          </a:p>
          <a:p>
            <a:pPr lvl="1"/>
            <a:r>
              <a:rPr lang="en-US" sz="2000" smtClean="0">
                <a:solidFill>
                  <a:srgbClr val="000000"/>
                </a:solidFill>
                <a:latin typeface="+mj-lt"/>
              </a:rPr>
              <a:t>Giao diện tạo mới chủ đề, cập nhật thông tin</a:t>
            </a:r>
          </a:p>
        </p:txBody>
      </p:sp>
      <p:sp>
        <p:nvSpPr>
          <p:cNvPr id="22" name="Slide Number Placeholder 21"/>
          <p:cNvSpPr>
            <a:spLocks noGrp="1"/>
          </p:cNvSpPr>
          <p:nvPr>
            <p:ph type="sldNum" sz="quarter" idx="12"/>
          </p:nvPr>
        </p:nvSpPr>
        <p:spPr/>
        <p:txBody>
          <a:bodyPr/>
          <a:lstStyle/>
          <a:p>
            <a:pPr algn="r"/>
            <a:fld id="{535D6FA7-04C9-4B9E-8C95-879248223DB6}" type="slidenum">
              <a:rPr lang="en-US" smtClean="0"/>
              <a:pPr algn="r"/>
              <a:t>21</a:t>
            </a:fld>
            <a:r>
              <a:rPr lang="en-US" smtClean="0"/>
              <a:t>/23</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152650"/>
            <a:ext cx="4114800" cy="457200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52650"/>
            <a:ext cx="3899400" cy="4572001"/>
          </a:xfrm>
          <a:prstGeom prst="rect">
            <a:avLst/>
          </a:prstGeom>
        </p:spPr>
      </p:pic>
    </p:spTree>
    <p:extLst>
      <p:ext uri="{BB962C8B-B14F-4D97-AF65-F5344CB8AC3E}">
        <p14:creationId xmlns:p14="http://schemas.microsoft.com/office/powerpoint/2010/main" val="3460678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47688"/>
            <a:ext cx="8229600" cy="563562"/>
          </a:xfrm>
        </p:spPr>
        <p:txBody>
          <a:bodyPr/>
          <a:lstStyle/>
          <a:p>
            <a:pPr algn="l"/>
            <a:r>
              <a:rPr lang="en-US" smtClean="0"/>
              <a:t>5. Kết luận</a:t>
            </a:r>
            <a:endParaRPr lang="en-US"/>
          </a:p>
        </p:txBody>
      </p:sp>
      <p:sp>
        <p:nvSpPr>
          <p:cNvPr id="2" name="Content Placeholder 1"/>
          <p:cNvSpPr>
            <a:spLocks noGrp="1"/>
          </p:cNvSpPr>
          <p:nvPr>
            <p:ph idx="1"/>
          </p:nvPr>
        </p:nvSpPr>
        <p:spPr>
          <a:xfrm>
            <a:off x="152400" y="1338262"/>
            <a:ext cx="8839200" cy="5265737"/>
          </a:xfrm>
        </p:spPr>
        <p:txBody>
          <a:bodyPr/>
          <a:lstStyle/>
          <a:p>
            <a:r>
              <a:rPr lang="en-US" smtClean="0">
                <a:solidFill>
                  <a:srgbClr val="000000"/>
                </a:solidFill>
                <a:latin typeface="+mj-lt"/>
              </a:rPr>
              <a:t>Kết quả đạt được:</a:t>
            </a:r>
          </a:p>
          <a:p>
            <a:pPr lvl="1"/>
            <a:r>
              <a:rPr lang="en-US" sz="2400" smtClean="0">
                <a:solidFill>
                  <a:srgbClr val="000000"/>
                </a:solidFill>
                <a:latin typeface="+mj-lt"/>
              </a:rPr>
              <a:t>Về lý thuyết:</a:t>
            </a:r>
            <a:endParaRPr lang="en-US" sz="2400">
              <a:solidFill>
                <a:srgbClr val="000000"/>
              </a:solidFill>
              <a:latin typeface="+mj-lt"/>
            </a:endParaRPr>
          </a:p>
          <a:p>
            <a:pPr lvl="2"/>
            <a:r>
              <a:rPr lang="en-US" sz="2000" smtClean="0">
                <a:solidFill>
                  <a:srgbClr val="000000"/>
                </a:solidFill>
                <a:latin typeface="+mj-lt"/>
              </a:rPr>
              <a:t>Khảo sát được hiện trạng hệ thống</a:t>
            </a:r>
          </a:p>
          <a:p>
            <a:pPr lvl="2"/>
            <a:r>
              <a:rPr lang="en-US" sz="2000" smtClean="0">
                <a:solidFill>
                  <a:srgbClr val="000000"/>
                </a:solidFill>
                <a:latin typeface="+mj-lt"/>
              </a:rPr>
              <a:t>Nắm được quá trình phân tích thiết kế hệ thống theo hướng đối tượng</a:t>
            </a:r>
          </a:p>
          <a:p>
            <a:pPr lvl="2"/>
            <a:r>
              <a:rPr lang="en-US" sz="2000" smtClean="0">
                <a:solidFill>
                  <a:srgbClr val="000000"/>
                </a:solidFill>
                <a:latin typeface="+mj-lt"/>
              </a:rPr>
              <a:t>Thiết kế các chức năng cần thiết cho hệ thống</a:t>
            </a:r>
          </a:p>
          <a:p>
            <a:pPr lvl="2"/>
            <a:r>
              <a:rPr lang="en-US" sz="2000" smtClean="0">
                <a:solidFill>
                  <a:srgbClr val="000000"/>
                </a:solidFill>
                <a:latin typeface="+mj-lt"/>
              </a:rPr>
              <a:t>Thiết kế cơ sở dữ liệu phù hợp với hệ thống</a:t>
            </a:r>
          </a:p>
          <a:p>
            <a:pPr lvl="1"/>
            <a:r>
              <a:rPr lang="en-US">
                <a:solidFill>
                  <a:srgbClr val="000000"/>
                </a:solidFill>
                <a:latin typeface="+mj-lt"/>
              </a:rPr>
              <a:t> </a:t>
            </a:r>
            <a:r>
              <a:rPr lang="en-US" sz="2400" smtClean="0">
                <a:solidFill>
                  <a:srgbClr val="000000"/>
                </a:solidFill>
                <a:latin typeface="+mj-lt"/>
              </a:rPr>
              <a:t>Về chương trình:</a:t>
            </a:r>
          </a:p>
          <a:p>
            <a:pPr lvl="2"/>
            <a:r>
              <a:rPr lang="en-US" sz="2000" smtClean="0">
                <a:solidFill>
                  <a:srgbClr val="000000"/>
                </a:solidFill>
                <a:latin typeface="+mj-lt"/>
              </a:rPr>
              <a:t>Xây dựng được một phần mềm thân thiện, đáp ứng được yêu cầu đề ra</a:t>
            </a:r>
          </a:p>
          <a:p>
            <a:r>
              <a:rPr lang="en-US" smtClean="0">
                <a:solidFill>
                  <a:srgbClr val="000000"/>
                </a:solidFill>
                <a:latin typeface="+mj-lt"/>
              </a:rPr>
              <a:t>Hướng phát triển</a:t>
            </a:r>
          </a:p>
          <a:p>
            <a:pPr lvl="1"/>
            <a:r>
              <a:rPr lang="en-US" sz="2000" smtClean="0">
                <a:solidFill>
                  <a:srgbClr val="000000"/>
                </a:solidFill>
                <a:latin typeface="+mj-lt"/>
              </a:rPr>
              <a:t>Bổ </a:t>
            </a:r>
            <a:r>
              <a:rPr lang="en-US" sz="2000">
                <a:solidFill>
                  <a:srgbClr val="000000"/>
                </a:solidFill>
                <a:latin typeface="+mj-lt"/>
              </a:rPr>
              <a:t>sung thêm các chức năng của trao đổi riêng, trao đổi diễn </a:t>
            </a:r>
            <a:r>
              <a:rPr lang="en-US" sz="2000" smtClean="0">
                <a:solidFill>
                  <a:srgbClr val="000000"/>
                </a:solidFill>
                <a:latin typeface="+mj-lt"/>
              </a:rPr>
              <a:t>đàn</a:t>
            </a:r>
          </a:p>
          <a:p>
            <a:pPr lvl="1"/>
            <a:r>
              <a:rPr lang="en-US" sz="2000" smtClean="0">
                <a:solidFill>
                  <a:srgbClr val="000000"/>
                </a:solidFill>
                <a:latin typeface="+mj-lt"/>
              </a:rPr>
              <a:t>Tích hợp bổ sung các </a:t>
            </a:r>
            <a:r>
              <a:rPr lang="en-US" sz="2000" smtClean="0">
                <a:solidFill>
                  <a:srgbClr val="000000"/>
                </a:solidFill>
                <a:latin typeface="+mj-lt"/>
              </a:rPr>
              <a:t>chức, </a:t>
            </a:r>
            <a:r>
              <a:rPr lang="en-US" sz="2000" smtClean="0">
                <a:solidFill>
                  <a:srgbClr val="000000"/>
                </a:solidFill>
                <a:latin typeface="+mj-lt"/>
              </a:rPr>
              <a:t>mạng xã hội,…</a:t>
            </a:r>
          </a:p>
          <a:p>
            <a:pPr lvl="1"/>
            <a:r>
              <a:rPr lang="en-US" sz="2000" smtClean="0">
                <a:solidFill>
                  <a:srgbClr val="000000"/>
                </a:solidFill>
                <a:latin typeface="+mj-lt"/>
              </a:rPr>
              <a:t>Hoàn thiện chương trình để </a:t>
            </a:r>
            <a:r>
              <a:rPr lang="en-US" sz="2000">
                <a:solidFill>
                  <a:srgbClr val="000000"/>
                </a:solidFill>
                <a:latin typeface="+mj-lt"/>
              </a:rPr>
              <a:t>hiểnnăng mới : email </a:t>
            </a:r>
            <a:r>
              <a:rPr lang="en-US" sz="2000" smtClean="0">
                <a:solidFill>
                  <a:srgbClr val="000000"/>
                </a:solidFill>
                <a:latin typeface="+mj-lt"/>
              </a:rPr>
              <a:t>thị đẹp, chạy tốt trên các thiết bị di động</a:t>
            </a:r>
          </a:p>
          <a:p>
            <a:pPr lvl="1"/>
            <a:r>
              <a:rPr lang="en-US" sz="2000">
                <a:solidFill>
                  <a:srgbClr val="000000"/>
                </a:solidFill>
                <a:latin typeface="+mj-lt"/>
              </a:rPr>
              <a:t>Phối hợp cài đặt, vận hành thử nghiệm phần mềm cho các trường tiểu học</a:t>
            </a:r>
          </a:p>
          <a:p>
            <a:pPr lvl="1"/>
            <a:endParaRPr lang="en-US" sz="2000" smtClean="0">
              <a:solidFill>
                <a:srgbClr val="000000"/>
              </a:solidFill>
              <a:latin typeface="+mj-lt"/>
            </a:endParaRPr>
          </a:p>
        </p:txBody>
      </p:sp>
      <p:sp>
        <p:nvSpPr>
          <p:cNvPr id="22" name="Slide Number Placeholder 21"/>
          <p:cNvSpPr>
            <a:spLocks noGrp="1"/>
          </p:cNvSpPr>
          <p:nvPr>
            <p:ph type="sldNum" sz="quarter" idx="12"/>
          </p:nvPr>
        </p:nvSpPr>
        <p:spPr/>
        <p:txBody>
          <a:bodyPr/>
          <a:lstStyle/>
          <a:p>
            <a:pPr algn="r"/>
            <a:fld id="{535D6FA7-04C9-4B9E-8C95-879248223DB6}" type="slidenum">
              <a:rPr lang="en-US" smtClean="0"/>
              <a:pPr algn="r"/>
              <a:t>22</a:t>
            </a:fld>
            <a:r>
              <a:rPr lang="en-US" smtClean="0"/>
              <a:t>/23</a:t>
            </a:r>
            <a:endParaRPr lang="en-US"/>
          </a:p>
        </p:txBody>
      </p:sp>
    </p:spTree>
    <p:extLst>
      <p:ext uri="{BB962C8B-B14F-4D97-AF65-F5344CB8AC3E}">
        <p14:creationId xmlns:p14="http://schemas.microsoft.com/office/powerpoint/2010/main" val="1114657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2209800" y="3048000"/>
            <a:ext cx="5181600" cy="609600"/>
          </a:xfrm>
          <a:prstGeom prst="rect">
            <a:avLst/>
          </a:prstGeom>
        </p:spPr>
        <p:txBody>
          <a:bodyPr wrap="none" fromWordArt="1">
            <a:prstTxWarp prst="textDeflate">
              <a:avLst>
                <a:gd name="adj" fmla="val 0"/>
              </a:avLst>
            </a:prstTxWarp>
          </a:bodyPr>
          <a:lstStyle/>
          <a:p>
            <a:pPr algn="ctr"/>
            <a:r>
              <a:rPr lang="en-US" sz="3600" b="1" kern="10" smtClean="0">
                <a:ln w="19050">
                  <a:solidFill>
                    <a:srgbClr val="FFFFFF"/>
                  </a:solidFill>
                  <a:round/>
                  <a:headEnd/>
                  <a:tailEnd/>
                </a:ln>
                <a:gradFill rotWithShape="1">
                  <a:gsLst>
                    <a:gs pos="0">
                      <a:schemeClr val="bg2"/>
                    </a:gs>
                    <a:gs pos="100000">
                      <a:schemeClr val="bg2">
                        <a:gamma/>
                        <a:shade val="46275"/>
                        <a:invGamma/>
                      </a:schemeClr>
                    </a:gs>
                  </a:gsLst>
                  <a:lin ang="0" scaled="1"/>
                </a:gradFill>
                <a:effectLst>
                  <a:outerShdw dist="71842" dir="2700000" algn="ctr" rotWithShape="0">
                    <a:schemeClr val="tx1">
                      <a:alpha val="50000"/>
                    </a:schemeClr>
                  </a:outerShdw>
                </a:effectLst>
                <a:latin typeface="Arial"/>
                <a:cs typeface="Arial"/>
              </a:rPr>
              <a:t>Em xin chân thành cám ơn!</a:t>
            </a:r>
            <a:endParaRPr lang="en-US" sz="3600" b="1" kern="10">
              <a:ln w="19050">
                <a:solidFill>
                  <a:srgbClr val="FFFFFF"/>
                </a:solidFill>
                <a:round/>
                <a:headEnd/>
                <a:tailEnd/>
              </a:ln>
              <a:gradFill rotWithShape="1">
                <a:gsLst>
                  <a:gs pos="0">
                    <a:schemeClr val="bg2"/>
                  </a:gs>
                  <a:gs pos="100000">
                    <a:schemeClr val="bg2">
                      <a:gamma/>
                      <a:shade val="46275"/>
                      <a:invGamma/>
                    </a:schemeClr>
                  </a:gs>
                </a:gsLst>
                <a:lin ang="0" scaled="1"/>
              </a:gradFill>
              <a:effectLst>
                <a:outerShdw dist="71842" dir="2700000" algn="ctr" rotWithShape="0">
                  <a:schemeClr val="tx1">
                    <a:alpha val="50000"/>
                  </a:schemeClr>
                </a:outerShdw>
              </a:effectLst>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76200"/>
            <a:ext cx="1447799" cy="137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547688"/>
            <a:ext cx="8229600" cy="563562"/>
          </a:xfrm>
        </p:spPr>
        <p:txBody>
          <a:bodyPr/>
          <a:lstStyle/>
          <a:p>
            <a:pPr algn="l"/>
            <a:r>
              <a:rPr lang="en-US" smtClean="0"/>
              <a:t>1. Đặt vấn đề</a:t>
            </a:r>
            <a:endParaRPr lang="en-US"/>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3</a:t>
            </a:fld>
            <a:r>
              <a:rPr lang="en-US" smtClean="0"/>
              <a:t>/23</a:t>
            </a:r>
            <a:endParaRPr lang="en-US"/>
          </a:p>
        </p:txBody>
      </p:sp>
      <p:sp>
        <p:nvSpPr>
          <p:cNvPr id="27" name="Rectangle 2"/>
          <p:cNvSpPr txBox="1">
            <a:spLocks noChangeArrowheads="1"/>
          </p:cNvSpPr>
          <p:nvPr/>
        </p:nvSpPr>
        <p:spPr bwMode="white">
          <a:xfrm>
            <a:off x="533400" y="1493838"/>
            <a:ext cx="73914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smtClean="0">
                <a:ln>
                  <a:noFill/>
                </a:ln>
                <a:solidFill>
                  <a:schemeClr val="bg1"/>
                </a:solidFill>
                <a:effectLst/>
                <a:uLnTx/>
                <a:uFillTx/>
                <a:latin typeface="+mj-lt"/>
                <a:ea typeface="+mj-ea"/>
                <a:cs typeface="+mj-cs"/>
              </a:rPr>
              <a:t>1.sdsad</a:t>
            </a:r>
            <a:endParaRPr kumimoji="0" lang="en-US" sz="3200" b="1" i="0" u="none" strike="noStrike" kern="0" cap="none" spc="0" normalizeH="0" baseline="0" noProof="0">
              <a:ln>
                <a:noFill/>
              </a:ln>
              <a:solidFill>
                <a:schemeClr val="bg1"/>
              </a:solidFill>
              <a:effectLst/>
              <a:uLnTx/>
              <a:uFillTx/>
              <a:latin typeface="+mj-lt"/>
              <a:ea typeface="+mj-ea"/>
              <a:cs typeface="+mj-cs"/>
            </a:endParaRPr>
          </a:p>
        </p:txBody>
      </p:sp>
      <p:sp>
        <p:nvSpPr>
          <p:cNvPr id="28" name="Content Placeholder 27"/>
          <p:cNvSpPr>
            <a:spLocks noGrp="1"/>
          </p:cNvSpPr>
          <p:nvPr>
            <p:ph idx="1"/>
          </p:nvPr>
        </p:nvSpPr>
        <p:spPr>
          <a:xfrm>
            <a:off x="152400" y="1371600"/>
            <a:ext cx="8991600" cy="5092700"/>
          </a:xfrm>
        </p:spPr>
        <p:txBody>
          <a:bodyPr/>
          <a:lstStyle/>
          <a:p>
            <a:r>
              <a:rPr lang="en-US" smtClean="0">
                <a:solidFill>
                  <a:schemeClr val="bg2">
                    <a:lumMod val="10000"/>
                  </a:schemeClr>
                </a:solidFill>
                <a:latin typeface="+mj-lt"/>
              </a:rPr>
              <a:t>Thông tư số 30/2014/TT-BGDDT </a:t>
            </a:r>
          </a:p>
          <a:p>
            <a:pPr lvl="1"/>
            <a:r>
              <a:rPr lang="en-US" sz="2400" smtClean="0">
                <a:solidFill>
                  <a:schemeClr val="bg2">
                    <a:lumMod val="10000"/>
                  </a:schemeClr>
                </a:solidFill>
                <a:latin typeface="+mj-lt"/>
              </a:rPr>
              <a:t>Nội dung:</a:t>
            </a:r>
            <a:endParaRPr lang="en-US" sz="2400" smtClean="0">
              <a:solidFill>
                <a:schemeClr val="bg2">
                  <a:lumMod val="10000"/>
                </a:schemeClr>
              </a:solidFill>
              <a:latin typeface="+mj-lt"/>
            </a:endParaRPr>
          </a:p>
          <a:p>
            <a:pPr lvl="2">
              <a:buFont typeface="Arial" pitchFamily="34" charset="0"/>
              <a:buChar char="•"/>
            </a:pPr>
            <a:r>
              <a:rPr lang="en-US" sz="2000" smtClean="0">
                <a:solidFill>
                  <a:schemeClr val="bg2">
                    <a:lumMod val="10000"/>
                  </a:schemeClr>
                </a:solidFill>
                <a:latin typeface="+mj-lt"/>
              </a:rPr>
              <a:t>Không dùng điểm số để đánh giá thường xuyên</a:t>
            </a:r>
          </a:p>
          <a:p>
            <a:pPr lvl="2">
              <a:buFont typeface="Arial" pitchFamily="34" charset="0"/>
              <a:buChar char="•"/>
            </a:pPr>
            <a:r>
              <a:rPr lang="en-US" sz="2000" smtClean="0">
                <a:solidFill>
                  <a:schemeClr val="bg2">
                    <a:lumMod val="10000"/>
                  </a:schemeClr>
                </a:solidFill>
                <a:latin typeface="+mj-lt"/>
              </a:rPr>
              <a:t>Giáo viên thường xuyên theo dõi, nhận xét,đánh giá </a:t>
            </a:r>
            <a:r>
              <a:rPr lang="en-US" sz="2000" smtClean="0">
                <a:solidFill>
                  <a:schemeClr val="bg2">
                    <a:lumMod val="10000"/>
                  </a:schemeClr>
                </a:solidFill>
                <a:latin typeface="+mj-lt"/>
              </a:rPr>
              <a:t>quá trình học tập, rèn </a:t>
            </a:r>
            <a:r>
              <a:rPr lang="en-US" sz="2000" smtClean="0">
                <a:solidFill>
                  <a:schemeClr val="bg2">
                    <a:lumMod val="10000"/>
                  </a:schemeClr>
                </a:solidFill>
                <a:latin typeface="+mj-lt"/>
              </a:rPr>
              <a:t>luyện của học sinh</a:t>
            </a:r>
            <a:endParaRPr lang="en-US" sz="2000" smtClean="0">
              <a:solidFill>
                <a:schemeClr val="bg2">
                  <a:lumMod val="10000"/>
                </a:schemeClr>
              </a:solidFill>
              <a:latin typeface="+mj-lt"/>
            </a:endParaRPr>
          </a:p>
          <a:p>
            <a:pPr lvl="1"/>
            <a:r>
              <a:rPr lang="en-US" sz="2400" smtClean="0">
                <a:solidFill>
                  <a:schemeClr val="bg2">
                    <a:lumMod val="10000"/>
                  </a:schemeClr>
                </a:solidFill>
                <a:latin typeface="+mj-lt"/>
              </a:rPr>
              <a:t>Mục đích đánh giá: </a:t>
            </a:r>
          </a:p>
          <a:p>
            <a:pPr lvl="2">
              <a:buFont typeface="Arial" pitchFamily="34" charset="0"/>
              <a:buChar char="•"/>
            </a:pPr>
            <a:r>
              <a:rPr lang="en-US" sz="2000" smtClean="0">
                <a:solidFill>
                  <a:schemeClr val="bg2">
                    <a:lumMod val="10000"/>
                  </a:schemeClr>
                </a:solidFill>
                <a:latin typeface="+mj-lt"/>
              </a:rPr>
              <a:t>Phát hiện khó khăn, thắc mắc</a:t>
            </a:r>
          </a:p>
          <a:p>
            <a:pPr marL="914400" lvl="2" indent="0">
              <a:buNone/>
            </a:pPr>
            <a:r>
              <a:rPr lang="en-US" sz="2000" smtClean="0">
                <a:solidFill>
                  <a:schemeClr val="bg2">
                    <a:lumMod val="10000"/>
                  </a:schemeClr>
                </a:solidFill>
                <a:latin typeface="+mj-lt"/>
              </a:rPr>
              <a:t>   chưa thể tự vượt qua của học sinh</a:t>
            </a:r>
          </a:p>
          <a:p>
            <a:pPr marL="914400" lvl="2" indent="0">
              <a:buNone/>
            </a:pPr>
            <a:r>
              <a:rPr lang="en-US" sz="2000" smtClean="0">
                <a:solidFill>
                  <a:schemeClr val="bg2">
                    <a:lumMod val="10000"/>
                  </a:schemeClr>
                </a:solidFill>
                <a:latin typeface="+mj-lt"/>
              </a:rPr>
              <a:t>   và cùng gia đình tháo gỡ </a:t>
            </a:r>
          </a:p>
          <a:p>
            <a:pPr lvl="2">
              <a:buFont typeface="Arial" pitchFamily="34" charset="0"/>
              <a:buChar char="•"/>
            </a:pPr>
            <a:r>
              <a:rPr lang="en-US" sz="2000" smtClean="0">
                <a:solidFill>
                  <a:schemeClr val="bg2">
                    <a:lumMod val="10000"/>
                  </a:schemeClr>
                </a:solidFill>
                <a:latin typeface="+mj-lt"/>
              </a:rPr>
              <a:t>Động viên, khích lệ những tiến bộ </a:t>
            </a:r>
          </a:p>
          <a:p>
            <a:pPr lvl="2">
              <a:buNone/>
            </a:pPr>
            <a:r>
              <a:rPr lang="en-US" sz="2000" smtClean="0">
                <a:solidFill>
                  <a:schemeClr val="bg2">
                    <a:lumMod val="10000"/>
                  </a:schemeClr>
                </a:solidFill>
                <a:latin typeface="+mj-lt"/>
              </a:rPr>
              <a:t>   </a:t>
            </a:r>
            <a:r>
              <a:rPr lang="en-US" sz="2000" smtClean="0">
                <a:solidFill>
                  <a:schemeClr val="bg2">
                    <a:lumMod val="10000"/>
                  </a:schemeClr>
                </a:solidFill>
                <a:latin typeface="+mj-lt"/>
              </a:rPr>
              <a:t>cố </a:t>
            </a:r>
            <a:r>
              <a:rPr lang="en-US" sz="2000" smtClean="0">
                <a:solidFill>
                  <a:schemeClr val="bg2">
                    <a:lumMod val="10000"/>
                  </a:schemeClr>
                </a:solidFill>
                <a:latin typeface="+mj-lt"/>
              </a:rPr>
              <a:t>gắng của học sinh </a:t>
            </a:r>
            <a:endParaRPr lang="en-US" sz="2000">
              <a:solidFill>
                <a:schemeClr val="bg2">
                  <a:lumMod val="10000"/>
                </a:schemeClr>
              </a:solidFill>
              <a:latin typeface="+mj-lt"/>
            </a:endParaRPr>
          </a:p>
        </p:txBody>
      </p:sp>
      <p:pic>
        <p:nvPicPr>
          <p:cNvPr id="29" name="Content Placeholder 25" descr="giao_vien.jpg"/>
          <p:cNvPicPr>
            <a:picLocks noChangeAspect="1"/>
          </p:cNvPicPr>
          <p:nvPr/>
        </p:nvPicPr>
        <p:blipFill>
          <a:blip r:embed="rId3"/>
          <a:stretch>
            <a:fillRect/>
          </a:stretch>
        </p:blipFill>
        <p:spPr bwMode="auto">
          <a:xfrm>
            <a:off x="4876800" y="3200400"/>
            <a:ext cx="41910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547688"/>
            <a:ext cx="8229600" cy="563562"/>
          </a:xfrm>
        </p:spPr>
        <p:txBody>
          <a:bodyPr/>
          <a:lstStyle/>
          <a:p>
            <a:pPr algn="l"/>
            <a:r>
              <a:rPr lang="en-US" smtClean="0"/>
              <a:t>1. Đặt vấn đề</a:t>
            </a:r>
            <a:endParaRPr lang="en-US"/>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4</a:t>
            </a:fld>
            <a:r>
              <a:rPr lang="en-US" smtClean="0"/>
              <a:t>/23</a:t>
            </a:r>
            <a:endParaRPr lang="en-US"/>
          </a:p>
        </p:txBody>
      </p:sp>
      <p:sp>
        <p:nvSpPr>
          <p:cNvPr id="27" name="Rectangle 2"/>
          <p:cNvSpPr txBox="1">
            <a:spLocks noChangeArrowheads="1"/>
          </p:cNvSpPr>
          <p:nvPr/>
        </p:nvSpPr>
        <p:spPr bwMode="white">
          <a:xfrm>
            <a:off x="533400" y="1493838"/>
            <a:ext cx="73914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smtClean="0">
                <a:ln>
                  <a:noFill/>
                </a:ln>
                <a:solidFill>
                  <a:schemeClr val="bg1"/>
                </a:solidFill>
                <a:effectLst/>
                <a:uLnTx/>
                <a:uFillTx/>
                <a:latin typeface="+mj-lt"/>
                <a:ea typeface="+mj-ea"/>
                <a:cs typeface="+mj-cs"/>
              </a:rPr>
              <a:t>1.sdsad</a:t>
            </a:r>
            <a:endParaRPr kumimoji="0" lang="en-US" sz="3200" b="1" i="0" u="none" strike="noStrike" kern="0" cap="none" spc="0" normalizeH="0" baseline="0" noProof="0">
              <a:ln>
                <a:noFill/>
              </a:ln>
              <a:solidFill>
                <a:schemeClr val="bg1"/>
              </a:solidFill>
              <a:effectLst/>
              <a:uLnTx/>
              <a:uFillTx/>
              <a:latin typeface="+mj-lt"/>
              <a:ea typeface="+mj-ea"/>
              <a:cs typeface="+mj-cs"/>
            </a:endParaRPr>
          </a:p>
        </p:txBody>
      </p:sp>
      <p:sp>
        <p:nvSpPr>
          <p:cNvPr id="28" name="Content Placeholder 27"/>
          <p:cNvSpPr>
            <a:spLocks noGrp="1"/>
          </p:cNvSpPr>
          <p:nvPr>
            <p:ph idx="1"/>
          </p:nvPr>
        </p:nvSpPr>
        <p:spPr>
          <a:xfrm>
            <a:off x="152400" y="1371600"/>
            <a:ext cx="8991600" cy="5092700"/>
          </a:xfrm>
        </p:spPr>
        <p:txBody>
          <a:bodyPr/>
          <a:lstStyle/>
          <a:p>
            <a:r>
              <a:rPr lang="en-US" smtClean="0">
                <a:solidFill>
                  <a:schemeClr val="bg2">
                    <a:lumMod val="10000"/>
                  </a:schemeClr>
                </a:solidFill>
                <a:latin typeface="+mj-lt"/>
              </a:rPr>
              <a:t>Các phương pháp trao đổi thông tin giữa gia đình và nhà trường</a:t>
            </a:r>
          </a:p>
          <a:p>
            <a:pPr lvl="1"/>
            <a:r>
              <a:rPr lang="en-US" sz="2400" smtClean="0">
                <a:solidFill>
                  <a:schemeClr val="bg2">
                    <a:lumMod val="10000"/>
                  </a:schemeClr>
                </a:solidFill>
                <a:latin typeface="+mj-lt"/>
              </a:rPr>
              <a:t>Gặp trực tiếp </a:t>
            </a:r>
          </a:p>
          <a:p>
            <a:pPr lvl="1"/>
            <a:r>
              <a:rPr lang="en-US" sz="2400" smtClean="0">
                <a:solidFill>
                  <a:schemeClr val="bg2">
                    <a:lumMod val="10000"/>
                  </a:schemeClr>
                </a:solidFill>
                <a:latin typeface="+mj-lt"/>
              </a:rPr>
              <a:t>Thông qua phần mềm(Sổ liên lạc điện tử,…)</a:t>
            </a:r>
          </a:p>
        </p:txBody>
      </p:sp>
      <p:pic>
        <p:nvPicPr>
          <p:cNvPr id="7" name="Picture 6" descr="solienlacdt2.jpg"/>
          <p:cNvPicPr>
            <a:picLocks noChangeAspect="1"/>
          </p:cNvPicPr>
          <p:nvPr/>
        </p:nvPicPr>
        <p:blipFill>
          <a:blip r:embed="rId3"/>
          <a:stretch>
            <a:fillRect/>
          </a:stretch>
        </p:blipFill>
        <p:spPr>
          <a:xfrm>
            <a:off x="4739509" y="3505200"/>
            <a:ext cx="3962400" cy="2743200"/>
          </a:xfrm>
          <a:prstGeom prst="rect">
            <a:avLst/>
          </a:prstGeom>
        </p:spPr>
      </p:pic>
      <p:pic>
        <p:nvPicPr>
          <p:cNvPr id="9" name="Picture 8" descr="Hop phu huynh.JPG"/>
          <p:cNvPicPr>
            <a:picLocks noChangeAspect="1"/>
          </p:cNvPicPr>
          <p:nvPr/>
        </p:nvPicPr>
        <p:blipFill>
          <a:blip r:embed="rId4"/>
          <a:stretch>
            <a:fillRect/>
          </a:stretch>
        </p:blipFill>
        <p:spPr>
          <a:xfrm>
            <a:off x="419100" y="3505200"/>
            <a:ext cx="3810000" cy="2743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547688"/>
            <a:ext cx="8229600" cy="563562"/>
          </a:xfrm>
        </p:spPr>
        <p:txBody>
          <a:bodyPr/>
          <a:lstStyle/>
          <a:p>
            <a:pPr algn="l"/>
            <a:r>
              <a:rPr lang="en-US" smtClean="0"/>
              <a:t>1. Đặt vấn đề</a:t>
            </a:r>
            <a:endParaRPr lang="en-US"/>
          </a:p>
        </p:txBody>
      </p:sp>
      <p:sp>
        <p:nvSpPr>
          <p:cNvPr id="24" name="Slide Number Placeholder 23"/>
          <p:cNvSpPr>
            <a:spLocks noGrp="1"/>
          </p:cNvSpPr>
          <p:nvPr>
            <p:ph type="sldNum" sz="quarter" idx="12"/>
          </p:nvPr>
        </p:nvSpPr>
        <p:spPr>
          <a:xfrm>
            <a:off x="6981497" y="6606856"/>
            <a:ext cx="2133600" cy="254000"/>
          </a:xfrm>
        </p:spPr>
        <p:txBody>
          <a:bodyPr/>
          <a:lstStyle/>
          <a:p>
            <a:pPr algn="r"/>
            <a:fld id="{535D6FA7-04C9-4B9E-8C95-879248223DB6}" type="slidenum">
              <a:rPr lang="en-US" smtClean="0"/>
              <a:pPr algn="r"/>
              <a:t>5</a:t>
            </a:fld>
            <a:r>
              <a:rPr lang="en-US" smtClean="0"/>
              <a:t>/23</a:t>
            </a:r>
            <a:endParaRPr lang="en-US"/>
          </a:p>
        </p:txBody>
      </p:sp>
      <p:sp>
        <p:nvSpPr>
          <p:cNvPr id="27" name="Rectangle 2"/>
          <p:cNvSpPr txBox="1">
            <a:spLocks noChangeArrowheads="1"/>
          </p:cNvSpPr>
          <p:nvPr/>
        </p:nvSpPr>
        <p:spPr bwMode="white">
          <a:xfrm>
            <a:off x="533400" y="1493838"/>
            <a:ext cx="73914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smtClean="0">
                <a:ln>
                  <a:noFill/>
                </a:ln>
                <a:solidFill>
                  <a:schemeClr val="bg1"/>
                </a:solidFill>
                <a:effectLst/>
                <a:uLnTx/>
                <a:uFillTx/>
                <a:latin typeface="+mj-lt"/>
                <a:ea typeface="+mj-ea"/>
                <a:cs typeface="+mj-cs"/>
              </a:rPr>
              <a:t>1.sdsad</a:t>
            </a:r>
            <a:endParaRPr kumimoji="0" lang="en-US" sz="3200" b="1" i="0" u="none" strike="noStrike" kern="0" cap="none" spc="0" normalizeH="0" baseline="0" noProof="0">
              <a:ln>
                <a:noFill/>
              </a:ln>
              <a:solidFill>
                <a:schemeClr val="bg1"/>
              </a:solidFill>
              <a:effectLst/>
              <a:uLnTx/>
              <a:uFillTx/>
              <a:latin typeface="+mj-lt"/>
              <a:ea typeface="+mj-ea"/>
              <a:cs typeface="+mj-cs"/>
            </a:endParaRPr>
          </a:p>
        </p:txBody>
      </p:sp>
      <p:sp>
        <p:nvSpPr>
          <p:cNvPr id="28" name="Content Placeholder 27"/>
          <p:cNvSpPr>
            <a:spLocks noGrp="1"/>
          </p:cNvSpPr>
          <p:nvPr>
            <p:ph idx="1"/>
          </p:nvPr>
        </p:nvSpPr>
        <p:spPr>
          <a:xfrm>
            <a:off x="152400" y="1371600"/>
            <a:ext cx="8991600" cy="5092700"/>
          </a:xfrm>
        </p:spPr>
        <p:txBody>
          <a:bodyPr/>
          <a:lstStyle/>
          <a:p>
            <a:r>
              <a:rPr lang="en-US" smtClean="0">
                <a:solidFill>
                  <a:schemeClr val="bg2">
                    <a:lumMod val="10000"/>
                  </a:schemeClr>
                </a:solidFill>
                <a:latin typeface="+mj-lt"/>
              </a:rPr>
              <a:t>Nhược điểm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97" y="1907856"/>
            <a:ext cx="3200400" cy="1981200"/>
          </a:xfrm>
          <a:prstGeom prst="rect">
            <a:avLst/>
          </a:prstGeom>
        </p:spPr>
      </p:pic>
      <p:grpSp>
        <p:nvGrpSpPr>
          <p:cNvPr id="7" name="Group 6"/>
          <p:cNvGrpSpPr/>
          <p:nvPr/>
        </p:nvGrpSpPr>
        <p:grpSpPr>
          <a:xfrm>
            <a:off x="1799897" y="4300218"/>
            <a:ext cx="5791200" cy="2527508"/>
            <a:chOff x="1828800" y="4131159"/>
            <a:chExt cx="6096000" cy="2693711"/>
          </a:xfrm>
        </p:grpSpPr>
        <p:pic>
          <p:nvPicPr>
            <p:cNvPr id="4" name="Picture 3"/>
            <p:cNvPicPr>
              <a:picLocks noChangeAspect="1"/>
            </p:cNvPicPr>
            <p:nvPr/>
          </p:nvPicPr>
          <p:blipFill>
            <a:blip r:embed="rId4"/>
            <a:stretch>
              <a:fillRect/>
            </a:stretch>
          </p:blipFill>
          <p:spPr>
            <a:xfrm>
              <a:off x="1828800" y="4131159"/>
              <a:ext cx="6096000" cy="2693711"/>
            </a:xfrm>
            <a:prstGeom prst="rect">
              <a:avLst/>
            </a:prstGeom>
          </p:spPr>
        </p:pic>
        <p:sp>
          <p:nvSpPr>
            <p:cNvPr id="5" name="Cloud 4"/>
            <p:cNvSpPr/>
            <p:nvPr/>
          </p:nvSpPr>
          <p:spPr>
            <a:xfrm>
              <a:off x="3924300" y="4486293"/>
              <a:ext cx="1905000" cy="160561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Trao đổi thường xuyên khó khăn</a:t>
              </a:r>
              <a:endParaRPr lang="en-US" sz="1400"/>
            </a:p>
          </p:txBody>
        </p:sp>
      </p:grpSp>
      <p:pic>
        <p:nvPicPr>
          <p:cNvPr id="8" name="Picture 7"/>
          <p:cNvPicPr>
            <a:picLocks noChangeAspect="1"/>
          </p:cNvPicPr>
          <p:nvPr/>
        </p:nvPicPr>
        <p:blipFill>
          <a:blip r:embed="rId5"/>
          <a:stretch>
            <a:fillRect/>
          </a:stretch>
        </p:blipFill>
        <p:spPr>
          <a:xfrm>
            <a:off x="4009697" y="1718651"/>
            <a:ext cx="4592053" cy="2359610"/>
          </a:xfrm>
          <a:prstGeom prst="rect">
            <a:avLst/>
          </a:prstGeom>
        </p:spPr>
      </p:pic>
    </p:spTree>
    <p:extLst>
      <p:ext uri="{BB962C8B-B14F-4D97-AF65-F5344CB8AC3E}">
        <p14:creationId xmlns:p14="http://schemas.microsoft.com/office/powerpoint/2010/main" val="82929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547688"/>
            <a:ext cx="8229600" cy="563562"/>
          </a:xfrm>
        </p:spPr>
        <p:txBody>
          <a:bodyPr/>
          <a:lstStyle/>
          <a:p>
            <a:pPr algn="l"/>
            <a:r>
              <a:rPr lang="en-US" smtClean="0"/>
              <a:t>Nội dung công việc</a:t>
            </a:r>
            <a:endParaRPr lang="en-US"/>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6</a:t>
            </a:fld>
            <a:r>
              <a:rPr lang="en-US" smtClean="0"/>
              <a:t>/23</a:t>
            </a:r>
            <a:endParaRPr lang="en-US"/>
          </a:p>
        </p:txBody>
      </p:sp>
      <p:sp>
        <p:nvSpPr>
          <p:cNvPr id="28" name="Content Placeholder 27"/>
          <p:cNvSpPr>
            <a:spLocks noGrp="1"/>
          </p:cNvSpPr>
          <p:nvPr>
            <p:ph idx="1"/>
          </p:nvPr>
        </p:nvSpPr>
        <p:spPr>
          <a:xfrm>
            <a:off x="152400" y="1371600"/>
            <a:ext cx="8991600" cy="5092700"/>
          </a:xfrm>
        </p:spPr>
        <p:txBody>
          <a:bodyPr/>
          <a:lstStyle/>
          <a:p>
            <a:r>
              <a:rPr lang="en-US" smtClean="0">
                <a:solidFill>
                  <a:schemeClr val="bg2">
                    <a:lumMod val="10000"/>
                  </a:schemeClr>
                </a:solidFill>
                <a:latin typeface="+mj-lt"/>
              </a:rPr>
              <a:t>Đề xuất giải pháp:</a:t>
            </a:r>
          </a:p>
          <a:p>
            <a:pPr lvl="1"/>
            <a:r>
              <a:rPr lang="en-US" smtClean="0">
                <a:solidFill>
                  <a:schemeClr val="bg2">
                    <a:lumMod val="10000"/>
                  </a:schemeClr>
                </a:solidFill>
                <a:latin typeface="+mj-lt"/>
              </a:rPr>
              <a:t>Xây dựng website liên lạc giữa gia đình và nhà trường</a:t>
            </a:r>
          </a:p>
          <a:p>
            <a:pPr marL="342900" lvl="1" indent="-342900">
              <a:buClr>
                <a:schemeClr val="hlink"/>
              </a:buClr>
              <a:buFont typeface="Wingdings" pitchFamily="2" charset="2"/>
              <a:buChar char="v"/>
            </a:pPr>
            <a:r>
              <a:rPr lang="en-US" b="1">
                <a:solidFill>
                  <a:schemeClr val="bg2">
                    <a:lumMod val="10000"/>
                  </a:schemeClr>
                </a:solidFill>
                <a:latin typeface="+mj-lt"/>
              </a:rPr>
              <a:t>Phân tích thiết kế hệ thống theo hướng đối </a:t>
            </a:r>
            <a:r>
              <a:rPr lang="en-US" b="1" smtClean="0">
                <a:solidFill>
                  <a:schemeClr val="bg2">
                    <a:lumMod val="10000"/>
                  </a:schemeClr>
                </a:solidFill>
                <a:latin typeface="+mj-lt"/>
              </a:rPr>
              <a:t>tượng</a:t>
            </a:r>
          </a:p>
          <a:p>
            <a:r>
              <a:rPr lang="en-US" smtClean="0">
                <a:solidFill>
                  <a:schemeClr val="bg2">
                    <a:lumMod val="10000"/>
                  </a:schemeClr>
                </a:solidFill>
                <a:latin typeface="+mj-lt"/>
              </a:rPr>
              <a:t>Quy trình xây dựng phần mềm</a:t>
            </a:r>
          </a:p>
          <a:p>
            <a:pPr lvl="1"/>
            <a:r>
              <a:rPr lang="en-US" smtClean="0">
                <a:solidFill>
                  <a:schemeClr val="bg2">
                    <a:lumMod val="10000"/>
                  </a:schemeClr>
                </a:solidFill>
                <a:latin typeface="+mj-lt"/>
              </a:rPr>
              <a:t>Xây dựng các mô hình chức năng</a:t>
            </a:r>
          </a:p>
          <a:p>
            <a:pPr lvl="1"/>
            <a:r>
              <a:rPr lang="en-US" smtClean="0">
                <a:solidFill>
                  <a:schemeClr val="bg2">
                    <a:lumMod val="10000"/>
                  </a:schemeClr>
                </a:solidFill>
                <a:latin typeface="+mj-lt"/>
              </a:rPr>
              <a:t>Xây dựng mô hình dữ liệu</a:t>
            </a:r>
          </a:p>
          <a:p>
            <a:pPr lvl="1"/>
            <a:r>
              <a:rPr lang="en-US" smtClean="0">
                <a:solidFill>
                  <a:schemeClr val="bg2">
                    <a:lumMod val="10000"/>
                  </a:schemeClr>
                </a:solidFill>
                <a:latin typeface="+mj-lt"/>
              </a:rPr>
              <a:t>Thực hiện lập trình các chức năng</a:t>
            </a:r>
          </a:p>
          <a:p>
            <a:pPr lvl="1"/>
            <a:r>
              <a:rPr lang="en-US" smtClean="0">
                <a:solidFill>
                  <a:schemeClr val="bg2">
                    <a:lumMod val="10000"/>
                  </a:schemeClr>
                </a:solidFill>
                <a:latin typeface="+mj-lt"/>
              </a:rPr>
              <a:t>Test các chức năng</a:t>
            </a:r>
          </a:p>
          <a:p>
            <a:pPr lvl="1"/>
            <a:endParaRPr lang="en-US" smtClean="0">
              <a:solidFill>
                <a:schemeClr val="bg2">
                  <a:lumMod val="10000"/>
                </a:schemeClr>
              </a:solidFill>
              <a:latin typeface="+mj-lt"/>
            </a:endParaRPr>
          </a:p>
          <a:p>
            <a:pPr marL="0" indent="0">
              <a:buNone/>
            </a:pPr>
            <a:endParaRPr lang="en-US" smtClean="0">
              <a:solidFill>
                <a:schemeClr val="bg2">
                  <a:lumMod val="10000"/>
                </a:schemeClr>
              </a:solidFill>
              <a:latin typeface="+mj-lt"/>
            </a:endParaRPr>
          </a:p>
        </p:txBody>
      </p:sp>
    </p:spTree>
    <p:extLst>
      <p:ext uri="{BB962C8B-B14F-4D97-AF65-F5344CB8AC3E}">
        <p14:creationId xmlns:p14="http://schemas.microsoft.com/office/powerpoint/2010/main" val="367563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1000"/>
                                        <p:tgtEl>
                                          <p:spTgt spid="2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fade">
                                      <p:cBhvr>
                                        <p:cTn id="10" dur="1000"/>
                                        <p:tgtEl>
                                          <p:spTgt spid="2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animEffect transition="in" filter="fade">
                                      <p:cBhvr>
                                        <p:cTn id="13" dur="1000"/>
                                        <p:tgtEl>
                                          <p:spTgt spid="2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
                                            <p:txEl>
                                              <p:pRg st="3" end="3"/>
                                            </p:txEl>
                                          </p:spTgt>
                                        </p:tgtEl>
                                        <p:attrNameLst>
                                          <p:attrName>style.visibility</p:attrName>
                                        </p:attrNameLst>
                                      </p:cBhvr>
                                      <p:to>
                                        <p:strVal val="visible"/>
                                      </p:to>
                                    </p:set>
                                    <p:animEffect transition="in" filter="fade">
                                      <p:cBhvr>
                                        <p:cTn id="18" dur="1000"/>
                                        <p:tgtEl>
                                          <p:spTgt spid="2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xEl>
                                              <p:pRg st="4" end="4"/>
                                            </p:txEl>
                                          </p:spTgt>
                                        </p:tgtEl>
                                        <p:attrNameLst>
                                          <p:attrName>style.visibility</p:attrName>
                                        </p:attrNameLst>
                                      </p:cBhvr>
                                      <p:to>
                                        <p:strVal val="visible"/>
                                      </p:to>
                                    </p:set>
                                    <p:animEffect transition="in" filter="fade">
                                      <p:cBhvr>
                                        <p:cTn id="21" dur="1000"/>
                                        <p:tgtEl>
                                          <p:spTgt spid="2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xEl>
                                              <p:pRg st="5" end="5"/>
                                            </p:txEl>
                                          </p:spTgt>
                                        </p:tgtEl>
                                        <p:attrNameLst>
                                          <p:attrName>style.visibility</p:attrName>
                                        </p:attrNameLst>
                                      </p:cBhvr>
                                      <p:to>
                                        <p:strVal val="visible"/>
                                      </p:to>
                                    </p:set>
                                    <p:animEffect transition="in" filter="fade">
                                      <p:cBhvr>
                                        <p:cTn id="24" dur="1000"/>
                                        <p:tgtEl>
                                          <p:spTgt spid="2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xEl>
                                              <p:pRg st="6" end="6"/>
                                            </p:txEl>
                                          </p:spTgt>
                                        </p:tgtEl>
                                        <p:attrNameLst>
                                          <p:attrName>style.visibility</p:attrName>
                                        </p:attrNameLst>
                                      </p:cBhvr>
                                      <p:to>
                                        <p:strVal val="visible"/>
                                      </p:to>
                                    </p:set>
                                    <p:animEffect transition="in" filter="fade">
                                      <p:cBhvr>
                                        <p:cTn id="27" dur="1000"/>
                                        <p:tgtEl>
                                          <p:spTgt spid="28">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xEl>
                                              <p:pRg st="7" end="7"/>
                                            </p:txEl>
                                          </p:spTgt>
                                        </p:tgtEl>
                                        <p:attrNameLst>
                                          <p:attrName>style.visibility</p:attrName>
                                        </p:attrNameLst>
                                      </p:cBhvr>
                                      <p:to>
                                        <p:strVal val="visible"/>
                                      </p:to>
                                    </p:set>
                                    <p:animEffect transition="in" filter="fade">
                                      <p:cBhvr>
                                        <p:cTn id="30" dur="1000"/>
                                        <p:tgtEl>
                                          <p:spTgt spid="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547688"/>
            <a:ext cx="8229600" cy="563562"/>
          </a:xfrm>
        </p:spPr>
        <p:txBody>
          <a:bodyPr/>
          <a:lstStyle/>
          <a:p>
            <a:pPr algn="l"/>
            <a:r>
              <a:rPr lang="en-US" smtClean="0"/>
              <a:t>2. Mô hình chức năng</a:t>
            </a:r>
            <a:endParaRPr lang="en-US"/>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7</a:t>
            </a:fld>
            <a:r>
              <a:rPr lang="en-US" smtClean="0"/>
              <a:t>/23</a:t>
            </a:r>
            <a:endParaRPr lang="en-US"/>
          </a:p>
        </p:txBody>
      </p:sp>
      <p:sp>
        <p:nvSpPr>
          <p:cNvPr id="28" name="Content Placeholder 27"/>
          <p:cNvSpPr>
            <a:spLocks noGrp="1"/>
          </p:cNvSpPr>
          <p:nvPr>
            <p:ph idx="1"/>
          </p:nvPr>
        </p:nvSpPr>
        <p:spPr>
          <a:xfrm>
            <a:off x="152400" y="1371600"/>
            <a:ext cx="8991600" cy="5092700"/>
          </a:xfrm>
        </p:spPr>
        <p:txBody>
          <a:bodyPr/>
          <a:lstStyle/>
          <a:p>
            <a:r>
              <a:rPr lang="en-US" smtClean="0">
                <a:solidFill>
                  <a:schemeClr val="bg2">
                    <a:lumMod val="10000"/>
                  </a:schemeClr>
                </a:solidFill>
                <a:latin typeface="+mj-lt"/>
              </a:rPr>
              <a:t>Biểu đồ use case tổng thể</a:t>
            </a:r>
          </a:p>
          <a:p>
            <a:pPr marL="0" indent="0">
              <a:buNone/>
            </a:pPr>
            <a:endParaRPr lang="en-US" smtClean="0">
              <a:solidFill>
                <a:schemeClr val="bg2">
                  <a:lumMod val="10000"/>
                </a:schemeClr>
              </a:solidFill>
              <a:latin typeface="+mj-lt"/>
            </a:endParaRPr>
          </a:p>
        </p:txBody>
      </p:sp>
      <p:pic>
        <p:nvPicPr>
          <p:cNvPr id="3" name="Picture 2"/>
          <p:cNvPicPr>
            <a:picLocks noChangeAspect="1"/>
          </p:cNvPicPr>
          <p:nvPr/>
        </p:nvPicPr>
        <p:blipFill>
          <a:blip r:embed="rId3"/>
          <a:stretch>
            <a:fillRect/>
          </a:stretch>
        </p:blipFill>
        <p:spPr>
          <a:xfrm>
            <a:off x="1" y="1828800"/>
            <a:ext cx="9144000" cy="4775200"/>
          </a:xfrm>
          <a:prstGeom prst="rect">
            <a:avLst/>
          </a:prstGeom>
        </p:spPr>
      </p:pic>
    </p:spTree>
    <p:extLst>
      <p:ext uri="{BB962C8B-B14F-4D97-AF65-F5344CB8AC3E}">
        <p14:creationId xmlns:p14="http://schemas.microsoft.com/office/powerpoint/2010/main" val="3517070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547688"/>
            <a:ext cx="8229600" cy="563562"/>
          </a:xfrm>
        </p:spPr>
        <p:txBody>
          <a:bodyPr/>
          <a:lstStyle/>
          <a:p>
            <a:pPr algn="l"/>
            <a:r>
              <a:rPr lang="en-US" smtClean="0"/>
              <a:t>2. Mô hình chức năng</a:t>
            </a:r>
            <a:endParaRPr lang="en-US"/>
          </a:p>
        </p:txBody>
      </p:sp>
      <p:sp>
        <p:nvSpPr>
          <p:cNvPr id="2" name="Content Placeholder 1"/>
          <p:cNvSpPr>
            <a:spLocks noGrp="1"/>
          </p:cNvSpPr>
          <p:nvPr>
            <p:ph idx="1"/>
          </p:nvPr>
        </p:nvSpPr>
        <p:spPr>
          <a:xfrm>
            <a:off x="152400" y="1338263"/>
            <a:ext cx="8534400" cy="5092700"/>
          </a:xfrm>
        </p:spPr>
        <p:txBody>
          <a:bodyPr/>
          <a:lstStyle/>
          <a:p>
            <a:r>
              <a:rPr lang="en-US" smtClean="0"/>
              <a:t>Biểu đồ use case “Quản lý thông báo”</a:t>
            </a:r>
            <a:endParaRPr lang="en-US"/>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8</a:t>
            </a:fld>
            <a:r>
              <a:rPr lang="en-US" smtClean="0"/>
              <a:t>/23</a:t>
            </a:r>
            <a:endParaRPr lang="en-US"/>
          </a:p>
        </p:txBody>
      </p:sp>
      <p:pic>
        <p:nvPicPr>
          <p:cNvPr id="4" name="Picture 3"/>
          <p:cNvPicPr>
            <a:picLocks noChangeAspect="1"/>
          </p:cNvPicPr>
          <p:nvPr/>
        </p:nvPicPr>
        <p:blipFill>
          <a:blip r:embed="rId3"/>
          <a:stretch>
            <a:fillRect/>
          </a:stretch>
        </p:blipFill>
        <p:spPr>
          <a:xfrm>
            <a:off x="228600" y="1981200"/>
            <a:ext cx="8305800" cy="4560066"/>
          </a:xfrm>
          <a:prstGeom prst="rect">
            <a:avLst/>
          </a:prstGeom>
        </p:spPr>
      </p:pic>
    </p:spTree>
    <p:extLst>
      <p:ext uri="{BB962C8B-B14F-4D97-AF65-F5344CB8AC3E}">
        <p14:creationId xmlns:p14="http://schemas.microsoft.com/office/powerpoint/2010/main" val="2519836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547688"/>
            <a:ext cx="8229600" cy="563562"/>
          </a:xfrm>
        </p:spPr>
        <p:txBody>
          <a:bodyPr/>
          <a:lstStyle/>
          <a:p>
            <a:pPr algn="l"/>
            <a:r>
              <a:rPr lang="en-US" smtClean="0"/>
              <a:t>2. Mô hình chức năng</a:t>
            </a:r>
            <a:endParaRPr lang="en-US"/>
          </a:p>
        </p:txBody>
      </p:sp>
      <p:sp>
        <p:nvSpPr>
          <p:cNvPr id="2" name="Content Placeholder 1"/>
          <p:cNvSpPr>
            <a:spLocks noGrp="1"/>
          </p:cNvSpPr>
          <p:nvPr>
            <p:ph idx="1"/>
          </p:nvPr>
        </p:nvSpPr>
        <p:spPr>
          <a:xfrm>
            <a:off x="228600" y="1338263"/>
            <a:ext cx="8458200" cy="5092700"/>
          </a:xfrm>
        </p:spPr>
        <p:txBody>
          <a:bodyPr/>
          <a:lstStyle/>
          <a:p>
            <a:r>
              <a:rPr lang="en-US" smtClean="0"/>
              <a:t>Biểu đồ use case “Trao đổi riêng”</a:t>
            </a:r>
            <a:endParaRPr lang="en-US"/>
          </a:p>
        </p:txBody>
      </p:sp>
      <p:sp>
        <p:nvSpPr>
          <p:cNvPr id="24" name="Slide Number Placeholder 23"/>
          <p:cNvSpPr>
            <a:spLocks noGrp="1"/>
          </p:cNvSpPr>
          <p:nvPr>
            <p:ph type="sldNum" sz="quarter" idx="12"/>
          </p:nvPr>
        </p:nvSpPr>
        <p:spPr/>
        <p:txBody>
          <a:bodyPr/>
          <a:lstStyle/>
          <a:p>
            <a:pPr algn="r"/>
            <a:fld id="{535D6FA7-04C9-4B9E-8C95-879248223DB6}" type="slidenum">
              <a:rPr lang="en-US" smtClean="0"/>
              <a:pPr algn="r"/>
              <a:t>9</a:t>
            </a:fld>
            <a:r>
              <a:rPr lang="en-US" smtClean="0"/>
              <a:t>/23</a:t>
            </a:r>
            <a:endParaRPr lang="en-US"/>
          </a:p>
        </p:txBody>
      </p:sp>
      <p:pic>
        <p:nvPicPr>
          <p:cNvPr id="6" name="Picture 5"/>
          <p:cNvPicPr>
            <a:picLocks noChangeAspect="1"/>
          </p:cNvPicPr>
          <p:nvPr/>
        </p:nvPicPr>
        <p:blipFill>
          <a:blip r:embed="rId2"/>
          <a:stretch>
            <a:fillRect/>
          </a:stretch>
        </p:blipFill>
        <p:spPr>
          <a:xfrm>
            <a:off x="685801" y="1981200"/>
            <a:ext cx="8001000" cy="4449764"/>
          </a:xfrm>
          <a:prstGeom prst="rect">
            <a:avLst/>
          </a:prstGeom>
        </p:spPr>
      </p:pic>
    </p:spTree>
    <p:extLst>
      <p:ext uri="{BB962C8B-B14F-4D97-AF65-F5344CB8AC3E}">
        <p14:creationId xmlns:p14="http://schemas.microsoft.com/office/powerpoint/2010/main" val="2987819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45gl">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1231</TotalTime>
  <Words>1187</Words>
  <Application>Microsoft Office PowerPoint</Application>
  <PresentationFormat>On-screen Show (4:3)</PresentationFormat>
  <Paragraphs>175</Paragraphs>
  <Slides>23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Verdana</vt:lpstr>
      <vt:lpstr>Wingdings</vt:lpstr>
      <vt:lpstr>cdb2004145gl</vt:lpstr>
      <vt:lpstr> XÂY DỰNG WEBSITE LIÊN LẠC GiỮA GIA ĐÌNH VÀ NHÀ TRƯỜNG  CHO MỘT TRƯỜNG TIỂU HỌC </vt:lpstr>
      <vt:lpstr>Nội dung trình bày</vt:lpstr>
      <vt:lpstr>1. Đặt vấn đề</vt:lpstr>
      <vt:lpstr>1. Đặt vấn đề</vt:lpstr>
      <vt:lpstr>1. Đặt vấn đề</vt:lpstr>
      <vt:lpstr>Nội dung công việc</vt:lpstr>
      <vt:lpstr>2. Mô hình chức năng</vt:lpstr>
      <vt:lpstr>2. Mô hình chức năng</vt:lpstr>
      <vt:lpstr>2. Mô hình chức năng</vt:lpstr>
      <vt:lpstr>2. Mô hình chức năng</vt:lpstr>
      <vt:lpstr>2. Mô hình chức năng</vt:lpstr>
      <vt:lpstr>3. Mô hình dữ liệu</vt:lpstr>
      <vt:lpstr>3. Mô hình dữ liệu</vt:lpstr>
      <vt:lpstr>4. Xây dựng chương trình</vt:lpstr>
      <vt:lpstr>4. Xây dựng chương trình</vt:lpstr>
      <vt:lpstr>4. Xây dựng chương trình</vt:lpstr>
      <vt:lpstr>4. Xây dựng chương trình</vt:lpstr>
      <vt:lpstr>4. Xây dựng chương trình</vt:lpstr>
      <vt:lpstr>4. Xây dựng chương trình</vt:lpstr>
      <vt:lpstr>4. Xây dựng chương trình</vt:lpstr>
      <vt:lpstr>4. Xây dựng chương trình</vt:lpstr>
      <vt:lpstr>5. Kết luận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GNN</dc:creator>
  <cp:lastModifiedBy>GNN</cp:lastModifiedBy>
  <cp:revision>99</cp:revision>
  <dcterms:created xsi:type="dcterms:W3CDTF">2015-05-09T15:36:14Z</dcterms:created>
  <dcterms:modified xsi:type="dcterms:W3CDTF">2015-05-13T02:21:09Z</dcterms:modified>
</cp:coreProperties>
</file>