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vsdx" ContentType="application/vnd.ms-visio.drawing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490" r:id="rId2"/>
    <p:sldId id="491" r:id="rId3"/>
    <p:sldId id="532" r:id="rId4"/>
    <p:sldId id="533" r:id="rId5"/>
    <p:sldId id="492" r:id="rId6"/>
    <p:sldId id="530" r:id="rId7"/>
    <p:sldId id="531" r:id="rId8"/>
    <p:sldId id="494" r:id="rId9"/>
    <p:sldId id="513" r:id="rId10"/>
    <p:sldId id="534" r:id="rId11"/>
    <p:sldId id="535" r:id="rId12"/>
    <p:sldId id="536" r:id="rId13"/>
    <p:sldId id="537" r:id="rId14"/>
    <p:sldId id="538" r:id="rId15"/>
    <p:sldId id="489" r:id="rId16"/>
    <p:sldId id="539" r:id="rId17"/>
    <p:sldId id="515" r:id="rId18"/>
    <p:sldId id="540" r:id="rId19"/>
    <p:sldId id="542" r:id="rId20"/>
    <p:sldId id="543" r:id="rId21"/>
    <p:sldId id="544" r:id="rId22"/>
    <p:sldId id="545" r:id="rId23"/>
    <p:sldId id="546" r:id="rId24"/>
    <p:sldId id="505" r:id="rId2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3399"/>
    <a:srgbClr val="B2B2B2"/>
    <a:srgbClr val="A0ECBF"/>
    <a:srgbClr val="FFCC00"/>
    <a:srgbClr val="009999"/>
    <a:srgbClr val="0066CC"/>
    <a:srgbClr val="7BA6F3"/>
    <a:srgbClr val="C8FBF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94" autoAdjust="0"/>
    <p:restoredTop sz="94531" autoAdjust="0"/>
  </p:normalViewPr>
  <p:slideViewPr>
    <p:cSldViewPr>
      <p:cViewPr>
        <p:scale>
          <a:sx n="75" d="100"/>
          <a:sy n="75" d="100"/>
        </p:scale>
        <p:origin x="-11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6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3FC93-56BA-4E55-9D16-396D31571F70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531A5-C5CD-4B35-8318-C328CFD0B0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2155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73588-3CEB-4457-A9DB-873DAB1D0019}" type="datetimeFigureOut">
              <a:rPr lang="en-US" smtClean="0"/>
              <a:pPr/>
              <a:t>5/10/2015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01988-9732-4C88-A632-677C8BE14D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00557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01988-9732-4C88-A632-677C8BE14DE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2496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FBF7CF-1177-4447-9855-88011D9682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52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F578D-FD36-44F8-8E64-101B7EA743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338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137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137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09F41-E485-45DD-AD17-5E5100E7D7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167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2C68B-0214-417D-AABF-34D7FBE440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174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F38AF0-6C38-4CDA-9005-21869808FA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3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60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60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203F8-F97D-44A9-B445-049B1F3079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528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C89FB-2BCB-4325-993C-B84CB0BB02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342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CCA8B-440C-490B-914D-8B15D83CD3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308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A5DAA-2F56-46A3-A853-E1CDE5F686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967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916F6-37F4-45D2-8B0D-FA86FD13E0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499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7E268E-E5DB-4158-B3E0-607419F346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38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tx1">
                <a:lumMod val="95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1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1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63800916-EC30-40AE-9972-4B0B186EA2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Microsoft_Visio_Drawing3.vsd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package" Target="../embeddings/Microsoft_Visio_Drawing4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package" Target="../embeddings/Microsoft_Visio_Drawing5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package" Target="../embeddings/Microsoft_Visio_Drawing6.vsd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package" Target="../embeddings/Microsoft_Visio_Drawing7.vsd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package" Target="../embeddings/Microsoft_Visio_Drawing8.vsd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Visio_Drawing1.vs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Visio_Drawing2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2895600" y="196636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HỌC VIỆN KỸ THUẬT QUÂN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SỰ</a:t>
            </a:r>
            <a:endParaRPr lang="en-US" dirty="0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.VnTime" pitchFamily="34" charset="0"/>
                <a:cs typeface="Times New Roman" pitchFamily="18" charset="0"/>
              </a:rPr>
              <a:t>-------------***--------------</a:t>
            </a:r>
            <a:endParaRPr lang="en-US" dirty="0">
              <a:solidFill>
                <a:schemeClr val="bg2">
                  <a:lumMod val="50000"/>
                </a:schemeClr>
              </a:solidFill>
              <a:latin typeface=".VnTime" pitchFamily="34" charset="0"/>
              <a:cs typeface="Times New Roman" pitchFamily="18" charset="0"/>
            </a:endParaRPr>
          </a:p>
        </p:txBody>
      </p:sp>
      <p:sp>
        <p:nvSpPr>
          <p:cNvPr id="49" name="Title 8"/>
          <p:cNvSpPr txBox="1">
            <a:spLocks/>
          </p:cNvSpPr>
          <p:nvPr/>
        </p:nvSpPr>
        <p:spPr bwMode="auto">
          <a:xfrm>
            <a:off x="304800" y="2286000"/>
            <a:ext cx="8534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XÂY DỰNG WEBSITE LIÊN LẠC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GiỮA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GIA ĐÌNH VÀ NHÀ TRƯỜNG CHO MỘT TRƯỜNG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TiỂU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HỌC</a:t>
            </a:r>
            <a:b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TextBox 11"/>
          <p:cNvSpPr txBox="1">
            <a:spLocks noChangeArrowheads="1"/>
          </p:cNvSpPr>
          <p:nvPr/>
        </p:nvSpPr>
        <p:spPr bwMode="auto">
          <a:xfrm>
            <a:off x="3276600" y="758908"/>
            <a:ext cx="3810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KHOA CÔNG NGHỆ THÔNG TIN</a:t>
            </a:r>
          </a:p>
        </p:txBody>
      </p:sp>
      <p:sp>
        <p:nvSpPr>
          <p:cNvPr id="51" name="TextBox 12"/>
          <p:cNvSpPr txBox="1">
            <a:spLocks noChangeArrowheads="1"/>
          </p:cNvSpPr>
          <p:nvPr/>
        </p:nvSpPr>
        <p:spPr bwMode="auto">
          <a:xfrm>
            <a:off x="2667000" y="4413844"/>
            <a:ext cx="628650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Giáo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viên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hướng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dẫn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Thiếu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tá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THS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 NGUYỄN HOÀI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ANH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     </a:t>
            </a:r>
            <a:r>
              <a:rPr lang="en-US" i="1" dirty="0" err="1" smtClean="0">
                <a:solidFill>
                  <a:schemeClr val="bg2">
                    <a:lumMod val="50000"/>
                  </a:schemeClr>
                </a:solidFill>
              </a:rPr>
              <a:t>Sinh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viên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thực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hiện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ĐOÀN HOÀNG GIANG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                            </a:t>
            </a:r>
            <a:r>
              <a:rPr lang="en-US" i="1" dirty="0" err="1" smtClean="0">
                <a:solidFill>
                  <a:schemeClr val="bg2">
                    <a:lumMod val="50000"/>
                  </a:schemeClr>
                </a:solidFill>
              </a:rPr>
              <a:t>Lớp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: Tin9B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TextBox 14"/>
          <p:cNvSpPr txBox="1">
            <a:spLocks noChangeArrowheads="1"/>
          </p:cNvSpPr>
          <p:nvPr/>
        </p:nvSpPr>
        <p:spPr bwMode="auto">
          <a:xfrm>
            <a:off x="2590800" y="6237288"/>
            <a:ext cx="411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Hà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Nội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05/2015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2400"/>
            <a:ext cx="1447799" cy="1371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477000"/>
            <a:ext cx="2133600" cy="457200"/>
          </a:xfrm>
        </p:spPr>
        <p:txBody>
          <a:bodyPr/>
          <a:lstStyle/>
          <a:p>
            <a:fld id="{1A82C68B-0214-417D-AABF-34D7FBE440AC}" type="slidenum">
              <a:rPr lang="en-US" smtClean="0">
                <a:solidFill>
                  <a:schemeClr val="bg2">
                    <a:lumMod val="50000"/>
                  </a:schemeClr>
                </a:solidFill>
              </a:rPr>
              <a:pPr/>
              <a:t>1</a:t>
            </a:fld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4054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0600" y="228600"/>
            <a:ext cx="441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 KẾ HỆ THỐNG</a:t>
            </a:r>
            <a:endParaRPr lang="en-US" sz="28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457200"/>
          </a:xfrm>
        </p:spPr>
        <p:txBody>
          <a:bodyPr/>
          <a:lstStyle/>
          <a:p>
            <a:fld id="{1A82C68B-0214-417D-AABF-34D7FBE440A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98491" y="1200090"/>
            <a:ext cx="5083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Use case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Quản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lý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danh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sách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liên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lạc</a:t>
            </a: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84419759"/>
              </p:ext>
            </p:extLst>
          </p:nvPr>
        </p:nvGraphicFramePr>
        <p:xfrm>
          <a:off x="1666875" y="2057400"/>
          <a:ext cx="5800725" cy="4572000"/>
        </p:xfrm>
        <a:graphic>
          <a:graphicData uri="http://schemas.openxmlformats.org/presentationml/2006/ole">
            <p:oleObj spid="_x0000_s41993" name="Visio" r:id="rId4" imgW="8296363" imgH="6781811" progId="Visio.Drawing.15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217368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0600" y="228600"/>
            <a:ext cx="441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 KẾ HỆ THỐNG</a:t>
            </a:r>
            <a:endParaRPr lang="en-US" sz="28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457200"/>
          </a:xfrm>
        </p:spPr>
        <p:txBody>
          <a:bodyPr/>
          <a:lstStyle/>
          <a:p>
            <a:fld id="{1A82C68B-0214-417D-AABF-34D7FBE440A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98491" y="1200090"/>
            <a:ext cx="4321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Use case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Quản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lý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báo</a:t>
            </a: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36137554"/>
              </p:ext>
            </p:extLst>
          </p:nvPr>
        </p:nvGraphicFramePr>
        <p:xfrm>
          <a:off x="2057400" y="2514600"/>
          <a:ext cx="5781675" cy="3400425"/>
        </p:xfrm>
        <a:graphic>
          <a:graphicData uri="http://schemas.openxmlformats.org/presentationml/2006/ole">
            <p:oleObj spid="_x0000_s43017" name="Visio" r:id="rId4" imgW="7248452" imgH="5153032" progId="Visio.Drawing.15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217368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0600" y="228600"/>
            <a:ext cx="441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 KẾ HỆ THỐNG</a:t>
            </a:r>
            <a:endParaRPr lang="en-US" sz="28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457200"/>
          </a:xfrm>
        </p:spPr>
        <p:txBody>
          <a:bodyPr/>
          <a:lstStyle/>
          <a:p>
            <a:fld id="{1A82C68B-0214-417D-AABF-34D7FBE440A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98491" y="1200090"/>
            <a:ext cx="4321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Use case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Trao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đổi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diễn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đàn</a:t>
            </a: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99451544"/>
              </p:ext>
            </p:extLst>
          </p:nvPr>
        </p:nvGraphicFramePr>
        <p:xfrm>
          <a:off x="1524000" y="1828800"/>
          <a:ext cx="6400800" cy="4295775"/>
        </p:xfrm>
        <a:graphic>
          <a:graphicData uri="http://schemas.openxmlformats.org/presentationml/2006/ole">
            <p:oleObj spid="_x0000_s44044" name="Visio" r:id="rId4" imgW="10448871" imgH="7115179" progId="Visio.Drawing.15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217368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0600" y="228600"/>
            <a:ext cx="441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 KẾ HỆ THỐNG</a:t>
            </a:r>
            <a:endParaRPr lang="en-US" sz="28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457200"/>
          </a:xfrm>
        </p:spPr>
        <p:txBody>
          <a:bodyPr/>
          <a:lstStyle/>
          <a:p>
            <a:fld id="{1A82C68B-0214-417D-AABF-34D7FBE440A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98491" y="1200090"/>
            <a:ext cx="4321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Use case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Trao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đổi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riêng</a:t>
            </a: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45836236"/>
              </p:ext>
            </p:extLst>
          </p:nvPr>
        </p:nvGraphicFramePr>
        <p:xfrm>
          <a:off x="1771650" y="2590800"/>
          <a:ext cx="5772150" cy="3381375"/>
        </p:xfrm>
        <a:graphic>
          <a:graphicData uri="http://schemas.openxmlformats.org/presentationml/2006/ole">
            <p:oleObj spid="_x0000_s45066" name="Visio" r:id="rId4" imgW="7886592" imgH="6219810" progId="Visio.Drawing.15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217368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0600" y="228600"/>
            <a:ext cx="441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 KẾ HỆ THỐNG</a:t>
            </a:r>
            <a:endParaRPr lang="en-US" sz="28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457200"/>
          </a:xfrm>
        </p:spPr>
        <p:txBody>
          <a:bodyPr/>
          <a:lstStyle/>
          <a:p>
            <a:fld id="{1A82C68B-0214-417D-AABF-34D7FBE440A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98491" y="1200090"/>
            <a:ext cx="4321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Use case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Quản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lý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Học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bạ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10785541"/>
              </p:ext>
            </p:extLst>
          </p:nvPr>
        </p:nvGraphicFramePr>
        <p:xfrm>
          <a:off x="1695450" y="2257425"/>
          <a:ext cx="5772150" cy="3914775"/>
        </p:xfrm>
        <a:graphic>
          <a:graphicData uri="http://schemas.openxmlformats.org/presentationml/2006/ole">
            <p:oleObj spid="_x0000_s46092" name="Visio" r:id="rId4" imgW="6496127" imgH="5810320" progId="Visio.Drawing.15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217368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609601" y="773668"/>
            <a:ext cx="1447799" cy="14773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de-DE" kern="0" dirty="0" smtClean="0">
                <a:solidFill>
                  <a:schemeClr val="bg2">
                    <a:lumMod val="50000"/>
                  </a:schemeClr>
                </a:solidFill>
              </a:rPr>
              <a:t>Mô hình cơ sở dữ liệu của hệ thống</a:t>
            </a:r>
            <a:endParaRPr lang="de-DE" kern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457200"/>
          </a:xfr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fld id="{1A82C68B-0214-417D-AABF-34D7FBE440AC}" type="slidenum">
              <a:rPr lang="en-US" smtClean="0">
                <a:solidFill>
                  <a:schemeClr val="accent4">
                    <a:lumMod val="10000"/>
                  </a:schemeClr>
                </a:solidFill>
              </a:rPr>
              <a:pPr/>
              <a:t>15</a:t>
            </a:fld>
            <a:endParaRPr lang="en-US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" y="76200"/>
            <a:ext cx="8991599" cy="609600"/>
            <a:chOff x="-766760" y="76200"/>
            <a:chExt cx="9758360" cy="609600"/>
          </a:xfrm>
          <a:pattFill prst="pct5">
            <a:fgClr>
              <a:schemeClr val="tx1"/>
            </a:fgClr>
            <a:bgClr>
              <a:schemeClr val="bg1"/>
            </a:bgClr>
          </a:pattFill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" y="76200"/>
              <a:ext cx="8839200" cy="609600"/>
            </a:xfrm>
            <a:prstGeom prst="rect">
              <a:avLst/>
            </a:prstGeom>
            <a:grpFill/>
          </p:spPr>
        </p:pic>
        <p:sp>
          <p:nvSpPr>
            <p:cNvPr id="8" name="TextBox 7"/>
            <p:cNvSpPr txBox="1"/>
            <p:nvPr/>
          </p:nvSpPr>
          <p:spPr>
            <a:xfrm>
              <a:off x="-766760" y="119390"/>
              <a:ext cx="3804107" cy="52322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tx1"/>
              </a:bgClr>
            </a:pattFill>
          </p:spPr>
          <p:txBody>
            <a:bodyPr wrap="square" rtlCol="0">
              <a:spAutoFit/>
            </a:bodyPr>
            <a:lstStyle/>
            <a:p>
              <a:r>
                <a:rPr lang="en-US" sz="2800" b="1" dirty="0" err="1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Mô</a:t>
              </a:r>
              <a:r>
                <a:rPr lang="en-US" sz="2800" b="1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 err="1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hình</a:t>
              </a:r>
              <a:r>
                <a:rPr lang="en-US" sz="2800" b="1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 err="1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dữ</a:t>
              </a:r>
              <a:r>
                <a:rPr lang="en-US" sz="2800" b="1" dirty="0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2800" b="1" dirty="0" err="1" smtClean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liệu</a:t>
              </a:r>
              <a:endParaRPr lang="en-US" sz="2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48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18627073"/>
              </p:ext>
            </p:extLst>
          </p:nvPr>
        </p:nvGraphicFramePr>
        <p:xfrm>
          <a:off x="3248025" y="-38099"/>
          <a:ext cx="5743575" cy="7248525"/>
        </p:xfrm>
        <a:graphic>
          <a:graphicData uri="http://schemas.openxmlformats.org/presentationml/2006/ole">
            <p:oleObj spid="_x0000_s63496" name="Visio" r:id="rId4" imgW="20392953" imgH="19459512" progId="Visio.Drawing.15">
              <p:embed/>
            </p:oleObj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Chương trình demo</a:t>
            </a:r>
            <a:endParaRPr lang="en-US" sz="2800" b="1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457200"/>
          </a:xfrm>
        </p:spPr>
        <p:txBody>
          <a:bodyPr/>
          <a:lstStyle/>
          <a:p>
            <a:fld id="{1A82C68B-0214-417D-AABF-34D7FBE440A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980094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 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Cấu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trúc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mô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hình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</a:t>
            </a:r>
            <a:endParaRPr lang="en-US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8" name="Picture 7" descr="12 MVC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479550" y="1828800"/>
            <a:ext cx="6292850" cy="4191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355500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Chương trình demo</a:t>
            </a:r>
            <a:endParaRPr lang="en-US" sz="2800" b="1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1143000"/>
            <a:ext cx="4800600" cy="533400"/>
          </a:xfrm>
        </p:spPr>
        <p:txBody>
          <a:bodyPr/>
          <a:lstStyle/>
          <a:p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Giao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diện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trang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chủ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8B-0214-417D-AABF-34D7FBE440A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133600"/>
            <a:ext cx="6858000" cy="381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00495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Chương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trình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demo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1143000"/>
            <a:ext cx="6172200" cy="533400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Giao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diện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quản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lý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danh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sách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liên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lạc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8B-0214-417D-AABF-34D7FBE440A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0"/>
            <a:ext cx="7467600" cy="3962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00495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Chương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trình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demo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8B-0214-417D-AABF-34D7FBE440A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84838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Giao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diện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cập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nhật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lớp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học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7315200" cy="434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00495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438400" y="1600200"/>
            <a:ext cx="9753600" cy="4824413"/>
            <a:chOff x="-2438400" y="1600200"/>
            <a:chExt cx="9753600" cy="4824413"/>
          </a:xfrm>
        </p:grpSpPr>
        <p:sp>
          <p:nvSpPr>
            <p:cNvPr id="267318" name="AutoShape 54"/>
            <p:cNvSpPr>
              <a:spLocks noChangeArrowheads="1"/>
            </p:cNvSpPr>
            <p:nvPr/>
          </p:nvSpPr>
          <p:spPr bwMode="ltGray">
            <a:xfrm rot="5400000">
              <a:off x="-2465388" y="1627188"/>
              <a:ext cx="4824413" cy="4770438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4549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319" name="AutoShape 55"/>
            <p:cNvSpPr>
              <a:spLocks noChangeArrowheads="1"/>
            </p:cNvSpPr>
            <p:nvPr/>
          </p:nvSpPr>
          <p:spPr bwMode="ltGray">
            <a:xfrm rot="5400000" flipH="1">
              <a:off x="-2017712" y="2062162"/>
              <a:ext cx="4032250" cy="3930651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tint val="42353"/>
                    <a:invGamma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371600" y="1973263"/>
              <a:ext cx="5943600" cy="3786187"/>
              <a:chOff x="1371600" y="1973263"/>
              <a:chExt cx="5943600" cy="3786187"/>
            </a:xfrm>
          </p:grpSpPr>
          <p:sp>
            <p:nvSpPr>
              <p:cNvPr id="267317" name="AutoShape 53"/>
              <p:cNvSpPr>
                <a:spLocks noChangeArrowheads="1"/>
              </p:cNvSpPr>
              <p:nvPr/>
            </p:nvSpPr>
            <p:spPr bwMode="gray">
              <a:xfrm>
                <a:off x="1905000" y="5251450"/>
                <a:ext cx="4876800" cy="5080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r>
                  <a:rPr lang="en-US" b="1" dirty="0" err="1" smtClean="0">
                    <a:solidFill>
                      <a:srgbClr val="000000"/>
                    </a:solidFill>
                  </a:rPr>
                  <a:t>Chương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trình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demo</a:t>
                </a:r>
                <a:endParaRPr lang="en-US" b="1" dirty="0"/>
              </a:p>
            </p:txBody>
          </p:sp>
          <p:sp>
            <p:nvSpPr>
              <p:cNvPr id="267342" name="AutoShape 78"/>
              <p:cNvSpPr>
                <a:spLocks noChangeArrowheads="1"/>
              </p:cNvSpPr>
              <p:nvPr/>
            </p:nvSpPr>
            <p:spPr bwMode="gray">
              <a:xfrm>
                <a:off x="2336800" y="4437063"/>
                <a:ext cx="4724400" cy="5080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r>
                  <a:rPr lang="en-US" b="1" dirty="0" err="1" smtClean="0">
                    <a:solidFill>
                      <a:srgbClr val="000000"/>
                    </a:solidFill>
                  </a:rPr>
                  <a:t>Mô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hình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dữ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liệu</a:t>
                </a:r>
                <a:endParaRPr lang="en-US" b="1" dirty="0"/>
              </a:p>
            </p:txBody>
          </p:sp>
          <p:sp>
            <p:nvSpPr>
              <p:cNvPr id="267345" name="AutoShape 81"/>
              <p:cNvSpPr>
                <a:spLocks noChangeArrowheads="1"/>
              </p:cNvSpPr>
              <p:nvPr/>
            </p:nvSpPr>
            <p:spPr bwMode="gray">
              <a:xfrm>
                <a:off x="2438400" y="3611563"/>
                <a:ext cx="4876800" cy="5080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r>
                  <a:rPr lang="en-US" b="1" dirty="0" err="1" smtClean="0">
                    <a:solidFill>
                      <a:srgbClr val="000000"/>
                    </a:solidFill>
                  </a:rPr>
                  <a:t>Thiết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kế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hệ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thống</a:t>
                </a:r>
                <a:endParaRPr lang="en-US" b="1" dirty="0"/>
              </a:p>
            </p:txBody>
          </p:sp>
          <p:sp>
            <p:nvSpPr>
              <p:cNvPr id="267348" name="AutoShape 84"/>
              <p:cNvSpPr>
                <a:spLocks noChangeArrowheads="1"/>
              </p:cNvSpPr>
              <p:nvPr/>
            </p:nvSpPr>
            <p:spPr bwMode="gray">
              <a:xfrm>
                <a:off x="2209800" y="2760663"/>
                <a:ext cx="4876800" cy="5080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r>
                  <a:rPr lang="en-US" b="1" dirty="0" err="1" smtClean="0">
                    <a:solidFill>
                      <a:srgbClr val="000000"/>
                    </a:solidFill>
                  </a:rPr>
                  <a:t>Yêu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cầu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hệ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thống</a:t>
                </a:r>
                <a:endParaRPr lang="en-US" b="1" dirty="0"/>
              </a:p>
            </p:txBody>
          </p:sp>
          <p:sp>
            <p:nvSpPr>
              <p:cNvPr id="267351" name="AutoShape 87"/>
              <p:cNvSpPr>
                <a:spLocks noChangeArrowheads="1"/>
              </p:cNvSpPr>
              <p:nvPr/>
            </p:nvSpPr>
            <p:spPr bwMode="gray">
              <a:xfrm>
                <a:off x="1689100" y="1973263"/>
                <a:ext cx="5092700" cy="5080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bg1">
                      <a:gamma/>
                      <a:tint val="0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r>
                  <a:rPr lang="en-US" b="1" dirty="0" err="1" smtClean="0">
                    <a:solidFill>
                      <a:srgbClr val="000000"/>
                    </a:solidFill>
                  </a:rPr>
                  <a:t>Mô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tả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hệ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000000"/>
                    </a:solidFill>
                  </a:rPr>
                  <a:t>thống</a:t>
                </a:r>
                <a:endParaRPr lang="en-US" b="1" dirty="0"/>
              </a:p>
            </p:txBody>
          </p:sp>
          <p:grpSp>
            <p:nvGrpSpPr>
              <p:cNvPr id="267352" name="Group 88"/>
              <p:cNvGrpSpPr>
                <a:grpSpLocks/>
              </p:cNvGrpSpPr>
              <p:nvPr/>
            </p:nvGrpSpPr>
            <p:grpSpPr bwMode="auto">
              <a:xfrm>
                <a:off x="1371600" y="2062163"/>
                <a:ext cx="381000" cy="381000"/>
                <a:chOff x="2078" y="1680"/>
                <a:chExt cx="1615" cy="1615"/>
              </a:xfrm>
            </p:grpSpPr>
            <p:sp>
              <p:nvSpPr>
                <p:cNvPr id="267353" name="Oval 8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54" name="Oval 9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55" name="Oval 9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56" name="Oval 9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57" name="Oval 9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58" name="Oval 9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7359" name="Group 95"/>
              <p:cNvGrpSpPr>
                <a:grpSpLocks/>
              </p:cNvGrpSpPr>
              <p:nvPr/>
            </p:nvGrpSpPr>
            <p:grpSpPr bwMode="auto">
              <a:xfrm>
                <a:off x="1905000" y="2849563"/>
                <a:ext cx="381000" cy="381000"/>
                <a:chOff x="2078" y="1680"/>
                <a:chExt cx="1615" cy="1615"/>
              </a:xfrm>
            </p:grpSpPr>
            <p:sp>
              <p:nvSpPr>
                <p:cNvPr id="267360" name="Oval 9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61" name="Oval 9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62" name="Oval 9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63" name="Oval 9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64" name="Oval 10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65" name="Oval 10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7366" name="Group 102"/>
              <p:cNvGrpSpPr>
                <a:grpSpLocks/>
              </p:cNvGrpSpPr>
              <p:nvPr/>
            </p:nvGrpSpPr>
            <p:grpSpPr bwMode="auto">
              <a:xfrm>
                <a:off x="2133600" y="3687763"/>
                <a:ext cx="381000" cy="381000"/>
                <a:chOff x="2078" y="1680"/>
                <a:chExt cx="1615" cy="1615"/>
              </a:xfrm>
            </p:grpSpPr>
            <p:sp>
              <p:nvSpPr>
                <p:cNvPr id="267367" name="Oval 103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68" name="Oval 104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69" name="Oval 105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70" name="Oval 106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71" name="Oval 107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72" name="Oval 108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7373" name="Group 109"/>
              <p:cNvGrpSpPr>
                <a:grpSpLocks/>
              </p:cNvGrpSpPr>
              <p:nvPr/>
            </p:nvGrpSpPr>
            <p:grpSpPr bwMode="auto">
              <a:xfrm>
                <a:off x="2025650" y="4525963"/>
                <a:ext cx="381000" cy="381000"/>
                <a:chOff x="2078" y="1680"/>
                <a:chExt cx="1615" cy="1615"/>
              </a:xfrm>
            </p:grpSpPr>
            <p:sp>
              <p:nvSpPr>
                <p:cNvPr id="267374" name="Oval 11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75" name="Oval 11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76" name="Oval 11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77" name="Oval 11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78" name="Oval 11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79" name="Oval 11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7380" name="Group 116"/>
              <p:cNvGrpSpPr>
                <a:grpSpLocks/>
              </p:cNvGrpSpPr>
              <p:nvPr/>
            </p:nvGrpSpPr>
            <p:grpSpPr bwMode="auto">
              <a:xfrm>
                <a:off x="1606550" y="5300663"/>
                <a:ext cx="355600" cy="381000"/>
                <a:chOff x="2078" y="1680"/>
                <a:chExt cx="1615" cy="1615"/>
              </a:xfrm>
            </p:grpSpPr>
            <p:sp>
              <p:nvSpPr>
                <p:cNvPr id="267381" name="Oval 117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5715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82" name="Oval 118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76200" dir="10800000" kx="-3284103" algn="b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83" name="Oval 11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84" name="Oval 120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85" name="Oval 12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386" name="Oval 122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38100" algn="ctr">
                      <a:solidFill>
                        <a:schemeClr val="bg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109250" dir="3267739" algn="ctr" rotWithShape="0">
                          <a:srgbClr val="808080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8763000" cy="6287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04800" y="76200"/>
            <a:ext cx="552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NỘI DUNG</a:t>
            </a:r>
            <a:endParaRPr lang="en-US" sz="3600" b="1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25960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Chương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trình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demo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8B-0214-417D-AABF-34D7FBE440A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84838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Giao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diện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quản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lý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thông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báo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467600" cy="434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00495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Chương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trình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demo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8B-0214-417D-AABF-34D7FBE440A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84838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Giao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diện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diễn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đàn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trao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đổi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7696200" cy="4571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00495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Chương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trình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demo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8B-0214-417D-AABF-34D7FBE440A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84838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Giao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diện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trao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đổi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riêng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6400"/>
            <a:ext cx="7696199" cy="44195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00495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1524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Chương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trình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demo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8B-0214-417D-AABF-34D7FBE440A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84838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Giao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diện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quản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lý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học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bạ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543800" cy="434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004954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10"/>
          <p:cNvSpPr>
            <a:spLocks noChangeArrowheads="1" noChangeShapeType="1" noTextEdit="1"/>
          </p:cNvSpPr>
          <p:nvPr/>
        </p:nvSpPr>
        <p:spPr bwMode="gray">
          <a:xfrm>
            <a:off x="304800" y="1905000"/>
            <a:ext cx="8382000" cy="1371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buFont typeface="Wingdings" pitchFamily="2" charset="2"/>
              <a:buNone/>
            </a:pPr>
            <a:r>
              <a:rPr lang="en-US" sz="3600" kern="10" smtClean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Em xin chân thành cám ơn!</a:t>
            </a:r>
            <a:endParaRPr lang="en-US" sz="3600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457200"/>
          </a:xfrm>
        </p:spPr>
        <p:txBody>
          <a:bodyPr/>
          <a:lstStyle/>
          <a:p>
            <a:fld id="{1A82C68B-0214-417D-AABF-34D7FBE440A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06074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8763000" cy="6287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52400" y="88900"/>
            <a:ext cx="552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Mô</a:t>
            </a:r>
            <a:r>
              <a:rPr lang="en-US" sz="36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tả</a:t>
            </a:r>
            <a:r>
              <a:rPr lang="en-US" sz="36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hệ</a:t>
            </a:r>
            <a:r>
              <a:rPr lang="en-US" sz="36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thống</a:t>
            </a:r>
            <a:endParaRPr lang="en-US" sz="36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Content Placeholder 50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Mô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tả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hiện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trạng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hệ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thống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thực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tại</a:t>
            </a:r>
            <a:endParaRPr lang="en-US" sz="18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Xét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hiện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trạng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thực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tế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tại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trường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tiểu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,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việc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giáo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chủ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nhiệm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cần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phải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giải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quyết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khối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lượng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rất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lớn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chấm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điểm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,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nhận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xét,theo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dõi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quá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trình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rèn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tập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,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kỷ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luật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sinh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sau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đó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thông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báo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đến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phụ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huynh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buổi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họp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phụ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huynh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hoặc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sổ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liên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lạc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điện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tử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). </a:t>
            </a:r>
          </a:p>
          <a:p>
            <a:pPr>
              <a:lnSpc>
                <a:spcPct val="200000"/>
              </a:lnSpc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Phụ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huynh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không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thường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xuyên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gặp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trực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tiếp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giáo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trao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đổi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thông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tin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cần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quan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tâm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như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tình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tập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rèn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luyện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con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em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8B-0214-417D-AABF-34D7FBE440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25960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"/>
            <a:ext cx="8763000" cy="6287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52400" y="76200"/>
            <a:ext cx="5524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Mô</a:t>
            </a:r>
            <a:r>
              <a:rPr lang="en-US" sz="36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tả</a:t>
            </a:r>
            <a:r>
              <a:rPr lang="en-US" sz="36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hệ</a:t>
            </a:r>
            <a:r>
              <a:rPr lang="en-US" sz="36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6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thống</a:t>
            </a:r>
            <a:endParaRPr lang="en-US" sz="36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1" name="Content Placeholder 50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  <a:pattFill prst="pct5">
            <a:fgClr>
              <a:schemeClr val="tx1"/>
            </a:fgClr>
            <a:bgClr>
              <a:schemeClr val="tx1"/>
            </a:bgClr>
          </a:pattFill>
        </p:spPr>
        <p:txBody>
          <a:bodyPr/>
          <a:lstStyle/>
          <a:p>
            <a:pPr lvl="1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Nhận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xét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hiện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trạng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thống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Việc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giáo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trao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đổi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phụ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huynh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rất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ít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không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sự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tương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tác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,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trao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đổi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thường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xuyên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giữa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giáo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viên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phụ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huynh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Nhà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trường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thông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báo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kết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quả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rèn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luyện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sinh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bằng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sổ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liên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lạc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điện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tử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mỗi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tháng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phụ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huynh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sẽ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phải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đóng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góp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một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khoản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tiền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đề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duy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trì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dịch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vụ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Phụ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huynh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không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có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được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sự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theo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dõi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đánh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thường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xuyên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sự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rèn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luyện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con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em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trong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năm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8B-0214-417D-AABF-34D7FBE440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25960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286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        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Yêu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cầu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hệ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thống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6400800"/>
            <a:ext cx="2133600" cy="457200"/>
          </a:xfrm>
        </p:spPr>
        <p:txBody>
          <a:bodyPr/>
          <a:lstStyle/>
          <a:p>
            <a:fld id="{1A82C68B-0214-417D-AABF-34D7FBE440A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81000" y="9144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Các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chức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năng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cơ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bản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hệ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website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liên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bg2">
                    <a:lumMod val="50000"/>
                  </a:schemeClr>
                </a:solidFill>
              </a:rPr>
              <a:t>lạc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33400" y="1371600"/>
            <a:ext cx="8077200" cy="512448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tx1"/>
            </a:bgClr>
          </a:patt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Xây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dựng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hệ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thống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đáp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ứng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việc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liên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lạc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trao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đổi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thường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xuyên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giữa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nhà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trường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và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gia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đình,thuận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tiện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cho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việc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cứu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đánh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giá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việt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rèn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lyện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của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học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sinh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 </a:t>
            </a:r>
          </a:p>
          <a:p>
            <a:pPr marL="342900" indent="-342900" algn="l">
              <a:lnSpc>
                <a:spcPct val="150000"/>
              </a:lnSpc>
            </a:pP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Các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chức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năng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chính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của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hệ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thống</a:t>
            </a:r>
            <a:endParaRPr lang="en-US" sz="2000" b="1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Quản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lý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danh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sách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liên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lạc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Tìm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kiếm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thông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tin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liên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lạc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		</a:t>
            </a: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Thêm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danh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sách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thông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tin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liên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lạc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Thêm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thông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tin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liên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lạc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Sửa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thông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tin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liên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lạc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Xóa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thông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tin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liên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lạc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Chuyển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lớp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83668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  <a:pattFill prst="pct5">
            <a:fgClr>
              <a:schemeClr val="tx1"/>
            </a:fgClr>
            <a:bgClr>
              <a:schemeClr val="tx1"/>
            </a:bgClr>
          </a:pattFill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Trao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đổi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diễn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đàn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Lọc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Tạo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mới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Xóa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Xóa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danh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sách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Chuyển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Tạo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mới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viết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viết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Xóa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viêt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8B-0214-417D-AABF-34D7FBE440A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620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152400"/>
            <a:ext cx="9372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Yêu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cầu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bài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toán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229600" cy="5410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Trao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đổi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riêng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Tạo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mới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trao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đổi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Trả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lời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Xóa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trao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đổi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Quản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lý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bạ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Nhập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điểm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Toán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Văn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Nhập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điểm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phụ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Nhập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xét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cuối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kỳ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Nhập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xét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môn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C68B-0214-417D-AABF-34D7FBE440A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620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152400"/>
            <a:ext cx="9372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     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Yêu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cầu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bài</a:t>
            </a:r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bg1">
                    <a:lumMod val="75000"/>
                  </a:schemeClr>
                </a:solidFill>
              </a:rPr>
              <a:t>toán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491" y="1200090"/>
            <a:ext cx="3787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/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Biểu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đồ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Use case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tổng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thể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228600"/>
            <a:ext cx="441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 KẾ HỆ THỐNG</a:t>
            </a:r>
            <a:endParaRPr lang="en-US" sz="28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39200" y="3505200"/>
            <a:ext cx="2133600" cy="457200"/>
          </a:xfrm>
        </p:spPr>
        <p:txBody>
          <a:bodyPr/>
          <a:lstStyle/>
          <a:p>
            <a:fld id="{1A82C68B-0214-417D-AABF-34D7FBE440A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17078643"/>
              </p:ext>
            </p:extLst>
          </p:nvPr>
        </p:nvGraphicFramePr>
        <p:xfrm>
          <a:off x="2362200" y="838200"/>
          <a:ext cx="5981700" cy="6372225"/>
        </p:xfrm>
        <a:graphic>
          <a:graphicData uri="http://schemas.openxmlformats.org/presentationml/2006/ole">
            <p:oleObj spid="_x0000_s23559" name="Visio" r:id="rId4" imgW="10086881" imgH="7172405" progId="Visio.Drawing.15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3035916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8839200" cy="76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0600" y="228600"/>
            <a:ext cx="441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THIẾT KẾ HỆ THỐNG</a:t>
            </a:r>
            <a:endParaRPr lang="en-US" sz="28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400800"/>
            <a:ext cx="2133600" cy="457200"/>
          </a:xfrm>
        </p:spPr>
        <p:txBody>
          <a:bodyPr/>
          <a:lstStyle/>
          <a:p>
            <a:fld id="{1A82C68B-0214-417D-AABF-34D7FBE440A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53" name="TextBox 352"/>
          <p:cNvSpPr txBox="1"/>
          <p:nvPr/>
        </p:nvSpPr>
        <p:spPr>
          <a:xfrm>
            <a:off x="98491" y="1200090"/>
            <a:ext cx="5159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Use case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Quản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lý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danh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sách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liên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lạc</a:t>
            </a:r>
            <a:endParaRPr lang="en-US" sz="2000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33144555"/>
              </p:ext>
            </p:extLst>
          </p:nvPr>
        </p:nvGraphicFramePr>
        <p:xfrm>
          <a:off x="1371600" y="1951909"/>
          <a:ext cx="5800725" cy="4572000"/>
        </p:xfrm>
        <a:graphic>
          <a:graphicData uri="http://schemas.openxmlformats.org/presentationml/2006/ole">
            <p:oleObj spid="_x0000_s22535" name="Visio" r:id="rId4" imgW="8296363" imgH="6781811" progId="Visio.Drawing.15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217368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G_Diagram_011">
  <a:themeElements>
    <a:clrScheme name="CD100_dark_2002 7">
      <a:dk1>
        <a:srgbClr val="003B76"/>
      </a:dk1>
      <a:lt1>
        <a:srgbClr val="FFFFFF"/>
      </a:lt1>
      <a:dk2>
        <a:srgbClr val="003399"/>
      </a:dk2>
      <a:lt2>
        <a:srgbClr val="C0C0C0"/>
      </a:lt2>
      <a:accent1>
        <a:srgbClr val="FCC704"/>
      </a:accent1>
      <a:accent2>
        <a:srgbClr val="A01DD5"/>
      </a:accent2>
      <a:accent3>
        <a:srgbClr val="AAADCA"/>
      </a:accent3>
      <a:accent4>
        <a:srgbClr val="DADADA"/>
      </a:accent4>
      <a:accent5>
        <a:srgbClr val="FDE0AA"/>
      </a:accent5>
      <a:accent6>
        <a:srgbClr val="9119C1"/>
      </a:accent6>
      <a:hlink>
        <a:srgbClr val="66C5F4"/>
      </a:hlink>
      <a:folHlink>
        <a:srgbClr val="009999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100_dark_2002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5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6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126CD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100_dark_2002 7">
        <a:dk1>
          <a:srgbClr val="003B76"/>
        </a:dk1>
        <a:lt1>
          <a:srgbClr val="FFFFFF"/>
        </a:lt1>
        <a:dk2>
          <a:srgbClr val="003399"/>
        </a:dk2>
        <a:lt2>
          <a:srgbClr val="C0C0C0"/>
        </a:lt2>
        <a:accent1>
          <a:srgbClr val="FCC704"/>
        </a:accent1>
        <a:accent2>
          <a:srgbClr val="A01DD5"/>
        </a:accent2>
        <a:accent3>
          <a:srgbClr val="AAADCA"/>
        </a:accent3>
        <a:accent4>
          <a:srgbClr val="DADADA"/>
        </a:accent4>
        <a:accent5>
          <a:srgbClr val="FDE0AA"/>
        </a:accent5>
        <a:accent6>
          <a:srgbClr val="9119C1"/>
        </a:accent6>
        <a:hlink>
          <a:srgbClr val="66C5F4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TG_Diagram_011</Template>
  <TotalTime>1830</TotalTime>
  <Words>541</Words>
  <Application>Microsoft Office PowerPoint</Application>
  <PresentationFormat>On-screen Show (4:3)</PresentationFormat>
  <Paragraphs>115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TG_Diagram_011</vt:lpstr>
      <vt:lpstr>Visio</vt:lpstr>
      <vt:lpstr>Slide 1</vt:lpstr>
      <vt:lpstr>Slide 2</vt:lpstr>
      <vt:lpstr>Slide 3</vt:lpstr>
      <vt:lpstr>Slide 4</vt:lpstr>
      <vt:lpstr>Slide 5</vt:lpstr>
      <vt:lpstr> </vt:lpstr>
      <vt:lpstr> 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Giao diện trang chủ</vt:lpstr>
      <vt:lpstr>Giao diện quản lý danh sách liên lạc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GNN</cp:lastModifiedBy>
  <cp:revision>210</cp:revision>
  <dcterms:created xsi:type="dcterms:W3CDTF">2012-03-15T03:46:01Z</dcterms:created>
  <dcterms:modified xsi:type="dcterms:W3CDTF">2015-05-10T11:35:27Z</dcterms:modified>
</cp:coreProperties>
</file>