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8" r:id="rId3"/>
    <p:sldId id="291" r:id="rId4"/>
    <p:sldId id="293" r:id="rId5"/>
    <p:sldId id="294" r:id="rId6"/>
    <p:sldId id="295" r:id="rId7"/>
    <p:sldId id="292" r:id="rId8"/>
    <p:sldId id="296" r:id="rId9"/>
    <p:sldId id="297" r:id="rId10"/>
    <p:sldId id="298" r:id="rId11"/>
    <p:sldId id="299" r:id="rId12"/>
    <p:sldId id="300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260" r:id="rId22"/>
    <p:sldId id="310" r:id="rId23"/>
    <p:sldId id="311" r:id="rId24"/>
    <p:sldId id="312" r:id="rId25"/>
    <p:sldId id="313" r:id="rId26"/>
    <p:sldId id="315" r:id="rId27"/>
    <p:sldId id="316" r:id="rId28"/>
    <p:sldId id="276" r:id="rId29"/>
  </p:sldIdLst>
  <p:sldSz cx="9144000" cy="6858000" type="screen4x3"/>
  <p:notesSz cx="7102475" cy="8991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NN" initials="G" lastIdx="1" clrIdx="0">
    <p:extLst>
      <p:ext uri="{19B8F6BF-5375-455C-9EA6-DF929625EA0E}">
        <p15:presenceInfo xmlns:p15="http://schemas.microsoft.com/office/powerpoint/2012/main" userId="G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A9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33" autoAdjust="0"/>
  </p:normalViewPr>
  <p:slideViewPr>
    <p:cSldViewPr>
      <p:cViewPr>
        <p:scale>
          <a:sx n="75" d="100"/>
          <a:sy n="75" d="100"/>
        </p:scale>
        <p:origin x="123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5CD0651-1D38-4A28-874F-9DF79ECC58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83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34413-4D24-47FF-BA33-738B232874A7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5800" cy="3371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270375"/>
            <a:ext cx="5683250" cy="404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D07B7-96F5-4C30-B1AE-663A2A3D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4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0" y="2971800"/>
            <a:ext cx="9144000" cy="914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2549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905000" y="5410200"/>
            <a:ext cx="51816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810000" y="6477000"/>
            <a:ext cx="2133600" cy="244475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28600" y="6477000"/>
            <a:ext cx="2895600" cy="24447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Arial" charset="0"/>
              </a:defRPr>
            </a:lvl1pPr>
          </a:lstStyle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8BD953BF-0284-4867-B8AC-D124096CCA2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81000" y="319088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>
                <a:latin typeface="Verdana" pitchFamily="34" charset="0"/>
              </a:rPr>
              <a:t>LOGO</a:t>
            </a:r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gray">
          <a:xfrm>
            <a:off x="0" y="2895600"/>
            <a:ext cx="8229600" cy="9144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0"/>
            <a:ext cx="79248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403529-9B0E-4CDF-8CBA-296B62F651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47688"/>
            <a:ext cx="2057400" cy="5883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7688"/>
            <a:ext cx="6019800" cy="5883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41C19B-A157-45E2-93DB-848DEB8ABF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7688"/>
            <a:ext cx="73914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38263"/>
            <a:ext cx="8229600" cy="50927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81800" y="269875"/>
            <a:ext cx="2133600" cy="24606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553200"/>
            <a:ext cx="2133600" cy="254000"/>
          </a:xfrm>
        </p:spPr>
        <p:txBody>
          <a:bodyPr/>
          <a:lstStyle>
            <a:lvl1pPr>
              <a:defRPr/>
            </a:lvl1pPr>
          </a:lstStyle>
          <a:p>
            <a:fld id="{535EB386-B383-496B-8F03-1119987BDD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 algn="r"/>
            <a:r>
              <a:rPr lang="en-US" smtClean="0"/>
              <a:t>                                              </a:t>
            </a:r>
            <a:fld id="{535D6FA7-04C9-4B9E-8C95-879248223DB6}" type="slidenum">
              <a:rPr lang="en-US" smtClean="0"/>
              <a:pPr algn="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98D01-C867-45EE-A3A3-7B5FE6C540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8263"/>
            <a:ext cx="4038600" cy="5092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8263"/>
            <a:ext cx="4038600" cy="5092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3159DA-E5B8-4CE4-AD05-2E806E29B5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3AC69E-ECDE-458F-8378-62DE8121C7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5206B8-B346-4DCB-A2CA-0963351C5B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77878-5C07-46F2-8966-7504686092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AF2F39-C7F0-4437-BDEB-DA5AA52B91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48020A-8E05-421A-AD6C-7BE020093B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533400"/>
            <a:ext cx="9144000" cy="6858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2549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0" y="457200"/>
            <a:ext cx="8229600" cy="6858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8263"/>
            <a:ext cx="8229600" cy="509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81800" y="269875"/>
            <a:ext cx="2133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04000"/>
            <a:ext cx="2133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n-lt"/>
              </a:defRPr>
            </a:lvl1pPr>
          </a:lstStyle>
          <a:p>
            <a:fld id="{5E828B6C-C8DC-4CD6-A134-3E22ACF08D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838200" y="54768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4114800"/>
            <a:ext cx="7924800" cy="2743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i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800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Giáo</a:t>
            </a: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hướng</a:t>
            </a: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dẫn</a:t>
            </a:r>
            <a:r>
              <a:rPr lang="en-US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Thiếu</a:t>
            </a:r>
            <a:r>
              <a:rPr lang="en-US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tá</a:t>
            </a:r>
            <a:r>
              <a:rPr lang="en-US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THS. NGUYỄN HOÀI ANH</a:t>
            </a:r>
          </a:p>
          <a:p>
            <a:pPr algn="l">
              <a:lnSpc>
                <a:spcPct val="150000"/>
              </a:lnSpc>
            </a:pP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sz="1800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thực</a:t>
            </a: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hiện</a:t>
            </a:r>
            <a:r>
              <a:rPr lang="en-US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 ĐOÀN HOÀNG GIANG</a:t>
            </a:r>
          </a:p>
          <a:p>
            <a:pPr algn="l">
              <a:lnSpc>
                <a:spcPct val="150000"/>
              </a:lnSpc>
            </a:pP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</a:t>
            </a:r>
            <a:r>
              <a:rPr lang="en-US" sz="1800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Tin </a:t>
            </a:r>
            <a:r>
              <a:rPr lang="en-US" sz="180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9B</a:t>
            </a:r>
          </a:p>
          <a:p>
            <a:pPr algn="r"/>
            <a:endParaRPr lang="en-US" sz="180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-152400" y="2819400"/>
            <a:ext cx="9448800" cy="106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XÂY DỰNG WEBSITE LIÊN LẠC </a:t>
            </a:r>
            <a:r>
              <a:rPr lang="en-US" sz="220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 GIA ĐÌNH VÀ NHÀ TRƯỜNG</a:t>
            </a:r>
            <a:br>
              <a:rPr lang="en-US" sz="22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 CHO MỘT TRƯỜNG TIỂU HỌC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smtClean="0">
                <a:latin typeface="Times New Roman" pitchFamily="18" charset="0"/>
                <a:cs typeface="Times New Roman" pitchFamily="18" charset="0"/>
              </a:rPr>
            </a:b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76200"/>
            <a:ext cx="1447799" cy="1371600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black">
          <a:xfrm>
            <a:off x="2971800" y="838200"/>
            <a:ext cx="5181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</a:pPr>
            <a:r>
              <a:rPr lang="en-US" sz="2000" b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KHOA CÔNG NGHỆ THÔNG TIN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276600" y="228600"/>
            <a:ext cx="457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HỌC VIỆN KỸ THUẬT QUÂN </a:t>
            </a:r>
            <a:r>
              <a:rPr lang="en-US" sz="2000" b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SỰ</a:t>
            </a:r>
            <a:endParaRPr lang="en-US" sz="200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-------------***--------------</a:t>
            </a:r>
            <a:endParaRPr lang="en-US" sz="200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2362200" y="6324600"/>
            <a:ext cx="411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Hà </a:t>
            </a:r>
            <a:r>
              <a:rPr lang="en-US" b="1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Nội</a:t>
            </a:r>
            <a:r>
              <a:rPr lang="en-US" b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05/2015</a:t>
            </a:r>
            <a:endParaRPr lang="en-US" b="1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Thiết kế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38263"/>
            <a:ext cx="8458200" cy="5092700"/>
          </a:xfrm>
        </p:spPr>
        <p:txBody>
          <a:bodyPr/>
          <a:lstStyle/>
          <a:p>
            <a:r>
              <a:rPr lang="en-US" smtClean="0"/>
              <a:t>Biểu đồ use case “Trao đổi diễn đàn”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05000"/>
            <a:ext cx="86868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1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Thiết kế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1" y="1384300"/>
            <a:ext cx="8458200" cy="5092700"/>
          </a:xfrm>
        </p:spPr>
        <p:txBody>
          <a:bodyPr/>
          <a:lstStyle/>
          <a:p>
            <a:r>
              <a:rPr lang="en-US" smtClean="0"/>
              <a:t>Biểu đồ use case “Quản lý học bạ”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057400"/>
            <a:ext cx="8229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7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Thiết kế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1" y="1338263"/>
            <a:ext cx="8381999" cy="5092700"/>
          </a:xfrm>
        </p:spPr>
        <p:txBody>
          <a:bodyPr/>
          <a:lstStyle/>
          <a:p>
            <a:r>
              <a:rPr lang="en-US" smtClean="0"/>
              <a:t>Biểu đồ tuần tự “Tạo mới thông báo”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905000"/>
            <a:ext cx="8382001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5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Thiết kế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38263"/>
            <a:ext cx="8458200" cy="5092700"/>
          </a:xfrm>
        </p:spPr>
        <p:txBody>
          <a:bodyPr/>
          <a:lstStyle/>
          <a:p>
            <a:r>
              <a:rPr lang="en-US" smtClean="0"/>
              <a:t>Biểu đồ tuần tự “Tìm kiếm thông báo”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06600"/>
            <a:ext cx="88392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5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Thiết kế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38263"/>
            <a:ext cx="8458200" cy="5092700"/>
          </a:xfrm>
        </p:spPr>
        <p:txBody>
          <a:bodyPr/>
          <a:lstStyle/>
          <a:p>
            <a:r>
              <a:rPr lang="en-US" smtClean="0"/>
              <a:t>Biểu đồ tuần tự “Tạo mới trao đổi”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06600"/>
            <a:ext cx="86106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Thiết kế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38263"/>
            <a:ext cx="8458200" cy="5092700"/>
          </a:xfrm>
        </p:spPr>
        <p:txBody>
          <a:bodyPr/>
          <a:lstStyle/>
          <a:p>
            <a:r>
              <a:rPr lang="en-US" smtClean="0"/>
              <a:t>Biểu đồ tuần tự “Tạo mới chủ đề”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55800"/>
            <a:ext cx="85344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547688"/>
            <a:ext cx="8229599" cy="563562"/>
          </a:xfrm>
        </p:spPr>
        <p:txBody>
          <a:bodyPr/>
          <a:lstStyle/>
          <a:p>
            <a:pPr algn="l"/>
            <a:r>
              <a:rPr lang="en-US" smtClean="0"/>
              <a:t>2. Thiết kế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38263"/>
            <a:ext cx="8458200" cy="5092700"/>
          </a:xfrm>
        </p:spPr>
        <p:txBody>
          <a:bodyPr/>
          <a:lstStyle/>
          <a:p>
            <a:r>
              <a:rPr lang="en-US" smtClean="0"/>
              <a:t>Biểu đồ tuần tự “Nhập điểm Toán, Văn”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05000"/>
            <a:ext cx="8763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2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547688"/>
            <a:ext cx="8229599" cy="563562"/>
          </a:xfrm>
        </p:spPr>
        <p:txBody>
          <a:bodyPr/>
          <a:lstStyle/>
          <a:p>
            <a:pPr algn="l"/>
            <a:r>
              <a:rPr lang="en-US" smtClean="0"/>
              <a:t>2. Thiết kế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Biểu đồ tuần tự “Nhập điểm Toán, Văn”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905000"/>
            <a:ext cx="822960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5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547688"/>
            <a:ext cx="8229599" cy="563562"/>
          </a:xfrm>
        </p:spPr>
        <p:txBody>
          <a:bodyPr/>
          <a:lstStyle/>
          <a:p>
            <a:pPr algn="l"/>
            <a:r>
              <a:rPr lang="en-US" smtClean="0"/>
              <a:t>2. Thiết kế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Biểu đồ tuần tự “Tra cứu học bạ”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81200"/>
            <a:ext cx="80772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547688"/>
            <a:ext cx="8229599" cy="563562"/>
          </a:xfrm>
        </p:spPr>
        <p:txBody>
          <a:bodyPr/>
          <a:lstStyle/>
          <a:p>
            <a:pPr algn="l"/>
            <a:r>
              <a:rPr lang="en-US" smtClean="0"/>
              <a:t>3</a:t>
            </a:r>
            <a:r>
              <a:rPr lang="en-US" smtClean="0"/>
              <a:t>. Mô hình dữ liệu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Mô hình 3.1</a:t>
            </a:r>
            <a:endParaRPr lang="en-US"/>
          </a:p>
          <a:p>
            <a:pPr marL="0" indent="0">
              <a:buNone/>
            </a:pPr>
            <a:endParaRPr lang="en-US" smtClean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19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89916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Nội</a:t>
            </a:r>
            <a:r>
              <a:rPr lang="en-US" smtClean="0"/>
              <a:t> dung</a:t>
            </a:r>
            <a:endParaRPr lang="en-US"/>
          </a:p>
        </p:txBody>
      </p:sp>
      <p:grpSp>
        <p:nvGrpSpPr>
          <p:cNvPr id="89149" name="Group 61"/>
          <p:cNvGrpSpPr>
            <a:grpSpLocks/>
          </p:cNvGrpSpPr>
          <p:nvPr/>
        </p:nvGrpSpPr>
        <p:grpSpPr bwMode="auto">
          <a:xfrm>
            <a:off x="2209800" y="1828800"/>
            <a:ext cx="4724400" cy="685800"/>
            <a:chOff x="1296" y="1824"/>
            <a:chExt cx="2976" cy="432"/>
          </a:xfrm>
        </p:grpSpPr>
        <p:sp>
          <p:nvSpPr>
            <p:cNvPr id="89150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51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52" name="Text Box 6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  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Mô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tả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bài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toán</a:t>
              </a:r>
              <a:endParaRPr lang="en-US" sz="2000" b="1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9153" name="Text Box 65"/>
            <p:cNvSpPr txBox="1">
              <a:spLocks noChangeArrowheads="1"/>
            </p:cNvSpPr>
            <p:nvPr/>
          </p:nvSpPr>
          <p:spPr bwMode="gray">
            <a:xfrm>
              <a:off x="1393" y="1886"/>
              <a:ext cx="19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89154" name="Group 66"/>
          <p:cNvGrpSpPr>
            <a:grpSpLocks/>
          </p:cNvGrpSpPr>
          <p:nvPr/>
        </p:nvGrpSpPr>
        <p:grpSpPr bwMode="auto">
          <a:xfrm>
            <a:off x="2209800" y="2667000"/>
            <a:ext cx="4724400" cy="685800"/>
            <a:chOff x="1296" y="1824"/>
            <a:chExt cx="2976" cy="432"/>
          </a:xfrm>
        </p:grpSpPr>
        <p:sp>
          <p:nvSpPr>
            <p:cNvPr id="89155" name="AutoShape 6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56" name="AutoShape 6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57" name="Text Box 6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  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Thiết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kế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chức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năng</a:t>
              </a:r>
              <a:endParaRPr lang="en-US" sz="2000" b="1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9158" name="Text Box 70"/>
            <p:cNvSpPr txBox="1">
              <a:spLocks noChangeArrowheads="1"/>
            </p:cNvSpPr>
            <p:nvPr/>
          </p:nvSpPr>
          <p:spPr bwMode="gray">
            <a:xfrm>
              <a:off x="1393" y="1886"/>
              <a:ext cx="19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</p:grpSp>
      <p:grpSp>
        <p:nvGrpSpPr>
          <p:cNvPr id="89159" name="Group 71"/>
          <p:cNvGrpSpPr>
            <a:grpSpLocks/>
          </p:cNvGrpSpPr>
          <p:nvPr/>
        </p:nvGrpSpPr>
        <p:grpSpPr bwMode="auto">
          <a:xfrm>
            <a:off x="2209800" y="3505200"/>
            <a:ext cx="4724400" cy="685800"/>
            <a:chOff x="1296" y="1824"/>
            <a:chExt cx="2976" cy="432"/>
          </a:xfrm>
        </p:grpSpPr>
        <p:sp>
          <p:nvSpPr>
            <p:cNvPr id="89160" name="AutoShape 7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61" name="AutoShape 7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62" name="Text Box 7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   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Mô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hình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dữ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liệu</a:t>
              </a:r>
              <a:endParaRPr lang="en-US" sz="2000" b="1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9163" name="Text Box 75"/>
            <p:cNvSpPr txBox="1">
              <a:spLocks noChangeArrowheads="1"/>
            </p:cNvSpPr>
            <p:nvPr/>
          </p:nvSpPr>
          <p:spPr bwMode="gray">
            <a:xfrm>
              <a:off x="1393" y="1886"/>
              <a:ext cx="19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</p:grpSp>
      <p:grpSp>
        <p:nvGrpSpPr>
          <p:cNvPr id="89164" name="Group 76"/>
          <p:cNvGrpSpPr>
            <a:grpSpLocks/>
          </p:cNvGrpSpPr>
          <p:nvPr/>
        </p:nvGrpSpPr>
        <p:grpSpPr bwMode="auto">
          <a:xfrm>
            <a:off x="2209800" y="4419600"/>
            <a:ext cx="4724400" cy="685800"/>
            <a:chOff x="1296" y="1824"/>
            <a:chExt cx="2976" cy="432"/>
          </a:xfrm>
        </p:grpSpPr>
        <p:sp>
          <p:nvSpPr>
            <p:cNvPr id="89165" name="AutoShape 7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66" name="AutoShape 7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67" name="Text Box 7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  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Xây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dựng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chương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trình</a:t>
              </a:r>
              <a:endParaRPr lang="en-US" sz="2000" b="1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9168" name="Text Box 80"/>
            <p:cNvSpPr txBox="1">
              <a:spLocks noChangeArrowheads="1"/>
            </p:cNvSpPr>
            <p:nvPr/>
          </p:nvSpPr>
          <p:spPr bwMode="gray">
            <a:xfrm>
              <a:off x="1393" y="1886"/>
              <a:ext cx="19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</p:grp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2</a:t>
            </a:fld>
            <a:endParaRPr lang="en-US"/>
          </a:p>
        </p:txBody>
      </p:sp>
      <p:grpSp>
        <p:nvGrpSpPr>
          <p:cNvPr id="32" name="Group 61"/>
          <p:cNvGrpSpPr>
            <a:grpSpLocks/>
          </p:cNvGrpSpPr>
          <p:nvPr/>
        </p:nvGrpSpPr>
        <p:grpSpPr bwMode="auto">
          <a:xfrm>
            <a:off x="2209800" y="5334000"/>
            <a:ext cx="4724400" cy="685800"/>
            <a:chOff x="1296" y="1824"/>
            <a:chExt cx="2976" cy="432"/>
          </a:xfrm>
        </p:grpSpPr>
        <p:sp>
          <p:nvSpPr>
            <p:cNvPr id="33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34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35" name="Text Box 6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   Kết luận</a:t>
              </a:r>
              <a:endParaRPr lang="en-US" sz="2000" b="1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36" name="Text Box 65"/>
            <p:cNvSpPr txBox="1">
              <a:spLocks noChangeArrowheads="1"/>
            </p:cNvSpPr>
            <p:nvPr/>
          </p:nvSpPr>
          <p:spPr bwMode="gray">
            <a:xfrm>
              <a:off x="1393" y="1886"/>
              <a:ext cx="19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bg1"/>
                  </a:solidFill>
                  <a:latin typeface="+mj-lt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547688"/>
            <a:ext cx="8229599" cy="563562"/>
          </a:xfrm>
        </p:spPr>
        <p:txBody>
          <a:bodyPr/>
          <a:lstStyle/>
          <a:p>
            <a:pPr algn="l"/>
            <a:r>
              <a:rPr lang="en-US" smtClean="0"/>
              <a:t>3</a:t>
            </a:r>
            <a:r>
              <a:rPr lang="en-US" smtClean="0"/>
              <a:t>. Mô hình dữ liệu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Mô hình 3.2</a:t>
            </a:r>
          </a:p>
          <a:p>
            <a:pPr marL="0" indent="0">
              <a:buNone/>
            </a:pPr>
            <a:endParaRPr lang="en-US" smtClean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20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6" y="1284286"/>
            <a:ext cx="8980714" cy="549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9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4. Xây dựng chương trình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3"/>
            <a:ext cx="8534400" cy="5092700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+mj-lt"/>
              </a:rPr>
              <a:t>Phạm vi hệ thống:</a:t>
            </a:r>
          </a:p>
          <a:p>
            <a:pPr lvl="1"/>
            <a:r>
              <a:rPr lang="en-US" sz="2400" smtClean="0">
                <a:solidFill>
                  <a:srgbClr val="000000"/>
                </a:solidFill>
                <a:latin typeface="+mj-lt"/>
              </a:rPr>
              <a:t>Hệ thống triển khai trên môi trường web</a:t>
            </a:r>
          </a:p>
          <a:p>
            <a:r>
              <a:rPr lang="en-US" smtClean="0">
                <a:solidFill>
                  <a:srgbClr val="000000"/>
                </a:solidFill>
                <a:latin typeface="+mj-lt"/>
              </a:rPr>
              <a:t>Công cụ phát triển</a:t>
            </a:r>
          </a:p>
          <a:p>
            <a:pPr lvl="1"/>
            <a:r>
              <a:rPr lang="en-US" sz="2400" smtClean="0">
                <a:solidFill>
                  <a:srgbClr val="000000"/>
                </a:solidFill>
                <a:latin typeface="+mj-lt"/>
              </a:rPr>
              <a:t>Công cụ lập trình: Netbeans IDE 7.4</a:t>
            </a:r>
          </a:p>
          <a:p>
            <a:pPr lvl="1"/>
            <a:r>
              <a:rPr lang="en-US" sz="2400" smtClean="0">
                <a:solidFill>
                  <a:srgbClr val="000000"/>
                </a:solidFill>
                <a:latin typeface="+mj-lt"/>
              </a:rPr>
              <a:t>Ngôn ngữ sử dụng:</a:t>
            </a:r>
          </a:p>
          <a:p>
            <a:pPr lvl="2"/>
            <a:r>
              <a:rPr lang="en-US" smtClean="0">
                <a:solidFill>
                  <a:srgbClr val="000000"/>
                </a:solidFill>
                <a:latin typeface="+mj-lt"/>
              </a:rPr>
              <a:t>Phía server: PHP</a:t>
            </a:r>
          </a:p>
          <a:p>
            <a:pPr lvl="2"/>
            <a:r>
              <a:rPr lang="en-US" smtClean="0">
                <a:solidFill>
                  <a:srgbClr val="000000"/>
                </a:solidFill>
                <a:latin typeface="+mj-lt"/>
              </a:rPr>
              <a:t>Phía client: Html, Css, Javascript, Boostrap</a:t>
            </a:r>
          </a:p>
          <a:p>
            <a:pPr lvl="1"/>
            <a:r>
              <a:rPr lang="en-US" sz="2400" smtClean="0">
                <a:solidFill>
                  <a:srgbClr val="000000"/>
                </a:solidFill>
                <a:latin typeface="+mj-lt"/>
              </a:rPr>
              <a:t>Môi trường: </a:t>
            </a:r>
          </a:p>
          <a:p>
            <a:pPr lvl="2"/>
            <a:r>
              <a:rPr lang="en-US" smtClean="0">
                <a:solidFill>
                  <a:srgbClr val="000000"/>
                </a:solidFill>
                <a:latin typeface="+mj-lt"/>
              </a:rPr>
              <a:t>Xampp v3.2.1</a:t>
            </a:r>
          </a:p>
          <a:p>
            <a:pPr lvl="1"/>
            <a:r>
              <a:rPr lang="en-US" sz="2400" smtClean="0">
                <a:solidFill>
                  <a:srgbClr val="000000"/>
                </a:solidFill>
                <a:latin typeface="+mj-lt"/>
              </a:rPr>
              <a:t>Hệ quản trị cơ sở dữ liệu:</a:t>
            </a:r>
          </a:p>
          <a:p>
            <a:pPr lvl="2"/>
            <a:r>
              <a:rPr lang="en-US" smtClean="0">
                <a:solidFill>
                  <a:srgbClr val="000000"/>
                </a:solidFill>
                <a:latin typeface="+mj-lt"/>
              </a:rPr>
              <a:t>MySQL</a:t>
            </a:r>
          </a:p>
          <a:p>
            <a:pPr lvl="2"/>
            <a:endParaRPr lang="en-US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4. Xây dựng chương trình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3"/>
            <a:ext cx="8839200" cy="5092700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+mj-lt"/>
              </a:rPr>
              <a:t>Cấu trúc hệ thống:</a:t>
            </a:r>
            <a:endParaRPr lang="en-US" sz="240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Chương trình được xây dựng theo mô hình MVC(Model,View,Controller)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22</a:t>
            </a:fld>
            <a:endParaRPr lang="en-US"/>
          </a:p>
        </p:txBody>
      </p:sp>
      <p:pic>
        <p:nvPicPr>
          <p:cNvPr id="5" name="Picture 4" descr="12 MVC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784350" y="2362199"/>
            <a:ext cx="5835650" cy="406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6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4. Xây dựng chương trình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2"/>
            <a:ext cx="8839200" cy="5265737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+mj-lt"/>
              </a:rPr>
              <a:t>Một số giao diện chính:</a:t>
            </a:r>
            <a:endParaRPr lang="en-US" sz="240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Giao diện trang chủ:</a:t>
            </a:r>
            <a:endParaRPr lang="en-US" sz="2000">
              <a:solidFill>
                <a:srgbClr val="000000"/>
              </a:solidFill>
              <a:latin typeface="+mj-lt"/>
            </a:endParaRPr>
          </a:p>
          <a:p>
            <a:pPr marL="457200" lvl="1" indent="0">
              <a:buNone/>
            </a:pPr>
            <a:endParaRPr lang="en-US" sz="200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23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6000"/>
            <a:ext cx="7696200" cy="433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3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4. Xây dựng chương trình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2"/>
            <a:ext cx="8839200" cy="5265737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+mj-lt"/>
              </a:rPr>
              <a:t>Một số giao diện chính:</a:t>
            </a:r>
            <a:endParaRPr lang="en-US" sz="240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Giao diện tạo mới thông báo</a:t>
            </a:r>
            <a:endParaRPr lang="en-US" sz="2000">
              <a:solidFill>
                <a:srgbClr val="000000"/>
              </a:solidFill>
              <a:latin typeface="+mj-lt"/>
            </a:endParaRPr>
          </a:p>
          <a:p>
            <a:pPr marL="457200" lvl="1" indent="0">
              <a:buNone/>
            </a:pPr>
            <a:endParaRPr lang="en-US" sz="200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24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12552"/>
            <a:ext cx="7429500" cy="439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8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4. Xây dựng chương trình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2"/>
            <a:ext cx="8839200" cy="5265737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+mj-lt"/>
              </a:rPr>
              <a:t>Một số giao diện chính:</a:t>
            </a:r>
            <a:endParaRPr lang="en-US" sz="240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Giao diện liệt kê chủ đề trong chuyên mục</a:t>
            </a:r>
            <a:endParaRPr lang="en-US" sz="2000">
              <a:solidFill>
                <a:srgbClr val="000000"/>
              </a:solidFill>
              <a:latin typeface="+mj-lt"/>
            </a:endParaRPr>
          </a:p>
          <a:p>
            <a:pPr marL="457200" lvl="1" indent="0">
              <a:buNone/>
            </a:pPr>
            <a:endParaRPr lang="en-US" sz="200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86000"/>
            <a:ext cx="74676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1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4. Xây dựng chương trình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2"/>
            <a:ext cx="8839200" cy="5265737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+mj-lt"/>
              </a:rPr>
              <a:t>Một số giao diện chính:</a:t>
            </a:r>
            <a:endParaRPr lang="en-US" sz="240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Giao diện tạo mới chủ đề, cập nhật thông tin trên các thiết bị di động: </a:t>
            </a:r>
            <a:endParaRPr lang="en-US" sz="2000">
              <a:solidFill>
                <a:srgbClr val="000000"/>
              </a:solidFill>
              <a:latin typeface="+mj-lt"/>
            </a:endParaRPr>
          </a:p>
          <a:p>
            <a:pPr marL="457200" lvl="1" indent="0">
              <a:buNone/>
            </a:pPr>
            <a:endParaRPr lang="en-US" sz="200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26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52650"/>
            <a:ext cx="4114800" cy="45720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52650"/>
            <a:ext cx="389940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7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5. Kết luận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2"/>
            <a:ext cx="8839200" cy="5265737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+mj-lt"/>
              </a:rPr>
              <a:t>Kết quả đạt được:</a:t>
            </a:r>
          </a:p>
          <a:p>
            <a:pPr lvl="1"/>
            <a:r>
              <a:rPr lang="en-US" sz="2400" smtClean="0">
                <a:solidFill>
                  <a:srgbClr val="000000"/>
                </a:solidFill>
                <a:latin typeface="+mj-lt"/>
              </a:rPr>
              <a:t>Về lý thuyết:</a:t>
            </a:r>
            <a:endParaRPr lang="en-US" sz="2400">
              <a:solidFill>
                <a:srgbClr val="000000"/>
              </a:solidFill>
              <a:latin typeface="+mj-lt"/>
            </a:endParaRPr>
          </a:p>
          <a:p>
            <a:pPr lvl="2"/>
            <a:r>
              <a:rPr lang="en-US" sz="2000" smtClean="0">
                <a:solidFill>
                  <a:srgbClr val="000000"/>
                </a:solidFill>
                <a:latin typeface="+mj-lt"/>
              </a:rPr>
              <a:t>Khảo sát được hiện trạng hệ thống</a:t>
            </a:r>
          </a:p>
          <a:p>
            <a:pPr lvl="2"/>
            <a:r>
              <a:rPr lang="en-US" sz="2000" smtClean="0">
                <a:solidFill>
                  <a:srgbClr val="000000"/>
                </a:solidFill>
                <a:latin typeface="+mj-lt"/>
              </a:rPr>
              <a:t>Nắm được quá trình phân tích thiết kế hệ thống theo hướng đối tượng</a:t>
            </a:r>
          </a:p>
          <a:p>
            <a:pPr lvl="2"/>
            <a:r>
              <a:rPr lang="en-US" sz="2000" smtClean="0">
                <a:solidFill>
                  <a:srgbClr val="000000"/>
                </a:solidFill>
                <a:latin typeface="+mj-lt"/>
              </a:rPr>
              <a:t>Thiết kế các chức năng cần thiết cho hệ thống</a:t>
            </a:r>
          </a:p>
          <a:p>
            <a:pPr lvl="2"/>
            <a:r>
              <a:rPr lang="en-US" sz="2000" smtClean="0">
                <a:solidFill>
                  <a:srgbClr val="000000"/>
                </a:solidFill>
                <a:latin typeface="+mj-lt"/>
              </a:rPr>
              <a:t>Thiết kế cơ sở dữ liệu phù hợp với hệ thống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smtClean="0">
                <a:solidFill>
                  <a:srgbClr val="000000"/>
                </a:solidFill>
                <a:latin typeface="+mj-lt"/>
              </a:rPr>
              <a:t>Về chương trình:</a:t>
            </a:r>
          </a:p>
          <a:p>
            <a:pPr lvl="2"/>
            <a:r>
              <a:rPr lang="en-US" sz="2000" smtClean="0">
                <a:solidFill>
                  <a:srgbClr val="000000"/>
                </a:solidFill>
                <a:latin typeface="+mj-lt"/>
              </a:rPr>
              <a:t>Xây dựng được một phần mềm thân thiện, đáp ứng được yêu cầu đề ra</a:t>
            </a:r>
          </a:p>
          <a:p>
            <a:r>
              <a:rPr lang="en-US" smtClean="0">
                <a:solidFill>
                  <a:srgbClr val="000000"/>
                </a:solidFill>
                <a:latin typeface="+mj-lt"/>
              </a:rPr>
              <a:t>Hướng phát triển</a:t>
            </a: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Phát triển thêm các chức năng đánh giá chi tiết quá trình rèn luyện học sinh</a:t>
            </a: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Phát triển thêm các chức năng của diễn đàn,  trao đổi riêng tư</a:t>
            </a: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Hoàn thiện hệ thống để hiển thị, chạy tốt trên các thiết bị di động</a:t>
            </a:r>
          </a:p>
          <a:p>
            <a:pPr marL="457200" lvl="1" indent="0">
              <a:buNone/>
            </a:pPr>
            <a:endParaRPr lang="en-US" sz="200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5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WordArt 5"/>
          <p:cNvSpPr>
            <a:spLocks noChangeArrowheads="1" noChangeShapeType="1" noTextEdit="1"/>
          </p:cNvSpPr>
          <p:nvPr/>
        </p:nvSpPr>
        <p:spPr bwMode="gray">
          <a:xfrm>
            <a:off x="2209800" y="3048000"/>
            <a:ext cx="51816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smtClean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effectLst>
                  <a:outerShdw dist="71842" dir="2700000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Em xin chân thành cám ơn!</a:t>
            </a:r>
            <a:endParaRPr lang="en-US" sz="3600" b="1" kern="1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effectLst>
                <a:outerShdw dist="71842" dir="2700000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76200"/>
            <a:ext cx="1447799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1. </a:t>
            </a:r>
            <a:r>
              <a:rPr lang="en-US" err="1" smtClean="0"/>
              <a:t>Mô</a:t>
            </a:r>
            <a:r>
              <a:rPr lang="en-US" smtClean="0"/>
              <a:t> </a:t>
            </a:r>
            <a:r>
              <a:rPr lang="en-US" err="1" smtClean="0"/>
              <a:t>tả</a:t>
            </a:r>
            <a:r>
              <a:rPr lang="en-US" smtClean="0"/>
              <a:t> </a:t>
            </a:r>
            <a:r>
              <a:rPr lang="en-US" err="1" smtClean="0"/>
              <a:t>bài</a:t>
            </a:r>
            <a:r>
              <a:rPr lang="en-US" smtClean="0"/>
              <a:t> </a:t>
            </a:r>
            <a:r>
              <a:rPr lang="en-US" err="1" smtClean="0"/>
              <a:t>toán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3</a:t>
            </a:fld>
            <a:endParaRPr lang="en-US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white">
          <a:xfrm>
            <a:off x="533400" y="149383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1.sdsad</a:t>
            </a: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5092700"/>
          </a:xfrm>
        </p:spPr>
        <p:txBody>
          <a:bodyPr/>
          <a:lstStyle/>
          <a:p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Thông tư số 30/2014/TT-BGDDT </a:t>
            </a:r>
          </a:p>
          <a:p>
            <a:pPr lvl="1"/>
            <a:r>
              <a:rPr lang="en-US" sz="24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Giáo viên thường xuyên đánh giá học sinh</a:t>
            </a:r>
          </a:p>
          <a:p>
            <a:pPr lvl="2">
              <a:buFont typeface="Arial" pitchFamily="34" charset="0"/>
              <a:buChar char="•"/>
            </a:pP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Không dùng điểm số để đánh giá thường </a:t>
            </a: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xuyên</a:t>
            </a:r>
            <a:endParaRPr lang="en-US" sz="2000" smtClean="0">
              <a:solidFill>
                <a:schemeClr val="bg2">
                  <a:lumMod val="10000"/>
                </a:schemeClr>
              </a:solidFill>
              <a:latin typeface="+mj-lt"/>
            </a:endParaRPr>
          </a:p>
          <a:p>
            <a:pPr lvl="2">
              <a:buFont typeface="Arial" pitchFamily="34" charset="0"/>
              <a:buChar char="•"/>
            </a:pP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Theo dõi, trao đổi, kiểm tra, nhận xét quá trình học tập, rèn luyện</a:t>
            </a:r>
          </a:p>
          <a:p>
            <a:pPr lvl="1"/>
            <a:r>
              <a:rPr lang="en-US" sz="24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Mục đích đánh giá: </a:t>
            </a:r>
          </a:p>
          <a:p>
            <a:pPr lvl="2">
              <a:buFont typeface="Arial" pitchFamily="34" charset="0"/>
              <a:buChar char="•"/>
            </a:pP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Phát hiện khó khăn</a:t>
            </a: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, thắc mắc và</a:t>
            </a:r>
          </a:p>
          <a:p>
            <a:pPr marL="914400" lvl="2" indent="0">
              <a:buNone/>
            </a:pP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    </a:t>
            </a: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cùng gia đình </a:t>
            </a: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tháo gỡ </a:t>
            </a:r>
            <a:endParaRPr lang="en-US" sz="2000" smtClean="0">
              <a:solidFill>
                <a:schemeClr val="bg2">
                  <a:lumMod val="10000"/>
                </a:schemeClr>
              </a:solidFill>
              <a:latin typeface="+mj-lt"/>
            </a:endParaRPr>
          </a:p>
          <a:p>
            <a:pPr lvl="2">
              <a:buFont typeface="Arial" pitchFamily="34" charset="0"/>
              <a:buChar char="•"/>
            </a:pP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Động </a:t>
            </a: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viên, khích lệ những tiến </a:t>
            </a: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bộ </a:t>
            </a:r>
            <a:endParaRPr lang="en-US" sz="2000" smtClean="0">
              <a:solidFill>
                <a:schemeClr val="bg2">
                  <a:lumMod val="10000"/>
                </a:schemeClr>
              </a:solidFill>
              <a:latin typeface="+mj-lt"/>
            </a:endParaRPr>
          </a:p>
          <a:p>
            <a:pPr lvl="2">
              <a:buNone/>
            </a:pP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     cố gắng của học sinh </a:t>
            </a:r>
            <a:endParaRPr lang="en-US" sz="200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pic>
        <p:nvPicPr>
          <p:cNvPr id="29" name="Content Placeholder 25" descr="giao_vi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53000" y="3200400"/>
            <a:ext cx="4191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1</a:t>
            </a:r>
            <a:r>
              <a:rPr lang="en-US" smtClean="0"/>
              <a:t>. </a:t>
            </a:r>
            <a:r>
              <a:rPr lang="en-US" err="1" smtClean="0"/>
              <a:t>Mô</a:t>
            </a:r>
            <a:r>
              <a:rPr lang="en-US" smtClean="0"/>
              <a:t> </a:t>
            </a:r>
            <a:r>
              <a:rPr lang="en-US" err="1" smtClean="0"/>
              <a:t>tả</a:t>
            </a:r>
            <a:r>
              <a:rPr lang="en-US" smtClean="0"/>
              <a:t> </a:t>
            </a:r>
            <a:r>
              <a:rPr lang="en-US" err="1" smtClean="0"/>
              <a:t>bài</a:t>
            </a:r>
            <a:r>
              <a:rPr lang="en-US" smtClean="0"/>
              <a:t> </a:t>
            </a:r>
            <a:r>
              <a:rPr lang="en-US" err="1" smtClean="0"/>
              <a:t>toán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4</a:t>
            </a:fld>
            <a:endParaRPr lang="en-US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white">
          <a:xfrm>
            <a:off x="533400" y="149383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1.sdsad</a:t>
            </a: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5092700"/>
          </a:xfrm>
        </p:spPr>
        <p:txBody>
          <a:bodyPr/>
          <a:lstStyle/>
          <a:p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Trao đổi giữa gia đình và nhà trường</a:t>
            </a:r>
          </a:p>
          <a:p>
            <a:pPr lvl="1"/>
            <a:r>
              <a:rPr lang="en-US" sz="24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Sổ liên lạc điện tử</a:t>
            </a:r>
          </a:p>
          <a:p>
            <a:pPr lvl="1"/>
            <a:r>
              <a:rPr lang="en-US" sz="24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Họp phụ huynh</a:t>
            </a:r>
          </a:p>
        </p:txBody>
      </p:sp>
      <p:pic>
        <p:nvPicPr>
          <p:cNvPr id="7" name="Picture 6" descr="solienlacd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0"/>
            <a:ext cx="3962400" cy="2743200"/>
          </a:xfrm>
          <a:prstGeom prst="rect">
            <a:avLst/>
          </a:prstGeom>
        </p:spPr>
      </p:pic>
      <p:pic>
        <p:nvPicPr>
          <p:cNvPr id="9" name="Picture 8" descr="Hop phu huyn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048000"/>
            <a:ext cx="3810000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1</a:t>
            </a:r>
            <a:r>
              <a:rPr lang="en-US" smtClean="0"/>
              <a:t>. </a:t>
            </a:r>
            <a:r>
              <a:rPr lang="en-US" err="1" smtClean="0"/>
              <a:t>Mô</a:t>
            </a:r>
            <a:r>
              <a:rPr lang="en-US" smtClean="0"/>
              <a:t> </a:t>
            </a:r>
            <a:r>
              <a:rPr lang="en-US" err="1" smtClean="0"/>
              <a:t>tả</a:t>
            </a:r>
            <a:r>
              <a:rPr lang="en-US" smtClean="0"/>
              <a:t> </a:t>
            </a:r>
            <a:r>
              <a:rPr lang="en-US" err="1" smtClean="0"/>
              <a:t>bài</a:t>
            </a:r>
            <a:r>
              <a:rPr lang="en-US" smtClean="0"/>
              <a:t> </a:t>
            </a:r>
            <a:r>
              <a:rPr lang="en-US" err="1" smtClean="0"/>
              <a:t>toán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5</a:t>
            </a:fld>
            <a:endParaRPr lang="en-US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white">
          <a:xfrm>
            <a:off x="533400" y="149383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1.sdsad</a:t>
            </a: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5092700"/>
          </a:xfrm>
        </p:spPr>
        <p:txBody>
          <a:bodyPr/>
          <a:lstStyle/>
          <a:p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Nhược điểm</a:t>
            </a:r>
            <a:endParaRPr lang="en-US" smtClean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5000"/>
            <a:ext cx="3200400" cy="1981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905000"/>
            <a:ext cx="3200400" cy="198782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447800" y="4038600"/>
            <a:ext cx="6553200" cy="2667000"/>
            <a:chOff x="1371600" y="4038600"/>
            <a:chExt cx="6553200" cy="26670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1600" y="4038600"/>
              <a:ext cx="6553200" cy="2667000"/>
            </a:xfrm>
            <a:prstGeom prst="rect">
              <a:avLst/>
            </a:prstGeom>
          </p:spPr>
        </p:pic>
        <p:sp>
          <p:nvSpPr>
            <p:cNvPr id="12" name="Cloud Callout 11"/>
            <p:cNvSpPr/>
            <p:nvPr/>
          </p:nvSpPr>
          <p:spPr>
            <a:xfrm>
              <a:off x="3886200" y="4419600"/>
              <a:ext cx="1676400" cy="1524000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Trao đổi thường xuyên bất tiện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929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</a:t>
            </a:r>
            <a:r>
              <a:rPr lang="en-US" smtClean="0"/>
              <a:t>. Thiết kế chức năng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6</a:t>
            </a:fld>
            <a:endParaRPr lang="en-US"/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5092700"/>
          </a:xfrm>
        </p:spPr>
        <p:txBody>
          <a:bodyPr/>
          <a:lstStyle/>
          <a:p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Biểu đồ use case tổng thể</a:t>
            </a:r>
          </a:p>
          <a:p>
            <a:pPr marL="0" indent="0">
              <a:buNone/>
            </a:pPr>
            <a:endParaRPr lang="en-US" smtClean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28800"/>
            <a:ext cx="87630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3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Thiết kế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38263"/>
            <a:ext cx="8458200" cy="5092700"/>
          </a:xfrm>
        </p:spPr>
        <p:txBody>
          <a:bodyPr/>
          <a:lstStyle/>
          <a:p>
            <a:r>
              <a:rPr lang="en-US" smtClean="0"/>
              <a:t>Biểu đồ use case “Quản lý danh sách liên lạc”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1905001"/>
            <a:ext cx="8534400" cy="4752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Thiết kế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3"/>
            <a:ext cx="8534400" cy="5092700"/>
          </a:xfrm>
        </p:spPr>
        <p:txBody>
          <a:bodyPr/>
          <a:lstStyle/>
          <a:p>
            <a:r>
              <a:rPr lang="en-US" smtClean="0"/>
              <a:t>Biểu đồ use case “Quản lý thông báo”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81200"/>
            <a:ext cx="8305800" cy="45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3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Thiết kế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38263"/>
            <a:ext cx="8458200" cy="5092700"/>
          </a:xfrm>
        </p:spPr>
        <p:txBody>
          <a:bodyPr/>
          <a:lstStyle/>
          <a:p>
            <a:r>
              <a:rPr lang="en-US" smtClean="0"/>
              <a:t>Biểu đồ use case “Trao đổi riêng”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981200"/>
            <a:ext cx="8001000" cy="44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1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45gl">
  <a:themeElements>
    <a:clrScheme name="sample 3">
      <a:dk1>
        <a:srgbClr val="003366"/>
      </a:dk1>
      <a:lt1>
        <a:srgbClr val="FFFFFF"/>
      </a:lt1>
      <a:dk2>
        <a:srgbClr val="99190B"/>
      </a:dk2>
      <a:lt2>
        <a:srgbClr val="DDDDDD"/>
      </a:lt2>
      <a:accent1>
        <a:srgbClr val="1F63AD"/>
      </a:accent1>
      <a:accent2>
        <a:srgbClr val="D28302"/>
      </a:accent2>
      <a:accent3>
        <a:srgbClr val="FFFFFF"/>
      </a:accent3>
      <a:accent4>
        <a:srgbClr val="002A56"/>
      </a:accent4>
      <a:accent5>
        <a:srgbClr val="ABB7D3"/>
      </a:accent5>
      <a:accent6>
        <a:srgbClr val="BE7602"/>
      </a:accent6>
      <a:hlink>
        <a:srgbClr val="3CA051"/>
      </a:hlink>
      <a:folHlink>
        <a:srgbClr val="97ADB5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66"/>
        </a:dk1>
        <a:lt1>
          <a:srgbClr val="FFFFFF"/>
        </a:lt1>
        <a:dk2>
          <a:srgbClr val="40297B"/>
        </a:dk2>
        <a:lt2>
          <a:srgbClr val="DDDDDD"/>
        </a:lt2>
        <a:accent1>
          <a:srgbClr val="35978E"/>
        </a:accent1>
        <a:accent2>
          <a:srgbClr val="1E86E4"/>
        </a:accent2>
        <a:accent3>
          <a:srgbClr val="FFFFFF"/>
        </a:accent3>
        <a:accent4>
          <a:srgbClr val="000056"/>
        </a:accent4>
        <a:accent5>
          <a:srgbClr val="AEC9C6"/>
        </a:accent5>
        <a:accent6>
          <a:srgbClr val="1A79CF"/>
        </a:accent6>
        <a:hlink>
          <a:srgbClr val="9CAA32"/>
        </a:hlink>
        <a:folHlink>
          <a:srgbClr val="ACB3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66"/>
        </a:dk1>
        <a:lt1>
          <a:srgbClr val="FFFFFF"/>
        </a:lt1>
        <a:dk2>
          <a:srgbClr val="0F5ABD"/>
        </a:dk2>
        <a:lt2>
          <a:srgbClr val="DDDDDD"/>
        </a:lt2>
        <a:accent1>
          <a:srgbClr val="7061C9"/>
        </a:accent1>
        <a:accent2>
          <a:srgbClr val="53BB9B"/>
        </a:accent2>
        <a:accent3>
          <a:srgbClr val="FFFFFF"/>
        </a:accent3>
        <a:accent4>
          <a:srgbClr val="000056"/>
        </a:accent4>
        <a:accent5>
          <a:srgbClr val="BBB7E1"/>
        </a:accent5>
        <a:accent6>
          <a:srgbClr val="4AA98C"/>
        </a:accent6>
        <a:hlink>
          <a:srgbClr val="57B2D7"/>
        </a:hlink>
        <a:folHlink>
          <a:srgbClr val="BCC8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99190B"/>
        </a:dk2>
        <a:lt2>
          <a:srgbClr val="DDDDDD"/>
        </a:lt2>
        <a:accent1>
          <a:srgbClr val="1F63AD"/>
        </a:accent1>
        <a:accent2>
          <a:srgbClr val="D28302"/>
        </a:accent2>
        <a:accent3>
          <a:srgbClr val="FFFFFF"/>
        </a:accent3>
        <a:accent4>
          <a:srgbClr val="002A56"/>
        </a:accent4>
        <a:accent5>
          <a:srgbClr val="ABB7D3"/>
        </a:accent5>
        <a:accent6>
          <a:srgbClr val="BE7602"/>
        </a:accent6>
        <a:hlink>
          <a:srgbClr val="3CA051"/>
        </a:hlink>
        <a:folHlink>
          <a:srgbClr val="97AD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653</TotalTime>
  <Words>746</Words>
  <Application>Microsoft Office PowerPoint</Application>
  <PresentationFormat>On-screen Show (4:3)</PresentationFormat>
  <Paragraphs>136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Times New Roman</vt:lpstr>
      <vt:lpstr>Verdana</vt:lpstr>
      <vt:lpstr>Wingdings</vt:lpstr>
      <vt:lpstr>cdb2004145gl</vt:lpstr>
      <vt:lpstr> XÂY DỰNG WEBSITE LIÊN LẠC GiỮA GIA ĐÌNH VÀ NHÀ TRƯỜNG  CHO MỘT TRƯỜNG TIỂU HỌC </vt:lpstr>
      <vt:lpstr>Nội dung</vt:lpstr>
      <vt:lpstr>1. Mô tả bài toán</vt:lpstr>
      <vt:lpstr>1. Mô tả bài toán</vt:lpstr>
      <vt:lpstr>1. Mô tả bài toán</vt:lpstr>
      <vt:lpstr>2. Thiết kế chức năng</vt:lpstr>
      <vt:lpstr>2. Thiết kế chức năng</vt:lpstr>
      <vt:lpstr>2. Thiết kế chức năng</vt:lpstr>
      <vt:lpstr>2. Thiết kế chức năng</vt:lpstr>
      <vt:lpstr>2. Thiết kế chức năng</vt:lpstr>
      <vt:lpstr>2. Thiết kế chức năng</vt:lpstr>
      <vt:lpstr>2. Thiết kế chức năng</vt:lpstr>
      <vt:lpstr>2. Thiết kế chức năng</vt:lpstr>
      <vt:lpstr>2. Thiết kế chức năng</vt:lpstr>
      <vt:lpstr>2. Thiết kế chức năng</vt:lpstr>
      <vt:lpstr>2. Thiết kế chức năng</vt:lpstr>
      <vt:lpstr>2. Thiết kế chức năng</vt:lpstr>
      <vt:lpstr>2. Thiết kế chức năng</vt:lpstr>
      <vt:lpstr>3. Mô hình dữ liệu</vt:lpstr>
      <vt:lpstr>3. Mô hình dữ liệu</vt:lpstr>
      <vt:lpstr>4. Xây dựng chương trình</vt:lpstr>
      <vt:lpstr>4. Xây dựng chương trình</vt:lpstr>
      <vt:lpstr>4. Xây dựng chương trình</vt:lpstr>
      <vt:lpstr>4. Xây dựng chương trình</vt:lpstr>
      <vt:lpstr>4. Xây dựng chương trình</vt:lpstr>
      <vt:lpstr>4. Xây dựng chương trình</vt:lpstr>
      <vt:lpstr>5. Kết luận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GNN</dc:creator>
  <cp:lastModifiedBy>GNN</cp:lastModifiedBy>
  <cp:revision>52</cp:revision>
  <dcterms:created xsi:type="dcterms:W3CDTF">2015-05-09T15:36:14Z</dcterms:created>
  <dcterms:modified xsi:type="dcterms:W3CDTF">2015-05-10T12:22:13Z</dcterms:modified>
</cp:coreProperties>
</file>