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59" r:id="rId6"/>
    <p:sldId id="268" r:id="rId7"/>
    <p:sldId id="269" r:id="rId8"/>
    <p:sldId id="261" r:id="rId9"/>
    <p:sldId id="271" r:id="rId10"/>
    <p:sldId id="270" r:id="rId11"/>
    <p:sldId id="272" r:id="rId12"/>
    <p:sldId id="273" r:id="rId13"/>
    <p:sldId id="274" r:id="rId14"/>
    <p:sldId id="275" r:id="rId15"/>
    <p:sldId id="262" r:id="rId16"/>
    <p:sldId id="276" r:id="rId17"/>
    <p:sldId id="277" r:id="rId18"/>
    <p:sldId id="278" r:id="rId19"/>
    <p:sldId id="279" r:id="rId20"/>
    <p:sldId id="280" r:id="rId21"/>
    <p:sldId id="281" r:id="rId22"/>
    <p:sldId id="282" r:id="rId23"/>
    <p:sldId id="263" r:id="rId24"/>
    <p:sldId id="283" r:id="rId25"/>
    <p:sldId id="264" r:id="rId26"/>
    <p:sldId id="265" r:id="rId27"/>
    <p:sldId id="2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Προεπιλεγμένη ενότητα" id="{F2A98411-C039-465D-8A68-3E1A6E51183C}">
          <p14:sldIdLst>
            <p14:sldId id="256"/>
            <p14:sldId id="257"/>
            <p14:sldId id="267"/>
            <p14:sldId id="258"/>
            <p14:sldId id="259"/>
          </p14:sldIdLst>
        </p14:section>
        <p14:section name="Δημιουργία ετικετών επιρροής" id="{0A389351-C863-47E4-8B4C-4CDB81BA139C}">
          <p14:sldIdLst>
            <p14:sldId id="268"/>
            <p14:sldId id="269"/>
          </p14:sldIdLst>
        </p14:section>
        <p14:section name="Δημιουργία node embeddings" id="{3C766E45-C68C-4FF0-88DD-99B1C05F9166}">
          <p14:sldIdLst>
            <p14:sldId id="261"/>
            <p14:sldId id="271"/>
            <p14:sldId id="270"/>
            <p14:sldId id="272"/>
            <p14:sldId id="273"/>
            <p14:sldId id="274"/>
            <p14:sldId id="275"/>
          </p14:sldIdLst>
        </p14:section>
        <p14:section name="Εκπαίδευση ταξινομητων" id="{C0054BCD-0F3C-4C24-9ACE-25F727B1AE93}">
          <p14:sldIdLst>
            <p14:sldId id="262"/>
            <p14:sldId id="276"/>
            <p14:sldId id="277"/>
            <p14:sldId id="278"/>
            <p14:sldId id="279"/>
            <p14:sldId id="280"/>
            <p14:sldId id="281"/>
            <p14:sldId id="282"/>
          </p14:sldIdLst>
        </p14:section>
        <p14:section name="Αποτελέσματα και σύγκριση αποτελεσμάτων" id="{0D36AAA3-8B7C-478A-B1DC-5F76614CC078}">
          <p14:sldIdLst>
            <p14:sldId id="263"/>
            <p14:sldId id="28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70C9B7E7-6A05-4E13-A70B-4E8BA878961A}" type="datetimeFigureOut">
              <a:rPr lang="el-GR" smtClean="0"/>
              <a:t>29/6/2022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1A9D171-31C0-4A26-8E31-7B9652AFF93A}" type="slidenum">
              <a:rPr lang="el-GR" smtClean="0"/>
              <a:t>‹#›</a:t>
            </a:fld>
            <a:endParaRPr lang="el-GR"/>
          </a:p>
        </p:txBody>
      </p:sp>
    </p:spTree>
    <p:extLst>
      <p:ext uri="{BB962C8B-B14F-4D97-AF65-F5344CB8AC3E}">
        <p14:creationId xmlns:p14="http://schemas.microsoft.com/office/powerpoint/2010/main" val="295658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70C9B7E7-6A05-4E13-A70B-4E8BA878961A}" type="datetimeFigureOut">
              <a:rPr lang="el-GR" smtClean="0"/>
              <a:t>29/6/2022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A1A9D171-31C0-4A26-8E31-7B9652AFF93A}" type="slidenum">
              <a:rPr lang="el-GR" smtClean="0"/>
              <a:t>‹#›</a:t>
            </a:fld>
            <a:endParaRPr lang="el-GR"/>
          </a:p>
        </p:txBody>
      </p:sp>
    </p:spTree>
    <p:extLst>
      <p:ext uri="{BB962C8B-B14F-4D97-AF65-F5344CB8AC3E}">
        <p14:creationId xmlns:p14="http://schemas.microsoft.com/office/powerpoint/2010/main" val="83922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l-GR"/>
              <a:t>Κάντε κλικ για να επεξεργαστείτε τον τίτλο υποδείγματος</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70C9B7E7-6A05-4E13-A70B-4E8BA878961A}" type="datetimeFigureOut">
              <a:rPr lang="el-GR" smtClean="0"/>
              <a:t>29/6/2022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1A9D171-31C0-4A26-8E31-7B9652AFF93A}" type="slidenum">
              <a:rPr lang="el-GR" smtClean="0"/>
              <a:t>‹#›</a:t>
            </a:fld>
            <a:endParaRPr lang="el-GR"/>
          </a:p>
        </p:txBody>
      </p:sp>
    </p:spTree>
    <p:extLst>
      <p:ext uri="{BB962C8B-B14F-4D97-AF65-F5344CB8AC3E}">
        <p14:creationId xmlns:p14="http://schemas.microsoft.com/office/powerpoint/2010/main" val="53869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l-GR"/>
              <a:t>Κάντε κλικ για να επεξεργαστείτε τον τίτλο υποδείγματος</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l-GR"/>
              <a:t>Στυλ κειμένου υποδείγματος</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70C9B7E7-6A05-4E13-A70B-4E8BA878961A}" type="datetimeFigureOut">
              <a:rPr lang="el-GR" smtClean="0"/>
              <a:t>29/6/2022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1A9D171-31C0-4A26-8E31-7B9652AFF93A}" type="slidenum">
              <a:rPr lang="el-GR" smtClean="0"/>
              <a:t>‹#›</a:t>
            </a:fld>
            <a:endParaRPr lang="el-G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07808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70C9B7E7-6A05-4E13-A70B-4E8BA878961A}" type="datetimeFigureOut">
              <a:rPr lang="el-GR" smtClean="0"/>
              <a:t>29/6/2022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1A9D171-31C0-4A26-8E31-7B9652AFF93A}" type="slidenum">
              <a:rPr lang="el-GR" smtClean="0"/>
              <a:t>‹#›</a:t>
            </a:fld>
            <a:endParaRPr lang="el-GR"/>
          </a:p>
        </p:txBody>
      </p:sp>
    </p:spTree>
    <p:extLst>
      <p:ext uri="{BB962C8B-B14F-4D97-AF65-F5344CB8AC3E}">
        <p14:creationId xmlns:p14="http://schemas.microsoft.com/office/powerpoint/2010/main" val="1361850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C9B7E7-6A05-4E13-A70B-4E8BA878961A}" type="datetimeFigureOut">
              <a:rPr lang="el-GR" smtClean="0"/>
              <a:t>29/6/2022</a:t>
            </a:fld>
            <a:endParaRPr lang="el-GR"/>
          </a:p>
        </p:txBody>
      </p:sp>
      <p:sp>
        <p:nvSpPr>
          <p:cNvPr id="4"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1A9D171-31C0-4A26-8E31-7B9652AFF93A}" type="slidenum">
              <a:rPr lang="el-GR" smtClean="0"/>
              <a:t>‹#›</a:t>
            </a:fld>
            <a:endParaRPr lang="el-GR"/>
          </a:p>
        </p:txBody>
      </p:sp>
    </p:spTree>
    <p:extLst>
      <p:ext uri="{BB962C8B-B14F-4D97-AF65-F5344CB8AC3E}">
        <p14:creationId xmlns:p14="http://schemas.microsoft.com/office/powerpoint/2010/main" val="3923133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C9B7E7-6A05-4E13-A70B-4E8BA878961A}" type="datetimeFigureOut">
              <a:rPr lang="el-GR" smtClean="0"/>
              <a:t>29/6/2022</a:t>
            </a:fld>
            <a:endParaRPr lang="el-GR"/>
          </a:p>
        </p:txBody>
      </p:sp>
      <p:sp>
        <p:nvSpPr>
          <p:cNvPr id="4"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1A9D171-31C0-4A26-8E31-7B9652AFF93A}" type="slidenum">
              <a:rPr lang="el-GR" smtClean="0"/>
              <a:t>‹#›</a:t>
            </a:fld>
            <a:endParaRPr lang="el-GR"/>
          </a:p>
        </p:txBody>
      </p:sp>
    </p:spTree>
    <p:extLst>
      <p:ext uri="{BB962C8B-B14F-4D97-AF65-F5344CB8AC3E}">
        <p14:creationId xmlns:p14="http://schemas.microsoft.com/office/powerpoint/2010/main" val="1683031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nchorCtr="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70C9B7E7-6A05-4E13-A70B-4E8BA878961A}" type="datetimeFigureOut">
              <a:rPr lang="el-GR" smtClean="0"/>
              <a:t>29/6/2022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1A9D171-31C0-4A26-8E31-7B9652AFF93A}" type="slidenum">
              <a:rPr lang="el-GR" smtClean="0"/>
              <a:t>‹#›</a:t>
            </a:fld>
            <a:endParaRPr lang="el-GR"/>
          </a:p>
        </p:txBody>
      </p:sp>
    </p:spTree>
    <p:extLst>
      <p:ext uri="{BB962C8B-B14F-4D97-AF65-F5344CB8AC3E}">
        <p14:creationId xmlns:p14="http://schemas.microsoft.com/office/powerpoint/2010/main" val="1311966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70C9B7E7-6A05-4E13-A70B-4E8BA878961A}" type="datetimeFigureOut">
              <a:rPr lang="el-GR" smtClean="0"/>
              <a:t>29/6/2022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1A9D171-31C0-4A26-8E31-7B9652AFF93A}" type="slidenum">
              <a:rPr lang="el-GR" smtClean="0"/>
              <a:t>‹#›</a:t>
            </a:fld>
            <a:endParaRPr lang="el-GR"/>
          </a:p>
        </p:txBody>
      </p:sp>
    </p:spTree>
    <p:extLst>
      <p:ext uri="{BB962C8B-B14F-4D97-AF65-F5344CB8AC3E}">
        <p14:creationId xmlns:p14="http://schemas.microsoft.com/office/powerpoint/2010/main" val="346595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3"/>
          <p:cNvSpPr>
            <a:spLocks noGrp="1"/>
          </p:cNvSpPr>
          <p:nvPr>
            <p:ph type="dt" sz="half" idx="10"/>
          </p:nvPr>
        </p:nvSpPr>
        <p:spPr/>
        <p:txBody>
          <a:bodyPr/>
          <a:lstStyle/>
          <a:p>
            <a:fld id="{70C9B7E7-6A05-4E13-A70B-4E8BA878961A}" type="datetimeFigureOut">
              <a:rPr lang="el-GR" smtClean="0"/>
              <a:t>29/6/2022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1A9D171-31C0-4A26-8E31-7B9652AFF93A}" type="slidenum">
              <a:rPr lang="el-GR" smtClean="0"/>
              <a:t>‹#›</a:t>
            </a:fld>
            <a:endParaRPr lang="el-GR"/>
          </a:p>
        </p:txBody>
      </p:sp>
    </p:spTree>
    <p:extLst>
      <p:ext uri="{BB962C8B-B14F-4D97-AF65-F5344CB8AC3E}">
        <p14:creationId xmlns:p14="http://schemas.microsoft.com/office/powerpoint/2010/main" val="290898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70C9B7E7-6A05-4E13-A70B-4E8BA878961A}" type="datetimeFigureOut">
              <a:rPr lang="el-GR" smtClean="0"/>
              <a:t>29/6/2022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1A9D171-31C0-4A26-8E31-7B9652AFF93A}" type="slidenum">
              <a:rPr lang="el-GR" smtClean="0"/>
              <a:t>‹#›</a:t>
            </a:fld>
            <a:endParaRPr lang="el-GR"/>
          </a:p>
        </p:txBody>
      </p:sp>
    </p:spTree>
    <p:extLst>
      <p:ext uri="{BB962C8B-B14F-4D97-AF65-F5344CB8AC3E}">
        <p14:creationId xmlns:p14="http://schemas.microsoft.com/office/powerpoint/2010/main" val="1724665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70C9B7E7-6A05-4E13-A70B-4E8BA878961A}" type="datetimeFigureOut">
              <a:rPr lang="el-GR" smtClean="0"/>
              <a:t>29/6/2022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A1A9D171-31C0-4A26-8E31-7B9652AFF93A}" type="slidenum">
              <a:rPr lang="el-GR" smtClean="0"/>
              <a:t>‹#›</a:t>
            </a:fld>
            <a:endParaRPr lang="el-GR"/>
          </a:p>
        </p:txBody>
      </p:sp>
    </p:spTree>
    <p:extLst>
      <p:ext uri="{BB962C8B-B14F-4D97-AF65-F5344CB8AC3E}">
        <p14:creationId xmlns:p14="http://schemas.microsoft.com/office/powerpoint/2010/main" val="2584908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70C9B7E7-6A05-4E13-A70B-4E8BA878961A}" type="datetimeFigureOut">
              <a:rPr lang="el-GR" smtClean="0"/>
              <a:t>29/6/2022</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A1A9D171-31C0-4A26-8E31-7B9652AFF93A}" type="slidenum">
              <a:rPr lang="el-GR" smtClean="0"/>
              <a:t>‹#›</a:t>
            </a:fld>
            <a:endParaRPr lang="el-GR"/>
          </a:p>
        </p:txBody>
      </p:sp>
    </p:spTree>
    <p:extLst>
      <p:ext uri="{BB962C8B-B14F-4D97-AF65-F5344CB8AC3E}">
        <p14:creationId xmlns:p14="http://schemas.microsoft.com/office/powerpoint/2010/main" val="290582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7" name="Date Placeholder 2"/>
          <p:cNvSpPr>
            <a:spLocks noGrp="1"/>
          </p:cNvSpPr>
          <p:nvPr>
            <p:ph type="dt" sz="half" idx="10"/>
          </p:nvPr>
        </p:nvSpPr>
        <p:spPr/>
        <p:txBody>
          <a:bodyPr/>
          <a:lstStyle/>
          <a:p>
            <a:fld id="{70C9B7E7-6A05-4E13-A70B-4E8BA878961A}" type="datetimeFigureOut">
              <a:rPr lang="el-GR" smtClean="0"/>
              <a:t>29/6/2022</a:t>
            </a:fld>
            <a:endParaRPr lang="el-GR"/>
          </a:p>
        </p:txBody>
      </p:sp>
      <p:sp>
        <p:nvSpPr>
          <p:cNvPr id="5" name="Footer Placeholder 3"/>
          <p:cNvSpPr>
            <a:spLocks noGrp="1"/>
          </p:cNvSpPr>
          <p:nvPr>
            <p:ph type="ftr" sz="quarter" idx="11"/>
          </p:nvPr>
        </p:nvSpPr>
        <p:spPr/>
        <p:txBody>
          <a:bodyPr/>
          <a:lstStyle/>
          <a:p>
            <a:endParaRPr lang="el-GR"/>
          </a:p>
        </p:txBody>
      </p:sp>
      <p:sp>
        <p:nvSpPr>
          <p:cNvPr id="6" name="Slide Number Placeholder 4"/>
          <p:cNvSpPr>
            <a:spLocks noGrp="1"/>
          </p:cNvSpPr>
          <p:nvPr>
            <p:ph type="sldNum" sz="quarter" idx="12"/>
          </p:nvPr>
        </p:nvSpPr>
        <p:spPr/>
        <p:txBody>
          <a:bodyPr/>
          <a:lstStyle/>
          <a:p>
            <a:fld id="{A1A9D171-31C0-4A26-8E31-7B9652AFF93A}" type="slidenum">
              <a:rPr lang="el-GR" smtClean="0"/>
              <a:t>‹#›</a:t>
            </a:fld>
            <a:endParaRPr lang="el-GR"/>
          </a:p>
        </p:txBody>
      </p:sp>
    </p:spTree>
    <p:extLst>
      <p:ext uri="{BB962C8B-B14F-4D97-AF65-F5344CB8AC3E}">
        <p14:creationId xmlns:p14="http://schemas.microsoft.com/office/powerpoint/2010/main" val="404224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C9B7E7-6A05-4E13-A70B-4E8BA878961A}" type="datetimeFigureOut">
              <a:rPr lang="el-GR" smtClean="0"/>
              <a:t>29/6/2022</a:t>
            </a:fld>
            <a:endParaRPr lang="el-GR"/>
          </a:p>
        </p:txBody>
      </p:sp>
      <p:sp>
        <p:nvSpPr>
          <p:cNvPr id="5" name="Footer Placeholder 2"/>
          <p:cNvSpPr>
            <a:spLocks noGrp="1"/>
          </p:cNvSpPr>
          <p:nvPr>
            <p:ph type="ftr" sz="quarter" idx="11"/>
          </p:nvPr>
        </p:nvSpPr>
        <p:spPr/>
        <p:txBody>
          <a:bodyPr/>
          <a:lstStyle/>
          <a:p>
            <a:endParaRPr lang="el-GR"/>
          </a:p>
        </p:txBody>
      </p:sp>
      <p:sp>
        <p:nvSpPr>
          <p:cNvPr id="6" name="Slide Number Placeholder 3"/>
          <p:cNvSpPr>
            <a:spLocks noGrp="1"/>
          </p:cNvSpPr>
          <p:nvPr>
            <p:ph type="sldNum" sz="quarter" idx="12"/>
          </p:nvPr>
        </p:nvSpPr>
        <p:spPr/>
        <p:txBody>
          <a:bodyPr/>
          <a:lstStyle/>
          <a:p>
            <a:fld id="{A1A9D171-31C0-4A26-8E31-7B9652AFF93A}" type="slidenum">
              <a:rPr lang="el-GR" smtClean="0"/>
              <a:t>‹#›</a:t>
            </a:fld>
            <a:endParaRPr lang="el-GR"/>
          </a:p>
        </p:txBody>
      </p:sp>
    </p:spTree>
    <p:extLst>
      <p:ext uri="{BB962C8B-B14F-4D97-AF65-F5344CB8AC3E}">
        <p14:creationId xmlns:p14="http://schemas.microsoft.com/office/powerpoint/2010/main" val="142888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7" name="Date Placeholder 4"/>
          <p:cNvSpPr>
            <a:spLocks noGrp="1"/>
          </p:cNvSpPr>
          <p:nvPr>
            <p:ph type="dt" sz="half" idx="10"/>
          </p:nvPr>
        </p:nvSpPr>
        <p:spPr/>
        <p:txBody>
          <a:bodyPr/>
          <a:lstStyle/>
          <a:p>
            <a:fld id="{70C9B7E7-6A05-4E13-A70B-4E8BA878961A}" type="datetimeFigureOut">
              <a:rPr lang="el-GR" smtClean="0"/>
              <a:t>29/6/2022</a:t>
            </a:fld>
            <a:endParaRPr lang="el-GR"/>
          </a:p>
        </p:txBody>
      </p:sp>
      <p:sp>
        <p:nvSpPr>
          <p:cNvPr id="5" name="Footer Placeholder 5"/>
          <p:cNvSpPr>
            <a:spLocks noGrp="1"/>
          </p:cNvSpPr>
          <p:nvPr>
            <p:ph type="ftr" sz="quarter" idx="11"/>
          </p:nvPr>
        </p:nvSpPr>
        <p:spPr/>
        <p:txBody>
          <a:bodyPr/>
          <a:lstStyle/>
          <a:p>
            <a:endParaRPr lang="el-GR"/>
          </a:p>
        </p:txBody>
      </p:sp>
      <p:sp>
        <p:nvSpPr>
          <p:cNvPr id="6" name="Slide Number Placeholder 6"/>
          <p:cNvSpPr>
            <a:spLocks noGrp="1"/>
          </p:cNvSpPr>
          <p:nvPr>
            <p:ph type="sldNum" sz="quarter" idx="12"/>
          </p:nvPr>
        </p:nvSpPr>
        <p:spPr/>
        <p:txBody>
          <a:bodyPr/>
          <a:lstStyle/>
          <a:p>
            <a:fld id="{A1A9D171-31C0-4A26-8E31-7B9652AFF93A}" type="slidenum">
              <a:rPr lang="el-GR" smtClean="0"/>
              <a:t>‹#›</a:t>
            </a:fld>
            <a:endParaRPr lang="el-GR"/>
          </a:p>
        </p:txBody>
      </p:sp>
    </p:spTree>
    <p:extLst>
      <p:ext uri="{BB962C8B-B14F-4D97-AF65-F5344CB8AC3E}">
        <p14:creationId xmlns:p14="http://schemas.microsoft.com/office/powerpoint/2010/main" val="1350808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70C9B7E7-6A05-4E13-A70B-4E8BA878961A}" type="datetimeFigureOut">
              <a:rPr lang="el-GR" smtClean="0"/>
              <a:t>29/6/2022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A1A9D171-31C0-4A26-8E31-7B9652AFF93A}" type="slidenum">
              <a:rPr lang="el-GR" smtClean="0"/>
              <a:t>‹#›</a:t>
            </a:fld>
            <a:endParaRPr lang="el-GR"/>
          </a:p>
        </p:txBody>
      </p:sp>
    </p:spTree>
    <p:extLst>
      <p:ext uri="{BB962C8B-B14F-4D97-AF65-F5344CB8AC3E}">
        <p14:creationId xmlns:p14="http://schemas.microsoft.com/office/powerpoint/2010/main" val="356283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0C9B7E7-6A05-4E13-A70B-4E8BA878961A}" type="datetimeFigureOut">
              <a:rPr lang="el-GR" smtClean="0"/>
              <a:t>29/6/2022</a:t>
            </a:fld>
            <a:endParaRPr lang="el-G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l-G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1A9D171-31C0-4A26-8E31-7B9652AFF93A}" type="slidenum">
              <a:rPr lang="el-GR" smtClean="0"/>
              <a:t>‹#›</a:t>
            </a:fld>
            <a:endParaRPr lang="el-GR"/>
          </a:p>
        </p:txBody>
      </p:sp>
    </p:spTree>
    <p:extLst>
      <p:ext uri="{BB962C8B-B14F-4D97-AF65-F5344CB8AC3E}">
        <p14:creationId xmlns:p14="http://schemas.microsoft.com/office/powerpoint/2010/main" val="1492260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98154F4-6D8E-A0AB-A3AE-D104E90D9B3C}"/>
              </a:ext>
            </a:extLst>
          </p:cNvPr>
          <p:cNvSpPr>
            <a:spLocks noGrp="1"/>
          </p:cNvSpPr>
          <p:nvPr>
            <p:ph type="ctrTitle"/>
          </p:nvPr>
        </p:nvSpPr>
        <p:spPr/>
        <p:txBody>
          <a:bodyPr anchor="ctr" anchorCtr="0"/>
          <a:lstStyle/>
          <a:p>
            <a:br>
              <a:rPr lang="el-GR" sz="3600" dirty="0">
                <a:latin typeface="+mn-lt"/>
              </a:rPr>
            </a:br>
            <a:r>
              <a:rPr lang="el-GR" sz="3600" b="1" i="1" dirty="0">
                <a:latin typeface="+mn-lt"/>
              </a:rPr>
              <a:t>«Πρόβλεψη επιρροής, με χρήση </a:t>
            </a:r>
            <a:r>
              <a:rPr lang="en-US" sz="3600" b="1" i="1" dirty="0">
                <a:latin typeface="+mn-lt"/>
              </a:rPr>
              <a:t>embeddings</a:t>
            </a:r>
            <a:r>
              <a:rPr lang="el-GR" sz="3600" b="1" i="1" dirty="0">
                <a:latin typeface="+mn-lt"/>
              </a:rPr>
              <a:t>,</a:t>
            </a:r>
            <a:r>
              <a:rPr lang="en-US" sz="3600" b="1" i="1" dirty="0">
                <a:latin typeface="+mn-lt"/>
              </a:rPr>
              <a:t> </a:t>
            </a:r>
            <a:r>
              <a:rPr lang="el-GR" sz="3600" b="1" i="1" dirty="0">
                <a:latin typeface="+mn-lt"/>
              </a:rPr>
              <a:t>σε κοινωνικά δίκτυα και γράφους»</a:t>
            </a:r>
            <a:endParaRPr lang="el-GR" sz="3600" dirty="0"/>
          </a:p>
        </p:txBody>
      </p:sp>
      <p:sp>
        <p:nvSpPr>
          <p:cNvPr id="3" name="Υπότιτλος 2">
            <a:extLst>
              <a:ext uri="{FF2B5EF4-FFF2-40B4-BE49-F238E27FC236}">
                <a16:creationId xmlns:a16="http://schemas.microsoft.com/office/drawing/2014/main" id="{281057F7-D1FF-A82F-77AD-1371A1336CD1}"/>
              </a:ext>
            </a:extLst>
          </p:cNvPr>
          <p:cNvSpPr>
            <a:spLocks noGrp="1"/>
          </p:cNvSpPr>
          <p:nvPr>
            <p:ph type="subTitle" idx="1"/>
          </p:nvPr>
        </p:nvSpPr>
        <p:spPr>
          <a:xfrm>
            <a:off x="1154955" y="4777380"/>
            <a:ext cx="3948890" cy="861420"/>
          </a:xfrm>
        </p:spPr>
        <p:txBody>
          <a:bodyPr/>
          <a:lstStyle/>
          <a:p>
            <a:r>
              <a:rPr lang="el-GR" sz="2000" b="1" dirty="0"/>
              <a:t>Φοιτητής: </a:t>
            </a:r>
            <a:r>
              <a:rPr lang="el-GR" sz="2000" b="1" i="1" dirty="0" err="1"/>
              <a:t>γκανασ</a:t>
            </a:r>
            <a:r>
              <a:rPr lang="el-GR" sz="2000" b="1" i="1" dirty="0"/>
              <a:t> </a:t>
            </a:r>
            <a:r>
              <a:rPr lang="el-GR" sz="2000" b="1" i="1" dirty="0" err="1"/>
              <a:t>ιωαννησ</a:t>
            </a:r>
            <a:endParaRPr lang="el-GR" sz="2000" b="1" i="1" dirty="0"/>
          </a:p>
          <a:p>
            <a:r>
              <a:rPr lang="el-GR" sz="2000" b="1" dirty="0"/>
              <a:t>Α.Μ.: </a:t>
            </a:r>
            <a:r>
              <a:rPr lang="el-GR" sz="2000" b="1" i="1" dirty="0"/>
              <a:t>1053577</a:t>
            </a:r>
          </a:p>
          <a:p>
            <a:endParaRPr lang="el-GR" dirty="0"/>
          </a:p>
        </p:txBody>
      </p:sp>
      <p:sp>
        <p:nvSpPr>
          <p:cNvPr id="4" name="Υπότιτλος 2">
            <a:extLst>
              <a:ext uri="{FF2B5EF4-FFF2-40B4-BE49-F238E27FC236}">
                <a16:creationId xmlns:a16="http://schemas.microsoft.com/office/drawing/2014/main" id="{A9B20072-EC1D-9357-A307-3D76A0BF683F}"/>
              </a:ext>
            </a:extLst>
          </p:cNvPr>
          <p:cNvSpPr txBox="1">
            <a:spLocks/>
          </p:cNvSpPr>
          <p:nvPr/>
        </p:nvSpPr>
        <p:spPr>
          <a:xfrm>
            <a:off x="6336555" y="4777380"/>
            <a:ext cx="5354702" cy="861420"/>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l-GR" b="1" dirty="0"/>
              <a:t>ΕΠΙΒΛΕΠΩΝ: </a:t>
            </a:r>
            <a:r>
              <a:rPr lang="el-GR" b="1" i="1" dirty="0" err="1"/>
              <a:t>μεγαλοοικονομου</a:t>
            </a:r>
            <a:r>
              <a:rPr lang="el-GR" b="1" i="1" dirty="0"/>
              <a:t> </a:t>
            </a:r>
            <a:r>
              <a:rPr lang="el-GR" b="1" i="1" dirty="0" err="1"/>
              <a:t>βασιλειοσ</a:t>
            </a:r>
            <a:endParaRPr lang="el-GR" b="1" i="1" dirty="0"/>
          </a:p>
          <a:p>
            <a:r>
              <a:rPr lang="el-GR" b="1" dirty="0"/>
              <a:t>ΚΑΘΗΓΗΤΗΣ ΤΜΗΜΑΤΟΣ ΜΗΧΑΝΙΚΩΝ Η/Υ ΚΑΙ ΠΛΗΡΟΦΟΡΙΚΗΣ</a:t>
            </a:r>
            <a:endParaRPr lang="el-GR" b="1" i="1" dirty="0"/>
          </a:p>
          <a:p>
            <a:endParaRPr lang="el-GR" dirty="0"/>
          </a:p>
        </p:txBody>
      </p:sp>
    </p:spTree>
    <p:extLst>
      <p:ext uri="{BB962C8B-B14F-4D97-AF65-F5344CB8AC3E}">
        <p14:creationId xmlns:p14="http://schemas.microsoft.com/office/powerpoint/2010/main" val="321175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050B7536-0CCB-028D-D22D-D45BBE0E25A6}"/>
              </a:ext>
            </a:extLst>
          </p:cNvPr>
          <p:cNvSpPr>
            <a:spLocks noGrp="1"/>
          </p:cNvSpPr>
          <p:nvPr>
            <p:ph idx="1"/>
          </p:nvPr>
        </p:nvSpPr>
        <p:spPr>
          <a:xfrm>
            <a:off x="727787" y="1950098"/>
            <a:ext cx="5368214" cy="4298301"/>
          </a:xfrm>
        </p:spPr>
        <p:txBody>
          <a:bodyPr>
            <a:noAutofit/>
          </a:bodyPr>
          <a:lstStyle/>
          <a:p>
            <a:pPr marL="0" indent="0">
              <a:buNone/>
            </a:pPr>
            <a:r>
              <a:rPr lang="el-GR" sz="1600" dirty="0"/>
              <a:t>Ο </a:t>
            </a:r>
            <a:r>
              <a:rPr lang="en-US" sz="1600" dirty="0"/>
              <a:t>node2vec </a:t>
            </a:r>
            <a:r>
              <a:rPr lang="el-GR" sz="1600" dirty="0"/>
              <a:t>είναι ένας αλγόριθμος δημιουργίας </a:t>
            </a:r>
            <a:r>
              <a:rPr lang="en-US" sz="1600" dirty="0"/>
              <a:t>node embeddings. </a:t>
            </a:r>
            <a:r>
              <a:rPr lang="el-GR" sz="1600" dirty="0"/>
              <a:t>Το κύριο χαρακτηριστικό του, που τον διαφοροποιεί από τους υπόλοιπους αλγόριθμους που εξετάστηκαν, είναι οι παράμετροι </a:t>
            </a:r>
            <a:r>
              <a:rPr lang="en-US" sz="1600" b="1" u="sng" dirty="0"/>
              <a:t>p</a:t>
            </a:r>
            <a:r>
              <a:rPr lang="en-US" sz="1600" dirty="0"/>
              <a:t> </a:t>
            </a:r>
            <a:r>
              <a:rPr lang="el-GR" sz="1600" dirty="0"/>
              <a:t>και  </a:t>
            </a:r>
            <a:r>
              <a:rPr lang="en-US" sz="1600" b="1" u="sng" dirty="0"/>
              <a:t>q</a:t>
            </a:r>
            <a:r>
              <a:rPr lang="en-US" sz="1600" dirty="0"/>
              <a:t> </a:t>
            </a:r>
            <a:r>
              <a:rPr lang="el-GR" sz="1600" dirty="0"/>
              <a:t>που έχει. Η παράμετρος Q, καθορίζει πόσο πιθανό είναι το </a:t>
            </a:r>
            <a:r>
              <a:rPr lang="el-GR" sz="1600" dirty="0" err="1"/>
              <a:t>random</a:t>
            </a:r>
            <a:r>
              <a:rPr lang="el-GR" sz="1600" dirty="0"/>
              <a:t> </a:t>
            </a:r>
            <a:r>
              <a:rPr lang="el-GR" sz="1600" dirty="0" err="1"/>
              <a:t>walk</a:t>
            </a:r>
            <a:r>
              <a:rPr lang="el-GR" sz="1600" dirty="0"/>
              <a:t> να ανακαλύψει το κομμάτι του γράφου στο οποίο δεν έχει μεταβεί, ενώ η παράμετρος P καθορίζει πόσο πιθανό είναι να επιστρέψει σε προηγούμενο κόμβο.</a:t>
            </a:r>
          </a:p>
          <a:p>
            <a:pPr marL="0" indent="0">
              <a:buNone/>
            </a:pPr>
            <a:r>
              <a:rPr lang="el-GR" sz="1600" b="1" u="sng" dirty="0"/>
              <a:t>Με λίγα λόγια οι περίπατοι δεν είναι εντελώς τυχαίοι, αλλά η επιλογή του επόμενου κόμβου κατά την διάρκεια του περιπάτου εξαρτάται από τις δύο αυτές παραμέτρους</a:t>
            </a:r>
            <a:r>
              <a:rPr lang="el-GR" sz="1600" dirty="0"/>
              <a:t>.</a:t>
            </a:r>
          </a:p>
          <a:p>
            <a:pPr marL="0" indent="0">
              <a:buNone/>
            </a:pPr>
            <a:endParaRPr lang="el-GR" sz="1600" dirty="0"/>
          </a:p>
        </p:txBody>
      </p:sp>
      <p:sp>
        <p:nvSpPr>
          <p:cNvPr id="4" name="Τίτλος 1">
            <a:extLst>
              <a:ext uri="{FF2B5EF4-FFF2-40B4-BE49-F238E27FC236}">
                <a16:creationId xmlns:a16="http://schemas.microsoft.com/office/drawing/2014/main" id="{7856CB49-4087-964A-98ED-4C91B26E772C}"/>
              </a:ext>
            </a:extLst>
          </p:cNvPr>
          <p:cNvSpPr>
            <a:spLocks noGrp="1"/>
          </p:cNvSpPr>
          <p:nvPr>
            <p:ph type="title"/>
          </p:nvPr>
        </p:nvSpPr>
        <p:spPr>
          <a:xfrm>
            <a:off x="646111" y="452717"/>
            <a:ext cx="9404723" cy="1264115"/>
          </a:xfrm>
        </p:spPr>
        <p:txBody>
          <a:bodyPr/>
          <a:lstStyle/>
          <a:p>
            <a:pPr>
              <a:lnSpc>
                <a:spcPct val="90000"/>
              </a:lnSpc>
            </a:pPr>
            <a:r>
              <a:rPr lang="en-US" sz="4000" dirty="0"/>
              <a:t>Node2vec (A. Grover </a:t>
            </a:r>
            <a:r>
              <a:rPr lang="el-GR" sz="4000" dirty="0"/>
              <a:t>και </a:t>
            </a:r>
            <a:r>
              <a:rPr lang="en-US" sz="4000" dirty="0"/>
              <a:t>J. </a:t>
            </a:r>
            <a:r>
              <a:rPr lang="en-US" sz="4000" dirty="0" err="1"/>
              <a:t>Leskovec</a:t>
            </a:r>
            <a:r>
              <a:rPr lang="en-US" sz="4000" dirty="0"/>
              <a:t>, 2016)</a:t>
            </a:r>
          </a:p>
        </p:txBody>
      </p:sp>
      <p:sp>
        <p:nvSpPr>
          <p:cNvPr id="7" name="Θέση περιεχομένου 2">
            <a:extLst>
              <a:ext uri="{FF2B5EF4-FFF2-40B4-BE49-F238E27FC236}">
                <a16:creationId xmlns:a16="http://schemas.microsoft.com/office/drawing/2014/main" id="{1A83AE88-790D-A6F4-3A73-5CAB68DBBED5}"/>
              </a:ext>
            </a:extLst>
          </p:cNvPr>
          <p:cNvSpPr txBox="1">
            <a:spLocks/>
          </p:cNvSpPr>
          <p:nvPr/>
        </p:nvSpPr>
        <p:spPr>
          <a:xfrm>
            <a:off x="6095999" y="1950098"/>
            <a:ext cx="5368214" cy="42983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l-GR" sz="1400" dirty="0"/>
              <a:t>Οι παράμετροι του αλγορίθμου που εξετάστηκαν είναι:</a:t>
            </a:r>
          </a:p>
          <a:p>
            <a:r>
              <a:rPr lang="el-GR" sz="1400" b="1" i="1" u="sng" dirty="0"/>
              <a:t>p</a:t>
            </a:r>
            <a:r>
              <a:rPr lang="el-GR" sz="1400" dirty="0"/>
              <a:t>: Η παράμετρος p ουσιαστικά ελέγχει την πιθανότητα, κατά την διάρκεια του τυχαίου περιπάτου, της άμεσης επιστροφής σε κόμβο που μόλις επισκεφτήκαμε.</a:t>
            </a:r>
          </a:p>
          <a:p>
            <a:r>
              <a:rPr lang="el-GR" sz="1400" b="1" i="1" u="sng" dirty="0"/>
              <a:t>q</a:t>
            </a:r>
            <a:r>
              <a:rPr lang="el-GR" sz="1400" dirty="0"/>
              <a:t>: Η παράμετρος q ελέγχει πόσο πιθανό είναι, κατά την διάρκεια του τυχαίου περίπατου, να μείνουμε στην γειτονιά του κόμβου u ή να απομακρυνθούμε από αυτήν.</a:t>
            </a:r>
          </a:p>
          <a:p>
            <a:r>
              <a:rPr lang="el-GR" sz="1400" b="1" i="1" u="sng" dirty="0"/>
              <a:t>Διαστάσεις (</a:t>
            </a:r>
            <a:r>
              <a:rPr lang="el-GR" sz="1400" b="1" i="1" u="sng" dirty="0" err="1"/>
              <a:t>dimensions</a:t>
            </a:r>
            <a:r>
              <a:rPr lang="el-GR" sz="1400" b="1" i="1" u="sng" dirty="0"/>
              <a:t>)</a:t>
            </a:r>
            <a:r>
              <a:rPr lang="el-GR" sz="1400" dirty="0"/>
              <a:t>: Με την παράμετρο αυτή καθορίζεται το μέγεθος του τελικού διανύσματος απεικόνισης κάθε κόμβου, δηλαδή από πόσους αριθμούς αποτελείται η τελική αναπαράσταση του κάθε κόμβο.</a:t>
            </a:r>
          </a:p>
          <a:p>
            <a:r>
              <a:rPr lang="el-GR" sz="1400" b="1" i="1" u="sng" dirty="0"/>
              <a:t>Αριθμός τυχαίων περιπάτων (</a:t>
            </a:r>
            <a:r>
              <a:rPr lang="el-GR" sz="1400" b="1" i="1" u="sng" dirty="0" err="1"/>
              <a:t>number</a:t>
            </a:r>
            <a:r>
              <a:rPr lang="el-GR" sz="1400" b="1" i="1" u="sng" dirty="0"/>
              <a:t> of </a:t>
            </a:r>
            <a:r>
              <a:rPr lang="el-GR" sz="1400" b="1" i="1" u="sng" dirty="0" err="1"/>
              <a:t>walks</a:t>
            </a:r>
            <a:r>
              <a:rPr lang="el-GR" sz="1400" dirty="0"/>
              <a:t>): Με την παράμετρο αυτή δηλώνεται ο αριθμός των τυχαίων περιπάτων που θα γίνονται για κάθε κόμβο.</a:t>
            </a:r>
          </a:p>
          <a:p>
            <a:r>
              <a:rPr lang="el-GR" sz="1400" b="1" i="1" u="sng" dirty="0"/>
              <a:t>Μέγεθος ενός τυχαίου περίπατου (</a:t>
            </a:r>
            <a:r>
              <a:rPr lang="el-GR" sz="1400" b="1" i="1" u="sng" dirty="0" err="1"/>
              <a:t>walk</a:t>
            </a:r>
            <a:r>
              <a:rPr lang="el-GR" sz="1400" b="1" i="1" u="sng" dirty="0"/>
              <a:t> </a:t>
            </a:r>
            <a:r>
              <a:rPr lang="el-GR" sz="1400" b="1" i="1" u="sng" dirty="0" err="1"/>
              <a:t>length</a:t>
            </a:r>
            <a:r>
              <a:rPr lang="el-GR" sz="1400" b="1" i="1" u="sng" dirty="0"/>
              <a:t>): </a:t>
            </a:r>
            <a:r>
              <a:rPr lang="el-GR" sz="1400" dirty="0"/>
              <a:t>Με την παράμετρο αυτή δηλώνεται ο αριθμός των κόμβων σε κάθε περίπατο.</a:t>
            </a:r>
          </a:p>
          <a:p>
            <a:pPr marL="0" indent="0">
              <a:buFont typeface="Wingdings 3" charset="2"/>
              <a:buNone/>
            </a:pPr>
            <a:endParaRPr lang="el-GR" sz="1400" dirty="0"/>
          </a:p>
        </p:txBody>
      </p:sp>
    </p:spTree>
    <p:extLst>
      <p:ext uri="{BB962C8B-B14F-4D97-AF65-F5344CB8AC3E}">
        <p14:creationId xmlns:p14="http://schemas.microsoft.com/office/powerpoint/2010/main" val="304170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8AF0A72-2E6C-2CB3-0972-F44F98C13E16}"/>
              </a:ext>
            </a:extLst>
          </p:cNvPr>
          <p:cNvSpPr>
            <a:spLocks noGrp="1"/>
          </p:cNvSpPr>
          <p:nvPr>
            <p:ph type="title"/>
          </p:nvPr>
        </p:nvSpPr>
        <p:spPr>
          <a:xfrm>
            <a:off x="646111" y="452718"/>
            <a:ext cx="9404723" cy="760262"/>
          </a:xfrm>
        </p:spPr>
        <p:txBody>
          <a:bodyPr/>
          <a:lstStyle/>
          <a:p>
            <a:pPr>
              <a:lnSpc>
                <a:spcPct val="90000"/>
              </a:lnSpc>
            </a:pPr>
            <a:r>
              <a:rPr lang="en-US" sz="4000" dirty="0" err="1"/>
              <a:t>DeepWalk</a:t>
            </a:r>
            <a:r>
              <a:rPr lang="en-US" sz="4000" dirty="0"/>
              <a:t> </a:t>
            </a:r>
            <a:r>
              <a:rPr lang="it-IT" sz="4000" dirty="0"/>
              <a:t>(B. Perozzi, R. Al-Rfou και S. Skiena, 2014)</a:t>
            </a:r>
            <a:endParaRPr lang="en-US" sz="4000" dirty="0"/>
          </a:p>
        </p:txBody>
      </p:sp>
      <p:sp>
        <p:nvSpPr>
          <p:cNvPr id="6" name="Θέση περιεχομένου 2">
            <a:extLst>
              <a:ext uri="{FF2B5EF4-FFF2-40B4-BE49-F238E27FC236}">
                <a16:creationId xmlns:a16="http://schemas.microsoft.com/office/drawing/2014/main" id="{82C2DAFF-BF6B-B4F1-C8AB-5EE46CDBD3FA}"/>
              </a:ext>
            </a:extLst>
          </p:cNvPr>
          <p:cNvSpPr>
            <a:spLocks noGrp="1"/>
          </p:cNvSpPr>
          <p:nvPr>
            <p:ph idx="1"/>
          </p:nvPr>
        </p:nvSpPr>
        <p:spPr>
          <a:xfrm>
            <a:off x="727787" y="2495739"/>
            <a:ext cx="5368214" cy="3752660"/>
          </a:xfrm>
        </p:spPr>
        <p:txBody>
          <a:bodyPr>
            <a:normAutofit/>
          </a:bodyPr>
          <a:lstStyle/>
          <a:p>
            <a:pPr marL="0" indent="0">
              <a:buNone/>
            </a:pPr>
            <a:r>
              <a:rPr lang="el-GR" dirty="0"/>
              <a:t>Ο </a:t>
            </a:r>
            <a:r>
              <a:rPr lang="en-US" sz="2000" dirty="0" err="1"/>
              <a:t>DeepWalk</a:t>
            </a:r>
            <a:r>
              <a:rPr lang="en-US" dirty="0"/>
              <a:t> </a:t>
            </a:r>
            <a:r>
              <a:rPr lang="el-GR" dirty="0"/>
              <a:t>είναι ένας αλγόριθμος δημιουργίας </a:t>
            </a:r>
            <a:r>
              <a:rPr lang="en-US" dirty="0"/>
              <a:t>node embeddings. </a:t>
            </a:r>
            <a:r>
              <a:rPr lang="el-GR" dirty="0"/>
              <a:t>Σε αντίθεση με τον </a:t>
            </a:r>
            <a:r>
              <a:rPr lang="en-US" dirty="0"/>
              <a:t>node2vec </a:t>
            </a:r>
            <a:r>
              <a:rPr lang="el-GR" dirty="0"/>
              <a:t>δεν έχει κάποια παράμετρο που να επηρεάζει την επιλογή του επόμενου κόμβου κατά την διάρκεια ενός τυχαίου περιπάτου.</a:t>
            </a:r>
          </a:p>
          <a:p>
            <a:pPr marL="0" indent="0">
              <a:buNone/>
            </a:pPr>
            <a:r>
              <a:rPr lang="el-GR" b="1" u="sng" dirty="0"/>
              <a:t>Με λίγα λόγια οι περίπατοι είναι εντελώς τυχαίοι.</a:t>
            </a:r>
            <a:endParaRPr lang="el-GR" dirty="0"/>
          </a:p>
        </p:txBody>
      </p:sp>
      <p:sp>
        <p:nvSpPr>
          <p:cNvPr id="8" name="Θέση περιεχομένου 2">
            <a:extLst>
              <a:ext uri="{FF2B5EF4-FFF2-40B4-BE49-F238E27FC236}">
                <a16:creationId xmlns:a16="http://schemas.microsoft.com/office/drawing/2014/main" id="{40B5E825-B93A-7590-0238-D902765465A1}"/>
              </a:ext>
            </a:extLst>
          </p:cNvPr>
          <p:cNvSpPr txBox="1">
            <a:spLocks/>
          </p:cNvSpPr>
          <p:nvPr/>
        </p:nvSpPr>
        <p:spPr>
          <a:xfrm>
            <a:off x="6095999" y="2495739"/>
            <a:ext cx="5368214" cy="375266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l-GR" dirty="0"/>
              <a:t>Οι παράμετροι του αλγορίθμου που εξετάστηκαν είναι:</a:t>
            </a:r>
          </a:p>
          <a:p>
            <a:r>
              <a:rPr lang="el-GR" b="1" i="1" u="sng" dirty="0"/>
              <a:t>Διαστάσεις (</a:t>
            </a:r>
            <a:r>
              <a:rPr lang="el-GR" b="1" i="1" u="sng" dirty="0" err="1"/>
              <a:t>dimensions</a:t>
            </a:r>
            <a:r>
              <a:rPr lang="el-GR" b="1" i="1" u="sng" dirty="0"/>
              <a:t>)</a:t>
            </a:r>
            <a:r>
              <a:rPr lang="el-GR" dirty="0"/>
              <a:t>: Με την παράμετρο αυτή καθορίζεται το μέγεθος του τελικού διανύσματος απεικόνισης κάθε κόμβου, δηλαδή από πόσους αριθμούς αποτελείται η τελική αναπαράσταση του κάθε κόμβο.</a:t>
            </a:r>
          </a:p>
          <a:p>
            <a:r>
              <a:rPr lang="el-GR" b="1" i="1" u="sng" dirty="0"/>
              <a:t>Αριθμός τυχαίων περιπάτων (</a:t>
            </a:r>
            <a:r>
              <a:rPr lang="el-GR" b="1" i="1" u="sng" dirty="0" err="1"/>
              <a:t>number</a:t>
            </a:r>
            <a:r>
              <a:rPr lang="el-GR" b="1" i="1" u="sng" dirty="0"/>
              <a:t> of </a:t>
            </a:r>
            <a:r>
              <a:rPr lang="el-GR" b="1" i="1" u="sng" dirty="0" err="1"/>
              <a:t>walks</a:t>
            </a:r>
            <a:r>
              <a:rPr lang="el-GR" dirty="0"/>
              <a:t>): Με την παράμετρο αυτή δηλώνεται ο αριθμός των τυχαίων περιπάτων που θα γίνονται για κάθε κόμβο.</a:t>
            </a:r>
          </a:p>
          <a:p>
            <a:r>
              <a:rPr lang="el-GR" b="1" i="1" u="sng" dirty="0"/>
              <a:t>Μέγεθος ενός τυχαίου περίπατου (</a:t>
            </a:r>
            <a:r>
              <a:rPr lang="el-GR" b="1" i="1" u="sng" dirty="0" err="1"/>
              <a:t>walk</a:t>
            </a:r>
            <a:r>
              <a:rPr lang="el-GR" b="1" i="1" u="sng" dirty="0"/>
              <a:t> </a:t>
            </a:r>
            <a:r>
              <a:rPr lang="el-GR" b="1" i="1" u="sng" dirty="0" err="1"/>
              <a:t>length</a:t>
            </a:r>
            <a:r>
              <a:rPr lang="el-GR" b="1" i="1" u="sng" dirty="0"/>
              <a:t>): </a:t>
            </a:r>
            <a:r>
              <a:rPr lang="el-GR" dirty="0"/>
              <a:t>Με την παράμετρο αυτή δηλώνεται ο αριθμός των κόμβων σε κάθε περίπατο.</a:t>
            </a:r>
          </a:p>
          <a:p>
            <a:pPr marL="0" indent="0">
              <a:buFont typeface="Wingdings 3" charset="2"/>
              <a:buNone/>
            </a:pPr>
            <a:endParaRPr lang="el-GR" dirty="0"/>
          </a:p>
        </p:txBody>
      </p:sp>
    </p:spTree>
    <p:extLst>
      <p:ext uri="{BB962C8B-B14F-4D97-AF65-F5344CB8AC3E}">
        <p14:creationId xmlns:p14="http://schemas.microsoft.com/office/powerpoint/2010/main" val="220043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417C273D-5F4A-7A9E-8ECC-B079B6A0DD1A}"/>
              </a:ext>
            </a:extLst>
          </p:cNvPr>
          <p:cNvSpPr>
            <a:spLocks noGrp="1"/>
          </p:cNvSpPr>
          <p:nvPr>
            <p:ph type="title"/>
          </p:nvPr>
        </p:nvSpPr>
        <p:spPr>
          <a:xfrm>
            <a:off x="646111" y="452717"/>
            <a:ext cx="9404723" cy="1208131"/>
          </a:xfrm>
        </p:spPr>
        <p:txBody>
          <a:bodyPr/>
          <a:lstStyle/>
          <a:p>
            <a:pPr>
              <a:lnSpc>
                <a:spcPct val="90000"/>
              </a:lnSpc>
            </a:pPr>
            <a:r>
              <a:rPr lang="en-US" sz="4000" dirty="0" err="1"/>
              <a:t>Walklets</a:t>
            </a:r>
            <a:r>
              <a:rPr lang="en-US" sz="4000" dirty="0"/>
              <a:t> </a:t>
            </a:r>
            <a:r>
              <a:rPr lang="it-IT" sz="4000" dirty="0"/>
              <a:t>(B. Perozzi, V. Kulkarni, H. Chen </a:t>
            </a:r>
            <a:r>
              <a:rPr lang="el-GR" sz="4000" dirty="0"/>
              <a:t>και </a:t>
            </a:r>
            <a:r>
              <a:rPr lang="it-IT" sz="4000" dirty="0"/>
              <a:t>S. Skiena, 2016)</a:t>
            </a:r>
          </a:p>
        </p:txBody>
      </p:sp>
      <p:sp>
        <p:nvSpPr>
          <p:cNvPr id="6" name="Θέση περιεχομένου 2">
            <a:extLst>
              <a:ext uri="{FF2B5EF4-FFF2-40B4-BE49-F238E27FC236}">
                <a16:creationId xmlns:a16="http://schemas.microsoft.com/office/drawing/2014/main" id="{EF68C5B0-C83F-A0B2-105E-F169FCB25ACF}"/>
              </a:ext>
            </a:extLst>
          </p:cNvPr>
          <p:cNvSpPr>
            <a:spLocks noGrp="1"/>
          </p:cNvSpPr>
          <p:nvPr>
            <p:ph idx="1"/>
          </p:nvPr>
        </p:nvSpPr>
        <p:spPr>
          <a:xfrm>
            <a:off x="727787" y="2495739"/>
            <a:ext cx="5368214" cy="3752660"/>
          </a:xfrm>
        </p:spPr>
        <p:txBody>
          <a:bodyPr>
            <a:normAutofit/>
          </a:bodyPr>
          <a:lstStyle/>
          <a:p>
            <a:pPr marL="0" indent="0">
              <a:buNone/>
            </a:pPr>
            <a:r>
              <a:rPr lang="el-GR" dirty="0"/>
              <a:t>Ο </a:t>
            </a:r>
            <a:r>
              <a:rPr lang="en-US" sz="2000" dirty="0" err="1"/>
              <a:t>Walklets</a:t>
            </a:r>
            <a:r>
              <a:rPr lang="en-US" dirty="0"/>
              <a:t> </a:t>
            </a:r>
            <a:r>
              <a:rPr lang="el-GR" dirty="0"/>
              <a:t>είναι ένας αλγόριθμος δημιουργίας </a:t>
            </a:r>
            <a:r>
              <a:rPr lang="en-US" dirty="0"/>
              <a:t>node embeddings. </a:t>
            </a:r>
            <a:r>
              <a:rPr lang="el-GR" dirty="0"/>
              <a:t>Ουσιαστικά αποτελεί μια επέκταση του αλγορίθμου </a:t>
            </a:r>
            <a:r>
              <a:rPr lang="en-US" dirty="0" err="1"/>
              <a:t>DeepWalk</a:t>
            </a:r>
            <a:r>
              <a:rPr lang="en-US" dirty="0"/>
              <a:t> </a:t>
            </a:r>
            <a:r>
              <a:rPr lang="el-GR" dirty="0"/>
              <a:t>με την διαφορά τους να εντοπίζεται στους τυχαίους περίπατους. Κατά την διάρκεια των τυχαίων περίπατων γίνεται η επιλογή μερικοί κόμβοι να προσπεραστούν.</a:t>
            </a:r>
          </a:p>
        </p:txBody>
      </p:sp>
      <p:sp>
        <p:nvSpPr>
          <p:cNvPr id="7" name="Θέση περιεχομένου 2">
            <a:extLst>
              <a:ext uri="{FF2B5EF4-FFF2-40B4-BE49-F238E27FC236}">
                <a16:creationId xmlns:a16="http://schemas.microsoft.com/office/drawing/2014/main" id="{25CEF1DA-8660-DC75-E6C4-92E51C6EAC67}"/>
              </a:ext>
            </a:extLst>
          </p:cNvPr>
          <p:cNvSpPr txBox="1">
            <a:spLocks/>
          </p:cNvSpPr>
          <p:nvPr/>
        </p:nvSpPr>
        <p:spPr>
          <a:xfrm>
            <a:off x="6095999" y="2495739"/>
            <a:ext cx="5368214" cy="375266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l-GR" dirty="0"/>
              <a:t>Οι παράμετροι του αλγορίθμου που εξετάστηκαν είναι:</a:t>
            </a:r>
          </a:p>
          <a:p>
            <a:r>
              <a:rPr lang="el-GR" b="1" i="1" u="sng" dirty="0"/>
              <a:t>Διαστάσεις (</a:t>
            </a:r>
            <a:r>
              <a:rPr lang="el-GR" b="1" i="1" u="sng" dirty="0" err="1"/>
              <a:t>dimensions</a:t>
            </a:r>
            <a:r>
              <a:rPr lang="el-GR" b="1" i="1" u="sng" dirty="0"/>
              <a:t>)</a:t>
            </a:r>
            <a:r>
              <a:rPr lang="el-GR" dirty="0"/>
              <a:t>: Με την παράμετρο αυτή καθορίζεται το μέγεθος του τελικού διανύσματος απεικόνισης κάθε κόμβου, δηλαδή από πόσους αριθμούς αποτελείται η τελική αναπαράσταση του κάθε κόμβο.</a:t>
            </a:r>
          </a:p>
          <a:p>
            <a:r>
              <a:rPr lang="el-GR" b="1" i="1" u="sng" dirty="0"/>
              <a:t>Αριθμός τυχαίων περιπάτων (</a:t>
            </a:r>
            <a:r>
              <a:rPr lang="el-GR" b="1" i="1" u="sng" dirty="0" err="1"/>
              <a:t>number</a:t>
            </a:r>
            <a:r>
              <a:rPr lang="el-GR" b="1" i="1" u="sng" dirty="0"/>
              <a:t> of </a:t>
            </a:r>
            <a:r>
              <a:rPr lang="el-GR" b="1" i="1" u="sng" dirty="0" err="1"/>
              <a:t>walks</a:t>
            </a:r>
            <a:r>
              <a:rPr lang="el-GR" dirty="0"/>
              <a:t>): Με την παράμετρο αυτή δηλώνεται ο αριθμός των τυχαίων περιπάτων που θα γίνονται για κάθε κόμβο.</a:t>
            </a:r>
          </a:p>
          <a:p>
            <a:r>
              <a:rPr lang="el-GR" b="1" i="1" u="sng" dirty="0"/>
              <a:t>Μέγεθος ενός τυχαίου περίπατου (</a:t>
            </a:r>
            <a:r>
              <a:rPr lang="el-GR" b="1" i="1" u="sng" dirty="0" err="1"/>
              <a:t>walk</a:t>
            </a:r>
            <a:r>
              <a:rPr lang="el-GR" b="1" i="1" u="sng" dirty="0"/>
              <a:t> </a:t>
            </a:r>
            <a:r>
              <a:rPr lang="el-GR" b="1" i="1" u="sng" dirty="0" err="1"/>
              <a:t>length</a:t>
            </a:r>
            <a:r>
              <a:rPr lang="el-GR" b="1" i="1" u="sng" dirty="0"/>
              <a:t>): </a:t>
            </a:r>
            <a:r>
              <a:rPr lang="el-GR" dirty="0"/>
              <a:t>Με την παράμετρο αυτή δηλώνεται ο αριθμός των κόμβων σε κάθε περίπατο.</a:t>
            </a:r>
          </a:p>
          <a:p>
            <a:pPr marL="0" indent="0">
              <a:buFont typeface="Wingdings 3" charset="2"/>
              <a:buNone/>
            </a:pPr>
            <a:endParaRPr lang="el-GR" dirty="0"/>
          </a:p>
        </p:txBody>
      </p:sp>
    </p:spTree>
    <p:extLst>
      <p:ext uri="{BB962C8B-B14F-4D97-AF65-F5344CB8AC3E}">
        <p14:creationId xmlns:p14="http://schemas.microsoft.com/office/powerpoint/2010/main" val="46909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E7E7DEBA-3ECD-2F51-A3E8-3A93D5075EF8}"/>
              </a:ext>
            </a:extLst>
          </p:cNvPr>
          <p:cNvSpPr>
            <a:spLocks noGrp="1"/>
          </p:cNvSpPr>
          <p:nvPr>
            <p:ph type="title"/>
          </p:nvPr>
        </p:nvSpPr>
        <p:spPr>
          <a:xfrm>
            <a:off x="646111" y="452718"/>
            <a:ext cx="9404723" cy="760262"/>
          </a:xfrm>
        </p:spPr>
        <p:txBody>
          <a:bodyPr/>
          <a:lstStyle/>
          <a:p>
            <a:pPr>
              <a:lnSpc>
                <a:spcPct val="90000"/>
              </a:lnSpc>
              <a:buClr>
                <a:schemeClr val="tx1"/>
              </a:buClr>
            </a:pPr>
            <a:r>
              <a:rPr lang="el-GR" sz="3200" dirty="0"/>
              <a:t>Επέκταση του αλγορίθμου </a:t>
            </a:r>
            <a:r>
              <a:rPr lang="en-US" sz="3200" dirty="0"/>
              <a:t>Graph2vec (A. Narayanan, M. </a:t>
            </a:r>
            <a:r>
              <a:rPr lang="en-US" sz="3200" dirty="0" err="1"/>
              <a:t>Chandramohan</a:t>
            </a:r>
            <a:r>
              <a:rPr lang="en-US" sz="3200" dirty="0"/>
              <a:t>, R. Venkatesan, L. Chen, Y. Liu </a:t>
            </a:r>
            <a:r>
              <a:rPr lang="el-GR" sz="3200" dirty="0"/>
              <a:t>και </a:t>
            </a:r>
            <a:r>
              <a:rPr lang="en-US" sz="3200" dirty="0"/>
              <a:t>S. Jaiswal, 2017) </a:t>
            </a:r>
            <a:r>
              <a:rPr lang="el-GR" sz="3200" dirty="0"/>
              <a:t>για αναπαράσταση κόμβων</a:t>
            </a:r>
          </a:p>
        </p:txBody>
      </p:sp>
      <p:sp>
        <p:nvSpPr>
          <p:cNvPr id="6" name="Θέση περιεχομένου 2">
            <a:extLst>
              <a:ext uri="{FF2B5EF4-FFF2-40B4-BE49-F238E27FC236}">
                <a16:creationId xmlns:a16="http://schemas.microsoft.com/office/drawing/2014/main" id="{E464EBEA-A9A6-E773-691C-DDC6792206AA}"/>
              </a:ext>
            </a:extLst>
          </p:cNvPr>
          <p:cNvSpPr>
            <a:spLocks noGrp="1"/>
          </p:cNvSpPr>
          <p:nvPr>
            <p:ph idx="1"/>
          </p:nvPr>
        </p:nvSpPr>
        <p:spPr>
          <a:xfrm>
            <a:off x="727787" y="2495739"/>
            <a:ext cx="5368214" cy="3752660"/>
          </a:xfrm>
        </p:spPr>
        <p:txBody>
          <a:bodyPr anchor="ctr" anchorCtr="0">
            <a:normAutofit fontScale="70000" lnSpcReduction="20000"/>
          </a:bodyPr>
          <a:lstStyle/>
          <a:p>
            <a:pPr marL="0" indent="0">
              <a:buNone/>
            </a:pPr>
            <a:r>
              <a:rPr lang="el-GR" dirty="0"/>
              <a:t>Το Graph2vec, σε αντίθεση με τους υπόλοιπους αλγόριθμους που εξετάστηκαν, έχει σαν στόχο την δημιουργία </a:t>
            </a:r>
            <a:r>
              <a:rPr lang="el-GR" dirty="0" err="1"/>
              <a:t>embeddings</a:t>
            </a:r>
            <a:r>
              <a:rPr lang="el-GR" dirty="0"/>
              <a:t> για ολόκληρους γράφους και όχι για κόμβους. Για να δημιουργηθούν αναπαραστάσεις σε επίπεδο κόμβου με την βοήθεια του </a:t>
            </a:r>
            <a:r>
              <a:rPr lang="en-US" dirty="0"/>
              <a:t>Graph2vec</a:t>
            </a:r>
            <a:r>
              <a:rPr lang="el-GR" dirty="0"/>
              <a:t> ακολουθήθηκε η εξής διαδικασία.</a:t>
            </a:r>
          </a:p>
          <a:p>
            <a:pPr marL="0" indent="0">
              <a:buNone/>
            </a:pPr>
            <a:r>
              <a:rPr lang="el-GR" dirty="0"/>
              <a:t>1.	Για κάθε κόμβο, σχηματίζεται ένας υπογράφος που αποτελείται από τις ακμές του γράφου στις οποίες συμμετέχει. Στην περίπτωση των κατευθυνόμενων γράφων, ο υπογράφος κάθε κόμβου σχηματίζεται από όλες τις ακμές στις οποίες περιλαμβάνεται (είτε αυτές εκκινούν από τον κόμβο είτε καταλήγουν σε αυτόν). Άρα για γράφο με Ν κόμβους, προκύπτουν  Ν </a:t>
            </a:r>
            <a:r>
              <a:rPr lang="el-GR" dirty="0" err="1"/>
              <a:t>υπογράφοι</a:t>
            </a:r>
            <a:r>
              <a:rPr lang="el-GR" dirty="0"/>
              <a:t>.</a:t>
            </a:r>
          </a:p>
          <a:p>
            <a:pPr marL="0" indent="0">
              <a:buNone/>
            </a:pPr>
            <a:r>
              <a:rPr lang="el-GR" dirty="0"/>
              <a:t>2.	Για κάθε </a:t>
            </a:r>
            <a:r>
              <a:rPr lang="el-GR" dirty="0" err="1"/>
              <a:t>υπογράφο</a:t>
            </a:r>
            <a:r>
              <a:rPr lang="el-GR" dirty="0"/>
              <a:t> που δημιουργήθηκε στο πρώτο βήμα εφαρμόζεται ο αλγόριθμος Graph2vec και δημιουργείται ένα </a:t>
            </a:r>
            <a:r>
              <a:rPr lang="el-GR" dirty="0" err="1"/>
              <a:t>embedding</a:t>
            </a:r>
            <a:r>
              <a:rPr lang="el-GR" dirty="0"/>
              <a:t> για κάθε </a:t>
            </a:r>
            <a:r>
              <a:rPr lang="el-GR" dirty="0" err="1"/>
              <a:t>υπογράφο</a:t>
            </a:r>
            <a:r>
              <a:rPr lang="el-GR" dirty="0"/>
              <a:t>, δηλαδή για κάθε κόμβο.</a:t>
            </a:r>
          </a:p>
          <a:p>
            <a:pPr marL="0" indent="0">
              <a:buNone/>
            </a:pPr>
            <a:endParaRPr lang="el-GR" dirty="0"/>
          </a:p>
        </p:txBody>
      </p:sp>
      <p:sp>
        <p:nvSpPr>
          <p:cNvPr id="7" name="Θέση περιεχομένου 2">
            <a:extLst>
              <a:ext uri="{FF2B5EF4-FFF2-40B4-BE49-F238E27FC236}">
                <a16:creationId xmlns:a16="http://schemas.microsoft.com/office/drawing/2014/main" id="{527AFE3B-DDC7-77D6-AE6C-E60E379A59A4}"/>
              </a:ext>
            </a:extLst>
          </p:cNvPr>
          <p:cNvSpPr txBox="1">
            <a:spLocks/>
          </p:cNvSpPr>
          <p:nvPr/>
        </p:nvSpPr>
        <p:spPr>
          <a:xfrm>
            <a:off x="6095999" y="2495739"/>
            <a:ext cx="5368214" cy="37526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l-GR" dirty="0"/>
              <a:t>Η παράμετρος του αλγορίθμου που εξετάστηκε είναι:</a:t>
            </a:r>
          </a:p>
          <a:p>
            <a:r>
              <a:rPr lang="el-GR" b="1" i="1" u="sng" dirty="0"/>
              <a:t>Διαστάσεις (</a:t>
            </a:r>
            <a:r>
              <a:rPr lang="el-GR" b="1" i="1" u="sng" dirty="0" err="1"/>
              <a:t>dimensions</a:t>
            </a:r>
            <a:r>
              <a:rPr lang="el-GR" b="1" i="1" u="sng" dirty="0"/>
              <a:t>)</a:t>
            </a:r>
            <a:r>
              <a:rPr lang="el-GR" dirty="0"/>
              <a:t>: Με την παράμετρο αυτή καθορίζεται το μέγεθος του τελικού διανύσματος απεικόνισης κάθε κόμβου, δηλαδή από πόσους αριθμούς αποτελείται η τελική αναπαράσταση του κάθε κόμβο.</a:t>
            </a:r>
          </a:p>
          <a:p>
            <a:pPr marL="0" indent="0">
              <a:buFont typeface="Wingdings 3" charset="2"/>
              <a:buNone/>
            </a:pPr>
            <a:endParaRPr lang="el-GR" dirty="0"/>
          </a:p>
        </p:txBody>
      </p:sp>
    </p:spTree>
    <p:extLst>
      <p:ext uri="{BB962C8B-B14F-4D97-AF65-F5344CB8AC3E}">
        <p14:creationId xmlns:p14="http://schemas.microsoft.com/office/powerpoint/2010/main" val="373685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4" name="Τίτλος 1">
            <a:extLst>
              <a:ext uri="{FF2B5EF4-FFF2-40B4-BE49-F238E27FC236}">
                <a16:creationId xmlns:a16="http://schemas.microsoft.com/office/drawing/2014/main" id="{EDC2C8C6-DFA5-70D8-CB1B-74658D26AEA1}"/>
              </a:ext>
            </a:extLst>
          </p:cNvPr>
          <p:cNvSpPr>
            <a:spLocks noGrp="1"/>
          </p:cNvSpPr>
          <p:nvPr>
            <p:ph type="title"/>
          </p:nvPr>
        </p:nvSpPr>
        <p:spPr>
          <a:xfrm>
            <a:off x="648930" y="629267"/>
            <a:ext cx="9252154" cy="1016654"/>
          </a:xfrm>
        </p:spPr>
        <p:txBody>
          <a:bodyPr>
            <a:noAutofit/>
          </a:bodyPr>
          <a:lstStyle/>
          <a:p>
            <a:pPr>
              <a:lnSpc>
                <a:spcPct val="90000"/>
              </a:lnSpc>
            </a:pPr>
            <a:r>
              <a:rPr lang="el-GR" sz="3600" dirty="0">
                <a:solidFill>
                  <a:srgbClr val="EBEBEB"/>
                </a:solidFill>
              </a:rPr>
              <a:t>Επιλογή τιμών για τις παραμέτρους των </a:t>
            </a:r>
            <a:r>
              <a:rPr lang="en-US" sz="3600" dirty="0">
                <a:solidFill>
                  <a:srgbClr val="EBEBEB"/>
                </a:solidFill>
              </a:rPr>
              <a:t>node embeddings</a:t>
            </a:r>
            <a:endParaRPr lang="el-GR" sz="3600" dirty="0">
              <a:solidFill>
                <a:srgbClr val="EBEBEB"/>
              </a:solidFill>
            </a:endParaRPr>
          </a:p>
        </p:txBody>
      </p:sp>
      <p:sp>
        <p:nvSpPr>
          <p:cNvPr id="19" name="Rectangle 18">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20">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3" name="Ευθεία γραμμή σύνδεσης 2">
            <a:extLst>
              <a:ext uri="{FF2B5EF4-FFF2-40B4-BE49-F238E27FC236}">
                <a16:creationId xmlns:a16="http://schemas.microsoft.com/office/drawing/2014/main" id="{AD139231-598C-A2F2-63AA-D496D974ADA5}"/>
              </a:ext>
            </a:extLst>
          </p:cNvPr>
          <p:cNvSpPr/>
          <p:nvPr/>
        </p:nvSpPr>
        <p:spPr>
          <a:xfrm>
            <a:off x="648930" y="2811918"/>
            <a:ext cx="10895369" cy="0"/>
          </a:xfrm>
          <a:prstGeom prst="line">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5" name="Ελεύθερη σχεδίαση: Σχήμα 4">
            <a:extLst>
              <a:ext uri="{FF2B5EF4-FFF2-40B4-BE49-F238E27FC236}">
                <a16:creationId xmlns:a16="http://schemas.microsoft.com/office/drawing/2014/main" id="{ADE50F4A-AAE8-16C2-A60E-9083AB04A59D}"/>
              </a:ext>
            </a:extLst>
          </p:cNvPr>
          <p:cNvSpPr/>
          <p:nvPr/>
        </p:nvSpPr>
        <p:spPr>
          <a:xfrm>
            <a:off x="648930" y="2811918"/>
            <a:ext cx="10895369" cy="1133650"/>
          </a:xfrm>
          <a:custGeom>
            <a:avLst/>
            <a:gdLst>
              <a:gd name="connsiteX0" fmla="*/ 0 w 10895369"/>
              <a:gd name="connsiteY0" fmla="*/ 0 h 1133650"/>
              <a:gd name="connsiteX1" fmla="*/ 10895369 w 10895369"/>
              <a:gd name="connsiteY1" fmla="*/ 0 h 1133650"/>
              <a:gd name="connsiteX2" fmla="*/ 10895369 w 10895369"/>
              <a:gd name="connsiteY2" fmla="*/ 1133650 h 1133650"/>
              <a:gd name="connsiteX3" fmla="*/ 0 w 10895369"/>
              <a:gd name="connsiteY3" fmla="*/ 1133650 h 1133650"/>
              <a:gd name="connsiteX4" fmla="*/ 0 w 10895369"/>
              <a:gd name="connsiteY4" fmla="*/ 0 h 1133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95369" h="1133650">
                <a:moveTo>
                  <a:pt x="0" y="0"/>
                </a:moveTo>
                <a:lnTo>
                  <a:pt x="10895369" y="0"/>
                </a:lnTo>
                <a:lnTo>
                  <a:pt x="10895369" y="1133650"/>
                </a:lnTo>
                <a:lnTo>
                  <a:pt x="0" y="11336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l-GR" sz="1700" b="0" i="0" kern="1200" dirty="0"/>
              <a:t>Η επιλογή των καλύτερων παραμέτρων για τα </a:t>
            </a:r>
            <a:r>
              <a:rPr lang="el-GR" sz="1700" b="0" i="0" kern="1200" dirty="0" err="1"/>
              <a:t>node</a:t>
            </a:r>
            <a:r>
              <a:rPr lang="el-GR" sz="1700" b="0" i="0" kern="1200" dirty="0"/>
              <a:t> </a:t>
            </a:r>
            <a:r>
              <a:rPr lang="el-GR" sz="1700" b="0" i="0" kern="1200" dirty="0" err="1"/>
              <a:t>embeddings</a:t>
            </a:r>
            <a:r>
              <a:rPr lang="el-GR" sz="1700" b="0" i="0" kern="1200" dirty="0"/>
              <a:t> είναι ένα συζητήσιμο θέμα στον τομέα της έρευνας. Το αντίκτυπο που έχει η μία παράμετρος στις άλλες καθώς και η επίδραση αυτών των παραμέτρων στις επιδόσεις δεν έχουν βρεθεί ακόμα. Στην πράξη, η μέθοδος που χρησιμοποιείται ευρέως για την εύρεση ενός καλού συνόλου παραμέτρων είναι η τυχαία αναζήτηση και δοκιμή. </a:t>
            </a:r>
            <a:endParaRPr lang="en-US" sz="1700" kern="1200" dirty="0"/>
          </a:p>
        </p:txBody>
      </p:sp>
      <p:sp>
        <p:nvSpPr>
          <p:cNvPr id="6" name="Ευθεία γραμμή σύνδεσης 5">
            <a:extLst>
              <a:ext uri="{FF2B5EF4-FFF2-40B4-BE49-F238E27FC236}">
                <a16:creationId xmlns:a16="http://schemas.microsoft.com/office/drawing/2014/main" id="{32BBC1E0-54E4-6818-F3BF-BDA0FEE98F3B}"/>
              </a:ext>
            </a:extLst>
          </p:cNvPr>
          <p:cNvSpPr/>
          <p:nvPr/>
        </p:nvSpPr>
        <p:spPr>
          <a:xfrm>
            <a:off x="648930" y="3945569"/>
            <a:ext cx="10895369" cy="0"/>
          </a:xfrm>
          <a:prstGeom prst="line">
            <a:avLst/>
          </a:prstGeom>
        </p:spPr>
        <p:style>
          <a:lnRef idx="2">
            <a:schemeClr val="accent5">
              <a:hueOff val="3118619"/>
              <a:satOff val="-2006"/>
              <a:lumOff val="1372"/>
              <a:alphaOff val="0"/>
            </a:schemeClr>
          </a:lnRef>
          <a:fillRef idx="1">
            <a:schemeClr val="accent5">
              <a:hueOff val="3118619"/>
              <a:satOff val="-2006"/>
              <a:lumOff val="1372"/>
              <a:alphaOff val="0"/>
            </a:schemeClr>
          </a:fillRef>
          <a:effectRef idx="0">
            <a:schemeClr val="accent5">
              <a:hueOff val="3118619"/>
              <a:satOff val="-2006"/>
              <a:lumOff val="1372"/>
              <a:alphaOff val="0"/>
            </a:schemeClr>
          </a:effectRef>
          <a:fontRef idx="minor">
            <a:schemeClr val="lt1"/>
          </a:fontRef>
        </p:style>
      </p:sp>
      <p:sp>
        <p:nvSpPr>
          <p:cNvPr id="7" name="Ελεύθερη σχεδίαση: Σχήμα 6">
            <a:extLst>
              <a:ext uri="{FF2B5EF4-FFF2-40B4-BE49-F238E27FC236}">
                <a16:creationId xmlns:a16="http://schemas.microsoft.com/office/drawing/2014/main" id="{E4261DED-22AA-ADD1-1588-EAFAA4F29F78}"/>
              </a:ext>
            </a:extLst>
          </p:cNvPr>
          <p:cNvSpPr/>
          <p:nvPr/>
        </p:nvSpPr>
        <p:spPr>
          <a:xfrm>
            <a:off x="648930" y="3945569"/>
            <a:ext cx="10895369" cy="1133650"/>
          </a:xfrm>
          <a:custGeom>
            <a:avLst/>
            <a:gdLst>
              <a:gd name="connsiteX0" fmla="*/ 0 w 10895369"/>
              <a:gd name="connsiteY0" fmla="*/ 0 h 1133650"/>
              <a:gd name="connsiteX1" fmla="*/ 10895369 w 10895369"/>
              <a:gd name="connsiteY1" fmla="*/ 0 h 1133650"/>
              <a:gd name="connsiteX2" fmla="*/ 10895369 w 10895369"/>
              <a:gd name="connsiteY2" fmla="*/ 1133650 h 1133650"/>
              <a:gd name="connsiteX3" fmla="*/ 0 w 10895369"/>
              <a:gd name="connsiteY3" fmla="*/ 1133650 h 1133650"/>
              <a:gd name="connsiteX4" fmla="*/ 0 w 10895369"/>
              <a:gd name="connsiteY4" fmla="*/ 0 h 1133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95369" h="1133650">
                <a:moveTo>
                  <a:pt x="0" y="0"/>
                </a:moveTo>
                <a:lnTo>
                  <a:pt x="10895369" y="0"/>
                </a:lnTo>
                <a:lnTo>
                  <a:pt x="10895369" y="1133650"/>
                </a:lnTo>
                <a:lnTo>
                  <a:pt x="0" y="11336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l-GR" sz="1700" b="0" i="0" kern="1200" dirty="0"/>
              <a:t>Στην παρούσα εργασία, εξετάστηκαν διάφοροι συνδυασμοί τιμών για τις παραμέτρους κάθε αλγορίθμου και στο τέλος, για κάθε περίπτωση, επιλέχθηκε ο συνδυασμός με το καλύτερο αποτέλεσμα ταξινόμησης.</a:t>
            </a:r>
            <a:endParaRPr lang="en-US" sz="1700" kern="1200" dirty="0"/>
          </a:p>
        </p:txBody>
      </p:sp>
      <p:sp>
        <p:nvSpPr>
          <p:cNvPr id="8" name="Ευθεία γραμμή σύνδεσης 7">
            <a:extLst>
              <a:ext uri="{FF2B5EF4-FFF2-40B4-BE49-F238E27FC236}">
                <a16:creationId xmlns:a16="http://schemas.microsoft.com/office/drawing/2014/main" id="{E0A262D9-2825-DE4E-D07C-EC1A13CDED83}"/>
              </a:ext>
            </a:extLst>
          </p:cNvPr>
          <p:cNvSpPr/>
          <p:nvPr/>
        </p:nvSpPr>
        <p:spPr>
          <a:xfrm>
            <a:off x="648930" y="5079219"/>
            <a:ext cx="10895369" cy="0"/>
          </a:xfrm>
          <a:prstGeom prst="line">
            <a:avLst/>
          </a:prstGeom>
        </p:spPr>
        <p:style>
          <a:lnRef idx="2">
            <a:schemeClr val="accent5">
              <a:hueOff val="6237238"/>
              <a:satOff val="-4013"/>
              <a:lumOff val="2744"/>
              <a:alphaOff val="0"/>
            </a:schemeClr>
          </a:lnRef>
          <a:fillRef idx="1">
            <a:schemeClr val="accent5">
              <a:hueOff val="6237238"/>
              <a:satOff val="-4013"/>
              <a:lumOff val="2744"/>
              <a:alphaOff val="0"/>
            </a:schemeClr>
          </a:fillRef>
          <a:effectRef idx="0">
            <a:schemeClr val="accent5">
              <a:hueOff val="6237238"/>
              <a:satOff val="-4013"/>
              <a:lumOff val="2744"/>
              <a:alphaOff val="0"/>
            </a:schemeClr>
          </a:effectRef>
          <a:fontRef idx="minor">
            <a:schemeClr val="lt1"/>
          </a:fontRef>
        </p:style>
      </p:sp>
      <p:sp>
        <p:nvSpPr>
          <p:cNvPr id="9" name="Ελεύθερη σχεδίαση: Σχήμα 8">
            <a:extLst>
              <a:ext uri="{FF2B5EF4-FFF2-40B4-BE49-F238E27FC236}">
                <a16:creationId xmlns:a16="http://schemas.microsoft.com/office/drawing/2014/main" id="{765CA2DE-B8F2-01C2-710B-5619DC445C0B}"/>
              </a:ext>
            </a:extLst>
          </p:cNvPr>
          <p:cNvSpPr/>
          <p:nvPr/>
        </p:nvSpPr>
        <p:spPr>
          <a:xfrm>
            <a:off x="648930" y="5079219"/>
            <a:ext cx="10895369" cy="1133650"/>
          </a:xfrm>
          <a:custGeom>
            <a:avLst/>
            <a:gdLst>
              <a:gd name="connsiteX0" fmla="*/ 0 w 10895369"/>
              <a:gd name="connsiteY0" fmla="*/ 0 h 1133650"/>
              <a:gd name="connsiteX1" fmla="*/ 10895369 w 10895369"/>
              <a:gd name="connsiteY1" fmla="*/ 0 h 1133650"/>
              <a:gd name="connsiteX2" fmla="*/ 10895369 w 10895369"/>
              <a:gd name="connsiteY2" fmla="*/ 1133650 h 1133650"/>
              <a:gd name="connsiteX3" fmla="*/ 0 w 10895369"/>
              <a:gd name="connsiteY3" fmla="*/ 1133650 h 1133650"/>
              <a:gd name="connsiteX4" fmla="*/ 0 w 10895369"/>
              <a:gd name="connsiteY4" fmla="*/ 0 h 1133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95369" h="1133650">
                <a:moveTo>
                  <a:pt x="0" y="0"/>
                </a:moveTo>
                <a:lnTo>
                  <a:pt x="10895369" y="0"/>
                </a:lnTo>
                <a:lnTo>
                  <a:pt x="10895369" y="1133650"/>
                </a:lnTo>
                <a:lnTo>
                  <a:pt x="0" y="11336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l-GR" sz="1700" b="0" i="0" kern="1200" dirty="0"/>
              <a:t>Από τον συνδυασμό των </a:t>
            </a:r>
            <a:r>
              <a:rPr lang="en-US" sz="1700" b="0" i="0" kern="1200" dirty="0"/>
              <a:t>node embeddings </a:t>
            </a:r>
            <a:r>
              <a:rPr lang="el-GR" sz="1700" b="0" i="0" kern="1200" dirty="0"/>
              <a:t>και των ετικετών επιρροής, προκύπτουν τα τελικά σύνολα δεδομένων που θα χρησιμοποιηθούν στις μεθόδους ταξινόμησης.</a:t>
            </a:r>
          </a:p>
          <a:p>
            <a:pPr marL="0" lvl="0" indent="0" algn="l" defTabSz="755650">
              <a:lnSpc>
                <a:spcPct val="90000"/>
              </a:lnSpc>
              <a:spcBef>
                <a:spcPct val="0"/>
              </a:spcBef>
              <a:spcAft>
                <a:spcPct val="35000"/>
              </a:spcAft>
              <a:buNone/>
            </a:pPr>
            <a:endParaRPr lang="en-US" sz="1700" kern="1200" dirty="0"/>
          </a:p>
        </p:txBody>
      </p:sp>
    </p:spTree>
    <p:extLst>
      <p:ext uri="{BB962C8B-B14F-4D97-AF65-F5344CB8AC3E}">
        <p14:creationId xmlns:p14="http://schemas.microsoft.com/office/powerpoint/2010/main" val="41142831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Τίτλος 1">
            <a:extLst>
              <a:ext uri="{FF2B5EF4-FFF2-40B4-BE49-F238E27FC236}">
                <a16:creationId xmlns:a16="http://schemas.microsoft.com/office/drawing/2014/main" id="{E2AEF6E6-9526-E9E4-C326-6A1D45133A4E}"/>
              </a:ext>
            </a:extLst>
          </p:cNvPr>
          <p:cNvSpPr>
            <a:spLocks noGrp="1"/>
          </p:cNvSpPr>
          <p:nvPr>
            <p:ph type="title"/>
          </p:nvPr>
        </p:nvSpPr>
        <p:spPr>
          <a:xfrm>
            <a:off x="648930" y="629267"/>
            <a:ext cx="9252154" cy="1016654"/>
          </a:xfrm>
        </p:spPr>
        <p:txBody>
          <a:bodyPr>
            <a:normAutofit/>
          </a:bodyPr>
          <a:lstStyle/>
          <a:p>
            <a:pPr>
              <a:lnSpc>
                <a:spcPct val="90000"/>
              </a:lnSpc>
            </a:pPr>
            <a:r>
              <a:rPr lang="el-GR" sz="3300" dirty="0">
                <a:solidFill>
                  <a:srgbClr val="EBEBEB"/>
                </a:solidFill>
              </a:rPr>
              <a:t>3.Πρόβλεψη της επιρροής κάθε κόμβου με την βοήθεια αλγορίθμων ταξινόμησης</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Θέση περιεχομένου 2">
            <a:extLst>
              <a:ext uri="{FF2B5EF4-FFF2-40B4-BE49-F238E27FC236}">
                <a16:creationId xmlns:a16="http://schemas.microsoft.com/office/drawing/2014/main" id="{4D90E36C-2EC3-F9FF-AE6D-C0FB0A14F0A5}"/>
              </a:ext>
            </a:extLst>
          </p:cNvPr>
          <p:cNvSpPr>
            <a:spLocks noGrp="1"/>
          </p:cNvSpPr>
          <p:nvPr>
            <p:ph idx="1"/>
          </p:nvPr>
        </p:nvSpPr>
        <p:spPr>
          <a:xfrm>
            <a:off x="648931" y="2548281"/>
            <a:ext cx="5122606" cy="3658689"/>
          </a:xfrm>
        </p:spPr>
        <p:txBody>
          <a:bodyPr>
            <a:normAutofit/>
          </a:bodyPr>
          <a:lstStyle/>
          <a:p>
            <a:pPr marL="0" indent="0">
              <a:buNone/>
            </a:pPr>
            <a:r>
              <a:rPr lang="el-GR" dirty="0"/>
              <a:t>Για να ταξινομηθούν οι κόμβοι με βάση την επιρροή τους χρησιμοποιήθηκαν 6 μέθοδοι ταξινόμησης.</a:t>
            </a:r>
          </a:p>
          <a:p>
            <a:pPr marL="457200" indent="-457200">
              <a:buClrTx/>
              <a:buFont typeface="+mj-lt"/>
              <a:buAutoNum type="arabicPeriod"/>
            </a:pPr>
            <a:r>
              <a:rPr lang="en-US" dirty="0" err="1"/>
              <a:t>GaussianNB</a:t>
            </a:r>
            <a:endParaRPr lang="en-US" dirty="0"/>
          </a:p>
          <a:p>
            <a:pPr marL="457200" indent="-457200">
              <a:buClrTx/>
              <a:buFont typeface="+mj-lt"/>
              <a:buAutoNum type="arabicPeriod"/>
            </a:pPr>
            <a:r>
              <a:rPr lang="en-US" dirty="0"/>
              <a:t>Decision Tree</a:t>
            </a:r>
          </a:p>
          <a:p>
            <a:pPr marL="457200" indent="-457200">
              <a:buClrTx/>
              <a:buFont typeface="+mj-lt"/>
              <a:buAutoNum type="arabicPeriod"/>
            </a:pPr>
            <a:r>
              <a:rPr lang="en-US" dirty="0"/>
              <a:t>K-nearest Neighbors</a:t>
            </a:r>
          </a:p>
          <a:p>
            <a:pPr marL="457200" indent="-457200">
              <a:buClrTx/>
              <a:buFont typeface="+mj-lt"/>
              <a:buAutoNum type="arabicPeriod"/>
            </a:pPr>
            <a:r>
              <a:rPr lang="en-US" dirty="0"/>
              <a:t>Logistic regression</a:t>
            </a:r>
          </a:p>
          <a:p>
            <a:pPr marL="457200" indent="-457200">
              <a:buClrTx/>
              <a:buFont typeface="+mj-lt"/>
              <a:buAutoNum type="arabicPeriod"/>
            </a:pPr>
            <a:r>
              <a:rPr lang="en-US" dirty="0" err="1"/>
              <a:t>Svm</a:t>
            </a:r>
            <a:endParaRPr lang="en-US" dirty="0"/>
          </a:p>
          <a:p>
            <a:pPr marL="457200" indent="-457200">
              <a:buClrTx/>
              <a:buFont typeface="+mj-lt"/>
              <a:buAutoNum type="arabicPeriod"/>
            </a:pPr>
            <a:r>
              <a:rPr lang="en-US" dirty="0"/>
              <a:t>Neural network</a:t>
            </a:r>
          </a:p>
          <a:p>
            <a:pPr marL="0" indent="0">
              <a:buNone/>
            </a:pPr>
            <a:endParaRPr lang="el-GR" dirty="0"/>
          </a:p>
        </p:txBody>
      </p:sp>
      <p:pic>
        <p:nvPicPr>
          <p:cNvPr id="5" name="Εικόνα 4">
            <a:extLst>
              <a:ext uri="{FF2B5EF4-FFF2-40B4-BE49-F238E27FC236}">
                <a16:creationId xmlns:a16="http://schemas.microsoft.com/office/drawing/2014/main" id="{D5A50201-C2C9-4F7A-32A2-D44C7007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642" y="2405384"/>
            <a:ext cx="5451627" cy="1526455"/>
          </a:xfrm>
          <a:prstGeom prst="rect">
            <a:avLst/>
          </a:prstGeom>
          <a:effectLst/>
        </p:spPr>
      </p:pic>
      <p:sp>
        <p:nvSpPr>
          <p:cNvPr id="6" name="TextBox 5">
            <a:extLst>
              <a:ext uri="{FF2B5EF4-FFF2-40B4-BE49-F238E27FC236}">
                <a16:creationId xmlns:a16="http://schemas.microsoft.com/office/drawing/2014/main" id="{EFEDC6D6-33DA-531E-F90C-1B7AD1E38064}"/>
              </a:ext>
            </a:extLst>
          </p:cNvPr>
          <p:cNvSpPr txBox="1"/>
          <p:nvPr/>
        </p:nvSpPr>
        <p:spPr>
          <a:xfrm>
            <a:off x="5886642" y="3816220"/>
            <a:ext cx="5451627" cy="646331"/>
          </a:xfrm>
          <a:prstGeom prst="rect">
            <a:avLst/>
          </a:prstGeom>
          <a:noFill/>
        </p:spPr>
        <p:txBody>
          <a:bodyPr wrap="square" rtlCol="0">
            <a:spAutoFit/>
          </a:bodyPr>
          <a:lstStyle/>
          <a:p>
            <a:r>
              <a:rPr lang="el-GR" dirty="0">
                <a:solidFill>
                  <a:schemeClr val="accent1"/>
                </a:solidFill>
              </a:rPr>
              <a:t>Με διάνυσμα εισόδου τα </a:t>
            </a:r>
            <a:r>
              <a:rPr lang="en-US" dirty="0">
                <a:solidFill>
                  <a:schemeClr val="accent1"/>
                </a:solidFill>
              </a:rPr>
              <a:t>node embeddings </a:t>
            </a:r>
            <a:r>
              <a:rPr lang="el-GR" dirty="0">
                <a:solidFill>
                  <a:schemeClr val="accent1"/>
                </a:solidFill>
              </a:rPr>
              <a:t>και διάνυσμα εξόδου τις ετικέτες επιρροής.</a:t>
            </a:r>
          </a:p>
        </p:txBody>
      </p:sp>
    </p:spTree>
    <p:extLst>
      <p:ext uri="{BB962C8B-B14F-4D97-AF65-F5344CB8AC3E}">
        <p14:creationId xmlns:p14="http://schemas.microsoft.com/office/powerpoint/2010/main" val="70739408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6" name="Freeform: Shape 3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Τίτλος 1">
            <a:extLst>
              <a:ext uri="{FF2B5EF4-FFF2-40B4-BE49-F238E27FC236}">
                <a16:creationId xmlns:a16="http://schemas.microsoft.com/office/drawing/2014/main" id="{0DC797CC-9AAE-2DBB-C4A6-DF02BFB5D5A1}"/>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1.GaussianNB</a:t>
            </a:r>
          </a:p>
        </p:txBody>
      </p:sp>
      <p:sp>
        <p:nvSpPr>
          <p:cNvPr id="3" name="Θέση περιεχομένου 2">
            <a:extLst>
              <a:ext uri="{FF2B5EF4-FFF2-40B4-BE49-F238E27FC236}">
                <a16:creationId xmlns:a16="http://schemas.microsoft.com/office/drawing/2014/main" id="{E15BC9D4-84E2-A30A-C342-20DD86567964}"/>
              </a:ext>
            </a:extLst>
          </p:cNvPr>
          <p:cNvSpPr>
            <a:spLocks noGrp="1"/>
          </p:cNvSpPr>
          <p:nvPr>
            <p:ph idx="1"/>
          </p:nvPr>
        </p:nvSpPr>
        <p:spPr>
          <a:xfrm>
            <a:off x="0" y="2546514"/>
            <a:ext cx="5253135" cy="1726906"/>
          </a:xfrm>
        </p:spPr>
        <p:txBody>
          <a:bodyPr>
            <a:noAutofit/>
          </a:bodyPr>
          <a:lstStyle/>
          <a:p>
            <a:pPr marL="0" indent="0">
              <a:lnSpc>
                <a:spcPct val="90000"/>
              </a:lnSpc>
              <a:buClrTx/>
              <a:buNone/>
            </a:pPr>
            <a:r>
              <a:rPr lang="el-GR" sz="1600" dirty="0">
                <a:latin typeface="+mn-lt"/>
              </a:rPr>
              <a:t>Ο </a:t>
            </a:r>
            <a:r>
              <a:rPr lang="el-GR" sz="1600" dirty="0" err="1">
                <a:latin typeface="+mn-lt"/>
              </a:rPr>
              <a:t>Gaussian</a:t>
            </a:r>
            <a:r>
              <a:rPr lang="el-GR" sz="1600" dirty="0">
                <a:latin typeface="+mn-lt"/>
              </a:rPr>
              <a:t> </a:t>
            </a:r>
            <a:r>
              <a:rPr lang="el-GR" sz="1600" dirty="0" err="1">
                <a:latin typeface="+mn-lt"/>
              </a:rPr>
              <a:t>Naive</a:t>
            </a:r>
            <a:r>
              <a:rPr lang="el-GR" sz="1600" dirty="0">
                <a:latin typeface="+mn-lt"/>
              </a:rPr>
              <a:t> </a:t>
            </a:r>
            <a:r>
              <a:rPr lang="el-GR" sz="1600" dirty="0" err="1">
                <a:latin typeface="+mn-lt"/>
              </a:rPr>
              <a:t>Bayes</a:t>
            </a:r>
            <a:r>
              <a:rPr lang="el-GR" sz="1600" dirty="0">
                <a:latin typeface="+mn-lt"/>
              </a:rPr>
              <a:t> είναι ένας </a:t>
            </a:r>
            <a:r>
              <a:rPr lang="el-GR" sz="1600" dirty="0" err="1">
                <a:latin typeface="+mn-lt"/>
              </a:rPr>
              <a:t>πιθανοτικός</a:t>
            </a:r>
            <a:r>
              <a:rPr lang="el-GR" sz="1600" dirty="0">
                <a:latin typeface="+mn-lt"/>
              </a:rPr>
              <a:t> </a:t>
            </a:r>
            <a:r>
              <a:rPr lang="el-GR" sz="1600" dirty="0" err="1">
                <a:latin typeface="+mn-lt"/>
              </a:rPr>
              <a:t>κατηγοριοποιητής</a:t>
            </a:r>
            <a:r>
              <a:rPr lang="el-GR" sz="1600" dirty="0">
                <a:latin typeface="+mn-lt"/>
              </a:rPr>
              <a:t> που βασίζεται στο θεώρημα του </a:t>
            </a:r>
            <a:r>
              <a:rPr lang="el-GR" sz="1600" dirty="0" err="1">
                <a:latin typeface="+mn-lt"/>
              </a:rPr>
              <a:t>Bayes</a:t>
            </a:r>
            <a:r>
              <a:rPr lang="el-GR" sz="1600" dirty="0">
                <a:latin typeface="+mn-lt"/>
              </a:rPr>
              <a:t>, κάνοντας την υπόθεση ότι τα χαρακτηριστικά εισόδου είναι ανεξάρτητα μεταξύ τους</a:t>
            </a:r>
            <a:r>
              <a:rPr lang="en-US" sz="1600" dirty="0">
                <a:latin typeface="+mn-lt"/>
              </a:rPr>
              <a:t>. </a:t>
            </a:r>
            <a:r>
              <a:rPr lang="el-GR" sz="1600" dirty="0">
                <a:latin typeface="+mn-lt"/>
              </a:rPr>
              <a:t>Στην σχέση 1 φαίνεται το θεώρημα του </a:t>
            </a:r>
            <a:r>
              <a:rPr lang="en-US" sz="1600" dirty="0">
                <a:latin typeface="+mn-lt"/>
              </a:rPr>
              <a:t>Bayes </a:t>
            </a:r>
            <a:r>
              <a:rPr lang="el-GR" sz="1600" dirty="0">
                <a:latin typeface="+mn-lt"/>
              </a:rPr>
              <a:t>με την συγκεκριμένη παραδοχή, όπου </a:t>
            </a:r>
            <a:r>
              <a:rPr lang="en-US" sz="1600" dirty="0">
                <a:latin typeface="+mn-lt"/>
              </a:rPr>
              <a:t>x </a:t>
            </a:r>
            <a:r>
              <a:rPr lang="el-GR" sz="1600" dirty="0">
                <a:latin typeface="+mn-lt"/>
              </a:rPr>
              <a:t>τα χαρακτηριστικά εισόδου και </a:t>
            </a:r>
            <a:r>
              <a:rPr lang="en-US" sz="1600" dirty="0">
                <a:latin typeface="+mn-lt"/>
              </a:rPr>
              <a:t>y </a:t>
            </a:r>
            <a:r>
              <a:rPr lang="el-GR" sz="1600" dirty="0">
                <a:latin typeface="+mn-lt"/>
              </a:rPr>
              <a:t>οι κλάσεις.</a:t>
            </a:r>
            <a:endParaRPr lang="en-US" sz="1600" dirty="0">
              <a:latin typeface="+mn-lt"/>
            </a:endParaRPr>
          </a:p>
        </p:txBody>
      </p:sp>
      <p:pic>
        <p:nvPicPr>
          <p:cNvPr id="16" name="Εικόνα 15" descr="Εικόνα που περιέχει κείμενο&#10;&#10;Περιγραφή που δημιουργήθηκε αυτόματα">
            <a:extLst>
              <a:ext uri="{FF2B5EF4-FFF2-40B4-BE49-F238E27FC236}">
                <a16:creationId xmlns:a16="http://schemas.microsoft.com/office/drawing/2014/main" id="{AB8AB09C-EC9A-EB5B-0E27-56B4383E3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758" y="2723579"/>
            <a:ext cx="4013479" cy="705339"/>
          </a:xfrm>
          <a:prstGeom prst="rect">
            <a:avLst/>
          </a:prstGeom>
        </p:spPr>
      </p:pic>
      <p:sp>
        <p:nvSpPr>
          <p:cNvPr id="35" name="TextBox 34">
            <a:extLst>
              <a:ext uri="{FF2B5EF4-FFF2-40B4-BE49-F238E27FC236}">
                <a16:creationId xmlns:a16="http://schemas.microsoft.com/office/drawing/2014/main" id="{89EDA6FB-BAFE-89FB-4D77-270747BA5695}"/>
              </a:ext>
            </a:extLst>
          </p:cNvPr>
          <p:cNvSpPr txBox="1"/>
          <p:nvPr/>
        </p:nvSpPr>
        <p:spPr>
          <a:xfrm>
            <a:off x="9690815" y="2941348"/>
            <a:ext cx="1110343" cy="369332"/>
          </a:xfrm>
          <a:prstGeom prst="rect">
            <a:avLst/>
          </a:prstGeom>
          <a:noFill/>
        </p:spPr>
        <p:txBody>
          <a:bodyPr wrap="square" rtlCol="0">
            <a:spAutoFit/>
          </a:bodyPr>
          <a:lstStyle/>
          <a:p>
            <a:r>
              <a:rPr lang="el-GR" dirty="0">
                <a:solidFill>
                  <a:schemeClr val="accent1"/>
                </a:solidFill>
              </a:rPr>
              <a:t>Σχέση </a:t>
            </a:r>
            <a:r>
              <a:rPr lang="en-US" dirty="0">
                <a:solidFill>
                  <a:schemeClr val="accent1"/>
                </a:solidFill>
              </a:rPr>
              <a:t>1</a:t>
            </a:r>
            <a:endParaRPr lang="el-GR" dirty="0">
              <a:solidFill>
                <a:schemeClr val="accent1"/>
              </a:solidFill>
            </a:endParaRPr>
          </a:p>
        </p:txBody>
      </p:sp>
      <p:grpSp>
        <p:nvGrpSpPr>
          <p:cNvPr id="20" name="Ομάδα 19">
            <a:extLst>
              <a:ext uri="{FF2B5EF4-FFF2-40B4-BE49-F238E27FC236}">
                <a16:creationId xmlns:a16="http://schemas.microsoft.com/office/drawing/2014/main" id="{1BCB862E-AC63-028B-E501-4291E6C8643F}"/>
              </a:ext>
            </a:extLst>
          </p:cNvPr>
          <p:cNvGrpSpPr/>
          <p:nvPr/>
        </p:nvGrpSpPr>
        <p:grpSpPr>
          <a:xfrm>
            <a:off x="0" y="4545731"/>
            <a:ext cx="12006897" cy="1323439"/>
            <a:chOff x="0" y="5271796"/>
            <a:chExt cx="12041527" cy="1323439"/>
          </a:xfrm>
        </p:grpSpPr>
        <p:grpSp>
          <p:nvGrpSpPr>
            <p:cNvPr id="7" name="Ομάδα 6">
              <a:extLst>
                <a:ext uri="{FF2B5EF4-FFF2-40B4-BE49-F238E27FC236}">
                  <a16:creationId xmlns:a16="http://schemas.microsoft.com/office/drawing/2014/main" id="{B95B4ADD-6FBF-E80E-5F66-4B36EF01560B}"/>
                </a:ext>
              </a:extLst>
            </p:cNvPr>
            <p:cNvGrpSpPr/>
            <p:nvPr/>
          </p:nvGrpSpPr>
          <p:grpSpPr>
            <a:xfrm>
              <a:off x="5251881" y="5499055"/>
              <a:ext cx="6789646" cy="689654"/>
              <a:chOff x="5139960" y="5499055"/>
              <a:chExt cx="6901567" cy="689654"/>
            </a:xfrm>
          </p:grpSpPr>
          <p:pic>
            <p:nvPicPr>
              <p:cNvPr id="13" name="Εικόνα 12">
                <a:extLst>
                  <a:ext uri="{FF2B5EF4-FFF2-40B4-BE49-F238E27FC236}">
                    <a16:creationId xmlns:a16="http://schemas.microsoft.com/office/drawing/2014/main" id="{F02C94FD-99A1-6DC7-D248-981BB44D3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960" y="5499055"/>
                <a:ext cx="5640752" cy="689654"/>
              </a:xfrm>
              <a:prstGeom prst="rect">
                <a:avLst/>
              </a:prstGeom>
            </p:spPr>
          </p:pic>
          <p:sp>
            <p:nvSpPr>
              <p:cNvPr id="37" name="TextBox 36">
                <a:extLst>
                  <a:ext uri="{FF2B5EF4-FFF2-40B4-BE49-F238E27FC236}">
                    <a16:creationId xmlns:a16="http://schemas.microsoft.com/office/drawing/2014/main" id="{9F1722CC-7AA0-6771-39C6-CCD4BDF8709B}"/>
                  </a:ext>
                </a:extLst>
              </p:cNvPr>
              <p:cNvSpPr txBox="1"/>
              <p:nvPr/>
            </p:nvSpPr>
            <p:spPr>
              <a:xfrm>
                <a:off x="10931184" y="5570092"/>
                <a:ext cx="1110343" cy="369332"/>
              </a:xfrm>
              <a:prstGeom prst="rect">
                <a:avLst/>
              </a:prstGeom>
              <a:noFill/>
            </p:spPr>
            <p:txBody>
              <a:bodyPr wrap="square" rtlCol="0">
                <a:spAutoFit/>
              </a:bodyPr>
              <a:lstStyle/>
              <a:p>
                <a:r>
                  <a:rPr lang="el-GR" dirty="0">
                    <a:solidFill>
                      <a:schemeClr val="accent1"/>
                    </a:solidFill>
                  </a:rPr>
                  <a:t>Σχέση </a:t>
                </a:r>
                <a:r>
                  <a:rPr lang="en-US" dirty="0">
                    <a:solidFill>
                      <a:schemeClr val="accent1"/>
                    </a:solidFill>
                  </a:rPr>
                  <a:t>2</a:t>
                </a:r>
                <a:endParaRPr lang="el-GR" dirty="0">
                  <a:solidFill>
                    <a:schemeClr val="accent1"/>
                  </a:solidFill>
                </a:endParaRPr>
              </a:p>
            </p:txBody>
          </p:sp>
        </p:grpSp>
        <p:sp>
          <p:nvSpPr>
            <p:cNvPr id="15" name="TextBox 14">
              <a:extLst>
                <a:ext uri="{FF2B5EF4-FFF2-40B4-BE49-F238E27FC236}">
                  <a16:creationId xmlns:a16="http://schemas.microsoft.com/office/drawing/2014/main" id="{8555B60C-3B27-CFD2-E4A5-DECDA56E3C27}"/>
                </a:ext>
              </a:extLst>
            </p:cNvPr>
            <p:cNvSpPr txBox="1"/>
            <p:nvPr/>
          </p:nvSpPr>
          <p:spPr>
            <a:xfrm>
              <a:off x="0" y="5271796"/>
              <a:ext cx="5139542" cy="1323439"/>
            </a:xfrm>
            <a:prstGeom prst="rect">
              <a:avLst/>
            </a:prstGeom>
            <a:noFill/>
          </p:spPr>
          <p:txBody>
            <a:bodyPr wrap="square" rtlCol="0">
              <a:spAutoFit/>
            </a:bodyPr>
            <a:lstStyle/>
            <a:p>
              <a:r>
                <a:rPr lang="el-GR" sz="1600" dirty="0"/>
                <a:t>Τέλος η πιθανότητα των χαρακτηριστικών υποτίθεται ότι είναι </a:t>
              </a:r>
              <a:r>
                <a:rPr lang="el-GR" sz="1600" dirty="0" err="1"/>
                <a:t>γκαουσσιανή</a:t>
              </a:r>
              <a:r>
                <a:rPr lang="el-GR" sz="1600" dirty="0"/>
                <a:t> δηλαδή δίνεται από την σχέση </a:t>
              </a:r>
              <a:r>
                <a:rPr lang="en-US" sz="1600" dirty="0"/>
                <a:t>2</a:t>
              </a:r>
              <a:r>
                <a:rPr lang="el-GR" sz="1600" dirty="0"/>
                <a:t>, όπου</a:t>
              </a:r>
              <a:r>
                <a:rPr lang="en-US" sz="1600" dirty="0"/>
                <a:t> </a:t>
              </a:r>
              <a:r>
                <a:rPr lang="el-GR" sz="1600" dirty="0"/>
                <a:t>όπου </a:t>
              </a:r>
              <a:r>
                <a:rPr lang="en-US" sz="1600" dirty="0"/>
                <a:t>x </a:t>
              </a:r>
              <a:r>
                <a:rPr lang="el-GR" sz="1600" dirty="0"/>
                <a:t>τα χαρακτηριστικά εισόδου</a:t>
              </a:r>
              <a:r>
                <a:rPr lang="en-US" sz="1600" dirty="0"/>
                <a:t>, c </a:t>
              </a:r>
              <a:r>
                <a:rPr lang="el-GR" sz="1600" dirty="0"/>
                <a:t>οι κλάσεις</a:t>
              </a:r>
              <a:r>
                <a:rPr lang="en-US" sz="1600" dirty="0"/>
                <a:t>,</a:t>
              </a:r>
              <a:r>
                <a:rPr lang="el-GR" sz="1600" dirty="0"/>
                <a:t> </a:t>
              </a:r>
              <a:r>
                <a:rPr lang="el-GR" sz="1600" b="0" i="1" dirty="0">
                  <a:solidFill>
                    <a:srgbClr val="292929"/>
                  </a:solidFill>
                  <a:effectLst/>
                </a:rPr>
                <a:t>μ</a:t>
              </a:r>
              <a:r>
                <a:rPr lang="en-US" sz="1600" b="0" i="1" dirty="0">
                  <a:solidFill>
                    <a:srgbClr val="292929"/>
                  </a:solidFill>
                  <a:effectLst/>
                </a:rPr>
                <a:t>ᵢ,ⱼ</a:t>
              </a:r>
              <a:r>
                <a:rPr lang="el-GR" sz="1600" dirty="0"/>
                <a:t> η μέση τιμή και σ</a:t>
              </a:r>
              <a:r>
                <a:rPr lang="en-US" sz="1600" dirty="0"/>
                <a:t>ᵢ,ⱼ</a:t>
              </a:r>
              <a:r>
                <a:rPr lang="el-GR" sz="1600" dirty="0"/>
                <a:t> η διασπορά που υπολογίζονται από τα δεδομένα.</a:t>
              </a:r>
            </a:p>
          </p:txBody>
        </p:sp>
      </p:grpSp>
    </p:spTree>
    <p:extLst>
      <p:ext uri="{BB962C8B-B14F-4D97-AF65-F5344CB8AC3E}">
        <p14:creationId xmlns:p14="http://schemas.microsoft.com/office/powerpoint/2010/main" val="40465058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Τίτλος 1">
            <a:extLst>
              <a:ext uri="{FF2B5EF4-FFF2-40B4-BE49-F238E27FC236}">
                <a16:creationId xmlns:a16="http://schemas.microsoft.com/office/drawing/2014/main" id="{D6517064-D9EC-491A-31D9-6D9A7D0E319B}"/>
              </a:ext>
            </a:extLst>
          </p:cNvPr>
          <p:cNvSpPr>
            <a:spLocks noGrp="1"/>
          </p:cNvSpPr>
          <p:nvPr>
            <p:ph type="title"/>
          </p:nvPr>
        </p:nvSpPr>
        <p:spPr>
          <a:xfrm>
            <a:off x="648930" y="629267"/>
            <a:ext cx="9793100" cy="1016654"/>
          </a:xfrm>
        </p:spPr>
        <p:txBody>
          <a:bodyPr>
            <a:noAutofit/>
          </a:bodyPr>
          <a:lstStyle/>
          <a:p>
            <a:r>
              <a:rPr lang="el-GR" dirty="0">
                <a:solidFill>
                  <a:srgbClr val="EBEBEB"/>
                </a:solidFill>
              </a:rPr>
              <a:t>2. Δέντρα απόφασης (</a:t>
            </a:r>
            <a:r>
              <a:rPr lang="en-US" dirty="0">
                <a:solidFill>
                  <a:srgbClr val="EBEBEB"/>
                </a:solidFill>
              </a:rPr>
              <a:t>Decision Tree)</a:t>
            </a:r>
            <a:endParaRPr lang="el-GR" dirty="0">
              <a:solidFill>
                <a:srgbClr val="EBEBEB"/>
              </a:solidFill>
            </a:endParaRPr>
          </a:p>
        </p:txBody>
      </p:sp>
      <p:sp useBgFill="1">
        <p:nvSpPr>
          <p:cNvPr id="22"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Θέση περιεχομένου 2">
            <a:extLst>
              <a:ext uri="{FF2B5EF4-FFF2-40B4-BE49-F238E27FC236}">
                <a16:creationId xmlns:a16="http://schemas.microsoft.com/office/drawing/2014/main" id="{68A5B91D-0744-12C3-8791-24BBFD477146}"/>
              </a:ext>
            </a:extLst>
          </p:cNvPr>
          <p:cNvSpPr>
            <a:spLocks noGrp="1"/>
          </p:cNvSpPr>
          <p:nvPr>
            <p:ph idx="1"/>
          </p:nvPr>
        </p:nvSpPr>
        <p:spPr>
          <a:xfrm>
            <a:off x="648931" y="2548281"/>
            <a:ext cx="5122606" cy="3658689"/>
          </a:xfrm>
        </p:spPr>
        <p:txBody>
          <a:bodyPr>
            <a:normAutofit/>
          </a:bodyPr>
          <a:lstStyle/>
          <a:p>
            <a:pPr>
              <a:lnSpc>
                <a:spcPct val="90000"/>
              </a:lnSpc>
            </a:pPr>
            <a:r>
              <a:rPr lang="el-GR" sz="1700" dirty="0">
                <a:latin typeface="+mn-lt"/>
              </a:rPr>
              <a:t>Τα δέντρα απόφασης είναι μία μέθοδος επιβλεπόμενης μάθησης που χρησιμοποιείται για ταξινόμηση (</a:t>
            </a:r>
            <a:r>
              <a:rPr lang="el-GR" sz="1700" dirty="0" err="1">
                <a:latin typeface="+mn-lt"/>
              </a:rPr>
              <a:t>classification</a:t>
            </a:r>
            <a:r>
              <a:rPr lang="el-GR" sz="1700" dirty="0">
                <a:latin typeface="+mn-lt"/>
              </a:rPr>
              <a:t>) και παρεμβολή (</a:t>
            </a:r>
            <a:r>
              <a:rPr lang="el-GR" sz="1700" dirty="0" err="1">
                <a:latin typeface="+mn-lt"/>
              </a:rPr>
              <a:t>regression</a:t>
            </a:r>
            <a:r>
              <a:rPr lang="el-GR" sz="1700" dirty="0">
                <a:latin typeface="+mn-lt"/>
              </a:rPr>
              <a:t>). Στόχος είναι η δημιουργία ενός μοντέλου που θα προβλέπει την τιμή της μεταβλητής εξόδου μαθαίνοντας από απλούς κανόνες απόφασης που προκύπτουν από τις μεταβλητές εισόδου.</a:t>
            </a:r>
            <a:endParaRPr lang="en-US" sz="1700" dirty="0">
              <a:latin typeface="+mn-lt"/>
            </a:endParaRPr>
          </a:p>
          <a:p>
            <a:pPr>
              <a:lnSpc>
                <a:spcPct val="90000"/>
              </a:lnSpc>
            </a:pPr>
            <a:r>
              <a:rPr lang="el-GR" sz="1700" dirty="0">
                <a:latin typeface="+mn-lt"/>
              </a:rPr>
              <a:t>Στα δέντρα απόφασης, τα φύλλα αντιπροσωπεύουν την ετικέτα κάθε κλάσης ενώ τα κλαδιά αντιπροσωπεύουν συνδυασμούς χαρακτηριστικών που οδηγούν σε αυτές τις ετικέτες.</a:t>
            </a:r>
          </a:p>
        </p:txBody>
      </p:sp>
      <p:pic>
        <p:nvPicPr>
          <p:cNvPr id="6" name="Εικόνα 5">
            <a:extLst>
              <a:ext uri="{FF2B5EF4-FFF2-40B4-BE49-F238E27FC236}">
                <a16:creationId xmlns:a16="http://schemas.microsoft.com/office/drawing/2014/main" id="{07C89047-0497-131A-0257-685402D9E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224" y="2402308"/>
            <a:ext cx="3877430" cy="3662018"/>
          </a:xfrm>
          <a:prstGeom prst="rect">
            <a:avLst/>
          </a:prstGeom>
          <a:effectLst/>
        </p:spPr>
      </p:pic>
      <p:sp>
        <p:nvSpPr>
          <p:cNvPr id="7" name="TextBox 6">
            <a:extLst>
              <a:ext uri="{FF2B5EF4-FFF2-40B4-BE49-F238E27FC236}">
                <a16:creationId xmlns:a16="http://schemas.microsoft.com/office/drawing/2014/main" id="{4CFA0521-4BAD-DE9F-775B-88ABB586112B}"/>
              </a:ext>
            </a:extLst>
          </p:cNvPr>
          <p:cNvSpPr txBox="1"/>
          <p:nvPr/>
        </p:nvSpPr>
        <p:spPr>
          <a:xfrm>
            <a:off x="7384923" y="5939045"/>
            <a:ext cx="3057525" cy="307777"/>
          </a:xfrm>
          <a:prstGeom prst="rect">
            <a:avLst/>
          </a:prstGeom>
          <a:noFill/>
        </p:spPr>
        <p:txBody>
          <a:bodyPr wrap="square" rtlCol="0">
            <a:spAutoFit/>
          </a:bodyPr>
          <a:lstStyle/>
          <a:p>
            <a:r>
              <a:rPr lang="el-GR" sz="1400" dirty="0">
                <a:solidFill>
                  <a:schemeClr val="accent1"/>
                </a:solidFill>
              </a:rPr>
              <a:t>Παράδειγμα δέντρου απόφασης</a:t>
            </a:r>
          </a:p>
        </p:txBody>
      </p:sp>
    </p:spTree>
    <p:extLst>
      <p:ext uri="{BB962C8B-B14F-4D97-AF65-F5344CB8AC3E}">
        <p14:creationId xmlns:p14="http://schemas.microsoft.com/office/powerpoint/2010/main" val="107802824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Τίτλος 1">
            <a:extLst>
              <a:ext uri="{FF2B5EF4-FFF2-40B4-BE49-F238E27FC236}">
                <a16:creationId xmlns:a16="http://schemas.microsoft.com/office/drawing/2014/main" id="{57792E08-58D6-8D7D-CB66-6AD37E56F046}"/>
              </a:ext>
            </a:extLst>
          </p:cNvPr>
          <p:cNvSpPr>
            <a:spLocks noGrp="1"/>
          </p:cNvSpPr>
          <p:nvPr>
            <p:ph type="title"/>
          </p:nvPr>
        </p:nvSpPr>
        <p:spPr>
          <a:xfrm>
            <a:off x="648930" y="629267"/>
            <a:ext cx="9252154" cy="1016654"/>
          </a:xfrm>
        </p:spPr>
        <p:txBody>
          <a:bodyPr>
            <a:noAutofit/>
          </a:bodyPr>
          <a:lstStyle/>
          <a:p>
            <a:pPr>
              <a:lnSpc>
                <a:spcPct val="90000"/>
              </a:lnSpc>
            </a:pPr>
            <a:r>
              <a:rPr lang="el-GR" dirty="0">
                <a:solidFill>
                  <a:srgbClr val="EBEBEB"/>
                </a:solidFill>
              </a:rPr>
              <a:t>3.</a:t>
            </a:r>
            <a:r>
              <a:rPr lang="en-US" dirty="0">
                <a:solidFill>
                  <a:srgbClr val="EBEBEB"/>
                </a:solidFill>
              </a:rPr>
              <a:t>K-nearest Neighbors</a:t>
            </a:r>
            <a:endParaRPr lang="el-GR" dirty="0">
              <a:solidFill>
                <a:srgbClr val="EBEBEB"/>
              </a:solidFill>
            </a:endParaRP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Θέση περιεχομένου 2">
            <a:extLst>
              <a:ext uri="{FF2B5EF4-FFF2-40B4-BE49-F238E27FC236}">
                <a16:creationId xmlns:a16="http://schemas.microsoft.com/office/drawing/2014/main" id="{793A6796-1563-6E7B-8EC1-F441C10D4ED4}"/>
              </a:ext>
            </a:extLst>
          </p:cNvPr>
          <p:cNvSpPr>
            <a:spLocks noGrp="1"/>
          </p:cNvSpPr>
          <p:nvPr>
            <p:ph idx="1"/>
          </p:nvPr>
        </p:nvSpPr>
        <p:spPr>
          <a:xfrm>
            <a:off x="648931" y="2548281"/>
            <a:ext cx="5122606" cy="3658689"/>
          </a:xfrm>
        </p:spPr>
        <p:txBody>
          <a:bodyPr>
            <a:normAutofit/>
          </a:bodyPr>
          <a:lstStyle/>
          <a:p>
            <a:pPr>
              <a:lnSpc>
                <a:spcPct val="90000"/>
              </a:lnSpc>
            </a:pPr>
            <a:r>
              <a:rPr lang="el-GR" dirty="0"/>
              <a:t>Οι K-κοντινότεροι γείτονες είναι μία μέθοδος επιβλεπόμενης μάθησης που χρησιμοποιείται για ταξινόμηση (</a:t>
            </a:r>
            <a:r>
              <a:rPr lang="el-GR" dirty="0" err="1"/>
              <a:t>classification</a:t>
            </a:r>
            <a:r>
              <a:rPr lang="el-GR" dirty="0"/>
              <a:t>) και παρεμβολή (</a:t>
            </a:r>
            <a:r>
              <a:rPr lang="el-GR" dirty="0" err="1"/>
              <a:t>regression</a:t>
            </a:r>
            <a:r>
              <a:rPr lang="el-GR" dirty="0"/>
              <a:t>). Η βασική αρχή πίσω από αυτή την μέθοδο είναι η εύρεση ενός προκαθορισμένου αριθμού (Κ) δειγμάτων που βρίσκονται πιο κοντά (δηλαδή έχουν την μικρότερη απόσταση) σε ένα καινούριο σημείο και η πρόβλεψη της κλάσης από αυτά. Ο αριθμός των δειγμάτων (K) προκαθορίζεται από τον χρήστη.</a:t>
            </a:r>
          </a:p>
        </p:txBody>
      </p:sp>
      <p:pic>
        <p:nvPicPr>
          <p:cNvPr id="5" name="Εικόνα 4">
            <a:extLst>
              <a:ext uri="{FF2B5EF4-FFF2-40B4-BE49-F238E27FC236}">
                <a16:creationId xmlns:a16="http://schemas.microsoft.com/office/drawing/2014/main" id="{38A1DA7D-9B24-46BE-2B99-CF046F835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2886907"/>
            <a:ext cx="5451627" cy="2984765"/>
          </a:xfrm>
          <a:prstGeom prst="rect">
            <a:avLst/>
          </a:prstGeom>
          <a:effectLst/>
        </p:spPr>
      </p:pic>
    </p:spTree>
    <p:extLst>
      <p:ext uri="{BB962C8B-B14F-4D97-AF65-F5344CB8AC3E}">
        <p14:creationId xmlns:p14="http://schemas.microsoft.com/office/powerpoint/2010/main" val="313734273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Τίτλος 1">
            <a:extLst>
              <a:ext uri="{FF2B5EF4-FFF2-40B4-BE49-F238E27FC236}">
                <a16:creationId xmlns:a16="http://schemas.microsoft.com/office/drawing/2014/main" id="{64B1118C-5269-9459-A3B0-268A164AE63D}"/>
              </a:ext>
            </a:extLst>
          </p:cNvPr>
          <p:cNvSpPr>
            <a:spLocks noGrp="1"/>
          </p:cNvSpPr>
          <p:nvPr>
            <p:ph type="title"/>
          </p:nvPr>
        </p:nvSpPr>
        <p:spPr>
          <a:xfrm>
            <a:off x="648930" y="629267"/>
            <a:ext cx="9252154" cy="1016654"/>
          </a:xfrm>
        </p:spPr>
        <p:txBody>
          <a:bodyPr>
            <a:normAutofit/>
          </a:bodyPr>
          <a:lstStyle/>
          <a:p>
            <a:r>
              <a:rPr lang="el-GR" dirty="0">
                <a:solidFill>
                  <a:srgbClr val="EBEBEB"/>
                </a:solidFill>
              </a:rPr>
              <a:t>4.</a:t>
            </a:r>
            <a:r>
              <a:rPr lang="en-US" dirty="0">
                <a:solidFill>
                  <a:srgbClr val="EBEBEB"/>
                </a:solidFill>
              </a:rPr>
              <a:t>Logistic Regression</a:t>
            </a:r>
            <a:endParaRPr lang="el-GR" dirty="0">
              <a:solidFill>
                <a:srgbClr val="EBEBEB"/>
              </a:solidFill>
            </a:endParaRP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Θέση περιεχομένου 2">
            <a:extLst>
              <a:ext uri="{FF2B5EF4-FFF2-40B4-BE49-F238E27FC236}">
                <a16:creationId xmlns:a16="http://schemas.microsoft.com/office/drawing/2014/main" id="{FD394B05-6F23-D5E6-6AFA-76F25FF723F1}"/>
              </a:ext>
            </a:extLst>
          </p:cNvPr>
          <p:cNvSpPr>
            <a:spLocks noGrp="1"/>
          </p:cNvSpPr>
          <p:nvPr>
            <p:ph idx="1"/>
          </p:nvPr>
        </p:nvSpPr>
        <p:spPr>
          <a:xfrm>
            <a:off x="648930" y="2548281"/>
            <a:ext cx="6151919" cy="3852519"/>
          </a:xfrm>
        </p:spPr>
        <p:txBody>
          <a:bodyPr>
            <a:normAutofit lnSpcReduction="10000"/>
          </a:bodyPr>
          <a:lstStyle/>
          <a:p>
            <a:pPr>
              <a:lnSpc>
                <a:spcPct val="90000"/>
              </a:lnSpc>
            </a:pPr>
            <a:r>
              <a:rPr lang="el-GR" sz="1600" dirty="0">
                <a:latin typeface="+mn-lt"/>
              </a:rPr>
              <a:t>Η </a:t>
            </a:r>
            <a:r>
              <a:rPr lang="el-GR" sz="1600" dirty="0" err="1">
                <a:latin typeface="+mn-lt"/>
              </a:rPr>
              <a:t>Logistic</a:t>
            </a:r>
            <a:r>
              <a:rPr lang="el-GR" sz="1600" dirty="0">
                <a:latin typeface="+mn-lt"/>
              </a:rPr>
              <a:t> </a:t>
            </a:r>
            <a:r>
              <a:rPr lang="el-GR" sz="1600" dirty="0" err="1">
                <a:latin typeface="+mn-lt"/>
              </a:rPr>
              <a:t>Regression</a:t>
            </a:r>
            <a:r>
              <a:rPr lang="el-GR" sz="1600" dirty="0">
                <a:latin typeface="+mn-lt"/>
              </a:rPr>
              <a:t> είναι μια μέθοδος επιβλεπόμενης μάθησης που χρησιμοποιείται για προβλήματα ταξινόμησης και βασίζεται στην έννοια της πιθανότητας.</a:t>
            </a:r>
            <a:r>
              <a:rPr lang="en-US" sz="1600" dirty="0">
                <a:latin typeface="+mn-lt"/>
              </a:rPr>
              <a:t> </a:t>
            </a:r>
            <a:r>
              <a:rPr lang="el-GR" sz="1600" dirty="0">
                <a:latin typeface="+mn-lt"/>
              </a:rPr>
              <a:t>Χρησιμοποιείται κατά κύριο λόγο σε προβλήματα δυαδικής ταξινόμησης (</a:t>
            </a:r>
            <a:r>
              <a:rPr lang="en-US" sz="1600" dirty="0">
                <a:latin typeface="+mn-lt"/>
              </a:rPr>
              <a:t>binary classification) </a:t>
            </a:r>
            <a:r>
              <a:rPr lang="el-GR" sz="1600" dirty="0">
                <a:latin typeface="+mn-lt"/>
              </a:rPr>
              <a:t>όπου οι πιθανές κατηγορίες στις όποιες ταξινομούνται τα δεδομένα έχουν την μορφή Ναι ή Όχι, 0 ή 1 κλπ.</a:t>
            </a:r>
            <a:r>
              <a:rPr lang="en-US" sz="1600" dirty="0">
                <a:latin typeface="+mn-lt"/>
              </a:rPr>
              <a:t> </a:t>
            </a:r>
            <a:r>
              <a:rPr lang="el-GR" sz="1600" dirty="0">
                <a:latin typeface="+mn-lt"/>
              </a:rPr>
              <a:t>Ουσιαστικά γίνεται πρόβλεψη της πιθανότητας κάθε μιας από τις δύο κατηγορίες.</a:t>
            </a:r>
          </a:p>
          <a:p>
            <a:pPr>
              <a:lnSpc>
                <a:spcPct val="90000"/>
              </a:lnSpc>
            </a:pPr>
            <a:r>
              <a:rPr lang="el-GR" sz="1600" dirty="0">
                <a:latin typeface="+mn-lt"/>
              </a:rPr>
              <a:t>Η καμπύλη της πρόβλεψης έχει σιγμοειδή-λογιστική μορφή </a:t>
            </a:r>
            <a:endParaRPr lang="en-US" sz="1600" dirty="0">
              <a:latin typeface="+mn-lt"/>
            </a:endParaRPr>
          </a:p>
          <a:p>
            <a:pPr>
              <a:lnSpc>
                <a:spcPct val="90000"/>
              </a:lnSpc>
            </a:pPr>
            <a:endParaRPr lang="en-US" sz="1600" dirty="0">
              <a:latin typeface="+mn-lt"/>
            </a:endParaRPr>
          </a:p>
          <a:p>
            <a:pPr>
              <a:lnSpc>
                <a:spcPct val="90000"/>
              </a:lnSpc>
            </a:pPr>
            <a:endParaRPr lang="el-GR" sz="1600" dirty="0">
              <a:latin typeface="+mn-lt"/>
            </a:endParaRPr>
          </a:p>
          <a:p>
            <a:pPr>
              <a:lnSpc>
                <a:spcPct val="90000"/>
              </a:lnSpc>
            </a:pPr>
            <a:r>
              <a:rPr lang="el-GR" sz="1600" dirty="0">
                <a:latin typeface="+mn-lt"/>
              </a:rPr>
              <a:t>Στην περίπτωση της ταξινόμησης σε περισσότερες από 2 κατηγορίες χρησιμοποιείται η λογική </a:t>
            </a:r>
            <a:r>
              <a:rPr lang="en-US" sz="1600" dirty="0">
                <a:latin typeface="+mn-lt"/>
              </a:rPr>
              <a:t>one-vs-rest </a:t>
            </a:r>
            <a:r>
              <a:rPr lang="el-GR" sz="1600" dirty="0">
                <a:latin typeface="+mn-lt"/>
              </a:rPr>
              <a:t>όπου το πρόβλημα διαιρείται σε </a:t>
            </a:r>
            <a:r>
              <a:rPr lang="en-US" sz="1600" dirty="0">
                <a:latin typeface="+mn-lt"/>
              </a:rPr>
              <a:t>N </a:t>
            </a:r>
            <a:r>
              <a:rPr lang="el-GR" sz="1600" dirty="0" err="1">
                <a:latin typeface="+mn-lt"/>
              </a:rPr>
              <a:t>υποπροβλήματα</a:t>
            </a:r>
            <a:r>
              <a:rPr lang="el-GR" sz="1600" dirty="0">
                <a:latin typeface="+mn-lt"/>
              </a:rPr>
              <a:t> όπου Ν ο αριθμός των κλάσεων.</a:t>
            </a:r>
          </a:p>
          <a:p>
            <a:pPr>
              <a:lnSpc>
                <a:spcPct val="90000"/>
              </a:lnSpc>
            </a:pPr>
            <a:endParaRPr lang="el-GR" sz="1400" dirty="0">
              <a:latin typeface="+mn-lt"/>
            </a:endParaRPr>
          </a:p>
        </p:txBody>
      </p:sp>
      <p:pic>
        <p:nvPicPr>
          <p:cNvPr id="5" name="Εικόνα 4">
            <a:extLst>
              <a:ext uri="{FF2B5EF4-FFF2-40B4-BE49-F238E27FC236}">
                <a16:creationId xmlns:a16="http://schemas.microsoft.com/office/drawing/2014/main" id="{7A9F9EE3-A7EA-360D-5880-E6F625C07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0310" y="2603230"/>
            <a:ext cx="4662590" cy="3228843"/>
          </a:xfrm>
          <a:prstGeom prst="rect">
            <a:avLst/>
          </a:prstGeom>
          <a:effectLst/>
        </p:spPr>
      </p:pic>
      <p:pic>
        <p:nvPicPr>
          <p:cNvPr id="13" name="Εικόνα 12" descr="Εικόνα που περιέχει κείμενο, ρολόι&#10;&#10;Περιγραφή που δημιουργήθηκε αυτόματα">
            <a:extLst>
              <a:ext uri="{FF2B5EF4-FFF2-40B4-BE49-F238E27FC236}">
                <a16:creationId xmlns:a16="http://schemas.microsoft.com/office/drawing/2014/main" id="{41070852-0EEB-D3DD-FDFB-CF57635C0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8167" y="4694660"/>
            <a:ext cx="1733444" cy="695453"/>
          </a:xfrm>
          <a:prstGeom prst="rect">
            <a:avLst/>
          </a:prstGeom>
        </p:spPr>
      </p:pic>
    </p:spTree>
    <p:extLst>
      <p:ext uri="{BB962C8B-B14F-4D97-AF65-F5344CB8AC3E}">
        <p14:creationId xmlns:p14="http://schemas.microsoft.com/office/powerpoint/2010/main" val="241189983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8F88B82C-6177-16C2-73DE-EEB3904A74ED}"/>
              </a:ext>
            </a:extLst>
          </p:cNvPr>
          <p:cNvSpPr>
            <a:spLocks noGrp="1"/>
          </p:cNvSpPr>
          <p:nvPr>
            <p:ph type="title"/>
          </p:nvPr>
        </p:nvSpPr>
        <p:spPr>
          <a:xfrm>
            <a:off x="648931" y="629266"/>
            <a:ext cx="4166510" cy="776461"/>
          </a:xfrm>
        </p:spPr>
        <p:txBody>
          <a:bodyPr>
            <a:normAutofit/>
          </a:bodyPr>
          <a:lstStyle/>
          <a:p>
            <a:r>
              <a:rPr lang="el-GR" b="1" dirty="0">
                <a:solidFill>
                  <a:srgbClr val="EBEBEB"/>
                </a:solidFill>
                <a:effectLst>
                  <a:outerShdw blurRad="50800" dist="50800" dir="5400000" sx="1000" sy="1000" algn="ctr" rotWithShape="0">
                    <a:srgbClr val="000000"/>
                  </a:outerShdw>
                </a:effectLst>
              </a:rPr>
              <a:t>Εισαγωγή</a:t>
            </a:r>
            <a:r>
              <a:rPr lang="en-US" b="1" dirty="0">
                <a:solidFill>
                  <a:srgbClr val="EBEBEB"/>
                </a:solidFill>
                <a:effectLst>
                  <a:outerShdw blurRad="50800" dist="50800" dir="5400000" sx="1000" sy="1000" algn="ctr" rotWithShape="0">
                    <a:srgbClr val="000000"/>
                  </a:outerShdw>
                </a:effectLst>
              </a:rPr>
              <a:t> (1)</a:t>
            </a:r>
            <a:endParaRPr lang="el-GR" dirty="0">
              <a:solidFill>
                <a:srgbClr val="EBEBEB"/>
              </a:solidFill>
            </a:endParaRPr>
          </a:p>
        </p:txBody>
      </p:sp>
      <p:sp>
        <p:nvSpPr>
          <p:cNvPr id="3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4" name="Freeform: Shape 3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Εικόνα 4" descr="Εικόνα που περιέχει ουρανός, μέταλλο, λάμπα&#10;&#10;Περιγραφή που δημιουργήθηκε αυτόματα">
            <a:extLst>
              <a:ext uri="{FF2B5EF4-FFF2-40B4-BE49-F238E27FC236}">
                <a16:creationId xmlns:a16="http://schemas.microsoft.com/office/drawing/2014/main" id="{8767152E-3517-A3FB-E34B-3F01DFE7E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405727"/>
            <a:ext cx="5449889" cy="4046542"/>
          </a:xfrm>
          <a:prstGeom prst="rect">
            <a:avLst/>
          </a:prstGeom>
          <a:effectLst/>
        </p:spPr>
      </p:pic>
      <p:sp>
        <p:nvSpPr>
          <p:cNvPr id="36" name="Rectangle 3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Θέση περιεχομένου 2">
            <a:extLst>
              <a:ext uri="{FF2B5EF4-FFF2-40B4-BE49-F238E27FC236}">
                <a16:creationId xmlns:a16="http://schemas.microsoft.com/office/drawing/2014/main" id="{995E4BEF-AB2C-CA44-C9DA-66F2A67EB945}"/>
              </a:ext>
            </a:extLst>
          </p:cNvPr>
          <p:cNvSpPr>
            <a:spLocks noGrp="1"/>
          </p:cNvSpPr>
          <p:nvPr>
            <p:ph idx="1"/>
          </p:nvPr>
        </p:nvSpPr>
        <p:spPr>
          <a:xfrm>
            <a:off x="648931" y="1754154"/>
            <a:ext cx="4166509" cy="4469665"/>
          </a:xfrm>
        </p:spPr>
        <p:txBody>
          <a:bodyPr anchor="t" anchorCtr="0">
            <a:noAutofit/>
          </a:bodyPr>
          <a:lstStyle/>
          <a:p>
            <a:pPr>
              <a:lnSpc>
                <a:spcPct val="90000"/>
              </a:lnSpc>
            </a:pPr>
            <a:r>
              <a:rPr lang="el-GR" sz="1600" dirty="0">
                <a:solidFill>
                  <a:srgbClr val="EBEBEB"/>
                </a:solidFill>
                <a:effectLst/>
                <a:latin typeface="+mn-lt"/>
                <a:ea typeface="MS Mincho" panose="02020609040205080304" pitchFamily="49" charset="-128"/>
              </a:rPr>
              <a:t>Τα </a:t>
            </a:r>
            <a:r>
              <a:rPr lang="el-GR" sz="1600" b="1" u="sng" dirty="0">
                <a:solidFill>
                  <a:srgbClr val="EBEBEB"/>
                </a:solidFill>
                <a:effectLst/>
                <a:latin typeface="+mn-lt"/>
                <a:ea typeface="MS Mincho" panose="02020609040205080304" pitchFamily="49" charset="-128"/>
              </a:rPr>
              <a:t>κοινωνικά δίκτυα</a:t>
            </a:r>
            <a:r>
              <a:rPr lang="el-GR" sz="1600" b="1" dirty="0">
                <a:solidFill>
                  <a:srgbClr val="EBEBEB"/>
                </a:solidFill>
                <a:effectLst/>
                <a:latin typeface="+mn-lt"/>
                <a:ea typeface="MS Mincho" panose="02020609040205080304" pitchFamily="49" charset="-128"/>
              </a:rPr>
              <a:t> </a:t>
            </a:r>
            <a:r>
              <a:rPr lang="el-GR" sz="1600" dirty="0">
                <a:solidFill>
                  <a:srgbClr val="EBEBEB"/>
                </a:solidFill>
                <a:effectLst/>
                <a:latin typeface="+mn-lt"/>
                <a:ea typeface="MS Mincho" panose="02020609040205080304" pitchFamily="49" charset="-128"/>
              </a:rPr>
              <a:t>είναι σύνολα που αποτελούνται από άτομα τα οποία αλληλοεπιδρούν σχηματίζοντας πολλές διαφορετικ</a:t>
            </a:r>
            <a:r>
              <a:rPr lang="el-GR" sz="1600" dirty="0">
                <a:solidFill>
                  <a:srgbClr val="EBEBEB"/>
                </a:solidFill>
                <a:latin typeface="+mn-lt"/>
                <a:ea typeface="MS Mincho" panose="02020609040205080304" pitchFamily="49" charset="-128"/>
              </a:rPr>
              <a:t>ές μεταξύ τους σχέσεις. </a:t>
            </a:r>
          </a:p>
          <a:p>
            <a:pPr>
              <a:lnSpc>
                <a:spcPct val="90000"/>
              </a:lnSpc>
            </a:pPr>
            <a:r>
              <a:rPr lang="el-GR" sz="1600" dirty="0">
                <a:solidFill>
                  <a:srgbClr val="EBEBEB"/>
                </a:solidFill>
                <a:effectLst/>
                <a:latin typeface="+mn-lt"/>
                <a:ea typeface="MS Mincho" panose="02020609040205080304" pitchFamily="49" charset="-128"/>
              </a:rPr>
              <a:t>Η αναπαράσταση των δικτύων γίνεται με την βοήθεια της θεωρίας των γράφων. Σύμφωνα με αυτή κάθε </a:t>
            </a:r>
            <a:r>
              <a:rPr lang="el-GR" sz="1600" b="1" u="sng" dirty="0">
                <a:solidFill>
                  <a:srgbClr val="EBEBEB"/>
                </a:solidFill>
                <a:effectLst/>
                <a:latin typeface="+mn-lt"/>
                <a:ea typeface="MS Mincho" panose="02020609040205080304" pitchFamily="49" charset="-128"/>
              </a:rPr>
              <a:t>γράφος</a:t>
            </a:r>
            <a:r>
              <a:rPr lang="el-GR" sz="1600" dirty="0">
                <a:solidFill>
                  <a:srgbClr val="EBEBEB"/>
                </a:solidFill>
                <a:effectLst/>
                <a:latin typeface="+mn-lt"/>
                <a:ea typeface="MS Mincho" panose="02020609040205080304" pitchFamily="49" charset="-128"/>
              </a:rPr>
              <a:t> (δίκτυο) αποτελείται από κόμβους και ακμές, όπου κόμβοι είναι οι χρήστες του δικτύου και ακμές οι σχέσεις μεταξύ τους.</a:t>
            </a:r>
          </a:p>
          <a:p>
            <a:pPr>
              <a:lnSpc>
                <a:spcPct val="90000"/>
              </a:lnSpc>
            </a:pPr>
            <a:r>
              <a:rPr lang="el-GR" sz="1600" dirty="0">
                <a:solidFill>
                  <a:srgbClr val="EBEBEB"/>
                </a:solidFill>
                <a:effectLst/>
                <a:latin typeface="+mn-lt"/>
                <a:ea typeface="MS Mincho" panose="02020609040205080304" pitchFamily="49" charset="-128"/>
              </a:rPr>
              <a:t>Η </a:t>
            </a:r>
            <a:r>
              <a:rPr lang="el-GR" sz="1600" b="1" u="sng" dirty="0">
                <a:solidFill>
                  <a:srgbClr val="EBEBEB"/>
                </a:solidFill>
                <a:effectLst/>
                <a:latin typeface="+mn-lt"/>
                <a:ea typeface="MS Mincho" panose="02020609040205080304" pitchFamily="49" charset="-128"/>
              </a:rPr>
              <a:t>κοινωνική επιρροή </a:t>
            </a:r>
            <a:r>
              <a:rPr lang="el-GR" sz="1600" dirty="0">
                <a:solidFill>
                  <a:srgbClr val="EBEBEB"/>
                </a:solidFill>
                <a:effectLst/>
                <a:latin typeface="+mn-lt"/>
                <a:ea typeface="MS Mincho" panose="02020609040205080304" pitchFamily="49" charset="-128"/>
              </a:rPr>
              <a:t>είναι το φαινόμενο κατά το οποίο άτομα αλλάζουν την συμπεριφορά τους, έτσι ώστε να προσαρμοστούν στις απαιτήσεις και τις ανάγκες του κοινωνικού περιβάλλοντος στο οποίο είναι ενταγμένα.</a:t>
            </a:r>
          </a:p>
          <a:p>
            <a:pPr marL="0" indent="0">
              <a:lnSpc>
                <a:spcPct val="90000"/>
              </a:lnSpc>
              <a:buNone/>
            </a:pPr>
            <a:endParaRPr lang="el-GR" sz="1600" dirty="0">
              <a:solidFill>
                <a:srgbClr val="EBEBEB"/>
              </a:solidFill>
              <a:effectLst/>
              <a:latin typeface="+mn-lt"/>
              <a:ea typeface="MS Mincho" panose="02020609040205080304" pitchFamily="49" charset="-128"/>
            </a:endParaRPr>
          </a:p>
          <a:p>
            <a:pPr marL="0" indent="0">
              <a:lnSpc>
                <a:spcPct val="90000"/>
              </a:lnSpc>
              <a:buNone/>
            </a:pPr>
            <a:endParaRPr lang="el-GR" sz="1600" dirty="0">
              <a:solidFill>
                <a:srgbClr val="EBEBEB"/>
              </a:solidFill>
              <a:effectLst/>
              <a:latin typeface="+mn-lt"/>
              <a:ea typeface="MS Mincho" panose="02020609040205080304" pitchFamily="49" charset="-128"/>
            </a:endParaRPr>
          </a:p>
          <a:p>
            <a:pPr marL="0" indent="0">
              <a:lnSpc>
                <a:spcPct val="90000"/>
              </a:lnSpc>
              <a:buNone/>
            </a:pPr>
            <a:endParaRPr lang="el-GR" sz="1600" dirty="0">
              <a:solidFill>
                <a:srgbClr val="EBEBEB"/>
              </a:solidFill>
              <a:latin typeface="+mn-lt"/>
            </a:endParaRPr>
          </a:p>
        </p:txBody>
      </p:sp>
    </p:spTree>
    <p:extLst>
      <p:ext uri="{BB962C8B-B14F-4D97-AF65-F5344CB8AC3E}">
        <p14:creationId xmlns:p14="http://schemas.microsoft.com/office/powerpoint/2010/main" val="36806345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Τίτλος 1">
            <a:extLst>
              <a:ext uri="{FF2B5EF4-FFF2-40B4-BE49-F238E27FC236}">
                <a16:creationId xmlns:a16="http://schemas.microsoft.com/office/drawing/2014/main" id="{3C4FB47A-E2EC-B71F-DDE4-BD6A5604181E}"/>
              </a:ext>
            </a:extLst>
          </p:cNvPr>
          <p:cNvSpPr>
            <a:spLocks noGrp="1"/>
          </p:cNvSpPr>
          <p:nvPr>
            <p:ph type="title"/>
          </p:nvPr>
        </p:nvSpPr>
        <p:spPr>
          <a:xfrm>
            <a:off x="648930" y="629267"/>
            <a:ext cx="9252154" cy="1016654"/>
          </a:xfrm>
        </p:spPr>
        <p:txBody>
          <a:bodyPr>
            <a:normAutofit/>
          </a:bodyPr>
          <a:lstStyle/>
          <a:p>
            <a:r>
              <a:rPr lang="el-GR" dirty="0">
                <a:solidFill>
                  <a:srgbClr val="EBEBEB"/>
                </a:solidFill>
              </a:rPr>
              <a:t>5. </a:t>
            </a:r>
            <a:r>
              <a:rPr lang="en-US" dirty="0" err="1">
                <a:solidFill>
                  <a:srgbClr val="EBEBEB"/>
                </a:solidFill>
              </a:rPr>
              <a:t>Svm</a:t>
            </a:r>
            <a:endParaRPr lang="el-GR" dirty="0">
              <a:solidFill>
                <a:srgbClr val="EBEBEB"/>
              </a:solidFill>
            </a:endParaRP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Θέση περιεχομένου 2">
            <a:extLst>
              <a:ext uri="{FF2B5EF4-FFF2-40B4-BE49-F238E27FC236}">
                <a16:creationId xmlns:a16="http://schemas.microsoft.com/office/drawing/2014/main" id="{7DA9254B-9C4C-82A0-BDB1-695D8C539A13}"/>
              </a:ext>
            </a:extLst>
          </p:cNvPr>
          <p:cNvSpPr>
            <a:spLocks noGrp="1"/>
          </p:cNvSpPr>
          <p:nvPr>
            <p:ph idx="1"/>
          </p:nvPr>
        </p:nvSpPr>
        <p:spPr>
          <a:xfrm>
            <a:off x="648931" y="2548281"/>
            <a:ext cx="5122606" cy="3658689"/>
          </a:xfrm>
        </p:spPr>
        <p:txBody>
          <a:bodyPr>
            <a:normAutofit lnSpcReduction="10000"/>
          </a:bodyPr>
          <a:lstStyle/>
          <a:p>
            <a:pPr>
              <a:lnSpc>
                <a:spcPct val="90000"/>
              </a:lnSpc>
            </a:pPr>
            <a:r>
              <a:rPr lang="el-GR" sz="1600" dirty="0">
                <a:latin typeface="+mn-lt"/>
              </a:rPr>
              <a:t>Τα SVM είναι μια οικογένεια αλγορίθμων επιβλεπόμενης μάθησης που χρησιμοποιούνται για προβλήματα ταξινόμησης και παρεμβολής. Βασίζεται στην ιδέα ότι ο αλγόριθμος δημιουργεί μια γραμμή ή ένα </a:t>
            </a:r>
            <a:r>
              <a:rPr lang="el-GR" sz="1600" dirty="0" err="1">
                <a:latin typeface="+mn-lt"/>
              </a:rPr>
              <a:t>hyperplane</a:t>
            </a:r>
            <a:r>
              <a:rPr lang="el-GR" sz="1600" dirty="0">
                <a:latin typeface="+mn-lt"/>
              </a:rPr>
              <a:t> που χωρίζει τα δεδομένα σε κλάσεις. Για να υπολογιστεί αυτή η γραμμή, αρχικά βρίσκεται ένα σημείο για κάθε κλάση που είναι πιο κοντά στην γραμμή. Αυτά τα σημεία λέγονται διανύσματα υποστήριξης. Στην συνέχεια υπολογίζεται η απόσταση των </a:t>
            </a:r>
            <a:r>
              <a:rPr lang="el-GR" sz="1600" dirty="0" err="1">
                <a:latin typeface="+mn-lt"/>
              </a:rPr>
              <a:t>διανύσματων</a:t>
            </a:r>
            <a:r>
              <a:rPr lang="el-GR" sz="1600" dirty="0">
                <a:latin typeface="+mn-lt"/>
              </a:rPr>
              <a:t> αυτών από την διαχωριστική γραμμή (ή </a:t>
            </a:r>
            <a:r>
              <a:rPr lang="el-GR" sz="1600" dirty="0" err="1">
                <a:latin typeface="+mn-lt"/>
              </a:rPr>
              <a:t>hyperplane</a:t>
            </a:r>
            <a:r>
              <a:rPr lang="el-GR" sz="1600" dirty="0">
                <a:latin typeface="+mn-lt"/>
              </a:rPr>
              <a:t>) και τέλος γίνεται προσπάθεια</a:t>
            </a:r>
            <a:r>
              <a:rPr lang="en-US" sz="1600" dirty="0">
                <a:latin typeface="+mn-lt"/>
              </a:rPr>
              <a:t> </a:t>
            </a:r>
            <a:r>
              <a:rPr lang="el-GR" sz="1600" dirty="0">
                <a:latin typeface="+mn-lt"/>
              </a:rPr>
              <a:t>μείωσης αυτής της απόστασης. Το </a:t>
            </a:r>
            <a:r>
              <a:rPr lang="el-GR" sz="1600" dirty="0" err="1">
                <a:latin typeface="+mn-lt"/>
              </a:rPr>
              <a:t>hyperplane</a:t>
            </a:r>
            <a:r>
              <a:rPr lang="el-GR" sz="1600" dirty="0">
                <a:latin typeface="+mn-lt"/>
              </a:rPr>
              <a:t> σε ένα χώρο ν-διαστάσεων, είναι ένα χώρος ν-1 διαστάσεων που χωρίζει τον χώρο των ν-διαστάσεων σε δύο μέρη.</a:t>
            </a:r>
          </a:p>
        </p:txBody>
      </p:sp>
      <p:pic>
        <p:nvPicPr>
          <p:cNvPr id="5" name="Εικόνα 4">
            <a:extLst>
              <a:ext uri="{FF2B5EF4-FFF2-40B4-BE49-F238E27FC236}">
                <a16:creationId xmlns:a16="http://schemas.microsoft.com/office/drawing/2014/main" id="{220F815C-C246-41E1-C28D-0C0BFA516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384" y="2548281"/>
            <a:ext cx="4882690" cy="3662018"/>
          </a:xfrm>
          <a:prstGeom prst="rect">
            <a:avLst/>
          </a:prstGeom>
          <a:effectLst/>
        </p:spPr>
      </p:pic>
    </p:spTree>
    <p:extLst>
      <p:ext uri="{BB962C8B-B14F-4D97-AF65-F5344CB8AC3E}">
        <p14:creationId xmlns:p14="http://schemas.microsoft.com/office/powerpoint/2010/main" val="372457779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Τίτλος 1">
            <a:extLst>
              <a:ext uri="{FF2B5EF4-FFF2-40B4-BE49-F238E27FC236}">
                <a16:creationId xmlns:a16="http://schemas.microsoft.com/office/drawing/2014/main" id="{65DDF940-88BC-8A68-988E-6A690572E412}"/>
              </a:ext>
            </a:extLst>
          </p:cNvPr>
          <p:cNvSpPr>
            <a:spLocks noGrp="1"/>
          </p:cNvSpPr>
          <p:nvPr>
            <p:ph type="title"/>
          </p:nvPr>
        </p:nvSpPr>
        <p:spPr>
          <a:xfrm>
            <a:off x="648930" y="629267"/>
            <a:ext cx="9252154" cy="1016654"/>
          </a:xfrm>
        </p:spPr>
        <p:txBody>
          <a:bodyPr>
            <a:normAutofit/>
          </a:bodyPr>
          <a:lstStyle/>
          <a:p>
            <a:r>
              <a:rPr lang="el-GR" dirty="0">
                <a:solidFill>
                  <a:srgbClr val="EBEBEB"/>
                </a:solidFill>
              </a:rPr>
              <a:t>6. Νευρωνικό Δίκτυο</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Θέση περιεχομένου 2">
            <a:extLst>
              <a:ext uri="{FF2B5EF4-FFF2-40B4-BE49-F238E27FC236}">
                <a16:creationId xmlns:a16="http://schemas.microsoft.com/office/drawing/2014/main" id="{4971A0AF-DDA3-2A91-CF1C-242A6A1AE99F}"/>
              </a:ext>
            </a:extLst>
          </p:cNvPr>
          <p:cNvSpPr>
            <a:spLocks noGrp="1"/>
          </p:cNvSpPr>
          <p:nvPr>
            <p:ph idx="1"/>
          </p:nvPr>
        </p:nvSpPr>
        <p:spPr>
          <a:xfrm>
            <a:off x="648931" y="2548281"/>
            <a:ext cx="5122606" cy="3658689"/>
          </a:xfrm>
        </p:spPr>
        <p:txBody>
          <a:bodyPr>
            <a:noAutofit/>
          </a:bodyPr>
          <a:lstStyle/>
          <a:p>
            <a:pPr>
              <a:lnSpc>
                <a:spcPct val="90000"/>
              </a:lnSpc>
            </a:pPr>
            <a:r>
              <a:rPr lang="el-GR" sz="1400" dirty="0">
                <a:latin typeface="+mn-lt"/>
              </a:rPr>
              <a:t>Το νευρωνικό δίκτυο είναι ένα δίκτυο από απλούς υπολογιστικούς κόμβους (νευρώνες, </a:t>
            </a:r>
            <a:r>
              <a:rPr lang="el-GR" sz="1400" dirty="0" err="1">
                <a:latin typeface="+mn-lt"/>
              </a:rPr>
              <a:t>νευρώνια</a:t>
            </a:r>
            <a:r>
              <a:rPr lang="el-GR" sz="1400" dirty="0">
                <a:latin typeface="+mn-lt"/>
              </a:rPr>
              <a:t>), διασυνδεδεμένους μεταξύ τους όπου κάθε τέτοιος κόμβος δέχεται ένα σύνολο αριθμητικών εισόδων από διαφορετικές πηγές (είτε από άλλους νευρώνες, είτε από το περιβάλλον), επιτελεί έναν υπολογισμό με βάση αυτές τις εισόδους και παράγει μία έξοδο. Οι υπολογιστικοί νευρώνες πολλαπλασιάζουν κάθε είσοδό τους με το αντίστοιχο </a:t>
            </a:r>
            <a:r>
              <a:rPr lang="el-GR" sz="1400" dirty="0" err="1">
                <a:latin typeface="+mn-lt"/>
              </a:rPr>
              <a:t>συναπτικό</a:t>
            </a:r>
            <a:r>
              <a:rPr lang="el-GR" sz="1400" dirty="0">
                <a:latin typeface="+mn-lt"/>
              </a:rPr>
              <a:t> βάρος και υπολογίζουν το ολικό άθροισμα των γινομένων. Το άθροισμα αυτό τροφοδοτείται ως όρισμα στη συνάρτηση ενεργοποίησης, την οποία υλοποιεί εσωτερικά κάθε κόμβος. </a:t>
            </a:r>
          </a:p>
          <a:p>
            <a:pPr>
              <a:lnSpc>
                <a:spcPct val="90000"/>
              </a:lnSpc>
            </a:pPr>
            <a:r>
              <a:rPr lang="el-GR" sz="1400" dirty="0">
                <a:latin typeface="+mn-lt"/>
              </a:rPr>
              <a:t>Με λίγα λόγια, εισάγοντας στο νευρωνικό δίκτυο τα δεδομένα εισόδου και εξόδου, αυτό προσπαθεί να εκπαιδεύσει τα βάρη που ενώνουν τους νευρώνες έτσι ώστε να δίνει έξοδο κοντινή σε αυτή της εκπαίδευσης.</a:t>
            </a:r>
          </a:p>
        </p:txBody>
      </p:sp>
      <p:pic>
        <p:nvPicPr>
          <p:cNvPr id="5" name="Εικόνα 4">
            <a:extLst>
              <a:ext uri="{FF2B5EF4-FFF2-40B4-BE49-F238E27FC236}">
                <a16:creationId xmlns:a16="http://schemas.microsoft.com/office/drawing/2014/main" id="{10E59907-E240-ACD8-4682-A20967462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473" y="2397309"/>
            <a:ext cx="4376673" cy="2636945"/>
          </a:xfrm>
          <a:prstGeom prst="rect">
            <a:avLst/>
          </a:prstGeom>
          <a:effectLst/>
        </p:spPr>
      </p:pic>
      <p:sp>
        <p:nvSpPr>
          <p:cNvPr id="6" name="TextBox 5">
            <a:extLst>
              <a:ext uri="{FF2B5EF4-FFF2-40B4-BE49-F238E27FC236}">
                <a16:creationId xmlns:a16="http://schemas.microsoft.com/office/drawing/2014/main" id="{098B26C3-7206-1999-79DD-E77EDF998012}"/>
              </a:ext>
            </a:extLst>
          </p:cNvPr>
          <p:cNvSpPr txBox="1"/>
          <p:nvPr/>
        </p:nvSpPr>
        <p:spPr>
          <a:xfrm>
            <a:off x="6549473" y="5262465"/>
            <a:ext cx="4993596" cy="1384995"/>
          </a:xfrm>
          <a:prstGeom prst="rect">
            <a:avLst/>
          </a:prstGeom>
          <a:noFill/>
        </p:spPr>
        <p:txBody>
          <a:bodyPr wrap="square" rtlCol="0">
            <a:spAutoFit/>
          </a:bodyPr>
          <a:lstStyle/>
          <a:p>
            <a:r>
              <a:rPr lang="el-GR" sz="1400" dirty="0"/>
              <a:t>Στην παρούσα διπλωματική εργασία, για την εκπαίδευση του Νευρωνικού Δικτύου και την επιλογή των καταλληλότερων παραμέτρων για αυτό χρησιμοποιήθηκε ο αλγόριθμος </a:t>
            </a:r>
            <a:r>
              <a:rPr lang="el-GR" sz="1400" dirty="0" err="1"/>
              <a:t>Hyperband</a:t>
            </a:r>
            <a:r>
              <a:rPr lang="el-GR" sz="1400" dirty="0"/>
              <a:t>, που είναι ένας αλγόριθμος εύρεσης των καλύτερων παραμέτρων για μοντέλα μηχανικής μάθησης</a:t>
            </a:r>
          </a:p>
        </p:txBody>
      </p:sp>
    </p:spTree>
    <p:extLst>
      <p:ext uri="{BB962C8B-B14F-4D97-AF65-F5344CB8AC3E}">
        <p14:creationId xmlns:p14="http://schemas.microsoft.com/office/powerpoint/2010/main" val="6626128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69C6CA5-2354-CCAB-40A5-07184195AF21}"/>
              </a:ext>
            </a:extLst>
          </p:cNvPr>
          <p:cNvSpPr>
            <a:spLocks noGrp="1"/>
          </p:cNvSpPr>
          <p:nvPr>
            <p:ph type="title"/>
          </p:nvPr>
        </p:nvSpPr>
        <p:spPr>
          <a:xfrm>
            <a:off x="646111" y="452718"/>
            <a:ext cx="9404723" cy="788253"/>
          </a:xfrm>
        </p:spPr>
        <p:txBody>
          <a:bodyPr/>
          <a:lstStyle/>
          <a:p>
            <a:r>
              <a:rPr lang="el-GR" dirty="0"/>
              <a:t>Σύνολα Δεδομένων</a:t>
            </a:r>
          </a:p>
        </p:txBody>
      </p:sp>
      <p:sp>
        <p:nvSpPr>
          <p:cNvPr id="3" name="Θέση περιεχομένου 2">
            <a:extLst>
              <a:ext uri="{FF2B5EF4-FFF2-40B4-BE49-F238E27FC236}">
                <a16:creationId xmlns:a16="http://schemas.microsoft.com/office/drawing/2014/main" id="{869454A4-E39A-0726-4539-E07A436BB10D}"/>
              </a:ext>
            </a:extLst>
          </p:cNvPr>
          <p:cNvSpPr>
            <a:spLocks noGrp="1"/>
          </p:cNvSpPr>
          <p:nvPr>
            <p:ph idx="1"/>
          </p:nvPr>
        </p:nvSpPr>
        <p:spPr/>
        <p:txBody>
          <a:bodyPr/>
          <a:lstStyle/>
          <a:p>
            <a:r>
              <a:rPr lang="el-GR" dirty="0"/>
              <a:t>Στην παρούσα εργασία, η προτεινόμενη μεθοδολογία εξετάστηκε σε 3 σύνολα δεδομένων πραγματικού κόσμου. Τα δίκτυα-γράφοι φαίνονται στον παρακάτω πίνακα.</a:t>
            </a:r>
          </a:p>
          <a:p>
            <a:endParaRPr lang="el-GR" dirty="0"/>
          </a:p>
        </p:txBody>
      </p:sp>
      <p:graphicFrame>
        <p:nvGraphicFramePr>
          <p:cNvPr id="4" name="Πίνακας 3">
            <a:extLst>
              <a:ext uri="{FF2B5EF4-FFF2-40B4-BE49-F238E27FC236}">
                <a16:creationId xmlns:a16="http://schemas.microsoft.com/office/drawing/2014/main" id="{D9E4DB14-5323-9796-D1D7-576CDB368EA1}"/>
              </a:ext>
            </a:extLst>
          </p:cNvPr>
          <p:cNvGraphicFramePr>
            <a:graphicFrameLocks noGrp="1"/>
          </p:cNvGraphicFramePr>
          <p:nvPr>
            <p:extLst>
              <p:ext uri="{D42A27DB-BD31-4B8C-83A1-F6EECF244321}">
                <p14:modId xmlns:p14="http://schemas.microsoft.com/office/powerpoint/2010/main" val="472377674"/>
              </p:ext>
            </p:extLst>
          </p:nvPr>
        </p:nvGraphicFramePr>
        <p:xfrm>
          <a:off x="1514475" y="3200400"/>
          <a:ext cx="8535378" cy="2886075"/>
        </p:xfrm>
        <a:graphic>
          <a:graphicData uri="http://schemas.openxmlformats.org/drawingml/2006/table">
            <a:tbl>
              <a:tblPr firstRow="1" firstCol="1" bandRow="1">
                <a:tableStyleId>{5C22544A-7EE6-4342-B048-85BDC9FD1C3A}</a:tableStyleId>
              </a:tblPr>
              <a:tblGrid>
                <a:gridCol w="2309779">
                  <a:extLst>
                    <a:ext uri="{9D8B030D-6E8A-4147-A177-3AD203B41FA5}">
                      <a16:colId xmlns:a16="http://schemas.microsoft.com/office/drawing/2014/main" val="452620691"/>
                    </a:ext>
                  </a:extLst>
                </a:gridCol>
                <a:gridCol w="1885890">
                  <a:extLst>
                    <a:ext uri="{9D8B030D-6E8A-4147-A177-3AD203B41FA5}">
                      <a16:colId xmlns:a16="http://schemas.microsoft.com/office/drawing/2014/main" val="4151801453"/>
                    </a:ext>
                  </a:extLst>
                </a:gridCol>
                <a:gridCol w="2180143">
                  <a:extLst>
                    <a:ext uri="{9D8B030D-6E8A-4147-A177-3AD203B41FA5}">
                      <a16:colId xmlns:a16="http://schemas.microsoft.com/office/drawing/2014/main" val="47499400"/>
                    </a:ext>
                  </a:extLst>
                </a:gridCol>
                <a:gridCol w="2159566">
                  <a:extLst>
                    <a:ext uri="{9D8B030D-6E8A-4147-A177-3AD203B41FA5}">
                      <a16:colId xmlns:a16="http://schemas.microsoft.com/office/drawing/2014/main" val="2695077460"/>
                    </a:ext>
                  </a:extLst>
                </a:gridCol>
              </a:tblGrid>
              <a:tr h="641350">
                <a:tc>
                  <a:txBody>
                    <a:bodyPr/>
                    <a:lstStyle/>
                    <a:p>
                      <a:pPr>
                        <a:spcBef>
                          <a:spcPts val="1300"/>
                        </a:spcBef>
                        <a:spcAft>
                          <a:spcPts val="1300"/>
                        </a:spcAft>
                      </a:pPr>
                      <a:r>
                        <a:rPr lang="el-GR" sz="1200">
                          <a:effectLst/>
                        </a:rPr>
                        <a:t>Δίκτυο</a:t>
                      </a:r>
                      <a:endParaRPr lang="el-G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spcBef>
                          <a:spcPts val="1300"/>
                        </a:spcBef>
                        <a:spcAft>
                          <a:spcPts val="1300"/>
                        </a:spcAft>
                      </a:pPr>
                      <a:r>
                        <a:rPr lang="el-GR" sz="1200">
                          <a:effectLst/>
                        </a:rPr>
                        <a:t>Τύπος Δικτύου</a:t>
                      </a:r>
                      <a:endParaRPr lang="el-G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spcBef>
                          <a:spcPts val="1300"/>
                        </a:spcBef>
                        <a:spcAft>
                          <a:spcPts val="1300"/>
                        </a:spcAft>
                      </a:pPr>
                      <a:r>
                        <a:rPr lang="el-GR" sz="1200">
                          <a:effectLst/>
                        </a:rPr>
                        <a:t>Σύνολο Κόμβων</a:t>
                      </a:r>
                      <a:endParaRPr lang="el-G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spcBef>
                          <a:spcPts val="1300"/>
                        </a:spcBef>
                        <a:spcAft>
                          <a:spcPts val="1300"/>
                        </a:spcAft>
                      </a:pPr>
                      <a:r>
                        <a:rPr lang="el-GR" sz="1200">
                          <a:effectLst/>
                        </a:rPr>
                        <a:t>Σύνολο ακμών</a:t>
                      </a:r>
                      <a:endParaRPr lang="el-G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300992803"/>
                  </a:ext>
                </a:extLst>
              </a:tr>
              <a:tr h="641350">
                <a:tc>
                  <a:txBody>
                    <a:bodyPr/>
                    <a:lstStyle/>
                    <a:p>
                      <a:pPr>
                        <a:spcBef>
                          <a:spcPts val="1300"/>
                        </a:spcBef>
                        <a:spcAft>
                          <a:spcPts val="1300"/>
                        </a:spcAft>
                      </a:pPr>
                      <a:r>
                        <a:rPr lang="en-US" sz="1200">
                          <a:effectLst/>
                        </a:rPr>
                        <a:t>CollegeMsg</a:t>
                      </a:r>
                      <a:endParaRPr lang="el-G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spcBef>
                          <a:spcPts val="1300"/>
                        </a:spcBef>
                        <a:spcAft>
                          <a:spcPts val="1300"/>
                        </a:spcAft>
                      </a:pPr>
                      <a:r>
                        <a:rPr lang="el-GR" sz="1200">
                          <a:effectLst/>
                        </a:rPr>
                        <a:t>Κατευθυνόμενος</a:t>
                      </a:r>
                      <a:endParaRPr lang="el-G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spcBef>
                          <a:spcPts val="1300"/>
                        </a:spcBef>
                        <a:spcAft>
                          <a:spcPts val="1300"/>
                        </a:spcAft>
                      </a:pPr>
                      <a:r>
                        <a:rPr lang="en-US" sz="1200">
                          <a:effectLst/>
                        </a:rPr>
                        <a:t>1899</a:t>
                      </a:r>
                      <a:endParaRPr lang="el-G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spcBef>
                          <a:spcPts val="1300"/>
                        </a:spcBef>
                        <a:spcAft>
                          <a:spcPts val="1300"/>
                        </a:spcAft>
                      </a:pPr>
                      <a:r>
                        <a:rPr lang="en-US" sz="1200">
                          <a:effectLst/>
                        </a:rPr>
                        <a:t>20296</a:t>
                      </a:r>
                      <a:endParaRPr lang="el-G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931868651"/>
                  </a:ext>
                </a:extLst>
              </a:tr>
              <a:tr h="962025">
                <a:tc>
                  <a:txBody>
                    <a:bodyPr/>
                    <a:lstStyle/>
                    <a:p>
                      <a:pPr>
                        <a:spcBef>
                          <a:spcPts val="1300"/>
                        </a:spcBef>
                        <a:spcAft>
                          <a:spcPts val="1300"/>
                        </a:spcAft>
                      </a:pPr>
                      <a:r>
                        <a:rPr lang="en-US" sz="1200">
                          <a:effectLst/>
                        </a:rPr>
                        <a:t>Facebook</a:t>
                      </a:r>
                      <a:endParaRPr lang="el-G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spcBef>
                          <a:spcPts val="1300"/>
                        </a:spcBef>
                        <a:spcAft>
                          <a:spcPts val="1300"/>
                        </a:spcAft>
                      </a:pPr>
                      <a:r>
                        <a:rPr lang="el-GR" sz="1200">
                          <a:effectLst/>
                        </a:rPr>
                        <a:t>Μη κατευθυνόμενος</a:t>
                      </a:r>
                      <a:endParaRPr lang="el-G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spcBef>
                          <a:spcPts val="1300"/>
                        </a:spcBef>
                        <a:spcAft>
                          <a:spcPts val="1300"/>
                        </a:spcAft>
                      </a:pPr>
                      <a:r>
                        <a:rPr lang="en-US" sz="1200">
                          <a:effectLst/>
                        </a:rPr>
                        <a:t>4039</a:t>
                      </a:r>
                      <a:endParaRPr lang="el-G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spcBef>
                          <a:spcPts val="1300"/>
                        </a:spcBef>
                        <a:spcAft>
                          <a:spcPts val="1300"/>
                        </a:spcAft>
                      </a:pPr>
                      <a:r>
                        <a:rPr lang="en-US" sz="1200">
                          <a:effectLst/>
                        </a:rPr>
                        <a:t>88234</a:t>
                      </a:r>
                      <a:endParaRPr lang="el-G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46946821"/>
                  </a:ext>
                </a:extLst>
              </a:tr>
              <a:tr h="641350">
                <a:tc>
                  <a:txBody>
                    <a:bodyPr/>
                    <a:lstStyle/>
                    <a:p>
                      <a:pPr>
                        <a:spcBef>
                          <a:spcPts val="1300"/>
                        </a:spcBef>
                        <a:spcAft>
                          <a:spcPts val="1300"/>
                        </a:spcAft>
                      </a:pPr>
                      <a:r>
                        <a:rPr lang="en-US" sz="1200">
                          <a:effectLst/>
                        </a:rPr>
                        <a:t>Wiki-Vote</a:t>
                      </a:r>
                      <a:endParaRPr lang="el-G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spcBef>
                          <a:spcPts val="1300"/>
                        </a:spcBef>
                        <a:spcAft>
                          <a:spcPts val="1300"/>
                        </a:spcAft>
                      </a:pPr>
                      <a:r>
                        <a:rPr lang="el-GR" sz="1200">
                          <a:effectLst/>
                        </a:rPr>
                        <a:t>Κατευθυνόμενος</a:t>
                      </a:r>
                      <a:endParaRPr lang="el-G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spcBef>
                          <a:spcPts val="1300"/>
                        </a:spcBef>
                        <a:spcAft>
                          <a:spcPts val="1300"/>
                        </a:spcAft>
                      </a:pPr>
                      <a:r>
                        <a:rPr lang="en-US" sz="1200">
                          <a:effectLst/>
                        </a:rPr>
                        <a:t>7115</a:t>
                      </a:r>
                      <a:endParaRPr lang="el-G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spcBef>
                          <a:spcPts val="1300"/>
                        </a:spcBef>
                        <a:spcAft>
                          <a:spcPts val="1300"/>
                        </a:spcAft>
                      </a:pPr>
                      <a:r>
                        <a:rPr lang="en-US" sz="1200" dirty="0">
                          <a:effectLst/>
                        </a:rPr>
                        <a:t>103689</a:t>
                      </a:r>
                      <a:endParaRPr lang="el-G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961340016"/>
                  </a:ext>
                </a:extLst>
              </a:tr>
            </a:tbl>
          </a:graphicData>
        </a:graphic>
      </p:graphicFrame>
    </p:spTree>
    <p:extLst>
      <p:ext uri="{BB962C8B-B14F-4D97-AF65-F5344CB8AC3E}">
        <p14:creationId xmlns:p14="http://schemas.microsoft.com/office/powerpoint/2010/main" val="2612759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B11D8D8-7F52-BF80-04BB-D446E14DAB3C}"/>
              </a:ext>
            </a:extLst>
          </p:cNvPr>
          <p:cNvSpPr>
            <a:spLocks noGrp="1"/>
          </p:cNvSpPr>
          <p:nvPr>
            <p:ph type="title"/>
          </p:nvPr>
        </p:nvSpPr>
        <p:spPr>
          <a:xfrm>
            <a:off x="267094" y="178462"/>
            <a:ext cx="9404723" cy="1400530"/>
          </a:xfrm>
        </p:spPr>
        <p:txBody>
          <a:bodyPr/>
          <a:lstStyle/>
          <a:p>
            <a:r>
              <a:rPr lang="el-GR" dirty="0"/>
              <a:t>Αποτελέσματα (1)</a:t>
            </a:r>
          </a:p>
        </p:txBody>
      </p:sp>
      <p:sp>
        <p:nvSpPr>
          <p:cNvPr id="4" name="Θέση κειμένου 3">
            <a:extLst>
              <a:ext uri="{FF2B5EF4-FFF2-40B4-BE49-F238E27FC236}">
                <a16:creationId xmlns:a16="http://schemas.microsoft.com/office/drawing/2014/main" id="{F4E459B8-3A05-9BCF-9270-8AA8CE35729B}"/>
              </a:ext>
            </a:extLst>
          </p:cNvPr>
          <p:cNvSpPr>
            <a:spLocks noGrp="1"/>
          </p:cNvSpPr>
          <p:nvPr>
            <p:ph type="body" idx="1"/>
          </p:nvPr>
        </p:nvSpPr>
        <p:spPr>
          <a:xfrm>
            <a:off x="267094" y="1853248"/>
            <a:ext cx="4396338" cy="576262"/>
          </a:xfrm>
        </p:spPr>
        <p:txBody>
          <a:bodyPr/>
          <a:lstStyle/>
          <a:p>
            <a:r>
              <a:rPr lang="el-GR" sz="1600" dirty="0">
                <a:latin typeface="+mn-lt"/>
              </a:rPr>
              <a:t>Μέση αποτελεσματικότητα μεθόδου ταξινόμησης για κάθε αλγόριθμο δημιουργίας </a:t>
            </a:r>
            <a:r>
              <a:rPr lang="el-GR" sz="1600" dirty="0" err="1">
                <a:latin typeface="+mn-lt"/>
              </a:rPr>
              <a:t>node</a:t>
            </a:r>
            <a:r>
              <a:rPr lang="el-GR" sz="1600" dirty="0">
                <a:latin typeface="+mn-lt"/>
              </a:rPr>
              <a:t> </a:t>
            </a:r>
            <a:r>
              <a:rPr lang="el-GR" sz="1600" dirty="0" err="1">
                <a:latin typeface="+mn-lt"/>
              </a:rPr>
              <a:t>embeddings</a:t>
            </a:r>
            <a:r>
              <a:rPr lang="el-GR" sz="1600" dirty="0">
                <a:latin typeface="+mn-lt"/>
              </a:rPr>
              <a:t> για την περίπτωση των </a:t>
            </a:r>
            <a:r>
              <a:rPr lang="el-GR" sz="1600" b="1" i="1" u="sng" dirty="0">
                <a:latin typeface="+mn-lt"/>
              </a:rPr>
              <a:t>3 κλάσεων</a:t>
            </a:r>
          </a:p>
        </p:txBody>
      </p:sp>
      <p:pic>
        <p:nvPicPr>
          <p:cNvPr id="9" name="Θέση περιεχομένου 8">
            <a:extLst>
              <a:ext uri="{FF2B5EF4-FFF2-40B4-BE49-F238E27FC236}">
                <a16:creationId xmlns:a16="http://schemas.microsoft.com/office/drawing/2014/main" id="{420AAE4C-9DDF-4CE8-936F-4310F8D0190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7094" y="2644981"/>
            <a:ext cx="5624404" cy="3600000"/>
          </a:xfrm>
        </p:spPr>
      </p:pic>
      <p:sp>
        <p:nvSpPr>
          <p:cNvPr id="6" name="Θέση κειμένου 5">
            <a:extLst>
              <a:ext uri="{FF2B5EF4-FFF2-40B4-BE49-F238E27FC236}">
                <a16:creationId xmlns:a16="http://schemas.microsoft.com/office/drawing/2014/main" id="{05F38C45-A13A-6256-F75A-03C3864D9630}"/>
              </a:ext>
            </a:extLst>
          </p:cNvPr>
          <p:cNvSpPr>
            <a:spLocks noGrp="1"/>
          </p:cNvSpPr>
          <p:nvPr>
            <p:ph type="body" sz="quarter" idx="3"/>
          </p:nvPr>
        </p:nvSpPr>
        <p:spPr>
          <a:xfrm>
            <a:off x="6486265" y="1853248"/>
            <a:ext cx="4396339" cy="576262"/>
          </a:xfrm>
        </p:spPr>
        <p:txBody>
          <a:bodyPr/>
          <a:lstStyle/>
          <a:p>
            <a:r>
              <a:rPr lang="el-GR" sz="1600" dirty="0">
                <a:latin typeface="+mn-lt"/>
              </a:rPr>
              <a:t>Μέση αποτελεσματικότητα μεθόδου ταξινόμησης για κάθε αλγόριθμο δημιουργίας </a:t>
            </a:r>
            <a:r>
              <a:rPr lang="el-GR" sz="1600" dirty="0" err="1">
                <a:latin typeface="+mn-lt"/>
              </a:rPr>
              <a:t>node</a:t>
            </a:r>
            <a:r>
              <a:rPr lang="el-GR" sz="1600" dirty="0">
                <a:latin typeface="+mn-lt"/>
              </a:rPr>
              <a:t> </a:t>
            </a:r>
            <a:r>
              <a:rPr lang="el-GR" sz="1600" dirty="0" err="1">
                <a:latin typeface="+mn-lt"/>
              </a:rPr>
              <a:t>embeddings</a:t>
            </a:r>
            <a:r>
              <a:rPr lang="el-GR" sz="1600" dirty="0">
                <a:latin typeface="+mn-lt"/>
              </a:rPr>
              <a:t> για την περίπτωση των </a:t>
            </a:r>
            <a:r>
              <a:rPr lang="en-US" sz="1600" b="1" i="1" u="sng" dirty="0">
                <a:latin typeface="+mn-lt"/>
              </a:rPr>
              <a:t>4</a:t>
            </a:r>
            <a:r>
              <a:rPr lang="el-GR" sz="1600" b="1" i="1" u="sng" dirty="0">
                <a:latin typeface="+mn-lt"/>
              </a:rPr>
              <a:t> κλάσεων</a:t>
            </a:r>
          </a:p>
        </p:txBody>
      </p:sp>
      <p:pic>
        <p:nvPicPr>
          <p:cNvPr id="11" name="Θέση περιεχομένου 10">
            <a:extLst>
              <a:ext uri="{FF2B5EF4-FFF2-40B4-BE49-F238E27FC236}">
                <a16:creationId xmlns:a16="http://schemas.microsoft.com/office/drawing/2014/main" id="{B14F75C8-2379-69DD-061D-E945E770B41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86265" y="2644981"/>
            <a:ext cx="5347015" cy="3600000"/>
          </a:xfrm>
        </p:spPr>
      </p:pic>
    </p:spTree>
    <p:extLst>
      <p:ext uri="{BB962C8B-B14F-4D97-AF65-F5344CB8AC3E}">
        <p14:creationId xmlns:p14="http://schemas.microsoft.com/office/powerpoint/2010/main" val="205101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6DEAF67-49B4-53D5-9996-E9FD4A2DFDC6}"/>
              </a:ext>
            </a:extLst>
          </p:cNvPr>
          <p:cNvSpPr>
            <a:spLocks noGrp="1"/>
          </p:cNvSpPr>
          <p:nvPr>
            <p:ph type="title"/>
          </p:nvPr>
        </p:nvSpPr>
        <p:spPr/>
        <p:txBody>
          <a:bodyPr/>
          <a:lstStyle/>
          <a:p>
            <a:r>
              <a:rPr lang="el-GR" dirty="0"/>
              <a:t>Αποτελέσματα (2)</a:t>
            </a:r>
          </a:p>
        </p:txBody>
      </p:sp>
      <p:sp>
        <p:nvSpPr>
          <p:cNvPr id="3" name="Θέση κειμένου 2">
            <a:extLst>
              <a:ext uri="{FF2B5EF4-FFF2-40B4-BE49-F238E27FC236}">
                <a16:creationId xmlns:a16="http://schemas.microsoft.com/office/drawing/2014/main" id="{0FF4AE59-9193-4DFC-ED56-98D817AAC56A}"/>
              </a:ext>
            </a:extLst>
          </p:cNvPr>
          <p:cNvSpPr>
            <a:spLocks noGrp="1"/>
          </p:cNvSpPr>
          <p:nvPr>
            <p:ph type="body" idx="1"/>
          </p:nvPr>
        </p:nvSpPr>
        <p:spPr/>
        <p:txBody>
          <a:bodyPr/>
          <a:lstStyle/>
          <a:p>
            <a:r>
              <a:rPr lang="el-GR" sz="1600" dirty="0">
                <a:latin typeface="+mn-lt"/>
              </a:rPr>
              <a:t>Μέση αποτελεσματικότητα μεθόδου ταξινόμησης για κάθε αλγόριθμο δημιουργίας </a:t>
            </a:r>
            <a:r>
              <a:rPr lang="el-GR" sz="1600" dirty="0" err="1">
                <a:latin typeface="+mn-lt"/>
              </a:rPr>
              <a:t>node</a:t>
            </a:r>
            <a:r>
              <a:rPr lang="el-GR" sz="1600" dirty="0">
                <a:latin typeface="+mn-lt"/>
              </a:rPr>
              <a:t> </a:t>
            </a:r>
            <a:r>
              <a:rPr lang="el-GR" sz="1600" dirty="0" err="1">
                <a:latin typeface="+mn-lt"/>
              </a:rPr>
              <a:t>embeddings</a:t>
            </a:r>
            <a:r>
              <a:rPr lang="el-GR" sz="1600" dirty="0">
                <a:latin typeface="+mn-lt"/>
              </a:rPr>
              <a:t> για την περίπτωση των </a:t>
            </a:r>
            <a:r>
              <a:rPr lang="el-GR" sz="1600" b="1" i="1" u="sng" dirty="0">
                <a:latin typeface="+mn-lt"/>
              </a:rPr>
              <a:t>3 κλάσεων</a:t>
            </a:r>
          </a:p>
        </p:txBody>
      </p:sp>
      <p:graphicFrame>
        <p:nvGraphicFramePr>
          <p:cNvPr id="7" name="Θέση περιεχομένου 6">
            <a:extLst>
              <a:ext uri="{FF2B5EF4-FFF2-40B4-BE49-F238E27FC236}">
                <a16:creationId xmlns:a16="http://schemas.microsoft.com/office/drawing/2014/main" id="{E22A2D30-E1B9-CE7A-869E-E710B857D73C}"/>
              </a:ext>
            </a:extLst>
          </p:cNvPr>
          <p:cNvGraphicFramePr>
            <a:graphicFrameLocks noGrp="1"/>
          </p:cNvGraphicFramePr>
          <p:nvPr>
            <p:ph sz="half" idx="2"/>
            <p:extLst>
              <p:ext uri="{D42A27DB-BD31-4B8C-83A1-F6EECF244321}">
                <p14:modId xmlns:p14="http://schemas.microsoft.com/office/powerpoint/2010/main" val="1923038330"/>
              </p:ext>
            </p:extLst>
          </p:nvPr>
        </p:nvGraphicFramePr>
        <p:xfrm>
          <a:off x="1103313" y="3059585"/>
          <a:ext cx="4395787" cy="2551702"/>
        </p:xfrm>
        <a:graphic>
          <a:graphicData uri="http://schemas.openxmlformats.org/drawingml/2006/table">
            <a:tbl>
              <a:tblPr/>
              <a:tblGrid>
                <a:gridCol w="1024492">
                  <a:extLst>
                    <a:ext uri="{9D8B030D-6E8A-4147-A177-3AD203B41FA5}">
                      <a16:colId xmlns:a16="http://schemas.microsoft.com/office/drawing/2014/main" val="98182138"/>
                    </a:ext>
                  </a:extLst>
                </a:gridCol>
                <a:gridCol w="798151">
                  <a:extLst>
                    <a:ext uri="{9D8B030D-6E8A-4147-A177-3AD203B41FA5}">
                      <a16:colId xmlns:a16="http://schemas.microsoft.com/office/drawing/2014/main" val="283807028"/>
                    </a:ext>
                  </a:extLst>
                </a:gridCol>
                <a:gridCol w="881540">
                  <a:extLst>
                    <a:ext uri="{9D8B030D-6E8A-4147-A177-3AD203B41FA5}">
                      <a16:colId xmlns:a16="http://schemas.microsoft.com/office/drawing/2014/main" val="2798072152"/>
                    </a:ext>
                  </a:extLst>
                </a:gridCol>
                <a:gridCol w="810064">
                  <a:extLst>
                    <a:ext uri="{9D8B030D-6E8A-4147-A177-3AD203B41FA5}">
                      <a16:colId xmlns:a16="http://schemas.microsoft.com/office/drawing/2014/main" val="506474620"/>
                    </a:ext>
                  </a:extLst>
                </a:gridCol>
                <a:gridCol w="881540">
                  <a:extLst>
                    <a:ext uri="{9D8B030D-6E8A-4147-A177-3AD203B41FA5}">
                      <a16:colId xmlns:a16="http://schemas.microsoft.com/office/drawing/2014/main" val="4202639690"/>
                    </a:ext>
                  </a:extLst>
                </a:gridCol>
              </a:tblGrid>
              <a:tr h="327332">
                <a:tc>
                  <a:txBody>
                    <a:bodyPr/>
                    <a:lstStyle/>
                    <a:p>
                      <a:pPr algn="ctr" fontAlgn="ctr"/>
                      <a:r>
                        <a:rPr lang="el-GR" sz="1000" b="0" i="0" u="none" strike="noStrike">
                          <a:solidFill>
                            <a:srgbClr val="000000"/>
                          </a:solidFill>
                          <a:effectLst/>
                          <a:latin typeface="+mn-lt"/>
                        </a:rPr>
                        <a:t> </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mn-lt"/>
                        </a:rPr>
                        <a:t>Node2vec</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mn-lt"/>
                        </a:rPr>
                        <a:t>DeepWalk</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mn-lt"/>
                        </a:rPr>
                        <a:t>Walklets</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mn-lt"/>
                        </a:rPr>
                        <a:t>ext-Graph2vec</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6077474"/>
                  </a:ext>
                </a:extLst>
              </a:tr>
              <a:tr h="327332">
                <a:tc>
                  <a:txBody>
                    <a:bodyPr/>
                    <a:lstStyle/>
                    <a:p>
                      <a:pPr algn="ctr" fontAlgn="ctr"/>
                      <a:r>
                        <a:rPr lang="en-US" sz="900" b="1" i="0" u="none" strike="noStrike">
                          <a:solidFill>
                            <a:srgbClr val="000000"/>
                          </a:solidFill>
                          <a:effectLst/>
                          <a:latin typeface="+mn-lt"/>
                        </a:rPr>
                        <a:t>Gaussian NB</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0,671</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dirty="0">
                          <a:solidFill>
                            <a:srgbClr val="000000"/>
                          </a:solidFill>
                          <a:effectLst/>
                          <a:latin typeface="+mn-lt"/>
                        </a:rPr>
                        <a:t>0,690</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0,620</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l-GR" sz="1000" b="0" i="0" u="none" strike="noStrike">
                          <a:solidFill>
                            <a:srgbClr val="000000"/>
                          </a:solidFill>
                          <a:effectLst/>
                          <a:latin typeface="+mn-lt"/>
                        </a:rPr>
                        <a:t>0,888</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14462344"/>
                  </a:ext>
                </a:extLst>
              </a:tr>
              <a:tr h="327332">
                <a:tc>
                  <a:txBody>
                    <a:bodyPr/>
                    <a:lstStyle/>
                    <a:p>
                      <a:pPr algn="ctr" fontAlgn="ctr"/>
                      <a:r>
                        <a:rPr lang="en-US" sz="900" b="1" i="0" u="none" strike="noStrike">
                          <a:solidFill>
                            <a:srgbClr val="000000"/>
                          </a:solidFill>
                          <a:effectLst/>
                          <a:latin typeface="+mn-lt"/>
                        </a:rPr>
                        <a:t>Decision Tree</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0,564</a:t>
                      </a:r>
                      <a:endParaRPr lang="el-GR" sz="1000" b="0" i="0" u="none" strike="noStrike" dirty="0">
                        <a:solidFill>
                          <a:srgbClr val="000000"/>
                        </a:solidFill>
                        <a:effectLst/>
                        <a:latin typeface="+mn-lt"/>
                      </a:endParaRP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l-GR" sz="1000" b="0" i="0" u="none" strike="noStrike">
                          <a:solidFill>
                            <a:srgbClr val="000000"/>
                          </a:solidFill>
                          <a:effectLst/>
                          <a:latin typeface="+mn-lt"/>
                        </a:rPr>
                        <a:t>0,566</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l-GR" sz="1000" b="0" i="0" u="none" strike="noStrike">
                          <a:solidFill>
                            <a:srgbClr val="000000"/>
                          </a:solidFill>
                          <a:effectLst/>
                          <a:latin typeface="+mn-lt"/>
                        </a:rPr>
                        <a:t>0,729</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0,854</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4025569008"/>
                  </a:ext>
                </a:extLst>
              </a:tr>
              <a:tr h="654664">
                <a:tc>
                  <a:txBody>
                    <a:bodyPr/>
                    <a:lstStyle/>
                    <a:p>
                      <a:pPr algn="ctr" fontAlgn="ctr"/>
                      <a:r>
                        <a:rPr lang="en-US" sz="900" b="1" i="0" u="none" strike="noStrike">
                          <a:solidFill>
                            <a:srgbClr val="000000"/>
                          </a:solidFill>
                          <a:effectLst/>
                          <a:latin typeface="+mn-lt"/>
                        </a:rPr>
                        <a:t>K-nearest neighbors</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dirty="0">
                          <a:solidFill>
                            <a:srgbClr val="000000"/>
                          </a:solidFill>
                          <a:effectLst/>
                          <a:latin typeface="+mn-lt"/>
                        </a:rPr>
                        <a:t>0,642</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0,646</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0,769</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0,892</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2267274"/>
                  </a:ext>
                </a:extLst>
              </a:tr>
              <a:tr h="394286">
                <a:tc>
                  <a:txBody>
                    <a:bodyPr/>
                    <a:lstStyle/>
                    <a:p>
                      <a:pPr algn="ctr" fontAlgn="ctr"/>
                      <a:r>
                        <a:rPr lang="en-US" sz="900" b="1" i="0" u="none" strike="noStrike">
                          <a:solidFill>
                            <a:srgbClr val="000000"/>
                          </a:solidFill>
                          <a:effectLst/>
                          <a:latin typeface="+mn-lt"/>
                        </a:rPr>
                        <a:t>Logistic regression</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0,717</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dirty="0">
                          <a:solidFill>
                            <a:srgbClr val="000000"/>
                          </a:solidFill>
                          <a:effectLst/>
                          <a:latin typeface="+mn-lt"/>
                        </a:rPr>
                        <a:t>0,703</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0,795</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0,890</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67400920"/>
                  </a:ext>
                </a:extLst>
              </a:tr>
              <a:tr h="185985">
                <a:tc>
                  <a:txBody>
                    <a:bodyPr/>
                    <a:lstStyle/>
                    <a:p>
                      <a:pPr algn="ctr" fontAlgn="ctr"/>
                      <a:r>
                        <a:rPr lang="en-US" sz="900" b="1" i="0" u="none" strike="noStrike">
                          <a:solidFill>
                            <a:srgbClr val="000000"/>
                          </a:solidFill>
                          <a:effectLst/>
                          <a:latin typeface="+mn-lt"/>
                        </a:rPr>
                        <a:t>Svm</a:t>
                      </a:r>
                    </a:p>
                  </a:txBody>
                  <a:tcPr marL="7148" marR="7148" marT="714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0,785</a:t>
                      </a:r>
                    </a:p>
                  </a:txBody>
                  <a:tcPr marL="7148" marR="7148" marT="714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l-GR" sz="1000" b="0" i="0" u="none" strike="noStrike">
                          <a:solidFill>
                            <a:srgbClr val="000000"/>
                          </a:solidFill>
                          <a:effectLst/>
                          <a:latin typeface="+mn-lt"/>
                        </a:rPr>
                        <a:t>0,798</a:t>
                      </a:r>
                    </a:p>
                  </a:txBody>
                  <a:tcPr marL="7148" marR="7148" marT="714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l-GR" sz="1000" b="0" i="0" u="none" strike="noStrike">
                          <a:solidFill>
                            <a:srgbClr val="000000"/>
                          </a:solidFill>
                          <a:effectLst/>
                          <a:latin typeface="+mn-lt"/>
                        </a:rPr>
                        <a:t>0,822</a:t>
                      </a:r>
                    </a:p>
                  </a:txBody>
                  <a:tcPr marL="7148" marR="7148" marT="714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0,897</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10280634"/>
                  </a:ext>
                </a:extLst>
              </a:tr>
              <a:tr h="334771">
                <a:tc>
                  <a:txBody>
                    <a:bodyPr/>
                    <a:lstStyle/>
                    <a:p>
                      <a:pPr algn="ctr" fontAlgn="ctr"/>
                      <a:r>
                        <a:rPr lang="en-US" sz="900" b="1" i="0" u="none" strike="noStrike">
                          <a:solidFill>
                            <a:srgbClr val="000000"/>
                          </a:solidFill>
                          <a:effectLst/>
                          <a:latin typeface="+mn-lt"/>
                        </a:rPr>
                        <a:t>Neural Network</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0,781</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0,778</a:t>
                      </a:r>
                    </a:p>
                  </a:txBody>
                  <a:tcPr marL="7148" marR="7148" marT="714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0,828</a:t>
                      </a:r>
                    </a:p>
                  </a:txBody>
                  <a:tcPr marL="7148" marR="7148" marT="714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l-GR" sz="1000" b="0" i="0" u="none" strike="noStrike" dirty="0">
                          <a:solidFill>
                            <a:srgbClr val="000000"/>
                          </a:solidFill>
                          <a:effectLst/>
                          <a:latin typeface="+mn-lt"/>
                        </a:rPr>
                        <a:t>0,903</a:t>
                      </a:r>
                    </a:p>
                  </a:txBody>
                  <a:tcPr marL="7148" marR="7148" marT="714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936887490"/>
                  </a:ext>
                </a:extLst>
              </a:tr>
            </a:tbl>
          </a:graphicData>
        </a:graphic>
      </p:graphicFrame>
      <p:sp>
        <p:nvSpPr>
          <p:cNvPr id="5" name="Θέση κειμένου 4">
            <a:extLst>
              <a:ext uri="{FF2B5EF4-FFF2-40B4-BE49-F238E27FC236}">
                <a16:creationId xmlns:a16="http://schemas.microsoft.com/office/drawing/2014/main" id="{3422AF25-7F45-F580-7473-7D3848FEFBAF}"/>
              </a:ext>
            </a:extLst>
          </p:cNvPr>
          <p:cNvSpPr>
            <a:spLocks noGrp="1"/>
          </p:cNvSpPr>
          <p:nvPr>
            <p:ph type="body" sz="quarter" idx="3"/>
          </p:nvPr>
        </p:nvSpPr>
        <p:spPr>
          <a:xfrm>
            <a:off x="6298307" y="1854967"/>
            <a:ext cx="4396339" cy="576262"/>
          </a:xfrm>
        </p:spPr>
        <p:txBody>
          <a:bodyPr/>
          <a:lstStyle/>
          <a:p>
            <a:r>
              <a:rPr lang="el-GR" sz="1600" dirty="0">
                <a:latin typeface="+mn-lt"/>
              </a:rPr>
              <a:t>Μέση αποτελεσματικότητα μεθόδου ταξινόμησης για κάθε αλγόριθμο δημιουργίας </a:t>
            </a:r>
            <a:r>
              <a:rPr lang="el-GR" sz="1600" dirty="0" err="1">
                <a:latin typeface="+mn-lt"/>
              </a:rPr>
              <a:t>node</a:t>
            </a:r>
            <a:r>
              <a:rPr lang="el-GR" sz="1600" dirty="0">
                <a:latin typeface="+mn-lt"/>
              </a:rPr>
              <a:t> </a:t>
            </a:r>
            <a:r>
              <a:rPr lang="el-GR" sz="1600" dirty="0" err="1">
                <a:latin typeface="+mn-lt"/>
              </a:rPr>
              <a:t>embeddings</a:t>
            </a:r>
            <a:r>
              <a:rPr lang="el-GR" sz="1600" dirty="0">
                <a:latin typeface="+mn-lt"/>
              </a:rPr>
              <a:t> για την περίπτωση των </a:t>
            </a:r>
            <a:r>
              <a:rPr lang="el-GR" sz="1600" b="1" i="1" u="sng" dirty="0">
                <a:latin typeface="+mn-lt"/>
              </a:rPr>
              <a:t>4 κλάσεων</a:t>
            </a:r>
          </a:p>
        </p:txBody>
      </p:sp>
      <p:graphicFrame>
        <p:nvGraphicFramePr>
          <p:cNvPr id="8" name="Θέση περιεχομένου 7">
            <a:extLst>
              <a:ext uri="{FF2B5EF4-FFF2-40B4-BE49-F238E27FC236}">
                <a16:creationId xmlns:a16="http://schemas.microsoft.com/office/drawing/2014/main" id="{FE1245E5-10ED-EE28-8741-6C6CAF69A886}"/>
              </a:ext>
            </a:extLst>
          </p:cNvPr>
          <p:cNvGraphicFramePr>
            <a:graphicFrameLocks noGrp="1"/>
          </p:cNvGraphicFramePr>
          <p:nvPr>
            <p:ph sz="quarter" idx="4"/>
            <p:extLst>
              <p:ext uri="{D42A27DB-BD31-4B8C-83A1-F6EECF244321}">
                <p14:modId xmlns:p14="http://schemas.microsoft.com/office/powerpoint/2010/main" val="2844310096"/>
              </p:ext>
            </p:extLst>
          </p:nvPr>
        </p:nvGraphicFramePr>
        <p:xfrm>
          <a:off x="6298487" y="3059585"/>
          <a:ext cx="4395788" cy="2551701"/>
        </p:xfrm>
        <a:graphic>
          <a:graphicData uri="http://schemas.openxmlformats.org/drawingml/2006/table">
            <a:tbl>
              <a:tblPr/>
              <a:tblGrid>
                <a:gridCol w="1024493">
                  <a:extLst>
                    <a:ext uri="{9D8B030D-6E8A-4147-A177-3AD203B41FA5}">
                      <a16:colId xmlns:a16="http://schemas.microsoft.com/office/drawing/2014/main" val="2718135843"/>
                    </a:ext>
                  </a:extLst>
                </a:gridCol>
                <a:gridCol w="798151">
                  <a:extLst>
                    <a:ext uri="{9D8B030D-6E8A-4147-A177-3AD203B41FA5}">
                      <a16:colId xmlns:a16="http://schemas.microsoft.com/office/drawing/2014/main" val="1346889116"/>
                    </a:ext>
                  </a:extLst>
                </a:gridCol>
                <a:gridCol w="881540">
                  <a:extLst>
                    <a:ext uri="{9D8B030D-6E8A-4147-A177-3AD203B41FA5}">
                      <a16:colId xmlns:a16="http://schemas.microsoft.com/office/drawing/2014/main" val="859778145"/>
                    </a:ext>
                  </a:extLst>
                </a:gridCol>
                <a:gridCol w="810064">
                  <a:extLst>
                    <a:ext uri="{9D8B030D-6E8A-4147-A177-3AD203B41FA5}">
                      <a16:colId xmlns:a16="http://schemas.microsoft.com/office/drawing/2014/main" val="3047720298"/>
                    </a:ext>
                  </a:extLst>
                </a:gridCol>
                <a:gridCol w="881540">
                  <a:extLst>
                    <a:ext uri="{9D8B030D-6E8A-4147-A177-3AD203B41FA5}">
                      <a16:colId xmlns:a16="http://schemas.microsoft.com/office/drawing/2014/main" val="2078995999"/>
                    </a:ext>
                  </a:extLst>
                </a:gridCol>
              </a:tblGrid>
              <a:tr h="314495">
                <a:tc>
                  <a:txBody>
                    <a:bodyPr/>
                    <a:lstStyle/>
                    <a:p>
                      <a:pPr algn="ctr" fontAlgn="ctr"/>
                      <a:r>
                        <a:rPr lang="el-GR" sz="1000" b="0" i="0" u="none" strike="noStrike">
                          <a:solidFill>
                            <a:srgbClr val="000000"/>
                          </a:solidFill>
                          <a:effectLst/>
                          <a:latin typeface="+mn-lt"/>
                        </a:rPr>
                        <a:t> </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mn-lt"/>
                        </a:rPr>
                        <a:t>Node2vec</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mn-lt"/>
                        </a:rPr>
                        <a:t>DeepWalk</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mn-lt"/>
                        </a:rPr>
                        <a:t>Walklets</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mn-lt"/>
                        </a:rPr>
                        <a:t>ext-Graph2vec</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99828"/>
                  </a:ext>
                </a:extLst>
              </a:tr>
              <a:tr h="314495">
                <a:tc>
                  <a:txBody>
                    <a:bodyPr/>
                    <a:lstStyle/>
                    <a:p>
                      <a:pPr algn="ctr" fontAlgn="ctr"/>
                      <a:r>
                        <a:rPr lang="en-US" sz="900" b="1" i="0" u="none" strike="noStrike" dirty="0">
                          <a:solidFill>
                            <a:srgbClr val="000000"/>
                          </a:solidFill>
                          <a:effectLst/>
                          <a:latin typeface="+mn-lt"/>
                        </a:rPr>
                        <a:t>Gaussian NB</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0,568</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0,580</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0,546</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l-GR" sz="1000" b="0" i="0" u="none" strike="noStrike">
                          <a:solidFill>
                            <a:srgbClr val="000000"/>
                          </a:solidFill>
                          <a:effectLst/>
                          <a:latin typeface="+mn-lt"/>
                        </a:rPr>
                        <a:t>0,839</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1394280"/>
                  </a:ext>
                </a:extLst>
              </a:tr>
              <a:tr h="314495">
                <a:tc>
                  <a:txBody>
                    <a:bodyPr/>
                    <a:lstStyle/>
                    <a:p>
                      <a:pPr algn="ctr" fontAlgn="ctr"/>
                      <a:r>
                        <a:rPr lang="en-US" sz="900" b="1" i="0" u="none" strike="noStrike">
                          <a:solidFill>
                            <a:srgbClr val="000000"/>
                          </a:solidFill>
                          <a:effectLst/>
                          <a:latin typeface="+mn-lt"/>
                        </a:rPr>
                        <a:t>Decision Tree</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dirty="0">
                          <a:solidFill>
                            <a:srgbClr val="000000"/>
                          </a:solidFill>
                          <a:effectLst/>
                          <a:latin typeface="+mn-lt"/>
                        </a:rPr>
                        <a:t>0,464</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l-GR" sz="1000" b="0" i="0" u="none" strike="noStrike">
                          <a:solidFill>
                            <a:srgbClr val="000000"/>
                          </a:solidFill>
                          <a:effectLst/>
                          <a:latin typeface="+mn-lt"/>
                        </a:rPr>
                        <a:t>0,475</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l-GR" sz="1000" b="0" i="0" u="none" strike="noStrike">
                          <a:solidFill>
                            <a:srgbClr val="000000"/>
                          </a:solidFill>
                          <a:effectLst/>
                          <a:latin typeface="+mn-lt"/>
                        </a:rPr>
                        <a:t>0,602</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0,798</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405377047"/>
                  </a:ext>
                </a:extLst>
              </a:tr>
              <a:tr h="628991">
                <a:tc>
                  <a:txBody>
                    <a:bodyPr/>
                    <a:lstStyle/>
                    <a:p>
                      <a:pPr algn="ctr" fontAlgn="ctr"/>
                      <a:r>
                        <a:rPr lang="en-US" sz="900" b="1" i="0" u="none" strike="noStrike">
                          <a:solidFill>
                            <a:srgbClr val="000000"/>
                          </a:solidFill>
                          <a:effectLst/>
                          <a:latin typeface="+mn-lt"/>
                        </a:rPr>
                        <a:t>K-nearest neighbors</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dirty="0">
                          <a:solidFill>
                            <a:srgbClr val="000000"/>
                          </a:solidFill>
                          <a:effectLst/>
                          <a:latin typeface="+mn-lt"/>
                        </a:rPr>
                        <a:t>0,550</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dirty="0">
                          <a:solidFill>
                            <a:srgbClr val="000000"/>
                          </a:solidFill>
                          <a:effectLst/>
                          <a:latin typeface="+mn-lt"/>
                        </a:rPr>
                        <a:t>0,603</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0,611</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0,844</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79018342"/>
                  </a:ext>
                </a:extLst>
              </a:tr>
              <a:tr h="478891">
                <a:tc>
                  <a:txBody>
                    <a:bodyPr/>
                    <a:lstStyle/>
                    <a:p>
                      <a:pPr algn="ctr" fontAlgn="ctr"/>
                      <a:r>
                        <a:rPr lang="en-US" sz="900" b="1" i="0" u="none" strike="noStrike">
                          <a:solidFill>
                            <a:srgbClr val="000000"/>
                          </a:solidFill>
                          <a:effectLst/>
                          <a:latin typeface="+mn-lt"/>
                        </a:rPr>
                        <a:t>Logistic regression</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dirty="0">
                          <a:solidFill>
                            <a:srgbClr val="000000"/>
                          </a:solidFill>
                          <a:effectLst/>
                          <a:latin typeface="+mn-lt"/>
                        </a:rPr>
                        <a:t>0,609</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0,613</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0,704</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0,842</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80492875"/>
                  </a:ext>
                </a:extLst>
              </a:tr>
              <a:tr h="178691">
                <a:tc>
                  <a:txBody>
                    <a:bodyPr/>
                    <a:lstStyle/>
                    <a:p>
                      <a:pPr algn="ctr" fontAlgn="ctr"/>
                      <a:r>
                        <a:rPr lang="en-US" sz="900" b="1" i="0" u="none" strike="noStrike">
                          <a:solidFill>
                            <a:srgbClr val="000000"/>
                          </a:solidFill>
                          <a:effectLst/>
                          <a:latin typeface="+mn-lt"/>
                        </a:rPr>
                        <a:t>Svm</a:t>
                      </a:r>
                    </a:p>
                  </a:txBody>
                  <a:tcPr marL="7148" marR="7148" marT="714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0,693</a:t>
                      </a:r>
                    </a:p>
                  </a:txBody>
                  <a:tcPr marL="7148" marR="7148" marT="714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l-GR" sz="1000" b="0" i="0" u="none" strike="noStrike">
                          <a:solidFill>
                            <a:srgbClr val="000000"/>
                          </a:solidFill>
                          <a:effectLst/>
                          <a:latin typeface="+mn-lt"/>
                        </a:rPr>
                        <a:t>0,675</a:t>
                      </a:r>
                    </a:p>
                  </a:txBody>
                  <a:tcPr marL="7148" marR="7148" marT="714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l-GR" sz="1000" b="0" i="0" u="none" strike="noStrike">
                          <a:solidFill>
                            <a:srgbClr val="000000"/>
                          </a:solidFill>
                          <a:effectLst/>
                          <a:latin typeface="+mn-lt"/>
                        </a:rPr>
                        <a:t>0,755</a:t>
                      </a:r>
                    </a:p>
                  </a:txBody>
                  <a:tcPr marL="7148" marR="7148" marT="714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l-GR" sz="1000" b="0" i="0" u="none" strike="noStrike">
                          <a:solidFill>
                            <a:srgbClr val="000000"/>
                          </a:solidFill>
                          <a:effectLst/>
                          <a:latin typeface="+mn-lt"/>
                        </a:rPr>
                        <a:t>0,858</a:t>
                      </a:r>
                    </a:p>
                  </a:txBody>
                  <a:tcPr marL="7148" marR="7148" marT="714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07952700"/>
                  </a:ext>
                </a:extLst>
              </a:tr>
              <a:tr h="321643">
                <a:tc>
                  <a:txBody>
                    <a:bodyPr/>
                    <a:lstStyle/>
                    <a:p>
                      <a:pPr algn="ctr" fontAlgn="ctr"/>
                      <a:r>
                        <a:rPr lang="en-US" sz="900" b="1" i="0" u="none" strike="noStrike">
                          <a:solidFill>
                            <a:srgbClr val="000000"/>
                          </a:solidFill>
                          <a:effectLst/>
                          <a:latin typeface="+mn-lt"/>
                        </a:rPr>
                        <a:t>Neural Network</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0,674</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0,674</a:t>
                      </a:r>
                    </a:p>
                  </a:txBody>
                  <a:tcPr marL="7148" marR="7148" marT="7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a:solidFill>
                            <a:srgbClr val="000000"/>
                          </a:solidFill>
                          <a:effectLst/>
                          <a:latin typeface="+mn-lt"/>
                        </a:rPr>
                        <a:t>0,746</a:t>
                      </a:r>
                    </a:p>
                  </a:txBody>
                  <a:tcPr marL="7148" marR="7148" marT="714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l-GR" sz="1000" b="0" i="0" u="none" strike="noStrike" dirty="0">
                          <a:solidFill>
                            <a:srgbClr val="000000"/>
                          </a:solidFill>
                          <a:effectLst/>
                          <a:latin typeface="+mn-lt"/>
                        </a:rPr>
                        <a:t>0,858</a:t>
                      </a:r>
                    </a:p>
                  </a:txBody>
                  <a:tcPr marL="7148" marR="7148" marT="714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386348081"/>
                  </a:ext>
                </a:extLst>
              </a:tr>
            </a:tbl>
          </a:graphicData>
        </a:graphic>
      </p:graphicFrame>
    </p:spTree>
    <p:extLst>
      <p:ext uri="{BB962C8B-B14F-4D97-AF65-F5344CB8AC3E}">
        <p14:creationId xmlns:p14="http://schemas.microsoft.com/office/powerpoint/2010/main" val="1166108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Τίτλος 6">
            <a:extLst>
              <a:ext uri="{FF2B5EF4-FFF2-40B4-BE49-F238E27FC236}">
                <a16:creationId xmlns:a16="http://schemas.microsoft.com/office/drawing/2014/main" id="{5FC20A6F-27A2-6AEE-16FD-2FC65B8B6340}"/>
              </a:ext>
            </a:extLst>
          </p:cNvPr>
          <p:cNvSpPr>
            <a:spLocks noGrp="1"/>
          </p:cNvSpPr>
          <p:nvPr>
            <p:ph type="title"/>
          </p:nvPr>
        </p:nvSpPr>
        <p:spPr>
          <a:xfrm>
            <a:off x="646111" y="452718"/>
            <a:ext cx="9404723" cy="862898"/>
          </a:xfrm>
        </p:spPr>
        <p:txBody>
          <a:bodyPr/>
          <a:lstStyle/>
          <a:p>
            <a:r>
              <a:rPr lang="el-GR" dirty="0"/>
              <a:t>Σύγκριση Αποτελεσμάτων</a:t>
            </a:r>
          </a:p>
        </p:txBody>
      </p:sp>
      <p:sp>
        <p:nvSpPr>
          <p:cNvPr id="8" name="Θέση κειμένου 7">
            <a:extLst>
              <a:ext uri="{FF2B5EF4-FFF2-40B4-BE49-F238E27FC236}">
                <a16:creationId xmlns:a16="http://schemas.microsoft.com/office/drawing/2014/main" id="{E00AE691-B6D9-6318-4A2C-8D6C21F107A7}"/>
              </a:ext>
            </a:extLst>
          </p:cNvPr>
          <p:cNvSpPr>
            <a:spLocks noGrp="1"/>
          </p:cNvSpPr>
          <p:nvPr>
            <p:ph type="body" idx="1"/>
          </p:nvPr>
        </p:nvSpPr>
        <p:spPr/>
        <p:txBody>
          <a:bodyPr/>
          <a:lstStyle/>
          <a:p>
            <a:r>
              <a:rPr lang="el-GR" sz="1600" dirty="0"/>
              <a:t>Σύγκριση μεταξύ αλγορίθμων ταξινόμησης</a:t>
            </a:r>
          </a:p>
        </p:txBody>
      </p:sp>
      <p:sp>
        <p:nvSpPr>
          <p:cNvPr id="11" name="Θέση κειμένου 10">
            <a:extLst>
              <a:ext uri="{FF2B5EF4-FFF2-40B4-BE49-F238E27FC236}">
                <a16:creationId xmlns:a16="http://schemas.microsoft.com/office/drawing/2014/main" id="{BFA98725-7B3A-F9CA-A7D7-22BC62DA361D}"/>
              </a:ext>
            </a:extLst>
          </p:cNvPr>
          <p:cNvSpPr>
            <a:spLocks noGrp="1"/>
          </p:cNvSpPr>
          <p:nvPr>
            <p:ph type="body" sz="half" idx="15"/>
          </p:nvPr>
        </p:nvSpPr>
        <p:spPr/>
        <p:txBody>
          <a:bodyPr>
            <a:normAutofit/>
          </a:bodyPr>
          <a:lstStyle/>
          <a:p>
            <a:r>
              <a:rPr lang="el-GR" sz="1600" dirty="0">
                <a:latin typeface="+mn-lt"/>
              </a:rPr>
              <a:t>•Οι πιο αποτελεσματικοί αλγόριθμοι ταξινόμησης για το συγκεκριμένο πρόβλημα είναι ο αλγόριθμος </a:t>
            </a:r>
            <a:r>
              <a:rPr lang="el-GR" sz="1600" dirty="0" err="1">
                <a:latin typeface="+mn-lt"/>
              </a:rPr>
              <a:t>Svm</a:t>
            </a:r>
            <a:r>
              <a:rPr lang="el-GR" sz="1600" dirty="0">
                <a:latin typeface="+mn-lt"/>
              </a:rPr>
              <a:t> και το </a:t>
            </a:r>
            <a:r>
              <a:rPr lang="el-GR" sz="1600" dirty="0" err="1">
                <a:latin typeface="+mn-lt"/>
              </a:rPr>
              <a:t>Νευρωνικο</a:t>
            </a:r>
            <a:r>
              <a:rPr lang="el-GR" sz="1600" dirty="0">
                <a:latin typeface="+mn-lt"/>
              </a:rPr>
              <a:t> δίκτυο.</a:t>
            </a:r>
          </a:p>
          <a:p>
            <a:r>
              <a:rPr lang="el-GR" sz="1600" dirty="0">
                <a:latin typeface="+mn-lt"/>
              </a:rPr>
              <a:t>•Ο λιγότερο αποτελεσματικός αλγόριθμος ταξινόμησης για το συγκεκριμένο πρόβλημα είναι τα δέντρα απόφασης (</a:t>
            </a:r>
            <a:r>
              <a:rPr lang="el-GR" sz="1600" dirty="0" err="1">
                <a:latin typeface="+mn-lt"/>
              </a:rPr>
              <a:t>decision</a:t>
            </a:r>
            <a:r>
              <a:rPr lang="el-GR" sz="1600" dirty="0">
                <a:latin typeface="+mn-lt"/>
              </a:rPr>
              <a:t> </a:t>
            </a:r>
            <a:r>
              <a:rPr lang="el-GR" sz="1600" dirty="0" err="1">
                <a:latin typeface="+mn-lt"/>
              </a:rPr>
              <a:t>trees</a:t>
            </a:r>
            <a:r>
              <a:rPr lang="el-GR" sz="1600" dirty="0">
                <a:latin typeface="+mn-lt"/>
              </a:rPr>
              <a:t>)</a:t>
            </a:r>
          </a:p>
          <a:p>
            <a:endParaRPr lang="el-GR" sz="1600" dirty="0">
              <a:latin typeface="+mn-lt"/>
            </a:endParaRPr>
          </a:p>
        </p:txBody>
      </p:sp>
      <p:sp>
        <p:nvSpPr>
          <p:cNvPr id="9" name="Θέση κειμένου 8">
            <a:extLst>
              <a:ext uri="{FF2B5EF4-FFF2-40B4-BE49-F238E27FC236}">
                <a16:creationId xmlns:a16="http://schemas.microsoft.com/office/drawing/2014/main" id="{38500FDA-134A-6157-F1E4-A487FD969254}"/>
              </a:ext>
            </a:extLst>
          </p:cNvPr>
          <p:cNvSpPr>
            <a:spLocks noGrp="1"/>
          </p:cNvSpPr>
          <p:nvPr>
            <p:ph type="body" sz="quarter" idx="3"/>
          </p:nvPr>
        </p:nvSpPr>
        <p:spPr/>
        <p:txBody>
          <a:bodyPr/>
          <a:lstStyle/>
          <a:p>
            <a:r>
              <a:rPr lang="el-GR" sz="1600" dirty="0"/>
              <a:t>Σύγκριση μεταξύ αλγορίθμων δημιουργίας </a:t>
            </a:r>
            <a:r>
              <a:rPr lang="en-US" sz="1600" dirty="0"/>
              <a:t>node embeddings</a:t>
            </a:r>
            <a:endParaRPr lang="el-GR" sz="1600" dirty="0"/>
          </a:p>
        </p:txBody>
      </p:sp>
      <p:sp>
        <p:nvSpPr>
          <p:cNvPr id="12" name="Θέση κειμένου 11">
            <a:extLst>
              <a:ext uri="{FF2B5EF4-FFF2-40B4-BE49-F238E27FC236}">
                <a16:creationId xmlns:a16="http://schemas.microsoft.com/office/drawing/2014/main" id="{87D07309-EBE4-0F70-7187-03CE3A1002EA}"/>
              </a:ext>
            </a:extLst>
          </p:cNvPr>
          <p:cNvSpPr>
            <a:spLocks noGrp="1"/>
          </p:cNvSpPr>
          <p:nvPr>
            <p:ph type="body" sz="half" idx="16"/>
          </p:nvPr>
        </p:nvSpPr>
        <p:spPr/>
        <p:txBody>
          <a:bodyPr>
            <a:noAutofit/>
          </a:bodyPr>
          <a:lstStyle/>
          <a:p>
            <a:r>
              <a:rPr lang="el-GR" sz="1600" dirty="0">
                <a:latin typeface="+mn-lt"/>
              </a:rPr>
              <a:t>•Ο πιο αποτελεσματικός, με διαφορά, αλγόριθμος δημιουργίας </a:t>
            </a:r>
            <a:r>
              <a:rPr lang="el-GR" sz="1600" dirty="0" err="1">
                <a:latin typeface="+mn-lt"/>
              </a:rPr>
              <a:t>node</a:t>
            </a:r>
            <a:r>
              <a:rPr lang="el-GR" sz="1600" dirty="0">
                <a:latin typeface="+mn-lt"/>
              </a:rPr>
              <a:t> </a:t>
            </a:r>
            <a:r>
              <a:rPr lang="el-GR" sz="1600" dirty="0" err="1">
                <a:latin typeface="+mn-lt"/>
              </a:rPr>
              <a:t>embedding</a:t>
            </a:r>
            <a:r>
              <a:rPr lang="en-US" sz="1600" dirty="0">
                <a:latin typeface="+mn-lt"/>
              </a:rPr>
              <a:t>s </a:t>
            </a:r>
            <a:r>
              <a:rPr lang="el-GR" sz="1600" dirty="0">
                <a:latin typeface="+mn-lt"/>
              </a:rPr>
              <a:t>για το συγκεκριμένο πρόβλημα είναι η επέκταση της μεθόδου Graph2vec (ext-Graph2vec).</a:t>
            </a:r>
          </a:p>
          <a:p>
            <a:r>
              <a:rPr lang="el-GR" sz="1600" dirty="0">
                <a:latin typeface="+mn-lt"/>
              </a:rPr>
              <a:t>•Οι λιγότερο αποτελεσματικοί αλγόριθμοι δημιουργίας </a:t>
            </a:r>
            <a:r>
              <a:rPr lang="el-GR" sz="1600" dirty="0" err="1">
                <a:latin typeface="+mn-lt"/>
              </a:rPr>
              <a:t>node</a:t>
            </a:r>
            <a:r>
              <a:rPr lang="el-GR" sz="1600" dirty="0">
                <a:latin typeface="+mn-lt"/>
              </a:rPr>
              <a:t> </a:t>
            </a:r>
            <a:r>
              <a:rPr lang="el-GR" sz="1600" dirty="0" err="1">
                <a:latin typeface="+mn-lt"/>
              </a:rPr>
              <a:t>embedding</a:t>
            </a:r>
            <a:r>
              <a:rPr lang="en-US" sz="1600" dirty="0">
                <a:latin typeface="+mn-lt"/>
              </a:rPr>
              <a:t>s </a:t>
            </a:r>
            <a:r>
              <a:rPr lang="el-GR" sz="1600" dirty="0">
                <a:latin typeface="+mn-lt"/>
              </a:rPr>
              <a:t>για το συγκεκριμένο πρόβλημα είναι ο node2vec και ο </a:t>
            </a:r>
            <a:r>
              <a:rPr lang="el-GR" sz="1600" dirty="0" err="1">
                <a:latin typeface="+mn-lt"/>
              </a:rPr>
              <a:t>DeepWalk</a:t>
            </a:r>
            <a:r>
              <a:rPr lang="el-GR" sz="1600" dirty="0">
                <a:latin typeface="+mn-lt"/>
              </a:rPr>
              <a:t>.</a:t>
            </a:r>
          </a:p>
          <a:p>
            <a:endParaRPr lang="el-GR" sz="1600" dirty="0">
              <a:latin typeface="+mn-lt"/>
            </a:endParaRPr>
          </a:p>
        </p:txBody>
      </p:sp>
      <p:sp>
        <p:nvSpPr>
          <p:cNvPr id="10" name="Θέση κειμένου 9">
            <a:extLst>
              <a:ext uri="{FF2B5EF4-FFF2-40B4-BE49-F238E27FC236}">
                <a16:creationId xmlns:a16="http://schemas.microsoft.com/office/drawing/2014/main" id="{10D74C7C-AED2-601D-3EDE-83802434E747}"/>
              </a:ext>
            </a:extLst>
          </p:cNvPr>
          <p:cNvSpPr>
            <a:spLocks noGrp="1"/>
          </p:cNvSpPr>
          <p:nvPr>
            <p:ph type="body" sz="quarter" idx="13"/>
          </p:nvPr>
        </p:nvSpPr>
        <p:spPr/>
        <p:txBody>
          <a:bodyPr/>
          <a:lstStyle/>
          <a:p>
            <a:r>
              <a:rPr lang="el-GR" sz="1600" dirty="0"/>
              <a:t>Σύγκριση ταξινόμησης μεταξύ 3 και 4 κλάσεων επιρροής</a:t>
            </a:r>
          </a:p>
        </p:txBody>
      </p:sp>
      <p:sp>
        <p:nvSpPr>
          <p:cNvPr id="13" name="Θέση κειμένου 12">
            <a:extLst>
              <a:ext uri="{FF2B5EF4-FFF2-40B4-BE49-F238E27FC236}">
                <a16:creationId xmlns:a16="http://schemas.microsoft.com/office/drawing/2014/main" id="{DF60A5DE-D2D5-E84D-BE31-DBEA3BC43DD0}"/>
              </a:ext>
            </a:extLst>
          </p:cNvPr>
          <p:cNvSpPr>
            <a:spLocks noGrp="1"/>
          </p:cNvSpPr>
          <p:nvPr>
            <p:ph type="body" sz="half" idx="17"/>
          </p:nvPr>
        </p:nvSpPr>
        <p:spPr/>
        <p:txBody>
          <a:bodyPr>
            <a:normAutofit/>
          </a:bodyPr>
          <a:lstStyle/>
          <a:p>
            <a:r>
              <a:rPr lang="el-GR" sz="1600" dirty="0">
                <a:latin typeface="+mn-lt"/>
              </a:rPr>
              <a:t>Μεταξύ των δύο περιπτώσεων παρατηρείται μεγάλη διαφορά στην μέση αποτελεσματικότητα ταξινόμησης με την περίπτωση των 3 κλάσεων να παράγει καλύτερα αποτελέσματα. Αυτό οφείλεται στα δεδομένα που χρησιμοποιήθηκαν καθώς και στους αλγορίθμους δημιουργίας </a:t>
            </a:r>
            <a:r>
              <a:rPr lang="en-US" sz="1600" dirty="0">
                <a:latin typeface="+mn-lt"/>
              </a:rPr>
              <a:t>node embeddings.</a:t>
            </a:r>
            <a:r>
              <a:rPr lang="el-GR" sz="1600" dirty="0">
                <a:latin typeface="+mn-lt"/>
              </a:rPr>
              <a:t> </a:t>
            </a:r>
          </a:p>
        </p:txBody>
      </p:sp>
    </p:spTree>
    <p:extLst>
      <p:ext uri="{BB962C8B-B14F-4D97-AF65-F5344CB8AC3E}">
        <p14:creationId xmlns:p14="http://schemas.microsoft.com/office/powerpoint/2010/main" val="49042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9" grpId="0" build="p"/>
      <p:bldP spid="1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Τίτλος 8">
            <a:extLst>
              <a:ext uri="{FF2B5EF4-FFF2-40B4-BE49-F238E27FC236}">
                <a16:creationId xmlns:a16="http://schemas.microsoft.com/office/drawing/2014/main" id="{FD9679DE-4E2F-2DF6-EDC6-DADC0246BE94}"/>
              </a:ext>
            </a:extLst>
          </p:cNvPr>
          <p:cNvSpPr>
            <a:spLocks noGrp="1"/>
          </p:cNvSpPr>
          <p:nvPr>
            <p:ph type="title"/>
          </p:nvPr>
        </p:nvSpPr>
        <p:spPr>
          <a:xfrm>
            <a:off x="646111" y="452718"/>
            <a:ext cx="9404723" cy="928213"/>
          </a:xfrm>
        </p:spPr>
        <p:txBody>
          <a:bodyPr/>
          <a:lstStyle/>
          <a:p>
            <a:r>
              <a:rPr lang="el-GR" dirty="0"/>
              <a:t>Συμπεράσματα</a:t>
            </a:r>
          </a:p>
        </p:txBody>
      </p:sp>
      <p:sp>
        <p:nvSpPr>
          <p:cNvPr id="10" name="Θέση περιεχομένου 9">
            <a:extLst>
              <a:ext uri="{FF2B5EF4-FFF2-40B4-BE49-F238E27FC236}">
                <a16:creationId xmlns:a16="http://schemas.microsoft.com/office/drawing/2014/main" id="{05B78590-3383-7BB4-764E-015275D97AFF}"/>
              </a:ext>
            </a:extLst>
          </p:cNvPr>
          <p:cNvSpPr>
            <a:spLocks noGrp="1"/>
          </p:cNvSpPr>
          <p:nvPr>
            <p:ph idx="1"/>
          </p:nvPr>
        </p:nvSpPr>
        <p:spPr>
          <a:xfrm>
            <a:off x="1103312" y="1595536"/>
            <a:ext cx="8946541" cy="4652864"/>
          </a:xfrm>
        </p:spPr>
        <p:txBody>
          <a:bodyPr>
            <a:normAutofit lnSpcReduction="10000"/>
          </a:bodyPr>
          <a:lstStyle/>
          <a:p>
            <a:pPr marL="0" indent="0">
              <a:buNone/>
            </a:pPr>
            <a:r>
              <a:rPr lang="el-GR" dirty="0">
                <a:latin typeface="+mn-lt"/>
              </a:rPr>
              <a:t>Κατόπιν εφαρμογής των παραπάνω μεθόδων σε 3 σύνολα δεδομένων από πραγματικά κοινωνικά δίκτυα προέκυψαν τα εξής συμπεράσματα:</a:t>
            </a:r>
          </a:p>
          <a:p>
            <a:r>
              <a:rPr lang="el-GR" dirty="0">
                <a:latin typeface="+mn-lt"/>
              </a:rPr>
              <a:t>Για την πρόβλεψη της επιρροής σε ένα δίκτυο με τον τρόπο που παρουσιάστηκε στην παρούσα εργασία, η πιο αποτελεσματική μέθοδος δημιουργίας </a:t>
            </a:r>
            <a:r>
              <a:rPr lang="en-US" dirty="0">
                <a:latin typeface="+mn-lt"/>
              </a:rPr>
              <a:t>node embeddings</a:t>
            </a:r>
            <a:r>
              <a:rPr lang="el-GR" dirty="0">
                <a:latin typeface="+mn-lt"/>
              </a:rPr>
              <a:t> είναι η επέκταση της μεθόδου </a:t>
            </a:r>
            <a:r>
              <a:rPr lang="en-US" dirty="0">
                <a:latin typeface="+mn-lt"/>
              </a:rPr>
              <a:t>Graph2vec </a:t>
            </a:r>
            <a:r>
              <a:rPr lang="el-GR" dirty="0">
                <a:latin typeface="+mn-lt"/>
              </a:rPr>
              <a:t>για κόμβους. </a:t>
            </a:r>
          </a:p>
          <a:p>
            <a:r>
              <a:rPr lang="el-GR" dirty="0">
                <a:latin typeface="+mn-lt"/>
              </a:rPr>
              <a:t>Η ισχύς της επέκτασης της μεθόδου Graph2vec για κόμβους φαίνεται και από το γεγονός ότι παραμένει εξαιρετικά αποτελεσματική (ποσοστά άνω του 80%) και για την περίπτωση ταξινόμησης σε 4 κλάσεις επιρροής σε αντίθεση με τις υπόλοιπες μεθόδους που εξετάστηκαν.</a:t>
            </a:r>
          </a:p>
          <a:p>
            <a:r>
              <a:rPr lang="el-GR" dirty="0">
                <a:latin typeface="+mn-lt"/>
              </a:rPr>
              <a:t>Από τις μεθόδους ταξινόμησης που χρησιμοποιήθηκαν οι πιο αποτελεσματικές συνολικά για όλα τα πειράματα που πραγματοποιήθηκαν ήταν οι </a:t>
            </a:r>
            <a:r>
              <a:rPr lang="el-GR" dirty="0" err="1">
                <a:latin typeface="+mn-lt"/>
              </a:rPr>
              <a:t>Svm</a:t>
            </a:r>
            <a:r>
              <a:rPr lang="el-GR" dirty="0">
                <a:latin typeface="+mn-lt"/>
              </a:rPr>
              <a:t> και Νευρωνικό Δίκτυο.</a:t>
            </a:r>
          </a:p>
        </p:txBody>
      </p:sp>
    </p:spTree>
    <p:extLst>
      <p:ext uri="{BB962C8B-B14F-4D97-AF65-F5344CB8AC3E}">
        <p14:creationId xmlns:p14="http://schemas.microsoft.com/office/powerpoint/2010/main" val="4173475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BC5D3A4E-8505-7637-5384-032B2084DDC8}"/>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dirty="0" err="1">
                <a:solidFill>
                  <a:schemeClr val="tx2"/>
                </a:solidFill>
                <a:latin typeface="+mj-lt"/>
                <a:ea typeface="+mj-ea"/>
                <a:cs typeface="+mj-cs"/>
              </a:rPr>
              <a:t>Τέλος</a:t>
            </a:r>
            <a:r>
              <a:rPr lang="en-US" sz="8000" b="0" i="0" kern="1200" dirty="0">
                <a:solidFill>
                  <a:schemeClr val="tx2"/>
                </a:solidFill>
                <a:latin typeface="+mj-lt"/>
                <a:ea typeface="+mj-ea"/>
                <a:cs typeface="+mj-cs"/>
              </a:rPr>
              <a:t> πα</a:t>
            </a:r>
            <a:r>
              <a:rPr lang="en-US" sz="8000" b="0" i="0" kern="1200" dirty="0" err="1">
                <a:solidFill>
                  <a:schemeClr val="tx2"/>
                </a:solidFill>
                <a:latin typeface="+mj-lt"/>
                <a:ea typeface="+mj-ea"/>
                <a:cs typeface="+mj-cs"/>
              </a:rPr>
              <a:t>ρουσί</a:t>
            </a:r>
            <a:r>
              <a:rPr lang="en-US" sz="8000" b="0" i="0" kern="1200" dirty="0">
                <a:solidFill>
                  <a:schemeClr val="tx2"/>
                </a:solidFill>
                <a:latin typeface="+mj-lt"/>
                <a:ea typeface="+mj-ea"/>
                <a:cs typeface="+mj-cs"/>
              </a:rPr>
              <a:t>ασης</a:t>
            </a:r>
          </a:p>
        </p:txBody>
      </p:sp>
    </p:spTree>
    <p:extLst>
      <p:ext uri="{BB962C8B-B14F-4D97-AF65-F5344CB8AC3E}">
        <p14:creationId xmlns:p14="http://schemas.microsoft.com/office/powerpoint/2010/main" val="139468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493B438-D214-ABD5-A919-2971CCE9E352}"/>
              </a:ext>
            </a:extLst>
          </p:cNvPr>
          <p:cNvSpPr>
            <a:spLocks noGrp="1"/>
          </p:cNvSpPr>
          <p:nvPr>
            <p:ph type="title"/>
          </p:nvPr>
        </p:nvSpPr>
        <p:spPr>
          <a:xfrm>
            <a:off x="648931" y="629266"/>
            <a:ext cx="4166510" cy="947607"/>
          </a:xfrm>
        </p:spPr>
        <p:txBody>
          <a:bodyPr>
            <a:normAutofit/>
          </a:bodyPr>
          <a:lstStyle/>
          <a:p>
            <a:r>
              <a:rPr lang="el-GR" b="1" dirty="0">
                <a:solidFill>
                  <a:srgbClr val="EBEBEB"/>
                </a:solidFill>
                <a:effectLst>
                  <a:outerShdw blurRad="50800" dist="50800" dir="5400000" sx="1000" sy="1000" algn="ctr" rotWithShape="0">
                    <a:srgbClr val="000000"/>
                  </a:outerShdw>
                </a:effectLst>
              </a:rPr>
              <a:t>Εισαγωγή</a:t>
            </a:r>
            <a:r>
              <a:rPr lang="en-US" b="1" dirty="0">
                <a:solidFill>
                  <a:srgbClr val="EBEBEB"/>
                </a:solidFill>
                <a:effectLst>
                  <a:outerShdw blurRad="50800" dist="50800" dir="5400000" sx="1000" sy="1000" algn="ctr" rotWithShape="0">
                    <a:srgbClr val="000000"/>
                  </a:outerShdw>
                </a:effectLst>
              </a:rPr>
              <a:t> (</a:t>
            </a:r>
            <a:r>
              <a:rPr lang="el-GR" b="1" dirty="0">
                <a:solidFill>
                  <a:srgbClr val="EBEBEB"/>
                </a:solidFill>
                <a:effectLst>
                  <a:outerShdw blurRad="50800" dist="50800" dir="5400000" sx="1000" sy="1000" algn="ctr" rotWithShape="0">
                    <a:srgbClr val="000000"/>
                  </a:outerShdw>
                </a:effectLst>
              </a:rPr>
              <a:t>2</a:t>
            </a:r>
            <a:r>
              <a:rPr lang="en-US" b="1" dirty="0">
                <a:solidFill>
                  <a:srgbClr val="EBEBEB"/>
                </a:solidFill>
                <a:effectLst>
                  <a:outerShdw blurRad="50800" dist="50800" dir="5400000" sx="1000" sy="1000" algn="ctr" rotWithShape="0">
                    <a:srgbClr val="000000"/>
                  </a:outerShdw>
                </a:effectLst>
              </a:rPr>
              <a:t>)</a:t>
            </a:r>
            <a:endParaRPr lang="el-GR" dirty="0">
              <a:solidFill>
                <a:srgbClr val="EBEBEB"/>
              </a:solidFill>
            </a:endParaRP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Εικόνα 6">
            <a:extLst>
              <a:ext uri="{FF2B5EF4-FFF2-40B4-BE49-F238E27FC236}">
                <a16:creationId xmlns:a16="http://schemas.microsoft.com/office/drawing/2014/main" id="{7F8F4A90-24DC-2377-D624-F364ACC7B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2577454"/>
            <a:ext cx="5449889" cy="1703089"/>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Θέση περιεχομένου 2">
            <a:extLst>
              <a:ext uri="{FF2B5EF4-FFF2-40B4-BE49-F238E27FC236}">
                <a16:creationId xmlns:a16="http://schemas.microsoft.com/office/drawing/2014/main" id="{E4BF41B3-DBF0-70A6-668B-370DD57DCD92}"/>
              </a:ext>
            </a:extLst>
          </p:cNvPr>
          <p:cNvSpPr>
            <a:spLocks noGrp="1"/>
          </p:cNvSpPr>
          <p:nvPr>
            <p:ph idx="1"/>
          </p:nvPr>
        </p:nvSpPr>
        <p:spPr>
          <a:xfrm>
            <a:off x="648931" y="1576874"/>
            <a:ext cx="4166509" cy="4646946"/>
          </a:xfrm>
        </p:spPr>
        <p:txBody>
          <a:bodyPr anchor="ctr" anchorCtr="0">
            <a:normAutofit/>
          </a:bodyPr>
          <a:lstStyle/>
          <a:p>
            <a:r>
              <a:rPr lang="el-GR" sz="1600" dirty="0">
                <a:solidFill>
                  <a:srgbClr val="EBEBEB"/>
                </a:solidFill>
                <a:effectLst/>
                <a:latin typeface="+mn-lt"/>
                <a:ea typeface="MS Mincho" panose="02020609040205080304" pitchFamily="49" charset="-128"/>
              </a:rPr>
              <a:t>Τα </a:t>
            </a:r>
            <a:r>
              <a:rPr lang="en-US" sz="1600" b="1" u="sng" dirty="0">
                <a:solidFill>
                  <a:srgbClr val="EBEBEB"/>
                </a:solidFill>
                <a:effectLst/>
                <a:latin typeface="+mn-lt"/>
                <a:ea typeface="MS Mincho" panose="02020609040205080304" pitchFamily="49" charset="-128"/>
              </a:rPr>
              <a:t>embeddings</a:t>
            </a:r>
            <a:r>
              <a:rPr lang="en-US" sz="1600" dirty="0">
                <a:solidFill>
                  <a:srgbClr val="EBEBEB"/>
                </a:solidFill>
                <a:effectLst/>
                <a:latin typeface="+mn-lt"/>
                <a:ea typeface="MS Mincho" panose="02020609040205080304" pitchFamily="49" charset="-128"/>
              </a:rPr>
              <a:t> </a:t>
            </a:r>
            <a:r>
              <a:rPr lang="el-GR" sz="1600" dirty="0">
                <a:solidFill>
                  <a:srgbClr val="EBEBEB"/>
                </a:solidFill>
                <a:effectLst/>
                <a:latin typeface="+mn-lt"/>
                <a:ea typeface="MS Mincho" panose="02020609040205080304" pitchFamily="49" charset="-128"/>
              </a:rPr>
              <a:t>είναι μια τεχνική με την οποία επιτυγχάνεται η αναπαράσταση σύνθετων αντικειμένων</a:t>
            </a:r>
            <a:r>
              <a:rPr lang="en-US" sz="1600" dirty="0">
                <a:solidFill>
                  <a:srgbClr val="EBEBEB"/>
                </a:solidFill>
                <a:effectLst/>
                <a:latin typeface="+mn-lt"/>
                <a:ea typeface="MS Mincho" panose="02020609040205080304" pitchFamily="49" charset="-128"/>
              </a:rPr>
              <a:t>,</a:t>
            </a:r>
            <a:r>
              <a:rPr lang="el-GR" sz="1600" dirty="0">
                <a:solidFill>
                  <a:srgbClr val="EBEBEB"/>
                </a:solidFill>
                <a:effectLst/>
                <a:latin typeface="+mn-lt"/>
                <a:ea typeface="MS Mincho" panose="02020609040205080304" pitchFamily="49" charset="-128"/>
              </a:rPr>
              <a:t> όπως είναι οι </a:t>
            </a:r>
            <a:r>
              <a:rPr lang="el-GR" sz="1600" dirty="0">
                <a:solidFill>
                  <a:srgbClr val="EBEBEB"/>
                </a:solidFill>
                <a:latin typeface="+mn-lt"/>
                <a:ea typeface="MS Mincho" panose="02020609040205080304" pitchFamily="49" charset="-128"/>
              </a:rPr>
              <a:t>λέξεις, οι γράφοι, οι κόμβοι</a:t>
            </a:r>
            <a:r>
              <a:rPr lang="el-GR" sz="1600" dirty="0">
                <a:solidFill>
                  <a:srgbClr val="EBEBEB"/>
                </a:solidFill>
                <a:effectLst/>
                <a:latin typeface="+mn-lt"/>
                <a:ea typeface="MS Mincho" panose="02020609040205080304" pitchFamily="49" charset="-128"/>
              </a:rPr>
              <a:t> σε μορφή διανυσμάτων αριθμών</a:t>
            </a:r>
            <a:r>
              <a:rPr lang="en-US" sz="1600" dirty="0">
                <a:solidFill>
                  <a:srgbClr val="EBEBEB"/>
                </a:solidFill>
                <a:effectLst/>
                <a:latin typeface="+mn-lt"/>
                <a:ea typeface="MS Mincho" panose="02020609040205080304" pitchFamily="49" charset="-128"/>
              </a:rPr>
              <a:t> </a:t>
            </a:r>
            <a:r>
              <a:rPr lang="el-GR" sz="1600" dirty="0">
                <a:solidFill>
                  <a:srgbClr val="EBEBEB"/>
                </a:solidFill>
                <a:effectLst/>
                <a:latin typeface="+mn-lt"/>
                <a:ea typeface="MS Mincho" panose="02020609040205080304" pitchFamily="49" charset="-128"/>
              </a:rPr>
              <a:t>καθορισμένων διαστάσεων.</a:t>
            </a:r>
            <a:r>
              <a:rPr lang="en-US" sz="1600" dirty="0">
                <a:solidFill>
                  <a:srgbClr val="EBEBEB"/>
                </a:solidFill>
                <a:effectLst/>
                <a:latin typeface="+mn-lt"/>
                <a:ea typeface="MS Mincho" panose="02020609040205080304" pitchFamily="49" charset="-128"/>
              </a:rPr>
              <a:t> </a:t>
            </a:r>
          </a:p>
          <a:p>
            <a:r>
              <a:rPr lang="el-GR" sz="1600" dirty="0">
                <a:solidFill>
                  <a:srgbClr val="EBEBEB"/>
                </a:solidFill>
                <a:effectLst/>
                <a:latin typeface="+mn-lt"/>
                <a:ea typeface="MS Mincho" panose="02020609040205080304" pitchFamily="49" charset="-128"/>
              </a:rPr>
              <a:t>Με λίγα λόγια, τα </a:t>
            </a:r>
            <a:r>
              <a:rPr lang="el-GR" sz="1600" dirty="0" err="1">
                <a:solidFill>
                  <a:srgbClr val="EBEBEB"/>
                </a:solidFill>
                <a:effectLst/>
                <a:latin typeface="+mn-lt"/>
                <a:ea typeface="MS Mincho" panose="02020609040205080304" pitchFamily="49" charset="-128"/>
              </a:rPr>
              <a:t>node</a:t>
            </a:r>
            <a:r>
              <a:rPr lang="el-GR" sz="1600" dirty="0">
                <a:solidFill>
                  <a:srgbClr val="EBEBEB"/>
                </a:solidFill>
                <a:effectLst/>
                <a:latin typeface="+mn-lt"/>
                <a:ea typeface="MS Mincho" panose="02020609040205080304" pitchFamily="49" charset="-128"/>
              </a:rPr>
              <a:t> </a:t>
            </a:r>
            <a:r>
              <a:rPr lang="el-GR" sz="1600" dirty="0" err="1">
                <a:solidFill>
                  <a:srgbClr val="EBEBEB"/>
                </a:solidFill>
                <a:effectLst/>
                <a:latin typeface="+mn-lt"/>
                <a:ea typeface="MS Mincho" panose="02020609040205080304" pitchFamily="49" charset="-128"/>
              </a:rPr>
              <a:t>embeddings</a:t>
            </a:r>
            <a:r>
              <a:rPr lang="el-GR" sz="1600" dirty="0">
                <a:solidFill>
                  <a:srgbClr val="EBEBEB"/>
                </a:solidFill>
                <a:effectLst/>
                <a:latin typeface="+mn-lt"/>
                <a:ea typeface="MS Mincho" panose="02020609040205080304" pitchFamily="49" charset="-128"/>
              </a:rPr>
              <a:t> δίνουν την δυνατότητα αναπαράστασης κάθε κόμβου σε μορφή τέτοια που να μπορεί να χρησιμοποιηθεί σε εφαρμογές αλγορίθμων μηχανικής μάθησης</a:t>
            </a:r>
            <a:r>
              <a:rPr lang="en-US" sz="1600" dirty="0">
                <a:solidFill>
                  <a:srgbClr val="EBEBEB"/>
                </a:solidFill>
                <a:effectLst/>
                <a:latin typeface="+mn-lt"/>
                <a:ea typeface="MS Mincho" panose="02020609040205080304" pitchFamily="49" charset="-128"/>
              </a:rPr>
              <a:t>.</a:t>
            </a:r>
          </a:p>
          <a:p>
            <a:pPr marL="0" indent="0">
              <a:buNone/>
            </a:pPr>
            <a:endParaRPr lang="el-GR" sz="1600" dirty="0">
              <a:solidFill>
                <a:srgbClr val="EBEBEB"/>
              </a:solidFill>
              <a:effectLst/>
              <a:latin typeface="+mn-lt"/>
              <a:ea typeface="MS Mincho" panose="02020609040205080304" pitchFamily="49" charset="-128"/>
            </a:endParaRPr>
          </a:p>
        </p:txBody>
      </p:sp>
    </p:spTree>
    <p:extLst>
      <p:ext uri="{BB962C8B-B14F-4D97-AF65-F5344CB8AC3E}">
        <p14:creationId xmlns:p14="http://schemas.microsoft.com/office/powerpoint/2010/main" val="271883085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0331F6A-DA09-422D-8CED-00C0B4585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7C2F65-00C4-451C-8BFA-E765DEC17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Τίτλος 13">
            <a:extLst>
              <a:ext uri="{FF2B5EF4-FFF2-40B4-BE49-F238E27FC236}">
                <a16:creationId xmlns:a16="http://schemas.microsoft.com/office/drawing/2014/main" id="{A7D25DA8-D22E-DC14-6911-082C44C533FF}"/>
              </a:ext>
            </a:extLst>
          </p:cNvPr>
          <p:cNvSpPr>
            <a:spLocks noGrp="1"/>
          </p:cNvSpPr>
          <p:nvPr>
            <p:ph type="title"/>
          </p:nvPr>
        </p:nvSpPr>
        <p:spPr>
          <a:xfrm>
            <a:off x="7825169" y="1447799"/>
            <a:ext cx="2731458" cy="4766734"/>
          </a:xfrm>
        </p:spPr>
        <p:txBody>
          <a:bodyPr anchor="t">
            <a:normAutofit/>
          </a:bodyPr>
          <a:lstStyle/>
          <a:p>
            <a:r>
              <a:rPr lang="el-GR" dirty="0">
                <a:solidFill>
                  <a:schemeClr val="tx1"/>
                </a:solidFill>
              </a:rPr>
              <a:t>Στόχος</a:t>
            </a:r>
          </a:p>
        </p:txBody>
      </p:sp>
      <p:sp>
        <p:nvSpPr>
          <p:cNvPr id="28" name="Rectangle 27">
            <a:extLst>
              <a:ext uri="{FF2B5EF4-FFF2-40B4-BE49-F238E27FC236}">
                <a16:creationId xmlns:a16="http://schemas.microsoft.com/office/drawing/2014/main" id="{50DDF752-B2A6-49DC-B474-8E1F71AFF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4859"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9" name="Θέση περιεχομένου 18">
            <a:extLst>
              <a:ext uri="{FF2B5EF4-FFF2-40B4-BE49-F238E27FC236}">
                <a16:creationId xmlns:a16="http://schemas.microsoft.com/office/drawing/2014/main" id="{BB773F4B-3BBE-C539-1996-79E1BA7E5A8D}"/>
              </a:ext>
            </a:extLst>
          </p:cNvPr>
          <p:cNvSpPr>
            <a:spLocks noGrp="1"/>
          </p:cNvSpPr>
          <p:nvPr>
            <p:ph idx="1"/>
          </p:nvPr>
        </p:nvSpPr>
        <p:spPr>
          <a:xfrm>
            <a:off x="643467" y="1447798"/>
            <a:ext cx="6282984" cy="4766735"/>
          </a:xfrm>
        </p:spPr>
        <p:txBody>
          <a:bodyPr anchor="t">
            <a:normAutofit/>
          </a:bodyPr>
          <a:lstStyle/>
          <a:p>
            <a:r>
              <a:rPr lang="el-GR" sz="1600" dirty="0">
                <a:effectLst/>
                <a:latin typeface="+mn-lt"/>
                <a:ea typeface="MS Mincho" panose="02020609040205080304" pitchFamily="49" charset="-128"/>
              </a:rPr>
              <a:t>Η κοινωνική επιρροή έχει εφαρμογές σε πολλούς τομείς όπως στην διάδοση ειδήσεων, στην προώθηση προϊόντων και υπηρεσιών καθώς και στην πολιτική γεγονός που οδηγεί στην αύξηση του ερευνητικού-επιστημονικού ενδιαφέροντος γύρω από αυτή.</a:t>
            </a:r>
          </a:p>
          <a:p>
            <a:r>
              <a:rPr lang="el-GR" sz="1600" dirty="0">
                <a:latin typeface="+mn-lt"/>
                <a:ea typeface="MS Mincho" panose="02020609040205080304" pitchFamily="49" charset="-128"/>
              </a:rPr>
              <a:t>Η πρόβλεψη της επιρροής κάθε κόμβου σε ένα κοινωνικό δίκτυο θα είχε πολλά οφέλη στους παραπάνω τομείς. Για παράδειγμα, αν μια εταιρία θέλει να προωθήσει το προϊόν της, η γνώση της επιρροής κάθε χρήστη της δίνει την ευκαιρία να κατευθύνει την διαδικασία της προώθησης μέσω των χρηστών που έχουν την μεγαλύτερη επιρροή στο δίκτυο.</a:t>
            </a:r>
            <a:endParaRPr lang="el-GR" sz="1600" dirty="0">
              <a:latin typeface="+mn-lt"/>
            </a:endParaRPr>
          </a:p>
        </p:txBody>
      </p:sp>
    </p:spTree>
    <p:extLst>
      <p:ext uri="{BB962C8B-B14F-4D97-AF65-F5344CB8AC3E}">
        <p14:creationId xmlns:p14="http://schemas.microsoft.com/office/powerpoint/2010/main" val="78509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7D48742-76FC-B367-EA3D-FABE89EDB8C3}"/>
              </a:ext>
            </a:extLst>
          </p:cNvPr>
          <p:cNvSpPr>
            <a:spLocks noGrp="1"/>
          </p:cNvSpPr>
          <p:nvPr>
            <p:ph type="title"/>
          </p:nvPr>
        </p:nvSpPr>
        <p:spPr>
          <a:xfrm>
            <a:off x="144224" y="561281"/>
            <a:ext cx="4122975" cy="1020424"/>
          </a:xfrm>
        </p:spPr>
        <p:txBody>
          <a:bodyPr anchor="ctr" anchorCtr="0">
            <a:noAutofit/>
          </a:bodyPr>
          <a:lstStyle/>
          <a:p>
            <a:r>
              <a:rPr lang="el-GR" dirty="0">
                <a:solidFill>
                  <a:srgbClr val="EBEBEB"/>
                </a:solidFill>
              </a:rPr>
              <a:t>Μεθοδολογία</a:t>
            </a:r>
          </a:p>
        </p:txBody>
      </p:sp>
      <p:sp>
        <p:nvSpPr>
          <p:cNvPr id="40"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2" name="Freeform: Shape 41">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44" name="Rectangle 43">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49D8AA4C-8E72-7407-CB6C-E33AF8BD7682}"/>
              </a:ext>
            </a:extLst>
          </p:cNvPr>
          <p:cNvSpPr>
            <a:spLocks noGrp="1"/>
          </p:cNvSpPr>
          <p:nvPr>
            <p:ph idx="1"/>
          </p:nvPr>
        </p:nvSpPr>
        <p:spPr>
          <a:xfrm>
            <a:off x="108728" y="1772955"/>
            <a:ext cx="3517454" cy="3873371"/>
          </a:xfrm>
        </p:spPr>
        <p:txBody>
          <a:bodyPr>
            <a:noAutofit/>
          </a:bodyPr>
          <a:lstStyle/>
          <a:p>
            <a:pPr marL="0" indent="0">
              <a:buNone/>
            </a:pPr>
            <a:r>
              <a:rPr lang="el-GR" sz="1600" dirty="0">
                <a:solidFill>
                  <a:srgbClr val="FFFFFF"/>
                </a:solidFill>
                <a:latin typeface="+mn-lt"/>
                <a:cs typeface="Times New Roman" panose="02020603050405020304" pitchFamily="18" charset="0"/>
              </a:rPr>
              <a:t>Η μεθοδολογία που ακολουθήθηκε στην παρούσα εργασία, αντιμετωπίζει το πρόβλημα της πρόβλεψης της επιρροής από την σκοπιά της ταξινόμησης. Με λίγα λόγια γίνεται ταξινόμηση των κόμβων σε κατηγορίες επιρροής με βάση την επιρροή τους στο δίκτυο.</a:t>
            </a:r>
          </a:p>
          <a:p>
            <a:pPr marL="0" indent="0">
              <a:buNone/>
            </a:pPr>
            <a:r>
              <a:rPr lang="el-GR" sz="1600" dirty="0">
                <a:solidFill>
                  <a:srgbClr val="FFFFFF"/>
                </a:solidFill>
                <a:latin typeface="+mn-lt"/>
                <a:cs typeface="Times New Roman" panose="02020603050405020304" pitchFamily="18" charset="0"/>
              </a:rPr>
              <a:t>Στην διπλανή εικόνα παρουσιάζεται με την μορφή διαγράμματος η μεθοδολογία.</a:t>
            </a:r>
            <a:endParaRPr lang="en-US" sz="1600" dirty="0">
              <a:solidFill>
                <a:srgbClr val="FFFFFF"/>
              </a:solidFill>
              <a:latin typeface="+mn-lt"/>
              <a:cs typeface="Times New Roman" panose="02020603050405020304" pitchFamily="18" charset="0"/>
            </a:endParaRPr>
          </a:p>
        </p:txBody>
      </p:sp>
      <p:pic>
        <p:nvPicPr>
          <p:cNvPr id="5" name="Θέση περιεχομένου 4">
            <a:extLst>
              <a:ext uri="{FF2B5EF4-FFF2-40B4-BE49-F238E27FC236}">
                <a16:creationId xmlns:a16="http://schemas.microsoft.com/office/drawing/2014/main" id="{5B6762A1-F1AA-FD86-686D-3EAA03DE6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3589" y="829641"/>
            <a:ext cx="7245282" cy="5760000"/>
          </a:xfrm>
          <a:prstGeom prst="rect">
            <a:avLst/>
          </a:prstGeom>
          <a:effectLst/>
        </p:spPr>
      </p:pic>
    </p:spTree>
    <p:extLst>
      <p:ext uri="{BB962C8B-B14F-4D97-AF65-F5344CB8AC3E}">
        <p14:creationId xmlns:p14="http://schemas.microsoft.com/office/powerpoint/2010/main" val="20746372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Τίτλος 1">
            <a:extLst>
              <a:ext uri="{FF2B5EF4-FFF2-40B4-BE49-F238E27FC236}">
                <a16:creationId xmlns:a16="http://schemas.microsoft.com/office/drawing/2014/main" id="{14C53B34-FE56-A61D-0EC2-09BE4711DBB6}"/>
              </a:ext>
            </a:extLst>
          </p:cNvPr>
          <p:cNvSpPr>
            <a:spLocks noGrp="1"/>
          </p:cNvSpPr>
          <p:nvPr>
            <p:ph type="title"/>
          </p:nvPr>
        </p:nvSpPr>
        <p:spPr>
          <a:xfrm>
            <a:off x="215514" y="104300"/>
            <a:ext cx="4378291" cy="934399"/>
          </a:xfrm>
        </p:spPr>
        <p:txBody>
          <a:bodyPr>
            <a:noAutofit/>
          </a:bodyPr>
          <a:lstStyle/>
          <a:p>
            <a:r>
              <a:rPr lang="el-GR" sz="2800" dirty="0">
                <a:solidFill>
                  <a:srgbClr val="FFFFFF"/>
                </a:solidFill>
              </a:rPr>
              <a:t>1.</a:t>
            </a:r>
            <a:r>
              <a:rPr lang="el-GR" sz="3200" dirty="0">
                <a:solidFill>
                  <a:srgbClr val="FFFFFF"/>
                </a:solidFill>
              </a:rPr>
              <a:t>Δημιουργία</a:t>
            </a:r>
            <a:r>
              <a:rPr lang="el-GR" sz="2800" dirty="0">
                <a:solidFill>
                  <a:srgbClr val="FFFFFF"/>
                </a:solidFill>
              </a:rPr>
              <a:t> ετικέτας για κάθε κόμβο</a:t>
            </a:r>
            <a:r>
              <a:rPr lang="en-US" sz="2800" dirty="0">
                <a:solidFill>
                  <a:srgbClr val="FFFFFF"/>
                </a:solidFill>
              </a:rPr>
              <a:t> (1)</a:t>
            </a:r>
            <a:endParaRPr lang="el-GR" sz="2800" dirty="0">
              <a:solidFill>
                <a:srgbClr val="FFFFFF"/>
              </a:solidFill>
            </a:endParaRPr>
          </a:p>
        </p:txBody>
      </p:sp>
      <p:sp>
        <p:nvSpPr>
          <p:cNvPr id="3" name="Θέση περιεχομένου 2">
            <a:extLst>
              <a:ext uri="{FF2B5EF4-FFF2-40B4-BE49-F238E27FC236}">
                <a16:creationId xmlns:a16="http://schemas.microsoft.com/office/drawing/2014/main" id="{73BDF89B-6A7F-F58F-9AAC-057D3A477ADD}"/>
              </a:ext>
            </a:extLst>
          </p:cNvPr>
          <p:cNvSpPr>
            <a:spLocks noGrp="1"/>
          </p:cNvSpPr>
          <p:nvPr>
            <p:ph idx="1"/>
          </p:nvPr>
        </p:nvSpPr>
        <p:spPr>
          <a:xfrm>
            <a:off x="176498" y="1316570"/>
            <a:ext cx="4312318" cy="3139751"/>
          </a:xfrm>
        </p:spPr>
        <p:txBody>
          <a:bodyPr>
            <a:noAutofit/>
          </a:bodyPr>
          <a:lstStyle/>
          <a:p>
            <a:pPr marL="0" indent="0">
              <a:buNone/>
            </a:pPr>
            <a:r>
              <a:rPr lang="el-GR" sz="1400" dirty="0">
                <a:solidFill>
                  <a:schemeClr val="bg1"/>
                </a:solidFill>
              </a:rPr>
              <a:t>Για να δημιουργηθούν οι ετικέτες, χρησιμοποιήθηκε </a:t>
            </a:r>
            <a:r>
              <a:rPr lang="el-GR" sz="1400" b="1" i="1" u="sng" dirty="0">
                <a:solidFill>
                  <a:schemeClr val="bg1"/>
                </a:solidFill>
              </a:rPr>
              <a:t>το μοντέλο επιδημίας </a:t>
            </a:r>
            <a:r>
              <a:rPr lang="en-US" sz="1400" b="1" i="1" u="sng" dirty="0">
                <a:solidFill>
                  <a:schemeClr val="bg1"/>
                </a:solidFill>
              </a:rPr>
              <a:t>SI (W. </a:t>
            </a:r>
            <a:r>
              <a:rPr lang="en-US" sz="1400" b="1" i="1" u="sng" dirty="0" err="1">
                <a:solidFill>
                  <a:schemeClr val="bg1"/>
                </a:solidFill>
              </a:rPr>
              <a:t>Kermack</a:t>
            </a:r>
            <a:r>
              <a:rPr lang="en-US" sz="1400" b="1" i="1" u="sng" dirty="0">
                <a:solidFill>
                  <a:schemeClr val="bg1"/>
                </a:solidFill>
              </a:rPr>
              <a:t> </a:t>
            </a:r>
            <a:r>
              <a:rPr lang="el-GR" sz="1400" b="1" i="1" u="sng" dirty="0">
                <a:solidFill>
                  <a:schemeClr val="bg1"/>
                </a:solidFill>
              </a:rPr>
              <a:t>και </a:t>
            </a:r>
            <a:r>
              <a:rPr lang="en-US" sz="1400" b="1" i="1" u="sng" dirty="0">
                <a:solidFill>
                  <a:schemeClr val="bg1"/>
                </a:solidFill>
              </a:rPr>
              <a:t>A. G. McKendrick , 1927</a:t>
            </a:r>
            <a:r>
              <a:rPr lang="el-GR" sz="1400" b="1" i="1" u="sng" dirty="0">
                <a:solidFill>
                  <a:schemeClr val="bg1"/>
                </a:solidFill>
              </a:rPr>
              <a:t>)</a:t>
            </a:r>
            <a:r>
              <a:rPr lang="en-US" sz="1400" dirty="0">
                <a:solidFill>
                  <a:schemeClr val="bg1"/>
                </a:solidFill>
              </a:rPr>
              <a:t>. </a:t>
            </a:r>
            <a:r>
              <a:rPr lang="el-GR" sz="1400" dirty="0">
                <a:solidFill>
                  <a:schemeClr val="bg1"/>
                </a:solidFill>
              </a:rPr>
              <a:t>Σύμφωνα με αυτό κάθε κόμβος του δικτύου βρίσκεται σε μία από τις δύο καταστάσεις</a:t>
            </a:r>
            <a:r>
              <a:rPr lang="en-US" sz="1400" dirty="0">
                <a:solidFill>
                  <a:schemeClr val="bg1"/>
                </a:solidFill>
              </a:rPr>
              <a:t>:</a:t>
            </a:r>
            <a:endParaRPr lang="el-GR" sz="1400" dirty="0">
              <a:solidFill>
                <a:schemeClr val="bg1"/>
              </a:solidFill>
            </a:endParaRPr>
          </a:p>
          <a:p>
            <a:r>
              <a:rPr lang="el-GR" sz="1400" b="1" dirty="0" err="1">
                <a:solidFill>
                  <a:schemeClr val="bg1"/>
                </a:solidFill>
              </a:rPr>
              <a:t>Susceptible</a:t>
            </a:r>
            <a:r>
              <a:rPr lang="el-GR" sz="1400" b="1" dirty="0">
                <a:solidFill>
                  <a:schemeClr val="bg1"/>
                </a:solidFill>
              </a:rPr>
              <a:t> (S) </a:t>
            </a:r>
            <a:r>
              <a:rPr lang="el-GR" sz="1400" dirty="0">
                <a:solidFill>
                  <a:schemeClr val="bg1"/>
                </a:solidFill>
              </a:rPr>
              <a:t>(Επιρρεπής): αντιπροσωπεύει τα άτομα του πληθυσμού που είναι υγιή αλλά μπορούν να μολυνθούν.</a:t>
            </a:r>
          </a:p>
          <a:p>
            <a:r>
              <a:rPr lang="el-GR" sz="1400" b="1" dirty="0" err="1">
                <a:solidFill>
                  <a:schemeClr val="bg1"/>
                </a:solidFill>
              </a:rPr>
              <a:t>Infected</a:t>
            </a:r>
            <a:r>
              <a:rPr lang="el-GR" sz="1400" b="1" dirty="0">
                <a:solidFill>
                  <a:schemeClr val="bg1"/>
                </a:solidFill>
              </a:rPr>
              <a:t> (Ι) </a:t>
            </a:r>
            <a:r>
              <a:rPr lang="el-GR" sz="1400" dirty="0">
                <a:solidFill>
                  <a:schemeClr val="bg1"/>
                </a:solidFill>
              </a:rPr>
              <a:t>(Μολυσμένος): υποδηλώνει τα άτομα που έχουν μολυνθεί και είναι σε θέση να μεταδώσουν την ασθένεια στους επιρρεπείς γείτονές τους με πιθανότητα β.</a:t>
            </a:r>
          </a:p>
        </p:txBody>
      </p:sp>
      <p:pic>
        <p:nvPicPr>
          <p:cNvPr id="11" name="Εικόνα 10" descr="Εικόνα που περιέχει κείμενο&#10;&#10;Περιγραφή που δημιουργήθηκε αυτόματα">
            <a:extLst>
              <a:ext uri="{FF2B5EF4-FFF2-40B4-BE49-F238E27FC236}">
                <a16:creationId xmlns:a16="http://schemas.microsoft.com/office/drawing/2014/main" id="{E984006F-8090-3D39-F331-C2A11F93DCDF}"/>
              </a:ext>
            </a:extLst>
          </p:cNvPr>
          <p:cNvPicPr>
            <a:picLocks noChangeAspect="1"/>
          </p:cNvPicPr>
          <p:nvPr/>
        </p:nvPicPr>
        <p:blipFill rotWithShape="1">
          <a:blip r:embed="rId2">
            <a:extLst>
              <a:ext uri="{28A0092B-C50C-407E-A947-70E740481C1C}">
                <a14:useLocalDpi xmlns:a14="http://schemas.microsoft.com/office/drawing/2010/main" val="0"/>
              </a:ext>
            </a:extLst>
          </a:blip>
          <a:srcRect b="3280"/>
          <a:stretch/>
        </p:blipFill>
        <p:spPr>
          <a:xfrm>
            <a:off x="5146732" y="3273305"/>
            <a:ext cx="6868769" cy="2689345"/>
          </a:xfrm>
          <a:prstGeom prst="rect">
            <a:avLst/>
          </a:prstGeom>
        </p:spPr>
      </p:pic>
      <p:pic>
        <p:nvPicPr>
          <p:cNvPr id="15" name="Εικόνα 14">
            <a:extLst>
              <a:ext uri="{FF2B5EF4-FFF2-40B4-BE49-F238E27FC236}">
                <a16:creationId xmlns:a16="http://schemas.microsoft.com/office/drawing/2014/main" id="{3DF05E95-A3DC-E233-B909-7E6BF02D5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733" y="1240459"/>
            <a:ext cx="6868769" cy="1228724"/>
          </a:xfrm>
          <a:prstGeom prst="rect">
            <a:avLst/>
          </a:prstGeom>
        </p:spPr>
      </p:pic>
      <p:sp>
        <p:nvSpPr>
          <p:cNvPr id="17" name="TextBox 16">
            <a:extLst>
              <a:ext uri="{FF2B5EF4-FFF2-40B4-BE49-F238E27FC236}">
                <a16:creationId xmlns:a16="http://schemas.microsoft.com/office/drawing/2014/main" id="{CE14C514-EC7D-0BDB-2D19-ABB8039129FC}"/>
              </a:ext>
            </a:extLst>
          </p:cNvPr>
          <p:cNvSpPr txBox="1"/>
          <p:nvPr/>
        </p:nvSpPr>
        <p:spPr>
          <a:xfrm>
            <a:off x="7468113" y="2469183"/>
            <a:ext cx="2152650" cy="369332"/>
          </a:xfrm>
          <a:prstGeom prst="rect">
            <a:avLst/>
          </a:prstGeom>
          <a:noFill/>
        </p:spPr>
        <p:txBody>
          <a:bodyPr wrap="square" rtlCol="0">
            <a:spAutoFit/>
          </a:bodyPr>
          <a:lstStyle/>
          <a:p>
            <a:pPr algn="ctr"/>
            <a:r>
              <a:rPr lang="en-US" dirty="0">
                <a:solidFill>
                  <a:schemeClr val="accent1"/>
                </a:solidFill>
              </a:rPr>
              <a:t>SI model</a:t>
            </a:r>
            <a:endParaRPr lang="el-GR" dirty="0">
              <a:solidFill>
                <a:schemeClr val="accent1"/>
              </a:solidFill>
            </a:endParaRPr>
          </a:p>
        </p:txBody>
      </p:sp>
      <p:sp>
        <p:nvSpPr>
          <p:cNvPr id="23" name="TextBox 22">
            <a:extLst>
              <a:ext uri="{FF2B5EF4-FFF2-40B4-BE49-F238E27FC236}">
                <a16:creationId xmlns:a16="http://schemas.microsoft.com/office/drawing/2014/main" id="{02288FA8-E67C-FE8C-E294-99FD6B75847F}"/>
              </a:ext>
            </a:extLst>
          </p:cNvPr>
          <p:cNvSpPr txBox="1"/>
          <p:nvPr/>
        </p:nvSpPr>
        <p:spPr>
          <a:xfrm>
            <a:off x="6687195" y="6028108"/>
            <a:ext cx="3714485" cy="369332"/>
          </a:xfrm>
          <a:prstGeom prst="rect">
            <a:avLst/>
          </a:prstGeom>
          <a:noFill/>
        </p:spPr>
        <p:txBody>
          <a:bodyPr wrap="square" rtlCol="0">
            <a:spAutoFit/>
          </a:bodyPr>
          <a:lstStyle/>
          <a:p>
            <a:pPr algn="ctr"/>
            <a:r>
              <a:rPr lang="el-GR" dirty="0">
                <a:solidFill>
                  <a:schemeClr val="accent1"/>
                </a:solidFill>
              </a:rPr>
              <a:t>Παραδείγματα από </a:t>
            </a:r>
            <a:r>
              <a:rPr lang="en-US" dirty="0">
                <a:solidFill>
                  <a:schemeClr val="accent1"/>
                </a:solidFill>
              </a:rPr>
              <a:t>spreads</a:t>
            </a:r>
            <a:endParaRPr lang="el-GR" dirty="0">
              <a:solidFill>
                <a:schemeClr val="accent1"/>
              </a:solidFill>
            </a:endParaRPr>
          </a:p>
        </p:txBody>
      </p:sp>
      <p:sp>
        <p:nvSpPr>
          <p:cNvPr id="4" name="TextBox 3">
            <a:extLst>
              <a:ext uri="{FF2B5EF4-FFF2-40B4-BE49-F238E27FC236}">
                <a16:creationId xmlns:a16="http://schemas.microsoft.com/office/drawing/2014/main" id="{B4F6F5A0-75FF-622A-9A73-424993518A1D}"/>
              </a:ext>
            </a:extLst>
          </p:cNvPr>
          <p:cNvSpPr txBox="1"/>
          <p:nvPr/>
        </p:nvSpPr>
        <p:spPr>
          <a:xfrm>
            <a:off x="176498" y="4456322"/>
            <a:ext cx="4080398" cy="2246769"/>
          </a:xfrm>
          <a:prstGeom prst="rect">
            <a:avLst/>
          </a:prstGeom>
          <a:noFill/>
        </p:spPr>
        <p:txBody>
          <a:bodyPr wrap="square" rtlCol="0">
            <a:spAutoFit/>
          </a:bodyPr>
          <a:lstStyle/>
          <a:p>
            <a:pPr marL="0" indent="0">
              <a:buNone/>
            </a:pPr>
            <a:r>
              <a:rPr lang="el-GR" sz="1400" dirty="0">
                <a:solidFill>
                  <a:schemeClr val="bg1"/>
                </a:solidFill>
              </a:rPr>
              <a:t>Πραγματοποιήθηκε ένας αριθμός προσομοιώσεων αυτής της επιδημίας</a:t>
            </a:r>
            <a:r>
              <a:rPr lang="en-US" sz="1400" dirty="0">
                <a:solidFill>
                  <a:schemeClr val="bg1"/>
                </a:solidFill>
              </a:rPr>
              <a:t>, </a:t>
            </a:r>
            <a:r>
              <a:rPr lang="el-GR" sz="1400" dirty="0">
                <a:solidFill>
                  <a:schemeClr val="bg1"/>
                </a:solidFill>
              </a:rPr>
              <a:t>με διαφορετικά σύνολα αρχικά μολυσμένων κόμβων</a:t>
            </a:r>
            <a:r>
              <a:rPr lang="en-US" sz="1400" dirty="0">
                <a:solidFill>
                  <a:schemeClr val="bg1"/>
                </a:solidFill>
              </a:rPr>
              <a:t>,</a:t>
            </a:r>
            <a:r>
              <a:rPr lang="el-GR" sz="1400" dirty="0">
                <a:solidFill>
                  <a:schemeClr val="bg1"/>
                </a:solidFill>
              </a:rPr>
              <a:t> οπότε δημιουργήθηκε ένα σύνολο από εξαπλώσεις (</a:t>
            </a:r>
            <a:r>
              <a:rPr lang="en-US" sz="1400" dirty="0">
                <a:solidFill>
                  <a:schemeClr val="bg1"/>
                </a:solidFill>
              </a:rPr>
              <a:t>spreads)</a:t>
            </a:r>
            <a:r>
              <a:rPr lang="el-GR" sz="1400" dirty="0">
                <a:solidFill>
                  <a:schemeClr val="bg1"/>
                </a:solidFill>
              </a:rPr>
              <a:t>. Τα </a:t>
            </a:r>
            <a:r>
              <a:rPr lang="en-US" sz="1400" dirty="0">
                <a:solidFill>
                  <a:schemeClr val="bg1"/>
                </a:solidFill>
              </a:rPr>
              <a:t>spreads </a:t>
            </a:r>
            <a:r>
              <a:rPr lang="el-GR" sz="1400" dirty="0">
                <a:solidFill>
                  <a:schemeClr val="bg1"/>
                </a:solidFill>
              </a:rPr>
              <a:t>είναι της μορφής</a:t>
            </a:r>
          </a:p>
          <a:p>
            <a:pPr marL="0" indent="0" algn="ctr">
              <a:buNone/>
            </a:pPr>
            <a:r>
              <a:rPr lang="el-GR" sz="1400" dirty="0">
                <a:solidFill>
                  <a:schemeClr val="bg1"/>
                </a:solidFill>
              </a:rPr>
              <a:t>[κόμβος</a:t>
            </a:r>
            <a:r>
              <a:rPr lang="en-US" sz="1400" dirty="0">
                <a:solidFill>
                  <a:schemeClr val="bg1"/>
                </a:solidFill>
              </a:rPr>
              <a:t> 1,</a:t>
            </a:r>
            <a:r>
              <a:rPr lang="el-GR" sz="1400" dirty="0">
                <a:solidFill>
                  <a:schemeClr val="bg1"/>
                </a:solidFill>
              </a:rPr>
              <a:t> κόμβος</a:t>
            </a:r>
            <a:r>
              <a:rPr lang="en-US" sz="1400" dirty="0">
                <a:solidFill>
                  <a:schemeClr val="bg1"/>
                </a:solidFill>
              </a:rPr>
              <a:t> 2,</a:t>
            </a:r>
            <a:r>
              <a:rPr lang="el-GR" sz="1400" dirty="0">
                <a:solidFill>
                  <a:schemeClr val="bg1"/>
                </a:solidFill>
              </a:rPr>
              <a:t> </a:t>
            </a:r>
            <a:r>
              <a:rPr lang="en-US" sz="1400" dirty="0">
                <a:solidFill>
                  <a:schemeClr val="bg1"/>
                </a:solidFill>
              </a:rPr>
              <a:t>…,</a:t>
            </a:r>
            <a:r>
              <a:rPr lang="el-GR" sz="1400" dirty="0">
                <a:solidFill>
                  <a:schemeClr val="bg1"/>
                </a:solidFill>
              </a:rPr>
              <a:t>κόμβος</a:t>
            </a:r>
            <a:r>
              <a:rPr lang="en-US" sz="1400" dirty="0">
                <a:solidFill>
                  <a:schemeClr val="bg1"/>
                </a:solidFill>
              </a:rPr>
              <a:t> 3,</a:t>
            </a:r>
            <a:r>
              <a:rPr lang="el-GR" sz="1400" dirty="0">
                <a:solidFill>
                  <a:schemeClr val="bg1"/>
                </a:solidFill>
              </a:rPr>
              <a:t> κόμβος</a:t>
            </a:r>
            <a:r>
              <a:rPr lang="en-US" sz="1400" dirty="0">
                <a:solidFill>
                  <a:schemeClr val="bg1"/>
                </a:solidFill>
              </a:rPr>
              <a:t> n]</a:t>
            </a:r>
            <a:endParaRPr lang="el-GR" sz="1400" dirty="0">
              <a:solidFill>
                <a:schemeClr val="bg1"/>
              </a:solidFill>
            </a:endParaRPr>
          </a:p>
          <a:p>
            <a:pPr marL="0" indent="0">
              <a:buNone/>
            </a:pPr>
            <a:r>
              <a:rPr lang="el-GR" sz="1400" dirty="0">
                <a:solidFill>
                  <a:schemeClr val="bg1"/>
                </a:solidFill>
              </a:rPr>
              <a:t>και δείχνουν τους κόμβους που είναι </a:t>
            </a:r>
            <a:r>
              <a:rPr lang="en-US" sz="1400" dirty="0">
                <a:solidFill>
                  <a:schemeClr val="bg1"/>
                </a:solidFill>
              </a:rPr>
              <a:t>infected </a:t>
            </a:r>
            <a:r>
              <a:rPr lang="el-GR" sz="1400" dirty="0">
                <a:solidFill>
                  <a:schemeClr val="bg1"/>
                </a:solidFill>
              </a:rPr>
              <a:t>στο τέλος κάθε προσομοίωσης.</a:t>
            </a:r>
            <a:endParaRPr lang="en-US" sz="1400" dirty="0">
              <a:solidFill>
                <a:schemeClr val="bg1"/>
              </a:solidFill>
            </a:endParaRPr>
          </a:p>
          <a:p>
            <a:endParaRPr lang="el-GR" sz="1400" dirty="0"/>
          </a:p>
        </p:txBody>
      </p:sp>
    </p:spTree>
    <p:extLst>
      <p:ext uri="{BB962C8B-B14F-4D97-AF65-F5344CB8AC3E}">
        <p14:creationId xmlns:p14="http://schemas.microsoft.com/office/powerpoint/2010/main" val="25545725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P spid="2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71C5180-1F25-EE45-0C6E-6CAD7101EDA8}"/>
              </a:ext>
            </a:extLst>
          </p:cNvPr>
          <p:cNvSpPr>
            <a:spLocks noGrp="1"/>
          </p:cNvSpPr>
          <p:nvPr>
            <p:ph type="title"/>
          </p:nvPr>
        </p:nvSpPr>
        <p:spPr>
          <a:xfrm>
            <a:off x="149290" y="1143000"/>
            <a:ext cx="3602623" cy="5080820"/>
          </a:xfrm>
        </p:spPr>
        <p:txBody>
          <a:bodyPr anchor="ctr">
            <a:normAutofit/>
          </a:bodyPr>
          <a:lstStyle/>
          <a:p>
            <a:r>
              <a:rPr lang="el-GR" sz="3600" dirty="0">
                <a:solidFill>
                  <a:srgbClr val="EBEBEB"/>
                </a:solidFill>
              </a:rPr>
              <a:t>1.Δημιουργία ετικέτας για κάθε κόμβο</a:t>
            </a:r>
            <a:r>
              <a:rPr lang="en-US" sz="3600" dirty="0">
                <a:solidFill>
                  <a:srgbClr val="EBEBEB"/>
                </a:solidFill>
              </a:rPr>
              <a:t> (2)</a:t>
            </a:r>
            <a:endParaRPr lang="el-GR" sz="3600" dirty="0">
              <a:solidFill>
                <a:srgbClr val="EBEBEB"/>
              </a:solidFill>
            </a:endParaRPr>
          </a:p>
        </p:txBody>
      </p:sp>
      <p:sp>
        <p:nvSpPr>
          <p:cNvPr id="27"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9" name="Freeform: Shape 28">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Ορθογώνιο 3">
            <a:extLst>
              <a:ext uri="{FF2B5EF4-FFF2-40B4-BE49-F238E27FC236}">
                <a16:creationId xmlns:a16="http://schemas.microsoft.com/office/drawing/2014/main" id="{FBE960B6-82C7-C067-0A01-94FAD40236D7}"/>
              </a:ext>
            </a:extLst>
          </p:cNvPr>
          <p:cNvSpPr/>
          <p:nvPr/>
        </p:nvSpPr>
        <p:spPr>
          <a:xfrm>
            <a:off x="5048452" y="1410458"/>
            <a:ext cx="6495847" cy="4561134"/>
          </a:xfrm>
          <a:prstGeom prst="rect">
            <a:avLst/>
          </a:prstGeom>
          <a:noFill/>
        </p:spPr>
      </p:sp>
      <p:sp>
        <p:nvSpPr>
          <p:cNvPr id="5" name="Ευθεία γραμμή σύνδεσης 4">
            <a:extLst>
              <a:ext uri="{FF2B5EF4-FFF2-40B4-BE49-F238E27FC236}">
                <a16:creationId xmlns:a16="http://schemas.microsoft.com/office/drawing/2014/main" id="{35EB78C4-3DA3-4A5C-7A25-E2C62E9DC958}"/>
              </a:ext>
            </a:extLst>
          </p:cNvPr>
          <p:cNvSpPr/>
          <p:nvPr/>
        </p:nvSpPr>
        <p:spPr>
          <a:xfrm>
            <a:off x="5048452" y="1411658"/>
            <a:ext cx="6495847" cy="0"/>
          </a:xfrm>
          <a:prstGeom prst="line">
            <a:avLst/>
          </a:prstGeom>
        </p:spPr>
        <p:style>
          <a:lnRef idx="2">
            <a:schemeClr val="accent5">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7" name="Ευθεία γραμμή σύνδεσης 6">
            <a:extLst>
              <a:ext uri="{FF2B5EF4-FFF2-40B4-BE49-F238E27FC236}">
                <a16:creationId xmlns:a16="http://schemas.microsoft.com/office/drawing/2014/main" id="{FA2AA9C7-5B24-1E20-70EB-33B339822B35}"/>
              </a:ext>
            </a:extLst>
          </p:cNvPr>
          <p:cNvSpPr/>
          <p:nvPr/>
        </p:nvSpPr>
        <p:spPr>
          <a:xfrm>
            <a:off x="5048452" y="3943715"/>
            <a:ext cx="6495847" cy="0"/>
          </a:xfrm>
          <a:prstGeom prst="line">
            <a:avLst/>
          </a:prstGeom>
        </p:spPr>
        <p:style>
          <a:lnRef idx="2">
            <a:schemeClr val="accent5">
              <a:hueOff val="3118619"/>
              <a:satOff val="-2006"/>
              <a:lumOff val="1372"/>
              <a:alphaOff val="0"/>
            </a:schemeClr>
          </a:lnRef>
          <a:fillRef idx="1">
            <a:schemeClr val="accent5">
              <a:hueOff val="3118619"/>
              <a:satOff val="-2006"/>
              <a:lumOff val="1372"/>
              <a:alphaOff val="0"/>
            </a:schemeClr>
          </a:fillRef>
          <a:effectRef idx="1">
            <a:schemeClr val="accent5">
              <a:hueOff val="3118619"/>
              <a:satOff val="-2006"/>
              <a:lumOff val="1372"/>
              <a:alphaOff val="0"/>
            </a:schemeClr>
          </a:effectRef>
          <a:fontRef idx="minor">
            <a:schemeClr val="lt1"/>
          </a:fontRef>
        </p:style>
      </p:sp>
      <p:sp>
        <p:nvSpPr>
          <p:cNvPr id="8" name="Ελεύθερη σχεδίαση: Σχήμα 7">
            <a:extLst>
              <a:ext uri="{FF2B5EF4-FFF2-40B4-BE49-F238E27FC236}">
                <a16:creationId xmlns:a16="http://schemas.microsoft.com/office/drawing/2014/main" id="{504F738D-D436-1295-53E6-F71BADE49D7B}"/>
              </a:ext>
            </a:extLst>
          </p:cNvPr>
          <p:cNvSpPr/>
          <p:nvPr/>
        </p:nvSpPr>
        <p:spPr>
          <a:xfrm>
            <a:off x="5048452" y="3943715"/>
            <a:ext cx="6495847" cy="1013337"/>
          </a:xfrm>
          <a:custGeom>
            <a:avLst/>
            <a:gdLst>
              <a:gd name="connsiteX0" fmla="*/ 0 w 6495847"/>
              <a:gd name="connsiteY0" fmla="*/ 0 h 1013337"/>
              <a:gd name="connsiteX1" fmla="*/ 6495847 w 6495847"/>
              <a:gd name="connsiteY1" fmla="*/ 0 h 1013337"/>
              <a:gd name="connsiteX2" fmla="*/ 6495847 w 6495847"/>
              <a:gd name="connsiteY2" fmla="*/ 1013337 h 1013337"/>
              <a:gd name="connsiteX3" fmla="*/ 0 w 6495847"/>
              <a:gd name="connsiteY3" fmla="*/ 1013337 h 1013337"/>
              <a:gd name="connsiteX4" fmla="*/ 0 w 6495847"/>
              <a:gd name="connsiteY4" fmla="*/ 0 h 1013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5847" h="1013337">
                <a:moveTo>
                  <a:pt x="0" y="0"/>
                </a:moveTo>
                <a:lnTo>
                  <a:pt x="6495847" y="0"/>
                </a:lnTo>
                <a:lnTo>
                  <a:pt x="6495847" y="1013337"/>
                </a:lnTo>
                <a:lnTo>
                  <a:pt x="0" y="10133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l-GR" sz="1600" b="0" i="0" kern="1200" dirty="0"/>
              <a:t>Στην συνέχεια με βάση τις τιμές που προέκυψαν, τοποθετήθηκε σε κάθε κόμβο μια ετικέτα που δείχνει την επιρροή του. </a:t>
            </a:r>
            <a:endParaRPr lang="en-US" sz="1600" kern="1200" dirty="0"/>
          </a:p>
        </p:txBody>
      </p:sp>
      <p:sp>
        <p:nvSpPr>
          <p:cNvPr id="9" name="Ευθεία γραμμή σύνδεσης 8">
            <a:extLst>
              <a:ext uri="{FF2B5EF4-FFF2-40B4-BE49-F238E27FC236}">
                <a16:creationId xmlns:a16="http://schemas.microsoft.com/office/drawing/2014/main" id="{F11049FD-D47D-FF78-525D-D17B1C318B3F}"/>
              </a:ext>
            </a:extLst>
          </p:cNvPr>
          <p:cNvSpPr/>
          <p:nvPr/>
        </p:nvSpPr>
        <p:spPr>
          <a:xfrm>
            <a:off x="5048452" y="4957053"/>
            <a:ext cx="6495847" cy="0"/>
          </a:xfrm>
          <a:prstGeom prst="line">
            <a:avLst/>
          </a:prstGeom>
        </p:spPr>
        <p:style>
          <a:lnRef idx="2">
            <a:schemeClr val="accent5">
              <a:hueOff val="6237238"/>
              <a:satOff val="-4013"/>
              <a:lumOff val="2744"/>
              <a:alphaOff val="0"/>
            </a:schemeClr>
          </a:lnRef>
          <a:fillRef idx="1">
            <a:schemeClr val="accent5">
              <a:hueOff val="6237238"/>
              <a:satOff val="-4013"/>
              <a:lumOff val="2744"/>
              <a:alphaOff val="0"/>
            </a:schemeClr>
          </a:fillRef>
          <a:effectRef idx="1">
            <a:schemeClr val="accent5">
              <a:hueOff val="6237238"/>
              <a:satOff val="-4013"/>
              <a:lumOff val="2744"/>
              <a:alphaOff val="0"/>
            </a:schemeClr>
          </a:effectRef>
          <a:fontRef idx="minor">
            <a:schemeClr val="lt1"/>
          </a:fontRef>
        </p:style>
      </p:sp>
      <p:sp>
        <p:nvSpPr>
          <p:cNvPr id="10" name="Ελεύθερη σχεδίαση: Σχήμα 9">
            <a:extLst>
              <a:ext uri="{FF2B5EF4-FFF2-40B4-BE49-F238E27FC236}">
                <a16:creationId xmlns:a16="http://schemas.microsoft.com/office/drawing/2014/main" id="{2B33E080-98BC-C663-81C8-756CFE382080}"/>
              </a:ext>
            </a:extLst>
          </p:cNvPr>
          <p:cNvSpPr/>
          <p:nvPr/>
        </p:nvSpPr>
        <p:spPr>
          <a:xfrm>
            <a:off x="5048452" y="4957053"/>
            <a:ext cx="6495847" cy="1013337"/>
          </a:xfrm>
          <a:custGeom>
            <a:avLst/>
            <a:gdLst>
              <a:gd name="connsiteX0" fmla="*/ 0 w 6495847"/>
              <a:gd name="connsiteY0" fmla="*/ 0 h 1013337"/>
              <a:gd name="connsiteX1" fmla="*/ 6495847 w 6495847"/>
              <a:gd name="connsiteY1" fmla="*/ 0 h 1013337"/>
              <a:gd name="connsiteX2" fmla="*/ 6495847 w 6495847"/>
              <a:gd name="connsiteY2" fmla="*/ 1013337 h 1013337"/>
              <a:gd name="connsiteX3" fmla="*/ 0 w 6495847"/>
              <a:gd name="connsiteY3" fmla="*/ 1013337 h 1013337"/>
              <a:gd name="connsiteX4" fmla="*/ 0 w 6495847"/>
              <a:gd name="connsiteY4" fmla="*/ 0 h 1013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5847" h="1013337">
                <a:moveTo>
                  <a:pt x="0" y="0"/>
                </a:moveTo>
                <a:lnTo>
                  <a:pt x="6495847" y="0"/>
                </a:lnTo>
                <a:lnTo>
                  <a:pt x="6495847" y="1013337"/>
                </a:lnTo>
                <a:lnTo>
                  <a:pt x="0" y="10133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l-GR" sz="1600" b="0" i="0" kern="1200" dirty="0"/>
              <a:t>Στην παρούσα εργασία εξετάστηκαν δύο περιπτώσεις. Στην μία η ετικέτα που δείχνει την επιρροή κάθε κόμβου έχει 3 πιθανές τιμές από 0 έως 2 ενώ στην άλλη έχει 4 πιθανές τιμές από 0 έως 3. Όσο μεγαλύτερη είναι η τιμή της ετικέτας τόσο μεγαλύτερη επιρροή έχει ο κόμβος.</a:t>
            </a:r>
            <a:endParaRPr lang="en-US" sz="1600" kern="1200" dirty="0"/>
          </a:p>
        </p:txBody>
      </p:sp>
      <p:grpSp>
        <p:nvGrpSpPr>
          <p:cNvPr id="11" name="Ομάδα 10">
            <a:extLst>
              <a:ext uri="{FF2B5EF4-FFF2-40B4-BE49-F238E27FC236}">
                <a16:creationId xmlns:a16="http://schemas.microsoft.com/office/drawing/2014/main" id="{AD3680B8-B855-0C5E-5D3D-610A3EB20F7B}"/>
              </a:ext>
            </a:extLst>
          </p:cNvPr>
          <p:cNvGrpSpPr/>
          <p:nvPr/>
        </p:nvGrpSpPr>
        <p:grpSpPr>
          <a:xfrm>
            <a:off x="5048451" y="1411658"/>
            <a:ext cx="6495847" cy="2532057"/>
            <a:chOff x="5048451" y="1411658"/>
            <a:chExt cx="6495847" cy="2532057"/>
          </a:xfrm>
        </p:grpSpPr>
        <p:sp>
          <p:nvSpPr>
            <p:cNvPr id="6" name="Ελεύθερη σχεδίαση: Σχήμα 5">
              <a:extLst>
                <a:ext uri="{FF2B5EF4-FFF2-40B4-BE49-F238E27FC236}">
                  <a16:creationId xmlns:a16="http://schemas.microsoft.com/office/drawing/2014/main" id="{3FD0EB2D-7BD4-6062-616D-CCEDB0F4A504}"/>
                </a:ext>
              </a:extLst>
            </p:cNvPr>
            <p:cNvSpPr/>
            <p:nvPr/>
          </p:nvSpPr>
          <p:spPr>
            <a:xfrm>
              <a:off x="5048452" y="1411658"/>
              <a:ext cx="6483165" cy="2532057"/>
            </a:xfrm>
            <a:custGeom>
              <a:avLst/>
              <a:gdLst>
                <a:gd name="connsiteX0" fmla="*/ 0 w 6483165"/>
                <a:gd name="connsiteY0" fmla="*/ 0 h 2532057"/>
                <a:gd name="connsiteX1" fmla="*/ 6483165 w 6483165"/>
                <a:gd name="connsiteY1" fmla="*/ 0 h 2532057"/>
                <a:gd name="connsiteX2" fmla="*/ 6483165 w 6483165"/>
                <a:gd name="connsiteY2" fmla="*/ 2532057 h 2532057"/>
                <a:gd name="connsiteX3" fmla="*/ 0 w 6483165"/>
                <a:gd name="connsiteY3" fmla="*/ 2532057 h 2532057"/>
                <a:gd name="connsiteX4" fmla="*/ 0 w 6483165"/>
                <a:gd name="connsiteY4" fmla="*/ 0 h 2532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3165" h="2532057">
                  <a:moveTo>
                    <a:pt x="0" y="0"/>
                  </a:moveTo>
                  <a:lnTo>
                    <a:pt x="6483165" y="0"/>
                  </a:lnTo>
                  <a:lnTo>
                    <a:pt x="6483165" y="2532057"/>
                  </a:lnTo>
                  <a:lnTo>
                    <a:pt x="0" y="253205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l-GR" sz="1600" b="0" i="0" kern="1200" dirty="0"/>
                <a:t>Για την δημιουργία ετικέτας που δείχνει την επιρροή κάθε κόμβου, υπολογίστηκε η πιθανότητα συμμετοχής του σε μία τέτοια εξάπλωση σύμφωνα με τον τύπο:</a:t>
              </a:r>
              <a:r>
                <a:rPr lang="en-US" sz="1600" b="0" i="0" kern="1200" dirty="0"/>
                <a:t> </a:t>
              </a:r>
              <a:r>
                <a:rPr lang="el-GR" sz="1600" b="0" i="0" kern="1200" dirty="0"/>
                <a:t> </a:t>
              </a:r>
              <a:endParaRPr lang="en-US" sz="1600" kern="1200" dirty="0"/>
            </a:p>
          </p:txBody>
        </p:sp>
        <p:pic>
          <p:nvPicPr>
            <p:cNvPr id="24" name="Εικόνα 23">
              <a:extLst>
                <a:ext uri="{FF2B5EF4-FFF2-40B4-BE49-F238E27FC236}">
                  <a16:creationId xmlns:a16="http://schemas.microsoft.com/office/drawing/2014/main" id="{9783BFE3-4458-EE93-B526-6B7F2EFF6E52}"/>
                </a:ext>
              </a:extLst>
            </p:cNvPr>
            <p:cNvPicPr>
              <a:picLocks noChangeAspect="1"/>
            </p:cNvPicPr>
            <p:nvPr/>
          </p:nvPicPr>
          <p:blipFill>
            <a:blip r:embed="rId2"/>
            <a:stretch>
              <a:fillRect/>
            </a:stretch>
          </p:blipFill>
          <p:spPr>
            <a:xfrm>
              <a:off x="5048451" y="2553458"/>
              <a:ext cx="6495847" cy="763261"/>
            </a:xfrm>
            <a:prstGeom prst="rect">
              <a:avLst/>
            </a:prstGeom>
            <a:effectLst/>
          </p:spPr>
        </p:pic>
      </p:grpSp>
    </p:spTree>
    <p:extLst>
      <p:ext uri="{BB962C8B-B14F-4D97-AF65-F5344CB8AC3E}">
        <p14:creationId xmlns:p14="http://schemas.microsoft.com/office/powerpoint/2010/main" val="26364129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5" name="Freeform: Shape 24">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Τίτλος 1">
            <a:extLst>
              <a:ext uri="{FF2B5EF4-FFF2-40B4-BE49-F238E27FC236}">
                <a16:creationId xmlns:a16="http://schemas.microsoft.com/office/drawing/2014/main" id="{DB413416-B99A-F8CD-47F9-69BCAE438B8D}"/>
              </a:ext>
            </a:extLst>
          </p:cNvPr>
          <p:cNvSpPr>
            <a:spLocks noGrp="1"/>
          </p:cNvSpPr>
          <p:nvPr>
            <p:ph type="title"/>
          </p:nvPr>
        </p:nvSpPr>
        <p:spPr>
          <a:xfrm>
            <a:off x="186611" y="1143000"/>
            <a:ext cx="3989411" cy="4973741"/>
          </a:xfrm>
        </p:spPr>
        <p:txBody>
          <a:bodyPr anchor="ctr" anchorCtr="0">
            <a:normAutofit/>
          </a:bodyPr>
          <a:lstStyle/>
          <a:p>
            <a:pPr>
              <a:lnSpc>
                <a:spcPct val="90000"/>
              </a:lnSpc>
            </a:pPr>
            <a:r>
              <a:rPr lang="en-US" sz="3600" dirty="0">
                <a:solidFill>
                  <a:srgbClr val="FFFFFF"/>
                </a:solidFill>
              </a:rPr>
              <a:t>2.</a:t>
            </a:r>
            <a:r>
              <a:rPr lang="el-GR" sz="3600" dirty="0">
                <a:solidFill>
                  <a:srgbClr val="FFFFFF"/>
                </a:solidFill>
              </a:rPr>
              <a:t>Δημιουργία </a:t>
            </a:r>
            <a:r>
              <a:rPr lang="en-US" sz="3600" dirty="0">
                <a:solidFill>
                  <a:srgbClr val="FFFFFF"/>
                </a:solidFill>
              </a:rPr>
              <a:t>node embeddings (1)</a:t>
            </a:r>
            <a:endParaRPr lang="el-GR" sz="3600" dirty="0">
              <a:solidFill>
                <a:srgbClr val="FFFFFF"/>
              </a:solidFill>
            </a:endParaRPr>
          </a:p>
        </p:txBody>
      </p:sp>
      <p:sp>
        <p:nvSpPr>
          <p:cNvPr id="3" name="Θέση περιεχομένου 2">
            <a:extLst>
              <a:ext uri="{FF2B5EF4-FFF2-40B4-BE49-F238E27FC236}">
                <a16:creationId xmlns:a16="http://schemas.microsoft.com/office/drawing/2014/main" id="{06FE76D8-8B55-AEB5-D024-21952ACEE1A1}"/>
              </a:ext>
            </a:extLst>
          </p:cNvPr>
          <p:cNvSpPr>
            <a:spLocks noGrp="1"/>
          </p:cNvSpPr>
          <p:nvPr>
            <p:ph idx="1"/>
          </p:nvPr>
        </p:nvSpPr>
        <p:spPr>
          <a:xfrm>
            <a:off x="5204109" y="1645920"/>
            <a:ext cx="5919503" cy="4470821"/>
          </a:xfrm>
        </p:spPr>
        <p:txBody>
          <a:bodyPr>
            <a:normAutofit/>
          </a:bodyPr>
          <a:lstStyle/>
          <a:p>
            <a:pPr marL="0" indent="0">
              <a:lnSpc>
                <a:spcPct val="90000"/>
              </a:lnSpc>
              <a:buNone/>
            </a:pPr>
            <a:r>
              <a:rPr lang="el-GR" sz="1600" dirty="0"/>
              <a:t>Για την δημιουργία των </a:t>
            </a:r>
            <a:r>
              <a:rPr lang="en-US" sz="1600" dirty="0"/>
              <a:t>node</a:t>
            </a:r>
            <a:r>
              <a:rPr lang="el-GR" sz="1600" dirty="0"/>
              <a:t> </a:t>
            </a:r>
            <a:r>
              <a:rPr lang="en-US" sz="1600" dirty="0"/>
              <a:t>embeddings </a:t>
            </a:r>
            <a:r>
              <a:rPr lang="el-GR" sz="1600" dirty="0"/>
              <a:t>εξετάστηκαν 4 αλγόριθμοι δημιουργίας </a:t>
            </a:r>
            <a:r>
              <a:rPr lang="en-US" sz="1600" dirty="0"/>
              <a:t>node embeddings </a:t>
            </a:r>
            <a:r>
              <a:rPr lang="el-GR" sz="1600" dirty="0"/>
              <a:t>που βασίζονται σε τυχαίους περιπάτους (</a:t>
            </a:r>
            <a:r>
              <a:rPr lang="en-US" sz="1600" dirty="0"/>
              <a:t>random walks).</a:t>
            </a:r>
          </a:p>
          <a:p>
            <a:pPr marL="457200" indent="-457200">
              <a:lnSpc>
                <a:spcPct val="90000"/>
              </a:lnSpc>
              <a:buClr>
                <a:schemeClr val="tx1"/>
              </a:buClr>
              <a:buFont typeface="+mj-lt"/>
              <a:buAutoNum type="arabicPeriod"/>
            </a:pPr>
            <a:r>
              <a:rPr lang="en-US" sz="1600" dirty="0"/>
              <a:t>Node2vec (A. Grover </a:t>
            </a:r>
            <a:r>
              <a:rPr lang="el-GR" sz="1600" dirty="0"/>
              <a:t>και </a:t>
            </a:r>
            <a:r>
              <a:rPr lang="en-US" sz="1600" dirty="0"/>
              <a:t>J. </a:t>
            </a:r>
            <a:r>
              <a:rPr lang="en-US" sz="1600" dirty="0" err="1"/>
              <a:t>Leskovec</a:t>
            </a:r>
            <a:r>
              <a:rPr lang="en-US" sz="1600" dirty="0"/>
              <a:t>, 2016)</a:t>
            </a:r>
          </a:p>
          <a:p>
            <a:pPr marL="457200" indent="-457200">
              <a:lnSpc>
                <a:spcPct val="90000"/>
              </a:lnSpc>
              <a:buClr>
                <a:schemeClr val="tx1"/>
              </a:buClr>
              <a:buFont typeface="+mj-lt"/>
              <a:buAutoNum type="arabicPeriod"/>
            </a:pPr>
            <a:r>
              <a:rPr lang="en-US" sz="1600" dirty="0" err="1"/>
              <a:t>DeepWalk</a:t>
            </a:r>
            <a:r>
              <a:rPr lang="en-US" sz="1600" dirty="0"/>
              <a:t> (</a:t>
            </a:r>
            <a:r>
              <a:rPr lang="it-IT" sz="1600" dirty="0"/>
              <a:t>B. Perozzi, R. Al-Rfou και S. Skiena, 2014)</a:t>
            </a:r>
          </a:p>
          <a:p>
            <a:pPr marL="457200" indent="-457200">
              <a:lnSpc>
                <a:spcPct val="90000"/>
              </a:lnSpc>
              <a:buClr>
                <a:schemeClr val="tx1"/>
              </a:buClr>
              <a:buFont typeface="+mj-lt"/>
              <a:buAutoNum type="arabicPeriod"/>
            </a:pPr>
            <a:r>
              <a:rPr lang="it-IT" sz="1600" dirty="0"/>
              <a:t>Walklets (B. Perozzi, V. Kulkarni, H. Chen </a:t>
            </a:r>
            <a:r>
              <a:rPr lang="el-GR" sz="1600" dirty="0"/>
              <a:t>και </a:t>
            </a:r>
            <a:r>
              <a:rPr lang="it-IT" sz="1600" dirty="0"/>
              <a:t>S. Skiena, 2016)</a:t>
            </a:r>
          </a:p>
          <a:p>
            <a:pPr marL="457200" indent="-457200">
              <a:lnSpc>
                <a:spcPct val="90000"/>
              </a:lnSpc>
              <a:buClr>
                <a:schemeClr val="tx1"/>
              </a:buClr>
              <a:buFont typeface="+mj-lt"/>
              <a:buAutoNum type="arabicPeriod"/>
            </a:pPr>
            <a:r>
              <a:rPr lang="el-GR" sz="1600" dirty="0"/>
              <a:t>Επέκταση του αλγορίθμου </a:t>
            </a:r>
            <a:r>
              <a:rPr lang="en-US" sz="1600" dirty="0"/>
              <a:t>Graph2vec (A. Narayanan, M. </a:t>
            </a:r>
            <a:r>
              <a:rPr lang="en-US" sz="1600" dirty="0" err="1"/>
              <a:t>Chandramohan</a:t>
            </a:r>
            <a:r>
              <a:rPr lang="en-US" sz="1600" dirty="0"/>
              <a:t>, R. Venkatesan, L. Chen, Y. Liu </a:t>
            </a:r>
            <a:r>
              <a:rPr lang="el-GR" sz="1600" dirty="0"/>
              <a:t>και </a:t>
            </a:r>
            <a:r>
              <a:rPr lang="en-US" sz="1600" dirty="0"/>
              <a:t>S. Jaiswal, 2017) </a:t>
            </a:r>
            <a:r>
              <a:rPr lang="el-GR" sz="1600" dirty="0"/>
              <a:t>για αναπαράσταση κόμβων</a:t>
            </a:r>
          </a:p>
        </p:txBody>
      </p:sp>
    </p:spTree>
    <p:extLst>
      <p:ext uri="{BB962C8B-B14F-4D97-AF65-F5344CB8AC3E}">
        <p14:creationId xmlns:p14="http://schemas.microsoft.com/office/powerpoint/2010/main" val="365128836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EBF3DE82-5F0B-B09A-E9CF-F309D53A344A}"/>
              </a:ext>
            </a:extLst>
          </p:cNvPr>
          <p:cNvSpPr>
            <a:spLocks noGrp="1"/>
          </p:cNvSpPr>
          <p:nvPr>
            <p:ph type="title"/>
          </p:nvPr>
        </p:nvSpPr>
        <p:spPr>
          <a:xfrm>
            <a:off x="658260" y="571500"/>
            <a:ext cx="4944152" cy="1232719"/>
          </a:xfrm>
        </p:spPr>
        <p:txBody>
          <a:bodyPr>
            <a:normAutofit/>
          </a:bodyPr>
          <a:lstStyle/>
          <a:p>
            <a:pPr>
              <a:spcAft>
                <a:spcPts val="600"/>
              </a:spcAft>
            </a:pPr>
            <a:r>
              <a:rPr lang="el-GR" sz="3600" dirty="0">
                <a:solidFill>
                  <a:schemeClr val="bg1"/>
                </a:solidFill>
              </a:rPr>
              <a:t>Τυχαίοι περίπατοι (</a:t>
            </a:r>
            <a:r>
              <a:rPr lang="en-US" sz="3600" dirty="0">
                <a:solidFill>
                  <a:schemeClr val="bg1"/>
                </a:solidFill>
              </a:rPr>
              <a:t>Random Walks)</a:t>
            </a:r>
            <a:endParaRPr lang="el-GR" sz="3600" dirty="0">
              <a:solidFill>
                <a:schemeClr val="bg1"/>
              </a:solidFill>
            </a:endParaRPr>
          </a:p>
        </p:txBody>
      </p:sp>
      <p:sp>
        <p:nvSpPr>
          <p:cNvPr id="20" name="Rectangle 12">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Εικόνα 5">
            <a:extLst>
              <a:ext uri="{FF2B5EF4-FFF2-40B4-BE49-F238E27FC236}">
                <a16:creationId xmlns:a16="http://schemas.microsoft.com/office/drawing/2014/main" id="{E793F6AB-BB71-1EC0-70EA-613612BA7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689" y="1287344"/>
            <a:ext cx="4163991" cy="4152424"/>
          </a:xfrm>
          <a:prstGeom prst="rect">
            <a:avLst/>
          </a:prstGeom>
          <a:effectLst/>
        </p:spPr>
      </p:pic>
      <p:sp>
        <p:nvSpPr>
          <p:cNvPr id="22" name="Rectangle 16">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Θέση περιεχομένου 2">
            <a:extLst>
              <a:ext uri="{FF2B5EF4-FFF2-40B4-BE49-F238E27FC236}">
                <a16:creationId xmlns:a16="http://schemas.microsoft.com/office/drawing/2014/main" id="{72E92D07-B939-57CC-2729-AE92DD4A3509}"/>
              </a:ext>
            </a:extLst>
          </p:cNvPr>
          <p:cNvSpPr>
            <a:spLocks noGrp="1"/>
          </p:cNvSpPr>
          <p:nvPr>
            <p:ph idx="1"/>
          </p:nvPr>
        </p:nvSpPr>
        <p:spPr>
          <a:xfrm>
            <a:off x="658261" y="2438400"/>
            <a:ext cx="4944151" cy="3785419"/>
          </a:xfrm>
        </p:spPr>
        <p:txBody>
          <a:bodyPr>
            <a:normAutofit/>
          </a:bodyPr>
          <a:lstStyle/>
          <a:p>
            <a:r>
              <a:rPr lang="el-GR" sz="1600" dirty="0">
                <a:solidFill>
                  <a:srgbClr val="FFFFFF"/>
                </a:solidFill>
              </a:rPr>
              <a:t>Οι τυχαίοι περίπατοι, στους γράφους, είναι μια στοχαστική διαδικασία από την οποία προκύπτει μια ακολουθία κόμβων.</a:t>
            </a:r>
          </a:p>
          <a:p>
            <a:r>
              <a:rPr lang="el-GR" sz="1600" dirty="0">
                <a:solidFill>
                  <a:srgbClr val="FFFFFF"/>
                </a:solidFill>
              </a:rPr>
              <a:t>Χρησιμοποιείται πολύ στην δημιουργία των </a:t>
            </a:r>
            <a:r>
              <a:rPr lang="en-US" sz="1600" dirty="0">
                <a:solidFill>
                  <a:srgbClr val="FFFFFF"/>
                </a:solidFill>
              </a:rPr>
              <a:t>node embeddings.</a:t>
            </a:r>
            <a:endParaRPr lang="el-GR" sz="1600" dirty="0">
              <a:solidFill>
                <a:srgbClr val="FFFFFF"/>
              </a:solidFill>
            </a:endParaRPr>
          </a:p>
          <a:p>
            <a:r>
              <a:rPr lang="el-GR" sz="1600" dirty="0">
                <a:solidFill>
                  <a:srgbClr val="FFFFFF"/>
                </a:solidFill>
              </a:rPr>
              <a:t>Η επιλογή του επόμενου κόμβου κατά την διάρκεια ενός περιπάτου, εξαρτάται από τον εκάστοτε αλγόριθμο δημιουργίας </a:t>
            </a:r>
            <a:r>
              <a:rPr lang="en-US" sz="1600" dirty="0">
                <a:solidFill>
                  <a:srgbClr val="FFFFFF"/>
                </a:solidFill>
              </a:rPr>
              <a:t>node embeddings</a:t>
            </a:r>
            <a:endParaRPr lang="el-GR" sz="1600" dirty="0">
              <a:solidFill>
                <a:srgbClr val="FFFFFF"/>
              </a:solidFill>
            </a:endParaRPr>
          </a:p>
          <a:p>
            <a:r>
              <a:rPr lang="el-GR" sz="1600" dirty="0">
                <a:solidFill>
                  <a:srgbClr val="FFFFFF"/>
                </a:solidFill>
              </a:rPr>
              <a:t>Όσο μεγαλύτερη είναι η πιθανότητα δύο κόμβοι να βρίσκονται σε ένα τυχαίο περίπατο, τόσο μεγαλύτερη και η ομοιότητά τους.</a:t>
            </a:r>
          </a:p>
        </p:txBody>
      </p:sp>
    </p:spTree>
    <p:extLst>
      <p:ext uri="{BB962C8B-B14F-4D97-AF65-F5344CB8AC3E}">
        <p14:creationId xmlns:p14="http://schemas.microsoft.com/office/powerpoint/2010/main" val="41307026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Ιόν">
  <a:themeElements>
    <a:clrScheme name="Ιό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Ιό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Ιό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1863</TotalTime>
  <Words>2802</Words>
  <Application>Microsoft Office PowerPoint</Application>
  <PresentationFormat>Ευρεία οθόνη</PresentationFormat>
  <Paragraphs>216</Paragraphs>
  <Slides>27</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27</vt:i4>
      </vt:variant>
    </vt:vector>
  </HeadingPairs>
  <TitlesOfParts>
    <vt:vector size="32" baseType="lpstr">
      <vt:lpstr>Arial</vt:lpstr>
      <vt:lpstr>Century Gothic</vt:lpstr>
      <vt:lpstr>Times New Roman</vt:lpstr>
      <vt:lpstr>Wingdings 3</vt:lpstr>
      <vt:lpstr>Ιόν</vt:lpstr>
      <vt:lpstr> «Πρόβλεψη επιρροής, με χρήση embeddings, σε κοινωνικά δίκτυα και γράφους»</vt:lpstr>
      <vt:lpstr>Εισαγωγή (1)</vt:lpstr>
      <vt:lpstr>Εισαγωγή (2)</vt:lpstr>
      <vt:lpstr>Στόχος</vt:lpstr>
      <vt:lpstr>Μεθοδολογία</vt:lpstr>
      <vt:lpstr>1.Δημιουργία ετικέτας για κάθε κόμβο (1)</vt:lpstr>
      <vt:lpstr>1.Δημιουργία ετικέτας για κάθε κόμβο (2)</vt:lpstr>
      <vt:lpstr>2.Δημιουργία node embeddings (1)</vt:lpstr>
      <vt:lpstr>Τυχαίοι περίπατοι (Random Walks)</vt:lpstr>
      <vt:lpstr>Node2vec (A. Grover και J. Leskovec, 2016)</vt:lpstr>
      <vt:lpstr>DeepWalk (B. Perozzi, R. Al-Rfou και S. Skiena, 2014)</vt:lpstr>
      <vt:lpstr>Walklets (B. Perozzi, V. Kulkarni, H. Chen και S. Skiena, 2016)</vt:lpstr>
      <vt:lpstr>Επέκταση του αλγορίθμου Graph2vec (A. Narayanan, M. Chandramohan, R. Venkatesan, L. Chen, Y. Liu και S. Jaiswal, 2017) για αναπαράσταση κόμβων</vt:lpstr>
      <vt:lpstr>Επιλογή τιμών για τις παραμέτρους των node embeddings</vt:lpstr>
      <vt:lpstr>3.Πρόβλεψη της επιρροής κάθε κόμβου με την βοήθεια αλγορίθμων ταξινόμησης</vt:lpstr>
      <vt:lpstr>1.GaussianNB</vt:lpstr>
      <vt:lpstr>2. Δέντρα απόφασης (Decision Tree)</vt:lpstr>
      <vt:lpstr>3.K-nearest Neighbors</vt:lpstr>
      <vt:lpstr>4.Logistic Regression</vt:lpstr>
      <vt:lpstr>5. Svm</vt:lpstr>
      <vt:lpstr>6. Νευρωνικό Δίκτυο</vt:lpstr>
      <vt:lpstr>Σύνολα Δεδομένων</vt:lpstr>
      <vt:lpstr>Αποτελέσματα (1)</vt:lpstr>
      <vt:lpstr>Αποτελέσματα (2)</vt:lpstr>
      <vt:lpstr>Σύγκριση Αποτελεσμάτων</vt:lpstr>
      <vt:lpstr>Συμπεράσματα</vt:lpstr>
      <vt:lpstr>Τέλος παρουσίασης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«Πρόβλεψη επιρροής, με χρήση embeddings, σε κοινωνικά δίκτυα και γράφους»</dc:title>
  <dc:creator>Γιάννης</dc:creator>
  <cp:lastModifiedBy>Γιάννης</cp:lastModifiedBy>
  <cp:revision>49</cp:revision>
  <dcterms:created xsi:type="dcterms:W3CDTF">2022-06-16T15:59:46Z</dcterms:created>
  <dcterms:modified xsi:type="dcterms:W3CDTF">2022-06-29T17:14:13Z</dcterms:modified>
</cp:coreProperties>
</file>