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61" r:id="rId7"/>
    <p:sldId id="285" r:id="rId8"/>
    <p:sldId id="263" r:id="rId9"/>
    <p:sldId id="265" r:id="rId10"/>
    <p:sldId id="264" r:id="rId11"/>
    <p:sldId id="286" r:id="rId12"/>
    <p:sldId id="267" r:id="rId13"/>
    <p:sldId id="266" r:id="rId14"/>
    <p:sldId id="268" r:id="rId15"/>
    <p:sldId id="288" r:id="rId16"/>
    <p:sldId id="289" r:id="rId17"/>
    <p:sldId id="271" r:id="rId18"/>
    <p:sldId id="292" r:id="rId19"/>
    <p:sldId id="293" r:id="rId20"/>
    <p:sldId id="294" r:id="rId21"/>
    <p:sldId id="295" r:id="rId22"/>
    <p:sldId id="296" r:id="rId23"/>
    <p:sldId id="297" r:id="rId24"/>
    <p:sldId id="308" r:id="rId25"/>
    <p:sldId id="309" r:id="rId26"/>
    <p:sldId id="310" r:id="rId27"/>
    <p:sldId id="313" r:id="rId28"/>
    <p:sldId id="312" r:id="rId29"/>
    <p:sldId id="314" r:id="rId30"/>
    <p:sldId id="315" r:id="rId31"/>
    <p:sldId id="316" r:id="rId32"/>
    <p:sldId id="317" r:id="rId33"/>
    <p:sldId id="318" r:id="rId34"/>
    <p:sldId id="273" r:id="rId35"/>
    <p:sldId id="298" r:id="rId36"/>
    <p:sldId id="301" r:id="rId37"/>
    <p:sldId id="303" r:id="rId38"/>
    <p:sldId id="304" r:id="rId39"/>
    <p:sldId id="287" r:id="rId40"/>
    <p:sldId id="274" r:id="rId41"/>
    <p:sldId id="275" r:id="rId42"/>
    <p:sldId id="306" r:id="rId43"/>
    <p:sldId id="307" r:id="rId44"/>
    <p:sldId id="276" r:id="rId45"/>
  </p:sldIdLst>
  <p:sldSz cx="9144000" cy="6858000" type="screen4x3"/>
  <p:notesSz cx="7315200" cy="9601200"/>
  <p:custDataLst>
    <p:tags r:id="rId48"/>
  </p:custDataLst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59578-3E11-57EC-D47F-16DC012FAF04}" v="1" dt="2022-10-19T01:40:13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A THAI 20194666" userId="S::thai.nb194666@sis.hust.edu.vn::6016923c-9a3a-4f6c-aeab-78f33074a891" providerId="AD" clId="Web-{9FC59578-3E11-57EC-D47F-16DC012FAF04}"/>
    <pc:docChg chg="sldOrd">
      <pc:chgData name="NGUYEN BA THAI 20194666" userId="S::thai.nb194666@sis.hust.edu.vn::6016923c-9a3a-4f6c-aeab-78f33074a891" providerId="AD" clId="Web-{9FC59578-3E11-57EC-D47F-16DC012FAF04}" dt="2022-10-19T01:40:13.367" v="0"/>
      <pc:docMkLst>
        <pc:docMk/>
      </pc:docMkLst>
      <pc:sldChg chg="ord">
        <pc:chgData name="NGUYEN BA THAI 20194666" userId="S::thai.nb194666@sis.hust.edu.vn::6016923c-9a3a-4f6c-aeab-78f33074a891" providerId="AD" clId="Web-{9FC59578-3E11-57EC-D47F-16DC012FAF04}" dt="2022-10-19T01:40:13.367" v="0"/>
        <pc:sldMkLst>
          <pc:docMk/>
          <pc:sldMk cId="0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357" cy="479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209" y="1"/>
            <a:ext cx="3170357" cy="479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3B8C2-2260-4117-A738-9D38F1509548}" type="datetimeFigureOut">
              <a:rPr lang="en-GB" altLang="en-US"/>
              <a:pPr/>
              <a:t>18/10/2022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98"/>
            <a:ext cx="3170357" cy="479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209" y="9120098"/>
            <a:ext cx="3170357" cy="479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CDD66F-B26E-4043-BF52-4655D7FB6AD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454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357" cy="4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09" y="1"/>
            <a:ext cx="3170357" cy="4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867" y="4560794"/>
            <a:ext cx="5853468" cy="432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/>
              <a:t>Click to edit Master text styles</a:t>
            </a:r>
          </a:p>
          <a:p>
            <a:pPr lvl="1"/>
            <a:r>
              <a:rPr lang="vi-VN" noProof="0"/>
              <a:t>Second level</a:t>
            </a:r>
          </a:p>
          <a:p>
            <a:pPr lvl="2"/>
            <a:r>
              <a:rPr lang="vi-VN" noProof="0"/>
              <a:t>Third level</a:t>
            </a:r>
          </a:p>
          <a:p>
            <a:pPr lvl="3"/>
            <a:r>
              <a:rPr lang="vi-VN" noProof="0"/>
              <a:t>Fourth level</a:t>
            </a:r>
          </a:p>
          <a:p>
            <a:pPr lvl="4"/>
            <a:r>
              <a:rPr lang="vi-V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098"/>
            <a:ext cx="3170357" cy="4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09" y="9120098"/>
            <a:ext cx="3170357" cy="4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54416627-FA2F-4600-9ADD-CB55A33A1EF6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792098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5B7C60-5879-47D0-B28E-3F27255F3D86}" type="slidenum">
              <a:rPr lang="vi-VN" altLang="en-US" sz="1300"/>
              <a:pPr eaLnBrk="1" hangingPunct="1">
                <a:spcBef>
                  <a:spcPct val="0"/>
                </a:spcBef>
              </a:pPr>
              <a:t>4</a:t>
            </a:fld>
            <a:endParaRPr lang="vi-VN" altLang="en-US" sz="1300"/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2285796" y="729846"/>
            <a:ext cx="2743609" cy="3598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57" tIns="49528" rIns="99057" bIns="49528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/>
          </p:nvPr>
        </p:nvSpPr>
        <p:spPr>
          <a:xfrm>
            <a:off x="730867" y="4560794"/>
            <a:ext cx="5845292" cy="43150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C35750-4DAF-42C4-A6EB-6820F776A7B0}" type="slidenum">
              <a:rPr lang="vi-VN" altLang="en-US" sz="1300"/>
              <a:pPr eaLnBrk="1" hangingPunct="1">
                <a:spcBef>
                  <a:spcPct val="0"/>
                </a:spcBef>
              </a:pPr>
              <a:t>33</a:t>
            </a:fld>
            <a:endParaRPr lang="vi-VN" altLang="en-US" sz="130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285796" y="729846"/>
            <a:ext cx="2743609" cy="3598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57" tIns="49528" rIns="99057" bIns="49528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/>
          </p:nvPr>
        </p:nvSpPr>
        <p:spPr>
          <a:xfrm>
            <a:off x="730866" y="4560794"/>
            <a:ext cx="5846928" cy="43165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777146-426B-4E8F-A669-C0DBE701D6DE}" type="slidenum">
              <a:rPr lang="vi-VN" altLang="en-US" sz="1300"/>
              <a:pPr eaLnBrk="1" hangingPunct="1">
                <a:spcBef>
                  <a:spcPct val="0"/>
                </a:spcBef>
              </a:pPr>
              <a:t>39</a:t>
            </a:fld>
            <a:endParaRPr lang="vi-VN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7294AB-4105-4A51-A5CD-82489966832B}" type="slidenum">
              <a:rPr lang="vi-VN" altLang="en-US" sz="1300"/>
              <a:pPr eaLnBrk="1" hangingPunct="1">
                <a:spcBef>
                  <a:spcPct val="0"/>
                </a:spcBef>
              </a:pPr>
              <a:t>41</a:t>
            </a:fld>
            <a:endParaRPr lang="vi-VN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Sometime, it’s different (if task1 changes the condition)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16627-FA2F-4600-9ADD-CB55A33A1EF6}" type="slidenum">
              <a:rPr lang="vi-VN" altLang="en-US" smtClean="0"/>
              <a:pPr/>
              <a:t>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8832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Differences between while and do while?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16627-FA2F-4600-9ADD-CB55A33A1EF6}" type="slidenum">
              <a:rPr lang="vi-VN" altLang="en-US" smtClean="0"/>
              <a:pPr/>
              <a:t>10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2557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3EC7CC-6D1F-4CF3-B15C-388E014AD867}" type="slidenum">
              <a:rPr lang="vi-VN" altLang="en-US" sz="1300"/>
              <a:pPr eaLnBrk="1" hangingPunct="1">
                <a:spcBef>
                  <a:spcPct val="0"/>
                </a:spcBef>
              </a:pPr>
              <a:t>13</a:t>
            </a:fld>
            <a:endParaRPr lang="vi-VN" altLang="en-US" sz="130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285796" y="729846"/>
            <a:ext cx="2743609" cy="3598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57" tIns="49528" rIns="99057" bIns="49528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/>
          </p:nvPr>
        </p:nvSpPr>
        <p:spPr>
          <a:xfrm>
            <a:off x="730867" y="4560794"/>
            <a:ext cx="5845292" cy="43150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6A925D-62C7-4414-8E27-AF1A8C618CC8}" type="slidenum">
              <a:rPr lang="vi-VN" altLang="en-US" sz="1300"/>
              <a:pPr eaLnBrk="1" hangingPunct="1">
                <a:spcBef>
                  <a:spcPct val="0"/>
                </a:spcBef>
              </a:pPr>
              <a:t>15</a:t>
            </a:fld>
            <a:endParaRPr lang="vi-VN" altLang="en-US" sz="1300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285796" y="729846"/>
            <a:ext cx="2743609" cy="3598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57" tIns="49528" rIns="99057" bIns="49528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/>
          </p:nvPr>
        </p:nvSpPr>
        <p:spPr>
          <a:xfrm>
            <a:off x="730866" y="4560794"/>
            <a:ext cx="5846928" cy="43165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660BFB-573E-453A-AA90-29BDECCF00C6}" type="slidenum">
              <a:rPr lang="vi-VN" altLang="en-US" sz="1300"/>
              <a:pPr eaLnBrk="1" hangingPunct="1">
                <a:spcBef>
                  <a:spcPct val="0"/>
                </a:spcBef>
              </a:pPr>
              <a:t>16</a:t>
            </a:fld>
            <a:endParaRPr lang="vi-VN" altLang="en-US" sz="130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285796" y="729846"/>
            <a:ext cx="2743609" cy="3598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57" tIns="49528" rIns="99057" bIns="49528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/>
          </p:nvPr>
        </p:nvSpPr>
        <p:spPr>
          <a:xfrm>
            <a:off x="730866" y="4560794"/>
            <a:ext cx="5846928" cy="43165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DF27AA-B33F-4963-9071-E1C8F5F94604}" type="slidenum">
              <a:rPr lang="vi-VN" altLang="en-US" sz="1300"/>
              <a:pPr eaLnBrk="1" hangingPunct="1">
                <a:spcBef>
                  <a:spcPct val="0"/>
                </a:spcBef>
              </a:pPr>
              <a:t>17</a:t>
            </a:fld>
            <a:endParaRPr lang="vi-VN" altLang="en-US" sz="130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2285796" y="729846"/>
            <a:ext cx="2743609" cy="3598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57" tIns="49528" rIns="99057" bIns="49528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/>
          </p:nvPr>
        </p:nvSpPr>
        <p:spPr>
          <a:xfrm>
            <a:off x="730866" y="4560794"/>
            <a:ext cx="5846928" cy="43165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7E31C3-6B2D-47FC-BC95-B2DBDD5ECADC}" type="slidenum">
              <a:rPr lang="vi-VN" altLang="en-US" sz="1300"/>
              <a:pPr eaLnBrk="1" hangingPunct="1">
                <a:spcBef>
                  <a:spcPct val="0"/>
                </a:spcBef>
              </a:pPr>
              <a:t>18</a:t>
            </a:fld>
            <a:endParaRPr lang="vi-VN" altLang="en-US" sz="130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2285796" y="729846"/>
            <a:ext cx="2743609" cy="3598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9057" tIns="49528" rIns="99057" bIns="49528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/>
          </p:nvPr>
        </p:nvSpPr>
        <p:spPr>
          <a:xfrm>
            <a:off x="730866" y="4560794"/>
            <a:ext cx="5846928" cy="43165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We want to exchange a and b values but can’t do if we transfer constants (a and b values).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16627-FA2F-4600-9ADD-CB55A33A1EF6}" type="slidenum">
              <a:rPr lang="vi-VN" altLang="en-US" smtClean="0"/>
              <a:pPr/>
              <a:t>19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1834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A68-C74A-44B6-A28E-E3E7763519A1}" type="slidenum">
              <a:rPr lang="vi-VN" altLang="en-US" smtClean="0"/>
              <a:pPr/>
              <a:t>‹#›</a:t>
            </a:fld>
            <a:endParaRPr lang="vi-V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023C-775A-4D22-854B-763AD23F628E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48E3-AAFC-4291-8876-C0807DCF7B15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8C00-5899-409F-B305-871506415AC6}" type="slidenum">
              <a:rPr lang="vi-VN" altLang="en-US" smtClean="0"/>
              <a:pPr/>
              <a:t>‹#›</a:t>
            </a:fld>
            <a:endParaRPr lang="vi-V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AD9-8D4E-4465-94CF-DCAEFD509181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81C9-0C3E-4C23-9AE7-8558E56AF8EA}" type="slidenum">
              <a:rPr lang="vi-VN" altLang="en-US" smtClean="0"/>
              <a:pPr/>
              <a:t>‹#›</a:t>
            </a:fld>
            <a:endParaRPr lang="vi-V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3210-896D-4781-9775-4C63FECE17A1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62-B1A1-4542-9FE0-AD53A0CB63E1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0DF3-F375-4D6A-A5EA-A94A7FBFEDA2}" type="slidenum">
              <a:rPr lang="vi-VN" altLang="en-US" smtClean="0"/>
              <a:pPr/>
              <a:t>‹#›</a:t>
            </a:fld>
            <a:endParaRPr lang="vi-V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D45-A682-425A-AEC0-F3EBFB0053C4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09320"/>
            <a:ext cx="64807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000000"/>
                </a:solidFill>
              </a:defRPr>
            </a:lvl1pPr>
          </a:lstStyle>
          <a:p>
            <a:fld id="{9622D704-578D-41DF-BD80-FFF43C755259}" type="slidenum">
              <a:rPr lang="vi-VN" altLang="en-US" smtClean="0"/>
              <a:pPr/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Review C Programing</a:t>
            </a:r>
            <a:endParaRPr lang="vi-VN" altLang="en-US" sz="4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Tran Quang Duc, SoICT, HUST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A68-C74A-44B6-A28E-E3E7763519A1}" type="slidenum">
              <a:rPr lang="vi-VN" altLang="en-US" smtClean="0"/>
              <a:pPr/>
              <a:t>1</a:t>
            </a:fld>
            <a:endParaRPr lang="vi-V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while, do…while</a:t>
            </a:r>
            <a:endParaRPr lang="vi-V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008112"/>
          </a:xfrm>
        </p:spPr>
        <p:txBody>
          <a:bodyPr>
            <a:normAutofit/>
          </a:bodyPr>
          <a:lstStyle/>
          <a:p>
            <a:r>
              <a:rPr lang="en-US"/>
              <a:t>If there is no initialization or re-initialization,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/>
              <a:t> is most natural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10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3169999"/>
            <a:ext cx="3744416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(condition){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statement；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Example：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10){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printf(“%d\n”,x);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x + 1;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3169999"/>
            <a:ext cx="3744416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statement；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(condition)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Example：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printf(“%d\n”,x);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x + 1;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10)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276872"/>
            <a:ext cx="792088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((c = getchar()) ==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c ==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c =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skip white space characters *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196752"/>
            <a:ext cx="8001000" cy="1944216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lvl="1" eaLnBrk="1" hangingPunct="1"/>
            <a:r>
              <a:rPr lang="en-GB" altLang="en-US" sz="1800"/>
              <a:t>T</a:t>
            </a:r>
            <a:r>
              <a:rPr lang="vi-VN" altLang="en-US" sz="1800"/>
              <a:t>erminates the execution of the nearest enclosing loop or conditional statement in which it appears. </a:t>
            </a:r>
            <a:endParaRPr lang="en-US" altLang="en-US" sz="1800"/>
          </a:p>
          <a:p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vi-V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vi-VN" altLang="en-US" sz="1800"/>
              <a:t>Pass to next iteration of nearest enclosing do, for, while statement in which it appears</a:t>
            </a:r>
          </a:p>
          <a:p>
            <a:pPr eaLnBrk="1" hangingPunct="1"/>
            <a:r>
              <a:rPr lang="vi-VN" altLang="en-US" sz="200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11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3573016"/>
            <a:ext cx="7632848" cy="18466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trim: remove trailing blanks, tabs, newlines */</a:t>
            </a:r>
          </a:p>
          <a:p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s[MAX]</a:t>
            </a:r>
          </a:p>
          <a:p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pt-B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strlen(s)-1; n &gt;= 0; n--)</a:t>
            </a:r>
          </a:p>
          <a:p>
            <a:r>
              <a:rPr lang="pt-BR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(s[n] != </a:t>
            </a:r>
            <a:r>
              <a:rPr lang="pt-BR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pt-BR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s[n] != </a:t>
            </a:r>
            <a:r>
              <a:rPr lang="pt-BR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pt-BR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s[n] != </a:t>
            </a:r>
            <a:r>
              <a:rPr lang="pt-BR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pt-BR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s[n+1] = </a:t>
            </a:r>
            <a:r>
              <a:rPr lang="en-US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20134"/>
            <a:ext cx="7632848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= 0; i &lt; n; i++)</a:t>
            </a:r>
          </a:p>
          <a:p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(a[i] &lt; 0) 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skip negative elements */</a:t>
            </a:r>
          </a:p>
          <a:p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positive elements */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Function</a:t>
            </a:r>
            <a:endParaRPr lang="vi-V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68760"/>
            <a:ext cx="8108950" cy="4752528"/>
          </a:xfrm>
        </p:spPr>
        <p:txBody>
          <a:bodyPr>
            <a:noAutofit/>
          </a:bodyPr>
          <a:lstStyle/>
          <a:p>
            <a:pPr eaLnBrk="1" hangingPunct="1"/>
            <a:r>
              <a:rPr lang="vi-VN" altLang="en-US" sz="2000"/>
              <a:t>A function is a group of statements that is executed when it is called from some point of the program. The following is its format:</a:t>
            </a:r>
            <a:br>
              <a:rPr lang="vi-VN" altLang="en-US" sz="2000"/>
            </a:b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type name ( parameter1, parameter2, ...) {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vi-VN" altLang="en-US" sz="2000"/>
              <a:t>where: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vi-VN" altLang="en-US"/>
              <a:t> is the data type specifier of the data returned by the function.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vi-VN" altLang="en-US"/>
              <a:t> is the identifier by which it will be possible to call the function.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arameters</a:t>
            </a:r>
            <a:r>
              <a:rPr lang="vi-VN" altLang="en-US"/>
              <a:t> (as many as needed): Each parameter consists of a data type specifier followed by an identifier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vi-VN" altLang="en-US">
                <a:latin typeface="Courier New" panose="02070309020205020404" pitchFamily="49" charset="0"/>
                <a:cs typeface="Courier New" panose="02070309020205020404" pitchFamily="49" charset="0"/>
              </a:rPr>
              <a:t>tatements</a:t>
            </a:r>
            <a:r>
              <a:rPr lang="vi-VN" altLang="en-US"/>
              <a:t> is the function's body. It is a block of statements surrounded by braces { }.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12</a:t>
            </a:fld>
            <a:endParaRPr lang="vi-V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Example of function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normAutofit/>
          </a:bodyPr>
          <a:lstStyle/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altLang="en-US" sz="20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squaresub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(int a)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return a*a;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　b = 10;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printf("%d\n", </a:t>
            </a:r>
            <a:r>
              <a:rPr lang="en-GB" altLang="en-US" sz="200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squaresub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return 0; </a:t>
            </a:r>
          </a:p>
          <a:p>
            <a:pPr marL="463550" indent="-463550" defTabSz="457200" eaLnBrk="1" hangingPunct="1">
              <a:lnSpc>
                <a:spcPct val="90000"/>
              </a:lnSpc>
              <a:spcBef>
                <a:spcPts val="525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1961926" y="2564904"/>
            <a:ext cx="792163" cy="504825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754088" y="2918147"/>
            <a:ext cx="1296987" cy="18348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491732" y="2270200"/>
            <a:ext cx="2613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Data type of function</a:t>
            </a:r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467544" y="1916063"/>
            <a:ext cx="647700" cy="504825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H="1" flipV="1">
            <a:off x="1115244" y="2270199"/>
            <a:ext cx="2376488" cy="1506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3995936" y="2918271"/>
            <a:ext cx="2897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Return value statement</a:t>
            </a:r>
          </a:p>
        </p:txBody>
      </p:sp>
      <p:sp>
        <p:nvSpPr>
          <p:cNvPr id="15370" name="Oval 11"/>
          <p:cNvSpPr>
            <a:spLocks noChangeArrowheads="1"/>
          </p:cNvSpPr>
          <p:nvPr/>
        </p:nvSpPr>
        <p:spPr bwMode="auto">
          <a:xfrm>
            <a:off x="3275856" y="4580359"/>
            <a:ext cx="2016224" cy="504825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 flipV="1">
            <a:off x="5292079" y="4934496"/>
            <a:ext cx="12969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587480" y="4934496"/>
            <a:ext cx="160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Use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13</a:t>
            </a:fld>
            <a:endParaRPr lang="vi-V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/>
      <p:bldP spid="15367" grpId="0" animBg="1"/>
      <p:bldP spid="15368" grpId="0" animBg="1"/>
      <p:bldP spid="15369" grpId="0"/>
      <p:bldP spid="15370" grpId="0" animBg="1"/>
      <p:bldP spid="15371" grpId="0" animBg="1"/>
      <p:bldP spid="153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Usage of command line arguments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288" y="1752600"/>
            <a:ext cx="4896792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main( int argc, char **argv)</a:t>
            </a:r>
            <a:r>
              <a:rPr lang="ar-S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main( int argc, char *argv[])</a:t>
            </a:r>
            <a:r>
              <a:rPr lang="ar-S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GB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Argc : number of arguments</a:t>
            </a:r>
            <a:endParaRPr lang="en-GB" altLang="en-US" sz="2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argv[0] : argument 0</a:t>
            </a:r>
            <a:endParaRPr lang="en-GB" altLang="en-US" sz="2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argv[1] : argument 1</a:t>
            </a:r>
            <a:endParaRPr lang="en-GB" altLang="en-US" sz="2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argv[2] : argument 2</a:t>
            </a:r>
            <a:endParaRPr lang="vi-VN" altLang="en-US" sz="24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13535" y="1700808"/>
            <a:ext cx="3490913" cy="4267200"/>
          </a:xfrm>
        </p:spPr>
        <p:txBody>
          <a:bodyPr/>
          <a:lstStyle/>
          <a:p>
            <a:pPr lvl="1" eaLnBrk="1" hangingPunct="1">
              <a:spcBef>
                <a:spcPts val="550"/>
              </a:spcBef>
              <a:buFont typeface="Wingdings" pitchFamily="2" charset="2"/>
              <a:buNone/>
            </a:pPr>
            <a:r>
              <a:rPr lang="en-GB" altLang="en-US" sz="2200" i="1" u="sng"/>
              <a:t>Example</a:t>
            </a:r>
            <a:r>
              <a:rPr lang="en-GB" altLang="en-US" sz="2200"/>
              <a:t> : </a:t>
            </a:r>
          </a:p>
          <a:p>
            <a:pPr lvl="1" eaLnBrk="1" hangingPunct="1">
              <a:spcBef>
                <a:spcPts val="550"/>
              </a:spcBef>
              <a:buFont typeface="Wingdings" pitchFamily="2" charset="2"/>
              <a:buNone/>
            </a:pPr>
            <a:r>
              <a:rPr lang="en-GB" altLang="en-US" sz="2200"/>
              <a:t>%./a.out 123 456 789 </a:t>
            </a:r>
          </a:p>
          <a:p>
            <a:pPr lvl="1" eaLnBrk="1" hangingPunct="1">
              <a:spcBef>
                <a:spcPts val="550"/>
              </a:spcBef>
              <a:buFont typeface="Wingdings" pitchFamily="2" charset="2"/>
              <a:buNone/>
            </a:pPr>
            <a:r>
              <a:rPr lang="en-GB" altLang="en-US" sz="2200"/>
              <a:t>arg[0]: ./a.out</a:t>
            </a:r>
          </a:p>
          <a:p>
            <a:pPr lvl="1" eaLnBrk="1" hangingPunct="1">
              <a:spcBef>
                <a:spcPts val="550"/>
              </a:spcBef>
              <a:buFont typeface="Wingdings" pitchFamily="2" charset="2"/>
              <a:buNone/>
            </a:pPr>
            <a:r>
              <a:rPr lang="en-GB" altLang="en-US" sz="2200"/>
              <a:t>arg[1]: 123</a:t>
            </a:r>
          </a:p>
          <a:p>
            <a:pPr lvl="1" eaLnBrk="1" hangingPunct="1">
              <a:spcBef>
                <a:spcPts val="550"/>
              </a:spcBef>
              <a:buFont typeface="Wingdings" pitchFamily="2" charset="2"/>
              <a:buNone/>
            </a:pPr>
            <a:r>
              <a:rPr lang="en-GB" altLang="en-US" sz="2200"/>
              <a:t>arg[2]: 456</a:t>
            </a:r>
          </a:p>
          <a:p>
            <a:pPr lvl="1" eaLnBrk="1" hangingPunct="1">
              <a:spcBef>
                <a:spcPts val="550"/>
              </a:spcBef>
              <a:buFont typeface="Wingdings" pitchFamily="2" charset="2"/>
              <a:buNone/>
            </a:pPr>
            <a:r>
              <a:rPr lang="en-GB" altLang="en-US" sz="2200"/>
              <a:t>arg[3]: 789</a:t>
            </a:r>
          </a:p>
          <a:p>
            <a:pPr eaLnBrk="1" hangingPunct="1"/>
            <a:endParaRPr lang="vi-VN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AD9-8D4E-4465-94CF-DCAEFD509181}" type="slidenum">
              <a:rPr lang="vi-VN" altLang="en-US" smtClean="0"/>
              <a:pPr/>
              <a:t>14</a:t>
            </a:fld>
            <a:endParaRPr lang="vi-V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Pointer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90000" tIns="46800" rIns="90000" bIns="46800"/>
          <a:lstStyle/>
          <a:p>
            <a:pPr defTabSz="457200"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vi-VN" altLang="en-US" sz="3000"/>
              <a:t>Pointer variable </a:t>
            </a:r>
          </a:p>
          <a:p>
            <a:pPr marL="927100" lvl="1" indent="-457200" defTabSz="457200"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vi-VN" altLang="en-US" sz="2600"/>
              <a:t>"Variable" refers to variable </a:t>
            </a:r>
            <a:endParaRPr lang="en-GB" altLang="en-US" sz="2200"/>
          </a:p>
          <a:p>
            <a:pPr defTabSz="457200"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int i = 10;</a:t>
            </a:r>
          </a:p>
          <a:p>
            <a:pPr defTabSz="457200"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int j = 20;</a:t>
            </a:r>
          </a:p>
          <a:p>
            <a:pPr defTabSz="457200"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int </a:t>
            </a:r>
            <a:r>
              <a:rPr lang="en-GB" altLang="en-US" sz="2600">
                <a:solidFill>
                  <a:srgbClr val="CC0000"/>
                </a:solidFill>
              </a:rPr>
              <a:t>*ptr;</a:t>
            </a:r>
          </a:p>
          <a:p>
            <a:pPr defTabSz="457200"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Pointer to pointer:</a:t>
            </a:r>
          </a:p>
          <a:p>
            <a:pPr marL="0" indent="0" defTabSz="457200">
              <a:spcBef>
                <a:spcPts val="650"/>
              </a:spcBef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  int **p;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372225" y="1916113"/>
            <a:ext cx="2016125" cy="36718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300788" y="5589588"/>
            <a:ext cx="2428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vi-VN" altLang="en-US" sz="1400">
                <a:latin typeface="Verdana" pitchFamily="34" charset="0"/>
              </a:rPr>
              <a:t>Variables and addresses</a:t>
            </a:r>
            <a:r>
              <a:rPr lang="vi-VN" altLang="en-US" sz="1800">
                <a:latin typeface="Verdana" pitchFamily="34" charset="0"/>
              </a:rPr>
              <a:t> </a:t>
            </a:r>
            <a:endParaRPr lang="en-GB" altLang="en-US" sz="1800">
              <a:latin typeface="Verdana" pitchFamily="34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994400" y="5532438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580063" y="1628775"/>
            <a:ext cx="892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Address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6372225" y="3789363"/>
            <a:ext cx="2016125" cy="503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6372225" y="3284538"/>
            <a:ext cx="2016125" cy="503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6372225" y="2781300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094538" y="3860800"/>
            <a:ext cx="511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ptr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215188" y="335756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j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237413" y="2846388"/>
            <a:ext cx="242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i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5727700" y="3876675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5727700" y="3349625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104</a:t>
            </a:r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5727700" y="2852738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AD9-8D4E-4465-94CF-DCAEFD509181}" type="slidenum">
              <a:rPr lang="vi-VN" altLang="en-US" smtClean="0"/>
              <a:pPr/>
              <a:t>15</a:t>
            </a:fld>
            <a:endParaRPr lang="vi-V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5763" cy="1220788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Pointer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5762" cy="4271963"/>
          </a:xfrm>
        </p:spPr>
        <p:txBody>
          <a:bodyPr lIns="90000" tIns="46800" rIns="90000" bIns="46800"/>
          <a:lstStyle/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int i = 10;</a:t>
            </a:r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int j = 20;</a:t>
            </a:r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int </a:t>
            </a:r>
            <a:r>
              <a:rPr lang="en-GB" altLang="en-US" sz="2600">
                <a:solidFill>
                  <a:srgbClr val="CC0000"/>
                </a:solidFill>
              </a:rPr>
              <a:t>*ptr = &amp;i;</a:t>
            </a:r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buFont typeface="Wingdings" pitchFamily="2" charset="2"/>
              <a:buNone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GB" altLang="en-US" sz="2600"/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printf(“i=%d\n”, &amp;i)</a:t>
            </a:r>
            <a:r>
              <a:rPr lang="ar-SA" altLang="en-US" sz="2600"/>
              <a:t>‏</a:t>
            </a:r>
            <a:endParaRPr lang="en-GB" altLang="en-US" sz="2600"/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printf(“ptr=%d\n”, ptr)</a:t>
            </a:r>
            <a:r>
              <a:rPr lang="ar-SA" altLang="en-US" sz="2600"/>
              <a:t>‏</a:t>
            </a:r>
            <a:endParaRPr lang="en-GB" altLang="en-US" sz="2600"/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printf(“i=%d\n”, i)</a:t>
            </a:r>
            <a:r>
              <a:rPr lang="ar-SA" altLang="en-US" sz="2600"/>
              <a:t>‏</a:t>
            </a:r>
            <a:endParaRPr lang="en-GB" altLang="en-US" sz="2600"/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printf(“*ptr=%d\n”,</a:t>
            </a:r>
            <a:r>
              <a:rPr lang="en-GB" altLang="en-US" sz="2600">
                <a:solidFill>
                  <a:srgbClr val="CC0000"/>
                </a:solidFill>
              </a:rPr>
              <a:t>*ptr</a:t>
            </a:r>
            <a:r>
              <a:rPr lang="en-GB" altLang="en-US" sz="2600"/>
              <a:t>)</a:t>
            </a:r>
            <a:r>
              <a:rPr lang="ar-SA" altLang="en-US" sz="2600"/>
              <a:t>‏</a:t>
            </a:r>
            <a:endParaRPr lang="en-GB" altLang="en-US" sz="2600"/>
          </a:p>
          <a:p>
            <a:pPr marL="465138" indent="-465138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600"/>
              <a:t>Ptr</a:t>
            </a:r>
            <a:r>
              <a:rPr lang="vi-VN" altLang="en-US" sz="2600"/>
              <a:t> refers to the pointer variable</a:t>
            </a:r>
            <a:r>
              <a:rPr lang="vi-VN" altLang="en-US"/>
              <a:t> </a:t>
            </a:r>
            <a:endParaRPr lang="en-GB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76963" y="1916113"/>
            <a:ext cx="2016125" cy="36718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56325" y="5589588"/>
            <a:ext cx="2347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vi-VN" altLang="en-US" sz="1400">
                <a:latin typeface="Verdana" pitchFamily="34" charset="0"/>
              </a:rPr>
              <a:t>Variables and addresses</a:t>
            </a:r>
            <a:endParaRPr lang="en-GB" altLang="en-US" sz="1400">
              <a:latin typeface="Verdana" pitchFamily="34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800725" y="5532438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292725" y="1557338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Address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176963" y="3789363"/>
            <a:ext cx="2016125" cy="503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176963" y="3284538"/>
            <a:ext cx="2016125" cy="503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176963" y="2781300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99275" y="3860800"/>
            <a:ext cx="511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ptr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019925" y="335756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j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042150" y="2846388"/>
            <a:ext cx="242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i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532438" y="3876675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100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532438" y="3349625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104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532438" y="2852738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108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7735888" y="3068638"/>
            <a:ext cx="657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8462963" y="2917825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7735888" y="3573463"/>
            <a:ext cx="657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8462963" y="3422650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8391525" y="3860800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108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7735888" y="4076700"/>
            <a:ext cx="6572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16</a:t>
            </a:fld>
            <a:endParaRPr lang="vi-V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5763" cy="891952"/>
          </a:xfrm>
        </p:spPr>
        <p:txBody>
          <a:bodyPr anchor="b"/>
          <a:lstStyle/>
          <a:p>
            <a:pPr marL="0" indent="0" defTabSz="45720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800">
                <a:solidFill>
                  <a:schemeClr val="tx2"/>
                </a:solidFill>
              </a:rPr>
              <a:t>Pointer (cont)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566738" y="1556792"/>
            <a:ext cx="8005762" cy="4271963"/>
          </a:xfrm>
        </p:spPr>
        <p:txBody>
          <a:bodyPr lIns="90000" tIns="46800" rIns="90000" bIns="46800" anchor="t"/>
          <a:lstStyle/>
          <a:p>
            <a:pPr defTabSz="457200">
              <a:buClr>
                <a:schemeClr val="accent2"/>
              </a:buCl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3000"/>
              <a:t>int x=1, y=5;</a:t>
            </a:r>
          </a:p>
          <a:p>
            <a:pPr defTabSz="457200">
              <a:buClr>
                <a:schemeClr val="accent2"/>
              </a:buCl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3000"/>
              <a:t>int z[10];</a:t>
            </a:r>
          </a:p>
          <a:p>
            <a:pPr defTabSz="457200">
              <a:buClr>
                <a:schemeClr val="accent2"/>
              </a:buCl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3000"/>
              <a:t>int *p;</a:t>
            </a:r>
          </a:p>
          <a:p>
            <a:pPr defTabSz="457200">
              <a:buClr>
                <a:schemeClr val="accent2"/>
              </a:buCl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3000"/>
              <a:t>p=&amp;x;  /* p refers to x　*/</a:t>
            </a:r>
          </a:p>
          <a:p>
            <a:pPr defTabSz="457200">
              <a:buClr>
                <a:schemeClr val="accent2"/>
              </a:buCl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3000"/>
              <a:t>y=*p;　/*y is assigned the value of x*/</a:t>
            </a:r>
          </a:p>
          <a:p>
            <a:pPr defTabSz="457200">
              <a:buClr>
                <a:schemeClr val="accent2"/>
              </a:buCl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3000"/>
              <a:t>*p = 0; /* x = 0　*/</a:t>
            </a:r>
          </a:p>
          <a:p>
            <a:pPr defTabSz="457200">
              <a:buClr>
                <a:schemeClr val="accent2"/>
              </a:buClr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/>
            </a:pPr>
            <a:r>
              <a:rPr lang="en-GB" sz="3000"/>
              <a:t>p=&amp;z[2]; /* p refer to z[2] */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17</a:t>
            </a:fld>
            <a:endParaRPr lang="vi-V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5763" cy="1220788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Pointer and function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622578" y="1484784"/>
            <a:ext cx="1109662" cy="376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Result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18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396044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y)‏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x;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= temp;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swap (a, b);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printf(“a=%d\n”, a);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printf(“b=%d\n”, b);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Pointer and function (cont)</a:t>
            </a:r>
            <a:endParaRPr lang="vi-VN" alt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176963" y="1916113"/>
            <a:ext cx="2016125" cy="36718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800725" y="5532438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5292725" y="1490663"/>
            <a:ext cx="1093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Address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6176963" y="3860800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6176963" y="2563813"/>
            <a:ext cx="2016125" cy="503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6176963" y="2060575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7010400" y="2636838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b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7019925" y="2125663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a</a:t>
            </a:r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5532438" y="2628900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104</a:t>
            </a: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5532438" y="213201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108</a:t>
            </a:r>
          </a:p>
        </p:txBody>
      </p:sp>
      <p:sp>
        <p:nvSpPr>
          <p:cNvPr id="21518" name="Line 16"/>
          <p:cNvSpPr>
            <a:spLocks noChangeShapeType="1"/>
          </p:cNvSpPr>
          <p:nvPr/>
        </p:nvSpPr>
        <p:spPr bwMode="auto">
          <a:xfrm flipH="1">
            <a:off x="7773988" y="4149725"/>
            <a:ext cx="6572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8486775" y="3971925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5</a:t>
            </a:r>
          </a:p>
        </p:txBody>
      </p:sp>
      <p:sp>
        <p:nvSpPr>
          <p:cNvPr id="21520" name="Line 18"/>
          <p:cNvSpPr>
            <a:spLocks noChangeShapeType="1"/>
          </p:cNvSpPr>
          <p:nvPr/>
        </p:nvSpPr>
        <p:spPr bwMode="auto">
          <a:xfrm flipH="1">
            <a:off x="7807325" y="4652963"/>
            <a:ext cx="657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9"/>
          <p:cNvSpPr txBox="1">
            <a:spLocks noChangeArrowheads="1"/>
          </p:cNvSpPr>
          <p:nvPr/>
        </p:nvSpPr>
        <p:spPr bwMode="auto">
          <a:xfrm>
            <a:off x="8461375" y="4508500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3</a:t>
            </a: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6175375" y="4365625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1523" name="Text Box 21"/>
          <p:cNvSpPr txBox="1">
            <a:spLocks noChangeArrowheads="1"/>
          </p:cNvSpPr>
          <p:nvPr/>
        </p:nvSpPr>
        <p:spPr bwMode="auto">
          <a:xfrm>
            <a:off x="7021513" y="3925888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1524" name="Text Box 22"/>
          <p:cNvSpPr txBox="1">
            <a:spLocks noChangeArrowheads="1"/>
          </p:cNvSpPr>
          <p:nvPr/>
        </p:nvSpPr>
        <p:spPr bwMode="auto">
          <a:xfrm>
            <a:off x="7021513" y="4437063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1525" name="Text Box 23"/>
          <p:cNvSpPr txBox="1">
            <a:spLocks noChangeArrowheads="1"/>
          </p:cNvSpPr>
          <p:nvPr/>
        </p:nvSpPr>
        <p:spPr bwMode="auto">
          <a:xfrm>
            <a:off x="5653088" y="3925888"/>
            <a:ext cx="471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94</a:t>
            </a:r>
          </a:p>
        </p:txBody>
      </p:sp>
      <p:sp>
        <p:nvSpPr>
          <p:cNvPr id="21526" name="Text Box 24"/>
          <p:cNvSpPr txBox="1">
            <a:spLocks noChangeArrowheads="1"/>
          </p:cNvSpPr>
          <p:nvPr/>
        </p:nvSpPr>
        <p:spPr bwMode="auto">
          <a:xfrm>
            <a:off x="5654675" y="443071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90</a:t>
            </a:r>
          </a:p>
        </p:txBody>
      </p:sp>
      <p:sp>
        <p:nvSpPr>
          <p:cNvPr id="21527" name="Freeform 25"/>
          <p:cNvSpPr>
            <a:spLocks/>
          </p:cNvSpPr>
          <p:nvPr/>
        </p:nvSpPr>
        <p:spPr bwMode="auto">
          <a:xfrm>
            <a:off x="6588125" y="4149725"/>
            <a:ext cx="288925" cy="503238"/>
          </a:xfrm>
          <a:custGeom>
            <a:avLst/>
            <a:gdLst>
              <a:gd name="T0" fmla="*/ 2147483647 w 182"/>
              <a:gd name="T1" fmla="*/ 0 h 317"/>
              <a:gd name="T2" fmla="*/ 0 w 182"/>
              <a:gd name="T3" fmla="*/ 0 h 317"/>
              <a:gd name="T4" fmla="*/ 0 w 182"/>
              <a:gd name="T5" fmla="*/ 2147483647 h 317"/>
              <a:gd name="T6" fmla="*/ 2147483647 w 18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82"/>
              <a:gd name="T13" fmla="*/ 0 h 317"/>
              <a:gd name="T14" fmla="*/ 182 w 18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" h="317">
                <a:moveTo>
                  <a:pt x="182" y="0"/>
                </a:moveTo>
                <a:lnTo>
                  <a:pt x="0" y="0"/>
                </a:lnTo>
                <a:lnTo>
                  <a:pt x="0" y="317"/>
                </a:lnTo>
                <a:lnTo>
                  <a:pt x="182" y="317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26"/>
          <p:cNvSpPr txBox="1">
            <a:spLocks noChangeArrowheads="1"/>
          </p:cNvSpPr>
          <p:nvPr/>
        </p:nvSpPr>
        <p:spPr bwMode="auto">
          <a:xfrm>
            <a:off x="6397625" y="3782368"/>
            <a:ext cx="1284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19</a:t>
            </a:fld>
            <a:endParaRPr lang="vi-V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3568" y="1340768"/>
            <a:ext cx="3888432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y)‏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x;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= temp;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swap (a, b);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printf(“a=%d\n”, a);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printf(“b=%d\n”, b);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</a:t>
            </a:r>
            <a:endParaRPr lang="vi-V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vi-VN" altLang="en-US"/>
              <a:t>Data type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/>
              <a:t>Condition and Iteration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/>
              <a:t>Function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/>
              <a:t>Command line argument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/>
              <a:t>Pointer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/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/>
              <a:t>Link listed</a:t>
            </a:r>
          </a:p>
          <a:p>
            <a:pPr eaLnBrk="1" hangingPunct="1">
              <a:lnSpc>
                <a:spcPct val="90000"/>
              </a:lnSpc>
            </a:pPr>
            <a:r>
              <a:rPr lang="vi-VN" altLang="en-US"/>
              <a:t>I/O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Pointer and function (cont)</a:t>
            </a:r>
            <a:endParaRPr lang="vi-VN" altLang="en-US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91943" y="1412776"/>
            <a:ext cx="3905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9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Program to exchange 2 value of variables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363468" y="1974751"/>
            <a:ext cx="2016125" cy="36718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985643" y="5591076"/>
            <a:ext cx="32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5363468" y="3919438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363468" y="2622451"/>
            <a:ext cx="2016125" cy="503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5363468" y="2119213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198493" y="2695476"/>
            <a:ext cx="325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b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6206430" y="2184301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a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4718943" y="2687538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104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4718943" y="2190651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108</a:t>
            </a:r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 flipH="1">
            <a:off x="6960493" y="4208363"/>
            <a:ext cx="6572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7633593" y="4019451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CC0000"/>
                </a:solidFill>
                <a:latin typeface="Verdana" pitchFamily="34" charset="0"/>
                <a:ea typeface="ＭＳ Ｐゴシック" pitchFamily="34" charset="-128"/>
              </a:rPr>
              <a:t>108</a:t>
            </a:r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 flipH="1">
            <a:off x="6993830" y="4711601"/>
            <a:ext cx="657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7643118" y="4527451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CC0000"/>
                </a:solidFill>
                <a:latin typeface="Verdana" pitchFamily="34" charset="0"/>
                <a:ea typeface="ＭＳ Ｐゴシック" pitchFamily="34" charset="-128"/>
              </a:rPr>
              <a:t>104</a:t>
            </a:r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5361880" y="4424263"/>
            <a:ext cx="2016125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208018" y="3984526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x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208018" y="4495701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y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4839593" y="3984526"/>
            <a:ext cx="471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94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4841180" y="4489351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90</a:t>
            </a:r>
          </a:p>
        </p:txBody>
      </p:sp>
      <p:sp>
        <p:nvSpPr>
          <p:cNvPr id="22553" name="Freeform 26"/>
          <p:cNvSpPr>
            <a:spLocks/>
          </p:cNvSpPr>
          <p:nvPr/>
        </p:nvSpPr>
        <p:spPr bwMode="auto">
          <a:xfrm rot="10800000">
            <a:off x="8603555" y="2430363"/>
            <a:ext cx="288925" cy="503238"/>
          </a:xfrm>
          <a:custGeom>
            <a:avLst/>
            <a:gdLst>
              <a:gd name="T0" fmla="*/ 2147483647 w 182"/>
              <a:gd name="T1" fmla="*/ 0 h 317"/>
              <a:gd name="T2" fmla="*/ 0 w 182"/>
              <a:gd name="T3" fmla="*/ 0 h 317"/>
              <a:gd name="T4" fmla="*/ 0 w 182"/>
              <a:gd name="T5" fmla="*/ 2147483647 h 317"/>
              <a:gd name="T6" fmla="*/ 2147483647 w 18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82"/>
              <a:gd name="T13" fmla="*/ 0 h 317"/>
              <a:gd name="T14" fmla="*/ 182 w 18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" h="317">
                <a:moveTo>
                  <a:pt x="182" y="0"/>
                </a:moveTo>
                <a:lnTo>
                  <a:pt x="0" y="0"/>
                </a:lnTo>
                <a:lnTo>
                  <a:pt x="0" y="317"/>
                </a:lnTo>
                <a:lnTo>
                  <a:pt x="182" y="317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7597080" y="2133501"/>
            <a:ext cx="1008063" cy="5032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7597080" y="2636738"/>
            <a:ext cx="1008063" cy="503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7830443" y="2204938"/>
            <a:ext cx="461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*x</a:t>
            </a:r>
          </a:p>
        </p:txBody>
      </p:sp>
      <p:sp>
        <p:nvSpPr>
          <p:cNvPr id="22557" name="Text Box 30"/>
          <p:cNvSpPr txBox="1">
            <a:spLocks noChangeArrowheads="1"/>
          </p:cNvSpPr>
          <p:nvPr/>
        </p:nvSpPr>
        <p:spPr bwMode="auto">
          <a:xfrm>
            <a:off x="7830443" y="2708176"/>
            <a:ext cx="461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*y</a:t>
            </a:r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>
            <a:off x="7381180" y="2131913"/>
            <a:ext cx="2159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7381180" y="2636738"/>
            <a:ext cx="2159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33"/>
          <p:cNvSpPr>
            <a:spLocks noChangeShapeType="1"/>
          </p:cNvSpPr>
          <p:nvPr/>
        </p:nvSpPr>
        <p:spPr bwMode="auto">
          <a:xfrm>
            <a:off x="7381180" y="3139976"/>
            <a:ext cx="215900" cy="1587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20</a:t>
            </a:fld>
            <a:endParaRPr lang="vi-V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83568" y="1340768"/>
            <a:ext cx="3836045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*x,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*y)‏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*x;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*x = *y;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*y = temp;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swap (&amp;a,&amp;b);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printf(“a=%d\n”, a);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printf(“b=%d\n”,b);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declaration an integer array</a:t>
            </a:r>
            <a:br>
              <a:rPr lang="en-US"/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a[10]; </a:t>
            </a:r>
            <a:endParaRPr lang="en-US"/>
          </a:p>
          <a:p>
            <a:r>
              <a:rPr lang="en-US"/>
              <a:t>If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/>
              <a:t> is a pointer to an integer:</a:t>
            </a:r>
            <a:br>
              <a:rPr lang="en-US"/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*pa;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 = &amp;a[0]; </a:t>
            </a:r>
          </a:p>
          <a:p>
            <a:r>
              <a:rPr lang="en-US"/>
              <a:t>Similarity: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 </a:t>
            </a:r>
            <a:r>
              <a:rPr lang="en-US"/>
              <a:t>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latin typeface="+mj-lt"/>
                <a:cs typeface="Courier New" panose="02070309020205020404" pitchFamily="49" charset="0"/>
              </a:rPr>
              <a:t>are pointers</a:t>
            </a:r>
          </a:p>
          <a:p>
            <a:r>
              <a:rPr lang="en-US">
                <a:latin typeface="+mj-lt"/>
                <a:cs typeface="Courier New" panose="02070309020205020404" pitchFamily="49" charset="0"/>
              </a:rPr>
              <a:t>Difference: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 </a:t>
            </a:r>
            <a:r>
              <a:rPr lang="en-US">
                <a:latin typeface="+mj-lt"/>
                <a:cs typeface="Courier New" panose="02070309020205020404" pitchFamily="49" charset="0"/>
              </a:rPr>
              <a:t>is </a:t>
            </a:r>
            <a:r>
              <a:rPr lang="en-US"/>
              <a:t>a variable but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/>
              <a:t> is not</a:t>
            </a:r>
          </a:p>
          <a:p>
            <a:pPr lvl="1"/>
            <a:r>
              <a:rPr lang="en-US"/>
              <a:t>legal: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 ++; pa = a;</a:t>
            </a:r>
            <a:endParaRPr lang="en-US"/>
          </a:p>
          <a:p>
            <a:pPr lvl="1"/>
            <a:r>
              <a:rPr lang="en-US"/>
              <a:t>Illegal: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a++; a = pa;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>
                <a:latin typeface="+mj-lt"/>
                <a:cs typeface="Courier New" panose="02070309020205020404" pitchFamily="49" charset="0"/>
              </a:rPr>
              <a:t>: constant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21</a:t>
            </a:fld>
            <a:endParaRPr lang="vi-VN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37620"/>
              </p:ext>
            </p:extLst>
          </p:nvPr>
        </p:nvGraphicFramePr>
        <p:xfrm>
          <a:off x="5292082" y="1607200"/>
          <a:ext cx="3528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0000"/>
                          </a:solidFill>
                        </a:rPr>
                        <a:t>a[9]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16016" y="2852936"/>
            <a:ext cx="432048" cy="43204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7" idx="3"/>
          </p:cNvCxnSpPr>
          <p:nvPr/>
        </p:nvCxnSpPr>
        <p:spPr>
          <a:xfrm flipV="1">
            <a:off x="5148064" y="2348880"/>
            <a:ext cx="432048" cy="72008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2160" y="2915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pa+1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5934483" y="2515692"/>
            <a:ext cx="566772" cy="23314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4248" y="2915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pa+2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V="1">
            <a:off x="6637436" y="2515693"/>
            <a:ext cx="566772" cy="23314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Constant pointer vs Pointer to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Constant pointer: a pointer that cannot change the address its holding.</a:t>
            </a:r>
          </a:p>
          <a:p>
            <a:pPr lvl="1"/>
            <a:r>
              <a:rPr lang="en-US"/>
              <a:t>Declaration: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&lt;type&gt; *const &lt;name of pointer&gt;</a:t>
            </a:r>
          </a:p>
          <a:p>
            <a:r>
              <a:rPr lang="en-US"/>
              <a:t>Pointer to constant: a pointer through which one cannot change the value of variable it points</a:t>
            </a:r>
          </a:p>
          <a:p>
            <a:pPr lvl="1"/>
            <a:r>
              <a:rPr lang="en-US"/>
              <a:t>Declaration: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 &lt;type&gt;* &lt;name of pointer&gt;</a:t>
            </a:r>
          </a:p>
          <a:p>
            <a:r>
              <a:rPr lang="en-US"/>
              <a:t>Constant Pointer to a Constant: mixture of the above two types of pointers</a:t>
            </a:r>
          </a:p>
          <a:p>
            <a:pPr lvl="1"/>
            <a:r>
              <a:rPr lang="en-US"/>
              <a:t>Declaration:</a:t>
            </a:r>
          </a:p>
          <a:p>
            <a:pPr marL="274320" lvl="1" indent="0">
              <a:buNone/>
            </a:pPr>
            <a:r>
              <a:rPr lang="en-US"/>
              <a:t>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 &lt;type of pointer&gt;* const &lt;name of pointer&gt;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6429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23</a:t>
            </a:fld>
            <a:endParaRPr lang="vi-V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792088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 = 0, var2 =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ptr = &amp;var1;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ptr = &amp;var2;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*ptr);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532927"/>
            <a:ext cx="792088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gcc -Wall constptr.c -o constptr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constptr.c: In function ‘main’: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constptr.c:7: error: assignment of read-only variable ‘ptr’</a:t>
            </a:r>
          </a:p>
        </p:txBody>
      </p:sp>
    </p:spTree>
    <p:extLst>
      <p:ext uri="{BB962C8B-B14F-4D97-AF65-F5344CB8AC3E}">
        <p14:creationId xmlns:p14="http://schemas.microsoft.com/office/powerpoint/2010/main" val="194467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to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24</a:t>
            </a:fld>
            <a:endParaRPr lang="vi-V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792088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 =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ptr = &amp;var1;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*ptr = 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*ptr);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532927"/>
            <a:ext cx="792088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gcc -Wall constptr.c -o constptr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constptr.c: In function ‘main’: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constptr.c:7: error: assignment of read-only location ‘*ptr’</a:t>
            </a:r>
          </a:p>
        </p:txBody>
      </p:sp>
    </p:spTree>
    <p:extLst>
      <p:ext uri="{BB962C8B-B14F-4D97-AF65-F5344CB8AC3E}">
        <p14:creationId xmlns:p14="http://schemas.microsoft.com/office/powerpoint/2010/main" val="335840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Pointer to a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25</a:t>
            </a:fld>
            <a:endParaRPr lang="vi-V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792088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 = 0,var2 =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ptr = &amp;var1;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*ptr = 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ptr = &amp;var2;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*ptr);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676943"/>
            <a:ext cx="792088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gcc -Wall constptr.c -o constptr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constptr.c: In function ‘main’: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constptr.c:7: error: assignment of read-only location ‘*ptr’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constptr.c:8: error: assignment of read-only variable ‘ptr’</a:t>
            </a:r>
          </a:p>
        </p:txBody>
      </p:sp>
    </p:spTree>
    <p:extLst>
      <p:ext uri="{BB962C8B-B14F-4D97-AF65-F5344CB8AC3E}">
        <p14:creationId xmlns:p14="http://schemas.microsoft.com/office/powerpoint/2010/main" val="230227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/>
              <a:t>Return pointer from functions vs</a:t>
            </a:r>
            <a:br>
              <a:rPr lang="en-US"/>
            </a:br>
            <a:r>
              <a:rPr lang="en-US"/>
              <a:t>Function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 pointer from functions: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&lt;type&gt;* &lt;name of function&gt; (&lt;types of parameter&gt;)</a:t>
            </a:r>
            <a:endParaRPr lang="en-US" sz="2000"/>
          </a:p>
          <a:p>
            <a:r>
              <a:rPr lang="en-US"/>
              <a:t>Function pointer: pointers to functions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&lt;type&gt; (*&lt;name of function&gt;) (&lt;types of parameter&gt;)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26</a:t>
            </a:fld>
            <a:endParaRPr lang="vi-V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3429000"/>
            <a:ext cx="3960440" cy="18466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 (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pt-BR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 a = %d\n"</a:t>
            </a:r>
            <a:r>
              <a:rPr lang="pt-BR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,a);</a:t>
            </a:r>
          </a:p>
          <a:p>
            <a:r>
              <a:rPr lang="pt-BR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pt-BR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 b = %d\n"</a:t>
            </a:r>
            <a:r>
              <a:rPr lang="pt-BR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,b); </a:t>
            </a:r>
          </a:p>
          <a:p>
            <a:endParaRPr lang="en-US" sz="16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3428999"/>
            <a:ext cx="3960440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pointer</a:t>
            </a:r>
            <a:endParaRPr lang="en-US" sz="16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(*fptr)(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Assign address to</a:t>
            </a:r>
          </a:p>
          <a:p>
            <a:r>
              <a:rPr lang="en-US" sz="16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function pointer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fptr = func;</a:t>
            </a:r>
            <a:endParaRPr lang="en-US" sz="16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func(2,3);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fptr(2,3); </a:t>
            </a:r>
          </a:p>
          <a:p>
            <a:endParaRPr lang="en-US" sz="16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76800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/>
              <a:t> pointer: a special a pointer that has no associated data type with it</a:t>
            </a:r>
          </a:p>
          <a:p>
            <a:pPr lvl="1"/>
            <a:r>
              <a:rPr lang="en-US"/>
              <a:t>Can hold address of any type and can be typcasted to any type.</a:t>
            </a:r>
          </a:p>
          <a:p>
            <a:pPr lvl="1"/>
            <a:r>
              <a:rPr lang="en-US"/>
              <a:t>Generic programming</a:t>
            </a:r>
          </a:p>
          <a:p>
            <a:r>
              <a:rPr lang="en-US"/>
              <a:t>Declaration: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*&lt;name of pointer&gt;;</a:t>
            </a:r>
          </a:p>
          <a:p>
            <a:r>
              <a:rPr lang="en-US"/>
              <a:t>The void pointer cannot be dereferenced directly</a:t>
            </a:r>
          </a:p>
          <a:p>
            <a:pPr lvl="1"/>
            <a:r>
              <a:rPr lang="en-US"/>
              <a:t>The void pointer must first be explicitly cast to another pointer type before it is dereferenced.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27</a:t>
            </a:fld>
            <a:endParaRPr lang="vi-V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4463241"/>
            <a:ext cx="3960440" cy="2062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*ptr = &amp;a;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lang="en-US" sz="160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*(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*)ptr);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6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46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Dynamic Memory Allocation</a:t>
            </a:r>
          </a:p>
        </p:txBody>
      </p:sp>
      <p:pic>
        <p:nvPicPr>
          <p:cNvPr id="1026" name="Picture 2" descr="http://www.geeksforgeeks.org/wp-content/uploads/Memory-Layout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1361" y="1700808"/>
            <a:ext cx="440519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5536" y="1673352"/>
            <a:ext cx="4320480" cy="4718304"/>
          </a:xfrm>
        </p:spPr>
        <p:txBody>
          <a:bodyPr>
            <a:normAutofit/>
          </a:bodyPr>
          <a:lstStyle/>
          <a:p>
            <a:r>
              <a:rPr lang="en-US" sz="2400"/>
              <a:t>A typical memory representation of C program consists of following sections.</a:t>
            </a:r>
          </a:p>
          <a:p>
            <a:pPr marL="274320" lvl="1" indent="0">
              <a:buNone/>
            </a:pPr>
            <a:r>
              <a:rPr lang="en-US" sz="2000"/>
              <a:t>1. Text segment: code segment</a:t>
            </a:r>
            <a:br>
              <a:rPr lang="en-US" sz="2000"/>
            </a:br>
            <a:r>
              <a:rPr lang="en-US" sz="2000"/>
              <a:t>2. Initialized data segment</a:t>
            </a:r>
            <a:br>
              <a:rPr lang="en-US" sz="2000"/>
            </a:br>
            <a:r>
              <a:rPr lang="en-US" sz="2000"/>
              <a:t>3. Uninitialized data segment</a:t>
            </a:r>
            <a:br>
              <a:rPr lang="en-US" sz="2000"/>
            </a:br>
            <a:r>
              <a:rPr lang="en-US" sz="2000"/>
              <a:t>4. Stack</a:t>
            </a:r>
            <a:br>
              <a:rPr lang="en-US" sz="2000"/>
            </a:br>
            <a:r>
              <a:rPr lang="en-US" sz="2000"/>
              <a:t>5. Heap: the segment where dynamic memory allocation usually takes place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28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7605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2216"/>
          </a:xfrm>
        </p:spPr>
        <p:txBody>
          <a:bodyPr>
            <a:norm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* malloc( size_t size );</a:t>
            </a:r>
          </a:p>
          <a:p>
            <a:pPr lvl="1"/>
            <a:r>
              <a:rPr lang="en-US"/>
              <a:t>Allocates requested size of bytes and returns a pointer first byte of allocated space</a:t>
            </a:r>
          </a:p>
          <a:p>
            <a:pPr lvl="1"/>
            <a:r>
              <a:rPr lang="en-US"/>
              <a:t>Doesn’t initialize the allocated memory</a:t>
            </a:r>
          </a:p>
          <a:p>
            <a:pPr lvl="1"/>
            <a:r>
              <a:rPr lang="en-US"/>
              <a:t>Asigment: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ptr = (cast-type*) malloc(byte-size)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* calloc( size_t num, size_t size );</a:t>
            </a:r>
          </a:p>
          <a:p>
            <a:pPr lvl="1"/>
            <a:r>
              <a:rPr lang="en-US"/>
              <a:t>Allocates space for an array elements, initializes to zero and then returns a pointer to memory</a:t>
            </a:r>
          </a:p>
          <a:p>
            <a:pPr lvl="1"/>
            <a:r>
              <a:rPr lang="en-US"/>
              <a:t>Initializes the allocates memory block to zero</a:t>
            </a:r>
          </a:p>
          <a:p>
            <a:pPr lvl="1"/>
            <a:r>
              <a:rPr lang="en-US"/>
              <a:t>Asigment: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ptr = (cast-type*)calloc(n, element-size);</a:t>
            </a:r>
          </a:p>
          <a:p>
            <a:pPr lvl="1"/>
            <a:r>
              <a:rPr lang="en-US">
                <a:latin typeface="+mj-lt"/>
                <a:cs typeface="Courier New" panose="02070309020205020404" pitchFamily="49" charset="0"/>
              </a:rPr>
              <a:t>Equivalent:</a:t>
            </a:r>
          </a:p>
          <a:p>
            <a:pPr marL="822960" lvl="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ptr = malloc(size);</a:t>
            </a:r>
          </a:p>
          <a:p>
            <a:pPr marL="822960" lvl="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memset(ptr, 0, size);</a:t>
            </a:r>
          </a:p>
          <a:p>
            <a:pPr lvl="1"/>
            <a:endParaRPr lang="en-US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AD9-8D4E-4465-94CF-DCAEFD509181}" type="slidenum">
              <a:rPr lang="vi-VN" altLang="en-US" smtClean="0"/>
              <a:pPr/>
              <a:t>29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55736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Data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Integer</a:t>
            </a:r>
          </a:p>
          <a:p>
            <a:pPr lvl="1" eaLnBrk="1" hangingPunct="1"/>
            <a:r>
              <a:rPr lang="en-GB" altLang="en-US"/>
              <a:t>int, char, short, long</a:t>
            </a:r>
          </a:p>
          <a:p>
            <a:pPr eaLnBrk="1" hangingPunct="1"/>
            <a:r>
              <a:rPr lang="vi-VN" altLang="en-US"/>
              <a:t>Floating </a:t>
            </a:r>
          </a:p>
          <a:p>
            <a:pPr lvl="1" eaLnBrk="1" hangingPunct="1"/>
            <a:r>
              <a:rPr lang="en-GB" altLang="en-US"/>
              <a:t>double, float</a:t>
            </a:r>
            <a:endParaRPr lang="vi-VN" altLang="en-US"/>
          </a:p>
          <a:p>
            <a:pPr eaLnBrk="1" hangingPunct="1"/>
            <a:r>
              <a:rPr lang="vi-VN" altLang="en-US"/>
              <a:t>Array</a:t>
            </a:r>
          </a:p>
          <a:p>
            <a:pPr lvl="1" eaLnBrk="1" hangingPunct="1"/>
            <a:r>
              <a:rPr lang="vi-VN" altLang="en-US"/>
              <a:t>Collection of A data type</a:t>
            </a:r>
            <a:endParaRPr lang="en-GB" altLang="en-US"/>
          </a:p>
          <a:p>
            <a:pPr lvl="1" eaLnBrk="1" hangingPunct="1"/>
            <a:r>
              <a:rPr lang="en-GB" altLang="en-US"/>
              <a:t>Declare : int a[10];</a:t>
            </a:r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</p:spPr>
        <p:txBody>
          <a:bodyPr/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*realloc(void *ptr, size_t size);</a:t>
            </a:r>
          </a:p>
          <a:p>
            <a:pPr lvl="1"/>
            <a:r>
              <a:rPr lang="en-US"/>
              <a:t>Deallocates the old object pointed to by ptr and returns a pointer to a new object that has the size specified by size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ptr = realloc(ptr, newsize);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free(void *ptr);</a:t>
            </a:r>
          </a:p>
          <a:p>
            <a:pPr lvl="1"/>
            <a:r>
              <a:rPr lang="en-US"/>
              <a:t>Deallocate the previously allocated space</a:t>
            </a:r>
          </a:p>
          <a:p>
            <a:r>
              <a:rPr lang="en-US"/>
              <a:t>Memory Leak</a:t>
            </a:r>
          </a:p>
          <a:p>
            <a:pPr lvl="1"/>
            <a:r>
              <a:rPr lang="en-US"/>
              <a:t>Create a memory in heap and forget to delete it</a:t>
            </a:r>
          </a:p>
          <a:p>
            <a:pPr lvl="1"/>
            <a:r>
              <a:rPr lang="en-US"/>
              <a:t>To avoid memory leaks, memory allocated on heap should always be freed when no longer needed</a:t>
            </a:r>
          </a:p>
          <a:p>
            <a:r>
              <a:rPr lang="en-US"/>
              <a:t>valgrind: suite of tools for debugging and profiling programs.</a:t>
            </a:r>
          </a:p>
          <a:p>
            <a:pPr marL="27432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 valgrind –leak-check=full &lt;program&gt;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9430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Structure</a:t>
            </a:r>
            <a:endParaRPr lang="vi-V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Structure is a collection of variables under a single name. Variables can be of any type: int, float, char etc. </a:t>
            </a:r>
            <a:endParaRPr lang="en-GB" altLang="en-US"/>
          </a:p>
          <a:p>
            <a:pPr algn="just" eaLnBrk="1" hangingPunct="1"/>
            <a:r>
              <a:rPr lang="vi-VN" altLang="en-US" b="1" i="1"/>
              <a:t>Declaring a Structure:</a:t>
            </a:r>
            <a:endParaRPr lang="vi-VN" altLang="en-US" b="1"/>
          </a:p>
          <a:p>
            <a:pPr eaLnBrk="1" hangingPunct="1"/>
            <a:endParaRPr lang="vi-VN" altLang="en-US"/>
          </a:p>
        </p:txBody>
      </p:sp>
      <p:pic>
        <p:nvPicPr>
          <p:cNvPr id="23556" name="Picture 5" descr="CPPS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68960"/>
            <a:ext cx="6553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31</a:t>
            </a:fld>
            <a:endParaRPr lang="vi-V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Using variable structure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D</a:t>
            </a:r>
            <a:r>
              <a:rPr lang="vi-VN" altLang="en-US"/>
              <a:t>eclare </a:t>
            </a:r>
            <a:r>
              <a:rPr lang="en-US" altLang="en-US"/>
              <a:t>s</a:t>
            </a:r>
            <a:r>
              <a:rPr lang="vi-VN" altLang="en-US"/>
              <a:t>tructure </a:t>
            </a:r>
            <a:r>
              <a:rPr lang="en-US" altLang="en-US"/>
              <a:t>v</a:t>
            </a:r>
            <a:r>
              <a:rPr lang="vi-VN" altLang="en-US"/>
              <a:t>ariable?</a:t>
            </a:r>
          </a:p>
          <a:p>
            <a:pPr lvl="1" eaLnBrk="1" hangingPunct="1"/>
            <a:r>
              <a:rPr lang="vi-VN" altLang="en-US"/>
              <a:t>This is similar to variable declaration. </a:t>
            </a:r>
          </a:p>
          <a:p>
            <a:pPr lvl="1"/>
            <a:r>
              <a:rPr lang="vi-VN" altLang="en-US"/>
              <a:t>Example</a:t>
            </a:r>
            <a:endParaRPr lang="en-US" altLang="en-US"/>
          </a:p>
          <a:p>
            <a:r>
              <a:rPr lang="en-GB" altLang="en-US"/>
              <a:t>Access  structure members: use </a:t>
            </a:r>
            <a:r>
              <a:rPr lang="vi-VN" altLang="en-US"/>
              <a:t>the dot operator</a:t>
            </a:r>
            <a:endParaRPr lang="en-US" altLang="en-US"/>
          </a:p>
          <a:p>
            <a:pPr marL="0" indent="0" algn="ctr">
              <a:buNone/>
            </a:pPr>
            <a:r>
              <a:rPr lang="vi-VN" altLang="en-US" sz="20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structure variable name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member name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/>
              <a:t> </a:t>
            </a:r>
            <a:r>
              <a:rPr lang="vi-VN" altLang="en-US"/>
              <a:t>Access to members of a pointer to the variable structure</a:t>
            </a:r>
            <a:r>
              <a:rPr lang="en-US" altLang="en-US"/>
              <a:t>: </a:t>
            </a:r>
            <a:r>
              <a:rPr lang="en-GB" altLang="en-US">
                <a:sym typeface="Wingdings" pitchFamily="2" charset="2"/>
              </a:rPr>
              <a:t>using operators</a:t>
            </a:r>
            <a:r>
              <a:rPr lang="vi-VN" altLang="en-US">
                <a:sym typeface="Wingdings" pitchFamily="2" charset="2"/>
              </a:rPr>
              <a:t> </a:t>
            </a:r>
          </a:p>
          <a:p>
            <a:pPr marL="0" indent="0" algn="ctr"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structure variable name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-&gt; &lt;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member name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vi-V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/>
          </a:p>
          <a:p>
            <a:endParaRPr lang="vi-V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508178" y="1844824"/>
            <a:ext cx="3312294" cy="792088"/>
          </a:xfrm>
          <a:prstGeom prst="rect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marL="338138" indent="-338138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C0000"/>
              </a:buClr>
              <a:buSzPct val="65000"/>
              <a:buFont typeface="Wingdings" pitchFamily="2" charset="2"/>
              <a:buNone/>
            </a:pPr>
            <a:r>
              <a:rPr lang="en-GB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a;</a:t>
            </a:r>
          </a:p>
          <a:p>
            <a:pPr eaLnBrk="1" hangingPunct="1">
              <a:spcBef>
                <a:spcPts val="750"/>
              </a:spcBef>
              <a:buClr>
                <a:srgbClr val="CC0000"/>
              </a:buClr>
              <a:buSzPct val="65000"/>
              <a:buFont typeface="Wingdings" pitchFamily="2" charset="2"/>
              <a:buNone/>
            </a:pPr>
            <a:r>
              <a:rPr lang="en-GB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struct Customer</a:t>
            </a: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John;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32</a:t>
            </a:fld>
            <a:endParaRPr lang="vi-V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33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7992888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main()‏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students[5];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(i=0; i&lt;5; i++){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students[i].id = i;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students[i].score = i;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(i=0;i&lt;5;i++){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"student id:%d, score:%d\n"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students[i].id, students[i].score);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  <a:endParaRPr lang="vi-V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Structure and Pointer</a:t>
            </a:r>
            <a:endParaRPr lang="vi-VN" alt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39750" y="1916113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6725" indent="-466725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struct student st;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struct student *sp;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sp = &amp;st;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sp-&gt;id = 7000123;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(*sp).score = 23;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572000" y="2270125"/>
            <a:ext cx="1727200" cy="431800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4406900" y="1852613"/>
            <a:ext cx="442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sp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092950" y="3429000"/>
            <a:ext cx="1727200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7000123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951663" y="3062288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st</a:t>
            </a: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5435600" y="2484438"/>
            <a:ext cx="1657350" cy="9445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7092950" y="3860800"/>
            <a:ext cx="1727200" cy="431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23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6704013" y="3494088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id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6296025" y="3854450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score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030788" y="4740275"/>
            <a:ext cx="3281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printf(“%d\n”, sp-&gt;score);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34</a:t>
            </a:fld>
            <a:endParaRPr lang="vi-V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Link list</a:t>
            </a:r>
            <a:endParaRPr lang="vi-V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001000" cy="31162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vi-VN" altLang="en-US" sz="2800"/>
              <a:t>Store a pointer to the next structure in the structure </a:t>
            </a:r>
            <a:endParaRPr lang="en-GB" altLang="en-US" sz="280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i="1"/>
              <a:t>struct student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i="1"/>
              <a:t>	int id;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i="1"/>
              <a:t>	int score;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i="1"/>
              <a:t>   struct student *next;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i="1"/>
              <a:t>}</a:t>
            </a:r>
          </a:p>
          <a:p>
            <a:pPr eaLnBrk="1" hangingPunct="1"/>
            <a:r>
              <a:rPr lang="vi-VN" altLang="en-US" sz="2800" i="1"/>
              <a:t>W</a:t>
            </a:r>
            <a:r>
              <a:rPr lang="en-GB" altLang="en-US" sz="2800" i="1"/>
              <a:t>arning : allocate memory before use and release memory after use</a:t>
            </a:r>
            <a:endParaRPr lang="vi-VN" altLang="en-US" sz="2800" i="1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55650" y="5157788"/>
            <a:ext cx="720725" cy="360362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*top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63713" y="5661025"/>
            <a:ext cx="1081087" cy="360363"/>
          </a:xfrm>
          <a:prstGeom prst="rect">
            <a:avLst/>
          </a:pr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76463" y="5594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563938" y="5661025"/>
            <a:ext cx="1081087" cy="360363"/>
          </a:xfrm>
          <a:prstGeom prst="rect">
            <a:avLst/>
          </a:prstGeom>
          <a:solidFill>
            <a:srgbClr val="00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92725" y="5661025"/>
            <a:ext cx="1081088" cy="360363"/>
          </a:xfrm>
          <a:prstGeom prst="rect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091363" y="5661025"/>
            <a:ext cx="1081087" cy="360363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187450" y="5516563"/>
            <a:ext cx="576263" cy="3603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060700" y="5857875"/>
            <a:ext cx="431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860925" y="5876925"/>
            <a:ext cx="431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6589713" y="5876925"/>
            <a:ext cx="431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844800" y="5662613"/>
            <a:ext cx="217488" cy="358775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645025" y="5661025"/>
            <a:ext cx="217488" cy="358775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6372225" y="5661025"/>
            <a:ext cx="217488" cy="358775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8099425" y="5661025"/>
            <a:ext cx="217488" cy="358775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35</a:t>
            </a:fld>
            <a:endParaRPr lang="vi-V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function</a:t>
            </a:r>
            <a:endParaRPr lang="vi-VN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566738" y="1700808"/>
            <a:ext cx="3933254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3550" indent="-4635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rgbClr val="000000"/>
                </a:solidFill>
              </a:rPr>
              <a:t>All I/O calls ultimately go to the kernel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rgbClr val="000000"/>
                </a:solidFill>
              </a:rPr>
              <a:t>I/O library helps with buffering, formatting, interpreting (esp. text strings &amp; conversions)</a:t>
            </a:r>
            <a:r>
              <a:rPr lang="ar-SA" altLang="en-US" sz="2400">
                <a:solidFill>
                  <a:srgbClr val="000000"/>
                </a:solidFill>
              </a:rPr>
              <a:t>‏</a:t>
            </a:r>
            <a:endParaRPr lang="en-GB" altLang="en-US" sz="2400">
              <a:solidFill>
                <a:srgbClr val="000000"/>
              </a:solidFill>
            </a:endParaRP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4603750" y="4248746"/>
            <a:ext cx="3892550" cy="1439862"/>
          </a:xfrm>
          <a:prstGeom prst="roundRect">
            <a:avLst>
              <a:gd name="adj" fmla="val 10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en-US" sz="3600">
                <a:solidFill>
                  <a:srgbClr val="000000"/>
                </a:solidFill>
                <a:ea typeface="ＭＳ Ｐゴシック" pitchFamily="34" charset="-128"/>
              </a:rPr>
              <a:t>Kernel</a:t>
            </a:r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>
            <a:off x="6681788" y="2827933"/>
            <a:ext cx="1830387" cy="1225550"/>
          </a:xfrm>
          <a:prstGeom prst="roundRect">
            <a:avLst>
              <a:gd name="adj" fmla="val 125"/>
            </a:avLst>
          </a:prstGeom>
          <a:solidFill>
            <a:srgbClr val="E6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en-US" sz="3600">
                <a:solidFill>
                  <a:srgbClr val="000000"/>
                </a:solidFill>
                <a:ea typeface="ＭＳ Ｐゴシック" pitchFamily="34" charset="-128"/>
              </a:rPr>
              <a:t>std. I/O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en-US" sz="3600">
                <a:solidFill>
                  <a:srgbClr val="000000"/>
                </a:solidFill>
                <a:ea typeface="ＭＳ Ｐゴシック" pitchFamily="34" charset="-128"/>
              </a:rPr>
              <a:t>Library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4638675" y="1867496"/>
            <a:ext cx="1884363" cy="2168525"/>
          </a:xfrm>
          <a:prstGeom prst="roundRect">
            <a:avLst>
              <a:gd name="adj" fmla="val 83"/>
            </a:avLst>
          </a:prstGeom>
          <a:solidFill>
            <a:srgbClr val="00AE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en-US" sz="3600">
                <a:solidFill>
                  <a:srgbClr val="000000"/>
                </a:solidFill>
                <a:ea typeface="ＭＳ Ｐゴシック" pitchFamily="34" charset="-128"/>
              </a:rPr>
              <a:t>App</a:t>
            </a:r>
          </a:p>
          <a:p>
            <a:pPr algn="ctr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en-US" sz="3600">
                <a:solidFill>
                  <a:srgbClr val="000000"/>
                </a:solidFill>
                <a:ea typeface="ＭＳ Ｐゴシック" pitchFamily="34" charset="-128"/>
              </a:rPr>
              <a:t>#1</a:t>
            </a:r>
          </a:p>
        </p:txBody>
      </p:sp>
      <p:sp>
        <p:nvSpPr>
          <p:cNvPr id="32775" name="AutoShape 8"/>
          <p:cNvSpPr>
            <a:spLocks noChangeArrowheads="1"/>
          </p:cNvSpPr>
          <p:nvPr/>
        </p:nvSpPr>
        <p:spPr bwMode="auto">
          <a:xfrm>
            <a:off x="6700838" y="1859558"/>
            <a:ext cx="1795462" cy="746125"/>
          </a:xfrm>
          <a:prstGeom prst="roundRect">
            <a:avLst>
              <a:gd name="adj" fmla="val 208"/>
            </a:avLst>
          </a:prstGeom>
          <a:solidFill>
            <a:srgbClr val="FF808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</a:pPr>
            <a:r>
              <a:rPr lang="en-GB" altLang="en-US" sz="3600">
                <a:solidFill>
                  <a:srgbClr val="000000"/>
                </a:solidFill>
                <a:ea typeface="ＭＳ Ｐゴシック" pitchFamily="34" charset="-128"/>
              </a:rPr>
              <a:t>App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36</a:t>
            </a:fld>
            <a:endParaRPr lang="vi-V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Input function (include in stdio.h)</a:t>
            </a:r>
            <a:endParaRPr lang="vi-V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74992"/>
            <a:ext cx="4038600" cy="4718304"/>
          </a:xfrm>
        </p:spPr>
        <p:txBody>
          <a:bodyPr/>
          <a:lstStyle/>
          <a:p>
            <a:pPr eaLnBrk="1" hangingPunct="1"/>
            <a:r>
              <a:rPr lang="en-GB" altLang="en-US" sz="2200"/>
              <a:t>Functions</a:t>
            </a:r>
          </a:p>
          <a:p>
            <a:pPr lvl="1" eaLnBrk="1" hangingPunct="1"/>
            <a:r>
              <a:rPr lang="en-GB" altLang="en-US" sz="1800"/>
              <a:t>printf( )</a:t>
            </a:r>
          </a:p>
          <a:p>
            <a:pPr lvl="2" eaLnBrk="1" hangingPunct="1"/>
            <a:r>
              <a:rPr lang="vi-VN" altLang="en-US" sz="1700"/>
              <a:t>Print formatted data to stdout </a:t>
            </a:r>
            <a:endParaRPr lang="en-GB" altLang="en-US" sz="1700"/>
          </a:p>
          <a:p>
            <a:pPr lvl="1" eaLnBrk="1" hangingPunct="1"/>
            <a:r>
              <a:rPr lang="en-GB" altLang="en-US" sz="1800"/>
              <a:t>fprintf( )</a:t>
            </a:r>
          </a:p>
          <a:p>
            <a:pPr lvl="2" eaLnBrk="1" hangingPunct="1"/>
            <a:r>
              <a:rPr lang="vi-VN" altLang="en-US" sz="1700"/>
              <a:t>Write formatted output to stream </a:t>
            </a:r>
            <a:endParaRPr lang="en-GB" altLang="en-US" sz="1700"/>
          </a:p>
          <a:p>
            <a:pPr lvl="1" eaLnBrk="1" hangingPunct="1"/>
            <a:r>
              <a:rPr lang="en-GB" altLang="en-US" sz="1800"/>
              <a:t>gets( )</a:t>
            </a:r>
          </a:p>
          <a:p>
            <a:pPr lvl="2" eaLnBrk="1" hangingPunct="1"/>
            <a:r>
              <a:rPr lang="vi-VN" altLang="en-US" sz="1700"/>
              <a:t>Read one line from standard input </a:t>
            </a:r>
          </a:p>
          <a:p>
            <a:pPr lvl="2" eaLnBrk="1" hangingPunct="1"/>
            <a:r>
              <a:rPr lang="en-GB" altLang="en-US" sz="1500" b="1"/>
              <a:t>NEVER EVER USE THIS!</a:t>
            </a:r>
            <a:endParaRPr lang="vi-VN" altLang="en-US" sz="1700"/>
          </a:p>
          <a:p>
            <a:pPr lvl="1" eaLnBrk="1" hangingPunct="1"/>
            <a:r>
              <a:rPr lang="vi-VN" altLang="en-US" sz="1800"/>
              <a:t>fgets(</a:t>
            </a:r>
            <a:r>
              <a:rPr lang="en-US" altLang="en-US" sz="1800"/>
              <a:t> </a:t>
            </a:r>
            <a:r>
              <a:rPr lang="vi-VN" altLang="en-US" sz="1800"/>
              <a:t>)</a:t>
            </a:r>
          </a:p>
          <a:p>
            <a:pPr lvl="2" eaLnBrk="1" hangingPunct="1"/>
            <a:r>
              <a:rPr lang="vi-VN" altLang="en-US" sz="1700"/>
              <a:t>Get string from stream, a newline character makes fgets stop reading </a:t>
            </a:r>
          </a:p>
          <a:p>
            <a:pPr lvl="2" eaLnBrk="1" hangingPunct="1"/>
            <a:r>
              <a:rPr lang="en-GB" altLang="en-US" sz="1500" b="1"/>
              <a:t>USE THIS INSTEAD</a:t>
            </a:r>
            <a:endParaRPr lang="en-GB" altLang="en-US" sz="1700"/>
          </a:p>
          <a:p>
            <a:pPr lvl="2" eaLnBrk="1" hangingPunct="1">
              <a:lnSpc>
                <a:spcPct val="80000"/>
              </a:lnSpc>
            </a:pPr>
            <a:endParaRPr lang="en-GB" altLang="en-US" sz="1700"/>
          </a:p>
          <a:p>
            <a:pPr lvl="1" eaLnBrk="1" hangingPunct="1">
              <a:lnSpc>
                <a:spcPct val="80000"/>
              </a:lnSpc>
            </a:pPr>
            <a:endParaRPr lang="vi-VN" altLang="en-US" sz="18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735032"/>
            <a:ext cx="4038600" cy="4718304"/>
          </a:xfrm>
        </p:spPr>
        <p:txBody>
          <a:bodyPr/>
          <a:lstStyle/>
          <a:p>
            <a:pPr lvl="1" eaLnBrk="1" hangingPunct="1"/>
            <a:r>
              <a:rPr lang="vi-VN" altLang="en-US" sz="1800"/>
              <a:t>getc</a:t>
            </a:r>
            <a:r>
              <a:rPr lang="en-US" altLang="en-US" sz="1800"/>
              <a:t>( )</a:t>
            </a:r>
            <a:endParaRPr lang="vi-VN" altLang="en-US" sz="1800"/>
          </a:p>
          <a:p>
            <a:pPr lvl="2" eaLnBrk="1" hangingPunct="1"/>
            <a:r>
              <a:rPr lang="vi-VN" altLang="en-US" sz="1700"/>
              <a:t>Character read from standard input </a:t>
            </a:r>
          </a:p>
          <a:p>
            <a:pPr lvl="1" eaLnBrk="1" hangingPunct="1"/>
            <a:r>
              <a:rPr lang="vi-VN" altLang="en-US" sz="1800"/>
              <a:t>putc</a:t>
            </a:r>
            <a:r>
              <a:rPr lang="en-US" altLang="en-US" sz="1800"/>
              <a:t>( )</a:t>
            </a:r>
            <a:endParaRPr lang="vi-VN" altLang="en-US" sz="1800"/>
          </a:p>
          <a:p>
            <a:pPr lvl="2" eaLnBrk="1" hangingPunct="1"/>
            <a:r>
              <a:rPr lang="vi-VN" altLang="en-US" sz="1700"/>
              <a:t>Export one character to standard output </a:t>
            </a:r>
          </a:p>
          <a:p>
            <a:pPr eaLnBrk="1" hangingPunct="1"/>
            <a:r>
              <a:rPr lang="vi-VN" altLang="en-US" sz="2200"/>
              <a:t>Deprecated functions </a:t>
            </a:r>
          </a:p>
          <a:p>
            <a:pPr lvl="1" eaLnBrk="1" hangingPunct="1"/>
            <a:r>
              <a:rPr lang="vi-VN" altLang="en-US" sz="1800"/>
              <a:t>scanf(</a:t>
            </a:r>
            <a:r>
              <a:rPr lang="en-US" altLang="en-US" sz="1800"/>
              <a:t> </a:t>
            </a:r>
            <a:r>
              <a:rPr lang="vi-VN" altLang="en-US" sz="1800"/>
              <a:t>)</a:t>
            </a:r>
          </a:p>
          <a:p>
            <a:pPr lvl="2" eaLnBrk="1" hangingPunct="1"/>
            <a:r>
              <a:rPr lang="vi-VN" altLang="en-US" sz="1700"/>
              <a:t>Read formatted data from stdin </a:t>
            </a:r>
          </a:p>
          <a:p>
            <a:pPr lvl="1" eaLnBrk="1" hangingPunct="1"/>
            <a:r>
              <a:rPr lang="vi-VN" altLang="en-US" sz="1800"/>
              <a:t>fscanf(</a:t>
            </a:r>
            <a:r>
              <a:rPr lang="en-US" altLang="en-US" sz="1800"/>
              <a:t> </a:t>
            </a:r>
            <a:r>
              <a:rPr lang="vi-VN" altLang="en-US" sz="1800"/>
              <a:t>)</a:t>
            </a:r>
          </a:p>
          <a:p>
            <a:pPr lvl="2" eaLnBrk="1" hangingPunct="1"/>
            <a:r>
              <a:rPr lang="vi-VN" altLang="en-US" sz="1700"/>
              <a:t>Read formatted data from stream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AD9-8D4E-4465-94CF-DCAEFD509181}" type="slidenum">
              <a:rPr lang="vi-VN" altLang="en-US" smtClean="0"/>
              <a:pPr/>
              <a:t>37</a:t>
            </a:fld>
            <a:endParaRPr lang="vi-V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Input function (include in unistd.h)</a:t>
            </a:r>
            <a:endParaRPr lang="vi-V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525"/>
              </a:spcBef>
            </a:pPr>
            <a:r>
              <a:rPr lang="en-GB" altLang="en-US" sz="2800"/>
              <a:t>Function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GB" altLang="en-US" sz="2400"/>
              <a:t>read()</a:t>
            </a:r>
            <a:r>
              <a:rPr lang="ar-SA" altLang="en-US" sz="2400"/>
              <a:t>‏</a:t>
            </a:r>
            <a:endParaRPr lang="en-GB" altLang="en-US" sz="2400"/>
          </a:p>
          <a:p>
            <a:pPr lvl="2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altLang="en-US" sz="2400"/>
              <a:t>Argument : number of bytes read and target</a:t>
            </a:r>
          </a:p>
          <a:p>
            <a:pPr lvl="1" eaLnBrk="1" hangingPunct="1">
              <a:buClr>
                <a:srgbClr val="67002F"/>
              </a:buClr>
            </a:pPr>
            <a:r>
              <a:rPr lang="en-GB" altLang="en-US" sz="2400"/>
              <a:t>write()</a:t>
            </a:r>
            <a:r>
              <a:rPr lang="ar-SA" altLang="en-US" sz="2400"/>
              <a:t>‏</a:t>
            </a:r>
            <a:endParaRPr lang="en-GB" altLang="en-US" sz="2400"/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altLang="en-US"/>
              <a:t>Argument : t</a:t>
            </a:r>
            <a:r>
              <a:rPr lang="vi-VN" altLang="en-US"/>
              <a:t>he number of bytes to write to output </a:t>
            </a:r>
            <a:endParaRPr lang="en-GB" altLang="en-US"/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altLang="en-US" sz="2400"/>
              <a:t>open()</a:t>
            </a:r>
            <a:r>
              <a:rPr lang="ar-SA" altLang="en-US" sz="2400"/>
              <a:t>‏</a:t>
            </a:r>
            <a:endParaRPr lang="en-GB" altLang="en-US" sz="2400"/>
          </a:p>
          <a:p>
            <a:pPr lvl="1" eaLnBrk="1" hangingPunct="1"/>
            <a:r>
              <a:rPr lang="en-GB" altLang="en-US" sz="2400"/>
              <a:t>close()</a:t>
            </a:r>
            <a:r>
              <a:rPr lang="ar-SA" altLang="en-US" sz="2400"/>
              <a:t>‏</a:t>
            </a:r>
            <a:endParaRPr lang="en-GB" altLang="en-US" sz="2400"/>
          </a:p>
          <a:p>
            <a:pPr lvl="1" eaLnBrk="1" hangingPunct="1"/>
            <a:r>
              <a:rPr lang="en-GB" altLang="en-US" sz="2400"/>
              <a:t>start()</a:t>
            </a:r>
            <a:r>
              <a:rPr lang="ar-SA" altLang="en-US" sz="2400"/>
              <a:t>‏</a:t>
            </a:r>
            <a:endParaRPr lang="vi-VN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38</a:t>
            </a:fld>
            <a:endParaRPr lang="vi-V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9413"/>
            <a:ext cx="7773988" cy="817339"/>
          </a:xfrm>
        </p:spPr>
        <p:txBody>
          <a:bodyPr lIns="90000" tIns="46800" rIns="90000" bIns="46800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open()/read()/write()/close()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3210-896D-4781-9775-4C63FECE17A1}" type="slidenum">
              <a:rPr lang="vi-VN" altLang="en-US" smtClean="0"/>
              <a:pPr/>
              <a:t>39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7920880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&lt;fcntl.h&gt;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&lt;sys/types.h&gt;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&lt;sys/uio.h&gt;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&lt;unistd.h&gt;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BUFSIZE 1024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main()‏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buf[BUFSIZE];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fd;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nbyte;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fd = open(“test.txt”, O_RDONLY, 0);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((nbyte = read(fd, buf, BUFSIZE)) &gt; 0) 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write(1, buf, nbyte);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close(fd);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Size of Type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43063"/>
            <a:ext cx="8001000" cy="4267200"/>
          </a:xfrm>
        </p:spPr>
        <p:txBody>
          <a:bodyPr lIns="90000" tIns="46800" rIns="90000" bIns="46800"/>
          <a:lstStyle/>
          <a:p>
            <a:pPr defTabSz="457200">
              <a:lnSpc>
                <a:spcPct val="150000"/>
              </a:lnSpc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GB" altLang="en-US"/>
              <a:t>size of char:  1 bytes</a:t>
            </a:r>
          </a:p>
          <a:p>
            <a:pPr defTabSz="457200">
              <a:lnSpc>
                <a:spcPct val="150000"/>
              </a:lnSpc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GB" altLang="en-US"/>
              <a:t>size of short: 2 bytes</a:t>
            </a:r>
          </a:p>
          <a:p>
            <a:pPr defTabSz="457200">
              <a:lnSpc>
                <a:spcPct val="150000"/>
              </a:lnSpc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GB" altLang="en-US"/>
              <a:t>size of int: 4 bytes</a:t>
            </a:r>
          </a:p>
          <a:p>
            <a:pPr defTabSz="457200">
              <a:lnSpc>
                <a:spcPct val="150000"/>
              </a:lnSpc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GB" altLang="en-US"/>
              <a:t>size of long: 4 bytes</a:t>
            </a:r>
          </a:p>
          <a:p>
            <a:pPr defTabSz="457200">
              <a:lnSpc>
                <a:spcPct val="150000"/>
              </a:lnSpc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GB" altLang="en-US"/>
              <a:t>size of float: 4 bytes</a:t>
            </a:r>
          </a:p>
          <a:p>
            <a:pPr defTabSz="457200">
              <a:lnSpc>
                <a:spcPct val="150000"/>
              </a:lnSpc>
              <a:tabLst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</a:pPr>
            <a:r>
              <a:rPr lang="en-GB" altLang="en-US"/>
              <a:t>size of double: 8 bytes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716909" y="1873200"/>
            <a:ext cx="935038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72447" y="1873200"/>
            <a:ext cx="144462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02597" y="1839863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s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499547" y="2090688"/>
            <a:ext cx="2952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564509" y="2109738"/>
            <a:ext cx="29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6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427984" y="2114500"/>
            <a:ext cx="2952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7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685284" y="1836688"/>
            <a:ext cx="1576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-128～+127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715768" y="2522538"/>
            <a:ext cx="1800225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571306" y="2522538"/>
            <a:ext cx="144462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501456" y="2489200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300093" y="2781300"/>
            <a:ext cx="2952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563368" y="2759075"/>
            <a:ext cx="406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14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283968" y="2763838"/>
            <a:ext cx="406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15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404868" y="2486025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-32768～+32767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4714304" y="3203947"/>
            <a:ext cx="3311525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569842" y="3203947"/>
            <a:ext cx="144462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499992" y="3170609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s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809929" y="3407147"/>
            <a:ext cx="2952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561904" y="3440484"/>
            <a:ext cx="406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30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322713" y="3445247"/>
            <a:ext cx="4048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31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512692" y="3710359"/>
            <a:ext cx="3621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-2147483648～+2147483647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710063" y="4951759"/>
            <a:ext cx="3311525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565600" y="4951759"/>
            <a:ext cx="144463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495750" y="4918422"/>
            <a:ext cx="28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s</a:t>
            </a:r>
          </a:p>
        </p:txBody>
      </p:sp>
      <p:sp>
        <p:nvSpPr>
          <p:cNvPr id="6172" name="Freeform 28"/>
          <p:cNvSpPr>
            <a:spLocks noChangeArrowheads="1"/>
          </p:cNvSpPr>
          <p:nvPr/>
        </p:nvSpPr>
        <p:spPr bwMode="auto">
          <a:xfrm>
            <a:off x="7216725" y="4775547"/>
            <a:ext cx="157163" cy="647700"/>
          </a:xfrm>
          <a:custGeom>
            <a:avLst/>
            <a:gdLst>
              <a:gd name="T0" fmla="*/ 2147483647 w 99"/>
              <a:gd name="T1" fmla="*/ 0 h 408"/>
              <a:gd name="T2" fmla="*/ 2147483647 w 99"/>
              <a:gd name="T3" fmla="*/ 2147483647 h 408"/>
              <a:gd name="T4" fmla="*/ 2147483647 w 99"/>
              <a:gd name="T5" fmla="*/ 2147483647 h 408"/>
              <a:gd name="T6" fmla="*/ 2147483647 w 99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408"/>
              <a:gd name="T14" fmla="*/ 99 w 99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408">
                <a:moveTo>
                  <a:pt x="99" y="0"/>
                </a:moveTo>
                <a:cubicBezTo>
                  <a:pt x="57" y="26"/>
                  <a:pt x="16" y="52"/>
                  <a:pt x="8" y="90"/>
                </a:cubicBezTo>
                <a:cubicBezTo>
                  <a:pt x="0" y="128"/>
                  <a:pt x="54" y="173"/>
                  <a:pt x="54" y="226"/>
                </a:cubicBezTo>
                <a:cubicBezTo>
                  <a:pt x="54" y="279"/>
                  <a:pt x="31" y="343"/>
                  <a:pt x="8" y="408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Freeform 29"/>
          <p:cNvSpPr>
            <a:spLocks noChangeArrowheads="1"/>
          </p:cNvSpPr>
          <p:nvPr/>
        </p:nvSpPr>
        <p:spPr bwMode="auto">
          <a:xfrm>
            <a:off x="7143700" y="4775547"/>
            <a:ext cx="157163" cy="647700"/>
          </a:xfrm>
          <a:custGeom>
            <a:avLst/>
            <a:gdLst>
              <a:gd name="T0" fmla="*/ 2147483647 w 99"/>
              <a:gd name="T1" fmla="*/ 0 h 408"/>
              <a:gd name="T2" fmla="*/ 2147483647 w 99"/>
              <a:gd name="T3" fmla="*/ 2147483647 h 408"/>
              <a:gd name="T4" fmla="*/ 2147483647 w 99"/>
              <a:gd name="T5" fmla="*/ 2147483647 h 408"/>
              <a:gd name="T6" fmla="*/ 2147483647 w 99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408"/>
              <a:gd name="T14" fmla="*/ 99 w 99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408">
                <a:moveTo>
                  <a:pt x="99" y="0"/>
                </a:moveTo>
                <a:cubicBezTo>
                  <a:pt x="57" y="26"/>
                  <a:pt x="16" y="52"/>
                  <a:pt x="8" y="90"/>
                </a:cubicBezTo>
                <a:cubicBezTo>
                  <a:pt x="0" y="128"/>
                  <a:pt x="54" y="173"/>
                  <a:pt x="54" y="226"/>
                </a:cubicBezTo>
                <a:cubicBezTo>
                  <a:pt x="54" y="279"/>
                  <a:pt x="31" y="343"/>
                  <a:pt x="8" y="408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7877125" y="5262909"/>
            <a:ext cx="2952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0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565600" y="5262909"/>
            <a:ext cx="407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62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208413" y="5262909"/>
            <a:ext cx="4048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4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63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4776738" y="5510559"/>
            <a:ext cx="2798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Verdana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-1.7E-308 ～1.7E+308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4</a:t>
            </a:fld>
            <a:endParaRPr lang="vi-V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88640"/>
            <a:ext cx="8002588" cy="12176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40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8064896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endParaRPr lang="en-US">
              <a:solidFill>
                <a:srgbClr val="A3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*argv[])‏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*fp;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buf[1024];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fp = fopen(argv[1],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((fgets(buf,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(buf),fp)) != NULL){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	fputs(buf,stdout);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fclose(fp);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File handling functions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fopen(char *filename, char *mode)</a:t>
            </a:r>
            <a:r>
              <a:rPr lang="ar-SA" altLang="en-US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r,w,a,r+,w+,a+</a:t>
            </a:r>
          </a:p>
          <a:p>
            <a:pPr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fgets(char *s,int length,FILE *fd)</a:t>
            </a:r>
            <a:r>
              <a:rPr lang="ar-SA" altLang="en-US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fgetc(FILE *fd)</a:t>
            </a:r>
            <a:r>
              <a:rPr lang="ar-SA" altLang="en-US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fclose(FILE *fd)</a:t>
            </a:r>
            <a:r>
              <a:rPr lang="ar-SA" altLang="en-US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41</a:t>
            </a:fld>
            <a:endParaRPr lang="vi-V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Condition and Loop Structure</a:t>
            </a:r>
            <a:endParaRPr lang="vi-V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if … else</a:t>
            </a:r>
          </a:p>
          <a:p>
            <a:pPr eaLnBrk="1" hangingPunct="1"/>
            <a:r>
              <a:rPr lang="en-GB" altLang="en-US"/>
              <a:t>switch</a:t>
            </a:r>
          </a:p>
          <a:p>
            <a:pPr eaLnBrk="1" hangingPunct="1"/>
            <a:r>
              <a:rPr lang="en-GB" altLang="en-US"/>
              <a:t>for</a:t>
            </a:r>
          </a:p>
          <a:p>
            <a:pPr eaLnBrk="1" hangingPunct="1"/>
            <a:r>
              <a:rPr lang="en-GB" altLang="en-US"/>
              <a:t>while, do … while</a:t>
            </a:r>
          </a:p>
          <a:p>
            <a:pPr eaLnBrk="1" hangingPunct="1"/>
            <a:endParaRPr lang="vi-V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5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Condition</a:t>
            </a:r>
            <a:endParaRPr lang="vi-V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r>
              <a:rPr lang="en-GB" altLang="en-US" sz="2100"/>
              <a:t>a == b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altLang="en-US" sz="2000"/>
              <a:t>b equals to a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r>
              <a:rPr lang="en-GB" altLang="en-US" sz="2100"/>
              <a:t>a != b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altLang="en-US" sz="2000"/>
              <a:t>b is different to a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r>
              <a:rPr lang="en-GB" altLang="en-US" sz="2100"/>
              <a:t>a &gt; b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altLang="en-US" sz="2000"/>
              <a:t>b is smaller than a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r>
              <a:rPr lang="en-GB" altLang="en-US" sz="2100"/>
              <a:t>a &gt;= b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altLang="en-US" sz="2000"/>
              <a:t>b isn’t greater than a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altLang="en-US" sz="2100"/>
              <a:t>a &lt; b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altLang="en-US" sz="2000"/>
              <a:t>b is greater than a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</a:pPr>
            <a:r>
              <a:rPr lang="en-GB" altLang="en-US" sz="2100"/>
              <a:t>a &lt;= b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GB" altLang="en-US" sz="2000"/>
              <a:t>b isn’t smaller than a</a:t>
            </a:r>
          </a:p>
          <a:p>
            <a:pPr eaLnBrk="1" hangingPunct="1"/>
            <a:endParaRPr lang="vi-VN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6</a:t>
            </a:fld>
            <a:endParaRPr lang="vi-V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if … else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7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60032" y="1484784"/>
            <a:ext cx="352839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(condition)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task1;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task 2;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596823"/>
            <a:ext cx="352839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(condition)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task1;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(!condition)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task2;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8529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is equivalent?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519039"/>
            <a:ext cx="3456384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(condition){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: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= 3;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z = 2;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y = 5;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z = 4;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vi-V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8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848872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(condition){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value1: statement1；…;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value2: statement2；…;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statementn；…;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: 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monthday(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(month){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12: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vi-VN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9797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expr1, expr3</a:t>
            </a:r>
            <a:r>
              <a:rPr lang="en-US"/>
              <a:t>: assignments or function calls</a:t>
            </a:r>
          </a:p>
          <a:p>
            <a:pPr>
              <a:spcBef>
                <a:spcPts val="600"/>
              </a:spcBef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  <a:r>
              <a:rPr lang="en-US"/>
              <a:t>: relational expression </a:t>
            </a:r>
            <a:br>
              <a:rPr lang="en-US"/>
            </a:br>
            <a:r>
              <a:rPr lang="en-US"/>
              <a:t>Any of the three expression can be omitted</a:t>
            </a:r>
          </a:p>
          <a:p>
            <a:pPr lvl="1">
              <a:spcBef>
                <a:spcPts val="600"/>
              </a:spcBef>
            </a:pPr>
            <a:r>
              <a:rPr lang="en-US"/>
              <a:t>the semicolons must remain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1C4D-1D95-4433-813D-75B5B3D31F57}" type="slidenum">
              <a:rPr lang="vi-VN" altLang="en-US" smtClean="0"/>
              <a:pPr/>
              <a:t>9</a:t>
            </a:fld>
            <a:endParaRPr lang="vi-V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3356992"/>
            <a:ext cx="7776864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(expr1；expr2；expr3){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statements；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Example：</a:t>
            </a:r>
          </a:p>
          <a:p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 0; x &lt; 10; x++){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printf(“%d\n”, x);</a:t>
            </a:r>
          </a:p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Review C Programm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Content&amp;quot;&quot;/&gt;&lt;property id=&quot;20307&quot; value=&quot;257&quot;/&gt;&lt;/object&gt;&lt;object type=&quot;3&quot; unique_id=&quot;10009&quot;&gt;&lt;property id=&quot;20148&quot; value=&quot;5&quot;/&gt;&lt;property id=&quot;20300&quot; value=&quot;Slide 3 - &amp;quot;Data type&amp;quot;&quot;/&gt;&lt;property id=&quot;20307&quot; value=&quot;261&quot;/&gt;&lt;/object&gt;&lt;object type=&quot;3&quot; unique_id=&quot;10011&quot;&gt;&lt;property id=&quot;20148&quot; value=&quot;5&quot;/&gt;&lt;property id=&quot;20300&quot; value=&quot;Slide 5 - &amp;quot;Condition and Loop Structure&amp;quot;&quot;/&gt;&lt;property id=&quot;20307&quot; value=&quot;263&quot;/&gt;&lt;/object&gt;&lt;object type=&quot;3&quot; unique_id=&quot;10012&quot;&gt;&lt;property id=&quot;20148&quot; value=&quot;5&quot;/&gt;&lt;property id=&quot;20300&quot; value=&quot;Slide 7 - &amp;quot;If … else&amp;quot;&quot;/&gt;&lt;property id=&quot;20307&quot; value=&quot;264&quot;/&gt;&lt;/object&gt;&lt;object type=&quot;3&quot; unique_id=&quot;10013&quot;&gt;&lt;property id=&quot;20148&quot; value=&quot;5&quot;/&gt;&lt;property id=&quot;20300&quot; value=&quot;Slide 6 - &amp;quot;Condition&amp;quot;&quot;/&gt;&lt;property id=&quot;20307&quot; value=&quot;265&quot;/&gt;&lt;/object&gt;&lt;object type=&quot;3&quot; unique_id=&quot;10014&quot;&gt;&lt;property id=&quot;20148&quot; value=&quot;5&quot;/&gt;&lt;property id=&quot;20300&quot; value=&quot;Slide 10 - &amp;quot;While&amp;quot;&quot;/&gt;&lt;property id=&quot;20307&quot; value=&quot;266&quot;/&gt;&lt;/object&gt;&lt;object type=&quot;3&quot; unique_id=&quot;10015&quot;&gt;&lt;property id=&quot;20148&quot; value=&quot;5&quot;/&gt;&lt;property id=&quot;20300&quot; value=&quot;Slide 9 - &amp;quot;For&amp;quot;&quot;/&gt;&lt;property id=&quot;20307&quot; value=&quot;267&quot;/&gt;&lt;/object&gt;&lt;object type=&quot;3&quot; unique_id=&quot;10016&quot;&gt;&lt;property id=&quot;20148&quot; value=&quot;5&quot;/&gt;&lt;property id=&quot;20300&quot; value=&quot;Slide 11 - &amp;quot;Break and continue&amp;quot;&quot;/&gt;&lt;property id=&quot;20307&quot; value=&quot;268&quot;/&gt;&lt;/object&gt;&lt;object type=&quot;3&quot; unique_id=&quot;10019&quot;&gt;&lt;property id=&quot;20148&quot; value=&quot;5&quot;/&gt;&lt;property id=&quot;20300&quot; value=&quot;Slide 14 - &amp;quot;Usage of command line arguments &amp;quot;&quot;/&gt;&lt;property id=&quot;20307&quot; value=&quot;271&quot;/&gt;&lt;/object&gt;&lt;object type=&quot;3&quot; unique_id=&quot;10021&quot;&gt;&lt;property id=&quot;20148&quot; value=&quot;5&quot;/&gt;&lt;property id=&quot;20300&quot; value=&quot;Slide 21 - &amp;quot;Structure&amp;quot;&quot;/&gt;&lt;property id=&quot;20307&quot; value=&quot;273&quot;/&gt;&lt;/object&gt;&lt;object type=&quot;3&quot; unique_id=&quot;10022&quot;&gt;&lt;property id=&quot;20148&quot; value=&quot;5&quot;/&gt;&lt;property id=&quot;20300&quot; value=&quot;Slide 31 - &amp;quot;Input function (include in stdio.h)&amp;quot;&quot;/&gt;&lt;property id=&quot;20307&quot; value=&quot;274&quot;/&gt;&lt;/object&gt;&lt;object type=&quot;3&quot; unique_id=&quot;10023&quot;&gt;&lt;property id=&quot;20148&quot; value=&quot;5&quot;/&gt;&lt;property id=&quot;20300&quot; value=&quot;Slide 32 - &amp;quot;Input function (include in unistd.h)&amp;quot;&quot;/&gt;&lt;property id=&quot;20307&quot; value=&quot;275&quot;/&gt;&lt;/object&gt;&lt;object type=&quot;3&quot; unique_id=&quot;10024&quot;&gt;&lt;property id=&quot;20148&quot; value=&quot;5&quot;/&gt;&lt;property id=&quot;20300&quot; value=&quot;Slide 34 - &amp;quot;File handling functions &amp;quot;&quot;/&gt;&lt;property id=&quot;20307&quot; value=&quot;276&quot;/&gt;&lt;/object&gt;&lt;object type=&quot;3&quot; unique_id=&quot;10631&quot;&gt;&lt;property id=&quot;20148&quot; value=&quot;5&quot;/&gt;&lt;property id=&quot;20300&quot; value=&quot;Slide 4 - &amp;quot;Size of Type&amp;quot;&quot;/&gt;&lt;property id=&quot;20307&quot; value=&quot;285&quot;/&gt;&lt;/object&gt;&lt;object type=&quot;3&quot; unique_id=&quot;10798&quot;&gt;&lt;property id=&quot;20148&quot; value=&quot;5&quot;/&gt;&lt;property id=&quot;20300&quot; value=&quot;Slide 8 - &amp;quot;Switch&amp;quot;&quot;/&gt;&lt;property id=&quot;20307&quot; value=&quot;286&quot;/&gt;&lt;/object&gt;&lt;object type=&quot;3&quot; unique_id=&quot;11062&quot;&gt;&lt;property id=&quot;20148&quot; value=&quot;5&quot;/&gt;&lt;property id=&quot;20300&quot; value=&quot;Slide 12 - &amp;quot;Function&amp;quot;&quot;/&gt;&lt;property id=&quot;20307&quot; value=&quot;288&quot;/&gt;&lt;/object&gt;&lt;object type=&quot;3&quot; unique_id=&quot;11063&quot;&gt;&lt;property id=&quot;20148&quot; value=&quot;5&quot;/&gt;&lt;property id=&quot;20300&quot; value=&quot;Slide 13 - &amp;quot;Example of function&amp;quot;&quot;/&gt;&lt;property id=&quot;20307&quot; value=&quot;289&quot;/&gt;&lt;/object&gt;&lt;object type=&quot;3&quot; unique_id=&quot;11066&quot;&gt;&lt;property id=&quot;20148&quot; value=&quot;5&quot;/&gt;&lt;property id=&quot;20300&quot; value=&quot;Slide 30 - &amp;quot;I/O function&amp;quot;&quot;/&gt;&lt;property id=&quot;20307&quot; value=&quot;287&quot;/&gt;&lt;/object&gt;&lt;object type=&quot;3&quot; unique_id=&quot;11292&quot;&gt;&lt;property id=&quot;20148&quot; value=&quot;5&quot;/&gt;&lt;property id=&quot;20300&quot; value=&quot;Slide 15 - &amp;quot;Pointer&amp;quot;&quot;/&gt;&lt;property id=&quot;20307&quot; value=&quot;292&quot;/&gt;&lt;/object&gt;&lt;object type=&quot;3&quot; unique_id=&quot;11293&quot;&gt;&lt;property id=&quot;20148&quot; value=&quot;5&quot;/&gt;&lt;property id=&quot;20300&quot; value=&quot;Slide 16 - &amp;quot;Pointer (cont)&amp;quot;&quot;/&gt;&lt;property id=&quot;20307&quot; value=&quot;293&quot;/&gt;&lt;/object&gt;&lt;object type=&quot;3&quot; unique_id=&quot;11294&quot;&gt;&lt;property id=&quot;20148&quot; value=&quot;5&quot;/&gt;&lt;property id=&quot;20300&quot; value=&quot;Slide 17 - &amp;quot;Pointer (cont)&amp;quot;&quot;/&gt;&lt;property id=&quot;20307&quot; value=&quot;294&quot;/&gt;&lt;/object&gt;&lt;object type=&quot;3&quot; unique_id=&quot;11295&quot;&gt;&lt;property id=&quot;20148&quot; value=&quot;5&quot;/&gt;&lt;property id=&quot;20300&quot; value=&quot;Slide 18 - &amp;quot;Pointer and function&amp;quot;&quot;/&gt;&lt;property id=&quot;20307&quot; value=&quot;295&quot;/&gt;&lt;/object&gt;&lt;object type=&quot;3&quot; unique_id=&quot;11437&quot;&gt;&lt;property id=&quot;20148&quot; value=&quot;5&quot;/&gt;&lt;property id=&quot;20300&quot; value=&quot;Slide 19 - &amp;quot;Pointer and function (cont)&amp;quot;&quot;/&gt;&lt;property id=&quot;20307&quot; value=&quot;296&quot;/&gt;&lt;/object&gt;&lt;object type=&quot;3&quot; unique_id=&quot;11438&quot;&gt;&lt;property id=&quot;20148&quot; value=&quot;5&quot;/&gt;&lt;property id=&quot;20300&quot; value=&quot;Slide 20 - &amp;quot;Pointer and function (cont)&amp;quot;&quot;/&gt;&lt;property id=&quot;20307&quot; value=&quot;297&quot;/&gt;&lt;/object&gt;&lt;object type=&quot;3&quot; unique_id=&quot;11846&quot;&gt;&lt;property id=&quot;20148&quot; value=&quot;5&quot;/&gt;&lt;property id=&quot;20300&quot; value=&quot;Slide 22 - &amp;quot;Using variable structure &amp;quot;&quot;/&gt;&lt;property id=&quot;20307&quot; value=&quot;298&quot;/&gt;&lt;/object&gt;&lt;object type=&quot;3&quot; unique_id=&quot;11847&quot;&gt;&lt;property id=&quot;20148&quot; value=&quot;5&quot;/&gt;&lt;property id=&quot;20300&quot; value=&quot;Slide 23 - &amp;quot;Access  structure members&amp;quot;&quot;/&gt;&lt;property id=&quot;20307&quot; value=&quot;299&quot;/&gt;&lt;/object&gt;&lt;object type=&quot;3&quot; unique_id=&quot;11848&quot;&gt;&lt;property id=&quot;20148&quot; value=&quot;5&quot;/&gt;&lt;property id=&quot;20300&quot; value=&quot;Slide 24 - &amp;quot;Access structure members (cont)&amp;quot;&quot;/&gt;&lt;property id=&quot;20307&quot; value=&quot;300&quot;/&gt;&lt;/object&gt;&lt;object type=&quot;3&quot; unique_id=&quot;11849&quot;&gt;&lt;property id=&quot;20148&quot; value=&quot;5&quot;/&gt;&lt;property id=&quot;20300&quot; value=&quot;Slide 25&quot;/&gt;&lt;property id=&quot;20307&quot; value=&quot;301&quot;/&gt;&lt;/object&gt;&lt;object type=&quot;3&quot; unique_id=&quot;11850&quot;&gt;&lt;property id=&quot;20148&quot; value=&quot;5&quot;/&gt;&lt;property id=&quot;20300&quot; value=&quot;Slide 26 - &amp;quot;Use ‘typedef’&amp;quot;&quot;/&gt;&lt;property id=&quot;20307&quot; value=&quot;302&quot;/&gt;&lt;/object&gt;&lt;object type=&quot;3&quot; unique_id=&quot;11851&quot;&gt;&lt;property id=&quot;20148&quot; value=&quot;5&quot;/&gt;&lt;property id=&quot;20300&quot; value=&quot;Slide 27 - &amp;quot;Structure and Pointer&amp;quot;&quot;/&gt;&lt;property id=&quot;20307&quot; value=&quot;303&quot;/&gt;&lt;/object&gt;&lt;object type=&quot;3&quot; unique_id=&quot;11852&quot;&gt;&lt;property id=&quot;20148&quot; value=&quot;5&quot;/&gt;&lt;property id=&quot;20300&quot; value=&quot;Slide 28 - &amp;quot;Link list&amp;quot;&quot;/&gt;&lt;property id=&quot;20307&quot; value=&quot;304&quot;/&gt;&lt;/object&gt;&lt;object type=&quot;3&quot; unique_id=&quot;11853&quot;&gt;&lt;property id=&quot;20148&quot; value=&quot;5&quot;/&gt;&lt;property id=&quot;20300&quot; value=&quot;Slide 29 - &amp;quot;Link list (cont)&amp;quot;&quot;/&gt;&lt;property id=&quot;20307&quot; value=&quot;305&quot;/&gt;&lt;/object&gt;&lt;object type=&quot;3&quot; unique_id=&quot;12529&quot;&gt;&lt;property id=&quot;20148&quot; value=&quot;5&quot;/&gt;&lt;property id=&quot;20300&quot; value=&quot;Slide 33 - &amp;quot;open()/read()/write()/close()&amp;quot;&quot;/&gt;&lt;property id=&quot;20307&quot; value=&quot;306&quot;/&gt;&lt;/object&gt;&lt;object type=&quot;3&quot; unique_id=&quot;12530&quot;&gt;&lt;property id=&quot;20148&quot; value=&quot;5&quot;/&gt;&lt;property id=&quot;20300&quot; value=&quot;Slide 35 - &amp;quot;Example&amp;quot;&quot;/&gt;&lt;property id=&quot;20307&quot; value=&quot;30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7D88B97C3314AB719B4620FAB3302" ma:contentTypeVersion="2" ma:contentTypeDescription="Create a new document." ma:contentTypeScope="" ma:versionID="fe233643693615b979a1d89425dc3113">
  <xsd:schema xmlns:xsd="http://www.w3.org/2001/XMLSchema" xmlns:xs="http://www.w3.org/2001/XMLSchema" xmlns:p="http://schemas.microsoft.com/office/2006/metadata/properties" xmlns:ns2="bba8f9e7-5fd1-4468-9b76-bf13874cce76" targetNamespace="http://schemas.microsoft.com/office/2006/metadata/properties" ma:root="true" ma:fieldsID="28939d554e152ddabf9f94a9e806f67c" ns2:_="">
    <xsd:import namespace="bba8f9e7-5fd1-4468-9b76-bf13874cce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f9e7-5fd1-4468-9b76-bf13874c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F524-84EC-4AE9-96A0-C892659276AC}"/>
</file>

<file path=customXml/itemProps2.xml><?xml version="1.0" encoding="utf-8"?>
<ds:datastoreItem xmlns:ds="http://schemas.openxmlformats.org/officeDocument/2006/customXml" ds:itemID="{548E1107-3295-4A75-A260-795E041FFB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E4877C-3F16-40BB-8193-2443CEB099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1160</TotalTime>
  <Words>3269</Words>
  <Application>Microsoft Office PowerPoint</Application>
  <PresentationFormat>On-screen Show (4:3)</PresentationFormat>
  <Paragraphs>657</Paragraphs>
  <Slides>41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Review C Programing</vt:lpstr>
      <vt:lpstr>Content</vt:lpstr>
      <vt:lpstr>Data type</vt:lpstr>
      <vt:lpstr>Size of Type</vt:lpstr>
      <vt:lpstr>Condition and Loop Structure</vt:lpstr>
      <vt:lpstr>Condition</vt:lpstr>
      <vt:lpstr>if … else</vt:lpstr>
      <vt:lpstr>switch</vt:lpstr>
      <vt:lpstr>for</vt:lpstr>
      <vt:lpstr>while, do…while</vt:lpstr>
      <vt:lpstr>break</vt:lpstr>
      <vt:lpstr>Function</vt:lpstr>
      <vt:lpstr>Example of function</vt:lpstr>
      <vt:lpstr>Usage of command line arguments </vt:lpstr>
      <vt:lpstr>Pointer</vt:lpstr>
      <vt:lpstr>Pointer (cont)</vt:lpstr>
      <vt:lpstr>Pointer (cont)</vt:lpstr>
      <vt:lpstr>Pointer and function</vt:lpstr>
      <vt:lpstr>Pointer and function (cont)</vt:lpstr>
      <vt:lpstr>Pointer and function (cont)</vt:lpstr>
      <vt:lpstr>Pointer and Array</vt:lpstr>
      <vt:lpstr>Constant pointer vs Pointer to constant</vt:lpstr>
      <vt:lpstr>Constant pointer</vt:lpstr>
      <vt:lpstr>Pointer to constant</vt:lpstr>
      <vt:lpstr>Constant Pointer to a Constant</vt:lpstr>
      <vt:lpstr>Return pointer from functions vs Function pointer</vt:lpstr>
      <vt:lpstr>void pointer</vt:lpstr>
      <vt:lpstr>Dynamic Memory Allocation</vt:lpstr>
      <vt:lpstr>Dynamic Memory Allocation</vt:lpstr>
      <vt:lpstr>Dynamic Memory Allocation</vt:lpstr>
      <vt:lpstr>Structure</vt:lpstr>
      <vt:lpstr>Using variable structure </vt:lpstr>
      <vt:lpstr>Example</vt:lpstr>
      <vt:lpstr>Structure and Pointer</vt:lpstr>
      <vt:lpstr>Link list</vt:lpstr>
      <vt:lpstr>I/O function</vt:lpstr>
      <vt:lpstr>Input function (include in stdio.h)</vt:lpstr>
      <vt:lpstr>Input function (include in unistd.h)</vt:lpstr>
      <vt:lpstr>open()/read()/write()/close()</vt:lpstr>
      <vt:lpstr>Example</vt:lpstr>
      <vt:lpstr>File handling functions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 Programming</dc:title>
  <dc:creator>ngoc</dc:creator>
  <cp:lastModifiedBy>Tran Quang Duc</cp:lastModifiedBy>
  <cp:revision>183</cp:revision>
  <cp:lastPrinted>2021-03-01T03:48:41Z</cp:lastPrinted>
  <dcterms:created xsi:type="dcterms:W3CDTF">2009-08-24T14:01:56Z</dcterms:created>
  <dcterms:modified xsi:type="dcterms:W3CDTF">2022-10-19T01:40:14Z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0x010100D747D88B97C3314AB719B4620FAB3302</vt:lpwstr>
  </property>
</Properties>
</file>