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1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0.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6" r:id="rId1"/>
  </p:sldMasterIdLst>
  <p:notesMasterIdLst>
    <p:notesMasterId r:id="rId58"/>
  </p:notesMasterIdLst>
  <p:handoutMasterIdLst>
    <p:handoutMasterId r:id="rId59"/>
  </p:handoutMasterIdLst>
  <p:sldIdLst>
    <p:sldId id="489" r:id="rId2"/>
    <p:sldId id="568" r:id="rId3"/>
    <p:sldId id="587" r:id="rId4"/>
    <p:sldId id="588" r:id="rId5"/>
    <p:sldId id="589" r:id="rId6"/>
    <p:sldId id="570" r:id="rId7"/>
    <p:sldId id="591" r:id="rId8"/>
    <p:sldId id="490" r:id="rId9"/>
    <p:sldId id="491" r:id="rId10"/>
    <p:sldId id="493" r:id="rId11"/>
    <p:sldId id="494" r:id="rId12"/>
    <p:sldId id="495" r:id="rId13"/>
    <p:sldId id="496" r:id="rId14"/>
    <p:sldId id="497" r:id="rId15"/>
    <p:sldId id="498" r:id="rId16"/>
    <p:sldId id="609" r:id="rId17"/>
    <p:sldId id="500" r:id="rId18"/>
    <p:sldId id="501" r:id="rId19"/>
    <p:sldId id="571" r:id="rId20"/>
    <p:sldId id="592" r:id="rId21"/>
    <p:sldId id="573" r:id="rId22"/>
    <p:sldId id="593" r:id="rId23"/>
    <p:sldId id="575" r:id="rId24"/>
    <p:sldId id="584" r:id="rId25"/>
    <p:sldId id="582" r:id="rId26"/>
    <p:sldId id="576" r:id="rId27"/>
    <p:sldId id="577" r:id="rId28"/>
    <p:sldId id="1215" r:id="rId29"/>
    <p:sldId id="1203" r:id="rId30"/>
    <p:sldId id="1098" r:id="rId31"/>
    <p:sldId id="1099" r:id="rId32"/>
    <p:sldId id="1106" r:id="rId33"/>
    <p:sldId id="1107" r:id="rId34"/>
    <p:sldId id="1198" r:id="rId35"/>
    <p:sldId id="1113" r:id="rId36"/>
    <p:sldId id="1117" r:id="rId37"/>
    <p:sldId id="585" r:id="rId38"/>
    <p:sldId id="594" r:id="rId39"/>
    <p:sldId id="595" r:id="rId40"/>
    <p:sldId id="596" r:id="rId41"/>
    <p:sldId id="597" r:id="rId42"/>
    <p:sldId id="598" r:id="rId43"/>
    <p:sldId id="578" r:id="rId44"/>
    <p:sldId id="599" r:id="rId45"/>
    <p:sldId id="580" r:id="rId46"/>
    <p:sldId id="581" r:id="rId47"/>
    <p:sldId id="608" r:id="rId48"/>
    <p:sldId id="600" r:id="rId49"/>
    <p:sldId id="601" r:id="rId50"/>
    <p:sldId id="602" r:id="rId51"/>
    <p:sldId id="603" r:id="rId52"/>
    <p:sldId id="604" r:id="rId53"/>
    <p:sldId id="605" r:id="rId54"/>
    <p:sldId id="606" r:id="rId55"/>
    <p:sldId id="607" r:id="rId56"/>
    <p:sldId id="610" r:id="rId57"/>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Comic Sans MS" pitchFamily="66" charset="0"/>
        <a:ea typeface="+mn-ea"/>
        <a:cs typeface="Arial" charset="0"/>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Arial" charset="0"/>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Arial" charset="0"/>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Arial" charset="0"/>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Arial" charset="0"/>
      </a:defRPr>
    </a:lvl5pPr>
    <a:lvl6pPr marL="2286000" algn="l" defTabSz="914400" rtl="0" eaLnBrk="1" latinLnBrk="0" hangingPunct="1">
      <a:defRPr kern="1200">
        <a:solidFill>
          <a:schemeClr val="tx1"/>
        </a:solidFill>
        <a:latin typeface="Comic Sans MS" pitchFamily="66" charset="0"/>
        <a:ea typeface="+mn-ea"/>
        <a:cs typeface="Arial" charset="0"/>
      </a:defRPr>
    </a:lvl6pPr>
    <a:lvl7pPr marL="2743200" algn="l" defTabSz="914400" rtl="0" eaLnBrk="1" latinLnBrk="0" hangingPunct="1">
      <a:defRPr kern="1200">
        <a:solidFill>
          <a:schemeClr val="tx1"/>
        </a:solidFill>
        <a:latin typeface="Comic Sans MS" pitchFamily="66" charset="0"/>
        <a:ea typeface="+mn-ea"/>
        <a:cs typeface="Arial" charset="0"/>
      </a:defRPr>
    </a:lvl7pPr>
    <a:lvl8pPr marL="3200400" algn="l" defTabSz="914400" rtl="0" eaLnBrk="1" latinLnBrk="0" hangingPunct="1">
      <a:defRPr kern="1200">
        <a:solidFill>
          <a:schemeClr val="tx1"/>
        </a:solidFill>
        <a:latin typeface="Comic Sans MS" pitchFamily="66" charset="0"/>
        <a:ea typeface="+mn-ea"/>
        <a:cs typeface="Arial" charset="0"/>
      </a:defRPr>
    </a:lvl8pPr>
    <a:lvl9pPr marL="3657600" algn="l" defTabSz="914400" rtl="0" eaLnBrk="1" latinLnBrk="0" hangingPunct="1">
      <a:defRPr kern="1200">
        <a:solidFill>
          <a:schemeClr val="tx1"/>
        </a:solidFill>
        <a:latin typeface="Comic Sans MS" pitchFamily="66"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00"/>
    <a:srgbClr val="DDDDDD"/>
    <a:srgbClr val="FFCCFF"/>
    <a:srgbClr val="FF99CC"/>
    <a:srgbClr val="CCFFFF"/>
    <a:srgbClr val="FF0000"/>
    <a:srgbClr val="00CC66"/>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683" autoAdjust="0"/>
  </p:normalViewPr>
  <p:slideViewPr>
    <p:cSldViewPr snapToGrid="0">
      <p:cViewPr varScale="1">
        <p:scale>
          <a:sx n="104" d="100"/>
          <a:sy n="104" d="100"/>
        </p:scale>
        <p:origin x="174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2395"/>
    </p:cViewPr>
  </p:sorterViewPr>
  <p:notesViewPr>
    <p:cSldViewPr snapToGrid="0">
      <p:cViewPr varScale="1">
        <p:scale>
          <a:sx n="55" d="100"/>
          <a:sy n="55" d="100"/>
        </p:scale>
        <p:origin x="-252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0" name="Rectangle 2"/>
          <p:cNvSpPr>
            <a:spLocks noGrp="1" noChangeArrowheads="1"/>
          </p:cNvSpPr>
          <p:nvPr>
            <p:ph type="hdr" sz="quarter"/>
          </p:nvPr>
        </p:nvSpPr>
        <p:spPr bwMode="auto">
          <a:xfrm>
            <a:off x="0" y="0"/>
            <a:ext cx="3163888" cy="471488"/>
          </a:xfrm>
          <a:prstGeom prst="rect">
            <a:avLst/>
          </a:prstGeom>
          <a:noFill/>
          <a:ln w="9525">
            <a:noFill/>
            <a:miter lim="800000"/>
            <a:headEnd/>
            <a:tailEnd/>
          </a:ln>
          <a:effectLst/>
        </p:spPr>
        <p:txBody>
          <a:bodyPr vert="horz" wrap="none" lIns="94631" tIns="47316" rIns="94631" bIns="47316" numCol="1" anchor="t" anchorCtr="0" compatLnSpc="1">
            <a:prstTxWarp prst="textNoShape">
              <a:avLst/>
            </a:prstTxWarp>
          </a:bodyPr>
          <a:lstStyle>
            <a:lvl1pPr defTabSz="946150">
              <a:defRPr sz="1200">
                <a:cs typeface="+mn-cs"/>
              </a:defRPr>
            </a:lvl1pPr>
          </a:lstStyle>
          <a:p>
            <a:pPr>
              <a:defRPr/>
            </a:pPr>
            <a:endParaRPr lang="en-US"/>
          </a:p>
        </p:txBody>
      </p:sp>
      <p:sp>
        <p:nvSpPr>
          <p:cNvPr id="155651" name="Rectangle 3"/>
          <p:cNvSpPr>
            <a:spLocks noGrp="1" noChangeArrowheads="1"/>
          </p:cNvSpPr>
          <p:nvPr>
            <p:ph type="dt" sz="quarter" idx="1"/>
          </p:nvPr>
        </p:nvSpPr>
        <p:spPr bwMode="auto">
          <a:xfrm>
            <a:off x="4111625" y="0"/>
            <a:ext cx="3163888" cy="471488"/>
          </a:xfrm>
          <a:prstGeom prst="rect">
            <a:avLst/>
          </a:prstGeom>
          <a:noFill/>
          <a:ln w="9525">
            <a:noFill/>
            <a:miter lim="800000"/>
            <a:headEnd/>
            <a:tailEnd/>
          </a:ln>
          <a:effectLst/>
        </p:spPr>
        <p:txBody>
          <a:bodyPr vert="horz" wrap="none" lIns="94631" tIns="47316" rIns="94631" bIns="47316" numCol="1" anchor="t" anchorCtr="0" compatLnSpc="1">
            <a:prstTxWarp prst="textNoShape">
              <a:avLst/>
            </a:prstTxWarp>
          </a:bodyPr>
          <a:lstStyle>
            <a:lvl1pPr algn="r" defTabSz="946150">
              <a:defRPr sz="1200">
                <a:cs typeface="+mn-cs"/>
              </a:defRPr>
            </a:lvl1pPr>
          </a:lstStyle>
          <a:p>
            <a:pPr>
              <a:defRPr/>
            </a:pPr>
            <a:endParaRPr lang="en-US"/>
          </a:p>
        </p:txBody>
      </p:sp>
      <p:sp>
        <p:nvSpPr>
          <p:cNvPr id="155652" name="Rectangle 4"/>
          <p:cNvSpPr>
            <a:spLocks noGrp="1" noChangeArrowheads="1"/>
          </p:cNvSpPr>
          <p:nvPr>
            <p:ph type="ftr" sz="quarter" idx="2"/>
          </p:nvPr>
        </p:nvSpPr>
        <p:spPr bwMode="auto">
          <a:xfrm>
            <a:off x="0" y="9129713"/>
            <a:ext cx="3163888" cy="471487"/>
          </a:xfrm>
          <a:prstGeom prst="rect">
            <a:avLst/>
          </a:prstGeom>
          <a:noFill/>
          <a:ln w="9525">
            <a:noFill/>
            <a:miter lim="800000"/>
            <a:headEnd/>
            <a:tailEnd/>
          </a:ln>
          <a:effectLst/>
        </p:spPr>
        <p:txBody>
          <a:bodyPr vert="horz" wrap="none" lIns="94631" tIns="47316" rIns="94631" bIns="47316" numCol="1" anchor="b" anchorCtr="0" compatLnSpc="1">
            <a:prstTxWarp prst="textNoShape">
              <a:avLst/>
            </a:prstTxWarp>
          </a:bodyPr>
          <a:lstStyle>
            <a:lvl1pPr defTabSz="946150">
              <a:defRPr sz="1200">
                <a:cs typeface="+mn-cs"/>
              </a:defRPr>
            </a:lvl1pPr>
          </a:lstStyle>
          <a:p>
            <a:pPr>
              <a:defRPr/>
            </a:pPr>
            <a:endParaRPr lang="en-US"/>
          </a:p>
        </p:txBody>
      </p:sp>
      <p:sp>
        <p:nvSpPr>
          <p:cNvPr id="155653" name="Rectangle 5"/>
          <p:cNvSpPr>
            <a:spLocks noGrp="1" noChangeArrowheads="1"/>
          </p:cNvSpPr>
          <p:nvPr>
            <p:ph type="sldNum" sz="quarter" idx="3"/>
          </p:nvPr>
        </p:nvSpPr>
        <p:spPr bwMode="auto">
          <a:xfrm>
            <a:off x="4111625" y="9129713"/>
            <a:ext cx="3163888" cy="471487"/>
          </a:xfrm>
          <a:prstGeom prst="rect">
            <a:avLst/>
          </a:prstGeom>
          <a:noFill/>
          <a:ln w="9525">
            <a:noFill/>
            <a:miter lim="800000"/>
            <a:headEnd/>
            <a:tailEnd/>
          </a:ln>
          <a:effectLst/>
        </p:spPr>
        <p:txBody>
          <a:bodyPr vert="horz" wrap="none" lIns="94631" tIns="47316" rIns="94631" bIns="47316" numCol="1" anchor="b" anchorCtr="0" compatLnSpc="1">
            <a:prstTxWarp prst="textNoShape">
              <a:avLst/>
            </a:prstTxWarp>
          </a:bodyPr>
          <a:lstStyle>
            <a:lvl1pPr algn="r" defTabSz="946150">
              <a:defRPr sz="1200">
                <a:cs typeface="+mn-cs"/>
              </a:defRPr>
            </a:lvl1pPr>
          </a:lstStyle>
          <a:p>
            <a:pPr>
              <a:defRPr/>
            </a:pPr>
            <a:fld id="{D7C7BCDE-84F2-44BF-894E-B8A1B91A4A4F}" type="slidenum">
              <a:rPr lang="en-US"/>
              <a:pPr>
                <a:defRPr/>
              </a:pPr>
              <a:t>‹#›</a:t>
            </a:fld>
            <a:endParaRPr lang="en-US"/>
          </a:p>
        </p:txBody>
      </p:sp>
    </p:spTree>
    <p:extLst>
      <p:ext uri="{BB962C8B-B14F-4D97-AF65-F5344CB8AC3E}">
        <p14:creationId xmlns:p14="http://schemas.microsoft.com/office/powerpoint/2010/main" val="420847943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57" tIns="48328" rIns="96657" bIns="48328" numCol="1" anchor="t" anchorCtr="0" compatLnSpc="1">
            <a:prstTxWarp prst="textNoShape">
              <a:avLst/>
            </a:prstTxWarp>
          </a:bodyPr>
          <a:lstStyle>
            <a:lvl1pPr defTabSz="966788">
              <a:defRPr sz="1200">
                <a:latin typeface="Times New Roman" pitchFamily="18" charset="0"/>
                <a:cs typeface="+mn-cs"/>
              </a:defRPr>
            </a:lvl1pPr>
          </a:lstStyle>
          <a:p>
            <a:pPr>
              <a:defRPr/>
            </a:pPr>
            <a:endParaRPr lang="en-US"/>
          </a:p>
        </p:txBody>
      </p:sp>
      <p:sp>
        <p:nvSpPr>
          <p:cNvPr id="3075" name="Rectangle 3"/>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6657" tIns="48328" rIns="96657" bIns="48328" numCol="1" anchor="t" anchorCtr="0" compatLnSpc="1">
            <a:prstTxWarp prst="textNoShape">
              <a:avLst/>
            </a:prstTxWarp>
          </a:bodyPr>
          <a:lstStyle>
            <a:lvl1pPr algn="r" defTabSz="966788">
              <a:defRPr sz="1200">
                <a:latin typeface="Times New Roman" pitchFamily="18" charset="0"/>
                <a:cs typeface="+mn-cs"/>
              </a:defRPr>
            </a:lvl1pPr>
          </a:lstStyle>
          <a:p>
            <a:pPr>
              <a:defRPr/>
            </a:pPr>
            <a:endParaRPr lang="en-US"/>
          </a:p>
        </p:txBody>
      </p:sp>
      <p:sp>
        <p:nvSpPr>
          <p:cNvPr id="3379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74725" y="4560888"/>
            <a:ext cx="5365750" cy="4321175"/>
          </a:xfrm>
          <a:prstGeom prst="rect">
            <a:avLst/>
          </a:prstGeom>
          <a:noFill/>
          <a:ln w="9525">
            <a:noFill/>
            <a:miter lim="800000"/>
            <a:headEnd/>
            <a:tailEnd/>
          </a:ln>
          <a:effectLst/>
        </p:spPr>
        <p:txBody>
          <a:bodyPr vert="horz" wrap="square" lIns="96657" tIns="48328" rIns="96657" bIns="4832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6657" tIns="48328" rIns="96657" bIns="48328" numCol="1" anchor="b" anchorCtr="0" compatLnSpc="1">
            <a:prstTxWarp prst="textNoShape">
              <a:avLst/>
            </a:prstTxWarp>
          </a:bodyPr>
          <a:lstStyle>
            <a:lvl1pPr defTabSz="966788">
              <a:defRPr sz="1200">
                <a:latin typeface="Times New Roman" pitchFamily="18" charset="0"/>
                <a:cs typeface="+mn-cs"/>
              </a:defRPr>
            </a:lvl1pPr>
          </a:lstStyle>
          <a:p>
            <a:pPr>
              <a:defRPr/>
            </a:pPr>
            <a:endParaRPr lang="en-US"/>
          </a:p>
        </p:txBody>
      </p:sp>
      <p:sp>
        <p:nvSpPr>
          <p:cNvPr id="3079" name="Rectangle 7"/>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6657" tIns="48328" rIns="96657" bIns="48328" numCol="1" anchor="b" anchorCtr="0" compatLnSpc="1">
            <a:prstTxWarp prst="textNoShape">
              <a:avLst/>
            </a:prstTxWarp>
          </a:bodyPr>
          <a:lstStyle>
            <a:lvl1pPr algn="r" defTabSz="966788">
              <a:defRPr sz="1200">
                <a:latin typeface="Times New Roman" pitchFamily="18" charset="0"/>
                <a:cs typeface="+mn-cs"/>
              </a:defRPr>
            </a:lvl1pPr>
          </a:lstStyle>
          <a:p>
            <a:pPr>
              <a:defRPr/>
            </a:pPr>
            <a:fld id="{B50816F3-E982-4557-9E83-66168D74105B}" type="slidenum">
              <a:rPr lang="en-US"/>
              <a:pPr>
                <a:defRPr/>
              </a:pPr>
              <a:t>‹#›</a:t>
            </a:fld>
            <a:endParaRPr lang="en-US"/>
          </a:p>
        </p:txBody>
      </p:sp>
    </p:spTree>
    <p:extLst>
      <p:ext uri="{BB962C8B-B14F-4D97-AF65-F5344CB8AC3E}">
        <p14:creationId xmlns:p14="http://schemas.microsoft.com/office/powerpoint/2010/main" val="507509586"/>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887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thing to note here is that the ACK number (43) on the B-to-A segment is one more than the sequence number (42) on the A-</a:t>
            </a:r>
            <a:r>
              <a:rPr lang="en-US" dirty="0" err="1"/>
              <a:t>toB</a:t>
            </a:r>
            <a:r>
              <a:rPr lang="en-US" dirty="0"/>
              <a:t> segment that triggered that ACK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Similarly, the ACK number (80) on the </a:t>
            </a:r>
            <a:r>
              <a:rPr lang="en-US"/>
              <a:t>last A-to-B </a:t>
            </a:r>
            <a:r>
              <a:rPr lang="en-US" dirty="0"/>
              <a:t>segment is one more than the sequence number (79) on the B-to-A segment that triggered that ACK</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4182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cement our understanding of TCP reliability, let’s look a a few retransmission scenarios</a:t>
            </a:r>
          </a:p>
          <a:p>
            <a:endParaRPr lang="en-US" dirty="0"/>
          </a:p>
          <a:p>
            <a:r>
              <a:rPr lang="en-US" dirty="0"/>
              <a:t>In the first case a TCP segments is </a:t>
            </a:r>
            <a:r>
              <a:rPr lang="en-US" dirty="0" err="1"/>
              <a:t>transmited</a:t>
            </a:r>
            <a:r>
              <a:rPr lang="en-US" dirty="0"/>
              <a:t> and the ACK is lost, and the TCP timeout mechanism results in another copy of being transmitted and then re-</a:t>
            </a:r>
            <a:r>
              <a:rPr lang="en-US" dirty="0" err="1"/>
              <a:t>ACKed</a:t>
            </a:r>
            <a:r>
              <a:rPr lang="en-US" dirty="0"/>
              <a:t> a the sender</a:t>
            </a:r>
          </a:p>
          <a:p>
            <a:endParaRPr lang="en-US" dirty="0"/>
          </a:p>
          <a:p>
            <a:r>
              <a:rPr lang="en-US" dirty="0"/>
              <a:t>In the second example two segments are sent and acknowledged, but there is a premature timeout e for the first segment, which is retransmitted.  </a:t>
            </a:r>
            <a:r>
              <a:rPr lang="en-US" dirty="0" err="1"/>
              <a:t>Notet</a:t>
            </a:r>
            <a:r>
              <a:rPr lang="en-US" dirty="0"/>
              <a:t> that when this retransmitted segment is received, the receiver has already received the first two segments, and so resends a cumulative ACK for both segments received so far, rather than an ACK for just this fist segment.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7058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in this last example, two segments are again transmitted, the first ACK is lost but the second ACK, a cumulative ACK arrives at the sender, which then can transmit a third segment, knowing that the first two have arrived, even though the ACK for the first segment was lost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4343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a:t>
            </a:r>
            <a:r>
              <a:rPr kumimoji="0" lang="en-US" sz="1200" b="0" i="0" u="none" strike="noStrike" kern="1200" cap="none" spc="0" normalizeH="0" baseline="0" noProof="0" dirty="0" err="1">
                <a:ln>
                  <a:noFill/>
                </a:ln>
                <a:solidFill>
                  <a:prstClr val="black"/>
                </a:solidFill>
                <a:effectLst/>
                <a:uLnTx/>
                <a:uFillTx/>
                <a:latin typeface="+mn-lt"/>
                <a:ea typeface="+mn-ea"/>
                <a:cs typeface="+mn-cs"/>
              </a:rPr>
              <a:t>explictly</a:t>
            </a:r>
            <a:r>
              <a:rPr kumimoji="0" lang="en-US" sz="1200" b="0" i="0" u="none" strike="noStrike" kern="1200" cap="none" spc="0" normalizeH="0" baseline="0" noProof="0" dirty="0">
                <a:ln>
                  <a:noFill/>
                </a:ln>
                <a:solidFill>
                  <a:prstClr val="black"/>
                </a:solidFill>
                <a:effectLst/>
                <a:uLnTx/>
                <a:uFillTx/>
                <a:latin typeface="+mn-lt"/>
                <a:ea typeface="+mn-ea"/>
                <a:cs typeface="+mn-cs"/>
              </a:rPr>
              <a:t>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8057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dirty="0"/>
          </a:p>
          <a:p>
            <a:r>
              <a:rPr lang="en-US" dirty="0"/>
              <a:t>This information is carried from the receiver to the sender in the “receiver advertised window” (do a PIP of header) in the TCP header, and the value will change as the amount of free buffer space fluctuates over time.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3564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TCP’s three way handshake, that operates as follows</a:t>
            </a:r>
          </a:p>
          <a:p>
            <a:r>
              <a:rPr lang="en-US" dirty="0"/>
              <a:t> </a:t>
            </a:r>
          </a:p>
          <a:p>
            <a:r>
              <a:rPr lang="en-US" dirty="0"/>
              <a:t>Let’s say the client and server both create a TCP socket as we learned about in Chapter 2 and enter the LISTEN state</a:t>
            </a:r>
          </a:p>
          <a:p>
            <a:endParaRPr lang="en-US" dirty="0"/>
          </a:p>
          <a:p>
            <a:r>
              <a:rPr lang="en-US" dirty="0"/>
              <a:t>The client then connects to the server sending a SYN message with a sequence number x (SYN Message is an TCP Segment with SYN but set in the header – you might want to go back and review the TCP segment format!)</a:t>
            </a:r>
          </a:p>
          <a:p>
            <a:endParaRPr lang="en-US" dirty="0"/>
          </a:p>
          <a:p>
            <a:r>
              <a:rPr lang="en-US" dirty="0"/>
              <a:t>The server is waiting for a connection, and receives the SYN message enters the SYN received state (NOT the established state and sends a SYN ACK message back.</a:t>
            </a:r>
          </a:p>
          <a:p>
            <a:endParaRPr lang="en-US" dirty="0"/>
          </a:p>
          <a:p>
            <a:r>
              <a:rPr lang="en-US" dirty="0"/>
              <a:t>Finally the client sends an ACK message to the server, and when the server receiver this enters the </a:t>
            </a:r>
            <a:r>
              <a:rPr lang="en-US" dirty="0" err="1"/>
              <a:t>ESTABLished</a:t>
            </a:r>
            <a:r>
              <a:rPr lang="en-US" dirty="0"/>
              <a:t> state.  This is when the application process would see the return from the wait on the  socket accept() call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30231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itchFamily="34" charset="0"/>
                <a:ea typeface="MS PGothic" pitchFamily="34" charset="-128"/>
              </a:defRPr>
            </a:lvl1pPr>
            <a:lvl2pPr marL="742950" indent="-285750" defTabSz="966788" eaLnBrk="0" hangingPunct="0">
              <a:defRPr sz="2400">
                <a:solidFill>
                  <a:schemeClr val="tx1"/>
                </a:solidFill>
                <a:latin typeface="Arial" pitchFamily="34" charset="0"/>
                <a:ea typeface="MS PGothic" pitchFamily="34" charset="-128"/>
              </a:defRPr>
            </a:lvl2pPr>
            <a:lvl3pPr marL="1143000" indent="-228600" defTabSz="966788" eaLnBrk="0" hangingPunct="0">
              <a:defRPr sz="2400">
                <a:solidFill>
                  <a:schemeClr val="tx1"/>
                </a:solidFill>
                <a:latin typeface="Arial" pitchFamily="34" charset="0"/>
                <a:ea typeface="MS PGothic" pitchFamily="34" charset="-128"/>
              </a:defRPr>
            </a:lvl3pPr>
            <a:lvl4pPr marL="1600200" indent="-228600" defTabSz="966788" eaLnBrk="0" hangingPunct="0">
              <a:defRPr sz="2400">
                <a:solidFill>
                  <a:schemeClr val="tx1"/>
                </a:solidFill>
                <a:latin typeface="Arial" pitchFamily="34" charset="0"/>
                <a:ea typeface="MS PGothic" pitchFamily="34" charset="-128"/>
              </a:defRPr>
            </a:lvl4pPr>
            <a:lvl5pPr marL="2057400" indent="-228600" defTabSz="966788" eaLnBrk="0" hangingPunct="0">
              <a:defRPr sz="2400">
                <a:solidFill>
                  <a:schemeClr val="tx1"/>
                </a:solidFill>
                <a:latin typeface="Arial"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Arial" pitchFamily="34" charset="0"/>
                <a:ea typeface="MS PGothic" pitchFamily="34" charset="-128"/>
              </a:defRPr>
            </a:lvl9pPr>
          </a:lstStyle>
          <a:p>
            <a:fld id="{50AA9823-DFB4-4840-8F40-C4C40D7652FC}" type="slidenum">
              <a:rPr lang="en-US" altLang="en-US" sz="1300">
                <a:latin typeface="Times New Roman" pitchFamily="18" charset="0"/>
              </a:rPr>
              <a:pPr/>
              <a:t>3</a:t>
            </a:fld>
            <a:endParaRPr lang="en-US" altLang="en-US" sz="1300">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300">
                <a:solidFill>
                  <a:schemeClr val="tx1"/>
                </a:solidFill>
                <a:latin typeface="Arial" pitchFamily="34" charset="0"/>
              </a:defRPr>
            </a:lvl1pPr>
            <a:lvl2pPr marL="785372" indent="-302066" eaLnBrk="0" hangingPunct="0">
              <a:spcBef>
                <a:spcPct val="30000"/>
              </a:spcBef>
              <a:defRPr sz="1300">
                <a:solidFill>
                  <a:schemeClr val="tx1"/>
                </a:solidFill>
                <a:latin typeface="Arial" pitchFamily="34" charset="0"/>
              </a:defRPr>
            </a:lvl2pPr>
            <a:lvl3pPr marL="1208265" indent="-241653" eaLnBrk="0" hangingPunct="0">
              <a:spcBef>
                <a:spcPct val="30000"/>
              </a:spcBef>
              <a:defRPr sz="1300">
                <a:solidFill>
                  <a:schemeClr val="tx1"/>
                </a:solidFill>
                <a:latin typeface="Arial" pitchFamily="34" charset="0"/>
              </a:defRPr>
            </a:lvl3pPr>
            <a:lvl4pPr marL="1691571" indent="-241653" eaLnBrk="0" hangingPunct="0">
              <a:spcBef>
                <a:spcPct val="30000"/>
              </a:spcBef>
              <a:defRPr sz="1300">
                <a:solidFill>
                  <a:schemeClr val="tx1"/>
                </a:solidFill>
                <a:latin typeface="Arial" pitchFamily="34" charset="0"/>
              </a:defRPr>
            </a:lvl4pPr>
            <a:lvl5pPr marL="2174878" indent="-241653" eaLnBrk="0" hangingPunct="0">
              <a:spcBef>
                <a:spcPct val="30000"/>
              </a:spcBef>
              <a:defRPr sz="1300">
                <a:solidFill>
                  <a:schemeClr val="tx1"/>
                </a:solidFill>
                <a:latin typeface="Arial" pitchFamily="34" charset="0"/>
              </a:defRPr>
            </a:lvl5pPr>
            <a:lvl6pPr marL="2658184" indent="-241653" eaLnBrk="0" fontAlgn="base" hangingPunct="0">
              <a:spcBef>
                <a:spcPct val="30000"/>
              </a:spcBef>
              <a:spcAft>
                <a:spcPct val="0"/>
              </a:spcAft>
              <a:defRPr sz="1300">
                <a:solidFill>
                  <a:schemeClr val="tx1"/>
                </a:solidFill>
                <a:latin typeface="Arial" pitchFamily="34" charset="0"/>
              </a:defRPr>
            </a:lvl6pPr>
            <a:lvl7pPr marL="3141490" indent="-241653" eaLnBrk="0" fontAlgn="base" hangingPunct="0">
              <a:spcBef>
                <a:spcPct val="30000"/>
              </a:spcBef>
              <a:spcAft>
                <a:spcPct val="0"/>
              </a:spcAft>
              <a:defRPr sz="1300">
                <a:solidFill>
                  <a:schemeClr val="tx1"/>
                </a:solidFill>
                <a:latin typeface="Arial" pitchFamily="34" charset="0"/>
              </a:defRPr>
            </a:lvl7pPr>
            <a:lvl8pPr marL="3624796" indent="-241653" eaLnBrk="0" fontAlgn="base" hangingPunct="0">
              <a:spcBef>
                <a:spcPct val="30000"/>
              </a:spcBef>
              <a:spcAft>
                <a:spcPct val="0"/>
              </a:spcAft>
              <a:defRPr sz="1300">
                <a:solidFill>
                  <a:schemeClr val="tx1"/>
                </a:solidFill>
                <a:latin typeface="Arial" pitchFamily="34" charset="0"/>
              </a:defRPr>
            </a:lvl8pPr>
            <a:lvl9pPr marL="4108102" indent="-241653" eaLnBrk="0" fontAlgn="base" hangingPunct="0">
              <a:spcBef>
                <a:spcPct val="30000"/>
              </a:spcBef>
              <a:spcAft>
                <a:spcPct val="0"/>
              </a:spcAft>
              <a:defRPr sz="1300">
                <a:solidFill>
                  <a:schemeClr val="tx1"/>
                </a:solidFill>
                <a:latin typeface="Arial" pitchFamily="34" charset="0"/>
              </a:defRPr>
            </a:lvl9pPr>
          </a:lstStyle>
          <a:p>
            <a:pPr eaLnBrk="1" hangingPunct="1">
              <a:spcBef>
                <a:spcPct val="0"/>
              </a:spcBef>
            </a:pPr>
            <a:fld id="{DDA0A999-DBFD-4A62-A9EC-E6EB8B8C76BB}" type="slidenum">
              <a:rPr lang="en-US" altLang="en-US" smtClean="0"/>
              <a:pPr eaLnBrk="1" hangingPunct="1">
                <a:spcBef>
                  <a:spcPct val="0"/>
                </a:spcBef>
              </a:pPr>
              <a:t>47</a:t>
            </a:fld>
            <a:endParaRPr lang="en-US" altLang="en-US"/>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endParaRPr>
          </a:p>
        </p:txBody>
      </p:sp>
      <p:sp>
        <p:nvSpPr>
          <p:cNvPr id="2" name="Date Placeholder 1"/>
          <p:cNvSpPr>
            <a:spLocks noGrp="1"/>
          </p:cNvSpPr>
          <p:nvPr>
            <p:ph type="dt" idx="10"/>
          </p:nvPr>
        </p:nvSpPr>
        <p:spPr/>
        <p:txBody>
          <a:bodyPr/>
          <a:lstStyle/>
          <a:p>
            <a:pPr>
              <a:defRPr/>
            </a:pPr>
            <a:endParaRPr lang="en-US" altLang="en-US"/>
          </a:p>
        </p:txBody>
      </p:sp>
      <p:sp>
        <p:nvSpPr>
          <p:cNvPr id="3" name="Header Placeholder 2"/>
          <p:cNvSpPr>
            <a:spLocks noGrp="1"/>
          </p:cNvSpPr>
          <p:nvPr>
            <p:ph type="hdr" sz="quarter" idx="11"/>
          </p:nvPr>
        </p:nvSpPr>
        <p:spPr/>
        <p:txBody>
          <a:bodyPr/>
          <a:lstStyle/>
          <a:p>
            <a:pPr>
              <a:defRPr/>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itchFamily="34" charset="0"/>
                <a:ea typeface="MS PGothic" pitchFamily="34" charset="-128"/>
              </a:defRPr>
            </a:lvl1pPr>
            <a:lvl2pPr marL="742950" indent="-285750" defTabSz="966788" eaLnBrk="0" hangingPunct="0">
              <a:defRPr sz="2400">
                <a:solidFill>
                  <a:schemeClr val="tx1"/>
                </a:solidFill>
                <a:latin typeface="Arial" pitchFamily="34" charset="0"/>
                <a:ea typeface="MS PGothic" pitchFamily="34" charset="-128"/>
              </a:defRPr>
            </a:lvl2pPr>
            <a:lvl3pPr marL="1143000" indent="-228600" defTabSz="966788" eaLnBrk="0" hangingPunct="0">
              <a:defRPr sz="2400">
                <a:solidFill>
                  <a:schemeClr val="tx1"/>
                </a:solidFill>
                <a:latin typeface="Arial" pitchFamily="34" charset="0"/>
                <a:ea typeface="MS PGothic" pitchFamily="34" charset="-128"/>
              </a:defRPr>
            </a:lvl3pPr>
            <a:lvl4pPr marL="1600200" indent="-228600" defTabSz="966788" eaLnBrk="0" hangingPunct="0">
              <a:defRPr sz="2400">
                <a:solidFill>
                  <a:schemeClr val="tx1"/>
                </a:solidFill>
                <a:latin typeface="Arial" pitchFamily="34" charset="0"/>
                <a:ea typeface="MS PGothic" pitchFamily="34" charset="-128"/>
              </a:defRPr>
            </a:lvl4pPr>
            <a:lvl5pPr marL="2057400" indent="-228600" defTabSz="966788" eaLnBrk="0" hangingPunct="0">
              <a:defRPr sz="2400">
                <a:solidFill>
                  <a:schemeClr val="tx1"/>
                </a:solidFill>
                <a:latin typeface="Arial"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Arial" pitchFamily="34" charset="0"/>
                <a:ea typeface="MS PGothic" pitchFamily="34" charset="-128"/>
              </a:defRPr>
            </a:lvl9pPr>
          </a:lstStyle>
          <a:p>
            <a:fld id="{4A6FB3C3-7B4A-4C36-9B2E-32385B8A3686}" type="slidenum">
              <a:rPr lang="en-US" altLang="en-US" sz="1300">
                <a:latin typeface="Times New Roman" pitchFamily="18" charset="0"/>
              </a:rPr>
              <a:pPr/>
              <a:t>4</a:t>
            </a:fld>
            <a:endParaRPr lang="en-US" altLang="en-US" sz="1300">
              <a:latin typeface="Times New Roman"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itchFamily="34" charset="0"/>
                <a:ea typeface="MS PGothic" pitchFamily="34" charset="-128"/>
              </a:defRPr>
            </a:lvl1pPr>
            <a:lvl2pPr marL="742950" indent="-285750" defTabSz="966788" eaLnBrk="0" hangingPunct="0">
              <a:defRPr sz="2400">
                <a:solidFill>
                  <a:schemeClr val="tx1"/>
                </a:solidFill>
                <a:latin typeface="Arial" pitchFamily="34" charset="0"/>
                <a:ea typeface="MS PGothic" pitchFamily="34" charset="-128"/>
              </a:defRPr>
            </a:lvl2pPr>
            <a:lvl3pPr marL="1143000" indent="-228600" defTabSz="966788" eaLnBrk="0" hangingPunct="0">
              <a:defRPr sz="2400">
                <a:solidFill>
                  <a:schemeClr val="tx1"/>
                </a:solidFill>
                <a:latin typeface="Arial" pitchFamily="34" charset="0"/>
                <a:ea typeface="MS PGothic" pitchFamily="34" charset="-128"/>
              </a:defRPr>
            </a:lvl3pPr>
            <a:lvl4pPr marL="1600200" indent="-228600" defTabSz="966788" eaLnBrk="0" hangingPunct="0">
              <a:defRPr sz="2400">
                <a:solidFill>
                  <a:schemeClr val="tx1"/>
                </a:solidFill>
                <a:latin typeface="Arial" pitchFamily="34" charset="0"/>
                <a:ea typeface="MS PGothic" pitchFamily="34" charset="-128"/>
              </a:defRPr>
            </a:lvl4pPr>
            <a:lvl5pPr marL="2057400" indent="-228600" defTabSz="966788" eaLnBrk="0" hangingPunct="0">
              <a:defRPr sz="2400">
                <a:solidFill>
                  <a:schemeClr val="tx1"/>
                </a:solidFill>
                <a:latin typeface="Arial"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Arial" pitchFamily="34" charset="0"/>
                <a:ea typeface="MS PGothic" pitchFamily="34" charset="-128"/>
              </a:defRPr>
            </a:lvl9pPr>
          </a:lstStyle>
          <a:p>
            <a:fld id="{5582ABB5-C09C-40A2-AD30-3700217AA1C2}" type="slidenum">
              <a:rPr lang="en-US" altLang="en-US" sz="1300">
                <a:latin typeface="Times New Roman" pitchFamily="18" charset="0"/>
              </a:rPr>
              <a:pPr/>
              <a:t>5</a:t>
            </a:fld>
            <a:endParaRPr lang="en-US" altLang="en-US" sz="1300">
              <a:latin typeface="Times New Roman" pitchFamily="18"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itchFamily="34" charset="0"/>
                <a:ea typeface="MS PGothic" pitchFamily="34" charset="-128"/>
              </a:defRPr>
            </a:lvl1pPr>
            <a:lvl2pPr marL="742950" indent="-285750" defTabSz="966788" eaLnBrk="0" hangingPunct="0">
              <a:defRPr sz="2400">
                <a:solidFill>
                  <a:schemeClr val="tx1"/>
                </a:solidFill>
                <a:latin typeface="Arial" pitchFamily="34" charset="0"/>
                <a:ea typeface="MS PGothic" pitchFamily="34" charset="-128"/>
              </a:defRPr>
            </a:lvl2pPr>
            <a:lvl3pPr marL="1143000" indent="-228600" defTabSz="966788" eaLnBrk="0" hangingPunct="0">
              <a:defRPr sz="2400">
                <a:solidFill>
                  <a:schemeClr val="tx1"/>
                </a:solidFill>
                <a:latin typeface="Arial" pitchFamily="34" charset="0"/>
                <a:ea typeface="MS PGothic" pitchFamily="34" charset="-128"/>
              </a:defRPr>
            </a:lvl3pPr>
            <a:lvl4pPr marL="1600200" indent="-228600" defTabSz="966788" eaLnBrk="0" hangingPunct="0">
              <a:defRPr sz="2400">
                <a:solidFill>
                  <a:schemeClr val="tx1"/>
                </a:solidFill>
                <a:latin typeface="Arial" pitchFamily="34" charset="0"/>
                <a:ea typeface="MS PGothic" pitchFamily="34" charset="-128"/>
              </a:defRPr>
            </a:lvl4pPr>
            <a:lvl5pPr marL="2057400" indent="-228600" defTabSz="966788" eaLnBrk="0" hangingPunct="0">
              <a:defRPr sz="2400">
                <a:solidFill>
                  <a:schemeClr val="tx1"/>
                </a:solidFill>
                <a:latin typeface="Arial"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Arial" pitchFamily="34" charset="0"/>
                <a:ea typeface="MS PGothic" pitchFamily="34" charset="-128"/>
              </a:defRPr>
            </a:lvl9pPr>
          </a:lstStyle>
          <a:p>
            <a:fld id="{D57D65DC-0A3D-4FF5-A5A2-5C6C58399A84}" type="slidenum">
              <a:rPr lang="en-US" altLang="en-US" sz="1300">
                <a:latin typeface="Times New Roman" pitchFamily="18" charset="0"/>
              </a:rPr>
              <a:pPr/>
              <a:t>7</a:t>
            </a:fld>
            <a:endParaRPr lang="en-US" altLang="en-US" sz="1300">
              <a:latin typeface="Times New Roman" pitchFamily="18"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Any examples?</a:t>
            </a:r>
          </a:p>
        </p:txBody>
      </p:sp>
    </p:spTree>
    <p:extLst>
      <p:ext uri="{BB962C8B-B14F-4D97-AF65-F5344CB8AC3E}">
        <p14:creationId xmlns:p14="http://schemas.microsoft.com/office/powerpoint/2010/main" val="2262009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Questions: Why do we need UDP or TCP?</a:t>
            </a:r>
          </a:p>
          <a:p>
            <a:r>
              <a:rPr lang="en-US" altLang="en-US"/>
              <a:t>Could we build UDP reliable transport apps?</a:t>
            </a:r>
          </a:p>
          <a:p>
            <a:endParaRPr lang="en-US" altLang="en-US"/>
          </a:p>
        </p:txBody>
      </p:sp>
      <p:sp>
        <p:nvSpPr>
          <p:cNvPr id="142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itchFamily="34" charset="0"/>
                <a:ea typeface="MS PGothic" pitchFamily="34" charset="-128"/>
              </a:defRPr>
            </a:lvl1pPr>
            <a:lvl2pPr marL="742950" indent="-285750" defTabSz="966788">
              <a:defRPr sz="2000">
                <a:solidFill>
                  <a:schemeClr val="tx1"/>
                </a:solidFill>
                <a:latin typeface="Arial" pitchFamily="34" charset="0"/>
                <a:ea typeface="MS PGothic" pitchFamily="34" charset="-128"/>
              </a:defRPr>
            </a:lvl2pPr>
            <a:lvl3pPr marL="1143000" indent="-228600" defTabSz="966788">
              <a:defRPr sz="2000">
                <a:solidFill>
                  <a:schemeClr val="tx1"/>
                </a:solidFill>
                <a:latin typeface="Arial" pitchFamily="34" charset="0"/>
                <a:ea typeface="MS PGothic" pitchFamily="34" charset="-128"/>
              </a:defRPr>
            </a:lvl3pPr>
            <a:lvl4pPr marL="1600200" indent="-228600" defTabSz="966788">
              <a:defRPr sz="2000">
                <a:solidFill>
                  <a:schemeClr val="tx1"/>
                </a:solidFill>
                <a:latin typeface="Arial" pitchFamily="34" charset="0"/>
                <a:ea typeface="MS PGothic" pitchFamily="34" charset="-128"/>
              </a:defRPr>
            </a:lvl4pPr>
            <a:lvl5pPr marL="2057400" indent="-228600" defTabSz="966788">
              <a:defRPr sz="2000">
                <a:solidFill>
                  <a:schemeClr val="tx1"/>
                </a:solidFill>
                <a:latin typeface="Arial" pitchFamily="34" charset="0"/>
                <a:ea typeface="MS PGothic" pitchFamily="34" charset="-128"/>
              </a:defRPr>
            </a:lvl5pPr>
            <a:lvl6pPr marL="25146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6pPr>
            <a:lvl7pPr marL="29718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7pPr>
            <a:lvl8pPr marL="34290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8pPr>
            <a:lvl9pPr marL="38862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9pPr>
          </a:lstStyle>
          <a:p>
            <a:fld id="{7D5BDC30-4506-4008-91D8-2550024E5BC5}" type="slidenum">
              <a:rPr lang="en-US" altLang="en-US" sz="1300" smtClean="0">
                <a:latin typeface="Times New Roman" pitchFamily="18" charset="0"/>
              </a:rPr>
              <a:pPr/>
              <a:t>20</a:t>
            </a:fld>
            <a:endParaRPr lang="en-US" altLang="en-US" sz="130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point of view to keep in mind – it’s easy for US to look at sender and receiver together and see what is happening.  OH – that message sent was lost. </a:t>
            </a:r>
          </a:p>
          <a:p>
            <a:endParaRPr lang="en-US" dirty="0"/>
          </a:p>
          <a:p>
            <a:r>
              <a:rPr lang="en-US" dirty="0"/>
              <a:t>But think about it say from senders POV How does the sender know if its transmitted message over the unreliable channel got though??  ONLY if receiver somehow signals to the sender that it was received.</a:t>
            </a:r>
          </a:p>
          <a:p>
            <a:endParaRPr lang="en-US" dirty="0"/>
          </a:p>
          <a:p>
            <a:endParaRPr lang="en-US" dirty="0"/>
          </a:p>
          <a:p>
            <a:r>
              <a:rPr lang="en-US" dirty="0"/>
              <a:t>The key point here is that one side does NOT know what is going on at the other side – it’s as if there’s a curtain between them.  Everything they know about the other can ONLY be learned by sending/receiving messages.</a:t>
            </a:r>
          </a:p>
          <a:p>
            <a:endParaRPr lang="en-US" dirty="0"/>
          </a:p>
          <a:p>
            <a:r>
              <a:rPr lang="en-US" dirty="0"/>
              <a:t>Sender process wants to make sure a segment got through.  But it can just somehow magically look through curtain to see if receiver got it.  It will be up to the receiver to let the sender KNOW that it (the receiver) has correctly received the segment.</a:t>
            </a:r>
          </a:p>
          <a:p>
            <a:endParaRPr lang="en-US" dirty="0"/>
          </a:p>
          <a:p>
            <a:r>
              <a:rPr lang="en-US" dirty="0"/>
              <a:t>How will the sender and receiver do that – that’s the PROTOCOL.</a:t>
            </a:r>
          </a:p>
          <a:p>
            <a:endParaRPr lang="en-US" dirty="0"/>
          </a:p>
          <a:p>
            <a:r>
              <a:rPr lang="en-US" dirty="0"/>
              <a:t> Before starting to develop a protocol, let’s look more closely at the interface (the API if you will)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7984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3394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Application Layer</a:t>
            </a:r>
          </a:p>
        </p:txBody>
      </p:sp>
      <p:sp>
        <p:nvSpPr>
          <p:cNvPr id="6" name="Slide Number Placeholder 5"/>
          <p:cNvSpPr>
            <a:spLocks noGrp="1"/>
          </p:cNvSpPr>
          <p:nvPr>
            <p:ph type="sldNum" sz="quarter" idx="12"/>
          </p:nvPr>
        </p:nvSpPr>
        <p:spPr>
          <a:xfrm>
            <a:off x="8140700" y="6317488"/>
            <a:ext cx="660400" cy="329184"/>
          </a:xfrm>
        </p:spPr>
        <p:txBody>
          <a:bodyPr/>
          <a:lstStyle>
            <a:lvl1pPr>
              <a:defRPr>
                <a:solidFill>
                  <a:srgbClr val="000000"/>
                </a:solidFill>
              </a:defRPr>
            </a:lvl1pPr>
          </a:lstStyle>
          <a:p>
            <a:pPr>
              <a:defRPr/>
            </a:pPr>
            <a:fld id="{D956CF28-2A43-4A3A-A5FD-499B72F5D4A6}"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Application Layer</a:t>
            </a:r>
          </a:p>
        </p:txBody>
      </p:sp>
      <p:sp>
        <p:nvSpPr>
          <p:cNvPr id="6" name="Slide Number Placeholder 5"/>
          <p:cNvSpPr>
            <a:spLocks noGrp="1"/>
          </p:cNvSpPr>
          <p:nvPr>
            <p:ph type="sldNum" sz="quarter" idx="12"/>
          </p:nvPr>
        </p:nvSpPr>
        <p:spPr/>
        <p:txBody>
          <a:bodyPr/>
          <a:lstStyle/>
          <a:p>
            <a:pPr>
              <a:defRPr/>
            </a:pPr>
            <a:fld id="{FD6BE3A8-1504-45E8-B339-4A784192E175}"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Application Layer</a:t>
            </a:r>
          </a:p>
        </p:txBody>
      </p:sp>
      <p:sp>
        <p:nvSpPr>
          <p:cNvPr id="6" name="Slide Number Placeholder 5"/>
          <p:cNvSpPr>
            <a:spLocks noGrp="1"/>
          </p:cNvSpPr>
          <p:nvPr>
            <p:ph type="sldNum" sz="quarter" idx="12"/>
          </p:nvPr>
        </p:nvSpPr>
        <p:spPr/>
        <p:txBody>
          <a:bodyPr/>
          <a:lstStyle/>
          <a:p>
            <a:pPr>
              <a:defRPr/>
            </a:pPr>
            <a:fld id="{7DDFBECD-8314-4427-BFA7-389850111156}" type="slidenum">
              <a:rPr lang="en-US" smtClean="0"/>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endParaRPr lang="en-AU"/>
          </a:p>
        </p:txBody>
      </p:sp>
      <p:sp>
        <p:nvSpPr>
          <p:cNvPr id="3" name="Content Placeholder 2"/>
          <p:cNvSpPr>
            <a:spLocks noGrp="1"/>
          </p:cNvSpPr>
          <p:nvPr>
            <p:ph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4958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a:t>Application Layer</a:t>
            </a:r>
          </a:p>
        </p:txBody>
      </p:sp>
      <p:sp>
        <p:nvSpPr>
          <p:cNvPr id="7" name="Rectangle 6"/>
          <p:cNvSpPr>
            <a:spLocks noGrp="1" noChangeArrowheads="1"/>
          </p:cNvSpPr>
          <p:nvPr>
            <p:ph type="sldNum" sz="quarter" idx="12"/>
          </p:nvPr>
        </p:nvSpPr>
        <p:spPr/>
        <p:txBody>
          <a:bodyPr/>
          <a:lstStyle>
            <a:lvl1pPr>
              <a:defRPr/>
            </a:lvl1pPr>
          </a:lstStyle>
          <a:p>
            <a:pPr>
              <a:defRPr/>
            </a:pPr>
            <a:fld id="{511F68E8-425F-42E5-8BED-15B8A3EB68CD}" type="slidenum">
              <a:rPr lang="en-US"/>
              <a:pPr>
                <a:defRPr/>
              </a:pPr>
              <a:t>‹#›</a:t>
            </a:fld>
            <a:endParaRPr lang="en-US" dirty="0"/>
          </a:p>
        </p:txBody>
      </p:sp>
    </p:spTree>
    <p:extLst>
      <p:ext uri="{BB962C8B-B14F-4D97-AF65-F5344CB8AC3E}">
        <p14:creationId xmlns:p14="http://schemas.microsoft.com/office/powerpoint/2010/main" val="2957195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endParaRPr lang="en-AU"/>
          </a:p>
        </p:txBody>
      </p:sp>
      <p:sp>
        <p:nvSpPr>
          <p:cNvPr id="3" name="Text Placeholder 2"/>
          <p:cNvSpPr>
            <a:spLocks noGrp="1"/>
          </p:cNvSpPr>
          <p:nvPr>
            <p:ph type="body"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4958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a:t>Application Layer</a:t>
            </a:r>
          </a:p>
        </p:txBody>
      </p:sp>
      <p:sp>
        <p:nvSpPr>
          <p:cNvPr id="7" name="Rectangle 6"/>
          <p:cNvSpPr>
            <a:spLocks noGrp="1" noChangeArrowheads="1"/>
          </p:cNvSpPr>
          <p:nvPr>
            <p:ph type="sldNum" sz="quarter" idx="12"/>
          </p:nvPr>
        </p:nvSpPr>
        <p:spPr/>
        <p:txBody>
          <a:bodyPr/>
          <a:lstStyle>
            <a:lvl1pPr>
              <a:defRPr/>
            </a:lvl1pPr>
          </a:lstStyle>
          <a:p>
            <a:pPr>
              <a:defRPr/>
            </a:pPr>
            <a:fld id="{439D2F6E-6A9B-4704-A20A-E3662FC0CD17}" type="slidenum">
              <a:rPr lang="en-US"/>
              <a:pPr>
                <a:defRPr/>
              </a:pPr>
              <a:t>‹#›</a:t>
            </a:fld>
            <a:endParaRPr lang="en-US" dirty="0"/>
          </a:p>
        </p:txBody>
      </p:sp>
    </p:spTree>
    <p:extLst>
      <p:ext uri="{BB962C8B-B14F-4D97-AF65-F5344CB8AC3E}">
        <p14:creationId xmlns:p14="http://schemas.microsoft.com/office/powerpoint/2010/main" val="2343074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Application Layer</a:t>
            </a:r>
          </a:p>
        </p:txBody>
      </p:sp>
      <p:sp>
        <p:nvSpPr>
          <p:cNvPr id="6" name="Slide Number Placeholder 5"/>
          <p:cNvSpPr>
            <a:spLocks noGrp="1"/>
          </p:cNvSpPr>
          <p:nvPr>
            <p:ph type="sldNum" sz="quarter" idx="12"/>
          </p:nvPr>
        </p:nvSpPr>
        <p:spPr/>
        <p:txBody>
          <a:bodyPr/>
          <a:lstStyle/>
          <a:p>
            <a:pPr>
              <a:defRPr/>
            </a:pPr>
            <a:fld id="{72D7C269-5CFB-4285-AA47-2FF7B901B80C}"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Application Layer</a:t>
            </a:r>
          </a:p>
        </p:txBody>
      </p:sp>
      <p:sp>
        <p:nvSpPr>
          <p:cNvPr id="6" name="Slide Number Placeholder 5"/>
          <p:cNvSpPr>
            <a:spLocks noGrp="1"/>
          </p:cNvSpPr>
          <p:nvPr>
            <p:ph type="sldNum" sz="quarter" idx="12"/>
          </p:nvPr>
        </p:nvSpPr>
        <p:spPr/>
        <p:txBody>
          <a:bodyPr/>
          <a:lstStyle/>
          <a:p>
            <a:pPr>
              <a:defRPr/>
            </a:pPr>
            <a:fld id="{D0859B7C-F03D-4F98-851C-F0D996386F6C}"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Application Layer</a:t>
            </a:r>
          </a:p>
        </p:txBody>
      </p:sp>
      <p:sp>
        <p:nvSpPr>
          <p:cNvPr id="7" name="Slide Number Placeholder 6"/>
          <p:cNvSpPr>
            <a:spLocks noGrp="1"/>
          </p:cNvSpPr>
          <p:nvPr>
            <p:ph type="sldNum" sz="quarter" idx="12"/>
          </p:nvPr>
        </p:nvSpPr>
        <p:spPr/>
        <p:txBody>
          <a:bodyPr/>
          <a:lstStyle/>
          <a:p>
            <a:pPr>
              <a:defRPr/>
            </a:pPr>
            <a:fld id="{2D848FA3-815C-426D-ADDC-7E5C7A336E43}"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a:t>Application Layer</a:t>
            </a:r>
          </a:p>
        </p:txBody>
      </p:sp>
      <p:sp>
        <p:nvSpPr>
          <p:cNvPr id="9" name="Slide Number Placeholder 8"/>
          <p:cNvSpPr>
            <a:spLocks noGrp="1"/>
          </p:cNvSpPr>
          <p:nvPr>
            <p:ph type="sldNum" sz="quarter" idx="12"/>
          </p:nvPr>
        </p:nvSpPr>
        <p:spPr/>
        <p:txBody>
          <a:bodyPr/>
          <a:lstStyle/>
          <a:p>
            <a:pPr>
              <a:defRPr/>
            </a:pPr>
            <a:fld id="{B08AE38B-1D85-4EC1-990B-49864E426AC4}" type="slidenum">
              <a:rPr lang="en-US" smtClean="0"/>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a:t>Application Layer</a:t>
            </a:r>
          </a:p>
        </p:txBody>
      </p:sp>
      <p:sp>
        <p:nvSpPr>
          <p:cNvPr id="5" name="Slide Number Placeholder 4"/>
          <p:cNvSpPr>
            <a:spLocks noGrp="1"/>
          </p:cNvSpPr>
          <p:nvPr>
            <p:ph type="sldNum" sz="quarter" idx="12"/>
          </p:nvPr>
        </p:nvSpPr>
        <p:spPr/>
        <p:txBody>
          <a:bodyPr/>
          <a:lstStyle/>
          <a:p>
            <a:pPr>
              <a:defRPr/>
            </a:pPr>
            <a:fld id="{4F9C381F-4F43-4BE7-A84E-2EDE948DEB3A}"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a:t>Application Layer</a:t>
            </a:r>
          </a:p>
        </p:txBody>
      </p:sp>
      <p:sp>
        <p:nvSpPr>
          <p:cNvPr id="4" name="Slide Number Placeholder 3"/>
          <p:cNvSpPr>
            <a:spLocks noGrp="1"/>
          </p:cNvSpPr>
          <p:nvPr>
            <p:ph type="sldNum" sz="quarter" idx="12"/>
          </p:nvPr>
        </p:nvSpPr>
        <p:spPr/>
        <p:txBody>
          <a:bodyPr/>
          <a:lstStyle/>
          <a:p>
            <a:pPr>
              <a:defRPr/>
            </a:pPr>
            <a:fld id="{7C0D84D4-92A8-4F17-86FA-297985C770F1}"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Application Layer</a:t>
            </a:r>
          </a:p>
        </p:txBody>
      </p:sp>
      <p:sp>
        <p:nvSpPr>
          <p:cNvPr id="7" name="Slide Number Placeholder 6"/>
          <p:cNvSpPr>
            <a:spLocks noGrp="1"/>
          </p:cNvSpPr>
          <p:nvPr>
            <p:ph type="sldNum" sz="quarter" idx="12"/>
          </p:nvPr>
        </p:nvSpPr>
        <p:spPr/>
        <p:txBody>
          <a:bodyPr/>
          <a:lstStyle/>
          <a:p>
            <a:pPr>
              <a:defRPr/>
            </a:pPr>
            <a:fld id="{C3428B38-2C51-48B4-80BF-E2361BFFDF39}" type="slidenum">
              <a:rPr lang="en-US" smtClean="0"/>
              <a:pPr>
                <a:defRPr/>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Application Layer</a:t>
            </a:r>
          </a:p>
        </p:txBody>
      </p:sp>
      <p:sp>
        <p:nvSpPr>
          <p:cNvPr id="7" name="Slide Number Placeholder 6"/>
          <p:cNvSpPr>
            <a:spLocks noGrp="1"/>
          </p:cNvSpPr>
          <p:nvPr>
            <p:ph type="sldNum" sz="quarter" idx="12"/>
          </p:nvPr>
        </p:nvSpPr>
        <p:spPr/>
        <p:txBody>
          <a:bodyPr/>
          <a:lstStyle/>
          <a:p>
            <a:pPr>
              <a:defRPr/>
            </a:pPr>
            <a:fld id="{49D53767-1C25-4B52-A2F6-C6122F3553CA}"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n-US"/>
              <a:t>Application Layer</a:t>
            </a:r>
          </a:p>
        </p:txBody>
      </p:sp>
      <p:sp>
        <p:nvSpPr>
          <p:cNvPr id="6" name="Slide Number Placeholder 5"/>
          <p:cNvSpPr>
            <a:spLocks noGrp="1"/>
          </p:cNvSpPr>
          <p:nvPr>
            <p:ph type="sldNum" sz="quarter" idx="4"/>
          </p:nvPr>
        </p:nvSpPr>
        <p:spPr>
          <a:xfrm>
            <a:off x="8077200" y="6279388"/>
            <a:ext cx="723900" cy="329184"/>
          </a:xfrm>
          <a:prstGeom prst="rect">
            <a:avLst/>
          </a:prstGeom>
        </p:spPr>
        <p:txBody>
          <a:bodyPr vert="horz" lIns="91440" tIns="45720" rIns="91440" bIns="45720" rtlCol="0" anchor="ctr"/>
          <a:lstStyle>
            <a:lvl1pPr algn="l">
              <a:defRPr sz="1600" b="1">
                <a:solidFill>
                  <a:srgbClr val="000000"/>
                </a:solidFill>
                <a:latin typeface="+mj-lt"/>
              </a:defRPr>
            </a:lvl1pPr>
          </a:lstStyle>
          <a:p>
            <a:pPr>
              <a:defRPr/>
            </a:pPr>
            <a:fld id="{40D30610-CB18-4CBB-B60F-4C2BBDDB74B8}"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000000"/>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000000"/>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000000"/>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000000"/>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000000"/>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6.bin"/><Relationship Id="rId1" Type="http://schemas.openxmlformats.org/officeDocument/2006/relationships/slideLayout" Target="../slideLayouts/slideLayout13.xml"/><Relationship Id="rId4" Type="http://schemas.openxmlformats.org/officeDocument/2006/relationships/oleObject" Target="../embeddings/oleObject17.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25.wmf"/><Relationship Id="rId18" Type="http://schemas.openxmlformats.org/officeDocument/2006/relationships/image" Target="../media/image27.wmf"/><Relationship Id="rId3" Type="http://schemas.openxmlformats.org/officeDocument/2006/relationships/image" Target="../media/image23.wmf"/><Relationship Id="rId21" Type="http://schemas.openxmlformats.org/officeDocument/2006/relationships/oleObject" Target="../embeddings/oleObject32.bin"/><Relationship Id="rId7" Type="http://schemas.openxmlformats.org/officeDocument/2006/relationships/oleObject" Target="../embeddings/oleObject21.bin"/><Relationship Id="rId12" Type="http://schemas.openxmlformats.org/officeDocument/2006/relationships/oleObject" Target="../embeddings/oleObject26.bin"/><Relationship Id="rId17" Type="http://schemas.openxmlformats.org/officeDocument/2006/relationships/oleObject" Target="../embeddings/oleObject29.bin"/><Relationship Id="rId2" Type="http://schemas.openxmlformats.org/officeDocument/2006/relationships/oleObject" Target="../embeddings/oleObject18.bin"/><Relationship Id="rId16" Type="http://schemas.openxmlformats.org/officeDocument/2006/relationships/image" Target="../media/image26.wmf"/><Relationship Id="rId20" Type="http://schemas.openxmlformats.org/officeDocument/2006/relationships/oleObject" Target="../embeddings/oleObject31.bin"/><Relationship Id="rId1" Type="http://schemas.openxmlformats.org/officeDocument/2006/relationships/slideLayout" Target="../slideLayouts/slideLayout4.xml"/><Relationship Id="rId6" Type="http://schemas.openxmlformats.org/officeDocument/2006/relationships/oleObject" Target="../embeddings/oleObject20.bin"/><Relationship Id="rId11" Type="http://schemas.openxmlformats.org/officeDocument/2006/relationships/oleObject" Target="../embeddings/oleObject25.bin"/><Relationship Id="rId5" Type="http://schemas.openxmlformats.org/officeDocument/2006/relationships/image" Target="../media/image24.wmf"/><Relationship Id="rId15" Type="http://schemas.openxmlformats.org/officeDocument/2006/relationships/oleObject" Target="../embeddings/oleObject28.bin"/><Relationship Id="rId10" Type="http://schemas.openxmlformats.org/officeDocument/2006/relationships/oleObject" Target="../embeddings/oleObject24.bin"/><Relationship Id="rId19" Type="http://schemas.openxmlformats.org/officeDocument/2006/relationships/oleObject" Target="../embeddings/oleObject30.bin"/><Relationship Id="rId4" Type="http://schemas.openxmlformats.org/officeDocument/2006/relationships/oleObject" Target="../embeddings/oleObject19.bin"/><Relationship Id="rId9" Type="http://schemas.openxmlformats.org/officeDocument/2006/relationships/oleObject" Target="../embeddings/oleObject23.bin"/><Relationship Id="rId1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oleObject" Target="../embeddings/oleObject33.bin"/><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2.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38.jpeg"/><Relationship Id="rId4" Type="http://schemas.openxmlformats.org/officeDocument/2006/relationships/image" Target="../media/image37.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3.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40.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jpeg"/><Relationship Id="rId1" Type="http://schemas.openxmlformats.org/officeDocument/2006/relationships/slideLayout" Target="../slideLayouts/slideLayout13.xml"/><Relationship Id="rId5" Type="http://schemas.openxmlformats.org/officeDocument/2006/relationships/image" Target="../media/image43.png"/><Relationship Id="rId4" Type="http://schemas.openxmlformats.org/officeDocument/2006/relationships/image" Target="../media/image22.png"/></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25.wmf"/><Relationship Id="rId18" Type="http://schemas.openxmlformats.org/officeDocument/2006/relationships/image" Target="../media/image27.wmf"/><Relationship Id="rId3" Type="http://schemas.openxmlformats.org/officeDocument/2006/relationships/image" Target="../media/image23.wmf"/><Relationship Id="rId21" Type="http://schemas.openxmlformats.org/officeDocument/2006/relationships/oleObject" Target="../embeddings/oleObject15.bin"/><Relationship Id="rId7" Type="http://schemas.openxmlformats.org/officeDocument/2006/relationships/oleObject" Target="../embeddings/oleObject4.bin"/><Relationship Id="rId12" Type="http://schemas.openxmlformats.org/officeDocument/2006/relationships/oleObject" Target="../embeddings/oleObject9.bin"/><Relationship Id="rId17" Type="http://schemas.openxmlformats.org/officeDocument/2006/relationships/oleObject" Target="../embeddings/oleObject12.bin"/><Relationship Id="rId2" Type="http://schemas.openxmlformats.org/officeDocument/2006/relationships/oleObject" Target="../embeddings/oleObject1.bin"/><Relationship Id="rId16" Type="http://schemas.openxmlformats.org/officeDocument/2006/relationships/image" Target="../media/image26.wmf"/><Relationship Id="rId20" Type="http://schemas.openxmlformats.org/officeDocument/2006/relationships/oleObject" Target="../embeddings/oleObject14.bin"/><Relationship Id="rId1" Type="http://schemas.openxmlformats.org/officeDocument/2006/relationships/slideLayout" Target="../slideLayouts/slideLayout4.xml"/><Relationship Id="rId6" Type="http://schemas.openxmlformats.org/officeDocument/2006/relationships/oleObject" Target="../embeddings/oleObject3.bin"/><Relationship Id="rId11" Type="http://schemas.openxmlformats.org/officeDocument/2006/relationships/oleObject" Target="../embeddings/oleObject8.bin"/><Relationship Id="rId5" Type="http://schemas.openxmlformats.org/officeDocument/2006/relationships/image" Target="../media/image24.wmf"/><Relationship Id="rId15" Type="http://schemas.openxmlformats.org/officeDocument/2006/relationships/oleObject" Target="../embeddings/oleObject11.bin"/><Relationship Id="rId10" Type="http://schemas.openxmlformats.org/officeDocument/2006/relationships/oleObject" Target="../embeddings/oleObject7.bin"/><Relationship Id="rId19" Type="http://schemas.openxmlformats.org/officeDocument/2006/relationships/oleObject" Target="../embeddings/oleObject13.bin"/><Relationship Id="rId4" Type="http://schemas.openxmlformats.org/officeDocument/2006/relationships/oleObject" Target="../embeddings/oleObject2.bin"/><Relationship Id="rId9" Type="http://schemas.openxmlformats.org/officeDocument/2006/relationships/oleObject" Target="../embeddings/oleObject6.bin"/><Relationship Id="rId14"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422275" y="1078173"/>
            <a:ext cx="8388350" cy="2244127"/>
          </a:xfrm>
        </p:spPr>
        <p:txBody>
          <a:bodyPr/>
          <a:lstStyle/>
          <a:p>
            <a:pPr algn="ctr"/>
            <a:r>
              <a:rPr lang="en-US" altLang="en-US" sz="3600" b="1"/>
              <a:t>Introduction &amp; Review</a:t>
            </a:r>
            <a:br>
              <a:rPr lang="en-US" altLang="en-US" sz="4400" b="1"/>
            </a:br>
            <a:r>
              <a:rPr lang="en-US" altLang="en-US" sz="4400" b="1"/>
              <a:t>Internet Protocol and services</a:t>
            </a:r>
            <a:endParaRPr lang="en-US" altLang="en-US" sz="2400" b="1"/>
          </a:p>
        </p:txBody>
      </p:sp>
      <p:sp>
        <p:nvSpPr>
          <p:cNvPr id="12291" name="Rectangle 3"/>
          <p:cNvSpPr>
            <a:spLocks noGrp="1" noChangeArrowheads="1"/>
          </p:cNvSpPr>
          <p:nvPr>
            <p:ph type="subTitle" idx="1"/>
          </p:nvPr>
        </p:nvSpPr>
        <p:spPr>
          <a:xfrm>
            <a:off x="506413" y="4356100"/>
            <a:ext cx="8105775" cy="1752600"/>
          </a:xfrm>
        </p:spPr>
        <p:txBody>
          <a:bodyPr/>
          <a:lstStyle/>
          <a:p>
            <a:r>
              <a:rPr lang="en-US" altLang="en-US" sz="2400">
                <a:solidFill>
                  <a:schemeClr val="accent2"/>
                </a:solidFill>
              </a:rPr>
              <a:t>Some slides have been taken from: </a:t>
            </a:r>
            <a:r>
              <a:rPr lang="en-US" altLang="en-US" sz="1800" i="1"/>
              <a:t>Computer Networking: A Top Down Approach Featuring the Internet</a:t>
            </a:r>
            <a:r>
              <a:rPr lang="en-US" altLang="en-US" sz="1800"/>
              <a:t>, 3</a:t>
            </a:r>
            <a:r>
              <a:rPr lang="en-US" altLang="en-US" sz="1800" baseline="30000"/>
              <a:t>rd</a:t>
            </a:r>
            <a:r>
              <a:rPr lang="en-US" altLang="en-US" sz="1800"/>
              <a:t> edition. Jim Kurose, Keith Ross. Addison-Wesley, July 2004.</a:t>
            </a:r>
            <a:r>
              <a:rPr lang="en-US" altLang="en-US" sz="2000"/>
              <a:t> </a:t>
            </a:r>
            <a:r>
              <a:rPr lang="en-US" altLang="en-US" sz="1800"/>
              <a:t>All material copyright 1996-2004. J.F Kurose and K.W. Ross, All Rights Reserved.</a:t>
            </a:r>
          </a:p>
        </p:txBody>
      </p:sp>
      <p:sp>
        <p:nvSpPr>
          <p:cNvPr id="3" name="Slide Number Placeholder 2"/>
          <p:cNvSpPr>
            <a:spLocks noGrp="1"/>
          </p:cNvSpPr>
          <p:nvPr>
            <p:ph type="sldNum" sz="quarter" idx="12"/>
          </p:nvPr>
        </p:nvSpPr>
        <p:spPr/>
        <p:txBody>
          <a:bodyPr/>
          <a:lstStyle/>
          <a:p>
            <a:pPr>
              <a:defRPr/>
            </a:pPr>
            <a:fld id="{D956CF28-2A43-4A3A-A5FD-499B72F5D4A6}"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Application architectures</a:t>
            </a:r>
          </a:p>
        </p:txBody>
      </p:sp>
      <p:sp>
        <p:nvSpPr>
          <p:cNvPr id="16387" name="Rectangle 3"/>
          <p:cNvSpPr>
            <a:spLocks noGrp="1" noChangeArrowheads="1"/>
          </p:cNvSpPr>
          <p:nvPr>
            <p:ph idx="1"/>
          </p:nvPr>
        </p:nvSpPr>
        <p:spPr/>
        <p:txBody>
          <a:bodyPr/>
          <a:lstStyle/>
          <a:p>
            <a:r>
              <a:rPr lang="en-US" altLang="en-US"/>
              <a:t>Client-server</a:t>
            </a:r>
          </a:p>
          <a:p>
            <a:r>
              <a:rPr lang="en-US" altLang="en-US"/>
              <a:t>Peer-to-peer (P2P)</a:t>
            </a:r>
          </a:p>
          <a:p>
            <a:r>
              <a:rPr lang="en-US" altLang="en-US"/>
              <a:t>Hybrid of client-server and P2P</a:t>
            </a:r>
          </a:p>
        </p:txBody>
      </p:sp>
      <p:sp>
        <p:nvSpPr>
          <p:cNvPr id="3" name="Slide Number Placeholder 2"/>
          <p:cNvSpPr>
            <a:spLocks noGrp="1"/>
          </p:cNvSpPr>
          <p:nvPr>
            <p:ph type="sldNum" sz="quarter" idx="12"/>
          </p:nvPr>
        </p:nvSpPr>
        <p:spPr/>
        <p:txBody>
          <a:bodyPr/>
          <a:lstStyle/>
          <a:p>
            <a:pPr>
              <a:defRPr/>
            </a:pPr>
            <a:fld id="{72D7C269-5CFB-4285-AA47-2FF7B901B80C}" type="slidenum">
              <a:rPr lang="en-US" smtClean="0"/>
              <a:pPr>
                <a:defRPr/>
              </a:pPr>
              <a:t>10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Client-server architecure</a:t>
            </a:r>
          </a:p>
        </p:txBody>
      </p:sp>
      <p:sp>
        <p:nvSpPr>
          <p:cNvPr id="17411" name="Rectangle 4"/>
          <p:cNvSpPr>
            <a:spLocks noGrp="1" noChangeArrowheads="1"/>
          </p:cNvSpPr>
          <p:nvPr>
            <p:ph type="body" sz="half" idx="2"/>
          </p:nvPr>
        </p:nvSpPr>
        <p:spPr>
          <a:xfrm>
            <a:off x="4624388" y="1631950"/>
            <a:ext cx="3810000" cy="4648200"/>
          </a:xfrm>
        </p:spPr>
        <p:txBody>
          <a:bodyPr/>
          <a:lstStyle/>
          <a:p>
            <a:pPr>
              <a:lnSpc>
                <a:spcPct val="90000"/>
              </a:lnSpc>
              <a:buFont typeface="ZapfDingbats" pitchFamily="82" charset="2"/>
              <a:buNone/>
            </a:pPr>
            <a:r>
              <a:rPr lang="en-US" altLang="en-US" sz="2400">
                <a:solidFill>
                  <a:srgbClr val="FF0000"/>
                </a:solidFill>
              </a:rPr>
              <a:t>server:</a:t>
            </a:r>
            <a:r>
              <a:rPr lang="en-US" altLang="en-US" sz="2400"/>
              <a:t> </a:t>
            </a:r>
          </a:p>
          <a:p>
            <a:pPr lvl="1">
              <a:lnSpc>
                <a:spcPct val="90000"/>
              </a:lnSpc>
            </a:pPr>
            <a:r>
              <a:rPr lang="en-US" altLang="en-US" sz="2000"/>
              <a:t>always-on host</a:t>
            </a:r>
          </a:p>
          <a:p>
            <a:pPr lvl="1">
              <a:lnSpc>
                <a:spcPct val="90000"/>
              </a:lnSpc>
            </a:pPr>
            <a:r>
              <a:rPr lang="en-US" altLang="en-US" sz="2000"/>
              <a:t>permanent IP address</a:t>
            </a:r>
          </a:p>
          <a:p>
            <a:pPr lvl="1">
              <a:lnSpc>
                <a:spcPct val="90000"/>
              </a:lnSpc>
            </a:pPr>
            <a:r>
              <a:rPr lang="en-US" altLang="en-US" sz="2000"/>
              <a:t>server farms for scaling</a:t>
            </a:r>
          </a:p>
          <a:p>
            <a:pPr>
              <a:lnSpc>
                <a:spcPct val="90000"/>
              </a:lnSpc>
              <a:buFont typeface="ZapfDingbats" pitchFamily="82" charset="2"/>
              <a:buNone/>
            </a:pPr>
            <a:r>
              <a:rPr lang="en-US" altLang="en-US" sz="2400">
                <a:solidFill>
                  <a:srgbClr val="FF0000"/>
                </a:solidFill>
              </a:rPr>
              <a:t>clients:</a:t>
            </a:r>
          </a:p>
          <a:p>
            <a:pPr lvl="1">
              <a:lnSpc>
                <a:spcPct val="90000"/>
              </a:lnSpc>
            </a:pPr>
            <a:r>
              <a:rPr lang="en-US" altLang="en-US" sz="2000"/>
              <a:t> communicate with server</a:t>
            </a:r>
          </a:p>
          <a:p>
            <a:pPr lvl="1">
              <a:lnSpc>
                <a:spcPct val="90000"/>
              </a:lnSpc>
            </a:pPr>
            <a:r>
              <a:rPr lang="en-US" altLang="en-US" sz="2000"/>
              <a:t>may be intermittently connected</a:t>
            </a:r>
          </a:p>
          <a:p>
            <a:pPr lvl="1">
              <a:lnSpc>
                <a:spcPct val="90000"/>
              </a:lnSpc>
            </a:pPr>
            <a:r>
              <a:rPr lang="en-US" altLang="en-US" sz="2000"/>
              <a:t>may have dynamic IP addresses</a:t>
            </a:r>
          </a:p>
          <a:p>
            <a:pPr lvl="1">
              <a:lnSpc>
                <a:spcPct val="90000"/>
              </a:lnSpc>
            </a:pPr>
            <a:r>
              <a:rPr lang="en-US" altLang="en-US" sz="2000"/>
              <a:t>do not communicate directly with each other</a:t>
            </a:r>
          </a:p>
        </p:txBody>
      </p:sp>
      <p:grpSp>
        <p:nvGrpSpPr>
          <p:cNvPr id="17413" name="Group 4"/>
          <p:cNvGrpSpPr>
            <a:grpSpLocks/>
          </p:cNvGrpSpPr>
          <p:nvPr/>
        </p:nvGrpSpPr>
        <p:grpSpPr bwMode="auto">
          <a:xfrm>
            <a:off x="3635375" y="3429000"/>
            <a:ext cx="304800" cy="533400"/>
            <a:chOff x="4180" y="783"/>
            <a:chExt cx="150" cy="307"/>
          </a:xfrm>
        </p:grpSpPr>
        <p:sp>
          <p:nvSpPr>
            <p:cNvPr id="17427" name="AutoShape 5"/>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US" altLang="en-US"/>
            </a:p>
          </p:txBody>
        </p:sp>
        <p:sp>
          <p:nvSpPr>
            <p:cNvPr id="17428" name="Rectangle 6"/>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US" altLang="en-US"/>
            </a:p>
          </p:txBody>
        </p:sp>
        <p:sp>
          <p:nvSpPr>
            <p:cNvPr id="17429" name="Rectangle 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US" altLang="en-US"/>
            </a:p>
          </p:txBody>
        </p:sp>
        <p:sp>
          <p:nvSpPr>
            <p:cNvPr id="17430" name="AutoShape 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US" altLang="en-US"/>
            </a:p>
          </p:txBody>
        </p:sp>
        <p:sp>
          <p:nvSpPr>
            <p:cNvPr id="17431" name="Line 9"/>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2" name="Line 10"/>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3" name="Rectangle 1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US" altLang="en-US"/>
            </a:p>
          </p:txBody>
        </p:sp>
        <p:sp>
          <p:nvSpPr>
            <p:cNvPr id="17434" name="Rectangle 12"/>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US" altLang="en-US"/>
            </a:p>
          </p:txBody>
        </p:sp>
      </p:grpSp>
      <p:pic>
        <p:nvPicPr>
          <p:cNvPr id="17414" name="Picture 13" descr="PC"/>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575" y="20574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17415" name="Picture 14" descr="PC"/>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775" y="30480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17416" name="Picture 15" descr="PC"/>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975" y="4114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17417" name="Picture 16" descr="PC"/>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775" y="50292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17418" name="Line 17"/>
          <p:cNvSpPr>
            <a:spLocks noChangeShapeType="1"/>
          </p:cNvSpPr>
          <p:nvPr/>
        </p:nvSpPr>
        <p:spPr bwMode="auto">
          <a:xfrm>
            <a:off x="1806575" y="2514600"/>
            <a:ext cx="1752600" cy="838200"/>
          </a:xfrm>
          <a:prstGeom prst="line">
            <a:avLst/>
          </a:prstGeom>
          <a:noFill/>
          <a:ln w="19050">
            <a:solidFill>
              <a:srgbClr val="CC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19" name="Line 18"/>
          <p:cNvSpPr>
            <a:spLocks noChangeShapeType="1"/>
          </p:cNvSpPr>
          <p:nvPr/>
        </p:nvSpPr>
        <p:spPr bwMode="auto">
          <a:xfrm>
            <a:off x="1273175" y="3352800"/>
            <a:ext cx="2133600" cy="304800"/>
          </a:xfrm>
          <a:prstGeom prst="line">
            <a:avLst/>
          </a:prstGeom>
          <a:noFill/>
          <a:ln w="19050">
            <a:solidFill>
              <a:srgbClr val="CC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0" name="Line 19"/>
          <p:cNvSpPr>
            <a:spLocks noChangeShapeType="1"/>
          </p:cNvSpPr>
          <p:nvPr/>
        </p:nvSpPr>
        <p:spPr bwMode="auto">
          <a:xfrm flipV="1">
            <a:off x="1273175" y="3886200"/>
            <a:ext cx="2133600" cy="381000"/>
          </a:xfrm>
          <a:prstGeom prst="line">
            <a:avLst/>
          </a:prstGeom>
          <a:noFill/>
          <a:ln w="19050">
            <a:solidFill>
              <a:srgbClr val="CC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1" name="Line 20"/>
          <p:cNvSpPr>
            <a:spLocks noChangeShapeType="1"/>
          </p:cNvSpPr>
          <p:nvPr/>
        </p:nvSpPr>
        <p:spPr bwMode="auto">
          <a:xfrm flipV="1">
            <a:off x="1882775" y="4191000"/>
            <a:ext cx="1600200" cy="914400"/>
          </a:xfrm>
          <a:prstGeom prst="line">
            <a:avLst/>
          </a:prstGeom>
          <a:noFill/>
          <a:ln w="19050">
            <a:solidFill>
              <a:srgbClr val="CC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2" name="Text Box 21"/>
          <p:cNvSpPr txBox="1">
            <a:spLocks noChangeArrowheads="1"/>
          </p:cNvSpPr>
          <p:nvPr/>
        </p:nvSpPr>
        <p:spPr bwMode="auto">
          <a:xfrm>
            <a:off x="358775" y="17526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spcBef>
                <a:spcPct val="50000"/>
              </a:spcBef>
            </a:pPr>
            <a:r>
              <a:rPr lang="en-US" altLang="en-US"/>
              <a:t>client</a:t>
            </a:r>
          </a:p>
        </p:txBody>
      </p:sp>
      <p:sp>
        <p:nvSpPr>
          <p:cNvPr id="17423" name="Text Box 22"/>
          <p:cNvSpPr txBox="1">
            <a:spLocks noChangeArrowheads="1"/>
          </p:cNvSpPr>
          <p:nvPr/>
        </p:nvSpPr>
        <p:spPr bwMode="auto">
          <a:xfrm>
            <a:off x="53975" y="26670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spcBef>
                <a:spcPct val="50000"/>
              </a:spcBef>
            </a:pPr>
            <a:r>
              <a:rPr lang="en-US" altLang="en-US"/>
              <a:t>client</a:t>
            </a:r>
          </a:p>
        </p:txBody>
      </p:sp>
      <p:sp>
        <p:nvSpPr>
          <p:cNvPr id="17424" name="Text Box 23"/>
          <p:cNvSpPr txBox="1">
            <a:spLocks noChangeArrowheads="1"/>
          </p:cNvSpPr>
          <p:nvPr/>
        </p:nvSpPr>
        <p:spPr bwMode="auto">
          <a:xfrm>
            <a:off x="53975" y="38862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spcBef>
                <a:spcPct val="50000"/>
              </a:spcBef>
            </a:pPr>
            <a:r>
              <a:rPr lang="en-US" altLang="en-US"/>
              <a:t>client</a:t>
            </a:r>
          </a:p>
        </p:txBody>
      </p:sp>
      <p:sp>
        <p:nvSpPr>
          <p:cNvPr id="17425" name="Text Box 24"/>
          <p:cNvSpPr txBox="1">
            <a:spLocks noChangeArrowheads="1"/>
          </p:cNvSpPr>
          <p:nvPr/>
        </p:nvSpPr>
        <p:spPr bwMode="auto">
          <a:xfrm>
            <a:off x="434975" y="54102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spcBef>
                <a:spcPct val="50000"/>
              </a:spcBef>
            </a:pPr>
            <a:r>
              <a:rPr lang="en-US" altLang="en-US"/>
              <a:t>client</a:t>
            </a:r>
          </a:p>
        </p:txBody>
      </p:sp>
      <p:sp>
        <p:nvSpPr>
          <p:cNvPr id="17426" name="Text Box 25"/>
          <p:cNvSpPr txBox="1">
            <a:spLocks noChangeArrowheads="1"/>
          </p:cNvSpPr>
          <p:nvPr/>
        </p:nvSpPr>
        <p:spPr bwMode="auto">
          <a:xfrm>
            <a:off x="3330575" y="40386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spcBef>
                <a:spcPct val="50000"/>
              </a:spcBef>
            </a:pPr>
            <a:r>
              <a:rPr lang="en-US" altLang="en-US"/>
              <a:t>Server</a:t>
            </a:r>
          </a:p>
        </p:txBody>
      </p:sp>
      <p:sp>
        <p:nvSpPr>
          <p:cNvPr id="3" name="Slide Number Placeholder 2"/>
          <p:cNvSpPr>
            <a:spLocks noGrp="1"/>
          </p:cNvSpPr>
          <p:nvPr>
            <p:ph type="sldNum" sz="quarter" idx="12"/>
          </p:nvPr>
        </p:nvSpPr>
        <p:spPr/>
        <p:txBody>
          <a:bodyPr/>
          <a:lstStyle/>
          <a:p>
            <a:pPr>
              <a:defRPr/>
            </a:pPr>
            <a:fld id="{511F68E8-425F-42E5-8BED-15B8A3EB68CD}" type="slidenum">
              <a:rPr lang="en-US" smtClean="0"/>
              <a:pPr>
                <a:defRPr/>
              </a:pPr>
              <a:t>11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4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1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41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41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4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Pure P2P architecture</a:t>
            </a:r>
          </a:p>
        </p:txBody>
      </p:sp>
      <p:sp>
        <p:nvSpPr>
          <p:cNvPr id="18435" name="Rectangle 3"/>
          <p:cNvSpPr>
            <a:spLocks noGrp="1" noChangeArrowheads="1"/>
          </p:cNvSpPr>
          <p:nvPr>
            <p:ph type="body" sz="half" idx="1"/>
          </p:nvPr>
        </p:nvSpPr>
        <p:spPr>
          <a:xfrm>
            <a:off x="533400" y="1600200"/>
            <a:ext cx="4049713" cy="4648200"/>
          </a:xfrm>
        </p:spPr>
        <p:txBody>
          <a:bodyPr/>
          <a:lstStyle/>
          <a:p>
            <a:r>
              <a:rPr lang="en-US" altLang="en-US" sz="2400"/>
              <a:t>no always on server</a:t>
            </a:r>
          </a:p>
          <a:p>
            <a:r>
              <a:rPr lang="en-US" altLang="en-US" sz="2400"/>
              <a:t>arbitrary end systems directly communicate</a:t>
            </a:r>
          </a:p>
          <a:p>
            <a:r>
              <a:rPr lang="en-US" altLang="en-US" sz="2400"/>
              <a:t>peers are intermittently connected and change IP addresses</a:t>
            </a:r>
          </a:p>
          <a:p>
            <a:r>
              <a:rPr lang="en-US" altLang="en-US" sz="2400"/>
              <a:t>example: Gnutella</a:t>
            </a:r>
          </a:p>
          <a:p>
            <a:endParaRPr lang="en-US" altLang="en-US" sz="2400"/>
          </a:p>
          <a:p>
            <a:pPr>
              <a:buFont typeface="ZapfDingbats" pitchFamily="82" charset="2"/>
              <a:buNone/>
            </a:pPr>
            <a:r>
              <a:rPr lang="en-US" altLang="en-US" sz="2400">
                <a:solidFill>
                  <a:srgbClr val="FF0000"/>
                </a:solidFill>
              </a:rPr>
              <a:t>Highly scalable</a:t>
            </a:r>
          </a:p>
          <a:p>
            <a:pPr>
              <a:buFont typeface="ZapfDingbats" pitchFamily="82" charset="2"/>
              <a:buNone/>
            </a:pPr>
            <a:endParaRPr lang="en-US" altLang="en-US" sz="2400"/>
          </a:p>
          <a:p>
            <a:pPr>
              <a:buFont typeface="ZapfDingbats" pitchFamily="82" charset="2"/>
              <a:buNone/>
            </a:pPr>
            <a:r>
              <a:rPr lang="en-US" altLang="en-US" sz="2400">
                <a:solidFill>
                  <a:srgbClr val="FF0000"/>
                </a:solidFill>
              </a:rPr>
              <a:t>But difficult to manage</a:t>
            </a:r>
          </a:p>
          <a:p>
            <a:endParaRPr lang="en-US" altLang="en-US" sz="2400"/>
          </a:p>
        </p:txBody>
      </p:sp>
      <p:pic>
        <p:nvPicPr>
          <p:cNvPr id="18437" name="Picture 14" descr="PC"/>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1288" y="20701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18438" name="Picture 15" descr="PC"/>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83088" y="35179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18439" name="Picture 16" descr="PC"/>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3688" y="49657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18440" name="Line 17"/>
          <p:cNvSpPr>
            <a:spLocks noChangeShapeType="1"/>
          </p:cNvSpPr>
          <p:nvPr/>
        </p:nvSpPr>
        <p:spPr bwMode="auto">
          <a:xfrm>
            <a:off x="7431088" y="2679700"/>
            <a:ext cx="381000" cy="838200"/>
          </a:xfrm>
          <a:prstGeom prst="line">
            <a:avLst/>
          </a:prstGeom>
          <a:noFill/>
          <a:ln w="19050">
            <a:solidFill>
              <a:srgbClr val="CC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1" name="Line 18"/>
          <p:cNvSpPr>
            <a:spLocks noChangeShapeType="1"/>
          </p:cNvSpPr>
          <p:nvPr/>
        </p:nvSpPr>
        <p:spPr bwMode="auto">
          <a:xfrm flipV="1">
            <a:off x="5145088" y="2755900"/>
            <a:ext cx="2057400" cy="990600"/>
          </a:xfrm>
          <a:prstGeom prst="line">
            <a:avLst/>
          </a:prstGeom>
          <a:noFill/>
          <a:ln w="19050">
            <a:solidFill>
              <a:srgbClr val="CC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2" name="Line 19"/>
          <p:cNvSpPr>
            <a:spLocks noChangeShapeType="1"/>
          </p:cNvSpPr>
          <p:nvPr/>
        </p:nvSpPr>
        <p:spPr bwMode="auto">
          <a:xfrm flipV="1">
            <a:off x="5830888" y="2984500"/>
            <a:ext cx="1447800" cy="1905000"/>
          </a:xfrm>
          <a:prstGeom prst="line">
            <a:avLst/>
          </a:prstGeom>
          <a:noFill/>
          <a:ln w="19050">
            <a:solidFill>
              <a:srgbClr val="CC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3" name="Line 20"/>
          <p:cNvSpPr>
            <a:spLocks noChangeShapeType="1"/>
          </p:cNvSpPr>
          <p:nvPr/>
        </p:nvSpPr>
        <p:spPr bwMode="auto">
          <a:xfrm flipV="1">
            <a:off x="5983288" y="4051300"/>
            <a:ext cx="1752600" cy="990600"/>
          </a:xfrm>
          <a:prstGeom prst="line">
            <a:avLst/>
          </a:prstGeom>
          <a:noFill/>
          <a:ln w="19050">
            <a:solidFill>
              <a:srgbClr val="CC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4" name="Text Box 22"/>
          <p:cNvSpPr txBox="1">
            <a:spLocks noChangeArrowheads="1"/>
          </p:cNvSpPr>
          <p:nvPr/>
        </p:nvSpPr>
        <p:spPr bwMode="auto">
          <a:xfrm>
            <a:off x="6973888" y="54229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spcBef>
                <a:spcPct val="50000"/>
              </a:spcBef>
            </a:pPr>
            <a:r>
              <a:rPr lang="en-US" altLang="en-US"/>
              <a:t>Peer</a:t>
            </a:r>
          </a:p>
        </p:txBody>
      </p:sp>
      <p:pic>
        <p:nvPicPr>
          <p:cNvPr id="18445" name="Picture 23" descr="PC"/>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50088" y="20701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18446" name="Picture 24" descr="PC"/>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88288" y="35941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18447" name="Picture 25" descr="PC"/>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50088" y="49657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18448" name="Line 26"/>
          <p:cNvSpPr>
            <a:spLocks noChangeShapeType="1"/>
          </p:cNvSpPr>
          <p:nvPr/>
        </p:nvSpPr>
        <p:spPr bwMode="auto">
          <a:xfrm>
            <a:off x="5678488" y="2755900"/>
            <a:ext cx="1371600" cy="2133600"/>
          </a:xfrm>
          <a:prstGeom prst="line">
            <a:avLst/>
          </a:prstGeom>
          <a:noFill/>
          <a:ln w="19050">
            <a:solidFill>
              <a:srgbClr val="CC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9" name="Line 27"/>
          <p:cNvSpPr>
            <a:spLocks noChangeShapeType="1"/>
          </p:cNvSpPr>
          <p:nvPr/>
        </p:nvSpPr>
        <p:spPr bwMode="auto">
          <a:xfrm flipV="1">
            <a:off x="5221288" y="3746500"/>
            <a:ext cx="2362200" cy="76200"/>
          </a:xfrm>
          <a:prstGeom prst="line">
            <a:avLst/>
          </a:prstGeom>
          <a:noFill/>
          <a:ln w="19050">
            <a:solidFill>
              <a:srgbClr val="CC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50" name="Text Box 28"/>
          <p:cNvSpPr txBox="1">
            <a:spLocks noChangeArrowheads="1"/>
          </p:cNvSpPr>
          <p:nvPr/>
        </p:nvSpPr>
        <p:spPr bwMode="auto">
          <a:xfrm>
            <a:off x="4916488" y="54229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spcBef>
                <a:spcPct val="50000"/>
              </a:spcBef>
            </a:pPr>
            <a:r>
              <a:rPr lang="en-US" altLang="en-US"/>
              <a:t>Peer</a:t>
            </a:r>
          </a:p>
        </p:txBody>
      </p:sp>
      <p:sp>
        <p:nvSpPr>
          <p:cNvPr id="18451" name="Text Box 30"/>
          <p:cNvSpPr txBox="1">
            <a:spLocks noChangeArrowheads="1"/>
          </p:cNvSpPr>
          <p:nvPr/>
        </p:nvSpPr>
        <p:spPr bwMode="auto">
          <a:xfrm>
            <a:off x="4840288" y="16129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spcBef>
                <a:spcPct val="50000"/>
              </a:spcBef>
            </a:pPr>
            <a:r>
              <a:rPr lang="en-US" altLang="en-US"/>
              <a:t>Peer</a:t>
            </a:r>
          </a:p>
        </p:txBody>
      </p:sp>
      <p:sp>
        <p:nvSpPr>
          <p:cNvPr id="18452" name="Text Box 31"/>
          <p:cNvSpPr txBox="1">
            <a:spLocks noChangeArrowheads="1"/>
          </p:cNvSpPr>
          <p:nvPr/>
        </p:nvSpPr>
        <p:spPr bwMode="auto">
          <a:xfrm>
            <a:off x="7126288" y="16891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spcBef>
                <a:spcPct val="50000"/>
              </a:spcBef>
            </a:pPr>
            <a:r>
              <a:rPr lang="en-US" altLang="en-US"/>
              <a:t>Peer</a:t>
            </a:r>
          </a:p>
        </p:txBody>
      </p:sp>
      <p:sp>
        <p:nvSpPr>
          <p:cNvPr id="3" name="Slide Number Placeholder 2"/>
          <p:cNvSpPr>
            <a:spLocks noGrp="1"/>
          </p:cNvSpPr>
          <p:nvPr>
            <p:ph type="sldNum" sz="quarter" idx="12"/>
          </p:nvPr>
        </p:nvSpPr>
        <p:spPr/>
        <p:txBody>
          <a:bodyPr/>
          <a:lstStyle/>
          <a:p>
            <a:pPr>
              <a:defRPr/>
            </a:pPr>
            <a:fld id="{439D2F6E-6A9B-4704-A20A-E3662FC0CD17}" type="slidenum">
              <a:rPr lang="en-US" smtClean="0"/>
              <a:pPr>
                <a:defRPr/>
              </a:pPr>
              <a:t>12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Hybrid of client-server and P2P</a:t>
            </a:r>
          </a:p>
        </p:txBody>
      </p:sp>
      <p:sp>
        <p:nvSpPr>
          <p:cNvPr id="19459" name="Rectangle 3"/>
          <p:cNvSpPr>
            <a:spLocks noGrp="1" noChangeArrowheads="1"/>
          </p:cNvSpPr>
          <p:nvPr>
            <p:ph idx="1"/>
          </p:nvPr>
        </p:nvSpPr>
        <p:spPr>
          <a:xfrm>
            <a:off x="416256" y="1600200"/>
            <a:ext cx="4457153" cy="4876800"/>
          </a:xfrm>
        </p:spPr>
        <p:txBody>
          <a:bodyPr>
            <a:normAutofit lnSpcReduction="10000"/>
          </a:bodyPr>
          <a:lstStyle/>
          <a:p>
            <a:pPr>
              <a:lnSpc>
                <a:spcPct val="90000"/>
              </a:lnSpc>
              <a:buFont typeface="ZapfDingbats" pitchFamily="82" charset="2"/>
              <a:buNone/>
            </a:pPr>
            <a:r>
              <a:rPr lang="en-US" altLang="en-US">
                <a:solidFill>
                  <a:srgbClr val="FF0000"/>
                </a:solidFill>
              </a:rPr>
              <a:t>BitTorrent</a:t>
            </a:r>
          </a:p>
          <a:p>
            <a:pPr lvl="1">
              <a:lnSpc>
                <a:spcPct val="90000"/>
              </a:lnSpc>
            </a:pPr>
            <a:r>
              <a:rPr lang="en-US" altLang="en-US"/>
              <a:t>File transfer P2P</a:t>
            </a:r>
          </a:p>
          <a:p>
            <a:pPr lvl="1">
              <a:lnSpc>
                <a:spcPct val="90000"/>
              </a:lnSpc>
            </a:pPr>
            <a:r>
              <a:rPr lang="en-US" altLang="en-US"/>
              <a:t>File search centralized: </a:t>
            </a:r>
          </a:p>
          <a:p>
            <a:pPr lvl="2">
              <a:lnSpc>
                <a:spcPct val="90000"/>
              </a:lnSpc>
            </a:pPr>
            <a:r>
              <a:rPr lang="en-US" altLang="en-US"/>
              <a:t>Peers register content at central server</a:t>
            </a:r>
          </a:p>
          <a:p>
            <a:pPr lvl="2">
              <a:lnSpc>
                <a:spcPct val="90000"/>
              </a:lnSpc>
            </a:pPr>
            <a:r>
              <a:rPr lang="en-US" altLang="en-US"/>
              <a:t>Peers query same central server to locate content</a:t>
            </a:r>
          </a:p>
          <a:p>
            <a:pPr>
              <a:lnSpc>
                <a:spcPct val="90000"/>
              </a:lnSpc>
              <a:buFont typeface="ZapfDingbats" pitchFamily="82" charset="2"/>
              <a:buNone/>
            </a:pPr>
            <a:r>
              <a:rPr lang="en-US" altLang="en-US">
                <a:solidFill>
                  <a:srgbClr val="FF0000"/>
                </a:solidFill>
              </a:rPr>
              <a:t>Instant messaging</a:t>
            </a:r>
          </a:p>
          <a:p>
            <a:pPr lvl="1">
              <a:lnSpc>
                <a:spcPct val="90000"/>
              </a:lnSpc>
            </a:pPr>
            <a:r>
              <a:rPr lang="en-US" altLang="en-US"/>
              <a:t>Chatting between two users is P2P</a:t>
            </a:r>
          </a:p>
          <a:p>
            <a:pPr lvl="1">
              <a:lnSpc>
                <a:spcPct val="90000"/>
              </a:lnSpc>
            </a:pPr>
            <a:r>
              <a:rPr lang="en-US" altLang="en-US"/>
              <a:t>Presence detection/location centralized:</a:t>
            </a:r>
          </a:p>
          <a:p>
            <a:pPr lvl="2">
              <a:lnSpc>
                <a:spcPct val="90000"/>
              </a:lnSpc>
            </a:pPr>
            <a:r>
              <a:rPr lang="en-US" altLang="en-US"/>
              <a:t>User registers its IP address with central server when it comes online</a:t>
            </a:r>
          </a:p>
          <a:p>
            <a:pPr lvl="2">
              <a:lnSpc>
                <a:spcPct val="90000"/>
              </a:lnSpc>
            </a:pPr>
            <a:r>
              <a:rPr lang="en-US" altLang="en-US"/>
              <a:t>User contacts central server to find IP addresses of buddies</a:t>
            </a:r>
          </a:p>
          <a:p>
            <a:pPr lvl="1">
              <a:lnSpc>
                <a:spcPct val="90000"/>
              </a:lnSpc>
            </a:pPr>
            <a:endParaRPr lang="en-US" altLang="en-US"/>
          </a:p>
        </p:txBody>
      </p:sp>
      <p:pic>
        <p:nvPicPr>
          <p:cNvPr id="5" name="Picture 4" descr="PC"/>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6353" y="1864409"/>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6" name="Picture 5" descr="PC"/>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8153" y="3312209"/>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7" name="Picture 6" descr="PC"/>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8753" y="4912409"/>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8" name="Line 7"/>
          <p:cNvSpPr>
            <a:spLocks noChangeShapeType="1"/>
          </p:cNvSpPr>
          <p:nvPr/>
        </p:nvSpPr>
        <p:spPr bwMode="auto">
          <a:xfrm>
            <a:off x="7886153" y="2474009"/>
            <a:ext cx="381000" cy="838200"/>
          </a:xfrm>
          <a:prstGeom prst="line">
            <a:avLst/>
          </a:prstGeom>
          <a:noFill/>
          <a:ln w="19050">
            <a:solidFill>
              <a:srgbClr val="CC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9" name="Line 10"/>
          <p:cNvSpPr>
            <a:spLocks noChangeShapeType="1"/>
          </p:cNvSpPr>
          <p:nvPr/>
        </p:nvSpPr>
        <p:spPr bwMode="auto">
          <a:xfrm flipV="1">
            <a:off x="6362153" y="3845609"/>
            <a:ext cx="1828800" cy="914400"/>
          </a:xfrm>
          <a:prstGeom prst="line">
            <a:avLst/>
          </a:prstGeom>
          <a:noFill/>
          <a:ln w="19050">
            <a:solidFill>
              <a:srgbClr val="CC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pic>
        <p:nvPicPr>
          <p:cNvPr id="10" name="Picture 12" descr="PC"/>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5153" y="1864409"/>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11" name="Picture 13" descr="PC"/>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3353" y="3388409"/>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12" name="Picture 14" descr="PC"/>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1353" y="4912409"/>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13" name="Line 15"/>
          <p:cNvSpPr>
            <a:spLocks noChangeShapeType="1"/>
          </p:cNvSpPr>
          <p:nvPr/>
        </p:nvSpPr>
        <p:spPr bwMode="auto">
          <a:xfrm>
            <a:off x="5523953" y="3693209"/>
            <a:ext cx="1981200" cy="1143000"/>
          </a:xfrm>
          <a:prstGeom prst="line">
            <a:avLst/>
          </a:prstGeom>
          <a:noFill/>
          <a:ln w="19050">
            <a:solidFill>
              <a:srgbClr val="CC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4" name="Line 16"/>
          <p:cNvSpPr>
            <a:spLocks noChangeShapeType="1"/>
          </p:cNvSpPr>
          <p:nvPr/>
        </p:nvSpPr>
        <p:spPr bwMode="auto">
          <a:xfrm flipV="1">
            <a:off x="5371553" y="2550209"/>
            <a:ext cx="533400" cy="838200"/>
          </a:xfrm>
          <a:prstGeom prst="line">
            <a:avLst/>
          </a:prstGeom>
          <a:noFill/>
          <a:ln w="19050">
            <a:solidFill>
              <a:srgbClr val="CC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grpSp>
        <p:nvGrpSpPr>
          <p:cNvPr id="15" name="Group 21"/>
          <p:cNvGrpSpPr>
            <a:grpSpLocks/>
          </p:cNvGrpSpPr>
          <p:nvPr/>
        </p:nvGrpSpPr>
        <p:grpSpPr bwMode="auto">
          <a:xfrm>
            <a:off x="6743153" y="3159809"/>
            <a:ext cx="381000" cy="609600"/>
            <a:chOff x="4180" y="783"/>
            <a:chExt cx="150" cy="307"/>
          </a:xfrm>
        </p:grpSpPr>
        <p:sp>
          <p:nvSpPr>
            <p:cNvPr id="16" name="AutoShape 22"/>
            <p:cNvSpPr>
              <a:spLocks noChangeArrowheads="1"/>
            </p:cNvSpPr>
            <p:nvPr/>
          </p:nvSpPr>
          <p:spPr bwMode="auto">
            <a:xfrm>
              <a:off x="4180" y="1019"/>
              <a:ext cx="150" cy="71"/>
            </a:xfrm>
            <a:prstGeom prst="parallelogram">
              <a:avLst>
                <a:gd name="adj" fmla="val 81387"/>
              </a:avLst>
            </a:prstGeom>
            <a:solidFill>
              <a:srgbClr val="33CCCC"/>
            </a:solidFill>
            <a:ln w="9525">
              <a:solidFill>
                <a:srgbClr val="336699"/>
              </a:solidFill>
              <a:miter lim="800000"/>
              <a:headEnd/>
              <a:tailEnd/>
            </a:ln>
          </p:spPr>
          <p:txBody>
            <a:bodyPr wrap="none" anchor="ctr"/>
            <a:lstStyle>
              <a:lvl1pPr algn="l"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lgn="l"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lgn="l"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lgn="l"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lgn="l"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endParaRPr lang="en-US" altLang="en-US" sz="1800"/>
            </a:p>
          </p:txBody>
        </p:sp>
        <p:sp>
          <p:nvSpPr>
            <p:cNvPr id="17" name="Rectangle 23"/>
            <p:cNvSpPr>
              <a:spLocks noChangeArrowheads="1"/>
            </p:cNvSpPr>
            <p:nvPr/>
          </p:nvSpPr>
          <p:spPr bwMode="auto">
            <a:xfrm>
              <a:off x="4256" y="785"/>
              <a:ext cx="69" cy="236"/>
            </a:xfrm>
            <a:prstGeom prst="rect">
              <a:avLst/>
            </a:prstGeom>
            <a:solidFill>
              <a:srgbClr val="33CCCC"/>
            </a:solidFill>
            <a:ln w="9525">
              <a:solidFill>
                <a:srgbClr val="336699"/>
              </a:solidFill>
              <a:miter lim="800000"/>
              <a:headEnd/>
              <a:tailEnd/>
            </a:ln>
          </p:spPr>
          <p:txBody>
            <a:bodyPr wrap="none" anchor="ctr"/>
            <a:lstStyle>
              <a:lvl1pPr algn="l"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lgn="l"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lgn="l"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lgn="l"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lgn="l"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endParaRPr lang="en-US" altLang="en-US" sz="1800"/>
            </a:p>
          </p:txBody>
        </p:sp>
        <p:sp>
          <p:nvSpPr>
            <p:cNvPr id="18" name="Rectangle 24"/>
            <p:cNvSpPr>
              <a:spLocks noChangeArrowheads="1"/>
            </p:cNvSpPr>
            <p:nvPr/>
          </p:nvSpPr>
          <p:spPr bwMode="auto">
            <a:xfrm>
              <a:off x="4181" y="852"/>
              <a:ext cx="95" cy="236"/>
            </a:xfrm>
            <a:prstGeom prst="rect">
              <a:avLst/>
            </a:prstGeom>
            <a:solidFill>
              <a:srgbClr val="33CCCC"/>
            </a:solidFill>
            <a:ln w="9525">
              <a:solidFill>
                <a:srgbClr val="336699"/>
              </a:solidFill>
              <a:miter lim="800000"/>
              <a:headEnd/>
              <a:tailEnd/>
            </a:ln>
          </p:spPr>
          <p:txBody>
            <a:bodyPr wrap="none" anchor="ctr"/>
            <a:lstStyle>
              <a:lvl1pPr algn="l"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lgn="l"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lgn="l"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lgn="l"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lgn="l"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endParaRPr lang="en-US" altLang="en-US" sz="1800"/>
            </a:p>
          </p:txBody>
        </p:sp>
        <p:sp>
          <p:nvSpPr>
            <p:cNvPr id="19" name="AutoShape 25"/>
            <p:cNvSpPr>
              <a:spLocks noChangeArrowheads="1"/>
            </p:cNvSpPr>
            <p:nvPr/>
          </p:nvSpPr>
          <p:spPr bwMode="auto">
            <a:xfrm>
              <a:off x="4180" y="783"/>
              <a:ext cx="150" cy="71"/>
            </a:xfrm>
            <a:prstGeom prst="parallelogram">
              <a:avLst>
                <a:gd name="adj" fmla="val 81387"/>
              </a:avLst>
            </a:prstGeom>
            <a:solidFill>
              <a:srgbClr val="33CCCC"/>
            </a:solidFill>
            <a:ln w="9525">
              <a:solidFill>
                <a:srgbClr val="336699"/>
              </a:solidFill>
              <a:miter lim="800000"/>
              <a:headEnd/>
              <a:tailEnd/>
            </a:ln>
          </p:spPr>
          <p:txBody>
            <a:bodyPr wrap="none" anchor="ctr"/>
            <a:lstStyle>
              <a:lvl1pPr algn="l"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lgn="l"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lgn="l"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lgn="l"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lgn="l"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endParaRPr lang="en-US" altLang="en-US" sz="1800"/>
            </a:p>
          </p:txBody>
        </p:sp>
        <p:sp>
          <p:nvSpPr>
            <p:cNvPr id="20" name="Line 26"/>
            <p:cNvSpPr>
              <a:spLocks noChangeShapeType="1"/>
            </p:cNvSpPr>
            <p:nvPr/>
          </p:nvSpPr>
          <p:spPr bwMode="auto">
            <a:xfrm>
              <a:off x="4330" y="788"/>
              <a:ext cx="0" cy="231"/>
            </a:xfrm>
            <a:prstGeom prst="line">
              <a:avLst/>
            </a:prstGeom>
            <a:noFill/>
            <a:ln w="9525">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1" name="Line 27"/>
            <p:cNvSpPr>
              <a:spLocks noChangeShapeType="1"/>
            </p:cNvSpPr>
            <p:nvPr/>
          </p:nvSpPr>
          <p:spPr bwMode="auto">
            <a:xfrm flipH="1">
              <a:off x="4276" y="1019"/>
              <a:ext cx="54" cy="69"/>
            </a:xfrm>
            <a:prstGeom prst="line">
              <a:avLst/>
            </a:prstGeom>
            <a:noFill/>
            <a:ln w="9525">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2" name="Rectangle 28"/>
            <p:cNvSpPr>
              <a:spLocks noChangeArrowheads="1"/>
            </p:cNvSpPr>
            <p:nvPr/>
          </p:nvSpPr>
          <p:spPr bwMode="auto">
            <a:xfrm>
              <a:off x="4193" y="883"/>
              <a:ext cx="63" cy="136"/>
            </a:xfrm>
            <a:prstGeom prst="rect">
              <a:avLst/>
            </a:prstGeom>
            <a:solidFill>
              <a:schemeClr val="accent2"/>
            </a:solidFill>
            <a:ln w="9525">
              <a:solidFill>
                <a:srgbClr val="336699"/>
              </a:solidFill>
              <a:miter lim="800000"/>
              <a:headEnd/>
              <a:tailEnd/>
            </a:ln>
          </p:spPr>
          <p:txBody>
            <a:bodyPr wrap="none" anchor="ctr"/>
            <a:lstStyle>
              <a:lvl1pPr algn="l"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lgn="l"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lgn="l"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lgn="l"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lgn="l"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endParaRPr lang="en-US" altLang="en-US" sz="1800"/>
            </a:p>
          </p:txBody>
        </p:sp>
        <p:sp>
          <p:nvSpPr>
            <p:cNvPr id="23" name="Rectangle 29"/>
            <p:cNvSpPr>
              <a:spLocks noChangeArrowheads="1"/>
            </p:cNvSpPr>
            <p:nvPr/>
          </p:nvSpPr>
          <p:spPr bwMode="auto">
            <a:xfrm>
              <a:off x="4202" y="924"/>
              <a:ext cx="48" cy="48"/>
            </a:xfrm>
            <a:prstGeom prst="rect">
              <a:avLst/>
            </a:prstGeom>
            <a:solidFill>
              <a:schemeClr val="bg1"/>
            </a:solidFill>
            <a:ln w="9525">
              <a:solidFill>
                <a:srgbClr val="336699"/>
              </a:solidFill>
              <a:miter lim="800000"/>
              <a:headEnd/>
              <a:tailEnd/>
            </a:ln>
          </p:spPr>
          <p:txBody>
            <a:bodyPr wrap="none" anchor="ctr"/>
            <a:lstStyle>
              <a:lvl1pPr algn="l"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lgn="l"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lgn="l"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lgn="l"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lgn="l"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endParaRPr lang="en-US" altLang="en-US" sz="1800"/>
            </a:p>
          </p:txBody>
        </p:sp>
      </p:grpSp>
      <p:sp>
        <p:nvSpPr>
          <p:cNvPr id="24" name="Line 30"/>
          <p:cNvSpPr>
            <a:spLocks noChangeShapeType="1"/>
          </p:cNvSpPr>
          <p:nvPr/>
        </p:nvSpPr>
        <p:spPr bwMode="auto">
          <a:xfrm flipV="1">
            <a:off x="7124153" y="2474009"/>
            <a:ext cx="304800" cy="609600"/>
          </a:xfrm>
          <a:prstGeom prst="line">
            <a:avLst/>
          </a:prstGeom>
          <a:noFill/>
          <a:ln w="19050">
            <a:solidFill>
              <a:srgbClr val="000099"/>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5" name="Line 31"/>
          <p:cNvSpPr>
            <a:spLocks noChangeShapeType="1"/>
          </p:cNvSpPr>
          <p:nvPr/>
        </p:nvSpPr>
        <p:spPr bwMode="auto">
          <a:xfrm>
            <a:off x="7352753" y="3464609"/>
            <a:ext cx="914400" cy="0"/>
          </a:xfrm>
          <a:prstGeom prst="line">
            <a:avLst/>
          </a:prstGeom>
          <a:noFill/>
          <a:ln w="19050">
            <a:solidFill>
              <a:srgbClr val="000099"/>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6" name="Line 32"/>
          <p:cNvSpPr>
            <a:spLocks noChangeShapeType="1"/>
          </p:cNvSpPr>
          <p:nvPr/>
        </p:nvSpPr>
        <p:spPr bwMode="auto">
          <a:xfrm flipV="1">
            <a:off x="5600153" y="3540809"/>
            <a:ext cx="1066800" cy="0"/>
          </a:xfrm>
          <a:prstGeom prst="line">
            <a:avLst/>
          </a:prstGeom>
          <a:noFill/>
          <a:ln w="19050">
            <a:solidFill>
              <a:srgbClr val="000099"/>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7" name="Line 33"/>
          <p:cNvSpPr>
            <a:spLocks noChangeShapeType="1"/>
          </p:cNvSpPr>
          <p:nvPr/>
        </p:nvSpPr>
        <p:spPr bwMode="auto">
          <a:xfrm flipV="1">
            <a:off x="6133553" y="3921809"/>
            <a:ext cx="609600" cy="838200"/>
          </a:xfrm>
          <a:prstGeom prst="line">
            <a:avLst/>
          </a:prstGeom>
          <a:noFill/>
          <a:ln w="19050">
            <a:solidFill>
              <a:srgbClr val="000099"/>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8" name="Line 34"/>
          <p:cNvSpPr>
            <a:spLocks noChangeShapeType="1"/>
          </p:cNvSpPr>
          <p:nvPr/>
        </p:nvSpPr>
        <p:spPr bwMode="auto">
          <a:xfrm flipH="1" flipV="1">
            <a:off x="7047953" y="3921809"/>
            <a:ext cx="609600" cy="838200"/>
          </a:xfrm>
          <a:prstGeom prst="line">
            <a:avLst/>
          </a:prstGeom>
          <a:noFill/>
          <a:ln w="19050">
            <a:solidFill>
              <a:srgbClr val="000099"/>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9" name="Line 35"/>
          <p:cNvSpPr>
            <a:spLocks noChangeShapeType="1"/>
          </p:cNvSpPr>
          <p:nvPr/>
        </p:nvSpPr>
        <p:spPr bwMode="auto">
          <a:xfrm flipH="1" flipV="1">
            <a:off x="6133553" y="2474009"/>
            <a:ext cx="609600" cy="685800"/>
          </a:xfrm>
          <a:prstGeom prst="line">
            <a:avLst/>
          </a:prstGeom>
          <a:noFill/>
          <a:ln w="19050">
            <a:solidFill>
              <a:srgbClr val="000099"/>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0" name="Text Box 36"/>
          <p:cNvSpPr txBox="1">
            <a:spLocks noChangeArrowheads="1"/>
          </p:cNvSpPr>
          <p:nvPr/>
        </p:nvSpPr>
        <p:spPr bwMode="auto">
          <a:xfrm>
            <a:off x="5904953" y="3159809"/>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lgn="l"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lgn="l"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lgn="l"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lgn="l"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lgn="ctr" eaLnBrk="1" hangingPunct="1">
              <a:spcBef>
                <a:spcPct val="50000"/>
              </a:spcBef>
              <a:buClrTx/>
              <a:buSzTx/>
              <a:buFontTx/>
              <a:buNone/>
            </a:pPr>
            <a:r>
              <a:rPr lang="en-US" altLang="en-US" sz="1800"/>
              <a:t>Server</a:t>
            </a:r>
          </a:p>
        </p:txBody>
      </p:sp>
      <p:sp>
        <p:nvSpPr>
          <p:cNvPr id="31" name="Text Box 37"/>
          <p:cNvSpPr txBox="1">
            <a:spLocks noChangeArrowheads="1"/>
          </p:cNvSpPr>
          <p:nvPr/>
        </p:nvSpPr>
        <p:spPr bwMode="auto">
          <a:xfrm>
            <a:off x="5066753" y="4836209"/>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lgn="l"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lgn="l"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lgn="l"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lgn="l"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lgn="ctr" eaLnBrk="1" hangingPunct="1">
              <a:spcBef>
                <a:spcPct val="50000"/>
              </a:spcBef>
              <a:buClrTx/>
              <a:buSzTx/>
              <a:buFontTx/>
              <a:buNone/>
            </a:pPr>
            <a:r>
              <a:rPr lang="en-US" altLang="en-US" sz="1800"/>
              <a:t>Client</a:t>
            </a:r>
          </a:p>
        </p:txBody>
      </p:sp>
      <p:sp>
        <p:nvSpPr>
          <p:cNvPr id="32" name="Text Box 38"/>
          <p:cNvSpPr txBox="1">
            <a:spLocks noChangeArrowheads="1"/>
          </p:cNvSpPr>
          <p:nvPr/>
        </p:nvSpPr>
        <p:spPr bwMode="auto">
          <a:xfrm>
            <a:off x="5066753" y="1559609"/>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lgn="l"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lgn="l"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lgn="l"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lgn="l"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lgn="ctr" eaLnBrk="1" hangingPunct="1">
              <a:spcBef>
                <a:spcPct val="50000"/>
              </a:spcBef>
              <a:buClrTx/>
              <a:buSzTx/>
              <a:buFontTx/>
              <a:buNone/>
            </a:pPr>
            <a:r>
              <a:rPr lang="en-US" altLang="en-US" sz="1800"/>
              <a:t>Client</a:t>
            </a:r>
          </a:p>
        </p:txBody>
      </p:sp>
      <p:sp>
        <p:nvSpPr>
          <p:cNvPr id="33" name="Text Box 39"/>
          <p:cNvSpPr txBox="1">
            <a:spLocks noChangeArrowheads="1"/>
          </p:cNvSpPr>
          <p:nvPr/>
        </p:nvSpPr>
        <p:spPr bwMode="auto">
          <a:xfrm>
            <a:off x="8038553" y="4760009"/>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lgn="l"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lgn="l"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lgn="l"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lgn="l"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lgn="ctr" eaLnBrk="1" hangingPunct="1">
              <a:spcBef>
                <a:spcPct val="50000"/>
              </a:spcBef>
              <a:buClrTx/>
              <a:buSzTx/>
              <a:buFontTx/>
              <a:buNone/>
            </a:pPr>
            <a:r>
              <a:rPr lang="en-US" altLang="en-US" sz="1800"/>
              <a:t>Client</a:t>
            </a:r>
          </a:p>
        </p:txBody>
      </p:sp>
      <p:sp>
        <p:nvSpPr>
          <p:cNvPr id="34" name="Line 40"/>
          <p:cNvSpPr>
            <a:spLocks noChangeShapeType="1"/>
          </p:cNvSpPr>
          <p:nvPr/>
        </p:nvSpPr>
        <p:spPr bwMode="auto">
          <a:xfrm>
            <a:off x="4914353" y="5826809"/>
            <a:ext cx="1066800" cy="0"/>
          </a:xfrm>
          <a:prstGeom prst="line">
            <a:avLst/>
          </a:prstGeom>
          <a:noFill/>
          <a:ln w="19050">
            <a:solidFill>
              <a:srgbClr val="CC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5" name="Line 41"/>
          <p:cNvSpPr>
            <a:spLocks noChangeShapeType="1"/>
          </p:cNvSpPr>
          <p:nvPr/>
        </p:nvSpPr>
        <p:spPr bwMode="auto">
          <a:xfrm flipH="1" flipV="1">
            <a:off x="4914353" y="6207809"/>
            <a:ext cx="1066800" cy="0"/>
          </a:xfrm>
          <a:prstGeom prst="line">
            <a:avLst/>
          </a:prstGeom>
          <a:noFill/>
          <a:ln w="19050">
            <a:solidFill>
              <a:srgbClr val="000099"/>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6" name="Text Box 42"/>
          <p:cNvSpPr txBox="1">
            <a:spLocks noChangeArrowheads="1"/>
          </p:cNvSpPr>
          <p:nvPr/>
        </p:nvSpPr>
        <p:spPr bwMode="auto">
          <a:xfrm>
            <a:off x="6285953" y="6023659"/>
            <a:ext cx="2667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lgn="l"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lgn="l"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lgn="l"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lgn="l"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US" altLang="en-US" sz="1600"/>
              <a:t>Client-Server Comm.</a:t>
            </a:r>
          </a:p>
        </p:txBody>
      </p:sp>
      <p:sp>
        <p:nvSpPr>
          <p:cNvPr id="37" name="Text Box 43"/>
          <p:cNvSpPr txBox="1">
            <a:spLocks noChangeArrowheads="1"/>
          </p:cNvSpPr>
          <p:nvPr/>
        </p:nvSpPr>
        <p:spPr bwMode="auto">
          <a:xfrm>
            <a:off x="6285953" y="5674409"/>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lgn="l"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lgn="l"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lgn="l"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lgn="l"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US" altLang="en-US" sz="1600"/>
              <a:t>P2P Comm.</a:t>
            </a:r>
          </a:p>
        </p:txBody>
      </p:sp>
      <p:sp>
        <p:nvSpPr>
          <p:cNvPr id="3" name="Slide Number Placeholder 2"/>
          <p:cNvSpPr>
            <a:spLocks noGrp="1"/>
          </p:cNvSpPr>
          <p:nvPr>
            <p:ph type="sldNum" sz="quarter" idx="12"/>
          </p:nvPr>
        </p:nvSpPr>
        <p:spPr/>
        <p:txBody>
          <a:bodyPr/>
          <a:lstStyle/>
          <a:p>
            <a:pPr>
              <a:defRPr/>
            </a:pPr>
            <a:fld id="{72D7C269-5CFB-4285-AA47-2FF7B901B80C}" type="slidenum">
              <a:rPr lang="en-US" smtClean="0"/>
              <a:pPr>
                <a:defRPr/>
              </a:pPr>
              <a:t>13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4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45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45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45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45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Processes communicating</a:t>
            </a:r>
          </a:p>
        </p:txBody>
      </p:sp>
      <p:sp>
        <p:nvSpPr>
          <p:cNvPr id="20483" name="Rectangle 3"/>
          <p:cNvSpPr>
            <a:spLocks noGrp="1" noChangeArrowheads="1"/>
          </p:cNvSpPr>
          <p:nvPr>
            <p:ph sz="half" idx="1"/>
          </p:nvPr>
        </p:nvSpPr>
        <p:spPr>
          <a:xfrm>
            <a:off x="533400" y="1584325"/>
            <a:ext cx="3989388" cy="4648200"/>
          </a:xfrm>
        </p:spPr>
        <p:txBody>
          <a:bodyPr/>
          <a:lstStyle/>
          <a:p>
            <a:pPr>
              <a:buFont typeface="ZapfDingbats" pitchFamily="82" charset="2"/>
              <a:buNone/>
            </a:pPr>
            <a:r>
              <a:rPr lang="en-US" altLang="en-US" sz="2400">
                <a:solidFill>
                  <a:srgbClr val="FF0000"/>
                </a:solidFill>
              </a:rPr>
              <a:t>Process:</a:t>
            </a:r>
            <a:r>
              <a:rPr lang="en-US" altLang="en-US" sz="2400"/>
              <a:t> program running within a host.</a:t>
            </a:r>
            <a:endParaRPr lang="en-US" altLang="en-US" sz="2000"/>
          </a:p>
          <a:p>
            <a:r>
              <a:rPr lang="en-US" altLang="en-US" sz="2400"/>
              <a:t>within same host, two processes communicate using  </a:t>
            </a:r>
            <a:r>
              <a:rPr lang="en-US" altLang="en-US" sz="2400">
                <a:solidFill>
                  <a:srgbClr val="FF0000"/>
                </a:solidFill>
              </a:rPr>
              <a:t>inter-process communication</a:t>
            </a:r>
            <a:r>
              <a:rPr lang="en-US" altLang="en-US" sz="2400"/>
              <a:t> (defined by OS).</a:t>
            </a:r>
          </a:p>
          <a:p>
            <a:r>
              <a:rPr lang="en-US" altLang="en-US" sz="2400"/>
              <a:t>processes in different hosts communicate by exchanging </a:t>
            </a:r>
            <a:r>
              <a:rPr lang="en-US" altLang="en-US" sz="2400">
                <a:solidFill>
                  <a:srgbClr val="FF0000"/>
                </a:solidFill>
              </a:rPr>
              <a:t>messages</a:t>
            </a:r>
          </a:p>
        </p:txBody>
      </p:sp>
      <p:sp>
        <p:nvSpPr>
          <p:cNvPr id="20484" name="Rectangle 4"/>
          <p:cNvSpPr>
            <a:spLocks noGrp="1" noChangeArrowheads="1"/>
          </p:cNvSpPr>
          <p:nvPr>
            <p:ph sz="half" idx="2"/>
          </p:nvPr>
        </p:nvSpPr>
        <p:spPr>
          <a:xfrm>
            <a:off x="4903788" y="1652588"/>
            <a:ext cx="3810000" cy="2535237"/>
          </a:xfrm>
          <a:ln w="25400">
            <a:solidFill>
              <a:srgbClr val="FF0000"/>
            </a:solidFill>
            <a:miter lim="800000"/>
            <a:headEnd/>
            <a:tailEnd/>
          </a:ln>
        </p:spPr>
        <p:txBody>
          <a:bodyPr/>
          <a:lstStyle/>
          <a:p>
            <a:pPr>
              <a:buFont typeface="ZapfDingbats" pitchFamily="82" charset="2"/>
              <a:buNone/>
            </a:pPr>
            <a:r>
              <a:rPr lang="en-US" altLang="en-US" sz="2400">
                <a:solidFill>
                  <a:srgbClr val="FF0000"/>
                </a:solidFill>
              </a:rPr>
              <a:t>Client process:</a:t>
            </a:r>
            <a:r>
              <a:rPr lang="en-US" altLang="en-US" sz="2400"/>
              <a:t> process that initiates communication</a:t>
            </a:r>
          </a:p>
          <a:p>
            <a:pPr>
              <a:buFont typeface="ZapfDingbats" pitchFamily="82" charset="2"/>
              <a:buNone/>
            </a:pPr>
            <a:r>
              <a:rPr lang="en-US" altLang="en-US" sz="2400">
                <a:solidFill>
                  <a:srgbClr val="FF0000"/>
                </a:solidFill>
              </a:rPr>
              <a:t>Server process:</a:t>
            </a:r>
            <a:r>
              <a:rPr lang="en-US" altLang="en-US" sz="2400"/>
              <a:t> process that waits to be contacted</a:t>
            </a:r>
          </a:p>
          <a:p>
            <a:pPr>
              <a:buFont typeface="ZapfDingbats" pitchFamily="82" charset="2"/>
              <a:buNone/>
            </a:pPr>
            <a:endParaRPr lang="en-US" altLang="en-US" sz="2400"/>
          </a:p>
          <a:p>
            <a:pPr>
              <a:buFont typeface="ZapfDingbats" pitchFamily="82" charset="2"/>
              <a:buNone/>
            </a:pPr>
            <a:endParaRPr lang="en-US" altLang="en-US"/>
          </a:p>
          <a:p>
            <a:pPr>
              <a:buFont typeface="ZapfDingbats" pitchFamily="82" charset="2"/>
              <a:buNone/>
            </a:pPr>
            <a:endParaRPr lang="en-US" altLang="en-US"/>
          </a:p>
        </p:txBody>
      </p:sp>
      <p:sp>
        <p:nvSpPr>
          <p:cNvPr id="20486" name="Rectangle 5"/>
          <p:cNvSpPr>
            <a:spLocks noChangeArrowheads="1"/>
          </p:cNvSpPr>
          <p:nvPr/>
        </p:nvSpPr>
        <p:spPr bwMode="auto">
          <a:xfrm>
            <a:off x="4691063" y="4238625"/>
            <a:ext cx="3989387" cy="183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spcBef>
                <a:spcPct val="20000"/>
              </a:spcBef>
              <a:buClr>
                <a:schemeClr val="accent2"/>
              </a:buClr>
              <a:buSzPct val="85000"/>
              <a:buFont typeface="ZapfDingbats" pitchFamily="82" charset="2"/>
              <a:buChar char="r"/>
            </a:pPr>
            <a:r>
              <a:rPr lang="en-US" altLang="en-US" sz="2400">
                <a:solidFill>
                  <a:srgbClr val="000000"/>
                </a:solidFill>
              </a:rPr>
              <a:t>Note: applications with P2P architectures have client processes &amp; server processes</a:t>
            </a:r>
          </a:p>
        </p:txBody>
      </p:sp>
      <p:sp>
        <p:nvSpPr>
          <p:cNvPr id="3" name="Slide Number Placeholder 2"/>
          <p:cNvSpPr>
            <a:spLocks noGrp="1"/>
          </p:cNvSpPr>
          <p:nvPr>
            <p:ph type="sldNum" sz="quarter" idx="12"/>
          </p:nvPr>
        </p:nvSpPr>
        <p:spPr/>
        <p:txBody>
          <a:bodyPr/>
          <a:lstStyle/>
          <a:p>
            <a:pPr>
              <a:defRPr/>
            </a:pPr>
            <a:fld id="{2D848FA3-815C-426D-ADDC-7E5C7A336E43}" type="slidenum">
              <a:rPr lang="en-US" smtClean="0"/>
              <a:pPr>
                <a:defRPr/>
              </a:pPr>
              <a:t>14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4">
                                            <p:bg/>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8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48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4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P spid="20484" grpId="0" build="p" animBg="1"/>
      <p:bldP spid="2048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533400" y="228600"/>
            <a:ext cx="8077200" cy="1143000"/>
          </a:xfrm>
        </p:spPr>
        <p:txBody>
          <a:bodyPr/>
          <a:lstStyle/>
          <a:p>
            <a:r>
              <a:rPr lang="en-US" altLang="en-US" sz="3600"/>
              <a:t>Sockets</a:t>
            </a:r>
          </a:p>
        </p:txBody>
      </p:sp>
      <p:sp>
        <p:nvSpPr>
          <p:cNvPr id="2053" name="Rectangle 3"/>
          <p:cNvSpPr>
            <a:spLocks noGrp="1" noChangeArrowheads="1"/>
          </p:cNvSpPr>
          <p:nvPr>
            <p:ph type="body" sz="half" idx="1"/>
          </p:nvPr>
        </p:nvSpPr>
        <p:spPr>
          <a:xfrm>
            <a:off x="227013" y="1563688"/>
            <a:ext cx="4202112" cy="3929062"/>
          </a:xfrm>
        </p:spPr>
        <p:txBody>
          <a:bodyPr/>
          <a:lstStyle/>
          <a:p>
            <a:r>
              <a:rPr lang="en-US" altLang="en-US" sz="2400"/>
              <a:t>process sends/receives messages to/from its </a:t>
            </a:r>
            <a:r>
              <a:rPr lang="en-US" altLang="en-US" sz="2400">
                <a:solidFill>
                  <a:srgbClr val="FF0000"/>
                </a:solidFill>
              </a:rPr>
              <a:t>socket</a:t>
            </a:r>
          </a:p>
          <a:p>
            <a:r>
              <a:rPr lang="en-US" altLang="en-US" sz="2400"/>
              <a:t>Defined by</a:t>
            </a:r>
          </a:p>
          <a:p>
            <a:pPr lvl="1"/>
            <a:r>
              <a:rPr lang="en-US" altLang="en-US" sz="2000"/>
              <a:t>Port number</a:t>
            </a:r>
          </a:p>
          <a:p>
            <a:pPr lvl="1"/>
            <a:r>
              <a:rPr lang="en-US" altLang="en-US" sz="2000"/>
              <a:t>IP Address</a:t>
            </a:r>
          </a:p>
          <a:p>
            <a:pPr lvl="1"/>
            <a:r>
              <a:rPr lang="en-US" altLang="en-US" sz="2000"/>
              <a:t>TCP/UDP</a:t>
            </a:r>
          </a:p>
          <a:p>
            <a:r>
              <a:rPr lang="en-US" altLang="en-US" sz="2400"/>
              <a:t>API: (1) choice of transport protocol; (2) ability to fix a few parameters</a:t>
            </a:r>
          </a:p>
          <a:p>
            <a:endParaRPr lang="en-US" altLang="en-US"/>
          </a:p>
        </p:txBody>
      </p:sp>
      <p:sp>
        <p:nvSpPr>
          <p:cNvPr id="2055" name="Freeform 4"/>
          <p:cNvSpPr>
            <a:spLocks/>
          </p:cNvSpPr>
          <p:nvPr/>
        </p:nvSpPr>
        <p:spPr bwMode="auto">
          <a:xfrm>
            <a:off x="5930900" y="3522663"/>
            <a:ext cx="1808163" cy="103187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grpSp>
        <p:nvGrpSpPr>
          <p:cNvPr id="2056" name="Group 5"/>
          <p:cNvGrpSpPr>
            <a:grpSpLocks/>
          </p:cNvGrpSpPr>
          <p:nvPr/>
        </p:nvGrpSpPr>
        <p:grpSpPr bwMode="auto">
          <a:xfrm>
            <a:off x="4692650" y="1492250"/>
            <a:ext cx="1062038" cy="3606800"/>
            <a:chOff x="2933" y="616"/>
            <a:chExt cx="669" cy="2272"/>
          </a:xfrm>
        </p:grpSpPr>
        <p:sp>
          <p:nvSpPr>
            <p:cNvPr id="2076" name="Text Box 6"/>
            <p:cNvSpPr txBox="1">
              <a:spLocks noChangeArrowheads="1"/>
            </p:cNvSpPr>
            <p:nvPr/>
          </p:nvSpPr>
          <p:spPr bwMode="auto">
            <a:xfrm>
              <a:off x="3361" y="260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ctr">
                <a:spcBef>
                  <a:spcPct val="50000"/>
                </a:spcBef>
              </a:pPr>
              <a:endParaRPr lang="en-US" altLang="en-US" sz="2400">
                <a:solidFill>
                  <a:srgbClr val="000000"/>
                </a:solidFill>
                <a:latin typeface="Times New Roman" pitchFamily="18" charset="0"/>
              </a:endParaRPr>
            </a:p>
          </p:txBody>
        </p:sp>
        <p:graphicFrame>
          <p:nvGraphicFramePr>
            <p:cNvPr id="2051" name="Object 7"/>
            <p:cNvGraphicFramePr>
              <a:graphicFrameLocks noChangeAspect="1"/>
            </p:cNvGraphicFramePr>
            <p:nvPr/>
          </p:nvGraphicFramePr>
          <p:xfrm>
            <a:off x="3039" y="996"/>
            <a:ext cx="405" cy="321"/>
          </p:xfrm>
          <a:graphic>
            <a:graphicData uri="http://schemas.openxmlformats.org/presentationml/2006/ole">
              <mc:AlternateContent xmlns:mc="http://schemas.openxmlformats.org/markup-compatibility/2006">
                <mc:Choice xmlns:v="urn:schemas-microsoft-com:vml" Requires="v">
                  <p:oleObj name="Clip" r:id="rId2" imgW="1307263" imgH="1084139" progId="MS_ClipArt_Gallery.2">
                    <p:embed/>
                  </p:oleObj>
                </mc:Choice>
                <mc:Fallback>
                  <p:oleObj name="Clip" r:id="rId2" imgW="1307263" imgH="1084139" progId="MS_ClipArt_Gallery.2">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9" y="996"/>
                          <a:ext cx="405"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77" name="Group 8"/>
            <p:cNvGrpSpPr>
              <a:grpSpLocks/>
            </p:cNvGrpSpPr>
            <p:nvPr/>
          </p:nvGrpSpPr>
          <p:grpSpPr bwMode="auto">
            <a:xfrm>
              <a:off x="2933" y="1323"/>
              <a:ext cx="669" cy="353"/>
              <a:chOff x="3046" y="1508"/>
              <a:chExt cx="669" cy="353"/>
            </a:xfrm>
          </p:grpSpPr>
          <p:sp>
            <p:nvSpPr>
              <p:cNvPr id="2085" name="Oval 9"/>
              <p:cNvSpPr>
                <a:spLocks noChangeArrowheads="1"/>
              </p:cNvSpPr>
              <p:nvPr/>
            </p:nvSpPr>
            <p:spPr bwMode="auto">
              <a:xfrm>
                <a:off x="3046" y="1508"/>
                <a:ext cx="669" cy="35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solidFill>
                    <a:srgbClr val="000000"/>
                  </a:solidFill>
                </a:endParaRPr>
              </a:p>
            </p:txBody>
          </p:sp>
          <p:sp>
            <p:nvSpPr>
              <p:cNvPr id="2086" name="Text Box 10"/>
              <p:cNvSpPr txBox="1">
                <a:spLocks noChangeArrowheads="1"/>
              </p:cNvSpPr>
              <p:nvPr/>
            </p:nvSpPr>
            <p:spPr bwMode="auto">
              <a:xfrm>
                <a:off x="3121" y="1578"/>
                <a:ext cx="50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r>
                  <a:rPr lang="en-US" altLang="en-US" sz="1600">
                    <a:solidFill>
                      <a:srgbClr val="000000"/>
                    </a:solidFill>
                    <a:latin typeface="Times New Roman" pitchFamily="18" charset="0"/>
                  </a:rPr>
                  <a:t>process</a:t>
                </a:r>
              </a:p>
            </p:txBody>
          </p:sp>
        </p:grpSp>
        <p:grpSp>
          <p:nvGrpSpPr>
            <p:cNvPr id="2078" name="Group 11"/>
            <p:cNvGrpSpPr>
              <a:grpSpLocks/>
            </p:cNvGrpSpPr>
            <p:nvPr/>
          </p:nvGrpSpPr>
          <p:grpSpPr bwMode="auto">
            <a:xfrm>
              <a:off x="2949" y="1845"/>
              <a:ext cx="610" cy="630"/>
              <a:chOff x="3072" y="3300"/>
              <a:chExt cx="610" cy="630"/>
            </a:xfrm>
          </p:grpSpPr>
          <p:sp>
            <p:nvSpPr>
              <p:cNvPr id="2083" name="Rectangle 12"/>
              <p:cNvSpPr>
                <a:spLocks noChangeArrowheads="1"/>
              </p:cNvSpPr>
              <p:nvPr/>
            </p:nvSpPr>
            <p:spPr bwMode="auto">
              <a:xfrm>
                <a:off x="3084" y="3300"/>
                <a:ext cx="593" cy="63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solidFill>
                    <a:srgbClr val="000000"/>
                  </a:solidFill>
                </a:endParaRPr>
              </a:p>
            </p:txBody>
          </p:sp>
          <p:sp>
            <p:nvSpPr>
              <p:cNvPr id="2084" name="Text Box 13"/>
              <p:cNvSpPr txBox="1">
                <a:spLocks noChangeArrowheads="1"/>
              </p:cNvSpPr>
              <p:nvPr/>
            </p:nvSpPr>
            <p:spPr bwMode="auto">
              <a:xfrm>
                <a:off x="3072" y="3339"/>
                <a:ext cx="610"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r>
                  <a:rPr lang="en-US" altLang="en-US" sz="1600">
                    <a:solidFill>
                      <a:srgbClr val="000000"/>
                    </a:solidFill>
                    <a:latin typeface="Times New Roman" pitchFamily="18" charset="0"/>
                  </a:rPr>
                  <a:t>TCP with</a:t>
                </a:r>
              </a:p>
              <a:p>
                <a:r>
                  <a:rPr lang="en-US" altLang="en-US" sz="1600">
                    <a:solidFill>
                      <a:srgbClr val="000000"/>
                    </a:solidFill>
                    <a:latin typeface="Times New Roman" pitchFamily="18" charset="0"/>
                  </a:rPr>
                  <a:t>buffers,</a:t>
                </a:r>
              </a:p>
              <a:p>
                <a:r>
                  <a:rPr lang="en-US" altLang="en-US" sz="1600">
                    <a:solidFill>
                      <a:srgbClr val="000000"/>
                    </a:solidFill>
                    <a:latin typeface="Times New Roman" pitchFamily="18" charset="0"/>
                  </a:rPr>
                  <a:t>variables</a:t>
                </a:r>
              </a:p>
            </p:txBody>
          </p:sp>
        </p:grpSp>
        <p:sp>
          <p:nvSpPr>
            <p:cNvPr id="2079" name="Rectangle 14"/>
            <p:cNvSpPr>
              <a:spLocks noChangeArrowheads="1"/>
            </p:cNvSpPr>
            <p:nvPr/>
          </p:nvSpPr>
          <p:spPr bwMode="auto">
            <a:xfrm>
              <a:off x="3054" y="1654"/>
              <a:ext cx="415" cy="207"/>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ctr"/>
              <a:r>
                <a:rPr lang="en-US" altLang="en-US" sz="1600">
                  <a:solidFill>
                    <a:srgbClr val="000000"/>
                  </a:solidFill>
                  <a:latin typeface="Times New Roman" pitchFamily="18" charset="0"/>
                </a:rPr>
                <a:t>socket</a:t>
              </a:r>
            </a:p>
          </p:txBody>
        </p:sp>
        <p:sp>
          <p:nvSpPr>
            <p:cNvPr id="2080" name="Line 15"/>
            <p:cNvSpPr>
              <a:spLocks noChangeShapeType="1"/>
            </p:cNvSpPr>
            <p:nvPr/>
          </p:nvSpPr>
          <p:spPr bwMode="auto">
            <a:xfrm flipV="1">
              <a:off x="3261" y="1561"/>
              <a:ext cx="0" cy="13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2081" name="Line 16"/>
            <p:cNvSpPr>
              <a:spLocks noChangeShapeType="1"/>
            </p:cNvSpPr>
            <p:nvPr/>
          </p:nvSpPr>
          <p:spPr bwMode="auto">
            <a:xfrm>
              <a:off x="3269" y="1823"/>
              <a:ext cx="0" cy="12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2082" name="Text Box 17"/>
            <p:cNvSpPr txBox="1">
              <a:spLocks noChangeArrowheads="1"/>
            </p:cNvSpPr>
            <p:nvPr/>
          </p:nvSpPr>
          <p:spPr bwMode="auto">
            <a:xfrm>
              <a:off x="3028" y="616"/>
              <a:ext cx="46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r>
                <a:rPr lang="en-US" altLang="en-US" sz="1600">
                  <a:solidFill>
                    <a:srgbClr val="000000"/>
                  </a:solidFill>
                  <a:latin typeface="Times New Roman" pitchFamily="18" charset="0"/>
                </a:rPr>
                <a:t>host or</a:t>
              </a:r>
            </a:p>
            <a:p>
              <a:r>
                <a:rPr lang="en-US" altLang="en-US" sz="1600">
                  <a:solidFill>
                    <a:srgbClr val="000000"/>
                  </a:solidFill>
                  <a:latin typeface="Times New Roman" pitchFamily="18" charset="0"/>
                </a:rPr>
                <a:t>server</a:t>
              </a:r>
            </a:p>
          </p:txBody>
        </p:sp>
      </p:grpSp>
      <p:grpSp>
        <p:nvGrpSpPr>
          <p:cNvPr id="2057" name="Group 18"/>
          <p:cNvGrpSpPr>
            <a:grpSpLocks/>
          </p:cNvGrpSpPr>
          <p:nvPr/>
        </p:nvGrpSpPr>
        <p:grpSpPr bwMode="auto">
          <a:xfrm>
            <a:off x="7850188" y="1471613"/>
            <a:ext cx="1062037" cy="3606800"/>
            <a:chOff x="2933" y="616"/>
            <a:chExt cx="669" cy="2272"/>
          </a:xfrm>
        </p:grpSpPr>
        <p:sp>
          <p:nvSpPr>
            <p:cNvPr id="2065" name="Text Box 19"/>
            <p:cNvSpPr txBox="1">
              <a:spLocks noChangeArrowheads="1"/>
            </p:cNvSpPr>
            <p:nvPr/>
          </p:nvSpPr>
          <p:spPr bwMode="auto">
            <a:xfrm>
              <a:off x="3361" y="260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ctr">
                <a:spcBef>
                  <a:spcPct val="50000"/>
                </a:spcBef>
              </a:pPr>
              <a:endParaRPr lang="en-US" altLang="en-US" sz="2400">
                <a:solidFill>
                  <a:srgbClr val="000000"/>
                </a:solidFill>
                <a:latin typeface="Times New Roman" pitchFamily="18" charset="0"/>
              </a:endParaRPr>
            </a:p>
          </p:txBody>
        </p:sp>
        <p:graphicFrame>
          <p:nvGraphicFramePr>
            <p:cNvPr id="2050" name="Object 20"/>
            <p:cNvGraphicFramePr>
              <a:graphicFrameLocks noChangeAspect="1"/>
            </p:cNvGraphicFramePr>
            <p:nvPr/>
          </p:nvGraphicFramePr>
          <p:xfrm>
            <a:off x="3039" y="996"/>
            <a:ext cx="405" cy="321"/>
          </p:xfrm>
          <a:graphic>
            <a:graphicData uri="http://schemas.openxmlformats.org/presentationml/2006/ole">
              <mc:AlternateContent xmlns:mc="http://schemas.openxmlformats.org/markup-compatibility/2006">
                <mc:Choice xmlns:v="urn:schemas-microsoft-com:vml" Requires="v">
                  <p:oleObj name="Clip" r:id="rId4" imgW="1307263" imgH="1084139" progId="MS_ClipArt_Gallery.2">
                    <p:embed/>
                  </p:oleObj>
                </mc:Choice>
                <mc:Fallback>
                  <p:oleObj name="Clip" r:id="rId4" imgW="1307263" imgH="1084139" progId="MS_ClipArt_Gallery.2">
                    <p:embed/>
                    <p:pic>
                      <p:nvPicPr>
                        <p:cNvPr id="0" name="Object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9" y="996"/>
                          <a:ext cx="405"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66" name="Group 21"/>
            <p:cNvGrpSpPr>
              <a:grpSpLocks/>
            </p:cNvGrpSpPr>
            <p:nvPr/>
          </p:nvGrpSpPr>
          <p:grpSpPr bwMode="auto">
            <a:xfrm>
              <a:off x="2933" y="1323"/>
              <a:ext cx="669" cy="353"/>
              <a:chOff x="3046" y="1508"/>
              <a:chExt cx="669" cy="353"/>
            </a:xfrm>
          </p:grpSpPr>
          <p:sp>
            <p:nvSpPr>
              <p:cNvPr id="2074" name="Oval 22"/>
              <p:cNvSpPr>
                <a:spLocks noChangeArrowheads="1"/>
              </p:cNvSpPr>
              <p:nvPr/>
            </p:nvSpPr>
            <p:spPr bwMode="auto">
              <a:xfrm>
                <a:off x="3046" y="1508"/>
                <a:ext cx="669" cy="35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solidFill>
                    <a:srgbClr val="000000"/>
                  </a:solidFill>
                </a:endParaRPr>
              </a:p>
            </p:txBody>
          </p:sp>
          <p:sp>
            <p:nvSpPr>
              <p:cNvPr id="2075" name="Text Box 23"/>
              <p:cNvSpPr txBox="1">
                <a:spLocks noChangeArrowheads="1"/>
              </p:cNvSpPr>
              <p:nvPr/>
            </p:nvSpPr>
            <p:spPr bwMode="auto">
              <a:xfrm>
                <a:off x="3121" y="1578"/>
                <a:ext cx="50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r>
                  <a:rPr lang="en-US" altLang="en-US" sz="1600">
                    <a:solidFill>
                      <a:srgbClr val="000000"/>
                    </a:solidFill>
                    <a:latin typeface="Times New Roman" pitchFamily="18" charset="0"/>
                  </a:rPr>
                  <a:t>process</a:t>
                </a:r>
              </a:p>
            </p:txBody>
          </p:sp>
        </p:grpSp>
        <p:grpSp>
          <p:nvGrpSpPr>
            <p:cNvPr id="2067" name="Group 24"/>
            <p:cNvGrpSpPr>
              <a:grpSpLocks/>
            </p:cNvGrpSpPr>
            <p:nvPr/>
          </p:nvGrpSpPr>
          <p:grpSpPr bwMode="auto">
            <a:xfrm>
              <a:off x="2949" y="1845"/>
              <a:ext cx="610" cy="630"/>
              <a:chOff x="3072" y="3300"/>
              <a:chExt cx="610" cy="630"/>
            </a:xfrm>
          </p:grpSpPr>
          <p:sp>
            <p:nvSpPr>
              <p:cNvPr id="2072" name="Rectangle 25"/>
              <p:cNvSpPr>
                <a:spLocks noChangeArrowheads="1"/>
              </p:cNvSpPr>
              <p:nvPr/>
            </p:nvSpPr>
            <p:spPr bwMode="auto">
              <a:xfrm>
                <a:off x="3084" y="3300"/>
                <a:ext cx="593" cy="63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solidFill>
                    <a:srgbClr val="000000"/>
                  </a:solidFill>
                </a:endParaRPr>
              </a:p>
            </p:txBody>
          </p:sp>
          <p:sp>
            <p:nvSpPr>
              <p:cNvPr id="2073" name="Text Box 26"/>
              <p:cNvSpPr txBox="1">
                <a:spLocks noChangeArrowheads="1"/>
              </p:cNvSpPr>
              <p:nvPr/>
            </p:nvSpPr>
            <p:spPr bwMode="auto">
              <a:xfrm>
                <a:off x="3072" y="3339"/>
                <a:ext cx="610"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r>
                  <a:rPr lang="en-US" altLang="en-US" sz="1600">
                    <a:solidFill>
                      <a:srgbClr val="000000"/>
                    </a:solidFill>
                    <a:latin typeface="Times New Roman" pitchFamily="18" charset="0"/>
                  </a:rPr>
                  <a:t>TCP with</a:t>
                </a:r>
              </a:p>
              <a:p>
                <a:r>
                  <a:rPr lang="en-US" altLang="en-US" sz="1600">
                    <a:solidFill>
                      <a:srgbClr val="000000"/>
                    </a:solidFill>
                    <a:latin typeface="Times New Roman" pitchFamily="18" charset="0"/>
                  </a:rPr>
                  <a:t>buffers,</a:t>
                </a:r>
              </a:p>
              <a:p>
                <a:r>
                  <a:rPr lang="en-US" altLang="en-US" sz="1600">
                    <a:solidFill>
                      <a:srgbClr val="000000"/>
                    </a:solidFill>
                    <a:latin typeface="Times New Roman" pitchFamily="18" charset="0"/>
                  </a:rPr>
                  <a:t>variables</a:t>
                </a:r>
              </a:p>
            </p:txBody>
          </p:sp>
        </p:grpSp>
        <p:sp>
          <p:nvSpPr>
            <p:cNvPr id="2068" name="Rectangle 27"/>
            <p:cNvSpPr>
              <a:spLocks noChangeArrowheads="1"/>
            </p:cNvSpPr>
            <p:nvPr/>
          </p:nvSpPr>
          <p:spPr bwMode="auto">
            <a:xfrm>
              <a:off x="3054" y="1654"/>
              <a:ext cx="415" cy="207"/>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ctr"/>
              <a:r>
                <a:rPr lang="en-US" altLang="en-US" sz="1600">
                  <a:solidFill>
                    <a:srgbClr val="000000"/>
                  </a:solidFill>
                  <a:latin typeface="Times New Roman" pitchFamily="18" charset="0"/>
                </a:rPr>
                <a:t>socket</a:t>
              </a:r>
            </a:p>
          </p:txBody>
        </p:sp>
        <p:sp>
          <p:nvSpPr>
            <p:cNvPr id="2069" name="Line 28"/>
            <p:cNvSpPr>
              <a:spLocks noChangeShapeType="1"/>
            </p:cNvSpPr>
            <p:nvPr/>
          </p:nvSpPr>
          <p:spPr bwMode="auto">
            <a:xfrm flipV="1">
              <a:off x="3261" y="1561"/>
              <a:ext cx="0" cy="13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2070" name="Line 29"/>
            <p:cNvSpPr>
              <a:spLocks noChangeShapeType="1"/>
            </p:cNvSpPr>
            <p:nvPr/>
          </p:nvSpPr>
          <p:spPr bwMode="auto">
            <a:xfrm>
              <a:off x="3269" y="1823"/>
              <a:ext cx="0" cy="12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2071" name="Text Box 30"/>
            <p:cNvSpPr txBox="1">
              <a:spLocks noChangeArrowheads="1"/>
            </p:cNvSpPr>
            <p:nvPr/>
          </p:nvSpPr>
          <p:spPr bwMode="auto">
            <a:xfrm>
              <a:off x="3028" y="616"/>
              <a:ext cx="46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r>
                <a:rPr lang="en-US" altLang="en-US" sz="1600">
                  <a:solidFill>
                    <a:srgbClr val="000000"/>
                  </a:solidFill>
                  <a:latin typeface="Times New Roman" pitchFamily="18" charset="0"/>
                </a:rPr>
                <a:t>host or</a:t>
              </a:r>
            </a:p>
            <a:p>
              <a:r>
                <a:rPr lang="en-US" altLang="en-US" sz="1600">
                  <a:solidFill>
                    <a:srgbClr val="000000"/>
                  </a:solidFill>
                  <a:latin typeface="Times New Roman" pitchFamily="18" charset="0"/>
                </a:rPr>
                <a:t>server</a:t>
              </a:r>
            </a:p>
          </p:txBody>
        </p:sp>
      </p:grpSp>
      <p:sp>
        <p:nvSpPr>
          <p:cNvPr id="2058" name="Text Box 31"/>
          <p:cNvSpPr txBox="1">
            <a:spLocks noChangeArrowheads="1"/>
          </p:cNvSpPr>
          <p:nvPr/>
        </p:nvSpPr>
        <p:spPr bwMode="auto">
          <a:xfrm>
            <a:off x="6396038" y="3654425"/>
            <a:ext cx="819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ctr"/>
            <a:r>
              <a:rPr lang="en-US" altLang="en-US" sz="1600">
                <a:solidFill>
                  <a:srgbClr val="000000"/>
                </a:solidFill>
                <a:latin typeface="Times New Roman" pitchFamily="18" charset="0"/>
              </a:rPr>
              <a:t>Internet</a:t>
            </a:r>
          </a:p>
        </p:txBody>
      </p:sp>
      <p:sp>
        <p:nvSpPr>
          <p:cNvPr id="2059" name="Line 32"/>
          <p:cNvSpPr>
            <a:spLocks noChangeShapeType="1"/>
          </p:cNvSpPr>
          <p:nvPr/>
        </p:nvSpPr>
        <p:spPr bwMode="auto">
          <a:xfrm>
            <a:off x="5689600" y="4065588"/>
            <a:ext cx="221138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2060" name="Text Box 33"/>
          <p:cNvSpPr txBox="1">
            <a:spLocks noChangeArrowheads="1"/>
          </p:cNvSpPr>
          <p:nvPr/>
        </p:nvSpPr>
        <p:spPr bwMode="auto">
          <a:xfrm>
            <a:off x="5519738" y="4667250"/>
            <a:ext cx="1011237"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r>
              <a:rPr lang="en-US" altLang="en-US" sz="1600">
                <a:solidFill>
                  <a:srgbClr val="FF0000"/>
                </a:solidFill>
                <a:latin typeface="Times New Roman" pitchFamily="18" charset="0"/>
              </a:rPr>
              <a:t>controlled</a:t>
            </a:r>
          </a:p>
          <a:p>
            <a:r>
              <a:rPr lang="en-US" altLang="en-US" sz="1600">
                <a:solidFill>
                  <a:srgbClr val="FF0000"/>
                </a:solidFill>
                <a:latin typeface="Times New Roman" pitchFamily="18" charset="0"/>
              </a:rPr>
              <a:t>by OS</a:t>
            </a:r>
            <a:endParaRPr lang="en-US" altLang="en-US" sz="1600">
              <a:latin typeface="Times New Roman" pitchFamily="18" charset="0"/>
            </a:endParaRPr>
          </a:p>
          <a:p>
            <a:endParaRPr lang="en-US" altLang="en-US" sz="1600">
              <a:latin typeface="Times New Roman" pitchFamily="18" charset="0"/>
            </a:endParaRPr>
          </a:p>
        </p:txBody>
      </p:sp>
      <p:sp>
        <p:nvSpPr>
          <p:cNvPr id="2061" name="Line 34"/>
          <p:cNvSpPr>
            <a:spLocks noChangeShapeType="1"/>
          </p:cNvSpPr>
          <p:nvPr/>
        </p:nvSpPr>
        <p:spPr bwMode="auto">
          <a:xfrm flipH="1" flipV="1">
            <a:off x="5470525" y="4445000"/>
            <a:ext cx="244475" cy="3175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2062" name="Text Box 35"/>
          <p:cNvSpPr txBox="1">
            <a:spLocks noChangeArrowheads="1"/>
          </p:cNvSpPr>
          <p:nvPr/>
        </p:nvSpPr>
        <p:spPr bwMode="auto">
          <a:xfrm>
            <a:off x="5907088" y="2306638"/>
            <a:ext cx="133191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r>
              <a:rPr lang="en-US" altLang="en-US" sz="1600">
                <a:solidFill>
                  <a:srgbClr val="FF0000"/>
                </a:solidFill>
                <a:latin typeface="Times New Roman" pitchFamily="18" charset="0"/>
              </a:rPr>
              <a:t>controlled by</a:t>
            </a:r>
          </a:p>
          <a:p>
            <a:r>
              <a:rPr lang="en-US" altLang="en-US" sz="1600">
                <a:solidFill>
                  <a:srgbClr val="FF0000"/>
                </a:solidFill>
                <a:latin typeface="Times New Roman" pitchFamily="18" charset="0"/>
              </a:rPr>
              <a:t>app developer</a:t>
            </a:r>
            <a:endParaRPr lang="en-US" altLang="en-US" sz="1600">
              <a:latin typeface="Times New Roman" pitchFamily="18" charset="0"/>
            </a:endParaRPr>
          </a:p>
        </p:txBody>
      </p:sp>
      <p:sp>
        <p:nvSpPr>
          <p:cNvPr id="2063" name="Line 36"/>
          <p:cNvSpPr>
            <a:spLocks noChangeShapeType="1"/>
          </p:cNvSpPr>
          <p:nvPr/>
        </p:nvSpPr>
        <p:spPr bwMode="auto">
          <a:xfrm flipH="1">
            <a:off x="5678488" y="2589213"/>
            <a:ext cx="219075" cy="13335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2064" name="Rectangle 37"/>
          <p:cNvSpPr>
            <a:spLocks noChangeArrowheads="1"/>
          </p:cNvSpPr>
          <p:nvPr/>
        </p:nvSpPr>
        <p:spPr bwMode="auto">
          <a:xfrm>
            <a:off x="220663" y="5405438"/>
            <a:ext cx="8304212"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spcBef>
                <a:spcPct val="20000"/>
              </a:spcBef>
              <a:buClr>
                <a:schemeClr val="accent2"/>
              </a:buClr>
              <a:buSzPct val="85000"/>
              <a:buFont typeface="ZapfDingbats" pitchFamily="82" charset="2"/>
              <a:buChar char="r"/>
            </a:pPr>
            <a:endParaRPr lang="en-US" altLang="en-US" sz="2400"/>
          </a:p>
        </p:txBody>
      </p:sp>
      <p:sp>
        <p:nvSpPr>
          <p:cNvPr id="3" name="Slide Number Placeholder 2"/>
          <p:cNvSpPr>
            <a:spLocks noGrp="1"/>
          </p:cNvSpPr>
          <p:nvPr>
            <p:ph type="sldNum" sz="quarter" idx="12"/>
          </p:nvPr>
        </p:nvSpPr>
        <p:spPr/>
        <p:txBody>
          <a:bodyPr/>
          <a:lstStyle/>
          <a:p>
            <a:pPr>
              <a:defRPr/>
            </a:pPr>
            <a:fld id="{439D2F6E-6A9B-4704-A20A-E3662FC0CD17}" type="slidenum">
              <a:rPr lang="en-US" smtClean="0"/>
              <a:pPr>
                <a:defRPr/>
              </a:pPr>
              <a:t>15</a:t>
            </a:fld>
            <a:endParaRPr lang="en-US" dirty="0"/>
          </a:p>
        </p:txBody>
      </p:sp>
      <p:sp>
        <p:nvSpPr>
          <p:cNvPr id="2" name="Right Brace 1"/>
          <p:cNvSpPr/>
          <p:nvPr/>
        </p:nvSpPr>
        <p:spPr>
          <a:xfrm>
            <a:off x="2320119" y="2971801"/>
            <a:ext cx="95535" cy="436562"/>
          </a:xfrm>
          <a:prstGeom prst="rightBrace">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2497535" y="2894013"/>
            <a:ext cx="1547682" cy="646331"/>
          </a:xfrm>
          <a:prstGeom prst="rect">
            <a:avLst/>
          </a:prstGeom>
          <a:noFill/>
        </p:spPr>
        <p:txBody>
          <a:bodyPr wrap="square" rtlCol="0">
            <a:spAutoFit/>
          </a:bodyPr>
          <a:lstStyle/>
          <a:p>
            <a:r>
              <a:rPr lang="en-US"/>
              <a:t>Socket address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6920"/>
            <a:ext cx="8229600" cy="626660"/>
          </a:xfrm>
        </p:spPr>
        <p:txBody>
          <a:bodyPr>
            <a:noAutofit/>
          </a:bodyPr>
          <a:lstStyle/>
          <a:p>
            <a:r>
              <a:rPr lang="en-US" altLang="en-US"/>
              <a:t>Processes communicating</a:t>
            </a:r>
            <a:endParaRPr lang="en-US"/>
          </a:p>
        </p:txBody>
      </p:sp>
      <p:sp>
        <p:nvSpPr>
          <p:cNvPr id="6" name="Content Placeholder 5"/>
          <p:cNvSpPr>
            <a:spLocks noGrp="1"/>
          </p:cNvSpPr>
          <p:nvPr>
            <p:ph idx="1"/>
          </p:nvPr>
        </p:nvSpPr>
        <p:spPr>
          <a:xfrm>
            <a:off x="457200" y="1187354"/>
            <a:ext cx="8229600" cy="3657602"/>
          </a:xfrm>
        </p:spPr>
        <p:txBody>
          <a:bodyPr/>
          <a:lstStyle/>
          <a:p>
            <a:r>
              <a:rPr lang="en-US"/>
              <a:t>Client process: sends request</a:t>
            </a:r>
          </a:p>
          <a:p>
            <a:r>
              <a:rPr lang="en-US"/>
              <a:t>Server process: replies response</a:t>
            </a:r>
          </a:p>
          <a:p>
            <a:r>
              <a:rPr lang="en-US"/>
              <a:t>Typically: single server - multiple clients</a:t>
            </a:r>
          </a:p>
          <a:p>
            <a:r>
              <a:rPr lang="en-US"/>
              <a:t>The server does not need to know anything about the client</a:t>
            </a:r>
          </a:p>
          <a:p>
            <a:r>
              <a:rPr lang="en-US"/>
              <a:t>The client should always know something about the server</a:t>
            </a:r>
          </a:p>
          <a:p>
            <a:pPr lvl="1"/>
            <a:r>
              <a:rPr lang="en-US"/>
              <a:t>at least the socket address of the server</a:t>
            </a:r>
          </a:p>
        </p:txBody>
      </p:sp>
      <p:sp>
        <p:nvSpPr>
          <p:cNvPr id="5" name="Slide Number Placeholder 4"/>
          <p:cNvSpPr>
            <a:spLocks noGrp="1"/>
          </p:cNvSpPr>
          <p:nvPr>
            <p:ph type="sldNum" sz="quarter" idx="12"/>
          </p:nvPr>
        </p:nvSpPr>
        <p:spPr/>
        <p:txBody>
          <a:bodyPr/>
          <a:lstStyle/>
          <a:p>
            <a:pPr>
              <a:defRPr/>
            </a:pPr>
            <a:fld id="{439D2F6E-6A9B-4704-A20A-E3662FC0CD17}" type="slidenum">
              <a:rPr lang="en-US" smtClean="0"/>
              <a:pPr>
                <a:defRPr/>
              </a:pPr>
              <a:t>16</a:t>
            </a:fld>
            <a:endParaRPr lang="en-US" dirty="0"/>
          </a:p>
        </p:txBody>
      </p:sp>
      <p:cxnSp>
        <p:nvCxnSpPr>
          <p:cNvPr id="8" name="Straight Connector 7"/>
          <p:cNvCxnSpPr/>
          <p:nvPr/>
        </p:nvCxnSpPr>
        <p:spPr>
          <a:xfrm>
            <a:off x="2183658" y="4995084"/>
            <a:ext cx="1119116"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52646" y="4995083"/>
            <a:ext cx="2606725" cy="0"/>
          </a:xfrm>
          <a:prstGeom prst="line">
            <a:avLst/>
          </a:prstGeom>
          <a:ln w="28575">
            <a:solidFill>
              <a:srgbClr val="000000"/>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691131" y="4995084"/>
            <a:ext cx="1119116"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83658" y="5964075"/>
            <a:ext cx="1433008" cy="0"/>
          </a:xfrm>
          <a:prstGeom prst="line">
            <a:avLst/>
          </a:prstGeom>
          <a:ln w="28575">
            <a:solidFill>
              <a:srgbClr val="0000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616666" y="5964074"/>
            <a:ext cx="1705970" cy="0"/>
          </a:xfrm>
          <a:prstGeom prst="line">
            <a:avLst/>
          </a:prstGeom>
          <a:ln w="28575">
            <a:solidFill>
              <a:srgbClr val="000000"/>
            </a:solidFill>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322636" y="5964075"/>
            <a:ext cx="1555851" cy="0"/>
          </a:xfrm>
          <a:prstGeom prst="line">
            <a:avLst/>
          </a:prstGeom>
          <a:ln w="28575">
            <a:solidFill>
              <a:srgbClr val="00000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302774" y="4995083"/>
            <a:ext cx="313892" cy="968991"/>
          </a:xfrm>
          <a:prstGeom prst="line">
            <a:avLst/>
          </a:prstGeom>
          <a:ln>
            <a:solidFill>
              <a:srgbClr val="0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401112" y="4995084"/>
            <a:ext cx="235423" cy="968990"/>
          </a:xfrm>
          <a:prstGeom prst="line">
            <a:avLst/>
          </a:prstGeom>
          <a:ln>
            <a:solidFill>
              <a:srgbClr val="0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463429" y="5294913"/>
            <a:ext cx="1241953" cy="369332"/>
          </a:xfrm>
          <a:prstGeom prst="rect">
            <a:avLst/>
          </a:prstGeom>
          <a:noFill/>
        </p:spPr>
        <p:txBody>
          <a:bodyPr wrap="square" rtlCol="0">
            <a:spAutoFit/>
          </a:bodyPr>
          <a:lstStyle/>
          <a:p>
            <a:r>
              <a:rPr lang="en-US">
                <a:solidFill>
                  <a:srgbClr val="000000"/>
                </a:solidFill>
              </a:rPr>
              <a:t>request</a:t>
            </a:r>
          </a:p>
        </p:txBody>
      </p:sp>
      <p:sp>
        <p:nvSpPr>
          <p:cNvPr id="27" name="TextBox 26"/>
          <p:cNvSpPr txBox="1"/>
          <p:nvPr/>
        </p:nvSpPr>
        <p:spPr>
          <a:xfrm>
            <a:off x="5568294" y="5295337"/>
            <a:ext cx="1241953" cy="369332"/>
          </a:xfrm>
          <a:prstGeom prst="rect">
            <a:avLst/>
          </a:prstGeom>
          <a:noFill/>
        </p:spPr>
        <p:txBody>
          <a:bodyPr wrap="square" rtlCol="0">
            <a:spAutoFit/>
          </a:bodyPr>
          <a:lstStyle/>
          <a:p>
            <a:r>
              <a:rPr lang="en-US">
                <a:solidFill>
                  <a:srgbClr val="000000"/>
                </a:solidFill>
              </a:rPr>
              <a:t>response</a:t>
            </a:r>
          </a:p>
        </p:txBody>
      </p:sp>
      <p:sp>
        <p:nvSpPr>
          <p:cNvPr id="28" name="TextBox 27"/>
          <p:cNvSpPr txBox="1"/>
          <p:nvPr/>
        </p:nvSpPr>
        <p:spPr>
          <a:xfrm>
            <a:off x="3894726" y="5964075"/>
            <a:ext cx="1241953" cy="646331"/>
          </a:xfrm>
          <a:prstGeom prst="rect">
            <a:avLst/>
          </a:prstGeom>
          <a:noFill/>
        </p:spPr>
        <p:txBody>
          <a:bodyPr wrap="square" rtlCol="0">
            <a:spAutoFit/>
          </a:bodyPr>
          <a:lstStyle/>
          <a:p>
            <a:pPr algn="ctr"/>
            <a:r>
              <a:rPr lang="en-US">
                <a:solidFill>
                  <a:srgbClr val="000000"/>
                </a:solidFill>
              </a:rPr>
              <a:t>handle request</a:t>
            </a:r>
          </a:p>
        </p:txBody>
      </p:sp>
      <p:sp>
        <p:nvSpPr>
          <p:cNvPr id="29" name="TextBox 28"/>
          <p:cNvSpPr txBox="1"/>
          <p:nvPr/>
        </p:nvSpPr>
        <p:spPr>
          <a:xfrm>
            <a:off x="2122239" y="6005441"/>
            <a:ext cx="1241953" cy="369332"/>
          </a:xfrm>
          <a:prstGeom prst="rect">
            <a:avLst/>
          </a:prstGeom>
          <a:noFill/>
        </p:spPr>
        <p:txBody>
          <a:bodyPr wrap="square" rtlCol="0">
            <a:spAutoFit/>
          </a:bodyPr>
          <a:lstStyle/>
          <a:p>
            <a:pPr algn="ctr"/>
            <a:r>
              <a:rPr lang="en-US">
                <a:solidFill>
                  <a:srgbClr val="000000"/>
                </a:solidFill>
              </a:rPr>
              <a:t>wait</a:t>
            </a:r>
          </a:p>
        </p:txBody>
      </p:sp>
      <p:sp>
        <p:nvSpPr>
          <p:cNvPr id="30" name="TextBox 29"/>
          <p:cNvSpPr txBox="1"/>
          <p:nvPr/>
        </p:nvSpPr>
        <p:spPr>
          <a:xfrm>
            <a:off x="5595591" y="5964075"/>
            <a:ext cx="1241953" cy="369332"/>
          </a:xfrm>
          <a:prstGeom prst="rect">
            <a:avLst/>
          </a:prstGeom>
          <a:noFill/>
        </p:spPr>
        <p:txBody>
          <a:bodyPr wrap="square" rtlCol="0">
            <a:spAutoFit/>
          </a:bodyPr>
          <a:lstStyle/>
          <a:p>
            <a:pPr algn="ctr"/>
            <a:r>
              <a:rPr lang="en-US">
                <a:solidFill>
                  <a:srgbClr val="000000"/>
                </a:solidFill>
              </a:rPr>
              <a:t>wait</a:t>
            </a:r>
          </a:p>
        </p:txBody>
      </p:sp>
      <p:sp>
        <p:nvSpPr>
          <p:cNvPr id="31" name="TextBox 30"/>
          <p:cNvSpPr txBox="1"/>
          <p:nvPr/>
        </p:nvSpPr>
        <p:spPr>
          <a:xfrm>
            <a:off x="3391478" y="4599302"/>
            <a:ext cx="2245051" cy="369332"/>
          </a:xfrm>
          <a:prstGeom prst="rect">
            <a:avLst/>
          </a:prstGeom>
          <a:noFill/>
        </p:spPr>
        <p:txBody>
          <a:bodyPr wrap="square" rtlCol="0">
            <a:spAutoFit/>
          </a:bodyPr>
          <a:lstStyle/>
          <a:p>
            <a:pPr algn="ctr"/>
            <a:r>
              <a:rPr lang="en-US">
                <a:solidFill>
                  <a:srgbClr val="000000"/>
                </a:solidFill>
              </a:rPr>
              <a:t>wait for result</a:t>
            </a:r>
          </a:p>
        </p:txBody>
      </p:sp>
      <p:sp>
        <p:nvSpPr>
          <p:cNvPr id="32" name="TextBox 31"/>
          <p:cNvSpPr txBox="1"/>
          <p:nvPr/>
        </p:nvSpPr>
        <p:spPr>
          <a:xfrm>
            <a:off x="5595591" y="4599302"/>
            <a:ext cx="2245051" cy="369332"/>
          </a:xfrm>
          <a:prstGeom prst="rect">
            <a:avLst/>
          </a:prstGeom>
          <a:noFill/>
        </p:spPr>
        <p:txBody>
          <a:bodyPr wrap="square" rtlCol="0">
            <a:spAutoFit/>
          </a:bodyPr>
          <a:lstStyle/>
          <a:p>
            <a:pPr algn="ctr"/>
            <a:r>
              <a:rPr lang="en-US">
                <a:solidFill>
                  <a:srgbClr val="000000"/>
                </a:solidFill>
              </a:rPr>
              <a:t>handles response</a:t>
            </a:r>
          </a:p>
        </p:txBody>
      </p:sp>
      <p:sp>
        <p:nvSpPr>
          <p:cNvPr id="33" name="TextBox 32"/>
          <p:cNvSpPr txBox="1"/>
          <p:nvPr/>
        </p:nvSpPr>
        <p:spPr>
          <a:xfrm>
            <a:off x="1003120" y="4818086"/>
            <a:ext cx="1241953" cy="369332"/>
          </a:xfrm>
          <a:prstGeom prst="rect">
            <a:avLst/>
          </a:prstGeom>
          <a:noFill/>
        </p:spPr>
        <p:txBody>
          <a:bodyPr wrap="square" rtlCol="0">
            <a:spAutoFit/>
          </a:bodyPr>
          <a:lstStyle/>
          <a:p>
            <a:pPr algn="ctr"/>
            <a:r>
              <a:rPr lang="en-US">
                <a:solidFill>
                  <a:srgbClr val="000000"/>
                </a:solidFill>
              </a:rPr>
              <a:t>client</a:t>
            </a:r>
          </a:p>
        </p:txBody>
      </p:sp>
      <p:sp>
        <p:nvSpPr>
          <p:cNvPr id="34" name="TextBox 33"/>
          <p:cNvSpPr txBox="1"/>
          <p:nvPr/>
        </p:nvSpPr>
        <p:spPr>
          <a:xfrm>
            <a:off x="1003120" y="5779408"/>
            <a:ext cx="1241953" cy="369332"/>
          </a:xfrm>
          <a:prstGeom prst="rect">
            <a:avLst/>
          </a:prstGeom>
          <a:noFill/>
        </p:spPr>
        <p:txBody>
          <a:bodyPr wrap="square" rtlCol="0">
            <a:spAutoFit/>
          </a:bodyPr>
          <a:lstStyle/>
          <a:p>
            <a:pPr algn="ctr"/>
            <a:r>
              <a:rPr lang="en-US">
                <a:solidFill>
                  <a:srgbClr val="000000"/>
                </a:solidFill>
              </a:rPr>
              <a:t>server</a:t>
            </a:r>
          </a:p>
        </p:txBody>
      </p:sp>
    </p:spTree>
    <p:extLst>
      <p:ext uri="{BB962C8B-B14F-4D97-AF65-F5344CB8AC3E}">
        <p14:creationId xmlns:p14="http://schemas.microsoft.com/office/powerpoint/2010/main" val="657813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App-layer protocol defines</a:t>
            </a:r>
          </a:p>
        </p:txBody>
      </p:sp>
      <p:sp>
        <p:nvSpPr>
          <p:cNvPr id="21507" name="Rectangle 3"/>
          <p:cNvSpPr>
            <a:spLocks noGrp="1" noChangeArrowheads="1"/>
          </p:cNvSpPr>
          <p:nvPr>
            <p:ph sz="half" idx="1"/>
          </p:nvPr>
        </p:nvSpPr>
        <p:spPr>
          <a:xfrm>
            <a:off x="533400" y="1600200"/>
            <a:ext cx="7521575" cy="4648200"/>
          </a:xfrm>
        </p:spPr>
        <p:txBody>
          <a:bodyPr/>
          <a:lstStyle/>
          <a:p>
            <a:r>
              <a:rPr lang="en-US" altLang="en-US" sz="2400"/>
              <a:t>Types of messages exchanged, eg, request &amp; response messages</a:t>
            </a:r>
          </a:p>
          <a:p>
            <a:r>
              <a:rPr lang="en-US" altLang="en-US" sz="2400"/>
              <a:t>Syntax of message types: what fields in messages &amp; how fields are delineated</a:t>
            </a:r>
          </a:p>
          <a:p>
            <a:r>
              <a:rPr lang="en-US" altLang="en-US" sz="2400"/>
              <a:t>Semantics of the fields, ie, meaning of information in fields</a:t>
            </a:r>
          </a:p>
          <a:p>
            <a:r>
              <a:rPr lang="en-US" altLang="en-US" sz="2400"/>
              <a:t>Rules for when and how processes send &amp; respond to messages</a:t>
            </a:r>
          </a:p>
        </p:txBody>
      </p:sp>
      <p:sp>
        <p:nvSpPr>
          <p:cNvPr id="3" name="Slide Number Placeholder 2"/>
          <p:cNvSpPr>
            <a:spLocks noGrp="1"/>
          </p:cNvSpPr>
          <p:nvPr>
            <p:ph type="sldNum" sz="quarter" idx="12"/>
          </p:nvPr>
        </p:nvSpPr>
        <p:spPr/>
        <p:txBody>
          <a:bodyPr/>
          <a:lstStyle/>
          <a:p>
            <a:pPr>
              <a:defRPr/>
            </a:pPr>
            <a:fld id="{2D848FA3-815C-426D-ADDC-7E5C7A336E43}" type="slidenum">
              <a:rPr lang="en-US" smtClean="0"/>
              <a:pPr>
                <a:defRPr/>
              </a:pPr>
              <a:t>17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33400" y="228600"/>
            <a:ext cx="8305800" cy="1143000"/>
          </a:xfrm>
        </p:spPr>
        <p:txBody>
          <a:bodyPr/>
          <a:lstStyle/>
          <a:p>
            <a:r>
              <a:rPr lang="en-US" altLang="en-US" sz="3200"/>
              <a:t>What transport service does an app need?</a:t>
            </a:r>
            <a:endParaRPr lang="en-US" altLang="en-US"/>
          </a:p>
        </p:txBody>
      </p:sp>
      <p:sp>
        <p:nvSpPr>
          <p:cNvPr id="22531" name="Rectangle 3"/>
          <p:cNvSpPr>
            <a:spLocks noGrp="1" noChangeArrowheads="1"/>
          </p:cNvSpPr>
          <p:nvPr>
            <p:ph sz="half" idx="1"/>
          </p:nvPr>
        </p:nvSpPr>
        <p:spPr>
          <a:xfrm>
            <a:off x="476250" y="1685925"/>
            <a:ext cx="4316413" cy="2797175"/>
          </a:xfrm>
        </p:spPr>
        <p:txBody>
          <a:bodyPr/>
          <a:lstStyle/>
          <a:p>
            <a:pPr>
              <a:lnSpc>
                <a:spcPct val="90000"/>
              </a:lnSpc>
              <a:buFont typeface="ZapfDingbats" pitchFamily="82" charset="2"/>
              <a:buNone/>
            </a:pPr>
            <a:r>
              <a:rPr lang="en-US" altLang="en-US" sz="2400">
                <a:solidFill>
                  <a:srgbClr val="FF0000"/>
                </a:solidFill>
              </a:rPr>
              <a:t>Data loss</a:t>
            </a:r>
            <a:endParaRPr lang="en-US" altLang="en-US" sz="2400"/>
          </a:p>
          <a:p>
            <a:pPr>
              <a:lnSpc>
                <a:spcPct val="90000"/>
              </a:lnSpc>
            </a:pPr>
            <a:r>
              <a:rPr lang="en-US" altLang="en-US" sz="2400"/>
              <a:t>some apps (e.g., audio) can tolerate some loss</a:t>
            </a:r>
          </a:p>
          <a:p>
            <a:pPr>
              <a:lnSpc>
                <a:spcPct val="90000"/>
              </a:lnSpc>
            </a:pPr>
            <a:r>
              <a:rPr lang="en-US" altLang="en-US" sz="2400"/>
              <a:t>other apps (e.g., file transfer, telnet) require 100% reliable data transfer</a:t>
            </a:r>
            <a:r>
              <a:rPr lang="en-US" altLang="en-US"/>
              <a:t> </a:t>
            </a:r>
          </a:p>
        </p:txBody>
      </p:sp>
      <p:sp>
        <p:nvSpPr>
          <p:cNvPr id="22532" name="Rectangle 4"/>
          <p:cNvSpPr>
            <a:spLocks noGrp="1" noChangeArrowheads="1"/>
          </p:cNvSpPr>
          <p:nvPr>
            <p:ph sz="half" idx="2"/>
          </p:nvPr>
        </p:nvSpPr>
        <p:spPr>
          <a:xfrm>
            <a:off x="542925" y="4016375"/>
            <a:ext cx="3810000" cy="2443163"/>
          </a:xfrm>
        </p:spPr>
        <p:txBody>
          <a:bodyPr/>
          <a:lstStyle/>
          <a:p>
            <a:pPr>
              <a:lnSpc>
                <a:spcPct val="90000"/>
              </a:lnSpc>
              <a:buFont typeface="ZapfDingbats" pitchFamily="82" charset="2"/>
              <a:buNone/>
            </a:pPr>
            <a:r>
              <a:rPr lang="en-US" altLang="en-US" sz="2400">
                <a:solidFill>
                  <a:srgbClr val="FF0000"/>
                </a:solidFill>
              </a:rPr>
              <a:t>Timing</a:t>
            </a:r>
            <a:endParaRPr lang="en-US" altLang="en-US" sz="2400"/>
          </a:p>
          <a:p>
            <a:pPr>
              <a:lnSpc>
                <a:spcPct val="90000"/>
              </a:lnSpc>
            </a:pPr>
            <a:r>
              <a:rPr lang="en-US" altLang="en-US" sz="2400"/>
              <a:t>some apps (e.g., Internet telephony, interactive games) require low delay to be “effective”</a:t>
            </a:r>
          </a:p>
        </p:txBody>
      </p:sp>
      <p:sp>
        <p:nvSpPr>
          <p:cNvPr id="19461" name="Rectangle 5"/>
          <p:cNvSpPr>
            <a:spLocks noChangeArrowheads="1"/>
          </p:cNvSpPr>
          <p:nvPr/>
        </p:nvSpPr>
        <p:spPr bwMode="auto">
          <a:xfrm>
            <a:off x="5026025" y="1665288"/>
            <a:ext cx="3886200" cy="3656012"/>
          </a:xfrm>
          <a:prstGeom prst="rect">
            <a:avLst/>
          </a:prstGeom>
          <a:noFill/>
          <a:ln w="9525">
            <a:noFill/>
            <a:miter lim="800000"/>
            <a:headEnd/>
            <a:tailEnd/>
          </a:ln>
        </p:spPr>
        <p:txBody>
          <a:bodyPr/>
          <a:lstStyle/>
          <a:p>
            <a:pPr marL="342900" indent="-342900">
              <a:spcBef>
                <a:spcPct val="20000"/>
              </a:spcBef>
              <a:buClr>
                <a:schemeClr val="accent2"/>
              </a:buClr>
              <a:buSzPct val="85000"/>
              <a:buFont typeface="ZapfDingbats" pitchFamily="82" charset="2"/>
              <a:buNone/>
              <a:defRPr/>
            </a:pPr>
            <a:r>
              <a:rPr lang="en-US" sz="2400" dirty="0">
                <a:solidFill>
                  <a:srgbClr val="FF0000"/>
                </a:solidFill>
                <a:latin typeface="+mj-lt"/>
                <a:cs typeface="+mn-cs"/>
              </a:rPr>
              <a:t>Bandwidth</a:t>
            </a:r>
            <a:endParaRPr lang="en-US" sz="2400" dirty="0">
              <a:latin typeface="+mj-lt"/>
              <a:cs typeface="+mn-cs"/>
            </a:endParaRPr>
          </a:p>
          <a:p>
            <a:pPr marL="342900" indent="-342900">
              <a:spcBef>
                <a:spcPct val="20000"/>
              </a:spcBef>
              <a:buClr>
                <a:schemeClr val="accent2"/>
              </a:buClr>
              <a:buSzPct val="85000"/>
              <a:buFont typeface="ZapfDingbats" pitchFamily="82" charset="2"/>
              <a:buChar char="r"/>
              <a:defRPr/>
            </a:pPr>
            <a:r>
              <a:rPr lang="en-US" sz="2400" dirty="0">
                <a:solidFill>
                  <a:srgbClr val="000000"/>
                </a:solidFill>
                <a:latin typeface="+mj-lt"/>
                <a:cs typeface="+mn-cs"/>
              </a:rPr>
              <a:t>some apps (e.g., multimedia) require minimum amount of bandwidth to be “effective”</a:t>
            </a:r>
          </a:p>
          <a:p>
            <a:pPr marL="342900" indent="-342900">
              <a:spcBef>
                <a:spcPct val="20000"/>
              </a:spcBef>
              <a:buClr>
                <a:schemeClr val="accent2"/>
              </a:buClr>
              <a:buSzPct val="85000"/>
              <a:buFont typeface="ZapfDingbats" pitchFamily="82" charset="2"/>
              <a:buChar char="r"/>
              <a:defRPr/>
            </a:pPr>
            <a:r>
              <a:rPr lang="en-US" sz="2400" dirty="0">
                <a:solidFill>
                  <a:srgbClr val="000000"/>
                </a:solidFill>
                <a:latin typeface="+mj-lt"/>
                <a:cs typeface="+mn-cs"/>
              </a:rPr>
              <a:t>other apps (“elastic apps”) make use of whatever bandwidth they get </a:t>
            </a:r>
          </a:p>
        </p:txBody>
      </p:sp>
      <p:sp>
        <p:nvSpPr>
          <p:cNvPr id="3" name="Slide Number Placeholder 2"/>
          <p:cNvSpPr>
            <a:spLocks noGrp="1"/>
          </p:cNvSpPr>
          <p:nvPr>
            <p:ph type="sldNum" sz="quarter" idx="12"/>
          </p:nvPr>
        </p:nvSpPr>
        <p:spPr/>
        <p:txBody>
          <a:bodyPr/>
          <a:lstStyle/>
          <a:p>
            <a:pPr>
              <a:defRPr/>
            </a:pPr>
            <a:fld id="{2D848FA3-815C-426D-ADDC-7E5C7A336E43}" type="slidenum">
              <a:rPr lang="en-US" smtClean="0"/>
              <a:pPr>
                <a:defRPr/>
              </a:pPr>
              <a:t>18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3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P spid="22532" grpId="0" build="p"/>
      <p:bldP spid="1946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9" name="Rectangle 2"/>
          <p:cNvSpPr>
            <a:spLocks noGrp="1" noChangeArrowheads="1"/>
          </p:cNvSpPr>
          <p:nvPr>
            <p:ph type="title"/>
          </p:nvPr>
        </p:nvSpPr>
        <p:spPr>
          <a:xfrm>
            <a:off x="304800" y="228600"/>
            <a:ext cx="8382000" cy="1143000"/>
          </a:xfrm>
        </p:spPr>
        <p:txBody>
          <a:bodyPr/>
          <a:lstStyle/>
          <a:p>
            <a:r>
              <a:rPr lang="en-US" altLang="en-US"/>
              <a:t>Transport services and protocols</a:t>
            </a:r>
          </a:p>
        </p:txBody>
      </p:sp>
      <p:sp>
        <p:nvSpPr>
          <p:cNvPr id="3090" name="Rectangle 3"/>
          <p:cNvSpPr>
            <a:spLocks noGrp="1" noChangeArrowheads="1"/>
          </p:cNvSpPr>
          <p:nvPr>
            <p:ph sz="half" idx="1"/>
          </p:nvPr>
        </p:nvSpPr>
        <p:spPr>
          <a:xfrm>
            <a:off x="438150" y="1425003"/>
            <a:ext cx="4086225" cy="5114925"/>
          </a:xfrm>
        </p:spPr>
        <p:txBody>
          <a:bodyPr/>
          <a:lstStyle/>
          <a:p>
            <a:r>
              <a:rPr lang="en-US" altLang="en-US" sz="2000"/>
              <a:t>provide</a:t>
            </a:r>
            <a:r>
              <a:rPr lang="en-US" altLang="en-US" sz="2000" i="1">
                <a:solidFill>
                  <a:srgbClr val="FF0000"/>
                </a:solidFill>
              </a:rPr>
              <a:t> logical communication</a:t>
            </a:r>
            <a:r>
              <a:rPr lang="en-US" altLang="en-US" sz="2000"/>
              <a:t> between app processes running on different hosts</a:t>
            </a:r>
          </a:p>
          <a:p>
            <a:r>
              <a:rPr lang="en-US" altLang="en-US" sz="2000"/>
              <a:t>transport protocols run in end systems </a:t>
            </a:r>
          </a:p>
          <a:p>
            <a:pPr lvl="1"/>
            <a:r>
              <a:rPr lang="en-US" altLang="en-US" sz="2000"/>
              <a:t>send side: breaks app messages into </a:t>
            </a:r>
            <a:r>
              <a:rPr lang="en-US" altLang="en-US" sz="2000">
                <a:solidFill>
                  <a:srgbClr val="FF0000"/>
                </a:solidFill>
              </a:rPr>
              <a:t>segments</a:t>
            </a:r>
            <a:r>
              <a:rPr lang="en-US" altLang="en-US" sz="2000"/>
              <a:t>, passes to  network layer</a:t>
            </a:r>
          </a:p>
          <a:p>
            <a:pPr lvl="1"/>
            <a:r>
              <a:rPr lang="en-US" altLang="en-US" sz="2000"/>
              <a:t>rcv side: reassembles segments into messages, passes to app layer</a:t>
            </a:r>
          </a:p>
          <a:p>
            <a:r>
              <a:rPr lang="en-US" altLang="en-US" sz="2000"/>
              <a:t>more than one transport protocol available to apps</a:t>
            </a:r>
          </a:p>
          <a:p>
            <a:pPr lvl="1"/>
            <a:r>
              <a:rPr lang="en-US" altLang="en-US" sz="2000"/>
              <a:t>Internet: TCP and UDP</a:t>
            </a:r>
          </a:p>
        </p:txBody>
      </p:sp>
      <p:sp>
        <p:nvSpPr>
          <p:cNvPr id="3092" name="Freeform 4"/>
          <p:cNvSpPr>
            <a:spLocks/>
          </p:cNvSpPr>
          <p:nvPr/>
        </p:nvSpPr>
        <p:spPr bwMode="auto">
          <a:xfrm>
            <a:off x="6788150" y="2019300"/>
            <a:ext cx="1798638" cy="1674813"/>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093" name="Freeform 5"/>
          <p:cNvSpPr>
            <a:spLocks/>
          </p:cNvSpPr>
          <p:nvPr/>
        </p:nvSpPr>
        <p:spPr bwMode="auto">
          <a:xfrm>
            <a:off x="4908550" y="1876425"/>
            <a:ext cx="1866900" cy="1589088"/>
          </a:xfrm>
          <a:custGeom>
            <a:avLst/>
            <a:gdLst>
              <a:gd name="T0" fmla="*/ 2147483647 w 1340"/>
              <a:gd name="T1" fmla="*/ 2147483647 h 1191"/>
              <a:gd name="T2" fmla="*/ 2147483647 w 1340"/>
              <a:gd name="T3" fmla="*/ 2147483647 h 1191"/>
              <a:gd name="T4" fmla="*/ 2147483647 w 1340"/>
              <a:gd name="T5" fmla="*/ 2147483647 h 1191"/>
              <a:gd name="T6" fmla="*/ 2147483647 w 1340"/>
              <a:gd name="T7" fmla="*/ 2147483647 h 1191"/>
              <a:gd name="T8" fmla="*/ 2147483647 w 1340"/>
              <a:gd name="T9" fmla="*/ 2147483647 h 1191"/>
              <a:gd name="T10" fmla="*/ 2147483647 w 1340"/>
              <a:gd name="T11" fmla="*/ 2147483647 h 1191"/>
              <a:gd name="T12" fmla="*/ 2147483647 w 1340"/>
              <a:gd name="T13" fmla="*/ 2147483647 h 1191"/>
              <a:gd name="T14" fmla="*/ 2147483647 w 1340"/>
              <a:gd name="T15" fmla="*/ 2147483647 h 1191"/>
              <a:gd name="T16" fmla="*/ 2147483647 w 1340"/>
              <a:gd name="T17" fmla="*/ 2147483647 h 1191"/>
              <a:gd name="T18" fmla="*/ 2147483647 w 1340"/>
              <a:gd name="T19" fmla="*/ 2147483647 h 1191"/>
              <a:gd name="T20" fmla="*/ 2147483647 w 1340"/>
              <a:gd name="T21" fmla="*/ 2147483647 h 1191"/>
              <a:gd name="T22" fmla="*/ 2147483647 w 1340"/>
              <a:gd name="T23" fmla="*/ 214748364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094" name="Freeform 6"/>
          <p:cNvSpPr>
            <a:spLocks/>
          </p:cNvSpPr>
          <p:nvPr/>
        </p:nvSpPr>
        <p:spPr bwMode="auto">
          <a:xfrm>
            <a:off x="5276850" y="3327400"/>
            <a:ext cx="2974975" cy="221932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3095" name="Group 7"/>
          <p:cNvGrpSpPr>
            <a:grpSpLocks/>
          </p:cNvGrpSpPr>
          <p:nvPr/>
        </p:nvGrpSpPr>
        <p:grpSpPr bwMode="auto">
          <a:xfrm>
            <a:off x="5026025" y="2011363"/>
            <a:ext cx="733425" cy="319087"/>
            <a:chOff x="3552" y="246"/>
            <a:chExt cx="527" cy="248"/>
          </a:xfrm>
        </p:grpSpPr>
        <p:graphicFrame>
          <p:nvGraphicFramePr>
            <p:cNvPr id="3087" name="Object 8"/>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name="Clip" r:id="rId2" imgW="1307263" imgH="1084139" progId="MS_ClipArt_Gallery.2">
                    <p:embed/>
                  </p:oleObj>
                </mc:Choice>
                <mc:Fallback>
                  <p:oleObj name="Clip" r:id="rId2" imgW="1307263" imgH="1084139" progId="MS_ClipArt_Gallery.2">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8" name="Object 9"/>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name="Clip" r:id="rId4" imgW="681706" imgH="480401" progId="MS_ClipArt_Gallery.2">
                    <p:embed/>
                  </p:oleObj>
                </mc:Choice>
                <mc:Fallback>
                  <p:oleObj name="Clip" r:id="rId4" imgW="681706" imgH="480401" progId="MS_ClipArt_Gallery.2">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46" name="Line 10"/>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096" name="Group 11"/>
          <p:cNvGrpSpPr>
            <a:grpSpLocks/>
          </p:cNvGrpSpPr>
          <p:nvPr/>
        </p:nvGrpSpPr>
        <p:grpSpPr bwMode="auto">
          <a:xfrm>
            <a:off x="5026025" y="2606675"/>
            <a:ext cx="733425" cy="319088"/>
            <a:chOff x="3552" y="246"/>
            <a:chExt cx="527" cy="248"/>
          </a:xfrm>
        </p:grpSpPr>
        <p:graphicFrame>
          <p:nvGraphicFramePr>
            <p:cNvPr id="3085" name="Object 12"/>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name="Clip" r:id="rId6" imgW="1307263" imgH="1084139" progId="MS_ClipArt_Gallery.2">
                    <p:embed/>
                  </p:oleObj>
                </mc:Choice>
                <mc:Fallback>
                  <p:oleObj name="Clip" r:id="rId6" imgW="1307263" imgH="1084139" progId="MS_ClipArt_Gallery.2">
                    <p:embed/>
                    <p:pic>
                      <p:nvPicPr>
                        <p:cNvPr id="0"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6" name="Object 13"/>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name="Clip" r:id="rId7" imgW="681706" imgH="480401" progId="MS_ClipArt_Gallery.2">
                    <p:embed/>
                  </p:oleObj>
                </mc:Choice>
                <mc:Fallback>
                  <p:oleObj name="Clip" r:id="rId7" imgW="681706" imgH="480401" progId="MS_ClipArt_Gallery.2">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45" name="Line 14"/>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097" name="Group 15"/>
          <p:cNvGrpSpPr>
            <a:grpSpLocks/>
          </p:cNvGrpSpPr>
          <p:nvPr/>
        </p:nvGrpSpPr>
        <p:grpSpPr bwMode="auto">
          <a:xfrm>
            <a:off x="5402263" y="2393950"/>
            <a:ext cx="69850" cy="214313"/>
            <a:chOff x="3842" y="406"/>
            <a:chExt cx="51" cy="167"/>
          </a:xfrm>
        </p:grpSpPr>
        <p:sp>
          <p:nvSpPr>
            <p:cNvPr id="3342" name="Oval 16"/>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343" name="Oval 17"/>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344" name="Oval 18"/>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grpSp>
      <p:grpSp>
        <p:nvGrpSpPr>
          <p:cNvPr id="3098" name="Group 19"/>
          <p:cNvGrpSpPr>
            <a:grpSpLocks/>
          </p:cNvGrpSpPr>
          <p:nvPr/>
        </p:nvGrpSpPr>
        <p:grpSpPr bwMode="auto">
          <a:xfrm>
            <a:off x="5872163" y="2897188"/>
            <a:ext cx="209550" cy="395287"/>
            <a:chOff x="4180" y="783"/>
            <a:chExt cx="150" cy="307"/>
          </a:xfrm>
        </p:grpSpPr>
        <p:sp>
          <p:nvSpPr>
            <p:cNvPr id="3334" name="AutoShape 20"/>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335" name="Rectangle 21"/>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336" name="Rectangle 2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337" name="AutoShape 2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338" name="Line 24"/>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39" name="Line 25"/>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40" name="Rectangle 2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341" name="Rectangle 27"/>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grpSp>
      <p:grpSp>
        <p:nvGrpSpPr>
          <p:cNvPr id="3099" name="Group 28"/>
          <p:cNvGrpSpPr>
            <a:grpSpLocks/>
          </p:cNvGrpSpPr>
          <p:nvPr/>
        </p:nvGrpSpPr>
        <p:grpSpPr bwMode="auto">
          <a:xfrm rot="-5400000">
            <a:off x="6184900" y="2974975"/>
            <a:ext cx="80963" cy="233363"/>
            <a:chOff x="3842" y="406"/>
            <a:chExt cx="51" cy="167"/>
          </a:xfrm>
        </p:grpSpPr>
        <p:sp>
          <p:nvSpPr>
            <p:cNvPr id="3331" name="Oval 29"/>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332" name="Oval 30"/>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333" name="Oval 31"/>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grpSp>
      <p:sp>
        <p:nvSpPr>
          <p:cNvPr id="3100" name="Line 32"/>
          <p:cNvSpPr>
            <a:spLocks noChangeShapeType="1"/>
          </p:cNvSpPr>
          <p:nvPr/>
        </p:nvSpPr>
        <p:spPr bwMode="auto">
          <a:xfrm>
            <a:off x="6008688" y="2805113"/>
            <a:ext cx="495300"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01" name="Line 33"/>
          <p:cNvSpPr>
            <a:spLocks noChangeShapeType="1"/>
          </p:cNvSpPr>
          <p:nvPr/>
        </p:nvSpPr>
        <p:spPr bwMode="auto">
          <a:xfrm>
            <a:off x="6011863" y="2801938"/>
            <a:ext cx="1587" cy="952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02" name="Line 34"/>
          <p:cNvSpPr>
            <a:spLocks noChangeShapeType="1"/>
          </p:cNvSpPr>
          <p:nvPr/>
        </p:nvSpPr>
        <p:spPr bwMode="auto">
          <a:xfrm>
            <a:off x="6507163" y="2800350"/>
            <a:ext cx="1587" cy="825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03" name="Line 35"/>
          <p:cNvSpPr>
            <a:spLocks noChangeShapeType="1"/>
          </p:cNvSpPr>
          <p:nvPr/>
        </p:nvSpPr>
        <p:spPr bwMode="auto">
          <a:xfrm>
            <a:off x="5708650" y="2265363"/>
            <a:ext cx="288925" cy="265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04" name="Line 36"/>
          <p:cNvSpPr>
            <a:spLocks noChangeShapeType="1"/>
          </p:cNvSpPr>
          <p:nvPr/>
        </p:nvSpPr>
        <p:spPr bwMode="auto">
          <a:xfrm flipV="1">
            <a:off x="5721350" y="2551113"/>
            <a:ext cx="276225" cy="330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05" name="Line 37"/>
          <p:cNvSpPr>
            <a:spLocks noChangeShapeType="1"/>
          </p:cNvSpPr>
          <p:nvPr/>
        </p:nvSpPr>
        <p:spPr bwMode="auto">
          <a:xfrm flipV="1">
            <a:off x="6248400" y="2636838"/>
            <a:ext cx="1588" cy="1635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106" name="Group 38"/>
          <p:cNvGrpSpPr>
            <a:grpSpLocks/>
          </p:cNvGrpSpPr>
          <p:nvPr/>
        </p:nvGrpSpPr>
        <p:grpSpPr bwMode="auto">
          <a:xfrm>
            <a:off x="6367463" y="2874963"/>
            <a:ext cx="209550" cy="395287"/>
            <a:chOff x="4180" y="783"/>
            <a:chExt cx="150" cy="307"/>
          </a:xfrm>
        </p:grpSpPr>
        <p:sp>
          <p:nvSpPr>
            <p:cNvPr id="3323" name="AutoShape 39"/>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324" name="Rectangle 40"/>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325" name="Rectangle 4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326" name="AutoShape 4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327" name="Line 43"/>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28" name="Line 44"/>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29" name="Rectangle 4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330" name="Rectangle 46"/>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grpSp>
      <p:grpSp>
        <p:nvGrpSpPr>
          <p:cNvPr id="3107" name="Group 47"/>
          <p:cNvGrpSpPr>
            <a:grpSpLocks/>
          </p:cNvGrpSpPr>
          <p:nvPr/>
        </p:nvGrpSpPr>
        <p:grpSpPr bwMode="auto">
          <a:xfrm>
            <a:off x="5410200" y="3494088"/>
            <a:ext cx="479425" cy="925512"/>
            <a:chOff x="3314" y="1248"/>
            <a:chExt cx="344" cy="694"/>
          </a:xfrm>
        </p:grpSpPr>
        <p:graphicFrame>
          <p:nvGraphicFramePr>
            <p:cNvPr id="3083" name="Object 48"/>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name="Clip" r:id="rId8" imgW="1307263" imgH="1084139" progId="MS_ClipArt_Gallery.2">
                    <p:embed/>
                  </p:oleObj>
                </mc:Choice>
                <mc:Fallback>
                  <p:oleObj name="Clip" r:id="rId8" imgW="1307263" imgH="1084139" progId="MS_ClipArt_Gallery.2">
                    <p:embed/>
                    <p:pic>
                      <p:nvPicPr>
                        <p:cNvPr id="0" name="Object 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16" name="Line 49"/>
            <p:cNvSpPr>
              <a:spLocks noChangeShapeType="1"/>
            </p:cNvSpPr>
            <p:nvPr/>
          </p:nvSpPr>
          <p:spPr bwMode="auto">
            <a:xfrm flipV="1">
              <a:off x="3606" y="1433"/>
              <a:ext cx="52"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3084" name="Object 50"/>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name="Clip" r:id="rId9" imgW="1307263" imgH="1084139" progId="MS_ClipArt_Gallery.2">
                    <p:embed/>
                  </p:oleObj>
                </mc:Choice>
                <mc:Fallback>
                  <p:oleObj name="Clip" r:id="rId9" imgW="1307263" imgH="1084139" progId="MS_ClipArt_Gallery.2">
                    <p:embed/>
                    <p:pic>
                      <p:nvPicPr>
                        <p:cNvPr id="0" name="Object 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17" name="Line 51"/>
            <p:cNvSpPr>
              <a:spLocks noChangeShapeType="1"/>
            </p:cNvSpPr>
            <p:nvPr/>
          </p:nvSpPr>
          <p:spPr bwMode="auto">
            <a:xfrm flipV="1">
              <a:off x="3606" y="1882"/>
              <a:ext cx="5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318" name="Group 52"/>
            <p:cNvGrpSpPr>
              <a:grpSpLocks/>
            </p:cNvGrpSpPr>
            <p:nvPr/>
          </p:nvGrpSpPr>
          <p:grpSpPr bwMode="auto">
            <a:xfrm>
              <a:off x="3404" y="1504"/>
              <a:ext cx="51" cy="167"/>
              <a:chOff x="3842" y="406"/>
              <a:chExt cx="51" cy="167"/>
            </a:xfrm>
          </p:grpSpPr>
          <p:sp>
            <p:nvSpPr>
              <p:cNvPr id="3320" name="Oval 53"/>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321" name="Oval 54"/>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322" name="Oval 55"/>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grpSp>
        <p:sp>
          <p:nvSpPr>
            <p:cNvPr id="3319" name="Line 56"/>
            <p:cNvSpPr>
              <a:spLocks noChangeShapeType="1"/>
            </p:cNvSpPr>
            <p:nvPr/>
          </p:nvSpPr>
          <p:spPr bwMode="auto">
            <a:xfrm>
              <a:off x="3654" y="1431"/>
              <a:ext cx="0" cy="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3074" name="Object 57"/>
          <p:cNvGraphicFramePr>
            <a:graphicFrameLocks noChangeAspect="1"/>
          </p:cNvGraphicFramePr>
          <p:nvPr/>
        </p:nvGraphicFramePr>
        <p:xfrm>
          <a:off x="6278563" y="4503738"/>
          <a:ext cx="417512" cy="331787"/>
        </p:xfrm>
        <a:graphic>
          <a:graphicData uri="http://schemas.openxmlformats.org/presentationml/2006/ole">
            <mc:AlternateContent xmlns:mc="http://schemas.openxmlformats.org/markup-compatibility/2006">
              <mc:Choice xmlns:v="urn:schemas-microsoft-com:vml" Requires="v">
                <p:oleObj name="Clip" r:id="rId10" imgW="1307263" imgH="1084139" progId="MS_ClipArt_Gallery.2">
                  <p:embed/>
                </p:oleObj>
              </mc:Choice>
              <mc:Fallback>
                <p:oleObj name="Clip" r:id="rId10" imgW="1307263" imgH="1084139" progId="MS_ClipArt_Gallery.2">
                  <p:embed/>
                  <p:pic>
                    <p:nvPicPr>
                      <p:cNvPr id="0" name="Object 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8563" y="4503738"/>
                        <a:ext cx="417512"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58"/>
          <p:cNvGraphicFramePr>
            <a:graphicFrameLocks noChangeAspect="1"/>
          </p:cNvGraphicFramePr>
          <p:nvPr/>
        </p:nvGraphicFramePr>
        <p:xfrm>
          <a:off x="5664200" y="4492625"/>
          <a:ext cx="415925" cy="330200"/>
        </p:xfrm>
        <a:graphic>
          <a:graphicData uri="http://schemas.openxmlformats.org/presentationml/2006/ole">
            <mc:AlternateContent xmlns:mc="http://schemas.openxmlformats.org/markup-compatibility/2006">
              <mc:Choice xmlns:v="urn:schemas-microsoft-com:vml" Requires="v">
                <p:oleObj name="Clip" r:id="rId11" imgW="1307263" imgH="1084139" progId="MS_ClipArt_Gallery.2">
                  <p:embed/>
                </p:oleObj>
              </mc:Choice>
              <mc:Fallback>
                <p:oleObj name="Clip" r:id="rId11" imgW="1307263" imgH="1084139" progId="MS_ClipArt_Gallery.2">
                  <p:embed/>
                  <p:pic>
                    <p:nvPicPr>
                      <p:cNvPr id="0" name="Object 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200" y="4492625"/>
                        <a:ext cx="415925"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08" name="Oval 59"/>
          <p:cNvSpPr>
            <a:spLocks noChangeArrowheads="1"/>
          </p:cNvSpPr>
          <p:nvPr/>
        </p:nvSpPr>
        <p:spPr bwMode="auto">
          <a:xfrm rot="-5400000">
            <a:off x="6080919" y="4596606"/>
            <a:ext cx="63500" cy="6508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109" name="Oval 60"/>
          <p:cNvSpPr>
            <a:spLocks noChangeArrowheads="1"/>
          </p:cNvSpPr>
          <p:nvPr/>
        </p:nvSpPr>
        <p:spPr bwMode="auto">
          <a:xfrm rot="-5400000">
            <a:off x="6165851" y="4594225"/>
            <a:ext cx="63500" cy="66675"/>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110" name="Oval 61"/>
          <p:cNvSpPr>
            <a:spLocks noChangeArrowheads="1"/>
          </p:cNvSpPr>
          <p:nvPr/>
        </p:nvSpPr>
        <p:spPr bwMode="auto">
          <a:xfrm rot="-5400000">
            <a:off x="6243637" y="4598988"/>
            <a:ext cx="61913" cy="6508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111" name="Line 62"/>
          <p:cNvSpPr>
            <a:spLocks noChangeShapeType="1"/>
          </p:cNvSpPr>
          <p:nvPr/>
        </p:nvSpPr>
        <p:spPr bwMode="auto">
          <a:xfrm rot="-5400000">
            <a:off x="6503194" y="4479132"/>
            <a:ext cx="60325"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12" name="Line 63"/>
          <p:cNvSpPr>
            <a:spLocks noChangeShapeType="1"/>
          </p:cNvSpPr>
          <p:nvPr/>
        </p:nvSpPr>
        <p:spPr bwMode="auto">
          <a:xfrm rot="5400000" flipH="1">
            <a:off x="5876925" y="4470400"/>
            <a:ext cx="635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13" name="Line 64"/>
          <p:cNvSpPr>
            <a:spLocks noChangeShapeType="1"/>
          </p:cNvSpPr>
          <p:nvPr/>
        </p:nvSpPr>
        <p:spPr bwMode="auto">
          <a:xfrm rot="16200000" flipV="1">
            <a:off x="6223794" y="4131469"/>
            <a:ext cx="0" cy="6270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14" name="Line 65"/>
          <p:cNvSpPr>
            <a:spLocks noChangeShapeType="1"/>
          </p:cNvSpPr>
          <p:nvPr/>
        </p:nvSpPr>
        <p:spPr bwMode="auto">
          <a:xfrm flipV="1">
            <a:off x="5889625" y="4070350"/>
            <a:ext cx="93663"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15" name="Line 66"/>
          <p:cNvSpPr>
            <a:spLocks noChangeShapeType="1"/>
          </p:cNvSpPr>
          <p:nvPr/>
        </p:nvSpPr>
        <p:spPr bwMode="auto">
          <a:xfrm>
            <a:off x="6491288" y="4116388"/>
            <a:ext cx="303212" cy="3857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16" name="Line 67"/>
          <p:cNvSpPr>
            <a:spLocks noChangeShapeType="1"/>
          </p:cNvSpPr>
          <p:nvPr/>
        </p:nvSpPr>
        <p:spPr bwMode="auto">
          <a:xfrm flipH="1">
            <a:off x="7286625" y="4113213"/>
            <a:ext cx="279400" cy="39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3076" name="Object 68"/>
          <p:cNvGraphicFramePr>
            <a:graphicFrameLocks noChangeAspect="1"/>
          </p:cNvGraphicFramePr>
          <p:nvPr/>
        </p:nvGraphicFramePr>
        <p:xfrm>
          <a:off x="7464425" y="3665538"/>
          <a:ext cx="203200" cy="241300"/>
        </p:xfrm>
        <a:graphic>
          <a:graphicData uri="http://schemas.openxmlformats.org/presentationml/2006/ole">
            <mc:AlternateContent xmlns:mc="http://schemas.openxmlformats.org/markup-compatibility/2006">
              <mc:Choice xmlns:v="urn:schemas-microsoft-com:vml" Requires="v">
                <p:oleObj name="Clip" r:id="rId12" imgW="982811" imgH="1208363" progId="MS_ClipArt_Gallery.2">
                  <p:embed/>
                </p:oleObj>
              </mc:Choice>
              <mc:Fallback>
                <p:oleObj name="Clip" r:id="rId12" imgW="982811" imgH="1208363" progId="MS_ClipArt_Gallery.2">
                  <p:embed/>
                  <p:pic>
                    <p:nvPicPr>
                      <p:cNvPr id="0" name="Object 6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64425" y="3665538"/>
                        <a:ext cx="2032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7" name="Object 69"/>
          <p:cNvGraphicFramePr>
            <a:graphicFrameLocks noChangeAspect="1"/>
          </p:cNvGraphicFramePr>
          <p:nvPr/>
        </p:nvGraphicFramePr>
        <p:xfrm>
          <a:off x="6127750" y="3746500"/>
          <a:ext cx="203200" cy="239713"/>
        </p:xfrm>
        <a:graphic>
          <a:graphicData uri="http://schemas.openxmlformats.org/presentationml/2006/ole">
            <mc:AlternateContent xmlns:mc="http://schemas.openxmlformats.org/markup-compatibility/2006">
              <mc:Choice xmlns:v="urn:schemas-microsoft-com:vml" Requires="v">
                <p:oleObj name="Clip" r:id="rId14" imgW="982811" imgH="1208363" progId="MS_ClipArt_Gallery.2">
                  <p:embed/>
                </p:oleObj>
              </mc:Choice>
              <mc:Fallback>
                <p:oleObj name="Clip" r:id="rId14" imgW="982811" imgH="1208363" progId="MS_ClipArt_Gallery.2">
                  <p:embed/>
                  <p:pic>
                    <p:nvPicPr>
                      <p:cNvPr id="0" name="Object 6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27750" y="3746500"/>
                        <a:ext cx="203200"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17" name="Group 70"/>
          <p:cNvGrpSpPr>
            <a:grpSpLocks/>
          </p:cNvGrpSpPr>
          <p:nvPr/>
        </p:nvGrpSpPr>
        <p:grpSpPr bwMode="auto">
          <a:xfrm>
            <a:off x="6475413" y="4943475"/>
            <a:ext cx="406400" cy="427038"/>
            <a:chOff x="2870" y="1518"/>
            <a:chExt cx="292" cy="320"/>
          </a:xfrm>
        </p:grpSpPr>
        <p:graphicFrame>
          <p:nvGraphicFramePr>
            <p:cNvPr id="3081" name="Object 7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15" imgW="826829" imgH="840406" progId="MS_ClipArt_Gallery.2">
                    <p:embed/>
                  </p:oleObj>
                </mc:Choice>
                <mc:Fallback>
                  <p:oleObj name="Clip" r:id="rId15" imgW="826829" imgH="840406" progId="MS_ClipArt_Gallery.2">
                    <p:embed/>
                    <p:pic>
                      <p:nvPicPr>
                        <p:cNvPr id="0" name="Object 7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2" name="Object 7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17" imgW="1268295" imgH="1199426" progId="MS_ClipArt_Gallery.2">
                    <p:embed/>
                  </p:oleObj>
                </mc:Choice>
                <mc:Fallback>
                  <p:oleObj name="Clip" r:id="rId17" imgW="1268295" imgH="1199426" progId="MS_ClipArt_Gallery.2">
                    <p:embed/>
                    <p:pic>
                      <p:nvPicPr>
                        <p:cNvPr id="0" name="Object 7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118" name="Group 73"/>
          <p:cNvGrpSpPr>
            <a:grpSpLocks/>
          </p:cNvGrpSpPr>
          <p:nvPr/>
        </p:nvGrpSpPr>
        <p:grpSpPr bwMode="auto">
          <a:xfrm>
            <a:off x="7253288" y="4975225"/>
            <a:ext cx="406400" cy="427038"/>
            <a:chOff x="2870" y="1518"/>
            <a:chExt cx="292" cy="320"/>
          </a:xfrm>
        </p:grpSpPr>
        <p:graphicFrame>
          <p:nvGraphicFramePr>
            <p:cNvPr id="3079" name="Object 74"/>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19" imgW="826829" imgH="840406" progId="MS_ClipArt_Gallery.2">
                    <p:embed/>
                  </p:oleObj>
                </mc:Choice>
                <mc:Fallback>
                  <p:oleObj name="Clip" r:id="rId19" imgW="826829" imgH="840406" progId="MS_ClipArt_Gallery.2">
                    <p:embed/>
                    <p:pic>
                      <p:nvPicPr>
                        <p:cNvPr id="0" name="Object 7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0" name="Object 75"/>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20" imgW="1268295" imgH="1199426" progId="MS_ClipArt_Gallery.2">
                    <p:embed/>
                  </p:oleObj>
                </mc:Choice>
                <mc:Fallback>
                  <p:oleObj name="Clip" r:id="rId20" imgW="1268295" imgH="1199426" progId="MS_ClipArt_Gallery.2">
                    <p:embed/>
                    <p:pic>
                      <p:nvPicPr>
                        <p:cNvPr id="0" name="Object 7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119" name="Group 76"/>
          <p:cNvGrpSpPr>
            <a:grpSpLocks/>
          </p:cNvGrpSpPr>
          <p:nvPr/>
        </p:nvGrpSpPr>
        <p:grpSpPr bwMode="auto">
          <a:xfrm>
            <a:off x="6838950" y="4691063"/>
            <a:ext cx="379413" cy="376237"/>
            <a:chOff x="4733" y="2082"/>
            <a:chExt cx="272" cy="282"/>
          </a:xfrm>
        </p:grpSpPr>
        <p:graphicFrame>
          <p:nvGraphicFramePr>
            <p:cNvPr id="3078" name="Object 77"/>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name="Clip" r:id="rId21" imgW="826829" imgH="840406" progId="MS_ClipArt_Gallery.2">
                    <p:embed/>
                  </p:oleObj>
                </mc:Choice>
                <mc:Fallback>
                  <p:oleObj name="Clip" r:id="rId21" imgW="826829" imgH="840406" progId="MS_ClipArt_Gallery.2">
                    <p:embed/>
                    <p:pic>
                      <p:nvPicPr>
                        <p:cNvPr id="0" name="Object 7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15" name="Rectangle 78"/>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grpSp>
      <p:sp>
        <p:nvSpPr>
          <p:cNvPr id="3120" name="Line 79"/>
          <p:cNvSpPr>
            <a:spLocks noChangeShapeType="1"/>
          </p:cNvSpPr>
          <p:nvPr/>
        </p:nvSpPr>
        <p:spPr bwMode="auto">
          <a:xfrm>
            <a:off x="7145338" y="4594225"/>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121" name="Group 80"/>
          <p:cNvGrpSpPr>
            <a:grpSpLocks/>
          </p:cNvGrpSpPr>
          <p:nvPr/>
        </p:nvGrpSpPr>
        <p:grpSpPr bwMode="auto">
          <a:xfrm>
            <a:off x="7866063" y="4017963"/>
            <a:ext cx="207962" cy="409575"/>
            <a:chOff x="4180" y="783"/>
            <a:chExt cx="150" cy="307"/>
          </a:xfrm>
        </p:grpSpPr>
        <p:sp>
          <p:nvSpPr>
            <p:cNvPr id="3307" name="AutoShape 81"/>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308" name="Rectangle 82"/>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309" name="Rectangle 8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310" name="AutoShape 8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311" name="Line 85"/>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12" name="Line 86"/>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13" name="Rectangle 8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314" name="Rectangle 88"/>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grpSp>
      <p:grpSp>
        <p:nvGrpSpPr>
          <p:cNvPr id="3122" name="Group 89"/>
          <p:cNvGrpSpPr>
            <a:grpSpLocks/>
          </p:cNvGrpSpPr>
          <p:nvPr/>
        </p:nvGrpSpPr>
        <p:grpSpPr bwMode="auto">
          <a:xfrm>
            <a:off x="7853363" y="4462463"/>
            <a:ext cx="207962" cy="409575"/>
            <a:chOff x="4180" y="783"/>
            <a:chExt cx="150" cy="307"/>
          </a:xfrm>
        </p:grpSpPr>
        <p:sp>
          <p:nvSpPr>
            <p:cNvPr id="3299" name="AutoShape 90"/>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300" name="Rectangle 91"/>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301" name="Rectangle 9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302" name="AutoShape 9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303" name="Line 94"/>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04" name="Line 95"/>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05" name="Rectangle 9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306" name="Rectangle 97"/>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grpSp>
      <p:sp>
        <p:nvSpPr>
          <p:cNvPr id="3123" name="Line 98"/>
          <p:cNvSpPr>
            <a:spLocks noChangeShapeType="1"/>
          </p:cNvSpPr>
          <p:nvPr/>
        </p:nvSpPr>
        <p:spPr bwMode="auto">
          <a:xfrm rot="5400000" flipH="1">
            <a:off x="7479506" y="4391819"/>
            <a:ext cx="6111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24" name="Line 99"/>
          <p:cNvSpPr>
            <a:spLocks noChangeShapeType="1"/>
          </p:cNvSpPr>
          <p:nvPr/>
        </p:nvSpPr>
        <p:spPr bwMode="auto">
          <a:xfrm rot="-5400000">
            <a:off x="7833519" y="4644231"/>
            <a:ext cx="0" cy="1031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25" name="Line 100"/>
          <p:cNvSpPr>
            <a:spLocks noChangeShapeType="1"/>
          </p:cNvSpPr>
          <p:nvPr/>
        </p:nvSpPr>
        <p:spPr bwMode="auto">
          <a:xfrm rot="-5400000">
            <a:off x="7823200" y="4175125"/>
            <a:ext cx="0" cy="88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26" name="Line 101"/>
          <p:cNvSpPr>
            <a:spLocks noChangeShapeType="1"/>
          </p:cNvSpPr>
          <p:nvPr/>
        </p:nvSpPr>
        <p:spPr bwMode="auto">
          <a:xfrm flipV="1">
            <a:off x="6502400" y="2316163"/>
            <a:ext cx="458788" cy="2079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27" name="Line 102"/>
          <p:cNvSpPr>
            <a:spLocks noChangeShapeType="1"/>
          </p:cNvSpPr>
          <p:nvPr/>
        </p:nvSpPr>
        <p:spPr bwMode="auto">
          <a:xfrm>
            <a:off x="7437438" y="2300288"/>
            <a:ext cx="485775" cy="2079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28" name="Line 103"/>
          <p:cNvSpPr>
            <a:spLocks noChangeShapeType="1"/>
          </p:cNvSpPr>
          <p:nvPr/>
        </p:nvSpPr>
        <p:spPr bwMode="auto">
          <a:xfrm flipH="1">
            <a:off x="7956550" y="2636838"/>
            <a:ext cx="24130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29" name="Line 104"/>
          <p:cNvSpPr>
            <a:spLocks noChangeShapeType="1"/>
          </p:cNvSpPr>
          <p:nvPr/>
        </p:nvSpPr>
        <p:spPr bwMode="auto">
          <a:xfrm>
            <a:off x="7186613" y="2413000"/>
            <a:ext cx="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30" name="Line 105"/>
          <p:cNvSpPr>
            <a:spLocks noChangeShapeType="1"/>
          </p:cNvSpPr>
          <p:nvPr/>
        </p:nvSpPr>
        <p:spPr bwMode="auto">
          <a:xfrm>
            <a:off x="7212013" y="3060700"/>
            <a:ext cx="534987" cy="368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31" name="Line 106"/>
          <p:cNvSpPr>
            <a:spLocks noChangeShapeType="1"/>
          </p:cNvSpPr>
          <p:nvPr/>
        </p:nvSpPr>
        <p:spPr bwMode="auto">
          <a:xfrm flipH="1">
            <a:off x="7672388" y="3525838"/>
            <a:ext cx="266700" cy="360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32" name="Line 107"/>
          <p:cNvSpPr>
            <a:spLocks noChangeShapeType="1"/>
          </p:cNvSpPr>
          <p:nvPr/>
        </p:nvSpPr>
        <p:spPr bwMode="auto">
          <a:xfrm flipH="1">
            <a:off x="7445375" y="2605088"/>
            <a:ext cx="560388"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33" name="Line 108"/>
          <p:cNvSpPr>
            <a:spLocks noChangeShapeType="1"/>
          </p:cNvSpPr>
          <p:nvPr/>
        </p:nvSpPr>
        <p:spPr bwMode="auto">
          <a:xfrm flipH="1">
            <a:off x="7454900" y="2044700"/>
            <a:ext cx="350838" cy="255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34" name="Line 109"/>
          <p:cNvSpPr>
            <a:spLocks noChangeShapeType="1"/>
          </p:cNvSpPr>
          <p:nvPr/>
        </p:nvSpPr>
        <p:spPr bwMode="auto">
          <a:xfrm flipH="1">
            <a:off x="8172450" y="2220913"/>
            <a:ext cx="201613" cy="176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135" name="Group 110"/>
          <p:cNvGrpSpPr>
            <a:grpSpLocks/>
          </p:cNvGrpSpPr>
          <p:nvPr/>
        </p:nvGrpSpPr>
        <p:grpSpPr bwMode="auto">
          <a:xfrm>
            <a:off x="5983288" y="2413000"/>
            <a:ext cx="501650" cy="233363"/>
            <a:chOff x="3600" y="219"/>
            <a:chExt cx="360" cy="175"/>
          </a:xfrm>
        </p:grpSpPr>
        <p:sp>
          <p:nvSpPr>
            <p:cNvPr id="3286" name="Oval 11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287" name="Line 112"/>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88" name="Line 113"/>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89" name="Rectangle 114"/>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ctr"/>
              <a:endParaRPr lang="en-US" altLang="en-US" sz="2400">
                <a:latin typeface="Times New Roman" pitchFamily="18" charset="0"/>
              </a:endParaRPr>
            </a:p>
          </p:txBody>
        </p:sp>
        <p:sp>
          <p:nvSpPr>
            <p:cNvPr id="3290" name="Oval 11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grpSp>
          <p:nvGrpSpPr>
            <p:cNvPr id="3291" name="Group 116"/>
            <p:cNvGrpSpPr>
              <a:grpSpLocks/>
            </p:cNvGrpSpPr>
            <p:nvPr/>
          </p:nvGrpSpPr>
          <p:grpSpPr bwMode="auto">
            <a:xfrm>
              <a:off x="3686" y="244"/>
              <a:ext cx="177" cy="66"/>
              <a:chOff x="2848" y="848"/>
              <a:chExt cx="140" cy="98"/>
            </a:xfrm>
          </p:grpSpPr>
          <p:sp>
            <p:nvSpPr>
              <p:cNvPr id="3296" name="Line 11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97" name="Line 11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98" name="Line 11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292" name="Group 120"/>
            <p:cNvGrpSpPr>
              <a:grpSpLocks/>
            </p:cNvGrpSpPr>
            <p:nvPr/>
          </p:nvGrpSpPr>
          <p:grpSpPr bwMode="auto">
            <a:xfrm flipV="1">
              <a:off x="3686" y="243"/>
              <a:ext cx="177" cy="66"/>
              <a:chOff x="2848" y="848"/>
              <a:chExt cx="140" cy="98"/>
            </a:xfrm>
          </p:grpSpPr>
          <p:sp>
            <p:nvSpPr>
              <p:cNvPr id="3293" name="Line 12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94" name="Line 12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95" name="Line 12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3136" name="Group 124"/>
          <p:cNvGrpSpPr>
            <a:grpSpLocks/>
          </p:cNvGrpSpPr>
          <p:nvPr/>
        </p:nvGrpSpPr>
        <p:grpSpPr bwMode="auto">
          <a:xfrm>
            <a:off x="6935788" y="2184400"/>
            <a:ext cx="501650" cy="233363"/>
            <a:chOff x="3600" y="219"/>
            <a:chExt cx="360" cy="175"/>
          </a:xfrm>
        </p:grpSpPr>
        <p:sp>
          <p:nvSpPr>
            <p:cNvPr id="3273" name="Oval 12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274" name="Line 12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5" name="Line 12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6" name="Rectangle 128"/>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ctr"/>
              <a:endParaRPr lang="en-US" altLang="en-US" sz="2400">
                <a:latin typeface="Times New Roman" pitchFamily="18" charset="0"/>
              </a:endParaRPr>
            </a:p>
          </p:txBody>
        </p:sp>
        <p:sp>
          <p:nvSpPr>
            <p:cNvPr id="3277" name="Oval 12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grpSp>
          <p:nvGrpSpPr>
            <p:cNvPr id="3278" name="Group 130"/>
            <p:cNvGrpSpPr>
              <a:grpSpLocks/>
            </p:cNvGrpSpPr>
            <p:nvPr/>
          </p:nvGrpSpPr>
          <p:grpSpPr bwMode="auto">
            <a:xfrm>
              <a:off x="3686" y="244"/>
              <a:ext cx="177" cy="66"/>
              <a:chOff x="2848" y="848"/>
              <a:chExt cx="140" cy="98"/>
            </a:xfrm>
          </p:grpSpPr>
          <p:sp>
            <p:nvSpPr>
              <p:cNvPr id="3283" name="Line 13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84" name="Line 13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85" name="Line 13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279" name="Group 134"/>
            <p:cNvGrpSpPr>
              <a:grpSpLocks/>
            </p:cNvGrpSpPr>
            <p:nvPr/>
          </p:nvGrpSpPr>
          <p:grpSpPr bwMode="auto">
            <a:xfrm flipV="1">
              <a:off x="3686" y="243"/>
              <a:ext cx="177" cy="66"/>
              <a:chOff x="2848" y="848"/>
              <a:chExt cx="140" cy="98"/>
            </a:xfrm>
          </p:grpSpPr>
          <p:sp>
            <p:nvSpPr>
              <p:cNvPr id="3280" name="Line 13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81" name="Line 13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82" name="Line 13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3137" name="Group 138"/>
          <p:cNvGrpSpPr>
            <a:grpSpLocks/>
          </p:cNvGrpSpPr>
          <p:nvPr/>
        </p:nvGrpSpPr>
        <p:grpSpPr bwMode="auto">
          <a:xfrm>
            <a:off x="6953250" y="2841625"/>
            <a:ext cx="501650" cy="233363"/>
            <a:chOff x="3600" y="219"/>
            <a:chExt cx="360" cy="175"/>
          </a:xfrm>
        </p:grpSpPr>
        <p:sp>
          <p:nvSpPr>
            <p:cNvPr id="3260" name="Oval 13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261" name="Line 14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62" name="Line 14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63" name="Rectangle 14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ctr"/>
              <a:endParaRPr lang="en-US" altLang="en-US" sz="2400">
                <a:latin typeface="Times New Roman" pitchFamily="18" charset="0"/>
              </a:endParaRPr>
            </a:p>
          </p:txBody>
        </p:sp>
        <p:sp>
          <p:nvSpPr>
            <p:cNvPr id="3264" name="Oval 14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grpSp>
          <p:nvGrpSpPr>
            <p:cNvPr id="3265" name="Group 144"/>
            <p:cNvGrpSpPr>
              <a:grpSpLocks/>
            </p:cNvGrpSpPr>
            <p:nvPr/>
          </p:nvGrpSpPr>
          <p:grpSpPr bwMode="auto">
            <a:xfrm>
              <a:off x="3686" y="244"/>
              <a:ext cx="177" cy="66"/>
              <a:chOff x="2848" y="848"/>
              <a:chExt cx="140" cy="98"/>
            </a:xfrm>
          </p:grpSpPr>
          <p:sp>
            <p:nvSpPr>
              <p:cNvPr id="3270" name="Line 14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1" name="Line 14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2" name="Line 14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266" name="Group 148"/>
            <p:cNvGrpSpPr>
              <a:grpSpLocks/>
            </p:cNvGrpSpPr>
            <p:nvPr/>
          </p:nvGrpSpPr>
          <p:grpSpPr bwMode="auto">
            <a:xfrm flipV="1">
              <a:off x="3686" y="243"/>
              <a:ext cx="177" cy="66"/>
              <a:chOff x="2848" y="848"/>
              <a:chExt cx="140" cy="98"/>
            </a:xfrm>
          </p:grpSpPr>
          <p:sp>
            <p:nvSpPr>
              <p:cNvPr id="3267" name="Line 14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68" name="Line 15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69" name="Line 15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3138" name="Group 152"/>
          <p:cNvGrpSpPr>
            <a:grpSpLocks/>
          </p:cNvGrpSpPr>
          <p:nvPr/>
        </p:nvGrpSpPr>
        <p:grpSpPr bwMode="auto">
          <a:xfrm>
            <a:off x="7923213" y="2392363"/>
            <a:ext cx="500062" cy="233362"/>
            <a:chOff x="3600" y="219"/>
            <a:chExt cx="360" cy="175"/>
          </a:xfrm>
        </p:grpSpPr>
        <p:sp>
          <p:nvSpPr>
            <p:cNvPr id="3247" name="Oval 15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248" name="Line 15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49" name="Line 15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50" name="Rectangle 156"/>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ctr"/>
              <a:endParaRPr lang="en-US" altLang="en-US" sz="2400">
                <a:latin typeface="Times New Roman" pitchFamily="18" charset="0"/>
              </a:endParaRPr>
            </a:p>
          </p:txBody>
        </p:sp>
        <p:sp>
          <p:nvSpPr>
            <p:cNvPr id="3251" name="Oval 15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grpSp>
          <p:nvGrpSpPr>
            <p:cNvPr id="3252" name="Group 158"/>
            <p:cNvGrpSpPr>
              <a:grpSpLocks/>
            </p:cNvGrpSpPr>
            <p:nvPr/>
          </p:nvGrpSpPr>
          <p:grpSpPr bwMode="auto">
            <a:xfrm>
              <a:off x="3686" y="244"/>
              <a:ext cx="177" cy="66"/>
              <a:chOff x="2848" y="848"/>
              <a:chExt cx="140" cy="98"/>
            </a:xfrm>
          </p:grpSpPr>
          <p:sp>
            <p:nvSpPr>
              <p:cNvPr id="3257" name="Line 15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58" name="Line 16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59" name="Line 16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253" name="Group 162"/>
            <p:cNvGrpSpPr>
              <a:grpSpLocks/>
            </p:cNvGrpSpPr>
            <p:nvPr/>
          </p:nvGrpSpPr>
          <p:grpSpPr bwMode="auto">
            <a:xfrm flipV="1">
              <a:off x="3686" y="243"/>
              <a:ext cx="177" cy="66"/>
              <a:chOff x="2848" y="848"/>
              <a:chExt cx="140" cy="98"/>
            </a:xfrm>
          </p:grpSpPr>
          <p:sp>
            <p:nvSpPr>
              <p:cNvPr id="3254" name="Line 16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55" name="Line 16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56" name="Line 16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3139" name="Group 166"/>
          <p:cNvGrpSpPr>
            <a:grpSpLocks/>
          </p:cNvGrpSpPr>
          <p:nvPr/>
        </p:nvGrpSpPr>
        <p:grpSpPr bwMode="auto">
          <a:xfrm>
            <a:off x="7729538" y="3289300"/>
            <a:ext cx="501650" cy="233363"/>
            <a:chOff x="3600" y="219"/>
            <a:chExt cx="360" cy="175"/>
          </a:xfrm>
        </p:grpSpPr>
        <p:sp>
          <p:nvSpPr>
            <p:cNvPr id="3234" name="Oval 16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235" name="Line 16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36" name="Line 16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37" name="Rectangle 170"/>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ctr"/>
              <a:endParaRPr lang="en-US" altLang="en-US" sz="2400">
                <a:latin typeface="Times New Roman" pitchFamily="18" charset="0"/>
              </a:endParaRPr>
            </a:p>
          </p:txBody>
        </p:sp>
        <p:sp>
          <p:nvSpPr>
            <p:cNvPr id="3238" name="Oval 17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grpSp>
          <p:nvGrpSpPr>
            <p:cNvPr id="3239" name="Group 172"/>
            <p:cNvGrpSpPr>
              <a:grpSpLocks/>
            </p:cNvGrpSpPr>
            <p:nvPr/>
          </p:nvGrpSpPr>
          <p:grpSpPr bwMode="auto">
            <a:xfrm>
              <a:off x="3686" y="244"/>
              <a:ext cx="177" cy="66"/>
              <a:chOff x="2848" y="848"/>
              <a:chExt cx="140" cy="98"/>
            </a:xfrm>
          </p:grpSpPr>
          <p:sp>
            <p:nvSpPr>
              <p:cNvPr id="3244" name="Line 17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45" name="Line 17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46" name="Line 17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240" name="Group 176"/>
            <p:cNvGrpSpPr>
              <a:grpSpLocks/>
            </p:cNvGrpSpPr>
            <p:nvPr/>
          </p:nvGrpSpPr>
          <p:grpSpPr bwMode="auto">
            <a:xfrm flipV="1">
              <a:off x="3686" y="243"/>
              <a:ext cx="177" cy="66"/>
              <a:chOff x="2848" y="848"/>
              <a:chExt cx="140" cy="98"/>
            </a:xfrm>
          </p:grpSpPr>
          <p:sp>
            <p:nvSpPr>
              <p:cNvPr id="3241" name="Line 17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42" name="Line 17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43" name="Line 17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3140" name="Group 180"/>
          <p:cNvGrpSpPr>
            <a:grpSpLocks/>
          </p:cNvGrpSpPr>
          <p:nvPr/>
        </p:nvGrpSpPr>
        <p:grpSpPr bwMode="auto">
          <a:xfrm>
            <a:off x="7396163" y="3873500"/>
            <a:ext cx="501650" cy="234950"/>
            <a:chOff x="3600" y="219"/>
            <a:chExt cx="360" cy="175"/>
          </a:xfrm>
        </p:grpSpPr>
        <p:sp>
          <p:nvSpPr>
            <p:cNvPr id="3221" name="Oval 18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222" name="Line 182"/>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23" name="Line 183"/>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24" name="Rectangle 184"/>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ctr"/>
              <a:endParaRPr lang="en-US" altLang="en-US" sz="2400">
                <a:latin typeface="Times New Roman" pitchFamily="18" charset="0"/>
              </a:endParaRPr>
            </a:p>
          </p:txBody>
        </p:sp>
        <p:sp>
          <p:nvSpPr>
            <p:cNvPr id="3225" name="Oval 18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grpSp>
          <p:nvGrpSpPr>
            <p:cNvPr id="3226" name="Group 186"/>
            <p:cNvGrpSpPr>
              <a:grpSpLocks/>
            </p:cNvGrpSpPr>
            <p:nvPr/>
          </p:nvGrpSpPr>
          <p:grpSpPr bwMode="auto">
            <a:xfrm>
              <a:off x="3686" y="244"/>
              <a:ext cx="177" cy="66"/>
              <a:chOff x="2848" y="848"/>
              <a:chExt cx="140" cy="98"/>
            </a:xfrm>
          </p:grpSpPr>
          <p:sp>
            <p:nvSpPr>
              <p:cNvPr id="3231" name="Line 18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32" name="Line 18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33" name="Line 18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227" name="Group 190"/>
            <p:cNvGrpSpPr>
              <a:grpSpLocks/>
            </p:cNvGrpSpPr>
            <p:nvPr/>
          </p:nvGrpSpPr>
          <p:grpSpPr bwMode="auto">
            <a:xfrm flipV="1">
              <a:off x="3686" y="243"/>
              <a:ext cx="177" cy="66"/>
              <a:chOff x="2848" y="848"/>
              <a:chExt cx="140" cy="98"/>
            </a:xfrm>
          </p:grpSpPr>
          <p:sp>
            <p:nvSpPr>
              <p:cNvPr id="3228" name="Line 19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29" name="Line 19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30" name="Line 19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3141" name="Group 194"/>
          <p:cNvGrpSpPr>
            <a:grpSpLocks/>
          </p:cNvGrpSpPr>
          <p:nvPr/>
        </p:nvGrpSpPr>
        <p:grpSpPr bwMode="auto">
          <a:xfrm>
            <a:off x="6786563" y="4362450"/>
            <a:ext cx="500062" cy="233363"/>
            <a:chOff x="3600" y="219"/>
            <a:chExt cx="360" cy="175"/>
          </a:xfrm>
        </p:grpSpPr>
        <p:sp>
          <p:nvSpPr>
            <p:cNvPr id="3208" name="Oval 19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209" name="Line 19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10" name="Line 19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11" name="Rectangle 198"/>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ctr"/>
              <a:endParaRPr lang="en-US" altLang="en-US" sz="2400">
                <a:latin typeface="Times New Roman" pitchFamily="18" charset="0"/>
              </a:endParaRPr>
            </a:p>
          </p:txBody>
        </p:sp>
        <p:sp>
          <p:nvSpPr>
            <p:cNvPr id="3212" name="Oval 19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grpSp>
          <p:nvGrpSpPr>
            <p:cNvPr id="3213" name="Group 200"/>
            <p:cNvGrpSpPr>
              <a:grpSpLocks/>
            </p:cNvGrpSpPr>
            <p:nvPr/>
          </p:nvGrpSpPr>
          <p:grpSpPr bwMode="auto">
            <a:xfrm>
              <a:off x="3686" y="244"/>
              <a:ext cx="177" cy="66"/>
              <a:chOff x="2848" y="848"/>
              <a:chExt cx="140" cy="98"/>
            </a:xfrm>
          </p:grpSpPr>
          <p:sp>
            <p:nvSpPr>
              <p:cNvPr id="3218" name="Line 20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19" name="Line 20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20" name="Line 20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214" name="Group 204"/>
            <p:cNvGrpSpPr>
              <a:grpSpLocks/>
            </p:cNvGrpSpPr>
            <p:nvPr/>
          </p:nvGrpSpPr>
          <p:grpSpPr bwMode="auto">
            <a:xfrm flipV="1">
              <a:off x="3686" y="243"/>
              <a:ext cx="177" cy="66"/>
              <a:chOff x="2848" y="848"/>
              <a:chExt cx="140" cy="98"/>
            </a:xfrm>
          </p:grpSpPr>
          <p:sp>
            <p:nvSpPr>
              <p:cNvPr id="3215" name="Line 20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16" name="Line 20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17" name="Line 20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3142" name="Group 208"/>
          <p:cNvGrpSpPr>
            <a:grpSpLocks/>
          </p:cNvGrpSpPr>
          <p:nvPr/>
        </p:nvGrpSpPr>
        <p:grpSpPr bwMode="auto">
          <a:xfrm>
            <a:off x="5983288" y="3986213"/>
            <a:ext cx="501650" cy="233362"/>
            <a:chOff x="3600" y="219"/>
            <a:chExt cx="360" cy="175"/>
          </a:xfrm>
        </p:grpSpPr>
        <p:sp>
          <p:nvSpPr>
            <p:cNvPr id="3195" name="Oval 20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196" name="Line 21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97" name="Line 21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98" name="Rectangle 21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ctr"/>
              <a:endParaRPr lang="en-US" altLang="en-US" sz="2400">
                <a:latin typeface="Times New Roman" pitchFamily="18" charset="0"/>
              </a:endParaRPr>
            </a:p>
          </p:txBody>
        </p:sp>
        <p:sp>
          <p:nvSpPr>
            <p:cNvPr id="3199" name="Oval 21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grpSp>
          <p:nvGrpSpPr>
            <p:cNvPr id="3200" name="Group 214"/>
            <p:cNvGrpSpPr>
              <a:grpSpLocks/>
            </p:cNvGrpSpPr>
            <p:nvPr/>
          </p:nvGrpSpPr>
          <p:grpSpPr bwMode="auto">
            <a:xfrm>
              <a:off x="3686" y="244"/>
              <a:ext cx="177" cy="66"/>
              <a:chOff x="2848" y="848"/>
              <a:chExt cx="140" cy="98"/>
            </a:xfrm>
          </p:grpSpPr>
          <p:sp>
            <p:nvSpPr>
              <p:cNvPr id="3205" name="Line 21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06" name="Line 21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07" name="Line 21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201" name="Group 218"/>
            <p:cNvGrpSpPr>
              <a:grpSpLocks/>
            </p:cNvGrpSpPr>
            <p:nvPr/>
          </p:nvGrpSpPr>
          <p:grpSpPr bwMode="auto">
            <a:xfrm flipV="1">
              <a:off x="3686" y="243"/>
              <a:ext cx="177" cy="66"/>
              <a:chOff x="2848" y="848"/>
              <a:chExt cx="140" cy="98"/>
            </a:xfrm>
          </p:grpSpPr>
          <p:sp>
            <p:nvSpPr>
              <p:cNvPr id="3202" name="Line 21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03" name="Line 22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04" name="Line 22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143" name="Line 222"/>
          <p:cNvSpPr>
            <a:spLocks noChangeShapeType="1"/>
          </p:cNvSpPr>
          <p:nvPr/>
        </p:nvSpPr>
        <p:spPr bwMode="auto">
          <a:xfrm flipV="1">
            <a:off x="6238875" y="4198938"/>
            <a:ext cx="1588" cy="2492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144" name="Group 223"/>
          <p:cNvGrpSpPr>
            <a:grpSpLocks/>
          </p:cNvGrpSpPr>
          <p:nvPr/>
        </p:nvGrpSpPr>
        <p:grpSpPr bwMode="auto">
          <a:xfrm>
            <a:off x="4692650" y="1533525"/>
            <a:ext cx="814388" cy="854075"/>
            <a:chOff x="4180" y="744"/>
            <a:chExt cx="513" cy="538"/>
          </a:xfrm>
        </p:grpSpPr>
        <p:sp>
          <p:nvSpPr>
            <p:cNvPr id="3188" name="Rectangle 224"/>
            <p:cNvSpPr>
              <a:spLocks noChangeArrowheads="1"/>
            </p:cNvSpPr>
            <p:nvPr/>
          </p:nvSpPr>
          <p:spPr bwMode="auto">
            <a:xfrm>
              <a:off x="4242" y="747"/>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189" name="Rectangle 225"/>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190" name="Rectangle 226"/>
            <p:cNvSpPr>
              <a:spLocks noChangeArrowheads="1"/>
            </p:cNvSpPr>
            <p:nvPr/>
          </p:nvSpPr>
          <p:spPr bwMode="auto">
            <a:xfrm>
              <a:off x="4224" y="873"/>
              <a:ext cx="42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191" name="Text Box 227"/>
            <p:cNvSpPr txBox="1">
              <a:spLocks noChangeArrowheads="1"/>
            </p:cNvSpPr>
            <p:nvPr/>
          </p:nvSpPr>
          <p:spPr bwMode="auto">
            <a:xfrm>
              <a:off x="4180" y="744"/>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ctr"/>
              <a:r>
                <a:rPr lang="en-US" altLang="en-US" sz="1000"/>
                <a:t>application</a:t>
              </a:r>
            </a:p>
            <a:p>
              <a:pPr algn="ctr"/>
              <a:r>
                <a:rPr lang="en-US" altLang="en-US" sz="1000">
                  <a:solidFill>
                    <a:schemeClr val="bg1"/>
                  </a:solidFill>
                </a:rPr>
                <a:t>transport</a:t>
              </a:r>
              <a:endParaRPr lang="en-US" altLang="en-US" sz="1000"/>
            </a:p>
            <a:p>
              <a:pPr algn="ctr"/>
              <a:r>
                <a:rPr lang="en-US" altLang="en-US" sz="1000"/>
                <a:t>network</a:t>
              </a:r>
            </a:p>
            <a:p>
              <a:pPr algn="ctr"/>
              <a:r>
                <a:rPr lang="en-US" altLang="en-US" sz="1000"/>
                <a:t>data link</a:t>
              </a:r>
            </a:p>
            <a:p>
              <a:pPr algn="ctr"/>
              <a:r>
                <a:rPr lang="en-US" altLang="en-US" sz="1000"/>
                <a:t>physical</a:t>
              </a:r>
              <a:endParaRPr lang="en-US" altLang="en-US" sz="2400">
                <a:latin typeface="Times New Roman" pitchFamily="18" charset="0"/>
              </a:endParaRPr>
            </a:p>
          </p:txBody>
        </p:sp>
        <p:sp>
          <p:nvSpPr>
            <p:cNvPr id="3192" name="Line 228"/>
            <p:cNvSpPr>
              <a:spLocks noChangeShapeType="1"/>
            </p:cNvSpPr>
            <p:nvPr/>
          </p:nvSpPr>
          <p:spPr bwMode="auto">
            <a:xfrm>
              <a:off x="4221" y="978"/>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93" name="Line 229"/>
            <p:cNvSpPr>
              <a:spLocks noChangeShapeType="1"/>
            </p:cNvSpPr>
            <p:nvPr/>
          </p:nvSpPr>
          <p:spPr bwMode="auto">
            <a:xfrm>
              <a:off x="4227" y="106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94" name="Line 230"/>
            <p:cNvSpPr>
              <a:spLocks noChangeShapeType="1"/>
            </p:cNvSpPr>
            <p:nvPr/>
          </p:nvSpPr>
          <p:spPr bwMode="auto">
            <a:xfrm>
              <a:off x="4227" y="115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145" name="Group 231"/>
          <p:cNvGrpSpPr>
            <a:grpSpLocks/>
          </p:cNvGrpSpPr>
          <p:nvPr/>
        </p:nvGrpSpPr>
        <p:grpSpPr bwMode="auto">
          <a:xfrm>
            <a:off x="7816850" y="4419600"/>
            <a:ext cx="814388" cy="854075"/>
            <a:chOff x="4180" y="744"/>
            <a:chExt cx="513" cy="538"/>
          </a:xfrm>
        </p:grpSpPr>
        <p:sp>
          <p:nvSpPr>
            <p:cNvPr id="3181" name="Rectangle 232"/>
            <p:cNvSpPr>
              <a:spLocks noChangeArrowheads="1"/>
            </p:cNvSpPr>
            <p:nvPr/>
          </p:nvSpPr>
          <p:spPr bwMode="auto">
            <a:xfrm>
              <a:off x="4242" y="747"/>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182" name="Rectangle 233"/>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183" name="Rectangle 234"/>
            <p:cNvSpPr>
              <a:spLocks noChangeArrowheads="1"/>
            </p:cNvSpPr>
            <p:nvPr/>
          </p:nvSpPr>
          <p:spPr bwMode="auto">
            <a:xfrm>
              <a:off x="4224" y="873"/>
              <a:ext cx="42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184" name="Text Box 235"/>
            <p:cNvSpPr txBox="1">
              <a:spLocks noChangeArrowheads="1"/>
            </p:cNvSpPr>
            <p:nvPr/>
          </p:nvSpPr>
          <p:spPr bwMode="auto">
            <a:xfrm>
              <a:off x="4180" y="744"/>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ctr"/>
              <a:r>
                <a:rPr lang="en-US" altLang="en-US" sz="1000"/>
                <a:t>application</a:t>
              </a:r>
            </a:p>
            <a:p>
              <a:pPr algn="ctr"/>
              <a:r>
                <a:rPr lang="en-US" altLang="en-US" sz="1000">
                  <a:solidFill>
                    <a:schemeClr val="bg1"/>
                  </a:solidFill>
                </a:rPr>
                <a:t>transport</a:t>
              </a:r>
              <a:endParaRPr lang="en-US" altLang="en-US" sz="1000"/>
            </a:p>
            <a:p>
              <a:pPr algn="ctr"/>
              <a:r>
                <a:rPr lang="en-US" altLang="en-US" sz="1000"/>
                <a:t>network</a:t>
              </a:r>
            </a:p>
            <a:p>
              <a:pPr algn="ctr"/>
              <a:r>
                <a:rPr lang="en-US" altLang="en-US" sz="1000"/>
                <a:t>data link</a:t>
              </a:r>
            </a:p>
            <a:p>
              <a:pPr algn="ctr"/>
              <a:r>
                <a:rPr lang="en-US" altLang="en-US" sz="1000"/>
                <a:t>physical</a:t>
              </a:r>
              <a:endParaRPr lang="en-US" altLang="en-US" sz="2400">
                <a:latin typeface="Times New Roman" pitchFamily="18" charset="0"/>
              </a:endParaRPr>
            </a:p>
          </p:txBody>
        </p:sp>
        <p:sp>
          <p:nvSpPr>
            <p:cNvPr id="3185" name="Line 236"/>
            <p:cNvSpPr>
              <a:spLocks noChangeShapeType="1"/>
            </p:cNvSpPr>
            <p:nvPr/>
          </p:nvSpPr>
          <p:spPr bwMode="auto">
            <a:xfrm>
              <a:off x="4221" y="978"/>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86" name="Line 237"/>
            <p:cNvSpPr>
              <a:spLocks noChangeShapeType="1"/>
            </p:cNvSpPr>
            <p:nvPr/>
          </p:nvSpPr>
          <p:spPr bwMode="auto">
            <a:xfrm>
              <a:off x="4227" y="106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87" name="Line 238"/>
            <p:cNvSpPr>
              <a:spLocks noChangeShapeType="1"/>
            </p:cNvSpPr>
            <p:nvPr/>
          </p:nvSpPr>
          <p:spPr bwMode="auto">
            <a:xfrm>
              <a:off x="4227" y="115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146" name="Group 239"/>
          <p:cNvGrpSpPr>
            <a:grpSpLocks/>
          </p:cNvGrpSpPr>
          <p:nvPr/>
        </p:nvGrpSpPr>
        <p:grpSpPr bwMode="auto">
          <a:xfrm>
            <a:off x="7154863" y="3538538"/>
            <a:ext cx="814387" cy="701675"/>
            <a:chOff x="2923" y="3345"/>
            <a:chExt cx="513" cy="442"/>
          </a:xfrm>
        </p:grpSpPr>
        <p:sp>
          <p:nvSpPr>
            <p:cNvPr id="3176" name="Rectangle 240"/>
            <p:cNvSpPr>
              <a:spLocks noChangeArrowheads="1"/>
            </p:cNvSpPr>
            <p:nvPr/>
          </p:nvSpPr>
          <p:spPr bwMode="auto">
            <a:xfrm>
              <a:off x="2988" y="3444"/>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177" name="Rectangle 241"/>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178" name="Text Box 242"/>
            <p:cNvSpPr txBox="1">
              <a:spLocks noChangeArrowheads="1"/>
            </p:cNvSpPr>
            <p:nvPr/>
          </p:nvSpPr>
          <p:spPr bwMode="auto">
            <a:xfrm>
              <a:off x="2923" y="3345"/>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ctr"/>
              <a:endParaRPr lang="en-US" altLang="en-US" sz="1000"/>
            </a:p>
            <a:p>
              <a:pPr algn="ctr"/>
              <a:r>
                <a:rPr lang="en-US" altLang="en-US" sz="1000"/>
                <a:t>network</a:t>
              </a:r>
            </a:p>
            <a:p>
              <a:pPr algn="ctr"/>
              <a:r>
                <a:rPr lang="en-US" altLang="en-US" sz="1000"/>
                <a:t>data link</a:t>
              </a:r>
            </a:p>
            <a:p>
              <a:pPr algn="ctr"/>
              <a:r>
                <a:rPr lang="en-US" altLang="en-US" sz="1000"/>
                <a:t>physical</a:t>
              </a:r>
              <a:endParaRPr lang="en-US" altLang="en-US" sz="2400">
                <a:latin typeface="Times New Roman" pitchFamily="18" charset="0"/>
              </a:endParaRPr>
            </a:p>
          </p:txBody>
        </p:sp>
        <p:sp>
          <p:nvSpPr>
            <p:cNvPr id="3179" name="Line 243"/>
            <p:cNvSpPr>
              <a:spLocks noChangeShapeType="1"/>
            </p:cNvSpPr>
            <p:nvPr/>
          </p:nvSpPr>
          <p:spPr bwMode="auto">
            <a:xfrm>
              <a:off x="2958" y="3657"/>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80" name="Line 244"/>
            <p:cNvSpPr>
              <a:spLocks noChangeShapeType="1"/>
            </p:cNvSpPr>
            <p:nvPr/>
          </p:nvSpPr>
          <p:spPr bwMode="auto">
            <a:xfrm>
              <a:off x="2964" y="3561"/>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147" name="Group 245"/>
          <p:cNvGrpSpPr>
            <a:grpSpLocks/>
          </p:cNvGrpSpPr>
          <p:nvPr/>
        </p:nvGrpSpPr>
        <p:grpSpPr bwMode="auto">
          <a:xfrm>
            <a:off x="7688263" y="2957513"/>
            <a:ext cx="814387" cy="701675"/>
            <a:chOff x="2923" y="3345"/>
            <a:chExt cx="513" cy="442"/>
          </a:xfrm>
        </p:grpSpPr>
        <p:sp>
          <p:nvSpPr>
            <p:cNvPr id="3171" name="Rectangle 246"/>
            <p:cNvSpPr>
              <a:spLocks noChangeArrowheads="1"/>
            </p:cNvSpPr>
            <p:nvPr/>
          </p:nvSpPr>
          <p:spPr bwMode="auto">
            <a:xfrm>
              <a:off x="2988" y="3444"/>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172" name="Rectangle 247"/>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173" name="Text Box 248"/>
            <p:cNvSpPr txBox="1">
              <a:spLocks noChangeArrowheads="1"/>
            </p:cNvSpPr>
            <p:nvPr/>
          </p:nvSpPr>
          <p:spPr bwMode="auto">
            <a:xfrm>
              <a:off x="2923" y="3345"/>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ctr"/>
              <a:endParaRPr lang="en-US" altLang="en-US" sz="1000"/>
            </a:p>
            <a:p>
              <a:pPr algn="ctr"/>
              <a:r>
                <a:rPr lang="en-US" altLang="en-US" sz="1000"/>
                <a:t>network</a:t>
              </a:r>
            </a:p>
            <a:p>
              <a:pPr algn="ctr"/>
              <a:r>
                <a:rPr lang="en-US" altLang="en-US" sz="1000"/>
                <a:t>data link</a:t>
              </a:r>
            </a:p>
            <a:p>
              <a:pPr algn="ctr"/>
              <a:r>
                <a:rPr lang="en-US" altLang="en-US" sz="1000"/>
                <a:t>physical</a:t>
              </a:r>
              <a:endParaRPr lang="en-US" altLang="en-US" sz="2400">
                <a:latin typeface="Times New Roman" pitchFamily="18" charset="0"/>
              </a:endParaRPr>
            </a:p>
          </p:txBody>
        </p:sp>
        <p:sp>
          <p:nvSpPr>
            <p:cNvPr id="3174" name="Line 249"/>
            <p:cNvSpPr>
              <a:spLocks noChangeShapeType="1"/>
            </p:cNvSpPr>
            <p:nvPr/>
          </p:nvSpPr>
          <p:spPr bwMode="auto">
            <a:xfrm>
              <a:off x="2958" y="3657"/>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5" name="Line 250"/>
            <p:cNvSpPr>
              <a:spLocks noChangeShapeType="1"/>
            </p:cNvSpPr>
            <p:nvPr/>
          </p:nvSpPr>
          <p:spPr bwMode="auto">
            <a:xfrm>
              <a:off x="2964" y="3561"/>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148" name="Group 251"/>
          <p:cNvGrpSpPr>
            <a:grpSpLocks/>
          </p:cNvGrpSpPr>
          <p:nvPr/>
        </p:nvGrpSpPr>
        <p:grpSpPr bwMode="auto">
          <a:xfrm>
            <a:off x="6802438" y="2652713"/>
            <a:ext cx="814387" cy="701675"/>
            <a:chOff x="2923" y="3345"/>
            <a:chExt cx="513" cy="442"/>
          </a:xfrm>
        </p:grpSpPr>
        <p:sp>
          <p:nvSpPr>
            <p:cNvPr id="3166" name="Rectangle 252"/>
            <p:cNvSpPr>
              <a:spLocks noChangeArrowheads="1"/>
            </p:cNvSpPr>
            <p:nvPr/>
          </p:nvSpPr>
          <p:spPr bwMode="auto">
            <a:xfrm>
              <a:off x="2988" y="3444"/>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167" name="Rectangle 253"/>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168" name="Text Box 254"/>
            <p:cNvSpPr txBox="1">
              <a:spLocks noChangeArrowheads="1"/>
            </p:cNvSpPr>
            <p:nvPr/>
          </p:nvSpPr>
          <p:spPr bwMode="auto">
            <a:xfrm>
              <a:off x="2923" y="3345"/>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ctr"/>
              <a:endParaRPr lang="en-US" altLang="en-US" sz="1000"/>
            </a:p>
            <a:p>
              <a:pPr algn="ctr"/>
              <a:r>
                <a:rPr lang="en-US" altLang="en-US" sz="1000"/>
                <a:t>network</a:t>
              </a:r>
            </a:p>
            <a:p>
              <a:pPr algn="ctr"/>
              <a:r>
                <a:rPr lang="en-US" altLang="en-US" sz="1000"/>
                <a:t>data link</a:t>
              </a:r>
            </a:p>
            <a:p>
              <a:pPr algn="ctr"/>
              <a:r>
                <a:rPr lang="en-US" altLang="en-US" sz="1000"/>
                <a:t>physical</a:t>
              </a:r>
              <a:endParaRPr lang="en-US" altLang="en-US" sz="2400">
                <a:latin typeface="Times New Roman" pitchFamily="18" charset="0"/>
              </a:endParaRPr>
            </a:p>
          </p:txBody>
        </p:sp>
        <p:sp>
          <p:nvSpPr>
            <p:cNvPr id="3169" name="Line 255"/>
            <p:cNvSpPr>
              <a:spLocks noChangeShapeType="1"/>
            </p:cNvSpPr>
            <p:nvPr/>
          </p:nvSpPr>
          <p:spPr bwMode="auto">
            <a:xfrm>
              <a:off x="2958" y="3657"/>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0" name="Line 256"/>
            <p:cNvSpPr>
              <a:spLocks noChangeShapeType="1"/>
            </p:cNvSpPr>
            <p:nvPr/>
          </p:nvSpPr>
          <p:spPr bwMode="auto">
            <a:xfrm>
              <a:off x="2964" y="3561"/>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149" name="Group 257"/>
          <p:cNvGrpSpPr>
            <a:grpSpLocks/>
          </p:cNvGrpSpPr>
          <p:nvPr/>
        </p:nvGrpSpPr>
        <p:grpSpPr bwMode="auto">
          <a:xfrm>
            <a:off x="6735763" y="1881188"/>
            <a:ext cx="814387" cy="701675"/>
            <a:chOff x="2923" y="3345"/>
            <a:chExt cx="513" cy="442"/>
          </a:xfrm>
        </p:grpSpPr>
        <p:sp>
          <p:nvSpPr>
            <p:cNvPr id="3161" name="Rectangle 258"/>
            <p:cNvSpPr>
              <a:spLocks noChangeArrowheads="1"/>
            </p:cNvSpPr>
            <p:nvPr/>
          </p:nvSpPr>
          <p:spPr bwMode="auto">
            <a:xfrm>
              <a:off x="2988" y="3444"/>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162" name="Rectangle 259"/>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163" name="Text Box 260"/>
            <p:cNvSpPr txBox="1">
              <a:spLocks noChangeArrowheads="1"/>
            </p:cNvSpPr>
            <p:nvPr/>
          </p:nvSpPr>
          <p:spPr bwMode="auto">
            <a:xfrm>
              <a:off x="2923" y="3345"/>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ctr"/>
              <a:endParaRPr lang="en-US" altLang="en-US" sz="1000"/>
            </a:p>
            <a:p>
              <a:pPr algn="ctr"/>
              <a:r>
                <a:rPr lang="en-US" altLang="en-US" sz="1000"/>
                <a:t>network</a:t>
              </a:r>
            </a:p>
            <a:p>
              <a:pPr algn="ctr"/>
              <a:r>
                <a:rPr lang="en-US" altLang="en-US" sz="1000"/>
                <a:t>data link</a:t>
              </a:r>
            </a:p>
            <a:p>
              <a:pPr algn="ctr"/>
              <a:r>
                <a:rPr lang="en-US" altLang="en-US" sz="1000"/>
                <a:t>physical</a:t>
              </a:r>
              <a:endParaRPr lang="en-US" altLang="en-US" sz="2400">
                <a:latin typeface="Times New Roman" pitchFamily="18" charset="0"/>
              </a:endParaRPr>
            </a:p>
          </p:txBody>
        </p:sp>
        <p:sp>
          <p:nvSpPr>
            <p:cNvPr id="3164" name="Line 261"/>
            <p:cNvSpPr>
              <a:spLocks noChangeShapeType="1"/>
            </p:cNvSpPr>
            <p:nvPr/>
          </p:nvSpPr>
          <p:spPr bwMode="auto">
            <a:xfrm>
              <a:off x="2958" y="3657"/>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65" name="Line 262"/>
            <p:cNvSpPr>
              <a:spLocks noChangeShapeType="1"/>
            </p:cNvSpPr>
            <p:nvPr/>
          </p:nvSpPr>
          <p:spPr bwMode="auto">
            <a:xfrm>
              <a:off x="2964" y="3561"/>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150" name="Group 263"/>
          <p:cNvGrpSpPr>
            <a:grpSpLocks/>
          </p:cNvGrpSpPr>
          <p:nvPr/>
        </p:nvGrpSpPr>
        <p:grpSpPr bwMode="auto">
          <a:xfrm>
            <a:off x="5802313" y="2166938"/>
            <a:ext cx="814387" cy="701675"/>
            <a:chOff x="2923" y="3345"/>
            <a:chExt cx="513" cy="442"/>
          </a:xfrm>
        </p:grpSpPr>
        <p:sp>
          <p:nvSpPr>
            <p:cNvPr id="3156" name="Rectangle 264"/>
            <p:cNvSpPr>
              <a:spLocks noChangeArrowheads="1"/>
            </p:cNvSpPr>
            <p:nvPr/>
          </p:nvSpPr>
          <p:spPr bwMode="auto">
            <a:xfrm>
              <a:off x="2988" y="3444"/>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157" name="Rectangle 265"/>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158" name="Text Box 266"/>
            <p:cNvSpPr txBox="1">
              <a:spLocks noChangeArrowheads="1"/>
            </p:cNvSpPr>
            <p:nvPr/>
          </p:nvSpPr>
          <p:spPr bwMode="auto">
            <a:xfrm>
              <a:off x="2923" y="3345"/>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ctr"/>
              <a:endParaRPr lang="en-US" altLang="en-US" sz="1000"/>
            </a:p>
            <a:p>
              <a:pPr algn="ctr"/>
              <a:r>
                <a:rPr lang="en-US" altLang="en-US" sz="1000"/>
                <a:t>network</a:t>
              </a:r>
            </a:p>
            <a:p>
              <a:pPr algn="ctr"/>
              <a:r>
                <a:rPr lang="en-US" altLang="en-US" sz="1000"/>
                <a:t>data link</a:t>
              </a:r>
            </a:p>
            <a:p>
              <a:pPr algn="ctr"/>
              <a:r>
                <a:rPr lang="en-US" altLang="en-US" sz="1000"/>
                <a:t>physical</a:t>
              </a:r>
              <a:endParaRPr lang="en-US" altLang="en-US" sz="2400">
                <a:latin typeface="Times New Roman" pitchFamily="18" charset="0"/>
              </a:endParaRPr>
            </a:p>
          </p:txBody>
        </p:sp>
        <p:sp>
          <p:nvSpPr>
            <p:cNvPr id="3159" name="Line 267"/>
            <p:cNvSpPr>
              <a:spLocks noChangeShapeType="1"/>
            </p:cNvSpPr>
            <p:nvPr/>
          </p:nvSpPr>
          <p:spPr bwMode="auto">
            <a:xfrm>
              <a:off x="2958" y="3657"/>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60" name="Line 268"/>
            <p:cNvSpPr>
              <a:spLocks noChangeShapeType="1"/>
            </p:cNvSpPr>
            <p:nvPr/>
          </p:nvSpPr>
          <p:spPr bwMode="auto">
            <a:xfrm>
              <a:off x="2964" y="3561"/>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151" name="Group 269"/>
          <p:cNvGrpSpPr>
            <a:grpSpLocks/>
          </p:cNvGrpSpPr>
          <p:nvPr/>
        </p:nvGrpSpPr>
        <p:grpSpPr bwMode="auto">
          <a:xfrm rot="2937887">
            <a:off x="4748213" y="2986088"/>
            <a:ext cx="3781425" cy="434975"/>
            <a:chOff x="2937" y="3579"/>
            <a:chExt cx="2382" cy="274"/>
          </a:xfrm>
        </p:grpSpPr>
        <p:sp>
          <p:nvSpPr>
            <p:cNvPr id="3152" name="Rectangle 270"/>
            <p:cNvSpPr>
              <a:spLocks noChangeArrowheads="1"/>
            </p:cNvSpPr>
            <p:nvPr/>
          </p:nvSpPr>
          <p:spPr bwMode="auto">
            <a:xfrm>
              <a:off x="3168" y="3630"/>
              <a:ext cx="1920" cy="17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153" name="Text Box 271"/>
            <p:cNvSpPr txBox="1">
              <a:spLocks noChangeArrowheads="1"/>
            </p:cNvSpPr>
            <p:nvPr/>
          </p:nvSpPr>
          <p:spPr bwMode="auto">
            <a:xfrm>
              <a:off x="3343" y="3617"/>
              <a:ext cx="16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ctr"/>
              <a:r>
                <a:rPr lang="en-US" altLang="en-US" sz="1600">
                  <a:solidFill>
                    <a:schemeClr val="bg1"/>
                  </a:solidFill>
                </a:rPr>
                <a:t>logical end-end transport</a:t>
              </a:r>
              <a:endParaRPr lang="en-US" altLang="en-US" sz="1600"/>
            </a:p>
          </p:txBody>
        </p:sp>
        <p:sp>
          <p:nvSpPr>
            <p:cNvPr id="3154" name="Freeform 272"/>
            <p:cNvSpPr>
              <a:spLocks/>
            </p:cNvSpPr>
            <p:nvPr/>
          </p:nvSpPr>
          <p:spPr bwMode="auto">
            <a:xfrm>
              <a:off x="2937" y="357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 name="T12" fmla="*/ 0 w 282"/>
                <a:gd name="T13" fmla="*/ 0 h 264"/>
                <a:gd name="T14" fmla="*/ 282 w 282"/>
                <a:gd name="T15" fmla="*/ 264 h 264"/>
              </a:gdLst>
              <a:ahLst/>
              <a:cxnLst>
                <a:cxn ang="T8">
                  <a:pos x="T0" y="T1"/>
                </a:cxn>
                <a:cxn ang="T9">
                  <a:pos x="T2" y="T3"/>
                </a:cxn>
                <a:cxn ang="T10">
                  <a:pos x="T4" y="T5"/>
                </a:cxn>
                <a:cxn ang="T11">
                  <a:pos x="T6" y="T7"/>
                </a:cxn>
              </a:cxnLst>
              <a:rect l="T12" t="T13" r="T14" b="T15"/>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155" name="Freeform 273"/>
            <p:cNvSpPr>
              <a:spLocks/>
            </p:cNvSpPr>
            <p:nvPr/>
          </p:nvSpPr>
          <p:spPr bwMode="auto">
            <a:xfrm flipH="1">
              <a:off x="5037" y="358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 name="T12" fmla="*/ 0 w 282"/>
                <a:gd name="T13" fmla="*/ 0 h 264"/>
                <a:gd name="T14" fmla="*/ 282 w 282"/>
                <a:gd name="T15" fmla="*/ 264 h 264"/>
              </a:gdLst>
              <a:ahLst/>
              <a:cxnLst>
                <a:cxn ang="T8">
                  <a:pos x="T0" y="T1"/>
                </a:cxn>
                <a:cxn ang="T9">
                  <a:pos x="T2" y="T3"/>
                </a:cxn>
                <a:cxn ang="T10">
                  <a:pos x="T4" y="T5"/>
                </a:cxn>
                <a:cxn ang="T11">
                  <a:pos x="T6" y="T7"/>
                </a:cxn>
              </a:cxnLst>
              <a:rect l="T12" t="T13" r="T14" b="T15"/>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3" name="Slide Number Placeholder 2"/>
          <p:cNvSpPr>
            <a:spLocks noGrp="1"/>
          </p:cNvSpPr>
          <p:nvPr>
            <p:ph type="sldNum" sz="quarter" idx="12"/>
          </p:nvPr>
        </p:nvSpPr>
        <p:spPr/>
        <p:txBody>
          <a:bodyPr/>
          <a:lstStyle/>
          <a:p>
            <a:pPr>
              <a:defRPr/>
            </a:pPr>
            <a:fld id="{2D848FA3-815C-426D-ADDC-7E5C7A336E43}" type="slidenum">
              <a:rPr lang="en-US" smtClean="0"/>
              <a:pPr>
                <a:defRPr/>
              </a:pPr>
              <a:t>19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9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9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9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9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9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0"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a:t>Contents</a:t>
            </a:r>
          </a:p>
        </p:txBody>
      </p:sp>
      <p:sp>
        <p:nvSpPr>
          <p:cNvPr id="13315" name="Content Placeholder 2"/>
          <p:cNvSpPr>
            <a:spLocks noGrp="1"/>
          </p:cNvSpPr>
          <p:nvPr>
            <p:ph idx="1"/>
          </p:nvPr>
        </p:nvSpPr>
        <p:spPr/>
        <p:txBody>
          <a:bodyPr/>
          <a:lstStyle/>
          <a:p>
            <a:r>
              <a:rPr lang="en-US" altLang="en-US"/>
              <a:t>Internet protocol stack</a:t>
            </a:r>
          </a:p>
          <a:p>
            <a:r>
              <a:rPr lang="en-US" altLang="en-US"/>
              <a:t>Application layer</a:t>
            </a:r>
          </a:p>
          <a:p>
            <a:r>
              <a:rPr lang="en-US" altLang="en-US"/>
              <a:t>TCP &amp; UDP</a:t>
            </a:r>
          </a:p>
          <a:p>
            <a:r>
              <a:rPr lang="en-US" altLang="en-US"/>
              <a:t>Internet layer</a:t>
            </a:r>
          </a:p>
        </p:txBody>
      </p:sp>
      <p:sp>
        <p:nvSpPr>
          <p:cNvPr id="3" name="Slide Number Placeholder 2"/>
          <p:cNvSpPr>
            <a:spLocks noGrp="1"/>
          </p:cNvSpPr>
          <p:nvPr>
            <p:ph type="sldNum" sz="quarter" idx="12"/>
          </p:nvPr>
        </p:nvSpPr>
        <p:spPr/>
        <p:txBody>
          <a:bodyPr/>
          <a:lstStyle/>
          <a:p>
            <a:pPr>
              <a:defRPr/>
            </a:pPr>
            <a:fld id="{72D7C269-5CFB-4285-AA47-2FF7B901B80C}"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a:xfrm>
            <a:off x="344488" y="268288"/>
            <a:ext cx="7772400" cy="858837"/>
          </a:xfrm>
        </p:spPr>
        <p:txBody>
          <a:bodyPr/>
          <a:lstStyle/>
          <a:p>
            <a:r>
              <a:rPr lang="en-US" altLang="en-US" sz="3600"/>
              <a:t>Internet transport protocols services</a:t>
            </a:r>
            <a:endParaRPr lang="en-US" altLang="en-US"/>
          </a:p>
        </p:txBody>
      </p:sp>
      <p:sp>
        <p:nvSpPr>
          <p:cNvPr id="30725" name="Rectangle 3"/>
          <p:cNvSpPr>
            <a:spLocks noGrp="1" noChangeArrowheads="1"/>
          </p:cNvSpPr>
          <p:nvPr>
            <p:ph type="body" sz="half" idx="1"/>
          </p:nvPr>
        </p:nvSpPr>
        <p:spPr>
          <a:xfrm>
            <a:off x="533400" y="1392072"/>
            <a:ext cx="4095750" cy="4789653"/>
          </a:xfrm>
        </p:spPr>
        <p:txBody>
          <a:bodyPr/>
          <a:lstStyle/>
          <a:p>
            <a:pPr>
              <a:lnSpc>
                <a:spcPct val="75000"/>
              </a:lnSpc>
              <a:buFont typeface="Wingdings" pitchFamily="2" charset="2"/>
              <a:buNone/>
            </a:pPr>
            <a:r>
              <a:rPr lang="en-US" altLang="en-US" i="1">
                <a:solidFill>
                  <a:srgbClr val="000099"/>
                </a:solidFill>
              </a:rPr>
              <a:t>TCP service:</a:t>
            </a:r>
          </a:p>
          <a:p>
            <a:pPr>
              <a:lnSpc>
                <a:spcPct val="75000"/>
              </a:lnSpc>
            </a:pPr>
            <a:r>
              <a:rPr lang="en-US" altLang="en-US" sz="2400" i="1">
                <a:solidFill>
                  <a:srgbClr val="CC0000"/>
                </a:solidFill>
              </a:rPr>
              <a:t>reliable transport</a:t>
            </a:r>
            <a:r>
              <a:rPr lang="en-US" altLang="en-US" sz="2400" i="1">
                <a:solidFill>
                  <a:schemeClr val="accent2"/>
                </a:solidFill>
              </a:rPr>
              <a:t> </a:t>
            </a:r>
            <a:r>
              <a:rPr lang="en-US" altLang="en-US" sz="2400"/>
              <a:t>between sending and receiving process</a:t>
            </a:r>
            <a:endParaRPr lang="en-US" altLang="en-US" sz="2400">
              <a:solidFill>
                <a:schemeClr val="accent2"/>
              </a:solidFill>
            </a:endParaRPr>
          </a:p>
          <a:p>
            <a:pPr>
              <a:lnSpc>
                <a:spcPct val="75000"/>
              </a:lnSpc>
            </a:pPr>
            <a:r>
              <a:rPr lang="en-US" altLang="en-US" sz="2400" i="1">
                <a:solidFill>
                  <a:srgbClr val="CC0000"/>
                </a:solidFill>
              </a:rPr>
              <a:t>flow control:</a:t>
            </a:r>
            <a:r>
              <a:rPr lang="en-US" altLang="en-US" sz="2400"/>
              <a:t> sender won</a:t>
            </a:r>
            <a:r>
              <a:rPr lang="ja-JP" altLang="en-US" sz="2400"/>
              <a:t>’</a:t>
            </a:r>
            <a:r>
              <a:rPr lang="en-US" altLang="ja-JP" sz="2400"/>
              <a:t>t overwhelm receiver </a:t>
            </a:r>
          </a:p>
          <a:p>
            <a:pPr>
              <a:lnSpc>
                <a:spcPct val="75000"/>
              </a:lnSpc>
            </a:pPr>
            <a:r>
              <a:rPr lang="en-US" altLang="en-US" sz="2400" i="1">
                <a:solidFill>
                  <a:srgbClr val="CC0000"/>
                </a:solidFill>
              </a:rPr>
              <a:t>congestion control:</a:t>
            </a:r>
            <a:r>
              <a:rPr lang="en-US" altLang="en-US" sz="2400"/>
              <a:t> throttle sender when network overloaded</a:t>
            </a:r>
          </a:p>
          <a:p>
            <a:pPr>
              <a:lnSpc>
                <a:spcPct val="75000"/>
              </a:lnSpc>
            </a:pPr>
            <a:r>
              <a:rPr lang="en-US" altLang="en-US" sz="2400" i="1">
                <a:solidFill>
                  <a:srgbClr val="CC0000"/>
                </a:solidFill>
              </a:rPr>
              <a:t>does not provide:</a:t>
            </a:r>
            <a:r>
              <a:rPr lang="en-US" altLang="en-US" sz="2400"/>
              <a:t> timing, minimum throughput guarantee, security</a:t>
            </a:r>
          </a:p>
          <a:p>
            <a:pPr>
              <a:lnSpc>
                <a:spcPct val="75000"/>
              </a:lnSpc>
            </a:pPr>
            <a:r>
              <a:rPr lang="en-US" altLang="en-US" sz="2400" i="1">
                <a:solidFill>
                  <a:srgbClr val="CC0000"/>
                </a:solidFill>
              </a:rPr>
              <a:t>connection-oriented:</a:t>
            </a:r>
            <a:r>
              <a:rPr lang="en-US" altLang="en-US" sz="2400"/>
              <a:t> setup required between client and server processes</a:t>
            </a:r>
          </a:p>
          <a:p>
            <a:pPr>
              <a:lnSpc>
                <a:spcPct val="75000"/>
              </a:lnSpc>
            </a:pPr>
            <a:endParaRPr lang="en-US" altLang="en-US"/>
          </a:p>
        </p:txBody>
      </p:sp>
      <p:sp>
        <p:nvSpPr>
          <p:cNvPr id="30726" name="Rectangle 4"/>
          <p:cNvSpPr>
            <a:spLocks noGrp="1" noChangeArrowheads="1"/>
          </p:cNvSpPr>
          <p:nvPr>
            <p:ph type="body" sz="half" idx="2"/>
          </p:nvPr>
        </p:nvSpPr>
        <p:spPr>
          <a:xfrm>
            <a:off x="4733925" y="1364776"/>
            <a:ext cx="3667125" cy="4767737"/>
          </a:xfrm>
        </p:spPr>
        <p:txBody>
          <a:bodyPr>
            <a:normAutofit/>
          </a:bodyPr>
          <a:lstStyle/>
          <a:p>
            <a:pPr>
              <a:buFont typeface="Wingdings" pitchFamily="2" charset="2"/>
              <a:buNone/>
            </a:pPr>
            <a:r>
              <a:rPr lang="en-US" altLang="en-US" i="1">
                <a:solidFill>
                  <a:srgbClr val="000099"/>
                </a:solidFill>
              </a:rPr>
              <a:t>UDP service:</a:t>
            </a:r>
          </a:p>
          <a:p>
            <a:r>
              <a:rPr lang="en-US" altLang="en-US" sz="2400" i="1">
                <a:solidFill>
                  <a:srgbClr val="CC0000"/>
                </a:solidFill>
              </a:rPr>
              <a:t>unreliable data transfer</a:t>
            </a:r>
            <a:r>
              <a:rPr lang="en-US" altLang="en-US" sz="2400"/>
              <a:t> between sending and receiving process</a:t>
            </a:r>
          </a:p>
          <a:p>
            <a:r>
              <a:rPr lang="en-US" altLang="en-US" sz="2400" i="1">
                <a:solidFill>
                  <a:srgbClr val="CC0000"/>
                </a:solidFill>
              </a:rPr>
              <a:t>does not provide:</a:t>
            </a:r>
            <a:r>
              <a:rPr lang="en-US" altLang="en-US" sz="2400"/>
              <a:t> reliability, flow control, congestion control, timing, throughput guarantee, security, or connection setup, </a:t>
            </a:r>
          </a:p>
          <a:p>
            <a:endParaRPr lang="en-US" altLang="en-US" sz="2400"/>
          </a:p>
        </p:txBody>
      </p:sp>
      <p:sp>
        <p:nvSpPr>
          <p:cNvPr id="2" name="Slide Number Placeholder 1"/>
          <p:cNvSpPr>
            <a:spLocks noGrp="1"/>
          </p:cNvSpPr>
          <p:nvPr>
            <p:ph type="sldNum" sz="quarter" idx="12"/>
          </p:nvPr>
        </p:nvSpPr>
        <p:spPr/>
        <p:txBody>
          <a:bodyPr/>
          <a:lstStyle/>
          <a:p>
            <a:pPr>
              <a:defRPr/>
            </a:pPr>
            <a:fld id="{2D848FA3-815C-426D-ADDC-7E5C7A336E43}" type="slidenum">
              <a:rPr lang="en-US" smtClean="0"/>
              <a:pPr>
                <a:defRPr/>
              </a:pPr>
              <a:t>20</a:t>
            </a:fld>
            <a:endParaRPr lang="en-US" dirty="0"/>
          </a:p>
        </p:txBody>
      </p:sp>
    </p:spTree>
    <p:extLst>
      <p:ext uri="{BB962C8B-B14F-4D97-AF65-F5344CB8AC3E}">
        <p14:creationId xmlns:p14="http://schemas.microsoft.com/office/powerpoint/2010/main" val="356823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72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2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72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726">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7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build="p"/>
      <p:bldP spid="3072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304800"/>
            <a:ext cx="7772400" cy="1143000"/>
          </a:xfrm>
        </p:spPr>
        <p:txBody>
          <a:bodyPr/>
          <a:lstStyle/>
          <a:p>
            <a:r>
              <a:rPr lang="en-US" altLang="en-US"/>
              <a:t>Multiplexing/demultiplexing</a:t>
            </a:r>
          </a:p>
        </p:txBody>
      </p:sp>
      <p:sp>
        <p:nvSpPr>
          <p:cNvPr id="191" name="Freeform 157"/>
          <p:cNvSpPr>
            <a:spLocks/>
          </p:cNvSpPr>
          <p:nvPr/>
        </p:nvSpPr>
        <p:spPr bwMode="auto">
          <a:xfrm>
            <a:off x="2767013" y="3143250"/>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rgbClr val="FFFFFF"/>
              </a:gs>
              <a:gs pos="100000">
                <a:srgbClr val="B2B2B2"/>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192" name="Text Box 37"/>
          <p:cNvSpPr txBox="1">
            <a:spLocks noChangeArrowheads="1"/>
          </p:cNvSpPr>
          <p:nvPr/>
        </p:nvSpPr>
        <p:spPr bwMode="auto">
          <a:xfrm>
            <a:off x="8007350" y="4068763"/>
            <a:ext cx="8953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a:defRPr/>
            </a:pPr>
            <a:r>
              <a:rPr lang="en-US">
                <a:solidFill>
                  <a:srgbClr val="000000"/>
                </a:solidFill>
                <a:latin typeface="Arial" charset="0"/>
                <a:cs typeface="+mn-cs"/>
              </a:rPr>
              <a:t>process</a:t>
            </a:r>
          </a:p>
        </p:txBody>
      </p:sp>
      <p:sp>
        <p:nvSpPr>
          <p:cNvPr id="193" name="Text Box 38"/>
          <p:cNvSpPr txBox="1">
            <a:spLocks noChangeArrowheads="1"/>
          </p:cNvSpPr>
          <p:nvPr/>
        </p:nvSpPr>
        <p:spPr bwMode="auto">
          <a:xfrm>
            <a:off x="7981950" y="3667125"/>
            <a:ext cx="7556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socket</a:t>
            </a:r>
          </a:p>
        </p:txBody>
      </p:sp>
      <p:grpSp>
        <p:nvGrpSpPr>
          <p:cNvPr id="194" name="Group 177"/>
          <p:cNvGrpSpPr>
            <a:grpSpLocks/>
          </p:cNvGrpSpPr>
          <p:nvPr/>
        </p:nvGrpSpPr>
        <p:grpSpPr bwMode="auto">
          <a:xfrm>
            <a:off x="4908550" y="1571625"/>
            <a:ext cx="3808413" cy="1468438"/>
            <a:chOff x="3092" y="990"/>
            <a:chExt cx="2399" cy="925"/>
          </a:xfrm>
        </p:grpSpPr>
        <p:sp>
          <p:nvSpPr>
            <p:cNvPr id="195" name="Rectangle 41"/>
            <p:cNvSpPr>
              <a:spLocks noChangeArrowheads="1"/>
            </p:cNvSpPr>
            <p:nvPr/>
          </p:nvSpPr>
          <p:spPr bwMode="auto">
            <a:xfrm>
              <a:off x="3092" y="1163"/>
              <a:ext cx="2399" cy="752"/>
            </a:xfrm>
            <a:prstGeom prst="rect">
              <a:avLst/>
            </a:prstGeom>
            <a:noFill/>
            <a:ln w="19050">
              <a:solidFill>
                <a:srgbClr val="CC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2400" b="0" i="0" u="none" strike="noStrike" kern="0" cap="none" spc="0" normalizeH="0" baseline="0" noProof="0">
                  <a:ln>
                    <a:noFill/>
                  </a:ln>
                  <a:solidFill>
                    <a:srgbClr val="000000"/>
                  </a:solidFill>
                  <a:effectLst/>
                  <a:uLnTx/>
                  <a:uFillTx/>
                  <a:latin typeface="Gill Sans MT" charset="0"/>
                  <a:ea typeface="ＭＳ Ｐゴシック" charset="0"/>
                  <a:cs typeface="+mn-cs"/>
                </a:rPr>
                <a:t>use header info to deliver</a:t>
              </a:r>
            </a:p>
            <a:p>
              <a:pPr marL="0" marR="0" lvl="0" indent="0" defTabSz="914400" eaLnBrk="1" fontAlgn="auto" latinLnBrk="0" hangingPunct="1">
                <a:lnSpc>
                  <a:spcPct val="80000"/>
                </a:lnSpc>
                <a:spcBef>
                  <a:spcPts val="0"/>
                </a:spcBef>
                <a:spcAft>
                  <a:spcPts val="0"/>
                </a:spcAft>
                <a:buClrTx/>
                <a:buSzTx/>
                <a:buFontTx/>
                <a:buNone/>
                <a:tabLst/>
                <a:defRPr/>
              </a:pPr>
              <a:r>
                <a:rPr kumimoji="0" lang="en-US" sz="2400" b="0" i="0" u="none" strike="noStrike" kern="0" cap="none" spc="0" normalizeH="0" baseline="0" noProof="0">
                  <a:ln>
                    <a:noFill/>
                  </a:ln>
                  <a:solidFill>
                    <a:srgbClr val="000000"/>
                  </a:solidFill>
                  <a:effectLst/>
                  <a:uLnTx/>
                  <a:uFillTx/>
                  <a:latin typeface="Gill Sans MT" charset="0"/>
                  <a:ea typeface="ＭＳ Ｐゴシック" charset="0"/>
                  <a:cs typeface="+mn-cs"/>
                </a:rPr>
                <a:t>received segments to correct </a:t>
              </a:r>
            </a:p>
            <a:p>
              <a:pPr marL="0" marR="0" lvl="0" indent="0" defTabSz="914400" eaLnBrk="1" fontAlgn="auto" latinLnBrk="0" hangingPunct="1">
                <a:lnSpc>
                  <a:spcPct val="80000"/>
                </a:lnSpc>
                <a:spcBef>
                  <a:spcPts val="0"/>
                </a:spcBef>
                <a:spcAft>
                  <a:spcPts val="0"/>
                </a:spcAft>
                <a:buClrTx/>
                <a:buSzTx/>
                <a:buFontTx/>
                <a:buNone/>
                <a:tabLst/>
                <a:defRPr/>
              </a:pPr>
              <a:r>
                <a:rPr kumimoji="0" lang="en-US" sz="2400" b="0" i="0" u="none" strike="noStrike" kern="0" cap="none" spc="0" normalizeH="0" baseline="0" noProof="0">
                  <a:ln>
                    <a:noFill/>
                  </a:ln>
                  <a:solidFill>
                    <a:srgbClr val="000000"/>
                  </a:solidFill>
                  <a:effectLst/>
                  <a:uLnTx/>
                  <a:uFillTx/>
                  <a:latin typeface="Gill Sans MT" charset="0"/>
                  <a:ea typeface="ＭＳ Ｐゴシック" charset="0"/>
                  <a:cs typeface="+mn-cs"/>
                </a:rPr>
                <a:t>socket</a:t>
              </a:r>
            </a:p>
          </p:txBody>
        </p:sp>
        <p:grpSp>
          <p:nvGrpSpPr>
            <p:cNvPr id="196" name="Group 42"/>
            <p:cNvGrpSpPr>
              <a:grpSpLocks/>
            </p:cNvGrpSpPr>
            <p:nvPr/>
          </p:nvGrpSpPr>
          <p:grpSpPr bwMode="auto">
            <a:xfrm>
              <a:off x="3188" y="990"/>
              <a:ext cx="1994" cy="288"/>
              <a:chOff x="1136" y="3681"/>
              <a:chExt cx="1600" cy="288"/>
            </a:xfrm>
          </p:grpSpPr>
          <p:sp>
            <p:nvSpPr>
              <p:cNvPr id="197" name="Rectangle 43"/>
              <p:cNvSpPr>
                <a:spLocks noChangeArrowheads="1"/>
              </p:cNvSpPr>
              <p:nvPr/>
            </p:nvSpPr>
            <p:spPr bwMode="auto">
              <a:xfrm>
                <a:off x="1422" y="3732"/>
                <a:ext cx="1002" cy="2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198" name="Text Box 44"/>
              <p:cNvSpPr txBox="1">
                <a:spLocks noChangeArrowheads="1"/>
              </p:cNvSpPr>
              <p:nvPr/>
            </p:nvSpPr>
            <p:spPr bwMode="auto">
              <a:xfrm>
                <a:off x="1136" y="3681"/>
                <a:ext cx="1600" cy="2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1" u="none" strike="noStrike" kern="0" cap="none" spc="0" normalizeH="0" baseline="0" noProof="0">
                    <a:ln>
                      <a:noFill/>
                    </a:ln>
                    <a:solidFill>
                      <a:srgbClr val="CC0000"/>
                    </a:solidFill>
                    <a:effectLst/>
                    <a:uLnTx/>
                    <a:uFillTx/>
                    <a:latin typeface="Gill Sans MT" charset="0"/>
                    <a:ea typeface="ＭＳ Ｐゴシック" charset="0"/>
                    <a:cs typeface="+mn-cs"/>
                  </a:rPr>
                  <a:t>demultiplexing at receiver:</a:t>
                </a:r>
              </a:p>
            </p:txBody>
          </p:sp>
        </p:grpSp>
      </p:grpSp>
      <p:grpSp>
        <p:nvGrpSpPr>
          <p:cNvPr id="199" name="Group 176"/>
          <p:cNvGrpSpPr>
            <a:grpSpLocks/>
          </p:cNvGrpSpPr>
          <p:nvPr/>
        </p:nvGrpSpPr>
        <p:grpSpPr bwMode="auto">
          <a:xfrm>
            <a:off x="411163" y="1335088"/>
            <a:ext cx="4029075" cy="1466850"/>
            <a:chOff x="259" y="841"/>
            <a:chExt cx="2538" cy="924"/>
          </a:xfrm>
        </p:grpSpPr>
        <p:sp>
          <p:nvSpPr>
            <p:cNvPr id="200" name="Text Box 45"/>
            <p:cNvSpPr txBox="1">
              <a:spLocks noChangeArrowheads="1"/>
            </p:cNvSpPr>
            <p:nvPr/>
          </p:nvSpPr>
          <p:spPr bwMode="auto">
            <a:xfrm>
              <a:off x="264" y="1068"/>
              <a:ext cx="2533" cy="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2400" b="0" i="0" u="none" strike="noStrike" kern="0" cap="none" spc="0" normalizeH="0" baseline="0" noProof="0">
                  <a:ln>
                    <a:noFill/>
                  </a:ln>
                  <a:solidFill>
                    <a:srgbClr val="000000"/>
                  </a:solidFill>
                  <a:effectLst/>
                  <a:uLnTx/>
                  <a:uFillTx/>
                  <a:latin typeface="Gill Sans MT" charset="0"/>
                  <a:ea typeface="ＭＳ Ｐゴシック" charset="0"/>
                  <a:cs typeface="+mn-cs"/>
                </a:rPr>
                <a:t>handle data from multiple</a:t>
              </a:r>
            </a:p>
            <a:p>
              <a:pPr marL="0" marR="0" lvl="0" indent="0" defTabSz="914400" eaLnBrk="1" fontAlgn="auto" latinLnBrk="0" hangingPunct="1">
                <a:lnSpc>
                  <a:spcPct val="80000"/>
                </a:lnSpc>
                <a:spcBef>
                  <a:spcPts val="0"/>
                </a:spcBef>
                <a:spcAft>
                  <a:spcPts val="0"/>
                </a:spcAft>
                <a:buClrTx/>
                <a:buSzTx/>
                <a:buFontTx/>
                <a:buNone/>
                <a:tabLst/>
                <a:defRPr/>
              </a:pPr>
              <a:r>
                <a:rPr kumimoji="0" lang="en-US" sz="2400" b="0" i="0" u="none" strike="noStrike" kern="0" cap="none" spc="0" normalizeH="0" baseline="0" noProof="0">
                  <a:ln>
                    <a:noFill/>
                  </a:ln>
                  <a:solidFill>
                    <a:srgbClr val="000000"/>
                  </a:solidFill>
                  <a:effectLst/>
                  <a:uLnTx/>
                  <a:uFillTx/>
                  <a:latin typeface="Gill Sans MT" charset="0"/>
                  <a:ea typeface="ＭＳ Ｐゴシック" charset="0"/>
                  <a:cs typeface="+mn-cs"/>
                </a:rPr>
                <a:t>sockets, add transport header (later used for demultiplexing)</a:t>
              </a:r>
            </a:p>
          </p:txBody>
        </p:sp>
        <p:sp>
          <p:nvSpPr>
            <p:cNvPr id="201" name="Rectangle 46"/>
            <p:cNvSpPr>
              <a:spLocks noChangeArrowheads="1"/>
            </p:cNvSpPr>
            <p:nvPr/>
          </p:nvSpPr>
          <p:spPr bwMode="auto">
            <a:xfrm>
              <a:off x="259" y="1009"/>
              <a:ext cx="2479" cy="756"/>
            </a:xfrm>
            <a:prstGeom prst="rect">
              <a:avLst/>
            </a:prstGeom>
            <a:noFill/>
            <a:ln w="19050">
              <a:solidFill>
                <a:srgbClr val="CC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grpSp>
          <p:nvGrpSpPr>
            <p:cNvPr id="202" name="Group 47"/>
            <p:cNvGrpSpPr>
              <a:grpSpLocks/>
            </p:cNvGrpSpPr>
            <p:nvPr/>
          </p:nvGrpSpPr>
          <p:grpSpPr bwMode="auto">
            <a:xfrm>
              <a:off x="332" y="841"/>
              <a:ext cx="1742" cy="288"/>
              <a:chOff x="1101" y="3681"/>
              <a:chExt cx="1673" cy="288"/>
            </a:xfrm>
          </p:grpSpPr>
          <p:sp>
            <p:nvSpPr>
              <p:cNvPr id="203" name="Rectangle 48"/>
              <p:cNvSpPr>
                <a:spLocks noChangeArrowheads="1"/>
              </p:cNvSpPr>
              <p:nvPr/>
            </p:nvSpPr>
            <p:spPr bwMode="auto">
              <a:xfrm>
                <a:off x="1422" y="3732"/>
                <a:ext cx="1006" cy="2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204" name="Text Box 49"/>
              <p:cNvSpPr txBox="1">
                <a:spLocks noChangeArrowheads="1"/>
              </p:cNvSpPr>
              <p:nvPr/>
            </p:nvSpPr>
            <p:spPr bwMode="auto">
              <a:xfrm>
                <a:off x="1101" y="3681"/>
                <a:ext cx="1673" cy="2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1" u="none" strike="noStrike" kern="0" cap="none" spc="0" normalizeH="0" baseline="0" noProof="0">
                    <a:ln>
                      <a:noFill/>
                    </a:ln>
                    <a:solidFill>
                      <a:srgbClr val="CC0000"/>
                    </a:solidFill>
                    <a:effectLst/>
                    <a:uLnTx/>
                    <a:uFillTx/>
                    <a:latin typeface="Gill Sans MT" charset="0"/>
                    <a:ea typeface="ＭＳ Ｐゴシック" charset="0"/>
                    <a:cs typeface="+mn-cs"/>
                  </a:rPr>
                  <a:t>multiplexing at sender:</a:t>
                </a:r>
              </a:p>
            </p:txBody>
          </p:sp>
        </p:grpSp>
      </p:grpSp>
      <p:grpSp>
        <p:nvGrpSpPr>
          <p:cNvPr id="205" name="Group 57"/>
          <p:cNvGrpSpPr>
            <a:grpSpLocks/>
          </p:cNvGrpSpPr>
          <p:nvPr/>
        </p:nvGrpSpPr>
        <p:grpSpPr bwMode="auto">
          <a:xfrm>
            <a:off x="7481888" y="3741738"/>
            <a:ext cx="533400" cy="206375"/>
            <a:chOff x="344" y="1846"/>
            <a:chExt cx="336" cy="130"/>
          </a:xfrm>
        </p:grpSpPr>
        <p:sp>
          <p:nvSpPr>
            <p:cNvPr id="206" name="Rectangle 35"/>
            <p:cNvSpPr>
              <a:spLocks noChangeArrowheads="1"/>
            </p:cNvSpPr>
            <p:nvPr/>
          </p:nvSpPr>
          <p:spPr bwMode="auto">
            <a:xfrm>
              <a:off x="344" y="184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207" name="Rectangle 54"/>
            <p:cNvSpPr>
              <a:spLocks noChangeArrowheads="1"/>
            </p:cNvSpPr>
            <p:nvPr/>
          </p:nvSpPr>
          <p:spPr bwMode="auto">
            <a:xfrm>
              <a:off x="454" y="186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208" name="Rectangle 55"/>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209" name="Rectangle 56"/>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grpSp>
      <p:sp>
        <p:nvSpPr>
          <p:cNvPr id="210" name="Rectangle 23"/>
          <p:cNvSpPr>
            <a:spLocks noChangeArrowheads="1"/>
          </p:cNvSpPr>
          <p:nvPr/>
        </p:nvSpPr>
        <p:spPr bwMode="auto">
          <a:xfrm>
            <a:off x="3314700" y="3194050"/>
            <a:ext cx="1497013"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solidFill>
                <a:srgbClr val="000000"/>
              </a:solidFill>
              <a:latin typeface="Times New Roman" pitchFamily="18" charset="0"/>
              <a:cs typeface="+mn-cs"/>
            </a:endParaRPr>
          </a:p>
        </p:txBody>
      </p:sp>
      <p:sp>
        <p:nvSpPr>
          <p:cNvPr id="211" name="Rectangle 24"/>
          <p:cNvSpPr>
            <a:spLocks noChangeArrowheads="1"/>
          </p:cNvSpPr>
          <p:nvPr/>
        </p:nvSpPr>
        <p:spPr bwMode="auto">
          <a:xfrm>
            <a:off x="3279775" y="3248025"/>
            <a:ext cx="1473200" cy="1979613"/>
          </a:xfrm>
          <a:prstGeom prst="rect">
            <a:avLst/>
          </a:prstGeom>
          <a:solidFill>
            <a:srgbClr val="FFFFFF"/>
          </a:solidFill>
          <a:ln w="28575">
            <a:solidFill>
              <a:srgbClr val="000000"/>
            </a:solidFill>
            <a:miter lim="800000"/>
            <a:headEnd/>
            <a:tailEnd/>
          </a:ln>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pitchFamily="18" charset="0"/>
              <a:ea typeface="MS PGothic" pitchFamily="34" charset="-128"/>
              <a:cs typeface="+mn-cs"/>
            </a:endParaRPr>
          </a:p>
        </p:txBody>
      </p:sp>
      <p:sp>
        <p:nvSpPr>
          <p:cNvPr id="212" name="Line 25"/>
          <p:cNvSpPr>
            <a:spLocks noChangeShapeType="1"/>
          </p:cNvSpPr>
          <p:nvPr/>
        </p:nvSpPr>
        <p:spPr bwMode="auto">
          <a:xfrm>
            <a:off x="3286125" y="4017963"/>
            <a:ext cx="146050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213" name="Text Box 26"/>
          <p:cNvSpPr txBox="1">
            <a:spLocks noChangeArrowheads="1"/>
          </p:cNvSpPr>
          <p:nvPr/>
        </p:nvSpPr>
        <p:spPr bwMode="auto">
          <a:xfrm>
            <a:off x="3357563" y="4000500"/>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cs typeface="+mn-cs"/>
              </a:rPr>
              <a:t>transport</a:t>
            </a:r>
          </a:p>
        </p:txBody>
      </p:sp>
      <p:sp>
        <p:nvSpPr>
          <p:cNvPr id="214" name="Line 27"/>
          <p:cNvSpPr>
            <a:spLocks noChangeShapeType="1"/>
          </p:cNvSpPr>
          <p:nvPr/>
        </p:nvSpPr>
        <p:spPr bwMode="auto">
          <a:xfrm>
            <a:off x="3287713" y="4335463"/>
            <a:ext cx="14573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215" name="Text Box 26"/>
          <p:cNvSpPr txBox="1">
            <a:spLocks noChangeArrowheads="1"/>
          </p:cNvSpPr>
          <p:nvPr/>
        </p:nvSpPr>
        <p:spPr bwMode="auto">
          <a:xfrm>
            <a:off x="3354388" y="3214688"/>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cs typeface="+mn-cs"/>
              </a:rPr>
              <a:t>application</a:t>
            </a:r>
          </a:p>
        </p:txBody>
      </p:sp>
      <p:sp>
        <p:nvSpPr>
          <p:cNvPr id="216" name="Text Box 26"/>
          <p:cNvSpPr txBox="1">
            <a:spLocks noChangeArrowheads="1"/>
          </p:cNvSpPr>
          <p:nvPr/>
        </p:nvSpPr>
        <p:spPr bwMode="auto">
          <a:xfrm>
            <a:off x="3351213" y="4905375"/>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cs typeface="+mn-cs"/>
              </a:rPr>
              <a:t>physical</a:t>
            </a:r>
          </a:p>
        </p:txBody>
      </p:sp>
      <p:sp>
        <p:nvSpPr>
          <p:cNvPr id="217" name="Text Box 26"/>
          <p:cNvSpPr txBox="1">
            <a:spLocks noChangeArrowheads="1"/>
          </p:cNvSpPr>
          <p:nvPr/>
        </p:nvSpPr>
        <p:spPr bwMode="auto">
          <a:xfrm>
            <a:off x="3351213" y="4619625"/>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cs typeface="+mn-cs"/>
              </a:rPr>
              <a:t>link</a:t>
            </a:r>
          </a:p>
        </p:txBody>
      </p:sp>
      <p:sp>
        <p:nvSpPr>
          <p:cNvPr id="218" name="Text Box 26"/>
          <p:cNvSpPr txBox="1">
            <a:spLocks noChangeArrowheads="1"/>
          </p:cNvSpPr>
          <p:nvPr/>
        </p:nvSpPr>
        <p:spPr bwMode="auto">
          <a:xfrm>
            <a:off x="3351213" y="4321175"/>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cs typeface="+mn-cs"/>
              </a:rPr>
              <a:t>network</a:t>
            </a:r>
          </a:p>
        </p:txBody>
      </p:sp>
      <p:sp>
        <p:nvSpPr>
          <p:cNvPr id="219" name="Oval 120"/>
          <p:cNvSpPr>
            <a:spLocks noChangeArrowheads="1"/>
          </p:cNvSpPr>
          <p:nvPr/>
        </p:nvSpPr>
        <p:spPr bwMode="auto">
          <a:xfrm>
            <a:off x="4051300" y="3589338"/>
            <a:ext cx="598488" cy="3048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Comic Sans MS" charset="0"/>
                <a:ea typeface="ＭＳ Ｐゴシック" charset="0"/>
                <a:cs typeface="+mn-cs"/>
              </a:rPr>
              <a:t>P2</a:t>
            </a:r>
          </a:p>
        </p:txBody>
      </p:sp>
      <p:sp>
        <p:nvSpPr>
          <p:cNvPr id="220" name="Line 27"/>
          <p:cNvSpPr>
            <a:spLocks noChangeShapeType="1"/>
          </p:cNvSpPr>
          <p:nvPr/>
        </p:nvSpPr>
        <p:spPr bwMode="auto">
          <a:xfrm>
            <a:off x="3284538" y="4646613"/>
            <a:ext cx="14573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221" name="Line 27"/>
          <p:cNvSpPr>
            <a:spLocks noChangeShapeType="1"/>
          </p:cNvSpPr>
          <p:nvPr/>
        </p:nvSpPr>
        <p:spPr bwMode="auto">
          <a:xfrm>
            <a:off x="3281363" y="4945063"/>
            <a:ext cx="14573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222" name="Oval 128"/>
          <p:cNvSpPr>
            <a:spLocks noChangeArrowheads="1"/>
          </p:cNvSpPr>
          <p:nvPr/>
        </p:nvSpPr>
        <p:spPr bwMode="auto">
          <a:xfrm>
            <a:off x="3346450" y="3589338"/>
            <a:ext cx="598488" cy="3048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Comic Sans MS" charset="0"/>
                <a:ea typeface="ＭＳ Ｐゴシック" charset="0"/>
                <a:cs typeface="+mn-cs"/>
              </a:rPr>
              <a:t>P1</a:t>
            </a:r>
          </a:p>
        </p:txBody>
      </p:sp>
      <p:grpSp>
        <p:nvGrpSpPr>
          <p:cNvPr id="223" name="Group 134"/>
          <p:cNvGrpSpPr>
            <a:grpSpLocks/>
          </p:cNvGrpSpPr>
          <p:nvPr/>
        </p:nvGrpSpPr>
        <p:grpSpPr bwMode="auto">
          <a:xfrm>
            <a:off x="4127500" y="3948113"/>
            <a:ext cx="412750" cy="158750"/>
            <a:chOff x="1383" y="2620"/>
            <a:chExt cx="260" cy="100"/>
          </a:xfrm>
        </p:grpSpPr>
        <p:sp>
          <p:nvSpPr>
            <p:cNvPr id="224" name="Rectangle 130"/>
            <p:cNvSpPr>
              <a:spLocks noChangeArrowheads="1"/>
            </p:cNvSpPr>
            <p:nvPr/>
          </p:nvSpPr>
          <p:spPr bwMode="auto">
            <a:xfrm>
              <a:off x="1383" y="2620"/>
              <a:ext cx="260" cy="1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225" name="Rectangle 131"/>
            <p:cNvSpPr>
              <a:spLocks noChangeArrowheads="1"/>
            </p:cNvSpPr>
            <p:nvPr/>
          </p:nvSpPr>
          <p:spPr bwMode="auto">
            <a:xfrm>
              <a:off x="1434" y="2633"/>
              <a:ext cx="155" cy="76"/>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226" name="Rectangle 132"/>
            <p:cNvSpPr>
              <a:spLocks noChangeArrowheads="1"/>
            </p:cNvSpPr>
            <p:nvPr/>
          </p:nvSpPr>
          <p:spPr bwMode="auto">
            <a:xfrm>
              <a:off x="1599" y="2678"/>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227" name="Rectangle 133"/>
            <p:cNvSpPr>
              <a:spLocks noChangeArrowheads="1"/>
            </p:cNvSpPr>
            <p:nvPr/>
          </p:nvSpPr>
          <p:spPr bwMode="auto">
            <a:xfrm>
              <a:off x="1394" y="2679"/>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grpSp>
      <p:grpSp>
        <p:nvGrpSpPr>
          <p:cNvPr id="228" name="Group 135"/>
          <p:cNvGrpSpPr>
            <a:grpSpLocks/>
          </p:cNvGrpSpPr>
          <p:nvPr/>
        </p:nvGrpSpPr>
        <p:grpSpPr bwMode="auto">
          <a:xfrm>
            <a:off x="3425825" y="3940175"/>
            <a:ext cx="412750" cy="158750"/>
            <a:chOff x="1383" y="2620"/>
            <a:chExt cx="260" cy="100"/>
          </a:xfrm>
        </p:grpSpPr>
        <p:sp>
          <p:nvSpPr>
            <p:cNvPr id="229" name="Rectangle 136"/>
            <p:cNvSpPr>
              <a:spLocks noChangeArrowheads="1"/>
            </p:cNvSpPr>
            <p:nvPr/>
          </p:nvSpPr>
          <p:spPr bwMode="auto">
            <a:xfrm>
              <a:off x="1383" y="2620"/>
              <a:ext cx="260" cy="1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230" name="Rectangle 137"/>
            <p:cNvSpPr>
              <a:spLocks noChangeArrowheads="1"/>
            </p:cNvSpPr>
            <p:nvPr/>
          </p:nvSpPr>
          <p:spPr bwMode="auto">
            <a:xfrm>
              <a:off x="1434" y="2633"/>
              <a:ext cx="155" cy="76"/>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231" name="Rectangle 138"/>
            <p:cNvSpPr>
              <a:spLocks noChangeArrowheads="1"/>
            </p:cNvSpPr>
            <p:nvPr/>
          </p:nvSpPr>
          <p:spPr bwMode="auto">
            <a:xfrm>
              <a:off x="1599" y="2678"/>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232" name="Rectangle 139"/>
            <p:cNvSpPr>
              <a:spLocks noChangeArrowheads="1"/>
            </p:cNvSpPr>
            <p:nvPr/>
          </p:nvSpPr>
          <p:spPr bwMode="auto">
            <a:xfrm>
              <a:off x="1394" y="2679"/>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grpSp>
      <p:sp>
        <p:nvSpPr>
          <p:cNvPr id="233" name="Rectangle 23"/>
          <p:cNvSpPr>
            <a:spLocks noChangeArrowheads="1"/>
          </p:cNvSpPr>
          <p:nvPr/>
        </p:nvSpPr>
        <p:spPr bwMode="auto">
          <a:xfrm>
            <a:off x="5576888" y="3563938"/>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solidFill>
                <a:srgbClr val="000000"/>
              </a:solidFill>
              <a:latin typeface="Times New Roman" pitchFamily="18" charset="0"/>
              <a:cs typeface="+mn-cs"/>
            </a:endParaRPr>
          </a:p>
        </p:txBody>
      </p:sp>
      <p:sp>
        <p:nvSpPr>
          <p:cNvPr id="234" name="Rectangle 24"/>
          <p:cNvSpPr>
            <a:spLocks noChangeArrowheads="1"/>
          </p:cNvSpPr>
          <p:nvPr/>
        </p:nvSpPr>
        <p:spPr bwMode="auto">
          <a:xfrm>
            <a:off x="5538788" y="3617913"/>
            <a:ext cx="1273175" cy="1979612"/>
          </a:xfrm>
          <a:prstGeom prst="rect">
            <a:avLst/>
          </a:prstGeom>
          <a:solidFill>
            <a:srgbClr val="FFFFFF"/>
          </a:solidFill>
          <a:ln w="28575">
            <a:solidFill>
              <a:srgbClr val="000000"/>
            </a:solidFill>
            <a:miter lim="800000"/>
            <a:headEnd/>
            <a:tailEnd/>
          </a:ln>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pitchFamily="18" charset="0"/>
              <a:ea typeface="MS PGothic" pitchFamily="34" charset="-128"/>
              <a:cs typeface="+mn-cs"/>
            </a:endParaRPr>
          </a:p>
        </p:txBody>
      </p:sp>
      <p:sp>
        <p:nvSpPr>
          <p:cNvPr id="235" name="Line 25"/>
          <p:cNvSpPr>
            <a:spLocks noChangeShapeType="1"/>
          </p:cNvSpPr>
          <p:nvPr/>
        </p:nvSpPr>
        <p:spPr bwMode="auto">
          <a:xfrm>
            <a:off x="5548313" y="4378325"/>
            <a:ext cx="126365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236" name="Text Box 26"/>
          <p:cNvSpPr txBox="1">
            <a:spLocks noChangeArrowheads="1"/>
          </p:cNvSpPr>
          <p:nvPr/>
        </p:nvSpPr>
        <p:spPr bwMode="auto">
          <a:xfrm>
            <a:off x="5505450" y="4360863"/>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cs typeface="+mn-cs"/>
              </a:rPr>
              <a:t>transport</a:t>
            </a:r>
          </a:p>
        </p:txBody>
      </p:sp>
      <p:sp>
        <p:nvSpPr>
          <p:cNvPr id="237" name="Line 27"/>
          <p:cNvSpPr>
            <a:spLocks noChangeShapeType="1"/>
          </p:cNvSpPr>
          <p:nvPr/>
        </p:nvSpPr>
        <p:spPr bwMode="auto">
          <a:xfrm>
            <a:off x="5556250" y="4699000"/>
            <a:ext cx="126365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238" name="Line 28"/>
          <p:cNvSpPr>
            <a:spLocks noChangeShapeType="1"/>
          </p:cNvSpPr>
          <p:nvPr/>
        </p:nvSpPr>
        <p:spPr bwMode="auto">
          <a:xfrm>
            <a:off x="5541963" y="5008563"/>
            <a:ext cx="126365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239" name="Line 29"/>
          <p:cNvSpPr>
            <a:spLocks noChangeShapeType="1"/>
          </p:cNvSpPr>
          <p:nvPr/>
        </p:nvSpPr>
        <p:spPr bwMode="auto">
          <a:xfrm>
            <a:off x="5541963" y="5294313"/>
            <a:ext cx="126365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240" name="Text Box 26"/>
          <p:cNvSpPr txBox="1">
            <a:spLocks noChangeArrowheads="1"/>
          </p:cNvSpPr>
          <p:nvPr/>
        </p:nvSpPr>
        <p:spPr bwMode="auto">
          <a:xfrm>
            <a:off x="5540375" y="3608388"/>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cs typeface="+mn-cs"/>
              </a:rPr>
              <a:t>application</a:t>
            </a:r>
          </a:p>
        </p:txBody>
      </p:sp>
      <p:sp>
        <p:nvSpPr>
          <p:cNvPr id="241" name="Text Box 26"/>
          <p:cNvSpPr txBox="1">
            <a:spLocks noChangeArrowheads="1"/>
          </p:cNvSpPr>
          <p:nvPr/>
        </p:nvSpPr>
        <p:spPr bwMode="auto">
          <a:xfrm>
            <a:off x="5495925" y="5265738"/>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cs typeface="+mn-cs"/>
              </a:rPr>
              <a:t>physical</a:t>
            </a:r>
          </a:p>
        </p:txBody>
      </p:sp>
      <p:sp>
        <p:nvSpPr>
          <p:cNvPr id="242" name="Text Box 26"/>
          <p:cNvSpPr txBox="1">
            <a:spLocks noChangeArrowheads="1"/>
          </p:cNvSpPr>
          <p:nvPr/>
        </p:nvSpPr>
        <p:spPr bwMode="auto">
          <a:xfrm>
            <a:off x="5514975" y="4979988"/>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cs typeface="+mn-cs"/>
              </a:rPr>
              <a:t>link</a:t>
            </a:r>
          </a:p>
        </p:txBody>
      </p:sp>
      <p:sp>
        <p:nvSpPr>
          <p:cNvPr id="243" name="Text Box 26"/>
          <p:cNvSpPr txBox="1">
            <a:spLocks noChangeArrowheads="1"/>
          </p:cNvSpPr>
          <p:nvPr/>
        </p:nvSpPr>
        <p:spPr bwMode="auto">
          <a:xfrm>
            <a:off x="5505450" y="4684713"/>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cs typeface="+mn-cs"/>
              </a:rPr>
              <a:t>network</a:t>
            </a:r>
          </a:p>
        </p:txBody>
      </p:sp>
      <p:sp>
        <p:nvSpPr>
          <p:cNvPr id="244" name="Oval 101"/>
          <p:cNvSpPr>
            <a:spLocks noChangeArrowheads="1"/>
          </p:cNvSpPr>
          <p:nvPr/>
        </p:nvSpPr>
        <p:spPr bwMode="auto">
          <a:xfrm>
            <a:off x="5875338" y="3949700"/>
            <a:ext cx="598487" cy="3048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Comic Sans MS" charset="0"/>
                <a:ea typeface="ＭＳ Ｐゴシック" charset="0"/>
                <a:cs typeface="+mn-cs"/>
              </a:rPr>
              <a:t>P4</a:t>
            </a:r>
          </a:p>
        </p:txBody>
      </p:sp>
      <p:sp>
        <p:nvSpPr>
          <p:cNvPr id="245" name="Freeform 103"/>
          <p:cNvSpPr>
            <a:spLocks/>
          </p:cNvSpPr>
          <p:nvPr/>
        </p:nvSpPr>
        <p:spPr bwMode="auto">
          <a:xfrm>
            <a:off x="6824663" y="3595688"/>
            <a:ext cx="581025" cy="2038350"/>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246" name="Freeform 70"/>
          <p:cNvSpPr>
            <a:spLocks/>
          </p:cNvSpPr>
          <p:nvPr/>
        </p:nvSpPr>
        <p:spPr bwMode="auto">
          <a:xfrm>
            <a:off x="635000" y="3616325"/>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rgbClr val="FFFFFF"/>
              </a:gs>
              <a:gs pos="100000">
                <a:srgbClr val="B2B2B2"/>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247" name="Rectangle 23"/>
          <p:cNvSpPr>
            <a:spLocks noChangeArrowheads="1"/>
          </p:cNvSpPr>
          <p:nvPr/>
        </p:nvSpPr>
        <p:spPr bwMode="auto">
          <a:xfrm>
            <a:off x="1231900" y="3571875"/>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solidFill>
                <a:srgbClr val="000000"/>
              </a:solidFill>
              <a:latin typeface="Times New Roman" pitchFamily="18" charset="0"/>
              <a:cs typeface="+mn-cs"/>
            </a:endParaRPr>
          </a:p>
        </p:txBody>
      </p:sp>
      <p:sp>
        <p:nvSpPr>
          <p:cNvPr id="248" name="Rectangle 24"/>
          <p:cNvSpPr>
            <a:spLocks noChangeArrowheads="1"/>
          </p:cNvSpPr>
          <p:nvPr/>
        </p:nvSpPr>
        <p:spPr bwMode="auto">
          <a:xfrm>
            <a:off x="1193800" y="3625850"/>
            <a:ext cx="1273175" cy="1979613"/>
          </a:xfrm>
          <a:prstGeom prst="rect">
            <a:avLst/>
          </a:prstGeom>
          <a:solidFill>
            <a:srgbClr val="FFFFFF"/>
          </a:solidFill>
          <a:ln w="28575">
            <a:solidFill>
              <a:srgbClr val="000000"/>
            </a:solidFill>
            <a:miter lim="800000"/>
            <a:headEnd/>
            <a:tailEnd/>
          </a:ln>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pitchFamily="18" charset="0"/>
              <a:ea typeface="MS PGothic" pitchFamily="34" charset="-128"/>
              <a:cs typeface="+mn-cs"/>
            </a:endParaRPr>
          </a:p>
        </p:txBody>
      </p:sp>
      <p:sp>
        <p:nvSpPr>
          <p:cNvPr id="249" name="Line 25"/>
          <p:cNvSpPr>
            <a:spLocks noChangeShapeType="1"/>
          </p:cNvSpPr>
          <p:nvPr/>
        </p:nvSpPr>
        <p:spPr bwMode="auto">
          <a:xfrm>
            <a:off x="1203325" y="4386263"/>
            <a:ext cx="126365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250" name="Text Box 26"/>
          <p:cNvSpPr txBox="1">
            <a:spLocks noChangeArrowheads="1"/>
          </p:cNvSpPr>
          <p:nvPr/>
        </p:nvSpPr>
        <p:spPr bwMode="auto">
          <a:xfrm>
            <a:off x="1160463" y="4368800"/>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cs typeface="+mn-cs"/>
              </a:rPr>
              <a:t>transport</a:t>
            </a:r>
          </a:p>
        </p:txBody>
      </p:sp>
      <p:sp>
        <p:nvSpPr>
          <p:cNvPr id="251" name="Line 27"/>
          <p:cNvSpPr>
            <a:spLocks noChangeShapeType="1"/>
          </p:cNvSpPr>
          <p:nvPr/>
        </p:nvSpPr>
        <p:spPr bwMode="auto">
          <a:xfrm>
            <a:off x="1211263" y="4706938"/>
            <a:ext cx="126365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252" name="Line 28"/>
          <p:cNvSpPr>
            <a:spLocks noChangeShapeType="1"/>
          </p:cNvSpPr>
          <p:nvPr/>
        </p:nvSpPr>
        <p:spPr bwMode="auto">
          <a:xfrm>
            <a:off x="1196975" y="5016500"/>
            <a:ext cx="126365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253" name="Line 29"/>
          <p:cNvSpPr>
            <a:spLocks noChangeShapeType="1"/>
          </p:cNvSpPr>
          <p:nvPr/>
        </p:nvSpPr>
        <p:spPr bwMode="auto">
          <a:xfrm>
            <a:off x="1196975" y="5302250"/>
            <a:ext cx="126365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254" name="Text Box 26"/>
          <p:cNvSpPr txBox="1">
            <a:spLocks noChangeArrowheads="1"/>
          </p:cNvSpPr>
          <p:nvPr/>
        </p:nvSpPr>
        <p:spPr bwMode="auto">
          <a:xfrm>
            <a:off x="1195388" y="3616325"/>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cs typeface="+mn-cs"/>
              </a:rPr>
              <a:t>application</a:t>
            </a:r>
          </a:p>
        </p:txBody>
      </p:sp>
      <p:sp>
        <p:nvSpPr>
          <p:cNvPr id="255" name="Text Box 26"/>
          <p:cNvSpPr txBox="1">
            <a:spLocks noChangeArrowheads="1"/>
          </p:cNvSpPr>
          <p:nvPr/>
        </p:nvSpPr>
        <p:spPr bwMode="auto">
          <a:xfrm>
            <a:off x="1150938" y="5273675"/>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cs typeface="+mn-cs"/>
              </a:rPr>
              <a:t>physical</a:t>
            </a:r>
          </a:p>
        </p:txBody>
      </p:sp>
      <p:sp>
        <p:nvSpPr>
          <p:cNvPr id="256" name="Text Box 26"/>
          <p:cNvSpPr txBox="1">
            <a:spLocks noChangeArrowheads="1"/>
          </p:cNvSpPr>
          <p:nvPr/>
        </p:nvSpPr>
        <p:spPr bwMode="auto">
          <a:xfrm>
            <a:off x="1169988" y="4987925"/>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cs typeface="+mn-cs"/>
              </a:rPr>
              <a:t>link</a:t>
            </a:r>
          </a:p>
        </p:txBody>
      </p:sp>
      <p:sp>
        <p:nvSpPr>
          <p:cNvPr id="257" name="Text Box 26"/>
          <p:cNvSpPr txBox="1">
            <a:spLocks noChangeArrowheads="1"/>
          </p:cNvSpPr>
          <p:nvPr/>
        </p:nvSpPr>
        <p:spPr bwMode="auto">
          <a:xfrm>
            <a:off x="1160463" y="4692650"/>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cs typeface="+mn-cs"/>
              </a:rPr>
              <a:t>network</a:t>
            </a:r>
          </a:p>
        </p:txBody>
      </p:sp>
      <p:sp>
        <p:nvSpPr>
          <p:cNvPr id="258" name="Oval 23"/>
          <p:cNvSpPr>
            <a:spLocks noChangeArrowheads="1"/>
          </p:cNvSpPr>
          <p:nvPr/>
        </p:nvSpPr>
        <p:spPr bwMode="auto">
          <a:xfrm>
            <a:off x="1530350" y="3957638"/>
            <a:ext cx="598488" cy="3048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Comic Sans MS" charset="0"/>
                <a:ea typeface="ＭＳ Ｐゴシック" charset="0"/>
                <a:cs typeface="+mn-cs"/>
              </a:rPr>
              <a:t>P3</a:t>
            </a:r>
          </a:p>
        </p:txBody>
      </p:sp>
      <p:grpSp>
        <p:nvGrpSpPr>
          <p:cNvPr id="259" name="Group 149"/>
          <p:cNvGrpSpPr>
            <a:grpSpLocks/>
          </p:cNvGrpSpPr>
          <p:nvPr/>
        </p:nvGrpSpPr>
        <p:grpSpPr bwMode="auto">
          <a:xfrm>
            <a:off x="1620838" y="4295775"/>
            <a:ext cx="412750" cy="158750"/>
            <a:chOff x="1287" y="2524"/>
            <a:chExt cx="260" cy="100"/>
          </a:xfrm>
        </p:grpSpPr>
        <p:sp>
          <p:nvSpPr>
            <p:cNvPr id="260" name="Rectangle 73"/>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261" name="Rectangle 74"/>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262" name="Rectangle 75"/>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263" name="Rectangle 129"/>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grpSp>
      <p:grpSp>
        <p:nvGrpSpPr>
          <p:cNvPr id="264" name="Group 150"/>
          <p:cNvGrpSpPr>
            <a:grpSpLocks/>
          </p:cNvGrpSpPr>
          <p:nvPr/>
        </p:nvGrpSpPr>
        <p:grpSpPr bwMode="auto">
          <a:xfrm>
            <a:off x="5961063" y="4294188"/>
            <a:ext cx="412750" cy="158750"/>
            <a:chOff x="1287" y="2524"/>
            <a:chExt cx="260" cy="100"/>
          </a:xfrm>
        </p:grpSpPr>
        <p:sp>
          <p:nvSpPr>
            <p:cNvPr id="265" name="Rectangle 151"/>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266" name="Rectangle 152"/>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267" name="Rectangle 153"/>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268" name="Rectangle 154"/>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grpSp>
      <p:sp>
        <p:nvSpPr>
          <p:cNvPr id="269" name="Freeform 146"/>
          <p:cNvSpPr>
            <a:spLocks/>
          </p:cNvSpPr>
          <p:nvPr/>
        </p:nvSpPr>
        <p:spPr bwMode="auto">
          <a:xfrm>
            <a:off x="4008438" y="3995738"/>
            <a:ext cx="2173287" cy="1989137"/>
          </a:xfrm>
          <a:custGeom>
            <a:avLst/>
            <a:gdLst>
              <a:gd name="T0" fmla="*/ 2147483647 w 1369"/>
              <a:gd name="T1" fmla="*/ 2147483647 h 1253"/>
              <a:gd name="T2" fmla="*/ 2147483647 w 1369"/>
              <a:gd name="T3" fmla="*/ 2147483647 h 1253"/>
              <a:gd name="T4" fmla="*/ 2147483647 w 1369"/>
              <a:gd name="T5" fmla="*/ 2147483647 h 1253"/>
              <a:gd name="T6" fmla="*/ 0 w 1369"/>
              <a:gd name="T7" fmla="*/ 2147483647 h 1253"/>
              <a:gd name="T8" fmla="*/ 2147483647 w 1369"/>
              <a:gd name="T9" fmla="*/ 0 h 12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9" h="1253">
                <a:moveTo>
                  <a:pt x="1369" y="216"/>
                </a:moveTo>
                <a:lnTo>
                  <a:pt x="1362" y="1252"/>
                </a:lnTo>
                <a:lnTo>
                  <a:pt x="16" y="1253"/>
                </a:lnTo>
                <a:lnTo>
                  <a:pt x="0" y="121"/>
                </a:lnTo>
                <a:lnTo>
                  <a:pt x="191" y="0"/>
                </a:lnTo>
              </a:path>
            </a:pathLst>
          </a:custGeom>
          <a:noFill/>
          <a:ln w="19050"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en-US" sz="1600">
              <a:solidFill>
                <a:srgbClr val="000000"/>
              </a:solidFill>
              <a:latin typeface="Tahoma" pitchFamily="34" charset="0"/>
              <a:ea typeface="MS PGothic" pitchFamily="34" charset="-128"/>
              <a:cs typeface="+mn-cs"/>
            </a:endParaRPr>
          </a:p>
        </p:txBody>
      </p:sp>
      <p:sp>
        <p:nvSpPr>
          <p:cNvPr id="270" name="Freeform 147"/>
          <p:cNvSpPr>
            <a:spLocks/>
          </p:cNvSpPr>
          <p:nvPr/>
        </p:nvSpPr>
        <p:spPr bwMode="auto">
          <a:xfrm>
            <a:off x="4127500" y="4027488"/>
            <a:ext cx="1984375" cy="1876425"/>
          </a:xfrm>
          <a:custGeom>
            <a:avLst/>
            <a:gdLst>
              <a:gd name="T0" fmla="*/ 2147483647 w 1250"/>
              <a:gd name="T1" fmla="*/ 2147483647 h 1182"/>
              <a:gd name="T2" fmla="*/ 2147483647 w 1250"/>
              <a:gd name="T3" fmla="*/ 2147483647 h 1182"/>
              <a:gd name="T4" fmla="*/ 2147483647 w 1250"/>
              <a:gd name="T5" fmla="*/ 2147483647 h 1182"/>
              <a:gd name="T6" fmla="*/ 0 w 1250"/>
              <a:gd name="T7" fmla="*/ 2147483647 h 1182"/>
              <a:gd name="T8" fmla="*/ 2147483647 w 1250"/>
              <a:gd name="T9" fmla="*/ 0 h 1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0" h="1182">
                <a:moveTo>
                  <a:pt x="1250" y="190"/>
                </a:moveTo>
                <a:lnTo>
                  <a:pt x="1244" y="1182"/>
                </a:lnTo>
                <a:lnTo>
                  <a:pt x="19" y="1181"/>
                </a:lnTo>
                <a:lnTo>
                  <a:pt x="0" y="155"/>
                </a:lnTo>
                <a:lnTo>
                  <a:pt x="171" y="0"/>
                </a:lnTo>
              </a:path>
            </a:pathLst>
          </a:custGeom>
          <a:noFill/>
          <a:ln w="19050" cap="flat" cmpd="sng">
            <a:solidFill>
              <a:srgbClr val="00CC99">
                <a:lumMod val="50000"/>
              </a:srgbClr>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271" name="Oval 36"/>
          <p:cNvSpPr>
            <a:spLocks noChangeArrowheads="1"/>
          </p:cNvSpPr>
          <p:nvPr/>
        </p:nvSpPr>
        <p:spPr bwMode="auto">
          <a:xfrm>
            <a:off x="7467600" y="4106863"/>
            <a:ext cx="598488" cy="3048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Comic Sans MS" pitchFamily="66" charset="0"/>
              <a:ea typeface="MS PGothic" pitchFamily="34" charset="-128"/>
              <a:cs typeface="+mn-cs"/>
            </a:endParaRPr>
          </a:p>
        </p:txBody>
      </p:sp>
      <p:grpSp>
        <p:nvGrpSpPr>
          <p:cNvPr id="272" name="Group 169"/>
          <p:cNvGrpSpPr>
            <a:grpSpLocks/>
          </p:cNvGrpSpPr>
          <p:nvPr/>
        </p:nvGrpSpPr>
        <p:grpSpPr bwMode="auto">
          <a:xfrm>
            <a:off x="2962275" y="2854325"/>
            <a:ext cx="1292225" cy="1454150"/>
            <a:chOff x="1868" y="1796"/>
            <a:chExt cx="814" cy="916"/>
          </a:xfrm>
        </p:grpSpPr>
        <p:sp>
          <p:nvSpPr>
            <p:cNvPr id="273" name="Oval 166"/>
            <p:cNvSpPr>
              <a:spLocks noChangeArrowheads="1"/>
            </p:cNvSpPr>
            <p:nvPr/>
          </p:nvSpPr>
          <p:spPr bwMode="auto">
            <a:xfrm>
              <a:off x="2318" y="2668"/>
              <a:ext cx="124" cy="44"/>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cs typeface="+mn-cs"/>
              </a:endParaRPr>
            </a:p>
          </p:txBody>
        </p:sp>
        <p:sp>
          <p:nvSpPr>
            <p:cNvPr id="274" name="Oval 167"/>
            <p:cNvSpPr>
              <a:spLocks noChangeArrowheads="1"/>
            </p:cNvSpPr>
            <p:nvPr/>
          </p:nvSpPr>
          <p:spPr bwMode="auto">
            <a:xfrm>
              <a:off x="2558" y="2668"/>
              <a:ext cx="124" cy="44"/>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cs typeface="+mn-cs"/>
              </a:endParaRPr>
            </a:p>
          </p:txBody>
        </p:sp>
        <p:sp>
          <p:nvSpPr>
            <p:cNvPr id="275" name="Freeform 168"/>
            <p:cNvSpPr>
              <a:spLocks/>
            </p:cNvSpPr>
            <p:nvPr/>
          </p:nvSpPr>
          <p:spPr bwMode="auto">
            <a:xfrm>
              <a:off x="1868" y="1796"/>
              <a:ext cx="434" cy="904"/>
            </a:xfrm>
            <a:custGeom>
              <a:avLst/>
              <a:gdLst>
                <a:gd name="T0" fmla="*/ 434 w 434"/>
                <a:gd name="T1" fmla="*/ 904 h 904"/>
                <a:gd name="T2" fmla="*/ 2 w 434"/>
                <a:gd name="T3" fmla="*/ 902 h 904"/>
                <a:gd name="T4" fmla="*/ 0 w 434"/>
                <a:gd name="T5" fmla="*/ 0 h 904"/>
                <a:gd name="T6" fmla="*/ 0 60000 65536"/>
                <a:gd name="T7" fmla="*/ 0 60000 65536"/>
                <a:gd name="T8" fmla="*/ 0 60000 65536"/>
              </a:gdLst>
              <a:ahLst/>
              <a:cxnLst>
                <a:cxn ang="T6">
                  <a:pos x="T0" y="T1"/>
                </a:cxn>
                <a:cxn ang="T7">
                  <a:pos x="T2" y="T3"/>
                </a:cxn>
                <a:cxn ang="T8">
                  <a:pos x="T4" y="T5"/>
                </a:cxn>
              </a:cxnLst>
              <a:rect l="0" t="0" r="r" b="b"/>
              <a:pathLst>
                <a:path w="434" h="904">
                  <a:moveTo>
                    <a:pt x="434" y="904"/>
                  </a:moveTo>
                  <a:lnTo>
                    <a:pt x="2" y="902"/>
                  </a:lnTo>
                  <a:lnTo>
                    <a:pt x="0" y="0"/>
                  </a:lnTo>
                </a:path>
              </a:pathLst>
            </a:custGeom>
            <a:noFill/>
            <a:ln w="19050" cap="flat" cmpd="sng">
              <a:solidFill>
                <a:srgbClr val="CC0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en-US" sz="1600">
                <a:solidFill>
                  <a:srgbClr val="000000"/>
                </a:solidFill>
                <a:latin typeface="Tahoma" pitchFamily="34" charset="0"/>
                <a:ea typeface="MS PGothic" pitchFamily="34" charset="-128"/>
                <a:cs typeface="+mn-cs"/>
              </a:endParaRPr>
            </a:p>
          </p:txBody>
        </p:sp>
      </p:grpSp>
      <p:grpSp>
        <p:nvGrpSpPr>
          <p:cNvPr id="276" name="Group 172"/>
          <p:cNvGrpSpPr>
            <a:grpSpLocks/>
          </p:cNvGrpSpPr>
          <p:nvPr/>
        </p:nvGrpSpPr>
        <p:grpSpPr bwMode="auto">
          <a:xfrm>
            <a:off x="3870325" y="2809875"/>
            <a:ext cx="1047750" cy="1441450"/>
            <a:chOff x="2432" y="1758"/>
            <a:chExt cx="660" cy="908"/>
          </a:xfrm>
        </p:grpSpPr>
        <p:sp>
          <p:nvSpPr>
            <p:cNvPr id="277" name="Oval 170"/>
            <p:cNvSpPr>
              <a:spLocks noChangeArrowheads="1"/>
            </p:cNvSpPr>
            <p:nvPr/>
          </p:nvSpPr>
          <p:spPr bwMode="auto">
            <a:xfrm>
              <a:off x="2432" y="2564"/>
              <a:ext cx="144" cy="102"/>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cs typeface="+mn-cs"/>
              </a:endParaRPr>
            </a:p>
          </p:txBody>
        </p:sp>
        <p:sp>
          <p:nvSpPr>
            <p:cNvPr id="278" name="Freeform 171"/>
            <p:cNvSpPr>
              <a:spLocks/>
            </p:cNvSpPr>
            <p:nvPr/>
          </p:nvSpPr>
          <p:spPr bwMode="auto">
            <a:xfrm>
              <a:off x="2506" y="1758"/>
              <a:ext cx="586" cy="810"/>
            </a:xfrm>
            <a:custGeom>
              <a:avLst/>
              <a:gdLst>
                <a:gd name="T0" fmla="*/ 0 w 586"/>
                <a:gd name="T1" fmla="*/ 810 h 810"/>
                <a:gd name="T2" fmla="*/ 2 w 586"/>
                <a:gd name="T3" fmla="*/ 808 h 810"/>
                <a:gd name="T4" fmla="*/ 2 w 586"/>
                <a:gd name="T5" fmla="*/ 170 h 810"/>
                <a:gd name="T6" fmla="*/ 586 w 586"/>
                <a:gd name="T7" fmla="*/ 0 h 8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6" h="810">
                  <a:moveTo>
                    <a:pt x="0" y="810"/>
                  </a:moveTo>
                  <a:lnTo>
                    <a:pt x="2" y="808"/>
                  </a:lnTo>
                  <a:lnTo>
                    <a:pt x="2" y="170"/>
                  </a:lnTo>
                  <a:lnTo>
                    <a:pt x="586" y="0"/>
                  </a:lnTo>
                </a:path>
              </a:pathLst>
            </a:custGeom>
            <a:noFill/>
            <a:ln w="12700" cap="flat" cmpd="sng">
              <a:solidFill>
                <a:srgbClr val="CC0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en-US" sz="1600">
                <a:solidFill>
                  <a:srgbClr val="000000"/>
                </a:solidFill>
                <a:latin typeface="Tahoma" pitchFamily="34" charset="0"/>
                <a:ea typeface="MS PGothic" pitchFamily="34" charset="-128"/>
                <a:cs typeface="+mn-cs"/>
              </a:endParaRPr>
            </a:p>
          </p:txBody>
        </p:sp>
      </p:grpSp>
      <p:grpSp>
        <p:nvGrpSpPr>
          <p:cNvPr id="279" name="Group 179"/>
          <p:cNvGrpSpPr>
            <a:grpSpLocks/>
          </p:cNvGrpSpPr>
          <p:nvPr/>
        </p:nvGrpSpPr>
        <p:grpSpPr bwMode="auto">
          <a:xfrm>
            <a:off x="169863" y="5126038"/>
            <a:ext cx="800100" cy="828675"/>
            <a:chOff x="-44" y="1473"/>
            <a:chExt cx="981" cy="1105"/>
          </a:xfrm>
        </p:grpSpPr>
        <p:pic>
          <p:nvPicPr>
            <p:cNvPr id="280" name="Picture 180"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1" name="Freeform 181"/>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grpSp>
      <p:grpSp>
        <p:nvGrpSpPr>
          <p:cNvPr id="282" name="Group 182"/>
          <p:cNvGrpSpPr>
            <a:grpSpLocks/>
          </p:cNvGrpSpPr>
          <p:nvPr/>
        </p:nvGrpSpPr>
        <p:grpSpPr bwMode="auto">
          <a:xfrm flipH="1">
            <a:off x="7151688" y="5040313"/>
            <a:ext cx="788987" cy="782637"/>
            <a:chOff x="-44" y="1473"/>
            <a:chExt cx="981" cy="1105"/>
          </a:xfrm>
        </p:grpSpPr>
        <p:pic>
          <p:nvPicPr>
            <p:cNvPr id="283" name="Picture 183"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4" name="Freeform 184"/>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grpSp>
      <p:grpSp>
        <p:nvGrpSpPr>
          <p:cNvPr id="285" name="Group 185"/>
          <p:cNvGrpSpPr>
            <a:grpSpLocks/>
          </p:cNvGrpSpPr>
          <p:nvPr/>
        </p:nvGrpSpPr>
        <p:grpSpPr bwMode="auto">
          <a:xfrm>
            <a:off x="2741613" y="4625975"/>
            <a:ext cx="358775" cy="704850"/>
            <a:chOff x="4140" y="429"/>
            <a:chExt cx="1425" cy="2396"/>
          </a:xfrm>
        </p:grpSpPr>
        <p:sp>
          <p:nvSpPr>
            <p:cNvPr id="286" name="Freeform 186"/>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287" name="Rectangle 187"/>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288" name="Freeform 188"/>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289" name="Freeform 189"/>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290" name="Rectangle 190"/>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grpSp>
          <p:nvGrpSpPr>
            <p:cNvPr id="291" name="Group 191"/>
            <p:cNvGrpSpPr>
              <a:grpSpLocks/>
            </p:cNvGrpSpPr>
            <p:nvPr/>
          </p:nvGrpSpPr>
          <p:grpSpPr bwMode="auto">
            <a:xfrm>
              <a:off x="4749" y="668"/>
              <a:ext cx="581" cy="145"/>
              <a:chOff x="614" y="2568"/>
              <a:chExt cx="725" cy="139"/>
            </a:xfrm>
          </p:grpSpPr>
          <p:sp>
            <p:nvSpPr>
              <p:cNvPr id="316" name="AutoShape 192"/>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317" name="AutoShape 193"/>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grpSp>
        <p:sp>
          <p:nvSpPr>
            <p:cNvPr id="292" name="Rectangle 194"/>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grpSp>
          <p:nvGrpSpPr>
            <p:cNvPr id="293" name="Group 195"/>
            <p:cNvGrpSpPr>
              <a:grpSpLocks/>
            </p:cNvGrpSpPr>
            <p:nvPr/>
          </p:nvGrpSpPr>
          <p:grpSpPr bwMode="auto">
            <a:xfrm>
              <a:off x="4747" y="994"/>
              <a:ext cx="581" cy="134"/>
              <a:chOff x="614" y="2568"/>
              <a:chExt cx="725" cy="139"/>
            </a:xfrm>
          </p:grpSpPr>
          <p:sp>
            <p:nvSpPr>
              <p:cNvPr id="314" name="AutoShape 196"/>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315" name="AutoShape 197"/>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grpSp>
        <p:sp>
          <p:nvSpPr>
            <p:cNvPr id="294" name="Rectangle 198"/>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295" name="Rectangle 199"/>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grpSp>
          <p:nvGrpSpPr>
            <p:cNvPr id="296" name="Group 200"/>
            <p:cNvGrpSpPr>
              <a:grpSpLocks/>
            </p:cNvGrpSpPr>
            <p:nvPr/>
          </p:nvGrpSpPr>
          <p:grpSpPr bwMode="auto">
            <a:xfrm>
              <a:off x="4735" y="1627"/>
              <a:ext cx="582" cy="151"/>
              <a:chOff x="614" y="2568"/>
              <a:chExt cx="725" cy="139"/>
            </a:xfrm>
          </p:grpSpPr>
          <p:sp>
            <p:nvSpPr>
              <p:cNvPr id="312" name="AutoShape 201"/>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313" name="AutoShape 202"/>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grpSp>
        <p:sp>
          <p:nvSpPr>
            <p:cNvPr id="297" name="Freeform 203"/>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grpSp>
          <p:nvGrpSpPr>
            <p:cNvPr id="298" name="Group 204"/>
            <p:cNvGrpSpPr>
              <a:grpSpLocks/>
            </p:cNvGrpSpPr>
            <p:nvPr/>
          </p:nvGrpSpPr>
          <p:grpSpPr bwMode="auto">
            <a:xfrm>
              <a:off x="4739" y="1327"/>
              <a:ext cx="582" cy="139"/>
              <a:chOff x="614" y="2568"/>
              <a:chExt cx="725" cy="139"/>
            </a:xfrm>
          </p:grpSpPr>
          <p:sp>
            <p:nvSpPr>
              <p:cNvPr id="310" name="AutoShape 205"/>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311" name="AutoShape 206"/>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grpSp>
        <p:sp>
          <p:nvSpPr>
            <p:cNvPr id="299" name="Rectangle 207"/>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300" name="Freeform 208"/>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301" name="Freeform 209"/>
            <p:cNvSpPr>
              <a:spLocks/>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302" name="Oval 210"/>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303" name="Freeform 211"/>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304" name="AutoShape 212"/>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305" name="AutoShape 213"/>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306" name="Oval 214"/>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307" name="Oval 215"/>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itchFamily="34" charset="0"/>
                <a:ea typeface="MS PGothic" pitchFamily="34" charset="-128"/>
                <a:cs typeface="Arial" pitchFamily="34" charset="0"/>
              </a:endParaRPr>
            </a:p>
          </p:txBody>
        </p:sp>
        <p:sp>
          <p:nvSpPr>
            <p:cNvPr id="308" name="Oval 216"/>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309" name="Rectangle 217"/>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grpSp>
      <p:sp>
        <p:nvSpPr>
          <p:cNvPr id="318" name="Freeform 142"/>
          <p:cNvSpPr>
            <a:spLocks/>
          </p:cNvSpPr>
          <p:nvPr/>
        </p:nvSpPr>
        <p:spPr bwMode="auto">
          <a:xfrm>
            <a:off x="1857375" y="4029075"/>
            <a:ext cx="1962150" cy="1897063"/>
          </a:xfrm>
          <a:custGeom>
            <a:avLst/>
            <a:gdLst>
              <a:gd name="T0" fmla="*/ 0 w 1236"/>
              <a:gd name="T1" fmla="*/ 2147483647 h 1195"/>
              <a:gd name="T2" fmla="*/ 2147483647 w 1236"/>
              <a:gd name="T3" fmla="*/ 2147483647 h 1195"/>
              <a:gd name="T4" fmla="*/ 2147483647 w 1236"/>
              <a:gd name="T5" fmla="*/ 2147483647 h 1195"/>
              <a:gd name="T6" fmla="*/ 2147483647 w 1236"/>
              <a:gd name="T7" fmla="*/ 2147483647 h 1195"/>
              <a:gd name="T8" fmla="*/ 2147483647 w 1236"/>
              <a:gd name="T9" fmla="*/ 0 h 11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6" h="1195">
                <a:moveTo>
                  <a:pt x="0" y="202"/>
                </a:moveTo>
                <a:lnTo>
                  <a:pt x="6" y="1194"/>
                </a:lnTo>
                <a:lnTo>
                  <a:pt x="1236" y="1195"/>
                </a:lnTo>
                <a:lnTo>
                  <a:pt x="1227" y="150"/>
                </a:lnTo>
                <a:lnTo>
                  <a:pt x="1069" y="0"/>
                </a:lnTo>
              </a:path>
            </a:pathLst>
          </a:custGeom>
          <a:noFill/>
          <a:ln w="19050" cap="flat" cmpd="sng">
            <a:solidFill>
              <a:srgbClr val="00CC99">
                <a:lumMod val="50000"/>
              </a:srgbClr>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000000"/>
              </a:solidFill>
              <a:effectLst/>
              <a:uLnTx/>
              <a:uFillTx/>
              <a:latin typeface="Tahoma" pitchFamily="34" charset="0"/>
              <a:ea typeface="MS PGothic" pitchFamily="34" charset="-128"/>
              <a:cs typeface="+mn-cs"/>
            </a:endParaRPr>
          </a:p>
        </p:txBody>
      </p:sp>
      <p:sp>
        <p:nvSpPr>
          <p:cNvPr id="319" name="Freeform 141"/>
          <p:cNvSpPr>
            <a:spLocks/>
          </p:cNvSpPr>
          <p:nvPr/>
        </p:nvSpPr>
        <p:spPr bwMode="auto">
          <a:xfrm>
            <a:off x="1793875" y="4003675"/>
            <a:ext cx="2160588" cy="1989138"/>
          </a:xfrm>
          <a:custGeom>
            <a:avLst/>
            <a:gdLst>
              <a:gd name="T0" fmla="*/ 0 w 1361"/>
              <a:gd name="T1" fmla="*/ 2147483647 h 1253"/>
              <a:gd name="T2" fmla="*/ 2147483647 w 1361"/>
              <a:gd name="T3" fmla="*/ 2147483647 h 1253"/>
              <a:gd name="T4" fmla="*/ 2147483647 w 1361"/>
              <a:gd name="T5" fmla="*/ 2147483647 h 1253"/>
              <a:gd name="T6" fmla="*/ 2147483647 w 1361"/>
              <a:gd name="T7" fmla="*/ 2147483647 h 1253"/>
              <a:gd name="T8" fmla="*/ 2147483647 w 1361"/>
              <a:gd name="T9" fmla="*/ 2147483647 h 1253"/>
              <a:gd name="T10" fmla="*/ 2147483647 w 1361"/>
              <a:gd name="T11" fmla="*/ 0 h 12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61" h="1253">
                <a:moveTo>
                  <a:pt x="0" y="216"/>
                </a:moveTo>
                <a:lnTo>
                  <a:pt x="7" y="1252"/>
                </a:lnTo>
                <a:lnTo>
                  <a:pt x="1320" y="1253"/>
                </a:lnTo>
                <a:lnTo>
                  <a:pt x="1361" y="1252"/>
                </a:lnTo>
                <a:lnTo>
                  <a:pt x="1353" y="114"/>
                </a:lnTo>
                <a:lnTo>
                  <a:pt x="1178" y="0"/>
                </a:lnTo>
              </a:path>
            </a:pathLst>
          </a:custGeom>
          <a:noFill/>
          <a:ln w="19050"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en-US" sz="1600">
              <a:solidFill>
                <a:srgbClr val="000000"/>
              </a:solidFill>
              <a:latin typeface="Tahoma" pitchFamily="34" charset="0"/>
              <a:ea typeface="MS PGothic" pitchFamily="34" charset="-128"/>
              <a:cs typeface="+mn-cs"/>
            </a:endParaRPr>
          </a:p>
        </p:txBody>
      </p:sp>
      <p:sp>
        <p:nvSpPr>
          <p:cNvPr id="3" name="Slide Number Placeholder 2"/>
          <p:cNvSpPr>
            <a:spLocks noGrp="1"/>
          </p:cNvSpPr>
          <p:nvPr>
            <p:ph type="sldNum" sz="quarter" idx="12"/>
          </p:nvPr>
        </p:nvSpPr>
        <p:spPr/>
        <p:txBody>
          <a:bodyPr/>
          <a:lstStyle/>
          <a:p>
            <a:pPr>
              <a:defRPr/>
            </a:pPr>
            <a:fld id="{2D848FA3-815C-426D-ADDC-7E5C7A336E43}" type="slidenum">
              <a:rPr lang="en-US" smtClean="0"/>
              <a:pPr>
                <a:defRPr/>
              </a:pPr>
              <a:t>21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75"/>
          <p:cNvSpPr>
            <a:spLocks noChangeArrowheads="1"/>
          </p:cNvSpPr>
          <p:nvPr/>
        </p:nvSpPr>
        <p:spPr bwMode="auto">
          <a:xfrm>
            <a:off x="5343525" y="2000250"/>
            <a:ext cx="3324225" cy="3200400"/>
          </a:xfrm>
          <a:prstGeom prst="rect">
            <a:avLst/>
          </a:prstGeom>
          <a:solidFill>
            <a:srgbClr val="000099"/>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latin typeface="Tahoma" pitchFamily="34" charset="0"/>
            </a:endParaRPr>
          </a:p>
        </p:txBody>
      </p:sp>
      <p:sp>
        <p:nvSpPr>
          <p:cNvPr id="9222" name="Rectangle 65"/>
          <p:cNvSpPr>
            <a:spLocks noChangeArrowheads="1"/>
          </p:cNvSpPr>
          <p:nvPr/>
        </p:nvSpPr>
        <p:spPr bwMode="auto">
          <a:xfrm>
            <a:off x="5267325" y="2095500"/>
            <a:ext cx="3324225" cy="32004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latin typeface="Tahoma" pitchFamily="34" charset="0"/>
            </a:endParaRPr>
          </a:p>
        </p:txBody>
      </p:sp>
      <p:sp>
        <p:nvSpPr>
          <p:cNvPr id="9223" name="Rectangle 22"/>
          <p:cNvSpPr>
            <a:spLocks noGrp="1" noChangeArrowheads="1"/>
          </p:cNvSpPr>
          <p:nvPr>
            <p:ph type="title"/>
          </p:nvPr>
        </p:nvSpPr>
        <p:spPr>
          <a:xfrm>
            <a:off x="457200" y="315032"/>
            <a:ext cx="8229600" cy="990600"/>
          </a:xfrm>
        </p:spPr>
        <p:txBody>
          <a:bodyPr/>
          <a:lstStyle/>
          <a:p>
            <a:r>
              <a:rPr lang="en-US" altLang="en-US" sz="4000"/>
              <a:t>How demultiplexing works</a:t>
            </a:r>
            <a:endParaRPr lang="en-US" altLang="en-US"/>
          </a:p>
        </p:txBody>
      </p:sp>
      <p:sp>
        <p:nvSpPr>
          <p:cNvPr id="9224" name="Rectangle 23"/>
          <p:cNvSpPr>
            <a:spLocks noGrp="1" noChangeArrowheads="1"/>
          </p:cNvSpPr>
          <p:nvPr>
            <p:ph type="body" sz="half" idx="1"/>
          </p:nvPr>
        </p:nvSpPr>
        <p:spPr>
          <a:xfrm>
            <a:off x="485775" y="1418014"/>
            <a:ext cx="4438650" cy="4846305"/>
          </a:xfrm>
        </p:spPr>
        <p:txBody>
          <a:bodyPr>
            <a:noAutofit/>
          </a:bodyPr>
          <a:lstStyle/>
          <a:p>
            <a:pPr>
              <a:buFont typeface="Wingdings" charset="0"/>
              <a:buChar char="v"/>
              <a:defRPr/>
            </a:pPr>
            <a:r>
              <a:rPr lang="en-US">
                <a:ea typeface="ＭＳ Ｐゴシック" charset="0"/>
                <a:cs typeface="+mn-cs"/>
              </a:rPr>
              <a:t>host receives IP datagrams</a:t>
            </a:r>
          </a:p>
          <a:p>
            <a:pPr lvl="1">
              <a:buFont typeface="Wingdings" charset="0"/>
              <a:buChar char="§"/>
              <a:defRPr/>
            </a:pPr>
            <a:r>
              <a:rPr lang="en-US" sz="2000">
                <a:ea typeface="ＭＳ Ｐゴシック" charset="0"/>
              </a:rPr>
              <a:t>each datagram has source IP address, destination IP address</a:t>
            </a:r>
          </a:p>
          <a:p>
            <a:pPr lvl="1">
              <a:buFont typeface="Wingdings" charset="0"/>
              <a:buChar char="§"/>
              <a:defRPr/>
            </a:pPr>
            <a:r>
              <a:rPr lang="en-US" sz="2000">
                <a:ea typeface="ＭＳ Ｐゴシック" charset="0"/>
              </a:rPr>
              <a:t>each datagram carries one transport-layer segment</a:t>
            </a:r>
          </a:p>
          <a:p>
            <a:pPr lvl="1">
              <a:buFont typeface="Wingdings" charset="0"/>
              <a:buChar char="§"/>
              <a:defRPr/>
            </a:pPr>
            <a:r>
              <a:rPr lang="en-US" sz="2000">
                <a:ea typeface="ＭＳ Ｐゴシック" charset="0"/>
              </a:rPr>
              <a:t>each segment has source, destination port number </a:t>
            </a:r>
          </a:p>
          <a:p>
            <a:pPr>
              <a:buFont typeface="Wingdings" charset="0"/>
              <a:buChar char="v"/>
              <a:defRPr/>
            </a:pPr>
            <a:r>
              <a:rPr lang="en-US">
                <a:ea typeface="ＭＳ Ｐゴシック" charset="0"/>
                <a:cs typeface="+mn-cs"/>
              </a:rPr>
              <a:t>host uses </a:t>
            </a:r>
            <a:r>
              <a:rPr lang="en-US" i="1">
                <a:solidFill>
                  <a:srgbClr val="CC0000"/>
                </a:solidFill>
                <a:ea typeface="ＭＳ Ｐゴシック" charset="0"/>
                <a:cs typeface="+mn-cs"/>
              </a:rPr>
              <a:t>IP addresses &amp; port numbers</a:t>
            </a:r>
            <a:r>
              <a:rPr lang="en-US">
                <a:ea typeface="ＭＳ Ｐゴシック" charset="0"/>
                <a:cs typeface="+mn-cs"/>
              </a:rPr>
              <a:t> to direct segment to appropriate socket</a:t>
            </a:r>
          </a:p>
        </p:txBody>
      </p:sp>
      <p:sp>
        <p:nvSpPr>
          <p:cNvPr id="9225" name="Text Box 63"/>
          <p:cNvSpPr txBox="1">
            <a:spLocks noChangeArrowheads="1"/>
          </p:cNvSpPr>
          <p:nvPr/>
        </p:nvSpPr>
        <p:spPr bwMode="auto">
          <a:xfrm>
            <a:off x="5307013" y="2108200"/>
            <a:ext cx="1563687"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r>
              <a:rPr lang="en-US" altLang="en-US" sz="1800">
                <a:solidFill>
                  <a:srgbClr val="CC0000"/>
                </a:solidFill>
                <a:latin typeface="Tahoma" pitchFamily="34" charset="0"/>
              </a:rPr>
              <a:t>source port #</a:t>
            </a:r>
            <a:endParaRPr lang="en-US" altLang="en-US" sz="2400">
              <a:solidFill>
                <a:srgbClr val="CC0000"/>
              </a:solidFill>
              <a:latin typeface="Tahoma" pitchFamily="34" charset="0"/>
            </a:endParaRPr>
          </a:p>
        </p:txBody>
      </p:sp>
      <p:sp>
        <p:nvSpPr>
          <p:cNvPr id="9226" name="Text Box 64"/>
          <p:cNvSpPr txBox="1">
            <a:spLocks noChangeArrowheads="1"/>
          </p:cNvSpPr>
          <p:nvPr/>
        </p:nvSpPr>
        <p:spPr bwMode="auto">
          <a:xfrm>
            <a:off x="7092950" y="2108200"/>
            <a:ext cx="1328738"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r>
              <a:rPr lang="en-US" altLang="en-US" sz="1800">
                <a:solidFill>
                  <a:srgbClr val="CC0000"/>
                </a:solidFill>
                <a:latin typeface="Tahoma" pitchFamily="34" charset="0"/>
              </a:rPr>
              <a:t>dest port #</a:t>
            </a:r>
            <a:endParaRPr lang="en-US" altLang="en-US" sz="2400">
              <a:solidFill>
                <a:srgbClr val="CC0000"/>
              </a:solidFill>
              <a:latin typeface="Tahoma" pitchFamily="34" charset="0"/>
            </a:endParaRPr>
          </a:p>
        </p:txBody>
      </p:sp>
      <p:sp>
        <p:nvSpPr>
          <p:cNvPr id="9227" name="Line 66"/>
          <p:cNvSpPr>
            <a:spLocks noChangeShapeType="1"/>
          </p:cNvSpPr>
          <p:nvPr/>
        </p:nvSpPr>
        <p:spPr bwMode="auto">
          <a:xfrm flipV="1">
            <a:off x="5257800" y="2495550"/>
            <a:ext cx="33289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9228" name="Line 68"/>
          <p:cNvSpPr>
            <a:spLocks noChangeShapeType="1"/>
          </p:cNvSpPr>
          <p:nvPr/>
        </p:nvSpPr>
        <p:spPr bwMode="auto">
          <a:xfrm flipV="1">
            <a:off x="5267325" y="3486150"/>
            <a:ext cx="33242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Tahoma" charset="0"/>
              <a:ea typeface="ＭＳ Ｐゴシック" charset="0"/>
            </a:endParaRPr>
          </a:p>
        </p:txBody>
      </p:sp>
      <p:sp>
        <p:nvSpPr>
          <p:cNvPr id="9229" name="Line 69"/>
          <p:cNvSpPr>
            <a:spLocks noChangeShapeType="1"/>
          </p:cNvSpPr>
          <p:nvPr/>
        </p:nvSpPr>
        <p:spPr bwMode="auto">
          <a:xfrm flipV="1">
            <a:off x="6905625" y="2095500"/>
            <a:ext cx="0" cy="395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9230" name="Text Box 70"/>
          <p:cNvSpPr txBox="1">
            <a:spLocks noChangeArrowheads="1"/>
          </p:cNvSpPr>
          <p:nvPr/>
        </p:nvSpPr>
        <p:spPr bwMode="auto">
          <a:xfrm>
            <a:off x="6450013" y="1655763"/>
            <a:ext cx="86360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r>
              <a:rPr lang="en-US" altLang="en-US" sz="1800">
                <a:latin typeface="Tahoma" pitchFamily="34" charset="0"/>
              </a:rPr>
              <a:t>32 bits</a:t>
            </a:r>
            <a:endParaRPr lang="en-US" altLang="en-US" sz="2400">
              <a:latin typeface="Tahoma" pitchFamily="34" charset="0"/>
            </a:endParaRPr>
          </a:p>
        </p:txBody>
      </p:sp>
      <p:sp>
        <p:nvSpPr>
          <p:cNvPr id="9231" name="Line 71"/>
          <p:cNvSpPr>
            <a:spLocks noChangeShapeType="1"/>
          </p:cNvSpPr>
          <p:nvPr/>
        </p:nvSpPr>
        <p:spPr bwMode="auto">
          <a:xfrm>
            <a:off x="7362825" y="1862138"/>
            <a:ext cx="1200150" cy="476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9232" name="Line 72"/>
          <p:cNvSpPr>
            <a:spLocks noChangeShapeType="1"/>
          </p:cNvSpPr>
          <p:nvPr/>
        </p:nvSpPr>
        <p:spPr bwMode="auto">
          <a:xfrm rot="10800000">
            <a:off x="5253038" y="1871663"/>
            <a:ext cx="112871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9233" name="Text Box 73"/>
          <p:cNvSpPr txBox="1">
            <a:spLocks noChangeArrowheads="1"/>
          </p:cNvSpPr>
          <p:nvPr/>
        </p:nvSpPr>
        <p:spPr bwMode="auto">
          <a:xfrm>
            <a:off x="6161088" y="3816350"/>
            <a:ext cx="1389062"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r>
              <a:rPr lang="en-US" altLang="en-US" sz="2000">
                <a:solidFill>
                  <a:srgbClr val="000000"/>
                </a:solidFill>
                <a:latin typeface="Tahoma" pitchFamily="34" charset="0"/>
              </a:rPr>
              <a:t>application</a:t>
            </a:r>
          </a:p>
          <a:p>
            <a:pPr algn="ctr">
              <a:lnSpc>
                <a:spcPct val="100000"/>
              </a:lnSpc>
              <a:spcBef>
                <a:spcPct val="0"/>
              </a:spcBef>
              <a:buClrTx/>
              <a:buSzTx/>
              <a:buFontTx/>
              <a:buNone/>
            </a:pPr>
            <a:r>
              <a:rPr lang="en-US" altLang="en-US" sz="2000">
                <a:solidFill>
                  <a:srgbClr val="000000"/>
                </a:solidFill>
                <a:latin typeface="Tahoma" pitchFamily="34" charset="0"/>
              </a:rPr>
              <a:t>data </a:t>
            </a:r>
          </a:p>
          <a:p>
            <a:pPr algn="ctr">
              <a:lnSpc>
                <a:spcPct val="100000"/>
              </a:lnSpc>
              <a:spcBef>
                <a:spcPct val="0"/>
              </a:spcBef>
              <a:buClrTx/>
              <a:buSzTx/>
              <a:buFontTx/>
              <a:buNone/>
            </a:pPr>
            <a:r>
              <a:rPr lang="en-US" altLang="en-US" sz="2000">
                <a:solidFill>
                  <a:srgbClr val="000000"/>
                </a:solidFill>
                <a:latin typeface="Tahoma" pitchFamily="34" charset="0"/>
              </a:rPr>
              <a:t>(payload)</a:t>
            </a:r>
            <a:endParaRPr lang="en-US" altLang="en-US" sz="2400">
              <a:solidFill>
                <a:srgbClr val="000000"/>
              </a:solidFill>
              <a:latin typeface="Tahoma" pitchFamily="34" charset="0"/>
            </a:endParaRPr>
          </a:p>
        </p:txBody>
      </p:sp>
      <p:sp>
        <p:nvSpPr>
          <p:cNvPr id="9234" name="Text Box 74"/>
          <p:cNvSpPr txBox="1">
            <a:spLocks noChangeArrowheads="1"/>
          </p:cNvSpPr>
          <p:nvPr/>
        </p:nvSpPr>
        <p:spPr bwMode="auto">
          <a:xfrm>
            <a:off x="5776913" y="2849563"/>
            <a:ext cx="229076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r>
              <a:rPr lang="en-US" altLang="en-US" sz="2000">
                <a:solidFill>
                  <a:srgbClr val="000000"/>
                </a:solidFill>
                <a:latin typeface="Tahoma" pitchFamily="34" charset="0"/>
              </a:rPr>
              <a:t>other header fields</a:t>
            </a:r>
            <a:endParaRPr lang="en-US" altLang="en-US" sz="2400">
              <a:solidFill>
                <a:srgbClr val="000000"/>
              </a:solidFill>
              <a:latin typeface="Tahoma" pitchFamily="34" charset="0"/>
            </a:endParaRPr>
          </a:p>
        </p:txBody>
      </p:sp>
      <p:sp>
        <p:nvSpPr>
          <p:cNvPr id="9235" name="Text Box 76"/>
          <p:cNvSpPr txBox="1">
            <a:spLocks noChangeArrowheads="1"/>
          </p:cNvSpPr>
          <p:nvPr/>
        </p:nvSpPr>
        <p:spPr bwMode="auto">
          <a:xfrm>
            <a:off x="5480050" y="5380038"/>
            <a:ext cx="30607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r>
              <a:rPr lang="en-US" altLang="en-US" sz="2000">
                <a:solidFill>
                  <a:srgbClr val="000000"/>
                </a:solidFill>
                <a:latin typeface="Tahoma" pitchFamily="34" charset="0"/>
              </a:rPr>
              <a:t>TCP/UDP segment format</a:t>
            </a:r>
            <a:endParaRPr lang="en-US" altLang="en-US" sz="2400">
              <a:solidFill>
                <a:srgbClr val="000000"/>
              </a:solidFill>
              <a:latin typeface="Tahoma" pitchFamily="34" charset="0"/>
            </a:endParaRPr>
          </a:p>
        </p:txBody>
      </p:sp>
      <p:sp>
        <p:nvSpPr>
          <p:cNvPr id="2" name="Slide Number Placeholder 1"/>
          <p:cNvSpPr>
            <a:spLocks noGrp="1"/>
          </p:cNvSpPr>
          <p:nvPr>
            <p:ph type="sldNum" sz="quarter" idx="12"/>
          </p:nvPr>
        </p:nvSpPr>
        <p:spPr/>
        <p:txBody>
          <a:bodyPr/>
          <a:lstStyle/>
          <a:p>
            <a:pPr>
              <a:defRPr/>
            </a:pPr>
            <a:fld id="{2D848FA3-815C-426D-ADDC-7E5C7A336E43}" type="slidenum">
              <a:rPr lang="en-US" smtClean="0"/>
              <a:pPr>
                <a:defRPr/>
              </a:pPr>
              <a:t>22</a:t>
            </a:fld>
            <a:endParaRPr lang="en-US" dirty="0"/>
          </a:p>
        </p:txBody>
      </p:sp>
    </p:spTree>
    <p:extLst>
      <p:ext uri="{BB962C8B-B14F-4D97-AF65-F5344CB8AC3E}">
        <p14:creationId xmlns:p14="http://schemas.microsoft.com/office/powerpoint/2010/main" val="1754043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228600"/>
            <a:ext cx="8343900" cy="1143000"/>
          </a:xfrm>
        </p:spPr>
        <p:txBody>
          <a:bodyPr/>
          <a:lstStyle/>
          <a:p>
            <a:r>
              <a:rPr lang="en-US" altLang="en-US" sz="3600"/>
              <a:t>UDP: User Datagram Protocol </a:t>
            </a:r>
            <a:r>
              <a:rPr lang="en-US" altLang="en-US" sz="2800"/>
              <a:t>[RFC 768]</a:t>
            </a:r>
            <a:endParaRPr lang="en-US" altLang="en-US"/>
          </a:p>
        </p:txBody>
      </p:sp>
      <p:sp>
        <p:nvSpPr>
          <p:cNvPr id="25603" name="Rectangle 3"/>
          <p:cNvSpPr>
            <a:spLocks noGrp="1" noChangeArrowheads="1"/>
          </p:cNvSpPr>
          <p:nvPr>
            <p:ph sz="half" idx="1"/>
          </p:nvPr>
        </p:nvSpPr>
        <p:spPr>
          <a:xfrm>
            <a:off x="401638" y="1634839"/>
            <a:ext cx="3810000" cy="4648200"/>
          </a:xfrm>
        </p:spPr>
        <p:txBody>
          <a:bodyPr/>
          <a:lstStyle/>
          <a:p>
            <a:r>
              <a:rPr lang="en-US" altLang="en-US" sz="2000"/>
              <a:t>“no frills,” “bare bones” Internet transport protocol</a:t>
            </a:r>
          </a:p>
          <a:p>
            <a:r>
              <a:rPr lang="en-US" altLang="en-US" sz="2000"/>
              <a:t>“best effort” service, UDP segments may be:</a:t>
            </a:r>
          </a:p>
          <a:p>
            <a:pPr lvl="1"/>
            <a:r>
              <a:rPr lang="en-US" altLang="en-US" sz="2000"/>
              <a:t>lost</a:t>
            </a:r>
          </a:p>
          <a:p>
            <a:pPr lvl="1"/>
            <a:r>
              <a:rPr lang="en-US" altLang="en-US" sz="2000"/>
              <a:t>delivered out of order to app</a:t>
            </a:r>
          </a:p>
          <a:p>
            <a:r>
              <a:rPr lang="en-US" altLang="en-US" sz="2000" i="1">
                <a:solidFill>
                  <a:srgbClr val="FF0000"/>
                </a:solidFill>
              </a:rPr>
              <a:t>connectionless:</a:t>
            </a:r>
            <a:endParaRPr lang="en-US" altLang="en-US" sz="2400"/>
          </a:p>
          <a:p>
            <a:pPr lvl="1"/>
            <a:r>
              <a:rPr lang="en-US" altLang="en-US" sz="2000"/>
              <a:t>no handshaking between UDP sender, receiver</a:t>
            </a:r>
          </a:p>
          <a:p>
            <a:pPr lvl="1"/>
            <a:r>
              <a:rPr lang="en-US" altLang="en-US" sz="2000"/>
              <a:t>each UDP segment handled independently of others</a:t>
            </a:r>
          </a:p>
          <a:p>
            <a:endParaRPr lang="en-US" altLang="en-US" sz="2400"/>
          </a:p>
        </p:txBody>
      </p:sp>
      <p:sp>
        <p:nvSpPr>
          <p:cNvPr id="25604" name="Rectangle 4"/>
          <p:cNvSpPr>
            <a:spLocks noGrp="1" noChangeArrowheads="1"/>
          </p:cNvSpPr>
          <p:nvPr>
            <p:ph sz="half" idx="2"/>
          </p:nvPr>
        </p:nvSpPr>
        <p:spPr>
          <a:xfrm>
            <a:off x="4752975" y="1781175"/>
            <a:ext cx="3810000" cy="3819525"/>
          </a:xfrm>
        </p:spPr>
        <p:txBody>
          <a:bodyPr/>
          <a:lstStyle/>
          <a:p>
            <a:pPr>
              <a:buFont typeface="ZapfDingbats" pitchFamily="82" charset="2"/>
              <a:buNone/>
            </a:pPr>
            <a:r>
              <a:rPr lang="en-US" altLang="en-US" sz="2400">
                <a:solidFill>
                  <a:srgbClr val="FF0000"/>
                </a:solidFill>
              </a:rPr>
              <a:t>Why is there a UDP?</a:t>
            </a:r>
            <a:endParaRPr lang="en-US" altLang="en-US" sz="2400"/>
          </a:p>
          <a:p>
            <a:r>
              <a:rPr lang="en-US" altLang="en-US" sz="2000"/>
              <a:t>no connection establishment (which can add delay)</a:t>
            </a:r>
          </a:p>
          <a:p>
            <a:r>
              <a:rPr lang="en-US" altLang="en-US" sz="2000"/>
              <a:t>simple: no connection state at sender, receiver</a:t>
            </a:r>
          </a:p>
          <a:p>
            <a:r>
              <a:rPr lang="en-US" altLang="en-US" sz="2000"/>
              <a:t>small segment header</a:t>
            </a:r>
          </a:p>
          <a:p>
            <a:r>
              <a:rPr lang="en-US" altLang="en-US" sz="2000"/>
              <a:t>no congestion control: UDP can blast away as fast as desired</a:t>
            </a:r>
            <a:endParaRPr lang="en-US" altLang="en-US" sz="2400"/>
          </a:p>
          <a:p>
            <a:endParaRPr lang="en-US" altLang="en-US" sz="2400"/>
          </a:p>
        </p:txBody>
      </p:sp>
      <p:sp>
        <p:nvSpPr>
          <p:cNvPr id="25606" name="Rectangle 5"/>
          <p:cNvSpPr>
            <a:spLocks noChangeArrowheads="1"/>
          </p:cNvSpPr>
          <p:nvPr/>
        </p:nvSpPr>
        <p:spPr bwMode="auto">
          <a:xfrm>
            <a:off x="4591050" y="1638300"/>
            <a:ext cx="4048125" cy="383857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3" name="Slide Number Placeholder 2"/>
          <p:cNvSpPr>
            <a:spLocks noGrp="1"/>
          </p:cNvSpPr>
          <p:nvPr>
            <p:ph type="sldNum" sz="quarter" idx="12"/>
          </p:nvPr>
        </p:nvSpPr>
        <p:spPr/>
        <p:txBody>
          <a:bodyPr/>
          <a:lstStyle/>
          <a:p>
            <a:pPr>
              <a:defRPr/>
            </a:pPr>
            <a:fld id="{2D848FA3-815C-426D-ADDC-7E5C7A336E43}" type="slidenum">
              <a:rPr lang="en-US" smtClean="0"/>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a:t>UDP demultiplexing</a:t>
            </a:r>
          </a:p>
        </p:txBody>
      </p:sp>
      <p:sp>
        <p:nvSpPr>
          <p:cNvPr id="26627" name="Rectangle 3"/>
          <p:cNvSpPr>
            <a:spLocks noGrp="1" noChangeArrowheads="1"/>
          </p:cNvSpPr>
          <p:nvPr>
            <p:ph sz="half" idx="1"/>
          </p:nvPr>
        </p:nvSpPr>
        <p:spPr>
          <a:xfrm>
            <a:off x="533400" y="1663459"/>
            <a:ext cx="4572000" cy="4648200"/>
          </a:xfrm>
        </p:spPr>
        <p:txBody>
          <a:bodyPr/>
          <a:lstStyle/>
          <a:p>
            <a:r>
              <a:rPr lang="en-US" altLang="en-US" sz="2400"/>
              <a:t>Create sockets with port numbers:</a:t>
            </a:r>
          </a:p>
          <a:p>
            <a:pPr>
              <a:buFont typeface="ZapfDingbats" pitchFamily="82" charset="2"/>
              <a:buNone/>
            </a:pPr>
            <a:r>
              <a:rPr lang="en-US" altLang="en-US" sz="1800">
                <a:latin typeface="Courier New" pitchFamily="49" charset="0"/>
                <a:cs typeface="Courier New" pitchFamily="49" charset="0"/>
              </a:rPr>
              <a:t>mySocket = socket(AF_INET, SOCK_DGRAM, 0)</a:t>
            </a:r>
          </a:p>
          <a:p>
            <a:r>
              <a:rPr lang="en-US" altLang="en-US" sz="2400"/>
              <a:t>UDP socket identified by  two-tuple:</a:t>
            </a:r>
          </a:p>
          <a:p>
            <a:pPr>
              <a:buFont typeface="ZapfDingbats" pitchFamily="82" charset="2"/>
              <a:buNone/>
            </a:pPr>
            <a:r>
              <a:rPr lang="en-US" altLang="en-US" sz="2400">
                <a:solidFill>
                  <a:srgbClr val="FF0000"/>
                </a:solidFill>
              </a:rPr>
              <a:t>(</a:t>
            </a:r>
            <a:r>
              <a:rPr lang="en-US" altLang="en-US" sz="1800">
                <a:solidFill>
                  <a:srgbClr val="FF0000"/>
                </a:solidFill>
              </a:rPr>
              <a:t>dest IP address, dest port number)</a:t>
            </a:r>
            <a:endParaRPr lang="en-US" altLang="en-US" sz="2400"/>
          </a:p>
        </p:txBody>
      </p:sp>
      <p:sp>
        <p:nvSpPr>
          <p:cNvPr id="26628" name="Rectangle 4"/>
          <p:cNvSpPr>
            <a:spLocks noGrp="1" noChangeArrowheads="1"/>
          </p:cNvSpPr>
          <p:nvPr>
            <p:ph sz="half" idx="2"/>
          </p:nvPr>
        </p:nvSpPr>
        <p:spPr>
          <a:xfrm>
            <a:off x="5029200" y="1676400"/>
            <a:ext cx="4114800" cy="4648200"/>
          </a:xfrm>
        </p:spPr>
        <p:txBody>
          <a:bodyPr/>
          <a:lstStyle/>
          <a:p>
            <a:r>
              <a:rPr lang="en-US" altLang="en-US" sz="2400"/>
              <a:t>When host receives UDP segment:</a:t>
            </a:r>
          </a:p>
          <a:p>
            <a:pPr lvl="1"/>
            <a:r>
              <a:rPr lang="en-US" altLang="en-US" sz="2000"/>
              <a:t>checks destination port number in segment</a:t>
            </a:r>
          </a:p>
          <a:p>
            <a:pPr lvl="1"/>
            <a:r>
              <a:rPr lang="en-US" altLang="en-US" sz="2000"/>
              <a:t>directs UDP segment to socket with that port number</a:t>
            </a:r>
          </a:p>
          <a:p>
            <a:r>
              <a:rPr lang="en-US" altLang="en-US" sz="2400"/>
              <a:t>IP datagrams with different source IP addresses and/or source port numbers directed to same socket</a:t>
            </a:r>
          </a:p>
        </p:txBody>
      </p:sp>
      <p:sp>
        <p:nvSpPr>
          <p:cNvPr id="3" name="Slide Number Placeholder 2"/>
          <p:cNvSpPr>
            <a:spLocks noGrp="1"/>
          </p:cNvSpPr>
          <p:nvPr>
            <p:ph type="sldNum" sz="quarter" idx="12"/>
          </p:nvPr>
        </p:nvSpPr>
        <p:spPr/>
        <p:txBody>
          <a:bodyPr/>
          <a:lstStyle/>
          <a:p>
            <a:pPr>
              <a:defRPr/>
            </a:pPr>
            <a:fld id="{2D848FA3-815C-426D-ADDC-7E5C7A336E43}" type="slidenum">
              <a:rPr lang="en-US" smtClean="0"/>
              <a:pPr>
                <a:defRPr/>
              </a:pPr>
              <a:t>24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8">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628">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62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2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P spid="2662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383272"/>
            <a:ext cx="8229600" cy="990600"/>
          </a:xfrm>
        </p:spPr>
        <p:txBody>
          <a:bodyPr/>
          <a:lstStyle/>
          <a:p>
            <a:r>
              <a:rPr lang="en-US" altLang="en-US"/>
              <a:t>UDP demux</a:t>
            </a:r>
          </a:p>
        </p:txBody>
      </p:sp>
      <p:sp>
        <p:nvSpPr>
          <p:cNvPr id="67" name="Rectangle 44"/>
          <p:cNvSpPr txBox="1">
            <a:spLocks noChangeArrowheads="1"/>
          </p:cNvSpPr>
          <p:nvPr/>
        </p:nvSpPr>
        <p:spPr>
          <a:xfrm>
            <a:off x="2883848" y="1279855"/>
            <a:ext cx="3211513" cy="931081"/>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rgbClr val="000000"/>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rgbClr val="000000"/>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rgbClr val="000000"/>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rgbClr val="000000"/>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800" kern="1200" baseline="0">
                <a:solidFill>
                  <a:srgbClr val="000000"/>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9pPr>
          </a:lstStyle>
          <a:p>
            <a:pPr>
              <a:buFont typeface="ZapfDingbats" pitchFamily="82" charset="2"/>
              <a:buNone/>
            </a:pPr>
            <a:r>
              <a:rPr lang="en-US" altLang="en-US" sz="1800">
                <a:latin typeface="Courier New" pitchFamily="49" charset="0"/>
                <a:cs typeface="Courier New" pitchFamily="49" charset="0"/>
              </a:rPr>
              <a:t>serverSocket = socket(AF_INET, SOCK_DGRAM, 0);</a:t>
            </a:r>
          </a:p>
          <a:p>
            <a:pPr>
              <a:buFont typeface="ZapfDingbats" pitchFamily="82" charset="2"/>
              <a:buNone/>
            </a:pPr>
            <a:r>
              <a:rPr lang="en-US" altLang="en-US" sz="1800">
                <a:latin typeface="Courier New" pitchFamily="49" charset="0"/>
                <a:cs typeface="Courier New" pitchFamily="49" charset="0"/>
              </a:rPr>
              <a:t>bind(…)</a:t>
            </a:r>
          </a:p>
        </p:txBody>
      </p:sp>
      <p:sp>
        <p:nvSpPr>
          <p:cNvPr id="68" name="Freeform 89"/>
          <p:cNvSpPr>
            <a:spLocks/>
          </p:cNvSpPr>
          <p:nvPr/>
        </p:nvSpPr>
        <p:spPr bwMode="auto">
          <a:xfrm>
            <a:off x="3189288" y="2478088"/>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69" name="Freeform 97"/>
          <p:cNvSpPr>
            <a:spLocks/>
          </p:cNvSpPr>
          <p:nvPr/>
        </p:nvSpPr>
        <p:spPr bwMode="auto">
          <a:xfrm>
            <a:off x="404813" y="2782888"/>
            <a:ext cx="460375" cy="2193925"/>
          </a:xfrm>
          <a:custGeom>
            <a:avLst/>
            <a:gdLst>
              <a:gd name="T0" fmla="*/ 2147483647 w 290"/>
              <a:gd name="T1" fmla="*/ 2147483647 h 1382"/>
              <a:gd name="T2" fmla="*/ 0 w 290"/>
              <a:gd name="T3" fmla="*/ 2147483647 h 1382"/>
              <a:gd name="T4" fmla="*/ 2147483647 w 290"/>
              <a:gd name="T5" fmla="*/ 0 h 1382"/>
              <a:gd name="T6" fmla="*/ 2147483647 w 290"/>
              <a:gd name="T7" fmla="*/ 2147483647 h 1382"/>
              <a:gd name="T8" fmla="*/ 2147483647 w 290"/>
              <a:gd name="T9" fmla="*/ 2147483647 h 1382"/>
              <a:gd name="T10" fmla="*/ 2147483647 w 290"/>
              <a:gd name="T11" fmla="*/ 2147483647 h 13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0" h="1382">
                <a:moveTo>
                  <a:pt x="15" y="1382"/>
                </a:moveTo>
                <a:lnTo>
                  <a:pt x="0" y="1360"/>
                </a:lnTo>
                <a:lnTo>
                  <a:pt x="290" y="0"/>
                </a:lnTo>
                <a:lnTo>
                  <a:pt x="284" y="1258"/>
                </a:lnTo>
                <a:lnTo>
                  <a:pt x="182" y="1382"/>
                </a:lnTo>
                <a:lnTo>
                  <a:pt x="15" y="1382"/>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70" name="Rectangle 23"/>
          <p:cNvSpPr>
            <a:spLocks noChangeArrowheads="1"/>
          </p:cNvSpPr>
          <p:nvPr/>
        </p:nvSpPr>
        <p:spPr bwMode="auto">
          <a:xfrm>
            <a:off x="909638" y="2749550"/>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solidFill>
                <a:srgbClr val="000000"/>
              </a:solidFill>
              <a:latin typeface="Times New Roman" pitchFamily="18" charset="0"/>
            </a:endParaRPr>
          </a:p>
        </p:txBody>
      </p:sp>
      <p:sp>
        <p:nvSpPr>
          <p:cNvPr id="71" name="Rectangle 24"/>
          <p:cNvSpPr>
            <a:spLocks noChangeArrowheads="1"/>
          </p:cNvSpPr>
          <p:nvPr/>
        </p:nvSpPr>
        <p:spPr bwMode="auto">
          <a:xfrm>
            <a:off x="871538" y="2803525"/>
            <a:ext cx="1273175" cy="1979613"/>
          </a:xfrm>
          <a:prstGeom prst="rect">
            <a:avLst/>
          </a:prstGeom>
          <a:solidFill>
            <a:schemeClr val="bg1"/>
          </a:solidFill>
          <a:ln w="28575">
            <a:solidFill>
              <a:schemeClr val="tx1"/>
            </a:solidFill>
            <a:miter lim="800000"/>
            <a:headEnd/>
            <a:tailEnd/>
          </a:ln>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solidFill>
                <a:srgbClr val="000000"/>
              </a:solidFill>
              <a:latin typeface="Times New Roman" pitchFamily="18" charset="0"/>
            </a:endParaRPr>
          </a:p>
        </p:txBody>
      </p:sp>
      <p:sp>
        <p:nvSpPr>
          <p:cNvPr id="72" name="Line 25"/>
          <p:cNvSpPr>
            <a:spLocks noChangeShapeType="1"/>
          </p:cNvSpPr>
          <p:nvPr/>
        </p:nvSpPr>
        <p:spPr bwMode="auto">
          <a:xfrm>
            <a:off x="881063" y="35639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73" name="Text Box 26"/>
          <p:cNvSpPr txBox="1">
            <a:spLocks noChangeArrowheads="1"/>
          </p:cNvSpPr>
          <p:nvPr/>
        </p:nvSpPr>
        <p:spPr bwMode="auto">
          <a:xfrm>
            <a:off x="838200" y="3546475"/>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rPr>
              <a:t>transport</a:t>
            </a:r>
          </a:p>
        </p:txBody>
      </p:sp>
      <p:sp>
        <p:nvSpPr>
          <p:cNvPr id="74" name="Line 27"/>
          <p:cNvSpPr>
            <a:spLocks noChangeShapeType="1"/>
          </p:cNvSpPr>
          <p:nvPr/>
        </p:nvSpPr>
        <p:spPr bwMode="auto">
          <a:xfrm>
            <a:off x="889000" y="388461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75" name="Line 28"/>
          <p:cNvSpPr>
            <a:spLocks noChangeShapeType="1"/>
          </p:cNvSpPr>
          <p:nvPr/>
        </p:nvSpPr>
        <p:spPr bwMode="auto">
          <a:xfrm>
            <a:off x="874713" y="419417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76" name="Line 29"/>
          <p:cNvSpPr>
            <a:spLocks noChangeShapeType="1"/>
          </p:cNvSpPr>
          <p:nvPr/>
        </p:nvSpPr>
        <p:spPr bwMode="auto">
          <a:xfrm>
            <a:off x="874713" y="44799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77" name="Text Box 26"/>
          <p:cNvSpPr txBox="1">
            <a:spLocks noChangeArrowheads="1"/>
          </p:cNvSpPr>
          <p:nvPr/>
        </p:nvSpPr>
        <p:spPr bwMode="auto">
          <a:xfrm>
            <a:off x="873125" y="2794000"/>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rPr>
              <a:t>application</a:t>
            </a:r>
          </a:p>
        </p:txBody>
      </p:sp>
      <p:sp>
        <p:nvSpPr>
          <p:cNvPr id="78" name="Text Box 26"/>
          <p:cNvSpPr txBox="1">
            <a:spLocks noChangeArrowheads="1"/>
          </p:cNvSpPr>
          <p:nvPr/>
        </p:nvSpPr>
        <p:spPr bwMode="auto">
          <a:xfrm>
            <a:off x="828675" y="4451350"/>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rPr>
              <a:t>physical</a:t>
            </a:r>
          </a:p>
        </p:txBody>
      </p:sp>
      <p:sp>
        <p:nvSpPr>
          <p:cNvPr id="79" name="Text Box 26"/>
          <p:cNvSpPr txBox="1">
            <a:spLocks noChangeArrowheads="1"/>
          </p:cNvSpPr>
          <p:nvPr/>
        </p:nvSpPr>
        <p:spPr bwMode="auto">
          <a:xfrm>
            <a:off x="847725" y="4165600"/>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rPr>
              <a:t>link</a:t>
            </a:r>
          </a:p>
        </p:txBody>
      </p:sp>
      <p:sp>
        <p:nvSpPr>
          <p:cNvPr id="80" name="Text Box 26"/>
          <p:cNvSpPr txBox="1">
            <a:spLocks noChangeArrowheads="1"/>
          </p:cNvSpPr>
          <p:nvPr/>
        </p:nvSpPr>
        <p:spPr bwMode="auto">
          <a:xfrm>
            <a:off x="838200" y="3870325"/>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rPr>
              <a:t>network</a:t>
            </a:r>
          </a:p>
        </p:txBody>
      </p:sp>
      <p:sp>
        <p:nvSpPr>
          <p:cNvPr id="81" name="Oval 110"/>
          <p:cNvSpPr>
            <a:spLocks noChangeArrowheads="1"/>
          </p:cNvSpPr>
          <p:nvPr/>
        </p:nvSpPr>
        <p:spPr bwMode="auto">
          <a:xfrm>
            <a:off x="1208088" y="3079750"/>
            <a:ext cx="598487"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solidFill>
                  <a:srgbClr val="000000"/>
                </a:solidFill>
                <a:latin typeface="Arial" charset="0"/>
                <a:ea typeface="ＭＳ Ｐゴシック" charset="0"/>
              </a:rPr>
              <a:t>P3</a:t>
            </a:r>
          </a:p>
        </p:txBody>
      </p:sp>
      <p:grpSp>
        <p:nvGrpSpPr>
          <p:cNvPr id="82" name="Group 111"/>
          <p:cNvGrpSpPr>
            <a:grpSpLocks/>
          </p:cNvGrpSpPr>
          <p:nvPr/>
        </p:nvGrpSpPr>
        <p:grpSpPr bwMode="auto">
          <a:xfrm>
            <a:off x="1176338" y="3403600"/>
            <a:ext cx="620712" cy="228600"/>
            <a:chOff x="1287" y="2524"/>
            <a:chExt cx="260" cy="100"/>
          </a:xfrm>
        </p:grpSpPr>
        <p:sp>
          <p:nvSpPr>
            <p:cNvPr id="83" name="Rectangle 112"/>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84" name="Rectangle 113"/>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85" name="Rectangle 114"/>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86" name="Rectangle 115"/>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grpSp>
      <p:sp>
        <p:nvSpPr>
          <p:cNvPr id="87" name="Rectangle 23"/>
          <p:cNvSpPr>
            <a:spLocks noChangeArrowheads="1"/>
          </p:cNvSpPr>
          <p:nvPr/>
        </p:nvSpPr>
        <p:spPr bwMode="auto">
          <a:xfrm>
            <a:off x="3736975" y="2516188"/>
            <a:ext cx="1497013"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solidFill>
                <a:srgbClr val="000000"/>
              </a:solidFill>
              <a:latin typeface="Times New Roman" pitchFamily="18" charset="0"/>
            </a:endParaRPr>
          </a:p>
        </p:txBody>
      </p:sp>
      <p:sp>
        <p:nvSpPr>
          <p:cNvPr id="88" name="Rectangle 24"/>
          <p:cNvSpPr>
            <a:spLocks noChangeArrowheads="1"/>
          </p:cNvSpPr>
          <p:nvPr/>
        </p:nvSpPr>
        <p:spPr bwMode="auto">
          <a:xfrm>
            <a:off x="3702050" y="2570163"/>
            <a:ext cx="1473200" cy="1979612"/>
          </a:xfrm>
          <a:prstGeom prst="rect">
            <a:avLst/>
          </a:prstGeom>
          <a:solidFill>
            <a:schemeClr val="bg1"/>
          </a:solidFill>
          <a:ln w="28575">
            <a:solidFill>
              <a:schemeClr val="tx1"/>
            </a:solidFill>
            <a:miter lim="800000"/>
            <a:headEnd/>
            <a:tailEnd/>
          </a:ln>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solidFill>
                <a:srgbClr val="000000"/>
              </a:solidFill>
              <a:latin typeface="Times New Roman" pitchFamily="18" charset="0"/>
            </a:endParaRPr>
          </a:p>
        </p:txBody>
      </p:sp>
      <p:sp>
        <p:nvSpPr>
          <p:cNvPr id="89" name="Line 25"/>
          <p:cNvSpPr>
            <a:spLocks noChangeShapeType="1"/>
          </p:cNvSpPr>
          <p:nvPr/>
        </p:nvSpPr>
        <p:spPr bwMode="auto">
          <a:xfrm>
            <a:off x="3708400" y="3340100"/>
            <a:ext cx="146050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90" name="Text Box 26"/>
          <p:cNvSpPr txBox="1">
            <a:spLocks noChangeArrowheads="1"/>
          </p:cNvSpPr>
          <p:nvPr/>
        </p:nvSpPr>
        <p:spPr bwMode="auto">
          <a:xfrm>
            <a:off x="3779838" y="3322638"/>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rPr>
              <a:t>transport</a:t>
            </a:r>
          </a:p>
        </p:txBody>
      </p:sp>
      <p:sp>
        <p:nvSpPr>
          <p:cNvPr id="91" name="Line 27"/>
          <p:cNvSpPr>
            <a:spLocks noChangeShapeType="1"/>
          </p:cNvSpPr>
          <p:nvPr/>
        </p:nvSpPr>
        <p:spPr bwMode="auto">
          <a:xfrm>
            <a:off x="3709988" y="3657600"/>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92" name="Text Box 26"/>
          <p:cNvSpPr txBox="1">
            <a:spLocks noChangeArrowheads="1"/>
          </p:cNvSpPr>
          <p:nvPr/>
        </p:nvSpPr>
        <p:spPr bwMode="auto">
          <a:xfrm>
            <a:off x="3776663" y="2536825"/>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rPr>
              <a:t>application</a:t>
            </a:r>
          </a:p>
        </p:txBody>
      </p:sp>
      <p:sp>
        <p:nvSpPr>
          <p:cNvPr id="93" name="Text Box 26"/>
          <p:cNvSpPr txBox="1">
            <a:spLocks noChangeArrowheads="1"/>
          </p:cNvSpPr>
          <p:nvPr/>
        </p:nvSpPr>
        <p:spPr bwMode="auto">
          <a:xfrm>
            <a:off x="3773488" y="4227513"/>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rPr>
              <a:t>physical</a:t>
            </a:r>
          </a:p>
        </p:txBody>
      </p:sp>
      <p:sp>
        <p:nvSpPr>
          <p:cNvPr id="94" name="Text Box 26"/>
          <p:cNvSpPr txBox="1">
            <a:spLocks noChangeArrowheads="1"/>
          </p:cNvSpPr>
          <p:nvPr/>
        </p:nvSpPr>
        <p:spPr bwMode="auto">
          <a:xfrm>
            <a:off x="3773488" y="3941763"/>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rPr>
              <a:t>link</a:t>
            </a:r>
          </a:p>
        </p:txBody>
      </p:sp>
      <p:sp>
        <p:nvSpPr>
          <p:cNvPr id="95" name="Text Box 26"/>
          <p:cNvSpPr txBox="1">
            <a:spLocks noChangeArrowheads="1"/>
          </p:cNvSpPr>
          <p:nvPr/>
        </p:nvSpPr>
        <p:spPr bwMode="auto">
          <a:xfrm>
            <a:off x="3773488" y="3643313"/>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rPr>
              <a:t>network</a:t>
            </a:r>
          </a:p>
        </p:txBody>
      </p:sp>
      <p:sp>
        <p:nvSpPr>
          <p:cNvPr id="96" name="Line 27"/>
          <p:cNvSpPr>
            <a:spLocks noChangeShapeType="1"/>
          </p:cNvSpPr>
          <p:nvPr/>
        </p:nvSpPr>
        <p:spPr bwMode="auto">
          <a:xfrm>
            <a:off x="3706813" y="3968750"/>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97" name="Line 27"/>
          <p:cNvSpPr>
            <a:spLocks noChangeShapeType="1"/>
          </p:cNvSpPr>
          <p:nvPr/>
        </p:nvSpPr>
        <p:spPr bwMode="auto">
          <a:xfrm>
            <a:off x="3703638" y="4267200"/>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98" name="Oval 128"/>
          <p:cNvSpPr>
            <a:spLocks noChangeArrowheads="1"/>
          </p:cNvSpPr>
          <p:nvPr/>
        </p:nvSpPr>
        <p:spPr bwMode="auto">
          <a:xfrm>
            <a:off x="4121150" y="2876550"/>
            <a:ext cx="598488"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solidFill>
                  <a:srgbClr val="000000"/>
                </a:solidFill>
                <a:latin typeface="Arial" charset="0"/>
                <a:ea typeface="ＭＳ Ｐゴシック" charset="0"/>
              </a:rPr>
              <a:t>P1</a:t>
            </a:r>
          </a:p>
        </p:txBody>
      </p:sp>
      <p:grpSp>
        <p:nvGrpSpPr>
          <p:cNvPr id="99" name="Group 134"/>
          <p:cNvGrpSpPr>
            <a:grpSpLocks/>
          </p:cNvGrpSpPr>
          <p:nvPr/>
        </p:nvGrpSpPr>
        <p:grpSpPr bwMode="auto">
          <a:xfrm>
            <a:off x="3992563" y="3192463"/>
            <a:ext cx="887412" cy="228600"/>
            <a:chOff x="1383" y="2620"/>
            <a:chExt cx="260" cy="100"/>
          </a:xfrm>
        </p:grpSpPr>
        <p:sp>
          <p:nvSpPr>
            <p:cNvPr id="100" name="Rectangle 135"/>
            <p:cNvSpPr>
              <a:spLocks noChangeArrowheads="1"/>
            </p:cNvSpPr>
            <p:nvPr/>
          </p:nvSpPr>
          <p:spPr bwMode="auto">
            <a:xfrm>
              <a:off x="1383" y="2620"/>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01" name="Rectangle 136"/>
            <p:cNvSpPr>
              <a:spLocks noChangeArrowheads="1"/>
            </p:cNvSpPr>
            <p:nvPr/>
          </p:nvSpPr>
          <p:spPr bwMode="auto">
            <a:xfrm>
              <a:off x="1434" y="2633"/>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02" name="Rectangle 137"/>
            <p:cNvSpPr>
              <a:spLocks noChangeArrowheads="1"/>
            </p:cNvSpPr>
            <p:nvPr/>
          </p:nvSpPr>
          <p:spPr bwMode="auto">
            <a:xfrm>
              <a:off x="1599" y="2678"/>
              <a:ext cx="27" cy="26"/>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03" name="Rectangle 138"/>
            <p:cNvSpPr>
              <a:spLocks noChangeArrowheads="1"/>
            </p:cNvSpPr>
            <p:nvPr/>
          </p:nvSpPr>
          <p:spPr bwMode="auto">
            <a:xfrm>
              <a:off x="1394" y="2679"/>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grpSp>
      <p:sp>
        <p:nvSpPr>
          <p:cNvPr id="104" name="Rectangle 23"/>
          <p:cNvSpPr>
            <a:spLocks noChangeArrowheads="1"/>
          </p:cNvSpPr>
          <p:nvPr/>
        </p:nvSpPr>
        <p:spPr bwMode="auto">
          <a:xfrm>
            <a:off x="6743700" y="2741613"/>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solidFill>
                <a:srgbClr val="000000"/>
              </a:solidFill>
              <a:latin typeface="Times New Roman" pitchFamily="18" charset="0"/>
            </a:endParaRPr>
          </a:p>
        </p:txBody>
      </p:sp>
      <p:sp>
        <p:nvSpPr>
          <p:cNvPr id="105" name="Rectangle 24"/>
          <p:cNvSpPr>
            <a:spLocks noChangeArrowheads="1"/>
          </p:cNvSpPr>
          <p:nvPr/>
        </p:nvSpPr>
        <p:spPr bwMode="auto">
          <a:xfrm>
            <a:off x="6705600" y="2795588"/>
            <a:ext cx="1273175" cy="1979612"/>
          </a:xfrm>
          <a:prstGeom prst="rect">
            <a:avLst/>
          </a:prstGeom>
          <a:solidFill>
            <a:schemeClr val="bg1"/>
          </a:solidFill>
          <a:ln w="28575">
            <a:solidFill>
              <a:schemeClr val="tx1"/>
            </a:solidFill>
            <a:miter lim="800000"/>
            <a:headEnd/>
            <a:tailEnd/>
          </a:ln>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solidFill>
                <a:srgbClr val="000000"/>
              </a:solidFill>
              <a:latin typeface="Times New Roman" pitchFamily="18" charset="0"/>
            </a:endParaRPr>
          </a:p>
        </p:txBody>
      </p:sp>
      <p:sp>
        <p:nvSpPr>
          <p:cNvPr id="106" name="Line 25"/>
          <p:cNvSpPr>
            <a:spLocks noChangeShapeType="1"/>
          </p:cNvSpPr>
          <p:nvPr/>
        </p:nvSpPr>
        <p:spPr bwMode="auto">
          <a:xfrm>
            <a:off x="6715125" y="3556000"/>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07" name="Text Box 26"/>
          <p:cNvSpPr txBox="1">
            <a:spLocks noChangeArrowheads="1"/>
          </p:cNvSpPr>
          <p:nvPr/>
        </p:nvSpPr>
        <p:spPr bwMode="auto">
          <a:xfrm>
            <a:off x="6672263" y="3538538"/>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rPr>
              <a:t>transport</a:t>
            </a:r>
          </a:p>
        </p:txBody>
      </p:sp>
      <p:sp>
        <p:nvSpPr>
          <p:cNvPr id="108" name="Line 27"/>
          <p:cNvSpPr>
            <a:spLocks noChangeShapeType="1"/>
          </p:cNvSpPr>
          <p:nvPr/>
        </p:nvSpPr>
        <p:spPr bwMode="auto">
          <a:xfrm>
            <a:off x="6723063" y="387667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09" name="Line 28"/>
          <p:cNvSpPr>
            <a:spLocks noChangeShapeType="1"/>
          </p:cNvSpPr>
          <p:nvPr/>
        </p:nvSpPr>
        <p:spPr bwMode="auto">
          <a:xfrm>
            <a:off x="6708775" y="41862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10" name="Line 29"/>
          <p:cNvSpPr>
            <a:spLocks noChangeShapeType="1"/>
          </p:cNvSpPr>
          <p:nvPr/>
        </p:nvSpPr>
        <p:spPr bwMode="auto">
          <a:xfrm>
            <a:off x="6708775" y="447198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11" name="Text Box 26"/>
          <p:cNvSpPr txBox="1">
            <a:spLocks noChangeArrowheads="1"/>
          </p:cNvSpPr>
          <p:nvPr/>
        </p:nvSpPr>
        <p:spPr bwMode="auto">
          <a:xfrm>
            <a:off x="6707188" y="2786063"/>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rPr>
              <a:t>application</a:t>
            </a:r>
          </a:p>
        </p:txBody>
      </p:sp>
      <p:sp>
        <p:nvSpPr>
          <p:cNvPr id="112" name="Text Box 26"/>
          <p:cNvSpPr txBox="1">
            <a:spLocks noChangeArrowheads="1"/>
          </p:cNvSpPr>
          <p:nvPr/>
        </p:nvSpPr>
        <p:spPr bwMode="auto">
          <a:xfrm>
            <a:off x="6662738" y="4443413"/>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rPr>
              <a:t>physical</a:t>
            </a:r>
          </a:p>
        </p:txBody>
      </p:sp>
      <p:sp>
        <p:nvSpPr>
          <p:cNvPr id="113" name="Text Box 26"/>
          <p:cNvSpPr txBox="1">
            <a:spLocks noChangeArrowheads="1"/>
          </p:cNvSpPr>
          <p:nvPr/>
        </p:nvSpPr>
        <p:spPr bwMode="auto">
          <a:xfrm>
            <a:off x="6681788" y="4157663"/>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rPr>
              <a:t>link</a:t>
            </a:r>
          </a:p>
        </p:txBody>
      </p:sp>
      <p:sp>
        <p:nvSpPr>
          <p:cNvPr id="114" name="Text Box 26"/>
          <p:cNvSpPr txBox="1">
            <a:spLocks noChangeArrowheads="1"/>
          </p:cNvSpPr>
          <p:nvPr/>
        </p:nvSpPr>
        <p:spPr bwMode="auto">
          <a:xfrm>
            <a:off x="6672263" y="3862388"/>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rPr>
              <a:t>network</a:t>
            </a:r>
          </a:p>
        </p:txBody>
      </p:sp>
      <p:sp>
        <p:nvSpPr>
          <p:cNvPr id="115" name="Oval 153"/>
          <p:cNvSpPr>
            <a:spLocks noChangeArrowheads="1"/>
          </p:cNvSpPr>
          <p:nvPr/>
        </p:nvSpPr>
        <p:spPr bwMode="auto">
          <a:xfrm>
            <a:off x="7042150" y="3094038"/>
            <a:ext cx="598488"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solidFill>
                  <a:srgbClr val="000000"/>
                </a:solidFill>
                <a:latin typeface="Arial" charset="0"/>
                <a:ea typeface="ＭＳ Ｐゴシック" charset="0"/>
              </a:rPr>
              <a:t>P4</a:t>
            </a:r>
          </a:p>
        </p:txBody>
      </p:sp>
      <p:sp>
        <p:nvSpPr>
          <p:cNvPr id="116" name="Freeform 154"/>
          <p:cNvSpPr>
            <a:spLocks/>
          </p:cNvSpPr>
          <p:nvPr/>
        </p:nvSpPr>
        <p:spPr bwMode="auto">
          <a:xfrm>
            <a:off x="8002588" y="2762250"/>
            <a:ext cx="504825" cy="2133600"/>
          </a:xfrm>
          <a:custGeom>
            <a:avLst/>
            <a:gdLst>
              <a:gd name="T0" fmla="*/ 2147483647 w 318"/>
              <a:gd name="T1" fmla="*/ 2147483647 h 1344"/>
              <a:gd name="T2" fmla="*/ 2147483647 w 318"/>
              <a:gd name="T3" fmla="*/ 0 h 1344"/>
              <a:gd name="T4" fmla="*/ 0 w 318"/>
              <a:gd name="T5" fmla="*/ 2147483647 h 1344"/>
              <a:gd name="T6" fmla="*/ 2147483647 w 318"/>
              <a:gd name="T7" fmla="*/ 2147483647 h 1344"/>
              <a:gd name="T8" fmla="*/ 2147483647 w 318"/>
              <a:gd name="T9" fmla="*/ 2147483647 h 13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8" h="1344">
                <a:moveTo>
                  <a:pt x="318" y="1344"/>
                </a:moveTo>
                <a:lnTo>
                  <a:pt x="12" y="0"/>
                </a:lnTo>
                <a:lnTo>
                  <a:pt x="0" y="1224"/>
                </a:lnTo>
                <a:lnTo>
                  <a:pt x="121" y="1344"/>
                </a:lnTo>
                <a:lnTo>
                  <a:pt x="318" y="1344"/>
                </a:lnTo>
                <a:close/>
              </a:path>
            </a:pathLst>
          </a:custGeom>
          <a:gradFill rotWithShape="1">
            <a:gsLst>
              <a:gs pos="0">
                <a:schemeClr val="folHlink"/>
              </a:gs>
              <a:gs pos="100000">
                <a:schemeClr val="bg1"/>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grpSp>
        <p:nvGrpSpPr>
          <p:cNvPr id="117" name="Group 156"/>
          <p:cNvGrpSpPr>
            <a:grpSpLocks/>
          </p:cNvGrpSpPr>
          <p:nvPr/>
        </p:nvGrpSpPr>
        <p:grpSpPr bwMode="auto">
          <a:xfrm>
            <a:off x="7035800" y="3425825"/>
            <a:ext cx="620713" cy="204788"/>
            <a:chOff x="1287" y="2524"/>
            <a:chExt cx="260" cy="100"/>
          </a:xfrm>
        </p:grpSpPr>
        <p:sp>
          <p:nvSpPr>
            <p:cNvPr id="118" name="Rectangle 157"/>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19" name="Rectangle 158"/>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20" name="Rectangle 159"/>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21" name="Rectangle 160"/>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grpSp>
      <p:sp>
        <p:nvSpPr>
          <p:cNvPr id="122" name="Rectangle 173"/>
          <p:cNvSpPr>
            <a:spLocks noChangeArrowheads="1"/>
          </p:cNvSpPr>
          <p:nvPr/>
        </p:nvSpPr>
        <p:spPr bwMode="auto">
          <a:xfrm>
            <a:off x="6162675" y="1752600"/>
            <a:ext cx="2659063"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115888" indent="-115888"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buFont typeface="ZapfDingbats" pitchFamily="82" charset="2"/>
              <a:buNone/>
            </a:pPr>
            <a:r>
              <a:rPr lang="en-US" altLang="en-US" sz="1800">
                <a:solidFill>
                  <a:srgbClr val="000000"/>
                </a:solidFill>
                <a:latin typeface="Courier New" pitchFamily="49" charset="0"/>
                <a:cs typeface="Courier New" pitchFamily="49" charset="0"/>
              </a:rPr>
              <a:t>mySocket = socket(AF_INET, SOCK_DGRAM, 0);</a:t>
            </a:r>
          </a:p>
        </p:txBody>
      </p:sp>
      <p:sp>
        <p:nvSpPr>
          <p:cNvPr id="123" name="Rectangle 174"/>
          <p:cNvSpPr>
            <a:spLocks noChangeArrowheads="1"/>
          </p:cNvSpPr>
          <p:nvPr/>
        </p:nvSpPr>
        <p:spPr bwMode="auto">
          <a:xfrm>
            <a:off x="196850" y="1703388"/>
            <a:ext cx="2511425" cy="65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115888" indent="-115888"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buFont typeface="ZapfDingbats" pitchFamily="82" charset="2"/>
              <a:buNone/>
            </a:pPr>
            <a:r>
              <a:rPr lang="en-US" altLang="en-US" sz="1800">
                <a:solidFill>
                  <a:srgbClr val="000000"/>
                </a:solidFill>
                <a:latin typeface="Courier New" pitchFamily="49" charset="0"/>
                <a:cs typeface="Courier New" pitchFamily="49" charset="0"/>
              </a:rPr>
              <a:t>mySocket = socket(AF_INET, SOCK_DGRAM, 0);</a:t>
            </a:r>
          </a:p>
        </p:txBody>
      </p:sp>
      <p:sp>
        <p:nvSpPr>
          <p:cNvPr id="124" name="Line 177"/>
          <p:cNvSpPr>
            <a:spLocks noChangeShapeType="1"/>
          </p:cNvSpPr>
          <p:nvPr/>
        </p:nvSpPr>
        <p:spPr bwMode="auto">
          <a:xfrm>
            <a:off x="1412875" y="3506788"/>
            <a:ext cx="0" cy="2176462"/>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rgbClr val="000000"/>
              </a:solidFill>
              <a:latin typeface="Tahoma" charset="0"/>
              <a:ea typeface="ＭＳ Ｐゴシック" charset="0"/>
            </a:endParaRPr>
          </a:p>
        </p:txBody>
      </p:sp>
      <p:sp>
        <p:nvSpPr>
          <p:cNvPr id="125" name="Line 178"/>
          <p:cNvSpPr>
            <a:spLocks noChangeShapeType="1"/>
          </p:cNvSpPr>
          <p:nvPr/>
        </p:nvSpPr>
        <p:spPr bwMode="auto">
          <a:xfrm>
            <a:off x="4343400" y="3265488"/>
            <a:ext cx="12700" cy="2408237"/>
          </a:xfrm>
          <a:prstGeom prst="line">
            <a:avLst/>
          </a:prstGeom>
          <a:noFill/>
          <a:ln w="19050">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rgbClr val="000000"/>
              </a:solidFill>
              <a:latin typeface="Tahoma" charset="0"/>
              <a:ea typeface="ＭＳ Ｐゴシック" charset="0"/>
            </a:endParaRPr>
          </a:p>
        </p:txBody>
      </p:sp>
      <p:sp>
        <p:nvSpPr>
          <p:cNvPr id="126" name="Line 180"/>
          <p:cNvSpPr>
            <a:spLocks noChangeShapeType="1"/>
          </p:cNvSpPr>
          <p:nvPr/>
        </p:nvSpPr>
        <p:spPr bwMode="auto">
          <a:xfrm>
            <a:off x="1412875" y="5665788"/>
            <a:ext cx="2936875" cy="0"/>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rgbClr val="000000"/>
              </a:solidFill>
              <a:latin typeface="Tahoma" charset="0"/>
              <a:ea typeface="ＭＳ Ｐゴシック" charset="0"/>
            </a:endParaRPr>
          </a:p>
        </p:txBody>
      </p:sp>
      <p:sp>
        <p:nvSpPr>
          <p:cNvPr id="127" name="Line 181"/>
          <p:cNvSpPr>
            <a:spLocks noChangeShapeType="1"/>
          </p:cNvSpPr>
          <p:nvPr/>
        </p:nvSpPr>
        <p:spPr bwMode="auto">
          <a:xfrm>
            <a:off x="4219575" y="3278188"/>
            <a:ext cx="0" cy="2246312"/>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rgbClr val="000000"/>
              </a:solidFill>
              <a:latin typeface="Tahoma" charset="0"/>
              <a:ea typeface="ＭＳ Ｐゴシック" charset="0"/>
            </a:endParaRPr>
          </a:p>
        </p:txBody>
      </p:sp>
      <p:sp>
        <p:nvSpPr>
          <p:cNvPr id="128" name="Line 182"/>
          <p:cNvSpPr>
            <a:spLocks noChangeShapeType="1"/>
          </p:cNvSpPr>
          <p:nvPr/>
        </p:nvSpPr>
        <p:spPr bwMode="auto">
          <a:xfrm>
            <a:off x="1520825" y="5507038"/>
            <a:ext cx="2740025" cy="0"/>
          </a:xfrm>
          <a:prstGeom prst="line">
            <a:avLst/>
          </a:prstGeom>
          <a:noFill/>
          <a:ln w="19050">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rgbClr val="000000"/>
              </a:solidFill>
              <a:latin typeface="Tahoma" charset="0"/>
              <a:ea typeface="ＭＳ Ｐゴシック" charset="0"/>
            </a:endParaRPr>
          </a:p>
        </p:txBody>
      </p:sp>
      <p:sp>
        <p:nvSpPr>
          <p:cNvPr id="129" name="Line 183"/>
          <p:cNvSpPr>
            <a:spLocks noChangeShapeType="1"/>
          </p:cNvSpPr>
          <p:nvPr/>
        </p:nvSpPr>
        <p:spPr bwMode="auto">
          <a:xfrm>
            <a:off x="1514475" y="3494088"/>
            <a:ext cx="12700" cy="2017712"/>
          </a:xfrm>
          <a:prstGeom prst="line">
            <a:avLst/>
          </a:prstGeom>
          <a:noFill/>
          <a:ln w="19050">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rgbClr val="000000"/>
              </a:solidFill>
              <a:latin typeface="Tahoma" charset="0"/>
              <a:ea typeface="ＭＳ Ｐゴシック" charset="0"/>
            </a:endParaRPr>
          </a:p>
        </p:txBody>
      </p:sp>
      <p:sp>
        <p:nvSpPr>
          <p:cNvPr id="130" name="Line 184"/>
          <p:cNvSpPr>
            <a:spLocks noChangeShapeType="1"/>
          </p:cNvSpPr>
          <p:nvPr/>
        </p:nvSpPr>
        <p:spPr bwMode="auto">
          <a:xfrm>
            <a:off x="7423150" y="3544888"/>
            <a:ext cx="0" cy="2176462"/>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rgbClr val="000000"/>
              </a:solidFill>
              <a:latin typeface="Tahoma" charset="0"/>
              <a:ea typeface="ＭＳ Ｐゴシック" charset="0"/>
            </a:endParaRPr>
          </a:p>
        </p:txBody>
      </p:sp>
      <p:sp>
        <p:nvSpPr>
          <p:cNvPr id="131" name="Line 185"/>
          <p:cNvSpPr>
            <a:spLocks noChangeShapeType="1"/>
          </p:cNvSpPr>
          <p:nvPr/>
        </p:nvSpPr>
        <p:spPr bwMode="auto">
          <a:xfrm>
            <a:off x="7305675" y="3513138"/>
            <a:ext cx="12700" cy="2017712"/>
          </a:xfrm>
          <a:prstGeom prst="line">
            <a:avLst/>
          </a:prstGeom>
          <a:noFill/>
          <a:ln w="19050">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rgbClr val="000000"/>
              </a:solidFill>
              <a:latin typeface="Tahoma" charset="0"/>
              <a:ea typeface="ＭＳ Ｐゴシック" charset="0"/>
            </a:endParaRPr>
          </a:p>
        </p:txBody>
      </p:sp>
      <p:sp>
        <p:nvSpPr>
          <p:cNvPr id="132" name="Line 186"/>
          <p:cNvSpPr>
            <a:spLocks noChangeShapeType="1"/>
          </p:cNvSpPr>
          <p:nvPr/>
        </p:nvSpPr>
        <p:spPr bwMode="auto">
          <a:xfrm>
            <a:off x="4486275" y="3284538"/>
            <a:ext cx="12700" cy="2408237"/>
          </a:xfrm>
          <a:prstGeom prst="line">
            <a:avLst/>
          </a:prstGeom>
          <a:noFill/>
          <a:ln w="19050">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rgbClr val="000000"/>
              </a:solidFill>
              <a:latin typeface="Tahoma" charset="0"/>
              <a:ea typeface="ＭＳ Ｐゴシック" charset="0"/>
            </a:endParaRPr>
          </a:p>
        </p:txBody>
      </p:sp>
      <p:sp>
        <p:nvSpPr>
          <p:cNvPr id="133" name="Line 187"/>
          <p:cNvSpPr>
            <a:spLocks noChangeShapeType="1"/>
          </p:cNvSpPr>
          <p:nvPr/>
        </p:nvSpPr>
        <p:spPr bwMode="auto">
          <a:xfrm>
            <a:off x="4619625" y="3297238"/>
            <a:ext cx="0" cy="2246312"/>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rgbClr val="000000"/>
              </a:solidFill>
              <a:latin typeface="Tahoma" charset="0"/>
              <a:ea typeface="ＭＳ Ｐゴシック" charset="0"/>
            </a:endParaRPr>
          </a:p>
        </p:txBody>
      </p:sp>
      <p:sp>
        <p:nvSpPr>
          <p:cNvPr id="134" name="Line 188"/>
          <p:cNvSpPr>
            <a:spLocks noChangeShapeType="1"/>
          </p:cNvSpPr>
          <p:nvPr/>
        </p:nvSpPr>
        <p:spPr bwMode="auto">
          <a:xfrm>
            <a:off x="4508500" y="5684838"/>
            <a:ext cx="2936875" cy="0"/>
          </a:xfrm>
          <a:prstGeom prst="line">
            <a:avLst/>
          </a:prstGeom>
          <a:noFill/>
          <a:ln w="19050">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rgbClr val="000000"/>
              </a:solidFill>
              <a:latin typeface="Tahoma" charset="0"/>
              <a:ea typeface="ＭＳ Ｐゴシック" charset="0"/>
            </a:endParaRPr>
          </a:p>
        </p:txBody>
      </p:sp>
      <p:sp>
        <p:nvSpPr>
          <p:cNvPr id="135" name="Line 189"/>
          <p:cNvSpPr>
            <a:spLocks noChangeShapeType="1"/>
          </p:cNvSpPr>
          <p:nvPr/>
        </p:nvSpPr>
        <p:spPr bwMode="auto">
          <a:xfrm>
            <a:off x="4594225" y="5516563"/>
            <a:ext cx="2740025" cy="0"/>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rgbClr val="000000"/>
              </a:solidFill>
              <a:latin typeface="Tahoma" charset="0"/>
              <a:ea typeface="ＭＳ Ｐゴシック" charset="0"/>
            </a:endParaRPr>
          </a:p>
        </p:txBody>
      </p:sp>
      <p:grpSp>
        <p:nvGrpSpPr>
          <p:cNvPr id="136" name="Group 196"/>
          <p:cNvGrpSpPr>
            <a:grpSpLocks/>
          </p:cNvGrpSpPr>
          <p:nvPr/>
        </p:nvGrpSpPr>
        <p:grpSpPr bwMode="auto">
          <a:xfrm>
            <a:off x="1130300" y="5765800"/>
            <a:ext cx="1644650" cy="652463"/>
            <a:chOff x="1318" y="3697"/>
            <a:chExt cx="1036" cy="411"/>
          </a:xfrm>
        </p:grpSpPr>
        <p:sp>
          <p:nvSpPr>
            <p:cNvPr id="137" name="Rectangle 193"/>
            <p:cNvSpPr>
              <a:spLocks noChangeArrowheads="1"/>
            </p:cNvSpPr>
            <p:nvPr/>
          </p:nvSpPr>
          <p:spPr bwMode="auto">
            <a:xfrm>
              <a:off x="1553" y="3697"/>
              <a:ext cx="678" cy="1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latin typeface="Tahoma" pitchFamily="34" charset="0"/>
              </a:endParaRPr>
            </a:p>
          </p:txBody>
        </p:sp>
        <p:sp>
          <p:nvSpPr>
            <p:cNvPr id="138" name="Line 194"/>
            <p:cNvSpPr>
              <a:spLocks noChangeShapeType="1"/>
            </p:cNvSpPr>
            <p:nvPr/>
          </p:nvSpPr>
          <p:spPr bwMode="auto">
            <a:xfrm flipV="1">
              <a:off x="2179" y="3770"/>
              <a:ext cx="175"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139" name="Text Box 195"/>
            <p:cNvSpPr txBox="1">
              <a:spLocks noChangeArrowheads="1"/>
            </p:cNvSpPr>
            <p:nvPr/>
          </p:nvSpPr>
          <p:spPr bwMode="auto">
            <a:xfrm>
              <a:off x="1318" y="3822"/>
              <a:ext cx="994"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85000"/>
                </a:lnSpc>
                <a:defRPr/>
              </a:pPr>
              <a:r>
                <a:rPr lang="en-US" sz="1400"/>
                <a:t>source port: 9157</a:t>
              </a:r>
            </a:p>
            <a:p>
              <a:pPr algn="r">
                <a:lnSpc>
                  <a:spcPct val="85000"/>
                </a:lnSpc>
                <a:defRPr/>
              </a:pPr>
              <a:r>
                <a:rPr lang="en-US" sz="1400"/>
                <a:t>dest port: 6428</a:t>
              </a:r>
            </a:p>
          </p:txBody>
        </p:sp>
      </p:grpSp>
      <p:grpSp>
        <p:nvGrpSpPr>
          <p:cNvPr id="140" name="Group 201"/>
          <p:cNvGrpSpPr>
            <a:grpSpLocks/>
          </p:cNvGrpSpPr>
          <p:nvPr/>
        </p:nvGrpSpPr>
        <p:grpSpPr bwMode="auto">
          <a:xfrm>
            <a:off x="2428875" y="4889504"/>
            <a:ext cx="1704975" cy="657226"/>
            <a:chOff x="2741" y="3750"/>
            <a:chExt cx="1074" cy="414"/>
          </a:xfrm>
        </p:grpSpPr>
        <p:sp>
          <p:nvSpPr>
            <p:cNvPr id="141" name="Rectangle 198"/>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42" name="Line 199"/>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rgbClr val="000000"/>
                </a:solidFill>
                <a:latin typeface="Tahoma" charset="0"/>
                <a:ea typeface="ＭＳ Ｐゴシック" charset="0"/>
              </a:endParaRPr>
            </a:p>
          </p:txBody>
        </p:sp>
        <p:sp>
          <p:nvSpPr>
            <p:cNvPr id="143" name="Text Box 200"/>
            <p:cNvSpPr txBox="1">
              <a:spLocks noChangeArrowheads="1"/>
            </p:cNvSpPr>
            <p:nvPr/>
          </p:nvSpPr>
          <p:spPr bwMode="auto">
            <a:xfrm>
              <a:off x="2813" y="3875"/>
              <a:ext cx="1002"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85000"/>
                </a:lnSpc>
                <a:defRPr/>
              </a:pPr>
              <a:r>
                <a:rPr lang="en-US" sz="1400">
                  <a:solidFill>
                    <a:srgbClr val="000000"/>
                  </a:solidFill>
                </a:rPr>
                <a:t>source port: 6428</a:t>
              </a:r>
            </a:p>
            <a:p>
              <a:pPr algn="l">
                <a:lnSpc>
                  <a:spcPct val="85000"/>
                </a:lnSpc>
                <a:defRPr/>
              </a:pPr>
              <a:r>
                <a:rPr lang="en-US" sz="1400">
                  <a:solidFill>
                    <a:srgbClr val="000000"/>
                  </a:solidFill>
                </a:rPr>
                <a:t>dest port: 9157</a:t>
              </a:r>
            </a:p>
          </p:txBody>
        </p:sp>
      </p:grpSp>
      <p:grpSp>
        <p:nvGrpSpPr>
          <p:cNvPr id="144" name="Group 202"/>
          <p:cNvGrpSpPr>
            <a:grpSpLocks/>
          </p:cNvGrpSpPr>
          <p:nvPr/>
        </p:nvGrpSpPr>
        <p:grpSpPr bwMode="auto">
          <a:xfrm>
            <a:off x="5443538" y="4889504"/>
            <a:ext cx="1350962" cy="657226"/>
            <a:chOff x="1503" y="3697"/>
            <a:chExt cx="851" cy="414"/>
          </a:xfrm>
        </p:grpSpPr>
        <p:sp>
          <p:nvSpPr>
            <p:cNvPr id="145" name="Rectangle 203"/>
            <p:cNvSpPr>
              <a:spLocks noChangeArrowheads="1"/>
            </p:cNvSpPr>
            <p:nvPr/>
          </p:nvSpPr>
          <p:spPr bwMode="auto">
            <a:xfrm>
              <a:off x="1553" y="3697"/>
              <a:ext cx="678" cy="1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46" name="Line 204"/>
            <p:cNvSpPr>
              <a:spLocks noChangeShapeType="1"/>
            </p:cNvSpPr>
            <p:nvPr/>
          </p:nvSpPr>
          <p:spPr bwMode="auto">
            <a:xfrm flipV="1">
              <a:off x="2179" y="3770"/>
              <a:ext cx="175"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rgbClr val="000000"/>
                </a:solidFill>
                <a:latin typeface="Tahoma" charset="0"/>
                <a:ea typeface="ＭＳ Ｐゴシック" charset="0"/>
              </a:endParaRPr>
            </a:p>
          </p:txBody>
        </p:sp>
        <p:sp>
          <p:nvSpPr>
            <p:cNvPr id="147" name="Text Box 205"/>
            <p:cNvSpPr txBox="1">
              <a:spLocks noChangeArrowheads="1"/>
            </p:cNvSpPr>
            <p:nvPr/>
          </p:nvSpPr>
          <p:spPr bwMode="auto">
            <a:xfrm>
              <a:off x="1503" y="3822"/>
              <a:ext cx="809"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85000"/>
                </a:lnSpc>
                <a:defRPr/>
              </a:pPr>
              <a:r>
                <a:rPr lang="en-US" sz="1400">
                  <a:solidFill>
                    <a:srgbClr val="000000"/>
                  </a:solidFill>
                </a:rPr>
                <a:t>source port: ?</a:t>
              </a:r>
            </a:p>
            <a:p>
              <a:pPr algn="r">
                <a:lnSpc>
                  <a:spcPct val="85000"/>
                </a:lnSpc>
                <a:defRPr/>
              </a:pPr>
              <a:r>
                <a:rPr lang="en-US" sz="1400">
                  <a:solidFill>
                    <a:srgbClr val="000000"/>
                  </a:solidFill>
                </a:rPr>
                <a:t>dest port: ?</a:t>
              </a:r>
            </a:p>
          </p:txBody>
        </p:sp>
      </p:grpSp>
      <p:grpSp>
        <p:nvGrpSpPr>
          <p:cNvPr id="148" name="Group 206"/>
          <p:cNvGrpSpPr>
            <a:grpSpLocks/>
          </p:cNvGrpSpPr>
          <p:nvPr/>
        </p:nvGrpSpPr>
        <p:grpSpPr bwMode="auto">
          <a:xfrm>
            <a:off x="4694238" y="5743575"/>
            <a:ext cx="1389062" cy="652463"/>
            <a:chOff x="2741" y="3750"/>
            <a:chExt cx="875" cy="411"/>
          </a:xfrm>
        </p:grpSpPr>
        <p:sp>
          <p:nvSpPr>
            <p:cNvPr id="149" name="Rectangle 207"/>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latin typeface="Tahoma" pitchFamily="34" charset="0"/>
              </a:endParaRPr>
            </a:p>
          </p:txBody>
        </p:sp>
        <p:sp>
          <p:nvSpPr>
            <p:cNvPr id="150" name="Line 208"/>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151" name="Text Box 209"/>
            <p:cNvSpPr txBox="1">
              <a:spLocks noChangeArrowheads="1"/>
            </p:cNvSpPr>
            <p:nvPr/>
          </p:nvSpPr>
          <p:spPr bwMode="auto">
            <a:xfrm>
              <a:off x="2813" y="3875"/>
              <a:ext cx="803"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85000"/>
                </a:lnSpc>
                <a:defRPr/>
              </a:pPr>
              <a:r>
                <a:rPr lang="en-US" sz="1400"/>
                <a:t>source port: ?</a:t>
              </a:r>
            </a:p>
            <a:p>
              <a:pPr algn="l">
                <a:lnSpc>
                  <a:spcPct val="85000"/>
                </a:lnSpc>
                <a:defRPr/>
              </a:pPr>
              <a:r>
                <a:rPr lang="en-US" sz="1400"/>
                <a:t>dest port: ?</a:t>
              </a:r>
            </a:p>
          </p:txBody>
        </p:sp>
      </p:grpSp>
      <p:grpSp>
        <p:nvGrpSpPr>
          <p:cNvPr id="152" name="Group 214"/>
          <p:cNvGrpSpPr>
            <a:grpSpLocks/>
          </p:cNvGrpSpPr>
          <p:nvPr/>
        </p:nvGrpSpPr>
        <p:grpSpPr bwMode="auto">
          <a:xfrm>
            <a:off x="0" y="4381500"/>
            <a:ext cx="711200" cy="669925"/>
            <a:chOff x="-44" y="1473"/>
            <a:chExt cx="981" cy="1105"/>
          </a:xfrm>
        </p:grpSpPr>
        <p:pic>
          <p:nvPicPr>
            <p:cNvPr id="153" name="Picture 21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216"/>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solidFill>
                  <a:srgbClr val="000000"/>
                </a:solidFill>
              </a:endParaRPr>
            </a:p>
          </p:txBody>
        </p:sp>
      </p:grpSp>
      <p:grpSp>
        <p:nvGrpSpPr>
          <p:cNvPr id="155" name="Group 217"/>
          <p:cNvGrpSpPr>
            <a:grpSpLocks/>
          </p:cNvGrpSpPr>
          <p:nvPr/>
        </p:nvGrpSpPr>
        <p:grpSpPr bwMode="auto">
          <a:xfrm flipH="1">
            <a:off x="8269288" y="4505325"/>
            <a:ext cx="711200" cy="669925"/>
            <a:chOff x="-44" y="1473"/>
            <a:chExt cx="981" cy="1105"/>
          </a:xfrm>
        </p:grpSpPr>
        <p:pic>
          <p:nvPicPr>
            <p:cNvPr id="156" name="Picture 218"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 name="Freeform 219"/>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solidFill>
                  <a:srgbClr val="000000"/>
                </a:solidFill>
              </a:endParaRPr>
            </a:p>
          </p:txBody>
        </p:sp>
      </p:grpSp>
      <p:grpSp>
        <p:nvGrpSpPr>
          <p:cNvPr id="158" name="Group 220"/>
          <p:cNvGrpSpPr>
            <a:grpSpLocks/>
          </p:cNvGrpSpPr>
          <p:nvPr/>
        </p:nvGrpSpPr>
        <p:grpSpPr bwMode="auto">
          <a:xfrm>
            <a:off x="3092450" y="3903663"/>
            <a:ext cx="358775" cy="704850"/>
            <a:chOff x="4140" y="429"/>
            <a:chExt cx="1425" cy="2396"/>
          </a:xfrm>
        </p:grpSpPr>
        <p:sp>
          <p:nvSpPr>
            <p:cNvPr id="159" name="Freeform 221"/>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60" name="Rectangle 222"/>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61" name="Freeform 223"/>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62" name="Freeform 224"/>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63" name="Rectangle 225"/>
            <p:cNvSpPr>
              <a:spLocks noChangeArrowheads="1"/>
            </p:cNvSpPr>
            <p:nvPr/>
          </p:nvSpPr>
          <p:spPr bwMode="auto">
            <a:xfrm>
              <a:off x="4209" y="693"/>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grpSp>
          <p:nvGrpSpPr>
            <p:cNvPr id="164" name="Group 226"/>
            <p:cNvGrpSpPr>
              <a:grpSpLocks/>
            </p:cNvGrpSpPr>
            <p:nvPr/>
          </p:nvGrpSpPr>
          <p:grpSpPr bwMode="auto">
            <a:xfrm>
              <a:off x="4749" y="668"/>
              <a:ext cx="581" cy="145"/>
              <a:chOff x="614" y="2568"/>
              <a:chExt cx="725" cy="139"/>
            </a:xfrm>
          </p:grpSpPr>
          <p:sp>
            <p:nvSpPr>
              <p:cNvPr id="189" name="AutoShape 227"/>
              <p:cNvSpPr>
                <a:spLocks noChangeArrowheads="1"/>
              </p:cNvSpPr>
              <p:nvPr/>
            </p:nvSpPr>
            <p:spPr bwMode="auto">
              <a:xfrm>
                <a:off x="617" y="2567"/>
                <a:ext cx="724" cy="140"/>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90" name="AutoShape 228"/>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grpSp>
        <p:sp>
          <p:nvSpPr>
            <p:cNvPr id="165" name="Rectangle 229"/>
            <p:cNvSpPr>
              <a:spLocks noChangeArrowheads="1"/>
            </p:cNvSpPr>
            <p:nvPr/>
          </p:nvSpPr>
          <p:spPr bwMode="auto">
            <a:xfrm>
              <a:off x="4222" y="1017"/>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grpSp>
          <p:nvGrpSpPr>
            <p:cNvPr id="166" name="Group 230"/>
            <p:cNvGrpSpPr>
              <a:grpSpLocks/>
            </p:cNvGrpSpPr>
            <p:nvPr/>
          </p:nvGrpSpPr>
          <p:grpSpPr bwMode="auto">
            <a:xfrm>
              <a:off x="4747" y="994"/>
              <a:ext cx="581" cy="134"/>
              <a:chOff x="614" y="2568"/>
              <a:chExt cx="725" cy="139"/>
            </a:xfrm>
          </p:grpSpPr>
          <p:sp>
            <p:nvSpPr>
              <p:cNvPr id="187" name="AutoShape 231"/>
              <p:cNvSpPr>
                <a:spLocks noChangeArrowheads="1"/>
              </p:cNvSpPr>
              <p:nvPr/>
            </p:nvSpPr>
            <p:spPr bwMode="auto">
              <a:xfrm>
                <a:off x="612" y="2570"/>
                <a:ext cx="724" cy="162"/>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88" name="AutoShape 232"/>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grpSp>
        <p:sp>
          <p:nvSpPr>
            <p:cNvPr id="167" name="Rectangle 233"/>
            <p:cNvSpPr>
              <a:spLocks noChangeArrowheads="1"/>
            </p:cNvSpPr>
            <p:nvPr/>
          </p:nvSpPr>
          <p:spPr bwMode="auto">
            <a:xfrm>
              <a:off x="4216" y="1357"/>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68" name="Rectangle 234"/>
            <p:cNvSpPr>
              <a:spLocks noChangeArrowheads="1"/>
            </p:cNvSpPr>
            <p:nvPr/>
          </p:nvSpPr>
          <p:spPr bwMode="auto">
            <a:xfrm>
              <a:off x="4228" y="1654"/>
              <a:ext cx="593"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grpSp>
          <p:nvGrpSpPr>
            <p:cNvPr id="169" name="Group 235"/>
            <p:cNvGrpSpPr>
              <a:grpSpLocks/>
            </p:cNvGrpSpPr>
            <p:nvPr/>
          </p:nvGrpSpPr>
          <p:grpSpPr bwMode="auto">
            <a:xfrm>
              <a:off x="4735" y="1627"/>
              <a:ext cx="582" cy="151"/>
              <a:chOff x="614" y="2568"/>
              <a:chExt cx="725" cy="139"/>
            </a:xfrm>
          </p:grpSpPr>
          <p:sp>
            <p:nvSpPr>
              <p:cNvPr id="185" name="AutoShape 236"/>
              <p:cNvSpPr>
                <a:spLocks noChangeArrowheads="1"/>
              </p:cNvSpPr>
              <p:nvPr/>
            </p:nvSpPr>
            <p:spPr bwMode="auto">
              <a:xfrm>
                <a:off x="611" y="2568"/>
                <a:ext cx="730" cy="139"/>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86" name="AutoShape 237"/>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grpSp>
        <p:sp>
          <p:nvSpPr>
            <p:cNvPr id="170" name="Freeform 238"/>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grpSp>
          <p:nvGrpSpPr>
            <p:cNvPr id="171" name="Group 239"/>
            <p:cNvGrpSpPr>
              <a:grpSpLocks/>
            </p:cNvGrpSpPr>
            <p:nvPr/>
          </p:nvGrpSpPr>
          <p:grpSpPr bwMode="auto">
            <a:xfrm>
              <a:off x="4739" y="1327"/>
              <a:ext cx="582" cy="139"/>
              <a:chOff x="614" y="2568"/>
              <a:chExt cx="725" cy="139"/>
            </a:xfrm>
          </p:grpSpPr>
          <p:sp>
            <p:nvSpPr>
              <p:cNvPr id="183" name="AutoShape 240"/>
              <p:cNvSpPr>
                <a:spLocks noChangeArrowheads="1"/>
              </p:cNvSpPr>
              <p:nvPr/>
            </p:nvSpPr>
            <p:spPr bwMode="auto">
              <a:xfrm>
                <a:off x="614" y="2566"/>
                <a:ext cx="723" cy="140"/>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84" name="AutoShape 241"/>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grpSp>
        <p:sp>
          <p:nvSpPr>
            <p:cNvPr id="172" name="Rectangle 242"/>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73" name="Freeform 243"/>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74" name="Freeform 244"/>
            <p:cNvSpPr>
              <a:spLocks/>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75" name="Oval 245"/>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76" name="Freeform 246"/>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77" name="AutoShape 247"/>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78" name="AutoShape 248"/>
            <p:cNvSpPr>
              <a:spLocks noChangeArrowheads="1"/>
            </p:cNvSpPr>
            <p:nvPr/>
          </p:nvSpPr>
          <p:spPr bwMode="auto">
            <a:xfrm>
              <a:off x="4203" y="2712"/>
              <a:ext cx="1072"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79" name="Oval 249"/>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80" name="Oval 250"/>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eaLnBrk="1" hangingPunct="1">
                <a:lnSpc>
                  <a:spcPct val="100000"/>
                </a:lnSpc>
                <a:spcBef>
                  <a:spcPct val="0"/>
                </a:spcBef>
                <a:buClrTx/>
                <a:buSzTx/>
                <a:buFontTx/>
                <a:buNone/>
              </a:pPr>
              <a:endParaRPr lang="en-US" altLang="en-US" sz="1800">
                <a:solidFill>
                  <a:srgbClr val="000000"/>
                </a:solidFill>
                <a:latin typeface="Arial" pitchFamily="34" charset="0"/>
                <a:cs typeface="Arial" pitchFamily="34" charset="0"/>
              </a:endParaRPr>
            </a:p>
          </p:txBody>
        </p:sp>
        <p:sp>
          <p:nvSpPr>
            <p:cNvPr id="181" name="Oval 251"/>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82" name="Rectangle 252"/>
            <p:cNvSpPr>
              <a:spLocks noChangeArrowheads="1"/>
            </p:cNvSpPr>
            <p:nvPr/>
          </p:nvSpPr>
          <p:spPr bwMode="auto">
            <a:xfrm>
              <a:off x="5061" y="1837"/>
              <a:ext cx="88" cy="761"/>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grpSp>
      <p:sp>
        <p:nvSpPr>
          <p:cNvPr id="3" name="Slide Number Placeholder 2"/>
          <p:cNvSpPr>
            <a:spLocks noGrp="1"/>
          </p:cNvSpPr>
          <p:nvPr>
            <p:ph type="sldNum" sz="quarter" idx="12"/>
          </p:nvPr>
        </p:nvSpPr>
        <p:spPr/>
        <p:txBody>
          <a:bodyPr/>
          <a:lstStyle/>
          <a:p>
            <a:pPr>
              <a:defRPr/>
            </a:pPr>
            <a:fld id="{2D848FA3-815C-426D-ADDC-7E5C7A336E43}" type="slidenum">
              <a:rPr lang="en-US" smtClean="0"/>
              <a:pPr>
                <a:defRPr/>
              </a:pPr>
              <a:t>25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7">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24"/>
                                        </p:tgtEl>
                                        <p:attrNameLst>
                                          <p:attrName>style.visibility</p:attrName>
                                        </p:attrNameLst>
                                      </p:cBhvr>
                                      <p:to>
                                        <p:strVal val="visible"/>
                                      </p:to>
                                    </p:set>
                                    <p:animEffect transition="in" filter="wipe(up)">
                                      <p:cBhvr>
                                        <p:cTn id="29" dur="500"/>
                                        <p:tgtEl>
                                          <p:spTgt spid="124"/>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26"/>
                                        </p:tgtEl>
                                        <p:attrNameLst>
                                          <p:attrName>style.visibility</p:attrName>
                                        </p:attrNameLst>
                                      </p:cBhvr>
                                      <p:to>
                                        <p:strVal val="visible"/>
                                      </p:to>
                                    </p:set>
                                    <p:animEffect transition="in" filter="wipe(left)">
                                      <p:cBhvr>
                                        <p:cTn id="33" dur="500"/>
                                        <p:tgtEl>
                                          <p:spTgt spid="126"/>
                                        </p:tgtEl>
                                      </p:cBhvr>
                                    </p:animEffect>
                                  </p:childTnLst>
                                </p:cTn>
                              </p:par>
                              <p:par>
                                <p:cTn id="34" presetID="22" presetClass="entr" presetSubtype="8" fill="hold" nodeType="withEffect">
                                  <p:stCondLst>
                                    <p:cond delay="0"/>
                                  </p:stCondLst>
                                  <p:childTnLst>
                                    <p:set>
                                      <p:cBhvr>
                                        <p:cTn id="35" dur="1" fill="hold">
                                          <p:stCondLst>
                                            <p:cond delay="0"/>
                                          </p:stCondLst>
                                        </p:cTn>
                                        <p:tgtEl>
                                          <p:spTgt spid="136"/>
                                        </p:tgtEl>
                                        <p:attrNameLst>
                                          <p:attrName>style.visibility</p:attrName>
                                        </p:attrNameLst>
                                      </p:cBhvr>
                                      <p:to>
                                        <p:strVal val="visible"/>
                                      </p:to>
                                    </p:set>
                                    <p:animEffect transition="in" filter="wipe(left)">
                                      <p:cBhvr>
                                        <p:cTn id="36" dur="500"/>
                                        <p:tgtEl>
                                          <p:spTgt spid="136"/>
                                        </p:tgtEl>
                                      </p:cBhvr>
                                    </p:animEffect>
                                  </p:childTnLst>
                                </p:cTn>
                              </p:par>
                            </p:childTnLst>
                          </p:cTn>
                        </p:par>
                        <p:par>
                          <p:cTn id="37" fill="hold">
                            <p:stCondLst>
                              <p:cond delay="1000"/>
                            </p:stCondLst>
                            <p:childTnLst>
                              <p:par>
                                <p:cTn id="38" presetID="22" presetClass="entr" presetSubtype="4" fill="hold" nodeType="afterEffect">
                                  <p:stCondLst>
                                    <p:cond delay="0"/>
                                  </p:stCondLst>
                                  <p:childTnLst>
                                    <p:set>
                                      <p:cBhvr>
                                        <p:cTn id="39" dur="1" fill="hold">
                                          <p:stCondLst>
                                            <p:cond delay="0"/>
                                          </p:stCondLst>
                                        </p:cTn>
                                        <p:tgtEl>
                                          <p:spTgt spid="125"/>
                                        </p:tgtEl>
                                        <p:attrNameLst>
                                          <p:attrName>style.visibility</p:attrName>
                                        </p:attrNameLst>
                                      </p:cBhvr>
                                      <p:to>
                                        <p:strVal val="visible"/>
                                      </p:to>
                                    </p:set>
                                    <p:animEffect transition="in" filter="wipe(down)">
                                      <p:cBhvr>
                                        <p:cTn id="40" dur="500"/>
                                        <p:tgtEl>
                                          <p:spTgt spid="12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127"/>
                                        </p:tgtEl>
                                        <p:attrNameLst>
                                          <p:attrName>style.visibility</p:attrName>
                                        </p:attrNameLst>
                                      </p:cBhvr>
                                      <p:to>
                                        <p:strVal val="visible"/>
                                      </p:to>
                                    </p:set>
                                    <p:animEffect transition="in" filter="wipe(up)">
                                      <p:cBhvr>
                                        <p:cTn id="45" dur="500"/>
                                        <p:tgtEl>
                                          <p:spTgt spid="127"/>
                                        </p:tgtEl>
                                      </p:cBhvr>
                                    </p:animEffect>
                                  </p:childTnLst>
                                </p:cTn>
                              </p:par>
                            </p:childTnLst>
                          </p:cTn>
                        </p:par>
                        <p:par>
                          <p:cTn id="46" fill="hold">
                            <p:stCondLst>
                              <p:cond delay="500"/>
                            </p:stCondLst>
                            <p:childTnLst>
                              <p:par>
                                <p:cTn id="47" presetID="22" presetClass="entr" presetSubtype="2" fill="hold" nodeType="afterEffect">
                                  <p:stCondLst>
                                    <p:cond delay="0"/>
                                  </p:stCondLst>
                                  <p:childTnLst>
                                    <p:set>
                                      <p:cBhvr>
                                        <p:cTn id="48" dur="1" fill="hold">
                                          <p:stCondLst>
                                            <p:cond delay="0"/>
                                          </p:stCondLst>
                                        </p:cTn>
                                        <p:tgtEl>
                                          <p:spTgt spid="128"/>
                                        </p:tgtEl>
                                        <p:attrNameLst>
                                          <p:attrName>style.visibility</p:attrName>
                                        </p:attrNameLst>
                                      </p:cBhvr>
                                      <p:to>
                                        <p:strVal val="visible"/>
                                      </p:to>
                                    </p:set>
                                    <p:animEffect transition="in" filter="wipe(right)">
                                      <p:cBhvr>
                                        <p:cTn id="49" dur="500"/>
                                        <p:tgtEl>
                                          <p:spTgt spid="128"/>
                                        </p:tgtEl>
                                      </p:cBhvr>
                                    </p:animEffect>
                                  </p:childTnLst>
                                </p:cTn>
                              </p:par>
                              <p:par>
                                <p:cTn id="50" presetID="22" presetClass="entr" presetSubtype="2" fill="hold" nodeType="withEffect">
                                  <p:stCondLst>
                                    <p:cond delay="0"/>
                                  </p:stCondLst>
                                  <p:childTnLst>
                                    <p:set>
                                      <p:cBhvr>
                                        <p:cTn id="51" dur="1" fill="hold">
                                          <p:stCondLst>
                                            <p:cond delay="0"/>
                                          </p:stCondLst>
                                        </p:cTn>
                                        <p:tgtEl>
                                          <p:spTgt spid="140"/>
                                        </p:tgtEl>
                                        <p:attrNameLst>
                                          <p:attrName>style.visibility</p:attrName>
                                        </p:attrNameLst>
                                      </p:cBhvr>
                                      <p:to>
                                        <p:strVal val="visible"/>
                                      </p:to>
                                    </p:set>
                                    <p:animEffect transition="in" filter="wipe(right)">
                                      <p:cBhvr>
                                        <p:cTn id="52" dur="500"/>
                                        <p:tgtEl>
                                          <p:spTgt spid="140"/>
                                        </p:tgtEl>
                                      </p:cBhvr>
                                    </p:animEffect>
                                  </p:childTnLst>
                                </p:cTn>
                              </p:par>
                            </p:childTnLst>
                          </p:cTn>
                        </p:par>
                        <p:par>
                          <p:cTn id="53" fill="hold">
                            <p:stCondLst>
                              <p:cond delay="1000"/>
                            </p:stCondLst>
                            <p:childTnLst>
                              <p:par>
                                <p:cTn id="54" presetID="22" presetClass="entr" presetSubtype="4" fill="hold" nodeType="afterEffect">
                                  <p:stCondLst>
                                    <p:cond delay="0"/>
                                  </p:stCondLst>
                                  <p:childTnLst>
                                    <p:set>
                                      <p:cBhvr>
                                        <p:cTn id="55" dur="1" fill="hold">
                                          <p:stCondLst>
                                            <p:cond delay="0"/>
                                          </p:stCondLst>
                                        </p:cTn>
                                        <p:tgtEl>
                                          <p:spTgt spid="129"/>
                                        </p:tgtEl>
                                        <p:attrNameLst>
                                          <p:attrName>style.visibility</p:attrName>
                                        </p:attrNameLst>
                                      </p:cBhvr>
                                      <p:to>
                                        <p:strVal val="visible"/>
                                      </p:to>
                                    </p:set>
                                    <p:animEffect transition="in" filter="wipe(down)">
                                      <p:cBhvr>
                                        <p:cTn id="56" dur="500"/>
                                        <p:tgtEl>
                                          <p:spTgt spid="12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133"/>
                                        </p:tgtEl>
                                        <p:attrNameLst>
                                          <p:attrName>style.visibility</p:attrName>
                                        </p:attrNameLst>
                                      </p:cBhvr>
                                      <p:to>
                                        <p:strVal val="visible"/>
                                      </p:to>
                                    </p:set>
                                    <p:animEffect transition="in" filter="wipe(up)">
                                      <p:cBhvr>
                                        <p:cTn id="61" dur="500"/>
                                        <p:tgtEl>
                                          <p:spTgt spid="133"/>
                                        </p:tgtEl>
                                      </p:cBhvr>
                                    </p:animEffect>
                                  </p:childTnLst>
                                </p:cTn>
                              </p:par>
                            </p:childTnLst>
                          </p:cTn>
                        </p:par>
                        <p:par>
                          <p:cTn id="62" fill="hold">
                            <p:stCondLst>
                              <p:cond delay="500"/>
                            </p:stCondLst>
                            <p:childTnLst>
                              <p:par>
                                <p:cTn id="63" presetID="22" presetClass="entr" presetSubtype="8" fill="hold" nodeType="afterEffect">
                                  <p:stCondLst>
                                    <p:cond delay="0"/>
                                  </p:stCondLst>
                                  <p:childTnLst>
                                    <p:set>
                                      <p:cBhvr>
                                        <p:cTn id="64" dur="1" fill="hold">
                                          <p:stCondLst>
                                            <p:cond delay="0"/>
                                          </p:stCondLst>
                                        </p:cTn>
                                        <p:tgtEl>
                                          <p:spTgt spid="135"/>
                                        </p:tgtEl>
                                        <p:attrNameLst>
                                          <p:attrName>style.visibility</p:attrName>
                                        </p:attrNameLst>
                                      </p:cBhvr>
                                      <p:to>
                                        <p:strVal val="visible"/>
                                      </p:to>
                                    </p:set>
                                    <p:animEffect transition="in" filter="wipe(left)">
                                      <p:cBhvr>
                                        <p:cTn id="65" dur="500"/>
                                        <p:tgtEl>
                                          <p:spTgt spid="135"/>
                                        </p:tgtEl>
                                      </p:cBhvr>
                                    </p:animEffect>
                                  </p:childTnLst>
                                </p:cTn>
                              </p:par>
                              <p:par>
                                <p:cTn id="66" presetID="22" presetClass="entr" presetSubtype="8" fill="hold" nodeType="withEffect">
                                  <p:stCondLst>
                                    <p:cond delay="0"/>
                                  </p:stCondLst>
                                  <p:childTnLst>
                                    <p:set>
                                      <p:cBhvr>
                                        <p:cTn id="67" dur="1" fill="hold">
                                          <p:stCondLst>
                                            <p:cond delay="0"/>
                                          </p:stCondLst>
                                        </p:cTn>
                                        <p:tgtEl>
                                          <p:spTgt spid="144"/>
                                        </p:tgtEl>
                                        <p:attrNameLst>
                                          <p:attrName>style.visibility</p:attrName>
                                        </p:attrNameLst>
                                      </p:cBhvr>
                                      <p:to>
                                        <p:strVal val="visible"/>
                                      </p:to>
                                    </p:set>
                                    <p:animEffect transition="in" filter="wipe(left)">
                                      <p:cBhvr>
                                        <p:cTn id="68" dur="500"/>
                                        <p:tgtEl>
                                          <p:spTgt spid="144"/>
                                        </p:tgtEl>
                                      </p:cBhvr>
                                    </p:animEffect>
                                  </p:childTnLst>
                                </p:cTn>
                              </p:par>
                            </p:childTnLst>
                          </p:cTn>
                        </p:par>
                        <p:par>
                          <p:cTn id="69" fill="hold">
                            <p:stCondLst>
                              <p:cond delay="1000"/>
                            </p:stCondLst>
                            <p:childTnLst>
                              <p:par>
                                <p:cTn id="70" presetID="22" presetClass="entr" presetSubtype="4" fill="hold" nodeType="afterEffect">
                                  <p:stCondLst>
                                    <p:cond delay="0"/>
                                  </p:stCondLst>
                                  <p:childTnLst>
                                    <p:set>
                                      <p:cBhvr>
                                        <p:cTn id="71" dur="1" fill="hold">
                                          <p:stCondLst>
                                            <p:cond delay="0"/>
                                          </p:stCondLst>
                                        </p:cTn>
                                        <p:tgtEl>
                                          <p:spTgt spid="131"/>
                                        </p:tgtEl>
                                        <p:attrNameLst>
                                          <p:attrName>style.visibility</p:attrName>
                                        </p:attrNameLst>
                                      </p:cBhvr>
                                      <p:to>
                                        <p:strVal val="visible"/>
                                      </p:to>
                                    </p:set>
                                    <p:animEffect transition="in" filter="wipe(down)">
                                      <p:cBhvr>
                                        <p:cTn id="72" dur="500"/>
                                        <p:tgtEl>
                                          <p:spTgt spid="131"/>
                                        </p:tgtEl>
                                      </p:cBhvr>
                                    </p:animEffect>
                                  </p:childTnLst>
                                </p:cTn>
                              </p:par>
                            </p:childTnLst>
                          </p:cTn>
                        </p:par>
                        <p:par>
                          <p:cTn id="73" fill="hold">
                            <p:stCondLst>
                              <p:cond delay="1500"/>
                            </p:stCondLst>
                            <p:childTnLst>
                              <p:par>
                                <p:cTn id="74" presetID="22" presetClass="entr" presetSubtype="1" fill="hold" nodeType="afterEffect">
                                  <p:stCondLst>
                                    <p:cond delay="0"/>
                                  </p:stCondLst>
                                  <p:childTnLst>
                                    <p:set>
                                      <p:cBhvr>
                                        <p:cTn id="75" dur="1" fill="hold">
                                          <p:stCondLst>
                                            <p:cond delay="0"/>
                                          </p:stCondLst>
                                        </p:cTn>
                                        <p:tgtEl>
                                          <p:spTgt spid="130"/>
                                        </p:tgtEl>
                                        <p:attrNameLst>
                                          <p:attrName>style.visibility</p:attrName>
                                        </p:attrNameLst>
                                      </p:cBhvr>
                                      <p:to>
                                        <p:strVal val="visible"/>
                                      </p:to>
                                    </p:set>
                                    <p:animEffect transition="in" filter="wipe(up)">
                                      <p:cBhvr>
                                        <p:cTn id="76" dur="500"/>
                                        <p:tgtEl>
                                          <p:spTgt spid="130"/>
                                        </p:tgtEl>
                                      </p:cBhvr>
                                    </p:animEffect>
                                  </p:childTnLst>
                                </p:cTn>
                              </p:par>
                            </p:childTnLst>
                          </p:cTn>
                        </p:par>
                        <p:par>
                          <p:cTn id="77" fill="hold">
                            <p:stCondLst>
                              <p:cond delay="2000"/>
                            </p:stCondLst>
                            <p:childTnLst>
                              <p:par>
                                <p:cTn id="78" presetID="22" presetClass="entr" presetSubtype="2" fill="hold" nodeType="afterEffect">
                                  <p:stCondLst>
                                    <p:cond delay="0"/>
                                  </p:stCondLst>
                                  <p:childTnLst>
                                    <p:set>
                                      <p:cBhvr>
                                        <p:cTn id="79" dur="1" fill="hold">
                                          <p:stCondLst>
                                            <p:cond delay="0"/>
                                          </p:stCondLst>
                                        </p:cTn>
                                        <p:tgtEl>
                                          <p:spTgt spid="134"/>
                                        </p:tgtEl>
                                        <p:attrNameLst>
                                          <p:attrName>style.visibility</p:attrName>
                                        </p:attrNameLst>
                                      </p:cBhvr>
                                      <p:to>
                                        <p:strVal val="visible"/>
                                      </p:to>
                                    </p:set>
                                    <p:animEffect transition="in" filter="wipe(right)">
                                      <p:cBhvr>
                                        <p:cTn id="80" dur="500"/>
                                        <p:tgtEl>
                                          <p:spTgt spid="134"/>
                                        </p:tgtEl>
                                      </p:cBhvr>
                                    </p:animEffect>
                                  </p:childTnLst>
                                </p:cTn>
                              </p:par>
                              <p:par>
                                <p:cTn id="81" presetID="22" presetClass="entr" presetSubtype="2" fill="hold" nodeType="withEffect">
                                  <p:stCondLst>
                                    <p:cond delay="0"/>
                                  </p:stCondLst>
                                  <p:childTnLst>
                                    <p:set>
                                      <p:cBhvr>
                                        <p:cTn id="82" dur="1" fill="hold">
                                          <p:stCondLst>
                                            <p:cond delay="0"/>
                                          </p:stCondLst>
                                        </p:cTn>
                                        <p:tgtEl>
                                          <p:spTgt spid="148"/>
                                        </p:tgtEl>
                                        <p:attrNameLst>
                                          <p:attrName>style.visibility</p:attrName>
                                        </p:attrNameLst>
                                      </p:cBhvr>
                                      <p:to>
                                        <p:strVal val="visible"/>
                                      </p:to>
                                    </p:set>
                                    <p:animEffect transition="in" filter="wipe(right)">
                                      <p:cBhvr>
                                        <p:cTn id="83" dur="500"/>
                                        <p:tgtEl>
                                          <p:spTgt spid="148"/>
                                        </p:tgtEl>
                                      </p:cBhvr>
                                    </p:animEffect>
                                  </p:childTnLst>
                                </p:cTn>
                              </p:par>
                            </p:childTnLst>
                          </p:cTn>
                        </p:par>
                        <p:par>
                          <p:cTn id="84" fill="hold">
                            <p:stCondLst>
                              <p:cond delay="2500"/>
                            </p:stCondLst>
                            <p:childTnLst>
                              <p:par>
                                <p:cTn id="85" presetID="22" presetClass="entr" presetSubtype="4" fill="hold" nodeType="afterEffect">
                                  <p:stCondLst>
                                    <p:cond delay="0"/>
                                  </p:stCondLst>
                                  <p:childTnLst>
                                    <p:set>
                                      <p:cBhvr>
                                        <p:cTn id="86" dur="1" fill="hold">
                                          <p:stCondLst>
                                            <p:cond delay="0"/>
                                          </p:stCondLst>
                                        </p:cTn>
                                        <p:tgtEl>
                                          <p:spTgt spid="132"/>
                                        </p:tgtEl>
                                        <p:attrNameLst>
                                          <p:attrName>style.visibility</p:attrName>
                                        </p:attrNameLst>
                                      </p:cBhvr>
                                      <p:to>
                                        <p:strVal val="visible"/>
                                      </p:to>
                                    </p:set>
                                    <p:animEffect transition="in" filter="wipe(down)">
                                      <p:cBhvr>
                                        <p:cTn id="87"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12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533400" y="228600"/>
            <a:ext cx="8143875" cy="1143000"/>
          </a:xfrm>
        </p:spPr>
        <p:txBody>
          <a:bodyPr/>
          <a:lstStyle/>
          <a:p>
            <a:r>
              <a:rPr lang="en-US" altLang="en-US"/>
              <a:t>TCP: Overview   </a:t>
            </a:r>
            <a:r>
              <a:rPr lang="en-US" altLang="en-US" sz="2000"/>
              <a:t>RFCs: 793, 1122, 1323, 2018, 2581</a:t>
            </a:r>
            <a:endParaRPr lang="en-US" altLang="en-US"/>
          </a:p>
        </p:txBody>
      </p:sp>
      <p:sp>
        <p:nvSpPr>
          <p:cNvPr id="5124" name="Rectangle 3"/>
          <p:cNvSpPr>
            <a:spLocks noGrp="1" noChangeArrowheads="1"/>
          </p:cNvSpPr>
          <p:nvPr>
            <p:ph sz="half" idx="1"/>
          </p:nvPr>
        </p:nvSpPr>
        <p:spPr>
          <a:xfrm>
            <a:off x="4810125" y="1525279"/>
            <a:ext cx="3895725" cy="4648200"/>
          </a:xfrm>
        </p:spPr>
        <p:txBody>
          <a:bodyPr/>
          <a:lstStyle/>
          <a:p>
            <a:r>
              <a:rPr lang="en-US" altLang="en-US" sz="2400">
                <a:solidFill>
                  <a:srgbClr val="FF0000"/>
                </a:solidFill>
              </a:rPr>
              <a:t>full duplex data:</a:t>
            </a:r>
            <a:endParaRPr lang="en-US" altLang="en-US" sz="2400"/>
          </a:p>
          <a:p>
            <a:pPr lvl="1"/>
            <a:r>
              <a:rPr lang="en-US" altLang="en-US" sz="2000"/>
              <a:t>bi-directional data flow in same connection</a:t>
            </a:r>
          </a:p>
          <a:p>
            <a:pPr lvl="1"/>
            <a:r>
              <a:rPr lang="en-US" altLang="en-US" sz="2000"/>
              <a:t>MSS: maximum segment size</a:t>
            </a:r>
          </a:p>
          <a:p>
            <a:r>
              <a:rPr lang="en-US" altLang="en-US" sz="2400">
                <a:solidFill>
                  <a:srgbClr val="FF0000"/>
                </a:solidFill>
              </a:rPr>
              <a:t>connection-oriented:</a:t>
            </a:r>
            <a:r>
              <a:rPr lang="en-US" altLang="en-US" sz="2400"/>
              <a:t> </a:t>
            </a:r>
          </a:p>
          <a:p>
            <a:pPr lvl="1"/>
            <a:r>
              <a:rPr lang="en-US" altLang="en-US" sz="2000"/>
              <a:t>handshaking (exchange of control msgs) init’s sender, receiver state before data exchange</a:t>
            </a:r>
          </a:p>
          <a:p>
            <a:r>
              <a:rPr lang="en-US" altLang="en-US" sz="2400">
                <a:solidFill>
                  <a:srgbClr val="FF0000"/>
                </a:solidFill>
              </a:rPr>
              <a:t>flow controlled:</a:t>
            </a:r>
          </a:p>
          <a:p>
            <a:pPr lvl="1"/>
            <a:r>
              <a:rPr lang="en-US" altLang="en-US" sz="2000"/>
              <a:t>sender will not overwhelm receiver</a:t>
            </a:r>
          </a:p>
        </p:txBody>
      </p:sp>
      <p:sp>
        <p:nvSpPr>
          <p:cNvPr id="5125" name="Rectangle 4"/>
          <p:cNvSpPr>
            <a:spLocks noGrp="1" noChangeArrowheads="1"/>
          </p:cNvSpPr>
          <p:nvPr>
            <p:ph sz="half" idx="2"/>
          </p:nvPr>
        </p:nvSpPr>
        <p:spPr>
          <a:xfrm>
            <a:off x="571500" y="1543050"/>
            <a:ext cx="3981450" cy="4648200"/>
          </a:xfrm>
        </p:spPr>
        <p:txBody>
          <a:bodyPr/>
          <a:lstStyle/>
          <a:p>
            <a:r>
              <a:rPr lang="en-US" altLang="en-US" sz="2400">
                <a:solidFill>
                  <a:srgbClr val="FF0000"/>
                </a:solidFill>
              </a:rPr>
              <a:t>point-to-point:</a:t>
            </a:r>
            <a:endParaRPr lang="en-US" altLang="en-US" sz="2400"/>
          </a:p>
          <a:p>
            <a:pPr lvl="1"/>
            <a:r>
              <a:rPr lang="en-US" altLang="en-US" sz="2000"/>
              <a:t>one sender, one receiver</a:t>
            </a:r>
            <a:r>
              <a:rPr lang="en-US" altLang="en-US" sz="2000">
                <a:solidFill>
                  <a:srgbClr val="FF0000"/>
                </a:solidFill>
              </a:rPr>
              <a:t> </a:t>
            </a:r>
          </a:p>
          <a:p>
            <a:r>
              <a:rPr lang="en-US" altLang="en-US" sz="2400">
                <a:solidFill>
                  <a:srgbClr val="FF0000"/>
                </a:solidFill>
              </a:rPr>
              <a:t>reliable, in-order </a:t>
            </a:r>
            <a:r>
              <a:rPr lang="en-US" altLang="en-US" sz="2400" i="1">
                <a:solidFill>
                  <a:srgbClr val="FF0000"/>
                </a:solidFill>
              </a:rPr>
              <a:t>byte steam:</a:t>
            </a:r>
            <a:endParaRPr lang="en-US" altLang="en-US" sz="2400" i="1"/>
          </a:p>
          <a:p>
            <a:pPr lvl="1"/>
            <a:r>
              <a:rPr lang="en-US" altLang="en-US" sz="2000"/>
              <a:t>no “message boundaries”</a:t>
            </a:r>
          </a:p>
          <a:p>
            <a:r>
              <a:rPr lang="en-US" altLang="en-US" sz="2400">
                <a:solidFill>
                  <a:srgbClr val="FF0000"/>
                </a:solidFill>
              </a:rPr>
              <a:t>pipelined:</a:t>
            </a:r>
            <a:endParaRPr lang="en-US" altLang="en-US" sz="2400"/>
          </a:p>
          <a:p>
            <a:pPr lvl="1"/>
            <a:r>
              <a:rPr lang="en-US" altLang="en-US" sz="2000"/>
              <a:t>TCP congestion and flow control set window size</a:t>
            </a:r>
          </a:p>
          <a:p>
            <a:r>
              <a:rPr lang="en-US" altLang="en-US" sz="2400" i="1">
                <a:solidFill>
                  <a:srgbClr val="FF0000"/>
                </a:solidFill>
              </a:rPr>
              <a:t>send &amp; receive buffers</a:t>
            </a:r>
            <a:endParaRPr lang="en-US" altLang="en-US" sz="2400" i="1"/>
          </a:p>
          <a:p>
            <a:endParaRPr lang="en-US" altLang="en-US" sz="2400"/>
          </a:p>
        </p:txBody>
      </p:sp>
      <p:graphicFrame>
        <p:nvGraphicFramePr>
          <p:cNvPr id="5122" name="Object 5"/>
          <p:cNvGraphicFramePr>
            <a:graphicFrameLocks noChangeAspect="1"/>
          </p:cNvGraphicFramePr>
          <p:nvPr/>
        </p:nvGraphicFramePr>
        <p:xfrm>
          <a:off x="-490538" y="5421313"/>
          <a:ext cx="6026151" cy="1023937"/>
        </p:xfrm>
        <a:graphic>
          <a:graphicData uri="http://schemas.openxmlformats.org/presentationml/2006/ole">
            <mc:AlternateContent xmlns:mc="http://schemas.openxmlformats.org/markup-compatibility/2006">
              <mc:Choice xmlns:v="urn:schemas-microsoft-com:vml" Requires="v">
                <p:oleObj name="VISIO" r:id="rId2" imgW="6602760" imgH="1123200" progId="Visio.Drawing.5">
                  <p:embed/>
                </p:oleObj>
              </mc:Choice>
              <mc:Fallback>
                <p:oleObj name="VISIO" r:id="rId2" imgW="6602760" imgH="1123200" progId="Visio.Drawing.5">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538" y="5421313"/>
                        <a:ext cx="6026151" cy="1023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Slide Number Placeholder 2"/>
          <p:cNvSpPr>
            <a:spLocks noGrp="1"/>
          </p:cNvSpPr>
          <p:nvPr>
            <p:ph type="sldNum" sz="quarter" idx="12"/>
          </p:nvPr>
        </p:nvSpPr>
        <p:spPr/>
        <p:txBody>
          <a:bodyPr/>
          <a:lstStyle/>
          <a:p>
            <a:pPr>
              <a:defRPr/>
            </a:pPr>
            <a:fld id="{2D848FA3-815C-426D-ADDC-7E5C7A336E43}" type="slidenum">
              <a:rPr lang="en-US" smtClean="0"/>
              <a:pPr>
                <a:defRPr/>
              </a:pPr>
              <a:t>26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2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2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2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2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5">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25">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125">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25">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25">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25">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1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uild="p"/>
      <p:bldP spid="512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19113" y="271463"/>
            <a:ext cx="7772400" cy="895350"/>
          </a:xfrm>
        </p:spPr>
        <p:txBody>
          <a:bodyPr/>
          <a:lstStyle/>
          <a:p>
            <a:r>
              <a:rPr lang="en-US" altLang="en-US" sz="3200"/>
              <a:t>TCP Connection Management: Setup</a:t>
            </a:r>
            <a:endParaRPr lang="en-US" altLang="en-US"/>
          </a:p>
        </p:txBody>
      </p:sp>
      <p:sp>
        <p:nvSpPr>
          <p:cNvPr id="28675" name="Rectangle 3"/>
          <p:cNvSpPr>
            <a:spLocks noGrp="1" noChangeArrowheads="1"/>
          </p:cNvSpPr>
          <p:nvPr>
            <p:ph sz="half" idx="1"/>
          </p:nvPr>
        </p:nvSpPr>
        <p:spPr>
          <a:xfrm>
            <a:off x="430213" y="1673225"/>
            <a:ext cx="3810000" cy="4648200"/>
          </a:xfrm>
        </p:spPr>
        <p:txBody>
          <a:bodyPr/>
          <a:lstStyle/>
          <a:p>
            <a:pPr>
              <a:buFont typeface="ZapfDingbats" pitchFamily="82" charset="2"/>
              <a:buNone/>
            </a:pPr>
            <a:r>
              <a:rPr lang="en-US" altLang="en-US" sz="2400" u="sng">
                <a:solidFill>
                  <a:srgbClr val="FF0000"/>
                </a:solidFill>
              </a:rPr>
              <a:t>Recall:</a:t>
            </a:r>
            <a:r>
              <a:rPr lang="en-US" altLang="en-US" sz="2400"/>
              <a:t> </a:t>
            </a:r>
            <a:r>
              <a:rPr lang="en-US" altLang="en-US" sz="2000"/>
              <a:t>TCP sender, receiver establish “connection” before exchanging data segments</a:t>
            </a:r>
          </a:p>
          <a:p>
            <a:r>
              <a:rPr lang="en-US" altLang="en-US" sz="2000"/>
              <a:t>initialize TCP variables:</a:t>
            </a:r>
            <a:endParaRPr lang="en-US" altLang="en-US" sz="2400"/>
          </a:p>
          <a:p>
            <a:pPr lvl="1"/>
            <a:r>
              <a:rPr lang="en-US" altLang="en-US" sz="2000"/>
              <a:t>seq. #s</a:t>
            </a:r>
          </a:p>
          <a:p>
            <a:pPr lvl="1"/>
            <a:r>
              <a:rPr lang="en-US" altLang="en-US" sz="2000"/>
              <a:t>buffers, flow control info (e.g. </a:t>
            </a:r>
            <a:r>
              <a:rPr lang="en-US" altLang="en-US" sz="2000" b="1">
                <a:latin typeface="Courier New" pitchFamily="49" charset="0"/>
              </a:rPr>
              <a:t>RcvWindow</a:t>
            </a:r>
            <a:r>
              <a:rPr lang="en-US" altLang="en-US" sz="2000"/>
              <a:t>)</a:t>
            </a:r>
          </a:p>
          <a:p>
            <a:r>
              <a:rPr lang="en-US" altLang="en-US" sz="2000" i="1"/>
              <a:t>client:</a:t>
            </a:r>
            <a:r>
              <a:rPr lang="en-US" altLang="en-US" sz="2000"/>
              <a:t> connection initiator</a:t>
            </a:r>
          </a:p>
          <a:p>
            <a:pPr lvl="1"/>
            <a:r>
              <a:rPr lang="en-US" altLang="en-US" sz="1800"/>
              <a:t>connect()</a:t>
            </a:r>
          </a:p>
          <a:p>
            <a:r>
              <a:rPr lang="en-US" altLang="en-US" sz="2000" i="1"/>
              <a:t>server:</a:t>
            </a:r>
            <a:r>
              <a:rPr lang="en-US" altLang="en-US" sz="2000"/>
              <a:t> contacted by client</a:t>
            </a:r>
          </a:p>
          <a:p>
            <a:pPr lvl="1"/>
            <a:r>
              <a:rPr lang="en-US" altLang="en-US" sz="1800"/>
              <a:t>accept()</a:t>
            </a:r>
            <a:endParaRPr lang="en-US" altLang="en-US" sz="1400"/>
          </a:p>
        </p:txBody>
      </p:sp>
      <p:sp>
        <p:nvSpPr>
          <p:cNvPr id="28676" name="Rectangle 4"/>
          <p:cNvSpPr>
            <a:spLocks noGrp="1" noChangeArrowheads="1"/>
          </p:cNvSpPr>
          <p:nvPr>
            <p:ph sz="half" idx="2"/>
          </p:nvPr>
        </p:nvSpPr>
        <p:spPr>
          <a:xfrm>
            <a:off x="4468813" y="1655763"/>
            <a:ext cx="4114800" cy="5340350"/>
          </a:xfrm>
        </p:spPr>
        <p:txBody>
          <a:bodyPr/>
          <a:lstStyle/>
          <a:p>
            <a:pPr>
              <a:buFont typeface="ZapfDingbats" pitchFamily="82" charset="2"/>
              <a:buNone/>
            </a:pPr>
            <a:r>
              <a:rPr lang="en-US" altLang="en-US" u="sng">
                <a:solidFill>
                  <a:srgbClr val="FF0000"/>
                </a:solidFill>
              </a:rPr>
              <a:t>Three way handshake:</a:t>
            </a:r>
            <a:endParaRPr lang="en-US" altLang="en-US" sz="2400"/>
          </a:p>
          <a:p>
            <a:pPr>
              <a:spcBef>
                <a:spcPct val="60000"/>
              </a:spcBef>
              <a:buFont typeface="ZapfDingbats" pitchFamily="82" charset="2"/>
              <a:buNone/>
            </a:pPr>
            <a:r>
              <a:rPr lang="en-US" altLang="en-US" sz="2000" u="sng">
                <a:solidFill>
                  <a:srgbClr val="FF0000"/>
                </a:solidFill>
              </a:rPr>
              <a:t>Step 1:</a:t>
            </a:r>
            <a:r>
              <a:rPr lang="en-US" altLang="en-US" sz="2400"/>
              <a:t> </a:t>
            </a:r>
            <a:r>
              <a:rPr lang="en-US" altLang="en-US" sz="2000"/>
              <a:t>client host sends TCP SYN segment to server</a:t>
            </a:r>
          </a:p>
          <a:p>
            <a:pPr lvl="1"/>
            <a:r>
              <a:rPr lang="en-US" altLang="en-US" sz="2000"/>
              <a:t>specifies initial seq #</a:t>
            </a:r>
          </a:p>
          <a:p>
            <a:pPr lvl="1"/>
            <a:r>
              <a:rPr lang="en-US" altLang="en-US" sz="2000"/>
              <a:t>no data</a:t>
            </a:r>
          </a:p>
          <a:p>
            <a:pPr>
              <a:buFont typeface="ZapfDingbats" pitchFamily="82" charset="2"/>
              <a:buNone/>
            </a:pPr>
            <a:r>
              <a:rPr lang="en-US" altLang="en-US" sz="2000" u="sng">
                <a:solidFill>
                  <a:srgbClr val="FF0000"/>
                </a:solidFill>
              </a:rPr>
              <a:t>Step 2:</a:t>
            </a:r>
            <a:r>
              <a:rPr lang="en-US" altLang="en-US" sz="2400"/>
              <a:t> </a:t>
            </a:r>
            <a:r>
              <a:rPr lang="en-US" altLang="en-US" sz="2000"/>
              <a:t>server host receives SYN, replies with SYNACK segment</a:t>
            </a:r>
          </a:p>
          <a:p>
            <a:pPr lvl="1">
              <a:spcBef>
                <a:spcPct val="40000"/>
              </a:spcBef>
            </a:pPr>
            <a:r>
              <a:rPr lang="en-US" altLang="en-US" sz="2000"/>
              <a:t>server allocates buffers</a:t>
            </a:r>
          </a:p>
          <a:p>
            <a:pPr lvl="1"/>
            <a:r>
              <a:rPr lang="en-US" altLang="en-US" sz="2000"/>
              <a:t>specifies server initial seq. #</a:t>
            </a:r>
          </a:p>
          <a:p>
            <a:pPr>
              <a:buFont typeface="ZapfDingbats" pitchFamily="82" charset="2"/>
              <a:buNone/>
            </a:pPr>
            <a:r>
              <a:rPr lang="en-US" altLang="en-US" sz="2000" u="sng">
                <a:solidFill>
                  <a:srgbClr val="FF0000"/>
                </a:solidFill>
              </a:rPr>
              <a:t>Step 3:</a:t>
            </a:r>
            <a:r>
              <a:rPr lang="en-US" altLang="en-US" sz="2000"/>
              <a:t> client receives SYNACK, replies with ACK segment, which may contain data</a:t>
            </a:r>
          </a:p>
          <a:p>
            <a:pPr>
              <a:spcBef>
                <a:spcPct val="60000"/>
              </a:spcBef>
              <a:buFont typeface="ZapfDingbats" pitchFamily="82" charset="2"/>
              <a:buNone/>
            </a:pPr>
            <a:endParaRPr lang="en-US" altLang="en-US" sz="2000"/>
          </a:p>
        </p:txBody>
      </p:sp>
      <p:sp>
        <p:nvSpPr>
          <p:cNvPr id="3" name="Slide Number Placeholder 2"/>
          <p:cNvSpPr>
            <a:spLocks noGrp="1"/>
          </p:cNvSpPr>
          <p:nvPr>
            <p:ph type="sldNum" sz="quarter" idx="12"/>
          </p:nvPr>
        </p:nvSpPr>
        <p:spPr/>
        <p:txBody>
          <a:bodyPr/>
          <a:lstStyle/>
          <a:p>
            <a:pPr>
              <a:defRPr/>
            </a:pPr>
            <a:fld id="{2D848FA3-815C-426D-ADDC-7E5C7A336E43}" type="slidenum">
              <a:rPr lang="en-US" smtClean="0"/>
              <a:pPr>
                <a:defRPr/>
              </a:pPr>
              <a:t>27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67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67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676">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676">
                                            <p:txEl>
                                              <p:pRg st="2" end="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676">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676">
                                            <p:txEl>
                                              <p:pRg st="4" end="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676">
                                            <p:txEl>
                                              <p:pRg st="5" end="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676">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67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P spid="2867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599018" y="1074244"/>
            <a:ext cx="8325469" cy="670967"/>
          </a:xfrm>
        </p:spPr>
        <p:txBody>
          <a:bodyPr>
            <a:normAutofit/>
          </a:bodyPr>
          <a:lstStyle/>
          <a:p>
            <a:r>
              <a:rPr lang="en-US" sz="3000" dirty="0"/>
              <a:t>Principles of reliable data transfer </a:t>
            </a:r>
          </a:p>
        </p:txBody>
      </p:sp>
      <p:grpSp>
        <p:nvGrpSpPr>
          <p:cNvPr id="9" name="Group 8">
            <a:extLst>
              <a:ext uri="{FF2B5EF4-FFF2-40B4-BE49-F238E27FC236}">
                <a16:creationId xmlns:a16="http://schemas.microsoft.com/office/drawing/2014/main" id="{C7D89CDE-A98B-A64B-A840-9A38508B9B43}"/>
              </a:ext>
            </a:extLst>
          </p:cNvPr>
          <p:cNvGrpSpPr/>
          <p:nvPr/>
        </p:nvGrpSpPr>
        <p:grpSpPr>
          <a:xfrm>
            <a:off x="4669561" y="2282929"/>
            <a:ext cx="4198938" cy="3094846"/>
            <a:chOff x="6226081" y="2364366"/>
            <a:chExt cx="5598584" cy="4126462"/>
          </a:xfrm>
        </p:grpSpPr>
        <p:grpSp>
          <p:nvGrpSpPr>
            <p:cNvPr id="98" name="Group 97">
              <a:extLst>
                <a:ext uri="{FF2B5EF4-FFF2-40B4-BE49-F238E27FC236}">
                  <a16:creationId xmlns:a16="http://schemas.microsoft.com/office/drawing/2014/main" id="{6F69B15D-5882-BD4E-83B7-5C85A253A430}"/>
                </a:ext>
              </a:extLst>
            </p:cNvPr>
            <p:cNvGrpSpPr/>
            <p:nvPr/>
          </p:nvGrpSpPr>
          <p:grpSpPr>
            <a:xfrm>
              <a:off x="6944646" y="2545250"/>
              <a:ext cx="1245036" cy="608646"/>
              <a:chOff x="9852456" y="608434"/>
              <a:chExt cx="1245036" cy="608646"/>
            </a:xfrm>
          </p:grpSpPr>
          <p:sp>
            <p:nvSpPr>
              <p:cNvPr id="157" name="Oval 19">
                <a:extLst>
                  <a:ext uri="{FF2B5EF4-FFF2-40B4-BE49-F238E27FC236}">
                    <a16:creationId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dirty="0">
                  <a:solidFill>
                    <a:srgbClr val="000000"/>
                  </a:solidFill>
                  <a:latin typeface="Calibri" panose="020F0502020204030204"/>
                  <a:ea typeface="ＭＳ Ｐゴシック" charset="0"/>
                </a:endParaRPr>
              </a:p>
            </p:txBody>
          </p:sp>
          <p:sp>
            <p:nvSpPr>
              <p:cNvPr id="158" name="TextBox 157">
                <a:extLst>
                  <a:ext uri="{FF2B5EF4-FFF2-40B4-BE49-F238E27FC236}">
                    <a16:creationId xmlns:a16="http://schemas.microsoft.com/office/drawing/2014/main" id="{B98075D5-1094-EA42-8C93-9C2D954BC121}"/>
                  </a:ext>
                </a:extLst>
              </p:cNvPr>
              <p:cNvSpPr txBox="1"/>
              <p:nvPr/>
            </p:nvSpPr>
            <p:spPr>
              <a:xfrm>
                <a:off x="9935581" y="645213"/>
                <a:ext cx="1106491" cy="571867"/>
              </a:xfrm>
              <a:prstGeom prst="rect">
                <a:avLst/>
              </a:prstGeom>
              <a:noFill/>
            </p:spPr>
            <p:txBody>
              <a:bodyPr wrap="square" rtlCol="0">
                <a:spAutoFit/>
              </a:bodyPr>
              <a:lstStyle/>
              <a:p>
                <a:pPr algn="ctr" defTabSz="685800" eaLnBrk="1" fontAlgn="auto" hangingPunct="1">
                  <a:lnSpc>
                    <a:spcPct val="80000"/>
                  </a:lnSpc>
                  <a:spcBef>
                    <a:spcPts val="0"/>
                  </a:spcBef>
                  <a:spcAft>
                    <a:spcPts val="0"/>
                  </a:spcAft>
                  <a:defRPr/>
                </a:pPr>
                <a:r>
                  <a:rPr lang="en-US" sz="1350" b="0" dirty="0">
                    <a:solidFill>
                      <a:prstClr val="black"/>
                    </a:solidFill>
                    <a:latin typeface="Calibri" panose="020F0502020204030204"/>
                  </a:rPr>
                  <a:t>sending process</a:t>
                </a:r>
              </a:p>
            </p:txBody>
          </p:sp>
        </p:grpSp>
        <p:grpSp>
          <p:nvGrpSpPr>
            <p:cNvPr id="99" name="Group 98">
              <a:extLst>
                <a:ext uri="{FF2B5EF4-FFF2-40B4-BE49-F238E27FC236}">
                  <a16:creationId xmlns:a16="http://schemas.microsoft.com/office/drawing/2014/main" id="{5402A96E-C536-5E4C-BB36-5F57DDFFE613}"/>
                </a:ext>
              </a:extLst>
            </p:cNvPr>
            <p:cNvGrpSpPr/>
            <p:nvPr/>
          </p:nvGrpSpPr>
          <p:grpSpPr>
            <a:xfrm>
              <a:off x="7541116" y="2997281"/>
              <a:ext cx="577241" cy="615555"/>
              <a:chOff x="9950444" y="999755"/>
              <a:chExt cx="577241" cy="615555"/>
            </a:xfrm>
          </p:grpSpPr>
          <p:sp>
            <p:nvSpPr>
              <p:cNvPr id="155" name="Rectangle 154">
                <a:extLst>
                  <a:ext uri="{FF2B5EF4-FFF2-40B4-BE49-F238E27FC236}">
                    <a16:creationId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sp>
            <p:nvSpPr>
              <p:cNvPr id="156" name="TextBox 155">
                <a:extLst>
                  <a:ext uri="{FF2B5EF4-FFF2-40B4-BE49-F238E27FC236}">
                    <a16:creationId xmlns:a16="http://schemas.microsoft.com/office/drawing/2014/main" id="{05315891-C43B-4E47-AA7C-98881DCEDB55}"/>
                  </a:ext>
                </a:extLst>
              </p:cNvPr>
              <p:cNvSpPr txBox="1"/>
              <p:nvPr/>
            </p:nvSpPr>
            <p:spPr>
              <a:xfrm>
                <a:off x="9950444" y="999755"/>
                <a:ext cx="577241" cy="615555"/>
              </a:xfrm>
              <a:prstGeom prst="rect">
                <a:avLst/>
              </a:prstGeom>
              <a:noFill/>
            </p:spPr>
            <p:txBody>
              <a:bodyPr wrap="square" rtlCol="0">
                <a:spAutoFit/>
              </a:bodyPr>
              <a:lstStyle/>
              <a:p>
                <a:pPr defTabSz="685800" eaLnBrk="1" fontAlgn="auto" hangingPunct="1">
                  <a:spcBef>
                    <a:spcPts val="0"/>
                  </a:spcBef>
                  <a:spcAft>
                    <a:spcPts val="0"/>
                  </a:spcAft>
                  <a:defRPr/>
                </a:pPr>
                <a:r>
                  <a:rPr lang="en-US" sz="1200" b="0" dirty="0">
                    <a:solidFill>
                      <a:prstClr val="white"/>
                    </a:solidFill>
                    <a:latin typeface="Calibri" panose="020F0502020204030204"/>
                  </a:rPr>
                  <a:t>data</a:t>
                </a:r>
                <a:endParaRPr lang="en-US" sz="1350" b="0" dirty="0">
                  <a:solidFill>
                    <a:prstClr val="white"/>
                  </a:solidFill>
                  <a:latin typeface="Calibri" panose="020F0502020204030204"/>
                </a:endParaRPr>
              </a:p>
            </p:txBody>
          </p:sp>
        </p:grpSp>
        <p:grpSp>
          <p:nvGrpSpPr>
            <p:cNvPr id="100" name="Group 194">
              <a:extLst>
                <a:ext uri="{FF2B5EF4-FFF2-40B4-BE49-F238E27FC236}">
                  <a16:creationId xmlns:a16="http://schemas.microsoft.com/office/drawing/2014/main" id="{54168ABB-31DA-FD4E-B361-85C3C0971BE8}"/>
                </a:ext>
              </a:extLst>
            </p:cNvPr>
            <p:cNvGrpSpPr>
              <a:grpSpLocks/>
            </p:cNvGrpSpPr>
            <p:nvPr/>
          </p:nvGrpSpPr>
          <p:grpSpPr bwMode="auto">
            <a:xfrm>
              <a:off x="6677899" y="2425781"/>
              <a:ext cx="545509" cy="512284"/>
              <a:chOff x="-44" y="1473"/>
              <a:chExt cx="981" cy="1105"/>
            </a:xfrm>
          </p:grpSpPr>
          <p:pic>
            <p:nvPicPr>
              <p:cNvPr id="153" name="Picture 195" descr="desktop_computer_stylized_medium">
                <a:extLst>
                  <a:ext uri="{FF2B5EF4-FFF2-40B4-BE49-F238E27FC236}">
                    <a16:creationId xmlns:a16="http://schemas.microsoft.com/office/drawing/2014/main" id="{272E925C-57A6-144C-A625-180C395BBE2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a:defRPr/>
                </a:pPr>
                <a:endParaRPr lang="en-US" sz="1200" b="0" kern="0">
                  <a:solidFill>
                    <a:srgbClr val="000000"/>
                  </a:solidFill>
                  <a:latin typeface="Tahoma" panose="020B0604030504040204" pitchFamily="34" charset="0"/>
                  <a:ea typeface="ＭＳ Ｐゴシック" panose="020B0600070205080204" pitchFamily="34" charset="-128"/>
                </a:endParaRPr>
              </a:p>
            </p:txBody>
          </p:sp>
        </p:grpSp>
        <p:grpSp>
          <p:nvGrpSpPr>
            <p:cNvPr id="101" name="Group 100">
              <a:extLst>
                <a:ext uri="{FF2B5EF4-FFF2-40B4-BE49-F238E27FC236}">
                  <a16:creationId xmlns:a16="http://schemas.microsoft.com/office/drawing/2014/main" id="{94E6CD2B-9DBD-9847-AE43-1F20A9F4B7A7}"/>
                </a:ext>
              </a:extLst>
            </p:cNvPr>
            <p:cNvGrpSpPr/>
            <p:nvPr/>
          </p:nvGrpSpPr>
          <p:grpSpPr>
            <a:xfrm>
              <a:off x="10189724" y="2496350"/>
              <a:ext cx="1245036" cy="608646"/>
              <a:chOff x="9852456" y="608434"/>
              <a:chExt cx="1245036" cy="608646"/>
            </a:xfrm>
          </p:grpSpPr>
          <p:sp>
            <p:nvSpPr>
              <p:cNvPr id="151" name="Oval 19">
                <a:extLst>
                  <a:ext uri="{FF2B5EF4-FFF2-40B4-BE49-F238E27FC236}">
                    <a16:creationId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dirty="0">
                  <a:solidFill>
                    <a:srgbClr val="000000"/>
                  </a:solidFill>
                  <a:latin typeface="Calibri" panose="020F0502020204030204"/>
                  <a:ea typeface="ＭＳ Ｐゴシック" charset="0"/>
                </a:endParaRPr>
              </a:p>
            </p:txBody>
          </p:sp>
          <p:sp>
            <p:nvSpPr>
              <p:cNvPr id="152" name="TextBox 151">
                <a:extLst>
                  <a:ext uri="{FF2B5EF4-FFF2-40B4-BE49-F238E27FC236}">
                    <a16:creationId xmlns:a16="http://schemas.microsoft.com/office/drawing/2014/main" id="{F98362D2-A31F-1547-A061-D0BD0AD53B62}"/>
                  </a:ext>
                </a:extLst>
              </p:cNvPr>
              <p:cNvSpPr txBox="1"/>
              <p:nvPr/>
            </p:nvSpPr>
            <p:spPr>
              <a:xfrm>
                <a:off x="9935581" y="645213"/>
                <a:ext cx="1106491" cy="571867"/>
              </a:xfrm>
              <a:prstGeom prst="rect">
                <a:avLst/>
              </a:prstGeom>
              <a:noFill/>
            </p:spPr>
            <p:txBody>
              <a:bodyPr wrap="square" rtlCol="0">
                <a:spAutoFit/>
              </a:bodyPr>
              <a:lstStyle/>
              <a:p>
                <a:pPr algn="ctr" defTabSz="685800" eaLnBrk="1" fontAlgn="auto" hangingPunct="1">
                  <a:lnSpc>
                    <a:spcPct val="80000"/>
                  </a:lnSpc>
                  <a:spcBef>
                    <a:spcPts val="0"/>
                  </a:spcBef>
                  <a:spcAft>
                    <a:spcPts val="0"/>
                  </a:spcAft>
                  <a:defRPr/>
                </a:pPr>
                <a:r>
                  <a:rPr lang="en-US" sz="1350" b="0" dirty="0">
                    <a:solidFill>
                      <a:prstClr val="black"/>
                    </a:solidFill>
                    <a:latin typeface="Calibri" panose="020F0502020204030204"/>
                  </a:rPr>
                  <a:t>receiving process</a:t>
                </a:r>
              </a:p>
            </p:txBody>
          </p:sp>
        </p:grpSp>
        <p:grpSp>
          <p:nvGrpSpPr>
            <p:cNvPr id="102" name="Group 101">
              <a:extLst>
                <a:ext uri="{FF2B5EF4-FFF2-40B4-BE49-F238E27FC236}">
                  <a16:creationId xmlns:a16="http://schemas.microsoft.com/office/drawing/2014/main" id="{E2053A92-714B-3A4D-BA72-E2002B5EB226}"/>
                </a:ext>
              </a:extLst>
            </p:cNvPr>
            <p:cNvGrpSpPr/>
            <p:nvPr/>
          </p:nvGrpSpPr>
          <p:grpSpPr>
            <a:xfrm>
              <a:off x="10248853" y="2969571"/>
              <a:ext cx="577241" cy="615553"/>
              <a:chOff x="9678159" y="981583"/>
              <a:chExt cx="577241" cy="615553"/>
            </a:xfrm>
          </p:grpSpPr>
          <p:sp>
            <p:nvSpPr>
              <p:cNvPr id="149" name="Rectangle 148">
                <a:extLst>
                  <a:ext uri="{FF2B5EF4-FFF2-40B4-BE49-F238E27FC236}">
                    <a16:creationId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sp>
            <p:nvSpPr>
              <p:cNvPr id="150" name="TextBox 149">
                <a:extLst>
                  <a:ext uri="{FF2B5EF4-FFF2-40B4-BE49-F238E27FC236}">
                    <a16:creationId xmlns:a16="http://schemas.microsoft.com/office/drawing/2014/main" id="{405D7A89-0963-7D45-9872-8A6C26AFF4EB}"/>
                  </a:ext>
                </a:extLst>
              </p:cNvPr>
              <p:cNvSpPr txBox="1"/>
              <p:nvPr/>
            </p:nvSpPr>
            <p:spPr>
              <a:xfrm>
                <a:off x="9678159" y="981583"/>
                <a:ext cx="577241" cy="615553"/>
              </a:xfrm>
              <a:prstGeom prst="rect">
                <a:avLst/>
              </a:prstGeom>
              <a:noFill/>
            </p:spPr>
            <p:txBody>
              <a:bodyPr wrap="square" rtlCol="0">
                <a:spAutoFit/>
              </a:bodyPr>
              <a:lstStyle/>
              <a:p>
                <a:pPr defTabSz="685800" eaLnBrk="1" fontAlgn="auto" hangingPunct="1">
                  <a:spcBef>
                    <a:spcPts val="0"/>
                  </a:spcBef>
                  <a:spcAft>
                    <a:spcPts val="0"/>
                  </a:spcAft>
                  <a:defRPr/>
                </a:pPr>
                <a:r>
                  <a:rPr lang="en-US" sz="1200" b="0" dirty="0">
                    <a:solidFill>
                      <a:prstClr val="white"/>
                    </a:solidFill>
                    <a:latin typeface="Calibri" panose="020F0502020204030204"/>
                  </a:rPr>
                  <a:t>data</a:t>
                </a:r>
                <a:endParaRPr lang="en-US" sz="1350" b="0" dirty="0">
                  <a:solidFill>
                    <a:prstClr val="white"/>
                  </a:solidFill>
                  <a:latin typeface="Calibri" panose="020F0502020204030204"/>
                </a:endParaRPr>
              </a:p>
            </p:txBody>
          </p:sp>
        </p:grpSp>
        <p:grpSp>
          <p:nvGrpSpPr>
            <p:cNvPr id="103" name="Group 161">
              <a:extLst>
                <a:ext uri="{FF2B5EF4-FFF2-40B4-BE49-F238E27FC236}">
                  <a16:creationId xmlns:a16="http://schemas.microsoft.com/office/drawing/2014/main" id="{72242579-6133-6C4E-BF67-26CF5BCBECC7}"/>
                </a:ext>
              </a:extLst>
            </p:cNvPr>
            <p:cNvGrpSpPr>
              <a:grpSpLocks/>
            </p:cNvGrpSpPr>
            <p:nvPr/>
          </p:nvGrpSpPr>
          <p:grpSpPr bwMode="auto">
            <a:xfrm>
              <a:off x="11287371" y="2364366"/>
              <a:ext cx="230514" cy="466725"/>
              <a:chOff x="4140" y="429"/>
              <a:chExt cx="1425" cy="2396"/>
            </a:xfrm>
          </p:grpSpPr>
          <p:sp>
            <p:nvSpPr>
              <p:cNvPr id="117" name="Freeform 162">
                <a:extLst>
                  <a:ext uri="{FF2B5EF4-FFF2-40B4-BE49-F238E27FC236}">
                    <a16:creationId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a:defRPr/>
                </a:pPr>
                <a:endParaRPr lang="en-US" sz="1200" b="0" kern="0">
                  <a:solidFill>
                    <a:srgbClr val="000000"/>
                  </a:solidFill>
                  <a:latin typeface="Tahoma" panose="020B0604030504040204" pitchFamily="34" charset="0"/>
                  <a:ea typeface="ＭＳ Ｐゴシック" panose="020B0600070205080204" pitchFamily="34" charset="-128"/>
                </a:endParaRPr>
              </a:p>
            </p:txBody>
          </p:sp>
          <p:sp>
            <p:nvSpPr>
              <p:cNvPr id="118" name="Rectangle 163">
                <a:extLst>
                  <a:ext uri="{FF2B5EF4-FFF2-40B4-BE49-F238E27FC236}">
                    <a16:creationId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119" name="Freeform 164">
                <a:extLst>
                  <a:ext uri="{FF2B5EF4-FFF2-40B4-BE49-F238E27FC236}">
                    <a16:creationId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a:defRPr/>
                </a:pPr>
                <a:endParaRPr lang="en-US" sz="1200" b="0" kern="0">
                  <a:solidFill>
                    <a:srgbClr val="000000"/>
                  </a:solidFill>
                  <a:latin typeface="Tahoma" panose="020B0604030504040204" pitchFamily="34" charset="0"/>
                  <a:ea typeface="ＭＳ Ｐゴシック" panose="020B0600070205080204" pitchFamily="34" charset="-128"/>
                </a:endParaRPr>
              </a:p>
            </p:txBody>
          </p:sp>
          <p:sp>
            <p:nvSpPr>
              <p:cNvPr id="120" name="Freeform 165">
                <a:extLst>
                  <a:ext uri="{FF2B5EF4-FFF2-40B4-BE49-F238E27FC236}">
                    <a16:creationId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a:defRPr/>
                </a:pPr>
                <a:endParaRPr lang="en-US" sz="1200" b="0" kern="0">
                  <a:solidFill>
                    <a:srgbClr val="000000"/>
                  </a:solidFill>
                  <a:latin typeface="Tahoma" panose="020B0604030504040204" pitchFamily="34" charset="0"/>
                  <a:ea typeface="ＭＳ Ｐゴシック" panose="020B0600070205080204" pitchFamily="34" charset="-128"/>
                </a:endParaRPr>
              </a:p>
            </p:txBody>
          </p:sp>
          <p:sp>
            <p:nvSpPr>
              <p:cNvPr id="121" name="Rectangle 166">
                <a:extLst>
                  <a:ext uri="{FF2B5EF4-FFF2-40B4-BE49-F238E27FC236}">
                    <a16:creationId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grpSp>
            <p:nvGrpSpPr>
              <p:cNvPr id="122" name="Group 167">
                <a:extLst>
                  <a:ext uri="{FF2B5EF4-FFF2-40B4-BE49-F238E27FC236}">
                    <a16:creationId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148" name="AutoShape 169">
                  <a:extLst>
                    <a:ext uri="{FF2B5EF4-FFF2-40B4-BE49-F238E27FC236}">
                      <a16:creationId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grpSp>
          <p:sp>
            <p:nvSpPr>
              <p:cNvPr id="123" name="Rectangle 170">
                <a:extLst>
                  <a:ext uri="{FF2B5EF4-FFF2-40B4-BE49-F238E27FC236}">
                    <a16:creationId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grpSp>
            <p:nvGrpSpPr>
              <p:cNvPr id="124" name="Group 171">
                <a:extLst>
                  <a:ext uri="{FF2B5EF4-FFF2-40B4-BE49-F238E27FC236}">
                    <a16:creationId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146" name="AutoShape 173">
                  <a:extLst>
                    <a:ext uri="{FF2B5EF4-FFF2-40B4-BE49-F238E27FC236}">
                      <a16:creationId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grpSp>
          <p:sp>
            <p:nvSpPr>
              <p:cNvPr id="125" name="Rectangle 174">
                <a:extLst>
                  <a:ext uri="{FF2B5EF4-FFF2-40B4-BE49-F238E27FC236}">
                    <a16:creationId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126" name="Rectangle 175">
                <a:extLst>
                  <a:ext uri="{FF2B5EF4-FFF2-40B4-BE49-F238E27FC236}">
                    <a16:creationId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grpSp>
            <p:nvGrpSpPr>
              <p:cNvPr id="127" name="Group 176">
                <a:extLst>
                  <a:ext uri="{FF2B5EF4-FFF2-40B4-BE49-F238E27FC236}">
                    <a16:creationId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144" name="AutoShape 178">
                  <a:extLst>
                    <a:ext uri="{FF2B5EF4-FFF2-40B4-BE49-F238E27FC236}">
                      <a16:creationId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grpSp>
          <p:sp>
            <p:nvSpPr>
              <p:cNvPr id="128" name="Freeform 179">
                <a:extLst>
                  <a:ext uri="{FF2B5EF4-FFF2-40B4-BE49-F238E27FC236}">
                    <a16:creationId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a:defRPr/>
                </a:pPr>
                <a:endParaRPr lang="en-US" sz="1200" b="0" kern="0">
                  <a:solidFill>
                    <a:srgbClr val="000000"/>
                  </a:solidFill>
                  <a:latin typeface="Tahoma" panose="020B0604030504040204" pitchFamily="34" charset="0"/>
                  <a:ea typeface="ＭＳ Ｐゴシック" panose="020B0600070205080204" pitchFamily="34" charset="-128"/>
                </a:endParaRPr>
              </a:p>
            </p:txBody>
          </p:sp>
          <p:grpSp>
            <p:nvGrpSpPr>
              <p:cNvPr id="129" name="Group 180">
                <a:extLst>
                  <a:ext uri="{FF2B5EF4-FFF2-40B4-BE49-F238E27FC236}">
                    <a16:creationId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142" name="AutoShape 182">
                  <a:extLst>
                    <a:ext uri="{FF2B5EF4-FFF2-40B4-BE49-F238E27FC236}">
                      <a16:creationId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grpSp>
          <p:sp>
            <p:nvSpPr>
              <p:cNvPr id="130" name="Rectangle 183">
                <a:extLst>
                  <a:ext uri="{FF2B5EF4-FFF2-40B4-BE49-F238E27FC236}">
                    <a16:creationId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131" name="Freeform 184">
                <a:extLst>
                  <a:ext uri="{FF2B5EF4-FFF2-40B4-BE49-F238E27FC236}">
                    <a16:creationId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a:defRPr/>
                </a:pPr>
                <a:endParaRPr lang="en-US" sz="1200" b="0" kern="0">
                  <a:solidFill>
                    <a:srgbClr val="000000"/>
                  </a:solidFill>
                  <a:latin typeface="Tahoma" panose="020B0604030504040204" pitchFamily="34" charset="0"/>
                  <a:ea typeface="ＭＳ Ｐゴシック" panose="020B0600070205080204" pitchFamily="34" charset="-128"/>
                </a:endParaRPr>
              </a:p>
            </p:txBody>
          </p:sp>
          <p:sp>
            <p:nvSpPr>
              <p:cNvPr id="132" name="Freeform 185">
                <a:extLst>
                  <a:ext uri="{FF2B5EF4-FFF2-40B4-BE49-F238E27FC236}">
                    <a16:creationId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a:defRPr/>
                </a:pPr>
                <a:endParaRPr lang="en-US" sz="1200" b="0" kern="0">
                  <a:solidFill>
                    <a:srgbClr val="000000"/>
                  </a:solidFill>
                  <a:latin typeface="Tahoma" panose="020B0604030504040204" pitchFamily="34" charset="0"/>
                  <a:ea typeface="ＭＳ Ｐゴシック" panose="020B0600070205080204" pitchFamily="34" charset="-128"/>
                </a:endParaRPr>
              </a:p>
            </p:txBody>
          </p:sp>
          <p:sp>
            <p:nvSpPr>
              <p:cNvPr id="133" name="Oval 186">
                <a:extLst>
                  <a:ext uri="{FF2B5EF4-FFF2-40B4-BE49-F238E27FC236}">
                    <a16:creationId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134" name="Freeform 187">
                <a:extLst>
                  <a:ext uri="{FF2B5EF4-FFF2-40B4-BE49-F238E27FC236}">
                    <a16:creationId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a:defRPr/>
                </a:pPr>
                <a:endParaRPr lang="en-US" sz="1200" b="0" kern="0">
                  <a:solidFill>
                    <a:srgbClr val="000000"/>
                  </a:solidFill>
                  <a:latin typeface="Tahoma" panose="020B0604030504040204" pitchFamily="34" charset="0"/>
                  <a:ea typeface="ＭＳ Ｐゴシック" panose="020B0600070205080204" pitchFamily="34" charset="-128"/>
                </a:endParaRPr>
              </a:p>
            </p:txBody>
          </p:sp>
          <p:sp>
            <p:nvSpPr>
              <p:cNvPr id="135" name="AutoShape 188">
                <a:extLst>
                  <a:ext uri="{FF2B5EF4-FFF2-40B4-BE49-F238E27FC236}">
                    <a16:creationId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136" name="AutoShape 189">
                <a:extLst>
                  <a:ext uri="{FF2B5EF4-FFF2-40B4-BE49-F238E27FC236}">
                    <a16:creationId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137" name="Oval 190">
                <a:extLst>
                  <a:ext uri="{FF2B5EF4-FFF2-40B4-BE49-F238E27FC236}">
                    <a16:creationId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138" name="Oval 191">
                <a:extLst>
                  <a:ext uri="{FF2B5EF4-FFF2-40B4-BE49-F238E27FC236}">
                    <a16:creationId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1" hangingPunct="1">
                  <a:defRPr/>
                </a:pPr>
                <a:endParaRPr lang="en-US" sz="1350" b="0" kern="0">
                  <a:solidFill>
                    <a:srgbClr val="FF0000"/>
                  </a:solidFill>
                  <a:latin typeface="Arial" charset="0"/>
                  <a:ea typeface="ＭＳ Ｐゴシック" charset="0"/>
                  <a:cs typeface="Arial" charset="0"/>
                </a:endParaRPr>
              </a:p>
            </p:txBody>
          </p:sp>
          <p:sp>
            <p:nvSpPr>
              <p:cNvPr id="139" name="Oval 192">
                <a:extLst>
                  <a:ext uri="{FF2B5EF4-FFF2-40B4-BE49-F238E27FC236}">
                    <a16:creationId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140" name="Rectangle 193">
                <a:extLst>
                  <a:ext uri="{FF2B5EF4-FFF2-40B4-BE49-F238E27FC236}">
                    <a16:creationId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grpSp>
        <p:cxnSp>
          <p:nvCxnSpPr>
            <p:cNvPr id="105" name="Straight Connector 104">
              <a:extLst>
                <a:ext uri="{FF2B5EF4-FFF2-40B4-BE49-F238E27FC236}">
                  <a16:creationId xmlns:a16="http://schemas.microsoft.com/office/drawing/2014/main" id="{11F9B693-3039-7842-B826-C79453DC74BC}"/>
                </a:ext>
              </a:extLst>
            </p:cNvPr>
            <p:cNvCxnSpPr>
              <a:cxnSpLocks/>
            </p:cNvCxnSpPr>
            <p:nvPr/>
          </p:nvCxnSpPr>
          <p:spPr>
            <a:xfrm>
              <a:off x="6584655" y="33189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2E3D64B-7462-DF45-A72D-0EEE887E1FC6}"/>
                </a:ext>
              </a:extLst>
            </p:cNvPr>
            <p:cNvCxnSpPr>
              <a:cxnSpLocks/>
            </p:cNvCxnSpPr>
            <p:nvPr/>
          </p:nvCxnSpPr>
          <p:spPr>
            <a:xfrm>
              <a:off x="10078299" y="329119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E0A94F7F-9401-4C4F-80C6-4F0C25C18F5C}"/>
                </a:ext>
              </a:extLst>
            </p:cNvPr>
            <p:cNvSpPr txBox="1"/>
            <p:nvPr/>
          </p:nvSpPr>
          <p:spPr>
            <a:xfrm>
              <a:off x="6226081" y="3037743"/>
              <a:ext cx="1051999" cy="338555"/>
            </a:xfrm>
            <a:prstGeom prst="rect">
              <a:avLst/>
            </a:prstGeom>
            <a:noFill/>
          </p:spPr>
          <p:txBody>
            <a:bodyPr wrap="none" rtlCol="0">
              <a:spAutoFit/>
            </a:bodyPr>
            <a:lstStyle/>
            <a:p>
              <a:pPr defTabSz="685800" eaLnBrk="1" fontAlgn="auto" hangingPunct="1">
                <a:spcBef>
                  <a:spcPts val="0"/>
                </a:spcBef>
                <a:spcAft>
                  <a:spcPts val="0"/>
                </a:spcAft>
                <a:defRPr/>
              </a:pPr>
              <a:r>
                <a:rPr lang="en-US" sz="1050" b="0" dirty="0">
                  <a:solidFill>
                    <a:prstClr val="black"/>
                  </a:solidFill>
                  <a:latin typeface="Calibri" panose="020F0502020204030204"/>
                </a:rPr>
                <a:t>application</a:t>
              </a:r>
              <a:endParaRPr lang="en-US" sz="1350" b="0" dirty="0">
                <a:solidFill>
                  <a:prstClr val="black"/>
                </a:solidFill>
                <a:latin typeface="Calibri" panose="020F0502020204030204"/>
              </a:endParaRPr>
            </a:p>
          </p:txBody>
        </p:sp>
        <p:sp>
          <p:nvSpPr>
            <p:cNvPr id="109" name="TextBox 108">
              <a:extLst>
                <a:ext uri="{FF2B5EF4-FFF2-40B4-BE49-F238E27FC236}">
                  <a16:creationId xmlns:a16="http://schemas.microsoft.com/office/drawing/2014/main" id="{28F3F5F7-78A1-3C45-AC73-9F2A188FD37C}"/>
                </a:ext>
              </a:extLst>
            </p:cNvPr>
            <p:cNvSpPr txBox="1"/>
            <p:nvPr/>
          </p:nvSpPr>
          <p:spPr>
            <a:xfrm>
              <a:off x="6344394" y="3265491"/>
              <a:ext cx="928032" cy="338555"/>
            </a:xfrm>
            <a:prstGeom prst="rect">
              <a:avLst/>
            </a:prstGeom>
            <a:noFill/>
          </p:spPr>
          <p:txBody>
            <a:bodyPr wrap="none" rtlCol="0">
              <a:spAutoFit/>
            </a:bodyPr>
            <a:lstStyle/>
            <a:p>
              <a:pPr defTabSz="685800" eaLnBrk="1" fontAlgn="auto" hangingPunct="1">
                <a:spcBef>
                  <a:spcPts val="0"/>
                </a:spcBef>
                <a:spcAft>
                  <a:spcPts val="0"/>
                </a:spcAft>
                <a:defRPr/>
              </a:pPr>
              <a:r>
                <a:rPr lang="en-US" sz="1050" b="0" dirty="0">
                  <a:solidFill>
                    <a:prstClr val="black"/>
                  </a:solidFill>
                  <a:latin typeface="Calibri" panose="020F0502020204030204"/>
                </a:rPr>
                <a:t>transport</a:t>
              </a:r>
              <a:endParaRPr lang="en-US" sz="1350" b="0" dirty="0">
                <a:solidFill>
                  <a:prstClr val="black"/>
                </a:solidFill>
                <a:latin typeface="Calibri" panose="020F0502020204030204"/>
              </a:endParaRPr>
            </a:p>
          </p:txBody>
        </p:sp>
        <p:sp>
          <p:nvSpPr>
            <p:cNvPr id="110" name="TextBox 109">
              <a:extLst>
                <a:ext uri="{FF2B5EF4-FFF2-40B4-BE49-F238E27FC236}">
                  <a16:creationId xmlns:a16="http://schemas.microsoft.com/office/drawing/2014/main" id="{3D73C66D-8F36-5E4B-BBC6-B804471BAAF5}"/>
                </a:ext>
              </a:extLst>
            </p:cNvPr>
            <p:cNvSpPr txBox="1"/>
            <p:nvPr/>
          </p:nvSpPr>
          <p:spPr>
            <a:xfrm flipH="1">
              <a:off x="7109034" y="5998385"/>
              <a:ext cx="4657176" cy="492443"/>
            </a:xfrm>
            <a:prstGeom prst="rect">
              <a:avLst/>
            </a:prstGeom>
            <a:noFill/>
          </p:spPr>
          <p:txBody>
            <a:bodyPr wrap="square" rtlCol="0">
              <a:spAutoFit/>
            </a:bodyPr>
            <a:lstStyle/>
            <a:p>
              <a:pPr defTabSz="685800" eaLnBrk="1" fontAlgn="auto" hangingPunct="1">
                <a:spcBef>
                  <a:spcPts val="0"/>
                </a:spcBef>
                <a:spcAft>
                  <a:spcPts val="0"/>
                </a:spcAft>
                <a:defRPr/>
              </a:pPr>
              <a:r>
                <a:rPr lang="en-US" b="0" dirty="0">
                  <a:solidFill>
                    <a:prstClr val="black"/>
                  </a:solidFill>
                  <a:latin typeface="Calibri" panose="020F0502020204030204"/>
                </a:rPr>
                <a:t>reliable service </a:t>
              </a:r>
              <a:r>
                <a:rPr lang="en-US" b="0" i="1" dirty="0">
                  <a:solidFill>
                    <a:srgbClr val="C00000"/>
                  </a:solidFill>
                  <a:latin typeface="Calibri" panose="020F0502020204030204"/>
                </a:rPr>
                <a:t>implementation</a:t>
              </a:r>
            </a:p>
          </p:txBody>
        </p:sp>
        <p:grpSp>
          <p:nvGrpSpPr>
            <p:cNvPr id="233" name="Group 232">
              <a:extLst>
                <a:ext uri="{FF2B5EF4-FFF2-40B4-BE49-F238E27FC236}">
                  <a16:creationId xmlns:a16="http://schemas.microsoft.com/office/drawing/2014/main" id="{0D04F411-4AAF-BC49-BC7A-363692477E93}"/>
                </a:ext>
              </a:extLst>
            </p:cNvPr>
            <p:cNvGrpSpPr/>
            <p:nvPr/>
          </p:nvGrpSpPr>
          <p:grpSpPr>
            <a:xfrm>
              <a:off x="6573835" y="5301907"/>
              <a:ext cx="5250830" cy="512359"/>
              <a:chOff x="6737055" y="3471301"/>
              <a:chExt cx="5250830" cy="512359"/>
            </a:xfrm>
          </p:grpSpPr>
          <p:grpSp>
            <p:nvGrpSpPr>
              <p:cNvPr id="223" name="Group 222">
                <a:extLst>
                  <a:ext uri="{FF2B5EF4-FFF2-40B4-BE49-F238E27FC236}">
                    <a16:creationId xmlns:a16="http://schemas.microsoft.com/office/drawing/2014/main" id="{C5146927-C3B8-DF48-9CFC-4B18E58EBBED}"/>
                  </a:ext>
                </a:extLst>
              </p:cNvPr>
              <p:cNvGrpSpPr/>
              <p:nvPr/>
            </p:nvGrpSpPr>
            <p:grpSpPr>
              <a:xfrm>
                <a:off x="8324240" y="3583550"/>
                <a:ext cx="2109326" cy="400110"/>
                <a:chOff x="7504363" y="3155701"/>
                <a:chExt cx="2109326" cy="400110"/>
              </a:xfrm>
            </p:grpSpPr>
            <p:grpSp>
              <p:nvGrpSpPr>
                <p:cNvPr id="224" name="Group 223">
                  <a:extLst>
                    <a:ext uri="{FF2B5EF4-FFF2-40B4-BE49-F238E27FC236}">
                      <a16:creationId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sp>
                <p:nvSpPr>
                  <p:cNvPr id="227" name="Oval 226">
                    <a:extLst>
                      <a:ext uri="{FF2B5EF4-FFF2-40B4-BE49-F238E27FC236}">
                        <a16:creationId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sp>
                <p:nvSpPr>
                  <p:cNvPr id="228" name="Oval 227">
                    <a:extLst>
                      <a:ext uri="{FF2B5EF4-FFF2-40B4-BE49-F238E27FC236}">
                        <a16:creationId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sp>
                <p:nvSpPr>
                  <p:cNvPr id="229" name="Rectangle 228">
                    <a:extLst>
                      <a:ext uri="{FF2B5EF4-FFF2-40B4-BE49-F238E27FC236}">
                        <a16:creationId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grpSp>
            <p:sp>
              <p:nvSpPr>
                <p:cNvPr id="225" name="TextBox 224">
                  <a:extLst>
                    <a:ext uri="{FF2B5EF4-FFF2-40B4-BE49-F238E27FC236}">
                      <a16:creationId xmlns:a16="http://schemas.microsoft.com/office/drawing/2014/main" id="{68623763-0736-1640-9198-34E20A0A0952}"/>
                    </a:ext>
                  </a:extLst>
                </p:cNvPr>
                <p:cNvSpPr txBox="1"/>
                <p:nvPr/>
              </p:nvSpPr>
              <p:spPr>
                <a:xfrm>
                  <a:off x="7626478" y="3155701"/>
                  <a:ext cx="1987211" cy="400110"/>
                </a:xfrm>
                <a:prstGeom prst="rect">
                  <a:avLst/>
                </a:prstGeom>
                <a:noFill/>
              </p:spPr>
              <p:txBody>
                <a:bodyPr wrap="none" rtlCol="0">
                  <a:spAutoFit/>
                </a:bodyPr>
                <a:lstStyle/>
                <a:p>
                  <a:pPr defTabSz="685800" eaLnBrk="1" fontAlgn="auto" hangingPunct="1">
                    <a:spcBef>
                      <a:spcPts val="0"/>
                    </a:spcBef>
                    <a:spcAft>
                      <a:spcPts val="0"/>
                    </a:spcAft>
                    <a:defRPr/>
                  </a:pPr>
                  <a:r>
                    <a:rPr lang="en-US" sz="1350" b="0" dirty="0">
                      <a:solidFill>
                        <a:prstClr val="white"/>
                      </a:solidFill>
                      <a:latin typeface="Calibri" panose="020F0502020204030204"/>
                    </a:rPr>
                    <a:t>unreliable channel</a:t>
                  </a:r>
                </a:p>
              </p:txBody>
            </p:sp>
          </p:grpSp>
          <p:cxnSp>
            <p:nvCxnSpPr>
              <p:cNvPr id="230" name="Straight Connector 229">
                <a:extLst>
                  <a:ext uri="{FF2B5EF4-FFF2-40B4-BE49-F238E27FC236}">
                    <a16:creationId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34" name="TextBox 233">
              <a:extLst>
                <a:ext uri="{FF2B5EF4-FFF2-40B4-BE49-F238E27FC236}">
                  <a16:creationId xmlns:a16="http://schemas.microsoft.com/office/drawing/2014/main" id="{AEB73EE5-0075-EE47-B5CC-61EAD4F66FC9}"/>
                </a:ext>
              </a:extLst>
            </p:cNvPr>
            <p:cNvSpPr txBox="1"/>
            <p:nvPr/>
          </p:nvSpPr>
          <p:spPr>
            <a:xfrm>
              <a:off x="6413644" y="5279980"/>
              <a:ext cx="855363" cy="338555"/>
            </a:xfrm>
            <a:prstGeom prst="rect">
              <a:avLst/>
            </a:prstGeom>
            <a:noFill/>
          </p:spPr>
          <p:txBody>
            <a:bodyPr wrap="none" rtlCol="0">
              <a:spAutoFit/>
            </a:bodyPr>
            <a:lstStyle/>
            <a:p>
              <a:pPr defTabSz="685800" eaLnBrk="1" fontAlgn="auto" hangingPunct="1">
                <a:spcBef>
                  <a:spcPts val="0"/>
                </a:spcBef>
                <a:spcAft>
                  <a:spcPts val="0"/>
                </a:spcAft>
                <a:defRPr/>
              </a:pPr>
              <a:r>
                <a:rPr lang="en-US" sz="1050" b="0" dirty="0">
                  <a:solidFill>
                    <a:prstClr val="black"/>
                  </a:solidFill>
                  <a:latin typeface="Calibri" panose="020F0502020204030204"/>
                </a:rPr>
                <a:t>network</a:t>
              </a:r>
              <a:endParaRPr lang="en-US" sz="1350" b="0" dirty="0">
                <a:solidFill>
                  <a:prstClr val="black"/>
                </a:solidFill>
                <a:latin typeface="Calibri" panose="020F0502020204030204"/>
              </a:endParaRPr>
            </a:p>
          </p:txBody>
        </p:sp>
        <p:sp>
          <p:nvSpPr>
            <p:cNvPr id="235" name="TextBox 234">
              <a:extLst>
                <a:ext uri="{FF2B5EF4-FFF2-40B4-BE49-F238E27FC236}">
                  <a16:creationId xmlns:a16="http://schemas.microsoft.com/office/drawing/2014/main" id="{6021091A-40C7-3E48-A368-62B168C379FE}"/>
                </a:ext>
              </a:extLst>
            </p:cNvPr>
            <p:cNvSpPr txBox="1"/>
            <p:nvPr/>
          </p:nvSpPr>
          <p:spPr>
            <a:xfrm>
              <a:off x="6358993" y="5023850"/>
              <a:ext cx="928032" cy="338555"/>
            </a:xfrm>
            <a:prstGeom prst="rect">
              <a:avLst/>
            </a:prstGeom>
            <a:noFill/>
          </p:spPr>
          <p:txBody>
            <a:bodyPr wrap="none" rtlCol="0">
              <a:spAutoFit/>
            </a:bodyPr>
            <a:lstStyle/>
            <a:p>
              <a:pPr defTabSz="685800" eaLnBrk="1" fontAlgn="auto" hangingPunct="1">
                <a:spcBef>
                  <a:spcPts val="0"/>
                </a:spcBef>
                <a:spcAft>
                  <a:spcPts val="0"/>
                </a:spcAft>
                <a:defRPr/>
              </a:pPr>
              <a:r>
                <a:rPr lang="en-US" sz="1050" b="0" dirty="0">
                  <a:solidFill>
                    <a:prstClr val="black"/>
                  </a:solidFill>
                  <a:latin typeface="Calibri" panose="020F0502020204030204"/>
                </a:rPr>
                <a:t>transport</a:t>
              </a:r>
              <a:endParaRPr lang="en-US" sz="1350" b="0" dirty="0">
                <a:solidFill>
                  <a:prstClr val="black"/>
                </a:solidFill>
                <a:latin typeface="Calibri" panose="020F0502020204030204"/>
              </a:endParaRPr>
            </a:p>
          </p:txBody>
        </p:sp>
        <p:cxnSp>
          <p:nvCxnSpPr>
            <p:cNvPr id="237" name="Straight Arrow Connector 236">
              <a:extLst>
                <a:ext uri="{FF2B5EF4-FFF2-40B4-BE49-F238E27FC236}">
                  <a16:creationId xmlns:a16="http://schemas.microsoft.com/office/drawing/2014/main" id="{05D4C2CD-9395-C64F-91D1-D32BF3685F81}"/>
                </a:ext>
              </a:extLst>
            </p:cNvPr>
            <p:cNvCxnSpPr>
              <a:cxnSpLocks/>
            </p:cNvCxnSpPr>
            <p:nvPr/>
          </p:nvCxnSpPr>
          <p:spPr>
            <a:xfrm>
              <a:off x="7532988" y="3216212"/>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7F37CC4-8A14-554D-96BA-B69174DD341C}"/>
                </a:ext>
              </a:extLst>
            </p:cNvPr>
            <p:cNvCxnSpPr>
              <a:cxnSpLocks/>
            </p:cNvCxnSpPr>
            <p:nvPr/>
          </p:nvCxnSpPr>
          <p:spPr>
            <a:xfrm flipV="1">
              <a:off x="10867079" y="3152635"/>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414248C8-665E-0640-BFD4-2689CB960EDD}"/>
                </a:ext>
              </a:extLst>
            </p:cNvPr>
            <p:cNvSpPr txBox="1"/>
            <p:nvPr/>
          </p:nvSpPr>
          <p:spPr>
            <a:xfrm>
              <a:off x="6584496" y="3824138"/>
              <a:ext cx="1896984" cy="871008"/>
            </a:xfrm>
            <a:prstGeom prst="rect">
              <a:avLst/>
            </a:prstGeom>
            <a:noFill/>
          </p:spPr>
          <p:txBody>
            <a:bodyPr wrap="square" rtlCol="0">
              <a:spAutoFit/>
            </a:bodyPr>
            <a:lstStyle/>
            <a:p>
              <a:pPr algn="ctr" defTabSz="685800" eaLnBrk="1" fontAlgn="auto" hangingPunct="1">
                <a:lnSpc>
                  <a:spcPct val="90000"/>
                </a:lnSpc>
                <a:spcBef>
                  <a:spcPts val="0"/>
                </a:spcBef>
                <a:spcAft>
                  <a:spcPts val="0"/>
                </a:spcAft>
                <a:defRPr/>
              </a:pPr>
              <a:r>
                <a:rPr lang="en-US" sz="1350" b="0" dirty="0">
                  <a:solidFill>
                    <a:prstClr val="black"/>
                  </a:solidFill>
                  <a:latin typeface="Calibri" panose="020F0502020204030204"/>
                </a:rPr>
                <a:t>sender-side of</a:t>
              </a:r>
            </a:p>
            <a:p>
              <a:pPr algn="ctr" defTabSz="685800" eaLnBrk="1" fontAlgn="auto" hangingPunct="1">
                <a:lnSpc>
                  <a:spcPct val="90000"/>
                </a:lnSpc>
                <a:spcBef>
                  <a:spcPts val="0"/>
                </a:spcBef>
                <a:spcAft>
                  <a:spcPts val="0"/>
                </a:spcAft>
                <a:defRPr/>
              </a:pPr>
              <a:r>
                <a:rPr lang="en-US" sz="1350" b="0" dirty="0">
                  <a:solidFill>
                    <a:prstClr val="black"/>
                  </a:solidFill>
                  <a:latin typeface="Calibri" panose="020F0502020204030204"/>
                </a:rPr>
                <a:t>reliable data transfer protocol</a:t>
              </a:r>
            </a:p>
          </p:txBody>
        </p:sp>
        <p:sp>
          <p:nvSpPr>
            <p:cNvPr id="244" name="TextBox 243">
              <a:extLst>
                <a:ext uri="{FF2B5EF4-FFF2-40B4-BE49-F238E27FC236}">
                  <a16:creationId xmlns:a16="http://schemas.microsoft.com/office/drawing/2014/main" id="{026C4778-F96F-564F-92C4-81A147260836}"/>
                </a:ext>
              </a:extLst>
            </p:cNvPr>
            <p:cNvSpPr txBox="1"/>
            <p:nvPr/>
          </p:nvSpPr>
          <p:spPr>
            <a:xfrm>
              <a:off x="9914976" y="3826493"/>
              <a:ext cx="1896984" cy="871008"/>
            </a:xfrm>
            <a:prstGeom prst="rect">
              <a:avLst/>
            </a:prstGeom>
            <a:noFill/>
          </p:spPr>
          <p:txBody>
            <a:bodyPr wrap="square" rtlCol="0">
              <a:spAutoFit/>
            </a:bodyPr>
            <a:lstStyle/>
            <a:p>
              <a:pPr algn="ctr" defTabSz="685800" eaLnBrk="1" fontAlgn="auto" hangingPunct="1">
                <a:lnSpc>
                  <a:spcPct val="90000"/>
                </a:lnSpc>
                <a:spcBef>
                  <a:spcPts val="0"/>
                </a:spcBef>
                <a:spcAft>
                  <a:spcPts val="0"/>
                </a:spcAft>
                <a:defRPr/>
              </a:pPr>
              <a:r>
                <a:rPr lang="en-US" sz="1350" b="0" dirty="0">
                  <a:solidFill>
                    <a:prstClr val="black"/>
                  </a:solidFill>
                  <a:latin typeface="Calibri" panose="020F0502020204030204"/>
                </a:rPr>
                <a:t>receiver-side</a:t>
              </a:r>
            </a:p>
            <a:p>
              <a:pPr algn="ctr" defTabSz="685800" eaLnBrk="1" fontAlgn="auto" hangingPunct="1">
                <a:lnSpc>
                  <a:spcPct val="90000"/>
                </a:lnSpc>
                <a:spcBef>
                  <a:spcPts val="0"/>
                </a:spcBef>
                <a:spcAft>
                  <a:spcPts val="0"/>
                </a:spcAft>
                <a:defRPr/>
              </a:pPr>
              <a:r>
                <a:rPr lang="en-US" sz="1350" b="0" dirty="0">
                  <a:solidFill>
                    <a:prstClr val="black"/>
                  </a:solidFill>
                  <a:latin typeface="Calibri" panose="020F0502020204030204"/>
                </a:rPr>
                <a:t>of reliable data transfer protocol</a:t>
              </a:r>
            </a:p>
          </p:txBody>
        </p:sp>
        <p:grpSp>
          <p:nvGrpSpPr>
            <p:cNvPr id="250" name="Group 249">
              <a:extLst>
                <a:ext uri="{FF2B5EF4-FFF2-40B4-BE49-F238E27FC236}">
                  <a16:creationId xmlns:a16="http://schemas.microsoft.com/office/drawing/2014/main" id="{3A5444DE-2616-4949-A343-9AB06B194D91}"/>
                </a:ext>
              </a:extLst>
            </p:cNvPr>
            <p:cNvGrpSpPr/>
            <p:nvPr/>
          </p:nvGrpSpPr>
          <p:grpSpPr>
            <a:xfrm>
              <a:off x="7535360" y="5023850"/>
              <a:ext cx="632009" cy="632009"/>
              <a:chOff x="7408198" y="4955748"/>
              <a:chExt cx="632009" cy="632009"/>
            </a:xfrm>
          </p:grpSpPr>
          <p:cxnSp>
            <p:nvCxnSpPr>
              <p:cNvPr id="247" name="Straight Connector 246">
                <a:extLst>
                  <a:ext uri="{FF2B5EF4-FFF2-40B4-BE49-F238E27FC236}">
                    <a16:creationId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BA49793A-2EFA-244E-B721-948595E86530}"/>
                </a:ext>
              </a:extLst>
            </p:cNvPr>
            <p:cNvGrpSpPr/>
            <p:nvPr/>
          </p:nvGrpSpPr>
          <p:grpSpPr>
            <a:xfrm rot="16200000">
              <a:off x="10248530" y="5019009"/>
              <a:ext cx="632009" cy="632009"/>
              <a:chOff x="7408198" y="4948974"/>
              <a:chExt cx="632009" cy="632009"/>
            </a:xfrm>
          </p:grpSpPr>
          <p:cxnSp>
            <p:nvCxnSpPr>
              <p:cNvPr id="252" name="Straight Connector 251">
                <a:extLst>
                  <a:ext uri="{FF2B5EF4-FFF2-40B4-BE49-F238E27FC236}">
                    <a16:creationId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grpSp>
        <p:nvGrpSpPr>
          <p:cNvPr id="88" name="Group 87">
            <a:extLst>
              <a:ext uri="{FF2B5EF4-FFF2-40B4-BE49-F238E27FC236}">
                <a16:creationId xmlns:a16="http://schemas.microsoft.com/office/drawing/2014/main" id="{CC1537B2-998E-7649-AE3E-ACB471EB73E8}"/>
              </a:ext>
            </a:extLst>
          </p:cNvPr>
          <p:cNvGrpSpPr/>
          <p:nvPr/>
        </p:nvGrpSpPr>
        <p:grpSpPr>
          <a:xfrm>
            <a:off x="781637" y="3543348"/>
            <a:ext cx="6727692" cy="1708160"/>
            <a:chOff x="1042183" y="4044925"/>
            <a:chExt cx="8970256" cy="2277547"/>
          </a:xfrm>
        </p:grpSpPr>
        <p:sp>
          <p:nvSpPr>
            <p:cNvPr id="89" name="TextBox 88">
              <a:extLst>
                <a:ext uri="{FF2B5EF4-FFF2-40B4-BE49-F238E27FC236}">
                  <a16:creationId xmlns:a16="http://schemas.microsoft.com/office/drawing/2014/main" id="{910591A5-B3B8-B947-A7F1-BDBD4F667F70}"/>
                </a:ext>
              </a:extLst>
            </p:cNvPr>
            <p:cNvSpPr txBox="1"/>
            <p:nvPr/>
          </p:nvSpPr>
          <p:spPr>
            <a:xfrm>
              <a:off x="1042183" y="4044925"/>
              <a:ext cx="4815357" cy="2277547"/>
            </a:xfrm>
            <a:prstGeom prst="rect">
              <a:avLst/>
            </a:prstGeom>
            <a:noFill/>
          </p:spPr>
          <p:txBody>
            <a:bodyPr wrap="square" rtlCol="0">
              <a:spAutoFit/>
            </a:bodyPr>
            <a:lstStyle/>
            <a:p>
              <a:pPr defTabSz="685800" eaLnBrk="1" fontAlgn="auto" hangingPunct="1">
                <a:spcBef>
                  <a:spcPts val="0"/>
                </a:spcBef>
                <a:spcAft>
                  <a:spcPts val="0"/>
                </a:spcAft>
                <a:defRPr/>
              </a:pPr>
              <a:r>
                <a:rPr lang="en-US" sz="2100" b="0" dirty="0">
                  <a:solidFill>
                    <a:prstClr val="black"/>
                  </a:solidFill>
                  <a:latin typeface="Calibri" panose="020F0502020204030204"/>
                </a:rPr>
                <a:t>Sender, receiver do </a:t>
              </a:r>
              <a:r>
                <a:rPr lang="en-US" sz="2100" b="0" i="1" dirty="0">
                  <a:solidFill>
                    <a:prstClr val="black"/>
                  </a:solidFill>
                  <a:latin typeface="Calibri" panose="020F0502020204030204"/>
                </a:rPr>
                <a:t>not</a:t>
              </a:r>
              <a:r>
                <a:rPr lang="en-US" sz="2100" b="0" dirty="0">
                  <a:solidFill>
                    <a:prstClr val="black"/>
                  </a:solidFill>
                  <a:latin typeface="Calibri" panose="020F0502020204030204"/>
                </a:rPr>
                <a:t> know the “state” of each other, e.g., was a message received?</a:t>
              </a:r>
            </a:p>
            <a:p>
              <a:pPr marL="342900" indent="-342900" defTabSz="685800" eaLnBrk="1" fontAlgn="auto" hangingPunct="1">
                <a:spcBef>
                  <a:spcPts val="0"/>
                </a:spcBef>
                <a:spcAft>
                  <a:spcPts val="0"/>
                </a:spcAft>
                <a:buClr>
                  <a:srgbClr val="0013A3"/>
                </a:buClr>
                <a:buFont typeface="Wingdings" pitchFamily="2" charset="2"/>
                <a:buChar char="§"/>
                <a:defRPr/>
              </a:pPr>
              <a:r>
                <a:rPr lang="en-US" sz="2100" b="0" dirty="0">
                  <a:solidFill>
                    <a:prstClr val="black"/>
                  </a:solidFill>
                  <a:latin typeface="Calibri" panose="020F0502020204030204"/>
                </a:rPr>
                <a:t>unless communicated via a message</a:t>
              </a:r>
            </a:p>
          </p:txBody>
        </p:sp>
        <p:cxnSp>
          <p:nvCxnSpPr>
            <p:cNvPr id="90" name="Straight Connector 89">
              <a:extLst>
                <a:ext uri="{FF2B5EF4-FFF2-40B4-BE49-F238E27FC236}">
                  <a16:creationId xmlns:a16="http://schemas.microsoft.com/office/drawing/2014/main" id="{655271F5-62E0-BF47-BF60-FE01086FB678}"/>
                </a:ext>
              </a:extLst>
            </p:cNvPr>
            <p:cNvCxnSpPr>
              <a:cxnSpLocks/>
            </p:cNvCxnSpPr>
            <p:nvPr/>
          </p:nvCxnSpPr>
          <p:spPr>
            <a:xfrm flipH="1">
              <a:off x="5799610" y="4167212"/>
              <a:ext cx="1091351" cy="10011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33B8B2C-3583-1D4A-9253-C59A292E0DE2}"/>
                </a:ext>
              </a:extLst>
            </p:cNvPr>
            <p:cNvCxnSpPr>
              <a:cxnSpLocks/>
            </p:cNvCxnSpPr>
            <p:nvPr/>
          </p:nvCxnSpPr>
          <p:spPr>
            <a:xfrm flipH="1">
              <a:off x="5800941" y="4291381"/>
              <a:ext cx="4211498" cy="8863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3" name="Oval 92">
            <a:extLst>
              <a:ext uri="{FF2B5EF4-FFF2-40B4-BE49-F238E27FC236}">
                <a16:creationId xmlns:a16="http://schemas.microsoft.com/office/drawing/2014/main" id="{80A6EEAE-C014-954F-ADE6-66049A46FFBE}"/>
              </a:ext>
            </a:extLst>
          </p:cNvPr>
          <p:cNvSpPr/>
          <p:nvPr/>
        </p:nvSpPr>
        <p:spPr>
          <a:xfrm>
            <a:off x="4940084" y="3240114"/>
            <a:ext cx="1464590" cy="929899"/>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sp>
        <p:nvSpPr>
          <p:cNvPr id="94" name="Oval 93">
            <a:extLst>
              <a:ext uri="{FF2B5EF4-FFF2-40B4-BE49-F238E27FC236}">
                <a16:creationId xmlns:a16="http://schemas.microsoft.com/office/drawing/2014/main" id="{0FE70045-1128-264B-A4F3-CC9AAED801DA}"/>
              </a:ext>
            </a:extLst>
          </p:cNvPr>
          <p:cNvSpPr/>
          <p:nvPr/>
        </p:nvSpPr>
        <p:spPr>
          <a:xfrm>
            <a:off x="7414002" y="3238177"/>
            <a:ext cx="1464590" cy="929899"/>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panose="020F0502020204030204"/>
            </a:endParaRPr>
          </a:p>
        </p:txBody>
      </p:sp>
      <p:pic>
        <p:nvPicPr>
          <p:cNvPr id="6" name="Picture 5" descr="A shower curtain&#10;&#10;Description automatically generated">
            <a:extLst>
              <a:ext uri="{FF2B5EF4-FFF2-40B4-BE49-F238E27FC236}">
                <a16:creationId xmlns:a16="http://schemas.microsoft.com/office/drawing/2014/main" id="{916F2FD5-AF05-E24C-BB57-482FB6C40C8C}"/>
              </a:ext>
            </a:extLst>
          </p:cNvPr>
          <p:cNvPicPr>
            <a:picLocks noChangeAspect="1"/>
          </p:cNvPicPr>
          <p:nvPr/>
        </p:nvPicPr>
        <p:blipFill>
          <a:blip r:embed="rId4"/>
          <a:stretch>
            <a:fillRect/>
          </a:stretch>
        </p:blipFill>
        <p:spPr>
          <a:xfrm>
            <a:off x="6219357" y="1826217"/>
            <a:ext cx="1482009" cy="3295327"/>
          </a:xfrm>
          <a:prstGeom prst="rect">
            <a:avLst/>
          </a:prstGeom>
        </p:spPr>
      </p:pic>
      <p:pic>
        <p:nvPicPr>
          <p:cNvPr id="92" name="Picture 91" descr="A shower curtain&#10;&#10;Description automatically generated">
            <a:extLst>
              <a:ext uri="{FF2B5EF4-FFF2-40B4-BE49-F238E27FC236}">
                <a16:creationId xmlns:a16="http://schemas.microsoft.com/office/drawing/2014/main" id="{60AABE17-DADA-B14B-B0C4-01EC1B9C6813}"/>
              </a:ext>
            </a:extLst>
          </p:cNvPr>
          <p:cNvPicPr>
            <a:picLocks noChangeAspect="1"/>
          </p:cNvPicPr>
          <p:nvPr/>
        </p:nvPicPr>
        <p:blipFill>
          <a:blip r:embed="rId4"/>
          <a:stretch>
            <a:fillRect/>
          </a:stretch>
        </p:blipFill>
        <p:spPr>
          <a:xfrm>
            <a:off x="6164467" y="1731129"/>
            <a:ext cx="2979533" cy="3434812"/>
          </a:xfrm>
          <a:prstGeom prst="rect">
            <a:avLst/>
          </a:prstGeom>
        </p:spPr>
      </p:pic>
      <p:sp>
        <p:nvSpPr>
          <p:cNvPr id="3" name="Slide Number Placeholder 2">
            <a:extLst>
              <a:ext uri="{FF2B5EF4-FFF2-40B4-BE49-F238E27FC236}">
                <a16:creationId xmlns:a16="http://schemas.microsoft.com/office/drawing/2014/main" id="{68108671-0505-406A-8533-1F64F7416719}"/>
              </a:ext>
            </a:extLst>
          </p:cNvPr>
          <p:cNvSpPr>
            <a:spLocks noGrp="1"/>
          </p:cNvSpPr>
          <p:nvPr>
            <p:ph type="sldNum" sz="quarter" idx="12"/>
          </p:nvPr>
        </p:nvSpPr>
        <p:spPr/>
        <p:txBody>
          <a:bodyPr/>
          <a:lstStyle/>
          <a:p>
            <a:pPr>
              <a:defRPr/>
            </a:pPr>
            <a:fld id="{C67FE146-A80E-486D-A50B-5E3FE4F223A3}" type="slidenum">
              <a:rPr lang="en-US" altLang="en-US" smtClean="0"/>
              <a:pPr>
                <a:defRPr/>
              </a:pPr>
              <a:t>28</a:t>
            </a:fld>
            <a:endParaRPr lang="en-US" altLang="en-US"/>
          </a:p>
        </p:txBody>
      </p:sp>
    </p:spTree>
    <p:extLst>
      <p:ext uri="{BB962C8B-B14F-4D97-AF65-F5344CB8AC3E}">
        <p14:creationId xmlns:p14="http://schemas.microsoft.com/office/powerpoint/2010/main" val="329888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dissolve">
                                      <p:cBhvr>
                                        <p:cTn id="7" dur="10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left)">
                                      <p:cBhvr>
                                        <p:cTn id="17" dur="1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599017" y="1074244"/>
            <a:ext cx="8544983" cy="670967"/>
          </a:xfrm>
        </p:spPr>
        <p:txBody>
          <a:bodyPr>
            <a:normAutofit/>
          </a:bodyPr>
          <a:lstStyle/>
          <a:p>
            <a:r>
              <a:rPr lang="en-US" sz="3600" dirty="0"/>
              <a:t>TCP segment structure</a:t>
            </a:r>
            <a:endParaRPr lang="en-US" sz="3300" b="0" dirty="0"/>
          </a:p>
        </p:txBody>
      </p:sp>
      <p:sp>
        <p:nvSpPr>
          <p:cNvPr id="60" name="Rectangle 4">
            <a:extLst>
              <a:ext uri="{FF2B5EF4-FFF2-40B4-BE49-F238E27FC236}">
                <a16:creationId xmlns:a16="http://schemas.microsoft.com/office/drawing/2014/main" id="{1438C6A7-F9CB-854D-92BB-74AFAE175928}"/>
              </a:ext>
            </a:extLst>
          </p:cNvPr>
          <p:cNvSpPr>
            <a:spLocks noChangeArrowheads="1"/>
          </p:cNvSpPr>
          <p:nvPr/>
        </p:nvSpPr>
        <p:spPr bwMode="auto">
          <a:xfrm>
            <a:off x="3324055" y="2027297"/>
            <a:ext cx="2963465" cy="3618309"/>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a:solidFill>
                <a:srgbClr val="000000"/>
              </a:solidFill>
              <a:latin typeface="Tahoma" charset="0"/>
              <a:ea typeface="ＭＳ Ｐゴシック" charset="0"/>
            </a:endParaRPr>
          </a:p>
        </p:txBody>
      </p:sp>
      <p:sp>
        <p:nvSpPr>
          <p:cNvPr id="61" name="Rectangle 5">
            <a:extLst>
              <a:ext uri="{FF2B5EF4-FFF2-40B4-BE49-F238E27FC236}">
                <a16:creationId xmlns:a16="http://schemas.microsoft.com/office/drawing/2014/main" id="{21D47CEF-020C-9C44-AB75-DA719011CBEF}"/>
              </a:ext>
            </a:extLst>
          </p:cNvPr>
          <p:cNvSpPr>
            <a:spLocks noChangeArrowheads="1"/>
          </p:cNvSpPr>
          <p:nvPr/>
        </p:nvSpPr>
        <p:spPr bwMode="auto">
          <a:xfrm>
            <a:off x="3259762" y="2114212"/>
            <a:ext cx="2963465" cy="360402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b="0" kern="0">
              <a:solidFill>
                <a:srgbClr val="000000"/>
              </a:solidFill>
              <a:latin typeface="Arial" charset="0"/>
              <a:ea typeface="ＭＳ Ｐゴシック" charset="0"/>
            </a:endParaRPr>
          </a:p>
        </p:txBody>
      </p:sp>
      <p:grpSp>
        <p:nvGrpSpPr>
          <p:cNvPr id="4" name="Group 3">
            <a:extLst>
              <a:ext uri="{FF2B5EF4-FFF2-40B4-BE49-F238E27FC236}">
                <a16:creationId xmlns:a16="http://schemas.microsoft.com/office/drawing/2014/main" id="{A0F66122-9E4A-7644-B40C-189BABEA3388}"/>
              </a:ext>
            </a:extLst>
          </p:cNvPr>
          <p:cNvGrpSpPr/>
          <p:nvPr/>
        </p:nvGrpSpPr>
        <p:grpSpPr>
          <a:xfrm>
            <a:off x="3341384" y="2103229"/>
            <a:ext cx="2647068" cy="327006"/>
            <a:chOff x="4455177" y="1661303"/>
            <a:chExt cx="3529424" cy="436008"/>
          </a:xfrm>
        </p:grpSpPr>
        <p:sp>
          <p:nvSpPr>
            <p:cNvPr id="62" name="Text Box 6">
              <a:extLst>
                <a:ext uri="{FF2B5EF4-FFF2-40B4-BE49-F238E27FC236}">
                  <a16:creationId xmlns:a16="http://schemas.microsoft.com/office/drawing/2014/main" id="{A183A89B-2122-E141-9DF3-203A60EFF295}"/>
                </a:ext>
              </a:extLst>
            </p:cNvPr>
            <p:cNvSpPr txBox="1">
              <a:spLocks noChangeArrowheads="1"/>
            </p:cNvSpPr>
            <p:nvPr/>
          </p:nvSpPr>
          <p:spPr bwMode="auto">
            <a:xfrm>
              <a:off x="4455177" y="1661303"/>
              <a:ext cx="1744495" cy="430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500" b="0" dirty="0">
                  <a:solidFill>
                    <a:srgbClr val="000000"/>
                  </a:solidFill>
                  <a:latin typeface="Arial" charset="0"/>
                </a:rPr>
                <a:t>source port #</a:t>
              </a:r>
              <a:endParaRPr lang="en-US" sz="1800" b="0" dirty="0">
                <a:solidFill>
                  <a:srgbClr val="000000"/>
                </a:solidFill>
                <a:latin typeface="Arial" charset="0"/>
              </a:endParaRPr>
            </a:p>
          </p:txBody>
        </p:sp>
        <p:sp>
          <p:nvSpPr>
            <p:cNvPr id="63" name="Text Box 7">
              <a:extLst>
                <a:ext uri="{FF2B5EF4-FFF2-40B4-BE49-F238E27FC236}">
                  <a16:creationId xmlns:a16="http://schemas.microsoft.com/office/drawing/2014/main" id="{E52BAEBA-8AEA-B545-A35F-AEB6190843E5}"/>
                </a:ext>
              </a:extLst>
            </p:cNvPr>
            <p:cNvSpPr txBox="1">
              <a:spLocks noChangeArrowheads="1"/>
            </p:cNvSpPr>
            <p:nvPr/>
          </p:nvSpPr>
          <p:spPr bwMode="auto">
            <a:xfrm>
              <a:off x="6526509" y="1666424"/>
              <a:ext cx="1458092" cy="430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500" b="0" dirty="0" err="1">
                  <a:solidFill>
                    <a:srgbClr val="000000"/>
                  </a:solidFill>
                  <a:latin typeface="Arial" charset="0"/>
                </a:rPr>
                <a:t>dest</a:t>
              </a:r>
              <a:r>
                <a:rPr lang="en-US" sz="1500" b="0" dirty="0">
                  <a:solidFill>
                    <a:srgbClr val="000000"/>
                  </a:solidFill>
                  <a:latin typeface="Arial" charset="0"/>
                </a:rPr>
                <a:t> port #</a:t>
              </a:r>
              <a:endParaRPr lang="en-US" sz="1350" b="0" dirty="0">
                <a:solidFill>
                  <a:srgbClr val="000000"/>
                </a:solidFill>
                <a:latin typeface="Arial" charset="0"/>
              </a:endParaRPr>
            </a:p>
          </p:txBody>
        </p:sp>
      </p:grpSp>
      <p:sp>
        <p:nvSpPr>
          <p:cNvPr id="64" name="Line 8">
            <a:extLst>
              <a:ext uri="{FF2B5EF4-FFF2-40B4-BE49-F238E27FC236}">
                <a16:creationId xmlns:a16="http://schemas.microsoft.com/office/drawing/2014/main" id="{BDC40F37-DD1A-6848-AB76-2EA7683B9566}"/>
              </a:ext>
            </a:extLst>
          </p:cNvPr>
          <p:cNvSpPr>
            <a:spLocks noChangeShapeType="1"/>
          </p:cNvSpPr>
          <p:nvPr/>
        </p:nvSpPr>
        <p:spPr bwMode="auto">
          <a:xfrm>
            <a:off x="3262143" y="2395200"/>
            <a:ext cx="2959894" cy="3572"/>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65" name="Line 9">
            <a:extLst>
              <a:ext uri="{FF2B5EF4-FFF2-40B4-BE49-F238E27FC236}">
                <a16:creationId xmlns:a16="http://schemas.microsoft.com/office/drawing/2014/main" id="{92C91585-33BC-084B-A3CF-F5A7CD082B67}"/>
              </a:ext>
            </a:extLst>
          </p:cNvPr>
          <p:cNvSpPr>
            <a:spLocks noChangeShapeType="1"/>
          </p:cNvSpPr>
          <p:nvPr/>
        </p:nvSpPr>
        <p:spPr bwMode="auto">
          <a:xfrm flipV="1">
            <a:off x="3257380" y="2679759"/>
            <a:ext cx="2963465"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grpSp>
        <p:nvGrpSpPr>
          <p:cNvPr id="12" name="Group 11">
            <a:extLst>
              <a:ext uri="{FF2B5EF4-FFF2-40B4-BE49-F238E27FC236}">
                <a16:creationId xmlns:a16="http://schemas.microsoft.com/office/drawing/2014/main" id="{8552304C-19AC-C84B-842E-CBCC3EA9E153}"/>
              </a:ext>
            </a:extLst>
          </p:cNvPr>
          <p:cNvGrpSpPr/>
          <p:nvPr/>
        </p:nvGrpSpPr>
        <p:grpSpPr>
          <a:xfrm>
            <a:off x="3243092" y="1716544"/>
            <a:ext cx="2951559" cy="300082"/>
            <a:chOff x="4324123" y="1145724"/>
            <a:chExt cx="3935412" cy="400108"/>
          </a:xfrm>
        </p:grpSpPr>
        <p:sp>
          <p:nvSpPr>
            <p:cNvPr id="67" name="Text Box 11">
              <a:extLst>
                <a:ext uri="{FF2B5EF4-FFF2-40B4-BE49-F238E27FC236}">
                  <a16:creationId xmlns:a16="http://schemas.microsoft.com/office/drawing/2014/main" id="{D7A6E153-CAA2-2E43-9742-982E16926734}"/>
                </a:ext>
              </a:extLst>
            </p:cNvPr>
            <p:cNvSpPr txBox="1">
              <a:spLocks noChangeArrowheads="1"/>
            </p:cNvSpPr>
            <p:nvPr/>
          </p:nvSpPr>
          <p:spPr bwMode="auto">
            <a:xfrm>
              <a:off x="5797924" y="1145724"/>
              <a:ext cx="925896" cy="40010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350" b="0">
                  <a:solidFill>
                    <a:srgbClr val="000000"/>
                  </a:solidFill>
                  <a:latin typeface="Arial" charset="0"/>
                </a:rPr>
                <a:t>32 bits</a:t>
              </a:r>
              <a:endParaRPr lang="en-US" sz="1800" b="0">
                <a:solidFill>
                  <a:srgbClr val="000000"/>
                </a:solidFill>
                <a:latin typeface="Arial" charset="0"/>
              </a:endParaRPr>
            </a:p>
          </p:txBody>
        </p:sp>
        <p:sp>
          <p:nvSpPr>
            <p:cNvPr id="68" name="Line 12">
              <a:extLst>
                <a:ext uri="{FF2B5EF4-FFF2-40B4-BE49-F238E27FC236}">
                  <a16:creationId xmlns:a16="http://schemas.microsoft.com/office/drawing/2014/main" id="{C28AE80D-AED7-BB43-AEEF-9A3E95D70A42}"/>
                </a:ext>
              </a:extLst>
            </p:cNvPr>
            <p:cNvSpPr>
              <a:spLocks noChangeShapeType="1"/>
            </p:cNvSpPr>
            <p:nvPr/>
          </p:nvSpPr>
          <p:spPr bwMode="auto">
            <a:xfrm>
              <a:off x="6832373" y="1391787"/>
              <a:ext cx="1427162" cy="4762"/>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69" name="Line 13">
              <a:extLst>
                <a:ext uri="{FF2B5EF4-FFF2-40B4-BE49-F238E27FC236}">
                  <a16:creationId xmlns:a16="http://schemas.microsoft.com/office/drawing/2014/main" id="{0FE91D57-DF52-A948-8B79-BE2C69D24056}"/>
                </a:ext>
              </a:extLst>
            </p:cNvPr>
            <p:cNvSpPr>
              <a:spLocks noChangeShapeType="1"/>
            </p:cNvSpPr>
            <p:nvPr/>
          </p:nvSpPr>
          <p:spPr bwMode="auto">
            <a:xfrm rot="10800000">
              <a:off x="4324123" y="1402899"/>
              <a:ext cx="1341437"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grpSp>
      <p:sp>
        <p:nvSpPr>
          <p:cNvPr id="74" name="Line 16">
            <a:extLst>
              <a:ext uri="{FF2B5EF4-FFF2-40B4-BE49-F238E27FC236}">
                <a16:creationId xmlns:a16="http://schemas.microsoft.com/office/drawing/2014/main" id="{ADBC9EF8-B51B-F249-8F7B-C16F5F07A21E}"/>
              </a:ext>
            </a:extLst>
          </p:cNvPr>
          <p:cNvSpPr>
            <a:spLocks noChangeShapeType="1"/>
          </p:cNvSpPr>
          <p:nvPr/>
        </p:nvSpPr>
        <p:spPr bwMode="auto">
          <a:xfrm flipV="1">
            <a:off x="3264524" y="2965509"/>
            <a:ext cx="2963465"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76" name="Line 18">
            <a:extLst>
              <a:ext uri="{FF2B5EF4-FFF2-40B4-BE49-F238E27FC236}">
                <a16:creationId xmlns:a16="http://schemas.microsoft.com/office/drawing/2014/main" id="{32231029-9349-864B-ABF1-0D56E55824BB}"/>
              </a:ext>
            </a:extLst>
          </p:cNvPr>
          <p:cNvSpPr>
            <a:spLocks noChangeShapeType="1"/>
          </p:cNvSpPr>
          <p:nvPr/>
        </p:nvSpPr>
        <p:spPr bwMode="auto">
          <a:xfrm flipV="1">
            <a:off x="3260951" y="3261974"/>
            <a:ext cx="2963466"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77" name="Line 19">
            <a:extLst>
              <a:ext uri="{FF2B5EF4-FFF2-40B4-BE49-F238E27FC236}">
                <a16:creationId xmlns:a16="http://schemas.microsoft.com/office/drawing/2014/main" id="{F2503E28-C28E-B541-932B-7E2993655C9A}"/>
              </a:ext>
            </a:extLst>
          </p:cNvPr>
          <p:cNvSpPr>
            <a:spLocks noChangeShapeType="1"/>
          </p:cNvSpPr>
          <p:nvPr/>
        </p:nvSpPr>
        <p:spPr bwMode="auto">
          <a:xfrm flipV="1">
            <a:off x="3257380" y="3554868"/>
            <a:ext cx="2963465"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78" name="Line 20">
            <a:extLst>
              <a:ext uri="{FF2B5EF4-FFF2-40B4-BE49-F238E27FC236}">
                <a16:creationId xmlns:a16="http://schemas.microsoft.com/office/drawing/2014/main" id="{10D5BEAE-CBC6-5040-B37E-6D12FC20E9CB}"/>
              </a:ext>
            </a:extLst>
          </p:cNvPr>
          <p:cNvSpPr>
            <a:spLocks noChangeShapeType="1"/>
          </p:cNvSpPr>
          <p:nvPr/>
        </p:nvSpPr>
        <p:spPr bwMode="auto">
          <a:xfrm flipV="1">
            <a:off x="3257380" y="3976349"/>
            <a:ext cx="2963465"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79" name="Line 21">
            <a:extLst>
              <a:ext uri="{FF2B5EF4-FFF2-40B4-BE49-F238E27FC236}">
                <a16:creationId xmlns:a16="http://schemas.microsoft.com/office/drawing/2014/main" id="{A186AEBD-F0F5-494B-9D24-09B9888787CD}"/>
              </a:ext>
            </a:extLst>
          </p:cNvPr>
          <p:cNvSpPr>
            <a:spLocks noChangeShapeType="1"/>
          </p:cNvSpPr>
          <p:nvPr/>
        </p:nvSpPr>
        <p:spPr bwMode="auto">
          <a:xfrm flipH="1" flipV="1">
            <a:off x="4727802" y="2967891"/>
            <a:ext cx="3572" cy="583406"/>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87" name="Line 29">
            <a:extLst>
              <a:ext uri="{FF2B5EF4-FFF2-40B4-BE49-F238E27FC236}">
                <a16:creationId xmlns:a16="http://schemas.microsoft.com/office/drawing/2014/main" id="{B0BB3064-7239-A344-B7D3-3350540CF7AA}"/>
              </a:ext>
            </a:extLst>
          </p:cNvPr>
          <p:cNvSpPr>
            <a:spLocks noChangeShapeType="1"/>
          </p:cNvSpPr>
          <p:nvPr/>
        </p:nvSpPr>
        <p:spPr bwMode="auto">
          <a:xfrm flipV="1">
            <a:off x="4251551" y="2967890"/>
            <a:ext cx="0" cy="294084"/>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Calibri"/>
              <a:ea typeface="ＭＳ Ｐゴシック" charset="0"/>
            </a:endParaRPr>
          </a:p>
        </p:txBody>
      </p:sp>
      <p:sp>
        <p:nvSpPr>
          <p:cNvPr id="88" name="Line 30">
            <a:extLst>
              <a:ext uri="{FF2B5EF4-FFF2-40B4-BE49-F238E27FC236}">
                <a16:creationId xmlns:a16="http://schemas.microsoft.com/office/drawing/2014/main" id="{22FDEDB0-0202-4C4C-9B34-FF72CC278D77}"/>
              </a:ext>
            </a:extLst>
          </p:cNvPr>
          <p:cNvSpPr>
            <a:spLocks noChangeShapeType="1"/>
          </p:cNvSpPr>
          <p:nvPr/>
        </p:nvSpPr>
        <p:spPr bwMode="auto">
          <a:xfrm flipV="1">
            <a:off x="4136061" y="2964318"/>
            <a:ext cx="0" cy="294085"/>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Calibri"/>
              <a:ea typeface="ＭＳ Ｐゴシック" charset="0"/>
            </a:endParaRPr>
          </a:p>
        </p:txBody>
      </p:sp>
      <p:sp>
        <p:nvSpPr>
          <p:cNvPr id="89" name="Line 31">
            <a:extLst>
              <a:ext uri="{FF2B5EF4-FFF2-40B4-BE49-F238E27FC236}">
                <a16:creationId xmlns:a16="http://schemas.microsoft.com/office/drawing/2014/main" id="{9AF172E8-0A6A-6644-BD77-F1EE190D4ADE}"/>
              </a:ext>
            </a:extLst>
          </p:cNvPr>
          <p:cNvSpPr>
            <a:spLocks noChangeShapeType="1"/>
          </p:cNvSpPr>
          <p:nvPr/>
        </p:nvSpPr>
        <p:spPr bwMode="auto">
          <a:xfrm flipV="1">
            <a:off x="4016999" y="2971462"/>
            <a:ext cx="0" cy="294085"/>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Calibri"/>
              <a:ea typeface="ＭＳ Ｐゴシック" charset="0"/>
            </a:endParaRPr>
          </a:p>
        </p:txBody>
      </p:sp>
      <p:sp>
        <p:nvSpPr>
          <p:cNvPr id="96" name="Text Box 38">
            <a:extLst>
              <a:ext uri="{FF2B5EF4-FFF2-40B4-BE49-F238E27FC236}">
                <a16:creationId xmlns:a16="http://schemas.microsoft.com/office/drawing/2014/main" id="{A4AA77C6-3CD5-F642-BD90-B898C462C724}"/>
              </a:ext>
            </a:extLst>
          </p:cNvPr>
          <p:cNvSpPr txBox="1">
            <a:spLocks noChangeArrowheads="1"/>
          </p:cNvSpPr>
          <p:nvPr/>
        </p:nvSpPr>
        <p:spPr bwMode="auto">
          <a:xfrm>
            <a:off x="3454240" y="2974464"/>
            <a:ext cx="409087" cy="32880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lnSpc>
                <a:spcPct val="85000"/>
              </a:lnSpc>
              <a:defRPr/>
            </a:pPr>
            <a:r>
              <a:rPr lang="en-US" sz="900" b="0" dirty="0">
                <a:solidFill>
                  <a:srgbClr val="000000"/>
                </a:solidFill>
                <a:latin typeface="Calibri"/>
              </a:rPr>
              <a:t>not</a:t>
            </a:r>
          </a:p>
          <a:p>
            <a:pPr algn="ctr" defTabSz="685800">
              <a:lnSpc>
                <a:spcPct val="85000"/>
              </a:lnSpc>
              <a:defRPr/>
            </a:pPr>
            <a:r>
              <a:rPr lang="en-US" sz="900" b="0" dirty="0">
                <a:solidFill>
                  <a:srgbClr val="000000"/>
                </a:solidFill>
                <a:latin typeface="Calibri"/>
              </a:rPr>
              <a:t>used</a:t>
            </a:r>
            <a:endParaRPr lang="en-US" sz="1200" b="0" dirty="0">
              <a:solidFill>
                <a:srgbClr val="000000"/>
              </a:solidFill>
              <a:latin typeface="Calibri"/>
            </a:endParaRPr>
          </a:p>
        </p:txBody>
      </p:sp>
      <p:sp>
        <p:nvSpPr>
          <p:cNvPr id="97" name="Line 39">
            <a:extLst>
              <a:ext uri="{FF2B5EF4-FFF2-40B4-BE49-F238E27FC236}">
                <a16:creationId xmlns:a16="http://schemas.microsoft.com/office/drawing/2014/main" id="{356A6247-1FB1-3845-A2C5-956708DFFBCF}"/>
              </a:ext>
            </a:extLst>
          </p:cNvPr>
          <p:cNvSpPr>
            <a:spLocks noChangeShapeType="1"/>
          </p:cNvSpPr>
          <p:nvPr/>
        </p:nvSpPr>
        <p:spPr bwMode="auto">
          <a:xfrm flipV="1">
            <a:off x="3535325" y="2964318"/>
            <a:ext cx="0" cy="294085"/>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Calibri"/>
              <a:ea typeface="ＭＳ Ｐゴシック" charset="0"/>
            </a:endParaRPr>
          </a:p>
        </p:txBody>
      </p:sp>
      <p:grpSp>
        <p:nvGrpSpPr>
          <p:cNvPr id="115" name="Group 114">
            <a:extLst>
              <a:ext uri="{FF2B5EF4-FFF2-40B4-BE49-F238E27FC236}">
                <a16:creationId xmlns:a16="http://schemas.microsoft.com/office/drawing/2014/main" id="{25F3ABB6-FC22-8E45-923B-C272F3E47C12}"/>
              </a:ext>
            </a:extLst>
          </p:cNvPr>
          <p:cNvGrpSpPr/>
          <p:nvPr/>
        </p:nvGrpSpPr>
        <p:grpSpPr>
          <a:xfrm>
            <a:off x="4775003" y="2970272"/>
            <a:ext cx="3968437" cy="571696"/>
            <a:chOff x="6366672" y="2817362"/>
            <a:chExt cx="5291249" cy="762260"/>
          </a:xfrm>
        </p:grpSpPr>
        <p:sp>
          <p:nvSpPr>
            <p:cNvPr id="80" name="Text Box 22">
              <a:extLst>
                <a:ext uri="{FF2B5EF4-FFF2-40B4-BE49-F238E27FC236}">
                  <a16:creationId xmlns:a16="http://schemas.microsoft.com/office/drawing/2014/main" id="{C121B465-E333-C34D-A9B1-4EC95AB29663}"/>
                </a:ext>
              </a:extLst>
            </p:cNvPr>
            <p:cNvSpPr txBox="1">
              <a:spLocks noChangeArrowheads="1"/>
            </p:cNvSpPr>
            <p:nvPr/>
          </p:nvSpPr>
          <p:spPr bwMode="auto">
            <a:xfrm>
              <a:off x="6366672" y="2817362"/>
              <a:ext cx="1823576" cy="40010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350" b="0" dirty="0">
                  <a:solidFill>
                    <a:srgbClr val="000000"/>
                  </a:solidFill>
                  <a:latin typeface="Arial" charset="0"/>
                </a:rPr>
                <a:t>receive window</a:t>
              </a:r>
            </a:p>
          </p:txBody>
        </p:sp>
        <p:sp>
          <p:nvSpPr>
            <p:cNvPr id="107" name="Text Box 49">
              <a:extLst>
                <a:ext uri="{FF2B5EF4-FFF2-40B4-BE49-F238E27FC236}">
                  <a16:creationId xmlns:a16="http://schemas.microsoft.com/office/drawing/2014/main" id="{C1196D10-63E5-F146-A338-FB6B53C00F42}"/>
                </a:ext>
              </a:extLst>
            </p:cNvPr>
            <p:cNvSpPr txBox="1">
              <a:spLocks noChangeArrowheads="1"/>
            </p:cNvSpPr>
            <p:nvPr/>
          </p:nvSpPr>
          <p:spPr bwMode="auto">
            <a:xfrm>
              <a:off x="8724900" y="2847115"/>
              <a:ext cx="2933021" cy="73250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a:lnSpc>
                  <a:spcPct val="90000"/>
                </a:lnSpc>
                <a:defRPr/>
              </a:pPr>
              <a:r>
                <a:rPr lang="en-US" sz="1800" b="0" dirty="0">
                  <a:solidFill>
                    <a:srgbClr val="000000"/>
                  </a:solidFill>
                  <a:latin typeface="Calibri" panose="020F0502020204030204"/>
                </a:rPr>
                <a:t>flow control: </a:t>
              </a:r>
              <a:r>
                <a:rPr lang="en-US" sz="1500" b="0" dirty="0">
                  <a:solidFill>
                    <a:srgbClr val="000000"/>
                  </a:solidFill>
                  <a:latin typeface="Calibri" panose="020F0502020204030204"/>
                </a:rPr>
                <a:t># bytes receiver willing to accept</a:t>
              </a:r>
              <a:endParaRPr lang="en-US" sz="1800" b="0" dirty="0">
                <a:solidFill>
                  <a:srgbClr val="000000"/>
                </a:solidFill>
                <a:latin typeface="Calibri" panose="020F0502020204030204"/>
              </a:endParaRPr>
            </a:p>
          </p:txBody>
        </p:sp>
        <p:sp>
          <p:nvSpPr>
            <p:cNvPr id="111" name="Line 53">
              <a:extLst>
                <a:ext uri="{FF2B5EF4-FFF2-40B4-BE49-F238E27FC236}">
                  <a16:creationId xmlns:a16="http://schemas.microsoft.com/office/drawing/2014/main" id="{AF202832-D8A0-CC44-AEC9-474E90CA4102}"/>
                </a:ext>
              </a:extLst>
            </p:cNvPr>
            <p:cNvSpPr>
              <a:spLocks noChangeShapeType="1"/>
            </p:cNvSpPr>
            <p:nvPr/>
          </p:nvSpPr>
          <p:spPr bwMode="auto">
            <a:xfrm flipH="1">
              <a:off x="8142852" y="3044701"/>
              <a:ext cx="582048" cy="0"/>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a:solidFill>
                  <a:srgbClr val="000000"/>
                </a:solidFill>
                <a:latin typeface="Tahoma" charset="0"/>
                <a:ea typeface="ＭＳ Ｐゴシック" charset="0"/>
              </a:endParaRPr>
            </a:p>
          </p:txBody>
        </p:sp>
      </p:grpSp>
      <p:grpSp>
        <p:nvGrpSpPr>
          <p:cNvPr id="6" name="Group 5">
            <a:extLst>
              <a:ext uri="{FF2B5EF4-FFF2-40B4-BE49-F238E27FC236}">
                <a16:creationId xmlns:a16="http://schemas.microsoft.com/office/drawing/2014/main" id="{9EBAA956-8E89-0A4A-A4BC-91B08D93CC59}"/>
              </a:ext>
            </a:extLst>
          </p:cNvPr>
          <p:cNvGrpSpPr/>
          <p:nvPr/>
        </p:nvGrpSpPr>
        <p:grpSpPr>
          <a:xfrm>
            <a:off x="3734820" y="2113077"/>
            <a:ext cx="5280325" cy="798680"/>
            <a:chOff x="4979760" y="1674436"/>
            <a:chExt cx="7040433" cy="1064908"/>
          </a:xfrm>
        </p:grpSpPr>
        <p:sp>
          <p:nvSpPr>
            <p:cNvPr id="73" name="Text Box 15">
              <a:extLst>
                <a:ext uri="{FF2B5EF4-FFF2-40B4-BE49-F238E27FC236}">
                  <a16:creationId xmlns:a16="http://schemas.microsoft.com/office/drawing/2014/main" id="{2925631F-CA45-E24E-A2A3-36475CE0E0E7}"/>
                </a:ext>
              </a:extLst>
            </p:cNvPr>
            <p:cNvSpPr txBox="1">
              <a:spLocks noChangeArrowheads="1"/>
            </p:cNvSpPr>
            <p:nvPr/>
          </p:nvSpPr>
          <p:spPr bwMode="auto">
            <a:xfrm>
              <a:off x="4979760" y="2029962"/>
              <a:ext cx="2486025" cy="430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500" b="0" dirty="0">
                  <a:solidFill>
                    <a:srgbClr val="000000"/>
                  </a:solidFill>
                  <a:latin typeface="Arial" charset="0"/>
                </a:rPr>
                <a:t>sequence number</a:t>
              </a:r>
              <a:endParaRPr lang="en-US" sz="1800" b="0" dirty="0">
                <a:solidFill>
                  <a:srgbClr val="000000"/>
                </a:solidFill>
                <a:latin typeface="Arial" charset="0"/>
              </a:endParaRPr>
            </a:p>
          </p:txBody>
        </p:sp>
        <p:sp>
          <p:nvSpPr>
            <p:cNvPr id="108" name="Text Box 50">
              <a:extLst>
                <a:ext uri="{FF2B5EF4-FFF2-40B4-BE49-F238E27FC236}">
                  <a16:creationId xmlns:a16="http://schemas.microsoft.com/office/drawing/2014/main" id="{62087231-CA89-9F46-9993-D5CE4726B8FD}"/>
                </a:ext>
              </a:extLst>
            </p:cNvPr>
            <p:cNvSpPr txBox="1">
              <a:spLocks noChangeArrowheads="1"/>
            </p:cNvSpPr>
            <p:nvPr/>
          </p:nvSpPr>
          <p:spPr bwMode="auto">
            <a:xfrm>
              <a:off x="8724900" y="1674436"/>
              <a:ext cx="3295293" cy="106490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a:lnSpc>
                  <a:spcPct val="90000"/>
                </a:lnSpc>
                <a:defRPr/>
              </a:pPr>
              <a:r>
                <a:rPr lang="en-US" sz="1800" b="0" dirty="0">
                  <a:solidFill>
                    <a:srgbClr val="000000"/>
                  </a:solidFill>
                  <a:latin typeface="Calibri" panose="020F0502020204030204"/>
                </a:rPr>
                <a:t>segment seq  #: </a:t>
              </a:r>
              <a:r>
                <a:rPr lang="en-US" sz="1500" b="0" dirty="0">
                  <a:solidFill>
                    <a:srgbClr val="000000"/>
                  </a:solidFill>
                  <a:latin typeface="Calibri" panose="020F0502020204030204"/>
                </a:rPr>
                <a:t>counting bytes of data</a:t>
              </a:r>
              <a:r>
                <a:rPr lang="en-US" sz="1800" b="0" dirty="0">
                  <a:solidFill>
                    <a:srgbClr val="000000"/>
                  </a:solidFill>
                  <a:latin typeface="Calibri" panose="020F0502020204030204"/>
                </a:rPr>
                <a:t> </a:t>
              </a:r>
              <a:r>
                <a:rPr lang="en-US" sz="1500" b="0" dirty="0">
                  <a:solidFill>
                    <a:srgbClr val="000000"/>
                  </a:solidFill>
                  <a:latin typeface="Calibri" panose="020F0502020204030204"/>
                </a:rPr>
                <a:t>into </a:t>
              </a:r>
              <a:r>
                <a:rPr lang="en-US" sz="1500" b="0" dirty="0" err="1">
                  <a:solidFill>
                    <a:srgbClr val="000000"/>
                  </a:solidFill>
                  <a:latin typeface="Calibri" panose="020F0502020204030204"/>
                </a:rPr>
                <a:t>bytestream</a:t>
              </a:r>
              <a:r>
                <a:rPr lang="en-US" sz="1800" b="0" dirty="0">
                  <a:solidFill>
                    <a:srgbClr val="000000"/>
                  </a:solidFill>
                  <a:latin typeface="Calibri" panose="020F0502020204030204"/>
                </a:rPr>
                <a:t> </a:t>
              </a:r>
              <a:r>
                <a:rPr lang="en-US" sz="1500" b="0" dirty="0">
                  <a:solidFill>
                    <a:srgbClr val="000000"/>
                  </a:solidFill>
                  <a:latin typeface="Calibri" panose="020F0502020204030204"/>
                </a:rPr>
                <a:t>(not segments!)</a:t>
              </a:r>
              <a:endParaRPr lang="en-US" sz="1800" b="0" dirty="0">
                <a:solidFill>
                  <a:srgbClr val="000000"/>
                </a:solidFill>
                <a:latin typeface="Calibri" panose="020F0502020204030204"/>
              </a:endParaRPr>
            </a:p>
          </p:txBody>
        </p:sp>
        <p:sp>
          <p:nvSpPr>
            <p:cNvPr id="113" name="Line 55">
              <a:extLst>
                <a:ext uri="{FF2B5EF4-FFF2-40B4-BE49-F238E27FC236}">
                  <a16:creationId xmlns:a16="http://schemas.microsoft.com/office/drawing/2014/main" id="{69F8FE7B-57A5-CA45-A15F-AB7CA1D8D54F}"/>
                </a:ext>
              </a:extLst>
            </p:cNvPr>
            <p:cNvSpPr>
              <a:spLocks noChangeShapeType="1"/>
            </p:cNvSpPr>
            <p:nvPr/>
          </p:nvSpPr>
          <p:spPr bwMode="auto">
            <a:xfrm flipH="1" flipV="1">
              <a:off x="7924797" y="2244436"/>
              <a:ext cx="800102" cy="0"/>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dirty="0">
                <a:solidFill>
                  <a:srgbClr val="000000"/>
                </a:solidFill>
                <a:latin typeface="Tahoma" charset="0"/>
                <a:ea typeface="ＭＳ Ｐゴシック" charset="0"/>
              </a:endParaRPr>
            </a:p>
          </p:txBody>
        </p:sp>
      </p:grpSp>
      <p:grpSp>
        <p:nvGrpSpPr>
          <p:cNvPr id="129" name="Group 128">
            <a:extLst>
              <a:ext uri="{FF2B5EF4-FFF2-40B4-BE49-F238E27FC236}">
                <a16:creationId xmlns:a16="http://schemas.microsoft.com/office/drawing/2014/main" id="{33475873-1909-F649-A643-DFFF77ECF966}"/>
              </a:ext>
            </a:extLst>
          </p:cNvPr>
          <p:cNvGrpSpPr/>
          <p:nvPr/>
        </p:nvGrpSpPr>
        <p:grpSpPr>
          <a:xfrm>
            <a:off x="4016996" y="4318061"/>
            <a:ext cx="4360261" cy="858179"/>
            <a:chOff x="5355994" y="4614412"/>
            <a:chExt cx="5813682" cy="1144238"/>
          </a:xfrm>
        </p:grpSpPr>
        <p:sp>
          <p:nvSpPr>
            <p:cNvPr id="72" name="Text Box 14">
              <a:extLst>
                <a:ext uri="{FF2B5EF4-FFF2-40B4-BE49-F238E27FC236}">
                  <a16:creationId xmlns:a16="http://schemas.microsoft.com/office/drawing/2014/main" id="{394540FC-9B80-C049-964F-3AEAF7A4BA2D}"/>
                </a:ext>
              </a:extLst>
            </p:cNvPr>
            <p:cNvSpPr txBox="1">
              <a:spLocks noChangeArrowheads="1"/>
            </p:cNvSpPr>
            <p:nvPr/>
          </p:nvSpPr>
          <p:spPr bwMode="auto">
            <a:xfrm>
              <a:off x="5355994" y="4614412"/>
              <a:ext cx="2090744" cy="104644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500" b="0" dirty="0">
                  <a:solidFill>
                    <a:srgbClr val="000000"/>
                  </a:solidFill>
                  <a:latin typeface="Arial" charset="0"/>
                </a:rPr>
                <a:t>application</a:t>
              </a:r>
            </a:p>
            <a:p>
              <a:pPr algn="ctr" defTabSz="685800">
                <a:defRPr/>
              </a:pPr>
              <a:r>
                <a:rPr lang="en-US" sz="1500" b="0" dirty="0">
                  <a:solidFill>
                    <a:srgbClr val="000000"/>
                  </a:solidFill>
                  <a:latin typeface="Arial" charset="0"/>
                </a:rPr>
                <a:t>data </a:t>
              </a:r>
            </a:p>
            <a:p>
              <a:pPr algn="ctr" defTabSz="685800">
                <a:defRPr/>
              </a:pPr>
              <a:r>
                <a:rPr lang="en-US" sz="1500" b="0" dirty="0">
                  <a:solidFill>
                    <a:srgbClr val="000000"/>
                  </a:solidFill>
                  <a:latin typeface="Arial" charset="0"/>
                </a:rPr>
                <a:t>(variable length)</a:t>
              </a:r>
              <a:endParaRPr lang="en-US" sz="1800" b="0" dirty="0">
                <a:solidFill>
                  <a:srgbClr val="000000"/>
                </a:solidFill>
                <a:latin typeface="Arial" charset="0"/>
              </a:endParaRPr>
            </a:p>
          </p:txBody>
        </p:sp>
        <p:sp>
          <p:nvSpPr>
            <p:cNvPr id="125" name="TextBox 124">
              <a:extLst>
                <a:ext uri="{FF2B5EF4-FFF2-40B4-BE49-F238E27FC236}">
                  <a16:creationId xmlns:a16="http://schemas.microsoft.com/office/drawing/2014/main" id="{5CEFBFE2-D6C5-6C4B-85CD-C2B1704479E4}"/>
                </a:ext>
              </a:extLst>
            </p:cNvPr>
            <p:cNvSpPr txBox="1"/>
            <p:nvPr/>
          </p:nvSpPr>
          <p:spPr>
            <a:xfrm>
              <a:off x="8980285" y="4638343"/>
              <a:ext cx="2189391" cy="1120307"/>
            </a:xfrm>
            <a:prstGeom prst="rect">
              <a:avLst/>
            </a:prstGeom>
            <a:noFill/>
          </p:spPr>
          <p:txBody>
            <a:bodyPr wrap="square" rtlCol="0">
              <a:spAutoFit/>
            </a:bodyPr>
            <a:lstStyle/>
            <a:p>
              <a:pPr defTabSz="685800" eaLnBrk="1" fontAlgn="auto" hangingPunct="1">
                <a:lnSpc>
                  <a:spcPct val="90000"/>
                </a:lnSpc>
                <a:spcBef>
                  <a:spcPts val="0"/>
                </a:spcBef>
                <a:spcAft>
                  <a:spcPts val="0"/>
                </a:spcAft>
                <a:defRPr/>
              </a:pPr>
              <a:r>
                <a:rPr lang="en-US" b="0" dirty="0">
                  <a:solidFill>
                    <a:prstClr val="black"/>
                  </a:solidFill>
                  <a:latin typeface="Calibri" panose="020F0502020204030204"/>
                </a:rPr>
                <a:t>data sent by application into TCP socket</a:t>
              </a:r>
            </a:p>
          </p:txBody>
        </p:sp>
        <p:cxnSp>
          <p:nvCxnSpPr>
            <p:cNvPr id="127" name="Straight Connector 126">
              <a:extLst>
                <a:ext uri="{FF2B5EF4-FFF2-40B4-BE49-F238E27FC236}">
                  <a16:creationId xmlns:a16="http://schemas.microsoft.com/office/drawing/2014/main" id="{C6493B77-D766-824F-B26A-A73B9CE92231}"/>
                </a:ext>
              </a:extLst>
            </p:cNvPr>
            <p:cNvCxnSpPr>
              <a:cxnSpLocks/>
            </p:cNvCxnSpPr>
            <p:nvPr/>
          </p:nvCxnSpPr>
          <p:spPr>
            <a:xfrm>
              <a:off x="6727821" y="5150307"/>
              <a:ext cx="2149479"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BF59DCBE-5CE4-3C4C-AE43-7FF674B5D23E}"/>
              </a:ext>
            </a:extLst>
          </p:cNvPr>
          <p:cNvGrpSpPr/>
          <p:nvPr/>
        </p:nvGrpSpPr>
        <p:grpSpPr>
          <a:xfrm>
            <a:off x="172795" y="2321808"/>
            <a:ext cx="5828845" cy="954044"/>
            <a:chOff x="230393" y="1952743"/>
            <a:chExt cx="7771793" cy="1272058"/>
          </a:xfrm>
        </p:grpSpPr>
        <p:sp>
          <p:nvSpPr>
            <p:cNvPr id="137" name="Text Box 35">
              <a:extLst>
                <a:ext uri="{FF2B5EF4-FFF2-40B4-BE49-F238E27FC236}">
                  <a16:creationId xmlns:a16="http://schemas.microsoft.com/office/drawing/2014/main" id="{56F627F0-D04E-AD42-8864-F7B517B4A587}"/>
                </a:ext>
              </a:extLst>
            </p:cNvPr>
            <p:cNvSpPr txBox="1">
              <a:spLocks noChangeArrowheads="1"/>
            </p:cNvSpPr>
            <p:nvPr/>
          </p:nvSpPr>
          <p:spPr bwMode="auto">
            <a:xfrm>
              <a:off x="5415985" y="2855469"/>
              <a:ext cx="365913"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200" b="0" dirty="0">
                  <a:solidFill>
                    <a:srgbClr val="000000"/>
                  </a:solidFill>
                  <a:latin typeface="Calibri"/>
                </a:rPr>
                <a:t>A</a:t>
              </a:r>
              <a:endParaRPr lang="en-US" sz="1800" b="0" dirty="0">
                <a:solidFill>
                  <a:srgbClr val="000000"/>
                </a:solidFill>
                <a:latin typeface="Calibri"/>
              </a:endParaRPr>
            </a:p>
          </p:txBody>
        </p:sp>
        <p:grpSp>
          <p:nvGrpSpPr>
            <p:cNvPr id="15" name="Group 14">
              <a:extLst>
                <a:ext uri="{FF2B5EF4-FFF2-40B4-BE49-F238E27FC236}">
                  <a16:creationId xmlns:a16="http://schemas.microsoft.com/office/drawing/2014/main" id="{3379D87E-87A4-BA4A-B25D-D60B162F998C}"/>
                </a:ext>
              </a:extLst>
            </p:cNvPr>
            <p:cNvGrpSpPr/>
            <p:nvPr/>
          </p:nvGrpSpPr>
          <p:grpSpPr>
            <a:xfrm>
              <a:off x="230393" y="1952743"/>
              <a:ext cx="7771793" cy="971860"/>
              <a:chOff x="217867" y="1965269"/>
              <a:chExt cx="7771793" cy="971860"/>
            </a:xfrm>
          </p:grpSpPr>
          <p:sp>
            <p:nvSpPr>
              <p:cNvPr id="75" name="Text Box 17">
                <a:extLst>
                  <a:ext uri="{FF2B5EF4-FFF2-40B4-BE49-F238E27FC236}">
                    <a16:creationId xmlns:a16="http://schemas.microsoft.com/office/drawing/2014/main" id="{0864898F-71F3-8C4E-ACBC-273A8F765CF5}"/>
                  </a:ext>
                </a:extLst>
              </p:cNvPr>
              <p:cNvSpPr txBox="1">
                <a:spLocks noChangeArrowheads="1"/>
              </p:cNvSpPr>
              <p:nvPr/>
            </p:nvSpPr>
            <p:spPr bwMode="auto">
              <a:xfrm>
                <a:off x="4579709" y="2430012"/>
                <a:ext cx="3409951" cy="430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500" b="0" dirty="0">
                    <a:solidFill>
                      <a:srgbClr val="000000"/>
                    </a:solidFill>
                    <a:latin typeface="Arial" charset="0"/>
                  </a:rPr>
                  <a:t>acknowledgement number</a:t>
                </a:r>
              </a:p>
            </p:txBody>
          </p:sp>
          <p:sp>
            <p:nvSpPr>
              <p:cNvPr id="119" name="Text Box 42">
                <a:extLst>
                  <a:ext uri="{FF2B5EF4-FFF2-40B4-BE49-F238E27FC236}">
                    <a16:creationId xmlns:a16="http://schemas.microsoft.com/office/drawing/2014/main" id="{C0762B76-1537-D346-8718-8BAF6E1F14E0}"/>
                  </a:ext>
                </a:extLst>
              </p:cNvPr>
              <p:cNvSpPr txBox="1">
                <a:spLocks noChangeArrowheads="1"/>
              </p:cNvSpPr>
              <p:nvPr/>
            </p:nvSpPr>
            <p:spPr bwMode="auto">
              <a:xfrm>
                <a:off x="217867" y="1965269"/>
                <a:ext cx="3287333" cy="73250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a:lnSpc>
                    <a:spcPct val="90000"/>
                  </a:lnSpc>
                  <a:defRPr/>
                </a:pPr>
                <a:r>
                  <a:rPr lang="en-US" sz="1800" b="0" dirty="0">
                    <a:solidFill>
                      <a:srgbClr val="000000"/>
                    </a:solidFill>
                    <a:latin typeface="Calibri" panose="020F0502020204030204"/>
                  </a:rPr>
                  <a:t>ACK: </a:t>
                </a:r>
                <a:r>
                  <a:rPr lang="en-US" sz="1500" b="0" dirty="0">
                    <a:solidFill>
                      <a:srgbClr val="000000"/>
                    </a:solidFill>
                    <a:latin typeface="Calibri" panose="020F0502020204030204"/>
                  </a:rPr>
                  <a:t>seq # of next expected byte; A bit: this is an ACK</a:t>
                </a:r>
                <a:endParaRPr lang="en-US" sz="825" b="0" dirty="0">
                  <a:solidFill>
                    <a:srgbClr val="000000"/>
                  </a:solidFill>
                  <a:latin typeface="Calibri" panose="020F0502020204030204"/>
                </a:endParaRPr>
              </a:p>
            </p:txBody>
          </p:sp>
          <p:sp>
            <p:nvSpPr>
              <p:cNvPr id="130" name="Line 46">
                <a:extLst>
                  <a:ext uri="{FF2B5EF4-FFF2-40B4-BE49-F238E27FC236}">
                    <a16:creationId xmlns:a16="http://schemas.microsoft.com/office/drawing/2014/main" id="{412FF679-1D4F-2847-94BC-15BFC61FB4F3}"/>
                  </a:ext>
                </a:extLst>
              </p:cNvPr>
              <p:cNvSpPr>
                <a:spLocks noChangeShapeType="1"/>
              </p:cNvSpPr>
              <p:nvPr/>
            </p:nvSpPr>
            <p:spPr bwMode="auto">
              <a:xfrm>
                <a:off x="3505200" y="2417523"/>
                <a:ext cx="2076276" cy="519606"/>
              </a:xfrm>
              <a:custGeom>
                <a:avLst/>
                <a:gdLst>
                  <a:gd name="connsiteX0" fmla="*/ 0 w 2082626"/>
                  <a:gd name="connsiteY0" fmla="*/ 0 h 560881"/>
                  <a:gd name="connsiteX1" fmla="*/ 2082626 w 2082626"/>
                  <a:gd name="connsiteY1" fmla="*/ 560881 h 560881"/>
                  <a:gd name="connsiteX0" fmla="*/ 0 w 2076276"/>
                  <a:gd name="connsiteY0" fmla="*/ 0 h 519606"/>
                  <a:gd name="connsiteX1" fmla="*/ 2076276 w 2076276"/>
                  <a:gd name="connsiteY1" fmla="*/ 519606 h 519606"/>
                </a:gdLst>
                <a:ahLst/>
                <a:cxnLst>
                  <a:cxn ang="0">
                    <a:pos x="connsiteX0" y="connsiteY0"/>
                  </a:cxn>
                  <a:cxn ang="0">
                    <a:pos x="connsiteX1" y="connsiteY1"/>
                  </a:cxn>
                </a:cxnLst>
                <a:rect l="l" t="t" r="r" b="b"/>
                <a:pathLst>
                  <a:path w="2076276" h="519606">
                    <a:moveTo>
                      <a:pt x="0" y="0"/>
                    </a:moveTo>
                    <a:cubicBezTo>
                      <a:pt x="694209" y="186960"/>
                      <a:pt x="1382067" y="332646"/>
                      <a:pt x="2076276" y="519606"/>
                    </a:cubicBezTo>
                  </a:path>
                </a:pathLst>
              </a:cu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a:solidFill>
                    <a:srgbClr val="000000"/>
                  </a:solidFill>
                  <a:latin typeface="Tahoma" charset="0"/>
                  <a:ea typeface="ＭＳ Ｐゴシック" charset="0"/>
                </a:endParaRPr>
              </a:p>
            </p:txBody>
          </p:sp>
          <p:sp>
            <p:nvSpPr>
              <p:cNvPr id="139" name="Line 46">
                <a:extLst>
                  <a:ext uri="{FF2B5EF4-FFF2-40B4-BE49-F238E27FC236}">
                    <a16:creationId xmlns:a16="http://schemas.microsoft.com/office/drawing/2014/main" id="{EB8BFD18-324C-2547-AC63-1A0429ECFF56}"/>
                  </a:ext>
                </a:extLst>
              </p:cNvPr>
              <p:cNvSpPr>
                <a:spLocks noChangeShapeType="1"/>
              </p:cNvSpPr>
              <p:nvPr/>
            </p:nvSpPr>
            <p:spPr bwMode="auto">
              <a:xfrm>
                <a:off x="3505200" y="2404996"/>
                <a:ext cx="1263476" cy="215853"/>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a:solidFill>
                    <a:srgbClr val="000000"/>
                  </a:solidFill>
                  <a:latin typeface="Tahoma" charset="0"/>
                  <a:ea typeface="ＭＳ Ｐゴシック" charset="0"/>
                </a:endParaRPr>
              </a:p>
            </p:txBody>
          </p:sp>
        </p:grpSp>
      </p:grpSp>
      <p:grpSp>
        <p:nvGrpSpPr>
          <p:cNvPr id="19" name="Group 18">
            <a:extLst>
              <a:ext uri="{FF2B5EF4-FFF2-40B4-BE49-F238E27FC236}">
                <a16:creationId xmlns:a16="http://schemas.microsoft.com/office/drawing/2014/main" id="{953AA9D9-F43E-B546-80D0-95A95FF3FD84}"/>
              </a:ext>
            </a:extLst>
          </p:cNvPr>
          <p:cNvGrpSpPr/>
          <p:nvPr/>
        </p:nvGrpSpPr>
        <p:grpSpPr>
          <a:xfrm>
            <a:off x="1421564" y="3602103"/>
            <a:ext cx="4371717" cy="841318"/>
            <a:chOff x="1895418" y="3659802"/>
            <a:chExt cx="5828956" cy="1121757"/>
          </a:xfrm>
        </p:grpSpPr>
        <p:sp>
          <p:nvSpPr>
            <p:cNvPr id="98" name="Text Box 40">
              <a:extLst>
                <a:ext uri="{FF2B5EF4-FFF2-40B4-BE49-F238E27FC236}">
                  <a16:creationId xmlns:a16="http://schemas.microsoft.com/office/drawing/2014/main" id="{CF922213-3DD4-4C4D-B198-ADF3A29EDBE7}"/>
                </a:ext>
              </a:extLst>
            </p:cNvPr>
            <p:cNvSpPr txBox="1">
              <a:spLocks noChangeArrowheads="1"/>
            </p:cNvSpPr>
            <p:nvPr/>
          </p:nvSpPr>
          <p:spPr bwMode="auto">
            <a:xfrm>
              <a:off x="4830361" y="3659802"/>
              <a:ext cx="2894013" cy="73866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500" b="0" dirty="0">
                  <a:solidFill>
                    <a:srgbClr val="000000"/>
                  </a:solidFill>
                  <a:latin typeface="Arial" charset="0"/>
                </a:rPr>
                <a:t>options (variable length)</a:t>
              </a:r>
              <a:endParaRPr lang="en-US" sz="1800" b="0" dirty="0">
                <a:solidFill>
                  <a:srgbClr val="000000"/>
                </a:solidFill>
                <a:latin typeface="Arial" charset="0"/>
              </a:endParaRPr>
            </a:p>
          </p:txBody>
        </p:sp>
        <p:sp>
          <p:nvSpPr>
            <p:cNvPr id="99" name="Text Box 42">
              <a:extLst>
                <a:ext uri="{FF2B5EF4-FFF2-40B4-BE49-F238E27FC236}">
                  <a16:creationId xmlns:a16="http://schemas.microsoft.com/office/drawing/2014/main" id="{0BC58028-06B7-1A4E-8510-AE6EC1534B60}"/>
                </a:ext>
              </a:extLst>
            </p:cNvPr>
            <p:cNvSpPr txBox="1">
              <a:spLocks noChangeArrowheads="1"/>
            </p:cNvSpPr>
            <p:nvPr/>
          </p:nvSpPr>
          <p:spPr bwMode="auto">
            <a:xfrm>
              <a:off x="1895418" y="4326050"/>
              <a:ext cx="1688927" cy="45550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a:lnSpc>
                  <a:spcPct val="90000"/>
                </a:lnSpc>
                <a:defRPr/>
              </a:pPr>
              <a:r>
                <a:rPr lang="en-US" sz="1500" b="0" dirty="0">
                  <a:solidFill>
                    <a:srgbClr val="000000"/>
                  </a:solidFill>
                  <a:latin typeface="Calibri" panose="020F0502020204030204"/>
                </a:rPr>
                <a:t>TCP</a:t>
              </a:r>
              <a:r>
                <a:rPr lang="en-US" sz="1800" b="0" dirty="0">
                  <a:solidFill>
                    <a:srgbClr val="000000"/>
                  </a:solidFill>
                  <a:latin typeface="Calibri" panose="020F0502020204030204"/>
                </a:rPr>
                <a:t> options</a:t>
              </a:r>
              <a:endParaRPr lang="en-US" sz="1500" b="0" dirty="0">
                <a:solidFill>
                  <a:srgbClr val="000000"/>
                </a:solidFill>
                <a:latin typeface="Calibri" panose="020F0502020204030204"/>
              </a:endParaRPr>
            </a:p>
          </p:txBody>
        </p:sp>
        <p:cxnSp>
          <p:nvCxnSpPr>
            <p:cNvPr id="7" name="Straight Connector 6">
              <a:extLst>
                <a:ext uri="{FF2B5EF4-FFF2-40B4-BE49-F238E27FC236}">
                  <a16:creationId xmlns:a16="http://schemas.microsoft.com/office/drawing/2014/main" id="{163A6281-16AF-5F4C-91CB-DC46FB513501}"/>
                </a:ext>
              </a:extLst>
            </p:cNvPr>
            <p:cNvCxnSpPr>
              <a:cxnSpLocks/>
              <a:stCxn id="99" idx="3"/>
              <a:endCxn id="98" idx="1"/>
            </p:cNvCxnSpPr>
            <p:nvPr/>
          </p:nvCxnSpPr>
          <p:spPr>
            <a:xfrm flipV="1">
              <a:off x="3584345" y="4029134"/>
              <a:ext cx="1246016" cy="52467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F2A3E3DD-D73E-3547-B33E-7D97BEE9201E}"/>
              </a:ext>
            </a:extLst>
          </p:cNvPr>
          <p:cNvGrpSpPr/>
          <p:nvPr/>
        </p:nvGrpSpPr>
        <p:grpSpPr>
          <a:xfrm>
            <a:off x="238557" y="2971596"/>
            <a:ext cx="3365827" cy="341632"/>
            <a:chOff x="318075" y="2819126"/>
            <a:chExt cx="4487769" cy="455509"/>
          </a:xfrm>
        </p:grpSpPr>
        <p:sp>
          <p:nvSpPr>
            <p:cNvPr id="95" name="Text Box 37">
              <a:extLst>
                <a:ext uri="{FF2B5EF4-FFF2-40B4-BE49-F238E27FC236}">
                  <a16:creationId xmlns:a16="http://schemas.microsoft.com/office/drawing/2014/main" id="{71EB8016-A1DB-1C48-954C-FFBE5CF06DD6}"/>
                </a:ext>
              </a:extLst>
            </p:cNvPr>
            <p:cNvSpPr txBox="1">
              <a:spLocks noChangeArrowheads="1"/>
            </p:cNvSpPr>
            <p:nvPr/>
          </p:nvSpPr>
          <p:spPr bwMode="auto">
            <a:xfrm>
              <a:off x="4247572" y="2826981"/>
              <a:ext cx="558272" cy="43841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lnSpc>
                  <a:spcPct val="85000"/>
                </a:lnSpc>
                <a:defRPr/>
              </a:pPr>
              <a:r>
                <a:rPr lang="en-US" sz="900" b="0" dirty="0">
                  <a:solidFill>
                    <a:srgbClr val="000000"/>
                  </a:solidFill>
                  <a:latin typeface="Calibri"/>
                </a:rPr>
                <a:t>head</a:t>
              </a:r>
            </a:p>
            <a:p>
              <a:pPr algn="ctr" defTabSz="685800">
                <a:lnSpc>
                  <a:spcPct val="85000"/>
                </a:lnSpc>
                <a:defRPr/>
              </a:pPr>
              <a:r>
                <a:rPr lang="en-US" sz="900" b="0" dirty="0" err="1">
                  <a:solidFill>
                    <a:srgbClr val="000000"/>
                  </a:solidFill>
                  <a:latin typeface="Calibri"/>
                </a:rPr>
                <a:t>len</a:t>
              </a:r>
              <a:endParaRPr lang="en-US" sz="1200" b="0" dirty="0">
                <a:solidFill>
                  <a:srgbClr val="000000"/>
                </a:solidFill>
                <a:latin typeface="Calibri"/>
              </a:endParaRPr>
            </a:p>
          </p:txBody>
        </p:sp>
        <p:sp>
          <p:nvSpPr>
            <p:cNvPr id="93" name="Text Box 42">
              <a:extLst>
                <a:ext uri="{FF2B5EF4-FFF2-40B4-BE49-F238E27FC236}">
                  <a16:creationId xmlns:a16="http://schemas.microsoft.com/office/drawing/2014/main" id="{23616F6F-F6F8-274A-8F63-2AC8E94CAB0A}"/>
                </a:ext>
              </a:extLst>
            </p:cNvPr>
            <p:cNvSpPr txBox="1">
              <a:spLocks noChangeArrowheads="1"/>
            </p:cNvSpPr>
            <p:nvPr/>
          </p:nvSpPr>
          <p:spPr bwMode="auto">
            <a:xfrm>
              <a:off x="318075" y="2819126"/>
              <a:ext cx="3287333" cy="45550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a:lnSpc>
                  <a:spcPct val="90000"/>
                </a:lnSpc>
                <a:defRPr/>
              </a:pPr>
              <a:r>
                <a:rPr lang="en-US" sz="1800" b="0" dirty="0">
                  <a:solidFill>
                    <a:srgbClr val="000000"/>
                  </a:solidFill>
                  <a:latin typeface="Calibri" panose="020F0502020204030204"/>
                </a:rPr>
                <a:t>length </a:t>
              </a:r>
              <a:r>
                <a:rPr lang="en-US" sz="1500" b="0" dirty="0">
                  <a:solidFill>
                    <a:srgbClr val="000000"/>
                  </a:solidFill>
                  <a:latin typeface="Calibri" panose="020F0502020204030204"/>
                </a:rPr>
                <a:t>(of TCP header)</a:t>
              </a:r>
            </a:p>
          </p:txBody>
        </p:sp>
        <p:cxnSp>
          <p:nvCxnSpPr>
            <p:cNvPr id="100" name="Straight Connector 99">
              <a:extLst>
                <a:ext uri="{FF2B5EF4-FFF2-40B4-BE49-F238E27FC236}">
                  <a16:creationId xmlns:a16="http://schemas.microsoft.com/office/drawing/2014/main" id="{D004F6AA-C795-934B-B4F0-CA6FD9652FA1}"/>
                </a:ext>
              </a:extLst>
            </p:cNvPr>
            <p:cNvCxnSpPr>
              <a:cxnSpLocks/>
            </p:cNvCxnSpPr>
            <p:nvPr/>
          </p:nvCxnSpPr>
          <p:spPr>
            <a:xfrm>
              <a:off x="3544867" y="3031480"/>
              <a:ext cx="78388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B36175C2-99D1-404D-ADB0-0C09C4338566}"/>
              </a:ext>
            </a:extLst>
          </p:cNvPr>
          <p:cNvGrpSpPr/>
          <p:nvPr/>
        </p:nvGrpSpPr>
        <p:grpSpPr>
          <a:xfrm>
            <a:off x="-18659" y="3237838"/>
            <a:ext cx="4550857" cy="341632"/>
            <a:chOff x="-24878" y="3174115"/>
            <a:chExt cx="6067809" cy="455509"/>
          </a:xfrm>
        </p:grpSpPr>
        <p:sp>
          <p:nvSpPr>
            <p:cNvPr id="82" name="Text Box 24">
              <a:extLst>
                <a:ext uri="{FF2B5EF4-FFF2-40B4-BE49-F238E27FC236}">
                  <a16:creationId xmlns:a16="http://schemas.microsoft.com/office/drawing/2014/main" id="{DA04993C-122C-384A-9568-6515DE95D883}"/>
                </a:ext>
              </a:extLst>
            </p:cNvPr>
            <p:cNvSpPr txBox="1">
              <a:spLocks noChangeArrowheads="1"/>
            </p:cNvSpPr>
            <p:nvPr/>
          </p:nvSpPr>
          <p:spPr bwMode="auto">
            <a:xfrm>
              <a:off x="4757963" y="3203124"/>
              <a:ext cx="1284968" cy="40010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350" b="0" dirty="0">
                  <a:solidFill>
                    <a:srgbClr val="000000"/>
                  </a:solidFill>
                  <a:latin typeface="Arial" charset="0"/>
                </a:rPr>
                <a:t>checksum</a:t>
              </a:r>
            </a:p>
          </p:txBody>
        </p:sp>
        <p:sp>
          <p:nvSpPr>
            <p:cNvPr id="109" name="Text Box 51">
              <a:extLst>
                <a:ext uri="{FF2B5EF4-FFF2-40B4-BE49-F238E27FC236}">
                  <a16:creationId xmlns:a16="http://schemas.microsoft.com/office/drawing/2014/main" id="{CE090396-5F4D-6E4E-AA9C-2778A62E73B2}"/>
                </a:ext>
              </a:extLst>
            </p:cNvPr>
            <p:cNvSpPr txBox="1">
              <a:spLocks noChangeArrowheads="1"/>
            </p:cNvSpPr>
            <p:nvPr/>
          </p:nvSpPr>
          <p:spPr bwMode="auto">
            <a:xfrm>
              <a:off x="-24878" y="3174115"/>
              <a:ext cx="3595494" cy="45550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a:lnSpc>
                  <a:spcPct val="90000"/>
                </a:lnSpc>
                <a:defRPr/>
              </a:pPr>
              <a:r>
                <a:rPr lang="en-US" sz="1500" b="0" dirty="0">
                  <a:solidFill>
                    <a:srgbClr val="000000"/>
                  </a:solidFill>
                  <a:latin typeface="Calibri" panose="020F0502020204030204"/>
                </a:rPr>
                <a:t>Internet</a:t>
              </a:r>
              <a:r>
                <a:rPr lang="en-US" sz="1800" b="0" dirty="0">
                  <a:solidFill>
                    <a:srgbClr val="000000"/>
                  </a:solidFill>
                  <a:latin typeface="Calibri" panose="020F0502020204030204"/>
                </a:rPr>
                <a:t> checksum</a:t>
              </a:r>
            </a:p>
          </p:txBody>
        </p:sp>
        <p:cxnSp>
          <p:nvCxnSpPr>
            <p:cNvPr id="101" name="Straight Connector 100">
              <a:extLst>
                <a:ext uri="{FF2B5EF4-FFF2-40B4-BE49-F238E27FC236}">
                  <a16:creationId xmlns:a16="http://schemas.microsoft.com/office/drawing/2014/main" id="{4F87AC36-0055-DB45-A995-89129C5BB34A}"/>
                </a:ext>
              </a:extLst>
            </p:cNvPr>
            <p:cNvCxnSpPr>
              <a:cxnSpLocks/>
              <a:stCxn id="109" idx="3"/>
              <a:endCxn id="82" idx="1"/>
            </p:cNvCxnSpPr>
            <p:nvPr/>
          </p:nvCxnSpPr>
          <p:spPr>
            <a:xfrm>
              <a:off x="3570616" y="3401870"/>
              <a:ext cx="1187347" cy="130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6" name="Line 10">
            <a:extLst>
              <a:ext uri="{FF2B5EF4-FFF2-40B4-BE49-F238E27FC236}">
                <a16:creationId xmlns:a16="http://schemas.microsoft.com/office/drawing/2014/main" id="{A7BD37B6-D73B-A04D-BDC5-AC47A5470DF4}"/>
              </a:ext>
            </a:extLst>
          </p:cNvPr>
          <p:cNvSpPr>
            <a:spLocks noChangeShapeType="1"/>
          </p:cNvSpPr>
          <p:nvPr/>
        </p:nvSpPr>
        <p:spPr bwMode="auto">
          <a:xfrm flipH="1" flipV="1">
            <a:off x="4717086" y="2116781"/>
            <a:ext cx="1321" cy="273888"/>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84" name="Line 26">
            <a:extLst>
              <a:ext uri="{FF2B5EF4-FFF2-40B4-BE49-F238E27FC236}">
                <a16:creationId xmlns:a16="http://schemas.microsoft.com/office/drawing/2014/main" id="{E9E32468-C9DF-C94D-9DAD-F82B75D02C08}"/>
              </a:ext>
            </a:extLst>
          </p:cNvPr>
          <p:cNvSpPr>
            <a:spLocks noChangeShapeType="1"/>
          </p:cNvSpPr>
          <p:nvPr/>
        </p:nvSpPr>
        <p:spPr bwMode="auto">
          <a:xfrm flipV="1">
            <a:off x="4613033" y="2960747"/>
            <a:ext cx="0" cy="294084"/>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Calibri"/>
              <a:ea typeface="ＭＳ Ｐゴシック" charset="0"/>
            </a:endParaRPr>
          </a:p>
        </p:txBody>
      </p:sp>
      <p:sp>
        <p:nvSpPr>
          <p:cNvPr id="85" name="Line 27">
            <a:extLst>
              <a:ext uri="{FF2B5EF4-FFF2-40B4-BE49-F238E27FC236}">
                <a16:creationId xmlns:a16="http://schemas.microsoft.com/office/drawing/2014/main" id="{595D2D86-0F8D-4945-A03B-3D969A9DA275}"/>
              </a:ext>
            </a:extLst>
          </p:cNvPr>
          <p:cNvSpPr>
            <a:spLocks noChangeShapeType="1"/>
          </p:cNvSpPr>
          <p:nvPr/>
        </p:nvSpPr>
        <p:spPr bwMode="auto">
          <a:xfrm flipV="1">
            <a:off x="4494693" y="2964318"/>
            <a:ext cx="0" cy="294085"/>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Calibri"/>
              <a:ea typeface="ＭＳ Ｐゴシック" charset="0"/>
            </a:endParaRPr>
          </a:p>
        </p:txBody>
      </p:sp>
      <p:sp>
        <p:nvSpPr>
          <p:cNvPr id="86" name="Line 28">
            <a:extLst>
              <a:ext uri="{FF2B5EF4-FFF2-40B4-BE49-F238E27FC236}">
                <a16:creationId xmlns:a16="http://schemas.microsoft.com/office/drawing/2014/main" id="{480E04C4-4E6B-614E-B6E0-47722F1E738E}"/>
              </a:ext>
            </a:extLst>
          </p:cNvPr>
          <p:cNvSpPr>
            <a:spLocks noChangeShapeType="1"/>
          </p:cNvSpPr>
          <p:nvPr/>
        </p:nvSpPr>
        <p:spPr bwMode="auto">
          <a:xfrm flipV="1">
            <a:off x="4372781" y="2964318"/>
            <a:ext cx="0" cy="294085"/>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Calibri"/>
              <a:ea typeface="ＭＳ Ｐゴシック" charset="0"/>
            </a:endParaRPr>
          </a:p>
        </p:txBody>
      </p:sp>
      <p:grpSp>
        <p:nvGrpSpPr>
          <p:cNvPr id="28" name="Group 27">
            <a:extLst>
              <a:ext uri="{FF2B5EF4-FFF2-40B4-BE49-F238E27FC236}">
                <a16:creationId xmlns:a16="http://schemas.microsoft.com/office/drawing/2014/main" id="{D7BB42C1-3F72-AF44-97A0-27D00776292C}"/>
              </a:ext>
            </a:extLst>
          </p:cNvPr>
          <p:cNvGrpSpPr/>
          <p:nvPr/>
        </p:nvGrpSpPr>
        <p:grpSpPr>
          <a:xfrm>
            <a:off x="129408" y="3005212"/>
            <a:ext cx="4665732" cy="2018496"/>
            <a:chOff x="172543" y="2863949"/>
            <a:chExt cx="6220977" cy="2691328"/>
          </a:xfrm>
        </p:grpSpPr>
        <p:sp>
          <p:nvSpPr>
            <p:cNvPr id="102" name="Text Box 44">
              <a:extLst>
                <a:ext uri="{FF2B5EF4-FFF2-40B4-BE49-F238E27FC236}">
                  <a16:creationId xmlns:a16="http://schemas.microsoft.com/office/drawing/2014/main" id="{26B4BE77-FB6F-AB48-BDB1-C2E23D5564F9}"/>
                </a:ext>
              </a:extLst>
            </p:cNvPr>
            <p:cNvSpPr txBox="1">
              <a:spLocks noChangeArrowheads="1"/>
            </p:cNvSpPr>
            <p:nvPr/>
          </p:nvSpPr>
          <p:spPr bwMode="auto">
            <a:xfrm>
              <a:off x="172543" y="4822769"/>
              <a:ext cx="3419248" cy="73250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a:lnSpc>
                  <a:spcPct val="90000"/>
                </a:lnSpc>
                <a:defRPr/>
              </a:pPr>
              <a:r>
                <a:rPr lang="en-US" sz="1800" b="0" dirty="0">
                  <a:solidFill>
                    <a:srgbClr val="000000"/>
                  </a:solidFill>
                  <a:latin typeface="Calibri" panose="020F0502020204030204"/>
                </a:rPr>
                <a:t>RST, SYN, FIN: </a:t>
              </a:r>
              <a:r>
                <a:rPr lang="en-US" sz="1500" b="0" dirty="0">
                  <a:solidFill>
                    <a:srgbClr val="000000"/>
                  </a:solidFill>
                  <a:latin typeface="Calibri" panose="020F0502020204030204"/>
                </a:rPr>
                <a:t>connection management</a:t>
              </a:r>
              <a:endParaRPr lang="en-US" sz="1800" b="0" dirty="0">
                <a:solidFill>
                  <a:srgbClr val="000000"/>
                </a:solidFill>
                <a:latin typeface="Calibri" panose="020F0502020204030204"/>
              </a:endParaRPr>
            </a:p>
          </p:txBody>
        </p:sp>
        <p:sp>
          <p:nvSpPr>
            <p:cNvPr id="106" name="Freeform 48">
              <a:extLst>
                <a:ext uri="{FF2B5EF4-FFF2-40B4-BE49-F238E27FC236}">
                  <a16:creationId xmlns:a16="http://schemas.microsoft.com/office/drawing/2014/main" id="{60B1CDA3-93F4-6C43-A635-618B9929B512}"/>
                </a:ext>
              </a:extLst>
            </p:cNvPr>
            <p:cNvSpPr>
              <a:spLocks/>
            </p:cNvSpPr>
            <p:nvPr/>
          </p:nvSpPr>
          <p:spPr bwMode="auto">
            <a:xfrm>
              <a:off x="3558336" y="3152325"/>
              <a:ext cx="2678659" cy="2026938"/>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877"/>
                <a:gd name="connsiteY0" fmla="*/ 32885 h 32885"/>
                <a:gd name="connsiteX1" fmla="*/ 10451 w 11877"/>
                <a:gd name="connsiteY1" fmla="*/ 0 h 32885"/>
                <a:gd name="connsiteX2" fmla="*/ 11877 w 11877"/>
                <a:gd name="connsiteY2" fmla="*/ 0 h 32885"/>
                <a:gd name="connsiteX0" fmla="*/ 0 w 11573"/>
                <a:gd name="connsiteY0" fmla="*/ 32885 h 32885"/>
                <a:gd name="connsiteX1" fmla="*/ 10147 w 11573"/>
                <a:gd name="connsiteY1" fmla="*/ 0 h 32885"/>
                <a:gd name="connsiteX2" fmla="*/ 11573 w 11573"/>
                <a:gd name="connsiteY2" fmla="*/ 0 h 32885"/>
                <a:gd name="connsiteX0" fmla="*/ 0 w 11573"/>
                <a:gd name="connsiteY0" fmla="*/ 28757 h 28757"/>
                <a:gd name="connsiteX1" fmla="*/ 10147 w 11573"/>
                <a:gd name="connsiteY1" fmla="*/ 0 h 28757"/>
                <a:gd name="connsiteX2" fmla="*/ 11573 w 11573"/>
                <a:gd name="connsiteY2" fmla="*/ 0 h 28757"/>
              </a:gdLst>
              <a:ahLst/>
              <a:cxnLst>
                <a:cxn ang="0">
                  <a:pos x="connsiteX0" y="connsiteY0"/>
                </a:cxn>
                <a:cxn ang="0">
                  <a:pos x="connsiteX1" y="connsiteY1"/>
                </a:cxn>
                <a:cxn ang="0">
                  <a:pos x="connsiteX2" y="connsiteY2"/>
                </a:cxn>
              </a:cxnLst>
              <a:rect l="l" t="t" r="r" b="b"/>
              <a:pathLst>
                <a:path w="11573" h="28757">
                  <a:moveTo>
                    <a:pt x="0" y="28757"/>
                  </a:moveTo>
                  <a:lnTo>
                    <a:pt x="10147" y="0"/>
                  </a:lnTo>
                  <a:lnTo>
                    <a:pt x="11573"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800">
                <a:defRPr/>
              </a:pPr>
              <a:endParaRPr lang="en-US" sz="1200" b="0">
                <a:solidFill>
                  <a:srgbClr val="000000"/>
                </a:solidFill>
                <a:latin typeface="Tahoma" panose="020B0604030504040204" pitchFamily="34" charset="0"/>
                <a:ea typeface="ＭＳ Ｐゴシック" panose="020B0600070205080204" pitchFamily="34" charset="-128"/>
              </a:endParaRPr>
            </a:p>
          </p:txBody>
        </p:sp>
        <p:grpSp>
          <p:nvGrpSpPr>
            <p:cNvPr id="27" name="Group 26">
              <a:extLst>
                <a:ext uri="{FF2B5EF4-FFF2-40B4-BE49-F238E27FC236}">
                  <a16:creationId xmlns:a16="http://schemas.microsoft.com/office/drawing/2014/main" id="{879AF9A6-0FEF-B247-BE32-9C9E788D06B7}"/>
                </a:ext>
              </a:extLst>
            </p:cNvPr>
            <p:cNvGrpSpPr/>
            <p:nvPr/>
          </p:nvGrpSpPr>
          <p:grpSpPr>
            <a:xfrm>
              <a:off x="5745055" y="2863949"/>
              <a:ext cx="648465" cy="369958"/>
              <a:chOff x="5745055" y="2863949"/>
              <a:chExt cx="648465" cy="369958"/>
            </a:xfrm>
          </p:grpSpPr>
          <p:sp>
            <p:nvSpPr>
              <p:cNvPr id="104" name="Text Box 25">
                <a:extLst>
                  <a:ext uri="{FF2B5EF4-FFF2-40B4-BE49-F238E27FC236}">
                    <a16:creationId xmlns:a16="http://schemas.microsoft.com/office/drawing/2014/main" id="{1E9027CA-7A6A-B448-891E-3892BD3436EF}"/>
                  </a:ext>
                </a:extLst>
              </p:cNvPr>
              <p:cNvSpPr txBox="1">
                <a:spLocks noChangeArrowheads="1"/>
              </p:cNvSpPr>
              <p:nvPr/>
            </p:nvSpPr>
            <p:spPr bwMode="auto">
              <a:xfrm>
                <a:off x="6053255" y="2864576"/>
                <a:ext cx="340265" cy="369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200" b="0" dirty="0">
                    <a:solidFill>
                      <a:srgbClr val="000000"/>
                    </a:solidFill>
                    <a:latin typeface="Calibri"/>
                  </a:rPr>
                  <a:t>F</a:t>
                </a:r>
                <a:endParaRPr lang="en-US" sz="1800" b="0" dirty="0">
                  <a:solidFill>
                    <a:srgbClr val="000000"/>
                  </a:solidFill>
                  <a:latin typeface="Calibri"/>
                </a:endParaRPr>
              </a:p>
            </p:txBody>
          </p:sp>
          <p:sp>
            <p:nvSpPr>
              <p:cNvPr id="105" name="Text Box 32">
                <a:extLst>
                  <a:ext uri="{FF2B5EF4-FFF2-40B4-BE49-F238E27FC236}">
                    <a16:creationId xmlns:a16="http://schemas.microsoft.com/office/drawing/2014/main" id="{BF401CFD-599A-5C4B-A029-67CB6B08DBD3}"/>
                  </a:ext>
                </a:extLst>
              </p:cNvPr>
              <p:cNvSpPr txBox="1">
                <a:spLocks noChangeArrowheads="1"/>
              </p:cNvSpPr>
              <p:nvPr/>
            </p:nvSpPr>
            <p:spPr bwMode="auto">
              <a:xfrm>
                <a:off x="5908673" y="2863949"/>
                <a:ext cx="340266" cy="369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200" b="0" dirty="0">
                    <a:solidFill>
                      <a:srgbClr val="000000"/>
                    </a:solidFill>
                    <a:latin typeface="Calibri"/>
                  </a:rPr>
                  <a:t>S</a:t>
                </a:r>
                <a:endParaRPr lang="en-US" sz="1800" b="0" dirty="0">
                  <a:solidFill>
                    <a:srgbClr val="000000"/>
                  </a:solidFill>
                  <a:latin typeface="Calibri"/>
                </a:endParaRPr>
              </a:p>
            </p:txBody>
          </p:sp>
          <p:sp>
            <p:nvSpPr>
              <p:cNvPr id="112" name="Text Box 33">
                <a:extLst>
                  <a:ext uri="{FF2B5EF4-FFF2-40B4-BE49-F238E27FC236}">
                    <a16:creationId xmlns:a16="http://schemas.microsoft.com/office/drawing/2014/main" id="{4835EFCA-3EC6-3040-AA54-B10AD772E111}"/>
                  </a:ext>
                </a:extLst>
              </p:cNvPr>
              <p:cNvSpPr txBox="1">
                <a:spLocks noChangeArrowheads="1"/>
              </p:cNvSpPr>
              <p:nvPr/>
            </p:nvSpPr>
            <p:spPr bwMode="auto">
              <a:xfrm>
                <a:off x="5745055" y="2863950"/>
                <a:ext cx="357363" cy="369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200" b="0" dirty="0">
                    <a:solidFill>
                      <a:srgbClr val="000000"/>
                    </a:solidFill>
                    <a:latin typeface="Calibri"/>
                  </a:rPr>
                  <a:t>R</a:t>
                </a:r>
                <a:endParaRPr lang="en-US" sz="1800" b="0" dirty="0">
                  <a:solidFill>
                    <a:srgbClr val="000000"/>
                  </a:solidFill>
                  <a:latin typeface="Calibri"/>
                </a:endParaRPr>
              </a:p>
            </p:txBody>
          </p:sp>
        </p:grpSp>
      </p:grpSp>
      <p:grpSp>
        <p:nvGrpSpPr>
          <p:cNvPr id="25" name="Group 24">
            <a:extLst>
              <a:ext uri="{FF2B5EF4-FFF2-40B4-BE49-F238E27FC236}">
                <a16:creationId xmlns:a16="http://schemas.microsoft.com/office/drawing/2014/main" id="{3AF86AF7-F0A9-0D49-BD66-0BCBA2EFC273}"/>
              </a:ext>
            </a:extLst>
          </p:cNvPr>
          <p:cNvGrpSpPr/>
          <p:nvPr/>
        </p:nvGrpSpPr>
        <p:grpSpPr>
          <a:xfrm>
            <a:off x="3934274" y="3002217"/>
            <a:ext cx="2284895" cy="564601"/>
            <a:chOff x="5245696" y="2859957"/>
            <a:chExt cx="3046525" cy="752801"/>
          </a:xfrm>
        </p:grpSpPr>
        <p:sp>
          <p:nvSpPr>
            <p:cNvPr id="81" name="Text Box 23">
              <a:extLst>
                <a:ext uri="{FF2B5EF4-FFF2-40B4-BE49-F238E27FC236}">
                  <a16:creationId xmlns:a16="http://schemas.microsoft.com/office/drawing/2014/main" id="{81D77D1D-D542-E748-880E-847E52816584}"/>
                </a:ext>
              </a:extLst>
            </p:cNvPr>
            <p:cNvSpPr txBox="1">
              <a:spLocks noChangeArrowheads="1"/>
            </p:cNvSpPr>
            <p:nvPr/>
          </p:nvSpPr>
          <p:spPr bwMode="auto">
            <a:xfrm>
              <a:off x="6391701" y="3212649"/>
              <a:ext cx="1900520" cy="40010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350" b="0" dirty="0" err="1">
                  <a:solidFill>
                    <a:prstClr val="white">
                      <a:lumMod val="75000"/>
                    </a:prstClr>
                  </a:solidFill>
                  <a:latin typeface="Arial" charset="0"/>
                </a:rPr>
                <a:t>Urg</a:t>
              </a:r>
              <a:r>
                <a:rPr lang="en-US" sz="1350" b="0" dirty="0">
                  <a:solidFill>
                    <a:prstClr val="white">
                      <a:lumMod val="75000"/>
                    </a:prstClr>
                  </a:solidFill>
                  <a:latin typeface="Arial" charset="0"/>
                </a:rPr>
                <a:t> data pointer</a:t>
              </a:r>
            </a:p>
          </p:txBody>
        </p:sp>
        <p:grpSp>
          <p:nvGrpSpPr>
            <p:cNvPr id="20" name="Group 19">
              <a:extLst>
                <a:ext uri="{FF2B5EF4-FFF2-40B4-BE49-F238E27FC236}">
                  <a16:creationId xmlns:a16="http://schemas.microsoft.com/office/drawing/2014/main" id="{B4F94C5D-E8AA-B440-8C55-70C383D81C15}"/>
                </a:ext>
              </a:extLst>
            </p:cNvPr>
            <p:cNvGrpSpPr/>
            <p:nvPr/>
          </p:nvGrpSpPr>
          <p:grpSpPr>
            <a:xfrm>
              <a:off x="5245696" y="2859957"/>
              <a:ext cx="690459" cy="376473"/>
              <a:chOff x="5496217" y="3067992"/>
              <a:chExt cx="690459" cy="376473"/>
            </a:xfrm>
          </p:grpSpPr>
          <p:sp>
            <p:nvSpPr>
              <p:cNvPr id="114" name="Text Box 34">
                <a:extLst>
                  <a:ext uri="{FF2B5EF4-FFF2-40B4-BE49-F238E27FC236}">
                    <a16:creationId xmlns:a16="http://schemas.microsoft.com/office/drawing/2014/main" id="{7FD0470F-0A1F-AA4D-A333-01EBF41CDBEA}"/>
                  </a:ext>
                </a:extLst>
              </p:cNvPr>
              <p:cNvSpPr txBox="1">
                <a:spLocks noChangeArrowheads="1"/>
              </p:cNvSpPr>
              <p:nvPr/>
            </p:nvSpPr>
            <p:spPr bwMode="auto">
              <a:xfrm>
                <a:off x="5833588" y="3067992"/>
                <a:ext cx="353088"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200" b="0" dirty="0">
                    <a:solidFill>
                      <a:prstClr val="white">
                        <a:lumMod val="65000"/>
                      </a:prstClr>
                    </a:solidFill>
                    <a:latin typeface="Calibri"/>
                  </a:rPr>
                  <a:t>P</a:t>
                </a:r>
                <a:endParaRPr lang="en-US" sz="1800" b="0" dirty="0">
                  <a:solidFill>
                    <a:prstClr val="white">
                      <a:lumMod val="65000"/>
                    </a:prstClr>
                  </a:solidFill>
                  <a:latin typeface="Calibri"/>
                </a:endParaRPr>
              </a:p>
            </p:txBody>
          </p:sp>
          <p:sp>
            <p:nvSpPr>
              <p:cNvPr id="120" name="Text Box 36">
                <a:extLst>
                  <a:ext uri="{FF2B5EF4-FFF2-40B4-BE49-F238E27FC236}">
                    <a16:creationId xmlns:a16="http://schemas.microsoft.com/office/drawing/2014/main" id="{B48CC928-18A3-8E4E-944E-47C0F754B01D}"/>
                  </a:ext>
                </a:extLst>
              </p:cNvPr>
              <p:cNvSpPr txBox="1">
                <a:spLocks noChangeArrowheads="1"/>
              </p:cNvSpPr>
              <p:nvPr/>
            </p:nvSpPr>
            <p:spPr bwMode="auto">
              <a:xfrm>
                <a:off x="5496217" y="3075133"/>
                <a:ext cx="378736"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200" b="0" dirty="0">
                    <a:solidFill>
                      <a:prstClr val="white">
                        <a:lumMod val="65000"/>
                      </a:prstClr>
                    </a:solidFill>
                    <a:latin typeface="Calibri"/>
                  </a:rPr>
                  <a:t>U</a:t>
                </a:r>
                <a:endParaRPr lang="en-US" sz="1800" b="0" dirty="0">
                  <a:solidFill>
                    <a:prstClr val="white">
                      <a:lumMod val="65000"/>
                    </a:prstClr>
                  </a:solidFill>
                  <a:latin typeface="Calibri"/>
                </a:endParaRPr>
              </a:p>
            </p:txBody>
          </p:sp>
        </p:grpSp>
      </p:grpSp>
      <p:sp>
        <p:nvSpPr>
          <p:cNvPr id="83" name="Line 39">
            <a:extLst>
              <a:ext uri="{FF2B5EF4-FFF2-40B4-BE49-F238E27FC236}">
                <a16:creationId xmlns:a16="http://schemas.microsoft.com/office/drawing/2014/main" id="{392B7123-3C26-1749-8AFA-C33B254E566D}"/>
              </a:ext>
            </a:extLst>
          </p:cNvPr>
          <p:cNvSpPr>
            <a:spLocks noChangeShapeType="1"/>
          </p:cNvSpPr>
          <p:nvPr/>
        </p:nvSpPr>
        <p:spPr bwMode="auto">
          <a:xfrm flipV="1">
            <a:off x="3778729" y="2973111"/>
            <a:ext cx="0" cy="294085"/>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Calibri"/>
              <a:ea typeface="ＭＳ Ｐゴシック" charset="0"/>
            </a:endParaRPr>
          </a:p>
        </p:txBody>
      </p:sp>
      <p:sp>
        <p:nvSpPr>
          <p:cNvPr id="90" name="Line 39">
            <a:extLst>
              <a:ext uri="{FF2B5EF4-FFF2-40B4-BE49-F238E27FC236}">
                <a16:creationId xmlns:a16="http://schemas.microsoft.com/office/drawing/2014/main" id="{7076B497-C69A-EF44-9C73-7365E43E17C4}"/>
              </a:ext>
            </a:extLst>
          </p:cNvPr>
          <p:cNvSpPr>
            <a:spLocks noChangeShapeType="1"/>
          </p:cNvSpPr>
          <p:nvPr/>
        </p:nvSpPr>
        <p:spPr bwMode="auto">
          <a:xfrm flipV="1">
            <a:off x="3899020" y="2966387"/>
            <a:ext cx="0" cy="294085"/>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Calibri"/>
              <a:ea typeface="ＭＳ Ｐゴシック" charset="0"/>
            </a:endParaRPr>
          </a:p>
        </p:txBody>
      </p:sp>
      <p:grpSp>
        <p:nvGrpSpPr>
          <p:cNvPr id="21" name="Group 20">
            <a:extLst>
              <a:ext uri="{FF2B5EF4-FFF2-40B4-BE49-F238E27FC236}">
                <a16:creationId xmlns:a16="http://schemas.microsoft.com/office/drawing/2014/main" id="{EDC6B1EF-A64F-C94C-81C5-7457A0FFD99A}"/>
              </a:ext>
            </a:extLst>
          </p:cNvPr>
          <p:cNvGrpSpPr/>
          <p:nvPr/>
        </p:nvGrpSpPr>
        <p:grpSpPr>
          <a:xfrm>
            <a:off x="137161" y="3005212"/>
            <a:ext cx="3945109" cy="1065639"/>
            <a:chOff x="182880" y="2863950"/>
            <a:chExt cx="5260146" cy="1420851"/>
          </a:xfrm>
        </p:grpSpPr>
        <p:grpSp>
          <p:nvGrpSpPr>
            <p:cNvPr id="18" name="Group 17">
              <a:extLst>
                <a:ext uri="{FF2B5EF4-FFF2-40B4-BE49-F238E27FC236}">
                  <a16:creationId xmlns:a16="http://schemas.microsoft.com/office/drawing/2014/main" id="{A2C55822-331C-DB41-AB07-59E5BF177405}"/>
                </a:ext>
              </a:extLst>
            </p:cNvPr>
            <p:cNvGrpSpPr/>
            <p:nvPr/>
          </p:nvGrpSpPr>
          <p:grpSpPr>
            <a:xfrm>
              <a:off x="4933324" y="2863950"/>
              <a:ext cx="509702" cy="369332"/>
              <a:chOff x="4933324" y="2863950"/>
              <a:chExt cx="509702" cy="369332"/>
            </a:xfrm>
          </p:grpSpPr>
          <p:sp>
            <p:nvSpPr>
              <p:cNvPr id="91" name="Text Box 33">
                <a:extLst>
                  <a:ext uri="{FF2B5EF4-FFF2-40B4-BE49-F238E27FC236}">
                    <a16:creationId xmlns:a16="http://schemas.microsoft.com/office/drawing/2014/main" id="{C85C82AE-5A3B-EC47-8EA4-C0FA0727D048}"/>
                  </a:ext>
                </a:extLst>
              </p:cNvPr>
              <p:cNvSpPr txBox="1">
                <a:spLocks noChangeArrowheads="1"/>
              </p:cNvSpPr>
              <p:nvPr/>
            </p:nvSpPr>
            <p:spPr bwMode="auto">
              <a:xfrm>
                <a:off x="4933324" y="2863950"/>
                <a:ext cx="355227"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200" b="0" dirty="0">
                    <a:solidFill>
                      <a:srgbClr val="000000"/>
                    </a:solidFill>
                    <a:latin typeface="Calibri"/>
                  </a:rPr>
                  <a:t>C</a:t>
                </a:r>
                <a:endParaRPr lang="en-US" sz="1800" b="0" dirty="0">
                  <a:solidFill>
                    <a:srgbClr val="000000"/>
                  </a:solidFill>
                  <a:latin typeface="Calibri"/>
                </a:endParaRPr>
              </a:p>
            </p:txBody>
          </p:sp>
          <p:sp>
            <p:nvSpPr>
              <p:cNvPr id="92" name="Text Box 33">
                <a:extLst>
                  <a:ext uri="{FF2B5EF4-FFF2-40B4-BE49-F238E27FC236}">
                    <a16:creationId xmlns:a16="http://schemas.microsoft.com/office/drawing/2014/main" id="{D8D1B074-0355-2942-9977-4413DF7E41C7}"/>
                  </a:ext>
                </a:extLst>
              </p:cNvPr>
              <p:cNvSpPr txBox="1">
                <a:spLocks noChangeArrowheads="1"/>
              </p:cNvSpPr>
              <p:nvPr/>
            </p:nvSpPr>
            <p:spPr bwMode="auto">
              <a:xfrm>
                <a:off x="5096348" y="2863950"/>
                <a:ext cx="346678"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200" b="0" dirty="0">
                    <a:solidFill>
                      <a:srgbClr val="000000"/>
                    </a:solidFill>
                    <a:latin typeface="Calibri"/>
                  </a:rPr>
                  <a:t>E</a:t>
                </a:r>
                <a:endParaRPr lang="en-US" sz="1800" b="0" dirty="0">
                  <a:solidFill>
                    <a:srgbClr val="000000"/>
                  </a:solidFill>
                  <a:latin typeface="Calibri"/>
                </a:endParaRPr>
              </a:p>
            </p:txBody>
          </p:sp>
        </p:grpSp>
        <p:sp>
          <p:nvSpPr>
            <p:cNvPr id="103" name="Text Box 44">
              <a:extLst>
                <a:ext uri="{FF2B5EF4-FFF2-40B4-BE49-F238E27FC236}">
                  <a16:creationId xmlns:a16="http://schemas.microsoft.com/office/drawing/2014/main" id="{8DAB804F-166B-0D4B-8089-4B58E3A0811F}"/>
                </a:ext>
              </a:extLst>
            </p:cNvPr>
            <p:cNvSpPr txBox="1">
              <a:spLocks noChangeArrowheads="1"/>
            </p:cNvSpPr>
            <p:nvPr/>
          </p:nvSpPr>
          <p:spPr bwMode="auto">
            <a:xfrm>
              <a:off x="182880" y="3829292"/>
              <a:ext cx="3384479" cy="45550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a:lnSpc>
                  <a:spcPct val="90000"/>
                </a:lnSpc>
                <a:defRPr/>
              </a:pPr>
              <a:r>
                <a:rPr lang="en-US" sz="1800" b="0" dirty="0">
                  <a:solidFill>
                    <a:srgbClr val="000000"/>
                  </a:solidFill>
                  <a:latin typeface="Calibri" panose="020F0502020204030204"/>
                </a:rPr>
                <a:t>C, E: </a:t>
              </a:r>
              <a:r>
                <a:rPr lang="en-US" sz="1500" b="0" dirty="0">
                  <a:solidFill>
                    <a:srgbClr val="000000"/>
                  </a:solidFill>
                  <a:latin typeface="Calibri" panose="020F0502020204030204"/>
                </a:rPr>
                <a:t>congestion notification</a:t>
              </a:r>
              <a:endParaRPr lang="en-US" sz="1800" b="0" dirty="0">
                <a:solidFill>
                  <a:srgbClr val="000000"/>
                </a:solidFill>
                <a:latin typeface="Calibri" panose="020F0502020204030204"/>
              </a:endParaRPr>
            </a:p>
          </p:txBody>
        </p:sp>
        <p:sp>
          <p:nvSpPr>
            <p:cNvPr id="110" name="Freeform 48">
              <a:extLst>
                <a:ext uri="{FF2B5EF4-FFF2-40B4-BE49-F238E27FC236}">
                  <a16:creationId xmlns:a16="http://schemas.microsoft.com/office/drawing/2014/main" id="{7103D547-1AEC-9743-8B26-22B579AF1CE1}"/>
                </a:ext>
              </a:extLst>
            </p:cNvPr>
            <p:cNvSpPr>
              <a:spLocks/>
            </p:cNvSpPr>
            <p:nvPr/>
          </p:nvSpPr>
          <p:spPr bwMode="auto">
            <a:xfrm>
              <a:off x="3573195" y="3136684"/>
              <a:ext cx="1749482" cy="914811"/>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391"/>
                <a:gd name="connsiteY0" fmla="*/ 28743 h 28743"/>
                <a:gd name="connsiteX1" fmla="*/ 6388 w 11391"/>
                <a:gd name="connsiteY1" fmla="*/ 0 h 28743"/>
                <a:gd name="connsiteX2" fmla="*/ 11391 w 11391"/>
                <a:gd name="connsiteY2" fmla="*/ 49 h 28743"/>
                <a:gd name="connsiteX0" fmla="*/ 0 w 7455"/>
                <a:gd name="connsiteY0" fmla="*/ 28792 h 28792"/>
                <a:gd name="connsiteX1" fmla="*/ 6388 w 7455"/>
                <a:gd name="connsiteY1" fmla="*/ 49 h 28792"/>
                <a:gd name="connsiteX2" fmla="*/ 7455 w 7455"/>
                <a:gd name="connsiteY2" fmla="*/ 0 h 28792"/>
                <a:gd name="connsiteX0" fmla="*/ 0 w 9679"/>
                <a:gd name="connsiteY0" fmla="*/ 9983 h 9983"/>
                <a:gd name="connsiteX1" fmla="*/ 8569 w 9679"/>
                <a:gd name="connsiteY1" fmla="*/ 0 h 9983"/>
                <a:gd name="connsiteX2" fmla="*/ 9679 w 9679"/>
                <a:gd name="connsiteY2" fmla="*/ 34 h 9983"/>
                <a:gd name="connsiteX0" fmla="*/ 0 w 10062"/>
                <a:gd name="connsiteY0" fmla="*/ 10017 h 10017"/>
                <a:gd name="connsiteX1" fmla="*/ 8853 w 10062"/>
                <a:gd name="connsiteY1" fmla="*/ 17 h 10017"/>
                <a:gd name="connsiteX2" fmla="*/ 10062 w 10062"/>
                <a:gd name="connsiteY2" fmla="*/ 0 h 10017"/>
              </a:gdLst>
              <a:ahLst/>
              <a:cxnLst>
                <a:cxn ang="0">
                  <a:pos x="connsiteX0" y="connsiteY0"/>
                </a:cxn>
                <a:cxn ang="0">
                  <a:pos x="connsiteX1" y="connsiteY1"/>
                </a:cxn>
                <a:cxn ang="0">
                  <a:pos x="connsiteX2" y="connsiteY2"/>
                </a:cxn>
              </a:cxnLst>
              <a:rect l="l" t="t" r="r" b="b"/>
              <a:pathLst>
                <a:path w="10062" h="10017">
                  <a:moveTo>
                    <a:pt x="0" y="10017"/>
                  </a:moveTo>
                  <a:lnTo>
                    <a:pt x="8853" y="17"/>
                  </a:lnTo>
                  <a:lnTo>
                    <a:pt x="10062"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800">
                <a:defRPr/>
              </a:pPr>
              <a:endParaRPr lang="en-US" sz="1200" b="0" dirty="0">
                <a:solidFill>
                  <a:srgbClr val="000000"/>
                </a:solidFill>
                <a:latin typeface="Tahoma" panose="020B0604030504040204" pitchFamily="34" charset="0"/>
                <a:ea typeface="ＭＳ Ｐゴシック" panose="020B0600070205080204" pitchFamily="34" charset="-128"/>
              </a:endParaRPr>
            </a:p>
          </p:txBody>
        </p:sp>
      </p:grpSp>
      <p:sp>
        <p:nvSpPr>
          <p:cNvPr id="3" name="Slide Number Placeholder 2">
            <a:extLst>
              <a:ext uri="{FF2B5EF4-FFF2-40B4-BE49-F238E27FC236}">
                <a16:creationId xmlns:a16="http://schemas.microsoft.com/office/drawing/2014/main" id="{A3D036BB-BD90-47C0-A9AB-5D9BF239D1DB}"/>
              </a:ext>
            </a:extLst>
          </p:cNvPr>
          <p:cNvSpPr>
            <a:spLocks noGrp="1"/>
          </p:cNvSpPr>
          <p:nvPr>
            <p:ph type="sldNum" sz="quarter" idx="12"/>
          </p:nvPr>
        </p:nvSpPr>
        <p:spPr/>
        <p:txBody>
          <a:bodyPr/>
          <a:lstStyle/>
          <a:p>
            <a:pPr>
              <a:defRPr/>
            </a:pPr>
            <a:fld id="{C67FE146-A80E-486D-A50B-5E3FE4F223A3}" type="slidenum">
              <a:rPr lang="en-US" altLang="en-US" smtClean="0"/>
              <a:pPr>
                <a:defRPr/>
              </a:pPr>
              <a:t>29</a:t>
            </a:fld>
            <a:endParaRPr lang="en-US" altLang="en-US"/>
          </a:p>
        </p:txBody>
      </p:sp>
    </p:spTree>
    <p:extLst>
      <p:ext uri="{BB962C8B-B14F-4D97-AF65-F5344CB8AC3E}">
        <p14:creationId xmlns:p14="http://schemas.microsoft.com/office/powerpoint/2010/main" val="176151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9"/>
                                        </p:tgtEl>
                                        <p:attrNameLst>
                                          <p:attrName>style.visibility</p:attrName>
                                        </p:attrNameLst>
                                      </p:cBhvr>
                                      <p:to>
                                        <p:strVal val="visible"/>
                                      </p:to>
                                    </p:set>
                                    <p:animEffect transition="in" filter="dissolve">
                                      <p:cBhvr>
                                        <p:cTn id="22" dur="500"/>
                                        <p:tgtEl>
                                          <p:spTgt spid="12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dissolv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dissolv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dissolve">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15"/>
                                        </p:tgtEl>
                                        <p:attrNameLst>
                                          <p:attrName>style.visibility</p:attrName>
                                        </p:attrNameLst>
                                      </p:cBhvr>
                                      <p:to>
                                        <p:strVal val="visible"/>
                                      </p:to>
                                    </p:set>
                                    <p:animEffect transition="in" filter="dissolve">
                                      <p:cBhvr>
                                        <p:cTn id="47" dur="500"/>
                                        <p:tgtEl>
                                          <p:spTgt spid="11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dissolve">
                                      <p:cBhvr>
                                        <p:cTn id="5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sz="half" idx="4294967295"/>
          </p:nvPr>
        </p:nvSpPr>
        <p:spPr>
          <a:xfrm>
            <a:off x="446088" y="1516063"/>
            <a:ext cx="4768850" cy="4457700"/>
          </a:xfrm>
        </p:spPr>
        <p:txBody>
          <a:bodyPr/>
          <a:lstStyle/>
          <a:p>
            <a:pPr eaLnBrk="1" hangingPunct="1">
              <a:buSzPct val="75000"/>
            </a:pPr>
            <a:r>
              <a:rPr lang="en-US" altLang="en-US" sz="2400" i="1">
                <a:solidFill>
                  <a:srgbClr val="CC0000"/>
                </a:solidFill>
              </a:rPr>
              <a:t>Internet: </a:t>
            </a:r>
            <a:r>
              <a:rPr lang="ja-JP" altLang="en-US" sz="2400">
                <a:solidFill>
                  <a:srgbClr val="CC0000"/>
                </a:solidFill>
              </a:rPr>
              <a:t>“</a:t>
            </a:r>
            <a:r>
              <a:rPr lang="en-US" altLang="ja-JP" sz="2400">
                <a:solidFill>
                  <a:srgbClr val="CC0000"/>
                </a:solidFill>
              </a:rPr>
              <a:t>network of networks</a:t>
            </a:r>
            <a:r>
              <a:rPr lang="ja-JP" altLang="en-US" sz="2400">
                <a:solidFill>
                  <a:srgbClr val="CC0000"/>
                </a:solidFill>
              </a:rPr>
              <a:t>”</a:t>
            </a:r>
            <a:endParaRPr lang="en-US" altLang="ja-JP" sz="2400">
              <a:solidFill>
                <a:srgbClr val="CC0000"/>
              </a:solidFill>
            </a:endParaRPr>
          </a:p>
          <a:p>
            <a:pPr lvl="1" eaLnBrk="1" hangingPunct="1"/>
            <a:r>
              <a:rPr lang="en-US" altLang="en-US" sz="2000">
                <a:ea typeface="Arial" pitchFamily="34" charset="0"/>
              </a:rPr>
              <a:t>Interconnected ISPs</a:t>
            </a:r>
          </a:p>
          <a:p>
            <a:pPr eaLnBrk="1" hangingPunct="1">
              <a:buSzPct val="75000"/>
            </a:pPr>
            <a:r>
              <a:rPr lang="en-US" altLang="en-US" sz="2400" i="1">
                <a:solidFill>
                  <a:srgbClr val="CC0000"/>
                </a:solidFill>
              </a:rPr>
              <a:t>protocols</a:t>
            </a:r>
            <a:r>
              <a:rPr lang="en-US" altLang="en-US" sz="2400">
                <a:solidFill>
                  <a:srgbClr val="FF0000"/>
                </a:solidFill>
              </a:rPr>
              <a:t> </a:t>
            </a:r>
            <a:r>
              <a:rPr lang="en-US" altLang="en-US" sz="2400"/>
              <a:t>control sending, receiving of msgs</a:t>
            </a:r>
          </a:p>
          <a:p>
            <a:pPr lvl="1" eaLnBrk="1" hangingPunct="1"/>
            <a:r>
              <a:rPr lang="en-US" altLang="en-US" sz="2000">
                <a:ea typeface="Arial" pitchFamily="34" charset="0"/>
              </a:rPr>
              <a:t>e.g., TCP, IP, HTTP, Skype,  802.11</a:t>
            </a:r>
            <a:endParaRPr lang="en-US" altLang="en-US">
              <a:ea typeface="Arial" pitchFamily="34" charset="0"/>
            </a:endParaRPr>
          </a:p>
          <a:p>
            <a:pPr eaLnBrk="1" hangingPunct="1">
              <a:buSzPct val="75000"/>
            </a:pPr>
            <a:r>
              <a:rPr lang="en-US" altLang="en-US" sz="2400" i="1">
                <a:solidFill>
                  <a:srgbClr val="C00000"/>
                </a:solidFill>
              </a:rPr>
              <a:t>Internet  standards</a:t>
            </a:r>
          </a:p>
          <a:p>
            <a:pPr lvl="1" eaLnBrk="1" hangingPunct="1"/>
            <a:r>
              <a:rPr lang="en-US" altLang="en-US" sz="2000">
                <a:ea typeface="Arial" pitchFamily="34" charset="0"/>
              </a:rPr>
              <a:t>RFC: Request for comments</a:t>
            </a:r>
          </a:p>
          <a:p>
            <a:pPr lvl="1" eaLnBrk="1" hangingPunct="1"/>
            <a:r>
              <a:rPr lang="en-US" altLang="en-US" sz="2000">
                <a:ea typeface="Arial" pitchFamily="34" charset="0"/>
              </a:rPr>
              <a:t>IETF: Internet Engineering Task Force</a:t>
            </a:r>
          </a:p>
        </p:txBody>
      </p:sp>
      <p:sp>
        <p:nvSpPr>
          <p:cNvPr id="13316" name="Rectangle 2"/>
          <p:cNvSpPr>
            <a:spLocks noChangeArrowheads="1"/>
          </p:cNvSpPr>
          <p:nvPr/>
        </p:nvSpPr>
        <p:spPr bwMode="auto">
          <a:xfrm>
            <a:off x="212725" y="190500"/>
            <a:ext cx="8382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eaLnBrk="1" hangingPunct="1">
              <a:lnSpc>
                <a:spcPct val="100000"/>
              </a:lnSpc>
              <a:spcBef>
                <a:spcPct val="0"/>
              </a:spcBef>
              <a:buClrTx/>
              <a:buSzTx/>
              <a:buFontTx/>
              <a:buNone/>
            </a:pPr>
            <a:r>
              <a:rPr lang="en-US" altLang="en-US" sz="3600">
                <a:solidFill>
                  <a:schemeClr val="tx2"/>
                </a:solidFill>
                <a:latin typeface="+mj-lt"/>
              </a:rPr>
              <a:t>What</a:t>
            </a:r>
            <a:r>
              <a:rPr lang="ja-JP" altLang="en-US" sz="3600">
                <a:solidFill>
                  <a:schemeClr val="tx2"/>
                </a:solidFill>
                <a:latin typeface="+mj-lt"/>
              </a:rPr>
              <a:t>’</a:t>
            </a:r>
            <a:r>
              <a:rPr lang="en-US" altLang="ja-JP" sz="3600">
                <a:solidFill>
                  <a:schemeClr val="tx2"/>
                </a:solidFill>
                <a:latin typeface="+mj-lt"/>
              </a:rPr>
              <a:t>s the Internet?</a:t>
            </a:r>
            <a:endParaRPr lang="en-US" altLang="en-US" sz="4400">
              <a:solidFill>
                <a:schemeClr val="tx2"/>
              </a:solidFill>
              <a:latin typeface="+mj-lt"/>
            </a:endParaRPr>
          </a:p>
        </p:txBody>
      </p:sp>
      <p:grpSp>
        <p:nvGrpSpPr>
          <p:cNvPr id="13318" name="Group 366"/>
          <p:cNvGrpSpPr>
            <a:grpSpLocks/>
          </p:cNvGrpSpPr>
          <p:nvPr/>
        </p:nvGrpSpPr>
        <p:grpSpPr bwMode="auto">
          <a:xfrm>
            <a:off x="5202238" y="1384300"/>
            <a:ext cx="3551237" cy="4743450"/>
            <a:chOff x="5202238" y="1384300"/>
            <a:chExt cx="3551237" cy="4743450"/>
          </a:xfrm>
        </p:grpSpPr>
        <p:sp>
          <p:nvSpPr>
            <p:cNvPr id="13320" name="Freeform 415"/>
            <p:cNvSpPr>
              <a:spLocks/>
            </p:cNvSpPr>
            <p:nvPr/>
          </p:nvSpPr>
          <p:spPr bwMode="auto">
            <a:xfrm>
              <a:off x="7004050" y="3527425"/>
              <a:ext cx="1314450" cy="674688"/>
            </a:xfrm>
            <a:custGeom>
              <a:avLst/>
              <a:gdLst>
                <a:gd name="T0" fmla="*/ 2147483647 w 828"/>
                <a:gd name="T1" fmla="*/ 2147483647 h 425"/>
                <a:gd name="T2" fmla="*/ 2147483647 w 828"/>
                <a:gd name="T3" fmla="*/ 2147483647 h 425"/>
                <a:gd name="T4" fmla="*/ 2147483647 w 828"/>
                <a:gd name="T5" fmla="*/ 2147483647 h 425"/>
                <a:gd name="T6" fmla="*/ 2147483647 w 828"/>
                <a:gd name="T7" fmla="*/ 2147483647 h 425"/>
                <a:gd name="T8" fmla="*/ 2147483647 w 828"/>
                <a:gd name="T9" fmla="*/ 2147483647 h 425"/>
                <a:gd name="T10" fmla="*/ 2147483647 w 828"/>
                <a:gd name="T11" fmla="*/ 2147483647 h 425"/>
                <a:gd name="T12" fmla="*/ 2147483647 w 828"/>
                <a:gd name="T13" fmla="*/ 2147483647 h 425"/>
                <a:gd name="T14" fmla="*/ 2147483647 w 828"/>
                <a:gd name="T15" fmla="*/ 2147483647 h 425"/>
                <a:gd name="T16" fmla="*/ 2147483647 w 828"/>
                <a:gd name="T17" fmla="*/ 2147483647 h 425"/>
                <a:gd name="T18" fmla="*/ 2147483647 w 828"/>
                <a:gd name="T19" fmla="*/ 2147483647 h 425"/>
                <a:gd name="T20" fmla="*/ 2147483647 w 828"/>
                <a:gd name="T21" fmla="*/ 2147483647 h 425"/>
                <a:gd name="T22" fmla="*/ 2147483647 w 828"/>
                <a:gd name="T23" fmla="*/ 2147483647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21" name="Freeform 416"/>
            <p:cNvSpPr>
              <a:spLocks/>
            </p:cNvSpPr>
            <p:nvPr/>
          </p:nvSpPr>
          <p:spPr bwMode="auto">
            <a:xfrm>
              <a:off x="7023100" y="2001838"/>
              <a:ext cx="1730375" cy="1125538"/>
            </a:xfrm>
            <a:custGeom>
              <a:avLst/>
              <a:gdLst>
                <a:gd name="T0" fmla="*/ 2147483647 w 765"/>
                <a:gd name="T1" fmla="*/ 2147483647 h 459"/>
                <a:gd name="T2" fmla="*/ 2147483647 w 765"/>
                <a:gd name="T3" fmla="*/ 2147483647 h 459"/>
                <a:gd name="T4" fmla="*/ 2147483647 w 765"/>
                <a:gd name="T5" fmla="*/ 2147483647 h 459"/>
                <a:gd name="T6" fmla="*/ 2147483647 w 765"/>
                <a:gd name="T7" fmla="*/ 2147483647 h 459"/>
                <a:gd name="T8" fmla="*/ 2147483647 w 765"/>
                <a:gd name="T9" fmla="*/ 2147483647 h 459"/>
                <a:gd name="T10" fmla="*/ 2147483647 w 765"/>
                <a:gd name="T11" fmla="*/ 2147483647 h 459"/>
                <a:gd name="T12" fmla="*/ 2147483647 w 765"/>
                <a:gd name="T13" fmla="*/ 2147483647 h 459"/>
                <a:gd name="T14" fmla="*/ 2147483647 w 765"/>
                <a:gd name="T15" fmla="*/ 2147483647 h 459"/>
                <a:gd name="T16" fmla="*/ 2147483647 w 765"/>
                <a:gd name="T17" fmla="*/ 2147483647 h 459"/>
                <a:gd name="T18" fmla="*/ 2147483647 w 765"/>
                <a:gd name="T19" fmla="*/ 2147483647 h 459"/>
                <a:gd name="T20" fmla="*/ 2147483647 w 765"/>
                <a:gd name="T21" fmla="*/ 2147483647 h 459"/>
                <a:gd name="T22" fmla="*/ 2147483647 w 765"/>
                <a:gd name="T23" fmla="*/ 2147483647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00CCFF"/>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22" name="Freeform 417"/>
            <p:cNvSpPr>
              <a:spLocks/>
            </p:cNvSpPr>
            <p:nvPr/>
          </p:nvSpPr>
          <p:spPr bwMode="auto">
            <a:xfrm>
              <a:off x="5202238" y="1709738"/>
              <a:ext cx="1736725" cy="107156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3323" name="Group 418"/>
            <p:cNvGrpSpPr>
              <a:grpSpLocks/>
            </p:cNvGrpSpPr>
            <p:nvPr/>
          </p:nvGrpSpPr>
          <p:grpSpPr bwMode="auto">
            <a:xfrm>
              <a:off x="5278438" y="2974975"/>
              <a:ext cx="1458912" cy="933450"/>
              <a:chOff x="2889" y="1631"/>
              <a:chExt cx="980" cy="743"/>
            </a:xfrm>
          </p:grpSpPr>
          <p:sp>
            <p:nvSpPr>
              <p:cNvPr id="13673" name="Rectangle 419"/>
              <p:cNvSpPr>
                <a:spLocks noChangeArrowheads="1"/>
              </p:cNvSpPr>
              <p:nvPr/>
            </p:nvSpPr>
            <p:spPr bwMode="auto">
              <a:xfrm>
                <a:off x="3046" y="1841"/>
                <a:ext cx="663" cy="53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3674" name="AutoShape 420"/>
              <p:cNvSpPr>
                <a:spLocks noChangeArrowheads="1"/>
              </p:cNvSpPr>
              <p:nvPr/>
            </p:nvSpPr>
            <p:spPr bwMode="auto">
              <a:xfrm>
                <a:off x="2889" y="1631"/>
                <a:ext cx="980" cy="253"/>
              </a:xfrm>
              <a:prstGeom prst="triangle">
                <a:avLst>
                  <a:gd name="adj" fmla="val 50000"/>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endParaRPr lang="en-US" altLang="en-US" sz="2400">
                  <a:solidFill>
                    <a:srgbClr val="00CCFF"/>
                  </a:solidFill>
                  <a:latin typeface="Arial" pitchFamily="34" charset="0"/>
                </a:endParaRPr>
              </a:p>
            </p:txBody>
          </p:sp>
        </p:grpSp>
        <p:sp>
          <p:nvSpPr>
            <p:cNvPr id="13324" name="Line 421"/>
            <p:cNvSpPr>
              <a:spLocks noChangeShapeType="1"/>
            </p:cNvSpPr>
            <p:nvPr/>
          </p:nvSpPr>
          <p:spPr bwMode="auto">
            <a:xfrm>
              <a:off x="7396163" y="3813175"/>
              <a:ext cx="163512" cy="120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5" name="Line 422"/>
            <p:cNvSpPr>
              <a:spLocks noChangeShapeType="1"/>
            </p:cNvSpPr>
            <p:nvPr/>
          </p:nvSpPr>
          <p:spPr bwMode="auto">
            <a:xfrm>
              <a:off x="7493000" y="3733800"/>
              <a:ext cx="27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6" name="Line 423"/>
            <p:cNvSpPr>
              <a:spLocks noChangeShapeType="1"/>
            </p:cNvSpPr>
            <p:nvPr/>
          </p:nvSpPr>
          <p:spPr bwMode="auto">
            <a:xfrm flipV="1">
              <a:off x="7729538" y="3819525"/>
              <a:ext cx="134937" cy="104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7" name="Line 424"/>
            <p:cNvSpPr>
              <a:spLocks noChangeShapeType="1"/>
            </p:cNvSpPr>
            <p:nvPr/>
          </p:nvSpPr>
          <p:spPr bwMode="auto">
            <a:xfrm>
              <a:off x="6427788" y="3740150"/>
              <a:ext cx="6794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8" name="Line 425"/>
            <p:cNvSpPr>
              <a:spLocks noChangeShapeType="1"/>
            </p:cNvSpPr>
            <p:nvPr/>
          </p:nvSpPr>
          <p:spPr bwMode="auto">
            <a:xfrm>
              <a:off x="6723063" y="2587625"/>
              <a:ext cx="509587"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9" name="Line 426"/>
            <p:cNvSpPr>
              <a:spLocks noChangeShapeType="1"/>
            </p:cNvSpPr>
            <p:nvPr/>
          </p:nvSpPr>
          <p:spPr bwMode="auto">
            <a:xfrm>
              <a:off x="6289675" y="2403475"/>
              <a:ext cx="152400" cy="95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0" name="Freeform 427"/>
            <p:cNvSpPr>
              <a:spLocks/>
            </p:cNvSpPr>
            <p:nvPr/>
          </p:nvSpPr>
          <p:spPr bwMode="auto">
            <a:xfrm>
              <a:off x="5497513" y="4378325"/>
              <a:ext cx="3079750" cy="1665288"/>
            </a:xfrm>
            <a:custGeom>
              <a:avLst/>
              <a:gdLst>
                <a:gd name="T0" fmla="*/ 2147483647 w 1940"/>
                <a:gd name="T1" fmla="*/ 2147483647 h 1049"/>
                <a:gd name="T2" fmla="*/ 2147483647 w 1940"/>
                <a:gd name="T3" fmla="*/ 2147483647 h 1049"/>
                <a:gd name="T4" fmla="*/ 2147483647 w 1940"/>
                <a:gd name="T5" fmla="*/ 2147483647 h 1049"/>
                <a:gd name="T6" fmla="*/ 2147483647 w 1940"/>
                <a:gd name="T7" fmla="*/ 2147483647 h 1049"/>
                <a:gd name="T8" fmla="*/ 2147483647 w 1940"/>
                <a:gd name="T9" fmla="*/ 2147483647 h 1049"/>
                <a:gd name="T10" fmla="*/ 2147483647 w 1940"/>
                <a:gd name="T11" fmla="*/ 2147483647 h 1049"/>
                <a:gd name="T12" fmla="*/ 2147483647 w 1940"/>
                <a:gd name="T13" fmla="*/ 2147483647 h 1049"/>
                <a:gd name="T14" fmla="*/ 2147483647 w 1940"/>
                <a:gd name="T15" fmla="*/ 2147483647 h 1049"/>
                <a:gd name="T16" fmla="*/ 2147483647 w 1940"/>
                <a:gd name="T17" fmla="*/ 2147483647 h 1049"/>
                <a:gd name="T18" fmla="*/ 2147483647 w 1940"/>
                <a:gd name="T19" fmla="*/ 2147483647 h 1049"/>
                <a:gd name="T20" fmla="*/ 2147483647 w 1940"/>
                <a:gd name="T21" fmla="*/ 2147483647 h 1049"/>
                <a:gd name="T22" fmla="*/ 2147483647 w 1940"/>
                <a:gd name="T23" fmla="*/ 2147483647 h 1049"/>
                <a:gd name="T24" fmla="*/ 2147483647 w 1940"/>
                <a:gd name="T25" fmla="*/ 2147483647 h 1049"/>
                <a:gd name="T26" fmla="*/ 2147483647 w 1940"/>
                <a:gd name="T27" fmla="*/ 2147483647 h 1049"/>
                <a:gd name="T28" fmla="*/ 2147483647 w 1940"/>
                <a:gd name="T29" fmla="*/ 2147483647 h 1049"/>
                <a:gd name="T30" fmla="*/ 2147483647 w 1940"/>
                <a:gd name="T31" fmla="*/ 2147483647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1" name="Line 428"/>
            <p:cNvSpPr>
              <a:spLocks noChangeShapeType="1"/>
            </p:cNvSpPr>
            <p:nvPr/>
          </p:nvSpPr>
          <p:spPr bwMode="auto">
            <a:xfrm rot="-5400000">
              <a:off x="7845425" y="5159376"/>
              <a:ext cx="523875"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2" name="Line 429"/>
            <p:cNvSpPr>
              <a:spLocks noChangeShapeType="1"/>
            </p:cNvSpPr>
            <p:nvPr/>
          </p:nvSpPr>
          <p:spPr bwMode="auto">
            <a:xfrm rot="5400000" flipV="1">
              <a:off x="7991475" y="5440363"/>
              <a:ext cx="3175" cy="8572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3" name="Line 430"/>
            <p:cNvSpPr>
              <a:spLocks noChangeShapeType="1"/>
            </p:cNvSpPr>
            <p:nvPr/>
          </p:nvSpPr>
          <p:spPr bwMode="auto">
            <a:xfrm rot="-5400000">
              <a:off x="8177213" y="5116513"/>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4" name="Line 431"/>
            <p:cNvSpPr>
              <a:spLocks noChangeShapeType="1"/>
            </p:cNvSpPr>
            <p:nvPr/>
          </p:nvSpPr>
          <p:spPr bwMode="auto">
            <a:xfrm>
              <a:off x="7358063" y="4697413"/>
              <a:ext cx="390525" cy="184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5" name="Line 432"/>
            <p:cNvSpPr>
              <a:spLocks noChangeShapeType="1"/>
            </p:cNvSpPr>
            <p:nvPr/>
          </p:nvSpPr>
          <p:spPr bwMode="auto">
            <a:xfrm flipV="1">
              <a:off x="6737350" y="4684713"/>
              <a:ext cx="322263" cy="1984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6" name="Line 433"/>
            <p:cNvSpPr>
              <a:spLocks noChangeShapeType="1"/>
            </p:cNvSpPr>
            <p:nvPr/>
          </p:nvSpPr>
          <p:spPr bwMode="auto">
            <a:xfrm flipV="1">
              <a:off x="6780213" y="4976813"/>
              <a:ext cx="9715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7" name="Line 435"/>
            <p:cNvSpPr>
              <a:spLocks noChangeShapeType="1"/>
            </p:cNvSpPr>
            <p:nvPr/>
          </p:nvSpPr>
          <p:spPr bwMode="auto">
            <a:xfrm>
              <a:off x="6100763" y="4773613"/>
              <a:ext cx="263525" cy="85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8" name="Line 436"/>
            <p:cNvSpPr>
              <a:spLocks noChangeShapeType="1"/>
            </p:cNvSpPr>
            <p:nvPr/>
          </p:nvSpPr>
          <p:spPr bwMode="auto">
            <a:xfrm flipV="1">
              <a:off x="5842000" y="4983163"/>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9" name="Line 439"/>
            <p:cNvSpPr>
              <a:spLocks noChangeShapeType="1"/>
            </p:cNvSpPr>
            <p:nvPr/>
          </p:nvSpPr>
          <p:spPr bwMode="auto">
            <a:xfrm flipH="1">
              <a:off x="6267450" y="5070475"/>
              <a:ext cx="142875" cy="198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0" name="Line 440"/>
            <p:cNvSpPr>
              <a:spLocks noChangeShapeType="1"/>
            </p:cNvSpPr>
            <p:nvPr/>
          </p:nvSpPr>
          <p:spPr bwMode="auto">
            <a:xfrm flipH="1" flipV="1">
              <a:off x="6588125" y="5097463"/>
              <a:ext cx="74613" cy="173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1" name="Line 441"/>
            <p:cNvSpPr>
              <a:spLocks noChangeShapeType="1"/>
            </p:cNvSpPr>
            <p:nvPr/>
          </p:nvSpPr>
          <p:spPr bwMode="auto">
            <a:xfrm>
              <a:off x="6743700" y="5053013"/>
              <a:ext cx="503238" cy="269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2" name="Line 443"/>
            <p:cNvSpPr>
              <a:spLocks noChangeShapeType="1"/>
            </p:cNvSpPr>
            <p:nvPr/>
          </p:nvSpPr>
          <p:spPr bwMode="auto">
            <a:xfrm>
              <a:off x="6281738" y="3522663"/>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3" name="Line 444"/>
            <p:cNvSpPr>
              <a:spLocks noChangeShapeType="1"/>
            </p:cNvSpPr>
            <p:nvPr/>
          </p:nvSpPr>
          <p:spPr bwMode="auto">
            <a:xfrm flipV="1">
              <a:off x="7577138" y="2492375"/>
              <a:ext cx="123825" cy="873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4" name="Line 445"/>
            <p:cNvSpPr>
              <a:spLocks noChangeShapeType="1"/>
            </p:cNvSpPr>
            <p:nvPr/>
          </p:nvSpPr>
          <p:spPr bwMode="auto">
            <a:xfrm>
              <a:off x="7405688" y="2665413"/>
              <a:ext cx="0" cy="82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5" name="Line 446"/>
            <p:cNvSpPr>
              <a:spLocks noChangeShapeType="1"/>
            </p:cNvSpPr>
            <p:nvPr/>
          </p:nvSpPr>
          <p:spPr bwMode="auto">
            <a:xfrm flipV="1">
              <a:off x="7577138" y="2562225"/>
              <a:ext cx="263525"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6" name="Line 447"/>
            <p:cNvSpPr>
              <a:spLocks noChangeShapeType="1"/>
            </p:cNvSpPr>
            <p:nvPr/>
          </p:nvSpPr>
          <p:spPr bwMode="auto">
            <a:xfrm>
              <a:off x="7942263" y="2560638"/>
              <a:ext cx="0" cy="196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7" name="Line 448"/>
            <p:cNvSpPr>
              <a:spLocks noChangeShapeType="1"/>
            </p:cNvSpPr>
            <p:nvPr/>
          </p:nvSpPr>
          <p:spPr bwMode="auto">
            <a:xfrm>
              <a:off x="7596188" y="2867025"/>
              <a:ext cx="188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8" name="Line 449"/>
            <p:cNvSpPr>
              <a:spLocks noChangeShapeType="1"/>
            </p:cNvSpPr>
            <p:nvPr/>
          </p:nvSpPr>
          <p:spPr bwMode="auto">
            <a:xfrm flipV="1">
              <a:off x="5891213" y="3733800"/>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9" name="Line 450"/>
            <p:cNvSpPr>
              <a:spLocks noChangeShapeType="1"/>
            </p:cNvSpPr>
            <p:nvPr/>
          </p:nvSpPr>
          <p:spPr bwMode="auto">
            <a:xfrm>
              <a:off x="8150225" y="2857500"/>
              <a:ext cx="17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50" name="Line 451"/>
            <p:cNvSpPr>
              <a:spLocks noChangeShapeType="1"/>
            </p:cNvSpPr>
            <p:nvPr/>
          </p:nvSpPr>
          <p:spPr bwMode="auto">
            <a:xfrm flipH="1">
              <a:off x="7296150" y="2933700"/>
              <a:ext cx="98425" cy="704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51" name="Line 452"/>
            <p:cNvSpPr>
              <a:spLocks noChangeShapeType="1"/>
            </p:cNvSpPr>
            <p:nvPr/>
          </p:nvSpPr>
          <p:spPr bwMode="auto">
            <a:xfrm flipH="1">
              <a:off x="7888288" y="2933700"/>
              <a:ext cx="111125" cy="727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52" name="Line 541"/>
            <p:cNvSpPr>
              <a:spLocks noChangeShapeType="1"/>
            </p:cNvSpPr>
            <p:nvPr/>
          </p:nvSpPr>
          <p:spPr bwMode="auto">
            <a:xfrm flipV="1">
              <a:off x="7272338" y="4075113"/>
              <a:ext cx="227012" cy="4365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53" name="Group 590"/>
            <p:cNvGrpSpPr>
              <a:grpSpLocks/>
            </p:cNvGrpSpPr>
            <p:nvPr/>
          </p:nvGrpSpPr>
          <p:grpSpPr bwMode="auto">
            <a:xfrm flipH="1">
              <a:off x="5775325" y="4533900"/>
              <a:ext cx="414337" cy="373063"/>
              <a:chOff x="2839" y="3501"/>
              <a:chExt cx="755" cy="803"/>
            </a:xfrm>
          </p:grpSpPr>
          <p:pic>
            <p:nvPicPr>
              <p:cNvPr id="13671" name="Picture 591" descr="desktop_computer_stylized_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72" name="Freeform 592"/>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13354" name="Group 593"/>
            <p:cNvGrpSpPr>
              <a:grpSpLocks/>
            </p:cNvGrpSpPr>
            <p:nvPr/>
          </p:nvGrpSpPr>
          <p:grpSpPr bwMode="auto">
            <a:xfrm flipH="1">
              <a:off x="5457825" y="4954588"/>
              <a:ext cx="482600" cy="406400"/>
              <a:chOff x="2839" y="3501"/>
              <a:chExt cx="755" cy="803"/>
            </a:xfrm>
          </p:grpSpPr>
          <p:pic>
            <p:nvPicPr>
              <p:cNvPr id="13669" name="Picture 594" descr="desktop_computer_stylized_mediu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70" name="Freeform 595"/>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13355" name="Group 596"/>
            <p:cNvGrpSpPr>
              <a:grpSpLocks/>
            </p:cNvGrpSpPr>
            <p:nvPr/>
          </p:nvGrpSpPr>
          <p:grpSpPr bwMode="auto">
            <a:xfrm flipH="1">
              <a:off x="5935663" y="5256213"/>
              <a:ext cx="427037" cy="349250"/>
              <a:chOff x="2839" y="3501"/>
              <a:chExt cx="755" cy="803"/>
            </a:xfrm>
          </p:grpSpPr>
          <p:pic>
            <p:nvPicPr>
              <p:cNvPr id="13667" name="Picture 597" descr="desktop_computer_stylized_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68" name="Freeform 598"/>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13356" name="Group 599"/>
            <p:cNvGrpSpPr>
              <a:grpSpLocks/>
            </p:cNvGrpSpPr>
            <p:nvPr/>
          </p:nvGrpSpPr>
          <p:grpSpPr bwMode="auto">
            <a:xfrm>
              <a:off x="6550025" y="5238750"/>
              <a:ext cx="427037" cy="350838"/>
              <a:chOff x="2839" y="3501"/>
              <a:chExt cx="755" cy="803"/>
            </a:xfrm>
          </p:grpSpPr>
          <p:pic>
            <p:nvPicPr>
              <p:cNvPr id="13665" name="Picture 600"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66" name="Freeform 601"/>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pic>
          <p:nvPicPr>
            <p:cNvPr id="13357" name="Picture 603" descr="car_icon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42063" y="1720850"/>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58" name="Group 652"/>
            <p:cNvGrpSpPr>
              <a:grpSpLocks/>
            </p:cNvGrpSpPr>
            <p:nvPr/>
          </p:nvGrpSpPr>
          <p:grpSpPr bwMode="auto">
            <a:xfrm>
              <a:off x="5613400" y="1546225"/>
              <a:ext cx="415925" cy="385763"/>
              <a:chOff x="2751" y="1851"/>
              <a:chExt cx="462" cy="478"/>
            </a:xfrm>
          </p:grpSpPr>
          <p:pic>
            <p:nvPicPr>
              <p:cNvPr id="13663" name="Picture 653" descr="iphone_stylized_small"/>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64" name="Picture 654"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59" name="Group 665"/>
            <p:cNvGrpSpPr>
              <a:grpSpLocks/>
            </p:cNvGrpSpPr>
            <p:nvPr/>
          </p:nvGrpSpPr>
          <p:grpSpPr bwMode="auto">
            <a:xfrm>
              <a:off x="7689850" y="2395538"/>
              <a:ext cx="390525" cy="169863"/>
              <a:chOff x="4650" y="1129"/>
              <a:chExt cx="246" cy="95"/>
            </a:xfrm>
          </p:grpSpPr>
          <p:sp>
            <p:nvSpPr>
              <p:cNvPr id="13655"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sp>
            <p:nvSpPr>
              <p:cNvPr id="13656"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endParaRPr lang="en-US" altLang="en-US" sz="2400">
                  <a:latin typeface="Times New Roman" pitchFamily="18" charset="0"/>
                </a:endParaRPr>
              </a:p>
            </p:txBody>
          </p:sp>
          <p:sp>
            <p:nvSpPr>
              <p:cNvPr id="13657"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grpSp>
            <p:nvGrpSpPr>
              <p:cNvPr id="13658" name="Group 659"/>
              <p:cNvGrpSpPr>
                <a:grpSpLocks/>
              </p:cNvGrpSpPr>
              <p:nvPr/>
            </p:nvGrpSpPr>
            <p:grpSpPr bwMode="auto">
              <a:xfrm>
                <a:off x="4699" y="1145"/>
                <a:ext cx="138" cy="29"/>
                <a:chOff x="2468" y="1332"/>
                <a:chExt cx="310" cy="60"/>
              </a:xfrm>
            </p:grpSpPr>
            <p:sp>
              <p:nvSpPr>
                <p:cNvPr id="13661" name="Freeform 66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662" name="Freeform 66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3659" name="Line 662"/>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60" name="Line 663"/>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3360" name="Group 666"/>
            <p:cNvGrpSpPr>
              <a:grpSpLocks/>
            </p:cNvGrpSpPr>
            <p:nvPr/>
          </p:nvGrpSpPr>
          <p:grpSpPr bwMode="auto">
            <a:xfrm>
              <a:off x="7762875" y="2757488"/>
              <a:ext cx="390525" cy="176213"/>
              <a:chOff x="4650" y="1129"/>
              <a:chExt cx="246" cy="95"/>
            </a:xfrm>
          </p:grpSpPr>
          <p:sp>
            <p:nvSpPr>
              <p:cNvPr id="13647"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sp>
            <p:nvSpPr>
              <p:cNvPr id="13648"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endParaRPr lang="en-US" altLang="en-US" sz="2400">
                  <a:latin typeface="Times New Roman" pitchFamily="18" charset="0"/>
                </a:endParaRPr>
              </a:p>
            </p:txBody>
          </p:sp>
          <p:sp>
            <p:nvSpPr>
              <p:cNvPr id="13649"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grpSp>
            <p:nvGrpSpPr>
              <p:cNvPr id="13650" name="Group 670"/>
              <p:cNvGrpSpPr>
                <a:grpSpLocks/>
              </p:cNvGrpSpPr>
              <p:nvPr/>
            </p:nvGrpSpPr>
            <p:grpSpPr bwMode="auto">
              <a:xfrm>
                <a:off x="4699" y="1145"/>
                <a:ext cx="138" cy="29"/>
                <a:chOff x="2468" y="1332"/>
                <a:chExt cx="310" cy="60"/>
              </a:xfrm>
            </p:grpSpPr>
            <p:sp>
              <p:nvSpPr>
                <p:cNvPr id="13653" name="Freeform 67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654" name="Freeform 67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3651" name="Line 673"/>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52" name="Line 674"/>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3361" name="Group 675"/>
            <p:cNvGrpSpPr>
              <a:grpSpLocks/>
            </p:cNvGrpSpPr>
            <p:nvPr/>
          </p:nvGrpSpPr>
          <p:grpSpPr bwMode="auto">
            <a:xfrm>
              <a:off x="7204075" y="2493963"/>
              <a:ext cx="390525" cy="169863"/>
              <a:chOff x="4650" y="1129"/>
              <a:chExt cx="246" cy="95"/>
            </a:xfrm>
          </p:grpSpPr>
          <p:sp>
            <p:nvSpPr>
              <p:cNvPr id="13639"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sp>
            <p:nvSpPr>
              <p:cNvPr id="13640"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endParaRPr lang="en-US" altLang="en-US" sz="2400">
                  <a:latin typeface="Times New Roman" pitchFamily="18" charset="0"/>
                </a:endParaRPr>
              </a:p>
            </p:txBody>
          </p:sp>
          <p:sp>
            <p:nvSpPr>
              <p:cNvPr id="13641"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grpSp>
            <p:nvGrpSpPr>
              <p:cNvPr id="13642" name="Group 679"/>
              <p:cNvGrpSpPr>
                <a:grpSpLocks/>
              </p:cNvGrpSpPr>
              <p:nvPr/>
            </p:nvGrpSpPr>
            <p:grpSpPr bwMode="auto">
              <a:xfrm>
                <a:off x="4699" y="1145"/>
                <a:ext cx="138" cy="29"/>
                <a:chOff x="2468" y="1332"/>
                <a:chExt cx="310" cy="60"/>
              </a:xfrm>
            </p:grpSpPr>
            <p:sp>
              <p:nvSpPr>
                <p:cNvPr id="13645" name="Freeform 68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646" name="Freeform 68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3643" name="Line 682"/>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44" name="Line 683"/>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3362" name="Group 684"/>
            <p:cNvGrpSpPr>
              <a:grpSpLocks/>
            </p:cNvGrpSpPr>
            <p:nvPr/>
          </p:nvGrpSpPr>
          <p:grpSpPr bwMode="auto">
            <a:xfrm>
              <a:off x="7215188" y="2757488"/>
              <a:ext cx="390525" cy="169863"/>
              <a:chOff x="4650" y="1129"/>
              <a:chExt cx="246" cy="95"/>
            </a:xfrm>
          </p:grpSpPr>
          <p:sp>
            <p:nvSpPr>
              <p:cNvPr id="13631"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sp>
            <p:nvSpPr>
              <p:cNvPr id="13632"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endParaRPr lang="en-US" altLang="en-US" sz="2400">
                  <a:latin typeface="Times New Roman" pitchFamily="18" charset="0"/>
                </a:endParaRPr>
              </a:p>
            </p:txBody>
          </p:sp>
          <p:sp>
            <p:nvSpPr>
              <p:cNvPr id="13633"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grpSp>
            <p:nvGrpSpPr>
              <p:cNvPr id="13634" name="Group 688"/>
              <p:cNvGrpSpPr>
                <a:grpSpLocks/>
              </p:cNvGrpSpPr>
              <p:nvPr/>
            </p:nvGrpSpPr>
            <p:grpSpPr bwMode="auto">
              <a:xfrm>
                <a:off x="4699" y="1145"/>
                <a:ext cx="138" cy="29"/>
                <a:chOff x="2468" y="1332"/>
                <a:chExt cx="310" cy="60"/>
              </a:xfrm>
            </p:grpSpPr>
            <p:sp>
              <p:nvSpPr>
                <p:cNvPr id="13637" name="Freeform 68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638" name="Freeform 69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3635" name="Line 691"/>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36" name="Line 692"/>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363" name="Line 693"/>
            <p:cNvSpPr>
              <a:spLocks noChangeShapeType="1"/>
            </p:cNvSpPr>
            <p:nvPr/>
          </p:nvSpPr>
          <p:spPr bwMode="auto">
            <a:xfrm>
              <a:off x="8345488" y="2855913"/>
              <a:ext cx="177800"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64" name="Group 694"/>
            <p:cNvGrpSpPr>
              <a:grpSpLocks/>
            </p:cNvGrpSpPr>
            <p:nvPr/>
          </p:nvGrpSpPr>
          <p:grpSpPr bwMode="auto">
            <a:xfrm>
              <a:off x="7400925" y="3911600"/>
              <a:ext cx="485775" cy="203200"/>
              <a:chOff x="4650" y="1129"/>
              <a:chExt cx="246" cy="95"/>
            </a:xfrm>
          </p:grpSpPr>
          <p:sp>
            <p:nvSpPr>
              <p:cNvPr id="13623"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sp>
            <p:nvSpPr>
              <p:cNvPr id="13624"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endParaRPr lang="en-US" altLang="en-US" sz="2400">
                  <a:latin typeface="Times New Roman" pitchFamily="18" charset="0"/>
                </a:endParaRPr>
              </a:p>
            </p:txBody>
          </p:sp>
          <p:sp>
            <p:nvSpPr>
              <p:cNvPr id="13625"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grpSp>
            <p:nvGrpSpPr>
              <p:cNvPr id="13626" name="Group 698"/>
              <p:cNvGrpSpPr>
                <a:grpSpLocks/>
              </p:cNvGrpSpPr>
              <p:nvPr/>
            </p:nvGrpSpPr>
            <p:grpSpPr bwMode="auto">
              <a:xfrm>
                <a:off x="4699" y="1145"/>
                <a:ext cx="138" cy="29"/>
                <a:chOff x="2468" y="1332"/>
                <a:chExt cx="310" cy="60"/>
              </a:xfrm>
            </p:grpSpPr>
            <p:sp>
              <p:nvSpPr>
                <p:cNvPr id="13629" name="Freeform 69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630" name="Freeform 70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3627" name="Line 701"/>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28" name="Line 702"/>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3365" name="Group 712"/>
            <p:cNvGrpSpPr>
              <a:grpSpLocks/>
            </p:cNvGrpSpPr>
            <p:nvPr/>
          </p:nvGrpSpPr>
          <p:grpSpPr bwMode="auto">
            <a:xfrm>
              <a:off x="7081838" y="3630613"/>
              <a:ext cx="485775" cy="203200"/>
              <a:chOff x="4650" y="1129"/>
              <a:chExt cx="246" cy="95"/>
            </a:xfrm>
          </p:grpSpPr>
          <p:sp>
            <p:nvSpPr>
              <p:cNvPr id="13615"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sp>
            <p:nvSpPr>
              <p:cNvPr id="13616"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endParaRPr lang="en-US" altLang="en-US" sz="2400">
                  <a:latin typeface="Times New Roman" pitchFamily="18" charset="0"/>
                </a:endParaRPr>
              </a:p>
            </p:txBody>
          </p:sp>
          <p:sp>
            <p:nvSpPr>
              <p:cNvPr id="13617"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grpSp>
            <p:nvGrpSpPr>
              <p:cNvPr id="13618" name="Group 716"/>
              <p:cNvGrpSpPr>
                <a:grpSpLocks/>
              </p:cNvGrpSpPr>
              <p:nvPr/>
            </p:nvGrpSpPr>
            <p:grpSpPr bwMode="auto">
              <a:xfrm>
                <a:off x="4699" y="1145"/>
                <a:ext cx="138" cy="29"/>
                <a:chOff x="2468" y="1332"/>
                <a:chExt cx="310" cy="60"/>
              </a:xfrm>
            </p:grpSpPr>
            <p:sp>
              <p:nvSpPr>
                <p:cNvPr id="13621" name="Freeform 71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622" name="Freeform 71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3619" name="Line 719"/>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20" name="Line 720"/>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3366" name="Group 721"/>
            <p:cNvGrpSpPr>
              <a:grpSpLocks/>
            </p:cNvGrpSpPr>
            <p:nvPr/>
          </p:nvGrpSpPr>
          <p:grpSpPr bwMode="auto">
            <a:xfrm>
              <a:off x="7743825" y="3643313"/>
              <a:ext cx="485775" cy="203200"/>
              <a:chOff x="4650" y="1129"/>
              <a:chExt cx="246" cy="95"/>
            </a:xfrm>
          </p:grpSpPr>
          <p:sp>
            <p:nvSpPr>
              <p:cNvPr id="13607"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sp>
            <p:nvSpPr>
              <p:cNvPr id="13608"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endParaRPr lang="en-US" altLang="en-US" sz="2400">
                  <a:latin typeface="Times New Roman" pitchFamily="18" charset="0"/>
                </a:endParaRPr>
              </a:p>
            </p:txBody>
          </p:sp>
          <p:sp>
            <p:nvSpPr>
              <p:cNvPr id="13609"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grpSp>
            <p:nvGrpSpPr>
              <p:cNvPr id="13610" name="Group 725"/>
              <p:cNvGrpSpPr>
                <a:grpSpLocks/>
              </p:cNvGrpSpPr>
              <p:nvPr/>
            </p:nvGrpSpPr>
            <p:grpSpPr bwMode="auto">
              <a:xfrm>
                <a:off x="4699" y="1145"/>
                <a:ext cx="138" cy="29"/>
                <a:chOff x="2468" y="1332"/>
                <a:chExt cx="310" cy="60"/>
              </a:xfrm>
            </p:grpSpPr>
            <p:sp>
              <p:nvSpPr>
                <p:cNvPr id="13613" name="Freeform 7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614" name="Freeform 7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3611" name="Line 728"/>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12" name="Line 729"/>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3367" name="Group 730"/>
            <p:cNvGrpSpPr>
              <a:grpSpLocks/>
            </p:cNvGrpSpPr>
            <p:nvPr/>
          </p:nvGrpSpPr>
          <p:grpSpPr bwMode="auto">
            <a:xfrm>
              <a:off x="6962775" y="4505325"/>
              <a:ext cx="619125" cy="242888"/>
              <a:chOff x="4650" y="1129"/>
              <a:chExt cx="246" cy="95"/>
            </a:xfrm>
          </p:grpSpPr>
          <p:sp>
            <p:nvSpPr>
              <p:cNvPr id="13599"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sp>
            <p:nvSpPr>
              <p:cNvPr id="13600"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endParaRPr lang="en-US" altLang="en-US" sz="2400">
                  <a:latin typeface="Times New Roman" pitchFamily="18" charset="0"/>
                </a:endParaRPr>
              </a:p>
            </p:txBody>
          </p:sp>
          <p:sp>
            <p:nvSpPr>
              <p:cNvPr id="13601"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grpSp>
            <p:nvGrpSpPr>
              <p:cNvPr id="13602" name="Group 734"/>
              <p:cNvGrpSpPr>
                <a:grpSpLocks/>
              </p:cNvGrpSpPr>
              <p:nvPr/>
            </p:nvGrpSpPr>
            <p:grpSpPr bwMode="auto">
              <a:xfrm>
                <a:off x="4699" y="1145"/>
                <a:ext cx="138" cy="29"/>
                <a:chOff x="2468" y="1332"/>
                <a:chExt cx="310" cy="60"/>
              </a:xfrm>
            </p:grpSpPr>
            <p:sp>
              <p:nvSpPr>
                <p:cNvPr id="13605" name="Freeform 73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606" name="Freeform 73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3603" name="Line 737"/>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04" name="Line 738"/>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3368" name="Group 739"/>
            <p:cNvGrpSpPr>
              <a:grpSpLocks/>
            </p:cNvGrpSpPr>
            <p:nvPr/>
          </p:nvGrpSpPr>
          <p:grpSpPr bwMode="auto">
            <a:xfrm>
              <a:off x="7596188" y="4803775"/>
              <a:ext cx="619125" cy="242888"/>
              <a:chOff x="4650" y="1129"/>
              <a:chExt cx="246" cy="95"/>
            </a:xfrm>
          </p:grpSpPr>
          <p:sp>
            <p:nvSpPr>
              <p:cNvPr id="13591"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sp>
            <p:nvSpPr>
              <p:cNvPr id="13592"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endParaRPr lang="en-US" altLang="en-US" sz="2400">
                  <a:latin typeface="Times New Roman" pitchFamily="18" charset="0"/>
                </a:endParaRPr>
              </a:p>
            </p:txBody>
          </p:sp>
          <p:sp>
            <p:nvSpPr>
              <p:cNvPr id="13593"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grpSp>
            <p:nvGrpSpPr>
              <p:cNvPr id="13594" name="Group 743"/>
              <p:cNvGrpSpPr>
                <a:grpSpLocks/>
              </p:cNvGrpSpPr>
              <p:nvPr/>
            </p:nvGrpSpPr>
            <p:grpSpPr bwMode="auto">
              <a:xfrm>
                <a:off x="4699" y="1145"/>
                <a:ext cx="138" cy="29"/>
                <a:chOff x="2468" y="1332"/>
                <a:chExt cx="310" cy="60"/>
              </a:xfrm>
            </p:grpSpPr>
            <p:sp>
              <p:nvSpPr>
                <p:cNvPr id="13597" name="Freeform 74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98" name="Freeform 74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3595" name="Line 746"/>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96" name="Line 747"/>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3369" name="Group 748"/>
            <p:cNvGrpSpPr>
              <a:grpSpLocks/>
            </p:cNvGrpSpPr>
            <p:nvPr/>
          </p:nvGrpSpPr>
          <p:grpSpPr bwMode="auto">
            <a:xfrm>
              <a:off x="6246813" y="4848225"/>
              <a:ext cx="619125" cy="242888"/>
              <a:chOff x="4650" y="1129"/>
              <a:chExt cx="246" cy="95"/>
            </a:xfrm>
          </p:grpSpPr>
          <p:sp>
            <p:nvSpPr>
              <p:cNvPr id="13583"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sp>
            <p:nvSpPr>
              <p:cNvPr id="13584"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endParaRPr lang="en-US" altLang="en-US" sz="2400">
                  <a:latin typeface="Times New Roman" pitchFamily="18" charset="0"/>
                </a:endParaRPr>
              </a:p>
            </p:txBody>
          </p:sp>
          <p:sp>
            <p:nvSpPr>
              <p:cNvPr id="13585"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grpSp>
            <p:nvGrpSpPr>
              <p:cNvPr id="13586" name="Group 752"/>
              <p:cNvGrpSpPr>
                <a:grpSpLocks/>
              </p:cNvGrpSpPr>
              <p:nvPr/>
            </p:nvGrpSpPr>
            <p:grpSpPr bwMode="auto">
              <a:xfrm>
                <a:off x="4699" y="1145"/>
                <a:ext cx="138" cy="29"/>
                <a:chOff x="2468" y="1332"/>
                <a:chExt cx="310" cy="60"/>
              </a:xfrm>
            </p:grpSpPr>
            <p:sp>
              <p:nvSpPr>
                <p:cNvPr id="13589" name="Freeform 75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90" name="Freeform 75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3587" name="Line 755"/>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88" name="Line 756"/>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3370" name="Group 757"/>
            <p:cNvGrpSpPr>
              <a:grpSpLocks/>
            </p:cNvGrpSpPr>
            <p:nvPr/>
          </p:nvGrpSpPr>
          <p:grpSpPr bwMode="auto">
            <a:xfrm>
              <a:off x="6053138" y="3640138"/>
              <a:ext cx="390525" cy="169863"/>
              <a:chOff x="4650" y="1129"/>
              <a:chExt cx="246" cy="95"/>
            </a:xfrm>
          </p:grpSpPr>
          <p:sp>
            <p:nvSpPr>
              <p:cNvPr id="13575"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sp>
            <p:nvSpPr>
              <p:cNvPr id="13576"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endParaRPr lang="en-US" altLang="en-US" sz="2400">
                  <a:latin typeface="Times New Roman" pitchFamily="18" charset="0"/>
                </a:endParaRPr>
              </a:p>
            </p:txBody>
          </p:sp>
          <p:sp>
            <p:nvSpPr>
              <p:cNvPr id="13577"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grpSp>
            <p:nvGrpSpPr>
              <p:cNvPr id="13578" name="Group 761"/>
              <p:cNvGrpSpPr>
                <a:grpSpLocks/>
              </p:cNvGrpSpPr>
              <p:nvPr/>
            </p:nvGrpSpPr>
            <p:grpSpPr bwMode="auto">
              <a:xfrm>
                <a:off x="4699" y="1145"/>
                <a:ext cx="138" cy="29"/>
                <a:chOff x="2468" y="1332"/>
                <a:chExt cx="310" cy="60"/>
              </a:xfrm>
            </p:grpSpPr>
            <p:sp>
              <p:nvSpPr>
                <p:cNvPr id="13581" name="Freeform 76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82" name="Freeform 76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3579" name="Line 764"/>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80" name="Line 765"/>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3371" name="Group 767"/>
            <p:cNvGrpSpPr>
              <a:grpSpLocks/>
            </p:cNvGrpSpPr>
            <p:nvPr/>
          </p:nvGrpSpPr>
          <p:grpSpPr bwMode="auto">
            <a:xfrm>
              <a:off x="6353175" y="2487613"/>
              <a:ext cx="390525" cy="169863"/>
              <a:chOff x="4650" y="1129"/>
              <a:chExt cx="246" cy="95"/>
            </a:xfrm>
          </p:grpSpPr>
          <p:sp>
            <p:nvSpPr>
              <p:cNvPr id="13567"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sp>
            <p:nvSpPr>
              <p:cNvPr id="13568"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endParaRPr lang="en-US" altLang="en-US" sz="2400">
                  <a:latin typeface="Times New Roman" pitchFamily="18" charset="0"/>
                </a:endParaRPr>
              </a:p>
            </p:txBody>
          </p:sp>
          <p:sp>
            <p:nvSpPr>
              <p:cNvPr id="13569"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grpSp>
            <p:nvGrpSpPr>
              <p:cNvPr id="13570" name="Group 771"/>
              <p:cNvGrpSpPr>
                <a:grpSpLocks/>
              </p:cNvGrpSpPr>
              <p:nvPr/>
            </p:nvGrpSpPr>
            <p:grpSpPr bwMode="auto">
              <a:xfrm>
                <a:off x="4699" y="1145"/>
                <a:ext cx="138" cy="29"/>
                <a:chOff x="2468" y="1332"/>
                <a:chExt cx="310" cy="60"/>
              </a:xfrm>
            </p:grpSpPr>
            <p:sp>
              <p:nvSpPr>
                <p:cNvPr id="13573" name="Freeform 77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74" name="Freeform 77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3571" name="Line 774"/>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72" name="Line 775"/>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3372" name="Group 776"/>
            <p:cNvGrpSpPr>
              <a:grpSpLocks/>
            </p:cNvGrpSpPr>
            <p:nvPr/>
          </p:nvGrpSpPr>
          <p:grpSpPr bwMode="auto">
            <a:xfrm>
              <a:off x="5611813" y="3500438"/>
              <a:ext cx="506412" cy="352425"/>
              <a:chOff x="2967" y="478"/>
              <a:chExt cx="788" cy="625"/>
            </a:xfrm>
          </p:grpSpPr>
          <p:pic>
            <p:nvPicPr>
              <p:cNvPr id="13565" name="Picture 777" descr="access_point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66" name="Picture 778" descr="antenna_radiation_stylized"/>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73" name="Group 779"/>
            <p:cNvGrpSpPr>
              <a:grpSpLocks/>
            </p:cNvGrpSpPr>
            <p:nvPr/>
          </p:nvGrpSpPr>
          <p:grpSpPr bwMode="auto">
            <a:xfrm>
              <a:off x="7132638" y="5003800"/>
              <a:ext cx="563562" cy="420688"/>
              <a:chOff x="2967" y="478"/>
              <a:chExt cx="788" cy="625"/>
            </a:xfrm>
          </p:grpSpPr>
          <p:pic>
            <p:nvPicPr>
              <p:cNvPr id="13563" name="Picture 780" descr="access_point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64" name="Picture 781" descr="antenna_radiation_stylize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74" name="Group 782"/>
            <p:cNvGrpSpPr>
              <a:grpSpLocks/>
            </p:cNvGrpSpPr>
            <p:nvPr/>
          </p:nvGrpSpPr>
          <p:grpSpPr bwMode="auto">
            <a:xfrm>
              <a:off x="6061075" y="1844675"/>
              <a:ext cx="457200" cy="631825"/>
              <a:chOff x="742" y="2409"/>
              <a:chExt cx="576" cy="881"/>
            </a:xfrm>
          </p:grpSpPr>
          <p:grpSp>
            <p:nvGrpSpPr>
              <p:cNvPr id="13545" name="Group 783"/>
              <p:cNvGrpSpPr>
                <a:grpSpLocks/>
              </p:cNvGrpSpPr>
              <p:nvPr/>
            </p:nvGrpSpPr>
            <p:grpSpPr bwMode="auto">
              <a:xfrm>
                <a:off x="832" y="2643"/>
                <a:ext cx="376" cy="647"/>
                <a:chOff x="3130" y="3288"/>
                <a:chExt cx="410" cy="742"/>
              </a:xfrm>
            </p:grpSpPr>
            <p:sp>
              <p:nvSpPr>
                <p:cNvPr id="1354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54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55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55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55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55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55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55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55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55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55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55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56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56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56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pic>
            <p:nvPicPr>
              <p:cNvPr id="13546" name="Picture 799" descr="cell_tower_radiation copy"/>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2" y="2409"/>
                <a:ext cx="576"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47" name="Oval 800"/>
              <p:cNvSpPr>
                <a:spLocks noChangeArrowheads="1"/>
              </p:cNvSpPr>
              <p:nvPr/>
            </p:nvSpPr>
            <p:spPr bwMode="auto">
              <a:xfrm>
                <a:off x="986" y="2597"/>
                <a:ext cx="66" cy="69"/>
              </a:xfrm>
              <a:prstGeom prst="ellipse">
                <a:avLst/>
              </a:prstGeom>
              <a:solidFill>
                <a:schemeClr val="tx2"/>
              </a:soli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grpSp>
        <p:sp>
          <p:nvSpPr>
            <p:cNvPr id="13375" name="Text Box 580"/>
            <p:cNvSpPr txBox="1">
              <a:spLocks noChangeArrowheads="1"/>
            </p:cNvSpPr>
            <p:nvPr/>
          </p:nvSpPr>
          <p:spPr bwMode="auto">
            <a:xfrm>
              <a:off x="5957888" y="1384300"/>
              <a:ext cx="1549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r>
                <a:rPr lang="en-US" altLang="en-US" sz="1600">
                  <a:latin typeface="Arial" pitchFamily="34" charset="0"/>
                </a:rPr>
                <a:t>mobile network</a:t>
              </a:r>
            </a:p>
          </p:txBody>
        </p:sp>
        <p:sp>
          <p:nvSpPr>
            <p:cNvPr id="13376" name="Text Box 580"/>
            <p:cNvSpPr txBox="1">
              <a:spLocks noChangeArrowheads="1"/>
            </p:cNvSpPr>
            <p:nvPr/>
          </p:nvSpPr>
          <p:spPr bwMode="auto">
            <a:xfrm>
              <a:off x="7561263" y="2071688"/>
              <a:ext cx="1108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r>
                <a:rPr lang="en-US" altLang="en-US" sz="1600">
                  <a:latin typeface="Arial" pitchFamily="34" charset="0"/>
                </a:rPr>
                <a:t>global ISP</a:t>
              </a:r>
            </a:p>
          </p:txBody>
        </p:sp>
        <p:sp>
          <p:nvSpPr>
            <p:cNvPr id="13377" name="Text Box 580"/>
            <p:cNvSpPr txBox="1">
              <a:spLocks noChangeArrowheads="1"/>
            </p:cNvSpPr>
            <p:nvPr/>
          </p:nvSpPr>
          <p:spPr bwMode="auto">
            <a:xfrm>
              <a:off x="7337425" y="3298825"/>
              <a:ext cx="1289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r>
                <a:rPr lang="en-US" altLang="en-US" sz="1600">
                  <a:latin typeface="Arial" pitchFamily="34" charset="0"/>
                </a:rPr>
                <a:t>regional ISP</a:t>
              </a:r>
            </a:p>
          </p:txBody>
        </p:sp>
        <p:sp>
          <p:nvSpPr>
            <p:cNvPr id="13378" name="Text Box 580"/>
            <p:cNvSpPr txBox="1">
              <a:spLocks noChangeArrowheads="1"/>
            </p:cNvSpPr>
            <p:nvPr/>
          </p:nvSpPr>
          <p:spPr bwMode="auto">
            <a:xfrm>
              <a:off x="6324600" y="2963863"/>
              <a:ext cx="8953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80000"/>
                </a:lnSpc>
                <a:spcBef>
                  <a:spcPct val="0"/>
                </a:spcBef>
                <a:buClrTx/>
                <a:buSzTx/>
                <a:buFontTx/>
                <a:buNone/>
              </a:pPr>
              <a:r>
                <a:rPr lang="en-US" altLang="en-US" sz="1600">
                  <a:latin typeface="Arial" pitchFamily="34" charset="0"/>
                </a:rPr>
                <a:t>home </a:t>
              </a:r>
            </a:p>
            <a:p>
              <a:pPr>
                <a:lnSpc>
                  <a:spcPct val="80000"/>
                </a:lnSpc>
                <a:spcBef>
                  <a:spcPct val="0"/>
                </a:spcBef>
                <a:buClrTx/>
                <a:buSzTx/>
                <a:buFontTx/>
                <a:buNone/>
              </a:pPr>
              <a:r>
                <a:rPr lang="en-US" altLang="en-US" sz="1600">
                  <a:latin typeface="Arial" pitchFamily="34" charset="0"/>
                </a:rPr>
                <a:t>network</a:t>
              </a:r>
            </a:p>
          </p:txBody>
        </p:sp>
        <p:sp>
          <p:nvSpPr>
            <p:cNvPr id="13379" name="Text Box 580"/>
            <p:cNvSpPr txBox="1">
              <a:spLocks noChangeArrowheads="1"/>
            </p:cNvSpPr>
            <p:nvPr/>
          </p:nvSpPr>
          <p:spPr bwMode="auto">
            <a:xfrm>
              <a:off x="5584825" y="5645150"/>
              <a:ext cx="12954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80000"/>
                </a:lnSpc>
                <a:spcBef>
                  <a:spcPct val="0"/>
                </a:spcBef>
                <a:buClrTx/>
                <a:buSzTx/>
                <a:buFontTx/>
                <a:buNone/>
              </a:pPr>
              <a:r>
                <a:rPr lang="en-US" altLang="en-US" sz="1600">
                  <a:latin typeface="Arial" pitchFamily="34" charset="0"/>
                </a:rPr>
                <a:t>institutional</a:t>
              </a:r>
            </a:p>
            <a:p>
              <a:pPr>
                <a:lnSpc>
                  <a:spcPct val="80000"/>
                </a:lnSpc>
                <a:spcBef>
                  <a:spcPct val="0"/>
                </a:spcBef>
                <a:buClrTx/>
                <a:buSzTx/>
                <a:buFontTx/>
                <a:buNone/>
              </a:pPr>
              <a:r>
                <a:rPr lang="en-US" altLang="en-US" sz="1600">
                  <a:latin typeface="Arial" pitchFamily="34" charset="0"/>
                </a:rPr>
                <a:t>       network</a:t>
              </a:r>
            </a:p>
          </p:txBody>
        </p:sp>
        <p:grpSp>
          <p:nvGrpSpPr>
            <p:cNvPr id="13380" name="Group 950"/>
            <p:cNvGrpSpPr>
              <a:grpSpLocks/>
            </p:cNvGrpSpPr>
            <p:nvPr/>
          </p:nvGrpSpPr>
          <p:grpSpPr bwMode="auto">
            <a:xfrm>
              <a:off x="8240713" y="5002213"/>
              <a:ext cx="227012" cy="481013"/>
              <a:chOff x="4140" y="429"/>
              <a:chExt cx="1425" cy="2396"/>
            </a:xfrm>
          </p:grpSpPr>
          <p:sp>
            <p:nvSpPr>
              <p:cNvPr id="13513" name="Freeform 951"/>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14"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3515" name="Freeform 953"/>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16" name="Freeform 954"/>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17"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grpSp>
            <p:nvGrpSpPr>
              <p:cNvPr id="13518" name="Group 956"/>
              <p:cNvGrpSpPr>
                <a:grpSpLocks/>
              </p:cNvGrpSpPr>
              <p:nvPr/>
            </p:nvGrpSpPr>
            <p:grpSpPr bwMode="auto">
              <a:xfrm>
                <a:off x="4749" y="668"/>
                <a:ext cx="581" cy="145"/>
                <a:chOff x="614" y="2568"/>
                <a:chExt cx="725" cy="139"/>
              </a:xfrm>
            </p:grpSpPr>
            <p:sp>
              <p:nvSpPr>
                <p:cNvPr id="13543" name="AutoShape 957"/>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3544"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grpSp>
          <p:sp>
            <p:nvSpPr>
              <p:cNvPr id="13519"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grpSp>
            <p:nvGrpSpPr>
              <p:cNvPr id="13520" name="Group 960"/>
              <p:cNvGrpSpPr>
                <a:grpSpLocks/>
              </p:cNvGrpSpPr>
              <p:nvPr/>
            </p:nvGrpSpPr>
            <p:grpSpPr bwMode="auto">
              <a:xfrm>
                <a:off x="4747" y="994"/>
                <a:ext cx="581" cy="134"/>
                <a:chOff x="614" y="2568"/>
                <a:chExt cx="725" cy="139"/>
              </a:xfrm>
            </p:grpSpPr>
            <p:sp>
              <p:nvSpPr>
                <p:cNvPr id="13541" name="AutoShape 961"/>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3542"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grpSp>
          <p:sp>
            <p:nvSpPr>
              <p:cNvPr id="13521"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3522"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grpSp>
            <p:nvGrpSpPr>
              <p:cNvPr id="13523" name="Group 965"/>
              <p:cNvGrpSpPr>
                <a:grpSpLocks/>
              </p:cNvGrpSpPr>
              <p:nvPr/>
            </p:nvGrpSpPr>
            <p:grpSpPr bwMode="auto">
              <a:xfrm>
                <a:off x="4735" y="1627"/>
                <a:ext cx="582" cy="151"/>
                <a:chOff x="614" y="2568"/>
                <a:chExt cx="725" cy="139"/>
              </a:xfrm>
            </p:grpSpPr>
            <p:sp>
              <p:nvSpPr>
                <p:cNvPr id="13539" name="AutoShape 966"/>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3540"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grpSp>
          <p:sp>
            <p:nvSpPr>
              <p:cNvPr id="13524" name="Freeform 968"/>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3525" name="Group 969"/>
              <p:cNvGrpSpPr>
                <a:grpSpLocks/>
              </p:cNvGrpSpPr>
              <p:nvPr/>
            </p:nvGrpSpPr>
            <p:grpSpPr bwMode="auto">
              <a:xfrm>
                <a:off x="4739" y="1327"/>
                <a:ext cx="582" cy="139"/>
                <a:chOff x="614" y="2568"/>
                <a:chExt cx="725" cy="139"/>
              </a:xfrm>
            </p:grpSpPr>
            <p:sp>
              <p:nvSpPr>
                <p:cNvPr id="13537" name="AutoShape 970"/>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3538"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grpSp>
          <p:sp>
            <p:nvSpPr>
              <p:cNvPr id="13526"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3527" name="Freeform 973"/>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28" name="Freeform 974"/>
              <p:cNvSpPr>
                <a:spLocks/>
              </p:cNvSpPr>
              <p:nvPr/>
            </p:nvSpPr>
            <p:spPr bwMode="auto">
              <a:xfrm>
                <a:off x="5315" y="680"/>
                <a:ext cx="244" cy="240"/>
              </a:xfrm>
              <a:custGeom>
                <a:avLst/>
                <a:gdLst>
                  <a:gd name="T0" fmla="*/ 0 w 304"/>
                  <a:gd name="T1" fmla="*/ 0 h 288"/>
                  <a:gd name="T2" fmla="*/ 27 w 304"/>
                  <a:gd name="T3" fmla="*/ 23 h 288"/>
                  <a:gd name="T4" fmla="*/ 25 w 304"/>
                  <a:gd name="T5" fmla="*/ 39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29" name="Oval 975"/>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3530" name="Freeform 976"/>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31"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3532"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3533" name="Oval 979"/>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3534" name="Oval 980"/>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eaLnBrk="1" hangingPunct="1">
                  <a:lnSpc>
                    <a:spcPct val="100000"/>
                  </a:lnSpc>
                  <a:spcBef>
                    <a:spcPct val="0"/>
                  </a:spcBef>
                  <a:buClrTx/>
                  <a:buSzTx/>
                  <a:buFontTx/>
                  <a:buNone/>
                </a:pPr>
                <a:endParaRPr lang="en-US" altLang="en-US" sz="1800">
                  <a:solidFill>
                    <a:srgbClr val="FF0000"/>
                  </a:solidFill>
                  <a:latin typeface="Arial" pitchFamily="34" charset="0"/>
                </a:endParaRPr>
              </a:p>
            </p:txBody>
          </p:sp>
          <p:sp>
            <p:nvSpPr>
              <p:cNvPr id="13535" name="Oval 981"/>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3536"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grpSp>
        <p:grpSp>
          <p:nvGrpSpPr>
            <p:cNvPr id="13381" name="Group 983"/>
            <p:cNvGrpSpPr>
              <a:grpSpLocks/>
            </p:cNvGrpSpPr>
            <p:nvPr/>
          </p:nvGrpSpPr>
          <p:grpSpPr bwMode="auto">
            <a:xfrm>
              <a:off x="7924800" y="5303838"/>
              <a:ext cx="227012" cy="481013"/>
              <a:chOff x="4140" y="429"/>
              <a:chExt cx="1425" cy="2396"/>
            </a:xfrm>
          </p:grpSpPr>
          <p:sp>
            <p:nvSpPr>
              <p:cNvPr id="13481" name="Freeform 984"/>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82" name="Rectangle 985"/>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3483" name="Freeform 986"/>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84" name="Freeform 987"/>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85" name="Rectangle 988"/>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grpSp>
            <p:nvGrpSpPr>
              <p:cNvPr id="13486" name="Group 989"/>
              <p:cNvGrpSpPr>
                <a:grpSpLocks/>
              </p:cNvGrpSpPr>
              <p:nvPr/>
            </p:nvGrpSpPr>
            <p:grpSpPr bwMode="auto">
              <a:xfrm>
                <a:off x="4749" y="668"/>
                <a:ext cx="581" cy="145"/>
                <a:chOff x="614" y="2568"/>
                <a:chExt cx="725" cy="139"/>
              </a:xfrm>
            </p:grpSpPr>
            <p:sp>
              <p:nvSpPr>
                <p:cNvPr id="13511" name="AutoShape 990"/>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3512" name="AutoShape 991"/>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grpSp>
          <p:sp>
            <p:nvSpPr>
              <p:cNvPr id="13487" name="Rectangle 992"/>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grpSp>
            <p:nvGrpSpPr>
              <p:cNvPr id="13488" name="Group 993"/>
              <p:cNvGrpSpPr>
                <a:grpSpLocks/>
              </p:cNvGrpSpPr>
              <p:nvPr/>
            </p:nvGrpSpPr>
            <p:grpSpPr bwMode="auto">
              <a:xfrm>
                <a:off x="4747" y="994"/>
                <a:ext cx="581" cy="134"/>
                <a:chOff x="614" y="2568"/>
                <a:chExt cx="725" cy="139"/>
              </a:xfrm>
            </p:grpSpPr>
            <p:sp>
              <p:nvSpPr>
                <p:cNvPr id="13509" name="AutoShape 994"/>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3510" name="AutoShape 995"/>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grpSp>
          <p:sp>
            <p:nvSpPr>
              <p:cNvPr id="13489" name="Rectangle 996"/>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3490" name="Rectangle 997"/>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grpSp>
            <p:nvGrpSpPr>
              <p:cNvPr id="13491" name="Group 998"/>
              <p:cNvGrpSpPr>
                <a:grpSpLocks/>
              </p:cNvGrpSpPr>
              <p:nvPr/>
            </p:nvGrpSpPr>
            <p:grpSpPr bwMode="auto">
              <a:xfrm>
                <a:off x="4735" y="1627"/>
                <a:ext cx="582" cy="151"/>
                <a:chOff x="614" y="2568"/>
                <a:chExt cx="725" cy="139"/>
              </a:xfrm>
            </p:grpSpPr>
            <p:sp>
              <p:nvSpPr>
                <p:cNvPr id="13507" name="AutoShape 999"/>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3508" name="AutoShape 1000"/>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grpSp>
          <p:sp>
            <p:nvSpPr>
              <p:cNvPr id="13492" name="Freeform 1001"/>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3493" name="Group 1002"/>
              <p:cNvGrpSpPr>
                <a:grpSpLocks/>
              </p:cNvGrpSpPr>
              <p:nvPr/>
            </p:nvGrpSpPr>
            <p:grpSpPr bwMode="auto">
              <a:xfrm>
                <a:off x="4739" y="1327"/>
                <a:ext cx="582" cy="139"/>
                <a:chOff x="614" y="2568"/>
                <a:chExt cx="725" cy="139"/>
              </a:xfrm>
            </p:grpSpPr>
            <p:sp>
              <p:nvSpPr>
                <p:cNvPr id="13505" name="AutoShape 1003"/>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3506" name="AutoShape 1004"/>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grpSp>
          <p:sp>
            <p:nvSpPr>
              <p:cNvPr id="13494" name="Rectangle 1005"/>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3495" name="Freeform 1006"/>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96" name="Freeform 1007"/>
              <p:cNvSpPr>
                <a:spLocks/>
              </p:cNvSpPr>
              <p:nvPr/>
            </p:nvSpPr>
            <p:spPr bwMode="auto">
              <a:xfrm>
                <a:off x="5315" y="680"/>
                <a:ext cx="244" cy="240"/>
              </a:xfrm>
              <a:custGeom>
                <a:avLst/>
                <a:gdLst>
                  <a:gd name="T0" fmla="*/ 0 w 304"/>
                  <a:gd name="T1" fmla="*/ 0 h 288"/>
                  <a:gd name="T2" fmla="*/ 27 w 304"/>
                  <a:gd name="T3" fmla="*/ 23 h 288"/>
                  <a:gd name="T4" fmla="*/ 25 w 304"/>
                  <a:gd name="T5" fmla="*/ 39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97" name="Oval 1008"/>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3498" name="Freeform 1009"/>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99" name="AutoShape 1010"/>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3500" name="AutoShape 1011"/>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3501" name="Oval 1012"/>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3502" name="Oval 1013"/>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eaLnBrk="1" hangingPunct="1">
                  <a:lnSpc>
                    <a:spcPct val="100000"/>
                  </a:lnSpc>
                  <a:spcBef>
                    <a:spcPct val="0"/>
                  </a:spcBef>
                  <a:buClrTx/>
                  <a:buSzTx/>
                  <a:buFontTx/>
                  <a:buNone/>
                </a:pPr>
                <a:endParaRPr lang="en-US" altLang="en-US" sz="1800">
                  <a:solidFill>
                    <a:srgbClr val="FF0000"/>
                  </a:solidFill>
                  <a:latin typeface="Arial" pitchFamily="34" charset="0"/>
                </a:endParaRPr>
              </a:p>
            </p:txBody>
          </p:sp>
          <p:sp>
            <p:nvSpPr>
              <p:cNvPr id="13503" name="Oval 1014"/>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3504" name="Rectangle 1015"/>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grpSp>
        <p:grpSp>
          <p:nvGrpSpPr>
            <p:cNvPr id="13382" name="Group 1016"/>
            <p:cNvGrpSpPr>
              <a:grpSpLocks/>
            </p:cNvGrpSpPr>
            <p:nvPr/>
          </p:nvGrpSpPr>
          <p:grpSpPr bwMode="auto">
            <a:xfrm>
              <a:off x="5302250" y="2043113"/>
              <a:ext cx="534987" cy="407988"/>
              <a:chOff x="877" y="1008"/>
              <a:chExt cx="2747" cy="2591"/>
            </a:xfrm>
          </p:grpSpPr>
          <p:pic>
            <p:nvPicPr>
              <p:cNvPr id="13458" name="Picture 1017" descr="antenna_stylized"/>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59" name="Picture 1018" descr="laptop_keyboar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60" name="Freeform 1019"/>
              <p:cNvSpPr>
                <a:spLocks/>
              </p:cNvSpPr>
              <p:nvPr/>
            </p:nvSpPr>
            <p:spPr bwMode="auto">
              <a:xfrm>
                <a:off x="1753" y="1603"/>
                <a:ext cx="1807" cy="1322"/>
              </a:xfrm>
              <a:custGeom>
                <a:avLst/>
                <a:gdLst>
                  <a:gd name="T0" fmla="*/ 2 w 2982"/>
                  <a:gd name="T1" fmla="*/ 0 h 2442"/>
                  <a:gd name="T2" fmla="*/ 0 w 2982"/>
                  <a:gd name="T3" fmla="*/ 2 h 2442"/>
                  <a:gd name="T4" fmla="*/ 10 w 2982"/>
                  <a:gd name="T5" fmla="*/ 3 h 2442"/>
                  <a:gd name="T6" fmla="*/ 12 w 2982"/>
                  <a:gd name="T7" fmla="*/ 1 h 2442"/>
                  <a:gd name="T8" fmla="*/ 2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13461" name="Picture 1020" descr="screen"/>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62" name="Freeform 1021"/>
              <p:cNvSpPr>
                <a:spLocks/>
              </p:cNvSpPr>
              <p:nvPr/>
            </p:nvSpPr>
            <p:spPr bwMode="auto">
              <a:xfrm>
                <a:off x="2082" y="1564"/>
                <a:ext cx="1531" cy="246"/>
              </a:xfrm>
              <a:custGeom>
                <a:avLst/>
                <a:gdLst>
                  <a:gd name="T0" fmla="*/ 1 w 2528"/>
                  <a:gd name="T1" fmla="*/ 0 h 455"/>
                  <a:gd name="T2" fmla="*/ 10 w 2528"/>
                  <a:gd name="T3" fmla="*/ 1 h 455"/>
                  <a:gd name="T4" fmla="*/ 10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63" name="Freeform 1022"/>
              <p:cNvSpPr>
                <a:spLocks/>
              </p:cNvSpPr>
              <p:nvPr/>
            </p:nvSpPr>
            <p:spPr bwMode="auto">
              <a:xfrm>
                <a:off x="1737" y="1562"/>
                <a:ext cx="425" cy="1024"/>
              </a:xfrm>
              <a:custGeom>
                <a:avLst/>
                <a:gdLst>
                  <a:gd name="T0" fmla="*/ 2 w 702"/>
                  <a:gd name="T1" fmla="*/ 0 h 1893"/>
                  <a:gd name="T2" fmla="*/ 0 w 702"/>
                  <a:gd name="T3" fmla="*/ 2 h 1893"/>
                  <a:gd name="T4" fmla="*/ 1 w 702"/>
                  <a:gd name="T5" fmla="*/ 2 h 1893"/>
                  <a:gd name="T6" fmla="*/ 3 w 702"/>
                  <a:gd name="T7" fmla="*/ 1 h 1893"/>
                  <a:gd name="T8" fmla="*/ 2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64" name="Freeform 1023"/>
              <p:cNvSpPr>
                <a:spLocks/>
              </p:cNvSpPr>
              <p:nvPr/>
            </p:nvSpPr>
            <p:spPr bwMode="auto">
              <a:xfrm>
                <a:off x="3144" y="1745"/>
                <a:ext cx="458" cy="1182"/>
              </a:xfrm>
              <a:custGeom>
                <a:avLst/>
                <a:gdLst>
                  <a:gd name="T0" fmla="*/ 3 w 756"/>
                  <a:gd name="T1" fmla="*/ 0 h 2184"/>
                  <a:gd name="T2" fmla="*/ 1 w 756"/>
                  <a:gd name="T3" fmla="*/ 3 h 2184"/>
                  <a:gd name="T4" fmla="*/ 0 w 756"/>
                  <a:gd name="T5" fmla="*/ 3 h 2184"/>
                  <a:gd name="T6" fmla="*/ 2 w 756"/>
                  <a:gd name="T7" fmla="*/ 1 h 2184"/>
                  <a:gd name="T8" fmla="*/ 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65" name="Freeform 1024"/>
              <p:cNvSpPr>
                <a:spLocks/>
              </p:cNvSpPr>
              <p:nvPr/>
            </p:nvSpPr>
            <p:spPr bwMode="auto">
              <a:xfrm>
                <a:off x="1732" y="2534"/>
                <a:ext cx="1680" cy="399"/>
              </a:xfrm>
              <a:custGeom>
                <a:avLst/>
                <a:gdLst>
                  <a:gd name="T0" fmla="*/ 1 w 2773"/>
                  <a:gd name="T1" fmla="*/ 0 h 738"/>
                  <a:gd name="T2" fmla="*/ 0 w 2773"/>
                  <a:gd name="T3" fmla="*/ 1 h 738"/>
                  <a:gd name="T4" fmla="*/ 10 w 2773"/>
                  <a:gd name="T5" fmla="*/ 1 h 738"/>
                  <a:gd name="T6" fmla="*/ 10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66" name="Freeform 1025"/>
              <p:cNvSpPr>
                <a:spLocks/>
              </p:cNvSpPr>
              <p:nvPr/>
            </p:nvSpPr>
            <p:spPr bwMode="auto">
              <a:xfrm>
                <a:off x="3195" y="1755"/>
                <a:ext cx="429" cy="1187"/>
              </a:xfrm>
              <a:custGeom>
                <a:avLst/>
                <a:gdLst>
                  <a:gd name="T0" fmla="*/ 8 w 637"/>
                  <a:gd name="T1" fmla="*/ 0 h 1659"/>
                  <a:gd name="T2" fmla="*/ 8 w 637"/>
                  <a:gd name="T3" fmla="*/ 0 h 1659"/>
                  <a:gd name="T4" fmla="*/ 1 w 637"/>
                  <a:gd name="T5" fmla="*/ 42 h 1659"/>
                  <a:gd name="T6" fmla="*/ 0 w 637"/>
                  <a:gd name="T7" fmla="*/ 41 h 1659"/>
                  <a:gd name="T8" fmla="*/ 8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67" name="Freeform 1026"/>
              <p:cNvSpPr>
                <a:spLocks/>
              </p:cNvSpPr>
              <p:nvPr/>
            </p:nvSpPr>
            <p:spPr bwMode="auto">
              <a:xfrm>
                <a:off x="1734" y="2587"/>
                <a:ext cx="1494" cy="394"/>
              </a:xfrm>
              <a:custGeom>
                <a:avLst/>
                <a:gdLst>
                  <a:gd name="T0" fmla="*/ 0 w 2216"/>
                  <a:gd name="T1" fmla="*/ 0 h 550"/>
                  <a:gd name="T2" fmla="*/ 1 w 2216"/>
                  <a:gd name="T3" fmla="*/ 1 h 550"/>
                  <a:gd name="T4" fmla="*/ 28 w 2216"/>
                  <a:gd name="T5" fmla="*/ 14 h 550"/>
                  <a:gd name="T6" fmla="*/ 28 w 2216"/>
                  <a:gd name="T7" fmla="*/ 1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3468" name="Group 1027"/>
              <p:cNvGrpSpPr>
                <a:grpSpLocks/>
              </p:cNvGrpSpPr>
              <p:nvPr/>
            </p:nvGrpSpPr>
            <p:grpSpPr bwMode="auto">
              <a:xfrm>
                <a:off x="1709" y="3008"/>
                <a:ext cx="507" cy="234"/>
                <a:chOff x="1740" y="2642"/>
                <a:chExt cx="752" cy="327"/>
              </a:xfrm>
            </p:grpSpPr>
            <p:sp>
              <p:nvSpPr>
                <p:cNvPr id="13475" name="Freeform 1028"/>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76" name="Freeform 1029"/>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77" name="Freeform 1030"/>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78" name="Freeform 1031"/>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79" name="Freeform 1032"/>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80" name="Freeform 1033"/>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3469" name="Freeform 1034"/>
              <p:cNvSpPr>
                <a:spLocks/>
              </p:cNvSpPr>
              <p:nvPr/>
            </p:nvSpPr>
            <p:spPr bwMode="auto">
              <a:xfrm>
                <a:off x="2577" y="3043"/>
                <a:ext cx="614" cy="514"/>
              </a:xfrm>
              <a:custGeom>
                <a:avLst/>
                <a:gdLst>
                  <a:gd name="T0" fmla="*/ 1 w 990"/>
                  <a:gd name="T1" fmla="*/ 6 h 792"/>
                  <a:gd name="T2" fmla="*/ 6 w 990"/>
                  <a:gd name="T3" fmla="*/ 0 h 792"/>
                  <a:gd name="T4" fmla="*/ 6 w 990"/>
                  <a:gd name="T5" fmla="*/ 1 h 792"/>
                  <a:gd name="T6" fmla="*/ 0 w 990"/>
                  <a:gd name="T7" fmla="*/ 6 h 792"/>
                  <a:gd name="T8" fmla="*/ 1 w 990"/>
                  <a:gd name="T9" fmla="*/ 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70" name="Freeform 1035"/>
              <p:cNvSpPr>
                <a:spLocks/>
              </p:cNvSpPr>
              <p:nvPr/>
            </p:nvSpPr>
            <p:spPr bwMode="auto">
              <a:xfrm>
                <a:off x="1010" y="3084"/>
                <a:ext cx="1571" cy="469"/>
              </a:xfrm>
              <a:custGeom>
                <a:avLst/>
                <a:gdLst>
                  <a:gd name="T0" fmla="*/ 1 w 2532"/>
                  <a:gd name="T1" fmla="*/ 0 h 723"/>
                  <a:gd name="T2" fmla="*/ 1 w 2532"/>
                  <a:gd name="T3" fmla="*/ 0 h 723"/>
                  <a:gd name="T4" fmla="*/ 14 w 2532"/>
                  <a:gd name="T5" fmla="*/ 6 h 723"/>
                  <a:gd name="T6" fmla="*/ 14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71" name="Freeform 1036"/>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72" name="Freeform 1037"/>
              <p:cNvSpPr>
                <a:spLocks/>
              </p:cNvSpPr>
              <p:nvPr/>
            </p:nvSpPr>
            <p:spPr bwMode="auto">
              <a:xfrm>
                <a:off x="1012" y="2611"/>
                <a:ext cx="730" cy="393"/>
              </a:xfrm>
              <a:custGeom>
                <a:avLst/>
                <a:gdLst>
                  <a:gd name="T0" fmla="*/ 6 w 1176"/>
                  <a:gd name="T1" fmla="*/ 0 h 606"/>
                  <a:gd name="T2" fmla="*/ 0 w 1176"/>
                  <a:gd name="T3" fmla="*/ 5 h 606"/>
                  <a:gd name="T4" fmla="*/ 1 w 1176"/>
                  <a:gd name="T5" fmla="*/ 5 h 606"/>
                  <a:gd name="T6" fmla="*/ 6 w 1176"/>
                  <a:gd name="T7" fmla="*/ 1 h 606"/>
                  <a:gd name="T8" fmla="*/ 6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73" name="Freeform 1038"/>
              <p:cNvSpPr>
                <a:spLocks/>
              </p:cNvSpPr>
              <p:nvPr/>
            </p:nvSpPr>
            <p:spPr bwMode="auto">
              <a:xfrm>
                <a:off x="1061" y="3018"/>
                <a:ext cx="1490" cy="451"/>
              </a:xfrm>
              <a:custGeom>
                <a:avLst/>
                <a:gdLst>
                  <a:gd name="T0" fmla="*/ 1 w 2532"/>
                  <a:gd name="T1" fmla="*/ 0 h 723"/>
                  <a:gd name="T2" fmla="*/ 1 w 2532"/>
                  <a:gd name="T3" fmla="*/ 0 h 723"/>
                  <a:gd name="T4" fmla="*/ 7 w 2532"/>
                  <a:gd name="T5" fmla="*/ 4 h 723"/>
                  <a:gd name="T6" fmla="*/ 7 w 2532"/>
                  <a:gd name="T7" fmla="*/ 4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74" name="Freeform 1039"/>
              <p:cNvSpPr>
                <a:spLocks/>
              </p:cNvSpPr>
              <p:nvPr/>
            </p:nvSpPr>
            <p:spPr bwMode="auto">
              <a:xfrm flipV="1">
                <a:off x="2549" y="2986"/>
                <a:ext cx="608" cy="467"/>
              </a:xfrm>
              <a:custGeom>
                <a:avLst/>
                <a:gdLst>
                  <a:gd name="T0" fmla="*/ 0 w 2532"/>
                  <a:gd name="T1" fmla="*/ 0 h 723"/>
                  <a:gd name="T2" fmla="*/ 0 w 2532"/>
                  <a:gd name="T3" fmla="*/ 0 h 723"/>
                  <a:gd name="T4" fmla="*/ 0 w 2532"/>
                  <a:gd name="T5" fmla="*/ 6 h 723"/>
                  <a:gd name="T6" fmla="*/ 0 w 2532"/>
                  <a:gd name="T7" fmla="*/ 6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3383" name="Group 1064"/>
            <p:cNvGrpSpPr>
              <a:grpSpLocks/>
            </p:cNvGrpSpPr>
            <p:nvPr/>
          </p:nvGrpSpPr>
          <p:grpSpPr bwMode="auto">
            <a:xfrm>
              <a:off x="6872288" y="5486400"/>
              <a:ext cx="474662" cy="407988"/>
              <a:chOff x="877" y="1008"/>
              <a:chExt cx="2747" cy="2591"/>
            </a:xfrm>
          </p:grpSpPr>
          <p:pic>
            <p:nvPicPr>
              <p:cNvPr id="13435" name="Picture 1065" descr="antenna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36" name="Picture 1066" descr="laptop_keyboard"/>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37" name="Freeform 1067"/>
              <p:cNvSpPr>
                <a:spLocks/>
              </p:cNvSpPr>
              <p:nvPr/>
            </p:nvSpPr>
            <p:spPr bwMode="auto">
              <a:xfrm>
                <a:off x="1753" y="1603"/>
                <a:ext cx="1807" cy="1322"/>
              </a:xfrm>
              <a:custGeom>
                <a:avLst/>
                <a:gdLst>
                  <a:gd name="T0" fmla="*/ 2 w 2982"/>
                  <a:gd name="T1" fmla="*/ 0 h 2442"/>
                  <a:gd name="T2" fmla="*/ 0 w 2982"/>
                  <a:gd name="T3" fmla="*/ 2 h 2442"/>
                  <a:gd name="T4" fmla="*/ 10 w 2982"/>
                  <a:gd name="T5" fmla="*/ 3 h 2442"/>
                  <a:gd name="T6" fmla="*/ 12 w 2982"/>
                  <a:gd name="T7" fmla="*/ 1 h 2442"/>
                  <a:gd name="T8" fmla="*/ 2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13438" name="Picture 1068" descr="screen"/>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39" name="Freeform 1069"/>
              <p:cNvSpPr>
                <a:spLocks/>
              </p:cNvSpPr>
              <p:nvPr/>
            </p:nvSpPr>
            <p:spPr bwMode="auto">
              <a:xfrm>
                <a:off x="2082" y="1564"/>
                <a:ext cx="1531" cy="246"/>
              </a:xfrm>
              <a:custGeom>
                <a:avLst/>
                <a:gdLst>
                  <a:gd name="T0" fmla="*/ 1 w 2528"/>
                  <a:gd name="T1" fmla="*/ 0 h 455"/>
                  <a:gd name="T2" fmla="*/ 10 w 2528"/>
                  <a:gd name="T3" fmla="*/ 1 h 455"/>
                  <a:gd name="T4" fmla="*/ 10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40" name="Freeform 1070"/>
              <p:cNvSpPr>
                <a:spLocks/>
              </p:cNvSpPr>
              <p:nvPr/>
            </p:nvSpPr>
            <p:spPr bwMode="auto">
              <a:xfrm>
                <a:off x="1737" y="1562"/>
                <a:ext cx="425" cy="1024"/>
              </a:xfrm>
              <a:custGeom>
                <a:avLst/>
                <a:gdLst>
                  <a:gd name="T0" fmla="*/ 2 w 702"/>
                  <a:gd name="T1" fmla="*/ 0 h 1893"/>
                  <a:gd name="T2" fmla="*/ 0 w 702"/>
                  <a:gd name="T3" fmla="*/ 2 h 1893"/>
                  <a:gd name="T4" fmla="*/ 1 w 702"/>
                  <a:gd name="T5" fmla="*/ 2 h 1893"/>
                  <a:gd name="T6" fmla="*/ 3 w 702"/>
                  <a:gd name="T7" fmla="*/ 1 h 1893"/>
                  <a:gd name="T8" fmla="*/ 2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41" name="Freeform 1071"/>
              <p:cNvSpPr>
                <a:spLocks/>
              </p:cNvSpPr>
              <p:nvPr/>
            </p:nvSpPr>
            <p:spPr bwMode="auto">
              <a:xfrm>
                <a:off x="3144" y="1745"/>
                <a:ext cx="458" cy="1182"/>
              </a:xfrm>
              <a:custGeom>
                <a:avLst/>
                <a:gdLst>
                  <a:gd name="T0" fmla="*/ 3 w 756"/>
                  <a:gd name="T1" fmla="*/ 0 h 2184"/>
                  <a:gd name="T2" fmla="*/ 1 w 756"/>
                  <a:gd name="T3" fmla="*/ 3 h 2184"/>
                  <a:gd name="T4" fmla="*/ 0 w 756"/>
                  <a:gd name="T5" fmla="*/ 3 h 2184"/>
                  <a:gd name="T6" fmla="*/ 2 w 756"/>
                  <a:gd name="T7" fmla="*/ 1 h 2184"/>
                  <a:gd name="T8" fmla="*/ 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42" name="Freeform 1072"/>
              <p:cNvSpPr>
                <a:spLocks/>
              </p:cNvSpPr>
              <p:nvPr/>
            </p:nvSpPr>
            <p:spPr bwMode="auto">
              <a:xfrm>
                <a:off x="1732" y="2534"/>
                <a:ext cx="1680" cy="399"/>
              </a:xfrm>
              <a:custGeom>
                <a:avLst/>
                <a:gdLst>
                  <a:gd name="T0" fmla="*/ 1 w 2773"/>
                  <a:gd name="T1" fmla="*/ 0 h 738"/>
                  <a:gd name="T2" fmla="*/ 0 w 2773"/>
                  <a:gd name="T3" fmla="*/ 1 h 738"/>
                  <a:gd name="T4" fmla="*/ 10 w 2773"/>
                  <a:gd name="T5" fmla="*/ 1 h 738"/>
                  <a:gd name="T6" fmla="*/ 10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43" name="Freeform 1073"/>
              <p:cNvSpPr>
                <a:spLocks/>
              </p:cNvSpPr>
              <p:nvPr/>
            </p:nvSpPr>
            <p:spPr bwMode="auto">
              <a:xfrm>
                <a:off x="3195" y="1755"/>
                <a:ext cx="429" cy="1187"/>
              </a:xfrm>
              <a:custGeom>
                <a:avLst/>
                <a:gdLst>
                  <a:gd name="T0" fmla="*/ 8 w 637"/>
                  <a:gd name="T1" fmla="*/ 0 h 1659"/>
                  <a:gd name="T2" fmla="*/ 8 w 637"/>
                  <a:gd name="T3" fmla="*/ 0 h 1659"/>
                  <a:gd name="T4" fmla="*/ 1 w 637"/>
                  <a:gd name="T5" fmla="*/ 42 h 1659"/>
                  <a:gd name="T6" fmla="*/ 0 w 637"/>
                  <a:gd name="T7" fmla="*/ 41 h 1659"/>
                  <a:gd name="T8" fmla="*/ 8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44" name="Freeform 1074"/>
              <p:cNvSpPr>
                <a:spLocks/>
              </p:cNvSpPr>
              <p:nvPr/>
            </p:nvSpPr>
            <p:spPr bwMode="auto">
              <a:xfrm>
                <a:off x="1734" y="2587"/>
                <a:ext cx="1494" cy="394"/>
              </a:xfrm>
              <a:custGeom>
                <a:avLst/>
                <a:gdLst>
                  <a:gd name="T0" fmla="*/ 0 w 2216"/>
                  <a:gd name="T1" fmla="*/ 0 h 550"/>
                  <a:gd name="T2" fmla="*/ 1 w 2216"/>
                  <a:gd name="T3" fmla="*/ 1 h 550"/>
                  <a:gd name="T4" fmla="*/ 28 w 2216"/>
                  <a:gd name="T5" fmla="*/ 14 h 550"/>
                  <a:gd name="T6" fmla="*/ 28 w 2216"/>
                  <a:gd name="T7" fmla="*/ 1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3445" name="Group 1075"/>
              <p:cNvGrpSpPr>
                <a:grpSpLocks/>
              </p:cNvGrpSpPr>
              <p:nvPr/>
            </p:nvGrpSpPr>
            <p:grpSpPr bwMode="auto">
              <a:xfrm>
                <a:off x="1709" y="3008"/>
                <a:ext cx="507" cy="234"/>
                <a:chOff x="1740" y="2642"/>
                <a:chExt cx="752" cy="327"/>
              </a:xfrm>
            </p:grpSpPr>
            <p:sp>
              <p:nvSpPr>
                <p:cNvPr id="13452" name="Freeform 107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53" name="Freeform 107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54" name="Freeform 107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55" name="Freeform 107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56" name="Freeform 108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57" name="Freeform 108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3446" name="Freeform 1082"/>
              <p:cNvSpPr>
                <a:spLocks/>
              </p:cNvSpPr>
              <p:nvPr/>
            </p:nvSpPr>
            <p:spPr bwMode="auto">
              <a:xfrm>
                <a:off x="2577" y="3043"/>
                <a:ext cx="614" cy="514"/>
              </a:xfrm>
              <a:custGeom>
                <a:avLst/>
                <a:gdLst>
                  <a:gd name="T0" fmla="*/ 1 w 990"/>
                  <a:gd name="T1" fmla="*/ 6 h 792"/>
                  <a:gd name="T2" fmla="*/ 6 w 990"/>
                  <a:gd name="T3" fmla="*/ 0 h 792"/>
                  <a:gd name="T4" fmla="*/ 6 w 990"/>
                  <a:gd name="T5" fmla="*/ 1 h 792"/>
                  <a:gd name="T6" fmla="*/ 0 w 990"/>
                  <a:gd name="T7" fmla="*/ 6 h 792"/>
                  <a:gd name="T8" fmla="*/ 1 w 990"/>
                  <a:gd name="T9" fmla="*/ 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47" name="Freeform 1083"/>
              <p:cNvSpPr>
                <a:spLocks/>
              </p:cNvSpPr>
              <p:nvPr/>
            </p:nvSpPr>
            <p:spPr bwMode="auto">
              <a:xfrm>
                <a:off x="1010" y="3084"/>
                <a:ext cx="1571" cy="469"/>
              </a:xfrm>
              <a:custGeom>
                <a:avLst/>
                <a:gdLst>
                  <a:gd name="T0" fmla="*/ 1 w 2532"/>
                  <a:gd name="T1" fmla="*/ 0 h 723"/>
                  <a:gd name="T2" fmla="*/ 1 w 2532"/>
                  <a:gd name="T3" fmla="*/ 0 h 723"/>
                  <a:gd name="T4" fmla="*/ 14 w 2532"/>
                  <a:gd name="T5" fmla="*/ 6 h 723"/>
                  <a:gd name="T6" fmla="*/ 14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48" name="Freeform 1084"/>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49" name="Freeform 1085"/>
              <p:cNvSpPr>
                <a:spLocks/>
              </p:cNvSpPr>
              <p:nvPr/>
            </p:nvSpPr>
            <p:spPr bwMode="auto">
              <a:xfrm>
                <a:off x="1012" y="2611"/>
                <a:ext cx="730" cy="393"/>
              </a:xfrm>
              <a:custGeom>
                <a:avLst/>
                <a:gdLst>
                  <a:gd name="T0" fmla="*/ 6 w 1176"/>
                  <a:gd name="T1" fmla="*/ 0 h 606"/>
                  <a:gd name="T2" fmla="*/ 0 w 1176"/>
                  <a:gd name="T3" fmla="*/ 5 h 606"/>
                  <a:gd name="T4" fmla="*/ 1 w 1176"/>
                  <a:gd name="T5" fmla="*/ 5 h 606"/>
                  <a:gd name="T6" fmla="*/ 6 w 1176"/>
                  <a:gd name="T7" fmla="*/ 1 h 606"/>
                  <a:gd name="T8" fmla="*/ 6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50" name="Freeform 1086"/>
              <p:cNvSpPr>
                <a:spLocks/>
              </p:cNvSpPr>
              <p:nvPr/>
            </p:nvSpPr>
            <p:spPr bwMode="auto">
              <a:xfrm>
                <a:off x="1061" y="3018"/>
                <a:ext cx="1490" cy="451"/>
              </a:xfrm>
              <a:custGeom>
                <a:avLst/>
                <a:gdLst>
                  <a:gd name="T0" fmla="*/ 1 w 2532"/>
                  <a:gd name="T1" fmla="*/ 0 h 723"/>
                  <a:gd name="T2" fmla="*/ 1 w 2532"/>
                  <a:gd name="T3" fmla="*/ 0 h 723"/>
                  <a:gd name="T4" fmla="*/ 7 w 2532"/>
                  <a:gd name="T5" fmla="*/ 4 h 723"/>
                  <a:gd name="T6" fmla="*/ 7 w 2532"/>
                  <a:gd name="T7" fmla="*/ 4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51" name="Freeform 1087"/>
              <p:cNvSpPr>
                <a:spLocks/>
              </p:cNvSpPr>
              <p:nvPr/>
            </p:nvSpPr>
            <p:spPr bwMode="auto">
              <a:xfrm flipV="1">
                <a:off x="2549" y="2986"/>
                <a:ext cx="608" cy="467"/>
              </a:xfrm>
              <a:custGeom>
                <a:avLst/>
                <a:gdLst>
                  <a:gd name="T0" fmla="*/ 0 w 2532"/>
                  <a:gd name="T1" fmla="*/ 0 h 723"/>
                  <a:gd name="T2" fmla="*/ 0 w 2532"/>
                  <a:gd name="T3" fmla="*/ 0 h 723"/>
                  <a:gd name="T4" fmla="*/ 0 w 2532"/>
                  <a:gd name="T5" fmla="*/ 6 h 723"/>
                  <a:gd name="T6" fmla="*/ 0 w 2532"/>
                  <a:gd name="T7" fmla="*/ 6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3384" name="Group 1114"/>
            <p:cNvGrpSpPr>
              <a:grpSpLocks/>
            </p:cNvGrpSpPr>
            <p:nvPr/>
          </p:nvGrpSpPr>
          <p:grpSpPr bwMode="auto">
            <a:xfrm>
              <a:off x="5561013" y="3041650"/>
              <a:ext cx="444500" cy="407988"/>
              <a:chOff x="877" y="1008"/>
              <a:chExt cx="2747" cy="2591"/>
            </a:xfrm>
          </p:grpSpPr>
          <p:pic>
            <p:nvPicPr>
              <p:cNvPr id="13412" name="Picture 1115" descr="antenna_stylized"/>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3" name="Picture 1116" descr="laptop_keyboar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4" name="Freeform 1117"/>
              <p:cNvSpPr>
                <a:spLocks/>
              </p:cNvSpPr>
              <p:nvPr/>
            </p:nvSpPr>
            <p:spPr bwMode="auto">
              <a:xfrm>
                <a:off x="1753" y="1603"/>
                <a:ext cx="1807" cy="1322"/>
              </a:xfrm>
              <a:custGeom>
                <a:avLst/>
                <a:gdLst>
                  <a:gd name="T0" fmla="*/ 2 w 2982"/>
                  <a:gd name="T1" fmla="*/ 0 h 2442"/>
                  <a:gd name="T2" fmla="*/ 0 w 2982"/>
                  <a:gd name="T3" fmla="*/ 2 h 2442"/>
                  <a:gd name="T4" fmla="*/ 10 w 2982"/>
                  <a:gd name="T5" fmla="*/ 3 h 2442"/>
                  <a:gd name="T6" fmla="*/ 12 w 2982"/>
                  <a:gd name="T7" fmla="*/ 1 h 2442"/>
                  <a:gd name="T8" fmla="*/ 2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13415" name="Picture 1118" descr="screen"/>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6" name="Freeform 1119"/>
              <p:cNvSpPr>
                <a:spLocks/>
              </p:cNvSpPr>
              <p:nvPr/>
            </p:nvSpPr>
            <p:spPr bwMode="auto">
              <a:xfrm>
                <a:off x="2082" y="1564"/>
                <a:ext cx="1531" cy="246"/>
              </a:xfrm>
              <a:custGeom>
                <a:avLst/>
                <a:gdLst>
                  <a:gd name="T0" fmla="*/ 1 w 2528"/>
                  <a:gd name="T1" fmla="*/ 0 h 455"/>
                  <a:gd name="T2" fmla="*/ 10 w 2528"/>
                  <a:gd name="T3" fmla="*/ 1 h 455"/>
                  <a:gd name="T4" fmla="*/ 10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17" name="Freeform 1120"/>
              <p:cNvSpPr>
                <a:spLocks/>
              </p:cNvSpPr>
              <p:nvPr/>
            </p:nvSpPr>
            <p:spPr bwMode="auto">
              <a:xfrm>
                <a:off x="1737" y="1562"/>
                <a:ext cx="425" cy="1024"/>
              </a:xfrm>
              <a:custGeom>
                <a:avLst/>
                <a:gdLst>
                  <a:gd name="T0" fmla="*/ 2 w 702"/>
                  <a:gd name="T1" fmla="*/ 0 h 1893"/>
                  <a:gd name="T2" fmla="*/ 0 w 702"/>
                  <a:gd name="T3" fmla="*/ 2 h 1893"/>
                  <a:gd name="T4" fmla="*/ 1 w 702"/>
                  <a:gd name="T5" fmla="*/ 2 h 1893"/>
                  <a:gd name="T6" fmla="*/ 3 w 702"/>
                  <a:gd name="T7" fmla="*/ 1 h 1893"/>
                  <a:gd name="T8" fmla="*/ 2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18" name="Freeform 1121"/>
              <p:cNvSpPr>
                <a:spLocks/>
              </p:cNvSpPr>
              <p:nvPr/>
            </p:nvSpPr>
            <p:spPr bwMode="auto">
              <a:xfrm>
                <a:off x="3144" y="1745"/>
                <a:ext cx="458" cy="1182"/>
              </a:xfrm>
              <a:custGeom>
                <a:avLst/>
                <a:gdLst>
                  <a:gd name="T0" fmla="*/ 3 w 756"/>
                  <a:gd name="T1" fmla="*/ 0 h 2184"/>
                  <a:gd name="T2" fmla="*/ 1 w 756"/>
                  <a:gd name="T3" fmla="*/ 3 h 2184"/>
                  <a:gd name="T4" fmla="*/ 0 w 756"/>
                  <a:gd name="T5" fmla="*/ 3 h 2184"/>
                  <a:gd name="T6" fmla="*/ 2 w 756"/>
                  <a:gd name="T7" fmla="*/ 1 h 2184"/>
                  <a:gd name="T8" fmla="*/ 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19" name="Freeform 1122"/>
              <p:cNvSpPr>
                <a:spLocks/>
              </p:cNvSpPr>
              <p:nvPr/>
            </p:nvSpPr>
            <p:spPr bwMode="auto">
              <a:xfrm>
                <a:off x="1732" y="2534"/>
                <a:ext cx="1680" cy="399"/>
              </a:xfrm>
              <a:custGeom>
                <a:avLst/>
                <a:gdLst>
                  <a:gd name="T0" fmla="*/ 1 w 2773"/>
                  <a:gd name="T1" fmla="*/ 0 h 738"/>
                  <a:gd name="T2" fmla="*/ 0 w 2773"/>
                  <a:gd name="T3" fmla="*/ 1 h 738"/>
                  <a:gd name="T4" fmla="*/ 10 w 2773"/>
                  <a:gd name="T5" fmla="*/ 1 h 738"/>
                  <a:gd name="T6" fmla="*/ 10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20" name="Freeform 1123"/>
              <p:cNvSpPr>
                <a:spLocks/>
              </p:cNvSpPr>
              <p:nvPr/>
            </p:nvSpPr>
            <p:spPr bwMode="auto">
              <a:xfrm>
                <a:off x="3195" y="1755"/>
                <a:ext cx="429" cy="1187"/>
              </a:xfrm>
              <a:custGeom>
                <a:avLst/>
                <a:gdLst>
                  <a:gd name="T0" fmla="*/ 8 w 637"/>
                  <a:gd name="T1" fmla="*/ 0 h 1659"/>
                  <a:gd name="T2" fmla="*/ 8 w 637"/>
                  <a:gd name="T3" fmla="*/ 0 h 1659"/>
                  <a:gd name="T4" fmla="*/ 1 w 637"/>
                  <a:gd name="T5" fmla="*/ 42 h 1659"/>
                  <a:gd name="T6" fmla="*/ 0 w 637"/>
                  <a:gd name="T7" fmla="*/ 41 h 1659"/>
                  <a:gd name="T8" fmla="*/ 8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21" name="Freeform 1124"/>
              <p:cNvSpPr>
                <a:spLocks/>
              </p:cNvSpPr>
              <p:nvPr/>
            </p:nvSpPr>
            <p:spPr bwMode="auto">
              <a:xfrm>
                <a:off x="1734" y="2587"/>
                <a:ext cx="1494" cy="394"/>
              </a:xfrm>
              <a:custGeom>
                <a:avLst/>
                <a:gdLst>
                  <a:gd name="T0" fmla="*/ 0 w 2216"/>
                  <a:gd name="T1" fmla="*/ 0 h 550"/>
                  <a:gd name="T2" fmla="*/ 1 w 2216"/>
                  <a:gd name="T3" fmla="*/ 1 h 550"/>
                  <a:gd name="T4" fmla="*/ 28 w 2216"/>
                  <a:gd name="T5" fmla="*/ 14 h 550"/>
                  <a:gd name="T6" fmla="*/ 28 w 2216"/>
                  <a:gd name="T7" fmla="*/ 1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3422" name="Group 1125"/>
              <p:cNvGrpSpPr>
                <a:grpSpLocks/>
              </p:cNvGrpSpPr>
              <p:nvPr/>
            </p:nvGrpSpPr>
            <p:grpSpPr bwMode="auto">
              <a:xfrm>
                <a:off x="1709" y="3008"/>
                <a:ext cx="507" cy="234"/>
                <a:chOff x="1740" y="2642"/>
                <a:chExt cx="752" cy="327"/>
              </a:xfrm>
            </p:grpSpPr>
            <p:sp>
              <p:nvSpPr>
                <p:cNvPr id="13429" name="Freeform 112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30" name="Freeform 112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31" name="Freeform 112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32" name="Freeform 112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33" name="Freeform 113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34" name="Freeform 113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3423" name="Freeform 1132"/>
              <p:cNvSpPr>
                <a:spLocks/>
              </p:cNvSpPr>
              <p:nvPr/>
            </p:nvSpPr>
            <p:spPr bwMode="auto">
              <a:xfrm>
                <a:off x="2577" y="3043"/>
                <a:ext cx="614" cy="514"/>
              </a:xfrm>
              <a:custGeom>
                <a:avLst/>
                <a:gdLst>
                  <a:gd name="T0" fmla="*/ 1 w 990"/>
                  <a:gd name="T1" fmla="*/ 6 h 792"/>
                  <a:gd name="T2" fmla="*/ 6 w 990"/>
                  <a:gd name="T3" fmla="*/ 0 h 792"/>
                  <a:gd name="T4" fmla="*/ 6 w 990"/>
                  <a:gd name="T5" fmla="*/ 1 h 792"/>
                  <a:gd name="T6" fmla="*/ 0 w 990"/>
                  <a:gd name="T7" fmla="*/ 6 h 792"/>
                  <a:gd name="T8" fmla="*/ 1 w 990"/>
                  <a:gd name="T9" fmla="*/ 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24" name="Freeform 1133"/>
              <p:cNvSpPr>
                <a:spLocks/>
              </p:cNvSpPr>
              <p:nvPr/>
            </p:nvSpPr>
            <p:spPr bwMode="auto">
              <a:xfrm>
                <a:off x="1010" y="3084"/>
                <a:ext cx="1571" cy="469"/>
              </a:xfrm>
              <a:custGeom>
                <a:avLst/>
                <a:gdLst>
                  <a:gd name="T0" fmla="*/ 1 w 2532"/>
                  <a:gd name="T1" fmla="*/ 0 h 723"/>
                  <a:gd name="T2" fmla="*/ 1 w 2532"/>
                  <a:gd name="T3" fmla="*/ 0 h 723"/>
                  <a:gd name="T4" fmla="*/ 14 w 2532"/>
                  <a:gd name="T5" fmla="*/ 6 h 723"/>
                  <a:gd name="T6" fmla="*/ 14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25" name="Freeform 1134"/>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26" name="Freeform 1135"/>
              <p:cNvSpPr>
                <a:spLocks/>
              </p:cNvSpPr>
              <p:nvPr/>
            </p:nvSpPr>
            <p:spPr bwMode="auto">
              <a:xfrm>
                <a:off x="1012" y="2611"/>
                <a:ext cx="730" cy="393"/>
              </a:xfrm>
              <a:custGeom>
                <a:avLst/>
                <a:gdLst>
                  <a:gd name="T0" fmla="*/ 6 w 1176"/>
                  <a:gd name="T1" fmla="*/ 0 h 606"/>
                  <a:gd name="T2" fmla="*/ 0 w 1176"/>
                  <a:gd name="T3" fmla="*/ 5 h 606"/>
                  <a:gd name="T4" fmla="*/ 1 w 1176"/>
                  <a:gd name="T5" fmla="*/ 5 h 606"/>
                  <a:gd name="T6" fmla="*/ 6 w 1176"/>
                  <a:gd name="T7" fmla="*/ 1 h 606"/>
                  <a:gd name="T8" fmla="*/ 6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27" name="Freeform 1136"/>
              <p:cNvSpPr>
                <a:spLocks/>
              </p:cNvSpPr>
              <p:nvPr/>
            </p:nvSpPr>
            <p:spPr bwMode="auto">
              <a:xfrm>
                <a:off x="1061" y="3018"/>
                <a:ext cx="1490" cy="451"/>
              </a:xfrm>
              <a:custGeom>
                <a:avLst/>
                <a:gdLst>
                  <a:gd name="T0" fmla="*/ 1 w 2532"/>
                  <a:gd name="T1" fmla="*/ 0 h 723"/>
                  <a:gd name="T2" fmla="*/ 1 w 2532"/>
                  <a:gd name="T3" fmla="*/ 0 h 723"/>
                  <a:gd name="T4" fmla="*/ 7 w 2532"/>
                  <a:gd name="T5" fmla="*/ 4 h 723"/>
                  <a:gd name="T6" fmla="*/ 7 w 2532"/>
                  <a:gd name="T7" fmla="*/ 4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28" name="Freeform 1137"/>
              <p:cNvSpPr>
                <a:spLocks/>
              </p:cNvSpPr>
              <p:nvPr/>
            </p:nvSpPr>
            <p:spPr bwMode="auto">
              <a:xfrm flipV="1">
                <a:off x="2549" y="2986"/>
                <a:ext cx="608" cy="467"/>
              </a:xfrm>
              <a:custGeom>
                <a:avLst/>
                <a:gdLst>
                  <a:gd name="T0" fmla="*/ 0 w 2532"/>
                  <a:gd name="T1" fmla="*/ 0 h 723"/>
                  <a:gd name="T2" fmla="*/ 0 w 2532"/>
                  <a:gd name="T3" fmla="*/ 0 h 723"/>
                  <a:gd name="T4" fmla="*/ 0 w 2532"/>
                  <a:gd name="T5" fmla="*/ 6 h 723"/>
                  <a:gd name="T6" fmla="*/ 0 w 2532"/>
                  <a:gd name="T7" fmla="*/ 6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3385" name="Group 1139"/>
            <p:cNvGrpSpPr>
              <a:grpSpLocks/>
            </p:cNvGrpSpPr>
            <p:nvPr/>
          </p:nvGrpSpPr>
          <p:grpSpPr bwMode="auto">
            <a:xfrm flipH="1">
              <a:off x="5940425" y="3222625"/>
              <a:ext cx="414337" cy="373063"/>
              <a:chOff x="2839" y="3501"/>
              <a:chExt cx="755" cy="803"/>
            </a:xfrm>
          </p:grpSpPr>
          <p:pic>
            <p:nvPicPr>
              <p:cNvPr id="13410" name="Picture 1140" descr="desktop_computer_stylized_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1" name="Freeform 1141"/>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13386" name="Group 1142"/>
            <p:cNvGrpSpPr>
              <a:grpSpLocks/>
            </p:cNvGrpSpPr>
            <p:nvPr/>
          </p:nvGrpSpPr>
          <p:grpSpPr bwMode="auto">
            <a:xfrm>
              <a:off x="7307263" y="5422900"/>
              <a:ext cx="474662" cy="407988"/>
              <a:chOff x="877" y="1008"/>
              <a:chExt cx="2747" cy="2591"/>
            </a:xfrm>
          </p:grpSpPr>
          <p:pic>
            <p:nvPicPr>
              <p:cNvPr id="13387" name="Picture 1143" descr="antenna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88" name="Picture 1144" descr="laptop_keyboard"/>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89" name="Freeform 1145"/>
              <p:cNvSpPr>
                <a:spLocks/>
              </p:cNvSpPr>
              <p:nvPr/>
            </p:nvSpPr>
            <p:spPr bwMode="auto">
              <a:xfrm>
                <a:off x="1753" y="1603"/>
                <a:ext cx="1807" cy="1322"/>
              </a:xfrm>
              <a:custGeom>
                <a:avLst/>
                <a:gdLst>
                  <a:gd name="T0" fmla="*/ 2 w 2982"/>
                  <a:gd name="T1" fmla="*/ 0 h 2442"/>
                  <a:gd name="T2" fmla="*/ 0 w 2982"/>
                  <a:gd name="T3" fmla="*/ 2 h 2442"/>
                  <a:gd name="T4" fmla="*/ 10 w 2982"/>
                  <a:gd name="T5" fmla="*/ 3 h 2442"/>
                  <a:gd name="T6" fmla="*/ 12 w 2982"/>
                  <a:gd name="T7" fmla="*/ 1 h 2442"/>
                  <a:gd name="T8" fmla="*/ 2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13390" name="Picture 1146" descr="screen"/>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91" name="Freeform 1147"/>
              <p:cNvSpPr>
                <a:spLocks/>
              </p:cNvSpPr>
              <p:nvPr/>
            </p:nvSpPr>
            <p:spPr bwMode="auto">
              <a:xfrm>
                <a:off x="2082" y="1564"/>
                <a:ext cx="1531" cy="246"/>
              </a:xfrm>
              <a:custGeom>
                <a:avLst/>
                <a:gdLst>
                  <a:gd name="T0" fmla="*/ 1 w 2528"/>
                  <a:gd name="T1" fmla="*/ 0 h 455"/>
                  <a:gd name="T2" fmla="*/ 10 w 2528"/>
                  <a:gd name="T3" fmla="*/ 1 h 455"/>
                  <a:gd name="T4" fmla="*/ 10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2" name="Freeform 1148"/>
              <p:cNvSpPr>
                <a:spLocks/>
              </p:cNvSpPr>
              <p:nvPr/>
            </p:nvSpPr>
            <p:spPr bwMode="auto">
              <a:xfrm>
                <a:off x="1737" y="1562"/>
                <a:ext cx="425" cy="1024"/>
              </a:xfrm>
              <a:custGeom>
                <a:avLst/>
                <a:gdLst>
                  <a:gd name="T0" fmla="*/ 2 w 702"/>
                  <a:gd name="T1" fmla="*/ 0 h 1893"/>
                  <a:gd name="T2" fmla="*/ 0 w 702"/>
                  <a:gd name="T3" fmla="*/ 2 h 1893"/>
                  <a:gd name="T4" fmla="*/ 1 w 702"/>
                  <a:gd name="T5" fmla="*/ 2 h 1893"/>
                  <a:gd name="T6" fmla="*/ 3 w 702"/>
                  <a:gd name="T7" fmla="*/ 1 h 1893"/>
                  <a:gd name="T8" fmla="*/ 2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3" name="Freeform 1149"/>
              <p:cNvSpPr>
                <a:spLocks/>
              </p:cNvSpPr>
              <p:nvPr/>
            </p:nvSpPr>
            <p:spPr bwMode="auto">
              <a:xfrm>
                <a:off x="3144" y="1745"/>
                <a:ext cx="458" cy="1182"/>
              </a:xfrm>
              <a:custGeom>
                <a:avLst/>
                <a:gdLst>
                  <a:gd name="T0" fmla="*/ 3 w 756"/>
                  <a:gd name="T1" fmla="*/ 0 h 2184"/>
                  <a:gd name="T2" fmla="*/ 1 w 756"/>
                  <a:gd name="T3" fmla="*/ 3 h 2184"/>
                  <a:gd name="T4" fmla="*/ 0 w 756"/>
                  <a:gd name="T5" fmla="*/ 3 h 2184"/>
                  <a:gd name="T6" fmla="*/ 2 w 756"/>
                  <a:gd name="T7" fmla="*/ 1 h 2184"/>
                  <a:gd name="T8" fmla="*/ 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4" name="Freeform 1150"/>
              <p:cNvSpPr>
                <a:spLocks/>
              </p:cNvSpPr>
              <p:nvPr/>
            </p:nvSpPr>
            <p:spPr bwMode="auto">
              <a:xfrm>
                <a:off x="1732" y="2534"/>
                <a:ext cx="1680" cy="399"/>
              </a:xfrm>
              <a:custGeom>
                <a:avLst/>
                <a:gdLst>
                  <a:gd name="T0" fmla="*/ 1 w 2773"/>
                  <a:gd name="T1" fmla="*/ 0 h 738"/>
                  <a:gd name="T2" fmla="*/ 0 w 2773"/>
                  <a:gd name="T3" fmla="*/ 1 h 738"/>
                  <a:gd name="T4" fmla="*/ 10 w 2773"/>
                  <a:gd name="T5" fmla="*/ 1 h 738"/>
                  <a:gd name="T6" fmla="*/ 10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5" name="Freeform 1151"/>
              <p:cNvSpPr>
                <a:spLocks/>
              </p:cNvSpPr>
              <p:nvPr/>
            </p:nvSpPr>
            <p:spPr bwMode="auto">
              <a:xfrm>
                <a:off x="3195" y="1755"/>
                <a:ext cx="429" cy="1187"/>
              </a:xfrm>
              <a:custGeom>
                <a:avLst/>
                <a:gdLst>
                  <a:gd name="T0" fmla="*/ 8 w 637"/>
                  <a:gd name="T1" fmla="*/ 0 h 1659"/>
                  <a:gd name="T2" fmla="*/ 8 w 637"/>
                  <a:gd name="T3" fmla="*/ 0 h 1659"/>
                  <a:gd name="T4" fmla="*/ 1 w 637"/>
                  <a:gd name="T5" fmla="*/ 42 h 1659"/>
                  <a:gd name="T6" fmla="*/ 0 w 637"/>
                  <a:gd name="T7" fmla="*/ 41 h 1659"/>
                  <a:gd name="T8" fmla="*/ 8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6" name="Freeform 1152"/>
              <p:cNvSpPr>
                <a:spLocks/>
              </p:cNvSpPr>
              <p:nvPr/>
            </p:nvSpPr>
            <p:spPr bwMode="auto">
              <a:xfrm>
                <a:off x="1734" y="2587"/>
                <a:ext cx="1494" cy="394"/>
              </a:xfrm>
              <a:custGeom>
                <a:avLst/>
                <a:gdLst>
                  <a:gd name="T0" fmla="*/ 0 w 2216"/>
                  <a:gd name="T1" fmla="*/ 0 h 550"/>
                  <a:gd name="T2" fmla="*/ 1 w 2216"/>
                  <a:gd name="T3" fmla="*/ 1 h 550"/>
                  <a:gd name="T4" fmla="*/ 28 w 2216"/>
                  <a:gd name="T5" fmla="*/ 14 h 550"/>
                  <a:gd name="T6" fmla="*/ 28 w 2216"/>
                  <a:gd name="T7" fmla="*/ 1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3397" name="Group 1153"/>
              <p:cNvGrpSpPr>
                <a:grpSpLocks/>
              </p:cNvGrpSpPr>
              <p:nvPr/>
            </p:nvGrpSpPr>
            <p:grpSpPr bwMode="auto">
              <a:xfrm>
                <a:off x="1709" y="3008"/>
                <a:ext cx="507" cy="234"/>
                <a:chOff x="1740" y="2642"/>
                <a:chExt cx="752" cy="327"/>
              </a:xfrm>
            </p:grpSpPr>
            <p:sp>
              <p:nvSpPr>
                <p:cNvPr id="13404" name="Freeform 1154"/>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05" name="Freeform 1155"/>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06" name="Freeform 1156"/>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07" name="Freeform 1157"/>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08" name="Freeform 1158"/>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09" name="Freeform 1159"/>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3398" name="Freeform 1160"/>
              <p:cNvSpPr>
                <a:spLocks/>
              </p:cNvSpPr>
              <p:nvPr/>
            </p:nvSpPr>
            <p:spPr bwMode="auto">
              <a:xfrm>
                <a:off x="2577" y="3043"/>
                <a:ext cx="614" cy="514"/>
              </a:xfrm>
              <a:custGeom>
                <a:avLst/>
                <a:gdLst>
                  <a:gd name="T0" fmla="*/ 1 w 990"/>
                  <a:gd name="T1" fmla="*/ 6 h 792"/>
                  <a:gd name="T2" fmla="*/ 6 w 990"/>
                  <a:gd name="T3" fmla="*/ 0 h 792"/>
                  <a:gd name="T4" fmla="*/ 6 w 990"/>
                  <a:gd name="T5" fmla="*/ 1 h 792"/>
                  <a:gd name="T6" fmla="*/ 0 w 990"/>
                  <a:gd name="T7" fmla="*/ 6 h 792"/>
                  <a:gd name="T8" fmla="*/ 1 w 990"/>
                  <a:gd name="T9" fmla="*/ 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9" name="Freeform 1161"/>
              <p:cNvSpPr>
                <a:spLocks/>
              </p:cNvSpPr>
              <p:nvPr/>
            </p:nvSpPr>
            <p:spPr bwMode="auto">
              <a:xfrm>
                <a:off x="1010" y="3084"/>
                <a:ext cx="1571" cy="469"/>
              </a:xfrm>
              <a:custGeom>
                <a:avLst/>
                <a:gdLst>
                  <a:gd name="T0" fmla="*/ 1 w 2532"/>
                  <a:gd name="T1" fmla="*/ 0 h 723"/>
                  <a:gd name="T2" fmla="*/ 1 w 2532"/>
                  <a:gd name="T3" fmla="*/ 0 h 723"/>
                  <a:gd name="T4" fmla="*/ 14 w 2532"/>
                  <a:gd name="T5" fmla="*/ 6 h 723"/>
                  <a:gd name="T6" fmla="*/ 14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00" name="Freeform 1162"/>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01" name="Freeform 1163"/>
              <p:cNvSpPr>
                <a:spLocks/>
              </p:cNvSpPr>
              <p:nvPr/>
            </p:nvSpPr>
            <p:spPr bwMode="auto">
              <a:xfrm>
                <a:off x="1012" y="2611"/>
                <a:ext cx="730" cy="393"/>
              </a:xfrm>
              <a:custGeom>
                <a:avLst/>
                <a:gdLst>
                  <a:gd name="T0" fmla="*/ 6 w 1176"/>
                  <a:gd name="T1" fmla="*/ 0 h 606"/>
                  <a:gd name="T2" fmla="*/ 0 w 1176"/>
                  <a:gd name="T3" fmla="*/ 5 h 606"/>
                  <a:gd name="T4" fmla="*/ 1 w 1176"/>
                  <a:gd name="T5" fmla="*/ 5 h 606"/>
                  <a:gd name="T6" fmla="*/ 6 w 1176"/>
                  <a:gd name="T7" fmla="*/ 1 h 606"/>
                  <a:gd name="T8" fmla="*/ 6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02" name="Freeform 1164"/>
              <p:cNvSpPr>
                <a:spLocks/>
              </p:cNvSpPr>
              <p:nvPr/>
            </p:nvSpPr>
            <p:spPr bwMode="auto">
              <a:xfrm>
                <a:off x="1061" y="3018"/>
                <a:ext cx="1490" cy="451"/>
              </a:xfrm>
              <a:custGeom>
                <a:avLst/>
                <a:gdLst>
                  <a:gd name="T0" fmla="*/ 1 w 2532"/>
                  <a:gd name="T1" fmla="*/ 0 h 723"/>
                  <a:gd name="T2" fmla="*/ 1 w 2532"/>
                  <a:gd name="T3" fmla="*/ 0 h 723"/>
                  <a:gd name="T4" fmla="*/ 7 w 2532"/>
                  <a:gd name="T5" fmla="*/ 4 h 723"/>
                  <a:gd name="T6" fmla="*/ 7 w 2532"/>
                  <a:gd name="T7" fmla="*/ 4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03" name="Freeform 1165"/>
              <p:cNvSpPr>
                <a:spLocks/>
              </p:cNvSpPr>
              <p:nvPr/>
            </p:nvSpPr>
            <p:spPr bwMode="auto">
              <a:xfrm flipV="1">
                <a:off x="2549" y="2986"/>
                <a:ext cx="608" cy="467"/>
              </a:xfrm>
              <a:custGeom>
                <a:avLst/>
                <a:gdLst>
                  <a:gd name="T0" fmla="*/ 0 w 2532"/>
                  <a:gd name="T1" fmla="*/ 0 h 723"/>
                  <a:gd name="T2" fmla="*/ 0 w 2532"/>
                  <a:gd name="T3" fmla="*/ 0 h 723"/>
                  <a:gd name="T4" fmla="*/ 0 w 2532"/>
                  <a:gd name="T5" fmla="*/ 6 h 723"/>
                  <a:gd name="T6" fmla="*/ 0 w 2532"/>
                  <a:gd name="T7" fmla="*/ 6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 name="Slide Number Placeholder 2"/>
          <p:cNvSpPr>
            <a:spLocks noGrp="1"/>
          </p:cNvSpPr>
          <p:nvPr>
            <p:ph type="sldNum" sz="quarter" idx="12"/>
          </p:nvPr>
        </p:nvSpPr>
        <p:spPr/>
        <p:txBody>
          <a:bodyPr/>
          <a:lstStyle/>
          <a:p>
            <a:pPr>
              <a:defRPr/>
            </a:pPr>
            <a:fld id="{7C0D84D4-92A8-4F17-86FA-297985C770F1}" type="slidenum">
              <a:rPr lang="en-US" smtClean="0"/>
              <a:pPr>
                <a:defRPr/>
              </a:pPr>
              <a:t>3</a:t>
            </a:fld>
            <a:endParaRPr lang="en-US" dirty="0"/>
          </a:p>
        </p:txBody>
      </p:sp>
    </p:spTree>
    <p:extLst>
      <p:ext uri="{BB962C8B-B14F-4D97-AF65-F5344CB8AC3E}">
        <p14:creationId xmlns:p14="http://schemas.microsoft.com/office/powerpoint/2010/main" val="42049191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599017" y="1074244"/>
            <a:ext cx="8544983" cy="670967"/>
          </a:xfrm>
        </p:spPr>
        <p:txBody>
          <a:bodyPr>
            <a:normAutofit/>
          </a:bodyPr>
          <a:lstStyle/>
          <a:p>
            <a:r>
              <a:rPr lang="en-US" sz="3600" dirty="0"/>
              <a:t>TCP sequence numbers, ACKs</a:t>
            </a:r>
            <a:endParaRPr lang="en-US" sz="3300" b="0" dirty="0"/>
          </a:p>
        </p:txBody>
      </p:sp>
      <p:sp>
        <p:nvSpPr>
          <p:cNvPr id="223" name="Rectangle 5">
            <a:extLst>
              <a:ext uri="{FF2B5EF4-FFF2-40B4-BE49-F238E27FC236}">
                <a16:creationId xmlns:a16="http://schemas.microsoft.com/office/drawing/2014/main" id="{D2976065-03BB-9A44-9CEB-93BE9CAA88A6}"/>
              </a:ext>
            </a:extLst>
          </p:cNvPr>
          <p:cNvSpPr txBox="1">
            <a:spLocks noChangeArrowheads="1"/>
          </p:cNvSpPr>
          <p:nvPr/>
        </p:nvSpPr>
        <p:spPr bwMode="auto">
          <a:xfrm>
            <a:off x="536379" y="1874034"/>
            <a:ext cx="3822502" cy="9834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68580" tIns="34290" rIns="68580" bIns="3429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176213" indent="-92869" defTabSz="685800">
              <a:buNone/>
              <a:defRPr/>
            </a:pPr>
            <a:r>
              <a:rPr lang="en-US" altLang="en-US" sz="2100" b="0" i="1" kern="0" dirty="0">
                <a:solidFill>
                  <a:srgbClr val="CC0000"/>
                </a:solidFill>
                <a:latin typeface="Calibri" panose="020F0502020204030204"/>
                <a:ea typeface="ＭＳ Ｐゴシック" panose="020B0600070205080204" pitchFamily="34" charset="-128"/>
              </a:rPr>
              <a:t>Sequence numbers:</a:t>
            </a:r>
          </a:p>
          <a:p>
            <a:pPr marL="476250" lvl="1" indent="-208360" defTabSz="685800">
              <a:defRPr/>
            </a:pPr>
            <a:r>
              <a:rPr lang="en-US" altLang="en-US" sz="2100" b="0" kern="0" dirty="0">
                <a:solidFill>
                  <a:prstClr val="black"/>
                </a:solidFill>
                <a:latin typeface="Calibri" panose="020F0502020204030204"/>
                <a:ea typeface="ＭＳ Ｐゴシック" panose="020B0600070205080204" pitchFamily="34" charset="-128"/>
              </a:rPr>
              <a:t>byte stream “</a:t>
            </a:r>
            <a:r>
              <a:rPr lang="en-US" altLang="ja-JP" sz="2100" b="0" kern="0" dirty="0">
                <a:solidFill>
                  <a:prstClr val="black"/>
                </a:solidFill>
                <a:latin typeface="Calibri" panose="020F0502020204030204"/>
                <a:ea typeface="ＭＳ Ｐゴシック" panose="020B0600070205080204" pitchFamily="34" charset="-128"/>
              </a:rPr>
              <a:t>number” of first byte in segment’s data</a:t>
            </a:r>
            <a:endParaRPr lang="en-US" altLang="ja-JP" sz="1800" b="0" kern="0" dirty="0">
              <a:solidFill>
                <a:prstClr val="black"/>
              </a:solidFill>
              <a:latin typeface="Calibri" panose="020F0502020204030204"/>
              <a:ea typeface="ＭＳ Ｐゴシック" panose="020B0600070205080204" pitchFamily="34" charset="-128"/>
            </a:endParaRPr>
          </a:p>
        </p:txBody>
      </p:sp>
      <p:grpSp>
        <p:nvGrpSpPr>
          <p:cNvPr id="224" name="Group 192">
            <a:extLst>
              <a:ext uri="{FF2B5EF4-FFF2-40B4-BE49-F238E27FC236}">
                <a16:creationId xmlns:a16="http://schemas.microsoft.com/office/drawing/2014/main" id="{9FCDCC73-BB43-8046-8E2C-1100B11E1F9D}"/>
              </a:ext>
            </a:extLst>
          </p:cNvPr>
          <p:cNvGrpSpPr>
            <a:grpSpLocks/>
          </p:cNvGrpSpPr>
          <p:nvPr/>
        </p:nvGrpSpPr>
        <p:grpSpPr bwMode="auto">
          <a:xfrm>
            <a:off x="5810263" y="3849212"/>
            <a:ext cx="2369349" cy="1930004"/>
            <a:chOff x="3497" y="2404"/>
            <a:chExt cx="1990" cy="1621"/>
          </a:xfrm>
        </p:grpSpPr>
        <p:sp>
          <p:nvSpPr>
            <p:cNvPr id="225" name="Rectangle 167">
              <a:extLst>
                <a:ext uri="{FF2B5EF4-FFF2-40B4-BE49-F238E27FC236}">
                  <a16:creationId xmlns:a16="http://schemas.microsoft.com/office/drawing/2014/main" id="{9463A16E-CF3F-744B-B6DB-33800BAB4519}"/>
                </a:ext>
              </a:extLst>
            </p:cNvPr>
            <p:cNvSpPr>
              <a:spLocks noChangeArrowheads="1"/>
            </p:cNvSpPr>
            <p:nvPr/>
          </p:nvSpPr>
          <p:spPr bwMode="auto">
            <a:xfrm>
              <a:off x="3755" y="3589"/>
              <a:ext cx="1202"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grpSp>
          <p:nvGrpSpPr>
            <p:cNvPr id="226" name="Group 148">
              <a:extLst>
                <a:ext uri="{FF2B5EF4-FFF2-40B4-BE49-F238E27FC236}">
                  <a16:creationId xmlns:a16="http://schemas.microsoft.com/office/drawing/2014/main" id="{841F4166-2762-C948-9842-0D47AF0FC7F8}"/>
                </a:ext>
              </a:extLst>
            </p:cNvPr>
            <p:cNvGrpSpPr>
              <a:grpSpLocks/>
            </p:cNvGrpSpPr>
            <p:nvPr/>
          </p:nvGrpSpPr>
          <p:grpSpPr bwMode="auto">
            <a:xfrm>
              <a:off x="3731" y="3291"/>
              <a:ext cx="1281" cy="734"/>
              <a:chOff x="1974" y="2984"/>
              <a:chExt cx="1281" cy="734"/>
            </a:xfrm>
          </p:grpSpPr>
          <p:sp>
            <p:nvSpPr>
              <p:cNvPr id="229" name="Rectangle 149">
                <a:extLst>
                  <a:ext uri="{FF2B5EF4-FFF2-40B4-BE49-F238E27FC236}">
                    <a16:creationId xmlns:a16="http://schemas.microsoft.com/office/drawing/2014/main" id="{6E7D0693-0288-9A4A-9FBC-6B90B9B96584}"/>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230" name="Text Box 150">
                <a:extLst>
                  <a:ext uri="{FF2B5EF4-FFF2-40B4-BE49-F238E27FC236}">
                    <a16:creationId xmlns:a16="http://schemas.microsoft.com/office/drawing/2014/main" id="{62697352-4BED-A64F-8830-504FE043B5D0}"/>
                  </a:ext>
                </a:extLst>
              </p:cNvPr>
              <p:cNvSpPr txBox="1">
                <a:spLocks noChangeArrowheads="1"/>
              </p:cNvSpPr>
              <p:nvPr/>
            </p:nvSpPr>
            <p:spPr bwMode="auto">
              <a:xfrm>
                <a:off x="1979" y="2984"/>
                <a:ext cx="625" cy="17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750" b="0" kern="0">
                    <a:solidFill>
                      <a:srgbClr val="000000"/>
                    </a:solidFill>
                    <a:latin typeface="Arial" charset="0"/>
                  </a:rPr>
                  <a:t>source port #</a:t>
                </a:r>
              </a:p>
            </p:txBody>
          </p:sp>
          <p:sp>
            <p:nvSpPr>
              <p:cNvPr id="231" name="Text Box 151">
                <a:extLst>
                  <a:ext uri="{FF2B5EF4-FFF2-40B4-BE49-F238E27FC236}">
                    <a16:creationId xmlns:a16="http://schemas.microsoft.com/office/drawing/2014/main" id="{2C0BFF63-7DCB-6D4D-AF9A-56894AAAD824}"/>
                  </a:ext>
                </a:extLst>
              </p:cNvPr>
              <p:cNvSpPr txBox="1">
                <a:spLocks noChangeArrowheads="1"/>
              </p:cNvSpPr>
              <p:nvPr/>
            </p:nvSpPr>
            <p:spPr bwMode="auto">
              <a:xfrm>
                <a:off x="2625" y="2987"/>
                <a:ext cx="536" cy="17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750" b="0" kern="0">
                    <a:solidFill>
                      <a:srgbClr val="000000"/>
                    </a:solidFill>
                    <a:latin typeface="Arial" charset="0"/>
                  </a:rPr>
                  <a:t>dest port #</a:t>
                </a:r>
              </a:p>
            </p:txBody>
          </p:sp>
          <p:sp>
            <p:nvSpPr>
              <p:cNvPr id="232" name="Text Box 152">
                <a:extLst>
                  <a:ext uri="{FF2B5EF4-FFF2-40B4-BE49-F238E27FC236}">
                    <a16:creationId xmlns:a16="http://schemas.microsoft.com/office/drawing/2014/main" id="{69698EB5-AC5E-124A-AB12-0B1B72742F02}"/>
                  </a:ext>
                </a:extLst>
              </p:cNvPr>
              <p:cNvSpPr txBox="1">
                <a:spLocks noChangeArrowheads="1"/>
              </p:cNvSpPr>
              <p:nvPr/>
            </p:nvSpPr>
            <p:spPr bwMode="auto">
              <a:xfrm>
                <a:off x="2154" y="3117"/>
                <a:ext cx="980" cy="19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900" b="0" kern="0">
                    <a:solidFill>
                      <a:srgbClr val="000000"/>
                    </a:solidFill>
                    <a:latin typeface="Arial" charset="0"/>
                  </a:rPr>
                  <a:t>sequence number</a:t>
                </a:r>
              </a:p>
            </p:txBody>
          </p:sp>
          <p:sp>
            <p:nvSpPr>
              <p:cNvPr id="233" name="Text Box 153">
                <a:extLst>
                  <a:ext uri="{FF2B5EF4-FFF2-40B4-BE49-F238E27FC236}">
                    <a16:creationId xmlns:a16="http://schemas.microsoft.com/office/drawing/2014/main" id="{697ADB2B-E096-7A41-ACDA-9E058B2EFF5D}"/>
                  </a:ext>
                </a:extLst>
              </p:cNvPr>
              <p:cNvSpPr txBox="1">
                <a:spLocks noChangeArrowheads="1"/>
              </p:cNvSpPr>
              <p:nvPr/>
            </p:nvSpPr>
            <p:spPr bwMode="auto">
              <a:xfrm>
                <a:off x="1974" y="3257"/>
                <a:ext cx="1281" cy="19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900" b="0" kern="0" dirty="0">
                    <a:solidFill>
                      <a:srgbClr val="FFFFFF"/>
                    </a:solidFill>
                    <a:latin typeface="Arial" charset="0"/>
                  </a:rPr>
                  <a:t>acknowledgement number</a:t>
                </a:r>
              </a:p>
            </p:txBody>
          </p:sp>
          <p:sp>
            <p:nvSpPr>
              <p:cNvPr id="234" name="Text Box 154">
                <a:extLst>
                  <a:ext uri="{FF2B5EF4-FFF2-40B4-BE49-F238E27FC236}">
                    <a16:creationId xmlns:a16="http://schemas.microsoft.com/office/drawing/2014/main" id="{FD66858C-8D5E-8443-9F2A-57EB759D3EFB}"/>
                  </a:ext>
                </a:extLst>
              </p:cNvPr>
              <p:cNvSpPr txBox="1">
                <a:spLocks noChangeArrowheads="1"/>
              </p:cNvSpPr>
              <p:nvPr/>
            </p:nvSpPr>
            <p:spPr bwMode="auto">
              <a:xfrm>
                <a:off x="2032" y="3544"/>
                <a:ext cx="517" cy="17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750" b="0" kern="0">
                    <a:solidFill>
                      <a:srgbClr val="000000"/>
                    </a:solidFill>
                    <a:latin typeface="Arial" charset="0"/>
                  </a:rPr>
                  <a:t>checksum</a:t>
                </a:r>
              </a:p>
            </p:txBody>
          </p:sp>
          <p:sp>
            <p:nvSpPr>
              <p:cNvPr id="235" name="Line 155">
                <a:extLst>
                  <a:ext uri="{FF2B5EF4-FFF2-40B4-BE49-F238E27FC236}">
                    <a16:creationId xmlns:a16="http://schemas.microsoft.com/office/drawing/2014/main" id="{3FFD0288-879C-5D4E-AB0C-3445A5A97975}"/>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sp>
            <p:nvSpPr>
              <p:cNvPr id="236" name="Line 156">
                <a:extLst>
                  <a:ext uri="{FF2B5EF4-FFF2-40B4-BE49-F238E27FC236}">
                    <a16:creationId xmlns:a16="http://schemas.microsoft.com/office/drawing/2014/main" id="{258401F9-F43D-C344-A200-772A5E1E1CB6}"/>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sp>
            <p:nvSpPr>
              <p:cNvPr id="237" name="Line 157">
                <a:extLst>
                  <a:ext uri="{FF2B5EF4-FFF2-40B4-BE49-F238E27FC236}">
                    <a16:creationId xmlns:a16="http://schemas.microsoft.com/office/drawing/2014/main" id="{1E8AD451-7070-4243-A92C-2F6573F9406B}"/>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sp>
            <p:nvSpPr>
              <p:cNvPr id="238" name="Line 158">
                <a:extLst>
                  <a:ext uri="{FF2B5EF4-FFF2-40B4-BE49-F238E27FC236}">
                    <a16:creationId xmlns:a16="http://schemas.microsoft.com/office/drawing/2014/main" id="{A4BD4C96-4E2A-074E-8E46-E4BF76EDD858}"/>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sp>
            <p:nvSpPr>
              <p:cNvPr id="239" name="Line 159">
                <a:extLst>
                  <a:ext uri="{FF2B5EF4-FFF2-40B4-BE49-F238E27FC236}">
                    <a16:creationId xmlns:a16="http://schemas.microsoft.com/office/drawing/2014/main" id="{2153A22B-2E95-B947-A87C-50991B8DBA5D}"/>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sp>
            <p:nvSpPr>
              <p:cNvPr id="240" name="Line 160">
                <a:extLst>
                  <a:ext uri="{FF2B5EF4-FFF2-40B4-BE49-F238E27FC236}">
                    <a16:creationId xmlns:a16="http://schemas.microsoft.com/office/drawing/2014/main" id="{BE256B00-4CFB-254F-8432-198CA45B2CAE}"/>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sp>
            <p:nvSpPr>
              <p:cNvPr id="241" name="Text Box 161">
                <a:extLst>
                  <a:ext uri="{FF2B5EF4-FFF2-40B4-BE49-F238E27FC236}">
                    <a16:creationId xmlns:a16="http://schemas.microsoft.com/office/drawing/2014/main" id="{B0718275-925B-4143-80DA-87B335709565}"/>
                  </a:ext>
                </a:extLst>
              </p:cNvPr>
              <p:cNvSpPr txBox="1">
                <a:spLocks noChangeArrowheads="1"/>
              </p:cNvSpPr>
              <p:nvPr/>
            </p:nvSpPr>
            <p:spPr bwMode="auto">
              <a:xfrm>
                <a:off x="2687" y="3390"/>
                <a:ext cx="365" cy="19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900" b="0" kern="0">
                    <a:solidFill>
                      <a:srgbClr val="000000"/>
                    </a:solidFill>
                    <a:latin typeface="Arial" charset="0"/>
                  </a:rPr>
                  <a:t>rwnd</a:t>
                </a:r>
              </a:p>
            </p:txBody>
          </p:sp>
          <p:sp>
            <p:nvSpPr>
              <p:cNvPr id="242" name="Text Box 162">
                <a:extLst>
                  <a:ext uri="{FF2B5EF4-FFF2-40B4-BE49-F238E27FC236}">
                    <a16:creationId xmlns:a16="http://schemas.microsoft.com/office/drawing/2014/main" id="{539F6CE1-CE5E-234B-9AFA-A6F230193072}"/>
                  </a:ext>
                </a:extLst>
              </p:cNvPr>
              <p:cNvSpPr txBox="1">
                <a:spLocks noChangeArrowheads="1"/>
              </p:cNvSpPr>
              <p:nvPr/>
            </p:nvSpPr>
            <p:spPr bwMode="auto">
              <a:xfrm>
                <a:off x="2630" y="3544"/>
                <a:ext cx="539" cy="17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750" b="0" kern="0">
                    <a:solidFill>
                      <a:srgbClr val="000000"/>
                    </a:solidFill>
                    <a:latin typeface="Arial" charset="0"/>
                  </a:rPr>
                  <a:t>urg pointer</a:t>
                </a:r>
              </a:p>
            </p:txBody>
          </p:sp>
          <p:sp>
            <p:nvSpPr>
              <p:cNvPr id="243" name="Line 163">
                <a:extLst>
                  <a:ext uri="{FF2B5EF4-FFF2-40B4-BE49-F238E27FC236}">
                    <a16:creationId xmlns:a16="http://schemas.microsoft.com/office/drawing/2014/main" id="{6A1FC325-C1C9-E145-AB86-EB4CA77AB42D}"/>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sp>
            <p:nvSpPr>
              <p:cNvPr id="244" name="Line 164">
                <a:extLst>
                  <a:ext uri="{FF2B5EF4-FFF2-40B4-BE49-F238E27FC236}">
                    <a16:creationId xmlns:a16="http://schemas.microsoft.com/office/drawing/2014/main" id="{A57D4AEC-EA9B-6441-B943-116E0B65541F}"/>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grpSp>
        <p:sp>
          <p:nvSpPr>
            <p:cNvPr id="227" name="Text Box 166">
              <a:extLst>
                <a:ext uri="{FF2B5EF4-FFF2-40B4-BE49-F238E27FC236}">
                  <a16:creationId xmlns:a16="http://schemas.microsoft.com/office/drawing/2014/main" id="{A11A42A2-3DE7-8749-BEFC-4B12DFD4E911}"/>
                </a:ext>
              </a:extLst>
            </p:cNvPr>
            <p:cNvSpPr txBox="1">
              <a:spLocks noChangeArrowheads="1"/>
            </p:cNvSpPr>
            <p:nvPr/>
          </p:nvSpPr>
          <p:spPr bwMode="auto">
            <a:xfrm>
              <a:off x="3497" y="3092"/>
              <a:ext cx="199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200" b="0" kern="0" dirty="0">
                  <a:solidFill>
                    <a:srgbClr val="000000"/>
                  </a:solidFill>
                </a:rPr>
                <a:t>outgoing segment from receiver</a:t>
              </a:r>
            </a:p>
          </p:txBody>
        </p:sp>
        <p:sp>
          <p:nvSpPr>
            <p:cNvPr id="228" name="Freeform 168">
              <a:extLst>
                <a:ext uri="{FF2B5EF4-FFF2-40B4-BE49-F238E27FC236}">
                  <a16:creationId xmlns:a16="http://schemas.microsoft.com/office/drawing/2014/main" id="{06FB8DE4-FF8B-2A4C-9587-9B7067BCC3D8}"/>
                </a:ext>
              </a:extLst>
            </p:cNvPr>
            <p:cNvSpPr>
              <a:spLocks/>
            </p:cNvSpPr>
            <p:nvPr/>
          </p:nvSpPr>
          <p:spPr bwMode="auto">
            <a:xfrm flipH="1" flipV="1">
              <a:off x="3599" y="2404"/>
              <a:ext cx="107" cy="1194"/>
            </a:xfrm>
            <a:custGeom>
              <a:avLst/>
              <a:gdLst>
                <a:gd name="T0" fmla="*/ 0 w 107"/>
                <a:gd name="T1" fmla="*/ 0 h 910"/>
                <a:gd name="T2" fmla="*/ 107 w 107"/>
                <a:gd name="T3" fmla="*/ 0 h 910"/>
                <a:gd name="T4" fmla="*/ 107 w 107"/>
                <a:gd name="T5" fmla="*/ 13768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a:defRPr/>
              </a:pPr>
              <a:endParaRPr lang="en-US" sz="1200" b="0" kern="0">
                <a:solidFill>
                  <a:srgbClr val="000000"/>
                </a:solidFill>
                <a:latin typeface="Tahoma" panose="020B0604030504040204" pitchFamily="34" charset="0"/>
                <a:ea typeface="ＭＳ Ｐゴシック" panose="020B0600070205080204" pitchFamily="34" charset="-128"/>
              </a:endParaRPr>
            </a:p>
          </p:txBody>
        </p:sp>
      </p:grpSp>
      <p:grpSp>
        <p:nvGrpSpPr>
          <p:cNvPr id="245" name="Group 195">
            <a:extLst>
              <a:ext uri="{FF2B5EF4-FFF2-40B4-BE49-F238E27FC236}">
                <a16:creationId xmlns:a16="http://schemas.microsoft.com/office/drawing/2014/main" id="{B37D7216-C212-C843-A667-53A7C0B847CF}"/>
              </a:ext>
            </a:extLst>
          </p:cNvPr>
          <p:cNvGrpSpPr>
            <a:grpSpLocks/>
          </p:cNvGrpSpPr>
          <p:nvPr/>
        </p:nvGrpSpPr>
        <p:grpSpPr bwMode="auto">
          <a:xfrm>
            <a:off x="6438148" y="5363763"/>
            <a:ext cx="511706" cy="253604"/>
            <a:chOff x="5142" y="3668"/>
            <a:chExt cx="226" cy="213"/>
          </a:xfrm>
        </p:grpSpPr>
        <p:sp>
          <p:nvSpPr>
            <p:cNvPr id="246" name="Rectangle 194">
              <a:extLst>
                <a:ext uri="{FF2B5EF4-FFF2-40B4-BE49-F238E27FC236}">
                  <a16:creationId xmlns:a16="http://schemas.microsoft.com/office/drawing/2014/main" id="{43AFBFF1-B1C6-C147-BB51-D67A053105CA}"/>
                </a:ext>
              </a:extLst>
            </p:cNvPr>
            <p:cNvSpPr>
              <a:spLocks noChangeArrowheads="1"/>
            </p:cNvSpPr>
            <p:nvPr/>
          </p:nvSpPr>
          <p:spPr bwMode="auto">
            <a:xfrm>
              <a:off x="5212" y="3716"/>
              <a:ext cx="88"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a:solidFill>
                  <a:srgbClr val="000000"/>
                </a:solidFill>
                <a:latin typeface="Tahoma" charset="0"/>
                <a:ea typeface="ＭＳ Ｐゴシック" charset="0"/>
              </a:endParaRPr>
            </a:p>
          </p:txBody>
        </p:sp>
        <p:sp>
          <p:nvSpPr>
            <p:cNvPr id="247" name="Text Box 193">
              <a:extLst>
                <a:ext uri="{FF2B5EF4-FFF2-40B4-BE49-F238E27FC236}">
                  <a16:creationId xmlns:a16="http://schemas.microsoft.com/office/drawing/2014/main" id="{BF6FCEAE-49B5-A041-A298-4CB690E54688}"/>
                </a:ext>
              </a:extLst>
            </p:cNvPr>
            <p:cNvSpPr txBox="1">
              <a:spLocks noChangeArrowheads="1"/>
            </p:cNvSpPr>
            <p:nvPr/>
          </p:nvSpPr>
          <p:spPr bwMode="auto">
            <a:xfrm>
              <a:off x="5142" y="3668"/>
              <a:ext cx="226"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spcBef>
                  <a:spcPct val="50000"/>
                </a:spcBef>
                <a:defRPr/>
              </a:pPr>
              <a:r>
                <a:rPr lang="en-US" sz="1050" b="0" dirty="0">
                  <a:solidFill>
                    <a:srgbClr val="FFFFFF"/>
                  </a:solidFill>
                  <a:latin typeface="Arial Narrow" charset="0"/>
                </a:rPr>
                <a:t>A</a:t>
              </a:r>
            </a:p>
          </p:txBody>
        </p:sp>
      </p:grpSp>
      <p:sp>
        <p:nvSpPr>
          <p:cNvPr id="248" name="Rectangle 37">
            <a:extLst>
              <a:ext uri="{FF2B5EF4-FFF2-40B4-BE49-F238E27FC236}">
                <a16:creationId xmlns:a16="http://schemas.microsoft.com/office/drawing/2014/main" id="{A8678432-C6E0-9045-9DFE-9E95FBC24301}"/>
              </a:ext>
            </a:extLst>
          </p:cNvPr>
          <p:cNvSpPr>
            <a:spLocks noChangeArrowheads="1"/>
          </p:cNvSpPr>
          <p:nvPr/>
        </p:nvSpPr>
        <p:spPr bwMode="auto">
          <a:xfrm>
            <a:off x="5126833" y="3199970"/>
            <a:ext cx="48815" cy="466725"/>
          </a:xfrm>
          <a:prstGeom prst="rect">
            <a:avLst/>
          </a:prstGeom>
          <a:gradFill rotWithShape="1">
            <a:gsLst>
              <a:gs pos="0">
                <a:srgbClr val="FFFFFF"/>
              </a:gs>
              <a:gs pos="100000">
                <a:srgbClr val="33CC33"/>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249" name="Rectangle 39">
            <a:extLst>
              <a:ext uri="{FF2B5EF4-FFF2-40B4-BE49-F238E27FC236}">
                <a16:creationId xmlns:a16="http://schemas.microsoft.com/office/drawing/2014/main" id="{92ADD221-F1C3-B645-92EB-9D1C9315A58A}"/>
              </a:ext>
            </a:extLst>
          </p:cNvPr>
          <p:cNvSpPr>
            <a:spLocks noChangeArrowheads="1"/>
          </p:cNvSpPr>
          <p:nvPr/>
        </p:nvSpPr>
        <p:spPr bwMode="auto">
          <a:xfrm>
            <a:off x="5199461" y="3201161"/>
            <a:ext cx="48816" cy="466725"/>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a:solidFill>
                <a:srgbClr val="000000"/>
              </a:solidFill>
              <a:latin typeface="Tahoma" charset="0"/>
              <a:ea typeface="ＭＳ Ｐゴシック" charset="0"/>
            </a:endParaRPr>
          </a:p>
        </p:txBody>
      </p:sp>
      <p:sp>
        <p:nvSpPr>
          <p:cNvPr id="250" name="Rectangle 40">
            <a:extLst>
              <a:ext uri="{FF2B5EF4-FFF2-40B4-BE49-F238E27FC236}">
                <a16:creationId xmlns:a16="http://schemas.microsoft.com/office/drawing/2014/main" id="{BB8D0EB3-2337-2A41-9EFC-CC44292E23D6}"/>
              </a:ext>
            </a:extLst>
          </p:cNvPr>
          <p:cNvSpPr>
            <a:spLocks noChangeArrowheads="1"/>
          </p:cNvSpPr>
          <p:nvPr/>
        </p:nvSpPr>
        <p:spPr bwMode="auto">
          <a:xfrm>
            <a:off x="5273279" y="3199970"/>
            <a:ext cx="48816" cy="466725"/>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a:solidFill>
                <a:srgbClr val="000000"/>
              </a:solidFill>
              <a:latin typeface="Tahoma" charset="0"/>
              <a:ea typeface="ＭＳ Ｐゴシック" charset="0"/>
            </a:endParaRPr>
          </a:p>
        </p:txBody>
      </p:sp>
      <p:sp>
        <p:nvSpPr>
          <p:cNvPr id="251" name="Rectangle 41">
            <a:extLst>
              <a:ext uri="{FF2B5EF4-FFF2-40B4-BE49-F238E27FC236}">
                <a16:creationId xmlns:a16="http://schemas.microsoft.com/office/drawing/2014/main" id="{08B40AAE-C4F3-B24B-A758-0CBE422C11F5}"/>
              </a:ext>
            </a:extLst>
          </p:cNvPr>
          <p:cNvSpPr>
            <a:spLocks noChangeArrowheads="1"/>
          </p:cNvSpPr>
          <p:nvPr/>
        </p:nvSpPr>
        <p:spPr bwMode="auto">
          <a:xfrm>
            <a:off x="5345908" y="3199970"/>
            <a:ext cx="48815" cy="466725"/>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a:solidFill>
                <a:srgbClr val="000000"/>
              </a:solidFill>
              <a:latin typeface="Tahoma" charset="0"/>
              <a:ea typeface="ＭＳ Ｐゴシック" charset="0"/>
            </a:endParaRPr>
          </a:p>
        </p:txBody>
      </p:sp>
      <p:sp>
        <p:nvSpPr>
          <p:cNvPr id="252" name="Rectangle 42">
            <a:extLst>
              <a:ext uri="{FF2B5EF4-FFF2-40B4-BE49-F238E27FC236}">
                <a16:creationId xmlns:a16="http://schemas.microsoft.com/office/drawing/2014/main" id="{1B696D21-4399-C041-91DC-701FB61A0E4C}"/>
              </a:ext>
            </a:extLst>
          </p:cNvPr>
          <p:cNvSpPr>
            <a:spLocks noChangeArrowheads="1"/>
          </p:cNvSpPr>
          <p:nvPr/>
        </p:nvSpPr>
        <p:spPr bwMode="auto">
          <a:xfrm>
            <a:off x="5417346" y="3199970"/>
            <a:ext cx="48815" cy="466725"/>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a:solidFill>
                <a:srgbClr val="000000"/>
              </a:solidFill>
              <a:latin typeface="Tahoma" charset="0"/>
              <a:ea typeface="ＭＳ Ｐゴシック" charset="0"/>
            </a:endParaRPr>
          </a:p>
        </p:txBody>
      </p:sp>
      <p:sp>
        <p:nvSpPr>
          <p:cNvPr id="253" name="Rectangle 43">
            <a:extLst>
              <a:ext uri="{FF2B5EF4-FFF2-40B4-BE49-F238E27FC236}">
                <a16:creationId xmlns:a16="http://schemas.microsoft.com/office/drawing/2014/main" id="{2CEBC228-9E7F-7E48-9C85-63629AFC09AA}"/>
              </a:ext>
            </a:extLst>
          </p:cNvPr>
          <p:cNvSpPr>
            <a:spLocks noChangeArrowheads="1"/>
          </p:cNvSpPr>
          <p:nvPr/>
        </p:nvSpPr>
        <p:spPr bwMode="auto">
          <a:xfrm>
            <a:off x="5489973" y="3199970"/>
            <a:ext cx="48816" cy="466725"/>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a:solidFill>
                <a:srgbClr val="000000"/>
              </a:solidFill>
              <a:latin typeface="Tahoma" charset="0"/>
              <a:ea typeface="ＭＳ Ｐゴシック" charset="0"/>
            </a:endParaRPr>
          </a:p>
        </p:txBody>
      </p:sp>
      <p:sp>
        <p:nvSpPr>
          <p:cNvPr id="254" name="Rectangle 45">
            <a:extLst>
              <a:ext uri="{FF2B5EF4-FFF2-40B4-BE49-F238E27FC236}">
                <a16:creationId xmlns:a16="http://schemas.microsoft.com/office/drawing/2014/main" id="{499D6101-0E72-764D-90A9-65FA5E9288DF}"/>
              </a:ext>
            </a:extLst>
          </p:cNvPr>
          <p:cNvSpPr>
            <a:spLocks noChangeArrowheads="1"/>
          </p:cNvSpPr>
          <p:nvPr/>
        </p:nvSpPr>
        <p:spPr bwMode="auto">
          <a:xfrm>
            <a:off x="5559029" y="3199970"/>
            <a:ext cx="48816" cy="466725"/>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a:solidFill>
                <a:srgbClr val="000000"/>
              </a:solidFill>
              <a:latin typeface="Tahoma" charset="0"/>
              <a:ea typeface="ＭＳ Ｐゴシック" charset="0"/>
            </a:endParaRPr>
          </a:p>
        </p:txBody>
      </p:sp>
      <p:sp>
        <p:nvSpPr>
          <p:cNvPr id="255" name="Rectangle 46">
            <a:extLst>
              <a:ext uri="{FF2B5EF4-FFF2-40B4-BE49-F238E27FC236}">
                <a16:creationId xmlns:a16="http://schemas.microsoft.com/office/drawing/2014/main" id="{69025D46-11EA-C34F-8D0D-7B789A5DBC95}"/>
              </a:ext>
            </a:extLst>
          </p:cNvPr>
          <p:cNvSpPr>
            <a:spLocks noChangeArrowheads="1"/>
          </p:cNvSpPr>
          <p:nvPr/>
        </p:nvSpPr>
        <p:spPr bwMode="auto">
          <a:xfrm>
            <a:off x="5630467" y="3199970"/>
            <a:ext cx="48816" cy="466725"/>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a:solidFill>
                <a:srgbClr val="000000"/>
              </a:solidFill>
              <a:latin typeface="Tahoma" charset="0"/>
              <a:ea typeface="ＭＳ Ｐゴシック" charset="0"/>
            </a:endParaRPr>
          </a:p>
        </p:txBody>
      </p:sp>
      <p:sp>
        <p:nvSpPr>
          <p:cNvPr id="256" name="Rectangle 47">
            <a:extLst>
              <a:ext uri="{FF2B5EF4-FFF2-40B4-BE49-F238E27FC236}">
                <a16:creationId xmlns:a16="http://schemas.microsoft.com/office/drawing/2014/main" id="{097282D2-CB09-6743-BD88-978413D66230}"/>
              </a:ext>
            </a:extLst>
          </p:cNvPr>
          <p:cNvSpPr>
            <a:spLocks noChangeArrowheads="1"/>
          </p:cNvSpPr>
          <p:nvPr/>
        </p:nvSpPr>
        <p:spPr bwMode="auto">
          <a:xfrm>
            <a:off x="5701904" y="3199970"/>
            <a:ext cx="48816" cy="466725"/>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a:solidFill>
                <a:srgbClr val="000000"/>
              </a:solidFill>
              <a:latin typeface="Tahoma" charset="0"/>
              <a:ea typeface="ＭＳ Ｐゴシック" charset="0"/>
            </a:endParaRPr>
          </a:p>
        </p:txBody>
      </p:sp>
      <p:sp>
        <p:nvSpPr>
          <p:cNvPr id="257" name="Rectangle 50">
            <a:extLst>
              <a:ext uri="{FF2B5EF4-FFF2-40B4-BE49-F238E27FC236}">
                <a16:creationId xmlns:a16="http://schemas.microsoft.com/office/drawing/2014/main" id="{C44BBA4A-C75F-6344-A7C0-80FA59F967B5}"/>
              </a:ext>
            </a:extLst>
          </p:cNvPr>
          <p:cNvSpPr>
            <a:spLocks noChangeArrowheads="1"/>
          </p:cNvSpPr>
          <p:nvPr/>
        </p:nvSpPr>
        <p:spPr bwMode="auto">
          <a:xfrm>
            <a:off x="5781677" y="3199970"/>
            <a:ext cx="48815" cy="466725"/>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a:solidFill>
                <a:srgbClr val="000000"/>
              </a:solidFill>
              <a:latin typeface="Tahoma" charset="0"/>
              <a:ea typeface="ＭＳ Ｐゴシック" charset="0"/>
            </a:endParaRPr>
          </a:p>
        </p:txBody>
      </p:sp>
      <p:sp>
        <p:nvSpPr>
          <p:cNvPr id="258" name="Rectangle 51">
            <a:extLst>
              <a:ext uri="{FF2B5EF4-FFF2-40B4-BE49-F238E27FC236}">
                <a16:creationId xmlns:a16="http://schemas.microsoft.com/office/drawing/2014/main" id="{660EEC78-FF50-7445-8190-34F20263528D}"/>
              </a:ext>
            </a:extLst>
          </p:cNvPr>
          <p:cNvSpPr>
            <a:spLocks noChangeArrowheads="1"/>
          </p:cNvSpPr>
          <p:nvPr/>
        </p:nvSpPr>
        <p:spPr bwMode="auto">
          <a:xfrm>
            <a:off x="5855496" y="3201161"/>
            <a:ext cx="48815" cy="466725"/>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a:solidFill>
                <a:srgbClr val="000000"/>
              </a:solidFill>
              <a:latin typeface="Tahoma" charset="0"/>
              <a:ea typeface="ＭＳ Ｐゴシック" charset="0"/>
            </a:endParaRPr>
          </a:p>
        </p:txBody>
      </p:sp>
      <p:sp>
        <p:nvSpPr>
          <p:cNvPr id="259" name="Rectangle 52">
            <a:extLst>
              <a:ext uri="{FF2B5EF4-FFF2-40B4-BE49-F238E27FC236}">
                <a16:creationId xmlns:a16="http://schemas.microsoft.com/office/drawing/2014/main" id="{BF1D4EAF-3E48-E64D-A9F0-800C14DE416B}"/>
              </a:ext>
            </a:extLst>
          </p:cNvPr>
          <p:cNvSpPr>
            <a:spLocks noChangeArrowheads="1"/>
          </p:cNvSpPr>
          <p:nvPr/>
        </p:nvSpPr>
        <p:spPr bwMode="auto">
          <a:xfrm>
            <a:off x="5928123" y="3199970"/>
            <a:ext cx="48816" cy="466725"/>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a:solidFill>
                <a:srgbClr val="000000"/>
              </a:solidFill>
              <a:latin typeface="Tahoma" charset="0"/>
              <a:ea typeface="ＭＳ Ｐゴシック" charset="0"/>
            </a:endParaRPr>
          </a:p>
        </p:txBody>
      </p:sp>
      <p:sp>
        <p:nvSpPr>
          <p:cNvPr id="260" name="Rectangle 53">
            <a:extLst>
              <a:ext uri="{FF2B5EF4-FFF2-40B4-BE49-F238E27FC236}">
                <a16:creationId xmlns:a16="http://schemas.microsoft.com/office/drawing/2014/main" id="{7F7F3BD0-061B-0346-BC6C-7C752F28EF13}"/>
              </a:ext>
            </a:extLst>
          </p:cNvPr>
          <p:cNvSpPr>
            <a:spLocks noChangeArrowheads="1"/>
          </p:cNvSpPr>
          <p:nvPr/>
        </p:nvSpPr>
        <p:spPr bwMode="auto">
          <a:xfrm>
            <a:off x="6000752" y="3199970"/>
            <a:ext cx="48815" cy="466725"/>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a:solidFill>
                <a:srgbClr val="000000"/>
              </a:solidFill>
              <a:latin typeface="Tahoma" charset="0"/>
              <a:ea typeface="ＭＳ Ｐゴシック" charset="0"/>
            </a:endParaRPr>
          </a:p>
        </p:txBody>
      </p:sp>
      <p:sp>
        <p:nvSpPr>
          <p:cNvPr id="261" name="Rectangle 54">
            <a:extLst>
              <a:ext uri="{FF2B5EF4-FFF2-40B4-BE49-F238E27FC236}">
                <a16:creationId xmlns:a16="http://schemas.microsoft.com/office/drawing/2014/main" id="{1419AB61-44E3-7B43-ADE9-9DF5C9E18D93}"/>
              </a:ext>
            </a:extLst>
          </p:cNvPr>
          <p:cNvSpPr>
            <a:spLocks noChangeArrowheads="1"/>
          </p:cNvSpPr>
          <p:nvPr/>
        </p:nvSpPr>
        <p:spPr bwMode="auto">
          <a:xfrm>
            <a:off x="6073379" y="3199970"/>
            <a:ext cx="48816" cy="466725"/>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a:solidFill>
                <a:srgbClr val="000000"/>
              </a:solidFill>
              <a:latin typeface="Tahoma" charset="0"/>
              <a:ea typeface="ＭＳ Ｐゴシック" charset="0"/>
            </a:endParaRPr>
          </a:p>
        </p:txBody>
      </p:sp>
      <p:sp>
        <p:nvSpPr>
          <p:cNvPr id="262" name="Rectangle 55">
            <a:extLst>
              <a:ext uri="{FF2B5EF4-FFF2-40B4-BE49-F238E27FC236}">
                <a16:creationId xmlns:a16="http://schemas.microsoft.com/office/drawing/2014/main" id="{FA07924E-D97C-9E4F-9629-377D86F65D54}"/>
              </a:ext>
            </a:extLst>
          </p:cNvPr>
          <p:cNvSpPr>
            <a:spLocks noChangeArrowheads="1"/>
          </p:cNvSpPr>
          <p:nvPr/>
        </p:nvSpPr>
        <p:spPr bwMode="auto">
          <a:xfrm>
            <a:off x="6144817" y="3199970"/>
            <a:ext cx="48816" cy="466725"/>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a:solidFill>
                <a:srgbClr val="000000"/>
              </a:solidFill>
              <a:latin typeface="Tahoma" charset="0"/>
              <a:ea typeface="ＭＳ Ｐゴシック" charset="0"/>
            </a:endParaRPr>
          </a:p>
        </p:txBody>
      </p:sp>
      <p:sp>
        <p:nvSpPr>
          <p:cNvPr id="263" name="Rectangle 56">
            <a:extLst>
              <a:ext uri="{FF2B5EF4-FFF2-40B4-BE49-F238E27FC236}">
                <a16:creationId xmlns:a16="http://schemas.microsoft.com/office/drawing/2014/main" id="{78BBA4C2-77BF-7140-8522-72AA5C9FF7DA}"/>
              </a:ext>
            </a:extLst>
          </p:cNvPr>
          <p:cNvSpPr>
            <a:spLocks noChangeArrowheads="1"/>
          </p:cNvSpPr>
          <p:nvPr/>
        </p:nvSpPr>
        <p:spPr bwMode="auto">
          <a:xfrm>
            <a:off x="6213873" y="3199970"/>
            <a:ext cx="48816" cy="466725"/>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a:solidFill>
                <a:srgbClr val="000000"/>
              </a:solidFill>
              <a:latin typeface="Tahoma" charset="0"/>
              <a:ea typeface="ＭＳ Ｐゴシック" charset="0"/>
            </a:endParaRPr>
          </a:p>
        </p:txBody>
      </p:sp>
      <p:sp>
        <p:nvSpPr>
          <p:cNvPr id="264" name="Rectangle 57">
            <a:extLst>
              <a:ext uri="{FF2B5EF4-FFF2-40B4-BE49-F238E27FC236}">
                <a16:creationId xmlns:a16="http://schemas.microsoft.com/office/drawing/2014/main" id="{8C781153-D0D1-4F49-A7D5-E9E0E02C7481}"/>
              </a:ext>
            </a:extLst>
          </p:cNvPr>
          <p:cNvSpPr>
            <a:spLocks noChangeArrowheads="1"/>
          </p:cNvSpPr>
          <p:nvPr/>
        </p:nvSpPr>
        <p:spPr bwMode="auto">
          <a:xfrm>
            <a:off x="6285311" y="3199970"/>
            <a:ext cx="48816" cy="466725"/>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a:solidFill>
                <a:srgbClr val="000000"/>
              </a:solidFill>
              <a:latin typeface="Tahoma" charset="0"/>
              <a:ea typeface="ＭＳ Ｐゴシック" charset="0"/>
            </a:endParaRPr>
          </a:p>
        </p:txBody>
      </p:sp>
      <p:sp>
        <p:nvSpPr>
          <p:cNvPr id="265" name="Rectangle 58">
            <a:extLst>
              <a:ext uri="{FF2B5EF4-FFF2-40B4-BE49-F238E27FC236}">
                <a16:creationId xmlns:a16="http://schemas.microsoft.com/office/drawing/2014/main" id="{1252424B-0051-8B4E-8014-7CDFA89980FC}"/>
              </a:ext>
            </a:extLst>
          </p:cNvPr>
          <p:cNvSpPr>
            <a:spLocks noChangeArrowheads="1"/>
          </p:cNvSpPr>
          <p:nvPr/>
        </p:nvSpPr>
        <p:spPr bwMode="auto">
          <a:xfrm>
            <a:off x="6357940" y="3199970"/>
            <a:ext cx="48815" cy="466725"/>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a:solidFill>
                <a:srgbClr val="000000"/>
              </a:solidFill>
              <a:latin typeface="Tahoma" charset="0"/>
              <a:ea typeface="ＭＳ Ｐゴシック" charset="0"/>
            </a:endParaRPr>
          </a:p>
        </p:txBody>
      </p:sp>
      <p:sp>
        <p:nvSpPr>
          <p:cNvPr id="266" name="Rectangle 59">
            <a:extLst>
              <a:ext uri="{FF2B5EF4-FFF2-40B4-BE49-F238E27FC236}">
                <a16:creationId xmlns:a16="http://schemas.microsoft.com/office/drawing/2014/main" id="{FA783663-FBFD-1D4F-94E0-8E07864896AD}"/>
              </a:ext>
            </a:extLst>
          </p:cNvPr>
          <p:cNvSpPr>
            <a:spLocks noChangeArrowheads="1"/>
          </p:cNvSpPr>
          <p:nvPr/>
        </p:nvSpPr>
        <p:spPr bwMode="auto">
          <a:xfrm>
            <a:off x="6424615" y="3199970"/>
            <a:ext cx="48815" cy="466725"/>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a:solidFill>
                <a:srgbClr val="000000"/>
              </a:solidFill>
              <a:latin typeface="Tahoma" charset="0"/>
              <a:ea typeface="ＭＳ Ｐゴシック" charset="0"/>
            </a:endParaRPr>
          </a:p>
        </p:txBody>
      </p:sp>
      <p:sp>
        <p:nvSpPr>
          <p:cNvPr id="267" name="Rectangle 60">
            <a:extLst>
              <a:ext uri="{FF2B5EF4-FFF2-40B4-BE49-F238E27FC236}">
                <a16:creationId xmlns:a16="http://schemas.microsoft.com/office/drawing/2014/main" id="{9A20FCBA-A9E2-494E-8A95-747703BA2FAA}"/>
              </a:ext>
            </a:extLst>
          </p:cNvPr>
          <p:cNvSpPr>
            <a:spLocks noChangeArrowheads="1"/>
          </p:cNvSpPr>
          <p:nvPr/>
        </p:nvSpPr>
        <p:spPr bwMode="auto">
          <a:xfrm>
            <a:off x="6496052" y="3199970"/>
            <a:ext cx="48815" cy="466725"/>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a:solidFill>
                <a:srgbClr val="000000"/>
              </a:solidFill>
              <a:latin typeface="Tahoma" charset="0"/>
              <a:ea typeface="ＭＳ Ｐゴシック" charset="0"/>
            </a:endParaRPr>
          </a:p>
        </p:txBody>
      </p:sp>
      <p:sp>
        <p:nvSpPr>
          <p:cNvPr id="268" name="Rectangle 61">
            <a:extLst>
              <a:ext uri="{FF2B5EF4-FFF2-40B4-BE49-F238E27FC236}">
                <a16:creationId xmlns:a16="http://schemas.microsoft.com/office/drawing/2014/main" id="{BD15B2FA-70B2-F44B-A21B-EE69A9B05DC8}"/>
              </a:ext>
            </a:extLst>
          </p:cNvPr>
          <p:cNvSpPr>
            <a:spLocks noChangeArrowheads="1"/>
          </p:cNvSpPr>
          <p:nvPr/>
        </p:nvSpPr>
        <p:spPr bwMode="auto">
          <a:xfrm>
            <a:off x="6566298" y="3198779"/>
            <a:ext cx="48816" cy="466725"/>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a:solidFill>
                <a:srgbClr val="000000"/>
              </a:solidFill>
              <a:latin typeface="Tahoma" charset="0"/>
              <a:ea typeface="ＭＳ Ｐゴシック" charset="0"/>
            </a:endParaRPr>
          </a:p>
        </p:txBody>
      </p:sp>
      <p:sp>
        <p:nvSpPr>
          <p:cNvPr id="269" name="Rectangle 62">
            <a:extLst>
              <a:ext uri="{FF2B5EF4-FFF2-40B4-BE49-F238E27FC236}">
                <a16:creationId xmlns:a16="http://schemas.microsoft.com/office/drawing/2014/main" id="{FCC59CFB-2A58-CB44-B886-3040D9E44C77}"/>
              </a:ext>
            </a:extLst>
          </p:cNvPr>
          <p:cNvSpPr>
            <a:spLocks noChangeArrowheads="1"/>
          </p:cNvSpPr>
          <p:nvPr/>
        </p:nvSpPr>
        <p:spPr bwMode="auto">
          <a:xfrm>
            <a:off x="6635354" y="3198779"/>
            <a:ext cx="48816" cy="466725"/>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a:solidFill>
                <a:srgbClr val="000000"/>
              </a:solidFill>
              <a:latin typeface="Tahoma" charset="0"/>
              <a:ea typeface="ＭＳ Ｐゴシック" charset="0"/>
            </a:endParaRPr>
          </a:p>
        </p:txBody>
      </p:sp>
      <p:sp>
        <p:nvSpPr>
          <p:cNvPr id="270" name="Rectangle 63">
            <a:extLst>
              <a:ext uri="{FF2B5EF4-FFF2-40B4-BE49-F238E27FC236}">
                <a16:creationId xmlns:a16="http://schemas.microsoft.com/office/drawing/2014/main" id="{C2CEED62-895E-984B-A8A4-247D41CE7E93}"/>
              </a:ext>
            </a:extLst>
          </p:cNvPr>
          <p:cNvSpPr>
            <a:spLocks noChangeArrowheads="1"/>
          </p:cNvSpPr>
          <p:nvPr/>
        </p:nvSpPr>
        <p:spPr bwMode="auto">
          <a:xfrm>
            <a:off x="6707983" y="3198779"/>
            <a:ext cx="48815" cy="466725"/>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a:solidFill>
                <a:srgbClr val="000000"/>
              </a:solidFill>
              <a:latin typeface="Tahoma" charset="0"/>
              <a:ea typeface="ＭＳ Ｐゴシック" charset="0"/>
            </a:endParaRPr>
          </a:p>
        </p:txBody>
      </p:sp>
      <p:sp>
        <p:nvSpPr>
          <p:cNvPr id="271" name="Rectangle 64">
            <a:extLst>
              <a:ext uri="{FF2B5EF4-FFF2-40B4-BE49-F238E27FC236}">
                <a16:creationId xmlns:a16="http://schemas.microsoft.com/office/drawing/2014/main" id="{A927D859-82EA-9A4A-9764-093C53E03753}"/>
              </a:ext>
            </a:extLst>
          </p:cNvPr>
          <p:cNvSpPr>
            <a:spLocks noChangeArrowheads="1"/>
          </p:cNvSpPr>
          <p:nvPr/>
        </p:nvSpPr>
        <p:spPr bwMode="auto">
          <a:xfrm>
            <a:off x="6779421" y="3198779"/>
            <a:ext cx="48815" cy="466725"/>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a:solidFill>
                <a:srgbClr val="000000"/>
              </a:solidFill>
              <a:latin typeface="Tahoma" charset="0"/>
              <a:ea typeface="ＭＳ Ｐゴシック" charset="0"/>
            </a:endParaRPr>
          </a:p>
        </p:txBody>
      </p:sp>
      <p:sp>
        <p:nvSpPr>
          <p:cNvPr id="272" name="Rectangle 65">
            <a:extLst>
              <a:ext uri="{FF2B5EF4-FFF2-40B4-BE49-F238E27FC236}">
                <a16:creationId xmlns:a16="http://schemas.microsoft.com/office/drawing/2014/main" id="{F473CF44-260A-E04B-8696-E13EFF7EE281}"/>
              </a:ext>
            </a:extLst>
          </p:cNvPr>
          <p:cNvSpPr>
            <a:spLocks noChangeArrowheads="1"/>
          </p:cNvSpPr>
          <p:nvPr/>
        </p:nvSpPr>
        <p:spPr bwMode="auto">
          <a:xfrm>
            <a:off x="6846096" y="3198779"/>
            <a:ext cx="48815" cy="466725"/>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a:solidFill>
                <a:srgbClr val="000000"/>
              </a:solidFill>
              <a:latin typeface="Tahoma" charset="0"/>
              <a:ea typeface="ＭＳ Ｐゴシック" charset="0"/>
            </a:endParaRPr>
          </a:p>
        </p:txBody>
      </p:sp>
      <p:sp>
        <p:nvSpPr>
          <p:cNvPr id="273" name="Rectangle 66">
            <a:extLst>
              <a:ext uri="{FF2B5EF4-FFF2-40B4-BE49-F238E27FC236}">
                <a16:creationId xmlns:a16="http://schemas.microsoft.com/office/drawing/2014/main" id="{489A018C-E3FF-AC42-A61C-40BC11AD79CE}"/>
              </a:ext>
            </a:extLst>
          </p:cNvPr>
          <p:cNvSpPr>
            <a:spLocks noChangeArrowheads="1"/>
          </p:cNvSpPr>
          <p:nvPr/>
        </p:nvSpPr>
        <p:spPr bwMode="auto">
          <a:xfrm>
            <a:off x="6917533" y="3198779"/>
            <a:ext cx="48815" cy="466725"/>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a:solidFill>
                <a:srgbClr val="000000"/>
              </a:solidFill>
              <a:latin typeface="Tahoma" charset="0"/>
              <a:ea typeface="ＭＳ Ｐゴシック" charset="0"/>
            </a:endParaRPr>
          </a:p>
        </p:txBody>
      </p:sp>
      <p:sp>
        <p:nvSpPr>
          <p:cNvPr id="274" name="Rectangle 68">
            <a:extLst>
              <a:ext uri="{FF2B5EF4-FFF2-40B4-BE49-F238E27FC236}">
                <a16:creationId xmlns:a16="http://schemas.microsoft.com/office/drawing/2014/main" id="{15DBA7E3-2A55-A347-8398-5FF2E190C152}"/>
              </a:ext>
            </a:extLst>
          </p:cNvPr>
          <p:cNvSpPr>
            <a:spLocks noChangeArrowheads="1"/>
          </p:cNvSpPr>
          <p:nvPr/>
        </p:nvSpPr>
        <p:spPr bwMode="auto">
          <a:xfrm>
            <a:off x="6990161" y="3199970"/>
            <a:ext cx="48816" cy="466725"/>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275" name="Rectangle 69">
            <a:extLst>
              <a:ext uri="{FF2B5EF4-FFF2-40B4-BE49-F238E27FC236}">
                <a16:creationId xmlns:a16="http://schemas.microsoft.com/office/drawing/2014/main" id="{C41C2999-2C3A-6B42-BFD4-461D81F336F2}"/>
              </a:ext>
            </a:extLst>
          </p:cNvPr>
          <p:cNvSpPr>
            <a:spLocks noChangeArrowheads="1"/>
          </p:cNvSpPr>
          <p:nvPr/>
        </p:nvSpPr>
        <p:spPr bwMode="auto">
          <a:xfrm>
            <a:off x="7062790" y="3201161"/>
            <a:ext cx="48815" cy="466725"/>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276" name="Rectangle 70">
            <a:extLst>
              <a:ext uri="{FF2B5EF4-FFF2-40B4-BE49-F238E27FC236}">
                <a16:creationId xmlns:a16="http://schemas.microsoft.com/office/drawing/2014/main" id="{C31E0892-5A99-CC4B-9267-B95157619AAA}"/>
              </a:ext>
            </a:extLst>
          </p:cNvPr>
          <p:cNvSpPr>
            <a:spLocks noChangeArrowheads="1"/>
          </p:cNvSpPr>
          <p:nvPr/>
        </p:nvSpPr>
        <p:spPr bwMode="auto">
          <a:xfrm>
            <a:off x="7135417" y="3199970"/>
            <a:ext cx="48816" cy="466725"/>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277" name="Rectangle 71">
            <a:extLst>
              <a:ext uri="{FF2B5EF4-FFF2-40B4-BE49-F238E27FC236}">
                <a16:creationId xmlns:a16="http://schemas.microsoft.com/office/drawing/2014/main" id="{F4A34BCF-97FE-9043-BC3E-A64DDF0FE4E2}"/>
              </a:ext>
            </a:extLst>
          </p:cNvPr>
          <p:cNvSpPr>
            <a:spLocks noChangeArrowheads="1"/>
          </p:cNvSpPr>
          <p:nvPr/>
        </p:nvSpPr>
        <p:spPr bwMode="auto">
          <a:xfrm>
            <a:off x="7209236" y="3199970"/>
            <a:ext cx="48816" cy="466725"/>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278" name="Rectangle 72">
            <a:extLst>
              <a:ext uri="{FF2B5EF4-FFF2-40B4-BE49-F238E27FC236}">
                <a16:creationId xmlns:a16="http://schemas.microsoft.com/office/drawing/2014/main" id="{AF39E66A-9553-3344-9AD6-6EDA216F2880}"/>
              </a:ext>
            </a:extLst>
          </p:cNvPr>
          <p:cNvSpPr>
            <a:spLocks noChangeArrowheads="1"/>
          </p:cNvSpPr>
          <p:nvPr/>
        </p:nvSpPr>
        <p:spPr bwMode="auto">
          <a:xfrm>
            <a:off x="7280673" y="3199970"/>
            <a:ext cx="48816" cy="466725"/>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279" name="Rectangle 73">
            <a:extLst>
              <a:ext uri="{FF2B5EF4-FFF2-40B4-BE49-F238E27FC236}">
                <a16:creationId xmlns:a16="http://schemas.microsoft.com/office/drawing/2014/main" id="{ECFAFFA1-A372-CF41-884A-8A8C27CFE0C1}"/>
              </a:ext>
            </a:extLst>
          </p:cNvPr>
          <p:cNvSpPr>
            <a:spLocks noChangeArrowheads="1"/>
          </p:cNvSpPr>
          <p:nvPr/>
        </p:nvSpPr>
        <p:spPr bwMode="auto">
          <a:xfrm>
            <a:off x="7352111" y="3199970"/>
            <a:ext cx="48816" cy="466725"/>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280" name="Rectangle 74">
            <a:extLst>
              <a:ext uri="{FF2B5EF4-FFF2-40B4-BE49-F238E27FC236}">
                <a16:creationId xmlns:a16="http://schemas.microsoft.com/office/drawing/2014/main" id="{3C3828F5-F0A3-9B49-AB1D-346F1948CC97}"/>
              </a:ext>
            </a:extLst>
          </p:cNvPr>
          <p:cNvSpPr>
            <a:spLocks noChangeArrowheads="1"/>
          </p:cNvSpPr>
          <p:nvPr/>
        </p:nvSpPr>
        <p:spPr bwMode="auto">
          <a:xfrm>
            <a:off x="7421167" y="3199970"/>
            <a:ext cx="48816" cy="466725"/>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281" name="Rectangle 75">
            <a:extLst>
              <a:ext uri="{FF2B5EF4-FFF2-40B4-BE49-F238E27FC236}">
                <a16:creationId xmlns:a16="http://schemas.microsoft.com/office/drawing/2014/main" id="{E047C25C-F28E-9A40-9394-4DFA7C5CF236}"/>
              </a:ext>
            </a:extLst>
          </p:cNvPr>
          <p:cNvSpPr>
            <a:spLocks noChangeArrowheads="1"/>
          </p:cNvSpPr>
          <p:nvPr/>
        </p:nvSpPr>
        <p:spPr bwMode="auto">
          <a:xfrm>
            <a:off x="7493796" y="3199970"/>
            <a:ext cx="48815" cy="466725"/>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282" name="Rectangle 76">
            <a:extLst>
              <a:ext uri="{FF2B5EF4-FFF2-40B4-BE49-F238E27FC236}">
                <a16:creationId xmlns:a16="http://schemas.microsoft.com/office/drawing/2014/main" id="{95AB1F8C-60E0-6E4E-BBC9-6AFCA871BF9F}"/>
              </a:ext>
            </a:extLst>
          </p:cNvPr>
          <p:cNvSpPr>
            <a:spLocks noChangeArrowheads="1"/>
          </p:cNvSpPr>
          <p:nvPr/>
        </p:nvSpPr>
        <p:spPr bwMode="auto">
          <a:xfrm>
            <a:off x="7565233" y="3199970"/>
            <a:ext cx="48815" cy="466725"/>
          </a:xfrm>
          <a:prstGeom prst="rect">
            <a:avLst/>
          </a:prstGeom>
          <a:gradFill rotWithShape="1">
            <a:gsLst>
              <a:gs pos="0">
                <a:srgbClr val="B2B2B2"/>
              </a:gs>
              <a:gs pos="100000">
                <a:srgbClr val="FFFFFF"/>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283" name="Rectangle 78">
            <a:extLst>
              <a:ext uri="{FF2B5EF4-FFF2-40B4-BE49-F238E27FC236}">
                <a16:creationId xmlns:a16="http://schemas.microsoft.com/office/drawing/2014/main" id="{4C4E8CF6-C760-5B4C-9C8B-724BC7EC9D27}"/>
              </a:ext>
            </a:extLst>
          </p:cNvPr>
          <p:cNvSpPr>
            <a:spLocks noChangeArrowheads="1"/>
          </p:cNvSpPr>
          <p:nvPr/>
        </p:nvSpPr>
        <p:spPr bwMode="auto">
          <a:xfrm>
            <a:off x="5094686" y="3753611"/>
            <a:ext cx="2556272" cy="6667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284" name="Rectangle 79">
            <a:extLst>
              <a:ext uri="{FF2B5EF4-FFF2-40B4-BE49-F238E27FC236}">
                <a16:creationId xmlns:a16="http://schemas.microsoft.com/office/drawing/2014/main" id="{19F096B9-3111-7D40-B5B1-AE181A6D6D1D}"/>
              </a:ext>
            </a:extLst>
          </p:cNvPr>
          <p:cNvSpPr>
            <a:spLocks noChangeArrowheads="1"/>
          </p:cNvSpPr>
          <p:nvPr/>
        </p:nvSpPr>
        <p:spPr bwMode="auto">
          <a:xfrm>
            <a:off x="5158980" y="3117817"/>
            <a:ext cx="2556272" cy="6667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285" name="Line 80">
            <a:extLst>
              <a:ext uri="{FF2B5EF4-FFF2-40B4-BE49-F238E27FC236}">
                <a16:creationId xmlns:a16="http://schemas.microsoft.com/office/drawing/2014/main" id="{E753CF95-7893-FD4E-BE3D-215F410E8408}"/>
              </a:ext>
            </a:extLst>
          </p:cNvPr>
          <p:cNvSpPr>
            <a:spLocks noChangeShapeType="1"/>
          </p:cNvSpPr>
          <p:nvPr/>
        </p:nvSpPr>
        <p:spPr bwMode="auto">
          <a:xfrm>
            <a:off x="5175649" y="3839336"/>
            <a:ext cx="651272"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a:solidFill>
                <a:srgbClr val="000000"/>
              </a:solidFill>
              <a:latin typeface="Tahoma" charset="0"/>
              <a:ea typeface="ＭＳ Ｐゴシック" charset="0"/>
            </a:endParaRPr>
          </a:p>
        </p:txBody>
      </p:sp>
      <p:sp>
        <p:nvSpPr>
          <p:cNvPr id="286" name="Line 82">
            <a:extLst>
              <a:ext uri="{FF2B5EF4-FFF2-40B4-BE49-F238E27FC236}">
                <a16:creationId xmlns:a16="http://schemas.microsoft.com/office/drawing/2014/main" id="{A84B4DF1-EC9A-7F46-AA18-AD952AC6BF0E}"/>
              </a:ext>
            </a:extLst>
          </p:cNvPr>
          <p:cNvSpPr>
            <a:spLocks noChangeShapeType="1"/>
          </p:cNvSpPr>
          <p:nvPr/>
        </p:nvSpPr>
        <p:spPr bwMode="auto">
          <a:xfrm>
            <a:off x="5876926" y="3840526"/>
            <a:ext cx="651272"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a:solidFill>
                <a:srgbClr val="000000"/>
              </a:solidFill>
              <a:latin typeface="Tahoma" charset="0"/>
              <a:ea typeface="ＭＳ Ｐゴシック" charset="0"/>
            </a:endParaRPr>
          </a:p>
        </p:txBody>
      </p:sp>
      <p:sp>
        <p:nvSpPr>
          <p:cNvPr id="287" name="Line 83">
            <a:extLst>
              <a:ext uri="{FF2B5EF4-FFF2-40B4-BE49-F238E27FC236}">
                <a16:creationId xmlns:a16="http://schemas.microsoft.com/office/drawing/2014/main" id="{F05D6B54-06E8-3340-AF49-E2A2D7CDBC38}"/>
              </a:ext>
            </a:extLst>
          </p:cNvPr>
          <p:cNvSpPr>
            <a:spLocks noChangeShapeType="1"/>
          </p:cNvSpPr>
          <p:nvPr/>
        </p:nvSpPr>
        <p:spPr bwMode="auto">
          <a:xfrm>
            <a:off x="6997304" y="3839336"/>
            <a:ext cx="601266"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a:solidFill>
                <a:srgbClr val="000000"/>
              </a:solidFill>
              <a:latin typeface="Tahoma" charset="0"/>
              <a:ea typeface="ＭＳ Ｐゴシック" charset="0"/>
            </a:endParaRPr>
          </a:p>
        </p:txBody>
      </p:sp>
      <p:sp>
        <p:nvSpPr>
          <p:cNvPr id="288" name="Line 84">
            <a:extLst>
              <a:ext uri="{FF2B5EF4-FFF2-40B4-BE49-F238E27FC236}">
                <a16:creationId xmlns:a16="http://schemas.microsoft.com/office/drawing/2014/main" id="{B41A428C-2E0E-ED49-9C7F-ADDB6951A77B}"/>
              </a:ext>
            </a:extLst>
          </p:cNvPr>
          <p:cNvSpPr>
            <a:spLocks noChangeShapeType="1"/>
          </p:cNvSpPr>
          <p:nvPr/>
        </p:nvSpPr>
        <p:spPr bwMode="auto">
          <a:xfrm>
            <a:off x="6569871" y="3840526"/>
            <a:ext cx="396478"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a:solidFill>
                <a:srgbClr val="000000"/>
              </a:solidFill>
              <a:latin typeface="Tahoma" charset="0"/>
              <a:ea typeface="ＭＳ Ｐゴシック" charset="0"/>
            </a:endParaRPr>
          </a:p>
        </p:txBody>
      </p:sp>
      <p:sp>
        <p:nvSpPr>
          <p:cNvPr id="289" name="Line 87">
            <a:extLst>
              <a:ext uri="{FF2B5EF4-FFF2-40B4-BE49-F238E27FC236}">
                <a16:creationId xmlns:a16="http://schemas.microsoft.com/office/drawing/2014/main" id="{F10E82D1-86EA-0A43-A26B-826B8C65625C}"/>
              </a:ext>
            </a:extLst>
          </p:cNvPr>
          <p:cNvSpPr>
            <a:spLocks noChangeShapeType="1"/>
          </p:cNvSpPr>
          <p:nvPr/>
        </p:nvSpPr>
        <p:spPr bwMode="auto">
          <a:xfrm>
            <a:off x="5244704" y="3857195"/>
            <a:ext cx="0" cy="175022"/>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a:solidFill>
                <a:srgbClr val="000000"/>
              </a:solidFill>
              <a:latin typeface="Tahoma" charset="0"/>
              <a:ea typeface="ＭＳ Ｐゴシック" charset="0"/>
            </a:endParaRPr>
          </a:p>
        </p:txBody>
      </p:sp>
      <p:sp>
        <p:nvSpPr>
          <p:cNvPr id="290" name="Line 88">
            <a:extLst>
              <a:ext uri="{FF2B5EF4-FFF2-40B4-BE49-F238E27FC236}">
                <a16:creationId xmlns:a16="http://schemas.microsoft.com/office/drawing/2014/main" id="{849D7775-1F0E-F446-AFC3-AB4363FCD990}"/>
              </a:ext>
            </a:extLst>
          </p:cNvPr>
          <p:cNvSpPr>
            <a:spLocks noChangeShapeType="1"/>
          </p:cNvSpPr>
          <p:nvPr/>
        </p:nvSpPr>
        <p:spPr bwMode="auto">
          <a:xfrm>
            <a:off x="6166248" y="3853623"/>
            <a:ext cx="0" cy="175022"/>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a:solidFill>
                <a:srgbClr val="000000"/>
              </a:solidFill>
              <a:latin typeface="Tahoma" charset="0"/>
              <a:ea typeface="ＭＳ Ｐゴシック" charset="0"/>
            </a:endParaRPr>
          </a:p>
        </p:txBody>
      </p:sp>
      <p:sp>
        <p:nvSpPr>
          <p:cNvPr id="291" name="Line 89">
            <a:extLst>
              <a:ext uri="{FF2B5EF4-FFF2-40B4-BE49-F238E27FC236}">
                <a16:creationId xmlns:a16="http://schemas.microsoft.com/office/drawing/2014/main" id="{0E0B871C-6367-774B-BA58-EF11B16FA4E2}"/>
              </a:ext>
            </a:extLst>
          </p:cNvPr>
          <p:cNvSpPr>
            <a:spLocks noChangeShapeType="1"/>
          </p:cNvSpPr>
          <p:nvPr/>
        </p:nvSpPr>
        <p:spPr bwMode="auto">
          <a:xfrm>
            <a:off x="6780611" y="3853623"/>
            <a:ext cx="0" cy="175022"/>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a:solidFill>
                <a:srgbClr val="000000"/>
              </a:solidFill>
              <a:latin typeface="Tahoma" charset="0"/>
              <a:ea typeface="ＭＳ Ｐゴシック" charset="0"/>
            </a:endParaRPr>
          </a:p>
        </p:txBody>
      </p:sp>
      <p:sp>
        <p:nvSpPr>
          <p:cNvPr id="292" name="Line 90">
            <a:extLst>
              <a:ext uri="{FF2B5EF4-FFF2-40B4-BE49-F238E27FC236}">
                <a16:creationId xmlns:a16="http://schemas.microsoft.com/office/drawing/2014/main" id="{C09F078D-04FC-E640-8A03-2400CC0F0B8A}"/>
              </a:ext>
            </a:extLst>
          </p:cNvPr>
          <p:cNvSpPr>
            <a:spLocks noChangeShapeType="1"/>
          </p:cNvSpPr>
          <p:nvPr/>
        </p:nvSpPr>
        <p:spPr bwMode="auto">
          <a:xfrm>
            <a:off x="7273529" y="3853623"/>
            <a:ext cx="0" cy="175022"/>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a:solidFill>
                <a:srgbClr val="000000"/>
              </a:solidFill>
              <a:latin typeface="Tahoma" charset="0"/>
              <a:ea typeface="ＭＳ Ｐゴシック" charset="0"/>
            </a:endParaRPr>
          </a:p>
        </p:txBody>
      </p:sp>
      <p:sp>
        <p:nvSpPr>
          <p:cNvPr id="293" name="Text Box 91">
            <a:extLst>
              <a:ext uri="{FF2B5EF4-FFF2-40B4-BE49-F238E27FC236}">
                <a16:creationId xmlns:a16="http://schemas.microsoft.com/office/drawing/2014/main" id="{39A723B2-B4B0-634D-AE9D-8AC58218E734}"/>
              </a:ext>
            </a:extLst>
          </p:cNvPr>
          <p:cNvSpPr txBox="1">
            <a:spLocks noChangeArrowheads="1"/>
          </p:cNvSpPr>
          <p:nvPr/>
        </p:nvSpPr>
        <p:spPr bwMode="auto">
          <a:xfrm>
            <a:off x="5151836" y="4025073"/>
            <a:ext cx="567784" cy="3831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a:lnSpc>
                <a:spcPct val="90000"/>
              </a:lnSpc>
              <a:defRPr/>
            </a:pPr>
            <a:r>
              <a:rPr lang="en-US" sz="1050" b="0" kern="0">
                <a:solidFill>
                  <a:srgbClr val="000000"/>
                </a:solidFill>
              </a:rPr>
              <a:t>sent </a:t>
            </a:r>
          </a:p>
          <a:p>
            <a:pPr defTabSz="685800">
              <a:lnSpc>
                <a:spcPct val="90000"/>
              </a:lnSpc>
              <a:defRPr/>
            </a:pPr>
            <a:r>
              <a:rPr lang="en-US" sz="1050" b="0" kern="0">
                <a:solidFill>
                  <a:srgbClr val="000000"/>
                </a:solidFill>
              </a:rPr>
              <a:t>ACKed</a:t>
            </a:r>
          </a:p>
        </p:txBody>
      </p:sp>
      <p:sp>
        <p:nvSpPr>
          <p:cNvPr id="294" name="Text Box 92">
            <a:extLst>
              <a:ext uri="{FF2B5EF4-FFF2-40B4-BE49-F238E27FC236}">
                <a16:creationId xmlns:a16="http://schemas.microsoft.com/office/drawing/2014/main" id="{3B367685-832F-A24C-8E10-9208FC23187F}"/>
              </a:ext>
            </a:extLst>
          </p:cNvPr>
          <p:cNvSpPr txBox="1">
            <a:spLocks noChangeArrowheads="1"/>
          </p:cNvSpPr>
          <p:nvPr/>
        </p:nvSpPr>
        <p:spPr bwMode="auto">
          <a:xfrm>
            <a:off x="5887641" y="4029836"/>
            <a:ext cx="854866" cy="5334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defTabSz="685800">
              <a:lnSpc>
                <a:spcPct val="90000"/>
              </a:lnSpc>
              <a:defRPr/>
            </a:pPr>
            <a:r>
              <a:rPr lang="en-US" altLang="en-US" sz="1050" b="0" kern="0" dirty="0">
                <a:solidFill>
                  <a:srgbClr val="000000"/>
                </a:solidFill>
              </a:rPr>
              <a:t>sent, not-yet </a:t>
            </a:r>
            <a:r>
              <a:rPr lang="en-US" altLang="en-US" sz="1050" b="0" kern="0" dirty="0" err="1">
                <a:solidFill>
                  <a:srgbClr val="000000"/>
                </a:solidFill>
              </a:rPr>
              <a:t>ACKed</a:t>
            </a:r>
            <a:endParaRPr lang="en-US" altLang="en-US" sz="1050" b="0" kern="0" dirty="0">
              <a:solidFill>
                <a:srgbClr val="000000"/>
              </a:solidFill>
            </a:endParaRPr>
          </a:p>
          <a:p>
            <a:pPr defTabSz="685800">
              <a:lnSpc>
                <a:spcPct val="90000"/>
              </a:lnSpc>
              <a:spcBef>
                <a:spcPts val="225"/>
              </a:spcBef>
              <a:defRPr/>
            </a:pPr>
            <a:r>
              <a:rPr lang="en-US" altLang="en-US" sz="900" b="0" kern="0" dirty="0">
                <a:solidFill>
                  <a:srgbClr val="000000"/>
                </a:solidFill>
              </a:rPr>
              <a:t>(“</a:t>
            </a:r>
            <a:r>
              <a:rPr lang="en-US" altLang="ja-JP" sz="900" b="0" kern="0" dirty="0">
                <a:solidFill>
                  <a:srgbClr val="000000"/>
                </a:solidFill>
              </a:rPr>
              <a:t>in-flight”)</a:t>
            </a:r>
            <a:endParaRPr lang="en-US" altLang="en-US" sz="900" b="0" kern="0" dirty="0">
              <a:solidFill>
                <a:srgbClr val="000000"/>
              </a:solidFill>
            </a:endParaRPr>
          </a:p>
        </p:txBody>
      </p:sp>
      <p:sp>
        <p:nvSpPr>
          <p:cNvPr id="295" name="Text Box 93">
            <a:extLst>
              <a:ext uri="{FF2B5EF4-FFF2-40B4-BE49-F238E27FC236}">
                <a16:creationId xmlns:a16="http://schemas.microsoft.com/office/drawing/2014/main" id="{81CC0B14-ECA5-7042-90A8-A3D1691D8277}"/>
              </a:ext>
            </a:extLst>
          </p:cNvPr>
          <p:cNvSpPr txBox="1">
            <a:spLocks noChangeArrowheads="1"/>
          </p:cNvSpPr>
          <p:nvPr/>
        </p:nvSpPr>
        <p:spPr bwMode="auto">
          <a:xfrm>
            <a:off x="6622258" y="4026263"/>
            <a:ext cx="800100" cy="5286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a:lnSpc>
                <a:spcPct val="90000"/>
              </a:lnSpc>
              <a:defRPr/>
            </a:pPr>
            <a:r>
              <a:rPr lang="en-US" sz="1050" b="0" kern="0">
                <a:solidFill>
                  <a:srgbClr val="000000"/>
                </a:solidFill>
              </a:rPr>
              <a:t>usable</a:t>
            </a:r>
          </a:p>
          <a:p>
            <a:pPr defTabSz="685800">
              <a:lnSpc>
                <a:spcPct val="90000"/>
              </a:lnSpc>
              <a:defRPr/>
            </a:pPr>
            <a:r>
              <a:rPr lang="en-US" sz="1050" b="0" kern="0">
                <a:solidFill>
                  <a:srgbClr val="000000"/>
                </a:solidFill>
              </a:rPr>
              <a:t>but not </a:t>
            </a:r>
          </a:p>
          <a:p>
            <a:pPr defTabSz="685800">
              <a:lnSpc>
                <a:spcPct val="90000"/>
              </a:lnSpc>
              <a:defRPr/>
            </a:pPr>
            <a:r>
              <a:rPr lang="en-US" sz="1050" b="0" kern="0">
                <a:solidFill>
                  <a:srgbClr val="000000"/>
                </a:solidFill>
              </a:rPr>
              <a:t>yet sent</a:t>
            </a:r>
          </a:p>
        </p:txBody>
      </p:sp>
      <p:sp>
        <p:nvSpPr>
          <p:cNvPr id="296" name="Text Box 94">
            <a:extLst>
              <a:ext uri="{FF2B5EF4-FFF2-40B4-BE49-F238E27FC236}">
                <a16:creationId xmlns:a16="http://schemas.microsoft.com/office/drawing/2014/main" id="{AA04402D-D3B0-AD47-B91F-3AC1C3E2066A}"/>
              </a:ext>
            </a:extLst>
          </p:cNvPr>
          <p:cNvSpPr txBox="1">
            <a:spLocks noChangeArrowheads="1"/>
          </p:cNvSpPr>
          <p:nvPr/>
        </p:nvSpPr>
        <p:spPr bwMode="auto">
          <a:xfrm>
            <a:off x="7190185" y="4029835"/>
            <a:ext cx="614363" cy="3831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a:lnSpc>
                <a:spcPct val="90000"/>
              </a:lnSpc>
              <a:defRPr/>
            </a:pPr>
            <a:r>
              <a:rPr lang="en-US" sz="1050" b="0" kern="0">
                <a:solidFill>
                  <a:srgbClr val="000000"/>
                </a:solidFill>
              </a:rPr>
              <a:t>not </a:t>
            </a:r>
          </a:p>
          <a:p>
            <a:pPr defTabSz="685800">
              <a:lnSpc>
                <a:spcPct val="90000"/>
              </a:lnSpc>
              <a:defRPr/>
            </a:pPr>
            <a:r>
              <a:rPr lang="en-US" sz="1050" b="0" kern="0">
                <a:solidFill>
                  <a:srgbClr val="000000"/>
                </a:solidFill>
              </a:rPr>
              <a:t>usable</a:t>
            </a:r>
          </a:p>
        </p:txBody>
      </p:sp>
      <p:sp>
        <p:nvSpPr>
          <p:cNvPr id="297" name="Text Box 96">
            <a:extLst>
              <a:ext uri="{FF2B5EF4-FFF2-40B4-BE49-F238E27FC236}">
                <a16:creationId xmlns:a16="http://schemas.microsoft.com/office/drawing/2014/main" id="{7BC9AF2B-9067-6D40-8AD6-38C8B0980442}"/>
              </a:ext>
            </a:extLst>
          </p:cNvPr>
          <p:cNvSpPr txBox="1">
            <a:spLocks noChangeArrowheads="1"/>
          </p:cNvSpPr>
          <p:nvPr/>
        </p:nvSpPr>
        <p:spPr bwMode="auto">
          <a:xfrm>
            <a:off x="5922630" y="2851117"/>
            <a:ext cx="898003" cy="3831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lnSpc>
                <a:spcPct val="90000"/>
              </a:lnSpc>
              <a:defRPr/>
            </a:pPr>
            <a:r>
              <a:rPr lang="en-US" sz="1050" b="0" kern="0">
                <a:solidFill>
                  <a:srgbClr val="000000"/>
                </a:solidFill>
              </a:rPr>
              <a:t>window size</a:t>
            </a:r>
          </a:p>
          <a:p>
            <a:pPr algn="ctr" defTabSz="685800">
              <a:lnSpc>
                <a:spcPct val="90000"/>
              </a:lnSpc>
              <a:defRPr/>
            </a:pPr>
            <a:r>
              <a:rPr lang="en-US" sz="1050" b="0" i="1" kern="0">
                <a:solidFill>
                  <a:srgbClr val="000000"/>
                </a:solidFill>
              </a:rPr>
              <a:t> N</a:t>
            </a:r>
          </a:p>
        </p:txBody>
      </p:sp>
      <p:grpSp>
        <p:nvGrpSpPr>
          <p:cNvPr id="298" name="Group 99">
            <a:extLst>
              <a:ext uri="{FF2B5EF4-FFF2-40B4-BE49-F238E27FC236}">
                <a16:creationId xmlns:a16="http://schemas.microsoft.com/office/drawing/2014/main" id="{24BD0429-57C9-5949-A0FA-36C1FBC99776}"/>
              </a:ext>
            </a:extLst>
          </p:cNvPr>
          <p:cNvGrpSpPr>
            <a:grpSpLocks/>
          </p:cNvGrpSpPr>
          <p:nvPr/>
        </p:nvGrpSpPr>
        <p:grpSpPr bwMode="auto">
          <a:xfrm>
            <a:off x="6522246" y="3018995"/>
            <a:ext cx="445294" cy="102394"/>
            <a:chOff x="4250" y="1692"/>
            <a:chExt cx="374" cy="86"/>
          </a:xfrm>
        </p:grpSpPr>
        <p:sp>
          <p:nvSpPr>
            <p:cNvPr id="299" name="Line 97">
              <a:extLst>
                <a:ext uri="{FF2B5EF4-FFF2-40B4-BE49-F238E27FC236}">
                  <a16:creationId xmlns:a16="http://schemas.microsoft.com/office/drawing/2014/main" id="{A02E02EA-0929-104A-BF00-5ADA492F2B7C}"/>
                </a:ext>
              </a:extLst>
            </p:cNvPr>
            <p:cNvSpPr>
              <a:spLocks noChangeShapeType="1"/>
            </p:cNvSpPr>
            <p:nvPr/>
          </p:nvSpPr>
          <p:spPr bwMode="auto">
            <a:xfrm>
              <a:off x="4250" y="1738"/>
              <a:ext cx="374"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a:solidFill>
                  <a:srgbClr val="000000"/>
                </a:solidFill>
                <a:latin typeface="Tahoma" charset="0"/>
                <a:ea typeface="ＭＳ Ｐゴシック" charset="0"/>
              </a:endParaRPr>
            </a:p>
          </p:txBody>
        </p:sp>
        <p:sp>
          <p:nvSpPr>
            <p:cNvPr id="300" name="Line 98">
              <a:extLst>
                <a:ext uri="{FF2B5EF4-FFF2-40B4-BE49-F238E27FC236}">
                  <a16:creationId xmlns:a16="http://schemas.microsoft.com/office/drawing/2014/main" id="{BBA1422E-A86D-8048-8C6A-CBCE03DB28AC}"/>
                </a:ext>
              </a:extLst>
            </p:cNvPr>
            <p:cNvSpPr>
              <a:spLocks noChangeShapeType="1"/>
            </p:cNvSpPr>
            <p:nvPr/>
          </p:nvSpPr>
          <p:spPr bwMode="auto">
            <a:xfrm>
              <a:off x="4622" y="1692"/>
              <a:ext cx="0" cy="86"/>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a:solidFill>
                  <a:srgbClr val="000000"/>
                </a:solidFill>
                <a:latin typeface="Tahoma" charset="0"/>
                <a:ea typeface="ＭＳ Ｐゴシック" charset="0"/>
              </a:endParaRPr>
            </a:p>
          </p:txBody>
        </p:sp>
      </p:grpSp>
      <p:grpSp>
        <p:nvGrpSpPr>
          <p:cNvPr id="301" name="Group 100">
            <a:extLst>
              <a:ext uri="{FF2B5EF4-FFF2-40B4-BE49-F238E27FC236}">
                <a16:creationId xmlns:a16="http://schemas.microsoft.com/office/drawing/2014/main" id="{953BBB09-1247-E749-B041-4AB4BC053F15}"/>
              </a:ext>
            </a:extLst>
          </p:cNvPr>
          <p:cNvGrpSpPr>
            <a:grpSpLocks/>
          </p:cNvGrpSpPr>
          <p:nvPr/>
        </p:nvGrpSpPr>
        <p:grpSpPr bwMode="auto">
          <a:xfrm rot="10800000">
            <a:off x="5853114" y="3038045"/>
            <a:ext cx="445294" cy="102394"/>
            <a:chOff x="4250" y="1692"/>
            <a:chExt cx="374" cy="86"/>
          </a:xfrm>
        </p:grpSpPr>
        <p:sp>
          <p:nvSpPr>
            <p:cNvPr id="302" name="Line 101">
              <a:extLst>
                <a:ext uri="{FF2B5EF4-FFF2-40B4-BE49-F238E27FC236}">
                  <a16:creationId xmlns:a16="http://schemas.microsoft.com/office/drawing/2014/main" id="{3C66FDCF-F2B7-8447-A6D6-18D719B215CF}"/>
                </a:ext>
              </a:extLst>
            </p:cNvPr>
            <p:cNvSpPr>
              <a:spLocks noChangeShapeType="1"/>
            </p:cNvSpPr>
            <p:nvPr/>
          </p:nvSpPr>
          <p:spPr bwMode="auto">
            <a:xfrm>
              <a:off x="4257" y="1745"/>
              <a:ext cx="374"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a:solidFill>
                  <a:srgbClr val="000000"/>
                </a:solidFill>
                <a:latin typeface="Tahoma" charset="0"/>
                <a:ea typeface="ＭＳ Ｐゴシック" charset="0"/>
              </a:endParaRPr>
            </a:p>
          </p:txBody>
        </p:sp>
        <p:sp>
          <p:nvSpPr>
            <p:cNvPr id="303" name="Line 102">
              <a:extLst>
                <a:ext uri="{FF2B5EF4-FFF2-40B4-BE49-F238E27FC236}">
                  <a16:creationId xmlns:a16="http://schemas.microsoft.com/office/drawing/2014/main" id="{3E685C18-38D0-2242-B6E7-6B45955EA4D6}"/>
                </a:ext>
              </a:extLst>
            </p:cNvPr>
            <p:cNvSpPr>
              <a:spLocks noChangeShapeType="1"/>
            </p:cNvSpPr>
            <p:nvPr/>
          </p:nvSpPr>
          <p:spPr bwMode="auto">
            <a:xfrm>
              <a:off x="4629" y="1699"/>
              <a:ext cx="0" cy="86"/>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a:solidFill>
                  <a:srgbClr val="000000"/>
                </a:solidFill>
                <a:latin typeface="Tahoma" charset="0"/>
                <a:ea typeface="ＭＳ Ｐゴシック" charset="0"/>
              </a:endParaRPr>
            </a:p>
          </p:txBody>
        </p:sp>
      </p:grpSp>
      <p:sp>
        <p:nvSpPr>
          <p:cNvPr id="304" name="Text Box 196">
            <a:extLst>
              <a:ext uri="{FF2B5EF4-FFF2-40B4-BE49-F238E27FC236}">
                <a16:creationId xmlns:a16="http://schemas.microsoft.com/office/drawing/2014/main" id="{8A4318F8-8B4B-BA46-9E7C-C771B9AFC315}"/>
              </a:ext>
            </a:extLst>
          </p:cNvPr>
          <p:cNvSpPr txBox="1">
            <a:spLocks noChangeArrowheads="1"/>
          </p:cNvSpPr>
          <p:nvPr/>
        </p:nvSpPr>
        <p:spPr bwMode="auto">
          <a:xfrm>
            <a:off x="5455448" y="3615498"/>
            <a:ext cx="2100255"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sz="1600">
                <a:solidFill>
                  <a:schemeClr val="tx1"/>
                </a:solidFill>
                <a:latin typeface="Tahoma" charset="0"/>
                <a:ea typeface="ＭＳ Ｐゴシック" charset="0"/>
              </a:defRPr>
            </a:lvl1pPr>
            <a:lvl2pPr>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lvl="1" algn="ctr" defTabSz="685800">
              <a:defRPr/>
            </a:pPr>
            <a:r>
              <a:rPr lang="en-US" sz="1050" b="0" i="1" kern="0">
                <a:solidFill>
                  <a:srgbClr val="000000"/>
                </a:solidFill>
              </a:rPr>
              <a:t>sender sequence number space </a:t>
            </a:r>
          </a:p>
        </p:txBody>
      </p:sp>
      <p:grpSp>
        <p:nvGrpSpPr>
          <p:cNvPr id="305" name="Group 199">
            <a:extLst>
              <a:ext uri="{FF2B5EF4-FFF2-40B4-BE49-F238E27FC236}">
                <a16:creationId xmlns:a16="http://schemas.microsoft.com/office/drawing/2014/main" id="{17C79495-9E5E-D743-8F6F-313B7597C3E0}"/>
              </a:ext>
            </a:extLst>
          </p:cNvPr>
          <p:cNvGrpSpPr>
            <a:grpSpLocks/>
          </p:cNvGrpSpPr>
          <p:nvPr/>
        </p:nvGrpSpPr>
        <p:grpSpPr bwMode="auto">
          <a:xfrm>
            <a:off x="4675587" y="1709308"/>
            <a:ext cx="2289572" cy="1475184"/>
            <a:chOff x="2569" y="665"/>
            <a:chExt cx="1923" cy="1239"/>
          </a:xfrm>
        </p:grpSpPr>
        <p:sp>
          <p:nvSpPr>
            <p:cNvPr id="306" name="Rectangle 171">
              <a:extLst>
                <a:ext uri="{FF2B5EF4-FFF2-40B4-BE49-F238E27FC236}">
                  <a16:creationId xmlns:a16="http://schemas.microsoft.com/office/drawing/2014/main" id="{1EAF4F70-21E7-C34E-8873-423E3B1E6A8A}"/>
                </a:ext>
              </a:extLst>
            </p:cNvPr>
            <p:cNvSpPr>
              <a:spLocks noChangeArrowheads="1"/>
            </p:cNvSpPr>
            <p:nvPr/>
          </p:nvSpPr>
          <p:spPr bwMode="auto">
            <a:xfrm>
              <a:off x="2840" y="1028"/>
              <a:ext cx="1202"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grpSp>
          <p:nvGrpSpPr>
            <p:cNvPr id="307" name="Group 172">
              <a:extLst>
                <a:ext uri="{FF2B5EF4-FFF2-40B4-BE49-F238E27FC236}">
                  <a16:creationId xmlns:a16="http://schemas.microsoft.com/office/drawing/2014/main" id="{DEE85BA8-BC48-F24A-B3C5-A13DD502AF23}"/>
                </a:ext>
              </a:extLst>
            </p:cNvPr>
            <p:cNvGrpSpPr>
              <a:grpSpLocks/>
            </p:cNvGrpSpPr>
            <p:nvPr/>
          </p:nvGrpSpPr>
          <p:grpSpPr bwMode="auto">
            <a:xfrm>
              <a:off x="2820" y="872"/>
              <a:ext cx="1319" cy="734"/>
              <a:chOff x="1976" y="2984"/>
              <a:chExt cx="1319" cy="734"/>
            </a:xfrm>
          </p:grpSpPr>
          <p:sp>
            <p:nvSpPr>
              <p:cNvPr id="310" name="Rectangle 173">
                <a:extLst>
                  <a:ext uri="{FF2B5EF4-FFF2-40B4-BE49-F238E27FC236}">
                    <a16:creationId xmlns:a16="http://schemas.microsoft.com/office/drawing/2014/main" id="{512EC936-B599-4C42-A3CB-F206B3359FAC}"/>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311" name="Text Box 174">
                <a:extLst>
                  <a:ext uri="{FF2B5EF4-FFF2-40B4-BE49-F238E27FC236}">
                    <a16:creationId xmlns:a16="http://schemas.microsoft.com/office/drawing/2014/main" id="{D1A37C4D-C221-B944-960D-5E1AC157A7DE}"/>
                  </a:ext>
                </a:extLst>
              </p:cNvPr>
              <p:cNvSpPr txBox="1">
                <a:spLocks noChangeArrowheads="1"/>
              </p:cNvSpPr>
              <p:nvPr/>
            </p:nvSpPr>
            <p:spPr bwMode="auto">
              <a:xfrm>
                <a:off x="1979" y="2984"/>
                <a:ext cx="625" cy="17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750" b="0" kern="0">
                    <a:solidFill>
                      <a:srgbClr val="000000"/>
                    </a:solidFill>
                    <a:latin typeface="Arial" charset="0"/>
                  </a:rPr>
                  <a:t>source port #</a:t>
                </a:r>
              </a:p>
            </p:txBody>
          </p:sp>
          <p:sp>
            <p:nvSpPr>
              <p:cNvPr id="312" name="Text Box 175">
                <a:extLst>
                  <a:ext uri="{FF2B5EF4-FFF2-40B4-BE49-F238E27FC236}">
                    <a16:creationId xmlns:a16="http://schemas.microsoft.com/office/drawing/2014/main" id="{DC506D04-4DCA-2A42-8A11-92D274739497}"/>
                  </a:ext>
                </a:extLst>
              </p:cNvPr>
              <p:cNvSpPr txBox="1">
                <a:spLocks noChangeArrowheads="1"/>
              </p:cNvSpPr>
              <p:nvPr/>
            </p:nvSpPr>
            <p:spPr bwMode="auto">
              <a:xfrm>
                <a:off x="2625" y="2987"/>
                <a:ext cx="536" cy="17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750" b="0" kern="0">
                    <a:solidFill>
                      <a:srgbClr val="000000"/>
                    </a:solidFill>
                    <a:latin typeface="Arial" charset="0"/>
                  </a:rPr>
                  <a:t>dest port #</a:t>
                </a:r>
              </a:p>
            </p:txBody>
          </p:sp>
          <p:sp>
            <p:nvSpPr>
              <p:cNvPr id="313" name="Text Box 176">
                <a:extLst>
                  <a:ext uri="{FF2B5EF4-FFF2-40B4-BE49-F238E27FC236}">
                    <a16:creationId xmlns:a16="http://schemas.microsoft.com/office/drawing/2014/main" id="{E9E72ACF-7C4B-3247-896D-D6CDE3C1CEE4}"/>
                  </a:ext>
                </a:extLst>
              </p:cNvPr>
              <p:cNvSpPr txBox="1">
                <a:spLocks noChangeArrowheads="1"/>
              </p:cNvSpPr>
              <p:nvPr/>
            </p:nvSpPr>
            <p:spPr bwMode="auto">
              <a:xfrm>
                <a:off x="2154" y="3117"/>
                <a:ext cx="1015" cy="19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900" b="0" kern="0">
                    <a:solidFill>
                      <a:srgbClr val="FFFFFF"/>
                    </a:solidFill>
                    <a:latin typeface="Arial" charset="0"/>
                  </a:rPr>
                  <a:t>sequence number</a:t>
                </a:r>
              </a:p>
            </p:txBody>
          </p:sp>
          <p:sp>
            <p:nvSpPr>
              <p:cNvPr id="314" name="Text Box 177">
                <a:extLst>
                  <a:ext uri="{FF2B5EF4-FFF2-40B4-BE49-F238E27FC236}">
                    <a16:creationId xmlns:a16="http://schemas.microsoft.com/office/drawing/2014/main" id="{4A1EA7EA-E261-2540-A61F-14F1D3C62770}"/>
                  </a:ext>
                </a:extLst>
              </p:cNvPr>
              <p:cNvSpPr txBox="1">
                <a:spLocks noChangeArrowheads="1"/>
              </p:cNvSpPr>
              <p:nvPr/>
            </p:nvSpPr>
            <p:spPr bwMode="auto">
              <a:xfrm>
                <a:off x="1976" y="3257"/>
                <a:ext cx="1319" cy="19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900" b="0" kern="0">
                    <a:solidFill>
                      <a:srgbClr val="000000"/>
                    </a:solidFill>
                    <a:latin typeface="Arial" charset="0"/>
                  </a:rPr>
                  <a:t>acknowledgement number</a:t>
                </a:r>
              </a:p>
            </p:txBody>
          </p:sp>
          <p:sp>
            <p:nvSpPr>
              <p:cNvPr id="315" name="Text Box 178">
                <a:extLst>
                  <a:ext uri="{FF2B5EF4-FFF2-40B4-BE49-F238E27FC236}">
                    <a16:creationId xmlns:a16="http://schemas.microsoft.com/office/drawing/2014/main" id="{14D444FC-B976-4B43-AF8C-651999F1EAD7}"/>
                  </a:ext>
                </a:extLst>
              </p:cNvPr>
              <p:cNvSpPr txBox="1">
                <a:spLocks noChangeArrowheads="1"/>
              </p:cNvSpPr>
              <p:nvPr/>
            </p:nvSpPr>
            <p:spPr bwMode="auto">
              <a:xfrm>
                <a:off x="2032" y="3544"/>
                <a:ext cx="517" cy="17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750" b="0" kern="0">
                    <a:solidFill>
                      <a:srgbClr val="000000"/>
                    </a:solidFill>
                    <a:latin typeface="Arial" charset="0"/>
                  </a:rPr>
                  <a:t>checksum</a:t>
                </a:r>
              </a:p>
            </p:txBody>
          </p:sp>
          <p:sp>
            <p:nvSpPr>
              <p:cNvPr id="316" name="Line 179">
                <a:extLst>
                  <a:ext uri="{FF2B5EF4-FFF2-40B4-BE49-F238E27FC236}">
                    <a16:creationId xmlns:a16="http://schemas.microsoft.com/office/drawing/2014/main" id="{03CA3683-10CF-2D45-855C-D741CB3E84FC}"/>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sp>
            <p:nvSpPr>
              <p:cNvPr id="317" name="Line 180">
                <a:extLst>
                  <a:ext uri="{FF2B5EF4-FFF2-40B4-BE49-F238E27FC236}">
                    <a16:creationId xmlns:a16="http://schemas.microsoft.com/office/drawing/2014/main" id="{4427CEC2-BFD3-0543-AAB5-E40DA49DCF81}"/>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sp>
            <p:nvSpPr>
              <p:cNvPr id="318" name="Line 181">
                <a:extLst>
                  <a:ext uri="{FF2B5EF4-FFF2-40B4-BE49-F238E27FC236}">
                    <a16:creationId xmlns:a16="http://schemas.microsoft.com/office/drawing/2014/main" id="{83A31360-0241-B24B-9A5B-5DF36A70BB1A}"/>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sp>
            <p:nvSpPr>
              <p:cNvPr id="319" name="Line 182">
                <a:extLst>
                  <a:ext uri="{FF2B5EF4-FFF2-40B4-BE49-F238E27FC236}">
                    <a16:creationId xmlns:a16="http://schemas.microsoft.com/office/drawing/2014/main" id="{E2E74D6E-689D-3E49-A5CA-1EB053F0D115}"/>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sp>
            <p:nvSpPr>
              <p:cNvPr id="320" name="Line 183">
                <a:extLst>
                  <a:ext uri="{FF2B5EF4-FFF2-40B4-BE49-F238E27FC236}">
                    <a16:creationId xmlns:a16="http://schemas.microsoft.com/office/drawing/2014/main" id="{34408127-C1C4-5142-81BC-0772E406AF42}"/>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sp>
            <p:nvSpPr>
              <p:cNvPr id="321" name="Line 184">
                <a:extLst>
                  <a:ext uri="{FF2B5EF4-FFF2-40B4-BE49-F238E27FC236}">
                    <a16:creationId xmlns:a16="http://schemas.microsoft.com/office/drawing/2014/main" id="{AF6C4EF8-1ED8-1A4B-B94D-F145C940A384}"/>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sp>
            <p:nvSpPr>
              <p:cNvPr id="322" name="Text Box 185">
                <a:extLst>
                  <a:ext uri="{FF2B5EF4-FFF2-40B4-BE49-F238E27FC236}">
                    <a16:creationId xmlns:a16="http://schemas.microsoft.com/office/drawing/2014/main" id="{8F8508CA-EE38-AF4E-A97C-1BE94735E56E}"/>
                  </a:ext>
                </a:extLst>
              </p:cNvPr>
              <p:cNvSpPr txBox="1">
                <a:spLocks noChangeArrowheads="1"/>
              </p:cNvSpPr>
              <p:nvPr/>
            </p:nvSpPr>
            <p:spPr bwMode="auto">
              <a:xfrm>
                <a:off x="2687" y="3390"/>
                <a:ext cx="365" cy="19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900" b="0" kern="0">
                    <a:solidFill>
                      <a:srgbClr val="000000"/>
                    </a:solidFill>
                    <a:latin typeface="Arial" charset="0"/>
                  </a:rPr>
                  <a:t>rwnd</a:t>
                </a:r>
              </a:p>
            </p:txBody>
          </p:sp>
          <p:sp>
            <p:nvSpPr>
              <p:cNvPr id="323" name="Text Box 186">
                <a:extLst>
                  <a:ext uri="{FF2B5EF4-FFF2-40B4-BE49-F238E27FC236}">
                    <a16:creationId xmlns:a16="http://schemas.microsoft.com/office/drawing/2014/main" id="{88BEC28D-C62B-B54E-A090-DF6809C9E835}"/>
                  </a:ext>
                </a:extLst>
              </p:cNvPr>
              <p:cNvSpPr txBox="1">
                <a:spLocks noChangeArrowheads="1"/>
              </p:cNvSpPr>
              <p:nvPr/>
            </p:nvSpPr>
            <p:spPr bwMode="auto">
              <a:xfrm>
                <a:off x="2630" y="3544"/>
                <a:ext cx="539" cy="17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750" b="0" kern="0">
                    <a:solidFill>
                      <a:srgbClr val="000000"/>
                    </a:solidFill>
                    <a:latin typeface="Arial" charset="0"/>
                  </a:rPr>
                  <a:t>urg pointer</a:t>
                </a:r>
              </a:p>
            </p:txBody>
          </p:sp>
          <p:sp>
            <p:nvSpPr>
              <p:cNvPr id="324" name="Line 187">
                <a:extLst>
                  <a:ext uri="{FF2B5EF4-FFF2-40B4-BE49-F238E27FC236}">
                    <a16:creationId xmlns:a16="http://schemas.microsoft.com/office/drawing/2014/main" id="{8CC1CABE-C086-144F-8F1F-A7D004A1EA6E}"/>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sp>
            <p:nvSpPr>
              <p:cNvPr id="325" name="Line 188">
                <a:extLst>
                  <a:ext uri="{FF2B5EF4-FFF2-40B4-BE49-F238E27FC236}">
                    <a16:creationId xmlns:a16="http://schemas.microsoft.com/office/drawing/2014/main" id="{061C4173-FBA5-7749-BCE1-9EBD070DBA3D}"/>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grpSp>
        <p:sp>
          <p:nvSpPr>
            <p:cNvPr id="308" name="Text Box 189">
              <a:extLst>
                <a:ext uri="{FF2B5EF4-FFF2-40B4-BE49-F238E27FC236}">
                  <a16:creationId xmlns:a16="http://schemas.microsoft.com/office/drawing/2014/main" id="{961ADE6B-9EA8-FA44-92C6-6941117B3BDE}"/>
                </a:ext>
              </a:extLst>
            </p:cNvPr>
            <p:cNvSpPr txBox="1">
              <a:spLocks noChangeArrowheads="1"/>
            </p:cNvSpPr>
            <p:nvPr/>
          </p:nvSpPr>
          <p:spPr bwMode="auto">
            <a:xfrm>
              <a:off x="2569" y="665"/>
              <a:ext cx="1923"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200" b="0" kern="0" dirty="0">
                  <a:solidFill>
                    <a:srgbClr val="000000"/>
                  </a:solidFill>
                </a:rPr>
                <a:t>outgoing segment from sender</a:t>
              </a:r>
            </a:p>
          </p:txBody>
        </p:sp>
        <p:sp>
          <p:nvSpPr>
            <p:cNvPr id="309" name="Freeform 190">
              <a:extLst>
                <a:ext uri="{FF2B5EF4-FFF2-40B4-BE49-F238E27FC236}">
                  <a16:creationId xmlns:a16="http://schemas.microsoft.com/office/drawing/2014/main" id="{ECB9422A-F7AA-6143-8673-CA97EE9D620B}"/>
                </a:ext>
              </a:extLst>
            </p:cNvPr>
            <p:cNvSpPr>
              <a:spLocks/>
            </p:cNvSpPr>
            <p:nvPr/>
          </p:nvSpPr>
          <p:spPr bwMode="auto">
            <a:xfrm>
              <a:off x="4050" y="1080"/>
              <a:ext cx="107" cy="824"/>
            </a:xfrm>
            <a:custGeom>
              <a:avLst/>
              <a:gdLst>
                <a:gd name="T0" fmla="*/ 0 w 107"/>
                <a:gd name="T1" fmla="*/ 0 h 910"/>
                <a:gd name="T2" fmla="*/ 107 w 107"/>
                <a:gd name="T3" fmla="*/ 0 h 910"/>
                <a:gd name="T4" fmla="*/ 107 w 107"/>
                <a:gd name="T5" fmla="*/ 337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a:defRPr/>
              </a:pPr>
              <a:endParaRPr lang="en-US" sz="1200" b="0" kern="0">
                <a:solidFill>
                  <a:srgbClr val="000000"/>
                </a:solidFill>
                <a:latin typeface="Tahoma" panose="020B0604030504040204" pitchFamily="34" charset="0"/>
                <a:ea typeface="ＭＳ Ｐゴシック" panose="020B0600070205080204" pitchFamily="34" charset="-128"/>
              </a:endParaRPr>
            </a:p>
          </p:txBody>
        </p:sp>
      </p:grpSp>
      <p:sp>
        <p:nvSpPr>
          <p:cNvPr id="107" name="Rectangle 5">
            <a:extLst>
              <a:ext uri="{FF2B5EF4-FFF2-40B4-BE49-F238E27FC236}">
                <a16:creationId xmlns:a16="http://schemas.microsoft.com/office/drawing/2014/main" id="{6C3FDCE7-5731-3B49-B3F0-A28BEE20C1DD}"/>
              </a:ext>
            </a:extLst>
          </p:cNvPr>
          <p:cNvSpPr txBox="1">
            <a:spLocks noChangeArrowheads="1"/>
          </p:cNvSpPr>
          <p:nvPr/>
        </p:nvSpPr>
        <p:spPr bwMode="auto">
          <a:xfrm>
            <a:off x="555429" y="2959884"/>
            <a:ext cx="3822502" cy="1326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68580" tIns="34290" rIns="68580" bIns="3429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176213" indent="-92869" defTabSz="685800">
              <a:buNone/>
              <a:defRPr/>
            </a:pPr>
            <a:r>
              <a:rPr lang="en-US" altLang="en-US" sz="2100" b="0" i="1" kern="0" dirty="0">
                <a:solidFill>
                  <a:srgbClr val="CC0000"/>
                </a:solidFill>
                <a:latin typeface="Calibri" panose="020F0502020204030204"/>
                <a:ea typeface="ＭＳ Ｐゴシック" panose="020B0600070205080204" pitchFamily="34" charset="-128"/>
              </a:rPr>
              <a:t>Acknowledgements</a:t>
            </a:r>
            <a:r>
              <a:rPr lang="en-US" altLang="en-US" sz="2100" b="0" u="sng" kern="0" dirty="0">
                <a:solidFill>
                  <a:srgbClr val="CC0000"/>
                </a:solidFill>
                <a:latin typeface="Calibri" panose="020F0502020204030204"/>
                <a:ea typeface="ＭＳ Ｐゴシック" panose="020B0600070205080204" pitchFamily="34" charset="-128"/>
              </a:rPr>
              <a:t>:</a:t>
            </a:r>
            <a:endParaRPr lang="en-US" altLang="en-US" sz="2100" b="0" kern="0" dirty="0">
              <a:solidFill>
                <a:srgbClr val="CC0000"/>
              </a:solidFill>
              <a:latin typeface="Calibri" panose="020F0502020204030204"/>
              <a:ea typeface="ＭＳ Ｐゴシック" panose="020B0600070205080204" pitchFamily="34" charset="-128"/>
            </a:endParaRPr>
          </a:p>
          <a:p>
            <a:pPr marL="476250" lvl="1" indent="-214313" defTabSz="685800">
              <a:defRPr/>
            </a:pPr>
            <a:r>
              <a:rPr lang="en-US" altLang="en-US" sz="2100" b="0" kern="0" dirty="0">
                <a:solidFill>
                  <a:prstClr val="black"/>
                </a:solidFill>
                <a:latin typeface="Calibri" panose="020F0502020204030204"/>
                <a:ea typeface="ＭＳ Ｐゴシック" panose="020B0600070205080204" pitchFamily="34" charset="-128"/>
              </a:rPr>
              <a:t>seq # of next byte expected from other side</a:t>
            </a:r>
          </a:p>
          <a:p>
            <a:pPr marL="476250" lvl="1" indent="-214313" defTabSz="685800">
              <a:defRPr/>
            </a:pPr>
            <a:r>
              <a:rPr lang="en-US" altLang="en-US" sz="2100" b="0" kern="0" dirty="0">
                <a:solidFill>
                  <a:prstClr val="black"/>
                </a:solidFill>
                <a:latin typeface="Calibri" panose="020F0502020204030204"/>
                <a:ea typeface="ＭＳ Ｐゴシック" panose="020B0600070205080204" pitchFamily="34" charset="-128"/>
              </a:rPr>
              <a:t>cumulative ACK</a:t>
            </a:r>
          </a:p>
        </p:txBody>
      </p:sp>
      <p:sp>
        <p:nvSpPr>
          <p:cNvPr id="108" name="Rectangle 5">
            <a:extLst>
              <a:ext uri="{FF2B5EF4-FFF2-40B4-BE49-F238E27FC236}">
                <a16:creationId xmlns:a16="http://schemas.microsoft.com/office/drawing/2014/main" id="{845D3A7B-C2B2-5F46-AC88-0FE1A562E0B2}"/>
              </a:ext>
            </a:extLst>
          </p:cNvPr>
          <p:cNvSpPr txBox="1">
            <a:spLocks noChangeArrowheads="1"/>
          </p:cNvSpPr>
          <p:nvPr/>
        </p:nvSpPr>
        <p:spPr bwMode="auto">
          <a:xfrm>
            <a:off x="488754" y="4332680"/>
            <a:ext cx="3822502" cy="12977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68580" tIns="34290" rIns="68580" bIns="3429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176213" indent="-92869" defTabSz="685800">
              <a:spcBef>
                <a:spcPts val="1425"/>
              </a:spcBef>
              <a:buNone/>
              <a:defRPr/>
            </a:pPr>
            <a:r>
              <a:rPr lang="en-US" altLang="en-US" sz="2100" b="0" i="1" u="sng" kern="0" dirty="0">
                <a:solidFill>
                  <a:srgbClr val="CC0000"/>
                </a:solidFill>
                <a:latin typeface="Calibri" panose="020F0502020204030204"/>
                <a:ea typeface="ＭＳ Ｐゴシック" panose="020B0600070205080204" pitchFamily="34" charset="-128"/>
              </a:rPr>
              <a:t>Q</a:t>
            </a:r>
            <a:r>
              <a:rPr lang="en-US" altLang="en-US" sz="2100" b="0" kern="0" dirty="0">
                <a:solidFill>
                  <a:srgbClr val="CC0000"/>
                </a:solidFill>
                <a:latin typeface="Calibri" panose="020F0502020204030204"/>
                <a:ea typeface="ＭＳ Ｐゴシック" panose="020B0600070205080204" pitchFamily="34" charset="-128"/>
              </a:rPr>
              <a:t>:</a:t>
            </a:r>
            <a:r>
              <a:rPr lang="en-US" altLang="en-US" sz="2100" b="0" kern="0" dirty="0">
                <a:solidFill>
                  <a:prstClr val="black"/>
                </a:solidFill>
                <a:latin typeface="Calibri" panose="020F0502020204030204"/>
                <a:ea typeface="ＭＳ Ｐゴシック" panose="020B0600070205080204" pitchFamily="34" charset="-128"/>
              </a:rPr>
              <a:t> how receiver handles out-of-order segments</a:t>
            </a:r>
          </a:p>
          <a:p>
            <a:pPr marL="476250" lvl="1" indent="-214313" defTabSz="685800">
              <a:defRPr/>
            </a:pPr>
            <a:r>
              <a:rPr lang="en-US" altLang="en-US" sz="2100" b="0" i="1" u="sng" kern="0" dirty="0">
                <a:solidFill>
                  <a:srgbClr val="C00000"/>
                </a:solidFill>
                <a:latin typeface="Calibri" panose="020F0502020204030204"/>
                <a:ea typeface="ＭＳ Ｐゴシック" panose="020B0600070205080204" pitchFamily="34" charset="-128"/>
              </a:rPr>
              <a:t>A: </a:t>
            </a:r>
            <a:r>
              <a:rPr lang="en-US" altLang="en-US" sz="2100" b="0" kern="0" dirty="0">
                <a:solidFill>
                  <a:prstClr val="black"/>
                </a:solidFill>
                <a:latin typeface="Calibri" panose="020F0502020204030204"/>
                <a:ea typeface="ＭＳ Ｐゴシック" panose="020B0600070205080204" pitchFamily="34" charset="-128"/>
              </a:rPr>
              <a:t>TCP spec doesn</a:t>
            </a:r>
            <a:r>
              <a:rPr lang="en-US" altLang="ja-JP" sz="2100" b="0" kern="0" dirty="0">
                <a:solidFill>
                  <a:prstClr val="black"/>
                </a:solidFill>
                <a:latin typeface="Calibri" panose="020F0502020204030204"/>
                <a:ea typeface="ＭＳ Ｐゴシック" panose="020B0600070205080204" pitchFamily="34" charset="-128"/>
              </a:rPr>
              <a:t>’t say, - up to implementor</a:t>
            </a:r>
            <a:endParaRPr lang="en-US" altLang="en-US" sz="2100" b="0" kern="0" dirty="0">
              <a:solidFill>
                <a:prstClr val="black"/>
              </a:solidFill>
              <a:latin typeface="Calibri" panose="020F0502020204030204"/>
              <a:ea typeface="ＭＳ Ｐゴシック" panose="020B0600070205080204" pitchFamily="34" charset="-128"/>
            </a:endParaRPr>
          </a:p>
        </p:txBody>
      </p:sp>
      <p:sp>
        <p:nvSpPr>
          <p:cNvPr id="3" name="Slide Number Placeholder 2">
            <a:extLst>
              <a:ext uri="{FF2B5EF4-FFF2-40B4-BE49-F238E27FC236}">
                <a16:creationId xmlns:a16="http://schemas.microsoft.com/office/drawing/2014/main" id="{59620800-D8A5-4144-9CBA-42D3F63C9C0E}"/>
              </a:ext>
            </a:extLst>
          </p:cNvPr>
          <p:cNvSpPr>
            <a:spLocks noGrp="1"/>
          </p:cNvSpPr>
          <p:nvPr>
            <p:ph type="sldNum" sz="quarter" idx="12"/>
          </p:nvPr>
        </p:nvSpPr>
        <p:spPr/>
        <p:txBody>
          <a:bodyPr/>
          <a:lstStyle/>
          <a:p>
            <a:pPr>
              <a:defRPr/>
            </a:pPr>
            <a:fld id="{C67FE146-A80E-486D-A50B-5E3FE4F223A3}" type="slidenum">
              <a:rPr lang="en-US" altLang="en-US" smtClean="0"/>
              <a:pPr>
                <a:defRPr/>
              </a:pPr>
              <a:t>30</a:t>
            </a:fld>
            <a:endParaRPr lang="en-US" altLang="en-US"/>
          </a:p>
        </p:txBody>
      </p:sp>
    </p:spTree>
    <p:extLst>
      <p:ext uri="{BB962C8B-B14F-4D97-AF65-F5344CB8AC3E}">
        <p14:creationId xmlns:p14="http://schemas.microsoft.com/office/powerpoint/2010/main" val="165580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dissolve">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4"/>
                                        </p:tgtEl>
                                        <p:attrNameLst>
                                          <p:attrName>style.visibility</p:attrName>
                                        </p:attrNameLst>
                                      </p:cBhvr>
                                      <p:to>
                                        <p:strVal val="visible"/>
                                      </p:to>
                                    </p:set>
                                    <p:animEffect transition="in" filter="dissolve">
                                      <p:cBhvr>
                                        <p:cTn id="12" dur="500"/>
                                        <p:tgtEl>
                                          <p:spTgt spid="224"/>
                                        </p:tgtEl>
                                      </p:cBhvr>
                                    </p:animEffect>
                                  </p:childTnLst>
                                </p:cTn>
                              </p:par>
                              <p:par>
                                <p:cTn id="13" presetID="9" presetClass="entr" presetSubtype="0" fill="hold" nodeType="withEffect">
                                  <p:stCondLst>
                                    <p:cond delay="0"/>
                                  </p:stCondLst>
                                  <p:childTnLst>
                                    <p:set>
                                      <p:cBhvr>
                                        <p:cTn id="14" dur="1" fill="hold">
                                          <p:stCondLst>
                                            <p:cond delay="0"/>
                                          </p:stCondLst>
                                        </p:cTn>
                                        <p:tgtEl>
                                          <p:spTgt spid="245"/>
                                        </p:tgtEl>
                                        <p:attrNameLst>
                                          <p:attrName>style.visibility</p:attrName>
                                        </p:attrNameLst>
                                      </p:cBhvr>
                                      <p:to>
                                        <p:strVal val="visible"/>
                                      </p:to>
                                    </p:set>
                                    <p:animEffect transition="in" filter="dissolve">
                                      <p:cBhvr>
                                        <p:cTn id="15" dur="500"/>
                                        <p:tgtEl>
                                          <p:spTgt spid="24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7"/>
                                        </p:tgtEl>
                                        <p:attrNameLst>
                                          <p:attrName>style.visibility</p:attrName>
                                        </p:attrNameLst>
                                      </p:cBhvr>
                                      <p:to>
                                        <p:strVal val="visible"/>
                                      </p:to>
                                    </p:set>
                                    <p:animEffect transition="in" filter="dissolve">
                                      <p:cBhvr>
                                        <p:cTn id="18" dur="500"/>
                                        <p:tgtEl>
                                          <p:spTgt spid="10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dissolve">
                                      <p:cBhvr>
                                        <p:cTn id="23"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599017" y="1074244"/>
            <a:ext cx="8544983" cy="670967"/>
          </a:xfrm>
        </p:spPr>
        <p:txBody>
          <a:bodyPr>
            <a:normAutofit/>
          </a:bodyPr>
          <a:lstStyle/>
          <a:p>
            <a:r>
              <a:rPr lang="en-US" sz="3600" dirty="0"/>
              <a:t>TCP sequence numbers, ACKs</a:t>
            </a:r>
            <a:endParaRPr lang="en-US" sz="3300" b="0" dirty="0"/>
          </a:p>
        </p:txBody>
      </p:sp>
      <p:sp>
        <p:nvSpPr>
          <p:cNvPr id="133" name="Text Box 8">
            <a:extLst>
              <a:ext uri="{FF2B5EF4-FFF2-40B4-BE49-F238E27FC236}">
                <a16:creationId xmlns:a16="http://schemas.microsoft.com/office/drawing/2014/main" id="{4BFA7F94-ECDC-4F4E-BAAE-2F377F89AF1C}"/>
              </a:ext>
            </a:extLst>
          </p:cNvPr>
          <p:cNvSpPr txBox="1">
            <a:spLocks noChangeArrowheads="1"/>
          </p:cNvSpPr>
          <p:nvPr/>
        </p:nvSpPr>
        <p:spPr bwMode="auto">
          <a:xfrm>
            <a:off x="1245838" y="3866051"/>
            <a:ext cx="1889389" cy="5909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r" defTabSz="685800">
              <a:lnSpc>
                <a:spcPct val="90000"/>
              </a:lnSpc>
              <a:defRPr/>
            </a:pPr>
            <a:r>
              <a:rPr lang="en-US" altLang="en-US" sz="1800" b="0" kern="0" dirty="0">
                <a:solidFill>
                  <a:srgbClr val="000000"/>
                </a:solidFill>
                <a:latin typeface="Calibri" panose="020F0502020204030204"/>
              </a:rPr>
              <a:t>host ACKs receipt of echoed </a:t>
            </a:r>
            <a:r>
              <a:rPr lang="ja-JP" altLang="en-US" sz="1800" b="0" kern="0">
                <a:solidFill>
                  <a:srgbClr val="000000"/>
                </a:solidFill>
                <a:latin typeface="Calibri" panose="020F0502020204030204"/>
              </a:rPr>
              <a:t>‘</a:t>
            </a:r>
            <a:r>
              <a:rPr lang="en-US" altLang="ja-JP" sz="1800" b="0" kern="0" dirty="0">
                <a:solidFill>
                  <a:srgbClr val="000000"/>
                </a:solidFill>
                <a:latin typeface="Calibri" panose="020F0502020204030204"/>
              </a:rPr>
              <a:t>C</a:t>
            </a:r>
            <a:r>
              <a:rPr lang="ja-JP" altLang="en-US" sz="1800" b="0" kern="0">
                <a:solidFill>
                  <a:srgbClr val="000000"/>
                </a:solidFill>
                <a:latin typeface="Calibri" panose="020F0502020204030204"/>
              </a:rPr>
              <a:t>’</a:t>
            </a:r>
            <a:endParaRPr lang="en-US" altLang="en-US" sz="900" b="0" kern="0" dirty="0">
              <a:solidFill>
                <a:srgbClr val="000000"/>
              </a:solidFill>
              <a:latin typeface="Calibri" panose="020F0502020204030204"/>
            </a:endParaRPr>
          </a:p>
        </p:txBody>
      </p:sp>
      <p:sp>
        <p:nvSpPr>
          <p:cNvPr id="134" name="Text Box 9">
            <a:extLst>
              <a:ext uri="{FF2B5EF4-FFF2-40B4-BE49-F238E27FC236}">
                <a16:creationId xmlns:a16="http://schemas.microsoft.com/office/drawing/2014/main" id="{6F6C270A-95D4-3B45-95CD-2E7A27820BF0}"/>
              </a:ext>
            </a:extLst>
          </p:cNvPr>
          <p:cNvSpPr txBox="1">
            <a:spLocks noChangeArrowheads="1"/>
          </p:cNvSpPr>
          <p:nvPr/>
        </p:nvSpPr>
        <p:spPr bwMode="auto">
          <a:xfrm>
            <a:off x="5422108" y="3108649"/>
            <a:ext cx="2390409"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defTabSz="685800">
              <a:defRPr/>
            </a:pPr>
            <a:r>
              <a:rPr lang="en-US" altLang="en-US" sz="1800" b="0" kern="0" dirty="0">
                <a:solidFill>
                  <a:srgbClr val="000000"/>
                </a:solidFill>
                <a:latin typeface="Calibri" panose="020F0502020204030204"/>
              </a:rPr>
              <a:t>host ACKs receipt of</a:t>
            </a:r>
            <a:r>
              <a:rPr lang="ja-JP" altLang="en-US" sz="1800" b="0" kern="0">
                <a:solidFill>
                  <a:srgbClr val="000000"/>
                </a:solidFill>
                <a:latin typeface="Calibri" panose="020F0502020204030204"/>
              </a:rPr>
              <a:t>‘</a:t>
            </a:r>
            <a:r>
              <a:rPr lang="en-US" altLang="ja-JP" sz="1800" b="0" kern="0" dirty="0">
                <a:solidFill>
                  <a:srgbClr val="000000"/>
                </a:solidFill>
                <a:latin typeface="Calibri" panose="020F0502020204030204"/>
              </a:rPr>
              <a:t>C</a:t>
            </a:r>
            <a:r>
              <a:rPr lang="ja-JP" altLang="en-US" sz="1800" b="0" kern="0">
                <a:solidFill>
                  <a:srgbClr val="000000"/>
                </a:solidFill>
                <a:latin typeface="Calibri" panose="020F0502020204030204"/>
              </a:rPr>
              <a:t>’</a:t>
            </a:r>
            <a:r>
              <a:rPr lang="en-US" altLang="ja-JP" sz="1800" b="0" kern="0" dirty="0">
                <a:solidFill>
                  <a:srgbClr val="000000"/>
                </a:solidFill>
                <a:latin typeface="Calibri" panose="020F0502020204030204"/>
              </a:rPr>
              <a:t>, echoes </a:t>
            </a:r>
            <a:r>
              <a:rPr lang="en-US" altLang="en-US" sz="1800" b="0" kern="0" dirty="0">
                <a:solidFill>
                  <a:srgbClr val="000000"/>
                </a:solidFill>
                <a:latin typeface="Calibri" panose="020F0502020204030204"/>
              </a:rPr>
              <a:t>back </a:t>
            </a:r>
            <a:r>
              <a:rPr lang="ja-JP" altLang="en-US" sz="1800" b="0" kern="0">
                <a:solidFill>
                  <a:srgbClr val="000000"/>
                </a:solidFill>
                <a:latin typeface="Calibri" panose="020F0502020204030204"/>
              </a:rPr>
              <a:t>‘</a:t>
            </a:r>
            <a:r>
              <a:rPr lang="en-US" altLang="ja-JP" sz="1800" b="0" kern="0" dirty="0">
                <a:solidFill>
                  <a:srgbClr val="000000"/>
                </a:solidFill>
                <a:latin typeface="Calibri" panose="020F0502020204030204"/>
              </a:rPr>
              <a:t>C</a:t>
            </a:r>
            <a:r>
              <a:rPr lang="ja-JP" altLang="en-US" sz="1800" b="0" kern="0">
                <a:solidFill>
                  <a:srgbClr val="000000"/>
                </a:solidFill>
                <a:latin typeface="Calibri" panose="020F0502020204030204"/>
              </a:rPr>
              <a:t>’</a:t>
            </a:r>
            <a:endParaRPr lang="en-US" altLang="en-US" sz="1800" b="0" kern="0" dirty="0">
              <a:solidFill>
                <a:srgbClr val="000000"/>
              </a:solidFill>
              <a:latin typeface="Calibri" panose="020F0502020204030204"/>
            </a:endParaRPr>
          </a:p>
        </p:txBody>
      </p:sp>
      <p:sp>
        <p:nvSpPr>
          <p:cNvPr id="136" name="Text Box 11">
            <a:extLst>
              <a:ext uri="{FF2B5EF4-FFF2-40B4-BE49-F238E27FC236}">
                <a16:creationId xmlns:a16="http://schemas.microsoft.com/office/drawing/2014/main" id="{7AB83FEF-E6C5-3C4E-8F11-410822AB937A}"/>
              </a:ext>
            </a:extLst>
          </p:cNvPr>
          <p:cNvSpPr txBox="1">
            <a:spLocks noChangeArrowheads="1"/>
          </p:cNvSpPr>
          <p:nvPr/>
        </p:nvSpPr>
        <p:spPr bwMode="auto">
          <a:xfrm>
            <a:off x="2944670" y="5090609"/>
            <a:ext cx="2603598" cy="41549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2100" b="0" kern="0" dirty="0">
                <a:solidFill>
                  <a:srgbClr val="000099"/>
                </a:solidFill>
                <a:latin typeface="Calibri" panose="020F0502020204030204"/>
              </a:rPr>
              <a:t>simple telnet scenario</a:t>
            </a:r>
            <a:endParaRPr lang="en-US" sz="900" b="0" kern="0" dirty="0">
              <a:solidFill>
                <a:srgbClr val="000099"/>
              </a:solidFill>
              <a:latin typeface="Calibri" panose="020F0502020204030204"/>
            </a:endParaRPr>
          </a:p>
        </p:txBody>
      </p:sp>
      <p:sp>
        <p:nvSpPr>
          <p:cNvPr id="137" name="Text Box 13">
            <a:extLst>
              <a:ext uri="{FF2B5EF4-FFF2-40B4-BE49-F238E27FC236}">
                <a16:creationId xmlns:a16="http://schemas.microsoft.com/office/drawing/2014/main" id="{0851DEB2-88A4-C849-8DEA-02D53E9ABCBD}"/>
              </a:ext>
            </a:extLst>
          </p:cNvPr>
          <p:cNvSpPr txBox="1">
            <a:spLocks noChangeArrowheads="1"/>
          </p:cNvSpPr>
          <p:nvPr/>
        </p:nvSpPr>
        <p:spPr bwMode="auto">
          <a:xfrm>
            <a:off x="5323570" y="1976978"/>
            <a:ext cx="795411"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800" b="0" kern="0" dirty="0">
                <a:solidFill>
                  <a:srgbClr val="000000"/>
                </a:solidFill>
                <a:latin typeface="Calibri" panose="020F0502020204030204"/>
              </a:rPr>
              <a:t>Host B</a:t>
            </a:r>
          </a:p>
        </p:txBody>
      </p:sp>
      <p:sp>
        <p:nvSpPr>
          <p:cNvPr id="138" name="Text Box 17">
            <a:extLst>
              <a:ext uri="{FF2B5EF4-FFF2-40B4-BE49-F238E27FC236}">
                <a16:creationId xmlns:a16="http://schemas.microsoft.com/office/drawing/2014/main" id="{847A8C2E-C7AE-5B45-9FFE-DE39BC581384}"/>
              </a:ext>
            </a:extLst>
          </p:cNvPr>
          <p:cNvSpPr txBox="1">
            <a:spLocks noChangeArrowheads="1"/>
          </p:cNvSpPr>
          <p:nvPr/>
        </p:nvSpPr>
        <p:spPr bwMode="auto">
          <a:xfrm>
            <a:off x="2379809" y="1951752"/>
            <a:ext cx="803426"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800" b="0" kern="0" dirty="0">
                <a:solidFill>
                  <a:srgbClr val="000000"/>
                </a:solidFill>
                <a:latin typeface="Calibri" panose="020F0502020204030204"/>
              </a:rPr>
              <a:t>Host A</a:t>
            </a:r>
          </a:p>
        </p:txBody>
      </p:sp>
      <p:grpSp>
        <p:nvGrpSpPr>
          <p:cNvPr id="4" name="Group 3">
            <a:extLst>
              <a:ext uri="{FF2B5EF4-FFF2-40B4-BE49-F238E27FC236}">
                <a16:creationId xmlns:a16="http://schemas.microsoft.com/office/drawing/2014/main" id="{89152BC9-BFE2-2C4F-B7CF-DD705BF09468}"/>
              </a:ext>
            </a:extLst>
          </p:cNvPr>
          <p:cNvGrpSpPr/>
          <p:nvPr/>
        </p:nvGrpSpPr>
        <p:grpSpPr>
          <a:xfrm>
            <a:off x="1124250" y="2763016"/>
            <a:ext cx="4208239" cy="585294"/>
            <a:chOff x="1499000" y="2541021"/>
            <a:chExt cx="5610984" cy="780392"/>
          </a:xfrm>
        </p:grpSpPr>
        <p:sp>
          <p:nvSpPr>
            <p:cNvPr id="131" name="Line 4">
              <a:extLst>
                <a:ext uri="{FF2B5EF4-FFF2-40B4-BE49-F238E27FC236}">
                  <a16:creationId xmlns:a16="http://schemas.microsoft.com/office/drawing/2014/main" id="{4E48AD8B-7F93-B847-8494-F0B86AABA007}"/>
                </a:ext>
              </a:extLst>
            </p:cNvPr>
            <p:cNvSpPr>
              <a:spLocks noChangeShapeType="1"/>
            </p:cNvSpPr>
            <p:nvPr/>
          </p:nvSpPr>
          <p:spPr bwMode="auto">
            <a:xfrm>
              <a:off x="4354237" y="2749913"/>
              <a:ext cx="2586037"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500" b="0" kern="0">
                <a:solidFill>
                  <a:srgbClr val="000000"/>
                </a:solidFill>
                <a:latin typeface="Calibri" panose="020F0502020204030204"/>
                <a:ea typeface="ＭＳ Ｐゴシック" charset="0"/>
              </a:endParaRPr>
            </a:p>
          </p:txBody>
        </p:sp>
        <p:sp>
          <p:nvSpPr>
            <p:cNvPr id="132" name="Text Box 7">
              <a:extLst>
                <a:ext uri="{FF2B5EF4-FFF2-40B4-BE49-F238E27FC236}">
                  <a16:creationId xmlns:a16="http://schemas.microsoft.com/office/drawing/2014/main" id="{B9E9C219-DA90-8A41-A18D-4DF67A2B1B94}"/>
                </a:ext>
              </a:extLst>
            </p:cNvPr>
            <p:cNvSpPr txBox="1">
              <a:spLocks noChangeArrowheads="1"/>
            </p:cNvSpPr>
            <p:nvPr/>
          </p:nvSpPr>
          <p:spPr bwMode="auto">
            <a:xfrm>
              <a:off x="1499000" y="2541021"/>
              <a:ext cx="2725008" cy="45550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r" defTabSz="685800">
                <a:lnSpc>
                  <a:spcPct val="90000"/>
                </a:lnSpc>
                <a:defRPr/>
              </a:pPr>
              <a:r>
                <a:rPr lang="en-US" altLang="en-US" sz="1800" b="0" kern="0" dirty="0">
                  <a:solidFill>
                    <a:srgbClr val="000000"/>
                  </a:solidFill>
                  <a:latin typeface="Calibri" panose="020F0502020204030204"/>
                </a:rPr>
                <a:t>User types</a:t>
              </a:r>
              <a:r>
                <a:rPr lang="ja-JP" altLang="en-US" sz="1800" b="0" kern="0">
                  <a:solidFill>
                    <a:srgbClr val="000000"/>
                  </a:solidFill>
                  <a:latin typeface="Calibri" panose="020F0502020204030204"/>
                </a:rPr>
                <a:t>‘</a:t>
              </a:r>
              <a:r>
                <a:rPr lang="en-US" altLang="ja-JP" sz="1800" b="0" kern="0" dirty="0">
                  <a:solidFill>
                    <a:srgbClr val="000000"/>
                  </a:solidFill>
                  <a:latin typeface="Calibri" panose="020F0502020204030204"/>
                </a:rPr>
                <a:t>C</a:t>
              </a:r>
              <a:r>
                <a:rPr lang="ja-JP" altLang="en-US" sz="1800" b="0" kern="0">
                  <a:solidFill>
                    <a:srgbClr val="000000"/>
                  </a:solidFill>
                  <a:latin typeface="Calibri" panose="020F0502020204030204"/>
                </a:rPr>
                <a:t>’</a:t>
              </a:r>
              <a:endParaRPr lang="en-US" altLang="en-US" sz="900" b="0" kern="0" dirty="0">
                <a:solidFill>
                  <a:srgbClr val="000000"/>
                </a:solidFill>
                <a:latin typeface="Calibri" panose="020F0502020204030204"/>
              </a:endParaRPr>
            </a:p>
          </p:txBody>
        </p:sp>
        <p:sp>
          <p:nvSpPr>
            <p:cNvPr id="139" name="Rectangle 18">
              <a:extLst>
                <a:ext uri="{FF2B5EF4-FFF2-40B4-BE49-F238E27FC236}">
                  <a16:creationId xmlns:a16="http://schemas.microsoft.com/office/drawing/2014/main" id="{35BA661F-5A22-C84E-B47D-9147B3088598}"/>
                </a:ext>
              </a:extLst>
            </p:cNvPr>
            <p:cNvSpPr>
              <a:spLocks noChangeArrowheads="1"/>
            </p:cNvSpPr>
            <p:nvPr/>
          </p:nvSpPr>
          <p:spPr bwMode="auto">
            <a:xfrm>
              <a:off x="5167037" y="2841988"/>
              <a:ext cx="814387" cy="3794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500" b="0" kern="0">
                <a:solidFill>
                  <a:srgbClr val="000000"/>
                </a:solidFill>
                <a:latin typeface="Calibri" panose="020F0502020204030204"/>
                <a:ea typeface="ＭＳ Ｐゴシック" charset="0"/>
              </a:endParaRPr>
            </a:p>
          </p:txBody>
        </p:sp>
        <p:sp>
          <p:nvSpPr>
            <p:cNvPr id="140" name="Text Box 19">
              <a:extLst>
                <a:ext uri="{FF2B5EF4-FFF2-40B4-BE49-F238E27FC236}">
                  <a16:creationId xmlns:a16="http://schemas.microsoft.com/office/drawing/2014/main" id="{880D64B6-5AB7-0245-B925-5A511DDE93D7}"/>
                </a:ext>
              </a:extLst>
            </p:cNvPr>
            <p:cNvSpPr txBox="1">
              <a:spLocks noChangeArrowheads="1"/>
            </p:cNvSpPr>
            <p:nvPr/>
          </p:nvSpPr>
          <p:spPr bwMode="auto">
            <a:xfrm>
              <a:off x="4230562" y="2854620"/>
              <a:ext cx="2879422" cy="40010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a:defRPr/>
              </a:pPr>
              <a:r>
                <a:rPr lang="en-US" altLang="en-US" sz="1350" b="0" kern="0" dirty="0">
                  <a:solidFill>
                    <a:srgbClr val="000000"/>
                  </a:solidFill>
                  <a:latin typeface="Calibri" panose="020F0502020204030204"/>
                </a:rPr>
                <a:t>Seq=42, ACK=79, data = </a:t>
              </a:r>
              <a:r>
                <a:rPr lang="ja-JP" altLang="en-US" sz="1350" b="0" kern="0">
                  <a:solidFill>
                    <a:srgbClr val="000000"/>
                  </a:solidFill>
                  <a:latin typeface="Calibri" panose="020F0502020204030204"/>
                </a:rPr>
                <a:t>‘</a:t>
              </a:r>
              <a:r>
                <a:rPr lang="en-US" altLang="ja-JP" sz="1350" b="0" kern="0" dirty="0">
                  <a:solidFill>
                    <a:srgbClr val="000000"/>
                  </a:solidFill>
                  <a:latin typeface="Calibri" panose="020F0502020204030204"/>
                </a:rPr>
                <a:t>C</a:t>
              </a:r>
              <a:r>
                <a:rPr lang="ja-JP" altLang="en-US" sz="1350" b="0" kern="0">
                  <a:solidFill>
                    <a:srgbClr val="000000"/>
                  </a:solidFill>
                  <a:latin typeface="Calibri" panose="020F0502020204030204"/>
                </a:rPr>
                <a:t>’</a:t>
              </a:r>
              <a:endParaRPr lang="en-US" altLang="en-US" sz="1350" b="0" kern="0" dirty="0">
                <a:solidFill>
                  <a:srgbClr val="000000"/>
                </a:solidFill>
                <a:latin typeface="Calibri" panose="020F0502020204030204"/>
              </a:endParaRPr>
            </a:p>
          </p:txBody>
        </p:sp>
      </p:grpSp>
      <p:grpSp>
        <p:nvGrpSpPr>
          <p:cNvPr id="5" name="Group 4">
            <a:extLst>
              <a:ext uri="{FF2B5EF4-FFF2-40B4-BE49-F238E27FC236}">
                <a16:creationId xmlns:a16="http://schemas.microsoft.com/office/drawing/2014/main" id="{30581A9F-48A7-D546-AB16-5A259024E309}"/>
              </a:ext>
            </a:extLst>
          </p:cNvPr>
          <p:cNvGrpSpPr/>
          <p:nvPr/>
        </p:nvGrpSpPr>
        <p:grpSpPr>
          <a:xfrm>
            <a:off x="3176020" y="3499520"/>
            <a:ext cx="2154564" cy="600075"/>
            <a:chOff x="4234692" y="3523026"/>
            <a:chExt cx="2872752" cy="800100"/>
          </a:xfrm>
        </p:grpSpPr>
        <p:sp>
          <p:nvSpPr>
            <p:cNvPr id="135" name="Line 10">
              <a:extLst>
                <a:ext uri="{FF2B5EF4-FFF2-40B4-BE49-F238E27FC236}">
                  <a16:creationId xmlns:a16="http://schemas.microsoft.com/office/drawing/2014/main" id="{7C681F4C-24E8-5D43-BE10-D3949F61CDFA}"/>
                </a:ext>
              </a:extLst>
            </p:cNvPr>
            <p:cNvSpPr>
              <a:spLocks noChangeShapeType="1"/>
            </p:cNvSpPr>
            <p:nvPr/>
          </p:nvSpPr>
          <p:spPr bwMode="auto">
            <a:xfrm flipH="1">
              <a:off x="4344712" y="3523026"/>
              <a:ext cx="2554287" cy="8001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500" b="0" kern="0">
                <a:solidFill>
                  <a:srgbClr val="000000"/>
                </a:solidFill>
                <a:latin typeface="Calibri" panose="020F0502020204030204"/>
                <a:ea typeface="ＭＳ Ｐゴシック" charset="0"/>
              </a:endParaRPr>
            </a:p>
          </p:txBody>
        </p:sp>
        <p:sp>
          <p:nvSpPr>
            <p:cNvPr id="141" name="Rectangle 20">
              <a:extLst>
                <a:ext uri="{FF2B5EF4-FFF2-40B4-BE49-F238E27FC236}">
                  <a16:creationId xmlns:a16="http://schemas.microsoft.com/office/drawing/2014/main" id="{E3E3363E-9511-1A43-912C-05D171708B3A}"/>
                </a:ext>
              </a:extLst>
            </p:cNvPr>
            <p:cNvSpPr>
              <a:spLocks noChangeArrowheads="1"/>
            </p:cNvSpPr>
            <p:nvPr/>
          </p:nvSpPr>
          <p:spPr bwMode="auto">
            <a:xfrm>
              <a:off x="5201962" y="3800838"/>
              <a:ext cx="823912" cy="24606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500" b="0" kern="0">
                <a:solidFill>
                  <a:srgbClr val="000000"/>
                </a:solidFill>
                <a:latin typeface="Calibri" panose="020F0502020204030204"/>
                <a:ea typeface="ＭＳ Ｐゴシック" charset="0"/>
              </a:endParaRPr>
            </a:p>
          </p:txBody>
        </p:sp>
        <p:sp>
          <p:nvSpPr>
            <p:cNvPr id="142" name="Text Box 21">
              <a:extLst>
                <a:ext uri="{FF2B5EF4-FFF2-40B4-BE49-F238E27FC236}">
                  <a16:creationId xmlns:a16="http://schemas.microsoft.com/office/drawing/2014/main" id="{18709FF4-595B-2F4F-9697-F2C14F760728}"/>
                </a:ext>
              </a:extLst>
            </p:cNvPr>
            <p:cNvSpPr txBox="1">
              <a:spLocks noChangeArrowheads="1"/>
            </p:cNvSpPr>
            <p:nvPr/>
          </p:nvSpPr>
          <p:spPr bwMode="auto">
            <a:xfrm>
              <a:off x="4234692" y="3736718"/>
              <a:ext cx="2872752" cy="40010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a:defRPr/>
              </a:pPr>
              <a:r>
                <a:rPr lang="en-US" altLang="en-US" sz="1350" b="0" dirty="0">
                  <a:solidFill>
                    <a:srgbClr val="000000"/>
                  </a:solidFill>
                  <a:latin typeface="Calibri" panose="020F0502020204030204"/>
                </a:rPr>
                <a:t>Seq=79, ACK=43, data = </a:t>
              </a:r>
              <a:r>
                <a:rPr lang="ja-JP" altLang="en-US" sz="1350" b="0">
                  <a:solidFill>
                    <a:srgbClr val="000000"/>
                  </a:solidFill>
                  <a:latin typeface="Calibri" panose="020F0502020204030204"/>
                </a:rPr>
                <a:t>‘</a:t>
              </a:r>
              <a:r>
                <a:rPr lang="en-US" altLang="ja-JP" sz="1350" b="0" dirty="0">
                  <a:solidFill>
                    <a:srgbClr val="000000"/>
                  </a:solidFill>
                  <a:latin typeface="Calibri" panose="020F0502020204030204"/>
                </a:rPr>
                <a:t>C</a:t>
              </a:r>
              <a:r>
                <a:rPr lang="ja-JP" altLang="en-US" sz="1350" b="0">
                  <a:solidFill>
                    <a:srgbClr val="000000"/>
                  </a:solidFill>
                  <a:latin typeface="Calibri" panose="020F0502020204030204"/>
                </a:rPr>
                <a:t>’</a:t>
              </a:r>
              <a:endParaRPr lang="en-US" altLang="en-US" sz="825" b="0" dirty="0">
                <a:solidFill>
                  <a:srgbClr val="000000"/>
                </a:solidFill>
                <a:latin typeface="Calibri" panose="020F0502020204030204"/>
              </a:endParaRPr>
            </a:p>
          </p:txBody>
        </p:sp>
      </p:grpSp>
      <p:grpSp>
        <p:nvGrpSpPr>
          <p:cNvPr id="6" name="Group 5">
            <a:extLst>
              <a:ext uri="{FF2B5EF4-FFF2-40B4-BE49-F238E27FC236}">
                <a16:creationId xmlns:a16="http://schemas.microsoft.com/office/drawing/2014/main" id="{9A6C1350-9453-1E48-8790-F100F9587769}"/>
              </a:ext>
            </a:extLst>
          </p:cNvPr>
          <p:cNvGrpSpPr/>
          <p:nvPr/>
        </p:nvGrpSpPr>
        <p:grpSpPr>
          <a:xfrm>
            <a:off x="3254962" y="4246041"/>
            <a:ext cx="1943100" cy="379810"/>
            <a:chOff x="4339949" y="4518388"/>
            <a:chExt cx="2590800" cy="506413"/>
          </a:xfrm>
        </p:grpSpPr>
        <p:sp>
          <p:nvSpPr>
            <p:cNvPr id="130" name="Line 3">
              <a:extLst>
                <a:ext uri="{FF2B5EF4-FFF2-40B4-BE49-F238E27FC236}">
                  <a16:creationId xmlns:a16="http://schemas.microsoft.com/office/drawing/2014/main" id="{21939EAE-12FE-4B4B-8477-DA966E53E581}"/>
                </a:ext>
              </a:extLst>
            </p:cNvPr>
            <p:cNvSpPr>
              <a:spLocks noChangeShapeType="1"/>
            </p:cNvSpPr>
            <p:nvPr/>
          </p:nvSpPr>
          <p:spPr bwMode="auto">
            <a:xfrm>
              <a:off x="4339949" y="4518388"/>
              <a:ext cx="2590800"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500" b="0" kern="0">
                <a:solidFill>
                  <a:srgbClr val="000000"/>
                </a:solidFill>
                <a:latin typeface="Calibri" panose="020F0502020204030204"/>
                <a:ea typeface="ＭＳ Ｐゴシック" charset="0"/>
              </a:endParaRPr>
            </a:p>
          </p:txBody>
        </p:sp>
        <p:sp>
          <p:nvSpPr>
            <p:cNvPr id="143" name="Rectangle 22">
              <a:extLst>
                <a:ext uri="{FF2B5EF4-FFF2-40B4-BE49-F238E27FC236}">
                  <a16:creationId xmlns:a16="http://schemas.microsoft.com/office/drawing/2014/main" id="{36373196-F0F3-9041-A157-0DFF0B56BE41}"/>
                </a:ext>
              </a:extLst>
            </p:cNvPr>
            <p:cNvSpPr>
              <a:spLocks noChangeArrowheads="1"/>
            </p:cNvSpPr>
            <p:nvPr/>
          </p:nvSpPr>
          <p:spPr bwMode="auto">
            <a:xfrm>
              <a:off x="5268637" y="4648563"/>
              <a:ext cx="958850" cy="35718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500" b="0" kern="0">
                <a:solidFill>
                  <a:srgbClr val="000000"/>
                </a:solidFill>
                <a:latin typeface="Calibri" panose="020F0502020204030204"/>
                <a:ea typeface="ＭＳ Ｐゴシック" charset="0"/>
              </a:endParaRPr>
            </a:p>
          </p:txBody>
        </p:sp>
        <p:sp>
          <p:nvSpPr>
            <p:cNvPr id="144" name="Text Box 23">
              <a:extLst>
                <a:ext uri="{FF2B5EF4-FFF2-40B4-BE49-F238E27FC236}">
                  <a16:creationId xmlns:a16="http://schemas.microsoft.com/office/drawing/2014/main" id="{2C94660D-0BE1-434B-85A6-BB22849908C7}"/>
                </a:ext>
              </a:extLst>
            </p:cNvPr>
            <p:cNvSpPr txBox="1">
              <a:spLocks noChangeArrowheads="1"/>
            </p:cNvSpPr>
            <p:nvPr/>
          </p:nvSpPr>
          <p:spPr bwMode="auto">
            <a:xfrm>
              <a:off x="4934710" y="4609843"/>
              <a:ext cx="1774845" cy="40010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a:defRPr/>
              </a:pPr>
              <a:r>
                <a:rPr lang="en-US" sz="1350" b="0" dirty="0">
                  <a:solidFill>
                    <a:srgbClr val="000000"/>
                  </a:solidFill>
                  <a:latin typeface="Calibri" panose="020F0502020204030204"/>
                </a:rPr>
                <a:t>Seq=43, ACK=80</a:t>
              </a:r>
              <a:endParaRPr lang="en-US" sz="825" b="0" dirty="0">
                <a:solidFill>
                  <a:srgbClr val="000000"/>
                </a:solidFill>
                <a:latin typeface="Calibri" panose="020F0502020204030204"/>
              </a:endParaRPr>
            </a:p>
          </p:txBody>
        </p:sp>
      </p:grpSp>
      <p:sp>
        <p:nvSpPr>
          <p:cNvPr id="145" name="Line 24">
            <a:extLst>
              <a:ext uri="{FF2B5EF4-FFF2-40B4-BE49-F238E27FC236}">
                <a16:creationId xmlns:a16="http://schemas.microsoft.com/office/drawing/2014/main" id="{4198420A-33F5-1542-B39F-616C0F629FE7}"/>
              </a:ext>
            </a:extLst>
          </p:cNvPr>
          <p:cNvSpPr>
            <a:spLocks noChangeShapeType="1"/>
          </p:cNvSpPr>
          <p:nvPr/>
        </p:nvSpPr>
        <p:spPr bwMode="auto">
          <a:xfrm>
            <a:off x="3249009" y="2738710"/>
            <a:ext cx="0" cy="1940719"/>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b="0" kern="0">
              <a:solidFill>
                <a:srgbClr val="000000"/>
              </a:solidFill>
              <a:latin typeface="Calibri" panose="020F0502020204030204"/>
              <a:ea typeface="ＭＳ Ｐゴシック" charset="0"/>
            </a:endParaRPr>
          </a:p>
        </p:txBody>
      </p:sp>
      <p:sp>
        <p:nvSpPr>
          <p:cNvPr id="146" name="Line 25">
            <a:extLst>
              <a:ext uri="{FF2B5EF4-FFF2-40B4-BE49-F238E27FC236}">
                <a16:creationId xmlns:a16="http://schemas.microsoft.com/office/drawing/2014/main" id="{C59AD6B4-1F7E-D046-AE58-B0A2143452E4}"/>
              </a:ext>
            </a:extLst>
          </p:cNvPr>
          <p:cNvSpPr>
            <a:spLocks noChangeShapeType="1"/>
          </p:cNvSpPr>
          <p:nvPr/>
        </p:nvSpPr>
        <p:spPr bwMode="auto">
          <a:xfrm>
            <a:off x="5245687" y="2778001"/>
            <a:ext cx="0" cy="1940719"/>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500" b="0" kern="0">
              <a:solidFill>
                <a:srgbClr val="000000"/>
              </a:solidFill>
              <a:latin typeface="Calibri" panose="020F0502020204030204"/>
              <a:ea typeface="ＭＳ Ｐゴシック" charset="0"/>
            </a:endParaRPr>
          </a:p>
        </p:txBody>
      </p:sp>
      <p:grpSp>
        <p:nvGrpSpPr>
          <p:cNvPr id="147" name="Group 27">
            <a:extLst>
              <a:ext uri="{FF2B5EF4-FFF2-40B4-BE49-F238E27FC236}">
                <a16:creationId xmlns:a16="http://schemas.microsoft.com/office/drawing/2014/main" id="{78A4C821-5D3D-F049-95FB-64A6C2EFC29B}"/>
              </a:ext>
            </a:extLst>
          </p:cNvPr>
          <p:cNvGrpSpPr>
            <a:grpSpLocks/>
          </p:cNvGrpSpPr>
          <p:nvPr/>
        </p:nvGrpSpPr>
        <p:grpSpPr bwMode="auto">
          <a:xfrm>
            <a:off x="2868009" y="2123157"/>
            <a:ext cx="566738" cy="586978"/>
            <a:chOff x="-44" y="1473"/>
            <a:chExt cx="981" cy="1105"/>
          </a:xfrm>
        </p:grpSpPr>
        <p:pic>
          <p:nvPicPr>
            <p:cNvPr id="148" name="Picture 28" descr="desktop_computer_stylized_medium">
              <a:extLst>
                <a:ext uri="{FF2B5EF4-FFF2-40B4-BE49-F238E27FC236}">
                  <a16:creationId xmlns:a16="http://schemas.microsoft.com/office/drawing/2014/main" id="{37E197D2-A990-E643-BBEF-3FDB8B30E8D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Freeform 29">
              <a:extLst>
                <a:ext uri="{FF2B5EF4-FFF2-40B4-BE49-F238E27FC236}">
                  <a16:creationId xmlns:a16="http://schemas.microsoft.com/office/drawing/2014/main" id="{B63C2E39-A8CB-1F4B-B3CA-E65FF2976D4E}"/>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a:defRPr/>
              </a:pPr>
              <a:endParaRPr lang="en-US" b="0" kern="0">
                <a:solidFill>
                  <a:srgbClr val="000000"/>
                </a:solidFill>
                <a:latin typeface="Calibri" panose="020F0502020204030204"/>
                <a:ea typeface="ＭＳ Ｐゴシック" panose="020B0600070205080204" pitchFamily="34" charset="-128"/>
              </a:endParaRPr>
            </a:p>
          </p:txBody>
        </p:sp>
      </p:grpSp>
      <p:grpSp>
        <p:nvGrpSpPr>
          <p:cNvPr id="150" name="Group 30">
            <a:extLst>
              <a:ext uri="{FF2B5EF4-FFF2-40B4-BE49-F238E27FC236}">
                <a16:creationId xmlns:a16="http://schemas.microsoft.com/office/drawing/2014/main" id="{AEA67504-808C-2C43-80AA-6BED564C9A22}"/>
              </a:ext>
            </a:extLst>
          </p:cNvPr>
          <p:cNvGrpSpPr>
            <a:grpSpLocks/>
          </p:cNvGrpSpPr>
          <p:nvPr/>
        </p:nvGrpSpPr>
        <p:grpSpPr bwMode="auto">
          <a:xfrm flipH="1">
            <a:off x="5014706" y="2152923"/>
            <a:ext cx="591741" cy="646510"/>
            <a:chOff x="-44" y="1473"/>
            <a:chExt cx="981" cy="1105"/>
          </a:xfrm>
        </p:grpSpPr>
        <p:pic>
          <p:nvPicPr>
            <p:cNvPr id="151" name="Picture 31" descr="desktop_computer_stylized_medium">
              <a:extLst>
                <a:ext uri="{FF2B5EF4-FFF2-40B4-BE49-F238E27FC236}">
                  <a16:creationId xmlns:a16="http://schemas.microsoft.com/office/drawing/2014/main" id="{0B37A6B2-9E4A-114B-85F9-5E3DF6205E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 name="Freeform 32">
              <a:extLst>
                <a:ext uri="{FF2B5EF4-FFF2-40B4-BE49-F238E27FC236}">
                  <a16:creationId xmlns:a16="http://schemas.microsoft.com/office/drawing/2014/main" id="{100E17DE-5CEE-AB45-8E97-F0E8B661790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a:defRPr/>
              </a:pPr>
              <a:endParaRPr lang="en-US" b="0" kern="0">
                <a:solidFill>
                  <a:srgbClr val="000000"/>
                </a:solidFill>
                <a:latin typeface="Calibri" panose="020F0502020204030204"/>
                <a:ea typeface="ＭＳ Ｐゴシック" panose="020B0600070205080204" pitchFamily="34" charset="-128"/>
              </a:endParaRPr>
            </a:p>
          </p:txBody>
        </p:sp>
      </p:grpSp>
      <p:grpSp>
        <p:nvGrpSpPr>
          <p:cNvPr id="9" name="Group 8">
            <a:extLst>
              <a:ext uri="{FF2B5EF4-FFF2-40B4-BE49-F238E27FC236}">
                <a16:creationId xmlns:a16="http://schemas.microsoft.com/office/drawing/2014/main" id="{178778AE-4599-7841-B71E-D835F9A5393E}"/>
              </a:ext>
            </a:extLst>
          </p:cNvPr>
          <p:cNvGrpSpPr/>
          <p:nvPr/>
        </p:nvGrpSpPr>
        <p:grpSpPr>
          <a:xfrm>
            <a:off x="3519237" y="2968792"/>
            <a:ext cx="1041364" cy="1028700"/>
            <a:chOff x="4692316" y="2815389"/>
            <a:chExt cx="1388485" cy="1371600"/>
          </a:xfrm>
        </p:grpSpPr>
        <p:sp>
          <p:nvSpPr>
            <p:cNvPr id="3" name="Oval 2">
              <a:extLst>
                <a:ext uri="{FF2B5EF4-FFF2-40B4-BE49-F238E27FC236}">
                  <a16:creationId xmlns:a16="http://schemas.microsoft.com/office/drawing/2014/main" id="{AB715EF6-F294-3449-96CB-B6947A099ADE}"/>
                </a:ext>
              </a:extLst>
            </p:cNvPr>
            <p:cNvSpPr/>
            <p:nvPr/>
          </p:nvSpPr>
          <p:spPr>
            <a:xfrm>
              <a:off x="5566610" y="3721768"/>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a:endParaRPr>
            </a:p>
          </p:txBody>
        </p:sp>
        <p:sp>
          <p:nvSpPr>
            <p:cNvPr id="31" name="Oval 30">
              <a:extLst>
                <a:ext uri="{FF2B5EF4-FFF2-40B4-BE49-F238E27FC236}">
                  <a16:creationId xmlns:a16="http://schemas.microsoft.com/office/drawing/2014/main" id="{7D783624-80C6-2148-8502-F1C29047872A}"/>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a:endParaRPr>
            </a:p>
          </p:txBody>
        </p:sp>
        <p:cxnSp>
          <p:nvCxnSpPr>
            <p:cNvPr id="8" name="Straight Arrow Connector 7">
              <a:extLst>
                <a:ext uri="{FF2B5EF4-FFF2-40B4-BE49-F238E27FC236}">
                  <a16:creationId xmlns:a16="http://schemas.microsoft.com/office/drawing/2014/main" id="{907B7D31-A373-0B4B-A1B5-F4FD39A2F3C3}"/>
                </a:ext>
              </a:extLst>
            </p:cNvPr>
            <p:cNvCxnSpPr/>
            <p:nvPr/>
          </p:nvCxnSpPr>
          <p:spPr>
            <a:xfrm flipH="1" flipV="1">
              <a:off x="5117431" y="3224463"/>
              <a:ext cx="513348" cy="513348"/>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A45AF06C-D673-CA4F-A51B-93240818CB9A}"/>
              </a:ext>
            </a:extLst>
          </p:cNvPr>
          <p:cNvGrpSpPr/>
          <p:nvPr/>
        </p:nvGrpSpPr>
        <p:grpSpPr>
          <a:xfrm>
            <a:off x="3513222" y="3660608"/>
            <a:ext cx="1486532" cy="980574"/>
            <a:chOff x="4692316" y="2815389"/>
            <a:chExt cx="1982043" cy="1307432"/>
          </a:xfrm>
        </p:grpSpPr>
        <p:sp>
          <p:nvSpPr>
            <p:cNvPr id="36" name="Oval 35">
              <a:extLst>
                <a:ext uri="{FF2B5EF4-FFF2-40B4-BE49-F238E27FC236}">
                  <a16:creationId xmlns:a16="http://schemas.microsoft.com/office/drawing/2014/main" id="{6B1B5065-4044-F742-9CE7-C6C1E51A71E8}"/>
                </a:ext>
              </a:extLst>
            </p:cNvPr>
            <p:cNvSpPr/>
            <p:nvPr/>
          </p:nvSpPr>
          <p:spPr>
            <a:xfrm>
              <a:off x="6160168" y="3657600"/>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a:endParaRPr>
            </a:p>
          </p:txBody>
        </p:sp>
        <p:sp>
          <p:nvSpPr>
            <p:cNvPr id="37" name="Oval 36">
              <a:extLst>
                <a:ext uri="{FF2B5EF4-FFF2-40B4-BE49-F238E27FC236}">
                  <a16:creationId xmlns:a16="http://schemas.microsoft.com/office/drawing/2014/main" id="{C5F4BEC1-9A8B-BA47-BC77-A5A357B8A4B6}"/>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white"/>
                </a:solidFill>
                <a:latin typeface="Calibri"/>
              </a:endParaRPr>
            </a:p>
          </p:txBody>
        </p:sp>
        <p:cxnSp>
          <p:nvCxnSpPr>
            <p:cNvPr id="38" name="Straight Arrow Connector 37">
              <a:extLst>
                <a:ext uri="{FF2B5EF4-FFF2-40B4-BE49-F238E27FC236}">
                  <a16:creationId xmlns:a16="http://schemas.microsoft.com/office/drawing/2014/main" id="{1894C7DC-0B9B-5648-ACEB-7945930EE55B}"/>
                </a:ext>
              </a:extLst>
            </p:cNvPr>
            <p:cNvCxnSpPr>
              <a:cxnSpLocks/>
            </p:cNvCxnSpPr>
            <p:nvPr/>
          </p:nvCxnSpPr>
          <p:spPr>
            <a:xfrm flipH="1" flipV="1">
              <a:off x="5165557" y="3224463"/>
              <a:ext cx="970548" cy="521369"/>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7" name="Slide Number Placeholder 6">
            <a:extLst>
              <a:ext uri="{FF2B5EF4-FFF2-40B4-BE49-F238E27FC236}">
                <a16:creationId xmlns:a16="http://schemas.microsoft.com/office/drawing/2014/main" id="{80C9CA56-71B3-44A9-AE18-ED438894AD9E}"/>
              </a:ext>
            </a:extLst>
          </p:cNvPr>
          <p:cNvSpPr>
            <a:spLocks noGrp="1"/>
          </p:cNvSpPr>
          <p:nvPr>
            <p:ph type="sldNum" sz="quarter" idx="12"/>
          </p:nvPr>
        </p:nvSpPr>
        <p:spPr/>
        <p:txBody>
          <a:bodyPr/>
          <a:lstStyle/>
          <a:p>
            <a:pPr>
              <a:defRPr/>
            </a:pPr>
            <a:fld id="{C67FE146-A80E-486D-A50B-5E3FE4F223A3}" type="slidenum">
              <a:rPr lang="en-US" altLang="en-US" smtClean="0"/>
              <a:pPr>
                <a:defRPr/>
              </a:pPr>
              <a:t>31</a:t>
            </a:fld>
            <a:endParaRPr lang="en-US" altLang="en-US"/>
          </a:p>
        </p:txBody>
      </p:sp>
    </p:spTree>
    <p:extLst>
      <p:ext uri="{BB962C8B-B14F-4D97-AF65-F5344CB8AC3E}">
        <p14:creationId xmlns:p14="http://schemas.microsoft.com/office/powerpoint/2010/main" val="267750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34"/>
                                        </p:tgtEl>
                                        <p:attrNameLst>
                                          <p:attrName>style.visibility</p:attrName>
                                        </p:attrNameLst>
                                      </p:cBhvr>
                                      <p:to>
                                        <p:strVal val="visible"/>
                                      </p:to>
                                    </p:set>
                                    <p:animEffect transition="in" filter="dissolve">
                                      <p:cBhvr>
                                        <p:cTn id="11" dur="500"/>
                                        <p:tgtEl>
                                          <p:spTgt spid="134"/>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right)">
                                      <p:cBhvr>
                                        <p:cTn id="15" dur="500"/>
                                        <p:tgtEl>
                                          <p:spTgt spid="5"/>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33"/>
                                        </p:tgtEl>
                                        <p:attrNameLst>
                                          <p:attrName>style.visibility</p:attrName>
                                        </p:attrNameLst>
                                      </p:cBhvr>
                                      <p:to>
                                        <p:strVal val="visible"/>
                                      </p:to>
                                    </p:set>
                                    <p:animEffect transition="in" filter="dissolve">
                                      <p:cBhvr>
                                        <p:cTn id="19" dur="500"/>
                                        <p:tgtEl>
                                          <p:spTgt spid="13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xit" presetSubtype="0" fill="hold" nodeType="clickEffect">
                                  <p:stCondLst>
                                    <p:cond delay="0"/>
                                  </p:stCondLst>
                                  <p:childTnLst>
                                    <p:animEffect transition="out" filter="dissolve">
                                      <p:cBhvr>
                                        <p:cTn id="32" dur="500"/>
                                        <p:tgtEl>
                                          <p:spTgt spid="9"/>
                                        </p:tgtEl>
                                      </p:cBhvr>
                                    </p:animEffect>
                                    <p:set>
                                      <p:cBhvr>
                                        <p:cTn id="33" dur="1" fill="hold">
                                          <p:stCondLst>
                                            <p:cond delay="499"/>
                                          </p:stCondLst>
                                        </p:cTn>
                                        <p:tgtEl>
                                          <p:spTgt spid="9"/>
                                        </p:tgtEl>
                                        <p:attrNameLst>
                                          <p:attrName>style.visibility</p:attrName>
                                        </p:attrNameLst>
                                      </p:cBhvr>
                                      <p:to>
                                        <p:strVal val="hidden"/>
                                      </p:to>
                                    </p:set>
                                  </p:childTnLst>
                                </p:cTn>
                              </p:par>
                              <p:par>
                                <p:cTn id="34" presetID="9" presetClass="entr" presetSubtype="0" fill="hold"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dissolve">
                                      <p:cBhvr>
                                        <p:cTn id="3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599017" y="1074244"/>
            <a:ext cx="8544983" cy="670967"/>
          </a:xfrm>
        </p:spPr>
        <p:txBody>
          <a:bodyPr>
            <a:normAutofit/>
          </a:bodyPr>
          <a:lstStyle/>
          <a:p>
            <a:r>
              <a:rPr lang="en-US" sz="3600" dirty="0"/>
              <a:t>TCP: retransmission scenarios</a:t>
            </a:r>
            <a:endParaRPr lang="en-US" sz="3300" b="0" dirty="0"/>
          </a:p>
        </p:txBody>
      </p:sp>
      <p:sp>
        <p:nvSpPr>
          <p:cNvPr id="169" name="Text Box 105">
            <a:extLst>
              <a:ext uri="{FF2B5EF4-FFF2-40B4-BE49-F238E27FC236}">
                <a16:creationId xmlns:a16="http://schemas.microsoft.com/office/drawing/2014/main" id="{BFF25F7B-7978-5140-B991-E71AA865A711}"/>
              </a:ext>
            </a:extLst>
          </p:cNvPr>
          <p:cNvSpPr txBox="1">
            <a:spLocks noChangeArrowheads="1"/>
          </p:cNvSpPr>
          <p:nvPr/>
        </p:nvSpPr>
        <p:spPr bwMode="auto">
          <a:xfrm>
            <a:off x="1645796" y="5262316"/>
            <a:ext cx="1505540" cy="3000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350" b="0" kern="0">
                <a:solidFill>
                  <a:srgbClr val="000000"/>
                </a:solidFill>
              </a:rPr>
              <a:t>lost ACK scenario</a:t>
            </a:r>
            <a:endParaRPr lang="en-US" sz="750" b="0" kern="0">
              <a:solidFill>
                <a:srgbClr val="000000"/>
              </a:solidFill>
            </a:endParaRPr>
          </a:p>
        </p:txBody>
      </p:sp>
      <p:sp>
        <p:nvSpPr>
          <p:cNvPr id="173" name="Text Box 107">
            <a:extLst>
              <a:ext uri="{FF2B5EF4-FFF2-40B4-BE49-F238E27FC236}">
                <a16:creationId xmlns:a16="http://schemas.microsoft.com/office/drawing/2014/main" id="{F3A3ACB5-362A-6544-B734-58B0D301B082}"/>
              </a:ext>
            </a:extLst>
          </p:cNvPr>
          <p:cNvSpPr txBox="1">
            <a:spLocks noChangeArrowheads="1"/>
          </p:cNvSpPr>
          <p:nvPr/>
        </p:nvSpPr>
        <p:spPr bwMode="auto">
          <a:xfrm>
            <a:off x="2951770" y="1745211"/>
            <a:ext cx="631904" cy="27699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200" b="0" kern="0">
                <a:solidFill>
                  <a:srgbClr val="000000"/>
                </a:solidFill>
              </a:rPr>
              <a:t>Host B</a:t>
            </a:r>
          </a:p>
        </p:txBody>
      </p:sp>
      <p:sp>
        <p:nvSpPr>
          <p:cNvPr id="174" name="Text Box 111">
            <a:extLst>
              <a:ext uri="{FF2B5EF4-FFF2-40B4-BE49-F238E27FC236}">
                <a16:creationId xmlns:a16="http://schemas.microsoft.com/office/drawing/2014/main" id="{C335325B-B5CF-6043-990C-413A908C3855}"/>
              </a:ext>
            </a:extLst>
          </p:cNvPr>
          <p:cNvSpPr txBox="1">
            <a:spLocks noChangeArrowheads="1"/>
          </p:cNvSpPr>
          <p:nvPr/>
        </p:nvSpPr>
        <p:spPr bwMode="auto">
          <a:xfrm>
            <a:off x="1201941" y="1758308"/>
            <a:ext cx="633507" cy="27699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200" b="0" kern="0">
                <a:solidFill>
                  <a:srgbClr val="000000"/>
                </a:solidFill>
              </a:rPr>
              <a:t>Host A</a:t>
            </a:r>
          </a:p>
        </p:txBody>
      </p:sp>
      <p:grpSp>
        <p:nvGrpSpPr>
          <p:cNvPr id="4" name="Group 3">
            <a:extLst>
              <a:ext uri="{FF2B5EF4-FFF2-40B4-BE49-F238E27FC236}">
                <a16:creationId xmlns:a16="http://schemas.microsoft.com/office/drawing/2014/main" id="{47AB30F9-BD3F-264E-8DF5-3B4B9CA352A7}"/>
              </a:ext>
            </a:extLst>
          </p:cNvPr>
          <p:cNvGrpSpPr/>
          <p:nvPr/>
        </p:nvGrpSpPr>
        <p:grpSpPr>
          <a:xfrm>
            <a:off x="1524052" y="2614367"/>
            <a:ext cx="1759744" cy="428625"/>
            <a:chOff x="2032069" y="2342822"/>
            <a:chExt cx="2346325" cy="571500"/>
          </a:xfrm>
        </p:grpSpPr>
        <p:sp>
          <p:nvSpPr>
            <p:cNvPr id="171" name="Line 100">
              <a:extLst>
                <a:ext uri="{FF2B5EF4-FFF2-40B4-BE49-F238E27FC236}">
                  <a16:creationId xmlns:a16="http://schemas.microsoft.com/office/drawing/2014/main" id="{9BCB851E-085B-9D4B-8A34-064757F2C932}"/>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175" name="Rectangle 112">
              <a:extLst>
                <a:ext uri="{FF2B5EF4-FFF2-40B4-BE49-F238E27FC236}">
                  <a16:creationId xmlns:a16="http://schemas.microsoft.com/office/drawing/2014/main" id="{B9ED3E7B-3C38-A24B-9528-FA547DDE0CDC}"/>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176" name="Text Box 113">
              <a:extLst>
                <a:ext uri="{FF2B5EF4-FFF2-40B4-BE49-F238E27FC236}">
                  <a16:creationId xmlns:a16="http://schemas.microsoft.com/office/drawing/2014/main" id="{08010453-6652-E348-AC57-7E9E8D356969}"/>
                </a:ext>
              </a:extLst>
            </p:cNvPr>
            <p:cNvSpPr txBox="1">
              <a:spLocks noChangeArrowheads="1"/>
            </p:cNvSpPr>
            <p:nvPr/>
          </p:nvSpPr>
          <p:spPr bwMode="auto">
            <a:xfrm>
              <a:off x="2137812" y="2476173"/>
              <a:ext cx="2163413" cy="33855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050" b="0" kern="0" dirty="0">
                  <a:solidFill>
                    <a:srgbClr val="000000"/>
                  </a:solidFill>
                </a:rPr>
                <a:t>Seq=92, 8 bytes of data</a:t>
              </a:r>
            </a:p>
          </p:txBody>
        </p:sp>
      </p:grpSp>
      <p:sp>
        <p:nvSpPr>
          <p:cNvPr id="179" name="Line 118">
            <a:extLst>
              <a:ext uri="{FF2B5EF4-FFF2-40B4-BE49-F238E27FC236}">
                <a16:creationId xmlns:a16="http://schemas.microsoft.com/office/drawing/2014/main" id="{5429E427-16E3-344A-A034-DAE0253AB97D}"/>
              </a:ext>
            </a:extLst>
          </p:cNvPr>
          <p:cNvSpPr>
            <a:spLocks noChangeShapeType="1"/>
          </p:cNvSpPr>
          <p:nvPr/>
        </p:nvSpPr>
        <p:spPr bwMode="auto">
          <a:xfrm>
            <a:off x="1508573" y="2433391"/>
            <a:ext cx="0" cy="2644379"/>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sp>
        <p:nvSpPr>
          <p:cNvPr id="180" name="Line 119">
            <a:extLst>
              <a:ext uri="{FF2B5EF4-FFF2-40B4-BE49-F238E27FC236}">
                <a16:creationId xmlns:a16="http://schemas.microsoft.com/office/drawing/2014/main" id="{B685EEAE-4766-CE43-A2A6-32288A3FE5E9}"/>
              </a:ext>
            </a:extLst>
          </p:cNvPr>
          <p:cNvSpPr>
            <a:spLocks noChangeShapeType="1"/>
          </p:cNvSpPr>
          <p:nvPr/>
        </p:nvSpPr>
        <p:spPr bwMode="auto">
          <a:xfrm>
            <a:off x="3329039" y="2429820"/>
            <a:ext cx="0" cy="2653903"/>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grpSp>
        <p:nvGrpSpPr>
          <p:cNvPr id="8" name="Group 7">
            <a:extLst>
              <a:ext uri="{FF2B5EF4-FFF2-40B4-BE49-F238E27FC236}">
                <a16:creationId xmlns:a16="http://schemas.microsoft.com/office/drawing/2014/main" id="{F2169BDB-26D4-794C-AF29-1EBFE13D6C8F}"/>
              </a:ext>
            </a:extLst>
          </p:cNvPr>
          <p:cNvGrpSpPr/>
          <p:nvPr/>
        </p:nvGrpSpPr>
        <p:grpSpPr>
          <a:xfrm>
            <a:off x="1514527" y="3935961"/>
            <a:ext cx="1763315" cy="384572"/>
            <a:chOff x="2019369" y="4104947"/>
            <a:chExt cx="2351087" cy="512763"/>
          </a:xfrm>
        </p:grpSpPr>
        <p:sp>
          <p:nvSpPr>
            <p:cNvPr id="170" name="Line 99">
              <a:extLst>
                <a:ext uri="{FF2B5EF4-FFF2-40B4-BE49-F238E27FC236}">
                  <a16:creationId xmlns:a16="http://schemas.microsoft.com/office/drawing/2014/main" id="{79B38498-1004-6944-956A-ECE43F5BF0A1}"/>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181" name="Rectangle 122">
              <a:extLst>
                <a:ext uri="{FF2B5EF4-FFF2-40B4-BE49-F238E27FC236}">
                  <a16:creationId xmlns:a16="http://schemas.microsoft.com/office/drawing/2014/main" id="{60DDB655-86B1-2D4B-9108-1CEBCFF76AC9}"/>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182" name="Text Box 123">
              <a:extLst>
                <a:ext uri="{FF2B5EF4-FFF2-40B4-BE49-F238E27FC236}">
                  <a16:creationId xmlns:a16="http://schemas.microsoft.com/office/drawing/2014/main" id="{FB31845A-BC05-2942-A23F-7101518E3BF6}"/>
                </a:ext>
              </a:extLst>
            </p:cNvPr>
            <p:cNvSpPr txBox="1">
              <a:spLocks noChangeArrowheads="1"/>
            </p:cNvSpPr>
            <p:nvPr/>
          </p:nvSpPr>
          <p:spPr bwMode="auto">
            <a:xfrm>
              <a:off x="2126700" y="4185910"/>
              <a:ext cx="2163414" cy="33855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050" b="0" kern="0">
                  <a:solidFill>
                    <a:srgbClr val="000000"/>
                  </a:solidFill>
                </a:rPr>
                <a:t>Seq=92, 8 bytes of data</a:t>
              </a:r>
            </a:p>
          </p:txBody>
        </p:sp>
      </p:grpSp>
      <p:grpSp>
        <p:nvGrpSpPr>
          <p:cNvPr id="6" name="Group 5">
            <a:extLst>
              <a:ext uri="{FF2B5EF4-FFF2-40B4-BE49-F238E27FC236}">
                <a16:creationId xmlns:a16="http://schemas.microsoft.com/office/drawing/2014/main" id="{BDFBEB0F-AD33-9841-96A8-08332FBAA960}"/>
              </a:ext>
            </a:extLst>
          </p:cNvPr>
          <p:cNvGrpSpPr/>
          <p:nvPr/>
        </p:nvGrpSpPr>
        <p:grpSpPr>
          <a:xfrm>
            <a:off x="2119662" y="3110860"/>
            <a:ext cx="1136750" cy="496997"/>
            <a:chOff x="2826215" y="3004810"/>
            <a:chExt cx="1515666" cy="662662"/>
          </a:xfrm>
        </p:grpSpPr>
        <p:sp>
          <p:nvSpPr>
            <p:cNvPr id="172" name="Line 104">
              <a:extLst>
                <a:ext uri="{FF2B5EF4-FFF2-40B4-BE49-F238E27FC236}">
                  <a16:creationId xmlns:a16="http://schemas.microsoft.com/office/drawing/2014/main" id="{CDD77362-C693-4645-AF99-2BBCF441D31A}"/>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177" name="Rectangle 114">
              <a:extLst>
                <a:ext uri="{FF2B5EF4-FFF2-40B4-BE49-F238E27FC236}">
                  <a16:creationId xmlns:a16="http://schemas.microsoft.com/office/drawing/2014/main" id="{8B525616-75BA-9C49-973A-BD0F57E70412}"/>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178" name="Text Box 115">
              <a:extLst>
                <a:ext uri="{FF2B5EF4-FFF2-40B4-BE49-F238E27FC236}">
                  <a16:creationId xmlns:a16="http://schemas.microsoft.com/office/drawing/2014/main" id="{F3EC555B-6627-3C46-9C43-7AB97835B780}"/>
                </a:ext>
              </a:extLst>
            </p:cNvPr>
            <p:cNvSpPr txBox="1">
              <a:spLocks noChangeArrowheads="1"/>
            </p:cNvSpPr>
            <p:nvPr/>
          </p:nvSpPr>
          <p:spPr bwMode="auto">
            <a:xfrm>
              <a:off x="3187907" y="3046085"/>
              <a:ext cx="1022076" cy="33855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050" b="0" dirty="0">
                  <a:solidFill>
                    <a:srgbClr val="000000"/>
                  </a:solidFill>
                  <a:latin typeface="Arial" charset="0"/>
                </a:rPr>
                <a:t>ACK=100</a:t>
              </a:r>
              <a:endParaRPr lang="en-US" sz="750" b="0" dirty="0">
                <a:solidFill>
                  <a:srgbClr val="000000"/>
                </a:solidFill>
                <a:latin typeface="Times New Roman" charset="0"/>
              </a:endParaRPr>
            </a:p>
          </p:txBody>
        </p:sp>
        <p:sp>
          <p:nvSpPr>
            <p:cNvPr id="183" name="Text Box 124">
              <a:extLst>
                <a:ext uri="{FF2B5EF4-FFF2-40B4-BE49-F238E27FC236}">
                  <a16:creationId xmlns:a16="http://schemas.microsoft.com/office/drawing/2014/main" id="{41BA4870-FF33-4142-991E-EDDE2B5293A4}"/>
                </a:ext>
              </a:extLst>
            </p:cNvPr>
            <p:cNvSpPr txBox="1">
              <a:spLocks noChangeArrowheads="1"/>
            </p:cNvSpPr>
            <p:nvPr/>
          </p:nvSpPr>
          <p:spPr bwMode="auto">
            <a:xfrm>
              <a:off x="2826215" y="3236585"/>
              <a:ext cx="421483"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500" kern="0">
                  <a:solidFill>
                    <a:srgbClr val="FF0000"/>
                  </a:solidFill>
                </a:rPr>
                <a:t>X</a:t>
              </a:r>
            </a:p>
          </p:txBody>
        </p:sp>
      </p:grpSp>
      <p:grpSp>
        <p:nvGrpSpPr>
          <p:cNvPr id="9" name="Group 8">
            <a:extLst>
              <a:ext uri="{FF2B5EF4-FFF2-40B4-BE49-F238E27FC236}">
                <a16:creationId xmlns:a16="http://schemas.microsoft.com/office/drawing/2014/main" id="{CA465D82-8FEB-3440-B371-2468D04E80CF}"/>
              </a:ext>
            </a:extLst>
          </p:cNvPr>
          <p:cNvGrpSpPr/>
          <p:nvPr/>
        </p:nvGrpSpPr>
        <p:grpSpPr>
          <a:xfrm>
            <a:off x="1506192" y="4384827"/>
            <a:ext cx="1753791" cy="586978"/>
            <a:chOff x="2008256" y="4703435"/>
            <a:chExt cx="2338388" cy="782637"/>
          </a:xfrm>
        </p:grpSpPr>
        <p:sp>
          <p:nvSpPr>
            <p:cNvPr id="185" name="Line 127">
              <a:extLst>
                <a:ext uri="{FF2B5EF4-FFF2-40B4-BE49-F238E27FC236}">
                  <a16:creationId xmlns:a16="http://schemas.microsoft.com/office/drawing/2014/main" id="{6B2D3167-D859-5D44-BBF6-C9AD75BFE46D}"/>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186" name="Rectangle 128">
              <a:extLst>
                <a:ext uri="{FF2B5EF4-FFF2-40B4-BE49-F238E27FC236}">
                  <a16:creationId xmlns:a16="http://schemas.microsoft.com/office/drawing/2014/main" id="{37A3DBF6-24FE-EF4F-8D6C-4ABC3854148F}"/>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187" name="Text Box 129">
              <a:extLst>
                <a:ext uri="{FF2B5EF4-FFF2-40B4-BE49-F238E27FC236}">
                  <a16:creationId xmlns:a16="http://schemas.microsoft.com/office/drawing/2014/main" id="{06DE42B2-117E-D241-8A87-B070A56CDFEA}"/>
                </a:ext>
              </a:extLst>
            </p:cNvPr>
            <p:cNvSpPr txBox="1">
              <a:spLocks noChangeArrowheads="1"/>
            </p:cNvSpPr>
            <p:nvPr/>
          </p:nvSpPr>
          <p:spPr bwMode="auto">
            <a:xfrm>
              <a:off x="2725944" y="4916160"/>
              <a:ext cx="1022076" cy="33855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050" b="0">
                  <a:solidFill>
                    <a:srgbClr val="000000"/>
                  </a:solidFill>
                  <a:latin typeface="Arial" charset="0"/>
                </a:rPr>
                <a:t>ACK=100</a:t>
              </a:r>
              <a:endParaRPr lang="en-US" sz="750" b="0">
                <a:solidFill>
                  <a:srgbClr val="000000"/>
                </a:solidFill>
                <a:latin typeface="Times New Roman" charset="0"/>
              </a:endParaRPr>
            </a:p>
          </p:txBody>
        </p:sp>
      </p:grpSp>
      <p:grpSp>
        <p:nvGrpSpPr>
          <p:cNvPr id="7" name="Group 6">
            <a:extLst>
              <a:ext uri="{FF2B5EF4-FFF2-40B4-BE49-F238E27FC236}">
                <a16:creationId xmlns:a16="http://schemas.microsoft.com/office/drawing/2014/main" id="{9218D318-345A-1343-9E16-E2157D9EC9CA}"/>
              </a:ext>
            </a:extLst>
          </p:cNvPr>
          <p:cNvGrpSpPr/>
          <p:nvPr/>
        </p:nvGrpSpPr>
        <p:grpSpPr>
          <a:xfrm>
            <a:off x="1204481" y="2617939"/>
            <a:ext cx="346249" cy="1313259"/>
            <a:chOff x="1605974" y="2347585"/>
            <a:chExt cx="461665" cy="1751012"/>
          </a:xfrm>
        </p:grpSpPr>
        <p:sp>
          <p:nvSpPr>
            <p:cNvPr id="184" name="Text Box 126">
              <a:extLst>
                <a:ext uri="{FF2B5EF4-FFF2-40B4-BE49-F238E27FC236}">
                  <a16:creationId xmlns:a16="http://schemas.microsoft.com/office/drawing/2014/main" id="{708F4626-9140-0E43-9D62-AA0567E12965}"/>
                </a:ext>
              </a:extLst>
            </p:cNvPr>
            <p:cNvSpPr txBox="1">
              <a:spLocks noChangeArrowheads="1"/>
            </p:cNvSpPr>
            <p:nvPr/>
          </p:nvSpPr>
          <p:spPr bwMode="auto">
            <a:xfrm rot="10800000">
              <a:off x="1605974" y="2871009"/>
              <a:ext cx="461665" cy="7279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050" b="0" kern="0" dirty="0">
                  <a:solidFill>
                    <a:srgbClr val="000000"/>
                  </a:solidFill>
                </a:rPr>
                <a:t>timeout</a:t>
              </a:r>
            </a:p>
          </p:txBody>
        </p:sp>
        <p:grpSp>
          <p:nvGrpSpPr>
            <p:cNvPr id="188" name="Group 134">
              <a:extLst>
                <a:ext uri="{FF2B5EF4-FFF2-40B4-BE49-F238E27FC236}">
                  <a16:creationId xmlns:a16="http://schemas.microsoft.com/office/drawing/2014/main" id="{A9BA4A8C-06E2-9D49-BA1F-308DB5A5179B}"/>
                </a:ext>
              </a:extLst>
            </p:cNvPr>
            <p:cNvGrpSpPr>
              <a:grpSpLocks/>
            </p:cNvGrpSpPr>
            <p:nvPr/>
          </p:nvGrpSpPr>
          <p:grpSpPr bwMode="auto">
            <a:xfrm>
              <a:off x="1779656" y="2347585"/>
              <a:ext cx="104775" cy="508000"/>
              <a:chOff x="3099" y="1749"/>
              <a:chExt cx="66" cy="320"/>
            </a:xfrm>
          </p:grpSpPr>
          <p:sp>
            <p:nvSpPr>
              <p:cNvPr id="189" name="Line 132">
                <a:extLst>
                  <a:ext uri="{FF2B5EF4-FFF2-40B4-BE49-F238E27FC236}">
                    <a16:creationId xmlns:a16="http://schemas.microsoft.com/office/drawing/2014/main" id="{9EFE05E8-2CD9-1641-9F8B-2FBC570F2364}"/>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sp>
            <p:nvSpPr>
              <p:cNvPr id="190" name="Line 133">
                <a:extLst>
                  <a:ext uri="{FF2B5EF4-FFF2-40B4-BE49-F238E27FC236}">
                    <a16:creationId xmlns:a16="http://schemas.microsoft.com/office/drawing/2014/main" id="{65E827A8-0207-644E-85CB-90C7657D1F32}"/>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grpSp>
        <p:grpSp>
          <p:nvGrpSpPr>
            <p:cNvPr id="191" name="Group 135">
              <a:extLst>
                <a:ext uri="{FF2B5EF4-FFF2-40B4-BE49-F238E27FC236}">
                  <a16:creationId xmlns:a16="http://schemas.microsoft.com/office/drawing/2014/main" id="{0EF52FA7-3D6C-FA40-A158-75B80E576A89}"/>
                </a:ext>
              </a:extLst>
            </p:cNvPr>
            <p:cNvGrpSpPr>
              <a:grpSpLocks/>
            </p:cNvGrpSpPr>
            <p:nvPr/>
          </p:nvGrpSpPr>
          <p:grpSpPr bwMode="auto">
            <a:xfrm rot="10800000">
              <a:off x="1774894" y="3590597"/>
              <a:ext cx="104775" cy="508000"/>
              <a:chOff x="3099" y="1749"/>
              <a:chExt cx="66" cy="320"/>
            </a:xfrm>
          </p:grpSpPr>
          <p:sp>
            <p:nvSpPr>
              <p:cNvPr id="192" name="Line 136">
                <a:extLst>
                  <a:ext uri="{FF2B5EF4-FFF2-40B4-BE49-F238E27FC236}">
                    <a16:creationId xmlns:a16="http://schemas.microsoft.com/office/drawing/2014/main" id="{5229B570-0DC5-A34A-9912-9DC1EC3AF608}"/>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sp>
            <p:nvSpPr>
              <p:cNvPr id="193" name="Line 137">
                <a:extLst>
                  <a:ext uri="{FF2B5EF4-FFF2-40B4-BE49-F238E27FC236}">
                    <a16:creationId xmlns:a16="http://schemas.microsoft.com/office/drawing/2014/main" id="{F842F667-D30F-4D4B-9510-3CA19042994E}"/>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grpSp>
      </p:grpSp>
      <p:sp>
        <p:nvSpPr>
          <p:cNvPr id="194" name="Text Box 172">
            <a:extLst>
              <a:ext uri="{FF2B5EF4-FFF2-40B4-BE49-F238E27FC236}">
                <a16:creationId xmlns:a16="http://schemas.microsoft.com/office/drawing/2014/main" id="{5B3CEA4D-B0D0-D04E-ADE8-909B1EDA7441}"/>
              </a:ext>
            </a:extLst>
          </p:cNvPr>
          <p:cNvSpPr txBox="1">
            <a:spLocks noChangeArrowheads="1"/>
          </p:cNvSpPr>
          <p:nvPr/>
        </p:nvSpPr>
        <p:spPr bwMode="auto">
          <a:xfrm>
            <a:off x="5787940" y="5262316"/>
            <a:ext cx="1617751" cy="3000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350" b="0" kern="0">
                <a:solidFill>
                  <a:srgbClr val="000000"/>
                </a:solidFill>
              </a:rPr>
              <a:t>premature timeout</a:t>
            </a:r>
            <a:endParaRPr lang="en-US" sz="750" b="0" kern="0">
              <a:solidFill>
                <a:srgbClr val="000000"/>
              </a:solidFill>
            </a:endParaRPr>
          </a:p>
        </p:txBody>
      </p:sp>
      <p:sp>
        <p:nvSpPr>
          <p:cNvPr id="198" name="Text Box 177">
            <a:extLst>
              <a:ext uri="{FF2B5EF4-FFF2-40B4-BE49-F238E27FC236}">
                <a16:creationId xmlns:a16="http://schemas.microsoft.com/office/drawing/2014/main" id="{970D57D0-6509-F14E-A7FF-FFA09672DA95}"/>
              </a:ext>
            </a:extLst>
          </p:cNvPr>
          <p:cNvSpPr txBox="1">
            <a:spLocks noChangeArrowheads="1"/>
          </p:cNvSpPr>
          <p:nvPr/>
        </p:nvSpPr>
        <p:spPr bwMode="auto">
          <a:xfrm>
            <a:off x="7149424" y="1745211"/>
            <a:ext cx="631904" cy="27699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200" b="0" kern="0">
                <a:solidFill>
                  <a:srgbClr val="000000"/>
                </a:solidFill>
              </a:rPr>
              <a:t>Host B</a:t>
            </a:r>
          </a:p>
        </p:txBody>
      </p:sp>
      <p:sp>
        <p:nvSpPr>
          <p:cNvPr id="199" name="Text Box 181">
            <a:extLst>
              <a:ext uri="{FF2B5EF4-FFF2-40B4-BE49-F238E27FC236}">
                <a16:creationId xmlns:a16="http://schemas.microsoft.com/office/drawing/2014/main" id="{5C9181D9-76B4-1547-B4C6-C03AC2F11CD9}"/>
              </a:ext>
            </a:extLst>
          </p:cNvPr>
          <p:cNvSpPr txBox="1">
            <a:spLocks noChangeArrowheads="1"/>
          </p:cNvSpPr>
          <p:nvPr/>
        </p:nvSpPr>
        <p:spPr bwMode="auto">
          <a:xfrm>
            <a:off x="5399595" y="1758308"/>
            <a:ext cx="633507" cy="27699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200" b="0" kern="0">
                <a:solidFill>
                  <a:srgbClr val="000000"/>
                </a:solidFill>
              </a:rPr>
              <a:t>Host A</a:t>
            </a:r>
          </a:p>
        </p:txBody>
      </p:sp>
      <p:sp>
        <p:nvSpPr>
          <p:cNvPr id="205" name="Line 186">
            <a:extLst>
              <a:ext uri="{FF2B5EF4-FFF2-40B4-BE49-F238E27FC236}">
                <a16:creationId xmlns:a16="http://schemas.microsoft.com/office/drawing/2014/main" id="{DCFF6781-2E36-E241-A5F5-C0B04BC7CABB}"/>
              </a:ext>
            </a:extLst>
          </p:cNvPr>
          <p:cNvSpPr>
            <a:spLocks noChangeShapeType="1"/>
          </p:cNvSpPr>
          <p:nvPr/>
        </p:nvSpPr>
        <p:spPr bwMode="auto">
          <a:xfrm>
            <a:off x="5706227" y="2433391"/>
            <a:ext cx="0" cy="2644379"/>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sp>
        <p:nvSpPr>
          <p:cNvPr id="206" name="Line 187">
            <a:extLst>
              <a:ext uri="{FF2B5EF4-FFF2-40B4-BE49-F238E27FC236}">
                <a16:creationId xmlns:a16="http://schemas.microsoft.com/office/drawing/2014/main" id="{9C6DC5B3-2960-3047-BC8D-684B3D849A13}"/>
              </a:ext>
            </a:extLst>
          </p:cNvPr>
          <p:cNvSpPr>
            <a:spLocks noChangeShapeType="1"/>
          </p:cNvSpPr>
          <p:nvPr/>
        </p:nvSpPr>
        <p:spPr bwMode="auto">
          <a:xfrm>
            <a:off x="7510025" y="2429820"/>
            <a:ext cx="0" cy="2653903"/>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sp>
        <p:nvSpPr>
          <p:cNvPr id="207" name="Rectangle 188">
            <a:extLst>
              <a:ext uri="{FF2B5EF4-FFF2-40B4-BE49-F238E27FC236}">
                <a16:creationId xmlns:a16="http://schemas.microsoft.com/office/drawing/2014/main" id="{C15D63E4-15E1-BA4A-9606-42B07BDE7490}"/>
              </a:ext>
            </a:extLst>
          </p:cNvPr>
          <p:cNvSpPr>
            <a:spLocks noChangeArrowheads="1"/>
          </p:cNvSpPr>
          <p:nvPr/>
        </p:nvSpPr>
        <p:spPr bwMode="auto">
          <a:xfrm>
            <a:off x="6465847" y="4028829"/>
            <a:ext cx="792956" cy="3810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grpSp>
        <p:nvGrpSpPr>
          <p:cNvPr id="13" name="Group 12">
            <a:extLst>
              <a:ext uri="{FF2B5EF4-FFF2-40B4-BE49-F238E27FC236}">
                <a16:creationId xmlns:a16="http://schemas.microsoft.com/office/drawing/2014/main" id="{B716CABB-9429-2844-BE7D-347FDDC00473}"/>
              </a:ext>
            </a:extLst>
          </p:cNvPr>
          <p:cNvGrpSpPr/>
          <p:nvPr/>
        </p:nvGrpSpPr>
        <p:grpSpPr>
          <a:xfrm>
            <a:off x="5696704" y="3940723"/>
            <a:ext cx="1813322" cy="528608"/>
            <a:chOff x="7595603" y="4111297"/>
            <a:chExt cx="2441575" cy="704811"/>
          </a:xfrm>
        </p:grpSpPr>
        <p:sp>
          <p:nvSpPr>
            <p:cNvPr id="195" name="Line 173">
              <a:extLst>
                <a:ext uri="{FF2B5EF4-FFF2-40B4-BE49-F238E27FC236}">
                  <a16:creationId xmlns:a16="http://schemas.microsoft.com/office/drawing/2014/main" id="{3966F5D7-3131-A64E-88FC-C5DD67C3305E}"/>
                </a:ext>
              </a:extLst>
            </p:cNvPr>
            <p:cNvSpPr>
              <a:spLocks noChangeShapeType="1"/>
            </p:cNvSpPr>
            <p:nvPr/>
          </p:nvSpPr>
          <p:spPr bwMode="auto">
            <a:xfrm>
              <a:off x="7595603" y="4111297"/>
              <a:ext cx="2441575" cy="66516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208" name="Text Box 189">
              <a:extLst>
                <a:ext uri="{FF2B5EF4-FFF2-40B4-BE49-F238E27FC236}">
                  <a16:creationId xmlns:a16="http://schemas.microsoft.com/office/drawing/2014/main" id="{3EE494A8-6A2C-9F45-AA30-D5C659A717EE}"/>
                </a:ext>
              </a:extLst>
            </p:cNvPr>
            <p:cNvSpPr txBox="1">
              <a:spLocks noChangeArrowheads="1"/>
            </p:cNvSpPr>
            <p:nvPr/>
          </p:nvSpPr>
          <p:spPr bwMode="auto">
            <a:xfrm>
              <a:off x="8594361" y="4262110"/>
              <a:ext cx="1303736" cy="55399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a:defRPr/>
              </a:pPr>
              <a:r>
                <a:rPr lang="en-US" sz="1050" b="0" kern="0" dirty="0">
                  <a:solidFill>
                    <a:srgbClr val="000000"/>
                  </a:solidFill>
                </a:rPr>
                <a:t>Seq=92,  8</a:t>
              </a:r>
            </a:p>
            <a:p>
              <a:pPr defTabSz="685800">
                <a:defRPr/>
              </a:pPr>
              <a:r>
                <a:rPr lang="en-US" sz="1050" b="0" kern="0" dirty="0">
                  <a:solidFill>
                    <a:srgbClr val="000000"/>
                  </a:solidFill>
                </a:rPr>
                <a:t>bytes of data</a:t>
              </a:r>
            </a:p>
          </p:txBody>
        </p:sp>
      </p:grpSp>
      <p:sp>
        <p:nvSpPr>
          <p:cNvPr id="211" name="Rectangle 193">
            <a:extLst>
              <a:ext uri="{FF2B5EF4-FFF2-40B4-BE49-F238E27FC236}">
                <a16:creationId xmlns:a16="http://schemas.microsoft.com/office/drawing/2014/main" id="{1BAF70E7-D466-2441-88C5-22FFEB1CAF5E}"/>
              </a:ext>
            </a:extLst>
          </p:cNvPr>
          <p:cNvSpPr>
            <a:spLocks noChangeArrowheads="1"/>
          </p:cNvSpPr>
          <p:nvPr/>
        </p:nvSpPr>
        <p:spPr bwMode="auto">
          <a:xfrm>
            <a:off x="6345593" y="4661051"/>
            <a:ext cx="560784" cy="18454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210" name="Line 192">
            <a:extLst>
              <a:ext uri="{FF2B5EF4-FFF2-40B4-BE49-F238E27FC236}">
                <a16:creationId xmlns:a16="http://schemas.microsoft.com/office/drawing/2014/main" id="{3827C940-37F6-2042-821B-DC7FC5969C64}"/>
              </a:ext>
            </a:extLst>
          </p:cNvPr>
          <p:cNvSpPr>
            <a:spLocks noChangeShapeType="1"/>
          </p:cNvSpPr>
          <p:nvPr/>
        </p:nvSpPr>
        <p:spPr bwMode="auto">
          <a:xfrm flipH="1">
            <a:off x="5720515" y="4468170"/>
            <a:ext cx="1753791" cy="586978"/>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grpSp>
        <p:nvGrpSpPr>
          <p:cNvPr id="10" name="Group 9">
            <a:extLst>
              <a:ext uri="{FF2B5EF4-FFF2-40B4-BE49-F238E27FC236}">
                <a16:creationId xmlns:a16="http://schemas.microsoft.com/office/drawing/2014/main" id="{31CBCB81-D9E2-8D44-8B58-3A8203D0290F}"/>
              </a:ext>
            </a:extLst>
          </p:cNvPr>
          <p:cNvGrpSpPr/>
          <p:nvPr/>
        </p:nvGrpSpPr>
        <p:grpSpPr>
          <a:xfrm>
            <a:off x="5402134" y="2617939"/>
            <a:ext cx="346249" cy="1313259"/>
            <a:chOff x="7202846" y="2347585"/>
            <a:chExt cx="461665" cy="1751012"/>
          </a:xfrm>
        </p:grpSpPr>
        <p:sp>
          <p:nvSpPr>
            <p:cNvPr id="209" name="Text Box 191">
              <a:extLst>
                <a:ext uri="{FF2B5EF4-FFF2-40B4-BE49-F238E27FC236}">
                  <a16:creationId xmlns:a16="http://schemas.microsoft.com/office/drawing/2014/main" id="{D65DE059-0ADE-BA43-86FA-261D968382D9}"/>
                </a:ext>
              </a:extLst>
            </p:cNvPr>
            <p:cNvSpPr txBox="1">
              <a:spLocks noChangeArrowheads="1"/>
            </p:cNvSpPr>
            <p:nvPr/>
          </p:nvSpPr>
          <p:spPr bwMode="auto">
            <a:xfrm rot="10800000">
              <a:off x="7202846" y="2871009"/>
              <a:ext cx="461665" cy="7279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050" b="0" kern="0">
                  <a:solidFill>
                    <a:srgbClr val="000000"/>
                  </a:solidFill>
                </a:rPr>
                <a:t>timeout</a:t>
              </a:r>
            </a:p>
          </p:txBody>
        </p:sp>
        <p:grpSp>
          <p:nvGrpSpPr>
            <p:cNvPr id="213" name="Group 195">
              <a:extLst>
                <a:ext uri="{FF2B5EF4-FFF2-40B4-BE49-F238E27FC236}">
                  <a16:creationId xmlns:a16="http://schemas.microsoft.com/office/drawing/2014/main" id="{FD63DE3D-F3EB-7747-87C5-F31E049B82E4}"/>
                </a:ext>
              </a:extLst>
            </p:cNvPr>
            <p:cNvGrpSpPr>
              <a:grpSpLocks/>
            </p:cNvGrpSpPr>
            <p:nvPr/>
          </p:nvGrpSpPr>
          <p:grpSpPr bwMode="auto">
            <a:xfrm>
              <a:off x="7376528" y="2347585"/>
              <a:ext cx="104775" cy="508000"/>
              <a:chOff x="3099" y="1749"/>
              <a:chExt cx="66" cy="320"/>
            </a:xfrm>
          </p:grpSpPr>
          <p:sp>
            <p:nvSpPr>
              <p:cNvPr id="214" name="Line 196">
                <a:extLst>
                  <a:ext uri="{FF2B5EF4-FFF2-40B4-BE49-F238E27FC236}">
                    <a16:creationId xmlns:a16="http://schemas.microsoft.com/office/drawing/2014/main" id="{F7116EE1-F7FA-8E4C-BC16-6BA1240EF8FC}"/>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sp>
            <p:nvSpPr>
              <p:cNvPr id="215" name="Line 197">
                <a:extLst>
                  <a:ext uri="{FF2B5EF4-FFF2-40B4-BE49-F238E27FC236}">
                    <a16:creationId xmlns:a16="http://schemas.microsoft.com/office/drawing/2014/main" id="{057CB57E-4B2F-8C47-97F5-D0924F70DC97}"/>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grpSp>
        <p:grpSp>
          <p:nvGrpSpPr>
            <p:cNvPr id="216" name="Group 198">
              <a:extLst>
                <a:ext uri="{FF2B5EF4-FFF2-40B4-BE49-F238E27FC236}">
                  <a16:creationId xmlns:a16="http://schemas.microsoft.com/office/drawing/2014/main" id="{2E37771D-0A96-C34C-9C6B-504E80416ADC}"/>
                </a:ext>
              </a:extLst>
            </p:cNvPr>
            <p:cNvGrpSpPr>
              <a:grpSpLocks/>
            </p:cNvGrpSpPr>
            <p:nvPr/>
          </p:nvGrpSpPr>
          <p:grpSpPr bwMode="auto">
            <a:xfrm rot="10800000">
              <a:off x="7371766" y="3590597"/>
              <a:ext cx="104775" cy="508000"/>
              <a:chOff x="3099" y="1749"/>
              <a:chExt cx="66" cy="320"/>
            </a:xfrm>
          </p:grpSpPr>
          <p:sp>
            <p:nvSpPr>
              <p:cNvPr id="217" name="Line 199">
                <a:extLst>
                  <a:ext uri="{FF2B5EF4-FFF2-40B4-BE49-F238E27FC236}">
                    <a16:creationId xmlns:a16="http://schemas.microsoft.com/office/drawing/2014/main" id="{8E20D991-E195-FF4D-88F7-684DF42E9E14}"/>
                  </a:ext>
                </a:extLst>
              </p:cNvPr>
              <p:cNvSpPr>
                <a:spLocks noChangeShapeType="1"/>
              </p:cNvSpPr>
              <p:nvPr/>
            </p:nvSpPr>
            <p:spPr bwMode="auto">
              <a:xfrm flipV="1">
                <a:off x="3137"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sp>
            <p:nvSpPr>
              <p:cNvPr id="218" name="Line 200">
                <a:extLst>
                  <a:ext uri="{FF2B5EF4-FFF2-40B4-BE49-F238E27FC236}">
                    <a16:creationId xmlns:a16="http://schemas.microsoft.com/office/drawing/2014/main" id="{22C60B84-78BE-7345-BBC2-2490BC4DEFD3}"/>
                  </a:ext>
                </a:extLst>
              </p:cNvPr>
              <p:cNvSpPr>
                <a:spLocks noChangeShapeType="1"/>
              </p:cNvSpPr>
              <p:nvPr/>
            </p:nvSpPr>
            <p:spPr bwMode="auto">
              <a:xfrm>
                <a:off x="3107"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grpSp>
      </p:grpSp>
      <p:grpSp>
        <p:nvGrpSpPr>
          <p:cNvPr id="12" name="Group 11">
            <a:extLst>
              <a:ext uri="{FF2B5EF4-FFF2-40B4-BE49-F238E27FC236}">
                <a16:creationId xmlns:a16="http://schemas.microsoft.com/office/drawing/2014/main" id="{A4259714-F109-3243-BC51-888D64DBCE91}"/>
              </a:ext>
            </a:extLst>
          </p:cNvPr>
          <p:cNvGrpSpPr/>
          <p:nvPr/>
        </p:nvGrpSpPr>
        <p:grpSpPr>
          <a:xfrm>
            <a:off x="5702656" y="3110858"/>
            <a:ext cx="1754981" cy="1458515"/>
            <a:chOff x="7603541" y="3004810"/>
            <a:chExt cx="2339975" cy="1944687"/>
          </a:xfrm>
        </p:grpSpPr>
        <p:sp>
          <p:nvSpPr>
            <p:cNvPr id="197" name="Line 175">
              <a:extLst>
                <a:ext uri="{FF2B5EF4-FFF2-40B4-BE49-F238E27FC236}">
                  <a16:creationId xmlns:a16="http://schemas.microsoft.com/office/drawing/2014/main" id="{C6151221-64CD-0A4D-8DCC-7243A0014631}"/>
                </a:ext>
              </a:extLst>
            </p:cNvPr>
            <p:cNvSpPr>
              <a:spLocks noChangeShapeType="1"/>
            </p:cNvSpPr>
            <p:nvPr/>
          </p:nvSpPr>
          <p:spPr bwMode="auto">
            <a:xfrm flipH="1">
              <a:off x="7603541" y="3004810"/>
              <a:ext cx="2335212" cy="1589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grpSp>
          <p:nvGrpSpPr>
            <p:cNvPr id="202" name="Group 202">
              <a:extLst>
                <a:ext uri="{FF2B5EF4-FFF2-40B4-BE49-F238E27FC236}">
                  <a16:creationId xmlns:a16="http://schemas.microsoft.com/office/drawing/2014/main" id="{D30CD59C-C944-CF4F-B17A-64886A573C0F}"/>
                </a:ext>
              </a:extLst>
            </p:cNvPr>
            <p:cNvGrpSpPr>
              <a:grpSpLocks/>
            </p:cNvGrpSpPr>
            <p:nvPr/>
          </p:nvGrpSpPr>
          <p:grpSpPr bwMode="auto">
            <a:xfrm>
              <a:off x="8470322" y="3496940"/>
              <a:ext cx="1022351" cy="338138"/>
              <a:chOff x="4193" y="2253"/>
              <a:chExt cx="644" cy="213"/>
            </a:xfrm>
          </p:grpSpPr>
          <p:sp>
            <p:nvSpPr>
              <p:cNvPr id="203" name="Rectangle 184">
                <a:extLst>
                  <a:ext uri="{FF2B5EF4-FFF2-40B4-BE49-F238E27FC236}">
                    <a16:creationId xmlns:a16="http://schemas.microsoft.com/office/drawing/2014/main" id="{38FC2E88-8043-CE4C-A502-AFA317824443}"/>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204" name="Text Box 185">
                <a:extLst>
                  <a:ext uri="{FF2B5EF4-FFF2-40B4-BE49-F238E27FC236}">
                    <a16:creationId xmlns:a16="http://schemas.microsoft.com/office/drawing/2014/main" id="{7BF7DF1E-2F02-9D41-B7BC-991A51E982F6}"/>
                  </a:ext>
                </a:extLst>
              </p:cNvPr>
              <p:cNvSpPr txBox="1">
                <a:spLocks noChangeArrowheads="1"/>
              </p:cNvSpPr>
              <p:nvPr/>
            </p:nvSpPr>
            <p:spPr bwMode="auto">
              <a:xfrm>
                <a:off x="4193" y="2253"/>
                <a:ext cx="644" cy="2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050" b="0" kern="0" dirty="0">
                    <a:solidFill>
                      <a:srgbClr val="000000"/>
                    </a:solidFill>
                    <a:latin typeface="Arial" charset="0"/>
                  </a:rPr>
                  <a:t>ACK=100</a:t>
                </a:r>
                <a:endParaRPr lang="en-US" sz="750" b="0" kern="0" dirty="0">
                  <a:solidFill>
                    <a:srgbClr val="000000"/>
                  </a:solidFill>
                  <a:latin typeface="Times New Roman" charset="0"/>
                </a:endParaRPr>
              </a:p>
            </p:txBody>
          </p:sp>
        </p:grpSp>
        <p:sp>
          <p:nvSpPr>
            <p:cNvPr id="223" name="Line 207">
              <a:extLst>
                <a:ext uri="{FF2B5EF4-FFF2-40B4-BE49-F238E27FC236}">
                  <a16:creationId xmlns:a16="http://schemas.microsoft.com/office/drawing/2014/main" id="{00ED8980-6CB4-9148-B161-8172F2430A06}"/>
                </a:ext>
              </a:extLst>
            </p:cNvPr>
            <p:cNvSpPr>
              <a:spLocks noChangeShapeType="1"/>
            </p:cNvSpPr>
            <p:nvPr/>
          </p:nvSpPr>
          <p:spPr bwMode="auto">
            <a:xfrm flipH="1">
              <a:off x="7608303" y="3360410"/>
              <a:ext cx="2335213" cy="1589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grpSp>
          <p:nvGrpSpPr>
            <p:cNvPr id="224" name="Group 208">
              <a:extLst>
                <a:ext uri="{FF2B5EF4-FFF2-40B4-BE49-F238E27FC236}">
                  <a16:creationId xmlns:a16="http://schemas.microsoft.com/office/drawing/2014/main" id="{6EE49A40-BE68-654E-AAC3-24E6E2BB625A}"/>
                </a:ext>
              </a:extLst>
            </p:cNvPr>
            <p:cNvGrpSpPr>
              <a:grpSpLocks/>
            </p:cNvGrpSpPr>
            <p:nvPr/>
          </p:nvGrpSpPr>
          <p:grpSpPr bwMode="auto">
            <a:xfrm>
              <a:off x="8710034" y="3773165"/>
              <a:ext cx="1022351" cy="338138"/>
              <a:chOff x="4193" y="2253"/>
              <a:chExt cx="644" cy="213"/>
            </a:xfrm>
          </p:grpSpPr>
          <p:sp>
            <p:nvSpPr>
              <p:cNvPr id="225" name="Rectangle 209">
                <a:extLst>
                  <a:ext uri="{FF2B5EF4-FFF2-40B4-BE49-F238E27FC236}">
                    <a16:creationId xmlns:a16="http://schemas.microsoft.com/office/drawing/2014/main" id="{25CA1210-B468-0040-9898-13C2587BDB0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226" name="Text Box 210">
                <a:extLst>
                  <a:ext uri="{FF2B5EF4-FFF2-40B4-BE49-F238E27FC236}">
                    <a16:creationId xmlns:a16="http://schemas.microsoft.com/office/drawing/2014/main" id="{8918B79C-3FE7-FC4C-B606-5C7CA33715A9}"/>
                  </a:ext>
                </a:extLst>
              </p:cNvPr>
              <p:cNvSpPr txBox="1">
                <a:spLocks noChangeArrowheads="1"/>
              </p:cNvSpPr>
              <p:nvPr/>
            </p:nvSpPr>
            <p:spPr bwMode="auto">
              <a:xfrm>
                <a:off x="4193" y="2253"/>
                <a:ext cx="644" cy="2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050" b="0" kern="0">
                    <a:solidFill>
                      <a:srgbClr val="000000"/>
                    </a:solidFill>
                    <a:latin typeface="Arial" charset="0"/>
                  </a:rPr>
                  <a:t>ACK=120</a:t>
                </a:r>
                <a:endParaRPr lang="en-US" sz="750" b="0" kern="0">
                  <a:solidFill>
                    <a:srgbClr val="000000"/>
                  </a:solidFill>
                  <a:latin typeface="Times New Roman" charset="0"/>
                </a:endParaRPr>
              </a:p>
            </p:txBody>
          </p:sp>
        </p:grpSp>
      </p:grpSp>
      <p:grpSp>
        <p:nvGrpSpPr>
          <p:cNvPr id="14" name="Group 13">
            <a:extLst>
              <a:ext uri="{FF2B5EF4-FFF2-40B4-BE49-F238E27FC236}">
                <a16:creationId xmlns:a16="http://schemas.microsoft.com/office/drawing/2014/main" id="{CD914285-EBDF-1947-9C97-6E8CD760020F}"/>
              </a:ext>
            </a:extLst>
          </p:cNvPr>
          <p:cNvGrpSpPr/>
          <p:nvPr/>
        </p:nvGrpSpPr>
        <p:grpSpPr>
          <a:xfrm>
            <a:off x="4652902" y="4169326"/>
            <a:ext cx="1093430" cy="509901"/>
            <a:chOff x="6203870" y="4416097"/>
            <a:chExt cx="1457907" cy="679867"/>
          </a:xfrm>
        </p:grpSpPr>
        <p:sp>
          <p:nvSpPr>
            <p:cNvPr id="227" name="Text Box 211">
              <a:extLst>
                <a:ext uri="{FF2B5EF4-FFF2-40B4-BE49-F238E27FC236}">
                  <a16:creationId xmlns:a16="http://schemas.microsoft.com/office/drawing/2014/main" id="{1E82E105-7918-0E47-A934-825752F52D6B}"/>
                </a:ext>
              </a:extLst>
            </p:cNvPr>
            <p:cNvSpPr txBox="1">
              <a:spLocks noChangeArrowheads="1"/>
            </p:cNvSpPr>
            <p:nvPr/>
          </p:nvSpPr>
          <p:spPr bwMode="auto">
            <a:xfrm>
              <a:off x="6203870" y="4416097"/>
              <a:ext cx="1438856"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050" b="0" kern="0" dirty="0" err="1">
                  <a:solidFill>
                    <a:srgbClr val="000000"/>
                  </a:solidFill>
                </a:rPr>
                <a:t>SendBase</a:t>
              </a:r>
              <a:r>
                <a:rPr lang="en-US" sz="1050" b="0" kern="0" dirty="0">
                  <a:solidFill>
                    <a:srgbClr val="000000"/>
                  </a:solidFill>
                </a:rPr>
                <a:t>=100</a:t>
              </a:r>
            </a:p>
          </p:txBody>
        </p:sp>
        <p:sp>
          <p:nvSpPr>
            <p:cNvPr id="228" name="Text Box 212">
              <a:extLst>
                <a:ext uri="{FF2B5EF4-FFF2-40B4-BE49-F238E27FC236}">
                  <a16:creationId xmlns:a16="http://schemas.microsoft.com/office/drawing/2014/main" id="{387E9E87-069A-FA4A-9F20-9DB5B471A427}"/>
                </a:ext>
              </a:extLst>
            </p:cNvPr>
            <p:cNvSpPr txBox="1">
              <a:spLocks noChangeArrowheads="1"/>
            </p:cNvSpPr>
            <p:nvPr/>
          </p:nvSpPr>
          <p:spPr bwMode="auto">
            <a:xfrm>
              <a:off x="6222921" y="4757410"/>
              <a:ext cx="1438856"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050" b="0" kern="0" dirty="0" err="1">
                  <a:solidFill>
                    <a:srgbClr val="000000"/>
                  </a:solidFill>
                </a:rPr>
                <a:t>SendBase</a:t>
              </a:r>
              <a:r>
                <a:rPr lang="en-US" sz="1050" b="0" kern="0" dirty="0">
                  <a:solidFill>
                    <a:srgbClr val="000000"/>
                  </a:solidFill>
                </a:rPr>
                <a:t>=120</a:t>
              </a:r>
            </a:p>
          </p:txBody>
        </p:sp>
      </p:grpSp>
      <p:sp>
        <p:nvSpPr>
          <p:cNvPr id="229" name="Text Box 213">
            <a:extLst>
              <a:ext uri="{FF2B5EF4-FFF2-40B4-BE49-F238E27FC236}">
                <a16:creationId xmlns:a16="http://schemas.microsoft.com/office/drawing/2014/main" id="{31AD8D03-5F21-0F49-8D71-B6031900CD41}"/>
              </a:ext>
            </a:extLst>
          </p:cNvPr>
          <p:cNvSpPr txBox="1">
            <a:spLocks noChangeArrowheads="1"/>
          </p:cNvSpPr>
          <p:nvPr/>
        </p:nvSpPr>
        <p:spPr bwMode="auto">
          <a:xfrm>
            <a:off x="4681477" y="4931323"/>
            <a:ext cx="1079142"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050" b="0" kern="0" dirty="0" err="1">
                <a:solidFill>
                  <a:srgbClr val="000000"/>
                </a:solidFill>
              </a:rPr>
              <a:t>SendBase</a:t>
            </a:r>
            <a:r>
              <a:rPr lang="en-US" sz="1050" b="0" kern="0" dirty="0">
                <a:solidFill>
                  <a:srgbClr val="000000"/>
                </a:solidFill>
              </a:rPr>
              <a:t>=120</a:t>
            </a:r>
          </a:p>
        </p:txBody>
      </p:sp>
      <p:grpSp>
        <p:nvGrpSpPr>
          <p:cNvPr id="11" name="Group 10">
            <a:extLst>
              <a:ext uri="{FF2B5EF4-FFF2-40B4-BE49-F238E27FC236}">
                <a16:creationId xmlns:a16="http://schemas.microsoft.com/office/drawing/2014/main" id="{5474E6BB-CCA6-CC47-8617-346673F363BD}"/>
              </a:ext>
            </a:extLst>
          </p:cNvPr>
          <p:cNvGrpSpPr/>
          <p:nvPr/>
        </p:nvGrpSpPr>
        <p:grpSpPr>
          <a:xfrm>
            <a:off x="4702273" y="2497685"/>
            <a:ext cx="2786322" cy="834629"/>
            <a:chOff x="6269697" y="2187247"/>
            <a:chExt cx="3715095" cy="1112838"/>
          </a:xfrm>
        </p:grpSpPr>
        <p:sp>
          <p:nvSpPr>
            <p:cNvPr id="196" name="Line 174">
              <a:extLst>
                <a:ext uri="{FF2B5EF4-FFF2-40B4-BE49-F238E27FC236}">
                  <a16:creationId xmlns:a16="http://schemas.microsoft.com/office/drawing/2014/main" id="{FF81BD19-4683-8144-8837-5193B3691D8F}"/>
                </a:ext>
              </a:extLst>
            </p:cNvPr>
            <p:cNvSpPr>
              <a:spLocks noChangeShapeType="1"/>
            </p:cNvSpPr>
            <p:nvPr/>
          </p:nvSpPr>
          <p:spPr bwMode="auto">
            <a:xfrm>
              <a:off x="7628941"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200" name="Rectangle 182">
              <a:extLst>
                <a:ext uri="{FF2B5EF4-FFF2-40B4-BE49-F238E27FC236}">
                  <a16:creationId xmlns:a16="http://schemas.microsoft.com/office/drawing/2014/main" id="{C74BFDE4-D3AE-5C4E-B670-449D49B67C22}"/>
                </a:ext>
              </a:extLst>
            </p:cNvPr>
            <p:cNvSpPr>
              <a:spLocks noChangeArrowheads="1"/>
            </p:cNvSpPr>
            <p:nvPr/>
          </p:nvSpPr>
          <p:spPr bwMode="auto">
            <a:xfrm>
              <a:off x="8332203"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201" name="Text Box 183">
              <a:extLst>
                <a:ext uri="{FF2B5EF4-FFF2-40B4-BE49-F238E27FC236}">
                  <a16:creationId xmlns:a16="http://schemas.microsoft.com/office/drawing/2014/main" id="{B8140015-E345-EE4A-90B6-3552DAC43E5C}"/>
                </a:ext>
              </a:extLst>
            </p:cNvPr>
            <p:cNvSpPr txBox="1">
              <a:spLocks noChangeArrowheads="1"/>
            </p:cNvSpPr>
            <p:nvPr/>
          </p:nvSpPr>
          <p:spPr bwMode="auto">
            <a:xfrm>
              <a:off x="7734684" y="2476172"/>
              <a:ext cx="2163413"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050" b="0" kern="0" dirty="0">
                  <a:solidFill>
                    <a:srgbClr val="000000"/>
                  </a:solidFill>
                </a:rPr>
                <a:t>Seq=92, 8 bytes of data</a:t>
              </a:r>
            </a:p>
          </p:txBody>
        </p:sp>
        <p:grpSp>
          <p:nvGrpSpPr>
            <p:cNvPr id="219" name="Group 206">
              <a:extLst>
                <a:ext uri="{FF2B5EF4-FFF2-40B4-BE49-F238E27FC236}">
                  <a16:creationId xmlns:a16="http://schemas.microsoft.com/office/drawing/2014/main" id="{C3DB656C-371F-854E-81A2-904083BC4AF6}"/>
                </a:ext>
              </a:extLst>
            </p:cNvPr>
            <p:cNvGrpSpPr>
              <a:grpSpLocks/>
            </p:cNvGrpSpPr>
            <p:nvPr/>
          </p:nvGrpSpPr>
          <p:grpSpPr bwMode="auto">
            <a:xfrm>
              <a:off x="7614654" y="2728585"/>
              <a:ext cx="2370138" cy="571500"/>
              <a:chOff x="3759" y="1622"/>
              <a:chExt cx="1493" cy="360"/>
            </a:xfrm>
          </p:grpSpPr>
          <p:sp>
            <p:nvSpPr>
              <p:cNvPr id="220" name="Line 203">
                <a:extLst>
                  <a:ext uri="{FF2B5EF4-FFF2-40B4-BE49-F238E27FC236}">
                    <a16:creationId xmlns:a16="http://schemas.microsoft.com/office/drawing/2014/main" id="{90E12E5A-5437-8944-A28F-2F13C852A4D2}"/>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221" name="Rectangle 204">
                <a:extLst>
                  <a:ext uri="{FF2B5EF4-FFF2-40B4-BE49-F238E27FC236}">
                    <a16:creationId xmlns:a16="http://schemas.microsoft.com/office/drawing/2014/main" id="{7550E74D-2DAE-BC48-88DC-FF5E0936D8AA}"/>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222" name="Text Box 205">
                <a:extLst>
                  <a:ext uri="{FF2B5EF4-FFF2-40B4-BE49-F238E27FC236}">
                    <a16:creationId xmlns:a16="http://schemas.microsoft.com/office/drawing/2014/main" id="{1863CB88-8ADD-294C-BE46-8D80EEB9E9FE}"/>
                  </a:ext>
                </a:extLst>
              </p:cNvPr>
              <p:cNvSpPr txBox="1">
                <a:spLocks noChangeArrowheads="1"/>
              </p:cNvSpPr>
              <p:nvPr/>
            </p:nvSpPr>
            <p:spPr bwMode="auto">
              <a:xfrm>
                <a:off x="3765" y="1706"/>
                <a:ext cx="1487" cy="2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050" b="0" kern="0">
                    <a:solidFill>
                      <a:srgbClr val="000000"/>
                    </a:solidFill>
                  </a:rPr>
                  <a:t>Seq=100, 20 bytes of data</a:t>
                </a:r>
              </a:p>
            </p:txBody>
          </p:sp>
        </p:grpSp>
        <p:sp>
          <p:nvSpPr>
            <p:cNvPr id="230" name="Text Box 214">
              <a:extLst>
                <a:ext uri="{FF2B5EF4-FFF2-40B4-BE49-F238E27FC236}">
                  <a16:creationId xmlns:a16="http://schemas.microsoft.com/office/drawing/2014/main" id="{8333BF3A-4F52-4F44-921F-4BAD57A4119A}"/>
                </a:ext>
              </a:extLst>
            </p:cNvPr>
            <p:cNvSpPr txBox="1">
              <a:spLocks noChangeArrowheads="1"/>
            </p:cNvSpPr>
            <p:nvPr/>
          </p:nvSpPr>
          <p:spPr bwMode="auto">
            <a:xfrm>
              <a:off x="6269697" y="2187247"/>
              <a:ext cx="1340537" cy="33855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050" b="0" kern="0" dirty="0" err="1">
                  <a:solidFill>
                    <a:srgbClr val="000000"/>
                  </a:solidFill>
                </a:rPr>
                <a:t>SendBase</a:t>
              </a:r>
              <a:r>
                <a:rPr lang="en-US" sz="1050" b="0" kern="0" dirty="0">
                  <a:solidFill>
                    <a:srgbClr val="000000"/>
                  </a:solidFill>
                </a:rPr>
                <a:t>=92</a:t>
              </a:r>
            </a:p>
          </p:txBody>
        </p:sp>
      </p:grpSp>
      <p:grpSp>
        <p:nvGrpSpPr>
          <p:cNvPr id="231" name="Group 219">
            <a:extLst>
              <a:ext uri="{FF2B5EF4-FFF2-40B4-BE49-F238E27FC236}">
                <a16:creationId xmlns:a16="http://schemas.microsoft.com/office/drawing/2014/main" id="{2259D372-4B08-6D4E-A450-9719B81C5E51}"/>
              </a:ext>
            </a:extLst>
          </p:cNvPr>
          <p:cNvGrpSpPr>
            <a:grpSpLocks/>
          </p:cNvGrpSpPr>
          <p:nvPr/>
        </p:nvGrpSpPr>
        <p:grpSpPr bwMode="auto">
          <a:xfrm>
            <a:off x="5389521" y="1954760"/>
            <a:ext cx="472679" cy="400050"/>
            <a:chOff x="-44" y="1473"/>
            <a:chExt cx="981" cy="1105"/>
          </a:xfrm>
        </p:grpSpPr>
        <p:pic>
          <p:nvPicPr>
            <p:cNvPr id="232" name="Picture 220" descr="desktop_computer_stylized_medium">
              <a:extLst>
                <a:ext uri="{FF2B5EF4-FFF2-40B4-BE49-F238E27FC236}">
                  <a16:creationId xmlns:a16="http://schemas.microsoft.com/office/drawing/2014/main" id="{2D27C27D-9556-884F-AE7C-167179E6E06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221">
              <a:extLst>
                <a:ext uri="{FF2B5EF4-FFF2-40B4-BE49-F238E27FC236}">
                  <a16:creationId xmlns:a16="http://schemas.microsoft.com/office/drawing/2014/main" id="{7E825289-4A0B-4346-8F90-2D5646E5B4C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a:defRPr/>
              </a:pPr>
              <a:endParaRPr lang="en-US" sz="1200" b="0" kern="0">
                <a:solidFill>
                  <a:srgbClr val="000000"/>
                </a:solidFill>
                <a:latin typeface="Tahoma" panose="020B0604030504040204" pitchFamily="34" charset="0"/>
                <a:ea typeface="ＭＳ Ｐゴシック" panose="020B0600070205080204" pitchFamily="34" charset="-128"/>
              </a:endParaRPr>
            </a:p>
          </p:txBody>
        </p:sp>
      </p:grpSp>
      <p:grpSp>
        <p:nvGrpSpPr>
          <p:cNvPr id="234" name="Group 225">
            <a:extLst>
              <a:ext uri="{FF2B5EF4-FFF2-40B4-BE49-F238E27FC236}">
                <a16:creationId xmlns:a16="http://schemas.microsoft.com/office/drawing/2014/main" id="{E20B8076-92C2-A04F-B618-A3527994FF6A}"/>
              </a:ext>
            </a:extLst>
          </p:cNvPr>
          <p:cNvGrpSpPr>
            <a:grpSpLocks/>
          </p:cNvGrpSpPr>
          <p:nvPr/>
        </p:nvGrpSpPr>
        <p:grpSpPr bwMode="auto">
          <a:xfrm flipH="1">
            <a:off x="7314762" y="1959523"/>
            <a:ext cx="473869" cy="466725"/>
            <a:chOff x="-44" y="1473"/>
            <a:chExt cx="981" cy="1105"/>
          </a:xfrm>
        </p:grpSpPr>
        <p:pic>
          <p:nvPicPr>
            <p:cNvPr id="235" name="Picture 226" descr="desktop_computer_stylized_medium">
              <a:extLst>
                <a:ext uri="{FF2B5EF4-FFF2-40B4-BE49-F238E27FC236}">
                  <a16:creationId xmlns:a16="http://schemas.microsoft.com/office/drawing/2014/main" id="{892509C8-70E3-9344-BECE-67F22233D0F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 name="Freeform 227">
              <a:extLst>
                <a:ext uri="{FF2B5EF4-FFF2-40B4-BE49-F238E27FC236}">
                  <a16:creationId xmlns:a16="http://schemas.microsoft.com/office/drawing/2014/main" id="{36FE986B-8994-0941-B989-B811ADDEEE3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a:defRPr/>
              </a:pPr>
              <a:endParaRPr lang="en-US" sz="1200" b="0" kern="0">
                <a:solidFill>
                  <a:srgbClr val="000000"/>
                </a:solidFill>
                <a:latin typeface="Tahoma" panose="020B0604030504040204" pitchFamily="34" charset="0"/>
                <a:ea typeface="ＭＳ Ｐゴシック" panose="020B0600070205080204" pitchFamily="34" charset="-128"/>
              </a:endParaRPr>
            </a:p>
          </p:txBody>
        </p:sp>
      </p:grpSp>
      <p:grpSp>
        <p:nvGrpSpPr>
          <p:cNvPr id="237" name="Group 228">
            <a:extLst>
              <a:ext uri="{FF2B5EF4-FFF2-40B4-BE49-F238E27FC236}">
                <a16:creationId xmlns:a16="http://schemas.microsoft.com/office/drawing/2014/main" id="{F8939732-2442-144E-A5BB-23D63EE09D71}"/>
              </a:ext>
            </a:extLst>
          </p:cNvPr>
          <p:cNvGrpSpPr>
            <a:grpSpLocks/>
          </p:cNvGrpSpPr>
          <p:nvPr/>
        </p:nvGrpSpPr>
        <p:grpSpPr bwMode="auto">
          <a:xfrm>
            <a:off x="1201392" y="1963095"/>
            <a:ext cx="472679" cy="400050"/>
            <a:chOff x="-44" y="1473"/>
            <a:chExt cx="981" cy="1105"/>
          </a:xfrm>
        </p:grpSpPr>
        <p:pic>
          <p:nvPicPr>
            <p:cNvPr id="238" name="Picture 229" descr="desktop_computer_stylized_medium">
              <a:extLst>
                <a:ext uri="{FF2B5EF4-FFF2-40B4-BE49-F238E27FC236}">
                  <a16:creationId xmlns:a16="http://schemas.microsoft.com/office/drawing/2014/main" id="{D7F5765B-05B0-5245-99DA-1820CD6FB86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 name="Freeform 230">
              <a:extLst>
                <a:ext uri="{FF2B5EF4-FFF2-40B4-BE49-F238E27FC236}">
                  <a16:creationId xmlns:a16="http://schemas.microsoft.com/office/drawing/2014/main" id="{D897DE15-A97F-F848-8C0A-B28F47B332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a:defRPr/>
              </a:pPr>
              <a:endParaRPr lang="en-US" sz="1200" b="0" kern="0">
                <a:solidFill>
                  <a:srgbClr val="000000"/>
                </a:solidFill>
                <a:latin typeface="Tahoma" panose="020B0604030504040204" pitchFamily="34" charset="0"/>
                <a:ea typeface="ＭＳ Ｐゴシック" panose="020B0600070205080204" pitchFamily="34" charset="-128"/>
              </a:endParaRPr>
            </a:p>
          </p:txBody>
        </p:sp>
      </p:grpSp>
      <p:grpSp>
        <p:nvGrpSpPr>
          <p:cNvPr id="240" name="Group 231">
            <a:extLst>
              <a:ext uri="{FF2B5EF4-FFF2-40B4-BE49-F238E27FC236}">
                <a16:creationId xmlns:a16="http://schemas.microsoft.com/office/drawing/2014/main" id="{E145A84A-1570-9C46-A817-B68A25E966D9}"/>
              </a:ext>
            </a:extLst>
          </p:cNvPr>
          <p:cNvGrpSpPr>
            <a:grpSpLocks/>
          </p:cNvGrpSpPr>
          <p:nvPr/>
        </p:nvGrpSpPr>
        <p:grpSpPr bwMode="auto">
          <a:xfrm flipH="1">
            <a:off x="3134967" y="1951189"/>
            <a:ext cx="532210" cy="450056"/>
            <a:chOff x="-44" y="1473"/>
            <a:chExt cx="981" cy="1105"/>
          </a:xfrm>
        </p:grpSpPr>
        <p:pic>
          <p:nvPicPr>
            <p:cNvPr id="241" name="Picture 232" descr="desktop_computer_stylized_medium">
              <a:extLst>
                <a:ext uri="{FF2B5EF4-FFF2-40B4-BE49-F238E27FC236}">
                  <a16:creationId xmlns:a16="http://schemas.microsoft.com/office/drawing/2014/main" id="{332C004D-ED3A-7348-8EC0-DF65AFEC655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 name="Freeform 233">
              <a:extLst>
                <a:ext uri="{FF2B5EF4-FFF2-40B4-BE49-F238E27FC236}">
                  <a16:creationId xmlns:a16="http://schemas.microsoft.com/office/drawing/2014/main" id="{A74C9FB1-2D29-F14B-8569-8E203840CFB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a:defRPr/>
              </a:pPr>
              <a:endParaRPr lang="en-US" sz="1200" b="0" kern="0">
                <a:solidFill>
                  <a:srgbClr val="000000"/>
                </a:solidFill>
                <a:latin typeface="Tahoma" panose="020B0604030504040204" pitchFamily="34" charset="0"/>
                <a:ea typeface="ＭＳ Ｐゴシック" panose="020B0600070205080204" pitchFamily="34" charset="-128"/>
              </a:endParaRPr>
            </a:p>
          </p:txBody>
        </p:sp>
      </p:grpSp>
      <p:sp>
        <p:nvSpPr>
          <p:cNvPr id="19" name="TextBox 18">
            <a:extLst>
              <a:ext uri="{FF2B5EF4-FFF2-40B4-BE49-F238E27FC236}">
                <a16:creationId xmlns:a16="http://schemas.microsoft.com/office/drawing/2014/main" id="{8C70D25B-261A-724E-991C-E91D345300FB}"/>
              </a:ext>
            </a:extLst>
          </p:cNvPr>
          <p:cNvSpPr txBox="1"/>
          <p:nvPr/>
        </p:nvSpPr>
        <p:spPr>
          <a:xfrm>
            <a:off x="7480058" y="4238625"/>
            <a:ext cx="1241365" cy="424732"/>
          </a:xfrm>
          <a:prstGeom prst="rect">
            <a:avLst/>
          </a:prstGeom>
          <a:noFill/>
        </p:spPr>
        <p:txBody>
          <a:bodyPr wrap="none" rtlCol="0">
            <a:spAutoFit/>
          </a:bodyPr>
          <a:lstStyle/>
          <a:p>
            <a:pPr defTabSz="685800" eaLnBrk="1" fontAlgn="auto" hangingPunct="1">
              <a:lnSpc>
                <a:spcPct val="90000"/>
              </a:lnSpc>
              <a:spcBef>
                <a:spcPts val="0"/>
              </a:spcBef>
              <a:spcAft>
                <a:spcPts val="0"/>
              </a:spcAft>
              <a:defRPr/>
            </a:pPr>
            <a:r>
              <a:rPr lang="en-US" sz="1200" b="0" dirty="0">
                <a:solidFill>
                  <a:srgbClr val="C00000"/>
                </a:solidFill>
                <a:latin typeface="Calibri"/>
              </a:rPr>
              <a:t>send cumulative </a:t>
            </a:r>
          </a:p>
          <a:p>
            <a:pPr defTabSz="685800" eaLnBrk="1" fontAlgn="auto" hangingPunct="1">
              <a:lnSpc>
                <a:spcPct val="90000"/>
              </a:lnSpc>
              <a:spcBef>
                <a:spcPts val="0"/>
              </a:spcBef>
              <a:spcAft>
                <a:spcPts val="0"/>
              </a:spcAft>
              <a:defRPr/>
            </a:pPr>
            <a:r>
              <a:rPr lang="en-US" sz="1200" b="0" dirty="0">
                <a:solidFill>
                  <a:srgbClr val="C00000"/>
                </a:solidFill>
                <a:latin typeface="Calibri"/>
              </a:rPr>
              <a:t>ACK for 120</a:t>
            </a:r>
          </a:p>
        </p:txBody>
      </p:sp>
      <p:sp>
        <p:nvSpPr>
          <p:cNvPr id="3" name="Slide Number Placeholder 2">
            <a:extLst>
              <a:ext uri="{FF2B5EF4-FFF2-40B4-BE49-F238E27FC236}">
                <a16:creationId xmlns:a16="http://schemas.microsoft.com/office/drawing/2014/main" id="{52CB57CD-E35D-4952-8216-AEAB653E823B}"/>
              </a:ext>
            </a:extLst>
          </p:cNvPr>
          <p:cNvSpPr>
            <a:spLocks noGrp="1"/>
          </p:cNvSpPr>
          <p:nvPr>
            <p:ph type="sldNum" sz="quarter" idx="12"/>
          </p:nvPr>
        </p:nvSpPr>
        <p:spPr/>
        <p:txBody>
          <a:bodyPr/>
          <a:lstStyle/>
          <a:p>
            <a:pPr>
              <a:defRPr/>
            </a:pPr>
            <a:fld id="{C67FE146-A80E-486D-A50B-5E3FE4F223A3}" type="slidenum">
              <a:rPr lang="en-US" altLang="en-US" smtClean="0"/>
              <a:pPr>
                <a:defRPr/>
              </a:pPr>
              <a:t>32</a:t>
            </a:fld>
            <a:endParaRPr lang="en-US" altLang="en-US"/>
          </a:p>
        </p:txBody>
      </p:sp>
      <p:sp>
        <p:nvSpPr>
          <p:cNvPr id="5" name="Text Box 194">
            <a:extLst>
              <a:ext uri="{FF2B5EF4-FFF2-40B4-BE49-F238E27FC236}">
                <a16:creationId xmlns:a16="http://schemas.microsoft.com/office/drawing/2014/main" id="{90BA190D-C967-41FC-9ABC-E7D63B3E0CCF}"/>
              </a:ext>
            </a:extLst>
          </p:cNvPr>
          <p:cNvSpPr txBox="1">
            <a:spLocks noChangeArrowheads="1"/>
          </p:cNvSpPr>
          <p:nvPr/>
        </p:nvSpPr>
        <p:spPr bwMode="auto">
          <a:xfrm>
            <a:off x="6169921" y="4625023"/>
            <a:ext cx="766557" cy="253916"/>
          </a:xfrm>
          <a:prstGeom prst="rect">
            <a:avLst/>
          </a:prstGeom>
          <a:solidFill>
            <a:schemeClr val="bg1"/>
          </a:solid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050" b="0" dirty="0">
                <a:solidFill>
                  <a:srgbClr val="000000"/>
                </a:solidFill>
                <a:latin typeface="Arial" charset="0"/>
              </a:rPr>
              <a:t>ACK=120</a:t>
            </a:r>
            <a:endParaRPr lang="en-US" sz="750" b="0" dirty="0">
              <a:solidFill>
                <a:srgbClr val="000000"/>
              </a:solidFill>
              <a:latin typeface="Times New Roman" charset="0"/>
            </a:endParaRPr>
          </a:p>
        </p:txBody>
      </p:sp>
    </p:spTree>
    <p:extLst>
      <p:ext uri="{BB962C8B-B14F-4D97-AF65-F5344CB8AC3E}">
        <p14:creationId xmlns:p14="http://schemas.microsoft.com/office/powerpoint/2010/main" val="423881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righ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par>
                          <p:cTn id="30" fill="hold">
                            <p:stCondLst>
                              <p:cond delay="500"/>
                            </p:stCondLst>
                            <p:childTnLst>
                              <p:par>
                                <p:cTn id="31" presetID="22" presetClass="entr" presetSubtype="2"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right)">
                                      <p:cBhvr>
                                        <p:cTn id="33" dur="500"/>
                                        <p:tgtEl>
                                          <p:spTgt spid="12"/>
                                        </p:tgtEl>
                                      </p:cBhvr>
                                    </p:animEffect>
                                  </p:childTnLst>
                                </p:cTn>
                              </p:par>
                            </p:childTnLst>
                          </p:cTn>
                        </p:par>
                        <p:par>
                          <p:cTn id="34" fill="hold">
                            <p:stCondLst>
                              <p:cond delay="1000"/>
                            </p:stCondLst>
                            <p:childTnLst>
                              <p:par>
                                <p:cTn id="35" presetID="9" presetClass="entr" presetSubtype="0"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dissolve">
                                      <p:cBhvr>
                                        <p:cTn id="42" dur="500"/>
                                        <p:tgtEl>
                                          <p:spTgt spid="10"/>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500"/>
                                        <p:tgtEl>
                                          <p:spTgt spid="13"/>
                                        </p:tgtEl>
                                      </p:cBhvr>
                                    </p:animEffect>
                                  </p:childTnLst>
                                </p:cTn>
                              </p:par>
                            </p:childTnLst>
                          </p:cTn>
                        </p:par>
                        <p:par>
                          <p:cTn id="47" fill="hold">
                            <p:stCondLst>
                              <p:cond delay="1000"/>
                            </p:stCondLst>
                            <p:childTnLst>
                              <p:par>
                                <p:cTn id="48" presetID="9" presetClass="entr" presetSubtype="0"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dissolve">
                                      <p:cBhvr>
                                        <p:cTn id="50" dur="500"/>
                                        <p:tgtEl>
                                          <p:spTgt spid="19"/>
                                        </p:tgtEl>
                                      </p:cBhvr>
                                    </p:animEffect>
                                  </p:childTnLst>
                                </p:cTn>
                              </p:par>
                            </p:childTnLst>
                          </p:cTn>
                        </p:par>
                        <p:par>
                          <p:cTn id="51" fill="hold">
                            <p:stCondLst>
                              <p:cond delay="1500"/>
                            </p:stCondLst>
                            <p:childTnLst>
                              <p:par>
                                <p:cTn id="52" presetID="9" presetClass="entr" presetSubtype="0" fill="hold" grpId="0" nodeType="afterEffect">
                                  <p:stCondLst>
                                    <p:cond delay="0"/>
                                  </p:stCondLst>
                                  <p:childTnLst>
                                    <p:set>
                                      <p:cBhvr>
                                        <p:cTn id="53" dur="1" fill="hold">
                                          <p:stCondLst>
                                            <p:cond delay="0"/>
                                          </p:stCondLst>
                                        </p:cTn>
                                        <p:tgtEl>
                                          <p:spTgt spid="229"/>
                                        </p:tgtEl>
                                        <p:attrNameLst>
                                          <p:attrName>style.visibility</p:attrName>
                                        </p:attrNameLst>
                                      </p:cBhvr>
                                      <p:to>
                                        <p:strVal val="visible"/>
                                      </p:to>
                                    </p:set>
                                    <p:animEffect transition="in" filter="dissolve">
                                      <p:cBhvr>
                                        <p:cTn id="54" dur="500"/>
                                        <p:tgtEl>
                                          <p:spTgt spid="229"/>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 grpId="0" animBg="1"/>
      <p:bldP spid="229" grpId="0"/>
      <p:bldP spid="19" grpId="0"/>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599017" y="1074244"/>
            <a:ext cx="8544983" cy="670967"/>
          </a:xfrm>
        </p:spPr>
        <p:txBody>
          <a:bodyPr>
            <a:normAutofit/>
          </a:bodyPr>
          <a:lstStyle/>
          <a:p>
            <a:r>
              <a:rPr lang="en-US" sz="3600" dirty="0"/>
              <a:t>TCP: retransmission scenarios</a:t>
            </a:r>
            <a:endParaRPr lang="en-US" sz="3300" b="0" dirty="0"/>
          </a:p>
        </p:txBody>
      </p:sp>
      <p:sp>
        <p:nvSpPr>
          <p:cNvPr id="119" name="Text Box 34">
            <a:extLst>
              <a:ext uri="{FF2B5EF4-FFF2-40B4-BE49-F238E27FC236}">
                <a16:creationId xmlns:a16="http://schemas.microsoft.com/office/drawing/2014/main" id="{ADFB94EB-2205-5C4D-A60C-0BE52074D9EF}"/>
              </a:ext>
            </a:extLst>
          </p:cNvPr>
          <p:cNvSpPr txBox="1">
            <a:spLocks noChangeArrowheads="1"/>
          </p:cNvSpPr>
          <p:nvPr/>
        </p:nvSpPr>
        <p:spPr bwMode="auto">
          <a:xfrm>
            <a:off x="1426604" y="4972051"/>
            <a:ext cx="1907147" cy="5078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350" b="0" kern="0" dirty="0">
                <a:solidFill>
                  <a:srgbClr val="000000"/>
                </a:solidFill>
              </a:rPr>
              <a:t>cumulative ACK covers for earlier lost ACK</a:t>
            </a:r>
            <a:endParaRPr lang="en-US" sz="750" b="0" kern="0" dirty="0">
              <a:solidFill>
                <a:srgbClr val="000000"/>
              </a:solidFill>
            </a:endParaRPr>
          </a:p>
        </p:txBody>
      </p:sp>
      <p:sp>
        <p:nvSpPr>
          <p:cNvPr id="121" name="Line 36">
            <a:extLst>
              <a:ext uri="{FF2B5EF4-FFF2-40B4-BE49-F238E27FC236}">
                <a16:creationId xmlns:a16="http://schemas.microsoft.com/office/drawing/2014/main" id="{CCBE06AD-8A86-F04F-8691-D7894B915278}"/>
              </a:ext>
            </a:extLst>
          </p:cNvPr>
          <p:cNvSpPr>
            <a:spLocks noChangeShapeType="1"/>
          </p:cNvSpPr>
          <p:nvPr/>
        </p:nvSpPr>
        <p:spPr bwMode="auto">
          <a:xfrm>
            <a:off x="1529850" y="2619037"/>
            <a:ext cx="1759744" cy="4286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123" name="Text Box 39">
            <a:extLst>
              <a:ext uri="{FF2B5EF4-FFF2-40B4-BE49-F238E27FC236}">
                <a16:creationId xmlns:a16="http://schemas.microsoft.com/office/drawing/2014/main" id="{97669ECF-79A1-4D41-8748-0027E9432529}"/>
              </a:ext>
            </a:extLst>
          </p:cNvPr>
          <p:cNvSpPr txBox="1">
            <a:spLocks noChangeArrowheads="1"/>
          </p:cNvSpPr>
          <p:nvPr/>
        </p:nvSpPr>
        <p:spPr bwMode="auto">
          <a:xfrm>
            <a:off x="2948043" y="1740356"/>
            <a:ext cx="631904" cy="27699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200" b="0" kern="0">
                <a:solidFill>
                  <a:srgbClr val="000000"/>
                </a:solidFill>
              </a:rPr>
              <a:t>Host B</a:t>
            </a:r>
          </a:p>
        </p:txBody>
      </p:sp>
      <p:sp>
        <p:nvSpPr>
          <p:cNvPr id="124" name="Text Box 43">
            <a:extLst>
              <a:ext uri="{FF2B5EF4-FFF2-40B4-BE49-F238E27FC236}">
                <a16:creationId xmlns:a16="http://schemas.microsoft.com/office/drawing/2014/main" id="{0992C83B-4206-984D-AB17-6BDBF1D64593}"/>
              </a:ext>
            </a:extLst>
          </p:cNvPr>
          <p:cNvSpPr txBox="1">
            <a:spLocks noChangeArrowheads="1"/>
          </p:cNvSpPr>
          <p:nvPr/>
        </p:nvSpPr>
        <p:spPr bwMode="auto">
          <a:xfrm>
            <a:off x="1207739" y="1762978"/>
            <a:ext cx="633507" cy="27699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200" b="0" kern="0">
                <a:solidFill>
                  <a:srgbClr val="000000"/>
                </a:solidFill>
              </a:rPr>
              <a:t>Host A</a:t>
            </a:r>
          </a:p>
        </p:txBody>
      </p:sp>
      <p:sp>
        <p:nvSpPr>
          <p:cNvPr id="125" name="Rectangle 44">
            <a:extLst>
              <a:ext uri="{FF2B5EF4-FFF2-40B4-BE49-F238E27FC236}">
                <a16:creationId xmlns:a16="http://schemas.microsoft.com/office/drawing/2014/main" id="{831F8853-027A-294B-AA6D-ACCABA945CDE}"/>
              </a:ext>
            </a:extLst>
          </p:cNvPr>
          <p:cNvSpPr>
            <a:spLocks noChangeArrowheads="1"/>
          </p:cNvSpPr>
          <p:nvPr/>
        </p:nvSpPr>
        <p:spPr bwMode="auto">
          <a:xfrm>
            <a:off x="2057296" y="2679759"/>
            <a:ext cx="652463" cy="30122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126" name="Text Box 45">
            <a:extLst>
              <a:ext uri="{FF2B5EF4-FFF2-40B4-BE49-F238E27FC236}">
                <a16:creationId xmlns:a16="http://schemas.microsoft.com/office/drawing/2014/main" id="{8D027E41-059B-A348-B661-6F2DD0666670}"/>
              </a:ext>
            </a:extLst>
          </p:cNvPr>
          <p:cNvSpPr txBox="1">
            <a:spLocks noChangeArrowheads="1"/>
          </p:cNvSpPr>
          <p:nvPr/>
        </p:nvSpPr>
        <p:spPr bwMode="auto">
          <a:xfrm>
            <a:off x="1609157" y="2719049"/>
            <a:ext cx="1622560" cy="2539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050" b="0" kern="0">
                <a:solidFill>
                  <a:srgbClr val="000000"/>
                </a:solidFill>
              </a:rPr>
              <a:t>Seq=92, 8 bytes of data</a:t>
            </a:r>
          </a:p>
        </p:txBody>
      </p:sp>
      <p:sp>
        <p:nvSpPr>
          <p:cNvPr id="130" name="Line 49">
            <a:extLst>
              <a:ext uri="{FF2B5EF4-FFF2-40B4-BE49-F238E27FC236}">
                <a16:creationId xmlns:a16="http://schemas.microsoft.com/office/drawing/2014/main" id="{7554A1BA-7B17-9947-9957-0D23896F869A}"/>
              </a:ext>
            </a:extLst>
          </p:cNvPr>
          <p:cNvSpPr>
            <a:spLocks noChangeShapeType="1"/>
          </p:cNvSpPr>
          <p:nvPr/>
        </p:nvSpPr>
        <p:spPr bwMode="auto">
          <a:xfrm>
            <a:off x="1514372" y="2438062"/>
            <a:ext cx="0" cy="2644379"/>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sp>
        <p:nvSpPr>
          <p:cNvPr id="131" name="Line 50">
            <a:extLst>
              <a:ext uri="{FF2B5EF4-FFF2-40B4-BE49-F238E27FC236}">
                <a16:creationId xmlns:a16="http://schemas.microsoft.com/office/drawing/2014/main" id="{CBDA8AA8-732F-A344-BAE1-68752D7E6D4A}"/>
              </a:ext>
            </a:extLst>
          </p:cNvPr>
          <p:cNvSpPr>
            <a:spLocks noChangeShapeType="1"/>
          </p:cNvSpPr>
          <p:nvPr/>
        </p:nvSpPr>
        <p:spPr bwMode="auto">
          <a:xfrm>
            <a:off x="3318169" y="2434491"/>
            <a:ext cx="0" cy="2653903"/>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grpSp>
        <p:nvGrpSpPr>
          <p:cNvPr id="5" name="Group 4">
            <a:extLst>
              <a:ext uri="{FF2B5EF4-FFF2-40B4-BE49-F238E27FC236}">
                <a16:creationId xmlns:a16="http://schemas.microsoft.com/office/drawing/2014/main" id="{15CBAF7E-F641-074E-A960-6453A9AD2BBF}"/>
              </a:ext>
            </a:extLst>
          </p:cNvPr>
          <p:cNvGrpSpPr/>
          <p:nvPr/>
        </p:nvGrpSpPr>
        <p:grpSpPr>
          <a:xfrm>
            <a:off x="1507228" y="4181137"/>
            <a:ext cx="1989535" cy="659606"/>
            <a:chOff x="2035037" y="4444549"/>
            <a:chExt cx="2652713" cy="879475"/>
          </a:xfrm>
        </p:grpSpPr>
        <p:sp>
          <p:nvSpPr>
            <p:cNvPr id="120" name="Line 35">
              <a:extLst>
                <a:ext uri="{FF2B5EF4-FFF2-40B4-BE49-F238E27FC236}">
                  <a16:creationId xmlns:a16="http://schemas.microsoft.com/office/drawing/2014/main" id="{2F729834-AA00-3F49-9DAA-5799D25FBE77}"/>
                </a:ext>
              </a:extLst>
            </p:cNvPr>
            <p:cNvSpPr>
              <a:spLocks noChangeShapeType="1"/>
            </p:cNvSpPr>
            <p:nvPr/>
          </p:nvSpPr>
          <p:spPr bwMode="auto">
            <a:xfrm>
              <a:off x="2063612" y="4444549"/>
              <a:ext cx="2441575" cy="66516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132" name="Rectangle 51">
              <a:extLst>
                <a:ext uri="{FF2B5EF4-FFF2-40B4-BE49-F238E27FC236}">
                  <a16:creationId xmlns:a16="http://schemas.microsoft.com/office/drawing/2014/main" id="{5452ECDA-B3E0-374F-AC96-350658E75BBD}"/>
                </a:ext>
              </a:extLst>
            </p:cNvPr>
            <p:cNvSpPr>
              <a:spLocks noChangeArrowheads="1"/>
            </p:cNvSpPr>
            <p:nvPr/>
          </p:nvSpPr>
          <p:spPr bwMode="auto">
            <a:xfrm>
              <a:off x="2760525" y="4517574"/>
              <a:ext cx="933450" cy="5080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133" name="Text Box 52">
              <a:extLst>
                <a:ext uri="{FF2B5EF4-FFF2-40B4-BE49-F238E27FC236}">
                  <a16:creationId xmlns:a16="http://schemas.microsoft.com/office/drawing/2014/main" id="{CE55EEB5-1B37-394C-A536-E0960B386C84}"/>
                </a:ext>
              </a:extLst>
            </p:cNvPr>
            <p:cNvSpPr txBox="1">
              <a:spLocks noChangeArrowheads="1"/>
            </p:cNvSpPr>
            <p:nvPr/>
          </p:nvSpPr>
          <p:spPr bwMode="auto">
            <a:xfrm>
              <a:off x="2035037" y="4604886"/>
              <a:ext cx="2652713" cy="33855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a:defRPr/>
              </a:pPr>
              <a:r>
                <a:rPr lang="en-US" sz="1050" b="0" kern="0" dirty="0">
                  <a:solidFill>
                    <a:srgbClr val="000000"/>
                  </a:solidFill>
                </a:rPr>
                <a:t>Seq=120,  15 bytes of data</a:t>
              </a:r>
            </a:p>
          </p:txBody>
        </p:sp>
        <p:sp>
          <p:nvSpPr>
            <p:cNvPr id="134" name="Rectangle 55">
              <a:extLst>
                <a:ext uri="{FF2B5EF4-FFF2-40B4-BE49-F238E27FC236}">
                  <a16:creationId xmlns:a16="http://schemas.microsoft.com/office/drawing/2014/main" id="{448E8CE2-468E-C147-BBB6-851B8973F0A4}"/>
                </a:ext>
              </a:extLst>
            </p:cNvPr>
            <p:cNvSpPr>
              <a:spLocks noChangeArrowheads="1"/>
            </p:cNvSpPr>
            <p:nvPr/>
          </p:nvSpPr>
          <p:spPr bwMode="auto">
            <a:xfrm>
              <a:off x="2871650" y="5077962"/>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grpSp>
      <p:grpSp>
        <p:nvGrpSpPr>
          <p:cNvPr id="143" name="Group 63">
            <a:extLst>
              <a:ext uri="{FF2B5EF4-FFF2-40B4-BE49-F238E27FC236}">
                <a16:creationId xmlns:a16="http://schemas.microsoft.com/office/drawing/2014/main" id="{C3C010AE-BE43-6F47-963B-D6CB3155D42B}"/>
              </a:ext>
            </a:extLst>
          </p:cNvPr>
          <p:cNvGrpSpPr>
            <a:grpSpLocks/>
          </p:cNvGrpSpPr>
          <p:nvPr/>
        </p:nvGrpSpPr>
        <p:grpSpPr bwMode="auto">
          <a:xfrm>
            <a:off x="1519133" y="2908359"/>
            <a:ext cx="1777603" cy="428625"/>
            <a:chOff x="3759" y="1622"/>
            <a:chExt cx="1493" cy="360"/>
          </a:xfrm>
        </p:grpSpPr>
        <p:sp>
          <p:nvSpPr>
            <p:cNvPr id="144" name="Line 64">
              <a:extLst>
                <a:ext uri="{FF2B5EF4-FFF2-40B4-BE49-F238E27FC236}">
                  <a16:creationId xmlns:a16="http://schemas.microsoft.com/office/drawing/2014/main" id="{1530CC4E-B289-DB44-8685-B440E2B60DE1}"/>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145" name="Rectangle 65">
              <a:extLst>
                <a:ext uri="{FF2B5EF4-FFF2-40B4-BE49-F238E27FC236}">
                  <a16:creationId xmlns:a16="http://schemas.microsoft.com/office/drawing/2014/main" id="{FE817F64-FB48-EB47-B984-31AC87976FF4}"/>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146" name="Text Box 66">
              <a:extLst>
                <a:ext uri="{FF2B5EF4-FFF2-40B4-BE49-F238E27FC236}">
                  <a16:creationId xmlns:a16="http://schemas.microsoft.com/office/drawing/2014/main" id="{F1525CD3-6EAD-8B46-AE7B-D63A2D957330}"/>
                </a:ext>
              </a:extLst>
            </p:cNvPr>
            <p:cNvSpPr txBox="1">
              <a:spLocks noChangeArrowheads="1"/>
            </p:cNvSpPr>
            <p:nvPr/>
          </p:nvSpPr>
          <p:spPr bwMode="auto">
            <a:xfrm>
              <a:off x="3765" y="1706"/>
              <a:ext cx="1487" cy="2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050" b="0" kern="0">
                  <a:solidFill>
                    <a:srgbClr val="000000"/>
                  </a:solidFill>
                </a:rPr>
                <a:t>Seq=100, 20 bytes of data</a:t>
              </a:r>
            </a:p>
          </p:txBody>
        </p:sp>
      </p:grpSp>
      <p:grpSp>
        <p:nvGrpSpPr>
          <p:cNvPr id="4" name="Group 3">
            <a:extLst>
              <a:ext uri="{FF2B5EF4-FFF2-40B4-BE49-F238E27FC236}">
                <a16:creationId xmlns:a16="http://schemas.microsoft.com/office/drawing/2014/main" id="{AEA8CEC7-4316-034E-9A10-D1758AB5C1E8}"/>
              </a:ext>
            </a:extLst>
          </p:cNvPr>
          <p:cNvGrpSpPr/>
          <p:nvPr/>
        </p:nvGrpSpPr>
        <p:grpSpPr>
          <a:xfrm>
            <a:off x="1522706" y="3115528"/>
            <a:ext cx="1743075" cy="1035844"/>
            <a:chOff x="2030275" y="3011037"/>
            <a:chExt cx="2324100" cy="1381125"/>
          </a:xfrm>
        </p:grpSpPr>
        <p:sp>
          <p:nvSpPr>
            <p:cNvPr id="118" name="Text Box 22">
              <a:extLst>
                <a:ext uri="{FF2B5EF4-FFF2-40B4-BE49-F238E27FC236}">
                  <a16:creationId xmlns:a16="http://schemas.microsoft.com/office/drawing/2014/main" id="{26DC4EAE-1D60-F74E-A59A-4591BEF7DB8A}"/>
                </a:ext>
              </a:extLst>
            </p:cNvPr>
            <p:cNvSpPr txBox="1">
              <a:spLocks noChangeArrowheads="1"/>
            </p:cNvSpPr>
            <p:nvPr/>
          </p:nvSpPr>
          <p:spPr bwMode="auto">
            <a:xfrm>
              <a:off x="2622808" y="3372988"/>
              <a:ext cx="421483"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500" kern="0">
                  <a:solidFill>
                    <a:srgbClr val="FF0000"/>
                  </a:solidFill>
                </a:rPr>
                <a:t>X</a:t>
              </a:r>
            </a:p>
          </p:txBody>
        </p:sp>
        <p:sp>
          <p:nvSpPr>
            <p:cNvPr id="122" name="Line 37">
              <a:extLst>
                <a:ext uri="{FF2B5EF4-FFF2-40B4-BE49-F238E27FC236}">
                  <a16:creationId xmlns:a16="http://schemas.microsoft.com/office/drawing/2014/main" id="{F82F123D-402E-6549-ACF5-E00DB455230B}"/>
                </a:ext>
              </a:extLst>
            </p:cNvPr>
            <p:cNvSpPr>
              <a:spLocks noChangeShapeType="1"/>
            </p:cNvSpPr>
            <p:nvPr/>
          </p:nvSpPr>
          <p:spPr bwMode="auto">
            <a:xfrm flipH="1">
              <a:off x="2917687" y="3011037"/>
              <a:ext cx="1431925" cy="573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grpSp>
          <p:nvGrpSpPr>
            <p:cNvPr id="127" name="Group 46">
              <a:extLst>
                <a:ext uri="{FF2B5EF4-FFF2-40B4-BE49-F238E27FC236}">
                  <a16:creationId xmlns:a16="http://schemas.microsoft.com/office/drawing/2014/main" id="{324855DF-61E7-B748-8BCC-0D83D44C7E23}"/>
                </a:ext>
              </a:extLst>
            </p:cNvPr>
            <p:cNvGrpSpPr>
              <a:grpSpLocks/>
            </p:cNvGrpSpPr>
            <p:nvPr/>
          </p:nvGrpSpPr>
          <p:grpSpPr bwMode="auto">
            <a:xfrm>
              <a:off x="2904993" y="3211067"/>
              <a:ext cx="1022351" cy="338138"/>
              <a:chOff x="4193" y="2253"/>
              <a:chExt cx="644" cy="213"/>
            </a:xfrm>
          </p:grpSpPr>
          <p:sp>
            <p:nvSpPr>
              <p:cNvPr id="128" name="Rectangle 47">
                <a:extLst>
                  <a:ext uri="{FF2B5EF4-FFF2-40B4-BE49-F238E27FC236}">
                    <a16:creationId xmlns:a16="http://schemas.microsoft.com/office/drawing/2014/main" id="{9FB09B08-6C10-9344-B5F2-19059A82D4DA}"/>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129" name="Text Box 48">
                <a:extLst>
                  <a:ext uri="{FF2B5EF4-FFF2-40B4-BE49-F238E27FC236}">
                    <a16:creationId xmlns:a16="http://schemas.microsoft.com/office/drawing/2014/main" id="{53E02B34-B365-F741-81B4-3CC6B76EE9BD}"/>
                  </a:ext>
                </a:extLst>
              </p:cNvPr>
              <p:cNvSpPr txBox="1">
                <a:spLocks noChangeArrowheads="1"/>
              </p:cNvSpPr>
              <p:nvPr/>
            </p:nvSpPr>
            <p:spPr bwMode="auto">
              <a:xfrm>
                <a:off x="4193" y="2253"/>
                <a:ext cx="644" cy="2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050" b="0" kern="0" dirty="0">
                    <a:solidFill>
                      <a:srgbClr val="000000"/>
                    </a:solidFill>
                    <a:latin typeface="Arial" charset="0"/>
                  </a:rPr>
                  <a:t>ACK=100</a:t>
                </a:r>
                <a:endParaRPr lang="en-US" sz="750" b="0" kern="0" dirty="0">
                  <a:solidFill>
                    <a:srgbClr val="000000"/>
                  </a:solidFill>
                  <a:latin typeface="Times New Roman" charset="0"/>
                </a:endParaRPr>
              </a:p>
            </p:txBody>
          </p:sp>
        </p:grpSp>
        <p:sp>
          <p:nvSpPr>
            <p:cNvPr id="147" name="Line 67">
              <a:extLst>
                <a:ext uri="{FF2B5EF4-FFF2-40B4-BE49-F238E27FC236}">
                  <a16:creationId xmlns:a16="http://schemas.microsoft.com/office/drawing/2014/main" id="{3A9C7800-3C25-D246-B475-A10782D1A42F}"/>
                </a:ext>
              </a:extLst>
            </p:cNvPr>
            <p:cNvSpPr>
              <a:spLocks noChangeShapeType="1"/>
            </p:cNvSpPr>
            <p:nvPr/>
          </p:nvSpPr>
          <p:spPr bwMode="auto">
            <a:xfrm flipH="1">
              <a:off x="2030275" y="3366637"/>
              <a:ext cx="2324100" cy="10255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grpSp>
          <p:nvGrpSpPr>
            <p:cNvPr id="148" name="Group 68">
              <a:extLst>
                <a:ext uri="{FF2B5EF4-FFF2-40B4-BE49-F238E27FC236}">
                  <a16:creationId xmlns:a16="http://schemas.microsoft.com/office/drawing/2014/main" id="{17041CF4-B3BE-AC4C-8F4D-F6EFAD312E20}"/>
                </a:ext>
              </a:extLst>
            </p:cNvPr>
            <p:cNvGrpSpPr>
              <a:grpSpLocks/>
            </p:cNvGrpSpPr>
            <p:nvPr/>
          </p:nvGrpSpPr>
          <p:grpSpPr bwMode="auto">
            <a:xfrm>
              <a:off x="2638293" y="3768279"/>
              <a:ext cx="1022351" cy="338138"/>
              <a:chOff x="4193" y="2253"/>
              <a:chExt cx="644" cy="213"/>
            </a:xfrm>
          </p:grpSpPr>
          <p:sp>
            <p:nvSpPr>
              <p:cNvPr id="149" name="Rectangle 69">
                <a:extLst>
                  <a:ext uri="{FF2B5EF4-FFF2-40B4-BE49-F238E27FC236}">
                    <a16:creationId xmlns:a16="http://schemas.microsoft.com/office/drawing/2014/main" id="{3AAC76A6-2B0F-6244-8FEC-36E70DA156C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150" name="Text Box 70">
                <a:extLst>
                  <a:ext uri="{FF2B5EF4-FFF2-40B4-BE49-F238E27FC236}">
                    <a16:creationId xmlns:a16="http://schemas.microsoft.com/office/drawing/2014/main" id="{821F7D19-F8C8-AE45-80AF-5153ED6D8304}"/>
                  </a:ext>
                </a:extLst>
              </p:cNvPr>
              <p:cNvSpPr txBox="1">
                <a:spLocks noChangeArrowheads="1"/>
              </p:cNvSpPr>
              <p:nvPr/>
            </p:nvSpPr>
            <p:spPr bwMode="auto">
              <a:xfrm>
                <a:off x="4193" y="2253"/>
                <a:ext cx="644" cy="2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050" b="0" kern="0">
                    <a:solidFill>
                      <a:srgbClr val="000000"/>
                    </a:solidFill>
                    <a:latin typeface="Arial" charset="0"/>
                  </a:rPr>
                  <a:t>ACK=120</a:t>
                </a:r>
                <a:endParaRPr lang="en-US" sz="750" b="0" kern="0">
                  <a:solidFill>
                    <a:srgbClr val="000000"/>
                  </a:solidFill>
                  <a:latin typeface="Times New Roman" charset="0"/>
                </a:endParaRPr>
              </a:p>
            </p:txBody>
          </p:sp>
        </p:grpSp>
      </p:grpSp>
      <p:grpSp>
        <p:nvGrpSpPr>
          <p:cNvPr id="151" name="Group 84">
            <a:extLst>
              <a:ext uri="{FF2B5EF4-FFF2-40B4-BE49-F238E27FC236}">
                <a16:creationId xmlns:a16="http://schemas.microsoft.com/office/drawing/2014/main" id="{A513F213-614E-9644-8CDB-349CE9C0E465}"/>
              </a:ext>
            </a:extLst>
          </p:cNvPr>
          <p:cNvGrpSpPr>
            <a:grpSpLocks/>
          </p:cNvGrpSpPr>
          <p:nvPr/>
        </p:nvGrpSpPr>
        <p:grpSpPr bwMode="auto">
          <a:xfrm>
            <a:off x="1198857" y="1959431"/>
            <a:ext cx="472678" cy="400050"/>
            <a:chOff x="-44" y="1473"/>
            <a:chExt cx="981" cy="1105"/>
          </a:xfrm>
        </p:grpSpPr>
        <p:pic>
          <p:nvPicPr>
            <p:cNvPr id="152" name="Picture 85" descr="desktop_computer_stylized_medium">
              <a:extLst>
                <a:ext uri="{FF2B5EF4-FFF2-40B4-BE49-F238E27FC236}">
                  <a16:creationId xmlns:a16="http://schemas.microsoft.com/office/drawing/2014/main" id="{9BBAD69B-B04A-1542-BCB4-1BBB280A55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 name="Freeform 86">
              <a:extLst>
                <a:ext uri="{FF2B5EF4-FFF2-40B4-BE49-F238E27FC236}">
                  <a16:creationId xmlns:a16="http://schemas.microsoft.com/office/drawing/2014/main" id="{B7171269-7915-9C4F-B3F9-C51F59FC719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a:defRPr/>
              </a:pPr>
              <a:endParaRPr lang="en-US" sz="1200" b="0" kern="0">
                <a:solidFill>
                  <a:srgbClr val="000000"/>
                </a:solidFill>
                <a:latin typeface="Tahoma" panose="020B0604030504040204" pitchFamily="34" charset="0"/>
                <a:ea typeface="ＭＳ Ｐゴシック" panose="020B0600070205080204" pitchFamily="34" charset="-128"/>
              </a:endParaRPr>
            </a:p>
          </p:txBody>
        </p:sp>
      </p:grpSp>
      <p:grpSp>
        <p:nvGrpSpPr>
          <p:cNvPr id="154" name="Group 87">
            <a:extLst>
              <a:ext uri="{FF2B5EF4-FFF2-40B4-BE49-F238E27FC236}">
                <a16:creationId xmlns:a16="http://schemas.microsoft.com/office/drawing/2014/main" id="{C16FC996-18F5-D44A-B06A-968A8827AE39}"/>
              </a:ext>
            </a:extLst>
          </p:cNvPr>
          <p:cNvGrpSpPr>
            <a:grpSpLocks/>
          </p:cNvGrpSpPr>
          <p:nvPr/>
        </p:nvGrpSpPr>
        <p:grpSpPr bwMode="auto">
          <a:xfrm flipH="1">
            <a:off x="3132432" y="1955859"/>
            <a:ext cx="506015" cy="442913"/>
            <a:chOff x="-44" y="1473"/>
            <a:chExt cx="981" cy="1105"/>
          </a:xfrm>
        </p:grpSpPr>
        <p:pic>
          <p:nvPicPr>
            <p:cNvPr id="155" name="Picture 88" descr="desktop_computer_stylized_medium">
              <a:extLst>
                <a:ext uri="{FF2B5EF4-FFF2-40B4-BE49-F238E27FC236}">
                  <a16:creationId xmlns:a16="http://schemas.microsoft.com/office/drawing/2014/main" id="{DD8C1025-5742-124A-A45D-17C092AE9EA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Freeform 89">
              <a:extLst>
                <a:ext uri="{FF2B5EF4-FFF2-40B4-BE49-F238E27FC236}">
                  <a16:creationId xmlns:a16="http://schemas.microsoft.com/office/drawing/2014/main" id="{29DD3896-6A51-A043-8276-55B2A1834AB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a:defRPr/>
              </a:pPr>
              <a:endParaRPr lang="en-US" sz="1200" b="0" kern="0">
                <a:solidFill>
                  <a:srgbClr val="000000"/>
                </a:solidFill>
                <a:latin typeface="Tahoma" panose="020B0604030504040204" pitchFamily="34" charset="0"/>
                <a:ea typeface="ＭＳ Ｐゴシック" panose="020B0600070205080204" pitchFamily="34" charset="-128"/>
              </a:endParaRPr>
            </a:p>
          </p:txBody>
        </p:sp>
      </p:grpSp>
      <p:sp>
        <p:nvSpPr>
          <p:cNvPr id="3" name="Slide Number Placeholder 2">
            <a:extLst>
              <a:ext uri="{FF2B5EF4-FFF2-40B4-BE49-F238E27FC236}">
                <a16:creationId xmlns:a16="http://schemas.microsoft.com/office/drawing/2014/main" id="{0C8982B7-A9E0-4A3D-855A-216A4B4CA419}"/>
              </a:ext>
            </a:extLst>
          </p:cNvPr>
          <p:cNvSpPr>
            <a:spLocks noGrp="1"/>
          </p:cNvSpPr>
          <p:nvPr>
            <p:ph type="sldNum" sz="quarter" idx="12"/>
          </p:nvPr>
        </p:nvSpPr>
        <p:spPr/>
        <p:txBody>
          <a:bodyPr/>
          <a:lstStyle/>
          <a:p>
            <a:pPr>
              <a:defRPr/>
            </a:pPr>
            <a:fld id="{C67FE146-A80E-486D-A50B-5E3FE4F223A3}" type="slidenum">
              <a:rPr lang="en-US" altLang="en-US" smtClean="0"/>
              <a:pPr>
                <a:defRPr/>
              </a:pPr>
              <a:t>33</a:t>
            </a:fld>
            <a:endParaRPr lang="en-US" altLang="en-US"/>
          </a:p>
        </p:txBody>
      </p:sp>
    </p:spTree>
    <p:extLst>
      <p:ext uri="{BB962C8B-B14F-4D97-AF65-F5344CB8AC3E}">
        <p14:creationId xmlns:p14="http://schemas.microsoft.com/office/powerpoint/2010/main" val="314396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500"/>
                                        <p:tgtEl>
                                          <p:spTgt spid="1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wipe(left)">
                                      <p:cBhvr>
                                        <p:cTn id="10" dur="500"/>
                                        <p:tgtEl>
                                          <p:spTgt spid="12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6"/>
                                        </p:tgtEl>
                                        <p:attrNameLst>
                                          <p:attrName>style.visibility</p:attrName>
                                        </p:attrNameLst>
                                      </p:cBhvr>
                                      <p:to>
                                        <p:strVal val="visible"/>
                                      </p:to>
                                    </p:set>
                                    <p:animEffect transition="in" filter="wipe(left)">
                                      <p:cBhvr>
                                        <p:cTn id="13" dur="500"/>
                                        <p:tgtEl>
                                          <p:spTgt spid="126"/>
                                        </p:tgtEl>
                                      </p:cBhvr>
                                    </p:animEffect>
                                  </p:childTnLst>
                                </p:cTn>
                              </p:par>
                              <p:par>
                                <p:cTn id="14" presetID="22" presetClass="entr" presetSubtype="8" fill="hold" nodeType="withEffect">
                                  <p:stCondLst>
                                    <p:cond delay="0"/>
                                  </p:stCondLst>
                                  <p:childTnLst>
                                    <p:set>
                                      <p:cBhvr>
                                        <p:cTn id="15" dur="1" fill="hold">
                                          <p:stCondLst>
                                            <p:cond delay="0"/>
                                          </p:stCondLst>
                                        </p:cTn>
                                        <p:tgtEl>
                                          <p:spTgt spid="143"/>
                                        </p:tgtEl>
                                        <p:attrNameLst>
                                          <p:attrName>style.visibility</p:attrName>
                                        </p:attrNameLst>
                                      </p:cBhvr>
                                      <p:to>
                                        <p:strVal val="visible"/>
                                      </p:to>
                                    </p:set>
                                    <p:animEffect transition="in" filter="wipe(left)">
                                      <p:cBhvr>
                                        <p:cTn id="16" dur="500"/>
                                        <p:tgtEl>
                                          <p:spTgt spid="143"/>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5" grpId="0" animBg="1"/>
      <p:bldP spid="12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599017" y="1074244"/>
            <a:ext cx="8544983" cy="670967"/>
          </a:xfrm>
        </p:spPr>
        <p:txBody>
          <a:bodyPr>
            <a:normAutofit/>
          </a:bodyPr>
          <a:lstStyle/>
          <a:p>
            <a:r>
              <a:rPr lang="en-US" sz="3600" dirty="0"/>
              <a:t>TCP flow control</a:t>
            </a:r>
            <a:endParaRPr lang="en-US" sz="33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5886317" y="1670941"/>
            <a:ext cx="1893094" cy="2890838"/>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7717498" y="1666179"/>
            <a:ext cx="435769" cy="3155156"/>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a:defRPr/>
            </a:pPr>
            <a:endParaRPr lang="en-US" sz="1200" b="0" kern="0">
              <a:solidFill>
                <a:srgbClr val="000000"/>
              </a:solidFill>
              <a:latin typeface="Tahoma" panose="020B0604030504040204" pitchFamily="34" charset="0"/>
              <a:ea typeface="ＭＳ Ｐゴシック" panose="020B0600070205080204" pitchFamily="34" charset="-128"/>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5822023" y="1747141"/>
            <a:ext cx="1900238" cy="286107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6226835" y="1790003"/>
            <a:ext cx="1033463" cy="447675"/>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r>
              <a:rPr lang="en-US" sz="1200" b="0" kern="0">
                <a:solidFill>
                  <a:srgbClr val="000000"/>
                </a:solidFill>
                <a:latin typeface="Arial" charset="0"/>
                <a:ea typeface="ＭＳ Ｐゴシック" charset="0"/>
              </a:rPr>
              <a:t>application</a:t>
            </a:r>
          </a:p>
          <a:p>
            <a:pPr algn="ctr" defTabSz="685800">
              <a:defRPr/>
            </a:pPr>
            <a:r>
              <a:rPr lang="en-US" sz="1200" b="0" kern="0">
                <a:solidFill>
                  <a:srgbClr val="000000"/>
                </a:solidFill>
                <a:latin typeface="Arial" charset="0"/>
                <a:ea typeface="ＭＳ Ｐゴシック" charset="0"/>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6053005" y="2591294"/>
            <a:ext cx="1346597" cy="516731"/>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08" y="2368"/>
              <a:ext cx="1050" cy="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200" b="0" kern="0" dirty="0">
                  <a:solidFill>
                    <a:prstClr val="white">
                      <a:lumMod val="95000"/>
                    </a:prstClr>
                  </a:solidFill>
                </a:rPr>
                <a:t>TCP socket</a:t>
              </a:r>
            </a:p>
            <a:p>
              <a:pPr algn="ctr" defTabSz="685800">
                <a:defRPr/>
              </a:pPr>
              <a:r>
                <a:rPr lang="en-US" sz="1200" b="0" kern="0" dirty="0">
                  <a:solidFill>
                    <a:prstClr val="white">
                      <a:lumMod val="95000"/>
                    </a:prstClr>
                  </a:solidFill>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6179210" y="3359247"/>
            <a:ext cx="1171575" cy="447675"/>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Arial" charset="0"/>
              <a:ea typeface="ＭＳ Ｐゴシック" charset="0"/>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6536338" y="3380879"/>
            <a:ext cx="465192" cy="4154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050" b="0" kern="0" dirty="0">
                <a:solidFill>
                  <a:srgbClr val="000000"/>
                </a:solidFill>
              </a:rPr>
              <a:t>TCP</a:t>
            </a:r>
          </a:p>
          <a:p>
            <a:pPr algn="ctr" defTabSz="685800">
              <a:defRPr/>
            </a:pPr>
            <a:r>
              <a:rPr lang="en-US" sz="1050" b="0" kern="0" dirty="0">
                <a:solidFill>
                  <a:srgbClr val="000000"/>
                </a:solidFill>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6185164" y="4098625"/>
            <a:ext cx="1171575" cy="447675"/>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Arial" charset="0"/>
              <a:ea typeface="ＭＳ Ｐゴシック" charset="0"/>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6526093" y="4123484"/>
            <a:ext cx="465192" cy="4154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050" b="0" kern="0" dirty="0">
                <a:solidFill>
                  <a:srgbClr val="000000"/>
                </a:solidFill>
              </a:rPr>
              <a:t>IP</a:t>
            </a:r>
          </a:p>
          <a:p>
            <a:pPr algn="ctr" defTabSz="685800">
              <a:defRPr/>
            </a:pPr>
            <a:r>
              <a:rPr lang="en-US" sz="1050" b="0" kern="0" dirty="0">
                <a:solidFill>
                  <a:srgbClr val="000000"/>
                </a:solidFill>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5817260" y="3910506"/>
            <a:ext cx="1909763"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5826785" y="2522237"/>
            <a:ext cx="1909763"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6559020" y="2435323"/>
            <a:ext cx="400050" cy="154781"/>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5633542" y="5224890"/>
            <a:ext cx="2093843" cy="323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500" b="0" kern="0" dirty="0">
                <a:solidFill>
                  <a:srgbClr val="000000"/>
                </a:solidFill>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6593083" y="4922126"/>
            <a:ext cx="0" cy="261938"/>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a:solidFill>
                <a:srgbClr val="000000"/>
              </a:solidFill>
              <a:latin typeface="Tahoma" charset="0"/>
              <a:ea typeface="ＭＳ Ｐゴシック" charset="0"/>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7713926" y="4604641"/>
            <a:ext cx="0" cy="347663"/>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7892520" y="4299841"/>
            <a:ext cx="652463" cy="679847"/>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a:defRPr/>
              </a:pPr>
              <a:endParaRPr lang="en-US" sz="1200" b="0" kern="0">
                <a:solidFill>
                  <a:srgbClr val="000000"/>
                </a:solidFill>
                <a:latin typeface="Tahoma" panose="020B0604030504040204" pitchFamily="34" charset="0"/>
                <a:ea typeface="ＭＳ Ｐゴシック" panose="020B0600070205080204" pitchFamily="34" charset="-128"/>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534416" y="1935016"/>
            <a:ext cx="2888120" cy="1477328"/>
          </a:xfrm>
          <a:prstGeom prst="rect">
            <a:avLst/>
          </a:prstGeom>
          <a:noFill/>
        </p:spPr>
        <p:txBody>
          <a:bodyPr wrap="square" rtlCol="0">
            <a:spAutoFit/>
          </a:bodyPr>
          <a:lstStyle/>
          <a:p>
            <a:pPr defTabSz="685800" eaLnBrk="1" fontAlgn="auto" hangingPunct="1">
              <a:spcBef>
                <a:spcPts val="0"/>
              </a:spcBef>
              <a:spcAft>
                <a:spcPts val="0"/>
              </a:spcAft>
              <a:defRPr/>
            </a:pPr>
            <a:r>
              <a:rPr lang="en-US" b="0" i="1" u="sng" dirty="0">
                <a:solidFill>
                  <a:srgbClr val="C00000"/>
                </a:solidFill>
                <a:latin typeface="Calibri" panose="020F0502020204030204"/>
              </a:rPr>
              <a:t>Q: </a:t>
            </a:r>
            <a:r>
              <a:rPr lang="en-US" b="0" dirty="0">
                <a:solidFill>
                  <a:prstClr val="black"/>
                </a:solidFill>
                <a:latin typeface="Calibri" panose="020F0502020204030204"/>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5823356" y="4612272"/>
            <a:ext cx="0" cy="347663"/>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1" fontAlgn="auto" hangingPunct="1">
              <a:spcBef>
                <a:spcPts val="0"/>
              </a:spcBef>
              <a:spcAft>
                <a:spcPts val="0"/>
              </a:spcAft>
              <a:defRPr/>
            </a:pPr>
            <a:endParaRPr lang="en-US" sz="1350" b="0">
              <a:solidFill>
                <a:prstClr val="black"/>
              </a:solidFill>
              <a:latin typeface="Tahoma" charset="0"/>
              <a:ea typeface="ＭＳ Ｐゴシック" charset="0"/>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3892266" y="2962015"/>
            <a:ext cx="3400301" cy="2254033"/>
            <a:chOff x="5189688" y="2806352"/>
            <a:chExt cx="4533734" cy="3005378"/>
          </a:xfrm>
        </p:grpSpPr>
        <p:grpSp>
          <p:nvGrpSpPr>
            <p:cNvPr id="7" name="Group 6">
              <a:extLst>
                <a:ext uri="{FF2B5EF4-FFF2-40B4-BE49-F238E27FC236}">
                  <a16:creationId xmlns:a16="http://schemas.microsoft.com/office/drawing/2014/main" id="{90136498-1DCA-8245-9AEB-79D923D0965C}"/>
                </a:ext>
              </a:extLst>
            </p:cNvPr>
            <p:cNvGrpSpPr/>
            <p:nvPr/>
          </p:nvGrpSpPr>
          <p:grpSpPr>
            <a:xfrm>
              <a:off x="5189688" y="3080408"/>
              <a:ext cx="3750934" cy="2731322"/>
              <a:chOff x="4633274" y="3577949"/>
              <a:chExt cx="3750934" cy="2731322"/>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a:solidFill>
                    <a:srgbClr val="000000"/>
                  </a:solidFill>
                  <a:latin typeface="Tahoma" charset="0"/>
                  <a:ea typeface="ＭＳ Ｐゴシック" charset="0"/>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a:solidFill>
                      <a:srgbClr val="000000"/>
                    </a:solidFill>
                    <a:latin typeface="Tahoma" charset="0"/>
                    <a:ea typeface="ＭＳ Ｐゴシック" charset="0"/>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a:solidFill>
                    <a:srgbClr val="000000"/>
                  </a:solidFill>
                  <a:latin typeface="Tahoma" charset="0"/>
                  <a:ea typeface="ＭＳ Ｐゴシック" charset="0"/>
                </a:endParaRPr>
              </a:p>
            </p:txBody>
          </p:sp>
          <p:sp>
            <p:nvSpPr>
              <p:cNvPr id="167" name="Text Box 106">
                <a:extLst>
                  <a:ext uri="{FF2B5EF4-FFF2-40B4-BE49-F238E27FC236}">
                    <a16:creationId xmlns:a16="http://schemas.microsoft.com/office/drawing/2014/main" id="{60423099-6913-6449-94EA-C3C8BD4E23A1}"/>
                  </a:ext>
                </a:extLst>
              </p:cNvPr>
              <p:cNvSpPr txBox="1">
                <a:spLocks noChangeArrowheads="1"/>
              </p:cNvSpPr>
              <p:nvPr/>
            </p:nvSpPr>
            <p:spPr bwMode="auto">
              <a:xfrm>
                <a:off x="4633274" y="4192806"/>
                <a:ext cx="2332549" cy="13696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r" defTabSz="685800">
                  <a:lnSpc>
                    <a:spcPct val="90000"/>
                  </a:lnSpc>
                  <a:defRPr/>
                </a:pPr>
                <a:r>
                  <a:rPr lang="en-US" altLang="en-US" sz="1350" b="0" kern="0" dirty="0">
                    <a:solidFill>
                      <a:srgbClr val="000000"/>
                    </a:solidFill>
                    <a:latin typeface="Calibri" panose="020F0502020204030204" pitchFamily="34" charset="0"/>
                    <a:cs typeface="Calibri" panose="020F0502020204030204" pitchFamily="34" charset="0"/>
                  </a:rPr>
                  <a:t>Network layer delivering IP datagram payload into TCP socket buffers</a:t>
                </a:r>
              </a:p>
            </p:txBody>
          </p:sp>
          <p:sp>
            <p:nvSpPr>
              <p:cNvPr id="168" name="Line 108">
                <a:extLst>
                  <a:ext uri="{FF2B5EF4-FFF2-40B4-BE49-F238E27FC236}">
                    <a16:creationId xmlns:a16="http://schemas.microsoft.com/office/drawing/2014/main" id="{526C2D0A-E0A9-564E-8CDF-3A8B49E5D882}"/>
                  </a:ext>
                </a:extLst>
              </p:cNvPr>
              <p:cNvSpPr>
                <a:spLocks noChangeShapeType="1"/>
              </p:cNvSpPr>
              <p:nvPr/>
            </p:nvSpPr>
            <p:spPr bwMode="auto">
              <a:xfrm>
                <a:off x="6906339" y="4724124"/>
                <a:ext cx="522908"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a:solidFill>
                    <a:srgbClr val="000000"/>
                  </a:solidFill>
                  <a:latin typeface="Tahoma" charset="0"/>
                  <a:ea typeface="ＭＳ Ｐゴシック" charset="0"/>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39386" y="5970716"/>
                <a:ext cx="1203748" cy="3385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050" b="0" kern="0" dirty="0">
                    <a:solidFill>
                      <a:srgbClr val="000000"/>
                    </a:solidFill>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black"/>
                </a:solidFill>
                <a:latin typeface="Calibri"/>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3741864" y="2062595"/>
            <a:ext cx="3738700" cy="687523"/>
            <a:chOff x="4989152" y="1607125"/>
            <a:chExt cx="4984933" cy="916696"/>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71007"/>
              <a:chOff x="4432738" y="2150355"/>
              <a:chExt cx="4984933" cy="871007"/>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a:solidFill>
                    <a:srgbClr val="000000"/>
                  </a:solidFill>
                  <a:latin typeface="Tahoma" charset="0"/>
                  <a:ea typeface="ＭＳ Ｐゴシック" charset="0"/>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0" cy="8710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r" defTabSz="685800" eaLnBrk="1" fontAlgn="auto" hangingPunct="1">
                  <a:lnSpc>
                    <a:spcPct val="90000"/>
                  </a:lnSpc>
                  <a:spcBef>
                    <a:spcPts val="0"/>
                  </a:spcBef>
                  <a:spcAft>
                    <a:spcPts val="0"/>
                  </a:spcAft>
                  <a:defRPr/>
                </a:pPr>
                <a:r>
                  <a:rPr lang="en-US" altLang="en-US" sz="1350" b="0" dirty="0">
                    <a:solidFill>
                      <a:prstClr val="black"/>
                    </a:solidFill>
                    <a:latin typeface="Calibri" panose="020F0502020204030204"/>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a:solidFill>
                    <a:srgbClr val="000000"/>
                  </a:solidFill>
                  <a:latin typeface="Tahoma" charset="0"/>
                  <a:ea typeface="ＭＳ Ｐゴシック" charset="0"/>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b="0">
                <a:solidFill>
                  <a:prstClr val="black"/>
                </a:solidFill>
                <a:latin typeface="Calibri"/>
              </a:endParaRPr>
            </a:p>
          </p:txBody>
        </p:sp>
      </p:grpSp>
      <p:pic>
        <p:nvPicPr>
          <p:cNvPr id="1026" name="Picture 2" descr="Drinking from the Firehose: How VividCortex Compresses its Metrics">
            <a:extLst>
              <a:ext uri="{FF2B5EF4-FFF2-40B4-BE49-F238E27FC236}">
                <a16:creationId xmlns:a16="http://schemas.microsoft.com/office/drawing/2014/main" id="{4F457921-03BB-884A-B43A-C231DAB769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8316" y="4220310"/>
            <a:ext cx="2264019" cy="13584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rinking From the Information Firehose">
            <a:extLst>
              <a:ext uri="{FF2B5EF4-FFF2-40B4-BE49-F238E27FC236}">
                <a16:creationId xmlns:a16="http://schemas.microsoft.com/office/drawing/2014/main" id="{CC4ECDA6-EF5F-7940-8430-C0BB879305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417" y="3332417"/>
            <a:ext cx="2024696" cy="1336299"/>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8A617918-ECFA-4036-BCEE-5D657721D2D9}"/>
              </a:ext>
            </a:extLst>
          </p:cNvPr>
          <p:cNvSpPr>
            <a:spLocks noGrp="1"/>
          </p:cNvSpPr>
          <p:nvPr>
            <p:ph type="sldNum" sz="quarter" idx="12"/>
          </p:nvPr>
        </p:nvSpPr>
        <p:spPr/>
        <p:txBody>
          <a:bodyPr/>
          <a:lstStyle/>
          <a:p>
            <a:pPr>
              <a:defRPr/>
            </a:pPr>
            <a:fld id="{C67FE146-A80E-486D-A50B-5E3FE4F223A3}" type="slidenum">
              <a:rPr lang="en-US" altLang="en-US" smtClean="0"/>
              <a:pPr>
                <a:defRPr/>
              </a:pPr>
              <a:t>34</a:t>
            </a:fld>
            <a:endParaRPr lang="en-US" altLang="en-US"/>
          </a:p>
        </p:txBody>
      </p:sp>
    </p:spTree>
    <p:extLst>
      <p:ext uri="{BB962C8B-B14F-4D97-AF65-F5344CB8AC3E}">
        <p14:creationId xmlns:p14="http://schemas.microsoft.com/office/powerpoint/2010/main" val="473837047"/>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599017" y="1074244"/>
            <a:ext cx="8544983" cy="670967"/>
          </a:xfrm>
        </p:spPr>
        <p:txBody>
          <a:bodyPr>
            <a:normAutofit/>
          </a:bodyPr>
          <a:lstStyle/>
          <a:p>
            <a:r>
              <a:rPr lang="en-US" sz="3600" dirty="0"/>
              <a:t>TCP flow control</a:t>
            </a:r>
            <a:endParaRPr lang="en-US" sz="3300" b="0" dirty="0"/>
          </a:p>
        </p:txBody>
      </p:sp>
      <p:sp>
        <p:nvSpPr>
          <p:cNvPr id="54" name="Rectangle 75">
            <a:extLst>
              <a:ext uri="{FF2B5EF4-FFF2-40B4-BE49-F238E27FC236}">
                <a16:creationId xmlns:a16="http://schemas.microsoft.com/office/drawing/2014/main" id="{78F7B284-6B74-F548-982C-C01C5F7D3D99}"/>
              </a:ext>
            </a:extLst>
          </p:cNvPr>
          <p:cNvSpPr txBox="1">
            <a:spLocks noChangeArrowheads="1"/>
          </p:cNvSpPr>
          <p:nvPr/>
        </p:nvSpPr>
        <p:spPr>
          <a:xfrm>
            <a:off x="501705" y="1971676"/>
            <a:ext cx="4369804" cy="3680222"/>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fontAlgn="auto">
              <a:lnSpc>
                <a:spcPct val="100000"/>
              </a:lnSpc>
              <a:spcBef>
                <a:spcPts val="750"/>
              </a:spcBef>
              <a:spcAft>
                <a:spcPts val="0"/>
              </a:spcAft>
              <a:defRPr/>
            </a:pPr>
            <a:r>
              <a:rPr lang="en-US" altLang="en-US" sz="2100" b="0" dirty="0">
                <a:solidFill>
                  <a:prstClr val="black"/>
                </a:solidFill>
                <a:latin typeface="Calibri" panose="020F0502020204030204"/>
                <a:ea typeface="ＭＳ Ｐゴシック" panose="020B0600070205080204" pitchFamily="34" charset="-128"/>
              </a:rPr>
              <a:t>TCP receiver “</a:t>
            </a:r>
            <a:r>
              <a:rPr lang="en-US" altLang="ja-JP" sz="2100" b="0" dirty="0">
                <a:solidFill>
                  <a:prstClr val="black"/>
                </a:solidFill>
                <a:latin typeface="Calibri" panose="020F0502020204030204"/>
                <a:ea typeface="ＭＳ Ｐゴシック" panose="020B0600070205080204" pitchFamily="34" charset="-128"/>
              </a:rPr>
              <a:t>advertises” free buffer space in </a:t>
            </a:r>
            <a:r>
              <a:rPr lang="en-US" altLang="ja-JP" sz="2100" dirty="0" err="1">
                <a:solidFill>
                  <a:prstClr val="black"/>
                </a:solidFill>
                <a:latin typeface="Courier New" panose="02070309020205020404" pitchFamily="49" charset="0"/>
                <a:ea typeface="ＭＳ Ｐゴシック" panose="020B0600070205080204" pitchFamily="34" charset="-128"/>
              </a:rPr>
              <a:t>rwnd</a:t>
            </a:r>
            <a:r>
              <a:rPr lang="en-US" altLang="ja-JP" sz="2100" b="0" dirty="0">
                <a:solidFill>
                  <a:prstClr val="black"/>
                </a:solidFill>
                <a:latin typeface="Calibri" panose="020F0502020204030204"/>
                <a:ea typeface="ＭＳ Ｐゴシック" panose="020B0600070205080204" pitchFamily="34" charset="-128"/>
              </a:rPr>
              <a:t> field in TCP header</a:t>
            </a:r>
          </a:p>
          <a:p>
            <a:pPr marL="521494" lvl="1" indent="-173831" defTabSz="685800" fontAlgn="auto">
              <a:lnSpc>
                <a:spcPct val="100000"/>
              </a:lnSpc>
              <a:spcBef>
                <a:spcPts val="375"/>
              </a:spcBef>
              <a:spcAft>
                <a:spcPts val="0"/>
              </a:spcAft>
              <a:defRPr/>
            </a:pPr>
            <a:r>
              <a:rPr lang="en-US" altLang="en-US" sz="1800" dirty="0" err="1">
                <a:solidFill>
                  <a:prstClr val="black"/>
                </a:solidFill>
                <a:latin typeface="Courier New" panose="02070309020205020404" pitchFamily="49" charset="0"/>
                <a:ea typeface="ＭＳ Ｐゴシック" panose="020B0600070205080204" pitchFamily="34" charset="-128"/>
              </a:rPr>
              <a:t>RcvBuffer</a:t>
            </a:r>
            <a:r>
              <a:rPr lang="en-US" altLang="en-US" sz="1800" dirty="0">
                <a:solidFill>
                  <a:prstClr val="black"/>
                </a:solidFill>
                <a:latin typeface="Courier New" panose="02070309020205020404" pitchFamily="49" charset="0"/>
                <a:ea typeface="ＭＳ Ｐゴシック" panose="020B0600070205080204" pitchFamily="34" charset="-128"/>
              </a:rPr>
              <a:t> </a:t>
            </a:r>
            <a:r>
              <a:rPr lang="en-US" altLang="en-US" sz="1800" b="0" dirty="0">
                <a:solidFill>
                  <a:prstClr val="black"/>
                </a:solidFill>
                <a:latin typeface="Calibri" panose="020F0502020204030204"/>
                <a:ea typeface="ＭＳ Ｐゴシック" panose="020B0600070205080204" pitchFamily="34" charset="-128"/>
              </a:rPr>
              <a:t>size set via socket options (typical default is 4096 bytes)</a:t>
            </a:r>
          </a:p>
          <a:p>
            <a:pPr marL="521494" lvl="1" indent="-173831" defTabSz="685800" fontAlgn="auto">
              <a:lnSpc>
                <a:spcPct val="100000"/>
              </a:lnSpc>
              <a:spcBef>
                <a:spcPts val="375"/>
              </a:spcBef>
              <a:spcAft>
                <a:spcPts val="0"/>
              </a:spcAft>
              <a:defRPr/>
            </a:pPr>
            <a:r>
              <a:rPr lang="en-US" altLang="en-US" sz="1800" b="0" dirty="0">
                <a:solidFill>
                  <a:prstClr val="black"/>
                </a:solidFill>
                <a:latin typeface="Calibri" panose="020F0502020204030204"/>
                <a:ea typeface="ＭＳ Ｐゴシック" panose="020B0600070205080204" pitchFamily="34" charset="-128"/>
              </a:rPr>
              <a:t>many operating systems </a:t>
            </a:r>
            <a:r>
              <a:rPr lang="en-US" altLang="en-US" sz="1800" b="0" dirty="0" err="1">
                <a:solidFill>
                  <a:prstClr val="black"/>
                </a:solidFill>
                <a:latin typeface="Calibri" panose="020F0502020204030204"/>
                <a:ea typeface="ＭＳ Ｐゴシック" panose="020B0600070205080204" pitchFamily="34" charset="-128"/>
              </a:rPr>
              <a:t>autoadjust</a:t>
            </a:r>
            <a:r>
              <a:rPr lang="en-US" altLang="en-US" sz="1800" b="0" dirty="0">
                <a:solidFill>
                  <a:prstClr val="black"/>
                </a:solidFill>
                <a:latin typeface="Calibri" panose="020F0502020204030204"/>
                <a:ea typeface="ＭＳ Ｐゴシック" panose="020B0600070205080204" pitchFamily="34" charset="-128"/>
              </a:rPr>
              <a:t> </a:t>
            </a:r>
            <a:r>
              <a:rPr lang="en-US" altLang="en-US" sz="1800" dirty="0" err="1">
                <a:solidFill>
                  <a:prstClr val="black"/>
                </a:solidFill>
                <a:latin typeface="Courier New" panose="02070309020205020404" pitchFamily="49" charset="0"/>
                <a:ea typeface="ＭＳ Ｐゴシック" panose="020B0600070205080204" pitchFamily="34" charset="-128"/>
              </a:rPr>
              <a:t>RcvBuffer</a:t>
            </a:r>
            <a:endParaRPr lang="en-US" altLang="en-US" sz="1800" b="0" dirty="0">
              <a:solidFill>
                <a:prstClr val="black"/>
              </a:solidFill>
              <a:latin typeface="Calibri" panose="020F0502020204030204"/>
              <a:ea typeface="ＭＳ Ｐゴシック" panose="020B0600070205080204" pitchFamily="34" charset="-128"/>
            </a:endParaRPr>
          </a:p>
          <a:p>
            <a:pPr marL="264319" indent="-166688" defTabSz="685800" fontAlgn="auto">
              <a:lnSpc>
                <a:spcPct val="100000"/>
              </a:lnSpc>
              <a:spcBef>
                <a:spcPts val="750"/>
              </a:spcBef>
              <a:spcAft>
                <a:spcPts val="0"/>
              </a:spcAft>
              <a:defRPr/>
            </a:pPr>
            <a:r>
              <a:rPr lang="en-US" altLang="en-US" sz="2100" b="0" dirty="0">
                <a:solidFill>
                  <a:prstClr val="black"/>
                </a:solidFill>
                <a:latin typeface="Calibri" panose="020F0502020204030204"/>
                <a:ea typeface="ＭＳ Ｐゴシック" panose="020B0600070205080204" pitchFamily="34" charset="-128"/>
              </a:rPr>
              <a:t>sender limits amount of </a:t>
            </a:r>
            <a:r>
              <a:rPr lang="en-US" altLang="en-US" sz="2100" b="0" dirty="0" err="1">
                <a:solidFill>
                  <a:prstClr val="black"/>
                </a:solidFill>
                <a:latin typeface="Calibri" panose="020F0502020204030204"/>
                <a:ea typeface="ＭＳ Ｐゴシック" panose="020B0600070205080204" pitchFamily="34" charset="-128"/>
              </a:rPr>
              <a:t>unACKed</a:t>
            </a:r>
            <a:r>
              <a:rPr lang="en-US" altLang="en-US" sz="2100" b="0" dirty="0">
                <a:solidFill>
                  <a:prstClr val="black"/>
                </a:solidFill>
                <a:latin typeface="Calibri" panose="020F0502020204030204"/>
                <a:ea typeface="ＭＳ Ｐゴシック" panose="020B0600070205080204" pitchFamily="34" charset="-128"/>
              </a:rPr>
              <a:t> (“</a:t>
            </a:r>
            <a:r>
              <a:rPr lang="en-US" altLang="ja-JP" sz="2100" b="0" dirty="0">
                <a:solidFill>
                  <a:prstClr val="black"/>
                </a:solidFill>
                <a:latin typeface="Calibri" panose="020F0502020204030204"/>
                <a:ea typeface="ＭＳ Ｐゴシック" panose="020B0600070205080204" pitchFamily="34" charset="-128"/>
              </a:rPr>
              <a:t>in-flight”) data to received </a:t>
            </a:r>
            <a:r>
              <a:rPr lang="en-US" altLang="ja-JP" sz="2100" dirty="0" err="1">
                <a:solidFill>
                  <a:prstClr val="black"/>
                </a:solidFill>
                <a:latin typeface="Courier New" panose="02070309020205020404" pitchFamily="49" charset="0"/>
                <a:ea typeface="ＭＳ Ｐゴシック" panose="020B0600070205080204" pitchFamily="34" charset="-128"/>
              </a:rPr>
              <a:t>rwnd</a:t>
            </a:r>
            <a:endParaRPr lang="en-US" altLang="ja-JP" sz="2100" dirty="0">
              <a:solidFill>
                <a:prstClr val="black"/>
              </a:solidFill>
              <a:latin typeface="Courier New" panose="02070309020205020404" pitchFamily="49" charset="0"/>
              <a:ea typeface="ＭＳ Ｐゴシック" panose="020B0600070205080204" pitchFamily="34" charset="-128"/>
            </a:endParaRPr>
          </a:p>
          <a:p>
            <a:pPr marL="264319" indent="-166688" defTabSz="685800" fontAlgn="auto">
              <a:lnSpc>
                <a:spcPct val="100000"/>
              </a:lnSpc>
              <a:spcBef>
                <a:spcPts val="750"/>
              </a:spcBef>
              <a:spcAft>
                <a:spcPts val="0"/>
              </a:spcAft>
              <a:defRPr/>
            </a:pPr>
            <a:r>
              <a:rPr lang="en-US" altLang="en-US" sz="2100" b="0" dirty="0">
                <a:solidFill>
                  <a:prstClr val="black"/>
                </a:solidFill>
                <a:latin typeface="Calibri" panose="020F0502020204030204"/>
                <a:ea typeface="ＭＳ Ｐゴシック" panose="020B0600070205080204" pitchFamily="34" charset="-128"/>
              </a:rPr>
              <a:t>guarantees receive buffer will not overflow</a:t>
            </a:r>
          </a:p>
        </p:txBody>
      </p:sp>
      <p:grpSp>
        <p:nvGrpSpPr>
          <p:cNvPr id="81" name="Group 72">
            <a:extLst>
              <a:ext uri="{FF2B5EF4-FFF2-40B4-BE49-F238E27FC236}">
                <a16:creationId xmlns:a16="http://schemas.microsoft.com/office/drawing/2014/main" id="{BCF10484-C4F0-2146-A1F6-01CD23E18EAF}"/>
              </a:ext>
            </a:extLst>
          </p:cNvPr>
          <p:cNvGrpSpPr>
            <a:grpSpLocks/>
          </p:cNvGrpSpPr>
          <p:nvPr/>
        </p:nvGrpSpPr>
        <p:grpSpPr bwMode="auto">
          <a:xfrm>
            <a:off x="6110638" y="2620566"/>
            <a:ext cx="1933575" cy="1616869"/>
            <a:chOff x="512" y="1294"/>
            <a:chExt cx="1888" cy="1358"/>
          </a:xfrm>
        </p:grpSpPr>
        <p:grpSp>
          <p:nvGrpSpPr>
            <p:cNvPr id="82" name="Group 17">
              <a:extLst>
                <a:ext uri="{FF2B5EF4-FFF2-40B4-BE49-F238E27FC236}">
                  <a16:creationId xmlns:a16="http://schemas.microsoft.com/office/drawing/2014/main" id="{1B215862-92BC-FD44-8231-FAC4460EC932}"/>
                </a:ext>
              </a:extLst>
            </p:cNvPr>
            <p:cNvGrpSpPr>
              <a:grpSpLocks/>
            </p:cNvGrpSpPr>
            <p:nvPr/>
          </p:nvGrpSpPr>
          <p:grpSpPr bwMode="auto">
            <a:xfrm>
              <a:off x="1232" y="1410"/>
              <a:ext cx="336" cy="130"/>
              <a:chOff x="2003" y="1816"/>
              <a:chExt cx="336" cy="130"/>
            </a:xfrm>
          </p:grpSpPr>
          <p:sp>
            <p:nvSpPr>
              <p:cNvPr id="91" name="Rectangle 18">
                <a:extLst>
                  <a:ext uri="{FF2B5EF4-FFF2-40B4-BE49-F238E27FC236}">
                    <a16:creationId xmlns:a16="http://schemas.microsoft.com/office/drawing/2014/main" id="{9F916805-82BB-7244-99A5-5F0A5D165046}"/>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92" name="Rectangle 19">
                <a:extLst>
                  <a:ext uri="{FF2B5EF4-FFF2-40B4-BE49-F238E27FC236}">
                    <a16:creationId xmlns:a16="http://schemas.microsoft.com/office/drawing/2014/main" id="{4DA550D0-215D-334C-AB2B-CF8748123D33}"/>
                  </a:ext>
                </a:extLst>
              </p:cNvPr>
              <p:cNvSpPr>
                <a:spLocks noChangeArrowheads="1"/>
              </p:cNvSpPr>
              <p:nvPr/>
            </p:nvSpPr>
            <p:spPr bwMode="auto">
              <a:xfrm>
                <a:off x="2105" y="1833"/>
                <a:ext cx="108"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93" name="Rectangle 20">
                <a:extLst>
                  <a:ext uri="{FF2B5EF4-FFF2-40B4-BE49-F238E27FC236}">
                    <a16:creationId xmlns:a16="http://schemas.microsoft.com/office/drawing/2014/main" id="{B48A6578-4F82-8A4E-B684-CD32D31F82B1}"/>
                  </a:ext>
                </a:extLst>
              </p:cNvPr>
              <p:cNvSpPr>
                <a:spLocks noChangeArrowheads="1"/>
              </p:cNvSpPr>
              <p:nvPr/>
            </p:nvSpPr>
            <p:spPr bwMode="auto">
              <a:xfrm>
                <a:off x="2228" y="1891"/>
                <a:ext cx="28"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94" name="Rectangle 21">
                <a:extLst>
                  <a:ext uri="{FF2B5EF4-FFF2-40B4-BE49-F238E27FC236}">
                    <a16:creationId xmlns:a16="http://schemas.microsoft.com/office/drawing/2014/main" id="{FE3C8549-958F-8C49-9BB2-21BE77A5A384}"/>
                  </a:ext>
                </a:extLst>
              </p:cNvPr>
              <p:cNvSpPr>
                <a:spLocks noChangeArrowheads="1"/>
              </p:cNvSpPr>
              <p:nvPr/>
            </p:nvSpPr>
            <p:spPr bwMode="auto">
              <a:xfrm>
                <a:off x="2056"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grpSp>
        <p:sp>
          <p:nvSpPr>
            <p:cNvPr id="83" name="Rectangle 52">
              <a:extLst>
                <a:ext uri="{FF2B5EF4-FFF2-40B4-BE49-F238E27FC236}">
                  <a16:creationId xmlns:a16="http://schemas.microsoft.com/office/drawing/2014/main" id="{4EAEE0E4-1542-A044-B98C-0D8E8528492B}"/>
                </a:ext>
              </a:extLst>
            </p:cNvPr>
            <p:cNvSpPr>
              <a:spLocks noChangeArrowheads="1"/>
            </p:cNvSpPr>
            <p:nvPr/>
          </p:nvSpPr>
          <p:spPr bwMode="auto">
            <a:xfrm>
              <a:off x="526" y="1522"/>
              <a:ext cx="1871" cy="896"/>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84" name="Line 53">
              <a:extLst>
                <a:ext uri="{FF2B5EF4-FFF2-40B4-BE49-F238E27FC236}">
                  <a16:creationId xmlns:a16="http://schemas.microsoft.com/office/drawing/2014/main" id="{1BF4AFA5-7079-8E48-98E5-F01131B6DC42}"/>
                </a:ext>
              </a:extLst>
            </p:cNvPr>
            <p:cNvSpPr>
              <a:spLocks noChangeShapeType="1"/>
            </p:cNvSpPr>
            <p:nvPr/>
          </p:nvSpPr>
          <p:spPr bwMode="auto">
            <a:xfrm>
              <a:off x="512" y="1863"/>
              <a:ext cx="188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sp>
          <p:nvSpPr>
            <p:cNvPr id="85" name="AutoShape 54">
              <a:extLst>
                <a:ext uri="{FF2B5EF4-FFF2-40B4-BE49-F238E27FC236}">
                  <a16:creationId xmlns:a16="http://schemas.microsoft.com/office/drawing/2014/main" id="{01CE49A7-7FEA-2F41-B96C-9C13B374840D}"/>
                </a:ext>
              </a:extLst>
            </p:cNvPr>
            <p:cNvSpPr>
              <a:spLocks noChangeArrowheads="1"/>
            </p:cNvSpPr>
            <p:nvPr/>
          </p:nvSpPr>
          <p:spPr bwMode="auto">
            <a:xfrm>
              <a:off x="1310" y="1294"/>
              <a:ext cx="157" cy="288"/>
            </a:xfrm>
            <a:prstGeom prst="upArrow">
              <a:avLst>
                <a:gd name="adj1" fmla="val 50000"/>
                <a:gd name="adj2" fmla="val 45860"/>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86" name="Rectangle 55" descr="Dark upward diagonal">
              <a:extLst>
                <a:ext uri="{FF2B5EF4-FFF2-40B4-BE49-F238E27FC236}">
                  <a16:creationId xmlns:a16="http://schemas.microsoft.com/office/drawing/2014/main" id="{E7DBF90D-63AF-CA4B-B765-CCAF65A7F80D}"/>
                </a:ext>
              </a:extLst>
            </p:cNvPr>
            <p:cNvSpPr>
              <a:spLocks noChangeArrowheads="1"/>
            </p:cNvSpPr>
            <p:nvPr/>
          </p:nvSpPr>
          <p:spPr bwMode="auto">
            <a:xfrm>
              <a:off x="534" y="1856"/>
              <a:ext cx="1848" cy="555"/>
            </a:xfrm>
            <a:prstGeom prst="rect">
              <a:avLst/>
            </a:prstGeom>
            <a:solidFill>
              <a:schemeClr val="bg1">
                <a:lumMod val="9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87" name="AutoShape 56">
              <a:extLst>
                <a:ext uri="{FF2B5EF4-FFF2-40B4-BE49-F238E27FC236}">
                  <a16:creationId xmlns:a16="http://schemas.microsoft.com/office/drawing/2014/main" id="{E85EDD4B-2EB2-CF4B-A7E7-5DB87DD8E261}"/>
                </a:ext>
              </a:extLst>
            </p:cNvPr>
            <p:cNvSpPr>
              <a:spLocks noChangeArrowheads="1"/>
            </p:cNvSpPr>
            <p:nvPr/>
          </p:nvSpPr>
          <p:spPr bwMode="auto">
            <a:xfrm>
              <a:off x="1312" y="2364"/>
              <a:ext cx="157" cy="288"/>
            </a:xfrm>
            <a:prstGeom prst="upArrow">
              <a:avLst>
                <a:gd name="adj1" fmla="val 50000"/>
                <a:gd name="adj2" fmla="val 45860"/>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88" name="Text Box 57">
              <a:extLst>
                <a:ext uri="{FF2B5EF4-FFF2-40B4-BE49-F238E27FC236}">
                  <a16:creationId xmlns:a16="http://schemas.microsoft.com/office/drawing/2014/main" id="{18AF2730-2703-2A49-8B1B-CCB541608D5B}"/>
                </a:ext>
              </a:extLst>
            </p:cNvPr>
            <p:cNvSpPr txBox="1">
              <a:spLocks noChangeArrowheads="1"/>
            </p:cNvSpPr>
            <p:nvPr/>
          </p:nvSpPr>
          <p:spPr bwMode="auto">
            <a:xfrm>
              <a:off x="787" y="1568"/>
              <a:ext cx="1298" cy="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500" b="0" kern="0" dirty="0">
                  <a:solidFill>
                    <a:prstClr val="white"/>
                  </a:solidFill>
                </a:rPr>
                <a:t>buffered data</a:t>
              </a:r>
            </a:p>
          </p:txBody>
        </p:sp>
        <p:sp>
          <p:nvSpPr>
            <p:cNvPr id="89" name="Line 58">
              <a:extLst>
                <a:ext uri="{FF2B5EF4-FFF2-40B4-BE49-F238E27FC236}">
                  <a16:creationId xmlns:a16="http://schemas.microsoft.com/office/drawing/2014/main" id="{3E425F76-602D-884F-B462-CE3703890F46}"/>
                </a:ext>
              </a:extLst>
            </p:cNvPr>
            <p:cNvSpPr>
              <a:spLocks noChangeShapeType="1"/>
            </p:cNvSpPr>
            <p:nvPr/>
          </p:nvSpPr>
          <p:spPr bwMode="auto">
            <a:xfrm>
              <a:off x="522" y="1857"/>
              <a:ext cx="1878" cy="7"/>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sp>
          <p:nvSpPr>
            <p:cNvPr id="90" name="Text Box 59">
              <a:extLst>
                <a:ext uri="{FF2B5EF4-FFF2-40B4-BE49-F238E27FC236}">
                  <a16:creationId xmlns:a16="http://schemas.microsoft.com/office/drawing/2014/main" id="{FAA57939-600A-5644-BD7E-58580D1D7997}"/>
                </a:ext>
              </a:extLst>
            </p:cNvPr>
            <p:cNvSpPr txBox="1">
              <a:spLocks noChangeArrowheads="1"/>
            </p:cNvSpPr>
            <p:nvPr/>
          </p:nvSpPr>
          <p:spPr bwMode="auto">
            <a:xfrm>
              <a:off x="624" y="2020"/>
              <a:ext cx="1587" cy="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500" b="0" kern="0">
                  <a:solidFill>
                    <a:srgbClr val="000000"/>
                  </a:solidFill>
                </a:rPr>
                <a:t>free buffer space</a:t>
              </a:r>
            </a:p>
          </p:txBody>
        </p:sp>
      </p:grpSp>
      <p:sp>
        <p:nvSpPr>
          <p:cNvPr id="95" name="Text Box 62">
            <a:extLst>
              <a:ext uri="{FF2B5EF4-FFF2-40B4-BE49-F238E27FC236}">
                <a16:creationId xmlns:a16="http://schemas.microsoft.com/office/drawing/2014/main" id="{AEFCE47F-E93D-AF44-B3F4-73BB671A7DAA}"/>
              </a:ext>
            </a:extLst>
          </p:cNvPr>
          <p:cNvSpPr txBox="1">
            <a:spLocks noChangeArrowheads="1"/>
          </p:cNvSpPr>
          <p:nvPr/>
        </p:nvSpPr>
        <p:spPr bwMode="auto">
          <a:xfrm>
            <a:off x="5419210" y="3479006"/>
            <a:ext cx="55656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200">
                <a:solidFill>
                  <a:srgbClr val="000000"/>
                </a:solidFill>
                <a:latin typeface="Courier New" charset="0"/>
              </a:rPr>
              <a:t>rwnd</a:t>
            </a:r>
          </a:p>
        </p:txBody>
      </p:sp>
      <p:sp>
        <p:nvSpPr>
          <p:cNvPr id="96" name="Line 64">
            <a:extLst>
              <a:ext uri="{FF2B5EF4-FFF2-40B4-BE49-F238E27FC236}">
                <a16:creationId xmlns:a16="http://schemas.microsoft.com/office/drawing/2014/main" id="{16902A7E-A0A9-CA44-AA34-DA532E0008E8}"/>
              </a:ext>
            </a:extLst>
          </p:cNvPr>
          <p:cNvSpPr>
            <a:spLocks noChangeShapeType="1"/>
          </p:cNvSpPr>
          <p:nvPr/>
        </p:nvSpPr>
        <p:spPr bwMode="auto">
          <a:xfrm>
            <a:off x="5828459" y="3278981"/>
            <a:ext cx="0" cy="241697"/>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sp>
        <p:nvSpPr>
          <p:cNvPr id="97" name="Line 65">
            <a:extLst>
              <a:ext uri="{FF2B5EF4-FFF2-40B4-BE49-F238E27FC236}">
                <a16:creationId xmlns:a16="http://schemas.microsoft.com/office/drawing/2014/main" id="{D648F6B1-0A50-8C4D-A7D2-3CF747C8BABF}"/>
              </a:ext>
            </a:extLst>
          </p:cNvPr>
          <p:cNvSpPr>
            <a:spLocks noChangeShapeType="1"/>
          </p:cNvSpPr>
          <p:nvPr/>
        </p:nvSpPr>
        <p:spPr bwMode="auto">
          <a:xfrm flipV="1">
            <a:off x="5828459" y="3673078"/>
            <a:ext cx="0" cy="241697"/>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sp>
        <p:nvSpPr>
          <p:cNvPr id="98" name="Line 66">
            <a:extLst>
              <a:ext uri="{FF2B5EF4-FFF2-40B4-BE49-F238E27FC236}">
                <a16:creationId xmlns:a16="http://schemas.microsoft.com/office/drawing/2014/main" id="{6D1EA1AA-F1A0-E74F-8EB6-323F135BBE4A}"/>
              </a:ext>
            </a:extLst>
          </p:cNvPr>
          <p:cNvSpPr>
            <a:spLocks noChangeShapeType="1"/>
          </p:cNvSpPr>
          <p:nvPr/>
        </p:nvSpPr>
        <p:spPr bwMode="auto">
          <a:xfrm>
            <a:off x="5712969" y="3921918"/>
            <a:ext cx="35718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sp>
        <p:nvSpPr>
          <p:cNvPr id="99" name="Line 67">
            <a:extLst>
              <a:ext uri="{FF2B5EF4-FFF2-40B4-BE49-F238E27FC236}">
                <a16:creationId xmlns:a16="http://schemas.microsoft.com/office/drawing/2014/main" id="{1C85352E-17C9-D549-A2BD-57A09913F048}"/>
              </a:ext>
            </a:extLst>
          </p:cNvPr>
          <p:cNvSpPr>
            <a:spLocks noChangeShapeType="1"/>
          </p:cNvSpPr>
          <p:nvPr/>
        </p:nvSpPr>
        <p:spPr bwMode="auto">
          <a:xfrm>
            <a:off x="5749878" y="3270647"/>
            <a:ext cx="14763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sp>
        <p:nvSpPr>
          <p:cNvPr id="100" name="Line 68">
            <a:extLst>
              <a:ext uri="{FF2B5EF4-FFF2-40B4-BE49-F238E27FC236}">
                <a16:creationId xmlns:a16="http://schemas.microsoft.com/office/drawing/2014/main" id="{EBC9AE0D-2B04-2645-9476-0B3051DF9276}"/>
              </a:ext>
            </a:extLst>
          </p:cNvPr>
          <p:cNvSpPr>
            <a:spLocks noChangeShapeType="1"/>
          </p:cNvSpPr>
          <p:nvPr/>
        </p:nvSpPr>
        <p:spPr bwMode="auto">
          <a:xfrm>
            <a:off x="5729638" y="2876549"/>
            <a:ext cx="35718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sp>
        <p:nvSpPr>
          <p:cNvPr id="101" name="Line 69">
            <a:extLst>
              <a:ext uri="{FF2B5EF4-FFF2-40B4-BE49-F238E27FC236}">
                <a16:creationId xmlns:a16="http://schemas.microsoft.com/office/drawing/2014/main" id="{C0332117-A4C3-844D-8A08-8B0B485AD2EA}"/>
              </a:ext>
            </a:extLst>
          </p:cNvPr>
          <p:cNvSpPr>
            <a:spLocks noChangeShapeType="1"/>
          </p:cNvSpPr>
          <p:nvPr/>
        </p:nvSpPr>
        <p:spPr bwMode="auto">
          <a:xfrm>
            <a:off x="6021341" y="2880122"/>
            <a:ext cx="0" cy="13335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sp>
        <p:nvSpPr>
          <p:cNvPr id="102" name="Line 70">
            <a:extLst>
              <a:ext uri="{FF2B5EF4-FFF2-40B4-BE49-F238E27FC236}">
                <a16:creationId xmlns:a16="http://schemas.microsoft.com/office/drawing/2014/main" id="{838B5881-D7D0-554D-93A9-E8D16418B8D3}"/>
              </a:ext>
            </a:extLst>
          </p:cNvPr>
          <p:cNvSpPr>
            <a:spLocks noChangeShapeType="1"/>
          </p:cNvSpPr>
          <p:nvPr/>
        </p:nvSpPr>
        <p:spPr bwMode="auto">
          <a:xfrm flipH="1">
            <a:off x="6020150" y="3198018"/>
            <a:ext cx="0" cy="71556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sp>
        <p:nvSpPr>
          <p:cNvPr id="103" name="Text Box 71">
            <a:extLst>
              <a:ext uri="{FF2B5EF4-FFF2-40B4-BE49-F238E27FC236}">
                <a16:creationId xmlns:a16="http://schemas.microsoft.com/office/drawing/2014/main" id="{76399630-36A1-DE42-B526-233291123DB6}"/>
              </a:ext>
            </a:extLst>
          </p:cNvPr>
          <p:cNvSpPr txBox="1">
            <a:spLocks noChangeArrowheads="1"/>
          </p:cNvSpPr>
          <p:nvPr/>
        </p:nvSpPr>
        <p:spPr bwMode="auto">
          <a:xfrm>
            <a:off x="5097538" y="3000375"/>
            <a:ext cx="1021434"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a:defRPr/>
            </a:pPr>
            <a:r>
              <a:rPr lang="en-US" sz="1200">
                <a:solidFill>
                  <a:srgbClr val="000000"/>
                </a:solidFill>
                <a:latin typeface="Courier New" charset="0"/>
              </a:rPr>
              <a:t>RcvBuffer</a:t>
            </a:r>
          </a:p>
        </p:txBody>
      </p:sp>
      <p:sp>
        <p:nvSpPr>
          <p:cNvPr id="104" name="Text Box 73">
            <a:extLst>
              <a:ext uri="{FF2B5EF4-FFF2-40B4-BE49-F238E27FC236}">
                <a16:creationId xmlns:a16="http://schemas.microsoft.com/office/drawing/2014/main" id="{B6E3B689-E8B2-BF4B-86DF-927AF5D4F690}"/>
              </a:ext>
            </a:extLst>
          </p:cNvPr>
          <p:cNvSpPr txBox="1">
            <a:spLocks noChangeArrowheads="1"/>
          </p:cNvSpPr>
          <p:nvPr/>
        </p:nvSpPr>
        <p:spPr bwMode="auto">
          <a:xfrm>
            <a:off x="6093779" y="4221956"/>
            <a:ext cx="1935145" cy="323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500" b="0" kern="0" dirty="0">
                <a:solidFill>
                  <a:srgbClr val="000000"/>
                </a:solidFill>
                <a:latin typeface="Calibri" panose="020F0502020204030204"/>
              </a:rPr>
              <a:t>TCP segment payloads</a:t>
            </a:r>
          </a:p>
        </p:txBody>
      </p:sp>
      <p:sp>
        <p:nvSpPr>
          <p:cNvPr id="105" name="Text Box 74">
            <a:extLst>
              <a:ext uri="{FF2B5EF4-FFF2-40B4-BE49-F238E27FC236}">
                <a16:creationId xmlns:a16="http://schemas.microsoft.com/office/drawing/2014/main" id="{91F2C3EF-EE52-4542-BF6E-028621EA7670}"/>
              </a:ext>
            </a:extLst>
          </p:cNvPr>
          <p:cNvSpPr txBox="1">
            <a:spLocks noChangeArrowheads="1"/>
          </p:cNvSpPr>
          <p:nvPr/>
        </p:nvSpPr>
        <p:spPr bwMode="auto">
          <a:xfrm>
            <a:off x="6131447" y="2346722"/>
            <a:ext cx="1901483" cy="323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500" b="0" kern="0" dirty="0">
                <a:solidFill>
                  <a:srgbClr val="000000"/>
                </a:solidFill>
                <a:latin typeface="Calibri" panose="020F0502020204030204"/>
              </a:rPr>
              <a:t>to application process</a:t>
            </a:r>
          </a:p>
        </p:txBody>
      </p:sp>
      <p:sp>
        <p:nvSpPr>
          <p:cNvPr id="106" name="Text Box 76">
            <a:extLst>
              <a:ext uri="{FF2B5EF4-FFF2-40B4-BE49-F238E27FC236}">
                <a16:creationId xmlns:a16="http://schemas.microsoft.com/office/drawing/2014/main" id="{0CF681A2-AC47-5344-AE94-24FC5FD82425}"/>
              </a:ext>
            </a:extLst>
          </p:cNvPr>
          <p:cNvSpPr txBox="1">
            <a:spLocks noChangeArrowheads="1"/>
          </p:cNvSpPr>
          <p:nvPr/>
        </p:nvSpPr>
        <p:spPr bwMode="auto">
          <a:xfrm>
            <a:off x="5642109" y="4711303"/>
            <a:ext cx="272061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800" b="0" kern="0" dirty="0">
                <a:solidFill>
                  <a:srgbClr val="000000"/>
                </a:solidFill>
                <a:latin typeface="Calibri" panose="020F0502020204030204"/>
              </a:rPr>
              <a:t>TCP receiver-side buffering</a:t>
            </a:r>
          </a:p>
        </p:txBody>
      </p:sp>
      <p:sp>
        <p:nvSpPr>
          <p:cNvPr id="3" name="Slide Number Placeholder 2">
            <a:extLst>
              <a:ext uri="{FF2B5EF4-FFF2-40B4-BE49-F238E27FC236}">
                <a16:creationId xmlns:a16="http://schemas.microsoft.com/office/drawing/2014/main" id="{E98D5998-A704-45FE-AD90-FACBADA107E8}"/>
              </a:ext>
            </a:extLst>
          </p:cNvPr>
          <p:cNvSpPr>
            <a:spLocks noGrp="1"/>
          </p:cNvSpPr>
          <p:nvPr>
            <p:ph type="sldNum" sz="quarter" idx="12"/>
          </p:nvPr>
        </p:nvSpPr>
        <p:spPr/>
        <p:txBody>
          <a:bodyPr/>
          <a:lstStyle/>
          <a:p>
            <a:pPr>
              <a:defRPr/>
            </a:pPr>
            <a:fld id="{C67FE146-A80E-486D-A50B-5E3FE4F223A3}" type="slidenum">
              <a:rPr lang="en-US" altLang="en-US" smtClean="0"/>
              <a:pPr>
                <a:defRPr/>
              </a:pPr>
              <a:t>35</a:t>
            </a:fld>
            <a:endParaRPr lang="en-US" altLang="en-US"/>
          </a:p>
        </p:txBody>
      </p:sp>
    </p:spTree>
    <p:extLst>
      <p:ext uri="{BB962C8B-B14F-4D97-AF65-F5344CB8AC3E}">
        <p14:creationId xmlns:p14="http://schemas.microsoft.com/office/powerpoint/2010/main" val="4217487287"/>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599017" y="1074244"/>
            <a:ext cx="8544983" cy="670967"/>
          </a:xfrm>
        </p:spPr>
        <p:txBody>
          <a:bodyPr>
            <a:normAutofit/>
          </a:bodyPr>
          <a:lstStyle/>
          <a:p>
            <a:r>
              <a:rPr lang="en-US" sz="3600" dirty="0"/>
              <a:t>TCP 3-way handshake</a:t>
            </a:r>
            <a:endParaRPr lang="en-US" sz="3300" b="0" dirty="0"/>
          </a:p>
        </p:txBody>
      </p:sp>
      <p:sp>
        <p:nvSpPr>
          <p:cNvPr id="215" name="Line 5">
            <a:extLst>
              <a:ext uri="{FF2B5EF4-FFF2-40B4-BE49-F238E27FC236}">
                <a16:creationId xmlns:a16="http://schemas.microsoft.com/office/drawing/2014/main" id="{977A2B4A-655D-5443-8A4F-92884511787E}"/>
              </a:ext>
            </a:extLst>
          </p:cNvPr>
          <p:cNvSpPr>
            <a:spLocks noChangeShapeType="1"/>
          </p:cNvSpPr>
          <p:nvPr/>
        </p:nvSpPr>
        <p:spPr bwMode="auto">
          <a:xfrm flipH="1">
            <a:off x="3597473" y="3166246"/>
            <a:ext cx="1191" cy="1852613"/>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a:solidFill>
                <a:srgbClr val="000000"/>
              </a:solidFill>
              <a:latin typeface="Tahoma" charset="0"/>
              <a:ea typeface="ＭＳ Ｐゴシック" charset="0"/>
            </a:endParaRPr>
          </a:p>
        </p:txBody>
      </p:sp>
      <p:grpSp>
        <p:nvGrpSpPr>
          <p:cNvPr id="216" name="Group 102">
            <a:extLst>
              <a:ext uri="{FF2B5EF4-FFF2-40B4-BE49-F238E27FC236}">
                <a16:creationId xmlns:a16="http://schemas.microsoft.com/office/drawing/2014/main" id="{1F3D6A6C-5FEE-8646-8A80-04AC9F3BFF74}"/>
              </a:ext>
            </a:extLst>
          </p:cNvPr>
          <p:cNvGrpSpPr>
            <a:grpSpLocks/>
          </p:cNvGrpSpPr>
          <p:nvPr/>
        </p:nvGrpSpPr>
        <p:grpSpPr bwMode="auto">
          <a:xfrm>
            <a:off x="2049662" y="3111478"/>
            <a:ext cx="3429000" cy="716756"/>
            <a:chOff x="761" y="1363"/>
            <a:chExt cx="2880" cy="602"/>
          </a:xfrm>
        </p:grpSpPr>
        <p:sp>
          <p:nvSpPr>
            <p:cNvPr id="217" name="Line 10">
              <a:extLst>
                <a:ext uri="{FF2B5EF4-FFF2-40B4-BE49-F238E27FC236}">
                  <a16:creationId xmlns:a16="http://schemas.microsoft.com/office/drawing/2014/main" id="{EE87312F-9111-3748-8D8C-BFB220C5EE37}"/>
                </a:ext>
              </a:extLst>
            </p:cNvPr>
            <p:cNvSpPr>
              <a:spLocks noChangeShapeType="1"/>
            </p:cNvSpPr>
            <p:nvPr/>
          </p:nvSpPr>
          <p:spPr bwMode="auto">
            <a:xfrm>
              <a:off x="2062" y="1502"/>
              <a:ext cx="1579" cy="46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sp>
          <p:nvSpPr>
            <p:cNvPr id="218" name="Rectangle 12">
              <a:extLst>
                <a:ext uri="{FF2B5EF4-FFF2-40B4-BE49-F238E27FC236}">
                  <a16:creationId xmlns:a16="http://schemas.microsoft.com/office/drawing/2014/main" id="{F50F8FCD-3A00-574F-A159-92B207C593BD}"/>
                </a:ext>
              </a:extLst>
            </p:cNvPr>
            <p:cNvSpPr>
              <a:spLocks noChangeArrowheads="1"/>
            </p:cNvSpPr>
            <p:nvPr/>
          </p:nvSpPr>
          <p:spPr bwMode="auto">
            <a:xfrm>
              <a:off x="2518" y="1565"/>
              <a:ext cx="590" cy="27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219" name="Text Box 13">
              <a:extLst>
                <a:ext uri="{FF2B5EF4-FFF2-40B4-BE49-F238E27FC236}">
                  <a16:creationId xmlns:a16="http://schemas.microsoft.com/office/drawing/2014/main" id="{24E8EE1C-DBA9-8F4D-82EE-29CEECDFAAD7}"/>
                </a:ext>
              </a:extLst>
            </p:cNvPr>
            <p:cNvSpPr txBox="1">
              <a:spLocks noChangeArrowheads="1"/>
            </p:cNvSpPr>
            <p:nvPr/>
          </p:nvSpPr>
          <p:spPr bwMode="auto">
            <a:xfrm>
              <a:off x="2286" y="1624"/>
              <a:ext cx="1145" cy="23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200" b="0" kern="0">
                  <a:solidFill>
                    <a:srgbClr val="000000"/>
                  </a:solidFill>
                </a:rPr>
                <a:t>SYNbit=1, Seq=x</a:t>
              </a:r>
            </a:p>
          </p:txBody>
        </p:sp>
        <p:sp>
          <p:nvSpPr>
            <p:cNvPr id="220" name="Text Box 21">
              <a:extLst>
                <a:ext uri="{FF2B5EF4-FFF2-40B4-BE49-F238E27FC236}">
                  <a16:creationId xmlns:a16="http://schemas.microsoft.com/office/drawing/2014/main" id="{8343DEBF-07A5-D746-BE48-88F38BD40754}"/>
                </a:ext>
              </a:extLst>
            </p:cNvPr>
            <p:cNvSpPr txBox="1">
              <a:spLocks noChangeArrowheads="1"/>
            </p:cNvSpPr>
            <p:nvPr/>
          </p:nvSpPr>
          <p:spPr bwMode="auto">
            <a:xfrm>
              <a:off x="761" y="1363"/>
              <a:ext cx="1279" cy="32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a:lnSpc>
                  <a:spcPct val="90000"/>
                </a:lnSpc>
                <a:defRPr/>
              </a:pPr>
              <a:r>
                <a:rPr lang="en-US" sz="1050" b="0" kern="0">
                  <a:solidFill>
                    <a:srgbClr val="000000"/>
                  </a:solidFill>
                </a:rPr>
                <a:t>choose init seq num, x</a:t>
              </a:r>
            </a:p>
            <a:p>
              <a:pPr algn="r" defTabSz="685800">
                <a:lnSpc>
                  <a:spcPct val="90000"/>
                </a:lnSpc>
                <a:defRPr/>
              </a:pPr>
              <a:r>
                <a:rPr lang="en-US" sz="1050" b="0" kern="0">
                  <a:solidFill>
                    <a:srgbClr val="000000"/>
                  </a:solidFill>
                </a:rPr>
                <a:t>send TCP SYN msg</a:t>
              </a:r>
            </a:p>
          </p:txBody>
        </p:sp>
      </p:grpSp>
      <p:sp>
        <p:nvSpPr>
          <p:cNvPr id="221" name="Line 22">
            <a:extLst>
              <a:ext uri="{FF2B5EF4-FFF2-40B4-BE49-F238E27FC236}">
                <a16:creationId xmlns:a16="http://schemas.microsoft.com/office/drawing/2014/main" id="{2FC7049F-93A3-A84A-9D90-B3F4B6E3F6E9}"/>
              </a:ext>
            </a:extLst>
          </p:cNvPr>
          <p:cNvSpPr>
            <a:spLocks noChangeShapeType="1"/>
          </p:cNvSpPr>
          <p:nvPr/>
        </p:nvSpPr>
        <p:spPr bwMode="auto">
          <a:xfrm flipH="1">
            <a:off x="5539384" y="3218633"/>
            <a:ext cx="1190" cy="2563416"/>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a:solidFill>
                <a:srgbClr val="000000"/>
              </a:solidFill>
              <a:latin typeface="Tahoma" charset="0"/>
              <a:ea typeface="ＭＳ Ｐゴシック" charset="0"/>
            </a:endParaRPr>
          </a:p>
        </p:txBody>
      </p:sp>
      <p:sp>
        <p:nvSpPr>
          <p:cNvPr id="222" name="Text Box 92">
            <a:extLst>
              <a:ext uri="{FF2B5EF4-FFF2-40B4-BE49-F238E27FC236}">
                <a16:creationId xmlns:a16="http://schemas.microsoft.com/office/drawing/2014/main" id="{8192AE36-3CEB-7940-A712-3437D9AE1C17}"/>
              </a:ext>
            </a:extLst>
          </p:cNvPr>
          <p:cNvSpPr txBox="1">
            <a:spLocks noChangeArrowheads="1"/>
          </p:cNvSpPr>
          <p:nvPr/>
        </p:nvSpPr>
        <p:spPr bwMode="auto">
          <a:xfrm>
            <a:off x="7153046" y="5347471"/>
            <a:ext cx="63030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200" b="0" kern="0">
                <a:solidFill>
                  <a:srgbClr val="CC0000"/>
                </a:solidFill>
              </a:rPr>
              <a:t>ESTAB</a:t>
            </a:r>
          </a:p>
        </p:txBody>
      </p:sp>
      <p:grpSp>
        <p:nvGrpSpPr>
          <p:cNvPr id="223" name="Group 109">
            <a:extLst>
              <a:ext uri="{FF2B5EF4-FFF2-40B4-BE49-F238E27FC236}">
                <a16:creationId xmlns:a16="http://schemas.microsoft.com/office/drawing/2014/main" id="{9180F1A8-9EF0-3C49-80B2-6C9528088F36}"/>
              </a:ext>
            </a:extLst>
          </p:cNvPr>
          <p:cNvGrpSpPr>
            <a:grpSpLocks/>
          </p:cNvGrpSpPr>
          <p:nvPr/>
        </p:nvGrpSpPr>
        <p:grpSpPr bwMode="auto">
          <a:xfrm>
            <a:off x="3596283" y="3613921"/>
            <a:ext cx="3446859" cy="1069181"/>
            <a:chOff x="2060" y="1785"/>
            <a:chExt cx="2895" cy="898"/>
          </a:xfrm>
        </p:grpSpPr>
        <p:sp>
          <p:nvSpPr>
            <p:cNvPr id="224" name="Line 11">
              <a:extLst>
                <a:ext uri="{FF2B5EF4-FFF2-40B4-BE49-F238E27FC236}">
                  <a16:creationId xmlns:a16="http://schemas.microsoft.com/office/drawing/2014/main" id="{660BD729-B466-584F-9DAC-1C1358024968}"/>
                </a:ext>
              </a:extLst>
            </p:cNvPr>
            <p:cNvSpPr>
              <a:spLocks noChangeShapeType="1"/>
            </p:cNvSpPr>
            <p:nvPr/>
          </p:nvSpPr>
          <p:spPr bwMode="auto">
            <a:xfrm flipH="1">
              <a:off x="2060" y="2031"/>
              <a:ext cx="1580" cy="652"/>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sp>
          <p:nvSpPr>
            <p:cNvPr id="225" name="Rectangle 14">
              <a:extLst>
                <a:ext uri="{FF2B5EF4-FFF2-40B4-BE49-F238E27FC236}">
                  <a16:creationId xmlns:a16="http://schemas.microsoft.com/office/drawing/2014/main" id="{36832487-CAD9-A047-9D5F-96D1B02D3E65}"/>
                </a:ext>
              </a:extLst>
            </p:cNvPr>
            <p:cNvSpPr>
              <a:spLocks noChangeArrowheads="1"/>
            </p:cNvSpPr>
            <p:nvPr/>
          </p:nvSpPr>
          <p:spPr bwMode="auto">
            <a:xfrm>
              <a:off x="2381" y="2206"/>
              <a:ext cx="896" cy="32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226" name="Text Box 83">
              <a:extLst>
                <a:ext uri="{FF2B5EF4-FFF2-40B4-BE49-F238E27FC236}">
                  <a16:creationId xmlns:a16="http://schemas.microsoft.com/office/drawing/2014/main" id="{393E04DD-B089-D14F-BFBB-76E878EC5F6F}"/>
                </a:ext>
              </a:extLst>
            </p:cNvPr>
            <p:cNvSpPr txBox="1">
              <a:spLocks noChangeArrowheads="1"/>
            </p:cNvSpPr>
            <p:nvPr/>
          </p:nvSpPr>
          <p:spPr bwMode="auto">
            <a:xfrm>
              <a:off x="2131" y="2169"/>
              <a:ext cx="1590" cy="388"/>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200" b="0" kern="0">
                  <a:solidFill>
                    <a:srgbClr val="000000"/>
                  </a:solidFill>
                </a:rPr>
                <a:t>SYNbit=1, Seq=y</a:t>
              </a:r>
            </a:p>
            <a:p>
              <a:pPr algn="ctr" defTabSz="685800">
                <a:defRPr/>
              </a:pPr>
              <a:r>
                <a:rPr lang="en-US" sz="1200" b="0" kern="0">
                  <a:solidFill>
                    <a:srgbClr val="000000"/>
                  </a:solidFill>
                </a:rPr>
                <a:t>ACKbit=1; ACKnum=x+1</a:t>
              </a:r>
            </a:p>
          </p:txBody>
        </p:sp>
        <p:sp>
          <p:nvSpPr>
            <p:cNvPr id="227" name="Text Box 93">
              <a:extLst>
                <a:ext uri="{FF2B5EF4-FFF2-40B4-BE49-F238E27FC236}">
                  <a16:creationId xmlns:a16="http://schemas.microsoft.com/office/drawing/2014/main" id="{D2107B90-790F-D84D-8A95-4CD5BE8D772A}"/>
                </a:ext>
              </a:extLst>
            </p:cNvPr>
            <p:cNvSpPr txBox="1">
              <a:spLocks noChangeArrowheads="1"/>
            </p:cNvSpPr>
            <p:nvPr/>
          </p:nvSpPr>
          <p:spPr bwMode="auto">
            <a:xfrm>
              <a:off x="3676" y="1785"/>
              <a:ext cx="1279" cy="44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a:lnSpc>
                  <a:spcPct val="90000"/>
                </a:lnSpc>
                <a:defRPr/>
              </a:pPr>
              <a:r>
                <a:rPr lang="en-US" sz="1050" b="0" kern="0">
                  <a:solidFill>
                    <a:srgbClr val="000000"/>
                  </a:solidFill>
                </a:rPr>
                <a:t>choose init seq num, y</a:t>
              </a:r>
            </a:p>
            <a:p>
              <a:pPr defTabSz="685800">
                <a:lnSpc>
                  <a:spcPct val="90000"/>
                </a:lnSpc>
                <a:defRPr/>
              </a:pPr>
              <a:r>
                <a:rPr lang="en-US" sz="1050" b="0" kern="0">
                  <a:solidFill>
                    <a:srgbClr val="000000"/>
                  </a:solidFill>
                </a:rPr>
                <a:t>send TCP SYNACK</a:t>
              </a:r>
            </a:p>
            <a:p>
              <a:pPr defTabSz="685800">
                <a:lnSpc>
                  <a:spcPct val="90000"/>
                </a:lnSpc>
                <a:defRPr/>
              </a:pPr>
              <a:r>
                <a:rPr lang="en-US" sz="1050" b="0" kern="0">
                  <a:solidFill>
                    <a:srgbClr val="000000"/>
                  </a:solidFill>
                </a:rPr>
                <a:t>msg, acking SYN</a:t>
              </a:r>
            </a:p>
          </p:txBody>
        </p:sp>
      </p:grpSp>
      <p:grpSp>
        <p:nvGrpSpPr>
          <p:cNvPr id="228" name="Group 110">
            <a:extLst>
              <a:ext uri="{FF2B5EF4-FFF2-40B4-BE49-F238E27FC236}">
                <a16:creationId xmlns:a16="http://schemas.microsoft.com/office/drawing/2014/main" id="{92A8D17F-88B5-E34B-ADF1-D1D5F4C6CACA}"/>
              </a:ext>
            </a:extLst>
          </p:cNvPr>
          <p:cNvGrpSpPr>
            <a:grpSpLocks/>
          </p:cNvGrpSpPr>
          <p:nvPr/>
        </p:nvGrpSpPr>
        <p:grpSpPr bwMode="auto">
          <a:xfrm>
            <a:off x="1823443" y="4437834"/>
            <a:ext cx="5083968" cy="1056085"/>
            <a:chOff x="571" y="2477"/>
            <a:chExt cx="4270" cy="887"/>
          </a:xfrm>
        </p:grpSpPr>
        <p:sp>
          <p:nvSpPr>
            <p:cNvPr id="229" name="Line 84">
              <a:extLst>
                <a:ext uri="{FF2B5EF4-FFF2-40B4-BE49-F238E27FC236}">
                  <a16:creationId xmlns:a16="http://schemas.microsoft.com/office/drawing/2014/main" id="{31D580AA-9CAF-1544-A3DB-06757FBBB395}"/>
                </a:ext>
              </a:extLst>
            </p:cNvPr>
            <p:cNvSpPr>
              <a:spLocks noChangeShapeType="1"/>
            </p:cNvSpPr>
            <p:nvPr/>
          </p:nvSpPr>
          <p:spPr bwMode="auto">
            <a:xfrm>
              <a:off x="2073" y="2728"/>
              <a:ext cx="1579" cy="46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sp>
          <p:nvSpPr>
            <p:cNvPr id="230" name="Rectangle 89">
              <a:extLst>
                <a:ext uri="{FF2B5EF4-FFF2-40B4-BE49-F238E27FC236}">
                  <a16:creationId xmlns:a16="http://schemas.microsoft.com/office/drawing/2014/main" id="{60D16AD1-FAFA-6248-BB4D-76643C40A64C}"/>
                </a:ext>
              </a:extLst>
            </p:cNvPr>
            <p:cNvSpPr>
              <a:spLocks noChangeArrowheads="1"/>
            </p:cNvSpPr>
            <p:nvPr/>
          </p:nvSpPr>
          <p:spPr bwMode="auto">
            <a:xfrm>
              <a:off x="2486" y="2806"/>
              <a:ext cx="775" cy="27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231" name="Text Box 90">
              <a:extLst>
                <a:ext uri="{FF2B5EF4-FFF2-40B4-BE49-F238E27FC236}">
                  <a16:creationId xmlns:a16="http://schemas.microsoft.com/office/drawing/2014/main" id="{D8F9F960-0A9B-F045-8B04-6F4D63130318}"/>
                </a:ext>
              </a:extLst>
            </p:cNvPr>
            <p:cNvSpPr txBox="1">
              <a:spLocks noChangeArrowheads="1"/>
            </p:cNvSpPr>
            <p:nvPr/>
          </p:nvSpPr>
          <p:spPr bwMode="auto">
            <a:xfrm>
              <a:off x="2065" y="2852"/>
              <a:ext cx="1584" cy="23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200" b="0" kern="0">
                  <a:solidFill>
                    <a:srgbClr val="000000"/>
                  </a:solidFill>
                </a:rPr>
                <a:t>ACKbit=1, ACKnum=y+1</a:t>
              </a:r>
            </a:p>
          </p:txBody>
        </p:sp>
        <p:sp>
          <p:nvSpPr>
            <p:cNvPr id="232" name="Text Box 94">
              <a:extLst>
                <a:ext uri="{FF2B5EF4-FFF2-40B4-BE49-F238E27FC236}">
                  <a16:creationId xmlns:a16="http://schemas.microsoft.com/office/drawing/2014/main" id="{B9046815-BDD2-9143-979C-D64169C26C55}"/>
                </a:ext>
              </a:extLst>
            </p:cNvPr>
            <p:cNvSpPr txBox="1">
              <a:spLocks noChangeArrowheads="1"/>
            </p:cNvSpPr>
            <p:nvPr/>
          </p:nvSpPr>
          <p:spPr bwMode="auto">
            <a:xfrm>
              <a:off x="571" y="2477"/>
              <a:ext cx="1473" cy="688"/>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a:lnSpc>
                  <a:spcPct val="90000"/>
                </a:lnSpc>
                <a:defRPr/>
              </a:pPr>
              <a:r>
                <a:rPr lang="en-US" sz="1050" b="0" kern="0" dirty="0">
                  <a:solidFill>
                    <a:srgbClr val="000000"/>
                  </a:solidFill>
                </a:rPr>
                <a:t>received SYNACK(x) </a:t>
              </a:r>
            </a:p>
            <a:p>
              <a:pPr algn="r" defTabSz="685800">
                <a:lnSpc>
                  <a:spcPct val="90000"/>
                </a:lnSpc>
                <a:defRPr/>
              </a:pPr>
              <a:r>
                <a:rPr lang="en-US" sz="1050" b="0" kern="0" dirty="0">
                  <a:solidFill>
                    <a:srgbClr val="000000"/>
                  </a:solidFill>
                </a:rPr>
                <a:t>indicates server is live;</a:t>
              </a:r>
            </a:p>
            <a:p>
              <a:pPr algn="r" defTabSz="685800">
                <a:lnSpc>
                  <a:spcPct val="90000"/>
                </a:lnSpc>
                <a:defRPr/>
              </a:pPr>
              <a:r>
                <a:rPr lang="en-US" sz="1050" b="0" kern="0" dirty="0">
                  <a:solidFill>
                    <a:srgbClr val="000000"/>
                  </a:solidFill>
                </a:rPr>
                <a:t>send ACK for SYNACK;</a:t>
              </a:r>
            </a:p>
            <a:p>
              <a:pPr algn="r" defTabSz="685800">
                <a:lnSpc>
                  <a:spcPct val="90000"/>
                </a:lnSpc>
                <a:defRPr/>
              </a:pPr>
              <a:r>
                <a:rPr lang="en-US" sz="1050" b="0" kern="0" dirty="0">
                  <a:solidFill>
                    <a:srgbClr val="000000"/>
                  </a:solidFill>
                </a:rPr>
                <a:t>this segment may contain </a:t>
              </a:r>
            </a:p>
            <a:p>
              <a:pPr algn="r" defTabSz="685800">
                <a:lnSpc>
                  <a:spcPct val="90000"/>
                </a:lnSpc>
                <a:defRPr/>
              </a:pPr>
              <a:r>
                <a:rPr lang="en-US" sz="1050" b="0" kern="0" dirty="0">
                  <a:solidFill>
                    <a:srgbClr val="000000"/>
                  </a:solidFill>
                </a:rPr>
                <a:t>client-to-server data</a:t>
              </a:r>
            </a:p>
          </p:txBody>
        </p:sp>
        <p:sp>
          <p:nvSpPr>
            <p:cNvPr id="233" name="Text Box 95">
              <a:extLst>
                <a:ext uri="{FF2B5EF4-FFF2-40B4-BE49-F238E27FC236}">
                  <a16:creationId xmlns:a16="http://schemas.microsoft.com/office/drawing/2014/main" id="{ADF0930B-F723-4446-8C5B-8996D59396E2}"/>
                </a:ext>
              </a:extLst>
            </p:cNvPr>
            <p:cNvSpPr txBox="1">
              <a:spLocks noChangeArrowheads="1"/>
            </p:cNvSpPr>
            <p:nvPr/>
          </p:nvSpPr>
          <p:spPr bwMode="auto">
            <a:xfrm>
              <a:off x="3640" y="3042"/>
              <a:ext cx="1201" cy="32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a:lnSpc>
                  <a:spcPct val="90000"/>
                </a:lnSpc>
                <a:defRPr/>
              </a:pPr>
              <a:r>
                <a:rPr lang="en-US" sz="1050" b="0" kern="0">
                  <a:solidFill>
                    <a:srgbClr val="000000"/>
                  </a:solidFill>
                </a:rPr>
                <a:t>received ACK(y) </a:t>
              </a:r>
            </a:p>
            <a:p>
              <a:pPr defTabSz="685800">
                <a:lnSpc>
                  <a:spcPct val="90000"/>
                </a:lnSpc>
                <a:defRPr/>
              </a:pPr>
              <a:r>
                <a:rPr lang="en-US" sz="1050" b="0" kern="0">
                  <a:solidFill>
                    <a:srgbClr val="000000"/>
                  </a:solidFill>
                </a:rPr>
                <a:t>indicates client is live</a:t>
              </a:r>
            </a:p>
          </p:txBody>
        </p:sp>
      </p:grpSp>
      <p:grpSp>
        <p:nvGrpSpPr>
          <p:cNvPr id="234" name="Group 105">
            <a:extLst>
              <a:ext uri="{FF2B5EF4-FFF2-40B4-BE49-F238E27FC236}">
                <a16:creationId xmlns:a16="http://schemas.microsoft.com/office/drawing/2014/main" id="{45AA77DF-71CD-2E48-9AEE-EC1E8FB1B1C5}"/>
              </a:ext>
            </a:extLst>
          </p:cNvPr>
          <p:cNvGrpSpPr>
            <a:grpSpLocks/>
          </p:cNvGrpSpPr>
          <p:nvPr/>
        </p:nvGrpSpPr>
        <p:grpSpPr bwMode="auto">
          <a:xfrm>
            <a:off x="1334096" y="3140053"/>
            <a:ext cx="823912" cy="550069"/>
            <a:chOff x="160" y="1387"/>
            <a:chExt cx="692" cy="462"/>
          </a:xfrm>
        </p:grpSpPr>
        <p:sp>
          <p:nvSpPr>
            <p:cNvPr id="235" name="Text Box 91">
              <a:extLst>
                <a:ext uri="{FF2B5EF4-FFF2-40B4-BE49-F238E27FC236}">
                  <a16:creationId xmlns:a16="http://schemas.microsoft.com/office/drawing/2014/main" id="{B93FA479-02A5-4C43-B059-3F1D0BB052E8}"/>
                </a:ext>
              </a:extLst>
            </p:cNvPr>
            <p:cNvSpPr txBox="1">
              <a:spLocks noChangeArrowheads="1"/>
            </p:cNvSpPr>
            <p:nvPr/>
          </p:nvSpPr>
          <p:spPr bwMode="auto">
            <a:xfrm>
              <a:off x="160" y="1616"/>
              <a:ext cx="692"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200" b="0" kern="0">
                  <a:solidFill>
                    <a:srgbClr val="000000"/>
                  </a:solidFill>
                </a:rPr>
                <a:t>SYNSENT</a:t>
              </a:r>
            </a:p>
          </p:txBody>
        </p:sp>
        <p:sp>
          <p:nvSpPr>
            <p:cNvPr id="236" name="Line 103">
              <a:extLst>
                <a:ext uri="{FF2B5EF4-FFF2-40B4-BE49-F238E27FC236}">
                  <a16:creationId xmlns:a16="http://schemas.microsoft.com/office/drawing/2014/main" id="{C569F88B-55D7-1F45-9FD5-8D995E4C94A5}"/>
                </a:ext>
              </a:extLst>
            </p:cNvPr>
            <p:cNvSpPr>
              <a:spLocks noChangeShapeType="1"/>
            </p:cNvSpPr>
            <p:nvPr/>
          </p:nvSpPr>
          <p:spPr bwMode="auto">
            <a:xfrm>
              <a:off x="462" y="1387"/>
              <a:ext cx="0" cy="27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grpSp>
      <p:grpSp>
        <p:nvGrpSpPr>
          <p:cNvPr id="237" name="Group 111">
            <a:extLst>
              <a:ext uri="{FF2B5EF4-FFF2-40B4-BE49-F238E27FC236}">
                <a16:creationId xmlns:a16="http://schemas.microsoft.com/office/drawing/2014/main" id="{FBD3641B-4567-B84B-B0A9-51F31757E64D}"/>
              </a:ext>
            </a:extLst>
          </p:cNvPr>
          <p:cNvGrpSpPr>
            <a:grpSpLocks/>
          </p:cNvGrpSpPr>
          <p:nvPr/>
        </p:nvGrpSpPr>
        <p:grpSpPr bwMode="auto">
          <a:xfrm>
            <a:off x="1335286" y="3635352"/>
            <a:ext cx="629842" cy="1241822"/>
            <a:chOff x="161" y="1803"/>
            <a:chExt cx="529" cy="1043"/>
          </a:xfrm>
        </p:grpSpPr>
        <p:sp>
          <p:nvSpPr>
            <p:cNvPr id="238" name="Text Box 16">
              <a:extLst>
                <a:ext uri="{FF2B5EF4-FFF2-40B4-BE49-F238E27FC236}">
                  <a16:creationId xmlns:a16="http://schemas.microsoft.com/office/drawing/2014/main" id="{46A42911-E4FA-6E45-98D3-9BA61AF39351}"/>
                </a:ext>
              </a:extLst>
            </p:cNvPr>
            <p:cNvSpPr txBox="1">
              <a:spLocks noChangeArrowheads="1"/>
            </p:cNvSpPr>
            <p:nvPr/>
          </p:nvSpPr>
          <p:spPr bwMode="auto">
            <a:xfrm>
              <a:off x="161" y="2613"/>
              <a:ext cx="529"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200" b="0" kern="0">
                  <a:solidFill>
                    <a:srgbClr val="CC0000"/>
                  </a:solidFill>
                </a:rPr>
                <a:t>ESTAB</a:t>
              </a:r>
            </a:p>
          </p:txBody>
        </p:sp>
        <p:sp>
          <p:nvSpPr>
            <p:cNvPr id="239" name="Line 104">
              <a:extLst>
                <a:ext uri="{FF2B5EF4-FFF2-40B4-BE49-F238E27FC236}">
                  <a16:creationId xmlns:a16="http://schemas.microsoft.com/office/drawing/2014/main" id="{B764515C-528C-5B41-979E-CEB5F77FD9DC}"/>
                </a:ext>
              </a:extLst>
            </p:cNvPr>
            <p:cNvSpPr>
              <a:spLocks noChangeShapeType="1"/>
            </p:cNvSpPr>
            <p:nvPr/>
          </p:nvSpPr>
          <p:spPr bwMode="auto">
            <a:xfrm>
              <a:off x="465" y="1803"/>
              <a:ext cx="0" cy="79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grpSp>
      <p:grpSp>
        <p:nvGrpSpPr>
          <p:cNvPr id="240" name="Group 108">
            <a:extLst>
              <a:ext uri="{FF2B5EF4-FFF2-40B4-BE49-F238E27FC236}">
                <a16:creationId xmlns:a16="http://schemas.microsoft.com/office/drawing/2014/main" id="{E9975853-CA29-F64E-9978-90818E85074F}"/>
              </a:ext>
            </a:extLst>
          </p:cNvPr>
          <p:cNvGrpSpPr>
            <a:grpSpLocks/>
          </p:cNvGrpSpPr>
          <p:nvPr/>
        </p:nvGrpSpPr>
        <p:grpSpPr bwMode="auto">
          <a:xfrm>
            <a:off x="6924080" y="3181725"/>
            <a:ext cx="892969" cy="919162"/>
            <a:chOff x="4855" y="1422"/>
            <a:chExt cx="750" cy="772"/>
          </a:xfrm>
        </p:grpSpPr>
        <p:sp>
          <p:nvSpPr>
            <p:cNvPr id="241" name="Text Box 99">
              <a:extLst>
                <a:ext uri="{FF2B5EF4-FFF2-40B4-BE49-F238E27FC236}">
                  <a16:creationId xmlns:a16="http://schemas.microsoft.com/office/drawing/2014/main" id="{8F08BD14-4FFB-B243-AC1A-68FE85BE4E11}"/>
                </a:ext>
              </a:extLst>
            </p:cNvPr>
            <p:cNvSpPr txBox="1">
              <a:spLocks noChangeArrowheads="1"/>
            </p:cNvSpPr>
            <p:nvPr/>
          </p:nvSpPr>
          <p:spPr bwMode="auto">
            <a:xfrm>
              <a:off x="4855" y="1961"/>
              <a:ext cx="75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200" b="0" kern="0">
                  <a:solidFill>
                    <a:srgbClr val="000000"/>
                  </a:solidFill>
                </a:rPr>
                <a:t>SYN RCVD</a:t>
              </a:r>
            </a:p>
          </p:txBody>
        </p:sp>
        <p:sp>
          <p:nvSpPr>
            <p:cNvPr id="242" name="Line 106">
              <a:extLst>
                <a:ext uri="{FF2B5EF4-FFF2-40B4-BE49-F238E27FC236}">
                  <a16:creationId xmlns:a16="http://schemas.microsoft.com/office/drawing/2014/main" id="{0D6BD76C-B84A-F940-AC88-70ACC69EC6F4}"/>
                </a:ext>
              </a:extLst>
            </p:cNvPr>
            <p:cNvSpPr>
              <a:spLocks noChangeShapeType="1"/>
            </p:cNvSpPr>
            <p:nvPr/>
          </p:nvSpPr>
          <p:spPr bwMode="auto">
            <a:xfrm>
              <a:off x="5339" y="1422"/>
              <a:ext cx="0" cy="56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grpSp>
      <p:sp>
        <p:nvSpPr>
          <p:cNvPr id="243" name="Line 107">
            <a:extLst>
              <a:ext uri="{FF2B5EF4-FFF2-40B4-BE49-F238E27FC236}">
                <a16:creationId xmlns:a16="http://schemas.microsoft.com/office/drawing/2014/main" id="{28C3410E-FF26-2849-8647-5DA1E34B6C9E}"/>
              </a:ext>
            </a:extLst>
          </p:cNvPr>
          <p:cNvSpPr>
            <a:spLocks noChangeShapeType="1"/>
          </p:cNvSpPr>
          <p:nvPr/>
        </p:nvSpPr>
        <p:spPr bwMode="auto">
          <a:xfrm>
            <a:off x="7487246" y="4083028"/>
            <a:ext cx="0" cy="127873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a:defRPr/>
            </a:pPr>
            <a:endParaRPr lang="en-US" sz="1200" b="0" kern="0">
              <a:solidFill>
                <a:srgbClr val="000000"/>
              </a:solidFill>
              <a:latin typeface="Tahoma" charset="0"/>
              <a:ea typeface="ＭＳ Ｐゴシック" charset="0"/>
            </a:endParaRPr>
          </a:p>
        </p:txBody>
      </p:sp>
      <p:sp>
        <p:nvSpPr>
          <p:cNvPr id="245" name="Text Box 114">
            <a:extLst>
              <a:ext uri="{FF2B5EF4-FFF2-40B4-BE49-F238E27FC236}">
                <a16:creationId xmlns:a16="http://schemas.microsoft.com/office/drawing/2014/main" id="{A27DEC11-2958-674C-B587-49A38C649582}"/>
              </a:ext>
            </a:extLst>
          </p:cNvPr>
          <p:cNvSpPr txBox="1">
            <a:spLocks noChangeArrowheads="1"/>
          </p:cNvSpPr>
          <p:nvPr/>
        </p:nvSpPr>
        <p:spPr bwMode="auto">
          <a:xfrm>
            <a:off x="997009" y="2114061"/>
            <a:ext cx="1428661" cy="6001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a:defRPr/>
            </a:pPr>
            <a:r>
              <a:rPr lang="en-US" sz="2100" b="0" kern="0" dirty="0">
                <a:solidFill>
                  <a:srgbClr val="000099"/>
                </a:solidFill>
                <a:latin typeface="Calibri"/>
              </a:rPr>
              <a:t>C</a:t>
            </a:r>
            <a:r>
              <a:rPr lang="en-US" sz="2100" b="0" kern="0" dirty="0" err="1">
                <a:solidFill>
                  <a:srgbClr val="000099"/>
                </a:solidFill>
                <a:latin typeface="Calibri"/>
              </a:rPr>
              <a:t>lient</a:t>
            </a:r>
            <a:r>
              <a:rPr lang="en-US" sz="2100" b="0" kern="0" dirty="0">
                <a:solidFill>
                  <a:srgbClr val="000099"/>
                </a:solidFill>
                <a:latin typeface="Calibri"/>
              </a:rPr>
              <a:t> state</a:t>
            </a:r>
          </a:p>
          <a:p>
            <a:pPr algn="r" defTabSz="685800">
              <a:defRPr/>
            </a:pPr>
            <a:endParaRPr lang="en-US" sz="1200" b="0" i="1" kern="0" dirty="0">
              <a:solidFill>
                <a:srgbClr val="000099"/>
              </a:solidFill>
            </a:endParaRPr>
          </a:p>
        </p:txBody>
      </p:sp>
      <p:sp>
        <p:nvSpPr>
          <p:cNvPr id="246" name="Text Box 115">
            <a:extLst>
              <a:ext uri="{FF2B5EF4-FFF2-40B4-BE49-F238E27FC236}">
                <a16:creationId xmlns:a16="http://schemas.microsoft.com/office/drawing/2014/main" id="{052EAC19-09BF-FD44-ADF4-7A708D2CC77C}"/>
              </a:ext>
            </a:extLst>
          </p:cNvPr>
          <p:cNvSpPr txBox="1">
            <a:spLocks noChangeArrowheads="1"/>
          </p:cNvSpPr>
          <p:nvPr/>
        </p:nvSpPr>
        <p:spPr bwMode="auto">
          <a:xfrm>
            <a:off x="1330037" y="2649467"/>
            <a:ext cx="6832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200" b="0" kern="0" dirty="0">
                <a:solidFill>
                  <a:srgbClr val="000000"/>
                </a:solidFill>
              </a:rPr>
              <a:t>LISTEN</a:t>
            </a:r>
          </a:p>
        </p:txBody>
      </p:sp>
      <p:sp>
        <p:nvSpPr>
          <p:cNvPr id="247" name="Text Box 116">
            <a:extLst>
              <a:ext uri="{FF2B5EF4-FFF2-40B4-BE49-F238E27FC236}">
                <a16:creationId xmlns:a16="http://schemas.microsoft.com/office/drawing/2014/main" id="{27C21C28-5638-8F4A-8A80-DBD146AD39D1}"/>
              </a:ext>
            </a:extLst>
          </p:cNvPr>
          <p:cNvSpPr txBox="1">
            <a:spLocks noChangeArrowheads="1"/>
          </p:cNvSpPr>
          <p:nvPr/>
        </p:nvSpPr>
        <p:spPr bwMode="auto">
          <a:xfrm>
            <a:off x="6629444" y="1668719"/>
            <a:ext cx="1497590" cy="6001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a:defRPr/>
            </a:pPr>
            <a:r>
              <a:rPr lang="en-US" sz="2100" b="0" kern="0" dirty="0">
                <a:solidFill>
                  <a:srgbClr val="000099"/>
                </a:solidFill>
                <a:latin typeface="Calibri"/>
              </a:rPr>
              <a:t>S</a:t>
            </a:r>
            <a:r>
              <a:rPr lang="en-US" sz="2100" b="0" kern="0" dirty="0" err="1">
                <a:solidFill>
                  <a:srgbClr val="000099"/>
                </a:solidFill>
                <a:latin typeface="Calibri"/>
              </a:rPr>
              <a:t>erver</a:t>
            </a:r>
            <a:r>
              <a:rPr lang="en-US" sz="2100" b="0" kern="0" dirty="0">
                <a:solidFill>
                  <a:srgbClr val="000099"/>
                </a:solidFill>
                <a:latin typeface="Calibri"/>
              </a:rPr>
              <a:t> state</a:t>
            </a:r>
          </a:p>
          <a:p>
            <a:pPr algn="r" defTabSz="685800">
              <a:defRPr/>
            </a:pPr>
            <a:endParaRPr lang="en-US" sz="1200" b="0" i="1" kern="0" dirty="0">
              <a:solidFill>
                <a:srgbClr val="000099"/>
              </a:solidFill>
            </a:endParaRPr>
          </a:p>
        </p:txBody>
      </p:sp>
      <p:sp>
        <p:nvSpPr>
          <p:cNvPr id="248" name="Text Box 117">
            <a:extLst>
              <a:ext uri="{FF2B5EF4-FFF2-40B4-BE49-F238E27FC236}">
                <a16:creationId xmlns:a16="http://schemas.microsoft.com/office/drawing/2014/main" id="{2B920772-7698-6844-B114-A453A028C206}"/>
              </a:ext>
            </a:extLst>
          </p:cNvPr>
          <p:cNvSpPr txBox="1">
            <a:spLocks noChangeArrowheads="1"/>
          </p:cNvSpPr>
          <p:nvPr/>
        </p:nvSpPr>
        <p:spPr bwMode="auto">
          <a:xfrm>
            <a:off x="7108139" y="2831633"/>
            <a:ext cx="6832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a:defRPr/>
            </a:pPr>
            <a:r>
              <a:rPr lang="en-US" sz="1200" b="0" kern="0" dirty="0">
                <a:solidFill>
                  <a:srgbClr val="000000"/>
                </a:solidFill>
              </a:rPr>
              <a:t>LISTEN</a:t>
            </a:r>
          </a:p>
        </p:txBody>
      </p:sp>
      <p:grpSp>
        <p:nvGrpSpPr>
          <p:cNvPr id="249" name="Group 118">
            <a:extLst>
              <a:ext uri="{FF2B5EF4-FFF2-40B4-BE49-F238E27FC236}">
                <a16:creationId xmlns:a16="http://schemas.microsoft.com/office/drawing/2014/main" id="{EE14688C-F1C2-7F41-8726-D165159240FD}"/>
              </a:ext>
            </a:extLst>
          </p:cNvPr>
          <p:cNvGrpSpPr>
            <a:grpSpLocks/>
          </p:cNvGrpSpPr>
          <p:nvPr/>
        </p:nvGrpSpPr>
        <p:grpSpPr bwMode="auto">
          <a:xfrm>
            <a:off x="3348355" y="2726857"/>
            <a:ext cx="482203" cy="450056"/>
            <a:chOff x="-44" y="1473"/>
            <a:chExt cx="981" cy="1105"/>
          </a:xfrm>
        </p:grpSpPr>
        <p:pic>
          <p:nvPicPr>
            <p:cNvPr id="424" name="Picture 119" descr="desktop_computer_stylized_medium">
              <a:extLst>
                <a:ext uri="{FF2B5EF4-FFF2-40B4-BE49-F238E27FC236}">
                  <a16:creationId xmlns:a16="http://schemas.microsoft.com/office/drawing/2014/main" id="{1C11CA15-FEC8-A341-80F1-CFA1FA9F145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5" name="Freeform 120">
              <a:extLst>
                <a:ext uri="{FF2B5EF4-FFF2-40B4-BE49-F238E27FC236}">
                  <a16:creationId xmlns:a16="http://schemas.microsoft.com/office/drawing/2014/main" id="{8CCBA09D-3C96-6544-9960-AA2F6CD2F41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a:defRPr/>
              </a:pPr>
              <a:endParaRPr lang="en-US" sz="1200" b="0" kern="0">
                <a:solidFill>
                  <a:srgbClr val="000000"/>
                </a:solidFill>
                <a:latin typeface="Tahoma" panose="020B0604030504040204" pitchFamily="34" charset="0"/>
                <a:ea typeface="ＭＳ Ｐゴシック" panose="020B0600070205080204" pitchFamily="34" charset="-128"/>
              </a:endParaRPr>
            </a:p>
          </p:txBody>
        </p:sp>
      </p:grpSp>
      <p:grpSp>
        <p:nvGrpSpPr>
          <p:cNvPr id="250" name="Group 121">
            <a:extLst>
              <a:ext uri="{FF2B5EF4-FFF2-40B4-BE49-F238E27FC236}">
                <a16:creationId xmlns:a16="http://schemas.microsoft.com/office/drawing/2014/main" id="{DC61BD1A-A71F-CF4B-B53E-5ECC0609FEB5}"/>
              </a:ext>
            </a:extLst>
          </p:cNvPr>
          <p:cNvGrpSpPr>
            <a:grpSpLocks/>
          </p:cNvGrpSpPr>
          <p:nvPr/>
        </p:nvGrpSpPr>
        <p:grpSpPr bwMode="auto">
          <a:xfrm>
            <a:off x="5416357" y="2792341"/>
            <a:ext cx="252413" cy="384572"/>
            <a:chOff x="4140" y="429"/>
            <a:chExt cx="1425" cy="2396"/>
          </a:xfrm>
        </p:grpSpPr>
        <p:sp>
          <p:nvSpPr>
            <p:cNvPr id="251" name="Freeform 122">
              <a:extLst>
                <a:ext uri="{FF2B5EF4-FFF2-40B4-BE49-F238E27FC236}">
                  <a16:creationId xmlns:a16="http://schemas.microsoft.com/office/drawing/2014/main" id="{0CD95998-3FB2-FF44-94A2-CC491B713340}"/>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a:defRPr/>
              </a:pPr>
              <a:endParaRPr lang="en-US" sz="1200" b="0" kern="0">
                <a:solidFill>
                  <a:srgbClr val="000000"/>
                </a:solidFill>
                <a:latin typeface="Tahoma" panose="020B0604030504040204" pitchFamily="34" charset="0"/>
                <a:ea typeface="ＭＳ Ｐゴシック" panose="020B0600070205080204" pitchFamily="34" charset="-128"/>
              </a:endParaRPr>
            </a:p>
          </p:txBody>
        </p:sp>
        <p:sp>
          <p:nvSpPr>
            <p:cNvPr id="252" name="Rectangle 123">
              <a:extLst>
                <a:ext uri="{FF2B5EF4-FFF2-40B4-BE49-F238E27FC236}">
                  <a16:creationId xmlns:a16="http://schemas.microsoft.com/office/drawing/2014/main" id="{BF76EB82-B4E1-B149-BE06-EFCD582E8676}"/>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253" name="Freeform 124">
              <a:extLst>
                <a:ext uri="{FF2B5EF4-FFF2-40B4-BE49-F238E27FC236}">
                  <a16:creationId xmlns:a16="http://schemas.microsoft.com/office/drawing/2014/main" id="{338FE797-056A-6E48-9B03-4B0253D638F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a:defRPr/>
              </a:pPr>
              <a:endParaRPr lang="en-US" sz="1200" b="0" kern="0">
                <a:solidFill>
                  <a:srgbClr val="000000"/>
                </a:solidFill>
                <a:latin typeface="Tahoma" panose="020B0604030504040204" pitchFamily="34" charset="0"/>
                <a:ea typeface="ＭＳ Ｐゴシック" panose="020B0600070205080204" pitchFamily="34" charset="-128"/>
              </a:endParaRPr>
            </a:p>
          </p:txBody>
        </p:sp>
        <p:sp>
          <p:nvSpPr>
            <p:cNvPr id="254" name="Freeform 125">
              <a:extLst>
                <a:ext uri="{FF2B5EF4-FFF2-40B4-BE49-F238E27FC236}">
                  <a16:creationId xmlns:a16="http://schemas.microsoft.com/office/drawing/2014/main" id="{8D12AA45-CFED-084A-B74C-A299F8140712}"/>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a:defRPr/>
              </a:pPr>
              <a:endParaRPr lang="en-US" sz="1200" b="0" kern="0">
                <a:solidFill>
                  <a:srgbClr val="000000"/>
                </a:solidFill>
                <a:latin typeface="Tahoma" panose="020B0604030504040204" pitchFamily="34" charset="0"/>
                <a:ea typeface="ＭＳ Ｐゴシック" panose="020B0600070205080204" pitchFamily="34" charset="-128"/>
              </a:endParaRPr>
            </a:p>
          </p:txBody>
        </p:sp>
        <p:sp>
          <p:nvSpPr>
            <p:cNvPr id="255" name="Rectangle 126">
              <a:extLst>
                <a:ext uri="{FF2B5EF4-FFF2-40B4-BE49-F238E27FC236}">
                  <a16:creationId xmlns:a16="http://schemas.microsoft.com/office/drawing/2014/main" id="{56E176FE-7110-C043-AC64-4C5F3D2E4792}"/>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grpSp>
          <p:nvGrpSpPr>
            <p:cNvPr id="256" name="Group 127">
              <a:extLst>
                <a:ext uri="{FF2B5EF4-FFF2-40B4-BE49-F238E27FC236}">
                  <a16:creationId xmlns:a16="http://schemas.microsoft.com/office/drawing/2014/main" id="{A3707B54-2470-3A4A-B09A-A776F4E8539D}"/>
                </a:ext>
              </a:extLst>
            </p:cNvPr>
            <p:cNvGrpSpPr>
              <a:grpSpLocks/>
            </p:cNvGrpSpPr>
            <p:nvPr/>
          </p:nvGrpSpPr>
          <p:grpSpPr bwMode="auto">
            <a:xfrm>
              <a:off x="4749" y="668"/>
              <a:ext cx="581" cy="145"/>
              <a:chOff x="614" y="2568"/>
              <a:chExt cx="725" cy="139"/>
            </a:xfrm>
          </p:grpSpPr>
          <p:sp>
            <p:nvSpPr>
              <p:cNvPr id="422" name="AutoShape 128">
                <a:extLst>
                  <a:ext uri="{FF2B5EF4-FFF2-40B4-BE49-F238E27FC236}">
                    <a16:creationId xmlns:a16="http://schemas.microsoft.com/office/drawing/2014/main" id="{C32686E6-B534-4B48-85B4-322123C24741}"/>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423" name="AutoShape 129">
                <a:extLst>
                  <a:ext uri="{FF2B5EF4-FFF2-40B4-BE49-F238E27FC236}">
                    <a16:creationId xmlns:a16="http://schemas.microsoft.com/office/drawing/2014/main" id="{5846C4C5-19DD-E040-A465-B55F5E21A757}"/>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grpSp>
        <p:sp>
          <p:nvSpPr>
            <p:cNvPr id="257" name="Rectangle 130">
              <a:extLst>
                <a:ext uri="{FF2B5EF4-FFF2-40B4-BE49-F238E27FC236}">
                  <a16:creationId xmlns:a16="http://schemas.microsoft.com/office/drawing/2014/main" id="{E24E2E97-8AA8-D94D-B792-C58D1DB2D334}"/>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grpSp>
          <p:nvGrpSpPr>
            <p:cNvPr id="258" name="Group 131">
              <a:extLst>
                <a:ext uri="{FF2B5EF4-FFF2-40B4-BE49-F238E27FC236}">
                  <a16:creationId xmlns:a16="http://schemas.microsoft.com/office/drawing/2014/main" id="{01958DE7-9158-5C4A-975E-7090A73BD88C}"/>
                </a:ext>
              </a:extLst>
            </p:cNvPr>
            <p:cNvGrpSpPr>
              <a:grpSpLocks/>
            </p:cNvGrpSpPr>
            <p:nvPr/>
          </p:nvGrpSpPr>
          <p:grpSpPr bwMode="auto">
            <a:xfrm>
              <a:off x="4747" y="994"/>
              <a:ext cx="581" cy="134"/>
              <a:chOff x="614" y="2568"/>
              <a:chExt cx="725" cy="139"/>
            </a:xfrm>
          </p:grpSpPr>
          <p:sp>
            <p:nvSpPr>
              <p:cNvPr id="420" name="AutoShape 132">
                <a:extLst>
                  <a:ext uri="{FF2B5EF4-FFF2-40B4-BE49-F238E27FC236}">
                    <a16:creationId xmlns:a16="http://schemas.microsoft.com/office/drawing/2014/main" id="{0097250A-579E-714A-BB43-1775F7C45B3C}"/>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421" name="AutoShape 133">
                <a:extLst>
                  <a:ext uri="{FF2B5EF4-FFF2-40B4-BE49-F238E27FC236}">
                    <a16:creationId xmlns:a16="http://schemas.microsoft.com/office/drawing/2014/main" id="{011ECBC9-4E9D-9949-BBD3-4E72A731A813}"/>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grpSp>
        <p:sp>
          <p:nvSpPr>
            <p:cNvPr id="259" name="Rectangle 134">
              <a:extLst>
                <a:ext uri="{FF2B5EF4-FFF2-40B4-BE49-F238E27FC236}">
                  <a16:creationId xmlns:a16="http://schemas.microsoft.com/office/drawing/2014/main" id="{52385C15-71CF-0646-85DA-481C87C2251B}"/>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260" name="Rectangle 135">
              <a:extLst>
                <a:ext uri="{FF2B5EF4-FFF2-40B4-BE49-F238E27FC236}">
                  <a16:creationId xmlns:a16="http://schemas.microsoft.com/office/drawing/2014/main" id="{E9AFAD7D-A0FD-3344-8D9C-D21DB7BED2D3}"/>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grpSp>
          <p:nvGrpSpPr>
            <p:cNvPr id="261" name="Group 136">
              <a:extLst>
                <a:ext uri="{FF2B5EF4-FFF2-40B4-BE49-F238E27FC236}">
                  <a16:creationId xmlns:a16="http://schemas.microsoft.com/office/drawing/2014/main" id="{36701E94-39B0-BB4E-B8F9-B11ED62531B0}"/>
                </a:ext>
              </a:extLst>
            </p:cNvPr>
            <p:cNvGrpSpPr>
              <a:grpSpLocks/>
            </p:cNvGrpSpPr>
            <p:nvPr/>
          </p:nvGrpSpPr>
          <p:grpSpPr bwMode="auto">
            <a:xfrm>
              <a:off x="4735" y="1627"/>
              <a:ext cx="582" cy="151"/>
              <a:chOff x="614" y="2568"/>
              <a:chExt cx="725" cy="139"/>
            </a:xfrm>
          </p:grpSpPr>
          <p:sp>
            <p:nvSpPr>
              <p:cNvPr id="277" name="AutoShape 137">
                <a:extLst>
                  <a:ext uri="{FF2B5EF4-FFF2-40B4-BE49-F238E27FC236}">
                    <a16:creationId xmlns:a16="http://schemas.microsoft.com/office/drawing/2014/main" id="{2535A487-3992-6B4F-9D85-E297BC39036D}"/>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419" name="AutoShape 138">
                <a:extLst>
                  <a:ext uri="{FF2B5EF4-FFF2-40B4-BE49-F238E27FC236}">
                    <a16:creationId xmlns:a16="http://schemas.microsoft.com/office/drawing/2014/main" id="{C55E1D44-7480-0442-A9DA-330FF7250538}"/>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grpSp>
        <p:sp>
          <p:nvSpPr>
            <p:cNvPr id="262" name="Freeform 139">
              <a:extLst>
                <a:ext uri="{FF2B5EF4-FFF2-40B4-BE49-F238E27FC236}">
                  <a16:creationId xmlns:a16="http://schemas.microsoft.com/office/drawing/2014/main" id="{56DA20E3-D49F-444E-8D21-F715762F02DD}"/>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a:defRPr/>
              </a:pPr>
              <a:endParaRPr lang="en-US" sz="1200" b="0" kern="0">
                <a:solidFill>
                  <a:srgbClr val="000000"/>
                </a:solidFill>
                <a:latin typeface="Tahoma" panose="020B0604030504040204" pitchFamily="34" charset="0"/>
                <a:ea typeface="ＭＳ Ｐゴシック" panose="020B0600070205080204" pitchFamily="34" charset="-128"/>
              </a:endParaRPr>
            </a:p>
          </p:txBody>
        </p:sp>
        <p:grpSp>
          <p:nvGrpSpPr>
            <p:cNvPr id="263" name="Group 140">
              <a:extLst>
                <a:ext uri="{FF2B5EF4-FFF2-40B4-BE49-F238E27FC236}">
                  <a16:creationId xmlns:a16="http://schemas.microsoft.com/office/drawing/2014/main" id="{350DC23D-91BA-0F49-A121-0BB6DA6FFB97}"/>
                </a:ext>
              </a:extLst>
            </p:cNvPr>
            <p:cNvGrpSpPr>
              <a:grpSpLocks/>
            </p:cNvGrpSpPr>
            <p:nvPr/>
          </p:nvGrpSpPr>
          <p:grpSpPr bwMode="auto">
            <a:xfrm>
              <a:off x="4739" y="1327"/>
              <a:ext cx="582" cy="139"/>
              <a:chOff x="614" y="2568"/>
              <a:chExt cx="725" cy="139"/>
            </a:xfrm>
          </p:grpSpPr>
          <p:sp>
            <p:nvSpPr>
              <p:cNvPr id="275" name="AutoShape 141">
                <a:extLst>
                  <a:ext uri="{FF2B5EF4-FFF2-40B4-BE49-F238E27FC236}">
                    <a16:creationId xmlns:a16="http://schemas.microsoft.com/office/drawing/2014/main" id="{B6F4CD24-7945-E141-8AE5-B72F07D79D0A}"/>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276" name="AutoShape 142">
                <a:extLst>
                  <a:ext uri="{FF2B5EF4-FFF2-40B4-BE49-F238E27FC236}">
                    <a16:creationId xmlns:a16="http://schemas.microsoft.com/office/drawing/2014/main" id="{A13F2C2E-8E50-C242-BBFA-276B4503978A}"/>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grpSp>
        <p:sp>
          <p:nvSpPr>
            <p:cNvPr id="264" name="Rectangle 143">
              <a:extLst>
                <a:ext uri="{FF2B5EF4-FFF2-40B4-BE49-F238E27FC236}">
                  <a16:creationId xmlns:a16="http://schemas.microsoft.com/office/drawing/2014/main" id="{C95C6BF7-C7DF-FB4E-BCA1-1C5F3CF4748B}"/>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265" name="Freeform 144">
              <a:extLst>
                <a:ext uri="{FF2B5EF4-FFF2-40B4-BE49-F238E27FC236}">
                  <a16:creationId xmlns:a16="http://schemas.microsoft.com/office/drawing/2014/main" id="{E716E123-C485-CC44-A743-C9D7E94AF6B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a:defRPr/>
              </a:pPr>
              <a:endParaRPr lang="en-US" sz="1200" b="0" kern="0">
                <a:solidFill>
                  <a:srgbClr val="000000"/>
                </a:solidFill>
                <a:latin typeface="Tahoma" panose="020B0604030504040204" pitchFamily="34" charset="0"/>
                <a:ea typeface="ＭＳ Ｐゴシック" panose="020B0600070205080204" pitchFamily="34" charset="-128"/>
              </a:endParaRPr>
            </a:p>
          </p:txBody>
        </p:sp>
        <p:sp>
          <p:nvSpPr>
            <p:cNvPr id="266" name="Freeform 145">
              <a:extLst>
                <a:ext uri="{FF2B5EF4-FFF2-40B4-BE49-F238E27FC236}">
                  <a16:creationId xmlns:a16="http://schemas.microsoft.com/office/drawing/2014/main" id="{8B36D081-D3B9-D34B-91B2-079B05D09143}"/>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a:defRPr/>
              </a:pPr>
              <a:endParaRPr lang="en-US" sz="1200" b="0" kern="0">
                <a:solidFill>
                  <a:srgbClr val="000000"/>
                </a:solidFill>
                <a:latin typeface="Tahoma" panose="020B0604030504040204" pitchFamily="34" charset="0"/>
                <a:ea typeface="ＭＳ Ｐゴシック" panose="020B0600070205080204" pitchFamily="34" charset="-128"/>
              </a:endParaRPr>
            </a:p>
          </p:txBody>
        </p:sp>
        <p:sp>
          <p:nvSpPr>
            <p:cNvPr id="267" name="Oval 146">
              <a:extLst>
                <a:ext uri="{FF2B5EF4-FFF2-40B4-BE49-F238E27FC236}">
                  <a16:creationId xmlns:a16="http://schemas.microsoft.com/office/drawing/2014/main" id="{B32C0505-6B5E-5B45-9C22-ABAD0452C43F}"/>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268" name="Freeform 147">
              <a:extLst>
                <a:ext uri="{FF2B5EF4-FFF2-40B4-BE49-F238E27FC236}">
                  <a16:creationId xmlns:a16="http://schemas.microsoft.com/office/drawing/2014/main" id="{30177E53-587A-9B45-9ECD-611B7CEB1E04}"/>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a:defRPr/>
              </a:pPr>
              <a:endParaRPr lang="en-US" sz="1200" b="0" kern="0">
                <a:solidFill>
                  <a:srgbClr val="000000"/>
                </a:solidFill>
                <a:latin typeface="Tahoma" panose="020B0604030504040204" pitchFamily="34" charset="0"/>
                <a:ea typeface="ＭＳ Ｐゴシック" panose="020B0600070205080204" pitchFamily="34" charset="-128"/>
              </a:endParaRPr>
            </a:p>
          </p:txBody>
        </p:sp>
        <p:sp>
          <p:nvSpPr>
            <p:cNvPr id="269" name="AutoShape 148">
              <a:extLst>
                <a:ext uri="{FF2B5EF4-FFF2-40B4-BE49-F238E27FC236}">
                  <a16:creationId xmlns:a16="http://schemas.microsoft.com/office/drawing/2014/main" id="{0DA2D2A9-124E-EB41-86B5-909A794DF763}"/>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270" name="AutoShape 149">
              <a:extLst>
                <a:ext uri="{FF2B5EF4-FFF2-40B4-BE49-F238E27FC236}">
                  <a16:creationId xmlns:a16="http://schemas.microsoft.com/office/drawing/2014/main" id="{CA5FFC73-D7D9-D240-94B8-900F51AC0C7D}"/>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271" name="Oval 150">
              <a:extLst>
                <a:ext uri="{FF2B5EF4-FFF2-40B4-BE49-F238E27FC236}">
                  <a16:creationId xmlns:a16="http://schemas.microsoft.com/office/drawing/2014/main" id="{EFC35150-3347-7042-80EB-A8781A361256}"/>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272" name="Oval 151">
              <a:extLst>
                <a:ext uri="{FF2B5EF4-FFF2-40B4-BE49-F238E27FC236}">
                  <a16:creationId xmlns:a16="http://schemas.microsoft.com/office/drawing/2014/main" id="{EA2EA724-2820-AE47-8D84-09E997A6DDAA}"/>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1" hangingPunct="1">
                <a:defRPr/>
              </a:pPr>
              <a:endParaRPr lang="en-US" sz="1350" b="0" kern="0">
                <a:solidFill>
                  <a:srgbClr val="FF0000"/>
                </a:solidFill>
                <a:latin typeface="Arial" charset="0"/>
                <a:ea typeface="ＭＳ Ｐゴシック" charset="0"/>
                <a:cs typeface="Arial" charset="0"/>
              </a:endParaRPr>
            </a:p>
          </p:txBody>
        </p:sp>
        <p:sp>
          <p:nvSpPr>
            <p:cNvPr id="273" name="Oval 152">
              <a:extLst>
                <a:ext uri="{FF2B5EF4-FFF2-40B4-BE49-F238E27FC236}">
                  <a16:creationId xmlns:a16="http://schemas.microsoft.com/office/drawing/2014/main" id="{27B270D9-EE2B-924F-8F2A-27B9EB6ABE98}"/>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sp>
          <p:nvSpPr>
            <p:cNvPr id="274" name="Rectangle 153">
              <a:extLst>
                <a:ext uri="{FF2B5EF4-FFF2-40B4-BE49-F238E27FC236}">
                  <a16:creationId xmlns:a16="http://schemas.microsoft.com/office/drawing/2014/main" id="{689F1C5E-1D85-0243-9E5E-0ABE340F97D1}"/>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a:defRPr/>
              </a:pPr>
              <a:endParaRPr lang="en-US" sz="1200" b="0" kern="0">
                <a:solidFill>
                  <a:srgbClr val="000000"/>
                </a:solidFill>
                <a:latin typeface="Tahoma" charset="0"/>
                <a:ea typeface="ＭＳ Ｐゴシック" charset="0"/>
              </a:endParaRPr>
            </a:p>
          </p:txBody>
        </p:sp>
      </p:grpSp>
      <p:sp>
        <p:nvSpPr>
          <p:cNvPr id="74" name="Text Box 13">
            <a:extLst>
              <a:ext uri="{FF2B5EF4-FFF2-40B4-BE49-F238E27FC236}">
                <a16:creationId xmlns:a16="http://schemas.microsoft.com/office/drawing/2014/main" id="{5C657586-8C26-7645-A308-A162DA1C735B}"/>
              </a:ext>
            </a:extLst>
          </p:cNvPr>
          <p:cNvSpPr txBox="1">
            <a:spLocks noChangeArrowheads="1"/>
          </p:cNvSpPr>
          <p:nvPr/>
        </p:nvSpPr>
        <p:spPr bwMode="auto">
          <a:xfrm>
            <a:off x="280997" y="2480876"/>
            <a:ext cx="3157398" cy="220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lnSpc>
                <a:spcPct val="90000"/>
              </a:lnSpc>
              <a:spcBef>
                <a:spcPts val="0"/>
              </a:spcBef>
              <a:spcAft>
                <a:spcPts val="0"/>
              </a:spcAft>
              <a:defRPr/>
            </a:pPr>
            <a:r>
              <a:rPr lang="en-US" altLang="en-US" sz="900" b="0" dirty="0" err="1">
                <a:solidFill>
                  <a:prstClr val="black"/>
                </a:solidFill>
                <a:latin typeface="Courier Std" panose="02070409020205020404" pitchFamily="49" charset="77"/>
              </a:rPr>
              <a:t>clientSocket</a:t>
            </a:r>
            <a:r>
              <a:rPr lang="en-US" altLang="en-US" sz="900" b="0" dirty="0">
                <a:solidFill>
                  <a:prstClr val="black"/>
                </a:solidFill>
                <a:latin typeface="Courier Std" panose="02070409020205020404" pitchFamily="49" charset="77"/>
              </a:rPr>
              <a:t> = socket(AF_INET, SOCK_STREAM)</a:t>
            </a:r>
          </a:p>
        </p:txBody>
      </p:sp>
      <p:sp>
        <p:nvSpPr>
          <p:cNvPr id="75" name="Text Box 5">
            <a:extLst>
              <a:ext uri="{FF2B5EF4-FFF2-40B4-BE49-F238E27FC236}">
                <a16:creationId xmlns:a16="http://schemas.microsoft.com/office/drawing/2014/main" id="{1D57F3DF-BFA3-284D-8B9A-ADD3873D3BB3}"/>
              </a:ext>
            </a:extLst>
          </p:cNvPr>
          <p:cNvSpPr txBox="1">
            <a:spLocks noChangeArrowheads="1"/>
          </p:cNvSpPr>
          <p:nvPr/>
        </p:nvSpPr>
        <p:spPr bwMode="auto">
          <a:xfrm>
            <a:off x="5866423" y="2084088"/>
            <a:ext cx="3355406" cy="80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900" b="0" dirty="0" err="1">
                <a:solidFill>
                  <a:prstClr val="black"/>
                </a:solidFill>
                <a:latin typeface="Courier Std" panose="02070409020205020404" pitchFamily="49" charset="77"/>
              </a:rPr>
              <a:t>serverSocket</a:t>
            </a:r>
            <a:r>
              <a:rPr lang="en-US" altLang="en-US" sz="900" b="0" dirty="0">
                <a:solidFill>
                  <a:prstClr val="black"/>
                </a:solidFill>
                <a:latin typeface="Courier Std" panose="02070409020205020404" pitchFamily="49" charset="77"/>
              </a:rPr>
              <a:t> = socket(AF_INET,SOCK_STREAM)</a:t>
            </a:r>
          </a:p>
          <a:p>
            <a:pPr defTabSz="685800" eaLnBrk="1" fontAlgn="auto" hangingPunct="1">
              <a:spcBef>
                <a:spcPts val="0"/>
              </a:spcBef>
              <a:spcAft>
                <a:spcPts val="0"/>
              </a:spcAft>
              <a:defRPr/>
            </a:pPr>
            <a:r>
              <a:rPr lang="en-US" altLang="en-US" sz="900" b="0" dirty="0" err="1">
                <a:solidFill>
                  <a:prstClr val="black"/>
                </a:solidFill>
                <a:latin typeface="Courier Std" panose="02070409020205020404" pitchFamily="49" charset="77"/>
              </a:rPr>
              <a:t>serverSocket.bind</a:t>
            </a:r>
            <a:r>
              <a:rPr lang="en-US" altLang="en-US" sz="900" b="0" dirty="0">
                <a:solidFill>
                  <a:prstClr val="black"/>
                </a:solidFill>
                <a:latin typeface="Courier Std" panose="02070409020205020404" pitchFamily="49" charset="77"/>
              </a:rPr>
              <a:t>((‘’,</a:t>
            </a:r>
            <a:r>
              <a:rPr lang="en-US" altLang="en-US" sz="900" b="0" dirty="0" err="1">
                <a:solidFill>
                  <a:prstClr val="black"/>
                </a:solidFill>
                <a:latin typeface="Courier Std" panose="02070409020205020404" pitchFamily="49" charset="77"/>
              </a:rPr>
              <a:t>serverPort</a:t>
            </a:r>
            <a:r>
              <a:rPr lang="en-US" altLang="en-US" sz="900" b="0" dirty="0">
                <a:solidFill>
                  <a:prstClr val="black"/>
                </a:solidFill>
                <a:latin typeface="Courier Std" panose="02070409020205020404" pitchFamily="49" charset="77"/>
              </a:rPr>
              <a:t>))</a:t>
            </a:r>
          </a:p>
          <a:p>
            <a:pPr defTabSz="685800" eaLnBrk="1" fontAlgn="auto" hangingPunct="1">
              <a:spcBef>
                <a:spcPts val="0"/>
              </a:spcBef>
              <a:spcAft>
                <a:spcPts val="0"/>
              </a:spcAft>
              <a:defRPr/>
            </a:pPr>
            <a:r>
              <a:rPr lang="en-US" altLang="en-US" sz="900" b="0" dirty="0" err="1">
                <a:solidFill>
                  <a:prstClr val="black"/>
                </a:solidFill>
                <a:latin typeface="Courier Std" panose="02070409020205020404" pitchFamily="49" charset="77"/>
              </a:rPr>
              <a:t>serverSocket.listen</a:t>
            </a:r>
            <a:r>
              <a:rPr lang="en-US" altLang="en-US" sz="900" b="0" dirty="0">
                <a:solidFill>
                  <a:prstClr val="black"/>
                </a:solidFill>
                <a:latin typeface="Courier Std" panose="02070409020205020404" pitchFamily="49" charset="77"/>
              </a:rPr>
              <a:t>(1)</a:t>
            </a:r>
          </a:p>
          <a:p>
            <a:pPr defTabSz="685800" eaLnBrk="1" fontAlgn="auto" hangingPunct="1">
              <a:spcBef>
                <a:spcPts val="0"/>
              </a:spcBef>
              <a:spcAft>
                <a:spcPts val="0"/>
              </a:spcAft>
              <a:defRPr/>
            </a:pPr>
            <a:r>
              <a:rPr lang="en-US" altLang="en-US" sz="900" b="0" dirty="0" err="1">
                <a:solidFill>
                  <a:prstClr val="black"/>
                </a:solidFill>
                <a:latin typeface="Courier Std" panose="02070409020205020404" pitchFamily="49" charset="77"/>
              </a:rPr>
              <a:t>connectionSocket</a:t>
            </a:r>
            <a:r>
              <a:rPr lang="en-US" altLang="en-US" sz="900" b="0" dirty="0">
                <a:solidFill>
                  <a:prstClr val="black"/>
                </a:solidFill>
                <a:latin typeface="Courier Std" panose="02070409020205020404" pitchFamily="49" charset="77"/>
              </a:rPr>
              <a:t>, </a:t>
            </a:r>
            <a:r>
              <a:rPr lang="en-US" altLang="en-US" sz="900" b="0" dirty="0" err="1">
                <a:solidFill>
                  <a:prstClr val="black"/>
                </a:solidFill>
                <a:latin typeface="Courier Std" panose="02070409020205020404" pitchFamily="49" charset="77"/>
              </a:rPr>
              <a:t>addr</a:t>
            </a:r>
            <a:r>
              <a:rPr lang="en-US" altLang="en-US" sz="900" b="0" dirty="0">
                <a:solidFill>
                  <a:prstClr val="black"/>
                </a:solidFill>
                <a:latin typeface="Courier Std" panose="02070409020205020404" pitchFamily="49" charset="77"/>
              </a:rPr>
              <a:t> = </a:t>
            </a:r>
            <a:r>
              <a:rPr lang="en-US" altLang="en-US" sz="900" b="0" dirty="0" err="1">
                <a:solidFill>
                  <a:prstClr val="black"/>
                </a:solidFill>
                <a:latin typeface="Courier Std" panose="02070409020205020404" pitchFamily="49" charset="77"/>
              </a:rPr>
              <a:t>serverSocket.accept</a:t>
            </a:r>
            <a:r>
              <a:rPr lang="en-US" altLang="en-US" sz="900" b="0" dirty="0">
                <a:solidFill>
                  <a:prstClr val="black"/>
                </a:solidFill>
                <a:latin typeface="Courier Std" panose="02070409020205020404" pitchFamily="49" charset="77"/>
              </a:rPr>
              <a:t>()</a:t>
            </a:r>
          </a:p>
          <a:p>
            <a:pPr defTabSz="685800" eaLnBrk="1" fontAlgn="auto" hangingPunct="1">
              <a:spcBef>
                <a:spcPts val="0"/>
              </a:spcBef>
              <a:spcAft>
                <a:spcPts val="0"/>
              </a:spcAft>
              <a:defRPr/>
            </a:pPr>
            <a:endParaRPr lang="en-US" altLang="en-US" sz="1050" b="0" dirty="0">
              <a:solidFill>
                <a:prstClr val="black"/>
              </a:solidFill>
            </a:endParaRPr>
          </a:p>
        </p:txBody>
      </p:sp>
      <p:sp>
        <p:nvSpPr>
          <p:cNvPr id="77" name="Text Box 13">
            <a:extLst>
              <a:ext uri="{FF2B5EF4-FFF2-40B4-BE49-F238E27FC236}">
                <a16:creationId xmlns:a16="http://schemas.microsoft.com/office/drawing/2014/main" id="{85BB3488-0F19-2446-9F3D-0FF3F2E5F4DB}"/>
              </a:ext>
            </a:extLst>
          </p:cNvPr>
          <p:cNvSpPr txBox="1">
            <a:spLocks noChangeArrowheads="1"/>
          </p:cNvSpPr>
          <p:nvPr/>
        </p:nvSpPr>
        <p:spPr bwMode="auto">
          <a:xfrm>
            <a:off x="207407" y="2866833"/>
            <a:ext cx="3324933" cy="220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lnSpc>
                <a:spcPct val="90000"/>
              </a:lnSpc>
              <a:spcBef>
                <a:spcPts val="0"/>
              </a:spcBef>
              <a:spcAft>
                <a:spcPts val="0"/>
              </a:spcAft>
              <a:defRPr/>
            </a:pPr>
            <a:r>
              <a:rPr lang="en-US" altLang="en-US" sz="900" b="0" dirty="0" err="1">
                <a:solidFill>
                  <a:prstClr val="black"/>
                </a:solidFill>
                <a:latin typeface="Courier Std" panose="02070409020205020404" pitchFamily="49" charset="77"/>
              </a:rPr>
              <a:t>clientSocket.connect</a:t>
            </a:r>
            <a:r>
              <a:rPr lang="en-US" altLang="en-US" sz="900" b="0" dirty="0">
                <a:solidFill>
                  <a:prstClr val="black"/>
                </a:solidFill>
                <a:latin typeface="Courier Std" panose="02070409020205020404" pitchFamily="49" charset="77"/>
              </a:rPr>
              <a:t>((</a:t>
            </a:r>
            <a:r>
              <a:rPr lang="en-US" altLang="en-US" sz="900" b="0" dirty="0" err="1">
                <a:solidFill>
                  <a:prstClr val="black"/>
                </a:solidFill>
                <a:latin typeface="Courier Std" panose="02070409020205020404" pitchFamily="49" charset="77"/>
              </a:rPr>
              <a:t>serverName,serverPort</a:t>
            </a:r>
            <a:r>
              <a:rPr lang="en-US" altLang="en-US" sz="900" b="0" dirty="0">
                <a:solidFill>
                  <a:prstClr val="black"/>
                </a:solidFill>
                <a:latin typeface="Courier Std" panose="02070409020205020404" pitchFamily="49" charset="77"/>
              </a:rPr>
              <a:t>))</a:t>
            </a:r>
          </a:p>
        </p:txBody>
      </p:sp>
      <p:sp>
        <p:nvSpPr>
          <p:cNvPr id="3" name="Slide Number Placeholder 2">
            <a:extLst>
              <a:ext uri="{FF2B5EF4-FFF2-40B4-BE49-F238E27FC236}">
                <a16:creationId xmlns:a16="http://schemas.microsoft.com/office/drawing/2014/main" id="{E54F6C58-BA2C-4411-80D0-7E418D45338C}"/>
              </a:ext>
            </a:extLst>
          </p:cNvPr>
          <p:cNvSpPr>
            <a:spLocks noGrp="1"/>
          </p:cNvSpPr>
          <p:nvPr>
            <p:ph type="sldNum" sz="quarter" idx="12"/>
          </p:nvPr>
        </p:nvSpPr>
        <p:spPr/>
        <p:txBody>
          <a:bodyPr/>
          <a:lstStyle/>
          <a:p>
            <a:pPr>
              <a:defRPr/>
            </a:pPr>
            <a:fld id="{C67FE146-A80E-486D-A50B-5E3FE4F223A3}" type="slidenum">
              <a:rPr lang="en-US" altLang="en-US" smtClean="0"/>
              <a:pPr>
                <a:defRPr/>
              </a:pPr>
              <a:t>36</a:t>
            </a:fld>
            <a:endParaRPr lang="en-US" altLang="en-US"/>
          </a:p>
        </p:txBody>
      </p:sp>
    </p:spTree>
    <p:extLst>
      <p:ext uri="{BB962C8B-B14F-4D97-AF65-F5344CB8AC3E}">
        <p14:creationId xmlns:p14="http://schemas.microsoft.com/office/powerpoint/2010/main" val="172821914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wipe(left)">
                                      <p:cBhvr>
                                        <p:cTn id="7" dur="500"/>
                                        <p:tgtEl>
                                          <p:spTgt spid="216"/>
                                        </p:tgtEl>
                                      </p:cBhvr>
                                    </p:animEffect>
                                  </p:childTnLst>
                                </p:cTn>
                              </p:par>
                              <p:par>
                                <p:cTn id="8" presetID="22" presetClass="entr" presetSubtype="1" fill="hold" nodeType="withEffect">
                                  <p:stCondLst>
                                    <p:cond delay="0"/>
                                  </p:stCondLst>
                                  <p:childTnLst>
                                    <p:set>
                                      <p:cBhvr>
                                        <p:cTn id="9" dur="1" fill="hold">
                                          <p:stCondLst>
                                            <p:cond delay="0"/>
                                          </p:stCondLst>
                                        </p:cTn>
                                        <p:tgtEl>
                                          <p:spTgt spid="234"/>
                                        </p:tgtEl>
                                        <p:attrNameLst>
                                          <p:attrName>style.visibility</p:attrName>
                                        </p:attrNameLst>
                                      </p:cBhvr>
                                      <p:to>
                                        <p:strVal val="visible"/>
                                      </p:to>
                                    </p:set>
                                    <p:animEffect transition="in" filter="wipe(up)">
                                      <p:cBhvr>
                                        <p:cTn id="10" dur="500"/>
                                        <p:tgtEl>
                                          <p:spTgt spid="23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dissolve">
                                      <p:cBhvr>
                                        <p:cTn id="13" dur="500"/>
                                        <p:tgtEl>
                                          <p:spTgt spid="7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240"/>
                                        </p:tgtEl>
                                        <p:attrNameLst>
                                          <p:attrName>style.visibility</p:attrName>
                                        </p:attrNameLst>
                                      </p:cBhvr>
                                      <p:to>
                                        <p:strVal val="visible"/>
                                      </p:to>
                                    </p:set>
                                    <p:animEffect transition="in" filter="wipe(up)">
                                      <p:cBhvr>
                                        <p:cTn id="18" dur="500"/>
                                        <p:tgtEl>
                                          <p:spTgt spid="240"/>
                                        </p:tgtEl>
                                      </p:cBhvr>
                                    </p:animEffect>
                                  </p:childTnLst>
                                </p:cTn>
                              </p:par>
                              <p:par>
                                <p:cTn id="19" presetID="22" presetClass="entr" presetSubtype="2" fill="hold" nodeType="withEffect">
                                  <p:stCondLst>
                                    <p:cond delay="0"/>
                                  </p:stCondLst>
                                  <p:childTnLst>
                                    <p:set>
                                      <p:cBhvr>
                                        <p:cTn id="20" dur="1" fill="hold">
                                          <p:stCondLst>
                                            <p:cond delay="0"/>
                                          </p:stCondLst>
                                        </p:cTn>
                                        <p:tgtEl>
                                          <p:spTgt spid="223"/>
                                        </p:tgtEl>
                                        <p:attrNameLst>
                                          <p:attrName>style.visibility</p:attrName>
                                        </p:attrNameLst>
                                      </p:cBhvr>
                                      <p:to>
                                        <p:strVal val="visible"/>
                                      </p:to>
                                    </p:set>
                                    <p:animEffect transition="in" filter="wipe(right)">
                                      <p:cBhvr>
                                        <p:cTn id="21" dur="500"/>
                                        <p:tgtEl>
                                          <p:spTgt spid="22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8"/>
                                        </p:tgtEl>
                                        <p:attrNameLst>
                                          <p:attrName>style.visibility</p:attrName>
                                        </p:attrNameLst>
                                      </p:cBhvr>
                                      <p:to>
                                        <p:strVal val="visible"/>
                                      </p:to>
                                    </p:set>
                                    <p:animEffect transition="in" filter="wipe(left)">
                                      <p:cBhvr>
                                        <p:cTn id="26" dur="500"/>
                                        <p:tgtEl>
                                          <p:spTgt spid="228"/>
                                        </p:tgtEl>
                                      </p:cBhvr>
                                    </p:animEffect>
                                  </p:childTnLst>
                                </p:cTn>
                              </p:par>
                              <p:par>
                                <p:cTn id="27" presetID="22" presetClass="entr" presetSubtype="1" fill="hold" nodeType="withEffect">
                                  <p:stCondLst>
                                    <p:cond delay="0"/>
                                  </p:stCondLst>
                                  <p:childTnLst>
                                    <p:set>
                                      <p:cBhvr>
                                        <p:cTn id="28" dur="1" fill="hold">
                                          <p:stCondLst>
                                            <p:cond delay="0"/>
                                          </p:stCondLst>
                                        </p:cTn>
                                        <p:tgtEl>
                                          <p:spTgt spid="237"/>
                                        </p:tgtEl>
                                        <p:attrNameLst>
                                          <p:attrName>style.visibility</p:attrName>
                                        </p:attrNameLst>
                                      </p:cBhvr>
                                      <p:to>
                                        <p:strVal val="visible"/>
                                      </p:to>
                                    </p:set>
                                    <p:animEffect transition="in" filter="wipe(up)">
                                      <p:cBhvr>
                                        <p:cTn id="29" dur="500"/>
                                        <p:tgtEl>
                                          <p:spTgt spid="237"/>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222"/>
                                        </p:tgtEl>
                                        <p:attrNameLst>
                                          <p:attrName>style.visibility</p:attrName>
                                        </p:attrNameLst>
                                      </p:cBhvr>
                                      <p:to>
                                        <p:strVal val="visible"/>
                                      </p:to>
                                    </p:set>
                                    <p:animEffect transition="in" filter="wipe(up)">
                                      <p:cBhvr>
                                        <p:cTn id="33" dur="500"/>
                                        <p:tgtEl>
                                          <p:spTgt spid="222"/>
                                        </p:tgtEl>
                                      </p:cBhvr>
                                    </p:animEffect>
                                  </p:childTnLst>
                                </p:cTn>
                              </p:par>
                              <p:par>
                                <p:cTn id="34" presetID="22" presetClass="entr" presetSubtype="1" fill="hold" nodeType="withEffect">
                                  <p:stCondLst>
                                    <p:cond delay="0"/>
                                  </p:stCondLst>
                                  <p:childTnLst>
                                    <p:set>
                                      <p:cBhvr>
                                        <p:cTn id="35" dur="1" fill="hold">
                                          <p:stCondLst>
                                            <p:cond delay="0"/>
                                          </p:stCondLst>
                                        </p:cTn>
                                        <p:tgtEl>
                                          <p:spTgt spid="243"/>
                                        </p:tgtEl>
                                        <p:attrNameLst>
                                          <p:attrName>style.visibility</p:attrName>
                                        </p:attrNameLst>
                                      </p:cBhvr>
                                      <p:to>
                                        <p:strVal val="visible"/>
                                      </p:to>
                                    </p:set>
                                    <p:animEffect transition="in" filter="wipe(up)">
                                      <p:cBhvr>
                                        <p:cTn id="36" dur="5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p:bldP spid="7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Connection-oriented demux</a:t>
            </a:r>
          </a:p>
        </p:txBody>
      </p:sp>
      <p:sp>
        <p:nvSpPr>
          <p:cNvPr id="29699" name="Rectangle 3"/>
          <p:cNvSpPr>
            <a:spLocks noGrp="1" noChangeArrowheads="1"/>
          </p:cNvSpPr>
          <p:nvPr>
            <p:ph sz="half" idx="1"/>
          </p:nvPr>
        </p:nvSpPr>
        <p:spPr>
          <a:xfrm>
            <a:off x="381000" y="1600200"/>
            <a:ext cx="3962400" cy="4648200"/>
          </a:xfrm>
        </p:spPr>
        <p:txBody>
          <a:bodyPr/>
          <a:lstStyle/>
          <a:p>
            <a:r>
              <a:rPr lang="en-US" altLang="en-US" sz="2400"/>
              <a:t>TCP socket identified by 4-tuple: </a:t>
            </a:r>
          </a:p>
          <a:p>
            <a:pPr lvl="1"/>
            <a:r>
              <a:rPr lang="en-US" altLang="en-US" sz="2000">
                <a:solidFill>
                  <a:srgbClr val="FF0000"/>
                </a:solidFill>
              </a:rPr>
              <a:t>source IP address</a:t>
            </a:r>
          </a:p>
          <a:p>
            <a:pPr lvl="1"/>
            <a:r>
              <a:rPr lang="en-US" altLang="en-US" sz="2000">
                <a:solidFill>
                  <a:srgbClr val="FF0000"/>
                </a:solidFill>
              </a:rPr>
              <a:t>source port number</a:t>
            </a:r>
          </a:p>
          <a:p>
            <a:pPr lvl="1"/>
            <a:r>
              <a:rPr lang="en-US" altLang="en-US" sz="2000">
                <a:solidFill>
                  <a:srgbClr val="FF0000"/>
                </a:solidFill>
              </a:rPr>
              <a:t>dest IP address</a:t>
            </a:r>
          </a:p>
          <a:p>
            <a:pPr lvl="1"/>
            <a:r>
              <a:rPr lang="en-US" altLang="en-US" sz="2000">
                <a:solidFill>
                  <a:srgbClr val="FF0000"/>
                </a:solidFill>
              </a:rPr>
              <a:t>dest port number</a:t>
            </a:r>
          </a:p>
          <a:p>
            <a:r>
              <a:rPr lang="en-US" altLang="en-US" sz="2400"/>
              <a:t>recv host uses all four values to direct segment to appropriate socket</a:t>
            </a:r>
          </a:p>
        </p:txBody>
      </p:sp>
      <p:sp>
        <p:nvSpPr>
          <p:cNvPr id="29700" name="Rectangle 4"/>
          <p:cNvSpPr>
            <a:spLocks noGrp="1" noChangeArrowheads="1"/>
          </p:cNvSpPr>
          <p:nvPr>
            <p:ph sz="half" idx="2"/>
          </p:nvPr>
        </p:nvSpPr>
        <p:spPr>
          <a:xfrm>
            <a:off x="4495800" y="1600200"/>
            <a:ext cx="4114800" cy="4648200"/>
          </a:xfrm>
        </p:spPr>
        <p:txBody>
          <a:bodyPr/>
          <a:lstStyle/>
          <a:p>
            <a:r>
              <a:rPr lang="en-US" altLang="en-US" sz="2400"/>
              <a:t>Server host may support many simultaneous TCP sockets:</a:t>
            </a:r>
          </a:p>
          <a:p>
            <a:pPr lvl="1"/>
            <a:r>
              <a:rPr lang="en-US" altLang="en-US" sz="2000"/>
              <a:t>each socket identified by its own 4-tuple</a:t>
            </a:r>
          </a:p>
          <a:p>
            <a:r>
              <a:rPr lang="en-US" altLang="en-US" sz="2400"/>
              <a:t>Web servers have different sockets for each connecting client</a:t>
            </a:r>
          </a:p>
        </p:txBody>
      </p:sp>
      <p:sp>
        <p:nvSpPr>
          <p:cNvPr id="3" name="Slide Number Placeholder 2"/>
          <p:cNvSpPr>
            <a:spLocks noGrp="1"/>
          </p:cNvSpPr>
          <p:nvPr>
            <p:ph type="sldNum" sz="quarter" idx="12"/>
          </p:nvPr>
        </p:nvSpPr>
        <p:spPr/>
        <p:txBody>
          <a:bodyPr/>
          <a:lstStyle/>
          <a:p>
            <a:pPr>
              <a:defRPr/>
            </a:pPr>
            <a:fld id="{2D848FA3-815C-426D-ADDC-7E5C7A336E43}" type="slidenum">
              <a:rPr lang="en-US" smtClean="0"/>
              <a:pPr>
                <a:defRPr/>
              </a:pPr>
              <a:t>37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6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6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6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700">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700">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70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P spid="29700"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3"/>
          <p:cNvSpPr>
            <a:spLocks noGrp="1" noChangeArrowheads="1"/>
          </p:cNvSpPr>
          <p:nvPr>
            <p:ph type="title"/>
          </p:nvPr>
        </p:nvSpPr>
        <p:spPr>
          <a:xfrm>
            <a:off x="244475" y="200025"/>
            <a:ext cx="8085138" cy="935038"/>
          </a:xfrm>
        </p:spPr>
        <p:txBody>
          <a:bodyPr>
            <a:normAutofit fontScale="90000"/>
          </a:bodyPr>
          <a:lstStyle/>
          <a:p>
            <a:pPr>
              <a:defRPr/>
            </a:pPr>
            <a:r>
              <a:rPr lang="en-US" sz="4000">
                <a:ea typeface="ＭＳ Ｐゴシック" charset="0"/>
                <a:cs typeface="+mj-cs"/>
              </a:rPr>
              <a:t>Connection-oriented demux: example</a:t>
            </a:r>
          </a:p>
        </p:txBody>
      </p:sp>
      <p:sp>
        <p:nvSpPr>
          <p:cNvPr id="14342" name="Freeform 5"/>
          <p:cNvSpPr>
            <a:spLocks/>
          </p:cNvSpPr>
          <p:nvPr/>
        </p:nvSpPr>
        <p:spPr bwMode="auto">
          <a:xfrm>
            <a:off x="2819400" y="1765300"/>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4343" name="Freeform 6"/>
          <p:cNvSpPr>
            <a:spLocks/>
          </p:cNvSpPr>
          <p:nvPr/>
        </p:nvSpPr>
        <p:spPr bwMode="auto">
          <a:xfrm>
            <a:off x="417513" y="1944688"/>
            <a:ext cx="460375" cy="2193925"/>
          </a:xfrm>
          <a:custGeom>
            <a:avLst/>
            <a:gdLst>
              <a:gd name="T0" fmla="*/ 2147483647 w 290"/>
              <a:gd name="T1" fmla="*/ 2147483647 h 1382"/>
              <a:gd name="T2" fmla="*/ 0 w 290"/>
              <a:gd name="T3" fmla="*/ 2147483647 h 1382"/>
              <a:gd name="T4" fmla="*/ 2147483647 w 290"/>
              <a:gd name="T5" fmla="*/ 0 h 1382"/>
              <a:gd name="T6" fmla="*/ 2147483647 w 290"/>
              <a:gd name="T7" fmla="*/ 2147483647 h 1382"/>
              <a:gd name="T8" fmla="*/ 2147483647 w 290"/>
              <a:gd name="T9" fmla="*/ 2147483647 h 1382"/>
              <a:gd name="T10" fmla="*/ 2147483647 w 290"/>
              <a:gd name="T11" fmla="*/ 2147483647 h 13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0" h="1382">
                <a:moveTo>
                  <a:pt x="15" y="1382"/>
                </a:moveTo>
                <a:lnTo>
                  <a:pt x="0" y="1360"/>
                </a:lnTo>
                <a:lnTo>
                  <a:pt x="290" y="0"/>
                </a:lnTo>
                <a:lnTo>
                  <a:pt x="284" y="1258"/>
                </a:lnTo>
                <a:lnTo>
                  <a:pt x="182" y="1382"/>
                </a:lnTo>
                <a:lnTo>
                  <a:pt x="15" y="1382"/>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4344" name="Rectangle 23"/>
          <p:cNvSpPr>
            <a:spLocks noChangeArrowheads="1"/>
          </p:cNvSpPr>
          <p:nvPr/>
        </p:nvSpPr>
        <p:spPr bwMode="auto">
          <a:xfrm>
            <a:off x="933450" y="1911350"/>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solidFill>
                <a:srgbClr val="000000"/>
              </a:solidFill>
              <a:latin typeface="Times New Roman" pitchFamily="18" charset="0"/>
            </a:endParaRPr>
          </a:p>
        </p:txBody>
      </p:sp>
      <p:sp>
        <p:nvSpPr>
          <p:cNvPr id="14345" name="Rectangle 24"/>
          <p:cNvSpPr>
            <a:spLocks noChangeArrowheads="1"/>
          </p:cNvSpPr>
          <p:nvPr/>
        </p:nvSpPr>
        <p:spPr bwMode="auto">
          <a:xfrm>
            <a:off x="895350" y="1965325"/>
            <a:ext cx="1273175" cy="1979613"/>
          </a:xfrm>
          <a:prstGeom prst="rect">
            <a:avLst/>
          </a:prstGeom>
          <a:solidFill>
            <a:schemeClr val="bg1"/>
          </a:solidFill>
          <a:ln w="28575">
            <a:solidFill>
              <a:schemeClr val="tx1"/>
            </a:solidFill>
            <a:miter lim="800000"/>
            <a:headEnd/>
            <a:tailEnd/>
          </a:ln>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solidFill>
                <a:srgbClr val="000000"/>
              </a:solidFill>
              <a:latin typeface="Times New Roman" pitchFamily="18" charset="0"/>
            </a:endParaRPr>
          </a:p>
        </p:txBody>
      </p:sp>
      <p:sp>
        <p:nvSpPr>
          <p:cNvPr id="14346" name="Line 25"/>
          <p:cNvSpPr>
            <a:spLocks noChangeShapeType="1"/>
          </p:cNvSpPr>
          <p:nvPr/>
        </p:nvSpPr>
        <p:spPr bwMode="auto">
          <a:xfrm>
            <a:off x="904875" y="27257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4347" name="Text Box 26"/>
          <p:cNvSpPr txBox="1">
            <a:spLocks noChangeArrowheads="1"/>
          </p:cNvSpPr>
          <p:nvPr/>
        </p:nvSpPr>
        <p:spPr bwMode="auto">
          <a:xfrm>
            <a:off x="862013" y="2708275"/>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rPr>
              <a:t>transport</a:t>
            </a:r>
          </a:p>
        </p:txBody>
      </p:sp>
      <p:sp>
        <p:nvSpPr>
          <p:cNvPr id="14348" name="Line 27"/>
          <p:cNvSpPr>
            <a:spLocks noChangeShapeType="1"/>
          </p:cNvSpPr>
          <p:nvPr/>
        </p:nvSpPr>
        <p:spPr bwMode="auto">
          <a:xfrm>
            <a:off x="912813" y="304641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4349" name="Line 28"/>
          <p:cNvSpPr>
            <a:spLocks noChangeShapeType="1"/>
          </p:cNvSpPr>
          <p:nvPr/>
        </p:nvSpPr>
        <p:spPr bwMode="auto">
          <a:xfrm>
            <a:off x="898525" y="335597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4350" name="Line 29"/>
          <p:cNvSpPr>
            <a:spLocks noChangeShapeType="1"/>
          </p:cNvSpPr>
          <p:nvPr/>
        </p:nvSpPr>
        <p:spPr bwMode="auto">
          <a:xfrm>
            <a:off x="898525" y="36417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4351" name="Text Box 26"/>
          <p:cNvSpPr txBox="1">
            <a:spLocks noChangeArrowheads="1"/>
          </p:cNvSpPr>
          <p:nvPr/>
        </p:nvSpPr>
        <p:spPr bwMode="auto">
          <a:xfrm>
            <a:off x="896938" y="1955800"/>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rPr>
              <a:t>application</a:t>
            </a:r>
          </a:p>
        </p:txBody>
      </p:sp>
      <p:sp>
        <p:nvSpPr>
          <p:cNvPr id="14352" name="Text Box 26"/>
          <p:cNvSpPr txBox="1">
            <a:spLocks noChangeArrowheads="1"/>
          </p:cNvSpPr>
          <p:nvPr/>
        </p:nvSpPr>
        <p:spPr bwMode="auto">
          <a:xfrm>
            <a:off x="852488" y="3613150"/>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rPr>
              <a:t>physical</a:t>
            </a:r>
          </a:p>
        </p:txBody>
      </p:sp>
      <p:sp>
        <p:nvSpPr>
          <p:cNvPr id="14353" name="Text Box 26"/>
          <p:cNvSpPr txBox="1">
            <a:spLocks noChangeArrowheads="1"/>
          </p:cNvSpPr>
          <p:nvPr/>
        </p:nvSpPr>
        <p:spPr bwMode="auto">
          <a:xfrm>
            <a:off x="871538" y="3327400"/>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rPr>
              <a:t>link</a:t>
            </a:r>
          </a:p>
        </p:txBody>
      </p:sp>
      <p:sp>
        <p:nvSpPr>
          <p:cNvPr id="14354" name="Text Box 26"/>
          <p:cNvSpPr txBox="1">
            <a:spLocks noChangeArrowheads="1"/>
          </p:cNvSpPr>
          <p:nvPr/>
        </p:nvSpPr>
        <p:spPr bwMode="auto">
          <a:xfrm>
            <a:off x="862013" y="3032125"/>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rPr>
              <a:t>network</a:t>
            </a:r>
          </a:p>
        </p:txBody>
      </p:sp>
      <p:sp>
        <p:nvSpPr>
          <p:cNvPr id="13331" name="Oval 19"/>
          <p:cNvSpPr>
            <a:spLocks noChangeArrowheads="1"/>
          </p:cNvSpPr>
          <p:nvPr/>
        </p:nvSpPr>
        <p:spPr bwMode="auto">
          <a:xfrm>
            <a:off x="1231900" y="2241550"/>
            <a:ext cx="598488"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solidFill>
                  <a:srgbClr val="000000"/>
                </a:solidFill>
                <a:latin typeface="Arial" charset="0"/>
                <a:ea typeface="ＭＳ Ｐゴシック" charset="0"/>
              </a:rPr>
              <a:t>P3</a:t>
            </a:r>
          </a:p>
        </p:txBody>
      </p:sp>
      <p:grpSp>
        <p:nvGrpSpPr>
          <p:cNvPr id="14356" name="Group 20"/>
          <p:cNvGrpSpPr>
            <a:grpSpLocks/>
          </p:cNvGrpSpPr>
          <p:nvPr/>
        </p:nvGrpSpPr>
        <p:grpSpPr bwMode="auto">
          <a:xfrm>
            <a:off x="1200150" y="2565400"/>
            <a:ext cx="620713" cy="228600"/>
            <a:chOff x="1287" y="2524"/>
            <a:chExt cx="260" cy="100"/>
          </a:xfrm>
        </p:grpSpPr>
        <p:sp>
          <p:nvSpPr>
            <p:cNvPr id="13451" name="Rectangle 21"/>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3452" name="Rectangle 22"/>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3453" name="Rectangle 23"/>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3454" name="Rectangle 24"/>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grpSp>
      <p:sp>
        <p:nvSpPr>
          <p:cNvPr id="14357" name="Rectangle 23"/>
          <p:cNvSpPr>
            <a:spLocks noChangeArrowheads="1"/>
          </p:cNvSpPr>
          <p:nvPr/>
        </p:nvSpPr>
        <p:spPr bwMode="auto">
          <a:xfrm>
            <a:off x="3432175" y="1677988"/>
            <a:ext cx="2254250"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solidFill>
                <a:srgbClr val="000000"/>
              </a:solidFill>
              <a:latin typeface="Times New Roman" pitchFamily="18" charset="0"/>
            </a:endParaRPr>
          </a:p>
        </p:txBody>
      </p:sp>
      <p:sp>
        <p:nvSpPr>
          <p:cNvPr id="14358" name="Rectangle 24"/>
          <p:cNvSpPr>
            <a:spLocks noChangeArrowheads="1"/>
          </p:cNvSpPr>
          <p:nvPr/>
        </p:nvSpPr>
        <p:spPr bwMode="auto">
          <a:xfrm>
            <a:off x="3378200" y="1755775"/>
            <a:ext cx="2225675" cy="1979613"/>
          </a:xfrm>
          <a:prstGeom prst="rect">
            <a:avLst/>
          </a:prstGeom>
          <a:solidFill>
            <a:schemeClr val="bg1"/>
          </a:solidFill>
          <a:ln w="28575">
            <a:solidFill>
              <a:schemeClr val="tx1"/>
            </a:solidFill>
            <a:miter lim="800000"/>
            <a:headEnd/>
            <a:tailEnd/>
          </a:ln>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solidFill>
                <a:srgbClr val="000000"/>
              </a:solidFill>
              <a:latin typeface="Times New Roman" pitchFamily="18" charset="0"/>
            </a:endParaRPr>
          </a:p>
        </p:txBody>
      </p:sp>
      <p:sp>
        <p:nvSpPr>
          <p:cNvPr id="14359" name="Text Box 26"/>
          <p:cNvSpPr txBox="1">
            <a:spLocks noChangeArrowheads="1"/>
          </p:cNvSpPr>
          <p:nvPr/>
        </p:nvSpPr>
        <p:spPr bwMode="auto">
          <a:xfrm>
            <a:off x="3803650" y="2484438"/>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rPr>
              <a:t>transport</a:t>
            </a:r>
          </a:p>
        </p:txBody>
      </p:sp>
      <p:sp>
        <p:nvSpPr>
          <p:cNvPr id="14360" name="Text Box 26"/>
          <p:cNvSpPr txBox="1">
            <a:spLocks noChangeArrowheads="1"/>
          </p:cNvSpPr>
          <p:nvPr/>
        </p:nvSpPr>
        <p:spPr bwMode="auto">
          <a:xfrm>
            <a:off x="3857625" y="1708150"/>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rPr>
              <a:t>application</a:t>
            </a:r>
          </a:p>
        </p:txBody>
      </p:sp>
      <p:sp>
        <p:nvSpPr>
          <p:cNvPr id="14361" name="Text Box 26"/>
          <p:cNvSpPr txBox="1">
            <a:spLocks noChangeArrowheads="1"/>
          </p:cNvSpPr>
          <p:nvPr/>
        </p:nvSpPr>
        <p:spPr bwMode="auto">
          <a:xfrm>
            <a:off x="3797300" y="3389313"/>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rPr>
              <a:t>physical</a:t>
            </a:r>
          </a:p>
        </p:txBody>
      </p:sp>
      <p:sp>
        <p:nvSpPr>
          <p:cNvPr id="14362" name="Text Box 26"/>
          <p:cNvSpPr txBox="1">
            <a:spLocks noChangeArrowheads="1"/>
          </p:cNvSpPr>
          <p:nvPr/>
        </p:nvSpPr>
        <p:spPr bwMode="auto">
          <a:xfrm>
            <a:off x="3797300" y="3103563"/>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rPr>
              <a:t>link</a:t>
            </a:r>
          </a:p>
        </p:txBody>
      </p:sp>
      <p:sp>
        <p:nvSpPr>
          <p:cNvPr id="13339" name="Oval 36"/>
          <p:cNvSpPr>
            <a:spLocks noChangeArrowheads="1"/>
          </p:cNvSpPr>
          <p:nvPr/>
        </p:nvSpPr>
        <p:spPr bwMode="auto">
          <a:xfrm>
            <a:off x="3497263" y="2014538"/>
            <a:ext cx="598487"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solidFill>
                  <a:srgbClr val="000000"/>
                </a:solidFill>
                <a:latin typeface="Arial" charset="0"/>
                <a:ea typeface="ＭＳ Ｐゴシック" charset="0"/>
              </a:rPr>
              <a:t>P4</a:t>
            </a:r>
          </a:p>
        </p:txBody>
      </p:sp>
      <p:sp>
        <p:nvSpPr>
          <p:cNvPr id="14364" name="Rectangle 23"/>
          <p:cNvSpPr>
            <a:spLocks noChangeArrowheads="1"/>
          </p:cNvSpPr>
          <p:nvPr/>
        </p:nvSpPr>
        <p:spPr bwMode="auto">
          <a:xfrm>
            <a:off x="6567488" y="1903413"/>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solidFill>
                <a:srgbClr val="000000"/>
              </a:solidFill>
              <a:latin typeface="Times New Roman" pitchFamily="18" charset="0"/>
            </a:endParaRPr>
          </a:p>
        </p:txBody>
      </p:sp>
      <p:sp>
        <p:nvSpPr>
          <p:cNvPr id="14365" name="Rectangle 24"/>
          <p:cNvSpPr>
            <a:spLocks noChangeArrowheads="1"/>
          </p:cNvSpPr>
          <p:nvPr/>
        </p:nvSpPr>
        <p:spPr bwMode="auto">
          <a:xfrm>
            <a:off x="6370638" y="1944688"/>
            <a:ext cx="1631950" cy="1979612"/>
          </a:xfrm>
          <a:prstGeom prst="rect">
            <a:avLst/>
          </a:prstGeom>
          <a:solidFill>
            <a:schemeClr val="bg1"/>
          </a:solidFill>
          <a:ln w="28575">
            <a:solidFill>
              <a:schemeClr val="tx1"/>
            </a:solidFill>
            <a:miter lim="800000"/>
            <a:headEnd/>
            <a:tailEnd/>
          </a:ln>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solidFill>
                <a:srgbClr val="000000"/>
              </a:solidFill>
              <a:latin typeface="Times New Roman" pitchFamily="18" charset="0"/>
            </a:endParaRPr>
          </a:p>
        </p:txBody>
      </p:sp>
      <p:sp>
        <p:nvSpPr>
          <p:cNvPr id="14366" name="Text Box 26"/>
          <p:cNvSpPr txBox="1">
            <a:spLocks noChangeArrowheads="1"/>
          </p:cNvSpPr>
          <p:nvPr/>
        </p:nvSpPr>
        <p:spPr bwMode="auto">
          <a:xfrm>
            <a:off x="6496050" y="2700338"/>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rPr>
              <a:t>transport</a:t>
            </a:r>
          </a:p>
        </p:txBody>
      </p:sp>
      <p:sp>
        <p:nvSpPr>
          <p:cNvPr id="14367" name="Text Box 26"/>
          <p:cNvSpPr txBox="1">
            <a:spLocks noChangeArrowheads="1"/>
          </p:cNvSpPr>
          <p:nvPr/>
        </p:nvSpPr>
        <p:spPr bwMode="auto">
          <a:xfrm>
            <a:off x="6530975" y="1947863"/>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rPr>
              <a:t>application</a:t>
            </a:r>
          </a:p>
        </p:txBody>
      </p:sp>
      <p:sp>
        <p:nvSpPr>
          <p:cNvPr id="14368" name="Text Box 26"/>
          <p:cNvSpPr txBox="1">
            <a:spLocks noChangeArrowheads="1"/>
          </p:cNvSpPr>
          <p:nvPr/>
        </p:nvSpPr>
        <p:spPr bwMode="auto">
          <a:xfrm>
            <a:off x="6538913" y="3605213"/>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rPr>
              <a:t>physical</a:t>
            </a:r>
          </a:p>
        </p:txBody>
      </p:sp>
      <p:sp>
        <p:nvSpPr>
          <p:cNvPr id="14369" name="Text Box 26"/>
          <p:cNvSpPr txBox="1">
            <a:spLocks noChangeArrowheads="1"/>
          </p:cNvSpPr>
          <p:nvPr/>
        </p:nvSpPr>
        <p:spPr bwMode="auto">
          <a:xfrm>
            <a:off x="6505575" y="3319463"/>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rPr>
              <a:t>link</a:t>
            </a:r>
          </a:p>
        </p:txBody>
      </p:sp>
      <p:sp>
        <p:nvSpPr>
          <p:cNvPr id="14370" name="Text Box 26"/>
          <p:cNvSpPr txBox="1">
            <a:spLocks noChangeArrowheads="1"/>
          </p:cNvSpPr>
          <p:nvPr/>
        </p:nvSpPr>
        <p:spPr bwMode="auto">
          <a:xfrm>
            <a:off x="6496050" y="3024188"/>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rPr>
              <a:t>network</a:t>
            </a:r>
          </a:p>
        </p:txBody>
      </p:sp>
      <p:sp>
        <p:nvSpPr>
          <p:cNvPr id="13347" name="Oval 53"/>
          <p:cNvSpPr>
            <a:spLocks noChangeArrowheads="1"/>
          </p:cNvSpPr>
          <p:nvPr/>
        </p:nvSpPr>
        <p:spPr bwMode="auto">
          <a:xfrm>
            <a:off x="6451600" y="2241550"/>
            <a:ext cx="598488"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solidFill>
                  <a:srgbClr val="000000"/>
                </a:solidFill>
                <a:latin typeface="Arial" charset="0"/>
                <a:ea typeface="ＭＳ Ｐゴシック" charset="0"/>
              </a:rPr>
              <a:t>P2</a:t>
            </a:r>
          </a:p>
        </p:txBody>
      </p:sp>
      <p:sp>
        <p:nvSpPr>
          <p:cNvPr id="14372" name="Freeform 54"/>
          <p:cNvSpPr>
            <a:spLocks/>
          </p:cNvSpPr>
          <p:nvPr/>
        </p:nvSpPr>
        <p:spPr bwMode="auto">
          <a:xfrm>
            <a:off x="8026400" y="1924050"/>
            <a:ext cx="504825" cy="2133600"/>
          </a:xfrm>
          <a:custGeom>
            <a:avLst/>
            <a:gdLst>
              <a:gd name="T0" fmla="*/ 2147483647 w 318"/>
              <a:gd name="T1" fmla="*/ 2147483647 h 1344"/>
              <a:gd name="T2" fmla="*/ 2147483647 w 318"/>
              <a:gd name="T3" fmla="*/ 0 h 1344"/>
              <a:gd name="T4" fmla="*/ 0 w 318"/>
              <a:gd name="T5" fmla="*/ 2147483647 h 1344"/>
              <a:gd name="T6" fmla="*/ 2147483647 w 318"/>
              <a:gd name="T7" fmla="*/ 2147483647 h 1344"/>
              <a:gd name="T8" fmla="*/ 2147483647 w 318"/>
              <a:gd name="T9" fmla="*/ 2147483647 h 13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8" h="1344">
                <a:moveTo>
                  <a:pt x="318" y="1344"/>
                </a:moveTo>
                <a:lnTo>
                  <a:pt x="12" y="0"/>
                </a:lnTo>
                <a:lnTo>
                  <a:pt x="0" y="1224"/>
                </a:lnTo>
                <a:lnTo>
                  <a:pt x="121" y="1344"/>
                </a:lnTo>
                <a:lnTo>
                  <a:pt x="318" y="1344"/>
                </a:lnTo>
                <a:close/>
              </a:path>
            </a:pathLst>
          </a:custGeom>
          <a:gradFill rotWithShape="1">
            <a:gsLst>
              <a:gs pos="0">
                <a:schemeClr val="folHlink"/>
              </a:gs>
              <a:gs pos="100000">
                <a:schemeClr val="bg1"/>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grpSp>
        <p:nvGrpSpPr>
          <p:cNvPr id="14373" name="Group 76"/>
          <p:cNvGrpSpPr>
            <a:grpSpLocks/>
          </p:cNvGrpSpPr>
          <p:nvPr/>
        </p:nvGrpSpPr>
        <p:grpSpPr bwMode="auto">
          <a:xfrm>
            <a:off x="1824037" y="5170484"/>
            <a:ext cx="2016125" cy="657224"/>
            <a:chOff x="1084" y="3697"/>
            <a:chExt cx="1270" cy="414"/>
          </a:xfrm>
        </p:grpSpPr>
        <p:sp>
          <p:nvSpPr>
            <p:cNvPr id="13448" name="Rectangle 77"/>
            <p:cNvSpPr>
              <a:spLocks noChangeArrowheads="1"/>
            </p:cNvSpPr>
            <p:nvPr/>
          </p:nvSpPr>
          <p:spPr bwMode="auto">
            <a:xfrm>
              <a:off x="1553" y="3697"/>
              <a:ext cx="678" cy="1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3449" name="Line 78"/>
            <p:cNvSpPr>
              <a:spLocks noChangeShapeType="1"/>
            </p:cNvSpPr>
            <p:nvPr/>
          </p:nvSpPr>
          <p:spPr bwMode="auto">
            <a:xfrm flipV="1">
              <a:off x="2179" y="3770"/>
              <a:ext cx="175"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rgbClr val="000000"/>
                </a:solidFill>
                <a:latin typeface="Tahoma" charset="0"/>
                <a:ea typeface="ＭＳ Ｐゴシック" charset="0"/>
              </a:endParaRPr>
            </a:p>
          </p:txBody>
        </p:sp>
        <p:sp>
          <p:nvSpPr>
            <p:cNvPr id="13450" name="Text Box 79"/>
            <p:cNvSpPr txBox="1">
              <a:spLocks noChangeArrowheads="1"/>
            </p:cNvSpPr>
            <p:nvPr/>
          </p:nvSpPr>
          <p:spPr bwMode="auto">
            <a:xfrm>
              <a:off x="1084" y="3822"/>
              <a:ext cx="1228"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85000"/>
                </a:lnSpc>
                <a:defRPr/>
              </a:pPr>
              <a:r>
                <a:rPr lang="en-US" sz="1400">
                  <a:solidFill>
                    <a:srgbClr val="000000"/>
                  </a:solidFill>
                </a:rPr>
                <a:t>source IP,port: A,9157</a:t>
              </a:r>
            </a:p>
            <a:p>
              <a:pPr algn="r">
                <a:lnSpc>
                  <a:spcPct val="85000"/>
                </a:lnSpc>
                <a:defRPr/>
              </a:pPr>
              <a:r>
                <a:rPr lang="en-US" sz="1400">
                  <a:solidFill>
                    <a:srgbClr val="000000"/>
                  </a:solidFill>
                </a:rPr>
                <a:t>dest IP, port: B,80</a:t>
              </a:r>
            </a:p>
          </p:txBody>
        </p:sp>
      </p:grpSp>
      <p:grpSp>
        <p:nvGrpSpPr>
          <p:cNvPr id="14374" name="Group 80"/>
          <p:cNvGrpSpPr>
            <a:grpSpLocks/>
          </p:cNvGrpSpPr>
          <p:nvPr/>
        </p:nvGrpSpPr>
        <p:grpSpPr bwMode="auto">
          <a:xfrm>
            <a:off x="1666875" y="4479929"/>
            <a:ext cx="1878013" cy="657226"/>
            <a:chOff x="2741" y="3750"/>
            <a:chExt cx="1183" cy="414"/>
          </a:xfrm>
        </p:grpSpPr>
        <p:sp>
          <p:nvSpPr>
            <p:cNvPr id="13445" name="Rectangle 81"/>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3446" name="Line 82"/>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rgbClr val="000000"/>
                </a:solidFill>
                <a:latin typeface="Tahoma" charset="0"/>
                <a:ea typeface="ＭＳ Ｐゴシック" charset="0"/>
              </a:endParaRPr>
            </a:p>
          </p:txBody>
        </p:sp>
        <p:sp>
          <p:nvSpPr>
            <p:cNvPr id="13447" name="Text Box 83"/>
            <p:cNvSpPr txBox="1">
              <a:spLocks noChangeArrowheads="1"/>
            </p:cNvSpPr>
            <p:nvPr/>
          </p:nvSpPr>
          <p:spPr bwMode="auto">
            <a:xfrm>
              <a:off x="2813" y="3875"/>
              <a:ext cx="1111"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85000"/>
                </a:lnSpc>
                <a:defRPr/>
              </a:pPr>
              <a:r>
                <a:rPr lang="en-US" sz="1400">
                  <a:solidFill>
                    <a:srgbClr val="000000"/>
                  </a:solidFill>
                </a:rPr>
                <a:t>source IP,port: B,80</a:t>
              </a:r>
            </a:p>
            <a:p>
              <a:pPr algn="l">
                <a:lnSpc>
                  <a:spcPct val="85000"/>
                </a:lnSpc>
                <a:defRPr/>
              </a:pPr>
              <a:r>
                <a:rPr lang="en-US" sz="1400">
                  <a:solidFill>
                    <a:srgbClr val="000000"/>
                  </a:solidFill>
                </a:rPr>
                <a:t>dest IP,port: A,9157</a:t>
              </a:r>
            </a:p>
          </p:txBody>
        </p:sp>
      </p:grpSp>
      <p:sp>
        <p:nvSpPr>
          <p:cNvPr id="13351" name="Text Box 93"/>
          <p:cNvSpPr txBox="1">
            <a:spLocks noChangeArrowheads="1"/>
          </p:cNvSpPr>
          <p:nvPr/>
        </p:nvSpPr>
        <p:spPr bwMode="auto">
          <a:xfrm flipH="1">
            <a:off x="88900" y="4705350"/>
            <a:ext cx="1147763"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nSpc>
                <a:spcPct val="80000"/>
              </a:lnSpc>
              <a:defRPr/>
            </a:pPr>
            <a:r>
              <a:rPr lang="en-US" sz="1800">
                <a:solidFill>
                  <a:srgbClr val="000000"/>
                </a:solidFill>
                <a:latin typeface="Gill Sans MT" charset="0"/>
              </a:rPr>
              <a:t>host: IP address A</a:t>
            </a:r>
          </a:p>
        </p:txBody>
      </p:sp>
      <p:sp>
        <p:nvSpPr>
          <p:cNvPr id="13352" name="Text Box 94"/>
          <p:cNvSpPr txBox="1">
            <a:spLocks noChangeArrowheads="1"/>
          </p:cNvSpPr>
          <p:nvPr/>
        </p:nvSpPr>
        <p:spPr bwMode="auto">
          <a:xfrm flipH="1">
            <a:off x="7845425" y="4602163"/>
            <a:ext cx="1147763"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nSpc>
                <a:spcPct val="80000"/>
              </a:lnSpc>
              <a:defRPr/>
            </a:pPr>
            <a:r>
              <a:rPr lang="en-US" sz="1800">
                <a:solidFill>
                  <a:srgbClr val="000000"/>
                </a:solidFill>
                <a:latin typeface="Gill Sans MT" charset="0"/>
              </a:rPr>
              <a:t>host: IP address C</a:t>
            </a:r>
          </a:p>
        </p:txBody>
      </p:sp>
      <p:sp>
        <p:nvSpPr>
          <p:cNvPr id="13353" name="Line 96"/>
          <p:cNvSpPr>
            <a:spLocks noChangeShapeType="1"/>
          </p:cNvSpPr>
          <p:nvPr/>
        </p:nvSpPr>
        <p:spPr bwMode="auto">
          <a:xfrm>
            <a:off x="3354388" y="3432175"/>
            <a:ext cx="223361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rgbClr val="000000"/>
              </a:solidFill>
              <a:latin typeface="Tahoma" charset="0"/>
              <a:ea typeface="ＭＳ Ｐゴシック" charset="0"/>
            </a:endParaRPr>
          </a:p>
        </p:txBody>
      </p:sp>
      <p:sp>
        <p:nvSpPr>
          <p:cNvPr id="13354" name="Line 97"/>
          <p:cNvSpPr>
            <a:spLocks noChangeShapeType="1"/>
          </p:cNvSpPr>
          <p:nvPr/>
        </p:nvSpPr>
        <p:spPr bwMode="auto">
          <a:xfrm>
            <a:off x="3370263" y="3130550"/>
            <a:ext cx="223361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rgbClr val="000000"/>
              </a:solidFill>
              <a:latin typeface="Tahoma" charset="0"/>
              <a:ea typeface="ＭＳ Ｐゴシック" charset="0"/>
            </a:endParaRPr>
          </a:p>
        </p:txBody>
      </p:sp>
      <p:sp>
        <p:nvSpPr>
          <p:cNvPr id="14379" name="Text Box 26"/>
          <p:cNvSpPr txBox="1">
            <a:spLocks noChangeArrowheads="1"/>
          </p:cNvSpPr>
          <p:nvPr/>
        </p:nvSpPr>
        <p:spPr bwMode="auto">
          <a:xfrm>
            <a:off x="3757613" y="2795588"/>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rPr>
              <a:t>network</a:t>
            </a:r>
          </a:p>
        </p:txBody>
      </p:sp>
      <p:sp>
        <p:nvSpPr>
          <p:cNvPr id="13356" name="Line 99"/>
          <p:cNvSpPr>
            <a:spLocks noChangeShapeType="1"/>
          </p:cNvSpPr>
          <p:nvPr/>
        </p:nvSpPr>
        <p:spPr bwMode="auto">
          <a:xfrm>
            <a:off x="3373438" y="2808288"/>
            <a:ext cx="223361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rgbClr val="000000"/>
              </a:solidFill>
              <a:latin typeface="Tahoma" charset="0"/>
              <a:ea typeface="ＭＳ Ｐゴシック" charset="0"/>
            </a:endParaRPr>
          </a:p>
        </p:txBody>
      </p:sp>
      <p:sp>
        <p:nvSpPr>
          <p:cNvPr id="13357" name="Line 100"/>
          <p:cNvSpPr>
            <a:spLocks noChangeShapeType="1"/>
          </p:cNvSpPr>
          <p:nvPr/>
        </p:nvSpPr>
        <p:spPr bwMode="auto">
          <a:xfrm>
            <a:off x="3376613" y="2486025"/>
            <a:ext cx="223361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rgbClr val="000000"/>
              </a:solidFill>
              <a:latin typeface="Tahoma" charset="0"/>
              <a:ea typeface="ＭＳ Ｐゴシック" charset="0"/>
            </a:endParaRPr>
          </a:p>
        </p:txBody>
      </p:sp>
      <p:grpSp>
        <p:nvGrpSpPr>
          <p:cNvPr id="14382" name="Group 101"/>
          <p:cNvGrpSpPr>
            <a:grpSpLocks/>
          </p:cNvGrpSpPr>
          <p:nvPr/>
        </p:nvGrpSpPr>
        <p:grpSpPr bwMode="auto">
          <a:xfrm>
            <a:off x="3552825" y="2347913"/>
            <a:ext cx="473075" cy="228600"/>
            <a:chOff x="1287" y="2524"/>
            <a:chExt cx="260" cy="100"/>
          </a:xfrm>
        </p:grpSpPr>
        <p:sp>
          <p:nvSpPr>
            <p:cNvPr id="13441" name="Rectangle 102"/>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3442" name="Rectangle 103"/>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3443" name="Rectangle 104"/>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3444" name="Rectangle 105"/>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grpSp>
      <p:sp>
        <p:nvSpPr>
          <p:cNvPr id="13359" name="Oval 106"/>
          <p:cNvSpPr>
            <a:spLocks noChangeArrowheads="1"/>
          </p:cNvSpPr>
          <p:nvPr/>
        </p:nvSpPr>
        <p:spPr bwMode="auto">
          <a:xfrm>
            <a:off x="4864100" y="2019300"/>
            <a:ext cx="598488"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solidFill>
                  <a:srgbClr val="000000"/>
                </a:solidFill>
                <a:latin typeface="Arial" charset="0"/>
                <a:ea typeface="ＭＳ Ｐゴシック" charset="0"/>
              </a:rPr>
              <a:t>P6</a:t>
            </a:r>
          </a:p>
        </p:txBody>
      </p:sp>
      <p:sp>
        <p:nvSpPr>
          <p:cNvPr id="13360" name="Oval 112"/>
          <p:cNvSpPr>
            <a:spLocks noChangeArrowheads="1"/>
          </p:cNvSpPr>
          <p:nvPr/>
        </p:nvSpPr>
        <p:spPr bwMode="auto">
          <a:xfrm>
            <a:off x="4192588" y="2017713"/>
            <a:ext cx="598487"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solidFill>
                  <a:srgbClr val="000000"/>
                </a:solidFill>
                <a:latin typeface="Arial" charset="0"/>
                <a:ea typeface="ＭＳ Ｐゴシック" charset="0"/>
              </a:rPr>
              <a:t>P5</a:t>
            </a:r>
          </a:p>
        </p:txBody>
      </p:sp>
      <p:grpSp>
        <p:nvGrpSpPr>
          <p:cNvPr id="14385" name="Group 118"/>
          <p:cNvGrpSpPr>
            <a:grpSpLocks/>
          </p:cNvGrpSpPr>
          <p:nvPr/>
        </p:nvGrpSpPr>
        <p:grpSpPr bwMode="auto">
          <a:xfrm>
            <a:off x="4257675" y="2352675"/>
            <a:ext cx="473075" cy="228600"/>
            <a:chOff x="1287" y="2524"/>
            <a:chExt cx="260" cy="100"/>
          </a:xfrm>
        </p:grpSpPr>
        <p:sp>
          <p:nvSpPr>
            <p:cNvPr id="13437" name="Rectangle 119"/>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3438" name="Rectangle 120"/>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3439" name="Rectangle 121"/>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3440" name="Rectangle 122"/>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grpSp>
      <p:grpSp>
        <p:nvGrpSpPr>
          <p:cNvPr id="14386" name="Group 123"/>
          <p:cNvGrpSpPr>
            <a:grpSpLocks/>
          </p:cNvGrpSpPr>
          <p:nvPr/>
        </p:nvGrpSpPr>
        <p:grpSpPr bwMode="auto">
          <a:xfrm>
            <a:off x="4929188" y="2357438"/>
            <a:ext cx="473075" cy="228600"/>
            <a:chOff x="1287" y="2524"/>
            <a:chExt cx="260" cy="100"/>
          </a:xfrm>
        </p:grpSpPr>
        <p:sp>
          <p:nvSpPr>
            <p:cNvPr id="13433" name="Rectangle 124"/>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3434" name="Rectangle 125"/>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3435" name="Rectangle 126"/>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3436" name="Rectangle 127"/>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grpSp>
      <p:sp>
        <p:nvSpPr>
          <p:cNvPr id="13363" name="Line 133"/>
          <p:cNvSpPr>
            <a:spLocks noChangeShapeType="1"/>
          </p:cNvSpPr>
          <p:nvPr/>
        </p:nvSpPr>
        <p:spPr bwMode="auto">
          <a:xfrm>
            <a:off x="6362700" y="3648075"/>
            <a:ext cx="16383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rgbClr val="000000"/>
              </a:solidFill>
              <a:latin typeface="Tahoma" charset="0"/>
              <a:ea typeface="ＭＳ Ｐゴシック" charset="0"/>
            </a:endParaRPr>
          </a:p>
        </p:txBody>
      </p:sp>
      <p:sp>
        <p:nvSpPr>
          <p:cNvPr id="13364" name="Line 134"/>
          <p:cNvSpPr>
            <a:spLocks noChangeShapeType="1"/>
          </p:cNvSpPr>
          <p:nvPr/>
        </p:nvSpPr>
        <p:spPr bwMode="auto">
          <a:xfrm>
            <a:off x="6353175" y="3352800"/>
            <a:ext cx="16383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rgbClr val="000000"/>
              </a:solidFill>
              <a:latin typeface="Tahoma" charset="0"/>
              <a:ea typeface="ＭＳ Ｐゴシック" charset="0"/>
            </a:endParaRPr>
          </a:p>
        </p:txBody>
      </p:sp>
      <p:sp>
        <p:nvSpPr>
          <p:cNvPr id="13365" name="Line 135"/>
          <p:cNvSpPr>
            <a:spLocks noChangeShapeType="1"/>
          </p:cNvSpPr>
          <p:nvPr/>
        </p:nvSpPr>
        <p:spPr bwMode="auto">
          <a:xfrm>
            <a:off x="6353175" y="3057525"/>
            <a:ext cx="16383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rgbClr val="000000"/>
              </a:solidFill>
              <a:latin typeface="Tahoma" charset="0"/>
              <a:ea typeface="ＭＳ Ｐゴシック" charset="0"/>
            </a:endParaRPr>
          </a:p>
        </p:txBody>
      </p:sp>
      <p:sp>
        <p:nvSpPr>
          <p:cNvPr id="13366" name="Line 136"/>
          <p:cNvSpPr>
            <a:spLocks noChangeShapeType="1"/>
          </p:cNvSpPr>
          <p:nvPr/>
        </p:nvSpPr>
        <p:spPr bwMode="auto">
          <a:xfrm>
            <a:off x="6353175" y="2752725"/>
            <a:ext cx="16383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rgbClr val="000000"/>
              </a:solidFill>
              <a:latin typeface="Tahoma" charset="0"/>
              <a:ea typeface="ＭＳ Ｐゴシック" charset="0"/>
            </a:endParaRPr>
          </a:p>
        </p:txBody>
      </p:sp>
      <p:grpSp>
        <p:nvGrpSpPr>
          <p:cNvPr id="14391" name="Group 128"/>
          <p:cNvGrpSpPr>
            <a:grpSpLocks/>
          </p:cNvGrpSpPr>
          <p:nvPr/>
        </p:nvGrpSpPr>
        <p:grpSpPr bwMode="auto">
          <a:xfrm>
            <a:off x="6505575" y="2579688"/>
            <a:ext cx="473075" cy="228600"/>
            <a:chOff x="1287" y="2524"/>
            <a:chExt cx="260" cy="100"/>
          </a:xfrm>
        </p:grpSpPr>
        <p:sp>
          <p:nvSpPr>
            <p:cNvPr id="13429" name="Rectangle 129"/>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3430" name="Rectangle 130"/>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3431" name="Rectangle 131"/>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3432" name="Rectangle 132"/>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grpSp>
      <p:grpSp>
        <p:nvGrpSpPr>
          <p:cNvPr id="14392" name="Group 137"/>
          <p:cNvGrpSpPr>
            <a:grpSpLocks/>
          </p:cNvGrpSpPr>
          <p:nvPr/>
        </p:nvGrpSpPr>
        <p:grpSpPr bwMode="auto">
          <a:xfrm>
            <a:off x="7300913" y="2570163"/>
            <a:ext cx="473075" cy="228600"/>
            <a:chOff x="1287" y="2524"/>
            <a:chExt cx="260" cy="100"/>
          </a:xfrm>
        </p:grpSpPr>
        <p:sp>
          <p:nvSpPr>
            <p:cNvPr id="13425" name="Rectangle 138"/>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3426" name="Rectangle 139"/>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3427" name="Rectangle 140"/>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3428" name="Rectangle 141"/>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grpSp>
      <p:sp>
        <p:nvSpPr>
          <p:cNvPr id="13369" name="Oval 143"/>
          <p:cNvSpPr>
            <a:spLocks noChangeArrowheads="1"/>
          </p:cNvSpPr>
          <p:nvPr/>
        </p:nvSpPr>
        <p:spPr bwMode="auto">
          <a:xfrm>
            <a:off x="7242175" y="2236788"/>
            <a:ext cx="598488"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solidFill>
                  <a:srgbClr val="000000"/>
                </a:solidFill>
                <a:latin typeface="Arial" charset="0"/>
                <a:ea typeface="ＭＳ Ｐゴシック" charset="0"/>
              </a:rPr>
              <a:t>P3</a:t>
            </a:r>
          </a:p>
        </p:txBody>
      </p:sp>
      <p:sp>
        <p:nvSpPr>
          <p:cNvPr id="14394" name="Freeform 144"/>
          <p:cNvSpPr>
            <a:spLocks/>
          </p:cNvSpPr>
          <p:nvPr/>
        </p:nvSpPr>
        <p:spPr bwMode="auto">
          <a:xfrm>
            <a:off x="1493838" y="2439988"/>
            <a:ext cx="2695575" cy="2695575"/>
          </a:xfrm>
          <a:custGeom>
            <a:avLst/>
            <a:gdLst>
              <a:gd name="T0" fmla="*/ 0 w 1698"/>
              <a:gd name="T1" fmla="*/ 2147483647 h 1698"/>
              <a:gd name="T2" fmla="*/ 0 w 1698"/>
              <a:gd name="T3" fmla="*/ 2147483647 h 1698"/>
              <a:gd name="T4" fmla="*/ 2147483647 w 1698"/>
              <a:gd name="T5" fmla="*/ 2147483647 h 1698"/>
              <a:gd name="T6" fmla="*/ 2147483647 w 1698"/>
              <a:gd name="T7" fmla="*/ 2147483647 h 1698"/>
              <a:gd name="T8" fmla="*/ 2147483647 w 1698"/>
              <a:gd name="T9" fmla="*/ 0 h 16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98" h="1698">
                <a:moveTo>
                  <a:pt x="0" y="131"/>
                </a:moveTo>
                <a:lnTo>
                  <a:pt x="0" y="1698"/>
                </a:lnTo>
                <a:lnTo>
                  <a:pt x="1698" y="1690"/>
                </a:lnTo>
                <a:lnTo>
                  <a:pt x="1691" y="148"/>
                </a:lnTo>
                <a:lnTo>
                  <a:pt x="1443" y="0"/>
                </a:lnTo>
              </a:path>
            </a:pathLst>
          </a:custGeom>
          <a:noFill/>
          <a:ln w="28575" cap="flat" cmpd="sng">
            <a:solidFill>
              <a:srgbClr val="CC0000"/>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solidFill>
                <a:srgbClr val="000000"/>
              </a:solidFill>
            </a:endParaRPr>
          </a:p>
        </p:txBody>
      </p:sp>
      <p:sp>
        <p:nvSpPr>
          <p:cNvPr id="14395" name="Freeform 145"/>
          <p:cNvSpPr>
            <a:spLocks/>
          </p:cNvSpPr>
          <p:nvPr/>
        </p:nvSpPr>
        <p:spPr bwMode="auto">
          <a:xfrm>
            <a:off x="4479925" y="2471738"/>
            <a:ext cx="3089275" cy="3252787"/>
          </a:xfrm>
          <a:custGeom>
            <a:avLst/>
            <a:gdLst>
              <a:gd name="T0" fmla="*/ 0 w 1946"/>
              <a:gd name="T1" fmla="*/ 0 h 1801"/>
              <a:gd name="T2" fmla="*/ 0 w 1946"/>
              <a:gd name="T3" fmla="*/ 2147483647 h 1801"/>
              <a:gd name="T4" fmla="*/ 2147483647 w 1946"/>
              <a:gd name="T5" fmla="*/ 2147483647 h 1801"/>
              <a:gd name="T6" fmla="*/ 2147483647 w 1946"/>
              <a:gd name="T7" fmla="*/ 2147483647 h 18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46" h="1801">
                <a:moveTo>
                  <a:pt x="0" y="0"/>
                </a:moveTo>
                <a:lnTo>
                  <a:pt x="0" y="1801"/>
                </a:lnTo>
                <a:lnTo>
                  <a:pt x="1946" y="1794"/>
                </a:lnTo>
                <a:lnTo>
                  <a:pt x="1925" y="132"/>
                </a:lnTo>
              </a:path>
            </a:pathLst>
          </a:custGeom>
          <a:noFill/>
          <a:ln w="28575" cap="flat" cmpd="sng">
            <a:solidFill>
              <a:srgbClr val="CC0000"/>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solidFill>
                <a:srgbClr val="000000"/>
              </a:solidFill>
            </a:endParaRPr>
          </a:p>
        </p:txBody>
      </p:sp>
      <p:sp>
        <p:nvSpPr>
          <p:cNvPr id="14396" name="Freeform 146"/>
          <p:cNvSpPr>
            <a:spLocks/>
          </p:cNvSpPr>
          <p:nvPr/>
        </p:nvSpPr>
        <p:spPr bwMode="auto">
          <a:xfrm>
            <a:off x="5138738" y="2460625"/>
            <a:ext cx="1609725" cy="2465388"/>
          </a:xfrm>
          <a:custGeom>
            <a:avLst/>
            <a:gdLst>
              <a:gd name="T0" fmla="*/ 0 w 1014"/>
              <a:gd name="T1" fmla="*/ 0 h 1480"/>
              <a:gd name="T2" fmla="*/ 0 w 1014"/>
              <a:gd name="T3" fmla="*/ 2147483647 h 1480"/>
              <a:gd name="T4" fmla="*/ 2147483647 w 1014"/>
              <a:gd name="T5" fmla="*/ 2147483647 h 1480"/>
              <a:gd name="T6" fmla="*/ 2147483647 w 1014"/>
              <a:gd name="T7" fmla="*/ 2147483647 h 1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14" h="1480">
                <a:moveTo>
                  <a:pt x="0" y="0"/>
                </a:moveTo>
                <a:lnTo>
                  <a:pt x="0" y="1480"/>
                </a:lnTo>
                <a:lnTo>
                  <a:pt x="1014" y="1480"/>
                </a:lnTo>
                <a:lnTo>
                  <a:pt x="1014" y="146"/>
                </a:lnTo>
              </a:path>
            </a:pathLst>
          </a:custGeom>
          <a:noFill/>
          <a:ln w="28575" cap="flat" cmpd="sng">
            <a:solidFill>
              <a:srgbClr val="CC0000"/>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solidFill>
                <a:srgbClr val="000000"/>
              </a:solidFill>
            </a:endParaRPr>
          </a:p>
        </p:txBody>
      </p:sp>
      <p:grpSp>
        <p:nvGrpSpPr>
          <p:cNvPr id="14397" name="Group 147"/>
          <p:cNvGrpSpPr>
            <a:grpSpLocks/>
          </p:cNvGrpSpPr>
          <p:nvPr/>
        </p:nvGrpSpPr>
        <p:grpSpPr bwMode="auto">
          <a:xfrm>
            <a:off x="5237164" y="4684709"/>
            <a:ext cx="2063750" cy="657224"/>
            <a:chOff x="2741" y="3750"/>
            <a:chExt cx="1300" cy="414"/>
          </a:xfrm>
        </p:grpSpPr>
        <p:sp>
          <p:nvSpPr>
            <p:cNvPr id="13422" name="Rectangle 148"/>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3423" name="Line 149"/>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rgbClr val="000000"/>
                </a:solidFill>
                <a:latin typeface="Tahoma" charset="0"/>
                <a:ea typeface="ＭＳ Ｐゴシック" charset="0"/>
              </a:endParaRPr>
            </a:p>
          </p:txBody>
        </p:sp>
        <p:sp>
          <p:nvSpPr>
            <p:cNvPr id="13424" name="Text Box 150"/>
            <p:cNvSpPr txBox="1">
              <a:spLocks noChangeArrowheads="1"/>
            </p:cNvSpPr>
            <p:nvPr/>
          </p:nvSpPr>
          <p:spPr bwMode="auto">
            <a:xfrm>
              <a:off x="2813" y="3875"/>
              <a:ext cx="1228"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85000"/>
                </a:lnSpc>
                <a:defRPr/>
              </a:pPr>
              <a:r>
                <a:rPr lang="en-US" sz="1400">
                  <a:solidFill>
                    <a:srgbClr val="000000"/>
                  </a:solidFill>
                </a:rPr>
                <a:t>source IP,port: C,5775</a:t>
              </a:r>
            </a:p>
            <a:p>
              <a:pPr algn="l">
                <a:lnSpc>
                  <a:spcPct val="85000"/>
                </a:lnSpc>
                <a:defRPr/>
              </a:pPr>
              <a:r>
                <a:rPr lang="en-US" sz="1400">
                  <a:solidFill>
                    <a:srgbClr val="000000"/>
                  </a:solidFill>
                </a:rPr>
                <a:t>dest IP,port: B,80</a:t>
              </a:r>
            </a:p>
          </p:txBody>
        </p:sp>
      </p:grpSp>
      <p:grpSp>
        <p:nvGrpSpPr>
          <p:cNvPr id="14398" name="Group 151"/>
          <p:cNvGrpSpPr>
            <a:grpSpLocks/>
          </p:cNvGrpSpPr>
          <p:nvPr/>
        </p:nvGrpSpPr>
        <p:grpSpPr bwMode="auto">
          <a:xfrm>
            <a:off x="5307013" y="5473700"/>
            <a:ext cx="2063750" cy="661988"/>
            <a:chOff x="2741" y="3750"/>
            <a:chExt cx="1300" cy="417"/>
          </a:xfrm>
        </p:grpSpPr>
        <p:sp>
          <p:nvSpPr>
            <p:cNvPr id="13419" name="Rectangle 152"/>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3420" name="Line 153"/>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rgbClr val="000000"/>
                </a:solidFill>
                <a:latin typeface="Tahoma" charset="0"/>
                <a:ea typeface="ＭＳ Ｐゴシック" charset="0"/>
              </a:endParaRPr>
            </a:p>
          </p:txBody>
        </p:sp>
        <p:sp>
          <p:nvSpPr>
            <p:cNvPr id="13421" name="Text Box 154"/>
            <p:cNvSpPr txBox="1">
              <a:spLocks noChangeArrowheads="1"/>
            </p:cNvSpPr>
            <p:nvPr/>
          </p:nvSpPr>
          <p:spPr bwMode="auto">
            <a:xfrm>
              <a:off x="2813" y="3875"/>
              <a:ext cx="1228"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85000"/>
                </a:lnSpc>
                <a:defRPr/>
              </a:pPr>
              <a:r>
                <a:rPr lang="en-US" sz="1400" dirty="0">
                  <a:solidFill>
                    <a:srgbClr val="000000"/>
                  </a:solidFill>
                </a:rPr>
                <a:t>source </a:t>
              </a:r>
              <a:r>
                <a:rPr lang="en-US" sz="1400" dirty="0" err="1">
                  <a:solidFill>
                    <a:srgbClr val="000000"/>
                  </a:solidFill>
                </a:rPr>
                <a:t>IP,port</a:t>
              </a:r>
              <a:r>
                <a:rPr lang="en-US" sz="1400" dirty="0">
                  <a:solidFill>
                    <a:srgbClr val="000000"/>
                  </a:solidFill>
                </a:rPr>
                <a:t>: C,9157</a:t>
              </a:r>
            </a:p>
            <a:p>
              <a:pPr algn="l">
                <a:lnSpc>
                  <a:spcPct val="85000"/>
                </a:lnSpc>
                <a:defRPr/>
              </a:pPr>
              <a:r>
                <a:rPr lang="en-US" sz="1400" dirty="0" err="1">
                  <a:solidFill>
                    <a:srgbClr val="000000"/>
                  </a:solidFill>
                </a:rPr>
                <a:t>dest</a:t>
              </a:r>
              <a:r>
                <a:rPr lang="en-US" sz="1400" dirty="0">
                  <a:solidFill>
                    <a:srgbClr val="000000"/>
                  </a:solidFill>
                </a:rPr>
                <a:t> </a:t>
              </a:r>
              <a:r>
                <a:rPr lang="en-US" sz="1400" dirty="0" err="1">
                  <a:solidFill>
                    <a:srgbClr val="000000"/>
                  </a:solidFill>
                </a:rPr>
                <a:t>IP,port</a:t>
              </a:r>
              <a:r>
                <a:rPr lang="en-US" sz="1400" dirty="0">
                  <a:solidFill>
                    <a:srgbClr val="000000"/>
                  </a:solidFill>
                </a:rPr>
                <a:t>: B,80</a:t>
              </a:r>
            </a:p>
          </p:txBody>
        </p:sp>
      </p:grpSp>
      <p:sp>
        <p:nvSpPr>
          <p:cNvPr id="364699" name="Text Box 155"/>
          <p:cNvSpPr txBox="1">
            <a:spLocks noChangeArrowheads="1"/>
          </p:cNvSpPr>
          <p:nvPr/>
        </p:nvSpPr>
        <p:spPr bwMode="auto">
          <a:xfrm>
            <a:off x="508000" y="6081713"/>
            <a:ext cx="48593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solidFill>
                  <a:srgbClr val="CC0000"/>
                </a:solidFill>
              </a:rPr>
              <a:t>three segments, all destined to IP address: B,</a:t>
            </a:r>
          </a:p>
          <a:p>
            <a:pPr>
              <a:defRPr/>
            </a:pPr>
            <a:r>
              <a:rPr lang="en-US">
                <a:solidFill>
                  <a:srgbClr val="CC0000"/>
                </a:solidFill>
              </a:rPr>
              <a:t> dest port: 80 are demultiplexed to </a:t>
            </a:r>
            <a:r>
              <a:rPr lang="en-US" i="1">
                <a:solidFill>
                  <a:srgbClr val="CC0000"/>
                </a:solidFill>
              </a:rPr>
              <a:t>different </a:t>
            </a:r>
            <a:r>
              <a:rPr lang="en-US">
                <a:solidFill>
                  <a:srgbClr val="CC0000"/>
                </a:solidFill>
              </a:rPr>
              <a:t>sockets</a:t>
            </a:r>
          </a:p>
        </p:txBody>
      </p:sp>
      <p:sp>
        <p:nvSpPr>
          <p:cNvPr id="364700" name="Line 156"/>
          <p:cNvSpPr>
            <a:spLocks noChangeShapeType="1"/>
          </p:cNvSpPr>
          <p:nvPr/>
        </p:nvSpPr>
        <p:spPr bwMode="auto">
          <a:xfrm>
            <a:off x="3502025" y="5770563"/>
            <a:ext cx="285750"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rgbClr val="000000"/>
              </a:solidFill>
              <a:latin typeface="Tahoma" charset="0"/>
              <a:ea typeface="ＭＳ Ｐゴシック" charset="0"/>
            </a:endParaRPr>
          </a:p>
        </p:txBody>
      </p:sp>
      <p:sp>
        <p:nvSpPr>
          <p:cNvPr id="364701" name="Line 157"/>
          <p:cNvSpPr>
            <a:spLocks noChangeShapeType="1"/>
          </p:cNvSpPr>
          <p:nvPr/>
        </p:nvSpPr>
        <p:spPr bwMode="auto">
          <a:xfrm>
            <a:off x="6570663" y="5292725"/>
            <a:ext cx="285750"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rgbClr val="000000"/>
              </a:solidFill>
              <a:latin typeface="Tahoma" charset="0"/>
              <a:ea typeface="ＭＳ Ｐゴシック" charset="0"/>
            </a:endParaRPr>
          </a:p>
        </p:txBody>
      </p:sp>
      <p:sp>
        <p:nvSpPr>
          <p:cNvPr id="364702" name="Line 158"/>
          <p:cNvSpPr>
            <a:spLocks noChangeShapeType="1"/>
          </p:cNvSpPr>
          <p:nvPr/>
        </p:nvSpPr>
        <p:spPr bwMode="auto">
          <a:xfrm>
            <a:off x="6646863" y="6086475"/>
            <a:ext cx="285750"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rgbClr val="000000"/>
              </a:solidFill>
              <a:latin typeface="Tahoma" charset="0"/>
              <a:ea typeface="ＭＳ Ｐゴシック" charset="0"/>
            </a:endParaRPr>
          </a:p>
        </p:txBody>
      </p:sp>
      <p:sp>
        <p:nvSpPr>
          <p:cNvPr id="13379" name="Text Box 160"/>
          <p:cNvSpPr txBox="1">
            <a:spLocks noChangeArrowheads="1"/>
          </p:cNvSpPr>
          <p:nvPr/>
        </p:nvSpPr>
        <p:spPr bwMode="auto">
          <a:xfrm flipH="1">
            <a:off x="5046663" y="3702050"/>
            <a:ext cx="1147762"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nSpc>
                <a:spcPct val="80000"/>
              </a:lnSpc>
              <a:defRPr/>
            </a:pPr>
            <a:r>
              <a:rPr lang="en-US" sz="1800">
                <a:solidFill>
                  <a:srgbClr val="000000"/>
                </a:solidFill>
                <a:latin typeface="Gill Sans MT" charset="0"/>
              </a:rPr>
              <a:t>server: IP address B</a:t>
            </a:r>
          </a:p>
        </p:txBody>
      </p:sp>
      <p:grpSp>
        <p:nvGrpSpPr>
          <p:cNvPr id="14404" name="Group 161"/>
          <p:cNvGrpSpPr>
            <a:grpSpLocks/>
          </p:cNvGrpSpPr>
          <p:nvPr/>
        </p:nvGrpSpPr>
        <p:grpSpPr bwMode="auto">
          <a:xfrm>
            <a:off x="2820988" y="3192463"/>
            <a:ext cx="358775" cy="704850"/>
            <a:chOff x="4140" y="429"/>
            <a:chExt cx="1425" cy="2396"/>
          </a:xfrm>
        </p:grpSpPr>
        <p:sp>
          <p:nvSpPr>
            <p:cNvPr id="14411" name="Freeform 162"/>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3388" name="Rectangle 163"/>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4413" name="Freeform 164"/>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4414" name="Freeform 165"/>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3391" name="Rectangle 166"/>
            <p:cNvSpPr>
              <a:spLocks noChangeArrowheads="1"/>
            </p:cNvSpPr>
            <p:nvPr/>
          </p:nvSpPr>
          <p:spPr bwMode="auto">
            <a:xfrm>
              <a:off x="4209" y="693"/>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grpSp>
          <p:nvGrpSpPr>
            <p:cNvPr id="14416" name="Group 167"/>
            <p:cNvGrpSpPr>
              <a:grpSpLocks/>
            </p:cNvGrpSpPr>
            <p:nvPr/>
          </p:nvGrpSpPr>
          <p:grpSpPr bwMode="auto">
            <a:xfrm>
              <a:off x="4749" y="668"/>
              <a:ext cx="581" cy="145"/>
              <a:chOff x="614" y="2568"/>
              <a:chExt cx="725" cy="139"/>
            </a:xfrm>
          </p:grpSpPr>
          <p:sp>
            <p:nvSpPr>
              <p:cNvPr id="13417" name="AutoShape 168"/>
              <p:cNvSpPr>
                <a:spLocks noChangeArrowheads="1"/>
              </p:cNvSpPr>
              <p:nvPr/>
            </p:nvSpPr>
            <p:spPr bwMode="auto">
              <a:xfrm>
                <a:off x="617" y="2567"/>
                <a:ext cx="724" cy="140"/>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3418" name="AutoShape 169"/>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grpSp>
        <p:sp>
          <p:nvSpPr>
            <p:cNvPr id="13393" name="Rectangle 170"/>
            <p:cNvSpPr>
              <a:spLocks noChangeArrowheads="1"/>
            </p:cNvSpPr>
            <p:nvPr/>
          </p:nvSpPr>
          <p:spPr bwMode="auto">
            <a:xfrm>
              <a:off x="4222" y="1017"/>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grpSp>
          <p:nvGrpSpPr>
            <p:cNvPr id="14418" name="Group 171"/>
            <p:cNvGrpSpPr>
              <a:grpSpLocks/>
            </p:cNvGrpSpPr>
            <p:nvPr/>
          </p:nvGrpSpPr>
          <p:grpSpPr bwMode="auto">
            <a:xfrm>
              <a:off x="4747" y="994"/>
              <a:ext cx="581" cy="134"/>
              <a:chOff x="614" y="2568"/>
              <a:chExt cx="725" cy="139"/>
            </a:xfrm>
          </p:grpSpPr>
          <p:sp>
            <p:nvSpPr>
              <p:cNvPr id="13415" name="AutoShape 172"/>
              <p:cNvSpPr>
                <a:spLocks noChangeArrowheads="1"/>
              </p:cNvSpPr>
              <p:nvPr/>
            </p:nvSpPr>
            <p:spPr bwMode="auto">
              <a:xfrm>
                <a:off x="612" y="2570"/>
                <a:ext cx="724" cy="162"/>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3416" name="AutoShape 173"/>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grpSp>
        <p:sp>
          <p:nvSpPr>
            <p:cNvPr id="13395" name="Rectangle 174"/>
            <p:cNvSpPr>
              <a:spLocks noChangeArrowheads="1"/>
            </p:cNvSpPr>
            <p:nvPr/>
          </p:nvSpPr>
          <p:spPr bwMode="auto">
            <a:xfrm>
              <a:off x="4216" y="1357"/>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3396" name="Rectangle 175"/>
            <p:cNvSpPr>
              <a:spLocks noChangeArrowheads="1"/>
            </p:cNvSpPr>
            <p:nvPr/>
          </p:nvSpPr>
          <p:spPr bwMode="auto">
            <a:xfrm>
              <a:off x="4228" y="1654"/>
              <a:ext cx="593"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grpSp>
          <p:nvGrpSpPr>
            <p:cNvPr id="14421" name="Group 176"/>
            <p:cNvGrpSpPr>
              <a:grpSpLocks/>
            </p:cNvGrpSpPr>
            <p:nvPr/>
          </p:nvGrpSpPr>
          <p:grpSpPr bwMode="auto">
            <a:xfrm>
              <a:off x="4735" y="1627"/>
              <a:ext cx="582" cy="151"/>
              <a:chOff x="614" y="2568"/>
              <a:chExt cx="725" cy="139"/>
            </a:xfrm>
          </p:grpSpPr>
          <p:sp>
            <p:nvSpPr>
              <p:cNvPr id="13413" name="AutoShape 177"/>
              <p:cNvSpPr>
                <a:spLocks noChangeArrowheads="1"/>
              </p:cNvSpPr>
              <p:nvPr/>
            </p:nvSpPr>
            <p:spPr bwMode="auto">
              <a:xfrm>
                <a:off x="611" y="2568"/>
                <a:ext cx="730" cy="139"/>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3414" name="AutoShape 178"/>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grpSp>
        <p:sp>
          <p:nvSpPr>
            <p:cNvPr id="14422" name="Freeform 179"/>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grpSp>
          <p:nvGrpSpPr>
            <p:cNvPr id="14423" name="Group 180"/>
            <p:cNvGrpSpPr>
              <a:grpSpLocks/>
            </p:cNvGrpSpPr>
            <p:nvPr/>
          </p:nvGrpSpPr>
          <p:grpSpPr bwMode="auto">
            <a:xfrm>
              <a:off x="4739" y="1327"/>
              <a:ext cx="582" cy="139"/>
              <a:chOff x="614" y="2568"/>
              <a:chExt cx="725" cy="139"/>
            </a:xfrm>
          </p:grpSpPr>
          <p:sp>
            <p:nvSpPr>
              <p:cNvPr id="13411" name="AutoShape 181"/>
              <p:cNvSpPr>
                <a:spLocks noChangeArrowheads="1"/>
              </p:cNvSpPr>
              <p:nvPr/>
            </p:nvSpPr>
            <p:spPr bwMode="auto">
              <a:xfrm>
                <a:off x="614" y="2566"/>
                <a:ext cx="723" cy="140"/>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3412" name="AutoShape 182"/>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grpSp>
        <p:sp>
          <p:nvSpPr>
            <p:cNvPr id="13400" name="Rectangle 183"/>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4425" name="Freeform 184"/>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4426" name="Freeform 185"/>
            <p:cNvSpPr>
              <a:spLocks/>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3403" name="Oval 186"/>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4428" name="Freeform 187"/>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3405" name="AutoShape 188"/>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3406" name="AutoShape 189"/>
            <p:cNvSpPr>
              <a:spLocks noChangeArrowheads="1"/>
            </p:cNvSpPr>
            <p:nvPr/>
          </p:nvSpPr>
          <p:spPr bwMode="auto">
            <a:xfrm>
              <a:off x="4203" y="2712"/>
              <a:ext cx="1072"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3407" name="Oval 190"/>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3408" name="Oval 191"/>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eaLnBrk="1" hangingPunct="1">
                <a:lnSpc>
                  <a:spcPct val="100000"/>
                </a:lnSpc>
                <a:spcBef>
                  <a:spcPct val="0"/>
                </a:spcBef>
                <a:buClrTx/>
                <a:buSzTx/>
                <a:buFontTx/>
                <a:buNone/>
              </a:pPr>
              <a:endParaRPr lang="en-US" altLang="en-US" sz="1800">
                <a:solidFill>
                  <a:srgbClr val="000000"/>
                </a:solidFill>
                <a:latin typeface="Arial" pitchFamily="34" charset="0"/>
                <a:cs typeface="Arial" pitchFamily="34" charset="0"/>
              </a:endParaRPr>
            </a:p>
          </p:txBody>
        </p:sp>
        <p:sp>
          <p:nvSpPr>
            <p:cNvPr id="13409" name="Oval 192"/>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3410" name="Rectangle 193"/>
            <p:cNvSpPr>
              <a:spLocks noChangeArrowheads="1"/>
            </p:cNvSpPr>
            <p:nvPr/>
          </p:nvSpPr>
          <p:spPr bwMode="auto">
            <a:xfrm>
              <a:off x="5061" y="1837"/>
              <a:ext cx="88" cy="761"/>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grpSp>
      <p:grpSp>
        <p:nvGrpSpPr>
          <p:cNvPr id="14405" name="Group 194"/>
          <p:cNvGrpSpPr>
            <a:grpSpLocks/>
          </p:cNvGrpSpPr>
          <p:nvPr/>
        </p:nvGrpSpPr>
        <p:grpSpPr bwMode="auto">
          <a:xfrm>
            <a:off x="-44450" y="3613150"/>
            <a:ext cx="711200" cy="669925"/>
            <a:chOff x="-44" y="1473"/>
            <a:chExt cx="981" cy="1105"/>
          </a:xfrm>
        </p:grpSpPr>
        <p:pic>
          <p:nvPicPr>
            <p:cNvPr id="14409" name="Picture 19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10" name="Freeform 196"/>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solidFill>
                  <a:srgbClr val="000000"/>
                </a:solidFill>
              </a:endParaRPr>
            </a:p>
          </p:txBody>
        </p:sp>
      </p:grpSp>
      <p:grpSp>
        <p:nvGrpSpPr>
          <p:cNvPr id="14406" name="Group 197"/>
          <p:cNvGrpSpPr>
            <a:grpSpLocks/>
          </p:cNvGrpSpPr>
          <p:nvPr/>
        </p:nvGrpSpPr>
        <p:grpSpPr bwMode="auto">
          <a:xfrm flipH="1">
            <a:off x="8258175" y="3529013"/>
            <a:ext cx="711200" cy="669925"/>
            <a:chOff x="-44" y="1473"/>
            <a:chExt cx="981" cy="1105"/>
          </a:xfrm>
        </p:grpSpPr>
        <p:pic>
          <p:nvPicPr>
            <p:cNvPr id="14407" name="Picture 198"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08" name="Freeform 199"/>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solidFill>
                  <a:srgbClr val="000000"/>
                </a:solidFill>
              </a:endParaRPr>
            </a:p>
          </p:txBody>
        </p:sp>
      </p:grpSp>
      <p:sp>
        <p:nvSpPr>
          <p:cNvPr id="3" name="Slide Number Placeholder 2"/>
          <p:cNvSpPr>
            <a:spLocks noGrp="1"/>
          </p:cNvSpPr>
          <p:nvPr>
            <p:ph type="sldNum" sz="quarter" idx="12"/>
          </p:nvPr>
        </p:nvSpPr>
        <p:spPr/>
        <p:txBody>
          <a:bodyPr/>
          <a:lstStyle/>
          <a:p>
            <a:pPr>
              <a:defRPr/>
            </a:pPr>
            <a:fld id="{72D7C269-5CFB-4285-AA47-2FF7B901B80C}" type="slidenum">
              <a:rPr lang="en-US" smtClean="0"/>
              <a:pPr>
                <a:defRPr/>
              </a:pPr>
              <a:t>38</a:t>
            </a:fld>
            <a:endParaRPr lang="en-US" dirty="0"/>
          </a:p>
        </p:txBody>
      </p:sp>
    </p:spTree>
    <p:extLst>
      <p:ext uri="{BB962C8B-B14F-4D97-AF65-F5344CB8AC3E}">
        <p14:creationId xmlns:p14="http://schemas.microsoft.com/office/powerpoint/2010/main" val="11207109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4699"/>
                                        </p:tgtEl>
                                        <p:attrNameLst>
                                          <p:attrName>style.visibility</p:attrName>
                                        </p:attrNameLst>
                                      </p:cBhvr>
                                      <p:to>
                                        <p:strVal val="visible"/>
                                      </p:to>
                                    </p:set>
                                    <p:animEffect transition="in" filter="dissolve">
                                      <p:cBhvr>
                                        <p:cTn id="7" dur="500"/>
                                        <p:tgtEl>
                                          <p:spTgt spid="364699"/>
                                        </p:tgtEl>
                                      </p:cBhvr>
                                    </p:animEffect>
                                  </p:childTnLst>
                                </p:cTn>
                              </p:par>
                              <p:par>
                                <p:cTn id="8" presetID="9" presetClass="entr" presetSubtype="0" fill="hold" nodeType="withEffect">
                                  <p:stCondLst>
                                    <p:cond delay="0"/>
                                  </p:stCondLst>
                                  <p:childTnLst>
                                    <p:set>
                                      <p:cBhvr>
                                        <p:cTn id="9" dur="1" fill="hold">
                                          <p:stCondLst>
                                            <p:cond delay="0"/>
                                          </p:stCondLst>
                                        </p:cTn>
                                        <p:tgtEl>
                                          <p:spTgt spid="364700"/>
                                        </p:tgtEl>
                                        <p:attrNameLst>
                                          <p:attrName>style.visibility</p:attrName>
                                        </p:attrNameLst>
                                      </p:cBhvr>
                                      <p:to>
                                        <p:strVal val="visible"/>
                                      </p:to>
                                    </p:set>
                                    <p:animEffect transition="in" filter="dissolve">
                                      <p:cBhvr>
                                        <p:cTn id="10" dur="500"/>
                                        <p:tgtEl>
                                          <p:spTgt spid="364700"/>
                                        </p:tgtEl>
                                      </p:cBhvr>
                                    </p:animEffect>
                                  </p:childTnLst>
                                </p:cTn>
                              </p:par>
                              <p:par>
                                <p:cTn id="11" presetID="9" presetClass="entr" presetSubtype="0" fill="hold" nodeType="withEffect">
                                  <p:stCondLst>
                                    <p:cond delay="0"/>
                                  </p:stCondLst>
                                  <p:childTnLst>
                                    <p:set>
                                      <p:cBhvr>
                                        <p:cTn id="12" dur="1" fill="hold">
                                          <p:stCondLst>
                                            <p:cond delay="0"/>
                                          </p:stCondLst>
                                        </p:cTn>
                                        <p:tgtEl>
                                          <p:spTgt spid="364701"/>
                                        </p:tgtEl>
                                        <p:attrNameLst>
                                          <p:attrName>style.visibility</p:attrName>
                                        </p:attrNameLst>
                                      </p:cBhvr>
                                      <p:to>
                                        <p:strVal val="visible"/>
                                      </p:to>
                                    </p:set>
                                    <p:animEffect transition="in" filter="dissolve">
                                      <p:cBhvr>
                                        <p:cTn id="13" dur="500"/>
                                        <p:tgtEl>
                                          <p:spTgt spid="364701"/>
                                        </p:tgtEl>
                                      </p:cBhvr>
                                    </p:animEffect>
                                  </p:childTnLst>
                                </p:cTn>
                              </p:par>
                              <p:par>
                                <p:cTn id="14" presetID="9" presetClass="entr" presetSubtype="0" fill="hold" nodeType="withEffect">
                                  <p:stCondLst>
                                    <p:cond delay="0"/>
                                  </p:stCondLst>
                                  <p:childTnLst>
                                    <p:set>
                                      <p:cBhvr>
                                        <p:cTn id="15" dur="1" fill="hold">
                                          <p:stCondLst>
                                            <p:cond delay="0"/>
                                          </p:stCondLst>
                                        </p:cTn>
                                        <p:tgtEl>
                                          <p:spTgt spid="364702"/>
                                        </p:tgtEl>
                                        <p:attrNameLst>
                                          <p:attrName>style.visibility</p:attrName>
                                        </p:attrNameLst>
                                      </p:cBhvr>
                                      <p:to>
                                        <p:strVal val="visible"/>
                                      </p:to>
                                    </p:set>
                                    <p:animEffect transition="in" filter="dissolve">
                                      <p:cBhvr>
                                        <p:cTn id="16" dur="500"/>
                                        <p:tgtEl>
                                          <p:spTgt spid="364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69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type="title"/>
          </p:nvPr>
        </p:nvSpPr>
        <p:spPr>
          <a:xfrm>
            <a:off x="244475" y="200025"/>
            <a:ext cx="8085138" cy="935038"/>
          </a:xfrm>
        </p:spPr>
        <p:txBody>
          <a:bodyPr>
            <a:normAutofit fontScale="90000"/>
          </a:bodyPr>
          <a:lstStyle/>
          <a:p>
            <a:pPr>
              <a:defRPr/>
            </a:pPr>
            <a:r>
              <a:rPr lang="en-US" sz="4000">
                <a:ea typeface="ＭＳ Ｐゴシック" charset="0"/>
                <a:cs typeface="+mj-cs"/>
              </a:rPr>
              <a:t>Connection-oriented demux: example</a:t>
            </a:r>
          </a:p>
        </p:txBody>
      </p:sp>
      <p:sp>
        <p:nvSpPr>
          <p:cNvPr id="15365" name="Freeform 4"/>
          <p:cNvSpPr>
            <a:spLocks/>
          </p:cNvSpPr>
          <p:nvPr/>
        </p:nvSpPr>
        <p:spPr bwMode="auto">
          <a:xfrm>
            <a:off x="2830513" y="1754188"/>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5366" name="Freeform 5"/>
          <p:cNvSpPr>
            <a:spLocks/>
          </p:cNvSpPr>
          <p:nvPr/>
        </p:nvSpPr>
        <p:spPr bwMode="auto">
          <a:xfrm>
            <a:off x="438150" y="1933575"/>
            <a:ext cx="460375" cy="2193925"/>
          </a:xfrm>
          <a:custGeom>
            <a:avLst/>
            <a:gdLst>
              <a:gd name="T0" fmla="*/ 2147483647 w 290"/>
              <a:gd name="T1" fmla="*/ 2147483647 h 1382"/>
              <a:gd name="T2" fmla="*/ 0 w 290"/>
              <a:gd name="T3" fmla="*/ 2147483647 h 1382"/>
              <a:gd name="T4" fmla="*/ 2147483647 w 290"/>
              <a:gd name="T5" fmla="*/ 0 h 1382"/>
              <a:gd name="T6" fmla="*/ 2147483647 w 290"/>
              <a:gd name="T7" fmla="*/ 2147483647 h 1382"/>
              <a:gd name="T8" fmla="*/ 2147483647 w 290"/>
              <a:gd name="T9" fmla="*/ 2147483647 h 1382"/>
              <a:gd name="T10" fmla="*/ 2147483647 w 290"/>
              <a:gd name="T11" fmla="*/ 2147483647 h 13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0" h="1382">
                <a:moveTo>
                  <a:pt x="15" y="1382"/>
                </a:moveTo>
                <a:lnTo>
                  <a:pt x="0" y="1360"/>
                </a:lnTo>
                <a:lnTo>
                  <a:pt x="290" y="0"/>
                </a:lnTo>
                <a:lnTo>
                  <a:pt x="284" y="1258"/>
                </a:lnTo>
                <a:lnTo>
                  <a:pt x="182" y="1382"/>
                </a:lnTo>
                <a:lnTo>
                  <a:pt x="15" y="1382"/>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5367" name="Rectangle 23"/>
          <p:cNvSpPr>
            <a:spLocks noChangeArrowheads="1"/>
          </p:cNvSpPr>
          <p:nvPr/>
        </p:nvSpPr>
        <p:spPr bwMode="auto">
          <a:xfrm>
            <a:off x="933450" y="1911350"/>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solidFill>
                <a:srgbClr val="000000"/>
              </a:solidFill>
              <a:latin typeface="Times New Roman" pitchFamily="18" charset="0"/>
            </a:endParaRPr>
          </a:p>
        </p:txBody>
      </p:sp>
      <p:sp>
        <p:nvSpPr>
          <p:cNvPr id="15368" name="Rectangle 24"/>
          <p:cNvSpPr>
            <a:spLocks noChangeArrowheads="1"/>
          </p:cNvSpPr>
          <p:nvPr/>
        </p:nvSpPr>
        <p:spPr bwMode="auto">
          <a:xfrm>
            <a:off x="895350" y="1965325"/>
            <a:ext cx="1273175" cy="1979613"/>
          </a:xfrm>
          <a:prstGeom prst="rect">
            <a:avLst/>
          </a:prstGeom>
          <a:solidFill>
            <a:schemeClr val="bg1"/>
          </a:solidFill>
          <a:ln w="28575">
            <a:solidFill>
              <a:schemeClr val="tx1"/>
            </a:solidFill>
            <a:miter lim="800000"/>
            <a:headEnd/>
            <a:tailEnd/>
          </a:ln>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solidFill>
                <a:srgbClr val="000000"/>
              </a:solidFill>
              <a:latin typeface="Times New Roman" pitchFamily="18" charset="0"/>
            </a:endParaRPr>
          </a:p>
        </p:txBody>
      </p:sp>
      <p:sp>
        <p:nvSpPr>
          <p:cNvPr id="15369" name="Line 25"/>
          <p:cNvSpPr>
            <a:spLocks noChangeShapeType="1"/>
          </p:cNvSpPr>
          <p:nvPr/>
        </p:nvSpPr>
        <p:spPr bwMode="auto">
          <a:xfrm>
            <a:off x="904875" y="27257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5370" name="Text Box 26"/>
          <p:cNvSpPr txBox="1">
            <a:spLocks noChangeArrowheads="1"/>
          </p:cNvSpPr>
          <p:nvPr/>
        </p:nvSpPr>
        <p:spPr bwMode="auto">
          <a:xfrm>
            <a:off x="862013" y="2708275"/>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rPr>
              <a:t>transport</a:t>
            </a:r>
          </a:p>
        </p:txBody>
      </p:sp>
      <p:sp>
        <p:nvSpPr>
          <p:cNvPr id="15371" name="Line 27"/>
          <p:cNvSpPr>
            <a:spLocks noChangeShapeType="1"/>
          </p:cNvSpPr>
          <p:nvPr/>
        </p:nvSpPr>
        <p:spPr bwMode="auto">
          <a:xfrm>
            <a:off x="912813" y="304641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5372" name="Line 28"/>
          <p:cNvSpPr>
            <a:spLocks noChangeShapeType="1"/>
          </p:cNvSpPr>
          <p:nvPr/>
        </p:nvSpPr>
        <p:spPr bwMode="auto">
          <a:xfrm>
            <a:off x="898525" y="335597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5373" name="Line 29"/>
          <p:cNvSpPr>
            <a:spLocks noChangeShapeType="1"/>
          </p:cNvSpPr>
          <p:nvPr/>
        </p:nvSpPr>
        <p:spPr bwMode="auto">
          <a:xfrm>
            <a:off x="898525" y="36417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5374" name="Text Box 26"/>
          <p:cNvSpPr txBox="1">
            <a:spLocks noChangeArrowheads="1"/>
          </p:cNvSpPr>
          <p:nvPr/>
        </p:nvSpPr>
        <p:spPr bwMode="auto">
          <a:xfrm>
            <a:off x="896938" y="1955800"/>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rPr>
              <a:t>application</a:t>
            </a:r>
          </a:p>
        </p:txBody>
      </p:sp>
      <p:sp>
        <p:nvSpPr>
          <p:cNvPr id="15375" name="Text Box 26"/>
          <p:cNvSpPr txBox="1">
            <a:spLocks noChangeArrowheads="1"/>
          </p:cNvSpPr>
          <p:nvPr/>
        </p:nvSpPr>
        <p:spPr bwMode="auto">
          <a:xfrm>
            <a:off x="852488" y="3613150"/>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rPr>
              <a:t>physical</a:t>
            </a:r>
          </a:p>
        </p:txBody>
      </p:sp>
      <p:sp>
        <p:nvSpPr>
          <p:cNvPr id="15376" name="Text Box 26"/>
          <p:cNvSpPr txBox="1">
            <a:spLocks noChangeArrowheads="1"/>
          </p:cNvSpPr>
          <p:nvPr/>
        </p:nvSpPr>
        <p:spPr bwMode="auto">
          <a:xfrm>
            <a:off x="871538" y="3327400"/>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rPr>
              <a:t>link</a:t>
            </a:r>
          </a:p>
        </p:txBody>
      </p:sp>
      <p:sp>
        <p:nvSpPr>
          <p:cNvPr id="15377" name="Text Box 26"/>
          <p:cNvSpPr txBox="1">
            <a:spLocks noChangeArrowheads="1"/>
          </p:cNvSpPr>
          <p:nvPr/>
        </p:nvSpPr>
        <p:spPr bwMode="auto">
          <a:xfrm>
            <a:off x="862013" y="3032125"/>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rPr>
              <a:t>network</a:t>
            </a:r>
          </a:p>
        </p:txBody>
      </p:sp>
      <p:sp>
        <p:nvSpPr>
          <p:cNvPr id="14354" name="Oval 18"/>
          <p:cNvSpPr>
            <a:spLocks noChangeArrowheads="1"/>
          </p:cNvSpPr>
          <p:nvPr/>
        </p:nvSpPr>
        <p:spPr bwMode="auto">
          <a:xfrm>
            <a:off x="1231900" y="2241550"/>
            <a:ext cx="598488"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solidFill>
                  <a:srgbClr val="000000"/>
                </a:solidFill>
                <a:latin typeface="Arial" charset="0"/>
                <a:ea typeface="ＭＳ Ｐゴシック" charset="0"/>
              </a:rPr>
              <a:t>P3</a:t>
            </a:r>
          </a:p>
        </p:txBody>
      </p:sp>
      <p:grpSp>
        <p:nvGrpSpPr>
          <p:cNvPr id="15379" name="Group 19"/>
          <p:cNvGrpSpPr>
            <a:grpSpLocks/>
          </p:cNvGrpSpPr>
          <p:nvPr/>
        </p:nvGrpSpPr>
        <p:grpSpPr bwMode="auto">
          <a:xfrm>
            <a:off x="1200150" y="2565400"/>
            <a:ext cx="620713" cy="228600"/>
            <a:chOff x="1287" y="2524"/>
            <a:chExt cx="260" cy="100"/>
          </a:xfrm>
        </p:grpSpPr>
        <p:sp>
          <p:nvSpPr>
            <p:cNvPr id="14471" name="Rectangle 20"/>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4472" name="Rectangle 21"/>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4473" name="Rectangle 22"/>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4474" name="Rectangle 23"/>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grpSp>
      <p:sp>
        <p:nvSpPr>
          <p:cNvPr id="15380" name="Rectangle 23"/>
          <p:cNvSpPr>
            <a:spLocks noChangeArrowheads="1"/>
          </p:cNvSpPr>
          <p:nvPr/>
        </p:nvSpPr>
        <p:spPr bwMode="auto">
          <a:xfrm>
            <a:off x="3432175" y="1677988"/>
            <a:ext cx="2254250"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solidFill>
                <a:srgbClr val="000000"/>
              </a:solidFill>
              <a:latin typeface="Times New Roman" pitchFamily="18" charset="0"/>
            </a:endParaRPr>
          </a:p>
        </p:txBody>
      </p:sp>
      <p:sp>
        <p:nvSpPr>
          <p:cNvPr id="15381" name="Rectangle 24"/>
          <p:cNvSpPr>
            <a:spLocks noChangeArrowheads="1"/>
          </p:cNvSpPr>
          <p:nvPr/>
        </p:nvSpPr>
        <p:spPr bwMode="auto">
          <a:xfrm>
            <a:off x="3378200" y="1755775"/>
            <a:ext cx="2225675" cy="1979613"/>
          </a:xfrm>
          <a:prstGeom prst="rect">
            <a:avLst/>
          </a:prstGeom>
          <a:solidFill>
            <a:schemeClr val="bg1"/>
          </a:solidFill>
          <a:ln w="28575">
            <a:solidFill>
              <a:schemeClr val="tx1"/>
            </a:solidFill>
            <a:miter lim="800000"/>
            <a:headEnd/>
            <a:tailEnd/>
          </a:ln>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solidFill>
                <a:srgbClr val="000000"/>
              </a:solidFill>
              <a:latin typeface="Times New Roman" pitchFamily="18" charset="0"/>
            </a:endParaRPr>
          </a:p>
        </p:txBody>
      </p:sp>
      <p:sp>
        <p:nvSpPr>
          <p:cNvPr id="15382" name="Text Box 26"/>
          <p:cNvSpPr txBox="1">
            <a:spLocks noChangeArrowheads="1"/>
          </p:cNvSpPr>
          <p:nvPr/>
        </p:nvSpPr>
        <p:spPr bwMode="auto">
          <a:xfrm>
            <a:off x="3803650" y="2484438"/>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rPr>
              <a:t>transport</a:t>
            </a:r>
          </a:p>
        </p:txBody>
      </p:sp>
      <p:sp>
        <p:nvSpPr>
          <p:cNvPr id="15383" name="Text Box 26"/>
          <p:cNvSpPr txBox="1">
            <a:spLocks noChangeArrowheads="1"/>
          </p:cNvSpPr>
          <p:nvPr/>
        </p:nvSpPr>
        <p:spPr bwMode="auto">
          <a:xfrm>
            <a:off x="3857625" y="1708150"/>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rPr>
              <a:t>application</a:t>
            </a:r>
          </a:p>
        </p:txBody>
      </p:sp>
      <p:sp>
        <p:nvSpPr>
          <p:cNvPr id="15384" name="Text Box 26"/>
          <p:cNvSpPr txBox="1">
            <a:spLocks noChangeArrowheads="1"/>
          </p:cNvSpPr>
          <p:nvPr/>
        </p:nvSpPr>
        <p:spPr bwMode="auto">
          <a:xfrm>
            <a:off x="3797300" y="3389313"/>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rPr>
              <a:t>physical</a:t>
            </a:r>
          </a:p>
        </p:txBody>
      </p:sp>
      <p:sp>
        <p:nvSpPr>
          <p:cNvPr id="15385" name="Text Box 26"/>
          <p:cNvSpPr txBox="1">
            <a:spLocks noChangeArrowheads="1"/>
          </p:cNvSpPr>
          <p:nvPr/>
        </p:nvSpPr>
        <p:spPr bwMode="auto">
          <a:xfrm>
            <a:off x="3797300" y="3103563"/>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rPr>
              <a:t>link</a:t>
            </a:r>
          </a:p>
        </p:txBody>
      </p:sp>
      <p:sp>
        <p:nvSpPr>
          <p:cNvPr id="15386" name="Rectangle 23"/>
          <p:cNvSpPr>
            <a:spLocks noChangeArrowheads="1"/>
          </p:cNvSpPr>
          <p:nvPr/>
        </p:nvSpPr>
        <p:spPr bwMode="auto">
          <a:xfrm>
            <a:off x="6567488" y="1903413"/>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solidFill>
                <a:srgbClr val="000000"/>
              </a:solidFill>
              <a:latin typeface="Times New Roman" pitchFamily="18" charset="0"/>
            </a:endParaRPr>
          </a:p>
        </p:txBody>
      </p:sp>
      <p:sp>
        <p:nvSpPr>
          <p:cNvPr id="15387" name="Rectangle 24"/>
          <p:cNvSpPr>
            <a:spLocks noChangeArrowheads="1"/>
          </p:cNvSpPr>
          <p:nvPr/>
        </p:nvSpPr>
        <p:spPr bwMode="auto">
          <a:xfrm>
            <a:off x="6370638" y="1944688"/>
            <a:ext cx="1631950" cy="1979612"/>
          </a:xfrm>
          <a:prstGeom prst="rect">
            <a:avLst/>
          </a:prstGeom>
          <a:solidFill>
            <a:schemeClr val="bg1"/>
          </a:solidFill>
          <a:ln w="28575">
            <a:solidFill>
              <a:schemeClr val="tx1"/>
            </a:solidFill>
            <a:miter lim="800000"/>
            <a:headEnd/>
            <a:tailEnd/>
          </a:ln>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solidFill>
                <a:srgbClr val="000000"/>
              </a:solidFill>
              <a:latin typeface="Times New Roman" pitchFamily="18" charset="0"/>
            </a:endParaRPr>
          </a:p>
        </p:txBody>
      </p:sp>
      <p:sp>
        <p:nvSpPr>
          <p:cNvPr id="15388" name="Text Box 26"/>
          <p:cNvSpPr txBox="1">
            <a:spLocks noChangeArrowheads="1"/>
          </p:cNvSpPr>
          <p:nvPr/>
        </p:nvSpPr>
        <p:spPr bwMode="auto">
          <a:xfrm>
            <a:off x="6496050" y="2700338"/>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rPr>
              <a:t>transport</a:t>
            </a:r>
          </a:p>
        </p:txBody>
      </p:sp>
      <p:sp>
        <p:nvSpPr>
          <p:cNvPr id="15389" name="Text Box 26"/>
          <p:cNvSpPr txBox="1">
            <a:spLocks noChangeArrowheads="1"/>
          </p:cNvSpPr>
          <p:nvPr/>
        </p:nvSpPr>
        <p:spPr bwMode="auto">
          <a:xfrm>
            <a:off x="6530975" y="1947863"/>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rPr>
              <a:t>application</a:t>
            </a:r>
          </a:p>
        </p:txBody>
      </p:sp>
      <p:sp>
        <p:nvSpPr>
          <p:cNvPr id="15390" name="Text Box 26"/>
          <p:cNvSpPr txBox="1">
            <a:spLocks noChangeArrowheads="1"/>
          </p:cNvSpPr>
          <p:nvPr/>
        </p:nvSpPr>
        <p:spPr bwMode="auto">
          <a:xfrm>
            <a:off x="6538913" y="3605213"/>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rPr>
              <a:t>physical</a:t>
            </a:r>
          </a:p>
        </p:txBody>
      </p:sp>
      <p:sp>
        <p:nvSpPr>
          <p:cNvPr id="15391" name="Text Box 26"/>
          <p:cNvSpPr txBox="1">
            <a:spLocks noChangeArrowheads="1"/>
          </p:cNvSpPr>
          <p:nvPr/>
        </p:nvSpPr>
        <p:spPr bwMode="auto">
          <a:xfrm>
            <a:off x="6505575" y="3319463"/>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rPr>
              <a:t>link</a:t>
            </a:r>
          </a:p>
        </p:txBody>
      </p:sp>
      <p:sp>
        <p:nvSpPr>
          <p:cNvPr id="15392" name="Text Box 26"/>
          <p:cNvSpPr txBox="1">
            <a:spLocks noChangeArrowheads="1"/>
          </p:cNvSpPr>
          <p:nvPr/>
        </p:nvSpPr>
        <p:spPr bwMode="auto">
          <a:xfrm>
            <a:off x="6496050" y="3024188"/>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rPr>
              <a:t>network</a:t>
            </a:r>
          </a:p>
        </p:txBody>
      </p:sp>
      <p:sp>
        <p:nvSpPr>
          <p:cNvPr id="14369" name="Oval 38"/>
          <p:cNvSpPr>
            <a:spLocks noChangeArrowheads="1"/>
          </p:cNvSpPr>
          <p:nvPr/>
        </p:nvSpPr>
        <p:spPr bwMode="auto">
          <a:xfrm>
            <a:off x="6451600" y="2241550"/>
            <a:ext cx="598488"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solidFill>
                  <a:srgbClr val="000000"/>
                </a:solidFill>
                <a:latin typeface="Arial" charset="0"/>
                <a:ea typeface="ＭＳ Ｐゴシック" charset="0"/>
              </a:rPr>
              <a:t>P2</a:t>
            </a:r>
          </a:p>
        </p:txBody>
      </p:sp>
      <p:sp>
        <p:nvSpPr>
          <p:cNvPr id="15394" name="Freeform 39"/>
          <p:cNvSpPr>
            <a:spLocks/>
          </p:cNvSpPr>
          <p:nvPr/>
        </p:nvSpPr>
        <p:spPr bwMode="auto">
          <a:xfrm>
            <a:off x="8004175" y="1924050"/>
            <a:ext cx="504825" cy="2133600"/>
          </a:xfrm>
          <a:custGeom>
            <a:avLst/>
            <a:gdLst>
              <a:gd name="T0" fmla="*/ 2147483647 w 318"/>
              <a:gd name="T1" fmla="*/ 2147483647 h 1344"/>
              <a:gd name="T2" fmla="*/ 2147483647 w 318"/>
              <a:gd name="T3" fmla="*/ 0 h 1344"/>
              <a:gd name="T4" fmla="*/ 0 w 318"/>
              <a:gd name="T5" fmla="*/ 2147483647 h 1344"/>
              <a:gd name="T6" fmla="*/ 2147483647 w 318"/>
              <a:gd name="T7" fmla="*/ 2147483647 h 1344"/>
              <a:gd name="T8" fmla="*/ 2147483647 w 318"/>
              <a:gd name="T9" fmla="*/ 2147483647 h 13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8" h="1344">
                <a:moveTo>
                  <a:pt x="318" y="1344"/>
                </a:moveTo>
                <a:lnTo>
                  <a:pt x="12" y="0"/>
                </a:lnTo>
                <a:lnTo>
                  <a:pt x="0" y="1224"/>
                </a:lnTo>
                <a:lnTo>
                  <a:pt x="121" y="1344"/>
                </a:lnTo>
                <a:lnTo>
                  <a:pt x="318" y="1344"/>
                </a:lnTo>
                <a:close/>
              </a:path>
            </a:pathLst>
          </a:custGeom>
          <a:gradFill rotWithShape="1">
            <a:gsLst>
              <a:gs pos="0">
                <a:schemeClr val="folHlink"/>
              </a:gs>
              <a:gs pos="100000">
                <a:schemeClr val="bg1"/>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grpSp>
        <p:nvGrpSpPr>
          <p:cNvPr id="15395" name="Group 42"/>
          <p:cNvGrpSpPr>
            <a:grpSpLocks/>
          </p:cNvGrpSpPr>
          <p:nvPr/>
        </p:nvGrpSpPr>
        <p:grpSpPr bwMode="auto">
          <a:xfrm>
            <a:off x="1824037" y="5170484"/>
            <a:ext cx="2016125" cy="657224"/>
            <a:chOff x="1084" y="3697"/>
            <a:chExt cx="1270" cy="414"/>
          </a:xfrm>
        </p:grpSpPr>
        <p:sp>
          <p:nvSpPr>
            <p:cNvPr id="14468" name="Rectangle 43"/>
            <p:cNvSpPr>
              <a:spLocks noChangeArrowheads="1"/>
            </p:cNvSpPr>
            <p:nvPr/>
          </p:nvSpPr>
          <p:spPr bwMode="auto">
            <a:xfrm>
              <a:off x="1553" y="3697"/>
              <a:ext cx="678" cy="1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4469" name="Line 44"/>
            <p:cNvSpPr>
              <a:spLocks noChangeShapeType="1"/>
            </p:cNvSpPr>
            <p:nvPr/>
          </p:nvSpPr>
          <p:spPr bwMode="auto">
            <a:xfrm flipV="1">
              <a:off x="2179" y="3770"/>
              <a:ext cx="175"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rgbClr val="000000"/>
                </a:solidFill>
                <a:latin typeface="Tahoma" charset="0"/>
                <a:ea typeface="ＭＳ Ｐゴシック" charset="0"/>
              </a:endParaRPr>
            </a:p>
          </p:txBody>
        </p:sp>
        <p:sp>
          <p:nvSpPr>
            <p:cNvPr id="14470" name="Text Box 45"/>
            <p:cNvSpPr txBox="1">
              <a:spLocks noChangeArrowheads="1"/>
            </p:cNvSpPr>
            <p:nvPr/>
          </p:nvSpPr>
          <p:spPr bwMode="auto">
            <a:xfrm>
              <a:off x="1084" y="3822"/>
              <a:ext cx="1228"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85000"/>
                </a:lnSpc>
                <a:defRPr/>
              </a:pPr>
              <a:r>
                <a:rPr lang="en-US" sz="1400">
                  <a:solidFill>
                    <a:srgbClr val="000000"/>
                  </a:solidFill>
                </a:rPr>
                <a:t>source IP,port: A,9157</a:t>
              </a:r>
            </a:p>
            <a:p>
              <a:pPr algn="r">
                <a:lnSpc>
                  <a:spcPct val="85000"/>
                </a:lnSpc>
                <a:defRPr/>
              </a:pPr>
              <a:r>
                <a:rPr lang="en-US" sz="1400">
                  <a:solidFill>
                    <a:srgbClr val="000000"/>
                  </a:solidFill>
                </a:rPr>
                <a:t>dest IP, port: B,80</a:t>
              </a:r>
            </a:p>
          </p:txBody>
        </p:sp>
      </p:grpSp>
      <p:grpSp>
        <p:nvGrpSpPr>
          <p:cNvPr id="15396" name="Group 46"/>
          <p:cNvGrpSpPr>
            <a:grpSpLocks/>
          </p:cNvGrpSpPr>
          <p:nvPr/>
        </p:nvGrpSpPr>
        <p:grpSpPr bwMode="auto">
          <a:xfrm>
            <a:off x="1666875" y="4479929"/>
            <a:ext cx="1878013" cy="657226"/>
            <a:chOff x="2741" y="3750"/>
            <a:chExt cx="1183" cy="414"/>
          </a:xfrm>
        </p:grpSpPr>
        <p:sp>
          <p:nvSpPr>
            <p:cNvPr id="14465" name="Rectangle 47"/>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4466" name="Line 48"/>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rgbClr val="000000"/>
                </a:solidFill>
                <a:latin typeface="Tahoma" charset="0"/>
                <a:ea typeface="ＭＳ Ｐゴシック" charset="0"/>
              </a:endParaRPr>
            </a:p>
          </p:txBody>
        </p:sp>
        <p:sp>
          <p:nvSpPr>
            <p:cNvPr id="14467" name="Text Box 49"/>
            <p:cNvSpPr txBox="1">
              <a:spLocks noChangeArrowheads="1"/>
            </p:cNvSpPr>
            <p:nvPr/>
          </p:nvSpPr>
          <p:spPr bwMode="auto">
            <a:xfrm>
              <a:off x="2813" y="3875"/>
              <a:ext cx="1111"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85000"/>
                </a:lnSpc>
                <a:defRPr/>
              </a:pPr>
              <a:r>
                <a:rPr lang="en-US" sz="1400">
                  <a:solidFill>
                    <a:srgbClr val="000000"/>
                  </a:solidFill>
                </a:rPr>
                <a:t>source IP,port: B,80</a:t>
              </a:r>
            </a:p>
            <a:p>
              <a:pPr algn="l">
                <a:lnSpc>
                  <a:spcPct val="85000"/>
                </a:lnSpc>
                <a:defRPr/>
              </a:pPr>
              <a:r>
                <a:rPr lang="en-US" sz="1400">
                  <a:solidFill>
                    <a:srgbClr val="000000"/>
                  </a:solidFill>
                </a:rPr>
                <a:t>dest IP,port: A,9157</a:t>
              </a:r>
            </a:p>
          </p:txBody>
        </p:sp>
      </p:grpSp>
      <p:sp>
        <p:nvSpPr>
          <p:cNvPr id="14373" name="Text Box 50"/>
          <p:cNvSpPr txBox="1">
            <a:spLocks noChangeArrowheads="1"/>
          </p:cNvSpPr>
          <p:nvPr/>
        </p:nvSpPr>
        <p:spPr bwMode="auto">
          <a:xfrm flipH="1">
            <a:off x="88900" y="4705350"/>
            <a:ext cx="1147763"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nSpc>
                <a:spcPct val="80000"/>
              </a:lnSpc>
              <a:defRPr/>
            </a:pPr>
            <a:r>
              <a:rPr lang="en-US" sz="1800">
                <a:solidFill>
                  <a:srgbClr val="000000"/>
                </a:solidFill>
                <a:latin typeface="Gill Sans MT" charset="0"/>
              </a:rPr>
              <a:t>host: IP address A</a:t>
            </a:r>
          </a:p>
        </p:txBody>
      </p:sp>
      <p:sp>
        <p:nvSpPr>
          <p:cNvPr id="14374" name="Text Box 51"/>
          <p:cNvSpPr txBox="1">
            <a:spLocks noChangeArrowheads="1"/>
          </p:cNvSpPr>
          <p:nvPr/>
        </p:nvSpPr>
        <p:spPr bwMode="auto">
          <a:xfrm flipH="1">
            <a:off x="7845425" y="4602163"/>
            <a:ext cx="1147763"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nSpc>
                <a:spcPct val="80000"/>
              </a:lnSpc>
              <a:defRPr/>
            </a:pPr>
            <a:r>
              <a:rPr lang="en-US" sz="1800">
                <a:solidFill>
                  <a:srgbClr val="000000"/>
                </a:solidFill>
                <a:latin typeface="Gill Sans MT" charset="0"/>
              </a:rPr>
              <a:t>host: IP address C</a:t>
            </a:r>
          </a:p>
        </p:txBody>
      </p:sp>
      <p:sp>
        <p:nvSpPr>
          <p:cNvPr id="14375" name="Text Box 52"/>
          <p:cNvSpPr txBox="1">
            <a:spLocks noChangeArrowheads="1"/>
          </p:cNvSpPr>
          <p:nvPr/>
        </p:nvSpPr>
        <p:spPr bwMode="auto">
          <a:xfrm flipH="1">
            <a:off x="5046663" y="3702050"/>
            <a:ext cx="1147762"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nSpc>
                <a:spcPct val="80000"/>
              </a:lnSpc>
              <a:defRPr/>
            </a:pPr>
            <a:r>
              <a:rPr lang="en-US" sz="1800">
                <a:solidFill>
                  <a:srgbClr val="000000"/>
                </a:solidFill>
                <a:latin typeface="Gill Sans MT" charset="0"/>
              </a:rPr>
              <a:t>server: IP address B</a:t>
            </a:r>
          </a:p>
        </p:txBody>
      </p:sp>
      <p:sp>
        <p:nvSpPr>
          <p:cNvPr id="14376" name="Line 53"/>
          <p:cNvSpPr>
            <a:spLocks noChangeShapeType="1"/>
          </p:cNvSpPr>
          <p:nvPr/>
        </p:nvSpPr>
        <p:spPr bwMode="auto">
          <a:xfrm>
            <a:off x="3354388" y="3432175"/>
            <a:ext cx="223361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rgbClr val="000000"/>
              </a:solidFill>
              <a:latin typeface="Tahoma" charset="0"/>
              <a:ea typeface="ＭＳ Ｐゴシック" charset="0"/>
            </a:endParaRPr>
          </a:p>
        </p:txBody>
      </p:sp>
      <p:sp>
        <p:nvSpPr>
          <p:cNvPr id="14377" name="Line 54"/>
          <p:cNvSpPr>
            <a:spLocks noChangeShapeType="1"/>
          </p:cNvSpPr>
          <p:nvPr/>
        </p:nvSpPr>
        <p:spPr bwMode="auto">
          <a:xfrm>
            <a:off x="3370263" y="3130550"/>
            <a:ext cx="223361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rgbClr val="000000"/>
              </a:solidFill>
              <a:latin typeface="Tahoma" charset="0"/>
              <a:ea typeface="ＭＳ Ｐゴシック" charset="0"/>
            </a:endParaRPr>
          </a:p>
        </p:txBody>
      </p:sp>
      <p:sp>
        <p:nvSpPr>
          <p:cNvPr id="15402" name="Text Box 26"/>
          <p:cNvSpPr txBox="1">
            <a:spLocks noChangeArrowheads="1"/>
          </p:cNvSpPr>
          <p:nvPr/>
        </p:nvSpPr>
        <p:spPr bwMode="auto">
          <a:xfrm>
            <a:off x="3757613" y="2795588"/>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10000"/>
              </a:lnSpc>
              <a:spcBef>
                <a:spcPct val="0"/>
              </a:spcBef>
              <a:buClrTx/>
              <a:buSzTx/>
              <a:buFontTx/>
              <a:buNone/>
            </a:pPr>
            <a:r>
              <a:rPr lang="en-US" altLang="en-US" sz="1400">
                <a:solidFill>
                  <a:srgbClr val="000000"/>
                </a:solidFill>
                <a:latin typeface="Tahoma" pitchFamily="34" charset="0"/>
              </a:rPr>
              <a:t>network</a:t>
            </a:r>
          </a:p>
        </p:txBody>
      </p:sp>
      <p:sp>
        <p:nvSpPr>
          <p:cNvPr id="14379" name="Line 56"/>
          <p:cNvSpPr>
            <a:spLocks noChangeShapeType="1"/>
          </p:cNvSpPr>
          <p:nvPr/>
        </p:nvSpPr>
        <p:spPr bwMode="auto">
          <a:xfrm>
            <a:off x="3373438" y="2808288"/>
            <a:ext cx="223361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rgbClr val="000000"/>
              </a:solidFill>
              <a:latin typeface="Tahoma" charset="0"/>
              <a:ea typeface="ＭＳ Ｐゴシック" charset="0"/>
            </a:endParaRPr>
          </a:p>
        </p:txBody>
      </p:sp>
      <p:sp>
        <p:nvSpPr>
          <p:cNvPr id="14380" name="Line 57"/>
          <p:cNvSpPr>
            <a:spLocks noChangeShapeType="1"/>
          </p:cNvSpPr>
          <p:nvPr/>
        </p:nvSpPr>
        <p:spPr bwMode="auto">
          <a:xfrm>
            <a:off x="3376613" y="2486025"/>
            <a:ext cx="223361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rgbClr val="000000"/>
              </a:solidFill>
              <a:latin typeface="Tahoma" charset="0"/>
              <a:ea typeface="ＭＳ Ｐゴシック" charset="0"/>
            </a:endParaRPr>
          </a:p>
        </p:txBody>
      </p:sp>
      <p:grpSp>
        <p:nvGrpSpPr>
          <p:cNvPr id="15405" name="Group 58"/>
          <p:cNvGrpSpPr>
            <a:grpSpLocks/>
          </p:cNvGrpSpPr>
          <p:nvPr/>
        </p:nvGrpSpPr>
        <p:grpSpPr bwMode="auto">
          <a:xfrm>
            <a:off x="3552825" y="2347913"/>
            <a:ext cx="473075" cy="228600"/>
            <a:chOff x="1287" y="2524"/>
            <a:chExt cx="260" cy="100"/>
          </a:xfrm>
        </p:grpSpPr>
        <p:sp>
          <p:nvSpPr>
            <p:cNvPr id="14461" name="Rectangle 59"/>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4462" name="Rectangle 60"/>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4463" name="Rectangle 61"/>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4464" name="Rectangle 62"/>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grpSp>
      <p:grpSp>
        <p:nvGrpSpPr>
          <p:cNvPr id="15406" name="Group 65"/>
          <p:cNvGrpSpPr>
            <a:grpSpLocks/>
          </p:cNvGrpSpPr>
          <p:nvPr/>
        </p:nvGrpSpPr>
        <p:grpSpPr bwMode="auto">
          <a:xfrm>
            <a:off x="4257675" y="2352675"/>
            <a:ext cx="473075" cy="228600"/>
            <a:chOff x="1287" y="2524"/>
            <a:chExt cx="260" cy="100"/>
          </a:xfrm>
        </p:grpSpPr>
        <p:sp>
          <p:nvSpPr>
            <p:cNvPr id="14457" name="Rectangle 66"/>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4458" name="Rectangle 67"/>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4459" name="Rectangle 68"/>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4460" name="Rectangle 69"/>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grpSp>
      <p:grpSp>
        <p:nvGrpSpPr>
          <p:cNvPr id="15407" name="Group 70"/>
          <p:cNvGrpSpPr>
            <a:grpSpLocks/>
          </p:cNvGrpSpPr>
          <p:nvPr/>
        </p:nvGrpSpPr>
        <p:grpSpPr bwMode="auto">
          <a:xfrm>
            <a:off x="4929188" y="2357438"/>
            <a:ext cx="473075" cy="228600"/>
            <a:chOff x="1287" y="2524"/>
            <a:chExt cx="260" cy="100"/>
          </a:xfrm>
        </p:grpSpPr>
        <p:sp>
          <p:nvSpPr>
            <p:cNvPr id="14453" name="Rectangle 71"/>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4454" name="Rectangle 72"/>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4455" name="Rectangle 73"/>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4456" name="Rectangle 74"/>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grpSp>
      <p:sp>
        <p:nvSpPr>
          <p:cNvPr id="14384" name="Line 75"/>
          <p:cNvSpPr>
            <a:spLocks noChangeShapeType="1"/>
          </p:cNvSpPr>
          <p:nvPr/>
        </p:nvSpPr>
        <p:spPr bwMode="auto">
          <a:xfrm>
            <a:off x="6362700" y="3648075"/>
            <a:ext cx="16383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rgbClr val="000000"/>
              </a:solidFill>
              <a:latin typeface="Tahoma" charset="0"/>
              <a:ea typeface="ＭＳ Ｐゴシック" charset="0"/>
            </a:endParaRPr>
          </a:p>
        </p:txBody>
      </p:sp>
      <p:sp>
        <p:nvSpPr>
          <p:cNvPr id="14385" name="Line 76"/>
          <p:cNvSpPr>
            <a:spLocks noChangeShapeType="1"/>
          </p:cNvSpPr>
          <p:nvPr/>
        </p:nvSpPr>
        <p:spPr bwMode="auto">
          <a:xfrm>
            <a:off x="6353175" y="3352800"/>
            <a:ext cx="16383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rgbClr val="000000"/>
              </a:solidFill>
              <a:latin typeface="Tahoma" charset="0"/>
              <a:ea typeface="ＭＳ Ｐゴシック" charset="0"/>
            </a:endParaRPr>
          </a:p>
        </p:txBody>
      </p:sp>
      <p:sp>
        <p:nvSpPr>
          <p:cNvPr id="14386" name="Line 77"/>
          <p:cNvSpPr>
            <a:spLocks noChangeShapeType="1"/>
          </p:cNvSpPr>
          <p:nvPr/>
        </p:nvSpPr>
        <p:spPr bwMode="auto">
          <a:xfrm>
            <a:off x="6353175" y="3057525"/>
            <a:ext cx="16383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rgbClr val="000000"/>
              </a:solidFill>
              <a:latin typeface="Tahoma" charset="0"/>
              <a:ea typeface="ＭＳ Ｐゴシック" charset="0"/>
            </a:endParaRPr>
          </a:p>
        </p:txBody>
      </p:sp>
      <p:sp>
        <p:nvSpPr>
          <p:cNvPr id="14387" name="Line 78"/>
          <p:cNvSpPr>
            <a:spLocks noChangeShapeType="1"/>
          </p:cNvSpPr>
          <p:nvPr/>
        </p:nvSpPr>
        <p:spPr bwMode="auto">
          <a:xfrm>
            <a:off x="6353175" y="2752725"/>
            <a:ext cx="16383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rgbClr val="000000"/>
              </a:solidFill>
              <a:latin typeface="Tahoma" charset="0"/>
              <a:ea typeface="ＭＳ Ｐゴシック" charset="0"/>
            </a:endParaRPr>
          </a:p>
        </p:txBody>
      </p:sp>
      <p:grpSp>
        <p:nvGrpSpPr>
          <p:cNvPr id="15412" name="Group 79"/>
          <p:cNvGrpSpPr>
            <a:grpSpLocks/>
          </p:cNvGrpSpPr>
          <p:nvPr/>
        </p:nvGrpSpPr>
        <p:grpSpPr bwMode="auto">
          <a:xfrm>
            <a:off x="6505575" y="2579688"/>
            <a:ext cx="473075" cy="228600"/>
            <a:chOff x="1287" y="2524"/>
            <a:chExt cx="260" cy="100"/>
          </a:xfrm>
        </p:grpSpPr>
        <p:sp>
          <p:nvSpPr>
            <p:cNvPr id="14449" name="Rectangle 80"/>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4450" name="Rectangle 81"/>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4451" name="Rectangle 82"/>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4452" name="Rectangle 83"/>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grpSp>
      <p:grpSp>
        <p:nvGrpSpPr>
          <p:cNvPr id="15413" name="Group 84"/>
          <p:cNvGrpSpPr>
            <a:grpSpLocks/>
          </p:cNvGrpSpPr>
          <p:nvPr/>
        </p:nvGrpSpPr>
        <p:grpSpPr bwMode="auto">
          <a:xfrm>
            <a:off x="7300913" y="2570163"/>
            <a:ext cx="473075" cy="228600"/>
            <a:chOff x="1287" y="2524"/>
            <a:chExt cx="260" cy="100"/>
          </a:xfrm>
        </p:grpSpPr>
        <p:sp>
          <p:nvSpPr>
            <p:cNvPr id="14445" name="Rectangle 85"/>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4446" name="Rectangle 86"/>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4447" name="Rectangle 87"/>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4448" name="Rectangle 88"/>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grpSp>
      <p:sp>
        <p:nvSpPr>
          <p:cNvPr id="14390" name="Oval 89"/>
          <p:cNvSpPr>
            <a:spLocks noChangeArrowheads="1"/>
          </p:cNvSpPr>
          <p:nvPr/>
        </p:nvSpPr>
        <p:spPr bwMode="auto">
          <a:xfrm>
            <a:off x="7242175" y="2236788"/>
            <a:ext cx="598488"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solidFill>
                  <a:srgbClr val="000000"/>
                </a:solidFill>
                <a:latin typeface="Arial" charset="0"/>
                <a:ea typeface="ＭＳ Ｐゴシック" charset="0"/>
              </a:rPr>
              <a:t>P3</a:t>
            </a:r>
          </a:p>
        </p:txBody>
      </p:sp>
      <p:sp>
        <p:nvSpPr>
          <p:cNvPr id="15415" name="Freeform 90"/>
          <p:cNvSpPr>
            <a:spLocks/>
          </p:cNvSpPr>
          <p:nvPr/>
        </p:nvSpPr>
        <p:spPr bwMode="auto">
          <a:xfrm>
            <a:off x="1493838" y="2439988"/>
            <a:ext cx="2695575" cy="2695575"/>
          </a:xfrm>
          <a:custGeom>
            <a:avLst/>
            <a:gdLst>
              <a:gd name="T0" fmla="*/ 0 w 1698"/>
              <a:gd name="T1" fmla="*/ 2147483647 h 1698"/>
              <a:gd name="T2" fmla="*/ 0 w 1698"/>
              <a:gd name="T3" fmla="*/ 2147483647 h 1698"/>
              <a:gd name="T4" fmla="*/ 2147483647 w 1698"/>
              <a:gd name="T5" fmla="*/ 2147483647 h 1698"/>
              <a:gd name="T6" fmla="*/ 2147483647 w 1698"/>
              <a:gd name="T7" fmla="*/ 2147483647 h 1698"/>
              <a:gd name="T8" fmla="*/ 2147483647 w 1698"/>
              <a:gd name="T9" fmla="*/ 0 h 16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98" h="1698">
                <a:moveTo>
                  <a:pt x="0" y="131"/>
                </a:moveTo>
                <a:lnTo>
                  <a:pt x="0" y="1698"/>
                </a:lnTo>
                <a:lnTo>
                  <a:pt x="1698" y="1690"/>
                </a:lnTo>
                <a:lnTo>
                  <a:pt x="1691" y="148"/>
                </a:lnTo>
                <a:lnTo>
                  <a:pt x="1443" y="0"/>
                </a:lnTo>
              </a:path>
            </a:pathLst>
          </a:custGeom>
          <a:noFill/>
          <a:ln w="28575" cap="flat" cmpd="sng">
            <a:solidFill>
              <a:srgbClr val="CC0000"/>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solidFill>
                <a:srgbClr val="000000"/>
              </a:solidFill>
            </a:endParaRPr>
          </a:p>
        </p:txBody>
      </p:sp>
      <p:sp>
        <p:nvSpPr>
          <p:cNvPr id="15416" name="Freeform 91"/>
          <p:cNvSpPr>
            <a:spLocks/>
          </p:cNvSpPr>
          <p:nvPr/>
        </p:nvSpPr>
        <p:spPr bwMode="auto">
          <a:xfrm>
            <a:off x="4479925" y="2471738"/>
            <a:ext cx="3089275" cy="3252787"/>
          </a:xfrm>
          <a:custGeom>
            <a:avLst/>
            <a:gdLst>
              <a:gd name="T0" fmla="*/ 0 w 1946"/>
              <a:gd name="T1" fmla="*/ 0 h 1801"/>
              <a:gd name="T2" fmla="*/ 0 w 1946"/>
              <a:gd name="T3" fmla="*/ 2147483647 h 1801"/>
              <a:gd name="T4" fmla="*/ 2147483647 w 1946"/>
              <a:gd name="T5" fmla="*/ 2147483647 h 1801"/>
              <a:gd name="T6" fmla="*/ 2147483647 w 1946"/>
              <a:gd name="T7" fmla="*/ 2147483647 h 18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46" h="1801">
                <a:moveTo>
                  <a:pt x="0" y="0"/>
                </a:moveTo>
                <a:lnTo>
                  <a:pt x="0" y="1801"/>
                </a:lnTo>
                <a:lnTo>
                  <a:pt x="1946" y="1794"/>
                </a:lnTo>
                <a:lnTo>
                  <a:pt x="1925" y="132"/>
                </a:lnTo>
              </a:path>
            </a:pathLst>
          </a:custGeom>
          <a:noFill/>
          <a:ln w="28575" cap="flat" cmpd="sng">
            <a:solidFill>
              <a:srgbClr val="CC0000"/>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solidFill>
                <a:srgbClr val="000000"/>
              </a:solidFill>
            </a:endParaRPr>
          </a:p>
        </p:txBody>
      </p:sp>
      <p:sp>
        <p:nvSpPr>
          <p:cNvPr id="15417" name="Freeform 92"/>
          <p:cNvSpPr>
            <a:spLocks/>
          </p:cNvSpPr>
          <p:nvPr/>
        </p:nvSpPr>
        <p:spPr bwMode="auto">
          <a:xfrm>
            <a:off x="5138738" y="2460625"/>
            <a:ext cx="1609725" cy="2465388"/>
          </a:xfrm>
          <a:custGeom>
            <a:avLst/>
            <a:gdLst>
              <a:gd name="T0" fmla="*/ 0 w 1014"/>
              <a:gd name="T1" fmla="*/ 0 h 1480"/>
              <a:gd name="T2" fmla="*/ 0 w 1014"/>
              <a:gd name="T3" fmla="*/ 2147483647 h 1480"/>
              <a:gd name="T4" fmla="*/ 2147483647 w 1014"/>
              <a:gd name="T5" fmla="*/ 2147483647 h 1480"/>
              <a:gd name="T6" fmla="*/ 2147483647 w 1014"/>
              <a:gd name="T7" fmla="*/ 2147483647 h 1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14" h="1480">
                <a:moveTo>
                  <a:pt x="0" y="0"/>
                </a:moveTo>
                <a:lnTo>
                  <a:pt x="0" y="1480"/>
                </a:lnTo>
                <a:lnTo>
                  <a:pt x="1014" y="1480"/>
                </a:lnTo>
                <a:lnTo>
                  <a:pt x="1014" y="146"/>
                </a:lnTo>
              </a:path>
            </a:pathLst>
          </a:custGeom>
          <a:noFill/>
          <a:ln w="28575" cap="flat" cmpd="sng">
            <a:solidFill>
              <a:srgbClr val="CC0000"/>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solidFill>
                <a:srgbClr val="000000"/>
              </a:solidFill>
            </a:endParaRPr>
          </a:p>
        </p:txBody>
      </p:sp>
      <p:grpSp>
        <p:nvGrpSpPr>
          <p:cNvPr id="15418" name="Group 93"/>
          <p:cNvGrpSpPr>
            <a:grpSpLocks/>
          </p:cNvGrpSpPr>
          <p:nvPr/>
        </p:nvGrpSpPr>
        <p:grpSpPr bwMode="auto">
          <a:xfrm>
            <a:off x="5237164" y="4684709"/>
            <a:ext cx="2063750" cy="657224"/>
            <a:chOff x="2741" y="3750"/>
            <a:chExt cx="1300" cy="414"/>
          </a:xfrm>
        </p:grpSpPr>
        <p:sp>
          <p:nvSpPr>
            <p:cNvPr id="14442" name="Rectangle 94"/>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4443" name="Line 95"/>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rgbClr val="000000"/>
                </a:solidFill>
                <a:latin typeface="Tahoma" charset="0"/>
                <a:ea typeface="ＭＳ Ｐゴシック" charset="0"/>
              </a:endParaRPr>
            </a:p>
          </p:txBody>
        </p:sp>
        <p:sp>
          <p:nvSpPr>
            <p:cNvPr id="14444" name="Text Box 96"/>
            <p:cNvSpPr txBox="1">
              <a:spLocks noChangeArrowheads="1"/>
            </p:cNvSpPr>
            <p:nvPr/>
          </p:nvSpPr>
          <p:spPr bwMode="auto">
            <a:xfrm>
              <a:off x="2813" y="3875"/>
              <a:ext cx="1228"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85000"/>
                </a:lnSpc>
                <a:defRPr/>
              </a:pPr>
              <a:r>
                <a:rPr lang="en-US" sz="1400">
                  <a:solidFill>
                    <a:srgbClr val="000000"/>
                  </a:solidFill>
                </a:rPr>
                <a:t>source IP,port: C,5775</a:t>
              </a:r>
            </a:p>
            <a:p>
              <a:pPr algn="l">
                <a:lnSpc>
                  <a:spcPct val="85000"/>
                </a:lnSpc>
                <a:defRPr/>
              </a:pPr>
              <a:r>
                <a:rPr lang="en-US" sz="1400">
                  <a:solidFill>
                    <a:srgbClr val="000000"/>
                  </a:solidFill>
                </a:rPr>
                <a:t>dest IP,port: B,80</a:t>
              </a:r>
            </a:p>
          </p:txBody>
        </p:sp>
      </p:grpSp>
      <p:grpSp>
        <p:nvGrpSpPr>
          <p:cNvPr id="15419" name="Group 97"/>
          <p:cNvGrpSpPr>
            <a:grpSpLocks/>
          </p:cNvGrpSpPr>
          <p:nvPr/>
        </p:nvGrpSpPr>
        <p:grpSpPr bwMode="auto">
          <a:xfrm>
            <a:off x="5307013" y="5473700"/>
            <a:ext cx="2063750" cy="661988"/>
            <a:chOff x="2741" y="3750"/>
            <a:chExt cx="1300" cy="417"/>
          </a:xfrm>
        </p:grpSpPr>
        <p:sp>
          <p:nvSpPr>
            <p:cNvPr id="14439" name="Rectangle 98"/>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4440" name="Line 99"/>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rgbClr val="000000"/>
                </a:solidFill>
                <a:latin typeface="Tahoma" charset="0"/>
                <a:ea typeface="ＭＳ Ｐゴシック" charset="0"/>
              </a:endParaRPr>
            </a:p>
          </p:txBody>
        </p:sp>
        <p:sp>
          <p:nvSpPr>
            <p:cNvPr id="14441" name="Text Box 100"/>
            <p:cNvSpPr txBox="1">
              <a:spLocks noChangeArrowheads="1"/>
            </p:cNvSpPr>
            <p:nvPr/>
          </p:nvSpPr>
          <p:spPr bwMode="auto">
            <a:xfrm>
              <a:off x="2813" y="3875"/>
              <a:ext cx="1228"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85000"/>
                </a:lnSpc>
                <a:defRPr/>
              </a:pPr>
              <a:r>
                <a:rPr lang="en-US" sz="1400" dirty="0">
                  <a:solidFill>
                    <a:srgbClr val="000000"/>
                  </a:solidFill>
                </a:rPr>
                <a:t>source </a:t>
              </a:r>
              <a:r>
                <a:rPr lang="en-US" sz="1400" dirty="0" err="1">
                  <a:solidFill>
                    <a:srgbClr val="000000"/>
                  </a:solidFill>
                </a:rPr>
                <a:t>IP,port</a:t>
              </a:r>
              <a:r>
                <a:rPr lang="en-US" sz="1400" dirty="0">
                  <a:solidFill>
                    <a:srgbClr val="000000"/>
                  </a:solidFill>
                </a:rPr>
                <a:t>: C,9157</a:t>
              </a:r>
            </a:p>
            <a:p>
              <a:pPr algn="l">
                <a:lnSpc>
                  <a:spcPct val="85000"/>
                </a:lnSpc>
                <a:defRPr/>
              </a:pPr>
              <a:r>
                <a:rPr lang="en-US" sz="1400" dirty="0" err="1">
                  <a:solidFill>
                    <a:srgbClr val="000000"/>
                  </a:solidFill>
                </a:rPr>
                <a:t>dest</a:t>
              </a:r>
              <a:r>
                <a:rPr lang="en-US" sz="1400" dirty="0">
                  <a:solidFill>
                    <a:srgbClr val="000000"/>
                  </a:solidFill>
                </a:rPr>
                <a:t> </a:t>
              </a:r>
              <a:r>
                <a:rPr lang="en-US" sz="1400" dirty="0" err="1">
                  <a:solidFill>
                    <a:srgbClr val="000000"/>
                  </a:solidFill>
                </a:rPr>
                <a:t>IP,port</a:t>
              </a:r>
              <a:r>
                <a:rPr lang="en-US" sz="1400" dirty="0">
                  <a:solidFill>
                    <a:srgbClr val="000000"/>
                  </a:solidFill>
                </a:rPr>
                <a:t>: B,80</a:t>
              </a:r>
            </a:p>
          </p:txBody>
        </p:sp>
      </p:grpSp>
      <p:sp>
        <p:nvSpPr>
          <p:cNvPr id="14396" name="Oval 30"/>
          <p:cNvSpPr>
            <a:spLocks noChangeArrowheads="1"/>
          </p:cNvSpPr>
          <p:nvPr/>
        </p:nvSpPr>
        <p:spPr bwMode="auto">
          <a:xfrm>
            <a:off x="3497263" y="2103438"/>
            <a:ext cx="2033587"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solidFill>
                  <a:srgbClr val="000000"/>
                </a:solidFill>
                <a:latin typeface="Arial" charset="0"/>
                <a:ea typeface="ＭＳ Ｐゴシック" charset="0"/>
              </a:rPr>
              <a:t>P4</a:t>
            </a:r>
          </a:p>
        </p:txBody>
      </p:sp>
      <p:sp>
        <p:nvSpPr>
          <p:cNvPr id="14397" name="Text Box 101"/>
          <p:cNvSpPr txBox="1">
            <a:spLocks noChangeArrowheads="1"/>
          </p:cNvSpPr>
          <p:nvPr/>
        </p:nvSpPr>
        <p:spPr bwMode="auto">
          <a:xfrm>
            <a:off x="4970463" y="1171575"/>
            <a:ext cx="1952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a:solidFill>
                  <a:srgbClr val="CC0000"/>
                </a:solidFill>
              </a:rPr>
              <a:t>threaded server</a:t>
            </a:r>
          </a:p>
        </p:txBody>
      </p:sp>
      <p:sp>
        <p:nvSpPr>
          <p:cNvPr id="14398" name="Line 102"/>
          <p:cNvSpPr>
            <a:spLocks noChangeShapeType="1"/>
          </p:cNvSpPr>
          <p:nvPr/>
        </p:nvSpPr>
        <p:spPr bwMode="auto">
          <a:xfrm flipH="1">
            <a:off x="4779963" y="1516063"/>
            <a:ext cx="579437" cy="752475"/>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grpSp>
        <p:nvGrpSpPr>
          <p:cNvPr id="15424" name="Group 104"/>
          <p:cNvGrpSpPr>
            <a:grpSpLocks/>
          </p:cNvGrpSpPr>
          <p:nvPr/>
        </p:nvGrpSpPr>
        <p:grpSpPr bwMode="auto">
          <a:xfrm flipH="1">
            <a:off x="8258175" y="3529013"/>
            <a:ext cx="711200" cy="669925"/>
            <a:chOff x="-44" y="1473"/>
            <a:chExt cx="981" cy="1105"/>
          </a:xfrm>
        </p:grpSpPr>
        <p:pic>
          <p:nvPicPr>
            <p:cNvPr id="15461" name="Picture 10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62" name="Freeform 106"/>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solidFill>
                  <a:srgbClr val="000000"/>
                </a:solidFill>
              </a:endParaRPr>
            </a:p>
          </p:txBody>
        </p:sp>
      </p:grpSp>
      <p:grpSp>
        <p:nvGrpSpPr>
          <p:cNvPr id="15425" name="Group 107"/>
          <p:cNvGrpSpPr>
            <a:grpSpLocks/>
          </p:cNvGrpSpPr>
          <p:nvPr/>
        </p:nvGrpSpPr>
        <p:grpSpPr bwMode="auto">
          <a:xfrm>
            <a:off x="-44450" y="3613150"/>
            <a:ext cx="711200" cy="669925"/>
            <a:chOff x="-44" y="1473"/>
            <a:chExt cx="981" cy="1105"/>
          </a:xfrm>
        </p:grpSpPr>
        <p:pic>
          <p:nvPicPr>
            <p:cNvPr id="15459" name="Picture 108"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60" name="Freeform 109"/>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solidFill>
                  <a:srgbClr val="000000"/>
                </a:solidFill>
              </a:endParaRPr>
            </a:p>
          </p:txBody>
        </p:sp>
      </p:grpSp>
      <p:grpSp>
        <p:nvGrpSpPr>
          <p:cNvPr id="15426" name="Group 110"/>
          <p:cNvGrpSpPr>
            <a:grpSpLocks/>
          </p:cNvGrpSpPr>
          <p:nvPr/>
        </p:nvGrpSpPr>
        <p:grpSpPr bwMode="auto">
          <a:xfrm>
            <a:off x="2820988" y="3192463"/>
            <a:ext cx="358775" cy="704850"/>
            <a:chOff x="4140" y="429"/>
            <a:chExt cx="1425" cy="2396"/>
          </a:xfrm>
        </p:grpSpPr>
        <p:sp>
          <p:nvSpPr>
            <p:cNvPr id="15427" name="Freeform 111"/>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4404" name="Rectangle 112"/>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5429" name="Freeform 113"/>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5430" name="Freeform 114"/>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4407" name="Rectangle 115"/>
            <p:cNvSpPr>
              <a:spLocks noChangeArrowheads="1"/>
            </p:cNvSpPr>
            <p:nvPr/>
          </p:nvSpPr>
          <p:spPr bwMode="auto">
            <a:xfrm>
              <a:off x="4209" y="693"/>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grpSp>
          <p:nvGrpSpPr>
            <p:cNvPr id="15432" name="Group 116"/>
            <p:cNvGrpSpPr>
              <a:grpSpLocks/>
            </p:cNvGrpSpPr>
            <p:nvPr/>
          </p:nvGrpSpPr>
          <p:grpSpPr bwMode="auto">
            <a:xfrm>
              <a:off x="4749" y="668"/>
              <a:ext cx="581" cy="145"/>
              <a:chOff x="614" y="2568"/>
              <a:chExt cx="725" cy="139"/>
            </a:xfrm>
          </p:grpSpPr>
          <p:sp>
            <p:nvSpPr>
              <p:cNvPr id="14433" name="AutoShape 117"/>
              <p:cNvSpPr>
                <a:spLocks noChangeArrowheads="1"/>
              </p:cNvSpPr>
              <p:nvPr/>
            </p:nvSpPr>
            <p:spPr bwMode="auto">
              <a:xfrm>
                <a:off x="617" y="2567"/>
                <a:ext cx="724" cy="140"/>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4434" name="AutoShape 118"/>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grpSp>
        <p:sp>
          <p:nvSpPr>
            <p:cNvPr id="14409" name="Rectangle 119"/>
            <p:cNvSpPr>
              <a:spLocks noChangeArrowheads="1"/>
            </p:cNvSpPr>
            <p:nvPr/>
          </p:nvSpPr>
          <p:spPr bwMode="auto">
            <a:xfrm>
              <a:off x="4222" y="1017"/>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grpSp>
          <p:nvGrpSpPr>
            <p:cNvPr id="15434" name="Group 120"/>
            <p:cNvGrpSpPr>
              <a:grpSpLocks/>
            </p:cNvGrpSpPr>
            <p:nvPr/>
          </p:nvGrpSpPr>
          <p:grpSpPr bwMode="auto">
            <a:xfrm>
              <a:off x="4747" y="994"/>
              <a:ext cx="581" cy="134"/>
              <a:chOff x="614" y="2568"/>
              <a:chExt cx="725" cy="139"/>
            </a:xfrm>
          </p:grpSpPr>
          <p:sp>
            <p:nvSpPr>
              <p:cNvPr id="14431" name="AutoShape 121"/>
              <p:cNvSpPr>
                <a:spLocks noChangeArrowheads="1"/>
              </p:cNvSpPr>
              <p:nvPr/>
            </p:nvSpPr>
            <p:spPr bwMode="auto">
              <a:xfrm>
                <a:off x="612" y="2570"/>
                <a:ext cx="724" cy="162"/>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4432" name="AutoShape 122"/>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grpSp>
        <p:sp>
          <p:nvSpPr>
            <p:cNvPr id="14411" name="Rectangle 123"/>
            <p:cNvSpPr>
              <a:spLocks noChangeArrowheads="1"/>
            </p:cNvSpPr>
            <p:nvPr/>
          </p:nvSpPr>
          <p:spPr bwMode="auto">
            <a:xfrm>
              <a:off x="4216" y="1357"/>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4412" name="Rectangle 124"/>
            <p:cNvSpPr>
              <a:spLocks noChangeArrowheads="1"/>
            </p:cNvSpPr>
            <p:nvPr/>
          </p:nvSpPr>
          <p:spPr bwMode="auto">
            <a:xfrm>
              <a:off x="4228" y="1654"/>
              <a:ext cx="593"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grpSp>
          <p:nvGrpSpPr>
            <p:cNvPr id="15437" name="Group 125"/>
            <p:cNvGrpSpPr>
              <a:grpSpLocks/>
            </p:cNvGrpSpPr>
            <p:nvPr/>
          </p:nvGrpSpPr>
          <p:grpSpPr bwMode="auto">
            <a:xfrm>
              <a:off x="4735" y="1627"/>
              <a:ext cx="582" cy="151"/>
              <a:chOff x="614" y="2568"/>
              <a:chExt cx="725" cy="139"/>
            </a:xfrm>
          </p:grpSpPr>
          <p:sp>
            <p:nvSpPr>
              <p:cNvPr id="14429" name="AutoShape 126"/>
              <p:cNvSpPr>
                <a:spLocks noChangeArrowheads="1"/>
              </p:cNvSpPr>
              <p:nvPr/>
            </p:nvSpPr>
            <p:spPr bwMode="auto">
              <a:xfrm>
                <a:off x="611" y="2568"/>
                <a:ext cx="730" cy="139"/>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4430" name="AutoShape 127"/>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grpSp>
        <p:sp>
          <p:nvSpPr>
            <p:cNvPr id="15438" name="Freeform 128"/>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grpSp>
          <p:nvGrpSpPr>
            <p:cNvPr id="15439" name="Group 129"/>
            <p:cNvGrpSpPr>
              <a:grpSpLocks/>
            </p:cNvGrpSpPr>
            <p:nvPr/>
          </p:nvGrpSpPr>
          <p:grpSpPr bwMode="auto">
            <a:xfrm>
              <a:off x="4739" y="1327"/>
              <a:ext cx="582" cy="139"/>
              <a:chOff x="614" y="2568"/>
              <a:chExt cx="725" cy="139"/>
            </a:xfrm>
          </p:grpSpPr>
          <p:sp>
            <p:nvSpPr>
              <p:cNvPr id="14427" name="AutoShape 130"/>
              <p:cNvSpPr>
                <a:spLocks noChangeArrowheads="1"/>
              </p:cNvSpPr>
              <p:nvPr/>
            </p:nvSpPr>
            <p:spPr bwMode="auto">
              <a:xfrm>
                <a:off x="614" y="2566"/>
                <a:ext cx="723" cy="140"/>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4428" name="AutoShape 131"/>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grpSp>
        <p:sp>
          <p:nvSpPr>
            <p:cNvPr id="14416" name="Rectangle 132"/>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5441" name="Freeform 133"/>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5442" name="Freeform 134"/>
            <p:cNvSpPr>
              <a:spLocks/>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4419" name="Oval 135"/>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5444" name="Freeform 136"/>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4421" name="AutoShape 137"/>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4422" name="AutoShape 138"/>
            <p:cNvSpPr>
              <a:spLocks noChangeArrowheads="1"/>
            </p:cNvSpPr>
            <p:nvPr/>
          </p:nvSpPr>
          <p:spPr bwMode="auto">
            <a:xfrm>
              <a:off x="4203" y="2712"/>
              <a:ext cx="1072"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4423" name="Oval 139"/>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4424" name="Oval 140"/>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eaLnBrk="1" hangingPunct="1">
                <a:lnSpc>
                  <a:spcPct val="100000"/>
                </a:lnSpc>
                <a:spcBef>
                  <a:spcPct val="0"/>
                </a:spcBef>
                <a:buClrTx/>
                <a:buSzTx/>
                <a:buFontTx/>
                <a:buNone/>
              </a:pPr>
              <a:endParaRPr lang="en-US" altLang="en-US" sz="1800">
                <a:solidFill>
                  <a:srgbClr val="000000"/>
                </a:solidFill>
                <a:latin typeface="Arial" pitchFamily="34" charset="0"/>
                <a:cs typeface="Arial" pitchFamily="34" charset="0"/>
              </a:endParaRPr>
            </a:p>
          </p:txBody>
        </p:sp>
        <p:sp>
          <p:nvSpPr>
            <p:cNvPr id="14425" name="Oval 141"/>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sp>
          <p:nvSpPr>
            <p:cNvPr id="14426" name="Rectangle 142"/>
            <p:cNvSpPr>
              <a:spLocks noChangeArrowheads="1"/>
            </p:cNvSpPr>
            <p:nvPr/>
          </p:nvSpPr>
          <p:spPr bwMode="auto">
            <a:xfrm>
              <a:off x="5061" y="1837"/>
              <a:ext cx="88" cy="761"/>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lnSpc>
                  <a:spcPct val="85000"/>
                </a:lnSpc>
                <a:spcBef>
                  <a:spcPct val="20000"/>
                </a:spcBef>
                <a:buClr>
                  <a:srgbClr val="000099"/>
                </a:buClr>
                <a:buSzPct val="65000"/>
                <a:buFont typeface="Wingdings" pitchFamily="2" charset="2"/>
                <a:buChar char="v"/>
                <a:defRPr sz="3200">
                  <a:solidFill>
                    <a:schemeClr val="tx1"/>
                  </a:solidFill>
                  <a:latin typeface="Gill Sans MT" pitchFamily="34" charset="0"/>
                  <a:ea typeface="MS PGothic" pitchFamily="34" charset="-128"/>
                </a:defRPr>
              </a:lvl1pPr>
              <a:lvl2pPr marL="742950" indent="-285750" algn="l">
                <a:lnSpc>
                  <a:spcPct val="85000"/>
                </a:lnSpc>
                <a:spcBef>
                  <a:spcPct val="20000"/>
                </a:spcBef>
                <a:buClr>
                  <a:srgbClr val="000099"/>
                </a:buClr>
                <a:buFont typeface="Wingdings" pitchFamily="2" charset="2"/>
                <a:buChar char="§"/>
                <a:defRPr sz="2800">
                  <a:solidFill>
                    <a:schemeClr val="tx1"/>
                  </a:solidFill>
                  <a:latin typeface="Gill Sans MT" pitchFamily="34" charset="0"/>
                  <a:ea typeface="MS PGothic" pitchFamily="34" charset="-128"/>
                </a:defRPr>
              </a:lvl2pPr>
              <a:lvl3pPr marL="1143000" indent="-228600" algn="l">
                <a:spcBef>
                  <a:spcPct val="20000"/>
                </a:spcBef>
                <a:buChar char="•"/>
                <a:defRPr sz="2400">
                  <a:solidFill>
                    <a:schemeClr val="tx1"/>
                  </a:solidFill>
                  <a:latin typeface="Gill Sans MT" pitchFamily="34" charset="0"/>
                  <a:ea typeface="MS PGothic" pitchFamily="34" charset="-128"/>
                </a:defRPr>
              </a:lvl3pPr>
              <a:lvl4pPr marL="1600200" indent="-228600" algn="l">
                <a:spcBef>
                  <a:spcPct val="20000"/>
                </a:spcBef>
                <a:buChar char="–"/>
                <a:defRPr sz="2000">
                  <a:solidFill>
                    <a:schemeClr val="tx1"/>
                  </a:solidFill>
                  <a:latin typeface="Times New Roman" pitchFamily="18" charset="0"/>
                  <a:ea typeface="MS PGothic" pitchFamily="34" charset="-128"/>
                </a:defRPr>
              </a:lvl4pPr>
              <a:lvl5pPr marL="2057400" indent="-228600" algn="l">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600">
                <a:solidFill>
                  <a:srgbClr val="000000"/>
                </a:solidFill>
                <a:latin typeface="Tahoma" pitchFamily="34" charset="0"/>
              </a:endParaRPr>
            </a:p>
          </p:txBody>
        </p:sp>
      </p:grpSp>
      <p:sp>
        <p:nvSpPr>
          <p:cNvPr id="3" name="Slide Number Placeholder 2"/>
          <p:cNvSpPr>
            <a:spLocks noGrp="1"/>
          </p:cNvSpPr>
          <p:nvPr>
            <p:ph type="sldNum" sz="quarter" idx="12"/>
          </p:nvPr>
        </p:nvSpPr>
        <p:spPr/>
        <p:txBody>
          <a:bodyPr/>
          <a:lstStyle/>
          <a:p>
            <a:pPr>
              <a:defRPr/>
            </a:pPr>
            <a:fld id="{72D7C269-5CFB-4285-AA47-2FF7B901B80C}" type="slidenum">
              <a:rPr lang="en-US" smtClean="0"/>
              <a:pPr>
                <a:defRPr/>
              </a:pPr>
              <a:t>39</a:t>
            </a:fld>
            <a:endParaRPr lang="en-US" dirty="0"/>
          </a:p>
        </p:txBody>
      </p:sp>
    </p:spTree>
    <p:extLst>
      <p:ext uri="{BB962C8B-B14F-4D97-AF65-F5344CB8AC3E}">
        <p14:creationId xmlns:p14="http://schemas.microsoft.com/office/powerpoint/2010/main" val="2207915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304800" y="265399"/>
            <a:ext cx="8382000" cy="846137"/>
          </a:xfrm>
        </p:spPr>
        <p:txBody>
          <a:bodyPr/>
          <a:lstStyle/>
          <a:p>
            <a:pPr eaLnBrk="1" hangingPunct="1"/>
            <a:r>
              <a:rPr lang="en-US" altLang="en-US" sz="3600"/>
              <a:t>What</a:t>
            </a:r>
            <a:r>
              <a:rPr lang="ja-JP" altLang="en-US" sz="3600"/>
              <a:t>’</a:t>
            </a:r>
            <a:r>
              <a:rPr lang="en-US" altLang="ja-JP" sz="3600"/>
              <a:t>s the Internet?</a:t>
            </a:r>
            <a:endParaRPr lang="en-US" altLang="en-US"/>
          </a:p>
        </p:txBody>
      </p:sp>
      <p:sp>
        <p:nvSpPr>
          <p:cNvPr id="14339" name="Rectangle 3"/>
          <p:cNvSpPr>
            <a:spLocks noGrp="1" noChangeArrowheads="1"/>
          </p:cNvSpPr>
          <p:nvPr>
            <p:ph type="body" sz="half" idx="4294967295"/>
          </p:nvPr>
        </p:nvSpPr>
        <p:spPr>
          <a:xfrm>
            <a:off x="374650" y="1655763"/>
            <a:ext cx="4435475" cy="4105275"/>
          </a:xfrm>
        </p:spPr>
        <p:txBody>
          <a:bodyPr/>
          <a:lstStyle/>
          <a:p>
            <a:pPr eaLnBrk="1" hangingPunct="1">
              <a:buSzPct val="75000"/>
            </a:pPr>
            <a:r>
              <a:rPr lang="en-US" altLang="en-US" i="1">
                <a:solidFill>
                  <a:srgbClr val="CC0000"/>
                </a:solidFill>
              </a:rPr>
              <a:t>Infrastructure that provides services to applications:</a:t>
            </a:r>
            <a:endParaRPr lang="en-US" altLang="en-US" sz="2400"/>
          </a:p>
          <a:p>
            <a:pPr lvl="1" eaLnBrk="1" hangingPunct="1"/>
            <a:r>
              <a:rPr lang="en-US" altLang="en-US">
                <a:ea typeface="Arial" pitchFamily="34" charset="0"/>
              </a:rPr>
              <a:t>Web, VoIP, email, games, e-commerce, social nets, …</a:t>
            </a:r>
          </a:p>
          <a:p>
            <a:pPr eaLnBrk="1" hangingPunct="1">
              <a:buSzPct val="75000"/>
            </a:pPr>
            <a:r>
              <a:rPr lang="en-US" altLang="en-US" i="1">
                <a:solidFill>
                  <a:srgbClr val="CC0000"/>
                </a:solidFill>
              </a:rPr>
              <a:t>provides programming interface to apps</a:t>
            </a:r>
          </a:p>
          <a:p>
            <a:pPr lvl="1" eaLnBrk="1" hangingPunct="1"/>
            <a:r>
              <a:rPr lang="en-US" altLang="en-US">
                <a:ea typeface="Arial" pitchFamily="34" charset="0"/>
              </a:rPr>
              <a:t>hooks that allow sending and receiving  app programs to </a:t>
            </a:r>
            <a:r>
              <a:rPr lang="ja-JP" altLang="en-US">
                <a:ea typeface="MS PGothic" pitchFamily="34" charset="-128"/>
              </a:rPr>
              <a:t>“</a:t>
            </a:r>
            <a:r>
              <a:rPr lang="en-US" altLang="ja-JP">
                <a:ea typeface="MS PGothic" pitchFamily="34" charset="-128"/>
              </a:rPr>
              <a:t>connect</a:t>
            </a:r>
            <a:r>
              <a:rPr lang="ja-JP" altLang="en-US">
                <a:ea typeface="MS PGothic" pitchFamily="34" charset="-128"/>
              </a:rPr>
              <a:t>”</a:t>
            </a:r>
            <a:r>
              <a:rPr lang="en-US" altLang="ja-JP">
                <a:ea typeface="MS PGothic" pitchFamily="34" charset="-128"/>
              </a:rPr>
              <a:t> to Internet</a:t>
            </a:r>
          </a:p>
          <a:p>
            <a:pPr lvl="1" eaLnBrk="1" hangingPunct="1"/>
            <a:r>
              <a:rPr lang="en-US" altLang="en-US">
                <a:ea typeface="Arial" pitchFamily="34" charset="0"/>
              </a:rPr>
              <a:t>provides service options, analogous to postal service</a:t>
            </a:r>
          </a:p>
        </p:txBody>
      </p:sp>
      <p:grpSp>
        <p:nvGrpSpPr>
          <p:cNvPr id="14341" name="Group 725"/>
          <p:cNvGrpSpPr>
            <a:grpSpLocks/>
          </p:cNvGrpSpPr>
          <p:nvPr/>
        </p:nvGrpSpPr>
        <p:grpSpPr bwMode="auto">
          <a:xfrm>
            <a:off x="5167313" y="1395413"/>
            <a:ext cx="3551237" cy="4743450"/>
            <a:chOff x="5202238" y="1384300"/>
            <a:chExt cx="3551237" cy="4743450"/>
          </a:xfrm>
        </p:grpSpPr>
        <p:sp>
          <p:nvSpPr>
            <p:cNvPr id="14344" name="Freeform 415"/>
            <p:cNvSpPr>
              <a:spLocks/>
            </p:cNvSpPr>
            <p:nvPr/>
          </p:nvSpPr>
          <p:spPr bwMode="auto">
            <a:xfrm>
              <a:off x="7004050" y="3527425"/>
              <a:ext cx="1314450" cy="674688"/>
            </a:xfrm>
            <a:custGeom>
              <a:avLst/>
              <a:gdLst>
                <a:gd name="T0" fmla="*/ 2147483647 w 828"/>
                <a:gd name="T1" fmla="*/ 2147483647 h 425"/>
                <a:gd name="T2" fmla="*/ 2147483647 w 828"/>
                <a:gd name="T3" fmla="*/ 2147483647 h 425"/>
                <a:gd name="T4" fmla="*/ 2147483647 w 828"/>
                <a:gd name="T5" fmla="*/ 2147483647 h 425"/>
                <a:gd name="T6" fmla="*/ 2147483647 w 828"/>
                <a:gd name="T7" fmla="*/ 2147483647 h 425"/>
                <a:gd name="T8" fmla="*/ 2147483647 w 828"/>
                <a:gd name="T9" fmla="*/ 2147483647 h 425"/>
                <a:gd name="T10" fmla="*/ 2147483647 w 828"/>
                <a:gd name="T11" fmla="*/ 2147483647 h 425"/>
                <a:gd name="T12" fmla="*/ 2147483647 w 828"/>
                <a:gd name="T13" fmla="*/ 2147483647 h 425"/>
                <a:gd name="T14" fmla="*/ 2147483647 w 828"/>
                <a:gd name="T15" fmla="*/ 2147483647 h 425"/>
                <a:gd name="T16" fmla="*/ 2147483647 w 828"/>
                <a:gd name="T17" fmla="*/ 2147483647 h 425"/>
                <a:gd name="T18" fmla="*/ 2147483647 w 828"/>
                <a:gd name="T19" fmla="*/ 2147483647 h 425"/>
                <a:gd name="T20" fmla="*/ 2147483647 w 828"/>
                <a:gd name="T21" fmla="*/ 2147483647 h 425"/>
                <a:gd name="T22" fmla="*/ 2147483647 w 828"/>
                <a:gd name="T23" fmla="*/ 2147483647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45" name="Freeform 416"/>
            <p:cNvSpPr>
              <a:spLocks/>
            </p:cNvSpPr>
            <p:nvPr/>
          </p:nvSpPr>
          <p:spPr bwMode="auto">
            <a:xfrm>
              <a:off x="7023100" y="2001838"/>
              <a:ext cx="1730375" cy="1125538"/>
            </a:xfrm>
            <a:custGeom>
              <a:avLst/>
              <a:gdLst>
                <a:gd name="T0" fmla="*/ 2147483647 w 765"/>
                <a:gd name="T1" fmla="*/ 2147483647 h 459"/>
                <a:gd name="T2" fmla="*/ 2147483647 w 765"/>
                <a:gd name="T3" fmla="*/ 2147483647 h 459"/>
                <a:gd name="T4" fmla="*/ 2147483647 w 765"/>
                <a:gd name="T5" fmla="*/ 2147483647 h 459"/>
                <a:gd name="T6" fmla="*/ 2147483647 w 765"/>
                <a:gd name="T7" fmla="*/ 2147483647 h 459"/>
                <a:gd name="T8" fmla="*/ 2147483647 w 765"/>
                <a:gd name="T9" fmla="*/ 2147483647 h 459"/>
                <a:gd name="T10" fmla="*/ 2147483647 w 765"/>
                <a:gd name="T11" fmla="*/ 2147483647 h 459"/>
                <a:gd name="T12" fmla="*/ 2147483647 w 765"/>
                <a:gd name="T13" fmla="*/ 2147483647 h 459"/>
                <a:gd name="T14" fmla="*/ 2147483647 w 765"/>
                <a:gd name="T15" fmla="*/ 2147483647 h 459"/>
                <a:gd name="T16" fmla="*/ 2147483647 w 765"/>
                <a:gd name="T17" fmla="*/ 2147483647 h 459"/>
                <a:gd name="T18" fmla="*/ 2147483647 w 765"/>
                <a:gd name="T19" fmla="*/ 2147483647 h 459"/>
                <a:gd name="T20" fmla="*/ 2147483647 w 765"/>
                <a:gd name="T21" fmla="*/ 2147483647 h 459"/>
                <a:gd name="T22" fmla="*/ 2147483647 w 765"/>
                <a:gd name="T23" fmla="*/ 2147483647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00CCFF"/>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46" name="Freeform 417"/>
            <p:cNvSpPr>
              <a:spLocks/>
            </p:cNvSpPr>
            <p:nvPr/>
          </p:nvSpPr>
          <p:spPr bwMode="auto">
            <a:xfrm>
              <a:off x="5202238" y="1709738"/>
              <a:ext cx="1736725" cy="107156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4347" name="Group 418"/>
            <p:cNvGrpSpPr>
              <a:grpSpLocks/>
            </p:cNvGrpSpPr>
            <p:nvPr/>
          </p:nvGrpSpPr>
          <p:grpSpPr bwMode="auto">
            <a:xfrm>
              <a:off x="5278438" y="2974975"/>
              <a:ext cx="1458912" cy="933450"/>
              <a:chOff x="2889" y="1631"/>
              <a:chExt cx="980" cy="743"/>
            </a:xfrm>
          </p:grpSpPr>
          <p:sp>
            <p:nvSpPr>
              <p:cNvPr id="14697" name="Rectangle 419"/>
              <p:cNvSpPr>
                <a:spLocks noChangeArrowheads="1"/>
              </p:cNvSpPr>
              <p:nvPr/>
            </p:nvSpPr>
            <p:spPr bwMode="auto">
              <a:xfrm>
                <a:off x="3046" y="1841"/>
                <a:ext cx="663" cy="53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4698" name="AutoShape 420"/>
              <p:cNvSpPr>
                <a:spLocks noChangeArrowheads="1"/>
              </p:cNvSpPr>
              <p:nvPr/>
            </p:nvSpPr>
            <p:spPr bwMode="auto">
              <a:xfrm>
                <a:off x="2889" y="1631"/>
                <a:ext cx="980" cy="253"/>
              </a:xfrm>
              <a:prstGeom prst="triangle">
                <a:avLst>
                  <a:gd name="adj" fmla="val 50000"/>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endParaRPr lang="en-US" altLang="en-US" sz="2400">
                  <a:solidFill>
                    <a:srgbClr val="00CCFF"/>
                  </a:solidFill>
                  <a:latin typeface="Arial" pitchFamily="34" charset="0"/>
                </a:endParaRPr>
              </a:p>
            </p:txBody>
          </p:sp>
        </p:grpSp>
        <p:sp>
          <p:nvSpPr>
            <p:cNvPr id="14348" name="Line 421"/>
            <p:cNvSpPr>
              <a:spLocks noChangeShapeType="1"/>
            </p:cNvSpPr>
            <p:nvPr/>
          </p:nvSpPr>
          <p:spPr bwMode="auto">
            <a:xfrm>
              <a:off x="7396163" y="3813175"/>
              <a:ext cx="163512" cy="120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9" name="Line 422"/>
            <p:cNvSpPr>
              <a:spLocks noChangeShapeType="1"/>
            </p:cNvSpPr>
            <p:nvPr/>
          </p:nvSpPr>
          <p:spPr bwMode="auto">
            <a:xfrm>
              <a:off x="7493000" y="3733800"/>
              <a:ext cx="27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0" name="Line 423"/>
            <p:cNvSpPr>
              <a:spLocks noChangeShapeType="1"/>
            </p:cNvSpPr>
            <p:nvPr/>
          </p:nvSpPr>
          <p:spPr bwMode="auto">
            <a:xfrm flipV="1">
              <a:off x="7729538" y="3819525"/>
              <a:ext cx="134937" cy="104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1" name="Line 424"/>
            <p:cNvSpPr>
              <a:spLocks noChangeShapeType="1"/>
            </p:cNvSpPr>
            <p:nvPr/>
          </p:nvSpPr>
          <p:spPr bwMode="auto">
            <a:xfrm>
              <a:off x="6427788" y="3740150"/>
              <a:ext cx="6794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2" name="Line 425"/>
            <p:cNvSpPr>
              <a:spLocks noChangeShapeType="1"/>
            </p:cNvSpPr>
            <p:nvPr/>
          </p:nvSpPr>
          <p:spPr bwMode="auto">
            <a:xfrm>
              <a:off x="6723063" y="2587625"/>
              <a:ext cx="509587"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3" name="Line 426"/>
            <p:cNvSpPr>
              <a:spLocks noChangeShapeType="1"/>
            </p:cNvSpPr>
            <p:nvPr/>
          </p:nvSpPr>
          <p:spPr bwMode="auto">
            <a:xfrm>
              <a:off x="6289675" y="2403475"/>
              <a:ext cx="152400" cy="95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4" name="Freeform 427"/>
            <p:cNvSpPr>
              <a:spLocks/>
            </p:cNvSpPr>
            <p:nvPr/>
          </p:nvSpPr>
          <p:spPr bwMode="auto">
            <a:xfrm>
              <a:off x="5497513" y="4378325"/>
              <a:ext cx="3079750" cy="1665288"/>
            </a:xfrm>
            <a:custGeom>
              <a:avLst/>
              <a:gdLst>
                <a:gd name="T0" fmla="*/ 2147483647 w 1940"/>
                <a:gd name="T1" fmla="*/ 2147483647 h 1049"/>
                <a:gd name="T2" fmla="*/ 2147483647 w 1940"/>
                <a:gd name="T3" fmla="*/ 2147483647 h 1049"/>
                <a:gd name="T4" fmla="*/ 2147483647 w 1940"/>
                <a:gd name="T5" fmla="*/ 2147483647 h 1049"/>
                <a:gd name="T6" fmla="*/ 2147483647 w 1940"/>
                <a:gd name="T7" fmla="*/ 2147483647 h 1049"/>
                <a:gd name="T8" fmla="*/ 2147483647 w 1940"/>
                <a:gd name="T9" fmla="*/ 2147483647 h 1049"/>
                <a:gd name="T10" fmla="*/ 2147483647 w 1940"/>
                <a:gd name="T11" fmla="*/ 2147483647 h 1049"/>
                <a:gd name="T12" fmla="*/ 2147483647 w 1940"/>
                <a:gd name="T13" fmla="*/ 2147483647 h 1049"/>
                <a:gd name="T14" fmla="*/ 2147483647 w 1940"/>
                <a:gd name="T15" fmla="*/ 2147483647 h 1049"/>
                <a:gd name="T16" fmla="*/ 2147483647 w 1940"/>
                <a:gd name="T17" fmla="*/ 2147483647 h 1049"/>
                <a:gd name="T18" fmla="*/ 2147483647 w 1940"/>
                <a:gd name="T19" fmla="*/ 2147483647 h 1049"/>
                <a:gd name="T20" fmla="*/ 2147483647 w 1940"/>
                <a:gd name="T21" fmla="*/ 2147483647 h 1049"/>
                <a:gd name="T22" fmla="*/ 2147483647 w 1940"/>
                <a:gd name="T23" fmla="*/ 2147483647 h 1049"/>
                <a:gd name="T24" fmla="*/ 2147483647 w 1940"/>
                <a:gd name="T25" fmla="*/ 2147483647 h 1049"/>
                <a:gd name="T26" fmla="*/ 2147483647 w 1940"/>
                <a:gd name="T27" fmla="*/ 2147483647 h 1049"/>
                <a:gd name="T28" fmla="*/ 2147483647 w 1940"/>
                <a:gd name="T29" fmla="*/ 2147483647 h 1049"/>
                <a:gd name="T30" fmla="*/ 2147483647 w 1940"/>
                <a:gd name="T31" fmla="*/ 2147483647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55" name="Line 428"/>
            <p:cNvSpPr>
              <a:spLocks noChangeShapeType="1"/>
            </p:cNvSpPr>
            <p:nvPr/>
          </p:nvSpPr>
          <p:spPr bwMode="auto">
            <a:xfrm rot="-5400000">
              <a:off x="7845425" y="5159375"/>
              <a:ext cx="523875"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6" name="Line 429"/>
            <p:cNvSpPr>
              <a:spLocks noChangeShapeType="1"/>
            </p:cNvSpPr>
            <p:nvPr/>
          </p:nvSpPr>
          <p:spPr bwMode="auto">
            <a:xfrm rot="5400000" flipV="1">
              <a:off x="7991475" y="5440362"/>
              <a:ext cx="3175" cy="8572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7" name="Line 430"/>
            <p:cNvSpPr>
              <a:spLocks noChangeShapeType="1"/>
            </p:cNvSpPr>
            <p:nvPr/>
          </p:nvSpPr>
          <p:spPr bwMode="auto">
            <a:xfrm rot="-5400000">
              <a:off x="8177213" y="5116512"/>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8" name="Line 431"/>
            <p:cNvSpPr>
              <a:spLocks noChangeShapeType="1"/>
            </p:cNvSpPr>
            <p:nvPr/>
          </p:nvSpPr>
          <p:spPr bwMode="auto">
            <a:xfrm>
              <a:off x="7358063" y="4697412"/>
              <a:ext cx="390525" cy="184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9" name="Line 432"/>
            <p:cNvSpPr>
              <a:spLocks noChangeShapeType="1"/>
            </p:cNvSpPr>
            <p:nvPr/>
          </p:nvSpPr>
          <p:spPr bwMode="auto">
            <a:xfrm flipV="1">
              <a:off x="6737350" y="4684712"/>
              <a:ext cx="322263" cy="198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0" name="Line 433"/>
            <p:cNvSpPr>
              <a:spLocks noChangeShapeType="1"/>
            </p:cNvSpPr>
            <p:nvPr/>
          </p:nvSpPr>
          <p:spPr bwMode="auto">
            <a:xfrm flipV="1">
              <a:off x="6780213" y="4976812"/>
              <a:ext cx="9715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1" name="Line 435"/>
            <p:cNvSpPr>
              <a:spLocks noChangeShapeType="1"/>
            </p:cNvSpPr>
            <p:nvPr/>
          </p:nvSpPr>
          <p:spPr bwMode="auto">
            <a:xfrm>
              <a:off x="6100763" y="4773612"/>
              <a:ext cx="263525" cy="85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2" name="Line 436"/>
            <p:cNvSpPr>
              <a:spLocks noChangeShapeType="1"/>
            </p:cNvSpPr>
            <p:nvPr/>
          </p:nvSpPr>
          <p:spPr bwMode="auto">
            <a:xfrm flipV="1">
              <a:off x="5842000" y="4983162"/>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3" name="Line 439"/>
            <p:cNvSpPr>
              <a:spLocks noChangeShapeType="1"/>
            </p:cNvSpPr>
            <p:nvPr/>
          </p:nvSpPr>
          <p:spPr bwMode="auto">
            <a:xfrm flipH="1">
              <a:off x="6267450" y="5070475"/>
              <a:ext cx="142875" cy="1984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4" name="Line 440"/>
            <p:cNvSpPr>
              <a:spLocks noChangeShapeType="1"/>
            </p:cNvSpPr>
            <p:nvPr/>
          </p:nvSpPr>
          <p:spPr bwMode="auto">
            <a:xfrm flipH="1" flipV="1">
              <a:off x="6588125" y="5097462"/>
              <a:ext cx="74613" cy="1730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5" name="Line 441"/>
            <p:cNvSpPr>
              <a:spLocks noChangeShapeType="1"/>
            </p:cNvSpPr>
            <p:nvPr/>
          </p:nvSpPr>
          <p:spPr bwMode="auto">
            <a:xfrm>
              <a:off x="6743700" y="5053012"/>
              <a:ext cx="503238" cy="269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6" name="Line 443"/>
            <p:cNvSpPr>
              <a:spLocks noChangeShapeType="1"/>
            </p:cNvSpPr>
            <p:nvPr/>
          </p:nvSpPr>
          <p:spPr bwMode="auto">
            <a:xfrm>
              <a:off x="6281738" y="3522662"/>
              <a:ext cx="0" cy="131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7" name="Line 444"/>
            <p:cNvSpPr>
              <a:spLocks noChangeShapeType="1"/>
            </p:cNvSpPr>
            <p:nvPr/>
          </p:nvSpPr>
          <p:spPr bwMode="auto">
            <a:xfrm flipV="1">
              <a:off x="7577138" y="2492375"/>
              <a:ext cx="123825" cy="87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8" name="Line 445"/>
            <p:cNvSpPr>
              <a:spLocks noChangeShapeType="1"/>
            </p:cNvSpPr>
            <p:nvPr/>
          </p:nvSpPr>
          <p:spPr bwMode="auto">
            <a:xfrm>
              <a:off x="7405688" y="2665412"/>
              <a:ext cx="0" cy="82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9" name="Line 446"/>
            <p:cNvSpPr>
              <a:spLocks noChangeShapeType="1"/>
            </p:cNvSpPr>
            <p:nvPr/>
          </p:nvSpPr>
          <p:spPr bwMode="auto">
            <a:xfrm flipV="1">
              <a:off x="7577138" y="2562225"/>
              <a:ext cx="263525"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0" name="Line 447"/>
            <p:cNvSpPr>
              <a:spLocks noChangeShapeType="1"/>
            </p:cNvSpPr>
            <p:nvPr/>
          </p:nvSpPr>
          <p:spPr bwMode="auto">
            <a:xfrm>
              <a:off x="7942263" y="2560637"/>
              <a:ext cx="0" cy="196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1" name="Line 448"/>
            <p:cNvSpPr>
              <a:spLocks noChangeShapeType="1"/>
            </p:cNvSpPr>
            <p:nvPr/>
          </p:nvSpPr>
          <p:spPr bwMode="auto">
            <a:xfrm>
              <a:off x="7596188" y="2867025"/>
              <a:ext cx="188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2" name="Line 449"/>
            <p:cNvSpPr>
              <a:spLocks noChangeShapeType="1"/>
            </p:cNvSpPr>
            <p:nvPr/>
          </p:nvSpPr>
          <p:spPr bwMode="auto">
            <a:xfrm flipV="1">
              <a:off x="5891213" y="3733800"/>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3" name="Line 450"/>
            <p:cNvSpPr>
              <a:spLocks noChangeShapeType="1"/>
            </p:cNvSpPr>
            <p:nvPr/>
          </p:nvSpPr>
          <p:spPr bwMode="auto">
            <a:xfrm>
              <a:off x="8150225" y="2857500"/>
              <a:ext cx="17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4" name="Line 451"/>
            <p:cNvSpPr>
              <a:spLocks noChangeShapeType="1"/>
            </p:cNvSpPr>
            <p:nvPr/>
          </p:nvSpPr>
          <p:spPr bwMode="auto">
            <a:xfrm flipH="1">
              <a:off x="7296150" y="2933700"/>
              <a:ext cx="98425" cy="704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5" name="Line 452"/>
            <p:cNvSpPr>
              <a:spLocks noChangeShapeType="1"/>
            </p:cNvSpPr>
            <p:nvPr/>
          </p:nvSpPr>
          <p:spPr bwMode="auto">
            <a:xfrm flipH="1">
              <a:off x="7888288" y="2933700"/>
              <a:ext cx="111125" cy="727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6" name="Line 541"/>
            <p:cNvSpPr>
              <a:spLocks noChangeShapeType="1"/>
            </p:cNvSpPr>
            <p:nvPr/>
          </p:nvSpPr>
          <p:spPr bwMode="auto">
            <a:xfrm flipV="1">
              <a:off x="7272338" y="4075112"/>
              <a:ext cx="227012" cy="4365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4377" name="Group 590"/>
            <p:cNvGrpSpPr>
              <a:grpSpLocks/>
            </p:cNvGrpSpPr>
            <p:nvPr/>
          </p:nvGrpSpPr>
          <p:grpSpPr bwMode="auto">
            <a:xfrm flipH="1">
              <a:off x="5775325" y="4533900"/>
              <a:ext cx="414337" cy="373063"/>
              <a:chOff x="2839" y="3501"/>
              <a:chExt cx="755" cy="803"/>
            </a:xfrm>
          </p:grpSpPr>
          <p:pic>
            <p:nvPicPr>
              <p:cNvPr id="14695" name="Picture 591" descr="desktop_computer_stylized_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96" name="Freeform 592"/>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14378" name="Group 593"/>
            <p:cNvGrpSpPr>
              <a:grpSpLocks/>
            </p:cNvGrpSpPr>
            <p:nvPr/>
          </p:nvGrpSpPr>
          <p:grpSpPr bwMode="auto">
            <a:xfrm flipH="1">
              <a:off x="5457825" y="4954588"/>
              <a:ext cx="482600" cy="406400"/>
              <a:chOff x="2839" y="3501"/>
              <a:chExt cx="755" cy="803"/>
            </a:xfrm>
          </p:grpSpPr>
          <p:pic>
            <p:nvPicPr>
              <p:cNvPr id="14693" name="Picture 594" descr="desktop_computer_stylized_mediu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94" name="Freeform 595"/>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14379" name="Group 596"/>
            <p:cNvGrpSpPr>
              <a:grpSpLocks/>
            </p:cNvGrpSpPr>
            <p:nvPr/>
          </p:nvGrpSpPr>
          <p:grpSpPr bwMode="auto">
            <a:xfrm flipH="1">
              <a:off x="5935663" y="5256213"/>
              <a:ext cx="427037" cy="349250"/>
              <a:chOff x="2839" y="3501"/>
              <a:chExt cx="755" cy="803"/>
            </a:xfrm>
          </p:grpSpPr>
          <p:pic>
            <p:nvPicPr>
              <p:cNvPr id="14691" name="Picture 597" descr="desktop_computer_stylized_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92" name="Freeform 598"/>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14380" name="Group 599"/>
            <p:cNvGrpSpPr>
              <a:grpSpLocks/>
            </p:cNvGrpSpPr>
            <p:nvPr/>
          </p:nvGrpSpPr>
          <p:grpSpPr bwMode="auto">
            <a:xfrm>
              <a:off x="6550025" y="5238750"/>
              <a:ext cx="427037" cy="350838"/>
              <a:chOff x="2839" y="3501"/>
              <a:chExt cx="755" cy="803"/>
            </a:xfrm>
          </p:grpSpPr>
          <p:pic>
            <p:nvPicPr>
              <p:cNvPr id="14689" name="Picture 600"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90" name="Freeform 601"/>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pic>
          <p:nvPicPr>
            <p:cNvPr id="14381" name="Picture 603" descr="car_icon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42063" y="1720850"/>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82" name="Group 652"/>
            <p:cNvGrpSpPr>
              <a:grpSpLocks/>
            </p:cNvGrpSpPr>
            <p:nvPr/>
          </p:nvGrpSpPr>
          <p:grpSpPr bwMode="auto">
            <a:xfrm>
              <a:off x="5613400" y="1546225"/>
              <a:ext cx="415925" cy="385763"/>
              <a:chOff x="2751" y="1851"/>
              <a:chExt cx="462" cy="478"/>
            </a:xfrm>
          </p:grpSpPr>
          <p:pic>
            <p:nvPicPr>
              <p:cNvPr id="14687" name="Picture 653" descr="iphone_stylized_small"/>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688" name="Picture 654"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83" name="Group 665"/>
            <p:cNvGrpSpPr>
              <a:grpSpLocks/>
            </p:cNvGrpSpPr>
            <p:nvPr/>
          </p:nvGrpSpPr>
          <p:grpSpPr bwMode="auto">
            <a:xfrm>
              <a:off x="7689850" y="2395538"/>
              <a:ext cx="390525" cy="169863"/>
              <a:chOff x="4650" y="1129"/>
              <a:chExt cx="246" cy="95"/>
            </a:xfrm>
          </p:grpSpPr>
          <p:sp>
            <p:nvSpPr>
              <p:cNvPr id="14679"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sp>
            <p:nvSpPr>
              <p:cNvPr id="14680"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endParaRPr lang="en-US" altLang="en-US" sz="2400">
                  <a:latin typeface="Times New Roman" pitchFamily="18" charset="0"/>
                </a:endParaRPr>
              </a:p>
            </p:txBody>
          </p:sp>
          <p:sp>
            <p:nvSpPr>
              <p:cNvPr id="14681"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grpSp>
            <p:nvGrpSpPr>
              <p:cNvPr id="14682" name="Group 659"/>
              <p:cNvGrpSpPr>
                <a:grpSpLocks/>
              </p:cNvGrpSpPr>
              <p:nvPr/>
            </p:nvGrpSpPr>
            <p:grpSpPr bwMode="auto">
              <a:xfrm>
                <a:off x="4699" y="1145"/>
                <a:ext cx="138" cy="29"/>
                <a:chOff x="2468" y="1332"/>
                <a:chExt cx="310" cy="60"/>
              </a:xfrm>
            </p:grpSpPr>
            <p:sp>
              <p:nvSpPr>
                <p:cNvPr id="14685" name="Freeform 66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686" name="Freeform 66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4683" name="Line 662"/>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684" name="Line 663"/>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4384" name="Group 666"/>
            <p:cNvGrpSpPr>
              <a:grpSpLocks/>
            </p:cNvGrpSpPr>
            <p:nvPr/>
          </p:nvGrpSpPr>
          <p:grpSpPr bwMode="auto">
            <a:xfrm>
              <a:off x="7762875" y="2757488"/>
              <a:ext cx="390525" cy="176213"/>
              <a:chOff x="4650" y="1129"/>
              <a:chExt cx="246" cy="95"/>
            </a:xfrm>
          </p:grpSpPr>
          <p:sp>
            <p:nvSpPr>
              <p:cNvPr id="14671"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sp>
            <p:nvSpPr>
              <p:cNvPr id="14672"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endParaRPr lang="en-US" altLang="en-US" sz="2400">
                  <a:latin typeface="Times New Roman" pitchFamily="18" charset="0"/>
                </a:endParaRPr>
              </a:p>
            </p:txBody>
          </p:sp>
          <p:sp>
            <p:nvSpPr>
              <p:cNvPr id="14673"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grpSp>
            <p:nvGrpSpPr>
              <p:cNvPr id="14674" name="Group 670"/>
              <p:cNvGrpSpPr>
                <a:grpSpLocks/>
              </p:cNvGrpSpPr>
              <p:nvPr/>
            </p:nvGrpSpPr>
            <p:grpSpPr bwMode="auto">
              <a:xfrm>
                <a:off x="4699" y="1145"/>
                <a:ext cx="138" cy="29"/>
                <a:chOff x="2468" y="1332"/>
                <a:chExt cx="310" cy="60"/>
              </a:xfrm>
            </p:grpSpPr>
            <p:sp>
              <p:nvSpPr>
                <p:cNvPr id="14677" name="Freeform 67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678" name="Freeform 67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4675" name="Line 673"/>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676" name="Line 674"/>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4385" name="Group 675"/>
            <p:cNvGrpSpPr>
              <a:grpSpLocks/>
            </p:cNvGrpSpPr>
            <p:nvPr/>
          </p:nvGrpSpPr>
          <p:grpSpPr bwMode="auto">
            <a:xfrm>
              <a:off x="7204075" y="2493963"/>
              <a:ext cx="390525" cy="169863"/>
              <a:chOff x="4650" y="1129"/>
              <a:chExt cx="246" cy="95"/>
            </a:xfrm>
          </p:grpSpPr>
          <p:sp>
            <p:nvSpPr>
              <p:cNvPr id="14663"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sp>
            <p:nvSpPr>
              <p:cNvPr id="14664"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endParaRPr lang="en-US" altLang="en-US" sz="2400">
                  <a:latin typeface="Times New Roman" pitchFamily="18" charset="0"/>
                </a:endParaRPr>
              </a:p>
            </p:txBody>
          </p:sp>
          <p:sp>
            <p:nvSpPr>
              <p:cNvPr id="14665"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grpSp>
            <p:nvGrpSpPr>
              <p:cNvPr id="14666" name="Group 679"/>
              <p:cNvGrpSpPr>
                <a:grpSpLocks/>
              </p:cNvGrpSpPr>
              <p:nvPr/>
            </p:nvGrpSpPr>
            <p:grpSpPr bwMode="auto">
              <a:xfrm>
                <a:off x="4699" y="1145"/>
                <a:ext cx="138" cy="29"/>
                <a:chOff x="2468" y="1332"/>
                <a:chExt cx="310" cy="60"/>
              </a:xfrm>
            </p:grpSpPr>
            <p:sp>
              <p:nvSpPr>
                <p:cNvPr id="14669" name="Freeform 68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670" name="Freeform 68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4667" name="Line 682"/>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668" name="Line 683"/>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4386" name="Group 684"/>
            <p:cNvGrpSpPr>
              <a:grpSpLocks/>
            </p:cNvGrpSpPr>
            <p:nvPr/>
          </p:nvGrpSpPr>
          <p:grpSpPr bwMode="auto">
            <a:xfrm>
              <a:off x="7215188" y="2757488"/>
              <a:ext cx="390525" cy="169863"/>
              <a:chOff x="4650" y="1129"/>
              <a:chExt cx="246" cy="95"/>
            </a:xfrm>
          </p:grpSpPr>
          <p:sp>
            <p:nvSpPr>
              <p:cNvPr id="14655"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sp>
            <p:nvSpPr>
              <p:cNvPr id="14656"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endParaRPr lang="en-US" altLang="en-US" sz="2400">
                  <a:latin typeface="Times New Roman" pitchFamily="18" charset="0"/>
                </a:endParaRPr>
              </a:p>
            </p:txBody>
          </p:sp>
          <p:sp>
            <p:nvSpPr>
              <p:cNvPr id="14657"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grpSp>
            <p:nvGrpSpPr>
              <p:cNvPr id="14658" name="Group 688"/>
              <p:cNvGrpSpPr>
                <a:grpSpLocks/>
              </p:cNvGrpSpPr>
              <p:nvPr/>
            </p:nvGrpSpPr>
            <p:grpSpPr bwMode="auto">
              <a:xfrm>
                <a:off x="4699" y="1145"/>
                <a:ext cx="138" cy="29"/>
                <a:chOff x="2468" y="1332"/>
                <a:chExt cx="310" cy="60"/>
              </a:xfrm>
            </p:grpSpPr>
            <p:sp>
              <p:nvSpPr>
                <p:cNvPr id="14661" name="Freeform 68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662" name="Freeform 69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4659" name="Line 691"/>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660" name="Line 692"/>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4387" name="Line 693"/>
            <p:cNvSpPr>
              <a:spLocks noChangeShapeType="1"/>
            </p:cNvSpPr>
            <p:nvPr/>
          </p:nvSpPr>
          <p:spPr bwMode="auto">
            <a:xfrm>
              <a:off x="8345488" y="2855912"/>
              <a:ext cx="177800"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4388" name="Group 694"/>
            <p:cNvGrpSpPr>
              <a:grpSpLocks/>
            </p:cNvGrpSpPr>
            <p:nvPr/>
          </p:nvGrpSpPr>
          <p:grpSpPr bwMode="auto">
            <a:xfrm>
              <a:off x="7400925" y="3911600"/>
              <a:ext cx="485775" cy="203200"/>
              <a:chOff x="4650" y="1129"/>
              <a:chExt cx="246" cy="95"/>
            </a:xfrm>
          </p:grpSpPr>
          <p:sp>
            <p:nvSpPr>
              <p:cNvPr id="14647"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sp>
            <p:nvSpPr>
              <p:cNvPr id="14648"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endParaRPr lang="en-US" altLang="en-US" sz="2400">
                  <a:latin typeface="Times New Roman" pitchFamily="18" charset="0"/>
                </a:endParaRPr>
              </a:p>
            </p:txBody>
          </p:sp>
          <p:sp>
            <p:nvSpPr>
              <p:cNvPr id="14649"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grpSp>
            <p:nvGrpSpPr>
              <p:cNvPr id="14650" name="Group 698"/>
              <p:cNvGrpSpPr>
                <a:grpSpLocks/>
              </p:cNvGrpSpPr>
              <p:nvPr/>
            </p:nvGrpSpPr>
            <p:grpSpPr bwMode="auto">
              <a:xfrm>
                <a:off x="4699" y="1145"/>
                <a:ext cx="138" cy="29"/>
                <a:chOff x="2468" y="1332"/>
                <a:chExt cx="310" cy="60"/>
              </a:xfrm>
            </p:grpSpPr>
            <p:sp>
              <p:nvSpPr>
                <p:cNvPr id="14653" name="Freeform 69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654" name="Freeform 70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4651" name="Line 701"/>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652" name="Line 702"/>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4389" name="Group 712"/>
            <p:cNvGrpSpPr>
              <a:grpSpLocks/>
            </p:cNvGrpSpPr>
            <p:nvPr/>
          </p:nvGrpSpPr>
          <p:grpSpPr bwMode="auto">
            <a:xfrm>
              <a:off x="7081838" y="3630613"/>
              <a:ext cx="485775" cy="203200"/>
              <a:chOff x="4650" y="1129"/>
              <a:chExt cx="246" cy="95"/>
            </a:xfrm>
          </p:grpSpPr>
          <p:sp>
            <p:nvSpPr>
              <p:cNvPr id="14639"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sp>
            <p:nvSpPr>
              <p:cNvPr id="14640"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endParaRPr lang="en-US" altLang="en-US" sz="2400">
                  <a:latin typeface="Times New Roman" pitchFamily="18" charset="0"/>
                </a:endParaRPr>
              </a:p>
            </p:txBody>
          </p:sp>
          <p:sp>
            <p:nvSpPr>
              <p:cNvPr id="14641"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grpSp>
            <p:nvGrpSpPr>
              <p:cNvPr id="14642" name="Group 716"/>
              <p:cNvGrpSpPr>
                <a:grpSpLocks/>
              </p:cNvGrpSpPr>
              <p:nvPr/>
            </p:nvGrpSpPr>
            <p:grpSpPr bwMode="auto">
              <a:xfrm>
                <a:off x="4699" y="1145"/>
                <a:ext cx="138" cy="29"/>
                <a:chOff x="2468" y="1332"/>
                <a:chExt cx="310" cy="60"/>
              </a:xfrm>
            </p:grpSpPr>
            <p:sp>
              <p:nvSpPr>
                <p:cNvPr id="14645" name="Freeform 71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646" name="Freeform 71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4643" name="Line 719"/>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644" name="Line 720"/>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4390" name="Group 721"/>
            <p:cNvGrpSpPr>
              <a:grpSpLocks/>
            </p:cNvGrpSpPr>
            <p:nvPr/>
          </p:nvGrpSpPr>
          <p:grpSpPr bwMode="auto">
            <a:xfrm>
              <a:off x="7743825" y="3643313"/>
              <a:ext cx="485775" cy="203200"/>
              <a:chOff x="4650" y="1129"/>
              <a:chExt cx="246" cy="95"/>
            </a:xfrm>
          </p:grpSpPr>
          <p:sp>
            <p:nvSpPr>
              <p:cNvPr id="14631"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sp>
            <p:nvSpPr>
              <p:cNvPr id="14632"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endParaRPr lang="en-US" altLang="en-US" sz="2400">
                  <a:latin typeface="Times New Roman" pitchFamily="18" charset="0"/>
                </a:endParaRPr>
              </a:p>
            </p:txBody>
          </p:sp>
          <p:sp>
            <p:nvSpPr>
              <p:cNvPr id="14633"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grpSp>
            <p:nvGrpSpPr>
              <p:cNvPr id="14634" name="Group 725"/>
              <p:cNvGrpSpPr>
                <a:grpSpLocks/>
              </p:cNvGrpSpPr>
              <p:nvPr/>
            </p:nvGrpSpPr>
            <p:grpSpPr bwMode="auto">
              <a:xfrm>
                <a:off x="4699" y="1145"/>
                <a:ext cx="138" cy="29"/>
                <a:chOff x="2468" y="1332"/>
                <a:chExt cx="310" cy="60"/>
              </a:xfrm>
            </p:grpSpPr>
            <p:sp>
              <p:nvSpPr>
                <p:cNvPr id="14637" name="Freeform 7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638" name="Freeform 7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4635" name="Line 728"/>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636" name="Line 729"/>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4391" name="Group 730"/>
            <p:cNvGrpSpPr>
              <a:grpSpLocks/>
            </p:cNvGrpSpPr>
            <p:nvPr/>
          </p:nvGrpSpPr>
          <p:grpSpPr bwMode="auto">
            <a:xfrm>
              <a:off x="6962775" y="4505325"/>
              <a:ext cx="619125" cy="242888"/>
              <a:chOff x="4650" y="1129"/>
              <a:chExt cx="246" cy="95"/>
            </a:xfrm>
          </p:grpSpPr>
          <p:sp>
            <p:nvSpPr>
              <p:cNvPr id="14623"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sp>
            <p:nvSpPr>
              <p:cNvPr id="14624"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endParaRPr lang="en-US" altLang="en-US" sz="2400">
                  <a:latin typeface="Times New Roman" pitchFamily="18" charset="0"/>
                </a:endParaRPr>
              </a:p>
            </p:txBody>
          </p:sp>
          <p:sp>
            <p:nvSpPr>
              <p:cNvPr id="14625"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grpSp>
            <p:nvGrpSpPr>
              <p:cNvPr id="14626" name="Group 734"/>
              <p:cNvGrpSpPr>
                <a:grpSpLocks/>
              </p:cNvGrpSpPr>
              <p:nvPr/>
            </p:nvGrpSpPr>
            <p:grpSpPr bwMode="auto">
              <a:xfrm>
                <a:off x="4699" y="1145"/>
                <a:ext cx="138" cy="29"/>
                <a:chOff x="2468" y="1332"/>
                <a:chExt cx="310" cy="60"/>
              </a:xfrm>
            </p:grpSpPr>
            <p:sp>
              <p:nvSpPr>
                <p:cNvPr id="14629" name="Freeform 73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630" name="Freeform 73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4627" name="Line 737"/>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628" name="Line 738"/>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4392" name="Group 739"/>
            <p:cNvGrpSpPr>
              <a:grpSpLocks/>
            </p:cNvGrpSpPr>
            <p:nvPr/>
          </p:nvGrpSpPr>
          <p:grpSpPr bwMode="auto">
            <a:xfrm>
              <a:off x="7596188" y="4803775"/>
              <a:ext cx="619125" cy="242888"/>
              <a:chOff x="4650" y="1129"/>
              <a:chExt cx="246" cy="95"/>
            </a:xfrm>
          </p:grpSpPr>
          <p:sp>
            <p:nvSpPr>
              <p:cNvPr id="14615"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sp>
            <p:nvSpPr>
              <p:cNvPr id="14616"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endParaRPr lang="en-US" altLang="en-US" sz="2400">
                  <a:latin typeface="Times New Roman" pitchFamily="18" charset="0"/>
                </a:endParaRPr>
              </a:p>
            </p:txBody>
          </p:sp>
          <p:sp>
            <p:nvSpPr>
              <p:cNvPr id="14617"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grpSp>
            <p:nvGrpSpPr>
              <p:cNvPr id="14618" name="Group 743"/>
              <p:cNvGrpSpPr>
                <a:grpSpLocks/>
              </p:cNvGrpSpPr>
              <p:nvPr/>
            </p:nvGrpSpPr>
            <p:grpSpPr bwMode="auto">
              <a:xfrm>
                <a:off x="4699" y="1145"/>
                <a:ext cx="138" cy="29"/>
                <a:chOff x="2468" y="1332"/>
                <a:chExt cx="310" cy="60"/>
              </a:xfrm>
            </p:grpSpPr>
            <p:sp>
              <p:nvSpPr>
                <p:cNvPr id="14621" name="Freeform 74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622" name="Freeform 74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4619" name="Line 746"/>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620" name="Line 747"/>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4393" name="Group 748"/>
            <p:cNvGrpSpPr>
              <a:grpSpLocks/>
            </p:cNvGrpSpPr>
            <p:nvPr/>
          </p:nvGrpSpPr>
          <p:grpSpPr bwMode="auto">
            <a:xfrm>
              <a:off x="6246813" y="4848225"/>
              <a:ext cx="619125" cy="242888"/>
              <a:chOff x="4650" y="1129"/>
              <a:chExt cx="246" cy="95"/>
            </a:xfrm>
          </p:grpSpPr>
          <p:sp>
            <p:nvSpPr>
              <p:cNvPr id="14607"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sp>
            <p:nvSpPr>
              <p:cNvPr id="14608"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endParaRPr lang="en-US" altLang="en-US" sz="2400">
                  <a:latin typeface="Times New Roman" pitchFamily="18" charset="0"/>
                </a:endParaRPr>
              </a:p>
            </p:txBody>
          </p:sp>
          <p:sp>
            <p:nvSpPr>
              <p:cNvPr id="14609"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grpSp>
            <p:nvGrpSpPr>
              <p:cNvPr id="14610" name="Group 752"/>
              <p:cNvGrpSpPr>
                <a:grpSpLocks/>
              </p:cNvGrpSpPr>
              <p:nvPr/>
            </p:nvGrpSpPr>
            <p:grpSpPr bwMode="auto">
              <a:xfrm>
                <a:off x="4699" y="1145"/>
                <a:ext cx="138" cy="29"/>
                <a:chOff x="2468" y="1332"/>
                <a:chExt cx="310" cy="60"/>
              </a:xfrm>
            </p:grpSpPr>
            <p:sp>
              <p:nvSpPr>
                <p:cNvPr id="14613" name="Freeform 75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614" name="Freeform 75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4611" name="Line 755"/>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612" name="Line 756"/>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4394" name="Group 757"/>
            <p:cNvGrpSpPr>
              <a:grpSpLocks/>
            </p:cNvGrpSpPr>
            <p:nvPr/>
          </p:nvGrpSpPr>
          <p:grpSpPr bwMode="auto">
            <a:xfrm>
              <a:off x="6053138" y="3640138"/>
              <a:ext cx="390525" cy="169863"/>
              <a:chOff x="4650" y="1129"/>
              <a:chExt cx="246" cy="95"/>
            </a:xfrm>
          </p:grpSpPr>
          <p:sp>
            <p:nvSpPr>
              <p:cNvPr id="14599"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sp>
            <p:nvSpPr>
              <p:cNvPr id="14600"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endParaRPr lang="en-US" altLang="en-US" sz="2400">
                  <a:latin typeface="Times New Roman" pitchFamily="18" charset="0"/>
                </a:endParaRPr>
              </a:p>
            </p:txBody>
          </p:sp>
          <p:sp>
            <p:nvSpPr>
              <p:cNvPr id="14601"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grpSp>
            <p:nvGrpSpPr>
              <p:cNvPr id="14602" name="Group 761"/>
              <p:cNvGrpSpPr>
                <a:grpSpLocks/>
              </p:cNvGrpSpPr>
              <p:nvPr/>
            </p:nvGrpSpPr>
            <p:grpSpPr bwMode="auto">
              <a:xfrm>
                <a:off x="4699" y="1145"/>
                <a:ext cx="138" cy="29"/>
                <a:chOff x="2468" y="1332"/>
                <a:chExt cx="310" cy="60"/>
              </a:xfrm>
            </p:grpSpPr>
            <p:sp>
              <p:nvSpPr>
                <p:cNvPr id="14605" name="Freeform 76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606" name="Freeform 76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4603" name="Line 764"/>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604" name="Line 765"/>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4395" name="Group 767"/>
            <p:cNvGrpSpPr>
              <a:grpSpLocks/>
            </p:cNvGrpSpPr>
            <p:nvPr/>
          </p:nvGrpSpPr>
          <p:grpSpPr bwMode="auto">
            <a:xfrm>
              <a:off x="6353175" y="2487613"/>
              <a:ext cx="390525" cy="169863"/>
              <a:chOff x="4650" y="1129"/>
              <a:chExt cx="246" cy="95"/>
            </a:xfrm>
          </p:grpSpPr>
          <p:sp>
            <p:nvSpPr>
              <p:cNvPr id="14591"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sp>
            <p:nvSpPr>
              <p:cNvPr id="14592"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endParaRPr lang="en-US" altLang="en-US" sz="2400">
                  <a:latin typeface="Times New Roman" pitchFamily="18" charset="0"/>
                </a:endParaRPr>
              </a:p>
            </p:txBody>
          </p:sp>
          <p:sp>
            <p:nvSpPr>
              <p:cNvPr id="14593"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grpSp>
            <p:nvGrpSpPr>
              <p:cNvPr id="14594" name="Group 771"/>
              <p:cNvGrpSpPr>
                <a:grpSpLocks/>
              </p:cNvGrpSpPr>
              <p:nvPr/>
            </p:nvGrpSpPr>
            <p:grpSpPr bwMode="auto">
              <a:xfrm>
                <a:off x="4699" y="1145"/>
                <a:ext cx="138" cy="29"/>
                <a:chOff x="2468" y="1332"/>
                <a:chExt cx="310" cy="60"/>
              </a:xfrm>
            </p:grpSpPr>
            <p:sp>
              <p:nvSpPr>
                <p:cNvPr id="14597" name="Freeform 77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598" name="Freeform 77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4595" name="Line 774"/>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596" name="Line 775"/>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4396" name="Group 776"/>
            <p:cNvGrpSpPr>
              <a:grpSpLocks/>
            </p:cNvGrpSpPr>
            <p:nvPr/>
          </p:nvGrpSpPr>
          <p:grpSpPr bwMode="auto">
            <a:xfrm>
              <a:off x="5611813" y="3500438"/>
              <a:ext cx="506412" cy="352425"/>
              <a:chOff x="2967" y="478"/>
              <a:chExt cx="788" cy="625"/>
            </a:xfrm>
          </p:grpSpPr>
          <p:pic>
            <p:nvPicPr>
              <p:cNvPr id="14589" name="Picture 777" descr="access_point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590" name="Picture 778" descr="antenna_radiation_stylized"/>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97" name="Group 779"/>
            <p:cNvGrpSpPr>
              <a:grpSpLocks/>
            </p:cNvGrpSpPr>
            <p:nvPr/>
          </p:nvGrpSpPr>
          <p:grpSpPr bwMode="auto">
            <a:xfrm>
              <a:off x="7132638" y="5003800"/>
              <a:ext cx="563562" cy="420688"/>
              <a:chOff x="2967" y="478"/>
              <a:chExt cx="788" cy="625"/>
            </a:xfrm>
          </p:grpSpPr>
          <p:pic>
            <p:nvPicPr>
              <p:cNvPr id="14587" name="Picture 780" descr="access_point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588" name="Picture 781" descr="antenna_radiation_stylize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98" name="Group 782"/>
            <p:cNvGrpSpPr>
              <a:grpSpLocks/>
            </p:cNvGrpSpPr>
            <p:nvPr/>
          </p:nvGrpSpPr>
          <p:grpSpPr bwMode="auto">
            <a:xfrm>
              <a:off x="6061075" y="1844675"/>
              <a:ext cx="457200" cy="631825"/>
              <a:chOff x="742" y="2409"/>
              <a:chExt cx="576" cy="881"/>
            </a:xfrm>
          </p:grpSpPr>
          <p:grpSp>
            <p:nvGrpSpPr>
              <p:cNvPr id="14569" name="Group 783"/>
              <p:cNvGrpSpPr>
                <a:grpSpLocks/>
              </p:cNvGrpSpPr>
              <p:nvPr/>
            </p:nvGrpSpPr>
            <p:grpSpPr bwMode="auto">
              <a:xfrm>
                <a:off x="832" y="2643"/>
                <a:ext cx="376" cy="647"/>
                <a:chOff x="3130" y="3288"/>
                <a:chExt cx="410" cy="742"/>
              </a:xfrm>
            </p:grpSpPr>
            <p:sp>
              <p:nvSpPr>
                <p:cNvPr id="14572"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573"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574"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575"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576"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577"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578"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579"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580"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581"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582"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583"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584"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585"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586"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pic>
            <p:nvPicPr>
              <p:cNvPr id="14570" name="Picture 799" descr="cell_tower_radiation copy"/>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2" y="2409"/>
                <a:ext cx="576"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71" name="Oval 800"/>
              <p:cNvSpPr>
                <a:spLocks noChangeArrowheads="1"/>
              </p:cNvSpPr>
              <p:nvPr/>
            </p:nvSpPr>
            <p:spPr bwMode="auto">
              <a:xfrm>
                <a:off x="986" y="2597"/>
                <a:ext cx="66" cy="69"/>
              </a:xfrm>
              <a:prstGeom prst="ellipse">
                <a:avLst/>
              </a:prstGeom>
              <a:solidFill>
                <a:schemeClr val="tx2"/>
              </a:soli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grpSp>
        <p:sp>
          <p:nvSpPr>
            <p:cNvPr id="14399" name="Text Box 580"/>
            <p:cNvSpPr txBox="1">
              <a:spLocks noChangeArrowheads="1"/>
            </p:cNvSpPr>
            <p:nvPr/>
          </p:nvSpPr>
          <p:spPr bwMode="auto">
            <a:xfrm>
              <a:off x="5957888" y="1384300"/>
              <a:ext cx="1549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r>
                <a:rPr lang="en-US" altLang="en-US" sz="1600">
                  <a:latin typeface="Arial" pitchFamily="34" charset="0"/>
                </a:rPr>
                <a:t>mobile network</a:t>
              </a:r>
            </a:p>
          </p:txBody>
        </p:sp>
        <p:sp>
          <p:nvSpPr>
            <p:cNvPr id="14400" name="Text Box 580"/>
            <p:cNvSpPr txBox="1">
              <a:spLocks noChangeArrowheads="1"/>
            </p:cNvSpPr>
            <p:nvPr/>
          </p:nvSpPr>
          <p:spPr bwMode="auto">
            <a:xfrm>
              <a:off x="7561263" y="2071688"/>
              <a:ext cx="1108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r>
                <a:rPr lang="en-US" altLang="en-US" sz="1600">
                  <a:latin typeface="Arial" pitchFamily="34" charset="0"/>
                </a:rPr>
                <a:t>global ISP</a:t>
              </a:r>
            </a:p>
          </p:txBody>
        </p:sp>
        <p:sp>
          <p:nvSpPr>
            <p:cNvPr id="14401" name="Text Box 580"/>
            <p:cNvSpPr txBox="1">
              <a:spLocks noChangeArrowheads="1"/>
            </p:cNvSpPr>
            <p:nvPr/>
          </p:nvSpPr>
          <p:spPr bwMode="auto">
            <a:xfrm>
              <a:off x="7337425" y="3298825"/>
              <a:ext cx="1289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r>
                <a:rPr lang="en-US" altLang="en-US" sz="1600">
                  <a:latin typeface="Arial" pitchFamily="34" charset="0"/>
                </a:rPr>
                <a:t>regional ISP</a:t>
              </a:r>
            </a:p>
          </p:txBody>
        </p:sp>
        <p:sp>
          <p:nvSpPr>
            <p:cNvPr id="14402" name="Text Box 580"/>
            <p:cNvSpPr txBox="1">
              <a:spLocks noChangeArrowheads="1"/>
            </p:cNvSpPr>
            <p:nvPr/>
          </p:nvSpPr>
          <p:spPr bwMode="auto">
            <a:xfrm>
              <a:off x="6324600" y="2963863"/>
              <a:ext cx="8953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80000"/>
                </a:lnSpc>
                <a:spcBef>
                  <a:spcPct val="0"/>
                </a:spcBef>
                <a:buClrTx/>
                <a:buSzTx/>
                <a:buFontTx/>
                <a:buNone/>
              </a:pPr>
              <a:r>
                <a:rPr lang="en-US" altLang="en-US" sz="1600">
                  <a:latin typeface="Arial" pitchFamily="34" charset="0"/>
                </a:rPr>
                <a:t>home </a:t>
              </a:r>
            </a:p>
            <a:p>
              <a:pPr>
                <a:lnSpc>
                  <a:spcPct val="80000"/>
                </a:lnSpc>
                <a:spcBef>
                  <a:spcPct val="0"/>
                </a:spcBef>
                <a:buClrTx/>
                <a:buSzTx/>
                <a:buFontTx/>
                <a:buNone/>
              </a:pPr>
              <a:r>
                <a:rPr lang="en-US" altLang="en-US" sz="1600">
                  <a:latin typeface="Arial" pitchFamily="34" charset="0"/>
                </a:rPr>
                <a:t>network</a:t>
              </a:r>
            </a:p>
          </p:txBody>
        </p:sp>
        <p:sp>
          <p:nvSpPr>
            <p:cNvPr id="14403" name="Text Box 580"/>
            <p:cNvSpPr txBox="1">
              <a:spLocks noChangeArrowheads="1"/>
            </p:cNvSpPr>
            <p:nvPr/>
          </p:nvSpPr>
          <p:spPr bwMode="auto">
            <a:xfrm>
              <a:off x="5584825" y="5645150"/>
              <a:ext cx="12954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80000"/>
                </a:lnSpc>
                <a:spcBef>
                  <a:spcPct val="0"/>
                </a:spcBef>
                <a:buClrTx/>
                <a:buSzTx/>
                <a:buFontTx/>
                <a:buNone/>
              </a:pPr>
              <a:r>
                <a:rPr lang="en-US" altLang="en-US" sz="1600">
                  <a:latin typeface="Arial" pitchFamily="34" charset="0"/>
                </a:rPr>
                <a:t>institutional</a:t>
              </a:r>
            </a:p>
            <a:p>
              <a:pPr>
                <a:lnSpc>
                  <a:spcPct val="80000"/>
                </a:lnSpc>
                <a:spcBef>
                  <a:spcPct val="0"/>
                </a:spcBef>
                <a:buClrTx/>
                <a:buSzTx/>
                <a:buFontTx/>
                <a:buNone/>
              </a:pPr>
              <a:r>
                <a:rPr lang="en-US" altLang="en-US" sz="1600">
                  <a:latin typeface="Arial" pitchFamily="34" charset="0"/>
                </a:rPr>
                <a:t>       network</a:t>
              </a:r>
            </a:p>
          </p:txBody>
        </p:sp>
        <p:grpSp>
          <p:nvGrpSpPr>
            <p:cNvPr id="14404" name="Group 950"/>
            <p:cNvGrpSpPr>
              <a:grpSpLocks/>
            </p:cNvGrpSpPr>
            <p:nvPr/>
          </p:nvGrpSpPr>
          <p:grpSpPr bwMode="auto">
            <a:xfrm>
              <a:off x="8240713" y="5002213"/>
              <a:ext cx="227012" cy="481013"/>
              <a:chOff x="4140" y="429"/>
              <a:chExt cx="1425" cy="2396"/>
            </a:xfrm>
          </p:grpSpPr>
          <p:sp>
            <p:nvSpPr>
              <p:cNvPr id="14537" name="Freeform 951"/>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38"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4539" name="Freeform 953"/>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40" name="Freeform 954"/>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41"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grpSp>
            <p:nvGrpSpPr>
              <p:cNvPr id="14542" name="Group 956"/>
              <p:cNvGrpSpPr>
                <a:grpSpLocks/>
              </p:cNvGrpSpPr>
              <p:nvPr/>
            </p:nvGrpSpPr>
            <p:grpSpPr bwMode="auto">
              <a:xfrm>
                <a:off x="4749" y="668"/>
                <a:ext cx="581" cy="145"/>
                <a:chOff x="614" y="2568"/>
                <a:chExt cx="725" cy="139"/>
              </a:xfrm>
            </p:grpSpPr>
            <p:sp>
              <p:nvSpPr>
                <p:cNvPr id="14567" name="AutoShape 957"/>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4568"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grpSp>
          <p:sp>
            <p:nvSpPr>
              <p:cNvPr id="14543"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grpSp>
            <p:nvGrpSpPr>
              <p:cNvPr id="14544" name="Group 960"/>
              <p:cNvGrpSpPr>
                <a:grpSpLocks/>
              </p:cNvGrpSpPr>
              <p:nvPr/>
            </p:nvGrpSpPr>
            <p:grpSpPr bwMode="auto">
              <a:xfrm>
                <a:off x="4747" y="994"/>
                <a:ext cx="581" cy="134"/>
                <a:chOff x="614" y="2568"/>
                <a:chExt cx="725" cy="139"/>
              </a:xfrm>
            </p:grpSpPr>
            <p:sp>
              <p:nvSpPr>
                <p:cNvPr id="14565" name="AutoShape 961"/>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4566"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grpSp>
          <p:sp>
            <p:nvSpPr>
              <p:cNvPr id="14545"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4546"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grpSp>
            <p:nvGrpSpPr>
              <p:cNvPr id="14547" name="Group 965"/>
              <p:cNvGrpSpPr>
                <a:grpSpLocks/>
              </p:cNvGrpSpPr>
              <p:nvPr/>
            </p:nvGrpSpPr>
            <p:grpSpPr bwMode="auto">
              <a:xfrm>
                <a:off x="4735" y="1627"/>
                <a:ext cx="582" cy="151"/>
                <a:chOff x="614" y="2568"/>
                <a:chExt cx="725" cy="139"/>
              </a:xfrm>
            </p:grpSpPr>
            <p:sp>
              <p:nvSpPr>
                <p:cNvPr id="14563" name="AutoShape 966"/>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4564"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grpSp>
          <p:sp>
            <p:nvSpPr>
              <p:cNvPr id="14548" name="Freeform 968"/>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4549" name="Group 969"/>
              <p:cNvGrpSpPr>
                <a:grpSpLocks/>
              </p:cNvGrpSpPr>
              <p:nvPr/>
            </p:nvGrpSpPr>
            <p:grpSpPr bwMode="auto">
              <a:xfrm>
                <a:off x="4739" y="1327"/>
                <a:ext cx="582" cy="139"/>
                <a:chOff x="614" y="2568"/>
                <a:chExt cx="725" cy="139"/>
              </a:xfrm>
            </p:grpSpPr>
            <p:sp>
              <p:nvSpPr>
                <p:cNvPr id="14561" name="AutoShape 970"/>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4562"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grpSp>
          <p:sp>
            <p:nvSpPr>
              <p:cNvPr id="14550"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4551" name="Freeform 973"/>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52" name="Freeform 974"/>
              <p:cNvSpPr>
                <a:spLocks/>
              </p:cNvSpPr>
              <p:nvPr/>
            </p:nvSpPr>
            <p:spPr bwMode="auto">
              <a:xfrm>
                <a:off x="5315" y="680"/>
                <a:ext cx="244" cy="240"/>
              </a:xfrm>
              <a:custGeom>
                <a:avLst/>
                <a:gdLst>
                  <a:gd name="T0" fmla="*/ 0 w 304"/>
                  <a:gd name="T1" fmla="*/ 0 h 288"/>
                  <a:gd name="T2" fmla="*/ 27 w 304"/>
                  <a:gd name="T3" fmla="*/ 23 h 288"/>
                  <a:gd name="T4" fmla="*/ 25 w 304"/>
                  <a:gd name="T5" fmla="*/ 39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53" name="Oval 975"/>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4554" name="Freeform 976"/>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55"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4556"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4557" name="Oval 979"/>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4558" name="Oval 980"/>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eaLnBrk="1" hangingPunct="1">
                  <a:lnSpc>
                    <a:spcPct val="100000"/>
                  </a:lnSpc>
                  <a:spcBef>
                    <a:spcPct val="0"/>
                  </a:spcBef>
                  <a:buClrTx/>
                  <a:buSzTx/>
                  <a:buFontTx/>
                  <a:buNone/>
                </a:pPr>
                <a:endParaRPr lang="en-US" altLang="en-US" sz="1800">
                  <a:solidFill>
                    <a:srgbClr val="FF0000"/>
                  </a:solidFill>
                  <a:latin typeface="Arial" pitchFamily="34" charset="0"/>
                </a:endParaRPr>
              </a:p>
            </p:txBody>
          </p:sp>
          <p:sp>
            <p:nvSpPr>
              <p:cNvPr id="14559" name="Oval 981"/>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4560"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grpSp>
        <p:grpSp>
          <p:nvGrpSpPr>
            <p:cNvPr id="14405" name="Group 983"/>
            <p:cNvGrpSpPr>
              <a:grpSpLocks/>
            </p:cNvGrpSpPr>
            <p:nvPr/>
          </p:nvGrpSpPr>
          <p:grpSpPr bwMode="auto">
            <a:xfrm>
              <a:off x="7924800" y="5303838"/>
              <a:ext cx="227012" cy="481013"/>
              <a:chOff x="4140" y="429"/>
              <a:chExt cx="1425" cy="2396"/>
            </a:xfrm>
          </p:grpSpPr>
          <p:sp>
            <p:nvSpPr>
              <p:cNvPr id="14505" name="Freeform 984"/>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06" name="Rectangle 985"/>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4507" name="Freeform 986"/>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08" name="Freeform 987"/>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09" name="Rectangle 988"/>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grpSp>
            <p:nvGrpSpPr>
              <p:cNvPr id="14510" name="Group 989"/>
              <p:cNvGrpSpPr>
                <a:grpSpLocks/>
              </p:cNvGrpSpPr>
              <p:nvPr/>
            </p:nvGrpSpPr>
            <p:grpSpPr bwMode="auto">
              <a:xfrm>
                <a:off x="4749" y="668"/>
                <a:ext cx="581" cy="145"/>
                <a:chOff x="614" y="2568"/>
                <a:chExt cx="725" cy="139"/>
              </a:xfrm>
            </p:grpSpPr>
            <p:sp>
              <p:nvSpPr>
                <p:cNvPr id="14535" name="AutoShape 990"/>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4536" name="AutoShape 991"/>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grpSp>
          <p:sp>
            <p:nvSpPr>
              <p:cNvPr id="14511" name="Rectangle 992"/>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grpSp>
            <p:nvGrpSpPr>
              <p:cNvPr id="14512" name="Group 993"/>
              <p:cNvGrpSpPr>
                <a:grpSpLocks/>
              </p:cNvGrpSpPr>
              <p:nvPr/>
            </p:nvGrpSpPr>
            <p:grpSpPr bwMode="auto">
              <a:xfrm>
                <a:off x="4747" y="994"/>
                <a:ext cx="581" cy="134"/>
                <a:chOff x="614" y="2568"/>
                <a:chExt cx="725" cy="139"/>
              </a:xfrm>
            </p:grpSpPr>
            <p:sp>
              <p:nvSpPr>
                <p:cNvPr id="14533" name="AutoShape 994"/>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4534" name="AutoShape 995"/>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grpSp>
          <p:sp>
            <p:nvSpPr>
              <p:cNvPr id="14513" name="Rectangle 996"/>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4514" name="Rectangle 997"/>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grpSp>
            <p:nvGrpSpPr>
              <p:cNvPr id="14515" name="Group 998"/>
              <p:cNvGrpSpPr>
                <a:grpSpLocks/>
              </p:cNvGrpSpPr>
              <p:nvPr/>
            </p:nvGrpSpPr>
            <p:grpSpPr bwMode="auto">
              <a:xfrm>
                <a:off x="4735" y="1627"/>
                <a:ext cx="582" cy="151"/>
                <a:chOff x="614" y="2568"/>
                <a:chExt cx="725" cy="139"/>
              </a:xfrm>
            </p:grpSpPr>
            <p:sp>
              <p:nvSpPr>
                <p:cNvPr id="14531" name="AutoShape 999"/>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4532" name="AutoShape 1000"/>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grpSp>
          <p:sp>
            <p:nvSpPr>
              <p:cNvPr id="14516" name="Freeform 1001"/>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4517" name="Group 1002"/>
              <p:cNvGrpSpPr>
                <a:grpSpLocks/>
              </p:cNvGrpSpPr>
              <p:nvPr/>
            </p:nvGrpSpPr>
            <p:grpSpPr bwMode="auto">
              <a:xfrm>
                <a:off x="4739" y="1327"/>
                <a:ext cx="582" cy="139"/>
                <a:chOff x="614" y="2568"/>
                <a:chExt cx="725" cy="139"/>
              </a:xfrm>
            </p:grpSpPr>
            <p:sp>
              <p:nvSpPr>
                <p:cNvPr id="14529" name="AutoShape 1003"/>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4530" name="AutoShape 1004"/>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grpSp>
          <p:sp>
            <p:nvSpPr>
              <p:cNvPr id="14518" name="Rectangle 1005"/>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4519" name="Freeform 1006"/>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20" name="Freeform 1007"/>
              <p:cNvSpPr>
                <a:spLocks/>
              </p:cNvSpPr>
              <p:nvPr/>
            </p:nvSpPr>
            <p:spPr bwMode="auto">
              <a:xfrm>
                <a:off x="5315" y="680"/>
                <a:ext cx="244" cy="240"/>
              </a:xfrm>
              <a:custGeom>
                <a:avLst/>
                <a:gdLst>
                  <a:gd name="T0" fmla="*/ 0 w 304"/>
                  <a:gd name="T1" fmla="*/ 0 h 288"/>
                  <a:gd name="T2" fmla="*/ 27 w 304"/>
                  <a:gd name="T3" fmla="*/ 23 h 288"/>
                  <a:gd name="T4" fmla="*/ 25 w 304"/>
                  <a:gd name="T5" fmla="*/ 39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21" name="Oval 1008"/>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4522" name="Freeform 1009"/>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23" name="AutoShape 1010"/>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4524" name="AutoShape 1011"/>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4525" name="Oval 1012"/>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4526" name="Oval 1013"/>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eaLnBrk="1" hangingPunct="1">
                  <a:lnSpc>
                    <a:spcPct val="100000"/>
                  </a:lnSpc>
                  <a:spcBef>
                    <a:spcPct val="0"/>
                  </a:spcBef>
                  <a:buClrTx/>
                  <a:buSzTx/>
                  <a:buFontTx/>
                  <a:buNone/>
                </a:pPr>
                <a:endParaRPr lang="en-US" altLang="en-US" sz="1800">
                  <a:solidFill>
                    <a:srgbClr val="FF0000"/>
                  </a:solidFill>
                  <a:latin typeface="Arial" pitchFamily="34" charset="0"/>
                </a:endParaRPr>
              </a:p>
            </p:txBody>
          </p:sp>
          <p:sp>
            <p:nvSpPr>
              <p:cNvPr id="14527" name="Oval 1014"/>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14528" name="Rectangle 1015"/>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grpSp>
        <p:grpSp>
          <p:nvGrpSpPr>
            <p:cNvPr id="14406" name="Group 1016"/>
            <p:cNvGrpSpPr>
              <a:grpSpLocks/>
            </p:cNvGrpSpPr>
            <p:nvPr/>
          </p:nvGrpSpPr>
          <p:grpSpPr bwMode="auto">
            <a:xfrm>
              <a:off x="5302250" y="2043113"/>
              <a:ext cx="534987" cy="407988"/>
              <a:chOff x="877" y="1008"/>
              <a:chExt cx="2747" cy="2591"/>
            </a:xfrm>
          </p:grpSpPr>
          <p:pic>
            <p:nvPicPr>
              <p:cNvPr id="14482" name="Picture 1017" descr="antenna_stylized"/>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83" name="Picture 1018" descr="laptop_keyboar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84" name="Freeform 1019"/>
              <p:cNvSpPr>
                <a:spLocks/>
              </p:cNvSpPr>
              <p:nvPr/>
            </p:nvSpPr>
            <p:spPr bwMode="auto">
              <a:xfrm>
                <a:off x="1753" y="1603"/>
                <a:ext cx="1807" cy="1322"/>
              </a:xfrm>
              <a:custGeom>
                <a:avLst/>
                <a:gdLst>
                  <a:gd name="T0" fmla="*/ 2 w 2982"/>
                  <a:gd name="T1" fmla="*/ 0 h 2442"/>
                  <a:gd name="T2" fmla="*/ 0 w 2982"/>
                  <a:gd name="T3" fmla="*/ 2 h 2442"/>
                  <a:gd name="T4" fmla="*/ 10 w 2982"/>
                  <a:gd name="T5" fmla="*/ 3 h 2442"/>
                  <a:gd name="T6" fmla="*/ 12 w 2982"/>
                  <a:gd name="T7" fmla="*/ 1 h 2442"/>
                  <a:gd name="T8" fmla="*/ 2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14485" name="Picture 1020" descr="screen"/>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86" name="Freeform 1021"/>
              <p:cNvSpPr>
                <a:spLocks/>
              </p:cNvSpPr>
              <p:nvPr/>
            </p:nvSpPr>
            <p:spPr bwMode="auto">
              <a:xfrm>
                <a:off x="2082" y="1564"/>
                <a:ext cx="1531" cy="246"/>
              </a:xfrm>
              <a:custGeom>
                <a:avLst/>
                <a:gdLst>
                  <a:gd name="T0" fmla="*/ 1 w 2528"/>
                  <a:gd name="T1" fmla="*/ 0 h 455"/>
                  <a:gd name="T2" fmla="*/ 10 w 2528"/>
                  <a:gd name="T3" fmla="*/ 1 h 455"/>
                  <a:gd name="T4" fmla="*/ 10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87" name="Freeform 1022"/>
              <p:cNvSpPr>
                <a:spLocks/>
              </p:cNvSpPr>
              <p:nvPr/>
            </p:nvSpPr>
            <p:spPr bwMode="auto">
              <a:xfrm>
                <a:off x="1737" y="1562"/>
                <a:ext cx="425" cy="1024"/>
              </a:xfrm>
              <a:custGeom>
                <a:avLst/>
                <a:gdLst>
                  <a:gd name="T0" fmla="*/ 2 w 702"/>
                  <a:gd name="T1" fmla="*/ 0 h 1893"/>
                  <a:gd name="T2" fmla="*/ 0 w 702"/>
                  <a:gd name="T3" fmla="*/ 2 h 1893"/>
                  <a:gd name="T4" fmla="*/ 1 w 702"/>
                  <a:gd name="T5" fmla="*/ 2 h 1893"/>
                  <a:gd name="T6" fmla="*/ 3 w 702"/>
                  <a:gd name="T7" fmla="*/ 1 h 1893"/>
                  <a:gd name="T8" fmla="*/ 2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88" name="Freeform 1023"/>
              <p:cNvSpPr>
                <a:spLocks/>
              </p:cNvSpPr>
              <p:nvPr/>
            </p:nvSpPr>
            <p:spPr bwMode="auto">
              <a:xfrm>
                <a:off x="3144" y="1745"/>
                <a:ext cx="458" cy="1182"/>
              </a:xfrm>
              <a:custGeom>
                <a:avLst/>
                <a:gdLst>
                  <a:gd name="T0" fmla="*/ 3 w 756"/>
                  <a:gd name="T1" fmla="*/ 0 h 2184"/>
                  <a:gd name="T2" fmla="*/ 1 w 756"/>
                  <a:gd name="T3" fmla="*/ 3 h 2184"/>
                  <a:gd name="T4" fmla="*/ 0 w 756"/>
                  <a:gd name="T5" fmla="*/ 3 h 2184"/>
                  <a:gd name="T6" fmla="*/ 2 w 756"/>
                  <a:gd name="T7" fmla="*/ 1 h 2184"/>
                  <a:gd name="T8" fmla="*/ 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89" name="Freeform 1024"/>
              <p:cNvSpPr>
                <a:spLocks/>
              </p:cNvSpPr>
              <p:nvPr/>
            </p:nvSpPr>
            <p:spPr bwMode="auto">
              <a:xfrm>
                <a:off x="1732" y="2534"/>
                <a:ext cx="1680" cy="399"/>
              </a:xfrm>
              <a:custGeom>
                <a:avLst/>
                <a:gdLst>
                  <a:gd name="T0" fmla="*/ 1 w 2773"/>
                  <a:gd name="T1" fmla="*/ 0 h 738"/>
                  <a:gd name="T2" fmla="*/ 0 w 2773"/>
                  <a:gd name="T3" fmla="*/ 1 h 738"/>
                  <a:gd name="T4" fmla="*/ 10 w 2773"/>
                  <a:gd name="T5" fmla="*/ 1 h 738"/>
                  <a:gd name="T6" fmla="*/ 10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90" name="Freeform 1025"/>
              <p:cNvSpPr>
                <a:spLocks/>
              </p:cNvSpPr>
              <p:nvPr/>
            </p:nvSpPr>
            <p:spPr bwMode="auto">
              <a:xfrm>
                <a:off x="3195" y="1755"/>
                <a:ext cx="429" cy="1187"/>
              </a:xfrm>
              <a:custGeom>
                <a:avLst/>
                <a:gdLst>
                  <a:gd name="T0" fmla="*/ 8 w 637"/>
                  <a:gd name="T1" fmla="*/ 0 h 1659"/>
                  <a:gd name="T2" fmla="*/ 8 w 637"/>
                  <a:gd name="T3" fmla="*/ 0 h 1659"/>
                  <a:gd name="T4" fmla="*/ 1 w 637"/>
                  <a:gd name="T5" fmla="*/ 42 h 1659"/>
                  <a:gd name="T6" fmla="*/ 0 w 637"/>
                  <a:gd name="T7" fmla="*/ 41 h 1659"/>
                  <a:gd name="T8" fmla="*/ 8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91" name="Freeform 1026"/>
              <p:cNvSpPr>
                <a:spLocks/>
              </p:cNvSpPr>
              <p:nvPr/>
            </p:nvSpPr>
            <p:spPr bwMode="auto">
              <a:xfrm>
                <a:off x="1734" y="2587"/>
                <a:ext cx="1494" cy="394"/>
              </a:xfrm>
              <a:custGeom>
                <a:avLst/>
                <a:gdLst>
                  <a:gd name="T0" fmla="*/ 0 w 2216"/>
                  <a:gd name="T1" fmla="*/ 0 h 550"/>
                  <a:gd name="T2" fmla="*/ 1 w 2216"/>
                  <a:gd name="T3" fmla="*/ 1 h 550"/>
                  <a:gd name="T4" fmla="*/ 28 w 2216"/>
                  <a:gd name="T5" fmla="*/ 14 h 550"/>
                  <a:gd name="T6" fmla="*/ 28 w 2216"/>
                  <a:gd name="T7" fmla="*/ 1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4492" name="Group 1027"/>
              <p:cNvGrpSpPr>
                <a:grpSpLocks/>
              </p:cNvGrpSpPr>
              <p:nvPr/>
            </p:nvGrpSpPr>
            <p:grpSpPr bwMode="auto">
              <a:xfrm>
                <a:off x="1709" y="3008"/>
                <a:ext cx="507" cy="234"/>
                <a:chOff x="1740" y="2642"/>
                <a:chExt cx="752" cy="327"/>
              </a:xfrm>
            </p:grpSpPr>
            <p:sp>
              <p:nvSpPr>
                <p:cNvPr id="14499" name="Freeform 1028"/>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00" name="Freeform 1029"/>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01" name="Freeform 1030"/>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02" name="Freeform 1031"/>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03" name="Freeform 1032"/>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04" name="Freeform 1033"/>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4493" name="Freeform 1034"/>
              <p:cNvSpPr>
                <a:spLocks/>
              </p:cNvSpPr>
              <p:nvPr/>
            </p:nvSpPr>
            <p:spPr bwMode="auto">
              <a:xfrm>
                <a:off x="2577" y="3043"/>
                <a:ext cx="614" cy="514"/>
              </a:xfrm>
              <a:custGeom>
                <a:avLst/>
                <a:gdLst>
                  <a:gd name="T0" fmla="*/ 1 w 990"/>
                  <a:gd name="T1" fmla="*/ 6 h 792"/>
                  <a:gd name="T2" fmla="*/ 6 w 990"/>
                  <a:gd name="T3" fmla="*/ 0 h 792"/>
                  <a:gd name="T4" fmla="*/ 6 w 990"/>
                  <a:gd name="T5" fmla="*/ 1 h 792"/>
                  <a:gd name="T6" fmla="*/ 0 w 990"/>
                  <a:gd name="T7" fmla="*/ 6 h 792"/>
                  <a:gd name="T8" fmla="*/ 1 w 990"/>
                  <a:gd name="T9" fmla="*/ 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94" name="Freeform 1035"/>
              <p:cNvSpPr>
                <a:spLocks/>
              </p:cNvSpPr>
              <p:nvPr/>
            </p:nvSpPr>
            <p:spPr bwMode="auto">
              <a:xfrm>
                <a:off x="1010" y="3084"/>
                <a:ext cx="1571" cy="469"/>
              </a:xfrm>
              <a:custGeom>
                <a:avLst/>
                <a:gdLst>
                  <a:gd name="T0" fmla="*/ 1 w 2532"/>
                  <a:gd name="T1" fmla="*/ 0 h 723"/>
                  <a:gd name="T2" fmla="*/ 1 w 2532"/>
                  <a:gd name="T3" fmla="*/ 0 h 723"/>
                  <a:gd name="T4" fmla="*/ 14 w 2532"/>
                  <a:gd name="T5" fmla="*/ 6 h 723"/>
                  <a:gd name="T6" fmla="*/ 14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95" name="Freeform 1036"/>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96" name="Freeform 1037"/>
              <p:cNvSpPr>
                <a:spLocks/>
              </p:cNvSpPr>
              <p:nvPr/>
            </p:nvSpPr>
            <p:spPr bwMode="auto">
              <a:xfrm>
                <a:off x="1012" y="2611"/>
                <a:ext cx="730" cy="393"/>
              </a:xfrm>
              <a:custGeom>
                <a:avLst/>
                <a:gdLst>
                  <a:gd name="T0" fmla="*/ 6 w 1176"/>
                  <a:gd name="T1" fmla="*/ 0 h 606"/>
                  <a:gd name="T2" fmla="*/ 0 w 1176"/>
                  <a:gd name="T3" fmla="*/ 5 h 606"/>
                  <a:gd name="T4" fmla="*/ 1 w 1176"/>
                  <a:gd name="T5" fmla="*/ 5 h 606"/>
                  <a:gd name="T6" fmla="*/ 6 w 1176"/>
                  <a:gd name="T7" fmla="*/ 1 h 606"/>
                  <a:gd name="T8" fmla="*/ 6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97" name="Freeform 1038"/>
              <p:cNvSpPr>
                <a:spLocks/>
              </p:cNvSpPr>
              <p:nvPr/>
            </p:nvSpPr>
            <p:spPr bwMode="auto">
              <a:xfrm>
                <a:off x="1061" y="3018"/>
                <a:ext cx="1490" cy="451"/>
              </a:xfrm>
              <a:custGeom>
                <a:avLst/>
                <a:gdLst>
                  <a:gd name="T0" fmla="*/ 1 w 2532"/>
                  <a:gd name="T1" fmla="*/ 0 h 723"/>
                  <a:gd name="T2" fmla="*/ 1 w 2532"/>
                  <a:gd name="T3" fmla="*/ 0 h 723"/>
                  <a:gd name="T4" fmla="*/ 7 w 2532"/>
                  <a:gd name="T5" fmla="*/ 4 h 723"/>
                  <a:gd name="T6" fmla="*/ 7 w 2532"/>
                  <a:gd name="T7" fmla="*/ 4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98" name="Freeform 1039"/>
              <p:cNvSpPr>
                <a:spLocks/>
              </p:cNvSpPr>
              <p:nvPr/>
            </p:nvSpPr>
            <p:spPr bwMode="auto">
              <a:xfrm flipV="1">
                <a:off x="2549" y="2986"/>
                <a:ext cx="608" cy="467"/>
              </a:xfrm>
              <a:custGeom>
                <a:avLst/>
                <a:gdLst>
                  <a:gd name="T0" fmla="*/ 0 w 2532"/>
                  <a:gd name="T1" fmla="*/ 0 h 723"/>
                  <a:gd name="T2" fmla="*/ 0 w 2532"/>
                  <a:gd name="T3" fmla="*/ 0 h 723"/>
                  <a:gd name="T4" fmla="*/ 0 w 2532"/>
                  <a:gd name="T5" fmla="*/ 6 h 723"/>
                  <a:gd name="T6" fmla="*/ 0 w 2532"/>
                  <a:gd name="T7" fmla="*/ 6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4407" name="Group 1064"/>
            <p:cNvGrpSpPr>
              <a:grpSpLocks/>
            </p:cNvGrpSpPr>
            <p:nvPr/>
          </p:nvGrpSpPr>
          <p:grpSpPr bwMode="auto">
            <a:xfrm>
              <a:off x="6872288" y="5486400"/>
              <a:ext cx="474662" cy="407988"/>
              <a:chOff x="877" y="1008"/>
              <a:chExt cx="2747" cy="2591"/>
            </a:xfrm>
          </p:grpSpPr>
          <p:pic>
            <p:nvPicPr>
              <p:cNvPr id="14459" name="Picture 1065" descr="antenna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60" name="Picture 1066" descr="laptop_keyboard"/>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61" name="Freeform 1067"/>
              <p:cNvSpPr>
                <a:spLocks/>
              </p:cNvSpPr>
              <p:nvPr/>
            </p:nvSpPr>
            <p:spPr bwMode="auto">
              <a:xfrm>
                <a:off x="1753" y="1603"/>
                <a:ext cx="1807" cy="1322"/>
              </a:xfrm>
              <a:custGeom>
                <a:avLst/>
                <a:gdLst>
                  <a:gd name="T0" fmla="*/ 2 w 2982"/>
                  <a:gd name="T1" fmla="*/ 0 h 2442"/>
                  <a:gd name="T2" fmla="*/ 0 w 2982"/>
                  <a:gd name="T3" fmla="*/ 2 h 2442"/>
                  <a:gd name="T4" fmla="*/ 10 w 2982"/>
                  <a:gd name="T5" fmla="*/ 3 h 2442"/>
                  <a:gd name="T6" fmla="*/ 12 w 2982"/>
                  <a:gd name="T7" fmla="*/ 1 h 2442"/>
                  <a:gd name="T8" fmla="*/ 2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14462" name="Picture 1068" descr="screen"/>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63" name="Freeform 1069"/>
              <p:cNvSpPr>
                <a:spLocks/>
              </p:cNvSpPr>
              <p:nvPr/>
            </p:nvSpPr>
            <p:spPr bwMode="auto">
              <a:xfrm>
                <a:off x="2082" y="1564"/>
                <a:ext cx="1531" cy="246"/>
              </a:xfrm>
              <a:custGeom>
                <a:avLst/>
                <a:gdLst>
                  <a:gd name="T0" fmla="*/ 1 w 2528"/>
                  <a:gd name="T1" fmla="*/ 0 h 455"/>
                  <a:gd name="T2" fmla="*/ 10 w 2528"/>
                  <a:gd name="T3" fmla="*/ 1 h 455"/>
                  <a:gd name="T4" fmla="*/ 10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64" name="Freeform 1070"/>
              <p:cNvSpPr>
                <a:spLocks/>
              </p:cNvSpPr>
              <p:nvPr/>
            </p:nvSpPr>
            <p:spPr bwMode="auto">
              <a:xfrm>
                <a:off x="1737" y="1562"/>
                <a:ext cx="425" cy="1024"/>
              </a:xfrm>
              <a:custGeom>
                <a:avLst/>
                <a:gdLst>
                  <a:gd name="T0" fmla="*/ 2 w 702"/>
                  <a:gd name="T1" fmla="*/ 0 h 1893"/>
                  <a:gd name="T2" fmla="*/ 0 w 702"/>
                  <a:gd name="T3" fmla="*/ 2 h 1893"/>
                  <a:gd name="T4" fmla="*/ 1 w 702"/>
                  <a:gd name="T5" fmla="*/ 2 h 1893"/>
                  <a:gd name="T6" fmla="*/ 3 w 702"/>
                  <a:gd name="T7" fmla="*/ 1 h 1893"/>
                  <a:gd name="T8" fmla="*/ 2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65" name="Freeform 1071"/>
              <p:cNvSpPr>
                <a:spLocks/>
              </p:cNvSpPr>
              <p:nvPr/>
            </p:nvSpPr>
            <p:spPr bwMode="auto">
              <a:xfrm>
                <a:off x="3144" y="1745"/>
                <a:ext cx="458" cy="1182"/>
              </a:xfrm>
              <a:custGeom>
                <a:avLst/>
                <a:gdLst>
                  <a:gd name="T0" fmla="*/ 3 w 756"/>
                  <a:gd name="T1" fmla="*/ 0 h 2184"/>
                  <a:gd name="T2" fmla="*/ 1 w 756"/>
                  <a:gd name="T3" fmla="*/ 3 h 2184"/>
                  <a:gd name="T4" fmla="*/ 0 w 756"/>
                  <a:gd name="T5" fmla="*/ 3 h 2184"/>
                  <a:gd name="T6" fmla="*/ 2 w 756"/>
                  <a:gd name="T7" fmla="*/ 1 h 2184"/>
                  <a:gd name="T8" fmla="*/ 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66" name="Freeform 1072"/>
              <p:cNvSpPr>
                <a:spLocks/>
              </p:cNvSpPr>
              <p:nvPr/>
            </p:nvSpPr>
            <p:spPr bwMode="auto">
              <a:xfrm>
                <a:off x="1732" y="2534"/>
                <a:ext cx="1680" cy="399"/>
              </a:xfrm>
              <a:custGeom>
                <a:avLst/>
                <a:gdLst>
                  <a:gd name="T0" fmla="*/ 1 w 2773"/>
                  <a:gd name="T1" fmla="*/ 0 h 738"/>
                  <a:gd name="T2" fmla="*/ 0 w 2773"/>
                  <a:gd name="T3" fmla="*/ 1 h 738"/>
                  <a:gd name="T4" fmla="*/ 10 w 2773"/>
                  <a:gd name="T5" fmla="*/ 1 h 738"/>
                  <a:gd name="T6" fmla="*/ 10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67" name="Freeform 1073"/>
              <p:cNvSpPr>
                <a:spLocks/>
              </p:cNvSpPr>
              <p:nvPr/>
            </p:nvSpPr>
            <p:spPr bwMode="auto">
              <a:xfrm>
                <a:off x="3195" y="1755"/>
                <a:ext cx="429" cy="1187"/>
              </a:xfrm>
              <a:custGeom>
                <a:avLst/>
                <a:gdLst>
                  <a:gd name="T0" fmla="*/ 8 w 637"/>
                  <a:gd name="T1" fmla="*/ 0 h 1659"/>
                  <a:gd name="T2" fmla="*/ 8 w 637"/>
                  <a:gd name="T3" fmla="*/ 0 h 1659"/>
                  <a:gd name="T4" fmla="*/ 1 w 637"/>
                  <a:gd name="T5" fmla="*/ 42 h 1659"/>
                  <a:gd name="T6" fmla="*/ 0 w 637"/>
                  <a:gd name="T7" fmla="*/ 41 h 1659"/>
                  <a:gd name="T8" fmla="*/ 8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68" name="Freeform 1074"/>
              <p:cNvSpPr>
                <a:spLocks/>
              </p:cNvSpPr>
              <p:nvPr/>
            </p:nvSpPr>
            <p:spPr bwMode="auto">
              <a:xfrm>
                <a:off x="1734" y="2587"/>
                <a:ext cx="1494" cy="394"/>
              </a:xfrm>
              <a:custGeom>
                <a:avLst/>
                <a:gdLst>
                  <a:gd name="T0" fmla="*/ 0 w 2216"/>
                  <a:gd name="T1" fmla="*/ 0 h 550"/>
                  <a:gd name="T2" fmla="*/ 1 w 2216"/>
                  <a:gd name="T3" fmla="*/ 1 h 550"/>
                  <a:gd name="T4" fmla="*/ 28 w 2216"/>
                  <a:gd name="T5" fmla="*/ 14 h 550"/>
                  <a:gd name="T6" fmla="*/ 28 w 2216"/>
                  <a:gd name="T7" fmla="*/ 1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4469" name="Group 1075"/>
              <p:cNvGrpSpPr>
                <a:grpSpLocks/>
              </p:cNvGrpSpPr>
              <p:nvPr/>
            </p:nvGrpSpPr>
            <p:grpSpPr bwMode="auto">
              <a:xfrm>
                <a:off x="1709" y="3008"/>
                <a:ext cx="507" cy="234"/>
                <a:chOff x="1740" y="2642"/>
                <a:chExt cx="752" cy="327"/>
              </a:xfrm>
            </p:grpSpPr>
            <p:sp>
              <p:nvSpPr>
                <p:cNvPr id="14476" name="Freeform 107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77" name="Freeform 107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78" name="Freeform 107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79" name="Freeform 107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80" name="Freeform 108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81" name="Freeform 108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4470" name="Freeform 1082"/>
              <p:cNvSpPr>
                <a:spLocks/>
              </p:cNvSpPr>
              <p:nvPr/>
            </p:nvSpPr>
            <p:spPr bwMode="auto">
              <a:xfrm>
                <a:off x="2577" y="3043"/>
                <a:ext cx="614" cy="514"/>
              </a:xfrm>
              <a:custGeom>
                <a:avLst/>
                <a:gdLst>
                  <a:gd name="T0" fmla="*/ 1 w 990"/>
                  <a:gd name="T1" fmla="*/ 6 h 792"/>
                  <a:gd name="T2" fmla="*/ 6 w 990"/>
                  <a:gd name="T3" fmla="*/ 0 h 792"/>
                  <a:gd name="T4" fmla="*/ 6 w 990"/>
                  <a:gd name="T5" fmla="*/ 1 h 792"/>
                  <a:gd name="T6" fmla="*/ 0 w 990"/>
                  <a:gd name="T7" fmla="*/ 6 h 792"/>
                  <a:gd name="T8" fmla="*/ 1 w 990"/>
                  <a:gd name="T9" fmla="*/ 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71" name="Freeform 1083"/>
              <p:cNvSpPr>
                <a:spLocks/>
              </p:cNvSpPr>
              <p:nvPr/>
            </p:nvSpPr>
            <p:spPr bwMode="auto">
              <a:xfrm>
                <a:off x="1010" y="3084"/>
                <a:ext cx="1571" cy="469"/>
              </a:xfrm>
              <a:custGeom>
                <a:avLst/>
                <a:gdLst>
                  <a:gd name="T0" fmla="*/ 1 w 2532"/>
                  <a:gd name="T1" fmla="*/ 0 h 723"/>
                  <a:gd name="T2" fmla="*/ 1 w 2532"/>
                  <a:gd name="T3" fmla="*/ 0 h 723"/>
                  <a:gd name="T4" fmla="*/ 14 w 2532"/>
                  <a:gd name="T5" fmla="*/ 6 h 723"/>
                  <a:gd name="T6" fmla="*/ 14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72" name="Freeform 1084"/>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73" name="Freeform 1085"/>
              <p:cNvSpPr>
                <a:spLocks/>
              </p:cNvSpPr>
              <p:nvPr/>
            </p:nvSpPr>
            <p:spPr bwMode="auto">
              <a:xfrm>
                <a:off x="1012" y="2611"/>
                <a:ext cx="730" cy="393"/>
              </a:xfrm>
              <a:custGeom>
                <a:avLst/>
                <a:gdLst>
                  <a:gd name="T0" fmla="*/ 6 w 1176"/>
                  <a:gd name="T1" fmla="*/ 0 h 606"/>
                  <a:gd name="T2" fmla="*/ 0 w 1176"/>
                  <a:gd name="T3" fmla="*/ 5 h 606"/>
                  <a:gd name="T4" fmla="*/ 1 w 1176"/>
                  <a:gd name="T5" fmla="*/ 5 h 606"/>
                  <a:gd name="T6" fmla="*/ 6 w 1176"/>
                  <a:gd name="T7" fmla="*/ 1 h 606"/>
                  <a:gd name="T8" fmla="*/ 6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74" name="Freeform 1086"/>
              <p:cNvSpPr>
                <a:spLocks/>
              </p:cNvSpPr>
              <p:nvPr/>
            </p:nvSpPr>
            <p:spPr bwMode="auto">
              <a:xfrm>
                <a:off x="1061" y="3018"/>
                <a:ext cx="1490" cy="451"/>
              </a:xfrm>
              <a:custGeom>
                <a:avLst/>
                <a:gdLst>
                  <a:gd name="T0" fmla="*/ 1 w 2532"/>
                  <a:gd name="T1" fmla="*/ 0 h 723"/>
                  <a:gd name="T2" fmla="*/ 1 w 2532"/>
                  <a:gd name="T3" fmla="*/ 0 h 723"/>
                  <a:gd name="T4" fmla="*/ 7 w 2532"/>
                  <a:gd name="T5" fmla="*/ 4 h 723"/>
                  <a:gd name="T6" fmla="*/ 7 w 2532"/>
                  <a:gd name="T7" fmla="*/ 4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75" name="Freeform 1087"/>
              <p:cNvSpPr>
                <a:spLocks/>
              </p:cNvSpPr>
              <p:nvPr/>
            </p:nvSpPr>
            <p:spPr bwMode="auto">
              <a:xfrm flipV="1">
                <a:off x="2549" y="2986"/>
                <a:ext cx="608" cy="467"/>
              </a:xfrm>
              <a:custGeom>
                <a:avLst/>
                <a:gdLst>
                  <a:gd name="T0" fmla="*/ 0 w 2532"/>
                  <a:gd name="T1" fmla="*/ 0 h 723"/>
                  <a:gd name="T2" fmla="*/ 0 w 2532"/>
                  <a:gd name="T3" fmla="*/ 0 h 723"/>
                  <a:gd name="T4" fmla="*/ 0 w 2532"/>
                  <a:gd name="T5" fmla="*/ 6 h 723"/>
                  <a:gd name="T6" fmla="*/ 0 w 2532"/>
                  <a:gd name="T7" fmla="*/ 6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4408" name="Group 1114"/>
            <p:cNvGrpSpPr>
              <a:grpSpLocks/>
            </p:cNvGrpSpPr>
            <p:nvPr/>
          </p:nvGrpSpPr>
          <p:grpSpPr bwMode="auto">
            <a:xfrm>
              <a:off x="5561013" y="3041650"/>
              <a:ext cx="444500" cy="407988"/>
              <a:chOff x="877" y="1008"/>
              <a:chExt cx="2747" cy="2591"/>
            </a:xfrm>
          </p:grpSpPr>
          <p:pic>
            <p:nvPicPr>
              <p:cNvPr id="14436" name="Picture 1115" descr="antenna_stylized"/>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37" name="Picture 1116" descr="laptop_keyboar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8" name="Freeform 1117"/>
              <p:cNvSpPr>
                <a:spLocks/>
              </p:cNvSpPr>
              <p:nvPr/>
            </p:nvSpPr>
            <p:spPr bwMode="auto">
              <a:xfrm>
                <a:off x="1753" y="1603"/>
                <a:ext cx="1807" cy="1322"/>
              </a:xfrm>
              <a:custGeom>
                <a:avLst/>
                <a:gdLst>
                  <a:gd name="T0" fmla="*/ 2 w 2982"/>
                  <a:gd name="T1" fmla="*/ 0 h 2442"/>
                  <a:gd name="T2" fmla="*/ 0 w 2982"/>
                  <a:gd name="T3" fmla="*/ 2 h 2442"/>
                  <a:gd name="T4" fmla="*/ 10 w 2982"/>
                  <a:gd name="T5" fmla="*/ 3 h 2442"/>
                  <a:gd name="T6" fmla="*/ 12 w 2982"/>
                  <a:gd name="T7" fmla="*/ 1 h 2442"/>
                  <a:gd name="T8" fmla="*/ 2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14439" name="Picture 1118" descr="screen"/>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40" name="Freeform 1119"/>
              <p:cNvSpPr>
                <a:spLocks/>
              </p:cNvSpPr>
              <p:nvPr/>
            </p:nvSpPr>
            <p:spPr bwMode="auto">
              <a:xfrm>
                <a:off x="2082" y="1564"/>
                <a:ext cx="1531" cy="246"/>
              </a:xfrm>
              <a:custGeom>
                <a:avLst/>
                <a:gdLst>
                  <a:gd name="T0" fmla="*/ 1 w 2528"/>
                  <a:gd name="T1" fmla="*/ 0 h 455"/>
                  <a:gd name="T2" fmla="*/ 10 w 2528"/>
                  <a:gd name="T3" fmla="*/ 1 h 455"/>
                  <a:gd name="T4" fmla="*/ 10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41" name="Freeform 1120"/>
              <p:cNvSpPr>
                <a:spLocks/>
              </p:cNvSpPr>
              <p:nvPr/>
            </p:nvSpPr>
            <p:spPr bwMode="auto">
              <a:xfrm>
                <a:off x="1737" y="1562"/>
                <a:ext cx="425" cy="1024"/>
              </a:xfrm>
              <a:custGeom>
                <a:avLst/>
                <a:gdLst>
                  <a:gd name="T0" fmla="*/ 2 w 702"/>
                  <a:gd name="T1" fmla="*/ 0 h 1893"/>
                  <a:gd name="T2" fmla="*/ 0 w 702"/>
                  <a:gd name="T3" fmla="*/ 2 h 1893"/>
                  <a:gd name="T4" fmla="*/ 1 w 702"/>
                  <a:gd name="T5" fmla="*/ 2 h 1893"/>
                  <a:gd name="T6" fmla="*/ 3 w 702"/>
                  <a:gd name="T7" fmla="*/ 1 h 1893"/>
                  <a:gd name="T8" fmla="*/ 2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42" name="Freeform 1121"/>
              <p:cNvSpPr>
                <a:spLocks/>
              </p:cNvSpPr>
              <p:nvPr/>
            </p:nvSpPr>
            <p:spPr bwMode="auto">
              <a:xfrm>
                <a:off x="3144" y="1745"/>
                <a:ext cx="458" cy="1182"/>
              </a:xfrm>
              <a:custGeom>
                <a:avLst/>
                <a:gdLst>
                  <a:gd name="T0" fmla="*/ 3 w 756"/>
                  <a:gd name="T1" fmla="*/ 0 h 2184"/>
                  <a:gd name="T2" fmla="*/ 1 w 756"/>
                  <a:gd name="T3" fmla="*/ 3 h 2184"/>
                  <a:gd name="T4" fmla="*/ 0 w 756"/>
                  <a:gd name="T5" fmla="*/ 3 h 2184"/>
                  <a:gd name="T6" fmla="*/ 2 w 756"/>
                  <a:gd name="T7" fmla="*/ 1 h 2184"/>
                  <a:gd name="T8" fmla="*/ 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43" name="Freeform 1122"/>
              <p:cNvSpPr>
                <a:spLocks/>
              </p:cNvSpPr>
              <p:nvPr/>
            </p:nvSpPr>
            <p:spPr bwMode="auto">
              <a:xfrm>
                <a:off x="1732" y="2534"/>
                <a:ext cx="1680" cy="399"/>
              </a:xfrm>
              <a:custGeom>
                <a:avLst/>
                <a:gdLst>
                  <a:gd name="T0" fmla="*/ 1 w 2773"/>
                  <a:gd name="T1" fmla="*/ 0 h 738"/>
                  <a:gd name="T2" fmla="*/ 0 w 2773"/>
                  <a:gd name="T3" fmla="*/ 1 h 738"/>
                  <a:gd name="T4" fmla="*/ 10 w 2773"/>
                  <a:gd name="T5" fmla="*/ 1 h 738"/>
                  <a:gd name="T6" fmla="*/ 10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44" name="Freeform 1123"/>
              <p:cNvSpPr>
                <a:spLocks/>
              </p:cNvSpPr>
              <p:nvPr/>
            </p:nvSpPr>
            <p:spPr bwMode="auto">
              <a:xfrm>
                <a:off x="3195" y="1755"/>
                <a:ext cx="429" cy="1187"/>
              </a:xfrm>
              <a:custGeom>
                <a:avLst/>
                <a:gdLst>
                  <a:gd name="T0" fmla="*/ 8 w 637"/>
                  <a:gd name="T1" fmla="*/ 0 h 1659"/>
                  <a:gd name="T2" fmla="*/ 8 w 637"/>
                  <a:gd name="T3" fmla="*/ 0 h 1659"/>
                  <a:gd name="T4" fmla="*/ 1 w 637"/>
                  <a:gd name="T5" fmla="*/ 42 h 1659"/>
                  <a:gd name="T6" fmla="*/ 0 w 637"/>
                  <a:gd name="T7" fmla="*/ 41 h 1659"/>
                  <a:gd name="T8" fmla="*/ 8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45" name="Freeform 1124"/>
              <p:cNvSpPr>
                <a:spLocks/>
              </p:cNvSpPr>
              <p:nvPr/>
            </p:nvSpPr>
            <p:spPr bwMode="auto">
              <a:xfrm>
                <a:off x="1734" y="2587"/>
                <a:ext cx="1494" cy="394"/>
              </a:xfrm>
              <a:custGeom>
                <a:avLst/>
                <a:gdLst>
                  <a:gd name="T0" fmla="*/ 0 w 2216"/>
                  <a:gd name="T1" fmla="*/ 0 h 550"/>
                  <a:gd name="T2" fmla="*/ 1 w 2216"/>
                  <a:gd name="T3" fmla="*/ 1 h 550"/>
                  <a:gd name="T4" fmla="*/ 28 w 2216"/>
                  <a:gd name="T5" fmla="*/ 14 h 550"/>
                  <a:gd name="T6" fmla="*/ 28 w 2216"/>
                  <a:gd name="T7" fmla="*/ 1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4446" name="Group 1125"/>
              <p:cNvGrpSpPr>
                <a:grpSpLocks/>
              </p:cNvGrpSpPr>
              <p:nvPr/>
            </p:nvGrpSpPr>
            <p:grpSpPr bwMode="auto">
              <a:xfrm>
                <a:off x="1709" y="3008"/>
                <a:ext cx="507" cy="234"/>
                <a:chOff x="1740" y="2642"/>
                <a:chExt cx="752" cy="327"/>
              </a:xfrm>
            </p:grpSpPr>
            <p:sp>
              <p:nvSpPr>
                <p:cNvPr id="14453" name="Freeform 112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54" name="Freeform 112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55" name="Freeform 112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56" name="Freeform 112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57" name="Freeform 113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58" name="Freeform 113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4447" name="Freeform 1132"/>
              <p:cNvSpPr>
                <a:spLocks/>
              </p:cNvSpPr>
              <p:nvPr/>
            </p:nvSpPr>
            <p:spPr bwMode="auto">
              <a:xfrm>
                <a:off x="2577" y="3043"/>
                <a:ext cx="614" cy="514"/>
              </a:xfrm>
              <a:custGeom>
                <a:avLst/>
                <a:gdLst>
                  <a:gd name="T0" fmla="*/ 1 w 990"/>
                  <a:gd name="T1" fmla="*/ 6 h 792"/>
                  <a:gd name="T2" fmla="*/ 6 w 990"/>
                  <a:gd name="T3" fmla="*/ 0 h 792"/>
                  <a:gd name="T4" fmla="*/ 6 w 990"/>
                  <a:gd name="T5" fmla="*/ 1 h 792"/>
                  <a:gd name="T6" fmla="*/ 0 w 990"/>
                  <a:gd name="T7" fmla="*/ 6 h 792"/>
                  <a:gd name="T8" fmla="*/ 1 w 990"/>
                  <a:gd name="T9" fmla="*/ 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48" name="Freeform 1133"/>
              <p:cNvSpPr>
                <a:spLocks/>
              </p:cNvSpPr>
              <p:nvPr/>
            </p:nvSpPr>
            <p:spPr bwMode="auto">
              <a:xfrm>
                <a:off x="1010" y="3084"/>
                <a:ext cx="1571" cy="469"/>
              </a:xfrm>
              <a:custGeom>
                <a:avLst/>
                <a:gdLst>
                  <a:gd name="T0" fmla="*/ 1 w 2532"/>
                  <a:gd name="T1" fmla="*/ 0 h 723"/>
                  <a:gd name="T2" fmla="*/ 1 w 2532"/>
                  <a:gd name="T3" fmla="*/ 0 h 723"/>
                  <a:gd name="T4" fmla="*/ 14 w 2532"/>
                  <a:gd name="T5" fmla="*/ 6 h 723"/>
                  <a:gd name="T6" fmla="*/ 14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49" name="Freeform 1134"/>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50" name="Freeform 1135"/>
              <p:cNvSpPr>
                <a:spLocks/>
              </p:cNvSpPr>
              <p:nvPr/>
            </p:nvSpPr>
            <p:spPr bwMode="auto">
              <a:xfrm>
                <a:off x="1012" y="2611"/>
                <a:ext cx="730" cy="393"/>
              </a:xfrm>
              <a:custGeom>
                <a:avLst/>
                <a:gdLst>
                  <a:gd name="T0" fmla="*/ 6 w 1176"/>
                  <a:gd name="T1" fmla="*/ 0 h 606"/>
                  <a:gd name="T2" fmla="*/ 0 w 1176"/>
                  <a:gd name="T3" fmla="*/ 5 h 606"/>
                  <a:gd name="T4" fmla="*/ 1 w 1176"/>
                  <a:gd name="T5" fmla="*/ 5 h 606"/>
                  <a:gd name="T6" fmla="*/ 6 w 1176"/>
                  <a:gd name="T7" fmla="*/ 1 h 606"/>
                  <a:gd name="T8" fmla="*/ 6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51" name="Freeform 1136"/>
              <p:cNvSpPr>
                <a:spLocks/>
              </p:cNvSpPr>
              <p:nvPr/>
            </p:nvSpPr>
            <p:spPr bwMode="auto">
              <a:xfrm>
                <a:off x="1061" y="3018"/>
                <a:ext cx="1490" cy="451"/>
              </a:xfrm>
              <a:custGeom>
                <a:avLst/>
                <a:gdLst>
                  <a:gd name="T0" fmla="*/ 1 w 2532"/>
                  <a:gd name="T1" fmla="*/ 0 h 723"/>
                  <a:gd name="T2" fmla="*/ 1 w 2532"/>
                  <a:gd name="T3" fmla="*/ 0 h 723"/>
                  <a:gd name="T4" fmla="*/ 7 w 2532"/>
                  <a:gd name="T5" fmla="*/ 4 h 723"/>
                  <a:gd name="T6" fmla="*/ 7 w 2532"/>
                  <a:gd name="T7" fmla="*/ 4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52" name="Freeform 1137"/>
              <p:cNvSpPr>
                <a:spLocks/>
              </p:cNvSpPr>
              <p:nvPr/>
            </p:nvSpPr>
            <p:spPr bwMode="auto">
              <a:xfrm flipV="1">
                <a:off x="2549" y="2986"/>
                <a:ext cx="608" cy="467"/>
              </a:xfrm>
              <a:custGeom>
                <a:avLst/>
                <a:gdLst>
                  <a:gd name="T0" fmla="*/ 0 w 2532"/>
                  <a:gd name="T1" fmla="*/ 0 h 723"/>
                  <a:gd name="T2" fmla="*/ 0 w 2532"/>
                  <a:gd name="T3" fmla="*/ 0 h 723"/>
                  <a:gd name="T4" fmla="*/ 0 w 2532"/>
                  <a:gd name="T5" fmla="*/ 6 h 723"/>
                  <a:gd name="T6" fmla="*/ 0 w 2532"/>
                  <a:gd name="T7" fmla="*/ 6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4409" name="Group 1139"/>
            <p:cNvGrpSpPr>
              <a:grpSpLocks/>
            </p:cNvGrpSpPr>
            <p:nvPr/>
          </p:nvGrpSpPr>
          <p:grpSpPr bwMode="auto">
            <a:xfrm flipH="1">
              <a:off x="5940425" y="3222625"/>
              <a:ext cx="414337" cy="373063"/>
              <a:chOff x="2839" y="3501"/>
              <a:chExt cx="755" cy="803"/>
            </a:xfrm>
          </p:grpSpPr>
          <p:pic>
            <p:nvPicPr>
              <p:cNvPr id="14434" name="Picture 1140" descr="desktop_computer_stylized_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5" name="Freeform 1141"/>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14410" name="Group 1142"/>
            <p:cNvGrpSpPr>
              <a:grpSpLocks/>
            </p:cNvGrpSpPr>
            <p:nvPr/>
          </p:nvGrpSpPr>
          <p:grpSpPr bwMode="auto">
            <a:xfrm>
              <a:off x="7307263" y="5422900"/>
              <a:ext cx="474662" cy="407988"/>
              <a:chOff x="877" y="1008"/>
              <a:chExt cx="2747" cy="2591"/>
            </a:xfrm>
          </p:grpSpPr>
          <p:pic>
            <p:nvPicPr>
              <p:cNvPr id="14411" name="Picture 1143" descr="antenna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12" name="Picture 1144" descr="laptop_keyboard"/>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13" name="Freeform 1145"/>
              <p:cNvSpPr>
                <a:spLocks/>
              </p:cNvSpPr>
              <p:nvPr/>
            </p:nvSpPr>
            <p:spPr bwMode="auto">
              <a:xfrm>
                <a:off x="1753" y="1603"/>
                <a:ext cx="1807" cy="1322"/>
              </a:xfrm>
              <a:custGeom>
                <a:avLst/>
                <a:gdLst>
                  <a:gd name="T0" fmla="*/ 2 w 2982"/>
                  <a:gd name="T1" fmla="*/ 0 h 2442"/>
                  <a:gd name="T2" fmla="*/ 0 w 2982"/>
                  <a:gd name="T3" fmla="*/ 2 h 2442"/>
                  <a:gd name="T4" fmla="*/ 10 w 2982"/>
                  <a:gd name="T5" fmla="*/ 3 h 2442"/>
                  <a:gd name="T6" fmla="*/ 12 w 2982"/>
                  <a:gd name="T7" fmla="*/ 1 h 2442"/>
                  <a:gd name="T8" fmla="*/ 2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14414" name="Picture 1146" descr="screen"/>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15" name="Freeform 1147"/>
              <p:cNvSpPr>
                <a:spLocks/>
              </p:cNvSpPr>
              <p:nvPr/>
            </p:nvSpPr>
            <p:spPr bwMode="auto">
              <a:xfrm>
                <a:off x="2082" y="1564"/>
                <a:ext cx="1531" cy="246"/>
              </a:xfrm>
              <a:custGeom>
                <a:avLst/>
                <a:gdLst>
                  <a:gd name="T0" fmla="*/ 1 w 2528"/>
                  <a:gd name="T1" fmla="*/ 0 h 455"/>
                  <a:gd name="T2" fmla="*/ 10 w 2528"/>
                  <a:gd name="T3" fmla="*/ 1 h 455"/>
                  <a:gd name="T4" fmla="*/ 10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16" name="Freeform 1148"/>
              <p:cNvSpPr>
                <a:spLocks/>
              </p:cNvSpPr>
              <p:nvPr/>
            </p:nvSpPr>
            <p:spPr bwMode="auto">
              <a:xfrm>
                <a:off x="1737" y="1562"/>
                <a:ext cx="425" cy="1024"/>
              </a:xfrm>
              <a:custGeom>
                <a:avLst/>
                <a:gdLst>
                  <a:gd name="T0" fmla="*/ 2 w 702"/>
                  <a:gd name="T1" fmla="*/ 0 h 1893"/>
                  <a:gd name="T2" fmla="*/ 0 w 702"/>
                  <a:gd name="T3" fmla="*/ 2 h 1893"/>
                  <a:gd name="T4" fmla="*/ 1 w 702"/>
                  <a:gd name="T5" fmla="*/ 2 h 1893"/>
                  <a:gd name="T6" fmla="*/ 3 w 702"/>
                  <a:gd name="T7" fmla="*/ 1 h 1893"/>
                  <a:gd name="T8" fmla="*/ 2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17" name="Freeform 1149"/>
              <p:cNvSpPr>
                <a:spLocks/>
              </p:cNvSpPr>
              <p:nvPr/>
            </p:nvSpPr>
            <p:spPr bwMode="auto">
              <a:xfrm>
                <a:off x="3144" y="1745"/>
                <a:ext cx="458" cy="1182"/>
              </a:xfrm>
              <a:custGeom>
                <a:avLst/>
                <a:gdLst>
                  <a:gd name="T0" fmla="*/ 3 w 756"/>
                  <a:gd name="T1" fmla="*/ 0 h 2184"/>
                  <a:gd name="T2" fmla="*/ 1 w 756"/>
                  <a:gd name="T3" fmla="*/ 3 h 2184"/>
                  <a:gd name="T4" fmla="*/ 0 w 756"/>
                  <a:gd name="T5" fmla="*/ 3 h 2184"/>
                  <a:gd name="T6" fmla="*/ 2 w 756"/>
                  <a:gd name="T7" fmla="*/ 1 h 2184"/>
                  <a:gd name="T8" fmla="*/ 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18" name="Freeform 1150"/>
              <p:cNvSpPr>
                <a:spLocks/>
              </p:cNvSpPr>
              <p:nvPr/>
            </p:nvSpPr>
            <p:spPr bwMode="auto">
              <a:xfrm>
                <a:off x="1732" y="2534"/>
                <a:ext cx="1680" cy="399"/>
              </a:xfrm>
              <a:custGeom>
                <a:avLst/>
                <a:gdLst>
                  <a:gd name="T0" fmla="*/ 1 w 2773"/>
                  <a:gd name="T1" fmla="*/ 0 h 738"/>
                  <a:gd name="T2" fmla="*/ 0 w 2773"/>
                  <a:gd name="T3" fmla="*/ 1 h 738"/>
                  <a:gd name="T4" fmla="*/ 10 w 2773"/>
                  <a:gd name="T5" fmla="*/ 1 h 738"/>
                  <a:gd name="T6" fmla="*/ 10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19" name="Freeform 1151"/>
              <p:cNvSpPr>
                <a:spLocks/>
              </p:cNvSpPr>
              <p:nvPr/>
            </p:nvSpPr>
            <p:spPr bwMode="auto">
              <a:xfrm>
                <a:off x="3195" y="1755"/>
                <a:ext cx="429" cy="1187"/>
              </a:xfrm>
              <a:custGeom>
                <a:avLst/>
                <a:gdLst>
                  <a:gd name="T0" fmla="*/ 8 w 637"/>
                  <a:gd name="T1" fmla="*/ 0 h 1659"/>
                  <a:gd name="T2" fmla="*/ 8 w 637"/>
                  <a:gd name="T3" fmla="*/ 0 h 1659"/>
                  <a:gd name="T4" fmla="*/ 1 w 637"/>
                  <a:gd name="T5" fmla="*/ 42 h 1659"/>
                  <a:gd name="T6" fmla="*/ 0 w 637"/>
                  <a:gd name="T7" fmla="*/ 41 h 1659"/>
                  <a:gd name="T8" fmla="*/ 8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20" name="Freeform 1152"/>
              <p:cNvSpPr>
                <a:spLocks/>
              </p:cNvSpPr>
              <p:nvPr/>
            </p:nvSpPr>
            <p:spPr bwMode="auto">
              <a:xfrm>
                <a:off x="1734" y="2587"/>
                <a:ext cx="1494" cy="394"/>
              </a:xfrm>
              <a:custGeom>
                <a:avLst/>
                <a:gdLst>
                  <a:gd name="T0" fmla="*/ 0 w 2216"/>
                  <a:gd name="T1" fmla="*/ 0 h 550"/>
                  <a:gd name="T2" fmla="*/ 1 w 2216"/>
                  <a:gd name="T3" fmla="*/ 1 h 550"/>
                  <a:gd name="T4" fmla="*/ 28 w 2216"/>
                  <a:gd name="T5" fmla="*/ 14 h 550"/>
                  <a:gd name="T6" fmla="*/ 28 w 2216"/>
                  <a:gd name="T7" fmla="*/ 1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4421" name="Group 1153"/>
              <p:cNvGrpSpPr>
                <a:grpSpLocks/>
              </p:cNvGrpSpPr>
              <p:nvPr/>
            </p:nvGrpSpPr>
            <p:grpSpPr bwMode="auto">
              <a:xfrm>
                <a:off x="1709" y="3008"/>
                <a:ext cx="507" cy="234"/>
                <a:chOff x="1740" y="2642"/>
                <a:chExt cx="752" cy="327"/>
              </a:xfrm>
            </p:grpSpPr>
            <p:sp>
              <p:nvSpPr>
                <p:cNvPr id="14428" name="Freeform 1154"/>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29" name="Freeform 1155"/>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30" name="Freeform 1156"/>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31" name="Freeform 1157"/>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32" name="Freeform 1158"/>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33" name="Freeform 1159"/>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4422" name="Freeform 1160"/>
              <p:cNvSpPr>
                <a:spLocks/>
              </p:cNvSpPr>
              <p:nvPr/>
            </p:nvSpPr>
            <p:spPr bwMode="auto">
              <a:xfrm>
                <a:off x="2577" y="3043"/>
                <a:ext cx="614" cy="514"/>
              </a:xfrm>
              <a:custGeom>
                <a:avLst/>
                <a:gdLst>
                  <a:gd name="T0" fmla="*/ 1 w 990"/>
                  <a:gd name="T1" fmla="*/ 6 h 792"/>
                  <a:gd name="T2" fmla="*/ 6 w 990"/>
                  <a:gd name="T3" fmla="*/ 0 h 792"/>
                  <a:gd name="T4" fmla="*/ 6 w 990"/>
                  <a:gd name="T5" fmla="*/ 1 h 792"/>
                  <a:gd name="T6" fmla="*/ 0 w 990"/>
                  <a:gd name="T7" fmla="*/ 6 h 792"/>
                  <a:gd name="T8" fmla="*/ 1 w 990"/>
                  <a:gd name="T9" fmla="*/ 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23" name="Freeform 1161"/>
              <p:cNvSpPr>
                <a:spLocks/>
              </p:cNvSpPr>
              <p:nvPr/>
            </p:nvSpPr>
            <p:spPr bwMode="auto">
              <a:xfrm>
                <a:off x="1010" y="3084"/>
                <a:ext cx="1571" cy="469"/>
              </a:xfrm>
              <a:custGeom>
                <a:avLst/>
                <a:gdLst>
                  <a:gd name="T0" fmla="*/ 1 w 2532"/>
                  <a:gd name="T1" fmla="*/ 0 h 723"/>
                  <a:gd name="T2" fmla="*/ 1 w 2532"/>
                  <a:gd name="T3" fmla="*/ 0 h 723"/>
                  <a:gd name="T4" fmla="*/ 14 w 2532"/>
                  <a:gd name="T5" fmla="*/ 6 h 723"/>
                  <a:gd name="T6" fmla="*/ 14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24" name="Freeform 1162"/>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25" name="Freeform 1163"/>
              <p:cNvSpPr>
                <a:spLocks/>
              </p:cNvSpPr>
              <p:nvPr/>
            </p:nvSpPr>
            <p:spPr bwMode="auto">
              <a:xfrm>
                <a:off x="1012" y="2611"/>
                <a:ext cx="730" cy="393"/>
              </a:xfrm>
              <a:custGeom>
                <a:avLst/>
                <a:gdLst>
                  <a:gd name="T0" fmla="*/ 6 w 1176"/>
                  <a:gd name="T1" fmla="*/ 0 h 606"/>
                  <a:gd name="T2" fmla="*/ 0 w 1176"/>
                  <a:gd name="T3" fmla="*/ 5 h 606"/>
                  <a:gd name="T4" fmla="*/ 1 w 1176"/>
                  <a:gd name="T5" fmla="*/ 5 h 606"/>
                  <a:gd name="T6" fmla="*/ 6 w 1176"/>
                  <a:gd name="T7" fmla="*/ 1 h 606"/>
                  <a:gd name="T8" fmla="*/ 6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26" name="Freeform 1164"/>
              <p:cNvSpPr>
                <a:spLocks/>
              </p:cNvSpPr>
              <p:nvPr/>
            </p:nvSpPr>
            <p:spPr bwMode="auto">
              <a:xfrm>
                <a:off x="1061" y="3018"/>
                <a:ext cx="1490" cy="451"/>
              </a:xfrm>
              <a:custGeom>
                <a:avLst/>
                <a:gdLst>
                  <a:gd name="T0" fmla="*/ 1 w 2532"/>
                  <a:gd name="T1" fmla="*/ 0 h 723"/>
                  <a:gd name="T2" fmla="*/ 1 w 2532"/>
                  <a:gd name="T3" fmla="*/ 0 h 723"/>
                  <a:gd name="T4" fmla="*/ 7 w 2532"/>
                  <a:gd name="T5" fmla="*/ 4 h 723"/>
                  <a:gd name="T6" fmla="*/ 7 w 2532"/>
                  <a:gd name="T7" fmla="*/ 4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27" name="Freeform 1165"/>
              <p:cNvSpPr>
                <a:spLocks/>
              </p:cNvSpPr>
              <p:nvPr/>
            </p:nvSpPr>
            <p:spPr bwMode="auto">
              <a:xfrm flipV="1">
                <a:off x="2549" y="2986"/>
                <a:ext cx="608" cy="467"/>
              </a:xfrm>
              <a:custGeom>
                <a:avLst/>
                <a:gdLst>
                  <a:gd name="T0" fmla="*/ 0 w 2532"/>
                  <a:gd name="T1" fmla="*/ 0 h 723"/>
                  <a:gd name="T2" fmla="*/ 0 w 2532"/>
                  <a:gd name="T3" fmla="*/ 0 h 723"/>
                  <a:gd name="T4" fmla="*/ 0 w 2532"/>
                  <a:gd name="T5" fmla="*/ 6 h 723"/>
                  <a:gd name="T6" fmla="*/ 0 w 2532"/>
                  <a:gd name="T7" fmla="*/ 6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 name="Slide Number Placeholder 2"/>
          <p:cNvSpPr>
            <a:spLocks noGrp="1"/>
          </p:cNvSpPr>
          <p:nvPr>
            <p:ph type="sldNum" sz="quarter" idx="12"/>
          </p:nvPr>
        </p:nvSpPr>
        <p:spPr/>
        <p:txBody>
          <a:bodyPr/>
          <a:lstStyle/>
          <a:p>
            <a:pPr>
              <a:defRPr/>
            </a:pPr>
            <a:fld id="{7C0D84D4-92A8-4F17-86FA-297985C770F1}" type="slidenum">
              <a:rPr lang="en-US" smtClean="0"/>
              <a:pPr>
                <a:defRPr/>
              </a:pPr>
              <a:t>4</a:t>
            </a:fld>
            <a:endParaRPr lang="en-US" dirty="0"/>
          </a:p>
        </p:txBody>
      </p:sp>
    </p:spTree>
    <p:extLst>
      <p:ext uri="{BB962C8B-B14F-4D97-AF65-F5344CB8AC3E}">
        <p14:creationId xmlns:p14="http://schemas.microsoft.com/office/powerpoint/2010/main" val="26449256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Freeform 1285"/>
          <p:cNvSpPr>
            <a:spLocks/>
          </p:cNvSpPr>
          <p:nvPr/>
        </p:nvSpPr>
        <p:spPr bwMode="auto">
          <a:xfrm>
            <a:off x="6748463" y="3516313"/>
            <a:ext cx="1314450" cy="674687"/>
          </a:xfrm>
          <a:custGeom>
            <a:avLst/>
            <a:gdLst>
              <a:gd name="T0" fmla="*/ 2147483647 w 828"/>
              <a:gd name="T1" fmla="*/ 2147483647 h 425"/>
              <a:gd name="T2" fmla="*/ 2147483647 w 828"/>
              <a:gd name="T3" fmla="*/ 2147483647 h 425"/>
              <a:gd name="T4" fmla="*/ 2147483647 w 828"/>
              <a:gd name="T5" fmla="*/ 2147483647 h 425"/>
              <a:gd name="T6" fmla="*/ 2147483647 w 828"/>
              <a:gd name="T7" fmla="*/ 2147483647 h 425"/>
              <a:gd name="T8" fmla="*/ 2147483647 w 828"/>
              <a:gd name="T9" fmla="*/ 2147483647 h 425"/>
              <a:gd name="T10" fmla="*/ 2147483647 w 828"/>
              <a:gd name="T11" fmla="*/ 2147483647 h 425"/>
              <a:gd name="T12" fmla="*/ 2147483647 w 828"/>
              <a:gd name="T13" fmla="*/ 2147483647 h 425"/>
              <a:gd name="T14" fmla="*/ 2147483647 w 828"/>
              <a:gd name="T15" fmla="*/ 2147483647 h 425"/>
              <a:gd name="T16" fmla="*/ 2147483647 w 828"/>
              <a:gd name="T17" fmla="*/ 2147483647 h 425"/>
              <a:gd name="T18" fmla="*/ 2147483647 w 828"/>
              <a:gd name="T19" fmla="*/ 2147483647 h 425"/>
              <a:gd name="T20" fmla="*/ 2147483647 w 828"/>
              <a:gd name="T21" fmla="*/ 2147483647 h 425"/>
              <a:gd name="T22" fmla="*/ 2147483647 w 828"/>
              <a:gd name="T23" fmla="*/ 2147483647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01" name="Freeform 1286"/>
          <p:cNvSpPr>
            <a:spLocks/>
          </p:cNvSpPr>
          <p:nvPr/>
        </p:nvSpPr>
        <p:spPr bwMode="auto">
          <a:xfrm>
            <a:off x="6767513" y="1990725"/>
            <a:ext cx="1730375" cy="1125538"/>
          </a:xfrm>
          <a:custGeom>
            <a:avLst/>
            <a:gdLst>
              <a:gd name="T0" fmla="*/ 2147483647 w 765"/>
              <a:gd name="T1" fmla="*/ 2147483647 h 459"/>
              <a:gd name="T2" fmla="*/ 2147483647 w 765"/>
              <a:gd name="T3" fmla="*/ 2147483647 h 459"/>
              <a:gd name="T4" fmla="*/ 2147483647 w 765"/>
              <a:gd name="T5" fmla="*/ 2147483647 h 459"/>
              <a:gd name="T6" fmla="*/ 2147483647 w 765"/>
              <a:gd name="T7" fmla="*/ 2147483647 h 459"/>
              <a:gd name="T8" fmla="*/ 2147483647 w 765"/>
              <a:gd name="T9" fmla="*/ 2147483647 h 459"/>
              <a:gd name="T10" fmla="*/ 2147483647 w 765"/>
              <a:gd name="T11" fmla="*/ 2147483647 h 459"/>
              <a:gd name="T12" fmla="*/ 2147483647 w 765"/>
              <a:gd name="T13" fmla="*/ 2147483647 h 459"/>
              <a:gd name="T14" fmla="*/ 2147483647 w 765"/>
              <a:gd name="T15" fmla="*/ 2147483647 h 459"/>
              <a:gd name="T16" fmla="*/ 2147483647 w 765"/>
              <a:gd name="T17" fmla="*/ 2147483647 h 459"/>
              <a:gd name="T18" fmla="*/ 2147483647 w 765"/>
              <a:gd name="T19" fmla="*/ 2147483647 h 459"/>
              <a:gd name="T20" fmla="*/ 2147483647 w 765"/>
              <a:gd name="T21" fmla="*/ 2147483647 h 459"/>
              <a:gd name="T22" fmla="*/ 2147483647 w 765"/>
              <a:gd name="T23" fmla="*/ 2147483647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00CCFF"/>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02" name="Freeform 1287"/>
          <p:cNvSpPr>
            <a:spLocks/>
          </p:cNvSpPr>
          <p:nvPr/>
        </p:nvSpPr>
        <p:spPr bwMode="auto">
          <a:xfrm>
            <a:off x="4946650" y="1698625"/>
            <a:ext cx="1736725" cy="107156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9703" name="Group 1288"/>
          <p:cNvGrpSpPr>
            <a:grpSpLocks/>
          </p:cNvGrpSpPr>
          <p:nvPr/>
        </p:nvGrpSpPr>
        <p:grpSpPr bwMode="auto">
          <a:xfrm>
            <a:off x="5022850" y="2963863"/>
            <a:ext cx="1458913" cy="933450"/>
            <a:chOff x="2889" y="1631"/>
            <a:chExt cx="980" cy="743"/>
          </a:xfrm>
        </p:grpSpPr>
        <p:sp>
          <p:nvSpPr>
            <p:cNvPr id="30319" name="Rectangle 1289"/>
            <p:cNvSpPr>
              <a:spLocks noChangeArrowheads="1"/>
            </p:cNvSpPr>
            <p:nvPr/>
          </p:nvSpPr>
          <p:spPr bwMode="auto">
            <a:xfrm>
              <a:off x="3046" y="1841"/>
              <a:ext cx="663" cy="53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30320" name="AutoShape 1290"/>
            <p:cNvSpPr>
              <a:spLocks noChangeArrowheads="1"/>
            </p:cNvSpPr>
            <p:nvPr/>
          </p:nvSpPr>
          <p:spPr bwMode="auto">
            <a:xfrm>
              <a:off x="2889" y="1631"/>
              <a:ext cx="980" cy="253"/>
            </a:xfrm>
            <a:prstGeom prst="triangle">
              <a:avLst>
                <a:gd name="adj" fmla="val 50000"/>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2400">
                <a:solidFill>
                  <a:srgbClr val="00CCFF"/>
                </a:solidFill>
                <a:latin typeface="Arial" pitchFamily="34" charset="0"/>
              </a:endParaRPr>
            </a:p>
          </p:txBody>
        </p:sp>
      </p:grpSp>
      <p:sp>
        <p:nvSpPr>
          <p:cNvPr id="29704" name="Line 1291"/>
          <p:cNvSpPr>
            <a:spLocks noChangeShapeType="1"/>
          </p:cNvSpPr>
          <p:nvPr/>
        </p:nvSpPr>
        <p:spPr bwMode="auto">
          <a:xfrm>
            <a:off x="7140575" y="3802063"/>
            <a:ext cx="163513" cy="120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5" name="Line 1292"/>
          <p:cNvSpPr>
            <a:spLocks noChangeShapeType="1"/>
          </p:cNvSpPr>
          <p:nvPr/>
        </p:nvSpPr>
        <p:spPr bwMode="auto">
          <a:xfrm>
            <a:off x="7237413" y="3722688"/>
            <a:ext cx="27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6" name="Line 1293"/>
          <p:cNvSpPr>
            <a:spLocks noChangeShapeType="1"/>
          </p:cNvSpPr>
          <p:nvPr/>
        </p:nvSpPr>
        <p:spPr bwMode="auto">
          <a:xfrm flipV="1">
            <a:off x="7473950" y="3808413"/>
            <a:ext cx="134938" cy="104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7" name="Line 1294"/>
          <p:cNvSpPr>
            <a:spLocks noChangeShapeType="1"/>
          </p:cNvSpPr>
          <p:nvPr/>
        </p:nvSpPr>
        <p:spPr bwMode="auto">
          <a:xfrm>
            <a:off x="6172200" y="3729038"/>
            <a:ext cx="6794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8" name="Line 1295"/>
          <p:cNvSpPr>
            <a:spLocks noChangeShapeType="1"/>
          </p:cNvSpPr>
          <p:nvPr/>
        </p:nvSpPr>
        <p:spPr bwMode="auto">
          <a:xfrm>
            <a:off x="6467475" y="2576513"/>
            <a:ext cx="509588"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9" name="Line 1296"/>
          <p:cNvSpPr>
            <a:spLocks noChangeShapeType="1"/>
          </p:cNvSpPr>
          <p:nvPr/>
        </p:nvSpPr>
        <p:spPr bwMode="auto">
          <a:xfrm>
            <a:off x="6034088" y="2392363"/>
            <a:ext cx="152400" cy="95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0" name="Freeform 1297"/>
          <p:cNvSpPr>
            <a:spLocks/>
          </p:cNvSpPr>
          <p:nvPr/>
        </p:nvSpPr>
        <p:spPr bwMode="auto">
          <a:xfrm>
            <a:off x="5241925" y="4367213"/>
            <a:ext cx="3079750" cy="1665287"/>
          </a:xfrm>
          <a:custGeom>
            <a:avLst/>
            <a:gdLst>
              <a:gd name="T0" fmla="*/ 2147483647 w 1940"/>
              <a:gd name="T1" fmla="*/ 2147483647 h 1049"/>
              <a:gd name="T2" fmla="*/ 2147483647 w 1940"/>
              <a:gd name="T3" fmla="*/ 2147483647 h 1049"/>
              <a:gd name="T4" fmla="*/ 2147483647 w 1940"/>
              <a:gd name="T5" fmla="*/ 2147483647 h 1049"/>
              <a:gd name="T6" fmla="*/ 2147483647 w 1940"/>
              <a:gd name="T7" fmla="*/ 2147483647 h 1049"/>
              <a:gd name="T8" fmla="*/ 2147483647 w 1940"/>
              <a:gd name="T9" fmla="*/ 2147483647 h 1049"/>
              <a:gd name="T10" fmla="*/ 2147483647 w 1940"/>
              <a:gd name="T11" fmla="*/ 2147483647 h 1049"/>
              <a:gd name="T12" fmla="*/ 2147483647 w 1940"/>
              <a:gd name="T13" fmla="*/ 2147483647 h 1049"/>
              <a:gd name="T14" fmla="*/ 2147483647 w 1940"/>
              <a:gd name="T15" fmla="*/ 2147483647 h 1049"/>
              <a:gd name="T16" fmla="*/ 2147483647 w 1940"/>
              <a:gd name="T17" fmla="*/ 2147483647 h 1049"/>
              <a:gd name="T18" fmla="*/ 2147483647 w 1940"/>
              <a:gd name="T19" fmla="*/ 2147483647 h 1049"/>
              <a:gd name="T20" fmla="*/ 2147483647 w 1940"/>
              <a:gd name="T21" fmla="*/ 2147483647 h 1049"/>
              <a:gd name="T22" fmla="*/ 2147483647 w 1940"/>
              <a:gd name="T23" fmla="*/ 2147483647 h 1049"/>
              <a:gd name="T24" fmla="*/ 2147483647 w 1940"/>
              <a:gd name="T25" fmla="*/ 2147483647 h 1049"/>
              <a:gd name="T26" fmla="*/ 2147483647 w 1940"/>
              <a:gd name="T27" fmla="*/ 2147483647 h 1049"/>
              <a:gd name="T28" fmla="*/ 2147483647 w 1940"/>
              <a:gd name="T29" fmla="*/ 2147483647 h 1049"/>
              <a:gd name="T30" fmla="*/ 2147483647 w 1940"/>
              <a:gd name="T31" fmla="*/ 2147483647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11" name="Line 1298"/>
          <p:cNvSpPr>
            <a:spLocks noChangeShapeType="1"/>
          </p:cNvSpPr>
          <p:nvPr/>
        </p:nvSpPr>
        <p:spPr bwMode="auto">
          <a:xfrm rot="16200000" flipV="1">
            <a:off x="7541419" y="5239544"/>
            <a:ext cx="474662" cy="6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2" name="Line 1299"/>
          <p:cNvSpPr>
            <a:spLocks noChangeShapeType="1"/>
          </p:cNvSpPr>
          <p:nvPr/>
        </p:nvSpPr>
        <p:spPr bwMode="auto">
          <a:xfrm rot="5400000" flipV="1">
            <a:off x="7735888" y="5429250"/>
            <a:ext cx="3175" cy="8572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3" name="Line 1300"/>
          <p:cNvSpPr>
            <a:spLocks noChangeShapeType="1"/>
          </p:cNvSpPr>
          <p:nvPr/>
        </p:nvSpPr>
        <p:spPr bwMode="auto">
          <a:xfrm rot="16200000" flipH="1">
            <a:off x="7843837" y="5027613"/>
            <a:ext cx="193675"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4" name="Line 1301"/>
          <p:cNvSpPr>
            <a:spLocks noChangeShapeType="1"/>
          </p:cNvSpPr>
          <p:nvPr/>
        </p:nvSpPr>
        <p:spPr bwMode="auto">
          <a:xfrm>
            <a:off x="7102475" y="4686300"/>
            <a:ext cx="390525" cy="184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5" name="Line 1302"/>
          <p:cNvSpPr>
            <a:spLocks noChangeShapeType="1"/>
          </p:cNvSpPr>
          <p:nvPr/>
        </p:nvSpPr>
        <p:spPr bwMode="auto">
          <a:xfrm flipV="1">
            <a:off x="6481763" y="4673600"/>
            <a:ext cx="322262" cy="198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6" name="Line 1303"/>
          <p:cNvSpPr>
            <a:spLocks noChangeShapeType="1"/>
          </p:cNvSpPr>
          <p:nvPr/>
        </p:nvSpPr>
        <p:spPr bwMode="auto">
          <a:xfrm flipV="1">
            <a:off x="6524625" y="4965700"/>
            <a:ext cx="9715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7" name="Line 1305"/>
          <p:cNvSpPr>
            <a:spLocks noChangeShapeType="1"/>
          </p:cNvSpPr>
          <p:nvPr/>
        </p:nvSpPr>
        <p:spPr bwMode="auto">
          <a:xfrm>
            <a:off x="5845175" y="4762500"/>
            <a:ext cx="233363" cy="95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8" name="Line 1306"/>
          <p:cNvSpPr>
            <a:spLocks noChangeShapeType="1"/>
          </p:cNvSpPr>
          <p:nvPr/>
        </p:nvSpPr>
        <p:spPr bwMode="auto">
          <a:xfrm flipV="1">
            <a:off x="5586413" y="4999038"/>
            <a:ext cx="403225" cy="100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9" name="Line 1309"/>
          <p:cNvSpPr>
            <a:spLocks noChangeShapeType="1"/>
          </p:cNvSpPr>
          <p:nvPr/>
        </p:nvSpPr>
        <p:spPr bwMode="auto">
          <a:xfrm flipH="1">
            <a:off x="6011863" y="5054600"/>
            <a:ext cx="177800" cy="203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0" name="Line 1310"/>
          <p:cNvSpPr>
            <a:spLocks noChangeShapeType="1"/>
          </p:cNvSpPr>
          <p:nvPr/>
        </p:nvSpPr>
        <p:spPr bwMode="auto">
          <a:xfrm flipH="1" flipV="1">
            <a:off x="6405563" y="5038725"/>
            <a:ext cx="1587" cy="220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1" name="Line 1311"/>
          <p:cNvSpPr>
            <a:spLocks noChangeShapeType="1"/>
          </p:cNvSpPr>
          <p:nvPr/>
        </p:nvSpPr>
        <p:spPr bwMode="auto">
          <a:xfrm>
            <a:off x="6488113" y="5041900"/>
            <a:ext cx="503237" cy="269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2" name="Line 1313"/>
          <p:cNvSpPr>
            <a:spLocks noChangeShapeType="1"/>
          </p:cNvSpPr>
          <p:nvPr/>
        </p:nvSpPr>
        <p:spPr bwMode="auto">
          <a:xfrm>
            <a:off x="6026150" y="3511550"/>
            <a:ext cx="0" cy="131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3" name="Line 1314"/>
          <p:cNvSpPr>
            <a:spLocks noChangeShapeType="1"/>
          </p:cNvSpPr>
          <p:nvPr/>
        </p:nvSpPr>
        <p:spPr bwMode="auto">
          <a:xfrm flipV="1">
            <a:off x="7321550" y="2481263"/>
            <a:ext cx="123825" cy="87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4" name="Line 1315"/>
          <p:cNvSpPr>
            <a:spLocks noChangeShapeType="1"/>
          </p:cNvSpPr>
          <p:nvPr/>
        </p:nvSpPr>
        <p:spPr bwMode="auto">
          <a:xfrm>
            <a:off x="7150100" y="2654300"/>
            <a:ext cx="0" cy="82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5" name="Line 1316"/>
          <p:cNvSpPr>
            <a:spLocks noChangeShapeType="1"/>
          </p:cNvSpPr>
          <p:nvPr/>
        </p:nvSpPr>
        <p:spPr bwMode="auto">
          <a:xfrm flipV="1">
            <a:off x="7321550" y="2551113"/>
            <a:ext cx="263525"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6" name="Line 1317"/>
          <p:cNvSpPr>
            <a:spLocks noChangeShapeType="1"/>
          </p:cNvSpPr>
          <p:nvPr/>
        </p:nvSpPr>
        <p:spPr bwMode="auto">
          <a:xfrm>
            <a:off x="7686675" y="2549525"/>
            <a:ext cx="0" cy="196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7" name="Line 1318"/>
          <p:cNvSpPr>
            <a:spLocks noChangeShapeType="1"/>
          </p:cNvSpPr>
          <p:nvPr/>
        </p:nvSpPr>
        <p:spPr bwMode="auto">
          <a:xfrm>
            <a:off x="7340600" y="2855913"/>
            <a:ext cx="1889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8" name="Line 1319"/>
          <p:cNvSpPr>
            <a:spLocks noChangeShapeType="1"/>
          </p:cNvSpPr>
          <p:nvPr/>
        </p:nvSpPr>
        <p:spPr bwMode="auto">
          <a:xfrm flipV="1">
            <a:off x="5635625" y="3722688"/>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9" name="Line 1320"/>
          <p:cNvSpPr>
            <a:spLocks noChangeShapeType="1"/>
          </p:cNvSpPr>
          <p:nvPr/>
        </p:nvSpPr>
        <p:spPr bwMode="auto">
          <a:xfrm>
            <a:off x="7894638" y="2846388"/>
            <a:ext cx="17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30" name="Line 1321"/>
          <p:cNvSpPr>
            <a:spLocks noChangeShapeType="1"/>
          </p:cNvSpPr>
          <p:nvPr/>
        </p:nvSpPr>
        <p:spPr bwMode="auto">
          <a:xfrm flipH="1">
            <a:off x="7040563" y="2922588"/>
            <a:ext cx="98425" cy="704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31" name="Line 1322"/>
          <p:cNvSpPr>
            <a:spLocks noChangeShapeType="1"/>
          </p:cNvSpPr>
          <p:nvPr/>
        </p:nvSpPr>
        <p:spPr bwMode="auto">
          <a:xfrm flipH="1">
            <a:off x="7632700" y="2922588"/>
            <a:ext cx="111125" cy="727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32" name="Line 1323"/>
          <p:cNvSpPr>
            <a:spLocks noChangeShapeType="1"/>
          </p:cNvSpPr>
          <p:nvPr/>
        </p:nvSpPr>
        <p:spPr bwMode="auto">
          <a:xfrm flipV="1">
            <a:off x="7016750" y="4064000"/>
            <a:ext cx="227013" cy="4365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9733" name="Group 1324"/>
          <p:cNvGrpSpPr>
            <a:grpSpLocks/>
          </p:cNvGrpSpPr>
          <p:nvPr/>
        </p:nvGrpSpPr>
        <p:grpSpPr bwMode="auto">
          <a:xfrm flipH="1">
            <a:off x="5519738" y="4522788"/>
            <a:ext cx="414337" cy="373062"/>
            <a:chOff x="2839" y="3501"/>
            <a:chExt cx="755" cy="803"/>
          </a:xfrm>
        </p:grpSpPr>
        <p:pic>
          <p:nvPicPr>
            <p:cNvPr id="30317" name="Picture 1325" descr="desktop_computer_stylized_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18" name="Freeform 1326"/>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29734" name="Group 1327"/>
          <p:cNvGrpSpPr>
            <a:grpSpLocks/>
          </p:cNvGrpSpPr>
          <p:nvPr/>
        </p:nvGrpSpPr>
        <p:grpSpPr bwMode="auto">
          <a:xfrm flipH="1">
            <a:off x="5202238" y="4943475"/>
            <a:ext cx="482600" cy="406400"/>
            <a:chOff x="2839" y="3501"/>
            <a:chExt cx="755" cy="803"/>
          </a:xfrm>
        </p:grpSpPr>
        <p:pic>
          <p:nvPicPr>
            <p:cNvPr id="30315" name="Picture 1328" descr="desktop_computer_stylized_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16" name="Freeform 1329"/>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29735" name="Group 1330"/>
          <p:cNvGrpSpPr>
            <a:grpSpLocks/>
          </p:cNvGrpSpPr>
          <p:nvPr/>
        </p:nvGrpSpPr>
        <p:grpSpPr bwMode="auto">
          <a:xfrm flipH="1">
            <a:off x="5680075" y="5245100"/>
            <a:ext cx="427038" cy="349250"/>
            <a:chOff x="2839" y="3501"/>
            <a:chExt cx="755" cy="803"/>
          </a:xfrm>
        </p:grpSpPr>
        <p:pic>
          <p:nvPicPr>
            <p:cNvPr id="30313" name="Picture 1331" descr="desktop_computer_stylized_mediu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14" name="Freeform 1332"/>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29736" name="Group 1333"/>
          <p:cNvGrpSpPr>
            <a:grpSpLocks/>
          </p:cNvGrpSpPr>
          <p:nvPr/>
        </p:nvGrpSpPr>
        <p:grpSpPr bwMode="auto">
          <a:xfrm>
            <a:off x="6294438" y="5227638"/>
            <a:ext cx="427037" cy="350837"/>
            <a:chOff x="2839" y="3501"/>
            <a:chExt cx="755" cy="803"/>
          </a:xfrm>
        </p:grpSpPr>
        <p:pic>
          <p:nvPicPr>
            <p:cNvPr id="30311" name="Picture 1334"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12" name="Freeform 1335"/>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pic>
        <p:nvPicPr>
          <p:cNvPr id="29737" name="Picture 1336" descr="car_icon_smal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6475" y="1709738"/>
            <a:ext cx="8493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738" name="Group 1337"/>
          <p:cNvGrpSpPr>
            <a:grpSpLocks/>
          </p:cNvGrpSpPr>
          <p:nvPr/>
        </p:nvGrpSpPr>
        <p:grpSpPr bwMode="auto">
          <a:xfrm>
            <a:off x="5357813" y="1535113"/>
            <a:ext cx="415925" cy="385762"/>
            <a:chOff x="2751" y="1851"/>
            <a:chExt cx="462" cy="478"/>
          </a:xfrm>
        </p:grpSpPr>
        <p:pic>
          <p:nvPicPr>
            <p:cNvPr id="30309" name="Picture 1338" descr="iphone_stylized_small"/>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310" name="Picture 1339"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39" name="Group 1340"/>
          <p:cNvGrpSpPr>
            <a:grpSpLocks/>
          </p:cNvGrpSpPr>
          <p:nvPr/>
        </p:nvGrpSpPr>
        <p:grpSpPr bwMode="auto">
          <a:xfrm>
            <a:off x="7434263" y="2384425"/>
            <a:ext cx="390525" cy="169863"/>
            <a:chOff x="4650" y="1129"/>
            <a:chExt cx="246" cy="95"/>
          </a:xfrm>
        </p:grpSpPr>
        <p:sp>
          <p:nvSpPr>
            <p:cNvPr id="30301"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latin typeface="Times New Roman" pitchFamily="18" charset="0"/>
                <a:cs typeface="Arial" pitchFamily="34" charset="0"/>
              </a:endParaRPr>
            </a:p>
          </p:txBody>
        </p:sp>
        <p:sp>
          <p:nvSpPr>
            <p:cNvPr id="30302"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2400">
                <a:latin typeface="Times New Roman" pitchFamily="18" charset="0"/>
                <a:cs typeface="Arial" pitchFamily="34" charset="0"/>
              </a:endParaRPr>
            </a:p>
          </p:txBody>
        </p:sp>
        <p:sp>
          <p:nvSpPr>
            <p:cNvPr id="30303"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latin typeface="Times New Roman" pitchFamily="18" charset="0"/>
                <a:cs typeface="Arial" pitchFamily="34" charset="0"/>
              </a:endParaRPr>
            </a:p>
          </p:txBody>
        </p:sp>
        <p:grpSp>
          <p:nvGrpSpPr>
            <p:cNvPr id="30304" name="Group 1344"/>
            <p:cNvGrpSpPr>
              <a:grpSpLocks/>
            </p:cNvGrpSpPr>
            <p:nvPr/>
          </p:nvGrpSpPr>
          <p:grpSpPr bwMode="auto">
            <a:xfrm>
              <a:off x="4699" y="1145"/>
              <a:ext cx="138" cy="29"/>
              <a:chOff x="2468" y="1332"/>
              <a:chExt cx="310" cy="60"/>
            </a:xfrm>
          </p:grpSpPr>
          <p:sp>
            <p:nvSpPr>
              <p:cNvPr id="30307" name="Freeform 134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308" name="Freeform 134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0305" name="Line 1347"/>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306" name="Line 1348"/>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740" name="Group 1349"/>
          <p:cNvGrpSpPr>
            <a:grpSpLocks/>
          </p:cNvGrpSpPr>
          <p:nvPr/>
        </p:nvGrpSpPr>
        <p:grpSpPr bwMode="auto">
          <a:xfrm>
            <a:off x="7507288" y="2746375"/>
            <a:ext cx="390525" cy="176213"/>
            <a:chOff x="4650" y="1129"/>
            <a:chExt cx="246" cy="95"/>
          </a:xfrm>
        </p:grpSpPr>
        <p:sp>
          <p:nvSpPr>
            <p:cNvPr id="30293"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latin typeface="Times New Roman" pitchFamily="18" charset="0"/>
                <a:cs typeface="Arial" pitchFamily="34" charset="0"/>
              </a:endParaRPr>
            </a:p>
          </p:txBody>
        </p:sp>
        <p:sp>
          <p:nvSpPr>
            <p:cNvPr id="30294"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2400">
                <a:latin typeface="Times New Roman" pitchFamily="18" charset="0"/>
                <a:cs typeface="Arial" pitchFamily="34" charset="0"/>
              </a:endParaRPr>
            </a:p>
          </p:txBody>
        </p:sp>
        <p:sp>
          <p:nvSpPr>
            <p:cNvPr id="30295"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latin typeface="Times New Roman" pitchFamily="18" charset="0"/>
                <a:cs typeface="Arial" pitchFamily="34" charset="0"/>
              </a:endParaRPr>
            </a:p>
          </p:txBody>
        </p:sp>
        <p:grpSp>
          <p:nvGrpSpPr>
            <p:cNvPr id="30296" name="Group 1353"/>
            <p:cNvGrpSpPr>
              <a:grpSpLocks/>
            </p:cNvGrpSpPr>
            <p:nvPr/>
          </p:nvGrpSpPr>
          <p:grpSpPr bwMode="auto">
            <a:xfrm>
              <a:off x="4699" y="1145"/>
              <a:ext cx="138" cy="29"/>
              <a:chOff x="2468" y="1332"/>
              <a:chExt cx="310" cy="60"/>
            </a:xfrm>
          </p:grpSpPr>
          <p:sp>
            <p:nvSpPr>
              <p:cNvPr id="30299" name="Freeform 135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300" name="Freeform 135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0297" name="Line 1356"/>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298" name="Line 1357"/>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741" name="Group 1358"/>
          <p:cNvGrpSpPr>
            <a:grpSpLocks/>
          </p:cNvGrpSpPr>
          <p:nvPr/>
        </p:nvGrpSpPr>
        <p:grpSpPr bwMode="auto">
          <a:xfrm>
            <a:off x="6948488" y="2482850"/>
            <a:ext cx="390525" cy="169863"/>
            <a:chOff x="4650" y="1129"/>
            <a:chExt cx="246" cy="95"/>
          </a:xfrm>
        </p:grpSpPr>
        <p:sp>
          <p:nvSpPr>
            <p:cNvPr id="30285"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latin typeface="Times New Roman" pitchFamily="18" charset="0"/>
                <a:cs typeface="Arial" pitchFamily="34" charset="0"/>
              </a:endParaRPr>
            </a:p>
          </p:txBody>
        </p:sp>
        <p:sp>
          <p:nvSpPr>
            <p:cNvPr id="30286"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2400">
                <a:latin typeface="Times New Roman" pitchFamily="18" charset="0"/>
                <a:cs typeface="Arial" pitchFamily="34" charset="0"/>
              </a:endParaRPr>
            </a:p>
          </p:txBody>
        </p:sp>
        <p:sp>
          <p:nvSpPr>
            <p:cNvPr id="30287"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latin typeface="Times New Roman" pitchFamily="18" charset="0"/>
                <a:cs typeface="Arial" pitchFamily="34" charset="0"/>
              </a:endParaRPr>
            </a:p>
          </p:txBody>
        </p:sp>
        <p:grpSp>
          <p:nvGrpSpPr>
            <p:cNvPr id="30288" name="Group 1362"/>
            <p:cNvGrpSpPr>
              <a:grpSpLocks/>
            </p:cNvGrpSpPr>
            <p:nvPr/>
          </p:nvGrpSpPr>
          <p:grpSpPr bwMode="auto">
            <a:xfrm>
              <a:off x="4699" y="1145"/>
              <a:ext cx="138" cy="29"/>
              <a:chOff x="2468" y="1332"/>
              <a:chExt cx="310" cy="60"/>
            </a:xfrm>
          </p:grpSpPr>
          <p:sp>
            <p:nvSpPr>
              <p:cNvPr id="30291" name="Freeform 136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292" name="Freeform 136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0289" name="Line 1365"/>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290" name="Line 1366"/>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742" name="Group 1367"/>
          <p:cNvGrpSpPr>
            <a:grpSpLocks/>
          </p:cNvGrpSpPr>
          <p:nvPr/>
        </p:nvGrpSpPr>
        <p:grpSpPr bwMode="auto">
          <a:xfrm>
            <a:off x="6959600" y="2746375"/>
            <a:ext cx="390525" cy="169863"/>
            <a:chOff x="4650" y="1129"/>
            <a:chExt cx="246" cy="95"/>
          </a:xfrm>
        </p:grpSpPr>
        <p:sp>
          <p:nvSpPr>
            <p:cNvPr id="30277"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latin typeface="Times New Roman" pitchFamily="18" charset="0"/>
                <a:cs typeface="Arial" pitchFamily="34" charset="0"/>
              </a:endParaRPr>
            </a:p>
          </p:txBody>
        </p:sp>
        <p:sp>
          <p:nvSpPr>
            <p:cNvPr id="30278"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2400">
                <a:latin typeface="Times New Roman" pitchFamily="18" charset="0"/>
                <a:cs typeface="Arial" pitchFamily="34" charset="0"/>
              </a:endParaRPr>
            </a:p>
          </p:txBody>
        </p:sp>
        <p:sp>
          <p:nvSpPr>
            <p:cNvPr id="30279"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latin typeface="Times New Roman" pitchFamily="18" charset="0"/>
                <a:cs typeface="Arial" pitchFamily="34" charset="0"/>
              </a:endParaRPr>
            </a:p>
          </p:txBody>
        </p:sp>
        <p:grpSp>
          <p:nvGrpSpPr>
            <p:cNvPr id="30280" name="Group 1371"/>
            <p:cNvGrpSpPr>
              <a:grpSpLocks/>
            </p:cNvGrpSpPr>
            <p:nvPr/>
          </p:nvGrpSpPr>
          <p:grpSpPr bwMode="auto">
            <a:xfrm>
              <a:off x="4699" y="1145"/>
              <a:ext cx="138" cy="29"/>
              <a:chOff x="2468" y="1332"/>
              <a:chExt cx="310" cy="60"/>
            </a:xfrm>
          </p:grpSpPr>
          <p:sp>
            <p:nvSpPr>
              <p:cNvPr id="30283" name="Freeform 137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284" name="Freeform 137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0281" name="Line 1374"/>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282" name="Line 1375"/>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9743" name="Line 1376"/>
          <p:cNvSpPr>
            <a:spLocks noChangeShapeType="1"/>
          </p:cNvSpPr>
          <p:nvPr/>
        </p:nvSpPr>
        <p:spPr bwMode="auto">
          <a:xfrm>
            <a:off x="8089900" y="2844800"/>
            <a:ext cx="177800"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9744" name="Group 1377"/>
          <p:cNvGrpSpPr>
            <a:grpSpLocks/>
          </p:cNvGrpSpPr>
          <p:nvPr/>
        </p:nvGrpSpPr>
        <p:grpSpPr bwMode="auto">
          <a:xfrm>
            <a:off x="7145338" y="3900488"/>
            <a:ext cx="485775" cy="203200"/>
            <a:chOff x="4650" y="1129"/>
            <a:chExt cx="246" cy="95"/>
          </a:xfrm>
        </p:grpSpPr>
        <p:sp>
          <p:nvSpPr>
            <p:cNvPr id="30269"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latin typeface="Times New Roman" pitchFamily="18" charset="0"/>
                <a:cs typeface="Arial" pitchFamily="34" charset="0"/>
              </a:endParaRPr>
            </a:p>
          </p:txBody>
        </p:sp>
        <p:sp>
          <p:nvSpPr>
            <p:cNvPr id="30270"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2400">
                <a:latin typeface="Times New Roman" pitchFamily="18" charset="0"/>
                <a:cs typeface="Arial" pitchFamily="34" charset="0"/>
              </a:endParaRPr>
            </a:p>
          </p:txBody>
        </p:sp>
        <p:sp>
          <p:nvSpPr>
            <p:cNvPr id="30271"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latin typeface="Times New Roman" pitchFamily="18" charset="0"/>
                <a:cs typeface="Arial" pitchFamily="34" charset="0"/>
              </a:endParaRPr>
            </a:p>
          </p:txBody>
        </p:sp>
        <p:grpSp>
          <p:nvGrpSpPr>
            <p:cNvPr id="30272" name="Group 1381"/>
            <p:cNvGrpSpPr>
              <a:grpSpLocks/>
            </p:cNvGrpSpPr>
            <p:nvPr/>
          </p:nvGrpSpPr>
          <p:grpSpPr bwMode="auto">
            <a:xfrm>
              <a:off x="4699" y="1145"/>
              <a:ext cx="138" cy="29"/>
              <a:chOff x="2468" y="1332"/>
              <a:chExt cx="310" cy="60"/>
            </a:xfrm>
          </p:grpSpPr>
          <p:sp>
            <p:nvSpPr>
              <p:cNvPr id="30275" name="Freeform 138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276" name="Freeform 138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0273" name="Line 1384"/>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274" name="Line 1385"/>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745" name="Group 1386"/>
          <p:cNvGrpSpPr>
            <a:grpSpLocks/>
          </p:cNvGrpSpPr>
          <p:nvPr/>
        </p:nvGrpSpPr>
        <p:grpSpPr bwMode="auto">
          <a:xfrm>
            <a:off x="6826250" y="3619500"/>
            <a:ext cx="485775" cy="203200"/>
            <a:chOff x="4650" y="1129"/>
            <a:chExt cx="246" cy="95"/>
          </a:xfrm>
        </p:grpSpPr>
        <p:sp>
          <p:nvSpPr>
            <p:cNvPr id="30261"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latin typeface="Times New Roman" pitchFamily="18" charset="0"/>
                <a:cs typeface="Arial" pitchFamily="34" charset="0"/>
              </a:endParaRPr>
            </a:p>
          </p:txBody>
        </p:sp>
        <p:sp>
          <p:nvSpPr>
            <p:cNvPr id="30262"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2400">
                <a:latin typeface="Times New Roman" pitchFamily="18" charset="0"/>
                <a:cs typeface="Arial" pitchFamily="34" charset="0"/>
              </a:endParaRPr>
            </a:p>
          </p:txBody>
        </p:sp>
        <p:sp>
          <p:nvSpPr>
            <p:cNvPr id="30263"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latin typeface="Times New Roman" pitchFamily="18" charset="0"/>
                <a:cs typeface="Arial" pitchFamily="34" charset="0"/>
              </a:endParaRPr>
            </a:p>
          </p:txBody>
        </p:sp>
        <p:grpSp>
          <p:nvGrpSpPr>
            <p:cNvPr id="30264" name="Group 1390"/>
            <p:cNvGrpSpPr>
              <a:grpSpLocks/>
            </p:cNvGrpSpPr>
            <p:nvPr/>
          </p:nvGrpSpPr>
          <p:grpSpPr bwMode="auto">
            <a:xfrm>
              <a:off x="4699" y="1145"/>
              <a:ext cx="138" cy="29"/>
              <a:chOff x="2468" y="1332"/>
              <a:chExt cx="310" cy="60"/>
            </a:xfrm>
          </p:grpSpPr>
          <p:sp>
            <p:nvSpPr>
              <p:cNvPr id="30267" name="Freeform 139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268" name="Freeform 139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0265" name="Line 1393"/>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266" name="Line 1394"/>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746" name="Group 1395"/>
          <p:cNvGrpSpPr>
            <a:grpSpLocks/>
          </p:cNvGrpSpPr>
          <p:nvPr/>
        </p:nvGrpSpPr>
        <p:grpSpPr bwMode="auto">
          <a:xfrm>
            <a:off x="7488238" y="3632200"/>
            <a:ext cx="485775" cy="203200"/>
            <a:chOff x="4650" y="1129"/>
            <a:chExt cx="246" cy="95"/>
          </a:xfrm>
        </p:grpSpPr>
        <p:sp>
          <p:nvSpPr>
            <p:cNvPr id="30253"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latin typeface="Times New Roman" pitchFamily="18" charset="0"/>
                <a:cs typeface="Arial" pitchFamily="34" charset="0"/>
              </a:endParaRPr>
            </a:p>
          </p:txBody>
        </p:sp>
        <p:sp>
          <p:nvSpPr>
            <p:cNvPr id="30254"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2400">
                <a:latin typeface="Times New Roman" pitchFamily="18" charset="0"/>
                <a:cs typeface="Arial" pitchFamily="34" charset="0"/>
              </a:endParaRPr>
            </a:p>
          </p:txBody>
        </p:sp>
        <p:sp>
          <p:nvSpPr>
            <p:cNvPr id="30255"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latin typeface="Times New Roman" pitchFamily="18" charset="0"/>
                <a:cs typeface="Arial" pitchFamily="34" charset="0"/>
              </a:endParaRPr>
            </a:p>
          </p:txBody>
        </p:sp>
        <p:grpSp>
          <p:nvGrpSpPr>
            <p:cNvPr id="30256" name="Group 1399"/>
            <p:cNvGrpSpPr>
              <a:grpSpLocks/>
            </p:cNvGrpSpPr>
            <p:nvPr/>
          </p:nvGrpSpPr>
          <p:grpSpPr bwMode="auto">
            <a:xfrm>
              <a:off x="4699" y="1145"/>
              <a:ext cx="138" cy="29"/>
              <a:chOff x="2468" y="1332"/>
              <a:chExt cx="310" cy="60"/>
            </a:xfrm>
          </p:grpSpPr>
          <p:sp>
            <p:nvSpPr>
              <p:cNvPr id="30259" name="Freeform 140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260" name="Freeform 140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0257" name="Line 1402"/>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258" name="Line 1403"/>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747" name="Group 1404"/>
          <p:cNvGrpSpPr>
            <a:grpSpLocks/>
          </p:cNvGrpSpPr>
          <p:nvPr/>
        </p:nvGrpSpPr>
        <p:grpSpPr bwMode="auto">
          <a:xfrm>
            <a:off x="6707188" y="4494213"/>
            <a:ext cx="619125" cy="242887"/>
            <a:chOff x="4650" y="1129"/>
            <a:chExt cx="246" cy="95"/>
          </a:xfrm>
        </p:grpSpPr>
        <p:sp>
          <p:nvSpPr>
            <p:cNvPr id="30245"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latin typeface="Times New Roman" pitchFamily="18" charset="0"/>
                <a:cs typeface="Arial" pitchFamily="34" charset="0"/>
              </a:endParaRPr>
            </a:p>
          </p:txBody>
        </p:sp>
        <p:sp>
          <p:nvSpPr>
            <p:cNvPr id="30246"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2400">
                <a:latin typeface="Times New Roman" pitchFamily="18" charset="0"/>
                <a:cs typeface="Arial" pitchFamily="34" charset="0"/>
              </a:endParaRPr>
            </a:p>
          </p:txBody>
        </p:sp>
        <p:sp>
          <p:nvSpPr>
            <p:cNvPr id="30247"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latin typeface="Times New Roman" pitchFamily="18" charset="0"/>
                <a:cs typeface="Arial" pitchFamily="34" charset="0"/>
              </a:endParaRPr>
            </a:p>
          </p:txBody>
        </p:sp>
        <p:grpSp>
          <p:nvGrpSpPr>
            <p:cNvPr id="30248" name="Group 1408"/>
            <p:cNvGrpSpPr>
              <a:grpSpLocks/>
            </p:cNvGrpSpPr>
            <p:nvPr/>
          </p:nvGrpSpPr>
          <p:grpSpPr bwMode="auto">
            <a:xfrm>
              <a:off x="4699" y="1145"/>
              <a:ext cx="138" cy="29"/>
              <a:chOff x="2468" y="1332"/>
              <a:chExt cx="310" cy="60"/>
            </a:xfrm>
          </p:grpSpPr>
          <p:sp>
            <p:nvSpPr>
              <p:cNvPr id="30251" name="Freeform 140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252" name="Freeform 141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0249" name="Line 1411"/>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250" name="Line 1412"/>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748" name="Group 1413"/>
          <p:cNvGrpSpPr>
            <a:grpSpLocks/>
          </p:cNvGrpSpPr>
          <p:nvPr/>
        </p:nvGrpSpPr>
        <p:grpSpPr bwMode="auto">
          <a:xfrm>
            <a:off x="7340600" y="4792663"/>
            <a:ext cx="619125" cy="242887"/>
            <a:chOff x="4650" y="1129"/>
            <a:chExt cx="246" cy="95"/>
          </a:xfrm>
        </p:grpSpPr>
        <p:sp>
          <p:nvSpPr>
            <p:cNvPr id="30237"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latin typeface="Times New Roman" pitchFamily="18" charset="0"/>
                <a:cs typeface="Arial" pitchFamily="34" charset="0"/>
              </a:endParaRPr>
            </a:p>
          </p:txBody>
        </p:sp>
        <p:sp>
          <p:nvSpPr>
            <p:cNvPr id="30238"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2400">
                <a:latin typeface="Times New Roman" pitchFamily="18" charset="0"/>
                <a:cs typeface="Arial" pitchFamily="34" charset="0"/>
              </a:endParaRPr>
            </a:p>
          </p:txBody>
        </p:sp>
        <p:sp>
          <p:nvSpPr>
            <p:cNvPr id="30239"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latin typeface="Times New Roman" pitchFamily="18" charset="0"/>
                <a:cs typeface="Arial" pitchFamily="34" charset="0"/>
              </a:endParaRPr>
            </a:p>
          </p:txBody>
        </p:sp>
        <p:grpSp>
          <p:nvGrpSpPr>
            <p:cNvPr id="30240" name="Group 1417"/>
            <p:cNvGrpSpPr>
              <a:grpSpLocks/>
            </p:cNvGrpSpPr>
            <p:nvPr/>
          </p:nvGrpSpPr>
          <p:grpSpPr bwMode="auto">
            <a:xfrm>
              <a:off x="4699" y="1145"/>
              <a:ext cx="138" cy="29"/>
              <a:chOff x="2468" y="1332"/>
              <a:chExt cx="310" cy="60"/>
            </a:xfrm>
          </p:grpSpPr>
          <p:sp>
            <p:nvSpPr>
              <p:cNvPr id="30243" name="Freeform 141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244" name="Freeform 141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0241" name="Line 1420"/>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242" name="Line 1421"/>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749" name="Group 1422"/>
          <p:cNvGrpSpPr>
            <a:grpSpLocks/>
          </p:cNvGrpSpPr>
          <p:nvPr/>
        </p:nvGrpSpPr>
        <p:grpSpPr bwMode="auto">
          <a:xfrm>
            <a:off x="5991225" y="4837113"/>
            <a:ext cx="619125" cy="242887"/>
            <a:chOff x="4650" y="1129"/>
            <a:chExt cx="246" cy="95"/>
          </a:xfrm>
        </p:grpSpPr>
        <p:sp>
          <p:nvSpPr>
            <p:cNvPr id="30229"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latin typeface="Times New Roman" pitchFamily="18" charset="0"/>
                <a:cs typeface="Arial" pitchFamily="34" charset="0"/>
              </a:endParaRPr>
            </a:p>
          </p:txBody>
        </p:sp>
        <p:sp>
          <p:nvSpPr>
            <p:cNvPr id="30230"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2400">
                <a:latin typeface="Times New Roman" pitchFamily="18" charset="0"/>
                <a:cs typeface="Arial" pitchFamily="34" charset="0"/>
              </a:endParaRPr>
            </a:p>
          </p:txBody>
        </p:sp>
        <p:sp>
          <p:nvSpPr>
            <p:cNvPr id="30231"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latin typeface="Times New Roman" pitchFamily="18" charset="0"/>
                <a:cs typeface="Arial" pitchFamily="34" charset="0"/>
              </a:endParaRPr>
            </a:p>
          </p:txBody>
        </p:sp>
        <p:grpSp>
          <p:nvGrpSpPr>
            <p:cNvPr id="30232" name="Group 1426"/>
            <p:cNvGrpSpPr>
              <a:grpSpLocks/>
            </p:cNvGrpSpPr>
            <p:nvPr/>
          </p:nvGrpSpPr>
          <p:grpSpPr bwMode="auto">
            <a:xfrm>
              <a:off x="4699" y="1145"/>
              <a:ext cx="138" cy="29"/>
              <a:chOff x="2468" y="1332"/>
              <a:chExt cx="310" cy="60"/>
            </a:xfrm>
          </p:grpSpPr>
          <p:sp>
            <p:nvSpPr>
              <p:cNvPr id="30235" name="Freeform 142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236" name="Freeform 142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0233" name="Line 1429"/>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234" name="Line 1430"/>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750" name="Group 1431"/>
          <p:cNvGrpSpPr>
            <a:grpSpLocks/>
          </p:cNvGrpSpPr>
          <p:nvPr/>
        </p:nvGrpSpPr>
        <p:grpSpPr bwMode="auto">
          <a:xfrm>
            <a:off x="5797550" y="3629025"/>
            <a:ext cx="390525" cy="169863"/>
            <a:chOff x="4650" y="1129"/>
            <a:chExt cx="246" cy="95"/>
          </a:xfrm>
        </p:grpSpPr>
        <p:sp>
          <p:nvSpPr>
            <p:cNvPr id="30221"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latin typeface="Times New Roman" pitchFamily="18" charset="0"/>
                <a:cs typeface="Arial" pitchFamily="34" charset="0"/>
              </a:endParaRPr>
            </a:p>
          </p:txBody>
        </p:sp>
        <p:sp>
          <p:nvSpPr>
            <p:cNvPr id="30222"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2400">
                <a:latin typeface="Times New Roman" pitchFamily="18" charset="0"/>
                <a:cs typeface="Arial" pitchFamily="34" charset="0"/>
              </a:endParaRPr>
            </a:p>
          </p:txBody>
        </p:sp>
        <p:sp>
          <p:nvSpPr>
            <p:cNvPr id="30223"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latin typeface="Times New Roman" pitchFamily="18" charset="0"/>
                <a:cs typeface="Arial" pitchFamily="34" charset="0"/>
              </a:endParaRPr>
            </a:p>
          </p:txBody>
        </p:sp>
        <p:grpSp>
          <p:nvGrpSpPr>
            <p:cNvPr id="30224" name="Group 1435"/>
            <p:cNvGrpSpPr>
              <a:grpSpLocks/>
            </p:cNvGrpSpPr>
            <p:nvPr/>
          </p:nvGrpSpPr>
          <p:grpSpPr bwMode="auto">
            <a:xfrm>
              <a:off x="4699" y="1145"/>
              <a:ext cx="138" cy="29"/>
              <a:chOff x="2468" y="1332"/>
              <a:chExt cx="310" cy="60"/>
            </a:xfrm>
          </p:grpSpPr>
          <p:sp>
            <p:nvSpPr>
              <p:cNvPr id="30227" name="Freeform 143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228" name="Freeform 143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0225" name="Line 1438"/>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226" name="Line 1439"/>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751" name="Group 1440"/>
          <p:cNvGrpSpPr>
            <a:grpSpLocks/>
          </p:cNvGrpSpPr>
          <p:nvPr/>
        </p:nvGrpSpPr>
        <p:grpSpPr bwMode="auto">
          <a:xfrm>
            <a:off x="6097588" y="2476500"/>
            <a:ext cx="390525" cy="169863"/>
            <a:chOff x="4650" y="1129"/>
            <a:chExt cx="246" cy="95"/>
          </a:xfrm>
        </p:grpSpPr>
        <p:sp>
          <p:nvSpPr>
            <p:cNvPr id="30213"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latin typeface="Times New Roman" pitchFamily="18" charset="0"/>
                <a:cs typeface="Arial" pitchFamily="34" charset="0"/>
              </a:endParaRPr>
            </a:p>
          </p:txBody>
        </p:sp>
        <p:sp>
          <p:nvSpPr>
            <p:cNvPr id="30214"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2400">
                <a:latin typeface="Times New Roman" pitchFamily="18" charset="0"/>
                <a:cs typeface="Arial" pitchFamily="34" charset="0"/>
              </a:endParaRPr>
            </a:p>
          </p:txBody>
        </p:sp>
        <p:sp>
          <p:nvSpPr>
            <p:cNvPr id="30215"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latin typeface="Times New Roman" pitchFamily="18" charset="0"/>
                <a:cs typeface="Arial" pitchFamily="34" charset="0"/>
              </a:endParaRPr>
            </a:p>
          </p:txBody>
        </p:sp>
        <p:grpSp>
          <p:nvGrpSpPr>
            <p:cNvPr id="30216" name="Group 1444"/>
            <p:cNvGrpSpPr>
              <a:grpSpLocks/>
            </p:cNvGrpSpPr>
            <p:nvPr/>
          </p:nvGrpSpPr>
          <p:grpSpPr bwMode="auto">
            <a:xfrm>
              <a:off x="4699" y="1145"/>
              <a:ext cx="138" cy="29"/>
              <a:chOff x="2468" y="1332"/>
              <a:chExt cx="310" cy="60"/>
            </a:xfrm>
          </p:grpSpPr>
          <p:sp>
            <p:nvSpPr>
              <p:cNvPr id="30219" name="Freeform 144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220" name="Freeform 144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0217" name="Line 1447"/>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218" name="Line 1448"/>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752" name="Group 1449"/>
          <p:cNvGrpSpPr>
            <a:grpSpLocks/>
          </p:cNvGrpSpPr>
          <p:nvPr/>
        </p:nvGrpSpPr>
        <p:grpSpPr bwMode="auto">
          <a:xfrm>
            <a:off x="5356225" y="3489325"/>
            <a:ext cx="506413" cy="352425"/>
            <a:chOff x="2967" y="478"/>
            <a:chExt cx="788" cy="625"/>
          </a:xfrm>
        </p:grpSpPr>
        <p:pic>
          <p:nvPicPr>
            <p:cNvPr id="30211" name="Picture 1450" descr="access_point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212" name="Picture 1451" descr="antenna_radiation_stylized"/>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53" name="Group 1452"/>
          <p:cNvGrpSpPr>
            <a:grpSpLocks/>
          </p:cNvGrpSpPr>
          <p:nvPr/>
        </p:nvGrpSpPr>
        <p:grpSpPr bwMode="auto">
          <a:xfrm>
            <a:off x="6877050" y="4992688"/>
            <a:ext cx="563563" cy="420687"/>
            <a:chOff x="2967" y="478"/>
            <a:chExt cx="788" cy="625"/>
          </a:xfrm>
        </p:grpSpPr>
        <p:pic>
          <p:nvPicPr>
            <p:cNvPr id="30209" name="Picture 1453" descr="access_point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210" name="Picture 1454"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54" name="Group 1455"/>
          <p:cNvGrpSpPr>
            <a:grpSpLocks/>
          </p:cNvGrpSpPr>
          <p:nvPr/>
        </p:nvGrpSpPr>
        <p:grpSpPr bwMode="auto">
          <a:xfrm>
            <a:off x="5805488" y="1833563"/>
            <a:ext cx="457200" cy="631825"/>
            <a:chOff x="742" y="2409"/>
            <a:chExt cx="576" cy="881"/>
          </a:xfrm>
        </p:grpSpPr>
        <p:grpSp>
          <p:nvGrpSpPr>
            <p:cNvPr id="30191" name="Group 1456"/>
            <p:cNvGrpSpPr>
              <a:grpSpLocks/>
            </p:cNvGrpSpPr>
            <p:nvPr/>
          </p:nvGrpSpPr>
          <p:grpSpPr bwMode="auto">
            <a:xfrm>
              <a:off x="832" y="2643"/>
              <a:ext cx="376" cy="647"/>
              <a:chOff x="3130" y="3288"/>
              <a:chExt cx="410" cy="742"/>
            </a:xfrm>
          </p:grpSpPr>
          <p:sp>
            <p:nvSpPr>
              <p:cNvPr id="30194"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0195"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0196"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0197"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0198"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0199"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0200"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0201"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0202"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0203"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0204"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0205"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0206"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0207"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0208"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pic>
          <p:nvPicPr>
            <p:cNvPr id="30192" name="Picture 1472" descr="cell_tower_radiation copy"/>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2" y="2409"/>
              <a:ext cx="576"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193" name="Oval 1473"/>
            <p:cNvSpPr>
              <a:spLocks noChangeArrowheads="1"/>
            </p:cNvSpPr>
            <p:nvPr/>
          </p:nvSpPr>
          <p:spPr bwMode="auto">
            <a:xfrm>
              <a:off x="986" y="2597"/>
              <a:ext cx="66" cy="69"/>
            </a:xfrm>
            <a:prstGeom prst="ellipse">
              <a:avLst/>
            </a:prstGeom>
            <a:solidFill>
              <a:schemeClr val="tx2"/>
            </a:soli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grpSp>
      <p:grpSp>
        <p:nvGrpSpPr>
          <p:cNvPr id="29755" name="Group 1474"/>
          <p:cNvGrpSpPr>
            <a:grpSpLocks/>
          </p:cNvGrpSpPr>
          <p:nvPr/>
        </p:nvGrpSpPr>
        <p:grpSpPr bwMode="auto">
          <a:xfrm>
            <a:off x="7985125" y="4991100"/>
            <a:ext cx="227013" cy="481013"/>
            <a:chOff x="4140" y="429"/>
            <a:chExt cx="1425" cy="2396"/>
          </a:xfrm>
        </p:grpSpPr>
        <p:sp>
          <p:nvSpPr>
            <p:cNvPr id="30159" name="Freeform 1475"/>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60" name="Rectangle 1476"/>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30161" name="Freeform 1477"/>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62" name="Freeform 1478"/>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63" name="Rectangle 1479"/>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grpSp>
          <p:nvGrpSpPr>
            <p:cNvPr id="30164" name="Group 1480"/>
            <p:cNvGrpSpPr>
              <a:grpSpLocks/>
            </p:cNvGrpSpPr>
            <p:nvPr/>
          </p:nvGrpSpPr>
          <p:grpSpPr bwMode="auto">
            <a:xfrm>
              <a:off x="4749" y="668"/>
              <a:ext cx="581" cy="145"/>
              <a:chOff x="614" y="2568"/>
              <a:chExt cx="725" cy="139"/>
            </a:xfrm>
          </p:grpSpPr>
          <p:sp>
            <p:nvSpPr>
              <p:cNvPr id="30189" name="AutoShape 1481"/>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30190" name="AutoShape 1482"/>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grpSp>
        <p:sp>
          <p:nvSpPr>
            <p:cNvPr id="30165" name="Rectangle 1483"/>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grpSp>
          <p:nvGrpSpPr>
            <p:cNvPr id="30166" name="Group 1484"/>
            <p:cNvGrpSpPr>
              <a:grpSpLocks/>
            </p:cNvGrpSpPr>
            <p:nvPr/>
          </p:nvGrpSpPr>
          <p:grpSpPr bwMode="auto">
            <a:xfrm>
              <a:off x="4747" y="994"/>
              <a:ext cx="581" cy="134"/>
              <a:chOff x="614" y="2568"/>
              <a:chExt cx="725" cy="139"/>
            </a:xfrm>
          </p:grpSpPr>
          <p:sp>
            <p:nvSpPr>
              <p:cNvPr id="30187" name="AutoShape 1485"/>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30188" name="AutoShape 1486"/>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grpSp>
        <p:sp>
          <p:nvSpPr>
            <p:cNvPr id="30167" name="Rectangle 1487"/>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30168" name="Rectangle 1488"/>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grpSp>
          <p:nvGrpSpPr>
            <p:cNvPr id="30169" name="Group 1489"/>
            <p:cNvGrpSpPr>
              <a:grpSpLocks/>
            </p:cNvGrpSpPr>
            <p:nvPr/>
          </p:nvGrpSpPr>
          <p:grpSpPr bwMode="auto">
            <a:xfrm>
              <a:off x="4735" y="1627"/>
              <a:ext cx="582" cy="151"/>
              <a:chOff x="614" y="2568"/>
              <a:chExt cx="725" cy="139"/>
            </a:xfrm>
          </p:grpSpPr>
          <p:sp>
            <p:nvSpPr>
              <p:cNvPr id="30185" name="AutoShape 1490"/>
              <p:cNvSpPr>
                <a:spLocks noChangeArrowheads="1"/>
              </p:cNvSpPr>
              <p:nvPr/>
            </p:nvSpPr>
            <p:spPr bwMode="auto">
              <a:xfrm>
                <a:off x="618" y="2579"/>
                <a:ext cx="720" cy="13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30186" name="AutoShape 1491"/>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grpSp>
        <p:sp>
          <p:nvSpPr>
            <p:cNvPr id="30170" name="Freeform 1492"/>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30171" name="Group 1493"/>
            <p:cNvGrpSpPr>
              <a:grpSpLocks/>
            </p:cNvGrpSpPr>
            <p:nvPr/>
          </p:nvGrpSpPr>
          <p:grpSpPr bwMode="auto">
            <a:xfrm>
              <a:off x="4739" y="1327"/>
              <a:ext cx="582" cy="139"/>
              <a:chOff x="614" y="2568"/>
              <a:chExt cx="725" cy="139"/>
            </a:xfrm>
          </p:grpSpPr>
          <p:sp>
            <p:nvSpPr>
              <p:cNvPr id="30183" name="AutoShape 1494"/>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30184" name="AutoShape 1495"/>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grpSp>
        <p:sp>
          <p:nvSpPr>
            <p:cNvPr id="30172" name="Rectangle 1496"/>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30173" name="Freeform 1497"/>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74" name="Freeform 1498"/>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75" name="Oval 1499"/>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30176" name="Freeform 1500"/>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77" name="AutoShape 1501"/>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30178" name="AutoShape 1502"/>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30179" name="Oval 1503"/>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30180" name="Oval 1504"/>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eaLnBrk="1" hangingPunct="1">
                <a:lnSpc>
                  <a:spcPct val="100000"/>
                </a:lnSpc>
                <a:spcBef>
                  <a:spcPct val="0"/>
                </a:spcBef>
                <a:buClrTx/>
                <a:buSzTx/>
                <a:buFontTx/>
                <a:buNone/>
              </a:pPr>
              <a:endParaRPr lang="en-US" altLang="en-US" sz="1800">
                <a:solidFill>
                  <a:srgbClr val="FF0000"/>
                </a:solidFill>
                <a:latin typeface="Arial" pitchFamily="34" charset="0"/>
                <a:cs typeface="Arial" pitchFamily="34" charset="0"/>
              </a:endParaRPr>
            </a:p>
          </p:txBody>
        </p:sp>
        <p:sp>
          <p:nvSpPr>
            <p:cNvPr id="30181" name="Oval 1505"/>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30182" name="Rectangle 1506"/>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grpSp>
      <p:grpSp>
        <p:nvGrpSpPr>
          <p:cNvPr id="29756" name="Group 1507"/>
          <p:cNvGrpSpPr>
            <a:grpSpLocks/>
          </p:cNvGrpSpPr>
          <p:nvPr/>
        </p:nvGrpSpPr>
        <p:grpSpPr bwMode="auto">
          <a:xfrm>
            <a:off x="7669213" y="5292725"/>
            <a:ext cx="227012" cy="481013"/>
            <a:chOff x="4140" y="429"/>
            <a:chExt cx="1425" cy="2396"/>
          </a:xfrm>
        </p:grpSpPr>
        <p:sp>
          <p:nvSpPr>
            <p:cNvPr id="30127" name="Freeform 1508"/>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28" name="Rectangle 1509"/>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30129" name="Freeform 1510"/>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30" name="Freeform 1511"/>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31" name="Rectangle 1512"/>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grpSp>
          <p:nvGrpSpPr>
            <p:cNvPr id="30132" name="Group 1513"/>
            <p:cNvGrpSpPr>
              <a:grpSpLocks/>
            </p:cNvGrpSpPr>
            <p:nvPr/>
          </p:nvGrpSpPr>
          <p:grpSpPr bwMode="auto">
            <a:xfrm>
              <a:off x="4749" y="668"/>
              <a:ext cx="581" cy="145"/>
              <a:chOff x="614" y="2568"/>
              <a:chExt cx="725" cy="139"/>
            </a:xfrm>
          </p:grpSpPr>
          <p:sp>
            <p:nvSpPr>
              <p:cNvPr id="30157" name="AutoShape 1514"/>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30158" name="AutoShape 1515"/>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grpSp>
        <p:sp>
          <p:nvSpPr>
            <p:cNvPr id="30133" name="Rectangle 1516"/>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grpSp>
          <p:nvGrpSpPr>
            <p:cNvPr id="30134" name="Group 1517"/>
            <p:cNvGrpSpPr>
              <a:grpSpLocks/>
            </p:cNvGrpSpPr>
            <p:nvPr/>
          </p:nvGrpSpPr>
          <p:grpSpPr bwMode="auto">
            <a:xfrm>
              <a:off x="4747" y="994"/>
              <a:ext cx="581" cy="134"/>
              <a:chOff x="614" y="2568"/>
              <a:chExt cx="725" cy="139"/>
            </a:xfrm>
          </p:grpSpPr>
          <p:sp>
            <p:nvSpPr>
              <p:cNvPr id="30155" name="AutoShape 1518"/>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30156" name="AutoShape 1519"/>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grpSp>
        <p:sp>
          <p:nvSpPr>
            <p:cNvPr id="30135" name="Rectangle 1520"/>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30136" name="Rectangle 1521"/>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grpSp>
          <p:nvGrpSpPr>
            <p:cNvPr id="30137" name="Group 1522"/>
            <p:cNvGrpSpPr>
              <a:grpSpLocks/>
            </p:cNvGrpSpPr>
            <p:nvPr/>
          </p:nvGrpSpPr>
          <p:grpSpPr bwMode="auto">
            <a:xfrm>
              <a:off x="4735" y="1627"/>
              <a:ext cx="582" cy="151"/>
              <a:chOff x="614" y="2568"/>
              <a:chExt cx="725" cy="139"/>
            </a:xfrm>
          </p:grpSpPr>
          <p:sp>
            <p:nvSpPr>
              <p:cNvPr id="30153" name="AutoShape 1523"/>
              <p:cNvSpPr>
                <a:spLocks noChangeArrowheads="1"/>
              </p:cNvSpPr>
              <p:nvPr/>
            </p:nvSpPr>
            <p:spPr bwMode="auto">
              <a:xfrm>
                <a:off x="618" y="2579"/>
                <a:ext cx="720" cy="13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30154" name="AutoShape 1524"/>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grpSp>
        <p:sp>
          <p:nvSpPr>
            <p:cNvPr id="30138" name="Freeform 1525"/>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30139" name="Group 1526"/>
            <p:cNvGrpSpPr>
              <a:grpSpLocks/>
            </p:cNvGrpSpPr>
            <p:nvPr/>
          </p:nvGrpSpPr>
          <p:grpSpPr bwMode="auto">
            <a:xfrm>
              <a:off x="4739" y="1327"/>
              <a:ext cx="582" cy="139"/>
              <a:chOff x="614" y="2568"/>
              <a:chExt cx="725" cy="139"/>
            </a:xfrm>
          </p:grpSpPr>
          <p:sp>
            <p:nvSpPr>
              <p:cNvPr id="30151" name="AutoShape 1527"/>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30152" name="AutoShape 1528"/>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grpSp>
        <p:sp>
          <p:nvSpPr>
            <p:cNvPr id="30140" name="Rectangle 1529"/>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30141" name="Freeform 1530"/>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42" name="Freeform 1531"/>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43" name="Oval 1532"/>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30144" name="Freeform 1533"/>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45" name="AutoShape 1534"/>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30146" name="AutoShape 1535"/>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30147" name="Oval 1536"/>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30148" name="Oval 1537"/>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eaLnBrk="1" hangingPunct="1">
                <a:lnSpc>
                  <a:spcPct val="100000"/>
                </a:lnSpc>
                <a:spcBef>
                  <a:spcPct val="0"/>
                </a:spcBef>
                <a:buClrTx/>
                <a:buSzTx/>
                <a:buFontTx/>
                <a:buNone/>
              </a:pPr>
              <a:endParaRPr lang="en-US" altLang="en-US" sz="1800">
                <a:solidFill>
                  <a:srgbClr val="FF0000"/>
                </a:solidFill>
                <a:latin typeface="Arial" pitchFamily="34" charset="0"/>
                <a:cs typeface="Arial" pitchFamily="34" charset="0"/>
              </a:endParaRPr>
            </a:p>
          </p:txBody>
        </p:sp>
        <p:sp>
          <p:nvSpPr>
            <p:cNvPr id="30149" name="Oval 1538"/>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30150" name="Rectangle 1539"/>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grpSp>
      <p:grpSp>
        <p:nvGrpSpPr>
          <p:cNvPr id="29757" name="Group 1540"/>
          <p:cNvGrpSpPr>
            <a:grpSpLocks/>
          </p:cNvGrpSpPr>
          <p:nvPr/>
        </p:nvGrpSpPr>
        <p:grpSpPr bwMode="auto">
          <a:xfrm>
            <a:off x="5046663" y="2032000"/>
            <a:ext cx="534987" cy="407988"/>
            <a:chOff x="877" y="1008"/>
            <a:chExt cx="2747" cy="2591"/>
          </a:xfrm>
        </p:grpSpPr>
        <p:pic>
          <p:nvPicPr>
            <p:cNvPr id="30104" name="Picture 1541" descr="antenna_stylized"/>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105" name="Picture 1542" descr="laptop_keyboar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106" name="Freeform 1543"/>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30107" name="Picture 1544" descr="screen"/>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108" name="Freeform 1545"/>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09" name="Freeform 1546"/>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10" name="Freeform 1547"/>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11" name="Freeform 1548"/>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12" name="Freeform 1549"/>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13" name="Freeform 1550"/>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30114" name="Group 1551"/>
            <p:cNvGrpSpPr>
              <a:grpSpLocks/>
            </p:cNvGrpSpPr>
            <p:nvPr/>
          </p:nvGrpSpPr>
          <p:grpSpPr bwMode="auto">
            <a:xfrm>
              <a:off x="1709" y="3008"/>
              <a:ext cx="507" cy="234"/>
              <a:chOff x="1740" y="2642"/>
              <a:chExt cx="752" cy="327"/>
            </a:xfrm>
          </p:grpSpPr>
          <p:sp>
            <p:nvSpPr>
              <p:cNvPr id="30121" name="Freeform 1552"/>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22" name="Freeform 1553"/>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23" name="Freeform 1554"/>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24" name="Freeform 1555"/>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25" name="Freeform 1556"/>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26" name="Freeform 1557"/>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0115" name="Freeform 1558"/>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16" name="Freeform 1559"/>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17" name="Freeform 1560"/>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18" name="Freeform 1561"/>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19" name="Freeform 1562"/>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20" name="Freeform 1563"/>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9758" name="Group 1564"/>
          <p:cNvGrpSpPr>
            <a:grpSpLocks/>
          </p:cNvGrpSpPr>
          <p:nvPr/>
        </p:nvGrpSpPr>
        <p:grpSpPr bwMode="auto">
          <a:xfrm>
            <a:off x="6616700" y="5475288"/>
            <a:ext cx="474663" cy="407987"/>
            <a:chOff x="877" y="1008"/>
            <a:chExt cx="2747" cy="2591"/>
          </a:xfrm>
        </p:grpSpPr>
        <p:pic>
          <p:nvPicPr>
            <p:cNvPr id="30081" name="Picture 156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082" name="Picture 1566" descr="laptop_keyboar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083" name="Freeform 1567"/>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30084" name="Picture 1568" descr="screen"/>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085" name="Freeform 1569"/>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86" name="Freeform 1570"/>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87" name="Freeform 1571"/>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88" name="Freeform 1572"/>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89" name="Freeform 1573"/>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90" name="Freeform 1574"/>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30091" name="Group 1575"/>
            <p:cNvGrpSpPr>
              <a:grpSpLocks/>
            </p:cNvGrpSpPr>
            <p:nvPr/>
          </p:nvGrpSpPr>
          <p:grpSpPr bwMode="auto">
            <a:xfrm>
              <a:off x="1709" y="3008"/>
              <a:ext cx="507" cy="234"/>
              <a:chOff x="1740" y="2642"/>
              <a:chExt cx="752" cy="327"/>
            </a:xfrm>
          </p:grpSpPr>
          <p:sp>
            <p:nvSpPr>
              <p:cNvPr id="30098" name="Freeform 157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99" name="Freeform 157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00" name="Freeform 157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01" name="Freeform 157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02" name="Freeform 158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03" name="Freeform 158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0092" name="Freeform 1582"/>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93" name="Freeform 1583"/>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94" name="Freeform 1584"/>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95" name="Freeform 1585"/>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96" name="Freeform 1586"/>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97" name="Freeform 1587"/>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9759" name="Group 1588"/>
          <p:cNvGrpSpPr>
            <a:grpSpLocks/>
          </p:cNvGrpSpPr>
          <p:nvPr/>
        </p:nvGrpSpPr>
        <p:grpSpPr bwMode="auto">
          <a:xfrm>
            <a:off x="5305425" y="3030538"/>
            <a:ext cx="444500" cy="407987"/>
            <a:chOff x="877" y="1008"/>
            <a:chExt cx="2747" cy="2591"/>
          </a:xfrm>
        </p:grpSpPr>
        <p:pic>
          <p:nvPicPr>
            <p:cNvPr id="30058" name="Picture 1589" descr="antenna_stylized"/>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059" name="Picture 1590" descr="laptop_keyboard"/>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060" name="Freeform 1591"/>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30061" name="Picture 1592" descr="screen"/>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062" name="Freeform 1593"/>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63" name="Freeform 1594"/>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64" name="Freeform 1595"/>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65" name="Freeform 1596"/>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66" name="Freeform 1597"/>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67" name="Freeform 1598"/>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30068" name="Group 1599"/>
            <p:cNvGrpSpPr>
              <a:grpSpLocks/>
            </p:cNvGrpSpPr>
            <p:nvPr/>
          </p:nvGrpSpPr>
          <p:grpSpPr bwMode="auto">
            <a:xfrm>
              <a:off x="1709" y="3008"/>
              <a:ext cx="507" cy="234"/>
              <a:chOff x="1740" y="2642"/>
              <a:chExt cx="752" cy="327"/>
            </a:xfrm>
          </p:grpSpPr>
          <p:sp>
            <p:nvSpPr>
              <p:cNvPr id="30075" name="Freeform 1600"/>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76" name="Freeform 1601"/>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77" name="Freeform 1602"/>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78" name="Freeform 1603"/>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79" name="Freeform 1604"/>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80" name="Freeform 1605"/>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0069" name="Freeform 1606"/>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70" name="Freeform 1607"/>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71" name="Freeform 1608"/>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72" name="Freeform 1609"/>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73" name="Freeform 1610"/>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74" name="Freeform 1611"/>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9760" name="Group 1612"/>
          <p:cNvGrpSpPr>
            <a:grpSpLocks/>
          </p:cNvGrpSpPr>
          <p:nvPr/>
        </p:nvGrpSpPr>
        <p:grpSpPr bwMode="auto">
          <a:xfrm flipH="1">
            <a:off x="5684838" y="3211513"/>
            <a:ext cx="414337" cy="373062"/>
            <a:chOff x="2839" y="3501"/>
            <a:chExt cx="755" cy="803"/>
          </a:xfrm>
        </p:grpSpPr>
        <p:pic>
          <p:nvPicPr>
            <p:cNvPr id="30056" name="Picture 1613" descr="desktop_computer_stylized_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057" name="Freeform 1614"/>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29761" name="Group 1615"/>
          <p:cNvGrpSpPr>
            <a:grpSpLocks/>
          </p:cNvGrpSpPr>
          <p:nvPr/>
        </p:nvGrpSpPr>
        <p:grpSpPr bwMode="auto">
          <a:xfrm>
            <a:off x="7051675" y="5411788"/>
            <a:ext cx="474663" cy="407987"/>
            <a:chOff x="877" y="1008"/>
            <a:chExt cx="2747" cy="2591"/>
          </a:xfrm>
        </p:grpSpPr>
        <p:pic>
          <p:nvPicPr>
            <p:cNvPr id="30033" name="Picture 1616"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034" name="Picture 1617" descr="laptop_keyboar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035" name="Freeform 1618"/>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30036" name="Picture 1619" descr="screen"/>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037" name="Freeform 1620"/>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38" name="Freeform 1621"/>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39" name="Freeform 1622"/>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40" name="Freeform 1623"/>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41" name="Freeform 1624"/>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42" name="Freeform 1625"/>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30043" name="Group 1626"/>
            <p:cNvGrpSpPr>
              <a:grpSpLocks/>
            </p:cNvGrpSpPr>
            <p:nvPr/>
          </p:nvGrpSpPr>
          <p:grpSpPr bwMode="auto">
            <a:xfrm>
              <a:off x="1709" y="3008"/>
              <a:ext cx="507" cy="234"/>
              <a:chOff x="1740" y="2642"/>
              <a:chExt cx="752" cy="327"/>
            </a:xfrm>
          </p:grpSpPr>
          <p:sp>
            <p:nvSpPr>
              <p:cNvPr id="30050" name="Freeform 1627"/>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51" name="Freeform 1628"/>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52" name="Freeform 1629"/>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53" name="Freeform 1630"/>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54" name="Freeform 1631"/>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55" name="Freeform 1632"/>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0044" name="Freeform 1633"/>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45" name="Freeform 1634"/>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46" name="Freeform 1635"/>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47" name="Freeform 1636"/>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48" name="Freeform 1637"/>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49" name="Freeform 1638"/>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102" name="Rectangle 2"/>
          <p:cNvSpPr>
            <a:spLocks noGrp="1" noChangeArrowheads="1"/>
          </p:cNvSpPr>
          <p:nvPr>
            <p:ph type="title"/>
          </p:nvPr>
        </p:nvSpPr>
        <p:spPr>
          <a:xfrm>
            <a:off x="460375" y="222250"/>
            <a:ext cx="8382000" cy="942975"/>
          </a:xfrm>
        </p:spPr>
        <p:txBody>
          <a:bodyPr/>
          <a:lstStyle/>
          <a:p>
            <a:pPr>
              <a:defRPr/>
            </a:pPr>
            <a:r>
              <a:rPr lang="en-US" sz="4000">
                <a:ea typeface="ＭＳ Ｐゴシック" charset="0"/>
                <a:cs typeface="+mj-cs"/>
              </a:rPr>
              <a:t>Network layer</a:t>
            </a:r>
          </a:p>
        </p:txBody>
      </p:sp>
      <p:sp>
        <p:nvSpPr>
          <p:cNvPr id="29764" name="Rectangle 3"/>
          <p:cNvSpPr>
            <a:spLocks noGrp="1" noChangeArrowheads="1"/>
          </p:cNvSpPr>
          <p:nvPr>
            <p:ph type="body" sz="half" idx="1"/>
          </p:nvPr>
        </p:nvSpPr>
        <p:spPr>
          <a:xfrm>
            <a:off x="546100" y="1255713"/>
            <a:ext cx="4365625" cy="5100637"/>
          </a:xfrm>
        </p:spPr>
        <p:txBody>
          <a:bodyPr>
            <a:normAutofit fontScale="92500" lnSpcReduction="10000"/>
          </a:bodyPr>
          <a:lstStyle/>
          <a:p>
            <a:r>
              <a:rPr lang="en-US" altLang="en-US"/>
              <a:t>transport segment from sending to receiving host </a:t>
            </a:r>
          </a:p>
          <a:p>
            <a:r>
              <a:rPr lang="en-US" altLang="en-US"/>
              <a:t>on sending side encapsulates segments into datagrams</a:t>
            </a:r>
          </a:p>
          <a:p>
            <a:r>
              <a:rPr lang="en-US" altLang="en-US"/>
              <a:t>on receiving side, delivers segments to transport layer</a:t>
            </a:r>
          </a:p>
          <a:p>
            <a:r>
              <a:rPr lang="en-US" altLang="en-US"/>
              <a:t>network layer protocols in </a:t>
            </a:r>
            <a:r>
              <a:rPr lang="en-US" altLang="en-US" i="1">
                <a:solidFill>
                  <a:srgbClr val="000099"/>
                </a:solidFill>
              </a:rPr>
              <a:t>every</a:t>
            </a:r>
            <a:r>
              <a:rPr lang="en-US" altLang="en-US">
                <a:solidFill>
                  <a:srgbClr val="000099"/>
                </a:solidFill>
              </a:rPr>
              <a:t> </a:t>
            </a:r>
            <a:r>
              <a:rPr lang="en-US" altLang="en-US"/>
              <a:t>host, router</a:t>
            </a:r>
          </a:p>
          <a:p>
            <a:r>
              <a:rPr lang="en-US" altLang="en-US"/>
              <a:t>router examines header fields in all IP datagrams passing through it</a:t>
            </a:r>
            <a:endParaRPr lang="en-US" altLang="en-US" sz="2000"/>
          </a:p>
          <a:p>
            <a:endParaRPr lang="en-US" altLang="en-US" sz="2400"/>
          </a:p>
        </p:txBody>
      </p:sp>
      <p:grpSp>
        <p:nvGrpSpPr>
          <p:cNvPr id="19767" name="Group 1046"/>
          <p:cNvGrpSpPr>
            <a:grpSpLocks/>
          </p:cNvGrpSpPr>
          <p:nvPr/>
        </p:nvGrpSpPr>
        <p:grpSpPr bwMode="auto">
          <a:xfrm>
            <a:off x="5400675" y="1141413"/>
            <a:ext cx="1047750" cy="996950"/>
            <a:chOff x="3402" y="719"/>
            <a:chExt cx="660" cy="628"/>
          </a:xfrm>
        </p:grpSpPr>
        <p:sp>
          <p:nvSpPr>
            <p:cNvPr id="30023" name="Freeform 1030"/>
            <p:cNvSpPr>
              <a:spLocks/>
            </p:cNvSpPr>
            <p:nvPr/>
          </p:nvSpPr>
          <p:spPr bwMode="auto">
            <a:xfrm>
              <a:off x="3402" y="753"/>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endParaRPr lang="en-US"/>
            </a:p>
          </p:txBody>
        </p:sp>
        <p:grpSp>
          <p:nvGrpSpPr>
            <p:cNvPr id="30024" name="Group 310"/>
            <p:cNvGrpSpPr>
              <a:grpSpLocks/>
            </p:cNvGrpSpPr>
            <p:nvPr/>
          </p:nvGrpSpPr>
          <p:grpSpPr bwMode="auto">
            <a:xfrm>
              <a:off x="3549" y="719"/>
              <a:ext cx="513" cy="547"/>
              <a:chOff x="2956" y="969"/>
              <a:chExt cx="513" cy="547"/>
            </a:xfrm>
          </p:grpSpPr>
          <p:sp>
            <p:nvSpPr>
              <p:cNvPr id="30025" name="Rectangle 311"/>
              <p:cNvSpPr>
                <a:spLocks noChangeArrowheads="1"/>
              </p:cNvSpPr>
              <p:nvPr/>
            </p:nvSpPr>
            <p:spPr bwMode="auto">
              <a:xfrm>
                <a:off x="3018" y="969"/>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30026" name="Rectangle 312"/>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30027" name="Rectangle 313"/>
              <p:cNvSpPr>
                <a:spLocks noChangeArrowheads="1"/>
              </p:cNvSpPr>
              <p:nvPr/>
            </p:nvSpPr>
            <p:spPr bwMode="auto">
              <a:xfrm>
                <a:off x="3000" y="1185"/>
                <a:ext cx="432" cy="10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30028" name="Text Box 314"/>
              <p:cNvSpPr txBox="1">
                <a:spLocks noChangeArrowheads="1"/>
              </p:cNvSpPr>
              <p:nvPr/>
            </p:nvSpPr>
            <p:spPr bwMode="auto">
              <a:xfrm>
                <a:off x="2956" y="97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r>
                  <a:rPr lang="en-US" altLang="en-US" sz="1000">
                    <a:latin typeface="Arial" pitchFamily="34" charset="0"/>
                  </a:rPr>
                  <a:t>application</a:t>
                </a:r>
              </a:p>
              <a:p>
                <a:pPr algn="ctr">
                  <a:lnSpc>
                    <a:spcPct val="100000"/>
                  </a:lnSpc>
                  <a:spcBef>
                    <a:spcPct val="0"/>
                  </a:spcBef>
                  <a:buClrTx/>
                  <a:buSzTx/>
                  <a:buFontTx/>
                  <a:buNone/>
                </a:pPr>
                <a:r>
                  <a:rPr lang="en-US" altLang="en-US" sz="1000">
                    <a:latin typeface="Arial" pitchFamily="34" charset="0"/>
                  </a:rPr>
                  <a:t>transport</a:t>
                </a:r>
              </a:p>
              <a:p>
                <a:pPr algn="ctr">
                  <a:lnSpc>
                    <a:spcPct val="100000"/>
                  </a:lnSpc>
                  <a:spcBef>
                    <a:spcPct val="0"/>
                  </a:spcBef>
                  <a:buClrTx/>
                  <a:buSzTx/>
                  <a:buFontTx/>
                  <a:buNone/>
                </a:pPr>
                <a:r>
                  <a:rPr lang="en-US" altLang="en-US" sz="1000">
                    <a:solidFill>
                      <a:schemeClr val="bg1"/>
                    </a:solidFill>
                    <a:latin typeface="Arial" pitchFamily="34" charset="0"/>
                  </a:rPr>
                  <a:t>network</a:t>
                </a:r>
                <a:endParaRPr lang="en-US" altLang="en-US" sz="1000">
                  <a:latin typeface="Arial" pitchFamily="34" charset="0"/>
                </a:endParaRPr>
              </a:p>
              <a:p>
                <a:pPr algn="ctr">
                  <a:lnSpc>
                    <a:spcPct val="100000"/>
                  </a:lnSpc>
                  <a:spcBef>
                    <a:spcPct val="0"/>
                  </a:spcBef>
                  <a:buClrTx/>
                  <a:buSzTx/>
                  <a:buFontTx/>
                  <a:buNone/>
                </a:pPr>
                <a:r>
                  <a:rPr lang="en-US" altLang="en-US" sz="1000">
                    <a:latin typeface="Arial" pitchFamily="34" charset="0"/>
                  </a:rPr>
                  <a:t>data link</a:t>
                </a:r>
              </a:p>
              <a:p>
                <a:pPr algn="ctr">
                  <a:lnSpc>
                    <a:spcPct val="100000"/>
                  </a:lnSpc>
                  <a:spcBef>
                    <a:spcPct val="0"/>
                  </a:spcBef>
                  <a:buClrTx/>
                  <a:buSzTx/>
                  <a:buFontTx/>
                  <a:buNone/>
                </a:pPr>
                <a:r>
                  <a:rPr lang="en-US" altLang="en-US" sz="1000">
                    <a:latin typeface="Arial" pitchFamily="34" charset="0"/>
                  </a:rPr>
                  <a:t>physical</a:t>
                </a:r>
                <a:endParaRPr lang="en-US" altLang="en-US" sz="2400">
                  <a:latin typeface="Arial" pitchFamily="34" charset="0"/>
                </a:endParaRPr>
              </a:p>
            </p:txBody>
          </p:sp>
          <p:sp>
            <p:nvSpPr>
              <p:cNvPr id="30029" name="Line 315"/>
              <p:cNvSpPr>
                <a:spLocks noChangeShapeType="1"/>
              </p:cNvSpPr>
              <p:nvPr/>
            </p:nvSpPr>
            <p:spPr bwMode="auto">
              <a:xfrm>
                <a:off x="2997" y="119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030" name="Line 316"/>
              <p:cNvSpPr>
                <a:spLocks noChangeShapeType="1"/>
              </p:cNvSpPr>
              <p:nvPr/>
            </p:nvSpPr>
            <p:spPr bwMode="auto">
              <a:xfrm>
                <a:off x="3003" y="129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031" name="Line 317"/>
              <p:cNvSpPr>
                <a:spLocks noChangeShapeType="1"/>
              </p:cNvSpPr>
              <p:nvPr/>
            </p:nvSpPr>
            <p:spPr bwMode="auto">
              <a:xfrm>
                <a:off x="3003" y="137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032" name="Line 318"/>
              <p:cNvSpPr>
                <a:spLocks noChangeShapeType="1"/>
              </p:cNvSpPr>
              <p:nvPr/>
            </p:nvSpPr>
            <p:spPr bwMode="auto">
              <a:xfrm>
                <a:off x="3003" y="109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9769" name="Group 1047"/>
          <p:cNvGrpSpPr>
            <a:grpSpLocks/>
          </p:cNvGrpSpPr>
          <p:nvPr/>
        </p:nvGrpSpPr>
        <p:grpSpPr bwMode="auto">
          <a:xfrm>
            <a:off x="8096250" y="4148138"/>
            <a:ext cx="1047750" cy="996950"/>
            <a:chOff x="3402" y="719"/>
            <a:chExt cx="660" cy="628"/>
          </a:xfrm>
        </p:grpSpPr>
        <p:sp>
          <p:nvSpPr>
            <p:cNvPr id="30013" name="Freeform 1048"/>
            <p:cNvSpPr>
              <a:spLocks/>
            </p:cNvSpPr>
            <p:nvPr/>
          </p:nvSpPr>
          <p:spPr bwMode="auto">
            <a:xfrm>
              <a:off x="3402" y="753"/>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endParaRPr lang="en-US"/>
            </a:p>
          </p:txBody>
        </p:sp>
        <p:grpSp>
          <p:nvGrpSpPr>
            <p:cNvPr id="30014" name="Group 1049"/>
            <p:cNvGrpSpPr>
              <a:grpSpLocks/>
            </p:cNvGrpSpPr>
            <p:nvPr/>
          </p:nvGrpSpPr>
          <p:grpSpPr bwMode="auto">
            <a:xfrm>
              <a:off x="3549" y="719"/>
              <a:ext cx="513" cy="547"/>
              <a:chOff x="2956" y="969"/>
              <a:chExt cx="513" cy="547"/>
            </a:xfrm>
          </p:grpSpPr>
          <p:sp>
            <p:nvSpPr>
              <p:cNvPr id="30015" name="Rectangle 1050"/>
              <p:cNvSpPr>
                <a:spLocks noChangeArrowheads="1"/>
              </p:cNvSpPr>
              <p:nvPr/>
            </p:nvSpPr>
            <p:spPr bwMode="auto">
              <a:xfrm>
                <a:off x="3018" y="969"/>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30016" name="Rectangle 1051"/>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30017" name="Rectangle 1052"/>
              <p:cNvSpPr>
                <a:spLocks noChangeArrowheads="1"/>
              </p:cNvSpPr>
              <p:nvPr/>
            </p:nvSpPr>
            <p:spPr bwMode="auto">
              <a:xfrm>
                <a:off x="3000" y="1185"/>
                <a:ext cx="432" cy="10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30018" name="Text Box 1053"/>
              <p:cNvSpPr txBox="1">
                <a:spLocks noChangeArrowheads="1"/>
              </p:cNvSpPr>
              <p:nvPr/>
            </p:nvSpPr>
            <p:spPr bwMode="auto">
              <a:xfrm>
                <a:off x="2956" y="97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r>
                  <a:rPr lang="en-US" altLang="en-US" sz="1000">
                    <a:latin typeface="Arial" pitchFamily="34" charset="0"/>
                  </a:rPr>
                  <a:t>application</a:t>
                </a:r>
              </a:p>
              <a:p>
                <a:pPr algn="ctr">
                  <a:lnSpc>
                    <a:spcPct val="100000"/>
                  </a:lnSpc>
                  <a:spcBef>
                    <a:spcPct val="0"/>
                  </a:spcBef>
                  <a:buClrTx/>
                  <a:buSzTx/>
                  <a:buFontTx/>
                  <a:buNone/>
                </a:pPr>
                <a:r>
                  <a:rPr lang="en-US" altLang="en-US" sz="1000">
                    <a:latin typeface="Arial" pitchFamily="34" charset="0"/>
                  </a:rPr>
                  <a:t>transport</a:t>
                </a:r>
              </a:p>
              <a:p>
                <a:pPr algn="ctr">
                  <a:lnSpc>
                    <a:spcPct val="100000"/>
                  </a:lnSpc>
                  <a:spcBef>
                    <a:spcPct val="0"/>
                  </a:spcBef>
                  <a:buClrTx/>
                  <a:buSzTx/>
                  <a:buFontTx/>
                  <a:buNone/>
                </a:pPr>
                <a:r>
                  <a:rPr lang="en-US" altLang="en-US" sz="1000">
                    <a:solidFill>
                      <a:schemeClr val="bg1"/>
                    </a:solidFill>
                    <a:latin typeface="Arial" pitchFamily="34" charset="0"/>
                  </a:rPr>
                  <a:t>network</a:t>
                </a:r>
                <a:endParaRPr lang="en-US" altLang="en-US" sz="1000">
                  <a:latin typeface="Arial" pitchFamily="34" charset="0"/>
                </a:endParaRPr>
              </a:p>
              <a:p>
                <a:pPr algn="ctr">
                  <a:lnSpc>
                    <a:spcPct val="100000"/>
                  </a:lnSpc>
                  <a:spcBef>
                    <a:spcPct val="0"/>
                  </a:spcBef>
                  <a:buClrTx/>
                  <a:buSzTx/>
                  <a:buFontTx/>
                  <a:buNone/>
                </a:pPr>
                <a:r>
                  <a:rPr lang="en-US" altLang="en-US" sz="1000">
                    <a:latin typeface="Arial" pitchFamily="34" charset="0"/>
                  </a:rPr>
                  <a:t>data link</a:t>
                </a:r>
              </a:p>
              <a:p>
                <a:pPr algn="ctr">
                  <a:lnSpc>
                    <a:spcPct val="100000"/>
                  </a:lnSpc>
                  <a:spcBef>
                    <a:spcPct val="0"/>
                  </a:spcBef>
                  <a:buClrTx/>
                  <a:buSzTx/>
                  <a:buFontTx/>
                  <a:buNone/>
                </a:pPr>
                <a:r>
                  <a:rPr lang="en-US" altLang="en-US" sz="1000">
                    <a:latin typeface="Arial" pitchFamily="34" charset="0"/>
                  </a:rPr>
                  <a:t>physical</a:t>
                </a:r>
                <a:endParaRPr lang="en-US" altLang="en-US" sz="2400">
                  <a:latin typeface="Arial" pitchFamily="34" charset="0"/>
                </a:endParaRPr>
              </a:p>
            </p:txBody>
          </p:sp>
          <p:sp>
            <p:nvSpPr>
              <p:cNvPr id="30019" name="Line 1054"/>
              <p:cNvSpPr>
                <a:spLocks noChangeShapeType="1"/>
              </p:cNvSpPr>
              <p:nvPr/>
            </p:nvSpPr>
            <p:spPr bwMode="auto">
              <a:xfrm>
                <a:off x="2997" y="119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020" name="Line 1055"/>
              <p:cNvSpPr>
                <a:spLocks noChangeShapeType="1"/>
              </p:cNvSpPr>
              <p:nvPr/>
            </p:nvSpPr>
            <p:spPr bwMode="auto">
              <a:xfrm>
                <a:off x="3003" y="129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021" name="Line 1056"/>
              <p:cNvSpPr>
                <a:spLocks noChangeShapeType="1"/>
              </p:cNvSpPr>
              <p:nvPr/>
            </p:nvSpPr>
            <p:spPr bwMode="auto">
              <a:xfrm>
                <a:off x="3003" y="137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022" name="Line 1057"/>
              <p:cNvSpPr>
                <a:spLocks noChangeShapeType="1"/>
              </p:cNvSpPr>
              <p:nvPr/>
            </p:nvSpPr>
            <p:spPr bwMode="auto">
              <a:xfrm>
                <a:off x="3003" y="109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9771" name="Group 1278"/>
          <p:cNvGrpSpPr>
            <a:grpSpLocks/>
          </p:cNvGrpSpPr>
          <p:nvPr/>
        </p:nvGrpSpPr>
        <p:grpSpPr bwMode="auto">
          <a:xfrm>
            <a:off x="5853113" y="1763713"/>
            <a:ext cx="2546350" cy="3429000"/>
            <a:chOff x="3674" y="1148"/>
            <a:chExt cx="1604" cy="2160"/>
          </a:xfrm>
        </p:grpSpPr>
        <p:grpSp>
          <p:nvGrpSpPr>
            <p:cNvPr id="29771" name="Group 433"/>
            <p:cNvGrpSpPr>
              <a:grpSpLocks/>
            </p:cNvGrpSpPr>
            <p:nvPr/>
          </p:nvGrpSpPr>
          <p:grpSpPr bwMode="auto">
            <a:xfrm>
              <a:off x="3701" y="1305"/>
              <a:ext cx="513" cy="442"/>
              <a:chOff x="3937" y="633"/>
              <a:chExt cx="513" cy="442"/>
            </a:xfrm>
          </p:grpSpPr>
          <p:sp>
            <p:nvSpPr>
              <p:cNvPr id="29992" name="Line 434"/>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93" name="Line 435"/>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94" name="Oval 436"/>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29995" name="Line 437"/>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96" name="Line 438"/>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97" name="Rectangle 439"/>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2400">
                  <a:latin typeface="Arial" pitchFamily="34" charset="0"/>
                </a:endParaRPr>
              </a:p>
            </p:txBody>
          </p:sp>
          <p:sp>
            <p:nvSpPr>
              <p:cNvPr id="29998" name="Oval 440"/>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grpSp>
            <p:nvGrpSpPr>
              <p:cNvPr id="29999" name="Group 441"/>
              <p:cNvGrpSpPr>
                <a:grpSpLocks/>
              </p:cNvGrpSpPr>
              <p:nvPr/>
            </p:nvGrpSpPr>
            <p:grpSpPr bwMode="auto">
              <a:xfrm>
                <a:off x="4120" y="809"/>
                <a:ext cx="156" cy="55"/>
                <a:chOff x="2848" y="848"/>
                <a:chExt cx="140" cy="98"/>
              </a:xfrm>
            </p:grpSpPr>
            <p:sp>
              <p:nvSpPr>
                <p:cNvPr id="30010" name="Line 44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011" name="Line 44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012" name="Line 44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0000" name="Group 445"/>
              <p:cNvGrpSpPr>
                <a:grpSpLocks/>
              </p:cNvGrpSpPr>
              <p:nvPr/>
            </p:nvGrpSpPr>
            <p:grpSpPr bwMode="auto">
              <a:xfrm flipV="1">
                <a:off x="4120" y="808"/>
                <a:ext cx="156" cy="56"/>
                <a:chOff x="2848" y="848"/>
                <a:chExt cx="140" cy="98"/>
              </a:xfrm>
            </p:grpSpPr>
            <p:sp>
              <p:nvSpPr>
                <p:cNvPr id="30007" name="Line 44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008" name="Line 44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009" name="Line 44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0001" name="Rectangle 449"/>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30002" name="Rectangle 450"/>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30003" name="Line 451"/>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004" name="Line 452"/>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005" name="Rectangle 453"/>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800">
                  <a:solidFill>
                    <a:srgbClr val="CC0000"/>
                  </a:solidFill>
                  <a:latin typeface="Comic Sans MS" pitchFamily="66" charset="0"/>
                </a:endParaRPr>
              </a:p>
            </p:txBody>
          </p:sp>
          <p:sp>
            <p:nvSpPr>
              <p:cNvPr id="30006" name="Text Box 454"/>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000">
                  <a:latin typeface="Arial" pitchFamily="34" charset="0"/>
                </a:endParaRPr>
              </a:p>
              <a:p>
                <a:pPr algn="ctr">
                  <a:lnSpc>
                    <a:spcPct val="100000"/>
                  </a:lnSpc>
                  <a:spcBef>
                    <a:spcPct val="0"/>
                  </a:spcBef>
                  <a:buClrTx/>
                  <a:buSzTx/>
                  <a:buFontTx/>
                  <a:buNone/>
                </a:pPr>
                <a:r>
                  <a:rPr lang="en-US" altLang="en-US" sz="1000">
                    <a:solidFill>
                      <a:schemeClr val="bg1"/>
                    </a:solidFill>
                    <a:latin typeface="Arial" pitchFamily="34" charset="0"/>
                  </a:rPr>
                  <a:t>network</a:t>
                </a:r>
              </a:p>
              <a:p>
                <a:pPr algn="ctr">
                  <a:lnSpc>
                    <a:spcPct val="100000"/>
                  </a:lnSpc>
                  <a:spcBef>
                    <a:spcPct val="0"/>
                  </a:spcBef>
                  <a:buClrTx/>
                  <a:buSzTx/>
                  <a:buFontTx/>
                  <a:buNone/>
                </a:pPr>
                <a:r>
                  <a:rPr lang="en-US" altLang="en-US" sz="1000">
                    <a:latin typeface="Arial" pitchFamily="34" charset="0"/>
                  </a:rPr>
                  <a:t>data link</a:t>
                </a:r>
              </a:p>
              <a:p>
                <a:pPr algn="ctr">
                  <a:lnSpc>
                    <a:spcPct val="100000"/>
                  </a:lnSpc>
                  <a:spcBef>
                    <a:spcPct val="0"/>
                  </a:spcBef>
                  <a:buClrTx/>
                  <a:buSzTx/>
                  <a:buFontTx/>
                  <a:buNone/>
                </a:pPr>
                <a:r>
                  <a:rPr lang="en-US" altLang="en-US" sz="1000">
                    <a:latin typeface="Arial" pitchFamily="34" charset="0"/>
                  </a:rPr>
                  <a:t>physical</a:t>
                </a:r>
                <a:endParaRPr lang="en-US" altLang="en-US" sz="2400">
                  <a:latin typeface="Arial" pitchFamily="34" charset="0"/>
                </a:endParaRPr>
              </a:p>
            </p:txBody>
          </p:sp>
        </p:grpSp>
        <p:grpSp>
          <p:nvGrpSpPr>
            <p:cNvPr id="29772" name="Group 1058"/>
            <p:cNvGrpSpPr>
              <a:grpSpLocks/>
            </p:cNvGrpSpPr>
            <p:nvPr/>
          </p:nvGrpSpPr>
          <p:grpSpPr bwMode="auto">
            <a:xfrm>
              <a:off x="4207" y="1532"/>
              <a:ext cx="513" cy="442"/>
              <a:chOff x="3937" y="633"/>
              <a:chExt cx="513" cy="442"/>
            </a:xfrm>
          </p:grpSpPr>
          <p:sp>
            <p:nvSpPr>
              <p:cNvPr id="29971" name="Line 1059"/>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72" name="Line 1060"/>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73" name="Oval 1061"/>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29974" name="Line 1062"/>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75" name="Line 1063"/>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76" name="Rectangle 1064"/>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2400">
                  <a:latin typeface="Arial" pitchFamily="34" charset="0"/>
                </a:endParaRPr>
              </a:p>
            </p:txBody>
          </p:sp>
          <p:sp>
            <p:nvSpPr>
              <p:cNvPr id="29977" name="Oval 1065"/>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grpSp>
            <p:nvGrpSpPr>
              <p:cNvPr id="29978" name="Group 1066"/>
              <p:cNvGrpSpPr>
                <a:grpSpLocks/>
              </p:cNvGrpSpPr>
              <p:nvPr/>
            </p:nvGrpSpPr>
            <p:grpSpPr bwMode="auto">
              <a:xfrm>
                <a:off x="4120" y="809"/>
                <a:ext cx="156" cy="55"/>
                <a:chOff x="2848" y="848"/>
                <a:chExt cx="140" cy="98"/>
              </a:xfrm>
            </p:grpSpPr>
            <p:sp>
              <p:nvSpPr>
                <p:cNvPr id="29989" name="Line 106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90" name="Line 106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91" name="Line 106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9979" name="Group 1070"/>
              <p:cNvGrpSpPr>
                <a:grpSpLocks/>
              </p:cNvGrpSpPr>
              <p:nvPr/>
            </p:nvGrpSpPr>
            <p:grpSpPr bwMode="auto">
              <a:xfrm flipV="1">
                <a:off x="4120" y="808"/>
                <a:ext cx="156" cy="56"/>
                <a:chOff x="2848" y="848"/>
                <a:chExt cx="140" cy="98"/>
              </a:xfrm>
            </p:grpSpPr>
            <p:sp>
              <p:nvSpPr>
                <p:cNvPr id="29986" name="Line 107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87" name="Line 107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88" name="Line 107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9980" name="Rectangle 1074"/>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29981" name="Rectangle 1075"/>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29982" name="Line 1076"/>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83" name="Line 1077"/>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84" name="Rectangle 1078"/>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29985" name="Text Box 1079"/>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000">
                  <a:latin typeface="Arial" pitchFamily="34" charset="0"/>
                </a:endParaRPr>
              </a:p>
              <a:p>
                <a:pPr algn="ctr">
                  <a:lnSpc>
                    <a:spcPct val="100000"/>
                  </a:lnSpc>
                  <a:spcBef>
                    <a:spcPct val="0"/>
                  </a:spcBef>
                  <a:buClrTx/>
                  <a:buSzTx/>
                  <a:buFontTx/>
                  <a:buNone/>
                </a:pPr>
                <a:r>
                  <a:rPr lang="en-US" altLang="en-US" sz="1000">
                    <a:solidFill>
                      <a:schemeClr val="bg1"/>
                    </a:solidFill>
                    <a:latin typeface="Arial" pitchFamily="34" charset="0"/>
                  </a:rPr>
                  <a:t>network</a:t>
                </a:r>
              </a:p>
              <a:p>
                <a:pPr algn="ctr">
                  <a:lnSpc>
                    <a:spcPct val="100000"/>
                  </a:lnSpc>
                  <a:spcBef>
                    <a:spcPct val="0"/>
                  </a:spcBef>
                  <a:buClrTx/>
                  <a:buSzTx/>
                  <a:buFontTx/>
                  <a:buNone/>
                </a:pPr>
                <a:r>
                  <a:rPr lang="en-US" altLang="en-US" sz="1000">
                    <a:latin typeface="Arial" pitchFamily="34" charset="0"/>
                  </a:rPr>
                  <a:t>data link</a:t>
                </a:r>
              </a:p>
              <a:p>
                <a:pPr algn="ctr">
                  <a:lnSpc>
                    <a:spcPct val="100000"/>
                  </a:lnSpc>
                  <a:spcBef>
                    <a:spcPct val="0"/>
                  </a:spcBef>
                  <a:buClrTx/>
                  <a:buSzTx/>
                  <a:buFontTx/>
                  <a:buNone/>
                </a:pPr>
                <a:r>
                  <a:rPr lang="en-US" altLang="en-US" sz="1000">
                    <a:latin typeface="Arial" pitchFamily="34" charset="0"/>
                  </a:rPr>
                  <a:t>physical</a:t>
                </a:r>
                <a:endParaRPr lang="en-US" altLang="en-US" sz="2400">
                  <a:latin typeface="Arial" pitchFamily="34" charset="0"/>
                </a:endParaRPr>
              </a:p>
            </p:txBody>
          </p:sp>
        </p:grpSp>
        <p:grpSp>
          <p:nvGrpSpPr>
            <p:cNvPr id="29773" name="Group 1080"/>
            <p:cNvGrpSpPr>
              <a:grpSpLocks/>
            </p:cNvGrpSpPr>
            <p:nvPr/>
          </p:nvGrpSpPr>
          <p:grpSpPr bwMode="auto">
            <a:xfrm>
              <a:off x="4661" y="1148"/>
              <a:ext cx="513" cy="442"/>
              <a:chOff x="3937" y="633"/>
              <a:chExt cx="513" cy="442"/>
            </a:xfrm>
          </p:grpSpPr>
          <p:sp>
            <p:nvSpPr>
              <p:cNvPr id="29950" name="Line 1081"/>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51" name="Line 1082"/>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52" name="Oval 1083"/>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29953" name="Line 1084"/>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54" name="Line 1085"/>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55" name="Rectangle 1086"/>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2400">
                  <a:latin typeface="Arial" pitchFamily="34" charset="0"/>
                </a:endParaRPr>
              </a:p>
            </p:txBody>
          </p:sp>
          <p:sp>
            <p:nvSpPr>
              <p:cNvPr id="29956" name="Oval 1087"/>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grpSp>
            <p:nvGrpSpPr>
              <p:cNvPr id="29957" name="Group 1088"/>
              <p:cNvGrpSpPr>
                <a:grpSpLocks/>
              </p:cNvGrpSpPr>
              <p:nvPr/>
            </p:nvGrpSpPr>
            <p:grpSpPr bwMode="auto">
              <a:xfrm>
                <a:off x="4120" y="809"/>
                <a:ext cx="156" cy="55"/>
                <a:chOff x="2848" y="848"/>
                <a:chExt cx="140" cy="98"/>
              </a:xfrm>
            </p:grpSpPr>
            <p:sp>
              <p:nvSpPr>
                <p:cNvPr id="29968" name="Line 108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69" name="Line 109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70" name="Line 109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9958" name="Group 1092"/>
              <p:cNvGrpSpPr>
                <a:grpSpLocks/>
              </p:cNvGrpSpPr>
              <p:nvPr/>
            </p:nvGrpSpPr>
            <p:grpSpPr bwMode="auto">
              <a:xfrm flipV="1">
                <a:off x="4120" y="808"/>
                <a:ext cx="156" cy="56"/>
                <a:chOff x="2848" y="848"/>
                <a:chExt cx="140" cy="98"/>
              </a:xfrm>
            </p:grpSpPr>
            <p:sp>
              <p:nvSpPr>
                <p:cNvPr id="29965" name="Line 109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66" name="Line 109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67" name="Line 109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9959" name="Rectangle 1096"/>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29960" name="Rectangle 1097"/>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29961" name="Line 1098"/>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62" name="Line 1099"/>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63" name="Rectangle 1100"/>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29964" name="Text Box 1101"/>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000">
                  <a:latin typeface="Arial" pitchFamily="34" charset="0"/>
                </a:endParaRPr>
              </a:p>
              <a:p>
                <a:pPr algn="ctr">
                  <a:lnSpc>
                    <a:spcPct val="100000"/>
                  </a:lnSpc>
                  <a:spcBef>
                    <a:spcPct val="0"/>
                  </a:spcBef>
                  <a:buClrTx/>
                  <a:buSzTx/>
                  <a:buFontTx/>
                  <a:buNone/>
                </a:pPr>
                <a:r>
                  <a:rPr lang="en-US" altLang="en-US" sz="1000">
                    <a:solidFill>
                      <a:schemeClr val="bg1"/>
                    </a:solidFill>
                    <a:latin typeface="Arial" pitchFamily="34" charset="0"/>
                  </a:rPr>
                  <a:t>network</a:t>
                </a:r>
              </a:p>
              <a:p>
                <a:pPr algn="ctr">
                  <a:lnSpc>
                    <a:spcPct val="100000"/>
                  </a:lnSpc>
                  <a:spcBef>
                    <a:spcPct val="0"/>
                  </a:spcBef>
                  <a:buClrTx/>
                  <a:buSzTx/>
                  <a:buFontTx/>
                  <a:buNone/>
                </a:pPr>
                <a:r>
                  <a:rPr lang="en-US" altLang="en-US" sz="1000">
                    <a:latin typeface="Arial" pitchFamily="34" charset="0"/>
                  </a:rPr>
                  <a:t>data link</a:t>
                </a:r>
              </a:p>
              <a:p>
                <a:pPr algn="ctr">
                  <a:lnSpc>
                    <a:spcPct val="100000"/>
                  </a:lnSpc>
                  <a:spcBef>
                    <a:spcPct val="0"/>
                  </a:spcBef>
                  <a:buClrTx/>
                  <a:buSzTx/>
                  <a:buFontTx/>
                  <a:buNone/>
                </a:pPr>
                <a:r>
                  <a:rPr lang="en-US" altLang="en-US" sz="1000">
                    <a:latin typeface="Arial" pitchFamily="34" charset="0"/>
                  </a:rPr>
                  <a:t>physical</a:t>
                </a:r>
                <a:endParaRPr lang="en-US" altLang="en-US" sz="2400">
                  <a:latin typeface="Arial" pitchFamily="34" charset="0"/>
                </a:endParaRPr>
              </a:p>
            </p:txBody>
          </p:sp>
        </p:grpSp>
        <p:grpSp>
          <p:nvGrpSpPr>
            <p:cNvPr id="29774" name="Group 1102"/>
            <p:cNvGrpSpPr>
              <a:grpSpLocks/>
            </p:cNvGrpSpPr>
            <p:nvPr/>
          </p:nvGrpSpPr>
          <p:grpSpPr bwMode="auto">
            <a:xfrm>
              <a:off x="4702" y="1523"/>
              <a:ext cx="513" cy="442"/>
              <a:chOff x="3937" y="633"/>
              <a:chExt cx="513" cy="442"/>
            </a:xfrm>
          </p:grpSpPr>
          <p:sp>
            <p:nvSpPr>
              <p:cNvPr id="29929" name="Line 1103"/>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30" name="Line 1104"/>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31" name="Oval 1105"/>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29932" name="Line 1106"/>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33" name="Line 1107"/>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34" name="Rectangle 1108"/>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2400">
                  <a:latin typeface="Arial" pitchFamily="34" charset="0"/>
                </a:endParaRPr>
              </a:p>
            </p:txBody>
          </p:sp>
          <p:sp>
            <p:nvSpPr>
              <p:cNvPr id="29935" name="Oval 1109"/>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grpSp>
            <p:nvGrpSpPr>
              <p:cNvPr id="29936" name="Group 1110"/>
              <p:cNvGrpSpPr>
                <a:grpSpLocks/>
              </p:cNvGrpSpPr>
              <p:nvPr/>
            </p:nvGrpSpPr>
            <p:grpSpPr bwMode="auto">
              <a:xfrm>
                <a:off x="4120" y="809"/>
                <a:ext cx="156" cy="55"/>
                <a:chOff x="2848" y="848"/>
                <a:chExt cx="140" cy="98"/>
              </a:xfrm>
            </p:grpSpPr>
            <p:sp>
              <p:nvSpPr>
                <p:cNvPr id="29947" name="Line 111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48" name="Line 111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49" name="Line 111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9937" name="Group 1114"/>
              <p:cNvGrpSpPr>
                <a:grpSpLocks/>
              </p:cNvGrpSpPr>
              <p:nvPr/>
            </p:nvGrpSpPr>
            <p:grpSpPr bwMode="auto">
              <a:xfrm flipV="1">
                <a:off x="4120" y="808"/>
                <a:ext cx="156" cy="56"/>
                <a:chOff x="2848" y="848"/>
                <a:chExt cx="140" cy="98"/>
              </a:xfrm>
            </p:grpSpPr>
            <p:sp>
              <p:nvSpPr>
                <p:cNvPr id="29944" name="Line 111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45" name="Line 111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46" name="Line 111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9938" name="Rectangle 1118"/>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29939" name="Rectangle 1119"/>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29940" name="Line 1120"/>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41" name="Line 1121"/>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42" name="Rectangle 1122"/>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29943" name="Text Box 1123"/>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000">
                  <a:latin typeface="Arial" pitchFamily="34" charset="0"/>
                </a:endParaRPr>
              </a:p>
              <a:p>
                <a:pPr algn="ctr">
                  <a:lnSpc>
                    <a:spcPct val="100000"/>
                  </a:lnSpc>
                  <a:spcBef>
                    <a:spcPct val="0"/>
                  </a:spcBef>
                  <a:buClrTx/>
                  <a:buSzTx/>
                  <a:buFontTx/>
                  <a:buNone/>
                </a:pPr>
                <a:r>
                  <a:rPr lang="en-US" altLang="en-US" sz="1000">
                    <a:solidFill>
                      <a:schemeClr val="bg1"/>
                    </a:solidFill>
                    <a:latin typeface="Arial" pitchFamily="34" charset="0"/>
                  </a:rPr>
                  <a:t>network</a:t>
                </a:r>
              </a:p>
              <a:p>
                <a:pPr algn="ctr">
                  <a:lnSpc>
                    <a:spcPct val="100000"/>
                  </a:lnSpc>
                  <a:spcBef>
                    <a:spcPct val="0"/>
                  </a:spcBef>
                  <a:buClrTx/>
                  <a:buSzTx/>
                  <a:buFontTx/>
                  <a:buNone/>
                </a:pPr>
                <a:r>
                  <a:rPr lang="en-US" altLang="en-US" sz="1000">
                    <a:latin typeface="Arial" pitchFamily="34" charset="0"/>
                  </a:rPr>
                  <a:t>data link</a:t>
                </a:r>
              </a:p>
              <a:p>
                <a:pPr algn="ctr">
                  <a:lnSpc>
                    <a:spcPct val="100000"/>
                  </a:lnSpc>
                  <a:spcBef>
                    <a:spcPct val="0"/>
                  </a:spcBef>
                  <a:buClrTx/>
                  <a:buSzTx/>
                  <a:buFontTx/>
                  <a:buNone/>
                </a:pPr>
                <a:r>
                  <a:rPr lang="en-US" altLang="en-US" sz="1000">
                    <a:latin typeface="Arial" pitchFamily="34" charset="0"/>
                  </a:rPr>
                  <a:t>physical</a:t>
                </a:r>
                <a:endParaRPr lang="en-US" altLang="en-US" sz="2400">
                  <a:latin typeface="Arial" pitchFamily="34" charset="0"/>
                </a:endParaRPr>
              </a:p>
            </p:txBody>
          </p:sp>
        </p:grpSp>
        <p:grpSp>
          <p:nvGrpSpPr>
            <p:cNvPr id="29775" name="Group 1124"/>
            <p:cNvGrpSpPr>
              <a:grpSpLocks/>
            </p:cNvGrpSpPr>
            <p:nvPr/>
          </p:nvGrpSpPr>
          <p:grpSpPr bwMode="auto">
            <a:xfrm>
              <a:off x="4197" y="1157"/>
              <a:ext cx="513" cy="442"/>
              <a:chOff x="3937" y="633"/>
              <a:chExt cx="513" cy="442"/>
            </a:xfrm>
          </p:grpSpPr>
          <p:sp>
            <p:nvSpPr>
              <p:cNvPr id="29908" name="Line 1125"/>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09" name="Line 1126"/>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10" name="Oval 1127"/>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29911" name="Line 1128"/>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12" name="Line 1129"/>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13" name="Rectangle 1130"/>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2400">
                  <a:latin typeface="Arial" pitchFamily="34" charset="0"/>
                </a:endParaRPr>
              </a:p>
            </p:txBody>
          </p:sp>
          <p:sp>
            <p:nvSpPr>
              <p:cNvPr id="29914" name="Oval 1131"/>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grpSp>
            <p:nvGrpSpPr>
              <p:cNvPr id="29915" name="Group 1132"/>
              <p:cNvGrpSpPr>
                <a:grpSpLocks/>
              </p:cNvGrpSpPr>
              <p:nvPr/>
            </p:nvGrpSpPr>
            <p:grpSpPr bwMode="auto">
              <a:xfrm>
                <a:off x="4120" y="809"/>
                <a:ext cx="156" cy="55"/>
                <a:chOff x="2848" y="848"/>
                <a:chExt cx="140" cy="98"/>
              </a:xfrm>
            </p:grpSpPr>
            <p:sp>
              <p:nvSpPr>
                <p:cNvPr id="29926" name="Line 113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27" name="Line 113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28" name="Line 113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9916" name="Group 1136"/>
              <p:cNvGrpSpPr>
                <a:grpSpLocks/>
              </p:cNvGrpSpPr>
              <p:nvPr/>
            </p:nvGrpSpPr>
            <p:grpSpPr bwMode="auto">
              <a:xfrm flipV="1">
                <a:off x="4120" y="808"/>
                <a:ext cx="156" cy="56"/>
                <a:chOff x="2848" y="848"/>
                <a:chExt cx="140" cy="98"/>
              </a:xfrm>
            </p:grpSpPr>
            <p:sp>
              <p:nvSpPr>
                <p:cNvPr id="29923" name="Line 113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24" name="Line 113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25" name="Line 113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9917" name="Rectangle 1140"/>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29918" name="Rectangle 1141"/>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29919" name="Line 1142"/>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20" name="Line 1143"/>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21" name="Rectangle 1144"/>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29922" name="Text Box 1145"/>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000">
                  <a:latin typeface="Arial" pitchFamily="34" charset="0"/>
                </a:endParaRPr>
              </a:p>
              <a:p>
                <a:pPr algn="ctr">
                  <a:lnSpc>
                    <a:spcPct val="100000"/>
                  </a:lnSpc>
                  <a:spcBef>
                    <a:spcPct val="0"/>
                  </a:spcBef>
                  <a:buClrTx/>
                  <a:buSzTx/>
                  <a:buFontTx/>
                  <a:buNone/>
                </a:pPr>
                <a:r>
                  <a:rPr lang="en-US" altLang="en-US" sz="1000">
                    <a:solidFill>
                      <a:schemeClr val="bg1"/>
                    </a:solidFill>
                    <a:latin typeface="Arial" pitchFamily="34" charset="0"/>
                  </a:rPr>
                  <a:t>network</a:t>
                </a:r>
              </a:p>
              <a:p>
                <a:pPr algn="ctr">
                  <a:lnSpc>
                    <a:spcPct val="100000"/>
                  </a:lnSpc>
                  <a:spcBef>
                    <a:spcPct val="0"/>
                  </a:spcBef>
                  <a:buClrTx/>
                  <a:buSzTx/>
                  <a:buFontTx/>
                  <a:buNone/>
                </a:pPr>
                <a:r>
                  <a:rPr lang="en-US" altLang="en-US" sz="1000">
                    <a:latin typeface="Arial" pitchFamily="34" charset="0"/>
                  </a:rPr>
                  <a:t>data link</a:t>
                </a:r>
              </a:p>
              <a:p>
                <a:pPr algn="ctr">
                  <a:lnSpc>
                    <a:spcPct val="100000"/>
                  </a:lnSpc>
                  <a:spcBef>
                    <a:spcPct val="0"/>
                  </a:spcBef>
                  <a:buClrTx/>
                  <a:buSzTx/>
                  <a:buFontTx/>
                  <a:buNone/>
                </a:pPr>
                <a:r>
                  <a:rPr lang="en-US" altLang="en-US" sz="1000">
                    <a:latin typeface="Arial" pitchFamily="34" charset="0"/>
                  </a:rPr>
                  <a:t>physical</a:t>
                </a:r>
                <a:endParaRPr lang="en-US" altLang="en-US" sz="2400">
                  <a:latin typeface="Arial" pitchFamily="34" charset="0"/>
                </a:endParaRPr>
              </a:p>
            </p:txBody>
          </p:sp>
        </p:grpSp>
        <p:grpSp>
          <p:nvGrpSpPr>
            <p:cNvPr id="29776" name="Group 1146"/>
            <p:cNvGrpSpPr>
              <a:grpSpLocks/>
            </p:cNvGrpSpPr>
            <p:nvPr/>
          </p:nvGrpSpPr>
          <p:grpSpPr bwMode="auto">
            <a:xfrm>
              <a:off x="4389" y="2239"/>
              <a:ext cx="513" cy="442"/>
              <a:chOff x="3937" y="633"/>
              <a:chExt cx="513" cy="442"/>
            </a:xfrm>
          </p:grpSpPr>
          <p:sp>
            <p:nvSpPr>
              <p:cNvPr id="29887" name="Line 1147"/>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88" name="Line 1148"/>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89" name="Oval 1149"/>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29890" name="Line 1150"/>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91" name="Line 1151"/>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92" name="Rectangle 1152"/>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2400">
                  <a:latin typeface="Arial" pitchFamily="34" charset="0"/>
                </a:endParaRPr>
              </a:p>
            </p:txBody>
          </p:sp>
          <p:sp>
            <p:nvSpPr>
              <p:cNvPr id="29893" name="Oval 1153"/>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grpSp>
            <p:nvGrpSpPr>
              <p:cNvPr id="29894" name="Group 1154"/>
              <p:cNvGrpSpPr>
                <a:grpSpLocks/>
              </p:cNvGrpSpPr>
              <p:nvPr/>
            </p:nvGrpSpPr>
            <p:grpSpPr bwMode="auto">
              <a:xfrm>
                <a:off x="4120" y="809"/>
                <a:ext cx="156" cy="55"/>
                <a:chOff x="2848" y="848"/>
                <a:chExt cx="140" cy="98"/>
              </a:xfrm>
            </p:grpSpPr>
            <p:sp>
              <p:nvSpPr>
                <p:cNvPr id="29905" name="Line 115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06" name="Line 115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07" name="Line 115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9895" name="Group 1158"/>
              <p:cNvGrpSpPr>
                <a:grpSpLocks/>
              </p:cNvGrpSpPr>
              <p:nvPr/>
            </p:nvGrpSpPr>
            <p:grpSpPr bwMode="auto">
              <a:xfrm flipV="1">
                <a:off x="4120" y="808"/>
                <a:ext cx="156" cy="56"/>
                <a:chOff x="2848" y="848"/>
                <a:chExt cx="140" cy="98"/>
              </a:xfrm>
            </p:grpSpPr>
            <p:sp>
              <p:nvSpPr>
                <p:cNvPr id="29902" name="Line 115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03" name="Line 116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04" name="Line 116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9896" name="Rectangle 1162"/>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29897" name="Rectangle 1163"/>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29898" name="Line 1164"/>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99" name="Line 1165"/>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900" name="Rectangle 1166"/>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29901" name="Text Box 1167"/>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000">
                  <a:latin typeface="Arial" pitchFamily="34" charset="0"/>
                </a:endParaRPr>
              </a:p>
              <a:p>
                <a:pPr algn="ctr">
                  <a:lnSpc>
                    <a:spcPct val="100000"/>
                  </a:lnSpc>
                  <a:spcBef>
                    <a:spcPct val="0"/>
                  </a:spcBef>
                  <a:buClrTx/>
                  <a:buSzTx/>
                  <a:buFontTx/>
                  <a:buNone/>
                </a:pPr>
                <a:r>
                  <a:rPr lang="en-US" altLang="en-US" sz="1000">
                    <a:solidFill>
                      <a:schemeClr val="bg1"/>
                    </a:solidFill>
                    <a:latin typeface="Arial" pitchFamily="34" charset="0"/>
                  </a:rPr>
                  <a:t>network</a:t>
                </a:r>
              </a:p>
              <a:p>
                <a:pPr algn="ctr">
                  <a:lnSpc>
                    <a:spcPct val="100000"/>
                  </a:lnSpc>
                  <a:spcBef>
                    <a:spcPct val="0"/>
                  </a:spcBef>
                  <a:buClrTx/>
                  <a:buSzTx/>
                  <a:buFontTx/>
                  <a:buNone/>
                </a:pPr>
                <a:r>
                  <a:rPr lang="en-US" altLang="en-US" sz="1000">
                    <a:latin typeface="Arial" pitchFamily="34" charset="0"/>
                  </a:rPr>
                  <a:t>data link</a:t>
                </a:r>
              </a:p>
              <a:p>
                <a:pPr algn="ctr">
                  <a:lnSpc>
                    <a:spcPct val="100000"/>
                  </a:lnSpc>
                  <a:spcBef>
                    <a:spcPct val="0"/>
                  </a:spcBef>
                  <a:buClrTx/>
                  <a:buSzTx/>
                  <a:buFontTx/>
                  <a:buNone/>
                </a:pPr>
                <a:r>
                  <a:rPr lang="en-US" altLang="en-US" sz="1000">
                    <a:latin typeface="Arial" pitchFamily="34" charset="0"/>
                  </a:rPr>
                  <a:t>physical</a:t>
                </a:r>
                <a:endParaRPr lang="en-US" altLang="en-US" sz="2400">
                  <a:latin typeface="Arial" pitchFamily="34" charset="0"/>
                </a:endParaRPr>
              </a:p>
            </p:txBody>
          </p:sp>
        </p:grpSp>
        <p:grpSp>
          <p:nvGrpSpPr>
            <p:cNvPr id="29777" name="Group 1168"/>
            <p:cNvGrpSpPr>
              <a:grpSpLocks/>
            </p:cNvGrpSpPr>
            <p:nvPr/>
          </p:nvGrpSpPr>
          <p:grpSpPr bwMode="auto">
            <a:xfrm>
              <a:off x="4765" y="1995"/>
              <a:ext cx="513" cy="442"/>
              <a:chOff x="3937" y="633"/>
              <a:chExt cx="513" cy="442"/>
            </a:xfrm>
          </p:grpSpPr>
          <p:sp>
            <p:nvSpPr>
              <p:cNvPr id="29866" name="Line 1169"/>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67" name="Line 1170"/>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68" name="Oval 1171"/>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29869" name="Line 1172"/>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70" name="Line 1173"/>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71" name="Rectangle 1174"/>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2400">
                  <a:latin typeface="Arial" pitchFamily="34" charset="0"/>
                </a:endParaRPr>
              </a:p>
            </p:txBody>
          </p:sp>
          <p:sp>
            <p:nvSpPr>
              <p:cNvPr id="29872" name="Oval 1175"/>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grpSp>
            <p:nvGrpSpPr>
              <p:cNvPr id="29873" name="Group 1176"/>
              <p:cNvGrpSpPr>
                <a:grpSpLocks/>
              </p:cNvGrpSpPr>
              <p:nvPr/>
            </p:nvGrpSpPr>
            <p:grpSpPr bwMode="auto">
              <a:xfrm>
                <a:off x="4120" y="809"/>
                <a:ext cx="156" cy="55"/>
                <a:chOff x="2848" y="848"/>
                <a:chExt cx="140" cy="98"/>
              </a:xfrm>
            </p:grpSpPr>
            <p:sp>
              <p:nvSpPr>
                <p:cNvPr id="29884" name="Line 117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85" name="Line 117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86" name="Line 117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9874" name="Group 1180"/>
              <p:cNvGrpSpPr>
                <a:grpSpLocks/>
              </p:cNvGrpSpPr>
              <p:nvPr/>
            </p:nvGrpSpPr>
            <p:grpSpPr bwMode="auto">
              <a:xfrm flipV="1">
                <a:off x="4120" y="808"/>
                <a:ext cx="156" cy="56"/>
                <a:chOff x="2848" y="848"/>
                <a:chExt cx="140" cy="98"/>
              </a:xfrm>
            </p:grpSpPr>
            <p:sp>
              <p:nvSpPr>
                <p:cNvPr id="29881" name="Line 118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82" name="Line 118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83" name="Line 118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9875" name="Rectangle 1184"/>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29876" name="Rectangle 1185"/>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29877" name="Line 1186"/>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78" name="Line 1187"/>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79" name="Rectangle 1188"/>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29880" name="Text Box 1189"/>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000">
                  <a:latin typeface="Arial" pitchFamily="34" charset="0"/>
                </a:endParaRPr>
              </a:p>
              <a:p>
                <a:pPr algn="ctr">
                  <a:lnSpc>
                    <a:spcPct val="100000"/>
                  </a:lnSpc>
                  <a:spcBef>
                    <a:spcPct val="0"/>
                  </a:spcBef>
                  <a:buClrTx/>
                  <a:buSzTx/>
                  <a:buFontTx/>
                  <a:buNone/>
                </a:pPr>
                <a:r>
                  <a:rPr lang="en-US" altLang="en-US" sz="1000">
                    <a:solidFill>
                      <a:schemeClr val="bg1"/>
                    </a:solidFill>
                    <a:latin typeface="Arial" pitchFamily="34" charset="0"/>
                  </a:rPr>
                  <a:t>network</a:t>
                </a:r>
              </a:p>
              <a:p>
                <a:pPr algn="ctr">
                  <a:lnSpc>
                    <a:spcPct val="100000"/>
                  </a:lnSpc>
                  <a:spcBef>
                    <a:spcPct val="0"/>
                  </a:spcBef>
                  <a:buClrTx/>
                  <a:buSzTx/>
                  <a:buFontTx/>
                  <a:buNone/>
                </a:pPr>
                <a:r>
                  <a:rPr lang="en-US" altLang="en-US" sz="1000">
                    <a:latin typeface="Arial" pitchFamily="34" charset="0"/>
                  </a:rPr>
                  <a:t>data link</a:t>
                </a:r>
              </a:p>
              <a:p>
                <a:pPr algn="ctr">
                  <a:lnSpc>
                    <a:spcPct val="100000"/>
                  </a:lnSpc>
                  <a:spcBef>
                    <a:spcPct val="0"/>
                  </a:spcBef>
                  <a:buClrTx/>
                  <a:buSzTx/>
                  <a:buFontTx/>
                  <a:buNone/>
                </a:pPr>
                <a:r>
                  <a:rPr lang="en-US" altLang="en-US" sz="1000">
                    <a:latin typeface="Arial" pitchFamily="34" charset="0"/>
                  </a:rPr>
                  <a:t>physical</a:t>
                </a:r>
                <a:endParaRPr lang="en-US" altLang="en-US" sz="2400">
                  <a:latin typeface="Arial" pitchFamily="34" charset="0"/>
                </a:endParaRPr>
              </a:p>
            </p:txBody>
          </p:sp>
        </p:grpSp>
        <p:grpSp>
          <p:nvGrpSpPr>
            <p:cNvPr id="29778" name="Group 1190"/>
            <p:cNvGrpSpPr>
              <a:grpSpLocks/>
            </p:cNvGrpSpPr>
            <p:nvPr/>
          </p:nvGrpSpPr>
          <p:grpSpPr bwMode="auto">
            <a:xfrm>
              <a:off x="4128" y="2003"/>
              <a:ext cx="513" cy="442"/>
              <a:chOff x="3937" y="633"/>
              <a:chExt cx="513" cy="442"/>
            </a:xfrm>
          </p:grpSpPr>
          <p:sp>
            <p:nvSpPr>
              <p:cNvPr id="29845" name="Line 1191"/>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46" name="Line 1192"/>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47" name="Oval 1193"/>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29848" name="Line 1194"/>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49" name="Line 1195"/>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50" name="Rectangle 1196"/>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2400">
                  <a:latin typeface="Arial" pitchFamily="34" charset="0"/>
                </a:endParaRPr>
              </a:p>
            </p:txBody>
          </p:sp>
          <p:sp>
            <p:nvSpPr>
              <p:cNvPr id="29851" name="Oval 1197"/>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grpSp>
            <p:nvGrpSpPr>
              <p:cNvPr id="29852" name="Group 1198"/>
              <p:cNvGrpSpPr>
                <a:grpSpLocks/>
              </p:cNvGrpSpPr>
              <p:nvPr/>
            </p:nvGrpSpPr>
            <p:grpSpPr bwMode="auto">
              <a:xfrm>
                <a:off x="4120" y="809"/>
                <a:ext cx="156" cy="55"/>
                <a:chOff x="2848" y="848"/>
                <a:chExt cx="140" cy="98"/>
              </a:xfrm>
            </p:grpSpPr>
            <p:sp>
              <p:nvSpPr>
                <p:cNvPr id="29863" name="Line 119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64" name="Line 120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65" name="Line 120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9853" name="Group 1202"/>
              <p:cNvGrpSpPr>
                <a:grpSpLocks/>
              </p:cNvGrpSpPr>
              <p:nvPr/>
            </p:nvGrpSpPr>
            <p:grpSpPr bwMode="auto">
              <a:xfrm flipV="1">
                <a:off x="4120" y="808"/>
                <a:ext cx="156" cy="56"/>
                <a:chOff x="2848" y="848"/>
                <a:chExt cx="140" cy="98"/>
              </a:xfrm>
            </p:grpSpPr>
            <p:sp>
              <p:nvSpPr>
                <p:cNvPr id="29860" name="Line 120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61" name="Line 120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62" name="Line 120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9854" name="Rectangle 1206"/>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29855" name="Rectangle 1207"/>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29856" name="Line 1208"/>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57" name="Line 1209"/>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58" name="Rectangle 1210"/>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29859" name="Text Box 1211"/>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000">
                  <a:latin typeface="Arial" pitchFamily="34" charset="0"/>
                </a:endParaRPr>
              </a:p>
              <a:p>
                <a:pPr algn="ctr">
                  <a:lnSpc>
                    <a:spcPct val="100000"/>
                  </a:lnSpc>
                  <a:spcBef>
                    <a:spcPct val="0"/>
                  </a:spcBef>
                  <a:buClrTx/>
                  <a:buSzTx/>
                  <a:buFontTx/>
                  <a:buNone/>
                </a:pPr>
                <a:r>
                  <a:rPr lang="en-US" altLang="en-US" sz="1000">
                    <a:solidFill>
                      <a:schemeClr val="bg1"/>
                    </a:solidFill>
                    <a:latin typeface="Arial" pitchFamily="34" charset="0"/>
                  </a:rPr>
                  <a:t>network</a:t>
                </a:r>
              </a:p>
              <a:p>
                <a:pPr algn="ctr">
                  <a:lnSpc>
                    <a:spcPct val="100000"/>
                  </a:lnSpc>
                  <a:spcBef>
                    <a:spcPct val="0"/>
                  </a:spcBef>
                  <a:buClrTx/>
                  <a:buSzTx/>
                  <a:buFontTx/>
                  <a:buNone/>
                </a:pPr>
                <a:r>
                  <a:rPr lang="en-US" altLang="en-US" sz="1000">
                    <a:latin typeface="Arial" pitchFamily="34" charset="0"/>
                  </a:rPr>
                  <a:t>data link</a:t>
                </a:r>
              </a:p>
              <a:p>
                <a:pPr algn="ctr">
                  <a:lnSpc>
                    <a:spcPct val="100000"/>
                  </a:lnSpc>
                  <a:spcBef>
                    <a:spcPct val="0"/>
                  </a:spcBef>
                  <a:buClrTx/>
                  <a:buSzTx/>
                  <a:buFontTx/>
                  <a:buNone/>
                </a:pPr>
                <a:r>
                  <a:rPr lang="en-US" altLang="en-US" sz="1000">
                    <a:latin typeface="Arial" pitchFamily="34" charset="0"/>
                  </a:rPr>
                  <a:t>physical</a:t>
                </a:r>
                <a:endParaRPr lang="en-US" altLang="en-US" sz="2400">
                  <a:latin typeface="Arial" pitchFamily="34" charset="0"/>
                </a:endParaRPr>
              </a:p>
            </p:txBody>
          </p:sp>
        </p:grpSp>
        <p:grpSp>
          <p:nvGrpSpPr>
            <p:cNvPr id="29779" name="Group 1212"/>
            <p:cNvGrpSpPr>
              <a:grpSpLocks/>
            </p:cNvGrpSpPr>
            <p:nvPr/>
          </p:nvGrpSpPr>
          <p:grpSpPr bwMode="auto">
            <a:xfrm>
              <a:off x="4608" y="2771"/>
              <a:ext cx="513" cy="442"/>
              <a:chOff x="3937" y="633"/>
              <a:chExt cx="513" cy="442"/>
            </a:xfrm>
          </p:grpSpPr>
          <p:sp>
            <p:nvSpPr>
              <p:cNvPr id="29824" name="Line 1213"/>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25" name="Line 1214"/>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26" name="Oval 1215"/>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29827" name="Line 1216"/>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28" name="Line 1217"/>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29" name="Rectangle 1218"/>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2400">
                  <a:latin typeface="Arial" pitchFamily="34" charset="0"/>
                </a:endParaRPr>
              </a:p>
            </p:txBody>
          </p:sp>
          <p:sp>
            <p:nvSpPr>
              <p:cNvPr id="29830" name="Oval 1219"/>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grpSp>
            <p:nvGrpSpPr>
              <p:cNvPr id="29831" name="Group 1220"/>
              <p:cNvGrpSpPr>
                <a:grpSpLocks/>
              </p:cNvGrpSpPr>
              <p:nvPr/>
            </p:nvGrpSpPr>
            <p:grpSpPr bwMode="auto">
              <a:xfrm>
                <a:off x="4120" y="809"/>
                <a:ext cx="156" cy="55"/>
                <a:chOff x="2848" y="848"/>
                <a:chExt cx="140" cy="98"/>
              </a:xfrm>
            </p:grpSpPr>
            <p:sp>
              <p:nvSpPr>
                <p:cNvPr id="29842" name="Line 122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43" name="Line 122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44" name="Line 122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9832" name="Group 1224"/>
              <p:cNvGrpSpPr>
                <a:grpSpLocks/>
              </p:cNvGrpSpPr>
              <p:nvPr/>
            </p:nvGrpSpPr>
            <p:grpSpPr bwMode="auto">
              <a:xfrm flipV="1">
                <a:off x="4120" y="808"/>
                <a:ext cx="156" cy="56"/>
                <a:chOff x="2848" y="848"/>
                <a:chExt cx="140" cy="98"/>
              </a:xfrm>
            </p:grpSpPr>
            <p:sp>
              <p:nvSpPr>
                <p:cNvPr id="29839" name="Line 122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40" name="Line 122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41" name="Line 122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9833" name="Rectangle 1228"/>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29834" name="Rectangle 1229"/>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29835" name="Line 1230"/>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36" name="Line 1231"/>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37" name="Rectangle 1232"/>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29838" name="Text Box 1233"/>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000">
                  <a:latin typeface="Arial" pitchFamily="34" charset="0"/>
                </a:endParaRPr>
              </a:p>
              <a:p>
                <a:pPr algn="ctr">
                  <a:lnSpc>
                    <a:spcPct val="100000"/>
                  </a:lnSpc>
                  <a:spcBef>
                    <a:spcPct val="0"/>
                  </a:spcBef>
                  <a:buClrTx/>
                  <a:buSzTx/>
                  <a:buFontTx/>
                  <a:buNone/>
                </a:pPr>
                <a:r>
                  <a:rPr lang="en-US" altLang="en-US" sz="1000">
                    <a:solidFill>
                      <a:schemeClr val="bg1"/>
                    </a:solidFill>
                    <a:latin typeface="Arial" pitchFamily="34" charset="0"/>
                  </a:rPr>
                  <a:t>network</a:t>
                </a:r>
              </a:p>
              <a:p>
                <a:pPr algn="ctr">
                  <a:lnSpc>
                    <a:spcPct val="100000"/>
                  </a:lnSpc>
                  <a:spcBef>
                    <a:spcPct val="0"/>
                  </a:spcBef>
                  <a:buClrTx/>
                  <a:buSzTx/>
                  <a:buFontTx/>
                  <a:buNone/>
                </a:pPr>
                <a:r>
                  <a:rPr lang="en-US" altLang="en-US" sz="1000">
                    <a:latin typeface="Arial" pitchFamily="34" charset="0"/>
                  </a:rPr>
                  <a:t>data link</a:t>
                </a:r>
              </a:p>
              <a:p>
                <a:pPr algn="ctr">
                  <a:lnSpc>
                    <a:spcPct val="100000"/>
                  </a:lnSpc>
                  <a:spcBef>
                    <a:spcPct val="0"/>
                  </a:spcBef>
                  <a:buClrTx/>
                  <a:buSzTx/>
                  <a:buFontTx/>
                  <a:buNone/>
                </a:pPr>
                <a:r>
                  <a:rPr lang="en-US" altLang="en-US" sz="1000">
                    <a:latin typeface="Arial" pitchFamily="34" charset="0"/>
                  </a:rPr>
                  <a:t>physical</a:t>
                </a:r>
                <a:endParaRPr lang="en-US" altLang="en-US" sz="2400">
                  <a:latin typeface="Arial" pitchFamily="34" charset="0"/>
                </a:endParaRPr>
              </a:p>
            </p:txBody>
          </p:sp>
        </p:grpSp>
        <p:grpSp>
          <p:nvGrpSpPr>
            <p:cNvPr id="29780" name="Group 1234"/>
            <p:cNvGrpSpPr>
              <a:grpSpLocks/>
            </p:cNvGrpSpPr>
            <p:nvPr/>
          </p:nvGrpSpPr>
          <p:grpSpPr bwMode="auto">
            <a:xfrm>
              <a:off x="4119" y="2640"/>
              <a:ext cx="513" cy="442"/>
              <a:chOff x="3937" y="633"/>
              <a:chExt cx="513" cy="442"/>
            </a:xfrm>
          </p:grpSpPr>
          <p:sp>
            <p:nvSpPr>
              <p:cNvPr id="29803" name="Line 1235"/>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04" name="Line 1236"/>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05" name="Oval 1237"/>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29806" name="Line 1238"/>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07" name="Line 1239"/>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08" name="Rectangle 1240"/>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2400">
                  <a:latin typeface="Arial" pitchFamily="34" charset="0"/>
                </a:endParaRPr>
              </a:p>
            </p:txBody>
          </p:sp>
          <p:sp>
            <p:nvSpPr>
              <p:cNvPr id="29809" name="Oval 1241"/>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grpSp>
            <p:nvGrpSpPr>
              <p:cNvPr id="29810" name="Group 1242"/>
              <p:cNvGrpSpPr>
                <a:grpSpLocks/>
              </p:cNvGrpSpPr>
              <p:nvPr/>
            </p:nvGrpSpPr>
            <p:grpSpPr bwMode="auto">
              <a:xfrm>
                <a:off x="4120" y="809"/>
                <a:ext cx="156" cy="55"/>
                <a:chOff x="2848" y="848"/>
                <a:chExt cx="140" cy="98"/>
              </a:xfrm>
            </p:grpSpPr>
            <p:sp>
              <p:nvSpPr>
                <p:cNvPr id="29821" name="Line 124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22" name="Line 124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23" name="Line 124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9811" name="Group 1246"/>
              <p:cNvGrpSpPr>
                <a:grpSpLocks/>
              </p:cNvGrpSpPr>
              <p:nvPr/>
            </p:nvGrpSpPr>
            <p:grpSpPr bwMode="auto">
              <a:xfrm flipV="1">
                <a:off x="4120" y="808"/>
                <a:ext cx="156" cy="56"/>
                <a:chOff x="2848" y="848"/>
                <a:chExt cx="140" cy="98"/>
              </a:xfrm>
            </p:grpSpPr>
            <p:sp>
              <p:nvSpPr>
                <p:cNvPr id="29818" name="Line 124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19" name="Line 124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20" name="Line 124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9812" name="Rectangle 1250"/>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29813" name="Rectangle 1251"/>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29814" name="Line 1252"/>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15" name="Line 1253"/>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16" name="Rectangle 1254"/>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29817" name="Text Box 1255"/>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000">
                  <a:latin typeface="Arial" pitchFamily="34" charset="0"/>
                </a:endParaRPr>
              </a:p>
              <a:p>
                <a:pPr algn="ctr">
                  <a:lnSpc>
                    <a:spcPct val="100000"/>
                  </a:lnSpc>
                  <a:spcBef>
                    <a:spcPct val="0"/>
                  </a:spcBef>
                  <a:buClrTx/>
                  <a:buSzTx/>
                  <a:buFontTx/>
                  <a:buNone/>
                </a:pPr>
                <a:r>
                  <a:rPr lang="en-US" altLang="en-US" sz="1000">
                    <a:solidFill>
                      <a:schemeClr val="bg1"/>
                    </a:solidFill>
                    <a:latin typeface="Arial" pitchFamily="34" charset="0"/>
                  </a:rPr>
                  <a:t>network</a:t>
                </a:r>
              </a:p>
              <a:p>
                <a:pPr algn="ctr">
                  <a:lnSpc>
                    <a:spcPct val="100000"/>
                  </a:lnSpc>
                  <a:spcBef>
                    <a:spcPct val="0"/>
                  </a:spcBef>
                  <a:buClrTx/>
                  <a:buSzTx/>
                  <a:buFontTx/>
                  <a:buNone/>
                </a:pPr>
                <a:r>
                  <a:rPr lang="en-US" altLang="en-US" sz="1000">
                    <a:latin typeface="Arial" pitchFamily="34" charset="0"/>
                  </a:rPr>
                  <a:t>data link</a:t>
                </a:r>
              </a:p>
              <a:p>
                <a:pPr algn="ctr">
                  <a:lnSpc>
                    <a:spcPct val="100000"/>
                  </a:lnSpc>
                  <a:spcBef>
                    <a:spcPct val="0"/>
                  </a:spcBef>
                  <a:buClrTx/>
                  <a:buSzTx/>
                  <a:buFontTx/>
                  <a:buNone/>
                </a:pPr>
                <a:r>
                  <a:rPr lang="en-US" altLang="en-US" sz="1000">
                    <a:latin typeface="Arial" pitchFamily="34" charset="0"/>
                  </a:rPr>
                  <a:t>physical</a:t>
                </a:r>
                <a:endParaRPr lang="en-US" altLang="en-US" sz="2400">
                  <a:latin typeface="Arial" pitchFamily="34" charset="0"/>
                </a:endParaRPr>
              </a:p>
            </p:txBody>
          </p:sp>
        </p:grpSp>
        <p:grpSp>
          <p:nvGrpSpPr>
            <p:cNvPr id="29781" name="Group 1256"/>
            <p:cNvGrpSpPr>
              <a:grpSpLocks/>
            </p:cNvGrpSpPr>
            <p:nvPr/>
          </p:nvGrpSpPr>
          <p:grpSpPr bwMode="auto">
            <a:xfrm>
              <a:off x="3674" y="2866"/>
              <a:ext cx="513" cy="442"/>
              <a:chOff x="3937" y="633"/>
              <a:chExt cx="513" cy="442"/>
            </a:xfrm>
          </p:grpSpPr>
          <p:sp>
            <p:nvSpPr>
              <p:cNvPr id="29782" name="Line 1257"/>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83" name="Line 1258"/>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84" name="Oval 1259"/>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29785" name="Line 1260"/>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86" name="Line 1261"/>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87" name="Rectangle 1262"/>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2400">
                  <a:latin typeface="Arial" pitchFamily="34" charset="0"/>
                </a:endParaRPr>
              </a:p>
            </p:txBody>
          </p:sp>
          <p:sp>
            <p:nvSpPr>
              <p:cNvPr id="29788" name="Oval 1263"/>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grpSp>
            <p:nvGrpSpPr>
              <p:cNvPr id="29789" name="Group 1264"/>
              <p:cNvGrpSpPr>
                <a:grpSpLocks/>
              </p:cNvGrpSpPr>
              <p:nvPr/>
            </p:nvGrpSpPr>
            <p:grpSpPr bwMode="auto">
              <a:xfrm>
                <a:off x="4120" y="809"/>
                <a:ext cx="156" cy="55"/>
                <a:chOff x="2848" y="848"/>
                <a:chExt cx="140" cy="98"/>
              </a:xfrm>
            </p:grpSpPr>
            <p:sp>
              <p:nvSpPr>
                <p:cNvPr id="29800" name="Line 126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01" name="Line 126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02" name="Line 126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9790" name="Group 1268"/>
              <p:cNvGrpSpPr>
                <a:grpSpLocks/>
              </p:cNvGrpSpPr>
              <p:nvPr/>
            </p:nvGrpSpPr>
            <p:grpSpPr bwMode="auto">
              <a:xfrm flipV="1">
                <a:off x="4120" y="808"/>
                <a:ext cx="156" cy="56"/>
                <a:chOff x="2848" y="848"/>
                <a:chExt cx="140" cy="98"/>
              </a:xfrm>
            </p:grpSpPr>
            <p:sp>
              <p:nvSpPr>
                <p:cNvPr id="29797" name="Line 126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98" name="Line 127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99" name="Line 127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9791" name="Rectangle 1272"/>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29792" name="Rectangle 1273"/>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29793" name="Line 1274"/>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94" name="Line 1275"/>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95" name="Rectangle 1276"/>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29796" name="Text Box 1277"/>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000">
                  <a:latin typeface="Arial" pitchFamily="34" charset="0"/>
                </a:endParaRPr>
              </a:p>
              <a:p>
                <a:pPr algn="ctr">
                  <a:lnSpc>
                    <a:spcPct val="100000"/>
                  </a:lnSpc>
                  <a:spcBef>
                    <a:spcPct val="0"/>
                  </a:spcBef>
                  <a:buClrTx/>
                  <a:buSzTx/>
                  <a:buFontTx/>
                  <a:buNone/>
                </a:pPr>
                <a:r>
                  <a:rPr lang="en-US" altLang="en-US" sz="1000">
                    <a:solidFill>
                      <a:schemeClr val="bg1"/>
                    </a:solidFill>
                    <a:latin typeface="Arial" pitchFamily="34" charset="0"/>
                  </a:rPr>
                  <a:t>network</a:t>
                </a:r>
              </a:p>
              <a:p>
                <a:pPr algn="ctr">
                  <a:lnSpc>
                    <a:spcPct val="100000"/>
                  </a:lnSpc>
                  <a:spcBef>
                    <a:spcPct val="0"/>
                  </a:spcBef>
                  <a:buClrTx/>
                  <a:buSzTx/>
                  <a:buFontTx/>
                  <a:buNone/>
                </a:pPr>
                <a:r>
                  <a:rPr lang="en-US" altLang="en-US" sz="1000">
                    <a:latin typeface="Arial" pitchFamily="34" charset="0"/>
                  </a:rPr>
                  <a:t>data link</a:t>
                </a:r>
              </a:p>
              <a:p>
                <a:pPr algn="ctr">
                  <a:lnSpc>
                    <a:spcPct val="100000"/>
                  </a:lnSpc>
                  <a:spcBef>
                    <a:spcPct val="0"/>
                  </a:spcBef>
                  <a:buClrTx/>
                  <a:buSzTx/>
                  <a:buFontTx/>
                  <a:buNone/>
                </a:pPr>
                <a:r>
                  <a:rPr lang="en-US" altLang="en-US" sz="1000">
                    <a:latin typeface="Arial" pitchFamily="34" charset="0"/>
                  </a:rPr>
                  <a:t>physical</a:t>
                </a:r>
                <a:endParaRPr lang="en-US" altLang="en-US" sz="2400">
                  <a:latin typeface="Arial" pitchFamily="34" charset="0"/>
                </a:endParaRPr>
              </a:p>
            </p:txBody>
          </p:sp>
        </p:grpSp>
      </p:grpSp>
      <p:sp>
        <p:nvSpPr>
          <p:cNvPr id="632064" name="Rectangle 1280"/>
          <p:cNvSpPr>
            <a:spLocks noChangeArrowheads="1"/>
          </p:cNvSpPr>
          <p:nvPr/>
        </p:nvSpPr>
        <p:spPr bwMode="auto">
          <a:xfrm>
            <a:off x="5721350" y="858838"/>
            <a:ext cx="388938" cy="138112"/>
          </a:xfrm>
          <a:prstGeom prst="rect">
            <a:avLst/>
          </a:prstGeom>
          <a:solidFill>
            <a:schemeClr val="accent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632065" name="Rectangle 1281"/>
          <p:cNvSpPr>
            <a:spLocks noChangeArrowheads="1"/>
          </p:cNvSpPr>
          <p:nvPr/>
        </p:nvSpPr>
        <p:spPr bwMode="auto">
          <a:xfrm>
            <a:off x="5651500" y="1509713"/>
            <a:ext cx="596900" cy="138112"/>
          </a:xfrm>
          <a:prstGeom prst="rect">
            <a:avLst/>
          </a:prstGeom>
          <a:solidFill>
            <a:schemeClr val="accent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632066" name="Rectangle 1282"/>
          <p:cNvSpPr>
            <a:spLocks noChangeArrowheads="1"/>
          </p:cNvSpPr>
          <p:nvPr/>
        </p:nvSpPr>
        <p:spPr bwMode="auto">
          <a:xfrm>
            <a:off x="8477250" y="4487863"/>
            <a:ext cx="388938" cy="138112"/>
          </a:xfrm>
          <a:prstGeom prst="rect">
            <a:avLst/>
          </a:prstGeom>
          <a:solidFill>
            <a:schemeClr val="accent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3" name="Slide Number Placeholder 2"/>
          <p:cNvSpPr>
            <a:spLocks noGrp="1"/>
          </p:cNvSpPr>
          <p:nvPr>
            <p:ph type="sldNum" sz="quarter" idx="12"/>
          </p:nvPr>
        </p:nvSpPr>
        <p:spPr/>
        <p:txBody>
          <a:bodyPr/>
          <a:lstStyle/>
          <a:p>
            <a:pPr>
              <a:defRPr/>
            </a:pPr>
            <a:fld id="{2D848FA3-815C-426D-ADDC-7E5C7A336E43}" type="slidenum">
              <a:rPr lang="en-US" smtClean="0"/>
              <a:pPr>
                <a:defRPr/>
              </a:pPr>
              <a:t>40</a:t>
            </a:fld>
            <a:endParaRPr lang="en-US" dirty="0"/>
          </a:p>
        </p:txBody>
      </p:sp>
    </p:spTree>
    <p:extLst>
      <p:ext uri="{BB962C8B-B14F-4D97-AF65-F5344CB8AC3E}">
        <p14:creationId xmlns:p14="http://schemas.microsoft.com/office/powerpoint/2010/main" val="25791635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767"/>
                                        </p:tgtEl>
                                        <p:attrNameLst>
                                          <p:attrName>style.visibility</p:attrName>
                                        </p:attrNameLst>
                                      </p:cBhvr>
                                      <p:to>
                                        <p:strVal val="visible"/>
                                      </p:to>
                                    </p:set>
                                    <p:animEffect transition="in" filter="wipe(left)">
                                      <p:cBhvr>
                                        <p:cTn id="7" dur="500"/>
                                        <p:tgtEl>
                                          <p:spTgt spid="19767"/>
                                        </p:tgtEl>
                                      </p:cBhvr>
                                    </p:animEffect>
                                  </p:childTnLst>
                                </p:cTn>
                              </p:par>
                              <p:par>
                                <p:cTn id="8" presetID="22" presetClass="entr" presetSubtype="8" fill="hold" nodeType="withEffect">
                                  <p:stCondLst>
                                    <p:cond delay="0"/>
                                  </p:stCondLst>
                                  <p:childTnLst>
                                    <p:set>
                                      <p:cBhvr>
                                        <p:cTn id="9" dur="1" fill="hold">
                                          <p:stCondLst>
                                            <p:cond delay="0"/>
                                          </p:stCondLst>
                                        </p:cTn>
                                        <p:tgtEl>
                                          <p:spTgt spid="19769"/>
                                        </p:tgtEl>
                                        <p:attrNameLst>
                                          <p:attrName>style.visibility</p:attrName>
                                        </p:attrNameLst>
                                      </p:cBhvr>
                                      <p:to>
                                        <p:strVal val="visible"/>
                                      </p:to>
                                    </p:set>
                                    <p:animEffect transition="in" filter="wipe(left)">
                                      <p:cBhvr>
                                        <p:cTn id="10" dur="500"/>
                                        <p:tgtEl>
                                          <p:spTgt spid="1976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19771"/>
                                        </p:tgtEl>
                                        <p:attrNameLst>
                                          <p:attrName>style.visibility</p:attrName>
                                        </p:attrNameLst>
                                      </p:cBhvr>
                                      <p:to>
                                        <p:strVal val="visible"/>
                                      </p:to>
                                    </p:set>
                                    <p:animEffect transition="in" filter="dissolve">
                                      <p:cBhvr>
                                        <p:cTn id="15" dur="1000"/>
                                        <p:tgtEl>
                                          <p:spTgt spid="1977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32064"/>
                                        </p:tgtEl>
                                        <p:attrNameLst>
                                          <p:attrName>style.visibility</p:attrName>
                                        </p:attrNameLst>
                                      </p:cBhvr>
                                      <p:to>
                                        <p:strVal val="visible"/>
                                      </p:to>
                                    </p:set>
                                  </p:childTnLst>
                                </p:cTn>
                              </p:par>
                            </p:childTnLst>
                          </p:cTn>
                        </p:par>
                        <p:par>
                          <p:cTn id="20" fill="hold" nodeType="afterGroup">
                            <p:stCondLst>
                              <p:cond delay="0"/>
                            </p:stCondLst>
                            <p:childTnLst>
                              <p:par>
                                <p:cTn id="21" presetID="42" presetClass="path" presetSubtype="0" accel="50000" decel="50000" fill="hold" grpId="1" nodeType="afterEffect">
                                  <p:stCondLst>
                                    <p:cond delay="0"/>
                                  </p:stCondLst>
                                  <p:childTnLst>
                                    <p:animMotion origin="layout" path="M 0.00244 0.01227 L 0.00382 0.0949 " pathEditMode="relative" rAng="0" ptsTypes="AA">
                                      <p:cBhvr>
                                        <p:cTn id="22" dur="2000" fill="hold"/>
                                        <p:tgtEl>
                                          <p:spTgt spid="632064"/>
                                        </p:tgtEl>
                                        <p:attrNameLst>
                                          <p:attrName>ppt_x</p:attrName>
                                          <p:attrName>ppt_y</p:attrName>
                                        </p:attrNameLst>
                                      </p:cBhvr>
                                      <p:rCtr x="69" y="4120"/>
                                    </p:animMotion>
                                  </p:childTnLst>
                                </p:cTn>
                              </p:par>
                            </p:childTnLst>
                          </p:cTn>
                        </p:par>
                        <p:par>
                          <p:cTn id="23" fill="hold" nodeType="afterGroup">
                            <p:stCondLst>
                              <p:cond delay="2000"/>
                            </p:stCondLst>
                            <p:childTnLst>
                              <p:par>
                                <p:cTn id="24" presetID="1" presetClass="exit" presetSubtype="0" fill="hold" grpId="2" nodeType="afterEffect">
                                  <p:stCondLst>
                                    <p:cond delay="0"/>
                                  </p:stCondLst>
                                  <p:childTnLst>
                                    <p:set>
                                      <p:cBhvr>
                                        <p:cTn id="25" dur="1" fill="hold">
                                          <p:stCondLst>
                                            <p:cond delay="0"/>
                                          </p:stCondLst>
                                        </p:cTn>
                                        <p:tgtEl>
                                          <p:spTgt spid="632064"/>
                                        </p:tgtEl>
                                        <p:attrNameLst>
                                          <p:attrName>style.visibility</p:attrName>
                                        </p:attrNameLst>
                                      </p:cBhvr>
                                      <p:to>
                                        <p:strVal val="hidden"/>
                                      </p:to>
                                    </p:set>
                                  </p:childTnLst>
                                </p:cTn>
                              </p:par>
                            </p:childTnLst>
                          </p:cTn>
                        </p:par>
                        <p:par>
                          <p:cTn id="26" fill="hold" nodeType="afterGroup">
                            <p:stCondLst>
                              <p:cond delay="2000"/>
                            </p:stCondLst>
                            <p:childTnLst>
                              <p:par>
                                <p:cTn id="27" presetID="1" presetClass="entr" presetSubtype="0" fill="hold" grpId="0" nodeType="afterEffect">
                                  <p:stCondLst>
                                    <p:cond delay="0"/>
                                  </p:stCondLst>
                                  <p:childTnLst>
                                    <p:set>
                                      <p:cBhvr>
                                        <p:cTn id="28" dur="1" fill="hold">
                                          <p:stCondLst>
                                            <p:cond delay="0"/>
                                          </p:stCondLst>
                                        </p:cTn>
                                        <p:tgtEl>
                                          <p:spTgt spid="632065"/>
                                        </p:tgtEl>
                                        <p:attrNameLst>
                                          <p:attrName>style.visibility</p:attrName>
                                        </p:attrNameLst>
                                      </p:cBhvr>
                                      <p:to>
                                        <p:strVal val="visible"/>
                                      </p:to>
                                    </p:set>
                                  </p:childTnLst>
                                </p:cTn>
                              </p:par>
                            </p:childTnLst>
                          </p:cTn>
                        </p:par>
                        <p:par>
                          <p:cTn id="29" fill="hold" nodeType="afterGroup">
                            <p:stCondLst>
                              <p:cond delay="2000"/>
                            </p:stCondLst>
                            <p:childTnLst>
                              <p:par>
                                <p:cTn id="30" presetID="0" presetClass="path" presetSubtype="0" accel="50000" decel="50000" fill="hold" grpId="1" nodeType="afterEffect">
                                  <p:stCondLst>
                                    <p:cond delay="0"/>
                                  </p:stCondLst>
                                  <p:childTnLst>
                                    <p:animMotion origin="layout" path="M 2.5E-6 -1.48148E-6 L 2.5E-6 0.07269 L 0.02726 0.18982 L 0.02726 0.1132 L 0.07118 0.11112 L 0.07257 0.18982 L 0.11667 0.14144 L 0.11667 0.07871 L 0.16059 0.07686 L 0.10903 0.23426 L 0.11511 0.15949 L 0.1559 0.15949 L 0.15747 0.23635 L 0.1059 0.34537 L 0.10295 0.27061 L 0.14236 0.26875 L 0.14688 0.39584 L 0.1559 0.3213 L 0.19236 0.31922 L 0.19688 0.39792 L 0.1059 0.49908 L 0.1059 0.41621 L 0.14236 0.41621 L 0.14236 0.49699 L 0.18785 0.53542 L 0.18785 0.44653 L 0.2257 0.44653 L 0.22865 0.52732 L 0.31198 0.50301 L 0.31198 0.43843 " pathEditMode="relative" ptsTypes="AAAAAAAAAAAAAAAAAAAAAAAAAAAAAA">
                                      <p:cBhvr>
                                        <p:cTn id="31" dur="5000" fill="hold"/>
                                        <p:tgtEl>
                                          <p:spTgt spid="632065"/>
                                        </p:tgtEl>
                                        <p:attrNameLst>
                                          <p:attrName>ppt_x</p:attrName>
                                          <p:attrName>ppt_y</p:attrName>
                                        </p:attrNameLst>
                                      </p:cBhvr>
                                    </p:animMotion>
                                  </p:childTnLst>
                                </p:cTn>
                              </p:par>
                            </p:childTnLst>
                          </p:cTn>
                        </p:par>
                        <p:par>
                          <p:cTn id="32" fill="hold" nodeType="afterGroup">
                            <p:stCondLst>
                              <p:cond delay="7000"/>
                            </p:stCondLst>
                            <p:childTnLst>
                              <p:par>
                                <p:cTn id="33" presetID="1" presetClass="exit" presetSubtype="0" fill="hold" grpId="2" nodeType="afterEffect">
                                  <p:stCondLst>
                                    <p:cond delay="0"/>
                                  </p:stCondLst>
                                  <p:childTnLst>
                                    <p:set>
                                      <p:cBhvr>
                                        <p:cTn id="34" dur="1" fill="hold">
                                          <p:stCondLst>
                                            <p:cond delay="0"/>
                                          </p:stCondLst>
                                        </p:cTn>
                                        <p:tgtEl>
                                          <p:spTgt spid="632065"/>
                                        </p:tgtEl>
                                        <p:attrNameLst>
                                          <p:attrName>style.visibility</p:attrName>
                                        </p:attrNameLst>
                                      </p:cBhvr>
                                      <p:to>
                                        <p:strVal val="hidden"/>
                                      </p:to>
                                    </p:set>
                                  </p:childTnLst>
                                </p:cTn>
                              </p:par>
                            </p:childTnLst>
                          </p:cTn>
                        </p:par>
                        <p:par>
                          <p:cTn id="35" fill="hold" nodeType="afterGroup">
                            <p:stCondLst>
                              <p:cond delay="7000"/>
                            </p:stCondLst>
                            <p:childTnLst>
                              <p:par>
                                <p:cTn id="36" presetID="1" presetClass="entr" presetSubtype="0" fill="hold" grpId="0" nodeType="afterEffect">
                                  <p:stCondLst>
                                    <p:cond delay="0"/>
                                  </p:stCondLst>
                                  <p:childTnLst>
                                    <p:set>
                                      <p:cBhvr>
                                        <p:cTn id="37" dur="1" fill="hold">
                                          <p:stCondLst>
                                            <p:cond delay="0"/>
                                          </p:stCondLst>
                                        </p:cTn>
                                        <p:tgtEl>
                                          <p:spTgt spid="632066"/>
                                        </p:tgtEl>
                                        <p:attrNameLst>
                                          <p:attrName>style.visibility</p:attrName>
                                        </p:attrNameLst>
                                      </p:cBhvr>
                                      <p:to>
                                        <p:strVal val="visible"/>
                                      </p:to>
                                    </p:set>
                                  </p:childTnLst>
                                </p:cTn>
                              </p:par>
                            </p:childTnLst>
                          </p:cTn>
                        </p:par>
                        <p:par>
                          <p:cTn id="38" fill="hold" nodeType="afterGroup">
                            <p:stCondLst>
                              <p:cond delay="7000"/>
                            </p:stCondLst>
                            <p:childTnLst>
                              <p:par>
                                <p:cTn id="39" presetID="1" presetClass="entr" presetSubtype="0" fill="hold" grpId="1" nodeType="afterEffect">
                                  <p:stCondLst>
                                    <p:cond delay="0"/>
                                  </p:stCondLst>
                                  <p:childTnLst>
                                    <p:set>
                                      <p:cBhvr>
                                        <p:cTn id="40" dur="1" fill="hold">
                                          <p:stCondLst>
                                            <p:cond delay="0"/>
                                          </p:stCondLst>
                                        </p:cTn>
                                        <p:tgtEl>
                                          <p:spTgt spid="632066"/>
                                        </p:tgtEl>
                                        <p:attrNameLst>
                                          <p:attrName>style.visibility</p:attrName>
                                        </p:attrNameLst>
                                      </p:cBhvr>
                                      <p:to>
                                        <p:strVal val="visible"/>
                                      </p:to>
                                    </p:set>
                                  </p:childTnLst>
                                </p:cTn>
                              </p:par>
                            </p:childTnLst>
                          </p:cTn>
                        </p:par>
                        <p:par>
                          <p:cTn id="41" fill="hold" nodeType="afterGroup">
                            <p:stCondLst>
                              <p:cond delay="7000"/>
                            </p:stCondLst>
                            <p:childTnLst>
                              <p:par>
                                <p:cTn id="42" presetID="42" presetClass="path" presetSubtype="0" accel="50000" decel="50000" fill="hold" grpId="2" nodeType="afterEffect">
                                  <p:stCondLst>
                                    <p:cond delay="0"/>
                                  </p:stCondLst>
                                  <p:childTnLst>
                                    <p:animMotion origin="layout" path="M -3.05556E-6 0 L -0.00156 -0.07106 " pathEditMode="relative" rAng="0" ptsTypes="AA">
                                      <p:cBhvr>
                                        <p:cTn id="43" dur="2000" fill="hold"/>
                                        <p:tgtEl>
                                          <p:spTgt spid="632066"/>
                                        </p:tgtEl>
                                        <p:attrNameLst>
                                          <p:attrName>ppt_x</p:attrName>
                                          <p:attrName>ppt_y</p:attrName>
                                        </p:attrNameLst>
                                      </p:cBhvr>
                                      <p:rCtr x="-87" y="-35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064" grpId="0" animBg="1"/>
      <p:bldP spid="632064" grpId="1" animBg="1"/>
      <p:bldP spid="632064" grpId="2" animBg="1"/>
      <p:bldP spid="632065" grpId="0" animBg="1"/>
      <p:bldP spid="632065" grpId="1" animBg="1"/>
      <p:bldP spid="632065" grpId="2" animBg="1"/>
      <p:bldP spid="632066" grpId="0" animBg="1"/>
      <p:bldP spid="632066" grpId="1" animBg="1"/>
      <p:bldP spid="632066" grpId="2"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pPr>
              <a:defRPr/>
            </a:pPr>
            <a:r>
              <a:rPr lang="en-US">
                <a:ea typeface="ＭＳ Ｐゴシック" charset="0"/>
                <a:cs typeface="+mj-cs"/>
              </a:rPr>
              <a:t>Two key network-layer functions</a:t>
            </a:r>
          </a:p>
        </p:txBody>
      </p:sp>
      <p:sp>
        <p:nvSpPr>
          <p:cNvPr id="30726" name="Rectangle 3"/>
          <p:cNvSpPr>
            <a:spLocks noGrp="1" noChangeArrowheads="1"/>
          </p:cNvSpPr>
          <p:nvPr>
            <p:ph type="body" idx="1"/>
          </p:nvPr>
        </p:nvSpPr>
        <p:spPr>
          <a:xfrm>
            <a:off x="379413" y="1734784"/>
            <a:ext cx="4192587" cy="4648200"/>
          </a:xfrm>
        </p:spPr>
        <p:txBody>
          <a:bodyPr/>
          <a:lstStyle/>
          <a:p>
            <a:r>
              <a:rPr lang="en-US" altLang="en-US" i="1">
                <a:solidFill>
                  <a:srgbClr val="000099"/>
                </a:solidFill>
              </a:rPr>
              <a:t>forwarding:</a:t>
            </a:r>
            <a:r>
              <a:rPr lang="en-US" altLang="en-US"/>
              <a:t> move packets from router</a:t>
            </a:r>
            <a:r>
              <a:rPr lang="ja-JP" altLang="en-US"/>
              <a:t>’</a:t>
            </a:r>
            <a:r>
              <a:rPr lang="en-US" altLang="ja-JP"/>
              <a:t>s input to appropriate router output</a:t>
            </a:r>
          </a:p>
          <a:p>
            <a:pPr>
              <a:spcBef>
                <a:spcPct val="70000"/>
              </a:spcBef>
            </a:pPr>
            <a:r>
              <a:rPr lang="en-US" altLang="en-US" i="1">
                <a:solidFill>
                  <a:srgbClr val="000099"/>
                </a:solidFill>
              </a:rPr>
              <a:t>routing:</a:t>
            </a:r>
            <a:r>
              <a:rPr lang="en-US" altLang="en-US"/>
              <a:t> determine route taken by packets from source to dest. </a:t>
            </a:r>
          </a:p>
          <a:p>
            <a:pPr lvl="1">
              <a:spcBef>
                <a:spcPct val="70000"/>
              </a:spcBef>
            </a:pPr>
            <a:r>
              <a:rPr lang="en-US" altLang="en-US" i="1"/>
              <a:t>routing algorithms</a:t>
            </a:r>
            <a:endParaRPr lang="en-US" altLang="en-US"/>
          </a:p>
          <a:p>
            <a:pPr>
              <a:buFont typeface="Wingdings" pitchFamily="2" charset="2"/>
              <a:buNone/>
            </a:pPr>
            <a:endParaRPr lang="en-US" altLang="en-US"/>
          </a:p>
        </p:txBody>
      </p:sp>
      <p:sp>
        <p:nvSpPr>
          <p:cNvPr id="30727" name="Rectangle 4"/>
          <p:cNvSpPr>
            <a:spLocks noChangeArrowheads="1"/>
          </p:cNvSpPr>
          <p:nvPr/>
        </p:nvSpPr>
        <p:spPr bwMode="auto">
          <a:xfrm>
            <a:off x="4784725" y="1577975"/>
            <a:ext cx="419258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spcBef>
                <a:spcPct val="70000"/>
              </a:spcBef>
              <a:buFont typeface="Wingdings" pitchFamily="2" charset="2"/>
              <a:buNone/>
            </a:pPr>
            <a:r>
              <a:rPr lang="en-US" altLang="en-US" sz="3200" i="1">
                <a:solidFill>
                  <a:srgbClr val="CC0000"/>
                </a:solidFill>
              </a:rPr>
              <a:t>analogy:</a:t>
            </a:r>
          </a:p>
          <a:p>
            <a:pPr>
              <a:spcBef>
                <a:spcPct val="70000"/>
              </a:spcBef>
              <a:buFont typeface="Arial" panose="020B0604020202020204" pitchFamily="34" charset="0"/>
              <a:buChar char="•"/>
            </a:pPr>
            <a:r>
              <a:rPr lang="en-US" altLang="en-US" i="1">
                <a:solidFill>
                  <a:srgbClr val="000099"/>
                </a:solidFill>
              </a:rPr>
              <a:t>routing:</a:t>
            </a:r>
            <a:r>
              <a:rPr lang="en-US" altLang="en-US"/>
              <a:t> </a:t>
            </a:r>
            <a:r>
              <a:rPr lang="en-US" altLang="en-US">
                <a:solidFill>
                  <a:srgbClr val="000000"/>
                </a:solidFill>
              </a:rPr>
              <a:t>process of planning trip from source to dest</a:t>
            </a:r>
          </a:p>
          <a:p>
            <a:pPr>
              <a:spcBef>
                <a:spcPct val="70000"/>
              </a:spcBef>
              <a:buFont typeface="Arial" panose="020B0604020202020204" pitchFamily="34" charset="0"/>
              <a:buChar char="•"/>
            </a:pPr>
            <a:r>
              <a:rPr lang="en-US" altLang="en-US" i="1">
                <a:solidFill>
                  <a:srgbClr val="000099"/>
                </a:solidFill>
              </a:rPr>
              <a:t>forwarding</a:t>
            </a:r>
            <a:r>
              <a:rPr lang="en-US" altLang="en-US" i="1">
                <a:solidFill>
                  <a:schemeClr val="accent2"/>
                </a:solidFill>
              </a:rPr>
              <a:t>:</a:t>
            </a:r>
            <a:r>
              <a:rPr lang="en-US" altLang="en-US"/>
              <a:t> </a:t>
            </a:r>
            <a:r>
              <a:rPr lang="en-US" altLang="en-US">
                <a:solidFill>
                  <a:srgbClr val="000000"/>
                </a:solidFill>
              </a:rPr>
              <a:t>process of getting through single interchange</a:t>
            </a:r>
          </a:p>
          <a:p>
            <a:endParaRPr lang="en-US" altLang="en-US"/>
          </a:p>
        </p:txBody>
      </p:sp>
      <p:sp>
        <p:nvSpPr>
          <p:cNvPr id="3" name="Slide Number Placeholder 2"/>
          <p:cNvSpPr>
            <a:spLocks noGrp="1"/>
          </p:cNvSpPr>
          <p:nvPr>
            <p:ph type="sldNum" sz="quarter" idx="12"/>
          </p:nvPr>
        </p:nvSpPr>
        <p:spPr/>
        <p:txBody>
          <a:bodyPr/>
          <a:lstStyle/>
          <a:p>
            <a:pPr>
              <a:defRPr/>
            </a:pPr>
            <a:fld id="{72D7C269-5CFB-4285-AA47-2FF7B901B80C}" type="slidenum">
              <a:rPr lang="en-US" smtClean="0"/>
              <a:pPr>
                <a:defRPr/>
              </a:pPr>
              <a:t>41</a:t>
            </a:fld>
            <a:endParaRPr lang="en-US" dirty="0"/>
          </a:p>
        </p:txBody>
      </p:sp>
    </p:spTree>
    <p:extLst>
      <p:ext uri="{BB962C8B-B14F-4D97-AF65-F5344CB8AC3E}">
        <p14:creationId xmlns:p14="http://schemas.microsoft.com/office/powerpoint/2010/main" val="173872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9" name="Group 166"/>
          <p:cNvGrpSpPr>
            <a:grpSpLocks/>
          </p:cNvGrpSpPr>
          <p:nvPr/>
        </p:nvGrpSpPr>
        <p:grpSpPr bwMode="auto">
          <a:xfrm>
            <a:off x="1301750" y="1198563"/>
            <a:ext cx="5530850" cy="5245100"/>
            <a:chOff x="398" y="129"/>
            <a:chExt cx="3484" cy="3304"/>
          </a:xfrm>
        </p:grpSpPr>
        <p:sp>
          <p:nvSpPr>
            <p:cNvPr id="31757" name="Freeform 2"/>
            <p:cNvSpPr>
              <a:spLocks/>
            </p:cNvSpPr>
            <p:nvPr/>
          </p:nvSpPr>
          <p:spPr bwMode="auto">
            <a:xfrm>
              <a:off x="2031" y="2058"/>
              <a:ext cx="1794" cy="933"/>
            </a:xfrm>
            <a:custGeom>
              <a:avLst/>
              <a:gdLst>
                <a:gd name="T0" fmla="*/ 6 w 1794"/>
                <a:gd name="T1" fmla="*/ 483 h 933"/>
                <a:gd name="T2" fmla="*/ 108 w 1794"/>
                <a:gd name="T3" fmla="*/ 125 h 933"/>
                <a:gd name="T4" fmla="*/ 559 w 1794"/>
                <a:gd name="T5" fmla="*/ 100 h 933"/>
                <a:gd name="T6" fmla="*/ 1128 w 1794"/>
                <a:gd name="T7" fmla="*/ 29 h 933"/>
                <a:gd name="T8" fmla="*/ 1716 w 1794"/>
                <a:gd name="T9" fmla="*/ 275 h 933"/>
                <a:gd name="T10" fmla="*/ 1596 w 1794"/>
                <a:gd name="T11" fmla="*/ 827 h 933"/>
                <a:gd name="T12" fmla="*/ 1380 w 1794"/>
                <a:gd name="T13" fmla="*/ 911 h 933"/>
                <a:gd name="T14" fmla="*/ 840 w 1794"/>
                <a:gd name="T15" fmla="*/ 929 h 933"/>
                <a:gd name="T16" fmla="*/ 414 w 1794"/>
                <a:gd name="T17" fmla="*/ 911 h 933"/>
                <a:gd name="T18" fmla="*/ 143 w 1794"/>
                <a:gd name="T19" fmla="*/ 832 h 933"/>
                <a:gd name="T20" fmla="*/ 6 w 1794"/>
                <a:gd name="T21" fmla="*/ 483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31758" name="Freeform 3"/>
            <p:cNvSpPr>
              <a:spLocks/>
            </p:cNvSpPr>
            <p:nvPr/>
          </p:nvSpPr>
          <p:spPr bwMode="auto">
            <a:xfrm>
              <a:off x="1090" y="1594"/>
              <a:ext cx="1443" cy="816"/>
            </a:xfrm>
            <a:custGeom>
              <a:avLst/>
              <a:gdLst>
                <a:gd name="T0" fmla="*/ 0 w 1443"/>
                <a:gd name="T1" fmla="*/ 0 h 816"/>
                <a:gd name="T2" fmla="*/ 1076 w 1443"/>
                <a:gd name="T3" fmla="*/ 782 h 816"/>
                <a:gd name="T4" fmla="*/ 1320 w 1443"/>
                <a:gd name="T5" fmla="*/ 788 h 816"/>
                <a:gd name="T6" fmla="*/ 1443 w 1443"/>
                <a:gd name="T7" fmla="*/ 5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31759" name="Rectangle 4"/>
            <p:cNvSpPr>
              <a:spLocks noChangeArrowheads="1"/>
            </p:cNvSpPr>
            <p:nvPr/>
          </p:nvSpPr>
          <p:spPr bwMode="auto">
            <a:xfrm>
              <a:off x="1084" y="129"/>
              <a:ext cx="1460" cy="1470"/>
            </a:xfrm>
            <a:prstGeom prst="rect">
              <a:avLst/>
            </a:prstGeom>
            <a:solidFill>
              <a:schemeClr val="accent1"/>
            </a:solidFill>
            <a:ln w="19050">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31760" name="Oval 5"/>
            <p:cNvSpPr>
              <a:spLocks noChangeArrowheads="1"/>
            </p:cNvSpPr>
            <p:nvPr/>
          </p:nvSpPr>
          <p:spPr bwMode="auto">
            <a:xfrm>
              <a:off x="1163" y="162"/>
              <a:ext cx="1320" cy="381"/>
            </a:xfrm>
            <a:prstGeom prst="ellipse">
              <a:avLst/>
            </a:prstGeom>
            <a:solidFill>
              <a:schemeClr val="bg1"/>
            </a:soli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31761" name="Freeform 6"/>
            <p:cNvSpPr>
              <a:spLocks/>
            </p:cNvSpPr>
            <p:nvPr/>
          </p:nvSpPr>
          <p:spPr bwMode="auto">
            <a:xfrm>
              <a:off x="2433" y="2249"/>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grpSp>
          <p:nvGrpSpPr>
            <p:cNvPr id="31762" name="Group 7"/>
            <p:cNvGrpSpPr>
              <a:grpSpLocks/>
            </p:cNvGrpSpPr>
            <p:nvPr/>
          </p:nvGrpSpPr>
          <p:grpSpPr bwMode="auto">
            <a:xfrm>
              <a:off x="2122" y="2359"/>
              <a:ext cx="316" cy="147"/>
              <a:chOff x="3600" y="219"/>
              <a:chExt cx="360" cy="175"/>
            </a:xfrm>
          </p:grpSpPr>
          <p:sp>
            <p:nvSpPr>
              <p:cNvPr id="31907" name="Oval 8"/>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31908" name="Line 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909" name="Line 1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910" name="Rectangle 11"/>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2400">
                  <a:solidFill>
                    <a:srgbClr val="000000"/>
                  </a:solidFill>
                  <a:latin typeface="Times New Roman" pitchFamily="18" charset="0"/>
                </a:endParaRPr>
              </a:p>
            </p:txBody>
          </p:sp>
          <p:sp>
            <p:nvSpPr>
              <p:cNvPr id="31911"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grpSp>
            <p:nvGrpSpPr>
              <p:cNvPr id="31912" name="Group 13"/>
              <p:cNvGrpSpPr>
                <a:grpSpLocks/>
              </p:cNvGrpSpPr>
              <p:nvPr/>
            </p:nvGrpSpPr>
            <p:grpSpPr bwMode="auto">
              <a:xfrm>
                <a:off x="3686" y="244"/>
                <a:ext cx="177" cy="66"/>
                <a:chOff x="2848" y="848"/>
                <a:chExt cx="140" cy="98"/>
              </a:xfrm>
            </p:grpSpPr>
            <p:sp>
              <p:nvSpPr>
                <p:cNvPr id="31917" name="Line 1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918" name="Line 15"/>
                <p:cNvSpPr>
                  <a:spLocks noChangeShapeType="1"/>
                </p:cNvSpPr>
                <p:nvPr/>
              </p:nvSpPr>
              <p:spPr bwMode="auto">
                <a:xfrm>
                  <a:off x="2944" y="943"/>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919" name="Line 16"/>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grpSp>
          <p:grpSp>
            <p:nvGrpSpPr>
              <p:cNvPr id="31913" name="Group 17"/>
              <p:cNvGrpSpPr>
                <a:grpSpLocks/>
              </p:cNvGrpSpPr>
              <p:nvPr/>
            </p:nvGrpSpPr>
            <p:grpSpPr bwMode="auto">
              <a:xfrm flipV="1">
                <a:off x="3686" y="243"/>
                <a:ext cx="177" cy="66"/>
                <a:chOff x="2848" y="848"/>
                <a:chExt cx="140" cy="98"/>
              </a:xfrm>
            </p:grpSpPr>
            <p:sp>
              <p:nvSpPr>
                <p:cNvPr id="31914" name="Line 18"/>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915" name="Line 1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916" name="Line 20"/>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grpSp>
        </p:grpSp>
        <p:grpSp>
          <p:nvGrpSpPr>
            <p:cNvPr id="31763" name="Group 21"/>
            <p:cNvGrpSpPr>
              <a:grpSpLocks/>
            </p:cNvGrpSpPr>
            <p:nvPr/>
          </p:nvGrpSpPr>
          <p:grpSpPr bwMode="auto">
            <a:xfrm>
              <a:off x="2344" y="2761"/>
              <a:ext cx="316" cy="147"/>
              <a:chOff x="3600" y="219"/>
              <a:chExt cx="360" cy="175"/>
            </a:xfrm>
          </p:grpSpPr>
          <p:sp>
            <p:nvSpPr>
              <p:cNvPr id="31894" name="Oval 22"/>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31895" name="Line 23"/>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896" name="Line 24"/>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897" name="Rectangle 25"/>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2400">
                  <a:solidFill>
                    <a:srgbClr val="000000"/>
                  </a:solidFill>
                  <a:latin typeface="Times New Roman" pitchFamily="18" charset="0"/>
                </a:endParaRPr>
              </a:p>
            </p:txBody>
          </p:sp>
          <p:sp>
            <p:nvSpPr>
              <p:cNvPr id="31898" name="Oval 2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grpSp>
            <p:nvGrpSpPr>
              <p:cNvPr id="31899" name="Group 27"/>
              <p:cNvGrpSpPr>
                <a:grpSpLocks/>
              </p:cNvGrpSpPr>
              <p:nvPr/>
            </p:nvGrpSpPr>
            <p:grpSpPr bwMode="auto">
              <a:xfrm>
                <a:off x="3686" y="244"/>
                <a:ext cx="177" cy="66"/>
                <a:chOff x="2848" y="848"/>
                <a:chExt cx="140" cy="98"/>
              </a:xfrm>
            </p:grpSpPr>
            <p:sp>
              <p:nvSpPr>
                <p:cNvPr id="31904" name="Line 2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905" name="Line 29"/>
                <p:cNvSpPr>
                  <a:spLocks noChangeShapeType="1"/>
                </p:cNvSpPr>
                <p:nvPr/>
              </p:nvSpPr>
              <p:spPr bwMode="auto">
                <a:xfrm>
                  <a:off x="2944" y="943"/>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906" name="Line 30"/>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grpSp>
          <p:grpSp>
            <p:nvGrpSpPr>
              <p:cNvPr id="31900" name="Group 31"/>
              <p:cNvGrpSpPr>
                <a:grpSpLocks/>
              </p:cNvGrpSpPr>
              <p:nvPr/>
            </p:nvGrpSpPr>
            <p:grpSpPr bwMode="auto">
              <a:xfrm flipV="1">
                <a:off x="3686" y="243"/>
                <a:ext cx="177" cy="66"/>
                <a:chOff x="2848" y="848"/>
                <a:chExt cx="140" cy="98"/>
              </a:xfrm>
            </p:grpSpPr>
            <p:sp>
              <p:nvSpPr>
                <p:cNvPr id="31901" name="Line 32"/>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902" name="Line 3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903" name="Line 34"/>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grpSp>
        </p:grpSp>
        <p:grpSp>
          <p:nvGrpSpPr>
            <p:cNvPr id="31764" name="Group 35"/>
            <p:cNvGrpSpPr>
              <a:grpSpLocks/>
            </p:cNvGrpSpPr>
            <p:nvPr/>
          </p:nvGrpSpPr>
          <p:grpSpPr bwMode="auto">
            <a:xfrm>
              <a:off x="2769" y="2167"/>
              <a:ext cx="316" cy="147"/>
              <a:chOff x="3600" y="219"/>
              <a:chExt cx="360" cy="175"/>
            </a:xfrm>
          </p:grpSpPr>
          <p:sp>
            <p:nvSpPr>
              <p:cNvPr id="31881" name="Oval 36"/>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31882" name="Line 3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883" name="Line 3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884" name="Rectangle 39"/>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2400">
                  <a:solidFill>
                    <a:srgbClr val="000000"/>
                  </a:solidFill>
                  <a:latin typeface="Times New Roman" pitchFamily="18" charset="0"/>
                </a:endParaRPr>
              </a:p>
            </p:txBody>
          </p:sp>
          <p:sp>
            <p:nvSpPr>
              <p:cNvPr id="31885" name="Oval 4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grpSp>
            <p:nvGrpSpPr>
              <p:cNvPr id="31886" name="Group 41"/>
              <p:cNvGrpSpPr>
                <a:grpSpLocks/>
              </p:cNvGrpSpPr>
              <p:nvPr/>
            </p:nvGrpSpPr>
            <p:grpSpPr bwMode="auto">
              <a:xfrm>
                <a:off x="3686" y="244"/>
                <a:ext cx="177" cy="66"/>
                <a:chOff x="2848" y="848"/>
                <a:chExt cx="140" cy="98"/>
              </a:xfrm>
            </p:grpSpPr>
            <p:sp>
              <p:nvSpPr>
                <p:cNvPr id="31891" name="Line 4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892" name="Line 43"/>
                <p:cNvSpPr>
                  <a:spLocks noChangeShapeType="1"/>
                </p:cNvSpPr>
                <p:nvPr/>
              </p:nvSpPr>
              <p:spPr bwMode="auto">
                <a:xfrm>
                  <a:off x="2944" y="943"/>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893" name="Line 44"/>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grpSp>
          <p:grpSp>
            <p:nvGrpSpPr>
              <p:cNvPr id="31887" name="Group 45"/>
              <p:cNvGrpSpPr>
                <a:grpSpLocks/>
              </p:cNvGrpSpPr>
              <p:nvPr/>
            </p:nvGrpSpPr>
            <p:grpSpPr bwMode="auto">
              <a:xfrm flipV="1">
                <a:off x="3686" y="243"/>
                <a:ext cx="177" cy="66"/>
                <a:chOff x="2848" y="848"/>
                <a:chExt cx="140" cy="98"/>
              </a:xfrm>
            </p:grpSpPr>
            <p:sp>
              <p:nvSpPr>
                <p:cNvPr id="31888" name="Line 46"/>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889" name="Line 4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890" name="Line 48"/>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grpSp>
        </p:grpSp>
        <p:grpSp>
          <p:nvGrpSpPr>
            <p:cNvPr id="31765" name="Group 49"/>
            <p:cNvGrpSpPr>
              <a:grpSpLocks/>
            </p:cNvGrpSpPr>
            <p:nvPr/>
          </p:nvGrpSpPr>
          <p:grpSpPr bwMode="auto">
            <a:xfrm>
              <a:off x="2720" y="2586"/>
              <a:ext cx="315" cy="147"/>
              <a:chOff x="3600" y="219"/>
              <a:chExt cx="360" cy="175"/>
            </a:xfrm>
          </p:grpSpPr>
          <p:sp>
            <p:nvSpPr>
              <p:cNvPr id="31868" name="Oval 50"/>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31869" name="Line 5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870" name="Line 5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871" name="Rectangle 53"/>
              <p:cNvSpPr>
                <a:spLocks noChangeArrowheads="1"/>
              </p:cNvSpPr>
              <p:nvPr/>
            </p:nvSpPr>
            <p:spPr bwMode="auto">
              <a:xfrm>
                <a:off x="3603" y="289"/>
                <a:ext cx="353"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2400">
                  <a:solidFill>
                    <a:srgbClr val="000000"/>
                  </a:solidFill>
                  <a:latin typeface="Times New Roman" pitchFamily="18" charset="0"/>
                </a:endParaRPr>
              </a:p>
            </p:txBody>
          </p:sp>
          <p:sp>
            <p:nvSpPr>
              <p:cNvPr id="31872" name="Oval 5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grpSp>
            <p:nvGrpSpPr>
              <p:cNvPr id="31873" name="Group 55"/>
              <p:cNvGrpSpPr>
                <a:grpSpLocks/>
              </p:cNvGrpSpPr>
              <p:nvPr/>
            </p:nvGrpSpPr>
            <p:grpSpPr bwMode="auto">
              <a:xfrm>
                <a:off x="3686" y="244"/>
                <a:ext cx="177" cy="66"/>
                <a:chOff x="2848" y="848"/>
                <a:chExt cx="140" cy="98"/>
              </a:xfrm>
            </p:grpSpPr>
            <p:sp>
              <p:nvSpPr>
                <p:cNvPr id="31878" name="Line 5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879" name="Line 57"/>
                <p:cNvSpPr>
                  <a:spLocks noChangeShapeType="1"/>
                </p:cNvSpPr>
                <p:nvPr/>
              </p:nvSpPr>
              <p:spPr bwMode="auto">
                <a:xfrm>
                  <a:off x="2944" y="943"/>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880" name="Line 58"/>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grpSp>
          <p:grpSp>
            <p:nvGrpSpPr>
              <p:cNvPr id="31874" name="Group 59"/>
              <p:cNvGrpSpPr>
                <a:grpSpLocks/>
              </p:cNvGrpSpPr>
              <p:nvPr/>
            </p:nvGrpSpPr>
            <p:grpSpPr bwMode="auto">
              <a:xfrm flipV="1">
                <a:off x="3686" y="243"/>
                <a:ext cx="177" cy="66"/>
                <a:chOff x="2848" y="848"/>
                <a:chExt cx="140" cy="98"/>
              </a:xfrm>
            </p:grpSpPr>
            <p:sp>
              <p:nvSpPr>
                <p:cNvPr id="31875" name="Line 60"/>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876" name="Line 6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877" name="Line 62"/>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grpSp>
        </p:grpSp>
        <p:grpSp>
          <p:nvGrpSpPr>
            <p:cNvPr id="31766" name="Group 63"/>
            <p:cNvGrpSpPr>
              <a:grpSpLocks/>
            </p:cNvGrpSpPr>
            <p:nvPr/>
          </p:nvGrpSpPr>
          <p:grpSpPr bwMode="auto">
            <a:xfrm>
              <a:off x="3120" y="2773"/>
              <a:ext cx="316" cy="147"/>
              <a:chOff x="3600" y="219"/>
              <a:chExt cx="360" cy="175"/>
            </a:xfrm>
          </p:grpSpPr>
          <p:sp>
            <p:nvSpPr>
              <p:cNvPr id="31855" name="Oval 64"/>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31856" name="Line 65"/>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857" name="Line 6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858" name="Rectangle 67"/>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2400">
                  <a:solidFill>
                    <a:srgbClr val="000000"/>
                  </a:solidFill>
                  <a:latin typeface="Times New Roman" pitchFamily="18" charset="0"/>
                </a:endParaRPr>
              </a:p>
            </p:txBody>
          </p:sp>
          <p:sp>
            <p:nvSpPr>
              <p:cNvPr id="31859" name="Oval 6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grpSp>
            <p:nvGrpSpPr>
              <p:cNvPr id="31860" name="Group 69"/>
              <p:cNvGrpSpPr>
                <a:grpSpLocks/>
              </p:cNvGrpSpPr>
              <p:nvPr/>
            </p:nvGrpSpPr>
            <p:grpSpPr bwMode="auto">
              <a:xfrm>
                <a:off x="3686" y="244"/>
                <a:ext cx="177" cy="66"/>
                <a:chOff x="2848" y="848"/>
                <a:chExt cx="140" cy="98"/>
              </a:xfrm>
            </p:grpSpPr>
            <p:sp>
              <p:nvSpPr>
                <p:cNvPr id="31865" name="Line 7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866" name="Line 71"/>
                <p:cNvSpPr>
                  <a:spLocks noChangeShapeType="1"/>
                </p:cNvSpPr>
                <p:nvPr/>
              </p:nvSpPr>
              <p:spPr bwMode="auto">
                <a:xfrm>
                  <a:off x="2944" y="943"/>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867" name="Line 72"/>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grpSp>
          <p:grpSp>
            <p:nvGrpSpPr>
              <p:cNvPr id="31861" name="Group 73"/>
              <p:cNvGrpSpPr>
                <a:grpSpLocks/>
              </p:cNvGrpSpPr>
              <p:nvPr/>
            </p:nvGrpSpPr>
            <p:grpSpPr bwMode="auto">
              <a:xfrm flipV="1">
                <a:off x="3686" y="243"/>
                <a:ext cx="177" cy="66"/>
                <a:chOff x="2848" y="848"/>
                <a:chExt cx="140" cy="98"/>
              </a:xfrm>
            </p:grpSpPr>
            <p:sp>
              <p:nvSpPr>
                <p:cNvPr id="31862" name="Line 74"/>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863" name="Line 7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864" name="Line 76"/>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grpSp>
        </p:grpSp>
        <p:grpSp>
          <p:nvGrpSpPr>
            <p:cNvPr id="31767" name="Group 77"/>
            <p:cNvGrpSpPr>
              <a:grpSpLocks/>
            </p:cNvGrpSpPr>
            <p:nvPr/>
          </p:nvGrpSpPr>
          <p:grpSpPr bwMode="auto">
            <a:xfrm>
              <a:off x="3400" y="2360"/>
              <a:ext cx="316" cy="147"/>
              <a:chOff x="3600" y="219"/>
              <a:chExt cx="360" cy="175"/>
            </a:xfrm>
          </p:grpSpPr>
          <p:sp>
            <p:nvSpPr>
              <p:cNvPr id="31842" name="Oval 78"/>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31843" name="Line 7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844" name="Line 8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845" name="Rectangle 81"/>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2400">
                  <a:solidFill>
                    <a:srgbClr val="000000"/>
                  </a:solidFill>
                  <a:latin typeface="Times New Roman" pitchFamily="18" charset="0"/>
                </a:endParaRPr>
              </a:p>
            </p:txBody>
          </p:sp>
          <p:sp>
            <p:nvSpPr>
              <p:cNvPr id="31846" name="Oval 8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grpSp>
            <p:nvGrpSpPr>
              <p:cNvPr id="31847" name="Group 83"/>
              <p:cNvGrpSpPr>
                <a:grpSpLocks/>
              </p:cNvGrpSpPr>
              <p:nvPr/>
            </p:nvGrpSpPr>
            <p:grpSpPr bwMode="auto">
              <a:xfrm>
                <a:off x="3686" y="244"/>
                <a:ext cx="177" cy="66"/>
                <a:chOff x="2848" y="848"/>
                <a:chExt cx="140" cy="98"/>
              </a:xfrm>
            </p:grpSpPr>
            <p:sp>
              <p:nvSpPr>
                <p:cNvPr id="31852" name="Line 8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853" name="Line 85"/>
                <p:cNvSpPr>
                  <a:spLocks noChangeShapeType="1"/>
                </p:cNvSpPr>
                <p:nvPr/>
              </p:nvSpPr>
              <p:spPr bwMode="auto">
                <a:xfrm>
                  <a:off x="2944" y="943"/>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854" name="Line 86"/>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grpSp>
          <p:grpSp>
            <p:nvGrpSpPr>
              <p:cNvPr id="31848" name="Group 87"/>
              <p:cNvGrpSpPr>
                <a:grpSpLocks/>
              </p:cNvGrpSpPr>
              <p:nvPr/>
            </p:nvGrpSpPr>
            <p:grpSpPr bwMode="auto">
              <a:xfrm flipV="1">
                <a:off x="3686" y="243"/>
                <a:ext cx="177" cy="66"/>
                <a:chOff x="2848" y="848"/>
                <a:chExt cx="140" cy="98"/>
              </a:xfrm>
            </p:grpSpPr>
            <p:sp>
              <p:nvSpPr>
                <p:cNvPr id="31849" name="Line 88"/>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850" name="Line 8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851" name="Line 90"/>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grpSp>
        </p:grpSp>
        <p:sp>
          <p:nvSpPr>
            <p:cNvPr id="31768" name="Freeform 91"/>
            <p:cNvSpPr>
              <a:spLocks/>
            </p:cNvSpPr>
            <p:nvPr/>
          </p:nvSpPr>
          <p:spPr bwMode="auto">
            <a:xfrm>
              <a:off x="3089" y="2245"/>
              <a:ext cx="318" cy="194"/>
            </a:xfrm>
            <a:custGeom>
              <a:avLst/>
              <a:gdLst>
                <a:gd name="T0" fmla="*/ 0 w 318"/>
                <a:gd name="T1" fmla="*/ 0 h 194"/>
                <a:gd name="T2" fmla="*/ 318 w 318"/>
                <a:gd name="T3" fmla="*/ 194 h 194"/>
                <a:gd name="T4" fmla="*/ 0 60000 65536"/>
                <a:gd name="T5" fmla="*/ 0 60000 65536"/>
                <a:gd name="T6" fmla="*/ 0 w 318"/>
                <a:gd name="T7" fmla="*/ 0 h 194"/>
                <a:gd name="T8" fmla="*/ 318 w 318"/>
                <a:gd name="T9" fmla="*/ 194 h 194"/>
              </a:gdLst>
              <a:ahLst/>
              <a:cxnLst>
                <a:cxn ang="T4">
                  <a:pos x="T0" y="T1"/>
                </a:cxn>
                <a:cxn ang="T5">
                  <a:pos x="T2" y="T3"/>
                </a:cxn>
              </a:cxnLst>
              <a:rect l="T6" t="T7" r="T8" b="T9"/>
              <a:pathLst>
                <a:path w="318" h="194">
                  <a:moveTo>
                    <a:pt x="0" y="0"/>
                  </a:moveTo>
                  <a:lnTo>
                    <a:pt x="318" y="19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31769" name="Freeform 92"/>
            <p:cNvSpPr>
              <a:spLocks/>
            </p:cNvSpPr>
            <p:nvPr/>
          </p:nvSpPr>
          <p:spPr bwMode="auto">
            <a:xfrm>
              <a:off x="2418" y="2492"/>
              <a:ext cx="303" cy="150"/>
            </a:xfrm>
            <a:custGeom>
              <a:avLst/>
              <a:gdLst>
                <a:gd name="T0" fmla="*/ 0 w 294"/>
                <a:gd name="T1" fmla="*/ 0 h 174"/>
                <a:gd name="T2" fmla="*/ 397 w 294"/>
                <a:gd name="T3" fmla="*/ 40 h 174"/>
                <a:gd name="T4" fmla="*/ 0 60000 65536"/>
                <a:gd name="T5" fmla="*/ 0 60000 65536"/>
                <a:gd name="T6" fmla="*/ 0 w 294"/>
                <a:gd name="T7" fmla="*/ 0 h 174"/>
                <a:gd name="T8" fmla="*/ 294 w 294"/>
                <a:gd name="T9" fmla="*/ 174 h 174"/>
              </a:gdLst>
              <a:ahLst/>
              <a:cxnLst>
                <a:cxn ang="T4">
                  <a:pos x="T0" y="T1"/>
                </a:cxn>
                <a:cxn ang="T5">
                  <a:pos x="T2" y="T3"/>
                </a:cxn>
              </a:cxnLst>
              <a:rect l="T6" t="T7" r="T8" b="T9"/>
              <a:pathLst>
                <a:path w="294" h="174">
                  <a:moveTo>
                    <a:pt x="0" y="0"/>
                  </a:moveTo>
                  <a:lnTo>
                    <a:pt x="294" y="17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31770" name="Freeform 93"/>
            <p:cNvSpPr>
              <a:spLocks/>
            </p:cNvSpPr>
            <p:nvPr/>
          </p:nvSpPr>
          <p:spPr bwMode="auto">
            <a:xfrm>
              <a:off x="3015" y="2477"/>
              <a:ext cx="396" cy="156"/>
            </a:xfrm>
            <a:custGeom>
              <a:avLst/>
              <a:gdLst>
                <a:gd name="T0" fmla="*/ 0 w 378"/>
                <a:gd name="T1" fmla="*/ 59 h 174"/>
                <a:gd name="T2" fmla="*/ 603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31771" name="Freeform 94"/>
            <p:cNvSpPr>
              <a:spLocks/>
            </p:cNvSpPr>
            <p:nvPr/>
          </p:nvSpPr>
          <p:spPr bwMode="auto">
            <a:xfrm>
              <a:off x="3435" y="2511"/>
              <a:ext cx="130" cy="320"/>
            </a:xfrm>
            <a:custGeom>
              <a:avLst/>
              <a:gdLst>
                <a:gd name="T0" fmla="*/ 0 w 118"/>
                <a:gd name="T1" fmla="*/ 6 h 500"/>
                <a:gd name="T2" fmla="*/ 313 w 118"/>
                <a:gd name="T3" fmla="*/ 0 h 500"/>
                <a:gd name="T4" fmla="*/ 0 60000 65536"/>
                <a:gd name="T5" fmla="*/ 0 60000 65536"/>
                <a:gd name="T6" fmla="*/ 0 w 118"/>
                <a:gd name="T7" fmla="*/ 0 h 500"/>
                <a:gd name="T8" fmla="*/ 118 w 118"/>
                <a:gd name="T9" fmla="*/ 500 h 500"/>
              </a:gdLst>
              <a:ahLst/>
              <a:cxnLst>
                <a:cxn ang="T4">
                  <a:pos x="T0" y="T1"/>
                </a:cxn>
                <a:cxn ang="T5">
                  <a:pos x="T2" y="T3"/>
                </a:cxn>
              </a:cxnLst>
              <a:rect l="T6" t="T7" r="T8" b="T9"/>
              <a:pathLst>
                <a:path w="118" h="500">
                  <a:moveTo>
                    <a:pt x="0" y="500"/>
                  </a:moveTo>
                  <a:lnTo>
                    <a:pt x="11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31772" name="Freeform 95"/>
            <p:cNvSpPr>
              <a:spLocks/>
            </p:cNvSpPr>
            <p:nvPr/>
          </p:nvSpPr>
          <p:spPr bwMode="auto">
            <a:xfrm>
              <a:off x="2657" y="2847"/>
              <a:ext cx="464" cy="47"/>
            </a:xfrm>
            <a:custGeom>
              <a:avLst/>
              <a:gdLst>
                <a:gd name="T0" fmla="*/ 3555 w 370"/>
                <a:gd name="T1" fmla="*/ 1486 h 32"/>
                <a:gd name="T2" fmla="*/ 0 w 370"/>
                <a:gd name="T3" fmla="*/ 0 h 32"/>
                <a:gd name="T4" fmla="*/ 0 60000 65536"/>
                <a:gd name="T5" fmla="*/ 0 60000 65536"/>
                <a:gd name="T6" fmla="*/ 0 w 370"/>
                <a:gd name="T7" fmla="*/ 0 h 32"/>
                <a:gd name="T8" fmla="*/ 370 w 370"/>
                <a:gd name="T9" fmla="*/ 32 h 32"/>
              </a:gdLst>
              <a:ahLst/>
              <a:cxnLst>
                <a:cxn ang="T4">
                  <a:pos x="T0" y="T1"/>
                </a:cxn>
                <a:cxn ang="T5">
                  <a:pos x="T2" y="T3"/>
                </a:cxn>
              </a:cxnLst>
              <a:rect l="T6" t="T7" r="T8" b="T9"/>
              <a:pathLst>
                <a:path w="370" h="32">
                  <a:moveTo>
                    <a:pt x="370" y="32"/>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31773" name="Freeform 96"/>
            <p:cNvSpPr>
              <a:spLocks/>
            </p:cNvSpPr>
            <p:nvPr/>
          </p:nvSpPr>
          <p:spPr bwMode="auto">
            <a:xfrm>
              <a:off x="2319" y="2507"/>
              <a:ext cx="122" cy="268"/>
            </a:xfrm>
            <a:custGeom>
              <a:avLst/>
              <a:gdLst>
                <a:gd name="T0" fmla="*/ 4 w 176"/>
                <a:gd name="T1" fmla="*/ 5 h 412"/>
                <a:gd name="T2" fmla="*/ 4 w 176"/>
                <a:gd name="T3" fmla="*/ 5 h 412"/>
                <a:gd name="T4" fmla="*/ 0 w 176"/>
                <a:gd name="T5" fmla="*/ 0 h 412"/>
                <a:gd name="T6" fmla="*/ 0 60000 65536"/>
                <a:gd name="T7" fmla="*/ 0 60000 65536"/>
                <a:gd name="T8" fmla="*/ 0 60000 65536"/>
                <a:gd name="T9" fmla="*/ 0 w 176"/>
                <a:gd name="T10" fmla="*/ 0 h 412"/>
                <a:gd name="T11" fmla="*/ 176 w 176"/>
                <a:gd name="T12" fmla="*/ 412 h 412"/>
              </a:gdLst>
              <a:ahLst/>
              <a:cxnLst>
                <a:cxn ang="T6">
                  <a:pos x="T0" y="T1"/>
                </a:cxn>
                <a:cxn ang="T7">
                  <a:pos x="T2" y="T3"/>
                </a:cxn>
                <a:cxn ang="T8">
                  <a:pos x="T4" y="T5"/>
                </a:cxn>
              </a:cxnLst>
              <a:rect l="T9" t="T10" r="T11" b="T12"/>
              <a:pathLst>
                <a:path w="176" h="412">
                  <a:moveTo>
                    <a:pt x="162" y="408"/>
                  </a:moveTo>
                  <a:lnTo>
                    <a:pt x="176" y="412"/>
                  </a:ln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31774" name="Rectangle 97"/>
            <p:cNvSpPr>
              <a:spLocks noChangeArrowheads="1"/>
            </p:cNvSpPr>
            <p:nvPr/>
          </p:nvSpPr>
          <p:spPr bwMode="auto">
            <a:xfrm>
              <a:off x="1128" y="2264"/>
              <a:ext cx="728" cy="1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31775" name="Rectangle 98"/>
            <p:cNvSpPr>
              <a:spLocks noChangeArrowheads="1"/>
            </p:cNvSpPr>
            <p:nvPr/>
          </p:nvSpPr>
          <p:spPr bwMode="auto">
            <a:xfrm>
              <a:off x="1113" y="2279"/>
              <a:ext cx="723" cy="150"/>
            </a:xfrm>
            <a:prstGeom prst="rect">
              <a:avLst/>
            </a:prstGeom>
            <a:solidFill>
              <a:schemeClr val="accent2"/>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31776" name="Line 99"/>
            <p:cNvSpPr>
              <a:spLocks noChangeShapeType="1"/>
            </p:cNvSpPr>
            <p:nvPr/>
          </p:nvSpPr>
          <p:spPr bwMode="auto">
            <a:xfrm>
              <a:off x="1759" y="2362"/>
              <a:ext cx="266"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777" name="Text Box 100"/>
            <p:cNvSpPr txBox="1">
              <a:spLocks noChangeArrowheads="1"/>
            </p:cNvSpPr>
            <p:nvPr/>
          </p:nvSpPr>
          <p:spPr bwMode="auto">
            <a:xfrm>
              <a:off x="2390" y="218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eaLnBrk="1" hangingPunct="1">
                <a:lnSpc>
                  <a:spcPct val="100000"/>
                </a:lnSpc>
                <a:spcBef>
                  <a:spcPct val="0"/>
                </a:spcBef>
                <a:buClrTx/>
                <a:buSzTx/>
                <a:buFontTx/>
                <a:buNone/>
              </a:pPr>
              <a:r>
                <a:rPr lang="en-US" altLang="en-US" sz="1800">
                  <a:solidFill>
                    <a:srgbClr val="000000"/>
                  </a:solidFill>
                  <a:latin typeface="Arial" pitchFamily="34" charset="0"/>
                </a:rPr>
                <a:t>1</a:t>
              </a:r>
            </a:p>
          </p:txBody>
        </p:sp>
        <p:sp>
          <p:nvSpPr>
            <p:cNvPr id="31778" name="Text Box 101"/>
            <p:cNvSpPr txBox="1">
              <a:spLocks noChangeArrowheads="1"/>
            </p:cNvSpPr>
            <p:nvPr/>
          </p:nvSpPr>
          <p:spPr bwMode="auto">
            <a:xfrm>
              <a:off x="2336" y="2459"/>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eaLnBrk="1" hangingPunct="1">
                <a:lnSpc>
                  <a:spcPct val="100000"/>
                </a:lnSpc>
                <a:spcBef>
                  <a:spcPct val="0"/>
                </a:spcBef>
                <a:buClrTx/>
                <a:buSzTx/>
                <a:buFontTx/>
                <a:buNone/>
              </a:pPr>
              <a:r>
                <a:rPr lang="en-US" altLang="en-US" sz="1600">
                  <a:solidFill>
                    <a:srgbClr val="000000"/>
                  </a:solidFill>
                  <a:latin typeface="Arial" pitchFamily="34" charset="0"/>
                </a:rPr>
                <a:t>2</a:t>
              </a:r>
            </a:p>
          </p:txBody>
        </p:sp>
        <p:sp>
          <p:nvSpPr>
            <p:cNvPr id="31779" name="Text Box 102"/>
            <p:cNvSpPr txBox="1">
              <a:spLocks noChangeArrowheads="1"/>
            </p:cNvSpPr>
            <p:nvPr/>
          </p:nvSpPr>
          <p:spPr bwMode="auto">
            <a:xfrm>
              <a:off x="2178" y="2505"/>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eaLnBrk="1" hangingPunct="1">
                <a:lnSpc>
                  <a:spcPct val="100000"/>
                </a:lnSpc>
                <a:spcBef>
                  <a:spcPct val="0"/>
                </a:spcBef>
                <a:buClrTx/>
                <a:buSzTx/>
                <a:buFontTx/>
                <a:buNone/>
              </a:pPr>
              <a:r>
                <a:rPr lang="en-US" altLang="en-US" sz="1600">
                  <a:solidFill>
                    <a:srgbClr val="000000"/>
                  </a:solidFill>
                  <a:latin typeface="Arial" pitchFamily="34" charset="0"/>
                </a:rPr>
                <a:t>3</a:t>
              </a:r>
            </a:p>
          </p:txBody>
        </p:sp>
        <p:sp>
          <p:nvSpPr>
            <p:cNvPr id="31780" name="Rectangle 104"/>
            <p:cNvSpPr>
              <a:spLocks noChangeArrowheads="1"/>
            </p:cNvSpPr>
            <p:nvPr/>
          </p:nvSpPr>
          <p:spPr bwMode="auto">
            <a:xfrm>
              <a:off x="1509" y="2281"/>
              <a:ext cx="269" cy="151"/>
            </a:xfrm>
            <a:prstGeom prst="rect">
              <a:avLst/>
            </a:prstGeom>
            <a:solidFill>
              <a:schemeClr val="accent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31781" name="Text Box 105"/>
            <p:cNvSpPr txBox="1">
              <a:spLocks noChangeArrowheads="1"/>
            </p:cNvSpPr>
            <p:nvPr/>
          </p:nvSpPr>
          <p:spPr bwMode="auto">
            <a:xfrm>
              <a:off x="1479" y="2264"/>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eaLnBrk="1" hangingPunct="1">
                <a:lnSpc>
                  <a:spcPct val="100000"/>
                </a:lnSpc>
                <a:spcBef>
                  <a:spcPct val="0"/>
                </a:spcBef>
                <a:buClrTx/>
                <a:buSzTx/>
                <a:buFontTx/>
                <a:buNone/>
              </a:pPr>
              <a:r>
                <a:rPr lang="en-US" altLang="en-US" sz="1200">
                  <a:solidFill>
                    <a:srgbClr val="000000"/>
                  </a:solidFill>
                  <a:latin typeface="Arial" pitchFamily="34" charset="0"/>
                </a:rPr>
                <a:t>0111</a:t>
              </a:r>
            </a:p>
          </p:txBody>
        </p:sp>
        <p:sp>
          <p:nvSpPr>
            <p:cNvPr id="31782" name="Text Box 106"/>
            <p:cNvSpPr txBox="1">
              <a:spLocks noChangeArrowheads="1"/>
            </p:cNvSpPr>
            <p:nvPr/>
          </p:nvSpPr>
          <p:spPr bwMode="auto">
            <a:xfrm>
              <a:off x="398" y="1841"/>
              <a:ext cx="106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eaLnBrk="1" hangingPunct="1">
                <a:lnSpc>
                  <a:spcPct val="100000"/>
                </a:lnSpc>
                <a:spcBef>
                  <a:spcPct val="0"/>
                </a:spcBef>
                <a:buClrTx/>
                <a:buSzTx/>
                <a:buFontTx/>
                <a:buNone/>
              </a:pPr>
              <a:r>
                <a:rPr lang="en-US" altLang="en-US" sz="1600">
                  <a:solidFill>
                    <a:srgbClr val="000000"/>
                  </a:solidFill>
                  <a:latin typeface="Arial" pitchFamily="34" charset="0"/>
                </a:rPr>
                <a:t>value in arriving</a:t>
              </a:r>
            </a:p>
            <a:p>
              <a:pPr eaLnBrk="1" hangingPunct="1">
                <a:lnSpc>
                  <a:spcPct val="100000"/>
                </a:lnSpc>
                <a:spcBef>
                  <a:spcPct val="0"/>
                </a:spcBef>
                <a:buClrTx/>
                <a:buSzTx/>
                <a:buFontTx/>
                <a:buNone/>
              </a:pPr>
              <a:r>
                <a:rPr lang="en-US" altLang="en-US" sz="1600">
                  <a:solidFill>
                    <a:srgbClr val="000000"/>
                  </a:solidFill>
                  <a:latin typeface="Arial" pitchFamily="34" charset="0"/>
                </a:rPr>
                <a:t>packet</a:t>
              </a:r>
              <a:r>
                <a:rPr lang="ja-JP" altLang="en-US" sz="1600">
                  <a:solidFill>
                    <a:srgbClr val="000000"/>
                  </a:solidFill>
                  <a:latin typeface="Arial" pitchFamily="34" charset="0"/>
                </a:rPr>
                <a:t>’</a:t>
              </a:r>
              <a:r>
                <a:rPr lang="en-US" altLang="ja-JP" sz="1600">
                  <a:solidFill>
                    <a:srgbClr val="000000"/>
                  </a:solidFill>
                  <a:latin typeface="Arial" pitchFamily="34" charset="0"/>
                </a:rPr>
                <a:t>s header</a:t>
              </a:r>
              <a:endParaRPr lang="en-US" altLang="en-US" sz="1600">
                <a:solidFill>
                  <a:srgbClr val="000000"/>
                </a:solidFill>
                <a:latin typeface="Arial" pitchFamily="34" charset="0"/>
              </a:endParaRPr>
            </a:p>
          </p:txBody>
        </p:sp>
        <p:sp>
          <p:nvSpPr>
            <p:cNvPr id="31783" name="Line 107"/>
            <p:cNvSpPr>
              <a:spLocks noChangeShapeType="1"/>
            </p:cNvSpPr>
            <p:nvPr/>
          </p:nvSpPr>
          <p:spPr bwMode="auto">
            <a:xfrm flipH="1">
              <a:off x="1269" y="2444"/>
              <a:ext cx="8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31784" name="Text Box 108"/>
            <p:cNvSpPr txBox="1">
              <a:spLocks noChangeArrowheads="1"/>
            </p:cNvSpPr>
            <p:nvPr/>
          </p:nvSpPr>
          <p:spPr bwMode="auto">
            <a:xfrm>
              <a:off x="1244" y="261"/>
              <a:ext cx="117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eaLnBrk="1" hangingPunct="1">
                <a:lnSpc>
                  <a:spcPct val="100000"/>
                </a:lnSpc>
                <a:spcBef>
                  <a:spcPct val="0"/>
                </a:spcBef>
                <a:buClrTx/>
                <a:buSzTx/>
                <a:buFontTx/>
                <a:buNone/>
              </a:pPr>
              <a:r>
                <a:rPr lang="en-US" altLang="en-US" sz="1400">
                  <a:solidFill>
                    <a:srgbClr val="000000"/>
                  </a:solidFill>
                  <a:latin typeface="Arial" pitchFamily="34" charset="0"/>
                </a:rPr>
                <a:t>routing algorithm</a:t>
              </a:r>
            </a:p>
          </p:txBody>
        </p:sp>
        <p:sp>
          <p:nvSpPr>
            <p:cNvPr id="31785" name="Rectangle 109"/>
            <p:cNvSpPr>
              <a:spLocks noChangeArrowheads="1"/>
            </p:cNvSpPr>
            <p:nvPr/>
          </p:nvSpPr>
          <p:spPr bwMode="auto">
            <a:xfrm>
              <a:off x="1197" y="732"/>
              <a:ext cx="1263" cy="806"/>
            </a:xfrm>
            <a:prstGeom prst="rect">
              <a:avLst/>
            </a:prstGeom>
            <a:solidFill>
              <a:schemeClr val="bg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31786" name="Text Box 110"/>
            <p:cNvSpPr txBox="1">
              <a:spLocks noChangeArrowheads="1"/>
            </p:cNvSpPr>
            <p:nvPr/>
          </p:nvSpPr>
          <p:spPr bwMode="auto">
            <a:xfrm>
              <a:off x="1248" y="702"/>
              <a:ext cx="11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eaLnBrk="1" hangingPunct="1">
                <a:lnSpc>
                  <a:spcPct val="100000"/>
                </a:lnSpc>
                <a:spcBef>
                  <a:spcPct val="0"/>
                </a:spcBef>
                <a:buClrTx/>
                <a:buSzTx/>
                <a:buFontTx/>
                <a:buNone/>
              </a:pPr>
              <a:r>
                <a:rPr lang="en-US" altLang="en-US" sz="1400">
                  <a:solidFill>
                    <a:srgbClr val="000000"/>
                  </a:solidFill>
                  <a:latin typeface="Arial" pitchFamily="34" charset="0"/>
                </a:rPr>
                <a:t>local forwarding table</a:t>
              </a:r>
            </a:p>
          </p:txBody>
        </p:sp>
        <p:sp>
          <p:nvSpPr>
            <p:cNvPr id="31787" name="Text Box 111"/>
            <p:cNvSpPr txBox="1">
              <a:spLocks noChangeArrowheads="1"/>
            </p:cNvSpPr>
            <p:nvPr/>
          </p:nvSpPr>
          <p:spPr bwMode="auto">
            <a:xfrm>
              <a:off x="1174" y="858"/>
              <a:ext cx="76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eaLnBrk="1" hangingPunct="1">
                <a:lnSpc>
                  <a:spcPct val="100000"/>
                </a:lnSpc>
                <a:spcBef>
                  <a:spcPct val="0"/>
                </a:spcBef>
                <a:buClrTx/>
                <a:buSzTx/>
                <a:buFontTx/>
                <a:buNone/>
              </a:pPr>
              <a:r>
                <a:rPr lang="en-US" altLang="en-US" sz="1400">
                  <a:solidFill>
                    <a:srgbClr val="000000"/>
                  </a:solidFill>
                  <a:latin typeface="Arial" pitchFamily="34" charset="0"/>
                </a:rPr>
                <a:t>header value</a:t>
              </a:r>
            </a:p>
          </p:txBody>
        </p:sp>
        <p:sp>
          <p:nvSpPr>
            <p:cNvPr id="31788" name="Text Box 112"/>
            <p:cNvSpPr txBox="1">
              <a:spLocks noChangeArrowheads="1"/>
            </p:cNvSpPr>
            <p:nvPr/>
          </p:nvSpPr>
          <p:spPr bwMode="auto">
            <a:xfrm>
              <a:off x="1846" y="859"/>
              <a:ext cx="6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eaLnBrk="1" hangingPunct="1">
                <a:lnSpc>
                  <a:spcPct val="100000"/>
                </a:lnSpc>
                <a:spcBef>
                  <a:spcPct val="0"/>
                </a:spcBef>
                <a:buClrTx/>
                <a:buSzTx/>
                <a:buFontTx/>
                <a:buNone/>
              </a:pPr>
              <a:r>
                <a:rPr lang="en-US" altLang="en-US" sz="1400">
                  <a:solidFill>
                    <a:srgbClr val="000000"/>
                  </a:solidFill>
                  <a:latin typeface="Arial" pitchFamily="34" charset="0"/>
                </a:rPr>
                <a:t>output link</a:t>
              </a:r>
            </a:p>
          </p:txBody>
        </p:sp>
        <p:sp>
          <p:nvSpPr>
            <p:cNvPr id="31789" name="Line 113"/>
            <p:cNvSpPr>
              <a:spLocks noChangeShapeType="1"/>
            </p:cNvSpPr>
            <p:nvPr/>
          </p:nvSpPr>
          <p:spPr bwMode="auto">
            <a:xfrm>
              <a:off x="1908" y="866"/>
              <a:ext cx="5"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31790" name="Text Box 114"/>
            <p:cNvSpPr txBox="1">
              <a:spLocks noChangeArrowheads="1"/>
            </p:cNvSpPr>
            <p:nvPr/>
          </p:nvSpPr>
          <p:spPr bwMode="auto">
            <a:xfrm>
              <a:off x="1585" y="1037"/>
              <a:ext cx="33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r" eaLnBrk="1" hangingPunct="1">
                <a:lnSpc>
                  <a:spcPct val="100000"/>
                </a:lnSpc>
                <a:spcBef>
                  <a:spcPct val="0"/>
                </a:spcBef>
                <a:buClrTx/>
                <a:buSzTx/>
                <a:buFontTx/>
                <a:buNone/>
              </a:pPr>
              <a:r>
                <a:rPr lang="en-US" altLang="en-US" sz="1200">
                  <a:solidFill>
                    <a:srgbClr val="000000"/>
                  </a:solidFill>
                  <a:latin typeface="Arial" pitchFamily="34" charset="0"/>
                </a:rPr>
                <a:t>0100</a:t>
              </a:r>
            </a:p>
            <a:p>
              <a:pPr algn="r" eaLnBrk="1" hangingPunct="1">
                <a:lnSpc>
                  <a:spcPct val="100000"/>
                </a:lnSpc>
                <a:spcBef>
                  <a:spcPct val="0"/>
                </a:spcBef>
                <a:buClrTx/>
                <a:buSzTx/>
                <a:buFontTx/>
                <a:buNone/>
              </a:pPr>
              <a:r>
                <a:rPr lang="en-US" altLang="en-US" sz="1200">
                  <a:solidFill>
                    <a:srgbClr val="000000"/>
                  </a:solidFill>
                  <a:latin typeface="Arial" pitchFamily="34" charset="0"/>
                </a:rPr>
                <a:t>0101</a:t>
              </a:r>
            </a:p>
            <a:p>
              <a:pPr algn="r" eaLnBrk="1" hangingPunct="1">
                <a:lnSpc>
                  <a:spcPct val="100000"/>
                </a:lnSpc>
                <a:spcBef>
                  <a:spcPct val="0"/>
                </a:spcBef>
                <a:buClrTx/>
                <a:buSzTx/>
                <a:buFontTx/>
                <a:buNone/>
              </a:pPr>
              <a:r>
                <a:rPr lang="en-US" altLang="en-US" sz="1200">
                  <a:solidFill>
                    <a:srgbClr val="000000"/>
                  </a:solidFill>
                  <a:latin typeface="Arial" pitchFamily="34" charset="0"/>
                </a:rPr>
                <a:t>0111</a:t>
              </a:r>
            </a:p>
            <a:p>
              <a:pPr algn="r" eaLnBrk="1" hangingPunct="1">
                <a:lnSpc>
                  <a:spcPct val="100000"/>
                </a:lnSpc>
                <a:spcBef>
                  <a:spcPct val="0"/>
                </a:spcBef>
                <a:buClrTx/>
                <a:buSzTx/>
                <a:buFontTx/>
                <a:buNone/>
              </a:pPr>
              <a:r>
                <a:rPr lang="en-US" altLang="en-US" sz="1200">
                  <a:solidFill>
                    <a:srgbClr val="000000"/>
                  </a:solidFill>
                  <a:latin typeface="Arial" pitchFamily="34" charset="0"/>
                </a:rPr>
                <a:t>1001</a:t>
              </a:r>
            </a:p>
          </p:txBody>
        </p:sp>
        <p:sp>
          <p:nvSpPr>
            <p:cNvPr id="31791" name="Text Box 115"/>
            <p:cNvSpPr txBox="1">
              <a:spLocks noChangeArrowheads="1"/>
            </p:cNvSpPr>
            <p:nvPr/>
          </p:nvSpPr>
          <p:spPr bwMode="auto">
            <a:xfrm>
              <a:off x="1918" y="1037"/>
              <a:ext cx="17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eaLnBrk="1" hangingPunct="1">
                <a:lnSpc>
                  <a:spcPct val="100000"/>
                </a:lnSpc>
                <a:spcBef>
                  <a:spcPct val="0"/>
                </a:spcBef>
                <a:buClrTx/>
                <a:buSzTx/>
                <a:buFontTx/>
                <a:buNone/>
              </a:pPr>
              <a:r>
                <a:rPr lang="en-US" altLang="en-US" sz="1200">
                  <a:solidFill>
                    <a:srgbClr val="000000"/>
                  </a:solidFill>
                  <a:latin typeface="Arial" pitchFamily="34" charset="0"/>
                </a:rPr>
                <a:t>3</a:t>
              </a:r>
            </a:p>
            <a:p>
              <a:pPr algn="ctr" eaLnBrk="1" hangingPunct="1">
                <a:lnSpc>
                  <a:spcPct val="100000"/>
                </a:lnSpc>
                <a:spcBef>
                  <a:spcPct val="0"/>
                </a:spcBef>
                <a:buClrTx/>
                <a:buSzTx/>
                <a:buFontTx/>
                <a:buNone/>
              </a:pPr>
              <a:r>
                <a:rPr lang="en-US" altLang="en-US" sz="1200">
                  <a:solidFill>
                    <a:srgbClr val="000000"/>
                  </a:solidFill>
                  <a:latin typeface="Arial" pitchFamily="34" charset="0"/>
                </a:rPr>
                <a:t>2</a:t>
              </a:r>
            </a:p>
            <a:p>
              <a:pPr algn="ctr" eaLnBrk="1" hangingPunct="1">
                <a:lnSpc>
                  <a:spcPct val="100000"/>
                </a:lnSpc>
                <a:spcBef>
                  <a:spcPct val="0"/>
                </a:spcBef>
                <a:buClrTx/>
                <a:buSzTx/>
                <a:buFontTx/>
                <a:buNone/>
              </a:pPr>
              <a:r>
                <a:rPr lang="en-US" altLang="en-US" sz="1200">
                  <a:solidFill>
                    <a:srgbClr val="000000"/>
                  </a:solidFill>
                  <a:latin typeface="Arial" pitchFamily="34" charset="0"/>
                </a:rPr>
                <a:t>2</a:t>
              </a:r>
            </a:p>
            <a:p>
              <a:pPr algn="ctr" eaLnBrk="1" hangingPunct="1">
                <a:lnSpc>
                  <a:spcPct val="100000"/>
                </a:lnSpc>
                <a:spcBef>
                  <a:spcPct val="0"/>
                </a:spcBef>
                <a:buClrTx/>
                <a:buSzTx/>
                <a:buFontTx/>
                <a:buNone/>
              </a:pPr>
              <a:r>
                <a:rPr lang="en-US" altLang="en-US" sz="1200">
                  <a:solidFill>
                    <a:srgbClr val="000000"/>
                  </a:solidFill>
                  <a:latin typeface="Arial" pitchFamily="34" charset="0"/>
                </a:rPr>
                <a:t>1</a:t>
              </a:r>
            </a:p>
          </p:txBody>
        </p:sp>
        <p:sp>
          <p:nvSpPr>
            <p:cNvPr id="31792" name="Line 116"/>
            <p:cNvSpPr>
              <a:spLocks noChangeShapeType="1"/>
            </p:cNvSpPr>
            <p:nvPr/>
          </p:nvSpPr>
          <p:spPr bwMode="auto">
            <a:xfrm>
              <a:off x="1197" y="1028"/>
              <a:ext cx="12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31793" name="Line 117"/>
            <p:cNvSpPr>
              <a:spLocks noChangeShapeType="1"/>
            </p:cNvSpPr>
            <p:nvPr/>
          </p:nvSpPr>
          <p:spPr bwMode="auto">
            <a:xfrm>
              <a:off x="1192" y="872"/>
              <a:ext cx="12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31794" name="AutoShape 118"/>
            <p:cNvSpPr>
              <a:spLocks noChangeArrowheads="1"/>
            </p:cNvSpPr>
            <p:nvPr/>
          </p:nvSpPr>
          <p:spPr bwMode="auto">
            <a:xfrm rot="5400000">
              <a:off x="1763" y="548"/>
              <a:ext cx="151" cy="172"/>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31795" name="Line 119"/>
            <p:cNvSpPr>
              <a:spLocks noChangeShapeType="1"/>
            </p:cNvSpPr>
            <p:nvPr/>
          </p:nvSpPr>
          <p:spPr bwMode="auto">
            <a:xfrm>
              <a:off x="1371" y="2086"/>
              <a:ext cx="229" cy="2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31796" name="Freeform 120"/>
            <p:cNvSpPr>
              <a:spLocks/>
            </p:cNvSpPr>
            <p:nvPr/>
          </p:nvSpPr>
          <p:spPr bwMode="auto">
            <a:xfrm>
              <a:off x="2047" y="2395"/>
              <a:ext cx="554" cy="167"/>
            </a:xfrm>
            <a:custGeom>
              <a:avLst/>
              <a:gdLst>
                <a:gd name="T0" fmla="*/ 0 w 554"/>
                <a:gd name="T1" fmla="*/ 10 h 167"/>
                <a:gd name="T2" fmla="*/ 324 w 554"/>
                <a:gd name="T3" fmla="*/ 26 h 167"/>
                <a:gd name="T4" fmla="*/ 554 w 554"/>
                <a:gd name="T5" fmla="*/ 16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endParaRPr>
            </a:p>
          </p:txBody>
        </p:sp>
        <p:sp>
          <p:nvSpPr>
            <p:cNvPr id="31797" name="Freeform 121"/>
            <p:cNvSpPr>
              <a:spLocks/>
            </p:cNvSpPr>
            <p:nvPr/>
          </p:nvSpPr>
          <p:spPr bwMode="auto">
            <a:xfrm flipH="1">
              <a:off x="3518" y="2127"/>
              <a:ext cx="364" cy="234"/>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31798" name="Freeform 122"/>
            <p:cNvSpPr>
              <a:spLocks/>
            </p:cNvSpPr>
            <p:nvPr/>
          </p:nvSpPr>
          <p:spPr bwMode="auto">
            <a:xfrm flipH="1">
              <a:off x="2881" y="1948"/>
              <a:ext cx="364" cy="234"/>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31799" name="Freeform 123"/>
            <p:cNvSpPr>
              <a:spLocks/>
            </p:cNvSpPr>
            <p:nvPr/>
          </p:nvSpPr>
          <p:spPr bwMode="auto">
            <a:xfrm flipH="1" flipV="1">
              <a:off x="3302" y="2922"/>
              <a:ext cx="342" cy="234"/>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31800" name="Freeform 124"/>
            <p:cNvSpPr>
              <a:spLocks/>
            </p:cNvSpPr>
            <p:nvPr/>
          </p:nvSpPr>
          <p:spPr bwMode="auto">
            <a:xfrm flipH="1" flipV="1">
              <a:off x="2452" y="2912"/>
              <a:ext cx="342" cy="234"/>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31801" name="Freeform 125"/>
            <p:cNvSpPr>
              <a:spLocks/>
            </p:cNvSpPr>
            <p:nvPr/>
          </p:nvSpPr>
          <p:spPr bwMode="auto">
            <a:xfrm flipH="1" flipV="1">
              <a:off x="2855" y="2728"/>
              <a:ext cx="342" cy="285"/>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grpSp>
          <p:nvGrpSpPr>
            <p:cNvPr id="31802" name="Group 126"/>
            <p:cNvGrpSpPr>
              <a:grpSpLocks/>
            </p:cNvGrpSpPr>
            <p:nvPr/>
          </p:nvGrpSpPr>
          <p:grpSpPr bwMode="auto">
            <a:xfrm>
              <a:off x="2886" y="1668"/>
              <a:ext cx="347" cy="285"/>
              <a:chOff x="2886" y="1668"/>
              <a:chExt cx="347" cy="285"/>
            </a:xfrm>
          </p:grpSpPr>
          <p:sp>
            <p:nvSpPr>
              <p:cNvPr id="31835" name="Rectangle 127"/>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31836" name="Oval 128"/>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31837" name="Rectangle 129"/>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31838" name="Line 130"/>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31839" name="Line 131"/>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31840" name="Line 132"/>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31841" name="AutoShape 133"/>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grpSp>
        <p:grpSp>
          <p:nvGrpSpPr>
            <p:cNvPr id="31803" name="Group 134"/>
            <p:cNvGrpSpPr>
              <a:grpSpLocks/>
            </p:cNvGrpSpPr>
            <p:nvPr/>
          </p:nvGrpSpPr>
          <p:grpSpPr bwMode="auto">
            <a:xfrm>
              <a:off x="3524" y="1840"/>
              <a:ext cx="347" cy="285"/>
              <a:chOff x="2886" y="1668"/>
              <a:chExt cx="347" cy="285"/>
            </a:xfrm>
          </p:grpSpPr>
          <p:sp>
            <p:nvSpPr>
              <p:cNvPr id="31828" name="Rectangle 135"/>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31829" name="Oval 136"/>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31830" name="Rectangle 137"/>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31831" name="Line 138"/>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31832" name="Line 139"/>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31833" name="Line 140"/>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31834" name="AutoShape 141"/>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grpSp>
        <p:grpSp>
          <p:nvGrpSpPr>
            <p:cNvPr id="31804" name="Group 142"/>
            <p:cNvGrpSpPr>
              <a:grpSpLocks/>
            </p:cNvGrpSpPr>
            <p:nvPr/>
          </p:nvGrpSpPr>
          <p:grpSpPr bwMode="auto">
            <a:xfrm>
              <a:off x="3291" y="3148"/>
              <a:ext cx="347" cy="285"/>
              <a:chOff x="2886" y="1668"/>
              <a:chExt cx="347" cy="285"/>
            </a:xfrm>
          </p:grpSpPr>
          <p:sp>
            <p:nvSpPr>
              <p:cNvPr id="31821" name="Rectangle 143"/>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31822" name="Oval 144"/>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31823" name="Rectangle 145"/>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31824" name="Line 146"/>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31825" name="Line 147"/>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31826" name="Line 148"/>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31827" name="AutoShape 149"/>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grpSp>
        <p:grpSp>
          <p:nvGrpSpPr>
            <p:cNvPr id="31805" name="Group 150"/>
            <p:cNvGrpSpPr>
              <a:grpSpLocks/>
            </p:cNvGrpSpPr>
            <p:nvPr/>
          </p:nvGrpSpPr>
          <p:grpSpPr bwMode="auto">
            <a:xfrm>
              <a:off x="2853" y="3010"/>
              <a:ext cx="347" cy="285"/>
              <a:chOff x="2886" y="1668"/>
              <a:chExt cx="347" cy="285"/>
            </a:xfrm>
          </p:grpSpPr>
          <p:sp>
            <p:nvSpPr>
              <p:cNvPr id="31814" name="Rectangle 151"/>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31815" name="Oval 152"/>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31816" name="Rectangle 153"/>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31817" name="Line 154"/>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31818" name="Line 155"/>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31819" name="Line 156"/>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31820" name="AutoShape 157"/>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grpSp>
        <p:grpSp>
          <p:nvGrpSpPr>
            <p:cNvPr id="31806" name="Group 158"/>
            <p:cNvGrpSpPr>
              <a:grpSpLocks/>
            </p:cNvGrpSpPr>
            <p:nvPr/>
          </p:nvGrpSpPr>
          <p:grpSpPr bwMode="auto">
            <a:xfrm>
              <a:off x="2440" y="3131"/>
              <a:ext cx="347" cy="285"/>
              <a:chOff x="2886" y="1668"/>
              <a:chExt cx="347" cy="285"/>
            </a:xfrm>
          </p:grpSpPr>
          <p:sp>
            <p:nvSpPr>
              <p:cNvPr id="31807" name="Rectangle 159"/>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31808" name="Oval 160"/>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31809" name="Rectangle 161"/>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31810" name="Line 162"/>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31811" name="Line 163"/>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31812" name="Line 164"/>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31813" name="AutoShape 165"/>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grpSp>
      </p:grpSp>
      <p:sp>
        <p:nvSpPr>
          <p:cNvPr id="31750" name="Text Box 167"/>
          <p:cNvSpPr txBox="1">
            <a:spLocks noChangeArrowheads="1"/>
          </p:cNvSpPr>
          <p:nvPr/>
        </p:nvSpPr>
        <p:spPr bwMode="auto">
          <a:xfrm>
            <a:off x="501650" y="236207"/>
            <a:ext cx="79121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3600">
                <a:solidFill>
                  <a:schemeClr val="tx2"/>
                </a:solidFill>
              </a:rPr>
              <a:t>Interplay between routing and forwarding</a:t>
            </a:r>
          </a:p>
        </p:txBody>
      </p:sp>
      <p:grpSp>
        <p:nvGrpSpPr>
          <p:cNvPr id="26" name="Group 170"/>
          <p:cNvGrpSpPr>
            <a:grpSpLocks/>
          </p:cNvGrpSpPr>
          <p:nvPr/>
        </p:nvGrpSpPr>
        <p:grpSpPr bwMode="auto">
          <a:xfrm>
            <a:off x="4360863" y="1292225"/>
            <a:ext cx="4435475" cy="641350"/>
            <a:chOff x="2782" y="912"/>
            <a:chExt cx="2794" cy="404"/>
          </a:xfrm>
        </p:grpSpPr>
        <p:sp>
          <p:nvSpPr>
            <p:cNvPr id="31755" name="Line 171"/>
            <p:cNvSpPr>
              <a:spLocks noChangeShapeType="1"/>
            </p:cNvSpPr>
            <p:nvPr/>
          </p:nvSpPr>
          <p:spPr bwMode="auto">
            <a:xfrm>
              <a:off x="2782" y="1117"/>
              <a:ext cx="1032"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756" name="Text Box 172"/>
            <p:cNvSpPr txBox="1">
              <a:spLocks noChangeArrowheads="1"/>
            </p:cNvSpPr>
            <p:nvPr/>
          </p:nvSpPr>
          <p:spPr bwMode="auto">
            <a:xfrm>
              <a:off x="3532" y="912"/>
              <a:ext cx="204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1800">
                  <a:solidFill>
                    <a:srgbClr val="CC0000"/>
                  </a:solidFill>
                  <a:latin typeface="Arial" pitchFamily="34" charset="0"/>
                </a:rPr>
                <a:t>routing algorithm determines</a:t>
              </a:r>
            </a:p>
            <a:p>
              <a:pPr>
                <a:lnSpc>
                  <a:spcPct val="100000"/>
                </a:lnSpc>
                <a:spcBef>
                  <a:spcPct val="0"/>
                </a:spcBef>
                <a:buClrTx/>
                <a:buSzTx/>
                <a:buFontTx/>
                <a:buNone/>
              </a:pPr>
              <a:r>
                <a:rPr lang="en-US" altLang="en-US" sz="1800">
                  <a:solidFill>
                    <a:srgbClr val="CC0000"/>
                  </a:solidFill>
                  <a:latin typeface="Arial" pitchFamily="34" charset="0"/>
                </a:rPr>
                <a:t>end-end-path through network</a:t>
              </a:r>
            </a:p>
          </p:txBody>
        </p:sp>
      </p:grpSp>
      <p:grpSp>
        <p:nvGrpSpPr>
          <p:cNvPr id="27" name="Group 173"/>
          <p:cNvGrpSpPr>
            <a:grpSpLocks/>
          </p:cNvGrpSpPr>
          <p:nvPr/>
        </p:nvGrpSpPr>
        <p:grpSpPr bwMode="auto">
          <a:xfrm>
            <a:off x="4424363" y="1979613"/>
            <a:ext cx="4308475" cy="641350"/>
            <a:chOff x="2782" y="912"/>
            <a:chExt cx="2714" cy="404"/>
          </a:xfrm>
        </p:grpSpPr>
        <p:sp>
          <p:nvSpPr>
            <p:cNvPr id="31753" name="Line 174"/>
            <p:cNvSpPr>
              <a:spLocks noChangeShapeType="1"/>
            </p:cNvSpPr>
            <p:nvPr/>
          </p:nvSpPr>
          <p:spPr bwMode="auto">
            <a:xfrm>
              <a:off x="2782" y="1117"/>
              <a:ext cx="1032"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754" name="Text Box 175"/>
            <p:cNvSpPr txBox="1">
              <a:spLocks noChangeArrowheads="1"/>
            </p:cNvSpPr>
            <p:nvPr/>
          </p:nvSpPr>
          <p:spPr bwMode="auto">
            <a:xfrm>
              <a:off x="3532" y="912"/>
              <a:ext cx="19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1800">
                  <a:solidFill>
                    <a:srgbClr val="CC0000"/>
                  </a:solidFill>
                  <a:latin typeface="Arial" pitchFamily="34" charset="0"/>
                </a:rPr>
                <a:t>forwarding table determines</a:t>
              </a:r>
            </a:p>
            <a:p>
              <a:pPr>
                <a:lnSpc>
                  <a:spcPct val="100000"/>
                </a:lnSpc>
                <a:spcBef>
                  <a:spcPct val="0"/>
                </a:spcBef>
                <a:buClrTx/>
                <a:buSzTx/>
                <a:buFontTx/>
                <a:buNone/>
              </a:pPr>
              <a:r>
                <a:rPr lang="en-US" altLang="en-US" sz="1800">
                  <a:solidFill>
                    <a:srgbClr val="CC0000"/>
                  </a:solidFill>
                  <a:latin typeface="Arial" pitchFamily="34" charset="0"/>
                </a:rPr>
                <a:t>local forwarding at this router</a:t>
              </a:r>
            </a:p>
          </p:txBody>
        </p:sp>
      </p:grpSp>
      <p:sp>
        <p:nvSpPr>
          <p:cNvPr id="3" name="Slide Number Placeholder 2"/>
          <p:cNvSpPr>
            <a:spLocks noGrp="1"/>
          </p:cNvSpPr>
          <p:nvPr>
            <p:ph type="sldNum" sz="quarter" idx="12"/>
          </p:nvPr>
        </p:nvSpPr>
        <p:spPr/>
        <p:txBody>
          <a:bodyPr/>
          <a:lstStyle/>
          <a:p>
            <a:pPr>
              <a:defRPr/>
            </a:pPr>
            <a:fld id="{7C0D84D4-92A8-4F17-86FA-297985C770F1}" type="slidenum">
              <a:rPr lang="en-US" smtClean="0"/>
              <a:pPr>
                <a:defRPr/>
              </a:pPr>
              <a:t>42</a:t>
            </a:fld>
            <a:endParaRPr lang="en-US" dirty="0"/>
          </a:p>
        </p:txBody>
      </p:sp>
    </p:spTree>
    <p:extLst>
      <p:ext uri="{BB962C8B-B14F-4D97-AF65-F5344CB8AC3E}">
        <p14:creationId xmlns:p14="http://schemas.microsoft.com/office/powerpoint/2010/main" val="35327751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dissolve">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533400" y="228600"/>
            <a:ext cx="7772400" cy="1016000"/>
          </a:xfrm>
        </p:spPr>
        <p:txBody>
          <a:bodyPr/>
          <a:lstStyle/>
          <a:p>
            <a:r>
              <a:rPr lang="en-US" altLang="en-US" sz="3600"/>
              <a:t>Why an internet layer?</a:t>
            </a:r>
          </a:p>
        </p:txBody>
      </p:sp>
      <p:sp>
        <p:nvSpPr>
          <p:cNvPr id="6148" name="Rectangle 3"/>
          <p:cNvSpPr>
            <a:spLocks noGrp="1" noChangeArrowheads="1"/>
          </p:cNvSpPr>
          <p:nvPr>
            <p:ph type="body" sz="half" idx="1"/>
          </p:nvPr>
        </p:nvSpPr>
        <p:spPr/>
        <p:txBody>
          <a:bodyPr/>
          <a:lstStyle/>
          <a:p>
            <a:endParaRPr lang="en-US" altLang="en-US" sz="2400"/>
          </a:p>
          <a:p>
            <a:endParaRPr lang="en-US" altLang="en-US" sz="2400"/>
          </a:p>
        </p:txBody>
      </p:sp>
      <p:graphicFrame>
        <p:nvGraphicFramePr>
          <p:cNvPr id="582660" name="Object 4"/>
          <p:cNvGraphicFramePr>
            <a:graphicFrameLocks noGrp="1" noChangeAspect="1"/>
          </p:cNvGraphicFramePr>
          <p:nvPr>
            <p:ph sz="half" idx="2"/>
            <p:extLst>
              <p:ext uri="{D42A27DB-BD31-4B8C-83A1-F6EECF244321}">
                <p14:modId xmlns:p14="http://schemas.microsoft.com/office/powerpoint/2010/main" val="1747601477"/>
              </p:ext>
            </p:extLst>
          </p:nvPr>
        </p:nvGraphicFramePr>
        <p:xfrm>
          <a:off x="5730875" y="1190625"/>
          <a:ext cx="2727325" cy="4344988"/>
        </p:xfrm>
        <a:graphic>
          <a:graphicData uri="http://schemas.openxmlformats.org/presentationml/2006/ole">
            <mc:AlternateContent xmlns:mc="http://schemas.openxmlformats.org/markup-compatibility/2006">
              <mc:Choice xmlns:v="urn:schemas-microsoft-com:vml" Requires="v">
                <p:oleObj name="Picture" r:id="rId3" imgW="3019048" imgH="4809524" progId="StaticDib">
                  <p:embed/>
                </p:oleObj>
              </mc:Choice>
              <mc:Fallback>
                <p:oleObj name="Picture" r:id="rId3" imgW="3019048" imgH="4809524" progId="StaticDib">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0875" y="1190625"/>
                        <a:ext cx="2727325" cy="434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2661" name="Rectangle 5"/>
          <p:cNvSpPr>
            <a:spLocks noChangeArrowheads="1"/>
          </p:cNvSpPr>
          <p:nvPr/>
        </p:nvSpPr>
        <p:spPr bwMode="auto">
          <a:xfrm>
            <a:off x="494352" y="1393584"/>
            <a:ext cx="5257800" cy="5232400"/>
          </a:xfrm>
          <a:prstGeom prst="rect">
            <a:avLst/>
          </a:prstGeom>
          <a:noFill/>
          <a:ln w="9525">
            <a:noFill/>
            <a:miter lim="800000"/>
            <a:headEnd/>
            <a:tailEnd/>
          </a:ln>
        </p:spPr>
        <p:txBody>
          <a:bodyPr/>
          <a:lstStyle/>
          <a:p>
            <a:pPr marL="342900" indent="-342900">
              <a:spcBef>
                <a:spcPct val="20000"/>
              </a:spcBef>
              <a:buClr>
                <a:schemeClr val="accent2"/>
              </a:buClr>
              <a:buSzPct val="85000"/>
              <a:buFont typeface="ZapfDingbats" pitchFamily="82" charset="2"/>
              <a:buChar char="r"/>
              <a:defRPr/>
            </a:pPr>
            <a:r>
              <a:rPr lang="en-US" sz="2800" dirty="0">
                <a:solidFill>
                  <a:srgbClr val="000000"/>
                </a:solidFill>
                <a:latin typeface="+mj-lt"/>
                <a:cs typeface="+mn-cs"/>
              </a:rPr>
              <a:t>Why not one big flat LAN?</a:t>
            </a:r>
          </a:p>
          <a:p>
            <a:pPr marL="742950" lvl="1" indent="-285750">
              <a:spcBef>
                <a:spcPct val="20000"/>
              </a:spcBef>
              <a:buClr>
                <a:schemeClr val="accent2"/>
              </a:buClr>
              <a:buSzPct val="75000"/>
              <a:buFont typeface="ZapfDingbats" pitchFamily="82" charset="2"/>
              <a:buChar char="m"/>
              <a:defRPr/>
            </a:pPr>
            <a:r>
              <a:rPr lang="en-US" sz="2400" dirty="0">
                <a:solidFill>
                  <a:srgbClr val="000000"/>
                </a:solidFill>
                <a:latin typeface="+mj-lt"/>
                <a:cs typeface="+mn-cs"/>
              </a:rPr>
              <a:t>Different LAN protocols</a:t>
            </a:r>
          </a:p>
          <a:p>
            <a:pPr marL="742950" lvl="1" indent="-285750">
              <a:spcBef>
                <a:spcPct val="20000"/>
              </a:spcBef>
              <a:buClr>
                <a:schemeClr val="accent2"/>
              </a:buClr>
              <a:buSzPct val="75000"/>
              <a:buFont typeface="ZapfDingbats" pitchFamily="82" charset="2"/>
              <a:buChar char="m"/>
              <a:defRPr/>
            </a:pPr>
            <a:r>
              <a:rPr lang="en-US" sz="2400" dirty="0">
                <a:solidFill>
                  <a:srgbClr val="000000"/>
                </a:solidFill>
                <a:latin typeface="+mj-lt"/>
                <a:cs typeface="+mn-cs"/>
              </a:rPr>
              <a:t>Flat address space not scalable</a:t>
            </a:r>
          </a:p>
          <a:p>
            <a:pPr marL="342900" indent="-342900">
              <a:spcBef>
                <a:spcPct val="20000"/>
              </a:spcBef>
              <a:buClr>
                <a:schemeClr val="accent2"/>
              </a:buClr>
              <a:buSzPct val="85000"/>
              <a:buFont typeface="ZapfDingbats" pitchFamily="82" charset="2"/>
              <a:buChar char="r"/>
              <a:defRPr/>
            </a:pPr>
            <a:r>
              <a:rPr lang="en-US" sz="2800" dirty="0">
                <a:solidFill>
                  <a:srgbClr val="000000"/>
                </a:solidFill>
                <a:latin typeface="+mj-lt"/>
                <a:cs typeface="+mn-cs"/>
              </a:rPr>
              <a:t>IP provides:</a:t>
            </a:r>
          </a:p>
          <a:p>
            <a:pPr marL="742950" lvl="1" indent="-285750">
              <a:spcBef>
                <a:spcPct val="20000"/>
              </a:spcBef>
              <a:buClr>
                <a:schemeClr val="accent2"/>
              </a:buClr>
              <a:buSzPct val="75000"/>
              <a:buFont typeface="ZapfDingbats" pitchFamily="82" charset="2"/>
              <a:buChar char="m"/>
              <a:defRPr/>
            </a:pPr>
            <a:r>
              <a:rPr lang="en-US" sz="2400" dirty="0">
                <a:solidFill>
                  <a:srgbClr val="000000"/>
                </a:solidFill>
                <a:latin typeface="+mj-lt"/>
                <a:cs typeface="+mn-cs"/>
              </a:rPr>
              <a:t>Global addressing</a:t>
            </a:r>
          </a:p>
          <a:p>
            <a:pPr marL="742950" lvl="1" indent="-285750">
              <a:spcBef>
                <a:spcPct val="20000"/>
              </a:spcBef>
              <a:buClr>
                <a:schemeClr val="accent2"/>
              </a:buClr>
              <a:buSzPct val="75000"/>
              <a:buFont typeface="ZapfDingbats" pitchFamily="82" charset="2"/>
              <a:buChar char="m"/>
              <a:defRPr/>
            </a:pPr>
            <a:r>
              <a:rPr lang="en-US" sz="2400" dirty="0">
                <a:solidFill>
                  <a:srgbClr val="000000"/>
                </a:solidFill>
                <a:latin typeface="+mj-lt"/>
                <a:cs typeface="+mn-cs"/>
              </a:rPr>
              <a:t>Scaling to WANs</a:t>
            </a:r>
          </a:p>
          <a:p>
            <a:pPr marL="742950" lvl="1" indent="-285750">
              <a:spcBef>
                <a:spcPct val="20000"/>
              </a:spcBef>
              <a:buClr>
                <a:schemeClr val="accent2"/>
              </a:buClr>
              <a:buSzPct val="75000"/>
              <a:buFont typeface="ZapfDingbats" pitchFamily="82" charset="2"/>
              <a:buChar char="m"/>
              <a:defRPr/>
            </a:pPr>
            <a:r>
              <a:rPr lang="en-US" sz="2400" dirty="0">
                <a:solidFill>
                  <a:srgbClr val="000000"/>
                </a:solidFill>
                <a:latin typeface="+mj-lt"/>
                <a:cs typeface="+mn-cs"/>
              </a:rPr>
              <a:t>Virtualization of network isolates end-to-end protocols from network details/changes</a:t>
            </a:r>
          </a:p>
        </p:txBody>
      </p:sp>
      <p:sp>
        <p:nvSpPr>
          <p:cNvPr id="582662" name="Text Box 6"/>
          <p:cNvSpPr txBox="1">
            <a:spLocks noChangeArrowheads="1"/>
          </p:cNvSpPr>
          <p:nvPr/>
        </p:nvSpPr>
        <p:spPr bwMode="auto">
          <a:xfrm>
            <a:off x="6178550" y="5537200"/>
            <a:ext cx="205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r>
              <a:rPr lang="en-US" altLang="en-US">
                <a:solidFill>
                  <a:srgbClr val="000000"/>
                </a:solidFill>
              </a:rPr>
              <a:t>“hourglass model”</a:t>
            </a:r>
          </a:p>
          <a:p>
            <a:r>
              <a:rPr lang="en-US" altLang="en-US">
                <a:solidFill>
                  <a:srgbClr val="000000"/>
                </a:solidFill>
              </a:rPr>
              <a:t>(Steve Deering)</a:t>
            </a:r>
          </a:p>
        </p:txBody>
      </p:sp>
      <p:sp>
        <p:nvSpPr>
          <p:cNvPr id="3" name="Slide Number Placeholder 2"/>
          <p:cNvSpPr>
            <a:spLocks noGrp="1"/>
          </p:cNvSpPr>
          <p:nvPr>
            <p:ph type="sldNum" sz="quarter" idx="12"/>
          </p:nvPr>
        </p:nvSpPr>
        <p:spPr/>
        <p:txBody>
          <a:bodyPr/>
          <a:lstStyle/>
          <a:p>
            <a:pPr>
              <a:defRPr/>
            </a:pPr>
            <a:fld id="{439D2F6E-6A9B-4704-A20A-E3662FC0CD17}" type="slidenum">
              <a:rPr lang="en-US" smtClean="0"/>
              <a:pPr>
                <a:defRPr/>
              </a:pPr>
              <a:t>43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2661">
                                            <p:txEl>
                                              <p:pRg st="1" end="1"/>
                                            </p:txEl>
                                          </p:spTgt>
                                        </p:tgtEl>
                                        <p:attrNameLst>
                                          <p:attrName>style.visibility</p:attrName>
                                        </p:attrNameLst>
                                      </p:cBhvr>
                                      <p:to>
                                        <p:strVal val="visible"/>
                                      </p:to>
                                    </p:set>
                                    <p:animEffect transition="in" filter="blinds(horizontal)">
                                      <p:cBhvr>
                                        <p:cTn id="7" dur="500"/>
                                        <p:tgtEl>
                                          <p:spTgt spid="58266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82661">
                                            <p:txEl>
                                              <p:pRg st="2" end="2"/>
                                            </p:txEl>
                                          </p:spTgt>
                                        </p:tgtEl>
                                        <p:attrNameLst>
                                          <p:attrName>style.visibility</p:attrName>
                                        </p:attrNameLst>
                                      </p:cBhvr>
                                      <p:to>
                                        <p:strVal val="visible"/>
                                      </p:to>
                                    </p:set>
                                    <p:animEffect transition="in" filter="blinds(horizontal)">
                                      <p:cBhvr>
                                        <p:cTn id="10" dur="500"/>
                                        <p:tgtEl>
                                          <p:spTgt spid="582661">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82661">
                                            <p:txEl>
                                              <p:pRg st="3" end="3"/>
                                            </p:txEl>
                                          </p:spTgt>
                                        </p:tgtEl>
                                        <p:attrNameLst>
                                          <p:attrName>style.visibility</p:attrName>
                                        </p:attrNameLst>
                                      </p:cBhvr>
                                      <p:to>
                                        <p:strVal val="visible"/>
                                      </p:to>
                                    </p:set>
                                    <p:animEffect transition="in" filter="blinds(horizontal)">
                                      <p:cBhvr>
                                        <p:cTn id="15" dur="500"/>
                                        <p:tgtEl>
                                          <p:spTgt spid="582661">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82661">
                                            <p:txEl>
                                              <p:pRg st="4" end="4"/>
                                            </p:txEl>
                                          </p:spTgt>
                                        </p:tgtEl>
                                        <p:attrNameLst>
                                          <p:attrName>style.visibility</p:attrName>
                                        </p:attrNameLst>
                                      </p:cBhvr>
                                      <p:to>
                                        <p:strVal val="visible"/>
                                      </p:to>
                                    </p:set>
                                    <p:animEffect transition="in" filter="blinds(horizontal)">
                                      <p:cBhvr>
                                        <p:cTn id="18" dur="500"/>
                                        <p:tgtEl>
                                          <p:spTgt spid="582661">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82661">
                                            <p:txEl>
                                              <p:pRg st="5" end="5"/>
                                            </p:txEl>
                                          </p:spTgt>
                                        </p:tgtEl>
                                        <p:attrNameLst>
                                          <p:attrName>style.visibility</p:attrName>
                                        </p:attrNameLst>
                                      </p:cBhvr>
                                      <p:to>
                                        <p:strVal val="visible"/>
                                      </p:to>
                                    </p:set>
                                    <p:animEffect transition="in" filter="blinds(horizontal)">
                                      <p:cBhvr>
                                        <p:cTn id="21" dur="500"/>
                                        <p:tgtEl>
                                          <p:spTgt spid="582661">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82661">
                                            <p:txEl>
                                              <p:pRg st="6" end="6"/>
                                            </p:txEl>
                                          </p:spTgt>
                                        </p:tgtEl>
                                        <p:attrNameLst>
                                          <p:attrName>style.visibility</p:attrName>
                                        </p:attrNameLst>
                                      </p:cBhvr>
                                      <p:to>
                                        <p:strVal val="visible"/>
                                      </p:to>
                                    </p:set>
                                    <p:animEffect transition="in" filter="blinds(horizontal)">
                                      <p:cBhvr>
                                        <p:cTn id="24" dur="500"/>
                                        <p:tgtEl>
                                          <p:spTgt spid="582661">
                                            <p:txEl>
                                              <p:pRg st="6" end="6"/>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582660"/>
                                        </p:tgtEl>
                                        <p:attrNameLst>
                                          <p:attrName>style.visibility</p:attrName>
                                        </p:attrNameLst>
                                      </p:cBhvr>
                                      <p:to>
                                        <p:strVal val="visible"/>
                                      </p:to>
                                    </p:set>
                                    <p:animEffect transition="in" filter="blinds(horizontal)">
                                      <p:cBhvr>
                                        <p:cTn id="29" dur="500"/>
                                        <p:tgtEl>
                                          <p:spTgt spid="582660"/>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582662"/>
                                        </p:tgtEl>
                                        <p:attrNameLst>
                                          <p:attrName>style.visibility</p:attrName>
                                        </p:attrNameLst>
                                      </p:cBhvr>
                                      <p:to>
                                        <p:strVal val="visible"/>
                                      </p:to>
                                    </p:set>
                                    <p:animEffect transition="in" filter="blinds(horizontal)">
                                      <p:cBhvr>
                                        <p:cTn id="32" dur="500"/>
                                        <p:tgtEl>
                                          <p:spTgt spid="582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6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reeform 140"/>
          <p:cNvSpPr>
            <a:spLocks/>
          </p:cNvSpPr>
          <p:nvPr/>
        </p:nvSpPr>
        <p:spPr bwMode="auto">
          <a:xfrm rot="-5400000">
            <a:off x="6203156" y="3196432"/>
            <a:ext cx="846137"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4515" name="Freeform 140"/>
          <p:cNvSpPr>
            <a:spLocks/>
          </p:cNvSpPr>
          <p:nvPr/>
        </p:nvSpPr>
        <p:spPr bwMode="auto">
          <a:xfrm rot="10800000">
            <a:off x="7200900" y="1870075"/>
            <a:ext cx="846138"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4516" name="Freeform 140"/>
          <p:cNvSpPr>
            <a:spLocks/>
          </p:cNvSpPr>
          <p:nvPr/>
        </p:nvSpPr>
        <p:spPr bwMode="auto">
          <a:xfrm>
            <a:off x="5165725" y="1452563"/>
            <a:ext cx="1038225" cy="192722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4519" name="Rectangle 2"/>
          <p:cNvSpPr>
            <a:spLocks noGrp="1" noChangeArrowheads="1"/>
          </p:cNvSpPr>
          <p:nvPr>
            <p:ph type="title"/>
          </p:nvPr>
        </p:nvSpPr>
        <p:spPr>
          <a:xfrm>
            <a:off x="533400" y="230188"/>
            <a:ext cx="7772400" cy="952500"/>
          </a:xfrm>
        </p:spPr>
        <p:txBody>
          <a:bodyPr/>
          <a:lstStyle/>
          <a:p>
            <a:r>
              <a:rPr lang="en-US" altLang="en-US" sz="4000"/>
              <a:t>IP addressing: introduction</a:t>
            </a:r>
            <a:endParaRPr lang="en-US" altLang="en-US"/>
          </a:p>
        </p:txBody>
      </p:sp>
      <p:sp>
        <p:nvSpPr>
          <p:cNvPr id="64520" name="Rectangle 3"/>
          <p:cNvSpPr>
            <a:spLocks noGrp="1" noChangeArrowheads="1"/>
          </p:cNvSpPr>
          <p:nvPr>
            <p:ph type="body" sz="half" idx="1"/>
          </p:nvPr>
        </p:nvSpPr>
        <p:spPr>
          <a:xfrm>
            <a:off x="476250" y="1444625"/>
            <a:ext cx="3695700" cy="4648200"/>
          </a:xfrm>
        </p:spPr>
        <p:txBody>
          <a:bodyPr>
            <a:normAutofit lnSpcReduction="10000"/>
          </a:bodyPr>
          <a:lstStyle/>
          <a:p>
            <a:r>
              <a:rPr lang="en-US" altLang="en-US" i="1">
                <a:solidFill>
                  <a:srgbClr val="CC0000"/>
                </a:solidFill>
              </a:rPr>
              <a:t>IP address:</a:t>
            </a:r>
            <a:r>
              <a:rPr lang="en-US" altLang="en-US" sz="2400"/>
              <a:t> 32-bit identifier for host, router </a:t>
            </a:r>
            <a:r>
              <a:rPr lang="en-US" altLang="en-US" sz="2400" i="1"/>
              <a:t>interface</a:t>
            </a:r>
            <a:r>
              <a:rPr lang="en-US" altLang="en-US" sz="2400"/>
              <a:t> </a:t>
            </a:r>
          </a:p>
          <a:p>
            <a:r>
              <a:rPr lang="en-US" altLang="en-US" i="1">
                <a:solidFill>
                  <a:srgbClr val="CC0000"/>
                </a:solidFill>
              </a:rPr>
              <a:t>interface:</a:t>
            </a:r>
            <a:r>
              <a:rPr lang="en-US" altLang="en-US" sz="2400"/>
              <a:t> connection between host/router and physical link</a:t>
            </a:r>
          </a:p>
          <a:p>
            <a:pPr lvl="1"/>
            <a:r>
              <a:rPr lang="en-US" altLang="en-US" sz="2000"/>
              <a:t>router</a:t>
            </a:r>
            <a:r>
              <a:rPr lang="ja-JP" altLang="en-US" sz="2000"/>
              <a:t>’</a:t>
            </a:r>
            <a:r>
              <a:rPr lang="en-US" altLang="ja-JP" sz="2000"/>
              <a:t>s typically have multiple interfaces</a:t>
            </a:r>
          </a:p>
          <a:p>
            <a:pPr lvl="1"/>
            <a:r>
              <a:rPr lang="en-US" altLang="en-US" sz="2000"/>
              <a:t>host typically has one or two interfaces (e.g., wired Ethernet, wireless 802.11)</a:t>
            </a:r>
          </a:p>
          <a:p>
            <a:r>
              <a:rPr lang="en-US" altLang="en-US" sz="2400" i="1">
                <a:solidFill>
                  <a:srgbClr val="CC0000"/>
                </a:solidFill>
              </a:rPr>
              <a:t>IP addresses associated with each interface</a:t>
            </a:r>
          </a:p>
        </p:txBody>
      </p:sp>
      <p:sp>
        <p:nvSpPr>
          <p:cNvPr id="64521" name="Text Box 26"/>
          <p:cNvSpPr txBox="1">
            <a:spLocks noChangeArrowheads="1"/>
          </p:cNvSpPr>
          <p:nvPr/>
        </p:nvSpPr>
        <p:spPr bwMode="auto">
          <a:xfrm>
            <a:off x="4548188" y="1282700"/>
            <a:ext cx="825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1200">
                <a:latin typeface="Arial" pitchFamily="34" charset="0"/>
              </a:rPr>
              <a:t>223.1.1.1</a:t>
            </a:r>
            <a:endParaRPr lang="en-US" altLang="en-US" sz="1200">
              <a:latin typeface="Comic Sans MS" pitchFamily="66" charset="0"/>
            </a:endParaRPr>
          </a:p>
        </p:txBody>
      </p:sp>
      <p:grpSp>
        <p:nvGrpSpPr>
          <p:cNvPr id="64522" name="Group 27"/>
          <p:cNvGrpSpPr>
            <a:grpSpLocks/>
          </p:cNvGrpSpPr>
          <p:nvPr/>
        </p:nvGrpSpPr>
        <p:grpSpPr bwMode="auto">
          <a:xfrm>
            <a:off x="3814763" y="2243138"/>
            <a:ext cx="920750" cy="276225"/>
            <a:chOff x="3251" y="608"/>
            <a:chExt cx="580" cy="174"/>
          </a:xfrm>
        </p:grpSpPr>
        <p:sp>
          <p:nvSpPr>
            <p:cNvPr id="64583" name="Rectangle 28"/>
            <p:cNvSpPr>
              <a:spLocks noChangeArrowheads="1"/>
            </p:cNvSpPr>
            <p:nvPr/>
          </p:nvSpPr>
          <p:spPr bwMode="auto">
            <a:xfrm>
              <a:off x="3306" y="657"/>
              <a:ext cx="525"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200">
                <a:latin typeface="Arial" pitchFamily="34" charset="0"/>
              </a:endParaRPr>
            </a:p>
          </p:txBody>
        </p:sp>
        <p:sp>
          <p:nvSpPr>
            <p:cNvPr id="64584" name="Text Box 29"/>
            <p:cNvSpPr txBox="1">
              <a:spLocks noChangeArrowheads="1"/>
            </p:cNvSpPr>
            <p:nvPr/>
          </p:nvSpPr>
          <p:spPr bwMode="auto">
            <a:xfrm>
              <a:off x="3251" y="608"/>
              <a:ext cx="5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1200">
                  <a:latin typeface="Arial" pitchFamily="34" charset="0"/>
                </a:rPr>
                <a:t>223.1.1.2</a:t>
              </a:r>
              <a:endParaRPr lang="en-US" altLang="en-US" sz="1200">
                <a:latin typeface="Comic Sans MS" pitchFamily="66" charset="0"/>
              </a:endParaRPr>
            </a:p>
          </p:txBody>
        </p:sp>
      </p:grpSp>
      <p:sp>
        <p:nvSpPr>
          <p:cNvPr id="64523" name="Text Box 30"/>
          <p:cNvSpPr txBox="1">
            <a:spLocks noChangeArrowheads="1"/>
          </p:cNvSpPr>
          <p:nvPr/>
        </p:nvSpPr>
        <p:spPr bwMode="auto">
          <a:xfrm>
            <a:off x="4652963" y="3238500"/>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1200">
                <a:latin typeface="Arial" pitchFamily="34" charset="0"/>
              </a:rPr>
              <a:t>223.1.1.3</a:t>
            </a:r>
            <a:endParaRPr lang="en-US" altLang="en-US" sz="1200">
              <a:latin typeface="Comic Sans MS" pitchFamily="66" charset="0"/>
            </a:endParaRPr>
          </a:p>
        </p:txBody>
      </p:sp>
      <p:sp>
        <p:nvSpPr>
          <p:cNvPr id="64524" name="Text Box 31"/>
          <p:cNvSpPr txBox="1">
            <a:spLocks noChangeArrowheads="1"/>
          </p:cNvSpPr>
          <p:nvPr/>
        </p:nvSpPr>
        <p:spPr bwMode="auto">
          <a:xfrm>
            <a:off x="5753100" y="2368550"/>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1200">
                <a:latin typeface="Arial" pitchFamily="34" charset="0"/>
              </a:rPr>
              <a:t>223.1.1.4</a:t>
            </a:r>
            <a:endParaRPr lang="en-US" altLang="en-US" sz="1200">
              <a:latin typeface="Comic Sans MS" pitchFamily="66" charset="0"/>
            </a:endParaRPr>
          </a:p>
        </p:txBody>
      </p:sp>
      <p:sp>
        <p:nvSpPr>
          <p:cNvPr id="64525" name="Line 32"/>
          <p:cNvSpPr>
            <a:spLocks noChangeShapeType="1"/>
          </p:cNvSpPr>
          <p:nvPr/>
        </p:nvSpPr>
        <p:spPr bwMode="auto">
          <a:xfrm>
            <a:off x="6854825" y="2668588"/>
            <a:ext cx="58102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26" name="Text Box 33"/>
          <p:cNvSpPr txBox="1">
            <a:spLocks noChangeArrowheads="1"/>
          </p:cNvSpPr>
          <p:nvPr/>
        </p:nvSpPr>
        <p:spPr bwMode="auto">
          <a:xfrm>
            <a:off x="6729413" y="2378075"/>
            <a:ext cx="827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1200">
                <a:latin typeface="Arial" pitchFamily="34" charset="0"/>
              </a:rPr>
              <a:t>223.1.2.9</a:t>
            </a:r>
            <a:endParaRPr lang="en-US" altLang="en-US" sz="1200">
              <a:latin typeface="Comic Sans MS" pitchFamily="66" charset="0"/>
            </a:endParaRPr>
          </a:p>
        </p:txBody>
      </p:sp>
      <p:sp>
        <p:nvSpPr>
          <p:cNvPr id="64527" name="Line 36"/>
          <p:cNvSpPr>
            <a:spLocks noChangeShapeType="1"/>
          </p:cNvSpPr>
          <p:nvPr/>
        </p:nvSpPr>
        <p:spPr bwMode="auto">
          <a:xfrm>
            <a:off x="7878763" y="1978025"/>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28" name="Line 38"/>
          <p:cNvSpPr>
            <a:spLocks noChangeShapeType="1"/>
          </p:cNvSpPr>
          <p:nvPr/>
        </p:nvSpPr>
        <p:spPr bwMode="auto">
          <a:xfrm>
            <a:off x="7878763" y="3249613"/>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29" name="Text Box 41"/>
          <p:cNvSpPr txBox="1">
            <a:spLocks noChangeArrowheads="1"/>
          </p:cNvSpPr>
          <p:nvPr/>
        </p:nvSpPr>
        <p:spPr bwMode="auto">
          <a:xfrm>
            <a:off x="7458075" y="3349625"/>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1200">
                <a:latin typeface="Arial" pitchFamily="34" charset="0"/>
              </a:rPr>
              <a:t>223.1.2.2</a:t>
            </a:r>
            <a:endParaRPr lang="en-US" altLang="en-US" sz="1200">
              <a:latin typeface="Comic Sans MS" pitchFamily="66" charset="0"/>
            </a:endParaRPr>
          </a:p>
        </p:txBody>
      </p:sp>
      <p:sp>
        <p:nvSpPr>
          <p:cNvPr id="64530" name="Text Box 44"/>
          <p:cNvSpPr txBox="1">
            <a:spLocks noChangeArrowheads="1"/>
          </p:cNvSpPr>
          <p:nvPr/>
        </p:nvSpPr>
        <p:spPr bwMode="auto">
          <a:xfrm>
            <a:off x="7250113" y="1743075"/>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1200">
                <a:latin typeface="Arial" pitchFamily="34" charset="0"/>
              </a:rPr>
              <a:t>223.1.2.1</a:t>
            </a:r>
            <a:endParaRPr lang="en-US" altLang="en-US" sz="1200">
              <a:latin typeface="Comic Sans MS" pitchFamily="66" charset="0"/>
            </a:endParaRPr>
          </a:p>
        </p:txBody>
      </p:sp>
      <p:sp>
        <p:nvSpPr>
          <p:cNvPr id="64531" name="Line 45"/>
          <p:cNvSpPr>
            <a:spLocks noChangeShapeType="1"/>
          </p:cNvSpPr>
          <p:nvPr/>
        </p:nvSpPr>
        <p:spPr bwMode="auto">
          <a:xfrm>
            <a:off x="6616700" y="3006725"/>
            <a:ext cx="0" cy="7572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32" name="Line 47"/>
          <p:cNvSpPr>
            <a:spLocks noChangeShapeType="1"/>
          </p:cNvSpPr>
          <p:nvPr/>
        </p:nvSpPr>
        <p:spPr bwMode="auto">
          <a:xfrm flipH="1" flipV="1">
            <a:off x="6003925" y="4279900"/>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33" name="Line 48"/>
          <p:cNvSpPr>
            <a:spLocks noChangeShapeType="1"/>
          </p:cNvSpPr>
          <p:nvPr/>
        </p:nvSpPr>
        <p:spPr bwMode="auto">
          <a:xfrm flipH="1" flipV="1">
            <a:off x="7180263" y="4284663"/>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34" name="Text Box 53"/>
          <p:cNvSpPr txBox="1">
            <a:spLocks noChangeArrowheads="1"/>
          </p:cNvSpPr>
          <p:nvPr/>
        </p:nvSpPr>
        <p:spPr bwMode="auto">
          <a:xfrm>
            <a:off x="7212013" y="4344988"/>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1200">
                <a:latin typeface="Arial" pitchFamily="34" charset="0"/>
              </a:rPr>
              <a:t>223.1.3.2</a:t>
            </a:r>
            <a:endParaRPr lang="en-US" altLang="en-US" sz="1200">
              <a:latin typeface="Comic Sans MS" pitchFamily="66" charset="0"/>
            </a:endParaRPr>
          </a:p>
        </p:txBody>
      </p:sp>
      <p:sp>
        <p:nvSpPr>
          <p:cNvPr id="64535" name="Text Box 56"/>
          <p:cNvSpPr txBox="1">
            <a:spLocks noChangeArrowheads="1"/>
          </p:cNvSpPr>
          <p:nvPr/>
        </p:nvSpPr>
        <p:spPr bwMode="auto">
          <a:xfrm>
            <a:off x="5969000" y="4349750"/>
            <a:ext cx="8270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1200">
                <a:latin typeface="Arial" pitchFamily="34" charset="0"/>
              </a:rPr>
              <a:t>223.1.3.1</a:t>
            </a:r>
            <a:endParaRPr lang="en-US" altLang="en-US" sz="1200">
              <a:latin typeface="Comic Sans MS" pitchFamily="66" charset="0"/>
            </a:endParaRPr>
          </a:p>
        </p:txBody>
      </p:sp>
      <p:grpSp>
        <p:nvGrpSpPr>
          <p:cNvPr id="64536" name="Group 57"/>
          <p:cNvGrpSpPr>
            <a:grpSpLocks/>
          </p:cNvGrpSpPr>
          <p:nvPr/>
        </p:nvGrpSpPr>
        <p:grpSpPr bwMode="auto">
          <a:xfrm>
            <a:off x="6113463" y="3101975"/>
            <a:ext cx="935037" cy="276225"/>
            <a:chOff x="4532" y="1229"/>
            <a:chExt cx="589" cy="174"/>
          </a:xfrm>
        </p:grpSpPr>
        <p:sp>
          <p:nvSpPr>
            <p:cNvPr id="64581" name="Rectangle 58"/>
            <p:cNvSpPr>
              <a:spLocks noChangeArrowheads="1"/>
            </p:cNvSpPr>
            <p:nvPr/>
          </p:nvSpPr>
          <p:spPr bwMode="auto">
            <a:xfrm>
              <a:off x="4587" y="1284"/>
              <a:ext cx="534"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200">
                <a:latin typeface="Arial" pitchFamily="34" charset="0"/>
              </a:endParaRPr>
            </a:p>
          </p:txBody>
        </p:sp>
        <p:sp>
          <p:nvSpPr>
            <p:cNvPr id="64582" name="Text Box 59"/>
            <p:cNvSpPr txBox="1">
              <a:spLocks noChangeArrowheads="1"/>
            </p:cNvSpPr>
            <p:nvPr/>
          </p:nvSpPr>
          <p:spPr bwMode="auto">
            <a:xfrm>
              <a:off x="4532" y="1229"/>
              <a:ext cx="5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1200">
                  <a:latin typeface="Arial" pitchFamily="34" charset="0"/>
                </a:rPr>
                <a:t>223.1.3.27</a:t>
              </a:r>
              <a:endParaRPr lang="en-US" altLang="en-US" sz="1200">
                <a:latin typeface="Comic Sans MS" pitchFamily="66" charset="0"/>
              </a:endParaRPr>
            </a:p>
          </p:txBody>
        </p:sp>
      </p:grpSp>
      <p:sp>
        <p:nvSpPr>
          <p:cNvPr id="64537" name="Text Box 60"/>
          <p:cNvSpPr txBox="1">
            <a:spLocks noChangeArrowheads="1"/>
          </p:cNvSpPr>
          <p:nvPr/>
        </p:nvSpPr>
        <p:spPr bwMode="auto">
          <a:xfrm>
            <a:off x="3984625" y="5341938"/>
            <a:ext cx="50434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1600">
                <a:latin typeface="Arial" pitchFamily="34" charset="0"/>
              </a:rPr>
              <a:t>223.1.1.1 = 11011111 00000001 00000001 00000001</a:t>
            </a:r>
            <a:endParaRPr lang="en-US" altLang="en-US" sz="1800">
              <a:latin typeface="Comic Sans MS" pitchFamily="66" charset="0"/>
            </a:endParaRPr>
          </a:p>
        </p:txBody>
      </p:sp>
      <p:sp>
        <p:nvSpPr>
          <p:cNvPr id="64538" name="Freeform 61"/>
          <p:cNvSpPr>
            <a:spLocks/>
          </p:cNvSpPr>
          <p:nvPr/>
        </p:nvSpPr>
        <p:spPr bwMode="auto">
          <a:xfrm>
            <a:off x="5162550" y="5597525"/>
            <a:ext cx="892175" cy="92075"/>
          </a:xfrm>
          <a:custGeom>
            <a:avLst/>
            <a:gdLst>
              <a:gd name="T0" fmla="*/ 0 w 562"/>
              <a:gd name="T1" fmla="*/ 0 h 58"/>
              <a:gd name="T2" fmla="*/ 0 w 562"/>
              <a:gd name="T3" fmla="*/ 2147483647 h 58"/>
              <a:gd name="T4" fmla="*/ 2147483647 w 562"/>
              <a:gd name="T5" fmla="*/ 2147483647 h 58"/>
              <a:gd name="T6" fmla="*/ 2147483647 w 562"/>
              <a:gd name="T7" fmla="*/ 2147483647 h 58"/>
              <a:gd name="T8" fmla="*/ 0 60000 65536"/>
              <a:gd name="T9" fmla="*/ 0 60000 65536"/>
              <a:gd name="T10" fmla="*/ 0 60000 65536"/>
              <a:gd name="T11" fmla="*/ 0 60000 65536"/>
              <a:gd name="T12" fmla="*/ 0 w 562"/>
              <a:gd name="T13" fmla="*/ 0 h 58"/>
              <a:gd name="T14" fmla="*/ 562 w 562"/>
              <a:gd name="T15" fmla="*/ 58 h 58"/>
            </a:gdLst>
            <a:ahLst/>
            <a:cxnLst>
              <a:cxn ang="T8">
                <a:pos x="T0" y="T1"/>
              </a:cxn>
              <a:cxn ang="T9">
                <a:pos x="T2" y="T3"/>
              </a:cxn>
              <a:cxn ang="T10">
                <a:pos x="T4" y="T5"/>
              </a:cxn>
              <a:cxn ang="T11">
                <a:pos x="T6" y="T7"/>
              </a:cxn>
            </a:cxnLst>
            <a:rect l="T12" t="T13" r="T14" b="T15"/>
            <a:pathLst>
              <a:path w="562" h="58">
                <a:moveTo>
                  <a:pt x="0" y="0"/>
                </a:moveTo>
                <a:lnTo>
                  <a:pt x="0" y="58"/>
                </a:lnTo>
                <a:lnTo>
                  <a:pt x="562" y="58"/>
                </a:lnTo>
                <a:lnTo>
                  <a:pt x="562" y="16"/>
                </a:ln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4539" name="Freeform 62"/>
          <p:cNvSpPr>
            <a:spLocks/>
          </p:cNvSpPr>
          <p:nvPr/>
        </p:nvSpPr>
        <p:spPr bwMode="auto">
          <a:xfrm>
            <a:off x="6124575" y="5616575"/>
            <a:ext cx="892175"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4540" name="Freeform 63"/>
          <p:cNvSpPr>
            <a:spLocks/>
          </p:cNvSpPr>
          <p:nvPr/>
        </p:nvSpPr>
        <p:spPr bwMode="auto">
          <a:xfrm>
            <a:off x="7089775" y="5619750"/>
            <a:ext cx="869950"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4541" name="Freeform 64"/>
          <p:cNvSpPr>
            <a:spLocks/>
          </p:cNvSpPr>
          <p:nvPr/>
        </p:nvSpPr>
        <p:spPr bwMode="auto">
          <a:xfrm>
            <a:off x="8054975" y="5622925"/>
            <a:ext cx="869950"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4542" name="Text Box 65"/>
          <p:cNvSpPr txBox="1">
            <a:spLocks noChangeArrowheads="1"/>
          </p:cNvSpPr>
          <p:nvPr/>
        </p:nvSpPr>
        <p:spPr bwMode="auto">
          <a:xfrm>
            <a:off x="5360988" y="5818188"/>
            <a:ext cx="522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1600">
                <a:latin typeface="Arial" pitchFamily="34" charset="0"/>
              </a:rPr>
              <a:t>223</a:t>
            </a:r>
            <a:endParaRPr lang="en-US" altLang="en-US" sz="1800">
              <a:latin typeface="Comic Sans MS" pitchFamily="66" charset="0"/>
            </a:endParaRPr>
          </a:p>
        </p:txBody>
      </p:sp>
      <p:sp>
        <p:nvSpPr>
          <p:cNvPr id="64543" name="Text Box 66"/>
          <p:cNvSpPr txBox="1">
            <a:spLocks noChangeArrowheads="1"/>
          </p:cNvSpPr>
          <p:nvPr/>
        </p:nvSpPr>
        <p:spPr bwMode="auto">
          <a:xfrm>
            <a:off x="6403975" y="582771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1600">
                <a:latin typeface="Arial" pitchFamily="34" charset="0"/>
              </a:rPr>
              <a:t>1</a:t>
            </a:r>
            <a:endParaRPr lang="en-US" altLang="en-US" sz="1800">
              <a:latin typeface="Comic Sans MS" pitchFamily="66" charset="0"/>
            </a:endParaRPr>
          </a:p>
        </p:txBody>
      </p:sp>
      <p:sp>
        <p:nvSpPr>
          <p:cNvPr id="64544" name="Text Box 67"/>
          <p:cNvSpPr txBox="1">
            <a:spLocks noChangeArrowheads="1"/>
          </p:cNvSpPr>
          <p:nvPr/>
        </p:nvSpPr>
        <p:spPr bwMode="auto">
          <a:xfrm>
            <a:off x="8361363" y="5827713"/>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1600">
                <a:latin typeface="Arial" pitchFamily="34" charset="0"/>
              </a:rPr>
              <a:t>1</a:t>
            </a:r>
            <a:endParaRPr lang="en-US" altLang="en-US" sz="1800">
              <a:latin typeface="Comic Sans MS" pitchFamily="66" charset="0"/>
            </a:endParaRPr>
          </a:p>
        </p:txBody>
      </p:sp>
      <p:sp>
        <p:nvSpPr>
          <p:cNvPr id="64545" name="Text Box 68"/>
          <p:cNvSpPr txBox="1">
            <a:spLocks noChangeArrowheads="1"/>
          </p:cNvSpPr>
          <p:nvPr/>
        </p:nvSpPr>
        <p:spPr bwMode="auto">
          <a:xfrm>
            <a:off x="7342188" y="5827713"/>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1600">
                <a:latin typeface="Arial" pitchFamily="34" charset="0"/>
              </a:rPr>
              <a:t>1</a:t>
            </a:r>
            <a:endParaRPr lang="en-US" altLang="en-US" sz="1800">
              <a:latin typeface="Comic Sans MS" pitchFamily="66" charset="0"/>
            </a:endParaRPr>
          </a:p>
        </p:txBody>
      </p:sp>
      <p:grpSp>
        <p:nvGrpSpPr>
          <p:cNvPr id="64546" name="Group 73"/>
          <p:cNvGrpSpPr>
            <a:grpSpLocks/>
          </p:cNvGrpSpPr>
          <p:nvPr/>
        </p:nvGrpSpPr>
        <p:grpSpPr bwMode="auto">
          <a:xfrm>
            <a:off x="4373563" y="1528763"/>
            <a:ext cx="641350" cy="558800"/>
            <a:chOff x="-44" y="1473"/>
            <a:chExt cx="981" cy="1105"/>
          </a:xfrm>
        </p:grpSpPr>
        <p:pic>
          <p:nvPicPr>
            <p:cNvPr id="64579" name="Picture 74"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80" name="Freeform 75"/>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64547" name="Group 80"/>
          <p:cNvGrpSpPr>
            <a:grpSpLocks/>
          </p:cNvGrpSpPr>
          <p:nvPr/>
        </p:nvGrpSpPr>
        <p:grpSpPr bwMode="auto">
          <a:xfrm>
            <a:off x="4368800" y="2127250"/>
            <a:ext cx="641350" cy="558800"/>
            <a:chOff x="-44" y="1473"/>
            <a:chExt cx="981" cy="1105"/>
          </a:xfrm>
        </p:grpSpPr>
        <p:pic>
          <p:nvPicPr>
            <p:cNvPr id="64577" name="Picture 81"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78" name="Freeform 82"/>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64548" name="Group 83"/>
          <p:cNvGrpSpPr>
            <a:grpSpLocks/>
          </p:cNvGrpSpPr>
          <p:nvPr/>
        </p:nvGrpSpPr>
        <p:grpSpPr bwMode="auto">
          <a:xfrm>
            <a:off x="4397375" y="2736850"/>
            <a:ext cx="641350" cy="558800"/>
            <a:chOff x="-44" y="1473"/>
            <a:chExt cx="981" cy="1105"/>
          </a:xfrm>
        </p:grpSpPr>
        <p:pic>
          <p:nvPicPr>
            <p:cNvPr id="64575" name="Picture 84"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76" name="Freeform 85"/>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64549" name="Group 87"/>
          <p:cNvGrpSpPr>
            <a:grpSpLocks/>
          </p:cNvGrpSpPr>
          <p:nvPr/>
        </p:nvGrpSpPr>
        <p:grpSpPr bwMode="auto">
          <a:xfrm flipH="1">
            <a:off x="8056563" y="1685925"/>
            <a:ext cx="641350" cy="558800"/>
            <a:chOff x="-44" y="1473"/>
            <a:chExt cx="981" cy="1105"/>
          </a:xfrm>
        </p:grpSpPr>
        <p:pic>
          <p:nvPicPr>
            <p:cNvPr id="64573" name="Picture 88"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74" name="Freeform 89"/>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64550" name="Group 90"/>
          <p:cNvGrpSpPr>
            <a:grpSpLocks/>
          </p:cNvGrpSpPr>
          <p:nvPr/>
        </p:nvGrpSpPr>
        <p:grpSpPr bwMode="auto">
          <a:xfrm flipH="1">
            <a:off x="8070850" y="2965450"/>
            <a:ext cx="641350" cy="558800"/>
            <a:chOff x="-44" y="1473"/>
            <a:chExt cx="981" cy="1105"/>
          </a:xfrm>
        </p:grpSpPr>
        <p:pic>
          <p:nvPicPr>
            <p:cNvPr id="64571" name="Picture 91"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72" name="Freeform 92"/>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64551" name="Group 93"/>
          <p:cNvGrpSpPr>
            <a:grpSpLocks/>
          </p:cNvGrpSpPr>
          <p:nvPr/>
        </p:nvGrpSpPr>
        <p:grpSpPr bwMode="auto">
          <a:xfrm flipH="1">
            <a:off x="6972300" y="4489450"/>
            <a:ext cx="641350" cy="558800"/>
            <a:chOff x="-44" y="1473"/>
            <a:chExt cx="981" cy="1105"/>
          </a:xfrm>
        </p:grpSpPr>
        <p:pic>
          <p:nvPicPr>
            <p:cNvPr id="64569" name="Picture 94"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70" name="Freeform 95"/>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64552" name="Group 96"/>
          <p:cNvGrpSpPr>
            <a:grpSpLocks/>
          </p:cNvGrpSpPr>
          <p:nvPr/>
        </p:nvGrpSpPr>
        <p:grpSpPr bwMode="auto">
          <a:xfrm flipH="1">
            <a:off x="5808663" y="4530725"/>
            <a:ext cx="641350" cy="558800"/>
            <a:chOff x="-44" y="1473"/>
            <a:chExt cx="981" cy="1105"/>
          </a:xfrm>
        </p:grpSpPr>
        <p:pic>
          <p:nvPicPr>
            <p:cNvPr id="64567" name="Picture 97"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68" name="Freeform 98"/>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64553" name="Group 99"/>
          <p:cNvGrpSpPr>
            <a:grpSpLocks/>
          </p:cNvGrpSpPr>
          <p:nvPr/>
        </p:nvGrpSpPr>
        <p:grpSpPr bwMode="auto">
          <a:xfrm>
            <a:off x="6237288" y="2624138"/>
            <a:ext cx="698500" cy="355600"/>
            <a:chOff x="4396" y="1245"/>
            <a:chExt cx="672" cy="248"/>
          </a:xfrm>
        </p:grpSpPr>
        <p:sp>
          <p:nvSpPr>
            <p:cNvPr id="6455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200">
                <a:latin typeface="Times New Roman" pitchFamily="18" charset="0"/>
                <a:cs typeface="Arial" pitchFamily="34" charset="0"/>
              </a:endParaRPr>
            </a:p>
          </p:txBody>
        </p:sp>
        <p:sp>
          <p:nvSpPr>
            <p:cNvPr id="6456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1200">
                <a:latin typeface="Times New Roman" pitchFamily="18" charset="0"/>
                <a:cs typeface="Arial" pitchFamily="34" charset="0"/>
              </a:endParaRPr>
            </a:p>
          </p:txBody>
        </p:sp>
        <p:sp>
          <p:nvSpPr>
            <p:cNvPr id="6456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200">
                <a:latin typeface="Times New Roman" pitchFamily="18" charset="0"/>
                <a:cs typeface="Arial" pitchFamily="34" charset="0"/>
              </a:endParaRPr>
            </a:p>
          </p:txBody>
        </p:sp>
        <p:grpSp>
          <p:nvGrpSpPr>
            <p:cNvPr id="64562" name="Group 103"/>
            <p:cNvGrpSpPr>
              <a:grpSpLocks/>
            </p:cNvGrpSpPr>
            <p:nvPr/>
          </p:nvGrpSpPr>
          <p:grpSpPr bwMode="auto">
            <a:xfrm>
              <a:off x="4530" y="1287"/>
              <a:ext cx="377" cy="75"/>
              <a:chOff x="2468" y="1332"/>
              <a:chExt cx="310" cy="60"/>
            </a:xfrm>
          </p:grpSpPr>
          <p:sp>
            <p:nvSpPr>
              <p:cNvPr id="64565" name="Freeform 10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4566" name="Freeform 10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64563" name="Line 106"/>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64" name="Line 107"/>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4555" name="Line 5"/>
          <p:cNvSpPr>
            <a:spLocks noChangeShapeType="1"/>
          </p:cNvSpPr>
          <p:nvPr/>
        </p:nvSpPr>
        <p:spPr bwMode="auto">
          <a:xfrm>
            <a:off x="4979988" y="1816100"/>
            <a:ext cx="39052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56" name="Line 7"/>
          <p:cNvSpPr>
            <a:spLocks noChangeShapeType="1"/>
          </p:cNvSpPr>
          <p:nvPr/>
        </p:nvSpPr>
        <p:spPr bwMode="auto">
          <a:xfrm flipV="1">
            <a:off x="5014913" y="2555875"/>
            <a:ext cx="277812"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57" name="Line 8"/>
          <p:cNvSpPr>
            <a:spLocks noChangeShapeType="1"/>
          </p:cNvSpPr>
          <p:nvPr/>
        </p:nvSpPr>
        <p:spPr bwMode="auto">
          <a:xfrm>
            <a:off x="5026025" y="3087688"/>
            <a:ext cx="42227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58" name="Line 11"/>
          <p:cNvSpPr>
            <a:spLocks noChangeShapeType="1"/>
          </p:cNvSpPr>
          <p:nvPr/>
        </p:nvSpPr>
        <p:spPr bwMode="auto">
          <a:xfrm>
            <a:off x="5780088" y="2663825"/>
            <a:ext cx="561975"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 name="Slide Number Placeholder 2"/>
          <p:cNvSpPr>
            <a:spLocks noGrp="1"/>
          </p:cNvSpPr>
          <p:nvPr>
            <p:ph type="sldNum" sz="quarter" idx="12"/>
          </p:nvPr>
        </p:nvSpPr>
        <p:spPr/>
        <p:txBody>
          <a:bodyPr/>
          <a:lstStyle/>
          <a:p>
            <a:pPr>
              <a:defRPr/>
            </a:pPr>
            <a:fld id="{2D848FA3-815C-426D-ADDC-7E5C7A336E43}" type="slidenum">
              <a:rPr lang="en-US" smtClean="0"/>
              <a:pPr>
                <a:defRPr/>
              </a:pPr>
              <a:t>44</a:t>
            </a:fld>
            <a:endParaRPr lang="en-US" dirty="0"/>
          </a:p>
        </p:txBody>
      </p:sp>
    </p:spTree>
    <p:extLst>
      <p:ext uri="{BB962C8B-B14F-4D97-AF65-F5344CB8AC3E}">
        <p14:creationId xmlns:p14="http://schemas.microsoft.com/office/powerpoint/2010/main" val="13491866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1535113" y="3605213"/>
            <a:ext cx="4581525" cy="333375"/>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solidFill>
                <a:srgbClr val="000000"/>
              </a:solidFill>
            </a:endParaRPr>
          </a:p>
        </p:txBody>
      </p:sp>
      <p:sp>
        <p:nvSpPr>
          <p:cNvPr id="31747" name="Rectangle 3"/>
          <p:cNvSpPr>
            <a:spLocks noChangeArrowheads="1"/>
          </p:cNvSpPr>
          <p:nvPr/>
        </p:nvSpPr>
        <p:spPr bwMode="auto">
          <a:xfrm>
            <a:off x="1516063" y="2967038"/>
            <a:ext cx="4581525" cy="333375"/>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solidFill>
                <a:srgbClr val="000000"/>
              </a:solidFill>
            </a:endParaRPr>
          </a:p>
        </p:txBody>
      </p:sp>
      <p:sp>
        <p:nvSpPr>
          <p:cNvPr id="31748" name="Rectangle 4"/>
          <p:cNvSpPr>
            <a:spLocks noChangeArrowheads="1"/>
          </p:cNvSpPr>
          <p:nvPr/>
        </p:nvSpPr>
        <p:spPr bwMode="auto">
          <a:xfrm>
            <a:off x="1516063" y="2357438"/>
            <a:ext cx="4581525" cy="333375"/>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solidFill>
                <a:srgbClr val="000000"/>
              </a:solidFill>
            </a:endParaRPr>
          </a:p>
        </p:txBody>
      </p:sp>
      <p:sp>
        <p:nvSpPr>
          <p:cNvPr id="31749" name="Rectangle 5"/>
          <p:cNvSpPr>
            <a:spLocks noChangeArrowheads="1"/>
          </p:cNvSpPr>
          <p:nvPr/>
        </p:nvSpPr>
        <p:spPr bwMode="auto">
          <a:xfrm>
            <a:off x="1525588" y="1757363"/>
            <a:ext cx="4581525" cy="333375"/>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solidFill>
                <a:srgbClr val="000000"/>
              </a:solidFill>
            </a:endParaRPr>
          </a:p>
        </p:txBody>
      </p:sp>
      <p:sp>
        <p:nvSpPr>
          <p:cNvPr id="31750" name="Rectangle 6"/>
          <p:cNvSpPr>
            <a:spLocks noGrp="1" noChangeArrowheads="1"/>
          </p:cNvSpPr>
          <p:nvPr>
            <p:ph type="title"/>
          </p:nvPr>
        </p:nvSpPr>
        <p:spPr/>
        <p:txBody>
          <a:bodyPr/>
          <a:lstStyle/>
          <a:p>
            <a:r>
              <a:rPr lang="en-US" altLang="en-US"/>
              <a:t>IP addressing: “class-full”</a:t>
            </a:r>
          </a:p>
        </p:txBody>
      </p:sp>
      <p:sp>
        <p:nvSpPr>
          <p:cNvPr id="31751" name="Rectangle 67"/>
          <p:cNvSpPr>
            <a:spLocks noGrp="1" noChangeArrowheads="1"/>
          </p:cNvSpPr>
          <p:nvPr>
            <p:ph idx="1"/>
          </p:nvPr>
        </p:nvSpPr>
        <p:spPr>
          <a:xfrm>
            <a:off x="323850" y="4776788"/>
            <a:ext cx="8107363" cy="1597025"/>
          </a:xfrm>
        </p:spPr>
        <p:txBody>
          <a:bodyPr/>
          <a:lstStyle/>
          <a:p>
            <a:pPr>
              <a:lnSpc>
                <a:spcPct val="90000"/>
              </a:lnSpc>
            </a:pPr>
            <a:r>
              <a:rPr lang="en-US" altLang="en-US" sz="2400"/>
              <a:t>Classful addressing: </a:t>
            </a:r>
          </a:p>
          <a:p>
            <a:pPr lvl="1">
              <a:lnSpc>
                <a:spcPct val="90000"/>
              </a:lnSpc>
            </a:pPr>
            <a:r>
              <a:rPr lang="en-US" altLang="en-US" sz="2000"/>
              <a:t>inefficient use of address space, address space exhaustion</a:t>
            </a:r>
          </a:p>
          <a:p>
            <a:pPr lvl="1">
              <a:lnSpc>
                <a:spcPct val="90000"/>
              </a:lnSpc>
            </a:pPr>
            <a:r>
              <a:rPr lang="en-US" altLang="en-US" sz="2000"/>
              <a:t>e.g., class B net allocated enough addresses for 65K hosts, even if only 2K hosts in that network</a:t>
            </a:r>
          </a:p>
        </p:txBody>
      </p:sp>
      <p:sp>
        <p:nvSpPr>
          <p:cNvPr id="31753" name="Rectangle 7"/>
          <p:cNvSpPr>
            <a:spLocks noChangeArrowheads="1"/>
          </p:cNvSpPr>
          <p:nvPr/>
        </p:nvSpPr>
        <p:spPr bwMode="auto">
          <a:xfrm>
            <a:off x="1477963" y="1814513"/>
            <a:ext cx="4581525" cy="333375"/>
          </a:xfrm>
          <a:prstGeom prst="rect">
            <a:avLst/>
          </a:prstGeom>
          <a:solidFill>
            <a:schemeClr val="bg1"/>
          </a:solidFill>
          <a:ln w="19050">
            <a:solidFill>
              <a:schemeClr val="tx1"/>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solidFill>
                <a:srgbClr val="000000"/>
              </a:solidFill>
            </a:endParaRPr>
          </a:p>
        </p:txBody>
      </p:sp>
      <p:sp>
        <p:nvSpPr>
          <p:cNvPr id="31754" name="Text Box 8"/>
          <p:cNvSpPr txBox="1">
            <a:spLocks noChangeArrowheads="1"/>
          </p:cNvSpPr>
          <p:nvPr/>
        </p:nvSpPr>
        <p:spPr bwMode="auto">
          <a:xfrm>
            <a:off x="1462088" y="180816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r>
              <a:rPr lang="en-US" altLang="en-US">
                <a:solidFill>
                  <a:srgbClr val="000000"/>
                </a:solidFill>
              </a:rPr>
              <a:t>0</a:t>
            </a:r>
          </a:p>
        </p:txBody>
      </p:sp>
      <p:sp>
        <p:nvSpPr>
          <p:cNvPr id="31755" name="Text Box 9"/>
          <p:cNvSpPr txBox="1">
            <a:spLocks noChangeArrowheads="1"/>
          </p:cNvSpPr>
          <p:nvPr/>
        </p:nvSpPr>
        <p:spPr bwMode="auto">
          <a:xfrm>
            <a:off x="1624013" y="1779588"/>
            <a:ext cx="1047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r>
              <a:rPr lang="en-US" altLang="en-US">
                <a:solidFill>
                  <a:srgbClr val="000000"/>
                </a:solidFill>
              </a:rPr>
              <a:t>network</a:t>
            </a:r>
          </a:p>
        </p:txBody>
      </p:sp>
      <p:sp>
        <p:nvSpPr>
          <p:cNvPr id="31756" name="Text Box 10"/>
          <p:cNvSpPr txBox="1">
            <a:spLocks noChangeArrowheads="1"/>
          </p:cNvSpPr>
          <p:nvPr/>
        </p:nvSpPr>
        <p:spPr bwMode="auto">
          <a:xfrm>
            <a:off x="3948113" y="1808163"/>
            <a:ext cx="6556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r>
              <a:rPr lang="en-US" altLang="en-US">
                <a:solidFill>
                  <a:srgbClr val="000000"/>
                </a:solidFill>
              </a:rPr>
              <a:t>host</a:t>
            </a:r>
          </a:p>
        </p:txBody>
      </p:sp>
      <p:sp>
        <p:nvSpPr>
          <p:cNvPr id="31757" name="Line 11"/>
          <p:cNvSpPr>
            <a:spLocks noChangeShapeType="1"/>
          </p:cNvSpPr>
          <p:nvPr/>
        </p:nvSpPr>
        <p:spPr bwMode="auto">
          <a:xfrm>
            <a:off x="2630488" y="1814513"/>
            <a:ext cx="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grpSp>
        <p:nvGrpSpPr>
          <p:cNvPr id="31758" name="Group 12"/>
          <p:cNvGrpSpPr>
            <a:grpSpLocks/>
          </p:cNvGrpSpPr>
          <p:nvPr/>
        </p:nvGrpSpPr>
        <p:grpSpPr bwMode="auto">
          <a:xfrm>
            <a:off x="3725863" y="1814513"/>
            <a:ext cx="95250" cy="342900"/>
            <a:chOff x="1842" y="924"/>
            <a:chExt cx="60" cy="216"/>
          </a:xfrm>
        </p:grpSpPr>
        <p:sp>
          <p:nvSpPr>
            <p:cNvPr id="31811" name="Line 13"/>
            <p:cNvSpPr>
              <a:spLocks noChangeShapeType="1"/>
            </p:cNvSpPr>
            <p:nvPr/>
          </p:nvSpPr>
          <p:spPr bwMode="auto">
            <a:xfrm>
              <a:off x="1872" y="924"/>
              <a:ext cx="0"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812" name="Rectangle 14"/>
            <p:cNvSpPr>
              <a:spLocks noChangeArrowheads="1"/>
            </p:cNvSpPr>
            <p:nvPr/>
          </p:nvSpPr>
          <p:spPr bwMode="auto">
            <a:xfrm>
              <a:off x="1842" y="966"/>
              <a:ext cx="60" cy="1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solidFill>
                  <a:srgbClr val="000000"/>
                </a:solidFill>
              </a:endParaRPr>
            </a:p>
          </p:txBody>
        </p:sp>
      </p:grpSp>
      <p:grpSp>
        <p:nvGrpSpPr>
          <p:cNvPr id="31759" name="Group 15"/>
          <p:cNvGrpSpPr>
            <a:grpSpLocks/>
          </p:cNvGrpSpPr>
          <p:nvPr/>
        </p:nvGrpSpPr>
        <p:grpSpPr bwMode="auto">
          <a:xfrm>
            <a:off x="4811713" y="1814513"/>
            <a:ext cx="95250" cy="342900"/>
            <a:chOff x="1842" y="924"/>
            <a:chExt cx="60" cy="216"/>
          </a:xfrm>
        </p:grpSpPr>
        <p:sp>
          <p:nvSpPr>
            <p:cNvPr id="31809" name="Line 16"/>
            <p:cNvSpPr>
              <a:spLocks noChangeShapeType="1"/>
            </p:cNvSpPr>
            <p:nvPr/>
          </p:nvSpPr>
          <p:spPr bwMode="auto">
            <a:xfrm>
              <a:off x="1872" y="924"/>
              <a:ext cx="0"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810" name="Rectangle 17"/>
            <p:cNvSpPr>
              <a:spLocks noChangeArrowheads="1"/>
            </p:cNvSpPr>
            <p:nvPr/>
          </p:nvSpPr>
          <p:spPr bwMode="auto">
            <a:xfrm>
              <a:off x="1842" y="966"/>
              <a:ext cx="60" cy="1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solidFill>
                  <a:srgbClr val="000000"/>
                </a:solidFill>
              </a:endParaRPr>
            </a:p>
          </p:txBody>
        </p:sp>
      </p:grpSp>
      <p:grpSp>
        <p:nvGrpSpPr>
          <p:cNvPr id="31760" name="Group 18"/>
          <p:cNvGrpSpPr>
            <a:grpSpLocks/>
          </p:cNvGrpSpPr>
          <p:nvPr/>
        </p:nvGrpSpPr>
        <p:grpSpPr bwMode="auto">
          <a:xfrm>
            <a:off x="1471613" y="2370138"/>
            <a:ext cx="4597400" cy="395287"/>
            <a:chOff x="344" y="2666"/>
            <a:chExt cx="2896" cy="249"/>
          </a:xfrm>
        </p:grpSpPr>
        <p:sp>
          <p:nvSpPr>
            <p:cNvPr id="31798" name="Rectangle 19"/>
            <p:cNvSpPr>
              <a:spLocks noChangeArrowheads="1"/>
            </p:cNvSpPr>
            <p:nvPr/>
          </p:nvSpPr>
          <p:spPr bwMode="auto">
            <a:xfrm>
              <a:off x="354" y="2688"/>
              <a:ext cx="2886" cy="210"/>
            </a:xfrm>
            <a:prstGeom prst="rect">
              <a:avLst/>
            </a:prstGeom>
            <a:solidFill>
              <a:schemeClr val="bg1"/>
            </a:solidFill>
            <a:ln w="19050">
              <a:solidFill>
                <a:schemeClr val="tx1"/>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solidFill>
                  <a:srgbClr val="000000"/>
                </a:solidFill>
              </a:endParaRPr>
            </a:p>
          </p:txBody>
        </p:sp>
        <p:sp>
          <p:nvSpPr>
            <p:cNvPr id="31799" name="Text Box 20"/>
            <p:cNvSpPr txBox="1">
              <a:spLocks noChangeArrowheads="1"/>
            </p:cNvSpPr>
            <p:nvPr/>
          </p:nvSpPr>
          <p:spPr bwMode="auto">
            <a:xfrm>
              <a:off x="344" y="2684"/>
              <a:ext cx="26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r>
                <a:rPr lang="en-US" altLang="en-US">
                  <a:solidFill>
                    <a:srgbClr val="000000"/>
                  </a:solidFill>
                </a:rPr>
                <a:t>10</a:t>
              </a:r>
            </a:p>
          </p:txBody>
        </p:sp>
        <p:sp>
          <p:nvSpPr>
            <p:cNvPr id="31800" name="Line 21"/>
            <p:cNvSpPr>
              <a:spLocks noChangeShapeType="1"/>
            </p:cNvSpPr>
            <p:nvPr/>
          </p:nvSpPr>
          <p:spPr bwMode="auto">
            <a:xfrm>
              <a:off x="1800" y="2688"/>
              <a:ext cx="0"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grpSp>
          <p:nvGrpSpPr>
            <p:cNvPr id="31801" name="Group 22"/>
            <p:cNvGrpSpPr>
              <a:grpSpLocks/>
            </p:cNvGrpSpPr>
            <p:nvPr/>
          </p:nvGrpSpPr>
          <p:grpSpPr bwMode="auto">
            <a:xfrm>
              <a:off x="1050" y="2688"/>
              <a:ext cx="60" cy="216"/>
              <a:chOff x="1842" y="924"/>
              <a:chExt cx="60" cy="216"/>
            </a:xfrm>
          </p:grpSpPr>
          <p:sp>
            <p:nvSpPr>
              <p:cNvPr id="31807" name="Line 23"/>
              <p:cNvSpPr>
                <a:spLocks noChangeShapeType="1"/>
              </p:cNvSpPr>
              <p:nvPr/>
            </p:nvSpPr>
            <p:spPr bwMode="auto">
              <a:xfrm>
                <a:off x="1872" y="924"/>
                <a:ext cx="0"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808" name="Rectangle 24"/>
              <p:cNvSpPr>
                <a:spLocks noChangeArrowheads="1"/>
              </p:cNvSpPr>
              <p:nvPr/>
            </p:nvSpPr>
            <p:spPr bwMode="auto">
              <a:xfrm>
                <a:off x="1842" y="966"/>
                <a:ext cx="60" cy="1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solidFill>
                    <a:srgbClr val="000000"/>
                  </a:solidFill>
                </a:endParaRPr>
              </a:p>
            </p:txBody>
          </p:sp>
        </p:grpSp>
        <p:grpSp>
          <p:nvGrpSpPr>
            <p:cNvPr id="31802" name="Group 25"/>
            <p:cNvGrpSpPr>
              <a:grpSpLocks/>
            </p:cNvGrpSpPr>
            <p:nvPr/>
          </p:nvGrpSpPr>
          <p:grpSpPr bwMode="auto">
            <a:xfrm>
              <a:off x="2454" y="2688"/>
              <a:ext cx="60" cy="216"/>
              <a:chOff x="1842" y="924"/>
              <a:chExt cx="60" cy="216"/>
            </a:xfrm>
          </p:grpSpPr>
          <p:sp>
            <p:nvSpPr>
              <p:cNvPr id="31805" name="Line 26"/>
              <p:cNvSpPr>
                <a:spLocks noChangeShapeType="1"/>
              </p:cNvSpPr>
              <p:nvPr/>
            </p:nvSpPr>
            <p:spPr bwMode="auto">
              <a:xfrm>
                <a:off x="1872" y="924"/>
                <a:ext cx="0"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806" name="Rectangle 27"/>
              <p:cNvSpPr>
                <a:spLocks noChangeArrowheads="1"/>
              </p:cNvSpPr>
              <p:nvPr/>
            </p:nvSpPr>
            <p:spPr bwMode="auto">
              <a:xfrm>
                <a:off x="1842" y="966"/>
                <a:ext cx="60" cy="1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solidFill>
                    <a:srgbClr val="000000"/>
                  </a:solidFill>
                </a:endParaRPr>
              </a:p>
            </p:txBody>
          </p:sp>
        </p:grpSp>
        <p:sp>
          <p:nvSpPr>
            <p:cNvPr id="31803" name="Text Box 28"/>
            <p:cNvSpPr txBox="1">
              <a:spLocks noChangeArrowheads="1"/>
            </p:cNvSpPr>
            <p:nvPr/>
          </p:nvSpPr>
          <p:spPr bwMode="auto">
            <a:xfrm>
              <a:off x="908" y="2666"/>
              <a:ext cx="6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r>
                <a:rPr lang="en-US" altLang="en-US">
                  <a:solidFill>
                    <a:srgbClr val="000000"/>
                  </a:solidFill>
                </a:rPr>
                <a:t>network</a:t>
              </a:r>
            </a:p>
          </p:txBody>
        </p:sp>
        <p:sp>
          <p:nvSpPr>
            <p:cNvPr id="31804" name="Text Box 29"/>
            <p:cNvSpPr txBox="1">
              <a:spLocks noChangeArrowheads="1"/>
            </p:cNvSpPr>
            <p:nvPr/>
          </p:nvSpPr>
          <p:spPr bwMode="auto">
            <a:xfrm>
              <a:off x="2264" y="2684"/>
              <a:ext cx="41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r>
                <a:rPr lang="en-US" altLang="en-US">
                  <a:solidFill>
                    <a:srgbClr val="000000"/>
                  </a:solidFill>
                </a:rPr>
                <a:t>host</a:t>
              </a:r>
            </a:p>
          </p:txBody>
        </p:sp>
      </p:grpSp>
      <p:grpSp>
        <p:nvGrpSpPr>
          <p:cNvPr id="31761" name="Group 30"/>
          <p:cNvGrpSpPr>
            <a:grpSpLocks/>
          </p:cNvGrpSpPr>
          <p:nvPr/>
        </p:nvGrpSpPr>
        <p:grpSpPr bwMode="auto">
          <a:xfrm>
            <a:off x="1462088" y="2995613"/>
            <a:ext cx="4597400" cy="379412"/>
            <a:chOff x="506" y="2538"/>
            <a:chExt cx="2896" cy="239"/>
          </a:xfrm>
        </p:grpSpPr>
        <p:sp>
          <p:nvSpPr>
            <p:cNvPr id="31787" name="Rectangle 31"/>
            <p:cNvSpPr>
              <a:spLocks noChangeArrowheads="1"/>
            </p:cNvSpPr>
            <p:nvPr/>
          </p:nvSpPr>
          <p:spPr bwMode="auto">
            <a:xfrm>
              <a:off x="516" y="2550"/>
              <a:ext cx="2886" cy="210"/>
            </a:xfrm>
            <a:prstGeom prst="rect">
              <a:avLst/>
            </a:prstGeom>
            <a:solidFill>
              <a:schemeClr val="bg1"/>
            </a:solidFill>
            <a:ln w="19050">
              <a:solidFill>
                <a:schemeClr val="tx1"/>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solidFill>
                  <a:srgbClr val="000000"/>
                </a:solidFill>
              </a:endParaRPr>
            </a:p>
          </p:txBody>
        </p:sp>
        <p:sp>
          <p:nvSpPr>
            <p:cNvPr id="31788" name="Text Box 32"/>
            <p:cNvSpPr txBox="1">
              <a:spLocks noChangeArrowheads="1"/>
            </p:cNvSpPr>
            <p:nvPr/>
          </p:nvSpPr>
          <p:spPr bwMode="auto">
            <a:xfrm>
              <a:off x="506" y="2546"/>
              <a:ext cx="3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r>
                <a:rPr lang="en-US" altLang="en-US">
                  <a:solidFill>
                    <a:srgbClr val="000000"/>
                  </a:solidFill>
                </a:rPr>
                <a:t>110</a:t>
              </a:r>
            </a:p>
          </p:txBody>
        </p:sp>
        <p:sp>
          <p:nvSpPr>
            <p:cNvPr id="31789" name="Line 33"/>
            <p:cNvSpPr>
              <a:spLocks noChangeShapeType="1"/>
            </p:cNvSpPr>
            <p:nvPr/>
          </p:nvSpPr>
          <p:spPr bwMode="auto">
            <a:xfrm>
              <a:off x="2640" y="2550"/>
              <a:ext cx="0"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grpSp>
          <p:nvGrpSpPr>
            <p:cNvPr id="31790" name="Group 34"/>
            <p:cNvGrpSpPr>
              <a:grpSpLocks/>
            </p:cNvGrpSpPr>
            <p:nvPr/>
          </p:nvGrpSpPr>
          <p:grpSpPr bwMode="auto">
            <a:xfrm>
              <a:off x="1212" y="2550"/>
              <a:ext cx="60" cy="216"/>
              <a:chOff x="1842" y="924"/>
              <a:chExt cx="60" cy="216"/>
            </a:xfrm>
          </p:grpSpPr>
          <p:sp>
            <p:nvSpPr>
              <p:cNvPr id="31796" name="Line 35"/>
              <p:cNvSpPr>
                <a:spLocks noChangeShapeType="1"/>
              </p:cNvSpPr>
              <p:nvPr/>
            </p:nvSpPr>
            <p:spPr bwMode="auto">
              <a:xfrm>
                <a:off x="1872" y="924"/>
                <a:ext cx="0"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797" name="Rectangle 36"/>
              <p:cNvSpPr>
                <a:spLocks noChangeArrowheads="1"/>
              </p:cNvSpPr>
              <p:nvPr/>
            </p:nvSpPr>
            <p:spPr bwMode="auto">
              <a:xfrm>
                <a:off x="1842" y="966"/>
                <a:ext cx="60" cy="1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solidFill>
                    <a:srgbClr val="000000"/>
                  </a:solidFill>
                </a:endParaRPr>
              </a:p>
            </p:txBody>
          </p:sp>
        </p:grpSp>
        <p:grpSp>
          <p:nvGrpSpPr>
            <p:cNvPr id="31791" name="Group 37"/>
            <p:cNvGrpSpPr>
              <a:grpSpLocks/>
            </p:cNvGrpSpPr>
            <p:nvPr/>
          </p:nvGrpSpPr>
          <p:grpSpPr bwMode="auto">
            <a:xfrm>
              <a:off x="1932" y="2538"/>
              <a:ext cx="60" cy="216"/>
              <a:chOff x="1842" y="924"/>
              <a:chExt cx="60" cy="216"/>
            </a:xfrm>
          </p:grpSpPr>
          <p:sp>
            <p:nvSpPr>
              <p:cNvPr id="31794" name="Line 38"/>
              <p:cNvSpPr>
                <a:spLocks noChangeShapeType="1"/>
              </p:cNvSpPr>
              <p:nvPr/>
            </p:nvSpPr>
            <p:spPr bwMode="auto">
              <a:xfrm>
                <a:off x="1872" y="924"/>
                <a:ext cx="0"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795" name="Rectangle 39"/>
              <p:cNvSpPr>
                <a:spLocks noChangeArrowheads="1"/>
              </p:cNvSpPr>
              <p:nvPr/>
            </p:nvSpPr>
            <p:spPr bwMode="auto">
              <a:xfrm>
                <a:off x="1842" y="966"/>
                <a:ext cx="60" cy="1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solidFill>
                    <a:srgbClr val="000000"/>
                  </a:solidFill>
                </a:endParaRPr>
              </a:p>
            </p:txBody>
          </p:sp>
        </p:grpSp>
        <p:sp>
          <p:nvSpPr>
            <p:cNvPr id="31792" name="Text Box 40"/>
            <p:cNvSpPr txBox="1">
              <a:spLocks noChangeArrowheads="1"/>
            </p:cNvSpPr>
            <p:nvPr/>
          </p:nvSpPr>
          <p:spPr bwMode="auto">
            <a:xfrm>
              <a:off x="1262" y="2540"/>
              <a:ext cx="6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r>
                <a:rPr lang="en-US" altLang="en-US">
                  <a:solidFill>
                    <a:srgbClr val="000000"/>
                  </a:solidFill>
                </a:rPr>
                <a:t>network</a:t>
              </a:r>
            </a:p>
          </p:txBody>
        </p:sp>
        <p:sp>
          <p:nvSpPr>
            <p:cNvPr id="31793" name="Text Box 41"/>
            <p:cNvSpPr txBox="1">
              <a:spLocks noChangeArrowheads="1"/>
            </p:cNvSpPr>
            <p:nvPr/>
          </p:nvSpPr>
          <p:spPr bwMode="auto">
            <a:xfrm>
              <a:off x="2810" y="2540"/>
              <a:ext cx="41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r>
                <a:rPr lang="en-US" altLang="en-US">
                  <a:solidFill>
                    <a:srgbClr val="000000"/>
                  </a:solidFill>
                </a:rPr>
                <a:t>host</a:t>
              </a:r>
            </a:p>
          </p:txBody>
        </p:sp>
      </p:grpSp>
      <p:grpSp>
        <p:nvGrpSpPr>
          <p:cNvPr id="31762" name="Group 42"/>
          <p:cNvGrpSpPr>
            <a:grpSpLocks/>
          </p:cNvGrpSpPr>
          <p:nvPr/>
        </p:nvGrpSpPr>
        <p:grpSpPr bwMode="auto">
          <a:xfrm>
            <a:off x="1462088" y="3627438"/>
            <a:ext cx="4597400" cy="395287"/>
            <a:chOff x="464" y="2372"/>
            <a:chExt cx="2896" cy="249"/>
          </a:xfrm>
        </p:grpSpPr>
        <p:sp>
          <p:nvSpPr>
            <p:cNvPr id="31775" name="Rectangle 43"/>
            <p:cNvSpPr>
              <a:spLocks noChangeArrowheads="1"/>
            </p:cNvSpPr>
            <p:nvPr/>
          </p:nvSpPr>
          <p:spPr bwMode="auto">
            <a:xfrm>
              <a:off x="474" y="2394"/>
              <a:ext cx="2886" cy="210"/>
            </a:xfrm>
            <a:prstGeom prst="rect">
              <a:avLst/>
            </a:prstGeom>
            <a:solidFill>
              <a:schemeClr val="bg1"/>
            </a:solidFill>
            <a:ln w="19050">
              <a:solidFill>
                <a:schemeClr val="tx1"/>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solidFill>
                  <a:srgbClr val="000000"/>
                </a:solidFill>
              </a:endParaRPr>
            </a:p>
          </p:txBody>
        </p:sp>
        <p:sp>
          <p:nvSpPr>
            <p:cNvPr id="31776" name="Text Box 44"/>
            <p:cNvSpPr txBox="1">
              <a:spLocks noChangeArrowheads="1"/>
            </p:cNvSpPr>
            <p:nvPr/>
          </p:nvSpPr>
          <p:spPr bwMode="auto">
            <a:xfrm>
              <a:off x="464" y="2390"/>
              <a:ext cx="3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r>
                <a:rPr lang="en-US" altLang="en-US">
                  <a:solidFill>
                    <a:srgbClr val="000000"/>
                  </a:solidFill>
                </a:rPr>
                <a:t>1110</a:t>
              </a:r>
            </a:p>
          </p:txBody>
        </p:sp>
        <p:grpSp>
          <p:nvGrpSpPr>
            <p:cNvPr id="31777" name="Group 45"/>
            <p:cNvGrpSpPr>
              <a:grpSpLocks/>
            </p:cNvGrpSpPr>
            <p:nvPr/>
          </p:nvGrpSpPr>
          <p:grpSpPr bwMode="auto">
            <a:xfrm>
              <a:off x="1170" y="2394"/>
              <a:ext cx="60" cy="216"/>
              <a:chOff x="1842" y="924"/>
              <a:chExt cx="60" cy="216"/>
            </a:xfrm>
          </p:grpSpPr>
          <p:sp>
            <p:nvSpPr>
              <p:cNvPr id="31785" name="Line 46"/>
              <p:cNvSpPr>
                <a:spLocks noChangeShapeType="1"/>
              </p:cNvSpPr>
              <p:nvPr/>
            </p:nvSpPr>
            <p:spPr bwMode="auto">
              <a:xfrm>
                <a:off x="1872" y="924"/>
                <a:ext cx="0"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786" name="Rectangle 47"/>
              <p:cNvSpPr>
                <a:spLocks noChangeArrowheads="1"/>
              </p:cNvSpPr>
              <p:nvPr/>
            </p:nvSpPr>
            <p:spPr bwMode="auto">
              <a:xfrm>
                <a:off x="1842" y="966"/>
                <a:ext cx="60" cy="1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solidFill>
                    <a:srgbClr val="000000"/>
                  </a:solidFill>
                </a:endParaRPr>
              </a:p>
            </p:txBody>
          </p:sp>
        </p:grpSp>
        <p:grpSp>
          <p:nvGrpSpPr>
            <p:cNvPr id="31778" name="Group 48"/>
            <p:cNvGrpSpPr>
              <a:grpSpLocks/>
            </p:cNvGrpSpPr>
            <p:nvPr/>
          </p:nvGrpSpPr>
          <p:grpSpPr bwMode="auto">
            <a:xfrm>
              <a:off x="1890" y="2394"/>
              <a:ext cx="60" cy="216"/>
              <a:chOff x="1842" y="924"/>
              <a:chExt cx="60" cy="216"/>
            </a:xfrm>
          </p:grpSpPr>
          <p:sp>
            <p:nvSpPr>
              <p:cNvPr id="31783" name="Line 49"/>
              <p:cNvSpPr>
                <a:spLocks noChangeShapeType="1"/>
              </p:cNvSpPr>
              <p:nvPr/>
            </p:nvSpPr>
            <p:spPr bwMode="auto">
              <a:xfrm>
                <a:off x="1872" y="924"/>
                <a:ext cx="0"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784" name="Rectangle 50"/>
              <p:cNvSpPr>
                <a:spLocks noChangeArrowheads="1"/>
              </p:cNvSpPr>
              <p:nvPr/>
            </p:nvSpPr>
            <p:spPr bwMode="auto">
              <a:xfrm>
                <a:off x="1842" y="966"/>
                <a:ext cx="60" cy="1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solidFill>
                    <a:srgbClr val="000000"/>
                  </a:solidFill>
                </a:endParaRPr>
              </a:p>
            </p:txBody>
          </p:sp>
        </p:grpSp>
        <p:grpSp>
          <p:nvGrpSpPr>
            <p:cNvPr id="31779" name="Group 51"/>
            <p:cNvGrpSpPr>
              <a:grpSpLocks/>
            </p:cNvGrpSpPr>
            <p:nvPr/>
          </p:nvGrpSpPr>
          <p:grpSpPr bwMode="auto">
            <a:xfrm>
              <a:off x="2562" y="2394"/>
              <a:ext cx="60" cy="216"/>
              <a:chOff x="1842" y="924"/>
              <a:chExt cx="60" cy="216"/>
            </a:xfrm>
          </p:grpSpPr>
          <p:sp>
            <p:nvSpPr>
              <p:cNvPr id="31781" name="Line 52"/>
              <p:cNvSpPr>
                <a:spLocks noChangeShapeType="1"/>
              </p:cNvSpPr>
              <p:nvPr/>
            </p:nvSpPr>
            <p:spPr bwMode="auto">
              <a:xfrm>
                <a:off x="1872" y="924"/>
                <a:ext cx="0"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782" name="Rectangle 53"/>
              <p:cNvSpPr>
                <a:spLocks noChangeArrowheads="1"/>
              </p:cNvSpPr>
              <p:nvPr/>
            </p:nvSpPr>
            <p:spPr bwMode="auto">
              <a:xfrm>
                <a:off x="1842" y="966"/>
                <a:ext cx="60" cy="1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solidFill>
                    <a:srgbClr val="000000"/>
                  </a:solidFill>
                </a:endParaRPr>
              </a:p>
            </p:txBody>
          </p:sp>
        </p:grpSp>
        <p:sp>
          <p:nvSpPr>
            <p:cNvPr id="31780" name="Text Box 54"/>
            <p:cNvSpPr txBox="1">
              <a:spLocks noChangeArrowheads="1"/>
            </p:cNvSpPr>
            <p:nvPr/>
          </p:nvSpPr>
          <p:spPr bwMode="auto">
            <a:xfrm>
              <a:off x="1346" y="2372"/>
              <a:ext cx="131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r>
                <a:rPr lang="en-US" altLang="en-US">
                  <a:solidFill>
                    <a:srgbClr val="000000"/>
                  </a:solidFill>
                </a:rPr>
                <a:t>multicast address</a:t>
              </a:r>
            </a:p>
          </p:txBody>
        </p:sp>
      </p:grpSp>
      <p:sp>
        <p:nvSpPr>
          <p:cNvPr id="31763" name="Text Box 55"/>
          <p:cNvSpPr txBox="1">
            <a:spLocks noChangeArrowheads="1"/>
          </p:cNvSpPr>
          <p:nvPr/>
        </p:nvSpPr>
        <p:spPr bwMode="auto">
          <a:xfrm>
            <a:off x="976313" y="1755775"/>
            <a:ext cx="3698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r>
              <a:rPr lang="en-US" altLang="en-US" sz="2000">
                <a:solidFill>
                  <a:srgbClr val="000000"/>
                </a:solidFill>
              </a:rPr>
              <a:t>A</a:t>
            </a:r>
            <a:endParaRPr lang="en-US" altLang="en-US">
              <a:solidFill>
                <a:srgbClr val="000000"/>
              </a:solidFill>
            </a:endParaRPr>
          </a:p>
        </p:txBody>
      </p:sp>
      <p:sp>
        <p:nvSpPr>
          <p:cNvPr id="31764" name="Text Box 56"/>
          <p:cNvSpPr txBox="1">
            <a:spLocks noChangeArrowheads="1"/>
          </p:cNvSpPr>
          <p:nvPr/>
        </p:nvSpPr>
        <p:spPr bwMode="auto">
          <a:xfrm>
            <a:off x="995363" y="2346325"/>
            <a:ext cx="3444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r>
              <a:rPr lang="en-US" altLang="en-US" sz="2000">
                <a:solidFill>
                  <a:srgbClr val="000000"/>
                </a:solidFill>
              </a:rPr>
              <a:t>B</a:t>
            </a:r>
            <a:endParaRPr lang="en-US" altLang="en-US">
              <a:solidFill>
                <a:srgbClr val="000000"/>
              </a:solidFill>
            </a:endParaRPr>
          </a:p>
        </p:txBody>
      </p:sp>
      <p:sp>
        <p:nvSpPr>
          <p:cNvPr id="31765" name="Text Box 57"/>
          <p:cNvSpPr txBox="1">
            <a:spLocks noChangeArrowheads="1"/>
          </p:cNvSpPr>
          <p:nvPr/>
        </p:nvSpPr>
        <p:spPr bwMode="auto">
          <a:xfrm>
            <a:off x="1014413" y="296545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r>
              <a:rPr lang="en-US" altLang="en-US" sz="2000">
                <a:solidFill>
                  <a:srgbClr val="000000"/>
                </a:solidFill>
              </a:rPr>
              <a:t>C</a:t>
            </a:r>
            <a:endParaRPr lang="en-US" altLang="en-US">
              <a:solidFill>
                <a:srgbClr val="000000"/>
              </a:solidFill>
            </a:endParaRPr>
          </a:p>
        </p:txBody>
      </p:sp>
      <p:sp>
        <p:nvSpPr>
          <p:cNvPr id="31766" name="Text Box 58"/>
          <p:cNvSpPr txBox="1">
            <a:spLocks noChangeArrowheads="1"/>
          </p:cNvSpPr>
          <p:nvPr/>
        </p:nvSpPr>
        <p:spPr bwMode="auto">
          <a:xfrm>
            <a:off x="1004888" y="3622675"/>
            <a:ext cx="36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r>
              <a:rPr lang="en-US" altLang="en-US" sz="2000">
                <a:solidFill>
                  <a:srgbClr val="000000"/>
                </a:solidFill>
              </a:rPr>
              <a:t>D</a:t>
            </a:r>
            <a:endParaRPr lang="en-US" altLang="en-US">
              <a:solidFill>
                <a:srgbClr val="000000"/>
              </a:solidFill>
            </a:endParaRPr>
          </a:p>
        </p:txBody>
      </p:sp>
      <p:sp>
        <p:nvSpPr>
          <p:cNvPr id="31767" name="Text Box 59"/>
          <p:cNvSpPr txBox="1">
            <a:spLocks noChangeArrowheads="1"/>
          </p:cNvSpPr>
          <p:nvPr/>
        </p:nvSpPr>
        <p:spPr bwMode="auto">
          <a:xfrm>
            <a:off x="833438" y="1303338"/>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r>
              <a:rPr lang="en-US" altLang="en-US" sz="2000">
                <a:solidFill>
                  <a:srgbClr val="000000"/>
                </a:solidFill>
              </a:rPr>
              <a:t>class</a:t>
            </a:r>
            <a:endParaRPr lang="en-US" altLang="en-US">
              <a:solidFill>
                <a:srgbClr val="000000"/>
              </a:solidFill>
            </a:endParaRPr>
          </a:p>
        </p:txBody>
      </p:sp>
      <p:sp>
        <p:nvSpPr>
          <p:cNvPr id="31768" name="Text Box 60"/>
          <p:cNvSpPr txBox="1">
            <a:spLocks noChangeArrowheads="1"/>
          </p:cNvSpPr>
          <p:nvPr/>
        </p:nvSpPr>
        <p:spPr bwMode="auto">
          <a:xfrm>
            <a:off x="6300788" y="1698625"/>
            <a:ext cx="17907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r>
              <a:rPr lang="en-US" altLang="en-US" sz="1600">
                <a:solidFill>
                  <a:srgbClr val="000000"/>
                </a:solidFill>
              </a:rPr>
              <a:t>1.0.0.0 to</a:t>
            </a:r>
          </a:p>
          <a:p>
            <a:r>
              <a:rPr lang="en-US" altLang="en-US" sz="1600">
                <a:solidFill>
                  <a:srgbClr val="000000"/>
                </a:solidFill>
              </a:rPr>
              <a:t>127.255.255.255</a:t>
            </a:r>
            <a:endParaRPr lang="en-US" altLang="en-US">
              <a:solidFill>
                <a:srgbClr val="000000"/>
              </a:solidFill>
            </a:endParaRPr>
          </a:p>
        </p:txBody>
      </p:sp>
      <p:sp>
        <p:nvSpPr>
          <p:cNvPr id="31769" name="Text Box 61"/>
          <p:cNvSpPr txBox="1">
            <a:spLocks noChangeArrowheads="1"/>
          </p:cNvSpPr>
          <p:nvPr/>
        </p:nvSpPr>
        <p:spPr bwMode="auto">
          <a:xfrm>
            <a:off x="6300788" y="2298700"/>
            <a:ext cx="17589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r>
              <a:rPr lang="en-US" altLang="en-US" sz="1600">
                <a:solidFill>
                  <a:srgbClr val="000000"/>
                </a:solidFill>
              </a:rPr>
              <a:t>128.0.0.0 to</a:t>
            </a:r>
          </a:p>
          <a:p>
            <a:r>
              <a:rPr lang="en-US" altLang="en-US" sz="1600">
                <a:solidFill>
                  <a:srgbClr val="000000"/>
                </a:solidFill>
              </a:rPr>
              <a:t>191.255.255.255</a:t>
            </a:r>
            <a:endParaRPr lang="en-US" altLang="en-US">
              <a:solidFill>
                <a:srgbClr val="000000"/>
              </a:solidFill>
            </a:endParaRPr>
          </a:p>
        </p:txBody>
      </p:sp>
      <p:sp>
        <p:nvSpPr>
          <p:cNvPr id="31770" name="Text Box 62"/>
          <p:cNvSpPr txBox="1">
            <a:spLocks noChangeArrowheads="1"/>
          </p:cNvSpPr>
          <p:nvPr/>
        </p:nvSpPr>
        <p:spPr bwMode="auto">
          <a:xfrm>
            <a:off x="6291263" y="2898775"/>
            <a:ext cx="18224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r>
              <a:rPr lang="en-US" altLang="en-US" sz="1600">
                <a:solidFill>
                  <a:srgbClr val="000000"/>
                </a:solidFill>
              </a:rPr>
              <a:t>192.0.0.0 to</a:t>
            </a:r>
          </a:p>
          <a:p>
            <a:r>
              <a:rPr lang="en-US" altLang="en-US" sz="1600">
                <a:solidFill>
                  <a:srgbClr val="000000"/>
                </a:solidFill>
              </a:rPr>
              <a:t>223.255.255.255</a:t>
            </a:r>
            <a:endParaRPr lang="en-US" altLang="en-US">
              <a:solidFill>
                <a:srgbClr val="000000"/>
              </a:solidFill>
            </a:endParaRPr>
          </a:p>
        </p:txBody>
      </p:sp>
      <p:sp>
        <p:nvSpPr>
          <p:cNvPr id="31771" name="Text Box 63"/>
          <p:cNvSpPr txBox="1">
            <a:spLocks noChangeArrowheads="1"/>
          </p:cNvSpPr>
          <p:nvPr/>
        </p:nvSpPr>
        <p:spPr bwMode="auto">
          <a:xfrm>
            <a:off x="6319838" y="3536950"/>
            <a:ext cx="18224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r>
              <a:rPr lang="en-US" altLang="en-US" sz="1600">
                <a:solidFill>
                  <a:srgbClr val="000000"/>
                </a:solidFill>
              </a:rPr>
              <a:t>224.0.0.0 to</a:t>
            </a:r>
          </a:p>
          <a:p>
            <a:r>
              <a:rPr lang="en-US" altLang="en-US" sz="1600">
                <a:solidFill>
                  <a:srgbClr val="000000"/>
                </a:solidFill>
              </a:rPr>
              <a:t>239.255.255.255</a:t>
            </a:r>
            <a:endParaRPr lang="en-US" altLang="en-US">
              <a:solidFill>
                <a:srgbClr val="000000"/>
              </a:solidFill>
            </a:endParaRPr>
          </a:p>
        </p:txBody>
      </p:sp>
      <p:sp>
        <p:nvSpPr>
          <p:cNvPr id="31772" name="Text Box 64"/>
          <p:cNvSpPr txBox="1">
            <a:spLocks noChangeArrowheads="1"/>
          </p:cNvSpPr>
          <p:nvPr/>
        </p:nvSpPr>
        <p:spPr bwMode="auto">
          <a:xfrm>
            <a:off x="3233738" y="4241800"/>
            <a:ext cx="10366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r>
              <a:rPr lang="en-US" altLang="en-US" sz="2000">
                <a:solidFill>
                  <a:srgbClr val="000000"/>
                </a:solidFill>
              </a:rPr>
              <a:t>32 bits</a:t>
            </a:r>
            <a:endParaRPr lang="en-US" altLang="en-US">
              <a:solidFill>
                <a:srgbClr val="000000"/>
              </a:solidFill>
            </a:endParaRPr>
          </a:p>
        </p:txBody>
      </p:sp>
      <p:sp>
        <p:nvSpPr>
          <p:cNvPr id="31773" name="Line 65"/>
          <p:cNvSpPr>
            <a:spLocks noChangeShapeType="1"/>
          </p:cNvSpPr>
          <p:nvPr/>
        </p:nvSpPr>
        <p:spPr bwMode="auto">
          <a:xfrm>
            <a:off x="4287838" y="4433888"/>
            <a:ext cx="174307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1774" name="Line 66"/>
          <p:cNvSpPr>
            <a:spLocks noChangeShapeType="1"/>
          </p:cNvSpPr>
          <p:nvPr/>
        </p:nvSpPr>
        <p:spPr bwMode="auto">
          <a:xfrm flipH="1">
            <a:off x="1458913" y="4424363"/>
            <a:ext cx="174307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3" name="Slide Number Placeholder 2"/>
          <p:cNvSpPr>
            <a:spLocks noGrp="1"/>
          </p:cNvSpPr>
          <p:nvPr>
            <p:ph type="sldNum" sz="quarter" idx="12"/>
          </p:nvPr>
        </p:nvSpPr>
        <p:spPr/>
        <p:txBody>
          <a:bodyPr/>
          <a:lstStyle/>
          <a:p>
            <a:pPr>
              <a:defRPr/>
            </a:pPr>
            <a:fld id="{72D7C269-5CFB-4285-AA47-2FF7B901B80C}" type="slidenum">
              <a:rPr lang="en-US" smtClean="0"/>
              <a:pPr>
                <a:defRPr/>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396920"/>
            <a:ext cx="8229600" cy="990600"/>
          </a:xfrm>
        </p:spPr>
        <p:txBody>
          <a:bodyPr/>
          <a:lstStyle/>
          <a:p>
            <a:r>
              <a:rPr lang="en-US" altLang="en-US"/>
              <a:t>IP addressing: “class-less”</a:t>
            </a:r>
          </a:p>
        </p:txBody>
      </p:sp>
      <p:sp>
        <p:nvSpPr>
          <p:cNvPr id="32771" name="Rectangle 3"/>
          <p:cNvSpPr>
            <a:spLocks noGrp="1" noChangeArrowheads="1"/>
          </p:cNvSpPr>
          <p:nvPr>
            <p:ph idx="1"/>
          </p:nvPr>
        </p:nvSpPr>
        <p:spPr>
          <a:xfrm>
            <a:off x="565150" y="1608205"/>
            <a:ext cx="8107363" cy="3171825"/>
          </a:xfrm>
        </p:spPr>
        <p:txBody>
          <a:bodyPr/>
          <a:lstStyle/>
          <a:p>
            <a:pPr>
              <a:buFont typeface="ZapfDingbats" pitchFamily="82" charset="2"/>
              <a:buNone/>
            </a:pPr>
            <a:r>
              <a:rPr lang="en-US" altLang="en-US" sz="3200">
                <a:solidFill>
                  <a:srgbClr val="FF0000"/>
                </a:solidFill>
              </a:rPr>
              <a:t>CIDR:</a:t>
            </a:r>
            <a:r>
              <a:rPr lang="en-US" altLang="en-US" sz="3200"/>
              <a:t> </a:t>
            </a:r>
            <a:r>
              <a:rPr lang="en-US" altLang="en-US" sz="3200">
                <a:solidFill>
                  <a:srgbClr val="FF0000"/>
                </a:solidFill>
              </a:rPr>
              <a:t>C</a:t>
            </a:r>
            <a:r>
              <a:rPr lang="en-US" altLang="en-US" sz="3200"/>
              <a:t>lassless </a:t>
            </a:r>
            <a:r>
              <a:rPr lang="en-US" altLang="en-US" sz="3200">
                <a:solidFill>
                  <a:srgbClr val="FF0000"/>
                </a:solidFill>
              </a:rPr>
              <a:t>I</a:t>
            </a:r>
            <a:r>
              <a:rPr lang="en-US" altLang="en-US" sz="3200"/>
              <a:t>nter</a:t>
            </a:r>
            <a:r>
              <a:rPr lang="en-US" altLang="en-US" sz="3200">
                <a:solidFill>
                  <a:srgbClr val="FF0000"/>
                </a:solidFill>
              </a:rPr>
              <a:t>D</a:t>
            </a:r>
            <a:r>
              <a:rPr lang="en-US" altLang="en-US" sz="3200"/>
              <a:t>omain </a:t>
            </a:r>
            <a:r>
              <a:rPr lang="en-US" altLang="en-US" sz="3200">
                <a:solidFill>
                  <a:srgbClr val="FF0000"/>
                </a:solidFill>
              </a:rPr>
              <a:t>R</a:t>
            </a:r>
            <a:r>
              <a:rPr lang="en-US" altLang="en-US" sz="3200"/>
              <a:t>outing</a:t>
            </a:r>
          </a:p>
          <a:p>
            <a:pPr lvl="1"/>
            <a:r>
              <a:rPr lang="en-US" altLang="en-US"/>
              <a:t>subnet portion of address of arbitrary length</a:t>
            </a:r>
          </a:p>
          <a:p>
            <a:pPr lvl="1"/>
            <a:r>
              <a:rPr lang="en-US" altLang="en-US"/>
              <a:t>address format: </a:t>
            </a:r>
            <a:r>
              <a:rPr lang="en-US" altLang="en-US">
                <a:solidFill>
                  <a:srgbClr val="FF0000"/>
                </a:solidFill>
              </a:rPr>
              <a:t>a.b.c.d/x</a:t>
            </a:r>
            <a:r>
              <a:rPr lang="en-US" altLang="en-US"/>
              <a:t>, where x is # bits in subnet portion of address</a:t>
            </a:r>
          </a:p>
        </p:txBody>
      </p:sp>
      <p:grpSp>
        <p:nvGrpSpPr>
          <p:cNvPr id="32773" name="Group 4"/>
          <p:cNvGrpSpPr>
            <a:grpSpLocks/>
          </p:cNvGrpSpPr>
          <p:nvPr/>
        </p:nvGrpSpPr>
        <p:grpSpPr bwMode="auto">
          <a:xfrm>
            <a:off x="1423988" y="3973098"/>
            <a:ext cx="6124575" cy="1625600"/>
            <a:chOff x="1339" y="899"/>
            <a:chExt cx="3858" cy="1024"/>
          </a:xfrm>
        </p:grpSpPr>
        <p:sp>
          <p:nvSpPr>
            <p:cNvPr id="32774" name="Text Box 5"/>
            <p:cNvSpPr txBox="1">
              <a:spLocks noChangeArrowheads="1"/>
            </p:cNvSpPr>
            <p:nvPr/>
          </p:nvSpPr>
          <p:spPr bwMode="auto">
            <a:xfrm>
              <a:off x="1339" y="1262"/>
              <a:ext cx="38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r>
                <a:rPr lang="en-US" altLang="en-US" sz="2400">
                  <a:solidFill>
                    <a:schemeClr val="accent2"/>
                  </a:solidFill>
                  <a:latin typeface="Arial" charset="0"/>
                </a:rPr>
                <a:t>11001000  00010111</a:t>
              </a:r>
              <a:r>
                <a:rPr lang="en-US" altLang="en-US" sz="2400">
                  <a:latin typeface="Arial" charset="0"/>
                </a:rPr>
                <a:t>  </a:t>
              </a:r>
              <a:r>
                <a:rPr lang="en-US" altLang="en-US" sz="2400">
                  <a:solidFill>
                    <a:schemeClr val="accent2"/>
                  </a:solidFill>
                  <a:latin typeface="Arial" charset="0"/>
                </a:rPr>
                <a:t>0001000</a:t>
              </a:r>
              <a:r>
                <a:rPr lang="en-US" altLang="en-US" sz="2400">
                  <a:latin typeface="Arial" charset="0"/>
                </a:rPr>
                <a:t>0  00000000</a:t>
              </a:r>
              <a:endParaRPr lang="en-US" altLang="en-US" sz="2400">
                <a:latin typeface="Times New Roman" pitchFamily="18" charset="0"/>
              </a:endParaRPr>
            </a:p>
          </p:txBody>
        </p:sp>
        <p:sp>
          <p:nvSpPr>
            <p:cNvPr id="32775" name="Text Box 6"/>
            <p:cNvSpPr txBox="1">
              <a:spLocks noChangeArrowheads="1"/>
            </p:cNvSpPr>
            <p:nvPr/>
          </p:nvSpPr>
          <p:spPr bwMode="auto">
            <a:xfrm>
              <a:off x="2376" y="922"/>
              <a:ext cx="5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ctr"/>
              <a:r>
                <a:rPr lang="en-US" altLang="en-US">
                  <a:solidFill>
                    <a:schemeClr val="accent2"/>
                  </a:solidFill>
                </a:rPr>
                <a:t>subnet</a:t>
              </a:r>
            </a:p>
            <a:p>
              <a:pPr algn="ctr"/>
              <a:r>
                <a:rPr lang="en-US" altLang="en-US">
                  <a:solidFill>
                    <a:schemeClr val="accent2"/>
                  </a:solidFill>
                </a:rPr>
                <a:t>part</a:t>
              </a:r>
              <a:endParaRPr lang="en-US" altLang="en-US"/>
            </a:p>
          </p:txBody>
        </p:sp>
        <p:sp>
          <p:nvSpPr>
            <p:cNvPr id="32776" name="Text Box 7"/>
            <p:cNvSpPr txBox="1">
              <a:spLocks noChangeArrowheads="1"/>
            </p:cNvSpPr>
            <p:nvPr/>
          </p:nvSpPr>
          <p:spPr bwMode="auto">
            <a:xfrm>
              <a:off x="4468" y="899"/>
              <a:ext cx="41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ctr"/>
              <a:r>
                <a:rPr lang="en-US" altLang="en-US"/>
                <a:t>host</a:t>
              </a:r>
            </a:p>
            <a:p>
              <a:pPr algn="ctr"/>
              <a:r>
                <a:rPr lang="en-US" altLang="en-US"/>
                <a:t>part</a:t>
              </a:r>
            </a:p>
          </p:txBody>
        </p:sp>
        <p:sp>
          <p:nvSpPr>
            <p:cNvPr id="32777" name="Line 8"/>
            <p:cNvSpPr>
              <a:spLocks noChangeShapeType="1"/>
            </p:cNvSpPr>
            <p:nvPr/>
          </p:nvSpPr>
          <p:spPr bwMode="auto">
            <a:xfrm>
              <a:off x="3020" y="1121"/>
              <a:ext cx="1021"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78" name="Line 9"/>
            <p:cNvSpPr>
              <a:spLocks noChangeShapeType="1"/>
            </p:cNvSpPr>
            <p:nvPr/>
          </p:nvSpPr>
          <p:spPr bwMode="auto">
            <a:xfrm flipH="1">
              <a:off x="1408" y="1118"/>
              <a:ext cx="924" cy="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79" name="Line 10"/>
            <p:cNvSpPr>
              <a:spLocks noChangeShapeType="1"/>
            </p:cNvSpPr>
            <p:nvPr/>
          </p:nvSpPr>
          <p:spPr bwMode="auto">
            <a:xfrm flipH="1" flipV="1">
              <a:off x="4055" y="1123"/>
              <a:ext cx="436" cy="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80" name="Line 11"/>
            <p:cNvSpPr>
              <a:spLocks noChangeShapeType="1"/>
            </p:cNvSpPr>
            <p:nvPr/>
          </p:nvSpPr>
          <p:spPr bwMode="auto">
            <a:xfrm flipV="1">
              <a:off x="4778" y="1121"/>
              <a:ext cx="37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81" name="Text Box 12"/>
            <p:cNvSpPr txBox="1">
              <a:spLocks noChangeArrowheads="1"/>
            </p:cNvSpPr>
            <p:nvPr/>
          </p:nvSpPr>
          <p:spPr bwMode="auto">
            <a:xfrm>
              <a:off x="2559" y="1635"/>
              <a:ext cx="14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r>
                <a:rPr lang="en-US" altLang="en-US" sz="2400"/>
                <a:t>200.23.16.0/23</a:t>
              </a:r>
              <a:endParaRPr lang="en-US" altLang="en-US"/>
            </a:p>
          </p:txBody>
        </p:sp>
      </p:grpSp>
      <p:sp>
        <p:nvSpPr>
          <p:cNvPr id="3" name="Slide Number Placeholder 2"/>
          <p:cNvSpPr>
            <a:spLocks noGrp="1"/>
          </p:cNvSpPr>
          <p:nvPr>
            <p:ph type="sldNum" sz="quarter" idx="12"/>
          </p:nvPr>
        </p:nvSpPr>
        <p:spPr/>
        <p:txBody>
          <a:bodyPr/>
          <a:lstStyle/>
          <a:p>
            <a:pPr>
              <a:defRPr/>
            </a:pPr>
            <a:fld id="{72D7C269-5CFB-4285-AA47-2FF7B901B80C}" type="slidenum">
              <a:rPr lang="en-US" smtClean="0"/>
              <a:pPr>
                <a:defRPr/>
              </a:pPr>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normAutofit fontScale="90000"/>
          </a:bodyPr>
          <a:lstStyle/>
          <a:p>
            <a:r>
              <a:rPr lang="en-US" altLang="ja-JP">
                <a:ea typeface="MS PGothic" pitchFamily="34" charset="-128"/>
              </a:rPr>
              <a:t>Address Allocation for Private Internets</a:t>
            </a:r>
          </a:p>
        </p:txBody>
      </p:sp>
      <p:sp>
        <p:nvSpPr>
          <p:cNvPr id="26628" name="Rectangle 3"/>
          <p:cNvSpPr>
            <a:spLocks noGrp="1" noChangeArrowheads="1"/>
          </p:cNvSpPr>
          <p:nvPr>
            <p:ph type="body" idx="1"/>
          </p:nvPr>
        </p:nvSpPr>
        <p:spPr>
          <a:xfrm>
            <a:off x="381000" y="1617264"/>
            <a:ext cx="8229600" cy="4724400"/>
          </a:xfrm>
        </p:spPr>
        <p:txBody>
          <a:bodyPr>
            <a:normAutofit/>
          </a:bodyPr>
          <a:lstStyle/>
          <a:p>
            <a:pPr eaLnBrk="1" hangingPunct="1"/>
            <a:r>
              <a:rPr lang="en-US" altLang="ja-JP" sz="2400">
                <a:ea typeface="MS PGothic" pitchFamily="34" charset="-128"/>
              </a:rPr>
              <a:t>RFC1918</a:t>
            </a:r>
          </a:p>
          <a:p>
            <a:pPr eaLnBrk="1" hangingPunct="1"/>
            <a:endParaRPr lang="en-US" altLang="ja-JP" sz="2200">
              <a:ea typeface="MS PGothic" pitchFamily="34" charset="-128"/>
            </a:endParaRPr>
          </a:p>
          <a:p>
            <a:pPr eaLnBrk="1" hangingPunct="1"/>
            <a:endParaRPr lang="en-US" altLang="ja-JP" sz="2200">
              <a:ea typeface="MS PGothic" pitchFamily="34" charset="-128"/>
            </a:endParaRPr>
          </a:p>
          <a:p>
            <a:pPr eaLnBrk="1" hangingPunct="1"/>
            <a:endParaRPr lang="en-US" altLang="ja-JP" sz="2200">
              <a:ea typeface="MS PGothic" pitchFamily="34" charset="-128"/>
            </a:endParaRPr>
          </a:p>
          <a:p>
            <a:pPr eaLnBrk="1" hangingPunct="1"/>
            <a:endParaRPr lang="en-US" altLang="ja-JP" sz="2200">
              <a:ea typeface="MS PGothic" pitchFamily="34" charset="-128"/>
            </a:endParaRPr>
          </a:p>
          <a:p>
            <a:pPr eaLnBrk="1" hangingPunct="1"/>
            <a:endParaRPr lang="en-US" altLang="ja-JP" sz="2200">
              <a:ea typeface="MS PGothic" pitchFamily="34" charset="-128"/>
            </a:endParaRPr>
          </a:p>
          <a:p>
            <a:pPr eaLnBrk="1" hangingPunct="1"/>
            <a:endParaRPr lang="en-US" altLang="ja-JP" sz="2200">
              <a:ea typeface="MS PGothic" pitchFamily="34" charset="-128"/>
            </a:endParaRPr>
          </a:p>
          <a:p>
            <a:pPr eaLnBrk="1" hangingPunct="1"/>
            <a:endParaRPr lang="en-US" altLang="ja-JP" sz="2200">
              <a:ea typeface="MS PGothic" pitchFamily="34" charset="-128"/>
            </a:endParaRPr>
          </a:p>
          <a:p>
            <a:pPr eaLnBrk="1" hangingPunct="1"/>
            <a:endParaRPr lang="en-US" altLang="ja-JP" sz="2400">
              <a:ea typeface="MS PGothic" pitchFamily="34" charset="-128"/>
            </a:endParaRPr>
          </a:p>
          <a:p>
            <a:pPr eaLnBrk="1" hangingPunct="1"/>
            <a:r>
              <a:rPr lang="en-US" altLang="ja-JP" sz="2400">
                <a:ea typeface="MS PGothic" pitchFamily="34" charset="-128"/>
              </a:rPr>
              <a:t>Link local address: 169.254.0.0/16</a:t>
            </a:r>
          </a:p>
        </p:txBody>
      </p:sp>
      <p:graphicFrame>
        <p:nvGraphicFramePr>
          <p:cNvPr id="133124" name="Group 4"/>
          <p:cNvGraphicFramePr>
            <a:graphicFrameLocks noGrp="1"/>
          </p:cNvGraphicFramePr>
          <p:nvPr>
            <p:extLst>
              <p:ext uri="{D42A27DB-BD31-4B8C-83A1-F6EECF244321}">
                <p14:modId xmlns:p14="http://schemas.microsoft.com/office/powerpoint/2010/main" val="1617484069"/>
              </p:ext>
            </p:extLst>
          </p:nvPr>
        </p:nvGraphicFramePr>
        <p:xfrm>
          <a:off x="685800" y="2367872"/>
          <a:ext cx="8001000" cy="2587752"/>
        </p:xfrm>
        <a:graphic>
          <a:graphicData uri="http://schemas.openxmlformats.org/drawingml/2006/table">
            <a:tbl>
              <a:tblPr/>
              <a:tblGrid>
                <a:gridCol w="28194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60483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300" b="0" i="0" u="none" strike="noStrike" cap="none" normalizeH="0" baseline="0" dirty="0">
                          <a:ln>
                            <a:noFill/>
                          </a:ln>
                          <a:solidFill>
                            <a:srgbClr val="000000"/>
                          </a:solidFill>
                          <a:effectLst/>
                          <a:latin typeface="Arial" charset="0"/>
                          <a:ea typeface="MS PGothic" pitchFamily="34" charset="-128"/>
                        </a:rPr>
                        <a:t>Private address</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300" b="0" i="0" u="none" strike="noStrike" cap="none" normalizeH="0" baseline="0">
                          <a:ln>
                            <a:noFill/>
                          </a:ln>
                          <a:solidFill>
                            <a:srgbClr val="000000"/>
                          </a:solidFill>
                          <a:effectLst/>
                          <a:latin typeface="Arial" charset="0"/>
                          <a:ea typeface="MS PGothic" pitchFamily="34" charset="-128"/>
                        </a:rPr>
                        <a:t>10.0.0.0/8</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300" b="0" i="0" u="none" strike="noStrike" cap="none" normalizeH="0" baseline="0">
                          <a:ln>
                            <a:noFill/>
                          </a:ln>
                          <a:solidFill>
                            <a:srgbClr val="000000"/>
                          </a:solidFill>
                          <a:effectLst/>
                          <a:latin typeface="Arial" charset="0"/>
                          <a:ea typeface="MS PGothic" pitchFamily="34" charset="-128"/>
                        </a:rPr>
                        <a:t>172.16.0.0/16 </a:t>
                      </a:r>
                      <a:r>
                        <a:rPr kumimoji="0" lang="en-US" altLang="ja-JP" sz="2300" b="0" i="0" u="none" strike="noStrike" cap="none" normalizeH="0" baseline="0">
                          <a:ln>
                            <a:noFill/>
                          </a:ln>
                          <a:solidFill>
                            <a:srgbClr val="000000"/>
                          </a:solidFill>
                          <a:effectLst/>
                          <a:latin typeface="Arial" charset="0"/>
                          <a:ea typeface="MS PGothic" pitchFamily="34" charset="-128"/>
                          <a:sym typeface="Wingdings" panose="05000000000000000000" pitchFamily="2" charset="2"/>
                        </a:rPr>
                        <a:t> 172.31.0.0/16</a:t>
                      </a:r>
                      <a:endParaRPr kumimoji="0" lang="en-US" altLang="ja-JP" sz="2300" b="0" i="0" u="none" strike="noStrike" cap="none" normalizeH="0" baseline="0">
                        <a:ln>
                          <a:noFill/>
                        </a:ln>
                        <a:solidFill>
                          <a:srgbClr val="000000"/>
                        </a:solidFill>
                        <a:effectLst/>
                        <a:latin typeface="Arial" charset="0"/>
                        <a:ea typeface="MS PGothic" pitchFamily="34" charset="-128"/>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300" b="0" i="0" u="none" strike="noStrike" cap="none" normalizeH="0" baseline="0">
                          <a:ln>
                            <a:noFill/>
                          </a:ln>
                          <a:solidFill>
                            <a:srgbClr val="000000"/>
                          </a:solidFill>
                          <a:effectLst/>
                          <a:latin typeface="Arial" charset="0"/>
                          <a:ea typeface="MS PGothic" pitchFamily="34" charset="-128"/>
                        </a:rPr>
                        <a:t>192.168.0.0/24 </a:t>
                      </a:r>
                      <a:r>
                        <a:rPr kumimoji="0" lang="en-US" altLang="ja-JP" sz="2300" b="0" i="0" u="none" strike="noStrike" cap="none" normalizeH="0" baseline="0">
                          <a:ln>
                            <a:noFill/>
                          </a:ln>
                          <a:solidFill>
                            <a:srgbClr val="000000"/>
                          </a:solidFill>
                          <a:effectLst/>
                          <a:latin typeface="Arial" charset="0"/>
                          <a:ea typeface="MS PGothic" pitchFamily="34" charset="-128"/>
                          <a:sym typeface="Wingdings" panose="05000000000000000000" pitchFamily="2" charset="2"/>
                        </a:rPr>
                        <a:t> 192.168.255.0 /24</a:t>
                      </a:r>
                      <a:endParaRPr kumimoji="0" lang="en-US" altLang="ja-JP" sz="2300" b="0" i="0" u="none" strike="noStrike" cap="none" normalizeH="0" baseline="0">
                        <a:ln>
                          <a:noFill/>
                        </a:ln>
                        <a:solidFill>
                          <a:srgbClr val="000000"/>
                        </a:solidFill>
                        <a:effectLst/>
                        <a:latin typeface="Arial" charset="0"/>
                        <a:ea typeface="MS PGothic" pitchFamily="34" charset="-128"/>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300" b="0" i="0" u="none" strike="noStrike" cap="none" normalizeH="0" baseline="0">
                          <a:ln>
                            <a:noFill/>
                          </a:ln>
                          <a:solidFill>
                            <a:srgbClr val="000000"/>
                          </a:solidFill>
                          <a:effectLst/>
                          <a:latin typeface="Arial" charset="0"/>
                          <a:ea typeface="MS PGothic" pitchFamily="34" charset="-128"/>
                        </a:rPr>
                        <a:t>Loopback address</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300" b="0" i="0" u="none" strike="noStrike" cap="none" normalizeH="0" baseline="0">
                          <a:ln>
                            <a:noFill/>
                          </a:ln>
                          <a:solidFill>
                            <a:srgbClr val="000000"/>
                          </a:solidFill>
                          <a:effectLst/>
                          <a:latin typeface="Arial" charset="0"/>
                          <a:ea typeface="MS PGothic" pitchFamily="34" charset="-128"/>
                        </a:rPr>
                        <a:t>127.0.0.0 /8</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508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300" b="0" i="0" u="none" strike="noStrike" cap="none" normalizeH="0" baseline="0">
                          <a:ln>
                            <a:noFill/>
                          </a:ln>
                          <a:solidFill>
                            <a:srgbClr val="000000"/>
                          </a:solidFill>
                          <a:effectLst/>
                          <a:latin typeface="Arial" charset="0"/>
                          <a:ea typeface="MS PGothic" pitchFamily="34" charset="-128"/>
                        </a:rPr>
                        <a:t>Multicast address</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ja-JP" sz="2300" b="0" i="0" u="none" strike="noStrike" cap="none" normalizeH="0" baseline="0">
                          <a:ln>
                            <a:noFill/>
                          </a:ln>
                          <a:solidFill>
                            <a:srgbClr val="000000"/>
                          </a:solidFill>
                          <a:effectLst/>
                          <a:latin typeface="Arial" charset="0"/>
                          <a:ea typeface="MS PGothic" pitchFamily="34" charset="-128"/>
                        </a:rPr>
                        <a:t>224.0.0.0</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ja-JP" altLang="en-US" sz="2300" b="0" i="0" u="none" strike="noStrike" cap="none" normalizeH="0" baseline="0">
                          <a:ln>
                            <a:noFill/>
                          </a:ln>
                          <a:solidFill>
                            <a:srgbClr val="000000"/>
                          </a:solidFill>
                          <a:effectLst/>
                          <a:latin typeface="Arial" charset="0"/>
                          <a:ea typeface="MS PGothic" pitchFamily="34" charset="-128"/>
                        </a:rPr>
                        <a:t>～</a:t>
                      </a:r>
                      <a:r>
                        <a:rPr kumimoji="0" lang="en-US" altLang="ja-JP" sz="2300" b="0" i="0" u="none" strike="noStrike" cap="none" normalizeH="0" baseline="0">
                          <a:ln>
                            <a:noFill/>
                          </a:ln>
                          <a:solidFill>
                            <a:srgbClr val="000000"/>
                          </a:solidFill>
                          <a:effectLst/>
                          <a:latin typeface="Arial" charset="0"/>
                          <a:ea typeface="MS PGothic" pitchFamily="34" charset="-128"/>
                        </a:rPr>
                        <a:t>239.255.255.255</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2"/>
          </p:nvPr>
        </p:nvSpPr>
        <p:spPr/>
        <p:txBody>
          <a:bodyPr/>
          <a:lstStyle/>
          <a:p>
            <a:pPr>
              <a:defRPr/>
            </a:pPr>
            <a:fld id="{72D7C269-5CFB-4285-AA47-2FF7B901B80C}" type="slidenum">
              <a:rPr lang="en-US" smtClean="0"/>
              <a:pPr>
                <a:defRPr/>
              </a:pPr>
              <a:t>47</a:t>
            </a:fld>
            <a:endParaRPr lang="en-US" dirty="0"/>
          </a:p>
        </p:txBody>
      </p:sp>
    </p:spTree>
    <p:extLst>
      <p:ext uri="{BB962C8B-B14F-4D97-AF65-F5344CB8AC3E}">
        <p14:creationId xmlns:p14="http://schemas.microsoft.com/office/powerpoint/2010/main" val="1888808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Freeform 80"/>
          <p:cNvSpPr>
            <a:spLocks/>
          </p:cNvSpPr>
          <p:nvPr/>
        </p:nvSpPr>
        <p:spPr bwMode="auto">
          <a:xfrm>
            <a:off x="4152900" y="1871663"/>
            <a:ext cx="3738563"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6325" name="Rectangle 2"/>
          <p:cNvSpPr>
            <a:spLocks noGrp="1" noChangeArrowheads="1"/>
          </p:cNvSpPr>
          <p:nvPr>
            <p:ph type="title"/>
          </p:nvPr>
        </p:nvSpPr>
        <p:spPr>
          <a:xfrm>
            <a:off x="533400" y="230188"/>
            <a:ext cx="8091488" cy="908050"/>
          </a:xfrm>
        </p:spPr>
        <p:txBody>
          <a:bodyPr/>
          <a:lstStyle/>
          <a:p>
            <a:pPr>
              <a:defRPr/>
            </a:pPr>
            <a:r>
              <a:rPr lang="en-US">
                <a:ea typeface="ＭＳ Ｐゴシック" charset="0"/>
                <a:cs typeface="+mj-cs"/>
              </a:rPr>
              <a:t>NAT: network address translation</a:t>
            </a:r>
          </a:p>
        </p:txBody>
      </p:sp>
      <p:sp>
        <p:nvSpPr>
          <p:cNvPr id="82950" name="Freeform 4"/>
          <p:cNvSpPr>
            <a:spLocks/>
          </p:cNvSpPr>
          <p:nvPr/>
        </p:nvSpPr>
        <p:spPr bwMode="auto">
          <a:xfrm>
            <a:off x="0" y="2579688"/>
            <a:ext cx="3849688" cy="1425575"/>
          </a:xfrm>
          <a:custGeom>
            <a:avLst/>
            <a:gdLst>
              <a:gd name="T0" fmla="*/ 2147483647 w 2425"/>
              <a:gd name="T1" fmla="*/ 2147483647 h 898"/>
              <a:gd name="T2" fmla="*/ 2147483647 w 2425"/>
              <a:gd name="T3" fmla="*/ 2147483647 h 898"/>
              <a:gd name="T4" fmla="*/ 2147483647 w 2425"/>
              <a:gd name="T5" fmla="*/ 2147483647 h 898"/>
              <a:gd name="T6" fmla="*/ 2147483647 w 2425"/>
              <a:gd name="T7" fmla="*/ 2147483647 h 898"/>
              <a:gd name="T8" fmla="*/ 2147483647 w 2425"/>
              <a:gd name="T9" fmla="*/ 2147483647 h 898"/>
              <a:gd name="T10" fmla="*/ 2147483647 w 2425"/>
              <a:gd name="T11" fmla="*/ 2147483647 h 898"/>
              <a:gd name="T12" fmla="*/ 2147483647 w 2425"/>
              <a:gd name="T13" fmla="*/ 2147483647 h 898"/>
              <a:gd name="T14" fmla="*/ 2147483647 w 2425"/>
              <a:gd name="T15" fmla="*/ 2147483647 h 898"/>
              <a:gd name="T16" fmla="*/ 0 60000 65536"/>
              <a:gd name="T17" fmla="*/ 0 60000 65536"/>
              <a:gd name="T18" fmla="*/ 0 60000 65536"/>
              <a:gd name="T19" fmla="*/ 0 60000 65536"/>
              <a:gd name="T20" fmla="*/ 0 60000 65536"/>
              <a:gd name="T21" fmla="*/ 0 60000 65536"/>
              <a:gd name="T22" fmla="*/ 0 60000 65536"/>
              <a:gd name="T23" fmla="*/ 0 60000 65536"/>
              <a:gd name="T24" fmla="*/ 0 w 2425"/>
              <a:gd name="T25" fmla="*/ 0 h 898"/>
              <a:gd name="T26" fmla="*/ 2425 w 2425"/>
              <a:gd name="T27" fmla="*/ 898 h 8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5" h="898">
                <a:moveTo>
                  <a:pt x="2056" y="289"/>
                </a:moveTo>
                <a:cubicBezTo>
                  <a:pt x="1826" y="223"/>
                  <a:pt x="1133" y="113"/>
                  <a:pt x="810" y="75"/>
                </a:cubicBezTo>
                <a:cubicBezTo>
                  <a:pt x="487" y="37"/>
                  <a:pt x="230" y="0"/>
                  <a:pt x="115" y="60"/>
                </a:cubicBezTo>
                <a:cubicBezTo>
                  <a:pt x="0" y="120"/>
                  <a:pt x="121" y="301"/>
                  <a:pt x="121" y="433"/>
                </a:cubicBezTo>
                <a:cubicBezTo>
                  <a:pt x="121" y="565"/>
                  <a:pt x="25" y="802"/>
                  <a:pt x="115" y="850"/>
                </a:cubicBezTo>
                <a:cubicBezTo>
                  <a:pt x="205" y="898"/>
                  <a:pt x="316" y="784"/>
                  <a:pt x="662" y="721"/>
                </a:cubicBezTo>
                <a:cubicBezTo>
                  <a:pt x="1008" y="658"/>
                  <a:pt x="1961" y="544"/>
                  <a:pt x="2193" y="472"/>
                </a:cubicBezTo>
                <a:cubicBezTo>
                  <a:pt x="2425" y="400"/>
                  <a:pt x="2292" y="327"/>
                  <a:pt x="2056" y="289"/>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2951" name="Line 8"/>
          <p:cNvSpPr>
            <a:spLocks noChangeShapeType="1"/>
          </p:cNvSpPr>
          <p:nvPr/>
        </p:nvSpPr>
        <p:spPr bwMode="auto">
          <a:xfrm flipV="1">
            <a:off x="4267200" y="3182938"/>
            <a:ext cx="1214438" cy="11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sp>
        <p:nvSpPr>
          <p:cNvPr id="82952" name="Line 9"/>
          <p:cNvSpPr>
            <a:spLocks noChangeShapeType="1"/>
          </p:cNvSpPr>
          <p:nvPr/>
        </p:nvSpPr>
        <p:spPr bwMode="auto">
          <a:xfrm flipH="1">
            <a:off x="7010400" y="3233738"/>
            <a:ext cx="3000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sp>
        <p:nvSpPr>
          <p:cNvPr id="82953" name="Line 10"/>
          <p:cNvSpPr>
            <a:spLocks noChangeShapeType="1"/>
          </p:cNvSpPr>
          <p:nvPr/>
        </p:nvSpPr>
        <p:spPr bwMode="auto">
          <a:xfrm>
            <a:off x="7107238" y="2446338"/>
            <a:ext cx="1333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sp>
        <p:nvSpPr>
          <p:cNvPr id="82954" name="Line 11"/>
          <p:cNvSpPr>
            <a:spLocks noChangeShapeType="1"/>
          </p:cNvSpPr>
          <p:nvPr/>
        </p:nvSpPr>
        <p:spPr bwMode="auto">
          <a:xfrm flipV="1">
            <a:off x="7113588" y="3951288"/>
            <a:ext cx="1714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sp>
        <p:nvSpPr>
          <p:cNvPr id="82955" name="Text Box 12"/>
          <p:cNvSpPr txBox="1">
            <a:spLocks noChangeArrowheads="1"/>
          </p:cNvSpPr>
          <p:nvPr/>
        </p:nvSpPr>
        <p:spPr bwMode="auto">
          <a:xfrm>
            <a:off x="7732713" y="2176463"/>
            <a:ext cx="919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1600">
                <a:solidFill>
                  <a:srgbClr val="000000"/>
                </a:solidFill>
                <a:latin typeface="Arial" pitchFamily="34" charset="0"/>
              </a:rPr>
              <a:t>10.0.0.1</a:t>
            </a:r>
          </a:p>
        </p:txBody>
      </p:sp>
      <p:sp>
        <p:nvSpPr>
          <p:cNvPr id="82956" name="Text Box 13"/>
          <p:cNvSpPr txBox="1">
            <a:spLocks noChangeArrowheads="1"/>
          </p:cNvSpPr>
          <p:nvPr/>
        </p:nvSpPr>
        <p:spPr bwMode="auto">
          <a:xfrm>
            <a:off x="7859713" y="2944813"/>
            <a:ext cx="919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1600">
                <a:solidFill>
                  <a:srgbClr val="000000"/>
                </a:solidFill>
                <a:latin typeface="Arial" pitchFamily="34" charset="0"/>
              </a:rPr>
              <a:t>10.0.0.2</a:t>
            </a:r>
          </a:p>
        </p:txBody>
      </p:sp>
      <p:sp>
        <p:nvSpPr>
          <p:cNvPr id="82957" name="Text Box 14"/>
          <p:cNvSpPr txBox="1">
            <a:spLocks noChangeArrowheads="1"/>
          </p:cNvSpPr>
          <p:nvPr/>
        </p:nvSpPr>
        <p:spPr bwMode="auto">
          <a:xfrm>
            <a:off x="7810500" y="3751263"/>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1600">
                <a:solidFill>
                  <a:srgbClr val="000000"/>
                </a:solidFill>
                <a:latin typeface="Arial" pitchFamily="34" charset="0"/>
              </a:rPr>
              <a:t>10.0.0.3</a:t>
            </a:r>
          </a:p>
        </p:txBody>
      </p:sp>
      <p:sp>
        <p:nvSpPr>
          <p:cNvPr id="82958" name="Text Box 15"/>
          <p:cNvSpPr txBox="1">
            <a:spLocks noChangeArrowheads="1"/>
          </p:cNvSpPr>
          <p:nvPr/>
        </p:nvSpPr>
        <p:spPr bwMode="auto">
          <a:xfrm>
            <a:off x="4217988" y="2667000"/>
            <a:ext cx="919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1600">
                <a:solidFill>
                  <a:srgbClr val="000000"/>
                </a:solidFill>
                <a:latin typeface="Arial" pitchFamily="34" charset="0"/>
              </a:rPr>
              <a:t>10.0.0.4</a:t>
            </a:r>
          </a:p>
        </p:txBody>
      </p:sp>
      <p:sp>
        <p:nvSpPr>
          <p:cNvPr id="82959" name="Line 16"/>
          <p:cNvSpPr>
            <a:spLocks noChangeShapeType="1"/>
          </p:cNvSpPr>
          <p:nvPr/>
        </p:nvSpPr>
        <p:spPr bwMode="auto">
          <a:xfrm flipH="1">
            <a:off x="4341813" y="2944813"/>
            <a:ext cx="85725" cy="1285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sp>
        <p:nvSpPr>
          <p:cNvPr id="82960" name="Text Box 17"/>
          <p:cNvSpPr txBox="1">
            <a:spLocks noChangeArrowheads="1"/>
          </p:cNvSpPr>
          <p:nvPr/>
        </p:nvSpPr>
        <p:spPr bwMode="auto">
          <a:xfrm>
            <a:off x="2324100" y="3324225"/>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1600">
                <a:solidFill>
                  <a:srgbClr val="000000"/>
                </a:solidFill>
                <a:latin typeface="Arial" pitchFamily="34" charset="0"/>
              </a:rPr>
              <a:t>138.76.29.7</a:t>
            </a:r>
          </a:p>
        </p:txBody>
      </p:sp>
      <p:sp>
        <p:nvSpPr>
          <p:cNvPr id="82961" name="Line 18"/>
          <p:cNvSpPr>
            <a:spLocks noChangeShapeType="1"/>
          </p:cNvSpPr>
          <p:nvPr/>
        </p:nvSpPr>
        <p:spPr bwMode="auto">
          <a:xfrm flipH="1">
            <a:off x="3502025" y="3271838"/>
            <a:ext cx="85725" cy="128587"/>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sp>
        <p:nvSpPr>
          <p:cNvPr id="82962" name="Line 79"/>
          <p:cNvSpPr>
            <a:spLocks noChangeShapeType="1"/>
          </p:cNvSpPr>
          <p:nvPr/>
        </p:nvSpPr>
        <p:spPr bwMode="auto">
          <a:xfrm>
            <a:off x="706438" y="3222625"/>
            <a:ext cx="302577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sp>
        <p:nvSpPr>
          <p:cNvPr id="82963" name="Text Box 81"/>
          <p:cNvSpPr txBox="1">
            <a:spLocks noChangeArrowheads="1"/>
          </p:cNvSpPr>
          <p:nvPr/>
        </p:nvSpPr>
        <p:spPr bwMode="auto">
          <a:xfrm>
            <a:off x="4716463" y="1674813"/>
            <a:ext cx="22796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r>
              <a:rPr lang="en-US" altLang="en-US" sz="1800">
                <a:solidFill>
                  <a:srgbClr val="000000"/>
                </a:solidFill>
                <a:latin typeface="Arial" pitchFamily="34" charset="0"/>
              </a:rPr>
              <a:t>local network</a:t>
            </a:r>
          </a:p>
          <a:p>
            <a:pPr algn="ctr">
              <a:lnSpc>
                <a:spcPct val="100000"/>
              </a:lnSpc>
              <a:spcBef>
                <a:spcPct val="0"/>
              </a:spcBef>
              <a:buClrTx/>
              <a:buSzTx/>
              <a:buFontTx/>
              <a:buNone/>
            </a:pPr>
            <a:r>
              <a:rPr lang="en-US" altLang="en-US" sz="1800">
                <a:solidFill>
                  <a:srgbClr val="000000"/>
                </a:solidFill>
                <a:latin typeface="Arial" pitchFamily="34" charset="0"/>
              </a:rPr>
              <a:t>(e.g., home network)</a:t>
            </a:r>
          </a:p>
          <a:p>
            <a:pPr algn="ctr">
              <a:lnSpc>
                <a:spcPct val="100000"/>
              </a:lnSpc>
              <a:spcBef>
                <a:spcPct val="0"/>
              </a:spcBef>
              <a:buClrTx/>
              <a:buSzTx/>
              <a:buFontTx/>
              <a:buNone/>
            </a:pPr>
            <a:r>
              <a:rPr lang="en-US" altLang="en-US" sz="1800">
                <a:solidFill>
                  <a:srgbClr val="000000"/>
                </a:solidFill>
                <a:latin typeface="Arial" pitchFamily="34" charset="0"/>
              </a:rPr>
              <a:t>10.0.0/24</a:t>
            </a:r>
          </a:p>
        </p:txBody>
      </p:sp>
      <p:sp>
        <p:nvSpPr>
          <p:cNvPr id="82964" name="Line 82"/>
          <p:cNvSpPr>
            <a:spLocks noChangeShapeType="1"/>
          </p:cNvSpPr>
          <p:nvPr/>
        </p:nvSpPr>
        <p:spPr bwMode="auto">
          <a:xfrm>
            <a:off x="6985000" y="1900238"/>
            <a:ext cx="13858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sp>
        <p:nvSpPr>
          <p:cNvPr id="82965" name="Line 83"/>
          <p:cNvSpPr>
            <a:spLocks noChangeShapeType="1"/>
          </p:cNvSpPr>
          <p:nvPr/>
        </p:nvSpPr>
        <p:spPr bwMode="auto">
          <a:xfrm>
            <a:off x="4033838" y="1760538"/>
            <a:ext cx="0" cy="10810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sp>
        <p:nvSpPr>
          <p:cNvPr id="82966" name="Line 84"/>
          <p:cNvSpPr>
            <a:spLocks noChangeShapeType="1"/>
          </p:cNvSpPr>
          <p:nvPr/>
        </p:nvSpPr>
        <p:spPr bwMode="auto">
          <a:xfrm flipH="1" flipV="1">
            <a:off x="4173538" y="1887538"/>
            <a:ext cx="898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sp>
        <p:nvSpPr>
          <p:cNvPr id="82967" name="Line 86"/>
          <p:cNvSpPr>
            <a:spLocks noChangeShapeType="1"/>
          </p:cNvSpPr>
          <p:nvPr/>
        </p:nvSpPr>
        <p:spPr bwMode="auto">
          <a:xfrm>
            <a:off x="2578100" y="1900238"/>
            <a:ext cx="13858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sp>
        <p:nvSpPr>
          <p:cNvPr id="82968" name="Line 87"/>
          <p:cNvSpPr>
            <a:spLocks noChangeShapeType="1"/>
          </p:cNvSpPr>
          <p:nvPr/>
        </p:nvSpPr>
        <p:spPr bwMode="auto">
          <a:xfrm flipH="1" flipV="1">
            <a:off x="766763" y="1887538"/>
            <a:ext cx="898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sp>
        <p:nvSpPr>
          <p:cNvPr id="82969" name="Text Box 88"/>
          <p:cNvSpPr txBox="1">
            <a:spLocks noChangeArrowheads="1"/>
          </p:cNvSpPr>
          <p:nvPr/>
        </p:nvSpPr>
        <p:spPr bwMode="auto">
          <a:xfrm>
            <a:off x="1654175" y="1662113"/>
            <a:ext cx="958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r>
              <a:rPr lang="en-US" altLang="en-US" sz="1800">
                <a:solidFill>
                  <a:srgbClr val="000000"/>
                </a:solidFill>
                <a:latin typeface="Arial" pitchFamily="34" charset="0"/>
              </a:rPr>
              <a:t>rest of</a:t>
            </a:r>
          </a:p>
          <a:p>
            <a:pPr algn="ctr">
              <a:lnSpc>
                <a:spcPct val="100000"/>
              </a:lnSpc>
              <a:spcBef>
                <a:spcPct val="0"/>
              </a:spcBef>
              <a:buClrTx/>
              <a:buSzTx/>
              <a:buFontTx/>
              <a:buNone/>
            </a:pPr>
            <a:r>
              <a:rPr lang="en-US" altLang="en-US" sz="1800">
                <a:solidFill>
                  <a:srgbClr val="000000"/>
                </a:solidFill>
                <a:latin typeface="Arial" pitchFamily="34" charset="0"/>
              </a:rPr>
              <a:t>Internet</a:t>
            </a:r>
          </a:p>
        </p:txBody>
      </p:sp>
      <p:sp>
        <p:nvSpPr>
          <p:cNvPr id="82970" name="Text Box 90"/>
          <p:cNvSpPr txBox="1">
            <a:spLocks noChangeArrowheads="1"/>
          </p:cNvSpPr>
          <p:nvPr/>
        </p:nvSpPr>
        <p:spPr bwMode="auto">
          <a:xfrm>
            <a:off x="4260850" y="4741863"/>
            <a:ext cx="3763963"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spcBef>
                <a:spcPct val="0"/>
              </a:spcBef>
              <a:buClrTx/>
              <a:buSzTx/>
              <a:buFontTx/>
              <a:buNone/>
            </a:pPr>
            <a:r>
              <a:rPr lang="en-US" altLang="en-US" sz="2400">
                <a:solidFill>
                  <a:srgbClr val="000000"/>
                </a:solidFill>
              </a:rPr>
              <a:t>datagrams with source or </a:t>
            </a:r>
          </a:p>
          <a:p>
            <a:pPr>
              <a:spcBef>
                <a:spcPct val="0"/>
              </a:spcBef>
              <a:buClrTx/>
              <a:buSzTx/>
              <a:buFontTx/>
              <a:buNone/>
            </a:pPr>
            <a:r>
              <a:rPr lang="en-US" altLang="en-US" sz="2400">
                <a:solidFill>
                  <a:srgbClr val="000000"/>
                </a:solidFill>
              </a:rPr>
              <a:t>destination in this network</a:t>
            </a:r>
          </a:p>
          <a:p>
            <a:pPr>
              <a:spcBef>
                <a:spcPct val="0"/>
              </a:spcBef>
              <a:buClrTx/>
              <a:buSzTx/>
              <a:buFontTx/>
              <a:buNone/>
            </a:pPr>
            <a:r>
              <a:rPr lang="en-US" altLang="en-US" sz="2400">
                <a:solidFill>
                  <a:srgbClr val="000000"/>
                </a:solidFill>
              </a:rPr>
              <a:t>have 10.0.0/24 address for </a:t>
            </a:r>
          </a:p>
          <a:p>
            <a:pPr>
              <a:spcBef>
                <a:spcPct val="0"/>
              </a:spcBef>
              <a:buClrTx/>
              <a:buSzTx/>
              <a:buFontTx/>
              <a:buNone/>
            </a:pPr>
            <a:r>
              <a:rPr lang="en-US" altLang="en-US" sz="2400">
                <a:solidFill>
                  <a:srgbClr val="000000"/>
                </a:solidFill>
              </a:rPr>
              <a:t>source, destination (as usual)</a:t>
            </a:r>
          </a:p>
        </p:txBody>
      </p:sp>
      <p:sp>
        <p:nvSpPr>
          <p:cNvPr id="82971" name="Text Box 92"/>
          <p:cNvSpPr txBox="1">
            <a:spLocks noChangeArrowheads="1"/>
          </p:cNvSpPr>
          <p:nvPr/>
        </p:nvSpPr>
        <p:spPr bwMode="auto">
          <a:xfrm>
            <a:off x="269875" y="4746625"/>
            <a:ext cx="3684588"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r">
              <a:spcBef>
                <a:spcPct val="0"/>
              </a:spcBef>
              <a:buClrTx/>
              <a:buSzTx/>
              <a:buFontTx/>
              <a:buNone/>
            </a:pPr>
            <a:r>
              <a:rPr lang="en-US" altLang="en-US" sz="2400" i="1">
                <a:solidFill>
                  <a:srgbClr val="CC0000"/>
                </a:solidFill>
              </a:rPr>
              <a:t>all</a:t>
            </a:r>
            <a:r>
              <a:rPr lang="en-US" altLang="en-US" sz="2400">
                <a:solidFill>
                  <a:srgbClr val="CC0000"/>
                </a:solidFill>
              </a:rPr>
              <a:t> </a:t>
            </a:r>
            <a:r>
              <a:rPr lang="en-US" altLang="en-US" sz="2400">
                <a:solidFill>
                  <a:srgbClr val="000000"/>
                </a:solidFill>
              </a:rPr>
              <a:t>datagrams</a:t>
            </a:r>
            <a:r>
              <a:rPr lang="en-US" altLang="en-US" sz="2400"/>
              <a:t> </a:t>
            </a:r>
            <a:r>
              <a:rPr lang="en-US" altLang="en-US" sz="2400" i="1">
                <a:solidFill>
                  <a:srgbClr val="CC0000"/>
                </a:solidFill>
              </a:rPr>
              <a:t>leaving</a:t>
            </a:r>
            <a:r>
              <a:rPr lang="en-US" altLang="en-US" sz="2400"/>
              <a:t> </a:t>
            </a:r>
            <a:r>
              <a:rPr lang="en-US" altLang="en-US" sz="2400">
                <a:solidFill>
                  <a:srgbClr val="000000"/>
                </a:solidFill>
              </a:rPr>
              <a:t>local</a:t>
            </a:r>
          </a:p>
          <a:p>
            <a:pPr algn="r">
              <a:spcBef>
                <a:spcPct val="0"/>
              </a:spcBef>
              <a:buClrTx/>
              <a:buSzTx/>
              <a:buFontTx/>
              <a:buNone/>
            </a:pPr>
            <a:r>
              <a:rPr lang="en-US" altLang="en-US" sz="2400">
                <a:solidFill>
                  <a:srgbClr val="000000"/>
                </a:solidFill>
              </a:rPr>
              <a:t>network have </a:t>
            </a:r>
            <a:r>
              <a:rPr lang="en-US" altLang="en-US" sz="2400" i="1">
                <a:solidFill>
                  <a:srgbClr val="CC0000"/>
                </a:solidFill>
              </a:rPr>
              <a:t>same</a:t>
            </a:r>
            <a:r>
              <a:rPr lang="en-US" altLang="en-US" sz="2400"/>
              <a:t> </a:t>
            </a:r>
            <a:r>
              <a:rPr lang="en-US" altLang="en-US" sz="2400">
                <a:solidFill>
                  <a:srgbClr val="000000"/>
                </a:solidFill>
              </a:rPr>
              <a:t>single source NAT IP address: 138.76.29.7,different source port numbers</a:t>
            </a:r>
          </a:p>
        </p:txBody>
      </p:sp>
      <p:sp>
        <p:nvSpPr>
          <p:cNvPr id="82973" name="Line 96"/>
          <p:cNvSpPr>
            <a:spLocks noChangeShapeType="1"/>
          </p:cNvSpPr>
          <p:nvPr/>
        </p:nvSpPr>
        <p:spPr bwMode="auto">
          <a:xfrm flipV="1">
            <a:off x="4818063" y="3344863"/>
            <a:ext cx="668337" cy="142716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2974" name="Line 97"/>
          <p:cNvSpPr>
            <a:spLocks noChangeShapeType="1"/>
          </p:cNvSpPr>
          <p:nvPr/>
        </p:nvSpPr>
        <p:spPr bwMode="auto">
          <a:xfrm flipV="1">
            <a:off x="2706688" y="3308350"/>
            <a:ext cx="668337" cy="142716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82975" name="Group 98"/>
          <p:cNvGrpSpPr>
            <a:grpSpLocks/>
          </p:cNvGrpSpPr>
          <p:nvPr/>
        </p:nvGrpSpPr>
        <p:grpSpPr bwMode="auto">
          <a:xfrm>
            <a:off x="3633788" y="3059113"/>
            <a:ext cx="900112" cy="347662"/>
            <a:chOff x="4396" y="1245"/>
            <a:chExt cx="672" cy="248"/>
          </a:xfrm>
        </p:grpSpPr>
        <p:sp>
          <p:nvSpPr>
            <p:cNvPr id="82985"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solidFill>
                  <a:srgbClr val="000000"/>
                </a:solidFill>
                <a:latin typeface="Times New Roman" pitchFamily="18" charset="0"/>
                <a:cs typeface="Arial" pitchFamily="34" charset="0"/>
              </a:endParaRPr>
            </a:p>
          </p:txBody>
        </p:sp>
        <p:sp>
          <p:nvSpPr>
            <p:cNvPr id="82986"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2400">
                <a:solidFill>
                  <a:srgbClr val="000000"/>
                </a:solidFill>
                <a:latin typeface="Times New Roman" pitchFamily="18" charset="0"/>
                <a:cs typeface="Arial" pitchFamily="34" charset="0"/>
              </a:endParaRPr>
            </a:p>
          </p:txBody>
        </p:sp>
        <p:sp>
          <p:nvSpPr>
            <p:cNvPr id="82987"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solidFill>
                  <a:srgbClr val="000000"/>
                </a:solidFill>
                <a:latin typeface="Times New Roman" pitchFamily="18" charset="0"/>
                <a:cs typeface="Arial" pitchFamily="34" charset="0"/>
              </a:endParaRPr>
            </a:p>
          </p:txBody>
        </p:sp>
        <p:grpSp>
          <p:nvGrpSpPr>
            <p:cNvPr id="82988" name="Group 102"/>
            <p:cNvGrpSpPr>
              <a:grpSpLocks/>
            </p:cNvGrpSpPr>
            <p:nvPr/>
          </p:nvGrpSpPr>
          <p:grpSpPr bwMode="auto">
            <a:xfrm>
              <a:off x="4530" y="1287"/>
              <a:ext cx="377" cy="75"/>
              <a:chOff x="2468" y="1332"/>
              <a:chExt cx="310" cy="60"/>
            </a:xfrm>
          </p:grpSpPr>
          <p:sp>
            <p:nvSpPr>
              <p:cNvPr id="82991" name="Freeform 10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endParaRPr>
              </a:p>
            </p:txBody>
          </p:sp>
          <p:sp>
            <p:nvSpPr>
              <p:cNvPr id="82992" name="Freeform 10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endParaRPr>
              </a:p>
            </p:txBody>
          </p:sp>
        </p:grpSp>
        <p:sp>
          <p:nvSpPr>
            <p:cNvPr id="82989" name="Line 105"/>
            <p:cNvSpPr>
              <a:spLocks noChangeShapeType="1"/>
            </p:cNvSpPr>
            <p:nvPr/>
          </p:nvSpPr>
          <p:spPr bwMode="auto">
            <a:xfrm>
              <a:off x="4400"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82990" name="Line 106"/>
            <p:cNvSpPr>
              <a:spLocks noChangeShapeType="1"/>
            </p:cNvSpPr>
            <p:nvPr/>
          </p:nvSpPr>
          <p:spPr bwMode="auto">
            <a:xfrm>
              <a:off x="5063" y="1327"/>
              <a:ext cx="0" cy="10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grpSp>
      <p:grpSp>
        <p:nvGrpSpPr>
          <p:cNvPr id="82976" name="Group 107"/>
          <p:cNvGrpSpPr>
            <a:grpSpLocks/>
          </p:cNvGrpSpPr>
          <p:nvPr/>
        </p:nvGrpSpPr>
        <p:grpSpPr bwMode="auto">
          <a:xfrm flipH="1">
            <a:off x="7207250" y="2239963"/>
            <a:ext cx="641350" cy="558800"/>
            <a:chOff x="-44" y="1473"/>
            <a:chExt cx="981" cy="1105"/>
          </a:xfrm>
        </p:grpSpPr>
        <p:pic>
          <p:nvPicPr>
            <p:cNvPr id="82983" name="Picture 108"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84" name="Freeform 109"/>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solidFill>
                  <a:srgbClr val="000000"/>
                </a:solidFill>
              </a:endParaRPr>
            </a:p>
          </p:txBody>
        </p:sp>
      </p:grpSp>
      <p:grpSp>
        <p:nvGrpSpPr>
          <p:cNvPr id="82977" name="Group 110"/>
          <p:cNvGrpSpPr>
            <a:grpSpLocks/>
          </p:cNvGrpSpPr>
          <p:nvPr/>
        </p:nvGrpSpPr>
        <p:grpSpPr bwMode="auto">
          <a:xfrm flipH="1">
            <a:off x="7246938" y="2916238"/>
            <a:ext cx="641350" cy="558800"/>
            <a:chOff x="-44" y="1473"/>
            <a:chExt cx="981" cy="1105"/>
          </a:xfrm>
        </p:grpSpPr>
        <p:pic>
          <p:nvPicPr>
            <p:cNvPr id="82981" name="Picture 111"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82" name="Freeform 112"/>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solidFill>
                  <a:srgbClr val="000000"/>
                </a:solidFill>
              </a:endParaRPr>
            </a:p>
          </p:txBody>
        </p:sp>
      </p:grpSp>
      <p:grpSp>
        <p:nvGrpSpPr>
          <p:cNvPr id="82978" name="Group 113"/>
          <p:cNvGrpSpPr>
            <a:grpSpLocks/>
          </p:cNvGrpSpPr>
          <p:nvPr/>
        </p:nvGrpSpPr>
        <p:grpSpPr bwMode="auto">
          <a:xfrm flipH="1">
            <a:off x="7254875" y="3670300"/>
            <a:ext cx="641350" cy="558800"/>
            <a:chOff x="-44" y="1473"/>
            <a:chExt cx="981" cy="1105"/>
          </a:xfrm>
        </p:grpSpPr>
        <p:pic>
          <p:nvPicPr>
            <p:cNvPr id="82979" name="Picture 114"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80" name="Freeform 115"/>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solidFill>
                  <a:srgbClr val="000000"/>
                </a:solidFill>
              </a:endParaRPr>
            </a:p>
          </p:txBody>
        </p:sp>
      </p:grpSp>
      <p:sp>
        <p:nvSpPr>
          <p:cNvPr id="3" name="Slide Number Placeholder 2"/>
          <p:cNvSpPr>
            <a:spLocks noGrp="1"/>
          </p:cNvSpPr>
          <p:nvPr>
            <p:ph type="sldNum" sz="quarter" idx="12"/>
          </p:nvPr>
        </p:nvSpPr>
        <p:spPr/>
        <p:txBody>
          <a:bodyPr/>
          <a:lstStyle/>
          <a:p>
            <a:pPr>
              <a:defRPr/>
            </a:pPr>
            <a:fld id="{72D7C269-5CFB-4285-AA47-2FF7B901B80C}" type="slidenum">
              <a:rPr lang="en-US" smtClean="0"/>
              <a:pPr>
                <a:defRPr/>
              </a:pPr>
              <a:t>48</a:t>
            </a:fld>
            <a:endParaRPr lang="en-US" dirty="0"/>
          </a:p>
        </p:txBody>
      </p:sp>
    </p:spTree>
    <p:extLst>
      <p:ext uri="{BB962C8B-B14F-4D97-AF65-F5344CB8AC3E}">
        <p14:creationId xmlns:p14="http://schemas.microsoft.com/office/powerpoint/2010/main" val="20835667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3"/>
          <p:cNvSpPr>
            <a:spLocks noGrp="1" noChangeArrowheads="1"/>
          </p:cNvSpPr>
          <p:nvPr>
            <p:ph type="body" idx="1"/>
          </p:nvPr>
        </p:nvSpPr>
        <p:spPr>
          <a:xfrm>
            <a:off x="385763" y="1491016"/>
            <a:ext cx="8418512" cy="4648200"/>
          </a:xfrm>
        </p:spPr>
        <p:txBody>
          <a:bodyPr>
            <a:normAutofit lnSpcReduction="10000"/>
          </a:bodyPr>
          <a:lstStyle/>
          <a:p>
            <a:pPr>
              <a:buFont typeface="Wingdings" pitchFamily="2" charset="2"/>
              <a:buNone/>
            </a:pPr>
            <a:r>
              <a:rPr lang="en-US" altLang="en-US" i="1">
                <a:solidFill>
                  <a:srgbClr val="CC0000"/>
                </a:solidFill>
              </a:rPr>
              <a:t>motivation:</a:t>
            </a:r>
            <a:r>
              <a:rPr lang="en-US" altLang="en-US"/>
              <a:t> local network uses just one IP address as far as outside world is concerned:</a:t>
            </a:r>
          </a:p>
          <a:p>
            <a:pPr lvl="1"/>
            <a:r>
              <a:rPr lang="en-US" altLang="en-US" sz="2800"/>
              <a:t>range of addresses not needed from ISP:  just one IP address for all devices</a:t>
            </a:r>
          </a:p>
          <a:p>
            <a:pPr lvl="1"/>
            <a:r>
              <a:rPr lang="en-US" altLang="en-US" sz="2800"/>
              <a:t>can change addresses of devices in local network without notifying outside world</a:t>
            </a:r>
          </a:p>
          <a:p>
            <a:pPr lvl="1"/>
            <a:r>
              <a:rPr lang="en-US" altLang="en-US" sz="2800"/>
              <a:t>can change ISP without changing addresses of devices in local network</a:t>
            </a:r>
          </a:p>
          <a:p>
            <a:pPr lvl="1"/>
            <a:r>
              <a:rPr lang="en-US" altLang="en-US" sz="2800"/>
              <a:t>devices inside local net not explicitly addressable, visible by outside world (a security plus)</a:t>
            </a:r>
          </a:p>
          <a:p>
            <a:pPr>
              <a:buFont typeface="Wingdings" pitchFamily="2" charset="2"/>
              <a:buNone/>
            </a:pPr>
            <a:endParaRPr lang="en-US" altLang="en-US"/>
          </a:p>
        </p:txBody>
      </p:sp>
      <p:sp>
        <p:nvSpPr>
          <p:cNvPr id="57349" name="Rectangle 8"/>
          <p:cNvSpPr>
            <a:spLocks noGrp="1" noChangeArrowheads="1"/>
          </p:cNvSpPr>
          <p:nvPr>
            <p:ph type="title"/>
          </p:nvPr>
        </p:nvSpPr>
        <p:spPr>
          <a:xfrm>
            <a:off x="533400" y="230188"/>
            <a:ext cx="8091488" cy="908050"/>
          </a:xfrm>
        </p:spPr>
        <p:txBody>
          <a:bodyPr/>
          <a:lstStyle/>
          <a:p>
            <a:pPr>
              <a:defRPr/>
            </a:pPr>
            <a:r>
              <a:rPr lang="en-US">
                <a:ea typeface="ＭＳ Ｐゴシック" charset="0"/>
                <a:cs typeface="+mj-cs"/>
              </a:rPr>
              <a:t>NAT: network address translation</a:t>
            </a:r>
          </a:p>
        </p:txBody>
      </p:sp>
      <p:sp>
        <p:nvSpPr>
          <p:cNvPr id="3" name="Slide Number Placeholder 2"/>
          <p:cNvSpPr>
            <a:spLocks noGrp="1"/>
          </p:cNvSpPr>
          <p:nvPr>
            <p:ph type="sldNum" sz="quarter" idx="12"/>
          </p:nvPr>
        </p:nvSpPr>
        <p:spPr/>
        <p:txBody>
          <a:bodyPr/>
          <a:lstStyle/>
          <a:p>
            <a:pPr>
              <a:defRPr/>
            </a:pPr>
            <a:fld id="{72D7C269-5CFB-4285-AA47-2FF7B901B80C}" type="slidenum">
              <a:rPr lang="en-US" smtClean="0"/>
              <a:pPr>
                <a:defRPr/>
              </a:pPr>
              <a:t>49</a:t>
            </a:fld>
            <a:endParaRPr lang="en-US" dirty="0"/>
          </a:p>
        </p:txBody>
      </p:sp>
    </p:spTree>
    <p:extLst>
      <p:ext uri="{BB962C8B-B14F-4D97-AF65-F5344CB8AC3E}">
        <p14:creationId xmlns:p14="http://schemas.microsoft.com/office/powerpoint/2010/main" val="3099038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idx="4294967295"/>
          </p:nvPr>
        </p:nvSpPr>
        <p:spPr>
          <a:xfrm>
            <a:off x="487363" y="206375"/>
            <a:ext cx="5657850" cy="868363"/>
          </a:xfrm>
        </p:spPr>
        <p:txBody>
          <a:bodyPr/>
          <a:lstStyle/>
          <a:p>
            <a:pPr eaLnBrk="1" hangingPunct="1"/>
            <a:r>
              <a:rPr lang="en-US" altLang="en-US"/>
              <a:t>What</a:t>
            </a:r>
            <a:r>
              <a:rPr lang="ja-JP" altLang="en-US"/>
              <a:t>’</a:t>
            </a:r>
            <a:r>
              <a:rPr lang="en-US" altLang="ja-JP"/>
              <a:t>s a protocol?</a:t>
            </a:r>
            <a:endParaRPr lang="en-US" altLang="en-US"/>
          </a:p>
        </p:txBody>
      </p:sp>
      <p:sp>
        <p:nvSpPr>
          <p:cNvPr id="15365" name="Rectangle 3"/>
          <p:cNvSpPr>
            <a:spLocks noGrp="1" noChangeArrowheads="1"/>
          </p:cNvSpPr>
          <p:nvPr>
            <p:ph type="body" sz="half" idx="4294967295"/>
          </p:nvPr>
        </p:nvSpPr>
        <p:spPr>
          <a:xfrm>
            <a:off x="546100" y="1371600"/>
            <a:ext cx="3581400" cy="4648200"/>
          </a:xfrm>
        </p:spPr>
        <p:txBody>
          <a:bodyPr/>
          <a:lstStyle/>
          <a:p>
            <a:pPr eaLnBrk="1" hangingPunct="1">
              <a:buFont typeface="Wingdings" pitchFamily="2" charset="2"/>
              <a:buNone/>
            </a:pPr>
            <a:r>
              <a:rPr lang="en-US" altLang="en-US" i="1">
                <a:solidFill>
                  <a:srgbClr val="CC0000"/>
                </a:solidFill>
              </a:rPr>
              <a:t>human protocols:</a:t>
            </a:r>
          </a:p>
          <a:p>
            <a:pPr eaLnBrk="1" hangingPunct="1">
              <a:buSzPct val="75000"/>
            </a:pPr>
            <a:r>
              <a:rPr lang="ja-JP" altLang="en-US" sz="2400"/>
              <a:t>“</a:t>
            </a:r>
            <a:r>
              <a:rPr lang="en-US" altLang="ja-JP" sz="2400"/>
              <a:t>what</a:t>
            </a:r>
            <a:r>
              <a:rPr lang="ja-JP" altLang="en-US" sz="2400"/>
              <a:t>’</a:t>
            </a:r>
            <a:r>
              <a:rPr lang="en-US" altLang="ja-JP" sz="2400"/>
              <a:t>s the time?</a:t>
            </a:r>
            <a:r>
              <a:rPr lang="ja-JP" altLang="en-US" sz="2400"/>
              <a:t>”</a:t>
            </a:r>
            <a:endParaRPr lang="en-US" altLang="ja-JP" sz="2400"/>
          </a:p>
          <a:p>
            <a:pPr eaLnBrk="1" hangingPunct="1">
              <a:buSzPct val="75000"/>
            </a:pPr>
            <a:r>
              <a:rPr lang="ja-JP" altLang="en-US" sz="2400"/>
              <a:t>“</a:t>
            </a:r>
            <a:r>
              <a:rPr lang="en-US" altLang="ja-JP" sz="2400"/>
              <a:t>I have a question</a:t>
            </a:r>
            <a:r>
              <a:rPr lang="ja-JP" altLang="en-US" sz="2400"/>
              <a:t>”</a:t>
            </a:r>
            <a:endParaRPr lang="en-US" altLang="ja-JP" sz="2400"/>
          </a:p>
          <a:p>
            <a:pPr eaLnBrk="1" hangingPunct="1">
              <a:buSzPct val="75000"/>
            </a:pPr>
            <a:r>
              <a:rPr lang="en-US" altLang="en-US" sz="2400"/>
              <a:t>introductions</a:t>
            </a:r>
            <a:endParaRPr lang="en-US" altLang="en-US"/>
          </a:p>
          <a:p>
            <a:pPr lvl="1" eaLnBrk="1" hangingPunct="1"/>
            <a:endParaRPr lang="en-US" altLang="en-US" sz="2000">
              <a:ea typeface="Arial" pitchFamily="34" charset="0"/>
            </a:endParaRPr>
          </a:p>
          <a:p>
            <a:pPr eaLnBrk="1" hangingPunct="1">
              <a:buFont typeface="Wingdings" pitchFamily="2" charset="2"/>
              <a:buNone/>
            </a:pPr>
            <a:r>
              <a:rPr lang="en-US" altLang="en-US" sz="2400"/>
              <a:t>… specific msgs sent</a:t>
            </a:r>
          </a:p>
          <a:p>
            <a:pPr eaLnBrk="1" hangingPunct="1">
              <a:buFont typeface="Wingdings" pitchFamily="2" charset="2"/>
              <a:buNone/>
            </a:pPr>
            <a:r>
              <a:rPr lang="en-US" altLang="en-US" sz="2400"/>
              <a:t>… specific actions taken when msgs received, or other events</a:t>
            </a:r>
          </a:p>
        </p:txBody>
      </p:sp>
      <p:sp>
        <p:nvSpPr>
          <p:cNvPr id="15366" name="Rectangle 4"/>
          <p:cNvSpPr>
            <a:spLocks noGrp="1" noChangeArrowheads="1"/>
          </p:cNvSpPr>
          <p:nvPr>
            <p:ph type="body" sz="half" idx="4294967295"/>
          </p:nvPr>
        </p:nvSpPr>
        <p:spPr>
          <a:xfrm>
            <a:off x="4495800" y="1371600"/>
            <a:ext cx="3810000" cy="2590800"/>
          </a:xfrm>
        </p:spPr>
        <p:txBody>
          <a:bodyPr/>
          <a:lstStyle/>
          <a:p>
            <a:pPr eaLnBrk="1" hangingPunct="1">
              <a:buFont typeface="Wingdings" pitchFamily="2" charset="2"/>
              <a:buNone/>
            </a:pPr>
            <a:r>
              <a:rPr lang="en-US" altLang="en-US" i="1">
                <a:solidFill>
                  <a:srgbClr val="CC0000"/>
                </a:solidFill>
              </a:rPr>
              <a:t>network protocols:</a:t>
            </a:r>
          </a:p>
          <a:p>
            <a:pPr eaLnBrk="1" hangingPunct="1">
              <a:buSzPct val="75000"/>
            </a:pPr>
            <a:r>
              <a:rPr lang="en-US" altLang="en-US" sz="2400"/>
              <a:t>machines rather than humans</a:t>
            </a:r>
          </a:p>
          <a:p>
            <a:pPr eaLnBrk="1" hangingPunct="1">
              <a:buSzPct val="75000"/>
            </a:pPr>
            <a:r>
              <a:rPr lang="en-US" altLang="en-US" sz="2400"/>
              <a:t>all communication activity in Internet governed by protocols</a:t>
            </a:r>
          </a:p>
        </p:txBody>
      </p:sp>
      <p:sp>
        <p:nvSpPr>
          <p:cNvPr id="15367" name="Rectangle 5"/>
          <p:cNvSpPr>
            <a:spLocks noChangeArrowheads="1"/>
          </p:cNvSpPr>
          <p:nvPr/>
        </p:nvSpPr>
        <p:spPr bwMode="auto">
          <a:xfrm>
            <a:off x="4343400" y="3962400"/>
            <a:ext cx="4267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buClr>
                <a:schemeClr val="accent2"/>
              </a:buClr>
              <a:buSzPct val="85000"/>
              <a:buFont typeface="Wingdings" pitchFamily="2" charset="2"/>
              <a:buNone/>
            </a:pPr>
            <a:r>
              <a:rPr lang="en-US" altLang="en-US" i="1">
                <a:solidFill>
                  <a:srgbClr val="CC0000"/>
                </a:solidFill>
              </a:rPr>
              <a:t>protocols</a:t>
            </a:r>
            <a:r>
              <a:rPr lang="en-US" altLang="en-US" i="1"/>
              <a:t> define </a:t>
            </a:r>
            <a:r>
              <a:rPr lang="en-US" altLang="en-US" i="1">
                <a:solidFill>
                  <a:srgbClr val="CC0000"/>
                </a:solidFill>
              </a:rPr>
              <a:t>format</a:t>
            </a:r>
            <a:r>
              <a:rPr lang="en-US" altLang="en-US" i="1"/>
              <a:t>, </a:t>
            </a:r>
            <a:r>
              <a:rPr lang="en-US" altLang="en-US" i="1">
                <a:solidFill>
                  <a:srgbClr val="CC0000"/>
                </a:solidFill>
              </a:rPr>
              <a:t>order</a:t>
            </a:r>
            <a:r>
              <a:rPr lang="en-US" altLang="en-US" i="1"/>
              <a:t> of </a:t>
            </a:r>
            <a:r>
              <a:rPr lang="en-US" altLang="en-US" i="1">
                <a:solidFill>
                  <a:srgbClr val="CC0000"/>
                </a:solidFill>
              </a:rPr>
              <a:t>msgs sent and received</a:t>
            </a:r>
            <a:r>
              <a:rPr lang="en-US" altLang="en-US" i="1"/>
              <a:t> among network entities, and </a:t>
            </a:r>
            <a:r>
              <a:rPr lang="en-US" altLang="en-US" i="1">
                <a:solidFill>
                  <a:srgbClr val="CC0000"/>
                </a:solidFill>
              </a:rPr>
              <a:t>actions taken</a:t>
            </a:r>
            <a:r>
              <a:rPr lang="en-US" altLang="en-US" i="1"/>
              <a:t> on msg transmission, receipt</a:t>
            </a:r>
            <a:r>
              <a:rPr lang="en-US" altLang="en-US" sz="2400" i="1">
                <a:solidFill>
                  <a:srgbClr val="FF0000"/>
                </a:solidFill>
                <a:latin typeface="Arial" pitchFamily="34" charset="0"/>
              </a:rPr>
              <a:t> </a:t>
            </a:r>
          </a:p>
        </p:txBody>
      </p:sp>
      <p:sp>
        <p:nvSpPr>
          <p:cNvPr id="15368" name="Rectangle 6"/>
          <p:cNvSpPr>
            <a:spLocks noChangeArrowheads="1"/>
          </p:cNvSpPr>
          <p:nvPr/>
        </p:nvSpPr>
        <p:spPr bwMode="auto">
          <a:xfrm>
            <a:off x="4335463" y="3962400"/>
            <a:ext cx="4503737" cy="2362200"/>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sp>
        <p:nvSpPr>
          <p:cNvPr id="3" name="Slide Number Placeholder 2"/>
          <p:cNvSpPr>
            <a:spLocks noGrp="1"/>
          </p:cNvSpPr>
          <p:nvPr>
            <p:ph type="sldNum" sz="quarter" idx="12"/>
          </p:nvPr>
        </p:nvSpPr>
        <p:spPr/>
        <p:txBody>
          <a:bodyPr/>
          <a:lstStyle/>
          <a:p>
            <a:pPr>
              <a:defRPr/>
            </a:pPr>
            <a:fld id="{7C0D84D4-92A8-4F17-86FA-297985C770F1}" type="slidenum">
              <a:rPr lang="en-US" smtClean="0"/>
              <a:pPr>
                <a:defRPr/>
              </a:pPr>
              <a:t>5</a:t>
            </a:fld>
            <a:endParaRPr lang="en-US" dirty="0"/>
          </a:p>
        </p:txBody>
      </p:sp>
    </p:spTree>
    <p:extLst>
      <p:ext uri="{BB962C8B-B14F-4D97-AF65-F5344CB8AC3E}">
        <p14:creationId xmlns:p14="http://schemas.microsoft.com/office/powerpoint/2010/main" val="20289700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3"/>
          <p:cNvSpPr>
            <a:spLocks noGrp="1" noChangeArrowheads="1"/>
          </p:cNvSpPr>
          <p:nvPr>
            <p:ph type="body" idx="1"/>
          </p:nvPr>
        </p:nvSpPr>
        <p:spPr>
          <a:xfrm>
            <a:off x="234950" y="1359893"/>
            <a:ext cx="8575675" cy="4836188"/>
          </a:xfrm>
        </p:spPr>
        <p:txBody>
          <a:bodyPr>
            <a:noAutofit/>
          </a:bodyPr>
          <a:lstStyle/>
          <a:p>
            <a:pPr>
              <a:lnSpc>
                <a:spcPct val="80000"/>
              </a:lnSpc>
              <a:buFont typeface="Wingdings" pitchFamily="2" charset="2"/>
              <a:buNone/>
            </a:pPr>
            <a:r>
              <a:rPr lang="en-US" altLang="en-US" sz="2800">
                <a:solidFill>
                  <a:srgbClr val="FF0000"/>
                </a:solidFill>
              </a:rPr>
              <a:t>   </a:t>
            </a:r>
            <a:r>
              <a:rPr lang="en-US" altLang="en-US" sz="2800" i="1">
                <a:solidFill>
                  <a:srgbClr val="CC0000"/>
                </a:solidFill>
              </a:rPr>
              <a:t>implementation</a:t>
            </a:r>
            <a:r>
              <a:rPr lang="en-US" altLang="en-US" sz="2800">
                <a:solidFill>
                  <a:srgbClr val="CC0000"/>
                </a:solidFill>
              </a:rPr>
              <a:t>:</a:t>
            </a:r>
            <a:r>
              <a:rPr lang="en-US" altLang="en-US" sz="2800"/>
              <a:t> NAT router must:</a:t>
            </a:r>
            <a:br>
              <a:rPr lang="en-US" altLang="en-US" sz="2800"/>
            </a:br>
            <a:endParaRPr lang="en-US" altLang="en-US" sz="2800"/>
          </a:p>
          <a:p>
            <a:pPr lvl="1">
              <a:lnSpc>
                <a:spcPct val="80000"/>
              </a:lnSpc>
            </a:pPr>
            <a:r>
              <a:rPr lang="en-US" altLang="en-US" sz="2400" i="1">
                <a:solidFill>
                  <a:srgbClr val="000099"/>
                </a:solidFill>
              </a:rPr>
              <a:t>outgoing datagrams:</a:t>
            </a:r>
            <a:r>
              <a:rPr lang="en-US" altLang="en-US" sz="2400">
                <a:solidFill>
                  <a:srgbClr val="000099"/>
                </a:solidFill>
              </a:rPr>
              <a:t> </a:t>
            </a:r>
            <a:r>
              <a:rPr lang="en-US" altLang="en-US" sz="2400" i="1">
                <a:solidFill>
                  <a:srgbClr val="000099"/>
                </a:solidFill>
              </a:rPr>
              <a:t>replace</a:t>
            </a:r>
            <a:r>
              <a:rPr lang="en-US" altLang="en-US" sz="2400"/>
              <a:t> (source IP address, port #) of every outgoing datagram to (NAT IP address, new port #)</a:t>
            </a:r>
          </a:p>
          <a:p>
            <a:pPr lvl="2">
              <a:lnSpc>
                <a:spcPct val="80000"/>
              </a:lnSpc>
              <a:buFontTx/>
              <a:buNone/>
            </a:pPr>
            <a:r>
              <a:rPr lang="en-US" altLang="en-US" sz="2800">
                <a:latin typeface="Gill Sans MT" pitchFamily="34" charset="0"/>
              </a:rPr>
              <a:t>. . . remote clients/servers will respond using (NAT IP address, new port #) as destination addr</a:t>
            </a:r>
            <a:br>
              <a:rPr lang="en-US" altLang="en-US" sz="2800">
                <a:latin typeface="Gill Sans MT" pitchFamily="34" charset="0"/>
              </a:rPr>
            </a:br>
            <a:endParaRPr lang="en-US" altLang="en-US" sz="2800">
              <a:latin typeface="Gill Sans MT" pitchFamily="34" charset="0"/>
            </a:endParaRPr>
          </a:p>
          <a:p>
            <a:pPr lvl="1">
              <a:lnSpc>
                <a:spcPct val="80000"/>
              </a:lnSpc>
            </a:pPr>
            <a:r>
              <a:rPr lang="en-US" altLang="en-US" sz="2400" i="1">
                <a:solidFill>
                  <a:srgbClr val="000099"/>
                </a:solidFill>
              </a:rPr>
              <a:t>remember (in NAT translation table)</a:t>
            </a:r>
            <a:r>
              <a:rPr lang="en-US" altLang="en-US" sz="2400" i="1">
                <a:solidFill>
                  <a:schemeClr val="accent2"/>
                </a:solidFill>
              </a:rPr>
              <a:t> </a:t>
            </a:r>
            <a:r>
              <a:rPr lang="en-US" altLang="en-US" sz="2400"/>
              <a:t>every (source IP address, port #)  to (NAT IP address, new port #) translation pair</a:t>
            </a:r>
            <a:br>
              <a:rPr lang="en-US" altLang="en-US" sz="2400"/>
            </a:br>
            <a:endParaRPr lang="en-US" altLang="en-US" sz="2400"/>
          </a:p>
          <a:p>
            <a:pPr lvl="1">
              <a:lnSpc>
                <a:spcPct val="80000"/>
              </a:lnSpc>
            </a:pPr>
            <a:r>
              <a:rPr lang="en-US" altLang="en-US" sz="2400" i="1">
                <a:solidFill>
                  <a:srgbClr val="000099"/>
                </a:solidFill>
              </a:rPr>
              <a:t>incoming datagrams:</a:t>
            </a:r>
            <a:r>
              <a:rPr lang="en-US" altLang="en-US" sz="2400">
                <a:solidFill>
                  <a:srgbClr val="000099"/>
                </a:solidFill>
              </a:rPr>
              <a:t> </a:t>
            </a:r>
            <a:r>
              <a:rPr lang="en-US" altLang="en-US" sz="2400" i="1">
                <a:solidFill>
                  <a:srgbClr val="000099"/>
                </a:solidFill>
              </a:rPr>
              <a:t>replace</a:t>
            </a:r>
            <a:r>
              <a:rPr lang="en-US" altLang="en-US" sz="2400"/>
              <a:t> (NAT IP address, new port #) in dest fields of every incoming datagram with corresponding (source IP address, port #) stored in NAT table</a:t>
            </a:r>
          </a:p>
          <a:p>
            <a:pPr lvl="1">
              <a:lnSpc>
                <a:spcPct val="80000"/>
              </a:lnSpc>
            </a:pPr>
            <a:endParaRPr lang="en-US" altLang="en-US" sz="2400"/>
          </a:p>
        </p:txBody>
      </p:sp>
      <p:sp>
        <p:nvSpPr>
          <p:cNvPr id="58373" name="Rectangle 5"/>
          <p:cNvSpPr>
            <a:spLocks noGrp="1" noChangeArrowheads="1"/>
          </p:cNvSpPr>
          <p:nvPr>
            <p:ph type="title"/>
          </p:nvPr>
        </p:nvSpPr>
        <p:spPr>
          <a:xfrm>
            <a:off x="533400" y="230188"/>
            <a:ext cx="8091488" cy="908050"/>
          </a:xfrm>
        </p:spPr>
        <p:txBody>
          <a:bodyPr/>
          <a:lstStyle/>
          <a:p>
            <a:pPr>
              <a:defRPr/>
            </a:pPr>
            <a:r>
              <a:rPr lang="en-US">
                <a:ea typeface="ＭＳ Ｐゴシック" charset="0"/>
                <a:cs typeface="+mj-cs"/>
              </a:rPr>
              <a:t>NAT: network address translation</a:t>
            </a:r>
          </a:p>
        </p:txBody>
      </p:sp>
      <p:sp>
        <p:nvSpPr>
          <p:cNvPr id="3" name="Slide Number Placeholder 2"/>
          <p:cNvSpPr>
            <a:spLocks noGrp="1"/>
          </p:cNvSpPr>
          <p:nvPr>
            <p:ph type="sldNum" sz="quarter" idx="12"/>
          </p:nvPr>
        </p:nvSpPr>
        <p:spPr/>
        <p:txBody>
          <a:bodyPr/>
          <a:lstStyle/>
          <a:p>
            <a:pPr>
              <a:defRPr/>
            </a:pPr>
            <a:fld id="{72D7C269-5CFB-4285-AA47-2FF7B901B80C}" type="slidenum">
              <a:rPr lang="en-US" smtClean="0"/>
              <a:pPr>
                <a:defRPr/>
              </a:pPr>
              <a:t>50</a:t>
            </a:fld>
            <a:endParaRPr lang="en-US" dirty="0"/>
          </a:p>
        </p:txBody>
      </p:sp>
    </p:spTree>
    <p:extLst>
      <p:ext uri="{BB962C8B-B14F-4D97-AF65-F5344CB8AC3E}">
        <p14:creationId xmlns:p14="http://schemas.microsoft.com/office/powerpoint/2010/main" val="13124292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Freeform 139"/>
          <p:cNvSpPr>
            <a:spLocks/>
          </p:cNvSpPr>
          <p:nvPr/>
        </p:nvSpPr>
        <p:spPr bwMode="auto">
          <a:xfrm>
            <a:off x="179388" y="3651250"/>
            <a:ext cx="4089400" cy="1355725"/>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6021" name="Freeform 29"/>
          <p:cNvSpPr>
            <a:spLocks/>
          </p:cNvSpPr>
          <p:nvPr/>
        </p:nvSpPr>
        <p:spPr bwMode="auto">
          <a:xfrm>
            <a:off x="4468813" y="2922588"/>
            <a:ext cx="3738562"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6022" name="Line 32"/>
          <p:cNvSpPr>
            <a:spLocks noChangeShapeType="1"/>
          </p:cNvSpPr>
          <p:nvPr/>
        </p:nvSpPr>
        <p:spPr bwMode="auto">
          <a:xfrm>
            <a:off x="4583113" y="4244975"/>
            <a:ext cx="60483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6023" name="Line 34"/>
          <p:cNvSpPr>
            <a:spLocks noChangeShapeType="1"/>
          </p:cNvSpPr>
          <p:nvPr/>
        </p:nvSpPr>
        <p:spPr bwMode="auto">
          <a:xfrm>
            <a:off x="7423150" y="3497263"/>
            <a:ext cx="1333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6024" name="Line 35"/>
          <p:cNvSpPr>
            <a:spLocks noChangeShapeType="1"/>
          </p:cNvSpPr>
          <p:nvPr/>
        </p:nvSpPr>
        <p:spPr bwMode="auto">
          <a:xfrm flipV="1">
            <a:off x="7429500" y="5002213"/>
            <a:ext cx="1714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6025" name="Text Box 36"/>
          <p:cNvSpPr txBox="1">
            <a:spLocks noChangeArrowheads="1"/>
          </p:cNvSpPr>
          <p:nvPr/>
        </p:nvSpPr>
        <p:spPr bwMode="auto">
          <a:xfrm>
            <a:off x="8048625" y="3227388"/>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1600">
                <a:solidFill>
                  <a:srgbClr val="000000"/>
                </a:solidFill>
                <a:latin typeface="Arial" pitchFamily="34" charset="0"/>
              </a:rPr>
              <a:t>10.0.0.1</a:t>
            </a:r>
          </a:p>
        </p:txBody>
      </p:sp>
      <p:sp>
        <p:nvSpPr>
          <p:cNvPr id="86026" name="Text Box 37"/>
          <p:cNvSpPr txBox="1">
            <a:spLocks noChangeArrowheads="1"/>
          </p:cNvSpPr>
          <p:nvPr/>
        </p:nvSpPr>
        <p:spPr bwMode="auto">
          <a:xfrm>
            <a:off x="8175625" y="3995738"/>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1600">
                <a:solidFill>
                  <a:srgbClr val="000000"/>
                </a:solidFill>
                <a:latin typeface="Arial" pitchFamily="34" charset="0"/>
              </a:rPr>
              <a:t>10.0.0.2</a:t>
            </a:r>
          </a:p>
        </p:txBody>
      </p:sp>
      <p:sp>
        <p:nvSpPr>
          <p:cNvPr id="86027" name="Text Box 38"/>
          <p:cNvSpPr txBox="1">
            <a:spLocks noChangeArrowheads="1"/>
          </p:cNvSpPr>
          <p:nvPr/>
        </p:nvSpPr>
        <p:spPr bwMode="auto">
          <a:xfrm>
            <a:off x="8137525" y="4891088"/>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1600">
                <a:solidFill>
                  <a:srgbClr val="000000"/>
                </a:solidFill>
                <a:latin typeface="Arial" pitchFamily="34" charset="0"/>
              </a:rPr>
              <a:t>10.0.0.3</a:t>
            </a:r>
          </a:p>
        </p:txBody>
      </p:sp>
      <p:grpSp>
        <p:nvGrpSpPr>
          <p:cNvPr id="2" name="Group 88"/>
          <p:cNvGrpSpPr>
            <a:grpSpLocks/>
          </p:cNvGrpSpPr>
          <p:nvPr/>
        </p:nvGrpSpPr>
        <p:grpSpPr bwMode="auto">
          <a:xfrm>
            <a:off x="5630863" y="2855913"/>
            <a:ext cx="1871662" cy="1033462"/>
            <a:chOff x="3550" y="2055"/>
            <a:chExt cx="1179" cy="651"/>
          </a:xfrm>
        </p:grpSpPr>
        <p:grpSp>
          <p:nvGrpSpPr>
            <p:cNvPr id="86118" name="Group 50"/>
            <p:cNvGrpSpPr>
              <a:grpSpLocks/>
            </p:cNvGrpSpPr>
            <p:nvPr/>
          </p:nvGrpSpPr>
          <p:grpSpPr bwMode="auto">
            <a:xfrm>
              <a:off x="3550" y="2055"/>
              <a:ext cx="1179" cy="357"/>
              <a:chOff x="4381" y="786"/>
              <a:chExt cx="1108" cy="357"/>
            </a:xfrm>
          </p:grpSpPr>
          <p:sp>
            <p:nvSpPr>
              <p:cNvPr id="86123" name="Rectangle 40"/>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86124" name="Text Box 39"/>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1200">
                    <a:solidFill>
                      <a:srgbClr val="000000"/>
                    </a:solidFill>
                    <a:latin typeface="Arial" pitchFamily="34" charset="0"/>
                  </a:rPr>
                  <a:t>S: 10.0.0.1, 3345</a:t>
                </a:r>
              </a:p>
              <a:p>
                <a:pPr>
                  <a:lnSpc>
                    <a:spcPct val="100000"/>
                  </a:lnSpc>
                  <a:spcBef>
                    <a:spcPct val="0"/>
                  </a:spcBef>
                  <a:buClrTx/>
                  <a:buSzTx/>
                  <a:buFontTx/>
                  <a:buNone/>
                </a:pPr>
                <a:r>
                  <a:rPr lang="en-US" altLang="en-US" sz="1200">
                    <a:solidFill>
                      <a:srgbClr val="000000"/>
                    </a:solidFill>
                    <a:latin typeface="Arial" pitchFamily="34" charset="0"/>
                  </a:rPr>
                  <a:t>D: 128.119.40.186, 80</a:t>
                </a:r>
              </a:p>
            </p:txBody>
          </p:sp>
          <p:grpSp>
            <p:nvGrpSpPr>
              <p:cNvPr id="86125" name="Group 44"/>
              <p:cNvGrpSpPr>
                <a:grpSpLocks/>
              </p:cNvGrpSpPr>
              <p:nvPr/>
            </p:nvGrpSpPr>
            <p:grpSpPr bwMode="auto">
              <a:xfrm>
                <a:off x="5394" y="786"/>
                <a:ext cx="48" cy="99"/>
                <a:chOff x="5508" y="1599"/>
                <a:chExt cx="48" cy="99"/>
              </a:xfrm>
            </p:grpSpPr>
            <p:sp>
              <p:nvSpPr>
                <p:cNvPr id="86130" name="Freeform 43"/>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solidFill>
                      <a:srgbClr val="000000"/>
                    </a:solidFill>
                  </a:endParaRPr>
                </a:p>
              </p:txBody>
            </p:sp>
            <p:sp>
              <p:nvSpPr>
                <p:cNvPr id="86131" name="Line 41"/>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sp>
              <p:nvSpPr>
                <p:cNvPr id="86132" name="Line 42"/>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grpSp>
          <p:grpSp>
            <p:nvGrpSpPr>
              <p:cNvPr id="86126" name="Group 45"/>
              <p:cNvGrpSpPr>
                <a:grpSpLocks/>
              </p:cNvGrpSpPr>
              <p:nvPr/>
            </p:nvGrpSpPr>
            <p:grpSpPr bwMode="auto">
              <a:xfrm>
                <a:off x="5382" y="1044"/>
                <a:ext cx="48" cy="99"/>
                <a:chOff x="5508" y="1599"/>
                <a:chExt cx="48" cy="99"/>
              </a:xfrm>
            </p:grpSpPr>
            <p:sp>
              <p:nvSpPr>
                <p:cNvPr id="86127" name="Freeform 4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solidFill>
                      <a:srgbClr val="000000"/>
                    </a:solidFill>
                  </a:endParaRPr>
                </a:p>
              </p:txBody>
            </p:sp>
            <p:sp>
              <p:nvSpPr>
                <p:cNvPr id="86128" name="Line 47"/>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sp>
              <p:nvSpPr>
                <p:cNvPr id="86129" name="Line 48"/>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grpSp>
        </p:grpSp>
        <p:sp>
          <p:nvSpPr>
            <p:cNvPr id="86119" name="Freeform 51"/>
            <p:cNvSpPr>
              <a:spLocks/>
            </p:cNvSpPr>
            <p:nvPr/>
          </p:nvSpPr>
          <p:spPr bwMode="auto">
            <a:xfrm>
              <a:off x="3573" y="2364"/>
              <a:ext cx="564" cy="342"/>
            </a:xfrm>
            <a:custGeom>
              <a:avLst/>
              <a:gdLst>
                <a:gd name="T0" fmla="*/ 0 w 417"/>
                <a:gd name="T1" fmla="*/ 3517 h 264"/>
                <a:gd name="T2" fmla="*/ 8547 w 417"/>
                <a:gd name="T3" fmla="*/ 3517 h 264"/>
                <a:gd name="T4" fmla="*/ 8547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cap="flat" cmpd="sng">
              <a:solidFill>
                <a:schemeClr val="tx1"/>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solidFill>
                  <a:srgbClr val="000000"/>
                </a:solidFill>
              </a:endParaRPr>
            </a:p>
          </p:txBody>
        </p:sp>
        <p:grpSp>
          <p:nvGrpSpPr>
            <p:cNvPr id="86120" name="Group 87"/>
            <p:cNvGrpSpPr>
              <a:grpSpLocks/>
            </p:cNvGrpSpPr>
            <p:nvPr/>
          </p:nvGrpSpPr>
          <p:grpSpPr bwMode="auto">
            <a:xfrm>
              <a:off x="4032" y="2416"/>
              <a:ext cx="218" cy="231"/>
              <a:chOff x="5140" y="400"/>
              <a:chExt cx="218" cy="231"/>
            </a:xfrm>
          </p:grpSpPr>
          <p:sp>
            <p:nvSpPr>
              <p:cNvPr id="86121" name="Oval 86"/>
              <p:cNvSpPr>
                <a:spLocks noChangeArrowheads="1"/>
              </p:cNvSpPr>
              <p:nvPr/>
            </p:nvSpPr>
            <p:spPr bwMode="auto">
              <a:xfrm>
                <a:off x="5140" y="410"/>
                <a:ext cx="218" cy="218"/>
              </a:xfrm>
              <a:prstGeom prst="ellipse">
                <a:avLst/>
              </a:prstGeom>
              <a:solidFill>
                <a:schemeClr val="bg1"/>
              </a:solidFill>
              <a:ln w="9525">
                <a:solidFill>
                  <a:srgbClr val="CC0000"/>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86122" name="Text Box 52"/>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1800">
                    <a:solidFill>
                      <a:srgbClr val="000000"/>
                    </a:solidFill>
                    <a:latin typeface="Arial" pitchFamily="34" charset="0"/>
                  </a:rPr>
                  <a:t>1</a:t>
                </a:r>
              </a:p>
            </p:txBody>
          </p:sp>
        </p:grpSp>
      </p:grpSp>
      <p:sp>
        <p:nvSpPr>
          <p:cNvPr id="86029" name="Text Box 54"/>
          <p:cNvSpPr txBox="1">
            <a:spLocks noChangeArrowheads="1"/>
          </p:cNvSpPr>
          <p:nvPr/>
        </p:nvSpPr>
        <p:spPr bwMode="auto">
          <a:xfrm>
            <a:off x="4533900" y="3817938"/>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1600">
                <a:solidFill>
                  <a:srgbClr val="000000"/>
                </a:solidFill>
                <a:latin typeface="Arial" pitchFamily="34" charset="0"/>
              </a:rPr>
              <a:t>10.0.0.4</a:t>
            </a:r>
          </a:p>
        </p:txBody>
      </p:sp>
      <p:sp>
        <p:nvSpPr>
          <p:cNvPr id="86030" name="Line 55"/>
          <p:cNvSpPr>
            <a:spLocks noChangeShapeType="1"/>
          </p:cNvSpPr>
          <p:nvPr/>
        </p:nvSpPr>
        <p:spPr bwMode="auto">
          <a:xfrm flipH="1">
            <a:off x="4657725" y="4073525"/>
            <a:ext cx="85725" cy="1285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6031" name="Text Box 56"/>
          <p:cNvSpPr txBox="1">
            <a:spLocks noChangeArrowheads="1"/>
          </p:cNvSpPr>
          <p:nvPr/>
        </p:nvSpPr>
        <p:spPr bwMode="auto">
          <a:xfrm>
            <a:off x="2695575" y="4375150"/>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1600">
                <a:solidFill>
                  <a:srgbClr val="000000"/>
                </a:solidFill>
                <a:latin typeface="Arial" pitchFamily="34" charset="0"/>
              </a:rPr>
              <a:t>138.76.29.7</a:t>
            </a:r>
          </a:p>
        </p:txBody>
      </p:sp>
      <p:sp>
        <p:nvSpPr>
          <p:cNvPr id="86032" name="Line 57"/>
          <p:cNvSpPr>
            <a:spLocks noChangeShapeType="1"/>
          </p:cNvSpPr>
          <p:nvPr/>
        </p:nvSpPr>
        <p:spPr bwMode="auto">
          <a:xfrm flipH="1">
            <a:off x="3917950" y="4311650"/>
            <a:ext cx="85725" cy="128588"/>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grpSp>
        <p:nvGrpSpPr>
          <p:cNvPr id="7" name="Group 59"/>
          <p:cNvGrpSpPr>
            <a:grpSpLocks/>
          </p:cNvGrpSpPr>
          <p:nvPr/>
        </p:nvGrpSpPr>
        <p:grpSpPr bwMode="auto">
          <a:xfrm>
            <a:off x="6469063" y="1570038"/>
            <a:ext cx="2433637" cy="1389062"/>
            <a:chOff x="3944" y="989"/>
            <a:chExt cx="1533" cy="875"/>
          </a:xfrm>
        </p:grpSpPr>
        <p:sp>
          <p:nvSpPr>
            <p:cNvPr id="86116" name="Text Box 53"/>
            <p:cNvSpPr txBox="1">
              <a:spLocks noChangeArrowheads="1"/>
            </p:cNvSpPr>
            <p:nvPr/>
          </p:nvSpPr>
          <p:spPr bwMode="auto">
            <a:xfrm>
              <a:off x="4121" y="989"/>
              <a:ext cx="135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spcBef>
                  <a:spcPct val="0"/>
                </a:spcBef>
                <a:buClrTx/>
                <a:buSzTx/>
                <a:buFontTx/>
                <a:buNone/>
              </a:pPr>
              <a:r>
                <a:rPr lang="en-US" altLang="en-US" sz="1800" b="1" i="1">
                  <a:solidFill>
                    <a:srgbClr val="CC0000"/>
                  </a:solidFill>
                  <a:latin typeface="Arial" pitchFamily="34" charset="0"/>
                </a:rPr>
                <a:t>1:</a:t>
              </a:r>
              <a:r>
                <a:rPr lang="en-US" altLang="en-US" sz="1800">
                  <a:solidFill>
                    <a:srgbClr val="FF0000"/>
                  </a:solidFill>
                  <a:latin typeface="Arial" pitchFamily="34" charset="0"/>
                </a:rPr>
                <a:t> </a:t>
              </a:r>
              <a:r>
                <a:rPr lang="en-US" altLang="en-US" sz="1800">
                  <a:solidFill>
                    <a:srgbClr val="000099"/>
                  </a:solidFill>
                  <a:latin typeface="Arial" pitchFamily="34" charset="0"/>
                </a:rPr>
                <a:t>host 10.0.0.1 </a:t>
              </a:r>
            </a:p>
            <a:p>
              <a:pPr>
                <a:spcBef>
                  <a:spcPct val="0"/>
                </a:spcBef>
                <a:buClrTx/>
                <a:buSzTx/>
                <a:buFontTx/>
                <a:buNone/>
              </a:pPr>
              <a:r>
                <a:rPr lang="en-US" altLang="en-US" sz="1800">
                  <a:solidFill>
                    <a:srgbClr val="000099"/>
                  </a:solidFill>
                  <a:latin typeface="Arial" pitchFamily="34" charset="0"/>
                </a:rPr>
                <a:t>sends datagram to </a:t>
              </a:r>
            </a:p>
            <a:p>
              <a:pPr>
                <a:spcBef>
                  <a:spcPct val="0"/>
                </a:spcBef>
                <a:buClrTx/>
                <a:buSzTx/>
                <a:buFontTx/>
                <a:buNone/>
              </a:pPr>
              <a:r>
                <a:rPr lang="en-US" altLang="en-US" sz="1800">
                  <a:solidFill>
                    <a:srgbClr val="000099"/>
                  </a:solidFill>
                  <a:latin typeface="Arial" pitchFamily="34" charset="0"/>
                </a:rPr>
                <a:t>128.119.40.186, 80</a:t>
              </a:r>
            </a:p>
          </p:txBody>
        </p:sp>
        <p:sp>
          <p:nvSpPr>
            <p:cNvPr id="86117" name="Line 58"/>
            <p:cNvSpPr>
              <a:spLocks noChangeShapeType="1"/>
            </p:cNvSpPr>
            <p:nvPr/>
          </p:nvSpPr>
          <p:spPr bwMode="auto">
            <a:xfrm flipH="1">
              <a:off x="3944" y="1105"/>
              <a:ext cx="197" cy="759"/>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86034" name="Freeform 67"/>
          <p:cNvSpPr>
            <a:spLocks/>
          </p:cNvSpPr>
          <p:nvPr/>
        </p:nvSpPr>
        <p:spPr bwMode="auto">
          <a:xfrm>
            <a:off x="2344738" y="2627313"/>
            <a:ext cx="3862387" cy="1531937"/>
          </a:xfrm>
          <a:custGeom>
            <a:avLst/>
            <a:gdLst>
              <a:gd name="T0" fmla="*/ 0 w 2433"/>
              <a:gd name="T1" fmla="*/ 2147483647 h 965"/>
              <a:gd name="T2" fmla="*/ 2147483647 w 2433"/>
              <a:gd name="T3" fmla="*/ 2147483647 h 965"/>
              <a:gd name="T4" fmla="*/ 2147483647 w 2433"/>
              <a:gd name="T5" fmla="*/ 2147483647 h 965"/>
              <a:gd name="T6" fmla="*/ 2147483647 w 2433"/>
              <a:gd name="T7" fmla="*/ 2147483647 h 965"/>
              <a:gd name="T8" fmla="*/ 2147483647 w 2433"/>
              <a:gd name="T9" fmla="*/ 2147483647 h 965"/>
              <a:gd name="T10" fmla="*/ 2147483647 w 2433"/>
              <a:gd name="T11" fmla="*/ 2147483647 h 965"/>
              <a:gd name="T12" fmla="*/ 0 w 2433"/>
              <a:gd name="T13" fmla="*/ 2147483647 h 965"/>
              <a:gd name="T14" fmla="*/ 0 60000 65536"/>
              <a:gd name="T15" fmla="*/ 0 60000 65536"/>
              <a:gd name="T16" fmla="*/ 0 60000 65536"/>
              <a:gd name="T17" fmla="*/ 0 60000 65536"/>
              <a:gd name="T18" fmla="*/ 0 60000 65536"/>
              <a:gd name="T19" fmla="*/ 0 60000 65536"/>
              <a:gd name="T20" fmla="*/ 0 60000 65536"/>
              <a:gd name="T21" fmla="*/ 0 w 2433"/>
              <a:gd name="T22" fmla="*/ 0 h 965"/>
              <a:gd name="T23" fmla="*/ 2433 w 2433"/>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chemeClr val="hlink"/>
              </a:gs>
              <a:gs pos="100000">
                <a:schemeClr val="bg1"/>
              </a:gs>
            </a:gsLst>
            <a:lin ang="5400000" scaled="1"/>
          </a:gradFill>
          <a:ln w="3175" cap="flat" cmpd="sng">
            <a:solidFill>
              <a:schemeClr val="hlink"/>
            </a:solidFill>
            <a:prstDash val="solid"/>
            <a:round/>
            <a:headEnd/>
            <a:tailEnd/>
          </a:ln>
        </p:spPr>
        <p:txBody>
          <a:bodyPr wrap="none"/>
          <a:lstStyle/>
          <a:p>
            <a:endParaRPr lang="en-US"/>
          </a:p>
        </p:txBody>
      </p:sp>
      <p:sp>
        <p:nvSpPr>
          <p:cNvPr id="86035" name="Rectangle 62"/>
          <p:cNvSpPr>
            <a:spLocks noChangeArrowheads="1"/>
          </p:cNvSpPr>
          <p:nvPr/>
        </p:nvSpPr>
        <p:spPr bwMode="auto">
          <a:xfrm>
            <a:off x="2344738" y="1374775"/>
            <a:ext cx="3784600" cy="1354138"/>
          </a:xfrm>
          <a:prstGeom prst="rect">
            <a:avLst/>
          </a:prstGeom>
          <a:solidFill>
            <a:schemeClr val="bg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86036" name="Text Box 60"/>
          <p:cNvSpPr txBox="1">
            <a:spLocks noChangeArrowheads="1"/>
          </p:cNvSpPr>
          <p:nvPr/>
        </p:nvSpPr>
        <p:spPr bwMode="auto">
          <a:xfrm>
            <a:off x="2386013" y="1419225"/>
            <a:ext cx="3676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r>
              <a:rPr lang="en-US" altLang="en-US" sz="1800">
                <a:solidFill>
                  <a:srgbClr val="000000"/>
                </a:solidFill>
                <a:latin typeface="Arial" pitchFamily="34" charset="0"/>
              </a:rPr>
              <a:t>NAT translation table</a:t>
            </a:r>
          </a:p>
          <a:p>
            <a:pPr algn="ctr">
              <a:lnSpc>
                <a:spcPct val="100000"/>
              </a:lnSpc>
              <a:spcBef>
                <a:spcPct val="0"/>
              </a:spcBef>
              <a:buClrTx/>
              <a:buSzTx/>
              <a:buFontTx/>
              <a:buNone/>
            </a:pPr>
            <a:r>
              <a:rPr lang="en-US" altLang="en-US" sz="1800">
                <a:solidFill>
                  <a:srgbClr val="000000"/>
                </a:solidFill>
                <a:latin typeface="Arial" pitchFamily="34" charset="0"/>
              </a:rPr>
              <a:t>WAN side addr        LAN side addr</a:t>
            </a:r>
          </a:p>
        </p:txBody>
      </p:sp>
      <p:sp>
        <p:nvSpPr>
          <p:cNvPr id="86037" name="Line 63"/>
          <p:cNvSpPr>
            <a:spLocks noChangeShapeType="1"/>
          </p:cNvSpPr>
          <p:nvPr/>
        </p:nvSpPr>
        <p:spPr bwMode="auto">
          <a:xfrm flipV="1">
            <a:off x="2344738" y="1747838"/>
            <a:ext cx="3790950" cy="11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6038" name="Line 64"/>
          <p:cNvSpPr>
            <a:spLocks noChangeShapeType="1"/>
          </p:cNvSpPr>
          <p:nvPr/>
        </p:nvSpPr>
        <p:spPr bwMode="auto">
          <a:xfrm flipV="1">
            <a:off x="2359025" y="2025650"/>
            <a:ext cx="3749675" cy="11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6039" name="Line 65"/>
          <p:cNvSpPr>
            <a:spLocks noChangeShapeType="1"/>
          </p:cNvSpPr>
          <p:nvPr/>
        </p:nvSpPr>
        <p:spPr bwMode="auto">
          <a:xfrm>
            <a:off x="4468813" y="1770063"/>
            <a:ext cx="3175" cy="955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3533" name="Text Box 61"/>
          <p:cNvSpPr txBox="1">
            <a:spLocks noChangeArrowheads="1"/>
          </p:cNvSpPr>
          <p:nvPr/>
        </p:nvSpPr>
        <p:spPr bwMode="auto">
          <a:xfrm>
            <a:off x="2401888" y="2044700"/>
            <a:ext cx="3702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r>
              <a:rPr lang="en-US" altLang="en-US" sz="1800">
                <a:solidFill>
                  <a:srgbClr val="CC0000"/>
                </a:solidFill>
                <a:latin typeface="Arial" pitchFamily="34" charset="0"/>
              </a:rPr>
              <a:t>138.76.29.7, 5001   10.0.0.1, 3345</a:t>
            </a:r>
          </a:p>
          <a:p>
            <a:pPr algn="ctr">
              <a:lnSpc>
                <a:spcPct val="100000"/>
              </a:lnSpc>
              <a:spcBef>
                <a:spcPct val="0"/>
              </a:spcBef>
              <a:buClrTx/>
              <a:buSzTx/>
              <a:buFontTx/>
              <a:buNone/>
            </a:pPr>
            <a:r>
              <a:rPr lang="en-US" altLang="en-US" sz="1800">
                <a:latin typeface="Arial" pitchFamily="34" charset="0"/>
              </a:rPr>
              <a:t>……                                         ……</a:t>
            </a:r>
          </a:p>
        </p:txBody>
      </p:sp>
      <p:grpSp>
        <p:nvGrpSpPr>
          <p:cNvPr id="8" name="Group 135"/>
          <p:cNvGrpSpPr>
            <a:grpSpLocks/>
          </p:cNvGrpSpPr>
          <p:nvPr/>
        </p:nvGrpSpPr>
        <p:grpSpPr bwMode="auto">
          <a:xfrm>
            <a:off x="4765675" y="3435350"/>
            <a:ext cx="2784475" cy="1638300"/>
            <a:chOff x="3002" y="2417"/>
            <a:chExt cx="1754" cy="1032"/>
          </a:xfrm>
        </p:grpSpPr>
        <p:sp>
          <p:nvSpPr>
            <p:cNvPr id="86102" name="Rectangle 91"/>
            <p:cNvSpPr>
              <a:spLocks noChangeArrowheads="1"/>
            </p:cNvSpPr>
            <p:nvPr/>
          </p:nvSpPr>
          <p:spPr bwMode="auto">
            <a:xfrm>
              <a:off x="3002" y="3051"/>
              <a:ext cx="1175" cy="256"/>
            </a:xfrm>
            <a:prstGeom prst="rect">
              <a:avLst/>
            </a:prstGeom>
            <a:solidFill>
              <a:schemeClr val="bg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86103" name="Text Box 92"/>
            <p:cNvSpPr txBox="1">
              <a:spLocks noChangeArrowheads="1"/>
            </p:cNvSpPr>
            <p:nvPr/>
          </p:nvSpPr>
          <p:spPr bwMode="auto">
            <a:xfrm>
              <a:off x="3104" y="3042"/>
              <a:ext cx="111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1200">
                  <a:solidFill>
                    <a:srgbClr val="000000"/>
                  </a:solidFill>
                  <a:latin typeface="Arial" pitchFamily="34" charset="0"/>
                </a:rPr>
                <a:t>S: 128.119.40.186, 80 </a:t>
              </a:r>
            </a:p>
            <a:p>
              <a:pPr>
                <a:lnSpc>
                  <a:spcPct val="100000"/>
                </a:lnSpc>
                <a:spcBef>
                  <a:spcPct val="0"/>
                </a:spcBef>
                <a:buClrTx/>
                <a:buSzTx/>
                <a:buFontTx/>
                <a:buNone/>
              </a:pPr>
              <a:r>
                <a:rPr lang="en-US" altLang="en-US" sz="1200">
                  <a:solidFill>
                    <a:srgbClr val="000000"/>
                  </a:solidFill>
                  <a:latin typeface="Arial" pitchFamily="34" charset="0"/>
                </a:rPr>
                <a:t>D: 10.0.0.1, 3345</a:t>
              </a:r>
            </a:p>
            <a:p>
              <a:pPr>
                <a:lnSpc>
                  <a:spcPct val="100000"/>
                </a:lnSpc>
                <a:spcBef>
                  <a:spcPct val="0"/>
                </a:spcBef>
                <a:buClrTx/>
                <a:buSzTx/>
                <a:buFontTx/>
                <a:buNone/>
              </a:pPr>
              <a:endParaRPr lang="en-US" altLang="en-US" sz="1200">
                <a:solidFill>
                  <a:srgbClr val="000000"/>
                </a:solidFill>
                <a:latin typeface="Arial" pitchFamily="34" charset="0"/>
              </a:endParaRPr>
            </a:p>
          </p:txBody>
        </p:sp>
        <p:grpSp>
          <p:nvGrpSpPr>
            <p:cNvPr id="86104" name="Group 93"/>
            <p:cNvGrpSpPr>
              <a:grpSpLocks/>
            </p:cNvGrpSpPr>
            <p:nvPr/>
          </p:nvGrpSpPr>
          <p:grpSpPr bwMode="auto">
            <a:xfrm>
              <a:off x="3054" y="3007"/>
              <a:ext cx="51" cy="99"/>
              <a:chOff x="5508" y="1599"/>
              <a:chExt cx="48" cy="99"/>
            </a:xfrm>
          </p:grpSpPr>
          <p:sp>
            <p:nvSpPr>
              <p:cNvPr id="86113" name="Freeform 94"/>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solidFill>
                    <a:srgbClr val="000000"/>
                  </a:solidFill>
                </a:endParaRPr>
              </a:p>
            </p:txBody>
          </p:sp>
          <p:sp>
            <p:nvSpPr>
              <p:cNvPr id="86114" name="Line 95"/>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sp>
            <p:nvSpPr>
              <p:cNvPr id="86115" name="Line 96"/>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grpSp>
        <p:grpSp>
          <p:nvGrpSpPr>
            <p:cNvPr id="86105" name="Group 97"/>
            <p:cNvGrpSpPr>
              <a:grpSpLocks/>
            </p:cNvGrpSpPr>
            <p:nvPr/>
          </p:nvGrpSpPr>
          <p:grpSpPr bwMode="auto">
            <a:xfrm>
              <a:off x="3059" y="3248"/>
              <a:ext cx="51" cy="99"/>
              <a:chOff x="5508" y="1599"/>
              <a:chExt cx="48" cy="99"/>
            </a:xfrm>
          </p:grpSpPr>
          <p:sp>
            <p:nvSpPr>
              <p:cNvPr id="86110" name="Freeform 9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solidFill>
                    <a:srgbClr val="000000"/>
                  </a:solidFill>
                </a:endParaRPr>
              </a:p>
            </p:txBody>
          </p:sp>
          <p:sp>
            <p:nvSpPr>
              <p:cNvPr id="86111" name="Line 99"/>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sp>
            <p:nvSpPr>
              <p:cNvPr id="86112" name="Line 100"/>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grpSp>
        <p:sp>
          <p:nvSpPr>
            <p:cNvPr id="86106" name="Freeform 101"/>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cap="flat" cmpd="sng">
              <a:solidFill>
                <a:schemeClr val="tx1"/>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solidFill>
                  <a:srgbClr val="000000"/>
                </a:solidFill>
              </a:endParaRPr>
            </a:p>
          </p:txBody>
        </p:sp>
        <p:grpSp>
          <p:nvGrpSpPr>
            <p:cNvPr id="86107" name="Group 102"/>
            <p:cNvGrpSpPr>
              <a:grpSpLocks/>
            </p:cNvGrpSpPr>
            <p:nvPr/>
          </p:nvGrpSpPr>
          <p:grpSpPr bwMode="auto">
            <a:xfrm>
              <a:off x="4240" y="3061"/>
              <a:ext cx="218" cy="231"/>
              <a:chOff x="5140" y="400"/>
              <a:chExt cx="218" cy="231"/>
            </a:xfrm>
          </p:grpSpPr>
          <p:sp>
            <p:nvSpPr>
              <p:cNvPr id="86108" name="Oval 103"/>
              <p:cNvSpPr>
                <a:spLocks noChangeArrowheads="1"/>
              </p:cNvSpPr>
              <p:nvPr/>
            </p:nvSpPr>
            <p:spPr bwMode="auto">
              <a:xfrm>
                <a:off x="5140" y="410"/>
                <a:ext cx="218" cy="218"/>
              </a:xfrm>
              <a:prstGeom prst="ellipse">
                <a:avLst/>
              </a:prstGeom>
              <a:solidFill>
                <a:schemeClr val="bg1"/>
              </a:solidFill>
              <a:ln w="9525">
                <a:solidFill>
                  <a:srgbClr val="CC0000"/>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86109" name="Text Box 104"/>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1800">
                    <a:solidFill>
                      <a:srgbClr val="000000"/>
                    </a:solidFill>
                    <a:latin typeface="Arial" pitchFamily="34" charset="0"/>
                  </a:rPr>
                  <a:t>4</a:t>
                </a:r>
              </a:p>
            </p:txBody>
          </p:sp>
        </p:grpSp>
      </p:grpSp>
      <p:grpSp>
        <p:nvGrpSpPr>
          <p:cNvPr id="12" name="Group 108"/>
          <p:cNvGrpSpPr>
            <a:grpSpLocks/>
          </p:cNvGrpSpPr>
          <p:nvPr/>
        </p:nvGrpSpPr>
        <p:grpSpPr bwMode="auto">
          <a:xfrm>
            <a:off x="1531938" y="3652838"/>
            <a:ext cx="2497137" cy="566737"/>
            <a:chOff x="1026" y="3559"/>
            <a:chExt cx="1573" cy="357"/>
          </a:xfrm>
        </p:grpSpPr>
        <p:grpSp>
          <p:nvGrpSpPr>
            <p:cNvPr id="86087" name="Group 68"/>
            <p:cNvGrpSpPr>
              <a:grpSpLocks/>
            </p:cNvGrpSpPr>
            <p:nvPr/>
          </p:nvGrpSpPr>
          <p:grpSpPr bwMode="auto">
            <a:xfrm>
              <a:off x="1412" y="3559"/>
              <a:ext cx="1187" cy="357"/>
              <a:chOff x="4381" y="786"/>
              <a:chExt cx="1108" cy="357"/>
            </a:xfrm>
          </p:grpSpPr>
          <p:sp>
            <p:nvSpPr>
              <p:cNvPr id="86092" name="Rectangle 69"/>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86093" name="Text Box 70"/>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1200">
                    <a:solidFill>
                      <a:srgbClr val="000000"/>
                    </a:solidFill>
                    <a:latin typeface="Arial" pitchFamily="34" charset="0"/>
                  </a:rPr>
                  <a:t>S: 138.76.29.7, 5001</a:t>
                </a:r>
              </a:p>
              <a:p>
                <a:pPr>
                  <a:lnSpc>
                    <a:spcPct val="100000"/>
                  </a:lnSpc>
                  <a:spcBef>
                    <a:spcPct val="0"/>
                  </a:spcBef>
                  <a:buClrTx/>
                  <a:buSzTx/>
                  <a:buFontTx/>
                  <a:buNone/>
                </a:pPr>
                <a:r>
                  <a:rPr lang="en-US" altLang="en-US" sz="1200">
                    <a:solidFill>
                      <a:srgbClr val="000000"/>
                    </a:solidFill>
                    <a:latin typeface="Arial" pitchFamily="34" charset="0"/>
                  </a:rPr>
                  <a:t>D: 128.119.40.186, 80</a:t>
                </a:r>
              </a:p>
            </p:txBody>
          </p:sp>
          <p:grpSp>
            <p:nvGrpSpPr>
              <p:cNvPr id="86094" name="Group 71"/>
              <p:cNvGrpSpPr>
                <a:grpSpLocks/>
              </p:cNvGrpSpPr>
              <p:nvPr/>
            </p:nvGrpSpPr>
            <p:grpSpPr bwMode="auto">
              <a:xfrm>
                <a:off x="5394" y="786"/>
                <a:ext cx="48" cy="99"/>
                <a:chOff x="5508" y="1599"/>
                <a:chExt cx="48" cy="99"/>
              </a:xfrm>
            </p:grpSpPr>
            <p:sp>
              <p:nvSpPr>
                <p:cNvPr id="86099" name="Freeform 7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solidFill>
                      <a:srgbClr val="000000"/>
                    </a:solidFill>
                  </a:endParaRPr>
                </a:p>
              </p:txBody>
            </p:sp>
            <p:sp>
              <p:nvSpPr>
                <p:cNvPr id="86100" name="Line 73"/>
                <p:cNvSpPr>
                  <a:spLocks noChangeShapeType="1"/>
                </p:cNvSpPr>
                <p:nvPr/>
              </p:nvSpPr>
              <p:spPr bwMode="auto">
                <a:xfrm flipH="1">
                  <a:off x="5512" y="1608"/>
                  <a:ext cx="21"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sp>
              <p:nvSpPr>
                <p:cNvPr id="86101" name="Line 74"/>
                <p:cNvSpPr>
                  <a:spLocks noChangeShapeType="1"/>
                </p:cNvSpPr>
                <p:nvPr/>
              </p:nvSpPr>
              <p:spPr bwMode="auto">
                <a:xfrm flipH="1">
                  <a:off x="5536" y="1620"/>
                  <a:ext cx="21"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grpSp>
          <p:grpSp>
            <p:nvGrpSpPr>
              <p:cNvPr id="86095" name="Group 75"/>
              <p:cNvGrpSpPr>
                <a:grpSpLocks/>
              </p:cNvGrpSpPr>
              <p:nvPr/>
            </p:nvGrpSpPr>
            <p:grpSpPr bwMode="auto">
              <a:xfrm>
                <a:off x="5382" y="1044"/>
                <a:ext cx="48" cy="99"/>
                <a:chOff x="5508" y="1599"/>
                <a:chExt cx="48" cy="99"/>
              </a:xfrm>
            </p:grpSpPr>
            <p:sp>
              <p:nvSpPr>
                <p:cNvPr id="86096" name="Freeform 7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solidFill>
                      <a:srgbClr val="000000"/>
                    </a:solidFill>
                  </a:endParaRPr>
                </a:p>
              </p:txBody>
            </p:sp>
            <p:sp>
              <p:nvSpPr>
                <p:cNvPr id="86097" name="Line 77"/>
                <p:cNvSpPr>
                  <a:spLocks noChangeShapeType="1"/>
                </p:cNvSpPr>
                <p:nvPr/>
              </p:nvSpPr>
              <p:spPr bwMode="auto">
                <a:xfrm flipH="1">
                  <a:off x="5510" y="1608"/>
                  <a:ext cx="21"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sp>
              <p:nvSpPr>
                <p:cNvPr id="86098" name="Line 78"/>
                <p:cNvSpPr>
                  <a:spLocks noChangeShapeType="1"/>
                </p:cNvSpPr>
                <p:nvPr/>
              </p:nvSpPr>
              <p:spPr bwMode="auto">
                <a:xfrm flipH="1">
                  <a:off x="5536" y="1620"/>
                  <a:ext cx="21"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grpSp>
        </p:grpSp>
        <p:sp>
          <p:nvSpPr>
            <p:cNvPr id="86088" name="Line 79"/>
            <p:cNvSpPr>
              <a:spLocks noChangeShapeType="1"/>
            </p:cNvSpPr>
            <p:nvPr/>
          </p:nvSpPr>
          <p:spPr bwMode="auto">
            <a:xfrm flipH="1">
              <a:off x="1026" y="3729"/>
              <a:ext cx="37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grpSp>
          <p:nvGrpSpPr>
            <p:cNvPr id="86089" name="Group 105"/>
            <p:cNvGrpSpPr>
              <a:grpSpLocks/>
            </p:cNvGrpSpPr>
            <p:nvPr/>
          </p:nvGrpSpPr>
          <p:grpSpPr bwMode="auto">
            <a:xfrm>
              <a:off x="1143" y="3613"/>
              <a:ext cx="218" cy="231"/>
              <a:chOff x="5140" y="400"/>
              <a:chExt cx="218" cy="231"/>
            </a:xfrm>
          </p:grpSpPr>
          <p:sp>
            <p:nvSpPr>
              <p:cNvPr id="86090" name="Oval 10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86091" name="Text Box 107"/>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1800">
                    <a:solidFill>
                      <a:srgbClr val="000000"/>
                    </a:solidFill>
                    <a:latin typeface="Arial" pitchFamily="34" charset="0"/>
                  </a:rPr>
                  <a:t>2</a:t>
                </a:r>
              </a:p>
            </p:txBody>
          </p:sp>
        </p:grpSp>
      </p:grpSp>
      <p:grpSp>
        <p:nvGrpSpPr>
          <p:cNvPr id="17" name="Group 112"/>
          <p:cNvGrpSpPr>
            <a:grpSpLocks/>
          </p:cNvGrpSpPr>
          <p:nvPr/>
        </p:nvGrpSpPr>
        <p:grpSpPr bwMode="auto">
          <a:xfrm>
            <a:off x="0" y="1671638"/>
            <a:ext cx="5154613" cy="2052637"/>
            <a:chOff x="0" y="1306"/>
            <a:chExt cx="3247" cy="1293"/>
          </a:xfrm>
        </p:grpSpPr>
        <p:sp>
          <p:nvSpPr>
            <p:cNvPr id="86083" name="Text Box 82"/>
            <p:cNvSpPr txBox="1">
              <a:spLocks noChangeArrowheads="1"/>
            </p:cNvSpPr>
            <p:nvPr/>
          </p:nvSpPr>
          <p:spPr bwMode="auto">
            <a:xfrm>
              <a:off x="0" y="1306"/>
              <a:ext cx="1316" cy="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spcBef>
                  <a:spcPct val="0"/>
                </a:spcBef>
                <a:buClrTx/>
                <a:buSzTx/>
                <a:buFontTx/>
                <a:buNone/>
              </a:pPr>
              <a:r>
                <a:rPr lang="en-US" altLang="en-US" sz="1800" b="1" i="1">
                  <a:solidFill>
                    <a:srgbClr val="CC0000"/>
                  </a:solidFill>
                  <a:latin typeface="Arial" pitchFamily="34" charset="0"/>
                </a:rPr>
                <a:t>2:</a:t>
              </a:r>
              <a:r>
                <a:rPr lang="en-US" altLang="en-US" sz="1800">
                  <a:solidFill>
                    <a:srgbClr val="FF0000"/>
                  </a:solidFill>
                  <a:latin typeface="Arial" pitchFamily="34" charset="0"/>
                </a:rPr>
                <a:t> </a:t>
              </a:r>
              <a:r>
                <a:rPr lang="en-US" altLang="en-US" sz="1800">
                  <a:solidFill>
                    <a:srgbClr val="000099"/>
                  </a:solidFill>
                  <a:latin typeface="Arial" pitchFamily="34" charset="0"/>
                </a:rPr>
                <a:t>NAT router</a:t>
              </a:r>
            </a:p>
            <a:p>
              <a:pPr>
                <a:spcBef>
                  <a:spcPct val="0"/>
                </a:spcBef>
                <a:buClrTx/>
                <a:buSzTx/>
                <a:buFontTx/>
                <a:buNone/>
              </a:pPr>
              <a:r>
                <a:rPr lang="en-US" altLang="en-US" sz="1800">
                  <a:solidFill>
                    <a:srgbClr val="000099"/>
                  </a:solidFill>
                  <a:latin typeface="Arial" pitchFamily="34" charset="0"/>
                </a:rPr>
                <a:t>changes datagram</a:t>
              </a:r>
            </a:p>
            <a:p>
              <a:pPr>
                <a:spcBef>
                  <a:spcPct val="0"/>
                </a:spcBef>
                <a:buClrTx/>
                <a:buSzTx/>
                <a:buFontTx/>
                <a:buNone/>
              </a:pPr>
              <a:r>
                <a:rPr lang="en-US" altLang="en-US" sz="1800">
                  <a:solidFill>
                    <a:srgbClr val="000099"/>
                  </a:solidFill>
                  <a:latin typeface="Arial" pitchFamily="34" charset="0"/>
                </a:rPr>
                <a:t>source addr from</a:t>
              </a:r>
            </a:p>
            <a:p>
              <a:pPr>
                <a:spcBef>
                  <a:spcPct val="0"/>
                </a:spcBef>
                <a:buClrTx/>
                <a:buSzTx/>
                <a:buFontTx/>
                <a:buNone/>
              </a:pPr>
              <a:r>
                <a:rPr lang="en-US" altLang="en-US" sz="1800">
                  <a:solidFill>
                    <a:srgbClr val="000099"/>
                  </a:solidFill>
                  <a:latin typeface="Arial" pitchFamily="34" charset="0"/>
                </a:rPr>
                <a:t>10.0.0.1, 3345 to</a:t>
              </a:r>
            </a:p>
            <a:p>
              <a:pPr>
                <a:spcBef>
                  <a:spcPct val="0"/>
                </a:spcBef>
                <a:buClrTx/>
                <a:buSzTx/>
                <a:buFontTx/>
                <a:buNone/>
              </a:pPr>
              <a:r>
                <a:rPr lang="en-US" altLang="en-US" sz="1800">
                  <a:solidFill>
                    <a:srgbClr val="000099"/>
                  </a:solidFill>
                  <a:latin typeface="Arial" pitchFamily="34" charset="0"/>
                </a:rPr>
                <a:t>138.76.29.7, 5001,</a:t>
              </a:r>
            </a:p>
            <a:p>
              <a:pPr>
                <a:spcBef>
                  <a:spcPct val="0"/>
                </a:spcBef>
                <a:buClrTx/>
                <a:buSzTx/>
                <a:buFontTx/>
                <a:buNone/>
              </a:pPr>
              <a:r>
                <a:rPr lang="en-US" altLang="en-US" sz="1800">
                  <a:solidFill>
                    <a:srgbClr val="000099"/>
                  </a:solidFill>
                  <a:latin typeface="Arial" pitchFamily="34" charset="0"/>
                </a:rPr>
                <a:t>updates table</a:t>
              </a:r>
            </a:p>
          </p:txBody>
        </p:sp>
        <p:sp>
          <p:nvSpPr>
            <p:cNvPr id="86084" name="Line 83"/>
            <p:cNvSpPr>
              <a:spLocks noChangeShapeType="1"/>
            </p:cNvSpPr>
            <p:nvPr/>
          </p:nvSpPr>
          <p:spPr bwMode="auto">
            <a:xfrm>
              <a:off x="1285" y="2243"/>
              <a:ext cx="147" cy="356"/>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6085" name="Line 110"/>
            <p:cNvSpPr>
              <a:spLocks noChangeShapeType="1"/>
            </p:cNvSpPr>
            <p:nvPr/>
          </p:nvSpPr>
          <p:spPr bwMode="auto">
            <a:xfrm flipV="1">
              <a:off x="1275" y="1788"/>
              <a:ext cx="663" cy="455"/>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6086" name="Line 111"/>
            <p:cNvSpPr>
              <a:spLocks noChangeShapeType="1"/>
            </p:cNvSpPr>
            <p:nvPr/>
          </p:nvSpPr>
          <p:spPr bwMode="auto">
            <a:xfrm flipV="1">
              <a:off x="1275" y="1751"/>
              <a:ext cx="1972" cy="491"/>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18" name="Group 129"/>
          <p:cNvGrpSpPr>
            <a:grpSpLocks/>
          </p:cNvGrpSpPr>
          <p:nvPr/>
        </p:nvGrpSpPr>
        <p:grpSpPr bwMode="auto">
          <a:xfrm>
            <a:off x="1360488" y="4681538"/>
            <a:ext cx="2471737" cy="703262"/>
            <a:chOff x="1163" y="3752"/>
            <a:chExt cx="1557" cy="443"/>
          </a:xfrm>
        </p:grpSpPr>
        <p:sp>
          <p:nvSpPr>
            <p:cNvPr id="86069" name="Rectangle 115"/>
            <p:cNvSpPr>
              <a:spLocks noChangeArrowheads="1"/>
            </p:cNvSpPr>
            <p:nvPr/>
          </p:nvSpPr>
          <p:spPr bwMode="auto">
            <a:xfrm>
              <a:off x="1163" y="3796"/>
              <a:ext cx="1183" cy="256"/>
            </a:xfrm>
            <a:prstGeom prst="rect">
              <a:avLst/>
            </a:prstGeom>
            <a:solidFill>
              <a:schemeClr val="bg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86070" name="Text Box 116"/>
            <p:cNvSpPr txBox="1">
              <a:spLocks noChangeArrowheads="1"/>
            </p:cNvSpPr>
            <p:nvPr/>
          </p:nvSpPr>
          <p:spPr bwMode="auto">
            <a:xfrm>
              <a:off x="1281" y="3788"/>
              <a:ext cx="112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1200">
                  <a:solidFill>
                    <a:srgbClr val="000000"/>
                  </a:solidFill>
                  <a:latin typeface="Arial" pitchFamily="34" charset="0"/>
                </a:rPr>
                <a:t>S: 128.119.40.186, 80 </a:t>
              </a:r>
            </a:p>
            <a:p>
              <a:pPr>
                <a:lnSpc>
                  <a:spcPct val="100000"/>
                </a:lnSpc>
                <a:spcBef>
                  <a:spcPct val="0"/>
                </a:spcBef>
                <a:buClrTx/>
                <a:buSzTx/>
                <a:buFontTx/>
                <a:buNone/>
              </a:pPr>
              <a:r>
                <a:rPr lang="en-US" altLang="en-US" sz="1200">
                  <a:solidFill>
                    <a:srgbClr val="000000"/>
                  </a:solidFill>
                  <a:latin typeface="Arial" pitchFamily="34" charset="0"/>
                </a:rPr>
                <a:t>D: 138.76.29.7, 5001</a:t>
              </a:r>
            </a:p>
            <a:p>
              <a:pPr>
                <a:lnSpc>
                  <a:spcPct val="100000"/>
                </a:lnSpc>
                <a:spcBef>
                  <a:spcPct val="0"/>
                </a:spcBef>
                <a:buClrTx/>
                <a:buSzTx/>
                <a:buFontTx/>
                <a:buNone/>
              </a:pPr>
              <a:endParaRPr lang="en-US" altLang="en-US" sz="1200">
                <a:solidFill>
                  <a:srgbClr val="000000"/>
                </a:solidFill>
                <a:latin typeface="Arial" pitchFamily="34" charset="0"/>
              </a:endParaRPr>
            </a:p>
          </p:txBody>
        </p:sp>
        <p:grpSp>
          <p:nvGrpSpPr>
            <p:cNvPr id="86071" name="Group 117"/>
            <p:cNvGrpSpPr>
              <a:grpSpLocks/>
            </p:cNvGrpSpPr>
            <p:nvPr/>
          </p:nvGrpSpPr>
          <p:grpSpPr bwMode="auto">
            <a:xfrm>
              <a:off x="1214" y="3752"/>
              <a:ext cx="52" cy="99"/>
              <a:chOff x="5508" y="1599"/>
              <a:chExt cx="48" cy="99"/>
            </a:xfrm>
          </p:grpSpPr>
          <p:sp>
            <p:nvSpPr>
              <p:cNvPr id="86080" name="Freeform 11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solidFill>
                    <a:srgbClr val="000000"/>
                  </a:solidFill>
                </a:endParaRPr>
              </a:p>
            </p:txBody>
          </p:sp>
          <p:sp>
            <p:nvSpPr>
              <p:cNvPr id="86081" name="Line 119"/>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sp>
            <p:nvSpPr>
              <p:cNvPr id="86082" name="Line 120"/>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grpSp>
        <p:grpSp>
          <p:nvGrpSpPr>
            <p:cNvPr id="86072" name="Group 121"/>
            <p:cNvGrpSpPr>
              <a:grpSpLocks/>
            </p:cNvGrpSpPr>
            <p:nvPr/>
          </p:nvGrpSpPr>
          <p:grpSpPr bwMode="auto">
            <a:xfrm>
              <a:off x="1193" y="3984"/>
              <a:ext cx="52" cy="99"/>
              <a:chOff x="5508" y="1599"/>
              <a:chExt cx="48" cy="99"/>
            </a:xfrm>
          </p:grpSpPr>
          <p:sp>
            <p:nvSpPr>
              <p:cNvPr id="86077" name="Freeform 12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solidFill>
                    <a:srgbClr val="000000"/>
                  </a:solidFill>
                </a:endParaRPr>
              </a:p>
            </p:txBody>
          </p:sp>
          <p:sp>
            <p:nvSpPr>
              <p:cNvPr id="86078" name="Line 123"/>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sp>
            <p:nvSpPr>
              <p:cNvPr id="86079" name="Line 124"/>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grpSp>
        <p:sp>
          <p:nvSpPr>
            <p:cNvPr id="86073" name="Line 125"/>
            <p:cNvSpPr>
              <a:spLocks noChangeShapeType="1"/>
            </p:cNvSpPr>
            <p:nvPr/>
          </p:nvSpPr>
          <p:spPr bwMode="auto">
            <a:xfrm flipH="1">
              <a:off x="2344" y="3931"/>
              <a:ext cx="37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grpSp>
          <p:nvGrpSpPr>
            <p:cNvPr id="86074" name="Group 126"/>
            <p:cNvGrpSpPr>
              <a:grpSpLocks/>
            </p:cNvGrpSpPr>
            <p:nvPr/>
          </p:nvGrpSpPr>
          <p:grpSpPr bwMode="auto">
            <a:xfrm>
              <a:off x="2409" y="3815"/>
              <a:ext cx="218" cy="231"/>
              <a:chOff x="5140" y="400"/>
              <a:chExt cx="218" cy="231"/>
            </a:xfrm>
          </p:grpSpPr>
          <p:sp>
            <p:nvSpPr>
              <p:cNvPr id="86075" name="Oval 127"/>
              <p:cNvSpPr>
                <a:spLocks noChangeArrowheads="1"/>
              </p:cNvSpPr>
              <p:nvPr/>
            </p:nvSpPr>
            <p:spPr bwMode="auto">
              <a:xfrm>
                <a:off x="5140" y="410"/>
                <a:ext cx="218" cy="218"/>
              </a:xfrm>
              <a:prstGeom prst="ellipse">
                <a:avLst/>
              </a:prstGeom>
              <a:solidFill>
                <a:schemeClr val="bg1"/>
              </a:solidFill>
              <a:ln w="9525">
                <a:solidFill>
                  <a:srgbClr val="CC0000"/>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86076" name="Text Box 128"/>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1800">
                    <a:solidFill>
                      <a:srgbClr val="000000"/>
                    </a:solidFill>
                    <a:latin typeface="Arial" pitchFamily="34" charset="0"/>
                  </a:rPr>
                  <a:t>3</a:t>
                </a:r>
              </a:p>
            </p:txBody>
          </p:sp>
        </p:grpSp>
      </p:grpSp>
      <p:sp>
        <p:nvSpPr>
          <p:cNvPr id="233603" name="Text Box 131"/>
          <p:cNvSpPr txBox="1">
            <a:spLocks noChangeArrowheads="1"/>
          </p:cNvSpPr>
          <p:nvPr/>
        </p:nvSpPr>
        <p:spPr bwMode="auto">
          <a:xfrm>
            <a:off x="1317625" y="5170488"/>
            <a:ext cx="208915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spcBef>
                <a:spcPct val="0"/>
              </a:spcBef>
              <a:buClrTx/>
              <a:buSzTx/>
              <a:buFontTx/>
              <a:buNone/>
            </a:pPr>
            <a:r>
              <a:rPr lang="en-US" altLang="en-US" sz="1800" b="1" i="1">
                <a:solidFill>
                  <a:srgbClr val="CC0000"/>
                </a:solidFill>
                <a:latin typeface="Arial" pitchFamily="34" charset="0"/>
              </a:rPr>
              <a:t>3:</a:t>
            </a:r>
            <a:r>
              <a:rPr lang="en-US" altLang="en-US" sz="1800">
                <a:solidFill>
                  <a:srgbClr val="FF0000"/>
                </a:solidFill>
                <a:latin typeface="Arial" pitchFamily="34" charset="0"/>
              </a:rPr>
              <a:t> </a:t>
            </a:r>
            <a:r>
              <a:rPr lang="en-US" altLang="en-US" sz="1800">
                <a:solidFill>
                  <a:srgbClr val="000099"/>
                </a:solidFill>
                <a:latin typeface="Arial" pitchFamily="34" charset="0"/>
              </a:rPr>
              <a:t>reply arrives</a:t>
            </a:r>
          </a:p>
          <a:p>
            <a:pPr>
              <a:spcBef>
                <a:spcPct val="0"/>
              </a:spcBef>
              <a:buClrTx/>
              <a:buSzTx/>
              <a:buFontTx/>
              <a:buNone/>
            </a:pPr>
            <a:r>
              <a:rPr lang="en-US" altLang="en-US" sz="1800">
                <a:solidFill>
                  <a:srgbClr val="000099"/>
                </a:solidFill>
                <a:latin typeface="Arial" pitchFamily="34" charset="0"/>
              </a:rPr>
              <a:t> dest. address:</a:t>
            </a:r>
          </a:p>
          <a:p>
            <a:pPr>
              <a:spcBef>
                <a:spcPct val="0"/>
              </a:spcBef>
              <a:buClrTx/>
              <a:buSzTx/>
              <a:buFontTx/>
              <a:buNone/>
            </a:pPr>
            <a:r>
              <a:rPr lang="en-US" altLang="en-US" sz="1800">
                <a:solidFill>
                  <a:srgbClr val="000099"/>
                </a:solidFill>
                <a:latin typeface="Arial" pitchFamily="34" charset="0"/>
              </a:rPr>
              <a:t> 138.76.29.7, 5001</a:t>
            </a:r>
          </a:p>
        </p:txBody>
      </p:sp>
      <p:sp>
        <p:nvSpPr>
          <p:cNvPr id="233608" name="Text Box 136"/>
          <p:cNvSpPr txBox="1">
            <a:spLocks noChangeArrowheads="1"/>
          </p:cNvSpPr>
          <p:nvPr/>
        </p:nvSpPr>
        <p:spPr bwMode="auto">
          <a:xfrm>
            <a:off x="4741863" y="5005388"/>
            <a:ext cx="3867150" cy="130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spcBef>
                <a:spcPct val="0"/>
              </a:spcBef>
              <a:buClrTx/>
              <a:buSzTx/>
              <a:buFontTx/>
              <a:buNone/>
            </a:pPr>
            <a:r>
              <a:rPr lang="en-US" altLang="en-US" sz="1800" b="1" i="1">
                <a:solidFill>
                  <a:srgbClr val="CC0000"/>
                </a:solidFill>
                <a:latin typeface="Arial" pitchFamily="34" charset="0"/>
              </a:rPr>
              <a:t>4:</a:t>
            </a:r>
            <a:r>
              <a:rPr lang="en-US" altLang="en-US" sz="1800">
                <a:solidFill>
                  <a:srgbClr val="FF0000"/>
                </a:solidFill>
                <a:latin typeface="Arial" pitchFamily="34" charset="0"/>
              </a:rPr>
              <a:t> </a:t>
            </a:r>
            <a:r>
              <a:rPr lang="en-US" altLang="en-US" sz="1800">
                <a:solidFill>
                  <a:srgbClr val="000099"/>
                </a:solidFill>
                <a:latin typeface="Arial" pitchFamily="34" charset="0"/>
              </a:rPr>
              <a:t>NAT router</a:t>
            </a:r>
          </a:p>
          <a:p>
            <a:pPr>
              <a:spcBef>
                <a:spcPct val="0"/>
              </a:spcBef>
              <a:buClrTx/>
              <a:buSzTx/>
              <a:buFontTx/>
              <a:buNone/>
            </a:pPr>
            <a:r>
              <a:rPr lang="en-US" altLang="en-US" sz="1800">
                <a:solidFill>
                  <a:srgbClr val="000099"/>
                </a:solidFill>
                <a:latin typeface="Arial" pitchFamily="34" charset="0"/>
              </a:rPr>
              <a:t>changes datagram</a:t>
            </a:r>
          </a:p>
          <a:p>
            <a:pPr>
              <a:spcBef>
                <a:spcPct val="0"/>
              </a:spcBef>
              <a:buClrTx/>
              <a:buSzTx/>
              <a:buFontTx/>
              <a:buNone/>
            </a:pPr>
            <a:r>
              <a:rPr lang="en-US" altLang="en-US" sz="1800">
                <a:solidFill>
                  <a:srgbClr val="000099"/>
                </a:solidFill>
                <a:latin typeface="Arial" pitchFamily="34" charset="0"/>
              </a:rPr>
              <a:t>dest addr from</a:t>
            </a:r>
          </a:p>
          <a:p>
            <a:pPr>
              <a:spcBef>
                <a:spcPct val="0"/>
              </a:spcBef>
              <a:buClrTx/>
              <a:buSzTx/>
              <a:buFontTx/>
              <a:buNone/>
            </a:pPr>
            <a:r>
              <a:rPr lang="en-US" altLang="en-US" sz="1800">
                <a:solidFill>
                  <a:srgbClr val="000099"/>
                </a:solidFill>
                <a:latin typeface="Arial" pitchFamily="34" charset="0"/>
              </a:rPr>
              <a:t>138.76.29.7, 5001 to 10.0.0.1, 3345 </a:t>
            </a:r>
          </a:p>
          <a:p>
            <a:pPr>
              <a:lnSpc>
                <a:spcPct val="100000"/>
              </a:lnSpc>
              <a:spcBef>
                <a:spcPct val="0"/>
              </a:spcBef>
              <a:buClrTx/>
              <a:buSzTx/>
              <a:buFontTx/>
              <a:buNone/>
            </a:pPr>
            <a:endParaRPr lang="en-US" altLang="en-US" sz="1800">
              <a:solidFill>
                <a:srgbClr val="000099"/>
              </a:solidFill>
              <a:latin typeface="Arial" pitchFamily="34" charset="0"/>
            </a:endParaRPr>
          </a:p>
        </p:txBody>
      </p:sp>
      <p:sp>
        <p:nvSpPr>
          <p:cNvPr id="86047" name="Line 138"/>
          <p:cNvSpPr>
            <a:spLocks noChangeShapeType="1"/>
          </p:cNvSpPr>
          <p:nvPr/>
        </p:nvSpPr>
        <p:spPr bwMode="auto">
          <a:xfrm>
            <a:off x="1022350" y="4273550"/>
            <a:ext cx="302577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9425" name="Rectangle 141"/>
          <p:cNvSpPr>
            <a:spLocks noGrp="1" noChangeArrowheads="1"/>
          </p:cNvSpPr>
          <p:nvPr>
            <p:ph type="title"/>
          </p:nvPr>
        </p:nvSpPr>
        <p:spPr>
          <a:xfrm>
            <a:off x="533400" y="230188"/>
            <a:ext cx="8091488" cy="908050"/>
          </a:xfrm>
        </p:spPr>
        <p:txBody>
          <a:bodyPr/>
          <a:lstStyle/>
          <a:p>
            <a:pPr>
              <a:defRPr/>
            </a:pPr>
            <a:r>
              <a:rPr lang="en-US">
                <a:ea typeface="ＭＳ Ｐゴシック" charset="0"/>
                <a:cs typeface="+mj-cs"/>
              </a:rPr>
              <a:t>NAT: network address translation</a:t>
            </a:r>
          </a:p>
        </p:txBody>
      </p:sp>
      <p:grpSp>
        <p:nvGrpSpPr>
          <p:cNvPr id="86050" name="Group 143"/>
          <p:cNvGrpSpPr>
            <a:grpSpLocks/>
          </p:cNvGrpSpPr>
          <p:nvPr/>
        </p:nvGrpSpPr>
        <p:grpSpPr bwMode="auto">
          <a:xfrm>
            <a:off x="4035425" y="4095750"/>
            <a:ext cx="587375" cy="323850"/>
            <a:chOff x="4396" y="1245"/>
            <a:chExt cx="672" cy="248"/>
          </a:xfrm>
        </p:grpSpPr>
        <p:sp>
          <p:nvSpPr>
            <p:cNvPr id="86061"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latin typeface="Times New Roman" pitchFamily="18" charset="0"/>
                <a:cs typeface="Arial" pitchFamily="34" charset="0"/>
              </a:endParaRPr>
            </a:p>
          </p:txBody>
        </p:sp>
        <p:sp>
          <p:nvSpPr>
            <p:cNvPr id="86062"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2400">
                <a:latin typeface="Times New Roman" pitchFamily="18" charset="0"/>
                <a:cs typeface="Arial" pitchFamily="34" charset="0"/>
              </a:endParaRPr>
            </a:p>
          </p:txBody>
        </p:sp>
        <p:sp>
          <p:nvSpPr>
            <p:cNvPr id="86063"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latin typeface="Times New Roman" pitchFamily="18" charset="0"/>
                <a:cs typeface="Arial" pitchFamily="34" charset="0"/>
              </a:endParaRPr>
            </a:p>
          </p:txBody>
        </p:sp>
        <p:grpSp>
          <p:nvGrpSpPr>
            <p:cNvPr id="86064" name="Group 147"/>
            <p:cNvGrpSpPr>
              <a:grpSpLocks/>
            </p:cNvGrpSpPr>
            <p:nvPr/>
          </p:nvGrpSpPr>
          <p:grpSpPr bwMode="auto">
            <a:xfrm>
              <a:off x="4530" y="1287"/>
              <a:ext cx="377" cy="75"/>
              <a:chOff x="2468" y="1332"/>
              <a:chExt cx="310" cy="60"/>
            </a:xfrm>
          </p:grpSpPr>
          <p:sp>
            <p:nvSpPr>
              <p:cNvPr id="86067" name="Freeform 14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068" name="Freeform 14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86065" name="Line 150"/>
            <p:cNvSpPr>
              <a:spLocks noChangeShapeType="1"/>
            </p:cNvSpPr>
            <p:nvPr/>
          </p:nvSpPr>
          <p:spPr bwMode="auto">
            <a:xfrm>
              <a:off x="4400" y="1322"/>
              <a:ext cx="0" cy="1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66" name="Line 151"/>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6051" name="Group 156"/>
          <p:cNvGrpSpPr>
            <a:grpSpLocks/>
          </p:cNvGrpSpPr>
          <p:nvPr/>
        </p:nvGrpSpPr>
        <p:grpSpPr bwMode="auto">
          <a:xfrm flipH="1">
            <a:off x="7529513" y="3311525"/>
            <a:ext cx="641350" cy="558800"/>
            <a:chOff x="-44" y="1473"/>
            <a:chExt cx="981" cy="1105"/>
          </a:xfrm>
        </p:grpSpPr>
        <p:pic>
          <p:nvPicPr>
            <p:cNvPr id="86059" name="Picture 157"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60" name="Freeform 158"/>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86052" name="Group 159"/>
          <p:cNvGrpSpPr>
            <a:grpSpLocks/>
          </p:cNvGrpSpPr>
          <p:nvPr/>
        </p:nvGrpSpPr>
        <p:grpSpPr bwMode="auto">
          <a:xfrm flipH="1">
            <a:off x="7540625" y="4054475"/>
            <a:ext cx="641350" cy="558800"/>
            <a:chOff x="-44" y="1473"/>
            <a:chExt cx="981" cy="1105"/>
          </a:xfrm>
        </p:grpSpPr>
        <p:pic>
          <p:nvPicPr>
            <p:cNvPr id="86057" name="Picture 160"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58" name="Freeform 161"/>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86053" name="Group 162"/>
          <p:cNvGrpSpPr>
            <a:grpSpLocks/>
          </p:cNvGrpSpPr>
          <p:nvPr/>
        </p:nvGrpSpPr>
        <p:grpSpPr bwMode="auto">
          <a:xfrm flipH="1">
            <a:off x="7548563" y="4808538"/>
            <a:ext cx="641350" cy="558800"/>
            <a:chOff x="-44" y="1473"/>
            <a:chExt cx="981" cy="1105"/>
          </a:xfrm>
        </p:grpSpPr>
        <p:pic>
          <p:nvPicPr>
            <p:cNvPr id="86055" name="Picture 163"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56" name="Freeform 164"/>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sp>
        <p:nvSpPr>
          <p:cNvPr id="86054" name="Line 32"/>
          <p:cNvSpPr>
            <a:spLocks noChangeShapeType="1"/>
          </p:cNvSpPr>
          <p:nvPr/>
        </p:nvSpPr>
        <p:spPr bwMode="auto">
          <a:xfrm>
            <a:off x="7386638" y="4238625"/>
            <a:ext cx="2190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 name="Slide Number Placeholder 3"/>
          <p:cNvSpPr>
            <a:spLocks noGrp="1"/>
          </p:cNvSpPr>
          <p:nvPr>
            <p:ph type="sldNum" sz="quarter" idx="12"/>
          </p:nvPr>
        </p:nvSpPr>
        <p:spPr/>
        <p:txBody>
          <a:bodyPr/>
          <a:lstStyle/>
          <a:p>
            <a:pPr>
              <a:defRPr/>
            </a:pPr>
            <a:fld id="{2D848FA3-815C-426D-ADDC-7E5C7A336E43}" type="slidenum">
              <a:rPr lang="en-US" smtClean="0"/>
              <a:pPr>
                <a:defRPr/>
              </a:pPr>
              <a:t>51</a:t>
            </a:fld>
            <a:endParaRPr lang="en-US" dirty="0"/>
          </a:p>
        </p:txBody>
      </p:sp>
    </p:spTree>
    <p:extLst>
      <p:ext uri="{BB962C8B-B14F-4D97-AF65-F5344CB8AC3E}">
        <p14:creationId xmlns:p14="http://schemas.microsoft.com/office/powerpoint/2010/main" val="2663721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childTnLst>
                          </p:cTn>
                        </p:par>
                        <p:par>
                          <p:cTn id="8" fill="hold" nodeType="afterGroup">
                            <p:stCondLst>
                              <p:cond delay="10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1000"/>
                                        <p:tgtEl>
                                          <p:spTgt spid="12"/>
                                        </p:tgtEl>
                                      </p:cBhvr>
                                    </p:animEffect>
                                  </p:childTnLst>
                                </p:cTn>
                              </p:par>
                            </p:childTnLst>
                          </p:cTn>
                        </p:par>
                        <p:par>
                          <p:cTn id="16" fill="hold" nodeType="afterGroup">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233533"/>
                                        </p:tgtEl>
                                        <p:attrNameLst>
                                          <p:attrName>style.visibility</p:attrName>
                                        </p:attrNameLst>
                                      </p:cBhvr>
                                      <p:to>
                                        <p:strVal val="visible"/>
                                      </p:to>
                                    </p:set>
                                  </p:childTnLst>
                                </p:cTn>
                              </p:par>
                            </p:childTnLst>
                          </p:cTn>
                        </p:par>
                        <p:par>
                          <p:cTn id="19" fill="hold" nodeType="afterGroup">
                            <p:stCondLst>
                              <p:cond delay="1000"/>
                            </p:stCondLst>
                            <p:childTnLst>
                              <p:par>
                                <p:cTn id="20" presetID="1" presetClass="entr" presetSubtype="0"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1000"/>
                                        <p:tgtEl>
                                          <p:spTgt spid="18"/>
                                        </p:tgtEl>
                                      </p:cBhvr>
                                    </p:animEffect>
                                  </p:childTnLst>
                                </p:cTn>
                              </p:par>
                            </p:childTnLst>
                          </p:cTn>
                        </p:par>
                        <p:par>
                          <p:cTn id="27" fill="hold" nodeType="afterGroup">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233603"/>
                                        </p:tgtEl>
                                        <p:attrNameLst>
                                          <p:attrName>style.visibility</p:attrName>
                                        </p:attrNameLst>
                                      </p:cBhvr>
                                      <p:to>
                                        <p:strVal val="visible"/>
                                      </p:to>
                                    </p:set>
                                  </p:childTnLst>
                                  <p:subTnLst>
                                    <p:set>
                                      <p:cBhvr override="childStyle">
                                        <p:cTn dur="1" fill="hold" display="0" masterRel="nextClick" afterEffect="1"/>
                                        <p:tgtEl>
                                          <p:spTgt spid="233603"/>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1000"/>
                                        <p:tgtEl>
                                          <p:spTgt spid="8"/>
                                        </p:tgtEl>
                                      </p:cBhvr>
                                    </p:animEffect>
                                  </p:childTnLst>
                                </p:cTn>
                              </p:par>
                            </p:childTnLst>
                          </p:cTn>
                        </p:par>
                        <p:par>
                          <p:cTn id="35" fill="hold" nodeType="afterGroup">
                            <p:stCondLst>
                              <p:cond delay="1000"/>
                            </p:stCondLst>
                            <p:childTnLst>
                              <p:par>
                                <p:cTn id="36" presetID="1" presetClass="entr" presetSubtype="0" fill="hold" grpId="0" nodeType="afterEffect">
                                  <p:stCondLst>
                                    <p:cond delay="0"/>
                                  </p:stCondLst>
                                  <p:childTnLst>
                                    <p:set>
                                      <p:cBhvr>
                                        <p:cTn id="37" dur="1" fill="hold">
                                          <p:stCondLst>
                                            <p:cond delay="0"/>
                                          </p:stCondLst>
                                        </p:cTn>
                                        <p:tgtEl>
                                          <p:spTgt spid="2336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533" grpId="0"/>
      <p:bldP spid="233603" grpId="0"/>
      <p:bldP spid="23360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3"/>
          <p:cNvSpPr>
            <a:spLocks noGrp="1" noChangeArrowheads="1"/>
          </p:cNvSpPr>
          <p:nvPr>
            <p:ph type="body" idx="1"/>
          </p:nvPr>
        </p:nvSpPr>
        <p:spPr>
          <a:xfrm>
            <a:off x="457200" y="1463720"/>
            <a:ext cx="8229600" cy="4876800"/>
          </a:xfrm>
        </p:spPr>
        <p:txBody>
          <a:bodyPr/>
          <a:lstStyle/>
          <a:p>
            <a:r>
              <a:rPr lang="en-US" altLang="en-US"/>
              <a:t>16-bit port-number field: </a:t>
            </a:r>
          </a:p>
          <a:p>
            <a:pPr lvl="1"/>
            <a:r>
              <a:rPr lang="en-US" altLang="en-US" sz="2800"/>
              <a:t>60,000 simultaneous connections with a single LAN-side address!</a:t>
            </a:r>
          </a:p>
          <a:p>
            <a:r>
              <a:rPr lang="en-US" altLang="en-US"/>
              <a:t>NAT is controversial:</a:t>
            </a:r>
          </a:p>
          <a:p>
            <a:pPr lvl="1"/>
            <a:r>
              <a:rPr lang="en-US" altLang="en-US" sz="2800"/>
              <a:t>routers should only process up to layer 3</a:t>
            </a:r>
          </a:p>
          <a:p>
            <a:pPr lvl="1"/>
            <a:r>
              <a:rPr lang="en-US" altLang="en-US" sz="2800"/>
              <a:t>violates end-to-end argument</a:t>
            </a:r>
          </a:p>
          <a:p>
            <a:pPr lvl="2"/>
            <a:r>
              <a:rPr lang="en-US" altLang="en-US" sz="2400">
                <a:latin typeface="Gill Sans MT" pitchFamily="34" charset="0"/>
              </a:rPr>
              <a:t>NAT possibility must be taken into account by app designers, e.g., P2P applications</a:t>
            </a:r>
          </a:p>
          <a:p>
            <a:pPr lvl="1"/>
            <a:r>
              <a:rPr lang="en-US" altLang="en-US" sz="2800"/>
              <a:t>address shortage should instead be solved by IPv6</a:t>
            </a:r>
          </a:p>
          <a:p>
            <a:endParaRPr lang="en-US" altLang="en-US"/>
          </a:p>
        </p:txBody>
      </p:sp>
      <p:sp>
        <p:nvSpPr>
          <p:cNvPr id="60421" name="Rectangle 5"/>
          <p:cNvSpPr>
            <a:spLocks noGrp="1" noChangeArrowheads="1"/>
          </p:cNvSpPr>
          <p:nvPr>
            <p:ph type="title"/>
          </p:nvPr>
        </p:nvSpPr>
        <p:spPr>
          <a:xfrm>
            <a:off x="533400" y="230188"/>
            <a:ext cx="8091488" cy="908050"/>
          </a:xfrm>
        </p:spPr>
        <p:txBody>
          <a:bodyPr/>
          <a:lstStyle/>
          <a:p>
            <a:pPr>
              <a:defRPr/>
            </a:pPr>
            <a:r>
              <a:rPr lang="en-US">
                <a:ea typeface="ＭＳ Ｐゴシック" charset="0"/>
                <a:cs typeface="+mj-cs"/>
              </a:rPr>
              <a:t>NAT: network address translation</a:t>
            </a:r>
          </a:p>
        </p:txBody>
      </p:sp>
      <p:sp>
        <p:nvSpPr>
          <p:cNvPr id="3" name="Slide Number Placeholder 2"/>
          <p:cNvSpPr>
            <a:spLocks noGrp="1"/>
          </p:cNvSpPr>
          <p:nvPr>
            <p:ph type="sldNum" sz="quarter" idx="12"/>
          </p:nvPr>
        </p:nvSpPr>
        <p:spPr/>
        <p:txBody>
          <a:bodyPr/>
          <a:lstStyle/>
          <a:p>
            <a:pPr>
              <a:defRPr/>
            </a:pPr>
            <a:fld id="{72D7C269-5CFB-4285-AA47-2FF7B901B80C}" type="slidenum">
              <a:rPr lang="en-US" smtClean="0"/>
              <a:pPr>
                <a:defRPr/>
              </a:pPr>
              <a:t>52</a:t>
            </a:fld>
            <a:endParaRPr lang="en-US" dirty="0"/>
          </a:p>
        </p:txBody>
      </p:sp>
    </p:spTree>
    <p:extLst>
      <p:ext uri="{BB962C8B-B14F-4D97-AF65-F5344CB8AC3E}">
        <p14:creationId xmlns:p14="http://schemas.microsoft.com/office/powerpoint/2010/main" val="6091939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2"/>
          <p:cNvSpPr>
            <a:spLocks noGrp="1" noChangeArrowheads="1"/>
          </p:cNvSpPr>
          <p:nvPr>
            <p:ph type="title"/>
          </p:nvPr>
        </p:nvSpPr>
        <p:spPr/>
        <p:txBody>
          <a:bodyPr/>
          <a:lstStyle/>
          <a:p>
            <a:pPr>
              <a:defRPr/>
            </a:pPr>
            <a:r>
              <a:rPr lang="en-US">
                <a:ea typeface="ＭＳ Ｐゴシック" charset="0"/>
                <a:cs typeface="+mj-cs"/>
              </a:rPr>
              <a:t>NAT traversal problem</a:t>
            </a:r>
          </a:p>
        </p:txBody>
      </p:sp>
      <p:sp>
        <p:nvSpPr>
          <p:cNvPr id="88070" name="Rectangle 3"/>
          <p:cNvSpPr>
            <a:spLocks noGrp="1" noChangeArrowheads="1"/>
          </p:cNvSpPr>
          <p:nvPr>
            <p:ph type="body" sz="half" idx="1"/>
          </p:nvPr>
        </p:nvSpPr>
        <p:spPr>
          <a:xfrm>
            <a:off x="533400" y="1406525"/>
            <a:ext cx="4559300" cy="5159375"/>
          </a:xfrm>
        </p:spPr>
        <p:txBody>
          <a:bodyPr/>
          <a:lstStyle/>
          <a:p>
            <a:r>
              <a:rPr lang="en-US" altLang="en-US" sz="2400"/>
              <a:t>client wants to connect to server with address 10.0.0.1</a:t>
            </a:r>
          </a:p>
          <a:p>
            <a:pPr lvl="1"/>
            <a:r>
              <a:rPr lang="en-US" altLang="en-US" sz="2000"/>
              <a:t>server address 10.0.0.1 local to LAN (client can</a:t>
            </a:r>
            <a:r>
              <a:rPr lang="ja-JP" altLang="en-US" sz="2000"/>
              <a:t>’</a:t>
            </a:r>
            <a:r>
              <a:rPr lang="en-US" altLang="ja-JP" sz="2000"/>
              <a:t>t use it as destination addr)</a:t>
            </a:r>
          </a:p>
          <a:p>
            <a:pPr lvl="1"/>
            <a:r>
              <a:rPr lang="en-US" altLang="en-US" sz="2000"/>
              <a:t>only one externally visible NATed address: 138.76.29.7</a:t>
            </a:r>
          </a:p>
          <a:p>
            <a:r>
              <a:rPr lang="en-US" altLang="en-US" sz="2400" i="1">
                <a:solidFill>
                  <a:srgbClr val="CC0000"/>
                </a:solidFill>
              </a:rPr>
              <a:t>solution1:</a:t>
            </a:r>
            <a:r>
              <a:rPr lang="en-US" altLang="en-US" sz="2400"/>
              <a:t> statically configure NAT to forward incoming connection requests at given port to server</a:t>
            </a:r>
          </a:p>
          <a:p>
            <a:pPr lvl="1"/>
            <a:r>
              <a:rPr lang="en-US" altLang="en-US" sz="2000"/>
              <a:t>e.g., (123.76.29.7, port 2500) always forwarded to 10.0.0.1 port 25000</a:t>
            </a:r>
          </a:p>
        </p:txBody>
      </p:sp>
      <p:sp>
        <p:nvSpPr>
          <p:cNvPr id="88071" name="Freeform 29"/>
          <p:cNvSpPr>
            <a:spLocks/>
          </p:cNvSpPr>
          <p:nvPr/>
        </p:nvSpPr>
        <p:spPr bwMode="auto">
          <a:xfrm>
            <a:off x="7115175" y="2185988"/>
            <a:ext cx="1676400" cy="2487612"/>
          </a:xfrm>
          <a:custGeom>
            <a:avLst/>
            <a:gdLst>
              <a:gd name="T0" fmla="*/ 2147483647 w 1056"/>
              <a:gd name="T1" fmla="*/ 2147483647 h 1567"/>
              <a:gd name="T2" fmla="*/ 2147483647 w 1056"/>
              <a:gd name="T3" fmla="*/ 2147483647 h 1567"/>
              <a:gd name="T4" fmla="*/ 2147483647 w 1056"/>
              <a:gd name="T5" fmla="*/ 2147483647 h 1567"/>
              <a:gd name="T6" fmla="*/ 2147483647 w 1056"/>
              <a:gd name="T7" fmla="*/ 2147483647 h 1567"/>
              <a:gd name="T8" fmla="*/ 2147483647 w 1056"/>
              <a:gd name="T9" fmla="*/ 2147483647 h 1567"/>
              <a:gd name="T10" fmla="*/ 2147483647 w 1056"/>
              <a:gd name="T11" fmla="*/ 2147483647 h 1567"/>
              <a:gd name="T12" fmla="*/ 2147483647 w 1056"/>
              <a:gd name="T13" fmla="*/ 2147483647 h 1567"/>
              <a:gd name="T14" fmla="*/ 2147483647 w 1056"/>
              <a:gd name="T15" fmla="*/ 2147483647 h 1567"/>
              <a:gd name="T16" fmla="*/ 2147483647 w 1056"/>
              <a:gd name="T17" fmla="*/ 2147483647 h 1567"/>
              <a:gd name="T18" fmla="*/ 2147483647 w 1056"/>
              <a:gd name="T19" fmla="*/ 2147483647 h 1567"/>
              <a:gd name="T20" fmla="*/ 2147483647 w 1056"/>
              <a:gd name="T21" fmla="*/ 2147483647 h 1567"/>
              <a:gd name="T22" fmla="*/ 2147483647 w 1056"/>
              <a:gd name="T23" fmla="*/ 2147483647 h 1567"/>
              <a:gd name="T24" fmla="*/ 2147483647 w 1056"/>
              <a:gd name="T25" fmla="*/ 2147483647 h 15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56"/>
              <a:gd name="T40" fmla="*/ 0 h 1567"/>
              <a:gd name="T41" fmla="*/ 1056 w 1056"/>
              <a:gd name="T42" fmla="*/ 1567 h 156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56" h="1567">
                <a:moveTo>
                  <a:pt x="109" y="676"/>
                </a:moveTo>
                <a:cubicBezTo>
                  <a:pt x="199" y="644"/>
                  <a:pt x="527" y="657"/>
                  <a:pt x="598" y="647"/>
                </a:cubicBezTo>
                <a:cubicBezTo>
                  <a:pt x="669" y="637"/>
                  <a:pt x="538" y="694"/>
                  <a:pt x="533" y="614"/>
                </a:cubicBezTo>
                <a:cubicBezTo>
                  <a:pt x="527" y="534"/>
                  <a:pt x="522" y="265"/>
                  <a:pt x="566" y="169"/>
                </a:cubicBezTo>
                <a:cubicBezTo>
                  <a:pt x="610" y="73"/>
                  <a:pt x="721" y="51"/>
                  <a:pt x="795" y="38"/>
                </a:cubicBezTo>
                <a:cubicBezTo>
                  <a:pt x="869" y="25"/>
                  <a:pt x="981" y="0"/>
                  <a:pt x="1013" y="90"/>
                </a:cubicBezTo>
                <a:cubicBezTo>
                  <a:pt x="1045" y="180"/>
                  <a:pt x="988" y="448"/>
                  <a:pt x="987" y="579"/>
                </a:cubicBezTo>
                <a:cubicBezTo>
                  <a:pt x="986" y="710"/>
                  <a:pt x="1005" y="730"/>
                  <a:pt x="1005" y="875"/>
                </a:cubicBezTo>
                <a:cubicBezTo>
                  <a:pt x="1005" y="1020"/>
                  <a:pt x="1056" y="1351"/>
                  <a:pt x="987" y="1451"/>
                </a:cubicBezTo>
                <a:cubicBezTo>
                  <a:pt x="918" y="1551"/>
                  <a:pt x="678" y="1567"/>
                  <a:pt x="592" y="1478"/>
                </a:cubicBezTo>
                <a:cubicBezTo>
                  <a:pt x="506" y="1389"/>
                  <a:pt x="562" y="1026"/>
                  <a:pt x="473" y="919"/>
                </a:cubicBezTo>
                <a:cubicBezTo>
                  <a:pt x="384" y="812"/>
                  <a:pt x="122" y="878"/>
                  <a:pt x="61" y="838"/>
                </a:cubicBezTo>
                <a:cubicBezTo>
                  <a:pt x="0" y="798"/>
                  <a:pt x="26" y="710"/>
                  <a:pt x="109" y="67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8072" name="Line 35"/>
          <p:cNvSpPr>
            <a:spLocks noChangeShapeType="1"/>
          </p:cNvSpPr>
          <p:nvPr/>
        </p:nvSpPr>
        <p:spPr bwMode="auto">
          <a:xfrm>
            <a:off x="8140700" y="2613025"/>
            <a:ext cx="1333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sp>
        <p:nvSpPr>
          <p:cNvPr id="88073" name="Line 36"/>
          <p:cNvSpPr>
            <a:spLocks noChangeShapeType="1"/>
          </p:cNvSpPr>
          <p:nvPr/>
        </p:nvSpPr>
        <p:spPr bwMode="auto">
          <a:xfrm flipV="1">
            <a:off x="8034338" y="4117975"/>
            <a:ext cx="1714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8074" name="Text Box 37"/>
          <p:cNvSpPr txBox="1">
            <a:spLocks noChangeArrowheads="1"/>
          </p:cNvSpPr>
          <p:nvPr/>
        </p:nvSpPr>
        <p:spPr bwMode="auto">
          <a:xfrm>
            <a:off x="7905750" y="1997075"/>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1600">
                <a:solidFill>
                  <a:srgbClr val="000000"/>
                </a:solidFill>
                <a:latin typeface="Arial" pitchFamily="34" charset="0"/>
              </a:rPr>
              <a:t>10.0.0.1</a:t>
            </a:r>
          </a:p>
        </p:txBody>
      </p:sp>
      <p:sp>
        <p:nvSpPr>
          <p:cNvPr id="88075" name="Text Box 56"/>
          <p:cNvSpPr txBox="1">
            <a:spLocks noChangeArrowheads="1"/>
          </p:cNvSpPr>
          <p:nvPr/>
        </p:nvSpPr>
        <p:spPr bwMode="auto">
          <a:xfrm>
            <a:off x="7134225" y="2946400"/>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1600">
                <a:solidFill>
                  <a:srgbClr val="000000"/>
                </a:solidFill>
                <a:latin typeface="Arial" pitchFamily="34" charset="0"/>
              </a:rPr>
              <a:t>10.0.0.4</a:t>
            </a:r>
          </a:p>
        </p:txBody>
      </p:sp>
      <p:sp>
        <p:nvSpPr>
          <p:cNvPr id="88076" name="Line 57"/>
          <p:cNvSpPr>
            <a:spLocks noChangeShapeType="1"/>
          </p:cNvSpPr>
          <p:nvPr/>
        </p:nvSpPr>
        <p:spPr bwMode="auto">
          <a:xfrm flipH="1">
            <a:off x="7258050" y="3201988"/>
            <a:ext cx="85725" cy="1285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sp>
        <p:nvSpPr>
          <p:cNvPr id="88077" name="Line 58"/>
          <p:cNvSpPr>
            <a:spLocks noChangeShapeType="1"/>
          </p:cNvSpPr>
          <p:nvPr/>
        </p:nvSpPr>
        <p:spPr bwMode="auto">
          <a:xfrm flipH="1">
            <a:off x="6518275" y="3440113"/>
            <a:ext cx="85725" cy="128587"/>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sp>
        <p:nvSpPr>
          <p:cNvPr id="88078" name="Text Box 88"/>
          <p:cNvSpPr txBox="1">
            <a:spLocks noChangeArrowheads="1"/>
          </p:cNvSpPr>
          <p:nvPr/>
        </p:nvSpPr>
        <p:spPr bwMode="auto">
          <a:xfrm>
            <a:off x="6613525" y="3551238"/>
            <a:ext cx="7810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spcBef>
                <a:spcPct val="0"/>
              </a:spcBef>
              <a:buClrTx/>
              <a:buSzTx/>
              <a:buFontTx/>
              <a:buNone/>
            </a:pPr>
            <a:r>
              <a:rPr lang="en-US" altLang="en-US" sz="1800">
                <a:solidFill>
                  <a:srgbClr val="CC0000"/>
                </a:solidFill>
                <a:latin typeface="Arial" pitchFamily="34" charset="0"/>
              </a:rPr>
              <a:t>NAT </a:t>
            </a:r>
          </a:p>
          <a:p>
            <a:pPr algn="ctr">
              <a:spcBef>
                <a:spcPct val="0"/>
              </a:spcBef>
              <a:buClrTx/>
              <a:buSzTx/>
              <a:buFontTx/>
              <a:buNone/>
            </a:pPr>
            <a:r>
              <a:rPr lang="en-US" altLang="en-US" sz="1800">
                <a:solidFill>
                  <a:srgbClr val="CC0000"/>
                </a:solidFill>
                <a:latin typeface="Arial" pitchFamily="34" charset="0"/>
              </a:rPr>
              <a:t>router</a:t>
            </a:r>
          </a:p>
        </p:txBody>
      </p:sp>
      <p:sp>
        <p:nvSpPr>
          <p:cNvPr id="88079" name="Text Box 89"/>
          <p:cNvSpPr txBox="1">
            <a:spLocks noChangeArrowheads="1"/>
          </p:cNvSpPr>
          <p:nvPr/>
        </p:nvSpPr>
        <p:spPr bwMode="auto">
          <a:xfrm>
            <a:off x="5295900" y="3503613"/>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1600">
                <a:solidFill>
                  <a:srgbClr val="000000"/>
                </a:solidFill>
                <a:latin typeface="Arial" pitchFamily="34" charset="0"/>
              </a:rPr>
              <a:t>138.76.29.7</a:t>
            </a:r>
          </a:p>
        </p:txBody>
      </p:sp>
      <p:sp>
        <p:nvSpPr>
          <p:cNvPr id="88080" name="Line 100"/>
          <p:cNvSpPr>
            <a:spLocks noChangeShapeType="1"/>
          </p:cNvSpPr>
          <p:nvPr/>
        </p:nvSpPr>
        <p:spPr bwMode="auto">
          <a:xfrm>
            <a:off x="6345238" y="3422650"/>
            <a:ext cx="4016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8081" name="Text Box 102"/>
          <p:cNvSpPr txBox="1">
            <a:spLocks noChangeArrowheads="1"/>
          </p:cNvSpPr>
          <p:nvPr/>
        </p:nvSpPr>
        <p:spPr bwMode="auto">
          <a:xfrm>
            <a:off x="5046663" y="2182813"/>
            <a:ext cx="717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1800">
                <a:solidFill>
                  <a:srgbClr val="000000"/>
                </a:solidFill>
                <a:latin typeface="Arial" pitchFamily="34" charset="0"/>
              </a:rPr>
              <a:t>client</a:t>
            </a:r>
          </a:p>
        </p:txBody>
      </p:sp>
      <p:sp>
        <p:nvSpPr>
          <p:cNvPr id="88082" name="Text Box 103"/>
          <p:cNvSpPr txBox="1">
            <a:spLocks noChangeArrowheads="1"/>
          </p:cNvSpPr>
          <p:nvPr/>
        </p:nvSpPr>
        <p:spPr bwMode="auto">
          <a:xfrm>
            <a:off x="5668963" y="2405063"/>
            <a:ext cx="409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3200">
                <a:solidFill>
                  <a:srgbClr val="000099"/>
                </a:solidFill>
                <a:latin typeface="Arial" pitchFamily="34" charset="0"/>
              </a:rPr>
              <a:t>?</a:t>
            </a:r>
          </a:p>
        </p:txBody>
      </p:sp>
      <p:sp>
        <p:nvSpPr>
          <p:cNvPr id="88083" name="Line 104"/>
          <p:cNvSpPr>
            <a:spLocks noChangeShapeType="1"/>
          </p:cNvSpPr>
          <p:nvPr/>
        </p:nvSpPr>
        <p:spPr bwMode="auto">
          <a:xfrm>
            <a:off x="5653088" y="3019425"/>
            <a:ext cx="401637" cy="2778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grpSp>
        <p:nvGrpSpPr>
          <p:cNvPr id="88084" name="Group 116"/>
          <p:cNvGrpSpPr>
            <a:grpSpLocks/>
          </p:cNvGrpSpPr>
          <p:nvPr/>
        </p:nvGrpSpPr>
        <p:grpSpPr bwMode="auto">
          <a:xfrm>
            <a:off x="6656388" y="3203575"/>
            <a:ext cx="587375" cy="323850"/>
            <a:chOff x="4396" y="1245"/>
            <a:chExt cx="672" cy="248"/>
          </a:xfrm>
        </p:grpSpPr>
        <p:sp>
          <p:nvSpPr>
            <p:cNvPr id="8812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latin typeface="Arial" pitchFamily="34" charset="0"/>
                <a:cs typeface="Arial" pitchFamily="34" charset="0"/>
              </a:endParaRPr>
            </a:p>
          </p:txBody>
        </p:sp>
        <p:sp>
          <p:nvSpPr>
            <p:cNvPr id="8813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2400">
                <a:latin typeface="Arial" pitchFamily="34" charset="0"/>
                <a:cs typeface="Arial" pitchFamily="34" charset="0"/>
              </a:endParaRPr>
            </a:p>
          </p:txBody>
        </p:sp>
        <p:sp>
          <p:nvSpPr>
            <p:cNvPr id="8813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latin typeface="Arial" pitchFamily="34" charset="0"/>
                <a:cs typeface="Arial" pitchFamily="34" charset="0"/>
              </a:endParaRPr>
            </a:p>
          </p:txBody>
        </p:sp>
        <p:grpSp>
          <p:nvGrpSpPr>
            <p:cNvPr id="88132" name="Group 120"/>
            <p:cNvGrpSpPr>
              <a:grpSpLocks/>
            </p:cNvGrpSpPr>
            <p:nvPr/>
          </p:nvGrpSpPr>
          <p:grpSpPr bwMode="auto">
            <a:xfrm>
              <a:off x="4530" y="1287"/>
              <a:ext cx="377" cy="75"/>
              <a:chOff x="2468" y="1332"/>
              <a:chExt cx="310" cy="60"/>
            </a:xfrm>
          </p:grpSpPr>
          <p:sp>
            <p:nvSpPr>
              <p:cNvPr id="88135" name="Freeform 12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136" name="Freeform 12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88133" name="Line 123"/>
            <p:cNvSpPr>
              <a:spLocks noChangeShapeType="1"/>
            </p:cNvSpPr>
            <p:nvPr/>
          </p:nvSpPr>
          <p:spPr bwMode="auto">
            <a:xfrm>
              <a:off x="4400" y="1322"/>
              <a:ext cx="0" cy="1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34" name="Line 124"/>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8085" name="Group 128"/>
          <p:cNvGrpSpPr>
            <a:grpSpLocks/>
          </p:cNvGrpSpPr>
          <p:nvPr/>
        </p:nvGrpSpPr>
        <p:grpSpPr bwMode="auto">
          <a:xfrm>
            <a:off x="5021263" y="2652713"/>
            <a:ext cx="685800" cy="649287"/>
            <a:chOff x="-44" y="1473"/>
            <a:chExt cx="981" cy="1105"/>
          </a:xfrm>
        </p:grpSpPr>
        <p:pic>
          <p:nvPicPr>
            <p:cNvPr id="88127" name="Picture 129"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28" name="Freeform 130"/>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solidFill>
                  <a:srgbClr val="000000"/>
                </a:solidFill>
              </a:endParaRPr>
            </a:p>
          </p:txBody>
        </p:sp>
      </p:grpSp>
      <p:grpSp>
        <p:nvGrpSpPr>
          <p:cNvPr id="88086" name="Group 131"/>
          <p:cNvGrpSpPr>
            <a:grpSpLocks/>
          </p:cNvGrpSpPr>
          <p:nvPr/>
        </p:nvGrpSpPr>
        <p:grpSpPr bwMode="auto">
          <a:xfrm flipH="1">
            <a:off x="8108950" y="3163888"/>
            <a:ext cx="641350" cy="558800"/>
            <a:chOff x="-44" y="1473"/>
            <a:chExt cx="981" cy="1105"/>
          </a:xfrm>
        </p:grpSpPr>
        <p:pic>
          <p:nvPicPr>
            <p:cNvPr id="88125" name="Picture 132"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26" name="Freeform 133"/>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88087" name="Group 134"/>
          <p:cNvGrpSpPr>
            <a:grpSpLocks/>
          </p:cNvGrpSpPr>
          <p:nvPr/>
        </p:nvGrpSpPr>
        <p:grpSpPr bwMode="auto">
          <a:xfrm flipH="1">
            <a:off x="8083550" y="3927475"/>
            <a:ext cx="641350" cy="558800"/>
            <a:chOff x="-44" y="1473"/>
            <a:chExt cx="981" cy="1105"/>
          </a:xfrm>
        </p:grpSpPr>
        <p:pic>
          <p:nvPicPr>
            <p:cNvPr id="88123" name="Picture 13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24" name="Freeform 136"/>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sp>
        <p:nvSpPr>
          <p:cNvPr id="88088" name="Line 137"/>
          <p:cNvSpPr>
            <a:spLocks noChangeShapeType="1"/>
          </p:cNvSpPr>
          <p:nvPr/>
        </p:nvSpPr>
        <p:spPr bwMode="auto">
          <a:xfrm>
            <a:off x="7237413" y="3389313"/>
            <a:ext cx="2571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grpSp>
        <p:nvGrpSpPr>
          <p:cNvPr id="88089" name="Group 138"/>
          <p:cNvGrpSpPr>
            <a:grpSpLocks/>
          </p:cNvGrpSpPr>
          <p:nvPr/>
        </p:nvGrpSpPr>
        <p:grpSpPr bwMode="auto">
          <a:xfrm>
            <a:off x="8259763" y="2362200"/>
            <a:ext cx="346075" cy="623888"/>
            <a:chOff x="4140" y="429"/>
            <a:chExt cx="1425" cy="2396"/>
          </a:xfrm>
        </p:grpSpPr>
        <p:sp>
          <p:nvSpPr>
            <p:cNvPr id="88091" name="Freeform 139"/>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88092" name="Rectangle 140"/>
            <p:cNvSpPr>
              <a:spLocks noChangeArrowheads="1"/>
            </p:cNvSpPr>
            <p:nvPr/>
          </p:nvSpPr>
          <p:spPr bwMode="auto">
            <a:xfrm>
              <a:off x="4205" y="429"/>
              <a:ext cx="1046" cy="2286"/>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88093" name="Freeform 141"/>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88094" name="Freeform 142"/>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88095" name="Rectangle 143"/>
            <p:cNvSpPr>
              <a:spLocks noChangeArrowheads="1"/>
            </p:cNvSpPr>
            <p:nvPr/>
          </p:nvSpPr>
          <p:spPr bwMode="auto">
            <a:xfrm>
              <a:off x="4212" y="691"/>
              <a:ext cx="595" cy="49"/>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grpSp>
          <p:nvGrpSpPr>
            <p:cNvPr id="88096" name="Group 144"/>
            <p:cNvGrpSpPr>
              <a:grpSpLocks/>
            </p:cNvGrpSpPr>
            <p:nvPr/>
          </p:nvGrpSpPr>
          <p:grpSpPr bwMode="auto">
            <a:xfrm>
              <a:off x="4749" y="668"/>
              <a:ext cx="581" cy="145"/>
              <a:chOff x="614" y="2568"/>
              <a:chExt cx="725" cy="139"/>
            </a:xfrm>
          </p:grpSpPr>
          <p:sp>
            <p:nvSpPr>
              <p:cNvPr id="88121" name="AutoShape 145"/>
              <p:cNvSpPr>
                <a:spLocks noChangeArrowheads="1"/>
              </p:cNvSpPr>
              <p:nvPr/>
            </p:nvSpPr>
            <p:spPr bwMode="auto">
              <a:xfrm>
                <a:off x="613" y="2567"/>
                <a:ext cx="726"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88122" name="AutoShape 146"/>
              <p:cNvSpPr>
                <a:spLocks noChangeArrowheads="1"/>
              </p:cNvSpPr>
              <p:nvPr/>
            </p:nvSpPr>
            <p:spPr bwMode="auto">
              <a:xfrm>
                <a:off x="629" y="2584"/>
                <a:ext cx="693"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grpSp>
        <p:sp>
          <p:nvSpPr>
            <p:cNvPr id="88097" name="Rectangle 147"/>
            <p:cNvSpPr>
              <a:spLocks noChangeArrowheads="1"/>
            </p:cNvSpPr>
            <p:nvPr/>
          </p:nvSpPr>
          <p:spPr bwMode="auto">
            <a:xfrm>
              <a:off x="4225" y="1020"/>
              <a:ext cx="595" cy="43"/>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grpSp>
          <p:nvGrpSpPr>
            <p:cNvPr id="88098" name="Group 148"/>
            <p:cNvGrpSpPr>
              <a:grpSpLocks/>
            </p:cNvGrpSpPr>
            <p:nvPr/>
          </p:nvGrpSpPr>
          <p:grpSpPr bwMode="auto">
            <a:xfrm>
              <a:off x="4747" y="994"/>
              <a:ext cx="581" cy="134"/>
              <a:chOff x="614" y="2568"/>
              <a:chExt cx="725" cy="139"/>
            </a:xfrm>
          </p:grpSpPr>
          <p:sp>
            <p:nvSpPr>
              <p:cNvPr id="88119" name="AutoShape 149"/>
              <p:cNvSpPr>
                <a:spLocks noChangeArrowheads="1"/>
              </p:cNvSpPr>
              <p:nvPr/>
            </p:nvSpPr>
            <p:spPr bwMode="auto">
              <a:xfrm>
                <a:off x="615" y="2570"/>
                <a:ext cx="726"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88120" name="AutoShape 150"/>
              <p:cNvSpPr>
                <a:spLocks noChangeArrowheads="1"/>
              </p:cNvSpPr>
              <p:nvPr/>
            </p:nvSpPr>
            <p:spPr bwMode="auto">
              <a:xfrm>
                <a:off x="631" y="2589"/>
                <a:ext cx="693"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grpSp>
        <p:sp>
          <p:nvSpPr>
            <p:cNvPr id="88099" name="Rectangle 151"/>
            <p:cNvSpPr>
              <a:spLocks noChangeArrowheads="1"/>
            </p:cNvSpPr>
            <p:nvPr/>
          </p:nvSpPr>
          <p:spPr bwMode="auto">
            <a:xfrm>
              <a:off x="4218" y="1356"/>
              <a:ext cx="595" cy="49"/>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88100" name="Rectangle 152"/>
            <p:cNvSpPr>
              <a:spLocks noChangeArrowheads="1"/>
            </p:cNvSpPr>
            <p:nvPr/>
          </p:nvSpPr>
          <p:spPr bwMode="auto">
            <a:xfrm>
              <a:off x="4225" y="1654"/>
              <a:ext cx="601" cy="49"/>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grpSp>
          <p:nvGrpSpPr>
            <p:cNvPr id="88101" name="Group 153"/>
            <p:cNvGrpSpPr>
              <a:grpSpLocks/>
            </p:cNvGrpSpPr>
            <p:nvPr/>
          </p:nvGrpSpPr>
          <p:grpSpPr bwMode="auto">
            <a:xfrm>
              <a:off x="4735" y="1627"/>
              <a:ext cx="582" cy="151"/>
              <a:chOff x="614" y="2568"/>
              <a:chExt cx="725" cy="139"/>
            </a:xfrm>
          </p:grpSpPr>
          <p:sp>
            <p:nvSpPr>
              <p:cNvPr id="88117" name="AutoShape 154"/>
              <p:cNvSpPr>
                <a:spLocks noChangeArrowheads="1"/>
              </p:cNvSpPr>
              <p:nvPr/>
            </p:nvSpPr>
            <p:spPr bwMode="auto">
              <a:xfrm>
                <a:off x="614" y="2576"/>
                <a:ext cx="725" cy="12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88118" name="AutoShape 155"/>
              <p:cNvSpPr>
                <a:spLocks noChangeArrowheads="1"/>
              </p:cNvSpPr>
              <p:nvPr/>
            </p:nvSpPr>
            <p:spPr bwMode="auto">
              <a:xfrm>
                <a:off x="630" y="2588"/>
                <a:ext cx="692"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grpSp>
        <p:sp>
          <p:nvSpPr>
            <p:cNvPr id="88102" name="Freeform 156"/>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grpSp>
          <p:nvGrpSpPr>
            <p:cNvPr id="88103" name="Group 157"/>
            <p:cNvGrpSpPr>
              <a:grpSpLocks/>
            </p:cNvGrpSpPr>
            <p:nvPr/>
          </p:nvGrpSpPr>
          <p:grpSpPr bwMode="auto">
            <a:xfrm>
              <a:off x="4739" y="1327"/>
              <a:ext cx="582" cy="139"/>
              <a:chOff x="614" y="2568"/>
              <a:chExt cx="725" cy="139"/>
            </a:xfrm>
          </p:grpSpPr>
          <p:sp>
            <p:nvSpPr>
              <p:cNvPr id="88115" name="AutoShape 158"/>
              <p:cNvSpPr>
                <a:spLocks noChangeArrowheads="1"/>
              </p:cNvSpPr>
              <p:nvPr/>
            </p:nvSpPr>
            <p:spPr bwMode="auto">
              <a:xfrm>
                <a:off x="617" y="2566"/>
                <a:ext cx="725"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88116" name="AutoShape 159"/>
              <p:cNvSpPr>
                <a:spLocks noChangeArrowheads="1"/>
              </p:cNvSpPr>
              <p:nvPr/>
            </p:nvSpPr>
            <p:spPr bwMode="auto">
              <a:xfrm>
                <a:off x="633" y="2585"/>
                <a:ext cx="692"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grpSp>
        <p:sp>
          <p:nvSpPr>
            <p:cNvPr id="88104" name="Rectangle 160"/>
            <p:cNvSpPr>
              <a:spLocks noChangeArrowheads="1"/>
            </p:cNvSpPr>
            <p:nvPr/>
          </p:nvSpPr>
          <p:spPr bwMode="auto">
            <a:xfrm>
              <a:off x="5251" y="429"/>
              <a:ext cx="65"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88105" name="Freeform 161"/>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88106" name="Freeform 162"/>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88107" name="Oval 163"/>
            <p:cNvSpPr>
              <a:spLocks noChangeArrowheads="1"/>
            </p:cNvSpPr>
            <p:nvPr/>
          </p:nvSpPr>
          <p:spPr bwMode="auto">
            <a:xfrm>
              <a:off x="5519" y="2612"/>
              <a:ext cx="46"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88108" name="Freeform 164"/>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88109" name="AutoShape 165"/>
            <p:cNvSpPr>
              <a:spLocks noChangeArrowheads="1"/>
            </p:cNvSpPr>
            <p:nvPr/>
          </p:nvSpPr>
          <p:spPr bwMode="auto">
            <a:xfrm>
              <a:off x="4140" y="2679"/>
              <a:ext cx="1196" cy="146"/>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88110" name="AutoShape 166"/>
            <p:cNvSpPr>
              <a:spLocks noChangeArrowheads="1"/>
            </p:cNvSpPr>
            <p:nvPr/>
          </p:nvSpPr>
          <p:spPr bwMode="auto">
            <a:xfrm>
              <a:off x="4205" y="2709"/>
              <a:ext cx="1072" cy="8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88111" name="Oval 167"/>
            <p:cNvSpPr>
              <a:spLocks noChangeArrowheads="1"/>
            </p:cNvSpPr>
            <p:nvPr/>
          </p:nvSpPr>
          <p:spPr bwMode="auto">
            <a:xfrm>
              <a:off x="4310" y="2386"/>
              <a:ext cx="157"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88112" name="Oval 168"/>
            <p:cNvSpPr>
              <a:spLocks noChangeArrowheads="1"/>
            </p:cNvSpPr>
            <p:nvPr/>
          </p:nvSpPr>
          <p:spPr bwMode="auto">
            <a:xfrm>
              <a:off x="4486" y="2386"/>
              <a:ext cx="157" cy="14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eaLnBrk="1" hangingPunct="1">
                <a:lnSpc>
                  <a:spcPct val="100000"/>
                </a:lnSpc>
                <a:spcBef>
                  <a:spcPct val="0"/>
                </a:spcBef>
                <a:buClrTx/>
                <a:buSzTx/>
                <a:buFontTx/>
                <a:buNone/>
              </a:pPr>
              <a:endParaRPr lang="en-US" altLang="en-US" sz="1800">
                <a:solidFill>
                  <a:srgbClr val="000000"/>
                </a:solidFill>
                <a:latin typeface="Arial" pitchFamily="34" charset="0"/>
                <a:cs typeface="Arial" pitchFamily="34" charset="0"/>
              </a:endParaRPr>
            </a:p>
          </p:txBody>
        </p:sp>
        <p:sp>
          <p:nvSpPr>
            <p:cNvPr id="88113" name="Oval 169"/>
            <p:cNvSpPr>
              <a:spLocks noChangeArrowheads="1"/>
            </p:cNvSpPr>
            <p:nvPr/>
          </p:nvSpPr>
          <p:spPr bwMode="auto">
            <a:xfrm>
              <a:off x="4663" y="2380"/>
              <a:ext cx="157"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sp>
          <p:nvSpPr>
            <p:cNvPr id="88114" name="Rectangle 170"/>
            <p:cNvSpPr>
              <a:spLocks noChangeArrowheads="1"/>
            </p:cNvSpPr>
            <p:nvPr/>
          </p:nvSpPr>
          <p:spPr bwMode="auto">
            <a:xfrm>
              <a:off x="5062" y="1837"/>
              <a:ext cx="85" cy="756"/>
            </a:xfrm>
            <a:prstGeom prst="rect">
              <a:avLst/>
            </a:prstGeom>
            <a:solidFill>
              <a:srgbClr val="292929"/>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solidFill>
                  <a:srgbClr val="000000"/>
                </a:solidFill>
                <a:latin typeface="Arial" pitchFamily="34" charset="0"/>
              </a:endParaRPr>
            </a:p>
          </p:txBody>
        </p:sp>
      </p:grpSp>
      <p:sp>
        <p:nvSpPr>
          <p:cNvPr id="88090" name="Line 137"/>
          <p:cNvSpPr>
            <a:spLocks noChangeShapeType="1"/>
          </p:cNvSpPr>
          <p:nvPr/>
        </p:nvSpPr>
        <p:spPr bwMode="auto">
          <a:xfrm>
            <a:off x="8058150" y="3400425"/>
            <a:ext cx="1238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sp>
        <p:nvSpPr>
          <p:cNvPr id="3" name="Slide Number Placeholder 2"/>
          <p:cNvSpPr>
            <a:spLocks noGrp="1"/>
          </p:cNvSpPr>
          <p:nvPr>
            <p:ph type="sldNum" sz="quarter" idx="12"/>
          </p:nvPr>
        </p:nvSpPr>
        <p:spPr/>
        <p:txBody>
          <a:bodyPr/>
          <a:lstStyle/>
          <a:p>
            <a:pPr>
              <a:defRPr/>
            </a:pPr>
            <a:fld id="{439D2F6E-6A9B-4704-A20A-E3662FC0CD17}" type="slidenum">
              <a:rPr lang="en-US" smtClean="0"/>
              <a:pPr>
                <a:defRPr/>
              </a:pPr>
              <a:t>53</a:t>
            </a:fld>
            <a:endParaRPr lang="en-US" dirty="0"/>
          </a:p>
        </p:txBody>
      </p:sp>
    </p:spTree>
    <p:extLst>
      <p:ext uri="{BB962C8B-B14F-4D97-AF65-F5344CB8AC3E}">
        <p14:creationId xmlns:p14="http://schemas.microsoft.com/office/powerpoint/2010/main" val="39512829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ChangeArrowheads="1"/>
          </p:cNvSpPr>
          <p:nvPr>
            <p:ph type="title"/>
          </p:nvPr>
        </p:nvSpPr>
        <p:spPr/>
        <p:txBody>
          <a:bodyPr/>
          <a:lstStyle/>
          <a:p>
            <a:pPr>
              <a:defRPr/>
            </a:pPr>
            <a:r>
              <a:rPr lang="en-US">
                <a:ea typeface="ＭＳ Ｐゴシック" charset="0"/>
                <a:cs typeface="+mj-cs"/>
              </a:rPr>
              <a:t>NAT traversal problem</a:t>
            </a:r>
          </a:p>
        </p:txBody>
      </p:sp>
      <p:sp>
        <p:nvSpPr>
          <p:cNvPr id="89093" name="Rectangle 3"/>
          <p:cNvSpPr>
            <a:spLocks noGrp="1" noChangeArrowheads="1"/>
          </p:cNvSpPr>
          <p:nvPr>
            <p:ph type="body" sz="half" idx="1"/>
          </p:nvPr>
        </p:nvSpPr>
        <p:spPr>
          <a:xfrm>
            <a:off x="533400" y="1406525"/>
            <a:ext cx="4781550" cy="5159375"/>
          </a:xfrm>
        </p:spPr>
        <p:txBody>
          <a:bodyPr/>
          <a:lstStyle/>
          <a:p>
            <a:r>
              <a:rPr lang="en-US" altLang="en-US" sz="2400" i="1">
                <a:solidFill>
                  <a:srgbClr val="CC0000"/>
                </a:solidFill>
              </a:rPr>
              <a:t>solution 2:</a:t>
            </a:r>
            <a:r>
              <a:rPr lang="en-US" altLang="en-US" sz="2400"/>
              <a:t> Universal Plug and Play (UPnP) Internet Gateway Device (IGD) Protocol.  Allows NATed host to:</a:t>
            </a:r>
          </a:p>
          <a:p>
            <a:pPr lvl="1">
              <a:spcBef>
                <a:spcPct val="0"/>
              </a:spcBef>
              <a:buSzPct val="65000"/>
              <a:buFont typeface="Wingdings" pitchFamily="2" charset="2"/>
              <a:buChar char="v"/>
            </a:pPr>
            <a:r>
              <a:rPr lang="en-US" altLang="en-US"/>
              <a:t>learn public IP address (138.76.29.7)</a:t>
            </a:r>
          </a:p>
          <a:p>
            <a:pPr lvl="1">
              <a:spcBef>
                <a:spcPct val="0"/>
              </a:spcBef>
              <a:buSzPct val="65000"/>
              <a:buFont typeface="Wingdings" pitchFamily="2" charset="2"/>
              <a:buChar char="v"/>
            </a:pPr>
            <a:r>
              <a:rPr lang="en-US" altLang="en-US"/>
              <a:t>add/remove port mappings (with lease times)</a:t>
            </a:r>
          </a:p>
          <a:p>
            <a:pPr lvl="1">
              <a:spcBef>
                <a:spcPct val="0"/>
              </a:spcBef>
              <a:buFont typeface="Wingdings" pitchFamily="2" charset="2"/>
              <a:buChar char="v"/>
            </a:pPr>
            <a:endParaRPr lang="en-US" altLang="en-US"/>
          </a:p>
          <a:p>
            <a:pPr lvl="1">
              <a:spcBef>
                <a:spcPct val="0"/>
              </a:spcBef>
              <a:buFont typeface="Wingdings" pitchFamily="2" charset="2"/>
              <a:buNone/>
            </a:pPr>
            <a:r>
              <a:rPr lang="en-US" altLang="en-US"/>
              <a:t>i.e., automate static NAT port map configuration</a:t>
            </a:r>
          </a:p>
        </p:txBody>
      </p:sp>
      <p:grpSp>
        <p:nvGrpSpPr>
          <p:cNvPr id="89094" name="Group 158"/>
          <p:cNvGrpSpPr>
            <a:grpSpLocks/>
          </p:cNvGrpSpPr>
          <p:nvPr/>
        </p:nvGrpSpPr>
        <p:grpSpPr bwMode="auto">
          <a:xfrm>
            <a:off x="5853910" y="1997075"/>
            <a:ext cx="2479675" cy="2676525"/>
            <a:chOff x="3997" y="1258"/>
            <a:chExt cx="1562" cy="1686"/>
          </a:xfrm>
        </p:grpSpPr>
        <p:sp>
          <p:nvSpPr>
            <p:cNvPr id="89132" name="Freeform 96"/>
            <p:cNvSpPr>
              <a:spLocks/>
            </p:cNvSpPr>
            <p:nvPr/>
          </p:nvSpPr>
          <p:spPr bwMode="auto">
            <a:xfrm>
              <a:off x="4482" y="1377"/>
              <a:ext cx="1056" cy="1567"/>
            </a:xfrm>
            <a:custGeom>
              <a:avLst/>
              <a:gdLst>
                <a:gd name="T0" fmla="*/ 109 w 1056"/>
                <a:gd name="T1" fmla="*/ 676 h 1567"/>
                <a:gd name="T2" fmla="*/ 598 w 1056"/>
                <a:gd name="T3" fmla="*/ 647 h 1567"/>
                <a:gd name="T4" fmla="*/ 533 w 1056"/>
                <a:gd name="T5" fmla="*/ 614 h 1567"/>
                <a:gd name="T6" fmla="*/ 566 w 1056"/>
                <a:gd name="T7" fmla="*/ 169 h 1567"/>
                <a:gd name="T8" fmla="*/ 795 w 1056"/>
                <a:gd name="T9" fmla="*/ 38 h 1567"/>
                <a:gd name="T10" fmla="*/ 1013 w 1056"/>
                <a:gd name="T11" fmla="*/ 90 h 1567"/>
                <a:gd name="T12" fmla="*/ 987 w 1056"/>
                <a:gd name="T13" fmla="*/ 579 h 1567"/>
                <a:gd name="T14" fmla="*/ 1005 w 1056"/>
                <a:gd name="T15" fmla="*/ 875 h 1567"/>
                <a:gd name="T16" fmla="*/ 987 w 1056"/>
                <a:gd name="T17" fmla="*/ 1451 h 1567"/>
                <a:gd name="T18" fmla="*/ 592 w 1056"/>
                <a:gd name="T19" fmla="*/ 1478 h 1567"/>
                <a:gd name="T20" fmla="*/ 473 w 1056"/>
                <a:gd name="T21" fmla="*/ 919 h 1567"/>
                <a:gd name="T22" fmla="*/ 61 w 1056"/>
                <a:gd name="T23" fmla="*/ 838 h 1567"/>
                <a:gd name="T24" fmla="*/ 109 w 1056"/>
                <a:gd name="T25" fmla="*/ 676 h 15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56"/>
                <a:gd name="T40" fmla="*/ 0 h 1567"/>
                <a:gd name="T41" fmla="*/ 1056 w 1056"/>
                <a:gd name="T42" fmla="*/ 1567 h 156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56" h="1567">
                  <a:moveTo>
                    <a:pt x="109" y="676"/>
                  </a:moveTo>
                  <a:cubicBezTo>
                    <a:pt x="199" y="644"/>
                    <a:pt x="527" y="657"/>
                    <a:pt x="598" y="647"/>
                  </a:cubicBezTo>
                  <a:cubicBezTo>
                    <a:pt x="669" y="637"/>
                    <a:pt x="538" y="694"/>
                    <a:pt x="533" y="614"/>
                  </a:cubicBezTo>
                  <a:cubicBezTo>
                    <a:pt x="527" y="534"/>
                    <a:pt x="522" y="265"/>
                    <a:pt x="566" y="169"/>
                  </a:cubicBezTo>
                  <a:cubicBezTo>
                    <a:pt x="610" y="73"/>
                    <a:pt x="721" y="51"/>
                    <a:pt x="795" y="38"/>
                  </a:cubicBezTo>
                  <a:cubicBezTo>
                    <a:pt x="869" y="25"/>
                    <a:pt x="981" y="0"/>
                    <a:pt x="1013" y="90"/>
                  </a:cubicBezTo>
                  <a:cubicBezTo>
                    <a:pt x="1045" y="180"/>
                    <a:pt x="988" y="448"/>
                    <a:pt x="987" y="579"/>
                  </a:cubicBezTo>
                  <a:cubicBezTo>
                    <a:pt x="986" y="710"/>
                    <a:pt x="1005" y="730"/>
                    <a:pt x="1005" y="875"/>
                  </a:cubicBezTo>
                  <a:cubicBezTo>
                    <a:pt x="1005" y="1020"/>
                    <a:pt x="1056" y="1351"/>
                    <a:pt x="987" y="1451"/>
                  </a:cubicBezTo>
                  <a:cubicBezTo>
                    <a:pt x="918" y="1551"/>
                    <a:pt x="678" y="1567"/>
                    <a:pt x="592" y="1478"/>
                  </a:cubicBezTo>
                  <a:cubicBezTo>
                    <a:pt x="506" y="1389"/>
                    <a:pt x="562" y="1026"/>
                    <a:pt x="473" y="919"/>
                  </a:cubicBezTo>
                  <a:cubicBezTo>
                    <a:pt x="384" y="812"/>
                    <a:pt x="122" y="878"/>
                    <a:pt x="61" y="838"/>
                  </a:cubicBezTo>
                  <a:cubicBezTo>
                    <a:pt x="0" y="798"/>
                    <a:pt x="26" y="710"/>
                    <a:pt x="109" y="67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9133" name="Line 99"/>
            <p:cNvSpPr>
              <a:spLocks noChangeShapeType="1"/>
            </p:cNvSpPr>
            <p:nvPr/>
          </p:nvSpPr>
          <p:spPr bwMode="auto">
            <a:xfrm flipV="1">
              <a:off x="5061" y="2594"/>
              <a:ext cx="10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9134" name="Text Box 100"/>
            <p:cNvSpPr txBox="1">
              <a:spLocks noChangeArrowheads="1"/>
            </p:cNvSpPr>
            <p:nvPr/>
          </p:nvSpPr>
          <p:spPr bwMode="auto">
            <a:xfrm>
              <a:off x="4980" y="1258"/>
              <a:ext cx="57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1600">
                  <a:solidFill>
                    <a:srgbClr val="000000"/>
                  </a:solidFill>
                  <a:latin typeface="Arial" pitchFamily="34" charset="0"/>
                </a:rPr>
                <a:t>10.0.0.1</a:t>
              </a:r>
            </a:p>
          </p:txBody>
        </p:sp>
        <p:sp>
          <p:nvSpPr>
            <p:cNvPr id="89135" name="Text Box 104"/>
            <p:cNvSpPr txBox="1">
              <a:spLocks noChangeArrowheads="1"/>
            </p:cNvSpPr>
            <p:nvPr/>
          </p:nvSpPr>
          <p:spPr bwMode="auto">
            <a:xfrm>
              <a:off x="4166" y="2237"/>
              <a:ext cx="49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spcBef>
                  <a:spcPct val="0"/>
                </a:spcBef>
                <a:buClrTx/>
                <a:buSzTx/>
                <a:buFontTx/>
                <a:buNone/>
              </a:pPr>
              <a:r>
                <a:rPr lang="en-US" altLang="en-US" sz="1800">
                  <a:solidFill>
                    <a:srgbClr val="CC0000"/>
                  </a:solidFill>
                  <a:latin typeface="Arial" pitchFamily="34" charset="0"/>
                </a:rPr>
                <a:t>NAT </a:t>
              </a:r>
            </a:p>
            <a:p>
              <a:pPr algn="ctr">
                <a:spcBef>
                  <a:spcPct val="0"/>
                </a:spcBef>
                <a:buClrTx/>
                <a:buSzTx/>
                <a:buFontTx/>
                <a:buNone/>
              </a:pPr>
              <a:r>
                <a:rPr lang="en-US" altLang="en-US" sz="1800">
                  <a:solidFill>
                    <a:srgbClr val="CC0000"/>
                  </a:solidFill>
                  <a:latin typeface="Arial" pitchFamily="34" charset="0"/>
                </a:rPr>
                <a:t>router</a:t>
              </a:r>
            </a:p>
          </p:txBody>
        </p:sp>
        <p:sp>
          <p:nvSpPr>
            <p:cNvPr id="89136" name="Line 106"/>
            <p:cNvSpPr>
              <a:spLocks noChangeShapeType="1"/>
            </p:cNvSpPr>
            <p:nvPr/>
          </p:nvSpPr>
          <p:spPr bwMode="auto">
            <a:xfrm>
              <a:off x="3997" y="2156"/>
              <a:ext cx="2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89137" name="Group 109"/>
            <p:cNvGrpSpPr>
              <a:grpSpLocks/>
            </p:cNvGrpSpPr>
            <p:nvPr/>
          </p:nvGrpSpPr>
          <p:grpSpPr bwMode="auto">
            <a:xfrm>
              <a:off x="4193" y="2018"/>
              <a:ext cx="370" cy="204"/>
              <a:chOff x="4396" y="1245"/>
              <a:chExt cx="672" cy="248"/>
            </a:xfrm>
          </p:grpSpPr>
          <p:sp>
            <p:nvSpPr>
              <p:cNvPr id="89147"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latin typeface="Arial" pitchFamily="34" charset="0"/>
                  <a:cs typeface="Arial" pitchFamily="34" charset="0"/>
                </a:endParaRPr>
              </a:p>
            </p:txBody>
          </p:sp>
          <p:sp>
            <p:nvSpPr>
              <p:cNvPr id="89148"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2400">
                  <a:latin typeface="Arial" pitchFamily="34" charset="0"/>
                  <a:cs typeface="Arial" pitchFamily="34" charset="0"/>
                </a:endParaRPr>
              </a:p>
            </p:txBody>
          </p:sp>
          <p:sp>
            <p:nvSpPr>
              <p:cNvPr id="89149"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latin typeface="Arial" pitchFamily="34" charset="0"/>
                  <a:cs typeface="Arial" pitchFamily="34" charset="0"/>
                </a:endParaRPr>
              </a:p>
            </p:txBody>
          </p:sp>
          <p:grpSp>
            <p:nvGrpSpPr>
              <p:cNvPr id="89150" name="Group 113"/>
              <p:cNvGrpSpPr>
                <a:grpSpLocks/>
              </p:cNvGrpSpPr>
              <p:nvPr/>
            </p:nvGrpSpPr>
            <p:grpSpPr bwMode="auto">
              <a:xfrm>
                <a:off x="4530" y="1287"/>
                <a:ext cx="377" cy="75"/>
                <a:chOff x="2468" y="1332"/>
                <a:chExt cx="310" cy="60"/>
              </a:xfrm>
            </p:grpSpPr>
            <p:sp>
              <p:nvSpPr>
                <p:cNvPr id="89153" name="Freeform 11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9154" name="Freeform 11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89151" name="Line 116"/>
              <p:cNvSpPr>
                <a:spLocks noChangeShapeType="1"/>
              </p:cNvSpPr>
              <p:nvPr/>
            </p:nvSpPr>
            <p:spPr bwMode="auto">
              <a:xfrm>
                <a:off x="4400" y="1322"/>
                <a:ext cx="0" cy="1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52" name="Line 117"/>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9138" name="Group 118"/>
            <p:cNvGrpSpPr>
              <a:grpSpLocks/>
            </p:cNvGrpSpPr>
            <p:nvPr/>
          </p:nvGrpSpPr>
          <p:grpSpPr bwMode="auto">
            <a:xfrm flipH="1">
              <a:off x="5108" y="1993"/>
              <a:ext cx="404" cy="352"/>
              <a:chOff x="-44" y="1473"/>
              <a:chExt cx="981" cy="1105"/>
            </a:xfrm>
          </p:grpSpPr>
          <p:pic>
            <p:nvPicPr>
              <p:cNvPr id="89145" name="Picture 119"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146" name="Freeform 120"/>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89139" name="Group 121"/>
            <p:cNvGrpSpPr>
              <a:grpSpLocks/>
            </p:cNvGrpSpPr>
            <p:nvPr/>
          </p:nvGrpSpPr>
          <p:grpSpPr bwMode="auto">
            <a:xfrm flipH="1">
              <a:off x="5092" y="2474"/>
              <a:ext cx="404" cy="352"/>
              <a:chOff x="-44" y="1473"/>
              <a:chExt cx="981" cy="1105"/>
            </a:xfrm>
          </p:grpSpPr>
          <p:pic>
            <p:nvPicPr>
              <p:cNvPr id="89143" name="Picture 122"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144" name="Freeform 123"/>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sp>
          <p:nvSpPr>
            <p:cNvPr id="89140" name="Oval 150"/>
            <p:cNvSpPr>
              <a:spLocks noChangeArrowheads="1"/>
            </p:cNvSpPr>
            <p:nvPr/>
          </p:nvSpPr>
          <p:spPr bwMode="auto">
            <a:xfrm>
              <a:off x="5299" y="1852"/>
              <a:ext cx="7" cy="1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89141" name="Freeform 92"/>
            <p:cNvSpPr>
              <a:spLocks/>
            </p:cNvSpPr>
            <p:nvPr/>
          </p:nvSpPr>
          <p:spPr bwMode="auto">
            <a:xfrm>
              <a:off x="4564" y="1425"/>
              <a:ext cx="735" cy="680"/>
            </a:xfrm>
            <a:custGeom>
              <a:avLst/>
              <a:gdLst>
                <a:gd name="T0" fmla="*/ 0 w 735"/>
                <a:gd name="T1" fmla="*/ 299 h 742"/>
                <a:gd name="T2" fmla="*/ 398 w 735"/>
                <a:gd name="T3" fmla="*/ 280 h 742"/>
                <a:gd name="T4" fmla="*/ 416 w 735"/>
                <a:gd name="T5" fmla="*/ 116 h 742"/>
                <a:gd name="T6" fmla="*/ 452 w 735"/>
                <a:gd name="T7" fmla="*/ 17 h 742"/>
                <a:gd name="T8" fmla="*/ 735 w 735"/>
                <a:gd name="T9" fmla="*/ 14 h 742"/>
                <a:gd name="T10" fmla="*/ 0 60000 65536"/>
                <a:gd name="T11" fmla="*/ 0 60000 65536"/>
                <a:gd name="T12" fmla="*/ 0 60000 65536"/>
                <a:gd name="T13" fmla="*/ 0 60000 65536"/>
                <a:gd name="T14" fmla="*/ 0 60000 65536"/>
                <a:gd name="T15" fmla="*/ 0 w 735"/>
                <a:gd name="T16" fmla="*/ 0 h 742"/>
                <a:gd name="T17" fmla="*/ 735 w 735"/>
                <a:gd name="T18" fmla="*/ 742 h 742"/>
              </a:gdLst>
              <a:ahLst/>
              <a:cxnLst>
                <a:cxn ang="T10">
                  <a:pos x="T0" y="T1"/>
                </a:cxn>
                <a:cxn ang="T11">
                  <a:pos x="T2" y="T3"/>
                </a:cxn>
                <a:cxn ang="T12">
                  <a:pos x="T4" y="T5"/>
                </a:cxn>
                <a:cxn ang="T13">
                  <a:pos x="T6" y="T7"/>
                </a:cxn>
                <a:cxn ang="T14">
                  <a:pos x="T8" y="T9"/>
                </a:cxn>
              </a:cxnLst>
              <a:rect l="T15" t="T16" r="T17" b="T18"/>
              <a:pathLst>
                <a:path w="735" h="742">
                  <a:moveTo>
                    <a:pt x="0" y="715"/>
                  </a:moveTo>
                  <a:cubicBezTo>
                    <a:pt x="66" y="708"/>
                    <a:pt x="329" y="742"/>
                    <a:pt x="398" y="670"/>
                  </a:cubicBezTo>
                  <a:cubicBezTo>
                    <a:pt x="467" y="598"/>
                    <a:pt x="407" y="386"/>
                    <a:pt x="416" y="281"/>
                  </a:cubicBezTo>
                  <a:cubicBezTo>
                    <a:pt x="425" y="176"/>
                    <a:pt x="399" y="82"/>
                    <a:pt x="452" y="41"/>
                  </a:cubicBezTo>
                  <a:cubicBezTo>
                    <a:pt x="505" y="0"/>
                    <a:pt x="676" y="34"/>
                    <a:pt x="735" y="32"/>
                  </a:cubicBezTo>
                </a:path>
              </a:pathLst>
            </a:custGeom>
            <a:noFill/>
            <a:ln w="38100" cap="flat" cmpd="sng">
              <a:solidFill>
                <a:srgbClr val="CC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89142" name="Text Box 93"/>
            <p:cNvSpPr txBox="1">
              <a:spLocks noChangeArrowheads="1"/>
            </p:cNvSpPr>
            <p:nvPr/>
          </p:nvSpPr>
          <p:spPr bwMode="auto">
            <a:xfrm>
              <a:off x="4612" y="1569"/>
              <a:ext cx="3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1800">
                  <a:solidFill>
                    <a:srgbClr val="CC0000"/>
                  </a:solidFill>
                  <a:latin typeface="Arial" pitchFamily="34" charset="0"/>
                </a:rPr>
                <a:t>IGD</a:t>
              </a:r>
            </a:p>
          </p:txBody>
        </p:sp>
      </p:grpSp>
      <p:sp>
        <p:nvSpPr>
          <p:cNvPr id="89096" name="Line 35"/>
          <p:cNvSpPr>
            <a:spLocks noChangeShapeType="1"/>
          </p:cNvSpPr>
          <p:nvPr/>
        </p:nvSpPr>
        <p:spPr bwMode="auto">
          <a:xfrm>
            <a:off x="7649372" y="2613025"/>
            <a:ext cx="1333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9097" name="Line 137"/>
          <p:cNvSpPr>
            <a:spLocks noChangeShapeType="1"/>
          </p:cNvSpPr>
          <p:nvPr/>
        </p:nvSpPr>
        <p:spPr bwMode="auto">
          <a:xfrm>
            <a:off x="6746085" y="3389313"/>
            <a:ext cx="2571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89098" name="Group 138"/>
          <p:cNvGrpSpPr>
            <a:grpSpLocks/>
          </p:cNvGrpSpPr>
          <p:nvPr/>
        </p:nvGrpSpPr>
        <p:grpSpPr bwMode="auto">
          <a:xfrm>
            <a:off x="7768435" y="2362200"/>
            <a:ext cx="346075" cy="623888"/>
            <a:chOff x="4140" y="429"/>
            <a:chExt cx="1425" cy="2396"/>
          </a:xfrm>
        </p:grpSpPr>
        <p:sp>
          <p:nvSpPr>
            <p:cNvPr id="89100" name="Freeform 139"/>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101" name="Rectangle 140"/>
            <p:cNvSpPr>
              <a:spLocks noChangeArrowheads="1"/>
            </p:cNvSpPr>
            <p:nvPr/>
          </p:nvSpPr>
          <p:spPr bwMode="auto">
            <a:xfrm>
              <a:off x="4205" y="429"/>
              <a:ext cx="1046" cy="2286"/>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89102" name="Freeform 141"/>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103" name="Freeform 142"/>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104" name="Rectangle 143"/>
            <p:cNvSpPr>
              <a:spLocks noChangeArrowheads="1"/>
            </p:cNvSpPr>
            <p:nvPr/>
          </p:nvSpPr>
          <p:spPr bwMode="auto">
            <a:xfrm>
              <a:off x="4212" y="691"/>
              <a:ext cx="595" cy="49"/>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grpSp>
          <p:nvGrpSpPr>
            <p:cNvPr id="89105" name="Group 144"/>
            <p:cNvGrpSpPr>
              <a:grpSpLocks/>
            </p:cNvGrpSpPr>
            <p:nvPr/>
          </p:nvGrpSpPr>
          <p:grpSpPr bwMode="auto">
            <a:xfrm>
              <a:off x="4749" y="668"/>
              <a:ext cx="581" cy="145"/>
              <a:chOff x="614" y="2568"/>
              <a:chExt cx="725" cy="139"/>
            </a:xfrm>
          </p:grpSpPr>
          <p:sp>
            <p:nvSpPr>
              <p:cNvPr id="89130" name="AutoShape 145"/>
              <p:cNvSpPr>
                <a:spLocks noChangeArrowheads="1"/>
              </p:cNvSpPr>
              <p:nvPr/>
            </p:nvSpPr>
            <p:spPr bwMode="auto">
              <a:xfrm>
                <a:off x="613" y="2567"/>
                <a:ext cx="726"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89131" name="AutoShape 146"/>
              <p:cNvSpPr>
                <a:spLocks noChangeArrowheads="1"/>
              </p:cNvSpPr>
              <p:nvPr/>
            </p:nvSpPr>
            <p:spPr bwMode="auto">
              <a:xfrm>
                <a:off x="629" y="2584"/>
                <a:ext cx="693"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grpSp>
        <p:sp>
          <p:nvSpPr>
            <p:cNvPr id="89106" name="Rectangle 147"/>
            <p:cNvSpPr>
              <a:spLocks noChangeArrowheads="1"/>
            </p:cNvSpPr>
            <p:nvPr/>
          </p:nvSpPr>
          <p:spPr bwMode="auto">
            <a:xfrm>
              <a:off x="4225" y="1020"/>
              <a:ext cx="595" cy="43"/>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grpSp>
          <p:nvGrpSpPr>
            <p:cNvPr id="89107" name="Group 148"/>
            <p:cNvGrpSpPr>
              <a:grpSpLocks/>
            </p:cNvGrpSpPr>
            <p:nvPr/>
          </p:nvGrpSpPr>
          <p:grpSpPr bwMode="auto">
            <a:xfrm>
              <a:off x="4747" y="994"/>
              <a:ext cx="581" cy="134"/>
              <a:chOff x="614" y="2568"/>
              <a:chExt cx="725" cy="139"/>
            </a:xfrm>
          </p:grpSpPr>
          <p:sp>
            <p:nvSpPr>
              <p:cNvPr id="89128" name="AutoShape 149"/>
              <p:cNvSpPr>
                <a:spLocks noChangeArrowheads="1"/>
              </p:cNvSpPr>
              <p:nvPr/>
            </p:nvSpPr>
            <p:spPr bwMode="auto">
              <a:xfrm>
                <a:off x="615" y="2570"/>
                <a:ext cx="726"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89129" name="AutoShape 150"/>
              <p:cNvSpPr>
                <a:spLocks noChangeArrowheads="1"/>
              </p:cNvSpPr>
              <p:nvPr/>
            </p:nvSpPr>
            <p:spPr bwMode="auto">
              <a:xfrm>
                <a:off x="631" y="2589"/>
                <a:ext cx="693"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grpSp>
        <p:sp>
          <p:nvSpPr>
            <p:cNvPr id="89108" name="Rectangle 151"/>
            <p:cNvSpPr>
              <a:spLocks noChangeArrowheads="1"/>
            </p:cNvSpPr>
            <p:nvPr/>
          </p:nvSpPr>
          <p:spPr bwMode="auto">
            <a:xfrm>
              <a:off x="4218" y="1356"/>
              <a:ext cx="595" cy="49"/>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89109" name="Rectangle 152"/>
            <p:cNvSpPr>
              <a:spLocks noChangeArrowheads="1"/>
            </p:cNvSpPr>
            <p:nvPr/>
          </p:nvSpPr>
          <p:spPr bwMode="auto">
            <a:xfrm>
              <a:off x="4225" y="1654"/>
              <a:ext cx="601" cy="49"/>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grpSp>
          <p:nvGrpSpPr>
            <p:cNvPr id="89110" name="Group 153"/>
            <p:cNvGrpSpPr>
              <a:grpSpLocks/>
            </p:cNvGrpSpPr>
            <p:nvPr/>
          </p:nvGrpSpPr>
          <p:grpSpPr bwMode="auto">
            <a:xfrm>
              <a:off x="4735" y="1627"/>
              <a:ext cx="582" cy="151"/>
              <a:chOff x="614" y="2568"/>
              <a:chExt cx="725" cy="139"/>
            </a:xfrm>
          </p:grpSpPr>
          <p:sp>
            <p:nvSpPr>
              <p:cNvPr id="89126" name="AutoShape 154"/>
              <p:cNvSpPr>
                <a:spLocks noChangeArrowheads="1"/>
              </p:cNvSpPr>
              <p:nvPr/>
            </p:nvSpPr>
            <p:spPr bwMode="auto">
              <a:xfrm>
                <a:off x="614" y="2576"/>
                <a:ext cx="725" cy="12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89127" name="AutoShape 155"/>
              <p:cNvSpPr>
                <a:spLocks noChangeArrowheads="1"/>
              </p:cNvSpPr>
              <p:nvPr/>
            </p:nvSpPr>
            <p:spPr bwMode="auto">
              <a:xfrm>
                <a:off x="630" y="2588"/>
                <a:ext cx="692"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grpSp>
        <p:sp>
          <p:nvSpPr>
            <p:cNvPr id="89111" name="Freeform 156"/>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89112" name="Group 157"/>
            <p:cNvGrpSpPr>
              <a:grpSpLocks/>
            </p:cNvGrpSpPr>
            <p:nvPr/>
          </p:nvGrpSpPr>
          <p:grpSpPr bwMode="auto">
            <a:xfrm>
              <a:off x="4739" y="1327"/>
              <a:ext cx="582" cy="139"/>
              <a:chOff x="614" y="2568"/>
              <a:chExt cx="725" cy="139"/>
            </a:xfrm>
          </p:grpSpPr>
          <p:sp>
            <p:nvSpPr>
              <p:cNvPr id="89124" name="AutoShape 158"/>
              <p:cNvSpPr>
                <a:spLocks noChangeArrowheads="1"/>
              </p:cNvSpPr>
              <p:nvPr/>
            </p:nvSpPr>
            <p:spPr bwMode="auto">
              <a:xfrm>
                <a:off x="617" y="2566"/>
                <a:ext cx="725"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89125" name="AutoShape 159"/>
              <p:cNvSpPr>
                <a:spLocks noChangeArrowheads="1"/>
              </p:cNvSpPr>
              <p:nvPr/>
            </p:nvSpPr>
            <p:spPr bwMode="auto">
              <a:xfrm>
                <a:off x="633" y="2585"/>
                <a:ext cx="692"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grpSp>
        <p:sp>
          <p:nvSpPr>
            <p:cNvPr id="89113" name="Rectangle 160"/>
            <p:cNvSpPr>
              <a:spLocks noChangeArrowheads="1"/>
            </p:cNvSpPr>
            <p:nvPr/>
          </p:nvSpPr>
          <p:spPr bwMode="auto">
            <a:xfrm>
              <a:off x="5251" y="429"/>
              <a:ext cx="65"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89114" name="Freeform 161"/>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115" name="Freeform 162"/>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116" name="Oval 163"/>
            <p:cNvSpPr>
              <a:spLocks noChangeArrowheads="1"/>
            </p:cNvSpPr>
            <p:nvPr/>
          </p:nvSpPr>
          <p:spPr bwMode="auto">
            <a:xfrm>
              <a:off x="5519" y="2612"/>
              <a:ext cx="46"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89117" name="Freeform 164"/>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118" name="AutoShape 165"/>
            <p:cNvSpPr>
              <a:spLocks noChangeArrowheads="1"/>
            </p:cNvSpPr>
            <p:nvPr/>
          </p:nvSpPr>
          <p:spPr bwMode="auto">
            <a:xfrm>
              <a:off x="4140" y="2679"/>
              <a:ext cx="1196" cy="146"/>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89119" name="AutoShape 166"/>
            <p:cNvSpPr>
              <a:spLocks noChangeArrowheads="1"/>
            </p:cNvSpPr>
            <p:nvPr/>
          </p:nvSpPr>
          <p:spPr bwMode="auto">
            <a:xfrm>
              <a:off x="4205" y="2709"/>
              <a:ext cx="1072" cy="8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89120" name="Oval 167"/>
            <p:cNvSpPr>
              <a:spLocks noChangeArrowheads="1"/>
            </p:cNvSpPr>
            <p:nvPr/>
          </p:nvSpPr>
          <p:spPr bwMode="auto">
            <a:xfrm>
              <a:off x="4310" y="2386"/>
              <a:ext cx="157"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89121" name="Oval 168"/>
            <p:cNvSpPr>
              <a:spLocks noChangeArrowheads="1"/>
            </p:cNvSpPr>
            <p:nvPr/>
          </p:nvSpPr>
          <p:spPr bwMode="auto">
            <a:xfrm>
              <a:off x="4486" y="2386"/>
              <a:ext cx="157" cy="14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eaLnBrk="1" hangingPunct="1">
                <a:lnSpc>
                  <a:spcPct val="100000"/>
                </a:lnSpc>
                <a:spcBef>
                  <a:spcPct val="0"/>
                </a:spcBef>
                <a:buClrTx/>
                <a:buSzTx/>
                <a:buFontTx/>
                <a:buNone/>
              </a:pPr>
              <a:endParaRPr lang="en-US" altLang="en-US" sz="1800">
                <a:solidFill>
                  <a:srgbClr val="FF0000"/>
                </a:solidFill>
                <a:latin typeface="Arial" pitchFamily="34" charset="0"/>
                <a:cs typeface="Arial" pitchFamily="34" charset="0"/>
              </a:endParaRPr>
            </a:p>
          </p:txBody>
        </p:sp>
        <p:sp>
          <p:nvSpPr>
            <p:cNvPr id="89122" name="Oval 169"/>
            <p:cNvSpPr>
              <a:spLocks noChangeArrowheads="1"/>
            </p:cNvSpPr>
            <p:nvPr/>
          </p:nvSpPr>
          <p:spPr bwMode="auto">
            <a:xfrm>
              <a:off x="4663" y="2380"/>
              <a:ext cx="157"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89123" name="Rectangle 170"/>
            <p:cNvSpPr>
              <a:spLocks noChangeArrowheads="1"/>
            </p:cNvSpPr>
            <p:nvPr/>
          </p:nvSpPr>
          <p:spPr bwMode="auto">
            <a:xfrm>
              <a:off x="5062" y="1837"/>
              <a:ext cx="85" cy="756"/>
            </a:xfrm>
            <a:prstGeom prst="rect">
              <a:avLst/>
            </a:prstGeom>
            <a:solidFill>
              <a:srgbClr val="292929"/>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grpSp>
      <p:sp>
        <p:nvSpPr>
          <p:cNvPr id="89099" name="Line 137"/>
          <p:cNvSpPr>
            <a:spLocks noChangeShapeType="1"/>
          </p:cNvSpPr>
          <p:nvPr/>
        </p:nvSpPr>
        <p:spPr bwMode="auto">
          <a:xfrm>
            <a:off x="7566822" y="3400425"/>
            <a:ext cx="1238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 name="Slide Number Placeholder 2"/>
          <p:cNvSpPr>
            <a:spLocks noGrp="1"/>
          </p:cNvSpPr>
          <p:nvPr>
            <p:ph type="sldNum" sz="quarter" idx="12"/>
          </p:nvPr>
        </p:nvSpPr>
        <p:spPr/>
        <p:txBody>
          <a:bodyPr/>
          <a:lstStyle/>
          <a:p>
            <a:pPr>
              <a:defRPr/>
            </a:pPr>
            <a:fld id="{439D2F6E-6A9B-4704-A20A-E3662FC0CD17}" type="slidenum">
              <a:rPr lang="en-US" smtClean="0"/>
              <a:pPr>
                <a:defRPr/>
              </a:pPr>
              <a:t>54</a:t>
            </a:fld>
            <a:endParaRPr lang="en-US" dirty="0"/>
          </a:p>
        </p:txBody>
      </p:sp>
    </p:spTree>
    <p:extLst>
      <p:ext uri="{BB962C8B-B14F-4D97-AF65-F5344CB8AC3E}">
        <p14:creationId xmlns:p14="http://schemas.microsoft.com/office/powerpoint/2010/main" val="18780690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ChangeArrowheads="1"/>
          </p:cNvSpPr>
          <p:nvPr>
            <p:ph type="title"/>
          </p:nvPr>
        </p:nvSpPr>
        <p:spPr/>
        <p:txBody>
          <a:bodyPr/>
          <a:lstStyle/>
          <a:p>
            <a:pPr>
              <a:defRPr/>
            </a:pPr>
            <a:r>
              <a:rPr lang="en-US">
                <a:ea typeface="ＭＳ Ｐゴシック" charset="0"/>
                <a:cs typeface="+mj-cs"/>
              </a:rPr>
              <a:t>NAT traversal problem</a:t>
            </a:r>
          </a:p>
        </p:txBody>
      </p:sp>
      <p:sp>
        <p:nvSpPr>
          <p:cNvPr id="90117" name="Rectangle 3"/>
          <p:cNvSpPr>
            <a:spLocks noGrp="1" noChangeArrowheads="1"/>
          </p:cNvSpPr>
          <p:nvPr>
            <p:ph type="body" sz="half" idx="1"/>
          </p:nvPr>
        </p:nvSpPr>
        <p:spPr>
          <a:xfrm>
            <a:off x="533400" y="1406525"/>
            <a:ext cx="7675563" cy="5159375"/>
          </a:xfrm>
        </p:spPr>
        <p:txBody>
          <a:bodyPr/>
          <a:lstStyle/>
          <a:p>
            <a:r>
              <a:rPr lang="en-US" altLang="en-US" sz="2400" i="1">
                <a:solidFill>
                  <a:srgbClr val="CC0000"/>
                </a:solidFill>
              </a:rPr>
              <a:t>solution 3:</a:t>
            </a:r>
            <a:r>
              <a:rPr lang="en-US" altLang="en-US" sz="2400"/>
              <a:t> relaying (used in Skype)</a:t>
            </a:r>
          </a:p>
          <a:p>
            <a:pPr lvl="1"/>
            <a:r>
              <a:rPr lang="en-US" altLang="en-US"/>
              <a:t>NATed client establishes connection to relay</a:t>
            </a:r>
          </a:p>
          <a:p>
            <a:pPr lvl="1"/>
            <a:r>
              <a:rPr lang="en-US" altLang="en-US"/>
              <a:t>external client connects to relay</a:t>
            </a:r>
          </a:p>
          <a:p>
            <a:pPr lvl="1"/>
            <a:r>
              <a:rPr lang="en-US" altLang="en-US"/>
              <a:t>relay bridges packets between to connections</a:t>
            </a:r>
          </a:p>
          <a:p>
            <a:pPr>
              <a:buFont typeface="Wingdings" pitchFamily="2" charset="2"/>
              <a:buNone/>
            </a:pPr>
            <a:endParaRPr lang="en-US" altLang="en-US" sz="2400"/>
          </a:p>
        </p:txBody>
      </p:sp>
      <p:sp>
        <p:nvSpPr>
          <p:cNvPr id="90118" name="Text Box 16"/>
          <p:cNvSpPr txBox="1">
            <a:spLocks noChangeArrowheads="1"/>
          </p:cNvSpPr>
          <p:nvPr/>
        </p:nvSpPr>
        <p:spPr bwMode="auto">
          <a:xfrm>
            <a:off x="4879975" y="5095875"/>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1600">
                <a:solidFill>
                  <a:srgbClr val="000000"/>
                </a:solidFill>
                <a:latin typeface="Arial" pitchFamily="34" charset="0"/>
              </a:rPr>
              <a:t>138.76.29.7</a:t>
            </a:r>
          </a:p>
        </p:txBody>
      </p:sp>
      <p:sp>
        <p:nvSpPr>
          <p:cNvPr id="90119" name="Text Box 42"/>
          <p:cNvSpPr txBox="1">
            <a:spLocks noChangeArrowheads="1"/>
          </p:cNvSpPr>
          <p:nvPr/>
        </p:nvSpPr>
        <p:spPr bwMode="auto">
          <a:xfrm>
            <a:off x="260350" y="4718050"/>
            <a:ext cx="717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1800">
                <a:latin typeface="Arial" pitchFamily="34" charset="0"/>
              </a:rPr>
              <a:t>client</a:t>
            </a:r>
          </a:p>
        </p:txBody>
      </p:sp>
      <p:sp>
        <p:nvSpPr>
          <p:cNvPr id="90120" name="Line 14"/>
          <p:cNvSpPr>
            <a:spLocks noChangeShapeType="1"/>
          </p:cNvSpPr>
          <p:nvPr/>
        </p:nvSpPr>
        <p:spPr bwMode="auto">
          <a:xfrm flipH="1">
            <a:off x="6102350" y="5032375"/>
            <a:ext cx="85725" cy="128588"/>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pic>
        <p:nvPicPr>
          <p:cNvPr id="90121" name="Picture 46" descr="kw_skype_rel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6163" y="3328988"/>
            <a:ext cx="8255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22" name="Picture 57"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38" y="3962400"/>
            <a:ext cx="7366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4154" name="Freeform 58"/>
          <p:cNvSpPr>
            <a:spLocks/>
          </p:cNvSpPr>
          <p:nvPr/>
        </p:nvSpPr>
        <p:spPr bwMode="auto">
          <a:xfrm>
            <a:off x="4141788" y="3948113"/>
            <a:ext cx="3714750" cy="1039812"/>
          </a:xfrm>
          <a:custGeom>
            <a:avLst/>
            <a:gdLst>
              <a:gd name="T0" fmla="*/ 2147483647 w 1597"/>
              <a:gd name="T1" fmla="*/ 2147483647 h 655"/>
              <a:gd name="T2" fmla="*/ 2147483647 w 1597"/>
              <a:gd name="T3" fmla="*/ 2147483647 h 655"/>
              <a:gd name="T4" fmla="*/ 2147483647 w 1597"/>
              <a:gd name="T5" fmla="*/ 2147483647 h 655"/>
              <a:gd name="T6" fmla="*/ 2147483647 w 1597"/>
              <a:gd name="T7" fmla="*/ 2147483647 h 655"/>
              <a:gd name="T8" fmla="*/ 0 w 1597"/>
              <a:gd name="T9" fmla="*/ 2147483647 h 655"/>
              <a:gd name="T10" fmla="*/ 0 60000 65536"/>
              <a:gd name="T11" fmla="*/ 0 60000 65536"/>
              <a:gd name="T12" fmla="*/ 0 60000 65536"/>
              <a:gd name="T13" fmla="*/ 0 60000 65536"/>
              <a:gd name="T14" fmla="*/ 0 60000 65536"/>
              <a:gd name="T15" fmla="*/ 0 w 1597"/>
              <a:gd name="T16" fmla="*/ 0 h 655"/>
              <a:gd name="T17" fmla="*/ 1597 w 1597"/>
              <a:gd name="T18" fmla="*/ 655 h 655"/>
            </a:gdLst>
            <a:ahLst/>
            <a:cxnLst>
              <a:cxn ang="T10">
                <a:pos x="T0" y="T1"/>
              </a:cxn>
              <a:cxn ang="T11">
                <a:pos x="T2" y="T3"/>
              </a:cxn>
              <a:cxn ang="T12">
                <a:pos x="T4" y="T5"/>
              </a:cxn>
              <a:cxn ang="T13">
                <a:pos x="T6" y="T7"/>
              </a:cxn>
              <a:cxn ang="T14">
                <a:pos x="T8" y="T9"/>
              </a:cxn>
            </a:cxnLst>
            <a:rect l="T15" t="T16" r="T17" b="T18"/>
            <a:pathLst>
              <a:path w="1597" h="655">
                <a:moveTo>
                  <a:pt x="1597" y="61"/>
                </a:moveTo>
                <a:cubicBezTo>
                  <a:pt x="1562" y="64"/>
                  <a:pt x="1425" y="0"/>
                  <a:pt x="1376" y="78"/>
                </a:cubicBezTo>
                <a:cubicBezTo>
                  <a:pt x="1327" y="156"/>
                  <a:pt x="1464" y="449"/>
                  <a:pt x="1303" y="531"/>
                </a:cubicBezTo>
                <a:cubicBezTo>
                  <a:pt x="1142" y="613"/>
                  <a:pt x="625" y="655"/>
                  <a:pt x="408" y="572"/>
                </a:cubicBezTo>
                <a:cubicBezTo>
                  <a:pt x="190" y="490"/>
                  <a:pt x="94" y="263"/>
                  <a:pt x="0" y="36"/>
                </a:cubicBezTo>
              </a:path>
            </a:pathLst>
          </a:custGeom>
          <a:noFill/>
          <a:ln w="38100" cap="flat" cmpd="sng">
            <a:solidFill>
              <a:srgbClr val="CC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44155" name="Text Box 59"/>
          <p:cNvSpPr txBox="1">
            <a:spLocks noChangeArrowheads="1"/>
          </p:cNvSpPr>
          <p:nvPr/>
        </p:nvSpPr>
        <p:spPr bwMode="auto">
          <a:xfrm>
            <a:off x="5118100" y="3867150"/>
            <a:ext cx="194627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spcBef>
                <a:spcPct val="0"/>
              </a:spcBef>
              <a:buClrTx/>
              <a:buSzTx/>
              <a:buFontTx/>
              <a:buNone/>
            </a:pPr>
            <a:r>
              <a:rPr lang="en-US" altLang="en-US" sz="1800" b="1" i="1">
                <a:solidFill>
                  <a:srgbClr val="CC0000"/>
                </a:solidFill>
              </a:rPr>
              <a:t>1.</a:t>
            </a:r>
            <a:r>
              <a:rPr lang="en-US" altLang="en-US" sz="1800"/>
              <a:t> </a:t>
            </a:r>
            <a:r>
              <a:rPr lang="en-US" altLang="en-US" sz="1800">
                <a:solidFill>
                  <a:srgbClr val="000000"/>
                </a:solidFill>
              </a:rPr>
              <a:t>connection to</a:t>
            </a:r>
          </a:p>
          <a:p>
            <a:pPr>
              <a:spcBef>
                <a:spcPct val="0"/>
              </a:spcBef>
              <a:buClrTx/>
              <a:buSzTx/>
              <a:buFontTx/>
              <a:buNone/>
            </a:pPr>
            <a:r>
              <a:rPr lang="en-US" altLang="en-US" sz="1800">
                <a:solidFill>
                  <a:srgbClr val="000000"/>
                </a:solidFill>
              </a:rPr>
              <a:t>relay initiated</a:t>
            </a:r>
          </a:p>
          <a:p>
            <a:pPr>
              <a:spcBef>
                <a:spcPct val="0"/>
              </a:spcBef>
              <a:buClrTx/>
              <a:buSzTx/>
              <a:buFontTx/>
              <a:buNone/>
            </a:pPr>
            <a:r>
              <a:rPr lang="en-US" altLang="en-US" sz="1800">
                <a:solidFill>
                  <a:srgbClr val="000000"/>
                </a:solidFill>
              </a:rPr>
              <a:t>by NATed host</a:t>
            </a:r>
          </a:p>
        </p:txBody>
      </p:sp>
      <p:sp>
        <p:nvSpPr>
          <p:cNvPr id="644156" name="Text Box 60"/>
          <p:cNvSpPr txBox="1">
            <a:spLocks noChangeArrowheads="1"/>
          </p:cNvSpPr>
          <p:nvPr/>
        </p:nvSpPr>
        <p:spPr bwMode="auto">
          <a:xfrm>
            <a:off x="914400" y="3603625"/>
            <a:ext cx="194627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spcBef>
                <a:spcPct val="0"/>
              </a:spcBef>
              <a:buClrTx/>
              <a:buSzTx/>
              <a:buFontTx/>
              <a:buNone/>
            </a:pPr>
            <a:r>
              <a:rPr lang="en-US" altLang="en-US" sz="1800" b="1" i="1">
                <a:solidFill>
                  <a:srgbClr val="CC0000"/>
                </a:solidFill>
              </a:rPr>
              <a:t>2.</a:t>
            </a:r>
            <a:r>
              <a:rPr lang="en-US" altLang="en-US" sz="1800"/>
              <a:t> </a:t>
            </a:r>
            <a:r>
              <a:rPr lang="en-US" altLang="en-US" sz="1800">
                <a:solidFill>
                  <a:srgbClr val="000000"/>
                </a:solidFill>
              </a:rPr>
              <a:t>connection to</a:t>
            </a:r>
          </a:p>
          <a:p>
            <a:pPr>
              <a:spcBef>
                <a:spcPct val="0"/>
              </a:spcBef>
              <a:buClrTx/>
              <a:buSzTx/>
              <a:buFontTx/>
              <a:buNone/>
            </a:pPr>
            <a:r>
              <a:rPr lang="en-US" altLang="en-US" sz="1800">
                <a:solidFill>
                  <a:srgbClr val="000000"/>
                </a:solidFill>
              </a:rPr>
              <a:t>relay initiated</a:t>
            </a:r>
          </a:p>
          <a:p>
            <a:pPr>
              <a:spcBef>
                <a:spcPct val="0"/>
              </a:spcBef>
              <a:buClrTx/>
              <a:buSzTx/>
              <a:buFontTx/>
              <a:buNone/>
            </a:pPr>
            <a:r>
              <a:rPr lang="en-US" altLang="en-US" sz="1800">
                <a:solidFill>
                  <a:srgbClr val="000000"/>
                </a:solidFill>
              </a:rPr>
              <a:t>by client</a:t>
            </a:r>
          </a:p>
        </p:txBody>
      </p:sp>
      <p:sp>
        <p:nvSpPr>
          <p:cNvPr id="644157" name="Freeform 61"/>
          <p:cNvSpPr>
            <a:spLocks/>
          </p:cNvSpPr>
          <p:nvPr/>
        </p:nvSpPr>
        <p:spPr bwMode="auto">
          <a:xfrm>
            <a:off x="1033463" y="4084638"/>
            <a:ext cx="2798762" cy="511175"/>
          </a:xfrm>
          <a:custGeom>
            <a:avLst/>
            <a:gdLst>
              <a:gd name="T0" fmla="*/ 0 w 1763"/>
              <a:gd name="T1" fmla="*/ 2147483647 h 322"/>
              <a:gd name="T2" fmla="*/ 2147483647 w 1763"/>
              <a:gd name="T3" fmla="*/ 2147483647 h 322"/>
              <a:gd name="T4" fmla="*/ 2147483647 w 1763"/>
              <a:gd name="T5" fmla="*/ 2147483647 h 322"/>
              <a:gd name="T6" fmla="*/ 2147483647 w 1763"/>
              <a:gd name="T7" fmla="*/ 0 h 322"/>
              <a:gd name="T8" fmla="*/ 0 60000 65536"/>
              <a:gd name="T9" fmla="*/ 0 60000 65536"/>
              <a:gd name="T10" fmla="*/ 0 60000 65536"/>
              <a:gd name="T11" fmla="*/ 0 60000 65536"/>
              <a:gd name="T12" fmla="*/ 0 w 1763"/>
              <a:gd name="T13" fmla="*/ 0 h 322"/>
              <a:gd name="T14" fmla="*/ 1763 w 1763"/>
              <a:gd name="T15" fmla="*/ 322 h 322"/>
            </a:gdLst>
            <a:ahLst/>
            <a:cxnLst>
              <a:cxn ang="T8">
                <a:pos x="T0" y="T1"/>
              </a:cxn>
              <a:cxn ang="T9">
                <a:pos x="T2" y="T3"/>
              </a:cxn>
              <a:cxn ang="T10">
                <a:pos x="T4" y="T5"/>
              </a:cxn>
              <a:cxn ang="T11">
                <a:pos x="T6" y="T7"/>
              </a:cxn>
            </a:cxnLst>
            <a:rect l="T12" t="T13" r="T14" b="T15"/>
            <a:pathLst>
              <a:path w="1763" h="322">
                <a:moveTo>
                  <a:pt x="0" y="305"/>
                </a:moveTo>
                <a:cubicBezTo>
                  <a:pt x="412" y="313"/>
                  <a:pt x="825" y="322"/>
                  <a:pt x="1091" y="305"/>
                </a:cubicBezTo>
                <a:cubicBezTo>
                  <a:pt x="1357" y="288"/>
                  <a:pt x="1485" y="252"/>
                  <a:pt x="1597" y="201"/>
                </a:cubicBezTo>
                <a:cubicBezTo>
                  <a:pt x="1709" y="150"/>
                  <a:pt x="1736" y="75"/>
                  <a:pt x="1763" y="0"/>
                </a:cubicBezTo>
              </a:path>
            </a:pathLst>
          </a:custGeom>
          <a:noFill/>
          <a:ln w="38100" cap="flat" cmpd="sng">
            <a:solidFill>
              <a:srgbClr val="CC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44158" name="Freeform 62"/>
          <p:cNvSpPr>
            <a:spLocks/>
          </p:cNvSpPr>
          <p:nvPr/>
        </p:nvSpPr>
        <p:spPr bwMode="auto">
          <a:xfrm>
            <a:off x="3805238" y="3697288"/>
            <a:ext cx="360362" cy="420687"/>
          </a:xfrm>
          <a:custGeom>
            <a:avLst/>
            <a:gdLst>
              <a:gd name="T0" fmla="*/ 0 w 227"/>
              <a:gd name="T1" fmla="*/ 2147483647 h 265"/>
              <a:gd name="T2" fmla="*/ 2147483647 w 227"/>
              <a:gd name="T3" fmla="*/ 2147483647 h 265"/>
              <a:gd name="T4" fmla="*/ 2147483647 w 227"/>
              <a:gd name="T5" fmla="*/ 2147483647 h 265"/>
              <a:gd name="T6" fmla="*/ 0 60000 65536"/>
              <a:gd name="T7" fmla="*/ 0 60000 65536"/>
              <a:gd name="T8" fmla="*/ 0 60000 65536"/>
              <a:gd name="T9" fmla="*/ 0 w 227"/>
              <a:gd name="T10" fmla="*/ 0 h 265"/>
              <a:gd name="T11" fmla="*/ 227 w 227"/>
              <a:gd name="T12" fmla="*/ 265 h 265"/>
            </a:gdLst>
            <a:ahLst/>
            <a:cxnLst>
              <a:cxn ang="T6">
                <a:pos x="T0" y="T1"/>
              </a:cxn>
              <a:cxn ang="T7">
                <a:pos x="T2" y="T3"/>
              </a:cxn>
              <a:cxn ang="T8">
                <a:pos x="T4" y="T5"/>
              </a:cxn>
            </a:cxnLst>
            <a:rect l="T9" t="T10" r="T11" b="T12"/>
            <a:pathLst>
              <a:path w="227" h="265">
                <a:moveTo>
                  <a:pt x="0" y="265"/>
                </a:moveTo>
                <a:cubicBezTo>
                  <a:pt x="33" y="135"/>
                  <a:pt x="67" y="6"/>
                  <a:pt x="105" y="3"/>
                </a:cubicBezTo>
                <a:cubicBezTo>
                  <a:pt x="143" y="0"/>
                  <a:pt x="185" y="123"/>
                  <a:pt x="227" y="247"/>
                </a:cubicBezTo>
              </a:path>
            </a:pathLst>
          </a:custGeom>
          <a:noFill/>
          <a:ln w="38100" cap="flat" cmpd="sng">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44159" name="Text Box 63"/>
          <p:cNvSpPr txBox="1">
            <a:spLocks noChangeArrowheads="1"/>
          </p:cNvSpPr>
          <p:nvPr/>
        </p:nvSpPr>
        <p:spPr bwMode="auto">
          <a:xfrm>
            <a:off x="3186113" y="4584700"/>
            <a:ext cx="19462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spcBef>
                <a:spcPct val="0"/>
              </a:spcBef>
              <a:buClrTx/>
              <a:buSzTx/>
              <a:buFontTx/>
              <a:buNone/>
            </a:pPr>
            <a:r>
              <a:rPr lang="en-US" altLang="en-US" sz="1800" b="1" i="1">
                <a:solidFill>
                  <a:srgbClr val="CC0000"/>
                </a:solidFill>
              </a:rPr>
              <a:t>3.</a:t>
            </a:r>
            <a:r>
              <a:rPr lang="en-US" altLang="en-US" sz="1800"/>
              <a:t> </a:t>
            </a:r>
            <a:r>
              <a:rPr lang="en-US" altLang="en-US" sz="1800">
                <a:solidFill>
                  <a:srgbClr val="000000"/>
                </a:solidFill>
              </a:rPr>
              <a:t>relaying </a:t>
            </a:r>
          </a:p>
          <a:p>
            <a:pPr>
              <a:spcBef>
                <a:spcPct val="0"/>
              </a:spcBef>
              <a:buClrTx/>
              <a:buSzTx/>
              <a:buFontTx/>
              <a:buNone/>
            </a:pPr>
            <a:r>
              <a:rPr lang="en-US" altLang="en-US" sz="1800">
                <a:solidFill>
                  <a:srgbClr val="000000"/>
                </a:solidFill>
              </a:rPr>
              <a:t>established</a:t>
            </a:r>
          </a:p>
        </p:txBody>
      </p:sp>
      <p:grpSp>
        <p:nvGrpSpPr>
          <p:cNvPr id="90130" name="Group 157"/>
          <p:cNvGrpSpPr>
            <a:grpSpLocks/>
          </p:cNvGrpSpPr>
          <p:nvPr/>
        </p:nvGrpSpPr>
        <p:grpSpPr bwMode="auto">
          <a:xfrm>
            <a:off x="5921375" y="3781425"/>
            <a:ext cx="2711450" cy="2565400"/>
            <a:chOff x="3948" y="731"/>
            <a:chExt cx="1708" cy="1616"/>
          </a:xfrm>
        </p:grpSpPr>
        <p:sp>
          <p:nvSpPr>
            <p:cNvPr id="90167" name="Freeform 95"/>
            <p:cNvSpPr>
              <a:spLocks/>
            </p:cNvSpPr>
            <p:nvPr/>
          </p:nvSpPr>
          <p:spPr bwMode="auto">
            <a:xfrm>
              <a:off x="4433" y="874"/>
              <a:ext cx="1056" cy="1473"/>
            </a:xfrm>
            <a:custGeom>
              <a:avLst/>
              <a:gdLst>
                <a:gd name="T0" fmla="*/ 109 w 1056"/>
                <a:gd name="T1" fmla="*/ 582 h 1473"/>
                <a:gd name="T2" fmla="*/ 598 w 1056"/>
                <a:gd name="T3" fmla="*/ 553 h 1473"/>
                <a:gd name="T4" fmla="*/ 533 w 1056"/>
                <a:gd name="T5" fmla="*/ 520 h 1473"/>
                <a:gd name="T6" fmla="*/ 566 w 1056"/>
                <a:gd name="T7" fmla="*/ 75 h 1473"/>
                <a:gd name="T8" fmla="*/ 835 w 1056"/>
                <a:gd name="T9" fmla="*/ 67 h 1473"/>
                <a:gd name="T10" fmla="*/ 1025 w 1056"/>
                <a:gd name="T11" fmla="*/ 152 h 1473"/>
                <a:gd name="T12" fmla="*/ 987 w 1056"/>
                <a:gd name="T13" fmla="*/ 485 h 1473"/>
                <a:gd name="T14" fmla="*/ 1005 w 1056"/>
                <a:gd name="T15" fmla="*/ 781 h 1473"/>
                <a:gd name="T16" fmla="*/ 987 w 1056"/>
                <a:gd name="T17" fmla="*/ 1357 h 1473"/>
                <a:gd name="T18" fmla="*/ 592 w 1056"/>
                <a:gd name="T19" fmla="*/ 1384 h 1473"/>
                <a:gd name="T20" fmla="*/ 473 w 1056"/>
                <a:gd name="T21" fmla="*/ 825 h 1473"/>
                <a:gd name="T22" fmla="*/ 61 w 1056"/>
                <a:gd name="T23" fmla="*/ 744 h 1473"/>
                <a:gd name="T24" fmla="*/ 109 w 1056"/>
                <a:gd name="T25" fmla="*/ 582 h 14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56"/>
                <a:gd name="T40" fmla="*/ 0 h 1473"/>
                <a:gd name="T41" fmla="*/ 1056 w 1056"/>
                <a:gd name="T42" fmla="*/ 1473 h 14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56" h="1473">
                  <a:moveTo>
                    <a:pt x="109" y="582"/>
                  </a:moveTo>
                  <a:cubicBezTo>
                    <a:pt x="199" y="550"/>
                    <a:pt x="527" y="563"/>
                    <a:pt x="598" y="553"/>
                  </a:cubicBezTo>
                  <a:cubicBezTo>
                    <a:pt x="669" y="543"/>
                    <a:pt x="538" y="600"/>
                    <a:pt x="533" y="520"/>
                  </a:cubicBezTo>
                  <a:cubicBezTo>
                    <a:pt x="527" y="440"/>
                    <a:pt x="516" y="150"/>
                    <a:pt x="566" y="75"/>
                  </a:cubicBezTo>
                  <a:cubicBezTo>
                    <a:pt x="616" y="0"/>
                    <a:pt x="759" y="54"/>
                    <a:pt x="835" y="67"/>
                  </a:cubicBezTo>
                  <a:cubicBezTo>
                    <a:pt x="911" y="80"/>
                    <a:pt x="1000" y="82"/>
                    <a:pt x="1025" y="152"/>
                  </a:cubicBezTo>
                  <a:cubicBezTo>
                    <a:pt x="1050" y="222"/>
                    <a:pt x="990" y="380"/>
                    <a:pt x="987" y="485"/>
                  </a:cubicBezTo>
                  <a:cubicBezTo>
                    <a:pt x="984" y="590"/>
                    <a:pt x="1005" y="636"/>
                    <a:pt x="1005" y="781"/>
                  </a:cubicBezTo>
                  <a:cubicBezTo>
                    <a:pt x="1005" y="926"/>
                    <a:pt x="1056" y="1257"/>
                    <a:pt x="987" y="1357"/>
                  </a:cubicBezTo>
                  <a:cubicBezTo>
                    <a:pt x="918" y="1457"/>
                    <a:pt x="678" y="1473"/>
                    <a:pt x="592" y="1384"/>
                  </a:cubicBezTo>
                  <a:cubicBezTo>
                    <a:pt x="506" y="1295"/>
                    <a:pt x="562" y="932"/>
                    <a:pt x="473" y="825"/>
                  </a:cubicBezTo>
                  <a:cubicBezTo>
                    <a:pt x="384" y="718"/>
                    <a:pt x="122" y="784"/>
                    <a:pt x="61" y="744"/>
                  </a:cubicBezTo>
                  <a:cubicBezTo>
                    <a:pt x="0" y="704"/>
                    <a:pt x="26" y="616"/>
                    <a:pt x="109" y="582"/>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0168" name="Line 96"/>
            <p:cNvSpPr>
              <a:spLocks noChangeShapeType="1"/>
            </p:cNvSpPr>
            <p:nvPr/>
          </p:nvSpPr>
          <p:spPr bwMode="auto">
            <a:xfrm flipH="1">
              <a:off x="5005" y="1003"/>
              <a:ext cx="6" cy="9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0169" name="Line 97"/>
            <p:cNvSpPr>
              <a:spLocks noChangeShapeType="1"/>
            </p:cNvSpPr>
            <p:nvPr/>
          </p:nvSpPr>
          <p:spPr bwMode="auto">
            <a:xfrm>
              <a:off x="5008" y="1000"/>
              <a:ext cx="84"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0170" name="Line 98"/>
            <p:cNvSpPr>
              <a:spLocks noChangeShapeType="1"/>
            </p:cNvSpPr>
            <p:nvPr/>
          </p:nvSpPr>
          <p:spPr bwMode="auto">
            <a:xfrm flipV="1">
              <a:off x="5012" y="1948"/>
              <a:ext cx="10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0171" name="Text Box 100"/>
            <p:cNvSpPr txBox="1">
              <a:spLocks noChangeArrowheads="1"/>
            </p:cNvSpPr>
            <p:nvPr/>
          </p:nvSpPr>
          <p:spPr bwMode="auto">
            <a:xfrm>
              <a:off x="4117" y="1591"/>
              <a:ext cx="49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spcBef>
                  <a:spcPct val="0"/>
                </a:spcBef>
                <a:buClrTx/>
                <a:buSzTx/>
                <a:buFontTx/>
                <a:buNone/>
              </a:pPr>
              <a:r>
                <a:rPr lang="en-US" altLang="en-US" sz="1800">
                  <a:solidFill>
                    <a:srgbClr val="CC0000"/>
                  </a:solidFill>
                  <a:latin typeface="Arial" pitchFamily="34" charset="0"/>
                </a:rPr>
                <a:t>NAT </a:t>
              </a:r>
            </a:p>
            <a:p>
              <a:pPr algn="ctr">
                <a:spcBef>
                  <a:spcPct val="0"/>
                </a:spcBef>
                <a:buClrTx/>
                <a:buSzTx/>
                <a:buFontTx/>
                <a:buNone/>
              </a:pPr>
              <a:r>
                <a:rPr lang="en-US" altLang="en-US" sz="1800">
                  <a:solidFill>
                    <a:srgbClr val="CC0000"/>
                  </a:solidFill>
                  <a:latin typeface="Arial" pitchFamily="34" charset="0"/>
                </a:rPr>
                <a:t>router</a:t>
              </a:r>
            </a:p>
          </p:txBody>
        </p:sp>
        <p:sp>
          <p:nvSpPr>
            <p:cNvPr id="90172" name="Line 101"/>
            <p:cNvSpPr>
              <a:spLocks noChangeShapeType="1"/>
            </p:cNvSpPr>
            <p:nvPr/>
          </p:nvSpPr>
          <p:spPr bwMode="auto">
            <a:xfrm>
              <a:off x="3948" y="1510"/>
              <a:ext cx="2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90173" name="Group 102"/>
            <p:cNvGrpSpPr>
              <a:grpSpLocks/>
            </p:cNvGrpSpPr>
            <p:nvPr/>
          </p:nvGrpSpPr>
          <p:grpSpPr bwMode="auto">
            <a:xfrm>
              <a:off x="4144" y="1372"/>
              <a:ext cx="370" cy="204"/>
              <a:chOff x="4396" y="1245"/>
              <a:chExt cx="672" cy="248"/>
            </a:xfrm>
          </p:grpSpPr>
          <p:sp>
            <p:nvSpPr>
              <p:cNvPr id="9018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latin typeface="Arial" pitchFamily="34" charset="0"/>
                  <a:cs typeface="Arial" pitchFamily="34" charset="0"/>
                </a:endParaRPr>
              </a:p>
            </p:txBody>
          </p:sp>
          <p:sp>
            <p:nvSpPr>
              <p:cNvPr id="9018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a:lnSpc>
                    <a:spcPct val="100000"/>
                  </a:lnSpc>
                  <a:spcBef>
                    <a:spcPct val="0"/>
                  </a:spcBef>
                  <a:buClrTx/>
                  <a:buSzTx/>
                  <a:buFontTx/>
                  <a:buNone/>
                </a:pPr>
                <a:endParaRPr lang="en-US" altLang="en-US" sz="2400">
                  <a:latin typeface="Arial" pitchFamily="34" charset="0"/>
                  <a:cs typeface="Arial" pitchFamily="34" charset="0"/>
                </a:endParaRPr>
              </a:p>
            </p:txBody>
          </p:sp>
          <p:sp>
            <p:nvSpPr>
              <p:cNvPr id="9018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2400">
                  <a:latin typeface="Arial" pitchFamily="34" charset="0"/>
                  <a:cs typeface="Arial" pitchFamily="34" charset="0"/>
                </a:endParaRPr>
              </a:p>
            </p:txBody>
          </p:sp>
          <p:grpSp>
            <p:nvGrpSpPr>
              <p:cNvPr id="90189" name="Group 106"/>
              <p:cNvGrpSpPr>
                <a:grpSpLocks/>
              </p:cNvGrpSpPr>
              <p:nvPr/>
            </p:nvGrpSpPr>
            <p:grpSpPr bwMode="auto">
              <a:xfrm>
                <a:off x="4530" y="1287"/>
                <a:ext cx="377" cy="75"/>
                <a:chOff x="2468" y="1332"/>
                <a:chExt cx="310" cy="60"/>
              </a:xfrm>
            </p:grpSpPr>
            <p:sp>
              <p:nvSpPr>
                <p:cNvPr id="90192" name="Freeform 10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93" name="Freeform 10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0190" name="Line 109"/>
              <p:cNvSpPr>
                <a:spLocks noChangeShapeType="1"/>
              </p:cNvSpPr>
              <p:nvPr/>
            </p:nvSpPr>
            <p:spPr bwMode="auto">
              <a:xfrm>
                <a:off x="4400" y="1322"/>
                <a:ext cx="0" cy="1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91" name="Line 110"/>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0174" name="Group 111"/>
            <p:cNvGrpSpPr>
              <a:grpSpLocks/>
            </p:cNvGrpSpPr>
            <p:nvPr/>
          </p:nvGrpSpPr>
          <p:grpSpPr bwMode="auto">
            <a:xfrm flipH="1">
              <a:off x="5059" y="1347"/>
              <a:ext cx="404" cy="352"/>
              <a:chOff x="-44" y="1473"/>
              <a:chExt cx="981" cy="1105"/>
            </a:xfrm>
          </p:grpSpPr>
          <p:pic>
            <p:nvPicPr>
              <p:cNvPr id="90184" name="Picture 112"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85" name="Freeform 113"/>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90175" name="Group 114"/>
            <p:cNvGrpSpPr>
              <a:grpSpLocks/>
            </p:cNvGrpSpPr>
            <p:nvPr/>
          </p:nvGrpSpPr>
          <p:grpSpPr bwMode="auto">
            <a:xfrm flipH="1">
              <a:off x="5043" y="1828"/>
              <a:ext cx="404" cy="352"/>
              <a:chOff x="-44" y="1473"/>
              <a:chExt cx="981" cy="1105"/>
            </a:xfrm>
          </p:grpSpPr>
          <p:pic>
            <p:nvPicPr>
              <p:cNvPr id="90182" name="Picture 11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83" name="Freeform 116"/>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sp>
          <p:nvSpPr>
            <p:cNvPr id="90176" name="Line 117"/>
            <p:cNvSpPr>
              <a:spLocks noChangeShapeType="1"/>
            </p:cNvSpPr>
            <p:nvPr/>
          </p:nvSpPr>
          <p:spPr bwMode="auto">
            <a:xfrm>
              <a:off x="4510" y="1489"/>
              <a:ext cx="58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90177" name="Group 153"/>
            <p:cNvGrpSpPr>
              <a:grpSpLocks/>
            </p:cNvGrpSpPr>
            <p:nvPr/>
          </p:nvGrpSpPr>
          <p:grpSpPr bwMode="auto">
            <a:xfrm flipH="1">
              <a:off x="5043" y="952"/>
              <a:ext cx="404" cy="352"/>
              <a:chOff x="-44" y="1473"/>
              <a:chExt cx="981" cy="1105"/>
            </a:xfrm>
          </p:grpSpPr>
          <p:pic>
            <p:nvPicPr>
              <p:cNvPr id="90180" name="Picture 154"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81" name="Freeform 155"/>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pic>
          <p:nvPicPr>
            <p:cNvPr id="90178" name="Picture 156" descr="skype_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0" y="869"/>
              <a:ext cx="51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79" name="Text Box 99"/>
            <p:cNvSpPr txBox="1">
              <a:spLocks noChangeArrowheads="1"/>
            </p:cNvSpPr>
            <p:nvPr/>
          </p:nvSpPr>
          <p:spPr bwMode="auto">
            <a:xfrm>
              <a:off x="5077" y="731"/>
              <a:ext cx="57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r>
                <a:rPr lang="en-US" altLang="en-US" sz="1600">
                  <a:solidFill>
                    <a:srgbClr val="000000"/>
                  </a:solidFill>
                  <a:latin typeface="Arial" pitchFamily="34" charset="0"/>
                </a:rPr>
                <a:t>10.0.0.1</a:t>
              </a:r>
            </a:p>
          </p:txBody>
        </p:sp>
      </p:grpSp>
      <p:grpSp>
        <p:nvGrpSpPr>
          <p:cNvPr id="90131" name="Group 158"/>
          <p:cNvGrpSpPr>
            <a:grpSpLocks/>
          </p:cNvGrpSpPr>
          <p:nvPr/>
        </p:nvGrpSpPr>
        <p:grpSpPr bwMode="auto">
          <a:xfrm>
            <a:off x="3178175" y="3476625"/>
            <a:ext cx="388938" cy="569913"/>
            <a:chOff x="4140" y="429"/>
            <a:chExt cx="1425" cy="2396"/>
          </a:xfrm>
        </p:grpSpPr>
        <p:sp>
          <p:nvSpPr>
            <p:cNvPr id="90135" name="Freeform 159"/>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136" name="Rectangle 160"/>
            <p:cNvSpPr>
              <a:spLocks noChangeArrowheads="1"/>
            </p:cNvSpPr>
            <p:nvPr/>
          </p:nvSpPr>
          <p:spPr bwMode="auto">
            <a:xfrm>
              <a:off x="4204" y="429"/>
              <a:ext cx="1047"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90137" name="Freeform 161"/>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138" name="Freeform 162"/>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139" name="Rectangle 163"/>
            <p:cNvSpPr>
              <a:spLocks noChangeArrowheads="1"/>
            </p:cNvSpPr>
            <p:nvPr/>
          </p:nvSpPr>
          <p:spPr bwMode="auto">
            <a:xfrm>
              <a:off x="4210" y="696"/>
              <a:ext cx="599"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grpSp>
          <p:nvGrpSpPr>
            <p:cNvPr id="90140" name="Group 164"/>
            <p:cNvGrpSpPr>
              <a:grpSpLocks/>
            </p:cNvGrpSpPr>
            <p:nvPr/>
          </p:nvGrpSpPr>
          <p:grpSpPr bwMode="auto">
            <a:xfrm>
              <a:off x="4749" y="668"/>
              <a:ext cx="581" cy="145"/>
              <a:chOff x="614" y="2568"/>
              <a:chExt cx="725" cy="139"/>
            </a:xfrm>
          </p:grpSpPr>
          <p:sp>
            <p:nvSpPr>
              <p:cNvPr id="90165" name="AutoShape 165"/>
              <p:cNvSpPr>
                <a:spLocks noChangeArrowheads="1"/>
              </p:cNvSpPr>
              <p:nvPr/>
            </p:nvSpPr>
            <p:spPr bwMode="auto">
              <a:xfrm>
                <a:off x="616" y="2569"/>
                <a:ext cx="726"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90166" name="AutoShape 166"/>
              <p:cNvSpPr>
                <a:spLocks noChangeArrowheads="1"/>
              </p:cNvSpPr>
              <p:nvPr/>
            </p:nvSpPr>
            <p:spPr bwMode="auto">
              <a:xfrm>
                <a:off x="631" y="2588"/>
                <a:ext cx="697"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grpSp>
        <p:sp>
          <p:nvSpPr>
            <p:cNvPr id="90141" name="Rectangle 167"/>
            <p:cNvSpPr>
              <a:spLocks noChangeArrowheads="1"/>
            </p:cNvSpPr>
            <p:nvPr/>
          </p:nvSpPr>
          <p:spPr bwMode="auto">
            <a:xfrm>
              <a:off x="4221" y="1016"/>
              <a:ext cx="599"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grpSp>
          <p:nvGrpSpPr>
            <p:cNvPr id="90142" name="Group 168"/>
            <p:cNvGrpSpPr>
              <a:grpSpLocks/>
            </p:cNvGrpSpPr>
            <p:nvPr/>
          </p:nvGrpSpPr>
          <p:grpSpPr bwMode="auto">
            <a:xfrm>
              <a:off x="4747" y="994"/>
              <a:ext cx="581" cy="134"/>
              <a:chOff x="614" y="2568"/>
              <a:chExt cx="725" cy="139"/>
            </a:xfrm>
          </p:grpSpPr>
          <p:sp>
            <p:nvSpPr>
              <p:cNvPr id="90163" name="AutoShape 169"/>
              <p:cNvSpPr>
                <a:spLocks noChangeArrowheads="1"/>
              </p:cNvSpPr>
              <p:nvPr/>
            </p:nvSpPr>
            <p:spPr bwMode="auto">
              <a:xfrm>
                <a:off x="611" y="2570"/>
                <a:ext cx="726"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90164" name="AutoShape 170"/>
              <p:cNvSpPr>
                <a:spLocks noChangeArrowheads="1"/>
              </p:cNvSpPr>
              <p:nvPr/>
            </p:nvSpPr>
            <p:spPr bwMode="auto">
              <a:xfrm>
                <a:off x="626" y="2584"/>
                <a:ext cx="697"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grpSp>
        <p:sp>
          <p:nvSpPr>
            <p:cNvPr id="90143" name="Rectangle 171"/>
            <p:cNvSpPr>
              <a:spLocks noChangeArrowheads="1"/>
            </p:cNvSpPr>
            <p:nvPr/>
          </p:nvSpPr>
          <p:spPr bwMode="auto">
            <a:xfrm>
              <a:off x="4216" y="1357"/>
              <a:ext cx="599"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90144" name="Rectangle 172"/>
            <p:cNvSpPr>
              <a:spLocks noChangeArrowheads="1"/>
            </p:cNvSpPr>
            <p:nvPr/>
          </p:nvSpPr>
          <p:spPr bwMode="auto">
            <a:xfrm>
              <a:off x="4227" y="1657"/>
              <a:ext cx="599"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grpSp>
          <p:nvGrpSpPr>
            <p:cNvPr id="90145" name="Group 173"/>
            <p:cNvGrpSpPr>
              <a:grpSpLocks/>
            </p:cNvGrpSpPr>
            <p:nvPr/>
          </p:nvGrpSpPr>
          <p:grpSpPr bwMode="auto">
            <a:xfrm>
              <a:off x="4735" y="1627"/>
              <a:ext cx="582" cy="151"/>
              <a:chOff x="614" y="2568"/>
              <a:chExt cx="725" cy="139"/>
            </a:xfrm>
          </p:grpSpPr>
          <p:sp>
            <p:nvSpPr>
              <p:cNvPr id="90161" name="AutoShape 174"/>
              <p:cNvSpPr>
                <a:spLocks noChangeArrowheads="1"/>
              </p:cNvSpPr>
              <p:nvPr/>
            </p:nvSpPr>
            <p:spPr bwMode="auto">
              <a:xfrm>
                <a:off x="612" y="2571"/>
                <a:ext cx="725" cy="135"/>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90162" name="AutoShape 175"/>
              <p:cNvSpPr>
                <a:spLocks noChangeArrowheads="1"/>
              </p:cNvSpPr>
              <p:nvPr/>
            </p:nvSpPr>
            <p:spPr bwMode="auto">
              <a:xfrm>
                <a:off x="626" y="2590"/>
                <a:ext cx="696" cy="9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grpSp>
        <p:sp>
          <p:nvSpPr>
            <p:cNvPr id="90146" name="Freeform 176"/>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90147" name="Group 177"/>
            <p:cNvGrpSpPr>
              <a:grpSpLocks/>
            </p:cNvGrpSpPr>
            <p:nvPr/>
          </p:nvGrpSpPr>
          <p:grpSpPr bwMode="auto">
            <a:xfrm>
              <a:off x="4739" y="1327"/>
              <a:ext cx="582" cy="139"/>
              <a:chOff x="614" y="2568"/>
              <a:chExt cx="725" cy="139"/>
            </a:xfrm>
          </p:grpSpPr>
          <p:sp>
            <p:nvSpPr>
              <p:cNvPr id="90159" name="AutoShape 178"/>
              <p:cNvSpPr>
                <a:spLocks noChangeArrowheads="1"/>
              </p:cNvSpPr>
              <p:nvPr/>
            </p:nvSpPr>
            <p:spPr bwMode="auto">
              <a:xfrm>
                <a:off x="614" y="2571"/>
                <a:ext cx="725" cy="133"/>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90160" name="AutoShape 179"/>
              <p:cNvSpPr>
                <a:spLocks noChangeArrowheads="1"/>
              </p:cNvSpPr>
              <p:nvPr/>
            </p:nvSpPr>
            <p:spPr bwMode="auto">
              <a:xfrm>
                <a:off x="629" y="2584"/>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grpSp>
        <p:sp>
          <p:nvSpPr>
            <p:cNvPr id="90148" name="Rectangle 180"/>
            <p:cNvSpPr>
              <a:spLocks noChangeArrowheads="1"/>
            </p:cNvSpPr>
            <p:nvPr/>
          </p:nvSpPr>
          <p:spPr bwMode="auto">
            <a:xfrm>
              <a:off x="5251" y="429"/>
              <a:ext cx="70"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90149" name="Freeform 181"/>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150" name="Freeform 182"/>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151" name="Oval 183"/>
            <p:cNvSpPr>
              <a:spLocks noChangeArrowheads="1"/>
            </p:cNvSpPr>
            <p:nvPr/>
          </p:nvSpPr>
          <p:spPr bwMode="auto">
            <a:xfrm>
              <a:off x="5518" y="2611"/>
              <a:ext cx="47" cy="9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90152" name="Freeform 184"/>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153" name="AutoShape 185"/>
            <p:cNvSpPr>
              <a:spLocks noChangeArrowheads="1"/>
            </p:cNvSpPr>
            <p:nvPr/>
          </p:nvSpPr>
          <p:spPr bwMode="auto">
            <a:xfrm>
              <a:off x="4140" y="2678"/>
              <a:ext cx="1198" cy="147"/>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90154" name="AutoShape 186"/>
            <p:cNvSpPr>
              <a:spLocks noChangeArrowheads="1"/>
            </p:cNvSpPr>
            <p:nvPr/>
          </p:nvSpPr>
          <p:spPr bwMode="auto">
            <a:xfrm>
              <a:off x="4204" y="2712"/>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90155" name="Oval 187"/>
            <p:cNvSpPr>
              <a:spLocks noChangeArrowheads="1"/>
            </p:cNvSpPr>
            <p:nvPr/>
          </p:nvSpPr>
          <p:spPr bwMode="auto">
            <a:xfrm>
              <a:off x="4309" y="2385"/>
              <a:ext cx="157"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90156" name="Oval 188"/>
            <p:cNvSpPr>
              <a:spLocks noChangeArrowheads="1"/>
            </p:cNvSpPr>
            <p:nvPr/>
          </p:nvSpPr>
          <p:spPr bwMode="auto">
            <a:xfrm>
              <a:off x="4483" y="2385"/>
              <a:ext cx="163" cy="14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gn="ctr" eaLnBrk="1" hangingPunct="1">
                <a:lnSpc>
                  <a:spcPct val="100000"/>
                </a:lnSpc>
                <a:spcBef>
                  <a:spcPct val="0"/>
                </a:spcBef>
                <a:buClrTx/>
                <a:buSzTx/>
                <a:buFontTx/>
                <a:buNone/>
              </a:pPr>
              <a:endParaRPr lang="en-US" altLang="en-US" sz="1800">
                <a:solidFill>
                  <a:srgbClr val="FF0000"/>
                </a:solidFill>
                <a:latin typeface="Arial" pitchFamily="34" charset="0"/>
                <a:cs typeface="Arial" pitchFamily="34" charset="0"/>
              </a:endParaRPr>
            </a:p>
          </p:txBody>
        </p:sp>
        <p:sp>
          <p:nvSpPr>
            <p:cNvPr id="90157" name="Oval 189"/>
            <p:cNvSpPr>
              <a:spLocks noChangeArrowheads="1"/>
            </p:cNvSpPr>
            <p:nvPr/>
          </p:nvSpPr>
          <p:spPr bwMode="auto">
            <a:xfrm>
              <a:off x="4663" y="2378"/>
              <a:ext cx="157" cy="14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sp>
          <p:nvSpPr>
            <p:cNvPr id="90158" name="Rectangle 190"/>
            <p:cNvSpPr>
              <a:spLocks noChangeArrowheads="1"/>
            </p:cNvSpPr>
            <p:nvPr/>
          </p:nvSpPr>
          <p:spPr bwMode="auto">
            <a:xfrm>
              <a:off x="5065" y="1837"/>
              <a:ext cx="81" cy="761"/>
            </a:xfrm>
            <a:prstGeom prst="rect">
              <a:avLst/>
            </a:prstGeom>
            <a:solidFill>
              <a:srgbClr val="292929"/>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itchFamily="34" charset="0"/>
                  <a:ea typeface="MS PGothic" pitchFamily="34" charset="-128"/>
                </a:defRPr>
              </a:lvl2pPr>
              <a:lvl3pPr marL="1143000" indent="-228600">
                <a:spcBef>
                  <a:spcPct val="20000"/>
                </a:spcBef>
                <a:buChar char="•"/>
                <a:defRPr sz="2000">
                  <a:solidFill>
                    <a:schemeClr val="tx1"/>
                  </a:solidFill>
                  <a:latin typeface="Comic Sans MS" pitchFamily="66" charset="0"/>
                  <a:ea typeface="MS PGothic" pitchFamily="34" charset="-128"/>
                </a:defRPr>
              </a:lvl3pPr>
              <a:lvl4pPr marL="1600200" indent="-228600">
                <a:spcBef>
                  <a:spcPct val="20000"/>
                </a:spcBef>
                <a:buChar char="–"/>
                <a:defRPr sz="2000">
                  <a:solidFill>
                    <a:schemeClr val="tx1"/>
                  </a:solidFill>
                  <a:latin typeface="Times New Roman" pitchFamily="18" charset="0"/>
                  <a:ea typeface="MS PGothic" pitchFamily="34" charset="-128"/>
                </a:defRPr>
              </a:lvl4pPr>
              <a:lvl5pPr marL="2057400" indent="-22860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a:lnSpc>
                  <a:spcPct val="100000"/>
                </a:lnSpc>
                <a:spcBef>
                  <a:spcPct val="0"/>
                </a:spcBef>
                <a:buClrTx/>
                <a:buSzTx/>
                <a:buFontTx/>
                <a:buNone/>
              </a:pPr>
              <a:endParaRPr lang="en-US" altLang="en-US" sz="1800">
                <a:latin typeface="Arial" pitchFamily="34" charset="0"/>
              </a:endParaRPr>
            </a:p>
          </p:txBody>
        </p:sp>
      </p:grpSp>
      <p:grpSp>
        <p:nvGrpSpPr>
          <p:cNvPr id="90132" name="Group 191"/>
          <p:cNvGrpSpPr>
            <a:grpSpLocks/>
          </p:cNvGrpSpPr>
          <p:nvPr/>
        </p:nvGrpSpPr>
        <p:grpSpPr bwMode="auto">
          <a:xfrm>
            <a:off x="309563" y="4146550"/>
            <a:ext cx="631825" cy="671513"/>
            <a:chOff x="-44" y="1473"/>
            <a:chExt cx="981" cy="1105"/>
          </a:xfrm>
        </p:grpSpPr>
        <p:pic>
          <p:nvPicPr>
            <p:cNvPr id="90133" name="Picture 192"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34" name="Freeform 193"/>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sp>
        <p:nvSpPr>
          <p:cNvPr id="3" name="Slide Number Placeholder 2"/>
          <p:cNvSpPr>
            <a:spLocks noGrp="1"/>
          </p:cNvSpPr>
          <p:nvPr>
            <p:ph type="sldNum" sz="quarter" idx="12"/>
          </p:nvPr>
        </p:nvSpPr>
        <p:spPr/>
        <p:txBody>
          <a:bodyPr/>
          <a:lstStyle/>
          <a:p>
            <a:pPr>
              <a:defRPr/>
            </a:pPr>
            <a:fld id="{439D2F6E-6A9B-4704-A20A-E3662FC0CD17}" type="slidenum">
              <a:rPr lang="en-US" smtClean="0"/>
              <a:pPr>
                <a:defRPr/>
              </a:pPr>
              <a:t>55</a:t>
            </a:fld>
            <a:endParaRPr lang="en-US" dirty="0"/>
          </a:p>
        </p:txBody>
      </p:sp>
    </p:spTree>
    <p:extLst>
      <p:ext uri="{BB962C8B-B14F-4D97-AF65-F5344CB8AC3E}">
        <p14:creationId xmlns:p14="http://schemas.microsoft.com/office/powerpoint/2010/main" val="38529006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44154"/>
                                        </p:tgtEl>
                                        <p:attrNameLst>
                                          <p:attrName>style.visibility</p:attrName>
                                        </p:attrNameLst>
                                      </p:cBhvr>
                                      <p:to>
                                        <p:strVal val="visible"/>
                                      </p:to>
                                    </p:set>
                                    <p:animEffect transition="in" filter="wipe(right)">
                                      <p:cBhvr>
                                        <p:cTn id="7" dur="2000"/>
                                        <p:tgtEl>
                                          <p:spTgt spid="644154"/>
                                        </p:tgtEl>
                                      </p:cBhvr>
                                    </p:animEffect>
                                  </p:childTnLst>
                                </p:cTn>
                              </p:par>
                            </p:childTnLst>
                          </p:cTn>
                        </p:par>
                        <p:par>
                          <p:cTn id="8" fill="hold" nodeType="afterGroup">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64415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44157"/>
                                        </p:tgtEl>
                                        <p:attrNameLst>
                                          <p:attrName>style.visibility</p:attrName>
                                        </p:attrNameLst>
                                      </p:cBhvr>
                                      <p:to>
                                        <p:strVal val="visible"/>
                                      </p:to>
                                    </p:set>
                                    <p:animEffect transition="in" filter="wipe(left)">
                                      <p:cBhvr>
                                        <p:cTn id="15" dur="2000"/>
                                        <p:tgtEl>
                                          <p:spTgt spid="644157"/>
                                        </p:tgtEl>
                                      </p:cBhvr>
                                    </p:animEffec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0"/>
                                          </p:stCondLst>
                                        </p:cTn>
                                        <p:tgtEl>
                                          <p:spTgt spid="64415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44158"/>
                                        </p:tgtEl>
                                        <p:attrNameLst>
                                          <p:attrName>style.visibility</p:attrName>
                                        </p:attrNameLst>
                                      </p:cBhvr>
                                      <p:to>
                                        <p:strVal val="visible"/>
                                      </p:to>
                                    </p:set>
                                    <p:animEffect transition="in" filter="wipe(down)">
                                      <p:cBhvr>
                                        <p:cTn id="23" dur="2000"/>
                                        <p:tgtEl>
                                          <p:spTgt spid="644158"/>
                                        </p:tgtEl>
                                      </p:cBhvr>
                                    </p:animEffect>
                                  </p:childTnLst>
                                </p:cTn>
                              </p:par>
                            </p:childTnLst>
                          </p:cTn>
                        </p:par>
                        <p:par>
                          <p:cTn id="24" fill="hold" nodeType="afterGroup">
                            <p:stCondLst>
                              <p:cond delay="2000"/>
                            </p:stCondLst>
                            <p:childTnLst>
                              <p:par>
                                <p:cTn id="25" presetID="1" presetClass="entr" presetSubtype="0" fill="hold" grpId="0" nodeType="afterEffect">
                                  <p:stCondLst>
                                    <p:cond delay="0"/>
                                  </p:stCondLst>
                                  <p:childTnLst>
                                    <p:set>
                                      <p:cBhvr>
                                        <p:cTn id="26" dur="1" fill="hold">
                                          <p:stCondLst>
                                            <p:cond delay="0"/>
                                          </p:stCondLst>
                                        </p:cTn>
                                        <p:tgtEl>
                                          <p:spTgt spid="644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154" grpId="0" animBg="1"/>
      <p:bldP spid="644155" grpId="0"/>
      <p:bldP spid="644156" grpId="0"/>
      <p:bldP spid="644157" grpId="0" animBg="1"/>
      <p:bldP spid="644158" grpId="0" animBg="1"/>
      <p:bldP spid="64415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464024"/>
            <a:ext cx="8229600" cy="764275"/>
          </a:xfrm>
        </p:spPr>
        <p:txBody>
          <a:bodyPr>
            <a:normAutofit/>
          </a:bodyPr>
          <a:lstStyle/>
          <a:p>
            <a:r>
              <a:rPr lang="en-US">
                <a:ea typeface="ＭＳ Ｐゴシック" charset="0"/>
              </a:rPr>
              <a:t>NAT traversal problem</a:t>
            </a:r>
            <a:endParaRPr lang="en-US"/>
          </a:p>
        </p:txBody>
      </p:sp>
      <p:sp>
        <p:nvSpPr>
          <p:cNvPr id="7" name="Content Placeholder 6"/>
          <p:cNvSpPr>
            <a:spLocks noGrp="1"/>
          </p:cNvSpPr>
          <p:nvPr>
            <p:ph idx="1"/>
          </p:nvPr>
        </p:nvSpPr>
        <p:spPr>
          <a:xfrm>
            <a:off x="457200" y="1518312"/>
            <a:ext cx="8229600" cy="4876800"/>
          </a:xfrm>
        </p:spPr>
        <p:txBody>
          <a:bodyPr/>
          <a:lstStyle/>
          <a:p>
            <a:r>
              <a:rPr lang="en-US" altLang="en-US" i="1">
                <a:solidFill>
                  <a:srgbClr val="CC0000"/>
                </a:solidFill>
              </a:rPr>
              <a:t>solution 4:</a:t>
            </a:r>
            <a:r>
              <a:rPr lang="en-US" altLang="en-US"/>
              <a:t> NAT hole punching. Example: STUN protocol</a:t>
            </a:r>
          </a:p>
          <a:p>
            <a:endParaRPr lang="en-US"/>
          </a:p>
        </p:txBody>
      </p:sp>
      <p:sp>
        <p:nvSpPr>
          <p:cNvPr id="5" name="Slide Number Placeholder 4"/>
          <p:cNvSpPr>
            <a:spLocks noGrp="1"/>
          </p:cNvSpPr>
          <p:nvPr>
            <p:ph type="sldNum" sz="quarter" idx="12"/>
          </p:nvPr>
        </p:nvSpPr>
        <p:spPr/>
        <p:txBody>
          <a:bodyPr/>
          <a:lstStyle/>
          <a:p>
            <a:pPr>
              <a:defRPr/>
            </a:pPr>
            <a:fld id="{439D2F6E-6A9B-4704-A20A-E3662FC0CD17}" type="slidenum">
              <a:rPr lang="en-US" smtClean="0"/>
              <a:pPr>
                <a:defRPr/>
              </a:pPr>
              <a:t>56</a:t>
            </a:fld>
            <a:endParaRPr lang="en-US" dirty="0"/>
          </a:p>
        </p:txBody>
      </p:sp>
      <p:pic>
        <p:nvPicPr>
          <p:cNvPr id="7170" name="Picture 2" descr="http://www.brynosaurus.com/pub/net/p2pnat/img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2188762"/>
            <a:ext cx="882015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467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6578600" y="1823684"/>
            <a:ext cx="1892300" cy="3046413"/>
          </a:xfrm>
          <a:prstGeom prst="rect">
            <a:avLst/>
          </a:prstGeom>
          <a:solidFill>
            <a:schemeClr val="accent2"/>
          </a:solidFill>
          <a:ln w="38100">
            <a:solidFill>
              <a:schemeClr val="accent2"/>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4339" name="Rectangle 3"/>
          <p:cNvSpPr>
            <a:spLocks noGrp="1" noChangeArrowheads="1"/>
          </p:cNvSpPr>
          <p:nvPr>
            <p:ph type="title"/>
          </p:nvPr>
        </p:nvSpPr>
        <p:spPr>
          <a:xfrm>
            <a:off x="457200" y="492456"/>
            <a:ext cx="8229600" cy="990600"/>
          </a:xfrm>
        </p:spPr>
        <p:txBody>
          <a:bodyPr/>
          <a:lstStyle/>
          <a:p>
            <a:r>
              <a:rPr lang="en-US" altLang="en-US"/>
              <a:t>TCP/IP protocol stack</a:t>
            </a:r>
          </a:p>
        </p:txBody>
      </p:sp>
      <p:sp>
        <p:nvSpPr>
          <p:cNvPr id="14340" name="Rectangle 4"/>
          <p:cNvSpPr>
            <a:spLocks noGrp="1" noChangeArrowheads="1"/>
          </p:cNvSpPr>
          <p:nvPr>
            <p:ph sz="half" idx="1"/>
          </p:nvPr>
        </p:nvSpPr>
        <p:spPr>
          <a:xfrm>
            <a:off x="571500" y="1663700"/>
            <a:ext cx="5715000" cy="4648200"/>
          </a:xfrm>
        </p:spPr>
        <p:txBody>
          <a:bodyPr>
            <a:normAutofit lnSpcReduction="10000"/>
          </a:bodyPr>
          <a:lstStyle/>
          <a:p>
            <a:r>
              <a:rPr lang="en-US" altLang="en-US" sz="2400">
                <a:solidFill>
                  <a:srgbClr val="FF0000"/>
                </a:solidFill>
              </a:rPr>
              <a:t>application:</a:t>
            </a:r>
            <a:r>
              <a:rPr lang="en-US" altLang="en-US" sz="2400"/>
              <a:t> supporting network applications</a:t>
            </a:r>
          </a:p>
          <a:p>
            <a:pPr lvl="1"/>
            <a:r>
              <a:rPr lang="en-US" altLang="en-US" sz="2000"/>
              <a:t>FTP, SMTP, STTP</a:t>
            </a:r>
          </a:p>
          <a:p>
            <a:r>
              <a:rPr lang="en-US" altLang="en-US" sz="2400">
                <a:solidFill>
                  <a:srgbClr val="FF0000"/>
                </a:solidFill>
              </a:rPr>
              <a:t>transport:</a:t>
            </a:r>
            <a:r>
              <a:rPr lang="en-US" altLang="en-US" sz="2400"/>
              <a:t> host-host data transfer</a:t>
            </a:r>
          </a:p>
          <a:p>
            <a:pPr lvl="1"/>
            <a:r>
              <a:rPr lang="en-US" altLang="en-US" sz="2000"/>
              <a:t>TCP, UDP</a:t>
            </a:r>
          </a:p>
          <a:p>
            <a:r>
              <a:rPr lang="en-US" altLang="en-US" sz="2400">
                <a:solidFill>
                  <a:srgbClr val="FF0000"/>
                </a:solidFill>
              </a:rPr>
              <a:t>network:</a:t>
            </a:r>
            <a:r>
              <a:rPr lang="en-US" altLang="en-US" sz="2400"/>
              <a:t> routing of datagrams from source to destination</a:t>
            </a:r>
          </a:p>
          <a:p>
            <a:pPr lvl="1"/>
            <a:r>
              <a:rPr lang="en-US" altLang="en-US" sz="2000"/>
              <a:t>IP, routing protocols</a:t>
            </a:r>
          </a:p>
          <a:p>
            <a:r>
              <a:rPr lang="en-US" altLang="en-US" sz="2400">
                <a:solidFill>
                  <a:srgbClr val="FF0000"/>
                </a:solidFill>
              </a:rPr>
              <a:t>link:</a:t>
            </a:r>
            <a:r>
              <a:rPr lang="en-US" altLang="en-US" sz="2400"/>
              <a:t> data transfer between neighboring  network elements</a:t>
            </a:r>
          </a:p>
          <a:p>
            <a:pPr lvl="1"/>
            <a:r>
              <a:rPr lang="en-US" altLang="en-US" sz="2000"/>
              <a:t>PPP, Ethernet</a:t>
            </a:r>
          </a:p>
          <a:p>
            <a:r>
              <a:rPr lang="en-US" altLang="en-US" sz="2400">
                <a:solidFill>
                  <a:srgbClr val="FF0000"/>
                </a:solidFill>
              </a:rPr>
              <a:t>physical:</a:t>
            </a:r>
            <a:r>
              <a:rPr lang="en-US" altLang="en-US" sz="2400"/>
              <a:t> bits “on the wire”</a:t>
            </a:r>
          </a:p>
          <a:p>
            <a:endParaRPr lang="en-US" altLang="en-US" sz="2400"/>
          </a:p>
        </p:txBody>
      </p:sp>
      <p:grpSp>
        <p:nvGrpSpPr>
          <p:cNvPr id="14342" name="Group 5"/>
          <p:cNvGrpSpPr>
            <a:grpSpLocks/>
          </p:cNvGrpSpPr>
          <p:nvPr/>
        </p:nvGrpSpPr>
        <p:grpSpPr bwMode="auto">
          <a:xfrm>
            <a:off x="6508750" y="1912584"/>
            <a:ext cx="1898650" cy="3487738"/>
            <a:chOff x="3076" y="880"/>
            <a:chExt cx="1196" cy="2197"/>
          </a:xfrm>
        </p:grpSpPr>
        <p:sp>
          <p:nvSpPr>
            <p:cNvPr id="14343" name="Rectangle 6"/>
            <p:cNvSpPr>
              <a:spLocks noChangeArrowheads="1"/>
            </p:cNvSpPr>
            <p:nvPr/>
          </p:nvSpPr>
          <p:spPr bwMode="auto">
            <a:xfrm>
              <a:off x="3080" y="880"/>
              <a:ext cx="1192" cy="1813"/>
            </a:xfrm>
            <a:prstGeom prst="rect">
              <a:avLst/>
            </a:prstGeom>
            <a:solidFill>
              <a:schemeClr val="bg1"/>
            </a:solidFill>
            <a:ln w="38100">
              <a:solidFill>
                <a:schemeClr val="accent2"/>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4344" name="Text Box 7"/>
            <p:cNvSpPr txBox="1">
              <a:spLocks noChangeArrowheads="1"/>
            </p:cNvSpPr>
            <p:nvPr/>
          </p:nvSpPr>
          <p:spPr bwMode="auto">
            <a:xfrm>
              <a:off x="3150" y="949"/>
              <a:ext cx="1070" cy="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ctr"/>
              <a:r>
                <a:rPr lang="en-US" altLang="en-US"/>
                <a:t>application</a:t>
              </a:r>
            </a:p>
            <a:p>
              <a:pPr algn="ctr"/>
              <a:endParaRPr lang="en-US" altLang="en-US"/>
            </a:p>
            <a:p>
              <a:pPr algn="ctr"/>
              <a:r>
                <a:rPr lang="en-US" altLang="en-US"/>
                <a:t>transport</a:t>
              </a:r>
            </a:p>
            <a:p>
              <a:pPr algn="ctr"/>
              <a:endParaRPr lang="en-US" altLang="en-US"/>
            </a:p>
            <a:p>
              <a:pPr algn="ctr"/>
              <a:r>
                <a:rPr lang="en-US" altLang="en-US"/>
                <a:t>network</a:t>
              </a:r>
            </a:p>
            <a:p>
              <a:pPr algn="ctr"/>
              <a:endParaRPr lang="en-US" altLang="en-US"/>
            </a:p>
            <a:p>
              <a:pPr algn="ctr"/>
              <a:r>
                <a:rPr lang="en-US" altLang="en-US"/>
                <a:t>link</a:t>
              </a:r>
            </a:p>
            <a:p>
              <a:pPr algn="ctr"/>
              <a:endParaRPr lang="en-US" altLang="en-US"/>
            </a:p>
            <a:p>
              <a:pPr algn="ctr"/>
              <a:r>
                <a:rPr lang="en-US" altLang="en-US"/>
                <a:t>physical</a:t>
              </a:r>
            </a:p>
          </p:txBody>
        </p:sp>
        <p:sp>
          <p:nvSpPr>
            <p:cNvPr id="14345" name="Line 8"/>
            <p:cNvSpPr>
              <a:spLocks noChangeShapeType="1"/>
            </p:cNvSpPr>
            <p:nvPr/>
          </p:nvSpPr>
          <p:spPr bwMode="auto">
            <a:xfrm>
              <a:off x="3076" y="1324"/>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6" name="Line 9"/>
            <p:cNvSpPr>
              <a:spLocks noChangeShapeType="1"/>
            </p:cNvSpPr>
            <p:nvPr/>
          </p:nvSpPr>
          <p:spPr bwMode="auto">
            <a:xfrm>
              <a:off x="3076" y="1658"/>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7" name="Line 10"/>
            <p:cNvSpPr>
              <a:spLocks noChangeShapeType="1"/>
            </p:cNvSpPr>
            <p:nvPr/>
          </p:nvSpPr>
          <p:spPr bwMode="auto">
            <a:xfrm>
              <a:off x="3076" y="1970"/>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8" name="Line 11"/>
            <p:cNvSpPr>
              <a:spLocks noChangeShapeType="1"/>
            </p:cNvSpPr>
            <p:nvPr/>
          </p:nvSpPr>
          <p:spPr bwMode="auto">
            <a:xfrm>
              <a:off x="3076" y="2317"/>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 name="Slide Number Placeholder 2"/>
          <p:cNvSpPr>
            <a:spLocks noGrp="1"/>
          </p:cNvSpPr>
          <p:nvPr>
            <p:ph type="sldNum" sz="quarter" idx="12"/>
          </p:nvPr>
        </p:nvSpPr>
        <p:spPr/>
        <p:txBody>
          <a:bodyPr/>
          <a:lstStyle/>
          <a:p>
            <a:pPr>
              <a:defRPr/>
            </a:pPr>
            <a:fld id="{2D848FA3-815C-426D-ADDC-7E5C7A336E43}" type="slidenum">
              <a:rPr lang="en-US" smtClean="0"/>
              <a:pPr>
                <a:defRPr/>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Freeform 99"/>
          <p:cNvSpPr>
            <a:spLocks/>
          </p:cNvSpPr>
          <p:nvPr/>
        </p:nvSpPr>
        <p:spPr bwMode="auto">
          <a:xfrm>
            <a:off x="6978650" y="4156075"/>
            <a:ext cx="655638" cy="1135063"/>
          </a:xfrm>
          <a:custGeom>
            <a:avLst/>
            <a:gdLst>
              <a:gd name="T0" fmla="*/ 2147483647 w 413"/>
              <a:gd name="T1" fmla="*/ 2147483647 h 715"/>
              <a:gd name="T2" fmla="*/ 2147483647 w 413"/>
              <a:gd name="T3" fmla="*/ 0 h 715"/>
              <a:gd name="T4" fmla="*/ 0 w 413"/>
              <a:gd name="T5" fmla="*/ 2147483647 h 715"/>
              <a:gd name="T6" fmla="*/ 2147483647 w 413"/>
              <a:gd name="T7" fmla="*/ 2147483647 h 715"/>
              <a:gd name="T8" fmla="*/ 2147483647 w 413"/>
              <a:gd name="T9" fmla="*/ 2147483647 h 715"/>
              <a:gd name="T10" fmla="*/ 0 60000 65536"/>
              <a:gd name="T11" fmla="*/ 0 60000 65536"/>
              <a:gd name="T12" fmla="*/ 0 60000 65536"/>
              <a:gd name="T13" fmla="*/ 0 60000 65536"/>
              <a:gd name="T14" fmla="*/ 0 60000 65536"/>
              <a:gd name="T15" fmla="*/ 0 w 413"/>
              <a:gd name="T16" fmla="*/ 0 h 715"/>
              <a:gd name="T17" fmla="*/ 413 w 413"/>
              <a:gd name="T18" fmla="*/ 715 h 715"/>
            </a:gdLst>
            <a:ahLst/>
            <a:cxnLst>
              <a:cxn ang="T10">
                <a:pos x="T0" y="T1"/>
              </a:cxn>
              <a:cxn ang="T11">
                <a:pos x="T2" y="T3"/>
              </a:cxn>
              <a:cxn ang="T12">
                <a:pos x="T4" y="T5"/>
              </a:cxn>
              <a:cxn ang="T13">
                <a:pos x="T6" y="T7"/>
              </a:cxn>
              <a:cxn ang="T14">
                <a:pos x="T8" y="T9"/>
              </a:cxn>
            </a:cxnLst>
            <a:rect l="T15" t="T16" r="T17" b="T18"/>
            <a:pathLst>
              <a:path w="413" h="715">
                <a:moveTo>
                  <a:pt x="413" y="570"/>
                </a:moveTo>
                <a:lnTo>
                  <a:pt x="9" y="0"/>
                </a:lnTo>
                <a:lnTo>
                  <a:pt x="0" y="604"/>
                </a:lnTo>
                <a:lnTo>
                  <a:pt x="397" y="715"/>
                </a:lnTo>
                <a:lnTo>
                  <a:pt x="413" y="570"/>
                </a:lnTo>
                <a:close/>
              </a:path>
            </a:pathLst>
          </a:custGeom>
          <a:gradFill rotWithShape="1">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661" name="Freeform 3"/>
          <p:cNvSpPr>
            <a:spLocks/>
          </p:cNvSpPr>
          <p:nvPr/>
        </p:nvSpPr>
        <p:spPr bwMode="auto">
          <a:xfrm>
            <a:off x="7129463" y="2246313"/>
            <a:ext cx="638175" cy="852487"/>
          </a:xfrm>
          <a:custGeom>
            <a:avLst/>
            <a:gdLst>
              <a:gd name="T0" fmla="*/ 2147483647 w 402"/>
              <a:gd name="T1" fmla="*/ 2147483647 h 537"/>
              <a:gd name="T2" fmla="*/ 2147483647 w 402"/>
              <a:gd name="T3" fmla="*/ 0 h 537"/>
              <a:gd name="T4" fmla="*/ 0 w 402"/>
              <a:gd name="T5" fmla="*/ 2147483647 h 537"/>
              <a:gd name="T6" fmla="*/ 2147483647 w 402"/>
              <a:gd name="T7" fmla="*/ 2147483647 h 537"/>
              <a:gd name="T8" fmla="*/ 2147483647 w 402"/>
              <a:gd name="T9" fmla="*/ 2147483647 h 537"/>
              <a:gd name="T10" fmla="*/ 0 60000 65536"/>
              <a:gd name="T11" fmla="*/ 0 60000 65536"/>
              <a:gd name="T12" fmla="*/ 0 60000 65536"/>
              <a:gd name="T13" fmla="*/ 0 60000 65536"/>
              <a:gd name="T14" fmla="*/ 0 60000 65536"/>
              <a:gd name="T15" fmla="*/ 0 w 402"/>
              <a:gd name="T16" fmla="*/ 0 h 537"/>
              <a:gd name="T17" fmla="*/ 402 w 402"/>
              <a:gd name="T18" fmla="*/ 537 h 537"/>
            </a:gdLst>
            <a:ahLst/>
            <a:cxnLst>
              <a:cxn ang="T10">
                <a:pos x="T0" y="T1"/>
              </a:cxn>
              <a:cxn ang="T11">
                <a:pos x="T2" y="T3"/>
              </a:cxn>
              <a:cxn ang="T12">
                <a:pos x="T4" y="T5"/>
              </a:cxn>
              <a:cxn ang="T13">
                <a:pos x="T6" y="T7"/>
              </a:cxn>
              <a:cxn ang="T14">
                <a:pos x="T8" y="T9"/>
              </a:cxn>
            </a:cxnLst>
            <a:rect l="T15" t="T16" r="T17" b="T18"/>
            <a:pathLst>
              <a:path w="402" h="537">
                <a:moveTo>
                  <a:pt x="402" y="363"/>
                </a:moveTo>
                <a:lnTo>
                  <a:pt x="28" y="0"/>
                </a:lnTo>
                <a:lnTo>
                  <a:pt x="0" y="470"/>
                </a:lnTo>
                <a:lnTo>
                  <a:pt x="242" y="537"/>
                </a:lnTo>
                <a:lnTo>
                  <a:pt x="402" y="363"/>
                </a:lnTo>
                <a:close/>
              </a:path>
            </a:pathLst>
          </a:custGeom>
          <a:gradFill rotWithShape="1">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70662" name="Group 180"/>
          <p:cNvGrpSpPr>
            <a:grpSpLocks/>
          </p:cNvGrpSpPr>
          <p:nvPr/>
        </p:nvGrpSpPr>
        <p:grpSpPr bwMode="auto">
          <a:xfrm>
            <a:off x="7329488" y="2754313"/>
            <a:ext cx="1052512" cy="355600"/>
            <a:chOff x="4410" y="1365"/>
            <a:chExt cx="663" cy="224"/>
          </a:xfrm>
        </p:grpSpPr>
        <p:sp>
          <p:nvSpPr>
            <p:cNvPr id="70796" name="Rectangle 181"/>
            <p:cNvSpPr>
              <a:spLocks noChangeArrowheads="1"/>
            </p:cNvSpPr>
            <p:nvPr/>
          </p:nvSpPr>
          <p:spPr bwMode="auto">
            <a:xfrm>
              <a:off x="4410" y="1500"/>
              <a:ext cx="495" cy="87"/>
            </a:xfrm>
            <a:prstGeom prst="rect">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70797" name="AutoShape 182"/>
            <p:cNvSpPr>
              <a:spLocks noChangeArrowheads="1"/>
            </p:cNvSpPr>
            <p:nvPr/>
          </p:nvSpPr>
          <p:spPr bwMode="auto">
            <a:xfrm>
              <a:off x="4410" y="1368"/>
              <a:ext cx="663" cy="135"/>
            </a:xfrm>
            <a:prstGeom prst="parallelogram">
              <a:avLst>
                <a:gd name="adj" fmla="val 122778"/>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70798" name="Freeform 183"/>
            <p:cNvSpPr>
              <a:spLocks/>
            </p:cNvSpPr>
            <p:nvPr/>
          </p:nvSpPr>
          <p:spPr bwMode="auto">
            <a:xfrm>
              <a:off x="4904" y="1365"/>
              <a:ext cx="169" cy="224"/>
            </a:xfrm>
            <a:custGeom>
              <a:avLst/>
              <a:gdLst>
                <a:gd name="T0" fmla="*/ 0 w 169"/>
                <a:gd name="T1" fmla="*/ 138 h 224"/>
                <a:gd name="T2" fmla="*/ 0 w 169"/>
                <a:gd name="T3" fmla="*/ 224 h 224"/>
                <a:gd name="T4" fmla="*/ 169 w 169"/>
                <a:gd name="T5" fmla="*/ 77 h 224"/>
                <a:gd name="T6" fmla="*/ 169 w 169"/>
                <a:gd name="T7" fmla="*/ 0 h 224"/>
                <a:gd name="T8" fmla="*/ 0 w 169"/>
                <a:gd name="T9" fmla="*/ 138 h 224"/>
                <a:gd name="T10" fmla="*/ 0 60000 65536"/>
                <a:gd name="T11" fmla="*/ 0 60000 65536"/>
                <a:gd name="T12" fmla="*/ 0 60000 65536"/>
                <a:gd name="T13" fmla="*/ 0 60000 65536"/>
                <a:gd name="T14" fmla="*/ 0 60000 65536"/>
                <a:gd name="T15" fmla="*/ 0 w 169"/>
                <a:gd name="T16" fmla="*/ 0 h 224"/>
                <a:gd name="T17" fmla="*/ 169 w 169"/>
                <a:gd name="T18" fmla="*/ 224 h 224"/>
              </a:gdLst>
              <a:ahLst/>
              <a:cxnLst>
                <a:cxn ang="T10">
                  <a:pos x="T0" y="T1"/>
                </a:cxn>
                <a:cxn ang="T11">
                  <a:pos x="T2" y="T3"/>
                </a:cxn>
                <a:cxn ang="T12">
                  <a:pos x="T4" y="T5"/>
                </a:cxn>
                <a:cxn ang="T13">
                  <a:pos x="T6" y="T7"/>
                </a:cxn>
                <a:cxn ang="T14">
                  <a:pos x="T8" y="T9"/>
                </a:cxn>
              </a:cxnLst>
              <a:rect l="T15" t="T16" r="T17" b="T18"/>
              <a:pathLst>
                <a:path w="169" h="224">
                  <a:moveTo>
                    <a:pt x="0" y="138"/>
                  </a:moveTo>
                  <a:lnTo>
                    <a:pt x="0" y="224"/>
                  </a:lnTo>
                  <a:lnTo>
                    <a:pt x="169" y="77"/>
                  </a:lnTo>
                  <a:lnTo>
                    <a:pt x="169" y="0"/>
                  </a:lnTo>
                  <a:lnTo>
                    <a:pt x="0" y="138"/>
                  </a:lnTo>
                  <a:close/>
                </a:path>
              </a:pathLst>
            </a:custGeom>
            <a:solidFill>
              <a:srgbClr val="BBE0E3"/>
            </a:solidFill>
            <a:ln w="6350" cmpd="sng">
              <a:solidFill>
                <a:srgbClr val="000000"/>
              </a:solidFill>
              <a:round/>
              <a:headEnd/>
              <a:tailEnd/>
            </a:ln>
          </p:spPr>
          <p:txBody>
            <a:bodyPr/>
            <a:lstStyle/>
            <a:p>
              <a:endParaRPr lang="en-US"/>
            </a:p>
          </p:txBody>
        </p:sp>
        <p:sp>
          <p:nvSpPr>
            <p:cNvPr id="70799" name="Freeform 184"/>
            <p:cNvSpPr>
              <a:spLocks/>
            </p:cNvSpPr>
            <p:nvPr/>
          </p:nvSpPr>
          <p:spPr bwMode="auto">
            <a:xfrm>
              <a:off x="4475" y="1395"/>
              <a:ext cx="506" cy="80"/>
            </a:xfrm>
            <a:custGeom>
              <a:avLst/>
              <a:gdLst>
                <a:gd name="T0" fmla="*/ 0 w 280"/>
                <a:gd name="T1" fmla="*/ 880 h 63"/>
                <a:gd name="T2" fmla="*/ 24935 w 280"/>
                <a:gd name="T3" fmla="*/ 856 h 63"/>
                <a:gd name="T4" fmla="*/ 147159 w 280"/>
                <a:gd name="T5" fmla="*/ 0 h 63"/>
                <a:gd name="T6" fmla="*/ 187880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70800" name="Freeform 185"/>
            <p:cNvSpPr>
              <a:spLocks/>
            </p:cNvSpPr>
            <p:nvPr/>
          </p:nvSpPr>
          <p:spPr bwMode="auto">
            <a:xfrm>
              <a:off x="4593" y="1391"/>
              <a:ext cx="293" cy="93"/>
            </a:xfrm>
            <a:custGeom>
              <a:avLst/>
              <a:gdLst>
                <a:gd name="T0" fmla="*/ 0 w 293"/>
                <a:gd name="T1" fmla="*/ 0 h 93"/>
                <a:gd name="T2" fmla="*/ 67 w 293"/>
                <a:gd name="T3" fmla="*/ 1 h 93"/>
                <a:gd name="T4" fmla="*/ 195 w 293"/>
                <a:gd name="T5" fmla="*/ 93 h 93"/>
                <a:gd name="T6" fmla="*/ 293 w 293"/>
                <a:gd name="T7" fmla="*/ 93 h 93"/>
                <a:gd name="T8" fmla="*/ 0 60000 65536"/>
                <a:gd name="T9" fmla="*/ 0 60000 65536"/>
                <a:gd name="T10" fmla="*/ 0 60000 65536"/>
                <a:gd name="T11" fmla="*/ 0 60000 65536"/>
                <a:gd name="T12" fmla="*/ 0 w 293"/>
                <a:gd name="T13" fmla="*/ 0 h 93"/>
                <a:gd name="T14" fmla="*/ 293 w 293"/>
                <a:gd name="T15" fmla="*/ 93 h 93"/>
              </a:gdLst>
              <a:ahLst/>
              <a:cxnLst>
                <a:cxn ang="T8">
                  <a:pos x="T0" y="T1"/>
                </a:cxn>
                <a:cxn ang="T9">
                  <a:pos x="T2" y="T3"/>
                </a:cxn>
                <a:cxn ang="T10">
                  <a:pos x="T4" y="T5"/>
                </a:cxn>
                <a:cxn ang="T11">
                  <a:pos x="T6" y="T7"/>
                </a:cxn>
              </a:cxnLst>
              <a:rect l="T12" t="T13" r="T14" b="T15"/>
              <a:pathLst>
                <a:path w="293" h="93">
                  <a:moveTo>
                    <a:pt x="0" y="0"/>
                  </a:moveTo>
                  <a:lnTo>
                    <a:pt x="67" y="1"/>
                  </a:lnTo>
                  <a:lnTo>
                    <a:pt x="195" y="93"/>
                  </a:lnTo>
                  <a:lnTo>
                    <a:pt x="293" y="93"/>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grpSp>
      <p:grpSp>
        <p:nvGrpSpPr>
          <p:cNvPr id="70663" name="Group 170"/>
          <p:cNvGrpSpPr>
            <a:grpSpLocks/>
          </p:cNvGrpSpPr>
          <p:nvPr/>
        </p:nvGrpSpPr>
        <p:grpSpPr bwMode="auto">
          <a:xfrm>
            <a:off x="7392988" y="5013325"/>
            <a:ext cx="881062" cy="422275"/>
            <a:chOff x="2356" y="1300"/>
            <a:chExt cx="555" cy="194"/>
          </a:xfrm>
        </p:grpSpPr>
        <p:sp>
          <p:nvSpPr>
            <p:cNvPr id="70788" name="Oval 407"/>
            <p:cNvSpPr>
              <a:spLocks noChangeArrowheads="1"/>
            </p:cNvSpPr>
            <p:nvPr/>
          </p:nvSpPr>
          <p:spPr bwMode="auto">
            <a:xfrm>
              <a:off x="2357" y="1385"/>
              <a:ext cx="551" cy="109"/>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sp>
          <p:nvSpPr>
            <p:cNvPr id="70789" name="Rectangle 410"/>
            <p:cNvSpPr>
              <a:spLocks noChangeArrowheads="1"/>
            </p:cNvSpPr>
            <p:nvPr/>
          </p:nvSpPr>
          <p:spPr bwMode="auto">
            <a:xfrm>
              <a:off x="2357" y="1374"/>
              <a:ext cx="554" cy="66"/>
            </a:xfrm>
            <a:prstGeom prst="rect">
              <a:avLst/>
            </a:prstGeom>
            <a:gradFill rotWithShape="1">
              <a:gsLst>
                <a:gs pos="0">
                  <a:srgbClr val="009999"/>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endParaRPr lang="en-US" altLang="en-US" sz="2400">
                <a:latin typeface="Times New Roman" pitchFamily="18" charset="0"/>
              </a:endParaRPr>
            </a:p>
          </p:txBody>
        </p:sp>
        <p:sp>
          <p:nvSpPr>
            <p:cNvPr id="70790" name="Oval 411"/>
            <p:cNvSpPr>
              <a:spLocks noChangeArrowheads="1"/>
            </p:cNvSpPr>
            <p:nvPr/>
          </p:nvSpPr>
          <p:spPr bwMode="auto">
            <a:xfrm>
              <a:off x="2356" y="1300"/>
              <a:ext cx="551" cy="127"/>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Times New Roman" pitchFamily="18" charset="0"/>
              </a:endParaRPr>
            </a:p>
          </p:txBody>
        </p:sp>
        <p:grpSp>
          <p:nvGrpSpPr>
            <p:cNvPr id="70791" name="Group 174"/>
            <p:cNvGrpSpPr>
              <a:grpSpLocks/>
            </p:cNvGrpSpPr>
            <p:nvPr/>
          </p:nvGrpSpPr>
          <p:grpSpPr bwMode="auto">
            <a:xfrm>
              <a:off x="2468" y="1332"/>
              <a:ext cx="310" cy="60"/>
              <a:chOff x="2468" y="1332"/>
              <a:chExt cx="310" cy="60"/>
            </a:xfrm>
          </p:grpSpPr>
          <p:sp>
            <p:nvSpPr>
              <p:cNvPr id="70794" name="Freeform 17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0795" name="Freeform 17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0792" name="Line 177"/>
            <p:cNvSpPr>
              <a:spLocks noChangeShapeType="1"/>
            </p:cNvSpPr>
            <p:nvPr/>
          </p:nvSpPr>
          <p:spPr bwMode="auto">
            <a:xfrm>
              <a:off x="2357" y="1361"/>
              <a:ext cx="0" cy="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93" name="Line 178"/>
            <p:cNvSpPr>
              <a:spLocks noChangeShapeType="1"/>
            </p:cNvSpPr>
            <p:nvPr/>
          </p:nvSpPr>
          <p:spPr bwMode="auto">
            <a:xfrm>
              <a:off x="2907" y="1363"/>
              <a:ext cx="0" cy="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0664" name="Freeform 2"/>
          <p:cNvSpPr>
            <a:spLocks/>
          </p:cNvSpPr>
          <p:nvPr/>
        </p:nvSpPr>
        <p:spPr bwMode="auto">
          <a:xfrm>
            <a:off x="3817938" y="1447800"/>
            <a:ext cx="4048125" cy="3833813"/>
          </a:xfrm>
          <a:custGeom>
            <a:avLst/>
            <a:gdLst>
              <a:gd name="T0" fmla="*/ 2147483647 w 2550"/>
              <a:gd name="T1" fmla="*/ 0 h 2415"/>
              <a:gd name="T2" fmla="*/ 2147483647 w 2550"/>
              <a:gd name="T3" fmla="*/ 0 h 2415"/>
              <a:gd name="T4" fmla="*/ 2147483647 w 2550"/>
              <a:gd name="T5" fmla="*/ 2147483647 h 2415"/>
              <a:gd name="T6" fmla="*/ 0 w 2550"/>
              <a:gd name="T7" fmla="*/ 2147483647 h 2415"/>
              <a:gd name="T8" fmla="*/ 0 60000 65536"/>
              <a:gd name="T9" fmla="*/ 0 60000 65536"/>
              <a:gd name="T10" fmla="*/ 0 60000 65536"/>
              <a:gd name="T11" fmla="*/ 0 60000 65536"/>
              <a:gd name="T12" fmla="*/ 0 w 2550"/>
              <a:gd name="T13" fmla="*/ 0 h 2415"/>
              <a:gd name="T14" fmla="*/ 2550 w 2550"/>
              <a:gd name="T15" fmla="*/ 2415 h 2415"/>
            </a:gdLst>
            <a:ahLst/>
            <a:cxnLst>
              <a:cxn ang="T8">
                <a:pos x="T0" y="T1"/>
              </a:cxn>
              <a:cxn ang="T9">
                <a:pos x="T2" y="T3"/>
              </a:cxn>
              <a:cxn ang="T10">
                <a:pos x="T4" y="T5"/>
              </a:cxn>
              <a:cxn ang="T11">
                <a:pos x="T6" y="T7"/>
              </a:cxn>
            </a:cxnLst>
            <a:rect l="T12" t="T13" r="T14" b="T15"/>
            <a:pathLst>
              <a:path w="2550" h="2415">
                <a:moveTo>
                  <a:pt x="592" y="0"/>
                </a:moveTo>
                <a:lnTo>
                  <a:pt x="2544" y="0"/>
                </a:lnTo>
                <a:lnTo>
                  <a:pt x="2550" y="2415"/>
                </a:lnTo>
                <a:lnTo>
                  <a:pt x="0" y="2415"/>
                </a:lnTo>
              </a:path>
            </a:pathLst>
          </a:cu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0665" name="Text Box 8"/>
          <p:cNvSpPr txBox="1">
            <a:spLocks noChangeArrowheads="1"/>
          </p:cNvSpPr>
          <p:nvPr/>
        </p:nvSpPr>
        <p:spPr bwMode="auto">
          <a:xfrm>
            <a:off x="2716213" y="223838"/>
            <a:ext cx="1100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r>
              <a:rPr lang="en-US" altLang="en-US" sz="2400" i="1">
                <a:solidFill>
                  <a:srgbClr val="000099"/>
                </a:solidFill>
                <a:latin typeface="Arial" pitchFamily="34" charset="0"/>
              </a:rPr>
              <a:t>source</a:t>
            </a:r>
          </a:p>
        </p:txBody>
      </p:sp>
      <p:sp>
        <p:nvSpPr>
          <p:cNvPr id="70666" name="Freeform 10"/>
          <p:cNvSpPr>
            <a:spLocks/>
          </p:cNvSpPr>
          <p:nvPr/>
        </p:nvSpPr>
        <p:spPr bwMode="auto">
          <a:xfrm>
            <a:off x="3868738" y="650875"/>
            <a:ext cx="360362" cy="1577975"/>
          </a:xfrm>
          <a:custGeom>
            <a:avLst/>
            <a:gdLst>
              <a:gd name="T0" fmla="*/ 2147483647 w 267"/>
              <a:gd name="T1" fmla="*/ 2147483647 h 1186"/>
              <a:gd name="T2" fmla="*/ 0 w 267"/>
              <a:gd name="T3" fmla="*/ 0 h 1186"/>
              <a:gd name="T4" fmla="*/ 0 w 267"/>
              <a:gd name="T5" fmla="*/ 2147483647 h 1186"/>
              <a:gd name="T6" fmla="*/ 2147483647 w 267"/>
              <a:gd name="T7" fmla="*/ 2147483647 h 1186"/>
              <a:gd name="T8" fmla="*/ 2147483647 w 267"/>
              <a:gd name="T9" fmla="*/ 2147483647 h 1186"/>
              <a:gd name="T10" fmla="*/ 0 60000 65536"/>
              <a:gd name="T11" fmla="*/ 0 60000 65536"/>
              <a:gd name="T12" fmla="*/ 0 60000 65536"/>
              <a:gd name="T13" fmla="*/ 0 60000 65536"/>
              <a:gd name="T14" fmla="*/ 0 60000 65536"/>
              <a:gd name="T15" fmla="*/ 0 w 267"/>
              <a:gd name="T16" fmla="*/ 0 h 1186"/>
              <a:gd name="T17" fmla="*/ 267 w 267"/>
              <a:gd name="T18" fmla="*/ 1186 h 1186"/>
            </a:gdLst>
            <a:ahLst/>
            <a:cxnLst>
              <a:cxn ang="T10">
                <a:pos x="T0" y="T1"/>
              </a:cxn>
              <a:cxn ang="T11">
                <a:pos x="T2" y="T3"/>
              </a:cxn>
              <a:cxn ang="T12">
                <a:pos x="T4" y="T5"/>
              </a:cxn>
              <a:cxn ang="T13">
                <a:pos x="T6" y="T7"/>
              </a:cxn>
              <a:cxn ang="T14">
                <a:pos x="T8" y="T9"/>
              </a:cxn>
            </a:cxnLst>
            <a:rect l="T15" t="T16" r="T17" b="T18"/>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667" name="Rectangle 23"/>
          <p:cNvSpPr>
            <a:spLocks noChangeArrowheads="1"/>
          </p:cNvSpPr>
          <p:nvPr/>
        </p:nvSpPr>
        <p:spPr bwMode="auto">
          <a:xfrm>
            <a:off x="2644775" y="660400"/>
            <a:ext cx="1296988" cy="154622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70668" name="Rectangle 24"/>
          <p:cNvSpPr>
            <a:spLocks noChangeArrowheads="1"/>
          </p:cNvSpPr>
          <p:nvPr/>
        </p:nvSpPr>
        <p:spPr bwMode="auto">
          <a:xfrm>
            <a:off x="2597150" y="731838"/>
            <a:ext cx="1273175" cy="1536700"/>
          </a:xfrm>
          <a:prstGeom prst="rect">
            <a:avLst/>
          </a:prstGeom>
          <a:solidFill>
            <a:schemeClr val="bg1"/>
          </a:solidFill>
          <a:ln w="28575">
            <a:solidFill>
              <a:schemeClr val="tx1"/>
            </a:solidFill>
            <a:miter lim="800000"/>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70669" name="Line 25"/>
          <p:cNvSpPr>
            <a:spLocks noChangeShapeType="1"/>
          </p:cNvSpPr>
          <p:nvPr/>
        </p:nvSpPr>
        <p:spPr bwMode="auto">
          <a:xfrm>
            <a:off x="2597150" y="10493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70" name="Text Box 26"/>
          <p:cNvSpPr txBox="1">
            <a:spLocks noChangeArrowheads="1"/>
          </p:cNvSpPr>
          <p:nvPr/>
        </p:nvSpPr>
        <p:spPr bwMode="auto">
          <a:xfrm>
            <a:off x="2554288" y="698500"/>
            <a:ext cx="13176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10000"/>
              </a:lnSpc>
              <a:spcBef>
                <a:spcPct val="0"/>
              </a:spcBef>
              <a:buClrTx/>
              <a:buSzTx/>
              <a:buFontTx/>
              <a:buNone/>
            </a:pPr>
            <a:r>
              <a:rPr lang="en-US" altLang="en-US" sz="1800">
                <a:latin typeface="Arial" pitchFamily="34" charset="0"/>
              </a:rPr>
              <a:t>application</a:t>
            </a:r>
          </a:p>
          <a:p>
            <a:pPr algn="ctr">
              <a:lnSpc>
                <a:spcPct val="110000"/>
              </a:lnSpc>
              <a:spcBef>
                <a:spcPct val="0"/>
              </a:spcBef>
              <a:buClrTx/>
              <a:buSzTx/>
              <a:buFontTx/>
              <a:buNone/>
            </a:pPr>
            <a:r>
              <a:rPr lang="en-US" altLang="en-US" sz="1800">
                <a:latin typeface="Arial" pitchFamily="34" charset="0"/>
              </a:rPr>
              <a:t>transport</a:t>
            </a:r>
          </a:p>
          <a:p>
            <a:pPr algn="ctr">
              <a:lnSpc>
                <a:spcPct val="110000"/>
              </a:lnSpc>
              <a:spcBef>
                <a:spcPct val="0"/>
              </a:spcBef>
              <a:buClrTx/>
              <a:buSzTx/>
              <a:buFontTx/>
              <a:buNone/>
            </a:pPr>
            <a:r>
              <a:rPr lang="en-US" altLang="en-US" sz="1800">
                <a:latin typeface="Arial" pitchFamily="34" charset="0"/>
              </a:rPr>
              <a:t>network</a:t>
            </a:r>
          </a:p>
          <a:p>
            <a:pPr algn="ctr">
              <a:lnSpc>
                <a:spcPct val="110000"/>
              </a:lnSpc>
              <a:spcBef>
                <a:spcPct val="0"/>
              </a:spcBef>
              <a:buClrTx/>
              <a:buSzTx/>
              <a:buFontTx/>
              <a:buNone/>
            </a:pPr>
            <a:r>
              <a:rPr lang="en-US" altLang="en-US" sz="1800">
                <a:latin typeface="Arial" pitchFamily="34" charset="0"/>
              </a:rPr>
              <a:t>link</a:t>
            </a:r>
          </a:p>
          <a:p>
            <a:pPr algn="ctr">
              <a:lnSpc>
                <a:spcPct val="110000"/>
              </a:lnSpc>
              <a:spcBef>
                <a:spcPct val="0"/>
              </a:spcBef>
              <a:buClrTx/>
              <a:buSzTx/>
              <a:buFontTx/>
              <a:buNone/>
            </a:pPr>
            <a:r>
              <a:rPr lang="en-US" altLang="en-US" sz="1800">
                <a:latin typeface="Arial" pitchFamily="34" charset="0"/>
              </a:rPr>
              <a:t>physical</a:t>
            </a:r>
          </a:p>
        </p:txBody>
      </p:sp>
      <p:sp>
        <p:nvSpPr>
          <p:cNvPr id="70671" name="Line 27"/>
          <p:cNvSpPr>
            <a:spLocks noChangeShapeType="1"/>
          </p:cNvSpPr>
          <p:nvPr/>
        </p:nvSpPr>
        <p:spPr bwMode="auto">
          <a:xfrm>
            <a:off x="2605088" y="137001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72" name="Line 28"/>
          <p:cNvSpPr>
            <a:spLocks noChangeShapeType="1"/>
          </p:cNvSpPr>
          <p:nvPr/>
        </p:nvSpPr>
        <p:spPr bwMode="auto">
          <a:xfrm>
            <a:off x="2609850" y="1651000"/>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73" name="Line 29"/>
          <p:cNvSpPr>
            <a:spLocks noChangeShapeType="1"/>
          </p:cNvSpPr>
          <p:nvPr/>
        </p:nvSpPr>
        <p:spPr bwMode="auto">
          <a:xfrm>
            <a:off x="2609850" y="19272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 name="Group 39"/>
          <p:cNvGrpSpPr>
            <a:grpSpLocks/>
          </p:cNvGrpSpPr>
          <p:nvPr/>
        </p:nvGrpSpPr>
        <p:grpSpPr bwMode="auto">
          <a:xfrm>
            <a:off x="1219200" y="1368425"/>
            <a:ext cx="1208088" cy="303213"/>
            <a:chOff x="501" y="1990"/>
            <a:chExt cx="761" cy="191"/>
          </a:xfrm>
        </p:grpSpPr>
        <p:sp>
          <p:nvSpPr>
            <p:cNvPr id="70782" name="Rectangle 40"/>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70783" name="Rectangle 41"/>
            <p:cNvSpPr>
              <a:spLocks noChangeArrowheads="1"/>
            </p:cNvSpPr>
            <p:nvPr/>
          </p:nvSpPr>
          <p:spPr bwMode="auto">
            <a:xfrm>
              <a:off x="704"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r>
                <a:rPr lang="en-US" altLang="en-US" sz="1400">
                  <a:latin typeface="Arial" pitchFamily="34" charset="0"/>
                </a:rPr>
                <a:t>H</a:t>
              </a:r>
              <a:r>
                <a:rPr lang="en-US" altLang="en-US" sz="1800" baseline="-25000">
                  <a:latin typeface="Arial" pitchFamily="34" charset="0"/>
                </a:rPr>
                <a:t>t</a:t>
              </a:r>
            </a:p>
          </p:txBody>
        </p:sp>
        <p:sp>
          <p:nvSpPr>
            <p:cNvPr id="70784" name="Rectangle 42"/>
            <p:cNvSpPr>
              <a:spLocks noChangeArrowheads="1"/>
            </p:cNvSpPr>
            <p:nvPr/>
          </p:nvSpPr>
          <p:spPr bwMode="auto">
            <a:xfrm>
              <a:off x="518"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r>
                <a:rPr lang="en-US" altLang="en-US" sz="1400">
                  <a:latin typeface="Arial" pitchFamily="34" charset="0"/>
                </a:rPr>
                <a:t>H</a:t>
              </a:r>
              <a:r>
                <a:rPr lang="en-US" altLang="en-US" sz="1800" baseline="-25000">
                  <a:latin typeface="Arial" pitchFamily="34" charset="0"/>
                </a:rPr>
                <a:t>n</a:t>
              </a:r>
            </a:p>
          </p:txBody>
        </p:sp>
        <p:sp>
          <p:nvSpPr>
            <p:cNvPr id="70785" name="Rectangle 43"/>
            <p:cNvSpPr>
              <a:spLocks noChangeArrowheads="1"/>
            </p:cNvSpPr>
            <p:nvPr/>
          </p:nvSpPr>
          <p:spPr bwMode="auto">
            <a:xfrm>
              <a:off x="834" y="1991"/>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r>
                <a:rPr lang="en-US" altLang="en-US" sz="1400">
                  <a:latin typeface="Arial" pitchFamily="34" charset="0"/>
                </a:rPr>
                <a:t>M</a:t>
              </a:r>
            </a:p>
          </p:txBody>
        </p:sp>
        <p:sp>
          <p:nvSpPr>
            <p:cNvPr id="70786" name="Line 44"/>
            <p:cNvSpPr>
              <a:spLocks noChangeShapeType="1"/>
            </p:cNvSpPr>
            <p:nvPr/>
          </p:nvSpPr>
          <p:spPr bwMode="auto">
            <a:xfrm>
              <a:off x="688" y="2013"/>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87" name="Line 45"/>
            <p:cNvSpPr>
              <a:spLocks noChangeShapeType="1"/>
            </p:cNvSpPr>
            <p:nvPr/>
          </p:nvSpPr>
          <p:spPr bwMode="auto">
            <a:xfrm>
              <a:off x="880" y="2010"/>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645" name="Text Box 5"/>
          <p:cNvSpPr txBox="1">
            <a:spLocks noChangeArrowheads="1"/>
          </p:cNvSpPr>
          <p:nvPr/>
        </p:nvSpPr>
        <p:spPr bwMode="auto">
          <a:xfrm>
            <a:off x="395288" y="996950"/>
            <a:ext cx="9636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r>
              <a:rPr lang="en-US" altLang="en-US" sz="1600">
                <a:solidFill>
                  <a:srgbClr val="CC0000"/>
                </a:solidFill>
                <a:latin typeface="Arial" pitchFamily="34" charset="0"/>
              </a:rPr>
              <a:t>segment</a:t>
            </a:r>
          </a:p>
        </p:txBody>
      </p:sp>
      <p:grpSp>
        <p:nvGrpSpPr>
          <p:cNvPr id="6" name="Group 178"/>
          <p:cNvGrpSpPr>
            <a:grpSpLocks/>
          </p:cNvGrpSpPr>
          <p:nvPr/>
        </p:nvGrpSpPr>
        <p:grpSpPr bwMode="auto">
          <a:xfrm>
            <a:off x="1533525" y="1033463"/>
            <a:ext cx="301625" cy="292100"/>
            <a:chOff x="1962" y="2058"/>
            <a:chExt cx="190" cy="184"/>
          </a:xfrm>
        </p:grpSpPr>
        <p:sp>
          <p:nvSpPr>
            <p:cNvPr id="70780" name="Rectangle 47"/>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70781" name="Rectangle 48"/>
            <p:cNvSpPr>
              <a:spLocks noChangeArrowheads="1"/>
            </p:cNvSpPr>
            <p:nvPr/>
          </p:nvSpPr>
          <p:spPr bwMode="auto">
            <a:xfrm>
              <a:off x="1965" y="2058"/>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r>
                <a:rPr lang="en-US" altLang="en-US" sz="1400">
                  <a:latin typeface="Arial" pitchFamily="34" charset="0"/>
                </a:rPr>
                <a:t>H</a:t>
              </a:r>
              <a:r>
                <a:rPr lang="en-US" altLang="en-US" sz="1800" baseline="-25000">
                  <a:latin typeface="Arial" pitchFamily="34" charset="0"/>
                </a:rPr>
                <a:t>t</a:t>
              </a:r>
            </a:p>
          </p:txBody>
        </p:sp>
      </p:grpSp>
      <p:sp>
        <p:nvSpPr>
          <p:cNvPr id="112644" name="Text Box 4"/>
          <p:cNvSpPr txBox="1">
            <a:spLocks noChangeArrowheads="1"/>
          </p:cNvSpPr>
          <p:nvPr/>
        </p:nvSpPr>
        <p:spPr bwMode="auto">
          <a:xfrm>
            <a:off x="195263" y="1336675"/>
            <a:ext cx="10429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r>
              <a:rPr lang="en-US" altLang="en-US" sz="1600">
                <a:solidFill>
                  <a:srgbClr val="CC0000"/>
                </a:solidFill>
                <a:latin typeface="Arial" pitchFamily="34" charset="0"/>
              </a:rPr>
              <a:t>datagram</a:t>
            </a:r>
          </a:p>
        </p:txBody>
      </p:sp>
      <p:sp>
        <p:nvSpPr>
          <p:cNvPr id="70678" name="Text Box 54"/>
          <p:cNvSpPr txBox="1">
            <a:spLocks noChangeArrowheads="1"/>
          </p:cNvSpPr>
          <p:nvPr/>
        </p:nvSpPr>
        <p:spPr bwMode="auto">
          <a:xfrm>
            <a:off x="1547813" y="4157663"/>
            <a:ext cx="1412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r>
              <a:rPr lang="en-US" altLang="en-US" sz="2000" i="1">
                <a:solidFill>
                  <a:srgbClr val="000099"/>
                </a:solidFill>
                <a:latin typeface="Arial" pitchFamily="34" charset="0"/>
              </a:rPr>
              <a:t>destination</a:t>
            </a:r>
          </a:p>
        </p:txBody>
      </p:sp>
      <p:sp>
        <p:nvSpPr>
          <p:cNvPr id="70679" name="Freeform 56"/>
          <p:cNvSpPr>
            <a:spLocks/>
          </p:cNvSpPr>
          <p:nvPr/>
        </p:nvSpPr>
        <p:spPr bwMode="auto">
          <a:xfrm>
            <a:off x="2979738" y="4540250"/>
            <a:ext cx="360362" cy="1577975"/>
          </a:xfrm>
          <a:custGeom>
            <a:avLst/>
            <a:gdLst>
              <a:gd name="T0" fmla="*/ 2147483647 w 267"/>
              <a:gd name="T1" fmla="*/ 2147483647 h 1186"/>
              <a:gd name="T2" fmla="*/ 0 w 267"/>
              <a:gd name="T3" fmla="*/ 0 h 1186"/>
              <a:gd name="T4" fmla="*/ 0 w 267"/>
              <a:gd name="T5" fmla="*/ 2147483647 h 1186"/>
              <a:gd name="T6" fmla="*/ 2147483647 w 267"/>
              <a:gd name="T7" fmla="*/ 2147483647 h 1186"/>
              <a:gd name="T8" fmla="*/ 2147483647 w 267"/>
              <a:gd name="T9" fmla="*/ 2147483647 h 1186"/>
              <a:gd name="T10" fmla="*/ 0 60000 65536"/>
              <a:gd name="T11" fmla="*/ 0 60000 65536"/>
              <a:gd name="T12" fmla="*/ 0 60000 65536"/>
              <a:gd name="T13" fmla="*/ 0 60000 65536"/>
              <a:gd name="T14" fmla="*/ 0 60000 65536"/>
              <a:gd name="T15" fmla="*/ 0 w 267"/>
              <a:gd name="T16" fmla="*/ 0 h 1186"/>
              <a:gd name="T17" fmla="*/ 267 w 267"/>
              <a:gd name="T18" fmla="*/ 1186 h 1186"/>
            </a:gdLst>
            <a:ahLst/>
            <a:cxnLst>
              <a:cxn ang="T10">
                <a:pos x="T0" y="T1"/>
              </a:cxn>
              <a:cxn ang="T11">
                <a:pos x="T2" y="T3"/>
              </a:cxn>
              <a:cxn ang="T12">
                <a:pos x="T4" y="T5"/>
              </a:cxn>
              <a:cxn ang="T13">
                <a:pos x="T6" y="T7"/>
              </a:cxn>
              <a:cxn ang="T14">
                <a:pos x="T8" y="T9"/>
              </a:cxn>
            </a:cxnLst>
            <a:rect l="T15" t="T16" r="T17" b="T18"/>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680" name="Rectangle 57"/>
          <p:cNvSpPr>
            <a:spLocks noChangeArrowheads="1"/>
          </p:cNvSpPr>
          <p:nvPr/>
        </p:nvSpPr>
        <p:spPr bwMode="auto">
          <a:xfrm>
            <a:off x="1755775" y="4546600"/>
            <a:ext cx="1296988" cy="154622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70681" name="Rectangle 58"/>
          <p:cNvSpPr>
            <a:spLocks noChangeArrowheads="1"/>
          </p:cNvSpPr>
          <p:nvPr/>
        </p:nvSpPr>
        <p:spPr bwMode="auto">
          <a:xfrm>
            <a:off x="1708150" y="4618038"/>
            <a:ext cx="1273175" cy="1536700"/>
          </a:xfrm>
          <a:prstGeom prst="rect">
            <a:avLst/>
          </a:prstGeom>
          <a:solidFill>
            <a:schemeClr val="bg1"/>
          </a:solidFill>
          <a:ln w="28575">
            <a:solidFill>
              <a:schemeClr val="tx1"/>
            </a:solidFill>
            <a:miter lim="800000"/>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70682" name="Line 59"/>
          <p:cNvSpPr>
            <a:spLocks noChangeShapeType="1"/>
          </p:cNvSpPr>
          <p:nvPr/>
        </p:nvSpPr>
        <p:spPr bwMode="auto">
          <a:xfrm>
            <a:off x="1708150" y="49355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83" name="Text Box 60"/>
          <p:cNvSpPr txBox="1">
            <a:spLocks noChangeArrowheads="1"/>
          </p:cNvSpPr>
          <p:nvPr/>
        </p:nvSpPr>
        <p:spPr bwMode="auto">
          <a:xfrm>
            <a:off x="1665288" y="4584700"/>
            <a:ext cx="13176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10000"/>
              </a:lnSpc>
              <a:spcBef>
                <a:spcPct val="0"/>
              </a:spcBef>
              <a:buClrTx/>
              <a:buSzTx/>
              <a:buFontTx/>
              <a:buNone/>
            </a:pPr>
            <a:r>
              <a:rPr lang="en-US" altLang="en-US" sz="1800">
                <a:latin typeface="Arial" pitchFamily="34" charset="0"/>
              </a:rPr>
              <a:t>application</a:t>
            </a:r>
          </a:p>
          <a:p>
            <a:pPr algn="ctr">
              <a:lnSpc>
                <a:spcPct val="110000"/>
              </a:lnSpc>
              <a:spcBef>
                <a:spcPct val="0"/>
              </a:spcBef>
              <a:buClrTx/>
              <a:buSzTx/>
              <a:buFontTx/>
              <a:buNone/>
            </a:pPr>
            <a:r>
              <a:rPr lang="en-US" altLang="en-US" sz="1800">
                <a:latin typeface="Arial" pitchFamily="34" charset="0"/>
              </a:rPr>
              <a:t>transport</a:t>
            </a:r>
          </a:p>
          <a:p>
            <a:pPr algn="ctr">
              <a:lnSpc>
                <a:spcPct val="110000"/>
              </a:lnSpc>
              <a:spcBef>
                <a:spcPct val="0"/>
              </a:spcBef>
              <a:buClrTx/>
              <a:buSzTx/>
              <a:buFontTx/>
              <a:buNone/>
            </a:pPr>
            <a:r>
              <a:rPr lang="en-US" altLang="en-US" sz="1800">
                <a:latin typeface="Arial" pitchFamily="34" charset="0"/>
              </a:rPr>
              <a:t>network</a:t>
            </a:r>
          </a:p>
          <a:p>
            <a:pPr algn="ctr">
              <a:lnSpc>
                <a:spcPct val="110000"/>
              </a:lnSpc>
              <a:spcBef>
                <a:spcPct val="0"/>
              </a:spcBef>
              <a:buClrTx/>
              <a:buSzTx/>
              <a:buFontTx/>
              <a:buNone/>
            </a:pPr>
            <a:r>
              <a:rPr lang="en-US" altLang="en-US" sz="1800">
                <a:latin typeface="Arial" pitchFamily="34" charset="0"/>
              </a:rPr>
              <a:t>link</a:t>
            </a:r>
          </a:p>
          <a:p>
            <a:pPr algn="ctr">
              <a:lnSpc>
                <a:spcPct val="110000"/>
              </a:lnSpc>
              <a:spcBef>
                <a:spcPct val="0"/>
              </a:spcBef>
              <a:buClrTx/>
              <a:buSzTx/>
              <a:buFontTx/>
              <a:buNone/>
            </a:pPr>
            <a:r>
              <a:rPr lang="en-US" altLang="en-US" sz="1800">
                <a:latin typeface="Arial" pitchFamily="34" charset="0"/>
              </a:rPr>
              <a:t>physical</a:t>
            </a:r>
          </a:p>
        </p:txBody>
      </p:sp>
      <p:sp>
        <p:nvSpPr>
          <p:cNvPr id="70684" name="Line 61"/>
          <p:cNvSpPr>
            <a:spLocks noChangeShapeType="1"/>
          </p:cNvSpPr>
          <p:nvPr/>
        </p:nvSpPr>
        <p:spPr bwMode="auto">
          <a:xfrm>
            <a:off x="1716088" y="525621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85" name="Line 62"/>
          <p:cNvSpPr>
            <a:spLocks noChangeShapeType="1"/>
          </p:cNvSpPr>
          <p:nvPr/>
        </p:nvSpPr>
        <p:spPr bwMode="auto">
          <a:xfrm>
            <a:off x="1720850" y="5537200"/>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86" name="Line 63"/>
          <p:cNvSpPr>
            <a:spLocks noChangeShapeType="1"/>
          </p:cNvSpPr>
          <p:nvPr/>
        </p:nvSpPr>
        <p:spPr bwMode="auto">
          <a:xfrm>
            <a:off x="1720850" y="58134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70687" name="Group 64"/>
          <p:cNvGrpSpPr>
            <a:grpSpLocks/>
          </p:cNvGrpSpPr>
          <p:nvPr/>
        </p:nvGrpSpPr>
        <p:grpSpPr bwMode="auto">
          <a:xfrm>
            <a:off x="152400" y="5527675"/>
            <a:ext cx="1479550" cy="303213"/>
            <a:chOff x="332" y="2224"/>
            <a:chExt cx="932" cy="191"/>
          </a:xfrm>
        </p:grpSpPr>
        <p:sp>
          <p:nvSpPr>
            <p:cNvPr id="70772" name="Rectangle 65"/>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70773" name="Rectangle 66"/>
            <p:cNvSpPr>
              <a:spLocks noChangeArrowheads="1"/>
            </p:cNvSpPr>
            <p:nvPr/>
          </p:nvSpPr>
          <p:spPr bwMode="auto">
            <a:xfrm>
              <a:off x="706"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r>
                <a:rPr lang="en-US" altLang="en-US" sz="1400">
                  <a:latin typeface="Arial" pitchFamily="34" charset="0"/>
                </a:rPr>
                <a:t>H</a:t>
              </a:r>
              <a:r>
                <a:rPr lang="en-US" altLang="en-US" sz="1800" baseline="-25000">
                  <a:latin typeface="Arial" pitchFamily="34" charset="0"/>
                </a:rPr>
                <a:t>t</a:t>
              </a:r>
            </a:p>
          </p:txBody>
        </p:sp>
        <p:sp>
          <p:nvSpPr>
            <p:cNvPr id="70774" name="Rectangle 67"/>
            <p:cNvSpPr>
              <a:spLocks noChangeArrowheads="1"/>
            </p:cNvSpPr>
            <p:nvPr/>
          </p:nvSpPr>
          <p:spPr bwMode="auto">
            <a:xfrm>
              <a:off x="520"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r>
                <a:rPr lang="en-US" altLang="en-US" sz="1400">
                  <a:latin typeface="Arial" pitchFamily="34" charset="0"/>
                </a:rPr>
                <a:t>H</a:t>
              </a:r>
              <a:r>
                <a:rPr lang="en-US" altLang="en-US" sz="1800" baseline="-25000">
                  <a:latin typeface="Arial" pitchFamily="34" charset="0"/>
                </a:rPr>
                <a:t>n</a:t>
              </a:r>
            </a:p>
          </p:txBody>
        </p:sp>
        <p:sp>
          <p:nvSpPr>
            <p:cNvPr id="70775" name="Rectangle 68"/>
            <p:cNvSpPr>
              <a:spLocks noChangeArrowheads="1"/>
            </p:cNvSpPr>
            <p:nvPr/>
          </p:nvSpPr>
          <p:spPr bwMode="auto">
            <a:xfrm>
              <a:off x="332"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r>
                <a:rPr lang="en-US" altLang="en-US" sz="1400">
                  <a:latin typeface="Arial" pitchFamily="34" charset="0"/>
                </a:rPr>
                <a:t>H</a:t>
              </a:r>
              <a:r>
                <a:rPr lang="en-US" altLang="en-US" sz="1800" baseline="-25000">
                  <a:latin typeface="Arial" pitchFamily="34" charset="0"/>
                </a:rPr>
                <a:t>l</a:t>
              </a:r>
            </a:p>
          </p:txBody>
        </p:sp>
        <p:sp>
          <p:nvSpPr>
            <p:cNvPr id="70776" name="Rectangle 69"/>
            <p:cNvSpPr>
              <a:spLocks noChangeArrowheads="1"/>
            </p:cNvSpPr>
            <p:nvPr/>
          </p:nvSpPr>
          <p:spPr bwMode="auto">
            <a:xfrm>
              <a:off x="836" y="2225"/>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r>
                <a:rPr lang="en-US" altLang="en-US" sz="1400">
                  <a:latin typeface="Arial" pitchFamily="34" charset="0"/>
                </a:rPr>
                <a:t>M</a:t>
              </a:r>
            </a:p>
          </p:txBody>
        </p:sp>
        <p:sp>
          <p:nvSpPr>
            <p:cNvPr id="70777" name="Line 70"/>
            <p:cNvSpPr>
              <a:spLocks noChangeShapeType="1"/>
            </p:cNvSpPr>
            <p:nvPr/>
          </p:nvSpPr>
          <p:spPr bwMode="auto">
            <a:xfrm>
              <a:off x="510" y="2241"/>
              <a:ext cx="0" cy="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78" name="Line 71"/>
            <p:cNvSpPr>
              <a:spLocks noChangeShapeType="1"/>
            </p:cNvSpPr>
            <p:nvPr/>
          </p:nvSpPr>
          <p:spPr bwMode="auto">
            <a:xfrm>
              <a:off x="690" y="2247"/>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79" name="Line 72"/>
            <p:cNvSpPr>
              <a:spLocks noChangeShapeType="1"/>
            </p:cNvSpPr>
            <p:nvPr/>
          </p:nvSpPr>
          <p:spPr bwMode="auto">
            <a:xfrm>
              <a:off x="882" y="2244"/>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0688" name="Group 73"/>
          <p:cNvGrpSpPr>
            <a:grpSpLocks/>
          </p:cNvGrpSpPr>
          <p:nvPr/>
        </p:nvGrpSpPr>
        <p:grpSpPr bwMode="auto">
          <a:xfrm>
            <a:off x="420688" y="5229225"/>
            <a:ext cx="1208087" cy="303213"/>
            <a:chOff x="501" y="1990"/>
            <a:chExt cx="761" cy="191"/>
          </a:xfrm>
        </p:grpSpPr>
        <p:sp>
          <p:nvSpPr>
            <p:cNvPr id="70766" name="Rectangle 74"/>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70767" name="Rectangle 75"/>
            <p:cNvSpPr>
              <a:spLocks noChangeArrowheads="1"/>
            </p:cNvSpPr>
            <p:nvPr/>
          </p:nvSpPr>
          <p:spPr bwMode="auto">
            <a:xfrm>
              <a:off x="704"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r>
                <a:rPr lang="en-US" altLang="en-US" sz="1400">
                  <a:latin typeface="Arial" pitchFamily="34" charset="0"/>
                </a:rPr>
                <a:t>H</a:t>
              </a:r>
              <a:r>
                <a:rPr lang="en-US" altLang="en-US" sz="1800" baseline="-25000">
                  <a:latin typeface="Arial" pitchFamily="34" charset="0"/>
                </a:rPr>
                <a:t>t</a:t>
              </a:r>
            </a:p>
          </p:txBody>
        </p:sp>
        <p:sp>
          <p:nvSpPr>
            <p:cNvPr id="70768" name="Rectangle 76"/>
            <p:cNvSpPr>
              <a:spLocks noChangeArrowheads="1"/>
            </p:cNvSpPr>
            <p:nvPr/>
          </p:nvSpPr>
          <p:spPr bwMode="auto">
            <a:xfrm>
              <a:off x="518"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r>
                <a:rPr lang="en-US" altLang="en-US" sz="1400">
                  <a:latin typeface="Arial" pitchFamily="34" charset="0"/>
                </a:rPr>
                <a:t>H</a:t>
              </a:r>
              <a:r>
                <a:rPr lang="en-US" altLang="en-US" sz="1800" baseline="-25000">
                  <a:latin typeface="Arial" pitchFamily="34" charset="0"/>
                </a:rPr>
                <a:t>n</a:t>
              </a:r>
            </a:p>
          </p:txBody>
        </p:sp>
        <p:sp>
          <p:nvSpPr>
            <p:cNvPr id="70769" name="Rectangle 77"/>
            <p:cNvSpPr>
              <a:spLocks noChangeArrowheads="1"/>
            </p:cNvSpPr>
            <p:nvPr/>
          </p:nvSpPr>
          <p:spPr bwMode="auto">
            <a:xfrm>
              <a:off x="834" y="1991"/>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r>
                <a:rPr lang="en-US" altLang="en-US" sz="1400">
                  <a:latin typeface="Arial" pitchFamily="34" charset="0"/>
                </a:rPr>
                <a:t>M</a:t>
              </a:r>
            </a:p>
          </p:txBody>
        </p:sp>
        <p:sp>
          <p:nvSpPr>
            <p:cNvPr id="70770" name="Line 78"/>
            <p:cNvSpPr>
              <a:spLocks noChangeShapeType="1"/>
            </p:cNvSpPr>
            <p:nvPr/>
          </p:nvSpPr>
          <p:spPr bwMode="auto">
            <a:xfrm>
              <a:off x="688" y="2013"/>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71" name="Line 79"/>
            <p:cNvSpPr>
              <a:spLocks noChangeShapeType="1"/>
            </p:cNvSpPr>
            <p:nvPr/>
          </p:nvSpPr>
          <p:spPr bwMode="auto">
            <a:xfrm>
              <a:off x="880" y="2010"/>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0689" name="Group 80"/>
          <p:cNvGrpSpPr>
            <a:grpSpLocks/>
          </p:cNvGrpSpPr>
          <p:nvPr/>
        </p:nvGrpSpPr>
        <p:grpSpPr bwMode="auto">
          <a:xfrm>
            <a:off x="723900" y="4921250"/>
            <a:ext cx="890588" cy="303213"/>
            <a:chOff x="645" y="1734"/>
            <a:chExt cx="561" cy="191"/>
          </a:xfrm>
        </p:grpSpPr>
        <p:sp>
          <p:nvSpPr>
            <p:cNvPr id="70762" name="Rectangle 81"/>
            <p:cNvSpPr>
              <a:spLocks noChangeArrowheads="1"/>
            </p:cNvSpPr>
            <p:nvPr/>
          </p:nvSpPr>
          <p:spPr bwMode="auto">
            <a:xfrm>
              <a:off x="645" y="1751"/>
              <a:ext cx="482" cy="162"/>
            </a:xfrm>
            <a:prstGeom prst="rect">
              <a:avLst/>
            </a:prstGeom>
            <a:solidFill>
              <a:schemeClr val="bg1"/>
            </a:solidFill>
            <a:ln w="9525">
              <a:solidFill>
                <a:schemeClr val="tx1"/>
              </a:solidFill>
              <a:miter lim="800000"/>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70763" name="Rectangle 82"/>
            <p:cNvSpPr>
              <a:spLocks noChangeArrowheads="1"/>
            </p:cNvSpPr>
            <p:nvPr/>
          </p:nvSpPr>
          <p:spPr bwMode="auto">
            <a:xfrm>
              <a:off x="648" y="173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r>
                <a:rPr lang="en-US" altLang="en-US" sz="1400">
                  <a:latin typeface="Arial" pitchFamily="34" charset="0"/>
                </a:rPr>
                <a:t>H</a:t>
              </a:r>
              <a:r>
                <a:rPr lang="en-US" altLang="en-US" sz="1800" baseline="-25000">
                  <a:latin typeface="Arial" pitchFamily="34" charset="0"/>
                </a:rPr>
                <a:t>t</a:t>
              </a:r>
            </a:p>
          </p:txBody>
        </p:sp>
        <p:sp>
          <p:nvSpPr>
            <p:cNvPr id="70764" name="Rectangle 83"/>
            <p:cNvSpPr>
              <a:spLocks noChangeArrowheads="1"/>
            </p:cNvSpPr>
            <p:nvPr/>
          </p:nvSpPr>
          <p:spPr bwMode="auto">
            <a:xfrm>
              <a:off x="778" y="1735"/>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r>
                <a:rPr lang="en-US" altLang="en-US" sz="1400">
                  <a:latin typeface="Arial" pitchFamily="34" charset="0"/>
                </a:rPr>
                <a:t>M</a:t>
              </a:r>
            </a:p>
          </p:txBody>
        </p:sp>
        <p:sp>
          <p:nvSpPr>
            <p:cNvPr id="70765" name="Line 84"/>
            <p:cNvSpPr>
              <a:spLocks noChangeShapeType="1"/>
            </p:cNvSpPr>
            <p:nvPr/>
          </p:nvSpPr>
          <p:spPr bwMode="auto">
            <a:xfrm>
              <a:off x="824" y="1754"/>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0690" name="Group 85"/>
          <p:cNvGrpSpPr>
            <a:grpSpLocks/>
          </p:cNvGrpSpPr>
          <p:nvPr/>
        </p:nvGrpSpPr>
        <p:grpSpPr bwMode="auto">
          <a:xfrm>
            <a:off x="930275" y="4610100"/>
            <a:ext cx="679450" cy="301625"/>
            <a:chOff x="780" y="1553"/>
            <a:chExt cx="428" cy="190"/>
          </a:xfrm>
        </p:grpSpPr>
        <p:sp>
          <p:nvSpPr>
            <p:cNvPr id="70760" name="Rectangle 8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70761" name="Rectangle 87"/>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r>
                <a:rPr lang="en-US" altLang="en-US" sz="1400">
                  <a:latin typeface="Arial" pitchFamily="34" charset="0"/>
                </a:rPr>
                <a:t>M</a:t>
              </a:r>
            </a:p>
          </p:txBody>
        </p:sp>
      </p:grpSp>
      <p:grpSp>
        <p:nvGrpSpPr>
          <p:cNvPr id="70691" name="Group 88"/>
          <p:cNvGrpSpPr>
            <a:grpSpLocks/>
          </p:cNvGrpSpPr>
          <p:nvPr/>
        </p:nvGrpSpPr>
        <p:grpSpPr bwMode="auto">
          <a:xfrm>
            <a:off x="5654675" y="4164013"/>
            <a:ext cx="1387475" cy="1035050"/>
            <a:chOff x="3601" y="168"/>
            <a:chExt cx="874" cy="652"/>
          </a:xfrm>
        </p:grpSpPr>
        <p:sp>
          <p:nvSpPr>
            <p:cNvPr id="70755" name="Rectangle 89"/>
            <p:cNvSpPr>
              <a:spLocks noChangeArrowheads="1"/>
            </p:cNvSpPr>
            <p:nvPr/>
          </p:nvSpPr>
          <p:spPr bwMode="auto">
            <a:xfrm>
              <a:off x="3658" y="168"/>
              <a:ext cx="817" cy="59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70756" name="Rectangle 90"/>
            <p:cNvSpPr>
              <a:spLocks noChangeArrowheads="1"/>
            </p:cNvSpPr>
            <p:nvPr/>
          </p:nvSpPr>
          <p:spPr bwMode="auto">
            <a:xfrm>
              <a:off x="3628" y="213"/>
              <a:ext cx="802" cy="596"/>
            </a:xfrm>
            <a:prstGeom prst="rect">
              <a:avLst/>
            </a:prstGeom>
            <a:solidFill>
              <a:schemeClr val="bg1"/>
            </a:solidFill>
            <a:ln w="28575">
              <a:solidFill>
                <a:schemeClr val="tx1"/>
              </a:solidFill>
              <a:miter lim="800000"/>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70757" name="Line 91"/>
            <p:cNvSpPr>
              <a:spLocks noChangeShapeType="1"/>
            </p:cNvSpPr>
            <p:nvPr/>
          </p:nvSpPr>
          <p:spPr bwMode="auto">
            <a:xfrm>
              <a:off x="3628" y="413"/>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758" name="Text Box 92"/>
            <p:cNvSpPr txBox="1">
              <a:spLocks noChangeArrowheads="1"/>
            </p:cNvSpPr>
            <p:nvPr/>
          </p:nvSpPr>
          <p:spPr bwMode="auto">
            <a:xfrm>
              <a:off x="3601" y="192"/>
              <a:ext cx="830"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10000"/>
                </a:lnSpc>
                <a:spcBef>
                  <a:spcPct val="0"/>
                </a:spcBef>
                <a:buClrTx/>
                <a:buSzTx/>
                <a:buFontTx/>
                <a:buNone/>
              </a:pPr>
              <a:r>
                <a:rPr lang="en-US" altLang="en-US" sz="1800">
                  <a:latin typeface="Arial" pitchFamily="34" charset="0"/>
                </a:rPr>
                <a:t>network</a:t>
              </a:r>
            </a:p>
            <a:p>
              <a:pPr algn="ctr">
                <a:lnSpc>
                  <a:spcPct val="110000"/>
                </a:lnSpc>
                <a:spcBef>
                  <a:spcPct val="0"/>
                </a:spcBef>
                <a:buClrTx/>
                <a:buSzTx/>
                <a:buFontTx/>
                <a:buNone/>
              </a:pPr>
              <a:r>
                <a:rPr lang="en-US" altLang="en-US" sz="1800">
                  <a:latin typeface="Arial" pitchFamily="34" charset="0"/>
                </a:rPr>
                <a:t>link</a:t>
              </a:r>
            </a:p>
            <a:p>
              <a:pPr algn="ctr">
                <a:lnSpc>
                  <a:spcPct val="110000"/>
                </a:lnSpc>
                <a:spcBef>
                  <a:spcPct val="0"/>
                </a:spcBef>
                <a:buClrTx/>
                <a:buSzTx/>
                <a:buFontTx/>
                <a:buNone/>
              </a:pPr>
              <a:r>
                <a:rPr lang="en-US" altLang="en-US" sz="1800">
                  <a:latin typeface="Arial" pitchFamily="34" charset="0"/>
                </a:rPr>
                <a:t>physical</a:t>
              </a:r>
            </a:p>
          </p:txBody>
        </p:sp>
        <p:sp>
          <p:nvSpPr>
            <p:cNvPr id="70759" name="Line 93"/>
            <p:cNvSpPr>
              <a:spLocks noChangeShapeType="1"/>
            </p:cNvSpPr>
            <p:nvPr/>
          </p:nvSpPr>
          <p:spPr bwMode="auto">
            <a:xfrm>
              <a:off x="3633" y="615"/>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0692" name="Group 94"/>
          <p:cNvGrpSpPr>
            <a:grpSpLocks/>
          </p:cNvGrpSpPr>
          <p:nvPr/>
        </p:nvGrpSpPr>
        <p:grpSpPr bwMode="auto">
          <a:xfrm>
            <a:off x="5821363" y="2271713"/>
            <a:ext cx="1387475" cy="733425"/>
            <a:chOff x="4696" y="597"/>
            <a:chExt cx="874" cy="462"/>
          </a:xfrm>
        </p:grpSpPr>
        <p:sp>
          <p:nvSpPr>
            <p:cNvPr id="70751" name="Rectangle 95"/>
            <p:cNvSpPr>
              <a:spLocks noChangeArrowheads="1"/>
            </p:cNvSpPr>
            <p:nvPr/>
          </p:nvSpPr>
          <p:spPr bwMode="auto">
            <a:xfrm>
              <a:off x="4753" y="597"/>
              <a:ext cx="817" cy="41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70752" name="Rectangle 96"/>
            <p:cNvSpPr>
              <a:spLocks noChangeArrowheads="1"/>
            </p:cNvSpPr>
            <p:nvPr/>
          </p:nvSpPr>
          <p:spPr bwMode="auto">
            <a:xfrm>
              <a:off x="4723" y="642"/>
              <a:ext cx="802" cy="413"/>
            </a:xfrm>
            <a:prstGeom prst="rect">
              <a:avLst/>
            </a:prstGeom>
            <a:solidFill>
              <a:schemeClr val="bg1"/>
            </a:solidFill>
            <a:ln w="28575">
              <a:solidFill>
                <a:schemeClr val="tx1"/>
              </a:solidFill>
              <a:miter lim="800000"/>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70753" name="Line 97"/>
            <p:cNvSpPr>
              <a:spLocks noChangeShapeType="1"/>
            </p:cNvSpPr>
            <p:nvPr/>
          </p:nvSpPr>
          <p:spPr bwMode="auto">
            <a:xfrm>
              <a:off x="4723" y="842"/>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754" name="Text Box 98"/>
            <p:cNvSpPr txBox="1">
              <a:spLocks noChangeArrowheads="1"/>
            </p:cNvSpPr>
            <p:nvPr/>
          </p:nvSpPr>
          <p:spPr bwMode="auto">
            <a:xfrm>
              <a:off x="4696" y="621"/>
              <a:ext cx="83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10000"/>
                </a:lnSpc>
                <a:spcBef>
                  <a:spcPct val="0"/>
                </a:spcBef>
                <a:buClrTx/>
                <a:buSzTx/>
                <a:buFontTx/>
                <a:buNone/>
              </a:pPr>
              <a:r>
                <a:rPr lang="en-US" altLang="en-US" sz="1800">
                  <a:latin typeface="Arial" pitchFamily="34" charset="0"/>
                </a:rPr>
                <a:t>link</a:t>
              </a:r>
            </a:p>
            <a:p>
              <a:pPr algn="ctr">
                <a:lnSpc>
                  <a:spcPct val="110000"/>
                </a:lnSpc>
                <a:spcBef>
                  <a:spcPct val="0"/>
                </a:spcBef>
                <a:buClrTx/>
                <a:buSzTx/>
                <a:buFontTx/>
                <a:buNone/>
              </a:pPr>
              <a:r>
                <a:rPr lang="en-US" altLang="en-US" sz="1800">
                  <a:latin typeface="Arial" pitchFamily="34" charset="0"/>
                </a:rPr>
                <a:t>physical</a:t>
              </a:r>
            </a:p>
          </p:txBody>
        </p:sp>
      </p:grpSp>
      <p:sp>
        <p:nvSpPr>
          <p:cNvPr id="70693" name="Freeform 114"/>
          <p:cNvSpPr>
            <a:spLocks/>
          </p:cNvSpPr>
          <p:nvPr/>
        </p:nvSpPr>
        <p:spPr bwMode="auto">
          <a:xfrm>
            <a:off x="1828800" y="533400"/>
            <a:ext cx="5264150" cy="5494338"/>
          </a:xfrm>
          <a:custGeom>
            <a:avLst/>
            <a:gdLst>
              <a:gd name="T0" fmla="*/ 2147483647 w 3316"/>
              <a:gd name="T1" fmla="*/ 0 h 3461"/>
              <a:gd name="T2" fmla="*/ 2147483647 w 3316"/>
              <a:gd name="T3" fmla="*/ 2147483647 h 3461"/>
              <a:gd name="T4" fmla="*/ 2147483647 w 3316"/>
              <a:gd name="T5" fmla="*/ 2147483647 h 3461"/>
              <a:gd name="T6" fmla="*/ 2147483647 w 3316"/>
              <a:gd name="T7" fmla="*/ 2147483647 h 3461"/>
              <a:gd name="T8" fmla="*/ 2147483647 w 3316"/>
              <a:gd name="T9" fmla="*/ 2147483647 h 3461"/>
              <a:gd name="T10" fmla="*/ 2147483647 w 3316"/>
              <a:gd name="T11" fmla="*/ 2147483647 h 3461"/>
              <a:gd name="T12" fmla="*/ 2147483647 w 3316"/>
              <a:gd name="T13" fmla="*/ 2147483647 h 3461"/>
              <a:gd name="T14" fmla="*/ 2147483647 w 3316"/>
              <a:gd name="T15" fmla="*/ 2147483647 h 3461"/>
              <a:gd name="T16" fmla="*/ 2147483647 w 3316"/>
              <a:gd name="T17" fmla="*/ 2147483647 h 3461"/>
              <a:gd name="T18" fmla="*/ 2147483647 w 3316"/>
              <a:gd name="T19" fmla="*/ 2147483647 h 3461"/>
              <a:gd name="T20" fmla="*/ 2147483647 w 3316"/>
              <a:gd name="T21" fmla="*/ 2147483647 h 3461"/>
              <a:gd name="T22" fmla="*/ 0 w 3316"/>
              <a:gd name="T23" fmla="*/ 2147483647 h 3461"/>
              <a:gd name="T24" fmla="*/ 0 w 3316"/>
              <a:gd name="T25" fmla="*/ 2147483647 h 34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16"/>
              <a:gd name="T40" fmla="*/ 0 h 3461"/>
              <a:gd name="T41" fmla="*/ 3316 w 3316"/>
              <a:gd name="T42" fmla="*/ 3461 h 34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16" h="3461">
                <a:moveTo>
                  <a:pt x="872" y="0"/>
                </a:moveTo>
                <a:lnTo>
                  <a:pt x="878" y="1481"/>
                </a:lnTo>
                <a:lnTo>
                  <a:pt x="2612" y="1481"/>
                </a:lnTo>
                <a:lnTo>
                  <a:pt x="2612" y="1179"/>
                </a:lnTo>
                <a:lnTo>
                  <a:pt x="3294" y="1179"/>
                </a:lnTo>
                <a:lnTo>
                  <a:pt x="3316" y="3131"/>
                </a:lnTo>
                <a:lnTo>
                  <a:pt x="3148" y="2986"/>
                </a:lnTo>
                <a:lnTo>
                  <a:pt x="3143" y="2387"/>
                </a:lnTo>
                <a:lnTo>
                  <a:pt x="2505" y="2387"/>
                </a:lnTo>
                <a:lnTo>
                  <a:pt x="2505" y="3070"/>
                </a:lnTo>
                <a:lnTo>
                  <a:pt x="1057" y="3461"/>
                </a:lnTo>
                <a:lnTo>
                  <a:pt x="0" y="3461"/>
                </a:lnTo>
                <a:lnTo>
                  <a:pt x="0" y="2505"/>
                </a:lnTo>
              </a:path>
            </a:pathLst>
          </a:custGeom>
          <a:noFill/>
          <a:ln w="2857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70694" name="Group 115"/>
          <p:cNvGrpSpPr>
            <a:grpSpLocks/>
          </p:cNvGrpSpPr>
          <p:nvPr/>
        </p:nvGrpSpPr>
        <p:grpSpPr bwMode="auto">
          <a:xfrm>
            <a:off x="4238625" y="4546600"/>
            <a:ext cx="1479550" cy="303213"/>
            <a:chOff x="332" y="2224"/>
            <a:chExt cx="932" cy="191"/>
          </a:xfrm>
        </p:grpSpPr>
        <p:sp>
          <p:nvSpPr>
            <p:cNvPr id="70743" name="Rectangle 116"/>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70744" name="Rectangle 117"/>
            <p:cNvSpPr>
              <a:spLocks noChangeArrowheads="1"/>
            </p:cNvSpPr>
            <p:nvPr/>
          </p:nvSpPr>
          <p:spPr bwMode="auto">
            <a:xfrm>
              <a:off x="706"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r>
                <a:rPr lang="en-US" altLang="en-US" sz="1400">
                  <a:latin typeface="Arial" pitchFamily="34" charset="0"/>
                </a:rPr>
                <a:t>H</a:t>
              </a:r>
              <a:r>
                <a:rPr lang="en-US" altLang="en-US" sz="1800" baseline="-25000">
                  <a:latin typeface="Arial" pitchFamily="34" charset="0"/>
                </a:rPr>
                <a:t>t</a:t>
              </a:r>
            </a:p>
          </p:txBody>
        </p:sp>
        <p:sp>
          <p:nvSpPr>
            <p:cNvPr id="70745" name="Rectangle 118"/>
            <p:cNvSpPr>
              <a:spLocks noChangeArrowheads="1"/>
            </p:cNvSpPr>
            <p:nvPr/>
          </p:nvSpPr>
          <p:spPr bwMode="auto">
            <a:xfrm>
              <a:off x="520"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r>
                <a:rPr lang="en-US" altLang="en-US" sz="1400">
                  <a:latin typeface="Arial" pitchFamily="34" charset="0"/>
                </a:rPr>
                <a:t>H</a:t>
              </a:r>
              <a:r>
                <a:rPr lang="en-US" altLang="en-US" sz="1800" baseline="-25000">
                  <a:latin typeface="Arial" pitchFamily="34" charset="0"/>
                </a:rPr>
                <a:t>n</a:t>
              </a:r>
            </a:p>
          </p:txBody>
        </p:sp>
        <p:sp>
          <p:nvSpPr>
            <p:cNvPr id="70746" name="Rectangle 119"/>
            <p:cNvSpPr>
              <a:spLocks noChangeArrowheads="1"/>
            </p:cNvSpPr>
            <p:nvPr/>
          </p:nvSpPr>
          <p:spPr bwMode="auto">
            <a:xfrm>
              <a:off x="332"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r>
                <a:rPr lang="en-US" altLang="en-US" sz="1400">
                  <a:latin typeface="Arial" pitchFamily="34" charset="0"/>
                </a:rPr>
                <a:t>H</a:t>
              </a:r>
              <a:r>
                <a:rPr lang="en-US" altLang="en-US" sz="1800" baseline="-25000">
                  <a:latin typeface="Arial" pitchFamily="34" charset="0"/>
                </a:rPr>
                <a:t>l</a:t>
              </a:r>
            </a:p>
          </p:txBody>
        </p:sp>
        <p:sp>
          <p:nvSpPr>
            <p:cNvPr id="70747" name="Rectangle 120"/>
            <p:cNvSpPr>
              <a:spLocks noChangeArrowheads="1"/>
            </p:cNvSpPr>
            <p:nvPr/>
          </p:nvSpPr>
          <p:spPr bwMode="auto">
            <a:xfrm>
              <a:off x="836" y="2225"/>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r>
                <a:rPr lang="en-US" altLang="en-US" sz="1400">
                  <a:latin typeface="Arial" pitchFamily="34" charset="0"/>
                </a:rPr>
                <a:t>M</a:t>
              </a:r>
            </a:p>
          </p:txBody>
        </p:sp>
        <p:sp>
          <p:nvSpPr>
            <p:cNvPr id="70748" name="Line 121"/>
            <p:cNvSpPr>
              <a:spLocks noChangeShapeType="1"/>
            </p:cNvSpPr>
            <p:nvPr/>
          </p:nvSpPr>
          <p:spPr bwMode="auto">
            <a:xfrm>
              <a:off x="510" y="2241"/>
              <a:ext cx="0" cy="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49" name="Line 122"/>
            <p:cNvSpPr>
              <a:spLocks noChangeShapeType="1"/>
            </p:cNvSpPr>
            <p:nvPr/>
          </p:nvSpPr>
          <p:spPr bwMode="auto">
            <a:xfrm>
              <a:off x="690" y="2247"/>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50" name="Line 123"/>
            <p:cNvSpPr>
              <a:spLocks noChangeShapeType="1"/>
            </p:cNvSpPr>
            <p:nvPr/>
          </p:nvSpPr>
          <p:spPr bwMode="auto">
            <a:xfrm>
              <a:off x="882" y="2244"/>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0695" name="Group 124"/>
          <p:cNvGrpSpPr>
            <a:grpSpLocks/>
          </p:cNvGrpSpPr>
          <p:nvPr/>
        </p:nvGrpSpPr>
        <p:grpSpPr bwMode="auto">
          <a:xfrm>
            <a:off x="4497388" y="4240213"/>
            <a:ext cx="1208087" cy="303212"/>
            <a:chOff x="501" y="1990"/>
            <a:chExt cx="761" cy="191"/>
          </a:xfrm>
        </p:grpSpPr>
        <p:sp>
          <p:nvSpPr>
            <p:cNvPr id="70737" name="Rectangle 125"/>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70738" name="Rectangle 126"/>
            <p:cNvSpPr>
              <a:spLocks noChangeArrowheads="1"/>
            </p:cNvSpPr>
            <p:nvPr/>
          </p:nvSpPr>
          <p:spPr bwMode="auto">
            <a:xfrm>
              <a:off x="704"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r>
                <a:rPr lang="en-US" altLang="en-US" sz="1400">
                  <a:latin typeface="Arial" pitchFamily="34" charset="0"/>
                </a:rPr>
                <a:t>H</a:t>
              </a:r>
              <a:r>
                <a:rPr lang="en-US" altLang="en-US" sz="1800" baseline="-25000">
                  <a:latin typeface="Arial" pitchFamily="34" charset="0"/>
                </a:rPr>
                <a:t>t</a:t>
              </a:r>
            </a:p>
          </p:txBody>
        </p:sp>
        <p:sp>
          <p:nvSpPr>
            <p:cNvPr id="70739" name="Rectangle 127"/>
            <p:cNvSpPr>
              <a:spLocks noChangeArrowheads="1"/>
            </p:cNvSpPr>
            <p:nvPr/>
          </p:nvSpPr>
          <p:spPr bwMode="auto">
            <a:xfrm>
              <a:off x="518"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r>
                <a:rPr lang="en-US" altLang="en-US" sz="1400">
                  <a:latin typeface="Arial" pitchFamily="34" charset="0"/>
                </a:rPr>
                <a:t>H</a:t>
              </a:r>
              <a:r>
                <a:rPr lang="en-US" altLang="en-US" sz="1800" baseline="-25000">
                  <a:latin typeface="Arial" pitchFamily="34" charset="0"/>
                </a:rPr>
                <a:t>n</a:t>
              </a:r>
            </a:p>
          </p:txBody>
        </p:sp>
        <p:sp>
          <p:nvSpPr>
            <p:cNvPr id="70740" name="Rectangle 128"/>
            <p:cNvSpPr>
              <a:spLocks noChangeArrowheads="1"/>
            </p:cNvSpPr>
            <p:nvPr/>
          </p:nvSpPr>
          <p:spPr bwMode="auto">
            <a:xfrm>
              <a:off x="834" y="1991"/>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r>
                <a:rPr lang="en-US" altLang="en-US" sz="1400">
                  <a:latin typeface="Arial" pitchFamily="34" charset="0"/>
                </a:rPr>
                <a:t>M</a:t>
              </a:r>
            </a:p>
          </p:txBody>
        </p:sp>
        <p:sp>
          <p:nvSpPr>
            <p:cNvPr id="70741" name="Line 129"/>
            <p:cNvSpPr>
              <a:spLocks noChangeShapeType="1"/>
            </p:cNvSpPr>
            <p:nvPr/>
          </p:nvSpPr>
          <p:spPr bwMode="auto">
            <a:xfrm>
              <a:off x="688" y="2013"/>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42" name="Line 130"/>
            <p:cNvSpPr>
              <a:spLocks noChangeShapeType="1"/>
            </p:cNvSpPr>
            <p:nvPr/>
          </p:nvSpPr>
          <p:spPr bwMode="auto">
            <a:xfrm>
              <a:off x="880" y="2010"/>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5" name="Group 140"/>
          <p:cNvGrpSpPr>
            <a:grpSpLocks/>
          </p:cNvGrpSpPr>
          <p:nvPr/>
        </p:nvGrpSpPr>
        <p:grpSpPr bwMode="auto">
          <a:xfrm>
            <a:off x="7269163" y="4606925"/>
            <a:ext cx="1208087" cy="303213"/>
            <a:chOff x="501" y="1990"/>
            <a:chExt cx="761" cy="191"/>
          </a:xfrm>
        </p:grpSpPr>
        <p:sp>
          <p:nvSpPr>
            <p:cNvPr id="70731" name="Rectangle 141"/>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70732" name="Rectangle 142"/>
            <p:cNvSpPr>
              <a:spLocks noChangeArrowheads="1"/>
            </p:cNvSpPr>
            <p:nvPr/>
          </p:nvSpPr>
          <p:spPr bwMode="auto">
            <a:xfrm>
              <a:off x="704"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r>
                <a:rPr lang="en-US" altLang="en-US" sz="1400">
                  <a:latin typeface="Arial" pitchFamily="34" charset="0"/>
                </a:rPr>
                <a:t>H</a:t>
              </a:r>
              <a:r>
                <a:rPr lang="en-US" altLang="en-US" sz="1800" baseline="-25000">
                  <a:latin typeface="Arial" pitchFamily="34" charset="0"/>
                </a:rPr>
                <a:t>t</a:t>
              </a:r>
            </a:p>
          </p:txBody>
        </p:sp>
        <p:sp>
          <p:nvSpPr>
            <p:cNvPr id="70733" name="Rectangle 143"/>
            <p:cNvSpPr>
              <a:spLocks noChangeArrowheads="1"/>
            </p:cNvSpPr>
            <p:nvPr/>
          </p:nvSpPr>
          <p:spPr bwMode="auto">
            <a:xfrm>
              <a:off x="518"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r>
                <a:rPr lang="en-US" altLang="en-US" sz="1400">
                  <a:latin typeface="Arial" pitchFamily="34" charset="0"/>
                </a:rPr>
                <a:t>H</a:t>
              </a:r>
              <a:r>
                <a:rPr lang="en-US" altLang="en-US" sz="1800" baseline="-25000">
                  <a:latin typeface="Arial" pitchFamily="34" charset="0"/>
                </a:rPr>
                <a:t>n</a:t>
              </a:r>
            </a:p>
          </p:txBody>
        </p:sp>
        <p:sp>
          <p:nvSpPr>
            <p:cNvPr id="70734" name="Rectangle 144"/>
            <p:cNvSpPr>
              <a:spLocks noChangeArrowheads="1"/>
            </p:cNvSpPr>
            <p:nvPr/>
          </p:nvSpPr>
          <p:spPr bwMode="auto">
            <a:xfrm>
              <a:off x="834" y="1991"/>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r>
                <a:rPr lang="en-US" altLang="en-US" sz="1400">
                  <a:latin typeface="Arial" pitchFamily="34" charset="0"/>
                </a:rPr>
                <a:t>M</a:t>
              </a:r>
            </a:p>
          </p:txBody>
        </p:sp>
        <p:sp>
          <p:nvSpPr>
            <p:cNvPr id="70735" name="Line 145"/>
            <p:cNvSpPr>
              <a:spLocks noChangeShapeType="1"/>
            </p:cNvSpPr>
            <p:nvPr/>
          </p:nvSpPr>
          <p:spPr bwMode="auto">
            <a:xfrm>
              <a:off x="688" y="2013"/>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36" name="Line 146"/>
            <p:cNvSpPr>
              <a:spLocks noChangeShapeType="1"/>
            </p:cNvSpPr>
            <p:nvPr/>
          </p:nvSpPr>
          <p:spPr bwMode="auto">
            <a:xfrm>
              <a:off x="880" y="2010"/>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6" name="Group 156"/>
          <p:cNvGrpSpPr>
            <a:grpSpLocks/>
          </p:cNvGrpSpPr>
          <p:nvPr/>
        </p:nvGrpSpPr>
        <p:grpSpPr bwMode="auto">
          <a:xfrm>
            <a:off x="938213" y="1665288"/>
            <a:ext cx="1479550" cy="303212"/>
            <a:chOff x="332" y="2224"/>
            <a:chExt cx="932" cy="191"/>
          </a:xfrm>
        </p:grpSpPr>
        <p:sp>
          <p:nvSpPr>
            <p:cNvPr id="70723" name="Rectangle 157"/>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70724" name="Rectangle 158"/>
            <p:cNvSpPr>
              <a:spLocks noChangeArrowheads="1"/>
            </p:cNvSpPr>
            <p:nvPr/>
          </p:nvSpPr>
          <p:spPr bwMode="auto">
            <a:xfrm>
              <a:off x="706"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r>
                <a:rPr lang="en-US" altLang="en-US" sz="1400">
                  <a:latin typeface="Arial" pitchFamily="34" charset="0"/>
                </a:rPr>
                <a:t>H</a:t>
              </a:r>
              <a:r>
                <a:rPr lang="en-US" altLang="en-US" sz="1800" baseline="-25000">
                  <a:latin typeface="Arial" pitchFamily="34" charset="0"/>
                </a:rPr>
                <a:t>t</a:t>
              </a:r>
            </a:p>
          </p:txBody>
        </p:sp>
        <p:sp>
          <p:nvSpPr>
            <p:cNvPr id="70725" name="Rectangle 159"/>
            <p:cNvSpPr>
              <a:spLocks noChangeArrowheads="1"/>
            </p:cNvSpPr>
            <p:nvPr/>
          </p:nvSpPr>
          <p:spPr bwMode="auto">
            <a:xfrm>
              <a:off x="520"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r>
                <a:rPr lang="en-US" altLang="en-US" sz="1400">
                  <a:latin typeface="Arial" pitchFamily="34" charset="0"/>
                </a:rPr>
                <a:t>H</a:t>
              </a:r>
              <a:r>
                <a:rPr lang="en-US" altLang="en-US" sz="1800" baseline="-25000">
                  <a:latin typeface="Arial" pitchFamily="34" charset="0"/>
                </a:rPr>
                <a:t>n</a:t>
              </a:r>
            </a:p>
          </p:txBody>
        </p:sp>
        <p:sp>
          <p:nvSpPr>
            <p:cNvPr id="70726" name="Rectangle 160"/>
            <p:cNvSpPr>
              <a:spLocks noChangeArrowheads="1"/>
            </p:cNvSpPr>
            <p:nvPr/>
          </p:nvSpPr>
          <p:spPr bwMode="auto">
            <a:xfrm>
              <a:off x="332"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r>
                <a:rPr lang="en-US" altLang="en-US" sz="1400">
                  <a:latin typeface="Arial" pitchFamily="34" charset="0"/>
                </a:rPr>
                <a:t>H</a:t>
              </a:r>
              <a:r>
                <a:rPr lang="en-US" altLang="en-US" sz="1800" baseline="-25000">
                  <a:latin typeface="Arial" pitchFamily="34" charset="0"/>
                </a:rPr>
                <a:t>l</a:t>
              </a:r>
            </a:p>
          </p:txBody>
        </p:sp>
        <p:sp>
          <p:nvSpPr>
            <p:cNvPr id="70727" name="Rectangle 161"/>
            <p:cNvSpPr>
              <a:spLocks noChangeArrowheads="1"/>
            </p:cNvSpPr>
            <p:nvPr/>
          </p:nvSpPr>
          <p:spPr bwMode="auto">
            <a:xfrm>
              <a:off x="836" y="2225"/>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r>
                <a:rPr lang="en-US" altLang="en-US" sz="1400">
                  <a:latin typeface="Arial" pitchFamily="34" charset="0"/>
                </a:rPr>
                <a:t>M</a:t>
              </a:r>
            </a:p>
          </p:txBody>
        </p:sp>
        <p:sp>
          <p:nvSpPr>
            <p:cNvPr id="70728" name="Line 162"/>
            <p:cNvSpPr>
              <a:spLocks noChangeShapeType="1"/>
            </p:cNvSpPr>
            <p:nvPr/>
          </p:nvSpPr>
          <p:spPr bwMode="auto">
            <a:xfrm>
              <a:off x="510" y="2241"/>
              <a:ext cx="0" cy="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29" name="Line 163"/>
            <p:cNvSpPr>
              <a:spLocks noChangeShapeType="1"/>
            </p:cNvSpPr>
            <p:nvPr/>
          </p:nvSpPr>
          <p:spPr bwMode="auto">
            <a:xfrm>
              <a:off x="690" y="2247"/>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30" name="Line 164"/>
            <p:cNvSpPr>
              <a:spLocks noChangeShapeType="1"/>
            </p:cNvSpPr>
            <p:nvPr/>
          </p:nvSpPr>
          <p:spPr bwMode="auto">
            <a:xfrm>
              <a:off x="882" y="2244"/>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0698" name="Text Box 166"/>
          <p:cNvSpPr txBox="1">
            <a:spLocks noChangeArrowheads="1"/>
          </p:cNvSpPr>
          <p:nvPr/>
        </p:nvSpPr>
        <p:spPr bwMode="auto">
          <a:xfrm>
            <a:off x="7921625" y="5411788"/>
            <a:ext cx="844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eaLnBrk="1" hangingPunct="1">
              <a:lnSpc>
                <a:spcPct val="100000"/>
              </a:lnSpc>
              <a:spcBef>
                <a:spcPct val="0"/>
              </a:spcBef>
              <a:buClrTx/>
              <a:buSzTx/>
              <a:buFontTx/>
              <a:buNone/>
            </a:pPr>
            <a:r>
              <a:rPr lang="en-US" altLang="en-US" sz="1800" b="1">
                <a:latin typeface="Arial" pitchFamily="34" charset="0"/>
              </a:rPr>
              <a:t>router</a:t>
            </a:r>
          </a:p>
        </p:txBody>
      </p:sp>
      <p:sp>
        <p:nvSpPr>
          <p:cNvPr id="70699" name="Text Box 167"/>
          <p:cNvSpPr txBox="1">
            <a:spLocks noChangeArrowheads="1"/>
          </p:cNvSpPr>
          <p:nvPr/>
        </p:nvSpPr>
        <p:spPr bwMode="auto">
          <a:xfrm>
            <a:off x="7935913" y="3098800"/>
            <a:ext cx="895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eaLnBrk="1" hangingPunct="1">
              <a:lnSpc>
                <a:spcPct val="100000"/>
              </a:lnSpc>
              <a:spcBef>
                <a:spcPct val="0"/>
              </a:spcBef>
              <a:buClrTx/>
              <a:buSzTx/>
              <a:buFontTx/>
              <a:buNone/>
            </a:pPr>
            <a:r>
              <a:rPr lang="en-US" altLang="en-US" sz="1800" b="1">
                <a:latin typeface="Arial" pitchFamily="34" charset="0"/>
              </a:rPr>
              <a:t>switch</a:t>
            </a:r>
          </a:p>
        </p:txBody>
      </p:sp>
      <p:sp>
        <p:nvSpPr>
          <p:cNvPr id="70700" name="Rectangle 168"/>
          <p:cNvSpPr>
            <a:spLocks noGrp="1" noChangeArrowheads="1"/>
          </p:cNvSpPr>
          <p:nvPr>
            <p:ph type="title" idx="4294967295"/>
          </p:nvPr>
        </p:nvSpPr>
        <p:spPr>
          <a:xfrm>
            <a:off x="4995863" y="0"/>
            <a:ext cx="3805237" cy="1143000"/>
          </a:xfrm>
        </p:spPr>
        <p:txBody>
          <a:bodyPr/>
          <a:lstStyle/>
          <a:p>
            <a:pPr eaLnBrk="1" hangingPunct="1"/>
            <a:r>
              <a:rPr lang="en-US" altLang="en-US"/>
              <a:t>Encapsulation</a:t>
            </a:r>
          </a:p>
        </p:txBody>
      </p:sp>
      <p:sp>
        <p:nvSpPr>
          <p:cNvPr id="112814" name="Text Box 174"/>
          <p:cNvSpPr txBox="1">
            <a:spLocks noChangeArrowheads="1"/>
          </p:cNvSpPr>
          <p:nvPr/>
        </p:nvSpPr>
        <p:spPr bwMode="auto">
          <a:xfrm>
            <a:off x="703263" y="692150"/>
            <a:ext cx="1008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r>
              <a:rPr lang="en-US" altLang="en-US" sz="1600">
                <a:solidFill>
                  <a:srgbClr val="CC0000"/>
                </a:solidFill>
                <a:latin typeface="Arial" pitchFamily="34" charset="0"/>
              </a:rPr>
              <a:t>message</a:t>
            </a:r>
          </a:p>
        </p:txBody>
      </p:sp>
      <p:grpSp>
        <p:nvGrpSpPr>
          <p:cNvPr id="17" name="Group 175"/>
          <p:cNvGrpSpPr>
            <a:grpSpLocks/>
          </p:cNvGrpSpPr>
          <p:nvPr/>
        </p:nvGrpSpPr>
        <p:grpSpPr bwMode="auto">
          <a:xfrm>
            <a:off x="1763713" y="719138"/>
            <a:ext cx="679450" cy="301625"/>
            <a:chOff x="780" y="1553"/>
            <a:chExt cx="428" cy="190"/>
          </a:xfrm>
        </p:grpSpPr>
        <p:sp>
          <p:nvSpPr>
            <p:cNvPr id="70721" name="Rectangle 17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70722" name="Rectangle 177"/>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r>
                <a:rPr lang="en-US" altLang="en-US" sz="1400">
                  <a:latin typeface="Arial" pitchFamily="34" charset="0"/>
                </a:rPr>
                <a:t>M</a:t>
              </a:r>
            </a:p>
          </p:txBody>
        </p:sp>
      </p:grpSp>
      <p:grpSp>
        <p:nvGrpSpPr>
          <p:cNvPr id="18" name="Group 185"/>
          <p:cNvGrpSpPr>
            <a:grpSpLocks/>
          </p:cNvGrpSpPr>
          <p:nvPr/>
        </p:nvGrpSpPr>
        <p:grpSpPr bwMode="auto">
          <a:xfrm>
            <a:off x="1528763" y="1039813"/>
            <a:ext cx="903287" cy="301625"/>
            <a:chOff x="1851" y="2046"/>
            <a:chExt cx="569" cy="190"/>
          </a:xfrm>
        </p:grpSpPr>
        <p:grpSp>
          <p:nvGrpSpPr>
            <p:cNvPr id="70715" name="Group 179"/>
            <p:cNvGrpSpPr>
              <a:grpSpLocks/>
            </p:cNvGrpSpPr>
            <p:nvPr/>
          </p:nvGrpSpPr>
          <p:grpSpPr bwMode="auto">
            <a:xfrm>
              <a:off x="1851" y="2047"/>
              <a:ext cx="190" cy="184"/>
              <a:chOff x="1962" y="2058"/>
              <a:chExt cx="190" cy="184"/>
            </a:xfrm>
          </p:grpSpPr>
          <p:sp>
            <p:nvSpPr>
              <p:cNvPr id="70719" name="Rectangle 180"/>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70720" name="Rectangle 181"/>
              <p:cNvSpPr>
                <a:spLocks noChangeArrowheads="1"/>
              </p:cNvSpPr>
              <p:nvPr/>
            </p:nvSpPr>
            <p:spPr bwMode="auto">
              <a:xfrm>
                <a:off x="1965" y="2058"/>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r>
                  <a:rPr lang="en-US" altLang="en-US" sz="1400">
                    <a:latin typeface="Arial" pitchFamily="34" charset="0"/>
                  </a:rPr>
                  <a:t>H</a:t>
                </a:r>
                <a:r>
                  <a:rPr lang="en-US" altLang="en-US" sz="1800" baseline="-25000">
                    <a:latin typeface="Arial" pitchFamily="34" charset="0"/>
                  </a:rPr>
                  <a:t>t</a:t>
                </a:r>
              </a:p>
            </p:txBody>
          </p:sp>
        </p:grpSp>
        <p:grpSp>
          <p:nvGrpSpPr>
            <p:cNvPr id="70716" name="Group 182"/>
            <p:cNvGrpSpPr>
              <a:grpSpLocks/>
            </p:cNvGrpSpPr>
            <p:nvPr/>
          </p:nvGrpSpPr>
          <p:grpSpPr bwMode="auto">
            <a:xfrm>
              <a:off x="1992" y="2046"/>
              <a:ext cx="428" cy="190"/>
              <a:chOff x="780" y="1553"/>
              <a:chExt cx="428" cy="190"/>
            </a:xfrm>
          </p:grpSpPr>
          <p:sp>
            <p:nvSpPr>
              <p:cNvPr id="70717" name="Rectangle 183"/>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70718" name="Rectangle 184"/>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r>
                  <a:rPr lang="en-US" altLang="en-US" sz="1400">
                    <a:latin typeface="Arial" pitchFamily="34" charset="0"/>
                  </a:rPr>
                  <a:t>M</a:t>
                </a:r>
              </a:p>
            </p:txBody>
          </p:sp>
        </p:grpSp>
      </p:grpSp>
      <p:grpSp>
        <p:nvGrpSpPr>
          <p:cNvPr id="21" name="Group 187"/>
          <p:cNvGrpSpPr>
            <a:grpSpLocks/>
          </p:cNvGrpSpPr>
          <p:nvPr/>
        </p:nvGrpSpPr>
        <p:grpSpPr bwMode="auto">
          <a:xfrm>
            <a:off x="1235075" y="1363663"/>
            <a:ext cx="301625" cy="292100"/>
            <a:chOff x="1962" y="2058"/>
            <a:chExt cx="190" cy="184"/>
          </a:xfrm>
        </p:grpSpPr>
        <p:sp>
          <p:nvSpPr>
            <p:cNvPr id="70713" name="Rectangle 188"/>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endParaRPr lang="en-US" altLang="en-US" sz="2400">
                <a:latin typeface="Arial" pitchFamily="34" charset="0"/>
              </a:endParaRPr>
            </a:p>
          </p:txBody>
        </p:sp>
        <p:sp>
          <p:nvSpPr>
            <p:cNvPr id="70714" name="Rectangle 189"/>
            <p:cNvSpPr>
              <a:spLocks noChangeArrowheads="1"/>
            </p:cNvSpPr>
            <p:nvPr/>
          </p:nvSpPr>
          <p:spPr bwMode="auto">
            <a:xfrm>
              <a:off x="1965" y="2058"/>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gn="ctr">
                <a:lnSpc>
                  <a:spcPct val="100000"/>
                </a:lnSpc>
                <a:spcBef>
                  <a:spcPct val="0"/>
                </a:spcBef>
                <a:buClrTx/>
                <a:buSzTx/>
                <a:buFontTx/>
                <a:buNone/>
              </a:pPr>
              <a:r>
                <a:rPr lang="en-US" altLang="en-US" sz="1400">
                  <a:latin typeface="Arial" pitchFamily="34" charset="0"/>
                </a:rPr>
                <a:t>H</a:t>
              </a:r>
              <a:r>
                <a:rPr lang="en-US" altLang="en-US" sz="1800" baseline="-25000">
                  <a:latin typeface="Arial" pitchFamily="34" charset="0"/>
                </a:rPr>
                <a:t>n</a:t>
              </a:r>
            </a:p>
          </p:txBody>
        </p:sp>
      </p:grpSp>
      <p:sp>
        <p:nvSpPr>
          <p:cNvPr id="112647" name="Text Box 7"/>
          <p:cNvSpPr txBox="1">
            <a:spLocks noChangeArrowheads="1"/>
          </p:cNvSpPr>
          <p:nvPr/>
        </p:nvSpPr>
        <p:spPr bwMode="auto">
          <a:xfrm>
            <a:off x="157163" y="1643063"/>
            <a:ext cx="704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85000"/>
              </a:lnSpc>
              <a:spcBef>
                <a:spcPct val="20000"/>
              </a:spcBef>
              <a:buClr>
                <a:srgbClr val="000099"/>
              </a:buClr>
              <a:buSzPct val="65000"/>
              <a:buFont typeface="Wingdings" pitchFamily="2" charset="2"/>
              <a:buChar char="v"/>
              <a:defRPr sz="2800">
                <a:solidFill>
                  <a:schemeClr val="tx1"/>
                </a:solidFill>
                <a:latin typeface="Gill Sans MT" pitchFamily="34" charset="0"/>
                <a:ea typeface="MS PGothic" pitchFamily="34" charset="-128"/>
                <a:cs typeface="Arial" pitchFamily="34" charset="0"/>
              </a:defRPr>
            </a:lvl1pPr>
            <a:lvl2pPr marL="742950" indent="-285750" eaLnBrk="0" hangingPunct="0">
              <a:lnSpc>
                <a:spcPct val="85000"/>
              </a:lnSpc>
              <a:spcBef>
                <a:spcPct val="20000"/>
              </a:spcBef>
              <a:buClr>
                <a:srgbClr val="000099"/>
              </a:buClr>
              <a:buFont typeface="Wingdings" pitchFamily="2" charset="2"/>
              <a:buChar char="§"/>
              <a:defRPr sz="2400">
                <a:solidFill>
                  <a:schemeClr val="tx1"/>
                </a:solidFill>
                <a:latin typeface="Gill Sans MT" pitchFamily="34" charset="0"/>
                <a:ea typeface="Arial" pitchFamily="34" charset="0"/>
                <a:cs typeface="Arial" pitchFamily="34" charset="0"/>
              </a:defRPr>
            </a:lvl2pPr>
            <a:lvl3pPr marL="1143000" indent="-228600" eaLnBrk="0" hangingPunct="0">
              <a:spcBef>
                <a:spcPct val="20000"/>
              </a:spcBef>
              <a:buChar char="•"/>
              <a:defRPr sz="2000">
                <a:solidFill>
                  <a:schemeClr val="tx1"/>
                </a:solidFill>
                <a:latin typeface="Comic Sans MS" pitchFamily="66" charset="0"/>
                <a:ea typeface="Arial" pitchFamily="34" charset="0"/>
                <a:cs typeface="Arial" pitchFamily="34" charset="0"/>
              </a:defRPr>
            </a:lvl3pPr>
            <a:lvl4pPr marL="16002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4pPr>
            <a:lvl5pPr marL="2057400" indent="-228600" eaLnBrk="0" hangingPunct="0">
              <a:spcBef>
                <a:spcPct val="20000"/>
              </a:spcBef>
              <a:buChar char="»"/>
              <a:defRPr sz="2000">
                <a:solidFill>
                  <a:schemeClr val="tx1"/>
                </a:solidFill>
                <a:latin typeface="Times New Roman" pitchFamily="18"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rial" pitchFamily="34" charset="0"/>
                <a:cs typeface="Arial" pitchFamily="34" charset="0"/>
              </a:defRPr>
            </a:lvl9pPr>
          </a:lstStyle>
          <a:p>
            <a:pPr>
              <a:lnSpc>
                <a:spcPct val="100000"/>
              </a:lnSpc>
              <a:spcBef>
                <a:spcPct val="0"/>
              </a:spcBef>
              <a:buClrTx/>
              <a:buSzTx/>
              <a:buFontTx/>
              <a:buNone/>
            </a:pPr>
            <a:r>
              <a:rPr lang="en-US" altLang="en-US" sz="1600">
                <a:solidFill>
                  <a:srgbClr val="CC0000"/>
                </a:solidFill>
                <a:latin typeface="Arial" pitchFamily="34" charset="0"/>
              </a:rPr>
              <a:t>frame</a:t>
            </a:r>
          </a:p>
        </p:txBody>
      </p:sp>
      <p:grpSp>
        <p:nvGrpSpPr>
          <p:cNvPr id="70706" name="Group 187"/>
          <p:cNvGrpSpPr>
            <a:grpSpLocks/>
          </p:cNvGrpSpPr>
          <p:nvPr/>
        </p:nvGrpSpPr>
        <p:grpSpPr bwMode="auto">
          <a:xfrm flipH="1">
            <a:off x="3178175" y="4970463"/>
            <a:ext cx="803275" cy="771525"/>
            <a:chOff x="-44" y="1473"/>
            <a:chExt cx="981" cy="1105"/>
          </a:xfrm>
        </p:grpSpPr>
        <p:pic>
          <p:nvPicPr>
            <p:cNvPr id="70711" name="Picture 188"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712" name="Freeform 189"/>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70707" name="Group 190"/>
          <p:cNvGrpSpPr>
            <a:grpSpLocks/>
          </p:cNvGrpSpPr>
          <p:nvPr/>
        </p:nvGrpSpPr>
        <p:grpSpPr bwMode="auto">
          <a:xfrm flipH="1">
            <a:off x="4140200" y="1087438"/>
            <a:ext cx="803275" cy="771525"/>
            <a:chOff x="-44" y="1473"/>
            <a:chExt cx="981" cy="1105"/>
          </a:xfrm>
        </p:grpSpPr>
        <p:pic>
          <p:nvPicPr>
            <p:cNvPr id="70709" name="Picture 191"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710" name="Freeform 192"/>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sp>
        <p:nvSpPr>
          <p:cNvPr id="2" name="Slide Number Placeholder 1"/>
          <p:cNvSpPr>
            <a:spLocks noGrp="1"/>
          </p:cNvSpPr>
          <p:nvPr>
            <p:ph type="sldNum" sz="quarter" idx="12"/>
          </p:nvPr>
        </p:nvSpPr>
        <p:spPr/>
        <p:txBody>
          <a:bodyPr/>
          <a:lstStyle/>
          <a:p>
            <a:pPr>
              <a:defRPr/>
            </a:pPr>
            <a:fld id="{7C0D84D4-92A8-4F17-86FA-297985C770F1}" type="slidenum">
              <a:rPr lang="en-US" smtClean="0"/>
              <a:pPr>
                <a:defRPr/>
              </a:pPr>
              <a:t>7</a:t>
            </a:fld>
            <a:endParaRPr lang="en-US" dirty="0"/>
          </a:p>
        </p:txBody>
      </p:sp>
    </p:spTree>
    <p:extLst>
      <p:ext uri="{BB962C8B-B14F-4D97-AF65-F5344CB8AC3E}">
        <p14:creationId xmlns:p14="http://schemas.microsoft.com/office/powerpoint/2010/main" val="38442279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4.72222E-6 -0.0037 L -4.72222E-6 0.04584 " pathEditMode="relative" rAng="0" ptsTypes="AA">
                                      <p:cBhvr>
                                        <p:cTn id="6" dur="2000" fill="hold"/>
                                        <p:tgtEl>
                                          <p:spTgt spid="17"/>
                                        </p:tgtEl>
                                        <p:attrNameLst>
                                          <p:attrName>ppt_x</p:attrName>
                                          <p:attrName>ppt_y</p:attrName>
                                        </p:attrNameLst>
                                      </p:cBhvr>
                                      <p:rCtr x="0" y="2477"/>
                                    </p:animMotion>
                                  </p:childTnLst>
                                </p:cTn>
                              </p:par>
                              <p:par>
                                <p:cTn id="7" presetID="10" presetClass="exit" presetSubtype="0" fill="hold" grpId="0" nodeType="withEffect">
                                  <p:stCondLst>
                                    <p:cond delay="0"/>
                                  </p:stCondLst>
                                  <p:childTnLst>
                                    <p:animEffect transition="out" filter="fade">
                                      <p:cBhvr>
                                        <p:cTn id="8" dur="2000"/>
                                        <p:tgtEl>
                                          <p:spTgt spid="112814"/>
                                        </p:tgtEl>
                                      </p:cBhvr>
                                    </p:animEffect>
                                    <p:set>
                                      <p:cBhvr>
                                        <p:cTn id="9" dur="1" fill="hold">
                                          <p:stCondLst>
                                            <p:cond delay="1999"/>
                                          </p:stCondLst>
                                        </p:cTn>
                                        <p:tgtEl>
                                          <p:spTgt spid="112814"/>
                                        </p:tgtEl>
                                        <p:attrNameLst>
                                          <p:attrName>style.visibility</p:attrName>
                                        </p:attrNameLst>
                                      </p:cBhvr>
                                      <p:to>
                                        <p:strVal val="hidden"/>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1264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xit" presetSubtype="0" fill="hold" nodeType="clickEffect">
                                  <p:stCondLst>
                                    <p:cond delay="0"/>
                                  </p:stCondLst>
                                  <p:childTnLst>
                                    <p:set>
                                      <p:cBhvr>
                                        <p:cTn id="19" dur="1" fill="hold">
                                          <p:stCondLst>
                                            <p:cond delay="0"/>
                                          </p:stCondLst>
                                        </p:cTn>
                                        <p:tgtEl>
                                          <p:spTgt spid="17"/>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6"/>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112645"/>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childTnLst>
                                </p:cTn>
                              </p:par>
                            </p:childTnLst>
                          </p:cTn>
                        </p:par>
                        <p:par>
                          <p:cTn id="26" fill="hold" nodeType="afterGroup">
                            <p:stCondLst>
                              <p:cond delay="0"/>
                            </p:stCondLst>
                            <p:childTnLst>
                              <p:par>
                                <p:cTn id="27" presetID="42" presetClass="path" presetSubtype="0" accel="50000" decel="50000" fill="hold" nodeType="afterEffect">
                                  <p:stCondLst>
                                    <p:cond delay="0"/>
                                  </p:stCondLst>
                                  <p:childTnLst>
                                    <p:animMotion origin="layout" path="M -3.05556E-6 -0.00926 L -3.05556E-6 0.04792 " pathEditMode="relative" rAng="0" ptsTypes="AA">
                                      <p:cBhvr>
                                        <p:cTn id="28" dur="2000" fill="hold"/>
                                        <p:tgtEl>
                                          <p:spTgt spid="18"/>
                                        </p:tgtEl>
                                        <p:attrNameLst>
                                          <p:attrName>ppt_x</p:attrName>
                                          <p:attrName>ppt_y</p:attrName>
                                        </p:attrNameLst>
                                      </p:cBhvr>
                                      <p:rCtr x="0" y="2847"/>
                                    </p:animMotion>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264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nodeType="clickEffect">
                                  <p:stCondLst>
                                    <p:cond delay="0"/>
                                  </p:stCondLst>
                                  <p:childTnLst>
                                    <p:set>
                                      <p:cBhvr>
                                        <p:cTn id="38" dur="1" fill="hold">
                                          <p:stCondLst>
                                            <p:cond delay="0"/>
                                          </p:stCondLst>
                                        </p:cTn>
                                        <p:tgtEl>
                                          <p:spTgt spid="18"/>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1"/>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12644"/>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42" presetClass="path" presetSubtype="0" accel="50000" decel="50000" fill="hold" nodeType="withEffect">
                                  <p:stCondLst>
                                    <p:cond delay="0"/>
                                  </p:stCondLst>
                                  <p:childTnLst>
                                    <p:animMotion origin="layout" path="M -3.05556E-6 2.22222E-6 L -3.05556E-6 0.04213 " pathEditMode="relative" rAng="0" ptsTypes="AA">
                                      <p:cBhvr>
                                        <p:cTn id="46" dur="2000" fill="hold"/>
                                        <p:tgtEl>
                                          <p:spTgt spid="5"/>
                                        </p:tgtEl>
                                        <p:attrNameLst>
                                          <p:attrName>ppt_x</p:attrName>
                                          <p:attrName>ppt_y</p:attrName>
                                        </p:attrNameLst>
                                      </p:cBhvr>
                                      <p:rCtr x="0" y="2106"/>
                                    </p:animMotion>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2647"/>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nodeType="clickEffect">
                                  <p:stCondLst>
                                    <p:cond delay="0"/>
                                  </p:stCondLst>
                                  <p:childTnLst>
                                    <p:set>
                                      <p:cBhvr>
                                        <p:cTn id="56" dur="1" fill="hold">
                                          <p:stCondLst>
                                            <p:cond delay="0"/>
                                          </p:stCondLst>
                                        </p:cTn>
                                        <p:tgtEl>
                                          <p:spTgt spid="5"/>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12647"/>
                                        </p:tgtEl>
                                        <p:attrNameLst>
                                          <p:attrName>style.visibility</p:attrName>
                                        </p:attrNameLst>
                                      </p:cBhvr>
                                      <p:to>
                                        <p:strVal val="hidden"/>
                                      </p:to>
                                    </p:set>
                                  </p:childTnLst>
                                </p:cTn>
                              </p:par>
                            </p:childTnLst>
                          </p:cTn>
                        </p:par>
                        <p:par>
                          <p:cTn id="59" fill="hold" nodeType="afterGroup">
                            <p:stCondLst>
                              <p:cond delay="0"/>
                            </p:stCondLst>
                            <p:childTnLst>
                              <p:par>
                                <p:cTn id="60" presetID="0" presetClass="path" presetSubtype="0" accel="50000" decel="50000" fill="hold" nodeType="afterEffect">
                                  <p:stCondLst>
                                    <p:cond delay="0"/>
                                  </p:stCondLst>
                                  <p:childTnLst>
                                    <p:animMotion origin="layout" path="M 3.05556E-6 -4.81481E-6 L 3.05556E-6 0.13889 L 0.40295 0.13889 L 0.40295 0.09885 L 0.57152 0.10093 L 0.57152 0.57709 L 0.66371 0.50857 L 0.66371 0.42848 " pathEditMode="relative" rAng="0" ptsTypes="AAAAAAAA">
                                      <p:cBhvr>
                                        <p:cTn id="61" dur="3000" fill="hold"/>
                                        <p:tgtEl>
                                          <p:spTgt spid="16"/>
                                        </p:tgtEl>
                                        <p:attrNameLst>
                                          <p:attrName>ppt_x</p:attrName>
                                          <p:attrName>ppt_y</p:attrName>
                                        </p:attrNameLst>
                                      </p:cBhvr>
                                      <p:rCtr x="33177" y="28843"/>
                                    </p:animMotion>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xit" presetSubtype="0" fill="hold" nodeType="clickEffect">
                                  <p:stCondLst>
                                    <p:cond delay="0"/>
                                  </p:stCondLst>
                                  <p:childTnLst>
                                    <p:set>
                                      <p:cBhvr>
                                        <p:cTn id="65" dur="1" fill="hold">
                                          <p:stCondLst>
                                            <p:cond delay="0"/>
                                          </p:stCondLst>
                                        </p:cTn>
                                        <p:tgtEl>
                                          <p:spTgt spid="16"/>
                                        </p:tgtEl>
                                        <p:attrNameLst>
                                          <p:attrName>style.visibility</p:attrName>
                                        </p:attrNameLst>
                                      </p:cBhvr>
                                      <p:to>
                                        <p:strVal val="hidden"/>
                                      </p:to>
                                    </p:set>
                                  </p:childTnLst>
                                </p:cTn>
                              </p:par>
                              <p:par>
                                <p:cTn id="66" presetID="1" presetClass="entr" presetSubtype="0" fill="hold" nodeType="withEffect">
                                  <p:stCondLst>
                                    <p:cond delay="0"/>
                                  </p:stCondLst>
                                  <p:childTnLst>
                                    <p:set>
                                      <p:cBhvr>
                                        <p:cTn id="67" dur="1" fill="hold">
                                          <p:stCondLst>
                                            <p:cond delay="0"/>
                                          </p:stCondLst>
                                        </p:cTn>
                                        <p:tgtEl>
                                          <p:spTgt spid="15"/>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64" presetClass="path" presetSubtype="0" accel="50000" decel="50000" fill="hold" nodeType="clickEffect">
                                  <p:stCondLst>
                                    <p:cond delay="0"/>
                                  </p:stCondLst>
                                  <p:childTnLst>
                                    <p:animMotion origin="layout" path="M 0.00156 -0.00046 L 0.00156 -0.04815 " pathEditMode="relative" rAng="0" ptsTypes="AA">
                                      <p:cBhvr>
                                        <p:cTn id="71" dur="2000" fill="hold"/>
                                        <p:tgtEl>
                                          <p:spTgt spid="15"/>
                                        </p:tgtEl>
                                        <p:attrNameLst>
                                          <p:attrName>ppt_x</p:attrName>
                                          <p:attrName>ppt_y</p:attrName>
                                        </p:attrNameLst>
                                      </p:cBhvr>
                                      <p:rCtr x="0" y="-23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p:bldP spid="112645" grpId="1"/>
      <p:bldP spid="112644" grpId="0"/>
      <p:bldP spid="112644" grpId="1"/>
      <p:bldP spid="112814" grpId="0"/>
      <p:bldP spid="112647" grpId="0"/>
      <p:bldP spid="112647"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Application layer</a:t>
            </a:r>
          </a:p>
        </p:txBody>
      </p:sp>
      <p:sp>
        <p:nvSpPr>
          <p:cNvPr id="15363" name="Rectangle 3"/>
          <p:cNvSpPr>
            <a:spLocks noGrp="1" noChangeArrowheads="1"/>
          </p:cNvSpPr>
          <p:nvPr>
            <p:ph sz="half" idx="1"/>
          </p:nvPr>
        </p:nvSpPr>
        <p:spPr/>
        <p:txBody>
          <a:bodyPr/>
          <a:lstStyle/>
          <a:p>
            <a:r>
              <a:rPr lang="en-US" altLang="en-US" sz="2400"/>
              <a:t>E-mail</a:t>
            </a:r>
          </a:p>
          <a:p>
            <a:r>
              <a:rPr lang="en-US" altLang="en-US" sz="2400"/>
              <a:t>Web</a:t>
            </a:r>
          </a:p>
          <a:p>
            <a:r>
              <a:rPr lang="en-US" altLang="en-US" sz="2400"/>
              <a:t>Instant messaging</a:t>
            </a:r>
          </a:p>
          <a:p>
            <a:r>
              <a:rPr lang="en-US" altLang="en-US" sz="2400"/>
              <a:t>Remote login</a:t>
            </a:r>
          </a:p>
          <a:p>
            <a:r>
              <a:rPr lang="en-US" altLang="en-US" sz="2400"/>
              <a:t>P2P file sharing</a:t>
            </a:r>
          </a:p>
          <a:p>
            <a:r>
              <a:rPr lang="en-US" altLang="en-US" sz="2400"/>
              <a:t>Multi-user network games</a:t>
            </a:r>
          </a:p>
          <a:p>
            <a:r>
              <a:rPr lang="en-US" altLang="en-US" sz="2400"/>
              <a:t>Streaming stored video clips</a:t>
            </a:r>
          </a:p>
          <a:p>
            <a:pPr>
              <a:buFont typeface="ZapfDingbats" pitchFamily="82" charset="2"/>
              <a:buNone/>
            </a:pPr>
            <a:endParaRPr lang="en-US" altLang="en-US" sz="2400"/>
          </a:p>
          <a:p>
            <a:pPr>
              <a:buFont typeface="ZapfDingbats" pitchFamily="82" charset="2"/>
              <a:buNone/>
            </a:pPr>
            <a:endParaRPr lang="en-US" altLang="en-US" sz="2400"/>
          </a:p>
        </p:txBody>
      </p:sp>
      <p:sp>
        <p:nvSpPr>
          <p:cNvPr id="15364" name="Rectangle 4"/>
          <p:cNvSpPr>
            <a:spLocks noGrp="1" noChangeArrowheads="1"/>
          </p:cNvSpPr>
          <p:nvPr>
            <p:ph sz="half" idx="2"/>
          </p:nvPr>
        </p:nvSpPr>
        <p:spPr/>
        <p:txBody>
          <a:bodyPr/>
          <a:lstStyle/>
          <a:p>
            <a:r>
              <a:rPr lang="en-US" altLang="en-US" sz="2400"/>
              <a:t>Internet telephone</a:t>
            </a:r>
          </a:p>
          <a:p>
            <a:r>
              <a:rPr lang="en-US" altLang="en-US" sz="2400"/>
              <a:t>Real-time video conference</a:t>
            </a:r>
          </a:p>
          <a:p>
            <a:r>
              <a:rPr lang="en-US" altLang="en-US" sz="2400"/>
              <a:t>Massive parallel computing</a:t>
            </a:r>
          </a:p>
        </p:txBody>
      </p:sp>
      <p:sp>
        <p:nvSpPr>
          <p:cNvPr id="3" name="Slide Number Placeholder 2"/>
          <p:cNvSpPr>
            <a:spLocks noGrp="1"/>
          </p:cNvSpPr>
          <p:nvPr>
            <p:ph type="sldNum" sz="quarter" idx="12"/>
          </p:nvPr>
        </p:nvSpPr>
        <p:spPr/>
        <p:txBody>
          <a:bodyPr/>
          <a:lstStyle/>
          <a:p>
            <a:pPr>
              <a:defRPr/>
            </a:pPr>
            <a:fld id="{2D848FA3-815C-426D-ADDC-7E5C7A336E43}" type="slidenum">
              <a:rPr lang="en-US" smtClean="0"/>
              <a:pPr>
                <a:defRPr/>
              </a:pPr>
              <a:t>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36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364">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36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P spid="1536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Rectangle 2"/>
          <p:cNvSpPr>
            <a:spLocks noGrp="1" noChangeArrowheads="1"/>
          </p:cNvSpPr>
          <p:nvPr>
            <p:ph type="title"/>
          </p:nvPr>
        </p:nvSpPr>
        <p:spPr>
          <a:xfrm>
            <a:off x="304800" y="228600"/>
            <a:ext cx="8382000" cy="1143000"/>
          </a:xfrm>
        </p:spPr>
        <p:txBody>
          <a:bodyPr/>
          <a:lstStyle/>
          <a:p>
            <a:r>
              <a:rPr lang="en-US" altLang="en-US" sz="3600"/>
              <a:t>Creating a network app</a:t>
            </a:r>
          </a:p>
        </p:txBody>
      </p:sp>
      <p:sp>
        <p:nvSpPr>
          <p:cNvPr id="1042" name="Rectangle 3"/>
          <p:cNvSpPr>
            <a:spLocks noGrp="1" noChangeArrowheads="1"/>
          </p:cNvSpPr>
          <p:nvPr>
            <p:ph sz="half" idx="1"/>
          </p:nvPr>
        </p:nvSpPr>
        <p:spPr>
          <a:xfrm>
            <a:off x="411163" y="1442819"/>
            <a:ext cx="4191000" cy="5114925"/>
          </a:xfrm>
        </p:spPr>
        <p:txBody>
          <a:bodyPr>
            <a:normAutofit/>
          </a:bodyPr>
          <a:lstStyle/>
          <a:p>
            <a:pPr>
              <a:buFont typeface="ZapfDingbats" pitchFamily="82" charset="2"/>
              <a:buNone/>
            </a:pPr>
            <a:r>
              <a:rPr lang="en-US" altLang="en-US" sz="2400">
                <a:solidFill>
                  <a:srgbClr val="FF0000"/>
                </a:solidFill>
              </a:rPr>
              <a:t>Write programs that</a:t>
            </a:r>
          </a:p>
          <a:p>
            <a:pPr lvl="1"/>
            <a:r>
              <a:rPr lang="en-US" altLang="en-US" sz="2000"/>
              <a:t>run on different end systems and</a:t>
            </a:r>
          </a:p>
          <a:p>
            <a:pPr lvl="1"/>
            <a:r>
              <a:rPr lang="en-US" altLang="en-US" sz="2000"/>
              <a:t>communicate over a network.</a:t>
            </a:r>
          </a:p>
          <a:p>
            <a:pPr lvl="1"/>
            <a:r>
              <a:rPr lang="en-US" altLang="en-US" sz="2000"/>
              <a:t>e.g., Web: Web server software communicates with browser software</a:t>
            </a:r>
          </a:p>
          <a:p>
            <a:pPr>
              <a:buFont typeface="ZapfDingbats" pitchFamily="82" charset="2"/>
              <a:buNone/>
            </a:pPr>
            <a:r>
              <a:rPr lang="en-US" altLang="en-US" sz="2400">
                <a:solidFill>
                  <a:srgbClr val="FF0000"/>
                </a:solidFill>
              </a:rPr>
              <a:t>No software written for devices in network core</a:t>
            </a:r>
          </a:p>
          <a:p>
            <a:pPr lvl="1"/>
            <a:r>
              <a:rPr lang="en-US" altLang="en-US" sz="2000"/>
              <a:t>Network core devices do not function at app layer</a:t>
            </a:r>
          </a:p>
          <a:p>
            <a:pPr lvl="1"/>
            <a:r>
              <a:rPr lang="en-US" altLang="en-US" sz="2000"/>
              <a:t>This design allows for rapid app development</a:t>
            </a:r>
            <a:endParaRPr lang="en-US" altLang="en-US" sz="2000">
              <a:solidFill>
                <a:srgbClr val="FF0000"/>
              </a:solidFill>
            </a:endParaRPr>
          </a:p>
        </p:txBody>
      </p:sp>
      <p:grpSp>
        <p:nvGrpSpPr>
          <p:cNvPr id="1044" name="Group 4"/>
          <p:cNvGrpSpPr>
            <a:grpSpLocks/>
          </p:cNvGrpSpPr>
          <p:nvPr/>
        </p:nvGrpSpPr>
        <p:grpSpPr bwMode="auto">
          <a:xfrm>
            <a:off x="4908550" y="1876425"/>
            <a:ext cx="3678238" cy="3670300"/>
            <a:chOff x="3092" y="1182"/>
            <a:chExt cx="2317" cy="2312"/>
          </a:xfrm>
        </p:grpSpPr>
        <p:sp>
          <p:nvSpPr>
            <p:cNvPr id="1072" name="Freeform 5"/>
            <p:cNvSpPr>
              <a:spLocks/>
            </p:cNvSpPr>
            <p:nvPr/>
          </p:nvSpPr>
          <p:spPr bwMode="auto">
            <a:xfrm>
              <a:off x="4276" y="1272"/>
              <a:ext cx="1133" cy="1055"/>
            </a:xfrm>
            <a:custGeom>
              <a:avLst/>
              <a:gdLst>
                <a:gd name="T0" fmla="*/ 109 w 1292"/>
                <a:gd name="T1" fmla="*/ 3 h 1255"/>
                <a:gd name="T2" fmla="*/ 16 w 1292"/>
                <a:gd name="T3" fmla="*/ 55 h 1255"/>
                <a:gd name="T4" fmla="*/ 13 w 1292"/>
                <a:gd name="T5" fmla="*/ 184 h 1255"/>
                <a:gd name="T6" fmla="*/ 24 w 1292"/>
                <a:gd name="T7" fmla="*/ 293 h 1255"/>
                <a:gd name="T8" fmla="*/ 112 w 1292"/>
                <a:gd name="T9" fmla="*/ 308 h 1255"/>
                <a:gd name="T10" fmla="*/ 294 w 1292"/>
                <a:gd name="T11" fmla="*/ 398 h 1255"/>
                <a:gd name="T12" fmla="*/ 453 w 1292"/>
                <a:gd name="T13" fmla="*/ 437 h 1255"/>
                <a:gd name="T14" fmla="*/ 545 w 1292"/>
                <a:gd name="T15" fmla="*/ 360 h 1255"/>
                <a:gd name="T16" fmla="*/ 578 w 1292"/>
                <a:gd name="T17" fmla="*/ 157 h 1255"/>
                <a:gd name="T18" fmla="*/ 548 w 1292"/>
                <a:gd name="T19" fmla="*/ 74 h 1255"/>
                <a:gd name="T20" fmla="*/ 340 w 1292"/>
                <a:gd name="T21" fmla="*/ 41 h 1255"/>
                <a:gd name="T22" fmla="*/ 109 w 1292"/>
                <a:gd name="T23" fmla="*/ 3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73" name="Freeform 6"/>
            <p:cNvSpPr>
              <a:spLocks/>
            </p:cNvSpPr>
            <p:nvPr/>
          </p:nvSpPr>
          <p:spPr bwMode="auto">
            <a:xfrm>
              <a:off x="3092" y="1182"/>
              <a:ext cx="1176" cy="1001"/>
            </a:xfrm>
            <a:custGeom>
              <a:avLst/>
              <a:gdLst>
                <a:gd name="T0" fmla="*/ 251 w 1340"/>
                <a:gd name="T1" fmla="*/ 14 h 1191"/>
                <a:gd name="T2" fmla="*/ 37 w 1340"/>
                <a:gd name="T3" fmla="*/ 20 h 1191"/>
                <a:gd name="T4" fmla="*/ 26 w 1340"/>
                <a:gd name="T5" fmla="*/ 142 h 1191"/>
                <a:gd name="T6" fmla="*/ 13 w 1340"/>
                <a:gd name="T7" fmla="*/ 254 h 1191"/>
                <a:gd name="T8" fmla="*/ 51 w 1340"/>
                <a:gd name="T9" fmla="*/ 307 h 1191"/>
                <a:gd name="T10" fmla="*/ 246 w 1340"/>
                <a:gd name="T11" fmla="*/ 308 h 1191"/>
                <a:gd name="T12" fmla="*/ 292 w 1340"/>
                <a:gd name="T13" fmla="*/ 398 h 1191"/>
                <a:gd name="T14" fmla="*/ 563 w 1340"/>
                <a:gd name="T15" fmla="*/ 387 h 1191"/>
                <a:gd name="T16" fmla="*/ 583 w 1340"/>
                <a:gd name="T17" fmla="*/ 202 h 1191"/>
                <a:gd name="T18" fmla="*/ 550 w 1340"/>
                <a:gd name="T19" fmla="*/ 121 h 1191"/>
                <a:gd name="T20" fmla="*/ 347 w 1340"/>
                <a:gd name="T21" fmla="*/ 102 h 1191"/>
                <a:gd name="T22" fmla="*/ 251 w 1340"/>
                <a:gd name="T23" fmla="*/ 14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74" name="Freeform 7"/>
            <p:cNvSpPr>
              <a:spLocks/>
            </p:cNvSpPr>
            <p:nvPr/>
          </p:nvSpPr>
          <p:spPr bwMode="auto">
            <a:xfrm>
              <a:off x="3324" y="2096"/>
              <a:ext cx="1874" cy="1398"/>
            </a:xfrm>
            <a:custGeom>
              <a:avLst/>
              <a:gdLst>
                <a:gd name="T0" fmla="*/ 12 w 2135"/>
                <a:gd name="T1" fmla="*/ 230 h 1662"/>
                <a:gd name="T2" fmla="*/ 47 w 2135"/>
                <a:gd name="T3" fmla="*/ 27 h 1662"/>
                <a:gd name="T4" fmla="*/ 300 w 2135"/>
                <a:gd name="T5" fmla="*/ 69 h 1662"/>
                <a:gd name="T6" fmla="*/ 552 w 2135"/>
                <a:gd name="T7" fmla="*/ 35 h 1662"/>
                <a:gd name="T8" fmla="*/ 915 w 2135"/>
                <a:gd name="T9" fmla="*/ 145 h 1662"/>
                <a:gd name="T10" fmla="*/ 921 w 2135"/>
                <a:gd name="T11" fmla="*/ 405 h 1662"/>
                <a:gd name="T12" fmla="*/ 722 w 2135"/>
                <a:gd name="T13" fmla="*/ 567 h 1662"/>
                <a:gd name="T14" fmla="*/ 372 w 2135"/>
                <a:gd name="T15" fmla="*/ 537 h 1662"/>
                <a:gd name="T16" fmla="*/ 230 w 2135"/>
                <a:gd name="T17" fmla="*/ 449 h 1662"/>
                <a:gd name="T18" fmla="*/ 84 w 2135"/>
                <a:gd name="T19" fmla="*/ 378 h 1662"/>
                <a:gd name="T20" fmla="*/ 12 w 2135"/>
                <a:gd name="T21" fmla="*/ 23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075" name="Group 8"/>
            <p:cNvGrpSpPr>
              <a:grpSpLocks/>
            </p:cNvGrpSpPr>
            <p:nvPr/>
          </p:nvGrpSpPr>
          <p:grpSpPr bwMode="auto">
            <a:xfrm>
              <a:off x="3166" y="1267"/>
              <a:ext cx="462" cy="201"/>
              <a:chOff x="3552" y="246"/>
              <a:chExt cx="527" cy="248"/>
            </a:xfrm>
          </p:grpSpPr>
          <p:graphicFrame>
            <p:nvGraphicFramePr>
              <p:cNvPr id="1039" name="Object 9"/>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name="Clip" r:id="rId2" imgW="1307263" imgH="1084139" progId="MS_ClipArt_Gallery.2">
                      <p:embed/>
                    </p:oleObj>
                  </mc:Choice>
                  <mc:Fallback>
                    <p:oleObj name="Clip" r:id="rId2" imgW="1307263" imgH="1084139" progId="MS_ClipArt_Gallery.2">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0" name="Object 10"/>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name="Clip" r:id="rId4" imgW="681706" imgH="480401" progId="MS_ClipArt_Gallery.2">
                      <p:embed/>
                    </p:oleObj>
                  </mc:Choice>
                  <mc:Fallback>
                    <p:oleObj name="Clip" r:id="rId4" imgW="681706" imgH="480401" progId="MS_ClipArt_Gallery.2">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76" name="Line 11"/>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76" name="Group 12"/>
            <p:cNvGrpSpPr>
              <a:grpSpLocks/>
            </p:cNvGrpSpPr>
            <p:nvPr/>
          </p:nvGrpSpPr>
          <p:grpSpPr bwMode="auto">
            <a:xfrm>
              <a:off x="3166" y="1642"/>
              <a:ext cx="462" cy="201"/>
              <a:chOff x="3552" y="246"/>
              <a:chExt cx="527" cy="248"/>
            </a:xfrm>
          </p:grpSpPr>
          <p:graphicFrame>
            <p:nvGraphicFramePr>
              <p:cNvPr id="1037" name="Object 13"/>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name="Clip" r:id="rId6" imgW="1307263" imgH="1084139" progId="MS_ClipArt_Gallery.2">
                      <p:embed/>
                    </p:oleObj>
                  </mc:Choice>
                  <mc:Fallback>
                    <p:oleObj name="Clip" r:id="rId6" imgW="1307263" imgH="1084139" progId="MS_ClipArt_Gallery.2">
                      <p:embed/>
                      <p:pic>
                        <p:nvPicPr>
                          <p:cNvPr id="0"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8" name="Object 14"/>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name="Clip" r:id="rId7" imgW="681706" imgH="480401" progId="MS_ClipArt_Gallery.2">
                      <p:embed/>
                    </p:oleObj>
                  </mc:Choice>
                  <mc:Fallback>
                    <p:oleObj name="Clip" r:id="rId7" imgW="681706" imgH="480401" progId="MS_ClipArt_Gallery.2">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75" name="Line 15"/>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77" name="Group 16"/>
            <p:cNvGrpSpPr>
              <a:grpSpLocks/>
            </p:cNvGrpSpPr>
            <p:nvPr/>
          </p:nvGrpSpPr>
          <p:grpSpPr bwMode="auto">
            <a:xfrm>
              <a:off x="3403" y="1508"/>
              <a:ext cx="44" cy="135"/>
              <a:chOff x="3842" y="406"/>
              <a:chExt cx="51" cy="167"/>
            </a:xfrm>
          </p:grpSpPr>
          <p:sp>
            <p:nvSpPr>
              <p:cNvPr id="1272" name="Oval 17"/>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273" name="Oval 18"/>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274" name="Oval 19"/>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grpSp>
        <p:grpSp>
          <p:nvGrpSpPr>
            <p:cNvPr id="1078" name="Group 20"/>
            <p:cNvGrpSpPr>
              <a:grpSpLocks/>
            </p:cNvGrpSpPr>
            <p:nvPr/>
          </p:nvGrpSpPr>
          <p:grpSpPr bwMode="auto">
            <a:xfrm>
              <a:off x="3699" y="1825"/>
              <a:ext cx="132" cy="249"/>
              <a:chOff x="4180" y="783"/>
              <a:chExt cx="150" cy="307"/>
            </a:xfrm>
          </p:grpSpPr>
          <p:sp>
            <p:nvSpPr>
              <p:cNvPr id="1264" name="AutoShape 21"/>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265" name="Rectangle 22"/>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266" name="Rectangle 2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267" name="AutoShape 2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268" name="Line 25"/>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69" name="Line 26"/>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70" name="Rectangle 2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271" name="Rectangle 28"/>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grpSp>
        <p:grpSp>
          <p:nvGrpSpPr>
            <p:cNvPr id="1079" name="Group 29"/>
            <p:cNvGrpSpPr>
              <a:grpSpLocks/>
            </p:cNvGrpSpPr>
            <p:nvPr/>
          </p:nvGrpSpPr>
          <p:grpSpPr bwMode="auto">
            <a:xfrm rot="-5400000">
              <a:off x="3896" y="1874"/>
              <a:ext cx="51" cy="147"/>
              <a:chOff x="3842" y="406"/>
              <a:chExt cx="51" cy="167"/>
            </a:xfrm>
          </p:grpSpPr>
          <p:sp>
            <p:nvSpPr>
              <p:cNvPr id="1261" name="Oval 30"/>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262" name="Oval 31"/>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263" name="Oval 32"/>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grpSp>
        <p:sp>
          <p:nvSpPr>
            <p:cNvPr id="1080" name="Line 33"/>
            <p:cNvSpPr>
              <a:spLocks noChangeShapeType="1"/>
            </p:cNvSpPr>
            <p:nvPr/>
          </p:nvSpPr>
          <p:spPr bwMode="auto">
            <a:xfrm>
              <a:off x="3785" y="1767"/>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1" name="Line 34"/>
            <p:cNvSpPr>
              <a:spLocks noChangeShapeType="1"/>
            </p:cNvSpPr>
            <p:nvPr/>
          </p:nvSpPr>
          <p:spPr bwMode="auto">
            <a:xfrm>
              <a:off x="3787" y="1765"/>
              <a:ext cx="1"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2" name="Line 35"/>
            <p:cNvSpPr>
              <a:spLocks noChangeShapeType="1"/>
            </p:cNvSpPr>
            <p:nvPr/>
          </p:nvSpPr>
          <p:spPr bwMode="auto">
            <a:xfrm>
              <a:off x="4099" y="1764"/>
              <a:ext cx="1" cy="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3" name="Line 36"/>
            <p:cNvSpPr>
              <a:spLocks noChangeShapeType="1"/>
            </p:cNvSpPr>
            <p:nvPr/>
          </p:nvSpPr>
          <p:spPr bwMode="auto">
            <a:xfrm>
              <a:off x="3596" y="1427"/>
              <a:ext cx="182" cy="1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4" name="Line 37"/>
            <p:cNvSpPr>
              <a:spLocks noChangeShapeType="1"/>
            </p:cNvSpPr>
            <p:nvPr/>
          </p:nvSpPr>
          <p:spPr bwMode="auto">
            <a:xfrm flipV="1">
              <a:off x="3604" y="1607"/>
              <a:ext cx="174" cy="2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5" name="Line 38"/>
            <p:cNvSpPr>
              <a:spLocks noChangeShapeType="1"/>
            </p:cNvSpPr>
            <p:nvPr/>
          </p:nvSpPr>
          <p:spPr bwMode="auto">
            <a:xfrm flipV="1">
              <a:off x="3936" y="1661"/>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86" name="Group 39"/>
            <p:cNvGrpSpPr>
              <a:grpSpLocks/>
            </p:cNvGrpSpPr>
            <p:nvPr/>
          </p:nvGrpSpPr>
          <p:grpSpPr bwMode="auto">
            <a:xfrm>
              <a:off x="4011" y="1811"/>
              <a:ext cx="132" cy="249"/>
              <a:chOff x="4180" y="783"/>
              <a:chExt cx="150" cy="307"/>
            </a:xfrm>
          </p:grpSpPr>
          <p:sp>
            <p:nvSpPr>
              <p:cNvPr id="1253" name="AutoShape 40"/>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254" name="Rectangle 41"/>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255" name="Rectangle 4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256" name="AutoShape 4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257" name="Line 44"/>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8" name="Line 45"/>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 name="Rectangle 4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260" name="Rectangle 47"/>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grpSp>
        <p:grpSp>
          <p:nvGrpSpPr>
            <p:cNvPr id="1087" name="Group 48"/>
            <p:cNvGrpSpPr>
              <a:grpSpLocks/>
            </p:cNvGrpSpPr>
            <p:nvPr/>
          </p:nvGrpSpPr>
          <p:grpSpPr bwMode="auto">
            <a:xfrm>
              <a:off x="3408" y="2201"/>
              <a:ext cx="302" cy="583"/>
              <a:chOff x="3314" y="1248"/>
              <a:chExt cx="344" cy="694"/>
            </a:xfrm>
          </p:grpSpPr>
          <p:graphicFrame>
            <p:nvGraphicFramePr>
              <p:cNvPr id="1035" name="Object 49"/>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name="Clip" r:id="rId8" imgW="1307263" imgH="1084139" progId="MS_ClipArt_Gallery.2">
                      <p:embed/>
                    </p:oleObj>
                  </mc:Choice>
                  <mc:Fallback>
                    <p:oleObj name="Clip" r:id="rId8" imgW="1307263" imgH="1084139" progId="MS_ClipArt_Gallery.2">
                      <p:embed/>
                      <p:pic>
                        <p:nvPicPr>
                          <p:cNvPr id="0" name="Object 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6" name="Line 50"/>
              <p:cNvSpPr>
                <a:spLocks noChangeShapeType="1"/>
              </p:cNvSpPr>
              <p:nvPr/>
            </p:nvSpPr>
            <p:spPr bwMode="auto">
              <a:xfrm flipV="1">
                <a:off x="3606" y="1433"/>
                <a:ext cx="52"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036" name="Object 51"/>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name="Clip" r:id="rId9" imgW="1307263" imgH="1084139" progId="MS_ClipArt_Gallery.2">
                      <p:embed/>
                    </p:oleObj>
                  </mc:Choice>
                  <mc:Fallback>
                    <p:oleObj name="Clip" r:id="rId9" imgW="1307263" imgH="1084139" progId="MS_ClipArt_Gallery.2">
                      <p:embed/>
                      <p:pic>
                        <p:nvPicPr>
                          <p:cNvPr id="0" name="Object 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7" name="Line 52"/>
              <p:cNvSpPr>
                <a:spLocks noChangeShapeType="1"/>
              </p:cNvSpPr>
              <p:nvPr/>
            </p:nvSpPr>
            <p:spPr bwMode="auto">
              <a:xfrm flipV="1">
                <a:off x="3606" y="1882"/>
                <a:ext cx="5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248" name="Group 53"/>
              <p:cNvGrpSpPr>
                <a:grpSpLocks/>
              </p:cNvGrpSpPr>
              <p:nvPr/>
            </p:nvGrpSpPr>
            <p:grpSpPr bwMode="auto">
              <a:xfrm>
                <a:off x="3404" y="1504"/>
                <a:ext cx="51" cy="167"/>
                <a:chOff x="3842" y="406"/>
                <a:chExt cx="51" cy="167"/>
              </a:xfrm>
            </p:grpSpPr>
            <p:sp>
              <p:nvSpPr>
                <p:cNvPr id="1250" name="Oval 54"/>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251" name="Oval 55"/>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252" name="Oval 56"/>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grpSp>
          <p:sp>
            <p:nvSpPr>
              <p:cNvPr id="1249" name="Line 57"/>
              <p:cNvSpPr>
                <a:spLocks noChangeShapeType="1"/>
              </p:cNvSpPr>
              <p:nvPr/>
            </p:nvSpPr>
            <p:spPr bwMode="auto">
              <a:xfrm>
                <a:off x="3654" y="1431"/>
                <a:ext cx="0" cy="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1026" name="Object 58"/>
            <p:cNvGraphicFramePr>
              <a:graphicFrameLocks noChangeAspect="1"/>
            </p:cNvGraphicFramePr>
            <p:nvPr/>
          </p:nvGraphicFramePr>
          <p:xfrm>
            <a:off x="3955" y="2837"/>
            <a:ext cx="263" cy="209"/>
          </p:xfrm>
          <a:graphic>
            <a:graphicData uri="http://schemas.openxmlformats.org/presentationml/2006/ole">
              <mc:AlternateContent xmlns:mc="http://schemas.openxmlformats.org/markup-compatibility/2006">
                <mc:Choice xmlns:v="urn:schemas-microsoft-com:vml" Requires="v">
                  <p:oleObj name="Clip" r:id="rId10" imgW="1307263" imgH="1084139" progId="MS_ClipArt_Gallery.2">
                    <p:embed/>
                  </p:oleObj>
                </mc:Choice>
                <mc:Fallback>
                  <p:oleObj name="Clip" r:id="rId10" imgW="1307263" imgH="1084139" progId="MS_ClipArt_Gallery.2">
                    <p:embed/>
                    <p:pic>
                      <p:nvPicPr>
                        <p:cNvPr id="0" name="Object 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 y="2837"/>
                          <a:ext cx="263"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59"/>
            <p:cNvGraphicFramePr>
              <a:graphicFrameLocks noChangeAspect="1"/>
            </p:cNvGraphicFramePr>
            <p:nvPr/>
          </p:nvGraphicFramePr>
          <p:xfrm>
            <a:off x="3568" y="2830"/>
            <a:ext cx="262" cy="208"/>
          </p:xfrm>
          <a:graphic>
            <a:graphicData uri="http://schemas.openxmlformats.org/presentationml/2006/ole">
              <mc:AlternateContent xmlns:mc="http://schemas.openxmlformats.org/markup-compatibility/2006">
                <mc:Choice xmlns:v="urn:schemas-microsoft-com:vml" Requires="v">
                  <p:oleObj name="Clip" r:id="rId11" imgW="1307263" imgH="1084139" progId="MS_ClipArt_Gallery.2">
                    <p:embed/>
                  </p:oleObj>
                </mc:Choice>
                <mc:Fallback>
                  <p:oleObj name="Clip" r:id="rId11" imgW="1307263" imgH="1084139" progId="MS_ClipArt_Gallery.2">
                    <p:embed/>
                    <p:pic>
                      <p:nvPicPr>
                        <p:cNvPr id="0" name="Object 5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8" y="2830"/>
                          <a:ext cx="26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8" name="Oval 60"/>
            <p:cNvSpPr>
              <a:spLocks noChangeArrowheads="1"/>
            </p:cNvSpPr>
            <p:nvPr/>
          </p:nvSpPr>
          <p:spPr bwMode="auto">
            <a:xfrm rot="-5400000">
              <a:off x="3831" y="2895"/>
              <a:ext cx="40" cy="41"/>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089" name="Oval 61"/>
            <p:cNvSpPr>
              <a:spLocks noChangeArrowheads="1"/>
            </p:cNvSpPr>
            <p:nvPr/>
          </p:nvSpPr>
          <p:spPr bwMode="auto">
            <a:xfrm rot="-5400000">
              <a:off x="3884" y="2894"/>
              <a:ext cx="40" cy="42"/>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090" name="Oval 62"/>
            <p:cNvSpPr>
              <a:spLocks noChangeArrowheads="1"/>
            </p:cNvSpPr>
            <p:nvPr/>
          </p:nvSpPr>
          <p:spPr bwMode="auto">
            <a:xfrm rot="-5400000">
              <a:off x="3933" y="2897"/>
              <a:ext cx="39" cy="41"/>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091" name="Line 63"/>
            <p:cNvSpPr>
              <a:spLocks noChangeShapeType="1"/>
            </p:cNvSpPr>
            <p:nvPr/>
          </p:nvSpPr>
          <p:spPr bwMode="auto">
            <a:xfrm rot="-5400000">
              <a:off x="4097" y="2821"/>
              <a:ext cx="38"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2" name="Line 64"/>
            <p:cNvSpPr>
              <a:spLocks noChangeShapeType="1"/>
            </p:cNvSpPr>
            <p:nvPr/>
          </p:nvSpPr>
          <p:spPr bwMode="auto">
            <a:xfrm rot="5400000" flipH="1">
              <a:off x="3702" y="2816"/>
              <a:ext cx="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3" name="Line 65"/>
            <p:cNvSpPr>
              <a:spLocks noChangeShapeType="1"/>
            </p:cNvSpPr>
            <p:nvPr/>
          </p:nvSpPr>
          <p:spPr bwMode="auto">
            <a:xfrm rot="16200000" flipV="1">
              <a:off x="3921" y="2602"/>
              <a:ext cx="0" cy="39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4" name="Line 66"/>
            <p:cNvSpPr>
              <a:spLocks noChangeShapeType="1"/>
            </p:cNvSpPr>
            <p:nvPr/>
          </p:nvSpPr>
          <p:spPr bwMode="auto">
            <a:xfrm flipV="1">
              <a:off x="3710" y="2564"/>
              <a:ext cx="59"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 name="Line 67"/>
            <p:cNvSpPr>
              <a:spLocks noChangeShapeType="1"/>
            </p:cNvSpPr>
            <p:nvPr/>
          </p:nvSpPr>
          <p:spPr bwMode="auto">
            <a:xfrm>
              <a:off x="4089" y="2593"/>
              <a:ext cx="191" cy="2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 name="Line 68"/>
            <p:cNvSpPr>
              <a:spLocks noChangeShapeType="1"/>
            </p:cNvSpPr>
            <p:nvPr/>
          </p:nvSpPr>
          <p:spPr bwMode="auto">
            <a:xfrm flipH="1">
              <a:off x="4590" y="2591"/>
              <a:ext cx="176" cy="2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028" name="Object 69"/>
            <p:cNvGraphicFramePr>
              <a:graphicFrameLocks noChangeAspect="1"/>
            </p:cNvGraphicFramePr>
            <p:nvPr/>
          </p:nvGraphicFramePr>
          <p:xfrm>
            <a:off x="4702" y="2309"/>
            <a:ext cx="128" cy="152"/>
          </p:xfrm>
          <a:graphic>
            <a:graphicData uri="http://schemas.openxmlformats.org/presentationml/2006/ole">
              <mc:AlternateContent xmlns:mc="http://schemas.openxmlformats.org/markup-compatibility/2006">
                <mc:Choice xmlns:v="urn:schemas-microsoft-com:vml" Requires="v">
                  <p:oleObj name="Clip" r:id="rId12" imgW="982811" imgH="1208363" progId="MS_ClipArt_Gallery.2">
                    <p:embed/>
                  </p:oleObj>
                </mc:Choice>
                <mc:Fallback>
                  <p:oleObj name="Clip" r:id="rId12" imgW="982811" imgH="1208363" progId="MS_ClipArt_Gallery.2">
                    <p:embed/>
                    <p:pic>
                      <p:nvPicPr>
                        <p:cNvPr id="0" name="Object 6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02" y="2309"/>
                          <a:ext cx="12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9" name="Object 70"/>
            <p:cNvGraphicFramePr>
              <a:graphicFrameLocks noChangeAspect="1"/>
            </p:cNvGraphicFramePr>
            <p:nvPr/>
          </p:nvGraphicFramePr>
          <p:xfrm>
            <a:off x="3860" y="2360"/>
            <a:ext cx="128" cy="151"/>
          </p:xfrm>
          <a:graphic>
            <a:graphicData uri="http://schemas.openxmlformats.org/presentationml/2006/ole">
              <mc:AlternateContent xmlns:mc="http://schemas.openxmlformats.org/markup-compatibility/2006">
                <mc:Choice xmlns:v="urn:schemas-microsoft-com:vml" Requires="v">
                  <p:oleObj name="Clip" r:id="rId14" imgW="982811" imgH="1208363" progId="MS_ClipArt_Gallery.2">
                    <p:embed/>
                  </p:oleObj>
                </mc:Choice>
                <mc:Fallback>
                  <p:oleObj name="Clip" r:id="rId14" imgW="982811" imgH="1208363" progId="MS_ClipArt_Gallery.2">
                    <p:embed/>
                    <p:pic>
                      <p:nvPicPr>
                        <p:cNvPr id="0" name="Object 7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60" y="2360"/>
                          <a:ext cx="128"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7" name="Freeform 71"/>
            <p:cNvSpPr>
              <a:spLocks/>
            </p:cNvSpPr>
            <p:nvPr/>
          </p:nvSpPr>
          <p:spPr bwMode="auto">
            <a:xfrm>
              <a:off x="3911" y="2218"/>
              <a:ext cx="853" cy="192"/>
            </a:xfrm>
            <a:custGeom>
              <a:avLst/>
              <a:gdLst>
                <a:gd name="T0" fmla="*/ 0 w 972"/>
                <a:gd name="T1" fmla="*/ 82 h 228"/>
                <a:gd name="T2" fmla="*/ 197 w 972"/>
                <a:gd name="T3" fmla="*/ 3 h 228"/>
                <a:gd name="T4" fmla="*/ 444 w 972"/>
                <a:gd name="T5" fmla="*/ 61 h 228"/>
                <a:gd name="T6" fmla="*/ 0 60000 65536"/>
                <a:gd name="T7" fmla="*/ 0 60000 65536"/>
                <a:gd name="T8" fmla="*/ 0 60000 65536"/>
                <a:gd name="T9" fmla="*/ 0 w 972"/>
                <a:gd name="T10" fmla="*/ 0 h 228"/>
                <a:gd name="T11" fmla="*/ 972 w 972"/>
                <a:gd name="T12" fmla="*/ 228 h 228"/>
              </a:gdLst>
              <a:ahLst/>
              <a:cxnLst>
                <a:cxn ang="T6">
                  <a:pos x="T0" y="T1"/>
                </a:cxn>
                <a:cxn ang="T7">
                  <a:pos x="T2" y="T3"/>
                </a:cxn>
                <a:cxn ang="T8">
                  <a:pos x="T4" y="T5"/>
                </a:cxn>
              </a:cxnLst>
              <a:rect l="T9" t="T10" r="T11" b="T12"/>
              <a:pathLst>
                <a:path w="972" h="228">
                  <a:moveTo>
                    <a:pt x="0" y="228"/>
                  </a:moveTo>
                  <a:cubicBezTo>
                    <a:pt x="135" y="123"/>
                    <a:pt x="270" y="18"/>
                    <a:pt x="432" y="9"/>
                  </a:cubicBezTo>
                  <a:cubicBezTo>
                    <a:pt x="594" y="0"/>
                    <a:pt x="783" y="85"/>
                    <a:pt x="972" y="171"/>
                  </a:cubicBezTo>
                </a:path>
              </a:pathLst>
            </a:cu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098" name="Group 72"/>
            <p:cNvGrpSpPr>
              <a:grpSpLocks/>
            </p:cNvGrpSpPr>
            <p:nvPr/>
          </p:nvGrpSpPr>
          <p:grpSpPr bwMode="auto">
            <a:xfrm>
              <a:off x="4079" y="3114"/>
              <a:ext cx="256" cy="269"/>
              <a:chOff x="2870" y="1518"/>
              <a:chExt cx="292" cy="320"/>
            </a:xfrm>
          </p:grpSpPr>
          <p:graphicFrame>
            <p:nvGraphicFramePr>
              <p:cNvPr id="1033" name="Object 73"/>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15" imgW="826829" imgH="840406" progId="MS_ClipArt_Gallery.2">
                      <p:embed/>
                    </p:oleObj>
                  </mc:Choice>
                  <mc:Fallback>
                    <p:oleObj name="Clip" r:id="rId15" imgW="826829" imgH="840406" progId="MS_ClipArt_Gallery.2">
                      <p:embed/>
                      <p:pic>
                        <p:nvPicPr>
                          <p:cNvPr id="0" name="Object 7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 name="Object 74"/>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17" imgW="1268295" imgH="1199426" progId="MS_ClipArt_Gallery.2">
                      <p:embed/>
                    </p:oleObj>
                  </mc:Choice>
                  <mc:Fallback>
                    <p:oleObj name="Clip" r:id="rId17" imgW="1268295" imgH="1199426" progId="MS_ClipArt_Gallery.2">
                      <p:embed/>
                      <p:pic>
                        <p:nvPicPr>
                          <p:cNvPr id="0" name="Object 7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99" name="Group 75"/>
            <p:cNvGrpSpPr>
              <a:grpSpLocks/>
            </p:cNvGrpSpPr>
            <p:nvPr/>
          </p:nvGrpSpPr>
          <p:grpSpPr bwMode="auto">
            <a:xfrm>
              <a:off x="4569" y="3134"/>
              <a:ext cx="256" cy="269"/>
              <a:chOff x="2870" y="1518"/>
              <a:chExt cx="292" cy="320"/>
            </a:xfrm>
          </p:grpSpPr>
          <p:graphicFrame>
            <p:nvGraphicFramePr>
              <p:cNvPr id="1031" name="Object 76"/>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19" imgW="826829" imgH="840406" progId="MS_ClipArt_Gallery.2">
                      <p:embed/>
                    </p:oleObj>
                  </mc:Choice>
                  <mc:Fallback>
                    <p:oleObj name="Clip" r:id="rId19" imgW="826829" imgH="840406" progId="MS_ClipArt_Gallery.2">
                      <p:embed/>
                      <p:pic>
                        <p:nvPicPr>
                          <p:cNvPr id="0" name="Object 7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2" name="Object 77"/>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20" imgW="1268295" imgH="1199426" progId="MS_ClipArt_Gallery.2">
                      <p:embed/>
                    </p:oleObj>
                  </mc:Choice>
                  <mc:Fallback>
                    <p:oleObj name="Clip" r:id="rId20" imgW="1268295" imgH="1199426" progId="MS_ClipArt_Gallery.2">
                      <p:embed/>
                      <p:pic>
                        <p:nvPicPr>
                          <p:cNvPr id="0" name="Object 7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00" name="Group 78"/>
            <p:cNvGrpSpPr>
              <a:grpSpLocks/>
            </p:cNvGrpSpPr>
            <p:nvPr/>
          </p:nvGrpSpPr>
          <p:grpSpPr bwMode="auto">
            <a:xfrm>
              <a:off x="4308" y="2955"/>
              <a:ext cx="239" cy="237"/>
              <a:chOff x="4733" y="2082"/>
              <a:chExt cx="272" cy="282"/>
            </a:xfrm>
          </p:grpSpPr>
          <p:graphicFrame>
            <p:nvGraphicFramePr>
              <p:cNvPr id="1030" name="Object 79"/>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name="Clip" r:id="rId21" imgW="826829" imgH="840406" progId="MS_ClipArt_Gallery.2">
                      <p:embed/>
                    </p:oleObj>
                  </mc:Choice>
                  <mc:Fallback>
                    <p:oleObj name="Clip" r:id="rId21" imgW="826829" imgH="840406" progId="MS_ClipArt_Gallery.2">
                      <p:embed/>
                      <p:pic>
                        <p:nvPicPr>
                          <p:cNvPr id="0" name="Object 7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5" name="Rectangle 80"/>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grpSp>
        <p:sp>
          <p:nvSpPr>
            <p:cNvPr id="1101" name="Line 81"/>
            <p:cNvSpPr>
              <a:spLocks noChangeShapeType="1"/>
            </p:cNvSpPr>
            <p:nvPr/>
          </p:nvSpPr>
          <p:spPr bwMode="auto">
            <a:xfrm>
              <a:off x="4501" y="289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02" name="Group 82"/>
            <p:cNvGrpSpPr>
              <a:grpSpLocks/>
            </p:cNvGrpSpPr>
            <p:nvPr/>
          </p:nvGrpSpPr>
          <p:grpSpPr bwMode="auto">
            <a:xfrm>
              <a:off x="4955" y="2531"/>
              <a:ext cx="131" cy="258"/>
              <a:chOff x="4180" y="783"/>
              <a:chExt cx="150" cy="307"/>
            </a:xfrm>
          </p:grpSpPr>
          <p:sp>
            <p:nvSpPr>
              <p:cNvPr id="1237" name="AutoShape 83"/>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238" name="Rectangle 84"/>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239" name="Rectangle 8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240" name="AutoShape 8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241" name="Line 87"/>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2" name="Line 88"/>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3" name="Rectangle 8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244" name="Rectangle 90"/>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grpSp>
        <p:grpSp>
          <p:nvGrpSpPr>
            <p:cNvPr id="1103" name="Group 91"/>
            <p:cNvGrpSpPr>
              <a:grpSpLocks/>
            </p:cNvGrpSpPr>
            <p:nvPr/>
          </p:nvGrpSpPr>
          <p:grpSpPr bwMode="auto">
            <a:xfrm>
              <a:off x="4947" y="2811"/>
              <a:ext cx="131" cy="258"/>
              <a:chOff x="4180" y="783"/>
              <a:chExt cx="150" cy="307"/>
            </a:xfrm>
          </p:grpSpPr>
          <p:sp>
            <p:nvSpPr>
              <p:cNvPr id="1229" name="AutoShape 92"/>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230" name="Rectangle 93"/>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231" name="Rectangle 9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232" name="AutoShape 9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233" name="Line 96"/>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4" name="Line 97"/>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5" name="Rectangle 9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236" name="Rectangle 99"/>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grpSp>
        <p:sp>
          <p:nvSpPr>
            <p:cNvPr id="1104" name="Line 100"/>
            <p:cNvSpPr>
              <a:spLocks noChangeShapeType="1"/>
            </p:cNvSpPr>
            <p:nvPr/>
          </p:nvSpPr>
          <p:spPr bwMode="auto">
            <a:xfrm rot="5400000" flipH="1">
              <a:off x="4711" y="2767"/>
              <a:ext cx="38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05" name="Line 101"/>
            <p:cNvSpPr>
              <a:spLocks noChangeShapeType="1"/>
            </p:cNvSpPr>
            <p:nvPr/>
          </p:nvSpPr>
          <p:spPr bwMode="auto">
            <a:xfrm rot="-5400000">
              <a:off x="4935" y="2925"/>
              <a:ext cx="0" cy="6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06" name="Line 102"/>
            <p:cNvSpPr>
              <a:spLocks noChangeShapeType="1"/>
            </p:cNvSpPr>
            <p:nvPr/>
          </p:nvSpPr>
          <p:spPr bwMode="auto">
            <a:xfrm rot="-5400000">
              <a:off x="4928" y="2630"/>
              <a:ext cx="0" cy="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07" name="Line 103"/>
            <p:cNvSpPr>
              <a:spLocks noChangeShapeType="1"/>
            </p:cNvSpPr>
            <p:nvPr/>
          </p:nvSpPr>
          <p:spPr bwMode="auto">
            <a:xfrm flipV="1">
              <a:off x="4096" y="1459"/>
              <a:ext cx="289" cy="1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08" name="Line 104"/>
            <p:cNvSpPr>
              <a:spLocks noChangeShapeType="1"/>
            </p:cNvSpPr>
            <p:nvPr/>
          </p:nvSpPr>
          <p:spPr bwMode="auto">
            <a:xfrm>
              <a:off x="4685" y="1449"/>
              <a:ext cx="306" cy="1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09" name="Line 105"/>
            <p:cNvSpPr>
              <a:spLocks noChangeShapeType="1"/>
            </p:cNvSpPr>
            <p:nvPr/>
          </p:nvSpPr>
          <p:spPr bwMode="auto">
            <a:xfrm flipH="1">
              <a:off x="5012" y="1661"/>
              <a:ext cx="152" cy="42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0" name="Line 106"/>
            <p:cNvSpPr>
              <a:spLocks noChangeShapeType="1"/>
            </p:cNvSpPr>
            <p:nvPr/>
          </p:nvSpPr>
          <p:spPr bwMode="auto">
            <a:xfrm>
              <a:off x="4527" y="1520"/>
              <a:ext cx="0" cy="2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1" name="Line 107"/>
            <p:cNvSpPr>
              <a:spLocks noChangeShapeType="1"/>
            </p:cNvSpPr>
            <p:nvPr/>
          </p:nvSpPr>
          <p:spPr bwMode="auto">
            <a:xfrm>
              <a:off x="4543" y="1928"/>
              <a:ext cx="337" cy="2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2" name="Line 108"/>
            <p:cNvSpPr>
              <a:spLocks noChangeShapeType="1"/>
            </p:cNvSpPr>
            <p:nvPr/>
          </p:nvSpPr>
          <p:spPr bwMode="auto">
            <a:xfrm flipH="1">
              <a:off x="4833" y="2221"/>
              <a:ext cx="168"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3" name="Line 109"/>
            <p:cNvSpPr>
              <a:spLocks noChangeShapeType="1"/>
            </p:cNvSpPr>
            <p:nvPr/>
          </p:nvSpPr>
          <p:spPr bwMode="auto">
            <a:xfrm flipH="1">
              <a:off x="4690" y="1641"/>
              <a:ext cx="353" cy="2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4" name="Line 110"/>
            <p:cNvSpPr>
              <a:spLocks noChangeShapeType="1"/>
            </p:cNvSpPr>
            <p:nvPr/>
          </p:nvSpPr>
          <p:spPr bwMode="auto">
            <a:xfrm flipH="1">
              <a:off x="4696" y="1288"/>
              <a:ext cx="221" cy="1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5" name="Line 111"/>
            <p:cNvSpPr>
              <a:spLocks noChangeShapeType="1"/>
            </p:cNvSpPr>
            <p:nvPr/>
          </p:nvSpPr>
          <p:spPr bwMode="auto">
            <a:xfrm flipH="1">
              <a:off x="5148" y="1399"/>
              <a:ext cx="127" cy="1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16" name="Group 112"/>
            <p:cNvGrpSpPr>
              <a:grpSpLocks/>
            </p:cNvGrpSpPr>
            <p:nvPr/>
          </p:nvGrpSpPr>
          <p:grpSpPr bwMode="auto">
            <a:xfrm>
              <a:off x="3769" y="1520"/>
              <a:ext cx="316" cy="147"/>
              <a:chOff x="3600" y="219"/>
              <a:chExt cx="360" cy="175"/>
            </a:xfrm>
          </p:grpSpPr>
          <p:sp>
            <p:nvSpPr>
              <p:cNvPr id="1216" name="Oval 11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217" name="Line 11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18" name="Line 11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19" name="Rectangle 116"/>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ctr"/>
                <a:endParaRPr lang="en-US" altLang="en-US" sz="2400">
                  <a:latin typeface="Times New Roman" pitchFamily="18" charset="0"/>
                </a:endParaRPr>
              </a:p>
            </p:txBody>
          </p:sp>
          <p:sp>
            <p:nvSpPr>
              <p:cNvPr id="1220" name="Oval 11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grpSp>
            <p:nvGrpSpPr>
              <p:cNvPr id="1221" name="Group 118"/>
              <p:cNvGrpSpPr>
                <a:grpSpLocks/>
              </p:cNvGrpSpPr>
              <p:nvPr/>
            </p:nvGrpSpPr>
            <p:grpSpPr bwMode="auto">
              <a:xfrm>
                <a:off x="3686" y="244"/>
                <a:ext cx="177" cy="66"/>
                <a:chOff x="2848" y="848"/>
                <a:chExt cx="140" cy="98"/>
              </a:xfrm>
            </p:grpSpPr>
            <p:sp>
              <p:nvSpPr>
                <p:cNvPr id="1226" name="Line 11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27" name="Line 12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28" name="Line 12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222" name="Group 122"/>
              <p:cNvGrpSpPr>
                <a:grpSpLocks/>
              </p:cNvGrpSpPr>
              <p:nvPr/>
            </p:nvGrpSpPr>
            <p:grpSpPr bwMode="auto">
              <a:xfrm flipV="1">
                <a:off x="3686" y="243"/>
                <a:ext cx="177" cy="66"/>
                <a:chOff x="2848" y="848"/>
                <a:chExt cx="140" cy="98"/>
              </a:xfrm>
            </p:grpSpPr>
            <p:sp>
              <p:nvSpPr>
                <p:cNvPr id="1223" name="Line 12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24" name="Line 12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25" name="Line 12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117" name="Group 126"/>
            <p:cNvGrpSpPr>
              <a:grpSpLocks/>
            </p:cNvGrpSpPr>
            <p:nvPr/>
          </p:nvGrpSpPr>
          <p:grpSpPr bwMode="auto">
            <a:xfrm>
              <a:off x="4369" y="1376"/>
              <a:ext cx="316" cy="147"/>
              <a:chOff x="3600" y="219"/>
              <a:chExt cx="360" cy="175"/>
            </a:xfrm>
          </p:grpSpPr>
          <p:sp>
            <p:nvSpPr>
              <p:cNvPr id="1203" name="Oval 12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204" name="Line 12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05" name="Line 12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06" name="Rectangle 130"/>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ctr"/>
                <a:endParaRPr lang="en-US" altLang="en-US" sz="2400">
                  <a:latin typeface="Times New Roman" pitchFamily="18" charset="0"/>
                </a:endParaRPr>
              </a:p>
            </p:txBody>
          </p:sp>
          <p:sp>
            <p:nvSpPr>
              <p:cNvPr id="1207" name="Oval 13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grpSp>
            <p:nvGrpSpPr>
              <p:cNvPr id="1208" name="Group 132"/>
              <p:cNvGrpSpPr>
                <a:grpSpLocks/>
              </p:cNvGrpSpPr>
              <p:nvPr/>
            </p:nvGrpSpPr>
            <p:grpSpPr bwMode="auto">
              <a:xfrm>
                <a:off x="3686" y="244"/>
                <a:ext cx="177" cy="66"/>
                <a:chOff x="2848" y="848"/>
                <a:chExt cx="140" cy="98"/>
              </a:xfrm>
            </p:grpSpPr>
            <p:sp>
              <p:nvSpPr>
                <p:cNvPr id="1213" name="Line 13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14" name="Line 13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15" name="Line 13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209" name="Group 136"/>
              <p:cNvGrpSpPr>
                <a:grpSpLocks/>
              </p:cNvGrpSpPr>
              <p:nvPr/>
            </p:nvGrpSpPr>
            <p:grpSpPr bwMode="auto">
              <a:xfrm flipV="1">
                <a:off x="3686" y="243"/>
                <a:ext cx="177" cy="66"/>
                <a:chOff x="2848" y="848"/>
                <a:chExt cx="140" cy="98"/>
              </a:xfrm>
            </p:grpSpPr>
            <p:sp>
              <p:nvSpPr>
                <p:cNvPr id="1210" name="Line 13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11" name="Line 13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12" name="Line 13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118" name="Group 140"/>
            <p:cNvGrpSpPr>
              <a:grpSpLocks/>
            </p:cNvGrpSpPr>
            <p:nvPr/>
          </p:nvGrpSpPr>
          <p:grpSpPr bwMode="auto">
            <a:xfrm>
              <a:off x="4380" y="1790"/>
              <a:ext cx="316" cy="147"/>
              <a:chOff x="3600" y="219"/>
              <a:chExt cx="360" cy="175"/>
            </a:xfrm>
          </p:grpSpPr>
          <p:sp>
            <p:nvSpPr>
              <p:cNvPr id="1190" name="Oval 14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191" name="Line 142"/>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92" name="Line 143"/>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93" name="Rectangle 144"/>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ctr"/>
                <a:endParaRPr lang="en-US" altLang="en-US" sz="2400">
                  <a:latin typeface="Times New Roman" pitchFamily="18" charset="0"/>
                </a:endParaRPr>
              </a:p>
            </p:txBody>
          </p:sp>
          <p:sp>
            <p:nvSpPr>
              <p:cNvPr id="1194" name="Oval 14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grpSp>
            <p:nvGrpSpPr>
              <p:cNvPr id="1195" name="Group 146"/>
              <p:cNvGrpSpPr>
                <a:grpSpLocks/>
              </p:cNvGrpSpPr>
              <p:nvPr/>
            </p:nvGrpSpPr>
            <p:grpSpPr bwMode="auto">
              <a:xfrm>
                <a:off x="3686" y="244"/>
                <a:ext cx="177" cy="66"/>
                <a:chOff x="2848" y="848"/>
                <a:chExt cx="140" cy="98"/>
              </a:xfrm>
            </p:grpSpPr>
            <p:sp>
              <p:nvSpPr>
                <p:cNvPr id="1200" name="Line 14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01" name="Line 14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02" name="Line 14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96" name="Group 150"/>
              <p:cNvGrpSpPr>
                <a:grpSpLocks/>
              </p:cNvGrpSpPr>
              <p:nvPr/>
            </p:nvGrpSpPr>
            <p:grpSpPr bwMode="auto">
              <a:xfrm flipV="1">
                <a:off x="3686" y="243"/>
                <a:ext cx="177" cy="66"/>
                <a:chOff x="2848" y="848"/>
                <a:chExt cx="140" cy="98"/>
              </a:xfrm>
            </p:grpSpPr>
            <p:sp>
              <p:nvSpPr>
                <p:cNvPr id="1197" name="Line 15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98" name="Line 15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99" name="Line 15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119" name="Group 154"/>
            <p:cNvGrpSpPr>
              <a:grpSpLocks/>
            </p:cNvGrpSpPr>
            <p:nvPr/>
          </p:nvGrpSpPr>
          <p:grpSpPr bwMode="auto">
            <a:xfrm>
              <a:off x="4991" y="1507"/>
              <a:ext cx="315" cy="147"/>
              <a:chOff x="3600" y="219"/>
              <a:chExt cx="360" cy="175"/>
            </a:xfrm>
          </p:grpSpPr>
          <p:sp>
            <p:nvSpPr>
              <p:cNvPr id="1177" name="Oval 15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178" name="Line 15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79" name="Line 15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80" name="Rectangle 158"/>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ctr"/>
                <a:endParaRPr lang="en-US" altLang="en-US" sz="2400">
                  <a:latin typeface="Times New Roman" pitchFamily="18" charset="0"/>
                </a:endParaRPr>
              </a:p>
            </p:txBody>
          </p:sp>
          <p:sp>
            <p:nvSpPr>
              <p:cNvPr id="1181" name="Oval 15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grpSp>
            <p:nvGrpSpPr>
              <p:cNvPr id="1182" name="Group 160"/>
              <p:cNvGrpSpPr>
                <a:grpSpLocks/>
              </p:cNvGrpSpPr>
              <p:nvPr/>
            </p:nvGrpSpPr>
            <p:grpSpPr bwMode="auto">
              <a:xfrm>
                <a:off x="3686" y="244"/>
                <a:ext cx="177" cy="66"/>
                <a:chOff x="2848" y="848"/>
                <a:chExt cx="140" cy="98"/>
              </a:xfrm>
            </p:grpSpPr>
            <p:sp>
              <p:nvSpPr>
                <p:cNvPr id="1187" name="Line 16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88" name="Line 16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89" name="Line 16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83" name="Group 164"/>
              <p:cNvGrpSpPr>
                <a:grpSpLocks/>
              </p:cNvGrpSpPr>
              <p:nvPr/>
            </p:nvGrpSpPr>
            <p:grpSpPr bwMode="auto">
              <a:xfrm flipV="1">
                <a:off x="3686" y="243"/>
                <a:ext cx="177" cy="66"/>
                <a:chOff x="2848" y="848"/>
                <a:chExt cx="140" cy="98"/>
              </a:xfrm>
            </p:grpSpPr>
            <p:sp>
              <p:nvSpPr>
                <p:cNvPr id="1184" name="Line 16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85" name="Line 16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86" name="Line 16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120" name="Group 168"/>
            <p:cNvGrpSpPr>
              <a:grpSpLocks/>
            </p:cNvGrpSpPr>
            <p:nvPr/>
          </p:nvGrpSpPr>
          <p:grpSpPr bwMode="auto">
            <a:xfrm>
              <a:off x="4869" y="2072"/>
              <a:ext cx="316" cy="147"/>
              <a:chOff x="3600" y="219"/>
              <a:chExt cx="360" cy="175"/>
            </a:xfrm>
          </p:grpSpPr>
          <p:sp>
            <p:nvSpPr>
              <p:cNvPr id="1164" name="Oval 16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165" name="Line 17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66" name="Line 17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67" name="Rectangle 17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ctr"/>
                <a:endParaRPr lang="en-US" altLang="en-US" sz="2400">
                  <a:latin typeface="Times New Roman" pitchFamily="18" charset="0"/>
                </a:endParaRPr>
              </a:p>
            </p:txBody>
          </p:sp>
          <p:sp>
            <p:nvSpPr>
              <p:cNvPr id="1168" name="Oval 17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grpSp>
            <p:nvGrpSpPr>
              <p:cNvPr id="1169" name="Group 174"/>
              <p:cNvGrpSpPr>
                <a:grpSpLocks/>
              </p:cNvGrpSpPr>
              <p:nvPr/>
            </p:nvGrpSpPr>
            <p:grpSpPr bwMode="auto">
              <a:xfrm>
                <a:off x="3686" y="244"/>
                <a:ext cx="177" cy="66"/>
                <a:chOff x="2848" y="848"/>
                <a:chExt cx="140" cy="98"/>
              </a:xfrm>
            </p:grpSpPr>
            <p:sp>
              <p:nvSpPr>
                <p:cNvPr id="1174" name="Line 17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75" name="Line 17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76" name="Line 17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70" name="Group 178"/>
              <p:cNvGrpSpPr>
                <a:grpSpLocks/>
              </p:cNvGrpSpPr>
              <p:nvPr/>
            </p:nvGrpSpPr>
            <p:grpSpPr bwMode="auto">
              <a:xfrm flipV="1">
                <a:off x="3686" y="243"/>
                <a:ext cx="177" cy="66"/>
                <a:chOff x="2848" y="848"/>
                <a:chExt cx="140" cy="98"/>
              </a:xfrm>
            </p:grpSpPr>
            <p:sp>
              <p:nvSpPr>
                <p:cNvPr id="1171" name="Line 17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72" name="Line 18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73" name="Line 18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121" name="Group 182"/>
            <p:cNvGrpSpPr>
              <a:grpSpLocks/>
            </p:cNvGrpSpPr>
            <p:nvPr/>
          </p:nvGrpSpPr>
          <p:grpSpPr bwMode="auto">
            <a:xfrm>
              <a:off x="4659" y="2440"/>
              <a:ext cx="316" cy="148"/>
              <a:chOff x="3600" y="219"/>
              <a:chExt cx="360" cy="175"/>
            </a:xfrm>
          </p:grpSpPr>
          <p:sp>
            <p:nvSpPr>
              <p:cNvPr id="1151" name="Oval 18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152" name="Line 18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53" name="Line 18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54" name="Rectangle 186"/>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ctr"/>
                <a:endParaRPr lang="en-US" altLang="en-US" sz="2400">
                  <a:latin typeface="Times New Roman" pitchFamily="18" charset="0"/>
                </a:endParaRPr>
              </a:p>
            </p:txBody>
          </p:sp>
          <p:sp>
            <p:nvSpPr>
              <p:cNvPr id="1155" name="Oval 18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grpSp>
            <p:nvGrpSpPr>
              <p:cNvPr id="2" name="Group 188"/>
              <p:cNvGrpSpPr>
                <a:grpSpLocks/>
              </p:cNvGrpSpPr>
              <p:nvPr/>
            </p:nvGrpSpPr>
            <p:grpSpPr bwMode="auto">
              <a:xfrm>
                <a:off x="3686" y="244"/>
                <a:ext cx="177" cy="66"/>
                <a:chOff x="2848" y="848"/>
                <a:chExt cx="140" cy="98"/>
              </a:xfrm>
            </p:grpSpPr>
            <p:sp>
              <p:nvSpPr>
                <p:cNvPr id="1161" name="Line 18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62" name="Line 19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63" name="Line 19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57" name="Group 192"/>
              <p:cNvGrpSpPr>
                <a:grpSpLocks/>
              </p:cNvGrpSpPr>
              <p:nvPr/>
            </p:nvGrpSpPr>
            <p:grpSpPr bwMode="auto">
              <a:xfrm flipV="1">
                <a:off x="3686" y="243"/>
                <a:ext cx="177" cy="66"/>
                <a:chOff x="2848" y="848"/>
                <a:chExt cx="140" cy="98"/>
              </a:xfrm>
            </p:grpSpPr>
            <p:sp>
              <p:nvSpPr>
                <p:cNvPr id="1158" name="Line 19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59" name="Line 19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60" name="Line 19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122" name="Group 196"/>
            <p:cNvGrpSpPr>
              <a:grpSpLocks/>
            </p:cNvGrpSpPr>
            <p:nvPr/>
          </p:nvGrpSpPr>
          <p:grpSpPr bwMode="auto">
            <a:xfrm>
              <a:off x="4275" y="2748"/>
              <a:ext cx="315" cy="147"/>
              <a:chOff x="3600" y="219"/>
              <a:chExt cx="360" cy="175"/>
            </a:xfrm>
          </p:grpSpPr>
          <p:sp>
            <p:nvSpPr>
              <p:cNvPr id="1138" name="Oval 19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139" name="Line 19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 name="Line 19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1" name="Rectangle 200"/>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ctr"/>
                <a:endParaRPr lang="en-US" altLang="en-US" sz="2400">
                  <a:latin typeface="Times New Roman" pitchFamily="18" charset="0"/>
                </a:endParaRPr>
              </a:p>
            </p:txBody>
          </p:sp>
          <p:sp>
            <p:nvSpPr>
              <p:cNvPr id="1142" name="Oval 20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grpSp>
            <p:nvGrpSpPr>
              <p:cNvPr id="1143" name="Group 202"/>
              <p:cNvGrpSpPr>
                <a:grpSpLocks/>
              </p:cNvGrpSpPr>
              <p:nvPr/>
            </p:nvGrpSpPr>
            <p:grpSpPr bwMode="auto">
              <a:xfrm>
                <a:off x="3686" y="244"/>
                <a:ext cx="177" cy="66"/>
                <a:chOff x="2848" y="848"/>
                <a:chExt cx="140" cy="98"/>
              </a:xfrm>
            </p:grpSpPr>
            <p:sp>
              <p:nvSpPr>
                <p:cNvPr id="1148" name="Line 20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9" name="Line 20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50" name="Line 20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44" name="Group 206"/>
              <p:cNvGrpSpPr>
                <a:grpSpLocks/>
              </p:cNvGrpSpPr>
              <p:nvPr/>
            </p:nvGrpSpPr>
            <p:grpSpPr bwMode="auto">
              <a:xfrm flipV="1">
                <a:off x="3686" y="243"/>
                <a:ext cx="177" cy="66"/>
                <a:chOff x="2848" y="848"/>
                <a:chExt cx="140" cy="98"/>
              </a:xfrm>
            </p:grpSpPr>
            <p:sp>
              <p:nvSpPr>
                <p:cNvPr id="1145" name="Line 20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6" name="Line 20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 name="Line 20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123" name="Group 210"/>
            <p:cNvGrpSpPr>
              <a:grpSpLocks/>
            </p:cNvGrpSpPr>
            <p:nvPr/>
          </p:nvGrpSpPr>
          <p:grpSpPr bwMode="auto">
            <a:xfrm>
              <a:off x="3769" y="2511"/>
              <a:ext cx="316" cy="147"/>
              <a:chOff x="3600" y="219"/>
              <a:chExt cx="360" cy="175"/>
            </a:xfrm>
          </p:grpSpPr>
          <p:sp>
            <p:nvSpPr>
              <p:cNvPr id="1125" name="Oval 21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126" name="Line 212"/>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 name="Line 213"/>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8" name="Rectangle 214"/>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ctr"/>
                <a:endParaRPr lang="en-US" altLang="en-US" sz="2400">
                  <a:latin typeface="Times New Roman" pitchFamily="18" charset="0"/>
                </a:endParaRPr>
              </a:p>
            </p:txBody>
          </p:sp>
          <p:sp>
            <p:nvSpPr>
              <p:cNvPr id="1129" name="Oval 21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grpSp>
            <p:nvGrpSpPr>
              <p:cNvPr id="1130" name="Group 216"/>
              <p:cNvGrpSpPr>
                <a:grpSpLocks/>
              </p:cNvGrpSpPr>
              <p:nvPr/>
            </p:nvGrpSpPr>
            <p:grpSpPr bwMode="auto">
              <a:xfrm>
                <a:off x="3686" y="244"/>
                <a:ext cx="177" cy="66"/>
                <a:chOff x="2848" y="848"/>
                <a:chExt cx="140" cy="98"/>
              </a:xfrm>
            </p:grpSpPr>
            <p:sp>
              <p:nvSpPr>
                <p:cNvPr id="1135" name="Line 21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6" name="Line 21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 name="Line 21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31" name="Group 220"/>
              <p:cNvGrpSpPr>
                <a:grpSpLocks/>
              </p:cNvGrpSpPr>
              <p:nvPr/>
            </p:nvGrpSpPr>
            <p:grpSpPr bwMode="auto">
              <a:xfrm flipV="1">
                <a:off x="3686" y="243"/>
                <a:ext cx="177" cy="66"/>
                <a:chOff x="2848" y="848"/>
                <a:chExt cx="140" cy="98"/>
              </a:xfrm>
            </p:grpSpPr>
            <p:sp>
              <p:nvSpPr>
                <p:cNvPr id="1132" name="Line 22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 name="Line 22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4" name="Line 22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124" name="Line 224"/>
            <p:cNvSpPr>
              <a:spLocks noChangeShapeType="1"/>
            </p:cNvSpPr>
            <p:nvPr/>
          </p:nvSpPr>
          <p:spPr bwMode="auto">
            <a:xfrm flipV="1">
              <a:off x="3930" y="2645"/>
              <a:ext cx="1"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56" name="Group 225"/>
          <p:cNvGrpSpPr>
            <a:grpSpLocks/>
          </p:cNvGrpSpPr>
          <p:nvPr/>
        </p:nvGrpSpPr>
        <p:grpSpPr bwMode="auto">
          <a:xfrm>
            <a:off x="4740275" y="1500188"/>
            <a:ext cx="3738563" cy="3830637"/>
            <a:chOff x="2986" y="945"/>
            <a:chExt cx="2355" cy="2413"/>
          </a:xfrm>
        </p:grpSpPr>
        <p:grpSp>
          <p:nvGrpSpPr>
            <p:cNvPr id="1046" name="Group 226"/>
            <p:cNvGrpSpPr>
              <a:grpSpLocks/>
            </p:cNvGrpSpPr>
            <p:nvPr/>
          </p:nvGrpSpPr>
          <p:grpSpPr bwMode="auto">
            <a:xfrm>
              <a:off x="2986" y="945"/>
              <a:ext cx="513" cy="541"/>
              <a:chOff x="2938" y="2925"/>
              <a:chExt cx="513" cy="541"/>
            </a:xfrm>
          </p:grpSpPr>
          <p:sp>
            <p:nvSpPr>
              <p:cNvPr id="1065" name="Rectangle 227"/>
              <p:cNvSpPr>
                <a:spLocks noChangeArrowheads="1"/>
              </p:cNvSpPr>
              <p:nvPr/>
            </p:nvSpPr>
            <p:spPr bwMode="auto">
              <a:xfrm>
                <a:off x="3000" y="2925"/>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066" name="Rectangle 228"/>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067" name="Rectangle 229"/>
              <p:cNvSpPr>
                <a:spLocks noChangeArrowheads="1"/>
              </p:cNvSpPr>
              <p:nvPr/>
            </p:nvSpPr>
            <p:spPr bwMode="auto">
              <a:xfrm>
                <a:off x="2982" y="2943"/>
                <a:ext cx="426" cy="12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068" name="Text Box 230"/>
              <p:cNvSpPr txBox="1">
                <a:spLocks noChangeArrowheads="1"/>
              </p:cNvSpPr>
              <p:nvPr/>
            </p:nvSpPr>
            <p:spPr bwMode="auto">
              <a:xfrm>
                <a:off x="2938" y="292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ctr"/>
                <a:r>
                  <a:rPr lang="en-US" altLang="en-US" sz="1000">
                    <a:solidFill>
                      <a:schemeClr val="bg1"/>
                    </a:solidFill>
                  </a:rPr>
                  <a:t>application</a:t>
                </a:r>
                <a:endParaRPr lang="en-US" altLang="en-US" sz="1000"/>
              </a:p>
              <a:p>
                <a:pPr algn="ctr"/>
                <a:r>
                  <a:rPr lang="en-US" altLang="en-US" sz="1000"/>
                  <a:t>transport</a:t>
                </a:r>
              </a:p>
              <a:p>
                <a:pPr algn="ctr"/>
                <a:r>
                  <a:rPr lang="en-US" altLang="en-US" sz="1000"/>
                  <a:t>network</a:t>
                </a:r>
              </a:p>
              <a:p>
                <a:pPr algn="ctr"/>
                <a:r>
                  <a:rPr lang="en-US" altLang="en-US" sz="1000"/>
                  <a:t>data link</a:t>
                </a:r>
              </a:p>
              <a:p>
                <a:pPr algn="ctr"/>
                <a:r>
                  <a:rPr lang="en-US" altLang="en-US" sz="1000"/>
                  <a:t>physical</a:t>
                </a:r>
                <a:endParaRPr lang="en-US" altLang="en-US" sz="2400">
                  <a:latin typeface="Times New Roman" pitchFamily="18" charset="0"/>
                </a:endParaRPr>
              </a:p>
            </p:txBody>
          </p:sp>
          <p:sp>
            <p:nvSpPr>
              <p:cNvPr id="1069" name="Line 231"/>
              <p:cNvSpPr>
                <a:spLocks noChangeShapeType="1"/>
              </p:cNvSpPr>
              <p:nvPr/>
            </p:nvSpPr>
            <p:spPr bwMode="auto">
              <a:xfrm>
                <a:off x="2979" y="3156"/>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0" name="Line 232"/>
              <p:cNvSpPr>
                <a:spLocks noChangeShapeType="1"/>
              </p:cNvSpPr>
              <p:nvPr/>
            </p:nvSpPr>
            <p:spPr bwMode="auto">
              <a:xfrm>
                <a:off x="2985" y="3243"/>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1" name="Line 233"/>
              <p:cNvSpPr>
                <a:spLocks noChangeShapeType="1"/>
              </p:cNvSpPr>
              <p:nvPr/>
            </p:nvSpPr>
            <p:spPr bwMode="auto">
              <a:xfrm>
                <a:off x="2985" y="333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47" name="Group 234"/>
            <p:cNvGrpSpPr>
              <a:grpSpLocks/>
            </p:cNvGrpSpPr>
            <p:nvPr/>
          </p:nvGrpSpPr>
          <p:grpSpPr bwMode="auto">
            <a:xfrm>
              <a:off x="4828" y="2751"/>
              <a:ext cx="513" cy="541"/>
              <a:chOff x="2938" y="2925"/>
              <a:chExt cx="513" cy="541"/>
            </a:xfrm>
          </p:grpSpPr>
          <p:sp>
            <p:nvSpPr>
              <p:cNvPr id="1058" name="Rectangle 235"/>
              <p:cNvSpPr>
                <a:spLocks noChangeArrowheads="1"/>
              </p:cNvSpPr>
              <p:nvPr/>
            </p:nvSpPr>
            <p:spPr bwMode="auto">
              <a:xfrm>
                <a:off x="3000" y="2925"/>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059" name="Rectangle 236"/>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060" name="Rectangle 237"/>
              <p:cNvSpPr>
                <a:spLocks noChangeArrowheads="1"/>
              </p:cNvSpPr>
              <p:nvPr/>
            </p:nvSpPr>
            <p:spPr bwMode="auto">
              <a:xfrm>
                <a:off x="2982" y="2943"/>
                <a:ext cx="426" cy="12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061" name="Text Box 238"/>
              <p:cNvSpPr txBox="1">
                <a:spLocks noChangeArrowheads="1"/>
              </p:cNvSpPr>
              <p:nvPr/>
            </p:nvSpPr>
            <p:spPr bwMode="auto">
              <a:xfrm>
                <a:off x="2938" y="292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ctr"/>
                <a:r>
                  <a:rPr lang="en-US" altLang="en-US" sz="1000">
                    <a:solidFill>
                      <a:schemeClr val="bg1"/>
                    </a:solidFill>
                  </a:rPr>
                  <a:t>application</a:t>
                </a:r>
                <a:endParaRPr lang="en-US" altLang="en-US" sz="1000"/>
              </a:p>
              <a:p>
                <a:pPr algn="ctr"/>
                <a:r>
                  <a:rPr lang="en-US" altLang="en-US" sz="1000"/>
                  <a:t>transport</a:t>
                </a:r>
              </a:p>
              <a:p>
                <a:pPr algn="ctr"/>
                <a:r>
                  <a:rPr lang="en-US" altLang="en-US" sz="1000"/>
                  <a:t>network</a:t>
                </a:r>
              </a:p>
              <a:p>
                <a:pPr algn="ctr"/>
                <a:r>
                  <a:rPr lang="en-US" altLang="en-US" sz="1000"/>
                  <a:t>data link</a:t>
                </a:r>
              </a:p>
              <a:p>
                <a:pPr algn="ctr"/>
                <a:r>
                  <a:rPr lang="en-US" altLang="en-US" sz="1000"/>
                  <a:t>physical</a:t>
                </a:r>
                <a:endParaRPr lang="en-US" altLang="en-US" sz="2400">
                  <a:latin typeface="Times New Roman" pitchFamily="18" charset="0"/>
                </a:endParaRPr>
              </a:p>
            </p:txBody>
          </p:sp>
          <p:sp>
            <p:nvSpPr>
              <p:cNvPr id="1062" name="Line 239"/>
              <p:cNvSpPr>
                <a:spLocks noChangeShapeType="1"/>
              </p:cNvSpPr>
              <p:nvPr/>
            </p:nvSpPr>
            <p:spPr bwMode="auto">
              <a:xfrm>
                <a:off x="2979" y="3156"/>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3" name="Line 240"/>
              <p:cNvSpPr>
                <a:spLocks noChangeShapeType="1"/>
              </p:cNvSpPr>
              <p:nvPr/>
            </p:nvSpPr>
            <p:spPr bwMode="auto">
              <a:xfrm>
                <a:off x="2985" y="3243"/>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4" name="Line 241"/>
              <p:cNvSpPr>
                <a:spLocks noChangeShapeType="1"/>
              </p:cNvSpPr>
              <p:nvPr/>
            </p:nvSpPr>
            <p:spPr bwMode="auto">
              <a:xfrm>
                <a:off x="2985" y="333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48" name="Group 242"/>
            <p:cNvGrpSpPr>
              <a:grpSpLocks/>
            </p:cNvGrpSpPr>
            <p:nvPr/>
          </p:nvGrpSpPr>
          <p:grpSpPr bwMode="auto">
            <a:xfrm>
              <a:off x="3352" y="2817"/>
              <a:ext cx="513" cy="541"/>
              <a:chOff x="2938" y="2925"/>
              <a:chExt cx="513" cy="541"/>
            </a:xfrm>
          </p:grpSpPr>
          <p:sp>
            <p:nvSpPr>
              <p:cNvPr id="1051" name="Rectangle 243"/>
              <p:cNvSpPr>
                <a:spLocks noChangeArrowheads="1"/>
              </p:cNvSpPr>
              <p:nvPr/>
            </p:nvSpPr>
            <p:spPr bwMode="auto">
              <a:xfrm>
                <a:off x="3000" y="2925"/>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052" name="Rectangle 244"/>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053" name="Rectangle 245"/>
              <p:cNvSpPr>
                <a:spLocks noChangeArrowheads="1"/>
              </p:cNvSpPr>
              <p:nvPr/>
            </p:nvSpPr>
            <p:spPr bwMode="auto">
              <a:xfrm>
                <a:off x="2982" y="2943"/>
                <a:ext cx="426" cy="12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endParaRPr lang="en-AU" altLang="en-US"/>
              </a:p>
            </p:txBody>
          </p:sp>
          <p:sp>
            <p:nvSpPr>
              <p:cNvPr id="1054" name="Text Box 246"/>
              <p:cNvSpPr txBox="1">
                <a:spLocks noChangeArrowheads="1"/>
              </p:cNvSpPr>
              <p:nvPr/>
            </p:nvSpPr>
            <p:spPr bwMode="auto">
              <a:xfrm>
                <a:off x="2938" y="292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itchFamily="66" charset="0"/>
                    <a:cs typeface="Arial" charset="0"/>
                  </a:defRPr>
                </a:lvl1pPr>
                <a:lvl2pPr marL="742950" indent="-285750">
                  <a:defRPr>
                    <a:solidFill>
                      <a:schemeClr val="tx1"/>
                    </a:solidFill>
                    <a:latin typeface="Comic Sans MS" pitchFamily="66" charset="0"/>
                    <a:cs typeface="Arial" charset="0"/>
                  </a:defRPr>
                </a:lvl2pPr>
                <a:lvl3pPr marL="1143000" indent="-228600">
                  <a:defRPr>
                    <a:solidFill>
                      <a:schemeClr val="tx1"/>
                    </a:solidFill>
                    <a:latin typeface="Comic Sans MS" pitchFamily="66" charset="0"/>
                    <a:cs typeface="Arial" charset="0"/>
                  </a:defRPr>
                </a:lvl3pPr>
                <a:lvl4pPr marL="1600200" indent="-228600">
                  <a:defRPr>
                    <a:solidFill>
                      <a:schemeClr val="tx1"/>
                    </a:solidFill>
                    <a:latin typeface="Comic Sans MS" pitchFamily="66" charset="0"/>
                    <a:cs typeface="Arial" charset="0"/>
                  </a:defRPr>
                </a:lvl4pPr>
                <a:lvl5pPr marL="2057400" indent="-22860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ctr"/>
                <a:r>
                  <a:rPr lang="en-US" altLang="en-US" sz="1000">
                    <a:solidFill>
                      <a:schemeClr val="bg1"/>
                    </a:solidFill>
                  </a:rPr>
                  <a:t>application</a:t>
                </a:r>
                <a:endParaRPr lang="en-US" altLang="en-US" sz="1000"/>
              </a:p>
              <a:p>
                <a:pPr algn="ctr"/>
                <a:r>
                  <a:rPr lang="en-US" altLang="en-US" sz="1000"/>
                  <a:t>transport</a:t>
                </a:r>
              </a:p>
              <a:p>
                <a:pPr algn="ctr"/>
                <a:r>
                  <a:rPr lang="en-US" altLang="en-US" sz="1000"/>
                  <a:t>network</a:t>
                </a:r>
              </a:p>
              <a:p>
                <a:pPr algn="ctr"/>
                <a:r>
                  <a:rPr lang="en-US" altLang="en-US" sz="1000"/>
                  <a:t>data link</a:t>
                </a:r>
              </a:p>
              <a:p>
                <a:pPr algn="ctr"/>
                <a:r>
                  <a:rPr lang="en-US" altLang="en-US" sz="1000"/>
                  <a:t>physical</a:t>
                </a:r>
                <a:endParaRPr lang="en-US" altLang="en-US" sz="2400">
                  <a:latin typeface="Times New Roman" pitchFamily="18" charset="0"/>
                </a:endParaRPr>
              </a:p>
            </p:txBody>
          </p:sp>
          <p:sp>
            <p:nvSpPr>
              <p:cNvPr id="1055" name="Line 247"/>
              <p:cNvSpPr>
                <a:spLocks noChangeShapeType="1"/>
              </p:cNvSpPr>
              <p:nvPr/>
            </p:nvSpPr>
            <p:spPr bwMode="auto">
              <a:xfrm>
                <a:off x="2979" y="3156"/>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248"/>
              <p:cNvSpPr>
                <a:spLocks noChangeShapeType="1"/>
              </p:cNvSpPr>
              <p:nvPr/>
            </p:nvSpPr>
            <p:spPr bwMode="auto">
              <a:xfrm>
                <a:off x="2985" y="3243"/>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249"/>
              <p:cNvSpPr>
                <a:spLocks noChangeShapeType="1"/>
              </p:cNvSpPr>
              <p:nvPr/>
            </p:nvSpPr>
            <p:spPr bwMode="auto">
              <a:xfrm>
                <a:off x="2985" y="333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049" name="Line 250"/>
            <p:cNvSpPr>
              <a:spLocks noChangeShapeType="1"/>
            </p:cNvSpPr>
            <p:nvPr/>
          </p:nvSpPr>
          <p:spPr bwMode="auto">
            <a:xfrm>
              <a:off x="3480" y="1020"/>
              <a:ext cx="1380" cy="1794"/>
            </a:xfrm>
            <a:prstGeom prst="line">
              <a:avLst/>
            </a:prstGeom>
            <a:noFill/>
            <a:ln w="571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251"/>
            <p:cNvSpPr>
              <a:spLocks noChangeShapeType="1"/>
            </p:cNvSpPr>
            <p:nvPr/>
          </p:nvSpPr>
          <p:spPr bwMode="auto">
            <a:xfrm flipV="1">
              <a:off x="3846" y="2850"/>
              <a:ext cx="1002" cy="36"/>
            </a:xfrm>
            <a:prstGeom prst="line">
              <a:avLst/>
            </a:prstGeom>
            <a:noFill/>
            <a:ln w="571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 name="Slide Number Placeholder 3"/>
          <p:cNvSpPr>
            <a:spLocks noGrp="1"/>
          </p:cNvSpPr>
          <p:nvPr>
            <p:ph type="sldNum" sz="quarter" idx="12"/>
          </p:nvPr>
        </p:nvSpPr>
        <p:spPr/>
        <p:txBody>
          <a:bodyPr/>
          <a:lstStyle/>
          <a:p>
            <a:pPr>
              <a:defRPr/>
            </a:pPr>
            <a:fld id="{2D848FA3-815C-426D-ADDC-7E5C7A336E43}" type="slidenum">
              <a:rPr lang="en-US" smtClean="0"/>
              <a:pPr>
                <a:defRPr/>
              </a:pPr>
              <a:t>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56"/>
                                        </p:tgtEl>
                                        <p:attrNameLst>
                                          <p:attrName>style.visibility</p:attrName>
                                        </p:attrNameLst>
                                      </p:cBhvr>
                                      <p:to>
                                        <p:strVal val="visible"/>
                                      </p:to>
                                    </p:set>
                                    <p:animEffect transition="in" filter="dissolve">
                                      <p:cBhvr>
                                        <p:cTn id="7" dur="500"/>
                                        <p:tgtEl>
                                          <p:spTgt spid="115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42">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042">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042">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042">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42">
                                            <p:txEl>
                                              <p:pRg st="4" end="4"/>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042">
                                            <p:txEl>
                                              <p:pRg st="5" end="5"/>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04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2"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47D88B97C3314AB719B4620FAB3302" ma:contentTypeVersion="2" ma:contentTypeDescription="Create a new document." ma:contentTypeScope="" ma:versionID="fe233643693615b979a1d89425dc3113">
  <xsd:schema xmlns:xsd="http://www.w3.org/2001/XMLSchema" xmlns:xs="http://www.w3.org/2001/XMLSchema" xmlns:p="http://schemas.microsoft.com/office/2006/metadata/properties" xmlns:ns2="bba8f9e7-5fd1-4468-9b76-bf13874cce76" targetNamespace="http://schemas.microsoft.com/office/2006/metadata/properties" ma:root="true" ma:fieldsID="28939d554e152ddabf9f94a9e806f67c" ns2:_="">
    <xsd:import namespace="bba8f9e7-5fd1-4468-9b76-bf13874cce7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a8f9e7-5fd1-4468-9b76-bf13874cce7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EECFC61-7ED8-4A02-9DAA-E6D4C12927D4}"/>
</file>

<file path=customXml/itemProps2.xml><?xml version="1.0" encoding="utf-8"?>
<ds:datastoreItem xmlns:ds="http://schemas.openxmlformats.org/officeDocument/2006/customXml" ds:itemID="{94DE8B73-31D1-41D3-B39A-04DD196AC871}"/>
</file>

<file path=customXml/itemProps3.xml><?xml version="1.0" encoding="utf-8"?>
<ds:datastoreItem xmlns:ds="http://schemas.openxmlformats.org/officeDocument/2006/customXml" ds:itemID="{21D2FCEC-7061-4C8C-93F8-5BDEB19D50F4}"/>
</file>

<file path=docProps/app.xml><?xml version="1.0" encoding="utf-8"?>
<Properties xmlns="http://schemas.openxmlformats.org/officeDocument/2006/extended-properties" xmlns:vt="http://schemas.openxmlformats.org/officeDocument/2006/docPropsVTypes">
  <Template>Clarity</Template>
  <TotalTime>6995</TotalTime>
  <Words>4905</Words>
  <Application>Microsoft Office PowerPoint</Application>
  <PresentationFormat>On-screen Show (4:3)</PresentationFormat>
  <Paragraphs>1138</Paragraphs>
  <Slides>56</Slides>
  <Notes>20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3</vt:i4>
      </vt:variant>
      <vt:variant>
        <vt:lpstr>Slide Titles</vt:lpstr>
      </vt:variant>
      <vt:variant>
        <vt:i4>56</vt:i4>
      </vt:variant>
    </vt:vector>
  </HeadingPairs>
  <TitlesOfParts>
    <vt:vector size="71" baseType="lpstr">
      <vt:lpstr>Arial</vt:lpstr>
      <vt:lpstr>Arial Narrow</vt:lpstr>
      <vt:lpstr>Calibri</vt:lpstr>
      <vt:lpstr>Comic Sans MS</vt:lpstr>
      <vt:lpstr>Courier New</vt:lpstr>
      <vt:lpstr>Courier Std</vt:lpstr>
      <vt:lpstr>Gill Sans MT</vt:lpstr>
      <vt:lpstr>Tahoma</vt:lpstr>
      <vt:lpstr>Times New Roman</vt:lpstr>
      <vt:lpstr>Wingdings</vt:lpstr>
      <vt:lpstr>ZapfDingbats</vt:lpstr>
      <vt:lpstr>Clarity</vt:lpstr>
      <vt:lpstr>Clip</vt:lpstr>
      <vt:lpstr>VISIO</vt:lpstr>
      <vt:lpstr>Picture</vt:lpstr>
      <vt:lpstr>Introduction &amp; Review Internet Protocol and services</vt:lpstr>
      <vt:lpstr>Contents</vt:lpstr>
      <vt:lpstr>PowerPoint Presentation</vt:lpstr>
      <vt:lpstr>What’s the Internet?</vt:lpstr>
      <vt:lpstr>What’s a protocol?</vt:lpstr>
      <vt:lpstr>TCP/IP protocol stack</vt:lpstr>
      <vt:lpstr>Encapsulation</vt:lpstr>
      <vt:lpstr>Application layer</vt:lpstr>
      <vt:lpstr>Creating a network app</vt:lpstr>
      <vt:lpstr>Application architectures</vt:lpstr>
      <vt:lpstr>Client-server architecure</vt:lpstr>
      <vt:lpstr>Pure P2P architecture</vt:lpstr>
      <vt:lpstr>Hybrid of client-server and P2P</vt:lpstr>
      <vt:lpstr>Processes communicating</vt:lpstr>
      <vt:lpstr>Sockets</vt:lpstr>
      <vt:lpstr>Processes communicating</vt:lpstr>
      <vt:lpstr>App-layer protocol defines</vt:lpstr>
      <vt:lpstr>What transport service does an app need?</vt:lpstr>
      <vt:lpstr>Transport services and protocols</vt:lpstr>
      <vt:lpstr>Internet transport protocols services</vt:lpstr>
      <vt:lpstr>Multiplexing/demultiplexing</vt:lpstr>
      <vt:lpstr>How demultiplexing works</vt:lpstr>
      <vt:lpstr>UDP: User Datagram Protocol [RFC 768]</vt:lpstr>
      <vt:lpstr>UDP demultiplexing</vt:lpstr>
      <vt:lpstr>UDP demux</vt:lpstr>
      <vt:lpstr>TCP: Overview   RFCs: 793, 1122, 1323, 2018, 2581</vt:lpstr>
      <vt:lpstr>TCP Connection Management: Setup</vt:lpstr>
      <vt:lpstr>Principles of reliable data transfer </vt:lpstr>
      <vt:lpstr>TCP segment structure</vt:lpstr>
      <vt:lpstr>TCP sequence numbers, ACKs</vt:lpstr>
      <vt:lpstr>TCP sequence numbers, ACKs</vt:lpstr>
      <vt:lpstr>TCP: retransmission scenarios</vt:lpstr>
      <vt:lpstr>TCP: retransmission scenarios</vt:lpstr>
      <vt:lpstr>TCP flow control</vt:lpstr>
      <vt:lpstr>TCP flow control</vt:lpstr>
      <vt:lpstr>TCP 3-way handshake</vt:lpstr>
      <vt:lpstr>Connection-oriented demux</vt:lpstr>
      <vt:lpstr>Connection-oriented demux: example</vt:lpstr>
      <vt:lpstr>Connection-oriented demux: example</vt:lpstr>
      <vt:lpstr>Network layer</vt:lpstr>
      <vt:lpstr>Two key network-layer functions</vt:lpstr>
      <vt:lpstr>PowerPoint Presentation</vt:lpstr>
      <vt:lpstr>Why an internet layer?</vt:lpstr>
      <vt:lpstr>IP addressing: introduction</vt:lpstr>
      <vt:lpstr>IP addressing: “class-full”</vt:lpstr>
      <vt:lpstr>IP addressing: “class-less”</vt:lpstr>
      <vt:lpstr>Address Allocation for Private Internets</vt:lpstr>
      <vt:lpstr>NAT: network address translation</vt:lpstr>
      <vt:lpstr>NAT: network address translation</vt:lpstr>
      <vt:lpstr>NAT: network address translation</vt:lpstr>
      <vt:lpstr>NAT: network address translation</vt:lpstr>
      <vt:lpstr>NAT: network address translation</vt:lpstr>
      <vt:lpstr>NAT traversal problem</vt:lpstr>
      <vt:lpstr>NAT traversal problem</vt:lpstr>
      <vt:lpstr>NAT traversal problem</vt:lpstr>
      <vt:lpstr>NAT traversal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3rd Edition, Chapter 5</dc:title>
  <dc:creator>Jim Kurose and Keith Ross</dc:creator>
  <cp:lastModifiedBy>Tran Nguyen Ngoc</cp:lastModifiedBy>
  <cp:revision>323</cp:revision>
  <cp:lastPrinted>2000-10-23T11:49:35Z</cp:lastPrinted>
  <dcterms:created xsi:type="dcterms:W3CDTF">1999-10-08T19:08:27Z</dcterms:created>
  <dcterms:modified xsi:type="dcterms:W3CDTF">2021-03-08T15:51:06Z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0x010100D747D88B97C3314AB719B4620FAB3302</vt:lpwstr>
  </property>
</Properties>
</file>