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259" r:id="rId8"/>
    <p:sldId id="306" r:id="rId9"/>
    <p:sldId id="285" r:id="rId10"/>
    <p:sldId id="343" r:id="rId11"/>
    <p:sldId id="303" r:id="rId12"/>
    <p:sldId id="304" r:id="rId13"/>
    <p:sldId id="305" r:id="rId14"/>
    <p:sldId id="307" r:id="rId15"/>
    <p:sldId id="284" r:id="rId16"/>
    <p:sldId id="296" r:id="rId17"/>
    <p:sldId id="308" r:id="rId18"/>
    <p:sldId id="309" r:id="rId19"/>
    <p:sldId id="261" r:id="rId20"/>
    <p:sldId id="301" r:id="rId21"/>
    <p:sldId id="335" r:id="rId22"/>
    <p:sldId id="336" r:id="rId23"/>
    <p:sldId id="337" r:id="rId24"/>
    <p:sldId id="283" r:id="rId25"/>
    <p:sldId id="338" r:id="rId26"/>
    <p:sldId id="334" r:id="rId27"/>
    <p:sldId id="340" r:id="rId28"/>
    <p:sldId id="34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42" r:id="rId48"/>
    <p:sldId id="333" r:id="rId49"/>
  </p:sldIdLst>
  <p:sldSz cx="9144000" cy="6858000" type="screen4x3"/>
  <p:notesSz cx="7102475" cy="10233025"/>
  <p:custDataLst>
    <p:tags r:id="rId52"/>
  </p:custDataLst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5F6EE-EC12-41B2-8E77-48342B80A03E}" v="3" dt="2022-10-26T08:27:09.883"/>
    <p1510:client id="{5242AD6C-9702-48B4-97A3-D208D5A2AE97}" v="1" dt="2022-10-26T09:37:23.654"/>
    <p1510:client id="{5989AA6E-ACC3-4209-B128-5DAA2174DA32}" v="2" dt="2022-10-26T09:20:53.936"/>
    <p1510:client id="{5C62FDEA-55BE-B4AC-26BF-13388253D4C1}" v="1" dt="2022-10-26T08:17:40.058"/>
    <p1510:client id="{8F7A7645-A475-4214-A7D1-B050A36EECCD}" v="5" dt="2022-10-26T09:20:2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MINH PHUC 20194645" userId="S::phuc.dm194645@sis.hust.edu.vn::b43f0028-16f8-484a-be07-c759571ea8b8" providerId="AD" clId="Web-{1F15F6EE-EC12-41B2-8E77-48342B80A03E}"/>
    <pc:docChg chg="modSld">
      <pc:chgData name="DAO MINH PHUC 20194645" userId="S::phuc.dm194645@sis.hust.edu.vn::b43f0028-16f8-484a-be07-c759571ea8b8" providerId="AD" clId="Web-{1F15F6EE-EC12-41B2-8E77-48342B80A03E}" dt="2022-10-26T08:27:09.883" v="2" actId="1076"/>
      <pc:docMkLst>
        <pc:docMk/>
      </pc:docMkLst>
      <pc:sldChg chg="modSp">
        <pc:chgData name="DAO MINH PHUC 20194645" userId="S::phuc.dm194645@sis.hust.edu.vn::b43f0028-16f8-484a-be07-c759571ea8b8" providerId="AD" clId="Web-{1F15F6EE-EC12-41B2-8E77-48342B80A03E}" dt="2022-10-26T08:23:57.705" v="0" actId="1076"/>
        <pc:sldMkLst>
          <pc:docMk/>
          <pc:sldMk cId="0" sldId="283"/>
        </pc:sldMkLst>
        <pc:spChg chg="mod">
          <ac:chgData name="DAO MINH PHUC 20194645" userId="S::phuc.dm194645@sis.hust.edu.vn::b43f0028-16f8-484a-be07-c759571ea8b8" providerId="AD" clId="Web-{1F15F6EE-EC12-41B2-8E77-48342B80A03E}" dt="2022-10-26T08:23:57.705" v="0" actId="1076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DAO MINH PHUC 20194645" userId="S::phuc.dm194645@sis.hust.edu.vn::b43f0028-16f8-484a-be07-c759571ea8b8" providerId="AD" clId="Web-{1F15F6EE-EC12-41B2-8E77-48342B80A03E}" dt="2022-10-26T08:27:09.883" v="2" actId="1076"/>
        <pc:sldMkLst>
          <pc:docMk/>
          <pc:sldMk cId="0" sldId="330"/>
        </pc:sldMkLst>
        <pc:spChg chg="mod">
          <ac:chgData name="DAO MINH PHUC 20194645" userId="S::phuc.dm194645@sis.hust.edu.vn::b43f0028-16f8-484a-be07-c759571ea8b8" providerId="AD" clId="Web-{1F15F6EE-EC12-41B2-8E77-48342B80A03E}" dt="2022-10-26T08:27:09.883" v="2" actId="1076"/>
          <ac:spMkLst>
            <pc:docMk/>
            <pc:sldMk cId="0" sldId="330"/>
            <ac:spMk id="45060" creationId="{00000000-0000-0000-0000-000000000000}"/>
          </ac:spMkLst>
        </pc:spChg>
      </pc:sldChg>
    </pc:docChg>
  </pc:docChgLst>
  <pc:docChgLst>
    <pc:chgData name="NGUYEN BA THAI 20194666" userId="S::thai.nb194666@sis.hust.edu.vn::6016923c-9a3a-4f6c-aeab-78f33074a891" providerId="AD" clId="Web-{5C62FDEA-55BE-B4AC-26BF-13388253D4C1}"/>
    <pc:docChg chg="modSld">
      <pc:chgData name="NGUYEN BA THAI 20194666" userId="S::thai.nb194666@sis.hust.edu.vn::6016923c-9a3a-4f6c-aeab-78f33074a891" providerId="AD" clId="Web-{5C62FDEA-55BE-B4AC-26BF-13388253D4C1}" dt="2022-10-26T08:17:40.058" v="0" actId="1076"/>
      <pc:docMkLst>
        <pc:docMk/>
      </pc:docMkLst>
      <pc:sldChg chg="modSp">
        <pc:chgData name="NGUYEN BA THAI 20194666" userId="S::thai.nb194666@sis.hust.edu.vn::6016923c-9a3a-4f6c-aeab-78f33074a891" providerId="AD" clId="Web-{5C62FDEA-55BE-B4AC-26BF-13388253D4C1}" dt="2022-10-26T08:17:40.058" v="0" actId="1076"/>
        <pc:sldMkLst>
          <pc:docMk/>
          <pc:sldMk cId="0" sldId="331"/>
        </pc:sldMkLst>
        <pc:spChg chg="mod">
          <ac:chgData name="NGUYEN BA THAI 20194666" userId="S::thai.nb194666@sis.hust.edu.vn::6016923c-9a3a-4f6c-aeab-78f33074a891" providerId="AD" clId="Web-{5C62FDEA-55BE-B4AC-26BF-13388253D4C1}" dt="2022-10-26T08:17:40.058" v="0" actId="1076"/>
          <ac:spMkLst>
            <pc:docMk/>
            <pc:sldMk cId="0" sldId="331"/>
            <ac:spMk id="46084" creationId="{00000000-0000-0000-0000-000000000000}"/>
          </ac:spMkLst>
        </pc:spChg>
      </pc:sldChg>
    </pc:docChg>
  </pc:docChgLst>
  <pc:docChgLst>
    <pc:chgData name="DAO MINH PHUC 20194645" userId="S::phuc.dm194645@sis.hust.edu.vn::b43f0028-16f8-484a-be07-c759571ea8b8" providerId="AD" clId="Web-{5242AD6C-9702-48B4-97A3-D208D5A2AE97}"/>
    <pc:docChg chg="sldOrd">
      <pc:chgData name="DAO MINH PHUC 20194645" userId="S::phuc.dm194645@sis.hust.edu.vn::b43f0028-16f8-484a-be07-c759571ea8b8" providerId="AD" clId="Web-{5242AD6C-9702-48B4-97A3-D208D5A2AE97}" dt="2022-10-26T09:37:23.654" v="0"/>
      <pc:docMkLst>
        <pc:docMk/>
      </pc:docMkLst>
      <pc:sldChg chg="ord">
        <pc:chgData name="DAO MINH PHUC 20194645" userId="S::phuc.dm194645@sis.hust.edu.vn::b43f0028-16f8-484a-be07-c759571ea8b8" providerId="AD" clId="Web-{5242AD6C-9702-48B4-97A3-D208D5A2AE97}" dt="2022-10-26T09:37:23.654" v="0"/>
        <pc:sldMkLst>
          <pc:docMk/>
          <pc:sldMk cId="123225062" sldId="342"/>
        </pc:sldMkLst>
      </pc:sldChg>
    </pc:docChg>
  </pc:docChgLst>
  <pc:docChgLst>
    <pc:chgData name="NGUYEN GIA LOC 20194607" userId="S::loc.ng194607@sis.hust.edu.vn::0cb18f76-cf7b-47bd-8307-615ea53d31a6" providerId="AD" clId="Web-{8F7A7645-A475-4214-A7D1-B050A36EECCD}"/>
    <pc:docChg chg="modSld">
      <pc:chgData name="NGUYEN GIA LOC 20194607" userId="S::loc.ng194607@sis.hust.edu.vn::0cb18f76-cf7b-47bd-8307-615ea53d31a6" providerId="AD" clId="Web-{8F7A7645-A475-4214-A7D1-B050A36EECCD}" dt="2022-10-26T09:20:29.308" v="4" actId="1076"/>
      <pc:docMkLst>
        <pc:docMk/>
      </pc:docMkLst>
      <pc:sldChg chg="modSp">
        <pc:chgData name="NGUYEN GIA LOC 20194607" userId="S::loc.ng194607@sis.hust.edu.vn::0cb18f76-cf7b-47bd-8307-615ea53d31a6" providerId="AD" clId="Web-{8F7A7645-A475-4214-A7D1-B050A36EECCD}" dt="2022-10-26T09:20:29.308" v="4" actId="1076"/>
        <pc:sldMkLst>
          <pc:docMk/>
          <pc:sldMk cId="0" sldId="327"/>
        </pc:sldMkLst>
        <pc:spChg chg="mod">
          <ac:chgData name="NGUYEN GIA LOC 20194607" userId="S::loc.ng194607@sis.hust.edu.vn::0cb18f76-cf7b-47bd-8307-615ea53d31a6" providerId="AD" clId="Web-{8F7A7645-A475-4214-A7D1-B050A36EECCD}" dt="2022-10-26T09:20:29.308" v="4" actId="1076"/>
          <ac:spMkLst>
            <pc:docMk/>
            <pc:sldMk cId="0" sldId="327"/>
            <ac:spMk id="41988" creationId="{00000000-0000-0000-0000-000000000000}"/>
          </ac:spMkLst>
        </pc:spChg>
      </pc:sldChg>
      <pc:sldChg chg="modSp">
        <pc:chgData name="NGUYEN GIA LOC 20194607" userId="S::loc.ng194607@sis.hust.edu.vn::0cb18f76-cf7b-47bd-8307-615ea53d31a6" providerId="AD" clId="Web-{8F7A7645-A475-4214-A7D1-B050A36EECCD}" dt="2022-10-26T08:27:31.448" v="1" actId="1076"/>
        <pc:sldMkLst>
          <pc:docMk/>
          <pc:sldMk cId="0" sldId="336"/>
        </pc:sldMkLst>
        <pc:spChg chg="mod">
          <ac:chgData name="NGUYEN GIA LOC 20194607" userId="S::loc.ng194607@sis.hust.edu.vn::0cb18f76-cf7b-47bd-8307-615ea53d31a6" providerId="AD" clId="Web-{8F7A7645-A475-4214-A7D1-B050A36EECCD}" dt="2022-10-26T08:27:31.448" v="1" actId="1076"/>
          <ac:spMkLst>
            <pc:docMk/>
            <pc:sldMk cId="0" sldId="336"/>
            <ac:spMk id="2" creationId="{00000000-0000-0000-0000-000000000000}"/>
          </ac:spMkLst>
        </pc:spChg>
      </pc:sldChg>
    </pc:docChg>
  </pc:docChgLst>
  <pc:docChgLst>
    <pc:chgData name="DO QUANG PHUC 20194646" userId="S::phuc.dq194646@sis.hust.edu.vn::e84e0828-c5cf-4cae-87a0-f4c53269c59b" providerId="AD" clId="Web-{5989AA6E-ACC3-4209-B128-5DAA2174DA32}"/>
    <pc:docChg chg="modSld">
      <pc:chgData name="DO QUANG PHUC 20194646" userId="S::phuc.dq194646@sis.hust.edu.vn::e84e0828-c5cf-4cae-87a0-f4c53269c59b" providerId="AD" clId="Web-{5989AA6E-ACC3-4209-B128-5DAA2174DA32}" dt="2022-10-26T09:20:53.936" v="1" actId="1076"/>
      <pc:docMkLst>
        <pc:docMk/>
      </pc:docMkLst>
      <pc:sldChg chg="modSp">
        <pc:chgData name="DO QUANG PHUC 20194646" userId="S::phuc.dq194646@sis.hust.edu.vn::e84e0828-c5cf-4cae-87a0-f4c53269c59b" providerId="AD" clId="Web-{5989AA6E-ACC3-4209-B128-5DAA2174DA32}" dt="2022-10-26T09:20:53.936" v="1" actId="1076"/>
        <pc:sldMkLst>
          <pc:docMk/>
          <pc:sldMk cId="0" sldId="334"/>
        </pc:sldMkLst>
        <pc:spChg chg="mod">
          <ac:chgData name="DO QUANG PHUC 20194646" userId="S::phuc.dq194646@sis.hust.edu.vn::e84e0828-c5cf-4cae-87a0-f4c53269c59b" providerId="AD" clId="Web-{5989AA6E-ACC3-4209-B128-5DAA2174DA32}" dt="2022-10-26T09:20:53.936" v="1" actId="1076"/>
          <ac:spMkLst>
            <pc:docMk/>
            <pc:sldMk cId="0" sldId="334"/>
            <ac:spMk id="2867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E4B90B5-D57D-4F90-AFF1-D7B62F4F4DB4}" type="datetimeFigureOut">
              <a:rPr lang="en-GB" altLang="en-US"/>
              <a:pPr>
                <a:defRPr/>
              </a:pPr>
              <a:t>26/10/2022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D98C6C1-4AAF-48C5-9380-9EEB6C1412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908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/>
              <a:t>Click to edit Master text styles</a:t>
            </a:r>
          </a:p>
          <a:p>
            <a:pPr lvl="1"/>
            <a:r>
              <a:rPr lang="vi-VN" noProof="0"/>
              <a:t>Second level</a:t>
            </a:r>
          </a:p>
          <a:p>
            <a:pPr lvl="2"/>
            <a:r>
              <a:rPr lang="vi-VN" noProof="0"/>
              <a:t>Third level</a:t>
            </a:r>
          </a:p>
          <a:p>
            <a:pPr lvl="3"/>
            <a:r>
              <a:rPr lang="vi-VN" noProof="0"/>
              <a:t>Fourth level</a:t>
            </a:r>
          </a:p>
          <a:p>
            <a:pPr lvl="4"/>
            <a:r>
              <a:rPr lang="vi-VN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354485F-996D-4F7B-B470-EF64873D9372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8342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F09B79-ABDD-489C-A0BA-DA513953D42E}" type="slidenum">
              <a:rPr lang="vi-VN" altLang="en-US" sz="1300"/>
              <a:pPr eaLnBrk="1" hangingPunct="1">
                <a:spcBef>
                  <a:spcPct val="0"/>
                </a:spcBef>
              </a:pPr>
              <a:t>6</a:t>
            </a:fld>
            <a:endParaRPr lang="vi-VN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8927A7-9A49-4A75-887C-17E0451E1C3C}" type="slidenum">
              <a:rPr lang="vi-VN" altLang="en-US" sz="1300"/>
              <a:pPr eaLnBrk="1" hangingPunct="1">
                <a:spcBef>
                  <a:spcPct val="0"/>
                </a:spcBef>
              </a:pPr>
              <a:t>12</a:t>
            </a:fld>
            <a:endParaRPr lang="vi-VN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FF71-0A1A-49F4-9AB8-AC4B5120051E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806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AD449-2976-46EA-8068-7008DE6EA0AB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814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C2146-8E25-4B65-9BE7-10BF3FA08C3A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666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D9C3D-4DAA-4BDD-B97D-576EF71076A1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60481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02EF5-BCCF-418E-9CFD-BA0EFEAD23A1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124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9016C-C1DF-4433-AC87-CFEC44D5B781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4960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AA7E3-58DE-4627-9203-6926C14A6174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6033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0A8D1-E49C-4D4C-BEAD-0755ECD6459F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7363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B6441-36C3-40E0-8877-2242D66E175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5983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8F66-D22C-4849-896A-FAFD3D407FB0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82173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8624C-1715-4ED1-A337-6E68E54EAAB3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359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0747-7099-4BAF-9B5D-03CE04EF99DA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2309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309320"/>
            <a:ext cx="658416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smtClean="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fld id="{29CD873E-44EC-439F-A1A2-F1B822ABDA8D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3" r:id="rId2"/>
    <p:sldLayoutId id="2147483761" r:id="rId3"/>
    <p:sldLayoutId id="2147483754" r:id="rId4"/>
    <p:sldLayoutId id="2147483762" r:id="rId5"/>
    <p:sldLayoutId id="2147483755" r:id="rId6"/>
    <p:sldLayoutId id="2147483756" r:id="rId7"/>
    <p:sldLayoutId id="2147483763" r:id="rId8"/>
    <p:sldLayoutId id="2147483757" r:id="rId9"/>
    <p:sldLayoutId id="2147483758" r:id="rId10"/>
    <p:sldLayoutId id="2147483759" r:id="rId11"/>
    <p:sldLayoutId id="2147483764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altLang="en-US" sz="4800"/>
            </a:br>
            <a:r>
              <a:rPr lang="en-US" altLang="en-US" sz="4000"/>
              <a:t>Lecture 3.</a:t>
            </a:r>
            <a:br>
              <a:rPr lang="en-US" altLang="en-US" sz="4800"/>
            </a:br>
            <a:r>
              <a:rPr lang="vi-VN" altLang="en-US" sz="4400"/>
              <a:t>Socket </a:t>
            </a:r>
            <a:r>
              <a:rPr lang="en-US" altLang="en-US" sz="4400"/>
              <a:t>API </a:t>
            </a:r>
            <a:r>
              <a:rPr lang="vi-VN" altLang="en-US" sz="440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altLang="en-US"/>
              <a:t>Tran Quang Duc, SoICT, HUST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8FF71-0A1A-49F4-9AB8-AC4B5120051E}" type="slidenum">
              <a:rPr lang="vi-VN" altLang="en-US" smtClean="0"/>
              <a:pPr>
                <a:defRPr/>
              </a:pPr>
              <a:t>1</a:t>
            </a:fld>
            <a:endParaRPr lang="vi-V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Stream Socket APIs (cont)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vi-VN" altLang="en-US" sz="2600"/>
              <a:t>listen() 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Specifies the number of pending connections that can be queued for a server socket. (call waiting allowance)</a:t>
            </a:r>
          </a:p>
          <a:p>
            <a:pPr>
              <a:lnSpc>
                <a:spcPct val="90000"/>
              </a:lnSpc>
            </a:pPr>
            <a:r>
              <a:rPr lang="vi-VN" altLang="en-US" sz="2500"/>
              <a:t>send()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Write to connection (speak)</a:t>
            </a:r>
            <a:endParaRPr lang="vi-VN" altLang="en-US" sz="2200"/>
          </a:p>
          <a:p>
            <a:pPr lvl="1">
              <a:lnSpc>
                <a:spcPct val="90000"/>
              </a:lnSpc>
            </a:pPr>
            <a:r>
              <a:rPr lang="vi-VN" altLang="en-US" sz="2200"/>
              <a:t>Send a message</a:t>
            </a:r>
            <a:endParaRPr lang="vi-VN" altLang="en-US" sz="2100"/>
          </a:p>
          <a:p>
            <a:pPr>
              <a:lnSpc>
                <a:spcPct val="90000"/>
              </a:lnSpc>
            </a:pPr>
            <a:r>
              <a:rPr lang="vi-VN" altLang="en-US" sz="2500"/>
              <a:t>recv()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read from connection (listen)</a:t>
            </a:r>
          </a:p>
          <a:p>
            <a:pPr lvl="1">
              <a:lnSpc>
                <a:spcPct val="90000"/>
              </a:lnSpc>
            </a:pPr>
            <a:r>
              <a:rPr lang="vi-VN" altLang="en-US"/>
              <a:t>Receive data on a socket</a:t>
            </a:r>
          </a:p>
          <a:p>
            <a:pPr>
              <a:lnSpc>
                <a:spcPct val="90000"/>
              </a:lnSpc>
            </a:pPr>
            <a:r>
              <a:rPr lang="vi-VN" altLang="en-US" sz="2500"/>
              <a:t>close()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c</a:t>
            </a:r>
            <a:r>
              <a:rPr lang="vi-VN" altLang="en-US" sz="2200"/>
              <a:t>lose a socket (</a:t>
            </a:r>
            <a:r>
              <a:rPr lang="vi-VN" altLang="en-US" sz="2100"/>
              <a:t>end the call)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10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/>
              <a:t>Datagram Socket (UDP)</a:t>
            </a:r>
            <a:r>
              <a:rPr lang="ar-SA" altLang="en-US"/>
              <a:t>‏</a:t>
            </a:r>
            <a:endParaRPr lang="vi-V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UDP is a simple transport-layer protocol </a:t>
            </a:r>
            <a:endParaRPr lang="en-GB" altLang="en-US"/>
          </a:p>
          <a:p>
            <a:r>
              <a:rPr lang="en-GB" altLang="en-US"/>
              <a:t>If a datagram is errored or lost, it won’t be</a:t>
            </a:r>
            <a:r>
              <a:rPr lang="vi-VN" altLang="en-US"/>
              <a:t> automatically retransmitted (can process in application)</a:t>
            </a:r>
          </a:p>
          <a:p>
            <a:r>
              <a:rPr lang="vi-VN" altLang="en-US"/>
              <a:t>UDP provides a </a:t>
            </a:r>
            <a:r>
              <a:rPr lang="vi-VN" altLang="en-US" i="1"/>
              <a:t>connectionless</a:t>
            </a:r>
            <a:r>
              <a:rPr lang="vi-VN" altLang="en-US"/>
              <a:t> service, as there need not be any long-term relationship between a UDP client and server </a:t>
            </a:r>
            <a:endParaRPr lang="en-GB" altLang="en-US"/>
          </a:p>
          <a:p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11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239713"/>
            <a:ext cx="7558088" cy="812800"/>
          </a:xfrm>
        </p:spPr>
        <p:txBody>
          <a:bodyPr lIns="90000" tIns="46800" rIns="90000" bIns="46800"/>
          <a:lstStyle/>
          <a:p>
            <a:pPr defTabSz="457200"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/>
              <a:t>Datagram Socket (UDP)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524000" y="18145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79575" y="1295400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Server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677988" y="1776413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socket()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524000" y="24241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38313" y="2386013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bind()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524000" y="31099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524000" y="55483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943600" y="33385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943600" y="27289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943600" y="39481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943600" y="5791200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05525" y="2133600"/>
            <a:ext cx="77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Client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097588" y="2728913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socket()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525588" y="3086100"/>
            <a:ext cx="1173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recvfrom()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739900" y="5524500"/>
            <a:ext cx="92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sendto()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192838" y="3300413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bind()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083300" y="3910013"/>
            <a:ext cx="92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sendto()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911850" y="5753100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recvfrom()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057400" y="21336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057400" y="27432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057400" y="3429000"/>
            <a:ext cx="1588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477000" y="3033713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6477000" y="3643313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6477000" y="4267200"/>
            <a:ext cx="1588" cy="152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>
            <a:off x="2055813" y="4152900"/>
            <a:ext cx="3889375" cy="495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743200" y="5638800"/>
            <a:ext cx="32004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95313" y="3657600"/>
            <a:ext cx="12033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Block until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Data from 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client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595313" y="4768850"/>
            <a:ext cx="8794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Process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request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201988" y="3976688"/>
            <a:ext cx="148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Data (request)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3200400" y="53721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Data (reply)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12</a:t>
            </a:fld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8001000" cy="57626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altLang="en-US" sz="3200"/>
              <a:t>APIs for managing names and IP addresses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84784"/>
            <a:ext cx="8001000" cy="4413250"/>
          </a:xfrm>
        </p:spPr>
        <p:txBody>
          <a:bodyPr/>
          <a:lstStyle/>
          <a:p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gethostname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 sz="2600"/>
              <a:t>: Returns the name of the system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ethostbyname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 sz="2600"/>
              <a:t> : Get an IP address for a hostname, or vice-versa  </a:t>
            </a:r>
          </a:p>
          <a:p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, htonl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, ntohs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, ntohl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 sz="2600"/>
              <a:t>: </a:t>
            </a:r>
            <a:r>
              <a:rPr lang="vi-VN" altLang="en-US" sz="2600" b="1" i="1"/>
              <a:t>byte ordering</a:t>
            </a:r>
          </a:p>
          <a:p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inet_ntoa(), inet_aton()</a:t>
            </a:r>
            <a:r>
              <a:rPr lang="vi-VN" altLang="en-US" sz="2600"/>
              <a:t> : Convert IP</a:t>
            </a:r>
            <a:r>
              <a:rPr lang="en-US" altLang="en-US" sz="2600"/>
              <a:t>v4</a:t>
            </a:r>
            <a:r>
              <a:rPr lang="vi-VN" altLang="en-US" sz="2600"/>
              <a:t> addresses from a dots-and-number string (eg : 192.168.1.1) to a struct in_addr and back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pton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, inet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ntop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altLang="en-US" sz="2600"/>
              <a:t>: conversion of IP</a:t>
            </a:r>
            <a:r>
              <a:rPr lang="en-US" altLang="en-US" sz="2600"/>
              <a:t>v4 or IPv6</a:t>
            </a:r>
            <a:r>
              <a:rPr lang="vi-VN" altLang="en-US" sz="2600"/>
              <a:t> numbers between presentation and strings</a:t>
            </a:r>
          </a:p>
          <a:p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13</a:t>
            </a:fld>
            <a:endParaRPr lang="vi-V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20700"/>
            <a:ext cx="8001000" cy="460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Byte Ordering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557338"/>
            <a:ext cx="8001000" cy="2057400"/>
          </a:xfrm>
        </p:spPr>
        <p:txBody>
          <a:bodyPr/>
          <a:lstStyle/>
          <a:p>
            <a:r>
              <a:rPr lang="vi-VN" altLang="en-US" sz="2600"/>
              <a:t>There are two ways to store the two bytes in memory </a:t>
            </a:r>
          </a:p>
          <a:p>
            <a:pPr lvl="1"/>
            <a:r>
              <a:rPr lang="vi-VN" altLang="en-US" sz="2200"/>
              <a:t>little-endian byte order </a:t>
            </a:r>
          </a:p>
          <a:p>
            <a:pPr lvl="1"/>
            <a:r>
              <a:rPr lang="vi-VN" altLang="en-US" sz="2200"/>
              <a:t>big-endian byte order </a:t>
            </a:r>
          </a:p>
          <a:p>
            <a:endParaRPr lang="vi-VN" altLang="en-US" sz="260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3356992"/>
            <a:ext cx="5388694" cy="31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D9C3D-4DAA-4BDD-B97D-576EF71076A1}" type="slidenum">
              <a:rPr lang="vi-VN" altLang="en-US" smtClean="0"/>
              <a:pPr>
                <a:defRPr/>
              </a:pPr>
              <a:t>14</a:t>
            </a:fld>
            <a:endParaRPr lang="vi-V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Byte Ordering (cont)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2600"/>
              <a:t>There is no standard between these two byte orderings </a:t>
            </a:r>
          </a:p>
          <a:p>
            <a:r>
              <a:rPr lang="vi-VN" altLang="en-US" sz="2600"/>
              <a:t>A variety of systems that can change between little-endian and big-endian byte ordering </a:t>
            </a:r>
          </a:p>
          <a:p>
            <a:r>
              <a:rPr lang="vi-VN" altLang="en-US" sz="2600"/>
              <a:t>Problem : Converting between </a:t>
            </a:r>
          </a:p>
          <a:p>
            <a:pPr lvl="1"/>
            <a:r>
              <a:rPr lang="vi-VN" altLang="en-US" sz="2200" i="1"/>
              <a:t>host byte order</a:t>
            </a:r>
            <a:r>
              <a:rPr lang="vi-VN" altLang="en-US" sz="2200"/>
              <a:t> </a:t>
            </a:r>
          </a:p>
          <a:p>
            <a:pPr lvl="1"/>
            <a:r>
              <a:rPr lang="vi-VN" altLang="en-US" sz="2200" i="1"/>
              <a:t>network byte order</a:t>
            </a:r>
            <a:r>
              <a:rPr lang="vi-VN" altLang="en-US" sz="2200"/>
              <a:t>  (The Internet protocols use big-endian byte ordering) </a:t>
            </a:r>
          </a:p>
          <a:p>
            <a:r>
              <a:rPr lang="vi-VN" altLang="en-US" sz="2600"/>
              <a:t>Four functions to convert between these two byte orders. </a:t>
            </a:r>
          </a:p>
          <a:p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15</a:t>
            </a:fld>
            <a:endParaRPr lang="vi-V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htons(), htonl(), ntohs(), ntohl()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Convert multi-byte integer types from host byte order to network byte order </a:t>
            </a:r>
          </a:p>
          <a:p>
            <a:endParaRPr lang="vi-VN" altLang="en-US"/>
          </a:p>
          <a:p>
            <a:endParaRPr lang="vi-VN" altLang="en-US"/>
          </a:p>
          <a:p>
            <a:endParaRPr lang="vi-VN" altLang="en-US"/>
          </a:p>
          <a:p>
            <a:endParaRPr lang="vi-VN" altLang="en-US"/>
          </a:p>
          <a:p>
            <a:endParaRPr lang="en-US" altLang="en-US"/>
          </a:p>
          <a:p>
            <a:r>
              <a:rPr lang="vi-VN" altLang="en-US"/>
              <a:t>Each function returns the converted value. </a:t>
            </a:r>
          </a:p>
          <a:p>
            <a:endParaRPr lang="vi-VN" altLang="en-US"/>
          </a:p>
        </p:txBody>
      </p:sp>
      <p:sp>
        <p:nvSpPr>
          <p:cNvPr id="21508" name="Text Box 11"/>
          <p:cNvSpPr txBox="1">
            <a:spLocks noChangeArrowheads="1"/>
          </p:cNvSpPr>
          <p:nvPr/>
        </p:nvSpPr>
        <p:spPr bwMode="auto">
          <a:xfrm>
            <a:off x="303213" y="1860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611188" y="2665413"/>
            <a:ext cx="7993062" cy="170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>
                <a:solidFill>
                  <a:srgbClr val="000000"/>
                </a:solidFill>
              </a:rPr>
              <a:t>#include &lt;netinet/in.h&gt;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uint32_t</a:t>
            </a:r>
            <a:r>
              <a:rPr lang="vi-VN" altLang="en-US">
                <a:solidFill>
                  <a:srgbClr val="000000"/>
                </a:solidFill>
              </a:rPr>
              <a:t> htonl(u_long </a:t>
            </a:r>
            <a:r>
              <a:rPr lang="vi-VN" altLang="en-US" i="1">
                <a:solidFill>
                  <a:srgbClr val="000000"/>
                </a:solidFill>
              </a:rPr>
              <a:t>hostlong</a:t>
            </a:r>
            <a:r>
              <a:rPr lang="vi-VN" altLang="en-US">
                <a:solidFill>
                  <a:srgbClr val="000000"/>
                </a:solidFill>
              </a:rPr>
              <a:t>);  // </a:t>
            </a:r>
            <a:r>
              <a:rPr lang="vi-VN" altLang="en-US" b="1">
                <a:solidFill>
                  <a:srgbClr val="000000"/>
                </a:solidFill>
              </a:rPr>
              <a:t>h</a:t>
            </a:r>
            <a:r>
              <a:rPr lang="vi-VN" altLang="en-US">
                <a:solidFill>
                  <a:srgbClr val="000000"/>
                </a:solidFill>
              </a:rPr>
              <a:t>ost </a:t>
            </a:r>
            <a:r>
              <a:rPr lang="vi-VN" altLang="en-US" b="1">
                <a:solidFill>
                  <a:srgbClr val="000000"/>
                </a:solidFill>
              </a:rPr>
              <a:t>to</a:t>
            </a:r>
            <a:r>
              <a:rPr lang="vi-VN" altLang="en-US">
                <a:solidFill>
                  <a:srgbClr val="000000"/>
                </a:solidFill>
              </a:rPr>
              <a:t> </a:t>
            </a:r>
            <a:r>
              <a:rPr lang="vi-VN" altLang="en-US" b="1">
                <a:solidFill>
                  <a:srgbClr val="000000"/>
                </a:solidFill>
              </a:rPr>
              <a:t>n</a:t>
            </a:r>
            <a:r>
              <a:rPr lang="vi-VN" altLang="en-US">
                <a:solidFill>
                  <a:srgbClr val="000000"/>
                </a:solidFill>
              </a:rPr>
              <a:t>etwork </a:t>
            </a:r>
            <a:r>
              <a:rPr lang="vi-VN" altLang="en-US" b="1">
                <a:solidFill>
                  <a:srgbClr val="000000"/>
                </a:solidFill>
              </a:rPr>
              <a:t>l</a:t>
            </a:r>
            <a:r>
              <a:rPr lang="vi-VN" altLang="en-US">
                <a:solidFill>
                  <a:srgbClr val="000000"/>
                </a:solidFill>
              </a:rPr>
              <a:t>ong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uint16_t</a:t>
            </a:r>
            <a:r>
              <a:rPr lang="vi-VN" altLang="en-US">
                <a:solidFill>
                  <a:srgbClr val="000000"/>
                </a:solidFill>
              </a:rPr>
              <a:t> htons(u_short </a:t>
            </a:r>
            <a:r>
              <a:rPr lang="vi-VN" altLang="en-US" i="1">
                <a:solidFill>
                  <a:srgbClr val="000000"/>
                </a:solidFill>
              </a:rPr>
              <a:t>hostshort</a:t>
            </a:r>
            <a:r>
              <a:rPr lang="vi-VN" altLang="en-US">
                <a:solidFill>
                  <a:srgbClr val="000000"/>
                </a:solidFill>
              </a:rPr>
              <a:t>);// </a:t>
            </a:r>
            <a:r>
              <a:rPr lang="vi-VN" altLang="en-US" b="1">
                <a:solidFill>
                  <a:srgbClr val="000000"/>
                </a:solidFill>
              </a:rPr>
              <a:t>h</a:t>
            </a:r>
            <a:r>
              <a:rPr lang="vi-VN" altLang="en-US">
                <a:solidFill>
                  <a:srgbClr val="000000"/>
                </a:solidFill>
              </a:rPr>
              <a:t>ost </a:t>
            </a:r>
            <a:r>
              <a:rPr lang="vi-VN" altLang="en-US" b="1">
                <a:solidFill>
                  <a:srgbClr val="000000"/>
                </a:solidFill>
              </a:rPr>
              <a:t>to</a:t>
            </a:r>
            <a:r>
              <a:rPr lang="vi-VN" altLang="en-US">
                <a:solidFill>
                  <a:srgbClr val="000000"/>
                </a:solidFill>
              </a:rPr>
              <a:t> </a:t>
            </a:r>
            <a:r>
              <a:rPr lang="vi-VN" altLang="en-US" b="1">
                <a:solidFill>
                  <a:srgbClr val="000000"/>
                </a:solidFill>
              </a:rPr>
              <a:t>n</a:t>
            </a:r>
            <a:r>
              <a:rPr lang="vi-VN" altLang="en-US">
                <a:solidFill>
                  <a:srgbClr val="000000"/>
                </a:solidFill>
              </a:rPr>
              <a:t>etwork </a:t>
            </a:r>
            <a:r>
              <a:rPr lang="vi-VN" altLang="en-US" b="1">
                <a:solidFill>
                  <a:srgbClr val="000000"/>
                </a:solidFill>
              </a:rPr>
              <a:t>s</a:t>
            </a:r>
            <a:r>
              <a:rPr lang="vi-VN" altLang="en-US">
                <a:solidFill>
                  <a:srgbClr val="000000"/>
                </a:solidFill>
              </a:rPr>
              <a:t>hort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uint32_t</a:t>
            </a:r>
            <a:r>
              <a:rPr lang="vi-VN" altLang="en-US">
                <a:solidFill>
                  <a:srgbClr val="000000"/>
                </a:solidFill>
              </a:rPr>
              <a:t> ntohl(u_long </a:t>
            </a:r>
            <a:r>
              <a:rPr lang="vi-VN" altLang="en-US" i="1">
                <a:solidFill>
                  <a:srgbClr val="000000"/>
                </a:solidFill>
              </a:rPr>
              <a:t>netlong</a:t>
            </a:r>
            <a:r>
              <a:rPr lang="vi-VN" altLang="en-US">
                <a:solidFill>
                  <a:srgbClr val="000000"/>
                </a:solidFill>
              </a:rPr>
              <a:t>);   // </a:t>
            </a:r>
            <a:r>
              <a:rPr lang="vi-VN" altLang="en-US" b="1">
                <a:solidFill>
                  <a:srgbClr val="000000"/>
                </a:solidFill>
              </a:rPr>
              <a:t>n</a:t>
            </a:r>
            <a:r>
              <a:rPr lang="vi-VN" altLang="en-US">
                <a:solidFill>
                  <a:srgbClr val="000000"/>
                </a:solidFill>
              </a:rPr>
              <a:t>etwork </a:t>
            </a:r>
            <a:r>
              <a:rPr lang="vi-VN" altLang="en-US" b="1">
                <a:solidFill>
                  <a:srgbClr val="000000"/>
                </a:solidFill>
              </a:rPr>
              <a:t>to</a:t>
            </a:r>
            <a:r>
              <a:rPr lang="vi-VN" altLang="en-US">
                <a:solidFill>
                  <a:srgbClr val="000000"/>
                </a:solidFill>
              </a:rPr>
              <a:t> </a:t>
            </a:r>
            <a:r>
              <a:rPr lang="vi-VN" altLang="en-US" b="1">
                <a:solidFill>
                  <a:srgbClr val="000000"/>
                </a:solidFill>
              </a:rPr>
              <a:t>h</a:t>
            </a:r>
            <a:r>
              <a:rPr lang="vi-VN" altLang="en-US">
                <a:solidFill>
                  <a:srgbClr val="000000"/>
                </a:solidFill>
              </a:rPr>
              <a:t>ost </a:t>
            </a:r>
            <a:r>
              <a:rPr lang="vi-VN" altLang="en-US" b="1">
                <a:solidFill>
                  <a:srgbClr val="000000"/>
                </a:solidFill>
              </a:rPr>
              <a:t>l</a:t>
            </a:r>
            <a:r>
              <a:rPr lang="vi-VN" altLang="en-US">
                <a:solidFill>
                  <a:srgbClr val="000000"/>
                </a:solidFill>
              </a:rPr>
              <a:t>ong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uint16_t</a:t>
            </a:r>
            <a:r>
              <a:rPr lang="vi-VN" altLang="en-US">
                <a:solidFill>
                  <a:srgbClr val="000000"/>
                </a:solidFill>
              </a:rPr>
              <a:t> ntohs(u_short </a:t>
            </a:r>
            <a:r>
              <a:rPr lang="vi-VN" altLang="en-US" i="1">
                <a:solidFill>
                  <a:srgbClr val="000000"/>
                </a:solidFill>
              </a:rPr>
              <a:t>netshort</a:t>
            </a:r>
            <a:r>
              <a:rPr lang="vi-VN" altLang="en-US">
                <a:solidFill>
                  <a:srgbClr val="000000"/>
                </a:solidFill>
              </a:rPr>
              <a:t>); // </a:t>
            </a:r>
            <a:r>
              <a:rPr lang="vi-VN" altLang="en-US" b="1">
                <a:solidFill>
                  <a:srgbClr val="000000"/>
                </a:solidFill>
              </a:rPr>
              <a:t>n</a:t>
            </a:r>
            <a:r>
              <a:rPr lang="vi-VN" altLang="en-US">
                <a:solidFill>
                  <a:srgbClr val="000000"/>
                </a:solidFill>
              </a:rPr>
              <a:t>etwork </a:t>
            </a:r>
            <a:r>
              <a:rPr lang="vi-VN" altLang="en-US" b="1">
                <a:solidFill>
                  <a:srgbClr val="000000"/>
                </a:solidFill>
              </a:rPr>
              <a:t>to</a:t>
            </a:r>
            <a:r>
              <a:rPr lang="vi-VN" altLang="en-US">
                <a:solidFill>
                  <a:srgbClr val="000000"/>
                </a:solidFill>
              </a:rPr>
              <a:t> </a:t>
            </a:r>
            <a:r>
              <a:rPr lang="vi-VN" altLang="en-US" b="1">
                <a:solidFill>
                  <a:srgbClr val="000000"/>
                </a:solidFill>
              </a:rPr>
              <a:t>h</a:t>
            </a:r>
            <a:r>
              <a:rPr lang="vi-VN" altLang="en-US">
                <a:solidFill>
                  <a:srgbClr val="000000"/>
                </a:solidFill>
              </a:rPr>
              <a:t>ost </a:t>
            </a:r>
            <a:r>
              <a:rPr lang="vi-VN" altLang="en-US" b="1">
                <a:solidFill>
                  <a:srgbClr val="000000"/>
                </a:solidFill>
              </a:rPr>
              <a:t>s</a:t>
            </a:r>
            <a:r>
              <a:rPr lang="vi-VN" altLang="en-US">
                <a:solidFill>
                  <a:srgbClr val="000000"/>
                </a:solidFill>
              </a:rPr>
              <a:t>hort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16</a:t>
            </a:fld>
            <a:endParaRPr lang="vi-V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IP Number translation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IP address strings to 32 bit number</a:t>
            </a:r>
          </a:p>
          <a:p>
            <a:r>
              <a:rPr lang="vi-VN" altLang="en-US"/>
              <a:t>Hence, these routines translate between the address as a string and the address as the number.</a:t>
            </a:r>
          </a:p>
          <a:p>
            <a:r>
              <a:rPr lang="vi-VN" altLang="en-US"/>
              <a:t>Hence, we have 4 representations:</a:t>
            </a:r>
          </a:p>
          <a:p>
            <a:pPr lvl="1"/>
            <a:r>
              <a:rPr lang="vi-VN" altLang="en-US"/>
              <a:t>IP number in host order</a:t>
            </a:r>
          </a:p>
          <a:p>
            <a:pPr lvl="1"/>
            <a:r>
              <a:rPr lang="vi-VN" altLang="en-US"/>
              <a:t>IP number in network order</a:t>
            </a:r>
          </a:p>
          <a:p>
            <a:pPr lvl="1"/>
            <a:r>
              <a:rPr lang="vi-VN" altLang="en-US"/>
              <a:t>Presentation (eg. dotted decimal)</a:t>
            </a:r>
          </a:p>
          <a:p>
            <a:pPr lvl="1"/>
            <a:r>
              <a:rPr lang="vi-VN" altLang="en-US"/>
              <a:t>Fully qualified domain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17</a:t>
            </a:fld>
            <a:endParaRPr lang="vi-V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altLang="en-US"/>
              <a:t>Socket Address Structures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sz="2600"/>
              <a:t>Most socket functions require a pointer to a socket address structure as an argument. </a:t>
            </a:r>
          </a:p>
          <a:p>
            <a:pPr>
              <a:lnSpc>
                <a:spcPct val="80000"/>
              </a:lnSpc>
            </a:pPr>
            <a:r>
              <a:rPr lang="en-AU" altLang="en-US" sz="2600"/>
              <a:t>Each supported protocol suite defines its own socket address structure. </a:t>
            </a:r>
          </a:p>
          <a:p>
            <a:pPr>
              <a:lnSpc>
                <a:spcPct val="80000"/>
              </a:lnSpc>
            </a:pPr>
            <a:r>
              <a:rPr lang="en-AU" altLang="en-US" sz="2600"/>
              <a:t>A Socket Address Structure is a structure which has information of a socket to create or connect with it</a:t>
            </a:r>
          </a:p>
          <a:p>
            <a:pPr>
              <a:lnSpc>
                <a:spcPct val="80000"/>
              </a:lnSpc>
            </a:pPr>
            <a:r>
              <a:rPr lang="en-AU" altLang="en-US" sz="2600"/>
              <a:t>There are three types of socket address structures</a:t>
            </a:r>
          </a:p>
          <a:p>
            <a:pPr lvl="1">
              <a:lnSpc>
                <a:spcPct val="80000"/>
              </a:lnSpc>
            </a:pPr>
            <a:r>
              <a:rPr lang="en-AU" altLang="en-US" sz="2200"/>
              <a:t>IPv4 </a:t>
            </a:r>
          </a:p>
          <a:p>
            <a:pPr lvl="1">
              <a:lnSpc>
                <a:spcPct val="80000"/>
              </a:lnSpc>
            </a:pPr>
            <a:r>
              <a:rPr lang="en-AU" altLang="en-US" sz="2200"/>
              <a:t>IPv6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18</a:t>
            </a:fld>
            <a:endParaRPr lang="vi-V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altLang="en-US"/>
              <a:t>IPv4 socket address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865" y="1457547"/>
            <a:ext cx="8424936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&lt;netinet/in.h&gt;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{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in_addr_t s_addr; 	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32-bit IPv4 address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network byte ordered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sockaddr_in {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uint8_t sin_len; 		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of structure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sa_family_t sin_family;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AF_INET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in_port_t sin_port; 	 </a:t>
            </a:r>
            <a:r>
              <a:rPr lang="fr-FR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16-bit TCP or UDP port number </a:t>
            </a:r>
            <a:endParaRPr lang="fr-FR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network byte ordered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sin_addr;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32-bit IPv4 address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network byte ordered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sin_zero[8]; 	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unused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19</a:t>
            </a:fld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Content</a:t>
            </a:r>
            <a:endParaRPr lang="vi-V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Socket</a:t>
            </a:r>
          </a:p>
          <a:p>
            <a:r>
              <a:rPr lang="vi-VN" altLang="en-US"/>
              <a:t>Stream Socket</a:t>
            </a:r>
          </a:p>
          <a:p>
            <a:r>
              <a:rPr lang="vi-VN" altLang="en-US"/>
              <a:t>Datagram Socket</a:t>
            </a:r>
          </a:p>
          <a:p>
            <a:r>
              <a:rPr lang="vi-VN" altLang="en-US"/>
              <a:t>APIs for managing names and IP addresses</a:t>
            </a:r>
            <a:endParaRPr lang="en-AU" altLang="en-US"/>
          </a:p>
          <a:p>
            <a:r>
              <a:rPr lang="en-AU" altLang="en-US"/>
              <a:t>Socket Address Structures </a:t>
            </a:r>
            <a:endParaRPr lang="vi-VN" altLang="en-US"/>
          </a:p>
          <a:p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</a:t>
            </a:fld>
            <a:endParaRPr lang="vi-V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5368"/>
            <a:ext cx="8229600" cy="8073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altLang="en-US"/>
              <a:t>IPv6 socket address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303015"/>
            <a:ext cx="8496944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&lt;netinet/in.h&gt;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in6_addr {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uint8_t s6_addr[16]; 	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128-bit IPv6 address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network byte ordered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SIN6_LEN 	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required for compile-time tests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sockaddr_in6 {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uint8_t sin6_len; 	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of this struct 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sa_family_t sin6_family;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AF_INET6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in_port_t sin6_port; 	 </a:t>
            </a:r>
            <a:r>
              <a:rPr lang="fr-FR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transport layer port# </a:t>
            </a:r>
            <a:r>
              <a:rPr lang="fr-FR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network byte ordered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uint32_t sin6_flowinfo;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flow information, undefined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in6_addr sin6_addr;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 address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  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network byte ordered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uint32_t sin6_scope_id;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of interfaces for a scope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20</a:t>
            </a:fld>
            <a:endParaRPr lang="vi-V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inet_aton()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2348880"/>
            <a:ext cx="8001000" cy="2159198"/>
          </a:xfrm>
        </p:spPr>
        <p:txBody>
          <a:bodyPr rtlCol="0">
            <a:normAutofit/>
          </a:bodyPr>
          <a:lstStyle/>
          <a:p>
            <a:pPr marL="374650" indent="-342900" fontAlgn="auto">
              <a:spcAft>
                <a:spcPts val="0"/>
              </a:spcAft>
              <a:defRPr/>
            </a:pPr>
            <a:r>
              <a:rPr lang="en-GB" altLang="en-US"/>
              <a:t>Convert IP addresses from a dots-and-number string to a struct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</a:p>
          <a:p>
            <a:pPr marL="374650" indent="-342900" fontAlgn="auto">
              <a:spcAft>
                <a:spcPts val="0"/>
              </a:spcAft>
              <a:defRPr/>
            </a:pPr>
            <a:r>
              <a:rPr lang="en-GB" altLang="en-US"/>
              <a:t>Return:</a:t>
            </a:r>
          </a:p>
          <a:p>
            <a:pPr marL="92710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en-US"/>
              <a:t>The value non-zero if the address is valid</a:t>
            </a:r>
          </a:p>
          <a:p>
            <a:pPr marL="92710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en-US"/>
              <a:t>The value 0 if the address is invalid</a:t>
            </a:r>
            <a:endParaRPr lang="vi-VN" altLang="en-US"/>
          </a:p>
        </p:txBody>
      </p:sp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755650" y="4581128"/>
            <a:ext cx="7704782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someAddr;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(inet_aton(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"10.0.0.1"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&amp;someAddr))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address is valid"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printf 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address is invalid"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21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650" y="1351727"/>
            <a:ext cx="748875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&lt;arpa/inet.h&gt;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inet_aton(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*cp,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*inp)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inet_ntoa()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565450"/>
            <a:ext cx="8001000" cy="1871662"/>
          </a:xfrm>
        </p:spPr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en-US"/>
              <a:t>Convert </a:t>
            </a:r>
            <a:r>
              <a:rPr lang="en-GB"/>
              <a:t>IP addresses from a struct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GB"/>
              <a:t> to a dots-and-number string 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/>
              <a:t> Return: the dots-and-numbers string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741363" y="4266962"/>
            <a:ext cx="7791077" cy="17543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someAddr;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(inet_aton(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"10.0.0.1"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someAddr))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address is valid"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printf 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address is invalid"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*addrStr;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addrStr = inet_ntoa(someAddr);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22</a:t>
            </a:fld>
            <a:endParaRPr lang="vi-V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1363" y="1486525"/>
            <a:ext cx="779107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&lt;arpa/inet.h&gt;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*inet_ntoa(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in);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inet_addr()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66738" y="2420888"/>
            <a:ext cx="8001000" cy="2304256"/>
          </a:xfrm>
        </p:spPr>
        <p:txBody>
          <a:bodyPr/>
          <a:lstStyle/>
          <a:p>
            <a:pPr marL="0" indent="0"/>
            <a:r>
              <a:rPr lang="en-GB" altLang="en-US"/>
              <a:t>Convert IP addresses from a dots-and-number string to a struct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in_addr_t</a:t>
            </a:r>
          </a:p>
          <a:p>
            <a:pPr marL="0" indent="0"/>
            <a:r>
              <a:rPr lang="en-GB" altLang="en-US"/>
              <a:t>Return:</a:t>
            </a:r>
          </a:p>
          <a:p>
            <a:pPr lvl="1"/>
            <a:r>
              <a:rPr lang="en-GB" altLang="en-US"/>
              <a:t>The value -1 if there’s an error</a:t>
            </a:r>
          </a:p>
          <a:p>
            <a:pPr lvl="1"/>
            <a:r>
              <a:rPr lang="en-GB" altLang="en-US"/>
              <a:t>The address as an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in_addr_t</a:t>
            </a:r>
          </a:p>
          <a:p>
            <a:pPr marL="0" indent="0"/>
            <a:endParaRPr lang="en-GB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657328" y="4794167"/>
            <a:ext cx="6264622" cy="64633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in_addr someAddr;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someAddr.s_addr = inet_addr(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"10.0.0.1"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23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558533"/>
            <a:ext cx="792088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&lt;arpa/inet.h&gt;</a:t>
            </a:r>
          </a:p>
          <a:p>
            <a:pPr marL="0" indent="0">
              <a:buNone/>
            </a:pP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in_addr_t inet_addr(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*cp);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inet_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2492896"/>
            <a:ext cx="8001000" cy="2592288"/>
          </a:xfrm>
        </p:spPr>
        <p:txBody>
          <a:bodyPr rtlCol="0">
            <a:normAutofit/>
          </a:bodyPr>
          <a:lstStyle/>
          <a:p>
            <a:pPr marL="374650" indent="-342900" fontAlgn="auto">
              <a:spcAft>
                <a:spcPts val="0"/>
              </a:spcAft>
              <a:defRPr/>
            </a:pPr>
            <a:r>
              <a:rPr lang="en-GB" altLang="en-US"/>
              <a:t>Convert IP addresses from a dots-and-number string to a struct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GB" altLang="en-US"/>
              <a:t> or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in6_addr</a:t>
            </a:r>
          </a:p>
          <a:p>
            <a:pPr marL="374650" indent="-342900" fontAlgn="auto">
              <a:spcAft>
                <a:spcPts val="0"/>
              </a:spcAft>
              <a:defRPr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n-GB" altLang="en-US"/>
              <a:t> is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lang="en-GB" altLang="en-US"/>
              <a:t> or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AF_INET6</a:t>
            </a:r>
          </a:p>
          <a:p>
            <a:pPr marL="374650" indent="-342900" fontAlgn="auto">
              <a:spcAft>
                <a:spcPts val="0"/>
              </a:spcAft>
              <a:defRPr/>
            </a:pPr>
            <a:r>
              <a:rPr lang="en-GB" altLang="en-US"/>
              <a:t>Return:</a:t>
            </a:r>
          </a:p>
          <a:p>
            <a:pPr marL="92710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en-US"/>
              <a:t>The value non-zero if the address is valid</a:t>
            </a:r>
          </a:p>
          <a:p>
            <a:pPr marL="92710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en-US"/>
              <a:t>The value 0 if the address is invalid</a:t>
            </a:r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24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414517"/>
            <a:ext cx="734481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&lt;arpa/inet.h&gt;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inet_pton(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family,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*cp,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*addr)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6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inet_ntop()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204864"/>
            <a:ext cx="8001000" cy="1656184"/>
          </a:xfrm>
        </p:spPr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en-US"/>
              <a:t>Convert </a:t>
            </a:r>
            <a:r>
              <a:rPr lang="en-GB"/>
              <a:t>IP addresses from a struct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GB"/>
              <a:t> to a dots-and-number string 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/>
              <a:t> Return: the dots-and-numbers string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741363" y="3717032"/>
            <a:ext cx="7791077" cy="24468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sockaddr_in sa;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str[INET_ADDRSTRLEN];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this IP address in sa: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inet_pton(AF_INET, 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"192.0.2.33"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&amp;(sa.sin_addr));</a:t>
            </a:r>
          </a:p>
          <a:p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it back and print it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inet_ntop(AF_INET, &amp;(sa.sin_addr), str, INET_ADDRSTRLEN);</a:t>
            </a:r>
          </a:p>
          <a:p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"%s\n"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str); </a:t>
            </a:r>
            <a:endParaRPr lang="en-US" sz="17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25</a:t>
            </a:fld>
            <a:endParaRPr lang="vi-V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920880" cy="9848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&lt;arpa/inet.h&gt;</a:t>
            </a:r>
            <a:endParaRPr lang="en-US" sz="2000">
              <a:solidFill>
                <a:srgbClr val="A3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*inet_ntop(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family,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*addr,</a:t>
            </a:r>
          </a:p>
          <a:p>
            <a:pPr marL="0" indent="0">
              <a:buNone/>
            </a:pP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*cp, size_t len);</a:t>
            </a: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800"/>
              <a:t>Address Resolution</a:t>
            </a:r>
            <a:endParaRPr lang="vi-VN" altLang="en-US" sz="4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8FF71-0A1A-49F4-9AB8-AC4B5120051E}" type="slidenum">
              <a:rPr lang="vi-VN" altLang="en-US" smtClean="0"/>
              <a:pPr>
                <a:defRPr/>
              </a:pPr>
              <a:t>26</a:t>
            </a:fld>
            <a:endParaRPr lang="vi-V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Content</a:t>
            </a:r>
            <a:endParaRPr lang="vi-V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IPv4 and IPv6</a:t>
            </a:r>
          </a:p>
          <a:p>
            <a:r>
              <a:rPr lang="en-US" altLang="en-US"/>
              <a:t>DNS</a:t>
            </a:r>
          </a:p>
          <a:p>
            <a:r>
              <a:rPr lang="en-US" altLang="en-US"/>
              <a:t>Address and Name APIs</a:t>
            </a:r>
          </a:p>
          <a:p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27</a:t>
            </a:fld>
            <a:endParaRPr lang="vi-V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IPv4</a:t>
            </a:r>
            <a:endParaRPr lang="vi-V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2600"/>
              <a:t>Developed in APRANET (1960s)</a:t>
            </a:r>
          </a:p>
          <a:p>
            <a:r>
              <a:rPr lang="vi-VN" altLang="en-US" sz="2600"/>
              <a:t>32-bit number </a:t>
            </a:r>
          </a:p>
          <a:p>
            <a:r>
              <a:rPr lang="vi-VN" altLang="en-US" sz="2600"/>
              <a:t>Divided into classes that describe the portion of the address assigned to the network (netID) and the portion assigned to endpoints (hosten)</a:t>
            </a:r>
          </a:p>
          <a:p>
            <a:pPr lvl="1"/>
            <a:r>
              <a:rPr lang="vi-VN" altLang="en-US" sz="2200"/>
              <a:t>A : netID – 8 bit </a:t>
            </a:r>
          </a:p>
          <a:p>
            <a:pPr lvl="1"/>
            <a:r>
              <a:rPr lang="vi-VN" altLang="en-US" sz="2200"/>
              <a:t>B : netID – 16 bit</a:t>
            </a:r>
          </a:p>
          <a:p>
            <a:pPr lvl="1"/>
            <a:r>
              <a:rPr lang="vi-VN" altLang="en-US" sz="2200"/>
              <a:t>C : netID – 24 bit</a:t>
            </a:r>
          </a:p>
          <a:p>
            <a:pPr lvl="1"/>
            <a:r>
              <a:rPr lang="vi-VN" altLang="en-US" sz="2200"/>
              <a:t>D : use for multicast</a:t>
            </a:r>
          </a:p>
          <a:p>
            <a:pPr lvl="1"/>
            <a:r>
              <a:rPr lang="vi-VN" altLang="en-US" sz="2200"/>
              <a:t>E : use for experiments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28</a:t>
            </a:fld>
            <a:endParaRPr lang="vi-V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IPv4 problem</a:t>
            </a:r>
            <a:endParaRPr lang="vi-V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2600"/>
              <a:t>IPv4 addresses is being exhausted </a:t>
            </a:r>
          </a:p>
          <a:p>
            <a:r>
              <a:rPr lang="vi-VN" altLang="en-US" sz="2600"/>
              <a:t>Have to map multiple private addresses to a single public IP addresses (NATs)</a:t>
            </a:r>
          </a:p>
          <a:p>
            <a:pPr lvl="1"/>
            <a:r>
              <a:rPr lang="vi-VN" altLang="en-US" sz="2200"/>
              <a:t>Connect 2 PCs use private address space ?</a:t>
            </a:r>
          </a:p>
          <a:p>
            <a:pPr lvl="1"/>
            <a:r>
              <a:rPr lang="vi-VN" altLang="en-US" sz="2200"/>
              <a:t>NAT must be aware of the underlying protocols </a:t>
            </a:r>
          </a:p>
          <a:p>
            <a:r>
              <a:rPr lang="vi-VN" altLang="en-US" sz="2600"/>
              <a:t>IPv4 addressing is not entirely hierarchical </a:t>
            </a:r>
            <a:r>
              <a:rPr lang="vi-VN" altLang="en-US" sz="2600">
                <a:sym typeface="Wingdings" pitchFamily="2" charset="2"/>
              </a:rPr>
              <a:t> router must maintain routing table to deliver packets to right locations</a:t>
            </a:r>
          </a:p>
          <a:p>
            <a:pPr>
              <a:buFont typeface="Wingdings" pitchFamily="2" charset="2"/>
              <a:buNone/>
            </a:pPr>
            <a:r>
              <a:rPr lang="vi-VN" altLang="en-US" sz="2600">
                <a:sym typeface="Wingdings" pitchFamily="2" charset="2"/>
              </a:rPr>
              <a:t> Develope a new version of IP Address : IPv6</a:t>
            </a:r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29</a:t>
            </a:fld>
            <a:endParaRPr lang="vi-V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Socket</a:t>
            </a:r>
            <a:endParaRPr lang="vi-V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What is a socket ?</a:t>
            </a:r>
          </a:p>
          <a:p>
            <a:r>
              <a:rPr lang="vi-VN" altLang="en-US" sz="2600" i="1"/>
              <a:t>Sockets</a:t>
            </a:r>
            <a:r>
              <a:rPr lang="vi-VN" altLang="en-US" sz="2600"/>
              <a:t> (in plural) are an application programming interface (API) application program and the TCP/IP stack</a:t>
            </a:r>
          </a:p>
          <a:p>
            <a:r>
              <a:rPr lang="vi-VN" altLang="en-US" sz="2600"/>
              <a:t> A </a:t>
            </a:r>
            <a:r>
              <a:rPr lang="vi-VN" altLang="en-US" sz="2600" i="1"/>
              <a:t>socket </a:t>
            </a:r>
            <a:r>
              <a:rPr lang="vi-VN" altLang="en-US" sz="2600"/>
              <a:t>is an abstraction through which an application may send and receive data</a:t>
            </a:r>
          </a:p>
          <a:p>
            <a:r>
              <a:rPr lang="vi-VN" altLang="en-US" sz="2600"/>
              <a:t>A socket allows an application to plug in to the network and communicate with other applications that are plugged in to the same network.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IPv6</a:t>
            </a:r>
            <a:endParaRPr lang="vi-V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r>
              <a:rPr lang="vi-VN" altLang="en-US"/>
              <a:t>IPv6 address is 128 bits </a:t>
            </a:r>
          </a:p>
          <a:p>
            <a:pPr lvl="1"/>
            <a:r>
              <a:rPr lang="vi-VN" altLang="en-US"/>
              <a:t>To subdivide the available addresses into a hierarchy of routing domains that reflect the Internet's topology </a:t>
            </a:r>
            <a:endParaRPr lang="en-US" altLang="en-US"/>
          </a:p>
          <a:p>
            <a:r>
              <a:rPr lang="vi-VN" altLang="en-US"/>
              <a:t>IPv6 address is typically expressed in 16-bit chunks displayed as hexadecimal numbers separated by colons </a:t>
            </a:r>
            <a:endParaRPr lang="en-US" altLang="en-US"/>
          </a:p>
          <a:p>
            <a:pPr lvl="2">
              <a:buFont typeface="Wingdings" pitchFamily="2" charset="2"/>
              <a:buNone/>
            </a:pPr>
            <a:r>
              <a:rPr lang="en-US" altLang="en-US" sz="1700"/>
              <a:t>Example : </a:t>
            </a:r>
            <a:r>
              <a:rPr lang="vi-VN" altLang="en-US" sz="1700"/>
              <a:t>21DA:00D3:0000:2F3B:02AA:00FF:FE28:9C5A </a:t>
            </a:r>
          </a:p>
          <a:p>
            <a:pPr lvl="2">
              <a:buFont typeface="Wingdings" pitchFamily="2" charset="2"/>
              <a:buNone/>
            </a:pPr>
            <a:r>
              <a:rPr lang="vi-VN" altLang="en-US" sz="1700"/>
              <a:t>	     or : 21DA:D3:0:2F3B:2AA:FF:FE28:9C5A</a:t>
            </a:r>
            <a:r>
              <a:rPr lang="vi-VN" altLang="en-US" sz="2100"/>
              <a:t> </a:t>
            </a:r>
          </a:p>
          <a:p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30</a:t>
            </a:fld>
            <a:endParaRPr lang="vi-V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DNS (Domain Name System)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2600"/>
              <a:t>Computers use IP Addresses to connect hosts</a:t>
            </a:r>
          </a:p>
          <a:p>
            <a:pPr lvl="1"/>
            <a:r>
              <a:rPr lang="vi-VN" altLang="en-US" sz="2200"/>
              <a:t>What about humans ? – IP Addresses are very complex and hard to remember (for people)</a:t>
            </a:r>
          </a:p>
          <a:p>
            <a:r>
              <a:rPr lang="vi-VN" altLang="en-US" sz="2600"/>
              <a:t>Use name instead of IP Address </a:t>
            </a:r>
            <a:r>
              <a:rPr lang="vi-VN" altLang="en-US" sz="2600">
                <a:sym typeface="Wingdings" pitchFamily="2" charset="2"/>
              </a:rPr>
              <a:t></a:t>
            </a:r>
            <a:r>
              <a:rPr lang="vi-VN" altLang="en-US" sz="2600"/>
              <a:t> </a:t>
            </a:r>
            <a:r>
              <a:rPr lang="vi-VN" altLang="en-US" sz="2600">
                <a:sym typeface="Wingdings" pitchFamily="2" charset="2"/>
              </a:rPr>
              <a:t>Domain Name System</a:t>
            </a:r>
          </a:p>
          <a:p>
            <a:r>
              <a:rPr lang="vi-VN" altLang="en-US" sz="2600"/>
              <a:t>Problem of DNS</a:t>
            </a:r>
          </a:p>
          <a:p>
            <a:pPr lvl="1"/>
            <a:r>
              <a:rPr lang="vi-VN" altLang="en-US" sz="2200"/>
              <a:t>People use names, Computers use IP Addresses </a:t>
            </a:r>
            <a:r>
              <a:rPr lang="vi-VN" altLang="en-US" sz="2200">
                <a:sym typeface="Wingdings" pitchFamily="2" charset="2"/>
              </a:rPr>
              <a:t> translate between two spaces</a:t>
            </a:r>
          </a:p>
          <a:p>
            <a:pPr lvl="1"/>
            <a:r>
              <a:rPr lang="vi-VN" altLang="en-US" sz="2200"/>
              <a:t>Domain name system must be hierarchical (for management and maintain)</a:t>
            </a:r>
          </a:p>
          <a:p>
            <a:r>
              <a:rPr lang="vi-VN" altLang="en-US" sz="2600"/>
              <a:t>Domain name space : divide to zones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31</a:t>
            </a:fld>
            <a:endParaRPr lang="vi-V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DNS (cont)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2100"/>
              <a:t>How to translate between domain name-IP Address and reverse ?</a:t>
            </a:r>
          </a:p>
          <a:p>
            <a:pPr lvl="1"/>
            <a:r>
              <a:rPr lang="vi-VN" altLang="en-US"/>
              <a:t>DNS Resolver</a:t>
            </a:r>
          </a:p>
          <a:p>
            <a:pPr lvl="1"/>
            <a:r>
              <a:rPr lang="vi-VN" altLang="en-US"/>
              <a:t>DNS Server</a:t>
            </a:r>
          </a:p>
          <a:p>
            <a:r>
              <a:rPr lang="vi-VN" altLang="en-US" sz="2100"/>
              <a:t>A DNS query </a:t>
            </a:r>
          </a:p>
          <a:p>
            <a:pPr lvl="1"/>
            <a:r>
              <a:rPr lang="vi-VN" altLang="en-US"/>
              <a:t>A </a:t>
            </a:r>
            <a:r>
              <a:rPr lang="vi-VN" altLang="en-US" i="1"/>
              <a:t>non-recursive query</a:t>
            </a:r>
            <a:r>
              <a:rPr lang="vi-VN" altLang="en-US"/>
              <a:t> : DNS server provides a record for a domain for which it is authoritative itself, or it provides a partial result without querying other servers </a:t>
            </a:r>
          </a:p>
          <a:p>
            <a:pPr lvl="1"/>
            <a:r>
              <a:rPr lang="vi-VN" altLang="en-US"/>
              <a:t>A </a:t>
            </a:r>
            <a:r>
              <a:rPr lang="vi-VN" altLang="en-US" i="1"/>
              <a:t>recursive query</a:t>
            </a:r>
            <a:r>
              <a:rPr lang="vi-VN" altLang="en-US"/>
              <a:t> : DNS server will fully answer the query by querying other name servers </a:t>
            </a:r>
          </a:p>
          <a:p>
            <a:r>
              <a:rPr lang="vi-VN" altLang="en-US" sz="2100"/>
              <a:t>DNS primarily uses User Datagram Protocol (UDP) on port number 53 to serve requests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32</a:t>
            </a:fld>
            <a:endParaRPr lang="vi-V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DNS (cont)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28600" y="1752600"/>
            <a:ext cx="4262438" cy="4267200"/>
          </a:xfrm>
        </p:spPr>
        <p:txBody>
          <a:bodyPr/>
          <a:lstStyle/>
          <a:p>
            <a:r>
              <a:rPr lang="vi-VN" altLang="en-US" sz="2400"/>
              <a:t>Address resolution mechanism</a:t>
            </a:r>
          </a:p>
          <a:p>
            <a:pPr lvl="1"/>
            <a:r>
              <a:rPr lang="vi-VN" altLang="en-US" sz="1800"/>
              <a:t>Local system is pre-configured with the known addresses of the root server in a file of </a:t>
            </a:r>
            <a:r>
              <a:rPr lang="vi-VN" altLang="en-US" sz="1800" i="1"/>
              <a:t>root hints</a:t>
            </a:r>
          </a:p>
          <a:p>
            <a:pPr lvl="1"/>
            <a:r>
              <a:rPr lang="vi-VN" altLang="en-US" sz="1800"/>
              <a:t>Query one of the root servers to find the server authoritative for the next level down </a:t>
            </a:r>
          </a:p>
          <a:p>
            <a:pPr lvl="1"/>
            <a:r>
              <a:rPr lang="vi-VN" altLang="en-US" sz="1800"/>
              <a:t>Querying level down server for the address of a DNS server with detailed knowledge of the lower level domain until reach the DNS Server return final address</a:t>
            </a:r>
            <a:r>
              <a:rPr lang="vi-VN" altLang="en-US"/>
              <a:t>  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673225"/>
            <a:ext cx="4038600" cy="4718050"/>
          </a:xfrm>
        </p:spPr>
        <p:txBody>
          <a:bodyPr/>
          <a:lstStyle/>
          <a:p>
            <a:endParaRPr lang="en-AU" altLang="en-US" sz="2200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1148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AA7E3-58DE-4627-9203-6926C14A6174}" type="slidenum">
              <a:rPr lang="vi-VN" altLang="en-US" smtClean="0"/>
              <a:pPr>
                <a:defRPr/>
              </a:pPr>
              <a:t>33</a:t>
            </a:fld>
            <a:endParaRPr lang="vi-V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DNS (cont)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1800"/>
              <a:t>A </a:t>
            </a:r>
            <a:r>
              <a:rPr lang="vi-VN" altLang="en-US" sz="1800" i="1"/>
              <a:t>Resource Record</a:t>
            </a:r>
            <a:r>
              <a:rPr lang="vi-VN" altLang="en-US" sz="1800"/>
              <a:t> (RR) is the basic data element in the domain name system </a:t>
            </a:r>
          </a:p>
          <a:p>
            <a:r>
              <a:rPr lang="en-US" altLang="en-US" sz="1800"/>
              <a:t>All records use the common format specified in RFC 1035</a:t>
            </a:r>
            <a:r>
              <a:rPr lang="vi-VN" altLang="en-US" sz="1800"/>
              <a:t> (in IP networks)</a:t>
            </a:r>
          </a:p>
          <a:p>
            <a:r>
              <a:rPr lang="vi-VN" altLang="en-US" sz="1800" b="1"/>
              <a:t>RR (Resource record) fields</a:t>
            </a:r>
            <a:r>
              <a:rPr lang="vi-VN" altLang="en-US" sz="1800"/>
              <a:t> </a:t>
            </a:r>
          </a:p>
          <a:p>
            <a:pPr lvl="1"/>
            <a:r>
              <a:rPr lang="vi-VN" altLang="en-US" sz="1600"/>
              <a:t>NAME (variable)</a:t>
            </a:r>
          </a:p>
          <a:p>
            <a:pPr lvl="2"/>
            <a:r>
              <a:rPr lang="vi-VN" altLang="en-US" sz="1600"/>
              <a:t>Name of the node to which this record pertains.</a:t>
            </a:r>
          </a:p>
          <a:p>
            <a:pPr lvl="1"/>
            <a:r>
              <a:rPr lang="vi-VN" altLang="en-US" sz="1600"/>
              <a:t>TYPE (2)</a:t>
            </a:r>
          </a:p>
          <a:p>
            <a:pPr lvl="2"/>
            <a:r>
              <a:rPr lang="vi-VN" altLang="en-US" sz="1600"/>
              <a:t>Type of RR. For example, MX is type 15</a:t>
            </a:r>
          </a:p>
          <a:p>
            <a:pPr lvl="1"/>
            <a:r>
              <a:rPr lang="vi-VN" altLang="en-US" sz="1600"/>
              <a:t>CLASS (2)</a:t>
            </a:r>
          </a:p>
          <a:p>
            <a:pPr lvl="2"/>
            <a:r>
              <a:rPr lang="vi-VN" altLang="en-US" sz="1600"/>
              <a:t>Class code</a:t>
            </a:r>
          </a:p>
          <a:p>
            <a:pPr lvl="1"/>
            <a:r>
              <a:rPr lang="vi-VN" altLang="en-US" sz="1600"/>
              <a:t>TTL (4)</a:t>
            </a:r>
          </a:p>
          <a:p>
            <a:pPr lvl="2"/>
            <a:r>
              <a:rPr lang="vi-VN" altLang="en-US" sz="1600"/>
              <a:t>Unsigned time in seconds that RR stays valid</a:t>
            </a:r>
          </a:p>
          <a:p>
            <a:pPr lvl="1"/>
            <a:r>
              <a:rPr lang="vi-VN" altLang="en-US" sz="1600"/>
              <a:t>RDLENGTH (2)</a:t>
            </a:r>
          </a:p>
          <a:p>
            <a:pPr lvl="2"/>
            <a:r>
              <a:rPr lang="vi-VN" altLang="en-US" sz="1600"/>
              <a:t>Length of RDATA field</a:t>
            </a:r>
          </a:p>
          <a:p>
            <a:pPr lvl="1"/>
            <a:r>
              <a:rPr lang="vi-VN" altLang="en-US" sz="1600"/>
              <a:t>RDATA (variable)</a:t>
            </a:r>
          </a:p>
          <a:p>
            <a:pPr lvl="2"/>
            <a:r>
              <a:rPr lang="vi-VN" altLang="en-US" sz="1600"/>
              <a:t>Additional RR-specific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34</a:t>
            </a:fld>
            <a:endParaRPr lang="vi-V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List of Address and Name APIs</a:t>
            </a:r>
            <a:endParaRPr lang="vi-V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85428"/>
            <a:ext cx="8001000" cy="48959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altLang="en-US" sz="1800"/>
              <a:t>#include &lt;sys/socket.h&gt;</a:t>
            </a:r>
            <a:endParaRPr lang="en-US" altLang="en-US" sz="1800" b="1"/>
          </a:p>
          <a:p>
            <a:pPr marL="0" indent="0"/>
            <a:r>
              <a:rPr lang="en-US" altLang="en-US" sz="1800" b="1"/>
              <a:t>gethostbyaddr()</a:t>
            </a:r>
            <a:r>
              <a:rPr lang="en-US" altLang="en-US" sz="1800"/>
              <a:t>	</a:t>
            </a:r>
          </a:p>
          <a:p>
            <a:pPr lvl="1"/>
            <a:r>
              <a:rPr lang="en-US" altLang="en-US" sz="1600"/>
              <a:t>Retrieve the name(s) and address corresponding to a network address.</a:t>
            </a:r>
          </a:p>
          <a:p>
            <a:pPr marL="0" indent="0"/>
            <a:r>
              <a:rPr lang="en-US" altLang="en-US" sz="1800" b="1"/>
              <a:t>gethostname()</a:t>
            </a:r>
            <a:r>
              <a:rPr lang="en-US" altLang="en-US" sz="1800"/>
              <a:t>	</a:t>
            </a:r>
          </a:p>
          <a:p>
            <a:pPr lvl="1"/>
            <a:r>
              <a:rPr lang="en-US" altLang="en-US" sz="1600"/>
              <a:t>Retrieve the name of the local host.</a:t>
            </a:r>
          </a:p>
          <a:p>
            <a:pPr marL="0" indent="0"/>
            <a:r>
              <a:rPr lang="en-US" altLang="en-US" sz="1800" b="1"/>
              <a:t>gethostbyname() </a:t>
            </a:r>
          </a:p>
          <a:p>
            <a:pPr lvl="1"/>
            <a:r>
              <a:rPr lang="en-US" altLang="en-US" sz="1600"/>
              <a:t>Retrieve the name(s) and address corresponding to a host name.</a:t>
            </a:r>
          </a:p>
          <a:p>
            <a:pPr marL="0" indent="0"/>
            <a:r>
              <a:rPr lang="en-US" altLang="en-US" sz="1800" b="1"/>
              <a:t>getprotobyname()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 sz="1600"/>
              <a:t>Retrieve the protocol name and number corresponding to a protocol name.</a:t>
            </a:r>
          </a:p>
          <a:p>
            <a:pPr marL="0" indent="0"/>
            <a:r>
              <a:rPr lang="en-US" altLang="en-US" sz="1800" b="1"/>
              <a:t>getprotobynumber() </a:t>
            </a:r>
          </a:p>
          <a:p>
            <a:pPr lvl="1"/>
            <a:r>
              <a:rPr lang="en-US" altLang="en-US" sz="1600"/>
              <a:t>Retrieve the protocol name and number corresponding to a protocol number.</a:t>
            </a:r>
          </a:p>
          <a:p>
            <a:pPr marL="0" indent="0"/>
            <a:r>
              <a:rPr lang="en-US" altLang="en-US" sz="1800" b="1"/>
              <a:t>getservbyname() </a:t>
            </a:r>
          </a:p>
          <a:p>
            <a:pPr lvl="1"/>
            <a:r>
              <a:rPr lang="en-US" altLang="en-US" sz="1600"/>
              <a:t>Retrieve the service name and port corresponding to a service name.</a:t>
            </a:r>
          </a:p>
          <a:p>
            <a:pPr marL="0" indent="0"/>
            <a:r>
              <a:rPr lang="en-US" altLang="en-US" sz="1800" b="1"/>
              <a:t>getservbyport() </a:t>
            </a:r>
          </a:p>
          <a:p>
            <a:pPr lvl="1"/>
            <a:r>
              <a:rPr lang="en-US" altLang="en-US" sz="1600"/>
              <a:t>Retrieve the service name and port corresponding to a port.</a:t>
            </a:r>
            <a:endParaRPr lang="vi-VN" alt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35</a:t>
            </a:fld>
            <a:endParaRPr lang="vi-V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New APIs for IPv6</a:t>
            </a:r>
            <a:endParaRPr lang="vi-V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/>
              <a:t>Those APIs only supports IPv4 but IPv6 will be replace IPv4 in the future, so we need APIs support IPv6</a:t>
            </a:r>
          </a:p>
          <a:p>
            <a:r>
              <a:rPr lang="en-US" altLang="en-US" sz="2900"/>
              <a:t>They are</a:t>
            </a:r>
          </a:p>
          <a:p>
            <a:pPr lvl="1"/>
            <a:r>
              <a:rPr lang="vi-VN" altLang="en-US" sz="2800"/>
              <a:t>getaddrinfo </a:t>
            </a:r>
          </a:p>
          <a:p>
            <a:pPr lvl="1"/>
            <a:r>
              <a:rPr lang="vi-VN" altLang="en-US" sz="2800"/>
              <a:t>getnameinfo </a:t>
            </a:r>
          </a:p>
          <a:p>
            <a:r>
              <a:rPr lang="vi-VN" altLang="en-US" sz="2900"/>
              <a:t>These APIs have replaced the IPv4 specific routines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36</a:t>
            </a:fld>
            <a:endParaRPr lang="vi-V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7353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gethostbyaddr()	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7424" y="2708920"/>
            <a:ext cx="8001000" cy="3600400"/>
          </a:xfrm>
        </p:spPr>
        <p:txBody>
          <a:bodyPr/>
          <a:lstStyle/>
          <a:p>
            <a:r>
              <a:rPr lang="en-US" altLang="en-US"/>
              <a:t>Get host information corresponding to an address.</a:t>
            </a:r>
          </a:p>
          <a:p>
            <a:r>
              <a:rPr lang="en-US" altLang="en-US"/>
              <a:t>Parameters:</a:t>
            </a:r>
          </a:p>
          <a:p>
            <a:pPr lvl="1"/>
            <a:r>
              <a:rPr lang="en-US" altLang="en-US"/>
              <a:t>[IN]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/>
              <a:t>: A pointer to an address in network byte order.</a:t>
            </a:r>
          </a:p>
          <a:p>
            <a:pPr lvl="1"/>
            <a:r>
              <a:rPr lang="en-US" altLang="en-US"/>
              <a:t>[IN]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/>
              <a:t>: The length of the address, which must be 4 for AF_INET addresses.</a:t>
            </a:r>
          </a:p>
          <a:p>
            <a:pPr lvl="1"/>
            <a:r>
              <a:rPr lang="en-US" altLang="en-US"/>
              <a:t>[IN]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n-US" altLang="en-US"/>
              <a:t>: The type of the address, which must be AF_INET.</a:t>
            </a:r>
            <a:endParaRPr lang="vi-VN" altLang="en-US"/>
          </a:p>
          <a:p>
            <a:r>
              <a:rPr lang="vi-VN" altLang="en-US"/>
              <a:t>Return value</a:t>
            </a:r>
          </a:p>
          <a:p>
            <a:pPr lvl="1"/>
            <a:r>
              <a:rPr lang="en-US" altLang="en-US"/>
              <a:t>If no error occurs, returns a pointer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hostent</a:t>
            </a:r>
            <a:r>
              <a:rPr lang="en-US" altLang="en-US"/>
              <a:t> structure</a:t>
            </a:r>
            <a:endParaRPr lang="vi-VN" altLang="en-US"/>
          </a:p>
          <a:p>
            <a:pPr lvl="1"/>
            <a:r>
              <a:rPr lang="en-US" altLang="en-US"/>
              <a:t>Otherwise it returns a NULL pointer and a specific error number </a:t>
            </a:r>
            <a:endParaRPr lang="vi-VN" altLang="en-US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43024" y="1196752"/>
            <a:ext cx="8549456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&lt;netdb.h&gt;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&lt;sys/socket.h&gt;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hostent *gethostbyaddr (in_addr *addr, socklen_t len, 				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family);</a:t>
            </a:r>
            <a:endParaRPr lang="vi-VN" altLang="en-US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37</a:t>
            </a:fld>
            <a:endParaRPr lang="vi-V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struct 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hosten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en-AU" altLang="en-US" sz="2100"/>
          </a:p>
          <a:p>
            <a:pPr>
              <a:lnSpc>
                <a:spcPct val="90000"/>
              </a:lnSpc>
            </a:pPr>
            <a:endParaRPr lang="en-AU" altLang="en-US" sz="2100"/>
          </a:p>
          <a:p>
            <a:pPr>
              <a:lnSpc>
                <a:spcPct val="90000"/>
              </a:lnSpc>
            </a:pPr>
            <a:r>
              <a:rPr lang="en-AU" altLang="en-US" sz="2100"/>
              <a:t>what is this struct </a:t>
            </a:r>
            <a:r>
              <a:rPr lang="en-AU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hostent</a:t>
            </a:r>
            <a:r>
              <a:rPr lang="en-AU" altLang="en-US" sz="2100"/>
              <a:t> that gets returned? </a:t>
            </a:r>
          </a:p>
          <a:p>
            <a:pPr>
              <a:lnSpc>
                <a:spcPct val="90000"/>
              </a:lnSpc>
            </a:pPr>
            <a:r>
              <a:rPr lang="en-AU" altLang="en-US" sz="2100"/>
              <a:t>It has a number of fields that contain information about the host in question. </a:t>
            </a:r>
            <a:endParaRPr lang="en-US" alt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br>
              <a:rPr lang="en-US" altLang="en-US" sz="2100"/>
            </a:br>
            <a:endParaRPr lang="en-US" altLang="en-US" sz="2100"/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endParaRPr lang="vi-VN" altLang="en-US" sz="210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5725" y="1398762"/>
            <a:ext cx="8077200" cy="23083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>
                <a:solidFill>
                  <a:prstClr val="black"/>
                </a:solidFill>
              </a:rPr>
              <a:t> hostent { </a:t>
            </a: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  *h_name; 	</a:t>
            </a:r>
            <a:r>
              <a:rPr lang="en-US">
                <a:solidFill>
                  <a:srgbClr val="008000"/>
                </a:solidFill>
              </a:rPr>
              <a:t>// official (canonical) name of host </a:t>
            </a:r>
          </a:p>
          <a:p>
            <a:r>
              <a:rPr lang="en-US">
                <a:solidFill>
                  <a:prstClr val="black"/>
                </a:solidFill>
              </a:rPr>
              <a:t> 	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  **h_aliases; 	</a:t>
            </a:r>
            <a:r>
              <a:rPr lang="en-US">
                <a:solidFill>
                  <a:srgbClr val="008000"/>
                </a:solidFill>
              </a:rPr>
              <a:t>// pointer to array of pointers to 			    alias names  </a:t>
            </a: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prstClr val="black"/>
                </a:solidFill>
              </a:rPr>
              <a:t>      h_addrtype; 	</a:t>
            </a:r>
            <a:r>
              <a:rPr lang="en-US">
                <a:solidFill>
                  <a:srgbClr val="008000"/>
                </a:solidFill>
              </a:rPr>
              <a:t>// host address type: AF_INET  </a:t>
            </a: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prstClr val="black"/>
                </a:solidFill>
              </a:rPr>
              <a:t>      h_length; 	</a:t>
            </a:r>
            <a:r>
              <a:rPr lang="en-US">
                <a:solidFill>
                  <a:srgbClr val="008000"/>
                </a:solidFill>
              </a:rPr>
              <a:t>// length of address: 4  </a:t>
            </a: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  **h_addr_list; 	</a:t>
            </a:r>
            <a:r>
              <a:rPr lang="en-US">
                <a:solidFill>
                  <a:srgbClr val="008000"/>
                </a:solidFill>
              </a:rPr>
              <a:t>// ptr to array of ptrs with IPv4 addrs  </a:t>
            </a:r>
          </a:p>
          <a:p>
            <a:r>
              <a:rPr lang="en-US">
                <a:solidFill>
                  <a:prstClr val="black"/>
                </a:solidFill>
              </a:rPr>
              <a:t>}; </a:t>
            </a:r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38</a:t>
            </a:fld>
            <a:endParaRPr lang="vi-V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struct 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hosten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AU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39</a:t>
            </a:fld>
            <a:endParaRPr lang="vi-V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Socket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The main types of sockets in TCP/IP are</a:t>
            </a:r>
          </a:p>
          <a:p>
            <a:pPr lvl="1"/>
            <a:r>
              <a:rPr lang="vi-VN" altLang="en-US" i="1"/>
              <a:t>stream sockets : </a:t>
            </a:r>
            <a:r>
              <a:rPr lang="vi-VN" altLang="en-US"/>
              <a:t>use TCP as the end-to-end protocol (with IP underneath) and thus provide a reliable byte-stream service</a:t>
            </a:r>
            <a:endParaRPr lang="vi-VN" altLang="en-US" i="1"/>
          </a:p>
          <a:p>
            <a:pPr lvl="1"/>
            <a:r>
              <a:rPr lang="vi-VN" altLang="en-US" i="1"/>
              <a:t>datagram sockets : </a:t>
            </a:r>
            <a:r>
              <a:rPr lang="vi-VN" altLang="en-US"/>
              <a:t>use UDP (again, with IP underneath) and thus provide a </a:t>
            </a:r>
            <a:r>
              <a:rPr lang="vi-VN" altLang="en-US" b="1" i="1"/>
              <a:t>best-effort </a:t>
            </a:r>
            <a:r>
              <a:rPr lang="vi-VN" altLang="en-US"/>
              <a:t>datagram service</a:t>
            </a:r>
          </a:p>
          <a:p>
            <a:r>
              <a:rPr lang="vi-VN" altLang="en-US"/>
              <a:t>Socket Address : include host name and 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gethostname()</a:t>
            </a:r>
            <a:endParaRPr lang="vi-VN" altLang="en-US" sz="4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2708920"/>
            <a:ext cx="8229600" cy="32403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Return the standard host name for the local machine.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[OUT]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/>
              <a:t>: points to a buffer that will receive the host name.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[IN]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/>
              <a:t>: the length of the buffer</a:t>
            </a:r>
          </a:p>
          <a:p>
            <a:pPr>
              <a:lnSpc>
                <a:spcPct val="90000"/>
              </a:lnSpc>
            </a:pPr>
            <a:r>
              <a:rPr lang="vi-VN" altLang="en-US"/>
              <a:t>Return value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400"/>
              <a:t>If no error occurs, returns 0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Otherwise it returns SOCKET_ERROR and a specific error code</a:t>
            </a:r>
            <a:endParaRPr lang="vi-VN" altLang="en-US" sz="24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00608" y="1425550"/>
            <a:ext cx="7543800" cy="9233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#include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&lt;sys/unistd.h&gt;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>
                <a:solidFill>
                  <a:srgbClr val="0000FF"/>
                </a:solidFill>
              </a:rPr>
              <a:t>#include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&lt;sys/socket.h&gt;</a:t>
            </a:r>
          </a:p>
          <a:p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prstClr val="black"/>
                </a:solidFill>
              </a:rPr>
              <a:t> gethostname(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*name, size_t len);</a:t>
            </a:r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40</a:t>
            </a:fld>
            <a:endParaRPr lang="vi-V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gethostbyname()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80928"/>
            <a:ext cx="8229600" cy="36960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Get host information corresponding to a hostname.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[IN] </a:t>
            </a: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100"/>
              <a:t>: Points to the name of the host</a:t>
            </a:r>
          </a:p>
          <a:p>
            <a:r>
              <a:rPr lang="en-US" altLang="en-US" sz="2100"/>
              <a:t>Returns a pointer to a </a:t>
            </a: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hostent</a:t>
            </a:r>
            <a:r>
              <a:rPr lang="en-US" altLang="en-US" sz="2100"/>
              <a:t> structure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Return value</a:t>
            </a:r>
          </a:p>
          <a:p>
            <a:pPr lvl="1"/>
            <a:r>
              <a:rPr lang="en-US" altLang="en-US" sz="2100"/>
              <a:t>If no error occurs, returns a pointer to the </a:t>
            </a: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hostent</a:t>
            </a:r>
            <a:r>
              <a:rPr lang="en-US" altLang="en-US" sz="2100"/>
              <a:t> structure described above.  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Otherwise it returns a NULL pointer and a specific error number</a:t>
            </a:r>
            <a:endParaRPr lang="vi-VN" altLang="en-US" sz="2100"/>
          </a:p>
          <a:p>
            <a:pPr>
              <a:lnSpc>
                <a:spcPct val="80000"/>
              </a:lnSpc>
            </a:pPr>
            <a:endParaRPr lang="vi-VN" altLang="en-US" sz="21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59383" y="1621316"/>
            <a:ext cx="7315200" cy="9233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#include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&lt;netdb.h&gt;</a:t>
            </a:r>
          </a:p>
          <a:p>
            <a:r>
              <a:rPr lang="en-US">
                <a:solidFill>
                  <a:srgbClr val="0000FF"/>
                </a:solidFill>
              </a:rPr>
              <a:t>#include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&lt;sys/socket.h&gt;</a:t>
            </a:r>
          </a:p>
          <a:p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>
                <a:solidFill>
                  <a:prstClr val="black"/>
                </a:solidFill>
              </a:rPr>
              <a:t> hostent *gethostbyname (</a:t>
            </a:r>
            <a:r>
              <a:rPr lang="en-US">
                <a:solidFill>
                  <a:srgbClr val="0000FF"/>
                </a:solidFill>
              </a:rPr>
              <a:t>const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*hostname);</a:t>
            </a:r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41</a:t>
            </a:fld>
            <a:endParaRPr lang="vi-V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66335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getservbyname()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2564904"/>
            <a:ext cx="8001000" cy="3241029"/>
          </a:xfrm>
        </p:spPr>
        <p:txBody>
          <a:bodyPr/>
          <a:lstStyle/>
          <a:p>
            <a:r>
              <a:rPr lang="en-US" altLang="en-US" sz="2000"/>
              <a:t>Get service information corresponding to a service name and protocol.</a:t>
            </a:r>
          </a:p>
          <a:p>
            <a:r>
              <a:rPr lang="en-US" altLang="en-US" sz="2000"/>
              <a:t>Parameters:</a:t>
            </a:r>
          </a:p>
          <a:p>
            <a:pPr lvl="1"/>
            <a:r>
              <a:rPr lang="en-AU" altLang="en-US"/>
              <a:t>[IN] </a:t>
            </a:r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servname</a:t>
            </a:r>
            <a:r>
              <a:rPr lang="en-AU" altLang="en-US"/>
              <a:t>: </a:t>
            </a:r>
            <a:r>
              <a:rPr lang="en-US" altLang="en-US" sz="1800"/>
              <a:t>A pointer to a service name.</a:t>
            </a:r>
          </a:p>
          <a:p>
            <a:pPr lvl="1"/>
            <a:r>
              <a:rPr lang="en-AU" altLang="en-US"/>
              <a:t>[IN] </a:t>
            </a:r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protoname: </a:t>
            </a:r>
            <a:r>
              <a:rPr lang="en-US" altLang="en-US"/>
              <a:t>An optional pointer to a protocol name.  </a:t>
            </a:r>
          </a:p>
          <a:p>
            <a:pPr lvl="2"/>
            <a:r>
              <a:rPr lang="en-US" altLang="en-US"/>
              <a:t>If this is NULL, getservbyname() returns the first service entry for which the name matches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s_name</a:t>
            </a:r>
            <a:r>
              <a:rPr lang="en-US" altLang="en-US"/>
              <a:t> or one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s_aliases</a:t>
            </a:r>
            <a:r>
              <a:rPr lang="en-US" altLang="en-US"/>
              <a:t>.  </a:t>
            </a:r>
          </a:p>
          <a:p>
            <a:pPr lvl="2"/>
            <a:r>
              <a:rPr lang="en-US" altLang="en-US"/>
              <a:t>Otherwise getservbyname() matches both the name and the proto.</a:t>
            </a:r>
            <a:endParaRPr lang="vi-VN" altLang="en-US"/>
          </a:p>
          <a:p>
            <a:r>
              <a:rPr lang="vi-VN" altLang="en-US" sz="2000"/>
              <a:t>R</a:t>
            </a:r>
            <a:r>
              <a:rPr lang="en-US" altLang="en-US" sz="2000"/>
              <a:t>eturns </a:t>
            </a:r>
          </a:p>
          <a:p>
            <a:pPr lvl="1"/>
            <a:r>
              <a:rPr lang="en-AU" altLang="en-US" sz="1800"/>
              <a:t>non-null pointer if OK</a:t>
            </a:r>
          </a:p>
          <a:p>
            <a:pPr lvl="1"/>
            <a:r>
              <a:rPr lang="en-AU" altLang="en-US" sz="1800"/>
              <a:t>NULL on error </a:t>
            </a:r>
            <a:endParaRPr lang="en-US" altLang="en-US" sz="180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19676" y="1111735"/>
            <a:ext cx="8077200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&lt;netdb.h&gt;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&lt;sys/socket.h&gt;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servent *getservbyname 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*servname,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*protoname);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662989"/>
            <a:ext cx="468052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>
                <a:solidFill>
                  <a:prstClr val="black"/>
                </a:solidFill>
              </a:rPr>
              <a:t> servent *sptr;</a:t>
            </a:r>
          </a:p>
          <a:p>
            <a:r>
              <a:rPr lang="en-US">
                <a:solidFill>
                  <a:prstClr val="black"/>
                </a:solidFill>
              </a:rPr>
              <a:t>sptr = getservbyname(</a:t>
            </a:r>
            <a:r>
              <a:rPr lang="en-US">
                <a:solidFill>
                  <a:srgbClr val="A31515"/>
                </a:solidFill>
              </a:rPr>
              <a:t>"ftp"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>
                <a:solidFill>
                  <a:srgbClr val="A31515"/>
                </a:solidFill>
              </a:rPr>
              <a:t>"tcp"</a:t>
            </a:r>
            <a:r>
              <a:rPr lang="en-US">
                <a:solidFill>
                  <a:prstClr val="black"/>
                </a:solidFill>
              </a:rPr>
              <a:t>);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42</a:t>
            </a:fld>
            <a:endParaRPr lang="vi-V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1392"/>
            <a:ext cx="8229600" cy="8073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struct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servent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3429000"/>
            <a:ext cx="8348662" cy="275468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s_name</a:t>
            </a:r>
            <a:r>
              <a:rPr lang="en-US" altLang="en-US" sz="2000"/>
              <a:t>	</a:t>
            </a:r>
          </a:p>
          <a:p>
            <a:pPr lvl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/>
              <a:t>Official name of the service.</a:t>
            </a:r>
          </a:p>
          <a:p>
            <a:pPr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s_aliases</a:t>
            </a:r>
            <a:r>
              <a:rPr lang="en-US" altLang="en-US" sz="2000"/>
              <a:t>	</a:t>
            </a:r>
          </a:p>
          <a:p>
            <a:pPr lvl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/>
              <a:t>A NULL-terminated array of alternate names.</a:t>
            </a:r>
          </a:p>
          <a:p>
            <a:pPr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s_port</a:t>
            </a:r>
            <a:r>
              <a:rPr lang="en-US" altLang="en-US" sz="2000"/>
              <a:t>	</a:t>
            </a:r>
          </a:p>
          <a:p>
            <a:pPr lvl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/>
              <a:t>The port number at which the service may be contacted.  Port numbers are returned in network byte order.</a:t>
            </a:r>
          </a:p>
          <a:p>
            <a:pPr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s_proto</a:t>
            </a:r>
            <a:r>
              <a:rPr lang="en-US" altLang="en-US" sz="2000"/>
              <a:t>	</a:t>
            </a:r>
          </a:p>
          <a:p>
            <a:pPr lvl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/>
              <a:t>The name of the protocol to use when contacting the service.</a:t>
            </a:r>
            <a:endParaRPr lang="vi-V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340768"/>
            <a:ext cx="748883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>
                <a:solidFill>
                  <a:prstClr val="black"/>
                </a:solidFill>
              </a:rPr>
              <a:t> servent { </a:t>
            </a: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*s_name; 	</a:t>
            </a:r>
            <a:endParaRPr lang="en-US">
              <a:solidFill>
                <a:srgbClr val="008000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**s_aliases; </a:t>
            </a:r>
            <a:endParaRPr lang="en-US">
              <a:solidFill>
                <a:srgbClr val="008000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prstClr val="black"/>
                </a:solidFill>
              </a:rPr>
              <a:t> s_port; 	</a:t>
            </a:r>
            <a:endParaRPr lang="en-US">
              <a:solidFill>
                <a:srgbClr val="008000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*s_proto; 	</a:t>
            </a:r>
            <a:endParaRPr lang="en-US">
              <a:solidFill>
                <a:srgbClr val="008000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};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43</a:t>
            </a:fld>
            <a:endParaRPr lang="vi-V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getpeername 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/>
          <a:lstStyle/>
          <a:p>
            <a:r>
              <a:rPr lang="en-US"/>
              <a:t>Retrieve the address associated with the remote socket</a:t>
            </a:r>
          </a:p>
          <a:p>
            <a:r>
              <a:rPr lang="en-US"/>
              <a:t>Parameters:</a:t>
            </a:r>
          </a:p>
          <a:p>
            <a:pPr lvl="1"/>
            <a:r>
              <a:rPr lang="en-US"/>
              <a:t>[IN]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/>
              <a:t>: the local socket connecting to remote socket</a:t>
            </a:r>
          </a:p>
          <a:p>
            <a:pPr lvl="1"/>
            <a:r>
              <a:rPr lang="en-US"/>
              <a:t>[OUT]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i="1"/>
              <a:t>: </a:t>
            </a:r>
            <a:r>
              <a:rPr lang="en-US"/>
              <a:t>points to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/>
              <a:t> struct</a:t>
            </a:r>
          </a:p>
          <a:p>
            <a:pPr lvl="1"/>
            <a:r>
              <a:rPr lang="en-US"/>
              <a:t>[IN, OUT]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addr_len</a:t>
            </a:r>
            <a:r>
              <a:rPr lang="en-US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: points to the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value initiated </a:t>
            </a:r>
            <a:r>
              <a:rPr lang="en-US"/>
              <a:t>to indicate the amount of space pointed to by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/>
              <a:t>.</a:t>
            </a:r>
          </a:p>
          <a:p>
            <a:r>
              <a:rPr lang="en-US"/>
              <a:t>Return:</a:t>
            </a:r>
          </a:p>
          <a:p>
            <a:pPr lvl="1"/>
            <a:r>
              <a:rPr lang="en-US"/>
              <a:t>On success, returns 0</a:t>
            </a:r>
          </a:p>
          <a:p>
            <a:pPr lvl="1"/>
            <a:r>
              <a:rPr lang="en-US"/>
              <a:t>On error, return -1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/>
              <a:t> set to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44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99288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&lt;sys/socket.h&gt;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getpeername(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sockfd,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 *addr, 						socklen_t *addr_len);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5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getservbyport()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76872"/>
            <a:ext cx="8034338" cy="3456137"/>
          </a:xfrm>
        </p:spPr>
        <p:txBody>
          <a:bodyPr/>
          <a:lstStyle/>
          <a:p>
            <a:r>
              <a:rPr lang="en-US" altLang="en-US"/>
              <a:t>Get service information corresponding to a port and protocol.</a:t>
            </a:r>
          </a:p>
          <a:p>
            <a:r>
              <a:rPr lang="en-US" altLang="en-US"/>
              <a:t>Parameters:</a:t>
            </a:r>
          </a:p>
          <a:p>
            <a:pPr lvl="1"/>
            <a:r>
              <a:rPr lang="en-US" altLang="en-US"/>
              <a:t>[IN]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/>
              <a:t>: The port for a service, in network byte order.</a:t>
            </a:r>
          </a:p>
          <a:p>
            <a:pPr lvl="1"/>
            <a:r>
              <a:rPr lang="en-AU" altLang="en-US"/>
              <a:t>[IN] </a:t>
            </a:r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protoname</a:t>
            </a:r>
            <a:r>
              <a:rPr lang="en-AU" altLang="en-US"/>
              <a:t>: </a:t>
            </a:r>
            <a:r>
              <a:rPr lang="en-US" altLang="en-US"/>
              <a:t>An optional pointer to a protocol name.  </a:t>
            </a:r>
          </a:p>
          <a:p>
            <a:pPr lvl="2"/>
            <a:r>
              <a:rPr lang="en-US" altLang="en-US"/>
              <a:t>If this is NULL, returns the first service entry for which the port matches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s_port</a:t>
            </a:r>
            <a:r>
              <a:rPr lang="en-US" altLang="en-US"/>
              <a:t>.  </a:t>
            </a:r>
          </a:p>
          <a:p>
            <a:pPr lvl="2"/>
            <a:r>
              <a:rPr lang="en-US" altLang="en-US"/>
              <a:t>Otherwise getservbyport() matches both the port and the proto.</a:t>
            </a:r>
          </a:p>
          <a:p>
            <a:r>
              <a:rPr lang="en-US" altLang="en-US"/>
              <a:t>Return</a:t>
            </a:r>
          </a:p>
          <a:p>
            <a:pPr lvl="1"/>
            <a:r>
              <a:rPr lang="en-AU" altLang="en-US"/>
              <a:t>non-null pointer if OK</a:t>
            </a:r>
          </a:p>
          <a:p>
            <a:pPr lvl="1"/>
            <a:r>
              <a:rPr lang="en-AU" altLang="en-US"/>
              <a:t>NULL on error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35896" y="5662989"/>
            <a:ext cx="504056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>
                <a:solidFill>
                  <a:prstClr val="black"/>
                </a:solidFill>
              </a:rPr>
              <a:t> servent *sptr;</a:t>
            </a:r>
          </a:p>
          <a:p>
            <a:r>
              <a:rPr lang="en-US">
                <a:solidFill>
                  <a:prstClr val="black"/>
                </a:solidFill>
              </a:rPr>
              <a:t>sptr = getservbyport (htons (53), </a:t>
            </a:r>
            <a:r>
              <a:rPr lang="en-US">
                <a:solidFill>
                  <a:srgbClr val="A31515"/>
                </a:solidFill>
              </a:rPr>
              <a:t>"udp"</a:t>
            </a:r>
            <a:r>
              <a:rPr lang="en-US">
                <a:solidFill>
                  <a:prstClr val="black"/>
                </a:solidFill>
              </a:rPr>
              <a:t>);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45</a:t>
            </a:fld>
            <a:endParaRPr lang="vi-V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1196752"/>
            <a:ext cx="7772400" cy="9233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#include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&lt;netdb.h&gt;</a:t>
            </a:r>
          </a:p>
          <a:p>
            <a:r>
              <a:rPr lang="en-US">
                <a:solidFill>
                  <a:srgbClr val="0000FF"/>
                </a:solidFill>
              </a:rPr>
              <a:t>#include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&lt;sys/socket.h&gt;</a:t>
            </a:r>
          </a:p>
          <a:p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>
                <a:solidFill>
                  <a:prstClr val="black"/>
                </a:solidFill>
              </a:rPr>
              <a:t> servent *getservbyport (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prstClr val="black"/>
                </a:solidFill>
              </a:rPr>
              <a:t> port, </a:t>
            </a:r>
            <a:r>
              <a:rPr lang="en-US">
                <a:solidFill>
                  <a:srgbClr val="0000FF"/>
                </a:solidFill>
              </a:rPr>
              <a:t>const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>
                <a:solidFill>
                  <a:prstClr val="black"/>
                </a:solidFill>
              </a:rPr>
              <a:t> *protoname);</a:t>
            </a:r>
            <a:endParaRPr lang="vi-V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 i="1"/>
              <a:t>Stream sockets</a:t>
            </a:r>
            <a:r>
              <a:rPr lang="en-GB" altLang="en-US" i="1"/>
              <a:t> </a:t>
            </a:r>
            <a:r>
              <a:rPr lang="en-GB" altLang="en-US"/>
              <a:t>(TCP)</a:t>
            </a:r>
            <a:r>
              <a:rPr lang="ar-SA" altLang="en-US"/>
              <a:t>‏</a:t>
            </a:r>
            <a:endParaRPr lang="vi-V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TCP provides connections between clients and servers </a:t>
            </a:r>
          </a:p>
          <a:p>
            <a:r>
              <a:rPr lang="vi-VN" altLang="en-US"/>
              <a:t>TCP also provides reliability : When TCP sends data to the other end, it requires an acknowledgment in return </a:t>
            </a:r>
          </a:p>
          <a:p>
            <a:r>
              <a:rPr lang="vi-VN" altLang="en-US"/>
              <a:t>TCP provides flow control </a:t>
            </a:r>
          </a:p>
          <a:p>
            <a:r>
              <a:rPr lang="vi-VN" altLang="en-US"/>
              <a:t>TCP connection is full-duplex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5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311150"/>
            <a:ext cx="7558088" cy="814388"/>
          </a:xfrm>
        </p:spPr>
        <p:txBody>
          <a:bodyPr lIns="90000" tIns="46800" rIns="90000" bIns="46800"/>
          <a:lstStyle/>
          <a:p>
            <a:pPr defTabSz="457200"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vi-VN" altLang="en-US" i="1"/>
              <a:t>Stream sockets</a:t>
            </a:r>
            <a:r>
              <a:rPr lang="en-GB" altLang="en-US"/>
              <a:t>(TCP)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0" y="18145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79575" y="1295400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Server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77988" y="1776413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socket()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24000" y="24241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738313" y="2386013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bind()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524000" y="31099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524000" y="37195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524000" y="46339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524000" y="5548313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43600" y="3962400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943600" y="3352800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943600" y="4572000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943600" y="5791200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105525" y="2757488"/>
            <a:ext cx="77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Client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097588" y="3352800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socket()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739900" y="3086100"/>
            <a:ext cx="827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listen()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677988" y="3695700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accept()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1738313" y="4610100"/>
            <a:ext cx="728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recv()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739900" y="5524500"/>
            <a:ext cx="75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send()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991225" y="3924300"/>
            <a:ext cx="1041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connect()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6083300" y="4533900"/>
            <a:ext cx="75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send()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129338" y="5753100"/>
            <a:ext cx="728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recv()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057400" y="21336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2057400" y="27432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2057400" y="34290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2057400" y="40386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2057400" y="49530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6477000" y="36576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6477000" y="42672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477000" y="48768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>
            <a:off x="2055813" y="4191000"/>
            <a:ext cx="38893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H="1">
            <a:off x="2741613" y="4724400"/>
            <a:ext cx="3203575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743200" y="5638800"/>
            <a:ext cx="32004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95313" y="3962400"/>
            <a:ext cx="12033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Block until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connect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595313" y="4914900"/>
            <a:ext cx="8794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Process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request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3135313" y="3924300"/>
            <a:ext cx="2424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Connection Establishmt.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201988" y="4457700"/>
            <a:ext cx="148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Data (request)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3200400" y="53721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Data (reply)</a:t>
            </a:r>
            <a:r>
              <a:rPr lang="ar-SA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‏</a:t>
            </a:r>
            <a:endParaRPr lang="en-GB" altLang="en-US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7204075" y="3933825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Arial" charset="0"/>
              <a:buNone/>
            </a:pPr>
            <a:r>
              <a:rPr lang="en-GB" alt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bind()</a:t>
            </a:r>
            <a:r>
              <a:rPr lang="ar-SA" alt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GB" altLang="en-US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6</a:t>
            </a:fld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DCF-2F3F-4A00-8C85-103EDD93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Life cycle of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46A5-5F88-4647-B616-F7F5A351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73BCE-45B0-415D-A91C-A48B9A21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7</a:t>
            </a:fld>
            <a:endParaRPr lang="vi-V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CC8D1-144E-48ED-BE9E-77B5F416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" y="1741873"/>
            <a:ext cx="8082644" cy="45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Stream Socket APIs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vi-VN" altLang="en-US" sz="2600"/>
              <a:t>socket()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creates a socket of a given domain, type, protocol (buy a phone)</a:t>
            </a:r>
            <a:endParaRPr lang="vi-VN" altLang="en-US" sz="2200"/>
          </a:p>
          <a:p>
            <a:pPr lvl="1">
              <a:lnSpc>
                <a:spcPct val="90000"/>
              </a:lnSpc>
            </a:pPr>
            <a:r>
              <a:rPr lang="vi-VN" altLang="en-US" sz="2200"/>
              <a:t>Returns a file descriptor (called a socket ID)</a:t>
            </a:r>
          </a:p>
          <a:p>
            <a:pPr>
              <a:lnSpc>
                <a:spcPct val="90000"/>
              </a:lnSpc>
            </a:pPr>
            <a:r>
              <a:rPr lang="vi-VN" altLang="en-US" sz="2600"/>
              <a:t>bind()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Assigns a name to the socket (get a telephone number)</a:t>
            </a:r>
            <a:endParaRPr lang="vi-VN" altLang="en-US" sz="2200"/>
          </a:p>
          <a:p>
            <a:pPr lvl="1">
              <a:lnSpc>
                <a:spcPct val="90000"/>
              </a:lnSpc>
            </a:pPr>
            <a:r>
              <a:rPr lang="vi-VN" altLang="en-US" sz="2200"/>
              <a:t>Associate a socket with an IP address and port number (Eg : 192.168.1.1:80)</a:t>
            </a:r>
          </a:p>
          <a:p>
            <a:pPr>
              <a:lnSpc>
                <a:spcPct val="90000"/>
              </a:lnSpc>
            </a:pPr>
            <a:r>
              <a:rPr lang="vi-VN" altLang="en-US" sz="2600"/>
              <a:t>connect()</a:t>
            </a:r>
          </a:p>
          <a:p>
            <a:pPr lvl="1">
              <a:lnSpc>
                <a:spcPct val="90000"/>
              </a:lnSpc>
            </a:pPr>
            <a:r>
              <a:rPr lang="vi-VN" altLang="en-US" sz="2100"/>
              <a:t>Client requests a connection request to a server</a:t>
            </a:r>
            <a:endParaRPr lang="vi-VN" altLang="en-US" sz="2200"/>
          </a:p>
          <a:p>
            <a:pPr lvl="1">
              <a:lnSpc>
                <a:spcPct val="90000"/>
              </a:lnSpc>
            </a:pPr>
            <a:r>
              <a:rPr lang="vi-VN" altLang="en-US" sz="2200"/>
              <a:t>This is the first of the client calls</a:t>
            </a:r>
          </a:p>
          <a:p>
            <a:pPr>
              <a:lnSpc>
                <a:spcPct val="90000"/>
              </a:lnSpc>
            </a:pPr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vi-VN" altLang="en-US"/>
              <a:t>Stream Socket APIs (cont)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z="2600"/>
              <a:t>accept() : </a:t>
            </a:r>
          </a:p>
          <a:p>
            <a:pPr lvl="1"/>
            <a:r>
              <a:rPr lang="vi-VN" altLang="en-US" sz="2200"/>
              <a:t>Server accept an incoming connection on a listening socket (request from a client)</a:t>
            </a:r>
          </a:p>
          <a:p>
            <a:pPr lvl="1"/>
            <a:r>
              <a:rPr lang="vi-VN" altLang="en-US" sz="2200"/>
              <a:t>There are basically three styles of using accept:</a:t>
            </a:r>
          </a:p>
          <a:p>
            <a:pPr lvl="2"/>
            <a:r>
              <a:rPr lang="vi-VN" altLang="en-US" sz="2100" i="1"/>
              <a:t>Iterating server</a:t>
            </a:r>
            <a:r>
              <a:rPr lang="vi-VN" altLang="en-US" sz="2100"/>
              <a:t>: Only one socket is opened at a time. </a:t>
            </a:r>
          </a:p>
          <a:p>
            <a:pPr lvl="2"/>
            <a:r>
              <a:rPr lang="vi-VN" altLang="en-US" sz="2100" i="1"/>
              <a:t>Forking server</a:t>
            </a:r>
            <a:r>
              <a:rPr lang="vi-VN" altLang="en-US" sz="2100"/>
              <a:t>: After an accept, a child process is forked off to handle the connection. </a:t>
            </a:r>
          </a:p>
          <a:p>
            <a:pPr lvl="2"/>
            <a:r>
              <a:rPr lang="vi-VN" altLang="en-US" sz="2100" i="1"/>
              <a:t>Concurrent single server</a:t>
            </a:r>
            <a:r>
              <a:rPr lang="vi-VN" altLang="en-US" sz="2100"/>
              <a:t>: use select to simultaneously wait on all open socketIds, and waking up the process only when new data arrives</a:t>
            </a:r>
          </a:p>
          <a:p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02EF5-BCCF-418E-9CFD-BA0EFEAD23A1}" type="slidenum">
              <a:rPr lang="vi-VN" altLang="en-US" smtClean="0"/>
              <a:pPr>
                <a:defRPr/>
              </a:pPr>
              <a:t>9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ocket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Content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ocket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ocket (cont)&amp;quot;&quot;/&gt;&lt;property id=&quot;20307&quot; value=&quot;259&quot;/&gt;&lt;/object&gt;&lt;object type=&quot;3&quot; unique_id=&quot;10009&quot;&gt;&lt;property id=&quot;20148&quot; value=&quot;5&quot;/&gt;&lt;property id=&quot;20300&quot; value=&quot;Slide 16 - &amp;quot;htons(), htonl(), ntohs(), ntohl()&amp;quot;&quot;/&gt;&lt;property id=&quot;20307&quot; value=&quot;261&quot;/&gt;&lt;/object&gt;&lt;object type=&quot;3&quot; unique_id=&quot;10031&quot;&gt;&lt;property id=&quot;20148&quot; value=&quot;5&quot;/&gt;&lt;property id=&quot;20300&quot; value=&quot;Slide 18 - &amp;quot;inet_ntoa(), inet_aton(), inet_addr&amp;quot;&quot;/&gt;&lt;property id=&quot;20307&quot; value=&quot;283&quot;/&gt;&lt;/object&gt;&lt;object type=&quot;3&quot; unique_id=&quot;12896&quot;&gt;&lt;property id=&quot;20148&quot; value=&quot;5&quot;/&gt;&lt;property id=&quot;20300&quot; value=&quot;Slide 7 - &amp;quot;Stream Socket APIs&amp;quot;&quot;/&gt;&lt;property id=&quot;20307&quot; value=&quot;286&quot;/&gt;&lt;/object&gt;&lt;object type=&quot;3&quot; unique_id=&quot;12897&quot;&gt;&lt;property id=&quot;20148&quot; value=&quot;5&quot;/&gt;&lt;property id=&quot;20300&quot; value=&quot;Slide 12 - &amp;quot;Datagram Socket (UDP)‏&amp;quot;&quot;/&gt;&lt;property id=&quot;20307&quot; value=&quot;284&quot;/&gt;&lt;/object&gt;&lt;object type=&quot;3&quot; unique_id=&quot;12898&quot;&gt;&lt;property id=&quot;20148&quot; value=&quot;5&quot;/&gt;&lt;property id=&quot;20300&quot; value=&quot;Slide 6 - &amp;quot;Stream sockets(TCP)‏&amp;quot;&quot;/&gt;&lt;property id=&quot;20307&quot; value=&quot;285&quot;/&gt;&lt;/object&gt;&lt;object type=&quot;3&quot; unique_id=&quot;13442&quot;&gt;&lt;property id=&quot;20148&quot; value=&quot;5&quot;/&gt;&lt;property id=&quot;20300&quot; value=&quot;Slide 13 - &amp;quot;APIs for managing names and IP addresses&amp;quot;&quot;/&gt;&lt;property id=&quot;20307&quot; value=&quot;296&quot;/&gt;&lt;/object&gt;&lt;object type=&quot;3&quot; unique_id=&quot;13698&quot;&gt;&lt;property id=&quot;20148&quot; value=&quot;5&quot;/&gt;&lt;property id=&quot;20300&quot; value=&quot;Slide 17 - &amp;quot;IP Number translation&amp;quot;&quot;/&gt;&lt;property id=&quot;20307&quot; value=&quot;301&quot;/&gt;&lt;/object&gt;&lt;object type=&quot;3&quot; unique_id=&quot;14497&quot;&gt;&lt;property id=&quot;20148&quot; value=&quot;5&quot;/&gt;&lt;property id=&quot;20300&quot; value=&quot;Slide 8 - &amp;quot;Stream Socket APIs (cont)&amp;quot;&quot;/&gt;&lt;property id=&quot;20307&quot; value=&quot;303&quot;/&gt;&lt;/object&gt;&lt;object type=&quot;3&quot; unique_id=&quot;14498&quot;&gt;&lt;property id=&quot;20148&quot; value=&quot;5&quot;/&gt;&lt;property id=&quot;20300&quot; value=&quot;Slide 9 - &amp;quot;Stream Socket APIs (cont)&amp;quot;&quot;/&gt;&lt;property id=&quot;20307&quot; value=&quot;304&quot;/&gt;&lt;/object&gt;&lt;object type=&quot;3&quot; unique_id=&quot;14499&quot;&gt;&lt;property id=&quot;20148&quot; value=&quot;5&quot;/&gt;&lt;property id=&quot;20300&quot; value=&quot;Slide 10 - &amp;quot;Stream Socket APIs (cont)&amp;quot;&quot;/&gt;&lt;property id=&quot;20307&quot; value=&quot;305&quot;/&gt;&lt;/object&gt;&lt;object type=&quot;3&quot; unique_id=&quot;14771&quot;&gt;&lt;property id=&quot;20148&quot; value=&quot;5&quot;/&gt;&lt;property id=&quot;20300&quot; value=&quot;Slide 5 - &amp;quot;Stream sockets (TCP)‏&amp;quot;&quot;/&gt;&lt;property id=&quot;20307&quot; value=&quot;306&quot;/&gt;&lt;/object&gt;&lt;object type=&quot;3&quot; unique_id=&quot;14835&quot;&gt;&lt;property id=&quot;20148&quot; value=&quot;5&quot;/&gt;&lt;property id=&quot;20300&quot; value=&quot;Slide 11 - &amp;quot;Datagram Socket (UDP)‏&amp;quot;&quot;/&gt;&lt;property id=&quot;20307&quot; value=&quot;307&quot;/&gt;&lt;/object&gt;&lt;object type=&quot;3&quot; unique_id=&quot;15751&quot;&gt;&lt;property id=&quot;20148&quot; value=&quot;5&quot;/&gt;&lt;property id=&quot;20300&quot; value=&quot;Slide 14 - &amp;quot;Byte Ordering&amp;quot;&quot;/&gt;&lt;property id=&quot;20307&quot; value=&quot;308&quot;/&gt;&lt;/object&gt;&lt;object type=&quot;3&quot; unique_id=&quot;15752&quot;&gt;&lt;property id=&quot;20148&quot; value=&quot;5&quot;/&gt;&lt;property id=&quot;20300&quot; value=&quot;Slide 15 - &amp;quot;Byte Ordering (cont)&amp;quot;&quot;/&gt;&lt;property id=&quot;20307&quot; value=&quot;30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D9A4A-AD37-4F89-84CF-1933FE41A27F}">
  <ds:schemaRefs>
    <ds:schemaRef ds:uri="bba8f9e7-5fd1-4468-9b76-bf13874cce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6AF5F8-7F79-4C99-BD61-BCE4E6E8C1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C09005-DFAB-4EA9-A01E-4A3D179592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45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Clarity</vt:lpstr>
      <vt:lpstr> Lecture 3. Socket API Introduction</vt:lpstr>
      <vt:lpstr>Content</vt:lpstr>
      <vt:lpstr>Socket</vt:lpstr>
      <vt:lpstr>Socket (cont)</vt:lpstr>
      <vt:lpstr>Stream sockets (TCP)‏</vt:lpstr>
      <vt:lpstr>Stream sockets(TCP)‏</vt:lpstr>
      <vt:lpstr>Life cycle of a TCP connection</vt:lpstr>
      <vt:lpstr>Stream Socket APIs</vt:lpstr>
      <vt:lpstr>Stream Socket APIs (cont)</vt:lpstr>
      <vt:lpstr>Stream Socket APIs (cont)</vt:lpstr>
      <vt:lpstr>Datagram Socket (UDP)‏</vt:lpstr>
      <vt:lpstr>Datagram Socket (UDP)‏</vt:lpstr>
      <vt:lpstr>APIs for managing names and IP addresses</vt:lpstr>
      <vt:lpstr>Byte Ordering</vt:lpstr>
      <vt:lpstr>Byte Ordering (cont)</vt:lpstr>
      <vt:lpstr>htons(), htonl(), ntohs(), ntohl()</vt:lpstr>
      <vt:lpstr>IP Number translation</vt:lpstr>
      <vt:lpstr>Socket Address Structures </vt:lpstr>
      <vt:lpstr>IPv4 socket address structure</vt:lpstr>
      <vt:lpstr>IPv6 socket address structure</vt:lpstr>
      <vt:lpstr>inet_aton()</vt:lpstr>
      <vt:lpstr>inet_ntoa()</vt:lpstr>
      <vt:lpstr>inet_addr()</vt:lpstr>
      <vt:lpstr>inet_pton()</vt:lpstr>
      <vt:lpstr>inet_ntop()</vt:lpstr>
      <vt:lpstr>Address Resolution</vt:lpstr>
      <vt:lpstr>Content</vt:lpstr>
      <vt:lpstr>IPv4</vt:lpstr>
      <vt:lpstr>IPv4 problem</vt:lpstr>
      <vt:lpstr>IPv6</vt:lpstr>
      <vt:lpstr>DNS (Domain Name System)</vt:lpstr>
      <vt:lpstr>DNS (cont)</vt:lpstr>
      <vt:lpstr>DNS (cont)</vt:lpstr>
      <vt:lpstr>DNS (cont)</vt:lpstr>
      <vt:lpstr>List of Address and Name APIs</vt:lpstr>
      <vt:lpstr>New APIs for IPv6</vt:lpstr>
      <vt:lpstr>gethostbyaddr() </vt:lpstr>
      <vt:lpstr>struct hostent</vt:lpstr>
      <vt:lpstr>struct hostent</vt:lpstr>
      <vt:lpstr>gethostname()</vt:lpstr>
      <vt:lpstr>gethostbyname()</vt:lpstr>
      <vt:lpstr>getservbyname()</vt:lpstr>
      <vt:lpstr>struct servent</vt:lpstr>
      <vt:lpstr>getpeername ()</vt:lpstr>
      <vt:lpstr>getservbyport()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 Programming</dc:title>
  <dc:creator>ngoc</dc:creator>
  <cp:revision>1</cp:revision>
  <cp:lastPrinted>2014-09-04T03:25:59Z</cp:lastPrinted>
  <dcterms:created xsi:type="dcterms:W3CDTF">2009-08-24T14:01:56Z</dcterms:created>
  <dcterms:modified xsi:type="dcterms:W3CDTF">2022-10-26T09:37:27Z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0x010100D747D88B97C3314AB719B4620FAB3302</vt:lpwstr>
  </property>
</Properties>
</file>