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4"/>
  </p:sldMasterIdLst>
  <p:notesMasterIdLst>
    <p:notesMasterId r:id="rId74"/>
  </p:notesMasterIdLst>
  <p:handoutMasterIdLst>
    <p:handoutMasterId r:id="rId75"/>
  </p:handoutMasterIdLst>
  <p:sldIdLst>
    <p:sldId id="256" r:id="rId5"/>
    <p:sldId id="276" r:id="rId6"/>
    <p:sldId id="294" r:id="rId7"/>
    <p:sldId id="295" r:id="rId8"/>
    <p:sldId id="297" r:id="rId9"/>
    <p:sldId id="296" r:id="rId10"/>
    <p:sldId id="368" r:id="rId11"/>
    <p:sldId id="369" r:id="rId12"/>
    <p:sldId id="370" r:id="rId13"/>
    <p:sldId id="306" r:id="rId14"/>
    <p:sldId id="259" r:id="rId15"/>
    <p:sldId id="257" r:id="rId16"/>
    <p:sldId id="277" r:id="rId17"/>
    <p:sldId id="300" r:id="rId18"/>
    <p:sldId id="298" r:id="rId19"/>
    <p:sldId id="299" r:id="rId20"/>
    <p:sldId id="304" r:id="rId21"/>
    <p:sldId id="284" r:id="rId22"/>
    <p:sldId id="301" r:id="rId23"/>
    <p:sldId id="302" r:id="rId24"/>
    <p:sldId id="285" r:id="rId25"/>
    <p:sldId id="303" r:id="rId26"/>
    <p:sldId id="307" r:id="rId27"/>
    <p:sldId id="308" r:id="rId28"/>
    <p:sldId id="339" r:id="rId29"/>
    <p:sldId id="336" r:id="rId30"/>
    <p:sldId id="337" r:id="rId31"/>
    <p:sldId id="340" r:id="rId32"/>
    <p:sldId id="338" r:id="rId33"/>
    <p:sldId id="333" r:id="rId34"/>
    <p:sldId id="334" r:id="rId35"/>
    <p:sldId id="312" r:id="rId36"/>
    <p:sldId id="316" r:id="rId37"/>
    <p:sldId id="317" r:id="rId38"/>
    <p:sldId id="318" r:id="rId39"/>
    <p:sldId id="341" r:id="rId40"/>
    <p:sldId id="319" r:id="rId41"/>
    <p:sldId id="342" r:id="rId42"/>
    <p:sldId id="371" r:id="rId43"/>
    <p:sldId id="372" r:id="rId44"/>
    <p:sldId id="373" r:id="rId45"/>
    <p:sldId id="374" r:id="rId46"/>
    <p:sldId id="375" r:id="rId47"/>
    <p:sldId id="343" r:id="rId48"/>
    <p:sldId id="376" r:id="rId49"/>
    <p:sldId id="377" r:id="rId50"/>
    <p:sldId id="345" r:id="rId51"/>
    <p:sldId id="346" r:id="rId52"/>
    <p:sldId id="347" r:id="rId53"/>
    <p:sldId id="287" r:id="rId54"/>
    <p:sldId id="289" r:id="rId55"/>
    <p:sldId id="349" r:id="rId56"/>
    <p:sldId id="350" r:id="rId57"/>
    <p:sldId id="351" r:id="rId58"/>
    <p:sldId id="352" r:id="rId59"/>
    <p:sldId id="363" r:id="rId60"/>
    <p:sldId id="364" r:id="rId61"/>
    <p:sldId id="353" r:id="rId62"/>
    <p:sldId id="354" r:id="rId63"/>
    <p:sldId id="365" r:id="rId64"/>
    <p:sldId id="366" r:id="rId65"/>
    <p:sldId id="355" r:id="rId66"/>
    <p:sldId id="356" r:id="rId67"/>
    <p:sldId id="367" r:id="rId68"/>
    <p:sldId id="361" r:id="rId69"/>
    <p:sldId id="358" r:id="rId70"/>
    <p:sldId id="362" r:id="rId71"/>
    <p:sldId id="360" r:id="rId72"/>
    <p:sldId id="359" r:id="rId73"/>
  </p:sldIdLst>
  <p:sldSz cx="9144000" cy="6858000" type="screen4x3"/>
  <p:notesSz cx="7102475" cy="10233025"/>
  <p:custDataLst>
    <p:tags r:id="rId76"/>
  </p:custDataLst>
  <p:defaultTextStyle>
    <a:defPPr>
      <a:defRPr lang="vi-VN"/>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E4B2CB-0297-4AA0-9014-142EC0BF8A59}" v="1" dt="2022-11-03T15:49:41.428"/>
    <p1510:client id="{AEE0C152-C7AC-4F1A-AABC-7AD06D0FD2D9}" v="1" dt="2022-11-09T11:01:13.040"/>
    <p1510:client id="{C75386DB-2E20-4B6B-AF99-08951B2A9128}" v="111" dt="2022-11-02T09:30:04.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gs" Target="tags/tag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O MINH PHUC 20194645" userId="S::phuc.dm194645@sis.hust.edu.vn::b43f0028-16f8-484a-be07-c759571ea8b8" providerId="AD" clId="Web-{A9E4B2CB-0297-4AA0-9014-142EC0BF8A59}"/>
    <pc:docChg chg="sldOrd">
      <pc:chgData name="DAO MINH PHUC 20194645" userId="S::phuc.dm194645@sis.hust.edu.vn::b43f0028-16f8-484a-be07-c759571ea8b8" providerId="AD" clId="Web-{A9E4B2CB-0297-4AA0-9014-142EC0BF8A59}" dt="2022-11-03T15:49:41.428" v="0"/>
      <pc:docMkLst>
        <pc:docMk/>
      </pc:docMkLst>
      <pc:sldChg chg="ord">
        <pc:chgData name="DAO MINH PHUC 20194645" userId="S::phuc.dm194645@sis.hust.edu.vn::b43f0028-16f8-484a-be07-c759571ea8b8" providerId="AD" clId="Web-{A9E4B2CB-0297-4AA0-9014-142EC0BF8A59}" dt="2022-11-03T15:49:41.428" v="0"/>
        <pc:sldMkLst>
          <pc:docMk/>
          <pc:sldMk cId="3409370367" sldId="360"/>
        </pc:sldMkLst>
      </pc:sldChg>
    </pc:docChg>
  </pc:docChgLst>
  <pc:docChgLst>
    <pc:chgData name="DUONG MINH PHUC 20194648" userId="S::phuc.dm194648@sis.hust.edu.vn::0ba18adc-5e6b-4ae8-b24d-add1bee67093" providerId="AD" clId="Web-{C75386DB-2E20-4B6B-AF99-08951B2A9128}"/>
    <pc:docChg chg="addSld delSld modSld">
      <pc:chgData name="DUONG MINH PHUC 20194648" userId="S::phuc.dm194648@sis.hust.edu.vn::0ba18adc-5e6b-4ae8-b24d-add1bee67093" providerId="AD" clId="Web-{C75386DB-2E20-4B6B-AF99-08951B2A9128}" dt="2022-11-02T09:30:04.502" v="3"/>
      <pc:docMkLst>
        <pc:docMk/>
      </pc:docMkLst>
      <pc:sldChg chg="add del">
        <pc:chgData name="DUONG MINH PHUC 20194648" userId="S::phuc.dm194648@sis.hust.edu.vn::0ba18adc-5e6b-4ae8-b24d-add1bee67093" providerId="AD" clId="Web-{C75386DB-2E20-4B6B-AF99-08951B2A9128}" dt="2022-11-02T07:57:10.240" v="1"/>
        <pc:sldMkLst>
          <pc:docMk/>
          <pc:sldMk cId="0" sldId="276"/>
        </pc:sldMkLst>
      </pc:sldChg>
      <pc:sldChg chg="addSp modSp">
        <pc:chgData name="DUONG MINH PHUC 20194648" userId="S::phuc.dm194648@sis.hust.edu.vn::0ba18adc-5e6b-4ae8-b24d-add1bee67093" providerId="AD" clId="Web-{C75386DB-2E20-4B6B-AF99-08951B2A9128}" dt="2022-11-02T09:30:04.502" v="3"/>
        <pc:sldMkLst>
          <pc:docMk/>
          <pc:sldMk cId="0" sldId="287"/>
        </pc:sldMkLst>
        <pc:spChg chg="add mod">
          <ac:chgData name="DUONG MINH PHUC 20194648" userId="S::phuc.dm194648@sis.hust.edu.vn::0ba18adc-5e6b-4ae8-b24d-add1bee67093" providerId="AD" clId="Web-{C75386DB-2E20-4B6B-AF99-08951B2A9128}" dt="2022-11-02T09:30:04.502" v="3"/>
          <ac:spMkLst>
            <pc:docMk/>
            <pc:sldMk cId="0" sldId="287"/>
            <ac:spMk id="3" creationId="{369DA692-2294-E2C1-EA55-66F61C302D97}"/>
          </ac:spMkLst>
        </pc:spChg>
      </pc:sldChg>
    </pc:docChg>
  </pc:docChgLst>
  <pc:docChgLst>
    <pc:chgData name="TA QUANG LINH 20194605" userId="S::linh.tq194605@sis.hust.edu.vn::991520d3-58be-4b7b-8ef0-580ecde3e2e7" providerId="AD" clId="Web-{AEE0C152-C7AC-4F1A-AABC-7AD06D0FD2D9}"/>
    <pc:docChg chg="modSld">
      <pc:chgData name="TA QUANG LINH 20194605" userId="S::linh.tq194605@sis.hust.edu.vn::991520d3-58be-4b7b-8ef0-580ecde3e2e7" providerId="AD" clId="Web-{AEE0C152-C7AC-4F1A-AABC-7AD06D0FD2D9}" dt="2022-11-09T11:01:13.040" v="0"/>
      <pc:docMkLst>
        <pc:docMk/>
      </pc:docMkLst>
      <pc:sldChg chg="modSp">
        <pc:chgData name="TA QUANG LINH 20194605" userId="S::linh.tq194605@sis.hust.edu.vn::991520d3-58be-4b7b-8ef0-580ecde3e2e7" providerId="AD" clId="Web-{AEE0C152-C7AC-4F1A-AABC-7AD06D0FD2D9}" dt="2022-11-09T11:01:13.040" v="0"/>
        <pc:sldMkLst>
          <pc:docMk/>
          <pc:sldMk cId="707211689" sldId="346"/>
        </pc:sldMkLst>
        <pc:graphicFrameChg chg="mod modGraphic">
          <ac:chgData name="TA QUANG LINH 20194605" userId="S::linh.tq194605@sis.hust.edu.vn::991520d3-58be-4b7b-8ef0-580ecde3e2e7" providerId="AD" clId="Web-{AEE0C152-C7AC-4F1A-AABC-7AD06D0FD2D9}" dt="2022-11-09T11:01:13.040" v="0"/>
          <ac:graphicFrameMkLst>
            <pc:docMk/>
            <pc:sldMk cId="707211689" sldId="346"/>
            <ac:graphicFrameMk id="6"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022725" y="0"/>
            <a:ext cx="3078163" cy="511175"/>
          </a:xfrm>
          <a:prstGeom prst="rect">
            <a:avLst/>
          </a:prstGeom>
        </p:spPr>
        <p:txBody>
          <a:bodyPr vert="horz" lIns="96661" tIns="48331" rIns="96661" bIns="48331" rtlCol="0"/>
          <a:lstStyle>
            <a:lvl1pPr algn="r">
              <a:defRPr sz="1300"/>
            </a:lvl1pPr>
          </a:lstStyle>
          <a:p>
            <a:pPr>
              <a:defRPr/>
            </a:pPr>
            <a:fld id="{4541E005-044F-4EB1-B95D-1B1D479BCC3A}" type="datetime1">
              <a:rPr lang="en-US"/>
              <a:pPr>
                <a:defRPr/>
              </a:pPr>
              <a:t>11/9/2022</a:t>
            </a:fld>
            <a:endParaRPr lang="en-US"/>
          </a:p>
        </p:txBody>
      </p:sp>
      <p:sp>
        <p:nvSpPr>
          <p:cNvPr id="4" name="Footer Placeholder 3"/>
          <p:cNvSpPr>
            <a:spLocks noGrp="1"/>
          </p:cNvSpPr>
          <p:nvPr>
            <p:ph type="ftr" sz="quarter" idx="2"/>
          </p:nvPr>
        </p:nvSpPr>
        <p:spPr>
          <a:xfrm>
            <a:off x="0" y="9720263"/>
            <a:ext cx="3078163" cy="51117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022725" y="9720263"/>
            <a:ext cx="3078163" cy="511175"/>
          </a:xfrm>
          <a:prstGeom prst="rect">
            <a:avLst/>
          </a:prstGeom>
        </p:spPr>
        <p:txBody>
          <a:bodyPr vert="horz" lIns="96661" tIns="48331" rIns="96661" bIns="48331" rtlCol="0" anchor="b"/>
          <a:lstStyle>
            <a:lvl1pPr algn="r">
              <a:defRPr sz="1300"/>
            </a:lvl1pPr>
          </a:lstStyle>
          <a:p>
            <a:pPr>
              <a:defRPr/>
            </a:pPr>
            <a:fld id="{23A3AC68-B380-4AE0-A95C-704F28C2B7A7}" type="slidenum">
              <a:rPr lang="en-US"/>
              <a:pPr>
                <a:defRPr/>
              </a:pPr>
              <a:t>‹#›</a:t>
            </a:fld>
            <a:endParaRPr lang="en-US"/>
          </a:p>
        </p:txBody>
      </p:sp>
    </p:spTree>
    <p:extLst>
      <p:ext uri="{BB962C8B-B14F-4D97-AF65-F5344CB8AC3E}">
        <p14:creationId xmlns:p14="http://schemas.microsoft.com/office/powerpoint/2010/main" val="403669086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022725" y="0"/>
            <a:ext cx="3078163" cy="511175"/>
          </a:xfrm>
          <a:prstGeom prst="rect">
            <a:avLst/>
          </a:prstGeom>
        </p:spPr>
        <p:txBody>
          <a:bodyPr vert="horz" lIns="91440" tIns="45720" rIns="91440" bIns="45720" rtlCol="0"/>
          <a:lstStyle>
            <a:lvl1pPr algn="r">
              <a:defRPr sz="1200"/>
            </a:lvl1pPr>
          </a:lstStyle>
          <a:p>
            <a:pPr>
              <a:defRPr/>
            </a:pPr>
            <a:fld id="{574A7B03-318B-4ABA-83E2-1F6A71624B4D}" type="datetime1">
              <a:rPr lang="en-US"/>
              <a:pPr>
                <a:defRPr/>
              </a:pPr>
              <a:t>11/9/2022</a:t>
            </a:fld>
            <a:endParaRPr lang="en-US"/>
          </a:p>
        </p:txBody>
      </p:sp>
      <p:sp>
        <p:nvSpPr>
          <p:cNvPr id="4" name="Slide Image Placeholder 3"/>
          <p:cNvSpPr>
            <a:spLocks noGrp="1" noRot="1" noChangeAspect="1"/>
          </p:cNvSpPr>
          <p:nvPr>
            <p:ph type="sldImg" idx="2"/>
          </p:nvPr>
        </p:nvSpPr>
        <p:spPr>
          <a:xfrm>
            <a:off x="992188" y="766763"/>
            <a:ext cx="5118100" cy="3838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0263"/>
            <a:ext cx="3078163" cy="51117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022725" y="9720263"/>
            <a:ext cx="3078163" cy="511175"/>
          </a:xfrm>
          <a:prstGeom prst="rect">
            <a:avLst/>
          </a:prstGeom>
        </p:spPr>
        <p:txBody>
          <a:bodyPr vert="horz" lIns="91440" tIns="45720" rIns="91440" bIns="45720" rtlCol="0" anchor="b"/>
          <a:lstStyle>
            <a:lvl1pPr algn="r">
              <a:defRPr sz="1200"/>
            </a:lvl1pPr>
          </a:lstStyle>
          <a:p>
            <a:pPr>
              <a:defRPr/>
            </a:pPr>
            <a:fld id="{868B5126-BF31-4973-BA9A-4A58F1EAABBB}" type="slidenum">
              <a:rPr lang="en-US"/>
              <a:pPr>
                <a:defRPr/>
              </a:pPr>
              <a:t>‹#›</a:t>
            </a:fld>
            <a:endParaRPr lang="en-US"/>
          </a:p>
        </p:txBody>
      </p:sp>
    </p:spTree>
    <p:extLst>
      <p:ext uri="{BB962C8B-B14F-4D97-AF65-F5344CB8AC3E}">
        <p14:creationId xmlns:p14="http://schemas.microsoft.com/office/powerpoint/2010/main" val="384658718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i="1">
                <a:solidFill>
                  <a:srgbClr val="006000"/>
                </a:solidFill>
                <a:effectLst/>
              </a:rPr>
              <a:t>protocol</a:t>
            </a:r>
            <a:r>
              <a:rPr lang="en-US"/>
              <a:t> specifies a particular protocol to be used with the socket. Normally only a single protocol exists to support a particular socket type within a given protocol family, in which case </a:t>
            </a:r>
            <a:r>
              <a:rPr lang="en-US" i="1">
                <a:solidFill>
                  <a:srgbClr val="006000"/>
                </a:solidFill>
                <a:effectLst/>
              </a:rPr>
              <a:t>protocol</a:t>
            </a:r>
            <a:r>
              <a:rPr lang="en-US"/>
              <a:t> can be specified as 0</a:t>
            </a:r>
          </a:p>
        </p:txBody>
      </p:sp>
      <p:sp>
        <p:nvSpPr>
          <p:cNvPr id="4" name="Date Placeholder 3"/>
          <p:cNvSpPr>
            <a:spLocks noGrp="1"/>
          </p:cNvSpPr>
          <p:nvPr>
            <p:ph type="dt" idx="1"/>
          </p:nvPr>
        </p:nvSpPr>
        <p:spPr/>
        <p:txBody>
          <a:bodyPr/>
          <a:lstStyle/>
          <a:p>
            <a:pPr>
              <a:defRPr/>
            </a:pPr>
            <a:fld id="{574A7B03-318B-4ABA-83E2-1F6A71624B4D}" type="datetime1">
              <a:rPr lang="en-US" smtClean="0"/>
              <a:pPr>
                <a:defRPr/>
              </a:pPr>
              <a:t>11/9/2022</a:t>
            </a:fld>
            <a:endParaRPr lang="en-US"/>
          </a:p>
        </p:txBody>
      </p:sp>
      <p:sp>
        <p:nvSpPr>
          <p:cNvPr id="5" name="Slide Number Placeholder 4"/>
          <p:cNvSpPr>
            <a:spLocks noGrp="1"/>
          </p:cNvSpPr>
          <p:nvPr>
            <p:ph type="sldNum" sz="quarter" idx="5"/>
          </p:nvPr>
        </p:nvSpPr>
        <p:spPr/>
        <p:txBody>
          <a:bodyPr/>
          <a:lstStyle/>
          <a:p>
            <a:pPr>
              <a:defRPr/>
            </a:pPr>
            <a:fld id="{868B5126-BF31-4973-BA9A-4A58F1EAABBB}" type="slidenum">
              <a:rPr lang="en-US" smtClean="0"/>
              <a:pPr>
                <a:defRPr/>
              </a:pPr>
              <a:t>3</a:t>
            </a:fld>
            <a:endParaRPr lang="en-US"/>
          </a:p>
        </p:txBody>
      </p:sp>
    </p:spTree>
    <p:extLst>
      <p:ext uri="{BB962C8B-B14F-4D97-AF65-F5344CB8AC3E}">
        <p14:creationId xmlns:p14="http://schemas.microsoft.com/office/powerpoint/2010/main" val="387030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502000"/>
                </a:solidFill>
                <a:effectLst/>
              </a:rPr>
              <a:t>SHUT_RD:</a:t>
            </a:r>
            <a:r>
              <a:rPr lang="en-US"/>
              <a:t> further receptions will be disallowed. </a:t>
            </a:r>
          </a:p>
          <a:p>
            <a:r>
              <a:rPr lang="en-US" b="1">
                <a:solidFill>
                  <a:srgbClr val="502000"/>
                </a:solidFill>
                <a:effectLst/>
              </a:rPr>
              <a:t>SHUT_WR</a:t>
            </a:r>
            <a:r>
              <a:rPr lang="en-US"/>
              <a:t>: further transmissions will be disallowed. </a:t>
            </a:r>
          </a:p>
          <a:p>
            <a:r>
              <a:rPr lang="en-US" b="1">
                <a:solidFill>
                  <a:srgbClr val="502000"/>
                </a:solidFill>
                <a:effectLst/>
              </a:rPr>
              <a:t>SHUT_RDWR</a:t>
            </a:r>
            <a:r>
              <a:rPr lang="en-US"/>
              <a:t>: further receptions and transmissions will be disallowed.</a:t>
            </a:r>
          </a:p>
        </p:txBody>
      </p:sp>
      <p:sp>
        <p:nvSpPr>
          <p:cNvPr id="4" name="Date Placeholder 3"/>
          <p:cNvSpPr>
            <a:spLocks noGrp="1"/>
          </p:cNvSpPr>
          <p:nvPr>
            <p:ph type="dt" idx="1"/>
          </p:nvPr>
        </p:nvSpPr>
        <p:spPr/>
        <p:txBody>
          <a:bodyPr/>
          <a:lstStyle/>
          <a:p>
            <a:pPr>
              <a:defRPr/>
            </a:pPr>
            <a:fld id="{574A7B03-318B-4ABA-83E2-1F6A71624B4D}" type="datetime1">
              <a:rPr lang="en-US" smtClean="0"/>
              <a:pPr>
                <a:defRPr/>
              </a:pPr>
              <a:t>11/9/2022</a:t>
            </a:fld>
            <a:endParaRPr lang="en-US"/>
          </a:p>
        </p:txBody>
      </p:sp>
      <p:sp>
        <p:nvSpPr>
          <p:cNvPr id="5" name="Slide Number Placeholder 4"/>
          <p:cNvSpPr>
            <a:spLocks noGrp="1"/>
          </p:cNvSpPr>
          <p:nvPr>
            <p:ph type="sldNum" sz="quarter" idx="5"/>
          </p:nvPr>
        </p:nvSpPr>
        <p:spPr/>
        <p:txBody>
          <a:bodyPr/>
          <a:lstStyle/>
          <a:p>
            <a:pPr>
              <a:defRPr/>
            </a:pPr>
            <a:fld id="{868B5126-BF31-4973-BA9A-4A58F1EAABBB}" type="slidenum">
              <a:rPr lang="en-US" smtClean="0"/>
              <a:pPr>
                <a:defRPr/>
              </a:pPr>
              <a:t>5</a:t>
            </a:fld>
            <a:endParaRPr lang="en-US"/>
          </a:p>
        </p:txBody>
      </p:sp>
    </p:spTree>
    <p:extLst>
      <p:ext uri="{BB962C8B-B14F-4D97-AF65-F5344CB8AC3E}">
        <p14:creationId xmlns:p14="http://schemas.microsoft.com/office/powerpoint/2010/main" val="2022851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err="1">
                <a:solidFill>
                  <a:srgbClr val="444444"/>
                </a:solidFill>
                <a:effectLst/>
                <a:latin typeface="verdana" panose="020B0604030504040204" pitchFamily="34" charset="0"/>
              </a:rPr>
              <a:t>getsockopt</a:t>
            </a:r>
            <a:r>
              <a:rPr lang="en-US" b="0" i="0">
                <a:solidFill>
                  <a:srgbClr val="444444"/>
                </a:solidFill>
                <a:effectLst/>
                <a:latin typeface="verdana" panose="020B0604030504040204" pitchFamily="34" charset="0"/>
              </a:rPr>
              <a:t>, </a:t>
            </a:r>
            <a:r>
              <a:rPr lang="en-US" b="0" i="0" err="1">
                <a:solidFill>
                  <a:srgbClr val="444444"/>
                </a:solidFill>
                <a:effectLst/>
                <a:latin typeface="verdana" panose="020B0604030504040204" pitchFamily="34" charset="0"/>
              </a:rPr>
              <a:t>setsockopt</a:t>
            </a:r>
            <a:r>
              <a:rPr lang="en-US" b="0" i="0">
                <a:solidFill>
                  <a:srgbClr val="444444"/>
                </a:solidFill>
                <a:effectLst/>
                <a:latin typeface="verdana" panose="020B0604030504040204" pitchFamily="34" charset="0"/>
              </a:rPr>
              <a:t> - get and set options on sockets</a:t>
            </a:r>
          </a:p>
          <a:p>
            <a:endParaRPr lang="en-US" b="0" i="0">
              <a:solidFill>
                <a:srgbClr val="444444"/>
              </a:solidFill>
              <a:effectLst/>
              <a:latin typeface="verdana" panose="020B0604030504040204" pitchFamily="34" charset="0"/>
            </a:endParaRPr>
          </a:p>
          <a:p>
            <a:r>
              <a:rPr lang="en-US" b="0" i="0">
                <a:solidFill>
                  <a:srgbClr val="000000"/>
                </a:solidFill>
                <a:effectLst/>
                <a:latin typeface="Verdana" panose="020B0604030504040204" pitchFamily="34" charset="0"/>
              </a:rPr>
              <a:t>The </a:t>
            </a:r>
            <a:r>
              <a:rPr lang="en-US" b="0" i="1">
                <a:solidFill>
                  <a:srgbClr val="000000"/>
                </a:solidFill>
                <a:effectLst/>
                <a:latin typeface="Verdana" panose="020B0604030504040204" pitchFamily="34" charset="0"/>
              </a:rPr>
              <a:t>level</a:t>
            </a:r>
            <a:r>
              <a:rPr lang="en-US" b="0" i="0">
                <a:solidFill>
                  <a:srgbClr val="000000"/>
                </a:solidFill>
                <a:effectLst/>
                <a:latin typeface="Verdana" panose="020B0604030504040204" pitchFamily="34" charset="0"/>
              </a:rPr>
              <a:t> argument specifies the protocol level at which the option resides. To set options at the socket level, specify the </a:t>
            </a:r>
            <a:r>
              <a:rPr lang="en-US" b="0" i="1">
                <a:solidFill>
                  <a:srgbClr val="000000"/>
                </a:solidFill>
                <a:effectLst/>
                <a:latin typeface="Verdana" panose="020B0604030504040204" pitchFamily="34" charset="0"/>
              </a:rPr>
              <a:t>level</a:t>
            </a:r>
            <a:r>
              <a:rPr lang="en-US" b="0" i="0">
                <a:solidFill>
                  <a:srgbClr val="000000"/>
                </a:solidFill>
                <a:effectLst/>
                <a:latin typeface="Verdana" panose="020B0604030504040204" pitchFamily="34" charset="0"/>
              </a:rPr>
              <a:t> argument as SOL_SOCKET</a:t>
            </a:r>
            <a:endParaRPr lang="en-US" b="0" i="0">
              <a:solidFill>
                <a:srgbClr val="444444"/>
              </a:solidFill>
              <a:effectLst/>
              <a:latin typeface="verdana" panose="020B0604030504040204" pitchFamily="34" charset="0"/>
            </a:endParaRPr>
          </a:p>
          <a:p>
            <a:endParaRPr lang="en-US"/>
          </a:p>
        </p:txBody>
      </p:sp>
      <p:sp>
        <p:nvSpPr>
          <p:cNvPr id="4" name="Date Placeholder 3"/>
          <p:cNvSpPr>
            <a:spLocks noGrp="1"/>
          </p:cNvSpPr>
          <p:nvPr>
            <p:ph type="dt" idx="1"/>
          </p:nvPr>
        </p:nvSpPr>
        <p:spPr/>
        <p:txBody>
          <a:bodyPr/>
          <a:lstStyle/>
          <a:p>
            <a:pPr>
              <a:defRPr/>
            </a:pPr>
            <a:fld id="{574A7B03-318B-4ABA-83E2-1F6A71624B4D}" type="datetime1">
              <a:rPr lang="en-US" smtClean="0"/>
              <a:pPr>
                <a:defRPr/>
              </a:pPr>
              <a:t>11/9/2022</a:t>
            </a:fld>
            <a:endParaRPr lang="en-US"/>
          </a:p>
        </p:txBody>
      </p:sp>
      <p:sp>
        <p:nvSpPr>
          <p:cNvPr id="5" name="Slide Number Placeholder 4"/>
          <p:cNvSpPr>
            <a:spLocks noGrp="1"/>
          </p:cNvSpPr>
          <p:nvPr>
            <p:ph type="sldNum" sz="quarter" idx="5"/>
          </p:nvPr>
        </p:nvSpPr>
        <p:spPr/>
        <p:txBody>
          <a:bodyPr/>
          <a:lstStyle/>
          <a:p>
            <a:pPr>
              <a:defRPr/>
            </a:pPr>
            <a:fld id="{868B5126-BF31-4973-BA9A-4A58F1EAABBB}" type="slidenum">
              <a:rPr lang="en-US" smtClean="0"/>
              <a:pPr>
                <a:defRPr/>
              </a:pPr>
              <a:t>7</a:t>
            </a:fld>
            <a:endParaRPr lang="en-US"/>
          </a:p>
        </p:txBody>
      </p:sp>
    </p:spTree>
    <p:extLst>
      <p:ext uri="{BB962C8B-B14F-4D97-AF65-F5344CB8AC3E}">
        <p14:creationId xmlns:p14="http://schemas.microsoft.com/office/powerpoint/2010/main" val="39195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effectLst/>
              </a:rPr>
              <a:t>MSG_PEEK: </a:t>
            </a:r>
            <a:r>
              <a:rPr lang="en-US"/>
              <a:t>This flag causes the receive operation to return data from the beginning of the receive queue without removing that data from the queue. Thus, a subsequent receive call will return the same data.</a:t>
            </a:r>
          </a:p>
          <a:p>
            <a:r>
              <a:rPr lang="en-US" b="1">
                <a:effectLst/>
              </a:rPr>
              <a:t>MSG_OOB: </a:t>
            </a:r>
            <a:r>
              <a:rPr lang="en-US"/>
              <a:t>This flag requests receipt of out-of-band data that would not be received in the normal data stream.</a:t>
            </a:r>
          </a:p>
          <a:p>
            <a:r>
              <a:rPr lang="en-US" b="1">
                <a:effectLst/>
              </a:rPr>
              <a:t>MSG_WAITALL</a:t>
            </a:r>
            <a:r>
              <a:rPr lang="en-US"/>
              <a:t> (since Linux 2.2): This flag requests that the operation block until the full request is satisfied.</a:t>
            </a:r>
          </a:p>
        </p:txBody>
      </p:sp>
      <p:sp>
        <p:nvSpPr>
          <p:cNvPr id="4" name="Date Placeholder 3"/>
          <p:cNvSpPr>
            <a:spLocks noGrp="1"/>
          </p:cNvSpPr>
          <p:nvPr>
            <p:ph type="dt" idx="1"/>
          </p:nvPr>
        </p:nvSpPr>
        <p:spPr/>
        <p:txBody>
          <a:bodyPr/>
          <a:lstStyle/>
          <a:p>
            <a:pPr>
              <a:defRPr/>
            </a:pPr>
            <a:fld id="{574A7B03-318B-4ABA-83E2-1F6A71624B4D}" type="datetime1">
              <a:rPr lang="en-US" smtClean="0"/>
              <a:pPr>
                <a:defRPr/>
              </a:pPr>
              <a:t>11/9/2022</a:t>
            </a:fld>
            <a:endParaRPr lang="en-US"/>
          </a:p>
        </p:txBody>
      </p:sp>
      <p:sp>
        <p:nvSpPr>
          <p:cNvPr id="5" name="Slide Number Placeholder 4"/>
          <p:cNvSpPr>
            <a:spLocks noGrp="1"/>
          </p:cNvSpPr>
          <p:nvPr>
            <p:ph type="sldNum" sz="quarter" idx="5"/>
          </p:nvPr>
        </p:nvSpPr>
        <p:spPr/>
        <p:txBody>
          <a:bodyPr/>
          <a:lstStyle/>
          <a:p>
            <a:pPr>
              <a:defRPr/>
            </a:pPr>
            <a:fld id="{868B5126-BF31-4973-BA9A-4A58F1EAABBB}" type="slidenum">
              <a:rPr lang="en-US" smtClean="0"/>
              <a:pPr>
                <a:defRPr/>
              </a:pPr>
              <a:t>14</a:t>
            </a:fld>
            <a:endParaRPr lang="en-US"/>
          </a:p>
        </p:txBody>
      </p:sp>
    </p:spTree>
    <p:extLst>
      <p:ext uri="{BB962C8B-B14F-4D97-AF65-F5344CB8AC3E}">
        <p14:creationId xmlns:p14="http://schemas.microsoft.com/office/powerpoint/2010/main" val="6830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14F50CC4-9F45-415C-997A-1A14EBBBA648}" type="slidenum">
              <a:rPr lang="vi-VN"/>
              <a:pPr>
                <a:defRPr/>
              </a:pPr>
              <a:t>‹#›</a:t>
            </a:fld>
            <a:endParaRPr lang="vi-VN"/>
          </a:p>
        </p:txBody>
      </p:sp>
    </p:spTree>
    <p:extLst>
      <p:ext uri="{BB962C8B-B14F-4D97-AF65-F5344CB8AC3E}">
        <p14:creationId xmlns:p14="http://schemas.microsoft.com/office/powerpoint/2010/main" val="89417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8F6FB61A-E622-45AA-AC19-17DBB6B3B1DF}" type="slidenum">
              <a:rPr lang="vi-VN"/>
              <a:pPr>
                <a:defRPr/>
              </a:pPr>
              <a:t>‹#›</a:t>
            </a:fld>
            <a:endParaRPr lang="vi-VN"/>
          </a:p>
        </p:txBody>
      </p:sp>
    </p:spTree>
    <p:extLst>
      <p:ext uri="{BB962C8B-B14F-4D97-AF65-F5344CB8AC3E}">
        <p14:creationId xmlns:p14="http://schemas.microsoft.com/office/powerpoint/2010/main" val="327446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BA0DFFBE-A767-4603-8554-CF4D6FB088B4}" type="slidenum">
              <a:rPr lang="vi-VN"/>
              <a:pPr>
                <a:defRPr/>
              </a:pPr>
              <a:t>‹#›</a:t>
            </a:fld>
            <a:endParaRPr lang="vi-VN"/>
          </a:p>
        </p:txBody>
      </p:sp>
    </p:spTree>
    <p:extLst>
      <p:ext uri="{BB962C8B-B14F-4D97-AF65-F5344CB8AC3E}">
        <p14:creationId xmlns:p14="http://schemas.microsoft.com/office/powerpoint/2010/main" val="4097940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ext Placeholder 2"/>
          <p:cNvSpPr>
            <a:spLocks noGrp="1"/>
          </p:cNvSpPr>
          <p:nvPr>
            <p:ph type="body"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F2D6D9A2-0665-4725-9B51-8D5020DB82BE}" type="slidenum">
              <a:rPr lang="vi-VN"/>
              <a:pPr>
                <a:defRPr/>
              </a:pPr>
              <a:t>‹#›</a:t>
            </a:fld>
            <a:endParaRPr lang="vi-VN"/>
          </a:p>
        </p:txBody>
      </p:sp>
    </p:spTree>
    <p:extLst>
      <p:ext uri="{BB962C8B-B14F-4D97-AF65-F5344CB8AC3E}">
        <p14:creationId xmlns:p14="http://schemas.microsoft.com/office/powerpoint/2010/main" val="3232558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ext Placeholder 2"/>
          <p:cNvSpPr>
            <a:spLocks noGrp="1"/>
          </p:cNvSpPr>
          <p:nvPr>
            <p:ph type="body" sz="half" idx="1"/>
          </p:nvPr>
        </p:nvSpPr>
        <p:spPr>
          <a:xfrm>
            <a:off x="566738" y="1752600"/>
            <a:ext cx="80010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6738" y="3962400"/>
            <a:ext cx="80010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78B6844B-FE88-49A6-B0AF-DDA40F16F1EE}" type="slidenum">
              <a:rPr lang="vi-VN"/>
              <a:pPr>
                <a:defRPr/>
              </a:pPr>
              <a:t>‹#›</a:t>
            </a:fld>
            <a:endParaRPr lang="vi-VN"/>
          </a:p>
        </p:txBody>
      </p:sp>
    </p:spTree>
    <p:extLst>
      <p:ext uri="{BB962C8B-B14F-4D97-AF65-F5344CB8AC3E}">
        <p14:creationId xmlns:p14="http://schemas.microsoft.com/office/powerpoint/2010/main" val="216652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5CCE348F-AE0D-4038-8820-11705935FBC3}" type="slidenum">
              <a:rPr lang="vi-VN"/>
              <a:pPr>
                <a:defRPr/>
              </a:pPr>
              <a:t>‹#›</a:t>
            </a:fld>
            <a:endParaRPr lang="vi-VN"/>
          </a:p>
        </p:txBody>
      </p:sp>
    </p:spTree>
    <p:extLst>
      <p:ext uri="{BB962C8B-B14F-4D97-AF65-F5344CB8AC3E}">
        <p14:creationId xmlns:p14="http://schemas.microsoft.com/office/powerpoint/2010/main" val="307196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95A3C2BF-6E34-455D-8D69-DDB0B9744D36}" type="slidenum">
              <a:rPr lang="vi-VN"/>
              <a:pPr>
                <a:defRPr/>
              </a:pPr>
              <a:t>‹#›</a:t>
            </a:fld>
            <a:endParaRPr lang="vi-VN"/>
          </a:p>
        </p:txBody>
      </p:sp>
    </p:spTree>
    <p:extLst>
      <p:ext uri="{BB962C8B-B14F-4D97-AF65-F5344CB8AC3E}">
        <p14:creationId xmlns:p14="http://schemas.microsoft.com/office/powerpoint/2010/main" val="25240018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F679C965-5FFF-424F-95FC-4854D73C0910}" type="slidenum">
              <a:rPr lang="vi-VN"/>
              <a:pPr>
                <a:defRPr/>
              </a:pPr>
              <a:t>‹#›</a:t>
            </a:fld>
            <a:endParaRPr lang="vi-VN"/>
          </a:p>
        </p:txBody>
      </p:sp>
    </p:spTree>
    <p:extLst>
      <p:ext uri="{BB962C8B-B14F-4D97-AF65-F5344CB8AC3E}">
        <p14:creationId xmlns:p14="http://schemas.microsoft.com/office/powerpoint/2010/main" val="258901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endParaRPr lang="vi-VN"/>
          </a:p>
        </p:txBody>
      </p:sp>
      <p:sp>
        <p:nvSpPr>
          <p:cNvPr id="9" name="Footer Placeholder 7"/>
          <p:cNvSpPr>
            <a:spLocks noGrp="1"/>
          </p:cNvSpPr>
          <p:nvPr>
            <p:ph type="ftr" sz="quarter" idx="11"/>
          </p:nvPr>
        </p:nvSpPr>
        <p:spPr/>
        <p:txBody>
          <a:bodyPr/>
          <a:lstStyle>
            <a:lvl1pPr>
              <a:defRPr/>
            </a:lvl1pPr>
          </a:lstStyle>
          <a:p>
            <a:pPr>
              <a:defRPr/>
            </a:pPr>
            <a:endParaRPr lang="vi-VN"/>
          </a:p>
        </p:txBody>
      </p:sp>
      <p:sp>
        <p:nvSpPr>
          <p:cNvPr id="10" name="Slide Number Placeholder 8"/>
          <p:cNvSpPr>
            <a:spLocks noGrp="1"/>
          </p:cNvSpPr>
          <p:nvPr>
            <p:ph type="sldNum" sz="quarter" idx="12"/>
          </p:nvPr>
        </p:nvSpPr>
        <p:spPr/>
        <p:txBody>
          <a:bodyPr/>
          <a:lstStyle>
            <a:lvl1pPr>
              <a:defRPr/>
            </a:lvl1pPr>
          </a:lstStyle>
          <a:p>
            <a:pPr>
              <a:defRPr/>
            </a:pPr>
            <a:fld id="{B7299D62-DC7C-4E8F-BEB1-8D4AC11926AA}" type="slidenum">
              <a:rPr lang="vi-VN"/>
              <a:pPr>
                <a:defRPr/>
              </a:pPr>
              <a:t>‹#›</a:t>
            </a:fld>
            <a:endParaRPr lang="vi-VN"/>
          </a:p>
        </p:txBody>
      </p:sp>
    </p:spTree>
    <p:extLst>
      <p:ext uri="{BB962C8B-B14F-4D97-AF65-F5344CB8AC3E}">
        <p14:creationId xmlns:p14="http://schemas.microsoft.com/office/powerpoint/2010/main" val="126582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vi-VN"/>
          </a:p>
        </p:txBody>
      </p:sp>
      <p:sp>
        <p:nvSpPr>
          <p:cNvPr id="4" name="Footer Placeholder 4"/>
          <p:cNvSpPr>
            <a:spLocks noGrp="1"/>
          </p:cNvSpPr>
          <p:nvPr>
            <p:ph type="ftr" sz="quarter" idx="11"/>
          </p:nvPr>
        </p:nvSpPr>
        <p:spPr/>
        <p:txBody>
          <a:bodyPr/>
          <a:lstStyle>
            <a:lvl1pPr>
              <a:defRPr/>
            </a:lvl1pPr>
          </a:lstStyle>
          <a:p>
            <a:pPr>
              <a:defRPr/>
            </a:pPr>
            <a:endParaRPr lang="vi-VN"/>
          </a:p>
        </p:txBody>
      </p:sp>
      <p:sp>
        <p:nvSpPr>
          <p:cNvPr id="5" name="Slide Number Placeholder 5"/>
          <p:cNvSpPr>
            <a:spLocks noGrp="1"/>
          </p:cNvSpPr>
          <p:nvPr>
            <p:ph type="sldNum" sz="quarter" idx="12"/>
          </p:nvPr>
        </p:nvSpPr>
        <p:spPr/>
        <p:txBody>
          <a:bodyPr/>
          <a:lstStyle>
            <a:lvl1pPr>
              <a:defRPr/>
            </a:lvl1pPr>
          </a:lstStyle>
          <a:p>
            <a:pPr>
              <a:defRPr/>
            </a:pPr>
            <a:fld id="{B68D3B78-CF7C-4D74-97CF-372DAE90CE7A}" type="slidenum">
              <a:rPr lang="vi-VN"/>
              <a:pPr>
                <a:defRPr/>
              </a:pPr>
              <a:t>‹#›</a:t>
            </a:fld>
            <a:endParaRPr lang="vi-VN"/>
          </a:p>
        </p:txBody>
      </p:sp>
    </p:spTree>
    <p:extLst>
      <p:ext uri="{BB962C8B-B14F-4D97-AF65-F5344CB8AC3E}">
        <p14:creationId xmlns:p14="http://schemas.microsoft.com/office/powerpoint/2010/main" val="2719421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vi-VN"/>
          </a:p>
        </p:txBody>
      </p:sp>
      <p:sp>
        <p:nvSpPr>
          <p:cNvPr id="3" name="Footer Placeholder 4"/>
          <p:cNvSpPr>
            <a:spLocks noGrp="1"/>
          </p:cNvSpPr>
          <p:nvPr>
            <p:ph type="ftr" sz="quarter" idx="11"/>
          </p:nvPr>
        </p:nvSpPr>
        <p:spPr/>
        <p:txBody>
          <a:bodyPr/>
          <a:lstStyle>
            <a:lvl1pPr>
              <a:defRPr/>
            </a:lvl1pPr>
          </a:lstStyle>
          <a:p>
            <a:pPr>
              <a:defRPr/>
            </a:pPr>
            <a:endParaRPr lang="vi-VN"/>
          </a:p>
        </p:txBody>
      </p:sp>
      <p:sp>
        <p:nvSpPr>
          <p:cNvPr id="4" name="Slide Number Placeholder 5"/>
          <p:cNvSpPr>
            <a:spLocks noGrp="1"/>
          </p:cNvSpPr>
          <p:nvPr>
            <p:ph type="sldNum" sz="quarter" idx="12"/>
          </p:nvPr>
        </p:nvSpPr>
        <p:spPr/>
        <p:txBody>
          <a:bodyPr/>
          <a:lstStyle>
            <a:lvl1pPr>
              <a:defRPr/>
            </a:lvl1pPr>
          </a:lstStyle>
          <a:p>
            <a:pPr>
              <a:defRPr/>
            </a:pPr>
            <a:fld id="{60D9698A-AE86-4941-B91A-597BBB978FCF}" type="slidenum">
              <a:rPr lang="vi-VN"/>
              <a:pPr>
                <a:defRPr/>
              </a:pPr>
              <a:t>‹#›</a:t>
            </a:fld>
            <a:endParaRPr lang="vi-VN"/>
          </a:p>
        </p:txBody>
      </p:sp>
    </p:spTree>
    <p:extLst>
      <p:ext uri="{BB962C8B-B14F-4D97-AF65-F5344CB8AC3E}">
        <p14:creationId xmlns:p14="http://schemas.microsoft.com/office/powerpoint/2010/main" val="73164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vi-VN"/>
          </a:p>
        </p:txBody>
      </p:sp>
      <p:sp>
        <p:nvSpPr>
          <p:cNvPr id="7" name="Footer Placeholder 5"/>
          <p:cNvSpPr>
            <a:spLocks noGrp="1"/>
          </p:cNvSpPr>
          <p:nvPr>
            <p:ph type="ftr" sz="quarter" idx="11"/>
          </p:nvPr>
        </p:nvSpPr>
        <p:spPr/>
        <p:txBody>
          <a:bodyPr/>
          <a:lstStyle>
            <a:lvl1pPr>
              <a:defRPr/>
            </a:lvl1pPr>
          </a:lstStyle>
          <a:p>
            <a:pPr>
              <a:defRPr/>
            </a:pPr>
            <a:endParaRPr lang="vi-VN"/>
          </a:p>
        </p:txBody>
      </p:sp>
      <p:sp>
        <p:nvSpPr>
          <p:cNvPr id="8" name="Slide Number Placeholder 6"/>
          <p:cNvSpPr>
            <a:spLocks noGrp="1"/>
          </p:cNvSpPr>
          <p:nvPr>
            <p:ph type="sldNum" sz="quarter" idx="12"/>
          </p:nvPr>
        </p:nvSpPr>
        <p:spPr/>
        <p:txBody>
          <a:bodyPr/>
          <a:lstStyle>
            <a:lvl1pPr>
              <a:defRPr/>
            </a:lvl1pPr>
          </a:lstStyle>
          <a:p>
            <a:pPr>
              <a:defRPr/>
            </a:pPr>
            <a:fld id="{611D4544-69AF-4B7E-AC2B-BBCD60B1F412}" type="slidenum">
              <a:rPr lang="vi-VN"/>
              <a:pPr>
                <a:defRPr/>
              </a:pPr>
              <a:t>‹#›</a:t>
            </a:fld>
            <a:endParaRPr lang="vi-VN"/>
          </a:p>
        </p:txBody>
      </p:sp>
    </p:spTree>
    <p:extLst>
      <p:ext uri="{BB962C8B-B14F-4D97-AF65-F5344CB8AC3E}">
        <p14:creationId xmlns:p14="http://schemas.microsoft.com/office/powerpoint/2010/main" val="4085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4B5E91B5-57B5-4E0E-B8F6-EC472145124B}" type="slidenum">
              <a:rPr lang="vi-VN"/>
              <a:pPr>
                <a:defRPr/>
              </a:pPr>
              <a:t>‹#›</a:t>
            </a:fld>
            <a:endParaRPr lang="vi-VN"/>
          </a:p>
        </p:txBody>
      </p:sp>
    </p:spTree>
    <p:extLst>
      <p:ext uri="{BB962C8B-B14F-4D97-AF65-F5344CB8AC3E}">
        <p14:creationId xmlns:p14="http://schemas.microsoft.com/office/powerpoint/2010/main" val="26733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1028"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defRPr>
            </a:lvl1pPr>
          </a:lstStyle>
          <a:p>
            <a:pPr>
              <a:defRPr/>
            </a:pPr>
            <a:endParaRPr lang="vi-VN"/>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defRPr>
            </a:lvl1pPr>
          </a:lstStyle>
          <a:p>
            <a:pPr>
              <a:defRPr/>
            </a:pPr>
            <a:endParaRPr lang="vi-VN"/>
          </a:p>
        </p:txBody>
      </p:sp>
      <p:sp>
        <p:nvSpPr>
          <p:cNvPr id="6" name="Slide Number Placeholder 5"/>
          <p:cNvSpPr>
            <a:spLocks noGrp="1"/>
          </p:cNvSpPr>
          <p:nvPr>
            <p:ph type="sldNum" sz="quarter" idx="4"/>
          </p:nvPr>
        </p:nvSpPr>
        <p:spPr>
          <a:xfrm>
            <a:off x="8077200" y="6300787"/>
            <a:ext cx="762000" cy="328613"/>
          </a:xfrm>
          <a:prstGeom prst="rect">
            <a:avLst/>
          </a:prstGeom>
        </p:spPr>
        <p:txBody>
          <a:bodyPr vert="horz" lIns="91440" tIns="45720" rIns="91440" bIns="45720" rtlCol="0" anchor="ctr"/>
          <a:lstStyle>
            <a:lvl1pPr algn="l">
              <a:defRPr sz="1600" b="1">
                <a:solidFill>
                  <a:srgbClr val="000000"/>
                </a:solidFill>
              </a:defRPr>
            </a:lvl1pPr>
          </a:lstStyle>
          <a:p>
            <a:pPr>
              <a:defRPr/>
            </a:pPr>
            <a:fld id="{FED457AA-DFBE-4CD4-9BEB-5294184C168D}" type="slidenum">
              <a:rPr lang="vi-VN" smtClean="0"/>
              <a:pPr>
                <a:defRPr/>
              </a:pPr>
              <a:t>‹#›</a:t>
            </a:fld>
            <a:endParaRPr lang="vi-VN"/>
          </a:p>
        </p:txBody>
      </p:sp>
    </p:spTree>
  </p:cSld>
  <p:clrMap bg1="lt1" tx1="dk1" bg2="lt2" tx2="dk2" accent1="accent1" accent2="accent2" accent3="accent3" accent4="accent4" accent5="accent5" accent6="accent6" hlink="hlink" folHlink="folHlink"/>
  <p:sldLayoutIdLst>
    <p:sldLayoutId id="2147483793" r:id="rId1"/>
    <p:sldLayoutId id="2147483784" r:id="rId2"/>
    <p:sldLayoutId id="2147483794" r:id="rId3"/>
    <p:sldLayoutId id="2147483785" r:id="rId4"/>
    <p:sldLayoutId id="2147483795" r:id="rId5"/>
    <p:sldLayoutId id="2147483786" r:id="rId6"/>
    <p:sldLayoutId id="2147483787" r:id="rId7"/>
    <p:sldLayoutId id="2147483796" r:id="rId8"/>
    <p:sldLayoutId id="2147483788" r:id="rId9"/>
    <p:sldLayoutId id="2147483789" r:id="rId10"/>
    <p:sldLayoutId id="2147483790" r:id="rId11"/>
    <p:sldLayoutId id="2147483791" r:id="rId12"/>
    <p:sldLayoutId id="2147483792" r:id="rId13"/>
  </p:sldLayoutIdLst>
  <p:hf hdr="0" ft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charset="0"/>
        <a:buChar char="•"/>
        <a:defRPr sz="2400" kern="1200">
          <a:solidFill>
            <a:srgbClr val="000000"/>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charset="0"/>
        <a:buChar char="•"/>
        <a:defRPr sz="2000" kern="1200">
          <a:solidFill>
            <a:srgbClr val="000000"/>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charset="0"/>
        <a:buChar char="•"/>
        <a:defRPr kern="1200">
          <a:solidFill>
            <a:srgbClr val="000000"/>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charset="0"/>
        <a:buChar char="•"/>
        <a:defRPr sz="1600" kern="1200">
          <a:solidFill>
            <a:srgbClr val="000000"/>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charset="0"/>
        <a:buChar char="•"/>
        <a:defRPr sz="1400" kern="120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fontAlgn="auto" hangingPunct="1">
              <a:spcAft>
                <a:spcPts val="0"/>
              </a:spcAft>
              <a:defRPr/>
            </a:pPr>
            <a:r>
              <a:rPr lang="en-US" altLang="en-US" sz="4800"/>
              <a:t>elementary sockets </a:t>
            </a:r>
            <a:endParaRPr lang="vi-VN" altLang="en-US" sz="4800"/>
          </a:p>
        </p:txBody>
      </p:sp>
      <p:sp>
        <p:nvSpPr>
          <p:cNvPr id="3075" name="Rectangle 3"/>
          <p:cNvSpPr>
            <a:spLocks noGrp="1" noChangeArrowheads="1"/>
          </p:cNvSpPr>
          <p:nvPr>
            <p:ph type="subTitle" idx="1"/>
          </p:nvPr>
        </p:nvSpPr>
        <p:spPr/>
        <p:txBody>
          <a:bodyPr rtlCol="0">
            <a:normAutofit/>
          </a:bodyPr>
          <a:lstStyle/>
          <a:p>
            <a:pPr eaLnBrk="1" fontAlgn="auto" hangingPunct="1">
              <a:spcAft>
                <a:spcPts val="0"/>
              </a:spcAft>
              <a:buFont typeface="Arial" pitchFamily="34" charset="0"/>
              <a:buNone/>
              <a:defRPr/>
            </a:pPr>
            <a:r>
              <a:rPr lang="en-AU" altLang="en-US"/>
              <a:t>Tran Quang Duc, SoICT, HUST</a:t>
            </a:r>
          </a:p>
        </p:txBody>
      </p:sp>
      <p:sp>
        <p:nvSpPr>
          <p:cNvPr id="2" name="Slide Number Placeholder 1"/>
          <p:cNvSpPr>
            <a:spLocks noGrp="1"/>
          </p:cNvSpPr>
          <p:nvPr>
            <p:ph type="sldNum" sz="quarter" idx="12"/>
          </p:nvPr>
        </p:nvSpPr>
        <p:spPr/>
        <p:txBody>
          <a:bodyPr/>
          <a:lstStyle/>
          <a:p>
            <a:pPr>
              <a:defRPr/>
            </a:pPr>
            <a:fld id="{14F50CC4-9F45-415C-997A-1A14EBBBA648}" type="slidenum">
              <a:rPr lang="vi-VN" smtClean="0"/>
              <a:pPr>
                <a:defRPr/>
              </a:pPr>
              <a:t>1</a:t>
            </a:fld>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fontAlgn="auto" hangingPunct="1">
              <a:spcAft>
                <a:spcPts val="0"/>
              </a:spcAft>
              <a:defRPr/>
            </a:pPr>
            <a:r>
              <a:rPr lang="en-US" altLang="en-US" sz="4800"/>
              <a:t>UDP socket</a:t>
            </a:r>
            <a:endParaRPr lang="vi-VN" altLang="en-US" sz="4800"/>
          </a:p>
        </p:txBody>
      </p:sp>
      <p:sp>
        <p:nvSpPr>
          <p:cNvPr id="3075" name="Rectangle 3"/>
          <p:cNvSpPr>
            <a:spLocks noGrp="1" noChangeArrowheads="1"/>
          </p:cNvSpPr>
          <p:nvPr>
            <p:ph type="subTitle" idx="1"/>
          </p:nvPr>
        </p:nvSpPr>
        <p:spPr/>
        <p:txBody>
          <a:bodyPr rtlCol="0">
            <a:normAutofit/>
          </a:bodyPr>
          <a:lstStyle/>
          <a:p>
            <a:pPr eaLnBrk="1" fontAlgn="auto" hangingPunct="1">
              <a:spcAft>
                <a:spcPts val="0"/>
              </a:spcAft>
              <a:buFont typeface="Arial" pitchFamily="34" charset="0"/>
              <a:buNone/>
              <a:defRPr/>
            </a:pPr>
            <a:endParaRPr lang="en-AU" altLang="en-US"/>
          </a:p>
        </p:txBody>
      </p:sp>
      <p:sp>
        <p:nvSpPr>
          <p:cNvPr id="2" name="Slide Number Placeholder 1"/>
          <p:cNvSpPr>
            <a:spLocks noGrp="1"/>
          </p:cNvSpPr>
          <p:nvPr>
            <p:ph type="sldNum" sz="quarter" idx="12"/>
          </p:nvPr>
        </p:nvSpPr>
        <p:spPr/>
        <p:txBody>
          <a:bodyPr/>
          <a:lstStyle/>
          <a:p>
            <a:pPr>
              <a:defRPr/>
            </a:pPr>
            <a:fld id="{14F50CC4-9F45-415C-997A-1A14EBBBA648}" type="slidenum">
              <a:rPr lang="vi-VN" smtClean="0"/>
              <a:pPr>
                <a:defRPr/>
              </a:pPr>
              <a:t>10</a:t>
            </a:fld>
            <a:endParaRPr lang="vi-VN"/>
          </a:p>
        </p:txBody>
      </p:sp>
    </p:spTree>
    <p:extLst>
      <p:ext uri="{BB962C8B-B14F-4D97-AF65-F5344CB8AC3E}">
        <p14:creationId xmlns:p14="http://schemas.microsoft.com/office/powerpoint/2010/main" val="401421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74675" y="381000"/>
            <a:ext cx="8001000" cy="685800"/>
          </a:xfrm>
        </p:spPr>
        <p:txBody>
          <a:bodyPr>
            <a:normAutofit fontScale="90000"/>
          </a:bodyPr>
          <a:lstStyle/>
          <a:p>
            <a:pPr eaLnBrk="1" fontAlgn="auto" hangingPunct="1">
              <a:spcAft>
                <a:spcPts val="0"/>
              </a:spcAft>
              <a:defRPr/>
            </a:pPr>
            <a:r>
              <a:rPr lang="en-GB" altLang="en-US"/>
              <a:t>UDP (User Datagram Protocol)</a:t>
            </a:r>
            <a:endParaRPr lang="vi-VN" altLang="en-US"/>
          </a:p>
        </p:txBody>
      </p:sp>
      <p:sp>
        <p:nvSpPr>
          <p:cNvPr id="12291" name="Rectangle 4"/>
          <p:cNvSpPr>
            <a:spLocks noGrp="1" noChangeArrowheads="1"/>
          </p:cNvSpPr>
          <p:nvPr>
            <p:ph type="body" sz="half" idx="1"/>
          </p:nvPr>
        </p:nvSpPr>
        <p:spPr>
          <a:xfrm>
            <a:off x="566738" y="1509712"/>
            <a:ext cx="3924300" cy="4267200"/>
          </a:xfrm>
        </p:spPr>
        <p:txBody>
          <a:bodyPr/>
          <a:lstStyle/>
          <a:p>
            <a:pPr eaLnBrk="1" hangingPunct="1"/>
            <a:r>
              <a:rPr lang="vi-VN" altLang="en-US" sz="2600"/>
              <a:t>No reliable </a:t>
            </a:r>
          </a:p>
          <a:p>
            <a:pPr eaLnBrk="1" hangingPunct="1"/>
            <a:r>
              <a:rPr lang="en-US" altLang="en-US" sz="2600"/>
              <a:t>No flow control</a:t>
            </a:r>
            <a:r>
              <a:rPr lang="vi-VN" altLang="en-US" sz="2200"/>
              <a:t> </a:t>
            </a:r>
          </a:p>
          <a:p>
            <a:pPr eaLnBrk="1" hangingPunct="1"/>
            <a:r>
              <a:rPr lang="vi-VN" altLang="en-US" sz="2600"/>
              <a:t>Familiar example </a:t>
            </a:r>
          </a:p>
          <a:p>
            <a:pPr lvl="1" eaLnBrk="1" hangingPunct="1"/>
            <a:r>
              <a:rPr lang="vi-VN" altLang="en-US" sz="2200"/>
              <a:t>DNS</a:t>
            </a:r>
          </a:p>
          <a:p>
            <a:pPr lvl="1" eaLnBrk="1" hangingPunct="1"/>
            <a:r>
              <a:rPr lang="vi-VN" altLang="en-US" sz="2200"/>
              <a:t>Streaming </a:t>
            </a:r>
          </a:p>
          <a:p>
            <a:pPr eaLnBrk="1" hangingPunct="1"/>
            <a:r>
              <a:rPr lang="vi-VN" altLang="en-US" sz="2600"/>
              <a:t>Image</a:t>
            </a:r>
          </a:p>
          <a:p>
            <a:pPr lvl="1" eaLnBrk="1" hangingPunct="1"/>
            <a:r>
              <a:rPr lang="vi-VN" altLang="en-US" sz="2200"/>
              <a:t>Postcard exchange </a:t>
            </a:r>
          </a:p>
        </p:txBody>
      </p:sp>
      <p:sp>
        <p:nvSpPr>
          <p:cNvPr id="12292" name="Text Box 6"/>
          <p:cNvSpPr txBox="1">
            <a:spLocks noChangeArrowheads="1"/>
          </p:cNvSpPr>
          <p:nvPr/>
        </p:nvSpPr>
        <p:spPr bwMode="auto">
          <a:xfrm>
            <a:off x="6940550" y="1447800"/>
            <a:ext cx="12461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1pPr>
            <a:lvl2pPr marL="742950" indent="-28575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2pPr>
            <a:lvl3pPr marL="11430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3pPr>
            <a:lvl4pPr marL="16002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4pPr>
            <a:lvl5pPr marL="20574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9pPr>
          </a:lstStyle>
          <a:p>
            <a:pPr eaLnBrk="1" hangingPunct="1">
              <a:buClr>
                <a:srgbClr val="000000"/>
              </a:buClr>
              <a:buFont typeface="Verdana" pitchFamily="34" charset="0"/>
              <a:buNone/>
            </a:pPr>
            <a:r>
              <a:rPr lang="en-GB" altLang="en-US" sz="2800">
                <a:solidFill>
                  <a:srgbClr val="000000"/>
                </a:solidFill>
                <a:ea typeface="ＭＳ Ｐゴシック" pitchFamily="34" charset="-128"/>
              </a:rPr>
              <a:t>client</a:t>
            </a:r>
          </a:p>
        </p:txBody>
      </p:sp>
      <p:sp>
        <p:nvSpPr>
          <p:cNvPr id="12293" name="Line 7"/>
          <p:cNvSpPr>
            <a:spLocks noChangeShapeType="1"/>
          </p:cNvSpPr>
          <p:nvPr/>
        </p:nvSpPr>
        <p:spPr bwMode="auto">
          <a:xfrm>
            <a:off x="5181600" y="2271712"/>
            <a:ext cx="1588" cy="3657600"/>
          </a:xfrm>
          <a:prstGeom prst="line">
            <a:avLst/>
          </a:prstGeom>
          <a:noFill/>
          <a:ln w="76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2294" name="Text Box 8"/>
          <p:cNvSpPr txBox="1">
            <a:spLocks noChangeArrowheads="1"/>
          </p:cNvSpPr>
          <p:nvPr/>
        </p:nvSpPr>
        <p:spPr bwMode="auto">
          <a:xfrm>
            <a:off x="4603750" y="1447800"/>
            <a:ext cx="1244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1pPr>
            <a:lvl2pPr marL="742950" indent="-28575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2pPr>
            <a:lvl3pPr marL="11430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3pPr>
            <a:lvl4pPr marL="16002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4pPr>
            <a:lvl5pPr marL="20574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9pPr>
          </a:lstStyle>
          <a:p>
            <a:pPr eaLnBrk="1" hangingPunct="1">
              <a:buClr>
                <a:srgbClr val="000000"/>
              </a:buClr>
              <a:buFont typeface="Verdana" pitchFamily="34" charset="0"/>
              <a:buNone/>
            </a:pPr>
            <a:r>
              <a:rPr lang="en-GB" altLang="en-US" sz="2800">
                <a:solidFill>
                  <a:srgbClr val="000000"/>
                </a:solidFill>
                <a:ea typeface="ＭＳ Ｐゴシック" pitchFamily="34" charset="-128"/>
              </a:rPr>
              <a:t>server</a:t>
            </a:r>
          </a:p>
        </p:txBody>
      </p:sp>
      <p:sp>
        <p:nvSpPr>
          <p:cNvPr id="12295" name="Line 9"/>
          <p:cNvSpPr>
            <a:spLocks noChangeShapeType="1"/>
          </p:cNvSpPr>
          <p:nvPr/>
        </p:nvSpPr>
        <p:spPr bwMode="auto">
          <a:xfrm>
            <a:off x="7543800" y="2271712"/>
            <a:ext cx="1588" cy="3657600"/>
          </a:xfrm>
          <a:prstGeom prst="line">
            <a:avLst/>
          </a:prstGeom>
          <a:noFill/>
          <a:ln w="76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10"/>
          <p:cNvSpPr>
            <a:spLocks noChangeShapeType="1"/>
          </p:cNvSpPr>
          <p:nvPr/>
        </p:nvSpPr>
        <p:spPr bwMode="auto">
          <a:xfrm>
            <a:off x="5257800" y="2486025"/>
            <a:ext cx="2209800" cy="6096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7" name="Text Box 11"/>
          <p:cNvSpPr txBox="1">
            <a:spLocks noChangeArrowheads="1"/>
          </p:cNvSpPr>
          <p:nvPr/>
        </p:nvSpPr>
        <p:spPr bwMode="auto">
          <a:xfrm>
            <a:off x="5878513" y="2352675"/>
            <a:ext cx="687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1pPr>
            <a:lvl2pPr marL="742950" indent="-28575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2pPr>
            <a:lvl3pPr marL="11430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3pPr>
            <a:lvl4pPr marL="16002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4pPr>
            <a:lvl5pPr marL="20574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9pPr>
          </a:lstStyle>
          <a:p>
            <a:pPr eaLnBrk="1" hangingPunct="1">
              <a:buClr>
                <a:srgbClr val="000000"/>
              </a:buClr>
              <a:buFont typeface="Verdana" pitchFamily="34" charset="0"/>
              <a:buNone/>
            </a:pPr>
            <a:r>
              <a:rPr lang="en-GB" altLang="en-US">
                <a:solidFill>
                  <a:srgbClr val="000000"/>
                </a:solidFill>
                <a:ea typeface="ＭＳ Ｐゴシック" pitchFamily="34" charset="-128"/>
              </a:rPr>
              <a:t>data</a:t>
            </a:r>
          </a:p>
        </p:txBody>
      </p:sp>
      <p:sp>
        <p:nvSpPr>
          <p:cNvPr id="12298" name="Line 12"/>
          <p:cNvSpPr>
            <a:spLocks noChangeShapeType="1"/>
          </p:cNvSpPr>
          <p:nvPr/>
        </p:nvSpPr>
        <p:spPr bwMode="auto">
          <a:xfrm>
            <a:off x="5257800" y="3081337"/>
            <a:ext cx="2209800" cy="6096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9" name="Text Box 13"/>
          <p:cNvSpPr txBox="1">
            <a:spLocks noChangeArrowheads="1"/>
          </p:cNvSpPr>
          <p:nvPr/>
        </p:nvSpPr>
        <p:spPr bwMode="auto">
          <a:xfrm>
            <a:off x="5878513" y="2947987"/>
            <a:ext cx="687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1pPr>
            <a:lvl2pPr marL="742950" indent="-28575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2pPr>
            <a:lvl3pPr marL="11430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3pPr>
            <a:lvl4pPr marL="16002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4pPr>
            <a:lvl5pPr marL="20574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9pPr>
          </a:lstStyle>
          <a:p>
            <a:pPr eaLnBrk="1" hangingPunct="1">
              <a:buClr>
                <a:srgbClr val="000000"/>
              </a:buClr>
              <a:buFont typeface="Verdana" pitchFamily="34" charset="0"/>
              <a:buNone/>
            </a:pPr>
            <a:r>
              <a:rPr lang="en-GB" altLang="en-US">
                <a:solidFill>
                  <a:srgbClr val="000000"/>
                </a:solidFill>
              </a:rPr>
              <a:t>data</a:t>
            </a:r>
          </a:p>
        </p:txBody>
      </p:sp>
      <p:sp>
        <p:nvSpPr>
          <p:cNvPr id="12300" name="Line 14"/>
          <p:cNvSpPr>
            <a:spLocks noChangeShapeType="1"/>
          </p:cNvSpPr>
          <p:nvPr/>
        </p:nvSpPr>
        <p:spPr bwMode="auto">
          <a:xfrm>
            <a:off x="5257800" y="3719512"/>
            <a:ext cx="2209800" cy="6096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1" name="Text Box 15"/>
          <p:cNvSpPr txBox="1">
            <a:spLocks noChangeArrowheads="1"/>
          </p:cNvSpPr>
          <p:nvPr/>
        </p:nvSpPr>
        <p:spPr bwMode="auto">
          <a:xfrm>
            <a:off x="5878513" y="3557587"/>
            <a:ext cx="687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1pPr>
            <a:lvl2pPr marL="742950" indent="-28575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2pPr>
            <a:lvl3pPr marL="11430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3pPr>
            <a:lvl4pPr marL="16002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4pPr>
            <a:lvl5pPr marL="20574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9pPr>
          </a:lstStyle>
          <a:p>
            <a:pPr eaLnBrk="1" hangingPunct="1">
              <a:buClr>
                <a:srgbClr val="000000"/>
              </a:buClr>
              <a:buFont typeface="Verdana" pitchFamily="34" charset="0"/>
              <a:buNone/>
            </a:pPr>
            <a:r>
              <a:rPr lang="en-GB" altLang="en-US">
                <a:solidFill>
                  <a:srgbClr val="000000"/>
                </a:solidFill>
              </a:rPr>
              <a:t>data</a:t>
            </a:r>
          </a:p>
        </p:txBody>
      </p:sp>
      <p:sp>
        <p:nvSpPr>
          <p:cNvPr id="12302" name="Line 16"/>
          <p:cNvSpPr>
            <a:spLocks noChangeShapeType="1"/>
          </p:cNvSpPr>
          <p:nvPr/>
        </p:nvSpPr>
        <p:spPr bwMode="auto">
          <a:xfrm>
            <a:off x="5257800" y="4329112"/>
            <a:ext cx="2209800" cy="6096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3" name="Text Box 17"/>
          <p:cNvSpPr txBox="1">
            <a:spLocks noChangeArrowheads="1"/>
          </p:cNvSpPr>
          <p:nvPr/>
        </p:nvSpPr>
        <p:spPr bwMode="auto">
          <a:xfrm>
            <a:off x="5908675" y="4176712"/>
            <a:ext cx="687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1pPr>
            <a:lvl2pPr marL="742950" indent="-28575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2pPr>
            <a:lvl3pPr marL="11430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3pPr>
            <a:lvl4pPr marL="16002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4pPr>
            <a:lvl5pPr marL="20574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9pPr>
          </a:lstStyle>
          <a:p>
            <a:pPr eaLnBrk="1" hangingPunct="1">
              <a:buClr>
                <a:srgbClr val="000000"/>
              </a:buClr>
              <a:buFont typeface="Verdana" pitchFamily="34" charset="0"/>
              <a:buNone/>
            </a:pPr>
            <a:r>
              <a:rPr lang="en-GB" altLang="en-US">
                <a:solidFill>
                  <a:srgbClr val="000000"/>
                </a:solidFill>
              </a:rPr>
              <a:t>data</a:t>
            </a:r>
          </a:p>
        </p:txBody>
      </p:sp>
      <p:sp>
        <p:nvSpPr>
          <p:cNvPr id="12304" name="Line 18"/>
          <p:cNvSpPr>
            <a:spLocks noChangeShapeType="1"/>
          </p:cNvSpPr>
          <p:nvPr/>
        </p:nvSpPr>
        <p:spPr bwMode="auto">
          <a:xfrm>
            <a:off x="5257800" y="4910137"/>
            <a:ext cx="2209800" cy="6096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5" name="Text Box 19"/>
          <p:cNvSpPr txBox="1">
            <a:spLocks noChangeArrowheads="1"/>
          </p:cNvSpPr>
          <p:nvPr/>
        </p:nvSpPr>
        <p:spPr bwMode="auto">
          <a:xfrm>
            <a:off x="5878513" y="4776787"/>
            <a:ext cx="687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1pPr>
            <a:lvl2pPr marL="742950" indent="-28575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2pPr>
            <a:lvl3pPr marL="11430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3pPr>
            <a:lvl4pPr marL="16002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4pPr>
            <a:lvl5pPr marL="2057400" indent="-228600" defTabSz="449263"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Verdana" pitchFamily="34" charset="0"/>
                <a:cs typeface="Arial" charset="0"/>
              </a:defRPr>
            </a:lvl9pPr>
          </a:lstStyle>
          <a:p>
            <a:pPr eaLnBrk="1" hangingPunct="1">
              <a:buClr>
                <a:srgbClr val="000000"/>
              </a:buClr>
              <a:buFont typeface="Verdana" pitchFamily="34" charset="0"/>
              <a:buNone/>
            </a:pPr>
            <a:r>
              <a:rPr lang="en-GB" altLang="en-US">
                <a:solidFill>
                  <a:srgbClr val="000000"/>
                </a:solidFill>
              </a:rPr>
              <a:t>data</a:t>
            </a:r>
          </a:p>
        </p:txBody>
      </p:sp>
      <p:sp>
        <p:nvSpPr>
          <p:cNvPr id="2" name="Slide Number Placeholder 1"/>
          <p:cNvSpPr>
            <a:spLocks noGrp="1"/>
          </p:cNvSpPr>
          <p:nvPr>
            <p:ph type="sldNum" sz="quarter" idx="12"/>
          </p:nvPr>
        </p:nvSpPr>
        <p:spPr/>
        <p:txBody>
          <a:bodyPr/>
          <a:lstStyle/>
          <a:p>
            <a:pPr>
              <a:defRPr/>
            </a:pPr>
            <a:fld id="{F2D6D9A2-0665-4725-9B51-8D5020DB82BE}" type="slidenum">
              <a:rPr lang="vi-VN" smtClean="0"/>
              <a:pPr>
                <a:defRPr/>
              </a:pPr>
              <a:t>11</a:t>
            </a:fld>
            <a:endParaRPr lang="vi-V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81000"/>
            <a:ext cx="8229600" cy="762000"/>
          </a:xfrm>
        </p:spPr>
        <p:txBody>
          <a:bodyPr/>
          <a:lstStyle/>
          <a:p>
            <a:pPr eaLnBrk="1" fontAlgn="auto" hangingPunct="1">
              <a:spcAft>
                <a:spcPts val="0"/>
              </a:spcAft>
              <a:defRPr/>
            </a:pPr>
            <a:r>
              <a:rPr lang="en-AU" altLang="en-US"/>
              <a:t>UDP client/server</a:t>
            </a:r>
          </a:p>
        </p:txBody>
      </p:sp>
      <p:sp>
        <p:nvSpPr>
          <p:cNvPr id="13315" name="Rectangle 4"/>
          <p:cNvSpPr>
            <a:spLocks noChangeArrowheads="1"/>
          </p:cNvSpPr>
          <p:nvPr/>
        </p:nvSpPr>
        <p:spPr bwMode="auto">
          <a:xfrm>
            <a:off x="2071688" y="1790700"/>
            <a:ext cx="12192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endParaRPr lang="en-US" altLang="en-US"/>
          </a:p>
        </p:txBody>
      </p:sp>
      <p:sp>
        <p:nvSpPr>
          <p:cNvPr id="13316" name="Text Box 5"/>
          <p:cNvSpPr txBox="1">
            <a:spLocks noChangeArrowheads="1"/>
          </p:cNvSpPr>
          <p:nvPr/>
        </p:nvSpPr>
        <p:spPr bwMode="auto">
          <a:xfrm>
            <a:off x="2225675" y="1752600"/>
            <a:ext cx="917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socket()</a:t>
            </a:r>
            <a:r>
              <a:rPr lang="ar-SA" altLang="en-US">
                <a:solidFill>
                  <a:srgbClr val="000000"/>
                </a:solidFill>
                <a:latin typeface="Times New Roman" pitchFamily="18" charset="0"/>
                <a:ea typeface="ＭＳ Ｐゴシック" pitchFamily="34" charset="-128"/>
                <a:cs typeface="Times New Roman" pitchFamily="18" charset="0"/>
              </a:rPr>
              <a:t>‏</a:t>
            </a:r>
            <a:endParaRPr lang="en-GB" altLang="en-US">
              <a:solidFill>
                <a:srgbClr val="000000"/>
              </a:solidFill>
              <a:latin typeface="Times New Roman" pitchFamily="18" charset="0"/>
              <a:ea typeface="ＭＳ Ｐゴシック" pitchFamily="34" charset="-128"/>
            </a:endParaRPr>
          </a:p>
        </p:txBody>
      </p:sp>
      <p:sp>
        <p:nvSpPr>
          <p:cNvPr id="13317" name="Rectangle 6"/>
          <p:cNvSpPr>
            <a:spLocks noChangeArrowheads="1"/>
          </p:cNvSpPr>
          <p:nvPr/>
        </p:nvSpPr>
        <p:spPr bwMode="auto">
          <a:xfrm>
            <a:off x="2071688" y="2400300"/>
            <a:ext cx="12192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endParaRPr lang="en-US" altLang="en-US"/>
          </a:p>
        </p:txBody>
      </p:sp>
      <p:sp>
        <p:nvSpPr>
          <p:cNvPr id="13318" name="Text Box 7"/>
          <p:cNvSpPr txBox="1">
            <a:spLocks noChangeArrowheads="1"/>
          </p:cNvSpPr>
          <p:nvPr/>
        </p:nvSpPr>
        <p:spPr bwMode="auto">
          <a:xfrm>
            <a:off x="2286000" y="2362200"/>
            <a:ext cx="738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bind()</a:t>
            </a:r>
            <a:r>
              <a:rPr lang="ar-SA" altLang="en-US">
                <a:solidFill>
                  <a:srgbClr val="000000"/>
                </a:solidFill>
                <a:latin typeface="Times New Roman" pitchFamily="18" charset="0"/>
                <a:ea typeface="ＭＳ Ｐゴシック" pitchFamily="34" charset="-128"/>
                <a:cs typeface="Times New Roman" pitchFamily="18" charset="0"/>
              </a:rPr>
              <a:t>‏</a:t>
            </a:r>
            <a:endParaRPr lang="en-GB" altLang="en-US">
              <a:solidFill>
                <a:srgbClr val="000000"/>
              </a:solidFill>
              <a:latin typeface="Times New Roman" pitchFamily="18" charset="0"/>
              <a:ea typeface="ＭＳ Ｐゴシック" pitchFamily="34" charset="-128"/>
            </a:endParaRPr>
          </a:p>
        </p:txBody>
      </p:sp>
      <p:sp>
        <p:nvSpPr>
          <p:cNvPr id="13319" name="Rectangle 8"/>
          <p:cNvSpPr>
            <a:spLocks noChangeArrowheads="1"/>
          </p:cNvSpPr>
          <p:nvPr/>
        </p:nvSpPr>
        <p:spPr bwMode="auto">
          <a:xfrm>
            <a:off x="2071688" y="3086100"/>
            <a:ext cx="12192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endParaRPr lang="en-US" altLang="en-US"/>
          </a:p>
        </p:txBody>
      </p:sp>
      <p:sp>
        <p:nvSpPr>
          <p:cNvPr id="13320" name="Rectangle 9"/>
          <p:cNvSpPr>
            <a:spLocks noChangeArrowheads="1"/>
          </p:cNvSpPr>
          <p:nvPr/>
        </p:nvSpPr>
        <p:spPr bwMode="auto">
          <a:xfrm>
            <a:off x="2071688" y="5524500"/>
            <a:ext cx="12192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endParaRPr lang="en-US" altLang="en-US"/>
          </a:p>
        </p:txBody>
      </p:sp>
      <p:sp>
        <p:nvSpPr>
          <p:cNvPr id="13321" name="Rectangle 10"/>
          <p:cNvSpPr>
            <a:spLocks noChangeArrowheads="1"/>
          </p:cNvSpPr>
          <p:nvPr/>
        </p:nvSpPr>
        <p:spPr bwMode="auto">
          <a:xfrm>
            <a:off x="6491288" y="3314700"/>
            <a:ext cx="12192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endParaRPr lang="en-US" altLang="en-US"/>
          </a:p>
        </p:txBody>
      </p:sp>
      <p:sp>
        <p:nvSpPr>
          <p:cNvPr id="13322" name="Rectangle 11"/>
          <p:cNvSpPr>
            <a:spLocks noChangeArrowheads="1"/>
          </p:cNvSpPr>
          <p:nvPr/>
        </p:nvSpPr>
        <p:spPr bwMode="auto">
          <a:xfrm>
            <a:off x="6491288" y="2705100"/>
            <a:ext cx="12192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endParaRPr lang="en-US" altLang="en-US"/>
          </a:p>
        </p:txBody>
      </p:sp>
      <p:sp>
        <p:nvSpPr>
          <p:cNvPr id="13323" name="Rectangle 12"/>
          <p:cNvSpPr>
            <a:spLocks noChangeArrowheads="1"/>
          </p:cNvSpPr>
          <p:nvPr/>
        </p:nvSpPr>
        <p:spPr bwMode="auto">
          <a:xfrm>
            <a:off x="6491288" y="3924300"/>
            <a:ext cx="12192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endParaRPr lang="en-US" altLang="en-US"/>
          </a:p>
        </p:txBody>
      </p:sp>
      <p:sp>
        <p:nvSpPr>
          <p:cNvPr id="13324" name="Rectangle 13"/>
          <p:cNvSpPr>
            <a:spLocks noChangeArrowheads="1"/>
          </p:cNvSpPr>
          <p:nvPr/>
        </p:nvSpPr>
        <p:spPr bwMode="auto">
          <a:xfrm>
            <a:off x="6491288" y="5767388"/>
            <a:ext cx="12192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endParaRPr lang="en-US" altLang="en-US"/>
          </a:p>
        </p:txBody>
      </p:sp>
      <p:sp>
        <p:nvSpPr>
          <p:cNvPr id="13325" name="Text Box 14"/>
          <p:cNvSpPr txBox="1">
            <a:spLocks noChangeArrowheads="1"/>
          </p:cNvSpPr>
          <p:nvPr/>
        </p:nvSpPr>
        <p:spPr bwMode="auto">
          <a:xfrm>
            <a:off x="6653213" y="2109788"/>
            <a:ext cx="777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b="1">
                <a:solidFill>
                  <a:srgbClr val="000000"/>
                </a:solidFill>
                <a:latin typeface="Times New Roman" pitchFamily="18" charset="0"/>
                <a:ea typeface="ＭＳ Ｐゴシック" pitchFamily="34" charset="-128"/>
              </a:rPr>
              <a:t>Client</a:t>
            </a:r>
          </a:p>
        </p:txBody>
      </p:sp>
      <p:sp>
        <p:nvSpPr>
          <p:cNvPr id="13326" name="Text Box 15"/>
          <p:cNvSpPr txBox="1">
            <a:spLocks noChangeArrowheads="1"/>
          </p:cNvSpPr>
          <p:nvPr/>
        </p:nvSpPr>
        <p:spPr bwMode="auto">
          <a:xfrm>
            <a:off x="6645275" y="2705100"/>
            <a:ext cx="917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socket()</a:t>
            </a:r>
            <a:r>
              <a:rPr lang="ar-SA" altLang="en-US">
                <a:solidFill>
                  <a:srgbClr val="000000"/>
                </a:solidFill>
                <a:latin typeface="Times New Roman" pitchFamily="18" charset="0"/>
                <a:ea typeface="ＭＳ Ｐゴシック" pitchFamily="34" charset="-128"/>
                <a:cs typeface="Times New Roman" pitchFamily="18" charset="0"/>
              </a:rPr>
              <a:t>‏</a:t>
            </a:r>
            <a:endParaRPr lang="en-GB" altLang="en-US">
              <a:solidFill>
                <a:srgbClr val="000000"/>
              </a:solidFill>
              <a:latin typeface="Times New Roman" pitchFamily="18" charset="0"/>
              <a:ea typeface="ＭＳ Ｐゴシック" pitchFamily="34" charset="-128"/>
            </a:endParaRPr>
          </a:p>
        </p:txBody>
      </p:sp>
      <p:sp>
        <p:nvSpPr>
          <p:cNvPr id="13327" name="Text Box 16"/>
          <p:cNvSpPr txBox="1">
            <a:spLocks noChangeArrowheads="1"/>
          </p:cNvSpPr>
          <p:nvPr/>
        </p:nvSpPr>
        <p:spPr bwMode="auto">
          <a:xfrm>
            <a:off x="2073275" y="3062288"/>
            <a:ext cx="1173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recvfrom()</a:t>
            </a:r>
            <a:r>
              <a:rPr lang="ar-SA" altLang="en-US">
                <a:solidFill>
                  <a:srgbClr val="000000"/>
                </a:solidFill>
                <a:latin typeface="Times New Roman" pitchFamily="18" charset="0"/>
                <a:ea typeface="ＭＳ Ｐゴシック" pitchFamily="34" charset="-128"/>
                <a:cs typeface="Times New Roman" pitchFamily="18" charset="0"/>
              </a:rPr>
              <a:t>‏</a:t>
            </a:r>
            <a:endParaRPr lang="en-GB" altLang="en-US">
              <a:solidFill>
                <a:srgbClr val="000000"/>
              </a:solidFill>
              <a:latin typeface="Times New Roman" pitchFamily="18" charset="0"/>
              <a:ea typeface="ＭＳ Ｐゴシック" pitchFamily="34" charset="-128"/>
            </a:endParaRPr>
          </a:p>
        </p:txBody>
      </p:sp>
      <p:sp>
        <p:nvSpPr>
          <p:cNvPr id="13328" name="Text Box 17"/>
          <p:cNvSpPr txBox="1">
            <a:spLocks noChangeArrowheads="1"/>
          </p:cNvSpPr>
          <p:nvPr/>
        </p:nvSpPr>
        <p:spPr bwMode="auto">
          <a:xfrm>
            <a:off x="2287588" y="5500688"/>
            <a:ext cx="930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sendto()</a:t>
            </a:r>
            <a:r>
              <a:rPr lang="ar-SA" altLang="en-US">
                <a:solidFill>
                  <a:srgbClr val="000000"/>
                </a:solidFill>
                <a:latin typeface="Times New Roman" pitchFamily="18" charset="0"/>
                <a:ea typeface="ＭＳ Ｐゴシック" pitchFamily="34" charset="-128"/>
                <a:cs typeface="Times New Roman" pitchFamily="18" charset="0"/>
              </a:rPr>
              <a:t>‏</a:t>
            </a:r>
            <a:endParaRPr lang="en-GB" altLang="en-US">
              <a:solidFill>
                <a:srgbClr val="000000"/>
              </a:solidFill>
              <a:latin typeface="Times New Roman" pitchFamily="18" charset="0"/>
              <a:ea typeface="ＭＳ Ｐゴシック" pitchFamily="34" charset="-128"/>
            </a:endParaRPr>
          </a:p>
        </p:txBody>
      </p:sp>
      <p:sp>
        <p:nvSpPr>
          <p:cNvPr id="13329" name="Text Box 18"/>
          <p:cNvSpPr txBox="1">
            <a:spLocks noChangeArrowheads="1"/>
          </p:cNvSpPr>
          <p:nvPr/>
        </p:nvSpPr>
        <p:spPr bwMode="auto">
          <a:xfrm>
            <a:off x="6740525" y="3276600"/>
            <a:ext cx="738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bind()</a:t>
            </a:r>
            <a:r>
              <a:rPr lang="ar-SA" altLang="en-US">
                <a:solidFill>
                  <a:srgbClr val="000000"/>
                </a:solidFill>
                <a:latin typeface="Times New Roman" pitchFamily="18" charset="0"/>
                <a:ea typeface="ＭＳ Ｐゴシック" pitchFamily="34" charset="-128"/>
                <a:cs typeface="Times New Roman" pitchFamily="18" charset="0"/>
              </a:rPr>
              <a:t>‏</a:t>
            </a:r>
            <a:endParaRPr lang="en-GB" altLang="en-US">
              <a:solidFill>
                <a:srgbClr val="000000"/>
              </a:solidFill>
              <a:latin typeface="Times New Roman" pitchFamily="18" charset="0"/>
              <a:ea typeface="ＭＳ Ｐゴシック" pitchFamily="34" charset="-128"/>
            </a:endParaRPr>
          </a:p>
        </p:txBody>
      </p:sp>
      <p:sp>
        <p:nvSpPr>
          <p:cNvPr id="13330" name="Text Box 19"/>
          <p:cNvSpPr txBox="1">
            <a:spLocks noChangeArrowheads="1"/>
          </p:cNvSpPr>
          <p:nvPr/>
        </p:nvSpPr>
        <p:spPr bwMode="auto">
          <a:xfrm>
            <a:off x="6630988" y="3886200"/>
            <a:ext cx="930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sendto()</a:t>
            </a:r>
            <a:r>
              <a:rPr lang="ar-SA" altLang="en-US">
                <a:solidFill>
                  <a:srgbClr val="000000"/>
                </a:solidFill>
                <a:latin typeface="Times New Roman" pitchFamily="18" charset="0"/>
                <a:ea typeface="ＭＳ Ｐゴシック" pitchFamily="34" charset="-128"/>
                <a:cs typeface="Times New Roman" pitchFamily="18" charset="0"/>
              </a:rPr>
              <a:t>‏</a:t>
            </a:r>
            <a:endParaRPr lang="en-GB" altLang="en-US">
              <a:solidFill>
                <a:srgbClr val="000000"/>
              </a:solidFill>
              <a:latin typeface="Times New Roman" pitchFamily="18" charset="0"/>
              <a:ea typeface="ＭＳ Ｐゴシック" pitchFamily="34" charset="-128"/>
            </a:endParaRPr>
          </a:p>
        </p:txBody>
      </p:sp>
      <p:sp>
        <p:nvSpPr>
          <p:cNvPr id="13331" name="Text Box 20"/>
          <p:cNvSpPr txBox="1">
            <a:spLocks noChangeArrowheads="1"/>
          </p:cNvSpPr>
          <p:nvPr/>
        </p:nvSpPr>
        <p:spPr bwMode="auto">
          <a:xfrm>
            <a:off x="6459538" y="5729288"/>
            <a:ext cx="1173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recvfrom()</a:t>
            </a:r>
            <a:r>
              <a:rPr lang="ar-SA" altLang="en-US">
                <a:solidFill>
                  <a:srgbClr val="000000"/>
                </a:solidFill>
                <a:latin typeface="Times New Roman" pitchFamily="18" charset="0"/>
                <a:ea typeface="ＭＳ Ｐゴシック" pitchFamily="34" charset="-128"/>
                <a:cs typeface="Times New Roman" pitchFamily="18" charset="0"/>
              </a:rPr>
              <a:t>‏</a:t>
            </a:r>
            <a:endParaRPr lang="en-GB" altLang="en-US">
              <a:solidFill>
                <a:srgbClr val="000000"/>
              </a:solidFill>
              <a:latin typeface="Times New Roman" pitchFamily="18" charset="0"/>
              <a:ea typeface="ＭＳ Ｐゴシック" pitchFamily="34" charset="-128"/>
            </a:endParaRPr>
          </a:p>
        </p:txBody>
      </p:sp>
      <p:sp>
        <p:nvSpPr>
          <p:cNvPr id="13332" name="Line 21"/>
          <p:cNvSpPr>
            <a:spLocks noChangeShapeType="1"/>
          </p:cNvSpPr>
          <p:nvPr/>
        </p:nvSpPr>
        <p:spPr bwMode="auto">
          <a:xfrm>
            <a:off x="2605088" y="2109788"/>
            <a:ext cx="1587" cy="3048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3" name="Line 22"/>
          <p:cNvSpPr>
            <a:spLocks noChangeShapeType="1"/>
          </p:cNvSpPr>
          <p:nvPr/>
        </p:nvSpPr>
        <p:spPr bwMode="auto">
          <a:xfrm>
            <a:off x="2605088" y="2719388"/>
            <a:ext cx="1587" cy="3810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4" name="Line 23"/>
          <p:cNvSpPr>
            <a:spLocks noChangeShapeType="1"/>
          </p:cNvSpPr>
          <p:nvPr/>
        </p:nvSpPr>
        <p:spPr bwMode="auto">
          <a:xfrm>
            <a:off x="2605088" y="3405188"/>
            <a:ext cx="1587" cy="21336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5" name="Line 24"/>
          <p:cNvSpPr>
            <a:spLocks noChangeShapeType="1"/>
          </p:cNvSpPr>
          <p:nvPr/>
        </p:nvSpPr>
        <p:spPr bwMode="auto">
          <a:xfrm>
            <a:off x="7024688" y="3009900"/>
            <a:ext cx="1587" cy="3048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6" name="Line 25"/>
          <p:cNvSpPr>
            <a:spLocks noChangeShapeType="1"/>
          </p:cNvSpPr>
          <p:nvPr/>
        </p:nvSpPr>
        <p:spPr bwMode="auto">
          <a:xfrm>
            <a:off x="7024688" y="3619500"/>
            <a:ext cx="1587" cy="3048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7" name="Line 26"/>
          <p:cNvSpPr>
            <a:spLocks noChangeShapeType="1"/>
          </p:cNvSpPr>
          <p:nvPr/>
        </p:nvSpPr>
        <p:spPr bwMode="auto">
          <a:xfrm>
            <a:off x="7024688" y="4243388"/>
            <a:ext cx="1587" cy="15240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8" name="Line 27"/>
          <p:cNvSpPr>
            <a:spLocks noChangeShapeType="1"/>
          </p:cNvSpPr>
          <p:nvPr/>
        </p:nvSpPr>
        <p:spPr bwMode="auto">
          <a:xfrm flipH="1">
            <a:off x="2603500" y="4129088"/>
            <a:ext cx="3889375" cy="4953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9" name="Line 28"/>
          <p:cNvSpPr>
            <a:spLocks noChangeShapeType="1"/>
          </p:cNvSpPr>
          <p:nvPr/>
        </p:nvSpPr>
        <p:spPr bwMode="auto">
          <a:xfrm>
            <a:off x="3290888" y="5614988"/>
            <a:ext cx="3200400" cy="3048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0" name="Text Box 29"/>
          <p:cNvSpPr txBox="1">
            <a:spLocks noChangeArrowheads="1"/>
          </p:cNvSpPr>
          <p:nvPr/>
        </p:nvSpPr>
        <p:spPr bwMode="auto">
          <a:xfrm>
            <a:off x="1143000" y="3633788"/>
            <a:ext cx="1366869" cy="92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Block until data from client</a:t>
            </a:r>
          </a:p>
        </p:txBody>
      </p:sp>
      <p:sp>
        <p:nvSpPr>
          <p:cNvPr id="13341" name="Text Box 30"/>
          <p:cNvSpPr txBox="1">
            <a:spLocks noChangeArrowheads="1"/>
          </p:cNvSpPr>
          <p:nvPr/>
        </p:nvSpPr>
        <p:spPr bwMode="auto">
          <a:xfrm>
            <a:off x="1558925" y="4745038"/>
            <a:ext cx="87947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Process</a:t>
            </a:r>
          </a:p>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request</a:t>
            </a:r>
          </a:p>
        </p:txBody>
      </p:sp>
      <p:sp>
        <p:nvSpPr>
          <p:cNvPr id="13342" name="Text Box 31"/>
          <p:cNvSpPr txBox="1">
            <a:spLocks noChangeArrowheads="1"/>
          </p:cNvSpPr>
          <p:nvPr/>
        </p:nvSpPr>
        <p:spPr bwMode="auto">
          <a:xfrm>
            <a:off x="3749675" y="3952875"/>
            <a:ext cx="1482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Data (request)</a:t>
            </a:r>
            <a:r>
              <a:rPr lang="ar-SA" altLang="en-US">
                <a:solidFill>
                  <a:srgbClr val="000000"/>
                </a:solidFill>
                <a:latin typeface="Times New Roman" pitchFamily="18" charset="0"/>
                <a:ea typeface="ＭＳ Ｐゴシック" pitchFamily="34" charset="-128"/>
                <a:cs typeface="Times New Roman" pitchFamily="18" charset="0"/>
              </a:rPr>
              <a:t>‏</a:t>
            </a:r>
            <a:endParaRPr lang="en-GB" altLang="en-US">
              <a:solidFill>
                <a:srgbClr val="000000"/>
              </a:solidFill>
              <a:latin typeface="Times New Roman" pitchFamily="18" charset="0"/>
              <a:ea typeface="ＭＳ Ｐゴシック" pitchFamily="34" charset="-128"/>
            </a:endParaRPr>
          </a:p>
        </p:txBody>
      </p:sp>
      <p:sp>
        <p:nvSpPr>
          <p:cNvPr id="13343" name="Text Box 32"/>
          <p:cNvSpPr txBox="1">
            <a:spLocks noChangeArrowheads="1"/>
          </p:cNvSpPr>
          <p:nvPr/>
        </p:nvSpPr>
        <p:spPr bwMode="auto">
          <a:xfrm>
            <a:off x="3748088" y="5348288"/>
            <a:ext cx="1292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Data (reply)</a:t>
            </a:r>
            <a:r>
              <a:rPr lang="ar-SA" altLang="en-US">
                <a:solidFill>
                  <a:srgbClr val="000000"/>
                </a:solidFill>
                <a:latin typeface="Times New Roman" pitchFamily="18" charset="0"/>
                <a:ea typeface="ＭＳ Ｐゴシック" pitchFamily="34" charset="-128"/>
                <a:cs typeface="Times New Roman" pitchFamily="18" charset="0"/>
              </a:rPr>
              <a:t>‏</a:t>
            </a:r>
            <a:endParaRPr lang="en-GB" altLang="en-US">
              <a:solidFill>
                <a:srgbClr val="000000"/>
              </a:solidFill>
              <a:latin typeface="Times New Roman" pitchFamily="18" charset="0"/>
              <a:ea typeface="ＭＳ Ｐゴシック" pitchFamily="34" charset="-128"/>
            </a:endParaRPr>
          </a:p>
        </p:txBody>
      </p:sp>
      <p:sp>
        <p:nvSpPr>
          <p:cNvPr id="32" name="Text Box 14"/>
          <p:cNvSpPr txBox="1">
            <a:spLocks noChangeArrowheads="1"/>
          </p:cNvSpPr>
          <p:nvPr/>
        </p:nvSpPr>
        <p:spPr bwMode="auto">
          <a:xfrm>
            <a:off x="2209800" y="1295400"/>
            <a:ext cx="83578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b="1">
                <a:solidFill>
                  <a:srgbClr val="000000"/>
                </a:solidFill>
                <a:latin typeface="Times New Roman" pitchFamily="18" charset="0"/>
                <a:ea typeface="ＭＳ Ｐゴシック" pitchFamily="34" charset="-128"/>
              </a:rPr>
              <a:t>Server</a:t>
            </a:r>
          </a:p>
        </p:txBody>
      </p:sp>
      <p:sp>
        <p:nvSpPr>
          <p:cNvPr id="33" name="Text Box 29"/>
          <p:cNvSpPr txBox="1">
            <a:spLocks noChangeArrowheads="1"/>
          </p:cNvSpPr>
          <p:nvPr/>
        </p:nvSpPr>
        <p:spPr bwMode="auto">
          <a:xfrm>
            <a:off x="7163807" y="4471988"/>
            <a:ext cx="1294393" cy="92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cs typeface="Arial" charset="0"/>
              </a:defRPr>
            </a:lvl9pPr>
          </a:lstStyle>
          <a:p>
            <a:pPr>
              <a:buClr>
                <a:srgbClr val="000000"/>
              </a:buClr>
              <a:buFont typeface="Times New Roman" pitchFamily="18" charset="0"/>
              <a:buNone/>
            </a:pPr>
            <a:r>
              <a:rPr lang="en-GB" altLang="en-US">
                <a:solidFill>
                  <a:srgbClr val="000000"/>
                </a:solidFill>
                <a:latin typeface="Times New Roman" pitchFamily="18" charset="0"/>
                <a:ea typeface="ＭＳ Ｐゴシック" pitchFamily="34" charset="-128"/>
              </a:rPr>
              <a:t>Block until data send to server</a:t>
            </a: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12</a:t>
            </a:fld>
            <a:endParaRPr lang="vi-V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81000"/>
            <a:ext cx="8229600" cy="990600"/>
          </a:xfrm>
        </p:spPr>
        <p:txBody>
          <a:bodyPr/>
          <a:lstStyle/>
          <a:p>
            <a:pPr eaLnBrk="1" fontAlgn="auto" hangingPunct="1">
              <a:spcAft>
                <a:spcPts val="0"/>
              </a:spcAft>
              <a:defRPr/>
            </a:pPr>
            <a:r>
              <a:rPr lang="en-AU" altLang="en-US">
                <a:latin typeface="Courier New" panose="02070309020205020404" pitchFamily="49" charset="0"/>
                <a:cs typeface="Courier New" panose="02070309020205020404" pitchFamily="49" charset="0"/>
              </a:rPr>
              <a:t>recvfrom()</a:t>
            </a:r>
          </a:p>
        </p:txBody>
      </p:sp>
      <p:sp>
        <p:nvSpPr>
          <p:cNvPr id="14339" name="Rectangle 3"/>
          <p:cNvSpPr>
            <a:spLocks noGrp="1" noChangeArrowheads="1"/>
          </p:cNvSpPr>
          <p:nvPr>
            <p:ph idx="1"/>
          </p:nvPr>
        </p:nvSpPr>
        <p:spPr>
          <a:xfrm>
            <a:off x="457200" y="2209800"/>
            <a:ext cx="8229600" cy="4267200"/>
          </a:xfrm>
        </p:spPr>
        <p:txBody>
          <a:bodyPr/>
          <a:lstStyle/>
          <a:p>
            <a:pPr eaLnBrk="1" hangingPunct="1"/>
            <a:r>
              <a:rPr lang="en-AU" altLang="en-US" sz="2000"/>
              <a:t>Received data from a socket</a:t>
            </a:r>
          </a:p>
          <a:p>
            <a:pPr eaLnBrk="1" hangingPunct="1"/>
            <a:r>
              <a:rPr lang="en-AU" altLang="en-US" sz="2000"/>
              <a:t>Parameters:</a:t>
            </a:r>
          </a:p>
          <a:p>
            <a:pPr lvl="1" eaLnBrk="1" hangingPunct="1"/>
            <a:r>
              <a:rPr lang="en-US" altLang="en-US" sz="1800"/>
              <a:t>[IN] </a:t>
            </a:r>
            <a:r>
              <a:rPr lang="en-US" altLang="en-US" sz="1800">
                <a:latin typeface="Courier New" pitchFamily="49" charset="0"/>
                <a:cs typeface="Courier New" pitchFamily="49" charset="0"/>
              </a:rPr>
              <a:t>sockfd:</a:t>
            </a:r>
            <a:r>
              <a:rPr lang="en-US" altLang="en-US" sz="1800" b="1">
                <a:latin typeface="Courier New" pitchFamily="49" charset="0"/>
                <a:cs typeface="Courier New" pitchFamily="49" charset="0"/>
              </a:rPr>
              <a:t> </a:t>
            </a:r>
            <a:r>
              <a:rPr lang="en-US" altLang="en-US" sz="1800"/>
              <a:t>the socket file descriptor</a:t>
            </a:r>
          </a:p>
          <a:p>
            <a:pPr lvl="1" eaLnBrk="1" hangingPunct="1"/>
            <a:r>
              <a:rPr lang="en-AU" altLang="en-US" sz="1800"/>
              <a:t>[OUT] </a:t>
            </a:r>
            <a:r>
              <a:rPr lang="en-US" altLang="en-US" sz="1800">
                <a:latin typeface="Courier New" pitchFamily="49" charset="0"/>
                <a:cs typeface="Courier New" pitchFamily="49" charset="0"/>
              </a:rPr>
              <a:t>buf: </a:t>
            </a:r>
            <a:r>
              <a:rPr lang="en-US" altLang="en-US" sz="1800">
                <a:latin typeface="+mj-lt"/>
                <a:cs typeface="Courier New" pitchFamily="49" charset="0"/>
              </a:rPr>
              <a:t>the buffer where the message  should be stored</a:t>
            </a:r>
          </a:p>
          <a:p>
            <a:pPr lvl="1" eaLnBrk="1" hangingPunct="1"/>
            <a:r>
              <a:rPr lang="en-AU" altLang="en-US" sz="1800">
                <a:latin typeface="+mj-lt"/>
              </a:rPr>
              <a:t>[IN] </a:t>
            </a:r>
            <a:r>
              <a:rPr lang="en-US" altLang="en-US" sz="1800">
                <a:latin typeface="Courier New" pitchFamily="49" charset="0"/>
                <a:cs typeface="Courier New" pitchFamily="49" charset="0"/>
              </a:rPr>
              <a:t>len</a:t>
            </a:r>
            <a:r>
              <a:rPr lang="en-US" altLang="en-US" sz="1800" b="1">
                <a:latin typeface="Courier New" pitchFamily="49" charset="0"/>
                <a:cs typeface="Courier New" pitchFamily="49" charset="0"/>
              </a:rPr>
              <a:t>:</a:t>
            </a:r>
            <a:r>
              <a:rPr lang="en-AU" altLang="en-US" sz="1800">
                <a:latin typeface="+mj-lt"/>
              </a:rPr>
              <a:t> </a:t>
            </a:r>
            <a:r>
              <a:rPr lang="en-US" altLang="en-US" sz="1800">
                <a:latin typeface="+mj-lt"/>
              </a:rPr>
              <a:t>the size of the buffer</a:t>
            </a:r>
          </a:p>
          <a:p>
            <a:pPr lvl="1" eaLnBrk="1" hangingPunct="1"/>
            <a:r>
              <a:rPr lang="en-US" altLang="en-US" sz="1800">
                <a:latin typeface="+mj-lt"/>
                <a:cs typeface="Courier New" pitchFamily="49" charset="0"/>
              </a:rPr>
              <a:t>[IN] </a:t>
            </a:r>
            <a:r>
              <a:rPr lang="en-US" altLang="en-US" sz="1800">
                <a:latin typeface="Courier New" pitchFamily="49" charset="0"/>
                <a:cs typeface="Courier New" pitchFamily="49" charset="0"/>
              </a:rPr>
              <a:t>flags: </a:t>
            </a:r>
            <a:r>
              <a:rPr lang="en-US" altLang="en-US" sz="1800">
                <a:latin typeface="+mj-lt"/>
                <a:cs typeface="Courier New" pitchFamily="49" charset="0"/>
              </a:rPr>
              <a:t>how to control recvfrom function work</a:t>
            </a:r>
          </a:p>
          <a:p>
            <a:pPr lvl="1" eaLnBrk="1" hangingPunct="1"/>
            <a:r>
              <a:rPr lang="en-US" altLang="en-US" sz="1800">
                <a:latin typeface="+mj-lt"/>
                <a:cs typeface="Courier New" pitchFamily="49" charset="0"/>
              </a:rPr>
              <a:t>[OUT] </a:t>
            </a:r>
            <a:r>
              <a:rPr lang="en-US" altLang="en-US" sz="1800">
                <a:latin typeface="Courier New" pitchFamily="49" charset="0"/>
                <a:cs typeface="Courier New" pitchFamily="49" charset="0"/>
              </a:rPr>
              <a:t>from: </a:t>
            </a:r>
            <a:r>
              <a:rPr lang="en-US" altLang="en-US" sz="1800">
                <a:latin typeface="+mj-lt"/>
                <a:cs typeface="Courier New" pitchFamily="49" charset="0"/>
              </a:rPr>
              <a:t>the address of the sender</a:t>
            </a:r>
          </a:p>
          <a:p>
            <a:pPr lvl="1" eaLnBrk="1" hangingPunct="1"/>
            <a:r>
              <a:rPr lang="en-US" altLang="en-US" sz="1800">
                <a:latin typeface="+mj-lt"/>
                <a:cs typeface="Courier New" pitchFamily="49" charset="0"/>
              </a:rPr>
              <a:t>[OUT] </a:t>
            </a:r>
            <a:r>
              <a:rPr lang="en-US" altLang="en-US" sz="1800">
                <a:latin typeface="Courier New" pitchFamily="49" charset="0"/>
                <a:cs typeface="Courier New" pitchFamily="49" charset="0"/>
              </a:rPr>
              <a:t>fromlen:</a:t>
            </a:r>
            <a:r>
              <a:rPr lang="en-US" altLang="en-US" sz="1800">
                <a:latin typeface="+mj-lt"/>
                <a:cs typeface="Courier New" pitchFamily="49" charset="0"/>
              </a:rPr>
              <a:t> the size of sender’s address</a:t>
            </a:r>
            <a:endParaRPr lang="en-AU" altLang="en-US" sz="1800">
              <a:latin typeface="+mj-lt"/>
            </a:endParaRPr>
          </a:p>
          <a:p>
            <a:pPr eaLnBrk="1" hangingPunct="1"/>
            <a:r>
              <a:rPr lang="en-AU" altLang="en-US" sz="2000"/>
              <a:t>Return:</a:t>
            </a:r>
          </a:p>
          <a:p>
            <a:pPr lvl="1" eaLnBrk="1" hangingPunct="1"/>
            <a:r>
              <a:rPr lang="en-US" altLang="en-US" sz="1800"/>
              <a:t>Success: return the length of the received data in bytes. I</a:t>
            </a:r>
            <a:r>
              <a:rPr lang="en-US" sz="1800"/>
              <a:t>f the incoming message is too long to fit in the supplied buffer</a:t>
            </a:r>
            <a:r>
              <a:rPr lang="en-US" altLang="en-US" sz="1800"/>
              <a:t>, </a:t>
            </a:r>
            <a:r>
              <a:rPr lang="en-US" sz="1800"/>
              <a:t>the excess bytes shall be discarded.</a:t>
            </a:r>
            <a:endParaRPr lang="en-US" altLang="en-US" sz="1800"/>
          </a:p>
          <a:p>
            <a:pPr lvl="1" eaLnBrk="1" hangingPunct="1"/>
            <a:r>
              <a:rPr lang="en-US" altLang="en-US" sz="1800"/>
              <a:t>Error: −1 and set </a:t>
            </a:r>
            <a:r>
              <a:rPr lang="en-US" altLang="en-US" sz="1800" b="1"/>
              <a:t>errno </a:t>
            </a:r>
            <a:r>
              <a:rPr lang="en-US" altLang="en-US" sz="1800"/>
              <a:t>to indicate the error.</a:t>
            </a:r>
            <a:endParaRPr lang="en-AU" altLang="en-US" sz="1800"/>
          </a:p>
        </p:txBody>
      </p:sp>
      <p:sp>
        <p:nvSpPr>
          <p:cNvPr id="14340" name="Text Box 5"/>
          <p:cNvSpPr txBox="1">
            <a:spLocks noChangeArrowheads="1"/>
          </p:cNvSpPr>
          <p:nvPr/>
        </p:nvSpPr>
        <p:spPr bwMode="auto">
          <a:xfrm>
            <a:off x="533400" y="1447800"/>
            <a:ext cx="8001000" cy="61555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r>
              <a:rPr lang="en-US" altLang="en-US" sz="1700" b="1" err="1">
                <a:solidFill>
                  <a:srgbClr val="000000"/>
                </a:solidFill>
                <a:latin typeface="Courier New" pitchFamily="49" charset="0"/>
                <a:cs typeface="Courier New" pitchFamily="49" charset="0"/>
              </a:rPr>
              <a:t>ssize_t</a:t>
            </a:r>
            <a:r>
              <a:rPr lang="en-US" altLang="en-US" sz="1700" b="1">
                <a:solidFill>
                  <a:srgbClr val="000000"/>
                </a:solidFill>
                <a:latin typeface="Courier New" pitchFamily="49" charset="0"/>
                <a:cs typeface="Courier New" pitchFamily="49" charset="0"/>
              </a:rPr>
              <a:t> </a:t>
            </a:r>
            <a:r>
              <a:rPr lang="en-US" altLang="en-US" sz="1700" b="1" err="1">
                <a:solidFill>
                  <a:srgbClr val="000000"/>
                </a:solidFill>
                <a:latin typeface="Courier New" pitchFamily="49" charset="0"/>
                <a:cs typeface="Courier New" pitchFamily="49" charset="0"/>
              </a:rPr>
              <a:t>recvfrom</a:t>
            </a:r>
            <a:r>
              <a:rPr lang="en-US" altLang="en-US" sz="1700" b="1">
                <a:solidFill>
                  <a:srgbClr val="000000"/>
                </a:solidFill>
                <a:latin typeface="Courier New" pitchFamily="49" charset="0"/>
                <a:cs typeface="Courier New" pitchFamily="49" charset="0"/>
              </a:rPr>
              <a:t>(int </a:t>
            </a:r>
            <a:r>
              <a:rPr lang="en-US" altLang="en-US" sz="1700" b="1" err="1">
                <a:solidFill>
                  <a:srgbClr val="000000"/>
                </a:solidFill>
                <a:latin typeface="Courier New" pitchFamily="49" charset="0"/>
                <a:cs typeface="Courier New" pitchFamily="49" charset="0"/>
              </a:rPr>
              <a:t>sockfd</a:t>
            </a:r>
            <a:r>
              <a:rPr lang="en-US" altLang="en-US" sz="1700" b="1">
                <a:solidFill>
                  <a:srgbClr val="000000"/>
                </a:solidFill>
                <a:latin typeface="Courier New" pitchFamily="49" charset="0"/>
                <a:cs typeface="Courier New" pitchFamily="49" charset="0"/>
              </a:rPr>
              <a:t>,	 </a:t>
            </a:r>
            <a:r>
              <a:rPr lang="en-US" altLang="en-US" sz="1700" b="1">
                <a:solidFill>
                  <a:srgbClr val="0000FF"/>
                </a:solidFill>
                <a:latin typeface="Courier New" pitchFamily="49" charset="0"/>
                <a:cs typeface="Courier New" pitchFamily="49" charset="0"/>
              </a:rPr>
              <a:t>void</a:t>
            </a:r>
            <a:r>
              <a:rPr lang="en-US" altLang="en-US" sz="1700" b="1">
                <a:solidFill>
                  <a:srgbClr val="000000"/>
                </a:solidFill>
                <a:latin typeface="Courier New" pitchFamily="49" charset="0"/>
                <a:cs typeface="Courier New" pitchFamily="49" charset="0"/>
              </a:rPr>
              <a:t> *</a:t>
            </a:r>
            <a:r>
              <a:rPr lang="en-US" altLang="en-US" sz="1700" b="1" err="1">
                <a:solidFill>
                  <a:srgbClr val="000000"/>
                </a:solidFill>
                <a:latin typeface="Courier New" pitchFamily="49" charset="0"/>
                <a:cs typeface="Courier New" pitchFamily="49" charset="0"/>
              </a:rPr>
              <a:t>buf</a:t>
            </a:r>
            <a:r>
              <a:rPr lang="en-US" altLang="en-US" sz="1700" b="1">
                <a:solidFill>
                  <a:srgbClr val="000000"/>
                </a:solidFill>
                <a:latin typeface="Courier New" pitchFamily="49" charset="0"/>
                <a:cs typeface="Courier New" pitchFamily="49" charset="0"/>
              </a:rPr>
              <a:t>, </a:t>
            </a:r>
            <a:r>
              <a:rPr lang="en-US" altLang="en-US" sz="1700" b="1" err="1">
                <a:solidFill>
                  <a:srgbClr val="000000"/>
                </a:solidFill>
                <a:latin typeface="Courier New" pitchFamily="49" charset="0"/>
                <a:cs typeface="Courier New" pitchFamily="49" charset="0"/>
              </a:rPr>
              <a:t>size_t</a:t>
            </a:r>
            <a:r>
              <a:rPr lang="en-US" altLang="en-US" sz="1700" b="1">
                <a:solidFill>
                  <a:srgbClr val="000000"/>
                </a:solidFill>
                <a:latin typeface="Courier New" pitchFamily="49" charset="0"/>
                <a:cs typeface="Courier New" pitchFamily="49" charset="0"/>
              </a:rPr>
              <a:t> </a:t>
            </a:r>
            <a:r>
              <a:rPr lang="en-US" altLang="en-US" sz="1700" b="1" err="1">
                <a:solidFill>
                  <a:srgbClr val="000000"/>
                </a:solidFill>
                <a:latin typeface="Courier New" pitchFamily="49" charset="0"/>
                <a:cs typeface="Courier New" pitchFamily="49" charset="0"/>
              </a:rPr>
              <a:t>len</a:t>
            </a:r>
            <a:r>
              <a:rPr lang="en-US" altLang="en-US" sz="1700" b="1">
                <a:solidFill>
                  <a:srgbClr val="000000"/>
                </a:solidFill>
                <a:latin typeface="Courier New" pitchFamily="49" charset="0"/>
                <a:cs typeface="Courier New" pitchFamily="49" charset="0"/>
              </a:rPr>
              <a:t>,</a:t>
            </a:r>
            <a:endParaRPr lang="en-US" altLang="en-US" sz="1700" b="1">
              <a:solidFill>
                <a:srgbClr val="008000"/>
              </a:solidFill>
              <a:latin typeface="Courier New" pitchFamily="49" charset="0"/>
              <a:cs typeface="Courier New" pitchFamily="49" charset="0"/>
            </a:endParaRPr>
          </a:p>
          <a:p>
            <a:r>
              <a:rPr lang="en-US" altLang="en-US" sz="1700" b="1">
                <a:solidFill>
                  <a:srgbClr val="0000FF"/>
                </a:solidFill>
                <a:latin typeface="Courier New" pitchFamily="49" charset="0"/>
                <a:cs typeface="Courier New" pitchFamily="49" charset="0"/>
              </a:rPr>
              <a:t>int</a:t>
            </a:r>
            <a:r>
              <a:rPr lang="en-US" altLang="en-US" sz="1700" b="1">
                <a:solidFill>
                  <a:srgbClr val="000000"/>
                </a:solidFill>
                <a:latin typeface="Courier New" pitchFamily="49" charset="0"/>
                <a:cs typeface="Courier New" pitchFamily="49" charset="0"/>
              </a:rPr>
              <a:t> flags, </a:t>
            </a:r>
            <a:r>
              <a:rPr lang="en-US" altLang="en-US" sz="1700" b="1">
                <a:solidFill>
                  <a:srgbClr val="0000FF"/>
                </a:solidFill>
                <a:latin typeface="Courier New" pitchFamily="49" charset="0"/>
                <a:cs typeface="Courier New" pitchFamily="49" charset="0"/>
              </a:rPr>
              <a:t>struct</a:t>
            </a:r>
            <a:r>
              <a:rPr lang="en-US" altLang="en-US" sz="1700" b="1">
                <a:solidFill>
                  <a:srgbClr val="000000"/>
                </a:solidFill>
                <a:latin typeface="Courier New" pitchFamily="49" charset="0"/>
                <a:cs typeface="Courier New" pitchFamily="49" charset="0"/>
              </a:rPr>
              <a:t> </a:t>
            </a:r>
            <a:r>
              <a:rPr lang="en-US" altLang="en-US" sz="1700" b="1" err="1">
                <a:solidFill>
                  <a:srgbClr val="000000"/>
                </a:solidFill>
                <a:latin typeface="Courier New" pitchFamily="49" charset="0"/>
                <a:cs typeface="Courier New" pitchFamily="49" charset="0"/>
              </a:rPr>
              <a:t>sockaddr</a:t>
            </a:r>
            <a:r>
              <a:rPr lang="en-US" altLang="en-US" sz="1700" b="1">
                <a:solidFill>
                  <a:srgbClr val="000000"/>
                </a:solidFill>
                <a:latin typeface="Courier New" pitchFamily="49" charset="0"/>
                <a:cs typeface="Courier New" pitchFamily="49" charset="0"/>
              </a:rPr>
              <a:t> *from, </a:t>
            </a:r>
            <a:r>
              <a:rPr lang="en-US" altLang="en-US" sz="1700" b="1" err="1">
                <a:solidFill>
                  <a:srgbClr val="000000"/>
                </a:solidFill>
                <a:latin typeface="Courier New" pitchFamily="49" charset="0"/>
                <a:cs typeface="Courier New" pitchFamily="49" charset="0"/>
              </a:rPr>
              <a:t>socklen_t</a:t>
            </a:r>
            <a:r>
              <a:rPr lang="en-US" altLang="en-US" sz="1700" b="1">
                <a:solidFill>
                  <a:srgbClr val="000000"/>
                </a:solidFill>
                <a:latin typeface="Courier New" pitchFamily="49" charset="0"/>
                <a:cs typeface="Courier New" pitchFamily="49" charset="0"/>
              </a:rPr>
              <a:t> *</a:t>
            </a:r>
            <a:r>
              <a:rPr lang="en-US" altLang="en-US" sz="1700" b="1" err="1">
                <a:solidFill>
                  <a:srgbClr val="000000"/>
                </a:solidFill>
                <a:latin typeface="Courier New" pitchFamily="49" charset="0"/>
                <a:cs typeface="Courier New" pitchFamily="49" charset="0"/>
              </a:rPr>
              <a:t>fromlen</a:t>
            </a:r>
            <a:r>
              <a:rPr lang="en-US" altLang="en-US" sz="1700" b="1">
                <a:solidFill>
                  <a:srgbClr val="000000"/>
                </a:solidFill>
                <a:latin typeface="Courier New" pitchFamily="49" charset="0"/>
                <a:cs typeface="Courier New" pitchFamily="49" charset="0"/>
              </a:rPr>
              <a:t> );</a:t>
            </a:r>
            <a:endParaRPr lang="vi-VN" altLang="en-US" sz="1700" b="1">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13</a:t>
            </a:fld>
            <a:endParaRPr lang="vi-V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AU" altLang="en-US">
                <a:latin typeface="Courier New" panose="02070309020205020404" pitchFamily="49" charset="0"/>
                <a:cs typeface="Courier New" panose="02070309020205020404" pitchFamily="49" charset="0"/>
              </a:rPr>
              <a:t>recvfrom()</a:t>
            </a:r>
            <a:r>
              <a:rPr lang="en-US"/>
              <a:t>- Flags</a:t>
            </a:r>
          </a:p>
        </p:txBody>
      </p:sp>
      <p:sp>
        <p:nvSpPr>
          <p:cNvPr id="3" name="Content Placeholder 2"/>
          <p:cNvSpPr>
            <a:spLocks noGrp="1"/>
          </p:cNvSpPr>
          <p:nvPr>
            <p:ph idx="1"/>
          </p:nvPr>
        </p:nvSpPr>
        <p:spPr>
          <a:xfrm>
            <a:off x="457200" y="1143000"/>
            <a:ext cx="8229600" cy="5486400"/>
          </a:xfrm>
        </p:spPr>
        <p:txBody>
          <a:bodyPr/>
          <a:lstStyle/>
          <a:p>
            <a:r>
              <a:rPr lang="en-US">
                <a:latin typeface="Courier New" panose="02070309020205020404" pitchFamily="49" charset="0"/>
                <a:cs typeface="Courier New" panose="02070309020205020404" pitchFamily="49" charset="0"/>
              </a:rPr>
              <a:t>MSG_PEEK</a:t>
            </a:r>
            <a:r>
              <a:rPr lang="en-US"/>
              <a:t>: Peeks at an incoming message. The data is treated as unread and the next </a:t>
            </a:r>
            <a:r>
              <a:rPr lang="en-US" i="1"/>
              <a:t>recvfrom</a:t>
            </a:r>
            <a:r>
              <a:rPr lang="en-US"/>
              <a:t>() or similar function shall still return this data.</a:t>
            </a:r>
          </a:p>
          <a:p>
            <a:r>
              <a:rPr lang="en-US">
                <a:latin typeface="Courier New" panose="02070309020205020404" pitchFamily="49" charset="0"/>
                <a:cs typeface="Courier New" panose="02070309020205020404" pitchFamily="49" charset="0"/>
              </a:rPr>
              <a:t>MSG_OOB</a:t>
            </a:r>
            <a:r>
              <a:rPr lang="en-US"/>
              <a:t>: Requests out-of-band data. The significance and semantics of out-of-band data are protocol-specific.</a:t>
            </a:r>
          </a:p>
          <a:p>
            <a:r>
              <a:rPr lang="en-US">
                <a:latin typeface="Courier New" panose="02070309020205020404" pitchFamily="49" charset="0"/>
                <a:cs typeface="Courier New" panose="02070309020205020404" pitchFamily="49" charset="0"/>
              </a:rPr>
              <a:t>MSG_WAITALL</a:t>
            </a:r>
            <a:r>
              <a:rPr lang="en-US"/>
              <a:t>: On SOCK_STREAM sockets this requests that the function block until the full amount of data can be returned, excepting:</a:t>
            </a:r>
          </a:p>
          <a:p>
            <a:pPr lvl="1"/>
            <a:r>
              <a:rPr lang="en-US"/>
              <a:t>the connection is terminated</a:t>
            </a:r>
          </a:p>
          <a:p>
            <a:pPr lvl="1"/>
            <a:r>
              <a:rPr lang="en-US"/>
              <a:t>MSG_PEEK was specified</a:t>
            </a:r>
          </a:p>
          <a:p>
            <a:pPr lvl="1"/>
            <a:r>
              <a:rPr lang="en-US"/>
              <a:t>an error is pending for the socket</a:t>
            </a:r>
          </a:p>
          <a:p>
            <a:pPr lvl="1"/>
            <a:r>
              <a:rPr lang="en-US"/>
              <a:t>a signal is caught</a:t>
            </a:r>
          </a:p>
          <a:p>
            <a:r>
              <a:rPr lang="en-US"/>
              <a:t>Use bitwise OR operator (|) to combine more than one flag</a:t>
            </a:r>
          </a:p>
          <a:p>
            <a:pPr lvl="1"/>
            <a:endParaRPr lang="en-US"/>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14</a:t>
            </a:fld>
            <a:endParaRPr lang="vi-VN"/>
          </a:p>
        </p:txBody>
      </p:sp>
    </p:spTree>
    <p:extLst>
      <p:ext uri="{BB962C8B-B14F-4D97-AF65-F5344CB8AC3E}">
        <p14:creationId xmlns:p14="http://schemas.microsoft.com/office/powerpoint/2010/main" val="4209256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8229600" cy="762000"/>
          </a:xfrm>
        </p:spPr>
        <p:txBody>
          <a:bodyPr/>
          <a:lstStyle/>
          <a:p>
            <a:pPr eaLnBrk="1" fontAlgn="auto" hangingPunct="1">
              <a:spcAft>
                <a:spcPts val="0"/>
              </a:spcAft>
              <a:defRPr/>
            </a:pPr>
            <a:r>
              <a:rPr lang="en-AU" altLang="en-US">
                <a:latin typeface="Courier New" panose="02070309020205020404" pitchFamily="49" charset="0"/>
                <a:cs typeface="Courier New" panose="02070309020205020404" pitchFamily="49" charset="0"/>
              </a:rPr>
              <a:t>sendto()</a:t>
            </a:r>
          </a:p>
        </p:txBody>
      </p:sp>
      <p:sp>
        <p:nvSpPr>
          <p:cNvPr id="14339" name="Rectangle 3"/>
          <p:cNvSpPr>
            <a:spLocks noGrp="1" noChangeArrowheads="1"/>
          </p:cNvSpPr>
          <p:nvPr>
            <p:ph idx="1"/>
          </p:nvPr>
        </p:nvSpPr>
        <p:spPr>
          <a:xfrm>
            <a:off x="457200" y="1981200"/>
            <a:ext cx="8229600" cy="4267200"/>
          </a:xfrm>
        </p:spPr>
        <p:txBody>
          <a:bodyPr/>
          <a:lstStyle/>
          <a:p>
            <a:pPr eaLnBrk="1" hangingPunct="1"/>
            <a:r>
              <a:rPr lang="en-AU" altLang="en-US"/>
              <a:t>Received data from a socket</a:t>
            </a:r>
          </a:p>
          <a:p>
            <a:pPr eaLnBrk="1" hangingPunct="1"/>
            <a:r>
              <a:rPr lang="en-AU" altLang="en-US"/>
              <a:t>Parameters:</a:t>
            </a:r>
          </a:p>
          <a:p>
            <a:pPr lvl="1" eaLnBrk="1" hangingPunct="1"/>
            <a:r>
              <a:rPr lang="en-US" altLang="en-US"/>
              <a:t>[IN] </a:t>
            </a:r>
            <a:r>
              <a:rPr lang="en-US" altLang="en-US">
                <a:latin typeface="Courier New" pitchFamily="49" charset="0"/>
                <a:cs typeface="Courier New" pitchFamily="49" charset="0"/>
              </a:rPr>
              <a:t>sockfd:</a:t>
            </a:r>
            <a:r>
              <a:rPr lang="en-US" altLang="en-US" b="1">
                <a:latin typeface="Courier New" pitchFamily="49" charset="0"/>
                <a:cs typeface="Courier New" pitchFamily="49" charset="0"/>
              </a:rPr>
              <a:t> </a:t>
            </a:r>
            <a:r>
              <a:rPr lang="en-US" altLang="en-US"/>
              <a:t>the socket file descriptor</a:t>
            </a:r>
          </a:p>
          <a:p>
            <a:pPr lvl="1" eaLnBrk="1" hangingPunct="1"/>
            <a:r>
              <a:rPr lang="en-AU" altLang="en-US"/>
              <a:t>[IN] </a:t>
            </a:r>
            <a:r>
              <a:rPr lang="en-US" altLang="en-US">
                <a:latin typeface="Courier New" pitchFamily="49" charset="0"/>
                <a:cs typeface="Courier New" pitchFamily="49" charset="0"/>
              </a:rPr>
              <a:t>buf: </a:t>
            </a:r>
            <a:r>
              <a:rPr lang="en-US"/>
              <a:t>points to a buffer containing the message to be sent</a:t>
            </a:r>
            <a:endParaRPr lang="en-US" altLang="en-US">
              <a:latin typeface="+mj-lt"/>
              <a:cs typeface="Courier New" pitchFamily="49" charset="0"/>
            </a:endParaRPr>
          </a:p>
          <a:p>
            <a:pPr lvl="1" eaLnBrk="1" hangingPunct="1"/>
            <a:r>
              <a:rPr lang="en-AU" altLang="en-US">
                <a:latin typeface="+mj-lt"/>
              </a:rPr>
              <a:t>[IN] </a:t>
            </a:r>
            <a:r>
              <a:rPr lang="en-US" altLang="en-US">
                <a:latin typeface="Courier New" pitchFamily="49" charset="0"/>
                <a:cs typeface="Courier New" pitchFamily="49" charset="0"/>
              </a:rPr>
              <a:t>len</a:t>
            </a:r>
            <a:r>
              <a:rPr lang="en-US" altLang="en-US" b="1">
                <a:latin typeface="Courier New" pitchFamily="49" charset="0"/>
                <a:cs typeface="Courier New" pitchFamily="49" charset="0"/>
              </a:rPr>
              <a:t>:</a:t>
            </a:r>
            <a:r>
              <a:rPr lang="en-AU" altLang="en-US">
                <a:latin typeface="+mj-lt"/>
              </a:rPr>
              <a:t> </a:t>
            </a:r>
            <a:r>
              <a:rPr lang="en-US" altLang="en-US">
                <a:latin typeface="+mj-lt"/>
              </a:rPr>
              <a:t>the size of the message</a:t>
            </a:r>
          </a:p>
          <a:p>
            <a:pPr lvl="1" eaLnBrk="1" hangingPunct="1"/>
            <a:r>
              <a:rPr lang="en-US" altLang="en-US">
                <a:latin typeface="+mj-lt"/>
                <a:cs typeface="Courier New" pitchFamily="49" charset="0"/>
              </a:rPr>
              <a:t>[IN] </a:t>
            </a:r>
            <a:r>
              <a:rPr lang="en-US" altLang="en-US">
                <a:latin typeface="Courier New" pitchFamily="49" charset="0"/>
                <a:cs typeface="Courier New" pitchFamily="49" charset="0"/>
              </a:rPr>
              <a:t>flags: </a:t>
            </a:r>
            <a:r>
              <a:rPr lang="en-US" altLang="en-US">
                <a:latin typeface="+mj-lt"/>
                <a:cs typeface="Courier New" pitchFamily="49" charset="0"/>
              </a:rPr>
              <a:t>how to control sendto function work</a:t>
            </a:r>
          </a:p>
          <a:p>
            <a:pPr lvl="1" eaLnBrk="1" hangingPunct="1"/>
            <a:r>
              <a:rPr lang="en-US" altLang="en-US">
                <a:latin typeface="+mj-lt"/>
                <a:cs typeface="Courier New" pitchFamily="49" charset="0"/>
              </a:rPr>
              <a:t>[IN] </a:t>
            </a:r>
            <a:r>
              <a:rPr lang="en-US" altLang="en-US">
                <a:latin typeface="Courier New" pitchFamily="49" charset="0"/>
                <a:cs typeface="Courier New" pitchFamily="49" charset="0"/>
              </a:rPr>
              <a:t>to: </a:t>
            </a:r>
            <a:r>
              <a:rPr lang="en-US" altLang="en-US">
                <a:latin typeface="+mj-lt"/>
                <a:cs typeface="Courier New" pitchFamily="49" charset="0"/>
              </a:rPr>
              <a:t>the address of the receiver</a:t>
            </a:r>
          </a:p>
          <a:p>
            <a:pPr lvl="1" eaLnBrk="1" hangingPunct="1"/>
            <a:r>
              <a:rPr lang="en-US" altLang="en-US">
                <a:latin typeface="+mj-lt"/>
                <a:cs typeface="Courier New" pitchFamily="49" charset="0"/>
              </a:rPr>
              <a:t>[IN] </a:t>
            </a:r>
            <a:r>
              <a:rPr lang="en-US" altLang="en-US">
                <a:latin typeface="Courier New" pitchFamily="49" charset="0"/>
                <a:cs typeface="Courier New" pitchFamily="49" charset="0"/>
              </a:rPr>
              <a:t>tolen:</a:t>
            </a:r>
            <a:r>
              <a:rPr lang="en-US" altLang="en-US">
                <a:latin typeface="+mj-lt"/>
                <a:cs typeface="Courier New" pitchFamily="49" charset="0"/>
              </a:rPr>
              <a:t> </a:t>
            </a:r>
            <a:r>
              <a:rPr lang="en-US"/>
              <a:t>the length of the </a:t>
            </a:r>
            <a:r>
              <a:rPr lang="en-US">
                <a:latin typeface="Courier New" panose="02070309020205020404" pitchFamily="49" charset="0"/>
                <a:cs typeface="Courier New" panose="02070309020205020404" pitchFamily="49" charset="0"/>
              </a:rPr>
              <a:t>sockaddr</a:t>
            </a:r>
            <a:r>
              <a:rPr lang="en-US" b="1"/>
              <a:t> </a:t>
            </a:r>
            <a:r>
              <a:rPr lang="en-US"/>
              <a:t>structure pointed to by the </a:t>
            </a:r>
            <a:r>
              <a:rPr lang="en-US">
                <a:latin typeface="Courier New" panose="02070309020205020404" pitchFamily="49" charset="0"/>
                <a:cs typeface="Courier New" panose="02070309020205020404" pitchFamily="49" charset="0"/>
              </a:rPr>
              <a:t>to</a:t>
            </a:r>
            <a:r>
              <a:rPr lang="en-US"/>
              <a:t> argument</a:t>
            </a:r>
            <a:endParaRPr lang="en-AU" altLang="en-US">
              <a:latin typeface="+mj-lt"/>
            </a:endParaRPr>
          </a:p>
          <a:p>
            <a:pPr eaLnBrk="1" hangingPunct="1"/>
            <a:r>
              <a:rPr lang="en-AU" altLang="en-US"/>
              <a:t>Return:</a:t>
            </a:r>
          </a:p>
          <a:p>
            <a:pPr lvl="1" eaLnBrk="1" hangingPunct="1"/>
            <a:r>
              <a:rPr lang="en-US" altLang="en-US"/>
              <a:t>Success: shall return the length of the sent message in bytes</a:t>
            </a:r>
          </a:p>
          <a:p>
            <a:pPr lvl="1" eaLnBrk="1" hangingPunct="1"/>
            <a:r>
              <a:rPr lang="en-US" altLang="en-US"/>
              <a:t>Error: −1 and set </a:t>
            </a:r>
            <a:r>
              <a:rPr lang="en-US" altLang="en-US" b="1"/>
              <a:t>errno </a:t>
            </a:r>
            <a:r>
              <a:rPr lang="en-US" altLang="en-US"/>
              <a:t>to indicate the error.</a:t>
            </a:r>
            <a:endParaRPr lang="en-AU" altLang="en-US"/>
          </a:p>
        </p:txBody>
      </p:sp>
      <p:sp>
        <p:nvSpPr>
          <p:cNvPr id="14340" name="Text Box 5"/>
          <p:cNvSpPr txBox="1">
            <a:spLocks noChangeArrowheads="1"/>
          </p:cNvSpPr>
          <p:nvPr/>
        </p:nvSpPr>
        <p:spPr bwMode="auto">
          <a:xfrm>
            <a:off x="533400" y="1219200"/>
            <a:ext cx="8001000" cy="61555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r>
              <a:rPr lang="en-US" altLang="en-US" sz="1700" b="1">
                <a:solidFill>
                  <a:srgbClr val="000000"/>
                </a:solidFill>
                <a:latin typeface="Courier New" pitchFamily="49" charset="0"/>
                <a:cs typeface="Courier New" pitchFamily="49" charset="0"/>
              </a:rPr>
              <a:t>ssize_t sendto</a:t>
            </a:r>
            <a:r>
              <a:rPr lang="en-US" altLang="en-US" sz="1700" b="1">
                <a:latin typeface="Courier New" pitchFamily="49" charset="0"/>
                <a:cs typeface="Courier New" pitchFamily="49" charset="0"/>
              </a:rPr>
              <a:t>(</a:t>
            </a:r>
            <a:r>
              <a:rPr lang="en-US" altLang="en-US" sz="1700" b="1">
                <a:solidFill>
                  <a:srgbClr val="0000FF"/>
                </a:solidFill>
                <a:latin typeface="Courier New" pitchFamily="49" charset="0"/>
                <a:cs typeface="Courier New" pitchFamily="49" charset="0"/>
              </a:rPr>
              <a:t>int</a:t>
            </a:r>
            <a:r>
              <a:rPr lang="en-US" altLang="en-US" sz="1700" b="1">
                <a:solidFill>
                  <a:srgbClr val="000000"/>
                </a:solidFill>
                <a:latin typeface="Courier New" pitchFamily="49" charset="0"/>
                <a:cs typeface="Courier New" pitchFamily="49" charset="0"/>
              </a:rPr>
              <a:t> sockfd, </a:t>
            </a:r>
            <a:r>
              <a:rPr lang="en-US" altLang="en-US" sz="1700" b="1">
                <a:solidFill>
                  <a:srgbClr val="0000FF"/>
                </a:solidFill>
                <a:latin typeface="Courier New" pitchFamily="49" charset="0"/>
                <a:cs typeface="Courier New" pitchFamily="49" charset="0"/>
              </a:rPr>
              <a:t>void</a:t>
            </a:r>
            <a:r>
              <a:rPr lang="en-US" altLang="en-US" sz="1700" b="1">
                <a:solidFill>
                  <a:srgbClr val="000000"/>
                </a:solidFill>
                <a:latin typeface="Courier New" pitchFamily="49" charset="0"/>
                <a:cs typeface="Courier New" pitchFamily="49" charset="0"/>
              </a:rPr>
              <a:t> *buf, size_t len,</a:t>
            </a:r>
            <a:r>
              <a:rPr lang="en-US" altLang="en-US" sz="1700" b="1">
                <a:solidFill>
                  <a:srgbClr val="008000"/>
                </a:solidFill>
                <a:latin typeface="Courier New" pitchFamily="49" charset="0"/>
                <a:cs typeface="Courier New" pitchFamily="49" charset="0"/>
              </a:rPr>
              <a:t> </a:t>
            </a:r>
            <a:r>
              <a:rPr lang="en-US" altLang="en-US" sz="1700" b="1">
                <a:solidFill>
                  <a:srgbClr val="0000FF"/>
                </a:solidFill>
                <a:latin typeface="Courier New" pitchFamily="49" charset="0"/>
                <a:cs typeface="Courier New" pitchFamily="49" charset="0"/>
              </a:rPr>
              <a:t>int</a:t>
            </a:r>
            <a:r>
              <a:rPr lang="en-US" altLang="en-US" sz="1700" b="1">
                <a:solidFill>
                  <a:srgbClr val="000000"/>
                </a:solidFill>
                <a:latin typeface="Courier New" pitchFamily="49" charset="0"/>
                <a:cs typeface="Courier New" pitchFamily="49" charset="0"/>
              </a:rPr>
              <a:t> flags, 		</a:t>
            </a:r>
            <a:r>
              <a:rPr lang="en-US" altLang="en-US" sz="1700" b="1">
                <a:solidFill>
                  <a:srgbClr val="0000FF"/>
                </a:solidFill>
                <a:latin typeface="Courier New" pitchFamily="49" charset="0"/>
                <a:cs typeface="Courier New" pitchFamily="49" charset="0"/>
              </a:rPr>
              <a:t>struct</a:t>
            </a:r>
            <a:r>
              <a:rPr lang="en-US" altLang="en-US" sz="1700" b="1">
                <a:solidFill>
                  <a:srgbClr val="000000"/>
                </a:solidFill>
                <a:latin typeface="Courier New" pitchFamily="49" charset="0"/>
                <a:cs typeface="Courier New" pitchFamily="49" charset="0"/>
              </a:rPr>
              <a:t> sockaddr *to, socklen_t *tolen );</a:t>
            </a:r>
            <a:endParaRPr lang="vi-VN" altLang="en-US" sz="1700" b="1">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15</a:t>
            </a:fld>
            <a:endParaRPr lang="vi-VN"/>
          </a:p>
        </p:txBody>
      </p:sp>
    </p:spTree>
    <p:extLst>
      <p:ext uri="{BB962C8B-B14F-4D97-AF65-F5344CB8AC3E}">
        <p14:creationId xmlns:p14="http://schemas.microsoft.com/office/powerpoint/2010/main" val="3635578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AU" altLang="en-US">
                <a:latin typeface="Courier New" panose="02070309020205020404" pitchFamily="49" charset="0"/>
                <a:cs typeface="Courier New" panose="02070309020205020404" pitchFamily="49" charset="0"/>
              </a:rPr>
              <a:t>sendto()</a:t>
            </a:r>
            <a:r>
              <a:rPr lang="en-US"/>
              <a:t>- Flags</a:t>
            </a:r>
          </a:p>
        </p:txBody>
      </p:sp>
      <p:sp>
        <p:nvSpPr>
          <p:cNvPr id="3" name="Content Placeholder 2"/>
          <p:cNvSpPr>
            <a:spLocks noGrp="1"/>
          </p:cNvSpPr>
          <p:nvPr>
            <p:ph idx="1"/>
          </p:nvPr>
        </p:nvSpPr>
        <p:spPr/>
        <p:txBody>
          <a:bodyPr/>
          <a:lstStyle/>
          <a:p>
            <a:r>
              <a:rPr lang="en-US">
                <a:latin typeface="Courier New" panose="02070309020205020404" pitchFamily="49" charset="0"/>
                <a:cs typeface="Courier New" panose="02070309020205020404" pitchFamily="49" charset="0"/>
              </a:rPr>
              <a:t>MSG_OOB</a:t>
            </a:r>
            <a:r>
              <a:rPr lang="en-US"/>
              <a:t>: Sends out-of-band data on sockets that support out-of-band data.</a:t>
            </a:r>
          </a:p>
          <a:p>
            <a:r>
              <a:rPr lang="en-US">
                <a:latin typeface="Courier New" panose="02070309020205020404" pitchFamily="49" charset="0"/>
                <a:cs typeface="Courier New" panose="02070309020205020404" pitchFamily="49" charset="0"/>
              </a:rPr>
              <a:t>MSG_DONTROUTE</a:t>
            </a:r>
            <a:r>
              <a:rPr lang="en-US"/>
              <a:t>: Don't use a gateway to send out the packet, only send to hosts on directly connected networks</a:t>
            </a:r>
          </a:p>
          <a:p>
            <a:r>
              <a:rPr lang="en-US"/>
              <a:t>Use bitwise OR operator (|) to combine more than one flag</a:t>
            </a:r>
          </a:p>
          <a:p>
            <a:endParaRPr lang="en-US"/>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16</a:t>
            </a:fld>
            <a:endParaRPr lang="vi-VN"/>
          </a:p>
        </p:txBody>
      </p:sp>
    </p:spTree>
    <p:extLst>
      <p:ext uri="{BB962C8B-B14F-4D97-AF65-F5344CB8AC3E}">
        <p14:creationId xmlns:p14="http://schemas.microsoft.com/office/powerpoint/2010/main" val="2139908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AU" altLang="en-US">
                <a:latin typeface="Courier New" panose="02070309020205020404" pitchFamily="49" charset="0"/>
                <a:cs typeface="Courier New" panose="02070309020205020404" pitchFamily="49" charset="0"/>
              </a:rPr>
              <a:t>sendto()</a:t>
            </a:r>
            <a:endParaRPr lang="en-US"/>
          </a:p>
        </p:txBody>
      </p:sp>
      <p:sp>
        <p:nvSpPr>
          <p:cNvPr id="3" name="Content Placeholder 2"/>
          <p:cNvSpPr>
            <a:spLocks noGrp="1"/>
          </p:cNvSpPr>
          <p:nvPr>
            <p:ph idx="1"/>
          </p:nvPr>
        </p:nvSpPr>
        <p:spPr>
          <a:xfrm>
            <a:off x="457200" y="1371600"/>
            <a:ext cx="3581400" cy="5105400"/>
          </a:xfrm>
        </p:spPr>
        <p:txBody>
          <a:bodyPr/>
          <a:lstStyle/>
          <a:p>
            <a:r>
              <a:rPr lang="en-US"/>
              <a:t>UDP socket buffer doesn't really exist</a:t>
            </a:r>
          </a:p>
          <a:p>
            <a:r>
              <a:rPr lang="en-US"/>
              <a:t>UDP socket buffer has a send buffer size</a:t>
            </a:r>
          </a:p>
          <a:p>
            <a:r>
              <a:rPr lang="en-US"/>
              <a:t>If an application writes a datagram larger than the socket send buffer size, </a:t>
            </a:r>
            <a:r>
              <a:rPr lang="en-US">
                <a:latin typeface="Courier New" panose="02070309020205020404" pitchFamily="49" charset="0"/>
                <a:cs typeface="Courier New" panose="02070309020205020404" pitchFamily="49" charset="0"/>
              </a:rPr>
              <a:t>EMSGSIZE</a:t>
            </a:r>
            <a:r>
              <a:rPr lang="en-US"/>
              <a:t> is returned</a:t>
            </a:r>
          </a:p>
        </p:txBody>
      </p:sp>
      <p:sp>
        <p:nvSpPr>
          <p:cNvPr id="5" name="AutoShape 2" descr="graphics/02fig16.gif"/>
          <p:cNvSpPr>
            <a:spLocks noChangeAspect="1" noChangeArrowheads="1"/>
          </p:cNvSpPr>
          <p:nvPr/>
        </p:nvSpPr>
        <p:spPr bwMode="auto">
          <a:xfrm>
            <a:off x="63500" y="-136525"/>
            <a:ext cx="4333875"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397375" y="1371600"/>
            <a:ext cx="1574657" cy="533400"/>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application</a:t>
            </a:r>
          </a:p>
        </p:txBody>
      </p:sp>
      <p:sp>
        <p:nvSpPr>
          <p:cNvPr id="9" name="Rectangle 8"/>
          <p:cNvSpPr/>
          <p:nvPr/>
        </p:nvSpPr>
        <p:spPr>
          <a:xfrm>
            <a:off x="4397374" y="2819400"/>
            <a:ext cx="1574657" cy="533400"/>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UDP</a:t>
            </a:r>
          </a:p>
        </p:txBody>
      </p:sp>
      <p:sp>
        <p:nvSpPr>
          <p:cNvPr id="10" name="Rectangle 9"/>
          <p:cNvSpPr/>
          <p:nvPr/>
        </p:nvSpPr>
        <p:spPr>
          <a:xfrm>
            <a:off x="4397373" y="4114800"/>
            <a:ext cx="1574657" cy="533400"/>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IP</a:t>
            </a:r>
          </a:p>
        </p:txBody>
      </p:sp>
      <p:grpSp>
        <p:nvGrpSpPr>
          <p:cNvPr id="32" name="Group 31"/>
          <p:cNvGrpSpPr/>
          <p:nvPr/>
        </p:nvGrpSpPr>
        <p:grpSpPr>
          <a:xfrm>
            <a:off x="4397375" y="5334000"/>
            <a:ext cx="1574657" cy="1066800"/>
            <a:chOff x="4421259" y="5334000"/>
            <a:chExt cx="1574657" cy="1066800"/>
          </a:xfrm>
        </p:grpSpPr>
        <p:sp>
          <p:nvSpPr>
            <p:cNvPr id="11" name="Rectangle 10"/>
            <p:cNvSpPr/>
            <p:nvPr/>
          </p:nvSpPr>
          <p:spPr>
            <a:xfrm>
              <a:off x="4421259" y="5867400"/>
              <a:ext cx="1574657" cy="533400"/>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datalink</a:t>
              </a:r>
            </a:p>
          </p:txBody>
        </p:sp>
        <p:sp>
          <p:nvSpPr>
            <p:cNvPr id="12" name="Rectangle 11"/>
            <p:cNvSpPr/>
            <p:nvPr/>
          </p:nvSpPr>
          <p:spPr>
            <a:xfrm>
              <a:off x="4421259" y="5334000"/>
              <a:ext cx="1574657" cy="533400"/>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output queue</a:t>
              </a:r>
            </a:p>
          </p:txBody>
        </p:sp>
      </p:grpSp>
      <p:sp>
        <p:nvSpPr>
          <p:cNvPr id="13" name="Rectangle 12"/>
          <p:cNvSpPr/>
          <p:nvPr/>
        </p:nvSpPr>
        <p:spPr>
          <a:xfrm>
            <a:off x="6705600" y="1371600"/>
            <a:ext cx="2286000" cy="533400"/>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application buffer</a:t>
            </a:r>
          </a:p>
        </p:txBody>
      </p:sp>
      <p:sp>
        <p:nvSpPr>
          <p:cNvPr id="14" name="Rectangle 13"/>
          <p:cNvSpPr/>
          <p:nvPr/>
        </p:nvSpPr>
        <p:spPr>
          <a:xfrm>
            <a:off x="6702188" y="2819400"/>
            <a:ext cx="2286000" cy="533400"/>
          </a:xfrm>
          <a:prstGeom prst="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socket send buffer</a:t>
            </a:r>
          </a:p>
        </p:txBody>
      </p:sp>
      <p:cxnSp>
        <p:nvCxnSpPr>
          <p:cNvPr id="17" name="Straight Connector 16"/>
          <p:cNvCxnSpPr/>
          <p:nvPr/>
        </p:nvCxnSpPr>
        <p:spPr>
          <a:xfrm>
            <a:off x="4397375" y="2362200"/>
            <a:ext cx="4594225" cy="0"/>
          </a:xfrm>
          <a:prstGeom prst="line">
            <a:avLst/>
          </a:prstGeom>
          <a:ln w="28575">
            <a:solidFill>
              <a:srgbClr val="000000"/>
            </a:solidFill>
            <a:prstDash val="dashDot"/>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23412" y="1981200"/>
            <a:ext cx="1520588" cy="338554"/>
          </a:xfrm>
          <a:prstGeom prst="rect">
            <a:avLst/>
          </a:prstGeom>
          <a:noFill/>
        </p:spPr>
        <p:txBody>
          <a:bodyPr wrap="square" rtlCol="0">
            <a:spAutoFit/>
          </a:bodyPr>
          <a:lstStyle/>
          <a:p>
            <a:r>
              <a:rPr lang="en-US" sz="1600">
                <a:solidFill>
                  <a:srgbClr val="000000"/>
                </a:solidFill>
              </a:rPr>
              <a:t>user process</a:t>
            </a:r>
          </a:p>
        </p:txBody>
      </p:sp>
      <p:sp>
        <p:nvSpPr>
          <p:cNvPr id="19" name="TextBox 18"/>
          <p:cNvSpPr txBox="1"/>
          <p:nvPr/>
        </p:nvSpPr>
        <p:spPr>
          <a:xfrm>
            <a:off x="7623412" y="2364475"/>
            <a:ext cx="1364776" cy="338554"/>
          </a:xfrm>
          <a:prstGeom prst="rect">
            <a:avLst/>
          </a:prstGeom>
          <a:noFill/>
        </p:spPr>
        <p:txBody>
          <a:bodyPr wrap="square" rtlCol="0">
            <a:spAutoFit/>
          </a:bodyPr>
          <a:lstStyle/>
          <a:p>
            <a:r>
              <a:rPr lang="en-US" sz="1600">
                <a:solidFill>
                  <a:srgbClr val="000000"/>
                </a:solidFill>
              </a:rPr>
              <a:t>kernel</a:t>
            </a:r>
          </a:p>
        </p:txBody>
      </p:sp>
      <p:cxnSp>
        <p:nvCxnSpPr>
          <p:cNvPr id="21" name="Straight Arrow Connector 20"/>
          <p:cNvCxnSpPr/>
          <p:nvPr/>
        </p:nvCxnSpPr>
        <p:spPr>
          <a:xfrm>
            <a:off x="7086600" y="1905000"/>
            <a:ext cx="0" cy="914400"/>
          </a:xfrm>
          <a:prstGeom prst="straightConnector1">
            <a:avLst/>
          </a:prstGeom>
          <a:ln w="19050">
            <a:solidFill>
              <a:srgbClr val="0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86593" y="2001468"/>
            <a:ext cx="1152407" cy="338554"/>
          </a:xfrm>
          <a:prstGeom prst="rect">
            <a:avLst/>
          </a:prstGeom>
          <a:noFill/>
        </p:spPr>
        <p:txBody>
          <a:bodyPr wrap="square" rtlCol="0">
            <a:spAutoFit/>
          </a:bodyPr>
          <a:lstStyle/>
          <a:p>
            <a:r>
              <a:rPr lang="en-US" sz="1600">
                <a:solidFill>
                  <a:srgbClr val="000000"/>
                </a:solidFill>
              </a:rPr>
              <a:t>sendto()</a:t>
            </a:r>
          </a:p>
        </p:txBody>
      </p:sp>
      <p:cxnSp>
        <p:nvCxnSpPr>
          <p:cNvPr id="23" name="Straight Arrow Connector 22"/>
          <p:cNvCxnSpPr/>
          <p:nvPr/>
        </p:nvCxnSpPr>
        <p:spPr>
          <a:xfrm>
            <a:off x="7086600" y="3352800"/>
            <a:ext cx="0" cy="762000"/>
          </a:xfrm>
          <a:prstGeom prst="straightConnector1">
            <a:avLst/>
          </a:prstGeom>
          <a:ln w="19050">
            <a:solidFill>
              <a:srgbClr val="0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239000" y="3429000"/>
            <a:ext cx="1520588" cy="584775"/>
          </a:xfrm>
          <a:prstGeom prst="rect">
            <a:avLst/>
          </a:prstGeom>
          <a:noFill/>
        </p:spPr>
        <p:txBody>
          <a:bodyPr wrap="square" rtlCol="0">
            <a:spAutoFit/>
          </a:bodyPr>
          <a:lstStyle/>
          <a:p>
            <a:r>
              <a:rPr lang="en-US" sz="1600">
                <a:solidFill>
                  <a:srgbClr val="000000"/>
                </a:solidFill>
              </a:rPr>
              <a:t>UDP datagram</a:t>
            </a:r>
          </a:p>
        </p:txBody>
      </p:sp>
      <p:cxnSp>
        <p:nvCxnSpPr>
          <p:cNvPr id="29" name="Straight Arrow Connector 28"/>
          <p:cNvCxnSpPr/>
          <p:nvPr/>
        </p:nvCxnSpPr>
        <p:spPr>
          <a:xfrm>
            <a:off x="7086600" y="4660710"/>
            <a:ext cx="0" cy="673290"/>
          </a:xfrm>
          <a:prstGeom prst="straightConnector1">
            <a:avLst/>
          </a:prstGeom>
          <a:ln w="19050">
            <a:solidFill>
              <a:srgbClr val="0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198057" y="4843046"/>
            <a:ext cx="1520588" cy="338554"/>
          </a:xfrm>
          <a:prstGeom prst="rect">
            <a:avLst/>
          </a:prstGeom>
          <a:noFill/>
        </p:spPr>
        <p:txBody>
          <a:bodyPr wrap="square" rtlCol="0">
            <a:spAutoFit/>
          </a:bodyPr>
          <a:lstStyle/>
          <a:p>
            <a:r>
              <a:rPr lang="en-US" sz="1600">
                <a:solidFill>
                  <a:srgbClr val="000000"/>
                </a:solidFill>
              </a:rPr>
              <a:t>IP packets</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17</a:t>
            </a:fld>
            <a:endParaRPr lang="vi-VN"/>
          </a:p>
        </p:txBody>
      </p:sp>
    </p:spTree>
    <p:extLst>
      <p:ext uri="{BB962C8B-B14F-4D97-AF65-F5344CB8AC3E}">
        <p14:creationId xmlns:p14="http://schemas.microsoft.com/office/powerpoint/2010/main" val="162853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74675" y="381000"/>
            <a:ext cx="8001000" cy="685800"/>
          </a:xfrm>
        </p:spPr>
        <p:txBody>
          <a:bodyPr>
            <a:normAutofit fontScale="90000"/>
          </a:bodyPr>
          <a:lstStyle/>
          <a:p>
            <a:pPr eaLnBrk="1" fontAlgn="auto" hangingPunct="1">
              <a:spcAft>
                <a:spcPts val="0"/>
              </a:spcAft>
              <a:defRPr/>
            </a:pPr>
            <a:r>
              <a:rPr lang="en-AU" altLang="en-US"/>
              <a:t>Example </a:t>
            </a:r>
          </a:p>
        </p:txBody>
      </p:sp>
      <p:sp>
        <p:nvSpPr>
          <p:cNvPr id="18435" name="Rectangle 5"/>
          <p:cNvSpPr>
            <a:spLocks noGrp="1" noChangeArrowheads="1"/>
          </p:cNvSpPr>
          <p:nvPr>
            <p:ph type="body" sz="half" idx="1"/>
          </p:nvPr>
        </p:nvSpPr>
        <p:spPr>
          <a:xfrm>
            <a:off x="566738" y="1524000"/>
            <a:ext cx="8001000" cy="2590800"/>
          </a:xfrm>
        </p:spPr>
        <p:txBody>
          <a:bodyPr/>
          <a:lstStyle/>
          <a:p>
            <a:pPr eaLnBrk="1" hangingPunct="1"/>
            <a:r>
              <a:rPr lang="en-AU" altLang="en-US" sz="2600"/>
              <a:t>A simple UDP client and server</a:t>
            </a:r>
          </a:p>
          <a:p>
            <a:pPr lvl="1" eaLnBrk="1" hangingPunct="1"/>
            <a:r>
              <a:rPr lang="en-AU" altLang="en-US" sz="2200"/>
              <a:t>Server receives data from client</a:t>
            </a:r>
          </a:p>
          <a:p>
            <a:pPr lvl="1" eaLnBrk="1" hangingPunct="1"/>
            <a:r>
              <a:rPr lang="en-AU" altLang="en-US" sz="2200"/>
              <a:t>Server sends back data to client</a:t>
            </a:r>
          </a:p>
          <a:p>
            <a:pPr lvl="1" eaLnBrk="1" hangingPunct="1"/>
            <a:r>
              <a:rPr lang="en-AU" altLang="en-US" sz="2200"/>
              <a:t>It present in udpserv01.c and dg_echo.c </a:t>
            </a:r>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14737"/>
            <a:ext cx="77724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78B6844B-FE88-49A6-B0AF-DDA40F16F1EE}" type="slidenum">
              <a:rPr lang="vi-VN" smtClean="0"/>
              <a:pPr>
                <a:defRPr/>
              </a:pPr>
              <a:t>18</a:t>
            </a:fld>
            <a:endParaRPr lang="vi-V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81000"/>
            <a:ext cx="8229600" cy="685800"/>
          </a:xfrm>
        </p:spPr>
        <p:txBody>
          <a:bodyPr/>
          <a:lstStyle/>
          <a:p>
            <a:pPr eaLnBrk="1" fontAlgn="auto" hangingPunct="1">
              <a:spcAft>
                <a:spcPts val="0"/>
              </a:spcAft>
              <a:defRPr/>
            </a:pPr>
            <a:r>
              <a:rPr lang="en-AU" altLang="en-US" sz="3400"/>
              <a:t>Example – UDP Echo Server</a:t>
            </a:r>
          </a:p>
        </p:txBody>
      </p:sp>
      <p:sp>
        <p:nvSpPr>
          <p:cNvPr id="2" name="TextBox 1"/>
          <p:cNvSpPr txBox="1"/>
          <p:nvPr/>
        </p:nvSpPr>
        <p:spPr>
          <a:xfrm>
            <a:off x="533400" y="1143000"/>
            <a:ext cx="8305800" cy="5509200"/>
          </a:xfrm>
          <a:prstGeom prst="rect">
            <a:avLst/>
          </a:prstGeom>
          <a:noFill/>
          <a:ln>
            <a:solidFill>
              <a:srgbClr val="C00000"/>
            </a:solidFill>
          </a:ln>
        </p:spPr>
        <p:txBody>
          <a:bodyPr wrap="square" rtlCol="0">
            <a:spAutoFit/>
          </a:bodyPr>
          <a:lstStyle/>
          <a:p>
            <a:r>
              <a:rPr lang="en-US" sz="1600">
                <a:solidFill>
                  <a:srgbClr val="0000FF"/>
                </a:solidFill>
                <a:latin typeface="Courier New" panose="02070309020205020404" pitchFamily="49" charset="0"/>
                <a:cs typeface="Courier New" panose="02070309020205020404" pitchFamily="49" charset="0"/>
              </a:rPr>
              <a:t>int</a:t>
            </a:r>
            <a:r>
              <a:rPr lang="en-US" sz="1600">
                <a:solidFill>
                  <a:prstClr val="black"/>
                </a:solidFill>
                <a:latin typeface="Courier New" panose="02070309020205020404" pitchFamily="49" charset="0"/>
                <a:cs typeface="Courier New" panose="02070309020205020404" pitchFamily="49" charset="0"/>
              </a:rPr>
              <a:t> sockfd, rcvBytes, sendBytes;</a:t>
            </a:r>
          </a:p>
          <a:p>
            <a:r>
              <a:rPr lang="en-US" sz="1600">
                <a:solidFill>
                  <a:prstClr val="black"/>
                </a:solidFill>
                <a:latin typeface="Courier New" panose="02070309020205020404" pitchFamily="49" charset="0"/>
                <a:cs typeface="Courier New" panose="02070309020205020404" pitchFamily="49" charset="0"/>
              </a:rPr>
              <a:t>socklen_t len;</a:t>
            </a:r>
          </a:p>
          <a:p>
            <a:r>
              <a:rPr lang="en-US" sz="1600">
                <a:solidFill>
                  <a:srgbClr val="0000FF"/>
                </a:solidFill>
                <a:latin typeface="Courier New" panose="02070309020205020404" pitchFamily="49" charset="0"/>
                <a:cs typeface="Courier New" panose="02070309020205020404" pitchFamily="49" charset="0"/>
              </a:rPr>
              <a:t>char</a:t>
            </a:r>
            <a:r>
              <a:rPr lang="en-US" sz="1600">
                <a:solidFill>
                  <a:prstClr val="black"/>
                </a:solidFill>
                <a:latin typeface="Courier New" panose="02070309020205020404" pitchFamily="49" charset="0"/>
                <a:cs typeface="Courier New" panose="02070309020205020404" pitchFamily="49" charset="0"/>
              </a:rPr>
              <a:t> buff[BUFF_SIZE+1]; </a:t>
            </a:r>
          </a:p>
          <a:p>
            <a:r>
              <a:rPr lang="en-US" sz="1600">
                <a:solidFill>
                  <a:srgbClr val="0000FF"/>
                </a:solidFill>
                <a:latin typeface="Courier New" panose="02070309020205020404" pitchFamily="49" charset="0"/>
                <a:cs typeface="Courier New" panose="02070309020205020404" pitchFamily="49" charset="0"/>
              </a:rPr>
              <a:t>struct</a:t>
            </a:r>
            <a:r>
              <a:rPr lang="en-US" sz="1600">
                <a:solidFill>
                  <a:prstClr val="black"/>
                </a:solidFill>
                <a:latin typeface="Courier New" panose="02070309020205020404" pitchFamily="49" charset="0"/>
                <a:cs typeface="Courier New" panose="02070309020205020404" pitchFamily="49" charset="0"/>
              </a:rPr>
              <a:t> sockaddr_in servaddr, cliaddr;</a:t>
            </a:r>
          </a:p>
          <a:p>
            <a:endParaRPr lang="en-US" sz="1600">
              <a:solidFill>
                <a:prstClr val="black"/>
              </a:solidFill>
              <a:latin typeface="Courier New" panose="02070309020205020404" pitchFamily="49" charset="0"/>
              <a:cs typeface="Courier New" panose="02070309020205020404" pitchFamily="49" charset="0"/>
            </a:endParaRPr>
          </a:p>
          <a:p>
            <a:r>
              <a:rPr lang="en-US" sz="1600">
                <a:solidFill>
                  <a:srgbClr val="008000"/>
                </a:solidFill>
                <a:latin typeface="Courier New" panose="02070309020205020404" pitchFamily="49" charset="0"/>
                <a:cs typeface="Courier New" panose="02070309020205020404" pitchFamily="49" charset="0"/>
              </a:rPr>
              <a:t>//Step 1: Construct socket</a:t>
            </a:r>
          </a:p>
          <a:p>
            <a:r>
              <a:rPr lang="da-DK" sz="1600">
                <a:solidFill>
                  <a:srgbClr val="0000FF"/>
                </a:solidFill>
                <a:latin typeface="Courier New" panose="02070309020205020404" pitchFamily="49" charset="0"/>
                <a:cs typeface="Courier New" panose="02070309020205020404" pitchFamily="49" charset="0"/>
              </a:rPr>
              <a:t>if</a:t>
            </a:r>
            <a:r>
              <a:rPr lang="da-DK" sz="1600">
                <a:solidFill>
                  <a:prstClr val="black"/>
                </a:solidFill>
                <a:latin typeface="Courier New" panose="02070309020205020404" pitchFamily="49" charset="0"/>
                <a:cs typeface="Courier New" panose="02070309020205020404" pitchFamily="49" charset="0"/>
              </a:rPr>
              <a:t>((sockfd = socket(AF_INET, SOCK_DGRAM, 0)) &lt; 0){</a:t>
            </a:r>
          </a:p>
          <a:p>
            <a:r>
              <a:rPr lang="en-US" sz="1600">
                <a:solidFill>
                  <a:prstClr val="black"/>
                </a:solidFill>
                <a:latin typeface="Courier New" panose="02070309020205020404" pitchFamily="49" charset="0"/>
                <a:cs typeface="Courier New" panose="02070309020205020404" pitchFamily="49" charset="0"/>
              </a:rPr>
              <a:t>   perror(</a:t>
            </a:r>
            <a:r>
              <a:rPr lang="en-US" sz="1600">
                <a:solidFill>
                  <a:srgbClr val="A31515"/>
                </a:solidFill>
                <a:latin typeface="Courier New" panose="02070309020205020404" pitchFamily="49" charset="0"/>
                <a:cs typeface="Courier New" panose="02070309020205020404" pitchFamily="49" charset="0"/>
              </a:rPr>
              <a:t>"Error: "</a:t>
            </a:r>
            <a:r>
              <a:rPr lang="en-US" sz="1600">
                <a:solidFill>
                  <a:prstClr val="black"/>
                </a:solidFill>
                <a:latin typeface="Courier New" panose="02070309020205020404" pitchFamily="49" charset="0"/>
                <a:cs typeface="Courier New" panose="02070309020205020404" pitchFamily="49" charset="0"/>
              </a:rPr>
              <a:t>);</a:t>
            </a:r>
          </a:p>
          <a:p>
            <a:r>
              <a:rPr lang="en-US" sz="1600">
                <a:solidFill>
                  <a:srgbClr val="0000FF"/>
                </a:solidFill>
                <a:latin typeface="Courier New" panose="02070309020205020404" pitchFamily="49" charset="0"/>
                <a:cs typeface="Courier New" panose="02070309020205020404" pitchFamily="49" charset="0"/>
              </a:rPr>
              <a:t>   return</a:t>
            </a:r>
            <a:r>
              <a:rPr lang="en-US" sz="1600">
                <a:solidFill>
                  <a:prstClr val="black"/>
                </a:solidFill>
                <a:latin typeface="Courier New" panose="02070309020205020404" pitchFamily="49" charset="0"/>
                <a:cs typeface="Courier New" panose="02070309020205020404" pitchFamily="49" charset="0"/>
              </a:rPr>
              <a:t> 0;</a:t>
            </a:r>
          </a:p>
          <a:p>
            <a:r>
              <a:rPr lang="en-US" sz="1600">
                <a:solidFill>
                  <a:prstClr val="black"/>
                </a:solidFill>
                <a:latin typeface="Courier New" panose="02070309020205020404" pitchFamily="49" charset="0"/>
                <a:cs typeface="Courier New" panose="02070309020205020404" pitchFamily="49" charset="0"/>
              </a:rPr>
              <a:t>} </a:t>
            </a:r>
          </a:p>
          <a:p>
            <a:endParaRPr lang="en-US" sz="1600">
              <a:solidFill>
                <a:prstClr val="black"/>
              </a:solidFill>
              <a:latin typeface="Courier New" panose="02070309020205020404" pitchFamily="49" charset="0"/>
              <a:cs typeface="Courier New" panose="02070309020205020404" pitchFamily="49" charset="0"/>
            </a:endParaRPr>
          </a:p>
          <a:p>
            <a:r>
              <a:rPr lang="en-US" sz="1600">
                <a:solidFill>
                  <a:srgbClr val="008000"/>
                </a:solidFill>
                <a:latin typeface="Courier New" panose="02070309020205020404" pitchFamily="49" charset="0"/>
                <a:cs typeface="Courier New" panose="02070309020205020404" pitchFamily="49" charset="0"/>
              </a:rPr>
              <a:t>//Step 2: Bind address to socket</a:t>
            </a:r>
          </a:p>
          <a:p>
            <a:r>
              <a:rPr lang="en-US" sz="1600">
                <a:solidFill>
                  <a:prstClr val="black"/>
                </a:solidFill>
                <a:latin typeface="Courier New" panose="02070309020205020404" pitchFamily="49" charset="0"/>
                <a:cs typeface="Courier New" panose="02070309020205020404" pitchFamily="49" charset="0"/>
              </a:rPr>
              <a:t>bzero(&amp;servaddr, </a:t>
            </a:r>
            <a:r>
              <a:rPr lang="en-US" sz="1600">
                <a:solidFill>
                  <a:srgbClr val="0000FF"/>
                </a:solidFill>
                <a:latin typeface="Courier New" panose="02070309020205020404" pitchFamily="49" charset="0"/>
                <a:cs typeface="Courier New" panose="02070309020205020404" pitchFamily="49" charset="0"/>
              </a:rPr>
              <a:t>sizeof</a:t>
            </a:r>
            <a:r>
              <a:rPr lang="en-US" sz="1600">
                <a:solidFill>
                  <a:prstClr val="black"/>
                </a:solidFill>
                <a:latin typeface="Courier New" panose="02070309020205020404" pitchFamily="49" charset="0"/>
                <a:cs typeface="Courier New" panose="02070309020205020404" pitchFamily="49" charset="0"/>
              </a:rPr>
              <a:t>(servaddr)); </a:t>
            </a:r>
          </a:p>
          <a:p>
            <a:r>
              <a:rPr lang="en-US" sz="1600">
                <a:solidFill>
                  <a:prstClr val="black"/>
                </a:solidFill>
                <a:latin typeface="Courier New" panose="02070309020205020404" pitchFamily="49" charset="0"/>
                <a:cs typeface="Courier New" panose="02070309020205020404" pitchFamily="49" charset="0"/>
              </a:rPr>
              <a:t>servaddr.sin_family = AF_INET; </a:t>
            </a:r>
          </a:p>
          <a:p>
            <a:r>
              <a:rPr lang="en-US" sz="1600">
                <a:solidFill>
                  <a:prstClr val="black"/>
                </a:solidFill>
                <a:latin typeface="Courier New" panose="02070309020205020404" pitchFamily="49" charset="0"/>
                <a:cs typeface="Courier New" panose="02070309020205020404" pitchFamily="49" charset="0"/>
              </a:rPr>
              <a:t>servaddr.sin_addr.s_addr = htonl(INADDR_ANY); </a:t>
            </a:r>
          </a:p>
          <a:p>
            <a:r>
              <a:rPr lang="en-US" sz="1600">
                <a:solidFill>
                  <a:prstClr val="black"/>
                </a:solidFill>
                <a:latin typeface="Courier New" panose="02070309020205020404" pitchFamily="49" charset="0"/>
                <a:cs typeface="Courier New" panose="02070309020205020404" pitchFamily="49" charset="0"/>
              </a:rPr>
              <a:t>servaddr.sin_port = htons(SERV_PORT);</a:t>
            </a:r>
          </a:p>
          <a:p>
            <a:r>
              <a:rPr lang="en-US" sz="1600">
                <a:solidFill>
                  <a:srgbClr val="0000FF"/>
                </a:solidFill>
                <a:latin typeface="Courier New" panose="02070309020205020404" pitchFamily="49" charset="0"/>
                <a:cs typeface="Courier New" panose="02070309020205020404" pitchFamily="49" charset="0"/>
              </a:rPr>
              <a:t>if</a:t>
            </a:r>
            <a:r>
              <a:rPr lang="en-US" sz="1600">
                <a:solidFill>
                  <a:prstClr val="black"/>
                </a:solidFill>
                <a:latin typeface="Courier New" panose="02070309020205020404" pitchFamily="49" charset="0"/>
                <a:cs typeface="Courier New" panose="02070309020205020404" pitchFamily="49" charset="0"/>
              </a:rPr>
              <a:t>(bind(sockfd, (</a:t>
            </a:r>
            <a:r>
              <a:rPr lang="en-US" sz="1600">
                <a:solidFill>
                  <a:srgbClr val="0000FF"/>
                </a:solidFill>
                <a:latin typeface="Courier New" panose="02070309020205020404" pitchFamily="49" charset="0"/>
                <a:cs typeface="Courier New" panose="02070309020205020404" pitchFamily="49" charset="0"/>
              </a:rPr>
              <a:t>struct</a:t>
            </a:r>
            <a:r>
              <a:rPr lang="en-US" sz="1600">
                <a:solidFill>
                  <a:prstClr val="black"/>
                </a:solidFill>
                <a:latin typeface="Courier New" panose="02070309020205020404" pitchFamily="49" charset="0"/>
                <a:cs typeface="Courier New" panose="02070309020205020404" pitchFamily="49" charset="0"/>
              </a:rPr>
              <a:t> sockaddr *) &amp;servaddr, </a:t>
            </a:r>
            <a:r>
              <a:rPr lang="en-US" sz="1600">
                <a:solidFill>
                  <a:srgbClr val="0000FF"/>
                </a:solidFill>
                <a:latin typeface="Courier New" panose="02070309020205020404" pitchFamily="49" charset="0"/>
                <a:cs typeface="Courier New" panose="02070309020205020404" pitchFamily="49" charset="0"/>
              </a:rPr>
              <a:t>sizeof</a:t>
            </a:r>
            <a:r>
              <a:rPr lang="en-US" sz="1600">
                <a:solidFill>
                  <a:prstClr val="black"/>
                </a:solidFill>
                <a:latin typeface="Courier New" panose="02070309020205020404" pitchFamily="49" charset="0"/>
                <a:cs typeface="Courier New" panose="02070309020205020404" pitchFamily="49" charset="0"/>
              </a:rPr>
              <a:t>(servaddr))){</a:t>
            </a:r>
          </a:p>
          <a:p>
            <a:r>
              <a:rPr lang="en-US" sz="1600">
                <a:solidFill>
                  <a:prstClr val="black"/>
                </a:solidFill>
                <a:latin typeface="Courier New" panose="02070309020205020404" pitchFamily="49" charset="0"/>
                <a:cs typeface="Courier New" panose="02070309020205020404" pitchFamily="49" charset="0"/>
              </a:rPr>
              <a:t>   perror(</a:t>
            </a:r>
            <a:r>
              <a:rPr lang="en-US" sz="1600">
                <a:solidFill>
                  <a:srgbClr val="A31515"/>
                </a:solidFill>
                <a:latin typeface="Courier New" panose="02070309020205020404" pitchFamily="49" charset="0"/>
                <a:cs typeface="Courier New" panose="02070309020205020404" pitchFamily="49" charset="0"/>
              </a:rPr>
              <a:t>"Error: "</a:t>
            </a:r>
            <a:r>
              <a:rPr lang="en-US" sz="1600">
                <a:solidFill>
                  <a:prstClr val="black"/>
                </a:solidFill>
                <a:latin typeface="Courier New" panose="02070309020205020404" pitchFamily="49" charset="0"/>
                <a:cs typeface="Courier New" panose="02070309020205020404" pitchFamily="49" charset="0"/>
              </a:rPr>
              <a:t>);</a:t>
            </a:r>
          </a:p>
          <a:p>
            <a:r>
              <a:rPr lang="en-US" sz="1600">
                <a:solidFill>
                  <a:prstClr val="black"/>
                </a:solidFill>
                <a:latin typeface="Courier New" panose="02070309020205020404" pitchFamily="49" charset="0"/>
                <a:cs typeface="Courier New" panose="02070309020205020404" pitchFamily="49" charset="0"/>
              </a:rPr>
              <a:t>   r</a:t>
            </a:r>
            <a:r>
              <a:rPr lang="en-US" sz="1600">
                <a:solidFill>
                  <a:srgbClr val="0000FF"/>
                </a:solidFill>
                <a:latin typeface="Courier New" panose="02070309020205020404" pitchFamily="49" charset="0"/>
                <a:cs typeface="Courier New" panose="02070309020205020404" pitchFamily="49" charset="0"/>
              </a:rPr>
              <a:t>eturn</a:t>
            </a:r>
            <a:r>
              <a:rPr lang="en-US" sz="1600">
                <a:solidFill>
                  <a:prstClr val="black"/>
                </a:solidFill>
                <a:latin typeface="Courier New" panose="02070309020205020404" pitchFamily="49" charset="0"/>
                <a:cs typeface="Courier New" panose="02070309020205020404" pitchFamily="49" charset="0"/>
              </a:rPr>
              <a:t> 0;</a:t>
            </a:r>
          </a:p>
          <a:p>
            <a:r>
              <a:rPr lang="en-US" sz="1600">
                <a:solidFill>
                  <a:prstClr val="black"/>
                </a:solidFill>
                <a:latin typeface="Courier New" panose="02070309020205020404" pitchFamily="49" charset="0"/>
                <a:cs typeface="Courier New" panose="02070309020205020404" pitchFamily="49" charset="0"/>
              </a:rPr>
              <a:t>}</a:t>
            </a:r>
          </a:p>
          <a:p>
            <a:endParaRPr lang="en-US" sz="1600">
              <a:solidFill>
                <a:prstClr val="black"/>
              </a:solidFill>
              <a:latin typeface="Courier New" panose="02070309020205020404" pitchFamily="49" charset="0"/>
              <a:cs typeface="Courier New" panose="02070309020205020404" pitchFamily="49" charset="0"/>
            </a:endParaRPr>
          </a:p>
          <a:p>
            <a:r>
              <a:rPr lang="en-US" sz="1600">
                <a:solidFill>
                  <a:prstClr val="black"/>
                </a:solidFill>
                <a:latin typeface="Courier New" panose="02070309020205020404" pitchFamily="49" charset="0"/>
                <a:cs typeface="Courier New" panose="02070309020205020404" pitchFamily="49" charset="0"/>
              </a:rPr>
              <a:t>printf(</a:t>
            </a:r>
            <a:r>
              <a:rPr lang="en-US" sz="1600">
                <a:solidFill>
                  <a:srgbClr val="A31515"/>
                </a:solidFill>
                <a:latin typeface="Courier New" panose="02070309020205020404" pitchFamily="49" charset="0"/>
                <a:cs typeface="Courier New" panose="02070309020205020404" pitchFamily="49" charset="0"/>
              </a:rPr>
              <a:t>"Server started."</a:t>
            </a:r>
            <a:r>
              <a:rPr lang="en-US" sz="1600">
                <a:solidFill>
                  <a:prstClr val="black"/>
                </a:solidFill>
                <a:latin typeface="Courier New" panose="02070309020205020404" pitchFamily="49" charset="0"/>
                <a:cs typeface="Courier New" panose="02070309020205020404" pitchFamily="49" charset="0"/>
              </a:rPr>
              <a:t>);</a:t>
            </a:r>
            <a:endParaRPr lang="en-US" sz="160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pPr>
              <a:defRPr/>
            </a:pPr>
            <a:fld id="{5CCE348F-AE0D-4038-8820-11705935FBC3}" type="slidenum">
              <a:rPr lang="vi-VN" smtClean="0"/>
              <a:pPr>
                <a:defRPr/>
              </a:pPr>
              <a:t>19</a:t>
            </a:fld>
            <a:endParaRPr lang="vi-VN"/>
          </a:p>
        </p:txBody>
      </p:sp>
    </p:spTree>
    <p:extLst>
      <p:ext uri="{BB962C8B-B14F-4D97-AF65-F5344CB8AC3E}">
        <p14:creationId xmlns:p14="http://schemas.microsoft.com/office/powerpoint/2010/main" val="77908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altLang="en-US"/>
              <a:t>Content</a:t>
            </a:r>
            <a:endParaRPr lang="vi-VN" altLang="en-US"/>
          </a:p>
        </p:txBody>
      </p:sp>
      <p:sp>
        <p:nvSpPr>
          <p:cNvPr id="7171" name="Rectangle 3"/>
          <p:cNvSpPr>
            <a:spLocks noGrp="1" noChangeArrowheads="1"/>
          </p:cNvSpPr>
          <p:nvPr>
            <p:ph idx="1"/>
          </p:nvPr>
        </p:nvSpPr>
        <p:spPr/>
        <p:txBody>
          <a:bodyPr/>
          <a:lstStyle/>
          <a:p>
            <a:pPr eaLnBrk="1" hangingPunct="1"/>
            <a:r>
              <a:rPr lang="en-US" altLang="en-US"/>
              <a:t>socket()</a:t>
            </a:r>
          </a:p>
          <a:p>
            <a:pPr eaLnBrk="1" hangingPunct="1"/>
            <a:r>
              <a:rPr lang="en-US" altLang="en-US"/>
              <a:t>UDP Socket APIs</a:t>
            </a:r>
          </a:p>
          <a:p>
            <a:pPr eaLnBrk="1" hangingPunct="1"/>
            <a:r>
              <a:rPr lang="en-US" altLang="en-US"/>
              <a:t>TCP Socket APIs</a:t>
            </a:r>
          </a:p>
          <a:p>
            <a:pPr eaLnBrk="1" hangingPunct="1"/>
            <a:r>
              <a:rPr lang="en-US" altLang="en-US"/>
              <a:t>Iterative TCP Server</a:t>
            </a:r>
          </a:p>
          <a:p>
            <a:pPr eaLnBrk="1" hangingPunct="1"/>
            <a:r>
              <a:rPr lang="en-US" altLang="en-US"/>
              <a:t>Design application protocol</a:t>
            </a:r>
            <a:endParaRPr lang="vi-VN" altLang="en-US"/>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2</a:t>
            </a:fld>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81000"/>
            <a:ext cx="8229600" cy="685800"/>
          </a:xfrm>
        </p:spPr>
        <p:txBody>
          <a:bodyPr/>
          <a:lstStyle/>
          <a:p>
            <a:pPr eaLnBrk="1" fontAlgn="auto" hangingPunct="1">
              <a:spcAft>
                <a:spcPts val="0"/>
              </a:spcAft>
              <a:defRPr/>
            </a:pPr>
            <a:r>
              <a:rPr lang="en-AU" altLang="en-US" sz="3400"/>
              <a:t>Example – UDP Echo Server(cont) </a:t>
            </a:r>
          </a:p>
        </p:txBody>
      </p:sp>
      <p:sp>
        <p:nvSpPr>
          <p:cNvPr id="2" name="TextBox 1"/>
          <p:cNvSpPr txBox="1"/>
          <p:nvPr/>
        </p:nvSpPr>
        <p:spPr>
          <a:xfrm>
            <a:off x="609600" y="1143000"/>
            <a:ext cx="7924800" cy="5016758"/>
          </a:xfrm>
          <a:prstGeom prst="rect">
            <a:avLst/>
          </a:prstGeom>
          <a:noFill/>
          <a:ln>
            <a:solidFill>
              <a:srgbClr val="C00000"/>
            </a:solidFill>
          </a:ln>
        </p:spPr>
        <p:txBody>
          <a:bodyPr wrap="square" rtlCol="0">
            <a:spAutoFit/>
          </a:bodyPr>
          <a:lstStyle/>
          <a:p>
            <a:r>
              <a:rPr lang="en-US" sz="1600">
                <a:latin typeface="Courier New" panose="02070309020205020404" pitchFamily="49" charset="0"/>
                <a:cs typeface="Courier New" panose="02070309020205020404" pitchFamily="49" charset="0"/>
              </a:rPr>
              <a:t> </a:t>
            </a:r>
            <a:r>
              <a:rPr lang="en-US" sz="1600">
                <a:solidFill>
                  <a:srgbClr val="008000"/>
                </a:solidFill>
                <a:latin typeface="Courier New" panose="02070309020205020404" pitchFamily="49" charset="0"/>
                <a:cs typeface="Courier New" panose="02070309020205020404" pitchFamily="49" charset="0"/>
              </a:rPr>
              <a:t>//Step 3: Communicate with client</a:t>
            </a:r>
          </a:p>
          <a:p>
            <a:r>
              <a:rPr lang="en-US" sz="1600">
                <a:solidFill>
                  <a:srgbClr val="0000FF"/>
                </a:solidFill>
                <a:latin typeface="Courier New" panose="02070309020205020404" pitchFamily="49" charset="0"/>
                <a:cs typeface="Courier New" panose="02070309020205020404" pitchFamily="49" charset="0"/>
              </a:rPr>
              <a:t>for</a:t>
            </a:r>
            <a:r>
              <a:rPr lang="en-US" sz="1600">
                <a:solidFill>
                  <a:prstClr val="black"/>
                </a:solidFill>
                <a:latin typeface="Courier New" panose="02070309020205020404" pitchFamily="49" charset="0"/>
                <a:cs typeface="Courier New" panose="02070309020205020404" pitchFamily="49" charset="0"/>
              </a:rPr>
              <a:t> ( ; ; ) { </a:t>
            </a:r>
          </a:p>
          <a:p>
            <a:r>
              <a:rPr lang="en-US" sz="1600">
                <a:solidFill>
                  <a:prstClr val="black"/>
                </a:solidFill>
                <a:latin typeface="Courier New" panose="02070309020205020404" pitchFamily="49" charset="0"/>
                <a:cs typeface="Courier New" panose="02070309020205020404" pitchFamily="49" charset="0"/>
              </a:rPr>
              <a:t>   len = </a:t>
            </a:r>
            <a:r>
              <a:rPr lang="en-US" sz="1600">
                <a:solidFill>
                  <a:srgbClr val="0000FF"/>
                </a:solidFill>
                <a:latin typeface="Courier New" panose="02070309020205020404" pitchFamily="49" charset="0"/>
                <a:cs typeface="Courier New" panose="02070309020205020404" pitchFamily="49" charset="0"/>
              </a:rPr>
              <a:t>sizeof</a:t>
            </a:r>
            <a:r>
              <a:rPr lang="en-US" sz="1600">
                <a:solidFill>
                  <a:prstClr val="black"/>
                </a:solidFill>
                <a:latin typeface="Courier New" panose="02070309020205020404" pitchFamily="49" charset="0"/>
                <a:cs typeface="Courier New" panose="02070309020205020404" pitchFamily="49" charset="0"/>
              </a:rPr>
              <a:t>(cliaddr); </a:t>
            </a:r>
          </a:p>
          <a:p>
            <a:r>
              <a:rPr lang="en-US" sz="1600">
                <a:solidFill>
                  <a:prstClr val="black"/>
                </a:solidFill>
                <a:latin typeface="Courier New" panose="02070309020205020404" pitchFamily="49" charset="0"/>
                <a:cs typeface="Courier New" panose="02070309020205020404" pitchFamily="49" charset="0"/>
              </a:rPr>
              <a:t>   rcvBytes = recvfrom(sockfd, buff, BUFF_SIZE, 0,</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struct</a:t>
            </a:r>
            <a:r>
              <a:rPr lang="en-US" sz="1600">
                <a:solidFill>
                  <a:prstClr val="black"/>
                </a:solidFill>
                <a:latin typeface="Courier New" panose="02070309020205020404" pitchFamily="49" charset="0"/>
                <a:cs typeface="Courier New" panose="02070309020205020404" pitchFamily="49" charset="0"/>
              </a:rPr>
              <a:t> sockaddr *) &amp;cliaddr, &amp;len);</a:t>
            </a:r>
          </a:p>
          <a:p>
            <a:r>
              <a:rPr lang="en-US" sz="1600">
                <a:solidFill>
                  <a:srgbClr val="0000FF"/>
                </a:solidFill>
                <a:latin typeface="Courier New" panose="02070309020205020404" pitchFamily="49" charset="0"/>
                <a:cs typeface="Courier New" panose="02070309020205020404" pitchFamily="49" charset="0"/>
              </a:rPr>
              <a:t>   if</a:t>
            </a:r>
            <a:r>
              <a:rPr lang="en-US" sz="1600">
                <a:solidFill>
                  <a:prstClr val="black"/>
                </a:solidFill>
                <a:latin typeface="Courier New" panose="02070309020205020404" pitchFamily="49" charset="0"/>
                <a:cs typeface="Courier New" panose="02070309020205020404" pitchFamily="49" charset="0"/>
              </a:rPr>
              <a:t>(rcvBytes &lt; 0){</a:t>
            </a:r>
          </a:p>
          <a:p>
            <a:r>
              <a:rPr lang="en-US" sz="1600">
                <a:solidFill>
                  <a:prstClr val="black"/>
                </a:solidFill>
                <a:latin typeface="Courier New" panose="02070309020205020404" pitchFamily="49" charset="0"/>
                <a:cs typeface="Courier New" panose="02070309020205020404" pitchFamily="49" charset="0"/>
              </a:rPr>
              <a:t>	perror(</a:t>
            </a:r>
            <a:r>
              <a:rPr lang="en-US" sz="1600">
                <a:solidFill>
                  <a:srgbClr val="A31515"/>
                </a:solidFill>
                <a:latin typeface="Courier New" panose="02070309020205020404" pitchFamily="49" charset="0"/>
                <a:cs typeface="Courier New" panose="02070309020205020404" pitchFamily="49" charset="0"/>
              </a:rPr>
              <a:t>"Error: "</a:t>
            </a:r>
            <a:r>
              <a:rPr lang="en-US" sz="1600">
                <a:solidFill>
                  <a:prstClr val="black"/>
                </a:solidFill>
                <a:latin typeface="Courier New" panose="02070309020205020404" pitchFamily="49" charset="0"/>
                <a:cs typeface="Courier New" panose="02070309020205020404" pitchFamily="49" charset="0"/>
              </a:rPr>
              <a:t>);</a:t>
            </a:r>
          </a:p>
          <a:p>
            <a:r>
              <a:rPr lang="en-US" sz="1600">
                <a:solidFill>
                  <a:srgbClr val="0000FF"/>
                </a:solidFill>
                <a:latin typeface="Courier New" panose="02070309020205020404" pitchFamily="49" charset="0"/>
                <a:cs typeface="Courier New" panose="02070309020205020404" pitchFamily="49" charset="0"/>
              </a:rPr>
              <a:t>	return</a:t>
            </a:r>
            <a:r>
              <a:rPr lang="en-US" sz="1600">
                <a:solidFill>
                  <a:prstClr val="black"/>
                </a:solidFill>
                <a:latin typeface="Courier New" panose="02070309020205020404" pitchFamily="49" charset="0"/>
                <a:cs typeface="Courier New" panose="02070309020205020404" pitchFamily="49" charset="0"/>
              </a:rPr>
              <a:t> 0;</a:t>
            </a:r>
          </a:p>
          <a:p>
            <a:r>
              <a:rPr lang="en-US" sz="1600">
                <a:solidFill>
                  <a:prstClr val="black"/>
                </a:solidFill>
                <a:latin typeface="Courier New" panose="02070309020205020404" pitchFamily="49" charset="0"/>
                <a:cs typeface="Courier New" panose="02070309020205020404" pitchFamily="49" charset="0"/>
              </a:rPr>
              <a:t>   }</a:t>
            </a:r>
          </a:p>
          <a:p>
            <a:r>
              <a:rPr lang="en-US" sz="1600">
                <a:solidFill>
                  <a:prstClr val="black"/>
                </a:solidFill>
                <a:latin typeface="Courier New" panose="02070309020205020404" pitchFamily="49" charset="0"/>
                <a:cs typeface="Courier New" panose="02070309020205020404" pitchFamily="49" charset="0"/>
              </a:rPr>
              <a:t>   buff</a:t>
            </a:r>
            <a:r>
              <a:rPr lang="en-US" sz="1600">
                <a:solidFill>
                  <a:srgbClr val="000000"/>
                </a:solidFill>
                <a:latin typeface="Courier New" panose="02070309020205020404" pitchFamily="49" charset="0"/>
                <a:cs typeface="Courier New" panose="02070309020205020404" pitchFamily="49" charset="0"/>
              </a:rPr>
              <a:t>[recvBytes] = </a:t>
            </a:r>
            <a:r>
              <a:rPr lang="en-US" sz="1600">
                <a:solidFill>
                  <a:srgbClr val="A31515"/>
                </a:solidFill>
                <a:latin typeface="Courier New" panose="02070309020205020404" pitchFamily="49" charset="0"/>
                <a:cs typeface="Courier New" panose="02070309020205020404" pitchFamily="49" charset="0"/>
              </a:rPr>
              <a:t>'\0'</a:t>
            </a:r>
            <a:r>
              <a:rPr lang="en-US" sz="1600">
                <a:solidFill>
                  <a:prstClr val="black"/>
                </a:solidFill>
                <a:latin typeface="Courier New" panose="02070309020205020404" pitchFamily="49" charset="0"/>
                <a:cs typeface="Courier New" panose="02070309020205020404" pitchFamily="49" charset="0"/>
              </a:rPr>
              <a:t>;</a:t>
            </a:r>
          </a:p>
          <a:p>
            <a:r>
              <a:rPr lang="en-US" sz="1600">
                <a:solidFill>
                  <a:prstClr val="black"/>
                </a:solidFill>
                <a:latin typeface="Courier New" panose="02070309020205020404" pitchFamily="49" charset="0"/>
                <a:cs typeface="Courier New" panose="02070309020205020404" pitchFamily="49" charset="0"/>
              </a:rPr>
              <a:t>   printf(</a:t>
            </a:r>
            <a:r>
              <a:rPr lang="en-US" sz="1600">
                <a:solidFill>
                  <a:srgbClr val="A31515"/>
                </a:solidFill>
                <a:latin typeface="Courier New" panose="02070309020205020404" pitchFamily="49" charset="0"/>
                <a:cs typeface="Courier New" panose="02070309020205020404" pitchFamily="49" charset="0"/>
              </a:rPr>
              <a:t>"[%s:%d]: %s"</a:t>
            </a:r>
            <a:r>
              <a:rPr lang="en-US" sz="1600">
                <a:solidFill>
                  <a:prstClr val="black"/>
                </a:solidFill>
                <a:latin typeface="Courier New" panose="02070309020205020404" pitchFamily="49" charset="0"/>
                <a:cs typeface="Courier New" panose="02070309020205020404" pitchFamily="49" charset="0"/>
              </a:rPr>
              <a:t>, inet_ntoa(cliaddr.sin_addr), 					ntohs(cliaddr.sin_port), mesg);</a:t>
            </a:r>
          </a:p>
          <a:p>
            <a:r>
              <a:rPr lang="en-US" sz="1600">
                <a:solidFill>
                  <a:prstClr val="black"/>
                </a:solidFill>
                <a:latin typeface="Courier New" panose="02070309020205020404" pitchFamily="49" charset="0"/>
                <a:cs typeface="Courier New" panose="02070309020205020404" pitchFamily="49" charset="0"/>
              </a:rPr>
              <a:t>	</a:t>
            </a:r>
          </a:p>
          <a:p>
            <a:r>
              <a:rPr lang="en-US" sz="1600">
                <a:solidFill>
                  <a:prstClr val="black"/>
                </a:solidFill>
                <a:latin typeface="Courier New" panose="02070309020205020404" pitchFamily="49" charset="0"/>
                <a:cs typeface="Courier New" panose="02070309020205020404" pitchFamily="49" charset="0"/>
              </a:rPr>
              <a:t>   sendBytes = sendto(sockfd, buff, rcvBytes, 0,</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struct</a:t>
            </a:r>
            <a:r>
              <a:rPr lang="en-US" sz="1600">
                <a:solidFill>
                  <a:prstClr val="black"/>
                </a:solidFill>
                <a:latin typeface="Courier New" panose="02070309020205020404" pitchFamily="49" charset="0"/>
                <a:cs typeface="Courier New" panose="02070309020205020404" pitchFamily="49" charset="0"/>
              </a:rPr>
              <a:t> sockaddr *) &amp;cliaddr, len);</a:t>
            </a:r>
          </a:p>
          <a:p>
            <a:r>
              <a:rPr lang="en-US" sz="1600">
                <a:solidFill>
                  <a:srgbClr val="0000FF"/>
                </a:solidFill>
                <a:latin typeface="Courier New" panose="02070309020205020404" pitchFamily="49" charset="0"/>
                <a:cs typeface="Courier New" panose="02070309020205020404" pitchFamily="49" charset="0"/>
              </a:rPr>
              <a:t>   if</a:t>
            </a:r>
            <a:r>
              <a:rPr lang="en-US" sz="1600">
                <a:solidFill>
                  <a:prstClr val="black"/>
                </a:solidFill>
                <a:latin typeface="Courier New" panose="02070309020205020404" pitchFamily="49" charset="0"/>
                <a:cs typeface="Courier New" panose="02070309020205020404" pitchFamily="49" charset="0"/>
              </a:rPr>
              <a:t>(sendBytes &lt; 0){</a:t>
            </a:r>
          </a:p>
          <a:p>
            <a:r>
              <a:rPr lang="en-US" sz="1600">
                <a:solidFill>
                  <a:prstClr val="black"/>
                </a:solidFill>
                <a:latin typeface="Courier New" panose="02070309020205020404" pitchFamily="49" charset="0"/>
                <a:cs typeface="Courier New" panose="02070309020205020404" pitchFamily="49" charset="0"/>
              </a:rPr>
              <a:t>	perror(</a:t>
            </a:r>
            <a:r>
              <a:rPr lang="en-US" sz="1600">
                <a:solidFill>
                  <a:srgbClr val="A31515"/>
                </a:solidFill>
                <a:latin typeface="Courier New" panose="02070309020205020404" pitchFamily="49" charset="0"/>
                <a:cs typeface="Courier New" panose="02070309020205020404" pitchFamily="49" charset="0"/>
              </a:rPr>
              <a:t>"Error: "</a:t>
            </a:r>
            <a:r>
              <a:rPr lang="en-US" sz="1600">
                <a:solidFill>
                  <a:prstClr val="black"/>
                </a:solidFill>
                <a:latin typeface="Courier New" panose="02070309020205020404" pitchFamily="49" charset="0"/>
                <a:cs typeface="Courier New" panose="02070309020205020404" pitchFamily="49" charset="0"/>
              </a:rPr>
              <a:t>);</a:t>
            </a:r>
          </a:p>
          <a:p>
            <a:r>
              <a:rPr lang="en-US" sz="1600">
                <a:solidFill>
                  <a:srgbClr val="0000FF"/>
                </a:solidFill>
                <a:latin typeface="Courier New" panose="02070309020205020404" pitchFamily="49" charset="0"/>
                <a:cs typeface="Courier New" panose="02070309020205020404" pitchFamily="49" charset="0"/>
              </a:rPr>
              <a:t>	return</a:t>
            </a:r>
            <a:r>
              <a:rPr lang="en-US" sz="1600">
                <a:solidFill>
                  <a:prstClr val="black"/>
                </a:solidFill>
                <a:latin typeface="Courier New" panose="02070309020205020404" pitchFamily="49" charset="0"/>
                <a:cs typeface="Courier New" panose="02070309020205020404" pitchFamily="49" charset="0"/>
              </a:rPr>
              <a:t> 0;</a:t>
            </a:r>
          </a:p>
          <a:p>
            <a:r>
              <a:rPr lang="en-US" sz="1600">
                <a:solidFill>
                  <a:prstClr val="black"/>
                </a:solidFill>
                <a:latin typeface="Courier New" panose="02070309020205020404" pitchFamily="49" charset="0"/>
                <a:cs typeface="Courier New" panose="02070309020205020404" pitchFamily="49" charset="0"/>
              </a:rPr>
              <a:t>   }</a:t>
            </a:r>
          </a:p>
          <a:p>
            <a:r>
              <a:rPr lang="en-US" sz="1600">
                <a:solidFill>
                  <a:prstClr val="black"/>
                </a:solidFill>
                <a:latin typeface="Courier New" panose="02070309020205020404" pitchFamily="49" charset="0"/>
                <a:cs typeface="Courier New" panose="02070309020205020404" pitchFamily="49" charset="0"/>
              </a:rPr>
              <a:t>}</a:t>
            </a:r>
            <a:endParaRPr lang="en-US" sz="160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a:lstStyle/>
          <a:p>
            <a:pPr>
              <a:defRPr/>
            </a:pPr>
            <a:fld id="{5CCE348F-AE0D-4038-8820-11705935FBC3}" type="slidenum">
              <a:rPr lang="vi-VN" smtClean="0"/>
              <a:pPr>
                <a:defRPr/>
              </a:pPr>
              <a:t>20</a:t>
            </a:fld>
            <a:endParaRPr lang="vi-VN"/>
          </a:p>
        </p:txBody>
      </p:sp>
    </p:spTree>
    <p:extLst>
      <p:ext uri="{BB962C8B-B14F-4D97-AF65-F5344CB8AC3E}">
        <p14:creationId xmlns:p14="http://schemas.microsoft.com/office/powerpoint/2010/main" val="4226243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81000"/>
            <a:ext cx="8229600" cy="609600"/>
          </a:xfrm>
        </p:spPr>
        <p:txBody>
          <a:bodyPr>
            <a:normAutofit fontScale="90000"/>
          </a:bodyPr>
          <a:lstStyle/>
          <a:p>
            <a:pPr eaLnBrk="1" fontAlgn="auto" hangingPunct="1">
              <a:spcAft>
                <a:spcPts val="0"/>
              </a:spcAft>
              <a:defRPr/>
            </a:pPr>
            <a:r>
              <a:rPr lang="en-AU" altLang="en-US"/>
              <a:t>Example – UDP Echo Client</a:t>
            </a:r>
          </a:p>
        </p:txBody>
      </p:sp>
      <p:sp>
        <p:nvSpPr>
          <p:cNvPr id="21507" name="Rectangle 3"/>
          <p:cNvSpPr>
            <a:spLocks noGrp="1" noChangeArrowheads="1"/>
          </p:cNvSpPr>
          <p:nvPr>
            <p:ph idx="1"/>
          </p:nvPr>
        </p:nvSpPr>
        <p:spPr>
          <a:xfrm>
            <a:off x="457200" y="1371600"/>
            <a:ext cx="8229600" cy="4800600"/>
          </a:xfrm>
          <a:ln>
            <a:solidFill>
              <a:srgbClr val="C00000"/>
            </a:solidFill>
            <a:miter lim="800000"/>
            <a:headEnd/>
            <a:tailEnd/>
          </a:ln>
        </p:spPr>
        <p:txBody>
          <a:bodyPr/>
          <a:lstStyle/>
          <a:p>
            <a:pPr marL="0" indent="0">
              <a:buNone/>
            </a:pPr>
            <a:r>
              <a:rPr lang="en-US" sz="1600">
                <a:solidFill>
                  <a:srgbClr val="0000FF"/>
                </a:solidFill>
                <a:latin typeface="Courier New" panose="02070309020205020404" pitchFamily="49" charset="0"/>
                <a:cs typeface="Courier New" panose="02070309020205020404" pitchFamily="49" charset="0"/>
              </a:rPr>
              <a:t>int</a:t>
            </a:r>
            <a:r>
              <a:rPr lang="en-US" sz="1600">
                <a:solidFill>
                  <a:prstClr val="black"/>
                </a:solidFill>
                <a:latin typeface="Courier New" panose="02070309020205020404" pitchFamily="49" charset="0"/>
                <a:cs typeface="Courier New" panose="02070309020205020404" pitchFamily="49" charset="0"/>
              </a:rPr>
              <a:t> sockfd, rcvBytes, sendBytes;</a:t>
            </a:r>
          </a:p>
          <a:p>
            <a:pPr marL="0" indent="0">
              <a:buNone/>
            </a:pPr>
            <a:r>
              <a:rPr lang="en-US" sz="1600">
                <a:solidFill>
                  <a:prstClr val="black"/>
                </a:solidFill>
                <a:latin typeface="Courier New" panose="02070309020205020404" pitchFamily="49" charset="0"/>
                <a:cs typeface="Courier New" panose="02070309020205020404" pitchFamily="49" charset="0"/>
              </a:rPr>
              <a:t>socklen_t len;</a:t>
            </a:r>
          </a:p>
          <a:p>
            <a:pPr marL="0" indent="0">
              <a:buNone/>
            </a:pPr>
            <a:r>
              <a:rPr lang="en-US" sz="1600">
                <a:solidFill>
                  <a:srgbClr val="0000FF"/>
                </a:solidFill>
                <a:latin typeface="Courier New" panose="02070309020205020404" pitchFamily="49" charset="0"/>
                <a:cs typeface="Courier New" panose="02070309020205020404" pitchFamily="49" charset="0"/>
              </a:rPr>
              <a:t>char</a:t>
            </a:r>
            <a:r>
              <a:rPr lang="en-US" sz="1600">
                <a:solidFill>
                  <a:prstClr val="black"/>
                </a:solidFill>
                <a:latin typeface="Courier New" panose="02070309020205020404" pitchFamily="49" charset="0"/>
                <a:cs typeface="Courier New" panose="02070309020205020404" pitchFamily="49" charset="0"/>
              </a:rPr>
              <a:t> buff[BUFF_SIZE+1]; </a:t>
            </a:r>
          </a:p>
          <a:p>
            <a:pPr marL="0" indent="0">
              <a:buNone/>
            </a:pPr>
            <a:r>
              <a:rPr lang="en-US" sz="1600">
                <a:solidFill>
                  <a:srgbClr val="0000FF"/>
                </a:solidFill>
                <a:latin typeface="Courier New" panose="02070309020205020404" pitchFamily="49" charset="0"/>
                <a:cs typeface="Courier New" panose="02070309020205020404" pitchFamily="49" charset="0"/>
              </a:rPr>
              <a:t>struct</a:t>
            </a:r>
            <a:r>
              <a:rPr lang="en-US" sz="1600">
                <a:solidFill>
                  <a:prstClr val="black"/>
                </a:solidFill>
                <a:latin typeface="Courier New" panose="02070309020205020404" pitchFamily="49" charset="0"/>
                <a:cs typeface="Courier New" panose="02070309020205020404" pitchFamily="49" charset="0"/>
              </a:rPr>
              <a:t> sockaddr_in servaddr;</a:t>
            </a:r>
          </a:p>
          <a:p>
            <a:pPr marL="0" indent="0">
              <a:buNone/>
            </a:pPr>
            <a:endParaRPr lang="en-US" sz="1600">
              <a:solidFill>
                <a:prstClr val="black"/>
              </a:solidFill>
              <a:latin typeface="Courier New" panose="02070309020205020404" pitchFamily="49" charset="0"/>
              <a:cs typeface="Courier New" panose="02070309020205020404" pitchFamily="49" charset="0"/>
            </a:endParaRPr>
          </a:p>
          <a:p>
            <a:pPr marL="0" indent="0">
              <a:buNone/>
            </a:pPr>
            <a:r>
              <a:rPr lang="en-US" sz="1600">
                <a:solidFill>
                  <a:srgbClr val="008000"/>
                </a:solidFill>
                <a:latin typeface="Courier New" panose="02070309020205020404" pitchFamily="49" charset="0"/>
                <a:cs typeface="Courier New" panose="02070309020205020404" pitchFamily="49" charset="0"/>
              </a:rPr>
              <a:t>//Step 1: Construct socket</a:t>
            </a:r>
          </a:p>
          <a:p>
            <a:pPr marL="0" indent="0">
              <a:buNone/>
            </a:pPr>
            <a:r>
              <a:rPr lang="da-DK" sz="1600">
                <a:solidFill>
                  <a:srgbClr val="0000FF"/>
                </a:solidFill>
                <a:latin typeface="Courier New" panose="02070309020205020404" pitchFamily="49" charset="0"/>
                <a:cs typeface="Courier New" panose="02070309020205020404" pitchFamily="49" charset="0"/>
              </a:rPr>
              <a:t>if</a:t>
            </a:r>
            <a:r>
              <a:rPr lang="da-DK" sz="1600">
                <a:solidFill>
                  <a:prstClr val="black"/>
                </a:solidFill>
                <a:latin typeface="Courier New" panose="02070309020205020404" pitchFamily="49" charset="0"/>
                <a:cs typeface="Courier New" panose="02070309020205020404" pitchFamily="49" charset="0"/>
              </a:rPr>
              <a:t>((sockfd = socket(AF_INET, SOCK_DGRAM, 0)) &lt; 0){</a:t>
            </a:r>
          </a:p>
          <a:p>
            <a:pPr marL="0" indent="0">
              <a:buNone/>
            </a:pPr>
            <a:r>
              <a:rPr lang="en-US" sz="1600">
                <a:solidFill>
                  <a:prstClr val="black"/>
                </a:solidFill>
                <a:latin typeface="Courier New" panose="02070309020205020404" pitchFamily="49" charset="0"/>
                <a:cs typeface="Courier New" panose="02070309020205020404" pitchFamily="49" charset="0"/>
              </a:rPr>
              <a:t>   perror(</a:t>
            </a:r>
            <a:r>
              <a:rPr lang="en-US" sz="1600">
                <a:solidFill>
                  <a:srgbClr val="A31515"/>
                </a:solidFill>
                <a:latin typeface="Courier New" panose="02070309020205020404" pitchFamily="49" charset="0"/>
                <a:cs typeface="Courier New" panose="02070309020205020404" pitchFamily="49" charset="0"/>
              </a:rPr>
              <a:t>"Error: "</a:t>
            </a:r>
            <a:r>
              <a:rPr lang="en-US" sz="1600">
                <a:solidFill>
                  <a:prstClr val="black"/>
                </a:solidFill>
                <a:latin typeface="Courier New" panose="02070309020205020404" pitchFamily="49" charset="0"/>
                <a:cs typeface="Courier New" panose="02070309020205020404" pitchFamily="49" charset="0"/>
              </a:rPr>
              <a:t>);</a:t>
            </a:r>
          </a:p>
          <a:p>
            <a:pPr marL="0" indent="0">
              <a:buNone/>
            </a:pPr>
            <a:r>
              <a:rPr lang="en-US" sz="1600">
                <a:solidFill>
                  <a:srgbClr val="0000FF"/>
                </a:solidFill>
                <a:latin typeface="Courier New" panose="02070309020205020404" pitchFamily="49" charset="0"/>
                <a:cs typeface="Courier New" panose="02070309020205020404" pitchFamily="49" charset="0"/>
              </a:rPr>
              <a:t>   return</a:t>
            </a:r>
            <a:r>
              <a:rPr lang="en-US" sz="1600">
                <a:solidFill>
                  <a:prstClr val="black"/>
                </a:solidFill>
                <a:latin typeface="Courier New" panose="02070309020205020404" pitchFamily="49" charset="0"/>
                <a:cs typeface="Courier New" panose="02070309020205020404" pitchFamily="49" charset="0"/>
              </a:rPr>
              <a:t> 0;</a:t>
            </a:r>
          </a:p>
          <a:p>
            <a:pPr marL="0" indent="0">
              <a:buNone/>
            </a:pPr>
            <a:r>
              <a:rPr lang="en-US" sz="1600">
                <a:solidFill>
                  <a:prstClr val="black"/>
                </a:solidFill>
                <a:latin typeface="Courier New" panose="02070309020205020404" pitchFamily="49" charset="0"/>
                <a:cs typeface="Courier New" panose="02070309020205020404" pitchFamily="49" charset="0"/>
              </a:rPr>
              <a:t>} </a:t>
            </a:r>
          </a:p>
          <a:p>
            <a:pPr marL="0" indent="0">
              <a:buNone/>
            </a:pPr>
            <a:endParaRPr lang="en-US" sz="1600">
              <a:solidFill>
                <a:prstClr val="black"/>
              </a:solidFill>
              <a:latin typeface="Courier New" panose="02070309020205020404" pitchFamily="49" charset="0"/>
              <a:cs typeface="Courier New" panose="02070309020205020404" pitchFamily="49" charset="0"/>
            </a:endParaRPr>
          </a:p>
          <a:p>
            <a:pPr marL="0" indent="0">
              <a:buNone/>
            </a:pPr>
            <a:r>
              <a:rPr lang="en-US" sz="1600">
                <a:solidFill>
                  <a:srgbClr val="008000"/>
                </a:solidFill>
                <a:latin typeface="Courier New" panose="02070309020205020404" pitchFamily="49" charset="0"/>
                <a:cs typeface="Courier New" panose="02070309020205020404" pitchFamily="49" charset="0"/>
              </a:rPr>
              <a:t>//Step 2: Define the address of the server</a:t>
            </a:r>
          </a:p>
          <a:p>
            <a:pPr marL="0" indent="0">
              <a:buNone/>
            </a:pPr>
            <a:r>
              <a:rPr lang="en-US" sz="1600">
                <a:solidFill>
                  <a:prstClr val="black"/>
                </a:solidFill>
                <a:latin typeface="Courier New" panose="02070309020205020404" pitchFamily="49" charset="0"/>
                <a:cs typeface="Courier New" panose="02070309020205020404" pitchFamily="49" charset="0"/>
              </a:rPr>
              <a:t>bzero(&amp;servaddr, </a:t>
            </a:r>
            <a:r>
              <a:rPr lang="en-US" sz="1600">
                <a:solidFill>
                  <a:srgbClr val="0000FF"/>
                </a:solidFill>
                <a:latin typeface="Courier New" panose="02070309020205020404" pitchFamily="49" charset="0"/>
                <a:cs typeface="Courier New" panose="02070309020205020404" pitchFamily="49" charset="0"/>
              </a:rPr>
              <a:t>sizeof</a:t>
            </a:r>
            <a:r>
              <a:rPr lang="en-US" sz="1600">
                <a:solidFill>
                  <a:prstClr val="black"/>
                </a:solidFill>
                <a:latin typeface="Courier New" panose="02070309020205020404" pitchFamily="49" charset="0"/>
                <a:cs typeface="Courier New" panose="02070309020205020404" pitchFamily="49" charset="0"/>
              </a:rPr>
              <a:t>(servaddr)); </a:t>
            </a:r>
          </a:p>
          <a:p>
            <a:pPr marL="0" indent="0">
              <a:buNone/>
            </a:pPr>
            <a:r>
              <a:rPr lang="en-US" sz="1600">
                <a:solidFill>
                  <a:prstClr val="black"/>
                </a:solidFill>
                <a:latin typeface="Courier New" panose="02070309020205020404" pitchFamily="49" charset="0"/>
                <a:cs typeface="Courier New" panose="02070309020205020404" pitchFamily="49" charset="0"/>
              </a:rPr>
              <a:t>servaddr.sin_family = AF_INET; </a:t>
            </a:r>
          </a:p>
          <a:p>
            <a:pPr marL="0" indent="0">
              <a:buNone/>
            </a:pPr>
            <a:r>
              <a:rPr lang="en-US" sz="1600">
                <a:solidFill>
                  <a:prstClr val="black"/>
                </a:solidFill>
                <a:latin typeface="Courier New" panose="02070309020205020404" pitchFamily="49" charset="0"/>
                <a:cs typeface="Courier New" panose="02070309020205020404" pitchFamily="49" charset="0"/>
              </a:rPr>
              <a:t>servaddr.sin_addr = inet_aton(SERV_ADDR, &amp;servaddr.sin_addr); </a:t>
            </a:r>
          </a:p>
          <a:p>
            <a:pPr marL="0" indent="0">
              <a:buNone/>
            </a:pPr>
            <a:r>
              <a:rPr lang="en-US" sz="1600">
                <a:solidFill>
                  <a:prstClr val="black"/>
                </a:solidFill>
                <a:latin typeface="Courier New" panose="02070309020205020404" pitchFamily="49" charset="0"/>
                <a:cs typeface="Courier New" panose="02070309020205020404" pitchFamily="49" charset="0"/>
              </a:rPr>
              <a:t>servaddr.sin_port = htons(SERV_PORT); </a:t>
            </a:r>
            <a:endParaRPr lang="en-AU" altLang="en-US" sz="160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21</a:t>
            </a:fld>
            <a:endParaRPr lang="vi-V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81000"/>
            <a:ext cx="8229600" cy="609600"/>
          </a:xfrm>
        </p:spPr>
        <p:txBody>
          <a:bodyPr>
            <a:normAutofit fontScale="90000"/>
          </a:bodyPr>
          <a:lstStyle/>
          <a:p>
            <a:pPr eaLnBrk="1" fontAlgn="auto" hangingPunct="1">
              <a:spcAft>
                <a:spcPts val="0"/>
              </a:spcAft>
              <a:defRPr/>
            </a:pPr>
            <a:r>
              <a:rPr lang="en-AU" altLang="en-US"/>
              <a:t>Example – UDP Echo Client(cont)</a:t>
            </a:r>
          </a:p>
        </p:txBody>
      </p:sp>
      <p:sp>
        <p:nvSpPr>
          <p:cNvPr id="2" name="TextBox 1"/>
          <p:cNvSpPr txBox="1"/>
          <p:nvPr/>
        </p:nvSpPr>
        <p:spPr>
          <a:xfrm>
            <a:off x="609600" y="1307842"/>
            <a:ext cx="8001000" cy="5016758"/>
          </a:xfrm>
          <a:prstGeom prst="rect">
            <a:avLst/>
          </a:prstGeom>
          <a:noFill/>
          <a:ln>
            <a:solidFill>
              <a:srgbClr val="C00000"/>
            </a:solidFill>
          </a:ln>
        </p:spPr>
        <p:txBody>
          <a:bodyPr wrap="square" rtlCol="0">
            <a:spAutoFit/>
          </a:bodyPr>
          <a:lstStyle/>
          <a:p>
            <a:r>
              <a:rPr lang="en-US" sz="1600">
                <a:solidFill>
                  <a:srgbClr val="008000"/>
                </a:solidFill>
                <a:latin typeface="Courier New" panose="02070309020205020404" pitchFamily="49" charset="0"/>
                <a:cs typeface="Courier New" panose="02070309020205020404" pitchFamily="49" charset="0"/>
              </a:rPr>
              <a:t>//Step 3: Communicate with server</a:t>
            </a:r>
          </a:p>
          <a:p>
            <a:r>
              <a:rPr lang="en-US" sz="1600">
                <a:solidFill>
                  <a:prstClr val="black"/>
                </a:solidFill>
                <a:latin typeface="Courier New" panose="02070309020205020404" pitchFamily="49" charset="0"/>
                <a:cs typeface="Courier New" panose="02070309020205020404" pitchFamily="49" charset="0"/>
              </a:rPr>
              <a:t>printf(</a:t>
            </a:r>
            <a:r>
              <a:rPr lang="en-US" sz="1600">
                <a:solidFill>
                  <a:srgbClr val="A31515"/>
                </a:solidFill>
                <a:latin typeface="Courier New" panose="02070309020205020404" pitchFamily="49" charset="0"/>
                <a:cs typeface="Courier New" panose="02070309020205020404" pitchFamily="49" charset="0"/>
              </a:rPr>
              <a:t>"Send to server: "</a:t>
            </a:r>
            <a:r>
              <a:rPr lang="en-US" sz="1600">
                <a:solidFill>
                  <a:prstClr val="black"/>
                </a:solidFill>
                <a:latin typeface="Courier New" panose="02070309020205020404" pitchFamily="49" charset="0"/>
                <a:cs typeface="Courier New" panose="02070309020205020404" pitchFamily="49" charset="0"/>
              </a:rPr>
              <a:t>);</a:t>
            </a:r>
          </a:p>
          <a:p>
            <a:r>
              <a:rPr lang="en-US" sz="1600">
                <a:solidFill>
                  <a:prstClr val="black"/>
                </a:solidFill>
                <a:latin typeface="Courier New" panose="02070309020205020404" pitchFamily="49" charset="0"/>
                <a:cs typeface="Courier New" panose="02070309020205020404" pitchFamily="49" charset="0"/>
              </a:rPr>
              <a:t>gets_s(buff, BUFF_SIZE);</a:t>
            </a:r>
          </a:p>
          <a:p>
            <a:r>
              <a:rPr lang="en-US" sz="1600">
                <a:solidFill>
                  <a:prstClr val="black"/>
                </a:solidFill>
                <a:latin typeface="Courier New" panose="02070309020205020404" pitchFamily="49" charset="0"/>
                <a:cs typeface="Courier New" panose="02070309020205020404" pitchFamily="49" charset="0"/>
              </a:rPr>
              <a:t>   </a:t>
            </a:r>
          </a:p>
          <a:p>
            <a:r>
              <a:rPr lang="en-US" sz="1600">
                <a:solidFill>
                  <a:prstClr val="black"/>
                </a:solidFill>
                <a:latin typeface="Courier New" panose="02070309020205020404" pitchFamily="49" charset="0"/>
                <a:cs typeface="Courier New" panose="02070309020205020404" pitchFamily="49" charset="0"/>
              </a:rPr>
              <a:t>len = </a:t>
            </a:r>
            <a:r>
              <a:rPr lang="en-US" sz="1600">
                <a:solidFill>
                  <a:srgbClr val="0000FF"/>
                </a:solidFill>
                <a:latin typeface="Courier New" panose="02070309020205020404" pitchFamily="49" charset="0"/>
                <a:cs typeface="Courier New" panose="02070309020205020404" pitchFamily="49" charset="0"/>
              </a:rPr>
              <a:t>sizeof</a:t>
            </a:r>
            <a:r>
              <a:rPr lang="en-US" sz="1600">
                <a:solidFill>
                  <a:prstClr val="black"/>
                </a:solidFill>
                <a:latin typeface="Courier New" panose="02070309020205020404" pitchFamily="49" charset="0"/>
                <a:cs typeface="Courier New" panose="02070309020205020404" pitchFamily="49" charset="0"/>
              </a:rPr>
              <a:t>(servaddr);</a:t>
            </a:r>
          </a:p>
          <a:p>
            <a:r>
              <a:rPr lang="en-US" sz="1600">
                <a:solidFill>
                  <a:prstClr val="black"/>
                </a:solidFill>
                <a:latin typeface="Courier New" panose="02070309020205020404" pitchFamily="49" charset="0"/>
                <a:cs typeface="Courier New" panose="02070309020205020404" pitchFamily="49" charset="0"/>
              </a:rPr>
              <a:t>sendBytes = sendto(sockfd, buff, strlen(buff), 0,</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struct</a:t>
            </a:r>
            <a:r>
              <a:rPr lang="en-US" sz="1600">
                <a:solidFill>
                  <a:prstClr val="black"/>
                </a:solidFill>
                <a:latin typeface="Courier New" panose="02070309020205020404" pitchFamily="49" charset="0"/>
                <a:cs typeface="Courier New" panose="02070309020205020404" pitchFamily="49" charset="0"/>
              </a:rPr>
              <a:t> sockaddr *) &amp;seraddr, len);</a:t>
            </a:r>
          </a:p>
          <a:p>
            <a:r>
              <a:rPr lang="en-US" sz="1600">
                <a:solidFill>
                  <a:srgbClr val="0000FF"/>
                </a:solidFill>
                <a:latin typeface="Courier New" panose="02070309020205020404" pitchFamily="49" charset="0"/>
                <a:cs typeface="Courier New" panose="02070309020205020404" pitchFamily="49" charset="0"/>
              </a:rPr>
              <a:t>if</a:t>
            </a:r>
            <a:r>
              <a:rPr lang="en-US" sz="1600">
                <a:solidFill>
                  <a:prstClr val="black"/>
                </a:solidFill>
                <a:latin typeface="Courier New" panose="02070309020205020404" pitchFamily="49" charset="0"/>
                <a:cs typeface="Courier New" panose="02070309020205020404" pitchFamily="49" charset="0"/>
              </a:rPr>
              <a:t>(sendBytes &lt; 0){</a:t>
            </a:r>
          </a:p>
          <a:p>
            <a:r>
              <a:rPr lang="en-US" sz="1600">
                <a:solidFill>
                  <a:prstClr val="black"/>
                </a:solidFill>
                <a:latin typeface="Courier New" panose="02070309020205020404" pitchFamily="49" charset="0"/>
                <a:cs typeface="Courier New" panose="02070309020205020404" pitchFamily="49" charset="0"/>
              </a:rPr>
              <a:t>   perror(</a:t>
            </a:r>
            <a:r>
              <a:rPr lang="en-US" sz="1600">
                <a:solidFill>
                  <a:srgbClr val="A31515"/>
                </a:solidFill>
                <a:latin typeface="Courier New" panose="02070309020205020404" pitchFamily="49" charset="0"/>
                <a:cs typeface="Courier New" panose="02070309020205020404" pitchFamily="49" charset="0"/>
              </a:rPr>
              <a:t>"Error: "</a:t>
            </a:r>
            <a:r>
              <a:rPr lang="en-US" sz="1600">
                <a:solidFill>
                  <a:prstClr val="black"/>
                </a:solidFill>
                <a:latin typeface="Courier New" panose="02070309020205020404" pitchFamily="49" charset="0"/>
                <a:cs typeface="Courier New" panose="02070309020205020404" pitchFamily="49" charset="0"/>
              </a:rPr>
              <a:t>);</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return</a:t>
            </a:r>
            <a:r>
              <a:rPr lang="en-US" sz="1600">
                <a:solidFill>
                  <a:prstClr val="black"/>
                </a:solidFill>
                <a:latin typeface="Courier New" panose="02070309020205020404" pitchFamily="49" charset="0"/>
                <a:cs typeface="Courier New" panose="02070309020205020404" pitchFamily="49" charset="0"/>
              </a:rPr>
              <a:t> 0;</a:t>
            </a:r>
          </a:p>
          <a:p>
            <a:r>
              <a:rPr lang="en-US" sz="1600">
                <a:solidFill>
                  <a:prstClr val="black"/>
                </a:solidFill>
                <a:latin typeface="Courier New" panose="02070309020205020404" pitchFamily="49" charset="0"/>
                <a:cs typeface="Courier New" panose="02070309020205020404" pitchFamily="49" charset="0"/>
              </a:rPr>
              <a:t>}</a:t>
            </a:r>
          </a:p>
          <a:p>
            <a:endParaRPr lang="en-US" sz="1600">
              <a:solidFill>
                <a:prstClr val="black"/>
              </a:solidFill>
              <a:latin typeface="Courier New" panose="02070309020205020404" pitchFamily="49" charset="0"/>
              <a:cs typeface="Courier New" panose="02070309020205020404" pitchFamily="49" charset="0"/>
            </a:endParaRPr>
          </a:p>
          <a:p>
            <a:r>
              <a:rPr lang="en-US" sz="1600">
                <a:solidFill>
                  <a:prstClr val="black"/>
                </a:solidFill>
                <a:latin typeface="Courier New" panose="02070309020205020404" pitchFamily="49" charset="0"/>
                <a:cs typeface="Courier New" panose="02070309020205020404" pitchFamily="49" charset="0"/>
              </a:rPr>
              <a:t>rcvBytes = recvfrom(sockfd, buff, BUFF_SIZE, 0,</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struct</a:t>
            </a:r>
            <a:r>
              <a:rPr lang="en-US" sz="1600">
                <a:solidFill>
                  <a:prstClr val="black"/>
                </a:solidFill>
                <a:latin typeface="Courier New" panose="02070309020205020404" pitchFamily="49" charset="0"/>
                <a:cs typeface="Courier New" panose="02070309020205020404" pitchFamily="49" charset="0"/>
              </a:rPr>
              <a:t> sockaddr *) &amp;seraddr, &amp;len);</a:t>
            </a:r>
          </a:p>
          <a:p>
            <a:r>
              <a:rPr lang="en-US" sz="1600">
                <a:solidFill>
                  <a:srgbClr val="0000FF"/>
                </a:solidFill>
                <a:latin typeface="Courier New" panose="02070309020205020404" pitchFamily="49" charset="0"/>
                <a:cs typeface="Courier New" panose="02070309020205020404" pitchFamily="49" charset="0"/>
              </a:rPr>
              <a:t>if</a:t>
            </a:r>
            <a:r>
              <a:rPr lang="en-US" sz="1600">
                <a:solidFill>
                  <a:prstClr val="black"/>
                </a:solidFill>
                <a:latin typeface="Courier New" panose="02070309020205020404" pitchFamily="49" charset="0"/>
                <a:cs typeface="Courier New" panose="02070309020205020404" pitchFamily="49" charset="0"/>
              </a:rPr>
              <a:t>(rcvBytes &lt; 0){</a:t>
            </a:r>
          </a:p>
          <a:p>
            <a:r>
              <a:rPr lang="en-US" sz="1600">
                <a:solidFill>
                  <a:prstClr val="black"/>
                </a:solidFill>
                <a:latin typeface="Courier New" panose="02070309020205020404" pitchFamily="49" charset="0"/>
                <a:cs typeface="Courier New" panose="02070309020205020404" pitchFamily="49" charset="0"/>
              </a:rPr>
              <a:t>   perror(</a:t>
            </a:r>
            <a:r>
              <a:rPr lang="en-US" sz="1600">
                <a:solidFill>
                  <a:srgbClr val="A31515"/>
                </a:solidFill>
                <a:latin typeface="Courier New" panose="02070309020205020404" pitchFamily="49" charset="0"/>
                <a:cs typeface="Courier New" panose="02070309020205020404" pitchFamily="49" charset="0"/>
              </a:rPr>
              <a:t>"Error: "</a:t>
            </a:r>
            <a:r>
              <a:rPr lang="en-US" sz="1600">
                <a:solidFill>
                  <a:prstClr val="black"/>
                </a:solidFill>
                <a:latin typeface="Courier New" panose="02070309020205020404" pitchFamily="49" charset="0"/>
                <a:cs typeface="Courier New" panose="02070309020205020404" pitchFamily="49" charset="0"/>
              </a:rPr>
              <a:t>);</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return</a:t>
            </a:r>
            <a:r>
              <a:rPr lang="en-US" sz="1600">
                <a:solidFill>
                  <a:prstClr val="black"/>
                </a:solidFill>
                <a:latin typeface="Courier New" panose="02070309020205020404" pitchFamily="49" charset="0"/>
                <a:cs typeface="Courier New" panose="02070309020205020404" pitchFamily="49" charset="0"/>
              </a:rPr>
              <a:t> 0;</a:t>
            </a:r>
          </a:p>
          <a:p>
            <a:r>
              <a:rPr lang="en-US" sz="1600">
                <a:solidFill>
                  <a:prstClr val="black"/>
                </a:solidFill>
                <a:latin typeface="Courier New" panose="02070309020205020404" pitchFamily="49" charset="0"/>
                <a:cs typeface="Courier New" panose="02070309020205020404" pitchFamily="49" charset="0"/>
              </a:rPr>
              <a:t>}</a:t>
            </a:r>
          </a:p>
          <a:p>
            <a:r>
              <a:rPr lang="en-US" sz="1600">
                <a:solidFill>
                  <a:prstClr val="black"/>
                </a:solidFill>
                <a:latin typeface="Courier New" panose="02070309020205020404" pitchFamily="49" charset="0"/>
                <a:cs typeface="Courier New" panose="02070309020205020404" pitchFamily="49" charset="0"/>
              </a:rPr>
              <a:t>buff</a:t>
            </a:r>
            <a:r>
              <a:rPr lang="en-US" sz="1600">
                <a:solidFill>
                  <a:srgbClr val="000000"/>
                </a:solidFill>
                <a:latin typeface="Courier New" panose="02070309020205020404" pitchFamily="49" charset="0"/>
                <a:cs typeface="Courier New" panose="02070309020205020404" pitchFamily="49" charset="0"/>
              </a:rPr>
              <a:t>[recvBytes] = </a:t>
            </a:r>
            <a:r>
              <a:rPr lang="en-US" sz="1600">
                <a:solidFill>
                  <a:srgbClr val="A31515"/>
                </a:solidFill>
                <a:latin typeface="Courier New" panose="02070309020205020404" pitchFamily="49" charset="0"/>
                <a:cs typeface="Courier New" panose="02070309020205020404" pitchFamily="49" charset="0"/>
              </a:rPr>
              <a:t>'\0'</a:t>
            </a:r>
            <a:r>
              <a:rPr lang="en-US" sz="1600">
                <a:solidFill>
                  <a:prstClr val="black"/>
                </a:solidFill>
                <a:latin typeface="Courier New" panose="02070309020205020404" pitchFamily="49" charset="0"/>
                <a:cs typeface="Courier New" panose="02070309020205020404" pitchFamily="49" charset="0"/>
              </a:rPr>
              <a:t>;</a:t>
            </a:r>
          </a:p>
          <a:p>
            <a:r>
              <a:rPr lang="en-US" sz="1600">
                <a:solidFill>
                  <a:prstClr val="black"/>
                </a:solidFill>
                <a:latin typeface="Courier New" panose="02070309020205020404" pitchFamily="49" charset="0"/>
                <a:cs typeface="Courier New" panose="02070309020205020404" pitchFamily="49" charset="0"/>
              </a:rPr>
              <a:t>printf(</a:t>
            </a:r>
            <a:r>
              <a:rPr lang="en-US" sz="1600">
                <a:solidFill>
                  <a:srgbClr val="A31515"/>
                </a:solidFill>
                <a:latin typeface="Courier New" panose="02070309020205020404" pitchFamily="49" charset="0"/>
                <a:cs typeface="Courier New" panose="02070309020205020404" pitchFamily="49" charset="0"/>
              </a:rPr>
              <a:t>"Reply from server: %s"</a:t>
            </a:r>
            <a:r>
              <a:rPr lang="en-US" sz="1600">
                <a:solidFill>
                  <a:prstClr val="black"/>
                </a:solidFill>
                <a:latin typeface="Courier New" panose="02070309020205020404" pitchFamily="49" charset="0"/>
                <a:cs typeface="Courier New" panose="02070309020205020404" pitchFamily="49" charset="0"/>
              </a:rPr>
              <a:t>, buff);</a:t>
            </a:r>
          </a:p>
        </p:txBody>
      </p:sp>
      <p:sp>
        <p:nvSpPr>
          <p:cNvPr id="3" name="Slide Number Placeholder 2"/>
          <p:cNvSpPr>
            <a:spLocks noGrp="1"/>
          </p:cNvSpPr>
          <p:nvPr>
            <p:ph type="sldNum" sz="quarter" idx="12"/>
          </p:nvPr>
        </p:nvSpPr>
        <p:spPr/>
        <p:txBody>
          <a:bodyPr/>
          <a:lstStyle/>
          <a:p>
            <a:pPr>
              <a:defRPr/>
            </a:pPr>
            <a:fld id="{5CCE348F-AE0D-4038-8820-11705935FBC3}" type="slidenum">
              <a:rPr lang="vi-VN" smtClean="0"/>
              <a:pPr>
                <a:defRPr/>
              </a:pPr>
              <a:t>22</a:t>
            </a:fld>
            <a:endParaRPr lang="vi-VN"/>
          </a:p>
        </p:txBody>
      </p:sp>
    </p:spTree>
    <p:extLst>
      <p:ext uri="{BB962C8B-B14F-4D97-AF65-F5344CB8AC3E}">
        <p14:creationId xmlns:p14="http://schemas.microsoft.com/office/powerpoint/2010/main" val="3045945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fontAlgn="auto" hangingPunct="1">
              <a:spcAft>
                <a:spcPts val="0"/>
              </a:spcAft>
              <a:defRPr/>
            </a:pPr>
            <a:r>
              <a:rPr lang="en-US" altLang="en-US" sz="4800"/>
              <a:t>TCP socket</a:t>
            </a:r>
            <a:endParaRPr lang="vi-VN" altLang="en-US" sz="4800"/>
          </a:p>
        </p:txBody>
      </p:sp>
      <p:sp>
        <p:nvSpPr>
          <p:cNvPr id="3075" name="Rectangle 3"/>
          <p:cNvSpPr>
            <a:spLocks noGrp="1" noChangeArrowheads="1"/>
          </p:cNvSpPr>
          <p:nvPr>
            <p:ph type="subTitle" idx="1"/>
          </p:nvPr>
        </p:nvSpPr>
        <p:spPr/>
        <p:txBody>
          <a:bodyPr rtlCol="0">
            <a:normAutofit/>
          </a:bodyPr>
          <a:lstStyle/>
          <a:p>
            <a:pPr eaLnBrk="1" fontAlgn="auto" hangingPunct="1">
              <a:spcAft>
                <a:spcPts val="0"/>
              </a:spcAft>
              <a:buFont typeface="Arial" pitchFamily="34" charset="0"/>
              <a:buNone/>
              <a:defRPr/>
            </a:pPr>
            <a:endParaRPr lang="en-AU" altLang="en-US"/>
          </a:p>
        </p:txBody>
      </p:sp>
      <p:sp>
        <p:nvSpPr>
          <p:cNvPr id="2" name="Slide Number Placeholder 1"/>
          <p:cNvSpPr>
            <a:spLocks noGrp="1"/>
          </p:cNvSpPr>
          <p:nvPr>
            <p:ph type="sldNum" sz="quarter" idx="12"/>
          </p:nvPr>
        </p:nvSpPr>
        <p:spPr/>
        <p:txBody>
          <a:bodyPr/>
          <a:lstStyle/>
          <a:p>
            <a:pPr>
              <a:defRPr/>
            </a:pPr>
            <a:fld id="{14F50CC4-9F45-415C-997A-1A14EBBBA648}" type="slidenum">
              <a:rPr lang="vi-VN" smtClean="0"/>
              <a:pPr>
                <a:defRPr/>
              </a:pPr>
              <a:t>23</a:t>
            </a:fld>
            <a:endParaRPr lang="vi-VN"/>
          </a:p>
        </p:txBody>
      </p:sp>
    </p:spTree>
    <p:extLst>
      <p:ext uri="{BB962C8B-B14F-4D97-AF65-F5344CB8AC3E}">
        <p14:creationId xmlns:p14="http://schemas.microsoft.com/office/powerpoint/2010/main" val="4014219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81000"/>
            <a:ext cx="8229600" cy="990600"/>
          </a:xfrm>
        </p:spPr>
        <p:txBody>
          <a:bodyPr>
            <a:normAutofit/>
          </a:bodyPr>
          <a:lstStyle/>
          <a:p>
            <a:pPr eaLnBrk="1" hangingPunct="1"/>
            <a:r>
              <a:rPr lang="en-US" altLang="en-US" sz="3600"/>
              <a:t>TCP (Transmission Control Protocol)</a:t>
            </a:r>
          </a:p>
        </p:txBody>
      </p:sp>
      <p:sp>
        <p:nvSpPr>
          <p:cNvPr id="6147" name="Rectangle 3"/>
          <p:cNvSpPr>
            <a:spLocks noGrp="1" noChangeArrowheads="1"/>
          </p:cNvSpPr>
          <p:nvPr>
            <p:ph type="body" sz="half" idx="1"/>
          </p:nvPr>
        </p:nvSpPr>
        <p:spPr/>
        <p:txBody>
          <a:bodyPr/>
          <a:lstStyle/>
          <a:p>
            <a:pPr eaLnBrk="1" hangingPunct="1"/>
            <a:r>
              <a:rPr lang="vi-VN" altLang="en-US" sz="2600"/>
              <a:t>Provide reliable communication </a:t>
            </a:r>
          </a:p>
          <a:p>
            <a:pPr eaLnBrk="1" hangingPunct="1"/>
            <a:r>
              <a:rPr lang="vi-VN" altLang="en-US" sz="2600"/>
              <a:t>Data rate control</a:t>
            </a:r>
          </a:p>
          <a:p>
            <a:pPr eaLnBrk="1" hangingPunct="1"/>
            <a:r>
              <a:rPr lang="vi-VN" altLang="en-US" sz="2600"/>
              <a:t>Example </a:t>
            </a:r>
          </a:p>
          <a:p>
            <a:pPr lvl="1" eaLnBrk="1" hangingPunct="1"/>
            <a:r>
              <a:rPr lang="vi-VN" altLang="en-US" sz="2200"/>
              <a:t>Mail </a:t>
            </a:r>
          </a:p>
          <a:p>
            <a:pPr lvl="1" eaLnBrk="1" hangingPunct="1"/>
            <a:r>
              <a:rPr lang="vi-VN" altLang="en-US" sz="2200"/>
              <a:t>WEB </a:t>
            </a:r>
          </a:p>
          <a:p>
            <a:pPr lvl="1" eaLnBrk="1" hangingPunct="1"/>
            <a:r>
              <a:rPr lang="vi-VN" altLang="en-US" sz="2200"/>
              <a:t>Image </a:t>
            </a:r>
            <a:br>
              <a:rPr lang="vi-VN" altLang="en-US" sz="2200"/>
            </a:br>
            <a:endParaRPr lang="vi-VN" altLang="en-US" sz="2200"/>
          </a:p>
        </p:txBody>
      </p:sp>
      <p:sp>
        <p:nvSpPr>
          <p:cNvPr id="6148" name="Line 5"/>
          <p:cNvSpPr>
            <a:spLocks noChangeShapeType="1"/>
          </p:cNvSpPr>
          <p:nvPr/>
        </p:nvSpPr>
        <p:spPr bwMode="auto">
          <a:xfrm>
            <a:off x="5486400" y="2514600"/>
            <a:ext cx="1588" cy="3657600"/>
          </a:xfrm>
          <a:prstGeom prst="line">
            <a:avLst/>
          </a:prstGeom>
          <a:noFill/>
          <a:ln w="76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9" name="Text Box 6"/>
          <p:cNvSpPr txBox="1">
            <a:spLocks noChangeArrowheads="1"/>
          </p:cNvSpPr>
          <p:nvPr/>
        </p:nvSpPr>
        <p:spPr bwMode="auto">
          <a:xfrm>
            <a:off x="7227888" y="1690688"/>
            <a:ext cx="1244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Verdana" pitchFamily="34" charset="0"/>
              <a:buNone/>
            </a:pPr>
            <a:r>
              <a:rPr lang="en-GB" altLang="en-US" sz="2800">
                <a:solidFill>
                  <a:srgbClr val="000000"/>
                </a:solidFill>
                <a:ea typeface="MS PGothic" pitchFamily="34" charset="-128"/>
              </a:rPr>
              <a:t>server</a:t>
            </a:r>
          </a:p>
        </p:txBody>
      </p:sp>
      <p:sp>
        <p:nvSpPr>
          <p:cNvPr id="6150" name="Text Box 7"/>
          <p:cNvSpPr txBox="1">
            <a:spLocks noChangeArrowheads="1"/>
          </p:cNvSpPr>
          <p:nvPr/>
        </p:nvSpPr>
        <p:spPr bwMode="auto">
          <a:xfrm>
            <a:off x="4862513" y="1719263"/>
            <a:ext cx="12477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Verdana" pitchFamily="34" charset="0"/>
              <a:buNone/>
            </a:pPr>
            <a:r>
              <a:rPr lang="en-GB" altLang="en-US" sz="2800">
                <a:solidFill>
                  <a:srgbClr val="000000"/>
                </a:solidFill>
                <a:ea typeface="MS PGothic" pitchFamily="34" charset="-128"/>
              </a:rPr>
              <a:t>client</a:t>
            </a:r>
          </a:p>
        </p:txBody>
      </p:sp>
      <p:sp>
        <p:nvSpPr>
          <p:cNvPr id="6151" name="Line 8"/>
          <p:cNvSpPr>
            <a:spLocks noChangeShapeType="1"/>
          </p:cNvSpPr>
          <p:nvPr/>
        </p:nvSpPr>
        <p:spPr bwMode="auto">
          <a:xfrm>
            <a:off x="7848600" y="2514600"/>
            <a:ext cx="1588" cy="3657600"/>
          </a:xfrm>
          <a:prstGeom prst="line">
            <a:avLst/>
          </a:prstGeom>
          <a:noFill/>
          <a:ln w="7632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9"/>
          <p:cNvSpPr>
            <a:spLocks noChangeShapeType="1"/>
          </p:cNvSpPr>
          <p:nvPr/>
        </p:nvSpPr>
        <p:spPr bwMode="auto">
          <a:xfrm>
            <a:off x="5562600" y="2728913"/>
            <a:ext cx="2209800" cy="6096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3" name="Text Box 10"/>
          <p:cNvSpPr txBox="1">
            <a:spLocks noChangeArrowheads="1"/>
          </p:cNvSpPr>
          <p:nvPr/>
        </p:nvSpPr>
        <p:spPr bwMode="auto">
          <a:xfrm>
            <a:off x="6389688" y="2667000"/>
            <a:ext cx="523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Verdana" pitchFamily="34" charset="0"/>
              <a:buNone/>
            </a:pPr>
            <a:r>
              <a:rPr lang="en-GB" altLang="en-US" sz="1800">
                <a:solidFill>
                  <a:srgbClr val="000000"/>
                </a:solidFill>
                <a:ea typeface="MS PGothic" pitchFamily="34" charset="-128"/>
              </a:rPr>
              <a:t>SYN</a:t>
            </a:r>
          </a:p>
        </p:txBody>
      </p:sp>
      <p:sp>
        <p:nvSpPr>
          <p:cNvPr id="6154" name="Text Box 11"/>
          <p:cNvSpPr txBox="1">
            <a:spLocks noChangeArrowheads="1"/>
          </p:cNvSpPr>
          <p:nvPr/>
        </p:nvSpPr>
        <p:spPr bwMode="auto">
          <a:xfrm>
            <a:off x="6034088" y="3443288"/>
            <a:ext cx="981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Verdana" pitchFamily="34" charset="0"/>
              <a:buNone/>
            </a:pPr>
            <a:r>
              <a:rPr lang="en-GB" altLang="en-US" sz="1800">
                <a:solidFill>
                  <a:srgbClr val="000000"/>
                </a:solidFill>
                <a:ea typeface="MS PGothic" pitchFamily="34" charset="-128"/>
              </a:rPr>
              <a:t>SYN+ACK</a:t>
            </a:r>
          </a:p>
        </p:txBody>
      </p:sp>
      <p:sp>
        <p:nvSpPr>
          <p:cNvPr id="6155" name="Line 12"/>
          <p:cNvSpPr>
            <a:spLocks noChangeShapeType="1"/>
          </p:cNvSpPr>
          <p:nvPr/>
        </p:nvSpPr>
        <p:spPr bwMode="auto">
          <a:xfrm>
            <a:off x="5562600" y="4495800"/>
            <a:ext cx="2209800" cy="6096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6" name="Text Box 13"/>
          <p:cNvSpPr txBox="1">
            <a:spLocks noChangeArrowheads="1"/>
          </p:cNvSpPr>
          <p:nvPr/>
        </p:nvSpPr>
        <p:spPr bwMode="auto">
          <a:xfrm>
            <a:off x="6392863" y="4357688"/>
            <a:ext cx="523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Verdana" pitchFamily="34" charset="0"/>
              <a:buNone/>
            </a:pPr>
            <a:r>
              <a:rPr lang="en-GB" altLang="en-US" sz="1800">
                <a:solidFill>
                  <a:srgbClr val="000000"/>
                </a:solidFill>
                <a:ea typeface="MS PGothic" pitchFamily="34" charset="-128"/>
              </a:rPr>
              <a:t>ACK</a:t>
            </a:r>
          </a:p>
        </p:txBody>
      </p:sp>
      <p:sp>
        <p:nvSpPr>
          <p:cNvPr id="6157" name="Line 14"/>
          <p:cNvSpPr>
            <a:spLocks noChangeShapeType="1"/>
          </p:cNvSpPr>
          <p:nvPr/>
        </p:nvSpPr>
        <p:spPr bwMode="auto">
          <a:xfrm>
            <a:off x="5562600" y="5334000"/>
            <a:ext cx="2209800" cy="6096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8" name="Text Box 15"/>
          <p:cNvSpPr txBox="1">
            <a:spLocks noChangeArrowheads="1"/>
          </p:cNvSpPr>
          <p:nvPr/>
        </p:nvSpPr>
        <p:spPr bwMode="auto">
          <a:xfrm>
            <a:off x="6254750" y="51958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Verdana" pitchFamily="34" charset="0"/>
              <a:buNone/>
            </a:pPr>
            <a:r>
              <a:rPr lang="en-GB" altLang="en-US" sz="1800">
                <a:solidFill>
                  <a:srgbClr val="000000"/>
                </a:solidFill>
                <a:ea typeface="MS PGothic" pitchFamily="34" charset="-128"/>
              </a:rPr>
              <a:t>Data</a:t>
            </a:r>
          </a:p>
        </p:txBody>
      </p:sp>
      <p:sp>
        <p:nvSpPr>
          <p:cNvPr id="6159" name="Line 16"/>
          <p:cNvSpPr>
            <a:spLocks noChangeShapeType="1"/>
          </p:cNvSpPr>
          <p:nvPr/>
        </p:nvSpPr>
        <p:spPr bwMode="auto">
          <a:xfrm flipH="1">
            <a:off x="5559425" y="3657600"/>
            <a:ext cx="2216150" cy="3810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pPr>
              <a:defRPr/>
            </a:pPr>
            <a:fld id="{F679C965-5FFF-424F-95FC-4854D73C0910}" type="slidenum">
              <a:rPr lang="vi-VN" smtClean="0"/>
              <a:pPr>
                <a:defRPr/>
              </a:pPr>
              <a:t>24</a:t>
            </a:fld>
            <a:endParaRPr lang="vi-VN"/>
          </a:p>
        </p:txBody>
      </p:sp>
    </p:spTree>
    <p:extLst>
      <p:ext uri="{BB962C8B-B14F-4D97-AF65-F5344CB8AC3E}">
        <p14:creationId xmlns:p14="http://schemas.microsoft.com/office/powerpoint/2010/main" val="74570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50837"/>
            <a:ext cx="8229600" cy="792163"/>
          </a:xfrm>
        </p:spPr>
        <p:txBody>
          <a:bodyPr>
            <a:normAutofit/>
          </a:bodyPr>
          <a:lstStyle/>
          <a:p>
            <a:pPr eaLnBrk="1" hangingPunct="1"/>
            <a:r>
              <a:rPr lang="en-US" altLang="en-US"/>
              <a:t>TCP Server</a:t>
            </a:r>
          </a:p>
        </p:txBody>
      </p:sp>
      <p:sp>
        <p:nvSpPr>
          <p:cNvPr id="7171" name="Rectangle 4"/>
          <p:cNvSpPr>
            <a:spLocks noChangeArrowheads="1"/>
          </p:cNvSpPr>
          <p:nvPr/>
        </p:nvSpPr>
        <p:spPr bwMode="auto">
          <a:xfrm>
            <a:off x="5795963" y="741363"/>
            <a:ext cx="1296987" cy="433387"/>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socket()</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2" name="Rectangle 5"/>
          <p:cNvSpPr>
            <a:spLocks noChangeArrowheads="1"/>
          </p:cNvSpPr>
          <p:nvPr/>
        </p:nvSpPr>
        <p:spPr bwMode="auto">
          <a:xfrm>
            <a:off x="5795963" y="1317625"/>
            <a:ext cx="1296987" cy="433388"/>
          </a:xfrm>
          <a:prstGeom prst="rect">
            <a:avLst/>
          </a:prstGeom>
          <a:solidFill>
            <a:srgbClr val="FF0000"/>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bind()</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3" name="Rectangle 6"/>
          <p:cNvSpPr>
            <a:spLocks noChangeArrowheads="1"/>
          </p:cNvSpPr>
          <p:nvPr/>
        </p:nvSpPr>
        <p:spPr bwMode="auto">
          <a:xfrm>
            <a:off x="5795963" y="1892300"/>
            <a:ext cx="1296987" cy="433388"/>
          </a:xfrm>
          <a:prstGeom prst="rect">
            <a:avLst/>
          </a:prstGeom>
          <a:solidFill>
            <a:srgbClr val="FF0000"/>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listen()</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4" name="Rectangle 7"/>
          <p:cNvSpPr>
            <a:spLocks noChangeArrowheads="1"/>
          </p:cNvSpPr>
          <p:nvPr/>
        </p:nvSpPr>
        <p:spPr bwMode="auto">
          <a:xfrm>
            <a:off x="5795963" y="2468563"/>
            <a:ext cx="1296987" cy="433387"/>
          </a:xfrm>
          <a:prstGeom prst="rect">
            <a:avLst/>
          </a:prstGeom>
          <a:solidFill>
            <a:srgbClr val="FF0000"/>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accept()</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5" name="Rectangle 8"/>
          <p:cNvSpPr>
            <a:spLocks noChangeArrowheads="1"/>
          </p:cNvSpPr>
          <p:nvPr/>
        </p:nvSpPr>
        <p:spPr bwMode="auto">
          <a:xfrm>
            <a:off x="1908175" y="2419350"/>
            <a:ext cx="1296988" cy="433388"/>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socket()</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6" name="Rectangle 9"/>
          <p:cNvSpPr>
            <a:spLocks noChangeArrowheads="1"/>
          </p:cNvSpPr>
          <p:nvPr/>
        </p:nvSpPr>
        <p:spPr bwMode="auto">
          <a:xfrm>
            <a:off x="1908175" y="3141663"/>
            <a:ext cx="1296988" cy="433387"/>
          </a:xfrm>
          <a:prstGeom prst="rect">
            <a:avLst/>
          </a:prstGeom>
          <a:solidFill>
            <a:schemeClr val="accent4">
              <a:lumMod val="40000"/>
              <a:lumOff val="60000"/>
            </a:schemeClr>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connect()</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7" name="Rectangle 10"/>
          <p:cNvSpPr>
            <a:spLocks noChangeArrowheads="1"/>
          </p:cNvSpPr>
          <p:nvPr/>
        </p:nvSpPr>
        <p:spPr bwMode="auto">
          <a:xfrm>
            <a:off x="1908175" y="5227638"/>
            <a:ext cx="1296988" cy="433387"/>
          </a:xfrm>
          <a:prstGeom prst="rect">
            <a:avLst/>
          </a:prstGeom>
          <a:solidFill>
            <a:schemeClr val="accent4">
              <a:lumMod val="40000"/>
              <a:lumOff val="60000"/>
            </a:schemeClr>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recv()</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8" name="Rectangle 11"/>
          <p:cNvSpPr>
            <a:spLocks noChangeArrowheads="1"/>
          </p:cNvSpPr>
          <p:nvPr/>
        </p:nvSpPr>
        <p:spPr bwMode="auto">
          <a:xfrm>
            <a:off x="1908175" y="6019800"/>
            <a:ext cx="1296988" cy="433388"/>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close()</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9" name="Text Box 12"/>
          <p:cNvSpPr txBox="1">
            <a:spLocks noChangeArrowheads="1"/>
          </p:cNvSpPr>
          <p:nvPr/>
        </p:nvSpPr>
        <p:spPr bwMode="auto">
          <a:xfrm>
            <a:off x="1843088" y="1989138"/>
            <a:ext cx="1327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TCP client</a:t>
            </a:r>
          </a:p>
        </p:txBody>
      </p:sp>
      <p:sp>
        <p:nvSpPr>
          <p:cNvPr id="7180" name="Text Box 13"/>
          <p:cNvSpPr txBox="1">
            <a:spLocks noChangeArrowheads="1"/>
          </p:cNvSpPr>
          <p:nvPr/>
        </p:nvSpPr>
        <p:spPr bwMode="auto">
          <a:xfrm>
            <a:off x="5822950" y="381000"/>
            <a:ext cx="1325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TCP Server</a:t>
            </a:r>
          </a:p>
        </p:txBody>
      </p:sp>
      <p:sp>
        <p:nvSpPr>
          <p:cNvPr id="7181" name="Line 14"/>
          <p:cNvSpPr>
            <a:spLocks noChangeShapeType="1"/>
          </p:cNvSpPr>
          <p:nvPr/>
        </p:nvSpPr>
        <p:spPr bwMode="auto">
          <a:xfrm>
            <a:off x="2484438" y="2852738"/>
            <a:ext cx="1587" cy="28733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2" name="Line 15"/>
          <p:cNvSpPr>
            <a:spLocks noChangeShapeType="1"/>
          </p:cNvSpPr>
          <p:nvPr/>
        </p:nvSpPr>
        <p:spPr bwMode="auto">
          <a:xfrm>
            <a:off x="2484438" y="4292600"/>
            <a:ext cx="1587" cy="93662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3" name="Line 16"/>
          <p:cNvSpPr>
            <a:spLocks noChangeShapeType="1"/>
          </p:cNvSpPr>
          <p:nvPr/>
        </p:nvSpPr>
        <p:spPr bwMode="auto">
          <a:xfrm>
            <a:off x="2484438" y="5661025"/>
            <a:ext cx="1587" cy="36036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4" name="Line 17"/>
          <p:cNvSpPr>
            <a:spLocks noChangeShapeType="1"/>
          </p:cNvSpPr>
          <p:nvPr/>
        </p:nvSpPr>
        <p:spPr bwMode="auto">
          <a:xfrm flipH="1">
            <a:off x="1473200" y="5445125"/>
            <a:ext cx="43815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18"/>
          <p:cNvSpPr>
            <a:spLocks noChangeShapeType="1"/>
          </p:cNvSpPr>
          <p:nvPr/>
        </p:nvSpPr>
        <p:spPr bwMode="auto">
          <a:xfrm flipH="1">
            <a:off x="1473200" y="4076700"/>
            <a:ext cx="438150" cy="1588"/>
          </a:xfrm>
          <a:prstGeom prst="line">
            <a:avLst/>
          </a:prstGeom>
          <a:noFill/>
          <a:ln w="936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86" name="Line 19"/>
          <p:cNvSpPr>
            <a:spLocks noChangeShapeType="1"/>
          </p:cNvSpPr>
          <p:nvPr/>
        </p:nvSpPr>
        <p:spPr bwMode="auto">
          <a:xfrm flipV="1">
            <a:off x="1476375" y="4073525"/>
            <a:ext cx="1588" cy="13747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187" name="Line 20"/>
          <p:cNvSpPr>
            <a:spLocks noChangeShapeType="1"/>
          </p:cNvSpPr>
          <p:nvPr/>
        </p:nvSpPr>
        <p:spPr bwMode="auto">
          <a:xfrm>
            <a:off x="6443663" y="1173163"/>
            <a:ext cx="1587" cy="14446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8" name="Line 21"/>
          <p:cNvSpPr>
            <a:spLocks noChangeShapeType="1"/>
          </p:cNvSpPr>
          <p:nvPr/>
        </p:nvSpPr>
        <p:spPr bwMode="auto">
          <a:xfrm>
            <a:off x="6443663" y="1749425"/>
            <a:ext cx="1587" cy="1428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9" name="Rectangle 22"/>
          <p:cNvSpPr>
            <a:spLocks noChangeArrowheads="1"/>
          </p:cNvSpPr>
          <p:nvPr/>
        </p:nvSpPr>
        <p:spPr bwMode="auto">
          <a:xfrm>
            <a:off x="1908175" y="3860800"/>
            <a:ext cx="1296988" cy="433388"/>
          </a:xfrm>
          <a:prstGeom prst="rect">
            <a:avLst/>
          </a:prstGeom>
          <a:solidFill>
            <a:schemeClr val="accent4">
              <a:lumMod val="40000"/>
              <a:lumOff val="60000"/>
            </a:schemeClr>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send()</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90" name="Line 23"/>
          <p:cNvSpPr>
            <a:spLocks noChangeShapeType="1"/>
          </p:cNvSpPr>
          <p:nvPr/>
        </p:nvSpPr>
        <p:spPr bwMode="auto">
          <a:xfrm>
            <a:off x="2484438" y="3573463"/>
            <a:ext cx="1587" cy="28733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1" name="Line 24"/>
          <p:cNvSpPr>
            <a:spLocks noChangeShapeType="1"/>
          </p:cNvSpPr>
          <p:nvPr/>
        </p:nvSpPr>
        <p:spPr bwMode="auto">
          <a:xfrm>
            <a:off x="6443663" y="2325688"/>
            <a:ext cx="1587" cy="1428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2" name="Rectangle 25"/>
          <p:cNvSpPr>
            <a:spLocks noChangeArrowheads="1"/>
          </p:cNvSpPr>
          <p:nvPr/>
        </p:nvSpPr>
        <p:spPr bwMode="auto">
          <a:xfrm>
            <a:off x="5795963" y="4149725"/>
            <a:ext cx="1296987" cy="433388"/>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recv()</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93" name="Rectangle 26"/>
          <p:cNvSpPr>
            <a:spLocks noChangeArrowheads="1"/>
          </p:cNvSpPr>
          <p:nvPr/>
        </p:nvSpPr>
        <p:spPr bwMode="auto">
          <a:xfrm>
            <a:off x="5795963" y="4976812"/>
            <a:ext cx="1296987" cy="433388"/>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send()</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94" name="Line 27"/>
          <p:cNvSpPr>
            <a:spLocks noChangeShapeType="1"/>
          </p:cNvSpPr>
          <p:nvPr/>
        </p:nvSpPr>
        <p:spPr bwMode="auto">
          <a:xfrm>
            <a:off x="6443664" y="4581525"/>
            <a:ext cx="0" cy="3952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6" name="Rectangle 29"/>
          <p:cNvSpPr>
            <a:spLocks noChangeArrowheads="1"/>
          </p:cNvSpPr>
          <p:nvPr/>
        </p:nvSpPr>
        <p:spPr bwMode="auto">
          <a:xfrm>
            <a:off x="5795963" y="6164263"/>
            <a:ext cx="1296987" cy="433387"/>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close()</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98" name="Line 31"/>
          <p:cNvSpPr>
            <a:spLocks noChangeShapeType="1"/>
          </p:cNvSpPr>
          <p:nvPr/>
        </p:nvSpPr>
        <p:spPr bwMode="auto">
          <a:xfrm>
            <a:off x="6443663" y="5410200"/>
            <a:ext cx="1" cy="75406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9" name="Line 32"/>
          <p:cNvSpPr>
            <a:spLocks noChangeShapeType="1"/>
          </p:cNvSpPr>
          <p:nvPr/>
        </p:nvSpPr>
        <p:spPr bwMode="auto">
          <a:xfrm>
            <a:off x="6443663" y="3719513"/>
            <a:ext cx="1587" cy="43021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3" name="Line 36"/>
          <p:cNvSpPr>
            <a:spLocks noChangeShapeType="1"/>
          </p:cNvSpPr>
          <p:nvPr/>
        </p:nvSpPr>
        <p:spPr bwMode="auto">
          <a:xfrm>
            <a:off x="3203575" y="4076700"/>
            <a:ext cx="2592388" cy="28892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4" name="Line 37"/>
          <p:cNvSpPr>
            <a:spLocks noChangeShapeType="1"/>
          </p:cNvSpPr>
          <p:nvPr/>
        </p:nvSpPr>
        <p:spPr bwMode="auto">
          <a:xfrm flipH="1">
            <a:off x="3200400" y="5157787"/>
            <a:ext cx="2595563" cy="28733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6" name="Line 39"/>
          <p:cNvSpPr>
            <a:spLocks noChangeShapeType="1"/>
          </p:cNvSpPr>
          <p:nvPr/>
        </p:nvSpPr>
        <p:spPr bwMode="auto">
          <a:xfrm>
            <a:off x="3203575" y="3357563"/>
            <a:ext cx="2592388" cy="142875"/>
          </a:xfrm>
          <a:prstGeom prst="line">
            <a:avLst/>
          </a:prstGeom>
          <a:noFill/>
          <a:ln w="9360">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7" name="Text Box 40"/>
          <p:cNvSpPr txBox="1">
            <a:spLocks noChangeArrowheads="1"/>
          </p:cNvSpPr>
          <p:nvPr/>
        </p:nvSpPr>
        <p:spPr bwMode="auto">
          <a:xfrm>
            <a:off x="3970338" y="3860800"/>
            <a:ext cx="639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data</a:t>
            </a:r>
          </a:p>
        </p:txBody>
      </p:sp>
      <p:sp>
        <p:nvSpPr>
          <p:cNvPr id="7208" name="Text Box 41"/>
          <p:cNvSpPr txBox="1">
            <a:spLocks noChangeArrowheads="1"/>
          </p:cNvSpPr>
          <p:nvPr/>
        </p:nvSpPr>
        <p:spPr bwMode="auto">
          <a:xfrm>
            <a:off x="4135438" y="4862513"/>
            <a:ext cx="639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data</a:t>
            </a:r>
          </a:p>
        </p:txBody>
      </p:sp>
      <p:sp>
        <p:nvSpPr>
          <p:cNvPr id="7209" name="Text Box 42"/>
          <p:cNvSpPr txBox="1">
            <a:spLocks noChangeArrowheads="1"/>
          </p:cNvSpPr>
          <p:nvPr/>
        </p:nvSpPr>
        <p:spPr bwMode="auto">
          <a:xfrm>
            <a:off x="3860800" y="3068638"/>
            <a:ext cx="1211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establish</a:t>
            </a:r>
          </a:p>
        </p:txBody>
      </p:sp>
      <p:sp>
        <p:nvSpPr>
          <p:cNvPr id="2" name="TextBox 1"/>
          <p:cNvSpPr txBox="1"/>
          <p:nvPr/>
        </p:nvSpPr>
        <p:spPr>
          <a:xfrm>
            <a:off x="5795963" y="3200400"/>
            <a:ext cx="2433637" cy="584775"/>
          </a:xfrm>
          <a:prstGeom prst="rect">
            <a:avLst/>
          </a:prstGeom>
          <a:noFill/>
        </p:spPr>
        <p:txBody>
          <a:bodyPr wrap="square" rtlCol="0">
            <a:spAutoFit/>
          </a:bodyPr>
          <a:lstStyle/>
          <a:p>
            <a:r>
              <a:rPr lang="en-US" sz="1600">
                <a:solidFill>
                  <a:srgbClr val="000000"/>
                </a:solidFill>
              </a:rPr>
              <a:t>Block until connection from client</a:t>
            </a:r>
          </a:p>
        </p:txBody>
      </p:sp>
      <p:sp>
        <p:nvSpPr>
          <p:cNvPr id="45" name="Line 32"/>
          <p:cNvSpPr>
            <a:spLocks noChangeShapeType="1"/>
          </p:cNvSpPr>
          <p:nvPr/>
        </p:nvSpPr>
        <p:spPr bwMode="auto">
          <a:xfrm>
            <a:off x="6487652" y="2928144"/>
            <a:ext cx="0" cy="324644"/>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p:cNvSpPr>
            <a:spLocks noGrp="1"/>
          </p:cNvSpPr>
          <p:nvPr>
            <p:ph type="sldNum" sz="quarter" idx="12"/>
          </p:nvPr>
        </p:nvSpPr>
        <p:spPr/>
        <p:txBody>
          <a:bodyPr/>
          <a:lstStyle/>
          <a:p>
            <a:pPr>
              <a:defRPr/>
            </a:pPr>
            <a:fld id="{5CCE348F-AE0D-4038-8820-11705935FBC3}" type="slidenum">
              <a:rPr lang="vi-VN" smtClean="0"/>
              <a:pPr>
                <a:defRPr/>
              </a:pPr>
              <a:t>25</a:t>
            </a:fld>
            <a:endParaRPr lang="vi-VN"/>
          </a:p>
        </p:txBody>
      </p:sp>
      <p:cxnSp>
        <p:nvCxnSpPr>
          <p:cNvPr id="5" name="Elbow Connector 4"/>
          <p:cNvCxnSpPr>
            <a:stCxn id="7193" idx="3"/>
            <a:endCxn id="7192" idx="3"/>
          </p:cNvCxnSpPr>
          <p:nvPr/>
        </p:nvCxnSpPr>
        <p:spPr>
          <a:xfrm flipV="1">
            <a:off x="7092950" y="4366419"/>
            <a:ext cx="12700" cy="827087"/>
          </a:xfrm>
          <a:prstGeom prst="bentConnector3">
            <a:avLst>
              <a:gd name="adj1" fmla="val 3197008"/>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726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TCP server side</a:t>
            </a:r>
            <a:endParaRPr lang="vi-VN" altLang="en-US"/>
          </a:p>
        </p:txBody>
      </p:sp>
      <p:sp>
        <p:nvSpPr>
          <p:cNvPr id="23555" name="Rectangle 3"/>
          <p:cNvSpPr>
            <a:spLocks noGrp="1" noChangeArrowheads="1"/>
          </p:cNvSpPr>
          <p:nvPr>
            <p:ph type="body" idx="1"/>
          </p:nvPr>
        </p:nvSpPr>
        <p:spPr/>
        <p:txBody>
          <a:bodyPr/>
          <a:lstStyle/>
          <a:p>
            <a:pPr marL="457200" indent="-457200" eaLnBrk="1" hangingPunct="1">
              <a:buFont typeface="+mj-lt"/>
              <a:buAutoNum type="arabicPeriod"/>
            </a:pPr>
            <a:r>
              <a:rPr lang="vi-VN" altLang="en-US"/>
              <a:t>Create a socket – socket().</a:t>
            </a:r>
          </a:p>
          <a:p>
            <a:pPr marL="457200" indent="-457200" eaLnBrk="1" hangingPunct="1">
              <a:buFont typeface="+mj-lt"/>
              <a:buAutoNum type="arabicPeriod"/>
            </a:pPr>
            <a:r>
              <a:rPr lang="vi-VN" altLang="en-US"/>
              <a:t>Bind the socket – bind().</a:t>
            </a:r>
          </a:p>
          <a:p>
            <a:pPr marL="457200" indent="-457200" eaLnBrk="1" hangingPunct="1">
              <a:buFont typeface="+mj-lt"/>
              <a:buAutoNum type="arabicPeriod"/>
            </a:pPr>
            <a:r>
              <a:rPr lang="vi-VN" altLang="en-US"/>
              <a:t>Listen on the socket – listen().</a:t>
            </a:r>
          </a:p>
          <a:p>
            <a:pPr marL="457200" indent="-457200" eaLnBrk="1" hangingPunct="1">
              <a:buFont typeface="+mj-lt"/>
              <a:buAutoNum type="arabicPeriod"/>
            </a:pPr>
            <a:r>
              <a:rPr lang="vi-VN" altLang="en-US"/>
              <a:t>Accept a connection – accept().</a:t>
            </a:r>
          </a:p>
          <a:p>
            <a:pPr marL="457200" indent="-457200" eaLnBrk="1" hangingPunct="1">
              <a:buFont typeface="+mj-lt"/>
              <a:buAutoNum type="arabicPeriod"/>
            </a:pPr>
            <a:r>
              <a:rPr lang="vi-VN" altLang="en-US"/>
              <a:t>Send and receive data – recv(), send().</a:t>
            </a:r>
          </a:p>
          <a:p>
            <a:pPr marL="457200" indent="-457200" eaLnBrk="1" hangingPunct="1">
              <a:buFont typeface="+mj-lt"/>
              <a:buAutoNum type="arabicPeriod"/>
            </a:pPr>
            <a:r>
              <a:rPr lang="vi-VN" altLang="en-US"/>
              <a:t>Disconnect </a:t>
            </a:r>
            <a:r>
              <a:rPr lang="en-US" altLang="en-US"/>
              <a:t>connection</a:t>
            </a:r>
            <a:r>
              <a:rPr lang="vi-VN" altLang="en-US"/>
              <a:t>– close()</a:t>
            </a:r>
            <a:endParaRPr lang="en-US" altLang="en-US"/>
          </a:p>
          <a:p>
            <a:pPr marL="457200" indent="-457200" eaLnBrk="1" hangingPunct="1">
              <a:buFont typeface="+mj-lt"/>
              <a:buAutoNum type="arabicPeriod"/>
            </a:pPr>
            <a:r>
              <a:rPr lang="en-US" altLang="en-US"/>
              <a:t>Close LISTENING socket</a:t>
            </a:r>
            <a:endParaRPr lang="vi-VN" altLang="en-US"/>
          </a:p>
          <a:p>
            <a:pPr lvl="1" eaLnBrk="1" hangingPunct="1"/>
            <a:endParaRPr lang="vi-VN" altLang="en-US"/>
          </a:p>
        </p:txBody>
      </p:sp>
      <p:sp>
        <p:nvSpPr>
          <p:cNvPr id="2" name="Right Brace 1"/>
          <p:cNvSpPr/>
          <p:nvPr/>
        </p:nvSpPr>
        <p:spPr>
          <a:xfrm>
            <a:off x="6705600" y="2971800"/>
            <a:ext cx="304800" cy="1219200"/>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7086600" y="3352800"/>
            <a:ext cx="1676400" cy="400110"/>
          </a:xfrm>
          <a:prstGeom prst="rect">
            <a:avLst/>
          </a:prstGeom>
          <a:noFill/>
        </p:spPr>
        <p:txBody>
          <a:bodyPr wrap="square" rtlCol="0">
            <a:spAutoFit/>
          </a:bodyPr>
          <a:lstStyle/>
          <a:p>
            <a:r>
              <a:rPr lang="en-US" sz="2000">
                <a:solidFill>
                  <a:srgbClr val="000000"/>
                </a:solidFill>
              </a:rPr>
              <a:t>repeatedly </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26</a:t>
            </a:fld>
            <a:endParaRPr lang="vi-VN"/>
          </a:p>
        </p:txBody>
      </p:sp>
    </p:spTree>
    <p:extLst>
      <p:ext uri="{BB962C8B-B14F-4D97-AF65-F5344CB8AC3E}">
        <p14:creationId xmlns:p14="http://schemas.microsoft.com/office/powerpoint/2010/main" val="31641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04800"/>
            <a:ext cx="8229600" cy="990600"/>
          </a:xfrm>
        </p:spPr>
        <p:txBody>
          <a:bodyPr/>
          <a:lstStyle/>
          <a:p>
            <a:pPr eaLnBrk="1" hangingPunct="1"/>
            <a:r>
              <a:rPr lang="vi-VN" altLang="en-US">
                <a:latin typeface="Courier New" panose="02070309020205020404" pitchFamily="49" charset="0"/>
                <a:cs typeface="Courier New" panose="02070309020205020404" pitchFamily="49" charset="0"/>
              </a:rPr>
              <a:t>listen()</a:t>
            </a:r>
          </a:p>
        </p:txBody>
      </p:sp>
      <p:sp>
        <p:nvSpPr>
          <p:cNvPr id="26627" name="Rectangle 3"/>
          <p:cNvSpPr>
            <a:spLocks noGrp="1" noChangeArrowheads="1"/>
          </p:cNvSpPr>
          <p:nvPr>
            <p:ph type="body" idx="1"/>
          </p:nvPr>
        </p:nvSpPr>
        <p:spPr>
          <a:xfrm>
            <a:off x="457200" y="2438400"/>
            <a:ext cx="8229600" cy="3657600"/>
          </a:xfrm>
        </p:spPr>
        <p:txBody>
          <a:bodyPr/>
          <a:lstStyle/>
          <a:p>
            <a:pPr eaLnBrk="1" hangingPunct="1"/>
            <a:r>
              <a:rPr lang="en-US" altLang="en-US"/>
              <a:t>Establish a socket to LISTENING for incoming connection.</a:t>
            </a:r>
          </a:p>
          <a:p>
            <a:pPr eaLnBrk="1" hangingPunct="1"/>
            <a:r>
              <a:rPr lang="en-US" altLang="en-US"/>
              <a:t>Parameters:</a:t>
            </a:r>
          </a:p>
          <a:p>
            <a:pPr lvl="1" eaLnBrk="1" hangingPunct="1"/>
            <a:r>
              <a:rPr lang="en-US" altLang="en-US">
                <a:latin typeface="+mj-lt"/>
                <a:cs typeface="Courier New" panose="02070309020205020404" pitchFamily="49" charset="0"/>
              </a:rPr>
              <a:t>[IN] </a:t>
            </a:r>
            <a:r>
              <a:rPr lang="en-US" altLang="en-US">
                <a:latin typeface="Courier New" panose="02070309020205020404" pitchFamily="49" charset="0"/>
                <a:cs typeface="Courier New" panose="02070309020205020404" pitchFamily="49" charset="0"/>
              </a:rPr>
              <a:t>sockfd</a:t>
            </a:r>
            <a:r>
              <a:rPr lang="en-US" altLang="en-US"/>
              <a:t>: </a:t>
            </a:r>
            <a:r>
              <a:rPr lang="en-US" altLang="en-US" sz="2000"/>
              <a:t>a descriptor identifying a bound, unconnected socket</a:t>
            </a:r>
          </a:p>
          <a:p>
            <a:pPr lvl="1" eaLnBrk="1" hangingPunct="1"/>
            <a:r>
              <a:rPr lang="en-US" altLang="en-US">
                <a:latin typeface="+mj-lt"/>
                <a:cs typeface="Courier New" panose="02070309020205020404" pitchFamily="49" charset="0"/>
              </a:rPr>
              <a:t>[IN] </a:t>
            </a:r>
            <a:r>
              <a:rPr lang="en-US" altLang="en-US">
                <a:latin typeface="Courier New" panose="02070309020205020404" pitchFamily="49" charset="0"/>
                <a:cs typeface="Courier New" panose="02070309020205020404" pitchFamily="49" charset="0"/>
              </a:rPr>
              <a:t>backlog</a:t>
            </a:r>
            <a:r>
              <a:rPr lang="en-US" altLang="en-US"/>
              <a:t>:</a:t>
            </a:r>
            <a:r>
              <a:rPr lang="en-US"/>
              <a:t>the queue length for </a:t>
            </a:r>
            <a:r>
              <a:rPr lang="en-US" i="1"/>
              <a:t>completely</a:t>
            </a:r>
            <a:r>
              <a:rPr lang="en-US"/>
              <a:t> established sockets waiting to be accepted</a:t>
            </a:r>
            <a:endParaRPr lang="vi-VN" altLang="en-US" sz="2000">
              <a:latin typeface="Arial" pitchFamily="34" charset="0"/>
            </a:endParaRPr>
          </a:p>
          <a:p>
            <a:pPr eaLnBrk="1" hangingPunct="1"/>
            <a:r>
              <a:rPr lang="en-AU" altLang="en-US"/>
              <a:t>Return value</a:t>
            </a:r>
          </a:p>
          <a:p>
            <a:pPr lvl="1" eaLnBrk="1" hangingPunct="1"/>
            <a:r>
              <a:rPr lang="en-US"/>
              <a:t>On success, 0 is returned</a:t>
            </a:r>
          </a:p>
          <a:p>
            <a:pPr lvl="1" eaLnBrk="1" hangingPunct="1"/>
            <a:r>
              <a:rPr lang="en-US" altLang="en-US"/>
              <a:t>On error, -1 is returned, and errno is set appropriately</a:t>
            </a:r>
            <a:endParaRPr lang="vi-VN" altLang="en-US" sz="2400"/>
          </a:p>
        </p:txBody>
      </p:sp>
      <p:sp>
        <p:nvSpPr>
          <p:cNvPr id="26628" name="Text Box 4"/>
          <p:cNvSpPr txBox="1">
            <a:spLocks noChangeArrowheads="1"/>
          </p:cNvSpPr>
          <p:nvPr/>
        </p:nvSpPr>
        <p:spPr bwMode="auto">
          <a:xfrm>
            <a:off x="685800" y="1447800"/>
            <a:ext cx="7832725" cy="70173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a:buNone/>
            </a:pPr>
            <a:r>
              <a:rPr lang="en-US" sz="1800">
                <a:solidFill>
                  <a:srgbClr val="0000FF"/>
                </a:solidFill>
                <a:latin typeface="Courier New" panose="02070309020205020404" pitchFamily="49" charset="0"/>
                <a:cs typeface="Courier New" panose="02070309020205020404" pitchFamily="49" charset="0"/>
              </a:rPr>
              <a:t>#include</a:t>
            </a:r>
            <a:r>
              <a:rPr lang="en-US" sz="1800">
                <a:solidFill>
                  <a:prstClr val="black"/>
                </a:solidFill>
                <a:latin typeface="Courier New" panose="02070309020205020404" pitchFamily="49" charset="0"/>
                <a:cs typeface="Courier New" panose="02070309020205020404" pitchFamily="49" charset="0"/>
              </a:rPr>
              <a:t> </a:t>
            </a:r>
            <a:r>
              <a:rPr lang="en-US" sz="1800">
                <a:solidFill>
                  <a:srgbClr val="A31515"/>
                </a:solidFill>
                <a:latin typeface="Courier New" panose="02070309020205020404" pitchFamily="49" charset="0"/>
                <a:cs typeface="Courier New" panose="02070309020205020404" pitchFamily="49" charset="0"/>
              </a:rPr>
              <a:t>&lt;sys/socket.h&gt;</a:t>
            </a:r>
          </a:p>
          <a:p>
            <a:pPr>
              <a:buNone/>
            </a:pPr>
            <a:r>
              <a:rPr lang="sv-SE" sz="1800">
                <a:solidFill>
                  <a:srgbClr val="0000FF"/>
                </a:solidFill>
                <a:latin typeface="Courier New" panose="02070309020205020404" pitchFamily="49" charset="0"/>
                <a:cs typeface="Courier New" panose="02070309020205020404" pitchFamily="49" charset="0"/>
              </a:rPr>
              <a:t>int</a:t>
            </a:r>
            <a:r>
              <a:rPr lang="sv-SE" sz="1800">
                <a:solidFill>
                  <a:prstClr val="black"/>
                </a:solidFill>
                <a:latin typeface="Courier New" panose="02070309020205020404" pitchFamily="49" charset="0"/>
                <a:cs typeface="Courier New" panose="02070309020205020404" pitchFamily="49" charset="0"/>
              </a:rPr>
              <a:t> listen(</a:t>
            </a:r>
            <a:r>
              <a:rPr lang="sv-SE" sz="1800">
                <a:solidFill>
                  <a:srgbClr val="0000FF"/>
                </a:solidFill>
                <a:latin typeface="Courier New" panose="02070309020205020404" pitchFamily="49" charset="0"/>
                <a:cs typeface="Courier New" panose="02070309020205020404" pitchFamily="49" charset="0"/>
              </a:rPr>
              <a:t>int</a:t>
            </a:r>
            <a:r>
              <a:rPr lang="sv-SE" sz="1800">
                <a:solidFill>
                  <a:prstClr val="black"/>
                </a:solidFill>
                <a:latin typeface="Courier New" panose="02070309020205020404" pitchFamily="49" charset="0"/>
                <a:cs typeface="Courier New" panose="02070309020205020404" pitchFamily="49" charset="0"/>
              </a:rPr>
              <a:t> sockfd, </a:t>
            </a:r>
            <a:r>
              <a:rPr lang="sv-SE" sz="1800">
                <a:solidFill>
                  <a:srgbClr val="0000FF"/>
                </a:solidFill>
                <a:latin typeface="Courier New" panose="02070309020205020404" pitchFamily="49" charset="0"/>
                <a:cs typeface="Courier New" panose="02070309020205020404" pitchFamily="49" charset="0"/>
              </a:rPr>
              <a:t>int</a:t>
            </a:r>
            <a:r>
              <a:rPr lang="sv-SE" sz="1800">
                <a:solidFill>
                  <a:prstClr val="black"/>
                </a:solidFill>
                <a:latin typeface="Courier New" panose="02070309020205020404" pitchFamily="49" charset="0"/>
                <a:cs typeface="Courier New" panose="02070309020205020404" pitchFamily="49" charset="0"/>
              </a:rPr>
              <a:t> backlog);</a:t>
            </a:r>
            <a:endParaRPr lang="vi-VN" altLang="en-US" sz="180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27</a:t>
            </a:fld>
            <a:endParaRPr lang="vi-VN"/>
          </a:p>
        </p:txBody>
      </p:sp>
    </p:spTree>
    <p:extLst>
      <p:ext uri="{BB962C8B-B14F-4D97-AF65-F5344CB8AC3E}">
        <p14:creationId xmlns:p14="http://schemas.microsoft.com/office/powerpoint/2010/main" val="3313833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04800"/>
            <a:ext cx="8229600" cy="685800"/>
          </a:xfrm>
        </p:spPr>
        <p:txBody>
          <a:bodyPr>
            <a:normAutofit fontScale="90000"/>
          </a:bodyPr>
          <a:lstStyle/>
          <a:p>
            <a:pPr eaLnBrk="1" hangingPunct="1"/>
            <a:r>
              <a:rPr lang="vi-VN" altLang="en-US">
                <a:latin typeface="Courier New" panose="02070309020205020404" pitchFamily="49" charset="0"/>
                <a:cs typeface="Courier New" panose="02070309020205020404" pitchFamily="49" charset="0"/>
              </a:rPr>
              <a:t>accept()</a:t>
            </a:r>
          </a:p>
        </p:txBody>
      </p:sp>
      <p:sp>
        <p:nvSpPr>
          <p:cNvPr id="27651" name="Rectangle 3"/>
          <p:cNvSpPr>
            <a:spLocks noGrp="1" noChangeArrowheads="1"/>
          </p:cNvSpPr>
          <p:nvPr>
            <p:ph type="body" idx="1"/>
          </p:nvPr>
        </p:nvSpPr>
        <p:spPr>
          <a:xfrm>
            <a:off x="566738" y="2362200"/>
            <a:ext cx="8001000" cy="3962400"/>
          </a:xfrm>
        </p:spPr>
        <p:txBody>
          <a:bodyPr/>
          <a:lstStyle/>
          <a:p>
            <a:pPr eaLnBrk="1" hangingPunct="1"/>
            <a:r>
              <a:rPr lang="vi-VN" altLang="en-US" sz="2000"/>
              <a:t>Accept an incoming connection on a </a:t>
            </a:r>
            <a:r>
              <a:rPr lang="en-US" altLang="en-US" sz="2000"/>
              <a:t>LISTENING</a:t>
            </a:r>
            <a:r>
              <a:rPr lang="vi-VN" altLang="en-US" sz="2000"/>
              <a:t> socket </a:t>
            </a:r>
            <a:endParaRPr lang="en-US" altLang="en-US" sz="2000"/>
          </a:p>
          <a:p>
            <a:pPr eaLnBrk="1" hangingPunct="1"/>
            <a:r>
              <a:rPr lang="en-US" altLang="en-US" sz="2000"/>
              <a:t>Parameters:</a:t>
            </a:r>
          </a:p>
          <a:p>
            <a:pPr lvl="1" eaLnBrk="1" hangingPunct="1"/>
            <a:r>
              <a:rPr lang="en-US" altLang="en-US" sz="1800">
                <a:latin typeface="+mj-lt"/>
                <a:cs typeface="Courier New" panose="02070309020205020404" pitchFamily="49" charset="0"/>
              </a:rPr>
              <a:t>[IN] </a:t>
            </a:r>
            <a:r>
              <a:rPr lang="en-US" altLang="en-US" sz="1800">
                <a:latin typeface="Courier New" panose="02070309020205020404" pitchFamily="49" charset="0"/>
                <a:cs typeface="Courier New" panose="02070309020205020404" pitchFamily="49" charset="0"/>
              </a:rPr>
              <a:t>sockfd</a:t>
            </a:r>
            <a:r>
              <a:rPr lang="en-US" altLang="en-US" sz="1800"/>
              <a:t>: A descriptor identifying a socket which is listening for connections after a </a:t>
            </a:r>
            <a:r>
              <a:rPr lang="en-US" altLang="en-US" sz="1800">
                <a:latin typeface="Courier New" panose="02070309020205020404" pitchFamily="49" charset="0"/>
                <a:cs typeface="Courier New" panose="02070309020205020404" pitchFamily="49" charset="0"/>
              </a:rPr>
              <a:t>listen()</a:t>
            </a:r>
            <a:r>
              <a:rPr lang="en-US" altLang="en-US" sz="1800"/>
              <a:t>.</a:t>
            </a:r>
          </a:p>
          <a:p>
            <a:pPr lvl="1" eaLnBrk="1" hangingPunct="1"/>
            <a:r>
              <a:rPr lang="en-US" altLang="en-US" sz="1800">
                <a:latin typeface="+mj-lt"/>
                <a:cs typeface="Courier New" panose="02070309020205020404" pitchFamily="49" charset="0"/>
              </a:rPr>
              <a:t>[OUT] </a:t>
            </a:r>
            <a:r>
              <a:rPr lang="en-US" altLang="en-US" sz="1800">
                <a:latin typeface="Courier New" panose="02070309020205020404" pitchFamily="49" charset="0"/>
                <a:cs typeface="Courier New" panose="02070309020205020404" pitchFamily="49" charset="0"/>
              </a:rPr>
              <a:t>addr: </a:t>
            </a:r>
            <a:r>
              <a:rPr lang="en-US" sz="1800"/>
              <a:t>pointer to a </a:t>
            </a:r>
            <a:r>
              <a:rPr lang="en-US" sz="1800">
                <a:latin typeface="Courier New" panose="02070309020205020404" pitchFamily="49" charset="0"/>
                <a:cs typeface="Courier New" panose="02070309020205020404" pitchFamily="49" charset="0"/>
              </a:rPr>
              <a:t>sockaddr</a:t>
            </a:r>
            <a:r>
              <a:rPr lang="en-US" sz="1800"/>
              <a:t> structure filled in with the address of the peer socket</a:t>
            </a:r>
            <a:endParaRPr lang="en-US" altLang="en-US" sz="1800"/>
          </a:p>
          <a:p>
            <a:pPr lvl="1" eaLnBrk="1" hangingPunct="1"/>
            <a:r>
              <a:rPr lang="en-US" altLang="en-US" sz="1800"/>
              <a:t>[IN, OUT] </a:t>
            </a:r>
            <a:r>
              <a:rPr lang="en-US" altLang="en-US" sz="1800">
                <a:latin typeface="Courier New" panose="02070309020205020404" pitchFamily="49" charset="0"/>
                <a:cs typeface="Courier New" panose="02070309020205020404" pitchFamily="49" charset="0"/>
              </a:rPr>
              <a:t>addrlen</a:t>
            </a:r>
            <a:r>
              <a:rPr lang="en-US" altLang="en-US" sz="1800"/>
              <a:t>: </a:t>
            </a:r>
            <a:r>
              <a:rPr lang="en-US" sz="1800"/>
              <a:t>the caller must initialize it to contain the size (in bytes) of the structure pointed to by </a:t>
            </a:r>
            <a:r>
              <a:rPr lang="en-US" sz="1800">
                <a:latin typeface="Courier New" panose="02070309020205020404" pitchFamily="49" charset="0"/>
                <a:cs typeface="Courier New" panose="02070309020205020404" pitchFamily="49" charset="0"/>
              </a:rPr>
              <a:t>addr</a:t>
            </a:r>
            <a:r>
              <a:rPr lang="en-US" sz="1800"/>
              <a:t>; on return it will contain the actual size of the peer address.</a:t>
            </a:r>
            <a:endParaRPr lang="vi-VN" altLang="en-US" sz="1800">
              <a:latin typeface="Arial" pitchFamily="34" charset="0"/>
            </a:endParaRPr>
          </a:p>
          <a:p>
            <a:pPr eaLnBrk="1" hangingPunct="1"/>
            <a:r>
              <a:rPr lang="en-AU" altLang="en-US" sz="2000"/>
              <a:t>Return value</a:t>
            </a:r>
          </a:p>
          <a:p>
            <a:pPr lvl="1" eaLnBrk="1" hangingPunct="1"/>
            <a:r>
              <a:rPr lang="en-AU" altLang="en-US"/>
              <a:t>Newly connected socket descriptor if no errors</a:t>
            </a:r>
          </a:p>
          <a:p>
            <a:pPr lvl="1" eaLnBrk="1" hangingPunct="1"/>
            <a:r>
              <a:rPr lang="en-AU" altLang="en-US"/>
              <a:t>-1 if has errors</a:t>
            </a:r>
            <a:endParaRPr lang="vi-VN" altLang="en-US"/>
          </a:p>
        </p:txBody>
      </p:sp>
      <p:sp>
        <p:nvSpPr>
          <p:cNvPr id="27652" name="Text Box 4"/>
          <p:cNvSpPr txBox="1">
            <a:spLocks noChangeArrowheads="1"/>
          </p:cNvSpPr>
          <p:nvPr/>
        </p:nvSpPr>
        <p:spPr bwMode="auto">
          <a:xfrm>
            <a:off x="304800" y="1066800"/>
            <a:ext cx="8728672" cy="9818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a:buNone/>
            </a:pPr>
            <a:r>
              <a:rPr lang="en-US" sz="1700">
                <a:solidFill>
                  <a:srgbClr val="0000FF"/>
                </a:solidFill>
                <a:latin typeface="Courier New" panose="02070309020205020404" pitchFamily="49" charset="0"/>
                <a:cs typeface="Courier New" panose="02070309020205020404" pitchFamily="49" charset="0"/>
              </a:rPr>
              <a:t>#include</a:t>
            </a:r>
            <a:r>
              <a:rPr lang="en-US" sz="1700">
                <a:solidFill>
                  <a:prstClr val="black"/>
                </a:solidFill>
                <a:latin typeface="Courier New" panose="02070309020205020404" pitchFamily="49" charset="0"/>
                <a:cs typeface="Courier New" panose="02070309020205020404" pitchFamily="49" charset="0"/>
              </a:rPr>
              <a:t> </a:t>
            </a:r>
            <a:r>
              <a:rPr lang="en-US" sz="1700">
                <a:solidFill>
                  <a:srgbClr val="A31515"/>
                </a:solidFill>
                <a:latin typeface="Courier New" panose="02070309020205020404" pitchFamily="49" charset="0"/>
                <a:cs typeface="Courier New" panose="02070309020205020404" pitchFamily="49" charset="0"/>
              </a:rPr>
              <a:t>&lt;sys/types.h&gt;</a:t>
            </a:r>
          </a:p>
          <a:p>
            <a:pPr>
              <a:buNone/>
            </a:pPr>
            <a:r>
              <a:rPr lang="en-US" sz="1700">
                <a:solidFill>
                  <a:srgbClr val="0000FF"/>
                </a:solidFill>
                <a:latin typeface="Courier New" panose="02070309020205020404" pitchFamily="49" charset="0"/>
                <a:cs typeface="Courier New" panose="02070309020205020404" pitchFamily="49" charset="0"/>
              </a:rPr>
              <a:t>#include</a:t>
            </a:r>
            <a:r>
              <a:rPr lang="en-US" sz="1700">
                <a:solidFill>
                  <a:prstClr val="black"/>
                </a:solidFill>
                <a:latin typeface="Courier New" panose="02070309020205020404" pitchFamily="49" charset="0"/>
                <a:cs typeface="Courier New" panose="02070309020205020404" pitchFamily="49" charset="0"/>
              </a:rPr>
              <a:t> </a:t>
            </a:r>
            <a:r>
              <a:rPr lang="en-US" sz="1700">
                <a:solidFill>
                  <a:srgbClr val="A31515"/>
                </a:solidFill>
                <a:latin typeface="Courier New" panose="02070309020205020404" pitchFamily="49" charset="0"/>
                <a:cs typeface="Courier New" panose="02070309020205020404" pitchFamily="49" charset="0"/>
              </a:rPr>
              <a:t>&lt;sys/socket.h&gt;</a:t>
            </a:r>
          </a:p>
          <a:p>
            <a:pPr>
              <a:buNone/>
            </a:pPr>
            <a:r>
              <a:rPr lang="en-US" sz="1700">
                <a:solidFill>
                  <a:srgbClr val="0000FF"/>
                </a:solidFill>
                <a:latin typeface="Courier New" panose="02070309020205020404" pitchFamily="49" charset="0"/>
                <a:cs typeface="Courier New" panose="02070309020205020404" pitchFamily="49" charset="0"/>
              </a:rPr>
              <a:t>int</a:t>
            </a:r>
            <a:r>
              <a:rPr lang="en-US" sz="1700">
                <a:solidFill>
                  <a:prstClr val="black"/>
                </a:solidFill>
                <a:latin typeface="Courier New" panose="02070309020205020404" pitchFamily="49" charset="0"/>
                <a:cs typeface="Courier New" panose="02070309020205020404" pitchFamily="49" charset="0"/>
              </a:rPr>
              <a:t> accept(</a:t>
            </a:r>
            <a:r>
              <a:rPr lang="en-US" sz="1700">
                <a:solidFill>
                  <a:srgbClr val="0000FF"/>
                </a:solidFill>
                <a:latin typeface="Courier New" panose="02070309020205020404" pitchFamily="49" charset="0"/>
                <a:cs typeface="Courier New" panose="02070309020205020404" pitchFamily="49" charset="0"/>
              </a:rPr>
              <a:t>int</a:t>
            </a:r>
            <a:r>
              <a:rPr lang="en-US" sz="1700">
                <a:solidFill>
                  <a:prstClr val="black"/>
                </a:solidFill>
                <a:latin typeface="Courier New" panose="02070309020205020404" pitchFamily="49" charset="0"/>
                <a:cs typeface="Courier New" panose="02070309020205020404" pitchFamily="49" charset="0"/>
              </a:rPr>
              <a:t> sockfd, </a:t>
            </a:r>
            <a:r>
              <a:rPr lang="en-US" sz="1700">
                <a:solidFill>
                  <a:srgbClr val="0000FF"/>
                </a:solidFill>
                <a:latin typeface="Courier New" panose="02070309020205020404" pitchFamily="49" charset="0"/>
                <a:cs typeface="Courier New" panose="02070309020205020404" pitchFamily="49" charset="0"/>
              </a:rPr>
              <a:t>struct</a:t>
            </a:r>
            <a:r>
              <a:rPr lang="en-US" sz="1700">
                <a:solidFill>
                  <a:prstClr val="black"/>
                </a:solidFill>
                <a:latin typeface="Courier New" panose="02070309020205020404" pitchFamily="49" charset="0"/>
                <a:cs typeface="Courier New" panose="02070309020205020404" pitchFamily="49" charset="0"/>
              </a:rPr>
              <a:t> sockaddr *addr,socklen_t *addrlen);</a:t>
            </a:r>
            <a:endParaRPr lang="vi-VN" altLang="en-US" sz="170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28</a:t>
            </a:fld>
            <a:endParaRPr lang="vi-VN"/>
          </a:p>
        </p:txBody>
      </p:sp>
    </p:spTree>
    <p:extLst>
      <p:ext uri="{BB962C8B-B14F-4D97-AF65-F5344CB8AC3E}">
        <p14:creationId xmlns:p14="http://schemas.microsoft.com/office/powerpoint/2010/main" val="1365627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28600"/>
            <a:ext cx="8229600" cy="990600"/>
          </a:xfrm>
        </p:spPr>
        <p:txBody>
          <a:bodyPr/>
          <a:lstStyle/>
          <a:p>
            <a:r>
              <a:rPr lang="en-US" altLang="en-US"/>
              <a:t>Process connections</a:t>
            </a:r>
          </a:p>
        </p:txBody>
      </p:sp>
      <p:cxnSp>
        <p:nvCxnSpPr>
          <p:cNvPr id="4" name="Straight Arrow Connector 3"/>
          <p:cNvCxnSpPr/>
          <p:nvPr/>
        </p:nvCxnSpPr>
        <p:spPr>
          <a:xfrm>
            <a:off x="5257800" y="1944687"/>
            <a:ext cx="0" cy="3440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67000" y="1944687"/>
            <a:ext cx="0" cy="3440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743200" y="2438400"/>
            <a:ext cx="2438400" cy="2508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78" name="TextBox 6"/>
          <p:cNvSpPr txBox="1">
            <a:spLocks noChangeArrowheads="1"/>
          </p:cNvSpPr>
          <p:nvPr/>
        </p:nvSpPr>
        <p:spPr bwMode="auto">
          <a:xfrm>
            <a:off x="3810000" y="2209800"/>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eaLnBrk="1" hangingPunct="1">
              <a:spcBef>
                <a:spcPct val="0"/>
              </a:spcBef>
              <a:buClrTx/>
              <a:buFontTx/>
              <a:buNone/>
            </a:pPr>
            <a:r>
              <a:rPr lang="en-US" altLang="en-US" sz="1600">
                <a:solidFill>
                  <a:srgbClr val="000000"/>
                </a:solidFill>
              </a:rPr>
              <a:t>SYN</a:t>
            </a:r>
          </a:p>
        </p:txBody>
      </p:sp>
      <p:cxnSp>
        <p:nvCxnSpPr>
          <p:cNvPr id="8" name="Straight Arrow Connector 7"/>
          <p:cNvCxnSpPr>
            <a:stCxn id="28680" idx="3"/>
          </p:cNvCxnSpPr>
          <p:nvPr/>
        </p:nvCxnSpPr>
        <p:spPr>
          <a:xfrm flipH="1">
            <a:off x="2743200" y="3065462"/>
            <a:ext cx="2438400" cy="5921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80" name="TextBox 8"/>
          <p:cNvSpPr txBox="1">
            <a:spLocks noChangeArrowheads="1"/>
          </p:cNvSpPr>
          <p:nvPr/>
        </p:nvSpPr>
        <p:spPr bwMode="auto">
          <a:xfrm>
            <a:off x="3505200" y="2895600"/>
            <a:ext cx="1676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eaLnBrk="1" hangingPunct="1">
              <a:spcBef>
                <a:spcPct val="0"/>
              </a:spcBef>
              <a:buClrTx/>
              <a:buFontTx/>
              <a:buNone/>
            </a:pPr>
            <a:r>
              <a:rPr lang="en-US" altLang="en-US" sz="1600">
                <a:solidFill>
                  <a:srgbClr val="000000"/>
                </a:solidFill>
              </a:rPr>
              <a:t>SYN/ACK</a:t>
            </a:r>
          </a:p>
        </p:txBody>
      </p:sp>
      <p:cxnSp>
        <p:nvCxnSpPr>
          <p:cNvPr id="10" name="Straight Arrow Connector 9"/>
          <p:cNvCxnSpPr/>
          <p:nvPr/>
        </p:nvCxnSpPr>
        <p:spPr>
          <a:xfrm>
            <a:off x="2743200" y="4114800"/>
            <a:ext cx="2438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82" name="TextBox 10"/>
          <p:cNvSpPr txBox="1">
            <a:spLocks noChangeArrowheads="1"/>
          </p:cNvSpPr>
          <p:nvPr/>
        </p:nvSpPr>
        <p:spPr bwMode="auto">
          <a:xfrm>
            <a:off x="3733800" y="3821112"/>
            <a:ext cx="914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eaLnBrk="1" hangingPunct="1">
              <a:spcBef>
                <a:spcPct val="0"/>
              </a:spcBef>
              <a:buClrTx/>
              <a:buFontTx/>
              <a:buNone/>
            </a:pPr>
            <a:r>
              <a:rPr lang="en-US" altLang="en-US" sz="1600">
                <a:solidFill>
                  <a:srgbClr val="000000"/>
                </a:solidFill>
              </a:rPr>
              <a:t>ACK</a:t>
            </a:r>
          </a:p>
        </p:txBody>
      </p:sp>
      <p:sp>
        <p:nvSpPr>
          <p:cNvPr id="28683" name="TextBox 11"/>
          <p:cNvSpPr txBox="1">
            <a:spLocks noChangeArrowheads="1"/>
          </p:cNvSpPr>
          <p:nvPr/>
        </p:nvSpPr>
        <p:spPr bwMode="auto">
          <a:xfrm>
            <a:off x="2209800" y="1524000"/>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algn="ctr" eaLnBrk="1" hangingPunct="1">
              <a:spcBef>
                <a:spcPct val="0"/>
              </a:spcBef>
              <a:buClrTx/>
              <a:buFontTx/>
              <a:buNone/>
            </a:pPr>
            <a:r>
              <a:rPr lang="en-US" altLang="en-US" sz="1600">
                <a:solidFill>
                  <a:srgbClr val="000000"/>
                </a:solidFill>
              </a:rPr>
              <a:t>client</a:t>
            </a:r>
          </a:p>
        </p:txBody>
      </p:sp>
      <p:sp>
        <p:nvSpPr>
          <p:cNvPr id="28684" name="TextBox 12"/>
          <p:cNvSpPr txBox="1">
            <a:spLocks noChangeArrowheads="1"/>
          </p:cNvSpPr>
          <p:nvPr/>
        </p:nvSpPr>
        <p:spPr bwMode="auto">
          <a:xfrm>
            <a:off x="4876800" y="1538287"/>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algn="ctr" eaLnBrk="1" hangingPunct="1">
              <a:spcBef>
                <a:spcPct val="0"/>
              </a:spcBef>
              <a:buClrTx/>
              <a:buFontTx/>
              <a:buNone/>
            </a:pPr>
            <a:r>
              <a:rPr lang="en-US" altLang="en-US" sz="1600">
                <a:solidFill>
                  <a:srgbClr val="000000"/>
                </a:solidFill>
              </a:rPr>
              <a:t>server</a:t>
            </a:r>
          </a:p>
        </p:txBody>
      </p:sp>
      <p:sp>
        <p:nvSpPr>
          <p:cNvPr id="28685" name="TextBox 13"/>
          <p:cNvSpPr txBox="1">
            <a:spLocks noChangeArrowheads="1"/>
          </p:cNvSpPr>
          <p:nvPr/>
        </p:nvSpPr>
        <p:spPr bwMode="auto">
          <a:xfrm>
            <a:off x="5334000" y="1905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eaLnBrk="1" hangingPunct="1">
              <a:spcBef>
                <a:spcPct val="0"/>
              </a:spcBef>
              <a:buClrTx/>
              <a:buFontTx/>
              <a:buNone/>
            </a:pPr>
            <a:r>
              <a:rPr lang="en-US" altLang="en-US" sz="1600">
                <a:solidFill>
                  <a:srgbClr val="000000"/>
                </a:solidFill>
              </a:rPr>
              <a:t>listen() </a:t>
            </a:r>
            <a:r>
              <a:rPr lang="en-US" altLang="en-US" sz="1600" i="1">
                <a:solidFill>
                  <a:srgbClr val="000000"/>
                </a:solidFill>
              </a:rPr>
              <a:t>called</a:t>
            </a:r>
            <a:endParaRPr lang="en-US" altLang="en-US" sz="1600">
              <a:solidFill>
                <a:srgbClr val="000000"/>
              </a:solidFill>
            </a:endParaRPr>
          </a:p>
          <a:p>
            <a:pPr eaLnBrk="1" hangingPunct="1">
              <a:spcBef>
                <a:spcPct val="0"/>
              </a:spcBef>
              <a:buClrTx/>
              <a:buFontTx/>
              <a:buNone/>
            </a:pPr>
            <a:r>
              <a:rPr lang="en-US" altLang="en-US" sz="1600">
                <a:solidFill>
                  <a:srgbClr val="000000"/>
                </a:solidFill>
              </a:rPr>
              <a:t>LISTENING</a:t>
            </a:r>
          </a:p>
        </p:txBody>
      </p:sp>
      <p:sp>
        <p:nvSpPr>
          <p:cNvPr id="28686" name="TextBox 14"/>
          <p:cNvSpPr txBox="1">
            <a:spLocks noChangeArrowheads="1"/>
          </p:cNvSpPr>
          <p:nvPr/>
        </p:nvSpPr>
        <p:spPr bwMode="auto">
          <a:xfrm>
            <a:off x="587375" y="2209800"/>
            <a:ext cx="2079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algn="ctr" eaLnBrk="1" hangingPunct="1">
              <a:spcBef>
                <a:spcPct val="0"/>
              </a:spcBef>
              <a:buClrTx/>
              <a:buFontTx/>
              <a:buNone/>
            </a:pPr>
            <a:r>
              <a:rPr lang="en-US" altLang="en-US" sz="1600" i="1">
                <a:solidFill>
                  <a:srgbClr val="000000"/>
                </a:solidFill>
              </a:rPr>
              <a:t>connect() called</a:t>
            </a:r>
          </a:p>
        </p:txBody>
      </p:sp>
      <p:sp>
        <p:nvSpPr>
          <p:cNvPr id="28687" name="TextBox 15"/>
          <p:cNvSpPr txBox="1">
            <a:spLocks noChangeArrowheads="1"/>
          </p:cNvSpPr>
          <p:nvPr/>
        </p:nvSpPr>
        <p:spPr bwMode="auto">
          <a:xfrm>
            <a:off x="174625" y="3744912"/>
            <a:ext cx="2492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algn="ctr" eaLnBrk="1" hangingPunct="1">
              <a:spcBef>
                <a:spcPct val="0"/>
              </a:spcBef>
              <a:buClrTx/>
              <a:buFontTx/>
              <a:buNone/>
            </a:pPr>
            <a:r>
              <a:rPr lang="en-US" altLang="en-US" sz="1600" i="1">
                <a:solidFill>
                  <a:srgbClr val="000000"/>
                </a:solidFill>
              </a:rPr>
              <a:t>connect()</a:t>
            </a:r>
            <a:r>
              <a:rPr lang="en-US" altLang="en-US" sz="1600">
                <a:solidFill>
                  <a:srgbClr val="000000"/>
                </a:solidFill>
              </a:rPr>
              <a:t> returns</a:t>
            </a:r>
          </a:p>
        </p:txBody>
      </p:sp>
      <p:sp>
        <p:nvSpPr>
          <p:cNvPr id="28688" name="TextBox 16"/>
          <p:cNvSpPr txBox="1">
            <a:spLocks noChangeArrowheads="1"/>
          </p:cNvSpPr>
          <p:nvPr/>
        </p:nvSpPr>
        <p:spPr bwMode="auto">
          <a:xfrm>
            <a:off x="5181600" y="2678112"/>
            <a:ext cx="2289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eaLnBrk="1" hangingPunct="1">
              <a:spcBef>
                <a:spcPct val="0"/>
              </a:spcBef>
              <a:buClrTx/>
              <a:buFontTx/>
              <a:buNone/>
            </a:pPr>
            <a:r>
              <a:rPr lang="en-US" altLang="en-US" sz="1600">
                <a:solidFill>
                  <a:srgbClr val="000000"/>
                </a:solidFill>
              </a:rPr>
              <a:t>SYN_RECEIVED</a:t>
            </a:r>
          </a:p>
        </p:txBody>
      </p:sp>
      <p:sp>
        <p:nvSpPr>
          <p:cNvPr id="28689" name="TextBox 17"/>
          <p:cNvSpPr txBox="1">
            <a:spLocks noChangeArrowheads="1"/>
          </p:cNvSpPr>
          <p:nvPr/>
        </p:nvSpPr>
        <p:spPr bwMode="auto">
          <a:xfrm>
            <a:off x="5257800" y="4154487"/>
            <a:ext cx="320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eaLnBrk="1" hangingPunct="1">
              <a:spcBef>
                <a:spcPct val="0"/>
              </a:spcBef>
              <a:buClrTx/>
              <a:buFontTx/>
              <a:buNone/>
            </a:pPr>
            <a:r>
              <a:rPr lang="en-US" altLang="en-US" sz="1600">
                <a:solidFill>
                  <a:srgbClr val="000000"/>
                </a:solidFill>
              </a:rPr>
              <a:t>ESTABLISHED</a:t>
            </a:r>
          </a:p>
          <a:p>
            <a:pPr eaLnBrk="1" hangingPunct="1">
              <a:spcBef>
                <a:spcPct val="0"/>
              </a:spcBef>
              <a:buClrTx/>
              <a:buFontTx/>
              <a:buNone/>
            </a:pPr>
            <a:r>
              <a:rPr lang="en-US" altLang="en-US" sz="1600">
                <a:solidFill>
                  <a:srgbClr val="000000"/>
                </a:solidFill>
              </a:rPr>
              <a:t>New connection queues</a:t>
            </a:r>
          </a:p>
        </p:txBody>
      </p:sp>
      <p:cxnSp>
        <p:nvCxnSpPr>
          <p:cNvPr id="19" name="Straight Connector 18"/>
          <p:cNvCxnSpPr/>
          <p:nvPr/>
        </p:nvCxnSpPr>
        <p:spPr>
          <a:xfrm>
            <a:off x="6705600" y="5029200"/>
            <a:ext cx="21336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83375" y="5486400"/>
            <a:ext cx="21336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34200" y="5029200"/>
            <a:ext cx="0" cy="4572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239000" y="5029200"/>
            <a:ext cx="0" cy="4572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543800" y="5029200"/>
            <a:ext cx="0" cy="4572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848600" y="5029200"/>
            <a:ext cx="0" cy="4572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153400" y="5029200"/>
            <a:ext cx="0" cy="4572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58200" y="5029200"/>
            <a:ext cx="0" cy="4572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848600" y="4776787"/>
            <a:ext cx="457200" cy="481013"/>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8699" name="TextBox 27"/>
          <p:cNvSpPr txBox="1">
            <a:spLocks noChangeArrowheads="1"/>
          </p:cNvSpPr>
          <p:nvPr/>
        </p:nvSpPr>
        <p:spPr bwMode="auto">
          <a:xfrm>
            <a:off x="5300663" y="5737225"/>
            <a:ext cx="320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eaLnBrk="1" hangingPunct="1">
              <a:spcBef>
                <a:spcPct val="0"/>
              </a:spcBef>
              <a:buClrTx/>
              <a:buFontTx/>
              <a:buNone/>
            </a:pPr>
            <a:r>
              <a:rPr lang="en-US" altLang="en-US" sz="1600" i="1">
                <a:solidFill>
                  <a:srgbClr val="000000"/>
                </a:solidFill>
              </a:rPr>
              <a:t>accept() called</a:t>
            </a:r>
            <a:endParaRPr lang="en-US" altLang="en-US" sz="1600">
              <a:solidFill>
                <a:srgbClr val="000000"/>
              </a:solidFill>
            </a:endParaRPr>
          </a:p>
          <a:p>
            <a:pPr eaLnBrk="1" hangingPunct="1">
              <a:spcBef>
                <a:spcPct val="0"/>
              </a:spcBef>
              <a:buClrTx/>
              <a:buFontTx/>
              <a:buNone/>
            </a:pPr>
            <a:r>
              <a:rPr lang="en-US" altLang="en-US" sz="1600">
                <a:solidFill>
                  <a:srgbClr val="000000"/>
                </a:solidFill>
              </a:rPr>
              <a:t>Head connection is hold</a:t>
            </a:r>
          </a:p>
        </p:txBody>
      </p:sp>
      <p:cxnSp>
        <p:nvCxnSpPr>
          <p:cNvPr id="29" name="Straight Arrow Connector 28"/>
          <p:cNvCxnSpPr/>
          <p:nvPr/>
        </p:nvCxnSpPr>
        <p:spPr>
          <a:xfrm flipH="1">
            <a:off x="6461125" y="5384800"/>
            <a:ext cx="549275" cy="352425"/>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29</a:t>
            </a:fld>
            <a:endParaRPr lang="vi-VN"/>
          </a:p>
        </p:txBody>
      </p:sp>
    </p:spTree>
    <p:extLst>
      <p:ext uri="{BB962C8B-B14F-4D97-AF65-F5344CB8AC3E}">
        <p14:creationId xmlns:p14="http://schemas.microsoft.com/office/powerpoint/2010/main" val="61270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81000"/>
            <a:ext cx="8229600" cy="609600"/>
          </a:xfrm>
        </p:spPr>
        <p:txBody>
          <a:bodyPr>
            <a:normAutofit fontScale="90000"/>
          </a:bodyPr>
          <a:lstStyle/>
          <a:p>
            <a:pPr eaLnBrk="1" hangingPunct="1">
              <a:defRPr/>
            </a:pPr>
            <a:r>
              <a:rPr lang="en-GB" altLang="en-US">
                <a:latin typeface="Courier New" panose="02070309020205020404" pitchFamily="49" charset="0"/>
                <a:cs typeface="Courier New" panose="02070309020205020404" pitchFamily="49" charset="0"/>
              </a:rPr>
              <a:t>s</a:t>
            </a:r>
            <a:r>
              <a:rPr lang="vi-VN" altLang="en-US">
                <a:latin typeface="Courier New" panose="02070309020205020404" pitchFamily="49" charset="0"/>
                <a:cs typeface="Courier New" panose="02070309020205020404" pitchFamily="49" charset="0"/>
              </a:rPr>
              <a:t>ocket()</a:t>
            </a:r>
          </a:p>
        </p:txBody>
      </p:sp>
      <p:sp>
        <p:nvSpPr>
          <p:cNvPr id="8195" name="Rectangle 3"/>
          <p:cNvSpPr>
            <a:spLocks noGrp="1" noChangeArrowheads="1"/>
          </p:cNvSpPr>
          <p:nvPr>
            <p:ph type="body" idx="1"/>
          </p:nvPr>
        </p:nvSpPr>
        <p:spPr>
          <a:xfrm>
            <a:off x="539750" y="2667000"/>
            <a:ext cx="8326438" cy="3733800"/>
          </a:xfrm>
        </p:spPr>
        <p:txBody>
          <a:bodyPr/>
          <a:lstStyle/>
          <a:p>
            <a:pPr eaLnBrk="1" hangingPunct="1"/>
            <a:r>
              <a:rPr lang="en-US" sz="2000"/>
              <a:t>Creates an endpoint for communication</a:t>
            </a:r>
            <a:endParaRPr lang="en-US" altLang="en-US" sz="2000"/>
          </a:p>
          <a:p>
            <a:pPr eaLnBrk="1" hangingPunct="1"/>
            <a:r>
              <a:rPr lang="en-US" altLang="en-US" sz="2000"/>
              <a:t>[IN]</a:t>
            </a:r>
            <a:r>
              <a:rPr lang="vi-VN" altLang="en-US" sz="2000"/>
              <a:t> </a:t>
            </a:r>
            <a:r>
              <a:rPr lang="vi-VN" altLang="en-US" sz="2000">
                <a:latin typeface="Courier New" pitchFamily="49" charset="0"/>
                <a:cs typeface="Courier New" pitchFamily="49" charset="0"/>
              </a:rPr>
              <a:t>domain</a:t>
            </a:r>
            <a:r>
              <a:rPr lang="en-US" altLang="en-US" sz="2000">
                <a:latin typeface="Courier New" pitchFamily="49" charset="0"/>
                <a:cs typeface="Courier New" pitchFamily="49" charset="0"/>
              </a:rPr>
              <a:t>:</a:t>
            </a:r>
            <a:r>
              <a:rPr lang="vi-VN" altLang="en-US" sz="2000"/>
              <a:t> AF_INET, AF_INET6, or AF_UNSPEC</a:t>
            </a:r>
            <a:r>
              <a:rPr lang="en-AU" altLang="en-US" sz="2000"/>
              <a:t>, …</a:t>
            </a:r>
            <a:endParaRPr lang="vi-VN" altLang="en-US" sz="2000"/>
          </a:p>
          <a:p>
            <a:pPr eaLnBrk="1" hangingPunct="1"/>
            <a:r>
              <a:rPr lang="en-US" altLang="en-US" sz="2000"/>
              <a:t>[IN]</a:t>
            </a:r>
            <a:r>
              <a:rPr lang="vi-VN" altLang="en-US" sz="2000"/>
              <a:t> </a:t>
            </a:r>
            <a:r>
              <a:rPr lang="vi-VN" altLang="en-US" sz="2000">
                <a:latin typeface="Courier New" pitchFamily="49" charset="0"/>
                <a:cs typeface="Courier New" pitchFamily="49" charset="0"/>
              </a:rPr>
              <a:t>type</a:t>
            </a:r>
            <a:r>
              <a:rPr lang="vi-VN" altLang="en-US" sz="2000"/>
              <a:t> argument can be:</a:t>
            </a:r>
          </a:p>
          <a:p>
            <a:pPr lvl="1" eaLnBrk="1" hangingPunct="1"/>
            <a:r>
              <a:rPr lang="vi-VN" altLang="en-US" sz="1800"/>
              <a:t>SOCK</a:t>
            </a:r>
            <a:r>
              <a:rPr lang="en-US" altLang="en-US" sz="1800"/>
              <a:t>_</a:t>
            </a:r>
            <a:r>
              <a:rPr lang="vi-VN" altLang="en-US" sz="1800"/>
              <a:t>STREAM: </a:t>
            </a:r>
            <a:r>
              <a:rPr lang="en-US" altLang="en-US" sz="1800"/>
              <a:t>Provides sequenced, reliable, two-way, connection- based byte streams</a:t>
            </a:r>
            <a:endParaRPr lang="vi-VN" altLang="en-US" sz="1800"/>
          </a:p>
          <a:p>
            <a:pPr lvl="1" eaLnBrk="1" hangingPunct="1"/>
            <a:r>
              <a:rPr lang="vi-VN" altLang="en-US" sz="1800"/>
              <a:t>SOCK</a:t>
            </a:r>
            <a:r>
              <a:rPr lang="en-US" altLang="en-US" sz="1800"/>
              <a:t>_</a:t>
            </a:r>
            <a:r>
              <a:rPr lang="vi-VN" altLang="en-US" sz="1800"/>
              <a:t>DGRAM: </a:t>
            </a:r>
            <a:r>
              <a:rPr lang="en-US" altLang="en-US" sz="1800"/>
              <a:t>Supports datagrams</a:t>
            </a:r>
            <a:endParaRPr lang="vi-VN" altLang="en-US" sz="1800"/>
          </a:p>
          <a:p>
            <a:pPr lvl="1" eaLnBrk="1" hangingPunct="1"/>
            <a:r>
              <a:rPr lang="vi-VN" altLang="en-US" sz="1800"/>
              <a:t>SOCK</a:t>
            </a:r>
            <a:r>
              <a:rPr lang="en-US" altLang="en-US" sz="1800"/>
              <a:t>_RAW</a:t>
            </a:r>
            <a:r>
              <a:rPr lang="vi-VN" altLang="en-US" sz="1800"/>
              <a:t>:</a:t>
            </a:r>
            <a:r>
              <a:rPr lang="en-US" altLang="en-US" sz="1800"/>
              <a:t> Provides raw network protocol access</a:t>
            </a:r>
            <a:endParaRPr lang="vi-VN" altLang="en-US" sz="1800"/>
          </a:p>
          <a:p>
            <a:pPr eaLnBrk="1" hangingPunct="1"/>
            <a:r>
              <a:rPr lang="en-US" altLang="en-US" sz="2000"/>
              <a:t>[IN] </a:t>
            </a:r>
            <a:r>
              <a:rPr lang="vi-VN" altLang="en-US" sz="2000">
                <a:latin typeface="Courier New" pitchFamily="49" charset="0"/>
                <a:cs typeface="Courier New" pitchFamily="49" charset="0"/>
              </a:rPr>
              <a:t>protocol</a:t>
            </a:r>
            <a:r>
              <a:rPr lang="vi-VN" altLang="en-US" sz="2000"/>
              <a:t> is usually </a:t>
            </a:r>
            <a:r>
              <a:rPr lang="en-US" altLang="en-US" sz="2000"/>
              <a:t>0</a:t>
            </a:r>
          </a:p>
          <a:p>
            <a:pPr eaLnBrk="1" hangingPunct="1"/>
            <a:r>
              <a:rPr lang="vi-VN" altLang="en-US" sz="2000"/>
              <a:t>Returns </a:t>
            </a:r>
            <a:r>
              <a:rPr lang="en-AU" altLang="en-US" sz="2000"/>
              <a:t>value</a:t>
            </a:r>
          </a:p>
          <a:p>
            <a:pPr lvl="1" eaLnBrk="1" hangingPunct="1">
              <a:spcBef>
                <a:spcPts val="500"/>
              </a:spcBef>
            </a:pPr>
            <a:r>
              <a:rPr lang="en-AU" altLang="en-US" sz="1800"/>
              <a:t>A</a:t>
            </a:r>
            <a:r>
              <a:rPr lang="vi-VN" altLang="en-US" sz="1800"/>
              <a:t> new socket descriptor that you can use to do sockety things with</a:t>
            </a:r>
            <a:endParaRPr lang="en-AU" altLang="en-US" sz="1800"/>
          </a:p>
          <a:p>
            <a:pPr lvl="1" eaLnBrk="1" hangingPunct="1">
              <a:spcBef>
                <a:spcPts val="500"/>
              </a:spcBef>
            </a:pPr>
            <a:r>
              <a:rPr lang="en-AU" altLang="en-US" sz="1800"/>
              <a:t>I</a:t>
            </a:r>
            <a:r>
              <a:rPr lang="vi-VN" altLang="en-US" sz="1800"/>
              <a:t>f error occurs, </a:t>
            </a:r>
            <a:r>
              <a:rPr lang="en-AU" altLang="en-US" sz="1800"/>
              <a:t>return -1 (remember </a:t>
            </a:r>
            <a:r>
              <a:rPr lang="en-AU" altLang="en-US" sz="1800" b="1" err="1"/>
              <a:t>errno</a:t>
            </a:r>
            <a:r>
              <a:rPr lang="en-AU" altLang="en-US" sz="1800"/>
              <a:t>)</a:t>
            </a:r>
            <a:endParaRPr lang="vi-VN" altLang="en-US" sz="1800" b="1"/>
          </a:p>
          <a:p>
            <a:pPr eaLnBrk="1" hangingPunct="1">
              <a:lnSpc>
                <a:spcPct val="80000"/>
              </a:lnSpc>
            </a:pPr>
            <a:endParaRPr lang="vi-VN" altLang="en-US" sz="2000"/>
          </a:p>
        </p:txBody>
      </p:sp>
      <p:sp>
        <p:nvSpPr>
          <p:cNvPr id="8196" name="Text Box 4"/>
          <p:cNvSpPr txBox="1">
            <a:spLocks noChangeArrowheads="1"/>
          </p:cNvSpPr>
          <p:nvPr/>
        </p:nvSpPr>
        <p:spPr bwMode="auto">
          <a:xfrm>
            <a:off x="685800" y="1328071"/>
            <a:ext cx="7848600" cy="103412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spcBef>
                <a:spcPct val="20000"/>
              </a:spcBef>
              <a:buClr>
                <a:schemeClr val="accent2"/>
              </a:buClr>
              <a:buFont typeface="Wingdings" pitchFamily="2" charset="2"/>
              <a:buNone/>
            </a:pPr>
            <a:r>
              <a:rPr lang="en-US" altLang="en-US">
                <a:solidFill>
                  <a:srgbClr val="0000FF"/>
                </a:solidFill>
                <a:latin typeface="Courier New" pitchFamily="49" charset="0"/>
                <a:cs typeface="Courier New" pitchFamily="49" charset="0"/>
              </a:rPr>
              <a:t>#include</a:t>
            </a:r>
            <a:r>
              <a:rPr lang="en-US" altLang="en-US">
                <a:solidFill>
                  <a:srgbClr val="000000"/>
                </a:solidFill>
                <a:latin typeface="Courier New" pitchFamily="49" charset="0"/>
                <a:cs typeface="Courier New" pitchFamily="49" charset="0"/>
              </a:rPr>
              <a:t> </a:t>
            </a:r>
            <a:r>
              <a:rPr lang="en-US" altLang="en-US">
                <a:solidFill>
                  <a:srgbClr val="A31515"/>
                </a:solidFill>
                <a:latin typeface="Courier New" pitchFamily="49" charset="0"/>
                <a:cs typeface="Courier New" pitchFamily="49" charset="0"/>
              </a:rPr>
              <a:t>&lt;sys/types.h&gt;</a:t>
            </a:r>
          </a:p>
          <a:p>
            <a:pPr>
              <a:spcBef>
                <a:spcPct val="20000"/>
              </a:spcBef>
              <a:buClr>
                <a:schemeClr val="accent2"/>
              </a:buClr>
              <a:buFont typeface="Wingdings" pitchFamily="2" charset="2"/>
              <a:buNone/>
            </a:pPr>
            <a:r>
              <a:rPr lang="en-US" altLang="en-US">
                <a:solidFill>
                  <a:srgbClr val="0000FF"/>
                </a:solidFill>
                <a:latin typeface="Courier New" pitchFamily="49" charset="0"/>
                <a:cs typeface="Courier New" pitchFamily="49" charset="0"/>
              </a:rPr>
              <a:t>#include</a:t>
            </a:r>
            <a:r>
              <a:rPr lang="en-US" altLang="en-US">
                <a:solidFill>
                  <a:srgbClr val="000000"/>
                </a:solidFill>
                <a:latin typeface="Courier New" pitchFamily="49" charset="0"/>
                <a:cs typeface="Courier New" pitchFamily="49" charset="0"/>
              </a:rPr>
              <a:t> </a:t>
            </a:r>
            <a:r>
              <a:rPr lang="en-US" altLang="en-US">
                <a:solidFill>
                  <a:srgbClr val="A31515"/>
                </a:solidFill>
                <a:latin typeface="Courier New" pitchFamily="49" charset="0"/>
                <a:cs typeface="Courier New" pitchFamily="49" charset="0"/>
              </a:rPr>
              <a:t>&lt;sys/socket.h&gt;</a:t>
            </a:r>
          </a:p>
          <a:p>
            <a:pPr>
              <a:spcBef>
                <a:spcPct val="20000"/>
              </a:spcBef>
              <a:buClr>
                <a:schemeClr val="accent2"/>
              </a:buClr>
              <a:buFont typeface="Wingdings" pitchFamily="2" charset="2"/>
              <a:buNone/>
            </a:pPr>
            <a:r>
              <a:rPr lang="en-US" altLang="en-US">
                <a:solidFill>
                  <a:srgbClr val="0000FF"/>
                </a:solidFill>
                <a:latin typeface="Courier New" pitchFamily="49" charset="0"/>
                <a:cs typeface="Courier New" pitchFamily="49" charset="0"/>
              </a:rPr>
              <a:t>int</a:t>
            </a:r>
            <a:r>
              <a:rPr lang="en-US" altLang="en-US">
                <a:solidFill>
                  <a:srgbClr val="000000"/>
                </a:solidFill>
                <a:latin typeface="Courier New" pitchFamily="49" charset="0"/>
                <a:cs typeface="Courier New" pitchFamily="49" charset="0"/>
              </a:rPr>
              <a:t> socket(</a:t>
            </a:r>
            <a:r>
              <a:rPr lang="en-US" altLang="en-US">
                <a:solidFill>
                  <a:srgbClr val="0000FF"/>
                </a:solidFill>
                <a:latin typeface="Courier New" pitchFamily="49" charset="0"/>
                <a:cs typeface="Courier New" pitchFamily="49" charset="0"/>
              </a:rPr>
              <a:t>int</a:t>
            </a:r>
            <a:r>
              <a:rPr lang="en-US" altLang="en-US">
                <a:solidFill>
                  <a:srgbClr val="000000"/>
                </a:solidFill>
                <a:latin typeface="Courier New" pitchFamily="49" charset="0"/>
                <a:cs typeface="Courier New" pitchFamily="49" charset="0"/>
              </a:rPr>
              <a:t> domain, </a:t>
            </a:r>
            <a:r>
              <a:rPr lang="en-US" altLang="en-US">
                <a:solidFill>
                  <a:srgbClr val="0000FF"/>
                </a:solidFill>
                <a:latin typeface="Courier New" pitchFamily="49" charset="0"/>
                <a:cs typeface="Courier New" pitchFamily="49" charset="0"/>
              </a:rPr>
              <a:t>int</a:t>
            </a:r>
            <a:r>
              <a:rPr lang="en-US" altLang="en-US">
                <a:solidFill>
                  <a:srgbClr val="000000"/>
                </a:solidFill>
                <a:latin typeface="Courier New" pitchFamily="49" charset="0"/>
                <a:cs typeface="Courier New" pitchFamily="49" charset="0"/>
              </a:rPr>
              <a:t> type, </a:t>
            </a:r>
            <a:r>
              <a:rPr lang="en-US" altLang="en-US">
                <a:solidFill>
                  <a:srgbClr val="0000FF"/>
                </a:solidFill>
                <a:latin typeface="Courier New" pitchFamily="49" charset="0"/>
                <a:cs typeface="Courier New" pitchFamily="49" charset="0"/>
              </a:rPr>
              <a:t>int</a:t>
            </a:r>
            <a:r>
              <a:rPr lang="en-US" altLang="en-US">
                <a:solidFill>
                  <a:srgbClr val="000000"/>
                </a:solidFill>
                <a:latin typeface="Courier New" pitchFamily="49" charset="0"/>
                <a:cs typeface="Courier New" pitchFamily="49" charset="0"/>
              </a:rPr>
              <a:t> protocol);</a:t>
            </a:r>
            <a:endParaRPr lang="vi-VN" altLang="en-US">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3</a:t>
            </a:fld>
            <a:endParaRPr lang="vi-V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vi-VN" altLang="en-US">
                <a:latin typeface="Arial" pitchFamily="34" charset="0"/>
              </a:rPr>
              <a:t>Socket Mode</a:t>
            </a:r>
          </a:p>
        </p:txBody>
      </p:sp>
      <p:sp>
        <p:nvSpPr>
          <p:cNvPr id="21507" name="Rectangle 3"/>
          <p:cNvSpPr>
            <a:spLocks noGrp="1" noChangeArrowheads="1"/>
          </p:cNvSpPr>
          <p:nvPr>
            <p:ph type="body" idx="1"/>
          </p:nvPr>
        </p:nvSpPr>
        <p:spPr/>
        <p:txBody>
          <a:bodyPr/>
          <a:lstStyle/>
          <a:p>
            <a:pPr eaLnBrk="1" hangingPunct="1"/>
            <a:r>
              <a:rPr lang="en-AU" altLang="en-US">
                <a:latin typeface="Arial" pitchFamily="34" charset="0"/>
              </a:rPr>
              <a:t>Types of server sockets</a:t>
            </a:r>
          </a:p>
          <a:p>
            <a:pPr lvl="1" eaLnBrk="1" hangingPunct="1"/>
            <a:r>
              <a:rPr lang="vi-VN" altLang="en-US" sz="2400" i="1"/>
              <a:t>Iterating server</a:t>
            </a:r>
            <a:r>
              <a:rPr lang="vi-VN" altLang="en-US" sz="2400"/>
              <a:t>: Only one socket is opened at a time. </a:t>
            </a:r>
          </a:p>
          <a:p>
            <a:pPr lvl="1" eaLnBrk="1" hangingPunct="1"/>
            <a:r>
              <a:rPr lang="en-US" altLang="en-US" sz="2400" i="1"/>
              <a:t>Concurent</a:t>
            </a:r>
            <a:r>
              <a:rPr lang="vi-VN" altLang="en-US" sz="2400" i="1"/>
              <a:t> server</a:t>
            </a:r>
            <a:r>
              <a:rPr lang="vi-VN" altLang="en-US" sz="2400"/>
              <a:t>: After an accept, a child process</a:t>
            </a:r>
            <a:r>
              <a:rPr lang="en-US" altLang="en-US" sz="2400"/>
              <a:t>/thread</a:t>
            </a:r>
            <a:r>
              <a:rPr lang="vi-VN" altLang="en-US" sz="2400"/>
              <a:t> is </a:t>
            </a:r>
            <a:r>
              <a:rPr lang="en-US" altLang="en-US" sz="2400"/>
              <a:t>spawned</a:t>
            </a:r>
            <a:r>
              <a:rPr lang="vi-VN" altLang="en-US" sz="2400"/>
              <a:t> to handle the connection. </a:t>
            </a:r>
          </a:p>
          <a:p>
            <a:pPr lvl="1" eaLnBrk="1" hangingPunct="1"/>
            <a:r>
              <a:rPr lang="en-US" altLang="en-US" sz="2400" i="1"/>
              <a:t>Multiplexing</a:t>
            </a:r>
            <a:r>
              <a:rPr lang="vi-VN" altLang="en-US" sz="2400" i="1"/>
              <a:t> server</a:t>
            </a:r>
            <a:r>
              <a:rPr lang="vi-VN" altLang="en-US" sz="2400"/>
              <a:t>: use select to simultaneously wait on all open socketIds, and waking up the process only when new data arrives</a:t>
            </a:r>
          </a:p>
          <a:p>
            <a:pPr lvl="2" eaLnBrk="1" hangingPunct="1"/>
            <a:endParaRPr lang="vi-VN" altLang="en-US">
              <a:latin typeface="Arial" pitchFamily="34" charset="0"/>
            </a:endParaRPr>
          </a:p>
          <a:p>
            <a:pPr lvl="1" eaLnBrk="1" hangingPunct="1"/>
            <a:endParaRPr lang="vi-VN" altLang="en-US">
              <a:latin typeface="Arial" pitchFamily="34" charset="0"/>
            </a:endParaRPr>
          </a:p>
          <a:p>
            <a:pPr eaLnBrk="1" hangingPunct="1"/>
            <a:endParaRPr lang="vi-VN" altLang="en-US">
              <a:latin typeface="Arial" pitchFamily="34"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30</a:t>
            </a:fld>
            <a:endParaRPr lang="vi-VN"/>
          </a:p>
        </p:txBody>
      </p:sp>
    </p:spTree>
    <p:extLst>
      <p:ext uri="{BB962C8B-B14F-4D97-AF65-F5344CB8AC3E}">
        <p14:creationId xmlns:p14="http://schemas.microsoft.com/office/powerpoint/2010/main" val="1754635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TCP Client</a:t>
            </a:r>
          </a:p>
        </p:txBody>
      </p:sp>
      <p:sp>
        <p:nvSpPr>
          <p:cNvPr id="7171" name="Rectangle 4"/>
          <p:cNvSpPr>
            <a:spLocks noChangeArrowheads="1"/>
          </p:cNvSpPr>
          <p:nvPr/>
        </p:nvSpPr>
        <p:spPr bwMode="auto">
          <a:xfrm>
            <a:off x="5795963" y="741363"/>
            <a:ext cx="1296987" cy="433387"/>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socket()</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2" name="Rectangle 5"/>
          <p:cNvSpPr>
            <a:spLocks noChangeArrowheads="1"/>
          </p:cNvSpPr>
          <p:nvPr/>
        </p:nvSpPr>
        <p:spPr bwMode="auto">
          <a:xfrm>
            <a:off x="5795963" y="1317625"/>
            <a:ext cx="1296987" cy="433388"/>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bind()</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3" name="Rectangle 6"/>
          <p:cNvSpPr>
            <a:spLocks noChangeArrowheads="1"/>
          </p:cNvSpPr>
          <p:nvPr/>
        </p:nvSpPr>
        <p:spPr bwMode="auto">
          <a:xfrm>
            <a:off x="5795963" y="1892300"/>
            <a:ext cx="1296987" cy="433388"/>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listen()</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4" name="Rectangle 7"/>
          <p:cNvSpPr>
            <a:spLocks noChangeArrowheads="1"/>
          </p:cNvSpPr>
          <p:nvPr/>
        </p:nvSpPr>
        <p:spPr bwMode="auto">
          <a:xfrm>
            <a:off x="5795963" y="2468563"/>
            <a:ext cx="1296987" cy="433387"/>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accept()</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5" name="Rectangle 8"/>
          <p:cNvSpPr>
            <a:spLocks noChangeArrowheads="1"/>
          </p:cNvSpPr>
          <p:nvPr/>
        </p:nvSpPr>
        <p:spPr bwMode="auto">
          <a:xfrm>
            <a:off x="1908175" y="2419350"/>
            <a:ext cx="1296988" cy="433388"/>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socket()</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6" name="Rectangle 9"/>
          <p:cNvSpPr>
            <a:spLocks noChangeArrowheads="1"/>
          </p:cNvSpPr>
          <p:nvPr/>
        </p:nvSpPr>
        <p:spPr bwMode="auto">
          <a:xfrm>
            <a:off x="1908175" y="3141663"/>
            <a:ext cx="1296988" cy="433387"/>
          </a:xfrm>
          <a:prstGeom prst="rect">
            <a:avLst/>
          </a:prstGeom>
          <a:solidFill>
            <a:srgbClr val="FF0000"/>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connect()</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7" name="Rectangle 10"/>
          <p:cNvSpPr>
            <a:spLocks noChangeArrowheads="1"/>
          </p:cNvSpPr>
          <p:nvPr/>
        </p:nvSpPr>
        <p:spPr bwMode="auto">
          <a:xfrm>
            <a:off x="1908175" y="5227638"/>
            <a:ext cx="1296988" cy="433387"/>
          </a:xfrm>
          <a:prstGeom prst="rect">
            <a:avLst/>
          </a:prstGeom>
          <a:solidFill>
            <a:srgbClr val="FF0000"/>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recv()</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8" name="Rectangle 11"/>
          <p:cNvSpPr>
            <a:spLocks noChangeArrowheads="1"/>
          </p:cNvSpPr>
          <p:nvPr/>
        </p:nvSpPr>
        <p:spPr bwMode="auto">
          <a:xfrm>
            <a:off x="1908175" y="6019800"/>
            <a:ext cx="1296988" cy="433388"/>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close()</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79" name="Text Box 12"/>
          <p:cNvSpPr txBox="1">
            <a:spLocks noChangeArrowheads="1"/>
          </p:cNvSpPr>
          <p:nvPr/>
        </p:nvSpPr>
        <p:spPr bwMode="auto">
          <a:xfrm>
            <a:off x="1843088" y="1989138"/>
            <a:ext cx="1327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TCP client</a:t>
            </a:r>
          </a:p>
        </p:txBody>
      </p:sp>
      <p:sp>
        <p:nvSpPr>
          <p:cNvPr id="7180" name="Text Box 13"/>
          <p:cNvSpPr txBox="1">
            <a:spLocks noChangeArrowheads="1"/>
          </p:cNvSpPr>
          <p:nvPr/>
        </p:nvSpPr>
        <p:spPr bwMode="auto">
          <a:xfrm>
            <a:off x="5822950" y="381000"/>
            <a:ext cx="1325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TCP Server</a:t>
            </a:r>
          </a:p>
        </p:txBody>
      </p:sp>
      <p:sp>
        <p:nvSpPr>
          <p:cNvPr id="7181" name="Line 14"/>
          <p:cNvSpPr>
            <a:spLocks noChangeShapeType="1"/>
          </p:cNvSpPr>
          <p:nvPr/>
        </p:nvSpPr>
        <p:spPr bwMode="auto">
          <a:xfrm>
            <a:off x="2484438" y="2852738"/>
            <a:ext cx="1587" cy="28733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2" name="Line 15"/>
          <p:cNvSpPr>
            <a:spLocks noChangeShapeType="1"/>
          </p:cNvSpPr>
          <p:nvPr/>
        </p:nvSpPr>
        <p:spPr bwMode="auto">
          <a:xfrm>
            <a:off x="2484438" y="4292600"/>
            <a:ext cx="1587" cy="93662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3" name="Line 16"/>
          <p:cNvSpPr>
            <a:spLocks noChangeShapeType="1"/>
          </p:cNvSpPr>
          <p:nvPr/>
        </p:nvSpPr>
        <p:spPr bwMode="auto">
          <a:xfrm>
            <a:off x="2484438" y="5661025"/>
            <a:ext cx="1587" cy="36036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4" name="Line 17"/>
          <p:cNvSpPr>
            <a:spLocks noChangeShapeType="1"/>
          </p:cNvSpPr>
          <p:nvPr/>
        </p:nvSpPr>
        <p:spPr bwMode="auto">
          <a:xfrm flipH="1">
            <a:off x="1473200" y="5445125"/>
            <a:ext cx="43815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18"/>
          <p:cNvSpPr>
            <a:spLocks noChangeShapeType="1"/>
          </p:cNvSpPr>
          <p:nvPr/>
        </p:nvSpPr>
        <p:spPr bwMode="auto">
          <a:xfrm flipH="1">
            <a:off x="1473200" y="4076700"/>
            <a:ext cx="438150" cy="1588"/>
          </a:xfrm>
          <a:prstGeom prst="line">
            <a:avLst/>
          </a:prstGeom>
          <a:noFill/>
          <a:ln w="936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86" name="Line 19"/>
          <p:cNvSpPr>
            <a:spLocks noChangeShapeType="1"/>
          </p:cNvSpPr>
          <p:nvPr/>
        </p:nvSpPr>
        <p:spPr bwMode="auto">
          <a:xfrm flipV="1">
            <a:off x="1476375" y="4073525"/>
            <a:ext cx="1588" cy="13747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187" name="Line 20"/>
          <p:cNvSpPr>
            <a:spLocks noChangeShapeType="1"/>
          </p:cNvSpPr>
          <p:nvPr/>
        </p:nvSpPr>
        <p:spPr bwMode="auto">
          <a:xfrm>
            <a:off x="6443663" y="1173163"/>
            <a:ext cx="1587" cy="14446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8" name="Line 21"/>
          <p:cNvSpPr>
            <a:spLocks noChangeShapeType="1"/>
          </p:cNvSpPr>
          <p:nvPr/>
        </p:nvSpPr>
        <p:spPr bwMode="auto">
          <a:xfrm>
            <a:off x="6443663" y="1749425"/>
            <a:ext cx="1587" cy="1428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9" name="Rectangle 22"/>
          <p:cNvSpPr>
            <a:spLocks noChangeArrowheads="1"/>
          </p:cNvSpPr>
          <p:nvPr/>
        </p:nvSpPr>
        <p:spPr bwMode="auto">
          <a:xfrm>
            <a:off x="1908175" y="3860800"/>
            <a:ext cx="1296988" cy="433388"/>
          </a:xfrm>
          <a:prstGeom prst="rect">
            <a:avLst/>
          </a:prstGeom>
          <a:solidFill>
            <a:srgbClr val="FF0000"/>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send()</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90" name="Line 23"/>
          <p:cNvSpPr>
            <a:spLocks noChangeShapeType="1"/>
          </p:cNvSpPr>
          <p:nvPr/>
        </p:nvSpPr>
        <p:spPr bwMode="auto">
          <a:xfrm>
            <a:off x="2484438" y="3573463"/>
            <a:ext cx="1587" cy="28733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1" name="Line 24"/>
          <p:cNvSpPr>
            <a:spLocks noChangeShapeType="1"/>
          </p:cNvSpPr>
          <p:nvPr/>
        </p:nvSpPr>
        <p:spPr bwMode="auto">
          <a:xfrm>
            <a:off x="6443663" y="2325688"/>
            <a:ext cx="1587" cy="1428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2" name="Rectangle 25"/>
          <p:cNvSpPr>
            <a:spLocks noChangeArrowheads="1"/>
          </p:cNvSpPr>
          <p:nvPr/>
        </p:nvSpPr>
        <p:spPr bwMode="auto">
          <a:xfrm>
            <a:off x="5795963" y="4149725"/>
            <a:ext cx="1296987" cy="433388"/>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recv()</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93" name="Rectangle 26"/>
          <p:cNvSpPr>
            <a:spLocks noChangeArrowheads="1"/>
          </p:cNvSpPr>
          <p:nvPr/>
        </p:nvSpPr>
        <p:spPr bwMode="auto">
          <a:xfrm>
            <a:off x="5795963" y="4724400"/>
            <a:ext cx="1296987" cy="433388"/>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send()</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94" name="Line 27"/>
          <p:cNvSpPr>
            <a:spLocks noChangeShapeType="1"/>
          </p:cNvSpPr>
          <p:nvPr/>
        </p:nvSpPr>
        <p:spPr bwMode="auto">
          <a:xfrm>
            <a:off x="6443663" y="4581525"/>
            <a:ext cx="1587" cy="1428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6" name="Rectangle 29"/>
          <p:cNvSpPr>
            <a:spLocks noChangeArrowheads="1"/>
          </p:cNvSpPr>
          <p:nvPr/>
        </p:nvSpPr>
        <p:spPr bwMode="auto">
          <a:xfrm>
            <a:off x="5795963" y="6164263"/>
            <a:ext cx="1296987" cy="433387"/>
          </a:xfrm>
          <a:prstGeom prst="rect">
            <a:avLst/>
          </a:prstGeom>
          <a:solidFill>
            <a:srgbClr val="A3B2C1"/>
          </a:solidFill>
          <a:ln w="9360">
            <a:solidFill>
              <a:srgbClr val="000000"/>
            </a:solidFill>
            <a:miter lim="800000"/>
            <a:headEnd/>
            <a:tailEnd/>
          </a:ln>
        </p:spPr>
        <p:txBody>
          <a:bodyPr wrap="none" lIns="90000" tIns="46800" rIns="90000" bIns="46800" anchor="ct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algn="ct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close()</a:t>
            </a:r>
            <a:r>
              <a:rPr lang="ar-SA" altLang="en-US" sz="1800">
                <a:solidFill>
                  <a:srgbClr val="000000"/>
                </a:solidFill>
                <a:latin typeface="Arial" pitchFamily="34" charset="0"/>
                <a:ea typeface="MS PGothic" pitchFamily="34" charset="-128"/>
              </a:rPr>
              <a:t>‏</a:t>
            </a:r>
            <a:endParaRPr lang="en-GB" altLang="en-US" sz="1800">
              <a:solidFill>
                <a:srgbClr val="000000"/>
              </a:solidFill>
              <a:latin typeface="Arial" pitchFamily="34" charset="0"/>
              <a:ea typeface="MS PGothic" pitchFamily="34" charset="-128"/>
            </a:endParaRPr>
          </a:p>
        </p:txBody>
      </p:sp>
      <p:sp>
        <p:nvSpPr>
          <p:cNvPr id="7198" name="Line 31"/>
          <p:cNvSpPr>
            <a:spLocks noChangeShapeType="1"/>
          </p:cNvSpPr>
          <p:nvPr/>
        </p:nvSpPr>
        <p:spPr bwMode="auto">
          <a:xfrm>
            <a:off x="6443664" y="5157787"/>
            <a:ext cx="0" cy="10064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9" name="Line 32"/>
          <p:cNvSpPr>
            <a:spLocks noChangeShapeType="1"/>
          </p:cNvSpPr>
          <p:nvPr/>
        </p:nvSpPr>
        <p:spPr bwMode="auto">
          <a:xfrm>
            <a:off x="6443663" y="3719513"/>
            <a:ext cx="1587" cy="43021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0" name="Line 33"/>
          <p:cNvSpPr>
            <a:spLocks noChangeShapeType="1"/>
          </p:cNvSpPr>
          <p:nvPr/>
        </p:nvSpPr>
        <p:spPr bwMode="auto">
          <a:xfrm flipH="1">
            <a:off x="7089775" y="4941888"/>
            <a:ext cx="438150"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201" name="Line 34"/>
          <p:cNvSpPr>
            <a:spLocks noChangeShapeType="1"/>
          </p:cNvSpPr>
          <p:nvPr/>
        </p:nvSpPr>
        <p:spPr bwMode="auto">
          <a:xfrm flipH="1">
            <a:off x="7089775" y="4365625"/>
            <a:ext cx="438150"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2" name="Line 35"/>
          <p:cNvSpPr>
            <a:spLocks noChangeShapeType="1"/>
          </p:cNvSpPr>
          <p:nvPr/>
        </p:nvSpPr>
        <p:spPr bwMode="auto">
          <a:xfrm flipV="1">
            <a:off x="7524750" y="4362450"/>
            <a:ext cx="1588" cy="58261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203" name="Line 36"/>
          <p:cNvSpPr>
            <a:spLocks noChangeShapeType="1"/>
          </p:cNvSpPr>
          <p:nvPr/>
        </p:nvSpPr>
        <p:spPr bwMode="auto">
          <a:xfrm>
            <a:off x="3203575" y="4076700"/>
            <a:ext cx="2592388" cy="28892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4" name="Line 37"/>
          <p:cNvSpPr>
            <a:spLocks noChangeShapeType="1"/>
          </p:cNvSpPr>
          <p:nvPr/>
        </p:nvSpPr>
        <p:spPr bwMode="auto">
          <a:xfrm flipH="1">
            <a:off x="3200400" y="4941888"/>
            <a:ext cx="2598738" cy="50323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5" name="Line 38"/>
          <p:cNvSpPr>
            <a:spLocks noChangeShapeType="1"/>
          </p:cNvSpPr>
          <p:nvPr/>
        </p:nvSpPr>
        <p:spPr bwMode="auto">
          <a:xfrm flipV="1">
            <a:off x="3203575" y="5661024"/>
            <a:ext cx="3240088" cy="579439"/>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6" name="Line 39"/>
          <p:cNvSpPr>
            <a:spLocks noChangeShapeType="1"/>
          </p:cNvSpPr>
          <p:nvPr/>
        </p:nvSpPr>
        <p:spPr bwMode="auto">
          <a:xfrm>
            <a:off x="3203575" y="3357563"/>
            <a:ext cx="2592388" cy="142875"/>
          </a:xfrm>
          <a:prstGeom prst="line">
            <a:avLst/>
          </a:prstGeom>
          <a:noFill/>
          <a:ln w="9360">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07" name="Text Box 40"/>
          <p:cNvSpPr txBox="1">
            <a:spLocks noChangeArrowheads="1"/>
          </p:cNvSpPr>
          <p:nvPr/>
        </p:nvSpPr>
        <p:spPr bwMode="auto">
          <a:xfrm>
            <a:off x="3970338" y="3860800"/>
            <a:ext cx="639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data</a:t>
            </a:r>
          </a:p>
        </p:txBody>
      </p:sp>
      <p:sp>
        <p:nvSpPr>
          <p:cNvPr id="7208" name="Text Box 41"/>
          <p:cNvSpPr txBox="1">
            <a:spLocks noChangeArrowheads="1"/>
          </p:cNvSpPr>
          <p:nvPr/>
        </p:nvSpPr>
        <p:spPr bwMode="auto">
          <a:xfrm>
            <a:off x="4135438" y="4862513"/>
            <a:ext cx="639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data</a:t>
            </a:r>
          </a:p>
        </p:txBody>
      </p:sp>
      <p:sp>
        <p:nvSpPr>
          <p:cNvPr id="7209" name="Text Box 42"/>
          <p:cNvSpPr txBox="1">
            <a:spLocks noChangeArrowheads="1"/>
          </p:cNvSpPr>
          <p:nvPr/>
        </p:nvSpPr>
        <p:spPr bwMode="auto">
          <a:xfrm>
            <a:off x="3860800" y="3068638"/>
            <a:ext cx="1211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establish</a:t>
            </a:r>
          </a:p>
        </p:txBody>
      </p:sp>
      <p:sp>
        <p:nvSpPr>
          <p:cNvPr id="7210" name="Text Box 43"/>
          <p:cNvSpPr txBox="1">
            <a:spLocks noChangeArrowheads="1"/>
          </p:cNvSpPr>
          <p:nvPr/>
        </p:nvSpPr>
        <p:spPr bwMode="auto">
          <a:xfrm>
            <a:off x="4230688" y="5661025"/>
            <a:ext cx="527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chemeClr val="tx1"/>
                </a:solidFill>
                <a:latin typeface="Verdana" pitchFamily="34" charset="0"/>
                <a:cs typeface="Arial" pitchFamily="34" charset="0"/>
              </a:defRPr>
            </a:lvl1pPr>
            <a:lvl2pPr marL="742950" indent="-28575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Verdana" pitchFamily="34" charset="0"/>
                <a:cs typeface="Arial" pitchFamily="34" charset="0"/>
              </a:defRPr>
            </a:lvl2pPr>
            <a:lvl3pPr marL="1143000" indent="-228600" defTabSz="449263" eaLnBrk="0" hangingPunct="0">
              <a:spcBef>
                <a:spcPct val="20000"/>
              </a:spcBef>
              <a:buClr>
                <a:schemeClr val="accent2"/>
              </a:buClr>
              <a:buFont typeface="Wingdings" pitchFamily="2" charset="2"/>
              <a:buChar char="o"/>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300">
                <a:solidFill>
                  <a:schemeClr val="tx1"/>
                </a:solidFill>
                <a:latin typeface="Verdana" pitchFamily="34" charset="0"/>
                <a:cs typeface="Arial" pitchFamily="34" charset="0"/>
              </a:defRPr>
            </a:lvl3pPr>
            <a:lvl4pPr marL="1600200" indent="-228600" defTabSz="449263" eaLnBrk="0" hangingPunct="0">
              <a:spcBef>
                <a:spcPct val="20000"/>
              </a:spcBef>
              <a:buClr>
                <a:schemeClr val="accent2"/>
              </a:buClr>
              <a:buFont typeface="Wingdings" pitchFamily="2" charset="2"/>
              <a:buChar char="n"/>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4pPr>
            <a:lvl5pPr marL="2057400" indent="-228600" defTabSz="449263" eaLnBrk="0" hangingPunct="0">
              <a:spcBef>
                <a:spcPct val="25000"/>
              </a:spcBef>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5pPr>
            <a:lvl6pPr marL="25146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6pPr>
            <a:lvl7pPr marL="29718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7pPr>
            <a:lvl8pPr marL="34290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8pPr>
            <a:lvl9pPr marL="3886200" indent="-228600" defTabSz="449263" eaLnBrk="0" fontAlgn="base" hangingPunct="0">
              <a:spcBef>
                <a:spcPct val="25000"/>
              </a:spcBef>
              <a:spcAft>
                <a:spcPct val="0"/>
              </a:spcAft>
              <a:buClr>
                <a:schemeClr val="accent2"/>
              </a:buClr>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Verdana" pitchFamily="34" charset="0"/>
                <a:cs typeface="Arial" pitchFamily="34" charset="0"/>
              </a:defRPr>
            </a:lvl9pPr>
          </a:lstStyle>
          <a:p>
            <a:pPr eaLnBrk="1" hangingPunct="1">
              <a:spcBef>
                <a:spcPct val="0"/>
              </a:spcBef>
              <a:buClr>
                <a:srgbClr val="000000"/>
              </a:buClr>
              <a:buFont typeface="Arial" pitchFamily="34" charset="0"/>
              <a:buNone/>
            </a:pPr>
            <a:r>
              <a:rPr lang="en-GB" altLang="en-US" sz="1800">
                <a:solidFill>
                  <a:srgbClr val="000000"/>
                </a:solidFill>
                <a:latin typeface="Arial" pitchFamily="34" charset="0"/>
                <a:ea typeface="MS PGothic" pitchFamily="34" charset="-128"/>
              </a:rPr>
              <a:t>end</a:t>
            </a:r>
          </a:p>
        </p:txBody>
      </p:sp>
      <p:sp>
        <p:nvSpPr>
          <p:cNvPr id="6188" name="Oval 44"/>
          <p:cNvSpPr>
            <a:spLocks noChangeArrowheads="1"/>
          </p:cNvSpPr>
          <p:nvPr/>
        </p:nvSpPr>
        <p:spPr bwMode="auto">
          <a:xfrm>
            <a:off x="1447800" y="2286000"/>
            <a:ext cx="2133600" cy="4343400"/>
          </a:xfrm>
          <a:prstGeom prst="ellipse">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eaLnBrk="1" hangingPunct="1">
              <a:spcBef>
                <a:spcPct val="0"/>
              </a:spcBef>
              <a:buClrTx/>
              <a:buFontTx/>
              <a:buNone/>
            </a:pPr>
            <a:endParaRPr lang="en-US" altLang="en-US" sz="1800"/>
          </a:p>
        </p:txBody>
      </p:sp>
      <p:sp>
        <p:nvSpPr>
          <p:cNvPr id="2" name="TextBox 1"/>
          <p:cNvSpPr txBox="1"/>
          <p:nvPr/>
        </p:nvSpPr>
        <p:spPr>
          <a:xfrm>
            <a:off x="5795963" y="3200400"/>
            <a:ext cx="2433637" cy="584775"/>
          </a:xfrm>
          <a:prstGeom prst="rect">
            <a:avLst/>
          </a:prstGeom>
          <a:noFill/>
        </p:spPr>
        <p:txBody>
          <a:bodyPr wrap="square" rtlCol="0">
            <a:spAutoFit/>
          </a:bodyPr>
          <a:lstStyle/>
          <a:p>
            <a:r>
              <a:rPr lang="en-US" sz="1600">
                <a:solidFill>
                  <a:srgbClr val="000000"/>
                </a:solidFill>
              </a:rPr>
              <a:t>Block until connection from client</a:t>
            </a:r>
          </a:p>
        </p:txBody>
      </p:sp>
      <p:sp>
        <p:nvSpPr>
          <p:cNvPr id="45" name="Line 32"/>
          <p:cNvSpPr>
            <a:spLocks noChangeShapeType="1"/>
          </p:cNvSpPr>
          <p:nvPr/>
        </p:nvSpPr>
        <p:spPr bwMode="auto">
          <a:xfrm>
            <a:off x="6487652" y="2928144"/>
            <a:ext cx="0" cy="324644"/>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TextBox 45"/>
          <p:cNvSpPr txBox="1"/>
          <p:nvPr/>
        </p:nvSpPr>
        <p:spPr>
          <a:xfrm>
            <a:off x="7569509" y="4367213"/>
            <a:ext cx="1041091" cy="584775"/>
          </a:xfrm>
          <a:prstGeom prst="rect">
            <a:avLst/>
          </a:prstGeom>
          <a:noFill/>
        </p:spPr>
        <p:txBody>
          <a:bodyPr wrap="square" rtlCol="0">
            <a:spAutoFit/>
          </a:bodyPr>
          <a:lstStyle/>
          <a:p>
            <a:r>
              <a:rPr lang="en-US" sz="1600">
                <a:solidFill>
                  <a:srgbClr val="000000"/>
                </a:solidFill>
              </a:rPr>
              <a:t>Process request</a:t>
            </a:r>
          </a:p>
        </p:txBody>
      </p:sp>
      <p:sp>
        <p:nvSpPr>
          <p:cNvPr id="3" name="Slide Number Placeholder 2"/>
          <p:cNvSpPr>
            <a:spLocks noGrp="1"/>
          </p:cNvSpPr>
          <p:nvPr>
            <p:ph type="sldNum" sz="quarter" idx="12"/>
          </p:nvPr>
        </p:nvSpPr>
        <p:spPr/>
        <p:txBody>
          <a:bodyPr/>
          <a:lstStyle/>
          <a:p>
            <a:pPr>
              <a:defRPr/>
            </a:pPr>
            <a:fld id="{5CCE348F-AE0D-4038-8820-11705935FBC3}" type="slidenum">
              <a:rPr lang="vi-VN" smtClean="0"/>
              <a:pPr>
                <a:defRPr/>
              </a:pPr>
              <a:t>31</a:t>
            </a:fld>
            <a:endParaRPr lang="vi-VN"/>
          </a:p>
        </p:txBody>
      </p:sp>
    </p:spTree>
    <p:extLst>
      <p:ext uri="{BB962C8B-B14F-4D97-AF65-F5344CB8AC3E}">
        <p14:creationId xmlns:p14="http://schemas.microsoft.com/office/powerpoint/2010/main" val="2498805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88"/>
                                        </p:tgtEl>
                                        <p:attrNameLst>
                                          <p:attrName>style.visibility</p:attrName>
                                        </p:attrNameLst>
                                      </p:cBhvr>
                                      <p:to>
                                        <p:strVal val="visible"/>
                                      </p:to>
                                    </p:set>
                                    <p:animEffect transition="in" filter="blinds(horizontal)">
                                      <p:cBhvr>
                                        <p:cTn id="7" dur="500"/>
                                        <p:tgtEl>
                                          <p:spTgt spid="6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TCP client side</a:t>
            </a:r>
            <a:endParaRPr lang="vi-VN" altLang="en-US"/>
          </a:p>
        </p:txBody>
      </p:sp>
      <p:sp>
        <p:nvSpPr>
          <p:cNvPr id="10243" name="Rectangle 3"/>
          <p:cNvSpPr>
            <a:spLocks noGrp="1" noChangeArrowheads="1"/>
          </p:cNvSpPr>
          <p:nvPr>
            <p:ph type="body" idx="1"/>
          </p:nvPr>
        </p:nvSpPr>
        <p:spPr/>
        <p:txBody>
          <a:bodyPr/>
          <a:lstStyle/>
          <a:p>
            <a:pPr eaLnBrk="1" hangingPunct="1"/>
            <a:r>
              <a:rPr lang="en-US" altLang="en-US"/>
              <a:t>The typical TCP client’s communication involves four basic steps:</a:t>
            </a:r>
          </a:p>
          <a:p>
            <a:pPr lvl="1" eaLnBrk="1" hangingPunct="1"/>
            <a:r>
              <a:rPr lang="en-US" altLang="en-US"/>
              <a:t>Create a TCP socket using socket().</a:t>
            </a:r>
          </a:p>
          <a:p>
            <a:pPr lvl="1" eaLnBrk="1" hangingPunct="1"/>
            <a:r>
              <a:rPr lang="en-US" altLang="en-US"/>
              <a:t>Establish a connection to the server using connect().</a:t>
            </a:r>
          </a:p>
          <a:p>
            <a:pPr lvl="1" eaLnBrk="1" hangingPunct="1"/>
            <a:r>
              <a:rPr lang="en-US" altLang="en-US"/>
              <a:t>Communicate using send() and recv().</a:t>
            </a:r>
          </a:p>
          <a:p>
            <a:pPr lvl="1" eaLnBrk="1" hangingPunct="1"/>
            <a:r>
              <a:rPr lang="en-US" altLang="en-US"/>
              <a:t>Close the connection with close().</a:t>
            </a:r>
          </a:p>
          <a:p>
            <a:pPr eaLnBrk="1" hangingPunct="1"/>
            <a:r>
              <a:rPr lang="en-US" altLang="en-US"/>
              <a:t>Why “clients” doesn’t need bind() ?</a:t>
            </a: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32</a:t>
            </a:fld>
            <a:endParaRPr lang="vi-VN"/>
          </a:p>
        </p:txBody>
      </p:sp>
    </p:spTree>
    <p:extLst>
      <p:ext uri="{BB962C8B-B14F-4D97-AF65-F5344CB8AC3E}">
        <p14:creationId xmlns:p14="http://schemas.microsoft.com/office/powerpoint/2010/main" val="3116391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81000"/>
            <a:ext cx="8229600" cy="914400"/>
          </a:xfrm>
        </p:spPr>
        <p:txBody>
          <a:bodyPr/>
          <a:lstStyle/>
          <a:p>
            <a:pPr eaLnBrk="1" hangingPunct="1"/>
            <a:r>
              <a:rPr lang="vi-VN" altLang="en-US">
                <a:latin typeface="Courier New" panose="02070309020205020404" pitchFamily="49" charset="0"/>
                <a:cs typeface="Courier New" panose="02070309020205020404" pitchFamily="49" charset="0"/>
              </a:rPr>
              <a:t>connect</a:t>
            </a:r>
            <a:r>
              <a:rPr lang="en-GB" altLang="en-US">
                <a:latin typeface="Courier New" panose="02070309020205020404" pitchFamily="49" charset="0"/>
                <a:cs typeface="Courier New" panose="02070309020205020404" pitchFamily="49" charset="0"/>
              </a:rPr>
              <a:t>()</a:t>
            </a:r>
            <a:endParaRPr lang="vi-VN" altLang="en-US">
              <a:latin typeface="Courier New" panose="02070309020205020404" pitchFamily="49" charset="0"/>
              <a:cs typeface="Courier New" panose="02070309020205020404" pitchFamily="49" charset="0"/>
            </a:endParaRPr>
          </a:p>
        </p:txBody>
      </p:sp>
      <p:sp>
        <p:nvSpPr>
          <p:cNvPr id="14339" name="Rectangle 3"/>
          <p:cNvSpPr>
            <a:spLocks noGrp="1" noChangeArrowheads="1"/>
          </p:cNvSpPr>
          <p:nvPr>
            <p:ph type="body" idx="1"/>
          </p:nvPr>
        </p:nvSpPr>
        <p:spPr>
          <a:xfrm>
            <a:off x="566738" y="2758928"/>
            <a:ext cx="8001000" cy="3718072"/>
          </a:xfrm>
        </p:spPr>
        <p:txBody>
          <a:bodyPr/>
          <a:lstStyle/>
          <a:p>
            <a:pPr eaLnBrk="1" hangingPunct="1"/>
            <a:r>
              <a:rPr lang="vi-VN" altLang="en-US" sz="2000"/>
              <a:t>Connect a socket to a server</a:t>
            </a:r>
            <a:endParaRPr lang="en-US" altLang="en-US" sz="2000"/>
          </a:p>
          <a:p>
            <a:pPr eaLnBrk="1" hangingPunct="1"/>
            <a:r>
              <a:rPr lang="en-US" altLang="en-US" sz="2000"/>
              <a:t>Parameters:</a:t>
            </a:r>
            <a:endParaRPr lang="en-AU" altLang="en-US" sz="2000"/>
          </a:p>
          <a:p>
            <a:pPr lvl="1" eaLnBrk="1" hangingPunct="1"/>
            <a:r>
              <a:rPr lang="en-US" altLang="en-US" sz="1800"/>
              <a:t>[IN] </a:t>
            </a:r>
            <a:r>
              <a:rPr lang="en-US" altLang="en-US" sz="1800">
                <a:latin typeface="Courier New" panose="02070309020205020404" pitchFamily="49" charset="0"/>
                <a:cs typeface="Courier New" panose="02070309020205020404" pitchFamily="49" charset="0"/>
              </a:rPr>
              <a:t>s</a:t>
            </a:r>
            <a:r>
              <a:rPr lang="en-GB" altLang="en-US" sz="1800">
                <a:latin typeface="Courier New" panose="02070309020205020404" pitchFamily="49" charset="0"/>
                <a:cs typeface="Courier New" panose="02070309020205020404" pitchFamily="49" charset="0"/>
              </a:rPr>
              <a:t>ockfd</a:t>
            </a:r>
            <a:r>
              <a:rPr lang="en-GB" altLang="en-US" sz="1800"/>
              <a:t>:  </a:t>
            </a:r>
            <a:r>
              <a:rPr lang="vi-VN" altLang="en-US" sz="1800"/>
              <a:t>A descriptor identifying an unconnected socket.</a:t>
            </a:r>
          </a:p>
          <a:p>
            <a:pPr lvl="1" eaLnBrk="1" hangingPunct="1"/>
            <a:r>
              <a:rPr lang="en-US" altLang="en-US" sz="1800"/>
              <a:t>[IN] </a:t>
            </a:r>
            <a:r>
              <a:rPr lang="vi-VN" altLang="en-US" sz="1800">
                <a:latin typeface="Courier New" panose="02070309020205020404" pitchFamily="49" charset="0"/>
                <a:cs typeface="Courier New" panose="02070309020205020404" pitchFamily="49" charset="0"/>
              </a:rPr>
              <a:t>serv_addr</a:t>
            </a:r>
            <a:r>
              <a:rPr lang="en-US" altLang="en-US" sz="1800"/>
              <a:t>: </a:t>
            </a:r>
            <a:r>
              <a:rPr lang="vi-VN" altLang="en-US" sz="1800"/>
              <a:t>The </a:t>
            </a:r>
            <a:r>
              <a:rPr lang="en-GB" altLang="en-US" sz="1800"/>
              <a:t>address</a:t>
            </a:r>
            <a:r>
              <a:rPr lang="vi-VN" altLang="en-US" sz="1800"/>
              <a:t> of the </a:t>
            </a:r>
            <a:r>
              <a:rPr lang="en-GB" altLang="en-US" sz="1800"/>
              <a:t>server</a:t>
            </a:r>
            <a:r>
              <a:rPr lang="vi-VN" altLang="en-US" sz="1800"/>
              <a:t> to which the socket is to be connected.</a:t>
            </a:r>
          </a:p>
          <a:p>
            <a:pPr lvl="1" eaLnBrk="1" hangingPunct="1"/>
            <a:r>
              <a:rPr lang="en-US" altLang="en-US" sz="1800"/>
              <a:t>[IN] </a:t>
            </a:r>
            <a:r>
              <a:rPr lang="en-US" altLang="en-US" sz="1800">
                <a:latin typeface="Courier New" panose="02070309020205020404" pitchFamily="49" charset="0"/>
                <a:cs typeface="Courier New" panose="02070309020205020404" pitchFamily="49" charset="0"/>
              </a:rPr>
              <a:t>a</a:t>
            </a:r>
            <a:r>
              <a:rPr lang="vi-VN" altLang="en-US" sz="1800">
                <a:latin typeface="Courier New" panose="02070309020205020404" pitchFamily="49" charset="0"/>
                <a:cs typeface="Courier New" panose="02070309020205020404" pitchFamily="49" charset="0"/>
              </a:rPr>
              <a:t>ddrlen</a:t>
            </a:r>
            <a:r>
              <a:rPr lang="en-US" altLang="en-US" sz="1800"/>
              <a:t>: </a:t>
            </a:r>
            <a:r>
              <a:rPr lang="vi-VN" altLang="en-US" sz="1800"/>
              <a:t>The length of the name.</a:t>
            </a:r>
          </a:p>
          <a:p>
            <a:pPr eaLnBrk="1" hangingPunct="1"/>
            <a:r>
              <a:rPr lang="en-AU" altLang="en-US" sz="2000"/>
              <a:t>Return value</a:t>
            </a:r>
          </a:p>
          <a:p>
            <a:pPr lvl="1" eaLnBrk="1" hangingPunct="1"/>
            <a:r>
              <a:rPr lang="vi-VN" altLang="en-US"/>
              <a:t>If no error occurs, returns 0. </a:t>
            </a:r>
          </a:p>
          <a:p>
            <a:pPr lvl="1" eaLnBrk="1" hangingPunct="1"/>
            <a:r>
              <a:rPr lang="vi-VN" altLang="en-US"/>
              <a:t>Otherwise, it returns </a:t>
            </a:r>
            <a:r>
              <a:rPr lang="en-AU" altLang="en-US"/>
              <a:t>-1</a:t>
            </a:r>
            <a:endParaRPr lang="vi-VN" altLang="en-US"/>
          </a:p>
        </p:txBody>
      </p:sp>
      <p:sp>
        <p:nvSpPr>
          <p:cNvPr id="14340" name="Text Box 4"/>
          <p:cNvSpPr txBox="1">
            <a:spLocks noChangeArrowheads="1"/>
          </p:cNvSpPr>
          <p:nvPr/>
        </p:nvSpPr>
        <p:spPr bwMode="auto">
          <a:xfrm>
            <a:off x="533400" y="1295400"/>
            <a:ext cx="8229600" cy="131112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a:buNone/>
            </a:pPr>
            <a:r>
              <a:rPr lang="en-US" sz="1800">
                <a:solidFill>
                  <a:srgbClr val="0000FF"/>
                </a:solidFill>
                <a:latin typeface="Courier New" panose="02070309020205020404" pitchFamily="49" charset="0"/>
                <a:cs typeface="Courier New" panose="02070309020205020404" pitchFamily="49" charset="0"/>
              </a:rPr>
              <a:t>#include</a:t>
            </a:r>
            <a:r>
              <a:rPr lang="en-US" sz="1800">
                <a:solidFill>
                  <a:prstClr val="black"/>
                </a:solidFill>
                <a:latin typeface="Courier New" panose="02070309020205020404" pitchFamily="49" charset="0"/>
                <a:cs typeface="Courier New" panose="02070309020205020404" pitchFamily="49" charset="0"/>
              </a:rPr>
              <a:t> </a:t>
            </a:r>
            <a:r>
              <a:rPr lang="en-US" sz="1800">
                <a:solidFill>
                  <a:srgbClr val="A31515"/>
                </a:solidFill>
                <a:latin typeface="Courier New" panose="02070309020205020404" pitchFamily="49" charset="0"/>
                <a:cs typeface="Courier New" panose="02070309020205020404" pitchFamily="49" charset="0"/>
              </a:rPr>
              <a:t>&lt;sys/types.h&gt;</a:t>
            </a:r>
          </a:p>
          <a:p>
            <a:pPr>
              <a:buNone/>
            </a:pPr>
            <a:r>
              <a:rPr lang="en-US" sz="1800">
                <a:solidFill>
                  <a:srgbClr val="0000FF"/>
                </a:solidFill>
                <a:latin typeface="Courier New" panose="02070309020205020404" pitchFamily="49" charset="0"/>
                <a:cs typeface="Courier New" panose="02070309020205020404" pitchFamily="49" charset="0"/>
              </a:rPr>
              <a:t>#include</a:t>
            </a:r>
            <a:r>
              <a:rPr lang="en-US" sz="1800">
                <a:solidFill>
                  <a:prstClr val="black"/>
                </a:solidFill>
                <a:latin typeface="Courier New" panose="02070309020205020404" pitchFamily="49" charset="0"/>
                <a:cs typeface="Courier New" panose="02070309020205020404" pitchFamily="49" charset="0"/>
              </a:rPr>
              <a:t> </a:t>
            </a:r>
            <a:r>
              <a:rPr lang="en-US" sz="1800">
                <a:solidFill>
                  <a:srgbClr val="A31515"/>
                </a:solidFill>
                <a:latin typeface="Courier New" panose="02070309020205020404" pitchFamily="49" charset="0"/>
                <a:cs typeface="Courier New" panose="02070309020205020404" pitchFamily="49" charset="0"/>
              </a:rPr>
              <a:t>&lt;sys/socket.h&gt;</a:t>
            </a:r>
          </a:p>
          <a:p>
            <a:pPr>
              <a:buNone/>
            </a:pPr>
            <a:r>
              <a:rPr lang="en-US" sz="1800">
                <a:solidFill>
                  <a:srgbClr val="0000FF"/>
                </a:solidFill>
                <a:latin typeface="Courier New" panose="02070309020205020404" pitchFamily="49" charset="0"/>
                <a:cs typeface="Courier New" panose="02070309020205020404" pitchFamily="49" charset="0"/>
              </a:rPr>
              <a:t>int</a:t>
            </a:r>
            <a:r>
              <a:rPr lang="en-US" sz="1800">
                <a:solidFill>
                  <a:prstClr val="black"/>
                </a:solidFill>
                <a:latin typeface="Courier New" panose="02070309020205020404" pitchFamily="49" charset="0"/>
                <a:cs typeface="Courier New" panose="02070309020205020404" pitchFamily="49" charset="0"/>
              </a:rPr>
              <a:t> connect(</a:t>
            </a:r>
            <a:r>
              <a:rPr lang="en-US" sz="1800">
                <a:solidFill>
                  <a:srgbClr val="0000FF"/>
                </a:solidFill>
                <a:latin typeface="Courier New" panose="02070309020205020404" pitchFamily="49" charset="0"/>
                <a:cs typeface="Courier New" panose="02070309020205020404" pitchFamily="49" charset="0"/>
              </a:rPr>
              <a:t>int</a:t>
            </a:r>
            <a:r>
              <a:rPr lang="en-US" sz="1800">
                <a:solidFill>
                  <a:prstClr val="black"/>
                </a:solidFill>
                <a:latin typeface="Courier New" panose="02070309020205020404" pitchFamily="49" charset="0"/>
                <a:cs typeface="Courier New" panose="02070309020205020404" pitchFamily="49" charset="0"/>
              </a:rPr>
              <a:t> sockfd, </a:t>
            </a:r>
            <a:r>
              <a:rPr lang="en-US" sz="1800">
                <a:solidFill>
                  <a:srgbClr val="0000FF"/>
                </a:solidFill>
                <a:latin typeface="Courier New" panose="02070309020205020404" pitchFamily="49" charset="0"/>
                <a:cs typeface="Courier New" panose="02070309020205020404" pitchFamily="49" charset="0"/>
              </a:rPr>
              <a:t>const</a:t>
            </a:r>
            <a:r>
              <a:rPr lang="en-US" sz="1800">
                <a:solidFill>
                  <a:prstClr val="black"/>
                </a:solidFill>
                <a:latin typeface="Courier New" panose="02070309020205020404" pitchFamily="49" charset="0"/>
                <a:cs typeface="Courier New" panose="02070309020205020404" pitchFamily="49" charset="0"/>
              </a:rPr>
              <a:t> </a:t>
            </a:r>
            <a:r>
              <a:rPr lang="en-US" sz="1800">
                <a:solidFill>
                  <a:srgbClr val="0000FF"/>
                </a:solidFill>
                <a:latin typeface="Courier New" panose="02070309020205020404" pitchFamily="49" charset="0"/>
                <a:cs typeface="Courier New" panose="02070309020205020404" pitchFamily="49" charset="0"/>
              </a:rPr>
              <a:t>struct</a:t>
            </a:r>
            <a:r>
              <a:rPr lang="en-US" sz="1800">
                <a:solidFill>
                  <a:prstClr val="black"/>
                </a:solidFill>
                <a:latin typeface="Courier New" panose="02070309020205020404" pitchFamily="49" charset="0"/>
                <a:cs typeface="Courier New" panose="02070309020205020404" pitchFamily="49" charset="0"/>
              </a:rPr>
              <a:t> sockaddr *serv_addr, 		socklen_t addrlen);</a:t>
            </a:r>
            <a:endParaRPr lang="vi-VN" altLang="en-US" sz="180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33</a:t>
            </a:fld>
            <a:endParaRPr lang="vi-VN"/>
          </a:p>
        </p:txBody>
      </p:sp>
    </p:spTree>
    <p:extLst>
      <p:ext uri="{BB962C8B-B14F-4D97-AF65-F5344CB8AC3E}">
        <p14:creationId xmlns:p14="http://schemas.microsoft.com/office/powerpoint/2010/main" val="2028314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04800"/>
            <a:ext cx="8229600" cy="838200"/>
          </a:xfrm>
        </p:spPr>
        <p:txBody>
          <a:bodyPr/>
          <a:lstStyle/>
          <a:p>
            <a:pPr eaLnBrk="1" hangingPunct="1"/>
            <a:r>
              <a:rPr lang="vi-VN" altLang="en-US">
                <a:latin typeface="Courier New" panose="02070309020205020404" pitchFamily="49" charset="0"/>
                <a:cs typeface="Courier New" panose="02070309020205020404" pitchFamily="49" charset="0"/>
              </a:rPr>
              <a:t>send</a:t>
            </a:r>
            <a:r>
              <a:rPr lang="en-US" altLang="en-US">
                <a:latin typeface="Courier New" panose="02070309020205020404" pitchFamily="49" charset="0"/>
                <a:cs typeface="Courier New" panose="02070309020205020404" pitchFamily="49" charset="0"/>
              </a:rPr>
              <a:t>()</a:t>
            </a:r>
            <a:endParaRPr lang="vi-VN" altLang="en-US">
              <a:latin typeface="Courier New" panose="02070309020205020404" pitchFamily="49" charset="0"/>
              <a:cs typeface="Courier New" panose="02070309020205020404" pitchFamily="49" charset="0"/>
            </a:endParaRPr>
          </a:p>
        </p:txBody>
      </p:sp>
      <p:sp>
        <p:nvSpPr>
          <p:cNvPr id="15363" name="Rectangle 3"/>
          <p:cNvSpPr>
            <a:spLocks noGrp="1" noChangeArrowheads="1"/>
          </p:cNvSpPr>
          <p:nvPr>
            <p:ph type="body" idx="1"/>
          </p:nvPr>
        </p:nvSpPr>
        <p:spPr>
          <a:xfrm>
            <a:off x="533400" y="2667000"/>
            <a:ext cx="8001000" cy="3581400"/>
          </a:xfrm>
        </p:spPr>
        <p:txBody>
          <a:bodyPr/>
          <a:lstStyle/>
          <a:p>
            <a:pPr eaLnBrk="1" hangingPunct="1"/>
            <a:r>
              <a:rPr lang="en-US" altLang="en-US" sz="2000"/>
              <a:t>Send data on a connected socket</a:t>
            </a:r>
          </a:p>
          <a:p>
            <a:pPr eaLnBrk="1" hangingPunct="1"/>
            <a:r>
              <a:rPr lang="en-US" altLang="en-US" sz="2000"/>
              <a:t>Parameter:</a:t>
            </a:r>
          </a:p>
          <a:p>
            <a:pPr lvl="1" eaLnBrk="1" hangingPunct="1"/>
            <a:r>
              <a:rPr lang="en-US" altLang="en-US" sz="1800"/>
              <a:t>[IN] </a:t>
            </a:r>
            <a:r>
              <a:rPr lang="en-US" altLang="en-US" sz="1800">
                <a:latin typeface="Courier New" panose="02070309020205020404" pitchFamily="49" charset="0"/>
                <a:cs typeface="Courier New" panose="02070309020205020404" pitchFamily="49" charset="0"/>
              </a:rPr>
              <a:t>sockfd</a:t>
            </a:r>
            <a:r>
              <a:rPr lang="en-US" altLang="en-US" sz="1800"/>
              <a:t>: a descriptor identifying a connected socket.</a:t>
            </a:r>
          </a:p>
          <a:p>
            <a:pPr lvl="1" eaLnBrk="1" hangingPunct="1"/>
            <a:r>
              <a:rPr lang="en-US" altLang="en-US" sz="1800"/>
              <a:t>[IN] </a:t>
            </a:r>
            <a:r>
              <a:rPr lang="vi-VN" altLang="en-US" sz="1800">
                <a:latin typeface="Courier New" panose="02070309020205020404" pitchFamily="49" charset="0"/>
                <a:cs typeface="Courier New" panose="02070309020205020404" pitchFamily="49" charset="0"/>
              </a:rPr>
              <a:t>buf</a:t>
            </a:r>
            <a:r>
              <a:rPr lang="en-US" altLang="en-US" sz="1800"/>
              <a:t>: </a:t>
            </a:r>
            <a:r>
              <a:rPr lang="en-US" sz="1800"/>
              <a:t>points to the buffer containing the message to send</a:t>
            </a:r>
            <a:r>
              <a:rPr lang="en-US" altLang="en-US" sz="1800"/>
              <a:t>.</a:t>
            </a:r>
          </a:p>
          <a:p>
            <a:pPr lvl="1" eaLnBrk="1" hangingPunct="1"/>
            <a:r>
              <a:rPr lang="en-US" altLang="en-US" sz="1800"/>
              <a:t>[IN] </a:t>
            </a:r>
            <a:r>
              <a:rPr lang="en-US" altLang="en-US" sz="1800">
                <a:latin typeface="Courier New" panose="02070309020205020404" pitchFamily="49" charset="0"/>
                <a:cs typeface="Courier New" panose="02070309020205020404" pitchFamily="49" charset="0"/>
              </a:rPr>
              <a:t>len</a:t>
            </a:r>
            <a:r>
              <a:rPr lang="en-US" altLang="en-US" sz="1800"/>
              <a:t>: s</a:t>
            </a:r>
            <a:r>
              <a:rPr lang="en-US" sz="1800"/>
              <a:t>pecifies the length of the message</a:t>
            </a:r>
          </a:p>
          <a:p>
            <a:pPr lvl="1" eaLnBrk="1" hangingPunct="1"/>
            <a:r>
              <a:rPr lang="en-US" altLang="en-US" sz="1800"/>
              <a:t>[IN] </a:t>
            </a:r>
            <a:r>
              <a:rPr lang="en-US" altLang="en-US" sz="1800">
                <a:latin typeface="Courier New" panose="02070309020205020404" pitchFamily="49" charset="0"/>
                <a:cs typeface="Courier New" panose="02070309020205020404" pitchFamily="49" charset="0"/>
              </a:rPr>
              <a:t>flags</a:t>
            </a:r>
            <a:r>
              <a:rPr lang="en-US" altLang="en-US" sz="1800"/>
              <a:t>: s</a:t>
            </a:r>
            <a:r>
              <a:rPr lang="en-US" sz="1800"/>
              <a:t>pecifies the type of message transmission</a:t>
            </a:r>
            <a:r>
              <a:rPr lang="en-US" altLang="en-US" sz="1800"/>
              <a:t>, u</a:t>
            </a:r>
            <a:r>
              <a:rPr lang="en-AU" altLang="en-US" sz="1800"/>
              <a:t>sually 0</a:t>
            </a:r>
            <a:endParaRPr lang="vi-VN" altLang="en-US" sz="1800"/>
          </a:p>
          <a:p>
            <a:pPr eaLnBrk="1" hangingPunct="1"/>
            <a:r>
              <a:rPr lang="en-US" altLang="en-US" sz="2000"/>
              <a:t>Return value:</a:t>
            </a:r>
          </a:p>
          <a:p>
            <a:pPr lvl="1" eaLnBrk="1" hangingPunct="1"/>
            <a:r>
              <a:rPr lang="en-US" altLang="en-US" sz="1800"/>
              <a:t>If no error occurs, send() returns the total number of characters sent</a:t>
            </a:r>
            <a:endParaRPr lang="vi-VN" altLang="en-US" sz="1800"/>
          </a:p>
          <a:p>
            <a:pPr lvl="1" eaLnBrk="1" hangingPunct="1"/>
            <a:r>
              <a:rPr lang="en-US" altLang="en-US" sz="1800"/>
              <a:t>Otherwise, return -1</a:t>
            </a:r>
            <a:endParaRPr lang="vi-VN" altLang="en-US" sz="1800"/>
          </a:p>
          <a:p>
            <a:pPr eaLnBrk="1" hangingPunct="1">
              <a:lnSpc>
                <a:spcPct val="80000"/>
              </a:lnSpc>
            </a:pPr>
            <a:endParaRPr lang="vi-VN" altLang="en-US"/>
          </a:p>
          <a:p>
            <a:pPr eaLnBrk="1" hangingPunct="1">
              <a:lnSpc>
                <a:spcPct val="80000"/>
              </a:lnSpc>
            </a:pPr>
            <a:endParaRPr lang="vi-VN" altLang="en-US" sz="2000"/>
          </a:p>
          <a:p>
            <a:pPr eaLnBrk="1" hangingPunct="1">
              <a:lnSpc>
                <a:spcPct val="80000"/>
              </a:lnSpc>
            </a:pPr>
            <a:endParaRPr lang="vi-VN" altLang="en-US" sz="2000"/>
          </a:p>
          <a:p>
            <a:pPr eaLnBrk="1" hangingPunct="1">
              <a:lnSpc>
                <a:spcPct val="80000"/>
              </a:lnSpc>
            </a:pPr>
            <a:endParaRPr lang="vi-VN" altLang="en-US" sz="2000"/>
          </a:p>
          <a:p>
            <a:pPr eaLnBrk="1" hangingPunct="1">
              <a:lnSpc>
                <a:spcPct val="80000"/>
              </a:lnSpc>
            </a:pPr>
            <a:endParaRPr lang="vi-VN" altLang="en-US" sz="2000"/>
          </a:p>
        </p:txBody>
      </p:sp>
      <p:sp>
        <p:nvSpPr>
          <p:cNvPr id="15364" name="Text Box 4"/>
          <p:cNvSpPr txBox="1">
            <a:spLocks noChangeArrowheads="1"/>
          </p:cNvSpPr>
          <p:nvPr/>
        </p:nvSpPr>
        <p:spPr bwMode="auto">
          <a:xfrm>
            <a:off x="533400" y="1143000"/>
            <a:ext cx="8077200" cy="136652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a:buNone/>
            </a:pPr>
            <a:r>
              <a:rPr lang="en-US" sz="1800">
                <a:solidFill>
                  <a:srgbClr val="0000FF"/>
                </a:solidFill>
                <a:latin typeface="Courier New" panose="02070309020205020404" pitchFamily="49" charset="0"/>
                <a:cs typeface="Courier New" panose="02070309020205020404" pitchFamily="49" charset="0"/>
              </a:rPr>
              <a:t>#include</a:t>
            </a:r>
            <a:r>
              <a:rPr lang="en-US" sz="1800">
                <a:solidFill>
                  <a:prstClr val="black"/>
                </a:solidFill>
                <a:latin typeface="Courier New" panose="02070309020205020404" pitchFamily="49" charset="0"/>
                <a:cs typeface="Courier New" panose="02070309020205020404" pitchFamily="49" charset="0"/>
              </a:rPr>
              <a:t> </a:t>
            </a:r>
            <a:r>
              <a:rPr lang="en-US" sz="1800">
                <a:solidFill>
                  <a:srgbClr val="A31515"/>
                </a:solidFill>
                <a:latin typeface="Courier New" panose="02070309020205020404" pitchFamily="49" charset="0"/>
                <a:cs typeface="Courier New" panose="02070309020205020404" pitchFamily="49" charset="0"/>
              </a:rPr>
              <a:t>&lt;sys/types.h&gt;</a:t>
            </a:r>
          </a:p>
          <a:p>
            <a:pPr>
              <a:buNone/>
            </a:pPr>
            <a:r>
              <a:rPr lang="en-US" sz="1800">
                <a:solidFill>
                  <a:srgbClr val="0000FF"/>
                </a:solidFill>
                <a:latin typeface="Courier New" panose="02070309020205020404" pitchFamily="49" charset="0"/>
                <a:cs typeface="Courier New" panose="02070309020205020404" pitchFamily="49" charset="0"/>
              </a:rPr>
              <a:t>#include</a:t>
            </a:r>
            <a:r>
              <a:rPr lang="en-US" sz="1800">
                <a:solidFill>
                  <a:prstClr val="black"/>
                </a:solidFill>
                <a:latin typeface="Courier New" panose="02070309020205020404" pitchFamily="49" charset="0"/>
                <a:cs typeface="Courier New" panose="02070309020205020404" pitchFamily="49" charset="0"/>
              </a:rPr>
              <a:t> </a:t>
            </a:r>
            <a:r>
              <a:rPr lang="en-US" sz="1800">
                <a:solidFill>
                  <a:srgbClr val="A31515"/>
                </a:solidFill>
                <a:latin typeface="Courier New" panose="02070309020205020404" pitchFamily="49" charset="0"/>
                <a:cs typeface="Courier New" panose="02070309020205020404" pitchFamily="49" charset="0"/>
              </a:rPr>
              <a:t>&lt;sys/socket.h&gt;</a:t>
            </a:r>
          </a:p>
          <a:p>
            <a:pPr>
              <a:buNone/>
            </a:pPr>
            <a:r>
              <a:rPr lang="en-US" sz="1800">
                <a:solidFill>
                  <a:prstClr val="black"/>
                </a:solidFill>
                <a:latin typeface="Courier New" panose="02070309020205020404" pitchFamily="49" charset="0"/>
                <a:cs typeface="Courier New" panose="02070309020205020404" pitchFamily="49" charset="0"/>
              </a:rPr>
              <a:t>ssize_t send(</a:t>
            </a:r>
            <a:r>
              <a:rPr lang="en-US" sz="1800">
                <a:solidFill>
                  <a:srgbClr val="0000FF"/>
                </a:solidFill>
                <a:latin typeface="Courier New" panose="02070309020205020404" pitchFamily="49" charset="0"/>
                <a:cs typeface="Courier New" panose="02070309020205020404" pitchFamily="49" charset="0"/>
              </a:rPr>
              <a:t>int</a:t>
            </a:r>
            <a:r>
              <a:rPr lang="en-US" sz="1800">
                <a:solidFill>
                  <a:prstClr val="black"/>
                </a:solidFill>
                <a:latin typeface="Courier New" panose="02070309020205020404" pitchFamily="49" charset="0"/>
                <a:cs typeface="Courier New" panose="02070309020205020404" pitchFamily="49" charset="0"/>
              </a:rPr>
              <a:t> sockfd, </a:t>
            </a:r>
            <a:r>
              <a:rPr lang="en-US" sz="1800">
                <a:solidFill>
                  <a:srgbClr val="0000FF"/>
                </a:solidFill>
                <a:latin typeface="Courier New" panose="02070309020205020404" pitchFamily="49" charset="0"/>
                <a:cs typeface="Courier New" panose="02070309020205020404" pitchFamily="49" charset="0"/>
              </a:rPr>
              <a:t>const</a:t>
            </a:r>
            <a:r>
              <a:rPr lang="en-US" sz="1800">
                <a:solidFill>
                  <a:prstClr val="black"/>
                </a:solidFill>
                <a:latin typeface="Courier New" panose="02070309020205020404" pitchFamily="49" charset="0"/>
                <a:cs typeface="Courier New" panose="02070309020205020404" pitchFamily="49" charset="0"/>
              </a:rPr>
              <a:t> </a:t>
            </a:r>
            <a:r>
              <a:rPr lang="en-US" sz="1800">
                <a:solidFill>
                  <a:srgbClr val="0000FF"/>
                </a:solidFill>
                <a:latin typeface="Courier New" panose="02070309020205020404" pitchFamily="49" charset="0"/>
                <a:cs typeface="Courier New" panose="02070309020205020404" pitchFamily="49" charset="0"/>
              </a:rPr>
              <a:t>void</a:t>
            </a:r>
            <a:r>
              <a:rPr lang="en-US" sz="1800">
                <a:solidFill>
                  <a:prstClr val="black"/>
                </a:solidFill>
                <a:latin typeface="Courier New" panose="02070309020205020404" pitchFamily="49" charset="0"/>
                <a:cs typeface="Courier New" panose="02070309020205020404" pitchFamily="49" charset="0"/>
              </a:rPr>
              <a:t> *buf, size_t len,</a:t>
            </a:r>
          </a:p>
          <a:p>
            <a:pPr>
              <a:buNone/>
            </a:pPr>
            <a:r>
              <a:rPr lang="en-US" sz="1800">
                <a:solidFill>
                  <a:prstClr val="black"/>
                </a:solidFill>
                <a:latin typeface="Courier New" panose="02070309020205020404" pitchFamily="49" charset="0"/>
                <a:cs typeface="Courier New" panose="02070309020205020404" pitchFamily="49" charset="0"/>
              </a:rPr>
              <a:t>		</a:t>
            </a:r>
            <a:r>
              <a:rPr lang="en-US" sz="1800">
                <a:solidFill>
                  <a:srgbClr val="0000FF"/>
                </a:solidFill>
                <a:latin typeface="Courier New" panose="02070309020205020404" pitchFamily="49" charset="0"/>
                <a:cs typeface="Courier New" panose="02070309020205020404" pitchFamily="49" charset="0"/>
              </a:rPr>
              <a:t>int </a:t>
            </a:r>
            <a:r>
              <a:rPr lang="en-US" sz="1800">
                <a:solidFill>
                  <a:prstClr val="black"/>
                </a:solidFill>
                <a:latin typeface="Courier New" panose="02070309020205020404" pitchFamily="49" charset="0"/>
                <a:cs typeface="Courier New" panose="02070309020205020404" pitchFamily="49" charset="0"/>
              </a:rPr>
              <a:t>flags);</a:t>
            </a:r>
            <a:endParaRPr lang="vi-VN" altLang="en-US" sz="180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34</a:t>
            </a:fld>
            <a:endParaRPr lang="vi-VN"/>
          </a:p>
        </p:txBody>
      </p:sp>
    </p:spTree>
    <p:extLst>
      <p:ext uri="{BB962C8B-B14F-4D97-AF65-F5344CB8AC3E}">
        <p14:creationId xmlns:p14="http://schemas.microsoft.com/office/powerpoint/2010/main" val="4047305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AU" altLang="en-US">
                <a:latin typeface="Courier New" panose="02070309020205020404" pitchFamily="49" charset="0"/>
                <a:cs typeface="Courier New" panose="02070309020205020404" pitchFamily="49" charset="0"/>
              </a:rPr>
              <a:t>send()</a:t>
            </a:r>
            <a:r>
              <a:rPr lang="en-AU" altLang="en-US"/>
              <a:t> - Flags</a:t>
            </a:r>
          </a:p>
        </p:txBody>
      </p:sp>
      <p:sp>
        <p:nvSpPr>
          <p:cNvPr id="16387" name="Rectangle 3"/>
          <p:cNvSpPr>
            <a:spLocks noGrp="1" noChangeArrowheads="1"/>
          </p:cNvSpPr>
          <p:nvPr>
            <p:ph type="body" idx="1"/>
          </p:nvPr>
        </p:nvSpPr>
        <p:spPr/>
        <p:txBody>
          <a:bodyPr/>
          <a:lstStyle/>
          <a:p>
            <a:pPr eaLnBrk="1" hangingPunct="1"/>
            <a:r>
              <a:rPr lang="en-AU" altLang="en-US" sz="2000">
                <a:latin typeface="Courier New" panose="02070309020205020404" pitchFamily="49" charset="0"/>
                <a:cs typeface="Courier New" panose="02070309020205020404" pitchFamily="49" charset="0"/>
              </a:rPr>
              <a:t>MSG_OOB</a:t>
            </a:r>
            <a:r>
              <a:rPr lang="en-AU" altLang="en-US" sz="2000"/>
              <a:t>: Send as “out of band” data. The receiver will receive the signal SIGURG and it can then receive this data without first receiving all the rest of the normal data in the queue.</a:t>
            </a:r>
          </a:p>
          <a:p>
            <a:pPr eaLnBrk="1" hangingPunct="1"/>
            <a:r>
              <a:rPr lang="en-AU" altLang="en-US" sz="2000">
                <a:latin typeface="Courier New" panose="02070309020205020404" pitchFamily="49" charset="0"/>
                <a:cs typeface="Courier New" panose="02070309020205020404" pitchFamily="49" charset="0"/>
              </a:rPr>
              <a:t>MSG_DONTROUTE</a:t>
            </a:r>
            <a:r>
              <a:rPr lang="en-AU" altLang="en-US" sz="2000"/>
              <a:t> :Don't send this data over a router, just keep it local.</a:t>
            </a:r>
          </a:p>
          <a:p>
            <a:pPr eaLnBrk="1" hangingPunct="1"/>
            <a:r>
              <a:rPr lang="en-AU" altLang="en-US" sz="2000">
                <a:latin typeface="Courier New" panose="02070309020205020404" pitchFamily="49" charset="0"/>
                <a:cs typeface="Courier New" panose="02070309020205020404" pitchFamily="49" charset="0"/>
              </a:rPr>
              <a:t>MSG_DONTWAIT</a:t>
            </a:r>
            <a:r>
              <a:rPr lang="en-AU" altLang="en-US" sz="2000"/>
              <a:t>: If </a:t>
            </a:r>
            <a:r>
              <a:rPr lang="en-AU" altLang="en-US" sz="2000" b="1"/>
              <a:t>send() </a:t>
            </a:r>
            <a:r>
              <a:rPr lang="en-AU" altLang="en-US" sz="2000"/>
              <a:t>would block because outbound traffic is clogged, have it return EAGAIN. This is like a “enable non-blocking just for this send.” </a:t>
            </a:r>
          </a:p>
          <a:p>
            <a:pPr eaLnBrk="1" hangingPunct="1"/>
            <a:r>
              <a:rPr lang="en-AU" altLang="en-US" sz="2200">
                <a:latin typeface="Courier New" panose="02070309020205020404" pitchFamily="49" charset="0"/>
                <a:cs typeface="Courier New" panose="02070309020205020404" pitchFamily="49" charset="0"/>
              </a:rPr>
              <a:t>MSG_NOSIGNAL</a:t>
            </a:r>
            <a:r>
              <a:rPr lang="en-AU" altLang="en-US" sz="2200"/>
              <a:t>: If you </a:t>
            </a:r>
            <a:r>
              <a:rPr lang="en-AU" altLang="en-US" sz="2200" b="1"/>
              <a:t>send() </a:t>
            </a:r>
            <a:r>
              <a:rPr lang="en-AU" altLang="en-US" sz="2200"/>
              <a:t>to a remote host which is no longer </a:t>
            </a:r>
            <a:r>
              <a:rPr lang="en-AU" altLang="en-US" sz="2200" b="1"/>
              <a:t>recv()</a:t>
            </a:r>
            <a:r>
              <a:rPr lang="en-AU" altLang="en-US" sz="2200"/>
              <a:t>, you'll typically get the signal SIGPIPE. Adding this flag prevents that signal from being raised.</a:t>
            </a: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35</a:t>
            </a:fld>
            <a:endParaRPr lang="vi-VN"/>
          </a:p>
        </p:txBody>
      </p:sp>
    </p:spTree>
    <p:extLst>
      <p:ext uri="{BB962C8B-B14F-4D97-AF65-F5344CB8AC3E}">
        <p14:creationId xmlns:p14="http://schemas.microsoft.com/office/powerpoint/2010/main" val="269569211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381000"/>
            <a:ext cx="8229600" cy="990600"/>
          </a:xfrm>
        </p:spPr>
        <p:txBody>
          <a:bodyPr>
            <a:normAutofit fontScale="90000"/>
          </a:bodyPr>
          <a:lstStyle/>
          <a:p>
            <a:r>
              <a:rPr lang="en-US" altLang="en-US">
                <a:latin typeface="Courier New" panose="02070309020205020404" pitchFamily="49" charset="0"/>
                <a:cs typeface="Courier New" panose="02070309020205020404" pitchFamily="49" charset="0"/>
              </a:rPr>
              <a:t>send() </a:t>
            </a:r>
            <a:r>
              <a:rPr lang="en-US" altLang="en-US"/>
              <a:t>– Data size is greater buffer’s </a:t>
            </a:r>
          </a:p>
        </p:txBody>
      </p:sp>
      <p:sp>
        <p:nvSpPr>
          <p:cNvPr id="30723" name="TextBox 3"/>
          <p:cNvSpPr txBox="1">
            <a:spLocks noChangeArrowheads="1"/>
          </p:cNvSpPr>
          <p:nvPr/>
        </p:nvSpPr>
        <p:spPr bwMode="auto">
          <a:xfrm>
            <a:off x="457200" y="1524000"/>
            <a:ext cx="8458200" cy="4800600"/>
          </a:xfrm>
          <a:prstGeom prst="rect">
            <a:avLst/>
          </a:prstGeom>
          <a:solidFill>
            <a:schemeClr val="bg1"/>
          </a:solidFill>
          <a:ln w="9525">
            <a:solidFill>
              <a:srgbClr val="C00000"/>
            </a:solidFill>
            <a:miter lim="800000"/>
            <a:headEnd/>
            <a:tailEnd/>
          </a:ln>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eaLnBrk="1" hangingPunct="1">
              <a:spcBef>
                <a:spcPct val="0"/>
              </a:spcBef>
              <a:buClrTx/>
              <a:buFontTx/>
              <a:buNone/>
            </a:pPr>
            <a:r>
              <a:rPr lang="en-US" altLang="en-US" sz="1800">
                <a:solidFill>
                  <a:srgbClr val="0000FF"/>
                </a:solidFill>
                <a:latin typeface="Courier New" pitchFamily="49" charset="0"/>
                <a:cs typeface="Courier New" pitchFamily="49" charset="0"/>
              </a:rPr>
              <a:t>char</a:t>
            </a:r>
            <a:r>
              <a:rPr lang="en-US" altLang="en-US" sz="1800">
                <a:solidFill>
                  <a:srgbClr val="000000"/>
                </a:solidFill>
                <a:latin typeface="Courier New" pitchFamily="49" charset="0"/>
                <a:cs typeface="Courier New" pitchFamily="49" charset="0"/>
              </a:rPr>
              <a:t> sendBuff[2048];</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int  dataLength, nLeft, idx;</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 </a:t>
            </a:r>
          </a:p>
          <a:p>
            <a:pPr eaLnBrk="1" hangingPunct="1">
              <a:spcBef>
                <a:spcPct val="0"/>
              </a:spcBef>
              <a:buClrTx/>
              <a:buFontTx/>
              <a:buNone/>
            </a:pPr>
            <a:r>
              <a:rPr lang="en-US" altLang="en-US" sz="1800">
                <a:solidFill>
                  <a:srgbClr val="008000"/>
                </a:solidFill>
                <a:latin typeface="Courier New" pitchFamily="49" charset="0"/>
                <a:cs typeface="Courier New" pitchFamily="49" charset="0"/>
              </a:rPr>
              <a:t>// Fill sendbuff with 2048 bytes of data</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nLeft = dataLength;</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idx = 0;</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 </a:t>
            </a:r>
          </a:p>
          <a:p>
            <a:pPr eaLnBrk="1" hangingPunct="1">
              <a:spcBef>
                <a:spcPct val="0"/>
              </a:spcBef>
              <a:buClrTx/>
              <a:buFontTx/>
              <a:buNone/>
            </a:pPr>
            <a:r>
              <a:rPr lang="en-US" altLang="en-US" sz="1800">
                <a:solidFill>
                  <a:srgbClr val="0000FF"/>
                </a:solidFill>
                <a:latin typeface="Courier New" pitchFamily="49" charset="0"/>
                <a:cs typeface="Courier New" pitchFamily="49" charset="0"/>
              </a:rPr>
              <a:t>while</a:t>
            </a:r>
            <a:r>
              <a:rPr lang="en-US" altLang="en-US" sz="1800">
                <a:solidFill>
                  <a:srgbClr val="000000"/>
                </a:solidFill>
                <a:latin typeface="Courier New" pitchFamily="49" charset="0"/>
                <a:cs typeface="Courier New" pitchFamily="49" charset="0"/>
              </a:rPr>
              <a:t> (nLeft &gt; 0){</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    </a:t>
            </a:r>
            <a:r>
              <a:rPr lang="en-US" altLang="en-US" sz="1800">
                <a:solidFill>
                  <a:srgbClr val="008000"/>
                </a:solidFill>
                <a:latin typeface="Courier New" pitchFamily="49" charset="0"/>
                <a:cs typeface="Courier New" pitchFamily="49" charset="0"/>
              </a:rPr>
              <a:t>// Assume s is a valid, connected stream socket</a:t>
            </a:r>
          </a:p>
          <a:p>
            <a:pPr eaLnBrk="1" hangingPunct="1">
              <a:spcBef>
                <a:spcPct val="0"/>
              </a:spcBef>
              <a:buClrTx/>
              <a:buFontTx/>
              <a:buNone/>
            </a:pPr>
            <a:r>
              <a:rPr lang="da-DK" altLang="en-US" sz="1800">
                <a:solidFill>
                  <a:srgbClr val="000000"/>
                </a:solidFill>
                <a:latin typeface="Courier New" pitchFamily="49" charset="0"/>
                <a:cs typeface="Courier New" pitchFamily="49" charset="0"/>
              </a:rPr>
              <a:t>    ret = send(s, &amp;sendBuff[idx], nLeft, 0);</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    </a:t>
            </a:r>
            <a:r>
              <a:rPr lang="en-US" altLang="en-US" sz="1800">
                <a:solidFill>
                  <a:srgbClr val="0000FF"/>
                </a:solidFill>
                <a:latin typeface="Courier New" pitchFamily="49" charset="0"/>
                <a:cs typeface="Courier New" pitchFamily="49" charset="0"/>
              </a:rPr>
              <a:t>if</a:t>
            </a:r>
            <a:r>
              <a:rPr lang="en-US" altLang="en-US" sz="1800">
                <a:solidFill>
                  <a:srgbClr val="000000"/>
                </a:solidFill>
                <a:latin typeface="Courier New" pitchFamily="49" charset="0"/>
                <a:cs typeface="Courier New" pitchFamily="49" charset="0"/>
              </a:rPr>
              <a:t> (ret == -1)</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    {</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        </a:t>
            </a:r>
            <a:r>
              <a:rPr lang="en-US" altLang="en-US" sz="1800">
                <a:solidFill>
                  <a:srgbClr val="008000"/>
                </a:solidFill>
                <a:latin typeface="Courier New" pitchFamily="49" charset="0"/>
                <a:cs typeface="Courier New" pitchFamily="49" charset="0"/>
              </a:rPr>
              <a:t>// Error handler</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    }</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    nLeft -= ret;</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    idx += ret;</a:t>
            </a:r>
          </a:p>
          <a:p>
            <a:pPr eaLnBrk="1" hangingPunct="1">
              <a:spcBef>
                <a:spcPct val="0"/>
              </a:spcBef>
              <a:buClrTx/>
              <a:buFontTx/>
              <a:buNone/>
            </a:pPr>
            <a:r>
              <a:rPr lang="en-US" altLang="en-US" sz="1800">
                <a:solidFill>
                  <a:srgbClr val="000000"/>
                </a:solidFill>
                <a:latin typeface="Courier New" pitchFamily="49" charset="0"/>
                <a:cs typeface="Courier New" pitchFamily="49" charset="0"/>
              </a:rPr>
              <a:t>}</a:t>
            </a: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36</a:t>
            </a:fld>
            <a:endParaRPr lang="vi-VN"/>
          </a:p>
        </p:txBody>
      </p:sp>
    </p:spTree>
    <p:extLst>
      <p:ext uri="{BB962C8B-B14F-4D97-AF65-F5344CB8AC3E}">
        <p14:creationId xmlns:p14="http://schemas.microsoft.com/office/powerpoint/2010/main" val="3250953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81000"/>
            <a:ext cx="8229600" cy="762000"/>
          </a:xfrm>
        </p:spPr>
        <p:txBody>
          <a:bodyPr/>
          <a:lstStyle/>
          <a:p>
            <a:pPr eaLnBrk="1" hangingPunct="1"/>
            <a:r>
              <a:rPr lang="en-US" altLang="en-US">
                <a:latin typeface="Courier New" panose="02070309020205020404" pitchFamily="49" charset="0"/>
                <a:cs typeface="Courier New" panose="02070309020205020404" pitchFamily="49" charset="0"/>
              </a:rPr>
              <a:t>r</a:t>
            </a:r>
            <a:r>
              <a:rPr lang="vi-VN" altLang="en-US">
                <a:latin typeface="Courier New" panose="02070309020205020404" pitchFamily="49" charset="0"/>
                <a:cs typeface="Courier New" panose="02070309020205020404" pitchFamily="49" charset="0"/>
              </a:rPr>
              <a:t>ecv</a:t>
            </a:r>
            <a:r>
              <a:rPr lang="en-US" altLang="en-US">
                <a:latin typeface="Courier New" panose="02070309020205020404" pitchFamily="49" charset="0"/>
                <a:cs typeface="Courier New" panose="02070309020205020404" pitchFamily="49" charset="0"/>
              </a:rPr>
              <a:t>()</a:t>
            </a:r>
            <a:endParaRPr lang="vi-VN" altLang="en-US">
              <a:latin typeface="Courier New" panose="02070309020205020404" pitchFamily="49" charset="0"/>
              <a:cs typeface="Courier New" panose="02070309020205020404" pitchFamily="49" charset="0"/>
            </a:endParaRPr>
          </a:p>
        </p:txBody>
      </p:sp>
      <p:sp>
        <p:nvSpPr>
          <p:cNvPr id="17411" name="Rectangle 3"/>
          <p:cNvSpPr>
            <a:spLocks noGrp="1" noChangeArrowheads="1"/>
          </p:cNvSpPr>
          <p:nvPr>
            <p:ph type="body" idx="1"/>
          </p:nvPr>
        </p:nvSpPr>
        <p:spPr>
          <a:xfrm>
            <a:off x="457200" y="2438400"/>
            <a:ext cx="8229600" cy="4038600"/>
          </a:xfrm>
        </p:spPr>
        <p:txBody>
          <a:bodyPr/>
          <a:lstStyle/>
          <a:p>
            <a:pPr eaLnBrk="1" hangingPunct="1">
              <a:lnSpc>
                <a:spcPct val="80000"/>
              </a:lnSpc>
            </a:pPr>
            <a:r>
              <a:rPr lang="vi-VN" altLang="en-US" sz="2000"/>
              <a:t>Receive data on a socket</a:t>
            </a:r>
            <a:endParaRPr lang="en-US" altLang="en-US" sz="2000"/>
          </a:p>
          <a:p>
            <a:pPr eaLnBrk="1" hangingPunct="1">
              <a:lnSpc>
                <a:spcPct val="80000"/>
              </a:lnSpc>
            </a:pPr>
            <a:r>
              <a:rPr lang="en-US" altLang="en-US" sz="2000"/>
              <a:t>Parameter:</a:t>
            </a:r>
            <a:endParaRPr lang="vi-VN" altLang="en-US" sz="2000"/>
          </a:p>
          <a:p>
            <a:pPr lvl="1" eaLnBrk="1" hangingPunct="1"/>
            <a:r>
              <a:rPr lang="en-US" altLang="en-US" sz="1800"/>
              <a:t>[IN] </a:t>
            </a:r>
            <a:r>
              <a:rPr lang="en-US" altLang="en-US" sz="1800">
                <a:latin typeface="Courier New" panose="02070309020205020404" pitchFamily="49" charset="0"/>
                <a:cs typeface="Courier New" panose="02070309020205020404" pitchFamily="49" charset="0"/>
              </a:rPr>
              <a:t>sockfd</a:t>
            </a:r>
            <a:r>
              <a:rPr lang="en-US" altLang="en-US" sz="1800"/>
              <a:t>: a descriptor identifying a connected socket.</a:t>
            </a:r>
          </a:p>
          <a:p>
            <a:pPr lvl="1" eaLnBrk="1" hangingPunct="1"/>
            <a:r>
              <a:rPr lang="en-US" altLang="en-US" sz="1800"/>
              <a:t>[IN, OUT] </a:t>
            </a:r>
            <a:r>
              <a:rPr lang="vi-VN" altLang="en-US" sz="1800">
                <a:latin typeface="Courier New" panose="02070309020205020404" pitchFamily="49" charset="0"/>
                <a:cs typeface="Courier New" panose="02070309020205020404" pitchFamily="49" charset="0"/>
              </a:rPr>
              <a:t>buf</a:t>
            </a:r>
            <a:r>
              <a:rPr lang="en-US" altLang="en-US" sz="1800"/>
              <a:t>: p</a:t>
            </a:r>
            <a:r>
              <a:rPr lang="en-US" sz="1800"/>
              <a:t>oints to a buffer where the message should be stored</a:t>
            </a:r>
            <a:endParaRPr lang="en-US" altLang="en-US" sz="1800"/>
          </a:p>
          <a:p>
            <a:pPr lvl="1" eaLnBrk="1" hangingPunct="1"/>
            <a:r>
              <a:rPr lang="en-US" altLang="en-US" sz="1800"/>
              <a:t>[IN] </a:t>
            </a:r>
            <a:r>
              <a:rPr lang="en-US" altLang="en-US" sz="1800">
                <a:latin typeface="Courier New" panose="02070309020205020404" pitchFamily="49" charset="0"/>
                <a:cs typeface="Courier New" panose="02070309020205020404" pitchFamily="49" charset="0"/>
              </a:rPr>
              <a:t>len</a:t>
            </a:r>
            <a:r>
              <a:rPr lang="en-US" altLang="en-US" sz="1800"/>
              <a:t>: </a:t>
            </a:r>
            <a:r>
              <a:rPr lang="en-US" sz="1800"/>
              <a:t>specifies the length in bytes of the buffer</a:t>
            </a:r>
          </a:p>
          <a:p>
            <a:pPr lvl="1" eaLnBrk="1" hangingPunct="1"/>
            <a:r>
              <a:rPr lang="en-US" altLang="en-US" sz="1800"/>
              <a:t>[IN] </a:t>
            </a:r>
            <a:r>
              <a:rPr lang="en-US" altLang="en-US" sz="1800">
                <a:latin typeface="Courier New" panose="02070309020205020404" pitchFamily="49" charset="0"/>
                <a:cs typeface="Courier New" panose="02070309020205020404" pitchFamily="49" charset="0"/>
              </a:rPr>
              <a:t>flags</a:t>
            </a:r>
            <a:r>
              <a:rPr lang="en-US" altLang="en-US" sz="1800"/>
              <a:t>: s</a:t>
            </a:r>
            <a:r>
              <a:rPr lang="en-US" sz="1800"/>
              <a:t>pecifies the type of message reception</a:t>
            </a:r>
            <a:r>
              <a:rPr lang="en-US" altLang="en-US" sz="1800"/>
              <a:t>, u</a:t>
            </a:r>
            <a:r>
              <a:rPr lang="en-AU" altLang="en-US" sz="1800"/>
              <a:t>sually 0</a:t>
            </a:r>
            <a:endParaRPr lang="vi-VN" altLang="en-US" sz="1800"/>
          </a:p>
          <a:p>
            <a:pPr eaLnBrk="1" hangingPunct="1"/>
            <a:r>
              <a:rPr lang="en-US" altLang="en-US" sz="2000"/>
              <a:t>Return value:</a:t>
            </a:r>
          </a:p>
          <a:p>
            <a:pPr lvl="1" eaLnBrk="1" hangingPunct="1"/>
            <a:r>
              <a:rPr lang="en-US" altLang="en-US" sz="1800"/>
              <a:t>If no error occurs, returns </a:t>
            </a:r>
            <a:r>
              <a:rPr lang="en-US" sz="1800"/>
              <a:t>the length of received message in bytes</a:t>
            </a:r>
          </a:p>
          <a:p>
            <a:pPr lvl="1" eaLnBrk="1" hangingPunct="1"/>
            <a:r>
              <a:rPr lang="en-US" sz="1800"/>
              <a:t>If  peer has performed an orderly shutdown, return 0</a:t>
            </a:r>
            <a:endParaRPr lang="vi-VN" altLang="en-US" sz="1800"/>
          </a:p>
          <a:p>
            <a:pPr lvl="1" eaLnBrk="1" hangingPunct="1"/>
            <a:r>
              <a:rPr lang="en-US" altLang="en-US" sz="1800"/>
              <a:t>Otherwise, return -1</a:t>
            </a:r>
            <a:endParaRPr lang="vi-VN" altLang="en-US" sz="1800"/>
          </a:p>
          <a:p>
            <a:pPr eaLnBrk="1" hangingPunct="1">
              <a:lnSpc>
                <a:spcPct val="80000"/>
              </a:lnSpc>
            </a:pPr>
            <a:endParaRPr lang="vi-VN" altLang="en-US"/>
          </a:p>
        </p:txBody>
      </p:sp>
      <p:sp>
        <p:nvSpPr>
          <p:cNvPr id="17412" name="Text Box 4"/>
          <p:cNvSpPr txBox="1">
            <a:spLocks noChangeArrowheads="1"/>
          </p:cNvSpPr>
          <p:nvPr/>
        </p:nvSpPr>
        <p:spPr bwMode="auto">
          <a:xfrm>
            <a:off x="609600" y="1219200"/>
            <a:ext cx="8001000" cy="9818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a:buNone/>
            </a:pPr>
            <a:r>
              <a:rPr lang="en-US" sz="1700">
                <a:solidFill>
                  <a:srgbClr val="0000FF"/>
                </a:solidFill>
                <a:latin typeface="Courier New" panose="02070309020205020404" pitchFamily="49" charset="0"/>
                <a:cs typeface="Courier New" panose="02070309020205020404" pitchFamily="49" charset="0"/>
              </a:rPr>
              <a:t>#include</a:t>
            </a:r>
            <a:r>
              <a:rPr lang="en-US" sz="1700">
                <a:solidFill>
                  <a:prstClr val="black"/>
                </a:solidFill>
                <a:latin typeface="Courier New" panose="02070309020205020404" pitchFamily="49" charset="0"/>
                <a:cs typeface="Courier New" panose="02070309020205020404" pitchFamily="49" charset="0"/>
              </a:rPr>
              <a:t> </a:t>
            </a:r>
            <a:r>
              <a:rPr lang="en-US" sz="1700">
                <a:solidFill>
                  <a:srgbClr val="A31515"/>
                </a:solidFill>
                <a:latin typeface="Courier New" panose="02070309020205020404" pitchFamily="49" charset="0"/>
                <a:cs typeface="Courier New" panose="02070309020205020404" pitchFamily="49" charset="0"/>
              </a:rPr>
              <a:t>&lt;sys/types.h&gt;</a:t>
            </a:r>
          </a:p>
          <a:p>
            <a:pPr>
              <a:buNone/>
            </a:pPr>
            <a:r>
              <a:rPr lang="en-US" sz="1700">
                <a:solidFill>
                  <a:srgbClr val="0000FF"/>
                </a:solidFill>
                <a:latin typeface="Courier New" panose="02070309020205020404" pitchFamily="49" charset="0"/>
                <a:cs typeface="Courier New" panose="02070309020205020404" pitchFamily="49" charset="0"/>
              </a:rPr>
              <a:t>#include</a:t>
            </a:r>
            <a:r>
              <a:rPr lang="en-US" sz="1700">
                <a:solidFill>
                  <a:prstClr val="black"/>
                </a:solidFill>
                <a:latin typeface="Courier New" panose="02070309020205020404" pitchFamily="49" charset="0"/>
                <a:cs typeface="Courier New" panose="02070309020205020404" pitchFamily="49" charset="0"/>
              </a:rPr>
              <a:t> </a:t>
            </a:r>
            <a:r>
              <a:rPr lang="en-US" sz="1700">
                <a:solidFill>
                  <a:srgbClr val="A31515"/>
                </a:solidFill>
                <a:latin typeface="Courier New" panose="02070309020205020404" pitchFamily="49" charset="0"/>
                <a:cs typeface="Courier New" panose="02070309020205020404" pitchFamily="49" charset="0"/>
              </a:rPr>
              <a:t>&lt;sys/socket.h&gt;</a:t>
            </a:r>
          </a:p>
          <a:p>
            <a:pPr>
              <a:buNone/>
            </a:pPr>
            <a:r>
              <a:rPr lang="en-US" sz="1700">
                <a:solidFill>
                  <a:prstClr val="black"/>
                </a:solidFill>
                <a:latin typeface="Courier New" panose="02070309020205020404" pitchFamily="49" charset="0"/>
                <a:cs typeface="Courier New" panose="02070309020205020404" pitchFamily="49" charset="0"/>
              </a:rPr>
              <a:t>ssize_t recv(</a:t>
            </a:r>
            <a:r>
              <a:rPr lang="en-US" sz="1700">
                <a:solidFill>
                  <a:srgbClr val="0000FF"/>
                </a:solidFill>
                <a:latin typeface="Courier New" panose="02070309020205020404" pitchFamily="49" charset="0"/>
                <a:cs typeface="Courier New" panose="02070309020205020404" pitchFamily="49" charset="0"/>
              </a:rPr>
              <a:t>int</a:t>
            </a:r>
            <a:r>
              <a:rPr lang="en-US" sz="1700">
                <a:solidFill>
                  <a:prstClr val="black"/>
                </a:solidFill>
                <a:latin typeface="Courier New" panose="02070309020205020404" pitchFamily="49" charset="0"/>
                <a:cs typeface="Courier New" panose="02070309020205020404" pitchFamily="49" charset="0"/>
              </a:rPr>
              <a:t> sockfd, </a:t>
            </a:r>
            <a:r>
              <a:rPr lang="en-US" sz="1700">
                <a:solidFill>
                  <a:srgbClr val="0000FF"/>
                </a:solidFill>
                <a:latin typeface="Courier New" panose="02070309020205020404" pitchFamily="49" charset="0"/>
                <a:cs typeface="Courier New" panose="02070309020205020404" pitchFamily="49" charset="0"/>
              </a:rPr>
              <a:t>void</a:t>
            </a:r>
            <a:r>
              <a:rPr lang="en-US" sz="1700">
                <a:solidFill>
                  <a:prstClr val="black"/>
                </a:solidFill>
                <a:latin typeface="Courier New" panose="02070309020205020404" pitchFamily="49" charset="0"/>
                <a:cs typeface="Courier New" panose="02070309020205020404" pitchFamily="49" charset="0"/>
              </a:rPr>
              <a:t> *buf, size_t len, </a:t>
            </a:r>
            <a:r>
              <a:rPr lang="en-US" sz="1700">
                <a:solidFill>
                  <a:srgbClr val="0000FF"/>
                </a:solidFill>
                <a:latin typeface="Courier New" panose="02070309020205020404" pitchFamily="49" charset="0"/>
                <a:cs typeface="Courier New" panose="02070309020205020404" pitchFamily="49" charset="0"/>
              </a:rPr>
              <a:t>int</a:t>
            </a:r>
            <a:r>
              <a:rPr lang="en-US" sz="1700">
                <a:solidFill>
                  <a:prstClr val="black"/>
                </a:solidFill>
                <a:latin typeface="Courier New" panose="02070309020205020404" pitchFamily="49" charset="0"/>
                <a:cs typeface="Courier New" panose="02070309020205020404" pitchFamily="49" charset="0"/>
              </a:rPr>
              <a:t> flags);</a:t>
            </a:r>
            <a:endParaRPr lang="vi-VN" altLang="en-US" sz="170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37</a:t>
            </a:fld>
            <a:endParaRPr lang="vi-VN"/>
          </a:p>
        </p:txBody>
      </p:sp>
    </p:spTree>
    <p:extLst>
      <p:ext uri="{BB962C8B-B14F-4D97-AF65-F5344CB8AC3E}">
        <p14:creationId xmlns:p14="http://schemas.microsoft.com/office/powerpoint/2010/main" val="3627862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a:latin typeface="Courier New" panose="02070309020205020404" pitchFamily="49" charset="0"/>
                <a:cs typeface="Courier New" panose="02070309020205020404" pitchFamily="49" charset="0"/>
              </a:rPr>
              <a:t>recv() </a:t>
            </a:r>
            <a:r>
              <a:rPr lang="en-US"/>
              <a:t>- Flags</a:t>
            </a:r>
          </a:p>
        </p:txBody>
      </p:sp>
      <p:sp>
        <p:nvSpPr>
          <p:cNvPr id="3" name="Content Placeholder 2"/>
          <p:cNvSpPr>
            <a:spLocks noGrp="1"/>
          </p:cNvSpPr>
          <p:nvPr>
            <p:ph idx="1"/>
          </p:nvPr>
        </p:nvSpPr>
        <p:spPr>
          <a:xfrm>
            <a:off x="457200" y="1219200"/>
            <a:ext cx="8229600" cy="5105400"/>
          </a:xfrm>
        </p:spPr>
        <p:txBody>
          <a:bodyPr/>
          <a:lstStyle/>
          <a:p>
            <a:r>
              <a:rPr lang="en-US">
                <a:latin typeface="Courier New" panose="02070309020205020404" pitchFamily="49" charset="0"/>
                <a:cs typeface="Courier New" panose="02070309020205020404" pitchFamily="49" charset="0"/>
              </a:rPr>
              <a:t>MSG_PEEK</a:t>
            </a:r>
            <a:r>
              <a:rPr lang="en-US"/>
              <a:t>: Peeks at an incoming message. The data is treated as unread and the next </a:t>
            </a:r>
            <a:r>
              <a:rPr lang="en-US" i="1"/>
              <a:t>recvfrom</a:t>
            </a:r>
            <a:r>
              <a:rPr lang="en-US"/>
              <a:t>() or similar function shall still return this data.</a:t>
            </a:r>
          </a:p>
          <a:p>
            <a:r>
              <a:rPr lang="en-US">
                <a:latin typeface="Courier New" panose="02070309020205020404" pitchFamily="49" charset="0"/>
                <a:cs typeface="Courier New" panose="02070309020205020404" pitchFamily="49" charset="0"/>
              </a:rPr>
              <a:t>MSG_OOB</a:t>
            </a:r>
            <a:r>
              <a:rPr lang="en-US"/>
              <a:t>: Requests out-of-band data. The significance and semantics of out-of-band data are protocol-specific.</a:t>
            </a:r>
          </a:p>
          <a:p>
            <a:r>
              <a:rPr lang="en-US">
                <a:latin typeface="Courier New" panose="02070309020205020404" pitchFamily="49" charset="0"/>
                <a:cs typeface="Courier New" panose="02070309020205020404" pitchFamily="49" charset="0"/>
              </a:rPr>
              <a:t>MSG_WAITALL</a:t>
            </a:r>
            <a:r>
              <a:rPr lang="en-US"/>
              <a:t>: On SOCK_STREAM sockets this requests that the function block until the full amount of data can be returned, excepting:</a:t>
            </a:r>
          </a:p>
          <a:p>
            <a:pPr lvl="1"/>
            <a:r>
              <a:rPr lang="en-US"/>
              <a:t>the connection is terminated</a:t>
            </a:r>
          </a:p>
          <a:p>
            <a:pPr lvl="1"/>
            <a:r>
              <a:rPr lang="en-US"/>
              <a:t>MSG_PEEK was specified</a:t>
            </a:r>
          </a:p>
          <a:p>
            <a:pPr lvl="1"/>
            <a:r>
              <a:rPr lang="en-US"/>
              <a:t>an error is pending for the socket</a:t>
            </a:r>
          </a:p>
          <a:p>
            <a:pPr lvl="1"/>
            <a:r>
              <a:rPr lang="en-US"/>
              <a:t>a signal is caught</a:t>
            </a:r>
          </a:p>
          <a:p>
            <a:r>
              <a:rPr lang="en-US"/>
              <a:t>Use bitwise OR operator (|) to combine more than one flag</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38</a:t>
            </a:fld>
            <a:endParaRPr lang="vi-VN"/>
          </a:p>
        </p:txBody>
      </p:sp>
    </p:spTree>
    <p:extLst>
      <p:ext uri="{BB962C8B-B14F-4D97-AF65-F5344CB8AC3E}">
        <p14:creationId xmlns:p14="http://schemas.microsoft.com/office/powerpoint/2010/main" val="2868042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a:t>Example – TCP Echo Server</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39</a:t>
            </a:fld>
            <a:endParaRPr lang="vi-VN"/>
          </a:p>
        </p:txBody>
      </p:sp>
      <p:sp>
        <p:nvSpPr>
          <p:cNvPr id="5" name="TextBox 4"/>
          <p:cNvSpPr txBox="1"/>
          <p:nvPr/>
        </p:nvSpPr>
        <p:spPr>
          <a:xfrm>
            <a:off x="457200" y="1266885"/>
            <a:ext cx="8458200" cy="4539704"/>
          </a:xfrm>
          <a:prstGeom prst="rect">
            <a:avLst/>
          </a:prstGeom>
          <a:noFill/>
          <a:ln>
            <a:solidFill>
              <a:srgbClr val="C00000"/>
            </a:solidFill>
          </a:ln>
        </p:spPr>
        <p:txBody>
          <a:bodyPr wrap="square" rtlCol="0">
            <a:spAutoFit/>
          </a:bodyPr>
          <a:lstStyle/>
          <a:p>
            <a:r>
              <a:rPr lang="en-US" sz="1700">
                <a:solidFill>
                  <a:srgbClr val="0000FF"/>
                </a:solidFill>
                <a:latin typeface="Courier New" panose="02070309020205020404" pitchFamily="49" charset="0"/>
                <a:cs typeface="Courier New" panose="02070309020205020404" pitchFamily="49" charset="0"/>
              </a:rPr>
              <a:t>int</a:t>
            </a:r>
            <a:r>
              <a:rPr lang="en-US" sz="1700">
                <a:solidFill>
                  <a:prstClr val="black"/>
                </a:solidFill>
                <a:latin typeface="Courier New" panose="02070309020205020404" pitchFamily="49" charset="0"/>
                <a:cs typeface="Courier New" panose="02070309020205020404" pitchFamily="49" charset="0"/>
              </a:rPr>
              <a:t> listenfd, connfd;</a:t>
            </a:r>
          </a:p>
          <a:p>
            <a:r>
              <a:rPr lang="en-US" sz="1700">
                <a:solidFill>
                  <a:srgbClr val="0000FF"/>
                </a:solidFill>
                <a:latin typeface="Courier New" panose="02070309020205020404" pitchFamily="49" charset="0"/>
                <a:cs typeface="Courier New" panose="02070309020205020404" pitchFamily="49" charset="0"/>
              </a:rPr>
              <a:t>char</a:t>
            </a:r>
            <a:r>
              <a:rPr lang="en-US" sz="1700">
                <a:solidFill>
                  <a:prstClr val="black"/>
                </a:solidFill>
                <a:latin typeface="Courier New" panose="02070309020205020404" pitchFamily="49" charset="0"/>
                <a:cs typeface="Courier New" panose="02070309020205020404" pitchFamily="49" charset="0"/>
              </a:rPr>
              <a:t> buff[BUFF_SIZE+1]; </a:t>
            </a:r>
          </a:p>
          <a:p>
            <a:r>
              <a:rPr lang="en-US" sz="1700">
                <a:solidFill>
                  <a:srgbClr val="0000FF"/>
                </a:solidFill>
                <a:latin typeface="Courier New" panose="02070309020205020404" pitchFamily="49" charset="0"/>
                <a:cs typeface="Courier New" panose="02070309020205020404" pitchFamily="49" charset="0"/>
              </a:rPr>
              <a:t>struct</a:t>
            </a:r>
            <a:r>
              <a:rPr lang="en-US" sz="1700">
                <a:solidFill>
                  <a:prstClr val="black"/>
                </a:solidFill>
                <a:latin typeface="Courier New" panose="02070309020205020404" pitchFamily="49" charset="0"/>
                <a:cs typeface="Courier New" panose="02070309020205020404" pitchFamily="49" charset="0"/>
              </a:rPr>
              <a:t> sockaddr_in servAddr;</a:t>
            </a:r>
          </a:p>
          <a:p>
            <a:endParaRPr lang="en-US" sz="1700">
              <a:solidFill>
                <a:srgbClr val="008000"/>
              </a:solidFill>
              <a:latin typeface="Courier New" panose="02070309020205020404" pitchFamily="49" charset="0"/>
              <a:cs typeface="Courier New" panose="02070309020205020404" pitchFamily="49" charset="0"/>
            </a:endParaRPr>
          </a:p>
          <a:p>
            <a:r>
              <a:rPr lang="en-US" sz="1700">
                <a:solidFill>
                  <a:srgbClr val="008000"/>
                </a:solidFill>
                <a:latin typeface="Courier New" panose="02070309020205020404" pitchFamily="49" charset="0"/>
                <a:cs typeface="Courier New" panose="02070309020205020404" pitchFamily="49" charset="0"/>
              </a:rPr>
              <a:t>//Step 1: Construct socket	</a:t>
            </a:r>
          </a:p>
          <a:p>
            <a:r>
              <a:rPr lang="en-US" sz="1700">
                <a:solidFill>
                  <a:prstClr val="black"/>
                </a:solidFill>
                <a:latin typeface="Courier New" panose="02070309020205020404" pitchFamily="49" charset="0"/>
                <a:cs typeface="Courier New" panose="02070309020205020404" pitchFamily="49" charset="0"/>
              </a:rPr>
              <a:t>listenfd = socket(AF_INET, SOCK_STREAM, 0);</a:t>
            </a:r>
          </a:p>
          <a:p>
            <a:endParaRPr lang="en-US" sz="1700">
              <a:solidFill>
                <a:prstClr val="black"/>
              </a:solidFill>
              <a:latin typeface="Courier New" panose="02070309020205020404" pitchFamily="49" charset="0"/>
              <a:cs typeface="Courier New" panose="02070309020205020404" pitchFamily="49" charset="0"/>
            </a:endParaRPr>
          </a:p>
          <a:p>
            <a:r>
              <a:rPr lang="en-US" sz="1700">
                <a:solidFill>
                  <a:srgbClr val="008000"/>
                </a:solidFill>
                <a:latin typeface="Courier New" panose="02070309020205020404" pitchFamily="49" charset="0"/>
                <a:cs typeface="Courier New" panose="02070309020205020404" pitchFamily="49" charset="0"/>
              </a:rPr>
              <a:t>//Step 2: Bind address to socket</a:t>
            </a:r>
          </a:p>
          <a:p>
            <a:r>
              <a:rPr lang="en-US" sz="1700">
                <a:solidFill>
                  <a:prstClr val="black"/>
                </a:solidFill>
                <a:latin typeface="Courier New" panose="02070309020205020404" pitchFamily="49" charset="0"/>
                <a:cs typeface="Courier New" panose="02070309020205020404" pitchFamily="49" charset="0"/>
              </a:rPr>
              <a:t>bzero(&amp;servaddr, </a:t>
            </a:r>
            <a:r>
              <a:rPr lang="en-US" sz="1700">
                <a:solidFill>
                  <a:srgbClr val="0000FF"/>
                </a:solidFill>
                <a:latin typeface="Courier New" panose="02070309020205020404" pitchFamily="49" charset="0"/>
                <a:cs typeface="Courier New" panose="02070309020205020404" pitchFamily="49" charset="0"/>
              </a:rPr>
              <a:t>sizeof</a:t>
            </a:r>
            <a:r>
              <a:rPr lang="en-US" sz="1700">
                <a:solidFill>
                  <a:prstClr val="black"/>
                </a:solidFill>
                <a:latin typeface="Courier New" panose="02070309020205020404" pitchFamily="49" charset="0"/>
                <a:cs typeface="Courier New" panose="02070309020205020404" pitchFamily="49" charset="0"/>
              </a:rPr>
              <a:t>(servaddr)); </a:t>
            </a:r>
          </a:p>
          <a:p>
            <a:r>
              <a:rPr lang="en-US" sz="1700">
                <a:solidFill>
                  <a:prstClr val="black"/>
                </a:solidFill>
                <a:latin typeface="Courier New" panose="02070309020205020404" pitchFamily="49" charset="0"/>
                <a:cs typeface="Courier New" panose="02070309020205020404" pitchFamily="49" charset="0"/>
              </a:rPr>
              <a:t>servaddr.sin_family = AF_INET; </a:t>
            </a:r>
          </a:p>
          <a:p>
            <a:r>
              <a:rPr lang="en-US" sz="1700">
                <a:solidFill>
                  <a:prstClr val="black"/>
                </a:solidFill>
                <a:latin typeface="Courier New" panose="02070309020205020404" pitchFamily="49" charset="0"/>
                <a:cs typeface="Courier New" panose="02070309020205020404" pitchFamily="49" charset="0"/>
              </a:rPr>
              <a:t>servaddr.sin_addr.s_addr = htonl(INADDR_ANY); </a:t>
            </a:r>
          </a:p>
          <a:p>
            <a:r>
              <a:rPr lang="en-US" sz="1700">
                <a:solidFill>
                  <a:prstClr val="black"/>
                </a:solidFill>
                <a:latin typeface="Courier New" panose="02070309020205020404" pitchFamily="49" charset="0"/>
                <a:cs typeface="Courier New" panose="02070309020205020404" pitchFamily="49" charset="0"/>
              </a:rPr>
              <a:t>servaddr.sin_port = htons(SERV_PORT);</a:t>
            </a:r>
          </a:p>
          <a:p>
            <a:r>
              <a:rPr lang="en-US" sz="1700">
                <a:solidFill>
                  <a:srgbClr val="0000FF"/>
                </a:solidFill>
                <a:latin typeface="Courier New" panose="02070309020205020404" pitchFamily="49" charset="0"/>
                <a:cs typeface="Courier New" panose="02070309020205020404" pitchFamily="49" charset="0"/>
              </a:rPr>
              <a:t>if</a:t>
            </a:r>
            <a:r>
              <a:rPr lang="en-US" sz="1700">
                <a:solidFill>
                  <a:prstClr val="black"/>
                </a:solidFill>
                <a:latin typeface="Courier New" panose="02070309020205020404" pitchFamily="49" charset="0"/>
                <a:cs typeface="Courier New" panose="02070309020205020404" pitchFamily="49" charset="0"/>
              </a:rPr>
              <a:t>(bind(listenfd, (</a:t>
            </a:r>
            <a:r>
              <a:rPr lang="en-US" sz="1700">
                <a:solidFill>
                  <a:srgbClr val="0000FF"/>
                </a:solidFill>
                <a:latin typeface="Courier New" panose="02070309020205020404" pitchFamily="49" charset="0"/>
                <a:cs typeface="Courier New" panose="02070309020205020404" pitchFamily="49" charset="0"/>
              </a:rPr>
              <a:t>struct</a:t>
            </a:r>
            <a:r>
              <a:rPr lang="en-US" sz="1700">
                <a:solidFill>
                  <a:prstClr val="black"/>
                </a:solidFill>
                <a:latin typeface="Courier New" panose="02070309020205020404" pitchFamily="49" charset="0"/>
                <a:cs typeface="Courier New" panose="02070309020205020404" pitchFamily="49" charset="0"/>
              </a:rPr>
              <a:t> sockaddr *) &amp;servAddr, 								</a:t>
            </a:r>
            <a:r>
              <a:rPr lang="en-US" sz="1700">
                <a:solidFill>
                  <a:srgbClr val="0000FF"/>
                </a:solidFill>
                <a:latin typeface="Courier New" panose="02070309020205020404" pitchFamily="49" charset="0"/>
                <a:cs typeface="Courier New" panose="02070309020205020404" pitchFamily="49" charset="0"/>
              </a:rPr>
              <a:t>sizeof</a:t>
            </a:r>
            <a:r>
              <a:rPr lang="en-US" sz="1700">
                <a:solidFill>
                  <a:prstClr val="black"/>
                </a:solidFill>
                <a:latin typeface="Courier New" panose="02070309020205020404" pitchFamily="49" charset="0"/>
                <a:cs typeface="Courier New" panose="02070309020205020404" pitchFamily="49" charset="0"/>
              </a:rPr>
              <a:t>(servAddr))){</a:t>
            </a:r>
          </a:p>
          <a:p>
            <a:r>
              <a:rPr lang="en-US" sz="1700">
                <a:solidFill>
                  <a:prstClr val="black"/>
                </a:solidFill>
                <a:latin typeface="Courier New" panose="02070309020205020404" pitchFamily="49" charset="0"/>
                <a:cs typeface="Courier New" panose="02070309020205020404" pitchFamily="49" charset="0"/>
              </a:rPr>
              <a:t>   perror(</a:t>
            </a:r>
            <a:r>
              <a:rPr lang="en-US" sz="1700">
                <a:solidFill>
                  <a:srgbClr val="A31515"/>
                </a:solidFill>
                <a:latin typeface="Courier New" panose="02070309020205020404" pitchFamily="49" charset="0"/>
                <a:cs typeface="Courier New" panose="02070309020205020404" pitchFamily="49" charset="0"/>
              </a:rPr>
              <a:t>"Error: "</a:t>
            </a:r>
            <a:r>
              <a:rPr lang="en-US" sz="1700">
                <a:solidFill>
                  <a:prstClr val="black"/>
                </a:solidFill>
                <a:latin typeface="Courier New" panose="02070309020205020404" pitchFamily="49" charset="0"/>
                <a:cs typeface="Courier New" panose="02070309020205020404" pitchFamily="49" charset="0"/>
              </a:rPr>
              <a:t>);</a:t>
            </a:r>
          </a:p>
          <a:p>
            <a:r>
              <a:rPr lang="en-US" sz="1700">
                <a:solidFill>
                  <a:prstClr val="black"/>
                </a:solidFill>
                <a:latin typeface="Courier New" panose="02070309020205020404" pitchFamily="49" charset="0"/>
                <a:cs typeface="Courier New" panose="02070309020205020404" pitchFamily="49" charset="0"/>
              </a:rPr>
              <a:t>   </a:t>
            </a:r>
            <a:r>
              <a:rPr lang="en-US" sz="1700">
                <a:solidFill>
                  <a:srgbClr val="0000FF"/>
                </a:solidFill>
                <a:latin typeface="Courier New" panose="02070309020205020404" pitchFamily="49" charset="0"/>
                <a:cs typeface="Courier New" panose="02070309020205020404" pitchFamily="49" charset="0"/>
              </a:rPr>
              <a:t>return</a:t>
            </a:r>
            <a:r>
              <a:rPr lang="en-US" sz="1700">
                <a:solidFill>
                  <a:prstClr val="black"/>
                </a:solidFill>
                <a:latin typeface="Courier New" panose="02070309020205020404" pitchFamily="49" charset="0"/>
                <a:cs typeface="Courier New" panose="02070309020205020404" pitchFamily="49" charset="0"/>
              </a:rPr>
              <a:t> 0;</a:t>
            </a:r>
          </a:p>
          <a:p>
            <a:r>
              <a:rPr lang="en-US" sz="170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2822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81000"/>
            <a:ext cx="8229600" cy="685800"/>
          </a:xfrm>
        </p:spPr>
        <p:txBody>
          <a:bodyPr>
            <a:normAutofit fontScale="90000"/>
          </a:bodyPr>
          <a:lstStyle/>
          <a:p>
            <a:pPr eaLnBrk="1" hangingPunct="1">
              <a:defRPr/>
            </a:pPr>
            <a:r>
              <a:rPr lang="vi-VN" altLang="en-US">
                <a:latin typeface="Courier New" panose="02070309020205020404" pitchFamily="49" charset="0"/>
                <a:cs typeface="Courier New" panose="02070309020205020404" pitchFamily="49" charset="0"/>
              </a:rPr>
              <a:t>bind()</a:t>
            </a:r>
          </a:p>
        </p:txBody>
      </p:sp>
      <p:sp>
        <p:nvSpPr>
          <p:cNvPr id="9219" name="Rectangle 3"/>
          <p:cNvSpPr>
            <a:spLocks noGrp="1" noChangeArrowheads="1"/>
          </p:cNvSpPr>
          <p:nvPr>
            <p:ph type="body" idx="1"/>
          </p:nvPr>
        </p:nvSpPr>
        <p:spPr>
          <a:xfrm>
            <a:off x="457200" y="2743200"/>
            <a:ext cx="8229600" cy="3505200"/>
          </a:xfrm>
        </p:spPr>
        <p:txBody>
          <a:bodyPr/>
          <a:lstStyle/>
          <a:p>
            <a:pPr eaLnBrk="1" hangingPunct="1"/>
            <a:r>
              <a:rPr lang="vi-VN" altLang="en-US"/>
              <a:t>Associate a socket with an IP address and port number</a:t>
            </a:r>
          </a:p>
          <a:p>
            <a:pPr eaLnBrk="1" hangingPunct="1"/>
            <a:r>
              <a:rPr lang="en-US" altLang="en-US"/>
              <a:t>w</a:t>
            </a:r>
            <a:r>
              <a:rPr lang="vi-VN" altLang="en-US"/>
              <a:t>here</a:t>
            </a:r>
          </a:p>
          <a:p>
            <a:pPr lvl="1" eaLnBrk="1" hangingPunct="1"/>
            <a:r>
              <a:rPr lang="en-US" altLang="en-US"/>
              <a:t>[IN] </a:t>
            </a:r>
            <a:r>
              <a:rPr lang="vi-VN" altLang="en-US">
                <a:latin typeface="Courier New" pitchFamily="49" charset="0"/>
                <a:cs typeface="Courier New" pitchFamily="49" charset="0"/>
              </a:rPr>
              <a:t>sockfd</a:t>
            </a:r>
            <a:r>
              <a:rPr lang="vi-VN" altLang="en-US"/>
              <a:t> : socket descriptor </a:t>
            </a:r>
          </a:p>
          <a:p>
            <a:pPr lvl="1" eaLnBrk="1" hangingPunct="1"/>
            <a:r>
              <a:rPr lang="en-US" altLang="en-US"/>
              <a:t>[IN] </a:t>
            </a:r>
            <a:r>
              <a:rPr lang="vi-VN" altLang="en-US">
                <a:latin typeface="Courier New" pitchFamily="49" charset="0"/>
                <a:cs typeface="Courier New" pitchFamily="49" charset="0"/>
              </a:rPr>
              <a:t>addr</a:t>
            </a:r>
            <a:r>
              <a:rPr lang="vi-VN" altLang="en-US"/>
              <a:t> : </a:t>
            </a:r>
            <a:r>
              <a:rPr lang="en-US"/>
              <a:t>pointer to a </a:t>
            </a:r>
            <a:r>
              <a:rPr lang="en-US" err="1">
                <a:latin typeface="Courier New" panose="02070309020205020404" pitchFamily="49" charset="0"/>
                <a:cs typeface="Courier New" panose="02070309020205020404" pitchFamily="49" charset="0"/>
              </a:rPr>
              <a:t>sockaddr</a:t>
            </a:r>
            <a:r>
              <a:rPr lang="en-US"/>
              <a:t> structure assigned to </a:t>
            </a:r>
            <a:r>
              <a:rPr lang="vi-VN" altLang="en-US">
                <a:latin typeface="Courier New" pitchFamily="49" charset="0"/>
                <a:cs typeface="Courier New" pitchFamily="49" charset="0"/>
              </a:rPr>
              <a:t>sockfd</a:t>
            </a:r>
            <a:endParaRPr lang="vi-VN" altLang="en-US"/>
          </a:p>
          <a:p>
            <a:pPr lvl="1" eaLnBrk="1" hangingPunct="1"/>
            <a:r>
              <a:rPr lang="en-US" altLang="en-US"/>
              <a:t>[IN] </a:t>
            </a:r>
            <a:r>
              <a:rPr lang="vi-VN" altLang="en-US">
                <a:latin typeface="Courier New" pitchFamily="49" charset="0"/>
                <a:cs typeface="Courier New" pitchFamily="49" charset="0"/>
              </a:rPr>
              <a:t>addrlen</a:t>
            </a:r>
            <a:r>
              <a:rPr lang="vi-VN" altLang="en-US"/>
              <a:t> : </a:t>
            </a:r>
            <a:r>
              <a:rPr lang="en-US"/>
              <a:t>specifies the size, in bytes of address structure pointed to by</a:t>
            </a:r>
            <a:r>
              <a:rPr lang="vi-VN" altLang="en-US"/>
              <a:t> </a:t>
            </a:r>
            <a:r>
              <a:rPr lang="vi-VN" altLang="en-US">
                <a:latin typeface="Courier New" pitchFamily="49" charset="0"/>
                <a:cs typeface="Courier New" pitchFamily="49" charset="0"/>
              </a:rPr>
              <a:t>addr</a:t>
            </a:r>
            <a:r>
              <a:rPr lang="vi-VN" altLang="en-US"/>
              <a:t> </a:t>
            </a:r>
            <a:endParaRPr lang="en-AU" altLang="en-US"/>
          </a:p>
          <a:p>
            <a:pPr eaLnBrk="1" hangingPunct="1"/>
            <a:r>
              <a:rPr lang="en-AU" altLang="en-US"/>
              <a:t>Return value</a:t>
            </a:r>
          </a:p>
          <a:p>
            <a:pPr lvl="1" eaLnBrk="1" hangingPunct="1"/>
            <a:r>
              <a:rPr lang="en-US" altLang="en-US"/>
              <a:t>Returns 0  if no error occurs.  </a:t>
            </a:r>
          </a:p>
          <a:p>
            <a:pPr lvl="1" eaLnBrk="1" hangingPunct="1"/>
            <a:r>
              <a:rPr lang="en-US" altLang="en-US"/>
              <a:t>Otherwise, return -1 (</a:t>
            </a:r>
            <a:r>
              <a:rPr lang="vi-VN" altLang="en-US"/>
              <a:t>and </a:t>
            </a:r>
            <a:r>
              <a:rPr lang="vi-VN" altLang="en-US" b="1"/>
              <a:t>errno </a:t>
            </a:r>
            <a:r>
              <a:rPr lang="vi-VN" altLang="en-US"/>
              <a:t>will be set accordingly)</a:t>
            </a:r>
          </a:p>
        </p:txBody>
      </p:sp>
      <p:sp>
        <p:nvSpPr>
          <p:cNvPr id="9220" name="Text Box 4"/>
          <p:cNvSpPr txBox="1">
            <a:spLocks noChangeArrowheads="1"/>
          </p:cNvSpPr>
          <p:nvPr/>
        </p:nvSpPr>
        <p:spPr bwMode="auto">
          <a:xfrm>
            <a:off x="609600" y="1295400"/>
            <a:ext cx="8077200" cy="13112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spcBef>
                <a:spcPct val="20000"/>
              </a:spcBef>
              <a:buClr>
                <a:schemeClr val="accent2"/>
              </a:buClr>
              <a:buFont typeface="Wingdings" pitchFamily="2" charset="2"/>
              <a:buNone/>
            </a:pPr>
            <a:r>
              <a:rPr lang="en-US" altLang="en-US">
                <a:solidFill>
                  <a:srgbClr val="0000FF"/>
                </a:solidFill>
                <a:latin typeface="Courier New" pitchFamily="49" charset="0"/>
                <a:cs typeface="Courier New" pitchFamily="49" charset="0"/>
              </a:rPr>
              <a:t>#include</a:t>
            </a:r>
            <a:r>
              <a:rPr lang="en-US" altLang="en-US">
                <a:solidFill>
                  <a:srgbClr val="000000"/>
                </a:solidFill>
                <a:latin typeface="Courier New" pitchFamily="49" charset="0"/>
                <a:cs typeface="Courier New" pitchFamily="49" charset="0"/>
              </a:rPr>
              <a:t> </a:t>
            </a:r>
            <a:r>
              <a:rPr lang="en-US" altLang="en-US">
                <a:solidFill>
                  <a:srgbClr val="A31515"/>
                </a:solidFill>
                <a:latin typeface="Courier New" pitchFamily="49" charset="0"/>
                <a:cs typeface="Courier New" pitchFamily="49" charset="0"/>
              </a:rPr>
              <a:t>&lt;sys/types.h&gt;</a:t>
            </a:r>
          </a:p>
          <a:p>
            <a:pPr>
              <a:spcBef>
                <a:spcPct val="20000"/>
              </a:spcBef>
              <a:buClr>
                <a:schemeClr val="accent2"/>
              </a:buClr>
              <a:buFont typeface="Wingdings" pitchFamily="2" charset="2"/>
              <a:buNone/>
            </a:pPr>
            <a:r>
              <a:rPr lang="en-US" altLang="en-US">
                <a:solidFill>
                  <a:srgbClr val="0000FF"/>
                </a:solidFill>
                <a:latin typeface="Courier New" pitchFamily="49" charset="0"/>
                <a:cs typeface="Courier New" pitchFamily="49" charset="0"/>
              </a:rPr>
              <a:t>#include</a:t>
            </a:r>
            <a:r>
              <a:rPr lang="en-US" altLang="en-US">
                <a:solidFill>
                  <a:srgbClr val="000000"/>
                </a:solidFill>
                <a:latin typeface="Courier New" pitchFamily="49" charset="0"/>
                <a:cs typeface="Courier New" pitchFamily="49" charset="0"/>
              </a:rPr>
              <a:t> </a:t>
            </a:r>
            <a:r>
              <a:rPr lang="en-US" altLang="en-US">
                <a:solidFill>
                  <a:srgbClr val="A31515"/>
                </a:solidFill>
                <a:latin typeface="Courier New" pitchFamily="49" charset="0"/>
                <a:cs typeface="Courier New" pitchFamily="49" charset="0"/>
              </a:rPr>
              <a:t>&lt;sys/socket.h&gt;</a:t>
            </a:r>
          </a:p>
          <a:p>
            <a:pPr>
              <a:spcBef>
                <a:spcPct val="20000"/>
              </a:spcBef>
              <a:buClr>
                <a:schemeClr val="accent2"/>
              </a:buClr>
              <a:buFont typeface="Wingdings" pitchFamily="2" charset="2"/>
              <a:buNone/>
            </a:pPr>
            <a:r>
              <a:rPr lang="en-US" altLang="en-US">
                <a:solidFill>
                  <a:srgbClr val="0000FF"/>
                </a:solidFill>
                <a:latin typeface="Courier New" pitchFamily="49" charset="0"/>
                <a:cs typeface="Courier New" pitchFamily="49" charset="0"/>
              </a:rPr>
              <a:t>int</a:t>
            </a:r>
            <a:r>
              <a:rPr lang="en-US" altLang="en-US">
                <a:solidFill>
                  <a:srgbClr val="000000"/>
                </a:solidFill>
                <a:latin typeface="Courier New" pitchFamily="49" charset="0"/>
                <a:cs typeface="Courier New" pitchFamily="49" charset="0"/>
              </a:rPr>
              <a:t> bind(</a:t>
            </a:r>
            <a:r>
              <a:rPr lang="en-US" altLang="en-US">
                <a:solidFill>
                  <a:srgbClr val="0000FF"/>
                </a:solidFill>
                <a:latin typeface="Courier New" pitchFamily="49" charset="0"/>
                <a:cs typeface="Courier New" pitchFamily="49" charset="0"/>
              </a:rPr>
              <a:t>int</a:t>
            </a:r>
            <a:r>
              <a:rPr lang="en-US" altLang="en-US">
                <a:solidFill>
                  <a:srgbClr val="000000"/>
                </a:solidFill>
                <a:latin typeface="Courier New" pitchFamily="49" charset="0"/>
                <a:cs typeface="Courier New" pitchFamily="49" charset="0"/>
              </a:rPr>
              <a:t> sockfd, </a:t>
            </a:r>
            <a:r>
              <a:rPr lang="en-US" altLang="en-US">
                <a:solidFill>
                  <a:srgbClr val="0000FF"/>
                </a:solidFill>
                <a:latin typeface="Courier New" pitchFamily="49" charset="0"/>
                <a:cs typeface="Courier New" pitchFamily="49" charset="0"/>
              </a:rPr>
              <a:t>const struct</a:t>
            </a:r>
            <a:r>
              <a:rPr lang="en-US" altLang="en-US">
                <a:solidFill>
                  <a:srgbClr val="000000"/>
                </a:solidFill>
                <a:latin typeface="Courier New" pitchFamily="49" charset="0"/>
                <a:cs typeface="Courier New" pitchFamily="49" charset="0"/>
              </a:rPr>
              <a:t> sockaddr *addr, 	  					socklen_t addrlen);</a:t>
            </a:r>
            <a:endParaRPr lang="vi-VN" altLang="en-US">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4</a:t>
            </a:fld>
            <a:endParaRPr lang="vi-V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a:t>Example – TCP Echo Server(cont)</a:t>
            </a:r>
          </a:p>
        </p:txBody>
      </p:sp>
      <p:sp>
        <p:nvSpPr>
          <p:cNvPr id="3" name="Content Placeholder 2"/>
          <p:cNvSpPr>
            <a:spLocks noGrp="1"/>
          </p:cNvSpPr>
          <p:nvPr>
            <p:ph idx="1"/>
          </p:nvPr>
        </p:nvSpPr>
        <p:spPr>
          <a:xfrm>
            <a:off x="457200" y="1371600"/>
            <a:ext cx="8229600" cy="4876800"/>
          </a:xfrm>
          <a:ln>
            <a:solidFill>
              <a:srgbClr val="C00000"/>
            </a:solidFill>
          </a:ln>
        </p:spPr>
        <p:txBody>
          <a:bodyPr/>
          <a:lstStyle/>
          <a:p>
            <a:pPr marL="0" indent="0">
              <a:buNone/>
            </a:pPr>
            <a:r>
              <a:rPr lang="en-US" sz="1700">
                <a:solidFill>
                  <a:srgbClr val="008000"/>
                </a:solidFill>
                <a:latin typeface="Courier New" panose="02070309020205020404" pitchFamily="49" charset="0"/>
                <a:cs typeface="Courier New" panose="02070309020205020404" pitchFamily="49" charset="0"/>
              </a:rPr>
              <a:t>//Step 3: Listen request from client</a:t>
            </a:r>
          </a:p>
          <a:p>
            <a:pPr marL="0" indent="0">
              <a:buNone/>
            </a:pPr>
            <a:r>
              <a:rPr lang="en-US" sz="1700">
                <a:solidFill>
                  <a:prstClr val="black"/>
                </a:solidFill>
                <a:latin typeface="Courier New" panose="02070309020205020404" pitchFamily="49" charset="0"/>
                <a:cs typeface="Courier New" panose="02070309020205020404" pitchFamily="49" charset="0"/>
              </a:rPr>
              <a:t>if(listen(listenfd, 10)){</a:t>
            </a:r>
          </a:p>
          <a:p>
            <a:pPr marL="0" indent="0">
              <a:buNone/>
            </a:pPr>
            <a:r>
              <a:rPr lang="en-US" sz="1700">
                <a:solidFill>
                  <a:prstClr val="black"/>
                </a:solidFill>
                <a:latin typeface="Courier New" panose="02070309020205020404" pitchFamily="49" charset="0"/>
                <a:cs typeface="Courier New" panose="02070309020205020404" pitchFamily="49" charset="0"/>
              </a:rPr>
              <a:t>   perror(</a:t>
            </a:r>
            <a:r>
              <a:rPr lang="en-US" sz="1700">
                <a:solidFill>
                  <a:srgbClr val="A31515"/>
                </a:solidFill>
                <a:latin typeface="Courier New" panose="02070309020205020404" pitchFamily="49" charset="0"/>
                <a:cs typeface="Courier New" panose="02070309020205020404" pitchFamily="49" charset="0"/>
              </a:rPr>
              <a:t>"Error! Cannot listen."</a:t>
            </a:r>
            <a:r>
              <a:rPr lang="en-US" sz="1700">
                <a:solidFill>
                  <a:prstClr val="black"/>
                </a:solidFill>
                <a:latin typeface="Courier New" panose="02070309020205020404" pitchFamily="49" charset="0"/>
                <a:cs typeface="Courier New" panose="02070309020205020404" pitchFamily="49" charset="0"/>
              </a:rPr>
              <a:t>);</a:t>
            </a:r>
          </a:p>
          <a:p>
            <a:pPr marL="0" indent="0">
              <a:buNone/>
            </a:pPr>
            <a:r>
              <a:rPr lang="en-US" sz="1700">
                <a:solidFill>
                  <a:srgbClr val="0000FF"/>
                </a:solidFill>
                <a:latin typeface="Courier New" panose="02070309020205020404" pitchFamily="49" charset="0"/>
                <a:cs typeface="Courier New" panose="02070309020205020404" pitchFamily="49" charset="0"/>
              </a:rPr>
              <a:t>   return</a:t>
            </a:r>
            <a:r>
              <a:rPr lang="en-US" sz="1700">
                <a:solidFill>
                  <a:prstClr val="black"/>
                </a:solidFill>
                <a:latin typeface="Courier New" panose="02070309020205020404" pitchFamily="49" charset="0"/>
                <a:cs typeface="Courier New" panose="02070309020205020404" pitchFamily="49" charset="0"/>
              </a:rPr>
              <a:t> 0;</a:t>
            </a:r>
          </a:p>
          <a:p>
            <a:pPr marL="0" indent="0">
              <a:buNone/>
            </a:pPr>
            <a:r>
              <a:rPr lang="en-US" sz="1700">
                <a:solidFill>
                  <a:prstClr val="black"/>
                </a:solidFill>
                <a:latin typeface="Courier New" panose="02070309020205020404" pitchFamily="49" charset="0"/>
                <a:cs typeface="Courier New" panose="02070309020205020404" pitchFamily="49" charset="0"/>
              </a:rPr>
              <a:t>}</a:t>
            </a:r>
          </a:p>
          <a:p>
            <a:pPr marL="0" indent="0">
              <a:buNone/>
            </a:pPr>
            <a:r>
              <a:rPr lang="en-US" sz="1700">
                <a:solidFill>
                  <a:prstClr val="black"/>
                </a:solidFill>
                <a:latin typeface="Courier New" panose="02070309020205020404" pitchFamily="49" charset="0"/>
                <a:cs typeface="Courier New" panose="02070309020205020404" pitchFamily="49" charset="0"/>
              </a:rPr>
              <a:t>printf(</a:t>
            </a:r>
            <a:r>
              <a:rPr lang="en-US" sz="1700">
                <a:solidFill>
                  <a:srgbClr val="A31515"/>
                </a:solidFill>
                <a:latin typeface="Courier New" panose="02070309020205020404" pitchFamily="49" charset="0"/>
                <a:cs typeface="Courier New" panose="02070309020205020404" pitchFamily="49" charset="0"/>
              </a:rPr>
              <a:t>"Server started!"</a:t>
            </a:r>
            <a:r>
              <a:rPr lang="en-US" sz="1700">
                <a:solidFill>
                  <a:prstClr val="black"/>
                </a:solidFill>
                <a:latin typeface="Courier New" panose="02070309020205020404" pitchFamily="49" charset="0"/>
                <a:cs typeface="Courier New" panose="02070309020205020404" pitchFamily="49" charset="0"/>
              </a:rPr>
              <a:t>);</a:t>
            </a:r>
          </a:p>
          <a:p>
            <a:pPr marL="0" indent="0">
              <a:buNone/>
            </a:pPr>
            <a:endParaRPr lang="en-US" sz="1700">
              <a:latin typeface="Courier New" panose="02070309020205020404" pitchFamily="49" charset="0"/>
              <a:cs typeface="Courier New" panose="02070309020205020404" pitchFamily="49" charset="0"/>
            </a:endParaRPr>
          </a:p>
          <a:p>
            <a:pPr marL="0" indent="0">
              <a:buNone/>
            </a:pPr>
            <a:r>
              <a:rPr lang="en-US" sz="1700">
                <a:solidFill>
                  <a:srgbClr val="008000"/>
                </a:solidFill>
                <a:latin typeface="Courier New" panose="02070309020205020404" pitchFamily="49" charset="0"/>
                <a:cs typeface="Courier New" panose="02070309020205020404" pitchFamily="49" charset="0"/>
              </a:rPr>
              <a:t>//Step 4: Communicate with client</a:t>
            </a:r>
          </a:p>
          <a:p>
            <a:pPr marL="0" indent="0">
              <a:buNone/>
            </a:pPr>
            <a:r>
              <a:rPr lang="en-US" sz="1700">
                <a:latin typeface="Courier New" panose="02070309020205020404" pitchFamily="49" charset="0"/>
                <a:cs typeface="Courier New" panose="02070309020205020404" pitchFamily="49" charset="0"/>
              </a:rPr>
              <a:t>sockaddr_in clientAddr;</a:t>
            </a:r>
          </a:p>
          <a:p>
            <a:pPr marL="0" indent="0">
              <a:buNone/>
            </a:pPr>
            <a:r>
              <a:rPr lang="en-US" sz="1700">
                <a:solidFill>
                  <a:srgbClr val="0000FF"/>
                </a:solidFill>
                <a:latin typeface="Courier New" panose="02070309020205020404" pitchFamily="49" charset="0"/>
                <a:cs typeface="Courier New" panose="02070309020205020404" pitchFamily="49" charset="0"/>
              </a:rPr>
              <a:t>int</a:t>
            </a:r>
            <a:r>
              <a:rPr lang="en-US" sz="1700">
                <a:solidFill>
                  <a:prstClr val="black"/>
                </a:solidFill>
                <a:latin typeface="Courier New" panose="02070309020205020404" pitchFamily="49" charset="0"/>
                <a:cs typeface="Courier New" panose="02070309020205020404" pitchFamily="49" charset="0"/>
              </a:rPr>
              <a:t> rcvBytes, sendBytes, clientAddrLen = </a:t>
            </a:r>
            <a:r>
              <a:rPr lang="en-US" sz="1700">
                <a:solidFill>
                  <a:srgbClr val="0000FF"/>
                </a:solidFill>
                <a:latin typeface="Courier New" panose="02070309020205020404" pitchFamily="49" charset="0"/>
                <a:cs typeface="Courier New" panose="02070309020205020404" pitchFamily="49" charset="0"/>
              </a:rPr>
              <a:t>sizeof</a:t>
            </a:r>
            <a:r>
              <a:rPr lang="en-US" sz="1700">
                <a:solidFill>
                  <a:prstClr val="black"/>
                </a:solidFill>
                <a:latin typeface="Courier New" panose="02070309020205020404" pitchFamily="49" charset="0"/>
                <a:cs typeface="Courier New" panose="02070309020205020404" pitchFamily="49" charset="0"/>
              </a:rPr>
              <a:t>(clientAddr);</a:t>
            </a:r>
          </a:p>
          <a:p>
            <a:pPr marL="0" indent="0">
              <a:buNone/>
            </a:pPr>
            <a:r>
              <a:rPr lang="en-US" sz="1700">
                <a:solidFill>
                  <a:srgbClr val="0000FF"/>
                </a:solidFill>
                <a:latin typeface="Courier New" panose="02070309020205020404" pitchFamily="49" charset="0"/>
                <a:cs typeface="Courier New" panose="02070309020205020404" pitchFamily="49" charset="0"/>
              </a:rPr>
              <a:t>while</a:t>
            </a:r>
            <a:r>
              <a:rPr lang="en-US" sz="1700">
                <a:solidFill>
                  <a:prstClr val="black"/>
                </a:solidFill>
                <a:latin typeface="Courier New" panose="02070309020205020404" pitchFamily="49" charset="0"/>
                <a:cs typeface="Courier New" panose="02070309020205020404" pitchFamily="49" charset="0"/>
              </a:rPr>
              <a:t>(1){</a:t>
            </a:r>
          </a:p>
          <a:p>
            <a:pPr marL="0" indent="0">
              <a:buNone/>
            </a:pPr>
            <a:r>
              <a:rPr lang="da-DK" sz="1700">
                <a:solidFill>
                  <a:srgbClr val="006600"/>
                </a:solidFill>
                <a:latin typeface="Courier New" panose="02070309020205020404" pitchFamily="49" charset="0"/>
                <a:cs typeface="Courier New" panose="02070309020205020404" pitchFamily="49" charset="0"/>
              </a:rPr>
              <a:t>   //accept request</a:t>
            </a:r>
          </a:p>
          <a:p>
            <a:pPr marL="0" indent="0">
              <a:buNone/>
            </a:pPr>
            <a:r>
              <a:rPr lang="da-DK" sz="1700">
                <a:solidFill>
                  <a:prstClr val="black"/>
                </a:solidFill>
                <a:latin typeface="Courier New" panose="02070309020205020404" pitchFamily="49" charset="0"/>
                <a:cs typeface="Courier New" panose="02070309020205020404" pitchFamily="49" charset="0"/>
              </a:rPr>
              <a:t>   connfd = accept(listenfd, (sockaddr *) &amp;</a:t>
            </a:r>
            <a:r>
              <a:rPr lang="en-US" sz="1700">
                <a:latin typeface="Courier New" panose="02070309020205020404" pitchFamily="49" charset="0"/>
                <a:cs typeface="Courier New" panose="02070309020205020404" pitchFamily="49" charset="0"/>
              </a:rPr>
              <a:t> clientAddr,</a:t>
            </a:r>
          </a:p>
          <a:p>
            <a:pPr marL="0" indent="0">
              <a:buNone/>
            </a:pPr>
            <a:r>
              <a:rPr lang="en-US" sz="1700">
                <a:latin typeface="Courier New" panose="02070309020205020404" pitchFamily="49" charset="0"/>
                <a:cs typeface="Courier New" panose="02070309020205020404" pitchFamily="49" charset="0"/>
              </a:rPr>
              <a:t>				&amp;clientAddrLen</a:t>
            </a:r>
            <a:r>
              <a:rPr lang="da-DK" sz="1700">
                <a:solidFill>
                  <a:prstClr val="black"/>
                </a:solidFill>
                <a:latin typeface="Courier New" panose="02070309020205020404" pitchFamily="49" charset="0"/>
                <a:cs typeface="Courier New" panose="02070309020205020404" pitchFamily="49" charset="0"/>
              </a:rPr>
              <a:t>);</a:t>
            </a:r>
          </a:p>
          <a:p>
            <a:pPr marL="0" indent="0">
              <a:buNone/>
            </a:pPr>
            <a:endParaRPr lang="en-US" sz="17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40</a:t>
            </a:fld>
            <a:endParaRPr lang="vi-VN"/>
          </a:p>
        </p:txBody>
      </p:sp>
    </p:spTree>
    <p:extLst>
      <p:ext uri="{BB962C8B-B14F-4D97-AF65-F5344CB8AC3E}">
        <p14:creationId xmlns:p14="http://schemas.microsoft.com/office/powerpoint/2010/main" val="547871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a:t>Example – TCP Echo Server(cont)</a:t>
            </a:r>
          </a:p>
        </p:txBody>
      </p:sp>
      <p:sp>
        <p:nvSpPr>
          <p:cNvPr id="3" name="Content Placeholder 2"/>
          <p:cNvSpPr>
            <a:spLocks noGrp="1"/>
          </p:cNvSpPr>
          <p:nvPr>
            <p:ph idx="1"/>
          </p:nvPr>
        </p:nvSpPr>
        <p:spPr>
          <a:xfrm>
            <a:off x="457200" y="1295400"/>
            <a:ext cx="8229600" cy="5334000"/>
          </a:xfrm>
          <a:ln>
            <a:solidFill>
              <a:srgbClr val="C00000"/>
            </a:solidFill>
          </a:ln>
        </p:spPr>
        <p:txBody>
          <a:bodyPr/>
          <a:lstStyle/>
          <a:p>
            <a:pPr marL="0" indent="0">
              <a:buNone/>
            </a:pPr>
            <a:r>
              <a:rPr lang="da-DK" sz="1700">
                <a:solidFill>
                  <a:srgbClr val="006600"/>
                </a:solidFill>
                <a:latin typeface="Courier New" panose="02070309020205020404" pitchFamily="49" charset="0"/>
                <a:cs typeface="Courier New" panose="02070309020205020404" pitchFamily="49" charset="0"/>
              </a:rPr>
              <a:t>   //receive message from client</a:t>
            </a:r>
            <a:endParaRPr lang="da-DK" sz="1700">
              <a:solidFill>
                <a:prstClr val="black"/>
              </a:solidFill>
              <a:latin typeface="Courier New" panose="02070309020205020404" pitchFamily="49" charset="0"/>
              <a:cs typeface="Courier New" panose="02070309020205020404" pitchFamily="49" charset="0"/>
            </a:endParaRPr>
          </a:p>
          <a:p>
            <a:pPr marL="0" indent="0">
              <a:buNone/>
            </a:pPr>
            <a:r>
              <a:rPr lang="da-DK" sz="1700">
                <a:solidFill>
                  <a:prstClr val="black"/>
                </a:solidFill>
                <a:latin typeface="Courier New" panose="02070309020205020404" pitchFamily="49" charset="0"/>
                <a:cs typeface="Courier New" panose="02070309020205020404" pitchFamily="49" charset="0"/>
              </a:rPr>
              <a:t>   </a:t>
            </a:r>
            <a:r>
              <a:rPr lang="en-US" sz="1700">
                <a:solidFill>
                  <a:prstClr val="black"/>
                </a:solidFill>
                <a:latin typeface="Courier New" panose="02070309020205020404" pitchFamily="49" charset="0"/>
                <a:cs typeface="Courier New" panose="02070309020205020404" pitchFamily="49" charset="0"/>
              </a:rPr>
              <a:t>rcvBytes</a:t>
            </a:r>
            <a:r>
              <a:rPr lang="da-DK" sz="1700">
                <a:solidFill>
                  <a:prstClr val="black"/>
                </a:solidFill>
                <a:latin typeface="Courier New" panose="02070309020205020404" pitchFamily="49" charset="0"/>
                <a:cs typeface="Courier New" panose="02070309020205020404" pitchFamily="49" charset="0"/>
              </a:rPr>
              <a:t> = recv(connfd, buff, </a:t>
            </a:r>
            <a:r>
              <a:rPr lang="en-US" sz="1700">
                <a:solidFill>
                  <a:prstClr val="black"/>
                </a:solidFill>
                <a:latin typeface="Courier New" panose="02070309020205020404" pitchFamily="49" charset="0"/>
                <a:cs typeface="Courier New" panose="02070309020205020404" pitchFamily="49" charset="0"/>
              </a:rPr>
              <a:t>BUFF_SIZE</a:t>
            </a:r>
            <a:r>
              <a:rPr lang="da-DK" sz="1700">
                <a:solidFill>
                  <a:prstClr val="black"/>
                </a:solidFill>
                <a:latin typeface="Courier New" panose="02070309020205020404" pitchFamily="49" charset="0"/>
                <a:cs typeface="Courier New" panose="02070309020205020404" pitchFamily="49" charset="0"/>
              </a:rPr>
              <a:t>, 0</a:t>
            </a:r>
            <a:r>
              <a:rPr lang="en-US" sz="1700">
                <a:solidFill>
                  <a:prstClr val="black"/>
                </a:solidFill>
                <a:latin typeface="Courier New" panose="02070309020205020404" pitchFamily="49" charset="0"/>
                <a:cs typeface="Courier New" panose="02070309020205020404" pitchFamily="49" charset="0"/>
              </a:rPr>
              <a:t>);</a:t>
            </a:r>
          </a:p>
          <a:p>
            <a:pPr marL="0" indent="0">
              <a:buNone/>
            </a:pPr>
            <a:r>
              <a:rPr lang="en-US" sz="1700">
                <a:solidFill>
                  <a:srgbClr val="0000FF"/>
                </a:solidFill>
                <a:latin typeface="Courier New" panose="02070309020205020404" pitchFamily="49" charset="0"/>
                <a:cs typeface="Courier New" panose="02070309020205020404" pitchFamily="49" charset="0"/>
              </a:rPr>
              <a:t>   if</a:t>
            </a:r>
            <a:r>
              <a:rPr lang="en-US" sz="1700">
                <a:solidFill>
                  <a:prstClr val="black"/>
                </a:solidFill>
                <a:latin typeface="Courier New" panose="02070309020205020404" pitchFamily="49" charset="0"/>
                <a:cs typeface="Courier New" panose="02070309020205020404" pitchFamily="49" charset="0"/>
              </a:rPr>
              <a:t>(rcvBytes &lt; 0){</a:t>
            </a:r>
          </a:p>
          <a:p>
            <a:pPr marL="0" indent="0">
              <a:buNone/>
            </a:pPr>
            <a:r>
              <a:rPr lang="fr-FR" sz="1700">
                <a:solidFill>
                  <a:prstClr val="black"/>
                </a:solidFill>
                <a:latin typeface="Courier New" panose="02070309020205020404" pitchFamily="49" charset="0"/>
                <a:cs typeface="Courier New" panose="02070309020205020404" pitchFamily="49" charset="0"/>
              </a:rPr>
              <a:t>	perror(</a:t>
            </a:r>
            <a:r>
              <a:rPr lang="en-US" sz="1700">
                <a:solidFill>
                  <a:srgbClr val="A31515"/>
                </a:solidFill>
                <a:latin typeface="Courier New" panose="02070309020205020404" pitchFamily="49" charset="0"/>
                <a:cs typeface="Courier New" panose="02070309020205020404" pitchFamily="49" charset="0"/>
              </a:rPr>
              <a:t>"</a:t>
            </a:r>
            <a:r>
              <a:rPr lang="fr-FR" sz="1700">
                <a:solidFill>
                  <a:srgbClr val="A31515"/>
                </a:solidFill>
                <a:latin typeface="Courier New" panose="02070309020205020404" pitchFamily="49" charset="0"/>
                <a:cs typeface="Courier New" panose="02070309020205020404" pitchFamily="49" charset="0"/>
              </a:rPr>
              <a:t>Error :"</a:t>
            </a:r>
            <a:r>
              <a:rPr lang="fr-FR" sz="1700">
                <a:solidFill>
                  <a:prstClr val="black"/>
                </a:solidFill>
                <a:latin typeface="Courier New" panose="02070309020205020404" pitchFamily="49" charset="0"/>
                <a:cs typeface="Courier New" panose="02070309020205020404" pitchFamily="49" charset="0"/>
              </a:rPr>
              <a:t>);</a:t>
            </a:r>
          </a:p>
          <a:p>
            <a:pPr marL="0" indent="0">
              <a:buNone/>
            </a:pPr>
            <a:r>
              <a:rPr lang="fr-FR" sz="1700">
                <a:solidFill>
                  <a:prstClr val="black"/>
                </a:solidFill>
                <a:latin typeface="Courier New" panose="02070309020205020404" pitchFamily="49" charset="0"/>
                <a:cs typeface="Courier New" panose="02070309020205020404" pitchFamily="49" charset="0"/>
              </a:rPr>
              <a:t>   }</a:t>
            </a:r>
          </a:p>
          <a:p>
            <a:pPr marL="0" indent="0">
              <a:buNone/>
            </a:pPr>
            <a:r>
              <a:rPr lang="en-US" sz="1700">
                <a:solidFill>
                  <a:srgbClr val="0000FF"/>
                </a:solidFill>
                <a:latin typeface="Courier New" panose="02070309020205020404" pitchFamily="49" charset="0"/>
                <a:cs typeface="Courier New" panose="02070309020205020404" pitchFamily="49" charset="0"/>
              </a:rPr>
              <a:t>   else</a:t>
            </a:r>
            <a:r>
              <a:rPr lang="en-US" sz="1700">
                <a:latin typeface="Courier New" panose="02070309020205020404" pitchFamily="49" charset="0"/>
                <a:cs typeface="Courier New" panose="02070309020205020404" pitchFamily="49" charset="0"/>
              </a:rPr>
              <a:t>{</a:t>
            </a:r>
          </a:p>
          <a:p>
            <a:pPr marL="0" indent="0">
              <a:buNone/>
            </a:pPr>
            <a:r>
              <a:rPr lang="pt-BR" sz="1700">
                <a:solidFill>
                  <a:prstClr val="black"/>
                </a:solidFill>
                <a:latin typeface="Courier New" panose="02070309020205020404" pitchFamily="49" charset="0"/>
                <a:cs typeface="Courier New" panose="02070309020205020404" pitchFamily="49" charset="0"/>
              </a:rPr>
              <a:t>	</a:t>
            </a:r>
            <a:r>
              <a:rPr lang="en-US" sz="1700">
                <a:solidFill>
                  <a:prstClr val="black"/>
                </a:solidFill>
                <a:latin typeface="Courier New" panose="02070309020205020404" pitchFamily="49" charset="0"/>
                <a:cs typeface="Courier New" panose="02070309020205020404" pitchFamily="49" charset="0"/>
              </a:rPr>
              <a:t>buff[rcvBytes] = ‘\0’;</a:t>
            </a:r>
            <a:endParaRPr lang="pt-BR" sz="1700">
              <a:solidFill>
                <a:prstClr val="black"/>
              </a:solidFill>
              <a:latin typeface="Courier New" panose="02070309020205020404" pitchFamily="49" charset="0"/>
              <a:cs typeface="Courier New" panose="02070309020205020404" pitchFamily="49" charset="0"/>
            </a:endParaRPr>
          </a:p>
          <a:p>
            <a:pPr marL="0" indent="0">
              <a:buNone/>
            </a:pPr>
            <a:r>
              <a:rPr lang="pt-BR" sz="1700">
                <a:solidFill>
                  <a:prstClr val="black"/>
                </a:solidFill>
                <a:latin typeface="Courier New" panose="02070309020205020404" pitchFamily="49" charset="0"/>
                <a:cs typeface="Courier New" panose="02070309020205020404" pitchFamily="49" charset="0"/>
              </a:rPr>
              <a:t>	printf(</a:t>
            </a:r>
            <a:r>
              <a:rPr lang="en-US" sz="1700">
                <a:solidFill>
                  <a:srgbClr val="A31515"/>
                </a:solidFill>
                <a:latin typeface="Courier New" panose="02070309020205020404" pitchFamily="49" charset="0"/>
                <a:cs typeface="Courier New" panose="02070309020205020404" pitchFamily="49" charset="0"/>
              </a:rPr>
              <a:t>"</a:t>
            </a:r>
            <a:r>
              <a:rPr lang="pt-BR" sz="1700">
                <a:solidFill>
                  <a:srgbClr val="A31515"/>
                </a:solidFill>
                <a:latin typeface="Courier New" panose="02070309020205020404" pitchFamily="49" charset="0"/>
                <a:cs typeface="Courier New" panose="02070309020205020404" pitchFamily="49" charset="0"/>
              </a:rPr>
              <a:t>Receive from client[%s:%d] %s\n"</a:t>
            </a:r>
            <a:r>
              <a:rPr lang="pt-BR" sz="1700">
                <a:solidFill>
                  <a:prstClr val="black"/>
                </a:solidFill>
                <a:latin typeface="Courier New" panose="02070309020205020404" pitchFamily="49" charset="0"/>
                <a:cs typeface="Courier New" panose="02070309020205020404" pitchFamily="49" charset="0"/>
              </a:rPr>
              <a:t>,</a:t>
            </a:r>
          </a:p>
          <a:p>
            <a:pPr marL="0" indent="0">
              <a:buNone/>
            </a:pPr>
            <a:r>
              <a:rPr lang="en-US" sz="1700">
                <a:solidFill>
                  <a:prstClr val="black"/>
                </a:solidFill>
                <a:latin typeface="Courier New" panose="02070309020205020404" pitchFamily="49" charset="0"/>
                <a:cs typeface="Courier New" panose="02070309020205020404" pitchFamily="49" charset="0"/>
              </a:rPr>
              <a:t>		inet_ntoa(clientAddr.sin_addr), 				ntohs(clientAddr.sin_port), buff);</a:t>
            </a:r>
          </a:p>
          <a:p>
            <a:pPr marL="0" indent="0">
              <a:buNone/>
            </a:pPr>
            <a:r>
              <a:rPr lang="en-US" sz="1700" b="1">
                <a:solidFill>
                  <a:srgbClr val="006600"/>
                </a:solidFill>
                <a:latin typeface="Courier New" panose="02070309020205020404" pitchFamily="49" charset="0"/>
                <a:cs typeface="Courier New" panose="02070309020205020404" pitchFamily="49" charset="0"/>
              </a:rPr>
              <a:t>   	</a:t>
            </a:r>
            <a:r>
              <a:rPr lang="en-US" sz="1700">
                <a:solidFill>
                  <a:srgbClr val="006600"/>
                </a:solidFill>
                <a:latin typeface="Courier New" panose="02070309020205020404" pitchFamily="49" charset="0"/>
                <a:cs typeface="Courier New" panose="02070309020205020404" pitchFamily="49" charset="0"/>
              </a:rPr>
              <a:t>//Echo to client</a:t>
            </a:r>
            <a:endParaRPr lang="en-US" sz="1700">
              <a:solidFill>
                <a:prstClr val="black"/>
              </a:solidFill>
              <a:latin typeface="Courier New" panose="02070309020205020404" pitchFamily="49" charset="0"/>
              <a:cs typeface="Courier New" panose="02070309020205020404" pitchFamily="49" charset="0"/>
            </a:endParaRPr>
          </a:p>
          <a:p>
            <a:pPr marL="0" indent="0">
              <a:buNone/>
            </a:pPr>
            <a:r>
              <a:rPr lang="en-US" sz="1700">
                <a:solidFill>
                  <a:prstClr val="black"/>
                </a:solidFill>
                <a:latin typeface="Courier New" panose="02070309020205020404" pitchFamily="49" charset="0"/>
                <a:cs typeface="Courier New" panose="02070309020205020404" pitchFamily="49" charset="0"/>
              </a:rPr>
              <a:t>   	sendBytes</a:t>
            </a:r>
            <a:r>
              <a:rPr lang="da-DK" sz="1700">
                <a:latin typeface="Courier New" panose="02070309020205020404" pitchFamily="49" charset="0"/>
                <a:cs typeface="Courier New" panose="02070309020205020404" pitchFamily="49" charset="0"/>
              </a:rPr>
              <a:t> = send(connfd, buff, strlen(buff), 0</a:t>
            </a:r>
            <a:r>
              <a:rPr lang="en-US" sz="1700">
                <a:latin typeface="Courier New" panose="02070309020205020404" pitchFamily="49" charset="0"/>
                <a:cs typeface="Courier New" panose="02070309020205020404" pitchFamily="49" charset="0"/>
              </a:rPr>
              <a:t>);</a:t>
            </a:r>
          </a:p>
          <a:p>
            <a:pPr marL="0" indent="0">
              <a:buNone/>
            </a:pPr>
            <a:r>
              <a:rPr lang="en-US" sz="1700">
                <a:latin typeface="Courier New" panose="02070309020205020404" pitchFamily="49" charset="0"/>
                <a:cs typeface="Courier New" panose="02070309020205020404" pitchFamily="49" charset="0"/>
              </a:rPr>
              <a:t>   	</a:t>
            </a:r>
            <a:r>
              <a:rPr lang="en-US" sz="1700">
                <a:solidFill>
                  <a:srgbClr val="0000FF"/>
                </a:solidFill>
                <a:latin typeface="Courier New" panose="02070309020205020404" pitchFamily="49" charset="0"/>
                <a:cs typeface="Courier New" panose="02070309020205020404" pitchFamily="49" charset="0"/>
              </a:rPr>
              <a:t>if</a:t>
            </a:r>
            <a:r>
              <a:rPr lang="en-US" sz="1700">
                <a:solidFill>
                  <a:prstClr val="black"/>
                </a:solidFill>
                <a:latin typeface="Courier New" panose="02070309020205020404" pitchFamily="49" charset="0"/>
                <a:cs typeface="Courier New" panose="02070309020205020404" pitchFamily="49" charset="0"/>
              </a:rPr>
              <a:t>(sendBytes &lt; 0)</a:t>
            </a:r>
          </a:p>
          <a:p>
            <a:pPr marL="0" indent="0">
              <a:buNone/>
            </a:pPr>
            <a:r>
              <a:rPr lang="fr-FR" sz="1700">
                <a:solidFill>
                  <a:prstClr val="black"/>
                </a:solidFill>
                <a:latin typeface="Courier New" panose="02070309020205020404" pitchFamily="49" charset="0"/>
                <a:cs typeface="Courier New" panose="02070309020205020404" pitchFamily="49" charset="0"/>
              </a:rPr>
              <a:t>	   perror(</a:t>
            </a:r>
            <a:r>
              <a:rPr lang="fr-FR" sz="1700">
                <a:solidFill>
                  <a:srgbClr val="A31515"/>
                </a:solidFill>
                <a:latin typeface="Courier New" panose="02070309020205020404" pitchFamily="49" charset="0"/>
                <a:cs typeface="Courier New" panose="02070309020205020404" pitchFamily="49" charset="0"/>
              </a:rPr>
              <a:t>"Error: "</a:t>
            </a:r>
            <a:r>
              <a:rPr lang="fr-FR" sz="1700">
                <a:solidFill>
                  <a:prstClr val="black"/>
                </a:solidFill>
                <a:latin typeface="Courier New" panose="02070309020205020404" pitchFamily="49" charset="0"/>
                <a:cs typeface="Courier New" panose="02070309020205020404" pitchFamily="49" charset="0"/>
              </a:rPr>
              <a:t>,);</a:t>
            </a:r>
          </a:p>
          <a:p>
            <a:pPr marL="0" indent="0">
              <a:buNone/>
            </a:pPr>
            <a:r>
              <a:rPr lang="en-US" sz="1700">
                <a:solidFill>
                  <a:prstClr val="black"/>
                </a:solidFill>
                <a:latin typeface="Courier New" panose="02070309020205020404" pitchFamily="49" charset="0"/>
                <a:cs typeface="Courier New" panose="02070309020205020404" pitchFamily="49" charset="0"/>
              </a:rPr>
              <a:t>   }</a:t>
            </a:r>
          </a:p>
          <a:p>
            <a:pPr marL="0" indent="0">
              <a:buNone/>
            </a:pPr>
            <a:r>
              <a:rPr lang="en-US" sz="1700">
                <a:solidFill>
                  <a:prstClr val="black"/>
                </a:solidFill>
                <a:latin typeface="Courier New" panose="02070309020205020404" pitchFamily="49" charset="0"/>
                <a:cs typeface="Courier New" panose="02070309020205020404" pitchFamily="49" charset="0"/>
              </a:rPr>
              <a:t>   closesocket(connfd);</a:t>
            </a:r>
          </a:p>
          <a:p>
            <a:pPr marL="0" indent="0">
              <a:buNone/>
            </a:pPr>
            <a:r>
              <a:rPr lang="en-US" sz="1700">
                <a:solidFill>
                  <a:prstClr val="black"/>
                </a:solidFill>
                <a:latin typeface="Courier New" panose="02070309020205020404" pitchFamily="49" charset="0"/>
                <a:cs typeface="Courier New" panose="02070309020205020404" pitchFamily="49" charset="0"/>
              </a:rPr>
              <a:t>} </a:t>
            </a:r>
            <a:r>
              <a:rPr lang="en-US" sz="1700">
                <a:solidFill>
                  <a:srgbClr val="006600"/>
                </a:solidFill>
                <a:latin typeface="Courier New" panose="02070309020205020404" pitchFamily="49" charset="0"/>
                <a:cs typeface="Courier New" panose="02070309020205020404" pitchFamily="49" charset="0"/>
              </a:rPr>
              <a:t>//end while</a:t>
            </a:r>
            <a:endParaRPr lang="en-US" sz="17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41</a:t>
            </a:fld>
            <a:endParaRPr lang="vi-VN"/>
          </a:p>
        </p:txBody>
      </p:sp>
    </p:spTree>
    <p:extLst>
      <p:ext uri="{BB962C8B-B14F-4D97-AF65-F5344CB8AC3E}">
        <p14:creationId xmlns:p14="http://schemas.microsoft.com/office/powerpoint/2010/main" val="2816107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a:t>Example – TCP Echo Client</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42</a:t>
            </a:fld>
            <a:endParaRPr lang="vi-VN"/>
          </a:p>
        </p:txBody>
      </p:sp>
      <p:sp>
        <p:nvSpPr>
          <p:cNvPr id="5" name="TextBox 4"/>
          <p:cNvSpPr txBox="1"/>
          <p:nvPr/>
        </p:nvSpPr>
        <p:spPr>
          <a:xfrm>
            <a:off x="457200" y="1266885"/>
            <a:ext cx="8458200" cy="5062924"/>
          </a:xfrm>
          <a:prstGeom prst="rect">
            <a:avLst/>
          </a:prstGeom>
          <a:noFill/>
          <a:ln>
            <a:solidFill>
              <a:srgbClr val="C00000"/>
            </a:solidFill>
          </a:ln>
        </p:spPr>
        <p:txBody>
          <a:bodyPr wrap="square" rtlCol="0">
            <a:spAutoFit/>
          </a:bodyPr>
          <a:lstStyle/>
          <a:p>
            <a:r>
              <a:rPr lang="en-US" sz="1700">
                <a:solidFill>
                  <a:srgbClr val="0000FF"/>
                </a:solidFill>
                <a:latin typeface="Courier New" panose="02070309020205020404" pitchFamily="49" charset="0"/>
                <a:cs typeface="Courier New" panose="02070309020205020404" pitchFamily="49" charset="0"/>
              </a:rPr>
              <a:t>int</a:t>
            </a:r>
            <a:r>
              <a:rPr lang="en-US" sz="1700">
                <a:solidFill>
                  <a:prstClr val="black"/>
                </a:solidFill>
                <a:latin typeface="Courier New" panose="02070309020205020404" pitchFamily="49" charset="0"/>
                <a:cs typeface="Courier New" panose="02070309020205020404" pitchFamily="49" charset="0"/>
              </a:rPr>
              <a:t> clientfd;</a:t>
            </a:r>
          </a:p>
          <a:p>
            <a:r>
              <a:rPr lang="en-US" sz="1700">
                <a:solidFill>
                  <a:srgbClr val="0000FF"/>
                </a:solidFill>
                <a:latin typeface="Courier New" panose="02070309020205020404" pitchFamily="49" charset="0"/>
                <a:cs typeface="Courier New" panose="02070309020205020404" pitchFamily="49" charset="0"/>
              </a:rPr>
              <a:t>char</a:t>
            </a:r>
            <a:r>
              <a:rPr lang="en-US" sz="1700">
                <a:solidFill>
                  <a:prstClr val="black"/>
                </a:solidFill>
                <a:latin typeface="Courier New" panose="02070309020205020404" pitchFamily="49" charset="0"/>
                <a:cs typeface="Courier New" panose="02070309020205020404" pitchFamily="49" charset="0"/>
              </a:rPr>
              <a:t> buff[BUFF_SIZE+1]; </a:t>
            </a:r>
          </a:p>
          <a:p>
            <a:r>
              <a:rPr lang="en-US" sz="1700">
                <a:solidFill>
                  <a:srgbClr val="0000FF"/>
                </a:solidFill>
                <a:latin typeface="Courier New" panose="02070309020205020404" pitchFamily="49" charset="0"/>
                <a:cs typeface="Courier New" panose="02070309020205020404" pitchFamily="49" charset="0"/>
              </a:rPr>
              <a:t>struct</a:t>
            </a:r>
            <a:r>
              <a:rPr lang="en-US" sz="1700">
                <a:solidFill>
                  <a:prstClr val="black"/>
                </a:solidFill>
                <a:latin typeface="Courier New" panose="02070309020205020404" pitchFamily="49" charset="0"/>
                <a:cs typeface="Courier New" panose="02070309020205020404" pitchFamily="49" charset="0"/>
              </a:rPr>
              <a:t> sockaddr_in servaddr;</a:t>
            </a:r>
          </a:p>
          <a:p>
            <a:endParaRPr lang="en-US" sz="1700">
              <a:solidFill>
                <a:srgbClr val="008000"/>
              </a:solidFill>
              <a:latin typeface="Courier New" panose="02070309020205020404" pitchFamily="49" charset="0"/>
              <a:cs typeface="Courier New" panose="02070309020205020404" pitchFamily="49" charset="0"/>
            </a:endParaRPr>
          </a:p>
          <a:p>
            <a:r>
              <a:rPr lang="en-US" sz="1700">
                <a:solidFill>
                  <a:srgbClr val="008000"/>
                </a:solidFill>
                <a:latin typeface="Courier New" panose="02070309020205020404" pitchFamily="49" charset="0"/>
                <a:cs typeface="Courier New" panose="02070309020205020404" pitchFamily="49" charset="0"/>
              </a:rPr>
              <a:t>//Step 1: Construct socket	</a:t>
            </a:r>
          </a:p>
          <a:p>
            <a:r>
              <a:rPr lang="en-US" sz="1700">
                <a:solidFill>
                  <a:prstClr val="black"/>
                </a:solidFill>
                <a:latin typeface="Courier New" panose="02070309020205020404" pitchFamily="49" charset="0"/>
                <a:cs typeface="Courier New" panose="02070309020205020404" pitchFamily="49" charset="0"/>
              </a:rPr>
              <a:t>clientfd = socket(AF_INET, SOCK_STREAM, 0);</a:t>
            </a:r>
          </a:p>
          <a:p>
            <a:endParaRPr lang="en-US" sz="1700">
              <a:solidFill>
                <a:prstClr val="black"/>
              </a:solidFill>
              <a:latin typeface="Courier New" panose="02070309020205020404" pitchFamily="49" charset="0"/>
              <a:cs typeface="Courier New" panose="02070309020205020404" pitchFamily="49" charset="0"/>
            </a:endParaRPr>
          </a:p>
          <a:p>
            <a:r>
              <a:rPr lang="en-US" sz="1700">
                <a:solidFill>
                  <a:srgbClr val="008000"/>
                </a:solidFill>
                <a:latin typeface="Courier New" panose="02070309020205020404" pitchFamily="49" charset="0"/>
                <a:cs typeface="Courier New" panose="02070309020205020404" pitchFamily="49" charset="0"/>
              </a:rPr>
              <a:t>//Step 2: Specify server’s address</a:t>
            </a:r>
          </a:p>
          <a:p>
            <a:r>
              <a:rPr lang="en-US" sz="1700">
                <a:solidFill>
                  <a:prstClr val="black"/>
                </a:solidFill>
                <a:latin typeface="Courier New" panose="02070309020205020404" pitchFamily="49" charset="0"/>
                <a:cs typeface="Courier New" panose="02070309020205020404" pitchFamily="49" charset="0"/>
              </a:rPr>
              <a:t>bzero(&amp;servaddr, </a:t>
            </a:r>
            <a:r>
              <a:rPr lang="en-US" sz="1700">
                <a:solidFill>
                  <a:srgbClr val="0000FF"/>
                </a:solidFill>
                <a:latin typeface="Courier New" panose="02070309020205020404" pitchFamily="49" charset="0"/>
                <a:cs typeface="Courier New" panose="02070309020205020404" pitchFamily="49" charset="0"/>
              </a:rPr>
              <a:t>sizeof</a:t>
            </a:r>
            <a:r>
              <a:rPr lang="en-US" sz="1700">
                <a:solidFill>
                  <a:prstClr val="black"/>
                </a:solidFill>
                <a:latin typeface="Courier New" panose="02070309020205020404" pitchFamily="49" charset="0"/>
                <a:cs typeface="Courier New" panose="02070309020205020404" pitchFamily="49" charset="0"/>
              </a:rPr>
              <a:t>(servaddr)); </a:t>
            </a:r>
          </a:p>
          <a:p>
            <a:r>
              <a:rPr lang="en-US" sz="1700">
                <a:solidFill>
                  <a:prstClr val="black"/>
                </a:solidFill>
                <a:latin typeface="Courier New" panose="02070309020205020404" pitchFamily="49" charset="0"/>
                <a:cs typeface="Courier New" panose="02070309020205020404" pitchFamily="49" charset="0"/>
              </a:rPr>
              <a:t>servaddr.sin_family = AF_INET; </a:t>
            </a:r>
          </a:p>
          <a:p>
            <a:r>
              <a:rPr lang="en-US" sz="1700">
                <a:solidFill>
                  <a:prstClr val="black"/>
                </a:solidFill>
                <a:latin typeface="Courier New" panose="02070309020205020404" pitchFamily="49" charset="0"/>
                <a:cs typeface="Courier New" panose="02070309020205020404" pitchFamily="49" charset="0"/>
              </a:rPr>
              <a:t>servaddr.sin_addr.s_addr = htonl(SERV_ADDR); </a:t>
            </a:r>
          </a:p>
          <a:p>
            <a:r>
              <a:rPr lang="en-US" sz="1700">
                <a:solidFill>
                  <a:prstClr val="black"/>
                </a:solidFill>
                <a:latin typeface="Courier New" panose="02070309020205020404" pitchFamily="49" charset="0"/>
                <a:cs typeface="Courier New" panose="02070309020205020404" pitchFamily="49" charset="0"/>
              </a:rPr>
              <a:t>servaddr.sin_port = htons(SERV_PORT);</a:t>
            </a:r>
          </a:p>
          <a:p>
            <a:endParaRPr lang="en-US" sz="1700">
              <a:solidFill>
                <a:prstClr val="black"/>
              </a:solidFill>
              <a:latin typeface="Courier New" panose="02070309020205020404" pitchFamily="49" charset="0"/>
              <a:cs typeface="Courier New" panose="02070309020205020404" pitchFamily="49" charset="0"/>
            </a:endParaRPr>
          </a:p>
          <a:p>
            <a:r>
              <a:rPr lang="en-US" sz="1700">
                <a:solidFill>
                  <a:srgbClr val="006600"/>
                </a:solidFill>
                <a:latin typeface="Courier New" panose="02070309020205020404" pitchFamily="49" charset="0"/>
                <a:cs typeface="Courier New" panose="02070309020205020404" pitchFamily="49" charset="0"/>
              </a:rPr>
              <a:t>//Step 4: Connect server</a:t>
            </a:r>
          </a:p>
          <a:p>
            <a:r>
              <a:rPr lang="en-US" sz="1700">
                <a:solidFill>
                  <a:prstClr val="black"/>
                </a:solidFill>
                <a:latin typeface="Courier New" panose="02070309020205020404" pitchFamily="49" charset="0"/>
                <a:cs typeface="Courier New" panose="02070309020205020404" pitchFamily="49" charset="0"/>
              </a:rPr>
              <a:t>if(connect(clientfd, (sockaddr *) &amp;serverAddr, 							sizeof(serverAddr))){</a:t>
            </a:r>
          </a:p>
          <a:p>
            <a:r>
              <a:rPr lang="en-US" sz="1700">
                <a:solidFill>
                  <a:prstClr val="black"/>
                </a:solidFill>
                <a:latin typeface="Courier New" panose="02070309020205020404" pitchFamily="49" charset="0"/>
                <a:cs typeface="Courier New" panose="02070309020205020404" pitchFamily="49" charset="0"/>
              </a:rPr>
              <a:t>   perror(</a:t>
            </a:r>
            <a:r>
              <a:rPr lang="en-US" sz="1700">
                <a:solidFill>
                  <a:srgbClr val="A31515"/>
                </a:solidFill>
                <a:latin typeface="Courier New" panose="02070309020205020404" pitchFamily="49" charset="0"/>
                <a:cs typeface="Courier New" panose="02070309020205020404" pitchFamily="49" charset="0"/>
              </a:rPr>
              <a:t>"Error: "</a:t>
            </a:r>
            <a:r>
              <a:rPr lang="en-US" sz="1700">
                <a:solidFill>
                  <a:prstClr val="black"/>
                </a:solidFill>
                <a:latin typeface="Courier New" panose="02070309020205020404" pitchFamily="49" charset="0"/>
                <a:cs typeface="Courier New" panose="02070309020205020404" pitchFamily="49" charset="0"/>
              </a:rPr>
              <a:t>);</a:t>
            </a:r>
          </a:p>
          <a:p>
            <a:r>
              <a:rPr lang="en-US" sz="1700">
                <a:solidFill>
                  <a:srgbClr val="0000FF"/>
                </a:solidFill>
                <a:latin typeface="Courier New" panose="02070309020205020404" pitchFamily="49" charset="0"/>
                <a:cs typeface="Courier New" panose="02070309020205020404" pitchFamily="49" charset="0"/>
              </a:rPr>
              <a:t>   return</a:t>
            </a:r>
            <a:r>
              <a:rPr lang="en-US" sz="1700">
                <a:solidFill>
                  <a:prstClr val="black"/>
                </a:solidFill>
                <a:latin typeface="Courier New" panose="02070309020205020404" pitchFamily="49" charset="0"/>
                <a:cs typeface="Courier New" panose="02070309020205020404" pitchFamily="49" charset="0"/>
              </a:rPr>
              <a:t> 0;</a:t>
            </a:r>
          </a:p>
          <a:p>
            <a:r>
              <a:rPr lang="en-US" sz="170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6881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a:t>Example – TCP Echo Client(cont)</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43</a:t>
            </a:fld>
            <a:endParaRPr lang="vi-VN"/>
          </a:p>
        </p:txBody>
      </p:sp>
      <p:sp>
        <p:nvSpPr>
          <p:cNvPr id="5" name="TextBox 4"/>
          <p:cNvSpPr txBox="1"/>
          <p:nvPr/>
        </p:nvSpPr>
        <p:spPr>
          <a:xfrm>
            <a:off x="457200" y="990600"/>
            <a:ext cx="8458200" cy="5324535"/>
          </a:xfrm>
          <a:prstGeom prst="rect">
            <a:avLst/>
          </a:prstGeom>
          <a:noFill/>
          <a:ln>
            <a:solidFill>
              <a:srgbClr val="C00000"/>
            </a:solidFill>
          </a:ln>
        </p:spPr>
        <p:txBody>
          <a:bodyPr wrap="square" rtlCol="0">
            <a:spAutoFit/>
          </a:bodyPr>
          <a:lstStyle/>
          <a:p>
            <a:r>
              <a:rPr lang="en-US" sz="1700">
                <a:solidFill>
                  <a:srgbClr val="008000"/>
                </a:solidFill>
                <a:latin typeface="Courier New" panose="02070309020205020404" pitchFamily="49" charset="0"/>
                <a:cs typeface="Courier New" panose="02070309020205020404" pitchFamily="49" charset="0"/>
              </a:rPr>
              <a:t>//Step 5: Communicate with server</a:t>
            </a:r>
          </a:p>
          <a:p>
            <a:r>
              <a:rPr lang="en-US" sz="1700">
                <a:solidFill>
                  <a:srgbClr val="0000FF"/>
                </a:solidFill>
                <a:latin typeface="Courier New" panose="02070309020205020404" pitchFamily="49" charset="0"/>
                <a:cs typeface="Courier New" panose="02070309020205020404" pitchFamily="49" charset="0"/>
              </a:rPr>
              <a:t>char</a:t>
            </a:r>
            <a:r>
              <a:rPr lang="en-US" sz="1700">
                <a:solidFill>
                  <a:prstClr val="black"/>
                </a:solidFill>
                <a:latin typeface="Courier New" panose="02070309020205020404" pitchFamily="49" charset="0"/>
                <a:cs typeface="Courier New" panose="02070309020205020404" pitchFamily="49" charset="0"/>
              </a:rPr>
              <a:t> buff[BUFF_SIZE];</a:t>
            </a:r>
          </a:p>
          <a:p>
            <a:r>
              <a:rPr lang="en-US" sz="1700">
                <a:solidFill>
                  <a:srgbClr val="0000FF"/>
                </a:solidFill>
                <a:latin typeface="Courier New" panose="02070309020205020404" pitchFamily="49" charset="0"/>
                <a:cs typeface="Courier New" panose="02070309020205020404" pitchFamily="49" charset="0"/>
              </a:rPr>
              <a:t>int</a:t>
            </a:r>
            <a:r>
              <a:rPr lang="en-US" sz="1700">
                <a:solidFill>
                  <a:prstClr val="black"/>
                </a:solidFill>
                <a:latin typeface="Courier New" panose="02070309020205020404" pitchFamily="49" charset="0"/>
                <a:cs typeface="Courier New" panose="02070309020205020404" pitchFamily="49" charset="0"/>
              </a:rPr>
              <a:t> ret;</a:t>
            </a:r>
          </a:p>
          <a:p>
            <a:r>
              <a:rPr lang="en-US" sz="1700">
                <a:solidFill>
                  <a:srgbClr val="008000"/>
                </a:solidFill>
                <a:latin typeface="Courier New" panose="02070309020205020404" pitchFamily="49" charset="0"/>
                <a:cs typeface="Courier New" panose="02070309020205020404" pitchFamily="49" charset="0"/>
              </a:rPr>
              <a:t>//Send message</a:t>
            </a:r>
          </a:p>
          <a:p>
            <a:r>
              <a:rPr lang="en-US" sz="1700">
                <a:solidFill>
                  <a:prstClr val="black"/>
                </a:solidFill>
                <a:latin typeface="Courier New" panose="02070309020205020404" pitchFamily="49" charset="0"/>
                <a:cs typeface="Courier New" panose="02070309020205020404" pitchFamily="49" charset="0"/>
              </a:rPr>
              <a:t>printf(</a:t>
            </a:r>
            <a:r>
              <a:rPr lang="en-US" sz="1700">
                <a:solidFill>
                  <a:srgbClr val="A31515"/>
                </a:solidFill>
                <a:latin typeface="Courier New" panose="02070309020205020404" pitchFamily="49" charset="0"/>
                <a:cs typeface="Courier New" panose="02070309020205020404" pitchFamily="49" charset="0"/>
              </a:rPr>
              <a:t>"Send to server: "</a:t>
            </a:r>
            <a:r>
              <a:rPr lang="en-US" sz="1700">
                <a:solidFill>
                  <a:prstClr val="black"/>
                </a:solidFill>
                <a:latin typeface="Courier New" panose="02070309020205020404" pitchFamily="49" charset="0"/>
                <a:cs typeface="Courier New" panose="02070309020205020404" pitchFamily="49" charset="0"/>
              </a:rPr>
              <a:t>);</a:t>
            </a:r>
          </a:p>
          <a:p>
            <a:r>
              <a:rPr lang="en-US" sz="1700">
                <a:solidFill>
                  <a:prstClr val="black"/>
                </a:solidFill>
                <a:latin typeface="Courier New" panose="02070309020205020404" pitchFamily="49" charset="0"/>
                <a:cs typeface="Courier New" panose="02070309020205020404" pitchFamily="49" charset="0"/>
              </a:rPr>
              <a:t>gets_s(buff, BUFF_SIZE);</a:t>
            </a:r>
          </a:p>
          <a:p>
            <a:r>
              <a:rPr lang="da-DK" sz="1700">
                <a:solidFill>
                  <a:prstClr val="black"/>
                </a:solidFill>
                <a:latin typeface="Courier New" panose="02070309020205020404" pitchFamily="49" charset="0"/>
                <a:cs typeface="Courier New" panose="02070309020205020404" pitchFamily="49" charset="0"/>
              </a:rPr>
              <a:t>ret = send(clientfd, buff, strlen(buff), 0</a:t>
            </a:r>
            <a:r>
              <a:rPr lang="en-US" sz="1700">
                <a:solidFill>
                  <a:prstClr val="black"/>
                </a:solidFill>
                <a:latin typeface="Courier New" panose="02070309020205020404" pitchFamily="49" charset="0"/>
                <a:cs typeface="Courier New" panose="02070309020205020404" pitchFamily="49" charset="0"/>
              </a:rPr>
              <a:t>);</a:t>
            </a:r>
          </a:p>
          <a:p>
            <a:r>
              <a:rPr lang="en-US" sz="1700">
                <a:solidFill>
                  <a:srgbClr val="0000FF"/>
                </a:solidFill>
                <a:latin typeface="Courier New" panose="02070309020205020404" pitchFamily="49" charset="0"/>
                <a:cs typeface="Courier New" panose="02070309020205020404" pitchFamily="49" charset="0"/>
              </a:rPr>
              <a:t>if</a:t>
            </a:r>
            <a:r>
              <a:rPr lang="en-US" sz="1700">
                <a:solidFill>
                  <a:prstClr val="black"/>
                </a:solidFill>
                <a:latin typeface="Courier New" panose="02070309020205020404" pitchFamily="49" charset="0"/>
                <a:cs typeface="Courier New" panose="02070309020205020404" pitchFamily="49" charset="0"/>
              </a:rPr>
              <a:t>(ret &lt; 0){</a:t>
            </a:r>
          </a:p>
          <a:p>
            <a:r>
              <a:rPr lang="fr-FR" sz="1700">
                <a:solidFill>
                  <a:prstClr val="black"/>
                </a:solidFill>
                <a:latin typeface="Courier New" panose="02070309020205020404" pitchFamily="49" charset="0"/>
                <a:cs typeface="Courier New" panose="02070309020205020404" pitchFamily="49" charset="0"/>
              </a:rPr>
              <a:t>   perror(</a:t>
            </a:r>
            <a:r>
              <a:rPr lang="fr-FR" sz="1700">
                <a:solidFill>
                  <a:srgbClr val="A31515"/>
                </a:solidFill>
                <a:latin typeface="Courier New" panose="02070309020205020404" pitchFamily="49" charset="0"/>
                <a:cs typeface="Courier New" panose="02070309020205020404" pitchFamily="49" charset="0"/>
              </a:rPr>
              <a:t>"Error: "</a:t>
            </a:r>
            <a:r>
              <a:rPr lang="fr-FR" sz="1700">
                <a:solidFill>
                  <a:prstClr val="black"/>
                </a:solidFill>
                <a:latin typeface="Courier New" panose="02070309020205020404" pitchFamily="49" charset="0"/>
                <a:cs typeface="Courier New" panose="02070309020205020404" pitchFamily="49" charset="0"/>
              </a:rPr>
              <a:t>);</a:t>
            </a:r>
          </a:p>
          <a:p>
            <a:r>
              <a:rPr lang="en-US" sz="1700">
                <a:solidFill>
                  <a:srgbClr val="000000"/>
                </a:solidFill>
                <a:latin typeface="Courier New" panose="02070309020205020404" pitchFamily="49" charset="0"/>
                <a:cs typeface="Courier New" panose="02070309020205020404" pitchFamily="49" charset="0"/>
              </a:rPr>
              <a:t>   </a:t>
            </a:r>
            <a:r>
              <a:rPr lang="en-US" sz="1700">
                <a:solidFill>
                  <a:srgbClr val="0000FF"/>
                </a:solidFill>
                <a:latin typeface="Courier New" panose="02070309020205020404" pitchFamily="49" charset="0"/>
                <a:cs typeface="Courier New" panose="02070309020205020404" pitchFamily="49" charset="0"/>
              </a:rPr>
              <a:t>return</a:t>
            </a:r>
            <a:r>
              <a:rPr lang="en-US" sz="1700">
                <a:solidFill>
                  <a:prstClr val="black"/>
                </a:solidFill>
                <a:latin typeface="Courier New" panose="02070309020205020404" pitchFamily="49" charset="0"/>
                <a:cs typeface="Courier New" panose="02070309020205020404" pitchFamily="49" charset="0"/>
              </a:rPr>
              <a:t> 0;</a:t>
            </a:r>
          </a:p>
          <a:p>
            <a:r>
              <a:rPr lang="en-US" sz="1700">
                <a:solidFill>
                  <a:prstClr val="black"/>
                </a:solidFill>
                <a:latin typeface="Courier New" panose="02070309020205020404" pitchFamily="49" charset="0"/>
                <a:cs typeface="Courier New" panose="02070309020205020404" pitchFamily="49" charset="0"/>
              </a:rPr>
              <a:t>}</a:t>
            </a:r>
            <a:endParaRPr lang="en-US" sz="1700">
              <a:solidFill>
                <a:srgbClr val="000000"/>
              </a:solidFill>
              <a:latin typeface="Courier New" panose="02070309020205020404" pitchFamily="49" charset="0"/>
              <a:cs typeface="Courier New" panose="02070309020205020404" pitchFamily="49" charset="0"/>
            </a:endParaRPr>
          </a:p>
          <a:p>
            <a:r>
              <a:rPr lang="en-US" sz="1700">
                <a:solidFill>
                  <a:srgbClr val="006600"/>
                </a:solidFill>
                <a:latin typeface="Courier New" panose="02070309020205020404" pitchFamily="49" charset="0"/>
                <a:cs typeface="Courier New" panose="02070309020205020404" pitchFamily="49" charset="0"/>
              </a:rPr>
              <a:t>//Receive echo message</a:t>
            </a:r>
          </a:p>
          <a:p>
            <a:r>
              <a:rPr lang="en-US" sz="1700">
                <a:solidFill>
                  <a:srgbClr val="000000"/>
                </a:solidFill>
                <a:latin typeface="Courier New" panose="02070309020205020404" pitchFamily="49" charset="0"/>
                <a:cs typeface="Courier New" panose="02070309020205020404" pitchFamily="49" charset="0"/>
              </a:rPr>
              <a:t>ret = recv(clientfd, buff, BUFF_SIZE, 0);</a:t>
            </a:r>
          </a:p>
          <a:p>
            <a:r>
              <a:rPr lang="en-US" sz="1700">
                <a:solidFill>
                  <a:srgbClr val="0000FF"/>
                </a:solidFill>
                <a:latin typeface="Courier New" panose="02070309020205020404" pitchFamily="49" charset="0"/>
                <a:cs typeface="Courier New" panose="02070309020205020404" pitchFamily="49" charset="0"/>
              </a:rPr>
              <a:t>if</a:t>
            </a:r>
            <a:r>
              <a:rPr lang="en-US" sz="1700">
                <a:solidFill>
                  <a:prstClr val="black"/>
                </a:solidFill>
                <a:latin typeface="Courier New" panose="02070309020205020404" pitchFamily="49" charset="0"/>
                <a:cs typeface="Courier New" panose="02070309020205020404" pitchFamily="49" charset="0"/>
              </a:rPr>
              <a:t>(ret &lt; 0){</a:t>
            </a:r>
          </a:p>
          <a:p>
            <a:r>
              <a:rPr lang="fr-FR" sz="1700">
                <a:solidFill>
                  <a:prstClr val="black"/>
                </a:solidFill>
                <a:latin typeface="Courier New" panose="02070309020205020404" pitchFamily="49" charset="0"/>
                <a:cs typeface="Courier New" panose="02070309020205020404" pitchFamily="49" charset="0"/>
              </a:rPr>
              <a:t>   perror(</a:t>
            </a:r>
            <a:r>
              <a:rPr lang="fr-FR" sz="1700">
                <a:solidFill>
                  <a:srgbClr val="A31515"/>
                </a:solidFill>
                <a:latin typeface="Courier New" panose="02070309020205020404" pitchFamily="49" charset="0"/>
                <a:cs typeface="Courier New" panose="02070309020205020404" pitchFamily="49" charset="0"/>
              </a:rPr>
              <a:t>"Error: "</a:t>
            </a:r>
            <a:r>
              <a:rPr lang="fr-FR" sz="1700">
                <a:solidFill>
                  <a:prstClr val="black"/>
                </a:solidFill>
                <a:latin typeface="Courier New" panose="02070309020205020404" pitchFamily="49" charset="0"/>
                <a:cs typeface="Courier New" panose="02070309020205020404" pitchFamily="49" charset="0"/>
              </a:rPr>
              <a:t>);</a:t>
            </a:r>
          </a:p>
          <a:p>
            <a:r>
              <a:rPr lang="en-US" sz="1700">
                <a:solidFill>
                  <a:srgbClr val="000000"/>
                </a:solidFill>
                <a:latin typeface="Courier New" panose="02070309020205020404" pitchFamily="49" charset="0"/>
                <a:cs typeface="Courier New" panose="02070309020205020404" pitchFamily="49" charset="0"/>
              </a:rPr>
              <a:t>   </a:t>
            </a:r>
            <a:r>
              <a:rPr lang="en-US" sz="1700">
                <a:solidFill>
                  <a:srgbClr val="0000FF"/>
                </a:solidFill>
                <a:latin typeface="Courier New" panose="02070309020205020404" pitchFamily="49" charset="0"/>
                <a:cs typeface="Courier New" panose="02070309020205020404" pitchFamily="49" charset="0"/>
              </a:rPr>
              <a:t>return</a:t>
            </a:r>
            <a:r>
              <a:rPr lang="en-US" sz="1700">
                <a:solidFill>
                  <a:prstClr val="black"/>
                </a:solidFill>
                <a:latin typeface="Courier New" panose="02070309020205020404" pitchFamily="49" charset="0"/>
                <a:cs typeface="Courier New" panose="02070309020205020404" pitchFamily="49" charset="0"/>
              </a:rPr>
              <a:t> 0;</a:t>
            </a:r>
          </a:p>
          <a:p>
            <a:r>
              <a:rPr lang="en-US" sz="1700">
                <a:solidFill>
                  <a:prstClr val="black"/>
                </a:solidFill>
                <a:latin typeface="Courier New" panose="02070309020205020404" pitchFamily="49" charset="0"/>
                <a:cs typeface="Courier New" panose="02070309020205020404" pitchFamily="49" charset="0"/>
              </a:rPr>
              <a:t>}</a:t>
            </a:r>
            <a:endParaRPr lang="en-US" sz="1700">
              <a:solidFill>
                <a:srgbClr val="000000"/>
              </a:solidFill>
              <a:latin typeface="Courier New" panose="02070309020205020404" pitchFamily="49" charset="0"/>
              <a:cs typeface="Courier New" panose="02070309020205020404" pitchFamily="49" charset="0"/>
            </a:endParaRPr>
          </a:p>
          <a:p>
            <a:r>
              <a:rPr lang="pt-BR" sz="1700">
                <a:solidFill>
                  <a:prstClr val="black"/>
                </a:solidFill>
                <a:latin typeface="Courier New" panose="02070309020205020404" pitchFamily="49" charset="0"/>
                <a:cs typeface="Courier New" panose="02070309020205020404" pitchFamily="49" charset="0"/>
              </a:rPr>
              <a:t>printf(</a:t>
            </a:r>
            <a:r>
              <a:rPr lang="pt-BR" sz="1700">
                <a:solidFill>
                  <a:srgbClr val="A31515"/>
                </a:solidFill>
                <a:latin typeface="Courier New" panose="02070309020205020404" pitchFamily="49" charset="0"/>
                <a:cs typeface="Courier New" panose="02070309020205020404" pitchFamily="49" charset="0"/>
              </a:rPr>
              <a:t>"Receive from server: %s\n"</a:t>
            </a:r>
            <a:r>
              <a:rPr lang="pt-BR" sz="1700">
                <a:solidFill>
                  <a:prstClr val="black"/>
                </a:solidFill>
                <a:latin typeface="Courier New" panose="02070309020205020404" pitchFamily="49" charset="0"/>
                <a:cs typeface="Courier New" panose="02070309020205020404" pitchFamily="49" charset="0"/>
              </a:rPr>
              <a:t>, </a:t>
            </a:r>
            <a:r>
              <a:rPr lang="en-US" sz="1700">
                <a:solidFill>
                  <a:prstClr val="black"/>
                </a:solidFill>
                <a:latin typeface="Courier New" panose="02070309020205020404" pitchFamily="49" charset="0"/>
                <a:cs typeface="Courier New" panose="02070309020205020404" pitchFamily="49" charset="0"/>
              </a:rPr>
              <a:t>buff);</a:t>
            </a:r>
          </a:p>
          <a:p>
            <a:r>
              <a:rPr lang="en-US" sz="1700">
                <a:solidFill>
                  <a:prstClr val="black"/>
                </a:solidFill>
                <a:latin typeface="Courier New" panose="02070309020205020404" pitchFamily="49" charset="0"/>
                <a:cs typeface="Courier New" panose="02070309020205020404" pitchFamily="49" charset="0"/>
              </a:rPr>
              <a:t>close(clientfd);</a:t>
            </a:r>
            <a:endParaRPr lang="en-US" sz="1700">
              <a:solidFill>
                <a:srgbClr val="000000"/>
              </a:solidFill>
              <a:latin typeface="Courier New" panose="02070309020205020404" pitchFamily="49" charset="0"/>
              <a:cs typeface="Courier New" panose="02070309020205020404" pitchFamily="49" charset="0"/>
            </a:endParaRPr>
          </a:p>
          <a:p>
            <a:r>
              <a:rPr lang="en-US" sz="1700">
                <a:solidFill>
                  <a:srgbClr val="0000FF"/>
                </a:solidFill>
                <a:latin typeface="Courier New" panose="02070309020205020404" pitchFamily="49" charset="0"/>
                <a:cs typeface="Courier New" panose="02070309020205020404" pitchFamily="49" charset="0"/>
              </a:rPr>
              <a:t>return</a:t>
            </a:r>
            <a:r>
              <a:rPr lang="en-US" sz="1700">
                <a:solidFill>
                  <a:prstClr val="black"/>
                </a:solidFill>
                <a:latin typeface="Courier New" panose="02070309020205020404" pitchFamily="49" charset="0"/>
                <a:cs typeface="Courier New" panose="02070309020205020404" pitchFamily="49" charset="0"/>
              </a:rPr>
              <a:t> 0;</a:t>
            </a:r>
          </a:p>
        </p:txBody>
      </p:sp>
    </p:spTree>
    <p:extLst>
      <p:ext uri="{BB962C8B-B14F-4D97-AF65-F5344CB8AC3E}">
        <p14:creationId xmlns:p14="http://schemas.microsoft.com/office/powerpoint/2010/main" val="1756784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a:t>Byte stream problem</a:t>
            </a:r>
          </a:p>
        </p:txBody>
      </p:sp>
      <p:sp>
        <p:nvSpPr>
          <p:cNvPr id="3" name="Content Placeholder 2"/>
          <p:cNvSpPr>
            <a:spLocks noGrp="1"/>
          </p:cNvSpPr>
          <p:nvPr>
            <p:ph idx="1"/>
          </p:nvPr>
        </p:nvSpPr>
        <p:spPr>
          <a:xfrm>
            <a:off x="457200" y="1143000"/>
            <a:ext cx="8229600" cy="914400"/>
          </a:xfrm>
        </p:spPr>
        <p:txBody>
          <a:bodyPr/>
          <a:lstStyle/>
          <a:p>
            <a:pPr marL="0" indent="0" algn="ctr">
              <a:buNone/>
            </a:pPr>
            <a:r>
              <a:rPr lang="en-US">
                <a:solidFill>
                  <a:srgbClr val="C00000"/>
                </a:solidFill>
              </a:rPr>
              <a:t>TCP does not operate on </a:t>
            </a:r>
            <a:r>
              <a:rPr lang="en-US" i="1">
                <a:solidFill>
                  <a:srgbClr val="C00000"/>
                </a:solidFill>
              </a:rPr>
              <a:t>packets</a:t>
            </a:r>
            <a:r>
              <a:rPr lang="en-US">
                <a:solidFill>
                  <a:srgbClr val="C00000"/>
                </a:solidFill>
              </a:rPr>
              <a:t> of data.</a:t>
            </a:r>
          </a:p>
          <a:p>
            <a:pPr marL="0" indent="0" algn="ctr">
              <a:buNone/>
            </a:pPr>
            <a:r>
              <a:rPr lang="en-US">
                <a:solidFill>
                  <a:srgbClr val="C00000"/>
                </a:solidFill>
              </a:rPr>
              <a:t>TCP operates on </a:t>
            </a:r>
            <a:r>
              <a:rPr lang="en-US" i="1">
                <a:solidFill>
                  <a:srgbClr val="C00000"/>
                </a:solidFill>
              </a:rPr>
              <a:t>streams</a:t>
            </a:r>
            <a:r>
              <a:rPr lang="en-US">
                <a:solidFill>
                  <a:srgbClr val="C00000"/>
                </a:solidFill>
              </a:rPr>
              <a:t> of data.</a:t>
            </a:r>
          </a:p>
        </p:txBody>
      </p:sp>
      <p:cxnSp>
        <p:nvCxnSpPr>
          <p:cNvPr id="5" name="Straight Arrow Connector 4"/>
          <p:cNvCxnSpPr/>
          <p:nvPr/>
        </p:nvCxnSpPr>
        <p:spPr>
          <a:xfrm>
            <a:off x="2247900" y="2569612"/>
            <a:ext cx="0" cy="312420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438900" y="2667000"/>
            <a:ext cx="0" cy="312420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247900" y="3091934"/>
            <a:ext cx="4191000" cy="18466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86100" y="2754868"/>
            <a:ext cx="2514600" cy="369332"/>
          </a:xfrm>
          <a:prstGeom prst="rect">
            <a:avLst/>
          </a:prstGeom>
          <a:noFill/>
        </p:spPr>
        <p:txBody>
          <a:bodyPr wrap="square" rtlCol="0">
            <a:spAutoFit/>
          </a:bodyPr>
          <a:lstStyle/>
          <a:p>
            <a:r>
              <a:rPr lang="en-US">
                <a:solidFill>
                  <a:srgbClr val="000000"/>
                </a:solidFill>
              </a:rPr>
              <a:t>send “bull”</a:t>
            </a:r>
          </a:p>
        </p:txBody>
      </p:sp>
      <p:sp>
        <p:nvSpPr>
          <p:cNvPr id="16" name="TextBox 15"/>
          <p:cNvSpPr txBox="1"/>
          <p:nvPr/>
        </p:nvSpPr>
        <p:spPr>
          <a:xfrm>
            <a:off x="1714500" y="2133600"/>
            <a:ext cx="1066800" cy="369332"/>
          </a:xfrm>
          <a:prstGeom prst="rect">
            <a:avLst/>
          </a:prstGeom>
          <a:noFill/>
        </p:spPr>
        <p:txBody>
          <a:bodyPr wrap="square" rtlCol="0">
            <a:spAutoFit/>
          </a:bodyPr>
          <a:lstStyle/>
          <a:p>
            <a:pPr algn="ctr"/>
            <a:r>
              <a:rPr lang="en-US" b="1">
                <a:solidFill>
                  <a:srgbClr val="000000"/>
                </a:solidFill>
                <a:latin typeface="+mj-lt"/>
              </a:rPr>
              <a:t>Sender</a:t>
            </a:r>
          </a:p>
        </p:txBody>
      </p:sp>
      <p:sp>
        <p:nvSpPr>
          <p:cNvPr id="17" name="TextBox 16"/>
          <p:cNvSpPr txBox="1"/>
          <p:nvPr/>
        </p:nvSpPr>
        <p:spPr>
          <a:xfrm>
            <a:off x="5829300" y="2152639"/>
            <a:ext cx="1219200" cy="369332"/>
          </a:xfrm>
          <a:prstGeom prst="rect">
            <a:avLst/>
          </a:prstGeom>
          <a:noFill/>
        </p:spPr>
        <p:txBody>
          <a:bodyPr wrap="square" rtlCol="0">
            <a:spAutoFit/>
          </a:bodyPr>
          <a:lstStyle/>
          <a:p>
            <a:pPr algn="ctr"/>
            <a:r>
              <a:rPr lang="en-US" b="1">
                <a:solidFill>
                  <a:srgbClr val="000000"/>
                </a:solidFill>
                <a:latin typeface="+mj-lt"/>
              </a:rPr>
              <a:t>Receiver</a:t>
            </a:r>
          </a:p>
        </p:txBody>
      </p:sp>
      <p:sp>
        <p:nvSpPr>
          <p:cNvPr id="18" name="TextBox 17"/>
          <p:cNvSpPr txBox="1"/>
          <p:nvPr/>
        </p:nvSpPr>
        <p:spPr>
          <a:xfrm>
            <a:off x="6591300" y="3276600"/>
            <a:ext cx="1752600" cy="381000"/>
          </a:xfrm>
          <a:prstGeom prst="rect">
            <a:avLst/>
          </a:prstGeom>
          <a:noFill/>
          <a:ln>
            <a:solidFill>
              <a:srgbClr val="C00000"/>
            </a:solidFill>
          </a:ln>
        </p:spPr>
        <p:txBody>
          <a:bodyPr wrap="square" rtlCol="0">
            <a:spAutoFit/>
          </a:bodyPr>
          <a:lstStyle/>
          <a:p>
            <a:r>
              <a:rPr lang="en-US">
                <a:solidFill>
                  <a:srgbClr val="000000"/>
                </a:solidFill>
              </a:rPr>
              <a:t>bull</a:t>
            </a:r>
          </a:p>
        </p:txBody>
      </p:sp>
      <p:sp>
        <p:nvSpPr>
          <p:cNvPr id="19" name="TextBox 18"/>
          <p:cNvSpPr txBox="1"/>
          <p:nvPr/>
        </p:nvSpPr>
        <p:spPr>
          <a:xfrm>
            <a:off x="6667500" y="2907268"/>
            <a:ext cx="1676400" cy="369332"/>
          </a:xfrm>
          <a:prstGeom prst="rect">
            <a:avLst/>
          </a:prstGeom>
          <a:noFill/>
        </p:spPr>
        <p:txBody>
          <a:bodyPr wrap="square" rtlCol="0">
            <a:spAutoFit/>
          </a:bodyPr>
          <a:lstStyle/>
          <a:p>
            <a:r>
              <a:rPr lang="en-US">
                <a:solidFill>
                  <a:srgbClr val="000000"/>
                </a:solidFill>
              </a:rPr>
              <a:t>socket buff</a:t>
            </a:r>
          </a:p>
        </p:txBody>
      </p:sp>
      <p:sp>
        <p:nvSpPr>
          <p:cNvPr id="20" name="TextBox 19"/>
          <p:cNvSpPr txBox="1"/>
          <p:nvPr/>
        </p:nvSpPr>
        <p:spPr>
          <a:xfrm>
            <a:off x="6515100" y="3754124"/>
            <a:ext cx="2057400" cy="369332"/>
          </a:xfrm>
          <a:prstGeom prst="rect">
            <a:avLst/>
          </a:prstGeom>
          <a:noFill/>
        </p:spPr>
        <p:txBody>
          <a:bodyPr wrap="square" rtlCol="0">
            <a:spAutoFit/>
          </a:bodyPr>
          <a:lstStyle/>
          <a:p>
            <a:pPr algn="ctr"/>
            <a:r>
              <a:rPr lang="en-US">
                <a:solidFill>
                  <a:srgbClr val="000000"/>
                </a:solidFill>
                <a:latin typeface="+mj-lt"/>
              </a:rPr>
              <a:t>receiver is busy…</a:t>
            </a:r>
          </a:p>
        </p:txBody>
      </p:sp>
      <p:cxnSp>
        <p:nvCxnSpPr>
          <p:cNvPr id="21" name="Straight Arrow Connector 20"/>
          <p:cNvCxnSpPr/>
          <p:nvPr/>
        </p:nvCxnSpPr>
        <p:spPr>
          <a:xfrm>
            <a:off x="2247900" y="4125156"/>
            <a:ext cx="4191000" cy="186989"/>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86100" y="3821668"/>
            <a:ext cx="2514600" cy="369332"/>
          </a:xfrm>
          <a:prstGeom prst="rect">
            <a:avLst/>
          </a:prstGeom>
          <a:noFill/>
        </p:spPr>
        <p:txBody>
          <a:bodyPr wrap="square" rtlCol="0">
            <a:spAutoFit/>
          </a:bodyPr>
          <a:lstStyle/>
          <a:p>
            <a:r>
              <a:rPr lang="en-US">
                <a:solidFill>
                  <a:srgbClr val="000000"/>
                </a:solidFill>
              </a:rPr>
              <a:t>send “dog”</a:t>
            </a:r>
          </a:p>
        </p:txBody>
      </p:sp>
      <p:sp>
        <p:nvSpPr>
          <p:cNvPr id="23" name="TextBox 22"/>
          <p:cNvSpPr txBox="1"/>
          <p:nvPr/>
        </p:nvSpPr>
        <p:spPr>
          <a:xfrm>
            <a:off x="6606085" y="4312145"/>
            <a:ext cx="1752600" cy="381000"/>
          </a:xfrm>
          <a:prstGeom prst="rect">
            <a:avLst/>
          </a:prstGeom>
          <a:noFill/>
          <a:ln>
            <a:solidFill>
              <a:srgbClr val="C00000"/>
            </a:solidFill>
          </a:ln>
        </p:spPr>
        <p:txBody>
          <a:bodyPr wrap="square" rtlCol="0">
            <a:spAutoFit/>
          </a:bodyPr>
          <a:lstStyle/>
          <a:p>
            <a:r>
              <a:rPr lang="en-US">
                <a:solidFill>
                  <a:srgbClr val="000000"/>
                </a:solidFill>
              </a:rPr>
              <a:t>bulldog</a:t>
            </a:r>
          </a:p>
        </p:txBody>
      </p:sp>
      <p:sp>
        <p:nvSpPr>
          <p:cNvPr id="24" name="TextBox 23"/>
          <p:cNvSpPr txBox="1"/>
          <p:nvPr/>
        </p:nvSpPr>
        <p:spPr>
          <a:xfrm>
            <a:off x="6515100" y="4812268"/>
            <a:ext cx="2057400" cy="369332"/>
          </a:xfrm>
          <a:prstGeom prst="rect">
            <a:avLst/>
          </a:prstGeom>
          <a:noFill/>
        </p:spPr>
        <p:txBody>
          <a:bodyPr wrap="square" rtlCol="0">
            <a:spAutoFit/>
          </a:bodyPr>
          <a:lstStyle/>
          <a:p>
            <a:pPr algn="ctr"/>
            <a:r>
              <a:rPr lang="en-US">
                <a:solidFill>
                  <a:srgbClr val="000000"/>
                </a:solidFill>
                <a:latin typeface="+mj-lt"/>
              </a:rPr>
              <a:t>recv()</a:t>
            </a:r>
          </a:p>
        </p:txBody>
      </p:sp>
      <p:sp>
        <p:nvSpPr>
          <p:cNvPr id="25" name="TextBox 24"/>
          <p:cNvSpPr txBox="1"/>
          <p:nvPr/>
        </p:nvSpPr>
        <p:spPr>
          <a:xfrm>
            <a:off x="762000" y="2590800"/>
            <a:ext cx="1562100" cy="369332"/>
          </a:xfrm>
          <a:prstGeom prst="rect">
            <a:avLst/>
          </a:prstGeom>
          <a:noFill/>
        </p:spPr>
        <p:txBody>
          <a:bodyPr wrap="square" rtlCol="0">
            <a:spAutoFit/>
          </a:bodyPr>
          <a:lstStyle/>
          <a:p>
            <a:pPr algn="ctr"/>
            <a:r>
              <a:rPr lang="en-US">
                <a:solidFill>
                  <a:srgbClr val="000000"/>
                </a:solidFill>
                <a:latin typeface="+mj-lt"/>
              </a:rPr>
              <a:t>send(msg1)</a:t>
            </a:r>
          </a:p>
        </p:txBody>
      </p:sp>
      <p:sp>
        <p:nvSpPr>
          <p:cNvPr id="26" name="TextBox 25"/>
          <p:cNvSpPr txBox="1"/>
          <p:nvPr/>
        </p:nvSpPr>
        <p:spPr>
          <a:xfrm>
            <a:off x="762000" y="3505200"/>
            <a:ext cx="1447800" cy="369332"/>
          </a:xfrm>
          <a:prstGeom prst="rect">
            <a:avLst/>
          </a:prstGeom>
          <a:noFill/>
        </p:spPr>
        <p:txBody>
          <a:bodyPr wrap="square" rtlCol="0">
            <a:spAutoFit/>
          </a:bodyPr>
          <a:lstStyle/>
          <a:p>
            <a:pPr algn="ctr"/>
            <a:r>
              <a:rPr lang="en-US">
                <a:solidFill>
                  <a:srgbClr val="000000"/>
                </a:solidFill>
                <a:latin typeface="+mj-lt"/>
              </a:rPr>
              <a:t>send(msg2)</a:t>
            </a:r>
          </a:p>
        </p:txBody>
      </p:sp>
      <p:sp>
        <p:nvSpPr>
          <p:cNvPr id="27" name="TextBox 26"/>
          <p:cNvSpPr txBox="1"/>
          <p:nvPr/>
        </p:nvSpPr>
        <p:spPr>
          <a:xfrm>
            <a:off x="6705600" y="5181600"/>
            <a:ext cx="2057400" cy="369332"/>
          </a:xfrm>
          <a:prstGeom prst="rect">
            <a:avLst/>
          </a:prstGeom>
          <a:noFill/>
        </p:spPr>
        <p:txBody>
          <a:bodyPr wrap="square" rtlCol="0">
            <a:spAutoFit/>
          </a:bodyPr>
          <a:lstStyle/>
          <a:p>
            <a:pPr algn="ctr"/>
            <a:r>
              <a:rPr lang="en-US">
                <a:solidFill>
                  <a:srgbClr val="000000"/>
                </a:solidFill>
                <a:latin typeface="+mj-lt"/>
              </a:rPr>
              <a:t>process “bulldog”</a:t>
            </a:r>
          </a:p>
        </p:txBody>
      </p:sp>
      <p:sp>
        <p:nvSpPr>
          <p:cNvPr id="28" name="TextBox 27"/>
          <p:cNvSpPr txBox="1"/>
          <p:nvPr/>
        </p:nvSpPr>
        <p:spPr>
          <a:xfrm>
            <a:off x="6705600" y="5638800"/>
            <a:ext cx="2057400" cy="646331"/>
          </a:xfrm>
          <a:prstGeom prst="rect">
            <a:avLst/>
          </a:prstGeom>
          <a:noFill/>
        </p:spPr>
        <p:txBody>
          <a:bodyPr wrap="square" rtlCol="0">
            <a:spAutoFit/>
          </a:bodyPr>
          <a:lstStyle/>
          <a:p>
            <a:pPr algn="ctr"/>
            <a:r>
              <a:rPr lang="en-US">
                <a:solidFill>
                  <a:srgbClr val="C00000"/>
                </a:solidFill>
                <a:latin typeface="+mj-lt"/>
              </a:rPr>
              <a:t>Oops! Something went wrong.</a:t>
            </a:r>
          </a:p>
        </p:txBody>
      </p:sp>
      <p:sp>
        <p:nvSpPr>
          <p:cNvPr id="29" name="TextBox 28"/>
          <p:cNvSpPr txBox="1"/>
          <p:nvPr/>
        </p:nvSpPr>
        <p:spPr>
          <a:xfrm>
            <a:off x="304800" y="2971800"/>
            <a:ext cx="1752600" cy="381000"/>
          </a:xfrm>
          <a:prstGeom prst="rect">
            <a:avLst/>
          </a:prstGeom>
          <a:noFill/>
          <a:ln>
            <a:solidFill>
              <a:srgbClr val="C00000"/>
            </a:solidFill>
          </a:ln>
        </p:spPr>
        <p:txBody>
          <a:bodyPr wrap="square" rtlCol="0">
            <a:spAutoFit/>
          </a:bodyPr>
          <a:lstStyle/>
          <a:p>
            <a:r>
              <a:rPr lang="en-US">
                <a:solidFill>
                  <a:srgbClr val="000000"/>
                </a:solidFill>
              </a:rPr>
              <a:t>bull</a:t>
            </a:r>
          </a:p>
        </p:txBody>
      </p:sp>
      <p:sp>
        <p:nvSpPr>
          <p:cNvPr id="35" name="TextBox 34"/>
          <p:cNvSpPr txBox="1"/>
          <p:nvPr/>
        </p:nvSpPr>
        <p:spPr>
          <a:xfrm>
            <a:off x="304800" y="3886200"/>
            <a:ext cx="1752600" cy="381000"/>
          </a:xfrm>
          <a:prstGeom prst="rect">
            <a:avLst/>
          </a:prstGeom>
          <a:noFill/>
          <a:ln>
            <a:solidFill>
              <a:srgbClr val="C00000"/>
            </a:solidFill>
          </a:ln>
        </p:spPr>
        <p:txBody>
          <a:bodyPr wrap="square" rtlCol="0">
            <a:spAutoFit/>
          </a:bodyPr>
          <a:lstStyle/>
          <a:p>
            <a:r>
              <a:rPr lang="en-US">
                <a:solidFill>
                  <a:srgbClr val="000000"/>
                </a:solidFill>
              </a:rPr>
              <a:t>dog</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44</a:t>
            </a:fld>
            <a:endParaRPr lang="vi-VN"/>
          </a:p>
        </p:txBody>
      </p:sp>
    </p:spTree>
    <p:extLst>
      <p:ext uri="{BB962C8B-B14F-4D97-AF65-F5344CB8AC3E}">
        <p14:creationId xmlns:p14="http://schemas.microsoft.com/office/powerpoint/2010/main" val="247110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2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200"/>
                                        <p:tgtEl>
                                          <p:spTgt spid="22"/>
                                        </p:tgtEl>
                                      </p:cBhvr>
                                    </p:animEffect>
                                  </p:childTnLst>
                                </p:cTn>
                              </p:par>
                              <p:par>
                                <p:cTn id="38" presetID="22" presetClass="entr" presetSubtype="8"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2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animBg="1"/>
      <p:bldP spid="19" grpId="0"/>
      <p:bldP spid="20" grpId="0"/>
      <p:bldP spid="22" grpId="0"/>
      <p:bldP spid="23" grpId="0" animBg="1"/>
      <p:bldP spid="24" grpId="0"/>
      <p:bldP spid="25" grpId="0"/>
      <p:bldP spid="26" grpId="0"/>
      <p:bldP spid="27" grpId="0"/>
      <p:bldP spid="28" grpId="0"/>
      <p:bldP spid="29" grpId="0" animBg="1"/>
      <p:bldP spid="3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a:t>Byte stream problem(cont)</a:t>
            </a:r>
          </a:p>
        </p:txBody>
      </p:sp>
      <p:sp>
        <p:nvSpPr>
          <p:cNvPr id="3" name="Content Placeholder 2"/>
          <p:cNvSpPr>
            <a:spLocks noGrp="1"/>
          </p:cNvSpPr>
          <p:nvPr>
            <p:ph idx="1"/>
          </p:nvPr>
        </p:nvSpPr>
        <p:spPr>
          <a:xfrm>
            <a:off x="457200" y="1143000"/>
            <a:ext cx="8229600" cy="914400"/>
          </a:xfrm>
        </p:spPr>
        <p:txBody>
          <a:bodyPr/>
          <a:lstStyle/>
          <a:p>
            <a:pPr marL="0" indent="0" algn="ctr">
              <a:buNone/>
            </a:pPr>
            <a:r>
              <a:rPr lang="en-US">
                <a:solidFill>
                  <a:srgbClr val="C00000"/>
                </a:solidFill>
              </a:rPr>
              <a:t>TCP does not operate on </a:t>
            </a:r>
            <a:r>
              <a:rPr lang="en-US" i="1">
                <a:solidFill>
                  <a:srgbClr val="C00000"/>
                </a:solidFill>
              </a:rPr>
              <a:t>packets</a:t>
            </a:r>
            <a:r>
              <a:rPr lang="en-US">
                <a:solidFill>
                  <a:srgbClr val="C00000"/>
                </a:solidFill>
              </a:rPr>
              <a:t> of data.</a:t>
            </a:r>
          </a:p>
          <a:p>
            <a:pPr marL="0" indent="0" algn="ctr">
              <a:buNone/>
            </a:pPr>
            <a:r>
              <a:rPr lang="en-US">
                <a:solidFill>
                  <a:srgbClr val="C00000"/>
                </a:solidFill>
              </a:rPr>
              <a:t>TCP operates on </a:t>
            </a:r>
            <a:r>
              <a:rPr lang="en-US" i="1">
                <a:solidFill>
                  <a:srgbClr val="C00000"/>
                </a:solidFill>
              </a:rPr>
              <a:t>streams</a:t>
            </a:r>
            <a:r>
              <a:rPr lang="en-US">
                <a:solidFill>
                  <a:srgbClr val="C00000"/>
                </a:solidFill>
              </a:rPr>
              <a:t> of data.</a:t>
            </a:r>
          </a:p>
        </p:txBody>
      </p:sp>
      <p:sp>
        <p:nvSpPr>
          <p:cNvPr id="16" name="TextBox 15"/>
          <p:cNvSpPr txBox="1"/>
          <p:nvPr/>
        </p:nvSpPr>
        <p:spPr>
          <a:xfrm>
            <a:off x="1714500" y="2133600"/>
            <a:ext cx="1066800" cy="369332"/>
          </a:xfrm>
          <a:prstGeom prst="rect">
            <a:avLst/>
          </a:prstGeom>
          <a:noFill/>
        </p:spPr>
        <p:txBody>
          <a:bodyPr wrap="square" rtlCol="0">
            <a:spAutoFit/>
          </a:bodyPr>
          <a:lstStyle/>
          <a:p>
            <a:pPr algn="ctr"/>
            <a:r>
              <a:rPr lang="en-US" b="1">
                <a:solidFill>
                  <a:srgbClr val="000000"/>
                </a:solidFill>
                <a:latin typeface="+mj-lt"/>
              </a:rPr>
              <a:t>Sender</a:t>
            </a:r>
          </a:p>
        </p:txBody>
      </p:sp>
      <p:sp>
        <p:nvSpPr>
          <p:cNvPr id="17" name="TextBox 16"/>
          <p:cNvSpPr txBox="1"/>
          <p:nvPr/>
        </p:nvSpPr>
        <p:spPr>
          <a:xfrm>
            <a:off x="5829300" y="2152639"/>
            <a:ext cx="1219200" cy="369332"/>
          </a:xfrm>
          <a:prstGeom prst="rect">
            <a:avLst/>
          </a:prstGeom>
          <a:noFill/>
        </p:spPr>
        <p:txBody>
          <a:bodyPr wrap="square" rtlCol="0">
            <a:spAutoFit/>
          </a:bodyPr>
          <a:lstStyle/>
          <a:p>
            <a:pPr algn="ctr"/>
            <a:r>
              <a:rPr lang="en-US" b="1">
                <a:solidFill>
                  <a:srgbClr val="000000"/>
                </a:solidFill>
                <a:latin typeface="+mj-lt"/>
              </a:rPr>
              <a:t>Receiver</a:t>
            </a:r>
          </a:p>
        </p:txBody>
      </p:sp>
      <p:cxnSp>
        <p:nvCxnSpPr>
          <p:cNvPr id="30" name="Straight Arrow Connector 29"/>
          <p:cNvCxnSpPr/>
          <p:nvPr/>
        </p:nvCxnSpPr>
        <p:spPr>
          <a:xfrm>
            <a:off x="2247900" y="2569612"/>
            <a:ext cx="0" cy="312420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438900" y="2667000"/>
            <a:ext cx="0" cy="312420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7200" y="3048000"/>
            <a:ext cx="1562100" cy="369332"/>
          </a:xfrm>
          <a:prstGeom prst="rect">
            <a:avLst/>
          </a:prstGeom>
          <a:noFill/>
        </p:spPr>
        <p:txBody>
          <a:bodyPr wrap="square" rtlCol="0">
            <a:spAutoFit/>
          </a:bodyPr>
          <a:lstStyle/>
          <a:p>
            <a:pPr algn="ctr"/>
            <a:r>
              <a:rPr lang="en-US">
                <a:solidFill>
                  <a:srgbClr val="000000"/>
                </a:solidFill>
                <a:latin typeface="+mj-lt"/>
              </a:rPr>
              <a:t>send(part1)</a:t>
            </a:r>
          </a:p>
        </p:txBody>
      </p:sp>
      <p:sp>
        <p:nvSpPr>
          <p:cNvPr id="33" name="TextBox 32"/>
          <p:cNvSpPr txBox="1"/>
          <p:nvPr/>
        </p:nvSpPr>
        <p:spPr>
          <a:xfrm>
            <a:off x="304800" y="3429000"/>
            <a:ext cx="1752600" cy="369332"/>
          </a:xfrm>
          <a:prstGeom prst="rect">
            <a:avLst/>
          </a:prstGeom>
          <a:noFill/>
          <a:ln>
            <a:solidFill>
              <a:srgbClr val="C00000"/>
            </a:solidFill>
          </a:ln>
        </p:spPr>
        <p:txBody>
          <a:bodyPr wrap="square" rtlCol="0">
            <a:spAutoFit/>
          </a:bodyPr>
          <a:lstStyle/>
          <a:p>
            <a:pPr algn="ctr"/>
            <a:r>
              <a:rPr lang="en-US">
                <a:solidFill>
                  <a:srgbClr val="000000"/>
                </a:solidFill>
              </a:rPr>
              <a:t>xxxxxxxxxxx</a:t>
            </a:r>
          </a:p>
        </p:txBody>
      </p:sp>
      <p:cxnSp>
        <p:nvCxnSpPr>
          <p:cNvPr id="34" name="Straight Arrow Connector 33"/>
          <p:cNvCxnSpPr/>
          <p:nvPr/>
        </p:nvCxnSpPr>
        <p:spPr>
          <a:xfrm>
            <a:off x="2247900" y="3766066"/>
            <a:ext cx="4191000" cy="36564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86100" y="3429000"/>
            <a:ext cx="2514600" cy="369332"/>
          </a:xfrm>
          <a:prstGeom prst="rect">
            <a:avLst/>
          </a:prstGeom>
          <a:noFill/>
        </p:spPr>
        <p:txBody>
          <a:bodyPr wrap="square" rtlCol="0">
            <a:spAutoFit/>
          </a:bodyPr>
          <a:lstStyle/>
          <a:p>
            <a:r>
              <a:rPr lang="en-US">
                <a:solidFill>
                  <a:srgbClr val="000000"/>
                </a:solidFill>
              </a:rPr>
              <a:t>send part1</a:t>
            </a:r>
          </a:p>
        </p:txBody>
      </p:sp>
      <p:sp>
        <p:nvSpPr>
          <p:cNvPr id="38" name="TextBox 37"/>
          <p:cNvSpPr txBox="1"/>
          <p:nvPr/>
        </p:nvSpPr>
        <p:spPr>
          <a:xfrm>
            <a:off x="6591300" y="4114800"/>
            <a:ext cx="1866900" cy="369332"/>
          </a:xfrm>
          <a:prstGeom prst="rect">
            <a:avLst/>
          </a:prstGeom>
          <a:noFill/>
          <a:ln>
            <a:solidFill>
              <a:srgbClr val="C00000"/>
            </a:solidFill>
          </a:ln>
        </p:spPr>
        <p:txBody>
          <a:bodyPr wrap="square" rtlCol="0">
            <a:spAutoFit/>
          </a:bodyPr>
          <a:lstStyle/>
          <a:p>
            <a:pPr algn="ctr"/>
            <a:r>
              <a:rPr lang="en-US">
                <a:solidFill>
                  <a:srgbClr val="000000"/>
                </a:solidFill>
              </a:rPr>
              <a:t>xxxxxxxxxxxx</a:t>
            </a:r>
          </a:p>
        </p:txBody>
      </p:sp>
      <p:sp>
        <p:nvSpPr>
          <p:cNvPr id="39" name="TextBox 38"/>
          <p:cNvSpPr txBox="1"/>
          <p:nvPr/>
        </p:nvSpPr>
        <p:spPr>
          <a:xfrm>
            <a:off x="6667500" y="3745468"/>
            <a:ext cx="1676400" cy="369332"/>
          </a:xfrm>
          <a:prstGeom prst="rect">
            <a:avLst/>
          </a:prstGeom>
          <a:noFill/>
        </p:spPr>
        <p:txBody>
          <a:bodyPr wrap="square" rtlCol="0">
            <a:spAutoFit/>
          </a:bodyPr>
          <a:lstStyle/>
          <a:p>
            <a:r>
              <a:rPr lang="en-US">
                <a:solidFill>
                  <a:srgbClr val="000000"/>
                </a:solidFill>
              </a:rPr>
              <a:t>socket buff</a:t>
            </a:r>
          </a:p>
        </p:txBody>
      </p:sp>
      <p:sp>
        <p:nvSpPr>
          <p:cNvPr id="40" name="TextBox 39"/>
          <p:cNvSpPr txBox="1"/>
          <p:nvPr/>
        </p:nvSpPr>
        <p:spPr>
          <a:xfrm>
            <a:off x="6515100" y="4583668"/>
            <a:ext cx="2057400" cy="369332"/>
          </a:xfrm>
          <a:prstGeom prst="rect">
            <a:avLst/>
          </a:prstGeom>
          <a:noFill/>
        </p:spPr>
        <p:txBody>
          <a:bodyPr wrap="square" rtlCol="0">
            <a:spAutoFit/>
          </a:bodyPr>
          <a:lstStyle/>
          <a:p>
            <a:pPr algn="ctr"/>
            <a:r>
              <a:rPr lang="en-US">
                <a:solidFill>
                  <a:srgbClr val="000000"/>
                </a:solidFill>
                <a:latin typeface="+mj-lt"/>
              </a:rPr>
              <a:t>recv()</a:t>
            </a:r>
          </a:p>
        </p:txBody>
      </p:sp>
      <p:sp>
        <p:nvSpPr>
          <p:cNvPr id="41" name="TextBox 40"/>
          <p:cNvSpPr txBox="1"/>
          <p:nvPr/>
        </p:nvSpPr>
        <p:spPr>
          <a:xfrm>
            <a:off x="6705600" y="4964668"/>
            <a:ext cx="2057400" cy="369332"/>
          </a:xfrm>
          <a:prstGeom prst="rect">
            <a:avLst/>
          </a:prstGeom>
          <a:noFill/>
        </p:spPr>
        <p:txBody>
          <a:bodyPr wrap="square" rtlCol="0">
            <a:spAutoFit/>
          </a:bodyPr>
          <a:lstStyle/>
          <a:p>
            <a:pPr algn="ctr"/>
            <a:r>
              <a:rPr lang="en-US">
                <a:solidFill>
                  <a:srgbClr val="000000"/>
                </a:solidFill>
                <a:latin typeface="+mj-lt"/>
              </a:rPr>
              <a:t>process part1</a:t>
            </a:r>
          </a:p>
        </p:txBody>
      </p:sp>
      <p:sp>
        <p:nvSpPr>
          <p:cNvPr id="42" name="TextBox 41"/>
          <p:cNvSpPr txBox="1"/>
          <p:nvPr/>
        </p:nvSpPr>
        <p:spPr>
          <a:xfrm>
            <a:off x="6705600" y="5334000"/>
            <a:ext cx="2057400" cy="646331"/>
          </a:xfrm>
          <a:prstGeom prst="rect">
            <a:avLst/>
          </a:prstGeom>
          <a:noFill/>
        </p:spPr>
        <p:txBody>
          <a:bodyPr wrap="square" rtlCol="0">
            <a:spAutoFit/>
          </a:bodyPr>
          <a:lstStyle/>
          <a:p>
            <a:pPr algn="ctr"/>
            <a:r>
              <a:rPr lang="en-US">
                <a:solidFill>
                  <a:srgbClr val="C00000"/>
                </a:solidFill>
                <a:latin typeface="+mj-lt"/>
              </a:rPr>
              <a:t>Oops! Something went wrong.</a:t>
            </a:r>
          </a:p>
        </p:txBody>
      </p:sp>
      <p:sp>
        <p:nvSpPr>
          <p:cNvPr id="18" name="TextBox 17"/>
          <p:cNvSpPr txBox="1"/>
          <p:nvPr/>
        </p:nvSpPr>
        <p:spPr>
          <a:xfrm>
            <a:off x="304800" y="2373868"/>
            <a:ext cx="1562100" cy="646331"/>
          </a:xfrm>
          <a:prstGeom prst="rect">
            <a:avLst/>
          </a:prstGeom>
          <a:noFill/>
        </p:spPr>
        <p:txBody>
          <a:bodyPr wrap="square" rtlCol="0">
            <a:spAutoFit/>
          </a:bodyPr>
          <a:lstStyle/>
          <a:p>
            <a:pPr algn="ctr"/>
            <a:r>
              <a:rPr lang="en-US">
                <a:solidFill>
                  <a:srgbClr val="000000"/>
                </a:solidFill>
                <a:latin typeface="+mj-lt"/>
              </a:rPr>
              <a:t>I have a LARGE data</a:t>
            </a:r>
          </a:p>
        </p:txBody>
      </p:sp>
      <p:cxnSp>
        <p:nvCxnSpPr>
          <p:cNvPr id="19" name="Straight Arrow Connector 18"/>
          <p:cNvCxnSpPr/>
          <p:nvPr/>
        </p:nvCxnSpPr>
        <p:spPr>
          <a:xfrm>
            <a:off x="2247900" y="4892154"/>
            <a:ext cx="1562100" cy="182823"/>
          </a:xfrm>
          <a:prstGeom prst="straightConnector1">
            <a:avLst/>
          </a:prstGeom>
          <a:ln>
            <a:solidFill>
              <a:srgbClr val="00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14600" y="4495800"/>
            <a:ext cx="2514600" cy="369332"/>
          </a:xfrm>
          <a:prstGeom prst="rect">
            <a:avLst/>
          </a:prstGeom>
          <a:noFill/>
        </p:spPr>
        <p:txBody>
          <a:bodyPr wrap="square" rtlCol="0">
            <a:spAutoFit/>
          </a:bodyPr>
          <a:lstStyle/>
          <a:p>
            <a:r>
              <a:rPr lang="en-US">
                <a:solidFill>
                  <a:srgbClr val="000000"/>
                </a:solidFill>
              </a:rPr>
              <a:t>send part2</a:t>
            </a:r>
          </a:p>
        </p:txBody>
      </p:sp>
      <p:sp>
        <p:nvSpPr>
          <p:cNvPr id="22" name="TextBox 21"/>
          <p:cNvSpPr txBox="1"/>
          <p:nvPr/>
        </p:nvSpPr>
        <p:spPr>
          <a:xfrm>
            <a:off x="457200" y="4285102"/>
            <a:ext cx="1562100" cy="369332"/>
          </a:xfrm>
          <a:prstGeom prst="rect">
            <a:avLst/>
          </a:prstGeom>
          <a:noFill/>
        </p:spPr>
        <p:txBody>
          <a:bodyPr wrap="square" rtlCol="0">
            <a:spAutoFit/>
          </a:bodyPr>
          <a:lstStyle/>
          <a:p>
            <a:pPr algn="ctr"/>
            <a:r>
              <a:rPr lang="en-US">
                <a:solidFill>
                  <a:srgbClr val="000000"/>
                </a:solidFill>
                <a:latin typeface="+mj-lt"/>
              </a:rPr>
              <a:t>send(part2)</a:t>
            </a:r>
          </a:p>
        </p:txBody>
      </p:sp>
      <p:sp>
        <p:nvSpPr>
          <p:cNvPr id="23" name="TextBox 22"/>
          <p:cNvSpPr txBox="1"/>
          <p:nvPr/>
        </p:nvSpPr>
        <p:spPr>
          <a:xfrm>
            <a:off x="304800" y="4666102"/>
            <a:ext cx="1752600" cy="369332"/>
          </a:xfrm>
          <a:prstGeom prst="rect">
            <a:avLst/>
          </a:prstGeom>
          <a:noFill/>
          <a:ln>
            <a:solidFill>
              <a:srgbClr val="C00000"/>
            </a:solidFill>
          </a:ln>
        </p:spPr>
        <p:txBody>
          <a:bodyPr wrap="square" rtlCol="0">
            <a:spAutoFit/>
          </a:bodyPr>
          <a:lstStyle/>
          <a:p>
            <a:pPr algn="ctr"/>
            <a:r>
              <a:rPr lang="en-US">
                <a:solidFill>
                  <a:srgbClr val="000000"/>
                </a:solidFill>
              </a:rPr>
              <a:t>yyyyyyyyyyy</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45</a:t>
            </a:fld>
            <a:endParaRPr lang="vi-VN"/>
          </a:p>
        </p:txBody>
      </p:sp>
    </p:spTree>
    <p:extLst>
      <p:ext uri="{BB962C8B-B14F-4D97-AF65-F5344CB8AC3E}">
        <p14:creationId xmlns:p14="http://schemas.microsoft.com/office/powerpoint/2010/main" val="1787794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a:t>Byte stream problem(cont)</a:t>
            </a:r>
          </a:p>
        </p:txBody>
      </p:sp>
      <p:sp>
        <p:nvSpPr>
          <p:cNvPr id="3" name="Content Placeholder 2"/>
          <p:cNvSpPr>
            <a:spLocks noGrp="1"/>
          </p:cNvSpPr>
          <p:nvPr>
            <p:ph idx="1"/>
          </p:nvPr>
        </p:nvSpPr>
        <p:spPr>
          <a:xfrm>
            <a:off x="457200" y="1143000"/>
            <a:ext cx="8229600" cy="914400"/>
          </a:xfrm>
        </p:spPr>
        <p:txBody>
          <a:bodyPr/>
          <a:lstStyle/>
          <a:p>
            <a:pPr marL="0" indent="0" algn="ctr">
              <a:buNone/>
            </a:pPr>
            <a:r>
              <a:rPr lang="en-US">
                <a:solidFill>
                  <a:srgbClr val="C00000"/>
                </a:solidFill>
              </a:rPr>
              <a:t>TCP does not operate on </a:t>
            </a:r>
            <a:r>
              <a:rPr lang="en-US" i="1">
                <a:solidFill>
                  <a:srgbClr val="C00000"/>
                </a:solidFill>
              </a:rPr>
              <a:t>packets</a:t>
            </a:r>
            <a:r>
              <a:rPr lang="en-US">
                <a:solidFill>
                  <a:srgbClr val="C00000"/>
                </a:solidFill>
              </a:rPr>
              <a:t> of data.</a:t>
            </a:r>
          </a:p>
          <a:p>
            <a:pPr marL="0" indent="0" algn="ctr">
              <a:buNone/>
            </a:pPr>
            <a:r>
              <a:rPr lang="en-US">
                <a:solidFill>
                  <a:srgbClr val="C00000"/>
                </a:solidFill>
              </a:rPr>
              <a:t>TCP operates on </a:t>
            </a:r>
            <a:r>
              <a:rPr lang="en-US" i="1">
                <a:solidFill>
                  <a:srgbClr val="C00000"/>
                </a:solidFill>
              </a:rPr>
              <a:t>streams</a:t>
            </a:r>
            <a:r>
              <a:rPr lang="en-US">
                <a:solidFill>
                  <a:srgbClr val="C00000"/>
                </a:solidFill>
              </a:rPr>
              <a:t> of data.</a:t>
            </a:r>
          </a:p>
        </p:txBody>
      </p:sp>
      <p:sp>
        <p:nvSpPr>
          <p:cNvPr id="16" name="TextBox 15"/>
          <p:cNvSpPr txBox="1"/>
          <p:nvPr/>
        </p:nvSpPr>
        <p:spPr>
          <a:xfrm>
            <a:off x="1714500" y="2133600"/>
            <a:ext cx="1066800" cy="369332"/>
          </a:xfrm>
          <a:prstGeom prst="rect">
            <a:avLst/>
          </a:prstGeom>
          <a:noFill/>
        </p:spPr>
        <p:txBody>
          <a:bodyPr wrap="square" rtlCol="0">
            <a:spAutoFit/>
          </a:bodyPr>
          <a:lstStyle/>
          <a:p>
            <a:pPr algn="ctr"/>
            <a:r>
              <a:rPr lang="en-US" b="1">
                <a:solidFill>
                  <a:srgbClr val="000000"/>
                </a:solidFill>
                <a:latin typeface="+mj-lt"/>
              </a:rPr>
              <a:t>Sender</a:t>
            </a:r>
          </a:p>
        </p:txBody>
      </p:sp>
      <p:sp>
        <p:nvSpPr>
          <p:cNvPr id="17" name="TextBox 16"/>
          <p:cNvSpPr txBox="1"/>
          <p:nvPr/>
        </p:nvSpPr>
        <p:spPr>
          <a:xfrm>
            <a:off x="5829300" y="2152639"/>
            <a:ext cx="1219200" cy="369332"/>
          </a:xfrm>
          <a:prstGeom prst="rect">
            <a:avLst/>
          </a:prstGeom>
          <a:noFill/>
        </p:spPr>
        <p:txBody>
          <a:bodyPr wrap="square" rtlCol="0">
            <a:spAutoFit/>
          </a:bodyPr>
          <a:lstStyle/>
          <a:p>
            <a:pPr algn="ctr"/>
            <a:r>
              <a:rPr lang="en-US" b="1">
                <a:solidFill>
                  <a:srgbClr val="000000"/>
                </a:solidFill>
                <a:latin typeface="+mj-lt"/>
              </a:rPr>
              <a:t>Receiver</a:t>
            </a:r>
          </a:p>
        </p:txBody>
      </p:sp>
      <p:cxnSp>
        <p:nvCxnSpPr>
          <p:cNvPr id="30" name="Straight Arrow Connector 29"/>
          <p:cNvCxnSpPr/>
          <p:nvPr/>
        </p:nvCxnSpPr>
        <p:spPr>
          <a:xfrm>
            <a:off x="2247900" y="2569612"/>
            <a:ext cx="0" cy="312420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438900" y="2667000"/>
            <a:ext cx="0" cy="312420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7200" y="2514600"/>
            <a:ext cx="1562100" cy="369332"/>
          </a:xfrm>
          <a:prstGeom prst="rect">
            <a:avLst/>
          </a:prstGeom>
          <a:noFill/>
        </p:spPr>
        <p:txBody>
          <a:bodyPr wrap="square" rtlCol="0">
            <a:spAutoFit/>
          </a:bodyPr>
          <a:lstStyle/>
          <a:p>
            <a:pPr algn="ctr"/>
            <a:r>
              <a:rPr lang="en-US">
                <a:solidFill>
                  <a:srgbClr val="000000"/>
                </a:solidFill>
                <a:latin typeface="+mj-lt"/>
              </a:rPr>
              <a:t>send(msg)</a:t>
            </a:r>
          </a:p>
        </p:txBody>
      </p:sp>
      <p:sp>
        <p:nvSpPr>
          <p:cNvPr id="33" name="TextBox 32"/>
          <p:cNvSpPr txBox="1"/>
          <p:nvPr/>
        </p:nvSpPr>
        <p:spPr>
          <a:xfrm>
            <a:off x="304800" y="2895600"/>
            <a:ext cx="1752600" cy="369332"/>
          </a:xfrm>
          <a:prstGeom prst="rect">
            <a:avLst/>
          </a:prstGeom>
          <a:noFill/>
          <a:ln>
            <a:solidFill>
              <a:srgbClr val="C00000"/>
            </a:solidFill>
          </a:ln>
        </p:spPr>
        <p:txBody>
          <a:bodyPr wrap="square" rtlCol="0">
            <a:spAutoFit/>
          </a:bodyPr>
          <a:lstStyle/>
          <a:p>
            <a:pPr algn="ctr"/>
            <a:r>
              <a:rPr lang="en-US">
                <a:solidFill>
                  <a:srgbClr val="000000"/>
                </a:solidFill>
              </a:rPr>
              <a:t>xxxxxxxyyyy</a:t>
            </a:r>
          </a:p>
        </p:txBody>
      </p:sp>
      <p:cxnSp>
        <p:nvCxnSpPr>
          <p:cNvPr id="34" name="Straight Arrow Connector 33"/>
          <p:cNvCxnSpPr/>
          <p:nvPr/>
        </p:nvCxnSpPr>
        <p:spPr>
          <a:xfrm>
            <a:off x="2247900" y="3232666"/>
            <a:ext cx="4191000" cy="36564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86100" y="2895600"/>
            <a:ext cx="2514600" cy="369332"/>
          </a:xfrm>
          <a:prstGeom prst="rect">
            <a:avLst/>
          </a:prstGeom>
          <a:noFill/>
        </p:spPr>
        <p:txBody>
          <a:bodyPr wrap="square" rtlCol="0">
            <a:spAutoFit/>
          </a:bodyPr>
          <a:lstStyle/>
          <a:p>
            <a:r>
              <a:rPr lang="en-US">
                <a:solidFill>
                  <a:srgbClr val="000000"/>
                </a:solidFill>
              </a:rPr>
              <a:t>send msg</a:t>
            </a:r>
          </a:p>
        </p:txBody>
      </p:sp>
      <p:sp>
        <p:nvSpPr>
          <p:cNvPr id="38" name="TextBox 37"/>
          <p:cNvSpPr txBox="1"/>
          <p:nvPr/>
        </p:nvSpPr>
        <p:spPr>
          <a:xfrm>
            <a:off x="6591300" y="3581400"/>
            <a:ext cx="1866900" cy="369332"/>
          </a:xfrm>
          <a:prstGeom prst="rect">
            <a:avLst/>
          </a:prstGeom>
          <a:noFill/>
          <a:ln>
            <a:solidFill>
              <a:srgbClr val="C00000"/>
            </a:solidFill>
          </a:ln>
        </p:spPr>
        <p:txBody>
          <a:bodyPr wrap="square" rtlCol="0">
            <a:spAutoFit/>
          </a:bodyPr>
          <a:lstStyle/>
          <a:p>
            <a:pPr algn="ctr"/>
            <a:r>
              <a:rPr lang="en-US">
                <a:solidFill>
                  <a:srgbClr val="000000"/>
                </a:solidFill>
              </a:rPr>
              <a:t>xxxxxxxyyyy</a:t>
            </a:r>
          </a:p>
        </p:txBody>
      </p:sp>
      <p:sp>
        <p:nvSpPr>
          <p:cNvPr id="39" name="TextBox 38"/>
          <p:cNvSpPr txBox="1"/>
          <p:nvPr/>
        </p:nvSpPr>
        <p:spPr>
          <a:xfrm>
            <a:off x="6667500" y="3212068"/>
            <a:ext cx="1676400" cy="369332"/>
          </a:xfrm>
          <a:prstGeom prst="rect">
            <a:avLst/>
          </a:prstGeom>
          <a:noFill/>
        </p:spPr>
        <p:txBody>
          <a:bodyPr wrap="square" rtlCol="0">
            <a:spAutoFit/>
          </a:bodyPr>
          <a:lstStyle/>
          <a:p>
            <a:r>
              <a:rPr lang="en-US">
                <a:solidFill>
                  <a:srgbClr val="000000"/>
                </a:solidFill>
              </a:rPr>
              <a:t>socket buff</a:t>
            </a:r>
          </a:p>
        </p:txBody>
      </p:sp>
      <p:sp>
        <p:nvSpPr>
          <p:cNvPr id="40" name="TextBox 39"/>
          <p:cNvSpPr txBox="1"/>
          <p:nvPr/>
        </p:nvSpPr>
        <p:spPr>
          <a:xfrm>
            <a:off x="6515100" y="3962400"/>
            <a:ext cx="2057400" cy="369332"/>
          </a:xfrm>
          <a:prstGeom prst="rect">
            <a:avLst/>
          </a:prstGeom>
          <a:noFill/>
        </p:spPr>
        <p:txBody>
          <a:bodyPr wrap="square" rtlCol="0">
            <a:spAutoFit/>
          </a:bodyPr>
          <a:lstStyle/>
          <a:p>
            <a:pPr algn="ctr"/>
            <a:r>
              <a:rPr lang="en-US">
                <a:solidFill>
                  <a:srgbClr val="000000"/>
                </a:solidFill>
                <a:latin typeface="+mj-lt"/>
              </a:rPr>
              <a:t>recv()</a:t>
            </a:r>
          </a:p>
        </p:txBody>
      </p:sp>
      <p:sp>
        <p:nvSpPr>
          <p:cNvPr id="41" name="TextBox 40"/>
          <p:cNvSpPr txBox="1"/>
          <p:nvPr/>
        </p:nvSpPr>
        <p:spPr>
          <a:xfrm>
            <a:off x="6705600" y="5269468"/>
            <a:ext cx="2057400" cy="369332"/>
          </a:xfrm>
          <a:prstGeom prst="rect">
            <a:avLst/>
          </a:prstGeom>
          <a:noFill/>
        </p:spPr>
        <p:txBody>
          <a:bodyPr wrap="square" rtlCol="0">
            <a:spAutoFit/>
          </a:bodyPr>
          <a:lstStyle/>
          <a:p>
            <a:pPr algn="ctr"/>
            <a:r>
              <a:rPr lang="en-US">
                <a:solidFill>
                  <a:srgbClr val="000000"/>
                </a:solidFill>
                <a:latin typeface="+mj-lt"/>
              </a:rPr>
              <a:t>process </a:t>
            </a:r>
            <a:r>
              <a:rPr lang="en-US">
                <a:solidFill>
                  <a:srgbClr val="000000"/>
                </a:solidFill>
              </a:rPr>
              <a:t>xxxxxxx</a:t>
            </a:r>
          </a:p>
        </p:txBody>
      </p:sp>
      <p:sp>
        <p:nvSpPr>
          <p:cNvPr id="42" name="TextBox 41"/>
          <p:cNvSpPr txBox="1"/>
          <p:nvPr/>
        </p:nvSpPr>
        <p:spPr>
          <a:xfrm>
            <a:off x="6705600" y="5602069"/>
            <a:ext cx="2057400" cy="646331"/>
          </a:xfrm>
          <a:prstGeom prst="rect">
            <a:avLst/>
          </a:prstGeom>
          <a:noFill/>
        </p:spPr>
        <p:txBody>
          <a:bodyPr wrap="square" rtlCol="0">
            <a:spAutoFit/>
          </a:bodyPr>
          <a:lstStyle/>
          <a:p>
            <a:pPr algn="ctr"/>
            <a:r>
              <a:rPr lang="en-US">
                <a:solidFill>
                  <a:srgbClr val="C00000"/>
                </a:solidFill>
                <a:latin typeface="+mj-lt"/>
              </a:rPr>
              <a:t>Oops! Something went wrong.</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46</a:t>
            </a:fld>
            <a:endParaRPr lang="vi-VN"/>
          </a:p>
        </p:txBody>
      </p:sp>
      <p:sp>
        <p:nvSpPr>
          <p:cNvPr id="24" name="TextBox 23"/>
          <p:cNvSpPr txBox="1"/>
          <p:nvPr/>
        </p:nvSpPr>
        <p:spPr>
          <a:xfrm>
            <a:off x="7010400" y="4800600"/>
            <a:ext cx="1219200" cy="369332"/>
          </a:xfrm>
          <a:prstGeom prst="rect">
            <a:avLst/>
          </a:prstGeom>
          <a:noFill/>
          <a:ln>
            <a:solidFill>
              <a:srgbClr val="0070C0"/>
            </a:solidFill>
          </a:ln>
        </p:spPr>
        <p:txBody>
          <a:bodyPr wrap="square" rtlCol="0">
            <a:spAutoFit/>
          </a:bodyPr>
          <a:lstStyle/>
          <a:p>
            <a:pPr algn="ctr"/>
            <a:r>
              <a:rPr lang="en-US">
                <a:solidFill>
                  <a:srgbClr val="000000"/>
                </a:solidFill>
              </a:rPr>
              <a:t>xxxxxxx</a:t>
            </a:r>
          </a:p>
        </p:txBody>
      </p:sp>
      <p:sp>
        <p:nvSpPr>
          <p:cNvPr id="25" name="TextBox 24"/>
          <p:cNvSpPr txBox="1"/>
          <p:nvPr/>
        </p:nvSpPr>
        <p:spPr>
          <a:xfrm>
            <a:off x="6591300" y="4343400"/>
            <a:ext cx="2247900" cy="369332"/>
          </a:xfrm>
          <a:prstGeom prst="rect">
            <a:avLst/>
          </a:prstGeom>
          <a:noFill/>
        </p:spPr>
        <p:txBody>
          <a:bodyPr wrap="square" rtlCol="0">
            <a:spAutoFit/>
          </a:bodyPr>
          <a:lstStyle/>
          <a:p>
            <a:r>
              <a:rPr lang="en-US">
                <a:solidFill>
                  <a:srgbClr val="000000"/>
                </a:solidFill>
              </a:rPr>
              <a:t>app. buff size: 7</a:t>
            </a:r>
          </a:p>
        </p:txBody>
      </p:sp>
    </p:spTree>
    <p:extLst>
      <p:ext uri="{BB962C8B-B14F-4D97-AF65-F5344CB8AC3E}">
        <p14:creationId xmlns:p14="http://schemas.microsoft.com/office/powerpoint/2010/main" val="3587985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a:t>Byte stream problem(cont)</a:t>
            </a:r>
          </a:p>
        </p:txBody>
      </p:sp>
      <p:sp>
        <p:nvSpPr>
          <p:cNvPr id="3" name="Content Placeholder 2"/>
          <p:cNvSpPr>
            <a:spLocks noGrp="1"/>
          </p:cNvSpPr>
          <p:nvPr>
            <p:ph idx="1"/>
          </p:nvPr>
        </p:nvSpPr>
        <p:spPr>
          <a:xfrm>
            <a:off x="457200" y="1143000"/>
            <a:ext cx="8229600" cy="914400"/>
          </a:xfrm>
        </p:spPr>
        <p:txBody>
          <a:bodyPr/>
          <a:lstStyle/>
          <a:p>
            <a:pPr marL="0" indent="0" algn="ctr">
              <a:buNone/>
            </a:pPr>
            <a:r>
              <a:rPr lang="en-US">
                <a:solidFill>
                  <a:srgbClr val="C00000"/>
                </a:solidFill>
              </a:rPr>
              <a:t>TCP does not operate on </a:t>
            </a:r>
            <a:r>
              <a:rPr lang="en-US" i="1">
                <a:solidFill>
                  <a:srgbClr val="C00000"/>
                </a:solidFill>
              </a:rPr>
              <a:t>packets</a:t>
            </a:r>
            <a:r>
              <a:rPr lang="en-US">
                <a:solidFill>
                  <a:srgbClr val="C00000"/>
                </a:solidFill>
              </a:rPr>
              <a:t> of data.</a:t>
            </a:r>
          </a:p>
          <a:p>
            <a:pPr marL="0" indent="0" algn="ctr">
              <a:buNone/>
            </a:pPr>
            <a:r>
              <a:rPr lang="en-US">
                <a:solidFill>
                  <a:srgbClr val="C00000"/>
                </a:solidFill>
              </a:rPr>
              <a:t>TCP operates on </a:t>
            </a:r>
            <a:r>
              <a:rPr lang="en-US" i="1">
                <a:solidFill>
                  <a:srgbClr val="C00000"/>
                </a:solidFill>
              </a:rPr>
              <a:t>streams</a:t>
            </a:r>
            <a:r>
              <a:rPr lang="en-US">
                <a:solidFill>
                  <a:srgbClr val="C00000"/>
                </a:solidFill>
              </a:rPr>
              <a:t> of data.</a:t>
            </a:r>
          </a:p>
        </p:txBody>
      </p:sp>
      <p:sp>
        <p:nvSpPr>
          <p:cNvPr id="16" name="TextBox 15"/>
          <p:cNvSpPr txBox="1"/>
          <p:nvPr/>
        </p:nvSpPr>
        <p:spPr>
          <a:xfrm>
            <a:off x="1714500" y="2133600"/>
            <a:ext cx="1066800" cy="369332"/>
          </a:xfrm>
          <a:prstGeom prst="rect">
            <a:avLst/>
          </a:prstGeom>
          <a:noFill/>
        </p:spPr>
        <p:txBody>
          <a:bodyPr wrap="square" rtlCol="0">
            <a:spAutoFit/>
          </a:bodyPr>
          <a:lstStyle/>
          <a:p>
            <a:pPr algn="ctr"/>
            <a:r>
              <a:rPr lang="en-US" b="1">
                <a:solidFill>
                  <a:srgbClr val="000000"/>
                </a:solidFill>
                <a:latin typeface="+mj-lt"/>
              </a:rPr>
              <a:t>Sender</a:t>
            </a:r>
          </a:p>
        </p:txBody>
      </p:sp>
      <p:sp>
        <p:nvSpPr>
          <p:cNvPr id="17" name="TextBox 16"/>
          <p:cNvSpPr txBox="1"/>
          <p:nvPr/>
        </p:nvSpPr>
        <p:spPr>
          <a:xfrm>
            <a:off x="5829300" y="2152639"/>
            <a:ext cx="1219200" cy="369332"/>
          </a:xfrm>
          <a:prstGeom prst="rect">
            <a:avLst/>
          </a:prstGeom>
          <a:noFill/>
        </p:spPr>
        <p:txBody>
          <a:bodyPr wrap="square" rtlCol="0">
            <a:spAutoFit/>
          </a:bodyPr>
          <a:lstStyle/>
          <a:p>
            <a:pPr algn="ctr"/>
            <a:r>
              <a:rPr lang="en-US" b="1">
                <a:solidFill>
                  <a:srgbClr val="000000"/>
                </a:solidFill>
                <a:latin typeface="+mj-lt"/>
              </a:rPr>
              <a:t>Receiver</a:t>
            </a:r>
          </a:p>
        </p:txBody>
      </p:sp>
      <p:cxnSp>
        <p:nvCxnSpPr>
          <p:cNvPr id="30" name="Straight Arrow Connector 29"/>
          <p:cNvCxnSpPr/>
          <p:nvPr/>
        </p:nvCxnSpPr>
        <p:spPr>
          <a:xfrm>
            <a:off x="2247900" y="2569612"/>
            <a:ext cx="0" cy="312420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438900" y="2667000"/>
            <a:ext cx="0" cy="312420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57200" y="2590800"/>
            <a:ext cx="1562100" cy="369332"/>
          </a:xfrm>
          <a:prstGeom prst="rect">
            <a:avLst/>
          </a:prstGeom>
          <a:noFill/>
        </p:spPr>
        <p:txBody>
          <a:bodyPr wrap="square" rtlCol="0">
            <a:spAutoFit/>
          </a:bodyPr>
          <a:lstStyle/>
          <a:p>
            <a:pPr algn="ctr"/>
            <a:r>
              <a:rPr lang="en-US">
                <a:solidFill>
                  <a:srgbClr val="000000"/>
                </a:solidFill>
                <a:latin typeface="+mj-lt"/>
              </a:rPr>
              <a:t>send(msg1)</a:t>
            </a:r>
          </a:p>
        </p:txBody>
      </p:sp>
      <p:sp>
        <p:nvSpPr>
          <p:cNvPr id="33" name="TextBox 32"/>
          <p:cNvSpPr txBox="1"/>
          <p:nvPr/>
        </p:nvSpPr>
        <p:spPr>
          <a:xfrm>
            <a:off x="304800" y="2971800"/>
            <a:ext cx="1752600" cy="381000"/>
          </a:xfrm>
          <a:prstGeom prst="rect">
            <a:avLst/>
          </a:prstGeom>
          <a:noFill/>
          <a:ln>
            <a:solidFill>
              <a:srgbClr val="C00000"/>
            </a:solidFill>
          </a:ln>
        </p:spPr>
        <p:txBody>
          <a:bodyPr wrap="square" rtlCol="0">
            <a:spAutoFit/>
          </a:bodyPr>
          <a:lstStyle/>
          <a:p>
            <a:r>
              <a:rPr lang="en-US">
                <a:solidFill>
                  <a:srgbClr val="000000"/>
                </a:solidFill>
              </a:rPr>
              <a:t>bulldog</a:t>
            </a:r>
          </a:p>
        </p:txBody>
      </p:sp>
      <p:sp>
        <p:nvSpPr>
          <p:cNvPr id="4" name="Rectangle 3"/>
          <p:cNvSpPr/>
          <p:nvPr/>
        </p:nvSpPr>
        <p:spPr>
          <a:xfrm>
            <a:off x="149178" y="3439657"/>
            <a:ext cx="2056973" cy="369332"/>
          </a:xfrm>
          <a:prstGeom prst="rect">
            <a:avLst/>
          </a:prstGeom>
        </p:spPr>
        <p:txBody>
          <a:bodyPr wrap="none">
            <a:spAutoFit/>
          </a:bodyPr>
          <a:lstStyle/>
          <a:p>
            <a:pPr algn="ctr"/>
            <a:r>
              <a:rPr lang="en-US">
                <a:solidFill>
                  <a:srgbClr val="000000"/>
                </a:solidFill>
              </a:rPr>
              <a:t>Send window: 4</a:t>
            </a:r>
          </a:p>
        </p:txBody>
      </p:sp>
      <p:cxnSp>
        <p:nvCxnSpPr>
          <p:cNvPr id="34" name="Straight Arrow Connector 33"/>
          <p:cNvCxnSpPr/>
          <p:nvPr/>
        </p:nvCxnSpPr>
        <p:spPr>
          <a:xfrm>
            <a:off x="2247900" y="3766066"/>
            <a:ext cx="4191000" cy="365646"/>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86100" y="3429000"/>
            <a:ext cx="2514600" cy="369332"/>
          </a:xfrm>
          <a:prstGeom prst="rect">
            <a:avLst/>
          </a:prstGeom>
          <a:noFill/>
        </p:spPr>
        <p:txBody>
          <a:bodyPr wrap="square" rtlCol="0">
            <a:spAutoFit/>
          </a:bodyPr>
          <a:lstStyle/>
          <a:p>
            <a:r>
              <a:rPr lang="en-US">
                <a:solidFill>
                  <a:srgbClr val="000000"/>
                </a:solidFill>
              </a:rPr>
              <a:t>send “bull”</a:t>
            </a:r>
          </a:p>
        </p:txBody>
      </p:sp>
      <p:sp>
        <p:nvSpPr>
          <p:cNvPr id="38" name="TextBox 37"/>
          <p:cNvSpPr txBox="1"/>
          <p:nvPr/>
        </p:nvSpPr>
        <p:spPr>
          <a:xfrm>
            <a:off x="6591300" y="4114800"/>
            <a:ext cx="1752600" cy="381000"/>
          </a:xfrm>
          <a:prstGeom prst="rect">
            <a:avLst/>
          </a:prstGeom>
          <a:noFill/>
          <a:ln>
            <a:solidFill>
              <a:srgbClr val="C00000"/>
            </a:solidFill>
          </a:ln>
        </p:spPr>
        <p:txBody>
          <a:bodyPr wrap="square" rtlCol="0">
            <a:spAutoFit/>
          </a:bodyPr>
          <a:lstStyle/>
          <a:p>
            <a:r>
              <a:rPr lang="en-US">
                <a:solidFill>
                  <a:srgbClr val="000000"/>
                </a:solidFill>
              </a:rPr>
              <a:t>bull</a:t>
            </a:r>
          </a:p>
        </p:txBody>
      </p:sp>
      <p:sp>
        <p:nvSpPr>
          <p:cNvPr id="39" name="TextBox 38"/>
          <p:cNvSpPr txBox="1"/>
          <p:nvPr/>
        </p:nvSpPr>
        <p:spPr>
          <a:xfrm>
            <a:off x="6667500" y="3745468"/>
            <a:ext cx="1676400" cy="369332"/>
          </a:xfrm>
          <a:prstGeom prst="rect">
            <a:avLst/>
          </a:prstGeom>
          <a:noFill/>
        </p:spPr>
        <p:txBody>
          <a:bodyPr wrap="square" rtlCol="0">
            <a:spAutoFit/>
          </a:bodyPr>
          <a:lstStyle/>
          <a:p>
            <a:r>
              <a:rPr lang="en-US">
                <a:solidFill>
                  <a:srgbClr val="000000"/>
                </a:solidFill>
              </a:rPr>
              <a:t>socket buff</a:t>
            </a:r>
          </a:p>
        </p:txBody>
      </p:sp>
      <p:sp>
        <p:nvSpPr>
          <p:cNvPr id="40" name="TextBox 39"/>
          <p:cNvSpPr txBox="1"/>
          <p:nvPr/>
        </p:nvSpPr>
        <p:spPr>
          <a:xfrm>
            <a:off x="6515100" y="4583668"/>
            <a:ext cx="2057400" cy="369332"/>
          </a:xfrm>
          <a:prstGeom prst="rect">
            <a:avLst/>
          </a:prstGeom>
          <a:noFill/>
        </p:spPr>
        <p:txBody>
          <a:bodyPr wrap="square" rtlCol="0">
            <a:spAutoFit/>
          </a:bodyPr>
          <a:lstStyle/>
          <a:p>
            <a:pPr algn="ctr"/>
            <a:r>
              <a:rPr lang="en-US">
                <a:solidFill>
                  <a:srgbClr val="000000"/>
                </a:solidFill>
                <a:latin typeface="+mj-lt"/>
              </a:rPr>
              <a:t>recv()</a:t>
            </a:r>
          </a:p>
        </p:txBody>
      </p:sp>
      <p:sp>
        <p:nvSpPr>
          <p:cNvPr id="41" name="TextBox 40"/>
          <p:cNvSpPr txBox="1"/>
          <p:nvPr/>
        </p:nvSpPr>
        <p:spPr>
          <a:xfrm>
            <a:off x="6705600" y="4964668"/>
            <a:ext cx="2057400" cy="369332"/>
          </a:xfrm>
          <a:prstGeom prst="rect">
            <a:avLst/>
          </a:prstGeom>
          <a:noFill/>
        </p:spPr>
        <p:txBody>
          <a:bodyPr wrap="square" rtlCol="0">
            <a:spAutoFit/>
          </a:bodyPr>
          <a:lstStyle/>
          <a:p>
            <a:pPr algn="ctr"/>
            <a:r>
              <a:rPr lang="en-US">
                <a:solidFill>
                  <a:srgbClr val="000000"/>
                </a:solidFill>
                <a:latin typeface="+mj-lt"/>
              </a:rPr>
              <a:t>process “bull”</a:t>
            </a:r>
          </a:p>
        </p:txBody>
      </p:sp>
      <p:sp>
        <p:nvSpPr>
          <p:cNvPr id="42" name="TextBox 41"/>
          <p:cNvSpPr txBox="1"/>
          <p:nvPr/>
        </p:nvSpPr>
        <p:spPr>
          <a:xfrm>
            <a:off x="6705600" y="5449669"/>
            <a:ext cx="2057400" cy="646331"/>
          </a:xfrm>
          <a:prstGeom prst="rect">
            <a:avLst/>
          </a:prstGeom>
          <a:noFill/>
        </p:spPr>
        <p:txBody>
          <a:bodyPr wrap="square" rtlCol="0">
            <a:spAutoFit/>
          </a:bodyPr>
          <a:lstStyle/>
          <a:p>
            <a:pPr algn="ctr"/>
            <a:r>
              <a:rPr lang="en-US">
                <a:solidFill>
                  <a:srgbClr val="C00000"/>
                </a:solidFill>
                <a:latin typeface="+mj-lt"/>
              </a:rPr>
              <a:t>Oops! Something went wrong.</a:t>
            </a:r>
          </a:p>
        </p:txBody>
      </p:sp>
      <p:sp>
        <p:nvSpPr>
          <p:cNvPr id="43" name="TextBox 42"/>
          <p:cNvSpPr txBox="1"/>
          <p:nvPr/>
        </p:nvSpPr>
        <p:spPr>
          <a:xfrm>
            <a:off x="266700" y="4229100"/>
            <a:ext cx="1752600" cy="381000"/>
          </a:xfrm>
          <a:prstGeom prst="rect">
            <a:avLst/>
          </a:prstGeom>
          <a:noFill/>
          <a:ln>
            <a:solidFill>
              <a:srgbClr val="C00000"/>
            </a:solidFill>
          </a:ln>
        </p:spPr>
        <p:txBody>
          <a:bodyPr wrap="square" rtlCol="0">
            <a:spAutoFit/>
          </a:bodyPr>
          <a:lstStyle/>
          <a:p>
            <a:r>
              <a:rPr lang="en-US">
                <a:solidFill>
                  <a:srgbClr val="000000"/>
                </a:solidFill>
              </a:rPr>
              <a:t>dog</a:t>
            </a:r>
          </a:p>
        </p:txBody>
      </p:sp>
      <p:cxnSp>
        <p:nvCxnSpPr>
          <p:cNvPr id="44" name="Straight Arrow Connector 43"/>
          <p:cNvCxnSpPr/>
          <p:nvPr/>
        </p:nvCxnSpPr>
        <p:spPr>
          <a:xfrm>
            <a:off x="2241076" y="4876800"/>
            <a:ext cx="2026124" cy="182823"/>
          </a:xfrm>
          <a:prstGeom prst="straightConnector1">
            <a:avLst/>
          </a:prstGeom>
          <a:ln>
            <a:solidFill>
              <a:srgbClr val="00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667000" y="4539734"/>
            <a:ext cx="2514600" cy="369332"/>
          </a:xfrm>
          <a:prstGeom prst="rect">
            <a:avLst/>
          </a:prstGeom>
          <a:noFill/>
        </p:spPr>
        <p:txBody>
          <a:bodyPr wrap="square" rtlCol="0">
            <a:spAutoFit/>
          </a:bodyPr>
          <a:lstStyle/>
          <a:p>
            <a:r>
              <a:rPr lang="en-US">
                <a:solidFill>
                  <a:srgbClr val="000000"/>
                </a:solidFill>
              </a:rPr>
              <a:t>send “dog”</a:t>
            </a:r>
          </a:p>
        </p:txBody>
      </p:sp>
      <p:sp>
        <p:nvSpPr>
          <p:cNvPr id="5" name="Slide Number Placeholder 4"/>
          <p:cNvSpPr>
            <a:spLocks noGrp="1"/>
          </p:cNvSpPr>
          <p:nvPr>
            <p:ph type="sldNum" sz="quarter" idx="12"/>
          </p:nvPr>
        </p:nvSpPr>
        <p:spPr/>
        <p:txBody>
          <a:bodyPr/>
          <a:lstStyle/>
          <a:p>
            <a:pPr>
              <a:defRPr/>
            </a:pPr>
            <a:fld id="{5CCE348F-AE0D-4038-8820-11705935FBC3}" type="slidenum">
              <a:rPr lang="vi-VN" smtClean="0"/>
              <a:pPr>
                <a:defRPr/>
              </a:pPr>
              <a:t>47</a:t>
            </a:fld>
            <a:endParaRPr lang="vi-VN"/>
          </a:p>
        </p:txBody>
      </p:sp>
    </p:spTree>
    <p:extLst>
      <p:ext uri="{BB962C8B-B14F-4D97-AF65-F5344CB8AC3E}">
        <p14:creationId xmlns:p14="http://schemas.microsoft.com/office/powerpoint/2010/main" val="3941304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a:t>Byte stream problem(cont)</a:t>
            </a:r>
          </a:p>
        </p:txBody>
      </p:sp>
      <p:sp>
        <p:nvSpPr>
          <p:cNvPr id="3" name="Content Placeholder 2"/>
          <p:cNvSpPr>
            <a:spLocks noGrp="1"/>
          </p:cNvSpPr>
          <p:nvPr>
            <p:ph idx="1"/>
          </p:nvPr>
        </p:nvSpPr>
        <p:spPr>
          <a:xfrm>
            <a:off x="457200" y="1447800"/>
            <a:ext cx="8229600" cy="5029200"/>
          </a:xfrm>
        </p:spPr>
        <p:txBody>
          <a:bodyPr/>
          <a:lstStyle/>
          <a:p>
            <a:r>
              <a:rPr lang="en-US"/>
              <a:t>Receiver doesn’t know the size of message that sender has sent</a:t>
            </a:r>
          </a:p>
          <a:p>
            <a:r>
              <a:rPr lang="en-US"/>
              <a:t>Solution 1: Fixed-length message</a:t>
            </a:r>
          </a:p>
          <a:p>
            <a:pPr lvl="1"/>
            <a:r>
              <a:rPr lang="en-US"/>
              <a:t>What length? How to pad?</a:t>
            </a:r>
          </a:p>
          <a:p>
            <a:r>
              <a:rPr lang="en-US"/>
              <a:t>Solution 2: Delimiters</a:t>
            </a:r>
          </a:p>
          <a:p>
            <a:pPr lvl="1"/>
            <a:r>
              <a:rPr lang="en-US"/>
              <a:t>But message also can contain delimiters</a:t>
            </a:r>
          </a:p>
          <a:p>
            <a:pPr lvl="1"/>
            <a:r>
              <a:rPr lang="en-US"/>
              <a:t>Complex!</a:t>
            </a:r>
          </a:p>
          <a:p>
            <a:r>
              <a:rPr lang="en-US"/>
              <a:t>Solution 3: Length prefixing</a:t>
            </a:r>
          </a:p>
          <a:p>
            <a:pPr lvl="1"/>
            <a:r>
              <a:rPr lang="en-US"/>
              <a:t>Send message with its length</a:t>
            </a:r>
          </a:p>
          <a:p>
            <a:pPr lvl="1"/>
            <a:r>
              <a:rPr lang="en-US"/>
              <a:t>Receiver:</a:t>
            </a:r>
          </a:p>
          <a:p>
            <a:pPr lvl="2"/>
            <a:r>
              <a:rPr lang="en-US">
                <a:latin typeface="Courier New" panose="02070309020205020404" pitchFamily="49" charset="0"/>
                <a:cs typeface="Courier New" panose="02070309020205020404" pitchFamily="49" charset="0"/>
              </a:rPr>
              <a:t>recv(…,n, MSG_WAITALL) </a:t>
            </a:r>
            <a:r>
              <a:rPr lang="en-US">
                <a:latin typeface="+mj-lt"/>
                <a:cs typeface="Courier New" panose="02070309020205020404" pitchFamily="49" charset="0"/>
              </a:rPr>
              <a:t>returns the length of the message</a:t>
            </a:r>
            <a:endParaRPr lang="en-US">
              <a:latin typeface="Courier New" panose="02070309020205020404" pitchFamily="49" charset="0"/>
              <a:cs typeface="Courier New" panose="02070309020205020404" pitchFamily="49" charset="0"/>
            </a:endParaRPr>
          </a:p>
          <a:p>
            <a:pPr lvl="2"/>
            <a:r>
              <a:rPr lang="en-US">
                <a:latin typeface="+mj-lt"/>
                <a:cs typeface="Courier New" panose="02070309020205020404" pitchFamily="49" charset="0"/>
              </a:rPr>
              <a:t>Receives data (next slide)</a:t>
            </a:r>
          </a:p>
        </p:txBody>
      </p:sp>
      <p:graphicFrame>
        <p:nvGraphicFramePr>
          <p:cNvPr id="5" name="Table 4"/>
          <p:cNvGraphicFramePr>
            <a:graphicFrameLocks noGrp="1"/>
          </p:cNvGraphicFramePr>
          <p:nvPr>
            <p:extLst>
              <p:ext uri="{D42A27DB-BD31-4B8C-83A1-F6EECF244321}">
                <p14:modId xmlns:p14="http://schemas.microsoft.com/office/powerpoint/2010/main" val="2737849097"/>
              </p:ext>
            </p:extLst>
          </p:nvPr>
        </p:nvGraphicFramePr>
        <p:xfrm>
          <a:off x="3733800" y="3134360"/>
          <a:ext cx="5029200" cy="3708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tblGrid>
              <a:tr h="370840">
                <a:tc>
                  <a:txBody>
                    <a:bodyPr/>
                    <a:lstStyle/>
                    <a:p>
                      <a:pPr algn="ctr"/>
                      <a:r>
                        <a:rPr lang="en-US" b="0">
                          <a:solidFill>
                            <a:srgbClr val="000000"/>
                          </a:solidFill>
                        </a:rPr>
                        <a:t>Message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a:solidFill>
                            <a:srgbClr val="000000"/>
                          </a:solidFill>
                        </a:rPr>
                        <a:t>Message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57699727"/>
              </p:ext>
            </p:extLst>
          </p:nvPr>
        </p:nvGraphicFramePr>
        <p:xfrm>
          <a:off x="4544622" y="4270850"/>
          <a:ext cx="4126207" cy="370840"/>
        </p:xfrm>
        <a:graphic>
          <a:graphicData uri="http://schemas.openxmlformats.org/drawingml/2006/table">
            <a:tbl>
              <a:tblPr firstRow="1" bandRow="1">
                <a:tableStyleId>{5C22544A-7EE6-4342-B048-85BDC9FD1C3A}</a:tableStyleId>
              </a:tblPr>
              <a:tblGrid>
                <a:gridCol w="1916407">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70840">
                <a:tc>
                  <a:txBody>
                    <a:bodyPr/>
                    <a:lstStyle/>
                    <a:p>
                      <a:pPr algn="ctr"/>
                      <a:r>
                        <a:rPr lang="en-US" b="0">
                          <a:solidFill>
                            <a:srgbClr val="000000"/>
                          </a:solidFill>
                        </a:rPr>
                        <a:t>Length - n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a:solidFill>
                            <a:srgbClr val="000000"/>
                          </a:solidFill>
                        </a:rPr>
                        <a:t>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Slide Number Placeholder 6"/>
          <p:cNvSpPr>
            <a:spLocks noGrp="1"/>
          </p:cNvSpPr>
          <p:nvPr>
            <p:ph type="sldNum" sz="quarter" idx="12"/>
          </p:nvPr>
        </p:nvSpPr>
        <p:spPr/>
        <p:txBody>
          <a:bodyPr/>
          <a:lstStyle/>
          <a:p>
            <a:pPr>
              <a:defRPr/>
            </a:pPr>
            <a:fld id="{5CCE348F-AE0D-4038-8820-11705935FBC3}" type="slidenum">
              <a:rPr lang="vi-VN" smtClean="0"/>
              <a:pPr>
                <a:defRPr/>
              </a:pPr>
              <a:t>48</a:t>
            </a:fld>
            <a:endParaRPr lang="vi-VN"/>
          </a:p>
        </p:txBody>
      </p:sp>
    </p:spTree>
    <p:extLst>
      <p:ext uri="{BB962C8B-B14F-4D97-AF65-F5344CB8AC3E}">
        <p14:creationId xmlns:p14="http://schemas.microsoft.com/office/powerpoint/2010/main" val="70721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381000"/>
            <a:ext cx="8229600" cy="762000"/>
          </a:xfrm>
        </p:spPr>
        <p:txBody>
          <a:bodyPr>
            <a:normAutofit/>
          </a:bodyPr>
          <a:lstStyle/>
          <a:p>
            <a:pPr lvl="2"/>
            <a:r>
              <a:rPr lang="en-US"/>
              <a:t>Byte stream problem(cont)</a:t>
            </a:r>
            <a:endParaRPr lang="en-US">
              <a:cs typeface="Courier New" panose="02070309020205020404" pitchFamily="49" charset="0"/>
            </a:endParaRPr>
          </a:p>
        </p:txBody>
      </p:sp>
      <p:sp>
        <p:nvSpPr>
          <p:cNvPr id="32771" name="TextBox 3"/>
          <p:cNvSpPr txBox="1">
            <a:spLocks noChangeArrowheads="1"/>
          </p:cNvSpPr>
          <p:nvPr/>
        </p:nvSpPr>
        <p:spPr bwMode="auto">
          <a:xfrm>
            <a:off x="457200" y="1371600"/>
            <a:ext cx="8458200" cy="4801314"/>
          </a:xfrm>
          <a:prstGeom prst="rect">
            <a:avLst/>
          </a:prstGeom>
          <a:solidFill>
            <a:schemeClr val="bg1"/>
          </a:solidFill>
          <a:ln w="9525">
            <a:solidFill>
              <a:srgbClr val="C00000"/>
            </a:solidFill>
            <a:miter lim="800000"/>
            <a:headEnd/>
            <a:tailEnd/>
          </a:ln>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pitchFamily="34"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pitchFamily="34"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pitchFamily="34"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pitchFamily="34"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pitchFamily="34" charset="0"/>
              </a:defRPr>
            </a:lvl9pPr>
          </a:lstStyle>
          <a:p>
            <a:pPr eaLnBrk="1" hangingPunct="1">
              <a:spcBef>
                <a:spcPct val="0"/>
              </a:spcBef>
              <a:buClrTx/>
              <a:buFontTx/>
              <a:buNone/>
            </a:pPr>
            <a:r>
              <a:rPr lang="en-US" altLang="en-US" sz="1700">
                <a:solidFill>
                  <a:srgbClr val="0000FF"/>
                </a:solidFill>
                <a:latin typeface="Courier New" pitchFamily="49" charset="0"/>
                <a:cs typeface="Courier New" pitchFamily="49" charset="0"/>
              </a:rPr>
              <a:t>char</a:t>
            </a:r>
            <a:r>
              <a:rPr lang="en-US" altLang="en-US" sz="1700">
                <a:solidFill>
                  <a:srgbClr val="000000"/>
                </a:solidFill>
                <a:latin typeface="Courier New" pitchFamily="49" charset="0"/>
                <a:cs typeface="Courier New" pitchFamily="49" charset="0"/>
              </a:rPr>
              <a:t>    recvBuff[BUFF_SIZE], *data;</a:t>
            </a:r>
          </a:p>
          <a:p>
            <a:pPr eaLnBrk="1" hangingPunct="1">
              <a:spcBef>
                <a:spcPct val="0"/>
              </a:spcBef>
              <a:buClrTx/>
              <a:buFontTx/>
              <a:buNone/>
            </a:pPr>
            <a:r>
              <a:rPr lang="en-US" altLang="en-US" sz="1700">
                <a:solidFill>
                  <a:srgbClr val="0000FF"/>
                </a:solidFill>
                <a:latin typeface="Courier New" pitchFamily="49" charset="0"/>
                <a:cs typeface="Courier New" pitchFamily="49" charset="0"/>
              </a:rPr>
              <a:t>int</a:t>
            </a:r>
            <a:r>
              <a:rPr lang="en-US" altLang="en-US" sz="1700">
                <a:solidFill>
                  <a:srgbClr val="000000"/>
                </a:solidFill>
                <a:latin typeface="Courier New" pitchFamily="49" charset="0"/>
                <a:cs typeface="Courier New" pitchFamily="49" charset="0"/>
              </a:rPr>
              <a:t>     ret, nLeft;</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nLeft = msgLength; </a:t>
            </a:r>
            <a:r>
              <a:rPr lang="en-US" altLang="en-US" sz="1700">
                <a:solidFill>
                  <a:srgbClr val="006600"/>
                </a:solidFill>
                <a:latin typeface="Courier New" pitchFamily="49" charset="0"/>
                <a:cs typeface="Courier New" pitchFamily="49" charset="0"/>
              </a:rPr>
              <a:t>//length of the data needs to be received</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data = (char *) malloc(msgLength);</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memset(data, 0, msgLength)</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idx = 0;</a:t>
            </a:r>
          </a:p>
          <a:p>
            <a:pPr eaLnBrk="1" hangingPunct="1">
              <a:spcBef>
                <a:spcPct val="0"/>
              </a:spcBef>
              <a:buClrTx/>
              <a:buFontTx/>
              <a:buNone/>
            </a:pPr>
            <a:endParaRPr lang="en-US" altLang="en-US" sz="1700">
              <a:solidFill>
                <a:srgbClr val="000000"/>
              </a:solidFill>
              <a:latin typeface="Courier New" pitchFamily="49" charset="0"/>
              <a:cs typeface="Courier New" pitchFamily="49" charset="0"/>
            </a:endParaRPr>
          </a:p>
          <a:p>
            <a:pPr eaLnBrk="1" hangingPunct="1">
              <a:spcBef>
                <a:spcPct val="0"/>
              </a:spcBef>
              <a:buClrTx/>
              <a:buFontTx/>
              <a:buNone/>
            </a:pPr>
            <a:r>
              <a:rPr lang="en-US" altLang="en-US" sz="1700">
                <a:solidFill>
                  <a:srgbClr val="0000FF"/>
                </a:solidFill>
                <a:latin typeface="Courier New" pitchFamily="49" charset="0"/>
                <a:cs typeface="Courier New" pitchFamily="49" charset="0"/>
              </a:rPr>
              <a:t>while</a:t>
            </a:r>
            <a:r>
              <a:rPr lang="en-US" altLang="en-US" sz="1700">
                <a:solidFill>
                  <a:srgbClr val="000000"/>
                </a:solidFill>
                <a:latin typeface="Courier New" pitchFamily="49" charset="0"/>
                <a:cs typeface="Courier New" pitchFamily="49" charset="0"/>
              </a:rPr>
              <a:t> (nLeft &gt; 0)</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    </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   ret = recv(s, &amp;recvBuff, BUFF_SIZE, 0);</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   </a:t>
            </a:r>
            <a:r>
              <a:rPr lang="en-US" altLang="en-US" sz="1700">
                <a:solidFill>
                  <a:srgbClr val="0000FF"/>
                </a:solidFill>
                <a:latin typeface="Courier New" pitchFamily="49" charset="0"/>
                <a:cs typeface="Courier New" pitchFamily="49" charset="0"/>
              </a:rPr>
              <a:t>if</a:t>
            </a:r>
            <a:r>
              <a:rPr lang="en-US" altLang="en-US" sz="1700">
                <a:solidFill>
                  <a:srgbClr val="000000"/>
                </a:solidFill>
                <a:latin typeface="Courier New" pitchFamily="49" charset="0"/>
                <a:cs typeface="Courier New" pitchFamily="49" charset="0"/>
              </a:rPr>
              <a:t> (ret == -1){</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       </a:t>
            </a:r>
            <a:r>
              <a:rPr lang="en-US" altLang="en-US" sz="1700">
                <a:solidFill>
                  <a:srgbClr val="008000"/>
                </a:solidFill>
                <a:latin typeface="Courier New" pitchFamily="49" charset="0"/>
                <a:cs typeface="Courier New" pitchFamily="49" charset="0"/>
              </a:rPr>
              <a:t>// Error handler</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   	</a:t>
            </a:r>
            <a:r>
              <a:rPr lang="en-US" altLang="en-US" sz="1700">
                <a:solidFill>
                  <a:srgbClr val="0000FF"/>
                </a:solidFill>
                <a:latin typeface="Courier New" pitchFamily="49" charset="0"/>
                <a:cs typeface="Courier New" pitchFamily="49" charset="0"/>
              </a:rPr>
              <a:t>break</a:t>
            </a:r>
            <a:r>
              <a:rPr lang="en-US" altLang="en-US" sz="1700">
                <a:solidFill>
                  <a:srgbClr val="000000"/>
                </a:solidFill>
                <a:latin typeface="Courier New" pitchFamily="49" charset="0"/>
                <a:cs typeface="Courier New" pitchFamily="49" charset="0"/>
              </a:rPr>
              <a:t>;</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   }</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   idx += ret;</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   memcpy(data + idx, recvBuff, ret)</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   nLeft -= ret;   </a:t>
            </a:r>
          </a:p>
          <a:p>
            <a:pPr eaLnBrk="1" hangingPunct="1">
              <a:spcBef>
                <a:spcPct val="0"/>
              </a:spcBef>
              <a:buClrTx/>
              <a:buFontTx/>
              <a:buNone/>
            </a:pPr>
            <a:r>
              <a:rPr lang="en-US" altLang="en-US" sz="1700">
                <a:solidFill>
                  <a:srgbClr val="000000"/>
                </a:solidFill>
                <a:latin typeface="Courier New" pitchFamily="49" charset="0"/>
                <a:cs typeface="Courier New" pitchFamily="49" charset="0"/>
              </a:rPr>
              <a:t>}</a:t>
            </a: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49</a:t>
            </a:fld>
            <a:endParaRPr lang="vi-VN"/>
          </a:p>
        </p:txBody>
      </p:sp>
    </p:spTree>
    <p:extLst>
      <p:ext uri="{BB962C8B-B14F-4D97-AF65-F5344CB8AC3E}">
        <p14:creationId xmlns:p14="http://schemas.microsoft.com/office/powerpoint/2010/main" val="1395623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81000"/>
            <a:ext cx="8229600" cy="762000"/>
          </a:xfrm>
        </p:spPr>
        <p:txBody>
          <a:bodyPr/>
          <a:lstStyle/>
          <a:p>
            <a:pPr eaLnBrk="1" hangingPunct="1">
              <a:defRPr/>
            </a:pPr>
            <a:r>
              <a:rPr lang="en-US" altLang="en-US">
                <a:latin typeface="Courier New" panose="02070309020205020404" pitchFamily="49" charset="0"/>
                <a:cs typeface="Courier New" panose="02070309020205020404" pitchFamily="49" charset="0"/>
              </a:rPr>
              <a:t>shutdown</a:t>
            </a:r>
            <a:r>
              <a:rPr lang="vi-VN" altLang="en-US">
                <a:latin typeface="Courier New" panose="02070309020205020404" pitchFamily="49" charset="0"/>
                <a:cs typeface="Courier New" panose="02070309020205020404" pitchFamily="49" charset="0"/>
              </a:rPr>
              <a:t>()</a:t>
            </a:r>
          </a:p>
        </p:txBody>
      </p:sp>
      <p:sp>
        <p:nvSpPr>
          <p:cNvPr id="10243" name="Rectangle 3"/>
          <p:cNvSpPr>
            <a:spLocks noGrp="1" noChangeArrowheads="1"/>
          </p:cNvSpPr>
          <p:nvPr>
            <p:ph type="body" idx="1"/>
          </p:nvPr>
        </p:nvSpPr>
        <p:spPr>
          <a:xfrm>
            <a:off x="457200" y="2438400"/>
            <a:ext cx="8229600" cy="3962400"/>
          </a:xfrm>
        </p:spPr>
        <p:txBody>
          <a:bodyPr/>
          <a:lstStyle/>
          <a:p>
            <a:pPr eaLnBrk="1" hangingPunct="1"/>
            <a:r>
              <a:rPr lang="en-US" altLang="en-US"/>
              <a:t>Shut down socket send and receive operations</a:t>
            </a:r>
          </a:p>
          <a:p>
            <a:pPr eaLnBrk="1" hangingPunct="1"/>
            <a:r>
              <a:rPr lang="en-US" altLang="en-US"/>
              <a:t>where</a:t>
            </a:r>
          </a:p>
          <a:p>
            <a:pPr lvl="1" eaLnBrk="1" hangingPunct="1"/>
            <a:r>
              <a:rPr lang="en-US" altLang="en-US"/>
              <a:t>[IN] </a:t>
            </a:r>
            <a:r>
              <a:rPr lang="en-US" altLang="en-US" err="1">
                <a:latin typeface="Courier New" pitchFamily="49" charset="0"/>
                <a:cs typeface="Courier New" pitchFamily="49" charset="0"/>
              </a:rPr>
              <a:t>sockfd</a:t>
            </a:r>
            <a:r>
              <a:rPr lang="en-US" altLang="en-US"/>
              <a:t>: a</a:t>
            </a:r>
            <a:r>
              <a:rPr lang="vi-VN" altLang="en-US"/>
              <a:t> descriptor identifying a socket.</a:t>
            </a:r>
            <a:endParaRPr lang="en-US" altLang="en-US"/>
          </a:p>
          <a:p>
            <a:pPr lvl="1" eaLnBrk="1" hangingPunct="1"/>
            <a:r>
              <a:rPr lang="en-US" altLang="en-US"/>
              <a:t>[IN] </a:t>
            </a:r>
            <a:r>
              <a:rPr lang="en-US" altLang="en-US">
                <a:latin typeface="Courier New" pitchFamily="49" charset="0"/>
                <a:cs typeface="Courier New" pitchFamily="49" charset="0"/>
              </a:rPr>
              <a:t>how</a:t>
            </a:r>
            <a:r>
              <a:rPr lang="en-US" altLang="en-US"/>
              <a:t>: SHUT_RD, SHUT_WR, SHUT_RDWR </a:t>
            </a:r>
            <a:endParaRPr lang="vi-VN" altLang="en-US"/>
          </a:p>
          <a:p>
            <a:pPr eaLnBrk="1" hangingPunct="1"/>
            <a:r>
              <a:rPr lang="en-US" altLang="en-US"/>
              <a:t>Return value</a:t>
            </a:r>
          </a:p>
          <a:p>
            <a:pPr lvl="1" eaLnBrk="1" hangingPunct="1"/>
            <a:r>
              <a:rPr lang="en-US" altLang="en-US"/>
              <a:t>Returns 0  if no error occurs.  </a:t>
            </a:r>
          </a:p>
          <a:p>
            <a:pPr lvl="1" eaLnBrk="1" hangingPunct="1"/>
            <a:r>
              <a:rPr lang="en-US" altLang="en-US"/>
              <a:t>Otherwise, return -1 (</a:t>
            </a:r>
            <a:r>
              <a:rPr lang="vi-VN" altLang="en-US"/>
              <a:t>and </a:t>
            </a:r>
            <a:r>
              <a:rPr lang="vi-VN" altLang="en-US" b="1"/>
              <a:t>errno </a:t>
            </a:r>
            <a:r>
              <a:rPr lang="vi-VN" altLang="en-US"/>
              <a:t>will be set accordingly)</a:t>
            </a:r>
          </a:p>
        </p:txBody>
      </p:sp>
      <p:sp>
        <p:nvSpPr>
          <p:cNvPr id="10244" name="Text Box 4"/>
          <p:cNvSpPr txBox="1">
            <a:spLocks noChangeArrowheads="1"/>
          </p:cNvSpPr>
          <p:nvPr/>
        </p:nvSpPr>
        <p:spPr bwMode="auto">
          <a:xfrm>
            <a:off x="685800" y="1431925"/>
            <a:ext cx="7543800" cy="7016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spcBef>
                <a:spcPct val="20000"/>
              </a:spcBef>
              <a:buClr>
                <a:schemeClr val="accent2"/>
              </a:buClr>
              <a:buFont typeface="Wingdings" pitchFamily="2" charset="2"/>
              <a:buNone/>
            </a:pPr>
            <a:r>
              <a:rPr lang="en-US" altLang="en-US">
                <a:solidFill>
                  <a:srgbClr val="0000FF"/>
                </a:solidFill>
                <a:latin typeface="Courier New" pitchFamily="49" charset="0"/>
                <a:cs typeface="Courier New" pitchFamily="49" charset="0"/>
              </a:rPr>
              <a:t>#include</a:t>
            </a:r>
            <a:r>
              <a:rPr lang="en-US" altLang="en-US">
                <a:solidFill>
                  <a:srgbClr val="000000"/>
                </a:solidFill>
                <a:latin typeface="Courier New" pitchFamily="49" charset="0"/>
                <a:cs typeface="Courier New" pitchFamily="49" charset="0"/>
              </a:rPr>
              <a:t> </a:t>
            </a:r>
            <a:r>
              <a:rPr lang="en-US" altLang="en-US">
                <a:solidFill>
                  <a:srgbClr val="A31515"/>
                </a:solidFill>
                <a:latin typeface="Courier New" pitchFamily="49" charset="0"/>
                <a:cs typeface="Courier New" pitchFamily="49" charset="0"/>
              </a:rPr>
              <a:t>&lt;sys/</a:t>
            </a:r>
            <a:r>
              <a:rPr lang="en-US" altLang="en-US" err="1">
                <a:solidFill>
                  <a:srgbClr val="A31515"/>
                </a:solidFill>
                <a:latin typeface="Courier New" pitchFamily="49" charset="0"/>
                <a:cs typeface="Courier New" pitchFamily="49" charset="0"/>
              </a:rPr>
              <a:t>socket.h</a:t>
            </a:r>
            <a:r>
              <a:rPr lang="en-US" altLang="en-US">
                <a:solidFill>
                  <a:srgbClr val="A31515"/>
                </a:solidFill>
                <a:latin typeface="Courier New" pitchFamily="49" charset="0"/>
                <a:cs typeface="Courier New" pitchFamily="49" charset="0"/>
              </a:rPr>
              <a:t>&gt;</a:t>
            </a:r>
          </a:p>
          <a:p>
            <a:pPr>
              <a:spcBef>
                <a:spcPct val="20000"/>
              </a:spcBef>
              <a:buClr>
                <a:schemeClr val="accent2"/>
              </a:buClr>
              <a:buFont typeface="Wingdings" pitchFamily="2" charset="2"/>
              <a:buNone/>
            </a:pPr>
            <a:r>
              <a:rPr lang="en-US" altLang="en-US">
                <a:solidFill>
                  <a:srgbClr val="0000FF"/>
                </a:solidFill>
                <a:latin typeface="Courier New" pitchFamily="49" charset="0"/>
                <a:cs typeface="Courier New" pitchFamily="49" charset="0"/>
              </a:rPr>
              <a:t>int</a:t>
            </a:r>
            <a:r>
              <a:rPr lang="en-US" altLang="en-US">
                <a:solidFill>
                  <a:srgbClr val="000000"/>
                </a:solidFill>
                <a:latin typeface="Courier New" pitchFamily="49" charset="0"/>
                <a:cs typeface="Courier New" pitchFamily="49" charset="0"/>
              </a:rPr>
              <a:t> shutdown(</a:t>
            </a:r>
            <a:r>
              <a:rPr lang="en-US" altLang="en-US">
                <a:solidFill>
                  <a:srgbClr val="0000FF"/>
                </a:solidFill>
                <a:latin typeface="Courier New" pitchFamily="49" charset="0"/>
                <a:cs typeface="Courier New" pitchFamily="49" charset="0"/>
              </a:rPr>
              <a:t>int</a:t>
            </a:r>
            <a:r>
              <a:rPr lang="en-US" altLang="en-US">
                <a:solidFill>
                  <a:srgbClr val="000000"/>
                </a:solidFill>
                <a:latin typeface="Courier New" pitchFamily="49" charset="0"/>
                <a:cs typeface="Courier New" pitchFamily="49" charset="0"/>
              </a:rPr>
              <a:t> socket, </a:t>
            </a:r>
            <a:r>
              <a:rPr lang="en-US" altLang="en-US">
                <a:solidFill>
                  <a:srgbClr val="0000FF"/>
                </a:solidFill>
                <a:latin typeface="Courier New" pitchFamily="49" charset="0"/>
                <a:cs typeface="Courier New" pitchFamily="49" charset="0"/>
              </a:rPr>
              <a:t>int</a:t>
            </a:r>
            <a:r>
              <a:rPr lang="en-US" altLang="en-US">
                <a:solidFill>
                  <a:srgbClr val="000000"/>
                </a:solidFill>
                <a:latin typeface="Courier New" pitchFamily="49" charset="0"/>
                <a:cs typeface="Courier New" pitchFamily="49" charset="0"/>
              </a:rPr>
              <a:t> how);</a:t>
            </a:r>
            <a:endParaRPr lang="vi-VN" altLang="en-US">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5</a:t>
            </a:fld>
            <a:endParaRPr lang="vi-V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74675" y="304800"/>
            <a:ext cx="8001000" cy="762000"/>
          </a:xfrm>
        </p:spPr>
        <p:txBody>
          <a:bodyPr/>
          <a:lstStyle/>
          <a:p>
            <a:pPr eaLnBrk="1" fontAlgn="auto" hangingPunct="1">
              <a:spcAft>
                <a:spcPts val="0"/>
              </a:spcAft>
              <a:defRPr/>
            </a:pPr>
            <a:r>
              <a:rPr lang="en-US" altLang="en-US">
                <a:latin typeface="Courier New" panose="02070309020205020404" pitchFamily="49" charset="0"/>
                <a:cs typeface="Courier New" panose="02070309020205020404" pitchFamily="49" charset="0"/>
              </a:rPr>
              <a:t>connect()</a:t>
            </a:r>
            <a:r>
              <a:rPr lang="en-US" altLang="en-US">
                <a:cs typeface="Courier New" panose="02070309020205020404" pitchFamily="49" charset="0"/>
              </a:rPr>
              <a:t> </a:t>
            </a:r>
            <a:r>
              <a:rPr lang="en-US" altLang="en-US"/>
              <a:t>with UDP</a:t>
            </a:r>
          </a:p>
        </p:txBody>
      </p:sp>
      <p:sp>
        <p:nvSpPr>
          <p:cNvPr id="22531" name="Content Placeholder 2"/>
          <p:cNvSpPr>
            <a:spLocks noGrp="1"/>
          </p:cNvSpPr>
          <p:nvPr>
            <p:ph idx="1"/>
          </p:nvPr>
        </p:nvSpPr>
        <p:spPr>
          <a:xfrm>
            <a:off x="566738" y="1371600"/>
            <a:ext cx="8001000" cy="4876800"/>
          </a:xfrm>
        </p:spPr>
        <p:txBody>
          <a:bodyPr/>
          <a:lstStyle/>
          <a:p>
            <a:pPr eaLnBrk="1" hangingPunct="1"/>
            <a:r>
              <a:rPr lang="en-US" altLang="en-US"/>
              <a:t>If server isn’t running, the client blocks forever in the call to recvfrom() </a:t>
            </a:r>
            <a:r>
              <a:rPr lang="en-US" altLang="en-US">
                <a:sym typeface="Wingdings" pitchFamily="2" charset="2"/>
              </a:rPr>
              <a:t> </a:t>
            </a:r>
            <a:r>
              <a:rPr lang="en-US" altLang="en-US"/>
              <a:t>asynchronous error</a:t>
            </a:r>
          </a:p>
          <a:p>
            <a:pPr eaLnBrk="1" hangingPunct="1"/>
            <a:r>
              <a:rPr lang="en-US" altLang="en-US"/>
              <a:t>Use connect() for a UDP socket</a:t>
            </a:r>
          </a:p>
          <a:p>
            <a:pPr lvl="1" eaLnBrk="1" hangingPunct="1"/>
            <a:r>
              <a:rPr lang="en-US" altLang="en-US"/>
              <a:t>But it’s different from calling connect() on a TCP socket</a:t>
            </a:r>
          </a:p>
          <a:p>
            <a:pPr lvl="1" eaLnBrk="1" hangingPunct="1"/>
            <a:r>
              <a:rPr lang="en-US" altLang="en-US"/>
              <a:t>Calling connect() on a UDP socket doesn’t create a connection</a:t>
            </a:r>
          </a:p>
          <a:p>
            <a:pPr lvl="1" eaLnBrk="1" hangingPunct="1"/>
            <a:r>
              <a:rPr lang="en-US" altLang="en-US"/>
              <a:t>The kernel just checks for any immediate errors and returns immediately to the calling process</a:t>
            </a:r>
          </a:p>
          <a:p>
            <a:pPr eaLnBrk="1" hangingPunct="1"/>
            <a:r>
              <a:rPr lang="en-US" altLang="en-US"/>
              <a:t>We do not use sendto(), but write() or send() instead</a:t>
            </a:r>
          </a:p>
          <a:p>
            <a:pPr eaLnBrk="1" hangingPunct="1"/>
            <a:r>
              <a:rPr lang="en-US" altLang="en-US"/>
              <a:t>We do not need to use recvfrom() to learn the sender of a datagram, but read(), recv() instead</a:t>
            </a:r>
          </a:p>
          <a:p>
            <a:pPr eaLnBrk="1" hangingPunct="1"/>
            <a:r>
              <a:rPr lang="en-US" altLang="en-US"/>
              <a:t>Asynchronous errors are returned to the process for connected UDP sockets</a:t>
            </a:r>
          </a:p>
          <a:p>
            <a:pPr eaLnBrk="1" hangingPunct="1"/>
            <a:endParaRPr lang="en-US" altLang="en-US"/>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50</a:t>
            </a:fld>
            <a:endParaRPr lang="vi-VN"/>
          </a:p>
        </p:txBody>
      </p:sp>
      <p:sp>
        <p:nvSpPr>
          <p:cNvPr id="3" name="TextBox 2">
            <a:extLst>
              <a:ext uri="{FF2B5EF4-FFF2-40B4-BE49-F238E27FC236}">
                <a16:creationId xmlns:a16="http://schemas.microsoft.com/office/drawing/2014/main" id="{369DA692-2294-E2C1-EA55-66F61C302D97}"/>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recvfrom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533400"/>
            <a:ext cx="8229600" cy="762000"/>
          </a:xfrm>
        </p:spPr>
        <p:txBody>
          <a:bodyPr/>
          <a:lstStyle/>
          <a:p>
            <a:pPr eaLnBrk="1" fontAlgn="auto" hangingPunct="1">
              <a:spcAft>
                <a:spcPts val="0"/>
              </a:spcAft>
              <a:defRPr/>
            </a:pPr>
            <a:r>
              <a:rPr lang="en-US" altLang="en-US"/>
              <a:t>Example</a:t>
            </a:r>
          </a:p>
        </p:txBody>
      </p:sp>
      <p:sp>
        <p:nvSpPr>
          <p:cNvPr id="24579" name="Content Placeholder 2"/>
          <p:cNvSpPr>
            <a:spLocks noGrp="1"/>
          </p:cNvSpPr>
          <p:nvPr>
            <p:ph idx="1"/>
          </p:nvPr>
        </p:nvSpPr>
        <p:spPr>
          <a:xfrm>
            <a:off x="566738" y="1600200"/>
            <a:ext cx="8001000" cy="3352800"/>
          </a:xfrm>
          <a:ln>
            <a:solidFill>
              <a:srgbClr val="C00000"/>
            </a:solidFill>
            <a:miter lim="800000"/>
            <a:headEnd/>
            <a:tailEnd/>
          </a:ln>
        </p:spPr>
        <p:txBody>
          <a:bodyPr/>
          <a:lstStyle/>
          <a:p>
            <a:pPr marL="0" indent="0">
              <a:buNone/>
            </a:pPr>
            <a:r>
              <a:rPr lang="en-US" sz="1800">
                <a:solidFill>
                  <a:srgbClr val="0000FF"/>
                </a:solidFill>
                <a:latin typeface="Courier New" panose="02070309020205020404" pitchFamily="49" charset="0"/>
                <a:cs typeface="Courier New" panose="02070309020205020404" pitchFamily="49" charset="0"/>
              </a:rPr>
              <a:t>int</a:t>
            </a:r>
            <a:r>
              <a:rPr lang="en-US" sz="1800">
                <a:solidFill>
                  <a:prstClr val="black"/>
                </a:solidFill>
                <a:latin typeface="Courier New" panose="02070309020205020404" pitchFamily="49" charset="0"/>
                <a:cs typeface="Courier New" panose="02070309020205020404" pitchFamily="49" charset="0"/>
              </a:rPr>
              <a:t> n;</a:t>
            </a:r>
          </a:p>
          <a:p>
            <a:pPr marL="0" indent="0">
              <a:buNone/>
            </a:pPr>
            <a:r>
              <a:rPr lang="en-US" sz="1800">
                <a:solidFill>
                  <a:srgbClr val="0000FF"/>
                </a:solidFill>
                <a:latin typeface="Courier New" panose="02070309020205020404" pitchFamily="49" charset="0"/>
                <a:cs typeface="Courier New" panose="02070309020205020404" pitchFamily="49" charset="0"/>
              </a:rPr>
              <a:t>char</a:t>
            </a:r>
            <a:r>
              <a:rPr lang="en-US" sz="1800">
                <a:solidFill>
                  <a:prstClr val="black"/>
                </a:solidFill>
                <a:latin typeface="Courier New" panose="02070309020205020404" pitchFamily="49" charset="0"/>
                <a:cs typeface="Courier New" panose="02070309020205020404" pitchFamily="49" charset="0"/>
              </a:rPr>
              <a:t> sendline[MAXLINE], recvline[MAXLINE + 1];</a:t>
            </a:r>
          </a:p>
          <a:p>
            <a:pPr marL="0" indent="0">
              <a:buNone/>
            </a:pPr>
            <a:r>
              <a:rPr lang="en-US" sz="1800">
                <a:solidFill>
                  <a:srgbClr val="0000FF"/>
                </a:solidFill>
                <a:latin typeface="Courier New" panose="02070309020205020404" pitchFamily="49" charset="0"/>
                <a:cs typeface="Courier New" panose="02070309020205020404" pitchFamily="49" charset="0"/>
              </a:rPr>
              <a:t>struct</a:t>
            </a:r>
            <a:r>
              <a:rPr lang="en-US" sz="1800">
                <a:solidFill>
                  <a:prstClr val="black"/>
                </a:solidFill>
                <a:latin typeface="Courier New" panose="02070309020205020404" pitchFamily="49" charset="0"/>
                <a:cs typeface="Courier New" panose="02070309020205020404" pitchFamily="49" charset="0"/>
              </a:rPr>
              <a:t> sockaddr_in servaddr;</a:t>
            </a:r>
          </a:p>
          <a:p>
            <a:pPr marL="0" indent="0">
              <a:buNone/>
            </a:pPr>
            <a:r>
              <a:rPr lang="en-US" sz="1800">
                <a:solidFill>
                  <a:prstClr val="black"/>
                </a:solidFill>
                <a:latin typeface="Courier New" panose="02070309020205020404" pitchFamily="49" charset="0"/>
                <a:cs typeface="Courier New" panose="02070309020205020404" pitchFamily="49" charset="0"/>
              </a:rPr>
              <a:t>connect(sockfd, (</a:t>
            </a:r>
            <a:r>
              <a:rPr lang="en-US" sz="1800">
                <a:solidFill>
                  <a:srgbClr val="0000FF"/>
                </a:solidFill>
                <a:latin typeface="Courier New" panose="02070309020205020404" pitchFamily="49" charset="0"/>
                <a:cs typeface="Courier New" panose="02070309020205020404" pitchFamily="49" charset="0"/>
              </a:rPr>
              <a:t>struct</a:t>
            </a:r>
            <a:r>
              <a:rPr lang="en-US" sz="1800">
                <a:solidFill>
                  <a:prstClr val="black"/>
                </a:solidFill>
                <a:latin typeface="Courier New" panose="02070309020205020404" pitchFamily="49" charset="0"/>
                <a:cs typeface="Courier New" panose="02070309020205020404" pitchFamily="49" charset="0"/>
              </a:rPr>
              <a:t> sockaddr *) &amp;servaddr, servlen);</a:t>
            </a:r>
          </a:p>
          <a:p>
            <a:pPr marL="0" indent="0">
              <a:buNone/>
            </a:pPr>
            <a:r>
              <a:rPr lang="en-US" sz="1800">
                <a:solidFill>
                  <a:srgbClr val="0000FF"/>
                </a:solidFill>
                <a:latin typeface="Courier New" panose="02070309020205020404" pitchFamily="49" charset="0"/>
                <a:cs typeface="Courier New" panose="02070309020205020404" pitchFamily="49" charset="0"/>
              </a:rPr>
              <a:t>while</a:t>
            </a:r>
            <a:r>
              <a:rPr lang="en-US" sz="1800">
                <a:solidFill>
                  <a:prstClr val="black"/>
                </a:solidFill>
                <a:latin typeface="Courier New" panose="02070309020205020404" pitchFamily="49" charset="0"/>
                <a:cs typeface="Courier New" panose="02070309020205020404" pitchFamily="49" charset="0"/>
              </a:rPr>
              <a:t> (fgets(sendline, MAXLINE, fp) != NULL) {</a:t>
            </a:r>
          </a:p>
          <a:p>
            <a:pPr marL="0" indent="0">
              <a:buNone/>
            </a:pPr>
            <a:r>
              <a:rPr lang="en-US" sz="1800">
                <a:solidFill>
                  <a:prstClr val="black"/>
                </a:solidFill>
                <a:latin typeface="Courier New" panose="02070309020205020404" pitchFamily="49" charset="0"/>
                <a:cs typeface="Courier New" panose="02070309020205020404" pitchFamily="49" charset="0"/>
              </a:rPr>
              <a:t>	send(sockfd, sendline, strlen(sendline));</a:t>
            </a:r>
          </a:p>
          <a:p>
            <a:pPr marL="0" indent="0">
              <a:buNone/>
            </a:pPr>
            <a:r>
              <a:rPr lang="en-US" sz="1800">
                <a:solidFill>
                  <a:prstClr val="black"/>
                </a:solidFill>
                <a:latin typeface="Courier New" panose="02070309020205020404" pitchFamily="49" charset="0"/>
                <a:cs typeface="Courier New" panose="02070309020205020404" pitchFamily="49" charset="0"/>
              </a:rPr>
              <a:t>	n = recv(sockfd, recvline, MAXLINE);</a:t>
            </a:r>
          </a:p>
          <a:p>
            <a:pPr marL="0" indent="0">
              <a:buNone/>
            </a:pPr>
            <a:r>
              <a:rPr lang="en-US" sz="1800">
                <a:solidFill>
                  <a:prstClr val="black"/>
                </a:solidFill>
                <a:latin typeface="Courier New" panose="02070309020205020404" pitchFamily="49" charset="0"/>
                <a:cs typeface="Courier New" panose="02070309020205020404" pitchFamily="49" charset="0"/>
              </a:rPr>
              <a:t>	recvline[n] = 0;  </a:t>
            </a:r>
            <a:r>
              <a:rPr lang="en-US" sz="1800">
                <a:solidFill>
                  <a:srgbClr val="008000"/>
                </a:solidFill>
                <a:latin typeface="Courier New" panose="02070309020205020404" pitchFamily="49" charset="0"/>
                <a:cs typeface="Courier New" panose="02070309020205020404" pitchFamily="49" charset="0"/>
              </a:rPr>
              <a:t>/* null terminate */</a:t>
            </a:r>
          </a:p>
          <a:p>
            <a:pPr marL="0" indent="0">
              <a:buNone/>
            </a:pPr>
            <a:r>
              <a:rPr lang="en-US" sz="1800">
                <a:solidFill>
                  <a:prstClr val="black"/>
                </a:solidFill>
                <a:latin typeface="Courier New" panose="02070309020205020404" pitchFamily="49" charset="0"/>
                <a:cs typeface="Courier New" panose="02070309020205020404" pitchFamily="49" charset="0"/>
              </a:rPr>
              <a:t>	printf(“%s”, recvline);</a:t>
            </a:r>
          </a:p>
          <a:p>
            <a:pPr marL="0" indent="0">
              <a:buNone/>
            </a:pPr>
            <a:r>
              <a:rPr lang="en-US" sz="1800">
                <a:solidFill>
                  <a:prstClr val="black"/>
                </a:solidFill>
                <a:latin typeface="Courier New" panose="02070309020205020404" pitchFamily="49" charset="0"/>
                <a:cs typeface="Courier New" panose="02070309020205020404" pitchFamily="49" charset="0"/>
              </a:rPr>
              <a:t>}</a:t>
            </a:r>
            <a:endParaRPr lang="en-US" altLang="en-US" sz="170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51</a:t>
            </a:fld>
            <a:endParaRPr lang="vi-V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p:txBody>
          <a:bodyPr/>
          <a:lstStyle/>
          <a:p>
            <a:pPr eaLnBrk="1" hangingPunct="1"/>
            <a:r>
              <a:rPr lang="en-US" altLang="en-US"/>
              <a:t>Application Protocol Design</a:t>
            </a:r>
            <a:endParaRPr lang="vi-VN" altLang="en-US"/>
          </a:p>
        </p:txBody>
      </p:sp>
      <p:sp>
        <p:nvSpPr>
          <p:cNvPr id="35843" name="Rectangle 3"/>
          <p:cNvSpPr>
            <a:spLocks noGrp="1" noChangeArrowheads="1"/>
          </p:cNvSpPr>
          <p:nvPr>
            <p:ph type="subTitle" idx="1"/>
          </p:nvPr>
        </p:nvSpPr>
        <p:spPr/>
        <p:txBody>
          <a:bodyPr/>
          <a:lstStyle/>
          <a:p>
            <a:pPr eaLnBrk="1" hangingPunct="1"/>
            <a:endParaRPr lang="en-AU" altLang="en-US"/>
          </a:p>
        </p:txBody>
      </p:sp>
      <p:sp>
        <p:nvSpPr>
          <p:cNvPr id="2" name="Slide Number Placeholder 1"/>
          <p:cNvSpPr>
            <a:spLocks noGrp="1"/>
          </p:cNvSpPr>
          <p:nvPr>
            <p:ph type="sldNum" sz="quarter" idx="12"/>
          </p:nvPr>
        </p:nvSpPr>
        <p:spPr/>
        <p:txBody>
          <a:bodyPr/>
          <a:lstStyle/>
          <a:p>
            <a:pPr>
              <a:defRPr/>
            </a:pPr>
            <a:fld id="{14F50CC4-9F45-415C-997A-1A14EBBBA648}" type="slidenum">
              <a:rPr lang="vi-VN" smtClean="0"/>
              <a:pPr>
                <a:defRPr/>
              </a:pPr>
              <a:t>52</a:t>
            </a:fld>
            <a:endParaRPr lang="vi-VN"/>
          </a:p>
        </p:txBody>
      </p:sp>
    </p:spTree>
    <p:extLst>
      <p:ext uri="{BB962C8B-B14F-4D97-AF65-F5344CB8AC3E}">
        <p14:creationId xmlns:p14="http://schemas.microsoft.com/office/powerpoint/2010/main" val="2265923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Protocol</a:t>
            </a:r>
          </a:p>
        </p:txBody>
      </p:sp>
      <p:sp>
        <p:nvSpPr>
          <p:cNvPr id="36867" name="Content Placeholder 2"/>
          <p:cNvSpPr>
            <a:spLocks noGrp="1"/>
          </p:cNvSpPr>
          <p:nvPr>
            <p:ph idx="1"/>
          </p:nvPr>
        </p:nvSpPr>
        <p:spPr/>
        <p:txBody>
          <a:bodyPr/>
          <a:lstStyle/>
          <a:p>
            <a:r>
              <a:rPr lang="en-US" altLang="en-US" sz="2400"/>
              <a:t>Set of rules:</a:t>
            </a:r>
          </a:p>
          <a:p>
            <a:pPr lvl="1"/>
            <a:r>
              <a:rPr lang="en-US" altLang="en-US" sz="2000"/>
              <a:t>Message format</a:t>
            </a:r>
          </a:p>
          <a:p>
            <a:pPr lvl="1"/>
            <a:r>
              <a:rPr lang="en-US" altLang="en-US" sz="2000"/>
              <a:t>Message sequence</a:t>
            </a:r>
          </a:p>
          <a:p>
            <a:pPr lvl="1"/>
            <a:r>
              <a:rPr lang="en-US" altLang="en-US" sz="2000"/>
              <a:t>Process message</a:t>
            </a:r>
          </a:p>
          <a:p>
            <a:r>
              <a:rPr lang="en-US" altLang="en-US" sz="2400"/>
              <a:t>Goals</a:t>
            </a:r>
          </a:p>
          <a:p>
            <a:pPr lvl="1"/>
            <a:r>
              <a:rPr lang="en-US" altLang="en-US" sz="2000"/>
              <a:t>Everyone must know</a:t>
            </a:r>
          </a:p>
          <a:p>
            <a:pPr lvl="1"/>
            <a:r>
              <a:rPr lang="en-US" altLang="en-US" sz="2000"/>
              <a:t>Everyone must agree</a:t>
            </a:r>
          </a:p>
          <a:p>
            <a:pPr lvl="1"/>
            <a:r>
              <a:rPr lang="en-US" altLang="en-US" sz="2000"/>
              <a:t>Unambiguous</a:t>
            </a:r>
          </a:p>
          <a:p>
            <a:pPr lvl="1"/>
            <a:r>
              <a:rPr lang="en-US" altLang="en-US" sz="2000"/>
              <a:t>Complete</a:t>
            </a:r>
            <a:br>
              <a:rPr lang="en-US" altLang="en-US" sz="2000"/>
            </a:br>
            <a:endParaRPr lang="en-US" altLang="en-US" sz="2000"/>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53</a:t>
            </a:fld>
            <a:endParaRPr lang="vi-VN"/>
          </a:p>
        </p:txBody>
      </p:sp>
    </p:spTree>
    <p:extLst>
      <p:ext uri="{BB962C8B-B14F-4D97-AF65-F5344CB8AC3E}">
        <p14:creationId xmlns:p14="http://schemas.microsoft.com/office/powerpoint/2010/main" val="253999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8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381000"/>
            <a:ext cx="8229600" cy="990600"/>
          </a:xfrm>
        </p:spPr>
        <p:txBody>
          <a:bodyPr/>
          <a:lstStyle/>
          <a:p>
            <a:r>
              <a:rPr lang="en-US" altLang="en-US"/>
              <a:t>Example: POP session</a:t>
            </a:r>
          </a:p>
        </p:txBody>
      </p:sp>
      <p:sp>
        <p:nvSpPr>
          <p:cNvPr id="37891" name="Content Placeholder 2"/>
          <p:cNvSpPr>
            <a:spLocks noGrp="1"/>
          </p:cNvSpPr>
          <p:nvPr>
            <p:ph idx="1"/>
          </p:nvPr>
        </p:nvSpPr>
        <p:spPr>
          <a:xfrm>
            <a:off x="457200" y="1600200"/>
            <a:ext cx="8229600" cy="4648200"/>
          </a:xfrm>
          <a:solidFill>
            <a:schemeClr val="bg1"/>
          </a:solidFill>
        </p:spPr>
        <p:txBody>
          <a:bodyPr/>
          <a:lstStyle/>
          <a:p>
            <a:pPr marL="0" indent="0">
              <a:buFont typeface="Wingdings" pitchFamily="2" charset="2"/>
              <a:buNone/>
            </a:pPr>
            <a:r>
              <a:rPr lang="en-US" altLang="en-US" sz="1800">
                <a:latin typeface="Courier New" pitchFamily="49" charset="0"/>
                <a:cs typeface="Courier New" pitchFamily="49" charset="0"/>
              </a:rPr>
              <a:t>C: &lt;client connects to service port 110&gt; </a:t>
            </a:r>
          </a:p>
          <a:p>
            <a:pPr marL="0" indent="0">
              <a:buFont typeface="Wingdings" pitchFamily="2" charset="2"/>
              <a:buNone/>
            </a:pPr>
            <a:r>
              <a:rPr lang="en-US" altLang="en-US" sz="1800">
                <a:latin typeface="Courier New" pitchFamily="49" charset="0"/>
                <a:cs typeface="Courier New" pitchFamily="49" charset="0"/>
              </a:rPr>
              <a:t>S: </a:t>
            </a:r>
            <a:r>
              <a:rPr lang="en-US" altLang="en-US" sz="1800" b="1">
                <a:latin typeface="Courier New" pitchFamily="49" charset="0"/>
                <a:cs typeface="Courier New" pitchFamily="49" charset="0"/>
              </a:rPr>
              <a:t>+OK</a:t>
            </a:r>
            <a:r>
              <a:rPr lang="en-US" altLang="en-US" sz="1800">
                <a:latin typeface="Courier New" pitchFamily="49" charset="0"/>
                <a:cs typeface="Courier New" pitchFamily="49" charset="0"/>
              </a:rPr>
              <a:t> POP3 server ready &lt;1896.6971@mailgate.dobbs.org&gt;</a:t>
            </a:r>
          </a:p>
          <a:p>
            <a:pPr marL="0" indent="0">
              <a:buFont typeface="Wingdings" pitchFamily="2" charset="2"/>
              <a:buNone/>
            </a:pPr>
            <a:r>
              <a:rPr lang="en-US" altLang="en-US" sz="1800">
                <a:latin typeface="Courier New" pitchFamily="49" charset="0"/>
                <a:cs typeface="Courier New" pitchFamily="49" charset="0"/>
              </a:rPr>
              <a:t>C: </a:t>
            </a:r>
            <a:r>
              <a:rPr lang="en-US" altLang="en-US" sz="1800" b="1">
                <a:latin typeface="Courier New" pitchFamily="49" charset="0"/>
                <a:cs typeface="Courier New" pitchFamily="49" charset="0"/>
              </a:rPr>
              <a:t>USER</a:t>
            </a:r>
            <a:r>
              <a:rPr lang="en-US" altLang="en-US" sz="1800">
                <a:latin typeface="Courier New" pitchFamily="49" charset="0"/>
                <a:cs typeface="Courier New" pitchFamily="49" charset="0"/>
              </a:rPr>
              <a:t> bob</a:t>
            </a:r>
          </a:p>
          <a:p>
            <a:pPr marL="0" indent="0">
              <a:buFont typeface="Wingdings" pitchFamily="2" charset="2"/>
              <a:buNone/>
            </a:pPr>
            <a:r>
              <a:rPr lang="en-US" altLang="en-US" sz="1800">
                <a:latin typeface="Courier New" pitchFamily="49" charset="0"/>
                <a:cs typeface="Courier New" pitchFamily="49" charset="0"/>
              </a:rPr>
              <a:t>S: </a:t>
            </a:r>
            <a:r>
              <a:rPr lang="en-US" altLang="en-US" sz="1800" b="1">
                <a:latin typeface="Courier New" pitchFamily="49" charset="0"/>
                <a:cs typeface="Courier New" pitchFamily="49" charset="0"/>
              </a:rPr>
              <a:t>+OK</a:t>
            </a:r>
            <a:r>
              <a:rPr lang="en-US" altLang="en-US" sz="1800">
                <a:latin typeface="Courier New" pitchFamily="49" charset="0"/>
                <a:cs typeface="Courier New" pitchFamily="49" charset="0"/>
              </a:rPr>
              <a:t> bob</a:t>
            </a:r>
          </a:p>
          <a:p>
            <a:pPr marL="0" indent="0">
              <a:buFont typeface="Wingdings" pitchFamily="2" charset="2"/>
              <a:buNone/>
            </a:pPr>
            <a:r>
              <a:rPr lang="en-US" altLang="en-US" sz="1800">
                <a:latin typeface="Courier New" pitchFamily="49" charset="0"/>
                <a:cs typeface="Courier New" pitchFamily="49" charset="0"/>
              </a:rPr>
              <a:t>C: </a:t>
            </a:r>
            <a:r>
              <a:rPr lang="en-US" altLang="en-US" sz="1800" b="1">
                <a:latin typeface="Courier New" pitchFamily="49" charset="0"/>
                <a:cs typeface="Courier New" pitchFamily="49" charset="0"/>
              </a:rPr>
              <a:t>PASS</a:t>
            </a:r>
            <a:r>
              <a:rPr lang="en-US" altLang="en-US" sz="1800">
                <a:latin typeface="Courier New" pitchFamily="49" charset="0"/>
                <a:cs typeface="Courier New" pitchFamily="49" charset="0"/>
              </a:rPr>
              <a:t> redqueen</a:t>
            </a:r>
          </a:p>
          <a:p>
            <a:pPr marL="0" indent="0">
              <a:buFont typeface="Wingdings" pitchFamily="2" charset="2"/>
              <a:buNone/>
            </a:pPr>
            <a:r>
              <a:rPr lang="en-US" altLang="en-US" sz="1800">
                <a:latin typeface="Courier New" pitchFamily="49" charset="0"/>
                <a:cs typeface="Courier New" pitchFamily="49" charset="0"/>
              </a:rPr>
              <a:t>S: </a:t>
            </a:r>
            <a:r>
              <a:rPr lang="en-US" altLang="en-US" sz="1800" b="1">
                <a:latin typeface="Courier New" pitchFamily="49" charset="0"/>
                <a:cs typeface="Courier New" pitchFamily="49" charset="0"/>
              </a:rPr>
              <a:t>+OK</a:t>
            </a:r>
            <a:r>
              <a:rPr lang="en-US" altLang="en-US" sz="1800">
                <a:latin typeface="Courier New" pitchFamily="49" charset="0"/>
                <a:cs typeface="Courier New" pitchFamily="49" charset="0"/>
              </a:rPr>
              <a:t> bob's maildrop has 2 messages (320 octets)</a:t>
            </a:r>
          </a:p>
          <a:p>
            <a:pPr marL="0" indent="0">
              <a:buFont typeface="Wingdings" pitchFamily="2" charset="2"/>
              <a:buNone/>
            </a:pPr>
            <a:r>
              <a:rPr lang="en-US" altLang="en-US" sz="1800">
                <a:latin typeface="Courier New" pitchFamily="49" charset="0"/>
                <a:cs typeface="Courier New" pitchFamily="49" charset="0"/>
              </a:rPr>
              <a:t>C: </a:t>
            </a:r>
            <a:r>
              <a:rPr lang="en-US" altLang="en-US" sz="1800" b="1">
                <a:latin typeface="Courier New" pitchFamily="49" charset="0"/>
                <a:cs typeface="Courier New" pitchFamily="49" charset="0"/>
              </a:rPr>
              <a:t>LIST</a:t>
            </a:r>
          </a:p>
          <a:p>
            <a:pPr marL="0" indent="0">
              <a:buFont typeface="Wingdings" pitchFamily="2" charset="2"/>
              <a:buNone/>
            </a:pPr>
            <a:r>
              <a:rPr lang="en-US" altLang="en-US" sz="1800">
                <a:latin typeface="Courier New" pitchFamily="49" charset="0"/>
                <a:cs typeface="Courier New" pitchFamily="49" charset="0"/>
              </a:rPr>
              <a:t>S: </a:t>
            </a:r>
            <a:r>
              <a:rPr lang="en-US" altLang="en-US" sz="1800" b="1">
                <a:latin typeface="Courier New" pitchFamily="49" charset="0"/>
                <a:cs typeface="Courier New" pitchFamily="49" charset="0"/>
              </a:rPr>
              <a:t>+OK</a:t>
            </a:r>
            <a:r>
              <a:rPr lang="en-US" altLang="en-US" sz="1800">
                <a:latin typeface="Courier New" pitchFamily="49" charset="0"/>
                <a:cs typeface="Courier New" pitchFamily="49" charset="0"/>
              </a:rPr>
              <a:t> 2 messages (320 octets)</a:t>
            </a:r>
          </a:p>
          <a:p>
            <a:pPr marL="0" indent="0">
              <a:buFont typeface="Wingdings" pitchFamily="2" charset="2"/>
              <a:buNone/>
            </a:pPr>
            <a:r>
              <a:rPr lang="en-US" altLang="en-US" sz="1800">
                <a:latin typeface="Courier New" pitchFamily="49" charset="0"/>
                <a:cs typeface="Courier New" pitchFamily="49" charset="0"/>
              </a:rPr>
              <a:t>S: 1 120</a:t>
            </a:r>
          </a:p>
          <a:p>
            <a:pPr marL="0" indent="0">
              <a:buFont typeface="Wingdings" pitchFamily="2" charset="2"/>
              <a:buNone/>
            </a:pPr>
            <a:r>
              <a:rPr lang="en-US" altLang="en-US" sz="1800">
                <a:latin typeface="Courier New" pitchFamily="49" charset="0"/>
                <a:cs typeface="Courier New" pitchFamily="49" charset="0"/>
              </a:rPr>
              <a:t>S: 2 200</a:t>
            </a:r>
          </a:p>
          <a:p>
            <a:pPr marL="0" indent="0">
              <a:buFont typeface="Wingdings" pitchFamily="2" charset="2"/>
              <a:buNone/>
            </a:pPr>
            <a:r>
              <a:rPr lang="en-US" altLang="en-US" sz="1800">
                <a:latin typeface="Courier New" pitchFamily="49" charset="0"/>
                <a:cs typeface="Courier New" pitchFamily="49" charset="0"/>
              </a:rPr>
              <a:t>S: .</a:t>
            </a:r>
          </a:p>
          <a:p>
            <a:pPr marL="0" indent="0">
              <a:buFont typeface="Wingdings" pitchFamily="2" charset="2"/>
              <a:buNone/>
            </a:pPr>
            <a:r>
              <a:rPr lang="en-US" altLang="en-US" sz="1800" i="1">
                <a:latin typeface="Courier New" pitchFamily="49" charset="0"/>
                <a:cs typeface="Courier New" pitchFamily="49" charset="0"/>
              </a:rPr>
              <a:t>C: </a:t>
            </a:r>
            <a:r>
              <a:rPr lang="en-US" altLang="en-US" sz="1800" b="1" i="1">
                <a:latin typeface="Courier New" pitchFamily="49" charset="0"/>
                <a:cs typeface="Courier New" pitchFamily="49" charset="0"/>
              </a:rPr>
              <a:t>QUIT</a:t>
            </a:r>
          </a:p>
          <a:p>
            <a:pPr marL="0" indent="0">
              <a:buFont typeface="Wingdings" pitchFamily="2" charset="2"/>
              <a:buNone/>
            </a:pPr>
            <a:r>
              <a:rPr lang="en-US" altLang="en-US" sz="1800" i="1">
                <a:latin typeface="Courier New" pitchFamily="49" charset="0"/>
                <a:cs typeface="Courier New" pitchFamily="49" charset="0"/>
              </a:rPr>
              <a:t>S: </a:t>
            </a:r>
            <a:r>
              <a:rPr lang="en-US" altLang="en-US" sz="1800" b="1" i="1">
                <a:latin typeface="Courier New" pitchFamily="49" charset="0"/>
                <a:cs typeface="Courier New" pitchFamily="49" charset="0"/>
              </a:rPr>
              <a:t>+OK</a:t>
            </a:r>
            <a:r>
              <a:rPr lang="en-US" altLang="en-US" sz="1800" i="1">
                <a:latin typeface="Courier New" pitchFamily="49" charset="0"/>
                <a:cs typeface="Courier New" pitchFamily="49" charset="0"/>
              </a:rPr>
              <a:t> dewey POP3 server signing off (maildrop empty)</a:t>
            </a:r>
          </a:p>
          <a:p>
            <a:pPr marL="0" indent="0">
              <a:buFont typeface="Wingdings" pitchFamily="2" charset="2"/>
              <a:buNone/>
            </a:pPr>
            <a:r>
              <a:rPr lang="en-US" altLang="en-US" sz="1800" i="1">
                <a:latin typeface="Courier New" pitchFamily="49" charset="0"/>
                <a:cs typeface="Courier New" pitchFamily="49" charset="0"/>
              </a:rPr>
              <a:t>C: &lt;client hangs u&gt;</a:t>
            </a: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54</a:t>
            </a:fld>
            <a:endParaRPr lang="vi-VN"/>
          </a:p>
        </p:txBody>
      </p:sp>
    </p:spTree>
    <p:extLst>
      <p:ext uri="{BB962C8B-B14F-4D97-AF65-F5344CB8AC3E}">
        <p14:creationId xmlns:p14="http://schemas.microsoft.com/office/powerpoint/2010/main" val="1947526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z="3600"/>
              <a:t>Example: FTP authentication</a:t>
            </a:r>
          </a:p>
        </p:txBody>
      </p:sp>
      <p:sp>
        <p:nvSpPr>
          <p:cNvPr id="38915" name="Content Placeholder 2"/>
          <p:cNvSpPr>
            <a:spLocks noGrp="1"/>
          </p:cNvSpPr>
          <p:nvPr>
            <p:ph idx="1"/>
          </p:nvPr>
        </p:nvSpPr>
        <p:spPr>
          <a:xfrm>
            <a:off x="457200" y="1676400"/>
            <a:ext cx="8229600" cy="4419600"/>
          </a:xfrm>
          <a:solidFill>
            <a:schemeClr val="bg1"/>
          </a:solidFill>
        </p:spPr>
        <p:txBody>
          <a:bodyPr/>
          <a:lstStyle/>
          <a:p>
            <a:pPr marL="0" indent="0">
              <a:buFont typeface="Wingdings" pitchFamily="2" charset="2"/>
              <a:buNone/>
            </a:pPr>
            <a:r>
              <a:rPr lang="en-US" altLang="en-US" sz="1800">
                <a:latin typeface="Courier New" pitchFamily="49" charset="0"/>
                <a:cs typeface="Courier New" pitchFamily="49" charset="0"/>
              </a:rPr>
              <a:t>&gt;   ftp 202.191.56.65  </a:t>
            </a:r>
          </a:p>
          <a:p>
            <a:pPr marL="0" indent="0">
              <a:buFont typeface="Wingdings" pitchFamily="2" charset="2"/>
              <a:buNone/>
            </a:pPr>
            <a:r>
              <a:rPr lang="en-US" altLang="en-US" sz="1800">
                <a:latin typeface="Courier New" pitchFamily="49" charset="0"/>
                <a:cs typeface="Courier New" pitchFamily="49" charset="0"/>
              </a:rPr>
              <a:t>C: Connected to 202.91.56.65  </a:t>
            </a:r>
          </a:p>
          <a:p>
            <a:pPr marL="0" indent="0">
              <a:buFont typeface="Wingdings" pitchFamily="2" charset="2"/>
              <a:buNone/>
            </a:pPr>
            <a:r>
              <a:rPr lang="en-US" altLang="en-US" sz="1800">
                <a:latin typeface="Courier New" pitchFamily="49" charset="0"/>
                <a:cs typeface="Courier New" pitchFamily="49" charset="0"/>
              </a:rPr>
              <a:t>S: </a:t>
            </a:r>
            <a:r>
              <a:rPr lang="en-US" altLang="en-US" sz="1800" b="1">
                <a:latin typeface="Courier New" pitchFamily="49" charset="0"/>
                <a:cs typeface="Courier New" pitchFamily="49" charset="0"/>
              </a:rPr>
              <a:t>220</a:t>
            </a:r>
            <a:r>
              <a:rPr lang="en-US" altLang="en-US" sz="1800">
                <a:latin typeface="Courier New" pitchFamily="49" charset="0"/>
                <a:cs typeface="Courier New" pitchFamily="49" charset="0"/>
              </a:rPr>
              <a:t> Servers identifying string</a:t>
            </a:r>
          </a:p>
          <a:p>
            <a:pPr marL="0" indent="0">
              <a:buFont typeface="Wingdings" pitchFamily="2" charset="2"/>
              <a:buNone/>
            </a:pPr>
            <a:r>
              <a:rPr lang="en-US" altLang="en-US" sz="1800" b="1">
                <a:solidFill>
                  <a:srgbClr val="C00000"/>
                </a:solidFill>
                <a:latin typeface="Courier New" pitchFamily="49" charset="0"/>
                <a:cs typeface="Courier New" pitchFamily="49" charset="0"/>
              </a:rPr>
              <a:t>User: ngoctn (C: USER ngoctn)</a:t>
            </a:r>
          </a:p>
          <a:p>
            <a:pPr marL="0" indent="0">
              <a:buFont typeface="Wingdings" pitchFamily="2" charset="2"/>
              <a:buNone/>
            </a:pPr>
            <a:r>
              <a:rPr lang="en-US" altLang="en-US" sz="1800">
                <a:latin typeface="Courier New" pitchFamily="49" charset="0"/>
                <a:cs typeface="Courier New" pitchFamily="49" charset="0"/>
              </a:rPr>
              <a:t>S: </a:t>
            </a:r>
            <a:r>
              <a:rPr lang="en-US" altLang="en-US" sz="1800" b="1">
                <a:latin typeface="Courier New" pitchFamily="49" charset="0"/>
                <a:cs typeface="Courier New" pitchFamily="49" charset="0"/>
              </a:rPr>
              <a:t>331 </a:t>
            </a:r>
            <a:r>
              <a:rPr lang="en-US" altLang="en-US" sz="1800">
                <a:latin typeface="Courier New" pitchFamily="49" charset="0"/>
                <a:cs typeface="Courier New" pitchFamily="49" charset="0"/>
              </a:rPr>
              <a:t>Password required for tungbt </a:t>
            </a:r>
          </a:p>
          <a:p>
            <a:pPr marL="0" indent="0">
              <a:buFont typeface="Wingdings" pitchFamily="2" charset="2"/>
              <a:buNone/>
            </a:pPr>
            <a:r>
              <a:rPr lang="en-US" altLang="en-US" sz="1800" b="1">
                <a:solidFill>
                  <a:srgbClr val="C00000"/>
                </a:solidFill>
                <a:latin typeface="Courier New" pitchFamily="49" charset="0"/>
                <a:cs typeface="Courier New" pitchFamily="49" charset="0"/>
              </a:rPr>
              <a:t>Password:(C: PASS)</a:t>
            </a:r>
          </a:p>
          <a:p>
            <a:pPr marL="0" indent="0">
              <a:buFont typeface="Wingdings" pitchFamily="2" charset="2"/>
              <a:buNone/>
            </a:pPr>
            <a:r>
              <a:rPr lang="en-US" altLang="en-US" sz="1800">
                <a:latin typeface="Courier New" pitchFamily="49" charset="0"/>
                <a:cs typeface="Courier New" pitchFamily="49" charset="0"/>
              </a:rPr>
              <a:t>S: </a:t>
            </a:r>
            <a:r>
              <a:rPr lang="en-US" altLang="en-US" sz="1800" b="1">
                <a:latin typeface="Courier New" pitchFamily="49" charset="0"/>
                <a:cs typeface="Courier New" pitchFamily="49" charset="0"/>
              </a:rPr>
              <a:t>530</a:t>
            </a:r>
            <a:r>
              <a:rPr lang="en-US" altLang="en-US" sz="1800">
                <a:latin typeface="Courier New" pitchFamily="49" charset="0"/>
                <a:cs typeface="Courier New" pitchFamily="49" charset="0"/>
              </a:rPr>
              <a:t> Login incorrect</a:t>
            </a:r>
            <a:r>
              <a:rPr lang="en-US" altLang="en-US" sz="1800" i="1">
                <a:latin typeface="Courier New" pitchFamily="49" charset="0"/>
                <a:cs typeface="Courier New" pitchFamily="49" charset="0"/>
              </a:rPr>
              <a:t>  </a:t>
            </a:r>
          </a:p>
          <a:p>
            <a:pPr marL="0" indent="0">
              <a:buFont typeface="Wingdings" pitchFamily="2" charset="2"/>
              <a:buNone/>
            </a:pPr>
            <a:r>
              <a:rPr lang="en-US" altLang="en-US" sz="1800">
                <a:latin typeface="Courier New" pitchFamily="49" charset="0"/>
                <a:cs typeface="Courier New" pitchFamily="49" charset="0"/>
              </a:rPr>
              <a:t>C: </a:t>
            </a:r>
            <a:r>
              <a:rPr lang="en-US" altLang="en-US" sz="1800" b="1">
                <a:latin typeface="Courier New" pitchFamily="49" charset="0"/>
                <a:cs typeface="Courier New" pitchFamily="49" charset="0"/>
              </a:rPr>
              <a:t>ls</a:t>
            </a:r>
            <a:endParaRPr lang="en-US" altLang="en-US" sz="1800">
              <a:latin typeface="Courier New" pitchFamily="49" charset="0"/>
              <a:cs typeface="Courier New" pitchFamily="49" charset="0"/>
            </a:endParaRPr>
          </a:p>
          <a:p>
            <a:pPr marL="0" indent="0">
              <a:buFont typeface="Wingdings" pitchFamily="2" charset="2"/>
              <a:buNone/>
            </a:pPr>
            <a:r>
              <a:rPr lang="en-US" altLang="en-US" sz="1800">
                <a:latin typeface="Courier New" pitchFamily="49" charset="0"/>
                <a:cs typeface="Courier New" pitchFamily="49" charset="0"/>
              </a:rPr>
              <a:t>S: </a:t>
            </a:r>
            <a:r>
              <a:rPr lang="en-US" altLang="en-US" sz="1800" b="1">
                <a:latin typeface="Courier New" pitchFamily="49" charset="0"/>
                <a:cs typeface="Courier New" pitchFamily="49" charset="0"/>
              </a:rPr>
              <a:t>530</a:t>
            </a:r>
            <a:r>
              <a:rPr lang="en-US" altLang="en-US" sz="1800">
                <a:latin typeface="Courier New" pitchFamily="49" charset="0"/>
                <a:cs typeface="Courier New" pitchFamily="49" charset="0"/>
              </a:rPr>
              <a:t> Please login with USER and PASS</a:t>
            </a:r>
          </a:p>
          <a:p>
            <a:pPr marL="0" indent="0">
              <a:buFont typeface="Wingdings" pitchFamily="2" charset="2"/>
              <a:buNone/>
            </a:pPr>
            <a:r>
              <a:rPr lang="en-US" altLang="en-US" sz="1800">
                <a:latin typeface="Courier New" pitchFamily="49" charset="0"/>
                <a:cs typeface="Courier New" pitchFamily="49" charset="0"/>
              </a:rPr>
              <a:t>C: USER ngoctn</a:t>
            </a:r>
          </a:p>
          <a:p>
            <a:pPr marL="0" indent="0">
              <a:buFont typeface="Wingdings" pitchFamily="2" charset="2"/>
              <a:buNone/>
            </a:pPr>
            <a:r>
              <a:rPr lang="en-US" altLang="en-US" sz="1800">
                <a:latin typeface="Courier New" pitchFamily="49" charset="0"/>
                <a:cs typeface="Courier New" pitchFamily="49" charset="0"/>
              </a:rPr>
              <a:t>S: </a:t>
            </a:r>
            <a:r>
              <a:rPr lang="en-US" altLang="en-US" sz="1800" b="1">
                <a:latin typeface="Courier New" pitchFamily="49" charset="0"/>
                <a:cs typeface="Courier New" pitchFamily="49" charset="0"/>
              </a:rPr>
              <a:t>331 </a:t>
            </a:r>
            <a:r>
              <a:rPr lang="en-US" altLang="en-US" sz="1800">
                <a:latin typeface="Courier New" pitchFamily="49" charset="0"/>
                <a:cs typeface="Courier New" pitchFamily="49" charset="0"/>
              </a:rPr>
              <a:t>Password required for tungbt</a:t>
            </a:r>
          </a:p>
          <a:p>
            <a:pPr marL="0" indent="0">
              <a:buFont typeface="Wingdings" pitchFamily="2" charset="2"/>
              <a:buNone/>
            </a:pPr>
            <a:r>
              <a:rPr lang="en-US" altLang="en-US" sz="1800" b="1">
                <a:solidFill>
                  <a:srgbClr val="C00000"/>
                </a:solidFill>
                <a:latin typeface="Courier New" pitchFamily="49" charset="0"/>
                <a:cs typeface="Courier New" pitchFamily="49" charset="0"/>
              </a:rPr>
              <a:t>Password:(C: PASS)</a:t>
            </a:r>
          </a:p>
          <a:p>
            <a:pPr marL="0" indent="0">
              <a:buFont typeface="Wingdings" pitchFamily="2" charset="2"/>
              <a:buNone/>
            </a:pPr>
            <a:r>
              <a:rPr lang="en-US" altLang="en-US" sz="1800">
                <a:latin typeface="Courier New" pitchFamily="49" charset="0"/>
                <a:cs typeface="Courier New" pitchFamily="49" charset="0"/>
              </a:rPr>
              <a:t>S: </a:t>
            </a:r>
            <a:r>
              <a:rPr lang="en-US" altLang="en-US" sz="1800" b="1">
                <a:latin typeface="Courier New" pitchFamily="49" charset="0"/>
                <a:cs typeface="Courier New" pitchFamily="49" charset="0"/>
              </a:rPr>
              <a:t>230</a:t>
            </a:r>
            <a:r>
              <a:rPr lang="en-US" altLang="en-US" sz="1800">
                <a:latin typeface="Courier New" pitchFamily="49" charset="0"/>
                <a:cs typeface="Courier New" pitchFamily="49" charset="0"/>
              </a:rPr>
              <a:t> User tungbt logged in</a:t>
            </a: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55</a:t>
            </a:fld>
            <a:endParaRPr lang="vi-VN"/>
          </a:p>
        </p:txBody>
      </p:sp>
    </p:spTree>
    <p:extLst>
      <p:ext uri="{BB962C8B-B14F-4D97-AF65-F5344CB8AC3E}">
        <p14:creationId xmlns:p14="http://schemas.microsoft.com/office/powerpoint/2010/main" val="3436400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a:t>Steps in design</a:t>
            </a:r>
          </a:p>
        </p:txBody>
      </p:sp>
      <p:sp>
        <p:nvSpPr>
          <p:cNvPr id="3" name="Content Placeholder 2"/>
          <p:cNvSpPr>
            <a:spLocks noGrp="1"/>
          </p:cNvSpPr>
          <p:nvPr>
            <p:ph idx="1"/>
          </p:nvPr>
        </p:nvSpPr>
        <p:spPr>
          <a:xfrm>
            <a:off x="457200" y="1524000"/>
            <a:ext cx="8229600" cy="4876800"/>
          </a:xfrm>
        </p:spPr>
        <p:txBody>
          <a:bodyPr/>
          <a:lstStyle/>
          <a:p>
            <a:pPr marL="457200" indent="-457200">
              <a:buFont typeface="+mj-lt"/>
              <a:buAutoNum type="arabicPeriod"/>
            </a:pPr>
            <a:r>
              <a:rPr lang="en-US"/>
              <a:t>Define services</a:t>
            </a:r>
          </a:p>
          <a:p>
            <a:pPr marL="457200" indent="-457200">
              <a:buFont typeface="+mj-lt"/>
              <a:buAutoNum type="arabicPeriod"/>
            </a:pPr>
            <a:r>
              <a:rPr lang="en-US"/>
              <a:t>Choose application model(client/server, P2P,…)</a:t>
            </a:r>
          </a:p>
          <a:p>
            <a:pPr marL="457200" indent="-457200">
              <a:buFont typeface="+mj-lt"/>
              <a:buAutoNum type="arabicPeriod"/>
            </a:pPr>
            <a:r>
              <a:rPr lang="en-US"/>
              <a:t>Establish the design goals</a:t>
            </a:r>
          </a:p>
          <a:p>
            <a:pPr marL="457200" indent="-457200">
              <a:buFont typeface="+mj-lt"/>
              <a:buAutoNum type="arabicPeriod"/>
            </a:pPr>
            <a:r>
              <a:rPr lang="en-US"/>
              <a:t>Design the message structure: format, fields, types</a:t>
            </a:r>
            <a:br>
              <a:rPr lang="en-US"/>
            </a:br>
            <a:r>
              <a:rPr lang="en-US"/>
              <a:t>of messages, encoding, … </a:t>
            </a:r>
          </a:p>
          <a:p>
            <a:pPr marL="457200" indent="-457200">
              <a:buFont typeface="+mj-lt"/>
              <a:buAutoNum type="arabicPeriod"/>
            </a:pPr>
            <a:r>
              <a:rPr lang="en-US"/>
              <a:t>Protocol processing</a:t>
            </a:r>
          </a:p>
          <a:p>
            <a:pPr marL="457200" indent="-457200">
              <a:buFont typeface="+mj-lt"/>
              <a:buAutoNum type="arabicPeriod"/>
            </a:pPr>
            <a:r>
              <a:rPr lang="en-US"/>
              <a:t>Interaction with environment (DNS, DHCP…)</a:t>
            </a:r>
            <a:br>
              <a:rPr lang="en-US"/>
            </a:br>
            <a:endParaRPr lang="en-US"/>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56</a:t>
            </a:fld>
            <a:endParaRPr lang="vi-VN"/>
          </a:p>
        </p:txBody>
      </p:sp>
    </p:spTree>
    <p:extLst>
      <p:ext uri="{BB962C8B-B14F-4D97-AF65-F5344CB8AC3E}">
        <p14:creationId xmlns:p14="http://schemas.microsoft.com/office/powerpoint/2010/main" val="139801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a:t>Design Goals</a:t>
            </a:r>
          </a:p>
        </p:txBody>
      </p:sp>
      <p:sp>
        <p:nvSpPr>
          <p:cNvPr id="3" name="Content Placeholder 2"/>
          <p:cNvSpPr>
            <a:spLocks noGrp="1"/>
          </p:cNvSpPr>
          <p:nvPr>
            <p:ph idx="1"/>
          </p:nvPr>
        </p:nvSpPr>
        <p:spPr/>
        <p:txBody>
          <a:bodyPr/>
          <a:lstStyle/>
          <a:p>
            <a:r>
              <a:rPr lang="en-US"/>
              <a:t>Do we need reliable exchanges? </a:t>
            </a:r>
          </a:p>
          <a:p>
            <a:r>
              <a:rPr lang="en-US"/>
              <a:t>How many types of parties are involved? Can they all</a:t>
            </a:r>
            <a:br>
              <a:rPr lang="en-US"/>
            </a:br>
            <a:r>
              <a:rPr lang="en-US"/>
              <a:t>communicate to each other?</a:t>
            </a:r>
          </a:p>
          <a:p>
            <a:r>
              <a:rPr lang="en-US"/>
              <a:t>Is the authentication of parties needed</a:t>
            </a:r>
          </a:p>
          <a:p>
            <a:r>
              <a:rPr lang="en-US"/>
              <a:t>How important is the authentication of parties?</a:t>
            </a:r>
          </a:p>
          <a:p>
            <a:r>
              <a:rPr lang="en-US"/>
              <a:t>Is the transferred data confidential? What degree of</a:t>
            </a:r>
            <a:br>
              <a:rPr lang="en-US"/>
            </a:br>
            <a:r>
              <a:rPr lang="en-US"/>
              <a:t>authorization is needed?</a:t>
            </a:r>
          </a:p>
          <a:p>
            <a:r>
              <a:rPr lang="en-US"/>
              <a:t>Do we need complex error handling? </a:t>
            </a:r>
            <a:br>
              <a:rPr lang="en-US"/>
            </a:br>
            <a:br>
              <a:rPr lang="en-US"/>
            </a:br>
            <a:br>
              <a:rPr lang="en-US"/>
            </a:br>
            <a:endParaRPr lang="en-US"/>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57</a:t>
            </a:fld>
            <a:endParaRPr lang="vi-VN"/>
          </a:p>
        </p:txBody>
      </p:sp>
    </p:spTree>
    <p:extLst>
      <p:ext uri="{BB962C8B-B14F-4D97-AF65-F5344CB8AC3E}">
        <p14:creationId xmlns:p14="http://schemas.microsoft.com/office/powerpoint/2010/main" val="20365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381000"/>
            <a:ext cx="8229600" cy="838200"/>
          </a:xfrm>
        </p:spPr>
        <p:txBody>
          <a:bodyPr/>
          <a:lstStyle/>
          <a:p>
            <a:r>
              <a:rPr lang="en-US" altLang="en-US"/>
              <a:t>Design Issues</a:t>
            </a:r>
          </a:p>
        </p:txBody>
      </p:sp>
      <p:sp>
        <p:nvSpPr>
          <p:cNvPr id="39939" name="Content Placeholder 2"/>
          <p:cNvSpPr>
            <a:spLocks noGrp="1"/>
          </p:cNvSpPr>
          <p:nvPr>
            <p:ph idx="1"/>
          </p:nvPr>
        </p:nvSpPr>
        <p:spPr>
          <a:xfrm>
            <a:off x="457200" y="1371600"/>
            <a:ext cx="8229600" cy="5029200"/>
          </a:xfrm>
        </p:spPr>
        <p:txBody>
          <a:bodyPr/>
          <a:lstStyle/>
          <a:p>
            <a:r>
              <a:rPr lang="en-US" altLang="en-US"/>
              <a:t>Is it to be stateful vs stateless? </a:t>
            </a:r>
          </a:p>
          <a:p>
            <a:r>
              <a:rPr lang="en-US" altLang="en-US"/>
              <a:t>Is the transport protocol reliable or unreliable?</a:t>
            </a:r>
          </a:p>
          <a:p>
            <a:r>
              <a:rPr lang="en-US" altLang="en-US"/>
              <a:t>Are replies needed?</a:t>
            </a:r>
          </a:p>
          <a:p>
            <a:pPr lvl="1"/>
            <a:r>
              <a:rPr lang="en-US" altLang="en-US"/>
              <a:t>How to respond to lose replies?</a:t>
            </a:r>
          </a:p>
          <a:p>
            <a:r>
              <a:rPr lang="en-US" altLang="en-US"/>
              <a:t>Is it to be broadcast, multicast or unicast?</a:t>
            </a:r>
          </a:p>
          <a:p>
            <a:pPr lvl="1"/>
            <a:r>
              <a:rPr lang="en-US" altLang="en-US"/>
              <a:t>Boadrcast, multicast: must use UDP Socket</a:t>
            </a:r>
          </a:p>
          <a:p>
            <a:r>
              <a:rPr lang="en-US" altLang="en-US"/>
              <a:t>Are there multiple connections?</a:t>
            </a:r>
          </a:p>
          <a:p>
            <a:pPr lvl="1"/>
            <a:r>
              <a:rPr lang="en-US" altLang="en-US"/>
              <a:t>  How to synchronize?</a:t>
            </a:r>
          </a:p>
          <a:p>
            <a:r>
              <a:rPr lang="en-US"/>
              <a:t>How many types of parties are involved? Can they all</a:t>
            </a:r>
            <a:br>
              <a:rPr lang="en-US"/>
            </a:br>
            <a:r>
              <a:rPr lang="en-US"/>
              <a:t>communicate to each other?</a:t>
            </a:r>
          </a:p>
          <a:p>
            <a:r>
              <a:rPr lang="en-US" altLang="en-US"/>
              <a:t>Session management</a:t>
            </a:r>
          </a:p>
          <a:p>
            <a:r>
              <a:rPr lang="en-US" altLang="en-US"/>
              <a:t>Security: authentication, authorization, </a:t>
            </a:r>
            <a:r>
              <a:rPr lang="en-US"/>
              <a:t>confidential…</a:t>
            </a:r>
            <a:endParaRPr lang="en-US" altLang="en-US"/>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58</a:t>
            </a:fld>
            <a:endParaRPr lang="vi-VN"/>
          </a:p>
        </p:txBody>
      </p:sp>
    </p:spTree>
    <p:extLst>
      <p:ext uri="{BB962C8B-B14F-4D97-AF65-F5344CB8AC3E}">
        <p14:creationId xmlns:p14="http://schemas.microsoft.com/office/powerpoint/2010/main" val="1299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9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381000"/>
            <a:ext cx="8229600" cy="838200"/>
          </a:xfrm>
        </p:spPr>
        <p:txBody>
          <a:bodyPr>
            <a:normAutofit/>
          </a:bodyPr>
          <a:lstStyle/>
          <a:p>
            <a:r>
              <a:rPr lang="en-US"/>
              <a:t>Designing the Message</a:t>
            </a:r>
            <a:r>
              <a:rPr lang="en-US" altLang="en-US"/>
              <a:t>	</a:t>
            </a:r>
          </a:p>
        </p:txBody>
      </p:sp>
      <p:sp>
        <p:nvSpPr>
          <p:cNvPr id="40963" name="Content Placeholder 2"/>
          <p:cNvSpPr>
            <a:spLocks noGrp="1"/>
          </p:cNvSpPr>
          <p:nvPr>
            <p:ph idx="1"/>
          </p:nvPr>
        </p:nvSpPr>
        <p:spPr>
          <a:xfrm>
            <a:off x="457200" y="1219200"/>
            <a:ext cx="4953000" cy="4876800"/>
          </a:xfrm>
        </p:spPr>
        <p:txBody>
          <a:bodyPr/>
          <a:lstStyle/>
          <a:p>
            <a:r>
              <a:rPr lang="en-US"/>
              <a:t>Header: contains structured fields</a:t>
            </a:r>
            <a:br>
              <a:rPr lang="en-US" i="1"/>
            </a:br>
            <a:r>
              <a:rPr lang="en-US"/>
              <a:t>describing the actual data in the</a:t>
            </a:r>
            <a:br>
              <a:rPr lang="en-US"/>
            </a:br>
            <a:r>
              <a:rPr lang="en-US"/>
              <a:t>message, such as</a:t>
            </a:r>
          </a:p>
          <a:p>
            <a:pPr lvl="1"/>
            <a:r>
              <a:rPr lang="en-US"/>
              <a:t>message type</a:t>
            </a:r>
          </a:p>
          <a:p>
            <a:pPr lvl="1"/>
            <a:r>
              <a:rPr lang="en-US"/>
              <a:t>command</a:t>
            </a:r>
          </a:p>
          <a:p>
            <a:pPr lvl="1"/>
            <a:r>
              <a:rPr lang="en-US"/>
              <a:t>body size</a:t>
            </a:r>
          </a:p>
          <a:p>
            <a:pPr lvl="1"/>
            <a:r>
              <a:rPr lang="en-US"/>
              <a:t>recipient information</a:t>
            </a:r>
          </a:p>
          <a:p>
            <a:pPr lvl="1"/>
            <a:r>
              <a:rPr lang="en-US"/>
              <a:t>sequence information</a:t>
            </a:r>
          </a:p>
          <a:p>
            <a:pPr lvl="1"/>
            <a:r>
              <a:rPr lang="en-US"/>
              <a:t>retransmission count…</a:t>
            </a:r>
          </a:p>
          <a:p>
            <a:r>
              <a:rPr lang="en-US"/>
              <a:t>Body: the actual data to be</a:t>
            </a:r>
            <a:br>
              <a:rPr lang="en-US"/>
            </a:br>
            <a:r>
              <a:rPr lang="en-US"/>
              <a:t>transmitted:</a:t>
            </a:r>
          </a:p>
          <a:p>
            <a:pPr lvl="1"/>
            <a:r>
              <a:rPr lang="en-US"/>
              <a:t>the command parameters</a:t>
            </a:r>
          </a:p>
          <a:p>
            <a:pPr lvl="1"/>
            <a:r>
              <a:rPr lang="en-US"/>
              <a:t>the data payload</a:t>
            </a:r>
            <a:r>
              <a:rPr lang="en-US" sz="1600"/>
              <a:t> </a:t>
            </a:r>
            <a:br>
              <a:rPr lang="en-US" sz="2800"/>
            </a:br>
            <a:endParaRPr lang="en-US" sz="2800"/>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59</a:t>
            </a:fld>
            <a:endParaRPr lang="vi-VN"/>
          </a:p>
        </p:txBody>
      </p:sp>
      <p:sp>
        <p:nvSpPr>
          <p:cNvPr id="3" name="Rectangle 2"/>
          <p:cNvSpPr/>
          <p:nvPr/>
        </p:nvSpPr>
        <p:spPr>
          <a:xfrm>
            <a:off x="5638800" y="1447800"/>
            <a:ext cx="2895600" cy="838200"/>
          </a:xfrm>
          <a:prstGeom prst="rect">
            <a:avLst/>
          </a:prstGeom>
          <a:solidFill>
            <a:srgbClr val="00B0F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Header</a:t>
            </a:r>
            <a:endParaRPr lang="en-US" sz="2400"/>
          </a:p>
        </p:txBody>
      </p:sp>
      <p:sp>
        <p:nvSpPr>
          <p:cNvPr id="6" name="Rectangle 5"/>
          <p:cNvSpPr/>
          <p:nvPr/>
        </p:nvSpPr>
        <p:spPr>
          <a:xfrm>
            <a:off x="5638800" y="2286000"/>
            <a:ext cx="2895600" cy="1905000"/>
          </a:xfrm>
          <a:prstGeom prst="rect">
            <a:avLst/>
          </a:prstGeom>
          <a:solidFill>
            <a:srgbClr val="92D05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Body</a:t>
            </a:r>
          </a:p>
        </p:txBody>
      </p:sp>
      <p:sp>
        <p:nvSpPr>
          <p:cNvPr id="4" name="TextBox 3"/>
          <p:cNvSpPr txBox="1"/>
          <p:nvPr/>
        </p:nvSpPr>
        <p:spPr>
          <a:xfrm>
            <a:off x="5486400" y="4572000"/>
            <a:ext cx="3733800" cy="1077218"/>
          </a:xfrm>
          <a:prstGeom prst="rect">
            <a:avLst/>
          </a:prstGeom>
          <a:noFill/>
        </p:spPr>
        <p:txBody>
          <a:bodyPr wrap="square" rtlCol="0">
            <a:spAutoFit/>
          </a:bodyPr>
          <a:lstStyle/>
          <a:p>
            <a:r>
              <a:rPr lang="en-US" sz="2400">
                <a:solidFill>
                  <a:srgbClr val="000000"/>
                </a:solidFill>
                <a:latin typeface="+mj-lt"/>
              </a:rPr>
              <a:t>The simplest formats:</a:t>
            </a:r>
          </a:p>
          <a:p>
            <a:pPr marL="285750" indent="-285750">
              <a:buFont typeface="Arial" panose="020B0604020202020204" pitchFamily="34" charset="0"/>
              <a:buChar char="•"/>
            </a:pPr>
            <a:r>
              <a:rPr lang="en-US" sz="2000">
                <a:solidFill>
                  <a:srgbClr val="000000"/>
                </a:solidFill>
                <a:latin typeface="+mj-lt"/>
              </a:rPr>
              <a:t>Type – Length – Value(TLV)</a:t>
            </a:r>
          </a:p>
          <a:p>
            <a:pPr marL="285750" indent="-285750">
              <a:buFont typeface="Arial" panose="020B0604020202020204" pitchFamily="34" charset="0"/>
              <a:buChar char="•"/>
            </a:pPr>
            <a:r>
              <a:rPr lang="en-US" sz="2000">
                <a:solidFill>
                  <a:srgbClr val="000000"/>
                </a:solidFill>
                <a:latin typeface="+mj-lt"/>
              </a:rPr>
              <a:t>Type – Value</a:t>
            </a:r>
          </a:p>
        </p:txBody>
      </p:sp>
    </p:spTree>
    <p:extLst>
      <p:ext uri="{BB962C8B-B14F-4D97-AF65-F5344CB8AC3E}">
        <p14:creationId xmlns:p14="http://schemas.microsoft.com/office/powerpoint/2010/main" val="215442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81000"/>
            <a:ext cx="8229600" cy="762000"/>
          </a:xfrm>
        </p:spPr>
        <p:txBody>
          <a:bodyPr/>
          <a:lstStyle/>
          <a:p>
            <a:pPr eaLnBrk="1" hangingPunct="1">
              <a:defRPr/>
            </a:pPr>
            <a:r>
              <a:rPr lang="vi-VN" altLang="en-US">
                <a:latin typeface="Courier New" panose="02070309020205020404" pitchFamily="49" charset="0"/>
                <a:cs typeface="Courier New" panose="02070309020205020404" pitchFamily="49" charset="0"/>
              </a:rPr>
              <a:t>close()</a:t>
            </a:r>
          </a:p>
        </p:txBody>
      </p:sp>
      <p:sp>
        <p:nvSpPr>
          <p:cNvPr id="33795" name="Rectangle 3"/>
          <p:cNvSpPr>
            <a:spLocks noGrp="1" noChangeArrowheads="1"/>
          </p:cNvSpPr>
          <p:nvPr>
            <p:ph type="body" idx="1"/>
          </p:nvPr>
        </p:nvSpPr>
        <p:spPr>
          <a:xfrm>
            <a:off x="457200" y="2438400"/>
            <a:ext cx="8229600" cy="3962400"/>
          </a:xfrm>
        </p:spPr>
        <p:txBody>
          <a:bodyPr/>
          <a:lstStyle/>
          <a:p>
            <a:pPr eaLnBrk="1" hangingPunct="1">
              <a:defRPr/>
            </a:pPr>
            <a:r>
              <a:rPr lang="vi-VN" altLang="en-US"/>
              <a:t>Close a socket descriptor </a:t>
            </a:r>
          </a:p>
          <a:p>
            <a:pPr eaLnBrk="1" hangingPunct="1">
              <a:defRPr/>
            </a:pPr>
            <a:r>
              <a:rPr lang="en-US" altLang="en-US"/>
              <a:t>[IN] </a:t>
            </a:r>
            <a:r>
              <a:rPr lang="en-US" altLang="en-US">
                <a:latin typeface="Courier New" panose="02070309020205020404" pitchFamily="49" charset="0"/>
                <a:cs typeface="Courier New" panose="02070309020205020404" pitchFamily="49" charset="0"/>
              </a:rPr>
              <a:t>sockfd</a:t>
            </a:r>
            <a:r>
              <a:rPr lang="en-US" altLang="en-US"/>
              <a:t>: a</a:t>
            </a:r>
            <a:r>
              <a:rPr lang="vi-VN" altLang="en-US"/>
              <a:t> descriptor identifying a socket.</a:t>
            </a:r>
          </a:p>
          <a:p>
            <a:pPr eaLnBrk="1" hangingPunct="1">
              <a:defRPr/>
            </a:pPr>
            <a:r>
              <a:rPr lang="en-US" altLang="en-US"/>
              <a:t>Return value</a:t>
            </a:r>
          </a:p>
          <a:p>
            <a:pPr lvl="1" eaLnBrk="1" hangingPunct="1">
              <a:defRPr/>
            </a:pPr>
            <a:r>
              <a:rPr lang="en-US" altLang="en-US"/>
              <a:t>Returns 0  if no error occurs.  </a:t>
            </a:r>
          </a:p>
          <a:p>
            <a:pPr lvl="1" eaLnBrk="1" hangingPunct="1">
              <a:defRPr/>
            </a:pPr>
            <a:r>
              <a:rPr lang="en-US" altLang="en-US"/>
              <a:t>Otherwise, return -1 (</a:t>
            </a:r>
            <a:r>
              <a:rPr lang="vi-VN" altLang="en-US"/>
              <a:t>and </a:t>
            </a:r>
            <a:r>
              <a:rPr lang="vi-VN" altLang="en-US" b="1"/>
              <a:t>errno </a:t>
            </a:r>
            <a:r>
              <a:rPr lang="vi-VN" altLang="en-US"/>
              <a:t>will be set accordingly)</a:t>
            </a:r>
            <a:endParaRPr lang="en-US" altLang="en-US"/>
          </a:p>
          <a:p>
            <a:pPr eaLnBrk="1" hangingPunct="1">
              <a:defRPr/>
            </a:pPr>
            <a:r>
              <a:rPr lang="en-US" altLang="en-US">
                <a:latin typeface="Courier New" panose="02070309020205020404" pitchFamily="49" charset="0"/>
                <a:cs typeface="Courier New" panose="02070309020205020404" pitchFamily="49" charset="0"/>
              </a:rPr>
              <a:t>close()</a:t>
            </a:r>
            <a:r>
              <a:rPr lang="en-US" altLang="en-US"/>
              <a:t> vs </a:t>
            </a:r>
            <a:r>
              <a:rPr lang="en-US" altLang="en-US">
                <a:latin typeface="Courier New" panose="02070309020205020404" pitchFamily="49" charset="0"/>
                <a:cs typeface="Courier New" panose="02070309020205020404" pitchFamily="49" charset="0"/>
              </a:rPr>
              <a:t>shutdown()</a:t>
            </a:r>
          </a:p>
          <a:p>
            <a:pPr lvl="1" eaLnBrk="1" hangingPunct="1">
              <a:defRPr/>
            </a:pPr>
            <a:r>
              <a:rPr lang="en-US" altLang="en-US">
                <a:latin typeface="Courier New" panose="02070309020205020404" pitchFamily="49" charset="0"/>
                <a:cs typeface="Courier New" panose="02070309020205020404" pitchFamily="49" charset="0"/>
              </a:rPr>
              <a:t>close()</a:t>
            </a:r>
            <a:r>
              <a:rPr lang="en-US" altLang="en-US">
                <a:latin typeface="+mj-lt"/>
                <a:cs typeface="Courier New" panose="02070309020205020404" pitchFamily="49" charset="0"/>
              </a:rPr>
              <a:t> </a:t>
            </a:r>
            <a:r>
              <a:rPr lang="en-US"/>
              <a:t>tries to complete this transmission before closing, frees the socket descriptor</a:t>
            </a:r>
            <a:endParaRPr lang="en-US">
              <a:latin typeface="Courier New" panose="02070309020205020404" pitchFamily="49" charset="0"/>
              <a:cs typeface="Courier New" panose="02070309020205020404" pitchFamily="49" charset="0"/>
            </a:endParaRPr>
          </a:p>
          <a:p>
            <a:pPr lvl="1" eaLnBrk="1" hangingPunct="1">
              <a:defRPr/>
            </a:pPr>
            <a:r>
              <a:rPr lang="en-US" altLang="en-US">
                <a:latin typeface="Courier New" panose="02070309020205020404" pitchFamily="49" charset="0"/>
                <a:cs typeface="Courier New" panose="02070309020205020404" pitchFamily="49" charset="0"/>
              </a:rPr>
              <a:t>shutdown()</a:t>
            </a:r>
            <a:r>
              <a:rPr lang="en-US" altLang="en-US">
                <a:latin typeface="+mj-lt"/>
                <a:cs typeface="Courier New" panose="02070309020205020404" pitchFamily="49" charset="0"/>
              </a:rPr>
              <a:t>: immediately stops </a:t>
            </a:r>
            <a:r>
              <a:rPr lang="en-US"/>
              <a:t>receiving and transmitting data, don’t releases the socket descriptor</a:t>
            </a:r>
            <a:endParaRPr lang="vi-VN" altLang="en-US">
              <a:latin typeface="+mj-lt"/>
              <a:cs typeface="Courier New" panose="02070309020205020404" pitchFamily="49" charset="0"/>
            </a:endParaRPr>
          </a:p>
        </p:txBody>
      </p:sp>
      <p:sp>
        <p:nvSpPr>
          <p:cNvPr id="11268" name="Text Box 4"/>
          <p:cNvSpPr txBox="1">
            <a:spLocks noChangeArrowheads="1"/>
          </p:cNvSpPr>
          <p:nvPr/>
        </p:nvSpPr>
        <p:spPr bwMode="auto">
          <a:xfrm>
            <a:off x="685800" y="1431925"/>
            <a:ext cx="7543800" cy="7016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spcBef>
                <a:spcPct val="20000"/>
              </a:spcBef>
              <a:buClr>
                <a:schemeClr val="accent2"/>
              </a:buClr>
              <a:buFont typeface="Wingdings" pitchFamily="2" charset="2"/>
              <a:buNone/>
            </a:pPr>
            <a:r>
              <a:rPr lang="en-US" altLang="en-US">
                <a:solidFill>
                  <a:srgbClr val="0000FF"/>
                </a:solidFill>
                <a:latin typeface="Courier New" pitchFamily="49" charset="0"/>
                <a:cs typeface="Courier New" pitchFamily="49" charset="0"/>
              </a:rPr>
              <a:t>#include</a:t>
            </a:r>
            <a:r>
              <a:rPr lang="en-US" altLang="en-US">
                <a:solidFill>
                  <a:srgbClr val="000000"/>
                </a:solidFill>
                <a:latin typeface="Courier New" pitchFamily="49" charset="0"/>
                <a:cs typeface="Courier New" pitchFamily="49" charset="0"/>
              </a:rPr>
              <a:t> </a:t>
            </a:r>
            <a:r>
              <a:rPr lang="en-US" altLang="en-US">
                <a:solidFill>
                  <a:srgbClr val="A31515"/>
                </a:solidFill>
                <a:latin typeface="Courier New" pitchFamily="49" charset="0"/>
                <a:cs typeface="Courier New" pitchFamily="49" charset="0"/>
              </a:rPr>
              <a:t>&lt;unistd.h&gt;</a:t>
            </a:r>
            <a:r>
              <a:rPr lang="en-US" altLang="en-US">
                <a:solidFill>
                  <a:srgbClr val="000000"/>
                </a:solidFill>
                <a:latin typeface="Courier New" pitchFamily="49" charset="0"/>
                <a:cs typeface="Courier New" pitchFamily="49" charset="0"/>
              </a:rPr>
              <a:t> </a:t>
            </a:r>
          </a:p>
          <a:p>
            <a:pPr>
              <a:spcBef>
                <a:spcPct val="20000"/>
              </a:spcBef>
              <a:buClr>
                <a:schemeClr val="accent2"/>
              </a:buClr>
              <a:buFont typeface="Wingdings" pitchFamily="2" charset="2"/>
              <a:buNone/>
            </a:pPr>
            <a:r>
              <a:rPr lang="en-US" altLang="en-US">
                <a:solidFill>
                  <a:srgbClr val="0000FF"/>
                </a:solidFill>
                <a:latin typeface="Courier New" pitchFamily="49" charset="0"/>
                <a:cs typeface="Courier New" pitchFamily="49" charset="0"/>
              </a:rPr>
              <a:t>int</a:t>
            </a:r>
            <a:r>
              <a:rPr lang="en-US" altLang="en-US">
                <a:solidFill>
                  <a:srgbClr val="000000"/>
                </a:solidFill>
                <a:latin typeface="Courier New" pitchFamily="49" charset="0"/>
                <a:cs typeface="Courier New" pitchFamily="49" charset="0"/>
              </a:rPr>
              <a:t> close(</a:t>
            </a:r>
            <a:r>
              <a:rPr lang="en-US" altLang="en-US">
                <a:solidFill>
                  <a:srgbClr val="0000FF"/>
                </a:solidFill>
                <a:latin typeface="Courier New" pitchFamily="49" charset="0"/>
                <a:cs typeface="Courier New" pitchFamily="49" charset="0"/>
              </a:rPr>
              <a:t>int</a:t>
            </a:r>
            <a:r>
              <a:rPr lang="en-US" altLang="en-US">
                <a:solidFill>
                  <a:srgbClr val="000000"/>
                </a:solidFill>
                <a:latin typeface="Courier New" pitchFamily="49" charset="0"/>
                <a:cs typeface="Courier New" pitchFamily="49" charset="0"/>
              </a:rPr>
              <a:t> sockfd); </a:t>
            </a:r>
            <a:endParaRPr lang="vi-VN" altLang="en-US">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6</a:t>
            </a:fld>
            <a:endParaRPr lang="vi-V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a:t>Control Messages </a:t>
            </a:r>
          </a:p>
        </p:txBody>
      </p:sp>
      <p:sp>
        <p:nvSpPr>
          <p:cNvPr id="3" name="Content Placeholder 2"/>
          <p:cNvSpPr>
            <a:spLocks noGrp="1"/>
          </p:cNvSpPr>
          <p:nvPr>
            <p:ph idx="1"/>
          </p:nvPr>
        </p:nvSpPr>
        <p:spPr>
          <a:xfrm>
            <a:off x="457200" y="1295400"/>
            <a:ext cx="8229600" cy="4876800"/>
          </a:xfrm>
        </p:spPr>
        <p:txBody>
          <a:bodyPr/>
          <a:lstStyle/>
          <a:p>
            <a:r>
              <a:rPr lang="en-US"/>
              <a:t>Define the stages of the dialogue between the parties</a:t>
            </a:r>
          </a:p>
          <a:p>
            <a:r>
              <a:rPr lang="en-US"/>
              <a:t>Control the dialogue between the parties </a:t>
            </a:r>
            <a:br>
              <a:rPr lang="en-US"/>
            </a:br>
            <a:r>
              <a:rPr lang="en-US"/>
              <a:t>Address various communication aspects:</a:t>
            </a:r>
          </a:p>
          <a:p>
            <a:pPr lvl="1"/>
            <a:r>
              <a:rPr lang="en-US"/>
              <a:t>communication initiation or ending</a:t>
            </a:r>
          </a:p>
          <a:p>
            <a:pPr lvl="1"/>
            <a:r>
              <a:rPr lang="en-US"/>
              <a:t>describe the communication stage (e.g. authentication, status request, data transfer)</a:t>
            </a:r>
          </a:p>
          <a:p>
            <a:pPr lvl="1"/>
            <a:r>
              <a:rPr lang="en-US"/>
              <a:t>coordination (e.g. receipt confirmation, retry requests) </a:t>
            </a:r>
          </a:p>
          <a:p>
            <a:pPr lvl="1"/>
            <a:r>
              <a:rPr lang="en-US"/>
              <a:t>resource changes (e.g. requests for new communication channels)</a:t>
            </a:r>
          </a:p>
          <a:p>
            <a:r>
              <a:rPr lang="en-US"/>
              <a:t>Usual format:</a:t>
            </a:r>
          </a:p>
          <a:p>
            <a:pPr lvl="1"/>
            <a:r>
              <a:rPr lang="en-US"/>
              <a:t>Command: SHOULD </a:t>
            </a:r>
            <a:r>
              <a:rPr lang="en-US" altLang="en-US"/>
              <a:t>has fix length or use delimiter </a:t>
            </a:r>
          </a:p>
          <a:p>
            <a:pPr lvl="1"/>
            <a:r>
              <a:rPr lang="en-US"/>
              <a:t>Example: USER, PASS, PWD (FTP), </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60</a:t>
            </a:fld>
            <a:endParaRPr lang="vi-VN"/>
          </a:p>
        </p:txBody>
      </p:sp>
      <p:graphicFrame>
        <p:nvGraphicFramePr>
          <p:cNvPr id="5" name="Table 4"/>
          <p:cNvGraphicFramePr>
            <a:graphicFrameLocks noGrp="1"/>
          </p:cNvGraphicFramePr>
          <p:nvPr>
            <p:extLst>
              <p:ext uri="{D42A27DB-BD31-4B8C-83A1-F6EECF244321}">
                <p14:modId xmlns:p14="http://schemas.microsoft.com/office/powerpoint/2010/main" val="122165214"/>
              </p:ext>
            </p:extLst>
          </p:nvPr>
        </p:nvGraphicFramePr>
        <p:xfrm>
          <a:off x="2667000" y="4353560"/>
          <a:ext cx="2971800" cy="3708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840">
                <a:tc>
                  <a:txBody>
                    <a:bodyPr/>
                    <a:lstStyle/>
                    <a:p>
                      <a:pPr algn="ctr"/>
                      <a:r>
                        <a:rPr lang="en-US" b="0">
                          <a:solidFill>
                            <a:srgbClr val="000000"/>
                          </a:solidFill>
                        </a:rPr>
                        <a:t>Command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rgbClr val="000000"/>
                          </a:solidFill>
                        </a:rPr>
                        <a:t>Parameter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704624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a:t>Data transfer </a:t>
            </a:r>
          </a:p>
        </p:txBody>
      </p:sp>
      <p:sp>
        <p:nvSpPr>
          <p:cNvPr id="3" name="Content Placeholder 2"/>
          <p:cNvSpPr>
            <a:spLocks noGrp="1"/>
          </p:cNvSpPr>
          <p:nvPr>
            <p:ph idx="1"/>
          </p:nvPr>
        </p:nvSpPr>
        <p:spPr>
          <a:xfrm>
            <a:off x="457200" y="1371600"/>
            <a:ext cx="8229600" cy="5029200"/>
          </a:xfrm>
        </p:spPr>
        <p:txBody>
          <a:bodyPr/>
          <a:lstStyle/>
          <a:p>
            <a:r>
              <a:rPr lang="en-US"/>
              <a:t>Messages that carry data over the network</a:t>
            </a:r>
          </a:p>
          <a:p>
            <a:r>
              <a:rPr lang="en-US"/>
              <a:t>They are usually sent as a responses to specific</a:t>
            </a:r>
            <a:br>
              <a:rPr lang="en-US"/>
            </a:br>
            <a:r>
              <a:rPr lang="en-US"/>
              <a:t>commands</a:t>
            </a:r>
          </a:p>
          <a:p>
            <a:r>
              <a:rPr lang="en-US"/>
              <a:t>Data is usually fragmented in multiple messages</a:t>
            </a:r>
          </a:p>
          <a:p>
            <a:r>
              <a:rPr lang="en-US"/>
              <a:t>Header describe:</a:t>
            </a:r>
          </a:p>
          <a:p>
            <a:pPr lvl="1"/>
            <a:r>
              <a:rPr lang="en-US"/>
              <a:t>the type of the binary data format</a:t>
            </a:r>
          </a:p>
          <a:p>
            <a:pPr lvl="1"/>
            <a:r>
              <a:rPr lang="en-US"/>
              <a:t>clues for the layout of the structured data (when</a:t>
            </a:r>
            <a:br>
              <a:rPr lang="en-US"/>
            </a:br>
            <a:r>
              <a:rPr lang="en-US"/>
              <a:t>the structure is flexible/dynamic)</a:t>
            </a:r>
          </a:p>
          <a:p>
            <a:pPr lvl="1"/>
            <a:r>
              <a:rPr lang="en-US"/>
              <a:t>data size, offset or sequence information</a:t>
            </a:r>
          </a:p>
          <a:p>
            <a:pPr lvl="1"/>
            <a:r>
              <a:rPr lang="en-US"/>
              <a:t>type of the data block: last / intermediary</a:t>
            </a:r>
          </a:p>
          <a:p>
            <a:pPr lvl="1"/>
            <a:br>
              <a:rPr lang="en-US"/>
            </a:br>
            <a:endParaRPr lang="en-US"/>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61</a:t>
            </a:fld>
            <a:endParaRPr lang="vi-VN"/>
          </a:p>
        </p:txBody>
      </p:sp>
    </p:spTree>
    <p:extLst>
      <p:ext uri="{BB962C8B-B14F-4D97-AF65-F5344CB8AC3E}">
        <p14:creationId xmlns:p14="http://schemas.microsoft.com/office/powerpoint/2010/main" val="30840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Message Format</a:t>
            </a:r>
          </a:p>
        </p:txBody>
      </p:sp>
      <p:sp>
        <p:nvSpPr>
          <p:cNvPr id="41987" name="Content Placeholder 2"/>
          <p:cNvSpPr>
            <a:spLocks noGrp="1"/>
          </p:cNvSpPr>
          <p:nvPr>
            <p:ph idx="1"/>
          </p:nvPr>
        </p:nvSpPr>
        <p:spPr/>
        <p:txBody>
          <a:bodyPr/>
          <a:lstStyle/>
          <a:p>
            <a:pPr marL="0" indent="0">
              <a:buNone/>
            </a:pPr>
            <a:r>
              <a:rPr lang="en-US"/>
              <a:t>Byte oriented</a:t>
            </a:r>
            <a:r>
              <a:rPr lang="en-US" altLang="en-US"/>
              <a:t> </a:t>
            </a:r>
          </a:p>
          <a:p>
            <a:r>
              <a:rPr lang="en-US" altLang="en-US"/>
              <a:t>The first part of the message is typically a byte to distinguish between message types. </a:t>
            </a:r>
          </a:p>
          <a:p>
            <a:r>
              <a:rPr lang="en-US" altLang="en-US"/>
              <a:t>Further bytes in the message would contain message content according to a pre-defined format</a:t>
            </a:r>
          </a:p>
          <a:p>
            <a:r>
              <a:rPr lang="en-US" altLang="en-US"/>
              <a:t>Advantages: compactness</a:t>
            </a:r>
          </a:p>
          <a:p>
            <a:r>
              <a:rPr lang="en-US" altLang="en-US"/>
              <a:t>Disadvantages: harder to process, </a:t>
            </a:r>
            <a:r>
              <a:rPr lang="en-US"/>
              <a:t>debug or test</a:t>
            </a:r>
            <a:endParaRPr lang="en-US" altLang="en-US"/>
          </a:p>
          <a:p>
            <a:r>
              <a:rPr lang="en-US" altLang="en-US"/>
              <a:t>Example: DHCP, DNS</a:t>
            </a:r>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62</a:t>
            </a:fld>
            <a:endParaRPr lang="vi-VN"/>
          </a:p>
        </p:txBody>
      </p:sp>
    </p:spTree>
    <p:extLst>
      <p:ext uri="{BB962C8B-B14F-4D97-AF65-F5344CB8AC3E}">
        <p14:creationId xmlns:p14="http://schemas.microsoft.com/office/powerpoint/2010/main" val="412718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Data Format</a:t>
            </a:r>
          </a:p>
        </p:txBody>
      </p:sp>
      <p:sp>
        <p:nvSpPr>
          <p:cNvPr id="43011" name="Content Placeholder 2"/>
          <p:cNvSpPr>
            <a:spLocks noGrp="1"/>
          </p:cNvSpPr>
          <p:nvPr>
            <p:ph idx="1"/>
          </p:nvPr>
        </p:nvSpPr>
        <p:spPr/>
        <p:txBody>
          <a:bodyPr/>
          <a:lstStyle/>
          <a:p>
            <a:pPr marL="0" indent="0">
              <a:buNone/>
            </a:pPr>
            <a:r>
              <a:rPr lang="en-US" altLang="en-US" sz="2800"/>
              <a:t>Text-oriented</a:t>
            </a:r>
          </a:p>
          <a:p>
            <a:r>
              <a:rPr lang="en-US" altLang="en-US"/>
              <a:t>A message is a sequence of one or more lines </a:t>
            </a:r>
          </a:p>
          <a:p>
            <a:r>
              <a:rPr lang="en-US" altLang="en-US"/>
              <a:t>The start of the first line of the message is typically a word that represents the message type.</a:t>
            </a:r>
          </a:p>
          <a:p>
            <a:r>
              <a:rPr lang="en-US" altLang="en-US"/>
              <a:t>The rest of the first line and successive lines contain the data.</a:t>
            </a:r>
          </a:p>
          <a:p>
            <a:r>
              <a:rPr lang="en-US" altLang="en-US"/>
              <a:t>Advantage:</a:t>
            </a:r>
          </a:p>
          <a:p>
            <a:pPr lvl="1"/>
            <a:r>
              <a:rPr lang="en-US"/>
              <a:t>easy to understand, monitor</a:t>
            </a:r>
          </a:p>
          <a:p>
            <a:pPr lvl="1"/>
            <a:r>
              <a:rPr lang="en-US"/>
              <a:t>flexible</a:t>
            </a:r>
          </a:p>
          <a:p>
            <a:pPr lvl="1"/>
            <a:r>
              <a:rPr lang="en-US"/>
              <a:t>easy to test </a:t>
            </a:r>
          </a:p>
          <a:p>
            <a:r>
              <a:rPr lang="en-US" altLang="en-US"/>
              <a:t>Example: HTTP, FTP, email protocols</a:t>
            </a:r>
          </a:p>
          <a:p>
            <a:pPr marL="0" indent="0">
              <a:buNone/>
            </a:pPr>
            <a:endParaRPr lang="en-US" altLang="en-US"/>
          </a:p>
        </p:txBody>
      </p:sp>
      <p:sp>
        <p:nvSpPr>
          <p:cNvPr id="2" name="Slide Number Placeholder 1"/>
          <p:cNvSpPr>
            <a:spLocks noGrp="1"/>
          </p:cNvSpPr>
          <p:nvPr>
            <p:ph type="sldNum" sz="quarter" idx="12"/>
          </p:nvPr>
        </p:nvSpPr>
        <p:spPr/>
        <p:txBody>
          <a:bodyPr/>
          <a:lstStyle/>
          <a:p>
            <a:pPr>
              <a:defRPr/>
            </a:pPr>
            <a:fld id="{5CCE348F-AE0D-4038-8820-11705935FBC3}" type="slidenum">
              <a:rPr lang="vi-VN" smtClean="0"/>
              <a:pPr>
                <a:defRPr/>
              </a:pPr>
              <a:t>63</a:t>
            </a:fld>
            <a:endParaRPr lang="vi-VN"/>
          </a:p>
        </p:txBody>
      </p:sp>
      <p:sp>
        <p:nvSpPr>
          <p:cNvPr id="3" name="TextBox 2"/>
          <p:cNvSpPr txBox="1"/>
          <p:nvPr/>
        </p:nvSpPr>
        <p:spPr>
          <a:xfrm>
            <a:off x="4495800" y="4114800"/>
            <a:ext cx="4267200" cy="2062103"/>
          </a:xfrm>
          <a:prstGeom prst="rect">
            <a:avLst/>
          </a:prstGeom>
          <a:noFill/>
        </p:spPr>
        <p:txBody>
          <a:bodyPr wrap="square" rtlCol="0">
            <a:spAutoFit/>
          </a:bodyPr>
          <a:lstStyle/>
          <a:p>
            <a:pPr marL="342900" indent="-342900">
              <a:buFont typeface="Arial" panose="020B0604020202020204" pitchFamily="34" charset="0"/>
              <a:buChar char="•"/>
            </a:pPr>
            <a:r>
              <a:rPr lang="en-US" sz="2400">
                <a:solidFill>
                  <a:srgbClr val="000000"/>
                </a:solidFill>
                <a:latin typeface="+mj-lt"/>
              </a:rPr>
              <a:t>Disadvantage</a:t>
            </a:r>
          </a:p>
          <a:p>
            <a:pPr marL="800100" lvl="1" indent="-342900">
              <a:buFont typeface="Arial" panose="020B0604020202020204" pitchFamily="34" charset="0"/>
              <a:buChar char="•"/>
            </a:pPr>
            <a:r>
              <a:rPr lang="en-US" sz="2000">
                <a:solidFill>
                  <a:srgbClr val="000000"/>
                </a:solidFill>
                <a:latin typeface="+mj-lt"/>
              </a:rPr>
              <a:t>may make the messages unjustifiably large</a:t>
            </a:r>
          </a:p>
          <a:p>
            <a:pPr marL="800100" lvl="1" indent="-342900">
              <a:buFont typeface="Arial" panose="020B0604020202020204" pitchFamily="34" charset="0"/>
              <a:buChar char="•"/>
            </a:pPr>
            <a:r>
              <a:rPr lang="en-US" sz="2000">
                <a:solidFill>
                  <a:srgbClr val="000000"/>
                </a:solidFill>
                <a:latin typeface="+mj-lt"/>
              </a:rPr>
              <a:t>may become complex </a:t>
            </a:r>
            <a:br>
              <a:rPr lang="en-US" sz="2000">
                <a:solidFill>
                  <a:srgbClr val="000000"/>
                </a:solidFill>
                <a:latin typeface="+mj-lt"/>
              </a:rPr>
            </a:br>
            <a:r>
              <a:rPr lang="en-US" sz="2000">
                <a:solidFill>
                  <a:srgbClr val="000000"/>
                </a:solidFill>
                <a:latin typeface="+mj-lt"/>
              </a:rPr>
              <a:t> </a:t>
            </a:r>
            <a:br>
              <a:rPr lang="en-US" sz="2400"/>
            </a:br>
            <a:endParaRPr lang="en-US" sz="2400">
              <a:solidFill>
                <a:srgbClr val="000000"/>
              </a:solidFill>
              <a:latin typeface="+mj-lt"/>
            </a:endParaRPr>
          </a:p>
        </p:txBody>
      </p:sp>
    </p:spTree>
    <p:extLst>
      <p:ext uri="{BB962C8B-B14F-4D97-AF65-F5344CB8AC3E}">
        <p14:creationId xmlns:p14="http://schemas.microsoft.com/office/powerpoint/2010/main" val="52168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01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a:t>Protocol Processing</a:t>
            </a:r>
          </a:p>
        </p:txBody>
      </p:sp>
      <p:sp>
        <p:nvSpPr>
          <p:cNvPr id="3" name="Content Placeholder 2"/>
          <p:cNvSpPr>
            <a:spLocks noGrp="1"/>
          </p:cNvSpPr>
          <p:nvPr>
            <p:ph idx="1"/>
          </p:nvPr>
        </p:nvSpPr>
        <p:spPr>
          <a:xfrm>
            <a:off x="457200" y="1371600"/>
            <a:ext cx="8229600" cy="5105400"/>
          </a:xfrm>
        </p:spPr>
        <p:txBody>
          <a:bodyPr/>
          <a:lstStyle/>
          <a:p>
            <a:r>
              <a:rPr lang="en-US" sz="2800"/>
              <a:t>Describe the sequences of messages, at each and all the stages in the of each communication scenario, for all parties in the system</a:t>
            </a:r>
          </a:p>
          <a:p>
            <a:r>
              <a:rPr lang="en-US" sz="2800"/>
              <a:t>Finite State Machine is mandatory:</a:t>
            </a:r>
          </a:p>
          <a:p>
            <a:pPr lvl="1"/>
            <a:r>
              <a:rPr lang="en-US" altLang="en-US" sz="2400"/>
              <a:t>State:</a:t>
            </a:r>
          </a:p>
          <a:p>
            <a:pPr lvl="1"/>
            <a:r>
              <a:rPr lang="en-US" altLang="en-US" sz="2400"/>
              <a:t>Transaction:</a:t>
            </a:r>
          </a:p>
          <a:p>
            <a:pPr lvl="1"/>
            <a:r>
              <a:rPr lang="en-US" altLang="en-US" sz="2400"/>
              <a:t>Choose:  </a:t>
            </a:r>
          </a:p>
          <a:p>
            <a:r>
              <a:rPr lang="en-US" altLang="en-US" sz="2800"/>
              <a:t>And/ Or use state Table </a:t>
            </a:r>
          </a:p>
          <a:p>
            <a:pPr marL="0" indent="0">
              <a:buNone/>
            </a:pPr>
            <a:br>
              <a:rPr lang="en-US"/>
            </a:br>
            <a:br>
              <a:rPr lang="en-US"/>
            </a:br>
            <a:endParaRPr lang="en-US"/>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64</a:t>
            </a:fld>
            <a:endParaRPr lang="vi-VN"/>
          </a:p>
        </p:txBody>
      </p:sp>
      <p:sp>
        <p:nvSpPr>
          <p:cNvPr id="5" name="Rounded Rectangle 4"/>
          <p:cNvSpPr/>
          <p:nvPr/>
        </p:nvSpPr>
        <p:spPr>
          <a:xfrm>
            <a:off x="2057400" y="3276600"/>
            <a:ext cx="1371600" cy="381000"/>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hangingPunct="1"/>
            <a:endParaRPr lang="en-US" altLang="en-US">
              <a:solidFill>
                <a:srgbClr val="000000"/>
              </a:solidFill>
            </a:endParaRPr>
          </a:p>
        </p:txBody>
      </p:sp>
      <p:sp>
        <p:nvSpPr>
          <p:cNvPr id="6" name="TextBox 5"/>
          <p:cNvSpPr txBox="1">
            <a:spLocks noChangeArrowheads="1"/>
          </p:cNvSpPr>
          <p:nvPr/>
        </p:nvSpPr>
        <p:spPr bwMode="auto">
          <a:xfrm>
            <a:off x="3771900" y="3657600"/>
            <a:ext cx="3009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o"/>
              <a:defRPr sz="3000">
                <a:solidFill>
                  <a:schemeClr val="tx1"/>
                </a:solidFill>
                <a:latin typeface="Verdana" pitchFamily="34" charset="0"/>
                <a:cs typeface="Arial" charset="0"/>
              </a:defRPr>
            </a:lvl1pPr>
            <a:lvl2pPr marL="742950" indent="-285750" eaLnBrk="0" hangingPunct="0">
              <a:spcBef>
                <a:spcPct val="20000"/>
              </a:spcBef>
              <a:buClr>
                <a:schemeClr val="accent2"/>
              </a:buClr>
              <a:buFont typeface="Wingdings" pitchFamily="2" charset="2"/>
              <a:buChar char="n"/>
              <a:defRPr sz="2600">
                <a:solidFill>
                  <a:schemeClr val="tx1"/>
                </a:solidFill>
                <a:latin typeface="Verdana" pitchFamily="34" charset="0"/>
                <a:cs typeface="Arial" charset="0"/>
              </a:defRPr>
            </a:lvl2pPr>
            <a:lvl3pPr marL="1143000" indent="-228600" eaLnBrk="0" hangingPunct="0">
              <a:spcBef>
                <a:spcPct val="20000"/>
              </a:spcBef>
              <a:buClr>
                <a:schemeClr val="accent2"/>
              </a:buClr>
              <a:buFont typeface="Wingdings" pitchFamily="2" charset="2"/>
              <a:buChar char="o"/>
              <a:defRPr sz="2300">
                <a:solidFill>
                  <a:schemeClr val="tx1"/>
                </a:solidFill>
                <a:latin typeface="Verdana" pitchFamily="34" charset="0"/>
                <a:cs typeface="Arial" charset="0"/>
              </a:defRPr>
            </a:lvl3pPr>
            <a:lvl4pPr marL="1600200" indent="-228600" eaLnBrk="0" hangingPunct="0">
              <a:spcBef>
                <a:spcPct val="20000"/>
              </a:spcBef>
              <a:buClr>
                <a:schemeClr val="accent2"/>
              </a:buClr>
              <a:buFont typeface="Wingdings" pitchFamily="2" charset="2"/>
              <a:buChar char="n"/>
              <a:defRPr sz="2000">
                <a:solidFill>
                  <a:schemeClr val="tx1"/>
                </a:solidFill>
                <a:latin typeface="Verdana" pitchFamily="34" charset="0"/>
                <a:cs typeface="Arial" charset="0"/>
              </a:defRPr>
            </a:lvl4pPr>
            <a:lvl5pPr marL="2057400" indent="-228600" eaLnBrk="0" hangingPunct="0">
              <a:spcBef>
                <a:spcPct val="25000"/>
              </a:spcBef>
              <a:buClr>
                <a:schemeClr val="accent2"/>
              </a:buClr>
              <a:buFont typeface="Wingdings" pitchFamily="2" charset="2"/>
              <a:buChar char="§"/>
              <a:defRPr sz="2000">
                <a:solidFill>
                  <a:schemeClr val="tx1"/>
                </a:solidFill>
                <a:latin typeface="Verdana" pitchFamily="34" charset="0"/>
                <a:cs typeface="Arial"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cs typeface="Arial" charset="0"/>
              </a:defRPr>
            </a:lvl9pPr>
          </a:lstStyle>
          <a:p>
            <a:pPr eaLnBrk="1" hangingPunct="1">
              <a:spcBef>
                <a:spcPct val="0"/>
              </a:spcBef>
              <a:buClrTx/>
              <a:buFontTx/>
              <a:buNone/>
            </a:pPr>
            <a:r>
              <a:rPr lang="en-US" altLang="en-US" sz="1800">
                <a:solidFill>
                  <a:srgbClr val="000000"/>
                </a:solidFill>
              </a:rPr>
              <a:t>Trigger[Guard]/[Effect]</a:t>
            </a:r>
          </a:p>
        </p:txBody>
      </p:sp>
      <p:sp>
        <p:nvSpPr>
          <p:cNvPr id="7" name="Flowchart: Decision 6"/>
          <p:cNvSpPr/>
          <p:nvPr/>
        </p:nvSpPr>
        <p:spPr>
          <a:xfrm>
            <a:off x="2400300" y="4267200"/>
            <a:ext cx="647700" cy="228600"/>
          </a:xfrm>
          <a:prstGeom prst="flowChartDecision">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hangingPunct="1"/>
            <a:endParaRPr lang="en-US" altLang="en-US">
              <a:solidFill>
                <a:srgbClr val="FFFFFF"/>
              </a:solidFill>
            </a:endParaRPr>
          </a:p>
        </p:txBody>
      </p:sp>
      <p:cxnSp>
        <p:nvCxnSpPr>
          <p:cNvPr id="8" name="Straight Arrow Connector 7"/>
          <p:cNvCxnSpPr/>
          <p:nvPr/>
        </p:nvCxnSpPr>
        <p:spPr>
          <a:xfrm>
            <a:off x="3733800" y="4038600"/>
            <a:ext cx="2967038" cy="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4009323542"/>
              </p:ext>
            </p:extLst>
          </p:nvPr>
        </p:nvGraphicFramePr>
        <p:xfrm>
          <a:off x="762000" y="5062537"/>
          <a:ext cx="7467600" cy="1109663"/>
        </p:xfrm>
        <a:graphic>
          <a:graphicData uri="http://schemas.openxmlformats.org/drawingml/2006/table">
            <a:tbl>
              <a:tblPr/>
              <a:tblGrid>
                <a:gridCol w="2209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366713">
                <a:tc rowSpan="2">
                  <a:txBody>
                    <a:bodyPr/>
                    <a:lstStyle>
                      <a:lvl1pPr eaLnBrk="0" hangingPunct="0">
                        <a:spcBef>
                          <a:spcPct val="20000"/>
                        </a:spcBef>
                        <a:buClr>
                          <a:schemeClr val="accent2"/>
                        </a:buClr>
                        <a:buFont typeface="Wingdings" pitchFamily="2" charset="2"/>
                        <a:defRPr sz="2600">
                          <a:solidFill>
                            <a:schemeClr val="tx1"/>
                          </a:solidFill>
                          <a:latin typeface="Verdana" pitchFamily="34" charset="0"/>
                          <a:cs typeface="Arial" charset="0"/>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cs typeface="Arial" charset="0"/>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cs typeface="Arial" charset="0"/>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cs typeface="Arial" charset="0"/>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cs typeface="Arial" charset="0"/>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Verdana" pitchFamily="34" charset="0"/>
                          <a:cs typeface="Arial" charset="0"/>
                        </a:rPr>
                        <a:t>Current state</a:t>
                      </a:r>
                    </a:p>
                  </a:txBody>
                  <a:tcPr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accent2"/>
                        </a:buClr>
                        <a:buFont typeface="Wingdings" pitchFamily="2" charset="2"/>
                        <a:defRPr sz="2600">
                          <a:solidFill>
                            <a:schemeClr val="tx1"/>
                          </a:solidFill>
                          <a:latin typeface="Verdana" pitchFamily="34" charset="0"/>
                          <a:cs typeface="Arial" charset="0"/>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cs typeface="Arial" charset="0"/>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cs typeface="Arial" charset="0"/>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cs typeface="Arial" charset="0"/>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cs typeface="Arial" charset="0"/>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err="1">
                          <a:ln>
                            <a:noFill/>
                          </a:ln>
                          <a:solidFill>
                            <a:srgbClr val="000000"/>
                          </a:solidFill>
                          <a:effectLst/>
                          <a:latin typeface="Verdana" pitchFamily="34" charset="0"/>
                          <a:cs typeface="Arial" charset="0"/>
                        </a:rPr>
                        <a:t>Transcation</a:t>
                      </a:r>
                      <a:endParaRPr kumimoji="0" lang="en-US" altLang="en-US" sz="1800" b="1" i="0" u="none" strike="noStrike" cap="none" normalizeH="0" baseline="0">
                        <a:ln>
                          <a:noFill/>
                        </a:ln>
                        <a:solidFill>
                          <a:srgbClr val="000000"/>
                        </a:solidFill>
                        <a:effectLst/>
                        <a:latin typeface="Verdana" pitchFamily="34" charset="0"/>
                        <a:cs typeface="Arial" charset="0"/>
                      </a:endParaRPr>
                    </a:p>
                  </a:txBody>
                  <a:tcPr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lvl1pPr eaLnBrk="0" hangingPunct="0">
                        <a:spcBef>
                          <a:spcPct val="20000"/>
                        </a:spcBef>
                        <a:buClr>
                          <a:schemeClr val="accent2"/>
                        </a:buClr>
                        <a:buFont typeface="Wingdings" pitchFamily="2" charset="2"/>
                        <a:defRPr sz="2600">
                          <a:solidFill>
                            <a:schemeClr val="tx1"/>
                          </a:solidFill>
                          <a:latin typeface="Verdana" pitchFamily="34" charset="0"/>
                          <a:cs typeface="Arial" charset="0"/>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cs typeface="Arial" charset="0"/>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cs typeface="Arial" charset="0"/>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cs typeface="Arial" charset="0"/>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cs typeface="Arial" charset="0"/>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Verdana" pitchFamily="34" charset="0"/>
                          <a:cs typeface="Arial" charset="0"/>
                        </a:rPr>
                        <a:t>Next state</a:t>
                      </a:r>
                    </a:p>
                  </a:txBody>
                  <a:tcPr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en-US"/>
                    </a:p>
                  </a:txBody>
                  <a:tcPr/>
                </a:tc>
                <a:tc>
                  <a:txBody>
                    <a:bodyPr/>
                    <a:lstStyle>
                      <a:lvl1pPr eaLnBrk="0" hangingPunct="0">
                        <a:spcBef>
                          <a:spcPct val="20000"/>
                        </a:spcBef>
                        <a:buClr>
                          <a:schemeClr val="accent2"/>
                        </a:buClr>
                        <a:buFont typeface="Wingdings" pitchFamily="2" charset="2"/>
                        <a:defRPr sz="2600">
                          <a:solidFill>
                            <a:schemeClr val="tx1"/>
                          </a:solidFill>
                          <a:latin typeface="Verdana" pitchFamily="34" charset="0"/>
                          <a:cs typeface="Arial" charset="0"/>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cs typeface="Arial" charset="0"/>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cs typeface="Arial" charset="0"/>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cs typeface="Arial" charset="0"/>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cs typeface="Arial" charset="0"/>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Verdana" pitchFamily="34" charset="0"/>
                          <a:cs typeface="Arial" charset="0"/>
                        </a:rPr>
                        <a:t>Receive</a:t>
                      </a:r>
                    </a:p>
                  </a:txBody>
                  <a:tcPr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itchFamily="2" charset="2"/>
                        <a:defRPr sz="2600">
                          <a:solidFill>
                            <a:schemeClr val="tx1"/>
                          </a:solidFill>
                          <a:latin typeface="Verdana" pitchFamily="34" charset="0"/>
                          <a:cs typeface="Arial" charset="0"/>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cs typeface="Arial" charset="0"/>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cs typeface="Arial" charset="0"/>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cs typeface="Arial" charset="0"/>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cs typeface="Arial" charset="0"/>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Verdana" pitchFamily="34" charset="0"/>
                          <a:cs typeface="Arial" charset="0"/>
                        </a:rPr>
                        <a:t>Send</a:t>
                      </a:r>
                    </a:p>
                  </a:txBody>
                  <a:tcPr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371475">
                <a:tc>
                  <a:txBody>
                    <a:bodyPr/>
                    <a:lstStyle>
                      <a:lvl1pPr eaLnBrk="0" hangingPunct="0">
                        <a:spcBef>
                          <a:spcPct val="20000"/>
                        </a:spcBef>
                        <a:buClr>
                          <a:schemeClr val="accent2"/>
                        </a:buClr>
                        <a:buFont typeface="Wingdings" pitchFamily="2" charset="2"/>
                        <a:defRPr sz="2600">
                          <a:solidFill>
                            <a:schemeClr val="tx1"/>
                          </a:solidFill>
                          <a:latin typeface="Verdana" pitchFamily="34" charset="0"/>
                          <a:cs typeface="Arial" charset="0"/>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cs typeface="Arial" charset="0"/>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cs typeface="Arial" charset="0"/>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cs typeface="Arial" charset="0"/>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cs typeface="Arial" charset="0"/>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Verdana" pitchFamily="34" charset="0"/>
                        <a:cs typeface="Arial" charset="0"/>
                      </a:endParaRPr>
                    </a:p>
                  </a:txBody>
                  <a:tcPr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itchFamily="2" charset="2"/>
                        <a:defRPr sz="2600">
                          <a:solidFill>
                            <a:schemeClr val="tx1"/>
                          </a:solidFill>
                          <a:latin typeface="Verdana" pitchFamily="34" charset="0"/>
                          <a:cs typeface="Arial" charset="0"/>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cs typeface="Arial" charset="0"/>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cs typeface="Arial" charset="0"/>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cs typeface="Arial" charset="0"/>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cs typeface="Arial" charset="0"/>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Verdana" pitchFamily="34" charset="0"/>
                        <a:cs typeface="Arial" charset="0"/>
                      </a:endParaRPr>
                    </a:p>
                  </a:txBody>
                  <a:tcPr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itchFamily="2" charset="2"/>
                        <a:defRPr sz="2600">
                          <a:solidFill>
                            <a:schemeClr val="tx1"/>
                          </a:solidFill>
                          <a:latin typeface="Verdana" pitchFamily="34" charset="0"/>
                          <a:cs typeface="Arial" charset="0"/>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cs typeface="Arial" charset="0"/>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cs typeface="Arial" charset="0"/>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cs typeface="Arial" charset="0"/>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cs typeface="Arial" charset="0"/>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Verdana" pitchFamily="34" charset="0"/>
                        <a:cs typeface="Arial" charset="0"/>
                      </a:endParaRPr>
                    </a:p>
                  </a:txBody>
                  <a:tcPr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itchFamily="2" charset="2"/>
                        <a:defRPr sz="2600">
                          <a:solidFill>
                            <a:schemeClr val="tx1"/>
                          </a:solidFill>
                          <a:latin typeface="Verdana" pitchFamily="34" charset="0"/>
                          <a:cs typeface="Arial" charset="0"/>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cs typeface="Arial" charset="0"/>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cs typeface="Arial" charset="0"/>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cs typeface="Arial" charset="0"/>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cs typeface="Arial" charset="0"/>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Verdana" pitchFamily="34" charset="0"/>
                        <a:cs typeface="Arial" charset="0"/>
                      </a:endParaRPr>
                    </a:p>
                  </a:txBody>
                  <a:tcPr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07119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map state transitio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1374450"/>
            <a:ext cx="4695825" cy="51025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533400"/>
            <a:ext cx="8229600" cy="685800"/>
          </a:xfrm>
        </p:spPr>
        <p:txBody>
          <a:bodyPr>
            <a:normAutofit fontScale="90000"/>
          </a:bodyPr>
          <a:lstStyle/>
          <a:p>
            <a:r>
              <a:rPr lang="en-US"/>
              <a:t>Example: POP3 and IMAP4 session</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65</a:t>
            </a:fld>
            <a:endParaRPr lang="vi-VN"/>
          </a:p>
        </p:txBody>
      </p:sp>
      <p:pic>
        <p:nvPicPr>
          <p:cNvPr id="1030" name="Picture 6" descr="Image result for IMAP message transaction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00200"/>
            <a:ext cx="3429000" cy="473202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4038600" y="1295400"/>
            <a:ext cx="0" cy="5257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1643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a:t>Example: TCP connection</a:t>
            </a:r>
          </a:p>
        </p:txBody>
      </p:sp>
      <p:grpSp>
        <p:nvGrpSpPr>
          <p:cNvPr id="44" name="Diagram 3"/>
          <p:cNvGrpSpPr>
            <a:grpSpLocks/>
          </p:cNvGrpSpPr>
          <p:nvPr/>
        </p:nvGrpSpPr>
        <p:grpSpPr bwMode="auto">
          <a:xfrm>
            <a:off x="304800" y="2825817"/>
            <a:ext cx="3886200" cy="2970509"/>
            <a:chOff x="288" y="1920"/>
            <a:chExt cx="2448" cy="1920"/>
          </a:xfrm>
        </p:grpSpPr>
        <p:sp>
          <p:nvSpPr>
            <p:cNvPr id="45" name="Oval 6"/>
            <p:cNvSpPr>
              <a:spLocks noChangeArrowheads="1"/>
            </p:cNvSpPr>
            <p:nvPr/>
          </p:nvSpPr>
          <p:spPr bwMode="auto">
            <a:xfrm>
              <a:off x="1824" y="1920"/>
              <a:ext cx="912" cy="336"/>
            </a:xfrm>
            <a:prstGeom prst="ellipse">
              <a:avLst/>
            </a:prstGeom>
            <a:solidFill>
              <a:srgbClr val="7E9CE8"/>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0" i="0" u="none" strike="noStrike" kern="0" cap="none" spc="0" normalizeH="0" baseline="0" noProof="0">
                  <a:ln>
                    <a:noFill/>
                  </a:ln>
                  <a:solidFill>
                    <a:srgbClr val="000000"/>
                  </a:solidFill>
                  <a:effectLst/>
                  <a:uLnTx/>
                  <a:uFillTx/>
                </a:rPr>
                <a:t>SYN_SENT</a:t>
              </a:r>
            </a:p>
          </p:txBody>
        </p:sp>
        <p:sp>
          <p:nvSpPr>
            <p:cNvPr id="46" name="Oval 8"/>
            <p:cNvSpPr>
              <a:spLocks noChangeArrowheads="1"/>
            </p:cNvSpPr>
            <p:nvPr/>
          </p:nvSpPr>
          <p:spPr bwMode="auto">
            <a:xfrm>
              <a:off x="1104" y="3504"/>
              <a:ext cx="912" cy="336"/>
            </a:xfrm>
            <a:prstGeom prst="ellipse">
              <a:avLst/>
            </a:prstGeom>
            <a:solidFill>
              <a:srgbClr val="7E9CE8"/>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0" i="0" u="none" strike="noStrike" kern="0" cap="none" spc="0" normalizeH="0" baseline="0" noProof="0">
                  <a:ln>
                    <a:noFill/>
                  </a:ln>
                  <a:solidFill>
                    <a:srgbClr val="000000"/>
                  </a:solidFill>
                  <a:effectLst/>
                  <a:uLnTx/>
                  <a:uFillTx/>
                </a:rPr>
                <a:t>FIN_WAIT_1</a:t>
              </a:r>
            </a:p>
          </p:txBody>
        </p:sp>
        <p:cxnSp>
          <p:nvCxnSpPr>
            <p:cNvPr id="47" name="AutoShape 9"/>
            <p:cNvCxnSpPr>
              <a:cxnSpLocks noChangeShapeType="1"/>
              <a:stCxn id="46" idx="2"/>
              <a:endCxn id="48" idx="4"/>
            </p:cNvCxnSpPr>
            <p:nvPr/>
          </p:nvCxnSpPr>
          <p:spPr bwMode="auto">
            <a:xfrm rot="10800000">
              <a:off x="792" y="3072"/>
              <a:ext cx="312" cy="600"/>
            </a:xfrm>
            <a:prstGeom prst="curvedConnector2">
              <a:avLst/>
            </a:prstGeom>
            <a:noFill/>
            <a:ln w="9525">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10"/>
            <p:cNvSpPr>
              <a:spLocks noChangeArrowheads="1"/>
            </p:cNvSpPr>
            <p:nvPr/>
          </p:nvSpPr>
          <p:spPr bwMode="auto">
            <a:xfrm>
              <a:off x="336" y="2736"/>
              <a:ext cx="912" cy="336"/>
            </a:xfrm>
            <a:prstGeom prst="ellipse">
              <a:avLst/>
            </a:prstGeom>
            <a:solidFill>
              <a:srgbClr val="7E9CE8"/>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0" i="0" u="none" strike="noStrike" kern="0" cap="none" spc="0" normalizeH="0" baseline="0" noProof="0">
                  <a:ln>
                    <a:noFill/>
                  </a:ln>
                  <a:solidFill>
                    <a:srgbClr val="000000"/>
                  </a:solidFill>
                  <a:effectLst/>
                  <a:uLnTx/>
                  <a:uFillTx/>
                </a:rPr>
                <a:t>FIN_WAIT_2</a:t>
              </a:r>
            </a:p>
          </p:txBody>
        </p:sp>
        <p:sp>
          <p:nvSpPr>
            <p:cNvPr id="49" name="Oval 11"/>
            <p:cNvSpPr>
              <a:spLocks noChangeArrowheads="1"/>
            </p:cNvSpPr>
            <p:nvPr/>
          </p:nvSpPr>
          <p:spPr bwMode="auto">
            <a:xfrm>
              <a:off x="1824" y="2736"/>
              <a:ext cx="912" cy="336"/>
            </a:xfrm>
            <a:prstGeom prst="ellipse">
              <a:avLst/>
            </a:prstGeom>
            <a:solidFill>
              <a:srgbClr val="7E9CE8"/>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0" i="0" u="none" strike="noStrike" kern="0" cap="none" spc="0" normalizeH="0" baseline="0" noProof="0">
                  <a:ln>
                    <a:noFill/>
                  </a:ln>
                  <a:solidFill>
                    <a:srgbClr val="000000"/>
                  </a:solidFill>
                  <a:effectLst/>
                  <a:uLnTx/>
                  <a:uFillTx/>
                </a:rPr>
                <a:t>ESTABLISHED</a:t>
              </a:r>
            </a:p>
          </p:txBody>
        </p:sp>
        <p:cxnSp>
          <p:nvCxnSpPr>
            <p:cNvPr id="50" name="AutoShape 12"/>
            <p:cNvCxnSpPr>
              <a:cxnSpLocks noChangeShapeType="1"/>
              <a:stCxn id="49" idx="4"/>
              <a:endCxn id="46" idx="6"/>
            </p:cNvCxnSpPr>
            <p:nvPr/>
          </p:nvCxnSpPr>
          <p:spPr bwMode="auto">
            <a:xfrm rot="5400000">
              <a:off x="1848" y="3240"/>
              <a:ext cx="600" cy="264"/>
            </a:xfrm>
            <a:prstGeom prst="curvedConnector2">
              <a:avLst/>
            </a:prstGeom>
            <a:noFill/>
            <a:ln w="9525">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 Box 13"/>
            <p:cNvSpPr txBox="1">
              <a:spLocks noChangeArrowheads="1"/>
            </p:cNvSpPr>
            <p:nvPr/>
          </p:nvSpPr>
          <p:spPr bwMode="auto">
            <a:xfrm>
              <a:off x="288" y="3408"/>
              <a:ext cx="632"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Receive ACK</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Send nothing</a:t>
              </a:r>
            </a:p>
          </p:txBody>
        </p:sp>
        <p:sp>
          <p:nvSpPr>
            <p:cNvPr id="52" name="Text Box 14"/>
            <p:cNvSpPr txBox="1">
              <a:spLocks noChangeArrowheads="1"/>
            </p:cNvSpPr>
            <p:nvPr/>
          </p:nvSpPr>
          <p:spPr bwMode="auto">
            <a:xfrm>
              <a:off x="1440" y="2352"/>
              <a:ext cx="805" cy="2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Receive SYN/ACK</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Send ACK</a:t>
              </a:r>
            </a:p>
          </p:txBody>
        </p:sp>
      </p:grpSp>
      <p:sp>
        <p:nvSpPr>
          <p:cNvPr id="53" name="Oval 15"/>
          <p:cNvSpPr>
            <a:spLocks noChangeArrowheads="1"/>
          </p:cNvSpPr>
          <p:nvPr/>
        </p:nvSpPr>
        <p:spPr bwMode="auto">
          <a:xfrm>
            <a:off x="1600200" y="1524000"/>
            <a:ext cx="1447800" cy="533400"/>
          </a:xfrm>
          <a:prstGeom prst="ellipse">
            <a:avLst/>
          </a:prstGeom>
          <a:solidFill>
            <a:srgbClr val="7E9CE8"/>
          </a:solidFill>
          <a:ln w="9525">
            <a:solidFill>
              <a:srgbClr val="000000"/>
            </a:solidFill>
            <a:round/>
            <a:headEnd/>
            <a:tailEnd/>
          </a:ln>
        </p:spPr>
        <p:txBody>
          <a:bodyPr wrap="none" anchor="ctr"/>
          <a:lstStyle>
            <a:lvl1pPr algn="l"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en-US" altLang="ja-JP" sz="1400" b="0" i="0" u="none" strike="noStrike" kern="0" cap="none" spc="0" normalizeH="0" baseline="0" noProof="0">
                <a:ln>
                  <a:noFill/>
                </a:ln>
                <a:solidFill>
                  <a:srgbClr val="000000"/>
                </a:solidFill>
                <a:effectLst/>
                <a:uLnTx/>
                <a:uFillTx/>
                <a:latin typeface="Arial" pitchFamily="34" charset="0"/>
              </a:rPr>
              <a:t>CLOSED</a:t>
            </a:r>
          </a:p>
        </p:txBody>
      </p:sp>
      <p:sp>
        <p:nvSpPr>
          <p:cNvPr id="54" name="Oval 17"/>
          <p:cNvSpPr>
            <a:spLocks noChangeArrowheads="1"/>
          </p:cNvSpPr>
          <p:nvPr/>
        </p:nvSpPr>
        <p:spPr bwMode="auto">
          <a:xfrm>
            <a:off x="381000" y="2743200"/>
            <a:ext cx="1447800" cy="533400"/>
          </a:xfrm>
          <a:prstGeom prst="ellipse">
            <a:avLst/>
          </a:prstGeom>
          <a:solidFill>
            <a:srgbClr val="7E9CE8"/>
          </a:solidFill>
          <a:ln w="9525">
            <a:solidFill>
              <a:srgbClr val="000000"/>
            </a:solidFill>
            <a:round/>
            <a:headEnd/>
            <a:tailEnd/>
          </a:ln>
        </p:spPr>
        <p:txBody>
          <a:bodyPr wrap="none" anchor="ctr"/>
          <a:lstStyle>
            <a:lvl1pPr algn="l"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en-US" altLang="ja-JP" sz="1400" b="0" i="0" u="none" strike="noStrike" kern="0" cap="none" spc="0" normalizeH="0" baseline="0" noProof="0">
                <a:ln>
                  <a:noFill/>
                </a:ln>
                <a:solidFill>
                  <a:srgbClr val="000000"/>
                </a:solidFill>
                <a:effectLst/>
                <a:uLnTx/>
                <a:uFillTx/>
                <a:latin typeface="Arial" pitchFamily="34" charset="0"/>
              </a:rPr>
              <a:t>TIME_WAIT</a:t>
            </a:r>
          </a:p>
        </p:txBody>
      </p:sp>
      <p:grpSp>
        <p:nvGrpSpPr>
          <p:cNvPr id="55" name="Diagram 18"/>
          <p:cNvGrpSpPr>
            <a:grpSpLocks/>
          </p:cNvGrpSpPr>
          <p:nvPr/>
        </p:nvGrpSpPr>
        <p:grpSpPr bwMode="auto">
          <a:xfrm>
            <a:off x="4495803" y="1637614"/>
            <a:ext cx="4046538" cy="4158712"/>
            <a:chOff x="2928" y="1152"/>
            <a:chExt cx="2549" cy="2688"/>
          </a:xfrm>
        </p:grpSpPr>
        <p:sp>
          <p:nvSpPr>
            <p:cNvPr id="56" name="Oval 20"/>
            <p:cNvSpPr>
              <a:spLocks noChangeArrowheads="1"/>
            </p:cNvSpPr>
            <p:nvPr/>
          </p:nvSpPr>
          <p:spPr bwMode="auto">
            <a:xfrm>
              <a:off x="3744" y="1152"/>
              <a:ext cx="912" cy="336"/>
            </a:xfrm>
            <a:prstGeom prst="ellipse">
              <a:avLst/>
            </a:prstGeom>
            <a:solidFill>
              <a:srgbClr val="7E9CE8"/>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0" i="0" u="none" strike="noStrike" kern="0" cap="none" spc="0" normalizeH="0" baseline="0" noProof="0">
                  <a:ln>
                    <a:noFill/>
                  </a:ln>
                  <a:solidFill>
                    <a:srgbClr val="000000"/>
                  </a:solidFill>
                  <a:effectLst/>
                  <a:uLnTx/>
                  <a:uFillTx/>
                </a:rPr>
                <a:t>CLOSED</a:t>
              </a:r>
            </a:p>
          </p:txBody>
        </p:sp>
        <p:sp>
          <p:nvSpPr>
            <p:cNvPr id="57" name="Oval 21"/>
            <p:cNvSpPr>
              <a:spLocks noChangeArrowheads="1"/>
            </p:cNvSpPr>
            <p:nvPr/>
          </p:nvSpPr>
          <p:spPr bwMode="auto">
            <a:xfrm>
              <a:off x="4560" y="1920"/>
              <a:ext cx="912" cy="336"/>
            </a:xfrm>
            <a:prstGeom prst="ellipse">
              <a:avLst/>
            </a:prstGeom>
            <a:solidFill>
              <a:srgbClr val="7E9CE8"/>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0" i="0" u="none" strike="noStrike" kern="0" cap="none" spc="0" normalizeH="0" baseline="0" noProof="0">
                  <a:ln>
                    <a:noFill/>
                  </a:ln>
                  <a:solidFill>
                    <a:srgbClr val="000000"/>
                  </a:solidFill>
                  <a:effectLst/>
                  <a:uLnTx/>
                  <a:uFillTx/>
                </a:rPr>
                <a:t>LISTEN</a:t>
              </a:r>
            </a:p>
          </p:txBody>
        </p:sp>
        <p:sp>
          <p:nvSpPr>
            <p:cNvPr id="58" name="Oval 22"/>
            <p:cNvSpPr>
              <a:spLocks noChangeArrowheads="1"/>
            </p:cNvSpPr>
            <p:nvPr/>
          </p:nvSpPr>
          <p:spPr bwMode="auto">
            <a:xfrm>
              <a:off x="2976" y="1920"/>
              <a:ext cx="912" cy="336"/>
            </a:xfrm>
            <a:prstGeom prst="ellipse">
              <a:avLst/>
            </a:prstGeom>
            <a:solidFill>
              <a:srgbClr val="7E9CE8"/>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0" i="0" u="none" strike="noStrike" kern="0" cap="none" spc="0" normalizeH="0" baseline="0" noProof="0">
                  <a:ln>
                    <a:noFill/>
                  </a:ln>
                  <a:solidFill>
                    <a:srgbClr val="000000"/>
                  </a:solidFill>
                  <a:effectLst/>
                  <a:uLnTx/>
                  <a:uFillTx/>
                </a:rPr>
                <a:t>LAST_ACK</a:t>
              </a:r>
            </a:p>
          </p:txBody>
        </p:sp>
        <p:sp>
          <p:nvSpPr>
            <p:cNvPr id="59" name="Oval 23"/>
            <p:cNvSpPr>
              <a:spLocks noChangeArrowheads="1"/>
            </p:cNvSpPr>
            <p:nvPr/>
          </p:nvSpPr>
          <p:spPr bwMode="auto">
            <a:xfrm>
              <a:off x="4560" y="2736"/>
              <a:ext cx="912" cy="336"/>
            </a:xfrm>
            <a:prstGeom prst="ellipse">
              <a:avLst/>
            </a:prstGeom>
            <a:solidFill>
              <a:srgbClr val="7E9CE8"/>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0" i="0" u="none" strike="noStrike" kern="0" cap="none" spc="0" normalizeH="0" baseline="0" noProof="0">
                  <a:ln>
                    <a:noFill/>
                  </a:ln>
                  <a:solidFill>
                    <a:srgbClr val="000000"/>
                  </a:solidFill>
                  <a:effectLst/>
                  <a:uLnTx/>
                  <a:uFillTx/>
                </a:rPr>
                <a:t>SYN_RCVD</a:t>
              </a:r>
            </a:p>
          </p:txBody>
        </p:sp>
        <p:sp>
          <p:nvSpPr>
            <p:cNvPr id="60" name="Oval 24"/>
            <p:cNvSpPr>
              <a:spLocks noChangeArrowheads="1"/>
            </p:cNvSpPr>
            <p:nvPr/>
          </p:nvSpPr>
          <p:spPr bwMode="auto">
            <a:xfrm>
              <a:off x="2976" y="2736"/>
              <a:ext cx="912" cy="336"/>
            </a:xfrm>
            <a:prstGeom prst="ellipse">
              <a:avLst/>
            </a:prstGeom>
            <a:solidFill>
              <a:srgbClr val="7E9CE8"/>
            </a:solidFill>
            <a:ln w="9525">
              <a:solidFill>
                <a:srgbClr val="3366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0" i="0" u="none" strike="noStrike" kern="0" cap="none" spc="0" normalizeH="0" baseline="0" noProof="0">
                  <a:ln>
                    <a:noFill/>
                  </a:ln>
                  <a:solidFill>
                    <a:srgbClr val="000000"/>
                  </a:solidFill>
                  <a:effectLst/>
                  <a:uLnTx/>
                  <a:uFillTx/>
                </a:rPr>
                <a:t>CLOSE_WAIT</a:t>
              </a:r>
            </a:p>
          </p:txBody>
        </p:sp>
        <p:sp>
          <p:nvSpPr>
            <p:cNvPr id="61" name="Oval 25"/>
            <p:cNvSpPr>
              <a:spLocks noChangeArrowheads="1"/>
            </p:cNvSpPr>
            <p:nvPr/>
          </p:nvSpPr>
          <p:spPr bwMode="auto">
            <a:xfrm>
              <a:off x="3744" y="3504"/>
              <a:ext cx="912" cy="336"/>
            </a:xfrm>
            <a:prstGeom prst="ellipse">
              <a:avLst/>
            </a:prstGeom>
            <a:solidFill>
              <a:srgbClr val="7E9CE8"/>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0" i="0" u="none" strike="noStrike" kern="0" cap="none" spc="0" normalizeH="0" baseline="0" noProof="0">
                  <a:ln>
                    <a:noFill/>
                  </a:ln>
                  <a:solidFill>
                    <a:srgbClr val="000000"/>
                  </a:solidFill>
                  <a:effectLst/>
                  <a:uLnTx/>
                  <a:uFillTx/>
                </a:rPr>
                <a:t>ESTABLISHED</a:t>
              </a:r>
            </a:p>
          </p:txBody>
        </p:sp>
        <p:cxnSp>
          <p:nvCxnSpPr>
            <p:cNvPr id="62" name="AutoShape 26"/>
            <p:cNvCxnSpPr>
              <a:cxnSpLocks noChangeShapeType="1"/>
              <a:stCxn id="56" idx="6"/>
              <a:endCxn id="57" idx="0"/>
            </p:cNvCxnSpPr>
            <p:nvPr/>
          </p:nvCxnSpPr>
          <p:spPr bwMode="auto">
            <a:xfrm>
              <a:off x="4656" y="1321"/>
              <a:ext cx="360" cy="599"/>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27"/>
            <p:cNvCxnSpPr>
              <a:cxnSpLocks noChangeShapeType="1"/>
              <a:stCxn id="57" idx="4"/>
              <a:endCxn id="59" idx="0"/>
            </p:cNvCxnSpPr>
            <p:nvPr/>
          </p:nvCxnSpPr>
          <p:spPr bwMode="auto">
            <a:xfrm rot="5400000">
              <a:off x="4777" y="2496"/>
              <a:ext cx="479" cy="1"/>
            </a:xfrm>
            <a:prstGeom prst="straightConnector1">
              <a:avLst/>
            </a:prstGeom>
            <a:noFill/>
            <a:ln w="9525">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28"/>
            <p:cNvCxnSpPr>
              <a:cxnSpLocks noChangeShapeType="1"/>
              <a:stCxn id="59" idx="4"/>
              <a:endCxn id="61" idx="6"/>
            </p:cNvCxnSpPr>
            <p:nvPr/>
          </p:nvCxnSpPr>
          <p:spPr bwMode="auto">
            <a:xfrm rot="5400000">
              <a:off x="4536" y="3192"/>
              <a:ext cx="600" cy="360"/>
            </a:xfrm>
            <a:prstGeom prst="curvedConnector2">
              <a:avLst/>
            </a:prstGeom>
            <a:noFill/>
            <a:ln w="9525">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29"/>
            <p:cNvCxnSpPr>
              <a:cxnSpLocks noChangeShapeType="1"/>
              <a:stCxn id="61" idx="2"/>
              <a:endCxn id="60" idx="4"/>
            </p:cNvCxnSpPr>
            <p:nvPr/>
          </p:nvCxnSpPr>
          <p:spPr bwMode="auto">
            <a:xfrm rot="10800000">
              <a:off x="3432" y="3072"/>
              <a:ext cx="312" cy="600"/>
            </a:xfrm>
            <a:prstGeom prst="curvedConnector2">
              <a:avLst/>
            </a:prstGeom>
            <a:noFill/>
            <a:ln w="9525">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30"/>
            <p:cNvCxnSpPr>
              <a:cxnSpLocks noChangeShapeType="1"/>
              <a:stCxn id="60" idx="0"/>
              <a:endCxn id="58" idx="4"/>
            </p:cNvCxnSpPr>
            <p:nvPr/>
          </p:nvCxnSpPr>
          <p:spPr bwMode="auto">
            <a:xfrm rot="16200000">
              <a:off x="3193" y="2496"/>
              <a:ext cx="479" cy="1"/>
            </a:xfrm>
            <a:prstGeom prst="straightConnector1">
              <a:avLst/>
            </a:prstGeom>
            <a:noFill/>
            <a:ln w="9525">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31"/>
            <p:cNvCxnSpPr>
              <a:cxnSpLocks noChangeShapeType="1"/>
              <a:stCxn id="58" idx="0"/>
              <a:endCxn id="56" idx="2"/>
            </p:cNvCxnSpPr>
            <p:nvPr/>
          </p:nvCxnSpPr>
          <p:spPr bwMode="auto">
            <a:xfrm rot="16200000">
              <a:off x="3288" y="1465"/>
              <a:ext cx="599" cy="312"/>
            </a:xfrm>
            <a:prstGeom prst="curvedConnector2">
              <a:avLst/>
            </a:prstGeom>
            <a:noFill/>
            <a:ln w="9525">
              <a:solidFill>
                <a:srgbClr val="0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Text Box 32"/>
            <p:cNvSpPr txBox="1">
              <a:spLocks noChangeArrowheads="1"/>
            </p:cNvSpPr>
            <p:nvPr/>
          </p:nvSpPr>
          <p:spPr bwMode="auto">
            <a:xfrm>
              <a:off x="4347" y="2352"/>
              <a:ext cx="699" cy="2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Receive SYN</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Send SYN/ACK</a:t>
              </a:r>
            </a:p>
          </p:txBody>
        </p:sp>
        <p:sp>
          <p:nvSpPr>
            <p:cNvPr id="69" name="Text Box 33"/>
            <p:cNvSpPr txBox="1">
              <a:spLocks noChangeArrowheads="1"/>
            </p:cNvSpPr>
            <p:nvPr/>
          </p:nvSpPr>
          <p:spPr bwMode="auto">
            <a:xfrm>
              <a:off x="4845" y="3494"/>
              <a:ext cx="632"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Receive ACK</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Send nothing</a:t>
              </a:r>
            </a:p>
          </p:txBody>
        </p:sp>
        <p:sp>
          <p:nvSpPr>
            <p:cNvPr id="70" name="Text Box 34"/>
            <p:cNvSpPr txBox="1">
              <a:spLocks noChangeArrowheads="1"/>
            </p:cNvSpPr>
            <p:nvPr/>
          </p:nvSpPr>
          <p:spPr bwMode="auto">
            <a:xfrm>
              <a:off x="2976" y="3504"/>
              <a:ext cx="576" cy="2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Receive FIN</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Send ACK</a:t>
              </a:r>
            </a:p>
          </p:txBody>
        </p:sp>
        <p:sp>
          <p:nvSpPr>
            <p:cNvPr id="71" name="Text Box 35"/>
            <p:cNvSpPr txBox="1">
              <a:spLocks noChangeArrowheads="1"/>
            </p:cNvSpPr>
            <p:nvPr/>
          </p:nvSpPr>
          <p:spPr bwMode="auto">
            <a:xfrm>
              <a:off x="2946" y="2448"/>
              <a:ext cx="466"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Send FIN</a:t>
              </a:r>
            </a:p>
          </p:txBody>
        </p:sp>
        <p:sp>
          <p:nvSpPr>
            <p:cNvPr id="72" name="Text Box 36"/>
            <p:cNvSpPr txBox="1">
              <a:spLocks noChangeArrowheads="1"/>
            </p:cNvSpPr>
            <p:nvPr/>
          </p:nvSpPr>
          <p:spPr bwMode="auto">
            <a:xfrm>
              <a:off x="2928" y="1296"/>
              <a:ext cx="672" cy="2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Receive ACK</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ja-JP" sz="1000" b="1" i="0" u="none" strike="noStrike" kern="0" cap="none" spc="0" normalizeH="0" baseline="0" noProof="0">
                  <a:ln>
                    <a:noFill/>
                  </a:ln>
                  <a:solidFill>
                    <a:srgbClr val="000000"/>
                  </a:solidFill>
                  <a:effectLst/>
                  <a:uLnTx/>
                  <a:uFillTx/>
                </a:rPr>
                <a:t>Send nothing</a:t>
              </a:r>
            </a:p>
          </p:txBody>
        </p:sp>
      </p:grpSp>
      <p:cxnSp>
        <p:nvCxnSpPr>
          <p:cNvPr id="73" name="AutoShape 37"/>
          <p:cNvCxnSpPr>
            <a:cxnSpLocks noChangeShapeType="1"/>
            <a:stCxn id="53" idx="6"/>
          </p:cNvCxnSpPr>
          <p:nvPr/>
        </p:nvCxnSpPr>
        <p:spPr bwMode="auto">
          <a:xfrm>
            <a:off x="3048001" y="1790700"/>
            <a:ext cx="419100" cy="952500"/>
          </a:xfrm>
          <a:prstGeom prst="curvedConnector2">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74" name="AutoShape 38"/>
          <p:cNvCxnSpPr>
            <a:cxnSpLocks noChangeShapeType="1"/>
          </p:cNvCxnSpPr>
          <p:nvPr/>
        </p:nvCxnSpPr>
        <p:spPr bwMode="auto">
          <a:xfrm rot="5400000">
            <a:off x="3086100" y="3657600"/>
            <a:ext cx="762000" cy="0"/>
          </a:xfrm>
          <a:prstGeom prst="straightConnector1">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75" name="AutoShape 39"/>
          <p:cNvCxnSpPr>
            <a:cxnSpLocks noChangeShapeType="1"/>
            <a:endCxn id="54" idx="4"/>
          </p:cNvCxnSpPr>
          <p:nvPr/>
        </p:nvCxnSpPr>
        <p:spPr bwMode="auto">
          <a:xfrm rot="16200000">
            <a:off x="723900" y="3657600"/>
            <a:ext cx="762000" cy="0"/>
          </a:xfrm>
          <a:prstGeom prst="straightConnector1">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76" name="AutoShape 40"/>
          <p:cNvCxnSpPr>
            <a:cxnSpLocks noChangeShapeType="1"/>
            <a:stCxn id="54" idx="0"/>
            <a:endCxn id="53" idx="2"/>
          </p:cNvCxnSpPr>
          <p:nvPr/>
        </p:nvCxnSpPr>
        <p:spPr bwMode="auto">
          <a:xfrm rot="16200000">
            <a:off x="876301" y="2019301"/>
            <a:ext cx="952500" cy="495300"/>
          </a:xfrm>
          <a:prstGeom prst="curvedConnector2">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77" name="Text Box 42"/>
          <p:cNvSpPr txBox="1">
            <a:spLocks noChangeArrowheads="1"/>
          </p:cNvSpPr>
          <p:nvPr/>
        </p:nvSpPr>
        <p:spPr bwMode="auto">
          <a:xfrm>
            <a:off x="7345364" y="1371600"/>
            <a:ext cx="17379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ja-JP" sz="1200" b="0" i="0" u="none" strike="noStrike" kern="0" cap="none" spc="0" normalizeH="0" baseline="0" noProof="0">
                <a:ln>
                  <a:noFill/>
                </a:ln>
                <a:solidFill>
                  <a:srgbClr val="000000"/>
                </a:solidFill>
                <a:effectLst/>
                <a:uLnTx/>
                <a:uFillTx/>
                <a:latin typeface="Arial" pitchFamily="34" charset="0"/>
              </a:rPr>
              <a:t>Server application</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ja-JP" sz="1200" b="0" i="0" u="none" strike="noStrike" kern="0" cap="none" spc="0" normalizeH="0" baseline="0" noProof="0">
                <a:ln>
                  <a:noFill/>
                </a:ln>
                <a:solidFill>
                  <a:srgbClr val="000000"/>
                </a:solidFill>
                <a:effectLst/>
                <a:uLnTx/>
                <a:uFillTx/>
                <a:latin typeface="Arial" pitchFamily="34" charset="0"/>
              </a:rPr>
              <a:t>Creates a listen socket</a:t>
            </a:r>
          </a:p>
        </p:txBody>
      </p:sp>
      <p:sp>
        <p:nvSpPr>
          <p:cNvPr id="78" name="Text Box 43"/>
          <p:cNvSpPr txBox="1">
            <a:spLocks noChangeArrowheads="1"/>
          </p:cNvSpPr>
          <p:nvPr/>
        </p:nvSpPr>
        <p:spPr bwMode="auto">
          <a:xfrm>
            <a:off x="3352801" y="2082801"/>
            <a:ext cx="7793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ja-JP" sz="1000" b="0" i="0" u="none" strike="noStrike" kern="0" cap="none" spc="0" normalizeH="0" baseline="0" noProof="0">
                <a:ln>
                  <a:noFill/>
                </a:ln>
                <a:solidFill>
                  <a:srgbClr val="000000"/>
                </a:solidFill>
                <a:effectLst/>
                <a:uLnTx/>
                <a:uFillTx/>
                <a:latin typeface="Arial" pitchFamily="34" charset="0"/>
              </a:rPr>
              <a:t>Send SYN</a:t>
            </a:r>
          </a:p>
        </p:txBody>
      </p:sp>
      <p:sp>
        <p:nvSpPr>
          <p:cNvPr id="79" name="Text Box 44"/>
          <p:cNvSpPr txBox="1">
            <a:spLocks noChangeArrowheads="1"/>
          </p:cNvSpPr>
          <p:nvPr/>
        </p:nvSpPr>
        <p:spPr bwMode="auto">
          <a:xfrm>
            <a:off x="3352801" y="5029201"/>
            <a:ext cx="7232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ja-JP" sz="1000" b="0" i="0" u="none" strike="noStrike" kern="0" cap="none" spc="0" normalizeH="0" baseline="0" noProof="0">
                <a:ln>
                  <a:noFill/>
                </a:ln>
                <a:solidFill>
                  <a:srgbClr val="000000"/>
                </a:solidFill>
                <a:effectLst/>
                <a:uLnTx/>
                <a:uFillTx/>
                <a:latin typeface="Arial" pitchFamily="34" charset="0"/>
              </a:rPr>
              <a:t>Send FIN</a:t>
            </a:r>
          </a:p>
        </p:txBody>
      </p:sp>
      <p:sp>
        <p:nvSpPr>
          <p:cNvPr id="80" name="Text Box 45"/>
          <p:cNvSpPr txBox="1">
            <a:spLocks noChangeArrowheads="1"/>
          </p:cNvSpPr>
          <p:nvPr/>
        </p:nvSpPr>
        <p:spPr bwMode="auto">
          <a:xfrm>
            <a:off x="778053" y="1828801"/>
            <a:ext cx="4411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ja-JP" sz="1000" b="0" i="0" u="none" strike="noStrike" kern="0" cap="none" spc="0" normalizeH="0" baseline="0" noProof="0">
                <a:ln>
                  <a:noFill/>
                </a:ln>
                <a:solidFill>
                  <a:srgbClr val="000000"/>
                </a:solidFill>
                <a:effectLst/>
                <a:uLnTx/>
                <a:uFillTx/>
                <a:latin typeface="Arial" pitchFamily="34" charset="0"/>
              </a:rPr>
              <a:t>Wait</a:t>
            </a:r>
          </a:p>
        </p:txBody>
      </p:sp>
      <p:sp>
        <p:nvSpPr>
          <p:cNvPr id="81" name="Text Box 46"/>
          <p:cNvSpPr txBox="1">
            <a:spLocks noChangeArrowheads="1"/>
          </p:cNvSpPr>
          <p:nvPr/>
        </p:nvSpPr>
        <p:spPr bwMode="auto">
          <a:xfrm>
            <a:off x="228600" y="3505200"/>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ja-JP" sz="1000" b="0" i="0" u="none" strike="noStrike" kern="0" cap="none" spc="0" normalizeH="0" baseline="0" noProof="0">
                <a:ln>
                  <a:noFill/>
                </a:ln>
                <a:solidFill>
                  <a:srgbClr val="000000"/>
                </a:solidFill>
                <a:effectLst/>
                <a:uLnTx/>
                <a:uFillTx/>
                <a:latin typeface="Arial" pitchFamily="34" charset="0"/>
              </a:rPr>
              <a:t>Receive FIN</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ja-JP" sz="1000" b="0" i="0" u="none" strike="noStrike" kern="0" cap="none" spc="0" normalizeH="0" baseline="0" noProof="0">
                <a:ln>
                  <a:noFill/>
                </a:ln>
                <a:solidFill>
                  <a:srgbClr val="000000"/>
                </a:solidFill>
                <a:effectLst/>
                <a:uLnTx/>
                <a:uFillTx/>
                <a:latin typeface="Arial" pitchFamily="34" charset="0"/>
              </a:rPr>
              <a:t>Send ACK</a:t>
            </a:r>
          </a:p>
        </p:txBody>
      </p:sp>
      <p:sp>
        <p:nvSpPr>
          <p:cNvPr id="82" name="Text Box 47"/>
          <p:cNvSpPr txBox="1">
            <a:spLocks noChangeArrowheads="1"/>
          </p:cNvSpPr>
          <p:nvPr/>
        </p:nvSpPr>
        <p:spPr bwMode="auto">
          <a:xfrm>
            <a:off x="2460626" y="5791200"/>
            <a:ext cx="18982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ja-JP" sz="1200" b="0" i="0" u="none" strike="noStrike" kern="0" cap="none" spc="0" normalizeH="0" baseline="0" noProof="0">
                <a:ln>
                  <a:noFill/>
                </a:ln>
                <a:solidFill>
                  <a:srgbClr val="000000"/>
                </a:solidFill>
                <a:effectLst/>
                <a:uLnTx/>
                <a:uFillTx/>
                <a:latin typeface="Arial" pitchFamily="34" charset="0"/>
              </a:rPr>
              <a:t>Client application</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ja-JP" sz="1200" b="0" i="0" u="none" strike="noStrike" kern="0" cap="none" spc="0" normalizeH="0" baseline="0" noProof="0">
                <a:ln>
                  <a:noFill/>
                </a:ln>
                <a:solidFill>
                  <a:srgbClr val="000000"/>
                </a:solidFill>
                <a:effectLst/>
                <a:uLnTx/>
                <a:uFillTx/>
                <a:latin typeface="Arial" pitchFamily="34" charset="0"/>
              </a:rPr>
              <a:t>Initiates close connection</a:t>
            </a:r>
          </a:p>
        </p:txBody>
      </p:sp>
      <p:sp>
        <p:nvSpPr>
          <p:cNvPr id="3" name="Slide Number Placeholder 2"/>
          <p:cNvSpPr>
            <a:spLocks noGrp="1"/>
          </p:cNvSpPr>
          <p:nvPr>
            <p:ph type="sldNum" sz="quarter" idx="12"/>
          </p:nvPr>
        </p:nvSpPr>
        <p:spPr/>
        <p:txBody>
          <a:bodyPr/>
          <a:lstStyle/>
          <a:p>
            <a:pPr>
              <a:defRPr/>
            </a:pPr>
            <a:fld id="{5CCE348F-AE0D-4038-8820-11705935FBC3}" type="slidenum">
              <a:rPr lang="vi-VN" smtClean="0"/>
              <a:pPr>
                <a:defRPr/>
              </a:pPr>
              <a:t>66</a:t>
            </a:fld>
            <a:endParaRPr lang="vi-VN"/>
          </a:p>
        </p:txBody>
      </p:sp>
    </p:spTree>
    <p:extLst>
      <p:ext uri="{BB962C8B-B14F-4D97-AF65-F5344CB8AC3E}">
        <p14:creationId xmlns:p14="http://schemas.microsoft.com/office/powerpoint/2010/main" val="719721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tcpipguide.com/free/diagrams/pop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209292"/>
            <a:ext cx="5029200" cy="54963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381000"/>
            <a:ext cx="8229600" cy="838200"/>
          </a:xfrm>
        </p:spPr>
        <p:txBody>
          <a:bodyPr/>
          <a:lstStyle/>
          <a:p>
            <a:r>
              <a:rPr lang="en-US"/>
              <a:t>Message Transaction Diagram</a:t>
            </a:r>
          </a:p>
        </p:txBody>
      </p:sp>
      <p:sp>
        <p:nvSpPr>
          <p:cNvPr id="3" name="Content Placeholder 2"/>
          <p:cNvSpPr>
            <a:spLocks noGrp="1"/>
          </p:cNvSpPr>
          <p:nvPr>
            <p:ph idx="1"/>
          </p:nvPr>
        </p:nvSpPr>
        <p:spPr>
          <a:xfrm>
            <a:off x="457200" y="1371600"/>
            <a:ext cx="3276600" cy="4876800"/>
          </a:xfrm>
        </p:spPr>
        <p:txBody>
          <a:bodyPr/>
          <a:lstStyle/>
          <a:p>
            <a:r>
              <a:rPr lang="en-US"/>
              <a:t>Represents the sequence of message transaction</a:t>
            </a:r>
          </a:p>
          <a:p>
            <a:r>
              <a:rPr lang="en-US"/>
              <a:t>Example: POP3</a:t>
            </a: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67</a:t>
            </a:fld>
            <a:endParaRPr lang="vi-VN"/>
          </a:p>
        </p:txBody>
      </p:sp>
    </p:spTree>
    <p:extLst>
      <p:ext uri="{BB962C8B-B14F-4D97-AF65-F5344CB8AC3E}">
        <p14:creationId xmlns:p14="http://schemas.microsoft.com/office/powerpoint/2010/main" val="520934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Autofit/>
          </a:bodyPr>
          <a:lstStyle/>
          <a:p>
            <a:r>
              <a:rPr lang="en-US"/>
              <a:t>Implementing an Application Protocol </a:t>
            </a:r>
          </a:p>
        </p:txBody>
      </p:sp>
      <p:sp>
        <p:nvSpPr>
          <p:cNvPr id="3" name="Content Placeholder 2"/>
          <p:cNvSpPr>
            <a:spLocks noGrp="1"/>
          </p:cNvSpPr>
          <p:nvPr>
            <p:ph idx="1"/>
          </p:nvPr>
        </p:nvSpPr>
        <p:spPr>
          <a:xfrm>
            <a:off x="457200" y="1371600"/>
            <a:ext cx="8229600" cy="609600"/>
          </a:xfrm>
        </p:spPr>
        <p:txBody>
          <a:bodyPr/>
          <a:lstStyle/>
          <a:p>
            <a:r>
              <a:rPr lang="en-US"/>
              <a:t>Message handler(pseudo code)</a:t>
            </a:r>
          </a:p>
        </p:txBody>
      </p:sp>
      <p:sp>
        <p:nvSpPr>
          <p:cNvPr id="4" name="TextBox 3"/>
          <p:cNvSpPr txBox="1"/>
          <p:nvPr/>
        </p:nvSpPr>
        <p:spPr>
          <a:xfrm>
            <a:off x="457200" y="2057400"/>
            <a:ext cx="8458200" cy="3754874"/>
          </a:xfrm>
          <a:prstGeom prst="rect">
            <a:avLst/>
          </a:prstGeom>
          <a:noFill/>
          <a:ln>
            <a:solidFill>
              <a:srgbClr val="C00000"/>
            </a:solidFill>
          </a:ln>
        </p:spPr>
        <p:txBody>
          <a:bodyPr wrap="square" rtlCol="0">
            <a:spAutoFit/>
          </a:bodyPr>
          <a:lstStyle/>
          <a:p>
            <a:r>
              <a:rPr lang="en-US" sz="1700" b="1">
                <a:solidFill>
                  <a:srgbClr val="006600"/>
                </a:solidFill>
                <a:latin typeface="Courier New" panose="02070309020205020404" pitchFamily="49" charset="0"/>
                <a:cs typeface="Courier New" panose="02070309020205020404" pitchFamily="49" charset="0"/>
              </a:rPr>
              <a:t>//handle message</a:t>
            </a:r>
          </a:p>
          <a:p>
            <a:r>
              <a:rPr lang="en-US" sz="1700" b="1">
                <a:solidFill>
                  <a:prstClr val="black"/>
                </a:solidFill>
                <a:latin typeface="Courier New" panose="02070309020205020404" pitchFamily="49" charset="0"/>
                <a:cs typeface="Courier New" panose="02070309020205020404" pitchFamily="49" charset="0"/>
              </a:rPr>
              <a:t>switch (msg_type){</a:t>
            </a:r>
          </a:p>
          <a:p>
            <a:r>
              <a:rPr lang="en-US" sz="1700" b="1">
                <a:solidFill>
                  <a:prstClr val="black"/>
                </a:solidFill>
                <a:latin typeface="Courier New" panose="02070309020205020404" pitchFamily="49" charset="0"/>
                <a:cs typeface="Courier New" panose="02070309020205020404" pitchFamily="49" charset="0"/>
              </a:rPr>
              <a:t>   case MSG_TYPE1:</a:t>
            </a:r>
          </a:p>
          <a:p>
            <a:r>
              <a:rPr lang="en-US" sz="1700" b="1">
                <a:solidFill>
                  <a:prstClr val="black"/>
                </a:solidFill>
                <a:latin typeface="Courier New" panose="02070309020205020404" pitchFamily="49" charset="0"/>
                <a:cs typeface="Courier New" panose="02070309020205020404" pitchFamily="49" charset="0"/>
              </a:rPr>
              <a:t>	{</a:t>
            </a:r>
          </a:p>
          <a:p>
            <a:r>
              <a:rPr lang="en-US" sz="1700" b="1">
                <a:solidFill>
                  <a:prstClr val="black"/>
                </a:solidFill>
                <a:latin typeface="Courier New" panose="02070309020205020404" pitchFamily="49" charset="0"/>
                <a:cs typeface="Courier New" panose="02070309020205020404" pitchFamily="49" charset="0"/>
              </a:rPr>
              <a:t>	   </a:t>
            </a:r>
            <a:r>
              <a:rPr lang="en-US" sz="1700" b="1">
                <a:solidFill>
                  <a:srgbClr val="006600"/>
                </a:solidFill>
                <a:latin typeface="Courier New" panose="02070309020205020404" pitchFamily="49" charset="0"/>
                <a:cs typeface="Courier New" panose="02070309020205020404" pitchFamily="49" charset="0"/>
              </a:rPr>
              <a:t>//...</a:t>
            </a:r>
          </a:p>
          <a:p>
            <a:r>
              <a:rPr lang="en-US" sz="1700" b="1">
                <a:solidFill>
                  <a:prstClr val="black"/>
                </a:solidFill>
                <a:latin typeface="Courier New" panose="02070309020205020404" pitchFamily="49" charset="0"/>
                <a:cs typeface="Courier New" panose="02070309020205020404" pitchFamily="49" charset="0"/>
              </a:rPr>
              <a:t>	}</a:t>
            </a:r>
          </a:p>
          <a:p>
            <a:r>
              <a:rPr lang="en-US" sz="1700" b="1">
                <a:solidFill>
                  <a:prstClr val="black"/>
                </a:solidFill>
                <a:latin typeface="Courier New" panose="02070309020205020404" pitchFamily="49" charset="0"/>
                <a:cs typeface="Courier New" panose="02070309020205020404" pitchFamily="49" charset="0"/>
              </a:rPr>
              <a:t>   case MGS_TYPE2:</a:t>
            </a:r>
          </a:p>
          <a:p>
            <a:r>
              <a:rPr lang="en-US" sz="1700" b="1">
                <a:solidFill>
                  <a:prstClr val="black"/>
                </a:solidFill>
                <a:latin typeface="Courier New" panose="02070309020205020404" pitchFamily="49" charset="0"/>
                <a:cs typeface="Courier New" panose="02070309020205020404" pitchFamily="49" charset="0"/>
              </a:rPr>
              <a:t>	{</a:t>
            </a:r>
          </a:p>
          <a:p>
            <a:r>
              <a:rPr lang="en-US" sz="1700" b="1">
                <a:solidFill>
                  <a:prstClr val="black"/>
                </a:solidFill>
                <a:latin typeface="Courier New" panose="02070309020205020404" pitchFamily="49" charset="0"/>
                <a:cs typeface="Courier New" panose="02070309020205020404" pitchFamily="49" charset="0"/>
              </a:rPr>
              <a:t>	   </a:t>
            </a:r>
            <a:r>
              <a:rPr lang="en-US" sz="1700" b="1">
                <a:solidFill>
                  <a:srgbClr val="006600"/>
                </a:solidFill>
                <a:latin typeface="Courier New" panose="02070309020205020404" pitchFamily="49" charset="0"/>
                <a:cs typeface="Courier New" panose="02070309020205020404" pitchFamily="49" charset="0"/>
              </a:rPr>
              <a:t>//...</a:t>
            </a:r>
            <a:endParaRPr lang="en-US" sz="1700" b="1">
              <a:solidFill>
                <a:prstClr val="black"/>
              </a:solidFill>
              <a:latin typeface="Courier New" panose="02070309020205020404" pitchFamily="49" charset="0"/>
              <a:cs typeface="Courier New" panose="02070309020205020404" pitchFamily="49" charset="0"/>
            </a:endParaRPr>
          </a:p>
          <a:p>
            <a:r>
              <a:rPr lang="en-US" sz="1700" b="1">
                <a:solidFill>
                  <a:prstClr val="black"/>
                </a:solidFill>
                <a:latin typeface="Courier New" panose="02070309020205020404" pitchFamily="49" charset="0"/>
                <a:cs typeface="Courier New" panose="02070309020205020404" pitchFamily="49" charset="0"/>
              </a:rPr>
              <a:t>	   if(data_type == DATA_TYPE1)</a:t>
            </a:r>
          </a:p>
          <a:p>
            <a:r>
              <a:rPr lang="en-US" sz="1700" b="1">
                <a:solidFill>
                  <a:prstClr val="black"/>
                </a:solidFill>
                <a:latin typeface="Courier New" panose="02070309020205020404" pitchFamily="49" charset="0"/>
                <a:cs typeface="Courier New" panose="02070309020205020404" pitchFamily="49" charset="0"/>
              </a:rPr>
              <a:t>	   </a:t>
            </a:r>
            <a:r>
              <a:rPr lang="en-US" sz="1700" b="1">
                <a:solidFill>
                  <a:srgbClr val="006600"/>
                </a:solidFill>
                <a:latin typeface="Courier New" panose="02070309020205020404" pitchFamily="49" charset="0"/>
                <a:cs typeface="Courier New" panose="02070309020205020404" pitchFamily="49" charset="0"/>
              </a:rPr>
              <a:t>//...</a:t>
            </a:r>
          </a:p>
          <a:p>
            <a:r>
              <a:rPr lang="en-US" sz="1700" b="1">
                <a:solidFill>
                  <a:prstClr val="black"/>
                </a:solidFill>
                <a:latin typeface="Courier New" panose="02070309020205020404" pitchFamily="49" charset="0"/>
                <a:cs typeface="Courier New" panose="02070309020205020404" pitchFamily="49" charset="0"/>
              </a:rPr>
              <a:t>	}</a:t>
            </a:r>
          </a:p>
          <a:p>
            <a:r>
              <a:rPr lang="en-US" sz="1700" b="1">
                <a:solidFill>
                  <a:prstClr val="black"/>
                </a:solidFill>
                <a:latin typeface="Courier New" panose="02070309020205020404" pitchFamily="49" charset="0"/>
                <a:cs typeface="Courier New" panose="02070309020205020404" pitchFamily="49" charset="0"/>
              </a:rPr>
              <a:t>   </a:t>
            </a:r>
            <a:r>
              <a:rPr lang="en-US" sz="1700" b="1">
                <a:solidFill>
                  <a:srgbClr val="006600"/>
                </a:solidFill>
                <a:latin typeface="Courier New" panose="02070309020205020404" pitchFamily="49" charset="0"/>
                <a:cs typeface="Courier New" panose="02070309020205020404" pitchFamily="49" charset="0"/>
              </a:rPr>
              <a:t>//...</a:t>
            </a:r>
          </a:p>
          <a:p>
            <a:r>
              <a:rPr lang="en-US" sz="1700" b="1">
                <a:solidFill>
                  <a:prstClr val="black"/>
                </a:solidFill>
                <a:latin typeface="Courier New" panose="02070309020205020404" pitchFamily="49" charset="0"/>
                <a:cs typeface="Courier New" panose="02070309020205020404" pitchFamily="49" charset="0"/>
              </a:rPr>
              <a:t>} </a:t>
            </a:r>
          </a:p>
        </p:txBody>
      </p:sp>
      <p:sp>
        <p:nvSpPr>
          <p:cNvPr id="5" name="Slide Number Placeholder 4"/>
          <p:cNvSpPr>
            <a:spLocks noGrp="1"/>
          </p:cNvSpPr>
          <p:nvPr>
            <p:ph type="sldNum" sz="quarter" idx="12"/>
          </p:nvPr>
        </p:nvSpPr>
        <p:spPr/>
        <p:txBody>
          <a:bodyPr/>
          <a:lstStyle/>
          <a:p>
            <a:pPr>
              <a:defRPr/>
            </a:pPr>
            <a:fld id="{5CCE348F-AE0D-4038-8820-11705935FBC3}" type="slidenum">
              <a:rPr lang="vi-VN" smtClean="0"/>
              <a:pPr>
                <a:defRPr/>
              </a:pPr>
              <a:t>68</a:t>
            </a:fld>
            <a:endParaRPr lang="vi-VN"/>
          </a:p>
        </p:txBody>
      </p:sp>
    </p:spTree>
    <p:extLst>
      <p:ext uri="{BB962C8B-B14F-4D97-AF65-F5344CB8AC3E}">
        <p14:creationId xmlns:p14="http://schemas.microsoft.com/office/powerpoint/2010/main" val="34093703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a:t>Implementing an Application Protocol </a:t>
            </a:r>
          </a:p>
        </p:txBody>
      </p:sp>
      <p:sp>
        <p:nvSpPr>
          <p:cNvPr id="3" name="Content Placeholder 2"/>
          <p:cNvSpPr>
            <a:spLocks noGrp="1"/>
          </p:cNvSpPr>
          <p:nvPr>
            <p:ph idx="1"/>
          </p:nvPr>
        </p:nvSpPr>
        <p:spPr>
          <a:xfrm>
            <a:off x="457200" y="1219200"/>
            <a:ext cx="8229600" cy="4876800"/>
          </a:xfrm>
        </p:spPr>
        <p:txBody>
          <a:bodyPr/>
          <a:lstStyle/>
          <a:p>
            <a:r>
              <a:rPr lang="en-US"/>
              <a:t>Type of message</a:t>
            </a:r>
          </a:p>
          <a:p>
            <a:pPr lvl="1"/>
            <a:r>
              <a:rPr lang="en-US"/>
              <a:t>Use integer: </a:t>
            </a:r>
            <a:r>
              <a:rPr lang="en-US">
                <a:latin typeface="Courier New" panose="02070309020205020404" pitchFamily="49" charset="0"/>
                <a:cs typeface="Courier New" panose="02070309020205020404" pitchFamily="49" charset="0"/>
              </a:rPr>
              <a:t>enum msg_type {…}</a:t>
            </a:r>
            <a:endParaRPr lang="en-US"/>
          </a:p>
          <a:p>
            <a:pPr lvl="1"/>
            <a:r>
              <a:rPr lang="en-US"/>
              <a:t>Use string</a:t>
            </a:r>
          </a:p>
          <a:p>
            <a:r>
              <a:rPr lang="en-US"/>
              <a:t>Data structure</a:t>
            </a:r>
          </a:p>
          <a:p>
            <a:pPr lvl="1"/>
            <a:r>
              <a:rPr lang="en-US"/>
              <a:t>Use </a:t>
            </a:r>
            <a:r>
              <a:rPr lang="en-US">
                <a:latin typeface="Courier New" panose="02070309020205020404" pitchFamily="49" charset="0"/>
                <a:cs typeface="Courier New" panose="02070309020205020404" pitchFamily="49" charset="0"/>
              </a:rPr>
              <a:t>struct</a:t>
            </a:r>
            <a:r>
              <a:rPr lang="en-US">
                <a:latin typeface="+mj-lt"/>
                <a:cs typeface="Courier New" panose="02070309020205020404" pitchFamily="49" charset="0"/>
              </a:rPr>
              <a:t>. Example:</a:t>
            </a:r>
          </a:p>
          <a:p>
            <a:pPr lvl="1"/>
            <a:endParaRPr lang="en-US">
              <a:latin typeface="+mj-lt"/>
              <a:cs typeface="Courier New" panose="02070309020205020404" pitchFamily="49" charset="0"/>
            </a:endParaRPr>
          </a:p>
          <a:p>
            <a:pPr lvl="1"/>
            <a:endParaRPr lang="en-US">
              <a:latin typeface="+mj-lt"/>
              <a:cs typeface="Courier New" panose="02070309020205020404" pitchFamily="49" charset="0"/>
            </a:endParaRPr>
          </a:p>
          <a:p>
            <a:pPr lvl="1"/>
            <a:endParaRPr lang="en-US">
              <a:latin typeface="+mj-lt"/>
              <a:cs typeface="Courier New" panose="02070309020205020404" pitchFamily="49" charset="0"/>
            </a:endParaRPr>
          </a:p>
          <a:p>
            <a:pPr lvl="1"/>
            <a:endParaRPr lang="en-US">
              <a:latin typeface="+mj-lt"/>
              <a:cs typeface="Courier New" panose="02070309020205020404" pitchFamily="49" charset="0"/>
            </a:endParaRPr>
          </a:p>
          <a:p>
            <a:pPr lvl="1"/>
            <a:r>
              <a:rPr lang="en-US">
                <a:latin typeface="+mj-lt"/>
                <a:cs typeface="Courier New" panose="02070309020205020404" pitchFamily="49" charset="0"/>
              </a:rPr>
              <a:t>Use string or byte array</a:t>
            </a:r>
          </a:p>
        </p:txBody>
      </p:sp>
      <p:sp>
        <p:nvSpPr>
          <p:cNvPr id="4" name="TextBox 3"/>
          <p:cNvSpPr txBox="1"/>
          <p:nvPr/>
        </p:nvSpPr>
        <p:spPr>
          <a:xfrm>
            <a:off x="4953000" y="2133600"/>
            <a:ext cx="3962400" cy="1077218"/>
          </a:xfrm>
          <a:prstGeom prst="rect">
            <a:avLst/>
          </a:prstGeom>
          <a:noFill/>
          <a:ln>
            <a:solidFill>
              <a:srgbClr val="C00000"/>
            </a:solidFill>
          </a:ln>
        </p:spPr>
        <p:txBody>
          <a:bodyPr wrap="square" rtlCol="0">
            <a:spAutoFit/>
          </a:bodyPr>
          <a:lstStyle/>
          <a:p>
            <a:r>
              <a:rPr lang="en-US" sz="1600">
                <a:solidFill>
                  <a:srgbClr val="0000FF"/>
                </a:solidFill>
                <a:latin typeface="Courier New" panose="02070309020205020404" pitchFamily="49" charset="0"/>
                <a:cs typeface="Courier New" panose="02070309020205020404" pitchFamily="49" charset="0"/>
              </a:rPr>
              <a:t>struct</a:t>
            </a:r>
            <a:r>
              <a:rPr lang="en-US" sz="1600">
                <a:solidFill>
                  <a:prstClr val="black"/>
                </a:solidFill>
                <a:latin typeface="Courier New" panose="02070309020205020404" pitchFamily="49" charset="0"/>
                <a:cs typeface="Courier New" panose="02070309020205020404" pitchFamily="49" charset="0"/>
              </a:rPr>
              <a:t> message{</a:t>
            </a:r>
          </a:p>
          <a:p>
            <a:r>
              <a:rPr lang="en-US" sz="1600">
                <a:solidFill>
                  <a:prstClr val="black"/>
                </a:solidFill>
                <a:latin typeface="Courier New" panose="02070309020205020404" pitchFamily="49" charset="0"/>
                <a:cs typeface="Courier New" panose="02070309020205020404" pitchFamily="49" charset="0"/>
              </a:rPr>
              <a:t>   msg_type type;</a:t>
            </a:r>
          </a:p>
          <a:p>
            <a:r>
              <a:rPr lang="en-US" sz="1600">
                <a:solidFill>
                  <a:srgbClr val="0000FF"/>
                </a:solidFill>
                <a:latin typeface="Courier New" panose="02070309020205020404" pitchFamily="49" charset="0"/>
                <a:cs typeface="Courier New" panose="02070309020205020404" pitchFamily="49" charset="0"/>
              </a:rPr>
              <a:t>   struct</a:t>
            </a:r>
            <a:r>
              <a:rPr lang="en-US" sz="1600">
                <a:solidFill>
                  <a:prstClr val="black"/>
                </a:solidFill>
                <a:latin typeface="Courier New" panose="02070309020205020404" pitchFamily="49" charset="0"/>
                <a:cs typeface="Courier New" panose="02070309020205020404" pitchFamily="49" charset="0"/>
              </a:rPr>
              <a:t> msg_payload payload;</a:t>
            </a:r>
          </a:p>
          <a:p>
            <a:r>
              <a:rPr lang="en-US" sz="1600">
                <a:solidFill>
                  <a:prstClr val="black"/>
                </a:solidFill>
                <a:latin typeface="Courier New" panose="02070309020205020404" pitchFamily="49" charset="0"/>
                <a:cs typeface="Courier New" panose="02070309020205020404" pitchFamily="49" charset="0"/>
              </a:rPr>
              <a:t>};</a:t>
            </a:r>
            <a:endParaRPr lang="en-US" sz="1600">
              <a:latin typeface="Courier New" panose="02070309020205020404" pitchFamily="49" charset="0"/>
              <a:cs typeface="Courier New" panose="02070309020205020404" pitchFamily="49" charset="0"/>
            </a:endParaRPr>
          </a:p>
        </p:txBody>
      </p:sp>
      <p:sp>
        <p:nvSpPr>
          <p:cNvPr id="5" name="TextBox 4"/>
          <p:cNvSpPr txBox="1"/>
          <p:nvPr/>
        </p:nvSpPr>
        <p:spPr>
          <a:xfrm>
            <a:off x="4953000" y="3276600"/>
            <a:ext cx="3962400" cy="1569660"/>
          </a:xfrm>
          <a:prstGeom prst="rect">
            <a:avLst/>
          </a:prstGeom>
          <a:noFill/>
          <a:ln>
            <a:solidFill>
              <a:srgbClr val="C00000"/>
            </a:solidFill>
          </a:ln>
        </p:spPr>
        <p:txBody>
          <a:bodyPr wrap="square" rtlCol="0">
            <a:spAutoFit/>
          </a:bodyPr>
          <a:lstStyle/>
          <a:p>
            <a:r>
              <a:rPr lang="en-US" sz="1600">
                <a:solidFill>
                  <a:srgbClr val="0000FF"/>
                </a:solidFill>
                <a:latin typeface="Courier New" panose="02070309020205020404" pitchFamily="49" charset="0"/>
                <a:cs typeface="Courier New" panose="02070309020205020404" pitchFamily="49" charset="0"/>
              </a:rPr>
              <a:t>struct</a:t>
            </a:r>
            <a:r>
              <a:rPr lang="en-US" sz="1600">
                <a:solidFill>
                  <a:prstClr val="black"/>
                </a:solidFill>
                <a:latin typeface="Courier New" panose="02070309020205020404" pitchFamily="49" charset="0"/>
                <a:cs typeface="Courier New" panose="02070309020205020404" pitchFamily="49" charset="0"/>
              </a:rPr>
              <a:t> msg_payload{</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int</a:t>
            </a:r>
            <a:r>
              <a:rPr lang="en-US" sz="1600">
                <a:solidFill>
                  <a:prstClr val="black"/>
                </a:solidFill>
                <a:latin typeface="Courier New" panose="02070309020205020404" pitchFamily="49" charset="0"/>
                <a:cs typeface="Courier New" panose="02070309020205020404" pitchFamily="49" charset="0"/>
              </a:rPr>
              <a:t> id;</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char</a:t>
            </a:r>
            <a:r>
              <a:rPr lang="en-US" sz="1600">
                <a:solidFill>
                  <a:prstClr val="black"/>
                </a:solidFill>
                <a:latin typeface="Courier New" panose="02070309020205020404" pitchFamily="49" charset="0"/>
                <a:cs typeface="Courier New" panose="02070309020205020404" pitchFamily="49" charset="0"/>
              </a:rPr>
              <a:t> fullname[30];</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int</a:t>
            </a:r>
            <a:r>
              <a:rPr lang="en-US" sz="1600">
                <a:solidFill>
                  <a:prstClr val="black"/>
                </a:solidFill>
                <a:latin typeface="Courier New" panose="02070309020205020404" pitchFamily="49" charset="0"/>
                <a:cs typeface="Courier New" panose="02070309020205020404" pitchFamily="49" charset="0"/>
              </a:rPr>
              <a:t> age;</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8000"/>
                </a:solidFill>
                <a:latin typeface="Courier New" panose="02070309020205020404" pitchFamily="49" charset="0"/>
                <a:cs typeface="Courier New" panose="02070309020205020404" pitchFamily="49" charset="0"/>
              </a:rPr>
              <a:t>//...</a:t>
            </a:r>
          </a:p>
          <a:p>
            <a:r>
              <a:rPr lang="en-US" sz="1600">
                <a:solidFill>
                  <a:prstClr val="black"/>
                </a:solidFill>
                <a:latin typeface="Courier New" panose="02070309020205020404" pitchFamily="49" charset="0"/>
                <a:cs typeface="Courier New" panose="02070309020205020404" pitchFamily="49" charset="0"/>
              </a:rPr>
              <a:t>}</a:t>
            </a:r>
            <a:endParaRPr lang="en-US" sz="1600">
              <a:latin typeface="Courier New" panose="02070309020205020404" pitchFamily="49" charset="0"/>
              <a:cs typeface="Courier New" panose="02070309020205020404" pitchFamily="49" charset="0"/>
            </a:endParaRPr>
          </a:p>
        </p:txBody>
      </p:sp>
      <p:sp>
        <p:nvSpPr>
          <p:cNvPr id="6" name="TextBox 5"/>
          <p:cNvSpPr txBox="1"/>
          <p:nvPr/>
        </p:nvSpPr>
        <p:spPr>
          <a:xfrm>
            <a:off x="609600" y="3246060"/>
            <a:ext cx="3505200" cy="1323439"/>
          </a:xfrm>
          <a:prstGeom prst="rect">
            <a:avLst/>
          </a:prstGeom>
          <a:noFill/>
          <a:ln>
            <a:solidFill>
              <a:srgbClr val="C00000"/>
            </a:solidFill>
          </a:ln>
        </p:spPr>
        <p:txBody>
          <a:bodyPr wrap="square" rtlCol="0">
            <a:spAutoFit/>
          </a:bodyPr>
          <a:lstStyle/>
          <a:p>
            <a:r>
              <a:rPr lang="en-US" sz="1600">
                <a:solidFill>
                  <a:srgbClr val="0000FF"/>
                </a:solidFill>
                <a:latin typeface="Courier New" panose="02070309020205020404" pitchFamily="49" charset="0"/>
                <a:cs typeface="Courier New" panose="02070309020205020404" pitchFamily="49" charset="0"/>
              </a:rPr>
              <a:t>struct</a:t>
            </a:r>
            <a:r>
              <a:rPr lang="en-US" sz="1600">
                <a:solidFill>
                  <a:prstClr val="black"/>
                </a:solidFill>
                <a:latin typeface="Courier New" panose="02070309020205020404" pitchFamily="49" charset="0"/>
                <a:cs typeface="Courier New" panose="02070309020205020404" pitchFamily="49" charset="0"/>
              </a:rPr>
              <a:t> message{</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char</a:t>
            </a:r>
            <a:r>
              <a:rPr lang="en-US" sz="1600">
                <a:solidFill>
                  <a:prstClr val="black"/>
                </a:solidFill>
                <a:latin typeface="Courier New" panose="02070309020205020404" pitchFamily="49" charset="0"/>
                <a:cs typeface="Courier New" panose="02070309020205020404" pitchFamily="49" charset="0"/>
              </a:rPr>
              <a:t> msg_type[4];</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char</a:t>
            </a:r>
            <a:r>
              <a:rPr lang="en-US" sz="1600">
                <a:solidFill>
                  <a:prstClr val="black"/>
                </a:solidFill>
                <a:latin typeface="Courier New" panose="02070309020205020404" pitchFamily="49" charset="0"/>
                <a:cs typeface="Courier New" panose="02070309020205020404" pitchFamily="49" charset="0"/>
              </a:rPr>
              <a:t> data_type[8];</a:t>
            </a:r>
          </a:p>
          <a:p>
            <a:r>
              <a:rPr lang="en-US" sz="1600">
                <a:solidFill>
                  <a:prstClr val="black"/>
                </a:solidFill>
                <a:latin typeface="Courier New" panose="02070309020205020404" pitchFamily="49" charset="0"/>
                <a:cs typeface="Courier New" panose="02070309020205020404" pitchFamily="49" charset="0"/>
              </a:rPr>
              <a:t>	</a:t>
            </a:r>
            <a:r>
              <a:rPr lang="en-US" sz="1600">
                <a:solidFill>
                  <a:srgbClr val="0000FF"/>
                </a:solidFill>
                <a:latin typeface="Courier New" panose="02070309020205020404" pitchFamily="49" charset="0"/>
                <a:cs typeface="Courier New" panose="02070309020205020404" pitchFamily="49" charset="0"/>
              </a:rPr>
              <a:t>int</a:t>
            </a:r>
            <a:r>
              <a:rPr lang="en-US" sz="1600">
                <a:solidFill>
                  <a:prstClr val="black"/>
                </a:solidFill>
                <a:latin typeface="Courier New" panose="02070309020205020404" pitchFamily="49" charset="0"/>
                <a:cs typeface="Courier New" panose="02070309020205020404" pitchFamily="49" charset="0"/>
              </a:rPr>
              <a:t> value;</a:t>
            </a:r>
          </a:p>
          <a:p>
            <a:r>
              <a:rPr lang="en-US" sz="1600">
                <a:solidFill>
                  <a:prstClr val="black"/>
                </a:solidFill>
                <a:latin typeface="Courier New" panose="02070309020205020404" pitchFamily="49" charset="0"/>
                <a:cs typeface="Courier New" panose="02070309020205020404" pitchFamily="49" charset="0"/>
              </a:rPr>
              <a:t>}</a:t>
            </a:r>
            <a:endParaRPr lang="en-US" sz="1600">
              <a:latin typeface="Courier New" panose="02070309020205020404" pitchFamily="49" charset="0"/>
              <a:cs typeface="Courier New" panose="020703090202050204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0909894"/>
              </p:ext>
            </p:extLst>
          </p:nvPr>
        </p:nvGraphicFramePr>
        <p:xfrm>
          <a:off x="533403" y="5496560"/>
          <a:ext cx="8153398" cy="370840"/>
        </p:xfrm>
        <a:graphic>
          <a:graphicData uri="http://schemas.openxmlformats.org/drawingml/2006/table">
            <a:tbl>
              <a:tblPr firstRow="1" bandRow="1">
                <a:tableStyleId>{5C22544A-7EE6-4342-B048-85BDC9FD1C3A}</a:tableStyleId>
              </a:tblPr>
              <a:tblGrid>
                <a:gridCol w="1346431">
                  <a:extLst>
                    <a:ext uri="{9D8B030D-6E8A-4147-A177-3AD203B41FA5}">
                      <a16:colId xmlns:a16="http://schemas.microsoft.com/office/drawing/2014/main" val="20000"/>
                    </a:ext>
                  </a:extLst>
                </a:gridCol>
                <a:gridCol w="1196829">
                  <a:extLst>
                    <a:ext uri="{9D8B030D-6E8A-4147-A177-3AD203B41FA5}">
                      <a16:colId xmlns:a16="http://schemas.microsoft.com/office/drawing/2014/main" val="20001"/>
                    </a:ext>
                  </a:extLst>
                </a:gridCol>
                <a:gridCol w="972424">
                  <a:extLst>
                    <a:ext uri="{9D8B030D-6E8A-4147-A177-3AD203B41FA5}">
                      <a16:colId xmlns:a16="http://schemas.microsoft.com/office/drawing/2014/main" val="20002"/>
                    </a:ext>
                  </a:extLst>
                </a:gridCol>
                <a:gridCol w="897622">
                  <a:extLst>
                    <a:ext uri="{9D8B030D-6E8A-4147-A177-3AD203B41FA5}">
                      <a16:colId xmlns:a16="http://schemas.microsoft.com/office/drawing/2014/main" val="20003"/>
                    </a:ext>
                  </a:extLst>
                </a:gridCol>
                <a:gridCol w="1196829">
                  <a:extLst>
                    <a:ext uri="{9D8B030D-6E8A-4147-A177-3AD203B41FA5}">
                      <a16:colId xmlns:a16="http://schemas.microsoft.com/office/drawing/2014/main" val="20004"/>
                    </a:ext>
                  </a:extLst>
                </a:gridCol>
                <a:gridCol w="897622">
                  <a:extLst>
                    <a:ext uri="{9D8B030D-6E8A-4147-A177-3AD203B41FA5}">
                      <a16:colId xmlns:a16="http://schemas.microsoft.com/office/drawing/2014/main" val="20005"/>
                    </a:ext>
                  </a:extLst>
                </a:gridCol>
                <a:gridCol w="897622">
                  <a:extLst>
                    <a:ext uri="{9D8B030D-6E8A-4147-A177-3AD203B41FA5}">
                      <a16:colId xmlns:a16="http://schemas.microsoft.com/office/drawing/2014/main" val="20006"/>
                    </a:ext>
                  </a:extLst>
                </a:gridCol>
                <a:gridCol w="748019">
                  <a:extLst>
                    <a:ext uri="{9D8B030D-6E8A-4147-A177-3AD203B41FA5}">
                      <a16:colId xmlns:a16="http://schemas.microsoft.com/office/drawing/2014/main" val="20007"/>
                    </a:ext>
                  </a:extLst>
                </a:gridCol>
              </a:tblGrid>
              <a:tr h="370840">
                <a:tc>
                  <a:txBody>
                    <a:bodyPr/>
                    <a:lstStyle/>
                    <a:p>
                      <a:pPr algn="ctr"/>
                      <a:r>
                        <a:rPr lang="en-US" b="0">
                          <a:solidFill>
                            <a:srgbClr val="000000"/>
                          </a:solidFill>
                        </a:rPr>
                        <a:t>msg_type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rgbClr val="000000"/>
                          </a:solidFill>
                        </a:rPr>
                        <a:t>data_type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rgbClr val="000000"/>
                          </a:solidFill>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rgbClr val="000000"/>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rgbClr val="000000"/>
                          </a:solidFill>
                        </a:rPr>
                        <a:t>data_type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rgbClr val="000000"/>
                          </a:solidFill>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rgbClr val="000000"/>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8" name="Curved Down Arrow 17"/>
          <p:cNvSpPr/>
          <p:nvPr/>
        </p:nvSpPr>
        <p:spPr>
          <a:xfrm>
            <a:off x="3581400" y="5029200"/>
            <a:ext cx="1066800" cy="381000"/>
          </a:xfrm>
          <a:prstGeom prst="curvedDownArrow">
            <a:avLst/>
          </a:prstGeom>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a:off x="6553200" y="5029200"/>
            <a:ext cx="1066800" cy="381000"/>
          </a:xfrm>
          <a:prstGeom prst="curvedDownArrow">
            <a:avLst/>
          </a:prstGeom>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3581400" y="6336268"/>
            <a:ext cx="2362200" cy="369332"/>
          </a:xfrm>
          <a:prstGeom prst="rect">
            <a:avLst/>
          </a:prstGeom>
          <a:noFill/>
        </p:spPr>
        <p:txBody>
          <a:bodyPr wrap="square" rtlCol="0">
            <a:spAutoFit/>
          </a:bodyPr>
          <a:lstStyle/>
          <a:p>
            <a:pPr algn="ctr"/>
            <a:r>
              <a:rPr lang="en-US">
                <a:solidFill>
                  <a:srgbClr val="000000"/>
                </a:solidFill>
              </a:rPr>
              <a:t>fixed length</a:t>
            </a:r>
          </a:p>
        </p:txBody>
      </p:sp>
      <p:cxnSp>
        <p:nvCxnSpPr>
          <p:cNvPr id="22" name="Straight Arrow Connector 21"/>
          <p:cNvCxnSpPr/>
          <p:nvPr/>
        </p:nvCxnSpPr>
        <p:spPr>
          <a:xfrm>
            <a:off x="1676400" y="5867400"/>
            <a:ext cx="2209800" cy="653534"/>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90800" y="5867400"/>
            <a:ext cx="1524000" cy="46886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0" idx="0"/>
          </p:cNvCxnSpPr>
          <p:nvPr/>
        </p:nvCxnSpPr>
        <p:spPr>
          <a:xfrm>
            <a:off x="3725839" y="5909481"/>
            <a:ext cx="1036661" cy="426787"/>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181600" y="5943600"/>
            <a:ext cx="457200" cy="39266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562600" y="5867400"/>
            <a:ext cx="1066800" cy="653534"/>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6" name="Slide Number Placeholder 35"/>
          <p:cNvSpPr>
            <a:spLocks noGrp="1"/>
          </p:cNvSpPr>
          <p:nvPr>
            <p:ph type="sldNum" sz="quarter" idx="12"/>
          </p:nvPr>
        </p:nvSpPr>
        <p:spPr/>
        <p:txBody>
          <a:bodyPr/>
          <a:lstStyle/>
          <a:p>
            <a:pPr>
              <a:defRPr/>
            </a:pPr>
            <a:fld id="{5CCE348F-AE0D-4038-8820-11705935FBC3}" type="slidenum">
              <a:rPr lang="vi-VN" smtClean="0"/>
              <a:pPr>
                <a:defRPr/>
              </a:pPr>
              <a:t>69</a:t>
            </a:fld>
            <a:endParaRPr lang="vi-VN"/>
          </a:p>
        </p:txBody>
      </p:sp>
      <p:sp>
        <p:nvSpPr>
          <p:cNvPr id="40" name="TextBox 39"/>
          <p:cNvSpPr txBox="1"/>
          <p:nvPr/>
        </p:nvSpPr>
        <p:spPr>
          <a:xfrm>
            <a:off x="4101152" y="3657600"/>
            <a:ext cx="851848" cy="461665"/>
          </a:xfrm>
          <a:prstGeom prst="rect">
            <a:avLst/>
          </a:prstGeom>
          <a:noFill/>
        </p:spPr>
        <p:txBody>
          <a:bodyPr wrap="square" rtlCol="0">
            <a:spAutoFit/>
          </a:bodyPr>
          <a:lstStyle/>
          <a:p>
            <a:pPr algn="ctr"/>
            <a:r>
              <a:rPr lang="en-US" sz="2400">
                <a:solidFill>
                  <a:srgbClr val="000000"/>
                </a:solidFill>
                <a:latin typeface="+mj-lt"/>
              </a:rPr>
              <a:t>or</a:t>
            </a:r>
          </a:p>
        </p:txBody>
      </p:sp>
      <p:sp>
        <p:nvSpPr>
          <p:cNvPr id="21" name="TextBox 20"/>
          <p:cNvSpPr txBox="1"/>
          <p:nvPr/>
        </p:nvSpPr>
        <p:spPr>
          <a:xfrm>
            <a:off x="3643952" y="5010090"/>
            <a:ext cx="851848" cy="400110"/>
          </a:xfrm>
          <a:prstGeom prst="rect">
            <a:avLst/>
          </a:prstGeom>
          <a:noFill/>
        </p:spPr>
        <p:txBody>
          <a:bodyPr wrap="square" rtlCol="0">
            <a:spAutoFit/>
          </a:bodyPr>
          <a:lstStyle/>
          <a:p>
            <a:pPr algn="ctr"/>
            <a:r>
              <a:rPr lang="en-US" sz="2000">
                <a:solidFill>
                  <a:srgbClr val="000000"/>
                </a:solidFill>
                <a:latin typeface="+mj-lt"/>
              </a:rPr>
              <a:t>of</a:t>
            </a:r>
          </a:p>
        </p:txBody>
      </p:sp>
      <p:sp>
        <p:nvSpPr>
          <p:cNvPr id="24" name="TextBox 23"/>
          <p:cNvSpPr txBox="1"/>
          <p:nvPr/>
        </p:nvSpPr>
        <p:spPr>
          <a:xfrm>
            <a:off x="6629400" y="5010090"/>
            <a:ext cx="851848" cy="400110"/>
          </a:xfrm>
          <a:prstGeom prst="rect">
            <a:avLst/>
          </a:prstGeom>
          <a:noFill/>
        </p:spPr>
        <p:txBody>
          <a:bodyPr wrap="square" rtlCol="0">
            <a:spAutoFit/>
          </a:bodyPr>
          <a:lstStyle/>
          <a:p>
            <a:pPr algn="ctr"/>
            <a:r>
              <a:rPr lang="en-US" sz="2000">
                <a:solidFill>
                  <a:srgbClr val="000000"/>
                </a:solidFill>
                <a:latin typeface="+mj-lt"/>
              </a:rPr>
              <a:t>of</a:t>
            </a:r>
          </a:p>
        </p:txBody>
      </p:sp>
    </p:spTree>
    <p:extLst>
      <p:ext uri="{BB962C8B-B14F-4D97-AF65-F5344CB8AC3E}">
        <p14:creationId xmlns:p14="http://schemas.microsoft.com/office/powerpoint/2010/main" val="300486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a:t>Socket options</a:t>
            </a:r>
          </a:p>
        </p:txBody>
      </p:sp>
      <p:sp>
        <p:nvSpPr>
          <p:cNvPr id="3" name="Content Placeholder 2"/>
          <p:cNvSpPr>
            <a:spLocks noGrp="1"/>
          </p:cNvSpPr>
          <p:nvPr>
            <p:ph idx="1"/>
          </p:nvPr>
        </p:nvSpPr>
        <p:spPr>
          <a:xfrm>
            <a:off x="457200" y="2590800"/>
            <a:ext cx="8229600" cy="3810000"/>
          </a:xfrm>
        </p:spPr>
        <p:txBody>
          <a:bodyPr/>
          <a:lstStyle/>
          <a:p>
            <a:r>
              <a:rPr lang="en-US" sz="2200"/>
              <a:t>Set the options that control the </a:t>
            </a:r>
            <a:r>
              <a:rPr lang="en-US" sz="2200" err="1"/>
              <a:t>transfering</a:t>
            </a:r>
            <a:r>
              <a:rPr lang="en-US" sz="2200"/>
              <a:t> data on a socket</a:t>
            </a:r>
          </a:p>
          <a:p>
            <a:r>
              <a:rPr lang="en-US" sz="2200"/>
              <a:t>Parameters:</a:t>
            </a:r>
          </a:p>
          <a:p>
            <a:pPr lvl="1"/>
            <a:r>
              <a:rPr lang="en-US" sz="1900"/>
              <a:t>[IN] </a:t>
            </a:r>
            <a:r>
              <a:rPr lang="en-US" sz="1900" err="1">
                <a:solidFill>
                  <a:prstClr val="black"/>
                </a:solidFill>
                <a:latin typeface="Courier New" panose="02070309020205020404" pitchFamily="49" charset="0"/>
                <a:cs typeface="Courier New" panose="02070309020205020404" pitchFamily="49" charset="0"/>
              </a:rPr>
              <a:t>sockfd</a:t>
            </a:r>
            <a:r>
              <a:rPr lang="en-US" sz="1900">
                <a:solidFill>
                  <a:prstClr val="black"/>
                </a:solidFill>
                <a:latin typeface="Courier New" panose="02070309020205020404" pitchFamily="49" charset="0"/>
                <a:cs typeface="Courier New" panose="02070309020205020404" pitchFamily="49" charset="0"/>
              </a:rPr>
              <a:t>:</a:t>
            </a:r>
            <a:r>
              <a:rPr lang="en-US" sz="1900"/>
              <a:t> refer to an open socket descriptor</a:t>
            </a:r>
          </a:p>
          <a:p>
            <a:pPr lvl="1"/>
            <a:r>
              <a:rPr lang="en-US" sz="1900"/>
              <a:t>[IN] </a:t>
            </a:r>
            <a:r>
              <a:rPr lang="en-US" sz="1900">
                <a:solidFill>
                  <a:prstClr val="black"/>
                </a:solidFill>
                <a:latin typeface="Courier New" panose="02070309020205020404" pitchFamily="49" charset="0"/>
                <a:cs typeface="Courier New" panose="02070309020205020404" pitchFamily="49" charset="0"/>
              </a:rPr>
              <a:t>level:</a:t>
            </a:r>
            <a:r>
              <a:rPr lang="en-US" sz="1900"/>
              <a:t> specifies the protocol level at which the option resides</a:t>
            </a:r>
          </a:p>
          <a:p>
            <a:pPr lvl="1"/>
            <a:r>
              <a:rPr lang="en-US" sz="1900"/>
              <a:t>[IN] </a:t>
            </a:r>
            <a:r>
              <a:rPr lang="en-US" sz="1900" err="1">
                <a:solidFill>
                  <a:prstClr val="black"/>
                </a:solidFill>
                <a:latin typeface="Courier New" panose="02070309020205020404" pitchFamily="49" charset="0"/>
                <a:cs typeface="Courier New" panose="02070309020205020404" pitchFamily="49" charset="0"/>
              </a:rPr>
              <a:t>optname</a:t>
            </a:r>
            <a:r>
              <a:rPr lang="en-US" sz="1900">
                <a:solidFill>
                  <a:prstClr val="black"/>
                </a:solidFill>
                <a:latin typeface="Courier New" panose="02070309020205020404" pitchFamily="49" charset="0"/>
                <a:cs typeface="Courier New" panose="02070309020205020404" pitchFamily="49" charset="0"/>
              </a:rPr>
              <a:t>:</a:t>
            </a:r>
            <a:r>
              <a:rPr lang="en-US" sz="1900"/>
              <a:t> specifies a single option to set</a:t>
            </a:r>
          </a:p>
          <a:p>
            <a:pPr lvl="1"/>
            <a:r>
              <a:rPr lang="en-US" sz="1900"/>
              <a:t>[IN] </a:t>
            </a:r>
            <a:r>
              <a:rPr lang="en-US" sz="1900" err="1">
                <a:solidFill>
                  <a:prstClr val="black"/>
                </a:solidFill>
                <a:latin typeface="Courier New" panose="02070309020205020404" pitchFamily="49" charset="0"/>
                <a:cs typeface="Courier New" panose="02070309020205020404" pitchFamily="49" charset="0"/>
              </a:rPr>
              <a:t>optval</a:t>
            </a:r>
            <a:r>
              <a:rPr lang="en-US" sz="1900">
                <a:solidFill>
                  <a:prstClr val="black"/>
                </a:solidFill>
                <a:latin typeface="Courier New" panose="02070309020205020404" pitchFamily="49" charset="0"/>
                <a:cs typeface="Courier New" panose="02070309020205020404" pitchFamily="49" charset="0"/>
              </a:rPr>
              <a:t>:</a:t>
            </a:r>
            <a:r>
              <a:rPr lang="en-US" sz="1900"/>
              <a:t> points to the </a:t>
            </a:r>
            <a:r>
              <a:rPr lang="en-US" sz="1900" err="1"/>
              <a:t>setted</a:t>
            </a:r>
            <a:r>
              <a:rPr lang="en-US" sz="1900"/>
              <a:t> option value</a:t>
            </a:r>
          </a:p>
          <a:p>
            <a:pPr lvl="1"/>
            <a:r>
              <a:rPr lang="en-US" sz="1900"/>
              <a:t>[IN] </a:t>
            </a:r>
            <a:r>
              <a:rPr lang="vi-VN" sz="1900">
                <a:solidFill>
                  <a:prstClr val="black"/>
                </a:solidFill>
                <a:latin typeface="Courier New" panose="02070309020205020404" pitchFamily="49" charset="0"/>
                <a:cs typeface="Courier New" panose="02070309020205020404" pitchFamily="49" charset="0"/>
              </a:rPr>
              <a:t>optlen</a:t>
            </a:r>
            <a:r>
              <a:rPr lang="en-US" sz="1900">
                <a:solidFill>
                  <a:prstClr val="black"/>
                </a:solidFill>
                <a:latin typeface="Courier New" panose="02070309020205020404" pitchFamily="49" charset="0"/>
                <a:cs typeface="Courier New" panose="02070309020205020404" pitchFamily="49" charset="0"/>
              </a:rPr>
              <a:t>:</a:t>
            </a:r>
            <a:r>
              <a:rPr lang="en-US" sz="1900">
                <a:solidFill>
                  <a:prstClr val="black"/>
                </a:solidFill>
                <a:latin typeface="+mj-lt"/>
                <a:cs typeface="Courier New" panose="02070309020205020404" pitchFamily="49" charset="0"/>
              </a:rPr>
              <a:t> the size of option value pointed by </a:t>
            </a:r>
            <a:r>
              <a:rPr lang="en-US" sz="1900" err="1">
                <a:solidFill>
                  <a:prstClr val="black"/>
                </a:solidFill>
                <a:latin typeface="Courier New" panose="02070309020205020404" pitchFamily="49" charset="0"/>
                <a:cs typeface="Courier New" panose="02070309020205020404" pitchFamily="49" charset="0"/>
              </a:rPr>
              <a:t>optval</a:t>
            </a:r>
            <a:endParaRPr lang="en-US" sz="1900">
              <a:solidFill>
                <a:prstClr val="black"/>
              </a:solidFill>
              <a:latin typeface="Courier New" panose="02070309020205020404" pitchFamily="49" charset="0"/>
              <a:cs typeface="Courier New" panose="02070309020205020404" pitchFamily="49" charset="0"/>
            </a:endParaRPr>
          </a:p>
          <a:p>
            <a:r>
              <a:rPr lang="en-US" sz="2200">
                <a:solidFill>
                  <a:prstClr val="black"/>
                </a:solidFill>
                <a:latin typeface="+mj-lt"/>
                <a:cs typeface="Courier New" panose="02070309020205020404" pitchFamily="49" charset="0"/>
              </a:rPr>
              <a:t>Return:</a:t>
            </a:r>
          </a:p>
          <a:p>
            <a:pPr lvl="1" eaLnBrk="1" hangingPunct="1"/>
            <a:r>
              <a:rPr lang="en-US" altLang="en-US" sz="1900"/>
              <a:t>Returns 0  if no error occurs.  </a:t>
            </a:r>
          </a:p>
          <a:p>
            <a:pPr lvl="1" eaLnBrk="1" hangingPunct="1"/>
            <a:r>
              <a:rPr lang="en-US" altLang="en-US" sz="1900"/>
              <a:t>Otherwise, return -1 (</a:t>
            </a:r>
            <a:r>
              <a:rPr lang="vi-VN" altLang="en-US" sz="1900"/>
              <a:t>and </a:t>
            </a:r>
            <a:r>
              <a:rPr lang="vi-VN" altLang="en-US" sz="1900" b="1"/>
              <a:t>errno </a:t>
            </a:r>
            <a:r>
              <a:rPr lang="vi-VN" altLang="en-US" sz="1900"/>
              <a:t>will be set accordingly)</a:t>
            </a:r>
          </a:p>
          <a:p>
            <a:pPr lvl="1"/>
            <a:endParaRPr lang="en-US" sz="1900">
              <a:latin typeface="+mj-lt"/>
            </a:endParaRP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7</a:t>
            </a:fld>
            <a:endParaRPr lang="vi-VN"/>
          </a:p>
        </p:txBody>
      </p:sp>
      <p:sp>
        <p:nvSpPr>
          <p:cNvPr id="5" name="TextBox 4"/>
          <p:cNvSpPr txBox="1"/>
          <p:nvPr/>
        </p:nvSpPr>
        <p:spPr>
          <a:xfrm>
            <a:off x="609600" y="1447800"/>
            <a:ext cx="8001000" cy="923330"/>
          </a:xfrm>
          <a:prstGeom prst="rect">
            <a:avLst/>
          </a:prstGeom>
          <a:noFill/>
          <a:ln>
            <a:solidFill>
              <a:srgbClr val="C00000"/>
            </a:solidFill>
          </a:ln>
        </p:spPr>
        <p:txBody>
          <a:bodyPr wrap="square" rtlCol="0">
            <a:spAutoFit/>
          </a:bodyPr>
          <a:lstStyle/>
          <a:p>
            <a:r>
              <a:rPr lang="en-US">
                <a:solidFill>
                  <a:srgbClr val="0000FF"/>
                </a:solidFill>
                <a:latin typeface="Courier New" panose="02070309020205020404" pitchFamily="49" charset="0"/>
                <a:cs typeface="Courier New" panose="02070309020205020404" pitchFamily="49" charset="0"/>
              </a:rPr>
              <a:t>#include</a:t>
            </a:r>
            <a:r>
              <a:rPr lang="en-US">
                <a:solidFill>
                  <a:prstClr val="black"/>
                </a:solidFill>
                <a:latin typeface="Courier New" panose="02070309020205020404" pitchFamily="49" charset="0"/>
                <a:cs typeface="Courier New" panose="02070309020205020404" pitchFamily="49" charset="0"/>
              </a:rPr>
              <a:t> </a:t>
            </a:r>
            <a:r>
              <a:rPr lang="en-US">
                <a:solidFill>
                  <a:srgbClr val="A31515"/>
                </a:solidFill>
                <a:latin typeface="Courier New" panose="02070309020205020404" pitchFamily="49" charset="0"/>
                <a:cs typeface="Courier New" panose="02070309020205020404" pitchFamily="49" charset="0"/>
              </a:rPr>
              <a:t>&lt;sys/</a:t>
            </a:r>
            <a:r>
              <a:rPr lang="en-US" err="1">
                <a:solidFill>
                  <a:srgbClr val="A31515"/>
                </a:solidFill>
                <a:latin typeface="Courier New" panose="02070309020205020404" pitchFamily="49" charset="0"/>
                <a:cs typeface="Courier New" panose="02070309020205020404" pitchFamily="49" charset="0"/>
              </a:rPr>
              <a:t>socket.h</a:t>
            </a:r>
            <a:r>
              <a:rPr lang="en-US">
                <a:solidFill>
                  <a:srgbClr val="A31515"/>
                </a:solidFill>
                <a:latin typeface="Courier New" panose="02070309020205020404" pitchFamily="49" charset="0"/>
                <a:cs typeface="Courier New" panose="02070309020205020404" pitchFamily="49" charset="0"/>
              </a:rPr>
              <a:t>&gt;</a:t>
            </a:r>
            <a:endParaRPr lang="en-US">
              <a:solidFill>
                <a:srgbClr val="0000FF"/>
              </a:solidFill>
              <a:latin typeface="Courier New" panose="02070309020205020404" pitchFamily="49" charset="0"/>
              <a:cs typeface="Courier New" panose="02070309020205020404" pitchFamily="49" charset="0"/>
            </a:endParaRPr>
          </a:p>
          <a:p>
            <a:r>
              <a:rPr lang="en-US">
                <a:solidFill>
                  <a:srgbClr val="0000FF"/>
                </a:solidFill>
                <a:latin typeface="Courier New" panose="02070309020205020404" pitchFamily="49" charset="0"/>
                <a:cs typeface="Courier New" panose="02070309020205020404" pitchFamily="49" charset="0"/>
              </a:rPr>
              <a:t>int</a:t>
            </a:r>
            <a:r>
              <a:rPr lang="en-US">
                <a:solidFill>
                  <a:prstClr val="black"/>
                </a:solidFill>
                <a:latin typeface="Courier New" panose="02070309020205020404" pitchFamily="49" charset="0"/>
                <a:cs typeface="Courier New" panose="02070309020205020404" pitchFamily="49" charset="0"/>
              </a:rPr>
              <a:t> </a:t>
            </a:r>
            <a:r>
              <a:rPr lang="en-US" err="1">
                <a:solidFill>
                  <a:prstClr val="black"/>
                </a:solidFill>
                <a:latin typeface="Courier New" panose="02070309020205020404" pitchFamily="49" charset="0"/>
                <a:cs typeface="Courier New" panose="02070309020205020404" pitchFamily="49" charset="0"/>
              </a:rPr>
              <a:t>setsockopt</a:t>
            </a:r>
            <a:r>
              <a:rPr lang="en-US">
                <a:solidFill>
                  <a:prstClr val="black"/>
                </a:solidFill>
                <a:latin typeface="Courier New" panose="02070309020205020404" pitchFamily="49" charset="0"/>
                <a:cs typeface="Courier New" panose="02070309020205020404" pitchFamily="49" charset="0"/>
              </a:rPr>
              <a:t> (</a:t>
            </a:r>
            <a:r>
              <a:rPr lang="en-US">
                <a:solidFill>
                  <a:srgbClr val="0000FF"/>
                </a:solidFill>
                <a:latin typeface="Courier New" panose="02070309020205020404" pitchFamily="49" charset="0"/>
                <a:cs typeface="Courier New" panose="02070309020205020404" pitchFamily="49" charset="0"/>
              </a:rPr>
              <a:t>int</a:t>
            </a:r>
            <a:r>
              <a:rPr lang="en-US">
                <a:solidFill>
                  <a:prstClr val="black"/>
                </a:solidFill>
                <a:latin typeface="Courier New" panose="02070309020205020404" pitchFamily="49" charset="0"/>
                <a:cs typeface="Courier New" panose="02070309020205020404" pitchFamily="49" charset="0"/>
              </a:rPr>
              <a:t> </a:t>
            </a:r>
            <a:r>
              <a:rPr lang="en-US" err="1">
                <a:solidFill>
                  <a:prstClr val="black"/>
                </a:solidFill>
                <a:latin typeface="Courier New" panose="02070309020205020404" pitchFamily="49" charset="0"/>
                <a:cs typeface="Courier New" panose="02070309020205020404" pitchFamily="49" charset="0"/>
              </a:rPr>
              <a:t>sockfd</a:t>
            </a:r>
            <a:r>
              <a:rPr lang="en-US">
                <a:solidFill>
                  <a:prstClr val="black"/>
                </a:solidFill>
                <a:latin typeface="Courier New" panose="02070309020205020404" pitchFamily="49" charset="0"/>
                <a:cs typeface="Courier New" panose="02070309020205020404" pitchFamily="49" charset="0"/>
              </a:rPr>
              <a:t>, </a:t>
            </a:r>
            <a:r>
              <a:rPr lang="en-US">
                <a:solidFill>
                  <a:srgbClr val="0000FF"/>
                </a:solidFill>
                <a:latin typeface="Courier New" panose="02070309020205020404" pitchFamily="49" charset="0"/>
                <a:cs typeface="Courier New" panose="02070309020205020404" pitchFamily="49" charset="0"/>
              </a:rPr>
              <a:t>int</a:t>
            </a:r>
            <a:r>
              <a:rPr lang="en-US">
                <a:solidFill>
                  <a:prstClr val="black"/>
                </a:solidFill>
                <a:latin typeface="Courier New" panose="02070309020205020404" pitchFamily="49" charset="0"/>
                <a:cs typeface="Courier New" panose="02070309020205020404" pitchFamily="49" charset="0"/>
              </a:rPr>
              <a:t> level, </a:t>
            </a:r>
            <a:r>
              <a:rPr lang="en-US">
                <a:solidFill>
                  <a:srgbClr val="0000FF"/>
                </a:solidFill>
                <a:latin typeface="Courier New" panose="02070309020205020404" pitchFamily="49" charset="0"/>
                <a:cs typeface="Courier New" panose="02070309020205020404" pitchFamily="49" charset="0"/>
              </a:rPr>
              <a:t>int</a:t>
            </a:r>
            <a:r>
              <a:rPr lang="en-US">
                <a:solidFill>
                  <a:prstClr val="black"/>
                </a:solidFill>
                <a:latin typeface="Courier New" panose="02070309020205020404" pitchFamily="49" charset="0"/>
                <a:cs typeface="Courier New" panose="02070309020205020404" pitchFamily="49" charset="0"/>
              </a:rPr>
              <a:t> </a:t>
            </a:r>
            <a:r>
              <a:rPr lang="en-US" err="1">
                <a:solidFill>
                  <a:prstClr val="black"/>
                </a:solidFill>
                <a:latin typeface="Courier New" panose="02070309020205020404" pitchFamily="49" charset="0"/>
                <a:cs typeface="Courier New" panose="02070309020205020404" pitchFamily="49" charset="0"/>
              </a:rPr>
              <a:t>optname</a:t>
            </a:r>
            <a:r>
              <a:rPr lang="en-US">
                <a:solidFill>
                  <a:prstClr val="black"/>
                </a:solidFill>
                <a:latin typeface="Courier New" panose="02070309020205020404" pitchFamily="49" charset="0"/>
                <a:cs typeface="Courier New" panose="02070309020205020404" pitchFamily="49" charset="0"/>
              </a:rPr>
              <a:t>, </a:t>
            </a:r>
            <a:endParaRPr lang="en-US">
              <a:solidFill>
                <a:srgbClr val="008000"/>
              </a:solidFill>
              <a:latin typeface="Courier New" panose="02070309020205020404" pitchFamily="49" charset="0"/>
              <a:cs typeface="Courier New" panose="02070309020205020404" pitchFamily="49" charset="0"/>
            </a:endParaRPr>
          </a:p>
          <a:p>
            <a:r>
              <a:rPr lang="en-US">
                <a:solidFill>
                  <a:prstClr val="black"/>
                </a:solidFill>
                <a:latin typeface="Courier New" panose="02070309020205020404" pitchFamily="49" charset="0"/>
                <a:cs typeface="Courier New" panose="02070309020205020404" pitchFamily="49" charset="0"/>
              </a:rPr>
              <a:t>    		</a:t>
            </a:r>
            <a:r>
              <a:rPr lang="en-US">
                <a:solidFill>
                  <a:srgbClr val="0000FF"/>
                </a:solidFill>
                <a:latin typeface="Courier New" panose="02070309020205020404" pitchFamily="49" charset="0"/>
                <a:cs typeface="Courier New" panose="02070309020205020404" pitchFamily="49" charset="0"/>
              </a:rPr>
              <a:t>void</a:t>
            </a:r>
            <a:r>
              <a:rPr lang="en-US">
                <a:solidFill>
                  <a:prstClr val="black"/>
                </a:solidFill>
                <a:latin typeface="Courier New" panose="02070309020205020404" pitchFamily="49" charset="0"/>
                <a:cs typeface="Courier New" panose="02070309020205020404" pitchFamily="49" charset="0"/>
              </a:rPr>
              <a:t> *</a:t>
            </a:r>
            <a:r>
              <a:rPr lang="en-US" err="1">
                <a:solidFill>
                  <a:prstClr val="black"/>
                </a:solidFill>
                <a:latin typeface="Courier New" panose="02070309020205020404" pitchFamily="49" charset="0"/>
                <a:cs typeface="Courier New" panose="02070309020205020404" pitchFamily="49" charset="0"/>
              </a:rPr>
              <a:t>optval</a:t>
            </a:r>
            <a:r>
              <a:rPr lang="en-US">
                <a:solidFill>
                  <a:prstClr val="black"/>
                </a:solidFill>
                <a:latin typeface="Courier New" panose="02070309020205020404" pitchFamily="49" charset="0"/>
                <a:cs typeface="Courier New" panose="02070309020205020404" pitchFamily="49" charset="0"/>
              </a:rPr>
              <a:t>, </a:t>
            </a:r>
            <a:r>
              <a:rPr lang="vi-VN">
                <a:solidFill>
                  <a:srgbClr val="0000FF"/>
                </a:solidFill>
                <a:latin typeface="Courier New" panose="02070309020205020404" pitchFamily="49" charset="0"/>
                <a:cs typeface="Courier New" panose="02070309020205020404" pitchFamily="49" charset="0"/>
              </a:rPr>
              <a:t>int</a:t>
            </a:r>
            <a:r>
              <a:rPr lang="vi-VN">
                <a:solidFill>
                  <a:prstClr val="black"/>
                </a:solidFill>
                <a:latin typeface="Courier New" panose="02070309020205020404" pitchFamily="49" charset="0"/>
                <a:cs typeface="Courier New" panose="02070309020205020404" pitchFamily="49" charset="0"/>
              </a:rPr>
              <a:t> optlen</a:t>
            </a:r>
            <a:r>
              <a:rPr lang="en-US">
                <a:solidFill>
                  <a:prstClr val="black"/>
                </a:solidFill>
                <a:latin typeface="Courier New" panose="02070309020205020404" pitchFamily="49" charset="0"/>
                <a:cs typeface="Courier New" panose="02070309020205020404" pitchFamily="49" charset="0"/>
              </a:rPr>
              <a:t>);</a:t>
            </a:r>
            <a:endParaRPr lang="en-US">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2073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a:t>Socket options(cont)</a:t>
            </a:r>
          </a:p>
        </p:txBody>
      </p:sp>
      <p:sp>
        <p:nvSpPr>
          <p:cNvPr id="3" name="Content Placeholder 2"/>
          <p:cNvSpPr>
            <a:spLocks noGrp="1"/>
          </p:cNvSpPr>
          <p:nvPr>
            <p:ph idx="1"/>
          </p:nvPr>
        </p:nvSpPr>
        <p:spPr>
          <a:xfrm>
            <a:off x="457200" y="2590800"/>
            <a:ext cx="8229600" cy="3810000"/>
          </a:xfrm>
        </p:spPr>
        <p:txBody>
          <a:bodyPr/>
          <a:lstStyle/>
          <a:p>
            <a:r>
              <a:rPr lang="en-US" sz="2200"/>
              <a:t>Set the options that control the transfering data on a socket</a:t>
            </a:r>
          </a:p>
          <a:p>
            <a:r>
              <a:rPr lang="en-US" sz="2200"/>
              <a:t>Parameters:</a:t>
            </a:r>
          </a:p>
          <a:p>
            <a:pPr lvl="1"/>
            <a:r>
              <a:rPr lang="en-US" sz="1900"/>
              <a:t>[IN] </a:t>
            </a:r>
            <a:r>
              <a:rPr lang="en-US" sz="1900">
                <a:solidFill>
                  <a:prstClr val="black"/>
                </a:solidFill>
                <a:latin typeface="Courier New" panose="02070309020205020404" pitchFamily="49" charset="0"/>
                <a:cs typeface="Courier New" panose="02070309020205020404" pitchFamily="49" charset="0"/>
              </a:rPr>
              <a:t>sockfd:</a:t>
            </a:r>
            <a:r>
              <a:rPr lang="en-US" sz="1900"/>
              <a:t> refer to an open socket descriptor</a:t>
            </a:r>
          </a:p>
          <a:p>
            <a:pPr lvl="1"/>
            <a:r>
              <a:rPr lang="en-US" sz="1900"/>
              <a:t>[IN] </a:t>
            </a:r>
            <a:r>
              <a:rPr lang="en-US" sz="1900">
                <a:solidFill>
                  <a:prstClr val="black"/>
                </a:solidFill>
                <a:latin typeface="Courier New" panose="02070309020205020404" pitchFamily="49" charset="0"/>
                <a:cs typeface="Courier New" panose="02070309020205020404" pitchFamily="49" charset="0"/>
              </a:rPr>
              <a:t>level:</a:t>
            </a:r>
            <a:r>
              <a:rPr lang="en-US" sz="1900"/>
              <a:t> specifies the protocol level at which the option resides</a:t>
            </a:r>
          </a:p>
          <a:p>
            <a:pPr lvl="1"/>
            <a:r>
              <a:rPr lang="en-US" sz="1900"/>
              <a:t>[IN] </a:t>
            </a:r>
            <a:r>
              <a:rPr lang="en-US" sz="1900">
                <a:solidFill>
                  <a:prstClr val="black"/>
                </a:solidFill>
                <a:latin typeface="Courier New" panose="02070309020205020404" pitchFamily="49" charset="0"/>
                <a:cs typeface="Courier New" panose="02070309020205020404" pitchFamily="49" charset="0"/>
              </a:rPr>
              <a:t>optname:</a:t>
            </a:r>
            <a:r>
              <a:rPr lang="en-US" sz="1900"/>
              <a:t> specifies a single option to set</a:t>
            </a:r>
          </a:p>
          <a:p>
            <a:pPr lvl="1"/>
            <a:r>
              <a:rPr lang="en-US" sz="1900"/>
              <a:t>[OUT] </a:t>
            </a:r>
            <a:r>
              <a:rPr lang="en-US" sz="1900">
                <a:solidFill>
                  <a:prstClr val="black"/>
                </a:solidFill>
                <a:latin typeface="Courier New" panose="02070309020205020404" pitchFamily="49" charset="0"/>
                <a:cs typeface="Courier New" panose="02070309020205020404" pitchFamily="49" charset="0"/>
              </a:rPr>
              <a:t>optval:</a:t>
            </a:r>
            <a:r>
              <a:rPr lang="en-US" sz="1900"/>
              <a:t> points to the setted option value</a:t>
            </a:r>
          </a:p>
          <a:p>
            <a:pPr lvl="1"/>
            <a:r>
              <a:rPr lang="en-US" sz="1900"/>
              <a:t>[IN, OUT] </a:t>
            </a:r>
            <a:r>
              <a:rPr lang="vi-VN" sz="1900">
                <a:solidFill>
                  <a:prstClr val="black"/>
                </a:solidFill>
                <a:latin typeface="Courier New" panose="02070309020205020404" pitchFamily="49" charset="0"/>
                <a:cs typeface="Courier New" panose="02070309020205020404" pitchFamily="49" charset="0"/>
              </a:rPr>
              <a:t>optlen</a:t>
            </a:r>
            <a:r>
              <a:rPr lang="en-US" sz="1900">
                <a:solidFill>
                  <a:prstClr val="black"/>
                </a:solidFill>
                <a:latin typeface="Courier New" panose="02070309020205020404" pitchFamily="49" charset="0"/>
                <a:cs typeface="Courier New" panose="02070309020205020404" pitchFamily="49" charset="0"/>
              </a:rPr>
              <a:t>:</a:t>
            </a:r>
            <a:r>
              <a:rPr lang="en-US" sz="1900">
                <a:solidFill>
                  <a:prstClr val="black"/>
                </a:solidFill>
                <a:latin typeface="+mj-lt"/>
                <a:cs typeface="Courier New" panose="02070309020205020404" pitchFamily="49" charset="0"/>
              </a:rPr>
              <a:t> the size of option value pointed by </a:t>
            </a:r>
            <a:r>
              <a:rPr lang="en-US" sz="1900">
                <a:solidFill>
                  <a:prstClr val="black"/>
                </a:solidFill>
                <a:latin typeface="Courier New" panose="02070309020205020404" pitchFamily="49" charset="0"/>
                <a:cs typeface="Courier New" panose="02070309020205020404" pitchFamily="49" charset="0"/>
              </a:rPr>
              <a:t>optval</a:t>
            </a:r>
          </a:p>
          <a:p>
            <a:r>
              <a:rPr lang="en-US" sz="2200">
                <a:solidFill>
                  <a:prstClr val="black"/>
                </a:solidFill>
                <a:latin typeface="+mj-lt"/>
                <a:cs typeface="Courier New" panose="02070309020205020404" pitchFamily="49" charset="0"/>
              </a:rPr>
              <a:t>Return:</a:t>
            </a:r>
          </a:p>
          <a:p>
            <a:pPr lvl="1" eaLnBrk="1" hangingPunct="1"/>
            <a:r>
              <a:rPr lang="en-US" altLang="en-US" sz="1900"/>
              <a:t>Returns 0  if no error occurs.  </a:t>
            </a:r>
          </a:p>
          <a:p>
            <a:pPr lvl="1" eaLnBrk="1" hangingPunct="1"/>
            <a:r>
              <a:rPr lang="en-US" altLang="en-US" sz="1900"/>
              <a:t>Otherwise, return -1 (</a:t>
            </a:r>
            <a:r>
              <a:rPr lang="vi-VN" altLang="en-US" sz="1900"/>
              <a:t>and </a:t>
            </a:r>
            <a:r>
              <a:rPr lang="vi-VN" altLang="en-US" sz="1900" b="1"/>
              <a:t>errno </a:t>
            </a:r>
            <a:r>
              <a:rPr lang="vi-VN" altLang="en-US" sz="1900"/>
              <a:t>will be set accordingly)</a:t>
            </a:r>
          </a:p>
          <a:p>
            <a:pPr lvl="1"/>
            <a:endParaRPr lang="en-US" sz="1900">
              <a:latin typeface="+mj-lt"/>
            </a:endParaRPr>
          </a:p>
        </p:txBody>
      </p:sp>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8</a:t>
            </a:fld>
            <a:endParaRPr lang="vi-VN"/>
          </a:p>
        </p:txBody>
      </p:sp>
      <p:sp>
        <p:nvSpPr>
          <p:cNvPr id="5" name="TextBox 4"/>
          <p:cNvSpPr txBox="1"/>
          <p:nvPr/>
        </p:nvSpPr>
        <p:spPr>
          <a:xfrm>
            <a:off x="609600" y="1447800"/>
            <a:ext cx="8001000" cy="923330"/>
          </a:xfrm>
          <a:prstGeom prst="rect">
            <a:avLst/>
          </a:prstGeom>
          <a:noFill/>
          <a:ln>
            <a:solidFill>
              <a:srgbClr val="C00000"/>
            </a:solidFill>
          </a:ln>
        </p:spPr>
        <p:txBody>
          <a:bodyPr wrap="square" rtlCol="0">
            <a:spAutoFit/>
          </a:bodyPr>
          <a:lstStyle/>
          <a:p>
            <a:r>
              <a:rPr lang="en-US">
                <a:solidFill>
                  <a:srgbClr val="0000FF"/>
                </a:solidFill>
                <a:latin typeface="Courier New" panose="02070309020205020404" pitchFamily="49" charset="0"/>
                <a:cs typeface="Courier New" panose="02070309020205020404" pitchFamily="49" charset="0"/>
              </a:rPr>
              <a:t>#include</a:t>
            </a:r>
            <a:r>
              <a:rPr lang="en-US">
                <a:solidFill>
                  <a:prstClr val="black"/>
                </a:solidFill>
                <a:latin typeface="Courier New" panose="02070309020205020404" pitchFamily="49" charset="0"/>
                <a:cs typeface="Courier New" panose="02070309020205020404" pitchFamily="49" charset="0"/>
              </a:rPr>
              <a:t> </a:t>
            </a:r>
            <a:r>
              <a:rPr lang="en-US">
                <a:solidFill>
                  <a:srgbClr val="A31515"/>
                </a:solidFill>
                <a:latin typeface="Courier New" panose="02070309020205020404" pitchFamily="49" charset="0"/>
                <a:cs typeface="Courier New" panose="02070309020205020404" pitchFamily="49" charset="0"/>
              </a:rPr>
              <a:t>&lt;sys/</a:t>
            </a:r>
            <a:r>
              <a:rPr lang="en-US" err="1">
                <a:solidFill>
                  <a:srgbClr val="A31515"/>
                </a:solidFill>
                <a:latin typeface="Courier New" panose="02070309020205020404" pitchFamily="49" charset="0"/>
                <a:cs typeface="Courier New" panose="02070309020205020404" pitchFamily="49" charset="0"/>
              </a:rPr>
              <a:t>socket.h</a:t>
            </a:r>
            <a:r>
              <a:rPr lang="en-US">
                <a:solidFill>
                  <a:srgbClr val="A31515"/>
                </a:solidFill>
                <a:latin typeface="Courier New" panose="02070309020205020404" pitchFamily="49" charset="0"/>
                <a:cs typeface="Courier New" panose="02070309020205020404" pitchFamily="49" charset="0"/>
              </a:rPr>
              <a:t>&gt;</a:t>
            </a:r>
            <a:endParaRPr lang="en-US">
              <a:solidFill>
                <a:srgbClr val="0000FF"/>
              </a:solidFill>
              <a:latin typeface="Courier New" panose="02070309020205020404" pitchFamily="49" charset="0"/>
              <a:cs typeface="Courier New" panose="02070309020205020404" pitchFamily="49" charset="0"/>
            </a:endParaRPr>
          </a:p>
          <a:p>
            <a:r>
              <a:rPr lang="en-US">
                <a:solidFill>
                  <a:srgbClr val="0000FF"/>
                </a:solidFill>
                <a:latin typeface="Courier New" panose="02070309020205020404" pitchFamily="49" charset="0"/>
                <a:cs typeface="Courier New" panose="02070309020205020404" pitchFamily="49" charset="0"/>
              </a:rPr>
              <a:t>int</a:t>
            </a:r>
            <a:r>
              <a:rPr lang="en-US">
                <a:solidFill>
                  <a:prstClr val="black"/>
                </a:solidFill>
                <a:latin typeface="Courier New" panose="02070309020205020404" pitchFamily="49" charset="0"/>
                <a:cs typeface="Courier New" panose="02070309020205020404" pitchFamily="49" charset="0"/>
              </a:rPr>
              <a:t> </a:t>
            </a:r>
            <a:r>
              <a:rPr lang="en-US" err="1">
                <a:solidFill>
                  <a:prstClr val="black"/>
                </a:solidFill>
                <a:latin typeface="Courier New" panose="02070309020205020404" pitchFamily="49" charset="0"/>
                <a:cs typeface="Courier New" panose="02070309020205020404" pitchFamily="49" charset="0"/>
              </a:rPr>
              <a:t>getsockopt</a:t>
            </a:r>
            <a:r>
              <a:rPr lang="en-US">
                <a:solidFill>
                  <a:prstClr val="black"/>
                </a:solidFill>
                <a:latin typeface="Courier New" panose="02070309020205020404" pitchFamily="49" charset="0"/>
                <a:cs typeface="Courier New" panose="02070309020205020404" pitchFamily="49" charset="0"/>
              </a:rPr>
              <a:t> (</a:t>
            </a:r>
            <a:r>
              <a:rPr lang="en-US">
                <a:solidFill>
                  <a:srgbClr val="0000FF"/>
                </a:solidFill>
                <a:latin typeface="Courier New" panose="02070309020205020404" pitchFamily="49" charset="0"/>
                <a:cs typeface="Courier New" panose="02070309020205020404" pitchFamily="49" charset="0"/>
              </a:rPr>
              <a:t>int</a:t>
            </a:r>
            <a:r>
              <a:rPr lang="en-US">
                <a:solidFill>
                  <a:prstClr val="black"/>
                </a:solidFill>
                <a:latin typeface="Courier New" panose="02070309020205020404" pitchFamily="49" charset="0"/>
                <a:cs typeface="Courier New" panose="02070309020205020404" pitchFamily="49" charset="0"/>
              </a:rPr>
              <a:t> </a:t>
            </a:r>
            <a:r>
              <a:rPr lang="en-US" err="1">
                <a:solidFill>
                  <a:prstClr val="black"/>
                </a:solidFill>
                <a:latin typeface="Courier New" panose="02070309020205020404" pitchFamily="49" charset="0"/>
                <a:cs typeface="Courier New" panose="02070309020205020404" pitchFamily="49" charset="0"/>
              </a:rPr>
              <a:t>sockfd</a:t>
            </a:r>
            <a:r>
              <a:rPr lang="en-US">
                <a:solidFill>
                  <a:prstClr val="black"/>
                </a:solidFill>
                <a:latin typeface="Courier New" panose="02070309020205020404" pitchFamily="49" charset="0"/>
                <a:cs typeface="Courier New" panose="02070309020205020404" pitchFamily="49" charset="0"/>
              </a:rPr>
              <a:t>, </a:t>
            </a:r>
            <a:r>
              <a:rPr lang="en-US">
                <a:solidFill>
                  <a:srgbClr val="0000FF"/>
                </a:solidFill>
                <a:latin typeface="Courier New" panose="02070309020205020404" pitchFamily="49" charset="0"/>
                <a:cs typeface="Courier New" panose="02070309020205020404" pitchFamily="49" charset="0"/>
              </a:rPr>
              <a:t>int</a:t>
            </a:r>
            <a:r>
              <a:rPr lang="en-US">
                <a:solidFill>
                  <a:prstClr val="black"/>
                </a:solidFill>
                <a:latin typeface="Courier New" panose="02070309020205020404" pitchFamily="49" charset="0"/>
                <a:cs typeface="Courier New" panose="02070309020205020404" pitchFamily="49" charset="0"/>
              </a:rPr>
              <a:t> level, </a:t>
            </a:r>
            <a:r>
              <a:rPr lang="en-US">
                <a:solidFill>
                  <a:srgbClr val="0000FF"/>
                </a:solidFill>
                <a:latin typeface="Courier New" panose="02070309020205020404" pitchFamily="49" charset="0"/>
                <a:cs typeface="Courier New" panose="02070309020205020404" pitchFamily="49" charset="0"/>
              </a:rPr>
              <a:t>int</a:t>
            </a:r>
            <a:r>
              <a:rPr lang="en-US">
                <a:solidFill>
                  <a:prstClr val="black"/>
                </a:solidFill>
                <a:latin typeface="Courier New" panose="02070309020205020404" pitchFamily="49" charset="0"/>
                <a:cs typeface="Courier New" panose="02070309020205020404" pitchFamily="49" charset="0"/>
              </a:rPr>
              <a:t> </a:t>
            </a:r>
            <a:r>
              <a:rPr lang="en-US" err="1">
                <a:solidFill>
                  <a:prstClr val="black"/>
                </a:solidFill>
                <a:latin typeface="Courier New" panose="02070309020205020404" pitchFamily="49" charset="0"/>
                <a:cs typeface="Courier New" panose="02070309020205020404" pitchFamily="49" charset="0"/>
              </a:rPr>
              <a:t>optname</a:t>
            </a:r>
            <a:r>
              <a:rPr lang="en-US">
                <a:solidFill>
                  <a:prstClr val="black"/>
                </a:solidFill>
                <a:latin typeface="Courier New" panose="02070309020205020404" pitchFamily="49" charset="0"/>
                <a:cs typeface="Courier New" panose="02070309020205020404" pitchFamily="49" charset="0"/>
              </a:rPr>
              <a:t>, </a:t>
            </a:r>
            <a:endParaRPr lang="en-US">
              <a:solidFill>
                <a:srgbClr val="008000"/>
              </a:solidFill>
              <a:latin typeface="Courier New" panose="02070309020205020404" pitchFamily="49" charset="0"/>
              <a:cs typeface="Courier New" panose="02070309020205020404" pitchFamily="49" charset="0"/>
            </a:endParaRPr>
          </a:p>
          <a:p>
            <a:r>
              <a:rPr lang="en-US">
                <a:solidFill>
                  <a:prstClr val="black"/>
                </a:solidFill>
                <a:latin typeface="Courier New" panose="02070309020205020404" pitchFamily="49" charset="0"/>
                <a:cs typeface="Courier New" panose="02070309020205020404" pitchFamily="49" charset="0"/>
              </a:rPr>
              <a:t>    		</a:t>
            </a:r>
            <a:r>
              <a:rPr lang="en-US">
                <a:solidFill>
                  <a:srgbClr val="0000FF"/>
                </a:solidFill>
                <a:latin typeface="Courier New" panose="02070309020205020404" pitchFamily="49" charset="0"/>
                <a:cs typeface="Courier New" panose="02070309020205020404" pitchFamily="49" charset="0"/>
              </a:rPr>
              <a:t>void</a:t>
            </a:r>
            <a:r>
              <a:rPr lang="en-US">
                <a:solidFill>
                  <a:prstClr val="black"/>
                </a:solidFill>
                <a:latin typeface="Courier New" panose="02070309020205020404" pitchFamily="49" charset="0"/>
                <a:cs typeface="Courier New" panose="02070309020205020404" pitchFamily="49" charset="0"/>
              </a:rPr>
              <a:t> *</a:t>
            </a:r>
            <a:r>
              <a:rPr lang="en-US" err="1">
                <a:solidFill>
                  <a:prstClr val="black"/>
                </a:solidFill>
                <a:latin typeface="Courier New" panose="02070309020205020404" pitchFamily="49" charset="0"/>
                <a:cs typeface="Courier New" panose="02070309020205020404" pitchFamily="49" charset="0"/>
              </a:rPr>
              <a:t>optval</a:t>
            </a:r>
            <a:r>
              <a:rPr lang="en-US">
                <a:solidFill>
                  <a:prstClr val="black"/>
                </a:solidFill>
                <a:latin typeface="Courier New" panose="02070309020205020404" pitchFamily="49" charset="0"/>
                <a:cs typeface="Courier New" panose="02070309020205020404" pitchFamily="49" charset="0"/>
              </a:rPr>
              <a:t>, </a:t>
            </a:r>
            <a:r>
              <a:rPr lang="vi-VN">
                <a:solidFill>
                  <a:srgbClr val="0000FF"/>
                </a:solidFill>
                <a:latin typeface="Courier New" panose="02070309020205020404" pitchFamily="49" charset="0"/>
                <a:cs typeface="Courier New" panose="02070309020205020404" pitchFamily="49" charset="0"/>
              </a:rPr>
              <a:t>int</a:t>
            </a:r>
            <a:r>
              <a:rPr lang="vi-VN">
                <a:solidFill>
                  <a:prstClr val="black"/>
                </a:solidFill>
                <a:latin typeface="Courier New" panose="02070309020205020404" pitchFamily="49" charset="0"/>
                <a:cs typeface="Courier New" panose="02070309020205020404" pitchFamily="49" charset="0"/>
              </a:rPr>
              <a:t> </a:t>
            </a:r>
            <a:r>
              <a:rPr lang="en-US">
                <a:solidFill>
                  <a:prstClr val="black"/>
                </a:solidFill>
                <a:latin typeface="Courier New" panose="02070309020205020404" pitchFamily="49" charset="0"/>
                <a:cs typeface="Courier New" panose="02070309020205020404" pitchFamily="49" charset="0"/>
              </a:rPr>
              <a:t>*</a:t>
            </a:r>
            <a:r>
              <a:rPr lang="vi-VN">
                <a:solidFill>
                  <a:prstClr val="black"/>
                </a:solidFill>
                <a:latin typeface="Courier New" panose="02070309020205020404" pitchFamily="49" charset="0"/>
                <a:cs typeface="Courier New" panose="02070309020205020404" pitchFamily="49" charset="0"/>
              </a:rPr>
              <a:t>optlen</a:t>
            </a:r>
            <a:r>
              <a:rPr lang="en-US">
                <a:solidFill>
                  <a:prstClr val="black"/>
                </a:solidFill>
                <a:latin typeface="Courier New" panose="02070309020205020404" pitchFamily="49" charset="0"/>
                <a:cs typeface="Courier New" panose="02070309020205020404" pitchFamily="49" charset="0"/>
              </a:rPr>
              <a:t>);</a:t>
            </a:r>
            <a:endParaRPr lang="en-US">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222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a:latin typeface="Courier New" panose="02070309020205020404" pitchFamily="49" charset="0"/>
                <a:cs typeface="Courier New" panose="02070309020205020404" pitchFamily="49" charset="0"/>
              </a:rPr>
              <a:t>level = SOL_SOCKET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6494156"/>
              </p:ext>
            </p:extLst>
          </p:nvPr>
        </p:nvGraphicFramePr>
        <p:xfrm>
          <a:off x="457200" y="1295400"/>
          <a:ext cx="8229600" cy="458724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tblGrid>
              <a:tr h="370840">
                <a:tc>
                  <a:txBody>
                    <a:bodyPr/>
                    <a:lstStyle/>
                    <a:p>
                      <a:pPr algn="ctr"/>
                      <a:r>
                        <a:rPr lang="en-US">
                          <a:solidFill>
                            <a:srgbClr val="000000"/>
                          </a:solidFill>
                        </a:rPr>
                        <a:t>Value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rgbClr val="000000"/>
                          </a:solidFill>
                        </a:rPr>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rgbClr val="000000"/>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solidFill>
                            <a:srgbClr val="000000"/>
                          </a:solidFill>
                        </a:rPr>
                        <a:t>SO_BROADCAST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rgbClr val="000000"/>
                          </a:solidFill>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rgbClr val="000000"/>
                          </a:solidFill>
                        </a:rPr>
                        <a:t>Configures a socket for sending broadcast data.(Only UDP socket)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solidFill>
                            <a:srgbClr val="000000"/>
                          </a:solidFill>
                        </a:rPr>
                        <a:t>SO_DONTROUTE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rgbClr val="000000"/>
                          </a:solidFill>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rgbClr val="000000"/>
                          </a:solidFill>
                        </a:rPr>
                        <a:t>Sets whether outgoing data should be sent on interface the socket is bound to and not a routed on some other interface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a:solidFill>
                            <a:srgbClr val="000000"/>
                          </a:solidFill>
                        </a:rPr>
                        <a:t>SO_KEEPALIVE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rgbClr val="000000"/>
                          </a:solidFill>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rgbClr val="000000"/>
                          </a:solidFill>
                        </a:rPr>
                        <a:t>TCP automatically sends a keep-alive probe to the peer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a:solidFill>
                            <a:srgbClr val="000000"/>
                          </a:solidFill>
                        </a:rPr>
                        <a:t>SO_LINGER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rgbClr val="000000"/>
                          </a:solidFill>
                        </a:rPr>
                        <a:t>linger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rgbClr val="000000"/>
                          </a:solidFill>
                        </a:rPr>
                        <a:t>specifies how the close function operates for a connection-oriented protocol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a:solidFill>
                            <a:srgbClr val="000000"/>
                          </a:solidFill>
                        </a:rPr>
                        <a:t>SO_REUSEADDR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rgbClr val="000000"/>
                          </a:solidFill>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rgbClr val="000000"/>
                          </a:solidFill>
                        </a:rPr>
                        <a:t>Allows the socket to be bound to an address that is already in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a:solidFill>
                            <a:srgbClr val="000000"/>
                          </a:solidFill>
                        </a:rPr>
                        <a:t>SO_RCVTIMEO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rgbClr val="000000"/>
                          </a:solidFill>
                        </a:rPr>
                        <a:t>timeval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rgbClr val="000000"/>
                          </a:solidFill>
                        </a:rPr>
                        <a:t>Sets the timeout for blocking receive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a:solidFill>
                            <a:srgbClr val="000000"/>
                          </a:solidFill>
                        </a:rPr>
                        <a:t>SO_SNDTIMEO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rgbClr val="000000"/>
                          </a:solidFill>
                        </a:rPr>
                        <a:t>timeval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solidFill>
                            <a:srgbClr val="000000"/>
                          </a:solidFill>
                        </a:rPr>
                        <a:t>Sets the timeout for blocking send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5CCE348F-AE0D-4038-8820-11705935FBC3}" type="slidenum">
              <a:rPr lang="vi-VN" smtClean="0"/>
              <a:pPr>
                <a:defRPr/>
              </a:pPr>
              <a:t>9</a:t>
            </a:fld>
            <a:endParaRPr lang="vi-VN"/>
          </a:p>
        </p:txBody>
      </p:sp>
    </p:spTree>
    <p:extLst>
      <p:ext uri="{BB962C8B-B14F-4D97-AF65-F5344CB8AC3E}">
        <p14:creationId xmlns:p14="http://schemas.microsoft.com/office/powerpoint/2010/main" val="3699806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UDP Client and Server&amp;quot;&quot;/&gt;&lt;property id=&quot;20307&quot; value=&quot;256&quot;/&gt;&lt;/object&gt;&lt;object type=&quot;3&quot; unique_id=&quot;10005&quot;&gt;&lt;property id=&quot;20148&quot; value=&quot;5&quot;/&gt;&lt;property id=&quot;20300&quot; value=&quot;Slide 3 - &amp;quot;UDP (User Datagram Protocol)&amp;quot;&quot;/&gt;&lt;property id=&quot;20307&quot; value=&quot;259&quot;/&gt;&lt;/object&gt;&lt;object type=&quot;3&quot; unique_id=&quot;10006&quot;&gt;&lt;property id=&quot;20148&quot; value=&quot;5&quot;/&gt;&lt;property id=&quot;20300&quot; value=&quot;Slide 4&quot;/&gt;&lt;property id=&quot;20307&quot; value=&quot;257&quot;/&gt;&lt;/object&gt;&lt;object type=&quot;3&quot; unique_id=&quot;10007&quot;&gt;&lt;property id=&quot;20148&quot; value=&quot;5&quot;/&gt;&lt;property id=&quot;20300&quot; value=&quot;Slide 6 - &amp;quot;Socket()&amp;quot;&quot;/&gt;&lt;property id=&quot;20307&quot; value=&quot;260&quot;/&gt;&lt;/object&gt;&lt;object type=&quot;3&quot; unique_id=&quot;10008&quot;&gt;&lt;property id=&quot;20148&quot; value=&quot;5&quot;/&gt;&lt;property id=&quot;20300&quot; value=&quot;Slide 7 - &amp;quot;bind()&amp;quot;&quot;/&gt;&lt;property id=&quot;20307&quot; value=&quot;262&quot;/&gt;&lt;/object&gt;&lt;object type=&quot;3&quot; unique_id=&quot;10009&quot;&gt;&lt;property id=&quot;20148&quot; value=&quot;5&quot;/&gt;&lt;property id=&quot;20300&quot; value=&quot;Slide 8 - &amp;quot;sendto()&amp;quot;&quot;/&gt;&lt;property id=&quot;20307&quot; value=&quot;264&quot;/&gt;&lt;/object&gt;&lt;object type=&quot;3&quot; unique_id=&quot;10010&quot;&gt;&lt;property id=&quot;20148&quot; value=&quot;5&quot;/&gt;&lt;property id=&quot;20300&quot; value=&quot;Slide 9 - &amp;quot;sendto (cont)&amp;quot;&quot;/&gt;&lt;property id=&quot;20307&quot; value=&quot;267&quot;/&gt;&lt;/object&gt;&lt;object type=&quot;3&quot; unique_id=&quot;10011&quot;&gt;&lt;property id=&quot;20148&quot; value=&quot;5&quot;/&gt;&lt;property id=&quot;20300&quot; value=&quot;Slide 10 - &amp;quot;WSASendTo()&amp;quot;&quot;/&gt;&lt;property id=&quot;20307&quot; value=&quot;265&quot;/&gt;&lt;/object&gt;&lt;object type=&quot;3&quot; unique_id=&quot;10012&quot;&gt;&lt;property id=&quot;20148&quot; value=&quot;5&quot;/&gt;&lt;property id=&quot;20300&quot; value=&quot;Slide 11 - &amp;quot;recvfrom()&amp;quot;&quot;/&gt;&lt;property id=&quot;20307&quot; value=&quot;263&quot;/&gt;&lt;/object&gt;&lt;object type=&quot;3&quot; unique_id=&quot;10013&quot;&gt;&lt;property id=&quot;20148&quot; value=&quot;5&quot;/&gt;&lt;property id=&quot;20300&quot; value=&quot;Slide 12&quot;/&gt;&lt;property id=&quot;20307&quot; value=&quot;268&quot;/&gt;&lt;/object&gt;&lt;object type=&quot;3&quot; unique_id=&quot;10014&quot;&gt;&lt;property id=&quot;20148&quot; value=&quot;5&quot;/&gt;&lt;property id=&quot;20300&quot; value=&quot;Slide 13&quot;/&gt;&lt;property id=&quot;20307&quot; value=&quot;266&quot;/&gt;&lt;/object&gt;&lt;object type=&quot;3&quot; unique_id=&quot;10015&quot;&gt;&lt;property id=&quot;20148&quot; value=&quot;5&quot;/&gt;&lt;property id=&quot;20300&quot; value=&quot;Slide 14 - &amp;quot;closesocket()&amp;quot;&quot;/&gt;&lt;property id=&quot;20307&quot; value=&quot;261&quot;/&gt;&lt;/object&gt;&lt;object type=&quot;3&quot; unique_id=&quot;10100&quot;&gt;&lt;property id=&quot;20148&quot; value=&quot;5&quot;/&gt;&lt;property id=&quot;20300&quot; value=&quot;Slide 5 - &amp;quot;WSAStartup()&amp;quot;&quot;/&gt;&lt;property id=&quot;20307&quot; value=&quot;273&quot;/&gt;&lt;/object&gt;&lt;object type=&quot;3&quot; unique_id=&quot;10101&quot;&gt;&lt;property id=&quot;20148&quot; value=&quot;5&quot;/&gt;&lt;property id=&quot;20300&quot; value=&quot;Slide 15 - &amp;quot;sockaddr&amp;quot;&quot;/&gt;&lt;property id=&quot;20307&quot; value=&quot;270&quot;/&gt;&lt;/object&gt;&lt;object type=&quot;3&quot; unique_id=&quot;10102&quot;&gt;&lt;property id=&quot;20148&quot; value=&quot;5&quot;/&gt;&lt;property id=&quot;20300&quot; value=&quot;Slide 16 - &amp;quot;WSAGetLastError()&amp;quot;&quot;/&gt;&lt;property id=&quot;20307&quot; value=&quot;271&quot;/&gt;&lt;/object&gt;&lt;object type=&quot;3&quot; unique_id=&quot;10103&quot;&gt;&lt;property id=&quot;20148&quot; value=&quot;5&quot;/&gt;&lt;property id=&quot;20300&quot; value=&quot;Slide 17 - &amp;quot;WSACleanup()&amp;quot;&quot;/&gt;&lt;property id=&quot;20307&quot; value=&quot;272&quot;/&gt;&lt;/object&gt;&lt;object type=&quot;3&quot; unique_id=&quot;10104&quot;&gt;&lt;property id=&quot;20148&quot; value=&quot;5&quot;/&gt;&lt;property id=&quot;20300&quot; value=&quot;Slide 19 - &amp;quot;Sample and Exercise&amp;quot;&quot;/&gt;&lt;property id=&quot;20307&quot; value=&quot;274&quot;/&gt;&lt;/object&gt;&lt;object type=&quot;3&quot; unique_id=&quot;10181&quot;&gt;&lt;property id=&quot;20148&quot; value=&quot;5&quot;/&gt;&lt;property id=&quot;20300&quot; value=&quot;Slide 18 - &amp;quot;Note&amp;quot;&quot;/&gt;&lt;property id=&quot;20307&quot; value=&quot;275&quot;/&gt;&lt;/object&gt;&lt;object type=&quot;3&quot; unique_id=&quot;10254&quot;&gt;&lt;property id=&quot;20148&quot; value=&quot;5&quot;/&gt;&lt;property id=&quot;20300&quot; value=&quot;Slide 2 - &amp;quot;Content&amp;quot;&quot;/&gt;&lt;property id=&quot;20307&quot; value=&quot;2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47D88B97C3314AB719B4620FAB3302" ma:contentTypeVersion="2" ma:contentTypeDescription="Create a new document." ma:contentTypeScope="" ma:versionID="fe233643693615b979a1d89425dc3113">
  <xsd:schema xmlns:xsd="http://www.w3.org/2001/XMLSchema" xmlns:xs="http://www.w3.org/2001/XMLSchema" xmlns:p="http://schemas.microsoft.com/office/2006/metadata/properties" xmlns:ns2="bba8f9e7-5fd1-4468-9b76-bf13874cce76" targetNamespace="http://schemas.microsoft.com/office/2006/metadata/properties" ma:root="true" ma:fieldsID="28939d554e152ddabf9f94a9e806f67c" ns2:_="">
    <xsd:import namespace="bba8f9e7-5fd1-4468-9b76-bf13874cce7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a8f9e7-5fd1-4468-9b76-bf13874cce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8F5D25-DAE2-4BBF-9EEE-1CFDF926718D}">
  <ds:schemaRefs>
    <ds:schemaRef ds:uri="bba8f9e7-5fd1-4468-9b76-bf13874cce7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76AD703-A10C-4C90-9358-B69191DD379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16A017E-59CD-4126-9D1E-EA274475E1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Clarity</Template>
  <Application>Microsoft Office PowerPoint</Application>
  <PresentationFormat>On-screen Show (4:3)</PresentationFormat>
  <Slides>69</Slides>
  <Notes>4</Notes>
  <HiddenSlides>0</HiddenSlide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Clarity</vt:lpstr>
      <vt:lpstr>elementary sockets </vt:lpstr>
      <vt:lpstr>Content</vt:lpstr>
      <vt:lpstr>socket()</vt:lpstr>
      <vt:lpstr>bind()</vt:lpstr>
      <vt:lpstr>shutdown()</vt:lpstr>
      <vt:lpstr>close()</vt:lpstr>
      <vt:lpstr>Socket options</vt:lpstr>
      <vt:lpstr>Socket options(cont)</vt:lpstr>
      <vt:lpstr>level = SOL_SOCKET</vt:lpstr>
      <vt:lpstr>UDP socket</vt:lpstr>
      <vt:lpstr>UDP (User Datagram Protocol)</vt:lpstr>
      <vt:lpstr>UDP client/server</vt:lpstr>
      <vt:lpstr>recvfrom()</vt:lpstr>
      <vt:lpstr>recvfrom()- Flags</vt:lpstr>
      <vt:lpstr>sendto()</vt:lpstr>
      <vt:lpstr> sendto()- Flags</vt:lpstr>
      <vt:lpstr>sendto()</vt:lpstr>
      <vt:lpstr>Example </vt:lpstr>
      <vt:lpstr>Example – UDP Echo Server</vt:lpstr>
      <vt:lpstr>Example – UDP Echo Server(cont) </vt:lpstr>
      <vt:lpstr>Example – UDP Echo Client</vt:lpstr>
      <vt:lpstr>Example – UDP Echo Client(cont)</vt:lpstr>
      <vt:lpstr>TCP socket</vt:lpstr>
      <vt:lpstr>TCP (Transmission Control Protocol)</vt:lpstr>
      <vt:lpstr>TCP Server</vt:lpstr>
      <vt:lpstr>TCP server side</vt:lpstr>
      <vt:lpstr>listen()</vt:lpstr>
      <vt:lpstr>accept()</vt:lpstr>
      <vt:lpstr>Process connections</vt:lpstr>
      <vt:lpstr>Socket Mode</vt:lpstr>
      <vt:lpstr>TCP Client</vt:lpstr>
      <vt:lpstr>TCP client side</vt:lpstr>
      <vt:lpstr>connect()</vt:lpstr>
      <vt:lpstr>send()</vt:lpstr>
      <vt:lpstr>send() - Flags</vt:lpstr>
      <vt:lpstr>send() – Data size is greater buffer’s </vt:lpstr>
      <vt:lpstr>recv()</vt:lpstr>
      <vt:lpstr>recv() - Flags</vt:lpstr>
      <vt:lpstr>Example – TCP Echo Server</vt:lpstr>
      <vt:lpstr>Example – TCP Echo Server(cont)</vt:lpstr>
      <vt:lpstr>Example – TCP Echo Server(cont)</vt:lpstr>
      <vt:lpstr>Example – TCP Echo Client</vt:lpstr>
      <vt:lpstr>Example – TCP Echo Client(cont)</vt:lpstr>
      <vt:lpstr>Byte stream problem</vt:lpstr>
      <vt:lpstr>Byte stream problem(cont)</vt:lpstr>
      <vt:lpstr>Byte stream problem(cont)</vt:lpstr>
      <vt:lpstr>Byte stream problem(cont)</vt:lpstr>
      <vt:lpstr>Byte stream problem(cont)</vt:lpstr>
      <vt:lpstr>Byte stream problem(cont)</vt:lpstr>
      <vt:lpstr>connect() with UDP</vt:lpstr>
      <vt:lpstr>Example</vt:lpstr>
      <vt:lpstr>Application Protocol Design</vt:lpstr>
      <vt:lpstr>Protocol</vt:lpstr>
      <vt:lpstr>Example: POP session</vt:lpstr>
      <vt:lpstr>Example: FTP authentication</vt:lpstr>
      <vt:lpstr>Steps in design</vt:lpstr>
      <vt:lpstr>Design Goals</vt:lpstr>
      <vt:lpstr>Design Issues</vt:lpstr>
      <vt:lpstr>Designing the Message </vt:lpstr>
      <vt:lpstr>Control Messages </vt:lpstr>
      <vt:lpstr>Data transfer </vt:lpstr>
      <vt:lpstr>Message Format</vt:lpstr>
      <vt:lpstr>Data Format</vt:lpstr>
      <vt:lpstr>Protocol Processing</vt:lpstr>
      <vt:lpstr>Example: POP3 and IMAP4 session</vt:lpstr>
      <vt:lpstr>Example: TCP connection</vt:lpstr>
      <vt:lpstr>Message Transaction Diagram</vt:lpstr>
      <vt:lpstr>Implementing an Application Protocol </vt:lpstr>
      <vt:lpstr>Implementing an Application Protocol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TungBT</dc:creator>
  <cp:revision>2</cp:revision>
  <cp:lastPrinted>2014-10-01T14:02:53Z</cp:lastPrinted>
  <dcterms:created xsi:type="dcterms:W3CDTF">1601-01-01T00:00:00Z</dcterms:created>
  <dcterms:modified xsi:type="dcterms:W3CDTF">2022-11-09T11:01:13Z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0x010100D747D88B97C3314AB719B4620FAB3302</vt:lpwstr>
  </property>
</Properties>
</file>