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42"/>
  </p:notesMasterIdLst>
  <p:sldIdLst>
    <p:sldId id="256" r:id="rId5"/>
    <p:sldId id="282" r:id="rId6"/>
    <p:sldId id="427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9" r:id="rId16"/>
    <p:sldId id="428" r:id="rId17"/>
    <p:sldId id="375" r:id="rId18"/>
    <p:sldId id="436" r:id="rId19"/>
    <p:sldId id="376" r:id="rId20"/>
    <p:sldId id="430" r:id="rId21"/>
    <p:sldId id="431" r:id="rId22"/>
    <p:sldId id="377" r:id="rId23"/>
    <p:sldId id="413" r:id="rId24"/>
    <p:sldId id="380" r:id="rId25"/>
    <p:sldId id="432" r:id="rId26"/>
    <p:sldId id="383" r:id="rId27"/>
    <p:sldId id="384" r:id="rId28"/>
    <p:sldId id="385" r:id="rId29"/>
    <p:sldId id="433" r:id="rId30"/>
    <p:sldId id="412" r:id="rId31"/>
    <p:sldId id="414" r:id="rId32"/>
    <p:sldId id="407" r:id="rId33"/>
    <p:sldId id="434" r:id="rId34"/>
    <p:sldId id="390" r:id="rId35"/>
    <p:sldId id="437" r:id="rId36"/>
    <p:sldId id="435" r:id="rId37"/>
    <p:sldId id="438" r:id="rId38"/>
    <p:sldId id="441" r:id="rId39"/>
    <p:sldId id="442" r:id="rId40"/>
    <p:sldId id="443" r:id="rId41"/>
  </p:sldIdLst>
  <p:sldSz cx="9144000" cy="6858000" type="screen4x3"/>
  <p:notesSz cx="7102475" cy="10233025"/>
  <p:custDataLst>
    <p:tags r:id="rId43"/>
  </p:custDataLst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E3475-6B03-4C77-9D45-B77C055CB66B}" v="2" dt="2022-01-18T16:49:2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ONG VIET 20184230" userId="S::viet.nc184230@sis.hust.edu.vn::bba0e4b9-57ee-47d5-98de-842ebc6e9a75" providerId="AD" clId="Web-{62BE3475-6B03-4C77-9D45-B77C055CB66B}"/>
    <pc:docChg chg="delSld">
      <pc:chgData name="NGUYEN CONG VIET 20184230" userId="S::viet.nc184230@sis.hust.edu.vn::bba0e4b9-57ee-47d5-98de-842ebc6e9a75" providerId="AD" clId="Web-{62BE3475-6B03-4C77-9D45-B77C055CB66B}" dt="2022-01-18T16:49:29.004" v="1"/>
      <pc:docMkLst>
        <pc:docMk/>
      </pc:docMkLst>
      <pc:sldChg chg="del">
        <pc:chgData name="NGUYEN CONG VIET 20184230" userId="S::viet.nc184230@sis.hust.edu.vn::bba0e4b9-57ee-47d5-98de-842ebc6e9a75" providerId="AD" clId="Web-{62BE3475-6B03-4C77-9D45-B77C055CB66B}" dt="2022-01-18T16:49:27.660" v="0"/>
        <pc:sldMkLst>
          <pc:docMk/>
          <pc:sldMk cId="3242451413" sldId="439"/>
        </pc:sldMkLst>
      </pc:sldChg>
      <pc:sldChg chg="del">
        <pc:chgData name="NGUYEN CONG VIET 20184230" userId="S::viet.nc184230@sis.hust.edu.vn::bba0e4b9-57ee-47d5-98de-842ebc6e9a75" providerId="AD" clId="Web-{62BE3475-6B03-4C77-9D45-B77C055CB66B}" dt="2022-01-18T16:49:29.004" v="1"/>
        <pc:sldMkLst>
          <pc:docMk/>
          <pc:sldMk cId="3093194805" sldId="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4F94-679B-47F3-B715-0258DEBC309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8BAF-4D99-4ACF-9013-97C0E5F2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D987-750F-4B33-9094-40B11F6B12B2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C1867-620D-4DAA-B4CF-7386EA876DAA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55C49-F7C7-43FA-80BE-228CBC0F495A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8157D-FF3D-4A63-9F83-D20CDF0DB8E7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364E-714B-4BA1-A8C0-860B36E75FE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3153A-12F7-4449-8EDE-CE47BDC4A4E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D384A-5E3B-4409-8D79-0E8CD00C8DF6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335CC-29BE-4674-BCBD-A636FF84640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A013C-D25E-48C4-B1B8-C990F08A2C56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31881-6051-4D0C-8149-A66BAD301967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248400"/>
            <a:ext cx="609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fld id="{FC1AA4A1-AF29-4263-80C1-12A7D2FDEA27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Concurrent </a:t>
            </a:r>
            <a:r>
              <a:rPr lang="vi-VN" altLang="en-US"/>
              <a:t>TCP Server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Tran Quang Duc, </a:t>
            </a:r>
            <a:r>
              <a:rPr lang="en-AU" altLang="en-US" dirty="0" err="1"/>
              <a:t>SoICT</a:t>
            </a:r>
            <a:r>
              <a:rPr lang="en-AU" altLang="en-US" dirty="0"/>
              <a:t>, HUST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D987-750F-4B33-9094-40B11F6B12B2}" type="slidenum">
              <a:rPr lang="vi-VN" altLang="en-US" smtClean="0"/>
              <a:pPr>
                <a:defRPr/>
              </a:pPr>
              <a:t>1</a:t>
            </a:fld>
            <a:endParaRPr lang="vi-V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Asynchronous I/O Model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600"/>
              <a:t>App calls aio_read (the POSIX asynchronous I/O functions begin with aio_) </a:t>
            </a:r>
          </a:p>
          <a:p>
            <a:pPr eaLnBrk="1" hangingPunct="1"/>
            <a:r>
              <a:rPr lang="en-AU" altLang="en-US" sz="2600"/>
              <a:t>Pass the kernel </a:t>
            </a:r>
          </a:p>
          <a:p>
            <a:pPr lvl="1" eaLnBrk="1" hangingPunct="1"/>
            <a:r>
              <a:rPr lang="en-AU" altLang="en-US" sz="2200"/>
              <a:t>the descriptor</a:t>
            </a:r>
          </a:p>
          <a:p>
            <a:pPr lvl="1" eaLnBrk="1" hangingPunct="1"/>
            <a:r>
              <a:rPr lang="en-AU" altLang="en-US" sz="2200"/>
              <a:t>buffer pointer</a:t>
            </a:r>
          </a:p>
          <a:p>
            <a:pPr lvl="1" eaLnBrk="1" hangingPunct="1"/>
            <a:r>
              <a:rPr lang="en-AU" altLang="en-US" sz="2200"/>
              <a:t>buffer size (the same three arguments for read)</a:t>
            </a:r>
          </a:p>
          <a:p>
            <a:pPr lvl="1" eaLnBrk="1" hangingPunct="1"/>
            <a:r>
              <a:rPr lang="en-AU" altLang="en-US" sz="2200"/>
              <a:t>buffer offset (similar to lseek)</a:t>
            </a:r>
          </a:p>
          <a:p>
            <a:pPr lvl="1" eaLnBrk="1" hangingPunct="1"/>
            <a:r>
              <a:rPr lang="en-AU" altLang="en-US" sz="2200"/>
              <a:t>how to notify us when the entire operation is complete </a:t>
            </a:r>
          </a:p>
          <a:p>
            <a:pPr eaLnBrk="1" hangingPunct="1"/>
            <a:r>
              <a:rPr lang="en-AU" altLang="en-US" sz="2600"/>
              <a:t>This system call returns immediately and our process is not blocked while waiting for the I/O to complete.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29487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Comparison of the I/O Models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68184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TCP Echo Server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7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//accept request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connfd = accept(listenfd, (sockaddr *) &amp;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clientAddr,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			&amp;clientAddrLen</a:t>
            </a:r>
            <a:r>
              <a:rPr lang="da-DK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7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//receive message from client</a:t>
            </a:r>
            <a:endParaRPr lang="da-DK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rcvBytes</a:t>
            </a:r>
            <a:r>
              <a:rPr lang="da-DK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recv(connfd, buff, 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BUFF_SIZE</a:t>
            </a:r>
            <a:r>
              <a:rPr lang="da-DK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(rcvBytes &lt;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perror(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:"</a:t>
            </a:r>
            <a:r>
              <a:rPr lang="fr-F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buff[rcvBytes] = ‘\0’;</a:t>
            </a:r>
            <a:endParaRPr lang="pt-BR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 from client: %s\n"</a:t>
            </a:r>
            <a:r>
              <a:rPr lang="pt-B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7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//Echo to client</a:t>
            </a:r>
            <a:endParaRPr lang="en-US" sz="17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sendBytes</a:t>
            </a:r>
            <a:r>
              <a:rPr lang="da-DK" sz="1700">
                <a:latin typeface="Courier New" panose="02070309020205020404" pitchFamily="49" charset="0"/>
                <a:cs typeface="Courier New" panose="02070309020205020404" pitchFamily="49" charset="0"/>
              </a:rPr>
              <a:t> = send(connfd, buff, strlen(buff), 0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(sendBytes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perror(</a:t>
            </a:r>
            <a:r>
              <a:rPr lang="fr-FR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"</a:t>
            </a:r>
            <a:r>
              <a:rPr lang="fr-FR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closesocket(connfd);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7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9409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7"/>
            <a:ext cx="8229600" cy="792163"/>
          </a:xfrm>
        </p:spPr>
        <p:txBody>
          <a:bodyPr>
            <a:normAutofit/>
          </a:bodyPr>
          <a:lstStyle/>
          <a:p>
            <a:r>
              <a:rPr lang="en-AU" altLang="en-US"/>
              <a:t>Blocking I/O Model and TCP server</a:t>
            </a:r>
            <a:endParaRPr lang="en-US" altLang="en-US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795963" y="1122363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795963" y="1698625"/>
            <a:ext cx="1296987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795963" y="2273300"/>
            <a:ext cx="1296987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listen()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5795963" y="2849563"/>
            <a:ext cx="1296987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accept()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908175" y="2030412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908175" y="2752725"/>
            <a:ext cx="1296988" cy="433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connect()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1908175" y="4838700"/>
            <a:ext cx="1296988" cy="4333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recv()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908175" y="5630862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843088" y="1600200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TCP client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7183149" y="1109663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TCP Server</a:t>
            </a:r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2484438" y="2463800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2484438" y="3903662"/>
            <a:ext cx="1587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2484438" y="5272087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 flipH="1">
            <a:off x="1473200" y="5056187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 flipH="1">
            <a:off x="1473200" y="3687762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V="1">
            <a:off x="1476375" y="3684587"/>
            <a:ext cx="1588" cy="1374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6443663" y="1554163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>
            <a:off x="6443663" y="2130425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Rectangle 22"/>
          <p:cNvSpPr>
            <a:spLocks noChangeArrowheads="1"/>
          </p:cNvSpPr>
          <p:nvPr/>
        </p:nvSpPr>
        <p:spPr bwMode="auto">
          <a:xfrm>
            <a:off x="1908175" y="3471862"/>
            <a:ext cx="1296988" cy="433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send()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2484438" y="3184525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6443663" y="2706688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5752306" y="3657600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recv()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5795963" y="5357812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send()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>
            <a:off x="6443664" y="4962525"/>
            <a:ext cx="0" cy="395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5795963" y="6164263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198" name="Line 31"/>
          <p:cNvSpPr>
            <a:spLocks noChangeShapeType="1"/>
          </p:cNvSpPr>
          <p:nvPr/>
        </p:nvSpPr>
        <p:spPr bwMode="auto">
          <a:xfrm flipH="1">
            <a:off x="6443664" y="5787230"/>
            <a:ext cx="1586" cy="37703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>
            <a:off x="3203575" y="3598862"/>
            <a:ext cx="2592388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 flipH="1" flipV="1">
            <a:off x="3200399" y="5008562"/>
            <a:ext cx="2590801" cy="56594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9"/>
          <p:cNvSpPr>
            <a:spLocks noChangeShapeType="1"/>
          </p:cNvSpPr>
          <p:nvPr/>
        </p:nvSpPr>
        <p:spPr bwMode="auto">
          <a:xfrm>
            <a:off x="3203575" y="2879725"/>
            <a:ext cx="2592388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3970338" y="3382962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data</a:t>
            </a:r>
          </a:p>
        </p:txBody>
      </p:sp>
      <p:sp>
        <p:nvSpPr>
          <p:cNvPr id="7208" name="Text Box 41"/>
          <p:cNvSpPr txBox="1">
            <a:spLocks noChangeArrowheads="1"/>
          </p:cNvSpPr>
          <p:nvPr/>
        </p:nvSpPr>
        <p:spPr bwMode="auto">
          <a:xfrm>
            <a:off x="4135438" y="4813300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data</a:t>
            </a:r>
          </a:p>
        </p:txBody>
      </p:sp>
      <p:sp>
        <p:nvSpPr>
          <p:cNvPr id="7209" name="Text Box 42"/>
          <p:cNvSpPr txBox="1">
            <a:spLocks noChangeArrowheads="1"/>
          </p:cNvSpPr>
          <p:nvPr/>
        </p:nvSpPr>
        <p:spPr bwMode="auto">
          <a:xfrm>
            <a:off x="3860800" y="2590800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449263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establish</a:t>
            </a:r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6400800" y="3309144"/>
            <a:ext cx="0" cy="32464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E348F-AE0D-4038-8820-11705935FBC3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cxnSp>
        <p:nvCxnSpPr>
          <p:cNvPr id="5" name="Elbow Connector 4"/>
          <p:cNvCxnSpPr>
            <a:stCxn id="7196" idx="3"/>
            <a:endCxn id="7174" idx="3"/>
          </p:cNvCxnSpPr>
          <p:nvPr/>
        </p:nvCxnSpPr>
        <p:spPr>
          <a:xfrm flipV="1">
            <a:off x="7092950" y="3066257"/>
            <a:ext cx="12700" cy="3314700"/>
          </a:xfrm>
          <a:prstGeom prst="bentConnector3">
            <a:avLst>
              <a:gd name="adj1" fmla="val 2890913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91201" y="4191000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Block until data from 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67600" y="3400961"/>
            <a:ext cx="152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Cannot accept new connection until the current connection closes.</a:t>
            </a:r>
          </a:p>
        </p:txBody>
      </p:sp>
    </p:spTree>
    <p:extLst>
      <p:ext uri="{BB962C8B-B14F-4D97-AF65-F5344CB8AC3E}">
        <p14:creationId xmlns:p14="http://schemas.microsoft.com/office/powerpoint/2010/main" val="42142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z="3500" i="1"/>
              <a:t>Iterating server</a:t>
            </a:r>
            <a:endParaRPr lang="en-AU" altLang="en-US" sz="350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AU" altLang="en-US" sz="2600"/>
              <a:t>Simple server</a:t>
            </a:r>
          </a:p>
          <a:p>
            <a:pPr eaLnBrk="1" hangingPunct="1">
              <a:lnSpc>
                <a:spcPct val="110000"/>
              </a:lnSpc>
            </a:pPr>
            <a:r>
              <a:rPr lang="en-AU" altLang="en-US" sz="2600"/>
              <a:t>But when a client request can take longer to service, we can’t handle other clients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à"/>
            </a:pPr>
            <a:r>
              <a:rPr lang="en-AU" altLang="en-US" sz="2600">
                <a:sym typeface="Wingdings" pitchFamily="2" charset="2"/>
              </a:rPr>
              <a:t>Use a </a:t>
            </a:r>
            <a:r>
              <a:rPr lang="en-AU" altLang="en-US" sz="2600" i="1">
                <a:sym typeface="Wingdings" pitchFamily="2" charset="2"/>
              </a:rPr>
              <a:t>concurrent server</a:t>
            </a:r>
          </a:p>
          <a:p>
            <a:pPr eaLnBrk="1" hangingPunct="1">
              <a:lnSpc>
                <a:spcPct val="110000"/>
              </a:lnSpc>
            </a:pPr>
            <a:r>
              <a:rPr lang="en-AU" altLang="en-US" sz="2600"/>
              <a:t>One child per client: </a:t>
            </a:r>
            <a:r>
              <a:rPr lang="en-AU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AU" altLang="en-US" sz="2600"/>
              <a:t> a child process to handle each client</a:t>
            </a:r>
          </a:p>
          <a:p>
            <a:pPr>
              <a:lnSpc>
                <a:spcPct val="110000"/>
              </a:lnSpc>
            </a:pPr>
            <a:r>
              <a:rPr lang="en-AU" altLang="en-US" sz="2600"/>
              <a:t>One thread per client: create a thread to handle each client by using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pthread_create()</a:t>
            </a:r>
            <a:endParaRPr lang="en-AU" alt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14</a:t>
            </a:fld>
            <a:endParaRPr lang="vi-V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Multi-process server</a:t>
            </a:r>
            <a:endParaRPr lang="vi-VN" altLang="en-US" sz="4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D987-750F-4B33-9094-40B11F6B12B2}" type="slidenum">
              <a:rPr lang="vi-VN" altLang="en-US" smtClean="0"/>
              <a:pPr>
                <a:defRPr/>
              </a:pPr>
              <a:t>15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32345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3657600"/>
          </a:xfrm>
        </p:spPr>
        <p:txBody>
          <a:bodyPr/>
          <a:lstStyle/>
          <a:p>
            <a:pPr eaLnBrk="1" hangingPunct="1"/>
            <a:r>
              <a:rPr lang="en-AU" altLang="en-US" sz="2600"/>
              <a:t>Create a new process by copying itself. </a:t>
            </a:r>
          </a:p>
          <a:p>
            <a:pPr eaLnBrk="1" hangingPunct="1"/>
            <a:r>
              <a:rPr lang="en-AU" altLang="en-US" sz="2600"/>
              <a:t>Returns twice: </a:t>
            </a:r>
          </a:p>
          <a:p>
            <a:pPr lvl="1" eaLnBrk="1" hangingPunct="1"/>
            <a:r>
              <a:rPr lang="en-AU" altLang="en-US" sz="2200"/>
              <a:t>Once in the calling process (called the parent) with a return value that is the process ID of the newly created process (the child). </a:t>
            </a:r>
          </a:p>
          <a:p>
            <a:pPr lvl="1" eaLnBrk="1" hangingPunct="1"/>
            <a:r>
              <a:rPr lang="en-AU" altLang="en-US" sz="2200"/>
              <a:t>Once in the child, with a return value of 0</a:t>
            </a:r>
          </a:p>
          <a:p>
            <a:r>
              <a:rPr lang="en-US" sz="2800"/>
              <a:t>All descriptors open in the parent before the call to fork are shared with the child after fork returns</a:t>
            </a:r>
            <a:endParaRPr lang="en-AU" altLang="en-US" sz="26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00200" y="1355669"/>
            <a:ext cx="5486400" cy="7017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&lt;unistd.h&gt;</a:t>
            </a:r>
          </a:p>
          <a:p>
            <a:pPr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fork(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vi-VN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16</a:t>
            </a:fld>
            <a:endParaRPr lang="vi-V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altLang="en-US" sz="3600"/>
              <a:t>One child per client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7818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92600"/>
            <a:ext cx="6781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4584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altLang="en-US" sz="3600"/>
              <a:t>One child per client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3246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706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6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873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Use </a:t>
            </a: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370886"/>
            <a:ext cx="79248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pid_t pid;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listenfd, connfd; 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1: Construct socket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2: Bind address to socket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3: Listen request from client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4: Communicate with client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connfd = accept (listenfd, ... 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(pid = fork()) == 0) {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in child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close(listenfd);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child closes listening socket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doit(connfd); 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the request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close(connfd);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 with this client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exit(0);  	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child terminates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close(connfd);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parent closes connected socket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19</a:t>
            </a:fld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/>
              <a:t>I/O Models</a:t>
            </a:r>
          </a:p>
          <a:p>
            <a:pPr eaLnBrk="1" hangingPunct="1"/>
            <a:r>
              <a:rPr lang="en-US" altLang="en-US"/>
              <a:t>Concurrent TCP server: one child per client</a:t>
            </a:r>
          </a:p>
          <a:p>
            <a:pPr eaLnBrk="1" hangingPunct="1"/>
            <a:r>
              <a:rPr lang="en-US" altLang="en-US"/>
              <a:t>Concurrent TCP server: one thread per client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</a:t>
            </a:fld>
            <a:endParaRPr lang="vi-V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altLang="en-US"/>
              <a:t>Handling SIGCHLD Signals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When a child process ends, it sends the </a:t>
            </a:r>
            <a:r>
              <a:rPr lang="en-AU" altLang="en-US" i="1" dirty="0">
                <a:solidFill>
                  <a:srgbClr val="FF0000"/>
                </a:solidFill>
              </a:rPr>
              <a:t>SIGCHLD</a:t>
            </a:r>
            <a:r>
              <a:rPr lang="en-AU" altLang="en-US" dirty="0"/>
              <a:t> signal to the parent</a:t>
            </a:r>
          </a:p>
          <a:p>
            <a:pPr lvl="1" algn="just"/>
            <a:r>
              <a:rPr lang="en-US" dirty="0"/>
              <a:t>Information about the child process is still maintained in “process table” in order to allow its parent to read the child exit status afterward.</a:t>
            </a:r>
            <a:endParaRPr lang="en-AU" altLang="en-US" dirty="0"/>
          </a:p>
          <a:p>
            <a:pPr eaLnBrk="1" hangingPunct="1"/>
            <a:r>
              <a:rPr lang="en-AU" altLang="en-US" dirty="0"/>
              <a:t>If we ignore the </a:t>
            </a:r>
            <a:r>
              <a:rPr lang="en-AU" altLang="en-US" i="1" dirty="0">
                <a:solidFill>
                  <a:srgbClr val="FF0000"/>
                </a:solidFill>
              </a:rPr>
              <a:t>SIGCHLD</a:t>
            </a:r>
            <a:r>
              <a:rPr lang="en-AU" altLang="en-US" dirty="0"/>
              <a:t>, the child process will enter the zombie state</a:t>
            </a:r>
          </a:p>
          <a:p>
            <a:r>
              <a:rPr lang="en-AU" altLang="en-US" dirty="0"/>
              <a:t>We need to wait and handle </a:t>
            </a:r>
            <a:r>
              <a:rPr lang="en-AU" altLang="en-US" i="1" dirty="0">
                <a:solidFill>
                  <a:srgbClr val="FF0000"/>
                </a:solidFill>
              </a:rPr>
              <a:t>SIGCHLD</a:t>
            </a:r>
            <a:r>
              <a:rPr lang="en-AU" altLang="en-US" dirty="0"/>
              <a:t> signal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20</a:t>
            </a:fld>
            <a:endParaRPr lang="vi-V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Signaling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AU" altLang="en-US" sz="2600"/>
              <a:t>A signal is a notification to a process that an event has occurred. </a:t>
            </a:r>
          </a:p>
          <a:p>
            <a:pPr eaLnBrk="1" hangingPunct="1"/>
            <a:r>
              <a:rPr lang="en-AU" altLang="en-US" sz="2600"/>
              <a:t>Signals are sometimes called software interrupts. </a:t>
            </a:r>
          </a:p>
          <a:p>
            <a:pPr eaLnBrk="1" hangingPunct="1"/>
            <a:r>
              <a:rPr lang="en-AU" altLang="en-US" sz="2600"/>
              <a:t>Signals usually occur asynchronously. By this we mean that a process doesn't know ahead of time exactly when a signal will occur.</a:t>
            </a:r>
          </a:p>
          <a:p>
            <a:pPr eaLnBrk="1" hangingPunct="1"/>
            <a:r>
              <a:rPr lang="en-AU" altLang="en-US" sz="2600"/>
              <a:t>Signals can be sent</a:t>
            </a:r>
          </a:p>
          <a:p>
            <a:pPr lvl="1" eaLnBrk="1" hangingPunct="1"/>
            <a:r>
              <a:rPr lang="en-AU" altLang="en-US" sz="2200"/>
              <a:t>By one process to another process (or to itself)</a:t>
            </a:r>
          </a:p>
          <a:p>
            <a:pPr lvl="1" eaLnBrk="1" hangingPunct="1"/>
            <a:r>
              <a:rPr lang="en-AU" altLang="en-US" sz="2200"/>
              <a:t>By the kernel to a process</a:t>
            </a:r>
          </a:p>
          <a:p>
            <a:pPr eaLnBrk="1" hangingPunct="1"/>
            <a:endParaRPr lang="en-AU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21</a:t>
            </a:fld>
            <a:endParaRPr lang="vi-V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Signal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Typing certain key combinations at the controlling terminal of a running process causes the system to send it certain signals:</a:t>
            </a:r>
          </a:p>
          <a:p>
            <a:pPr lvl="1"/>
            <a:r>
              <a:rPr lang="en-US"/>
              <a:t>Ctrl-C sends an INT signal ("interrupt", SIGINT)</a:t>
            </a:r>
          </a:p>
          <a:p>
            <a:pPr lvl="1"/>
            <a:r>
              <a:rPr lang="en-US"/>
              <a:t>Ctrl-Z sends a TSTP signal ("terminal stop", SIGTSTP)</a:t>
            </a:r>
          </a:p>
          <a:p>
            <a:pPr lvl="1"/>
            <a:r>
              <a:rPr lang="en-US"/>
              <a:t>Ctrl-\ sends a QUIT signal (SIGQUIT)</a:t>
            </a:r>
          </a:p>
          <a:p>
            <a:r>
              <a:rPr lang="en-US"/>
              <a:t>SIGHUP is sent to a process when its controlling terminal is closed (a hangup)</a:t>
            </a:r>
          </a:p>
          <a:p>
            <a:r>
              <a:rPr lang="en-US"/>
              <a:t>SIGTERM is sent to a process to request its termination.</a:t>
            </a:r>
          </a:p>
          <a:p>
            <a:pPr lvl="1"/>
            <a:r>
              <a:rPr lang="en-US"/>
              <a:t>Unlike the SIGKILL signal, it can be caught and interpreted or ignored by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25501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Handling SIGCHLD Signals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/>
              <a:t>The purpose of the zombie state is to maintain information about the child for the parent to fetch at some later time. </a:t>
            </a:r>
          </a:p>
          <a:p>
            <a:pPr eaLnBrk="1" hangingPunct="1"/>
            <a:r>
              <a:rPr lang="en-AU" altLang="en-US"/>
              <a:t>They take up space in the kernel and eventually we can run out of processes </a:t>
            </a:r>
          </a:p>
          <a:p>
            <a:pPr eaLnBrk="1" hangingPunct="1">
              <a:buFont typeface="Wingdings" pitchFamily="2" charset="2"/>
              <a:buChar char="à"/>
            </a:pPr>
            <a:r>
              <a:rPr lang="en-AU" altLang="en-US">
                <a:sym typeface="Wingdings" pitchFamily="2" charset="2"/>
              </a:rPr>
              <a:t>Whenever we 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fork</a:t>
            </a:r>
            <a:r>
              <a:rPr lang="en-AU" altLang="en-US">
                <a:sym typeface="Wingdings" pitchFamily="2" charset="2"/>
              </a:rPr>
              <a:t> children, we must 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wait </a:t>
            </a:r>
            <a:r>
              <a:rPr lang="en-AU" altLang="en-US">
                <a:sym typeface="Wingdings" pitchFamily="2" charset="2"/>
              </a:rPr>
              <a:t>for them to prevent them from becoming zombies  establish a signal handler to catch 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SIGCHLD</a:t>
            </a:r>
            <a:r>
              <a:rPr lang="en-AU" altLang="en-US">
                <a:sym typeface="Wingdings" pitchFamily="2" charset="2"/>
              </a:rPr>
              <a:t>, and within the handler, we call 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wait</a:t>
            </a:r>
            <a:r>
              <a:rPr lang="en-AU" altLang="en-US">
                <a:sym typeface="Wingdings" pitchFamily="2" charset="2"/>
              </a:rPr>
              <a:t> </a:t>
            </a:r>
          </a:p>
          <a:p>
            <a:pPr eaLnBrk="1" hangingPunct="1">
              <a:buFont typeface="Wingdings" pitchFamily="2" charset="2"/>
              <a:buChar char="à"/>
            </a:pPr>
            <a:r>
              <a:rPr lang="en-AU" altLang="en-US">
                <a:sym typeface="Wingdings" pitchFamily="2" charset="2"/>
              </a:rPr>
              <a:t>Establish the signal handler by adding the function call : </a:t>
            </a:r>
            <a:r>
              <a:rPr lang="en-AU" altLang="en-US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ignal (SIGCHLD, </a:t>
            </a:r>
            <a:r>
              <a:rPr lang="en-AU" altLang="en-US" i="1">
                <a:solidFill>
                  <a:srgbClr val="FF0000"/>
                </a:solidFill>
              </a:rPr>
              <a:t>handler</a:t>
            </a:r>
            <a:r>
              <a:rPr lang="en-AU" altLang="en-US" i="1">
                <a:solidFill>
                  <a:srgbClr val="FF0000"/>
                </a:solidFill>
                <a:sym typeface="Wingdings" pitchFamily="2" charset="2"/>
              </a:rPr>
              <a:t>);</a:t>
            </a:r>
            <a:r>
              <a:rPr lang="en-AU" altLang="en-US">
                <a:sym typeface="Wingdings" pitchFamily="2" charset="2"/>
              </a:rPr>
              <a:t> </a:t>
            </a:r>
            <a:r>
              <a:rPr lang="en-AU" altLang="en-US" sz="2800">
                <a:sym typeface="Wingdings" pitchFamily="2" charset="2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23</a:t>
            </a:fld>
            <a:endParaRPr lang="vi-V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AU" altLang="en-US">
                <a:cs typeface="Courier New" panose="02070309020205020404" pitchFamily="49" charset="0"/>
              </a:rPr>
              <a:t> </a:t>
            </a:r>
            <a:r>
              <a:rPr lang="en-AU" altLang="en-US"/>
              <a:t>and </a:t>
            </a: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waitpid()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3810000"/>
          </a:xfrm>
        </p:spPr>
        <p:txBody>
          <a:bodyPr>
            <a:normAutofit/>
          </a:bodyPr>
          <a:lstStyle/>
          <a:p>
            <a:r>
              <a:rPr lang="en-US" sz="2800"/>
              <a:t>Wait for the status change of a process. </a:t>
            </a:r>
            <a:endParaRPr lang="en-AU" altLang="en-US" sz="2800"/>
          </a:p>
          <a:p>
            <a:pPr eaLnBrk="1" hangingPunct="1"/>
            <a:r>
              <a:rPr lang="en-AU" altLang="en-US" sz="2800"/>
              <a:t>Use to handle the terminated child </a:t>
            </a:r>
          </a:p>
          <a:p>
            <a:pPr eaLnBrk="1" hangingPunct="1"/>
            <a:r>
              <a:rPr lang="en-AU" altLang="en-US" sz="2800"/>
              <a:t>Both return two values: </a:t>
            </a:r>
          </a:p>
          <a:p>
            <a:pPr lvl="1" eaLnBrk="1" hangingPunct="1"/>
            <a:r>
              <a:rPr lang="en-AU" altLang="en-US" sz="2400"/>
              <a:t>The return value of the function:</a:t>
            </a:r>
          </a:p>
          <a:p>
            <a:pPr lvl="2"/>
            <a:r>
              <a:rPr lang="en-AU" altLang="en-US" sz="2000"/>
              <a:t>the process ID of the terminated child</a:t>
            </a:r>
          </a:p>
          <a:p>
            <a:pPr lvl="2"/>
            <a:r>
              <a:rPr lang="en-AU" altLang="en-US" sz="2000"/>
              <a:t>0 or -1 if error</a:t>
            </a:r>
          </a:p>
          <a:p>
            <a:pPr lvl="1" eaLnBrk="1" hangingPunct="1"/>
            <a:r>
              <a:rPr lang="en-AU" altLang="en-US" sz="2400"/>
              <a:t>The termination status of the child (an integer) is returned through the </a:t>
            </a:r>
            <a:r>
              <a:rPr lang="en-AU" altLang="en-US" sz="2400" i="1">
                <a:solidFill>
                  <a:srgbClr val="FF0000"/>
                </a:solidFill>
              </a:rPr>
              <a:t>statloc</a:t>
            </a:r>
            <a:r>
              <a:rPr lang="en-AU" altLang="en-US" sz="2400"/>
              <a:t> pointer.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848600" cy="10341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&lt;sys/wait.h&gt;</a:t>
            </a:r>
          </a:p>
          <a:p>
            <a:pPr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wait (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*statloc);</a:t>
            </a:r>
          </a:p>
          <a:p>
            <a:pPr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waitpid (pid_t pid, 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*statloc, 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options);</a:t>
            </a:r>
            <a:endParaRPr lang="vi-VN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24</a:t>
            </a:fld>
            <a:endParaRPr lang="vi-V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40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AU" altLang="en-US" sz="2600" dirty="0"/>
              <a:t>Create 5 connections from a client to a forking server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altLang="en-US" sz="2600" dirty="0"/>
              <a:t>When the client terminates, all open descriptors are closed automatically by the kernel </a:t>
            </a:r>
            <a:r>
              <a:rPr lang="en-AU" altLang="en-US" sz="2600" dirty="0">
                <a:sym typeface="Wingdings" pitchFamily="2" charset="2"/>
              </a:rPr>
              <a:t> five connections ended s</a:t>
            </a:r>
            <a:r>
              <a:rPr lang="en-AU" altLang="en-US" sz="2600" dirty="0"/>
              <a:t>imultaneous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1628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25</a:t>
            </a:fld>
            <a:endParaRPr lang="vi-V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pPr eaLnBrk="1" hangingPunct="1"/>
            <a:r>
              <a:rPr lang="en-AU" altLang="en-US" sz="3400">
                <a:latin typeface="Courier New" panose="02070309020205020404" pitchFamily="49" charset="0"/>
                <a:cs typeface="Courier New" panose="02070309020205020404" pitchFamily="49" charset="0"/>
              </a:rPr>
              <a:t>waitpid()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8229600" cy="2362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AU" altLang="en-US" dirty="0"/>
              <a:t>Client terminates, closing all five connections, terminating all five children </a:t>
            </a:r>
            <a:r>
              <a:rPr lang="en-AU" altLang="en-US" dirty="0">
                <a:sym typeface="Wingdings" pitchFamily="2" charset="2"/>
              </a:rPr>
              <a:t> four children are zombies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sym typeface="Wingdings" pitchFamily="2" charset="2"/>
              </a:rPr>
              <a:t>It can happen when many users connect to a server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>
                <a:sym typeface="Wingdings" pitchFamily="2" charset="2"/>
              </a:rPr>
              <a:t> we have to use </a:t>
            </a:r>
            <a:r>
              <a:rPr lang="en-AU" altLang="en-US" i="1" dirty="0" err="1">
                <a:solidFill>
                  <a:srgbClr val="FF0000"/>
                </a:solidFill>
                <a:sym typeface="Wingdings" pitchFamily="2" charset="2"/>
              </a:rPr>
              <a:t>waitpid</a:t>
            </a:r>
            <a:r>
              <a:rPr lang="en-AU" altLang="en-US" i="1" dirty="0">
                <a:solidFill>
                  <a:srgbClr val="FF0000"/>
                </a:solidFill>
                <a:sym typeface="Wingdings" pitchFamily="2" charset="2"/>
              </a:rPr>
              <a:t>()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9721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26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7714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waitpid()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AU" altLang="en-US" sz="2400"/>
              <a:t>pid_t waitpid (pid_t pid, int *statloc, int options);</a:t>
            </a:r>
            <a:endParaRPr lang="vi-VN" altLang="en-US" sz="2400"/>
          </a:p>
          <a:p>
            <a:pPr>
              <a:defRPr/>
            </a:pPr>
            <a:r>
              <a:rPr lang="en-US" sz="2400"/>
              <a:t>pid &lt; 0: wait for any child process whose process group ID is equal to the absolute value of </a:t>
            </a:r>
            <a:r>
              <a:rPr lang="en-US" sz="2400" i="1"/>
              <a:t>pid</a:t>
            </a:r>
            <a:r>
              <a:rPr lang="en-US" sz="2400"/>
              <a:t>. </a:t>
            </a:r>
          </a:p>
          <a:p>
            <a:pPr>
              <a:defRPr/>
            </a:pPr>
            <a:r>
              <a:rPr lang="en-US" sz="2400" b="1"/>
              <a:t>pid = -1</a:t>
            </a:r>
            <a:r>
              <a:rPr lang="en-US" sz="2400"/>
              <a:t>: wait for any child process.</a:t>
            </a:r>
          </a:p>
          <a:p>
            <a:pPr>
              <a:defRPr/>
            </a:pPr>
            <a:r>
              <a:rPr lang="en-US" sz="2400"/>
              <a:t>pid = 0: wait for any child process whose process group ID is equal to that of the calling process</a:t>
            </a:r>
          </a:p>
          <a:p>
            <a:pPr>
              <a:defRPr/>
            </a:pPr>
            <a:r>
              <a:rPr lang="en-US" sz="2400"/>
              <a:t>pid &gt; 0: wait for the child whose process ID is equal to the value of </a:t>
            </a:r>
            <a:r>
              <a:rPr lang="en-US" sz="2400" i="1"/>
              <a:t>pid</a:t>
            </a:r>
          </a:p>
          <a:p>
            <a:pPr>
              <a:defRPr/>
            </a:pPr>
            <a:r>
              <a:rPr lang="en-US"/>
              <a:t>Without option WNOHANG, waitpid blocks until the status change</a:t>
            </a:r>
          </a:p>
          <a:p>
            <a:pPr>
              <a:defRPr/>
            </a:pPr>
            <a:r>
              <a:rPr lang="en-US"/>
              <a:t>With option WNOHANG, waitpid returns immediately</a:t>
            </a:r>
          </a:p>
          <a:p>
            <a:pPr>
              <a:defRPr/>
            </a:pPr>
            <a:r>
              <a:rPr lang="en-US"/>
              <a:t>Return</a:t>
            </a:r>
          </a:p>
          <a:p>
            <a:pPr lvl="1">
              <a:defRPr/>
            </a:pPr>
            <a:r>
              <a:rPr lang="en-US"/>
              <a:t>Pid of the child whose state has changed</a:t>
            </a:r>
          </a:p>
          <a:p>
            <a:pPr lvl="1">
              <a:defRPr/>
            </a:pPr>
            <a:r>
              <a:rPr lang="en-US"/>
              <a:t>with option WNOHANG, return 0 if the specified process has not changed status. 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27</a:t>
            </a:fld>
            <a:endParaRPr lang="vi-V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void sig_chld(int signo)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2438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sig_chld(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signo)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pid_t pid;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stat;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pid = waitpid(-1, &amp;stat, WNOHANG );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8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"child %d terminated\", pid); 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AU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267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/>
              <a:t>WNOHANG: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waitpid()</a:t>
            </a:r>
            <a:r>
              <a:rPr lang="en-US"/>
              <a:t> does not block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/>
              <a:t>while loop: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waitpid()</a:t>
            </a:r>
            <a:r>
              <a:rPr lang="en-US"/>
              <a:t> repeatedly until there is no child process change status, i.e until waitpid returns 0.</a:t>
            </a:r>
            <a:endParaRPr lang="en-AU" altLang="en-US" i="1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28</a:t>
            </a:fld>
            <a:endParaRPr lang="vi-V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Forking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924800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pid_t pid;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listenfd, connfd; 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1: Construct socket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2: Bind address to socket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3: Listen request from client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a child process to stop </a:t>
            </a:r>
          </a:p>
          <a:p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signal(SIGCHLD, sig_chld);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4: Communicate with client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 {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connfd = accept (listenfd, ... 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(pid = fork()) == 0) {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in child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close(listenfd);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child closes listening socket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doit(connfd); 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the request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close(connfd);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 with this client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exit(0);  	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child terminates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close(connfd);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parent closes connected socket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29</a:t>
            </a:fld>
            <a:endParaRPr lang="vi-V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models</a:t>
            </a:r>
            <a:endParaRPr lang="vi-V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D987-750F-4B33-9094-40B11F6B12B2}" type="slidenum">
              <a:rPr lang="vi-VN" altLang="en-US" smtClean="0"/>
              <a:pPr>
                <a:defRPr/>
              </a:pPr>
              <a:t>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1097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dirty="0"/>
              <a:t>Handling </a:t>
            </a:r>
            <a:r>
              <a:rPr lang="en-US" dirty="0"/>
              <a:t>EINTR </a:t>
            </a:r>
            <a:r>
              <a:rPr lang="en-AU" altLang="en-US" dirty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/>
              <a:t>When a process is blocked in a </a:t>
            </a:r>
            <a:r>
              <a:rPr lang="en-US" b="1"/>
              <a:t>slow system call</a:t>
            </a:r>
            <a:r>
              <a:rPr lang="en-US"/>
              <a:t> and the process catches a signal and the signal handler returns, the system call can return an error of EINTR.</a:t>
            </a:r>
          </a:p>
          <a:p>
            <a:r>
              <a:rPr lang="en-US"/>
              <a:t>Slow system call: connect, accept, send, recv…</a:t>
            </a:r>
          </a:p>
          <a:p>
            <a:r>
              <a:rPr lang="en-US"/>
              <a:t>Not all kernels automatically restart some interrupted system calls </a:t>
            </a:r>
          </a:p>
          <a:p>
            <a:r>
              <a:rPr lang="en-US"/>
              <a:t>We must rewrite function to handle EINTR error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343400"/>
            <a:ext cx="77724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((connfd = accept (listenfd...) &lt; 0) {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(errno == EINTR)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continue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back to for () */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else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perror 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4098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Other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Connection abort before </a:t>
            </a:r>
            <a:r>
              <a:rPr lang="en-AU" altLang="en-US" i="1"/>
              <a:t>accept </a:t>
            </a:r>
            <a:r>
              <a:rPr lang="en-AU" altLang="en-US"/>
              <a:t>return</a:t>
            </a:r>
          </a:p>
          <a:p>
            <a:pPr eaLnBrk="1" hangingPunct="1"/>
            <a:r>
              <a:rPr lang="en-AU" altLang="en-US"/>
              <a:t>Termination of server process</a:t>
            </a:r>
          </a:p>
          <a:p>
            <a:pPr eaLnBrk="1" hangingPunct="1"/>
            <a:r>
              <a:rPr lang="en-AU" altLang="en-US"/>
              <a:t>Crashing of sever host</a:t>
            </a:r>
          </a:p>
          <a:p>
            <a:pPr eaLnBrk="1" hangingPunct="1"/>
            <a:r>
              <a:rPr lang="en-AU" altLang="en-US"/>
              <a:t>Crashing and Reboot of server host</a:t>
            </a:r>
          </a:p>
          <a:p>
            <a:pPr eaLnBrk="1" hangingPunct="1"/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31</a:t>
            </a:fld>
            <a:endParaRPr lang="vi-V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Multi-thread server</a:t>
            </a:r>
            <a:endParaRPr lang="vi-VN" altLang="en-US" sz="4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D987-750F-4B33-9094-40B11F6B12B2}" type="slidenum">
              <a:rPr lang="vi-VN" altLang="en-US" smtClean="0"/>
              <a:pPr>
                <a:defRPr/>
              </a:pPr>
              <a:t>32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323453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pthread_create()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Create a new thread</a:t>
            </a:r>
          </a:p>
          <a:p>
            <a:r>
              <a:rPr lang="en-US"/>
              <a:t>Parameters:</a:t>
            </a:r>
          </a:p>
          <a:p>
            <a:pPr lvl="1"/>
            <a:r>
              <a:rPr lang="en-US"/>
              <a:t>[OUT]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tid:</a:t>
            </a:r>
            <a:r>
              <a:rPr lang="en-US">
                <a:solidFill>
                  <a:prstClr val="black"/>
                </a:solidFill>
                <a:latin typeface="+mj-lt"/>
                <a:cs typeface="Courier New" panose="02070309020205020404" pitchFamily="49" charset="0"/>
              </a:rPr>
              <a:t>points to ID of the new thread</a:t>
            </a:r>
            <a:endParaRPr lang="en-US"/>
          </a:p>
          <a:p>
            <a:pPr lvl="1"/>
            <a:r>
              <a:rPr lang="en-US"/>
              <a:t>[IN]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/>
              <a:t> :  points to structure whose contents are used to determine attributes for the new thread</a:t>
            </a:r>
          </a:p>
          <a:p>
            <a:pPr lvl="1"/>
            <a:r>
              <a:rPr lang="en-US"/>
              <a:t>[IN]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routine:</a:t>
            </a:r>
            <a:r>
              <a:rPr lang="en-US"/>
              <a:t> the new thread starts execution by invoking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routine()</a:t>
            </a:r>
            <a:endParaRPr lang="en-US"/>
          </a:p>
          <a:p>
            <a:pPr lvl="1"/>
            <a:r>
              <a:rPr lang="en-US"/>
              <a:t>[IN]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</a:t>
            </a:r>
            <a:r>
              <a:rPr lang="en-US"/>
              <a:t> points to the argument is passed as the sole argument of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routine()</a:t>
            </a:r>
            <a:endParaRPr lang="en-US"/>
          </a:p>
          <a:p>
            <a:r>
              <a:rPr lang="en-US"/>
              <a:t>Return:</a:t>
            </a:r>
          </a:p>
          <a:p>
            <a:pPr lvl="1"/>
            <a:r>
              <a:rPr lang="en-US"/>
              <a:t>On success, returns 0</a:t>
            </a:r>
          </a:p>
          <a:p>
            <a:pPr lvl="1"/>
            <a:r>
              <a:rPr lang="en-US"/>
              <a:t>On error, returns an error number</a:t>
            </a:r>
          </a:p>
          <a:p>
            <a:r>
              <a:rPr lang="en-US">
                <a:solidFill>
                  <a:srgbClr val="C00000"/>
                </a:solidFill>
              </a:rPr>
              <a:t>Compile and link with </a:t>
            </a:r>
            <a:r>
              <a:rPr lang="en-US" i="1">
                <a:solidFill>
                  <a:srgbClr val="C00000"/>
                </a:solidFill>
              </a:rPr>
              <a:t>-pthread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94914" cy="8771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&lt;pthread.h&gt;</a:t>
            </a:r>
          </a:p>
          <a:p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pthread_create(pthread_t *tid,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pthread_attr_t *attr, 			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*(*routine) (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*), </a:t>
            </a:r>
            <a:r>
              <a:rPr 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*arg);</a:t>
            </a: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217082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pthread_create()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/>
          <a:lstStyle/>
          <a:p>
            <a:r>
              <a:rPr lang="en-US"/>
              <a:t>By default, the new thread is joinable:</a:t>
            </a:r>
          </a:p>
          <a:p>
            <a:pPr lvl="1"/>
            <a:r>
              <a:rPr lang="en-US"/>
              <a:t>Not automatically cleaned up by GNU/Linux when it terminates</a:t>
            </a:r>
          </a:p>
          <a:p>
            <a:pPr lvl="1"/>
            <a:r>
              <a:rPr lang="en-US"/>
              <a:t>the thread’s exit state hangs around in the system until another thread calls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pthread_join()</a:t>
            </a:r>
            <a:r>
              <a:rPr lang="en-US"/>
              <a:t> to obtain its return value </a:t>
            </a:r>
          </a:p>
          <a:p>
            <a:r>
              <a:rPr lang="en-US"/>
              <a:t>Detached thread is cleaned up automatically when it terminates</a:t>
            </a:r>
          </a:p>
          <a:p>
            <a:pPr lvl="1"/>
            <a:r>
              <a:rPr lang="en-US"/>
              <a:t>Another thread may not obtain its return value </a:t>
            </a:r>
          </a:p>
          <a:p>
            <a:r>
              <a:rPr lang="en-US"/>
              <a:t>Detach a thread: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pthread_detach(pthread_t tid)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/>
              <a:t>On success, returns 0</a:t>
            </a:r>
          </a:p>
          <a:p>
            <a:pPr lvl="1"/>
            <a:r>
              <a:rPr lang="en-US"/>
              <a:t>On error, returns an error number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34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4110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Synchronize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/>
              <a:t>Since multiple threads can be running concurrently, accessing the shared variables:</a:t>
            </a:r>
          </a:p>
          <a:p>
            <a:pPr lvl="1"/>
            <a:r>
              <a:rPr lang="en-US"/>
              <a:t>The order of the accessing shared memory is unpredictable, so</a:t>
            </a:r>
          </a:p>
          <a:p>
            <a:pPr lvl="1"/>
            <a:r>
              <a:rPr lang="en-US"/>
              <a:t>The processing flow of the thread may be incontrollable, and/or</a:t>
            </a:r>
          </a:p>
          <a:p>
            <a:pPr lvl="1"/>
            <a:r>
              <a:rPr lang="en-US"/>
              <a:t>The process crash</a:t>
            </a:r>
          </a:p>
          <a:p>
            <a:r>
              <a:rPr lang="en-US"/>
              <a:t>Synchronize threads so that only one thread can access shared meory:</a:t>
            </a:r>
          </a:p>
          <a:p>
            <a:pPr lvl="1"/>
            <a:r>
              <a:rPr lang="en-US"/>
              <a:t>Inter-lock</a:t>
            </a:r>
          </a:p>
          <a:p>
            <a:pPr lvl="1"/>
            <a:r>
              <a:rPr lang="en-US"/>
              <a:t>Semaphore</a:t>
            </a:r>
          </a:p>
          <a:p>
            <a:pPr lvl="1"/>
            <a:r>
              <a:rPr lang="en-US"/>
              <a:t>Mutex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35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32259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/>
          <a:lstStyle/>
          <a:p>
            <a:r>
              <a:rPr lang="en-US"/>
              <a:t>The thread can access the shared variable only when it hold the mutex</a:t>
            </a:r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pthread_mutex_lock()</a:t>
            </a:r>
            <a:r>
              <a:rPr lang="en-US" sz="2000">
                <a:latin typeface="+mj-lt"/>
              </a:rPr>
              <a:t>:  lock a mutex</a:t>
            </a:r>
          </a:p>
          <a:p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pthread_mutex_unlock():</a:t>
            </a:r>
            <a:r>
              <a:rPr lang="en-US" sz="2000"/>
              <a:t> unlock a mutex</a:t>
            </a:r>
          </a:p>
          <a:p>
            <a:r>
              <a:rPr lang="en-US" sz="2000"/>
              <a:t>If the thread try to lock a mutex that is already locked by some other thread, it is blocked until the mutex is unlocked.</a:t>
            </a:r>
          </a:p>
          <a:p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0010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&lt;pthread.h&gt;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pthread_mutex_lock(pthread_mutex_t * mptr);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pthread_mutex_unlock(pthread_mutex_t * mptr);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200"/>
            <a:ext cx="80010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*routine(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*arg){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pthread_mutex_lock(mptr);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shared memory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pthread_mutex_unlock(mptr);</a:t>
            </a:r>
          </a:p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36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32854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>
                <a:cs typeface="Courier New" panose="02070309020205020404" pitchFamily="49" charset="0"/>
              </a:rPr>
              <a:t> </a:t>
            </a:r>
            <a:r>
              <a:rPr lang="en-US"/>
              <a:t>vs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pthread_create()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3931920" cy="4713288"/>
          </a:xfrm>
        </p:spPr>
        <p:txBody>
          <a:bodyPr/>
          <a:lstStyle/>
          <a:p>
            <a:r>
              <a:rPr lang="en-US"/>
              <a:t>Heavy-weight</a:t>
            </a:r>
          </a:p>
          <a:p>
            <a:r>
              <a:rPr lang="en-US"/>
              <a:t>Passing information from the parent to the child before the fork is easy</a:t>
            </a:r>
          </a:p>
          <a:p>
            <a:r>
              <a:rPr lang="en-US"/>
              <a:t>Returning information from the child to the parent takes more work</a:t>
            </a:r>
          </a:p>
          <a:p>
            <a:r>
              <a:rPr lang="en-US"/>
              <a:t>Needn’t synchronize processes</a:t>
            </a:r>
          </a:p>
          <a:p>
            <a:r>
              <a:rPr lang="en-US"/>
              <a:t>Greater isolation between the parent and the child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400" y="1066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pthread_create()</a:t>
            </a:r>
            <a:endParaRPr lang="en-US" sz="2400" b="1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1676400"/>
            <a:ext cx="3931920" cy="4713288"/>
          </a:xfrm>
        </p:spPr>
        <p:txBody>
          <a:bodyPr/>
          <a:lstStyle/>
          <a:p>
            <a:r>
              <a:rPr lang="en-US"/>
              <a:t>Light-weight</a:t>
            </a:r>
          </a:p>
          <a:p>
            <a:r>
              <a:rPr lang="en-US"/>
              <a:t>Passing information from a thread to the others is easy</a:t>
            </a:r>
          </a:p>
          <a:p>
            <a:r>
              <a:rPr lang="en-US"/>
              <a:t>Don’t need signal-driven processing when the threads ends.</a:t>
            </a:r>
          </a:p>
          <a:p>
            <a:r>
              <a:rPr lang="en-US"/>
              <a:t>May synchronize threads</a:t>
            </a:r>
          </a:p>
          <a:p>
            <a:r>
              <a:rPr lang="en-US"/>
              <a:t>If a thread crashes, process may crash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37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88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I/O Models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blocking I/O</a:t>
            </a:r>
          </a:p>
          <a:p>
            <a:r>
              <a:rPr lang="en-AU" altLang="en-US"/>
              <a:t>nonblocking I/O</a:t>
            </a:r>
          </a:p>
          <a:p>
            <a:r>
              <a:rPr lang="en-AU" altLang="en-US"/>
              <a:t>I/O multiplexing (select and poll)</a:t>
            </a:r>
          </a:p>
          <a:p>
            <a:r>
              <a:rPr lang="en-AU" altLang="en-US"/>
              <a:t>signal driven I/O (SIGIO)</a:t>
            </a:r>
          </a:p>
          <a:p>
            <a:r>
              <a:rPr lang="en-AU" altLang="en-US"/>
              <a:t>asynchronous I/O (the POSIX aio_functions)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4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571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Blocking I/O Model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92400"/>
            <a:ext cx="74676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19200"/>
            <a:ext cx="82296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altLang="en-US"/>
              <a:t>Blocking I/O model: I/O function block process/thread until returning.</a:t>
            </a:r>
          </a:p>
          <a:p>
            <a:pPr fontAlgn="auto">
              <a:spcAft>
                <a:spcPts val="0"/>
              </a:spcAft>
            </a:pPr>
            <a:r>
              <a:rPr lang="en-AU" altLang="en-US">
                <a:latin typeface="Courier New" panose="02070309020205020404" pitchFamily="49" charset="0"/>
                <a:cs typeface="Courier New" panose="02070309020205020404" pitchFamily="49" charset="0"/>
              </a:rPr>
              <a:t>accept(), connect(), send(), recv(),…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5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4389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Non-blocking I/O Model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  <a:p>
            <a:pPr eaLnBrk="1" hangingPunct="1">
              <a:lnSpc>
                <a:spcPct val="80000"/>
              </a:lnSpc>
            </a:pPr>
            <a:endParaRPr lang="en-AU" altLang="en-US" sz="1700"/>
          </a:p>
        </p:txBody>
      </p:sp>
      <p:sp>
        <p:nvSpPr>
          <p:cNvPr id="28676" name="AutoShape 6" descr="graphics/06fig02.gif"/>
          <p:cNvSpPr>
            <a:spLocks noChangeAspect="1" noChangeArrowheads="1"/>
          </p:cNvSpPr>
          <p:nvPr/>
        </p:nvSpPr>
        <p:spPr bwMode="auto">
          <a:xfrm>
            <a:off x="155575" y="-1265238"/>
            <a:ext cx="4762500" cy="26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77" name="AutoShape 8" descr="graphics/06fig02.gif"/>
          <p:cNvSpPr>
            <a:spLocks noChangeAspect="1" noChangeArrowheads="1"/>
          </p:cNvSpPr>
          <p:nvPr/>
        </p:nvSpPr>
        <p:spPr bwMode="auto">
          <a:xfrm>
            <a:off x="155575" y="-1265238"/>
            <a:ext cx="4762500" cy="26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286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72941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219200"/>
            <a:ext cx="82296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altLang="en-US"/>
              <a:t>Non-blocking I/O model: I/O function returns immediately</a:t>
            </a:r>
          </a:p>
          <a:p>
            <a:pPr fontAlgn="auto">
              <a:spcAft>
                <a:spcPts val="0"/>
              </a:spcAft>
            </a:pPr>
            <a:r>
              <a:rPr lang="en-AU" altLang="en-US"/>
              <a:t>If </a:t>
            </a:r>
            <a:r>
              <a:rPr lang="en-US"/>
              <a:t>there is no data to return, so the kernel immediately returns an error of EWOULDBLOCK instead</a:t>
            </a:r>
            <a:endParaRPr lang="en-AU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6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6638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I/O Multiplexing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600200"/>
          </a:xfrm>
        </p:spPr>
        <p:txBody>
          <a:bodyPr/>
          <a:lstStyle/>
          <a:p>
            <a:r>
              <a:rPr lang="en-US"/>
              <a:t>With I/O multiplexing, we call select or poll and block in one of these two system calls, instead of blocking in the actual I/O system call</a:t>
            </a:r>
            <a:endParaRPr lang="en-AU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962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5065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Signal-Driven I/O Model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/>
              <a:t>Use signals, telling the kernel to notify app with the SIGIO signal when the descriptor is ready</a:t>
            </a:r>
            <a:endParaRPr lang="en-AU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924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19607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/>
              <a:t>Asynchronous I/O Model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7F-6C25-4351-B7C1-F2C127AA8791}" type="slidenum">
              <a:rPr lang="vi-VN" altLang="en-US" smtClean="0"/>
              <a:pPr>
                <a:defRPr/>
              </a:pPr>
              <a:t>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62359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CP Server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TCP (Transmission Control Protocol)&amp;quot;&quot;/&gt;&lt;property id=&quot;20307&quot; value=&quot;257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11 - &amp;quot;bind()&amp;quot;&quot;/&gt;&lt;property id=&quot;20307&quot; value=&quot;262&quot;/&gt;&lt;/object&gt;&lt;object type=&quot;3&quot; unique_id=&quot;10010&quot;&gt;&lt;property id=&quot;20148&quot; value=&quot;5&quot;/&gt;&lt;property id=&quot;20300&quot; value=&quot;Slide 12 - &amp;quot;listen()&amp;quot;&quot;/&gt;&lt;property id=&quot;20307&quot; value=&quot;264&quot;/&gt;&lt;/object&gt;&lt;object type=&quot;3&quot; unique_id=&quot;10011&quot;&gt;&lt;property id=&quot;20148&quot; value=&quot;5&quot;/&gt;&lt;property id=&quot;20300&quot; value=&quot;Slide 13 - &amp;quot;accept()&amp;quot;&quot;/&gt;&lt;property id=&quot;20307&quot; value=&quot;265&quot;/&gt;&lt;/object&gt;&lt;object type=&quot;3&quot; unique_id=&quot;14550&quot;&gt;&lt;property id=&quot;20148&quot; value=&quot;5&quot;/&gt;&lt;property id=&quot;20300&quot; value=&quot;Slide 10 - &amp;quot;Socket()&amp;quot;&quot;/&gt;&lt;property id=&quot;20307&quot; value=&quot;274&quot;/&gt;&lt;/object&gt;&lt;object type=&quot;3&quot; unique_id=&quot;14551&quot;&gt;&lt;property id=&quot;20148&quot; value=&quot;5&quot;/&gt;&lt;property id=&quot;20300&quot; value=&quot;Slide 14 - &amp;quot;send&amp;quot;&quot;/&gt;&lt;property id=&quot;20307&quot; value=&quot;276&quot;/&gt;&lt;/object&gt;&lt;object type=&quot;3&quot; unique_id=&quot;14552&quot;&gt;&lt;property id=&quot;20148&quot; value=&quot;5&quot;/&gt;&lt;property id=&quot;20300&quot; value=&quot;Slide 15 - &amp;quot;recv&amp;quot;&quot;/&gt;&lt;property id=&quot;20307&quot; value=&quot;277&quot;/&gt;&lt;/object&gt;&lt;object type=&quot;3&quot; unique_id=&quot;14553&quot;&gt;&lt;property id=&quot;20148&quot; value=&quot;5&quot;/&gt;&lt;property id=&quot;20300&quot; value=&quot;Slide 16 - &amp;quot;closesocket()&amp;quot;&quot;/&gt;&lt;property id=&quot;20307&quot; value=&quot;275&quot;/&gt;&lt;/object&gt;&lt;object type=&quot;3&quot; unique_id=&quot;14634&quot;&gt;&lt;property id=&quot;20148&quot; value=&quot;5&quot;/&gt;&lt;property id=&quot;20300&quot; value=&quot;Slide 18 - &amp;quot;Example&amp;quot;&quot;/&gt;&lt;property id=&quot;20307&quot; value=&quot;278&quot;/&gt;&lt;/object&gt;&lt;object type=&quot;3&quot; unique_id=&quot;14709&quot;&gt;&lt;property id=&quot;20148&quot; value=&quot;5&quot;/&gt;&lt;property id=&quot;20300&quot; value=&quot;Slide 2 - &amp;quot;Content&amp;quot;&quot;/&gt;&lt;property id=&quot;20307&quot; value=&quot;282&quot;/&gt;&lt;/object&gt;&lt;object type=&quot;3&quot; unique_id=&quot;15306&quot;&gt;&lt;property id=&quot;20148&quot; value=&quot;5&quot;/&gt;&lt;property id=&quot;20300&quot; value=&quot;Slide 17 - &amp;quot;WSACleanup()&amp;quot;&quot;/&gt;&lt;property id=&quot;20307&quot; value=&quot;294&quot;/&gt;&lt;/object&gt;&lt;object type=&quot;3&quot; unique_id=&quot;15551&quot;&gt;&lt;property id=&quot;20148&quot; value=&quot;5&quot;/&gt;&lt;property id=&quot;20300&quot; value=&quot;Slide 6 - &amp;quot;TCP in Windows (Server side)&amp;quot;&quot;/&gt;&lt;property id=&quot;20307&quot; value=&quot;298&quot;/&gt;&lt;/object&gt;&lt;object type=&quot;3&quot; unique_id=&quot;15552&quot;&gt;&lt;property id=&quot;20148&quot; value=&quot;5&quot;/&gt;&lt;property id=&quot;20300&quot; value=&quot;Slide 8 - &amp;quot;WSAStartup()&amp;quot;&quot;/&gt;&lt;property id=&quot;20307&quot; value=&quot;297&quot;/&gt;&lt;/object&gt;&lt;object type=&quot;3&quot; unique_id=&quot;15829&quot;&gt;&lt;property id=&quot;20148&quot; value=&quot;5&quot;/&gt;&lt;property id=&quot;20300&quot; value=&quot;Slide 21 - &amp;quot;Socket Mode&amp;quot;&quot;/&gt;&lt;property id=&quot;20307&quot; value=&quot;299&quot;/&gt;&lt;/object&gt;&lt;object type=&quot;3&quot; unique_id=&quot;15830&quot;&gt;&lt;property id=&quot;20148&quot; value=&quot;5&quot;/&gt;&lt;property id=&quot;20300&quot; value=&quot;Slide 22 - &amp;quot;Blocking Mode&amp;quot;&quot;/&gt;&lt;property id=&quot;20307&quot; value=&quot;300&quot;/&gt;&lt;/object&gt;&lt;object type=&quot;3&quot; unique_id=&quot;16183&quot;&gt;&lt;property id=&quot;20148&quot; value=&quot;5&quot;/&gt;&lt;property id=&quot;20300&quot; value=&quot;Slide 23 - &amp;quot;Blocking Mode (cont)&amp;quot;&quot;/&gt;&lt;property id=&quot;20307&quot; value=&quot;301&quot;/&gt;&lt;/object&gt;&lt;object type=&quot;3&quot; unique_id=&quot;16184&quot;&gt;&lt;property id=&quot;20148&quot; value=&quot;5&quot;/&gt;&lt;property id=&quot;20300&quot; value=&quot;Slide 24 - &amp;quot;Non-blocking Mode &amp;quot;&quot;/&gt;&lt;property id=&quot;20307&quot; value=&quot;302&quot;/&gt;&lt;/object&gt;&lt;object type=&quot;3&quot; unique_id=&quot;16185&quot;&gt;&lt;property id=&quot;20148&quot; value=&quot;5&quot;/&gt;&lt;property id=&quot;20300&quot; value=&quot;Slide 25 - &amp;quot;Non-blocking Mode (cont)&amp;quot;&quot;/&gt;&lt;property id=&quot;20307&quot; value=&quot;303&quot;/&gt;&lt;/object&gt;&lt;object type=&quot;3&quot; unique_id=&quot;16641&quot;&gt;&lt;property id=&quot;20148&quot; value=&quot;5&quot;/&gt;&lt;property id=&quot;20300&quot; value=&quot;Slide 26 - &amp;quot;Blocking vs Non-blocking&amp;quot;&quot;/&gt;&lt;property id=&quot;20307&quot; value=&quot;304&quot;/&gt;&lt;/object&gt;&lt;object type=&quot;3&quot; unique_id=&quot;16642&quot;&gt;&lt;property id=&quot;20148&quot; value=&quot;5&quot;/&gt;&lt;property id=&quot;20300&quot; value=&quot;Slide 31 - &amp;quot;Socket I/O Models&amp;quot;&quot;/&gt;&lt;property id=&quot;20307&quot; value=&quot;305&quot;/&gt;&lt;/object&gt;&lt;object type=&quot;3&quot; unique_id=&quot;16643&quot;&gt;&lt;property id=&quot;20148&quot; value=&quot;5&quot;/&gt;&lt;property id=&quot;20300&quot; value=&quot;Slide 33 - &amp;quot;The blocking Model &amp;quot;&quot;/&gt;&lt;property id=&quot;20307&quot; value=&quot;306&quot;/&gt;&lt;/object&gt;&lt;object type=&quot;3&quot; unique_id=&quot;16644&quot;&gt;&lt;property id=&quot;20148&quot; value=&quot;5&quot;/&gt;&lt;property id=&quot;20300&quot; value=&quot;Slide 35 - &amp;quot;The select Model &amp;quot;&quot;/&gt;&lt;property id=&quot;20307&quot; value=&quot;308&quot;/&gt;&lt;/object&gt;&lt;object type=&quot;3&quot; unique_id=&quot;16926&quot;&gt;&lt;property id=&quot;20148&quot; value=&quot;5&quot;/&gt;&lt;property id=&quot;20300&quot; value=&quot;Slide 37 - &amp;quot;The select Model (cont)&amp;quot;&quot;/&gt;&lt;property id=&quot;20307&quot; value=&quot;309&quot;/&gt;&lt;/object&gt;&lt;object type=&quot;3&quot; unique_id=&quot;17091&quot;&gt;&lt;property id=&quot;20148&quot; value=&quot;5&quot;/&gt;&lt;property id=&quot;20300&quot; value=&quot;Slide 38 - &amp;quot;Example of read a socket &amp;quot;&quot;/&gt;&lt;property id=&quot;20307&quot; value=&quot;310&quot;/&gt;&lt;/object&gt;&lt;object type=&quot;3&quot; unique_id=&quot;17092&quot;&gt;&lt;property id=&quot;20148&quot; value=&quot;5&quot;/&gt;&lt;property id=&quot;20300&quot; value=&quot;Slide 39 - &amp;quot;The select Model (cont)&amp;quot;&quot;/&gt;&lt;property id=&quot;20307&quot; value=&quot;311&quot;/&gt;&lt;/object&gt;&lt;object type=&quot;3&quot; unique_id=&quot;17523&quot;&gt;&lt;property id=&quot;20148&quot; value=&quot;5&quot;/&gt;&lt;property id=&quot;20300&quot; value=&quot;Slide 40 - &amp;quot;The select Model (cont)&amp;quot;&quot;/&gt;&lt;property id=&quot;20307&quot; value=&quot;313&quot;/&gt;&lt;/object&gt;&lt;object type=&quot;3&quot; unique_id=&quot;17524&quot;&gt;&lt;property id=&quot;20148&quot; value=&quot;5&quot;/&gt;&lt;property id=&quot;20300&quot; value=&quot;Slide 41 - &amp;quot;The select Model (cont)&amp;quot;&quot;/&gt;&lt;property id=&quot;20307&quot; value=&quot;312&quot;/&gt;&lt;/object&gt;&lt;object type=&quot;3&quot; unique_id=&quot;17705&quot;&gt;&lt;property id=&quot;20148&quot; value=&quot;5&quot;/&gt;&lt;property id=&quot;20300&quot; value=&quot;Slide 19 - &amp;quot;Question&amp;quot;&quot;/&gt;&lt;property id=&quot;20307&quot; value=&quot;317&quot;/&gt;&lt;/object&gt;&lt;object type=&quot;3&quot; unique_id=&quot;17706&quot;&gt;&lt;property id=&quot;20148&quot; value=&quot;5&quot;/&gt;&lt;property id=&quot;20300&quot; value=&quot;Slide 47 - &amp;quot;WSAAsyncSelect()&amp;quot;&quot;/&gt;&lt;property id=&quot;20307&quot; value=&quot;314&quot;/&gt;&lt;/object&gt;&lt;object type=&quot;3&quot; unique_id=&quot;17707&quot;&gt;&lt;property id=&quot;20148&quot; value=&quot;5&quot;/&gt;&lt;property id=&quot;20300&quot; value=&quot;Slide 52 - &amp;quot;The WSAEventSelect Model &amp;quot;&quot;/&gt;&lt;property id=&quot;20307&quot; value=&quot;315&quot;/&gt;&lt;/object&gt;&lt;object type=&quot;3&quot; unique_id=&quot;17903&quot;&gt;&lt;property id=&quot;20148&quot; value=&quot;5&quot;/&gt;&lt;property id=&quot;20300&quot; value=&quot;Slide 36 - &amp;quot;select()&amp;quot;&quot;/&gt;&lt;property id=&quot;20307&quot; value=&quot;318&quot;/&gt;&lt;/object&gt;&lt;object type=&quot;3&quot; unique_id=&quot;18182&quot;&gt;&lt;property id=&quot;20148&quot; value=&quot;5&quot;/&gt;&lt;property id=&quot;20300&quot; value=&quot;Slide 9 - &amp;quot;WSAStartup()&amp;quot;&quot;/&gt;&lt;property id=&quot;20307&quot; value=&quot;319&quot;/&gt;&lt;/object&gt;&lt;object type=&quot;3&quot; unique_id=&quot;18508&quot;&gt;&lt;property id=&quot;20148&quot; value=&quot;5&quot;/&gt;&lt;property id=&quot;20300&quot; value=&quot;Slide 45 - &amp;quot;The WSAAsyncSelect Model &amp;quot;&quot;/&gt;&lt;property id=&quot;20307&quot; value=&quot;322&quot;/&gt;&lt;/object&gt;&lt;object type=&quot;3&quot; unique_id=&quot;18509&quot;&gt;&lt;property id=&quot;20148&quot; value=&quot;5&quot;/&gt;&lt;property id=&quot;20300&quot; value=&quot;Slide 48&quot;/&gt;&lt;property id=&quot;20307&quot; value=&quot;324&quot;/&gt;&lt;/object&gt;&lt;object type=&quot;3&quot; unique_id=&quot;18808&quot;&gt;&lt;property id=&quot;20148&quot; value=&quot;5&quot;/&gt;&lt;property id=&quot;20300&quot; value=&quot;Slide 49 - &amp;quot;Example&amp;quot;&quot;/&gt;&lt;property id=&quot;20307&quot; value=&quot;326&quot;/&gt;&lt;/object&gt;&lt;object type=&quot;3&quot; unique_id=&quot;18809&quot;&gt;&lt;property id=&quot;20148&quot; value=&quot;5&quot;/&gt;&lt;property id=&quot;20300&quot; value=&quot;Slide 50 - &amp;quot;WindowProc()&amp;quot;&quot;/&gt;&lt;property id=&quot;20307&quot; value=&quot;327&quot;/&gt;&lt;/object&gt;&lt;object type=&quot;3&quot; unique_id=&quot;19169&quot;&gt;&lt;property id=&quot;20148&quot; value=&quot;5&quot;/&gt;&lt;property id=&quot;20300&quot; value=&quot;Slide 53 - &amp;quot;WSAEventSelect()&amp;quot;&quot;/&gt;&lt;property id=&quot;20307&quot; value=&quot;331&quot;/&gt;&lt;/object&gt;&lt;object type=&quot;3&quot; unique_id=&quot;19170&quot;&gt;&lt;property id=&quot;20148&quot; value=&quot;5&quot;/&gt;&lt;property id=&quot;20300&quot; value=&quot;Slide 59 - &amp;quot;WSASocket()&amp;quot;&quot;/&gt;&lt;property id=&quot;20307&quot; value=&quot;330&quot;/&gt;&lt;/object&gt;&lt;object type=&quot;3&quot; unique_id=&quot;19171&quot;&gt;&lt;property id=&quot;20148&quot; value=&quot;5&quot;/&gt;&lt;property id=&quot;20300&quot; value=&quot;Slide 58 - &amp;quot;The Overlapped Model &amp;quot;&quot;/&gt;&lt;property id=&quot;20307&quot; value=&quot;329&quot;/&gt;&lt;/object&gt;&lt;object type=&quot;3&quot; unique_id=&quot;19172&quot;&gt;&lt;property id=&quot;20148&quot; value=&quot;5&quot;/&gt;&lt;property id=&quot;20300&quot; value=&quot;Slide 60&quot;/&gt;&lt;property id=&quot;20307&quot; value=&quot;328&quot;/&gt;&lt;/object&gt;&lt;object type=&quot;3&quot; unique_id=&quot;19613&quot;&gt;&lt;property id=&quot;20148&quot; value=&quot;5&quot;/&gt;&lt;property id=&quot;20300&quot; value=&quot;Slide 61 - &amp;quot;Event object notification&amp;quot;&quot;/&gt;&lt;property id=&quot;20307&quot; value=&quot;332&quot;/&gt;&lt;/object&gt;&lt;object type=&quot;3&quot; unique_id=&quot;19614&quot;&gt;&lt;property id=&quot;20148&quot; value=&quot;5&quot;/&gt;&lt;property id=&quot;20300&quot; value=&quot;Slide 62&quot;/&gt;&lt;property id=&quot;20307&quot; value=&quot;334&quot;/&gt;&lt;/object&gt;&lt;object type=&quot;3&quot; unique_id=&quot;19615&quot;&gt;&lt;property id=&quot;20148&quot; value=&quot;5&quot;/&gt;&lt;property id=&quot;20300&quot; value=&quot;Slide 63 - &amp;quot;WSAGetOverlappedResult()&amp;quot;&quot;/&gt;&lt;property id=&quot;20307&quot; value=&quot;333&quot;/&gt;&lt;/object&gt;&lt;object type=&quot;3&quot; unique_id=&quot;19616&quot;&gt;&lt;property id=&quot;20148&quot; value=&quot;5&quot;/&gt;&lt;property id=&quot;20300&quot; value=&quot;Slide 64 - &amp;quot;WSAGetOverlappedResult()&amp;quot;&quot;/&gt;&lt;property id=&quot;20307&quot; value=&quot;335&quot;/&gt;&lt;/object&gt;&lt;object type=&quot;3&quot; unique_id=&quot;19617&quot;&gt;&lt;property id=&quot;20148&quot; value=&quot;5&quot;/&gt;&lt;property id=&quot;20300&quot; value=&quot;Slide 65 - &amp;quot;Completion Routines&amp;quot;&quot;/&gt;&lt;property id=&quot;20307&quot; value=&quot;336&quot;/&gt;&lt;/object&gt;&lt;object type=&quot;3&quot; unique_id=&quot;20038&quot;&gt;&lt;property id=&quot;20148&quot; value=&quot;5&quot;/&gt;&lt;property id=&quot;20300&quot; value=&quot;Slide 66 - &amp;quot;CompletionROUTINE()&amp;quot;&quot;/&gt;&lt;property id=&quot;20307&quot; value=&quot;337&quot;/&gt;&lt;/object&gt;&lt;object type=&quot;3&quot; unique_id=&quot;20039&quot;&gt;&lt;property id=&quot;20148&quot; value=&quot;5&quot;/&gt;&lt;property id=&quot;20300&quot; value=&quot;Slide 67 - &amp;quot;Completion Routines (cont)&amp;quot;&quot;/&gt;&lt;property id=&quot;20307&quot; value=&quot;338&quot;/&gt;&lt;/object&gt;&lt;object type=&quot;3&quot; unique_id=&quot;20040&quot;&gt;&lt;property id=&quot;20148&quot; value=&quot;5&quot;/&gt;&lt;property id=&quot;20300&quot; value=&quot;Slide 69 - &amp;quot;The Completion Port Model &amp;quot;&quot;/&gt;&lt;property id=&quot;20307&quot; value=&quot;339&quot;/&gt;&lt;/object&gt;&lt;object type=&quot;3&quot; unique_id=&quot;20041&quot;&gt;&lt;property id=&quot;20148&quot; value=&quot;5&quot;/&gt;&lt;property id=&quot;20300&quot; value=&quot;Slide 70 - &amp;quot;CreateIoCompletionPort()&amp;quot;&quot;/&gt;&lt;property id=&quot;20307&quot; value=&quot;340&quot;/&gt;&lt;/object&gt;&lt;object type=&quot;3&quot; unique_id=&quot;20684&quot;&gt;&lt;property id=&quot;20148&quot; value=&quot;5&quot;/&gt;&lt;property id=&quot;20300&quot; value=&quot;Slide 54&quot;/&gt;&lt;property id=&quot;20307&quot; value=&quot;345&quot;/&gt;&lt;/object&gt;&lt;object type=&quot;3&quot; unique_id=&quot;20685&quot;&gt;&lt;property id=&quot;20148&quot; value=&quot;5&quot;/&gt;&lt;property id=&quot;20300&quot; value=&quot;Slide 55 - &amp;quot;WSAWaitForMultipleEvents()&amp;quot;&quot;/&gt;&lt;property id=&quot;20307&quot; value=&quot;346&quot;/&gt;&lt;/object&gt;&lt;object type=&quot;3&quot; unique_id=&quot;20686&quot;&gt;&lt;property id=&quot;20148&quot; value=&quot;5&quot;/&gt;&lt;property id=&quot;20300&quot; value=&quot;Slide 56 - &amp;quot;WSAEnumNetworkEvents &amp;quot;&quot;/&gt;&lt;property id=&quot;20307&quot; value=&quot;347&quot;/&gt;&lt;/object&gt;&lt;object type=&quot;3&quot; unique_id=&quot;20687&quot;&gt;&lt;property id=&quot;20148&quot; value=&quot;5&quot;/&gt;&lt;property id=&quot;20300&quot; value=&quot;Slide 71 - &amp;quot;The Completion Port Model (cont)&amp;quot;&quot;/&gt;&lt;property id=&quot;20307&quot; value=&quot;342&quot;/&gt;&lt;/object&gt;&lt;object type=&quot;3&quot; unique_id=&quot;20928&quot;&gt;&lt;property id=&quot;20148&quot; value=&quot;5&quot;/&gt;&lt;property id=&quot;20300&quot; value=&quot;Slide 46&quot;/&gt;&lt;property id=&quot;20307&quot; value=&quot;350&quot;/&gt;&lt;/object&gt;&lt;object type=&quot;3&quot; unique_id=&quot;20930&quot;&gt;&lt;property id=&quot;20148&quot; value=&quot;5&quot;/&gt;&lt;property id=&quot;20300&quot; value=&quot;Slide 72 - &amp;quot;GetQueuedCompletionStatus &amp;quot;&quot;/&gt;&lt;property id=&quot;20307&quot; value=&quot;348&quot;/&gt;&lt;/object&gt;&lt;object type=&quot;3&quot; unique_id=&quot;21761&quot;&gt;&lt;property id=&quot;20148&quot; value=&quot;5&quot;/&gt;&lt;property id=&quot;20300&quot; value=&quot;Slide 3 - &amp;quot;Content&amp;quot;&quot;/&gt;&lt;property id=&quot;20307&quot; value=&quot;353&quot;/&gt;&lt;/object&gt;&lt;object type=&quot;3&quot; unique_id=&quot;21762&quot;&gt;&lt;property id=&quot;20148&quot; value=&quot;5&quot;/&gt;&lt;property id=&quot;20300&quot; value=&quot;Slide 7 - &amp;quot;Contents&amp;quot;&quot;/&gt;&lt;property id=&quot;20307&quot; value=&quot;354&quot;/&gt;&lt;/object&gt;&lt;object type=&quot;3&quot; unique_id=&quot;21763&quot;&gt;&lt;property id=&quot;20148&quot; value=&quot;5&quot;/&gt;&lt;property id=&quot;20300&quot; value=&quot;Slide 20 - &amp;quot;Content&amp;quot;&quot;/&gt;&lt;property id=&quot;20307&quot; value=&quot;355&quot;/&gt;&lt;/object&gt;&lt;object type=&quot;3&quot; unique_id=&quot;21764&quot;&gt;&lt;property id=&quot;20148&quot; value=&quot;5&quot;/&gt;&lt;property id=&quot;20300&quot; value=&quot;Slide 27 - &amp;quot;Synchronous and Asynchronous I/O&amp;quot;&quot;/&gt;&lt;property id=&quot;20307&quot; value=&quot;358&quot;/&gt;&lt;/object&gt;&lt;object type=&quot;3&quot; unique_id=&quot;21765&quot;&gt;&lt;property id=&quot;20148&quot; value=&quot;5&quot;/&gt;&lt;property id=&quot;20300&quot; value=&quot;Slide 28 - &amp;quot;synchronous I/O&amp;quot;&quot;/&gt;&lt;property id=&quot;20307&quot; value=&quot;356&quot;/&gt;&lt;/object&gt;&lt;object type=&quot;3&quot; unique_id=&quot;21766&quot;&gt;&lt;property id=&quot;20148&quot; value=&quot;5&quot;/&gt;&lt;property id=&quot;20300&quot; value=&quot;Slide 29 - &amp;quot;Asynchronous I/O&amp;quot;&quot;/&gt;&lt;property id=&quot;20307&quot; value=&quot;357&quot;/&gt;&lt;/object&gt;&lt;object type=&quot;3&quot; unique_id=&quot;21767&quot;&gt;&lt;property id=&quot;20148&quot; value=&quot;5&quot;/&gt;&lt;property id=&quot;20300&quot; value=&quot;Slide 30 - &amp;quot;Content&amp;quot;&quot;/&gt;&lt;property id=&quot;20307&quot; value=&quot;359&quot;/&gt;&lt;/object&gt;&lt;object type=&quot;3&quot; unique_id=&quot;22255&quot;&gt;&lt;property id=&quot;20148&quot; value=&quot;5&quot;/&gt;&lt;property id=&quot;20300&quot; value=&quot;Slide 32 - &amp;quot;Socket I/O Models&amp;quot;&quot;/&gt;&lt;property id=&quot;20307&quot; value=&quot;362&quot;/&gt;&lt;/object&gt;&lt;object type=&quot;3&quot; unique_id=&quot;22256&quot;&gt;&lt;property id=&quot;20148&quot; value=&quot;5&quot;/&gt;&lt;property id=&quot;20300&quot; value=&quot;Slide 34 - &amp;quot;Socket I/O Models&amp;quot;&quot;/&gt;&lt;property id=&quot;20307&quot; value=&quot;363&quot;/&gt;&lt;/object&gt;&lt;object type=&quot;3&quot; unique_id=&quot;22687&quot;&gt;&lt;property id=&quot;20148&quot; value=&quot;5&quot;/&gt;&lt;property id=&quot;20300&quot; value=&quot;Slide 44 - &amp;quot;Socket I/O Models&amp;quot;&quot;/&gt;&lt;property id=&quot;20307&quot; value=&quot;364&quot;/&gt;&lt;/object&gt;&lt;object type=&quot;3&quot; unique_id=&quot;22688&quot;&gt;&lt;property id=&quot;20148&quot; value=&quot;5&quot;/&gt;&lt;property id=&quot;20300&quot; value=&quot;Slide 51 - &amp;quot;Socket I/O Models&amp;quot;&quot;/&gt;&lt;property id=&quot;20307&quot; value=&quot;365&quot;/&gt;&lt;/object&gt;&lt;object type=&quot;3&quot; unique_id=&quot;22689&quot;&gt;&lt;property id=&quot;20148&quot; value=&quot;5&quot;/&gt;&lt;property id=&quot;20300&quot; value=&quot;Slide 57 - &amp;quot;Socket I/O Models&amp;quot;&quot;/&gt;&lt;property id=&quot;20307&quot; value=&quot;366&quot;/&gt;&lt;/object&gt;&lt;object type=&quot;3&quot; unique_id=&quot;22690&quot;&gt;&lt;property id=&quot;20148&quot; value=&quot;5&quot;/&gt;&lt;property id=&quot;20300&quot; value=&quot;Slide 68 - &amp;quot;Socket I/O Models&amp;quot;&quot;/&gt;&lt;property id=&quot;20307&quot; value=&quot;367&quot;/&gt;&lt;/object&gt;&lt;object type=&quot;3&quot; unique_id=&quot;22991&quot;&gt;&lt;property id=&quot;20148&quot; value=&quot;5&quot;/&gt;&lt;property id=&quot;20300&quot; value=&quot;Slide 42 - &amp;quot;ioctlsocket()&amp;quot;&quot;/&gt;&lt;property id=&quot;20307&quot; value=&quot;368&quot;/&gt;&lt;/object&gt;&lt;object type=&quot;3&quot; unique_id=&quot;22992&quot;&gt;&lt;property id=&quot;20148&quot; value=&quot;5&quot;/&gt;&lt;property id=&quot;20300&quot; value=&quot;Slide 43 - &amp;quot;ioctlsocket() (cont)&amp;quot;&quot;/&gt;&lt;property id=&quot;20307&quot; value=&quot;36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547A9-55FE-4A47-BA05-B68C77FB28C9}"/>
</file>

<file path=customXml/itemProps2.xml><?xml version="1.0" encoding="utf-8"?>
<ds:datastoreItem xmlns:ds="http://schemas.openxmlformats.org/officeDocument/2006/customXml" ds:itemID="{ED683170-5D94-471F-9780-84387B804A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34B96F-7514-437E-B234-55DDBE95A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3247</TotalTime>
  <Words>2502</Words>
  <Application>Microsoft Office PowerPoint</Application>
  <PresentationFormat>Trình chiếu Trên màn hình (4:3)</PresentationFormat>
  <Paragraphs>362</Paragraphs>
  <Slides>37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37</vt:i4>
      </vt:variant>
    </vt:vector>
  </HeadingPairs>
  <TitlesOfParts>
    <vt:vector size="38" baseType="lpstr">
      <vt:lpstr>Clarity</vt:lpstr>
      <vt:lpstr>Concurrent TCP Server</vt:lpstr>
      <vt:lpstr>Content</vt:lpstr>
      <vt:lpstr>I/o models</vt:lpstr>
      <vt:lpstr>I/O Models</vt:lpstr>
      <vt:lpstr>Blocking I/O Model </vt:lpstr>
      <vt:lpstr>Non-blocking I/O Model </vt:lpstr>
      <vt:lpstr>I/O Multiplexing Model</vt:lpstr>
      <vt:lpstr>Signal-Driven I/O Model </vt:lpstr>
      <vt:lpstr>Asynchronous I/O Model </vt:lpstr>
      <vt:lpstr>Asynchronous I/O Model (2)</vt:lpstr>
      <vt:lpstr>Comparison of the I/O Models </vt:lpstr>
      <vt:lpstr>Review TCP Echo Server</vt:lpstr>
      <vt:lpstr>Blocking I/O Model and TCP server</vt:lpstr>
      <vt:lpstr>Iterating server</vt:lpstr>
      <vt:lpstr>Multi-process server</vt:lpstr>
      <vt:lpstr>fork()</vt:lpstr>
      <vt:lpstr>One child per client</vt:lpstr>
      <vt:lpstr>One child per client</vt:lpstr>
      <vt:lpstr>Use fork()</vt:lpstr>
      <vt:lpstr>Handling SIGCHLD Signals</vt:lpstr>
      <vt:lpstr>Signaling</vt:lpstr>
      <vt:lpstr>Signal (cont.)</vt:lpstr>
      <vt:lpstr>Handling SIGCHLD Signals </vt:lpstr>
      <vt:lpstr>wait() and waitpid()</vt:lpstr>
      <vt:lpstr>wait()</vt:lpstr>
      <vt:lpstr>waitpid()</vt:lpstr>
      <vt:lpstr>waitpid() </vt:lpstr>
      <vt:lpstr>void sig_chld(int signo) </vt:lpstr>
      <vt:lpstr>Forking server</vt:lpstr>
      <vt:lpstr>Handling EINTR Errors</vt:lpstr>
      <vt:lpstr>Other problems</vt:lpstr>
      <vt:lpstr>Multi-thread server</vt:lpstr>
      <vt:lpstr>pthread_create()</vt:lpstr>
      <vt:lpstr>pthread_create()</vt:lpstr>
      <vt:lpstr>Synchronize threads</vt:lpstr>
      <vt:lpstr>Mutex</vt:lpstr>
      <vt:lpstr>fork() vs pthread_create()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TungBT</dc:creator>
  <cp:lastModifiedBy>Tran Quang Duc</cp:lastModifiedBy>
  <cp:revision>344</cp:revision>
  <cp:lastPrinted>2015-09-23T03:16:17Z</cp:lastPrinted>
  <dcterms:created xsi:type="dcterms:W3CDTF">1601-01-01T00:00:00Z</dcterms:created>
  <dcterms:modified xsi:type="dcterms:W3CDTF">2022-01-18T16:49:33Z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0x010100D747D88B97C3314AB719B4620FAB3302</vt:lpwstr>
  </property>
</Properties>
</file>