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sldIdLst>
    <p:sldId id="256" r:id="rId5"/>
    <p:sldId id="397" r:id="rId6"/>
    <p:sldId id="282" r:id="rId7"/>
    <p:sldId id="419" r:id="rId8"/>
    <p:sldId id="418" r:id="rId9"/>
    <p:sldId id="417" r:id="rId10"/>
    <p:sldId id="426" r:id="rId11"/>
    <p:sldId id="420" r:id="rId12"/>
    <p:sldId id="404" r:id="rId13"/>
    <p:sldId id="405" r:id="rId14"/>
    <p:sldId id="408" r:id="rId15"/>
    <p:sldId id="409" r:id="rId16"/>
    <p:sldId id="410" r:id="rId17"/>
    <p:sldId id="425" r:id="rId18"/>
    <p:sldId id="411" r:id="rId19"/>
    <p:sldId id="415" r:id="rId20"/>
    <p:sldId id="416" r:id="rId21"/>
    <p:sldId id="421" r:id="rId22"/>
    <p:sldId id="422" r:id="rId23"/>
    <p:sldId id="423" r:id="rId24"/>
    <p:sldId id="424" r:id="rId25"/>
    <p:sldId id="428" r:id="rId26"/>
    <p:sldId id="429" r:id="rId27"/>
    <p:sldId id="430" r:id="rId28"/>
    <p:sldId id="427" r:id="rId29"/>
    <p:sldId id="431" r:id="rId30"/>
  </p:sldIdLst>
  <p:sldSz cx="9144000" cy="6858000" type="screen4x3"/>
  <p:notesSz cx="7315200" cy="9601200"/>
  <p:custDataLst>
    <p:tags r:id="rId31"/>
  </p:custDataLst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31472E-0395-4B32-9E85-59F1034A619E}" v="1" dt="2021-12-08T01:32:32.5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 TUAN VIET 20184231" userId="S::viet.pt184231@sis.hust.edu.vn::74faaa67-6be5-42f5-b864-32a4f41e781e" providerId="AD" clId="Web-{A031472E-0395-4B32-9E85-59F1034A619E}"/>
    <pc:docChg chg="sldOrd">
      <pc:chgData name="PHAM TUAN VIET 20184231" userId="S::viet.pt184231@sis.hust.edu.vn::74faaa67-6be5-42f5-b864-32a4f41e781e" providerId="AD" clId="Web-{A031472E-0395-4B32-9E85-59F1034A619E}" dt="2021-12-08T01:32:32.541" v="0"/>
      <pc:docMkLst>
        <pc:docMk/>
      </pc:docMkLst>
      <pc:sldChg chg="ord">
        <pc:chgData name="PHAM TUAN VIET 20184231" userId="S::viet.pt184231@sis.hust.edu.vn::74faaa67-6be5-42f5-b864-32a4f41e781e" providerId="AD" clId="Web-{A031472E-0395-4B32-9E85-59F1034A619E}" dt="2021-12-08T01:32:32.541" v="0"/>
        <pc:sldMkLst>
          <pc:docMk/>
          <pc:sldMk cId="0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0B95F-9F35-47EC-B680-D6FF5CE9512F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563D03-7F1C-41C8-859A-39D1B65EF4B0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663C86-3037-45AF-A0A5-DAFF5ACDDD68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BA9C08-D89E-41EB-A1C9-E917B890D2C7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8FF84-92F7-46BA-AB7F-B2237D5767F5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CC9F0-E691-40B2-82E3-017DC092DF59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7F22F-E0BF-4C78-B695-1935C9F3CA2F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B87507-36AF-49F2-8A90-D8DC35B4C2E1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8BCB5-081A-4966-A3FF-FB17E604F3D6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070D0-063D-4FC8-990A-E87CC0327720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759072-A558-48F7-BE12-564BC96091D3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300216"/>
            <a:ext cx="609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D28CCFD-37D5-4EA6-803A-81DD772F7F4D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400"/>
              <a:t>I/O multiplexing </a:t>
            </a:r>
            <a:r>
              <a:rPr lang="vi-VN" altLang="en-US" sz="4400"/>
              <a:t>Server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Ngoc Nguyen Tran, SoICT, HUST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pPr eaLnBrk="1" hangingPunct="1"/>
            <a:r>
              <a:rPr lang="en-AU" altLang="en-US"/>
              <a:t>Examples (2)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8153400" cy="42780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 until either socket has data ready to be recv()d //(timeout 10.5 secs) 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tv.tv_sec = 10; 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tv.tv_usec = 500000; 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 = select(n, &amp;readfds, NULL, NULL, &amp;tv); </a:t>
            </a:r>
          </a:p>
          <a:p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(rv == -1) {    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perror(</a:t>
            </a:r>
            <a:r>
              <a:rPr lang="en-US" sz="170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“\Error: "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7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 occurred in select() }</a:t>
            </a:r>
          </a:p>
          <a:p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(rv == 0) 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</a:t>
            </a:r>
            <a:r>
              <a:rPr lang="en-US" sz="170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"Timeout occurred! No data after 10.5s \n"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sz="17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one or both of the descriptors have data </a:t>
            </a:r>
          </a:p>
          <a:p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(FD_ISSET(s1, &amp;readfds))  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recv(s1, buf1, </a:t>
            </a:r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buf1, 0);  </a:t>
            </a:r>
          </a:p>
          <a:p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(FD_ISSET(s2, &amp;readfds))  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recv(s1, buf2, </a:t>
            </a:r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buf2, 0);  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7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867428"/>
              </p:ext>
            </p:extLst>
          </p:nvPr>
        </p:nvGraphicFramePr>
        <p:xfrm>
          <a:off x="2438397" y="4592320"/>
          <a:ext cx="55626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GB" altLang="en-US" sz="3600"/>
              <a:t>How to use select() in TCP server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33788" y="1981200"/>
          <a:ext cx="2743200" cy="2201863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[2]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[FD_SETSIZE-1]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10668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2400" kern="0">
                <a:solidFill>
                  <a:srgbClr val="000000"/>
                </a:solidFill>
              </a:rPr>
              <a:t>Data structures for TCP server with just a listening socket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657600" y="1905000"/>
            <a:ext cx="1219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2000" ker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client[]</a:t>
            </a:r>
          </a:p>
        </p:txBody>
      </p:sp>
      <p:sp>
        <p:nvSpPr>
          <p:cNvPr id="39983" name="Title 1"/>
          <p:cNvSpPr txBox="1">
            <a:spLocks/>
          </p:cNvSpPr>
          <p:nvPr/>
        </p:nvSpPr>
        <p:spPr bwMode="auto">
          <a:xfrm>
            <a:off x="852488" y="4724400"/>
            <a:ext cx="143351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AU" altLang="en-US" sz="2000">
                <a:solidFill>
                  <a:schemeClr val="tx2"/>
                </a:solidFill>
              </a:rPr>
              <a:t>readfds</a:t>
            </a:r>
            <a:endParaRPr lang="en-GB" altLang="en-US" sz="2000">
              <a:solidFill>
                <a:schemeClr val="tx2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72000" y="4838700"/>
            <a:ext cx="1143000" cy="8763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85" name="Title 1"/>
          <p:cNvSpPr txBox="1">
            <a:spLocks/>
          </p:cNvSpPr>
          <p:nvPr/>
        </p:nvSpPr>
        <p:spPr bwMode="auto">
          <a:xfrm>
            <a:off x="3366799" y="5562600"/>
            <a:ext cx="215423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AU" altLang="en-US" sz="2000">
                <a:solidFill>
                  <a:schemeClr val="tx2"/>
                </a:solidFill>
              </a:rPr>
              <a:t>listening socket (maxfd)</a:t>
            </a:r>
            <a:endParaRPr lang="en-GB" altLang="en-US" sz="2000">
              <a:solidFill>
                <a:schemeClr val="tx2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562600" y="5600700"/>
            <a:ext cx="2438400" cy="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87" name="Title 1"/>
          <p:cNvSpPr txBox="1">
            <a:spLocks/>
          </p:cNvSpPr>
          <p:nvPr/>
        </p:nvSpPr>
        <p:spPr bwMode="auto">
          <a:xfrm>
            <a:off x="5943600" y="5372100"/>
            <a:ext cx="1447800" cy="419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AU" altLang="en-US" sz="2000">
                <a:solidFill>
                  <a:schemeClr val="tx2"/>
                </a:solidFill>
              </a:rPr>
              <a:t>maxfd+1</a:t>
            </a:r>
            <a:endParaRPr lang="en-GB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GB" altLang="en-US" sz="3600"/>
              <a:t>How to use select() in TCP server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33788" y="1981200"/>
          <a:ext cx="2743200" cy="2201863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[2]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[FD_SETSIZE-1]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1143000"/>
            <a:ext cx="830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2400" kern="0">
                <a:solidFill>
                  <a:srgbClr val="000000"/>
                </a:solidFill>
              </a:rPr>
              <a:t>Data structures after the 1st client connection is established</a:t>
            </a:r>
          </a:p>
        </p:txBody>
      </p:sp>
      <p:sp>
        <p:nvSpPr>
          <p:cNvPr id="41010" name="Title 1"/>
          <p:cNvSpPr txBox="1">
            <a:spLocks/>
          </p:cNvSpPr>
          <p:nvPr/>
        </p:nvSpPr>
        <p:spPr bwMode="auto">
          <a:xfrm>
            <a:off x="6761162" y="2514600"/>
            <a:ext cx="215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AU" altLang="en-US" sz="2000">
                <a:solidFill>
                  <a:schemeClr val="tx2"/>
                </a:solidFill>
              </a:rPr>
              <a:t>1</a:t>
            </a:r>
            <a:r>
              <a:rPr lang="en-AU" altLang="en-US" sz="2000" baseline="30000">
                <a:solidFill>
                  <a:schemeClr val="tx2"/>
                </a:solidFill>
              </a:rPr>
              <a:t>st</a:t>
            </a:r>
            <a:r>
              <a:rPr lang="en-AU" altLang="en-US" sz="2000">
                <a:solidFill>
                  <a:schemeClr val="tx2"/>
                </a:solidFill>
              </a:rPr>
              <a:t> accepting socket</a:t>
            </a:r>
            <a:endParaRPr lang="en-GB" altLang="en-US" sz="2000">
              <a:solidFill>
                <a:schemeClr val="tx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251575" y="2168525"/>
            <a:ext cx="990600" cy="47625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 txBox="1">
            <a:spLocks/>
          </p:cNvSpPr>
          <p:nvPr/>
        </p:nvSpPr>
        <p:spPr bwMode="auto">
          <a:xfrm>
            <a:off x="3657600" y="1905000"/>
            <a:ext cx="1219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2000" ker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client[]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276326"/>
              </p:ext>
            </p:extLst>
          </p:nvPr>
        </p:nvGraphicFramePr>
        <p:xfrm>
          <a:off x="2438397" y="4592320"/>
          <a:ext cx="55626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itle 1"/>
          <p:cNvSpPr txBox="1">
            <a:spLocks/>
          </p:cNvSpPr>
          <p:nvPr/>
        </p:nvSpPr>
        <p:spPr bwMode="auto">
          <a:xfrm>
            <a:off x="852488" y="4724400"/>
            <a:ext cx="143351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AU" altLang="en-US" sz="2000">
                <a:solidFill>
                  <a:schemeClr val="tx2"/>
                </a:solidFill>
              </a:rPr>
              <a:t>readfds</a:t>
            </a:r>
            <a:endParaRPr lang="en-GB" altLang="en-US" sz="2000">
              <a:solidFill>
                <a:schemeClr val="tx2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886200" y="4838700"/>
            <a:ext cx="1143000" cy="8763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 bwMode="auto">
          <a:xfrm>
            <a:off x="3214399" y="5715000"/>
            <a:ext cx="1205201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AU" altLang="en-US" sz="2000">
                <a:solidFill>
                  <a:schemeClr val="tx2"/>
                </a:solidFill>
              </a:rPr>
              <a:t>maxfd</a:t>
            </a:r>
            <a:endParaRPr lang="en-GB" altLang="en-US" sz="2000">
              <a:solidFill>
                <a:schemeClr val="tx2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876800" y="5600700"/>
            <a:ext cx="3124200" cy="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 txBox="1">
            <a:spLocks/>
          </p:cNvSpPr>
          <p:nvPr/>
        </p:nvSpPr>
        <p:spPr bwMode="auto">
          <a:xfrm>
            <a:off x="5791200" y="5372100"/>
            <a:ext cx="1447800" cy="419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AU" altLang="en-US" sz="2000">
                <a:solidFill>
                  <a:schemeClr val="tx2"/>
                </a:solidFill>
              </a:rPr>
              <a:t>maxfd+1</a:t>
            </a:r>
            <a:endParaRPr lang="en-GB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GB" altLang="en-US" sz="3600"/>
              <a:t>How to use select() in TCP server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33788" y="1981200"/>
          <a:ext cx="2743200" cy="2201863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[2]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[FD_SETSIZE-1]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457199" y="1066800"/>
            <a:ext cx="8353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2400" kern="0">
                <a:solidFill>
                  <a:srgbClr val="000000"/>
                </a:solidFill>
              </a:rPr>
              <a:t>Data structures after the 2nd client connection is established</a:t>
            </a:r>
          </a:p>
        </p:txBody>
      </p:sp>
      <p:sp>
        <p:nvSpPr>
          <p:cNvPr id="42043" name="Title 1"/>
          <p:cNvSpPr txBox="1">
            <a:spLocks/>
          </p:cNvSpPr>
          <p:nvPr/>
        </p:nvSpPr>
        <p:spPr bwMode="auto">
          <a:xfrm>
            <a:off x="6746875" y="2971800"/>
            <a:ext cx="215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AU" altLang="en-US" sz="2000">
                <a:solidFill>
                  <a:schemeClr val="tx2"/>
                </a:solidFill>
              </a:rPr>
              <a:t>2</a:t>
            </a:r>
            <a:r>
              <a:rPr lang="en-AU" altLang="en-US" sz="2000" baseline="30000">
                <a:solidFill>
                  <a:schemeClr val="tx2"/>
                </a:solidFill>
              </a:rPr>
              <a:t>nd</a:t>
            </a:r>
            <a:r>
              <a:rPr lang="en-AU" altLang="en-US" sz="2000">
                <a:solidFill>
                  <a:schemeClr val="tx2"/>
                </a:solidFill>
              </a:rPr>
              <a:t> accepting socket</a:t>
            </a:r>
            <a:endParaRPr lang="en-GB" altLang="en-US" sz="2000">
              <a:solidFill>
                <a:schemeClr val="tx2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251575" y="2514600"/>
            <a:ext cx="990600" cy="47625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 bwMode="auto">
          <a:xfrm>
            <a:off x="3657600" y="1905000"/>
            <a:ext cx="1219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2000" ker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client[]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58493"/>
              </p:ext>
            </p:extLst>
          </p:nvPr>
        </p:nvGraphicFramePr>
        <p:xfrm>
          <a:off x="2438397" y="4592320"/>
          <a:ext cx="55626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itle 1"/>
          <p:cNvSpPr txBox="1">
            <a:spLocks/>
          </p:cNvSpPr>
          <p:nvPr/>
        </p:nvSpPr>
        <p:spPr bwMode="auto">
          <a:xfrm>
            <a:off x="852488" y="4724400"/>
            <a:ext cx="143351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AU" altLang="en-US" sz="2000">
                <a:solidFill>
                  <a:schemeClr val="tx2"/>
                </a:solidFill>
              </a:rPr>
              <a:t>readfds</a:t>
            </a:r>
            <a:endParaRPr lang="en-GB" altLang="en-US" sz="200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043401" y="4838700"/>
            <a:ext cx="1143000" cy="8763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 bwMode="auto">
          <a:xfrm>
            <a:off x="1371600" y="5715000"/>
            <a:ext cx="1205201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AU" altLang="en-US" sz="2000">
                <a:solidFill>
                  <a:schemeClr val="tx2"/>
                </a:solidFill>
              </a:rPr>
              <a:t>maxfd</a:t>
            </a:r>
            <a:endParaRPr lang="en-GB" altLang="en-US" sz="2000">
              <a:solidFill>
                <a:schemeClr val="tx2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48000" y="5600700"/>
            <a:ext cx="4953000" cy="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 bwMode="auto">
          <a:xfrm>
            <a:off x="4572000" y="5372100"/>
            <a:ext cx="1447800" cy="419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AU" altLang="en-US" sz="2000">
                <a:solidFill>
                  <a:schemeClr val="tx2"/>
                </a:solidFill>
              </a:rPr>
              <a:t>maxfd+1</a:t>
            </a:r>
            <a:endParaRPr lang="en-GB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GB" altLang="en-US" sz="3600"/>
              <a:t>How to use select() in TCP server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33788" y="1981200"/>
          <a:ext cx="2743200" cy="2201863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[2]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[FD_SETSIZE-1]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381000" y="1219200"/>
            <a:ext cx="83534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2400" kern="0">
                <a:solidFill>
                  <a:srgbClr val="000000"/>
                </a:solidFill>
              </a:rPr>
              <a:t>After </a:t>
            </a:r>
            <a:r>
              <a:rPr lang="en-GB" sz="24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select()</a:t>
            </a:r>
            <a:r>
              <a:rPr lang="en-GB" sz="2400" kern="0">
                <a:solidFill>
                  <a:srgbClr val="000000"/>
                </a:solidFill>
              </a:rPr>
              <a:t> return. Example: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2000" kern="0">
                <a:solidFill>
                  <a:srgbClr val="000000"/>
                </a:solidFill>
              </a:rPr>
              <a:t>New connection has established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2000" kern="0">
                <a:solidFill>
                  <a:srgbClr val="000000"/>
                </a:solidFill>
              </a:rPr>
              <a:t>No data arrival on socket 7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2000" kern="0">
                <a:solidFill>
                  <a:srgbClr val="000000"/>
                </a:solidFill>
              </a:rPr>
              <a:t>Socket 4 is ready for reading </a:t>
            </a:r>
          </a:p>
          <a:p>
            <a:pPr>
              <a:defRPr/>
            </a:pPr>
            <a:endParaRPr lang="en-GB" sz="2000" kern="0">
              <a:solidFill>
                <a:srgbClr val="000000"/>
              </a:solidFill>
            </a:endParaRPr>
          </a:p>
        </p:txBody>
      </p:sp>
      <p:sp>
        <p:nvSpPr>
          <p:cNvPr id="42043" name="Title 1"/>
          <p:cNvSpPr txBox="1">
            <a:spLocks/>
          </p:cNvSpPr>
          <p:nvPr/>
        </p:nvSpPr>
        <p:spPr bwMode="auto">
          <a:xfrm>
            <a:off x="6746875" y="2971800"/>
            <a:ext cx="215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AU" altLang="en-US" sz="2000">
                <a:solidFill>
                  <a:schemeClr val="tx2"/>
                </a:solidFill>
              </a:rPr>
              <a:t>2</a:t>
            </a:r>
            <a:r>
              <a:rPr lang="en-AU" altLang="en-US" sz="2000" baseline="30000">
                <a:solidFill>
                  <a:schemeClr val="tx2"/>
                </a:solidFill>
              </a:rPr>
              <a:t>nd</a:t>
            </a:r>
            <a:r>
              <a:rPr lang="en-AU" altLang="en-US" sz="2000">
                <a:solidFill>
                  <a:schemeClr val="tx2"/>
                </a:solidFill>
              </a:rPr>
              <a:t> accepting socket</a:t>
            </a:r>
            <a:endParaRPr lang="en-GB" altLang="en-US" sz="2000">
              <a:solidFill>
                <a:schemeClr val="tx2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251575" y="2514600"/>
            <a:ext cx="990600" cy="47625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 bwMode="auto">
          <a:xfrm>
            <a:off x="4114800" y="1905000"/>
            <a:ext cx="1219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2000" ker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client[]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154305"/>
              </p:ext>
            </p:extLst>
          </p:nvPr>
        </p:nvGraphicFramePr>
        <p:xfrm>
          <a:off x="2438397" y="4592320"/>
          <a:ext cx="55626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itle 1"/>
          <p:cNvSpPr txBox="1">
            <a:spLocks/>
          </p:cNvSpPr>
          <p:nvPr/>
        </p:nvSpPr>
        <p:spPr bwMode="auto">
          <a:xfrm>
            <a:off x="852488" y="4724400"/>
            <a:ext cx="143351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AU" altLang="en-US" sz="2000">
                <a:solidFill>
                  <a:schemeClr val="tx2"/>
                </a:solidFill>
              </a:rPr>
              <a:t>readfds</a:t>
            </a:r>
            <a:endParaRPr lang="en-GB" altLang="en-US" sz="200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043401" y="4838700"/>
            <a:ext cx="1143000" cy="8763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 bwMode="auto">
          <a:xfrm>
            <a:off x="1371600" y="5715000"/>
            <a:ext cx="1205201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AU" altLang="en-US" sz="2000">
                <a:solidFill>
                  <a:schemeClr val="tx2"/>
                </a:solidFill>
              </a:rPr>
              <a:t>maxfd</a:t>
            </a:r>
            <a:endParaRPr lang="en-GB" altLang="en-US" sz="2000">
              <a:solidFill>
                <a:schemeClr val="tx2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48000" y="5600700"/>
            <a:ext cx="4953000" cy="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 bwMode="auto">
          <a:xfrm>
            <a:off x="4572000" y="5372100"/>
            <a:ext cx="1447800" cy="419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AU" altLang="en-US" sz="2000">
                <a:solidFill>
                  <a:schemeClr val="tx2"/>
                </a:solidFill>
              </a:rPr>
              <a:t>maxfd+1</a:t>
            </a:r>
            <a:endParaRPr lang="en-GB" alt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755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GB" altLang="en-US" sz="3600"/>
              <a:t>How to use select() in TCP server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33788" y="1981200"/>
          <a:ext cx="2743200" cy="2201863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[2]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[FD_SETSIZE-1]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1219200"/>
            <a:ext cx="8001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2400" kern="0">
                <a:solidFill>
                  <a:srgbClr val="000000"/>
                </a:solidFill>
              </a:rPr>
              <a:t>Data structures after a client terminates its connection</a:t>
            </a:r>
          </a:p>
        </p:txBody>
      </p:sp>
      <p:sp>
        <p:nvSpPr>
          <p:cNvPr id="43033" name="Title 1"/>
          <p:cNvSpPr txBox="1">
            <a:spLocks/>
          </p:cNvSpPr>
          <p:nvPr/>
        </p:nvSpPr>
        <p:spPr bwMode="auto">
          <a:xfrm>
            <a:off x="6823075" y="2514600"/>
            <a:ext cx="17113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AU" altLang="en-US" sz="2000">
                <a:solidFill>
                  <a:schemeClr val="tx2"/>
                </a:solidFill>
              </a:rPr>
              <a:t>client terminates</a:t>
            </a:r>
            <a:endParaRPr lang="en-GB" altLang="en-US" sz="2000">
              <a:solidFill>
                <a:schemeClr val="tx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251575" y="2168525"/>
            <a:ext cx="990600" cy="47625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 bwMode="auto">
          <a:xfrm>
            <a:off x="4114800" y="1905000"/>
            <a:ext cx="1219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2000" ker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client[]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383224"/>
              </p:ext>
            </p:extLst>
          </p:nvPr>
        </p:nvGraphicFramePr>
        <p:xfrm>
          <a:off x="2438397" y="4592320"/>
          <a:ext cx="55626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 bwMode="auto">
          <a:xfrm>
            <a:off x="852488" y="4724400"/>
            <a:ext cx="143351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AU" altLang="en-US" sz="2000">
                <a:solidFill>
                  <a:schemeClr val="tx2"/>
                </a:solidFill>
              </a:rPr>
              <a:t>readfds</a:t>
            </a:r>
            <a:endParaRPr lang="en-GB" altLang="en-US" sz="2000">
              <a:solidFill>
                <a:schemeClr val="tx2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043401" y="4838700"/>
            <a:ext cx="1143000" cy="8763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 bwMode="auto">
          <a:xfrm>
            <a:off x="1371600" y="5715000"/>
            <a:ext cx="1205201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AU" altLang="en-US" sz="2000">
                <a:solidFill>
                  <a:schemeClr val="tx2"/>
                </a:solidFill>
              </a:rPr>
              <a:t>maxfd</a:t>
            </a:r>
            <a:endParaRPr lang="en-GB" altLang="en-US" sz="2000">
              <a:solidFill>
                <a:schemeClr val="tx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048000" y="5600700"/>
            <a:ext cx="4953000" cy="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 bwMode="auto">
          <a:xfrm>
            <a:off x="4572000" y="5372100"/>
            <a:ext cx="1447800" cy="419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AU" altLang="en-US" sz="2000">
                <a:solidFill>
                  <a:schemeClr val="tx2"/>
                </a:solidFill>
              </a:rPr>
              <a:t>maxfd+1</a:t>
            </a:r>
            <a:endParaRPr lang="en-GB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r>
              <a:rPr lang="en-GB" altLang="en-US" sz="3600"/>
              <a:t>How to use select() in TCP server</a:t>
            </a:r>
            <a:endParaRPr lang="en-US" altLang="en-US" sz="3600"/>
          </a:p>
        </p:txBody>
      </p:sp>
      <p:sp>
        <p:nvSpPr>
          <p:cNvPr id="2" name="TextBox 1"/>
          <p:cNvSpPr txBox="1"/>
          <p:nvPr/>
        </p:nvSpPr>
        <p:spPr>
          <a:xfrm>
            <a:off x="609600" y="1469916"/>
            <a:ext cx="7848600" cy="45397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//Step 1: Construct socket</a:t>
            </a:r>
          </a:p>
          <a:p>
            <a:r>
              <a:rPr lang="en-US" sz="17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//Step 2: Bind address to socket</a:t>
            </a:r>
          </a:p>
          <a:p>
            <a:r>
              <a:rPr lang="en-US" sz="17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//Step 3: Listen request from client</a:t>
            </a:r>
          </a:p>
          <a:p>
            <a:endParaRPr lang="en-US" sz="1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//Step 4: Initiate data structures</a:t>
            </a:r>
            <a:endParaRPr lang="en-US" sz="1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//Assign initial value for the array of connection socket</a:t>
            </a:r>
          </a:p>
          <a:p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 client[i] = -1;</a:t>
            </a:r>
          </a:p>
          <a:p>
            <a:endParaRPr lang="en-US" sz="17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//Assign initial value for the fd_set</a:t>
            </a:r>
          </a:p>
          <a:p>
            <a:r>
              <a:rPr lang="en-US" sz="17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//checkset: set of file descriptors that tested by kernel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fd_set checkfds, readfds, writefds, exceptfds;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FD_ZERO (&amp;chkfds);</a:t>
            </a:r>
          </a:p>
          <a:p>
            <a:endParaRPr lang="en-US" sz="17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//Set bit for listenfd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FD_SET(listenfd, &amp;chkfds)</a:t>
            </a:r>
          </a:p>
          <a:p>
            <a:r>
              <a:rPr lang="en-US" sz="17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maxfd = listenfd;</a:t>
            </a:r>
          </a:p>
          <a:p>
            <a:endParaRPr lang="en-US" sz="17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r>
              <a:rPr lang="en-GB" altLang="en-US" sz="3600"/>
              <a:t>How to use select() in TCP server</a:t>
            </a:r>
            <a:endParaRPr lang="en-US" altLang="en-US" sz="3600"/>
          </a:p>
        </p:txBody>
      </p:sp>
      <p:sp>
        <p:nvSpPr>
          <p:cNvPr id="2" name="TextBox 1"/>
          <p:cNvSpPr txBox="1"/>
          <p:nvPr/>
        </p:nvSpPr>
        <p:spPr>
          <a:xfrm>
            <a:off x="381000" y="990600"/>
            <a:ext cx="8382000" cy="55861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//Step 5: Accept connection and communicate with clients</a:t>
            </a:r>
          </a:p>
          <a:p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(…){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readfds = writefds = exceptfds = checkfds;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nEvents = select(…);</a:t>
            </a:r>
          </a:p>
          <a:p>
            <a:r>
              <a:rPr lang="en-US" sz="17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//check the status of listenfd</a:t>
            </a:r>
          </a:p>
          <a:p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(FD_ISSET(listenfd,…)){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connfd = accept(…);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FD_SET(connfd, &amp;checkfds);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(connfd &gt; maxfd) maxfd = connfd;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(client[i] == -1) client[i] = connfd;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7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//check the status of connfd(s)</a:t>
            </a:r>
          </a:p>
          <a:p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(…){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(FD_ISSET(client[i],…)){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doSomething();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close(connfd);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client[i] = -1;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FD_CLEAR(client[i],…)		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/>
              <a:t>TCP Echo Server(revisited - 1)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467683"/>
            <a:ext cx="8153400" cy="40164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client[FD_SETSIZE], connfd;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fd_set checkfds, readfds;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sockaddr_in clientAddr;</a:t>
            </a:r>
          </a:p>
          <a:p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ret, nEvents, clientAddrLen;</a:t>
            </a:r>
          </a:p>
          <a:p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rcvBuff[BUFF_SIZE], sendBuff[BUFF_SIZE];</a:t>
            </a:r>
          </a:p>
          <a:p>
            <a:endParaRPr lang="en-US" sz="17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//Step 4: Initiate data structures</a:t>
            </a:r>
            <a:endParaRPr lang="en-US" sz="1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 FD_SETSIZE; i++)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client[i] = -1;</a:t>
            </a:r>
          </a:p>
          <a:p>
            <a:endParaRPr lang="en-US" sz="17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FD_ZERO(&amp;checkfds);</a:t>
            </a:r>
          </a:p>
          <a:p>
            <a:endParaRPr lang="en-US" sz="17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FD_SET(listenfd, &amp;checkfds)</a:t>
            </a:r>
          </a:p>
          <a:p>
            <a:r>
              <a:rPr lang="en-US" sz="17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maxfd = listenfd;</a:t>
            </a:r>
          </a:p>
          <a:p>
            <a:endParaRPr lang="en-US" sz="17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227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rmAutofit/>
          </a:bodyPr>
          <a:lstStyle/>
          <a:p>
            <a:r>
              <a:rPr lang="en-US"/>
              <a:t>TCP Echo Server(revisited - 2)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8153400" cy="50629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//Step 5: Accept connection and communicate with clients</a:t>
            </a:r>
          </a:p>
          <a:p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(1){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readfds = checkfds;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nEvents = select(maxfd + 1, &amp;readfds, NULL, NULL, NULL);</a:t>
            </a:r>
          </a:p>
          <a:p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(nEvents &lt; 0){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perror(</a:t>
            </a:r>
            <a:r>
              <a:rPr lang="en-US" sz="170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"\nError:"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sz="17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7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(FD_ISSET(listenfd, &amp;readfds)){	</a:t>
            </a:r>
            <a:r>
              <a:rPr lang="en-US" sz="17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//new client</a:t>
            </a:r>
          </a:p>
          <a:p>
            <a:r>
              <a:rPr lang="en-US" sz="17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clientAddrLen = </a:t>
            </a:r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(clientAddr);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connfd = accept(listenfd, (sockaddr *) 					&amp;clientAddr, &amp;clientAddrLen);</a:t>
            </a:r>
          </a:p>
          <a:p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r>
              <a:rPr lang="nn-NO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for</a:t>
            </a:r>
            <a:r>
              <a:rPr lang="nn-NO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 = 0; i &lt; FD_SETSIZE; i++)</a:t>
            </a:r>
          </a:p>
          <a:p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if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(client[i] &lt;= 0){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client[i] = connfd;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	</a:t>
            </a:r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}</a:t>
            </a:r>
          </a:p>
        </p:txBody>
      </p:sp>
    </p:spTree>
    <p:extLst>
      <p:ext uri="{BB962C8B-B14F-4D97-AF65-F5344CB8AC3E}">
        <p14:creationId xmlns:p14="http://schemas.microsoft.com/office/powerpoint/2010/main" val="347995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I/O Multiplexing Model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69620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39200"/>
          </a:xfrm>
        </p:spPr>
        <p:txBody>
          <a:bodyPr/>
          <a:lstStyle/>
          <a:p>
            <a:r>
              <a:rPr lang="en-US"/>
              <a:t>TCP Echo Server(revisited - 3)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120200"/>
            <a:ext cx="8305800" cy="5509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 == FD_SETSIZE)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printf(</a:t>
            </a:r>
            <a:r>
              <a:rPr lang="en-US" sz="160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"\nToo many clients."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(--nEvents &lt;=0)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 more event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nn-NO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//check the status of connfd(s)</a:t>
            </a:r>
            <a:endParaRPr lang="nn-NO" sz="160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</a:t>
            </a:r>
            <a:r>
              <a:rPr lang="nn-NO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 FD_SETSIZE; i++){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(client[i] &lt;= 0)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(FD_ISSET(client[i], &amp;readfds)){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ret = receiveData(client[i], rcvBuff, BUFF_SIZE, 0);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(ret &lt;= 0){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FD_CLR(client[i], &amp;readfds);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closesocket(client[i]);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client[i] = 0;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}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(ret &gt; 0){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processData(rcvBuff, sendBuff);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sendData(client[i], sendBuff, ret, 0);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}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(--nEvents &lt;=0)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 more event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//end while</a:t>
            </a:r>
            <a:endParaRPr lang="en-US" sz="160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514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/>
              <a:t>TCP Echo Server(revisited - 4)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120200"/>
            <a:ext cx="8153400" cy="50167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The processData function copies the input string to output*/</a:t>
            </a:r>
          </a:p>
          <a:p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processData(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*in,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*out){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strcpy (out, in);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The recv() wrapper function*/</a:t>
            </a:r>
            <a:endParaRPr lang="en-US" sz="16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receiveData(int s,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*buff,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flags){</a:t>
            </a:r>
          </a:p>
          <a:p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 = recv(s, buff, size, flags);</a:t>
            </a:r>
          </a:p>
          <a:p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&lt; 0)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perror(</a:t>
            </a:r>
            <a:r>
              <a:rPr lang="en-US" sz="160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"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The send() wrapper function*/</a:t>
            </a:r>
            <a:endParaRPr lang="en-US" sz="16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sendData(int s,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*buff,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flags){</a:t>
            </a:r>
          </a:p>
          <a:p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 = send(s, buff, size, flags);</a:t>
            </a:r>
          </a:p>
          <a:p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&lt; 0)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perror(</a:t>
            </a:r>
            <a:r>
              <a:rPr lang="en-US" sz="160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“Error: "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7835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AU" altLang="en-US">
                <a:latin typeface="Courier New" panose="02070309020205020404" pitchFamily="49" charset="0"/>
                <a:cs typeface="Courier New" panose="02070309020205020404" pitchFamily="49" charset="0"/>
              </a:rPr>
              <a:t>poll()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/>
          <a:lstStyle/>
          <a:p>
            <a:pPr>
              <a:defRPr/>
            </a:pPr>
            <a:r>
              <a:rPr lang="en-US" sz="2400"/>
              <a:t>Similar to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select()</a:t>
            </a:r>
            <a:endParaRPr lang="en-US" sz="2400">
              <a:latin typeface="+mj-lt"/>
              <a:cs typeface="Courier New" pitchFamily="49" charset="0"/>
            </a:endParaRPr>
          </a:p>
          <a:p>
            <a:pPr>
              <a:defRPr/>
            </a:pPr>
            <a:r>
              <a:rPr lang="en-US" sz="2400"/>
              <a:t>Provides additional information when dealing with STREAMS devices</a:t>
            </a:r>
          </a:p>
          <a:p>
            <a:pPr>
              <a:defRPr/>
            </a:pPr>
            <a:r>
              <a:rPr lang="en-US" sz="2400">
                <a:latin typeface="+mj-lt"/>
                <a:cs typeface="Courier New" pitchFamily="49" charset="0"/>
              </a:rPr>
              <a:t>Parameter:</a:t>
            </a:r>
          </a:p>
          <a:p>
            <a:pPr lvl="1">
              <a:defRPr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fdarray</a:t>
            </a:r>
            <a:r>
              <a:rPr lang="en-US" sz="2000">
                <a:latin typeface="+mj-lt"/>
                <a:cs typeface="Courier New" pitchFamily="49" charset="0"/>
              </a:rPr>
              <a:t>: point to the array of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pollfd</a:t>
            </a:r>
            <a:r>
              <a:rPr lang="en-US" sz="2000">
                <a:latin typeface="+mj-lt"/>
                <a:cs typeface="Courier New" pitchFamily="49" charset="0"/>
              </a:rPr>
              <a:t> structures</a:t>
            </a:r>
          </a:p>
          <a:p>
            <a:pPr lvl="1">
              <a:defRPr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nfds:</a:t>
            </a:r>
            <a:r>
              <a:rPr lang="en-US" sz="2000">
                <a:latin typeface="+mj-lt"/>
                <a:cs typeface="Courier New" pitchFamily="49" charset="0"/>
              </a:rPr>
              <a:t> number of elements in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fdarray</a:t>
            </a:r>
          </a:p>
          <a:p>
            <a:pPr lvl="1"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en-US" sz="2000">
                <a:latin typeface="+mj-lt"/>
                <a:cs typeface="Courier New" pitchFamily="49" charset="0"/>
              </a:rPr>
              <a:t>: INFTIM(wait forever), 0(return immediately) or &gt;0(wait specified number of milliseconds)</a:t>
            </a:r>
          </a:p>
          <a:p>
            <a:pPr>
              <a:defRPr/>
            </a:pPr>
            <a:r>
              <a:rPr lang="en-US" sz="2400">
                <a:latin typeface="+mj-lt"/>
                <a:cs typeface="Courier New" pitchFamily="49" charset="0"/>
              </a:rPr>
              <a:t>Return: number of elements have had event, 0 if timeout, -1 if error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1219200"/>
            <a:ext cx="7924800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&lt;poll.h&gt;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poll (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pollfd *fdarray,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nfds, 					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timeout);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795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r>
              <a:rPr lang="en-US" altLang="en-US" sz="3600">
                <a:latin typeface="Courier New" pitchFamily="49" charset="0"/>
                <a:cs typeface="Courier New" pitchFamily="49" charset="0"/>
              </a:rPr>
              <a:t>pollfd </a:t>
            </a:r>
            <a:r>
              <a:rPr lang="en-US" altLang="en-US" sz="3600">
                <a:cs typeface="Courier New" pitchFamily="49" charset="0"/>
              </a:rPr>
              <a:t>structure</a:t>
            </a:r>
            <a:endParaRPr lang="en-US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1219200"/>
          </a:xfrm>
        </p:spPr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events</a:t>
            </a:r>
            <a:r>
              <a:rPr lang="en-US"/>
              <a:t> and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revents</a:t>
            </a:r>
            <a:r>
              <a:rPr lang="en-US"/>
              <a:t> are bitmasks constructed by OR'ing a combination of the following event flags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1295400"/>
            <a:ext cx="7543800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pollfd {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fd;         </a:t>
            </a:r>
            <a: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socket descriptor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events;   </a:t>
            </a:r>
            <a: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bitmap of events we're interested in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revents;  </a:t>
            </a:r>
            <a: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 poll() returns, bitmap of events 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//that occurred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860403"/>
              </p:ext>
            </p:extLst>
          </p:nvPr>
        </p:nvGraphicFramePr>
        <p:xfrm>
          <a:off x="533401" y="4094635"/>
          <a:ext cx="8000999" cy="228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85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0000"/>
                          </a:solidFill>
                        </a:rPr>
                        <a:t>Constan</a:t>
                      </a:r>
                      <a:r>
                        <a:rPr lang="en-US" sz="2000" b="1" baseline="0">
                          <a:solidFill>
                            <a:srgbClr val="000000"/>
                          </a:solidFill>
                        </a:rPr>
                        <a:t>t</a:t>
                      </a:r>
                      <a:endParaRPr lang="en-US" sz="2000" b="1">
                        <a:solidFill>
                          <a:srgbClr val="000000"/>
                        </a:solidFill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0000"/>
                          </a:solidFill>
                        </a:rPr>
                        <a:t>events 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0000"/>
                          </a:solidFill>
                        </a:rPr>
                        <a:t>revents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POLLIN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Normal or priority</a:t>
                      </a:r>
                      <a:r>
                        <a:rPr lang="en-US" sz="2000" baseline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data can be read</a:t>
                      </a:r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7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POLRDNORM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Normal data</a:t>
                      </a:r>
                      <a:r>
                        <a:rPr lang="en-US" sz="2000" baseline="0">
                          <a:solidFill>
                            <a:srgbClr val="000000"/>
                          </a:solidFill>
                        </a:rPr>
                        <a:t> can be read</a:t>
                      </a:r>
                      <a:endParaRPr lang="en-US" sz="2000">
                        <a:solidFill>
                          <a:srgbClr val="000000"/>
                        </a:solidFill>
                      </a:endParaRPr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151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POLLRDBAND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Priority (OOB) data may be read</a:t>
                      </a:r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POLLPRI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High-priority data may be read</a:t>
                      </a:r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497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rmAutofit/>
          </a:bodyPr>
          <a:lstStyle/>
          <a:p>
            <a:r>
              <a:rPr lang="en-AU" alt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poll() - </a:t>
            </a:r>
            <a:r>
              <a:rPr lang="en-US" sz="3600"/>
              <a:t>Event flags(cont.)</a:t>
            </a:r>
            <a:endParaRPr lang="en-US" altLang="en-US" sz="36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190399"/>
              </p:ext>
            </p:extLst>
          </p:nvPr>
        </p:nvGraphicFramePr>
        <p:xfrm>
          <a:off x="381000" y="1646186"/>
          <a:ext cx="8458200" cy="3078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85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0000"/>
                          </a:solidFill>
                        </a:rPr>
                        <a:t>Constan</a:t>
                      </a:r>
                      <a:r>
                        <a:rPr lang="en-US" sz="2000" b="1" baseline="0">
                          <a:solidFill>
                            <a:srgbClr val="000000"/>
                          </a:solidFill>
                        </a:rPr>
                        <a:t>t</a:t>
                      </a:r>
                      <a:endParaRPr lang="en-US" sz="2000" b="1">
                        <a:solidFill>
                          <a:srgbClr val="000000"/>
                        </a:solidFill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0000"/>
                          </a:solidFill>
                        </a:rPr>
                        <a:t>events 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0000"/>
                          </a:solidFill>
                        </a:rPr>
                        <a:t>revents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164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POLLOUT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rgbClr val="000000"/>
                          </a:solidFill>
                        </a:rPr>
                        <a:t>Normal data may be written</a:t>
                      </a:r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62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POLLWRNORM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rgbClr val="000000"/>
                          </a:solidFill>
                        </a:rPr>
                        <a:t>Equivalent to POLLOUT</a:t>
                      </a:r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6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POLLWRBAND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rgbClr val="000000"/>
                          </a:solidFill>
                        </a:rPr>
                        <a:t>Priority (OOB) data may be written</a:t>
                      </a:r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8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POLLERR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00000"/>
                        </a:solidFill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An error has occurred on socket</a:t>
                      </a:r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85">
                <a:tc>
                  <a:txBody>
                    <a:bodyPr/>
                    <a:lstStyle/>
                    <a:p>
                      <a:r>
                        <a:rPr lang="en-US" sz="2000"/>
                        <a:t>POLLHUP</a:t>
                      </a:r>
                      <a:endParaRPr lang="en-US" sz="2000">
                        <a:solidFill>
                          <a:srgbClr val="000000"/>
                        </a:solidFill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00000"/>
                        </a:solidFill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The hangup state</a:t>
                      </a:r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2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POLLNVAL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00000"/>
                        </a:solidFill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Something was wrong with the socket descriptor </a:t>
                      </a:r>
                      <a:r>
                        <a:rPr lang="en-US" sz="2000" i="1">
                          <a:solidFill>
                            <a:srgbClr val="000000"/>
                          </a:solidFill>
                        </a:rPr>
                        <a:t>fd</a:t>
                      </a:r>
                      <a:endParaRPr lang="en-US" sz="2000">
                        <a:solidFill>
                          <a:srgbClr val="000000"/>
                        </a:solidFill>
                      </a:endParaRPr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535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066800"/>
            <a:ext cx="8001000" cy="5509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pollfd ufds[2];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= socket(AF_INET, SOCK_STREAM, 0);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 = socket(AF_INET, SOCK_STREAM, 0);</a:t>
            </a:r>
          </a:p>
          <a:p>
            <a: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//connect to server…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ufds[0].fd = s1;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ufds[0].events = POLLIN; 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ufds[1].fd = s2;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ufds[1].events = POLLOUT;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 = poll(ufds, 2, 3500);</a:t>
            </a:r>
          </a:p>
          <a:p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(rv == -1) {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perror(</a:t>
            </a:r>
            <a:r>
              <a:rPr lang="en-US" sz="160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"poll"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 occurred in poll()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(rv == 0) {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printf(</a:t>
            </a:r>
            <a:r>
              <a:rPr lang="en-US" sz="160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"Timeout occurred!  No data after 3.5 seconds.\n"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 for events on s1: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(ufds[0].revents &amp; POLLIN)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recv(s1, buf1,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buf1, 0); </a:t>
            </a:r>
          </a:p>
          <a:p>
            <a:endParaRPr lang="en-US" sz="16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 for events on s2: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(ufds[1].revents &amp; POLLOUT)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send(s2, buf2,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buf2, 0);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390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0B95-B375-4877-8213-BED3EC43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select vs 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3B64-ACBA-42BC-B34A-790C74BC0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/>
              <a:t>They provides similar functionalities but</a:t>
            </a:r>
          </a:p>
          <a:p>
            <a:pPr lvl="1"/>
            <a:r>
              <a:rPr lang="en-AU"/>
              <a:t>select has a better portability because of its long existence</a:t>
            </a:r>
          </a:p>
          <a:p>
            <a:pPr lvl="1"/>
            <a:r>
              <a:rPr lang="en-AU"/>
              <a:t>poll hadn’t been supported until Windows Vista or broken implementation in Mac OS X 10.3</a:t>
            </a:r>
          </a:p>
          <a:p>
            <a:pPr lvl="1"/>
            <a:r>
              <a:rPr lang="en-AU"/>
              <a:t>select uses 3-bit of data per file descriptor while poll uses 64-bit, so invoking call needs to copy more over kernel space</a:t>
            </a:r>
          </a:p>
          <a:p>
            <a:pPr lvl="1"/>
            <a:r>
              <a:rPr lang="en-AU"/>
              <a:t>select can offer microsecond timeouts while poll can only provide milliseconds</a:t>
            </a:r>
          </a:p>
          <a:p>
            <a:pPr lvl="1"/>
            <a:r>
              <a:rPr lang="en-AU"/>
              <a:t>poll handles more than 1024 file handles at the same time (select default)</a:t>
            </a:r>
          </a:p>
          <a:p>
            <a:pPr lvl="1"/>
            <a:r>
              <a:rPr lang="en-AU"/>
              <a:t>poll offers more flavors of events to wait for, and to receive.</a:t>
            </a:r>
          </a:p>
          <a:p>
            <a:r>
              <a:rPr lang="en-AU"/>
              <a:t>In practice, however, it’s hard to see differences between these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512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Content</a:t>
            </a:r>
            <a:endParaRPr lang="vi-V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I/O Multiplexing Model</a:t>
            </a:r>
          </a:p>
          <a:p>
            <a:pPr eaLnBrk="1" hangingPunct="1"/>
            <a:r>
              <a:rPr lang="en-US" altLang="en-US"/>
              <a:t>select()</a:t>
            </a:r>
          </a:p>
          <a:p>
            <a:pPr eaLnBrk="1" hangingPunct="1"/>
            <a:r>
              <a:rPr lang="en-US" altLang="en-US"/>
              <a:t>poll()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pPr eaLnBrk="1" hangingPunct="1"/>
            <a:r>
              <a:rPr lang="en-AU" altLang="en-US">
                <a:latin typeface="Courier New" panose="02070309020205020404" pitchFamily="49" charset="0"/>
                <a:cs typeface="Courier New" panose="02070309020205020404" pitchFamily="49" charset="0"/>
              </a:rPr>
              <a:t>select()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AU" altLang="en-US"/>
              <a:t>The </a:t>
            </a:r>
            <a:r>
              <a:rPr lang="en-AU" altLang="en-US" b="1"/>
              <a:t>select()</a:t>
            </a:r>
            <a:r>
              <a:rPr lang="en-AU" altLang="en-US"/>
              <a:t> function asks kernel to simultaneously check multiple sockets to see if they have data waiting to be </a:t>
            </a:r>
            <a:r>
              <a:rPr lang="en-AU" altLang="en-US" b="1"/>
              <a:t>recv()</a:t>
            </a:r>
            <a:r>
              <a:rPr lang="en-AU" altLang="en-US"/>
              <a:t>, or if you can </a:t>
            </a:r>
            <a:r>
              <a:rPr lang="en-AU" altLang="en-US" b="1"/>
              <a:t>send()</a:t>
            </a:r>
            <a:r>
              <a:rPr lang="en-AU" altLang="en-US"/>
              <a:t> data to them without blocking, or if some exception has occurred.</a:t>
            </a:r>
          </a:p>
          <a:p>
            <a:pPr eaLnBrk="1" hangingPunct="1"/>
            <a:r>
              <a:rPr lang="en-AU" altLang="en-US" sz="2400"/>
              <a:t>The kernel to wake up the process only when one or more of events occurs or when a specified amount of time has passed.</a:t>
            </a:r>
          </a:p>
          <a:p>
            <a:pPr eaLnBrk="1" hangingPunct="1"/>
            <a:r>
              <a:rPr lang="en-AU" altLang="en-US" sz="2400"/>
              <a:t>Exp : </a:t>
            </a:r>
            <a:r>
              <a:rPr lang="en-US" altLang="en-US" sz="2400"/>
              <a:t>kernel to return only when</a:t>
            </a:r>
          </a:p>
          <a:p>
            <a:pPr lvl="1" eaLnBrk="1" hangingPunct="1"/>
            <a:r>
              <a:rPr lang="en-US" altLang="en-US" sz="2000"/>
              <a:t>{1, 4, 5} are ready for reading</a:t>
            </a:r>
          </a:p>
          <a:p>
            <a:pPr lvl="1" eaLnBrk="1" hangingPunct="1"/>
            <a:r>
              <a:rPr lang="en-US" altLang="en-US" sz="2000"/>
              <a:t>{2, 7} are ready for writing</a:t>
            </a:r>
          </a:p>
          <a:p>
            <a:pPr lvl="1" eaLnBrk="1" hangingPunct="1"/>
            <a:r>
              <a:rPr lang="en-US" altLang="en-US" sz="2000"/>
              <a:t>{1, 4} have an exception condition pending</a:t>
            </a:r>
          </a:p>
          <a:p>
            <a:pPr lvl="1" eaLnBrk="1" hangingPunct="1"/>
            <a:r>
              <a:rPr lang="en-US" altLang="en-US" sz="2000"/>
              <a:t>10.2 seconds have elapsed</a:t>
            </a:r>
          </a:p>
        </p:txBody>
      </p:sp>
    </p:spTree>
    <p:extLst>
      <p:ext uri="{BB962C8B-B14F-4D97-AF65-F5344CB8AC3E}">
        <p14:creationId xmlns:p14="http://schemas.microsoft.com/office/powerpoint/2010/main" val="174918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pPr eaLnBrk="1" hangingPunct="1"/>
            <a:r>
              <a:rPr lang="en-AU" altLang="en-US">
                <a:latin typeface="Courier New" panose="02070309020205020404" pitchFamily="49" charset="0"/>
                <a:cs typeface="Courier New" panose="02070309020205020404" pitchFamily="49" charset="0"/>
              </a:rPr>
              <a:t>select()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4343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AU" altLang="en-US" sz="1800"/>
              <a:t>[IN] </a:t>
            </a:r>
            <a:r>
              <a:rPr lang="en-AU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maxfd</a:t>
            </a:r>
            <a:r>
              <a:rPr lang="en-AU" altLang="en-US" sz="1800" i="1"/>
              <a:t> </a:t>
            </a:r>
            <a:r>
              <a:rPr lang="en-AU" altLang="en-US" sz="1800"/>
              <a:t>SHOULD BE </a:t>
            </a:r>
            <a:r>
              <a:rPr lang="en-US" sz="1800"/>
              <a:t>the highest-numbered file descriptor in any of the three sets, plus 1</a:t>
            </a:r>
          </a:p>
          <a:p>
            <a:pPr>
              <a:lnSpc>
                <a:spcPct val="110000"/>
              </a:lnSpc>
            </a:pPr>
            <a:r>
              <a:rPr lang="en-US" sz="1800"/>
              <a:t>[IN] </a:t>
            </a:r>
            <a:r>
              <a:rPr lang="en-US" sz="18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readfds</a:t>
            </a:r>
            <a:r>
              <a:rPr lang="en-US" sz="18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writefds</a:t>
            </a:r>
            <a:r>
              <a:rPr lang="en-US" sz="18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sz="18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exceptfds</a:t>
            </a:r>
            <a:r>
              <a:rPr lang="en-US" sz="18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800">
                <a:cs typeface="Courier New" panose="02070309020205020404" pitchFamily="49" charset="0"/>
              </a:rPr>
              <a:t>: </a:t>
            </a:r>
            <a:r>
              <a:rPr lang="en-US" sz="1800"/>
              <a:t>set of FD to test for reading/receiving, writing/sending, exception conditions. Aleast one of them SHOULD BE not </a:t>
            </a:r>
            <a:r>
              <a:rPr lang="en-AU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800"/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en-AU" altLang="en-US" sz="1800"/>
              <a:t>[IN] </a:t>
            </a:r>
            <a:r>
              <a:rPr lang="en-AU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en-AU" altLang="en-US" sz="1800"/>
              <a:t> : how long to wait for one of the specified descriptors to become ready. There are three types of using timeout</a:t>
            </a:r>
          </a:p>
          <a:p>
            <a:pPr lvl="1" eaLnBrk="1" hangingPunct="1">
              <a:lnSpc>
                <a:spcPct val="110000"/>
              </a:lnSpc>
            </a:pPr>
            <a:r>
              <a:rPr lang="en-AU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AU" altLang="en-US" sz="1600"/>
              <a:t>: Wait forever </a:t>
            </a:r>
          </a:p>
          <a:p>
            <a:pPr lvl="1" eaLnBrk="1" hangingPunct="1">
              <a:lnSpc>
                <a:spcPct val="110000"/>
              </a:lnSpc>
            </a:pPr>
            <a:r>
              <a:rPr lang="en-AU" altLang="en-US" sz="1600"/>
              <a:t>Wait up to a fixed amount of time </a:t>
            </a:r>
          </a:p>
          <a:p>
            <a:pPr lvl="1">
              <a:lnSpc>
                <a:spcPct val="110000"/>
              </a:lnSpc>
            </a:pPr>
            <a:r>
              <a:rPr lang="en-AU" altLang="en-US" sz="1600"/>
              <a:t>Do not wait at all : </a:t>
            </a:r>
            <a:r>
              <a:rPr lang="en-AU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en-AU" altLang="en-US" sz="1600">
                <a:latin typeface="+mj-lt"/>
                <a:cs typeface="Courier New" panose="02070309020205020404" pitchFamily="49" charset="0"/>
              </a:rPr>
              <a:t> points to the </a:t>
            </a:r>
            <a:r>
              <a:rPr lang="en-US" sz="1600"/>
              <a:t>a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timeval</a:t>
            </a:r>
            <a:r>
              <a:rPr lang="en-US" sz="1600"/>
              <a:t> structure having the value 0</a:t>
            </a:r>
          </a:p>
          <a:p>
            <a:pPr>
              <a:lnSpc>
                <a:spcPct val="110000"/>
              </a:lnSpc>
            </a:pPr>
            <a:r>
              <a:rPr lang="en-AU" altLang="en-US" sz="1800">
                <a:latin typeface="+mj-lt"/>
                <a:cs typeface="Courier New" panose="02070309020205020404" pitchFamily="49" charset="0"/>
              </a:rPr>
              <a:t>Return:</a:t>
            </a:r>
          </a:p>
          <a:p>
            <a:pPr lvl="1">
              <a:lnSpc>
                <a:spcPct val="110000"/>
              </a:lnSpc>
            </a:pPr>
            <a:r>
              <a:rPr lang="en-AU" altLang="en-US" sz="1600">
                <a:latin typeface="+mj-lt"/>
                <a:cs typeface="Courier New" panose="02070309020205020404" pitchFamily="49" charset="0"/>
              </a:rPr>
              <a:t>On success, returns </a:t>
            </a:r>
            <a:r>
              <a:rPr lang="en-US" sz="1600"/>
              <a:t>the total number of bits that are set(that is the number of ready file descriptors)</a:t>
            </a:r>
            <a:endParaRPr lang="en-AU" altLang="en-US" sz="1600">
              <a:latin typeface="+mj-lt"/>
              <a:cs typeface="Courier New" panose="020703090202050204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AU" altLang="en-US" sz="1600">
                <a:latin typeface="+mj-lt"/>
                <a:cs typeface="Courier New" panose="02070309020205020404" pitchFamily="49" charset="0"/>
              </a:rPr>
              <a:t>On time-out, returns 0</a:t>
            </a:r>
          </a:p>
          <a:p>
            <a:pPr lvl="1">
              <a:lnSpc>
                <a:spcPct val="110000"/>
              </a:lnSpc>
            </a:pPr>
            <a:r>
              <a:rPr lang="en-AU" altLang="en-US" sz="1600">
                <a:latin typeface="+mj-lt"/>
                <a:cs typeface="Courier New" panose="02070309020205020404" pitchFamily="49" charset="0"/>
              </a:rPr>
              <a:t>On error, return -1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09600" y="1075593"/>
            <a:ext cx="7924800" cy="98180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None/>
            </a:pPr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&lt;sys/select.h&gt;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select(</a:t>
            </a:r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maxfd, fd_set *readfds, fd_set *writefds,</a:t>
            </a:r>
          </a:p>
          <a:p>
            <a:pPr>
              <a:buNone/>
            </a:pP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fd_set *exceptfds, </a:t>
            </a:r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timeval *timeout); </a:t>
            </a:r>
            <a:endParaRPr lang="vi-VN" altLang="en-US" sz="17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69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AU" altLang="en-US">
                <a:latin typeface="Courier New" panose="02070309020205020404" pitchFamily="49" charset="0"/>
                <a:cs typeface="Courier New" panose="02070309020205020404" pitchFamily="49" charset="0"/>
              </a:rPr>
              <a:t>fd_set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229600" cy="274827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AU" altLang="en-US"/>
              <a:t>Other </a:t>
            </a:r>
            <a:r>
              <a:rPr lang="en-AU" altLang="en-US" i="1">
                <a:solidFill>
                  <a:srgbClr val="FF0000"/>
                </a:solidFill>
              </a:rPr>
              <a:t>fd_sets</a:t>
            </a:r>
            <a:r>
              <a:rPr lang="en-AU" altLang="en-US"/>
              <a:t> use to specify the descriptors that we want the kernel to test for reading, writing, and exception conditions.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/>
              <a:t>To specify one or more descriptor values for each of these three arguments, select uses </a:t>
            </a:r>
            <a:r>
              <a:rPr lang="en-AU" altLang="en-US" i="1">
                <a:solidFill>
                  <a:srgbClr val="FF0000"/>
                </a:solidFill>
              </a:rPr>
              <a:t>descriptor sets</a:t>
            </a:r>
            <a:r>
              <a:rPr lang="en-AU" altLang="en-US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/>
              <a:t>All the implementation details are irrelevant to the application and are hidden in the </a:t>
            </a:r>
            <a:r>
              <a:rPr lang="en-AU" altLang="en-US" i="1">
                <a:solidFill>
                  <a:srgbClr val="FF0000"/>
                </a:solidFill>
              </a:rPr>
              <a:t>fd_set</a:t>
            </a:r>
            <a:r>
              <a:rPr lang="en-AU" altLang="en-US"/>
              <a:t> datatype and the following four macros: </a:t>
            </a:r>
          </a:p>
          <a:p>
            <a:pPr eaLnBrk="1" hangingPunct="1">
              <a:lnSpc>
                <a:spcPct val="80000"/>
              </a:lnSpc>
            </a:pPr>
            <a:endParaRPr lang="en-AU" altLang="en-US"/>
          </a:p>
          <a:p>
            <a:pPr eaLnBrk="1" hangingPunct="1">
              <a:lnSpc>
                <a:spcPct val="80000"/>
              </a:lnSpc>
            </a:pPr>
            <a:endParaRPr lang="en-AU" altLang="en-US"/>
          </a:p>
          <a:p>
            <a:pPr eaLnBrk="1" hangingPunct="1">
              <a:lnSpc>
                <a:spcPct val="80000"/>
              </a:lnSpc>
            </a:pPr>
            <a:endParaRPr lang="en-AU" altLang="en-US"/>
          </a:p>
          <a:p>
            <a:pPr eaLnBrk="1" hangingPunct="1">
              <a:lnSpc>
                <a:spcPct val="80000"/>
              </a:lnSpc>
            </a:pPr>
            <a:endParaRPr lang="en-AU" altLang="en-US"/>
          </a:p>
          <a:p>
            <a:pPr eaLnBrk="1" hangingPunct="1">
              <a:lnSpc>
                <a:spcPct val="80000"/>
              </a:lnSpc>
            </a:pPr>
            <a:endParaRPr lang="en-AU" altLang="en-US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04800" y="3967472"/>
            <a:ext cx="8610600" cy="136652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None/>
            </a:pPr>
            <a:r>
              <a:rPr lang="en-US" sz="1800">
                <a:solidFill>
                  <a:srgbClr val="0000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en-US" sz="180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FD_ZERO(fd_set *fdset);         </a:t>
            </a:r>
            <a:r>
              <a:rPr lang="en-US" sz="1800">
                <a:solidFill>
                  <a:srgbClr val="008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/* clear all bits in fdset */</a:t>
            </a:r>
          </a:p>
          <a:p>
            <a:pPr>
              <a:buNone/>
            </a:pPr>
            <a:r>
              <a:rPr lang="en-US" sz="1800">
                <a:solidFill>
                  <a:srgbClr val="0000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en-US" sz="180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FD_SET(</a:t>
            </a:r>
            <a:r>
              <a:rPr lang="en-US" sz="1800">
                <a:solidFill>
                  <a:srgbClr val="0000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180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fd, fd_set *fdset);  </a:t>
            </a:r>
            <a:r>
              <a:rPr lang="en-US" sz="1800">
                <a:solidFill>
                  <a:srgbClr val="008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/* turn on the bit for fd in fdset */</a:t>
            </a:r>
          </a:p>
          <a:p>
            <a:pPr>
              <a:buNone/>
            </a:pPr>
            <a:r>
              <a:rPr lang="en-US" sz="1800">
                <a:solidFill>
                  <a:srgbClr val="0000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en-US" sz="180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FD_CLR(</a:t>
            </a:r>
            <a:r>
              <a:rPr lang="en-US" sz="1800">
                <a:solidFill>
                  <a:srgbClr val="0000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180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fd, fd_set *fdset);  </a:t>
            </a:r>
            <a:r>
              <a:rPr lang="en-US" sz="1800">
                <a:solidFill>
                  <a:srgbClr val="008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/* turn off the bit for fd in fdset */</a:t>
            </a:r>
          </a:p>
          <a:p>
            <a:pPr>
              <a:buNone/>
            </a:pPr>
            <a:r>
              <a:rPr lang="en-US" sz="1800">
                <a:solidFill>
                  <a:srgbClr val="0000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180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FD_ISSET(</a:t>
            </a:r>
            <a:r>
              <a:rPr lang="en-US" sz="1800">
                <a:solidFill>
                  <a:srgbClr val="0000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180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fd, fd_set *fdset); </a:t>
            </a:r>
            <a:r>
              <a:rPr lang="en-US" sz="1800">
                <a:solidFill>
                  <a:srgbClr val="008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/* Return true if fd is in the fdset */</a:t>
            </a:r>
            <a:endParaRPr lang="vi-VN" altLang="en-US" sz="180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71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rm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select()</a:t>
            </a:r>
            <a:r>
              <a:rPr lang="en-US"/>
              <a:t> -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/>
              <a:t>Ready for reading:</a:t>
            </a:r>
          </a:p>
          <a:p>
            <a:pPr lvl="1"/>
            <a:r>
              <a:rPr lang="en-US"/>
              <a:t>The socket send buffer is not empty</a:t>
            </a:r>
          </a:p>
          <a:p>
            <a:pPr lvl="1"/>
            <a:r>
              <a:rPr lang="en-US"/>
              <a:t>The read half of the connection is closed</a:t>
            </a:r>
          </a:p>
          <a:p>
            <a:pPr lvl="1"/>
            <a:r>
              <a:rPr lang="en-US"/>
              <a:t>The listening socket receives a new connection request</a:t>
            </a:r>
          </a:p>
          <a:p>
            <a:pPr lvl="1"/>
            <a:r>
              <a:rPr lang="en-US"/>
              <a:t>A socket error is pending</a:t>
            </a:r>
          </a:p>
          <a:p>
            <a:r>
              <a:rPr lang="en-US"/>
              <a:t>Ready for writing:</a:t>
            </a:r>
          </a:p>
          <a:p>
            <a:pPr lvl="1"/>
            <a:r>
              <a:rPr lang="en-US"/>
              <a:t>The size of the available space in the socket send buffer and either: (i) the socket is connected, or (ii) the socket does not require a connection (e.g., UDP).</a:t>
            </a:r>
          </a:p>
          <a:p>
            <a:pPr lvl="1"/>
            <a:r>
              <a:rPr lang="en-US"/>
              <a:t>The write half of the connection is closed</a:t>
            </a:r>
          </a:p>
          <a:p>
            <a:pPr lvl="1"/>
            <a:r>
              <a:rPr lang="en-US"/>
              <a:t>A socket using a non-blocking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en-US"/>
              <a:t> has completed the connection, or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en-US"/>
              <a:t> has failed</a:t>
            </a:r>
          </a:p>
          <a:p>
            <a:pPr lvl="1"/>
            <a:r>
              <a:rPr lang="en-US"/>
              <a:t>A socket error is pending</a:t>
            </a:r>
          </a:p>
          <a:p>
            <a:r>
              <a:rPr lang="en-US"/>
              <a:t>Exception: TCP out-of-band data</a:t>
            </a:r>
          </a:p>
        </p:txBody>
      </p:sp>
    </p:spTree>
    <p:extLst>
      <p:ext uri="{BB962C8B-B14F-4D97-AF65-F5344CB8AC3E}">
        <p14:creationId xmlns:p14="http://schemas.microsoft.com/office/powerpoint/2010/main" val="38948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select()</a:t>
            </a:r>
            <a:r>
              <a:rPr lang="en-US" sz="3200"/>
              <a:t> - How does kernel work?(Simplifying)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114799" y="1066800"/>
            <a:ext cx="4876801" cy="573695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nn-NO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check_ready(){</a:t>
            </a:r>
          </a:p>
          <a:p>
            <a:pPr>
              <a:spcBef>
                <a:spcPts val="0"/>
              </a:spcBef>
              <a:buNone/>
            </a:pPr>
            <a:r>
              <a:rPr lang="nn-NO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nn-NO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 = 0; i &lt; maxfd, i++){</a:t>
            </a:r>
          </a:p>
          <a:p>
            <a:pPr>
              <a:spcBef>
                <a:spcPts val="0"/>
              </a:spcBef>
              <a:buNone/>
            </a:pPr>
            <a:r>
              <a:rPr lang="nn-NO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= readfds[i-th bit];</a:t>
            </a:r>
          </a:p>
          <a:p>
            <a:pPr>
              <a:spcBef>
                <a:spcPts val="0"/>
              </a:spcBef>
              <a:buNone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= writefds[i-th bit];</a:t>
            </a:r>
          </a:p>
          <a:p>
            <a:pPr>
              <a:spcBef>
                <a:spcPts val="0"/>
              </a:spcBef>
              <a:buNone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 = exceptfds[i-th bit];</a:t>
            </a:r>
          </a:p>
          <a:p>
            <a:pPr>
              <a:spcBef>
                <a:spcPts val="0"/>
              </a:spcBef>
              <a:buNone/>
            </a:pPr>
            <a:r>
              <a:rPr 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ts val="0"/>
              </a:spcBef>
              <a:buNone/>
            </a:pPr>
            <a:r>
              <a:rPr 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 | out | ex) </a:t>
            </a:r>
            <a:r>
              <a:rPr 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ts val="0"/>
              </a:spcBef>
              <a:buNone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res_in = check_ready_in(i);</a:t>
            </a:r>
          </a:p>
          <a:p>
            <a:pPr>
              <a:spcBef>
                <a:spcPts val="0"/>
              </a:spcBef>
              <a:buNone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(res_in){</a:t>
            </a:r>
          </a:p>
          <a:p>
            <a:pPr>
              <a:spcBef>
                <a:spcPts val="0"/>
              </a:spcBef>
              <a:buNone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readfds[i-th bit] = in &amp; res_in;</a:t>
            </a:r>
          </a:p>
          <a:p>
            <a:pPr>
              <a:spcBef>
                <a:spcPts val="0"/>
              </a:spcBef>
              <a:buNone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retval++;</a:t>
            </a:r>
          </a:p>
          <a:p>
            <a:pPr>
              <a:spcBef>
                <a:spcPts val="0"/>
              </a:spcBef>
              <a:buNone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>
              <a:spcBef>
                <a:spcPts val="0"/>
              </a:spcBef>
              <a:buNone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res_out = check_ready_out(i);</a:t>
            </a:r>
          </a:p>
          <a:p>
            <a:pPr>
              <a:spcBef>
                <a:spcPts val="0"/>
              </a:spcBef>
              <a:buNone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(res_out){</a:t>
            </a:r>
          </a:p>
          <a:p>
            <a:pPr>
              <a:spcBef>
                <a:spcPts val="0"/>
              </a:spcBef>
              <a:buNone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writefds[i-th bit] = out &amp; res_out;</a:t>
            </a:r>
          </a:p>
          <a:p>
            <a:pPr>
              <a:spcBef>
                <a:spcPts val="0"/>
              </a:spcBef>
              <a:buNone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retval++;</a:t>
            </a:r>
          </a:p>
          <a:p>
            <a:pPr>
              <a:spcBef>
                <a:spcPts val="0"/>
              </a:spcBef>
              <a:buNone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spcBef>
                <a:spcPts val="0"/>
              </a:spcBef>
              <a:buNone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res_ex = check_ready_ex(i);</a:t>
            </a:r>
          </a:p>
          <a:p>
            <a:pPr>
              <a:buNone/>
            </a:pPr>
            <a:r>
              <a:rPr 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(res_out){</a:t>
            </a:r>
          </a:p>
          <a:p>
            <a:pPr>
              <a:buNone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exceptfds[i-th bit] = out &amp; res_ex;</a:t>
            </a:r>
          </a:p>
          <a:p>
            <a:pPr>
              <a:buNone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retval++;</a:t>
            </a:r>
          </a:p>
          <a:p>
            <a:pPr>
              <a:buNone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			</a:t>
            </a:r>
          </a:p>
          <a:p>
            <a:pPr>
              <a:buNone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buNone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vi-VN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133600"/>
            <a:ext cx="3733800" cy="35394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retval = 0;</a:t>
            </a:r>
          </a:p>
          <a:p>
            <a:pPr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is_timeout = false;</a:t>
            </a:r>
          </a:p>
          <a:p>
            <a:pPr>
              <a:spcBef>
                <a:spcPts val="0"/>
              </a:spcBef>
              <a:buNone/>
            </a:pPr>
            <a:r>
              <a:rPr 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(1){</a:t>
            </a:r>
          </a:p>
          <a:p>
            <a:pPr>
              <a:spcBef>
                <a:spcPts val="0"/>
              </a:spcBef>
              <a:buNone/>
            </a:pPr>
            <a:r>
              <a:rPr lang="nn-NO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check_ready();</a:t>
            </a:r>
          </a:p>
          <a:p>
            <a:pPr>
              <a:buNone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is_timeout = check(timeout);</a:t>
            </a:r>
          </a:p>
          <a:p>
            <a:pPr>
              <a:buNone/>
            </a:pPr>
            <a:r>
              <a:rPr 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(retval || timeout || 	     interrupt()) </a:t>
            </a:r>
            <a:r>
              <a:rPr 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(check_error()){</a:t>
            </a:r>
          </a:p>
          <a:p>
            <a:pPr>
              <a:buNone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retval = err_num;</a:t>
            </a:r>
          </a:p>
          <a:p>
            <a:pPr>
              <a:buNone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buNone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wakeup_process();</a:t>
            </a:r>
          </a:p>
          <a:p>
            <a:pPr>
              <a:buNone/>
            </a:pPr>
            <a:r>
              <a:rPr 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retval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4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52400" y="1161871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+mj-lt"/>
              </a:rPr>
              <a:t>Input</a:t>
            </a:r>
            <a:r>
              <a:rPr lang="en-US" sz="2400">
                <a:solidFill>
                  <a:srgbClr val="000000"/>
                </a:solidFill>
                <a:latin typeface="+mj-lt"/>
              </a:rPr>
              <a:t>: maxfd, readfds, writefds, exceptfds, timeout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836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AU" altLang="en-US"/>
              <a:t>Examples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1219200"/>
            <a:ext cx="7924800" cy="50629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s1, s2, n; 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fd_set readfds; </a:t>
            </a:r>
          </a:p>
          <a:p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timeval tv; </a:t>
            </a:r>
          </a:p>
          <a:p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buf1[256], buf2[256];</a:t>
            </a:r>
          </a:p>
          <a:p>
            <a:r>
              <a:rPr lang="en-US" sz="17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//pretend we've connected both to a server at this point </a:t>
            </a:r>
          </a:p>
          <a:p>
            <a:r>
              <a:rPr lang="en-US" sz="17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//s1 = socket(...); s2 = socket(...); </a:t>
            </a:r>
          </a:p>
          <a:p>
            <a:r>
              <a:rPr lang="en-US" sz="17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//connect(s1, ...)...   connect(s2, ...)... </a:t>
            </a:r>
          </a:p>
          <a:p>
            <a:endParaRPr lang="en-US" sz="170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clear the set ahead of time 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FD_ZERO(&amp;readfds); </a:t>
            </a:r>
          </a:p>
          <a:p>
            <a:endParaRPr lang="en-US" sz="17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our descriptors to the set 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FD_SET(s1, &amp;readfds); 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FD_SET(s2, &amp;readfds); </a:t>
            </a:r>
          </a:p>
          <a:p>
            <a:endParaRPr lang="en-US" sz="17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since we got s2 second, it's the "greater", so we use that for </a:t>
            </a:r>
          </a:p>
          <a:p>
            <a:r>
              <a:rPr lang="en-US" sz="17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n param in select() 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s2 + 1; </a:t>
            </a:r>
            <a:endParaRPr lang="en-US" sz="17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TCP Server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TCP (Transmission Control Protocol)&amp;quot;&quot;/&gt;&lt;property id=&quot;20307&quot; value=&quot;257&quot;/&gt;&lt;/object&gt;&lt;object type=&quot;3&quot; unique_id=&quot;10006&quot;&gt;&lt;property id=&quot;20148&quot; value=&quot;5&quot;/&gt;&lt;property id=&quot;20300&quot; value=&quot;Slide 5&quot;/&gt;&lt;property id=&quot;20307&quot; value=&quot;259&quot;/&gt;&lt;/object&gt;&lt;object type=&quot;3&quot; unique_id=&quot;10008&quot;&gt;&lt;property id=&quot;20148&quot; value=&quot;5&quot;/&gt;&lt;property id=&quot;20300&quot; value=&quot;Slide 11 - &amp;quot;bind()&amp;quot;&quot;/&gt;&lt;property id=&quot;20307&quot; value=&quot;262&quot;/&gt;&lt;/object&gt;&lt;object type=&quot;3&quot; unique_id=&quot;10010&quot;&gt;&lt;property id=&quot;20148&quot; value=&quot;5&quot;/&gt;&lt;property id=&quot;20300&quot; value=&quot;Slide 12 - &amp;quot;listen()&amp;quot;&quot;/&gt;&lt;property id=&quot;20307&quot; value=&quot;264&quot;/&gt;&lt;/object&gt;&lt;object type=&quot;3&quot; unique_id=&quot;10011&quot;&gt;&lt;property id=&quot;20148&quot; value=&quot;5&quot;/&gt;&lt;property id=&quot;20300&quot; value=&quot;Slide 13 - &amp;quot;accept()&amp;quot;&quot;/&gt;&lt;property id=&quot;20307&quot; value=&quot;265&quot;/&gt;&lt;/object&gt;&lt;object type=&quot;3&quot; unique_id=&quot;14550&quot;&gt;&lt;property id=&quot;20148&quot; value=&quot;5&quot;/&gt;&lt;property id=&quot;20300&quot; value=&quot;Slide 10 - &amp;quot;Socket()&amp;quot;&quot;/&gt;&lt;property id=&quot;20307&quot; value=&quot;274&quot;/&gt;&lt;/object&gt;&lt;object type=&quot;3&quot; unique_id=&quot;14551&quot;&gt;&lt;property id=&quot;20148&quot; value=&quot;5&quot;/&gt;&lt;property id=&quot;20300&quot; value=&quot;Slide 14 - &amp;quot;send&amp;quot;&quot;/&gt;&lt;property id=&quot;20307&quot; value=&quot;276&quot;/&gt;&lt;/object&gt;&lt;object type=&quot;3&quot; unique_id=&quot;14552&quot;&gt;&lt;property id=&quot;20148&quot; value=&quot;5&quot;/&gt;&lt;property id=&quot;20300&quot; value=&quot;Slide 15 - &amp;quot;recv&amp;quot;&quot;/&gt;&lt;property id=&quot;20307&quot; value=&quot;277&quot;/&gt;&lt;/object&gt;&lt;object type=&quot;3&quot; unique_id=&quot;14553&quot;&gt;&lt;property id=&quot;20148&quot; value=&quot;5&quot;/&gt;&lt;property id=&quot;20300&quot; value=&quot;Slide 16 - &amp;quot;closesocket()&amp;quot;&quot;/&gt;&lt;property id=&quot;20307&quot; value=&quot;275&quot;/&gt;&lt;/object&gt;&lt;object type=&quot;3&quot; unique_id=&quot;14634&quot;&gt;&lt;property id=&quot;20148&quot; value=&quot;5&quot;/&gt;&lt;property id=&quot;20300&quot; value=&quot;Slide 18 - &amp;quot;Example&amp;quot;&quot;/&gt;&lt;property id=&quot;20307&quot; value=&quot;278&quot;/&gt;&lt;/object&gt;&lt;object type=&quot;3&quot; unique_id=&quot;14709&quot;&gt;&lt;property id=&quot;20148&quot; value=&quot;5&quot;/&gt;&lt;property id=&quot;20300&quot; value=&quot;Slide 2 - &amp;quot;Content&amp;quot;&quot;/&gt;&lt;property id=&quot;20307&quot; value=&quot;282&quot;/&gt;&lt;/object&gt;&lt;object type=&quot;3&quot; unique_id=&quot;15306&quot;&gt;&lt;property id=&quot;20148&quot; value=&quot;5&quot;/&gt;&lt;property id=&quot;20300&quot; value=&quot;Slide 17 - &amp;quot;WSACleanup()&amp;quot;&quot;/&gt;&lt;property id=&quot;20307&quot; value=&quot;294&quot;/&gt;&lt;/object&gt;&lt;object type=&quot;3&quot; unique_id=&quot;15551&quot;&gt;&lt;property id=&quot;20148&quot; value=&quot;5&quot;/&gt;&lt;property id=&quot;20300&quot; value=&quot;Slide 6 - &amp;quot;TCP in Windows (Server side)&amp;quot;&quot;/&gt;&lt;property id=&quot;20307&quot; value=&quot;298&quot;/&gt;&lt;/object&gt;&lt;object type=&quot;3&quot; unique_id=&quot;15552&quot;&gt;&lt;property id=&quot;20148&quot; value=&quot;5&quot;/&gt;&lt;property id=&quot;20300&quot; value=&quot;Slide 8 - &amp;quot;WSAStartup()&amp;quot;&quot;/&gt;&lt;property id=&quot;20307&quot; value=&quot;297&quot;/&gt;&lt;/object&gt;&lt;object type=&quot;3&quot; unique_id=&quot;15829&quot;&gt;&lt;property id=&quot;20148&quot; value=&quot;5&quot;/&gt;&lt;property id=&quot;20300&quot; value=&quot;Slide 21 - &amp;quot;Socket Mode&amp;quot;&quot;/&gt;&lt;property id=&quot;20307&quot; value=&quot;299&quot;/&gt;&lt;/object&gt;&lt;object type=&quot;3&quot; unique_id=&quot;15830&quot;&gt;&lt;property id=&quot;20148&quot; value=&quot;5&quot;/&gt;&lt;property id=&quot;20300&quot; value=&quot;Slide 22 - &amp;quot;Blocking Mode&amp;quot;&quot;/&gt;&lt;property id=&quot;20307&quot; value=&quot;300&quot;/&gt;&lt;/object&gt;&lt;object type=&quot;3&quot; unique_id=&quot;16183&quot;&gt;&lt;property id=&quot;20148&quot; value=&quot;5&quot;/&gt;&lt;property id=&quot;20300&quot; value=&quot;Slide 23 - &amp;quot;Blocking Mode (cont)&amp;quot;&quot;/&gt;&lt;property id=&quot;20307&quot; value=&quot;301&quot;/&gt;&lt;/object&gt;&lt;object type=&quot;3&quot; unique_id=&quot;16184&quot;&gt;&lt;property id=&quot;20148&quot; value=&quot;5&quot;/&gt;&lt;property id=&quot;20300&quot; value=&quot;Slide 24 - &amp;quot;Non-blocking Mode &amp;quot;&quot;/&gt;&lt;property id=&quot;20307&quot; value=&quot;302&quot;/&gt;&lt;/object&gt;&lt;object type=&quot;3&quot; unique_id=&quot;16185&quot;&gt;&lt;property id=&quot;20148&quot; value=&quot;5&quot;/&gt;&lt;property id=&quot;20300&quot; value=&quot;Slide 25 - &amp;quot;Non-blocking Mode (cont)&amp;quot;&quot;/&gt;&lt;property id=&quot;20307&quot; value=&quot;303&quot;/&gt;&lt;/object&gt;&lt;object type=&quot;3&quot; unique_id=&quot;16641&quot;&gt;&lt;property id=&quot;20148&quot; value=&quot;5&quot;/&gt;&lt;property id=&quot;20300&quot; value=&quot;Slide 26 - &amp;quot;Blocking vs Non-blocking&amp;quot;&quot;/&gt;&lt;property id=&quot;20307&quot; value=&quot;304&quot;/&gt;&lt;/object&gt;&lt;object type=&quot;3&quot; unique_id=&quot;16642&quot;&gt;&lt;property id=&quot;20148&quot; value=&quot;5&quot;/&gt;&lt;property id=&quot;20300&quot; value=&quot;Slide 31 - &amp;quot;Socket I/O Models&amp;quot;&quot;/&gt;&lt;property id=&quot;20307&quot; value=&quot;305&quot;/&gt;&lt;/object&gt;&lt;object type=&quot;3&quot; unique_id=&quot;16643&quot;&gt;&lt;property id=&quot;20148&quot; value=&quot;5&quot;/&gt;&lt;property id=&quot;20300&quot; value=&quot;Slide 33 - &amp;quot;The blocking Model &amp;quot;&quot;/&gt;&lt;property id=&quot;20307&quot; value=&quot;306&quot;/&gt;&lt;/object&gt;&lt;object type=&quot;3&quot; unique_id=&quot;16644&quot;&gt;&lt;property id=&quot;20148&quot; value=&quot;5&quot;/&gt;&lt;property id=&quot;20300&quot; value=&quot;Slide 35 - &amp;quot;The select Model &amp;quot;&quot;/&gt;&lt;property id=&quot;20307&quot; value=&quot;308&quot;/&gt;&lt;/object&gt;&lt;object type=&quot;3&quot; unique_id=&quot;16926&quot;&gt;&lt;property id=&quot;20148&quot; value=&quot;5&quot;/&gt;&lt;property id=&quot;20300&quot; value=&quot;Slide 37 - &amp;quot;The select Model (cont)&amp;quot;&quot;/&gt;&lt;property id=&quot;20307&quot; value=&quot;309&quot;/&gt;&lt;/object&gt;&lt;object type=&quot;3&quot; unique_id=&quot;17091&quot;&gt;&lt;property id=&quot;20148&quot; value=&quot;5&quot;/&gt;&lt;property id=&quot;20300&quot; value=&quot;Slide 38 - &amp;quot;Example of read a socket &amp;quot;&quot;/&gt;&lt;property id=&quot;20307&quot; value=&quot;310&quot;/&gt;&lt;/object&gt;&lt;object type=&quot;3&quot; unique_id=&quot;17092&quot;&gt;&lt;property id=&quot;20148&quot; value=&quot;5&quot;/&gt;&lt;property id=&quot;20300&quot; value=&quot;Slide 39 - &amp;quot;The select Model (cont)&amp;quot;&quot;/&gt;&lt;property id=&quot;20307&quot; value=&quot;311&quot;/&gt;&lt;/object&gt;&lt;object type=&quot;3&quot; unique_id=&quot;17523&quot;&gt;&lt;property id=&quot;20148&quot; value=&quot;5&quot;/&gt;&lt;property id=&quot;20300&quot; value=&quot;Slide 40 - &amp;quot;The select Model (cont)&amp;quot;&quot;/&gt;&lt;property id=&quot;20307&quot; value=&quot;313&quot;/&gt;&lt;/object&gt;&lt;object type=&quot;3&quot; unique_id=&quot;17524&quot;&gt;&lt;property id=&quot;20148&quot; value=&quot;5&quot;/&gt;&lt;property id=&quot;20300&quot; value=&quot;Slide 41 - &amp;quot;The select Model (cont)&amp;quot;&quot;/&gt;&lt;property id=&quot;20307&quot; value=&quot;312&quot;/&gt;&lt;/object&gt;&lt;object type=&quot;3&quot; unique_id=&quot;17705&quot;&gt;&lt;property id=&quot;20148&quot; value=&quot;5&quot;/&gt;&lt;property id=&quot;20300&quot; value=&quot;Slide 19 - &amp;quot;Question&amp;quot;&quot;/&gt;&lt;property id=&quot;20307&quot; value=&quot;317&quot;/&gt;&lt;/object&gt;&lt;object type=&quot;3&quot; unique_id=&quot;17706&quot;&gt;&lt;property id=&quot;20148&quot; value=&quot;5&quot;/&gt;&lt;property id=&quot;20300&quot; value=&quot;Slide 47 - &amp;quot;WSAAsyncSelect()&amp;quot;&quot;/&gt;&lt;property id=&quot;20307&quot; value=&quot;314&quot;/&gt;&lt;/object&gt;&lt;object type=&quot;3&quot; unique_id=&quot;17707&quot;&gt;&lt;property id=&quot;20148&quot; value=&quot;5&quot;/&gt;&lt;property id=&quot;20300&quot; value=&quot;Slide 52 - &amp;quot;The WSAEventSelect Model &amp;quot;&quot;/&gt;&lt;property id=&quot;20307&quot; value=&quot;315&quot;/&gt;&lt;/object&gt;&lt;object type=&quot;3&quot; unique_id=&quot;17903&quot;&gt;&lt;property id=&quot;20148&quot; value=&quot;5&quot;/&gt;&lt;property id=&quot;20300&quot; value=&quot;Slide 36 - &amp;quot;select()&amp;quot;&quot;/&gt;&lt;property id=&quot;20307&quot; value=&quot;318&quot;/&gt;&lt;/object&gt;&lt;object type=&quot;3&quot; unique_id=&quot;18182&quot;&gt;&lt;property id=&quot;20148&quot; value=&quot;5&quot;/&gt;&lt;property id=&quot;20300&quot; value=&quot;Slide 9 - &amp;quot;WSAStartup()&amp;quot;&quot;/&gt;&lt;property id=&quot;20307&quot; value=&quot;319&quot;/&gt;&lt;/object&gt;&lt;object type=&quot;3&quot; unique_id=&quot;18508&quot;&gt;&lt;property id=&quot;20148&quot; value=&quot;5&quot;/&gt;&lt;property id=&quot;20300&quot; value=&quot;Slide 45 - &amp;quot;The WSAAsyncSelect Model &amp;quot;&quot;/&gt;&lt;property id=&quot;20307&quot; value=&quot;322&quot;/&gt;&lt;/object&gt;&lt;object type=&quot;3&quot; unique_id=&quot;18509&quot;&gt;&lt;property id=&quot;20148&quot; value=&quot;5&quot;/&gt;&lt;property id=&quot;20300&quot; value=&quot;Slide 48&quot;/&gt;&lt;property id=&quot;20307&quot; value=&quot;324&quot;/&gt;&lt;/object&gt;&lt;object type=&quot;3&quot; unique_id=&quot;18808&quot;&gt;&lt;property id=&quot;20148&quot; value=&quot;5&quot;/&gt;&lt;property id=&quot;20300&quot; value=&quot;Slide 49 - &amp;quot;Example&amp;quot;&quot;/&gt;&lt;property id=&quot;20307&quot; value=&quot;326&quot;/&gt;&lt;/object&gt;&lt;object type=&quot;3&quot; unique_id=&quot;18809&quot;&gt;&lt;property id=&quot;20148&quot; value=&quot;5&quot;/&gt;&lt;property id=&quot;20300&quot; value=&quot;Slide 50 - &amp;quot;WindowProc()&amp;quot;&quot;/&gt;&lt;property id=&quot;20307&quot; value=&quot;327&quot;/&gt;&lt;/object&gt;&lt;object type=&quot;3&quot; unique_id=&quot;19169&quot;&gt;&lt;property id=&quot;20148&quot; value=&quot;5&quot;/&gt;&lt;property id=&quot;20300&quot; value=&quot;Slide 53 - &amp;quot;WSAEventSelect()&amp;quot;&quot;/&gt;&lt;property id=&quot;20307&quot; value=&quot;331&quot;/&gt;&lt;/object&gt;&lt;object type=&quot;3&quot; unique_id=&quot;19170&quot;&gt;&lt;property id=&quot;20148&quot; value=&quot;5&quot;/&gt;&lt;property id=&quot;20300&quot; value=&quot;Slide 59 - &amp;quot;WSASocket()&amp;quot;&quot;/&gt;&lt;property id=&quot;20307&quot; value=&quot;330&quot;/&gt;&lt;/object&gt;&lt;object type=&quot;3&quot; unique_id=&quot;19171&quot;&gt;&lt;property id=&quot;20148&quot; value=&quot;5&quot;/&gt;&lt;property id=&quot;20300&quot; value=&quot;Slide 58 - &amp;quot;The Overlapped Model &amp;quot;&quot;/&gt;&lt;property id=&quot;20307&quot; value=&quot;329&quot;/&gt;&lt;/object&gt;&lt;object type=&quot;3&quot; unique_id=&quot;19172&quot;&gt;&lt;property id=&quot;20148&quot; value=&quot;5&quot;/&gt;&lt;property id=&quot;20300&quot; value=&quot;Slide 60&quot;/&gt;&lt;property id=&quot;20307&quot; value=&quot;328&quot;/&gt;&lt;/object&gt;&lt;object type=&quot;3&quot; unique_id=&quot;19613&quot;&gt;&lt;property id=&quot;20148&quot; value=&quot;5&quot;/&gt;&lt;property id=&quot;20300&quot; value=&quot;Slide 61 - &amp;quot;Event object notification&amp;quot;&quot;/&gt;&lt;property id=&quot;20307&quot; value=&quot;332&quot;/&gt;&lt;/object&gt;&lt;object type=&quot;3&quot; unique_id=&quot;19614&quot;&gt;&lt;property id=&quot;20148&quot; value=&quot;5&quot;/&gt;&lt;property id=&quot;20300&quot; value=&quot;Slide 62&quot;/&gt;&lt;property id=&quot;20307&quot; value=&quot;334&quot;/&gt;&lt;/object&gt;&lt;object type=&quot;3&quot; unique_id=&quot;19615&quot;&gt;&lt;property id=&quot;20148&quot; value=&quot;5&quot;/&gt;&lt;property id=&quot;20300&quot; value=&quot;Slide 63 - &amp;quot;WSAGetOverlappedResult()&amp;quot;&quot;/&gt;&lt;property id=&quot;20307&quot; value=&quot;333&quot;/&gt;&lt;/object&gt;&lt;object type=&quot;3&quot; unique_id=&quot;19616&quot;&gt;&lt;property id=&quot;20148&quot; value=&quot;5&quot;/&gt;&lt;property id=&quot;20300&quot; value=&quot;Slide 64 - &amp;quot;WSAGetOverlappedResult()&amp;quot;&quot;/&gt;&lt;property id=&quot;20307&quot; value=&quot;335&quot;/&gt;&lt;/object&gt;&lt;object type=&quot;3&quot; unique_id=&quot;19617&quot;&gt;&lt;property id=&quot;20148&quot; value=&quot;5&quot;/&gt;&lt;property id=&quot;20300&quot; value=&quot;Slide 65 - &amp;quot;Completion Routines&amp;quot;&quot;/&gt;&lt;property id=&quot;20307&quot; value=&quot;336&quot;/&gt;&lt;/object&gt;&lt;object type=&quot;3&quot; unique_id=&quot;20038&quot;&gt;&lt;property id=&quot;20148&quot; value=&quot;5&quot;/&gt;&lt;property id=&quot;20300&quot; value=&quot;Slide 66 - &amp;quot;CompletionROUTINE()&amp;quot;&quot;/&gt;&lt;property id=&quot;20307&quot; value=&quot;337&quot;/&gt;&lt;/object&gt;&lt;object type=&quot;3&quot; unique_id=&quot;20039&quot;&gt;&lt;property id=&quot;20148&quot; value=&quot;5&quot;/&gt;&lt;property id=&quot;20300&quot; value=&quot;Slide 67 - &amp;quot;Completion Routines (cont)&amp;quot;&quot;/&gt;&lt;property id=&quot;20307&quot; value=&quot;338&quot;/&gt;&lt;/object&gt;&lt;object type=&quot;3&quot; unique_id=&quot;20040&quot;&gt;&lt;property id=&quot;20148&quot; value=&quot;5&quot;/&gt;&lt;property id=&quot;20300&quot; value=&quot;Slide 69 - &amp;quot;The Completion Port Model &amp;quot;&quot;/&gt;&lt;property id=&quot;20307&quot; value=&quot;339&quot;/&gt;&lt;/object&gt;&lt;object type=&quot;3&quot; unique_id=&quot;20041&quot;&gt;&lt;property id=&quot;20148&quot; value=&quot;5&quot;/&gt;&lt;property id=&quot;20300&quot; value=&quot;Slide 70 - &amp;quot;CreateIoCompletionPort()&amp;quot;&quot;/&gt;&lt;property id=&quot;20307&quot; value=&quot;340&quot;/&gt;&lt;/object&gt;&lt;object type=&quot;3&quot; unique_id=&quot;20684&quot;&gt;&lt;property id=&quot;20148&quot; value=&quot;5&quot;/&gt;&lt;property id=&quot;20300&quot; value=&quot;Slide 54&quot;/&gt;&lt;property id=&quot;20307&quot; value=&quot;345&quot;/&gt;&lt;/object&gt;&lt;object type=&quot;3&quot; unique_id=&quot;20685&quot;&gt;&lt;property id=&quot;20148&quot; value=&quot;5&quot;/&gt;&lt;property id=&quot;20300&quot; value=&quot;Slide 55 - &amp;quot;WSAWaitForMultipleEvents()&amp;quot;&quot;/&gt;&lt;property id=&quot;20307&quot; value=&quot;346&quot;/&gt;&lt;/object&gt;&lt;object type=&quot;3&quot; unique_id=&quot;20686&quot;&gt;&lt;property id=&quot;20148&quot; value=&quot;5&quot;/&gt;&lt;property id=&quot;20300&quot; value=&quot;Slide 56 - &amp;quot;WSAEnumNetworkEvents &amp;quot;&quot;/&gt;&lt;property id=&quot;20307&quot; value=&quot;347&quot;/&gt;&lt;/object&gt;&lt;object type=&quot;3&quot; unique_id=&quot;20687&quot;&gt;&lt;property id=&quot;20148&quot; value=&quot;5&quot;/&gt;&lt;property id=&quot;20300&quot; value=&quot;Slide 71 - &amp;quot;The Completion Port Model (cont)&amp;quot;&quot;/&gt;&lt;property id=&quot;20307&quot; value=&quot;342&quot;/&gt;&lt;/object&gt;&lt;object type=&quot;3&quot; unique_id=&quot;20928&quot;&gt;&lt;property id=&quot;20148&quot; value=&quot;5&quot;/&gt;&lt;property id=&quot;20300&quot; value=&quot;Slide 46&quot;/&gt;&lt;property id=&quot;20307&quot; value=&quot;350&quot;/&gt;&lt;/object&gt;&lt;object type=&quot;3&quot; unique_id=&quot;20930&quot;&gt;&lt;property id=&quot;20148&quot; value=&quot;5&quot;/&gt;&lt;property id=&quot;20300&quot; value=&quot;Slide 72 - &amp;quot;GetQueuedCompletionStatus &amp;quot;&quot;/&gt;&lt;property id=&quot;20307&quot; value=&quot;348&quot;/&gt;&lt;/object&gt;&lt;object type=&quot;3&quot; unique_id=&quot;21761&quot;&gt;&lt;property id=&quot;20148&quot; value=&quot;5&quot;/&gt;&lt;property id=&quot;20300&quot; value=&quot;Slide 3 - &amp;quot;Content&amp;quot;&quot;/&gt;&lt;property id=&quot;20307&quot; value=&quot;353&quot;/&gt;&lt;/object&gt;&lt;object type=&quot;3&quot; unique_id=&quot;21762&quot;&gt;&lt;property id=&quot;20148&quot; value=&quot;5&quot;/&gt;&lt;property id=&quot;20300&quot; value=&quot;Slide 7 - &amp;quot;Contents&amp;quot;&quot;/&gt;&lt;property id=&quot;20307&quot; value=&quot;354&quot;/&gt;&lt;/object&gt;&lt;object type=&quot;3&quot; unique_id=&quot;21763&quot;&gt;&lt;property id=&quot;20148&quot; value=&quot;5&quot;/&gt;&lt;property id=&quot;20300&quot; value=&quot;Slide 20 - &amp;quot;Content&amp;quot;&quot;/&gt;&lt;property id=&quot;20307&quot; value=&quot;355&quot;/&gt;&lt;/object&gt;&lt;object type=&quot;3&quot; unique_id=&quot;21764&quot;&gt;&lt;property id=&quot;20148&quot; value=&quot;5&quot;/&gt;&lt;property id=&quot;20300&quot; value=&quot;Slide 27 - &amp;quot;Synchronous and Asynchronous I/O&amp;quot;&quot;/&gt;&lt;property id=&quot;20307&quot; value=&quot;358&quot;/&gt;&lt;/object&gt;&lt;object type=&quot;3&quot; unique_id=&quot;21765&quot;&gt;&lt;property id=&quot;20148&quot; value=&quot;5&quot;/&gt;&lt;property id=&quot;20300&quot; value=&quot;Slide 28 - &amp;quot;synchronous I/O&amp;quot;&quot;/&gt;&lt;property id=&quot;20307&quot; value=&quot;356&quot;/&gt;&lt;/object&gt;&lt;object type=&quot;3&quot; unique_id=&quot;21766&quot;&gt;&lt;property id=&quot;20148&quot; value=&quot;5&quot;/&gt;&lt;property id=&quot;20300&quot; value=&quot;Slide 29 - &amp;quot;Asynchronous I/O&amp;quot;&quot;/&gt;&lt;property id=&quot;20307&quot; value=&quot;357&quot;/&gt;&lt;/object&gt;&lt;object type=&quot;3&quot; unique_id=&quot;21767&quot;&gt;&lt;property id=&quot;20148&quot; value=&quot;5&quot;/&gt;&lt;property id=&quot;20300&quot; value=&quot;Slide 30 - &amp;quot;Content&amp;quot;&quot;/&gt;&lt;property id=&quot;20307&quot; value=&quot;359&quot;/&gt;&lt;/object&gt;&lt;object type=&quot;3&quot; unique_id=&quot;22255&quot;&gt;&lt;property id=&quot;20148&quot; value=&quot;5&quot;/&gt;&lt;property id=&quot;20300&quot; value=&quot;Slide 32 - &amp;quot;Socket I/O Models&amp;quot;&quot;/&gt;&lt;property id=&quot;20307&quot; value=&quot;362&quot;/&gt;&lt;/object&gt;&lt;object type=&quot;3&quot; unique_id=&quot;22256&quot;&gt;&lt;property id=&quot;20148&quot; value=&quot;5&quot;/&gt;&lt;property id=&quot;20300&quot; value=&quot;Slide 34 - &amp;quot;Socket I/O Models&amp;quot;&quot;/&gt;&lt;property id=&quot;20307&quot; value=&quot;363&quot;/&gt;&lt;/object&gt;&lt;object type=&quot;3&quot; unique_id=&quot;22687&quot;&gt;&lt;property id=&quot;20148&quot; value=&quot;5&quot;/&gt;&lt;property id=&quot;20300&quot; value=&quot;Slide 44 - &amp;quot;Socket I/O Models&amp;quot;&quot;/&gt;&lt;property id=&quot;20307&quot; value=&quot;364&quot;/&gt;&lt;/object&gt;&lt;object type=&quot;3&quot; unique_id=&quot;22688&quot;&gt;&lt;property id=&quot;20148&quot; value=&quot;5&quot;/&gt;&lt;property id=&quot;20300&quot; value=&quot;Slide 51 - &amp;quot;Socket I/O Models&amp;quot;&quot;/&gt;&lt;property id=&quot;20307&quot; value=&quot;365&quot;/&gt;&lt;/object&gt;&lt;object type=&quot;3&quot; unique_id=&quot;22689&quot;&gt;&lt;property id=&quot;20148&quot; value=&quot;5&quot;/&gt;&lt;property id=&quot;20300&quot; value=&quot;Slide 57 - &amp;quot;Socket I/O Models&amp;quot;&quot;/&gt;&lt;property id=&quot;20307&quot; value=&quot;366&quot;/&gt;&lt;/object&gt;&lt;object type=&quot;3&quot; unique_id=&quot;22690&quot;&gt;&lt;property id=&quot;20148&quot; value=&quot;5&quot;/&gt;&lt;property id=&quot;20300&quot; value=&quot;Slide 68 - &amp;quot;Socket I/O Models&amp;quot;&quot;/&gt;&lt;property id=&quot;20307&quot; value=&quot;367&quot;/&gt;&lt;/object&gt;&lt;object type=&quot;3&quot; unique_id=&quot;22991&quot;&gt;&lt;property id=&quot;20148&quot; value=&quot;5&quot;/&gt;&lt;property id=&quot;20300&quot; value=&quot;Slide 42 - &amp;quot;ioctlsocket()&amp;quot;&quot;/&gt;&lt;property id=&quot;20307&quot; value=&quot;368&quot;/&gt;&lt;/object&gt;&lt;object type=&quot;3&quot; unique_id=&quot;22992&quot;&gt;&lt;property id=&quot;20148&quot; value=&quot;5&quot;/&gt;&lt;property id=&quot;20300&quot; value=&quot;Slide 43 - &amp;quot;ioctlsocket() (cont)&amp;quot;&quot;/&gt;&lt;property id=&quot;20307&quot; value=&quot;369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47D88B97C3314AB719B4620FAB3302" ma:contentTypeVersion="2" ma:contentTypeDescription="Create a new document." ma:contentTypeScope="" ma:versionID="fe233643693615b979a1d89425dc3113">
  <xsd:schema xmlns:xsd="http://www.w3.org/2001/XMLSchema" xmlns:xs="http://www.w3.org/2001/XMLSchema" xmlns:p="http://schemas.microsoft.com/office/2006/metadata/properties" xmlns:ns2="bba8f9e7-5fd1-4468-9b76-bf13874cce76" targetNamespace="http://schemas.microsoft.com/office/2006/metadata/properties" ma:root="true" ma:fieldsID="28939d554e152ddabf9f94a9e806f67c" ns2:_="">
    <xsd:import namespace="bba8f9e7-5fd1-4468-9b76-bf13874cce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a8f9e7-5fd1-4468-9b76-bf13874cce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A69B5F-028E-4C90-8BD1-A7ED9A63D4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30EE35-2601-4205-9ED3-8398D32F9F91}"/>
</file>

<file path=customXml/itemProps3.xml><?xml version="1.0" encoding="utf-8"?>
<ds:datastoreItem xmlns:ds="http://schemas.openxmlformats.org/officeDocument/2006/customXml" ds:itemID="{B29B83AE-64A5-49A6-8788-EABF558541A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2732</TotalTime>
  <Words>2889</Words>
  <Application>Microsoft Office PowerPoint</Application>
  <PresentationFormat>Trình chiếu Trên màn hình (4:3)</PresentationFormat>
  <Paragraphs>471</Paragraphs>
  <Slides>26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26</vt:i4>
      </vt:variant>
    </vt:vector>
  </HeadingPairs>
  <TitlesOfParts>
    <vt:vector size="27" baseType="lpstr">
      <vt:lpstr>Clarity</vt:lpstr>
      <vt:lpstr>I/O multiplexing Server</vt:lpstr>
      <vt:lpstr>I/O Multiplexing Model</vt:lpstr>
      <vt:lpstr>Content</vt:lpstr>
      <vt:lpstr>select()</vt:lpstr>
      <vt:lpstr>select()</vt:lpstr>
      <vt:lpstr>fd_set</vt:lpstr>
      <vt:lpstr>select() - Conditions</vt:lpstr>
      <vt:lpstr>select() - How does kernel work?(Simplifying)</vt:lpstr>
      <vt:lpstr>Examples</vt:lpstr>
      <vt:lpstr>Examples (2)</vt:lpstr>
      <vt:lpstr>How to use select() in TCP server</vt:lpstr>
      <vt:lpstr>How to use select() in TCP server</vt:lpstr>
      <vt:lpstr>How to use select() in TCP server</vt:lpstr>
      <vt:lpstr>How to use select() in TCP server</vt:lpstr>
      <vt:lpstr>How to use select() in TCP server</vt:lpstr>
      <vt:lpstr>How to use select() in TCP server</vt:lpstr>
      <vt:lpstr>How to use select() in TCP server</vt:lpstr>
      <vt:lpstr>TCP Echo Server(revisited - 1)</vt:lpstr>
      <vt:lpstr>TCP Echo Server(revisited - 2)</vt:lpstr>
      <vt:lpstr>TCP Echo Server(revisited - 3)</vt:lpstr>
      <vt:lpstr>TCP Echo Server(revisited - 4)</vt:lpstr>
      <vt:lpstr>poll()</vt:lpstr>
      <vt:lpstr>pollfd structure</vt:lpstr>
      <vt:lpstr>poll() - Event flags(cont.)</vt:lpstr>
      <vt:lpstr>Example</vt:lpstr>
      <vt:lpstr>select vs poll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TungBT</dc:creator>
  <cp:lastModifiedBy>Tran Nguyen Ngoc</cp:lastModifiedBy>
  <cp:revision>407</cp:revision>
  <cp:lastPrinted>2021-04-25T14:07:52Z</cp:lastPrinted>
  <dcterms:created xsi:type="dcterms:W3CDTF">1601-01-01T00:00:00Z</dcterms:created>
  <dcterms:modified xsi:type="dcterms:W3CDTF">2021-12-08T01:32:32Z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0x010100D747D88B97C3314AB719B4620FAB3302</vt:lpwstr>
  </property>
</Properties>
</file>