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82" r:id="rId3"/>
    <p:sldId id="431" r:id="rId4"/>
    <p:sldId id="432" r:id="rId5"/>
    <p:sldId id="433" r:id="rId6"/>
    <p:sldId id="435" r:id="rId7"/>
    <p:sldId id="434" r:id="rId8"/>
    <p:sldId id="436" r:id="rId9"/>
    <p:sldId id="437" r:id="rId10"/>
    <p:sldId id="441" r:id="rId11"/>
    <p:sldId id="438" r:id="rId12"/>
    <p:sldId id="439" r:id="rId13"/>
    <p:sldId id="440" r:id="rId14"/>
    <p:sldId id="442" r:id="rId15"/>
    <p:sldId id="443" r:id="rId16"/>
    <p:sldId id="444" r:id="rId17"/>
  </p:sldIdLst>
  <p:sldSz cx="9144000" cy="6858000" type="screen4x3"/>
  <p:notesSz cx="7102475" cy="10233025"/>
  <p:custDataLst>
    <p:tags r:id="rId18"/>
  </p:custDataLst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0B95F-9F35-47EC-B680-D6FF5CE9512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63D03-7F1C-41C8-859A-39D1B65EF4B0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63C86-3037-45AF-A0A5-DAFF5ACDDD68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A9C08-D89E-41EB-A1C9-E917B890D2C7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8FF84-92F7-46BA-AB7F-B2237D5767F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CC9F0-E691-40B2-82E3-017DC092DF59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7F22F-E0BF-4C78-B695-1935C9F3CA2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87507-36AF-49F2-8A90-D8DC35B4C2E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8BCB5-081A-4966-A3FF-FB17E604F3D6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070D0-063D-4FC8-990A-E87CC0327720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59072-A558-48F7-BE12-564BC96091D3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300216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D28CCFD-37D5-4EA6-803A-81DD772F7F4D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 sz="4400"/>
              <a:t>ADVANCED IO</a:t>
            </a:r>
            <a:endParaRPr lang="vi-VN" altLang="en-US" sz="4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Tran Quang Duc, </a:t>
            </a:r>
            <a:r>
              <a:rPr lang="en-AU" altLang="en-US" dirty="0" err="1"/>
              <a:t>SoICT</a:t>
            </a:r>
            <a:r>
              <a:rPr lang="en-AU" altLang="en-US" dirty="0"/>
              <a:t>, HUST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sz="44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SIGNAL-DRIVEN I/O</a:t>
            </a:r>
            <a:r>
              <a:rPr lang="en-AU" sz="4400"/>
              <a:t> </a:t>
            </a:r>
            <a:endParaRPr lang="vi-VN" altLang="en-US" sz="4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Tran Quang </a:t>
            </a:r>
            <a:r>
              <a:rPr lang="en-AU" altLang="en-US" dirty="0" err="1"/>
              <a:t>Đuc</a:t>
            </a:r>
            <a:r>
              <a:rPr lang="en-AU" altLang="en-US" dirty="0"/>
              <a:t>, </a:t>
            </a:r>
            <a:r>
              <a:rPr lang="en-AU" altLang="en-US" dirty="0" err="1"/>
              <a:t>SoICT</a:t>
            </a:r>
            <a:r>
              <a:rPr lang="en-AU" altLang="en-US" dirty="0"/>
              <a:t>, HUST</a:t>
            </a:r>
          </a:p>
        </p:txBody>
      </p:sp>
    </p:spTree>
    <p:extLst>
      <p:ext uri="{BB962C8B-B14F-4D97-AF65-F5344CB8AC3E}">
        <p14:creationId xmlns:p14="http://schemas.microsoft.com/office/powerpoint/2010/main" val="35036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1B1B-E033-405E-AC40-F13F931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Signal-driven I/O</a:t>
            </a:r>
            <a:r>
              <a:rPr lang="en-AU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88F2-B201-4D0B-A8F6-D414337D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signals, telling the kernel to notify app with the SIGIO signal when the descriptor is ready</a:t>
            </a:r>
            <a:r>
              <a:rPr lang="en-US"/>
              <a:t> </a:t>
            </a:r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6E40E-6127-496E-B9DD-E1E7F9D2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239000" cy="38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824E-E4D5-4709-BA0C-0D734374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Signal-driven I/O: 3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4C98-A5D4-453F-9F95-2A238C88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handler must be established for the SIGIO</a:t>
            </a:r>
            <a:b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signal.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 a process to receive the SIGIO signal</a:t>
            </a:r>
            <a:b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>
                <a:solidFill>
                  <a:srgbClr val="000000"/>
                </a:solidFill>
                <a:effectLst/>
                <a:latin typeface="CourierNew"/>
              </a:rPr>
              <a:t>fcntl(fd, F_SETOWN, process_id)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signal-driven I/O on socket</a:t>
            </a:r>
          </a:p>
          <a:p>
            <a:pPr lvl="1"/>
            <a:r>
              <a:rPr lang="en-AU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Turn on asynchronous mode</a:t>
            </a:r>
          </a:p>
          <a:p>
            <a:pPr lvl="1"/>
            <a:r>
              <a:rPr lang="en-AU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Turn on non-blocking mode</a:t>
            </a:r>
          </a:p>
          <a:p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importance is determining what conditions cause</a:t>
            </a:r>
            <a:b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SIGIO to be generated for the socket owner</a:t>
            </a:r>
            <a:r>
              <a:rPr lang="en-AU"/>
              <a:t> </a:t>
            </a:r>
            <a:br>
              <a:rPr lang="en-AU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DA78-582B-4E71-BF57-7B52214E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Signal-driven I/O: use </a:t>
            </a:r>
            <a:r>
              <a:rPr lang="en-AU" sz="4000" b="0" i="0">
                <a:solidFill>
                  <a:srgbClr val="D2533C"/>
                </a:solidFill>
                <a:effectLst/>
                <a:latin typeface="CourierNew"/>
              </a:rPr>
              <a:t>fcntl()</a:t>
            </a:r>
            <a:r>
              <a:rPr lang="en-AU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E3C8-4041-45AC-803E-940C2545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signal-driven I/O on socket</a:t>
            </a:r>
            <a:r>
              <a:rPr lang="en-AU"/>
              <a:t> 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US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Turn off asynchronous I/O mode</a:t>
            </a:r>
            <a:r>
              <a:rPr lang="en-US"/>
              <a:t> </a:t>
            </a:r>
            <a:br>
              <a:rPr lang="en-US"/>
            </a:b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2951-8D34-47BC-ADD6-CBB325C7CE7A}"/>
              </a:ext>
            </a:extLst>
          </p:cNvPr>
          <p:cNvSpPr txBox="1"/>
          <p:nvPr/>
        </p:nvSpPr>
        <p:spPr>
          <a:xfrm>
            <a:off x="533400" y="2133600"/>
            <a:ext cx="83820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flags;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Get the file status flags and file access modes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 (flags = fcntl (fd, F_GETFL, 0))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err_sys(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"F_GETFL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Set a socket as nonblocking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(fcntl(fd, F_SETFL, flags | O_ASYNC | O_NONBLOCK)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err_sys(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"F_SETFL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r>
              <a:rPr lang="en-AU"/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3E75-509D-48F6-AAD5-DC5D8EDB6AAC}"/>
              </a:ext>
            </a:extLst>
          </p:cNvPr>
          <p:cNvSpPr txBox="1"/>
          <p:nvPr/>
        </p:nvSpPr>
        <p:spPr>
          <a:xfrm>
            <a:off x="533400" y="4698325"/>
            <a:ext cx="83820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flags;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Get the file status flags and file access modes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 (flags = fcntl (fd, F_GETFL, 0))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err_sys(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"F_GETFL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Turn off non-blocking mode on socket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(fcntl(fd, F_SETFL, flags &amp; ~O_ASYNC &amp; ~O_NONBLOCK)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err_sys(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"F_SETFL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r>
              <a:rPr lang="en-AU"/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21C2-7A52-4404-850C-7773AB0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Signal-driven I/O: use </a:t>
            </a:r>
            <a:r>
              <a:rPr lang="en-US" sz="4000" b="0" i="0">
                <a:solidFill>
                  <a:srgbClr val="D2533C"/>
                </a:solidFill>
                <a:effectLst/>
                <a:latin typeface="CourierNew"/>
              </a:rPr>
              <a:t>ioctl()</a:t>
            </a:r>
            <a:r>
              <a:rPr lang="en-US"/>
              <a:t> 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6B9D0-E043-4EAB-A6A4-BBC2C0CA75A3}"/>
              </a:ext>
            </a:extLst>
          </p:cNvPr>
          <p:cNvSpPr txBox="1"/>
          <p:nvPr/>
        </p:nvSpPr>
        <p:spPr>
          <a:xfrm>
            <a:off x="457200" y="1600200"/>
            <a:ext cx="83820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on = 1;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Set a socket as nonblocking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ioctl(fd, FIOASYNC, (</a:t>
            </a: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*)&amp;on);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ioctl(fd, FIONBIO, (</a:t>
            </a: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*)&amp;on)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on = 0;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Turn off non-blocking mode on socket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ioctl(fd, FIOASYNC, (</a:t>
            </a: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*)&amp;on);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ioctl(fd, FIONBIO, (</a:t>
            </a: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*)&amp;on)</a:t>
            </a:r>
            <a:r>
              <a:rPr lang="en-AU"/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F85D-0A4C-4D8B-95DF-AA2B5E6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SIGIO on sockets</a:t>
            </a:r>
            <a:r>
              <a:rPr lang="en-AU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7EBD-1964-4ADB-B960-B20F81C6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UDP socket: The signal SIGIO is generated whenever</a:t>
            </a:r>
          </a:p>
          <a:p>
            <a:pPr lvl="1"/>
            <a:r>
              <a:rPr lang="en-US"/>
              <a:t>A datagram arrives for the socket</a:t>
            </a:r>
          </a:p>
          <a:p>
            <a:pPr lvl="1"/>
            <a:r>
              <a:rPr lang="en-US"/>
              <a:t>An asynchronous error occurs on the socket</a:t>
            </a:r>
          </a:p>
          <a:p>
            <a:r>
              <a:rPr lang="en-US"/>
              <a:t>TCP socket: the following conditions all cause SIGIO to</a:t>
            </a:r>
          </a:p>
          <a:p>
            <a:r>
              <a:rPr lang="en-US"/>
              <a:t>be generated(very complex)</a:t>
            </a:r>
          </a:p>
          <a:p>
            <a:pPr lvl="1"/>
            <a:r>
              <a:rPr lang="en-US"/>
              <a:t>A connection request has completed on a listening socket</a:t>
            </a:r>
          </a:p>
          <a:p>
            <a:pPr lvl="1"/>
            <a:r>
              <a:rPr lang="en-US"/>
              <a:t>A disconnect request has been initiated</a:t>
            </a:r>
          </a:p>
          <a:p>
            <a:pPr lvl="1"/>
            <a:r>
              <a:rPr lang="en-US"/>
              <a:t>A disconnect request has completed</a:t>
            </a:r>
          </a:p>
          <a:p>
            <a:pPr lvl="1"/>
            <a:r>
              <a:rPr lang="en-US"/>
              <a:t>Half of a connection has been shut down</a:t>
            </a:r>
          </a:p>
          <a:p>
            <a:pPr lvl="1"/>
            <a:r>
              <a:rPr lang="en-US"/>
              <a:t>Data has arrived on a socket</a:t>
            </a:r>
          </a:p>
          <a:p>
            <a:pPr lvl="1"/>
            <a:r>
              <a:rPr lang="en-US"/>
              <a:t>Data has been sent from a socket (i.e., the output buffer has free</a:t>
            </a:r>
          </a:p>
          <a:p>
            <a:pPr lvl="1"/>
            <a:r>
              <a:rPr lang="en-US"/>
              <a:t>space)</a:t>
            </a:r>
          </a:p>
          <a:p>
            <a:pPr lvl="1"/>
            <a:r>
              <a:rPr lang="en-US"/>
              <a:t>An asynchronous error occurred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04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565F-7BB5-4DA0-8416-3178146A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000" b="0" i="0">
                <a:solidFill>
                  <a:srgbClr val="D2533C"/>
                </a:solidFill>
                <a:effectLst/>
                <a:latin typeface="Arial" panose="020B0604020202020204" pitchFamily="34" charset="0"/>
              </a:rPr>
              <a:t>Example: signal-driven I/O on UDP socket</a:t>
            </a:r>
            <a:r>
              <a:rPr lang="en-AU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300B-832E-4AE1-A6D1-5A2F4C54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See source code</a:t>
            </a:r>
            <a:r>
              <a:rPr lang="en-AU"/>
              <a:t> </a:t>
            </a:r>
            <a:br>
              <a:rPr lang="en-AU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05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IO</a:t>
            </a:r>
          </a:p>
          <a:p>
            <a:pPr eaLnBrk="1" hangingPunct="1"/>
            <a:r>
              <a:rPr lang="en-US" altLang="en-US"/>
              <a:t>Signal-driven I/O</a:t>
            </a:r>
          </a:p>
          <a:p>
            <a:pPr eaLnBrk="1" hangingPunct="1"/>
            <a:r>
              <a:rPr lang="en-US" altLang="en-US"/>
              <a:t>Some advanced I/O functions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12B-E2B1-47C4-965A-3A7D023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Blocking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B15C-AC00-4E5A-9C56-BCA0AF8B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default, sockets are blocking: when a socket call cannot be completed immediately, the process is put to sleep, waiting for the condition to be true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functions: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"/>
              </a:rPr>
              <a:t>recv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"/>
              </a:rPr>
              <a:t>recvfrom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93A299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Blocks until some data arrives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function: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send()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"/>
              </a:rPr>
              <a:t>sendto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93A299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TCP: blocks until there is free space in sending buffer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93A299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UDP: block on some systems due to the buffering and flow control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Accepting incoming connections: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accept()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 dirty="0">
                <a:solidFill>
                  <a:srgbClr val="93A299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Blocks until a new connection is available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Initiating outgoing connections: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  <a:t>connect()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 dirty="0">
                <a:solidFill>
                  <a:srgbClr val="93A299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Blocks until the client receives the ACK of its SYN</a:t>
            </a:r>
            <a:r>
              <a:rPr lang="en-US" dirty="0"/>
              <a:t> 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12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759C-ABF9-4721-9BF1-DEB124E0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Non-blocking I/O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B2DF-215F-404E-8852-773D8825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Non-blocking I/O model: I/O function returns immediately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is no data to return, so the kernel immediately returns an error of EWOULDBLOCK instead</a:t>
            </a:r>
            <a:r>
              <a:rPr lang="en-US"/>
              <a:t> </a:t>
            </a:r>
            <a:br>
              <a:rPr lang="en-US"/>
            </a:b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3A36A-9F81-44B8-89B8-62C0B191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868"/>
            <a:ext cx="6934200" cy="38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C4F3-40FF-40D4-835F-D8008C55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45">
                <a:solidFill>
                  <a:srgbClr val="D2533C"/>
                </a:solidFill>
                <a:latin typeface="Arial"/>
                <a:cs typeface="Arial"/>
              </a:rPr>
              <a:t>Non-blocking </a:t>
            </a:r>
            <a:r>
              <a:rPr lang="en-US" sz="4000" spc="-40">
                <a:solidFill>
                  <a:srgbClr val="D2533C"/>
                </a:solidFill>
                <a:latin typeface="Arial"/>
                <a:cs typeface="Arial"/>
              </a:rPr>
              <a:t>I/O: </a:t>
            </a:r>
            <a:r>
              <a:rPr lang="en-US" sz="4000" spc="-30">
                <a:solidFill>
                  <a:srgbClr val="D2533C"/>
                </a:solidFill>
                <a:latin typeface="Arial"/>
                <a:cs typeface="Arial"/>
              </a:rPr>
              <a:t>use</a:t>
            </a:r>
            <a:r>
              <a:rPr lang="en-US" sz="4000" spc="-28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lang="en-US" sz="4000" spc="-45">
                <a:solidFill>
                  <a:srgbClr val="D2533C"/>
                </a:solidFill>
                <a:latin typeface="Courier New"/>
                <a:cs typeface="Courier New"/>
              </a:rPr>
              <a:t>fcntl()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2AB2-1123-4446-A7B9-8D1C347C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8460" marR="563880" indent="-9144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7909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378460" marR="563880" indent="-9144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7909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378460" marR="563880" indent="-9144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79095" algn="l"/>
              </a:tabLst>
            </a:pPr>
            <a:r>
              <a:rPr lang="en-US" sz="2000" dirty="0">
                <a:latin typeface="Arial"/>
                <a:cs typeface="Arial"/>
              </a:rPr>
              <a:t>Perform the </a:t>
            </a:r>
            <a:r>
              <a:rPr lang="en-US" sz="2000" spc="-5" dirty="0">
                <a:latin typeface="Arial"/>
                <a:cs typeface="Arial"/>
              </a:rPr>
              <a:t>file </a:t>
            </a:r>
            <a:r>
              <a:rPr lang="en-US" sz="2000" dirty="0">
                <a:latin typeface="Arial"/>
                <a:cs typeface="Arial"/>
              </a:rPr>
              <a:t>control operations </a:t>
            </a:r>
            <a:r>
              <a:rPr lang="en-US" sz="2000" spc="-5" dirty="0">
                <a:latin typeface="Arial"/>
                <a:cs typeface="Arial"/>
              </a:rPr>
              <a:t>described below on  open files</a:t>
            </a:r>
            <a:endParaRPr lang="en-US" sz="2000" dirty="0">
              <a:latin typeface="Arial"/>
              <a:cs typeface="Arial"/>
            </a:endParaRPr>
          </a:p>
          <a:p>
            <a:pPr marL="378460" indent="-92075">
              <a:lnSpc>
                <a:spcPct val="100000"/>
              </a:lnSpc>
              <a:spcBef>
                <a:spcPts val="290"/>
              </a:spcBef>
              <a:buClr>
                <a:srgbClr val="93A299"/>
              </a:buClr>
              <a:buSzPct val="83333"/>
              <a:buChar char="•"/>
              <a:tabLst>
                <a:tab pos="379095" algn="l"/>
              </a:tabLst>
            </a:pPr>
            <a:r>
              <a:rPr lang="en-US" sz="2000" spc="-5" dirty="0">
                <a:latin typeface="Arial"/>
                <a:cs typeface="Arial"/>
              </a:rPr>
              <a:t>Parameter:</a:t>
            </a:r>
            <a:endParaRPr lang="en-US" sz="2000" dirty="0">
              <a:latin typeface="Arial"/>
              <a:cs typeface="Arial"/>
            </a:endParaRPr>
          </a:p>
          <a:p>
            <a:pPr marL="515620" lvl="1" indent="-92075">
              <a:lnSpc>
                <a:spcPct val="100000"/>
              </a:lnSpc>
              <a:spcBef>
                <a:spcPts val="175"/>
              </a:spcBef>
              <a:buClr>
                <a:srgbClr val="93A299"/>
              </a:buClr>
              <a:buSzPct val="85000"/>
              <a:buChar char="•"/>
              <a:tabLst>
                <a:tab pos="516255" algn="l"/>
              </a:tabLst>
            </a:pPr>
            <a:r>
              <a:rPr lang="en-US" spc="-5" dirty="0">
                <a:latin typeface="Arial"/>
                <a:cs typeface="Arial"/>
              </a:rPr>
              <a:t>[IN]</a:t>
            </a:r>
            <a:r>
              <a:rPr lang="en-US" spc="-5" dirty="0" err="1">
                <a:latin typeface="Courier New"/>
                <a:cs typeface="Courier New"/>
              </a:rPr>
              <a:t>fd</a:t>
            </a:r>
            <a:r>
              <a:rPr lang="en-US" spc="-5" dirty="0">
                <a:latin typeface="Arial"/>
                <a:cs typeface="Arial"/>
              </a:rPr>
              <a:t>: the file descriptor</a:t>
            </a:r>
            <a:endParaRPr lang="en-US" dirty="0">
              <a:latin typeface="Arial"/>
              <a:cs typeface="Arial"/>
            </a:endParaRPr>
          </a:p>
          <a:p>
            <a:pPr marL="515620" lvl="1" indent="-92075">
              <a:lnSpc>
                <a:spcPct val="100000"/>
              </a:lnSpc>
              <a:spcBef>
                <a:spcPts val="240"/>
              </a:spcBef>
              <a:buClr>
                <a:srgbClr val="93A299"/>
              </a:buClr>
              <a:buSzPct val="85000"/>
              <a:buChar char="•"/>
              <a:tabLst>
                <a:tab pos="516255" algn="l"/>
              </a:tabLst>
            </a:pPr>
            <a:r>
              <a:rPr lang="en-US" spc="-5" dirty="0">
                <a:latin typeface="Arial"/>
                <a:cs typeface="Arial"/>
              </a:rPr>
              <a:t>[IN]</a:t>
            </a:r>
            <a:r>
              <a:rPr lang="en-US" spc="-5" dirty="0" err="1">
                <a:latin typeface="Courier New"/>
                <a:cs typeface="Courier New"/>
              </a:rPr>
              <a:t>cmd</a:t>
            </a:r>
            <a:r>
              <a:rPr lang="en-US" spc="-5" dirty="0">
                <a:latin typeface="Arial"/>
                <a:cs typeface="Arial"/>
              </a:rPr>
              <a:t>: the control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operation</a:t>
            </a:r>
            <a:endParaRPr lang="en-US" dirty="0">
              <a:latin typeface="Arial"/>
              <a:cs typeface="Arial"/>
            </a:endParaRPr>
          </a:p>
          <a:p>
            <a:pPr marL="515620" lvl="1" indent="-92075">
              <a:lnSpc>
                <a:spcPct val="100000"/>
              </a:lnSpc>
              <a:spcBef>
                <a:spcPts val="240"/>
              </a:spcBef>
              <a:buClr>
                <a:srgbClr val="93A299"/>
              </a:buClr>
              <a:buSzPct val="85000"/>
              <a:buChar char="•"/>
              <a:tabLst>
                <a:tab pos="516255" algn="l"/>
              </a:tabLst>
            </a:pPr>
            <a:r>
              <a:rPr lang="en-US" dirty="0">
                <a:latin typeface="Arial"/>
                <a:cs typeface="Arial"/>
              </a:rPr>
              <a:t>The 3</a:t>
            </a:r>
            <a:r>
              <a:rPr lang="en-US" baseline="25641" dirty="0">
                <a:latin typeface="Arial"/>
                <a:cs typeface="Arial"/>
              </a:rPr>
              <a:t>rd </a:t>
            </a:r>
            <a:r>
              <a:rPr lang="en-US" spc="-5" dirty="0">
                <a:latin typeface="Arial"/>
                <a:cs typeface="Arial"/>
              </a:rPr>
              <a:t>argument according to</a:t>
            </a:r>
            <a:r>
              <a:rPr lang="en-US" spc="-100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Courier New"/>
                <a:cs typeface="Courier New"/>
              </a:rPr>
              <a:t>cmd</a:t>
            </a:r>
            <a:endParaRPr lang="en-US" dirty="0">
              <a:latin typeface="Courier New"/>
              <a:cs typeface="Courier New"/>
            </a:endParaRPr>
          </a:p>
          <a:p>
            <a:pPr marL="378460" indent="-92075">
              <a:lnSpc>
                <a:spcPct val="100000"/>
              </a:lnSpc>
              <a:spcBef>
                <a:spcPts val="355"/>
              </a:spcBef>
              <a:buClr>
                <a:srgbClr val="93A299"/>
              </a:buClr>
              <a:buSzPct val="83333"/>
              <a:buChar char="•"/>
              <a:tabLst>
                <a:tab pos="379095" algn="l"/>
              </a:tabLst>
            </a:pPr>
            <a:r>
              <a:rPr lang="en-US" sz="2000" spc="-5" dirty="0">
                <a:latin typeface="Arial"/>
                <a:cs typeface="Arial"/>
              </a:rPr>
              <a:t>Return:</a:t>
            </a:r>
            <a:endParaRPr lang="en-US" sz="2000" dirty="0">
              <a:latin typeface="Arial"/>
              <a:cs typeface="Arial"/>
            </a:endParaRPr>
          </a:p>
          <a:p>
            <a:pPr marL="515620" lvl="1" indent="-92075">
              <a:lnSpc>
                <a:spcPct val="100000"/>
              </a:lnSpc>
              <a:spcBef>
                <a:spcPts val="245"/>
              </a:spcBef>
              <a:buClr>
                <a:srgbClr val="93A299"/>
              </a:buClr>
              <a:buSzPct val="85000"/>
              <a:buChar char="•"/>
              <a:tabLst>
                <a:tab pos="516255" algn="l"/>
              </a:tabLst>
            </a:pPr>
            <a:r>
              <a:rPr lang="en-US" spc="-10" dirty="0">
                <a:latin typeface="Arial"/>
                <a:cs typeface="Arial"/>
              </a:rPr>
              <a:t>Return </a:t>
            </a:r>
            <a:r>
              <a:rPr lang="en-US" spc="-5" dirty="0">
                <a:latin typeface="Arial"/>
                <a:cs typeface="Arial"/>
              </a:rPr>
              <a:t>-1 on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  <a:p>
            <a:pPr marL="515620" lvl="1" indent="-92075">
              <a:lnSpc>
                <a:spcPct val="100000"/>
              </a:lnSpc>
              <a:spcBef>
                <a:spcPts val="170"/>
              </a:spcBef>
              <a:buClr>
                <a:srgbClr val="93A299"/>
              </a:buClr>
              <a:buSzPct val="85000"/>
              <a:buChar char="•"/>
              <a:tabLst>
                <a:tab pos="516255" algn="l"/>
              </a:tabLst>
            </a:pPr>
            <a:r>
              <a:rPr lang="en-US" spc="-5" dirty="0">
                <a:latin typeface="Arial"/>
                <a:cs typeface="Arial"/>
              </a:rPr>
              <a:t>Otherwise, return </a:t>
            </a:r>
            <a:r>
              <a:rPr lang="en-US" spc="-10" dirty="0">
                <a:latin typeface="Arial"/>
                <a:cs typeface="Arial"/>
              </a:rPr>
              <a:t>others depending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Courier New"/>
                <a:cs typeface="Courier New"/>
              </a:rPr>
              <a:t>cmd</a:t>
            </a:r>
            <a:endParaRPr lang="en-AU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016131AA-6FD5-4A1F-BF7A-521F60C31A65}"/>
              </a:ext>
            </a:extLst>
          </p:cNvPr>
          <p:cNvSpPr txBox="1"/>
          <p:nvPr/>
        </p:nvSpPr>
        <p:spPr>
          <a:xfrm>
            <a:off x="457200" y="1600200"/>
            <a:ext cx="7924800" cy="5366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855"/>
              </a:spcBef>
            </a:pPr>
            <a:r>
              <a:rPr sz="1700" spc="-10">
                <a:solidFill>
                  <a:srgbClr val="0000FF"/>
                </a:solidFill>
                <a:latin typeface="Courier New"/>
                <a:cs typeface="Courier New"/>
              </a:rPr>
              <a:t>#</a:t>
            </a:r>
            <a:r>
              <a:rPr sz="1700" spc="-10" dirty="0">
                <a:solidFill>
                  <a:srgbClr val="0000FF"/>
                </a:solidFill>
                <a:latin typeface="Courier New"/>
                <a:cs typeface="Courier New"/>
              </a:rPr>
              <a:t>include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A31515"/>
                </a:solidFill>
                <a:latin typeface="Courier New"/>
                <a:cs typeface="Courier New"/>
              </a:rPr>
              <a:t>&lt;fcntl.h&gt;</a:t>
            </a:r>
            <a:endParaRPr sz="17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00" spc="-10" dirty="0">
                <a:latin typeface="Courier New"/>
                <a:cs typeface="Courier New"/>
              </a:rPr>
              <a:t>fcntl(int fd,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00" spc="-5" dirty="0">
                <a:latin typeface="Courier New"/>
                <a:cs typeface="Courier New"/>
              </a:rPr>
              <a:t>cmd, </a:t>
            </a:r>
            <a:r>
              <a:rPr sz="1700" spc="-10" dirty="0">
                <a:latin typeface="Courier New"/>
                <a:cs typeface="Courier New"/>
              </a:rPr>
              <a:t>... </a:t>
            </a:r>
            <a:r>
              <a:rPr sz="1700" spc="-5" dirty="0">
                <a:solidFill>
                  <a:srgbClr val="008000"/>
                </a:solidFill>
                <a:latin typeface="Courier New"/>
                <a:cs typeface="Courier New"/>
              </a:rPr>
              <a:t>/* int arg </a:t>
            </a:r>
            <a:r>
              <a:rPr sz="1700" spc="-1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r>
              <a:rPr sz="1700" spc="-45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700" spc="-5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60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18BC-37F8-4C16-B079-289D12FB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 I/O: use ioctl()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071B-9CCC-4CDA-99EF-1722CBCB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  <a:p>
            <a:endParaRPr lang="en-AU"/>
          </a:p>
          <a:p>
            <a:r>
              <a:rPr lang="en-US"/>
              <a:t>Manipulates the underlying device parameters of special files and control operating characteristics of files</a:t>
            </a:r>
          </a:p>
          <a:p>
            <a:r>
              <a:rPr lang="en-US"/>
              <a:t>Parameters</a:t>
            </a:r>
          </a:p>
          <a:p>
            <a:pPr lvl="1"/>
            <a:r>
              <a:rPr lang="en-US"/>
              <a:t>[IN]fd: the file descriptor</a:t>
            </a:r>
          </a:p>
          <a:p>
            <a:pPr lvl="1"/>
            <a:r>
              <a:rPr lang="en-US"/>
              <a:t>[IN]request: device-dependent request code</a:t>
            </a:r>
          </a:p>
          <a:p>
            <a:pPr lvl="1"/>
            <a:r>
              <a:rPr lang="en-US"/>
              <a:t>The 3rd argument according to request</a:t>
            </a:r>
          </a:p>
          <a:p>
            <a:r>
              <a:rPr lang="en-US"/>
              <a:t>Return:</a:t>
            </a:r>
          </a:p>
          <a:p>
            <a:pPr lvl="1"/>
            <a:r>
              <a:rPr lang="en-US"/>
              <a:t>0 if succeed</a:t>
            </a:r>
          </a:p>
          <a:p>
            <a:pPr lvl="1"/>
            <a:r>
              <a:rPr lang="en-US"/>
              <a:t>-1 if error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97B01-EAA5-41E9-8E2D-0310DBA4DFD0}"/>
              </a:ext>
            </a:extLst>
          </p:cNvPr>
          <p:cNvSpPr txBox="1"/>
          <p:nvPr/>
        </p:nvSpPr>
        <p:spPr>
          <a:xfrm>
            <a:off x="457200" y="1600200"/>
            <a:ext cx="8001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#include </a:t>
            </a:r>
            <a:r>
              <a:rPr lang="en-US" sz="1800" b="0" i="0">
                <a:solidFill>
                  <a:srgbClr val="A31515"/>
                </a:solidFill>
                <a:effectLst/>
                <a:latin typeface="CourierNew"/>
              </a:rPr>
              <a:t>&lt;sys/ioctl.h&gt;</a:t>
            </a:r>
            <a:br>
              <a:rPr lang="en-US" sz="1800" b="0" i="0">
                <a:solidFill>
                  <a:srgbClr val="A31515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ioctl(int fd, </a:t>
            </a: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request, ... </a:t>
            </a: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/* void arg */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r>
              <a:rPr lang="en-US" sz="1600"/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7AE5A-D708-4656-B5AB-40F502EC1D6F}"/>
              </a:ext>
            </a:extLst>
          </p:cNvPr>
          <p:cNvSpPr txBox="1"/>
          <p:nvPr/>
        </p:nvSpPr>
        <p:spPr>
          <a:xfrm>
            <a:off x="3048000" y="4852834"/>
            <a:ext cx="609600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on = 1;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/* Set a socket as nonblocking */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ioctl(fd, FIONBIO, (</a:t>
            </a: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*)&amp;on);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on = 0;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/* Turn off non-blocking mode on socket */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ioctl(fd, FIONBIO, (</a:t>
            </a: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char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*)&amp;on);</a:t>
            </a:r>
            <a:r>
              <a:rPr lang="en-US"/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6D9-B27C-4C6B-9195-5D38CF8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45">
                <a:solidFill>
                  <a:srgbClr val="D2533C"/>
                </a:solidFill>
                <a:latin typeface="Arial"/>
                <a:cs typeface="Arial"/>
              </a:rPr>
              <a:t>Non-blocking </a:t>
            </a:r>
            <a:r>
              <a:rPr lang="en-US" sz="4000" spc="-40">
                <a:solidFill>
                  <a:srgbClr val="D2533C"/>
                </a:solidFill>
                <a:latin typeface="Arial"/>
                <a:cs typeface="Arial"/>
              </a:rPr>
              <a:t>I/O: </a:t>
            </a:r>
            <a:r>
              <a:rPr lang="en-US" sz="4000" spc="-30">
                <a:solidFill>
                  <a:srgbClr val="D2533C"/>
                </a:solidFill>
                <a:latin typeface="Arial"/>
                <a:cs typeface="Arial"/>
              </a:rPr>
              <a:t>use</a:t>
            </a:r>
            <a:r>
              <a:rPr lang="en-US" sz="4000" spc="-28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lang="en-US" sz="4000" spc="-45">
                <a:solidFill>
                  <a:srgbClr val="D2533C"/>
                </a:solidFill>
                <a:latin typeface="Courier New"/>
                <a:cs typeface="Courier New"/>
              </a:rPr>
              <a:t>fcntl()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E29A-1E9E-477C-92FD-BB4399E2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>
                <a:latin typeface="Arial"/>
                <a:cs typeface="Arial"/>
              </a:rPr>
              <a:t>Set </a:t>
            </a:r>
            <a:r>
              <a:rPr lang="en-AU" sz="2400" spc="-5">
                <a:latin typeface="Arial"/>
                <a:cs typeface="Arial"/>
              </a:rPr>
              <a:t>non-blocking</a:t>
            </a:r>
            <a:r>
              <a:rPr lang="en-AU" sz="2400" spc="-30">
                <a:latin typeface="Arial"/>
                <a:cs typeface="Arial"/>
              </a:rPr>
              <a:t> </a:t>
            </a:r>
            <a:r>
              <a:rPr lang="en-AU" sz="2400">
                <a:latin typeface="Arial"/>
                <a:cs typeface="Arial"/>
              </a:rPr>
              <a:t>mode</a:t>
            </a:r>
          </a:p>
          <a:p>
            <a:endParaRPr lang="en-AU">
              <a:latin typeface="Arial"/>
              <a:cs typeface="Arial"/>
            </a:endParaRPr>
          </a:p>
          <a:p>
            <a:endParaRPr lang="en-AU" sz="2400">
              <a:latin typeface="Arial"/>
              <a:cs typeface="Arial"/>
            </a:endParaRPr>
          </a:p>
          <a:p>
            <a:endParaRPr lang="en-AU">
              <a:latin typeface="Arial"/>
              <a:cs typeface="Arial"/>
            </a:endParaRPr>
          </a:p>
          <a:p>
            <a:endParaRPr lang="en-AU" sz="2400">
              <a:latin typeface="Arial"/>
              <a:cs typeface="Arial"/>
            </a:endParaRPr>
          </a:p>
          <a:p>
            <a:r>
              <a:rPr lang="en-AU" sz="2400" spc="-15">
                <a:latin typeface="Arial"/>
                <a:cs typeface="Arial"/>
              </a:rPr>
              <a:t>Turn </a:t>
            </a:r>
            <a:r>
              <a:rPr lang="en-AU" sz="2400" spc="-5">
                <a:latin typeface="Arial"/>
                <a:cs typeface="Arial"/>
              </a:rPr>
              <a:t>off non-blocking</a:t>
            </a:r>
            <a:r>
              <a:rPr lang="en-AU" sz="2400" spc="-30">
                <a:latin typeface="Arial"/>
                <a:cs typeface="Arial"/>
              </a:rPr>
              <a:t> </a:t>
            </a:r>
            <a:r>
              <a:rPr lang="en-AU" sz="2400">
                <a:latin typeface="Arial"/>
                <a:cs typeface="Arial"/>
              </a:rPr>
              <a:t>mode</a:t>
            </a:r>
          </a:p>
          <a:p>
            <a:endParaRPr lang="en-AU" sz="2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3879-206A-4569-A6BB-444357F754C6}"/>
              </a:ext>
            </a:extLst>
          </p:cNvPr>
          <p:cNvSpPr txBox="1"/>
          <p:nvPr/>
        </p:nvSpPr>
        <p:spPr>
          <a:xfrm>
            <a:off x="304800" y="2057400"/>
            <a:ext cx="85344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90"/>
              </a:spcBef>
              <a:tabLst>
                <a:tab pos="596900" algn="l"/>
              </a:tabLst>
            </a:pPr>
            <a:r>
              <a:rPr lang="en-AU" sz="160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lang="en-AU" sz="1600" spc="-5">
                <a:latin typeface="Courier New"/>
                <a:cs typeface="Courier New"/>
              </a:rPr>
              <a:t>flags;</a:t>
            </a:r>
            <a:endParaRPr lang="en-AU" sz="1600">
              <a:latin typeface="Courier New"/>
              <a:cs typeface="Courier New"/>
            </a:endParaRPr>
          </a:p>
          <a:p>
            <a:pPr marL="76200" marR="476250">
              <a:lnSpc>
                <a:spcPct val="100000"/>
              </a:lnSpc>
              <a:tabLst>
                <a:tab pos="337820" algn="l"/>
              </a:tabLst>
            </a:pPr>
            <a:r>
              <a:rPr lang="en-AU" sz="1600" spc="-5">
                <a:solidFill>
                  <a:srgbClr val="008000"/>
                </a:solidFill>
                <a:latin typeface="Courier New"/>
                <a:cs typeface="Courier New"/>
              </a:rPr>
              <a:t>/* Get the file status </a:t>
            </a:r>
            <a:r>
              <a:rPr lang="en-AU" sz="1600">
                <a:solidFill>
                  <a:srgbClr val="008000"/>
                </a:solidFill>
                <a:latin typeface="Courier New"/>
                <a:cs typeface="Courier New"/>
              </a:rPr>
              <a:t>flags </a:t>
            </a:r>
            <a:r>
              <a:rPr lang="en-AU" sz="1600" spc="-5">
                <a:solidFill>
                  <a:srgbClr val="008000"/>
                </a:solidFill>
                <a:latin typeface="Courier New"/>
                <a:cs typeface="Courier New"/>
              </a:rPr>
              <a:t>and file access modes */  </a:t>
            </a:r>
          </a:p>
          <a:p>
            <a:pPr marL="76200" marR="476250">
              <a:lnSpc>
                <a:spcPct val="100000"/>
              </a:lnSpc>
              <a:tabLst>
                <a:tab pos="337820" algn="l"/>
              </a:tabLst>
            </a:pPr>
            <a:r>
              <a:rPr lang="en-AU" sz="1600" spc="-5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lang="en-AU" sz="1600" spc="-5">
                <a:latin typeface="Courier New"/>
                <a:cs typeface="Courier New"/>
              </a:rPr>
              <a:t>((flags </a:t>
            </a:r>
            <a:r>
              <a:rPr lang="en-AU" sz="1600">
                <a:latin typeface="Courier New"/>
                <a:cs typeface="Courier New"/>
              </a:rPr>
              <a:t>= </a:t>
            </a:r>
            <a:r>
              <a:rPr lang="en-AU" sz="1600" spc="-5">
                <a:latin typeface="Courier New"/>
                <a:cs typeface="Courier New"/>
              </a:rPr>
              <a:t>fcntl(fd, F_GETFL, 0)) </a:t>
            </a:r>
            <a:r>
              <a:rPr lang="en-AU" sz="1600">
                <a:latin typeface="Courier New"/>
                <a:cs typeface="Courier New"/>
              </a:rPr>
              <a:t>&lt;</a:t>
            </a:r>
            <a:r>
              <a:rPr lang="en-AU" sz="1600" spc="20">
                <a:latin typeface="Courier New"/>
                <a:cs typeface="Courier New"/>
              </a:rPr>
              <a:t> </a:t>
            </a:r>
            <a:r>
              <a:rPr lang="en-AU" sz="1600">
                <a:latin typeface="Courier New"/>
                <a:cs typeface="Courier New"/>
              </a:rPr>
              <a:t>0)</a:t>
            </a:r>
          </a:p>
          <a:p>
            <a:pPr marL="76200" marR="476250">
              <a:lnSpc>
                <a:spcPct val="100000"/>
              </a:lnSpc>
              <a:tabLst>
                <a:tab pos="337820" algn="l"/>
              </a:tabLst>
            </a:pPr>
            <a:r>
              <a:rPr lang="en-AU" sz="1600" spc="-5">
                <a:latin typeface="Courier New"/>
                <a:cs typeface="Courier New"/>
              </a:rPr>
              <a:t>		perror(</a:t>
            </a:r>
            <a:r>
              <a:rPr lang="en-AU" sz="1600" spc="-5">
                <a:solidFill>
                  <a:srgbClr val="A31515"/>
                </a:solidFill>
                <a:latin typeface="Courier New"/>
                <a:cs typeface="Courier New"/>
              </a:rPr>
              <a:t>"F_GETFL</a:t>
            </a:r>
            <a:r>
              <a:rPr lang="en-AU" sz="160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lang="en-AU" sz="1600" spc="-5">
                <a:solidFill>
                  <a:srgbClr val="A31515"/>
                </a:solidFill>
                <a:latin typeface="Courier New"/>
                <a:cs typeface="Courier New"/>
              </a:rPr>
              <a:t>error"</a:t>
            </a:r>
            <a:r>
              <a:rPr lang="en-AU" sz="1600" spc="-5">
                <a:latin typeface="Courier New"/>
                <a:cs typeface="Courier New"/>
              </a:rPr>
              <a:t>);</a:t>
            </a:r>
            <a:endParaRPr lang="en-AU" sz="1600">
              <a:latin typeface="Courier New"/>
              <a:cs typeface="Courier New"/>
            </a:endParaRPr>
          </a:p>
          <a:p>
            <a:pPr marL="76200" marR="476250">
              <a:lnSpc>
                <a:spcPct val="100000"/>
              </a:lnSpc>
              <a:tabLst>
                <a:tab pos="337820" algn="l"/>
              </a:tabLst>
            </a:pPr>
            <a:r>
              <a:rPr lang="en-AU" sz="1600" spc="-5">
                <a:solidFill>
                  <a:srgbClr val="008000"/>
                </a:solidFill>
                <a:latin typeface="Courier New"/>
                <a:cs typeface="Courier New"/>
              </a:rPr>
              <a:t>/* Set </a:t>
            </a:r>
            <a:r>
              <a:rPr lang="en-AU" sz="1600">
                <a:solidFill>
                  <a:srgbClr val="008000"/>
                </a:solidFill>
                <a:latin typeface="Courier New"/>
                <a:cs typeface="Courier New"/>
              </a:rPr>
              <a:t>a socket as </a:t>
            </a:r>
            <a:r>
              <a:rPr lang="en-AU" sz="1600" spc="-5">
                <a:solidFill>
                  <a:srgbClr val="008000"/>
                </a:solidFill>
                <a:latin typeface="Courier New"/>
                <a:cs typeface="Courier New"/>
              </a:rPr>
              <a:t>nonblocking</a:t>
            </a:r>
            <a:r>
              <a:rPr lang="en-AU" sz="1600" spc="-25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AU" sz="1600" spc="-5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lang="en-AU" sz="1600">
              <a:latin typeface="Courier New"/>
              <a:cs typeface="Courier New"/>
            </a:endParaRPr>
          </a:p>
          <a:p>
            <a:pPr marL="337820" marR="867410" indent="-262255">
              <a:lnSpc>
                <a:spcPct val="100000"/>
              </a:lnSpc>
            </a:pPr>
            <a:r>
              <a:rPr lang="en-AU" sz="1600" spc="-5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lang="en-AU" sz="1600" spc="-5">
                <a:latin typeface="Courier New"/>
                <a:cs typeface="Courier New"/>
              </a:rPr>
              <a:t>(fcntl(fd, F_SETFL, </a:t>
            </a:r>
            <a:r>
              <a:rPr lang="en-AU" sz="1600">
                <a:latin typeface="Courier New"/>
                <a:cs typeface="Courier New"/>
              </a:rPr>
              <a:t>flags | </a:t>
            </a:r>
            <a:r>
              <a:rPr lang="en-AU" sz="1600" spc="-5">
                <a:latin typeface="Courier New"/>
                <a:cs typeface="Courier New"/>
              </a:rPr>
              <a:t>O_NONBLOCK) </a:t>
            </a:r>
            <a:r>
              <a:rPr lang="en-AU" sz="1600">
                <a:latin typeface="Courier New"/>
                <a:cs typeface="Courier New"/>
              </a:rPr>
              <a:t>&lt; </a:t>
            </a:r>
            <a:r>
              <a:rPr lang="en-AU" sz="1600" spc="-5">
                <a:latin typeface="Courier New"/>
                <a:cs typeface="Courier New"/>
              </a:rPr>
              <a:t>0)  </a:t>
            </a:r>
          </a:p>
          <a:p>
            <a:pPr marL="337820" marR="867410" indent="-262255">
              <a:lnSpc>
                <a:spcPct val="100000"/>
              </a:lnSpc>
            </a:pPr>
            <a:r>
              <a:rPr lang="en-AU" sz="1600" spc="-5">
                <a:latin typeface="Courier New"/>
                <a:cs typeface="Courier New"/>
              </a:rPr>
              <a:t>		perror(</a:t>
            </a:r>
            <a:r>
              <a:rPr lang="en-AU" sz="1600" spc="-5">
                <a:solidFill>
                  <a:srgbClr val="A31515"/>
                </a:solidFill>
                <a:latin typeface="Courier New"/>
                <a:cs typeface="Courier New"/>
              </a:rPr>
              <a:t>"F_SETFL</a:t>
            </a:r>
            <a:r>
              <a:rPr lang="en-AU" sz="1600" spc="5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lang="en-AU" sz="1600" spc="-5">
                <a:solidFill>
                  <a:srgbClr val="A31515"/>
                </a:solidFill>
                <a:latin typeface="Courier New"/>
                <a:cs typeface="Courier New"/>
              </a:rPr>
              <a:t>error"</a:t>
            </a:r>
            <a:r>
              <a:rPr lang="en-AU" sz="1600" spc="-5">
                <a:latin typeface="Courier New"/>
                <a:cs typeface="Courier New"/>
              </a:rPr>
              <a:t>);</a:t>
            </a:r>
            <a:endParaRPr lang="en-A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389E-4DD1-4ED9-802C-C0012BA211D9}"/>
              </a:ext>
            </a:extLst>
          </p:cNvPr>
          <p:cNvSpPr txBox="1"/>
          <p:nvPr/>
        </p:nvSpPr>
        <p:spPr>
          <a:xfrm>
            <a:off x="304800" y="4382655"/>
            <a:ext cx="8534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90"/>
              </a:spcBef>
              <a:tabLst>
                <a:tab pos="596900" algn="l"/>
              </a:tabLst>
            </a:pP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int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flags;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Get the file status flags and file access modes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((flags = fcntl(fd, F_GETFL, 0))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perror(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"F_GETFL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  <a:t>/* Turn off non-blocking mode on socket */</a:t>
            </a:r>
            <a:br>
              <a:rPr lang="en-AU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(fcntl(fd, F_SETFL, flags &amp; ~O_NONBLOCK) &lt; 0)</a:t>
            </a:r>
            <a:b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	perror(</a:t>
            </a:r>
            <a:r>
              <a:rPr lang="en-AU" sz="1800" b="0" i="0">
                <a:solidFill>
                  <a:srgbClr val="A31515"/>
                </a:solidFill>
                <a:effectLst/>
                <a:latin typeface="CourierNew"/>
              </a:rPr>
              <a:t>"F_SETFL error"</a:t>
            </a:r>
            <a:r>
              <a:rPr lang="en-AU" sz="1800" b="0" i="0">
                <a:solidFill>
                  <a:srgbClr val="000000"/>
                </a:solidFill>
                <a:effectLst/>
                <a:latin typeface="CourierNew"/>
              </a:rPr>
              <a:t>);</a:t>
            </a:r>
            <a:r>
              <a:rPr lang="en-AU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3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9FC0-4628-49EE-80A4-D03046A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Non-blocking I/O: process return value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FF761-AB1F-42F5-A017-45DC7A762952}"/>
              </a:ext>
            </a:extLst>
          </p:cNvPr>
          <p:cNvSpPr txBox="1"/>
          <p:nvPr/>
        </p:nvSpPr>
        <p:spPr>
          <a:xfrm>
            <a:off x="457200" y="1736229"/>
            <a:ext cx="8001000" cy="33855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//call I/O functions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if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(ret &lt; 0){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	</a:t>
            </a: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//Error on I/O operation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if 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(errno != EWOULDBLOCK)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}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else if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(ret == 0){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	</a:t>
            </a: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//Connection terminated normally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}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FF"/>
                </a:solidFill>
                <a:effectLst/>
                <a:latin typeface="CourierNew"/>
              </a:rPr>
              <a:t>else if</a:t>
            </a: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{</a:t>
            </a:r>
            <a:b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	</a:t>
            </a:r>
            <a: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  <a:t>//I/O operation is successful</a:t>
            </a:r>
            <a:br>
              <a:rPr lang="en-US" sz="1800" b="0" i="0">
                <a:solidFill>
                  <a:srgbClr val="008000"/>
                </a:solidFill>
                <a:effectLst/>
                <a:latin typeface="CourierNew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ourierNew"/>
              </a:rPr>
              <a:t>}</a:t>
            </a:r>
            <a:r>
              <a:rPr lang="en-US"/>
              <a:t> </a:t>
            </a:r>
            <a:br>
              <a:rPr lang="en-US"/>
            </a:b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2204-64D9-4346-8ACA-60366353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Non-blocking I/O:Example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707F7-AE0D-4E47-B153-88DF0BCC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70" y="1447800"/>
            <a:ext cx="5411230" cy="53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9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CP Server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TCP (Transmission Control Protocol)&amp;quot;&quot;/&gt;&lt;property id=&quot;20307&quot; value=&quot;257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11 - &amp;quot;bind()&amp;quot;&quot;/&gt;&lt;property id=&quot;20307&quot; value=&quot;262&quot;/&gt;&lt;/object&gt;&lt;object type=&quot;3&quot; unique_id=&quot;10010&quot;&gt;&lt;property id=&quot;20148&quot; value=&quot;5&quot;/&gt;&lt;property id=&quot;20300&quot; value=&quot;Slide 12 - &amp;quot;listen()&amp;quot;&quot;/&gt;&lt;property id=&quot;20307&quot; value=&quot;264&quot;/&gt;&lt;/object&gt;&lt;object type=&quot;3&quot; unique_id=&quot;10011&quot;&gt;&lt;property id=&quot;20148&quot; value=&quot;5&quot;/&gt;&lt;property id=&quot;20300&quot; value=&quot;Slide 13 - &amp;quot;accept()&amp;quot;&quot;/&gt;&lt;property id=&quot;20307&quot; value=&quot;265&quot;/&gt;&lt;/object&gt;&lt;object type=&quot;3&quot; unique_id=&quot;14550&quot;&gt;&lt;property id=&quot;20148&quot; value=&quot;5&quot;/&gt;&lt;property id=&quot;20300&quot; value=&quot;Slide 10 - &amp;quot;Socket()&amp;quot;&quot;/&gt;&lt;property id=&quot;20307&quot; value=&quot;274&quot;/&gt;&lt;/object&gt;&lt;object type=&quot;3&quot; unique_id=&quot;14551&quot;&gt;&lt;property id=&quot;20148&quot; value=&quot;5&quot;/&gt;&lt;property id=&quot;20300&quot; value=&quot;Slide 14 - &amp;quot;send&amp;quot;&quot;/&gt;&lt;property id=&quot;20307&quot; value=&quot;276&quot;/&gt;&lt;/object&gt;&lt;object type=&quot;3&quot; unique_id=&quot;14552&quot;&gt;&lt;property id=&quot;20148&quot; value=&quot;5&quot;/&gt;&lt;property id=&quot;20300&quot; value=&quot;Slide 15 - &amp;quot;recv&amp;quot;&quot;/&gt;&lt;property id=&quot;20307&quot; value=&quot;277&quot;/&gt;&lt;/object&gt;&lt;object type=&quot;3&quot; unique_id=&quot;14553&quot;&gt;&lt;property id=&quot;20148&quot; value=&quot;5&quot;/&gt;&lt;property id=&quot;20300&quot; value=&quot;Slide 16 - &amp;quot;closesocket()&amp;quot;&quot;/&gt;&lt;property id=&quot;20307&quot; value=&quot;275&quot;/&gt;&lt;/object&gt;&lt;object type=&quot;3&quot; unique_id=&quot;14634&quot;&gt;&lt;property id=&quot;20148&quot; value=&quot;5&quot;/&gt;&lt;property id=&quot;20300&quot; value=&quot;Slide 18 - &amp;quot;Example&amp;quot;&quot;/&gt;&lt;property id=&quot;20307&quot; value=&quot;278&quot;/&gt;&lt;/object&gt;&lt;object type=&quot;3&quot; unique_id=&quot;14709&quot;&gt;&lt;property id=&quot;20148&quot; value=&quot;5&quot;/&gt;&lt;property id=&quot;20300&quot; value=&quot;Slide 2 - &amp;quot;Content&amp;quot;&quot;/&gt;&lt;property id=&quot;20307&quot; value=&quot;282&quot;/&gt;&lt;/object&gt;&lt;object type=&quot;3&quot; unique_id=&quot;15306&quot;&gt;&lt;property id=&quot;20148&quot; value=&quot;5&quot;/&gt;&lt;property id=&quot;20300&quot; value=&quot;Slide 17 - &amp;quot;WSACleanup()&amp;quot;&quot;/&gt;&lt;property id=&quot;20307&quot; value=&quot;294&quot;/&gt;&lt;/object&gt;&lt;object type=&quot;3&quot; unique_id=&quot;15551&quot;&gt;&lt;property id=&quot;20148&quot; value=&quot;5&quot;/&gt;&lt;property id=&quot;20300&quot; value=&quot;Slide 6 - &amp;quot;TCP in Windows (Server side)&amp;quot;&quot;/&gt;&lt;property id=&quot;20307&quot; value=&quot;298&quot;/&gt;&lt;/object&gt;&lt;object type=&quot;3&quot; unique_id=&quot;15552&quot;&gt;&lt;property id=&quot;20148&quot; value=&quot;5&quot;/&gt;&lt;property id=&quot;20300&quot; value=&quot;Slide 8 - &amp;quot;WSAStartup()&amp;quot;&quot;/&gt;&lt;property id=&quot;20307&quot; value=&quot;297&quot;/&gt;&lt;/object&gt;&lt;object type=&quot;3&quot; unique_id=&quot;15829&quot;&gt;&lt;property id=&quot;20148&quot; value=&quot;5&quot;/&gt;&lt;property id=&quot;20300&quot; value=&quot;Slide 21 - &amp;quot;Socket Mode&amp;quot;&quot;/&gt;&lt;property id=&quot;20307&quot; value=&quot;299&quot;/&gt;&lt;/object&gt;&lt;object type=&quot;3&quot; unique_id=&quot;15830&quot;&gt;&lt;property id=&quot;20148&quot; value=&quot;5&quot;/&gt;&lt;property id=&quot;20300&quot; value=&quot;Slide 22 - &amp;quot;Blocking Mode&amp;quot;&quot;/&gt;&lt;property id=&quot;20307&quot; value=&quot;300&quot;/&gt;&lt;/object&gt;&lt;object type=&quot;3&quot; unique_id=&quot;16183&quot;&gt;&lt;property id=&quot;20148&quot; value=&quot;5&quot;/&gt;&lt;property id=&quot;20300&quot; value=&quot;Slide 23 - &amp;quot;Blocking Mode (cont)&amp;quot;&quot;/&gt;&lt;property id=&quot;20307&quot; value=&quot;301&quot;/&gt;&lt;/object&gt;&lt;object type=&quot;3&quot; unique_id=&quot;16184&quot;&gt;&lt;property id=&quot;20148&quot; value=&quot;5&quot;/&gt;&lt;property id=&quot;20300&quot; value=&quot;Slide 24 - &amp;quot;Non-blocking Mode &amp;quot;&quot;/&gt;&lt;property id=&quot;20307&quot; value=&quot;302&quot;/&gt;&lt;/object&gt;&lt;object type=&quot;3&quot; unique_id=&quot;16185&quot;&gt;&lt;property id=&quot;20148&quot; value=&quot;5&quot;/&gt;&lt;property id=&quot;20300&quot; value=&quot;Slide 25 - &amp;quot;Non-blocking Mode (cont)&amp;quot;&quot;/&gt;&lt;property id=&quot;20307&quot; value=&quot;303&quot;/&gt;&lt;/object&gt;&lt;object type=&quot;3&quot; unique_id=&quot;16641&quot;&gt;&lt;property id=&quot;20148&quot; value=&quot;5&quot;/&gt;&lt;property id=&quot;20300&quot; value=&quot;Slide 26 - &amp;quot;Blocking vs Non-blocking&amp;quot;&quot;/&gt;&lt;property id=&quot;20307&quot; value=&quot;304&quot;/&gt;&lt;/object&gt;&lt;object type=&quot;3&quot; unique_id=&quot;16642&quot;&gt;&lt;property id=&quot;20148&quot; value=&quot;5&quot;/&gt;&lt;property id=&quot;20300&quot; value=&quot;Slide 31 - &amp;quot;Socket I/O Models&amp;quot;&quot;/&gt;&lt;property id=&quot;20307&quot; value=&quot;305&quot;/&gt;&lt;/object&gt;&lt;object type=&quot;3&quot; unique_id=&quot;16643&quot;&gt;&lt;property id=&quot;20148&quot; value=&quot;5&quot;/&gt;&lt;property id=&quot;20300&quot; value=&quot;Slide 33 - &amp;quot;The blocking Model &amp;quot;&quot;/&gt;&lt;property id=&quot;20307&quot; value=&quot;306&quot;/&gt;&lt;/object&gt;&lt;object type=&quot;3&quot; unique_id=&quot;16644&quot;&gt;&lt;property id=&quot;20148&quot; value=&quot;5&quot;/&gt;&lt;property id=&quot;20300&quot; value=&quot;Slide 35 - &amp;quot;The select Model &amp;quot;&quot;/&gt;&lt;property id=&quot;20307&quot; value=&quot;308&quot;/&gt;&lt;/object&gt;&lt;object type=&quot;3&quot; unique_id=&quot;16926&quot;&gt;&lt;property id=&quot;20148&quot; value=&quot;5&quot;/&gt;&lt;property id=&quot;20300&quot; value=&quot;Slide 37 - &amp;quot;The select Model (cont)&amp;quot;&quot;/&gt;&lt;property id=&quot;20307&quot; value=&quot;309&quot;/&gt;&lt;/object&gt;&lt;object type=&quot;3&quot; unique_id=&quot;17091&quot;&gt;&lt;property id=&quot;20148&quot; value=&quot;5&quot;/&gt;&lt;property id=&quot;20300&quot; value=&quot;Slide 38 - &amp;quot;Example of read a socket &amp;quot;&quot;/&gt;&lt;property id=&quot;20307&quot; value=&quot;310&quot;/&gt;&lt;/object&gt;&lt;object type=&quot;3&quot; unique_id=&quot;17092&quot;&gt;&lt;property id=&quot;20148&quot; value=&quot;5&quot;/&gt;&lt;property id=&quot;20300&quot; value=&quot;Slide 39 - &amp;quot;The select Model (cont)&amp;quot;&quot;/&gt;&lt;property id=&quot;20307&quot; value=&quot;311&quot;/&gt;&lt;/object&gt;&lt;object type=&quot;3&quot; unique_id=&quot;17523&quot;&gt;&lt;property id=&quot;20148&quot; value=&quot;5&quot;/&gt;&lt;property id=&quot;20300&quot; value=&quot;Slide 40 - &amp;quot;The select Model (cont)&amp;quot;&quot;/&gt;&lt;property id=&quot;20307&quot; value=&quot;313&quot;/&gt;&lt;/object&gt;&lt;object type=&quot;3&quot; unique_id=&quot;17524&quot;&gt;&lt;property id=&quot;20148&quot; value=&quot;5&quot;/&gt;&lt;property id=&quot;20300&quot; value=&quot;Slide 41 - &amp;quot;The select Model (cont)&amp;quot;&quot;/&gt;&lt;property id=&quot;20307&quot; value=&quot;312&quot;/&gt;&lt;/object&gt;&lt;object type=&quot;3&quot; unique_id=&quot;17705&quot;&gt;&lt;property id=&quot;20148&quot; value=&quot;5&quot;/&gt;&lt;property id=&quot;20300&quot; value=&quot;Slide 19 - &amp;quot;Question&amp;quot;&quot;/&gt;&lt;property id=&quot;20307&quot; value=&quot;317&quot;/&gt;&lt;/object&gt;&lt;object type=&quot;3&quot; unique_id=&quot;17706&quot;&gt;&lt;property id=&quot;20148&quot; value=&quot;5&quot;/&gt;&lt;property id=&quot;20300&quot; value=&quot;Slide 47 - &amp;quot;WSAAsyncSelect()&amp;quot;&quot;/&gt;&lt;property id=&quot;20307&quot; value=&quot;314&quot;/&gt;&lt;/object&gt;&lt;object type=&quot;3&quot; unique_id=&quot;17707&quot;&gt;&lt;property id=&quot;20148&quot; value=&quot;5&quot;/&gt;&lt;property id=&quot;20300&quot; value=&quot;Slide 52 - &amp;quot;The WSAEventSelect Model &amp;quot;&quot;/&gt;&lt;property id=&quot;20307&quot; value=&quot;315&quot;/&gt;&lt;/object&gt;&lt;object type=&quot;3&quot; unique_id=&quot;17903&quot;&gt;&lt;property id=&quot;20148&quot; value=&quot;5&quot;/&gt;&lt;property id=&quot;20300&quot; value=&quot;Slide 36 - &amp;quot;select()&amp;quot;&quot;/&gt;&lt;property id=&quot;20307&quot; value=&quot;318&quot;/&gt;&lt;/object&gt;&lt;object type=&quot;3&quot; unique_id=&quot;18182&quot;&gt;&lt;property id=&quot;20148&quot; value=&quot;5&quot;/&gt;&lt;property id=&quot;20300&quot; value=&quot;Slide 9 - &amp;quot;WSAStartup()&amp;quot;&quot;/&gt;&lt;property id=&quot;20307&quot; value=&quot;319&quot;/&gt;&lt;/object&gt;&lt;object type=&quot;3&quot; unique_id=&quot;18508&quot;&gt;&lt;property id=&quot;20148&quot; value=&quot;5&quot;/&gt;&lt;property id=&quot;20300&quot; value=&quot;Slide 45 - &amp;quot;The WSAAsyncSelect Model &amp;quot;&quot;/&gt;&lt;property id=&quot;20307&quot; value=&quot;322&quot;/&gt;&lt;/object&gt;&lt;object type=&quot;3&quot; unique_id=&quot;18509&quot;&gt;&lt;property id=&quot;20148&quot; value=&quot;5&quot;/&gt;&lt;property id=&quot;20300&quot; value=&quot;Slide 48&quot;/&gt;&lt;property id=&quot;20307&quot; value=&quot;324&quot;/&gt;&lt;/object&gt;&lt;object type=&quot;3&quot; unique_id=&quot;18808&quot;&gt;&lt;property id=&quot;20148&quot; value=&quot;5&quot;/&gt;&lt;property id=&quot;20300&quot; value=&quot;Slide 49 - &amp;quot;Example&amp;quot;&quot;/&gt;&lt;property id=&quot;20307&quot; value=&quot;326&quot;/&gt;&lt;/object&gt;&lt;object type=&quot;3&quot; unique_id=&quot;18809&quot;&gt;&lt;property id=&quot;20148&quot; value=&quot;5&quot;/&gt;&lt;property id=&quot;20300&quot; value=&quot;Slide 50 - &amp;quot;WindowProc()&amp;quot;&quot;/&gt;&lt;property id=&quot;20307&quot; value=&quot;327&quot;/&gt;&lt;/object&gt;&lt;object type=&quot;3&quot; unique_id=&quot;19169&quot;&gt;&lt;property id=&quot;20148&quot; value=&quot;5&quot;/&gt;&lt;property id=&quot;20300&quot; value=&quot;Slide 53 - &amp;quot;WSAEventSelect()&amp;quot;&quot;/&gt;&lt;property id=&quot;20307&quot; value=&quot;331&quot;/&gt;&lt;/object&gt;&lt;object type=&quot;3&quot; unique_id=&quot;19170&quot;&gt;&lt;property id=&quot;20148&quot; value=&quot;5&quot;/&gt;&lt;property id=&quot;20300&quot; value=&quot;Slide 59 - &amp;quot;WSASocket()&amp;quot;&quot;/&gt;&lt;property id=&quot;20307&quot; value=&quot;330&quot;/&gt;&lt;/object&gt;&lt;object type=&quot;3&quot; unique_id=&quot;19171&quot;&gt;&lt;property id=&quot;20148&quot; value=&quot;5&quot;/&gt;&lt;property id=&quot;20300&quot; value=&quot;Slide 58 - &amp;quot;The Overlapped Model &amp;quot;&quot;/&gt;&lt;property id=&quot;20307&quot; value=&quot;329&quot;/&gt;&lt;/object&gt;&lt;object type=&quot;3&quot; unique_id=&quot;19172&quot;&gt;&lt;property id=&quot;20148&quot; value=&quot;5&quot;/&gt;&lt;property id=&quot;20300&quot; value=&quot;Slide 60&quot;/&gt;&lt;property id=&quot;20307&quot; value=&quot;328&quot;/&gt;&lt;/object&gt;&lt;object type=&quot;3&quot; unique_id=&quot;19613&quot;&gt;&lt;property id=&quot;20148&quot; value=&quot;5&quot;/&gt;&lt;property id=&quot;20300&quot; value=&quot;Slide 61 - &amp;quot;Event object notification&amp;quot;&quot;/&gt;&lt;property id=&quot;20307&quot; value=&quot;332&quot;/&gt;&lt;/object&gt;&lt;object type=&quot;3&quot; unique_id=&quot;19614&quot;&gt;&lt;property id=&quot;20148&quot; value=&quot;5&quot;/&gt;&lt;property id=&quot;20300&quot; value=&quot;Slide 62&quot;/&gt;&lt;property id=&quot;20307&quot; value=&quot;334&quot;/&gt;&lt;/object&gt;&lt;object type=&quot;3&quot; unique_id=&quot;19615&quot;&gt;&lt;property id=&quot;20148&quot; value=&quot;5&quot;/&gt;&lt;property id=&quot;20300&quot; value=&quot;Slide 63 - &amp;quot;WSAGetOverlappedResult()&amp;quot;&quot;/&gt;&lt;property id=&quot;20307&quot; value=&quot;333&quot;/&gt;&lt;/object&gt;&lt;object type=&quot;3&quot; unique_id=&quot;19616&quot;&gt;&lt;property id=&quot;20148&quot; value=&quot;5&quot;/&gt;&lt;property id=&quot;20300&quot; value=&quot;Slide 64 - &amp;quot;WSAGetOverlappedResult()&amp;quot;&quot;/&gt;&lt;property id=&quot;20307&quot; value=&quot;335&quot;/&gt;&lt;/object&gt;&lt;object type=&quot;3&quot; unique_id=&quot;19617&quot;&gt;&lt;property id=&quot;20148&quot; value=&quot;5&quot;/&gt;&lt;property id=&quot;20300&quot; value=&quot;Slide 65 - &amp;quot;Completion Routines&amp;quot;&quot;/&gt;&lt;property id=&quot;20307&quot; value=&quot;336&quot;/&gt;&lt;/object&gt;&lt;object type=&quot;3&quot; unique_id=&quot;20038&quot;&gt;&lt;property id=&quot;20148&quot; value=&quot;5&quot;/&gt;&lt;property id=&quot;20300&quot; value=&quot;Slide 66 - &amp;quot;CompletionROUTINE()&amp;quot;&quot;/&gt;&lt;property id=&quot;20307&quot; value=&quot;337&quot;/&gt;&lt;/object&gt;&lt;object type=&quot;3&quot; unique_id=&quot;20039&quot;&gt;&lt;property id=&quot;20148&quot; value=&quot;5&quot;/&gt;&lt;property id=&quot;20300&quot; value=&quot;Slide 67 - &amp;quot;Completion Routines (cont)&amp;quot;&quot;/&gt;&lt;property id=&quot;20307&quot; value=&quot;338&quot;/&gt;&lt;/object&gt;&lt;object type=&quot;3&quot; unique_id=&quot;20040&quot;&gt;&lt;property id=&quot;20148&quot; value=&quot;5&quot;/&gt;&lt;property id=&quot;20300&quot; value=&quot;Slide 69 - &amp;quot;The Completion Port Model &amp;quot;&quot;/&gt;&lt;property id=&quot;20307&quot; value=&quot;339&quot;/&gt;&lt;/object&gt;&lt;object type=&quot;3&quot; unique_id=&quot;20041&quot;&gt;&lt;property id=&quot;20148&quot; value=&quot;5&quot;/&gt;&lt;property id=&quot;20300&quot; value=&quot;Slide 70 - &amp;quot;CreateIoCompletionPort()&amp;quot;&quot;/&gt;&lt;property id=&quot;20307&quot; value=&quot;340&quot;/&gt;&lt;/object&gt;&lt;object type=&quot;3&quot; unique_id=&quot;20684&quot;&gt;&lt;property id=&quot;20148&quot; value=&quot;5&quot;/&gt;&lt;property id=&quot;20300&quot; value=&quot;Slide 54&quot;/&gt;&lt;property id=&quot;20307&quot; value=&quot;345&quot;/&gt;&lt;/object&gt;&lt;object type=&quot;3&quot; unique_id=&quot;20685&quot;&gt;&lt;property id=&quot;20148&quot; value=&quot;5&quot;/&gt;&lt;property id=&quot;20300&quot; value=&quot;Slide 55 - &amp;quot;WSAWaitForMultipleEvents()&amp;quot;&quot;/&gt;&lt;property id=&quot;20307&quot; value=&quot;346&quot;/&gt;&lt;/object&gt;&lt;object type=&quot;3&quot; unique_id=&quot;20686&quot;&gt;&lt;property id=&quot;20148&quot; value=&quot;5&quot;/&gt;&lt;property id=&quot;20300&quot; value=&quot;Slide 56 - &amp;quot;WSAEnumNetworkEvents &amp;quot;&quot;/&gt;&lt;property id=&quot;20307&quot; value=&quot;347&quot;/&gt;&lt;/object&gt;&lt;object type=&quot;3&quot; unique_id=&quot;20687&quot;&gt;&lt;property id=&quot;20148&quot; value=&quot;5&quot;/&gt;&lt;property id=&quot;20300&quot; value=&quot;Slide 71 - &amp;quot;The Completion Port Model (cont)&amp;quot;&quot;/&gt;&lt;property id=&quot;20307&quot; value=&quot;342&quot;/&gt;&lt;/object&gt;&lt;object type=&quot;3&quot; unique_id=&quot;20928&quot;&gt;&lt;property id=&quot;20148&quot; value=&quot;5&quot;/&gt;&lt;property id=&quot;20300&quot; value=&quot;Slide 46&quot;/&gt;&lt;property id=&quot;20307&quot; value=&quot;350&quot;/&gt;&lt;/object&gt;&lt;object type=&quot;3&quot; unique_id=&quot;20930&quot;&gt;&lt;property id=&quot;20148&quot; value=&quot;5&quot;/&gt;&lt;property id=&quot;20300&quot; value=&quot;Slide 72 - &amp;quot;GetQueuedCompletionStatus &amp;quot;&quot;/&gt;&lt;property id=&quot;20307&quot; value=&quot;348&quot;/&gt;&lt;/object&gt;&lt;object type=&quot;3&quot; unique_id=&quot;21761&quot;&gt;&lt;property id=&quot;20148&quot; value=&quot;5&quot;/&gt;&lt;property id=&quot;20300&quot; value=&quot;Slide 3 - &amp;quot;Content&amp;quot;&quot;/&gt;&lt;property id=&quot;20307&quot; value=&quot;353&quot;/&gt;&lt;/object&gt;&lt;object type=&quot;3&quot; unique_id=&quot;21762&quot;&gt;&lt;property id=&quot;20148&quot; value=&quot;5&quot;/&gt;&lt;property id=&quot;20300&quot; value=&quot;Slide 7 - &amp;quot;Contents&amp;quot;&quot;/&gt;&lt;property id=&quot;20307&quot; value=&quot;354&quot;/&gt;&lt;/object&gt;&lt;object type=&quot;3&quot; unique_id=&quot;21763&quot;&gt;&lt;property id=&quot;20148&quot; value=&quot;5&quot;/&gt;&lt;property id=&quot;20300&quot; value=&quot;Slide 20 - &amp;quot;Content&amp;quot;&quot;/&gt;&lt;property id=&quot;20307&quot; value=&quot;355&quot;/&gt;&lt;/object&gt;&lt;object type=&quot;3&quot; unique_id=&quot;21764&quot;&gt;&lt;property id=&quot;20148&quot; value=&quot;5&quot;/&gt;&lt;property id=&quot;20300&quot; value=&quot;Slide 27 - &amp;quot;Synchronous and Asynchronous I/O&amp;quot;&quot;/&gt;&lt;property id=&quot;20307&quot; value=&quot;358&quot;/&gt;&lt;/object&gt;&lt;object type=&quot;3&quot; unique_id=&quot;21765&quot;&gt;&lt;property id=&quot;20148&quot; value=&quot;5&quot;/&gt;&lt;property id=&quot;20300&quot; value=&quot;Slide 28 - &amp;quot;synchronous I/O&amp;quot;&quot;/&gt;&lt;property id=&quot;20307&quot; value=&quot;356&quot;/&gt;&lt;/object&gt;&lt;object type=&quot;3&quot; unique_id=&quot;21766&quot;&gt;&lt;property id=&quot;20148&quot; value=&quot;5&quot;/&gt;&lt;property id=&quot;20300&quot; value=&quot;Slide 29 - &amp;quot;Asynchronous I/O&amp;quot;&quot;/&gt;&lt;property id=&quot;20307&quot; value=&quot;357&quot;/&gt;&lt;/object&gt;&lt;object type=&quot;3&quot; unique_id=&quot;21767&quot;&gt;&lt;property id=&quot;20148&quot; value=&quot;5&quot;/&gt;&lt;property id=&quot;20300&quot; value=&quot;Slide 30 - &amp;quot;Content&amp;quot;&quot;/&gt;&lt;property id=&quot;20307&quot; value=&quot;359&quot;/&gt;&lt;/object&gt;&lt;object type=&quot;3&quot; unique_id=&quot;22255&quot;&gt;&lt;property id=&quot;20148&quot; value=&quot;5&quot;/&gt;&lt;property id=&quot;20300&quot; value=&quot;Slide 32 - &amp;quot;Socket I/O Models&amp;quot;&quot;/&gt;&lt;property id=&quot;20307&quot; value=&quot;362&quot;/&gt;&lt;/object&gt;&lt;object type=&quot;3&quot; unique_id=&quot;22256&quot;&gt;&lt;property id=&quot;20148&quot; value=&quot;5&quot;/&gt;&lt;property id=&quot;20300&quot; value=&quot;Slide 34 - &amp;quot;Socket I/O Models&amp;quot;&quot;/&gt;&lt;property id=&quot;20307&quot; value=&quot;363&quot;/&gt;&lt;/object&gt;&lt;object type=&quot;3&quot; unique_id=&quot;22687&quot;&gt;&lt;property id=&quot;20148&quot; value=&quot;5&quot;/&gt;&lt;property id=&quot;20300&quot; value=&quot;Slide 44 - &amp;quot;Socket I/O Models&amp;quot;&quot;/&gt;&lt;property id=&quot;20307&quot; value=&quot;364&quot;/&gt;&lt;/object&gt;&lt;object type=&quot;3&quot; unique_id=&quot;22688&quot;&gt;&lt;property id=&quot;20148&quot; value=&quot;5&quot;/&gt;&lt;property id=&quot;20300&quot; value=&quot;Slide 51 - &amp;quot;Socket I/O Models&amp;quot;&quot;/&gt;&lt;property id=&quot;20307&quot; value=&quot;365&quot;/&gt;&lt;/object&gt;&lt;object type=&quot;3&quot; unique_id=&quot;22689&quot;&gt;&lt;property id=&quot;20148&quot; value=&quot;5&quot;/&gt;&lt;property id=&quot;20300&quot; value=&quot;Slide 57 - &amp;quot;Socket I/O Models&amp;quot;&quot;/&gt;&lt;property id=&quot;20307&quot; value=&quot;366&quot;/&gt;&lt;/object&gt;&lt;object type=&quot;3&quot; unique_id=&quot;22690&quot;&gt;&lt;property id=&quot;20148&quot; value=&quot;5&quot;/&gt;&lt;property id=&quot;20300&quot; value=&quot;Slide 68 - &amp;quot;Socket I/O Models&amp;quot;&quot;/&gt;&lt;property id=&quot;20307&quot; value=&quot;367&quot;/&gt;&lt;/object&gt;&lt;object type=&quot;3&quot; unique_id=&quot;22991&quot;&gt;&lt;property id=&quot;20148&quot; value=&quot;5&quot;/&gt;&lt;property id=&quot;20300&quot; value=&quot;Slide 42 - &amp;quot;ioctlsocket()&amp;quot;&quot;/&gt;&lt;property id=&quot;20307&quot; value=&quot;368&quot;/&gt;&lt;/object&gt;&lt;object type=&quot;3&quot; unique_id=&quot;22992&quot;&gt;&lt;property id=&quot;20148&quot; value=&quot;5&quot;/&gt;&lt;property id=&quot;20300&quot; value=&quot;Slide 43 - &amp;quot;ioctlsocket() (cont)&amp;quot;&quot;/&gt;&lt;property id=&quot;20307&quot; value=&quot;36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C4DE21-526F-4FFC-95E0-EE97A0699DB8}"/>
</file>

<file path=customXml/itemProps2.xml><?xml version="1.0" encoding="utf-8"?>
<ds:datastoreItem xmlns:ds="http://schemas.openxmlformats.org/officeDocument/2006/customXml" ds:itemID="{BC938A0E-D5F6-4AF4-8E33-8E769EE478B8}"/>
</file>

<file path=customXml/itemProps3.xml><?xml version="1.0" encoding="utf-8"?>
<ds:datastoreItem xmlns:ds="http://schemas.openxmlformats.org/officeDocument/2006/customXml" ds:itemID="{FBF4D642-886C-409C-A828-1D8DE865789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3354</TotalTime>
  <Words>1136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CourierNew</vt:lpstr>
      <vt:lpstr>Verdana</vt:lpstr>
      <vt:lpstr>Clarity</vt:lpstr>
      <vt:lpstr>ADVANCED IO</vt:lpstr>
      <vt:lpstr>Content</vt:lpstr>
      <vt:lpstr>Blocking I/O</vt:lpstr>
      <vt:lpstr>Non-blocking I/O Model</vt:lpstr>
      <vt:lpstr>Non-blocking I/O: use fcntl()</vt:lpstr>
      <vt:lpstr>Non-blocking I/O: use ioctl()</vt:lpstr>
      <vt:lpstr>Non-blocking I/O: use fcntl()</vt:lpstr>
      <vt:lpstr>Non-blocking I/O: process return value</vt:lpstr>
      <vt:lpstr>Non-blocking I/O:Example</vt:lpstr>
      <vt:lpstr>SIGNAL-DRIVEN I/O </vt:lpstr>
      <vt:lpstr>Signal-driven I/O </vt:lpstr>
      <vt:lpstr>Signal-driven I/O: 3 steps</vt:lpstr>
      <vt:lpstr>Signal-driven I/O: use fcntl() </vt:lpstr>
      <vt:lpstr>Signal-driven I/O: use ioctl() </vt:lpstr>
      <vt:lpstr>SIGIO on sockets </vt:lpstr>
      <vt:lpstr>Example: signal-driven I/O on UDP socket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TungBT</dc:creator>
  <cp:lastModifiedBy>Tran Quang Duc</cp:lastModifiedBy>
  <cp:revision>419</cp:revision>
  <cp:lastPrinted>2021-05-04T14:44:29Z</cp:lastPrinted>
  <dcterms:created xsi:type="dcterms:W3CDTF">1601-01-01T00:00:00Z</dcterms:created>
  <dcterms:modified xsi:type="dcterms:W3CDTF">2021-12-29T02:09:09Z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0x010100D747D88B97C3314AB719B4620FAB3302</vt:lpwstr>
  </property>
</Properties>
</file>