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3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DC40E3-BC9E-41C3-A354-1AC947E9CA2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699409-D6E8-4441-AAF8-B035AC8FE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ROBOT DÒ LINE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TRÁNH VẬT CẢN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6220" y="4687909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Giang</a:t>
            </a:r>
            <a:endParaRPr lang="en-US" dirty="0"/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0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3853" y="148109"/>
            <a:ext cx="2405841" cy="1010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obstacleavoid</a:t>
            </a:r>
            <a:r>
              <a:rPr lang="en-US" sz="1400" dirty="0" smtClean="0"/>
              <a:t>(byte </a:t>
            </a:r>
            <a:r>
              <a:rPr lang="en-US" sz="1400" dirty="0" err="1"/>
              <a:t>kcgioihan</a:t>
            </a:r>
            <a:r>
              <a:rPr lang="en-US" sz="14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9357" y="1500390"/>
            <a:ext cx="1930222" cy="6053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frontd</a:t>
            </a:r>
            <a:r>
              <a:rPr lang="en-US" sz="1400" dirty="0"/>
              <a:t>=</a:t>
            </a:r>
            <a:br>
              <a:rPr lang="en-US" sz="1400" dirty="0"/>
            </a:br>
            <a:r>
              <a:rPr lang="en-US" sz="1400" dirty="0" err="1"/>
              <a:t>dokhoangcach</a:t>
            </a:r>
            <a:r>
              <a:rPr lang="en-US" sz="1400" dirty="0"/>
              <a:t>(90)</a:t>
            </a:r>
          </a:p>
        </p:txBody>
      </p:sp>
      <p:sp>
        <p:nvSpPr>
          <p:cNvPr id="4" name="Diamond 3"/>
          <p:cNvSpPr/>
          <p:nvPr/>
        </p:nvSpPr>
        <p:spPr>
          <a:xfrm>
            <a:off x="622609" y="2794718"/>
            <a:ext cx="2043718" cy="107538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Frontd</a:t>
            </a:r>
            <a:endParaRPr lang="en-US" sz="1400" dirty="0"/>
          </a:p>
          <a:p>
            <a:pPr algn="ctr"/>
            <a:r>
              <a:rPr lang="en-US" sz="1400" dirty="0"/>
              <a:t>&gt;</a:t>
            </a:r>
            <a:r>
              <a:rPr lang="en-US" sz="1400" dirty="0" err="1"/>
              <a:t>kcgioihan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040772" y="4816700"/>
            <a:ext cx="1207393" cy="811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0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577210" y="2961483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lui</a:t>
            </a:r>
            <a:r>
              <a:rPr lang="en-US" sz="1400" dirty="0" smtClean="0"/>
              <a:t>();</a:t>
            </a:r>
          </a:p>
          <a:p>
            <a:pPr algn="ctr"/>
            <a:r>
              <a:rPr lang="en-US" sz="1400" dirty="0" smtClean="0"/>
              <a:t>delay(300);</a:t>
            </a:r>
          </a:p>
          <a:p>
            <a:pPr algn="ctr"/>
            <a:r>
              <a:rPr lang="en-US" sz="1400" dirty="0" smtClean="0"/>
              <a:t>Dung();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2" idx="2"/>
            <a:endCxn id="3" idx="0"/>
          </p:cNvCxnSpPr>
          <p:nvPr/>
        </p:nvCxnSpPr>
        <p:spPr>
          <a:xfrm>
            <a:off x="1636774" y="1159099"/>
            <a:ext cx="7694" cy="3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2"/>
            <a:endCxn id="4" idx="0"/>
          </p:cNvCxnSpPr>
          <p:nvPr/>
        </p:nvCxnSpPr>
        <p:spPr>
          <a:xfrm>
            <a:off x="1644468" y="2105696"/>
            <a:ext cx="0" cy="6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7" idx="0"/>
          </p:cNvCxnSpPr>
          <p:nvPr/>
        </p:nvCxnSpPr>
        <p:spPr>
          <a:xfrm>
            <a:off x="1644468" y="3870103"/>
            <a:ext cx="1" cy="9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9" idx="1"/>
          </p:cNvCxnSpPr>
          <p:nvPr/>
        </p:nvCxnSpPr>
        <p:spPr>
          <a:xfrm flipV="1">
            <a:off x="2666327" y="3322092"/>
            <a:ext cx="910883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191741" y="3586768"/>
            <a:ext cx="32791" cy="16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0" idx="1"/>
            <a:endCxn id="7" idx="6"/>
          </p:cNvCxnSpPr>
          <p:nvPr/>
        </p:nvCxnSpPr>
        <p:spPr>
          <a:xfrm flipH="1">
            <a:off x="2248165" y="5208208"/>
            <a:ext cx="6041042" cy="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70682" y="3006302"/>
            <a:ext cx="43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595970" y="4118681"/>
            <a:ext cx="55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703065" y="2032976"/>
            <a:ext cx="55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9" idx="0"/>
          </p:cNvCxnSpPr>
          <p:nvPr/>
        </p:nvCxnSpPr>
        <p:spPr>
          <a:xfrm flipH="1" flipV="1">
            <a:off x="4417454" y="2266682"/>
            <a:ext cx="6542" cy="69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74690" y="1569651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Retrai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pPr algn="ctr"/>
            <a:r>
              <a:rPr lang="en-US" sz="1400" dirty="0" smtClean="0"/>
              <a:t>delay(400);</a:t>
            </a:r>
          </a:p>
          <a:p>
            <a:pPr algn="ctr"/>
            <a:r>
              <a:rPr lang="en-US" sz="1400" dirty="0" err="1" smtClean="0"/>
              <a:t>Dithang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578104" y="264056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Rephai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pPr algn="ctr"/>
            <a:r>
              <a:rPr lang="en-US" sz="1400" dirty="0" smtClean="0"/>
              <a:t>delay(400);</a:t>
            </a:r>
          </a:p>
          <a:p>
            <a:pPr algn="ctr"/>
            <a:r>
              <a:rPr lang="en-US" sz="1400" dirty="0" err="1" smtClean="0"/>
              <a:t>Dithang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388417" y="264055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Rephai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pPr algn="ctr"/>
            <a:r>
              <a:rPr lang="en-US" sz="1400" dirty="0" smtClean="0"/>
              <a:t>delay(300);</a:t>
            </a:r>
          </a:p>
        </p:txBody>
      </p:sp>
      <p:cxnSp>
        <p:nvCxnSpPr>
          <p:cNvPr id="27" name="Straight Arrow Connector 26"/>
          <p:cNvCxnSpPr>
            <a:stCxn id="56" idx="0"/>
            <a:endCxn id="57" idx="2"/>
          </p:cNvCxnSpPr>
          <p:nvPr/>
        </p:nvCxnSpPr>
        <p:spPr>
          <a:xfrm flipV="1">
            <a:off x="4421476" y="985273"/>
            <a:ext cx="3414" cy="58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7" idx="3"/>
            <a:endCxn id="58" idx="1"/>
          </p:cNvCxnSpPr>
          <p:nvPr/>
        </p:nvCxnSpPr>
        <p:spPr>
          <a:xfrm flipV="1">
            <a:off x="5271676" y="624664"/>
            <a:ext cx="1116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8" idx="2"/>
          </p:cNvCxnSpPr>
          <p:nvPr/>
        </p:nvCxnSpPr>
        <p:spPr>
          <a:xfrm>
            <a:off x="7235203" y="985272"/>
            <a:ext cx="0" cy="94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04214" y="1930259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Dithang</a:t>
            </a:r>
            <a:r>
              <a:rPr lang="en-US" sz="1400" dirty="0" smtClean="0"/>
              <a:t>()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88417" y="3226160"/>
            <a:ext cx="1693572" cy="72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Scansensor</a:t>
            </a:r>
            <a:r>
              <a:rPr lang="en-US" sz="1400" dirty="0" smtClean="0"/>
              <a:t>();</a:t>
            </a:r>
          </a:p>
        </p:txBody>
      </p:sp>
      <p:sp>
        <p:nvSpPr>
          <p:cNvPr id="39" name="Diamond 38"/>
          <p:cNvSpPr/>
          <p:nvPr/>
        </p:nvSpPr>
        <p:spPr>
          <a:xfrm>
            <a:off x="8691214" y="3027175"/>
            <a:ext cx="2023702" cy="113014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Error==102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70" idx="3"/>
            <a:endCxn id="39" idx="1"/>
          </p:cNvCxnSpPr>
          <p:nvPr/>
        </p:nvCxnSpPr>
        <p:spPr>
          <a:xfrm>
            <a:off x="8081989" y="3586769"/>
            <a:ext cx="609225" cy="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8" idx="2"/>
            <a:endCxn id="70" idx="0"/>
          </p:cNvCxnSpPr>
          <p:nvPr/>
        </p:nvCxnSpPr>
        <p:spPr>
          <a:xfrm flipH="1">
            <a:off x="7235203" y="2651476"/>
            <a:ext cx="15797" cy="5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3"/>
          </p:cNvCxnSpPr>
          <p:nvPr/>
        </p:nvCxnSpPr>
        <p:spPr>
          <a:xfrm flipV="1">
            <a:off x="10714916" y="3586768"/>
            <a:ext cx="476825" cy="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0"/>
          </p:cNvCxnSpPr>
          <p:nvPr/>
        </p:nvCxnSpPr>
        <p:spPr>
          <a:xfrm flipV="1">
            <a:off x="9703065" y="1569651"/>
            <a:ext cx="0" cy="145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35203" y="1569651"/>
            <a:ext cx="2467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263281" y="4404576"/>
            <a:ext cx="43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8289207" y="4838581"/>
            <a:ext cx="1693572" cy="739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Lui</a:t>
            </a:r>
            <a:r>
              <a:rPr lang="en-US" sz="1400" dirty="0" smtClean="0"/>
              <a:t>();</a:t>
            </a:r>
          </a:p>
          <a:p>
            <a:pPr algn="ctr"/>
            <a:r>
              <a:rPr lang="en-US" sz="1400" dirty="0" err="1" smtClean="0"/>
              <a:t>Retrai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endCxn id="90" idx="3"/>
          </p:cNvCxnSpPr>
          <p:nvPr/>
        </p:nvCxnSpPr>
        <p:spPr>
          <a:xfrm flipH="1">
            <a:off x="9982779" y="5193712"/>
            <a:ext cx="1241753" cy="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579306" cy="1454592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97542"/>
            <a:ext cx="24003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94" y="179754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04" y="1797542"/>
            <a:ext cx="1938806" cy="1938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89" y="4118222"/>
            <a:ext cx="1843289" cy="1843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83" y="3933556"/>
            <a:ext cx="2192360" cy="2192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1362" y="3720920"/>
            <a:ext cx="2112135" cy="37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R3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2203" y="3681345"/>
            <a:ext cx="1596981" cy="37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L298N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5504" y="3748890"/>
            <a:ext cx="227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line 5 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3497" y="5941250"/>
            <a:ext cx="12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sg90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28698" y="5961511"/>
            <a:ext cx="194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38183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9" y="2029898"/>
            <a:ext cx="1947817" cy="194781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579306" cy="1439165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endParaRPr lang="en-US" sz="2800" dirty="0"/>
          </a:p>
        </p:txBody>
      </p:sp>
      <p:pic>
        <p:nvPicPr>
          <p:cNvPr id="1026" name="Picture 2" descr="Káº¿t quáº£ hÃ¬nh áº£nh cho dÃ¢y Äá»±c cÃ¡i cÃ¡i Äá»±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49" y="1933860"/>
            <a:ext cx="2726504" cy="20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khung xe 3 bÃ¡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998" y="2148915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pin 3.7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83" y="4299687"/>
            <a:ext cx="1977731" cy="19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2045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lắp</a:t>
            </a:r>
            <a:r>
              <a:rPr lang="en-US" sz="2800" dirty="0"/>
              <a:t> </a:t>
            </a:r>
            <a:r>
              <a:rPr lang="en-US" sz="2800" dirty="0" err="1"/>
              <a:t>ráp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FEA9ED2-8CB3-4443-A8E1-455A760E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32" y="1846263"/>
            <a:ext cx="7293661" cy="4022725"/>
          </a:xfrm>
        </p:spPr>
      </p:pic>
    </p:spTree>
    <p:extLst>
      <p:ext uri="{BB962C8B-B14F-4D97-AF65-F5344CB8AC3E}">
        <p14:creationId xmlns:p14="http://schemas.microsoft.com/office/powerpoint/2010/main" val="25053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356" y="3336697"/>
            <a:ext cx="2794715" cy="2846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Serial.begin</a:t>
            </a:r>
            <a:r>
              <a:rPr lang="en-US" sz="1400" dirty="0"/>
              <a:t>(9600);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(IN1, OUTPUT);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(IN2, OUTPUT);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(IN3, OUTPUT);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(IN4, OUTPUT);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(trig, OUTPUT);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</a:t>
            </a:r>
            <a:r>
              <a:rPr lang="en-US" sz="1400" dirty="0" err="1"/>
              <a:t>ena,OUTPUT</a:t>
            </a:r>
            <a:r>
              <a:rPr lang="en-US" sz="1400" dirty="0"/>
              <a:t>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</a:t>
            </a:r>
            <a:r>
              <a:rPr lang="en-US" sz="1400" dirty="0" err="1"/>
              <a:t>enb,OUTPUT</a:t>
            </a:r>
            <a:r>
              <a:rPr lang="en-US" sz="1400" dirty="0"/>
              <a:t>);</a:t>
            </a:r>
          </a:p>
          <a:p>
            <a:pPr algn="ctr"/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</a:t>
            </a:r>
            <a:r>
              <a:rPr lang="en-US" sz="1400" dirty="0" err="1"/>
              <a:t>echo,INPUT</a:t>
            </a:r>
            <a:r>
              <a:rPr lang="en-US" sz="1400" dirty="0"/>
              <a:t>);</a:t>
            </a:r>
          </a:p>
          <a:p>
            <a:pPr algn="ctr"/>
            <a:r>
              <a:rPr lang="en-US" sz="1400" dirty="0"/>
              <a:t> sg90.attach(5);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80313" y="1823431"/>
            <a:ext cx="1828800" cy="901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51434" y="1823431"/>
            <a:ext cx="1828800" cy="901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2115" y="3065170"/>
            <a:ext cx="1867437" cy="10496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scanssensor</a:t>
            </a:r>
            <a:r>
              <a:rPr lang="en-US" dirty="0"/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1434" y="4455015"/>
            <a:ext cx="1828800" cy="1083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Robotcontrol</a:t>
            </a:r>
            <a:r>
              <a:rPr lang="en-US" dirty="0"/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9133270" y="4564485"/>
            <a:ext cx="1828800" cy="8650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Tranhvatcan</a:t>
            </a:r>
            <a:r>
              <a:rPr lang="en-US" dirty="0"/>
              <a:t>();</a:t>
            </a:r>
          </a:p>
        </p:txBody>
      </p:sp>
      <p:cxnSp>
        <p:nvCxnSpPr>
          <p:cNvPr id="10" name="Straight Arrow Connector 9"/>
          <p:cNvCxnSpPr>
            <a:stCxn id="3" idx="2"/>
            <a:endCxn id="2" idx="0"/>
          </p:cNvCxnSpPr>
          <p:nvPr/>
        </p:nvCxnSpPr>
        <p:spPr>
          <a:xfrm>
            <a:off x="2794713" y="2724952"/>
            <a:ext cx="1" cy="61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7265834" y="2724952"/>
            <a:ext cx="0" cy="3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7265834" y="4114797"/>
            <a:ext cx="0" cy="3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3"/>
            <a:endCxn id="8" idx="1"/>
          </p:cNvCxnSpPr>
          <p:nvPr/>
        </p:nvCxnSpPr>
        <p:spPr>
          <a:xfrm>
            <a:off x="8180234" y="4997001"/>
            <a:ext cx="95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F348F89B-1D15-4DBD-A7C7-64AB68B9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8701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0047670" y="3618963"/>
            <a:ext cx="10730" cy="94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3"/>
          </p:cNvCxnSpPr>
          <p:nvPr/>
        </p:nvCxnSpPr>
        <p:spPr>
          <a:xfrm flipH="1" flipV="1">
            <a:off x="8199552" y="3589984"/>
            <a:ext cx="1858848" cy="4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2782" y="643944"/>
            <a:ext cx="2021984" cy="9401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Sensorread</a:t>
            </a:r>
            <a:r>
              <a:rPr lang="en-US" dirty="0"/>
              <a:t>(pin)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771363" y="605307"/>
            <a:ext cx="2021984" cy="9401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Scanssensor</a:t>
            </a:r>
            <a:r>
              <a:rPr lang="en-US" dirty="0"/>
              <a:t>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08372" y="927279"/>
            <a:ext cx="261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8755" y="557947"/>
            <a:ext cx="131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Có</a:t>
            </a:r>
            <a:r>
              <a:rPr lang="en-US" sz="1600" dirty="0"/>
              <a:t> line: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4020" y="1025948"/>
            <a:ext cx="1423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Không</a:t>
            </a:r>
            <a:r>
              <a:rPr lang="en-US" sz="1600" dirty="0"/>
              <a:t> line: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51667" y="2279561"/>
            <a:ext cx="1661375" cy="682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5 led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52281" y="3515932"/>
            <a:ext cx="1944710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hoặc</a:t>
            </a:r>
            <a:r>
              <a:rPr lang="en-US" dirty="0"/>
              <a:t> 2 led </a:t>
            </a:r>
            <a:r>
              <a:rPr lang="en-US" dirty="0" err="1"/>
              <a:t>sáng</a:t>
            </a:r>
            <a:endParaRPr lang="en-US" dirty="0"/>
          </a:p>
          <a:p>
            <a:pPr algn="ctr"/>
            <a:r>
              <a:rPr lang="en-US" dirty="0"/>
              <a:t>error=-4..4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86405" y="3515931"/>
            <a:ext cx="1354428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led </a:t>
            </a:r>
            <a:r>
              <a:rPr lang="en-US" dirty="0" err="1"/>
              <a:t>sáng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33128" y="4572000"/>
            <a:ext cx="1148367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B11100:</a:t>
            </a:r>
          </a:p>
          <a:p>
            <a:pPr algn="ctr"/>
            <a:r>
              <a:rPr lang="en-US" dirty="0"/>
              <a:t>error=100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2466" y="4572000"/>
            <a:ext cx="1148367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B01110:</a:t>
            </a:r>
          </a:p>
          <a:p>
            <a:pPr algn="ctr"/>
            <a:r>
              <a:rPr lang="en-US" dirty="0"/>
              <a:t>error=0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9607" y="4572000"/>
            <a:ext cx="1148367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B00111:</a:t>
            </a:r>
          </a:p>
          <a:p>
            <a:pPr algn="ctr"/>
            <a:r>
              <a:rPr lang="en-US" dirty="0"/>
              <a:t>error=101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43989" y="3515932"/>
            <a:ext cx="1815921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B00000:</a:t>
            </a:r>
          </a:p>
          <a:p>
            <a:pPr algn="ctr"/>
            <a:r>
              <a:rPr lang="en-US" dirty="0"/>
              <a:t>error=102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606566" y="3515931"/>
            <a:ext cx="1815921" cy="6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B11111:</a:t>
            </a:r>
          </a:p>
          <a:p>
            <a:pPr algn="ctr"/>
            <a:r>
              <a:rPr lang="en-US" dirty="0"/>
              <a:t>error=103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678806" y="2871989"/>
            <a:ext cx="1272861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4782355" y="2962142"/>
            <a:ext cx="142337" cy="55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</p:cNvCxnSpPr>
          <p:nvPr/>
        </p:nvCxnSpPr>
        <p:spPr>
          <a:xfrm>
            <a:off x="5613042" y="2620852"/>
            <a:ext cx="5192333" cy="89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13042" y="2828332"/>
            <a:ext cx="1830947" cy="68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2" idx="0"/>
          </p:cNvCxnSpPr>
          <p:nvPr/>
        </p:nvCxnSpPr>
        <p:spPr>
          <a:xfrm flipH="1">
            <a:off x="3807312" y="4108359"/>
            <a:ext cx="679093" cy="46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23" idx="0"/>
          </p:cNvCxnSpPr>
          <p:nvPr/>
        </p:nvCxnSpPr>
        <p:spPr>
          <a:xfrm>
            <a:off x="5163619" y="4159874"/>
            <a:ext cx="103031" cy="41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>
          <a:xfrm>
            <a:off x="5840833" y="4159874"/>
            <a:ext cx="852958" cy="41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" idx="2"/>
            <a:endCxn id="10" idx="0"/>
          </p:cNvCxnSpPr>
          <p:nvPr/>
        </p:nvCxnSpPr>
        <p:spPr>
          <a:xfrm>
            <a:off x="4782355" y="1545464"/>
            <a:ext cx="0" cy="73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1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4772" y="401203"/>
            <a:ext cx="2865553" cy="4411014"/>
            <a:chOff x="4520481" y="1056068"/>
            <a:chExt cx="2910629" cy="4468968"/>
          </a:xfrm>
        </p:grpSpPr>
        <p:sp>
          <p:nvSpPr>
            <p:cNvPr id="2" name="Rounded Rectangle 1"/>
            <p:cNvSpPr/>
            <p:nvPr/>
          </p:nvSpPr>
          <p:spPr>
            <a:xfrm>
              <a:off x="4971245" y="1056068"/>
              <a:ext cx="1996225" cy="10174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PID()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752303" y="2691685"/>
              <a:ext cx="2434107" cy="7984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Kp</a:t>
              </a:r>
              <a:r>
                <a:rPr lang="en-US" dirty="0"/>
                <a:t>=15;Ki=0;Kd=101.8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20481" y="3887272"/>
              <a:ext cx="2910629" cy="16377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P=error;</a:t>
              </a:r>
            </a:p>
            <a:p>
              <a:pPr algn="ctr"/>
              <a:r>
                <a:rPr lang="en-US" dirty="0"/>
                <a:t>I+=error;</a:t>
              </a:r>
            </a:p>
            <a:p>
              <a:pPr algn="ctr"/>
              <a:r>
                <a:rPr lang="en-US" dirty="0"/>
                <a:t>D=error-</a:t>
              </a:r>
              <a:r>
                <a:rPr lang="en-US" dirty="0" err="1"/>
                <a:t>previous_error</a:t>
              </a:r>
              <a:r>
                <a:rPr lang="en-US" dirty="0"/>
                <a:t>;</a:t>
              </a:r>
            </a:p>
            <a:p>
              <a:pPr algn="ctr"/>
              <a:r>
                <a:rPr lang="en-US" dirty="0" err="1"/>
                <a:t>PID_value</a:t>
              </a:r>
              <a:r>
                <a:rPr lang="en-US" dirty="0"/>
                <a:t>=</a:t>
              </a:r>
              <a:r>
                <a:rPr lang="en-US" dirty="0" err="1"/>
                <a:t>Kp</a:t>
              </a:r>
              <a:r>
                <a:rPr lang="en-US" dirty="0"/>
                <a:t>*</a:t>
              </a:r>
              <a:r>
                <a:rPr lang="en-US" dirty="0" err="1"/>
                <a:t>P+Ki</a:t>
              </a:r>
              <a:r>
                <a:rPr lang="en-US" dirty="0"/>
                <a:t>*</a:t>
              </a:r>
              <a:r>
                <a:rPr lang="en-US" dirty="0" err="1"/>
                <a:t>I+Kd</a:t>
              </a:r>
              <a:r>
                <a:rPr lang="en-US" dirty="0"/>
                <a:t>*D</a:t>
              </a:r>
            </a:p>
            <a:p>
              <a:pPr algn="ctr"/>
              <a:r>
                <a:rPr lang="en-US" dirty="0" err="1"/>
                <a:t>Previous_error</a:t>
              </a:r>
              <a:r>
                <a:rPr lang="en-US" dirty="0"/>
                <a:t>=error;</a:t>
              </a:r>
            </a:p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stCxn id="2" idx="2"/>
              <a:endCxn id="3" idx="0"/>
            </p:cNvCxnSpPr>
            <p:nvPr/>
          </p:nvCxnSpPr>
          <p:spPr>
            <a:xfrm flipH="1">
              <a:off x="5969357" y="2073499"/>
              <a:ext cx="1" cy="6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" idx="2"/>
              <a:endCxn id="4" idx="0"/>
            </p:cNvCxnSpPr>
            <p:nvPr/>
          </p:nvCxnSpPr>
          <p:spPr>
            <a:xfrm>
              <a:off x="5969357" y="3490175"/>
              <a:ext cx="6439" cy="39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95012" y="5204165"/>
            <a:ext cx="682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   </a:t>
            </a:r>
            <a:r>
              <a:rPr lang="en-US" dirty="0" err="1"/>
              <a:t>Previous_error</a:t>
            </a:r>
            <a:r>
              <a:rPr lang="en-US" dirty="0"/>
              <a:t>=0;</a:t>
            </a:r>
          </a:p>
          <a:p>
            <a:r>
              <a:rPr lang="en-US" dirty="0"/>
              <a:t>                   </a:t>
            </a:r>
            <a:r>
              <a:rPr lang="en-US" dirty="0" err="1"/>
              <a:t>Rspeed</a:t>
            </a:r>
            <a:r>
              <a:rPr lang="en-US" dirty="0"/>
              <a:t>=70;</a:t>
            </a:r>
          </a:p>
          <a:p>
            <a:r>
              <a:rPr lang="en-US" dirty="0"/>
              <a:t>                   </a:t>
            </a:r>
            <a:r>
              <a:rPr lang="en-US" dirty="0" err="1"/>
              <a:t>Lspeed</a:t>
            </a:r>
            <a:r>
              <a:rPr lang="en-US" dirty="0"/>
              <a:t>=70;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32070" y="401203"/>
            <a:ext cx="4516192" cy="3934496"/>
            <a:chOff x="6415827" y="895082"/>
            <a:chExt cx="4516192" cy="3934496"/>
          </a:xfrm>
        </p:grpSpPr>
        <p:sp>
          <p:nvSpPr>
            <p:cNvPr id="14" name="Rounded Rectangle 13"/>
            <p:cNvSpPr/>
            <p:nvPr/>
          </p:nvSpPr>
          <p:spPr>
            <a:xfrm>
              <a:off x="7547022" y="895082"/>
              <a:ext cx="2253802" cy="10882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Motor_control</a:t>
              </a:r>
              <a:r>
                <a:rPr lang="en-US" dirty="0"/>
                <a:t>()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5827" y="2556457"/>
              <a:ext cx="4516192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Rpid</a:t>
              </a:r>
              <a:r>
                <a:rPr lang="en-US" dirty="0"/>
                <a:t> = constrain(</a:t>
              </a:r>
              <a:r>
                <a:rPr lang="en-US" dirty="0" err="1"/>
                <a:t>Rspeed</a:t>
              </a:r>
              <a:r>
                <a:rPr lang="en-US" dirty="0"/>
                <a:t> + PID_value,20,180); 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Lpid</a:t>
              </a:r>
              <a:r>
                <a:rPr lang="en-US" dirty="0"/>
                <a:t> = constrain(</a:t>
              </a:r>
              <a:r>
                <a:rPr lang="en-US" dirty="0" err="1"/>
                <a:t>Lspeed</a:t>
              </a:r>
              <a:r>
                <a:rPr lang="en-US" dirty="0"/>
                <a:t> - PID_value,20,180);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93230" y="4018209"/>
              <a:ext cx="3361386" cy="811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analogWrite</a:t>
              </a:r>
              <a:r>
                <a:rPr lang="en-US" dirty="0"/>
                <a:t>(enb,Rpid-20);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analogWrite</a:t>
              </a:r>
              <a:r>
                <a:rPr lang="en-US" dirty="0"/>
                <a:t>(</a:t>
              </a:r>
              <a:r>
                <a:rPr lang="en-US" dirty="0" err="1"/>
                <a:t>ena,Lpid</a:t>
              </a:r>
              <a:r>
                <a:rPr lang="en-US" dirty="0"/>
                <a:t>);</a:t>
              </a:r>
            </a:p>
          </p:txBody>
        </p:sp>
        <p:cxnSp>
          <p:nvCxnSpPr>
            <p:cNvPr id="18" name="Straight Arrow Connector 17"/>
            <p:cNvCxnSpPr>
              <a:stCxn id="14" idx="2"/>
              <a:endCxn id="15" idx="0"/>
            </p:cNvCxnSpPr>
            <p:nvPr/>
          </p:nvCxnSpPr>
          <p:spPr>
            <a:xfrm>
              <a:off x="8673923" y="1983347"/>
              <a:ext cx="0" cy="573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2"/>
              <a:endCxn id="16" idx="0"/>
            </p:cNvCxnSpPr>
            <p:nvPr/>
          </p:nvCxnSpPr>
          <p:spPr>
            <a:xfrm>
              <a:off x="8673923" y="3445099"/>
              <a:ext cx="0" cy="573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354503" y="401203"/>
            <a:ext cx="2099257" cy="4057476"/>
            <a:chOff x="9429028" y="514524"/>
            <a:chExt cx="2099257" cy="4057476"/>
          </a:xfrm>
        </p:grpSpPr>
        <p:sp>
          <p:nvSpPr>
            <p:cNvPr id="22" name="Rounded Rectangle 21"/>
            <p:cNvSpPr/>
            <p:nvPr/>
          </p:nvSpPr>
          <p:spPr>
            <a:xfrm>
              <a:off x="9429028" y="514524"/>
              <a:ext cx="2099257" cy="87481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Robotspeed</a:t>
              </a:r>
              <a:r>
                <a:rPr lang="en-US" dirty="0"/>
                <a:t>()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02894" y="2062578"/>
              <a:ext cx="1751526" cy="25094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0: </a:t>
              </a:r>
              <a:r>
                <a:rPr lang="en-US" dirty="0" err="1"/>
                <a:t>dừng</a:t>
              </a:r>
              <a:r>
                <a:rPr lang="en-US" dirty="0"/>
                <a:t> </a:t>
              </a:r>
              <a:r>
                <a:rPr lang="en-US" dirty="0" err="1"/>
                <a:t>xe</a:t>
              </a:r>
              <a:r>
                <a:rPr lang="en-US" dirty="0"/>
                <a:t>.</a:t>
              </a:r>
            </a:p>
            <a:p>
              <a:r>
                <a:rPr lang="en-US" dirty="0"/>
                <a:t>1: </a:t>
              </a:r>
              <a:r>
                <a:rPr lang="en-US" dirty="0" err="1"/>
                <a:t>Tiến</a:t>
              </a:r>
              <a:r>
                <a:rPr lang="en-US" dirty="0"/>
                <a:t>.</a:t>
              </a:r>
            </a:p>
            <a:p>
              <a:r>
                <a:rPr lang="en-US" dirty="0"/>
                <a:t>2: </a:t>
              </a:r>
              <a:r>
                <a:rPr lang="en-US" dirty="0" err="1"/>
                <a:t>lùi</a:t>
              </a:r>
              <a:r>
                <a:rPr lang="en-US" dirty="0"/>
                <a:t>.</a:t>
              </a:r>
            </a:p>
            <a:p>
              <a:r>
                <a:rPr lang="en-US" dirty="0"/>
                <a:t>3: </a:t>
              </a:r>
              <a:r>
                <a:rPr lang="en-US" dirty="0" err="1"/>
                <a:t>rẽ</a:t>
              </a:r>
              <a:r>
                <a:rPr lang="en-US" dirty="0"/>
                <a:t> </a:t>
              </a:r>
              <a:r>
                <a:rPr lang="en-US" dirty="0" err="1"/>
                <a:t>phải</a:t>
              </a:r>
              <a:r>
                <a:rPr lang="en-US" dirty="0"/>
                <a:t>.</a:t>
              </a:r>
            </a:p>
            <a:p>
              <a:r>
                <a:rPr lang="en-US" dirty="0"/>
                <a:t>4: </a:t>
              </a:r>
              <a:r>
                <a:rPr lang="en-US" dirty="0" err="1"/>
                <a:t>rẽ</a:t>
              </a:r>
              <a:r>
                <a:rPr lang="en-US" dirty="0"/>
                <a:t> </a:t>
              </a:r>
              <a:r>
                <a:rPr lang="en-US" dirty="0" err="1"/>
                <a:t>trái</a:t>
              </a:r>
              <a:r>
                <a:rPr lang="en-US" dirty="0"/>
                <a:t>.</a:t>
              </a:r>
            </a:p>
            <a:p>
              <a:r>
                <a:rPr lang="en-US" dirty="0"/>
                <a:t>5: </a:t>
              </a:r>
              <a:r>
                <a:rPr lang="en-US" dirty="0" err="1"/>
                <a:t>tiến</a:t>
              </a:r>
              <a:r>
                <a:rPr lang="en-US" dirty="0"/>
                <a:t> </a:t>
              </a:r>
              <a:r>
                <a:rPr lang="en-US" dirty="0" err="1"/>
                <a:t>phải</a:t>
              </a:r>
              <a:r>
                <a:rPr lang="en-US" dirty="0"/>
                <a:t>.</a:t>
              </a:r>
            </a:p>
            <a:p>
              <a:r>
                <a:rPr lang="en-US" dirty="0"/>
                <a:t>6: </a:t>
              </a:r>
              <a:r>
                <a:rPr lang="en-US" dirty="0" err="1"/>
                <a:t>tiến</a:t>
              </a:r>
              <a:r>
                <a:rPr lang="en-US" dirty="0"/>
                <a:t> </a:t>
              </a:r>
              <a:r>
                <a:rPr lang="en-US" dirty="0" err="1"/>
                <a:t>trái</a:t>
              </a:r>
              <a:r>
                <a:rPr lang="en-US" dirty="0"/>
                <a:t>.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10478657" y="1389342"/>
              <a:ext cx="0" cy="673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8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58354" y="132008"/>
            <a:ext cx="2176530" cy="9659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Robotcontrol</a:t>
            </a:r>
            <a:r>
              <a:rPr lang="en-US" sz="1400" dirty="0"/>
              <a:t>()</a:t>
            </a:r>
          </a:p>
        </p:txBody>
      </p:sp>
      <p:sp>
        <p:nvSpPr>
          <p:cNvPr id="3" name="Diamond 2"/>
          <p:cNvSpPr/>
          <p:nvPr/>
        </p:nvSpPr>
        <p:spPr>
          <a:xfrm>
            <a:off x="3390361" y="1329540"/>
            <a:ext cx="1912515" cy="8458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error=102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9688" y="1261334"/>
            <a:ext cx="2030435" cy="899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 err="1" smtClean="0"/>
              <a:t>nopid</a:t>
            </a:r>
            <a:r>
              <a:rPr lang="en-US" sz="1400" dirty="0" smtClean="0"/>
              <a:t>(</a:t>
            </a:r>
            <a:r>
              <a:rPr lang="en-US" sz="1400" dirty="0" err="1" smtClean="0"/>
              <a:t>pre_error</a:t>
            </a:r>
            <a:r>
              <a:rPr lang="en-US" sz="1400" dirty="0"/>
              <a:t>);</a:t>
            </a:r>
          </a:p>
          <a:p>
            <a:pPr algn="ctr"/>
            <a:r>
              <a:rPr lang="en-US" sz="1400" dirty="0" err="1"/>
              <a:t>Scanssensor</a:t>
            </a:r>
            <a:r>
              <a:rPr lang="en-US" sz="1400" dirty="0"/>
              <a:t>();</a:t>
            </a:r>
          </a:p>
          <a:p>
            <a:pPr algn="ctr"/>
            <a:endParaRPr lang="en-US" sz="1400" dirty="0"/>
          </a:p>
        </p:txBody>
      </p:sp>
      <p:sp>
        <p:nvSpPr>
          <p:cNvPr id="5" name="Diamond 4"/>
          <p:cNvSpPr/>
          <p:nvPr/>
        </p:nvSpPr>
        <p:spPr>
          <a:xfrm>
            <a:off x="8063384" y="2471405"/>
            <a:ext cx="1852144" cy="8555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error=102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8964905" y="1014981"/>
            <a:ext cx="1" cy="2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</p:cNvCxnSpPr>
          <p:nvPr/>
        </p:nvCxnSpPr>
        <p:spPr>
          <a:xfrm flipV="1">
            <a:off x="9915528" y="2895472"/>
            <a:ext cx="551780" cy="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398381" y="996372"/>
            <a:ext cx="77075" cy="191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964905" y="1014834"/>
            <a:ext cx="14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0302" y="1383132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3" idx="3"/>
          </p:cNvCxnSpPr>
          <p:nvPr/>
        </p:nvCxnSpPr>
        <p:spPr>
          <a:xfrm flipV="1">
            <a:off x="5302876" y="1727423"/>
            <a:ext cx="858974" cy="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43359" y="1810842"/>
            <a:ext cx="79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8964906" y="2161142"/>
            <a:ext cx="24550" cy="3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417728" y="2440546"/>
            <a:ext cx="1857779" cy="10045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error=101</a:t>
            </a:r>
          </a:p>
        </p:txBody>
      </p:sp>
      <p:cxnSp>
        <p:nvCxnSpPr>
          <p:cNvPr id="34" name="Straight Arrow Connector 33"/>
          <p:cNvCxnSpPr>
            <a:stCxn id="5" idx="1"/>
            <a:endCxn id="32" idx="3"/>
          </p:cNvCxnSpPr>
          <p:nvPr/>
        </p:nvCxnSpPr>
        <p:spPr>
          <a:xfrm flipH="1">
            <a:off x="5275507" y="2899160"/>
            <a:ext cx="2787877" cy="4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65598" y="2635045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2" idx="2"/>
            <a:endCxn id="3" idx="0"/>
          </p:cNvCxnSpPr>
          <p:nvPr/>
        </p:nvCxnSpPr>
        <p:spPr>
          <a:xfrm>
            <a:off x="4346619" y="1097924"/>
            <a:ext cx="0" cy="23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32" idx="0"/>
          </p:cNvCxnSpPr>
          <p:nvPr/>
        </p:nvCxnSpPr>
        <p:spPr>
          <a:xfrm flipH="1">
            <a:off x="4346618" y="2175389"/>
            <a:ext cx="1" cy="26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33349" y="2626148"/>
            <a:ext cx="1133340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Dung();</a:t>
            </a:r>
          </a:p>
          <a:p>
            <a:pPr algn="ctr"/>
            <a:r>
              <a:rPr lang="en-US" sz="1400" dirty="0" err="1"/>
              <a:t>Retrai</a:t>
            </a:r>
            <a:r>
              <a:rPr lang="en-US" sz="1400" dirty="0"/>
              <a:t>();</a:t>
            </a:r>
          </a:p>
          <a:p>
            <a:pPr algn="ctr"/>
            <a:endParaRPr lang="en-US" sz="1400" dirty="0"/>
          </a:p>
        </p:txBody>
      </p:sp>
      <p:cxnSp>
        <p:nvCxnSpPr>
          <p:cNvPr id="44" name="Straight Arrow Connector 43"/>
          <p:cNvCxnSpPr>
            <a:stCxn id="32" idx="1"/>
            <a:endCxn id="42" idx="3"/>
          </p:cNvCxnSpPr>
          <p:nvPr/>
        </p:nvCxnSpPr>
        <p:spPr>
          <a:xfrm flipH="1">
            <a:off x="2366689" y="2942822"/>
            <a:ext cx="1051039" cy="1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49047" y="2132769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46" name="Diamond 45"/>
          <p:cNvSpPr/>
          <p:nvPr/>
        </p:nvSpPr>
        <p:spPr>
          <a:xfrm>
            <a:off x="3417728" y="3630903"/>
            <a:ext cx="1857776" cy="91346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error=102</a:t>
            </a:r>
          </a:p>
        </p:txBody>
      </p:sp>
      <p:sp>
        <p:nvSpPr>
          <p:cNvPr id="47" name="Diamond 46"/>
          <p:cNvSpPr/>
          <p:nvPr/>
        </p:nvSpPr>
        <p:spPr>
          <a:xfrm>
            <a:off x="3417728" y="4799458"/>
            <a:ext cx="1844699" cy="7727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error=103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4346615" y="3405422"/>
            <a:ext cx="1" cy="26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81682" y="3384111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608171" y="2626148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cxnSp>
        <p:nvCxnSpPr>
          <p:cNvPr id="92" name="Straight Connector 91"/>
          <p:cNvCxnSpPr>
            <a:stCxn id="42" idx="2"/>
          </p:cNvCxnSpPr>
          <p:nvPr/>
        </p:nvCxnSpPr>
        <p:spPr>
          <a:xfrm>
            <a:off x="1800019" y="3282971"/>
            <a:ext cx="0" cy="62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46" idx="1"/>
          </p:cNvCxnSpPr>
          <p:nvPr/>
        </p:nvCxnSpPr>
        <p:spPr>
          <a:xfrm>
            <a:off x="1800019" y="3915178"/>
            <a:ext cx="1617709" cy="17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6" idx="2"/>
          </p:cNvCxnSpPr>
          <p:nvPr/>
        </p:nvCxnSpPr>
        <p:spPr>
          <a:xfrm flipH="1">
            <a:off x="4346615" y="4544364"/>
            <a:ext cx="1" cy="27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81682" y="4491681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6794875" y="3759221"/>
            <a:ext cx="1133340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Dung();</a:t>
            </a:r>
          </a:p>
          <a:p>
            <a:pPr algn="ctr"/>
            <a:r>
              <a:rPr lang="en-US" sz="1400" dirty="0" err="1"/>
              <a:t>Rephai</a:t>
            </a:r>
            <a:r>
              <a:rPr lang="en-US" sz="1400" dirty="0"/>
              <a:t>();</a:t>
            </a:r>
          </a:p>
          <a:p>
            <a:pPr algn="ctr"/>
            <a:endParaRPr lang="en-US" sz="1400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442917" y="5169561"/>
            <a:ext cx="1051039" cy="1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82854" y="5525341"/>
            <a:ext cx="23220" cy="50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1"/>
          </p:cNvCxnSpPr>
          <p:nvPr/>
        </p:nvCxnSpPr>
        <p:spPr>
          <a:xfrm>
            <a:off x="5275504" y="4077586"/>
            <a:ext cx="1519371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82789" y="3748545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cxnSp>
        <p:nvCxnSpPr>
          <p:cNvPr id="108" name="Straight Connector 107"/>
          <p:cNvCxnSpPr>
            <a:stCxn id="100" idx="2"/>
          </p:cNvCxnSpPr>
          <p:nvPr/>
        </p:nvCxnSpPr>
        <p:spPr>
          <a:xfrm flipH="1">
            <a:off x="7340958" y="4416044"/>
            <a:ext cx="20587" cy="76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47" idx="3"/>
          </p:cNvCxnSpPr>
          <p:nvPr/>
        </p:nvCxnSpPr>
        <p:spPr>
          <a:xfrm flipH="1">
            <a:off x="5262427" y="5181299"/>
            <a:ext cx="2099118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318610" y="4816699"/>
            <a:ext cx="1124307" cy="7086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Dung()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906074" y="6027313"/>
            <a:ext cx="135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281574" y="5806496"/>
            <a:ext cx="2079941" cy="618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PID();</a:t>
            </a:r>
          </a:p>
          <a:p>
            <a:pPr algn="ctr"/>
            <a:r>
              <a:rPr lang="en-US" sz="1400" dirty="0" err="1"/>
              <a:t>Motor_control</a:t>
            </a:r>
            <a:r>
              <a:rPr lang="en-US" sz="1400" dirty="0"/>
              <a:t>();</a:t>
            </a:r>
          </a:p>
        </p:txBody>
      </p:sp>
      <p:cxnSp>
        <p:nvCxnSpPr>
          <p:cNvPr id="119" name="Straight Arrow Connector 118"/>
          <p:cNvCxnSpPr>
            <a:stCxn id="47" idx="2"/>
            <a:endCxn id="116" idx="0"/>
          </p:cNvCxnSpPr>
          <p:nvPr/>
        </p:nvCxnSpPr>
        <p:spPr>
          <a:xfrm flipH="1">
            <a:off x="4321545" y="5572191"/>
            <a:ext cx="18533" cy="23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</p:cNvCxnSpPr>
          <p:nvPr/>
        </p:nvCxnSpPr>
        <p:spPr>
          <a:xfrm flipV="1">
            <a:off x="5361515" y="6027313"/>
            <a:ext cx="4272082" cy="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9633597" y="5652501"/>
            <a:ext cx="1429555" cy="749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69145" y="4834222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Đúng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305747" y="5498612"/>
            <a:ext cx="7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sai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161850" y="1434237"/>
            <a:ext cx="1266049" cy="5815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Pre_error</a:t>
            </a:r>
            <a:r>
              <a:rPr lang="en-US" sz="1400" dirty="0" smtClean="0"/>
              <a:t>=</a:t>
            </a:r>
          </a:p>
          <a:p>
            <a:pPr algn="ctr"/>
            <a:r>
              <a:rPr lang="en-US" sz="1400" dirty="0" err="1" smtClean="0"/>
              <a:t>previous_error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3"/>
            <a:endCxn id="4" idx="1"/>
          </p:cNvCxnSpPr>
          <p:nvPr/>
        </p:nvCxnSpPr>
        <p:spPr>
          <a:xfrm flipV="1">
            <a:off x="7427899" y="1711238"/>
            <a:ext cx="521789" cy="1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85633" y="540913"/>
            <a:ext cx="2910626" cy="5486400"/>
            <a:chOff x="1493949" y="476518"/>
            <a:chExt cx="2910626" cy="5486400"/>
          </a:xfrm>
        </p:grpSpPr>
        <p:sp>
          <p:nvSpPr>
            <p:cNvPr id="2" name="Rounded Rectangle 1"/>
            <p:cNvSpPr/>
            <p:nvPr/>
          </p:nvSpPr>
          <p:spPr>
            <a:xfrm>
              <a:off x="1493949" y="476518"/>
              <a:ext cx="2910626" cy="122349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measuredistance</a:t>
              </a:r>
              <a:r>
                <a:rPr lang="en-US" dirty="0"/>
                <a:t> (</a:t>
              </a:r>
              <a:r>
                <a:rPr lang="en-US" dirty="0"/>
                <a:t>byte angle)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61375" y="2240924"/>
              <a:ext cx="2575774" cy="3721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unsigned </a:t>
              </a:r>
              <a:r>
                <a:rPr lang="en-US" dirty="0"/>
                <a:t>long t;  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int</a:t>
              </a:r>
              <a:r>
                <a:rPr lang="en-US" dirty="0"/>
                <a:t> d;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digitalWrite</a:t>
              </a:r>
              <a:r>
                <a:rPr lang="en-US" dirty="0"/>
                <a:t>(trig, 0);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delayMicroseconds</a:t>
              </a:r>
              <a:r>
                <a:rPr lang="en-US" dirty="0"/>
                <a:t>(2);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digitalWrite</a:t>
              </a:r>
              <a:r>
                <a:rPr lang="en-US" dirty="0"/>
                <a:t>(trig, 1);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delayMicroseconds</a:t>
              </a:r>
              <a:r>
                <a:rPr lang="en-US" dirty="0"/>
                <a:t>(5);</a:t>
              </a:r>
            </a:p>
            <a:p>
              <a:pPr algn="ctr"/>
              <a:r>
                <a:rPr lang="en-US" dirty="0"/>
                <a:t>  </a:t>
              </a:r>
              <a:r>
                <a:rPr lang="en-US" dirty="0" err="1"/>
                <a:t>digitalWrite</a:t>
              </a:r>
              <a:r>
                <a:rPr lang="en-US" dirty="0"/>
                <a:t>(trig, 0);</a:t>
              </a:r>
            </a:p>
            <a:p>
              <a:pPr algn="ctr"/>
              <a:r>
                <a:rPr lang="en-US" dirty="0"/>
                <a:t>  t=</a:t>
              </a:r>
              <a:r>
                <a:rPr lang="en-US" dirty="0" err="1"/>
                <a:t>pulseIn</a:t>
              </a:r>
              <a:r>
                <a:rPr lang="en-US" dirty="0"/>
                <a:t>(</a:t>
              </a:r>
              <a:r>
                <a:rPr lang="en-US" dirty="0" err="1"/>
                <a:t>echo,HIGH</a:t>
              </a:r>
              <a:r>
                <a:rPr lang="en-US" dirty="0"/>
                <a:t>);</a:t>
              </a:r>
            </a:p>
            <a:p>
              <a:pPr algn="ctr"/>
              <a:r>
                <a:rPr lang="en-US" dirty="0"/>
                <a:t>  d=</a:t>
              </a:r>
              <a:r>
                <a:rPr lang="en-US" dirty="0" err="1"/>
                <a:t>int</a:t>
              </a:r>
              <a:r>
                <a:rPr lang="en-US" dirty="0"/>
                <a:t>(t*0.017);</a:t>
              </a:r>
            </a:p>
            <a:p>
              <a:pPr algn="ctr"/>
              <a:r>
                <a:rPr lang="en-US" dirty="0"/>
                <a:t>  return d;</a:t>
              </a:r>
            </a:p>
          </p:txBody>
        </p:sp>
        <p:cxnSp>
          <p:nvCxnSpPr>
            <p:cNvPr id="5" name="Straight Arrow Connector 4"/>
            <p:cNvCxnSpPr>
              <a:stCxn id="2" idx="2"/>
              <a:endCxn id="3" idx="0"/>
            </p:cNvCxnSpPr>
            <p:nvPr/>
          </p:nvCxnSpPr>
          <p:spPr>
            <a:xfrm>
              <a:off x="2949262" y="1700011"/>
              <a:ext cx="0" cy="540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646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351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ROBOT DÒ LINE  TRÁNH VẬT CẢN</vt:lpstr>
      <vt:lpstr>1. Thành phần cấu tạo</vt:lpstr>
      <vt:lpstr>1. Thành phần cấu tạo</vt:lpstr>
      <vt:lpstr>2. Sơ đồ lắp ráp</vt:lpstr>
      <vt:lpstr>3. 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2019-05-20T15:42:55Z</dcterms:created>
  <dcterms:modified xsi:type="dcterms:W3CDTF">2019-06-03T16:55:08Z</dcterms:modified>
</cp:coreProperties>
</file>