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AdvancedProgresssive.com" TargetMode="Externa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lIns="0" tIns="0" rIns="0" bIns="0"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/>
          <p:nvPr/>
        </p:nvSpPr>
        <p:spPr>
          <a:xfrm>
            <a:off x="10597564" y="9290050"/>
            <a:ext cx="2350670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FFFFFF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AdvancedProgresssive.com</a:t>
            </a:r>
          </a:p>
        </p:txBody>
      </p:sp>
      <p:sp>
        <p:nvSpPr>
          <p:cNvPr id="120" name="Shape 120"/>
          <p:cNvSpPr/>
          <p:nvPr>
            <p:ph type="sldNum" sz="quarter" idx="2"/>
          </p:nvPr>
        </p:nvSpPr>
        <p:spPr>
          <a:xfrm>
            <a:off x="7802879" y="9040141"/>
            <a:ext cx="3034454" cy="520701"/>
          </a:xfrm>
          <a:prstGeom prst="rect">
            <a:avLst/>
          </a:prstGeom>
        </p:spPr>
        <p:txBody>
          <a:bodyPr lIns="0" tIns="0" rIns="0" bIns="0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FD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FD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FD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FD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FD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FD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FD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FD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FD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eveloper.apple.com/app-store/review/guidelines/#extensions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ode.tutsplus.com/tutorials/ios-8-how-to-build-a-simple-action-extension--cms-22794" TargetMode="External"/><Relationship Id="rId3" Type="http://schemas.openxmlformats.org/officeDocument/2006/relationships/hyperlink" Target="https://developer.apple.com/library/ios/documentation/General/Conceptual/ExtensibilityPG/" TargetMode="External"/><Relationship Id="rId4" Type="http://schemas.openxmlformats.org/officeDocument/2006/relationships/hyperlink" Target="http://www.theappguruz.com/blog/share-extension-in-ios-8" TargetMode="Externa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hagianghnue@gmail.com?subject=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popkey.co/" TargetMode="External"/><Relationship Id="rId3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6">
            <a:hueOff val="178658"/>
            <a:satOff val="-2415"/>
            <a:lumOff val="-3555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iOS Extensions</a:t>
            </a:r>
          </a:p>
        </p:txBody>
      </p:sp>
      <p:sp>
        <p:nvSpPr>
          <p:cNvPr id="130" name="Shape 130"/>
          <p:cNvSpPr/>
          <p:nvPr>
            <p:ph type="subTitle" sz="quarter" idx="1"/>
          </p:nvPr>
        </p:nvSpPr>
        <p:spPr>
          <a:prstGeom prst="rect">
            <a:avLst/>
          </a:prstGeom>
          <a:blipFill>
            <a:blip r:embed="rId2"/>
          </a:blipFill>
        </p:spPr>
        <p:txBody>
          <a:bodyPr/>
          <a:lstStyle/>
          <a:p>
            <a:pPr lvl="8" marL="0" indent="1828800" algn="ctr">
              <a:spcBef>
                <a:spcPts val="0"/>
              </a:spcBef>
              <a:buSzTx/>
              <a:buNone/>
              <a:defRPr sz="2600"/>
            </a:pPr>
            <a:r>
              <a:t>                                 Nguyen Ha Giang</a:t>
            </a:r>
          </a:p>
          <a:p>
            <a:pPr lvl="8" marL="0" indent="1828800" algn="ctr">
              <a:spcBef>
                <a:spcPts val="0"/>
              </a:spcBef>
              <a:buSzTx/>
              <a:buNone/>
              <a:defRPr sz="2600"/>
            </a:pPr>
            <a:r>
              <a:t>                                  iOS Developer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xfrm>
            <a:off x="952500" y="1263104"/>
            <a:ext cx="5334000" cy="2254796"/>
          </a:xfrm>
          <a:prstGeom prst="rect">
            <a:avLst/>
          </a:prstGeom>
        </p:spPr>
        <p:txBody>
          <a:bodyPr/>
          <a:lstStyle/>
          <a:p>
            <a:pPr/>
            <a:r>
              <a:t>Document Provider</a:t>
            </a:r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1320800" y="4089400"/>
            <a:ext cx="5334000" cy="4114800"/>
          </a:xfrm>
          <a:prstGeom prst="rect">
            <a:avLst/>
          </a:prstGeom>
        </p:spPr>
        <p:txBody>
          <a:bodyPr/>
          <a:lstStyle/>
          <a:p>
            <a:pPr marL="374314" indent="-374314" algn="l" defTabSz="457200">
              <a:spcBef>
                <a:spcPts val="1200"/>
              </a:spcBef>
              <a:buSzPct val="75000"/>
              <a:buChar char="•"/>
            </a:pPr>
            <a:r>
              <a:t>Access documents from one app within another </a:t>
            </a:r>
          </a:p>
          <a:p>
            <a:pPr marL="374314" indent="-374314" algn="l" defTabSz="457200">
              <a:spcBef>
                <a:spcPts val="1200"/>
              </a:spcBef>
              <a:buSzPct val="75000"/>
              <a:buChar char="•"/>
            </a:pPr>
            <a:r>
              <a:t>File management interface </a:t>
            </a:r>
          </a:p>
        </p:txBody>
      </p:sp>
      <p:sp>
        <p:nvSpPr>
          <p:cNvPr id="165" name="Shape 165"/>
          <p:cNvSpPr/>
          <p:nvPr>
            <p:ph type="sldNum" sz="quarter" idx="4294967295"/>
          </p:nvPr>
        </p:nvSpPr>
        <p:spPr>
          <a:xfrm>
            <a:off x="6362598" y="9258300"/>
            <a:ext cx="266904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fld id="{86CB4B4D-7CA3-9044-876B-883B54F8677D}" type="slidenum"/>
          </a:p>
        </p:txBody>
      </p:sp>
      <p:pic>
        <p:nvPicPr>
          <p:cNvPr id="166" name="2016-03-29 10.14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65064" y="814734"/>
            <a:ext cx="4767672" cy="84626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xfrm>
            <a:off x="1257300" y="1164183"/>
            <a:ext cx="5334000" cy="2506117"/>
          </a:xfrm>
          <a:prstGeom prst="rect">
            <a:avLst/>
          </a:prstGeom>
        </p:spPr>
        <p:txBody>
          <a:bodyPr/>
          <a:lstStyle/>
          <a:p>
            <a:pPr/>
            <a:r>
              <a:t>Spotlight Index Extension</a:t>
            </a:r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1473200" y="4089400"/>
            <a:ext cx="5334000" cy="4114800"/>
          </a:xfrm>
          <a:prstGeom prst="rect">
            <a:avLst/>
          </a:prstGeom>
        </p:spPr>
        <p:txBody>
          <a:bodyPr/>
          <a:lstStyle/>
          <a:p>
            <a:pPr/>
            <a:r>
              <a:t>Use CoreSpotlight framework</a:t>
            </a:r>
          </a:p>
        </p:txBody>
      </p:sp>
      <p:sp>
        <p:nvSpPr>
          <p:cNvPr id="170" name="Shape 170"/>
          <p:cNvSpPr/>
          <p:nvPr>
            <p:ph type="sldNum" sz="quarter" idx="4294967295"/>
          </p:nvPr>
        </p:nvSpPr>
        <p:spPr>
          <a:xfrm>
            <a:off x="6362598" y="9258300"/>
            <a:ext cx="266904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fld id="{86CB4B4D-7CA3-9044-876B-883B54F8677D}" type="slidenum"/>
          </a:p>
        </p:txBody>
      </p:sp>
      <p:pic>
        <p:nvPicPr>
          <p:cNvPr id="171" name="2016-03-29 10.06.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04607" y="1134685"/>
            <a:ext cx="4080524" cy="72429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image6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13332"/>
          <a:stretch>
            <a:fillRect/>
          </a:stretch>
        </p:blipFill>
        <p:spPr>
          <a:xfrm>
            <a:off x="6718300" y="639753"/>
            <a:ext cx="5333856" cy="8222299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>
            <p:ph type="title"/>
          </p:nvPr>
        </p:nvSpPr>
        <p:spPr>
          <a:xfrm>
            <a:off x="1143000" y="450304"/>
            <a:ext cx="5334000" cy="2572296"/>
          </a:xfrm>
          <a:prstGeom prst="rect">
            <a:avLst/>
          </a:prstGeom>
        </p:spPr>
        <p:txBody>
          <a:bodyPr/>
          <a:lstStyle/>
          <a:p>
            <a:pPr/>
            <a:r>
              <a:t>Today Extension</a:t>
            </a:r>
          </a:p>
        </p:txBody>
      </p:sp>
      <p:sp>
        <p:nvSpPr>
          <p:cNvPr id="175" name="Shape 175"/>
          <p:cNvSpPr/>
          <p:nvPr>
            <p:ph type="body" sz="quarter" idx="1"/>
          </p:nvPr>
        </p:nvSpPr>
        <p:spPr>
          <a:xfrm>
            <a:off x="1371600" y="3721100"/>
            <a:ext cx="5334000" cy="4114800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spcBef>
                <a:spcPts val="3200"/>
              </a:spcBef>
              <a:buSzPct val="75000"/>
              <a:buChar char="•"/>
              <a:defRPr sz="2800"/>
            </a:pPr>
            <a:r>
              <a:t>Notification Center Widgets</a:t>
            </a:r>
          </a:p>
          <a:p>
            <a:pPr marL="342900" indent="-342900" algn="l">
              <a:spcBef>
                <a:spcPts val="3200"/>
              </a:spcBef>
              <a:buSzPct val="75000"/>
              <a:buChar char="•"/>
              <a:defRPr sz="2800"/>
            </a:pPr>
            <a:r>
              <a:t>Display quick updates from your app</a:t>
            </a:r>
          </a:p>
        </p:txBody>
      </p:sp>
      <p:sp>
        <p:nvSpPr>
          <p:cNvPr id="176" name="Shape 176"/>
          <p:cNvSpPr/>
          <p:nvPr>
            <p:ph type="sldNum" sz="quarter" idx="4294967295"/>
          </p:nvPr>
        </p:nvSpPr>
        <p:spPr>
          <a:xfrm>
            <a:off x="6362598" y="9258300"/>
            <a:ext cx="266904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6">
            <a:hueOff val="178658"/>
            <a:satOff val="-2415"/>
            <a:lumOff val="-3555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creen Shot 2016-03-02 at 10.49.2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0207" y="784932"/>
            <a:ext cx="10044385" cy="83149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6">
            <a:hueOff val="178658"/>
            <a:satOff val="-2415"/>
            <a:lumOff val="-3555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Extension Life Cycle</a:t>
            </a:r>
          </a:p>
        </p:txBody>
      </p:sp>
      <p:pic>
        <p:nvPicPr>
          <p:cNvPr id="181" name="app_extensions_lifecycle_2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786" y="2956440"/>
            <a:ext cx="11218387" cy="49188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6">
            <a:hueOff val="178658"/>
            <a:satOff val="-2415"/>
            <a:lumOff val="-3555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How an App Extension Communicates</a:t>
            </a:r>
          </a:p>
        </p:txBody>
      </p:sp>
      <p:pic>
        <p:nvPicPr>
          <p:cNvPr id="184" name="simple_communication_2x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8467" y="3184831"/>
            <a:ext cx="9051826" cy="4425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6">
            <a:hueOff val="178658"/>
            <a:satOff val="-2415"/>
            <a:lumOff val="-3555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How an App Extension Communicates</a:t>
            </a:r>
          </a:p>
        </p:txBody>
      </p:sp>
      <p:pic>
        <p:nvPicPr>
          <p:cNvPr id="187" name="detailed_communication_2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2806" y="3815220"/>
            <a:ext cx="11519188" cy="40640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6">
            <a:hueOff val="178658"/>
            <a:satOff val="-2415"/>
            <a:lumOff val="-3555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How an App Extension Communicates</a:t>
            </a:r>
          </a:p>
        </p:txBody>
      </p:sp>
      <p:pic>
        <p:nvPicPr>
          <p:cNvPr id="190" name="app_extensions_container_restrictions_2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0770" y="3386711"/>
            <a:ext cx="10854660" cy="47073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6">
            <a:hueOff val="178658"/>
            <a:satOff val="-2415"/>
            <a:lumOff val="-3555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193" name="Shape 193"/>
          <p:cNvSpPr/>
          <p:nvPr>
            <p:ph type="body" sz="half" idx="1"/>
          </p:nvPr>
        </p:nvSpPr>
        <p:spPr>
          <a:xfrm>
            <a:off x="952500" y="2590800"/>
            <a:ext cx="11099800" cy="3819724"/>
          </a:xfrm>
          <a:prstGeom prst="rect">
            <a:avLst/>
          </a:prstGeom>
        </p:spPr>
        <p:txBody>
          <a:bodyPr/>
          <a:lstStyle/>
          <a:p>
            <a:pPr/>
            <a:r>
              <a:t>Make a simple keyboard extension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6">
            <a:hueOff val="178658"/>
            <a:satOff val="-2415"/>
            <a:lumOff val="-3555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Distribute the extension</a:t>
            </a:r>
          </a:p>
        </p:txBody>
      </p:sp>
      <p:sp>
        <p:nvSpPr>
          <p:cNvPr id="196" name="Shape 1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can’t submit an app extension to the App Store unless it’s inside a containing app, and you can’t transfer an extension from one app to another.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https://developer.apple.com/app-store/review/guidelines/#extensions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xfrm>
            <a:off x="952500" y="1905000"/>
            <a:ext cx="11099800" cy="5507584"/>
          </a:xfrm>
          <a:prstGeom prst="rect">
            <a:avLst/>
          </a:prstGeom>
        </p:spPr>
        <p:txBody>
          <a:bodyPr/>
          <a:lstStyle/>
          <a:p>
            <a:pPr/>
            <a:r>
              <a:t>What are app Extensions</a:t>
            </a:r>
          </a:p>
          <a:p>
            <a:pPr/>
            <a:r>
              <a:t>Types</a:t>
            </a:r>
          </a:p>
          <a:p>
            <a:pPr/>
            <a:r>
              <a:t>How app Extensions work</a:t>
            </a:r>
          </a:p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1165" indent="-431165" defTabSz="566674">
              <a:spcBef>
                <a:spcPts val="4000"/>
              </a:spcBef>
              <a:defRPr sz="3686"/>
            </a:pPr>
            <a:r>
              <a:t>https://developer.apple.com/app-extensions/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rPr u="sng">
                <a:hlinkClick r:id="rId2" invalidUrl="" action="" tgtFrame="" tooltip="" history="1" highlightClick="0" endSnd="0"/>
              </a:rPr>
              <a:t>http://code.tutsplus.com/tutorials/ios-8-how-to-build-a-simple-action-extension--cms-22794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rPr u="sng">
                <a:hlinkClick r:id="rId3" invalidUrl="" action="" tgtFrame="" tooltip="" history="1" highlightClick="0" endSnd="0"/>
              </a:rPr>
              <a:t>https://developer.apple.com/library/ios/documentation/General/Conceptual/ExtensibilityPG/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rPr u="sng">
                <a:hlinkClick r:id="rId4" invalidUrl="" action="" tgtFrame="" tooltip="" history="1" highlightClick="0" endSnd="0"/>
              </a:rPr>
              <a:t>http://www.theappguruz.com/blog/share-extension-in-ios-8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6">
            <a:hueOff val="178658"/>
            <a:satOff val="-2415"/>
            <a:lumOff val="-3555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body" idx="13"/>
          </p:nvPr>
        </p:nvSpPr>
        <p:spPr>
          <a:xfrm>
            <a:off x="6212433" y="5054600"/>
            <a:ext cx="5522368" cy="1943100"/>
          </a:xfrm>
          <a:prstGeom prst="rect">
            <a:avLst/>
          </a:prstGeom>
        </p:spPr>
        <p:txBody>
          <a:bodyPr/>
          <a:lstStyle/>
          <a:p>
            <a:pPr algn="l">
              <a:defRPr i="0"/>
            </a:pPr>
            <a:r>
              <a:t>Nguyen Ha Giang</a:t>
            </a:r>
          </a:p>
          <a:p>
            <a:pPr algn="l"/>
          </a:p>
          <a:p>
            <a:pPr algn="l"/>
            <a:r>
              <a:t>Twitter: @hagianghnue</a:t>
            </a:r>
          </a:p>
          <a:p>
            <a:pPr algn="l"/>
            <a:r>
              <a:t>Facebook: @hagianghnue</a:t>
            </a:r>
          </a:p>
          <a:p>
            <a:pPr algn="l"/>
            <a:r>
              <a:t>Email: </a:t>
            </a:r>
            <a:r>
              <a:rPr u="sng">
                <a:hlinkClick r:id="rId2" invalidUrl="" action="" tgtFrame="" tooltip="" history="1" highlightClick="0" endSnd="0"/>
              </a:rPr>
              <a:t>giangnh2@ominext.com</a:t>
            </a:r>
          </a:p>
        </p:txBody>
      </p:sp>
      <p:sp>
        <p:nvSpPr>
          <p:cNvPr id="202" name="Shape 202"/>
          <p:cNvSpPr/>
          <p:nvPr>
            <p:ph type="body" idx="14"/>
          </p:nvPr>
        </p:nvSpPr>
        <p:spPr>
          <a:xfrm>
            <a:off x="1270000" y="2895599"/>
            <a:ext cx="10464800" cy="939801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/>
            <a:r>
              <a:t>Thanks for listening!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Extensions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xfrm>
            <a:off x="952500" y="1904305"/>
            <a:ext cx="11099800" cy="6078737"/>
          </a:xfrm>
          <a:prstGeom prst="rect">
            <a:avLst/>
          </a:prstGeom>
        </p:spPr>
        <p:txBody>
          <a:bodyPr/>
          <a:lstStyle/>
          <a:p>
            <a:pPr/>
            <a:r>
              <a:t>Introduced in iOS 8.0 and OS X v10.10</a:t>
            </a:r>
          </a:p>
          <a:p>
            <a:pPr/>
            <a:r>
              <a:t>Is not an app</a:t>
            </a:r>
          </a:p>
          <a:p>
            <a:pPr/>
            <a:r>
              <a:t>Extends functionality beyond your app</a:t>
            </a:r>
          </a:p>
          <a:p>
            <a:pPr/>
            <a:r>
              <a:t>App Extensions Increase Your Impact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Extensions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0" name="1402068118-Screen Shot 2014-06-06 at 05.20.12 PM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2282" y="2647653"/>
            <a:ext cx="10329767" cy="61727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/>
            <a:r>
              <a:t>Types of App Extensions</a:t>
            </a:r>
          </a:p>
        </p:txBody>
      </p:sp>
      <p:pic>
        <p:nvPicPr>
          <p:cNvPr id="143" name="Screen Shot 2016-03-29 at 9.40.0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7850" y="2228850"/>
            <a:ext cx="9309100" cy="6527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1411783" y="749300"/>
            <a:ext cx="4989017" cy="2325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sz="6000"/>
            </a:lvl1pPr>
          </a:lstStyle>
          <a:p>
            <a:pPr/>
            <a:r>
              <a:t>Action Extension</a:t>
            </a:r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xfrm>
            <a:off x="1574800" y="3556000"/>
            <a:ext cx="5334000" cy="4114800"/>
          </a:xfrm>
          <a:prstGeom prst="rect">
            <a:avLst/>
          </a:prstGeom>
        </p:spPr>
        <p:txBody>
          <a:bodyPr lIns="0" tIns="0" rIns="0" bIns="0" anchor="t"/>
          <a:lstStyle/>
          <a:p>
            <a:pPr marL="370572" indent="-370572" defTabSz="578358">
              <a:spcBef>
                <a:spcPts val="0"/>
              </a:spcBef>
              <a:defRPr sz="3100"/>
            </a:pPr>
            <a:r>
              <a:t>Small Utilities</a:t>
            </a:r>
          </a:p>
          <a:p>
            <a:pPr marL="370572" indent="-370572" defTabSz="578358">
              <a:spcBef>
                <a:spcPts val="0"/>
              </a:spcBef>
              <a:defRPr sz="3100"/>
            </a:pPr>
            <a:r>
              <a:t>Manipulate or view content originating in a host app.</a:t>
            </a:r>
          </a:p>
          <a:p>
            <a:pPr marL="370572" indent="-370572" defTabSz="578358">
              <a:spcBef>
                <a:spcPts val="0"/>
              </a:spcBef>
              <a:defRPr sz="3100"/>
            </a:pPr>
            <a:r>
              <a:t>UI or non-UI</a:t>
            </a:r>
          </a:p>
        </p:txBody>
      </p:sp>
      <p:pic>
        <p:nvPicPr>
          <p:cNvPr id="147" name="2016-03-29 09.51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54587" y="1069702"/>
            <a:ext cx="4490026" cy="79697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xfrm>
            <a:off x="1257300" y="1164183"/>
            <a:ext cx="5334000" cy="2506117"/>
          </a:xfrm>
          <a:prstGeom prst="rect">
            <a:avLst/>
          </a:prstGeom>
        </p:spPr>
        <p:txBody>
          <a:bodyPr/>
          <a:lstStyle/>
          <a:p>
            <a:pPr/>
            <a:r>
              <a:t>Share Extension</a:t>
            </a:r>
          </a:p>
        </p:txBody>
      </p:sp>
      <p:sp>
        <p:nvSpPr>
          <p:cNvPr id="150" name="Shape 150"/>
          <p:cNvSpPr/>
          <p:nvPr>
            <p:ph type="body" sz="quarter" idx="1"/>
          </p:nvPr>
        </p:nvSpPr>
        <p:spPr>
          <a:xfrm>
            <a:off x="1473200" y="4089400"/>
            <a:ext cx="5942013" cy="4114800"/>
          </a:xfrm>
          <a:prstGeom prst="rect">
            <a:avLst/>
          </a:prstGeom>
        </p:spPr>
        <p:txBody>
          <a:bodyPr/>
          <a:lstStyle/>
          <a:p>
            <a:pPr/>
            <a:r>
              <a:t>Share contents with others</a:t>
            </a:r>
          </a:p>
          <a:p>
            <a:pPr/>
            <a:r>
              <a:t>Subclass of SLComposeServiceViewController </a:t>
            </a:r>
          </a:p>
        </p:txBody>
      </p:sp>
      <p:sp>
        <p:nvSpPr>
          <p:cNvPr id="151" name="Shape 151"/>
          <p:cNvSpPr/>
          <p:nvPr>
            <p:ph type="sldNum" sz="quarter" idx="4294967295"/>
          </p:nvPr>
        </p:nvSpPr>
        <p:spPr>
          <a:xfrm>
            <a:off x="6426149" y="9258300"/>
            <a:ext cx="139802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fld id="{86CB4B4D-7CA3-9044-876B-883B54F8677D}" type="slidenum"/>
          </a:p>
        </p:txBody>
      </p:sp>
      <p:pic>
        <p:nvPicPr>
          <p:cNvPr id="152" name="2016-03-29 10.01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87107" y="812403"/>
            <a:ext cx="4701236" cy="83446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xfrm>
            <a:off x="1244600" y="595312"/>
            <a:ext cx="5334000" cy="2414588"/>
          </a:xfrm>
          <a:prstGeom prst="rect">
            <a:avLst/>
          </a:prstGeom>
        </p:spPr>
        <p:txBody>
          <a:bodyPr lIns="0" tIns="0" rIns="0" bIns="0"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Photo Editing Extensions</a:t>
            </a:r>
          </a:p>
        </p:txBody>
      </p:sp>
      <p:sp>
        <p:nvSpPr>
          <p:cNvPr id="155" name="Shape 155"/>
          <p:cNvSpPr/>
          <p:nvPr>
            <p:ph type="body" sz="quarter" idx="1"/>
          </p:nvPr>
        </p:nvSpPr>
        <p:spPr>
          <a:xfrm>
            <a:off x="1130300" y="3530600"/>
            <a:ext cx="5334000" cy="4114800"/>
          </a:xfrm>
          <a:prstGeom prst="rect">
            <a:avLst/>
          </a:prstGeom>
        </p:spPr>
        <p:txBody>
          <a:bodyPr lIns="0" tIns="0" rIns="0" bIns="0" anchor="t"/>
          <a:lstStyle>
            <a:lvl1pPr marL="374314" indent="-374314">
              <a:spcBef>
                <a:spcPts val="0"/>
              </a:spcBef>
              <a:defRPr sz="3200"/>
            </a:lvl1pPr>
          </a:lstStyle>
          <a:p>
            <a:pPr/>
            <a:r>
              <a:t>Extends photo editing capacity by providing new filters and image manipulations.</a:t>
            </a:r>
          </a:p>
        </p:txBody>
      </p:sp>
      <p:pic>
        <p:nvPicPr>
          <p:cNvPr id="156" name="2016-03-29 10.01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6305" y="831229"/>
            <a:ext cx="4558390" cy="8091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xfrm>
            <a:off x="1155700" y="1114425"/>
            <a:ext cx="5334000" cy="2124075"/>
          </a:xfrm>
          <a:prstGeom prst="rect">
            <a:avLst/>
          </a:prstGeom>
        </p:spPr>
        <p:txBody>
          <a:bodyPr/>
          <a:lstStyle/>
          <a:p>
            <a:pPr/>
            <a:r>
              <a:t>Custom Keyboard</a:t>
            </a:r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xfrm>
            <a:off x="1066800" y="3937000"/>
            <a:ext cx="5334000" cy="4114800"/>
          </a:xfrm>
          <a:prstGeom prst="rect">
            <a:avLst/>
          </a:prstGeom>
        </p:spPr>
        <p:txBody>
          <a:bodyPr/>
          <a:lstStyle/>
          <a:p>
            <a:pPr/>
            <a:r>
              <a:t>Allows to write your own keyboard with whatever layout and designed you want. </a:t>
            </a:r>
          </a:p>
          <a:p>
            <a:pPr/>
            <a:r>
              <a:t>Animated GIF keyboard 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http://popkey.co/</a:t>
            </a:r>
          </a:p>
        </p:txBody>
      </p:sp>
      <p:sp>
        <p:nvSpPr>
          <p:cNvPr id="160" name="Shape 160"/>
          <p:cNvSpPr/>
          <p:nvPr>
            <p:ph type="sldNum" sz="quarter" idx="4294967295"/>
          </p:nvPr>
        </p:nvSpPr>
        <p:spPr>
          <a:xfrm>
            <a:off x="6426149" y="9258300"/>
            <a:ext cx="139802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fld id="{86CB4B4D-7CA3-9044-876B-883B54F8677D}" type="slidenum"/>
          </a:p>
        </p:txBody>
      </p:sp>
      <p:pic>
        <p:nvPicPr>
          <p:cNvPr id="161" name="2016-03-29 10.00.5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4028" y="849510"/>
            <a:ext cx="4769544" cy="84659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