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s/comment1.xml" ContentType="application/vnd.openxmlformats-officedocument.presentationml.comments+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ang Nguyen" initials="G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comments" Target="comments/comment1.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5-16T16:50:32.610" idx="1">
    <p:pos x="4236" y="4750"/>
    <p:text>https://gist.githubusercontent.com/BohdanOrlov/ae3158cad9b7e75a8099/raw/2936a7760e5b9a7f3812d47518fbae8b33213a63/VIPER.swift
</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blog.8thlight.com/uncle-bob/2012/08/13/the-clean-architecture.html"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objc.io/issues/13-architecture/viper/" TargetMode="External"/><Relationship Id="rId3" Type="http://schemas.openxmlformats.org/officeDocument/2006/relationships/hyperlink" Target="https://medium.com/@ankit.sinhal/mvc-mvp-and-mvvm-design-pattern-6e169567bbad" TargetMode="External"/><Relationship Id="rId4" Type="http://schemas.openxmlformats.org/officeDocument/2006/relationships/hyperlink" Target="https://medium.com/ios-os-x-development/ios-architecture-patterns-ecba4c38de52" TargetMode="External"/><Relationship Id="rId5" Type="http://schemas.openxmlformats.org/officeDocument/2006/relationships/hyperlink" Target="https://yinyangit.wordpress.com/2011/12/02/co-ban-ve-mvvm-model-view-viewmodel-pattern/" TargetMode="External"/><Relationship Id="rId6" Type="http://schemas.openxmlformats.org/officeDocument/2006/relationships/hyperlink" Target="https://blog.mindorks.com/building-ios-app-with-viper-architecture-8109acc72227" TargetMode="External"/><Relationship Id="rId7" Type="http://schemas.openxmlformats.org/officeDocument/2006/relationships/hyperlink" Target="http://vn.aucfan.com/posts/2017/03/22/gioi-thieu-viper-design-pattern/" TargetMode="External"/><Relationship Id="rId8" Type="http://schemas.openxmlformats.org/officeDocument/2006/relationships/hyperlink" Target="https://viblo.asia/Craftman/posts/OEqGj6QPG9bL"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MVVM, VIPER DESIGN PATTERN"/>
          <p:cNvSpPr/>
          <p:nvPr>
            <p:ph type="ctrTitle"/>
          </p:nvPr>
        </p:nvSpPr>
        <p:spPr>
          <a:prstGeom prst="rect">
            <a:avLst/>
          </a:prstGeom>
        </p:spPr>
        <p:txBody>
          <a:bodyPr/>
          <a:lstStyle>
            <a:lvl1pPr>
              <a:defRPr b="1">
                <a:latin typeface="Helvetica"/>
                <a:ea typeface="Helvetica"/>
                <a:cs typeface="Helvetica"/>
                <a:sym typeface="Helvetica"/>
              </a:defRPr>
            </a:lvl1pPr>
          </a:lstStyle>
          <a:p>
            <a:pPr/>
            <a:r>
              <a:t>MVVM, VIPER DESIGN PATTERN </a:t>
            </a:r>
          </a:p>
        </p:txBody>
      </p:sp>
      <p:sp>
        <p:nvSpPr>
          <p:cNvPr id="120" name="Nguyễn Hà Giang Nguyễn Xuân Tuấn"/>
          <p:cNvSpPr/>
          <p:nvPr>
            <p:ph type="subTitle" sz="quarter" idx="1"/>
          </p:nvPr>
        </p:nvSpPr>
        <p:spPr>
          <a:xfrm>
            <a:off x="5030709" y="6587208"/>
            <a:ext cx="7771340" cy="1130301"/>
          </a:xfrm>
          <a:prstGeom prst="rect">
            <a:avLst/>
          </a:prstGeom>
        </p:spPr>
        <p:txBody>
          <a:bodyPr/>
          <a:lstStyle/>
          <a:p>
            <a:pPr/>
            <a:r>
              <a:t>Nguyễn Hà Giang</a:t>
            </a:r>
            <a:br/>
            <a:r>
              <a:t>Nguyễn Xuân Tuấn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mvvm.png" descr="mvvm.png"/>
          <p:cNvPicPr>
            <a:picLocks noChangeAspect="1"/>
          </p:cNvPicPr>
          <p:nvPr>
            <p:ph type="pic" idx="13"/>
          </p:nvPr>
        </p:nvPicPr>
        <p:blipFill>
          <a:blip r:embed="rId2">
            <a:extLst/>
          </a:blip>
          <a:srcRect l="0" t="389" r="0" b="389"/>
          <a:stretch>
            <a:fillRect/>
          </a:stretch>
        </p:blipFill>
        <p:spPr>
          <a:xfrm>
            <a:off x="1408664" y="2318742"/>
            <a:ext cx="9377034" cy="5674933"/>
          </a:xfrm>
          <a:prstGeom prst="rect">
            <a:avLst/>
          </a:prstGeom>
        </p:spPr>
      </p:pic>
      <p:sp>
        <p:nvSpPr>
          <p:cNvPr id="154" name="3.1. MVVM"/>
          <p:cNvSpPr/>
          <p:nvPr>
            <p:ph type="title"/>
          </p:nvPr>
        </p:nvSpPr>
        <p:spPr>
          <a:xfrm>
            <a:off x="1270000" y="656756"/>
            <a:ext cx="10464800" cy="1422401"/>
          </a:xfrm>
          <a:prstGeom prst="rect">
            <a:avLst/>
          </a:prstGeom>
        </p:spPr>
        <p:txBody>
          <a:bodyPr/>
          <a:lstStyle/>
          <a:p>
            <a:pPr/>
            <a:r>
              <a:t>3.1. MVVM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6" name="mvvmsimple.png" descr="mvvmsimple.png"/>
          <p:cNvPicPr>
            <a:picLocks noChangeAspect="1"/>
          </p:cNvPicPr>
          <p:nvPr>
            <p:ph type="pic" idx="13"/>
          </p:nvPr>
        </p:nvPicPr>
        <p:blipFill>
          <a:blip r:embed="rId2">
            <a:extLst/>
          </a:blip>
          <a:srcRect l="0" t="823" r="0" b="823"/>
          <a:stretch>
            <a:fillRect/>
          </a:stretch>
        </p:blipFill>
        <p:spPr>
          <a:xfrm>
            <a:off x="1496615" y="2164754"/>
            <a:ext cx="10011632" cy="6058988"/>
          </a:xfrm>
          <a:prstGeom prst="rect">
            <a:avLst/>
          </a:prstGeom>
        </p:spPr>
      </p:pic>
      <p:sp>
        <p:nvSpPr>
          <p:cNvPr id="157" name="3.1. MVVM"/>
          <p:cNvSpPr/>
          <p:nvPr>
            <p:ph type="title"/>
          </p:nvPr>
        </p:nvSpPr>
        <p:spPr>
          <a:xfrm>
            <a:off x="1270000" y="351956"/>
            <a:ext cx="10464800" cy="1422401"/>
          </a:xfrm>
          <a:prstGeom prst="rect">
            <a:avLst/>
          </a:prstGeom>
        </p:spPr>
        <p:txBody>
          <a:bodyPr/>
          <a:lstStyle/>
          <a:p>
            <a:pPr/>
            <a:r>
              <a:t>3.1. MVVM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9" name="mvvm2.png" descr="mvvm2.png"/>
          <p:cNvPicPr>
            <a:picLocks noChangeAspect="1"/>
          </p:cNvPicPr>
          <p:nvPr>
            <p:ph type="pic" idx="13"/>
          </p:nvPr>
        </p:nvPicPr>
        <p:blipFill>
          <a:blip r:embed="rId2">
            <a:extLst/>
          </a:blip>
          <a:srcRect l="4005" t="0" r="4005" b="0"/>
          <a:stretch>
            <a:fillRect/>
          </a:stretch>
        </p:blipFill>
        <p:spPr>
          <a:xfrm>
            <a:off x="925115" y="1847254"/>
            <a:ext cx="10011632" cy="6058988"/>
          </a:xfrm>
          <a:prstGeom prst="rect">
            <a:avLst/>
          </a:prstGeom>
        </p:spPr>
      </p:pic>
      <p:sp>
        <p:nvSpPr>
          <p:cNvPr id="160" name="3.1. MVVM"/>
          <p:cNvSpPr/>
          <p:nvPr>
            <p:ph type="title"/>
          </p:nvPr>
        </p:nvSpPr>
        <p:spPr>
          <a:xfrm>
            <a:off x="1270000" y="351956"/>
            <a:ext cx="10464800" cy="1422401"/>
          </a:xfrm>
          <a:prstGeom prst="rect">
            <a:avLst/>
          </a:prstGeom>
        </p:spPr>
        <p:txBody>
          <a:bodyPr/>
          <a:lstStyle/>
          <a:p>
            <a:pPr/>
            <a:r>
              <a:t>3.1. MVVM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Screen Shot 2017-05-17 at 08.26.11.png" descr="Screen Shot 2017-05-17 at 08.26.11.png"/>
          <p:cNvPicPr>
            <a:picLocks noChangeAspect="1"/>
          </p:cNvPicPr>
          <p:nvPr>
            <p:ph type="pic" idx="13"/>
          </p:nvPr>
        </p:nvPicPr>
        <p:blipFill>
          <a:blip r:embed="rId2">
            <a:extLst/>
          </a:blip>
          <a:srcRect l="0" t="9897" r="0" b="9897"/>
          <a:stretch>
            <a:fillRect/>
          </a:stretch>
        </p:blipFill>
        <p:spPr>
          <a:xfrm>
            <a:off x="998140" y="2184896"/>
            <a:ext cx="9891050" cy="5986013"/>
          </a:xfrm>
          <a:prstGeom prst="rect">
            <a:avLst/>
          </a:prstGeom>
        </p:spPr>
      </p:pic>
      <p:sp>
        <p:nvSpPr>
          <p:cNvPr id="163" name="3.2. VIPER"/>
          <p:cNvSpPr/>
          <p:nvPr>
            <p:ph type="title"/>
          </p:nvPr>
        </p:nvSpPr>
        <p:spPr>
          <a:xfrm>
            <a:off x="1041400" y="605956"/>
            <a:ext cx="10464800" cy="1422401"/>
          </a:xfrm>
          <a:prstGeom prst="rect">
            <a:avLst/>
          </a:prstGeom>
        </p:spPr>
        <p:txBody>
          <a:bodyPr/>
          <a:lstStyle/>
          <a:p>
            <a:pPr/>
            <a:r>
              <a:t>3.2. VIPER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3.2. VIPER"/>
          <p:cNvSpPr/>
          <p:nvPr>
            <p:ph type="title"/>
          </p:nvPr>
        </p:nvSpPr>
        <p:spPr>
          <a:prstGeom prst="rect">
            <a:avLst/>
          </a:prstGeom>
        </p:spPr>
        <p:txBody>
          <a:bodyPr/>
          <a:lstStyle/>
          <a:p>
            <a:pPr/>
            <a:r>
              <a:t>3.2. VIPER</a:t>
            </a:r>
          </a:p>
        </p:txBody>
      </p:sp>
      <p:sp>
        <p:nvSpPr>
          <p:cNvPr id="166" name="- VIPER là một sự áp dụng Clean Architecture vào iOS/Android app.…"/>
          <p:cNvSpPr/>
          <p:nvPr>
            <p:ph type="body" idx="1"/>
          </p:nvPr>
        </p:nvSpPr>
        <p:spPr>
          <a:xfrm>
            <a:off x="952500" y="2474449"/>
            <a:ext cx="11099800" cy="6402851"/>
          </a:xfrm>
          <a:prstGeom prst="rect">
            <a:avLst/>
          </a:prstGeom>
        </p:spPr>
        <p:txBody>
          <a:bodyPr/>
          <a:lstStyle/>
          <a:p>
            <a:pPr marL="0" indent="0" defTabSz="370331">
              <a:spcBef>
                <a:spcPts val="0"/>
              </a:spcBef>
              <a:buSzTx/>
              <a:buNone/>
              <a:defRPr sz="3240">
                <a:latin typeface="Helvetica"/>
                <a:ea typeface="Helvetica"/>
                <a:cs typeface="Helvetica"/>
                <a:sym typeface="Helvetica"/>
              </a:defRPr>
            </a:pPr>
            <a:r>
              <a:t>- </a:t>
            </a:r>
            <a:r>
              <a:rPr b="1"/>
              <a:t>VIPER</a:t>
            </a:r>
            <a:r>
              <a:t> là một sự áp dụng </a:t>
            </a:r>
            <a:r>
              <a:rPr>
                <a:hlinkClick r:id="rId2" invalidUrl="" action="" tgtFrame="" tooltip="" history="1" highlightClick="0" endSnd="0"/>
              </a:rPr>
              <a:t>Clean Architecture</a:t>
            </a:r>
            <a:r>
              <a:t> vào iOS/Android app. </a:t>
            </a:r>
          </a:p>
          <a:p>
            <a:pPr marL="0" indent="0" defTabSz="370331">
              <a:spcBef>
                <a:spcPts val="0"/>
              </a:spcBef>
              <a:buSzTx/>
              <a:buNone/>
              <a:defRPr sz="3240">
                <a:latin typeface="Helvetica"/>
                <a:ea typeface="Helvetica"/>
                <a:cs typeface="Helvetica"/>
                <a:sym typeface="Helvetica"/>
              </a:defRPr>
            </a:pPr>
            <a:r>
              <a:t>- </a:t>
            </a:r>
            <a:r>
              <a:rPr b="1"/>
              <a:t>VIPER</a:t>
            </a:r>
            <a:r>
              <a:t> được viết tắt bởi </a:t>
            </a:r>
            <a:r>
              <a:rPr b="1"/>
              <a:t>View, Interactor, Presenter, Entity và Routing</a:t>
            </a:r>
            <a:r>
              <a:t>. </a:t>
            </a:r>
          </a:p>
          <a:p>
            <a:pPr marL="0" indent="0" defTabSz="370331">
              <a:spcBef>
                <a:spcPts val="0"/>
              </a:spcBef>
              <a:buSzTx/>
              <a:buNone/>
              <a:defRPr sz="3240">
                <a:latin typeface="Helvetica"/>
                <a:ea typeface="Helvetica"/>
                <a:cs typeface="Helvetica"/>
                <a:sym typeface="Helvetica"/>
              </a:defRPr>
            </a:pPr>
            <a:r>
              <a:t>- </a:t>
            </a:r>
            <a:r>
              <a:rPr i="1"/>
              <a:t>Clean Architecture</a:t>
            </a:r>
            <a:r>
              <a:t> phân chia kiến trúc logic của một ứng dụng thành các lớp đảm nhận những trách nhiệm riêng biệt.</a:t>
            </a:r>
          </a:p>
          <a:p>
            <a:pPr marL="0" indent="0" defTabSz="370331">
              <a:spcBef>
                <a:spcPts val="0"/>
              </a:spcBef>
              <a:buSzTx/>
              <a:buNone/>
              <a:defRPr sz="3240">
                <a:latin typeface="Helvetica"/>
                <a:ea typeface="Helvetica"/>
                <a:cs typeface="Helvetica"/>
                <a:sym typeface="Helvetica"/>
              </a:defRPr>
            </a:pPr>
            <a:r>
              <a:t>- </a:t>
            </a:r>
            <a:r>
              <a:rPr b="1"/>
              <a:t>VIPER</a:t>
            </a:r>
            <a:r>
              <a:t> là một mô hình mới để thiết kế các ứng dụng iOS, nó được giới thiệu vào năm 2014. </a:t>
            </a:r>
          </a:p>
          <a:p>
            <a:pPr marL="0" indent="0" defTabSz="370331">
              <a:spcBef>
                <a:spcPts val="0"/>
              </a:spcBef>
              <a:buSzTx/>
              <a:buNone/>
              <a:defRPr sz="3240">
                <a:latin typeface="Helvetica"/>
                <a:ea typeface="Helvetica"/>
                <a:cs typeface="Helvetica"/>
                <a:sym typeface="Helvetica"/>
              </a:defRPr>
            </a:pPr>
            <a:r>
              <a:t>- </a:t>
            </a:r>
            <a:r>
              <a:rPr b="1"/>
              <a:t>VIPER</a:t>
            </a:r>
            <a:r>
              <a:t> dựa trên nguyên lý cốt lõi là “Single Responsibility”, trong đó mỗi class, layer chỉ đảm nhận duy nhất một nhiệm vụ, điều này giúp giải quyết vấn đề của Massive View Controller trong mô hình MVC cổ điển.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8" name="VIPER.png" descr="VIPER.png"/>
          <p:cNvPicPr>
            <a:picLocks noChangeAspect="1"/>
          </p:cNvPicPr>
          <p:nvPr>
            <p:ph type="pic" idx="13"/>
          </p:nvPr>
        </p:nvPicPr>
        <p:blipFill>
          <a:blip r:embed="rId2">
            <a:extLst/>
          </a:blip>
          <a:srcRect l="0" t="0" r="0" b="0"/>
          <a:stretch>
            <a:fillRect/>
          </a:stretch>
        </p:blipFill>
        <p:spPr>
          <a:xfrm>
            <a:off x="1991027" y="2482082"/>
            <a:ext cx="8350104" cy="3684484"/>
          </a:xfrm>
          <a:prstGeom prst="rect">
            <a:avLst/>
          </a:prstGeom>
        </p:spPr>
      </p:pic>
      <p:sp>
        <p:nvSpPr>
          <p:cNvPr id="169" name="3.2. VIPER"/>
          <p:cNvSpPr/>
          <p:nvPr>
            <p:ph type="title"/>
          </p:nvPr>
        </p:nvSpPr>
        <p:spPr>
          <a:xfrm>
            <a:off x="800100" y="809156"/>
            <a:ext cx="10464800" cy="1422401"/>
          </a:xfrm>
          <a:prstGeom prst="rect">
            <a:avLst/>
          </a:prstGeom>
        </p:spPr>
        <p:txBody>
          <a:bodyPr/>
          <a:lstStyle/>
          <a:p>
            <a:pPr/>
            <a:r>
              <a:t>3.2. VIPER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3.2. INTERACTOR"/>
          <p:cNvSpPr/>
          <p:nvPr>
            <p:ph type="title"/>
          </p:nvPr>
        </p:nvSpPr>
        <p:spPr>
          <a:xfrm>
            <a:off x="368300" y="647700"/>
            <a:ext cx="11099800" cy="2159000"/>
          </a:xfrm>
          <a:prstGeom prst="rect">
            <a:avLst/>
          </a:prstGeom>
        </p:spPr>
        <p:txBody>
          <a:bodyPr/>
          <a:lstStyle/>
          <a:p>
            <a:pPr/>
            <a:r>
              <a:t>3.2. INTERACTOR</a:t>
            </a:r>
          </a:p>
        </p:txBody>
      </p:sp>
      <p:sp>
        <p:nvSpPr>
          <p:cNvPr id="172" name="Mỗi interactor đại diện cho 1 use case…"/>
          <p:cNvSpPr/>
          <p:nvPr>
            <p:ph type="body" sz="half" idx="1"/>
          </p:nvPr>
        </p:nvSpPr>
        <p:spPr>
          <a:xfrm>
            <a:off x="952500" y="2401589"/>
            <a:ext cx="11099800" cy="4126873"/>
          </a:xfrm>
          <a:prstGeom prst="rect">
            <a:avLst/>
          </a:prstGeom>
        </p:spPr>
        <p:txBody>
          <a:bodyPr/>
          <a:lstStyle/>
          <a:p>
            <a:pPr marL="0" indent="0" algn="ctr">
              <a:buSzTx/>
              <a:buNone/>
              <a:defRPr b="1">
                <a:latin typeface="Helvetica"/>
                <a:ea typeface="Helvetica"/>
                <a:cs typeface="Helvetica"/>
                <a:sym typeface="Helvetica"/>
              </a:defRPr>
            </a:pPr>
          </a:p>
          <a:p>
            <a:pPr/>
            <a:r>
              <a:t>Mỗi interactor đại diện cho 1 use case</a:t>
            </a:r>
          </a:p>
          <a:p>
            <a:pPr/>
            <a:r>
              <a:t>Chứa business logic</a:t>
            </a:r>
          </a:p>
          <a:p>
            <a:pPr/>
            <a:r>
              <a:t>Interactor thao tác với Entity, độc lập với các UI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3.2. PRESENTER"/>
          <p:cNvSpPr/>
          <p:nvPr>
            <p:ph type="title"/>
          </p:nvPr>
        </p:nvSpPr>
        <p:spPr>
          <a:xfrm>
            <a:off x="482600" y="660400"/>
            <a:ext cx="11099800" cy="2159000"/>
          </a:xfrm>
          <a:prstGeom prst="rect">
            <a:avLst/>
          </a:prstGeom>
        </p:spPr>
        <p:txBody>
          <a:bodyPr/>
          <a:lstStyle/>
          <a:p>
            <a:pPr/>
            <a:r>
              <a:t>3.2. PRESENTER</a:t>
            </a:r>
          </a:p>
        </p:txBody>
      </p:sp>
      <p:sp>
        <p:nvSpPr>
          <p:cNvPr id="175" name="Trung gian giữa Interactor và view…"/>
          <p:cNvSpPr/>
          <p:nvPr>
            <p:ph type="body" idx="1"/>
          </p:nvPr>
        </p:nvSpPr>
        <p:spPr>
          <a:xfrm>
            <a:off x="952500" y="2428279"/>
            <a:ext cx="11099800" cy="4575738"/>
          </a:xfrm>
          <a:prstGeom prst="rect">
            <a:avLst/>
          </a:prstGeom>
        </p:spPr>
        <p:txBody>
          <a:bodyPr/>
          <a:lstStyle/>
          <a:p>
            <a:pPr marL="0" indent="0" algn="ctr" defTabSz="449833">
              <a:spcBef>
                <a:spcPts val="3200"/>
              </a:spcBef>
              <a:buSzTx/>
              <a:buNone/>
              <a:defRPr b="1" sz="2925">
                <a:latin typeface="Helvetica"/>
                <a:ea typeface="Helvetica"/>
                <a:cs typeface="Helvetica"/>
                <a:sym typeface="Helvetica"/>
              </a:defRPr>
            </a:pPr>
          </a:p>
          <a:p>
            <a:pPr marL="342264" indent="-342264" defTabSz="449833">
              <a:spcBef>
                <a:spcPts val="3200"/>
              </a:spcBef>
              <a:defRPr sz="2925"/>
            </a:pPr>
            <a:r>
              <a:t>Trung gian giữa Interactor và view</a:t>
            </a:r>
          </a:p>
          <a:p>
            <a:pPr marL="342264" indent="-342264" defTabSz="449833">
              <a:spcBef>
                <a:spcPts val="3200"/>
              </a:spcBef>
              <a:defRPr sz="2925"/>
            </a:pPr>
            <a:r>
              <a:t>Bao gồm các logic để điều khiển UI. Nó biết khi nào để hiển thị UI. Nó thu thập thông tin từ các tương tác của người dùng nên nó có thể cập nhập UI và gửi các yêu cầu đến một Interactor. </a:t>
            </a:r>
          </a:p>
          <a:p>
            <a:pPr marL="342264" indent="-342264" defTabSz="449833">
              <a:spcBef>
                <a:spcPts val="3200"/>
              </a:spcBef>
              <a:defRPr sz="2925"/>
            </a:pPr>
            <a:r>
              <a:t>Presenter gửi yêu cầu từ view đến Presenter và nhận dữ liệu ngược lại, điều khiển View hoạt động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3.2. VIEW"/>
          <p:cNvSpPr/>
          <p:nvPr>
            <p:ph type="title"/>
          </p:nvPr>
        </p:nvSpPr>
        <p:spPr>
          <a:xfrm>
            <a:off x="292100" y="622300"/>
            <a:ext cx="11099800" cy="2159000"/>
          </a:xfrm>
          <a:prstGeom prst="rect">
            <a:avLst/>
          </a:prstGeom>
        </p:spPr>
        <p:txBody>
          <a:bodyPr/>
          <a:lstStyle/>
          <a:p>
            <a:pPr/>
            <a:r>
              <a:t>3.2. VIEW</a:t>
            </a:r>
          </a:p>
        </p:txBody>
      </p:sp>
      <p:sp>
        <p:nvSpPr>
          <p:cNvPr id="178" name="Nhận thông tin từ Presenter và hiển thị…"/>
          <p:cNvSpPr/>
          <p:nvPr>
            <p:ph type="body" sz="half" idx="1"/>
          </p:nvPr>
        </p:nvSpPr>
        <p:spPr>
          <a:xfrm>
            <a:off x="952500" y="2428279"/>
            <a:ext cx="11099800" cy="2342754"/>
          </a:xfrm>
          <a:prstGeom prst="rect">
            <a:avLst/>
          </a:prstGeom>
        </p:spPr>
        <p:txBody>
          <a:bodyPr/>
          <a:lstStyle/>
          <a:p>
            <a:pPr marL="0" indent="0" algn="ctr" defTabSz="467359">
              <a:spcBef>
                <a:spcPts val="3300"/>
              </a:spcBef>
              <a:buSzTx/>
              <a:buNone/>
              <a:defRPr b="1" sz="3040">
                <a:latin typeface="Helvetica"/>
                <a:ea typeface="Helvetica"/>
                <a:cs typeface="Helvetica"/>
                <a:sym typeface="Helvetica"/>
              </a:defRPr>
            </a:pPr>
          </a:p>
          <a:p>
            <a:pPr marL="355600" indent="-355600" defTabSz="467359">
              <a:spcBef>
                <a:spcPts val="3300"/>
              </a:spcBef>
              <a:defRPr sz="3040"/>
            </a:pPr>
            <a:r>
              <a:t>Nhận thông tin từ Presenter và hiển thị</a:t>
            </a:r>
          </a:p>
          <a:p>
            <a:pPr marL="355600" indent="-355600" defTabSz="467359">
              <a:spcBef>
                <a:spcPts val="3300"/>
              </a:spcBef>
              <a:defRPr sz="3040"/>
            </a:pPr>
            <a:r>
              <a:t>Tiếp nhận input và truyền tới PRESENTER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3.2. ENTITY"/>
          <p:cNvSpPr/>
          <p:nvPr>
            <p:ph type="title"/>
          </p:nvPr>
        </p:nvSpPr>
        <p:spPr>
          <a:xfrm>
            <a:off x="241300" y="876300"/>
            <a:ext cx="11099800" cy="2159000"/>
          </a:xfrm>
          <a:prstGeom prst="rect">
            <a:avLst/>
          </a:prstGeom>
        </p:spPr>
        <p:txBody>
          <a:bodyPr/>
          <a:lstStyle/>
          <a:p>
            <a:pPr/>
            <a:r>
              <a:t>3.2. ENTITY</a:t>
            </a:r>
          </a:p>
        </p:txBody>
      </p:sp>
      <p:sp>
        <p:nvSpPr>
          <p:cNvPr id="181" name="Là các model objects…"/>
          <p:cNvSpPr/>
          <p:nvPr>
            <p:ph type="body" sz="quarter" idx="1"/>
          </p:nvPr>
        </p:nvSpPr>
        <p:spPr>
          <a:xfrm>
            <a:off x="952500" y="2428279"/>
            <a:ext cx="11099800" cy="2159001"/>
          </a:xfrm>
          <a:prstGeom prst="rect">
            <a:avLst/>
          </a:prstGeom>
        </p:spPr>
        <p:txBody>
          <a:bodyPr/>
          <a:lstStyle/>
          <a:p>
            <a:pPr marL="0" indent="0" algn="ctr" defTabSz="426466">
              <a:spcBef>
                <a:spcPts val="3000"/>
              </a:spcBef>
              <a:buSzTx/>
              <a:buNone/>
              <a:defRPr b="1" sz="2774">
                <a:latin typeface="Helvetica"/>
                <a:ea typeface="Helvetica"/>
                <a:cs typeface="Helvetica"/>
                <a:sym typeface="Helvetica"/>
              </a:defRPr>
            </a:pPr>
          </a:p>
          <a:p>
            <a:pPr marL="324485" indent="-324485" defTabSz="426466">
              <a:spcBef>
                <a:spcPts val="3000"/>
              </a:spcBef>
              <a:defRPr sz="2774"/>
            </a:pPr>
            <a:r>
              <a:t>Là các model objects</a:t>
            </a:r>
          </a:p>
          <a:p>
            <a:pPr marL="324485" indent="-324485" defTabSz="426466">
              <a:spcBef>
                <a:spcPts val="3000"/>
              </a:spcBef>
              <a:defRPr sz="2774"/>
            </a:pPr>
            <a:r>
              <a:t>Chỉ được thao tác bởi các Interactor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Nội dung trình bày"/>
          <p:cNvSpPr/>
          <p:nvPr>
            <p:ph type="title"/>
          </p:nvPr>
        </p:nvSpPr>
        <p:spPr>
          <a:xfrm>
            <a:off x="812800" y="571500"/>
            <a:ext cx="11099800" cy="2159000"/>
          </a:xfrm>
          <a:prstGeom prst="rect">
            <a:avLst/>
          </a:prstGeom>
        </p:spPr>
        <p:txBody>
          <a:bodyPr/>
          <a:lstStyle/>
          <a:p>
            <a:pPr/>
            <a:r>
              <a:t>Nội dung trình bày</a:t>
            </a:r>
          </a:p>
        </p:txBody>
      </p:sp>
      <p:sp>
        <p:nvSpPr>
          <p:cNvPr id="123" name="1. Các design pattern thường dùng…"/>
          <p:cNvSpPr/>
          <p:nvPr>
            <p:ph type="body" idx="1"/>
          </p:nvPr>
        </p:nvSpPr>
        <p:spPr>
          <a:prstGeom prst="rect">
            <a:avLst/>
          </a:prstGeom>
        </p:spPr>
        <p:txBody>
          <a:bodyPr/>
          <a:lstStyle/>
          <a:p>
            <a:pPr marL="0" indent="0">
              <a:buSzTx/>
              <a:buNone/>
            </a:pPr>
            <a:r>
              <a:t>1. Các design pattern thường dùng</a:t>
            </a:r>
          </a:p>
          <a:p>
            <a:pPr marL="0" indent="0">
              <a:buSzTx/>
              <a:buNone/>
            </a:pPr>
            <a:r>
              <a:t>2. Đặc điểm design pattern</a:t>
            </a:r>
          </a:p>
          <a:p>
            <a:pPr marL="0" indent="0">
              <a:buSzTx/>
              <a:buNone/>
            </a:pPr>
            <a:r>
              <a:t>3. MVVM, VIPER</a:t>
            </a:r>
          </a:p>
          <a:p>
            <a:pPr marL="0" indent="0">
              <a:buSzTx/>
              <a:buNone/>
            </a:pPr>
            <a:r>
              <a:t>4. Demo </a:t>
            </a:r>
          </a:p>
          <a:p>
            <a:pPr marL="0" indent="0">
              <a:buSzTx/>
              <a:buNone/>
            </a:pPr>
            <a:r>
              <a:t>5. Tài liệu tham khảo</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3.2. ROUTING"/>
          <p:cNvSpPr/>
          <p:nvPr>
            <p:ph type="title"/>
          </p:nvPr>
        </p:nvSpPr>
        <p:spPr>
          <a:xfrm>
            <a:off x="431800" y="762000"/>
            <a:ext cx="11099800" cy="2159000"/>
          </a:xfrm>
          <a:prstGeom prst="rect">
            <a:avLst/>
          </a:prstGeom>
        </p:spPr>
        <p:txBody>
          <a:bodyPr/>
          <a:lstStyle/>
          <a:p>
            <a:pPr/>
            <a:r>
              <a:t>3.2. ROUTING</a:t>
            </a:r>
          </a:p>
        </p:txBody>
      </p:sp>
      <p:sp>
        <p:nvSpPr>
          <p:cNvPr id="184" name="Xử lý điều hướng các màn hình trong ứng dụng"/>
          <p:cNvSpPr/>
          <p:nvPr>
            <p:ph type="body" sz="quarter" idx="1"/>
          </p:nvPr>
        </p:nvSpPr>
        <p:spPr>
          <a:xfrm>
            <a:off x="952500" y="2352079"/>
            <a:ext cx="11099800" cy="2038368"/>
          </a:xfrm>
          <a:prstGeom prst="rect">
            <a:avLst/>
          </a:prstGeom>
        </p:spPr>
        <p:txBody>
          <a:bodyPr/>
          <a:lstStyle/>
          <a:p>
            <a:pPr marL="0" indent="0" algn="ctr">
              <a:buSzTx/>
              <a:buNone/>
              <a:defRPr b="1">
                <a:latin typeface="Helvetica"/>
                <a:ea typeface="Helvetica"/>
                <a:cs typeface="Helvetica"/>
                <a:sym typeface="Helvetica"/>
              </a:defRPr>
            </a:pPr>
          </a:p>
          <a:p>
            <a:pPr/>
            <a:r>
              <a:t>Xử lý điều hướng các màn hình trong ứng dụng</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3.2. ƯU ĐIỂM VIPER"/>
          <p:cNvSpPr/>
          <p:nvPr>
            <p:ph type="title"/>
          </p:nvPr>
        </p:nvSpPr>
        <p:spPr>
          <a:prstGeom prst="rect">
            <a:avLst/>
          </a:prstGeom>
        </p:spPr>
        <p:txBody>
          <a:bodyPr/>
          <a:lstStyle/>
          <a:p>
            <a:pPr/>
            <a:r>
              <a:t>3.2. ƯU ĐIỂM VIPER</a:t>
            </a:r>
          </a:p>
        </p:txBody>
      </p:sp>
      <p:sp>
        <p:nvSpPr>
          <p:cNvPr id="187" name="Mặc dù kiến trúc tốt không đảm bảo thành công của dự án tuy nhiên nó khiến việc maintaince source code được tốt hơn .…"/>
          <p:cNvSpPr/>
          <p:nvPr>
            <p:ph type="body" idx="1"/>
          </p:nvPr>
        </p:nvSpPr>
        <p:spPr>
          <a:xfrm>
            <a:off x="952500" y="2433439"/>
            <a:ext cx="11099800" cy="6443861"/>
          </a:xfrm>
          <a:prstGeom prst="rect">
            <a:avLst/>
          </a:prstGeom>
        </p:spPr>
        <p:txBody>
          <a:bodyPr/>
          <a:lstStyle/>
          <a:p>
            <a:pPr/>
            <a:r>
              <a:t>Mặc dù kiến trúc tốt không đảm bảo thành công của dự án tuy nhiên nó khiến việc</a:t>
            </a:r>
            <a:r>
              <a:rPr b="1">
                <a:latin typeface="Helvetica"/>
                <a:ea typeface="Helvetica"/>
                <a:cs typeface="Helvetica"/>
                <a:sym typeface="Helvetica"/>
              </a:rPr>
              <a:t> maintaince source code được tốt hơn</a:t>
            </a:r>
            <a:r>
              <a:t> . </a:t>
            </a:r>
          </a:p>
          <a:p>
            <a:pPr/>
            <a:r>
              <a:t>ViewController (MVC) - Mega Massive Controller , khối lượng code khá lớn -&gt; VIPER giải quyết dễ dàng vấn đề này.</a:t>
            </a:r>
          </a:p>
          <a:p>
            <a:pPr/>
            <a:r>
              <a:t>Chia nhỏ các ứng dụng thành các Module nhỏ</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9" name="Screen Shot 2017-05-18 at 08.50.44.png" descr="Screen Shot 2017-05-18 at 08.50.44.png"/>
          <p:cNvPicPr>
            <a:picLocks noChangeAspect="1"/>
          </p:cNvPicPr>
          <p:nvPr>
            <p:ph type="pic" idx="13"/>
          </p:nvPr>
        </p:nvPicPr>
        <p:blipFill>
          <a:blip r:embed="rId2">
            <a:extLst/>
          </a:blip>
          <a:srcRect l="0" t="0" r="0" b="0"/>
          <a:stretch>
            <a:fillRect/>
          </a:stretch>
        </p:blipFill>
        <p:spPr>
          <a:xfrm>
            <a:off x="1325835" y="1785333"/>
            <a:ext cx="8944621" cy="4838372"/>
          </a:xfrm>
          <a:prstGeom prst="rect">
            <a:avLst/>
          </a:prstGeom>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4. Demo"/>
          <p:cNvSpPr/>
          <p:nvPr>
            <p:ph type="title"/>
          </p:nvPr>
        </p:nvSpPr>
        <p:spPr>
          <a:prstGeom prst="rect">
            <a:avLst/>
          </a:prstGeom>
        </p:spPr>
        <p:txBody>
          <a:bodyPr/>
          <a:lstStyle/>
          <a:p>
            <a:pPr/>
            <a:r>
              <a:t>4. Demo</a:t>
            </a:r>
          </a:p>
        </p:txBody>
      </p:sp>
      <p:sp>
        <p:nvSpPr>
          <p:cNvPr id="192" name="Demo MVVM…"/>
          <p:cNvSpPr/>
          <p:nvPr>
            <p:ph type="body" idx="1"/>
          </p:nvPr>
        </p:nvSpPr>
        <p:spPr>
          <a:xfrm>
            <a:off x="952500" y="2590800"/>
            <a:ext cx="11099800" cy="4572000"/>
          </a:xfrm>
          <a:prstGeom prst="rect">
            <a:avLst/>
          </a:prstGeom>
        </p:spPr>
        <p:txBody>
          <a:bodyPr/>
          <a:lstStyle/>
          <a:p>
            <a:pPr/>
            <a:r>
              <a:t> Demo MVVM</a:t>
            </a:r>
          </a:p>
          <a:p>
            <a:pPr/>
            <a:r>
              <a:t> Demo VIPER</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5. Tài liệu tham khảo"/>
          <p:cNvSpPr/>
          <p:nvPr>
            <p:ph type="title"/>
          </p:nvPr>
        </p:nvSpPr>
        <p:spPr>
          <a:prstGeom prst="rect">
            <a:avLst/>
          </a:prstGeom>
        </p:spPr>
        <p:txBody>
          <a:bodyPr/>
          <a:lstStyle/>
          <a:p>
            <a:pPr/>
            <a:r>
              <a:t>5. Tài liệu tham khảo</a:t>
            </a:r>
          </a:p>
        </p:txBody>
      </p:sp>
      <p:sp>
        <p:nvSpPr>
          <p:cNvPr id="195" name="1.https://www.objc.io/issues/13-architecture/viper/…"/>
          <p:cNvSpPr/>
          <p:nvPr>
            <p:ph type="body" idx="1"/>
          </p:nvPr>
        </p:nvSpPr>
        <p:spPr>
          <a:prstGeom prst="rect">
            <a:avLst/>
          </a:prstGeom>
        </p:spPr>
        <p:txBody>
          <a:bodyPr/>
          <a:lstStyle/>
          <a:p>
            <a:pPr marL="257809" indent="-257809" defTabSz="338835">
              <a:spcBef>
                <a:spcPts val="2400"/>
              </a:spcBef>
              <a:defRPr sz="2204"/>
            </a:pPr>
            <a:r>
              <a:t>1.</a:t>
            </a:r>
            <a:r>
              <a:rPr u="sng">
                <a:hlinkClick r:id="rId2" invalidUrl="" action="" tgtFrame="" tooltip="" history="1" highlightClick="0" endSnd="0"/>
              </a:rPr>
              <a:t>https://www.objc.io/issues/13-architecture/viper/</a:t>
            </a:r>
          </a:p>
          <a:p>
            <a:pPr marL="257809" indent="-257809" defTabSz="338835">
              <a:spcBef>
                <a:spcPts val="2400"/>
              </a:spcBef>
              <a:defRPr sz="2204"/>
            </a:pPr>
            <a:r>
              <a:t>2. </a:t>
            </a:r>
            <a:r>
              <a:rPr u="sng">
                <a:hlinkClick r:id="rId3" invalidUrl="" action="" tgtFrame="" tooltip="" history="1" highlightClick="0" endSnd="0"/>
              </a:rPr>
              <a:t>https://medium.com/@ankit.sinhal/mvc-mvp-and-mvvm-design-pattern-6e169567bbad</a:t>
            </a:r>
          </a:p>
          <a:p>
            <a:pPr marL="257809" indent="-257809" defTabSz="338835">
              <a:spcBef>
                <a:spcPts val="2400"/>
              </a:spcBef>
              <a:defRPr sz="2204"/>
            </a:pPr>
            <a:r>
              <a:t>3.</a:t>
            </a:r>
            <a:r>
              <a:rPr u="sng">
                <a:hlinkClick r:id="rId4" invalidUrl="" action="" tgtFrame="" tooltip="" history="1" highlightClick="0" endSnd="0"/>
              </a:rPr>
              <a:t>https://medium.com/ios-os-x-development/ios-architecture-patterns-ecba4c38de52</a:t>
            </a:r>
          </a:p>
          <a:p>
            <a:pPr marL="257809" indent="-257809" defTabSz="338835">
              <a:spcBef>
                <a:spcPts val="2400"/>
              </a:spcBef>
              <a:defRPr sz="2204"/>
            </a:pPr>
            <a:r>
              <a:t>4.</a:t>
            </a:r>
            <a:r>
              <a:rPr u="sng">
                <a:hlinkClick r:id="rId5" invalidUrl="" action="" tgtFrame="" tooltip="" history="1" highlightClick="0" endSnd="0"/>
              </a:rPr>
              <a:t>https://yinyangit.wordpress.com/2011/12/02/co-ban-ve-mvvm-model-view-viewmodel-pattern/</a:t>
            </a:r>
          </a:p>
          <a:p>
            <a:pPr marL="257809" indent="-257809" defTabSz="338835">
              <a:spcBef>
                <a:spcPts val="2400"/>
              </a:spcBef>
              <a:defRPr sz="2204"/>
            </a:pPr>
            <a:r>
              <a:t>5.</a:t>
            </a:r>
            <a:r>
              <a:rPr u="sng">
                <a:hlinkClick r:id="rId6" invalidUrl="" action="" tgtFrame="" tooltip="" history="1" highlightClick="0" endSnd="0"/>
              </a:rPr>
              <a:t>https://blog.mindorks.com/building-ios-app-with-viper-architecture-8109acc72227</a:t>
            </a:r>
          </a:p>
          <a:p>
            <a:pPr marL="257809" indent="-257809" defTabSz="338835">
              <a:spcBef>
                <a:spcPts val="2400"/>
              </a:spcBef>
              <a:defRPr sz="2204"/>
            </a:pPr>
            <a:r>
              <a:t>6.</a:t>
            </a:r>
            <a:r>
              <a:rPr u="sng">
                <a:hlinkClick r:id="rId7" invalidUrl="" action="" tgtFrame="" tooltip="" history="1" highlightClick="0" endSnd="0"/>
              </a:rPr>
              <a:t>http://vn.aucfan.com/posts/2017/03/22/gioi-thieu-viper-design-pattern/</a:t>
            </a:r>
          </a:p>
          <a:p>
            <a:pPr marL="257809" indent="-257809" defTabSz="338835">
              <a:spcBef>
                <a:spcPts val="2400"/>
              </a:spcBef>
              <a:defRPr sz="2204"/>
            </a:pPr>
            <a:r>
              <a:t>7. </a:t>
            </a:r>
            <a:r>
              <a:rPr u="sng">
                <a:hlinkClick r:id="rId8" invalidUrl="" action="" tgtFrame="" tooltip="" history="1" highlightClick="0" endSnd="0"/>
              </a:rPr>
              <a:t>https://viblo.asia/Craftman/posts/OEqGj6QPG9bL</a:t>
            </a:r>
          </a:p>
          <a:p>
            <a:pPr marL="257809" indent="-257809" defTabSz="338835">
              <a:spcBef>
                <a:spcPts val="2400"/>
              </a:spcBef>
              <a:defRPr sz="2204"/>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7" name="ddde41a59b308f44b8295aa1afd8dff8.jpg" descr="ddde41a59b308f44b8295aa1afd8dff8.jpg"/>
          <p:cNvPicPr>
            <a:picLocks noChangeAspect="1"/>
          </p:cNvPicPr>
          <p:nvPr>
            <p:ph type="pic" idx="13"/>
          </p:nvPr>
        </p:nvPicPr>
        <p:blipFill>
          <a:blip r:embed="rId2">
            <a:extLst/>
          </a:blip>
          <a:srcRect l="0" t="0" r="0" b="0"/>
          <a:stretch>
            <a:fillRect/>
          </a:stretch>
        </p:blipFill>
        <p:spPr>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1. Các design pattern thường dùng"/>
          <p:cNvSpPr/>
          <p:nvPr>
            <p:ph type="title"/>
          </p:nvPr>
        </p:nvSpPr>
        <p:spPr>
          <a:prstGeom prst="rect">
            <a:avLst/>
          </a:prstGeom>
        </p:spPr>
        <p:txBody>
          <a:bodyPr/>
          <a:lstStyle>
            <a:lvl1pPr defTabSz="490727">
              <a:defRPr sz="6719"/>
            </a:lvl1pPr>
          </a:lstStyle>
          <a:p>
            <a:pPr/>
            <a:r>
              <a:t>1. Các design pattern thường dùng</a:t>
            </a:r>
          </a:p>
        </p:txBody>
      </p:sp>
      <p:sp>
        <p:nvSpPr>
          <p:cNvPr id="126" name="- Các MV (X) gồm MVC (Model -View- Controller), MVP (Model- View-Presenter), MVVM (Model - View - ViewModel) và VIPER là mô hình chung để hướng tới việc tạo ra các giải pháp chuyên môn hoá.…"/>
          <p:cNvSpPr/>
          <p:nvPr>
            <p:ph type="body" idx="1"/>
          </p:nvPr>
        </p:nvSpPr>
        <p:spPr>
          <a:prstGeom prst="rect">
            <a:avLst/>
          </a:prstGeom>
        </p:spPr>
        <p:txBody>
          <a:bodyPr/>
          <a:lstStyle/>
          <a:p>
            <a:pPr marL="0" indent="0" defTabSz="572516">
              <a:spcBef>
                <a:spcPts val="4100"/>
              </a:spcBef>
              <a:buSzTx/>
              <a:buNone/>
              <a:defRPr sz="2744"/>
            </a:pPr>
            <a:r>
              <a:t>- Các MV (X) gồm MVC (Model -View- Controller), MVP (Model- View-Presenter), MVVM (Model - View - ViewModel) và VIPER là mô hình chung để hướng tới việc tạo ra các giải pháp chuyên môn hoá.</a:t>
            </a:r>
          </a:p>
          <a:p>
            <a:pPr marL="0" indent="0" defTabSz="572516">
              <a:spcBef>
                <a:spcPts val="4100"/>
              </a:spcBef>
              <a:buSzTx/>
              <a:buNone/>
              <a:defRPr sz="2744"/>
            </a:pPr>
            <a:r>
              <a:t>- Các thành phần phổ biến:</a:t>
            </a:r>
          </a:p>
          <a:p>
            <a:pPr marL="320975" indent="-320975" defTabSz="572516">
              <a:spcBef>
                <a:spcPts val="4100"/>
              </a:spcBef>
              <a:buSzPct val="50000"/>
              <a:buBlip>
                <a:blip r:embed="rId2"/>
              </a:buBlip>
              <a:defRPr sz="2744"/>
            </a:pPr>
            <a:r>
              <a:rPr b="1">
                <a:latin typeface="Helvetica"/>
                <a:ea typeface="Helvetica"/>
                <a:cs typeface="Helvetica"/>
                <a:sym typeface="Helvetica"/>
              </a:rPr>
              <a:t>Data Layer/ Business Logic(Model)</a:t>
            </a:r>
            <a:r>
              <a:t>: chứa các business logic thao tác lên dữ liệu của ứng dụng.</a:t>
            </a:r>
          </a:p>
          <a:p>
            <a:pPr marL="320975" indent="-320975" defTabSz="572516">
              <a:spcBef>
                <a:spcPts val="4100"/>
              </a:spcBef>
              <a:buSzPct val="50000"/>
              <a:buBlip>
                <a:blip r:embed="rId2"/>
              </a:buBlip>
              <a:defRPr sz="2744"/>
            </a:pPr>
            <a:r>
              <a:rPr b="1">
                <a:latin typeface="Helvetica"/>
                <a:ea typeface="Helvetica"/>
                <a:cs typeface="Helvetica"/>
                <a:sym typeface="Helvetica"/>
              </a:rPr>
              <a:t>Presentation/UI (View) </a:t>
            </a:r>
            <a:r>
              <a:t>: Đảm nhận việc hiển thị thông tin, tương tác với người dùng </a:t>
            </a:r>
          </a:p>
          <a:p>
            <a:pPr marL="320975" indent="-320975" defTabSz="572516">
              <a:spcBef>
                <a:spcPts val="4100"/>
              </a:spcBef>
              <a:buSzPct val="50000"/>
              <a:buBlip>
                <a:blip r:embed="rId2"/>
              </a:buBlip>
              <a:defRPr sz="2744"/>
            </a:pPr>
            <a:r>
              <a:rPr b="1">
                <a:latin typeface="Helvetica"/>
                <a:ea typeface="Helvetica"/>
                <a:cs typeface="Helvetica"/>
                <a:sym typeface="Helvetica"/>
              </a:rPr>
              <a:t> Application Logic (Controller, Presentation, ViewModel) </a:t>
            </a:r>
            <a:r>
              <a:t>: giữ nhiệm vụ điều hướng và xử lý những yêu cầu của người dùng.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8" name="Screen Shot 2017-05-16 at 16.05.40.png" descr="Screen Shot 2017-05-16 at 16.05.40.png"/>
          <p:cNvPicPr>
            <a:picLocks noChangeAspect="1"/>
          </p:cNvPicPr>
          <p:nvPr>
            <p:ph type="pic" idx="13"/>
          </p:nvPr>
        </p:nvPicPr>
        <p:blipFill>
          <a:blip r:embed="rId2">
            <a:extLst/>
          </a:blip>
          <a:srcRect l="0" t="0" r="0" b="0"/>
          <a:stretch>
            <a:fillRect/>
          </a:stretch>
        </p:blipFill>
        <p:spPr>
          <a:xfrm>
            <a:off x="1625673" y="2449386"/>
            <a:ext cx="9745169" cy="3720601"/>
          </a:xfrm>
          <a:prstGeom prst="rect">
            <a:avLst/>
          </a:prstGeom>
        </p:spPr>
      </p:pic>
      <p:sp>
        <p:nvSpPr>
          <p:cNvPr id="129" name="2.1 MVC"/>
          <p:cNvSpPr/>
          <p:nvPr>
            <p:ph type="title"/>
          </p:nvPr>
        </p:nvSpPr>
        <p:spPr>
          <a:xfrm>
            <a:off x="911781" y="648481"/>
            <a:ext cx="10464801" cy="1422401"/>
          </a:xfrm>
          <a:prstGeom prst="rect">
            <a:avLst/>
          </a:prstGeom>
        </p:spPr>
        <p:txBody>
          <a:bodyPr/>
          <a:lstStyle/>
          <a:p>
            <a:pPr/>
            <a:r>
              <a:t>2.1 MVC</a:t>
            </a:r>
          </a:p>
        </p:txBody>
      </p:sp>
      <p:sp>
        <p:nvSpPr>
          <p:cNvPr id="130" name="- Controller khó sử dụng lại nhất và trở nên quá lớn vì chứa nhiều xử lý logic, quản lý vòng đời của view nên không thể tách rời.…"/>
          <p:cNvSpPr/>
          <p:nvPr>
            <p:ph type="body" sz="half" idx="1"/>
          </p:nvPr>
        </p:nvSpPr>
        <p:spPr>
          <a:xfrm>
            <a:off x="1270000" y="6712759"/>
            <a:ext cx="10576977" cy="2609042"/>
          </a:xfrm>
          <a:prstGeom prst="rect">
            <a:avLst/>
          </a:prstGeom>
        </p:spPr>
        <p:txBody>
          <a:bodyPr/>
          <a:lstStyle/>
          <a:p>
            <a:pPr algn="l" defTabSz="508254">
              <a:defRPr sz="2784"/>
            </a:pPr>
            <a:r>
              <a:t>- Controller khó sử dụng lại nhất và trở nên quá lớn vì chứa nhiều xử lý logic, quản lý vòng đời của view nên không thể tách rời.</a:t>
            </a:r>
          </a:p>
          <a:p>
            <a:pPr algn="l" defTabSz="508254">
              <a:defRPr sz="2784"/>
            </a:pPr>
            <a:r>
              <a:t>- View và model được tách rời nhưng view và controller thì gắn chặt.</a:t>
            </a:r>
          </a:p>
          <a:p>
            <a:pPr algn="l" defTabSz="508254">
              <a:defRPr sz="2784"/>
            </a:pPr>
            <a:r>
              <a:t>- </a:t>
            </a:r>
            <a:r>
              <a:rPr i="1">
                <a:latin typeface="Helvetica"/>
                <a:ea typeface="Helvetica"/>
                <a:cs typeface="Helvetica"/>
                <a:sym typeface="Helvetica"/>
              </a:rPr>
              <a:t>Tính dễ dùng</a:t>
            </a:r>
            <a:r>
              <a:t>: code ít nhất, dễ dàng bảo trì với lập trình viên ít kinh nghiệm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Screen Shot 2017-05-16 at 16.09.53.png" descr="Screen Shot 2017-05-16 at 16.09.53.png"/>
          <p:cNvPicPr>
            <a:picLocks noChangeAspect="1"/>
          </p:cNvPicPr>
          <p:nvPr>
            <p:ph type="pic" idx="13"/>
          </p:nvPr>
        </p:nvPicPr>
        <p:blipFill>
          <a:blip r:embed="rId2">
            <a:extLst/>
          </a:blip>
          <a:srcRect l="0" t="0" r="0" b="0"/>
          <a:stretch>
            <a:fillRect/>
          </a:stretch>
        </p:blipFill>
        <p:spPr>
          <a:xfrm>
            <a:off x="1640745" y="2815064"/>
            <a:ext cx="9715025" cy="2867118"/>
          </a:xfrm>
          <a:prstGeom prst="rect">
            <a:avLst/>
          </a:prstGeom>
        </p:spPr>
      </p:pic>
      <p:sp>
        <p:nvSpPr>
          <p:cNvPr id="133" name="2.1 MVP"/>
          <p:cNvSpPr/>
          <p:nvPr>
            <p:ph type="title"/>
          </p:nvPr>
        </p:nvSpPr>
        <p:spPr>
          <a:xfrm>
            <a:off x="911781" y="648481"/>
            <a:ext cx="10464801" cy="1422401"/>
          </a:xfrm>
          <a:prstGeom prst="rect">
            <a:avLst/>
          </a:prstGeom>
        </p:spPr>
        <p:txBody>
          <a:bodyPr/>
          <a:lstStyle/>
          <a:p>
            <a:pPr/>
            <a:r>
              <a:t>2.1 MVP</a:t>
            </a:r>
          </a:p>
        </p:txBody>
      </p:sp>
      <p:sp>
        <p:nvSpPr>
          <p:cNvPr id="134" name="- Phần lớn trách nhiệm chia đều cho Presenter và Model , View có ít vài trò, chủ yếu là hiển thị dữ liệu.…"/>
          <p:cNvSpPr/>
          <p:nvPr>
            <p:ph type="body" sz="half" idx="1"/>
          </p:nvPr>
        </p:nvSpPr>
        <p:spPr>
          <a:xfrm>
            <a:off x="1340911" y="6073353"/>
            <a:ext cx="10576978" cy="3088365"/>
          </a:xfrm>
          <a:prstGeom prst="rect">
            <a:avLst/>
          </a:prstGeom>
        </p:spPr>
        <p:txBody>
          <a:bodyPr/>
          <a:lstStyle/>
          <a:p>
            <a:pPr algn="l"/>
            <a:r>
              <a:t>- Phần lớn trách nhiệm chia đều cho Presenter và Model , View có ít vài trò, chủ yếu là hiển thị dữ liệu.</a:t>
            </a:r>
          </a:p>
          <a:p>
            <a:pPr algn="l"/>
            <a:r>
              <a:t>- </a:t>
            </a:r>
            <a:r>
              <a:rPr i="1">
                <a:latin typeface="Helvetica"/>
                <a:ea typeface="Helvetica"/>
                <a:cs typeface="Helvetica"/>
                <a:sym typeface="Helvetica"/>
              </a:rPr>
              <a:t>Khả năng test</a:t>
            </a:r>
            <a:r>
              <a:t>: tăng thêm khả năng test code logic</a:t>
            </a:r>
          </a:p>
          <a:p>
            <a:pPr algn="l"/>
            <a:r>
              <a:t>- </a:t>
            </a:r>
            <a:r>
              <a:rPr i="1">
                <a:latin typeface="Helvetica"/>
                <a:ea typeface="Helvetica"/>
                <a:cs typeface="Helvetica"/>
                <a:sym typeface="Helvetica"/>
              </a:rPr>
              <a:t>Tính dễ dùng</a:t>
            </a:r>
            <a:r>
              <a:t>: số lượng code gấp đôi so với MVC, tuy nhiên về mặt ý tưởng thì MVP rất dễ dùng.</a:t>
            </a:r>
          </a:p>
        </p:txBody>
      </p:sp>
      <p:sp>
        <p:nvSpPr>
          <p:cNvPr id="135" name="Text"/>
          <p:cNvSpPr/>
          <p:nvPr/>
        </p:nvSpPr>
        <p:spPr>
          <a:xfrm>
            <a:off x="6038570" y="4552950"/>
            <a:ext cx="927660" cy="647701"/>
          </a:xfrm>
          <a:prstGeom prst="rect">
            <a:avLst/>
          </a:prstGeom>
          <a:ln w="12700">
            <a:miter lim="400000"/>
          </a:ln>
        </p:spPr>
        <p:txBody>
          <a:bodyPr wrap="none" lIns="50800" tIns="50800" rIns="50800" bIns="50800" anchor="ctr">
            <a:spAutoFit/>
          </a:bodyPr>
          <a:lstStyle/>
          <a:p>
            <a:pPr/>
          </a:p>
        </p:txBody>
      </p:sp>
      <p:sp>
        <p:nvSpPr>
          <p:cNvPr id="136" name="Text"/>
          <p:cNvSpPr/>
          <p:nvPr/>
        </p:nvSpPr>
        <p:spPr>
          <a:xfrm>
            <a:off x="6165570" y="4679950"/>
            <a:ext cx="927660" cy="647701"/>
          </a:xfrm>
          <a:prstGeom prst="rect">
            <a:avLst/>
          </a:prstGeom>
          <a:ln w="12700">
            <a:miter lim="400000"/>
          </a:ln>
        </p:spPr>
        <p:txBody>
          <a:bodyPr wrap="none" lIns="50800" tIns="50800" rIns="50800" bIns="50800" anchor="ctr">
            <a:spAutoFit/>
          </a:bodyPr>
          <a:lstStyle/>
          <a:p>
            <a:pPr/>
          </a:p>
        </p:txBody>
      </p:sp>
      <p:sp>
        <p:nvSpPr>
          <p:cNvPr id="137" name="Text"/>
          <p:cNvSpPr/>
          <p:nvPr/>
        </p:nvSpPr>
        <p:spPr>
          <a:xfrm>
            <a:off x="2717800" y="1022349"/>
            <a:ext cx="486966" cy="342901"/>
          </a:xfrm>
          <a:prstGeom prst="rect">
            <a:avLst/>
          </a:prstGeom>
          <a:ln w="12700">
            <a:miter lim="400000"/>
          </a:ln>
        </p:spPr>
        <p:txBody>
          <a:bodyPr wrap="none" lIns="50800" tIns="50800" rIns="50800" bIns="50800" anchor="ctr">
            <a:spAutoFit/>
          </a:bodyPr>
          <a:lstStyle/>
          <a:p>
            <a:pPr algn="l" defTabSz="457200">
              <a:defRPr sz="1600">
                <a:solidFill>
                  <a:srgbClr val="0B1A33"/>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Screen Shot 2017-05-16 at 16.10.04.png" descr="Screen Shot 2017-05-16 at 16.10.04.png"/>
          <p:cNvPicPr>
            <a:picLocks noChangeAspect="1"/>
          </p:cNvPicPr>
          <p:nvPr>
            <p:ph type="pic" idx="13"/>
          </p:nvPr>
        </p:nvPicPr>
        <p:blipFill>
          <a:blip r:embed="rId2">
            <a:extLst/>
          </a:blip>
          <a:srcRect l="0" t="0" r="0" b="0"/>
          <a:stretch>
            <a:fillRect/>
          </a:stretch>
        </p:blipFill>
        <p:spPr>
          <a:xfrm>
            <a:off x="1938240" y="2359610"/>
            <a:ext cx="9128370" cy="2882053"/>
          </a:xfrm>
          <a:prstGeom prst="rect">
            <a:avLst/>
          </a:prstGeom>
        </p:spPr>
      </p:pic>
      <p:sp>
        <p:nvSpPr>
          <p:cNvPr id="140" name="2.1 MVVM"/>
          <p:cNvSpPr/>
          <p:nvPr>
            <p:ph type="title"/>
          </p:nvPr>
        </p:nvSpPr>
        <p:spPr>
          <a:xfrm>
            <a:off x="911781" y="648481"/>
            <a:ext cx="10464801" cy="1422401"/>
          </a:xfrm>
          <a:prstGeom prst="rect">
            <a:avLst/>
          </a:prstGeom>
        </p:spPr>
        <p:txBody>
          <a:bodyPr/>
          <a:lstStyle/>
          <a:p>
            <a:pPr/>
            <a:r>
              <a:t>2.1 MVVM</a:t>
            </a:r>
          </a:p>
        </p:txBody>
      </p:sp>
      <p:sp>
        <p:nvSpPr>
          <p:cNvPr id="141" name="- View (MVVM)  chịu nhiều trách nhiệm hơn View (MVP) .…"/>
          <p:cNvSpPr/>
          <p:nvPr>
            <p:ph type="body" sz="half" idx="1"/>
          </p:nvPr>
        </p:nvSpPr>
        <p:spPr>
          <a:xfrm>
            <a:off x="1544111" y="5530667"/>
            <a:ext cx="10576978" cy="4003561"/>
          </a:xfrm>
          <a:prstGeom prst="rect">
            <a:avLst/>
          </a:prstGeom>
        </p:spPr>
        <p:txBody>
          <a:bodyPr/>
          <a:lstStyle/>
          <a:p>
            <a:pPr algn="l" defTabSz="473201">
              <a:defRPr sz="3240">
                <a:latin typeface="Helvetica"/>
                <a:ea typeface="Helvetica"/>
                <a:cs typeface="Helvetica"/>
                <a:sym typeface="Helvetica"/>
              </a:defRPr>
            </a:pPr>
            <a:r>
              <a:t>- </a:t>
            </a:r>
            <a:r>
              <a:rPr>
                <a:latin typeface="+mn-lt"/>
                <a:ea typeface="+mn-ea"/>
                <a:cs typeface="+mn-cs"/>
                <a:sym typeface="Helvetica Light"/>
              </a:rPr>
              <a:t>View (MVVM)  chịu nhiều trách nhiệm hơn View (MVP) .</a:t>
            </a:r>
          </a:p>
          <a:p>
            <a:pPr algn="l" defTabSz="473201">
              <a:defRPr sz="3240">
                <a:latin typeface="Helvetica"/>
                <a:ea typeface="Helvetica"/>
                <a:cs typeface="Helvetica"/>
                <a:sym typeface="Helvetica"/>
              </a:defRPr>
            </a:pPr>
            <a:r>
              <a:t>- </a:t>
            </a:r>
            <a:r>
              <a:rPr i="1"/>
              <a:t>Khả năng test</a:t>
            </a:r>
            <a:r>
              <a:t>: </a:t>
            </a:r>
            <a:r>
              <a:rPr>
                <a:latin typeface="+mn-lt"/>
                <a:ea typeface="+mn-ea"/>
                <a:cs typeface="+mn-cs"/>
                <a:sym typeface="Helvetica Light"/>
              </a:rPr>
              <a:t>ViewModel không biết gì về View nên có thể test dễ dàng</a:t>
            </a:r>
          </a:p>
          <a:p>
            <a:pPr algn="l" defTabSz="473201">
              <a:defRPr sz="3240">
                <a:latin typeface="Helvetica"/>
                <a:ea typeface="Helvetica"/>
                <a:cs typeface="Helvetica"/>
                <a:sym typeface="Helvetica"/>
              </a:defRPr>
            </a:pPr>
            <a:r>
              <a:t>- </a:t>
            </a:r>
            <a:r>
              <a:rPr i="1"/>
              <a:t>Tính dễ dùng</a:t>
            </a:r>
            <a:r>
              <a:t>: </a:t>
            </a:r>
            <a:r>
              <a:rPr>
                <a:latin typeface="+mn-lt"/>
                <a:ea typeface="+mn-ea"/>
                <a:cs typeface="+mn-cs"/>
                <a:sym typeface="Helvetica Light"/>
              </a:rPr>
              <a:t>số lượng mã như MVP nhưng trong ứng dụng chạy thực tế bạn phải chuyển tất cả các event từ View sang Present và để cập nhật View. MVVM sẽ dễ dàng hơn nếu bạn sử dụng các ràng buộc.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Screen Shot 2017-05-16 at 16.44.53.png" descr="Screen Shot 2017-05-16 at 16.44.53.png"/>
          <p:cNvPicPr>
            <a:picLocks noChangeAspect="1"/>
          </p:cNvPicPr>
          <p:nvPr>
            <p:ph type="pic" idx="13"/>
          </p:nvPr>
        </p:nvPicPr>
        <p:blipFill>
          <a:blip r:embed="rId3">
            <a:extLst/>
          </a:blip>
          <a:srcRect l="24" t="0" r="0" b="0"/>
          <a:stretch>
            <a:fillRect/>
          </a:stretch>
        </p:blipFill>
        <p:spPr>
          <a:xfrm>
            <a:off x="2754347" y="1715854"/>
            <a:ext cx="7389653" cy="3832607"/>
          </a:xfrm>
          <a:prstGeom prst="rect">
            <a:avLst/>
          </a:prstGeom>
        </p:spPr>
      </p:pic>
      <p:sp>
        <p:nvSpPr>
          <p:cNvPr id="144" name="2.1 VIPER"/>
          <p:cNvSpPr/>
          <p:nvPr>
            <p:ph type="title"/>
          </p:nvPr>
        </p:nvSpPr>
        <p:spPr>
          <a:xfrm>
            <a:off x="1036474" y="115232"/>
            <a:ext cx="10464801" cy="1422401"/>
          </a:xfrm>
          <a:prstGeom prst="rect">
            <a:avLst/>
          </a:prstGeom>
        </p:spPr>
        <p:txBody>
          <a:bodyPr/>
          <a:lstStyle/>
          <a:p>
            <a:pPr/>
            <a:r>
              <a:t>2.1 VIPER</a:t>
            </a:r>
          </a:p>
        </p:txBody>
      </p:sp>
      <p:sp>
        <p:nvSpPr>
          <p:cNvPr id="145" name="- Chắc chắc là số 1 trong phân chia trách nhiệm.…"/>
          <p:cNvSpPr/>
          <p:nvPr>
            <p:ph type="body" sz="half" idx="1"/>
          </p:nvPr>
        </p:nvSpPr>
        <p:spPr>
          <a:xfrm>
            <a:off x="1436662" y="5701213"/>
            <a:ext cx="10576978" cy="3679215"/>
          </a:xfrm>
          <a:prstGeom prst="rect">
            <a:avLst/>
          </a:prstGeom>
        </p:spPr>
        <p:txBody>
          <a:bodyPr/>
          <a:lstStyle/>
          <a:p>
            <a:pPr algn="l" defTabSz="496570">
              <a:defRPr sz="3400"/>
            </a:pPr>
            <a:r>
              <a:t>- Chắc chắc là số 1 trong phân chia trách nhiệm.</a:t>
            </a:r>
          </a:p>
          <a:p>
            <a:pPr algn="l" defTabSz="496570">
              <a:defRPr sz="3400">
                <a:latin typeface="Helvetica"/>
                <a:ea typeface="Helvetica"/>
                <a:cs typeface="Helvetica"/>
                <a:sym typeface="Helvetica"/>
              </a:defRPr>
            </a:pPr>
            <a:r>
              <a:t>- </a:t>
            </a:r>
            <a:r>
              <a:rPr i="1"/>
              <a:t>Khả năng test: </a:t>
            </a:r>
            <a:r>
              <a:rPr>
                <a:latin typeface="+mn-lt"/>
                <a:ea typeface="+mn-ea"/>
                <a:cs typeface="+mn-cs"/>
                <a:sym typeface="Helvetica Light"/>
              </a:rPr>
              <a:t>phân phối tốt hơn - testability tốt hơn.</a:t>
            </a:r>
          </a:p>
          <a:p>
            <a:pPr algn="l" defTabSz="496570">
              <a:defRPr sz="3400">
                <a:latin typeface="Helvetica"/>
                <a:ea typeface="Helvetica"/>
                <a:cs typeface="Helvetica"/>
                <a:sym typeface="Helvetica"/>
              </a:defRPr>
            </a:pPr>
            <a:r>
              <a:t>-</a:t>
            </a:r>
            <a:r>
              <a:rPr i="1"/>
              <a:t> Tính dễ dùng </a:t>
            </a:r>
            <a:r>
              <a:t>: </a:t>
            </a:r>
            <a:r>
              <a:rPr>
                <a:latin typeface="+mn-lt"/>
                <a:ea typeface="+mn-ea"/>
                <a:cs typeface="+mn-cs"/>
                <a:sym typeface="Helvetica Light"/>
              </a:rPr>
              <a:t>2 điều ở trên =&gt; có chi phí bảo trì như bạn đã đoán. Bạn phải viết một lượng lớn giao diện cho các lớp có trách nhiệm rất nhỏ.</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3.1. MVVM"/>
          <p:cNvSpPr/>
          <p:nvPr>
            <p:ph type="title"/>
          </p:nvPr>
        </p:nvSpPr>
        <p:spPr>
          <a:prstGeom prst="rect">
            <a:avLst/>
          </a:prstGeom>
        </p:spPr>
        <p:txBody>
          <a:bodyPr/>
          <a:lstStyle/>
          <a:p>
            <a:pPr/>
            <a:r>
              <a:t>3.1. MVVM</a:t>
            </a:r>
          </a:p>
        </p:txBody>
      </p:sp>
      <p:sp>
        <p:nvSpPr>
          <p:cNvPr id="148" name="View: là phần của giao diện ứng dụng để hiển thị dữ liệu và nhận tương tác của người dùng. Nó có khả năng thực hiện các action cũng như phản hồi lại người dùng qua tính năng bindng, command.…"/>
          <p:cNvSpPr/>
          <p:nvPr>
            <p:ph type="body" idx="1"/>
          </p:nvPr>
        </p:nvSpPr>
        <p:spPr>
          <a:prstGeom prst="rect">
            <a:avLst/>
          </a:prstGeom>
        </p:spPr>
        <p:txBody>
          <a:bodyPr/>
          <a:lstStyle/>
          <a:p>
            <a:pPr marL="333375" indent="-333375" defTabSz="438150">
              <a:spcBef>
                <a:spcPts val="3100"/>
              </a:spcBef>
              <a:defRPr sz="2850"/>
            </a:pPr>
            <a:r>
              <a:rPr b="1">
                <a:latin typeface="Helvetica"/>
                <a:ea typeface="Helvetica"/>
                <a:cs typeface="Helvetica"/>
                <a:sym typeface="Helvetica"/>
              </a:rPr>
              <a:t>View</a:t>
            </a:r>
            <a:r>
              <a:t>: là phần của giao diện ứng dụng để hiển thị dữ liệu và nhận tương tác của người dùng. Nó có khả năng thực hiện các action cũng như phản hồi lại người dùng qua tính năng bindng, command.</a:t>
            </a:r>
          </a:p>
          <a:p>
            <a:pPr marL="333375" indent="-333375" defTabSz="438150">
              <a:spcBef>
                <a:spcPts val="3100"/>
              </a:spcBef>
              <a:defRPr sz="2850"/>
            </a:pPr>
            <a:r>
              <a:rPr b="1">
                <a:latin typeface="Helvetica"/>
                <a:ea typeface="Helvetica"/>
                <a:cs typeface="Helvetica"/>
                <a:sym typeface="Helvetica"/>
              </a:rPr>
              <a:t>Model</a:t>
            </a:r>
            <a:r>
              <a:t>: là các đối tượng giúp truy xuất và thao tác trên dữ liệu thực sự</a:t>
            </a:r>
          </a:p>
          <a:p>
            <a:pPr marL="333375" indent="-333375" defTabSz="438150">
              <a:spcBef>
                <a:spcPts val="3100"/>
              </a:spcBef>
              <a:defRPr sz="2850"/>
            </a:pPr>
            <a:r>
              <a:rPr b="1">
                <a:latin typeface="Helvetica"/>
                <a:ea typeface="Helvetica"/>
                <a:cs typeface="Helvetica"/>
                <a:sym typeface="Helvetica"/>
              </a:rPr>
              <a:t>ViewModel</a:t>
            </a:r>
            <a:r>
              <a:t>: lớp trung gian giữa Viewvà Model. Có thể đươc xem như thành phần thay thế Controller trong mô hình MVC. Nó chứa các mã lệnh cần thiết để thực hiện data binding, command.</a:t>
            </a:r>
          </a:p>
          <a:p>
            <a:pPr marL="333375" indent="-333375" defTabSz="438150">
              <a:spcBef>
                <a:spcPts val="3100"/>
              </a:spcBef>
              <a:defRPr sz="2850"/>
            </a:pPr>
            <a:r>
              <a:rPr u="sng"/>
              <a:t>Lưu ý: </a:t>
            </a:r>
            <a:r>
              <a:t>MVVM các tầng bên dưới không biết thông tin gì về tầng bên trên nó</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Screen Shot 2017-05-16 at 13.06.54.png" descr="Screen Shot 2017-05-16 at 13.06.54.png"/>
          <p:cNvPicPr>
            <a:picLocks noChangeAspect="1"/>
          </p:cNvPicPr>
          <p:nvPr>
            <p:ph type="pic" idx="13"/>
          </p:nvPr>
        </p:nvPicPr>
        <p:blipFill>
          <a:blip r:embed="rId2">
            <a:extLst/>
          </a:blip>
          <a:srcRect l="3785" t="0" r="3785" b="0"/>
          <a:stretch>
            <a:fillRect/>
          </a:stretch>
        </p:blipFill>
        <p:spPr>
          <a:xfrm>
            <a:off x="1445021" y="2282313"/>
            <a:ext cx="9653056" cy="5841979"/>
          </a:xfrm>
          <a:prstGeom prst="rect">
            <a:avLst/>
          </a:prstGeom>
        </p:spPr>
      </p:pic>
      <p:sp>
        <p:nvSpPr>
          <p:cNvPr id="151" name="3.1. MVVM"/>
          <p:cNvSpPr/>
          <p:nvPr>
            <p:ph type="title"/>
          </p:nvPr>
        </p:nvSpPr>
        <p:spPr>
          <a:xfrm>
            <a:off x="1270000" y="517056"/>
            <a:ext cx="10464800" cy="1422401"/>
          </a:xfrm>
          <a:prstGeom prst="rect">
            <a:avLst/>
          </a:prstGeom>
        </p:spPr>
        <p:txBody>
          <a:bodyPr/>
          <a:lstStyle/>
          <a:p>
            <a:pPr/>
            <a:r>
              <a:t>3.1. MVVM</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