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63" r:id="rId5"/>
    <p:sldId id="268" r:id="rId6"/>
    <p:sldId id="264" r:id="rId7"/>
    <p:sldId id="287" r:id="rId8"/>
    <p:sldId id="259" r:id="rId9"/>
    <p:sldId id="269" r:id="rId10"/>
    <p:sldId id="270" r:id="rId11"/>
    <p:sldId id="273" r:id="rId12"/>
    <p:sldId id="274" r:id="rId13"/>
    <p:sldId id="271" r:id="rId14"/>
    <p:sldId id="276" r:id="rId15"/>
    <p:sldId id="285" r:id="rId16"/>
    <p:sldId id="283" r:id="rId17"/>
    <p:sldId id="282" r:id="rId18"/>
    <p:sldId id="286" r:id="rId19"/>
    <p:sldId id="265" r:id="rId20"/>
    <p:sldId id="266" r:id="rId21"/>
    <p:sldId id="284" r:id="rId22"/>
    <p:sldId id="267" r:id="rId23"/>
    <p:sldId id="275" r:id="rId24"/>
    <p:sldId id="260" r:id="rId25"/>
    <p:sldId id="261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28.xml"/><Relationship Id="rId1" Type="http://schemas.openxmlformats.org/officeDocument/2006/relationships/slide" Target="../slides/slide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797E7-EF72-4590-9F32-E8F7C1BC0CC2}" type="doc">
      <dgm:prSet loTypeId="urn:microsoft.com/office/officeart/2005/8/layout/hierarchy1" loCatId="hierarchy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A05DE76-E18F-4692-A4A7-E0D087ABB453}">
      <dgm:prSet phldrT="[Text]" custT="1"/>
      <dgm:spPr/>
      <dgm:t>
        <a:bodyPr/>
        <a:lstStyle/>
        <a:p>
          <a:r>
            <a:rPr lang="en-US" sz="2400" dirty="0" smtClean="0"/>
            <a:t>Interaction Ways</a:t>
          </a:r>
          <a:endParaRPr lang="en-US" sz="2400" dirty="0"/>
        </a:p>
      </dgm:t>
    </dgm:pt>
    <dgm:pt modelId="{E3456C47-46A7-48F0-8627-BACBE1A9913B}" type="parTrans" cxnId="{56B44E67-8484-4572-96C5-EB8EAD3D0BAE}">
      <dgm:prSet/>
      <dgm:spPr/>
      <dgm:t>
        <a:bodyPr/>
        <a:lstStyle/>
        <a:p>
          <a:endParaRPr lang="en-US"/>
        </a:p>
      </dgm:t>
    </dgm:pt>
    <dgm:pt modelId="{E37592C9-629C-42E9-81A4-514F7CC42224}" type="sibTrans" cxnId="{56B44E67-8484-4572-96C5-EB8EAD3D0BAE}">
      <dgm:prSet/>
      <dgm:spPr/>
      <dgm:t>
        <a:bodyPr/>
        <a:lstStyle/>
        <a:p>
          <a:endParaRPr lang="en-US"/>
        </a:p>
      </dgm:t>
    </dgm:pt>
    <dgm:pt modelId="{CB2DCCFE-1D7D-4CCF-ADBB-AA97D6D6C1B7}">
      <dgm:prSet phldrT="[Text]" custT="1"/>
      <dgm:spPr/>
      <dgm:t>
        <a:bodyPr/>
        <a:lstStyle/>
        <a:p>
          <a:r>
            <a:rPr lang="en-US" sz="2400" dirty="0" smtClean="0">
              <a:hlinkClick xmlns:r="http://schemas.openxmlformats.org/officeDocument/2006/relationships" r:id="rId1" action="ppaction://hlinksldjump"/>
            </a:rPr>
            <a:t>Data Binding</a:t>
          </a:r>
          <a:endParaRPr lang="en-US" sz="2400" dirty="0"/>
        </a:p>
      </dgm:t>
    </dgm:pt>
    <dgm:pt modelId="{921506A9-EA88-4F8D-B404-AF470BEE8341}" type="parTrans" cxnId="{E1451913-4A81-42AB-BE3E-FCDF840C2427}">
      <dgm:prSet/>
      <dgm:spPr/>
      <dgm:t>
        <a:bodyPr/>
        <a:lstStyle/>
        <a:p>
          <a:endParaRPr lang="en-US"/>
        </a:p>
      </dgm:t>
    </dgm:pt>
    <dgm:pt modelId="{05DBA287-D604-4318-8D6C-E2785D3756DD}" type="sibTrans" cxnId="{E1451913-4A81-42AB-BE3E-FCDF840C2427}">
      <dgm:prSet/>
      <dgm:spPr/>
      <dgm:t>
        <a:bodyPr/>
        <a:lstStyle/>
        <a:p>
          <a:endParaRPr lang="en-US"/>
        </a:p>
      </dgm:t>
    </dgm:pt>
    <dgm:pt modelId="{AEE18514-A208-4B40-8922-0A59EFF2E5A6}">
      <dgm:prSet phldrT="[Text]" custT="1"/>
      <dgm:spPr/>
      <dgm:t>
        <a:bodyPr/>
        <a:lstStyle/>
        <a:p>
          <a:r>
            <a:rPr lang="en-US" sz="2200" dirty="0" smtClean="0">
              <a:hlinkClick xmlns:r="http://schemas.openxmlformats.org/officeDocument/2006/relationships" r:id="rId2" action="ppaction://hlinksldjump"/>
            </a:rPr>
            <a:t>Commands</a:t>
          </a:r>
          <a:endParaRPr lang="en-US" sz="2200" dirty="0"/>
        </a:p>
      </dgm:t>
    </dgm:pt>
    <dgm:pt modelId="{B0F701BB-0820-4A2E-9D2C-43CDBFF4B278}" type="parTrans" cxnId="{91037614-7DAD-4B15-916C-58E672CA2464}">
      <dgm:prSet/>
      <dgm:spPr/>
      <dgm:t>
        <a:bodyPr/>
        <a:lstStyle/>
        <a:p>
          <a:endParaRPr lang="en-US"/>
        </a:p>
      </dgm:t>
    </dgm:pt>
    <dgm:pt modelId="{939717B5-D8E1-4AE1-9DA0-9A082AE696C6}" type="sibTrans" cxnId="{91037614-7DAD-4B15-916C-58E672CA2464}">
      <dgm:prSet/>
      <dgm:spPr/>
      <dgm:t>
        <a:bodyPr/>
        <a:lstStyle/>
        <a:p>
          <a:endParaRPr lang="en-US"/>
        </a:p>
      </dgm:t>
    </dgm:pt>
    <dgm:pt modelId="{F0223289-2886-4BF9-8E4C-A856A8A5A030}">
      <dgm:prSet phldrT="[Text]" custT="1"/>
      <dgm:spPr/>
      <dgm:t>
        <a:bodyPr/>
        <a:lstStyle/>
        <a:p>
          <a:r>
            <a:rPr lang="en-US" sz="2400" dirty="0" smtClean="0">
              <a:hlinkClick xmlns:r="http://schemas.openxmlformats.org/officeDocument/2006/relationships" r:id="rId3" action="ppaction://hlinksldjump"/>
            </a:rPr>
            <a:t>Notifications</a:t>
          </a:r>
          <a:endParaRPr lang="en-US" sz="2400" dirty="0"/>
        </a:p>
      </dgm:t>
    </dgm:pt>
    <dgm:pt modelId="{B759E621-DE5D-42F9-8A9A-5B5BC12551C8}" type="parTrans" cxnId="{647F831E-C7C8-4A66-85B9-4E0E295B288F}">
      <dgm:prSet/>
      <dgm:spPr/>
      <dgm:t>
        <a:bodyPr/>
        <a:lstStyle/>
        <a:p>
          <a:endParaRPr lang="en-US"/>
        </a:p>
      </dgm:t>
    </dgm:pt>
    <dgm:pt modelId="{3EDD9F94-0EF2-4672-834B-0E19918F6F45}" type="sibTrans" cxnId="{647F831E-C7C8-4A66-85B9-4E0E295B288F}">
      <dgm:prSet/>
      <dgm:spPr/>
      <dgm:t>
        <a:bodyPr/>
        <a:lstStyle/>
        <a:p>
          <a:endParaRPr lang="en-US"/>
        </a:p>
      </dgm:t>
    </dgm:pt>
    <dgm:pt modelId="{3F94CA1B-F20A-42A6-A226-B0CEBE7B9160}" type="pres">
      <dgm:prSet presAssocID="{04E797E7-EF72-4590-9F32-E8F7C1BC0C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D35E3-C4DB-4127-8606-9CE15B08687D}" type="pres">
      <dgm:prSet presAssocID="{DA05DE76-E18F-4692-A4A7-E0D087ABB453}" presName="hierRoot1" presStyleCnt="0"/>
      <dgm:spPr/>
    </dgm:pt>
    <dgm:pt modelId="{3CE1BB2A-6F34-4E8F-99EC-CE2E3AF1ED8D}" type="pres">
      <dgm:prSet presAssocID="{DA05DE76-E18F-4692-A4A7-E0D087ABB453}" presName="composite" presStyleCnt="0"/>
      <dgm:spPr/>
    </dgm:pt>
    <dgm:pt modelId="{3FA2E527-4FC9-4E13-9CE4-B5E9043E3C20}" type="pres">
      <dgm:prSet presAssocID="{DA05DE76-E18F-4692-A4A7-E0D087ABB453}" presName="background" presStyleLbl="node0" presStyleIdx="0" presStyleCnt="1"/>
      <dgm:spPr/>
    </dgm:pt>
    <dgm:pt modelId="{8F7213BB-EFDF-4CB2-B35E-817C23FADE3C}" type="pres">
      <dgm:prSet presAssocID="{DA05DE76-E18F-4692-A4A7-E0D087ABB453}" presName="text" presStyleLbl="fgAcc0" presStyleIdx="0" presStyleCnt="1" custScaleX="157991" custScaleY="742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44874-BEA6-4422-831D-D5184B2EEEF1}" type="pres">
      <dgm:prSet presAssocID="{DA05DE76-E18F-4692-A4A7-E0D087ABB453}" presName="hierChild2" presStyleCnt="0"/>
      <dgm:spPr/>
    </dgm:pt>
    <dgm:pt modelId="{8D337F02-3FDB-43D7-B229-8FD4FC3EB1B4}" type="pres">
      <dgm:prSet presAssocID="{921506A9-EA88-4F8D-B404-AF470BEE8341}" presName="Name10" presStyleLbl="parChTrans1D2" presStyleIdx="0" presStyleCnt="3"/>
      <dgm:spPr/>
      <dgm:t>
        <a:bodyPr/>
        <a:lstStyle/>
        <a:p>
          <a:endParaRPr lang="en-US"/>
        </a:p>
      </dgm:t>
    </dgm:pt>
    <dgm:pt modelId="{70B8B997-4767-4CC7-BDDD-A7291B53954D}" type="pres">
      <dgm:prSet presAssocID="{CB2DCCFE-1D7D-4CCF-ADBB-AA97D6D6C1B7}" presName="hierRoot2" presStyleCnt="0"/>
      <dgm:spPr/>
    </dgm:pt>
    <dgm:pt modelId="{F64A77AB-FE3F-4F40-A27B-6073C810BC91}" type="pres">
      <dgm:prSet presAssocID="{CB2DCCFE-1D7D-4CCF-ADBB-AA97D6D6C1B7}" presName="composite2" presStyleCnt="0"/>
      <dgm:spPr/>
    </dgm:pt>
    <dgm:pt modelId="{8337E436-44AE-4E8F-8C59-D0912AD7217B}" type="pres">
      <dgm:prSet presAssocID="{CB2DCCFE-1D7D-4CCF-ADBB-AA97D6D6C1B7}" presName="background2" presStyleLbl="node2" presStyleIdx="0" presStyleCnt="3"/>
      <dgm:spPr/>
    </dgm:pt>
    <dgm:pt modelId="{D473B930-A835-4C53-B171-397C25410648}" type="pres">
      <dgm:prSet presAssocID="{CB2DCCFE-1D7D-4CCF-ADBB-AA97D6D6C1B7}" presName="text2" presStyleLbl="fgAcc2" presStyleIdx="0" presStyleCnt="3" custScaleX="1202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DB56FA-BC46-4888-BC3A-D9C23285BA26}" type="pres">
      <dgm:prSet presAssocID="{CB2DCCFE-1D7D-4CCF-ADBB-AA97D6D6C1B7}" presName="hierChild3" presStyleCnt="0"/>
      <dgm:spPr/>
    </dgm:pt>
    <dgm:pt modelId="{0C7472A3-C548-43B3-B2CB-6F19881D2CD5}" type="pres">
      <dgm:prSet presAssocID="{B0F701BB-0820-4A2E-9D2C-43CDBFF4B278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90E4DBA-0CB5-401A-8C4B-0FC12E96C06A}" type="pres">
      <dgm:prSet presAssocID="{AEE18514-A208-4B40-8922-0A59EFF2E5A6}" presName="hierRoot2" presStyleCnt="0"/>
      <dgm:spPr/>
    </dgm:pt>
    <dgm:pt modelId="{C104BBCF-AF8B-4E09-8075-22277D0CAAE0}" type="pres">
      <dgm:prSet presAssocID="{AEE18514-A208-4B40-8922-0A59EFF2E5A6}" presName="composite2" presStyleCnt="0"/>
      <dgm:spPr/>
    </dgm:pt>
    <dgm:pt modelId="{F850125F-6590-422A-9B61-27234D35F74C}" type="pres">
      <dgm:prSet presAssocID="{AEE18514-A208-4B40-8922-0A59EFF2E5A6}" presName="background2" presStyleLbl="node2" presStyleIdx="1" presStyleCnt="3"/>
      <dgm:spPr/>
    </dgm:pt>
    <dgm:pt modelId="{AAD6BCA1-945F-4337-935F-2E85D427333A}" type="pres">
      <dgm:prSet presAssocID="{AEE18514-A208-4B40-8922-0A59EFF2E5A6}" presName="text2" presStyleLbl="fgAcc2" presStyleIdx="1" presStyleCnt="3" custScaleX="1202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0E7656-1559-4F7E-AB7F-0AFBF1DC0E23}" type="pres">
      <dgm:prSet presAssocID="{AEE18514-A208-4B40-8922-0A59EFF2E5A6}" presName="hierChild3" presStyleCnt="0"/>
      <dgm:spPr/>
    </dgm:pt>
    <dgm:pt modelId="{5C30CD31-D4AB-410C-BE09-BDE1A2E99407}" type="pres">
      <dgm:prSet presAssocID="{B759E621-DE5D-42F9-8A9A-5B5BC12551C8}" presName="Name10" presStyleLbl="parChTrans1D2" presStyleIdx="2" presStyleCnt="3"/>
      <dgm:spPr/>
      <dgm:t>
        <a:bodyPr/>
        <a:lstStyle/>
        <a:p>
          <a:endParaRPr lang="en-US"/>
        </a:p>
      </dgm:t>
    </dgm:pt>
    <dgm:pt modelId="{C5CEF96F-29ED-433F-83BB-A17626893205}" type="pres">
      <dgm:prSet presAssocID="{F0223289-2886-4BF9-8E4C-A856A8A5A030}" presName="hierRoot2" presStyleCnt="0"/>
      <dgm:spPr/>
    </dgm:pt>
    <dgm:pt modelId="{74B2F814-D73C-4258-BECD-FF844F00B622}" type="pres">
      <dgm:prSet presAssocID="{F0223289-2886-4BF9-8E4C-A856A8A5A030}" presName="composite2" presStyleCnt="0"/>
      <dgm:spPr/>
    </dgm:pt>
    <dgm:pt modelId="{C404F001-BF11-40AC-9C35-4D01684FE2DC}" type="pres">
      <dgm:prSet presAssocID="{F0223289-2886-4BF9-8E4C-A856A8A5A030}" presName="background2" presStyleLbl="node2" presStyleIdx="2" presStyleCnt="3"/>
      <dgm:spPr/>
    </dgm:pt>
    <dgm:pt modelId="{4D50F51A-DDE7-408B-8E00-B7BAB2AE688F}" type="pres">
      <dgm:prSet presAssocID="{F0223289-2886-4BF9-8E4C-A856A8A5A030}" presName="text2" presStyleLbl="fgAcc2" presStyleIdx="2" presStyleCnt="3" custScaleX="1202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BF2DE3-6237-485C-8A9A-01CD8297FABF}" type="pres">
      <dgm:prSet presAssocID="{F0223289-2886-4BF9-8E4C-A856A8A5A030}" presName="hierChild3" presStyleCnt="0"/>
      <dgm:spPr/>
    </dgm:pt>
  </dgm:ptLst>
  <dgm:cxnLst>
    <dgm:cxn modelId="{C36C3393-837B-47A7-81DB-EF17CB87D7F4}" type="presOf" srcId="{AEE18514-A208-4B40-8922-0A59EFF2E5A6}" destId="{AAD6BCA1-945F-4337-935F-2E85D427333A}" srcOrd="0" destOrd="0" presId="urn:microsoft.com/office/officeart/2005/8/layout/hierarchy1"/>
    <dgm:cxn modelId="{8A4039A1-9F1D-498B-85AD-D075AEF178BE}" type="presOf" srcId="{DA05DE76-E18F-4692-A4A7-E0D087ABB453}" destId="{8F7213BB-EFDF-4CB2-B35E-817C23FADE3C}" srcOrd="0" destOrd="0" presId="urn:microsoft.com/office/officeart/2005/8/layout/hierarchy1"/>
    <dgm:cxn modelId="{1B51383E-9A12-4E1C-8ED3-68C00F67CA2B}" type="presOf" srcId="{B759E621-DE5D-42F9-8A9A-5B5BC12551C8}" destId="{5C30CD31-D4AB-410C-BE09-BDE1A2E99407}" srcOrd="0" destOrd="0" presId="urn:microsoft.com/office/officeart/2005/8/layout/hierarchy1"/>
    <dgm:cxn modelId="{329CB373-522B-42D5-935B-D4E9CB54D8FF}" type="presOf" srcId="{04E797E7-EF72-4590-9F32-E8F7C1BC0CC2}" destId="{3F94CA1B-F20A-42A6-A226-B0CEBE7B9160}" srcOrd="0" destOrd="0" presId="urn:microsoft.com/office/officeart/2005/8/layout/hierarchy1"/>
    <dgm:cxn modelId="{1C93DA33-2EED-4106-B1F7-275676B0DF03}" type="presOf" srcId="{F0223289-2886-4BF9-8E4C-A856A8A5A030}" destId="{4D50F51A-DDE7-408B-8E00-B7BAB2AE688F}" srcOrd="0" destOrd="0" presId="urn:microsoft.com/office/officeart/2005/8/layout/hierarchy1"/>
    <dgm:cxn modelId="{91037614-7DAD-4B15-916C-58E672CA2464}" srcId="{DA05DE76-E18F-4692-A4A7-E0D087ABB453}" destId="{AEE18514-A208-4B40-8922-0A59EFF2E5A6}" srcOrd="1" destOrd="0" parTransId="{B0F701BB-0820-4A2E-9D2C-43CDBFF4B278}" sibTransId="{939717B5-D8E1-4AE1-9DA0-9A082AE696C6}"/>
    <dgm:cxn modelId="{9BD43BF1-86C0-4307-957E-36D65B0ABB3C}" type="presOf" srcId="{921506A9-EA88-4F8D-B404-AF470BEE8341}" destId="{8D337F02-3FDB-43D7-B229-8FD4FC3EB1B4}" srcOrd="0" destOrd="0" presId="urn:microsoft.com/office/officeart/2005/8/layout/hierarchy1"/>
    <dgm:cxn modelId="{B5C4FF03-5EDD-4BDC-BC80-5A1EE77DE4A2}" type="presOf" srcId="{CB2DCCFE-1D7D-4CCF-ADBB-AA97D6D6C1B7}" destId="{D473B930-A835-4C53-B171-397C25410648}" srcOrd="0" destOrd="0" presId="urn:microsoft.com/office/officeart/2005/8/layout/hierarchy1"/>
    <dgm:cxn modelId="{2A16BDCF-B27A-41D7-AE8C-A50AC2569982}" type="presOf" srcId="{B0F701BB-0820-4A2E-9D2C-43CDBFF4B278}" destId="{0C7472A3-C548-43B3-B2CB-6F19881D2CD5}" srcOrd="0" destOrd="0" presId="urn:microsoft.com/office/officeart/2005/8/layout/hierarchy1"/>
    <dgm:cxn modelId="{E1451913-4A81-42AB-BE3E-FCDF840C2427}" srcId="{DA05DE76-E18F-4692-A4A7-E0D087ABB453}" destId="{CB2DCCFE-1D7D-4CCF-ADBB-AA97D6D6C1B7}" srcOrd="0" destOrd="0" parTransId="{921506A9-EA88-4F8D-B404-AF470BEE8341}" sibTransId="{05DBA287-D604-4318-8D6C-E2785D3756DD}"/>
    <dgm:cxn modelId="{56B44E67-8484-4572-96C5-EB8EAD3D0BAE}" srcId="{04E797E7-EF72-4590-9F32-E8F7C1BC0CC2}" destId="{DA05DE76-E18F-4692-A4A7-E0D087ABB453}" srcOrd="0" destOrd="0" parTransId="{E3456C47-46A7-48F0-8627-BACBE1A9913B}" sibTransId="{E37592C9-629C-42E9-81A4-514F7CC42224}"/>
    <dgm:cxn modelId="{647F831E-C7C8-4A66-85B9-4E0E295B288F}" srcId="{DA05DE76-E18F-4692-A4A7-E0D087ABB453}" destId="{F0223289-2886-4BF9-8E4C-A856A8A5A030}" srcOrd="2" destOrd="0" parTransId="{B759E621-DE5D-42F9-8A9A-5B5BC12551C8}" sibTransId="{3EDD9F94-0EF2-4672-834B-0E19918F6F45}"/>
    <dgm:cxn modelId="{5186E1CA-86C3-4E4C-B590-1AADD09467A4}" type="presParOf" srcId="{3F94CA1B-F20A-42A6-A226-B0CEBE7B9160}" destId="{E73D35E3-C4DB-4127-8606-9CE15B08687D}" srcOrd="0" destOrd="0" presId="urn:microsoft.com/office/officeart/2005/8/layout/hierarchy1"/>
    <dgm:cxn modelId="{120BF203-7CB0-47D7-80B4-EFC919A1BC3C}" type="presParOf" srcId="{E73D35E3-C4DB-4127-8606-9CE15B08687D}" destId="{3CE1BB2A-6F34-4E8F-99EC-CE2E3AF1ED8D}" srcOrd="0" destOrd="0" presId="urn:microsoft.com/office/officeart/2005/8/layout/hierarchy1"/>
    <dgm:cxn modelId="{982AB7BB-5FA6-458D-870D-46A1915CE0A8}" type="presParOf" srcId="{3CE1BB2A-6F34-4E8F-99EC-CE2E3AF1ED8D}" destId="{3FA2E527-4FC9-4E13-9CE4-B5E9043E3C20}" srcOrd="0" destOrd="0" presId="urn:microsoft.com/office/officeart/2005/8/layout/hierarchy1"/>
    <dgm:cxn modelId="{C9FD99AE-A879-4292-A2D8-5A46C6E7A1F3}" type="presParOf" srcId="{3CE1BB2A-6F34-4E8F-99EC-CE2E3AF1ED8D}" destId="{8F7213BB-EFDF-4CB2-B35E-817C23FADE3C}" srcOrd="1" destOrd="0" presId="urn:microsoft.com/office/officeart/2005/8/layout/hierarchy1"/>
    <dgm:cxn modelId="{4B8CB816-7FF7-4EE3-8EA0-2C81EFEEC77F}" type="presParOf" srcId="{E73D35E3-C4DB-4127-8606-9CE15B08687D}" destId="{A2E44874-BEA6-4422-831D-D5184B2EEEF1}" srcOrd="1" destOrd="0" presId="urn:microsoft.com/office/officeart/2005/8/layout/hierarchy1"/>
    <dgm:cxn modelId="{9D310012-1B48-4F06-B3BF-9B5EEF33A59B}" type="presParOf" srcId="{A2E44874-BEA6-4422-831D-D5184B2EEEF1}" destId="{8D337F02-3FDB-43D7-B229-8FD4FC3EB1B4}" srcOrd="0" destOrd="0" presId="urn:microsoft.com/office/officeart/2005/8/layout/hierarchy1"/>
    <dgm:cxn modelId="{A38A981E-C7B7-4400-9ACF-DDCF477DB635}" type="presParOf" srcId="{A2E44874-BEA6-4422-831D-D5184B2EEEF1}" destId="{70B8B997-4767-4CC7-BDDD-A7291B53954D}" srcOrd="1" destOrd="0" presId="urn:microsoft.com/office/officeart/2005/8/layout/hierarchy1"/>
    <dgm:cxn modelId="{62807A6E-0AD4-4DBF-8511-F0D31A9263B6}" type="presParOf" srcId="{70B8B997-4767-4CC7-BDDD-A7291B53954D}" destId="{F64A77AB-FE3F-4F40-A27B-6073C810BC91}" srcOrd="0" destOrd="0" presId="urn:microsoft.com/office/officeart/2005/8/layout/hierarchy1"/>
    <dgm:cxn modelId="{F4ACBDBB-3209-4691-A1B6-FD8D4204C858}" type="presParOf" srcId="{F64A77AB-FE3F-4F40-A27B-6073C810BC91}" destId="{8337E436-44AE-4E8F-8C59-D0912AD7217B}" srcOrd="0" destOrd="0" presId="urn:microsoft.com/office/officeart/2005/8/layout/hierarchy1"/>
    <dgm:cxn modelId="{95AB5463-3EE3-43C9-93A8-01DAA14016B4}" type="presParOf" srcId="{F64A77AB-FE3F-4F40-A27B-6073C810BC91}" destId="{D473B930-A835-4C53-B171-397C25410648}" srcOrd="1" destOrd="0" presId="urn:microsoft.com/office/officeart/2005/8/layout/hierarchy1"/>
    <dgm:cxn modelId="{606DF028-F8C1-4015-9257-636DD4DD42C3}" type="presParOf" srcId="{70B8B997-4767-4CC7-BDDD-A7291B53954D}" destId="{B0DB56FA-BC46-4888-BC3A-D9C23285BA26}" srcOrd="1" destOrd="0" presId="urn:microsoft.com/office/officeart/2005/8/layout/hierarchy1"/>
    <dgm:cxn modelId="{0B2F03EA-F69A-432B-BAFB-AE0F6029A4B3}" type="presParOf" srcId="{A2E44874-BEA6-4422-831D-D5184B2EEEF1}" destId="{0C7472A3-C548-43B3-B2CB-6F19881D2CD5}" srcOrd="2" destOrd="0" presId="urn:microsoft.com/office/officeart/2005/8/layout/hierarchy1"/>
    <dgm:cxn modelId="{F67F78F9-DCA4-445A-BDEA-13F34D29ADD2}" type="presParOf" srcId="{A2E44874-BEA6-4422-831D-D5184B2EEEF1}" destId="{C90E4DBA-0CB5-401A-8C4B-0FC12E96C06A}" srcOrd="3" destOrd="0" presId="urn:microsoft.com/office/officeart/2005/8/layout/hierarchy1"/>
    <dgm:cxn modelId="{7611668E-A61D-48E5-8054-25A7CED2FAB2}" type="presParOf" srcId="{C90E4DBA-0CB5-401A-8C4B-0FC12E96C06A}" destId="{C104BBCF-AF8B-4E09-8075-22277D0CAAE0}" srcOrd="0" destOrd="0" presId="urn:microsoft.com/office/officeart/2005/8/layout/hierarchy1"/>
    <dgm:cxn modelId="{488FB835-FEBB-414E-AA52-CE89E2B32D1C}" type="presParOf" srcId="{C104BBCF-AF8B-4E09-8075-22277D0CAAE0}" destId="{F850125F-6590-422A-9B61-27234D35F74C}" srcOrd="0" destOrd="0" presId="urn:microsoft.com/office/officeart/2005/8/layout/hierarchy1"/>
    <dgm:cxn modelId="{C6A952B5-DA3A-4463-A889-AE6255C8BD00}" type="presParOf" srcId="{C104BBCF-AF8B-4E09-8075-22277D0CAAE0}" destId="{AAD6BCA1-945F-4337-935F-2E85D427333A}" srcOrd="1" destOrd="0" presId="urn:microsoft.com/office/officeart/2005/8/layout/hierarchy1"/>
    <dgm:cxn modelId="{4F57FAFD-35A3-402D-8714-5FBB737AED7E}" type="presParOf" srcId="{C90E4DBA-0CB5-401A-8C4B-0FC12E96C06A}" destId="{430E7656-1559-4F7E-AB7F-0AFBF1DC0E23}" srcOrd="1" destOrd="0" presId="urn:microsoft.com/office/officeart/2005/8/layout/hierarchy1"/>
    <dgm:cxn modelId="{16091B77-D1A1-458A-92BF-B80CF4F53211}" type="presParOf" srcId="{A2E44874-BEA6-4422-831D-D5184B2EEEF1}" destId="{5C30CD31-D4AB-410C-BE09-BDE1A2E99407}" srcOrd="4" destOrd="0" presId="urn:microsoft.com/office/officeart/2005/8/layout/hierarchy1"/>
    <dgm:cxn modelId="{50751F46-C68C-493A-B779-A64CB41BC129}" type="presParOf" srcId="{A2E44874-BEA6-4422-831D-D5184B2EEEF1}" destId="{C5CEF96F-29ED-433F-83BB-A17626893205}" srcOrd="5" destOrd="0" presId="urn:microsoft.com/office/officeart/2005/8/layout/hierarchy1"/>
    <dgm:cxn modelId="{4F66033C-5DAF-4F04-9AC3-68C2DB1A7EC0}" type="presParOf" srcId="{C5CEF96F-29ED-433F-83BB-A17626893205}" destId="{74B2F814-D73C-4258-BECD-FF844F00B622}" srcOrd="0" destOrd="0" presId="urn:microsoft.com/office/officeart/2005/8/layout/hierarchy1"/>
    <dgm:cxn modelId="{CAD1846D-2CF7-40D0-9C07-333F01999B41}" type="presParOf" srcId="{74B2F814-D73C-4258-BECD-FF844F00B622}" destId="{C404F001-BF11-40AC-9C35-4D01684FE2DC}" srcOrd="0" destOrd="0" presId="urn:microsoft.com/office/officeart/2005/8/layout/hierarchy1"/>
    <dgm:cxn modelId="{E6B754CC-16AA-452A-ACB0-197EC00F9A46}" type="presParOf" srcId="{74B2F814-D73C-4258-BECD-FF844F00B622}" destId="{4D50F51A-DDE7-408B-8E00-B7BAB2AE688F}" srcOrd="1" destOrd="0" presId="urn:microsoft.com/office/officeart/2005/8/layout/hierarchy1"/>
    <dgm:cxn modelId="{8B832E48-5774-4C12-9D8B-BAD4D4036D64}" type="presParOf" srcId="{C5CEF96F-29ED-433F-83BB-A17626893205}" destId="{CCBF2DE3-6237-485C-8A9A-01CD8297FA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4E3BF64-9638-4266-AD6C-A7BCDD4D766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2A0D17-AE8D-48D5-8196-F7A3C3A80B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ndroid-binding/" TargetMode="External"/><Relationship Id="rId2" Type="http://schemas.openxmlformats.org/officeDocument/2006/relationships/hyperlink" Target="http://www.dot42.com/?&amp;ref=6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obobinding.github.io/RoboBindin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windows/apps/xaml/hh758320.aspx" TargetMode="External"/><Relationship Id="rId3" Type="http://schemas.openxmlformats.org/officeDocument/2006/relationships/hyperlink" Target="http://blogs.adobe.com/paulw/archives/2007/10/presentation_pa_3.html" TargetMode="External"/><Relationship Id="rId7" Type="http://schemas.openxmlformats.org/officeDocument/2006/relationships/hyperlink" Target="http://msdn.microsoft.com/en-us/library/ms752347(v=vs.110).aspx" TargetMode="External"/><Relationship Id="rId2" Type="http://schemas.openxmlformats.org/officeDocument/2006/relationships/hyperlink" Target="http://www.codeproject.com/Articles/100175/Model-View-ViewModel-MVVM-Explain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hh848246.aspx" TargetMode="External"/><Relationship Id="rId5" Type="http://schemas.openxmlformats.org/officeDocument/2006/relationships/hyperlink" Target="http://aspnet.blogershub.com/Archive/2013/12/what-is-difference-Application-Architecture-and-Design-Patterns" TargetMode="External"/><Relationship Id="rId10" Type="http://schemas.openxmlformats.org/officeDocument/2006/relationships/hyperlink" Target="http://joel.inpointform.net/software-development/mvvm-vs-mvp-vs-mvc-the-differences-explained/" TargetMode="External"/><Relationship Id="rId4" Type="http://schemas.openxmlformats.org/officeDocument/2006/relationships/hyperlink" Target="http://en.wikipedia.org/wiki/Model_View_ViewModel" TargetMode="External"/><Relationship Id="rId9" Type="http://schemas.openxmlformats.org/officeDocument/2006/relationships/hyperlink" Target="http://msdn.microsoft.com/en-us/library/gg405484(v=pandp.40).aspx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What? </a:t>
            </a:r>
            <a:r>
              <a:rPr lang="en-US" dirty="0" smtClean="0"/>
              <a:t>and </a:t>
            </a:r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0" y="2247900"/>
            <a:ext cx="5016139" cy="387826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In Deep</a:t>
            </a:r>
          </a:p>
        </p:txBody>
      </p:sp>
    </p:spTree>
    <p:extLst>
      <p:ext uri="{BB962C8B-B14F-4D97-AF65-F5344CB8AC3E}">
        <p14:creationId xmlns:p14="http://schemas.microsoft.com/office/powerpoint/2010/main" val="25143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6248400" cy="38770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N</a:t>
            </a:r>
            <a:r>
              <a:rPr lang="en-US" sz="2000" dirty="0" smtClean="0"/>
              <a:t>on-visual </a:t>
            </a:r>
            <a:r>
              <a:rPr lang="en-US" sz="2000" dirty="0"/>
              <a:t>classes that encapsulate the application's data and business logic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Can’t See View Model or View.</a:t>
            </a:r>
          </a:p>
          <a:p>
            <a:endParaRPr lang="en-US" sz="2000" dirty="0" smtClean="0"/>
          </a:p>
          <a:p>
            <a:r>
              <a:rPr lang="en-US" sz="2000" dirty="0" smtClean="0"/>
              <a:t>Should </a:t>
            </a:r>
            <a:r>
              <a:rPr lang="en-US" sz="2000" dirty="0"/>
              <a:t>not contain any use case–specific or user task–specific behavior or application </a:t>
            </a:r>
            <a:r>
              <a:rPr lang="en-US" sz="2000" dirty="0" smtClean="0"/>
              <a:t>logic.</a:t>
            </a:r>
          </a:p>
          <a:p>
            <a:endParaRPr lang="en-US" sz="2000" dirty="0" smtClean="0"/>
          </a:p>
          <a:p>
            <a:r>
              <a:rPr lang="en-US" sz="2000" dirty="0"/>
              <a:t>Notifies </a:t>
            </a:r>
            <a:r>
              <a:rPr lang="en-US" sz="2000" dirty="0" smtClean="0"/>
              <a:t>other components of </a:t>
            </a:r>
            <a:r>
              <a:rPr lang="en-US" sz="2000" dirty="0"/>
              <a:t>any state changes.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May provide </a:t>
            </a:r>
            <a:r>
              <a:rPr lang="en-US" sz="2000" dirty="0"/>
              <a:t>data validation and error </a:t>
            </a:r>
            <a:r>
              <a:rPr lang="en-US" sz="2000" dirty="0" smtClean="0"/>
              <a:t>reporting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86000"/>
            <a:ext cx="1369082" cy="3876675"/>
          </a:xfrm>
        </p:spPr>
      </p:pic>
    </p:spTree>
    <p:extLst>
      <p:ext uri="{BB962C8B-B14F-4D97-AF65-F5344CB8AC3E}">
        <p14:creationId xmlns:p14="http://schemas.microsoft.com/office/powerpoint/2010/main" val="55850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iew </a:t>
            </a:r>
            <a:r>
              <a:rPr lang="en-US" u="sng" dirty="0">
                <a:solidFill>
                  <a:srgbClr val="FF0000"/>
                </a:solidFill>
              </a:rPr>
              <a:t>M</a:t>
            </a:r>
            <a:r>
              <a:rPr lang="en-US" dirty="0"/>
              <a:t>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4648200" cy="387705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Non-visual </a:t>
            </a:r>
            <a:r>
              <a:rPr lang="en-US" sz="2000" dirty="0"/>
              <a:t>class </a:t>
            </a:r>
            <a:r>
              <a:rPr lang="en-US" sz="2000" dirty="0" smtClean="0"/>
              <a:t>encapsulates </a:t>
            </a:r>
            <a:r>
              <a:rPr lang="en-US" sz="2000" dirty="0"/>
              <a:t>the presentation logic </a:t>
            </a:r>
            <a:r>
              <a:rPr lang="en-US" sz="2000" dirty="0" smtClean="0"/>
              <a:t>required.</a:t>
            </a:r>
          </a:p>
          <a:p>
            <a:endParaRPr lang="en-US" sz="2000" dirty="0" smtClean="0"/>
          </a:p>
          <a:p>
            <a:r>
              <a:rPr lang="en-US" sz="2000" dirty="0"/>
              <a:t>Can’t See </a:t>
            </a:r>
            <a:r>
              <a:rPr lang="en-US" sz="2000" dirty="0" smtClean="0"/>
              <a:t>View (no direct Reference).</a:t>
            </a:r>
          </a:p>
          <a:p>
            <a:endParaRPr lang="en-US" sz="2000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oordinates </a:t>
            </a:r>
            <a:r>
              <a:rPr lang="en-US" sz="2000" dirty="0"/>
              <a:t>the view's interaction with the </a:t>
            </a:r>
            <a:r>
              <a:rPr lang="en-US" sz="2000" dirty="0" smtClean="0"/>
              <a:t>model.</a:t>
            </a:r>
          </a:p>
          <a:p>
            <a:endParaRPr lang="en-US" sz="2000" dirty="0" smtClean="0"/>
          </a:p>
          <a:p>
            <a:r>
              <a:rPr lang="en-US" sz="2000" dirty="0"/>
              <a:t>May provide data validation and error reporting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Notifies </a:t>
            </a:r>
            <a:r>
              <a:rPr lang="en-US" sz="2000" dirty="0"/>
              <a:t>the view of any state </a:t>
            </a:r>
            <a:r>
              <a:rPr lang="en-US" sz="2000" dirty="0" smtClean="0"/>
              <a:t>changes.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86000"/>
            <a:ext cx="2635082" cy="3876675"/>
          </a:xfrm>
        </p:spPr>
      </p:pic>
    </p:spTree>
    <p:extLst>
      <p:ext uri="{BB962C8B-B14F-4D97-AF65-F5344CB8AC3E}">
        <p14:creationId xmlns:p14="http://schemas.microsoft.com/office/powerpoint/2010/main" val="306670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4800600" cy="38770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 element defines </a:t>
            </a:r>
            <a:r>
              <a:rPr lang="en-US" dirty="0"/>
              <a:t>the </a:t>
            </a:r>
            <a:r>
              <a:rPr lang="en-US" dirty="0" smtClean="0"/>
              <a:t>controls and their </a:t>
            </a:r>
            <a:r>
              <a:rPr lang="en-US" dirty="0"/>
              <a:t>visual layout and styling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Can see all others components.</a:t>
            </a:r>
          </a:p>
          <a:p>
            <a:endParaRPr lang="en-US" dirty="0" smtClean="0"/>
          </a:p>
          <a:p>
            <a:r>
              <a:rPr lang="en-US" dirty="0" smtClean="0"/>
              <a:t>Defines </a:t>
            </a:r>
            <a:r>
              <a:rPr lang="en-US" dirty="0"/>
              <a:t>and handles UI visual behavior, such as animations or </a:t>
            </a:r>
            <a:r>
              <a:rPr lang="en-US" dirty="0" smtClean="0"/>
              <a:t>transitions.</a:t>
            </a:r>
          </a:p>
          <a:p>
            <a:endParaRPr lang="en-US" dirty="0" smtClean="0"/>
          </a:p>
          <a:p>
            <a:r>
              <a:rPr lang="en-US" dirty="0" smtClean="0"/>
              <a:t>Code behind may contain code </a:t>
            </a:r>
            <a:r>
              <a:rPr lang="en-US" dirty="0"/>
              <a:t>that requires direct references to the specific UI </a:t>
            </a:r>
            <a:r>
              <a:rPr lang="en-US" dirty="0" smtClean="0"/>
              <a:t>controls.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14575"/>
            <a:ext cx="3038474" cy="3727450"/>
          </a:xfrm>
        </p:spPr>
      </p:pic>
    </p:spTree>
    <p:extLst>
      <p:ext uri="{BB962C8B-B14F-4D97-AF65-F5344CB8AC3E}">
        <p14:creationId xmlns:p14="http://schemas.microsoft.com/office/powerpoint/2010/main" val="171239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413466"/>
              </p:ext>
            </p:extLst>
          </p:nvPr>
        </p:nvGraphicFramePr>
        <p:xfrm>
          <a:off x="762000" y="3810000"/>
          <a:ext cx="7747000" cy="255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Interaction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7" y="2133600"/>
            <a:ext cx="5715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0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MVVM and other 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MVP </a:t>
            </a:r>
            <a:r>
              <a:rPr lang="en-US" dirty="0"/>
              <a:t>&amp; MVC ?</a:t>
            </a:r>
          </a:p>
        </p:txBody>
      </p:sp>
    </p:spTree>
    <p:extLst>
      <p:ext uri="{BB962C8B-B14F-4D97-AF65-F5344CB8AC3E}">
        <p14:creationId xmlns:p14="http://schemas.microsoft.com/office/powerpoint/2010/main" val="34132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8400"/>
            <a:ext cx="6190461" cy="35303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MVP </a:t>
            </a:r>
            <a:r>
              <a:rPr lang="en-US" sz="5000" dirty="0"/>
              <a:t>vs. MVC vs. MVVM</a:t>
            </a:r>
          </a:p>
        </p:txBody>
      </p:sp>
    </p:spTree>
    <p:extLst>
      <p:ext uri="{BB962C8B-B14F-4D97-AF65-F5344CB8AC3E}">
        <p14:creationId xmlns:p14="http://schemas.microsoft.com/office/powerpoint/2010/main" val="13150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340214"/>
              </p:ext>
            </p:extLst>
          </p:nvPr>
        </p:nvGraphicFramePr>
        <p:xfrm>
          <a:off x="381001" y="2247900"/>
          <a:ext cx="8229600" cy="3942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19399"/>
                <a:gridCol w="2743200"/>
                <a:gridCol w="2667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dirty="0" smtClean="0"/>
                        <a:t> (Presenter)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dirty="0" smtClean="0"/>
                        <a:t> (Controller)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lang="en-US" dirty="0" smtClean="0"/>
                        <a:t> (View</a:t>
                      </a:r>
                      <a:r>
                        <a:rPr lang="en-US" baseline="0" dirty="0" smtClean="0"/>
                        <a:t> Model)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communicates with the presenter by directly calling functions on an instance of the presenter.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/>
                        <a:t>view sends input events to the controller via a callback or registered handler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View binds directly to the View Model.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The presenter communicates with the view by talking to an interface implemented by the 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receives updates directly from the model without having to go through the controller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in view are automatically reflected in View Model and changes and Vice versa.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where binding via a data context is not possible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where the connection between view and the rest of the program is not always available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where binding via a data context is possible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MVP vs. MVC vs. MVVM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816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MVVM Advantages &amp; </a:t>
            </a:r>
            <a:r>
              <a:rPr lang="en-US" dirty="0" err="1"/>
              <a:t>D</a:t>
            </a:r>
            <a:r>
              <a:rPr lang="en-US" dirty="0" err="1" smtClean="0"/>
              <a:t>isadvantags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? And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5943600" cy="38770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Separation of concerns.</a:t>
            </a:r>
          </a:p>
          <a:p>
            <a:endParaRPr lang="en-US" dirty="0" smtClean="0"/>
          </a:p>
          <a:p>
            <a:r>
              <a:rPr lang="en-US" dirty="0" smtClean="0"/>
              <a:t>Can use unit tests.</a:t>
            </a:r>
          </a:p>
          <a:p>
            <a:endParaRPr lang="en-US" dirty="0" smtClean="0"/>
          </a:p>
          <a:p>
            <a:r>
              <a:rPr lang="en-US" dirty="0" smtClean="0"/>
              <a:t>Designers and developers can work synchronously.</a:t>
            </a:r>
          </a:p>
          <a:p>
            <a:endParaRPr lang="en-US" dirty="0" smtClean="0"/>
          </a:p>
          <a:p>
            <a:r>
              <a:rPr lang="en-US" dirty="0" smtClean="0"/>
              <a:t>Easy to redesign </a:t>
            </a:r>
            <a:r>
              <a:rPr lang="en-US" dirty="0"/>
              <a:t>the UI 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Can share code easily.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48" y="3429000"/>
            <a:ext cx="1447478" cy="1400175"/>
          </a:xfrm>
        </p:spPr>
      </p:pic>
    </p:spTree>
    <p:extLst>
      <p:ext uri="{BB962C8B-B14F-4D97-AF65-F5344CB8AC3E}">
        <p14:creationId xmlns:p14="http://schemas.microsoft.com/office/powerpoint/2010/main" val="175418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: Traditional </a:t>
            </a:r>
            <a:r>
              <a:rPr lang="en-US" smtClean="0"/>
              <a:t>UI </a:t>
            </a:r>
            <a:r>
              <a:rPr lang="en-US" smtClean="0"/>
              <a:t>development.</a:t>
            </a:r>
            <a:endParaRPr lang="en-US" dirty="0" smtClean="0"/>
          </a:p>
          <a:p>
            <a:r>
              <a:rPr lang="en-US" dirty="0" smtClean="0"/>
              <a:t>MVVM in Deep :</a:t>
            </a:r>
          </a:p>
          <a:p>
            <a:pPr lvl="1"/>
            <a:r>
              <a:rPr lang="en-US" dirty="0" smtClean="0"/>
              <a:t>What is MVVM?</a:t>
            </a:r>
          </a:p>
          <a:p>
            <a:pPr lvl="1"/>
            <a:r>
              <a:rPr lang="en-US" dirty="0" smtClean="0"/>
              <a:t>Model / View Model /View.</a:t>
            </a:r>
          </a:p>
          <a:p>
            <a:pPr lvl="1"/>
            <a:r>
              <a:rPr lang="en-US" dirty="0" smtClean="0"/>
              <a:t>Classes interaction .</a:t>
            </a:r>
          </a:p>
          <a:p>
            <a:r>
              <a:rPr lang="en-US" dirty="0" smtClean="0"/>
              <a:t>MVVM and other patterns.</a:t>
            </a:r>
          </a:p>
          <a:p>
            <a:r>
              <a:rPr lang="en-US" dirty="0" smtClean="0"/>
              <a:t>MVVM Advantages /Disadvantages.</a:t>
            </a:r>
          </a:p>
          <a:p>
            <a:r>
              <a:rPr lang="en-US" dirty="0" smtClean="0"/>
              <a:t>MVVM in Android.</a:t>
            </a:r>
          </a:p>
          <a:p>
            <a:r>
              <a:rPr lang="en-US" dirty="0" smtClean="0"/>
              <a:t>Conclusion &amp; Recommendations.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799" y="2240280"/>
            <a:ext cx="5812971" cy="3877056"/>
          </a:xfrm>
        </p:spPr>
        <p:txBody>
          <a:bodyPr/>
          <a:lstStyle/>
          <a:p>
            <a:r>
              <a:rPr lang="en-US" dirty="0" smtClean="0"/>
              <a:t>Harder to debug.</a:t>
            </a:r>
          </a:p>
          <a:p>
            <a:endParaRPr lang="en-US" dirty="0" smtClean="0"/>
          </a:p>
          <a:p>
            <a:r>
              <a:rPr lang="en-US" dirty="0" smtClean="0"/>
              <a:t>May affect performance.</a:t>
            </a:r>
          </a:p>
          <a:p>
            <a:endParaRPr lang="en-US" dirty="0" smtClean="0"/>
          </a:p>
          <a:p>
            <a:r>
              <a:rPr lang="en-US" dirty="0" smtClean="0"/>
              <a:t>More files to serve the architecture.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76713"/>
            <a:ext cx="1457325" cy="1314274"/>
          </a:xfrm>
        </p:spPr>
      </p:pic>
    </p:spTree>
    <p:extLst>
      <p:ext uri="{BB962C8B-B14F-4D97-AF65-F5344CB8AC3E}">
        <p14:creationId xmlns:p14="http://schemas.microsoft.com/office/powerpoint/2010/main" val="240835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for </a:t>
            </a:r>
            <a:r>
              <a:rPr lang="en-US" dirty="0" err="1" smtClean="0"/>
              <a:t>Xamarin.Android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Dot42</a:t>
            </a:r>
            <a:r>
              <a:rPr lang="en-US" dirty="0" smtClean="0"/>
              <a:t> Framework. (C# for android).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Android-binding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 smtClean="0">
                <a:hlinkClick r:id="rId4"/>
              </a:rPr>
              <a:t>Robo</a:t>
            </a:r>
            <a:r>
              <a:rPr lang="en-US" dirty="0" smtClean="0">
                <a:hlinkClick r:id="rId4"/>
              </a:rPr>
              <a:t> Binding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MVVM in Android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5340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is a suitable architectural pattern for business apps.</a:t>
            </a:r>
          </a:p>
          <a:p>
            <a:endParaRPr lang="en-US" dirty="0" smtClean="0"/>
          </a:p>
          <a:p>
            <a:r>
              <a:rPr lang="en-US" dirty="0" smtClean="0"/>
              <a:t>Use MVVM only when you need it.</a:t>
            </a:r>
          </a:p>
          <a:p>
            <a:endParaRPr lang="en-US" dirty="0"/>
          </a:p>
          <a:p>
            <a:r>
              <a:rPr lang="en-US" dirty="0" smtClean="0"/>
              <a:t>Using MVVM is highly recommended in Cross-Platform development.</a:t>
            </a:r>
          </a:p>
          <a:p>
            <a:endParaRPr lang="en-US" dirty="0" smtClean="0"/>
          </a:p>
          <a:p>
            <a:r>
              <a:rPr lang="en-US" dirty="0" smtClean="0"/>
              <a:t>MVVM is a tool not a purpose.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&amp;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www.codeproject.com/Articles/100175/Model-View-ViewModel-MVVM-Explained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blogs.adobe.com/paulw/archives/2007/10/presentation_pa_3.html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en.wikipedia.org/wiki/Model_View_ViewModel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aspnet.blogershub.com/Archive/2013/12/what-is-difference-Application-Architecture-and-Design-Patterns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msdn.microsoft.com/en-us/library/hh848246.aspx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7"/>
              </a:rPr>
              <a:t>http://msdn.microsoft.com/en-us/library/ms752347(v=vs.110).</a:t>
            </a:r>
            <a:r>
              <a:rPr lang="en-US" dirty="0" smtClean="0">
                <a:hlinkClick r:id="rId7"/>
              </a:rPr>
              <a:t>aspx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msdn.microsoft.com/en-us/library/windows/apps/xaml/hh758320.aspx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9"/>
              </a:rPr>
              <a:t>http://msdn.microsoft.com/en-us/library/gg405484(v=pandp.40).</a:t>
            </a:r>
            <a:r>
              <a:rPr lang="en-US" dirty="0" smtClean="0">
                <a:hlinkClick r:id="rId9"/>
              </a:rPr>
              <a:t>aspx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10"/>
              </a:rPr>
              <a:t>http://joel.inpointform.net/software-development/mvvm-vs-mvp-vs-mvc-the-differences-explained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Patterns VS. Architectural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</a:t>
            </a:r>
            <a:r>
              <a:rPr lang="en-US" sz="2400" smtClean="0"/>
              <a:t>uidelines </a:t>
            </a:r>
            <a:r>
              <a:rPr lang="en-US" sz="2400" dirty="0"/>
              <a:t>to avoid/solve common problems in application </a:t>
            </a:r>
            <a:r>
              <a:rPr lang="en-US" sz="2400" dirty="0" smtClean="0"/>
              <a:t>development.</a:t>
            </a:r>
          </a:p>
          <a:p>
            <a:r>
              <a:rPr lang="en-US" dirty="0"/>
              <a:t>T</a:t>
            </a:r>
            <a:r>
              <a:rPr lang="en-US" sz="2400" dirty="0" smtClean="0"/>
              <a:t>ell </a:t>
            </a:r>
            <a:r>
              <a:rPr lang="en-US" sz="2400" dirty="0"/>
              <a:t>us how we can achieve a solution in terms of </a:t>
            </a:r>
            <a:r>
              <a:rPr lang="en-US" sz="2400" dirty="0" smtClean="0"/>
              <a:t>implementation.</a:t>
            </a:r>
          </a:p>
          <a:p>
            <a:endParaRPr lang="en-US" sz="2400" dirty="0" smtClean="0"/>
          </a:p>
          <a:p>
            <a:r>
              <a:rPr lang="en-US" sz="2400" dirty="0" smtClean="0"/>
              <a:t>Implementation Level.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Architectural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</a:t>
            </a:r>
            <a:r>
              <a:rPr lang="en-US" sz="2400" dirty="0" smtClean="0"/>
              <a:t>uidelines </a:t>
            </a:r>
            <a:r>
              <a:rPr lang="en-US" sz="2400" dirty="0"/>
              <a:t>to construct the structure and behavior of applications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Tell us how to arrange the </a:t>
            </a:r>
            <a:r>
              <a:rPr lang="en-US" sz="2400" dirty="0"/>
              <a:t>interaction between application packages, databases, and middleware systems 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Abstract Level.</a:t>
            </a:r>
            <a:endParaRPr lang="en-US" sz="2400" dirty="0"/>
          </a:p>
        </p:txBody>
      </p:sp>
      <p:sp>
        <p:nvSpPr>
          <p:cNvPr id="7" name="Curved Left Arrow 6">
            <a:hlinkClick r:id="rId2" action="ppaction://hlinksldjump"/>
          </p:cNvPr>
          <p:cNvSpPr/>
          <p:nvPr/>
        </p:nvSpPr>
        <p:spPr>
          <a:xfrm>
            <a:off x="8001000" y="5638800"/>
            <a:ext cx="7620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Introduce by Martin Fowler in 2004.</a:t>
            </a:r>
          </a:p>
          <a:p>
            <a:r>
              <a:rPr lang="en-US" dirty="0"/>
              <a:t>An abstract of the view that is not dependent on a specific GUI framework.</a:t>
            </a:r>
          </a:p>
          <a:p>
            <a:pPr fontAlgn="base"/>
            <a:r>
              <a:rPr lang="en-US" dirty="0" smtClean="0"/>
              <a:t>State </a:t>
            </a:r>
            <a:r>
              <a:rPr lang="en-US" dirty="0"/>
              <a:t>is in the presentation </a:t>
            </a:r>
            <a:r>
              <a:rPr lang="en-US" dirty="0" smtClean="0"/>
              <a:t>model.</a:t>
            </a:r>
            <a:endParaRPr lang="en-US" dirty="0"/>
          </a:p>
          <a:p>
            <a:pPr fontAlgn="base"/>
            <a:r>
              <a:rPr lang="en-US" dirty="0"/>
              <a:t>Logic is in the presentation </a:t>
            </a:r>
            <a:r>
              <a:rPr lang="en-US" dirty="0" smtClean="0"/>
              <a:t>model.</a:t>
            </a:r>
            <a:endParaRPr lang="en-US" dirty="0"/>
          </a:p>
          <a:p>
            <a:pPr fontAlgn="base"/>
            <a:r>
              <a:rPr lang="en-US" dirty="0"/>
              <a:t>View observes the model and updates </a:t>
            </a:r>
            <a:r>
              <a:rPr lang="en-US" dirty="0" smtClean="0"/>
              <a:t>accordingly.</a:t>
            </a:r>
            <a:endParaRPr lang="en-US" dirty="0"/>
          </a:p>
          <a:p>
            <a:pPr fontAlgn="base"/>
            <a:r>
              <a:rPr lang="en-US" dirty="0"/>
              <a:t>The view “knows” about the presentation </a:t>
            </a:r>
            <a:r>
              <a:rPr lang="en-US" dirty="0" smtClean="0"/>
              <a:t>model.</a:t>
            </a:r>
            <a:endParaRPr lang="en-US" dirty="0"/>
          </a:p>
          <a:p>
            <a:pPr fontAlgn="base"/>
            <a:r>
              <a:rPr lang="en-US" dirty="0"/>
              <a:t>The presentation model does not “know” about the </a:t>
            </a:r>
            <a:r>
              <a:rPr lang="en-US" dirty="0" smtClean="0"/>
              <a:t>view.</a:t>
            </a:r>
          </a:p>
          <a:p>
            <a:pPr fontAlgn="base"/>
            <a:r>
              <a:rPr lang="en-US" dirty="0"/>
              <a:t>presentation </a:t>
            </a:r>
            <a:r>
              <a:rPr lang="en-US" dirty="0" smtClean="0"/>
              <a:t>model Also Known as application model, view state or logical View.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Model Pattern</a:t>
            </a:r>
            <a:endParaRPr lang="en-US" dirty="0"/>
          </a:p>
        </p:txBody>
      </p:sp>
      <p:sp>
        <p:nvSpPr>
          <p:cNvPr id="8" name="Curved Left Arrow 7">
            <a:hlinkClick r:id="rId2" action="ppaction://hlinksldjump"/>
          </p:cNvPr>
          <p:cNvSpPr/>
          <p:nvPr/>
        </p:nvSpPr>
        <p:spPr>
          <a:xfrm>
            <a:off x="8001000" y="5638800"/>
            <a:ext cx="7620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that establishes a connection between the application UI and a</a:t>
            </a:r>
            <a:r>
              <a:rPr lang="en-US" dirty="0" smtClean="0"/>
              <a:t>pplication logic.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the data changes its value, the elements that are bound to the data reflect changes </a:t>
            </a:r>
            <a:r>
              <a:rPr lang="en-US" dirty="0" smtClean="0"/>
              <a:t>automatically.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(State)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61" y="4223657"/>
            <a:ext cx="4482027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Direction of the data </a:t>
            </a:r>
            <a:r>
              <a:rPr lang="en-US" b="1" dirty="0" smtClean="0"/>
              <a:t>flow</a:t>
            </a:r>
            <a:r>
              <a:rPr lang="en-US" dirty="0" smtClean="0"/>
              <a:t>:</a:t>
            </a:r>
          </a:p>
          <a:p>
            <a:endParaRPr lang="en-US" b="1" dirty="0" smtClean="0"/>
          </a:p>
          <a:p>
            <a:pPr lvl="1"/>
            <a:r>
              <a:rPr lang="en-US" b="1" dirty="0" smtClean="0"/>
              <a:t>One Time</a:t>
            </a:r>
            <a:r>
              <a:rPr lang="en-US" dirty="0"/>
              <a:t> bindings update the target with the source data when the binding is created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One Way</a:t>
            </a:r>
            <a:r>
              <a:rPr lang="en-US" dirty="0"/>
              <a:t> bindings update the target with the source data when the binding is created, and any time the data changes. This is the default mode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Two Way</a:t>
            </a:r>
            <a:r>
              <a:rPr lang="en-US" dirty="0"/>
              <a:t> bindings update both the target and the source when either changes. 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Binding (State)</a:t>
            </a:r>
            <a:endParaRPr lang="en-US" dirty="0"/>
          </a:p>
        </p:txBody>
      </p:sp>
      <p:sp>
        <p:nvSpPr>
          <p:cNvPr id="4" name="Curved Left Arrow 3">
            <a:hlinkClick r:id="rId2" action="ppaction://hlinksldjump"/>
          </p:cNvPr>
          <p:cNvSpPr/>
          <p:nvPr/>
        </p:nvSpPr>
        <p:spPr>
          <a:xfrm>
            <a:off x="8001000" y="5638800"/>
            <a:ext cx="7620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 </a:t>
            </a:r>
            <a:r>
              <a:rPr lang="en-US" dirty="0" smtClean="0"/>
              <a:t>way </a:t>
            </a:r>
            <a:r>
              <a:rPr lang="en-US" dirty="0"/>
              <a:t>to represent actions or operations that can be easily bound to controls in the </a:t>
            </a:r>
            <a:r>
              <a:rPr lang="en-US" dirty="0" smtClean="0"/>
              <a:t>UI.</a:t>
            </a:r>
          </a:p>
          <a:p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ncapsulate </a:t>
            </a:r>
            <a:r>
              <a:rPr lang="en-US" dirty="0"/>
              <a:t>the actual code that implements the action or operation 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Examples : Button Click , List selection changed.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(Behavior)</a:t>
            </a:r>
            <a:endParaRPr lang="en-US" dirty="0"/>
          </a:p>
        </p:txBody>
      </p:sp>
      <p:sp>
        <p:nvSpPr>
          <p:cNvPr id="4" name="Curved Left Arrow 3">
            <a:hlinkClick r:id="rId2" action="ppaction://hlinksldjump"/>
          </p:cNvPr>
          <p:cNvSpPr/>
          <p:nvPr/>
        </p:nvSpPr>
        <p:spPr>
          <a:xfrm>
            <a:off x="8001000" y="5638800"/>
            <a:ext cx="7620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8063753" cy="3877815"/>
          </a:xfrm>
        </p:spPr>
        <p:txBody>
          <a:bodyPr/>
          <a:lstStyle/>
          <a:p>
            <a:r>
              <a:rPr lang="en-US" dirty="0" smtClean="0"/>
              <a:t>Implementing </a:t>
            </a:r>
            <a:r>
              <a:rPr lang="en-US" b="1" dirty="0" err="1" smtClean="0"/>
              <a:t>INotifyPropertyChanged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INotifyCollectionChanged</a:t>
            </a:r>
            <a:r>
              <a:rPr lang="en-US" dirty="0"/>
              <a:t> </a:t>
            </a:r>
            <a:r>
              <a:rPr lang="en-US" dirty="0" smtClean="0"/>
              <a:t>interface.</a:t>
            </a:r>
          </a:p>
          <a:p>
            <a:endParaRPr lang="en-US" dirty="0" smtClean="0"/>
          </a:p>
          <a:p>
            <a:r>
              <a:rPr lang="en-US" b="1" dirty="0" err="1"/>
              <a:t>OnPropertyChanged</a:t>
            </a:r>
            <a:r>
              <a:rPr lang="en-US" dirty="0"/>
              <a:t> method is required to notify binding target properties with change in source.</a:t>
            </a:r>
          </a:p>
          <a:p>
            <a:endParaRPr lang="en-US" dirty="0"/>
          </a:p>
          <a:p>
            <a:r>
              <a:rPr lang="en-US" b="1" dirty="0"/>
              <a:t>Observable </a:t>
            </a:r>
            <a:r>
              <a:rPr lang="en-US" b="1" dirty="0" smtClean="0"/>
              <a:t>Collection</a:t>
            </a:r>
            <a:r>
              <a:rPr lang="en-US" dirty="0" smtClean="0"/>
              <a:t> </a:t>
            </a:r>
            <a:r>
              <a:rPr lang="en-US" dirty="0"/>
              <a:t>needed for binding lists source.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4" name="Curved Left Arrow 3">
            <a:hlinkClick r:id="rId2" action="ppaction://hlinksldjump"/>
          </p:cNvPr>
          <p:cNvSpPr/>
          <p:nvPr/>
        </p:nvSpPr>
        <p:spPr>
          <a:xfrm>
            <a:off x="8001000" y="5638800"/>
            <a:ext cx="7620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427072"/>
            <a:ext cx="7747000" cy="35199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Traditional UI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1564" y="2057400"/>
            <a:ext cx="225414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Simple , no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604732"/>
            <a:ext cx="7747000" cy="31645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Traditional UI Development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2177143"/>
            <a:ext cx="31277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More work , more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Traditional UI </a:t>
            </a:r>
            <a:r>
              <a:rPr lang="en-US" sz="4800" dirty="0" smtClean="0"/>
              <a:t>Development</a:t>
            </a:r>
            <a:endParaRPr lang="en-US" sz="4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48400" y="2046514"/>
            <a:ext cx="2362200" cy="4114800"/>
            <a:chOff x="5029200" y="1676400"/>
            <a:chExt cx="3581400" cy="4191000"/>
          </a:xfrm>
        </p:grpSpPr>
        <p:sp>
          <p:nvSpPr>
            <p:cNvPr id="4" name="Flowchart: Process 3"/>
            <p:cNvSpPr/>
            <p:nvPr/>
          </p:nvSpPr>
          <p:spPr>
            <a:xfrm>
              <a:off x="5257800" y="1752600"/>
              <a:ext cx="3200400" cy="4114800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1676400"/>
              <a:ext cx="3581400" cy="1066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2057400"/>
            <a:ext cx="2133600" cy="4114800"/>
            <a:chOff x="5029200" y="1676400"/>
            <a:chExt cx="3581400" cy="4191000"/>
          </a:xfrm>
        </p:grpSpPr>
        <p:sp>
          <p:nvSpPr>
            <p:cNvPr id="11" name="Flowchart: Process 10"/>
            <p:cNvSpPr/>
            <p:nvPr/>
          </p:nvSpPr>
          <p:spPr>
            <a:xfrm>
              <a:off x="5257800" y="1752600"/>
              <a:ext cx="3200400" cy="4114800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1676400"/>
              <a:ext cx="3581400" cy="1066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6629400" y="3200400"/>
            <a:ext cx="1600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Layout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705600" y="4648200"/>
            <a:ext cx="1600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behind</a:t>
            </a:r>
          </a:p>
        </p:txBody>
      </p:sp>
      <p:sp>
        <p:nvSpPr>
          <p:cNvPr id="15" name="Oval 14"/>
          <p:cNvSpPr/>
          <p:nvPr/>
        </p:nvSpPr>
        <p:spPr>
          <a:xfrm>
            <a:off x="952500" y="3363686"/>
            <a:ext cx="1600200" cy="1284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Domain objects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667000" y="3429000"/>
            <a:ext cx="3732179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and get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Constraints: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Test</a:t>
            </a:r>
          </a:p>
          <a:p>
            <a:pPr lvl="1"/>
            <a:r>
              <a:rPr lang="en-US" dirty="0"/>
              <a:t>Encourages using UI as data storage</a:t>
            </a:r>
          </a:p>
          <a:p>
            <a:pPr lvl="1"/>
            <a:r>
              <a:rPr lang="en-US" dirty="0" smtClean="0"/>
              <a:t>Complex classes and a huge mount of code.</a:t>
            </a:r>
          </a:p>
          <a:p>
            <a:pPr lvl="1"/>
            <a:r>
              <a:rPr lang="en-US" dirty="0" smtClean="0"/>
              <a:t>No code sharing .</a:t>
            </a:r>
          </a:p>
          <a:p>
            <a:pPr lvl="1"/>
            <a:r>
              <a:rPr lang="en-US" dirty="0"/>
              <a:t>very strong </a:t>
            </a:r>
            <a:r>
              <a:rPr lang="en-US" dirty="0" smtClean="0"/>
              <a:t>dependency between UI &amp; logic.</a:t>
            </a:r>
          </a:p>
          <a:p>
            <a:pPr lvl="1"/>
            <a:r>
              <a:rPr lang="en-US" dirty="0" smtClean="0"/>
              <a:t>What if you need to redesign UI?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Traditional UI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724400"/>
            <a:ext cx="23622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8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MVVM in Deep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? And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56388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u="sng" dirty="0">
                <a:solidFill>
                  <a:srgbClr val="FF0000"/>
                </a:solidFill>
              </a:rPr>
              <a:t>M</a:t>
            </a:r>
            <a:r>
              <a:rPr lang="en-US" b="1" dirty="0"/>
              <a:t>odel </a:t>
            </a:r>
            <a:r>
              <a:rPr lang="en-US" b="1" u="sng" dirty="0">
                <a:solidFill>
                  <a:srgbClr val="FF0000"/>
                </a:solidFill>
              </a:rPr>
              <a:t>V</a:t>
            </a:r>
            <a:r>
              <a:rPr lang="en-US" b="1" dirty="0"/>
              <a:t>iew </a:t>
            </a:r>
            <a:r>
              <a:rPr lang="en-US" b="1" u="sng" dirty="0" err="1">
                <a:solidFill>
                  <a:srgbClr val="FF0000"/>
                </a:solidFill>
              </a:rPr>
              <a:t>V</a:t>
            </a:r>
            <a:r>
              <a:rPr lang="en-US" b="1" dirty="0" err="1"/>
              <a:t>iew</a:t>
            </a:r>
            <a:r>
              <a:rPr lang="en-US" b="1" u="sng" dirty="0" err="1">
                <a:solidFill>
                  <a:srgbClr val="FF0000"/>
                </a:solidFill>
              </a:rPr>
              <a:t>M</a:t>
            </a:r>
            <a:r>
              <a:rPr lang="en-US" b="1" dirty="0" err="1"/>
              <a:t>odel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Introduced by Microsoft in 2006.</a:t>
            </a:r>
            <a:endParaRPr lang="en-US" b="1" dirty="0"/>
          </a:p>
          <a:p>
            <a:endParaRPr lang="en-US" b="1" dirty="0"/>
          </a:p>
          <a:p>
            <a:r>
              <a:rPr lang="en-US" dirty="0" smtClean="0">
                <a:hlinkClick r:id="rId2" action="ppaction://hlinksldjump"/>
              </a:rPr>
              <a:t>Not a design pattern it is an architectural </a:t>
            </a:r>
            <a:r>
              <a:rPr lang="en-US" dirty="0">
                <a:hlinkClick r:id="rId2" action="ppaction://hlinksldjump"/>
              </a:rPr>
              <a:t>pattern</a:t>
            </a:r>
            <a:r>
              <a:rPr lang="en-US" dirty="0" smtClean="0">
                <a:hlinkClick r:id="rId2" action="ppaction://hlinksldjump"/>
              </a:rPr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It is a specialization of the presentation model </a:t>
            </a:r>
            <a:r>
              <a:rPr lang="en-US" dirty="0" smtClean="0">
                <a:hlinkClick r:id="rId3" action="ppaction://hlinksldjump"/>
              </a:rPr>
              <a:t>pattern.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68575"/>
            <a:ext cx="2743200" cy="3219450"/>
          </a:xfrm>
        </p:spPr>
      </p:pic>
    </p:spTree>
    <p:extLst>
      <p:ext uri="{BB962C8B-B14F-4D97-AF65-F5344CB8AC3E}">
        <p14:creationId xmlns:p14="http://schemas.microsoft.com/office/powerpoint/2010/main" val="15203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In Deep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9" y="2871380"/>
            <a:ext cx="4027141" cy="2767419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45150" y="2240280"/>
            <a:ext cx="4117849" cy="3877056"/>
          </a:xfrm>
        </p:spPr>
        <p:txBody>
          <a:bodyPr>
            <a:normAutofit/>
          </a:bodyPr>
          <a:lstStyle/>
          <a:p>
            <a:r>
              <a:rPr lang="en-US" sz="2200" dirty="0"/>
              <a:t>Components to be </a:t>
            </a:r>
            <a:r>
              <a:rPr lang="en-US" sz="2200" dirty="0" smtClean="0"/>
              <a:t>swapped</a:t>
            </a:r>
          </a:p>
          <a:p>
            <a:endParaRPr lang="en-US" sz="2200" dirty="0"/>
          </a:p>
          <a:p>
            <a:r>
              <a:rPr lang="en-US" sz="2200" dirty="0"/>
              <a:t>Internal implementation to be changed without affecting the </a:t>
            </a:r>
            <a:r>
              <a:rPr lang="en-US" sz="2200" dirty="0" smtClean="0"/>
              <a:t>others</a:t>
            </a:r>
          </a:p>
          <a:p>
            <a:endParaRPr lang="en-US" sz="2200" dirty="0"/>
          </a:p>
          <a:p>
            <a:r>
              <a:rPr lang="en-US" sz="2200" dirty="0"/>
              <a:t>Components to be worked on </a:t>
            </a:r>
            <a:r>
              <a:rPr lang="en-US" sz="2200" dirty="0" smtClean="0"/>
              <a:t>independently</a:t>
            </a:r>
          </a:p>
          <a:p>
            <a:endParaRPr lang="en-US" sz="2200" dirty="0"/>
          </a:p>
          <a:p>
            <a:r>
              <a:rPr lang="en-US" sz="2200" dirty="0"/>
              <a:t>Isolated 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2417</TotalTime>
  <Words>834</Words>
  <Application>Microsoft Office PowerPoint</Application>
  <PresentationFormat>On-screen Show (4:3)</PresentationFormat>
  <Paragraphs>201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Hardcover</vt:lpstr>
      <vt:lpstr>MVVM</vt:lpstr>
      <vt:lpstr>Agenda</vt:lpstr>
      <vt:lpstr>Traditional UI Development</vt:lpstr>
      <vt:lpstr>Traditional UI Development</vt:lpstr>
      <vt:lpstr>Traditional UI Development</vt:lpstr>
      <vt:lpstr>Traditional UI Development</vt:lpstr>
      <vt:lpstr>MVVM in Deep</vt:lpstr>
      <vt:lpstr>What is MVVM?</vt:lpstr>
      <vt:lpstr>MVVM In Deep</vt:lpstr>
      <vt:lpstr>MVVM In Deep</vt:lpstr>
      <vt:lpstr>Model</vt:lpstr>
      <vt:lpstr>View Model</vt:lpstr>
      <vt:lpstr>View</vt:lpstr>
      <vt:lpstr>Classes Interaction</vt:lpstr>
      <vt:lpstr>MVVM and other patterns</vt:lpstr>
      <vt:lpstr>MVP vs. MVC vs. MVVM</vt:lpstr>
      <vt:lpstr>MVP vs. MVC vs. MVVM</vt:lpstr>
      <vt:lpstr>MVVM Advantages &amp; Disadvantags</vt:lpstr>
      <vt:lpstr>MVVM Advantages</vt:lpstr>
      <vt:lpstr>MVVM Disadvantages</vt:lpstr>
      <vt:lpstr>MVVM in Android</vt:lpstr>
      <vt:lpstr>Conclusion &amp; Recommendations</vt:lpstr>
      <vt:lpstr>References</vt:lpstr>
      <vt:lpstr>Design Patterns VS. Architectural Patterns</vt:lpstr>
      <vt:lpstr>Presentation Model Pattern</vt:lpstr>
      <vt:lpstr>Data Binding (State)</vt:lpstr>
      <vt:lpstr>Data Binding (State)</vt:lpstr>
      <vt:lpstr>Commands (Behavior)</vt:lpstr>
      <vt:lpstr>Notifications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</dc:title>
  <dc:creator>Amr ElGhadban - Etisalat Outsource</dc:creator>
  <cp:lastModifiedBy>Amr ElGhadban - Etisalat Outsource</cp:lastModifiedBy>
  <cp:revision>260</cp:revision>
  <dcterms:created xsi:type="dcterms:W3CDTF">2014-09-04T10:11:43Z</dcterms:created>
  <dcterms:modified xsi:type="dcterms:W3CDTF">2014-09-25T13:33:50Z</dcterms:modified>
</cp:coreProperties>
</file>