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976"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64026-136F-481A-A12C-A6861CF98770}" type="datetimeFigureOut">
              <a:rPr lang="en-US" smtClean="0"/>
              <a:t>10-Dec-18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A211F-07A3-4450-B99B-885524CB33D2}" type="slidenum">
              <a:rPr lang="en-US" smtClean="0"/>
              <a:t>‹#›</a:t>
            </a:fld>
            <a:endParaRPr lang="en-US"/>
          </a:p>
        </p:txBody>
      </p:sp>
    </p:spTree>
    <p:extLst>
      <p:ext uri="{BB962C8B-B14F-4D97-AF65-F5344CB8AC3E}">
        <p14:creationId xmlns:p14="http://schemas.microsoft.com/office/powerpoint/2010/main" val="347808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Đường cong hồi quy logistic ước tính (đường màu đỏ đậm) nằm cách xa đường cong chính xác (nét đứt xanh dương) do sự tồn tại của chỉ một ngoại lai (vòng tròn màu đỏ).</a:t>
            </a:r>
          </a:p>
          <a:p>
            <a:endParaRPr lang="en-US"/>
          </a:p>
        </p:txBody>
      </p:sp>
      <p:sp>
        <p:nvSpPr>
          <p:cNvPr id="4" name="Slide Number Placeholder 3"/>
          <p:cNvSpPr>
            <a:spLocks noGrp="1"/>
          </p:cNvSpPr>
          <p:nvPr>
            <p:ph type="sldNum" sz="quarter" idx="5"/>
          </p:nvPr>
        </p:nvSpPr>
        <p:spPr/>
        <p:txBody>
          <a:bodyPr/>
          <a:lstStyle/>
          <a:p>
            <a:fld id="{852A211F-07A3-4450-B99B-885524CB33D2}" type="slidenum">
              <a:rPr lang="en-US" smtClean="0"/>
              <a:t>5</a:t>
            </a:fld>
            <a:endParaRPr lang="en-US"/>
          </a:p>
        </p:txBody>
      </p:sp>
    </p:spTree>
    <p:extLst>
      <p:ext uri="{BB962C8B-B14F-4D97-AF65-F5344CB8AC3E}">
        <p14:creationId xmlns:p14="http://schemas.microsoft.com/office/powerpoint/2010/main" val="165060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10-Dec-18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10-Dec-18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10-Dec-18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FE77-EF54-4B27-9C51-5C567825539D}"/>
              </a:ext>
            </a:extLst>
          </p:cNvPr>
          <p:cNvSpPr>
            <a:spLocks noGrp="1"/>
          </p:cNvSpPr>
          <p:nvPr>
            <p:ph type="ctrTitle"/>
          </p:nvPr>
        </p:nvSpPr>
        <p:spPr>
          <a:xfrm>
            <a:off x="139149" y="1404731"/>
            <a:ext cx="9740347" cy="1744958"/>
          </a:xfrm>
        </p:spPr>
        <p:txBody>
          <a:bodyPr/>
          <a:lstStyle/>
          <a:p>
            <a:r>
              <a:rPr lang="en-US" sz="4400" b="1">
                <a:solidFill>
                  <a:srgbClr val="FFC000"/>
                </a:solidFill>
                <a:latin typeface="Times New Roman" panose="02020603050405020304" pitchFamily="18" charset="0"/>
                <a:cs typeface="Times New Roman" panose="02020603050405020304" pitchFamily="18" charset="0"/>
              </a:rPr>
              <a:t>ROBUST LOGISTIC REGRESSION AND CLASSIFICATION</a:t>
            </a:r>
          </a:p>
        </p:txBody>
      </p:sp>
      <p:sp>
        <p:nvSpPr>
          <p:cNvPr id="3" name="Subtitle 2">
            <a:extLst>
              <a:ext uri="{FF2B5EF4-FFF2-40B4-BE49-F238E27FC236}">
                <a16:creationId xmlns:a16="http://schemas.microsoft.com/office/drawing/2014/main" id="{1CADC3A5-E736-4D4D-88B9-B2FFC7969F55}"/>
              </a:ext>
            </a:extLst>
          </p:cNvPr>
          <p:cNvSpPr>
            <a:spLocks noGrp="1"/>
          </p:cNvSpPr>
          <p:nvPr>
            <p:ph type="subTitle" idx="1"/>
          </p:nvPr>
        </p:nvSpPr>
        <p:spPr>
          <a:xfrm>
            <a:off x="1125855" y="4147930"/>
            <a:ext cx="7766936" cy="1993715"/>
          </a:xfrm>
        </p:spPr>
        <p:txBody>
          <a:bodyPr>
            <a:normAutofit/>
          </a:bodyPr>
          <a:lstStyle/>
          <a:p>
            <a:pPr algn="l"/>
            <a:r>
              <a:rPr lang="en-US" sz="2400" b="1">
                <a:latin typeface="Times New Roman" panose="02020603050405020304" pitchFamily="18" charset="0"/>
                <a:cs typeface="Times New Roman" panose="02020603050405020304" pitchFamily="18" charset="0"/>
              </a:rPr>
              <a:t>GVHD: TS </a:t>
            </a:r>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Thiên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Bảo</a:t>
            </a:r>
            <a:endParaRPr lang="en-US" sz="2400" b="1">
              <a:latin typeface="Times New Roman" panose="02020603050405020304" pitchFamily="18" charset="0"/>
              <a:cs typeface="Times New Roman" panose="02020603050405020304" pitchFamily="18" charset="0"/>
            </a:endParaRPr>
          </a:p>
          <a:p>
            <a:pPr algn="l"/>
            <a:r>
              <a:rPr lang="en-US" sz="2400" b="1" err="1">
                <a:latin typeface="Times New Roman" panose="02020603050405020304" pitchFamily="18" charset="0"/>
                <a:cs typeface="Times New Roman" panose="02020603050405020304" pitchFamily="18" charset="0"/>
              </a:rPr>
              <a:t>Nhóm</a:t>
            </a:r>
            <a:r>
              <a:rPr lang="en-US" sz="2400" b="1">
                <a:latin typeface="Times New Roman" panose="02020603050405020304" pitchFamily="18" charset="0"/>
                <a:cs typeface="Times New Roman" panose="02020603050405020304" pitchFamily="18" charset="0"/>
              </a:rPr>
              <a:t>: 17</a:t>
            </a:r>
          </a:p>
          <a:p>
            <a:pPr algn="l"/>
            <a:r>
              <a:rPr lang="en-US" sz="2400" b="1" err="1">
                <a:latin typeface="Times New Roman" panose="02020603050405020304" pitchFamily="18" charset="0"/>
                <a:cs typeface="Times New Roman" panose="02020603050405020304" pitchFamily="18" charset="0"/>
              </a:rPr>
              <a:t>Nguyễn</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Ngọc</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Hoàng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Phúc</a:t>
            </a:r>
            <a:r>
              <a:rPr lang="en-US" sz="2400" b="1">
                <a:latin typeface="Times New Roman" panose="02020603050405020304" pitchFamily="18" charset="0"/>
                <a:cs typeface="Times New Roman" panose="02020603050405020304" pitchFamily="18" charset="0"/>
              </a:rPr>
              <a:t>	15110099</a:t>
            </a:r>
          </a:p>
          <a:p>
            <a:pPr algn="l"/>
            <a:r>
              <a:rPr lang="en-US" sz="2400" b="1" err="1">
                <a:latin typeface="Times New Roman" panose="02020603050405020304" pitchFamily="18" charset="0"/>
                <a:cs typeface="Times New Roman" panose="02020603050405020304" pitchFamily="18" charset="0"/>
              </a:rPr>
              <a:t>Phạm</a:t>
            </a:r>
            <a:r>
              <a:rPr lang="en-US" sz="2400" b="1">
                <a:latin typeface="Times New Roman" panose="02020603050405020304" pitchFamily="18" charset="0"/>
                <a:cs typeface="Times New Roman" panose="02020603050405020304" pitchFamily="18" charset="0"/>
              </a:rPr>
              <a:t> Tr</a:t>
            </a:r>
            <a:r>
              <a:rPr lang="vi-VN" sz="2400" b="1">
                <a:latin typeface="Times New Roman" panose="02020603050405020304" pitchFamily="18" charset="0"/>
                <a:cs typeface="Times New Roman" panose="02020603050405020304" pitchFamily="18" charset="0"/>
              </a:rPr>
              <a:t>ư</a:t>
            </a:r>
            <a:r>
              <a:rPr lang="en-US" sz="2400" b="1" err="1">
                <a:latin typeface="Times New Roman" panose="02020603050405020304" pitchFamily="18" charset="0"/>
                <a:cs typeface="Times New Roman" panose="02020603050405020304" pitchFamily="18" charset="0"/>
              </a:rPr>
              <a:t>ờng</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Giang</a:t>
            </a:r>
            <a:r>
              <a:rPr lang="en-US" sz="2400" b="1">
                <a:latin typeface="Times New Roman" panose="02020603050405020304" pitchFamily="18" charset="0"/>
                <a:cs typeface="Times New Roman" panose="02020603050405020304" pitchFamily="18" charset="0"/>
              </a:rPr>
              <a:t>			15110036</a:t>
            </a:r>
          </a:p>
        </p:txBody>
      </p:sp>
    </p:spTree>
    <p:extLst>
      <p:ext uri="{BB962C8B-B14F-4D97-AF65-F5344CB8AC3E}">
        <p14:creationId xmlns:p14="http://schemas.microsoft.com/office/powerpoint/2010/main" val="374783208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2AD9-E319-49B1-A618-2021A66070F1}"/>
              </a:ext>
            </a:extLst>
          </p:cNvPr>
          <p:cNvSpPr>
            <a:spLocks noGrp="1"/>
          </p:cNvSpPr>
          <p:nvPr>
            <p:ph type="title"/>
          </p:nvPr>
        </p:nvSpPr>
        <p:spPr>
          <a:xfrm>
            <a:off x="677334" y="609600"/>
            <a:ext cx="8596668" cy="825305"/>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92871D-B40D-4388-B1FD-63669B2C62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5562" y="3964469"/>
            <a:ext cx="7088440" cy="982868"/>
          </a:xfrm>
          <a:prstGeom prst="rect">
            <a:avLst/>
          </a:prstGeom>
          <a:noFill/>
        </p:spPr>
      </p:pic>
      <p:sp>
        <p:nvSpPr>
          <p:cNvPr id="7" name="Content Placeholder 6">
            <a:extLst>
              <a:ext uri="{FF2B5EF4-FFF2-40B4-BE49-F238E27FC236}">
                <a16:creationId xmlns:a16="http://schemas.microsoft.com/office/drawing/2014/main" id="{3E40FBCD-11BE-4CE7-A5DD-F5B25635AFAE}"/>
              </a:ext>
            </a:extLst>
          </p:cNvPr>
          <p:cNvSpPr>
            <a:spLocks noGrp="1"/>
          </p:cNvSpPr>
          <p:nvPr>
            <p:ph idx="1"/>
          </p:nvPr>
        </p:nvSpPr>
        <p:spPr>
          <a:xfrm>
            <a:off x="677334" y="1434905"/>
            <a:ext cx="8596668" cy="4606457"/>
          </a:xfrm>
        </p:spPr>
        <p:txBody>
          <a:bodyPr>
            <a:normAutofit/>
          </a:bodyPr>
          <a:lstStyle/>
          <a:p>
            <a:r>
              <a:rPr lang="en-US" sz="2200" err="1">
                <a:latin typeface="Times New Roman" panose="02020603050405020304" pitchFamily="18" charset="0"/>
                <a:cs typeface="Times New Roman" panose="02020603050405020304" pitchFamily="18" charset="0"/>
              </a:rPr>
              <a:t>Định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lý</a:t>
            </a:r>
            <a:r>
              <a:rPr lang="en-US" sz="2200">
                <a:latin typeface="Times New Roman" panose="02020603050405020304" pitchFamily="18" charset="0"/>
                <a:cs typeface="Times New Roman" panose="02020603050405020304" pitchFamily="18" charset="0"/>
              </a:rPr>
              <a:t>:</a:t>
            </a:r>
          </a:p>
          <a:p>
            <a:endParaRPr lang="en-US" sz="22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7EDB07-FA6C-42DC-A023-A164C1D99C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332" y="2461808"/>
            <a:ext cx="10837334" cy="967192"/>
          </a:xfrm>
          <a:prstGeom prst="rect">
            <a:avLst/>
          </a:prstGeom>
          <a:noFill/>
          <a:ln>
            <a:noFill/>
          </a:ln>
        </p:spPr>
      </p:pic>
    </p:spTree>
    <p:extLst>
      <p:ext uri="{BB962C8B-B14F-4D97-AF65-F5344CB8AC3E}">
        <p14:creationId xmlns:p14="http://schemas.microsoft.com/office/powerpoint/2010/main" val="4854514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99A-8C53-44CB-B40D-1D6A75144032}"/>
              </a:ext>
            </a:extLst>
          </p:cNvPr>
          <p:cNvSpPr>
            <a:spLocks noGrp="1"/>
          </p:cNvSpPr>
          <p:nvPr>
            <p:ph type="title"/>
          </p:nvPr>
        </p:nvSpPr>
        <p:spPr>
          <a:xfrm>
            <a:off x="677334" y="609601"/>
            <a:ext cx="8596668" cy="781878"/>
          </a:xfrm>
        </p:spPr>
        <p:txBody>
          <a:bodyPr/>
          <a:lstStyle/>
          <a:p>
            <a:r>
              <a:rPr lang="en-US">
                <a:latin typeface="Times New Roman" panose="02020603050405020304" pitchFamily="18" charset="0"/>
                <a:cs typeface="Times New Roman" panose="02020603050405020304" pitchFamily="18" charset="0"/>
              </a:rPr>
              <a:t>Robust Logistic Regression</a:t>
            </a:r>
          </a:p>
        </p:txBody>
      </p:sp>
      <p:pic>
        <p:nvPicPr>
          <p:cNvPr id="8" name="Content Placeholder 7">
            <a:extLst>
              <a:ext uri="{FF2B5EF4-FFF2-40B4-BE49-F238E27FC236}">
                <a16:creationId xmlns:a16="http://schemas.microsoft.com/office/drawing/2014/main" id="{FF59A0D7-24B7-46F9-B83F-77E0BD0A3B39}"/>
              </a:ext>
            </a:extLst>
          </p:cNvPr>
          <p:cNvPicPr>
            <a:picLocks noGrp="1" noChangeAspect="1"/>
          </p:cNvPicPr>
          <p:nvPr>
            <p:ph idx="1"/>
          </p:nvPr>
        </p:nvPicPr>
        <p:blipFill>
          <a:blip r:embed="rId2"/>
          <a:stretch>
            <a:fillRect/>
          </a:stretch>
        </p:blipFill>
        <p:spPr>
          <a:xfrm>
            <a:off x="1995055" y="1585636"/>
            <a:ext cx="6367548" cy="4759318"/>
          </a:xfrm>
        </p:spPr>
      </p:pic>
    </p:spTree>
    <p:extLst>
      <p:ext uri="{BB962C8B-B14F-4D97-AF65-F5344CB8AC3E}">
        <p14:creationId xmlns:p14="http://schemas.microsoft.com/office/powerpoint/2010/main" val="351396377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A3BA-092A-4B79-886B-225C0C919F47}"/>
              </a:ext>
            </a:extLst>
          </p:cNvPr>
          <p:cNvSpPr>
            <a:spLocks noGrp="1"/>
          </p:cNvSpPr>
          <p:nvPr>
            <p:ph type="title"/>
          </p:nvPr>
        </p:nvSpPr>
        <p:spPr>
          <a:xfrm>
            <a:off x="677334" y="609600"/>
            <a:ext cx="8596668" cy="795130"/>
          </a:xfrm>
        </p:spPr>
        <p:txBody>
          <a:bodyPr/>
          <a:lstStyle/>
          <a:p>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Luận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4973A7-B2A0-4FE8-B025-FCF44A1CA8FA}"/>
              </a:ext>
            </a:extLst>
          </p:cNvPr>
          <p:cNvSpPr>
            <a:spLocks noGrp="1"/>
          </p:cNvSpPr>
          <p:nvPr>
            <p:ph idx="1"/>
          </p:nvPr>
        </p:nvSpPr>
        <p:spPr>
          <a:xfrm>
            <a:off x="677334" y="1404730"/>
            <a:ext cx="8596668" cy="4636633"/>
          </a:xfrm>
        </p:spPr>
        <p:txBody>
          <a:bodyPr>
            <a:normAutofit/>
          </a:bodyPr>
          <a:lstStyle/>
          <a:p>
            <a:r>
              <a:rPr lang="en-US" sz="2200" err="1">
                <a:latin typeface="Times New Roman" panose="02020603050405020304" pitchFamily="18" charset="0"/>
                <a:cs typeface="Times New Roman" panose="02020603050405020304" pitchFamily="18" charset="0"/>
              </a:rPr>
              <a:t>Trong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số</a:t>
            </a:r>
            <a:r>
              <a:rPr lang="en-US" sz="2200">
                <a:latin typeface="Times New Roman" panose="02020603050405020304" pitchFamily="18" charset="0"/>
                <a:cs typeface="Times New Roman" panose="02020603050405020304" pitchFamily="18" charset="0"/>
              </a:rPr>
              <a:t> tr</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ờng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hợp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thực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tế</a:t>
            </a:r>
            <a:r>
              <a:rPr lang="en-US" sz="2200">
                <a:latin typeface="Times New Roman" panose="02020603050405020304" pitchFamily="18" charset="0"/>
                <a:cs typeface="Times New Roman" panose="02020603050405020304" pitchFamily="18" charset="0"/>
              </a:rPr>
              <a:t>, ma </a:t>
            </a:r>
            <a:r>
              <a:rPr lang="en-US" sz="2200" err="1">
                <a:latin typeface="Times New Roman" panose="02020603050405020304" pitchFamily="18" charset="0"/>
                <a:cs typeface="Times New Roman" panose="02020603050405020304" pitchFamily="18" charset="0"/>
              </a:rPr>
              <a:t>trận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hiệp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sai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của</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bị</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hỏng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thì</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các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LR </a:t>
            </a:r>
            <a:r>
              <a:rPr lang="en-US" sz="2200" err="1">
                <a:latin typeface="Times New Roman" panose="02020603050405020304" pitchFamily="18" charset="0"/>
                <a:cs typeface="Times New Roman" panose="02020603050405020304" pitchFamily="18" charset="0"/>
              </a:rPr>
              <a:t>tiêu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chuẩn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đều</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không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ứng</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a:t>
            </a:r>
          </a:p>
          <a:p>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xuất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một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ơng</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mới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để</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vấn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đề</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RoLR</a:t>
            </a:r>
            <a:r>
              <a:rPr lang="en-US" sz="2200">
                <a:latin typeface="Times New Roman" panose="02020603050405020304" pitchFamily="18" charset="0"/>
                <a:cs typeface="Times New Roman" panose="02020603050405020304" pitchFamily="18" charset="0"/>
              </a:rPr>
              <a:t> đ</a:t>
            </a:r>
            <a:r>
              <a:rPr lang="vi-VN" sz="2200">
                <a:latin typeface="Times New Roman" panose="02020603050405020304" pitchFamily="18" charset="0"/>
                <a:cs typeface="Times New Roman" panose="02020603050405020304" pitchFamily="18" charset="0"/>
              </a:rPr>
              <a:t>ư</a:t>
            </a:r>
            <a:r>
              <a:rPr lang="en-US" sz="2200" err="1">
                <a:latin typeface="Times New Roman" panose="02020603050405020304" pitchFamily="18" charset="0"/>
                <a:cs typeface="Times New Roman" panose="02020603050405020304" pitchFamily="18" charset="0"/>
              </a:rPr>
              <a:t>ợc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giải</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quyết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dựa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trên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thuật</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lập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trình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tuyến</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51825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64A2-D222-4E02-87AE-D06ABC4EB549}"/>
              </a:ext>
            </a:extLst>
          </p:cNvPr>
          <p:cNvSpPr>
            <a:spLocks noGrp="1"/>
          </p:cNvSpPr>
          <p:nvPr>
            <p:ph type="title"/>
          </p:nvPr>
        </p:nvSpPr>
        <p:spPr>
          <a:xfrm>
            <a:off x="2793893" y="2768600"/>
            <a:ext cx="6604213" cy="1320800"/>
          </a:xfrm>
        </p:spPr>
        <p:txBody>
          <a:bodyPr>
            <a:noAutofit/>
          </a:bodyPr>
          <a:lstStyle/>
          <a:p>
            <a:r>
              <a:rPr lang="en-US" sz="5000" b="1">
                <a:latin typeface="Times New Roman" panose="02020603050405020304" pitchFamily="18" charset="0"/>
                <a:cs typeface="Times New Roman" panose="02020603050405020304" pitchFamily="18" charset="0"/>
              </a:rPr>
              <a:t>Thanks for watching!</a:t>
            </a:r>
          </a:p>
        </p:txBody>
      </p:sp>
    </p:spTree>
    <p:extLst>
      <p:ext uri="{BB962C8B-B14F-4D97-AF65-F5344CB8AC3E}">
        <p14:creationId xmlns:p14="http://schemas.microsoft.com/office/powerpoint/2010/main" val="335377180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52778-0823-426E-B883-8B797970D119}"/>
              </a:ext>
            </a:extLst>
          </p:cNvPr>
          <p:cNvSpPr>
            <a:spLocks noGrp="1"/>
          </p:cNvSpPr>
          <p:nvPr>
            <p:ph idx="1"/>
          </p:nvPr>
        </p:nvSpPr>
        <p:spPr>
          <a:xfrm>
            <a:off x="1088152" y="2597426"/>
            <a:ext cx="8596668" cy="2663687"/>
          </a:xfrm>
        </p:spPr>
        <p:txBody>
          <a:bodyPr>
            <a:normAutofit/>
          </a:bodyPr>
          <a:lstStyle/>
          <a:p>
            <a:r>
              <a:rPr lang="en-US" sz="2800" err="1">
                <a:latin typeface="Times New Roman" panose="02020603050405020304" pitchFamily="18" charset="0"/>
                <a:cs typeface="Times New Roman" panose="02020603050405020304" pitchFamily="18" charset="0"/>
              </a:rPr>
              <a:t>Giới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Thiệu</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Robust Logistic Regression</a:t>
            </a:r>
          </a:p>
          <a:p>
            <a:r>
              <a:rPr lang="en-US" sz="2800" err="1">
                <a:latin typeface="Times New Roman" panose="02020603050405020304" pitchFamily="18" charset="0"/>
                <a:cs typeface="Times New Roman" panose="02020603050405020304" pitchFamily="18" charset="0"/>
              </a:rPr>
              <a:t>Kết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Luận</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587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9AFEF92-E98E-45ED-8D80-36827F26484D}"/>
              </a:ext>
            </a:extLst>
          </p:cNvPr>
          <p:cNvSpPr>
            <a:spLocks noGrp="1"/>
          </p:cNvSpPr>
          <p:nvPr>
            <p:ph idx="1"/>
          </p:nvPr>
        </p:nvSpPr>
        <p:spPr>
          <a:xfrm>
            <a:off x="677334" y="1491175"/>
            <a:ext cx="8596668" cy="4550187"/>
          </a:xfrm>
        </p:spPr>
        <p:txBody>
          <a:bodyPr>
            <a:normAutofit/>
          </a:bodyPr>
          <a:lstStyle/>
          <a:p>
            <a:r>
              <a:rPr lang="en-US" sz="2400" err="1">
                <a:latin typeface="Times New Roman" panose="02020603050405020304" pitchFamily="18" charset="0"/>
                <a:cs typeface="Times New Roman" panose="02020603050405020304" pitchFamily="18" charset="0"/>
              </a:rPr>
              <a:t>Hồi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quy</a:t>
            </a:r>
            <a:r>
              <a:rPr lang="en-US" sz="2400">
                <a:latin typeface="Times New Roman" panose="02020603050405020304" pitchFamily="18" charset="0"/>
                <a:cs typeface="Times New Roman" panose="02020603050405020304" pitchFamily="18" charset="0"/>
              </a:rPr>
              <a:t> logistic (LR)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một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mô</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hình</a:t>
            </a:r>
            <a:r>
              <a:rPr lang="en-US" sz="2400">
                <a:latin typeface="Times New Roman" panose="02020603050405020304" pitchFamily="18" charset="0"/>
                <a:cs typeface="Times New Roman" panose="02020603050405020304" pitchFamily="18" charset="0"/>
              </a:rPr>
              <a:t> xác </a:t>
            </a:r>
            <a:r>
              <a:rPr lang="en-US" sz="2400" err="1">
                <a:latin typeface="Times New Roman" panose="02020603050405020304" pitchFamily="18" charset="0"/>
                <a:cs typeface="Times New Roman" panose="02020603050405020304" pitchFamily="18" charset="0"/>
              </a:rPr>
              <a:t>suất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thống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kê</a:t>
            </a:r>
            <a:r>
              <a:rPr lang="en-US" sz="2400">
                <a:latin typeface="Times New Roman" panose="02020603050405020304" pitchFamily="18" charset="0"/>
                <a:cs typeface="Times New Roman" panose="02020603050405020304" pitchFamily="18" charset="0"/>
              </a:rPr>
              <a:t> phổ biến.</a:t>
            </a:r>
          </a:p>
          <a:p>
            <a:r>
              <a:rPr lang="en-US" sz="2400" err="1">
                <a:latin typeface="Times New Roman" panose="02020603050405020304" pitchFamily="18" charset="0"/>
                <a:cs typeface="Times New Roman" panose="02020603050405020304" pitchFamily="18" charset="0"/>
              </a:rPr>
              <a:t>Kết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LR </a:t>
            </a:r>
            <a:r>
              <a:rPr lang="en-US" sz="2400" err="1">
                <a:latin typeface="Times New Roman" panose="02020603050405020304" pitchFamily="18" charset="0"/>
                <a:cs typeface="Times New Roman" panose="02020603050405020304" pitchFamily="18" charset="0"/>
              </a:rPr>
              <a:t>trên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mỗi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là</a:t>
            </a:r>
            <a:r>
              <a:rPr lang="en-US" sz="2400">
                <a:latin typeface="Times New Roman" panose="02020603050405020304" pitchFamily="18" charset="0"/>
                <a:cs typeface="Times New Roman" panose="02020603050405020304" pitchFamily="18" charset="0"/>
              </a:rPr>
              <a:t> giá trị xác suất</a:t>
            </a:r>
            <a:r>
              <a:rPr lang="en-US" sz="2400"/>
              <a:t> </a:t>
            </a:r>
            <a:r>
              <a:rPr lang="en-US" sz="2400">
                <a:latin typeface="Times New Roman" panose="02020603050405020304" pitchFamily="18" charset="0"/>
                <a:cs typeface="Times New Roman" panose="02020603050405020304" pitchFamily="18" charset="0"/>
              </a:rPr>
              <a:t>∈ [0,1].</a:t>
            </a:r>
          </a:p>
          <a:p>
            <a:r>
              <a:rPr lang="en-US" sz="2400">
                <a:latin typeface="Times New Roman" panose="02020603050405020304" pitchFamily="18" charset="0"/>
                <a:cs typeface="Times New Roman" panose="02020603050405020304" pitchFamily="18" charset="0"/>
              </a:rPr>
              <a:t>LR </a:t>
            </a:r>
            <a:r>
              <a:rPr lang="vi-VN" sz="2400">
                <a:latin typeface="Times New Roman" panose="02020603050405020304" pitchFamily="18" charset="0"/>
                <a:cs typeface="Times New Roman" panose="02020603050405020304" pitchFamily="18" charset="0"/>
              </a:rPr>
              <a:t>thực ra được sử dụng nhiều trong các bài toán </a:t>
            </a:r>
            <a:r>
              <a:rPr lang="en-US" sz="2400">
                <a:latin typeface="Times New Roman" panose="02020603050405020304" pitchFamily="18" charset="0"/>
                <a:cs typeface="Times New Roman" panose="02020603050405020304" pitchFamily="18" charset="0"/>
              </a:rPr>
              <a:t>c</a:t>
            </a:r>
            <a:r>
              <a:rPr lang="vi-VN" sz="2400">
                <a:latin typeface="Times New Roman" panose="02020603050405020304" pitchFamily="18" charset="0"/>
                <a:cs typeface="Times New Roman" panose="02020603050405020304" pitchFamily="18" charset="0"/>
              </a:rPr>
              <a:t>lassification</a:t>
            </a:r>
            <a:r>
              <a:rPr lang="en-US" sz="2400">
                <a:latin typeface="Times New Roman" panose="02020603050405020304" pitchFamily="18" charset="0"/>
                <a:cs typeface="Times New Roman" panose="02020603050405020304" pitchFamily="18" charset="0"/>
              </a:rPr>
              <a:t>.  Bằng cách sử dụng một đ</a:t>
            </a:r>
            <a:r>
              <a:rPr lang="vi-VN" sz="2400">
                <a:latin typeface="Times New Roman" panose="02020603050405020304" pitchFamily="18" charset="0"/>
                <a:cs typeface="Times New Roman" panose="02020603050405020304" pitchFamily="18" charset="0"/>
              </a:rPr>
              <a:t>iểm trên đồ thị của hàm sigmoid tương ứng với </a:t>
            </a:r>
            <a:r>
              <a:rPr lang="el-GR" sz="2400" i="1">
                <a:latin typeface="Times New Roman" panose="02020603050405020304" pitchFamily="18" charset="0"/>
                <a:cs typeface="Times New Roman" panose="02020603050405020304" pitchFamily="18" charset="0"/>
              </a:rPr>
              <a:t>ϵ</a:t>
            </a:r>
            <a:r>
              <a:rPr lang="en-US" sz="2400" i="1">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l-GR" sz="2400">
                <a:latin typeface="Times New Roman" panose="02020603050405020304" pitchFamily="18" charset="0"/>
                <a:cs typeface="Times New Roman" panose="02020603050405020304" pitchFamily="18" charset="0"/>
              </a:rPr>
              <a:t>[0,1]</a:t>
            </a:r>
            <a:r>
              <a:rPr lang="vi-VN" sz="2400">
                <a:latin typeface="Times New Roman" panose="02020603050405020304" pitchFamily="18" charset="0"/>
                <a:cs typeface="Times New Roman" panose="02020603050405020304" pitchFamily="18" charset="0"/>
              </a:rPr>
              <a:t> được chọn làm hard threshold (ngưỡng cứng)</a:t>
            </a:r>
            <a:endParaRPr lang="en-US" sz="24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DD967C6-D859-4984-8E71-6FF02E6D8C20}"/>
              </a:ext>
            </a:extLst>
          </p:cNvPr>
          <p:cNvPicPr>
            <a:picLocks noChangeAspect="1"/>
          </p:cNvPicPr>
          <p:nvPr/>
        </p:nvPicPr>
        <p:blipFill>
          <a:blip r:embed="rId2"/>
          <a:stretch>
            <a:fillRect/>
          </a:stretch>
        </p:blipFill>
        <p:spPr>
          <a:xfrm>
            <a:off x="2096086" y="3766268"/>
            <a:ext cx="5515721" cy="1438778"/>
          </a:xfrm>
          <a:prstGeom prst="rect">
            <a:avLst/>
          </a:prstGeom>
        </p:spPr>
      </p:pic>
    </p:spTree>
    <p:extLst>
      <p:ext uri="{BB962C8B-B14F-4D97-AF65-F5344CB8AC3E}">
        <p14:creationId xmlns:p14="http://schemas.microsoft.com/office/powerpoint/2010/main" val="28268023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995-44EC-45AF-8700-A5BC3CD1E667}"/>
              </a:ext>
            </a:extLst>
          </p:cNvPr>
          <p:cNvSpPr>
            <a:spLocks noGrp="1"/>
          </p:cNvSpPr>
          <p:nvPr>
            <p:ph type="title"/>
          </p:nvPr>
        </p:nvSpPr>
        <p:spPr>
          <a:xfrm>
            <a:off x="677334" y="609600"/>
            <a:ext cx="8596668" cy="702365"/>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8DAE010-8E68-40FA-8601-DF263E99E709}"/>
              </a:ext>
            </a:extLst>
          </p:cNvPr>
          <p:cNvPicPr>
            <a:picLocks noGrp="1" noChangeAspect="1"/>
          </p:cNvPicPr>
          <p:nvPr>
            <p:ph idx="1"/>
          </p:nvPr>
        </p:nvPicPr>
        <p:blipFill>
          <a:blip r:embed="rId2"/>
          <a:stretch>
            <a:fillRect/>
          </a:stretch>
        </p:blipFill>
        <p:spPr>
          <a:xfrm>
            <a:off x="1721506" y="1311965"/>
            <a:ext cx="7197207" cy="4012748"/>
          </a:xfrm>
        </p:spPr>
      </p:pic>
      <p:sp>
        <p:nvSpPr>
          <p:cNvPr id="5" name="TextBox 4">
            <a:extLst>
              <a:ext uri="{FF2B5EF4-FFF2-40B4-BE49-F238E27FC236}">
                <a16:creationId xmlns:a16="http://schemas.microsoft.com/office/drawing/2014/main" id="{6E7519AD-4110-47A9-AB91-75F78A200992}"/>
              </a:ext>
            </a:extLst>
          </p:cNvPr>
          <p:cNvSpPr txBox="1"/>
          <p:nvPr/>
        </p:nvSpPr>
        <p:spPr>
          <a:xfrm>
            <a:off x="1721506" y="5844209"/>
            <a:ext cx="8111607"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Ví dụ: </a:t>
            </a:r>
            <a:r>
              <a:rPr lang="el-GR" i="1">
                <a:latin typeface="Times New Roman" panose="02020603050405020304" pitchFamily="18" charset="0"/>
                <a:cs typeface="Times New Roman" panose="02020603050405020304" pitchFamily="18" charset="0"/>
              </a:rPr>
              <a:t>ϵ</a:t>
            </a:r>
            <a:r>
              <a:rPr lang="en-US" i="1">
                <a:latin typeface="Times New Roman" panose="02020603050405020304" pitchFamily="18" charset="0"/>
                <a:cs typeface="Times New Roman" panose="02020603050405020304" pitchFamily="18" charset="0"/>
              </a:rPr>
              <a:t> =</a:t>
            </a:r>
            <a:r>
              <a:rPr lang="el-GR" i="1">
                <a:latin typeface="Times New Roman" panose="02020603050405020304" pitchFamily="18" charset="0"/>
                <a:cs typeface="Times New Roman" panose="02020603050405020304" pitchFamily="18" charset="0"/>
              </a:rPr>
              <a:t> </a:t>
            </a:r>
            <a:r>
              <a:rPr lang="vi-VN"/>
              <a:t>0.5 được chọn làm </a:t>
            </a:r>
            <a:r>
              <a:rPr lang="vi-VN" i="1"/>
              <a:t>hard threshold</a:t>
            </a:r>
            <a:r>
              <a:rPr lang="vi-VN"/>
              <a:t> (ngưỡng cứng)</a:t>
            </a:r>
            <a:endParaRPr lang="en-US"/>
          </a:p>
        </p:txBody>
      </p:sp>
    </p:spTree>
    <p:extLst>
      <p:ext uri="{BB962C8B-B14F-4D97-AF65-F5344CB8AC3E}">
        <p14:creationId xmlns:p14="http://schemas.microsoft.com/office/powerpoint/2010/main" val="23248017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07E7-DBA1-458A-8003-1F42AB3B10F2}"/>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73C906B-0249-432C-9398-4C685B18E43F}"/>
              </a:ext>
            </a:extLst>
          </p:cNvPr>
          <p:cNvPicPr>
            <a:picLocks noGrp="1"/>
          </p:cNvPicPr>
          <p:nvPr>
            <p:ph idx="1"/>
          </p:nvPr>
        </p:nvPicPr>
        <p:blipFill>
          <a:blip r:embed="rId3"/>
          <a:stretch>
            <a:fillRect/>
          </a:stretch>
        </p:blipFill>
        <p:spPr>
          <a:xfrm>
            <a:off x="677334" y="1171135"/>
            <a:ext cx="7721078" cy="5201530"/>
          </a:xfrm>
          <a:prstGeom prst="rect">
            <a:avLst/>
          </a:prstGeom>
        </p:spPr>
      </p:pic>
    </p:spTree>
    <p:extLst>
      <p:ext uri="{BB962C8B-B14F-4D97-AF65-F5344CB8AC3E}">
        <p14:creationId xmlns:p14="http://schemas.microsoft.com/office/powerpoint/2010/main" val="3617860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551C-B115-40E2-A439-EA47D7996FCC}"/>
              </a:ext>
            </a:extLst>
          </p:cNvPr>
          <p:cNvSpPr>
            <a:spLocks noGrp="1"/>
          </p:cNvSpPr>
          <p:nvPr>
            <p:ph type="title"/>
          </p:nvPr>
        </p:nvSpPr>
        <p:spPr>
          <a:xfrm>
            <a:off x="677334" y="609600"/>
            <a:ext cx="8596668" cy="909711"/>
          </a:xfrm>
        </p:spPr>
        <p:txBody>
          <a:bodyPr/>
          <a:lstStyle/>
          <a:p>
            <a:r>
              <a:rPr lang="en-US">
                <a:latin typeface="Times New Roman" panose="02020603050405020304" pitchFamily="18" charset="0"/>
                <a:cs typeface="Times New Roman" panose="02020603050405020304" pitchFamily="18" charset="0"/>
              </a:rPr>
              <a:t>Robust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4DCDDA-2F6A-4C30-A671-DF387AA0FC39}"/>
                  </a:ext>
                </a:extLst>
              </p:cNvPr>
              <p:cNvSpPr>
                <a:spLocks noGrp="1"/>
              </p:cNvSpPr>
              <p:nvPr>
                <p:ph idx="1"/>
              </p:nvPr>
            </p:nvSpPr>
            <p:spPr>
              <a:xfrm>
                <a:off x="677334" y="4982817"/>
                <a:ext cx="8596668" cy="1058545"/>
              </a:xfrm>
            </p:spPr>
            <p:txBody>
              <a:bodyPr>
                <a:normAutofit/>
              </a:bodyPr>
              <a:lstStyle/>
              <a:p>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𝑔𝑟𝑜𝑢𝑛𝑑𝑡𝑟𝑢𝑡h</m:t>
                    </m:r>
                  </m:oMath>
                </a14:m>
                <a:endParaRPr lang="en-US" sz="2200" b="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𝑙</m:t>
                    </m:r>
                    <m:r>
                      <a:rPr lang="en-US" sz="2200" b="0" i="1" smtClean="0">
                        <a:latin typeface="Cambria Math" panose="02040503050406030204" pitchFamily="18" charset="0"/>
                        <a:cs typeface="Times New Roman" panose="02020603050405020304" pitchFamily="18" charset="0"/>
                      </a:rPr>
                      <m:t>à </m:t>
                    </m:r>
                    <m:r>
                      <a:rPr lang="en-US" sz="2200" b="0" i="1" smtClean="0">
                        <a:latin typeface="Cambria Math" panose="02040503050406030204" pitchFamily="18" charset="0"/>
                        <a:cs typeface="Times New Roman" panose="02020603050405020304" pitchFamily="18" charset="0"/>
                      </a:rPr>
                      <m:t>𝑛𝑜𝑖𝑠𝑒</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𝑣</m:t>
                    </m:r>
                    <m:r>
                      <a:rPr lang="en-US" sz="2200" b="0" i="1" smtClean="0">
                        <a:latin typeface="Cambria Math" panose="02040503050406030204" pitchFamily="18" charset="0"/>
                        <a:cs typeface="Times New Roman" panose="02020603050405020304" pitchFamily="18" charset="0"/>
                      </a:rPr>
                      <m:t>à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(0,</m:t>
                    </m:r>
                    <m:sSubSup>
                      <m:sSub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𝑒</m:t>
                        </m:r>
                      </m:sub>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44DCDDA-2F6A-4C30-A671-DF387AA0FC39}"/>
                  </a:ext>
                </a:extLst>
              </p:cNvPr>
              <p:cNvSpPr>
                <a:spLocks noGrp="1" noRot="1" noChangeAspect="1" noMove="1" noResize="1" noEditPoints="1" noAdjustHandles="1" noChangeArrowheads="1" noChangeShapeType="1" noTextEdit="1"/>
              </p:cNvSpPr>
              <p:nvPr>
                <p:ph idx="1"/>
              </p:nvPr>
            </p:nvSpPr>
            <p:spPr>
              <a:xfrm>
                <a:off x="677334" y="4982817"/>
                <a:ext cx="8596668" cy="1058545"/>
              </a:xfrm>
              <a:blipFill>
                <a:blip r:embed="rId2"/>
                <a:stretch>
                  <a:fillRect l="-42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EDA136C-CEED-4847-996C-F750922048AB}"/>
              </a:ext>
            </a:extLst>
          </p:cNvPr>
          <p:cNvPicPr>
            <a:picLocks noChangeAspect="1"/>
          </p:cNvPicPr>
          <p:nvPr/>
        </p:nvPicPr>
        <p:blipFill>
          <a:blip r:embed="rId3"/>
          <a:stretch>
            <a:fillRect/>
          </a:stretch>
        </p:blipFill>
        <p:spPr>
          <a:xfrm>
            <a:off x="677334" y="1530908"/>
            <a:ext cx="7354326" cy="1343212"/>
          </a:xfrm>
          <a:prstGeom prst="rect">
            <a:avLst/>
          </a:prstGeom>
        </p:spPr>
      </p:pic>
      <p:pic>
        <p:nvPicPr>
          <p:cNvPr id="9" name="Picture 8">
            <a:extLst>
              <a:ext uri="{FF2B5EF4-FFF2-40B4-BE49-F238E27FC236}">
                <a16:creationId xmlns:a16="http://schemas.microsoft.com/office/drawing/2014/main" id="{C2E20AAE-515B-4A5D-8173-4A7B93D08CD9}"/>
              </a:ext>
            </a:extLst>
          </p:cNvPr>
          <p:cNvPicPr>
            <a:picLocks noChangeAspect="1"/>
          </p:cNvPicPr>
          <p:nvPr/>
        </p:nvPicPr>
        <p:blipFill>
          <a:blip r:embed="rId4"/>
          <a:stretch>
            <a:fillRect/>
          </a:stretch>
        </p:blipFill>
        <p:spPr>
          <a:xfrm>
            <a:off x="677334" y="3257410"/>
            <a:ext cx="3734321" cy="962159"/>
          </a:xfrm>
          <a:prstGeom prst="rect">
            <a:avLst/>
          </a:prstGeom>
        </p:spPr>
      </p:pic>
    </p:spTree>
    <p:extLst>
      <p:ext uri="{BB962C8B-B14F-4D97-AF65-F5344CB8AC3E}">
        <p14:creationId xmlns:p14="http://schemas.microsoft.com/office/powerpoint/2010/main" val="34343790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E9A9-B772-44DC-B26B-5EEE89098FB3}"/>
              </a:ext>
            </a:extLst>
          </p:cNvPr>
          <p:cNvSpPr>
            <a:spLocks noGrp="1"/>
          </p:cNvSpPr>
          <p:nvPr>
            <p:ph type="title"/>
          </p:nvPr>
        </p:nvSpPr>
        <p:spPr>
          <a:xfrm>
            <a:off x="677334" y="609600"/>
            <a:ext cx="8596668" cy="783102"/>
          </a:xfrm>
        </p:spPr>
        <p:txBody>
          <a:bodyPr/>
          <a:lstStyle/>
          <a:p>
            <a:r>
              <a:rPr lang="en-US" err="1">
                <a:latin typeface="Times New Roman" panose="02020603050405020304" pitchFamily="18" charset="0"/>
                <a:cs typeface="Times New Roman" panose="02020603050405020304" pitchFamily="18" charset="0"/>
              </a:rPr>
              <a:t>Thuật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Toán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D9B0D1-4017-4813-8296-64A6B8352005}"/>
                  </a:ext>
                </a:extLst>
              </p:cNvPr>
              <p:cNvSpPr>
                <a:spLocks noGrp="1"/>
              </p:cNvSpPr>
              <p:nvPr>
                <p:ph idx="1"/>
              </p:nvPr>
            </p:nvSpPr>
            <p:spPr>
              <a:xfrm>
                <a:off x="677334" y="1561515"/>
                <a:ext cx="8596668" cy="4479848"/>
              </a:xfrm>
            </p:spPr>
            <p:txBody>
              <a:bodyPr>
                <a:normAutofit/>
              </a:bodyPr>
              <a:lstStyle/>
              <a:p>
                <a:r>
                  <a:rPr lang="en-US" sz="2200">
                    <a:latin typeface="Times New Roman" panose="02020603050405020304" pitchFamily="18" charset="0"/>
                    <a:cs typeface="Times New Roman" panose="02020603050405020304" pitchFamily="18" charset="0"/>
                  </a:rPr>
                  <a:t>Input: </a:t>
                </a:r>
                <a:r>
                  <a:rPr lang="en-US" sz="2200" err="1">
                    <a:latin typeface="Times New Roman" panose="02020603050405020304" pitchFamily="18" charset="0"/>
                    <a:cs typeface="Times New Roman" panose="02020603050405020304" pitchFamily="18" charset="0"/>
                  </a:rPr>
                  <a:t>tập</a:t>
                </a:r>
                <a:r>
                  <a:rPr lang="en-US" sz="2200">
                    <a:latin typeface="Times New Roman" panose="02020603050405020304" pitchFamily="18" charset="0"/>
                    <a:cs typeface="Times New Roman" panose="02020603050405020304" pitchFamily="18" charset="0"/>
                  </a:rPr>
                  <a:t> training samples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1</m:t>
                        </m:r>
                      </m:sub>
                    </m:sSub>
                  </m:oMath>
                </a14:m>
                <a:r>
                  <a:rPr lang="en-US" sz="220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 n1 outliers, n inliers </a:t>
                </a:r>
                <a:r>
                  <a:rPr lang="en-US" sz="2200" err="1">
                    <a:latin typeface="Times New Roman" panose="02020603050405020304" pitchFamily="18" charset="0"/>
                    <a:cs typeface="Times New Roman" panose="02020603050405020304" pitchFamily="18" charset="0"/>
                  </a:rPr>
                  <a:t>và</a:t>
                </a:r>
                <a:r>
                  <a:rPr lang="en-US" sz="2200">
                    <a:latin typeface="Times New Roman" panose="02020603050405020304" pitchFamily="18" charset="0"/>
                    <a:cs typeface="Times New Roman" panose="02020603050405020304" pitchFamily="18" charset="0"/>
                  </a:rPr>
                  <a:t> sample dimension p.</a:t>
                </a:r>
              </a:p>
              <a:p>
                <a:r>
                  <a:rPr lang="en-US" sz="2200">
                    <a:latin typeface="Times New Roman" panose="02020603050405020304" pitchFamily="18" charset="0"/>
                    <a:cs typeface="Times New Roman" panose="02020603050405020304" pitchFamily="18" charset="0"/>
                  </a:rPr>
                  <a:t>Initialization: </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Preprocessing: </a:t>
                </a:r>
                <a:r>
                  <a:rPr lang="en-US" sz="2200" err="1">
                    <a:latin typeface="Times New Roman" panose="02020603050405020304" pitchFamily="18" charset="0"/>
                    <a:cs typeface="Times New Roman" panose="02020603050405020304" pitchFamily="18" charset="0"/>
                  </a:rPr>
                  <a:t>Lấy</a:t>
                </a:r>
                <a:r>
                  <a:rPr lang="en-US" sz="220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sub>
                    </m:sSub>
                    <m:r>
                      <a:rPr lang="en-US" sz="2200" b="0" i="1" smtClean="0">
                        <a:latin typeface="Cambria Math" panose="02040503050406030204" pitchFamily="18" charset="0"/>
                        <a:cs typeface="Times New Roman" panose="02020603050405020304" pitchFamily="18" charset="0"/>
                      </a:rPr>
                      <m:t>)</m:t>
                    </m:r>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thỏa</a:t>
                </a:r>
                <a:r>
                  <a:rPr lang="en-US" sz="2200">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𝑇</m:t>
                    </m:r>
                  </m:oMath>
                </a14:m>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Output: </a:t>
                </a:r>
                <a14:m>
                  <m:oMath xmlns:m="http://schemas.openxmlformats.org/officeDocument/2006/math">
                    <m:acc>
                      <m:accPr>
                        <m:chr m:val="̂"/>
                        <m:ctrlPr>
                          <a:rPr lang="en-US" sz="2200" i="1" smtClean="0">
                            <a:latin typeface="Cambria Math" panose="02040503050406030204" pitchFamily="18" charset="0"/>
                            <a:cs typeface="Times New Roman" panose="02020603050405020304" pitchFamily="18" charset="0"/>
                          </a:rPr>
                        </m:ctrlPr>
                      </m:acc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𝛽</m:t>
                        </m:r>
                      </m:e>
                    </m:acc>
                  </m:oMath>
                </a14:m>
                <a:endParaRPr lang="en-US" sz="22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8D9B0D1-4017-4813-8296-64A6B8352005}"/>
                  </a:ext>
                </a:extLst>
              </p:cNvPr>
              <p:cNvSpPr>
                <a:spLocks noGrp="1" noRot="1" noChangeAspect="1" noMove="1" noResize="1" noEditPoints="1" noAdjustHandles="1" noChangeArrowheads="1" noChangeShapeType="1" noTextEdit="1"/>
              </p:cNvSpPr>
              <p:nvPr>
                <p:ph idx="1"/>
              </p:nvPr>
            </p:nvSpPr>
            <p:spPr>
              <a:xfrm>
                <a:off x="677334" y="1561515"/>
                <a:ext cx="8596668" cy="4479848"/>
              </a:xfrm>
              <a:blipFill>
                <a:blip r:embed="rId2"/>
                <a:stretch>
                  <a:fillRect l="-426" t="-952" b="-28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3057B3-3BF5-4001-913E-AEF0CECEC611}"/>
              </a:ext>
            </a:extLst>
          </p:cNvPr>
          <p:cNvPicPr>
            <a:picLocks noChangeAspect="1"/>
          </p:cNvPicPr>
          <p:nvPr/>
        </p:nvPicPr>
        <p:blipFill>
          <a:blip r:embed="rId3"/>
          <a:stretch>
            <a:fillRect/>
          </a:stretch>
        </p:blipFill>
        <p:spPr>
          <a:xfrm>
            <a:off x="2917998" y="2236340"/>
            <a:ext cx="4544059" cy="809738"/>
          </a:xfrm>
          <a:prstGeom prst="rect">
            <a:avLst/>
          </a:prstGeom>
        </p:spPr>
      </p:pic>
      <p:pic>
        <p:nvPicPr>
          <p:cNvPr id="7" name="Picture 6">
            <a:extLst>
              <a:ext uri="{FF2B5EF4-FFF2-40B4-BE49-F238E27FC236}">
                <a16:creationId xmlns:a16="http://schemas.microsoft.com/office/drawing/2014/main" id="{5A4AB7BA-E979-48BA-8EA9-48A47FD272E9}"/>
              </a:ext>
            </a:extLst>
          </p:cNvPr>
          <p:cNvPicPr>
            <a:picLocks noChangeAspect="1"/>
          </p:cNvPicPr>
          <p:nvPr/>
        </p:nvPicPr>
        <p:blipFill>
          <a:blip r:embed="rId4"/>
          <a:stretch>
            <a:fillRect/>
          </a:stretch>
        </p:blipFill>
        <p:spPr>
          <a:xfrm>
            <a:off x="2232085" y="3811923"/>
            <a:ext cx="5487166" cy="1457528"/>
          </a:xfrm>
          <a:prstGeom prst="rect">
            <a:avLst/>
          </a:prstGeom>
        </p:spPr>
      </p:pic>
    </p:spTree>
    <p:extLst>
      <p:ext uri="{BB962C8B-B14F-4D97-AF65-F5344CB8AC3E}">
        <p14:creationId xmlns:p14="http://schemas.microsoft.com/office/powerpoint/2010/main" val="104270388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D581-EA4B-4A49-AD59-4E81EEBB93C4}"/>
              </a:ext>
            </a:extLst>
          </p:cNvPr>
          <p:cNvSpPr>
            <a:spLocks noGrp="1"/>
          </p:cNvSpPr>
          <p:nvPr>
            <p:ph type="title"/>
          </p:nvPr>
        </p:nvSpPr>
        <p:spPr>
          <a:xfrm>
            <a:off x="677334" y="609600"/>
            <a:ext cx="8596668" cy="834887"/>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7B1E9C-0425-46F1-86B8-3661F2D51E36}"/>
                  </a:ext>
                </a:extLst>
              </p:cNvPr>
              <p:cNvSpPr>
                <a:spLocks noGrp="1"/>
              </p:cNvSpPr>
              <p:nvPr>
                <p:ph idx="1"/>
              </p:nvPr>
            </p:nvSpPr>
            <p:spPr>
              <a:xfrm>
                <a:off x="677334" y="1802297"/>
                <a:ext cx="8596668" cy="4239066"/>
              </a:xfrm>
            </p:spPr>
            <p:txBody>
              <a:bodyPr>
                <a:normAutofit/>
              </a:bodyPr>
              <a:lstStyle/>
              <a:p>
                <a:r>
                  <a:rPr lang="vi-VN" sz="2200">
                    <a:latin typeface="Times New Roman" panose="02020603050405020304" pitchFamily="18" charset="0"/>
                    <a:cs typeface="Times New Roman" panose="02020603050405020304" pitchFamily="18" charset="0"/>
                  </a:rPr>
                  <a:t>RoLR không thực hiện ước tính khả năng tối đa</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nh</a:t>
                </a:r>
                <a:r>
                  <a:rPr lang="vi-VN" sz="2200">
                    <a:latin typeface="Times New Roman" panose="02020603050405020304" pitchFamily="18" charset="0"/>
                    <a:cs typeface="Times New Roman" panose="02020603050405020304" pitchFamily="18" charset="0"/>
                  </a:rPr>
                  <a:t>ư</a:t>
                </a:r>
                <a:r>
                  <a:rPr lang="en-US" sz="2200">
                    <a:latin typeface="Times New Roman" panose="02020603050405020304" pitchFamily="18" charset="0"/>
                    <a:cs typeface="Times New Roman" panose="02020603050405020304" pitchFamily="18" charset="0"/>
                  </a:rPr>
                  <a:t> LR.</a:t>
                </a:r>
              </a:p>
              <a:p>
                <a:r>
                  <a:rPr lang="vi-VN" sz="2200">
                    <a:latin typeface="Times New Roman" panose="02020603050405020304" pitchFamily="18" charset="0"/>
                    <a:cs typeface="Times New Roman" panose="02020603050405020304" pitchFamily="18" charset="0"/>
                  </a:rPr>
                  <a:t>Thay vào đó, RoLR tối đa hóa tương quan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sz="2200">
                    <a:latin typeface="Times New Roman" panose="02020603050405020304" pitchFamily="18" charset="0"/>
                    <a:cs typeface="Times New Roman" panose="02020603050405020304" pitchFamily="18" charset="0"/>
                  </a:rPr>
                  <a:t> và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d>
                  </m:oMath>
                </a14:m>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Việc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này</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làm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giảm</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độ</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phức</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tạp</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toán</a:t>
                </a:r>
                <a:r>
                  <a:rPr lang="en-US" sz="220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CE7B1E9C-0425-46F1-86B8-3661F2D51E36}"/>
                  </a:ext>
                </a:extLst>
              </p:cNvPr>
              <p:cNvSpPr>
                <a:spLocks noGrp="1" noRot="1" noChangeAspect="1" noMove="1" noResize="1" noEditPoints="1" noAdjustHandles="1" noChangeArrowheads="1" noChangeShapeType="1" noTextEdit="1"/>
              </p:cNvSpPr>
              <p:nvPr>
                <p:ph idx="1"/>
              </p:nvPr>
            </p:nvSpPr>
            <p:spPr>
              <a:xfrm>
                <a:off x="677334" y="1802297"/>
                <a:ext cx="8596668" cy="4239066"/>
              </a:xfrm>
              <a:blipFill>
                <a:blip r:embed="rId2"/>
                <a:stretch>
                  <a:fillRect l="-426" t="-100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3052713-9763-47A6-AF99-23FC042E6968}"/>
              </a:ext>
            </a:extLst>
          </p:cNvPr>
          <p:cNvPicPr>
            <a:picLocks noChangeAspect="1"/>
          </p:cNvPicPr>
          <p:nvPr/>
        </p:nvPicPr>
        <p:blipFill>
          <a:blip r:embed="rId3"/>
          <a:stretch>
            <a:fillRect/>
          </a:stretch>
        </p:blipFill>
        <p:spPr>
          <a:xfrm>
            <a:off x="677334" y="3112092"/>
            <a:ext cx="4143953" cy="809738"/>
          </a:xfrm>
          <a:prstGeom prst="rect">
            <a:avLst/>
          </a:prstGeom>
        </p:spPr>
      </p:pic>
      <p:pic>
        <p:nvPicPr>
          <p:cNvPr id="7" name="Picture 6">
            <a:extLst>
              <a:ext uri="{FF2B5EF4-FFF2-40B4-BE49-F238E27FC236}">
                <a16:creationId xmlns:a16="http://schemas.microsoft.com/office/drawing/2014/main" id="{2D4C7AA5-7126-4B4C-807B-27F168F32A5B}"/>
              </a:ext>
            </a:extLst>
          </p:cNvPr>
          <p:cNvPicPr>
            <a:picLocks noChangeAspect="1"/>
          </p:cNvPicPr>
          <p:nvPr/>
        </p:nvPicPr>
        <p:blipFill>
          <a:blip r:embed="rId4"/>
          <a:stretch>
            <a:fillRect/>
          </a:stretch>
        </p:blipFill>
        <p:spPr>
          <a:xfrm>
            <a:off x="677334" y="4171858"/>
            <a:ext cx="7049484" cy="809738"/>
          </a:xfrm>
          <a:prstGeom prst="rect">
            <a:avLst/>
          </a:prstGeom>
        </p:spPr>
      </p:pic>
    </p:spTree>
    <p:extLst>
      <p:ext uri="{BB962C8B-B14F-4D97-AF65-F5344CB8AC3E}">
        <p14:creationId xmlns:p14="http://schemas.microsoft.com/office/powerpoint/2010/main" val="41747510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CC73-22EA-454B-9EAB-86E764D5AD23}"/>
              </a:ext>
            </a:extLst>
          </p:cNvPr>
          <p:cNvSpPr>
            <a:spLocks noGrp="1"/>
          </p:cNvSpPr>
          <p:nvPr>
            <p:ph type="title"/>
          </p:nvPr>
        </p:nvSpPr>
        <p:spPr>
          <a:xfrm>
            <a:off x="677334" y="609600"/>
            <a:ext cx="8596668" cy="797169"/>
          </a:xfrm>
        </p:spPr>
        <p:txBody>
          <a:bodyPr/>
          <a:lstStyle/>
          <a:p>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CC5142-50D5-4CA1-A0F5-3BFC052FF799}"/>
              </a:ext>
            </a:extLst>
          </p:cNvPr>
          <p:cNvPicPr>
            <a:picLocks noGrp="1" noChangeAspect="1"/>
          </p:cNvPicPr>
          <p:nvPr>
            <p:ph idx="1"/>
          </p:nvPr>
        </p:nvPicPr>
        <p:blipFill>
          <a:blip r:embed="rId2"/>
          <a:stretch>
            <a:fillRect/>
          </a:stretch>
        </p:blipFill>
        <p:spPr>
          <a:xfrm>
            <a:off x="677334" y="1659989"/>
            <a:ext cx="7739597" cy="1287110"/>
          </a:xfrm>
        </p:spPr>
      </p:pic>
      <p:pic>
        <p:nvPicPr>
          <p:cNvPr id="7" name="Picture 6">
            <a:extLst>
              <a:ext uri="{FF2B5EF4-FFF2-40B4-BE49-F238E27FC236}">
                <a16:creationId xmlns:a16="http://schemas.microsoft.com/office/drawing/2014/main" id="{3B1936FD-9300-49D9-8E50-032C0BF0D4F7}"/>
              </a:ext>
            </a:extLst>
          </p:cNvPr>
          <p:cNvPicPr>
            <a:picLocks noChangeAspect="1"/>
          </p:cNvPicPr>
          <p:nvPr/>
        </p:nvPicPr>
        <p:blipFill>
          <a:blip r:embed="rId3"/>
          <a:stretch>
            <a:fillRect/>
          </a:stretch>
        </p:blipFill>
        <p:spPr>
          <a:xfrm>
            <a:off x="677334" y="3429000"/>
            <a:ext cx="9005026" cy="1150320"/>
          </a:xfrm>
          <a:prstGeom prst="rect">
            <a:avLst/>
          </a:prstGeom>
        </p:spPr>
      </p:pic>
    </p:spTree>
    <p:extLst>
      <p:ext uri="{BB962C8B-B14F-4D97-AF65-F5344CB8AC3E}">
        <p14:creationId xmlns:p14="http://schemas.microsoft.com/office/powerpoint/2010/main" val="1942912647"/>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TotalTime>
  <Words>358</Words>
  <Application>Microsoft Office PowerPoint</Application>
  <PresentationFormat>Widescreen</PresentationFormat>
  <Paragraphs>41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Times New Roman</vt:lpstr>
      <vt:lpstr>Trebuchet MS</vt:lpstr>
      <vt:lpstr>Wingdings 3</vt:lpstr>
      <vt:lpstr>Facet</vt:lpstr>
      <vt:lpstr>ROBUST LOGISTIC REGRESSION AND CLASSIFICATION</vt:lpstr>
      <vt:lpstr>PowerPoint Presentation</vt:lpstr>
      <vt:lpstr>Giới Thiệu</vt:lpstr>
      <vt:lpstr>Giới Thiệu</vt:lpstr>
      <vt:lpstr>Giới Thiệu</vt:lpstr>
      <vt:lpstr>Robust Logistic Regression</vt:lpstr>
      <vt:lpstr>Thuật Toán</vt:lpstr>
      <vt:lpstr>Hiệu Suất</vt:lpstr>
      <vt:lpstr>Hiệu Suất</vt:lpstr>
      <vt:lpstr>Hiệu Suất</vt:lpstr>
      <vt:lpstr>Robust Logistic Regression</vt:lpstr>
      <vt:lpstr>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LOGISTIC REGRESSION AND CLASSIFICATION</dc:title>
  <dc:creator>Phuc Nguyen</dc:creator>
  <cp:lastModifiedBy>Truong Giang Pham</cp:lastModifiedBy>
  <cp:revision>32</cp:revision>
  <dcterms:created xsi:type="dcterms:W3CDTF">2018-12-09T13:27:19Z</dcterms:created>
  <dcterms:modified xsi:type="dcterms:W3CDTF">2018-12-10T08:32:58Z</dcterms:modified>
</cp:coreProperties>
</file>