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68" r:id="rId5"/>
    <p:sldId id="259" r:id="rId6"/>
    <p:sldId id="260" r:id="rId7"/>
    <p:sldId id="261" r:id="rId8"/>
    <p:sldId id="262" r:id="rId9"/>
    <p:sldId id="263" r:id="rId10"/>
    <p:sldId id="264" r:id="rId11"/>
    <p:sldId id="269" r:id="rId12"/>
    <p:sldId id="266" r:id="rId13"/>
    <p:sldId id="265"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1215" autoAdjust="0"/>
  </p:normalViewPr>
  <p:slideViewPr>
    <p:cSldViewPr snapToGrid="0">
      <p:cViewPr varScale="1">
        <p:scale>
          <a:sx n="59" d="100"/>
          <a:sy n="59" d="100"/>
        </p:scale>
        <p:origin x="11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664026-136F-481A-A12C-A6861CF98770}" type="datetimeFigureOut">
              <a:rPr lang="en-US" smtClean="0"/>
              <a:t>10-Dec-18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2A211F-07A3-4450-B99B-885524CB33D2}" type="slidenum">
              <a:rPr lang="en-US" smtClean="0"/>
              <a:t>‹#›</a:t>
            </a:fld>
            <a:endParaRPr lang="en-US"/>
          </a:p>
        </p:txBody>
      </p:sp>
    </p:spTree>
    <p:extLst>
      <p:ext uri="{BB962C8B-B14F-4D97-AF65-F5344CB8AC3E}">
        <p14:creationId xmlns:p14="http://schemas.microsoft.com/office/powerpoint/2010/main" val="3478087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Đường cong hồi quy logistic ước tính (đường màu đỏ đậm) nằm cách xa đường cong chính xác (nét đứt xanh dương) do sự tồn tại của chỉ một ngoại lai (vòng tròn màu đỏ).</a:t>
            </a:r>
          </a:p>
          <a:p>
            <a:endParaRPr lang="en-US"/>
          </a:p>
        </p:txBody>
      </p:sp>
      <p:sp>
        <p:nvSpPr>
          <p:cNvPr id="4" name="Slide Number Placeholder 3"/>
          <p:cNvSpPr>
            <a:spLocks noGrp="1"/>
          </p:cNvSpPr>
          <p:nvPr>
            <p:ph type="sldNum" sz="quarter" idx="5"/>
          </p:nvPr>
        </p:nvSpPr>
        <p:spPr/>
        <p:txBody>
          <a:bodyPr/>
          <a:lstStyle/>
          <a:p>
            <a:fld id="{852A211F-07A3-4450-B99B-885524CB33D2}" type="slidenum">
              <a:rPr lang="en-US" smtClean="0"/>
              <a:t>5</a:t>
            </a:fld>
            <a:endParaRPr lang="en-US"/>
          </a:p>
        </p:txBody>
      </p:sp>
    </p:spTree>
    <p:extLst>
      <p:ext uri="{BB962C8B-B14F-4D97-AF65-F5344CB8AC3E}">
        <p14:creationId xmlns:p14="http://schemas.microsoft.com/office/powerpoint/2010/main" val="1650607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Với xác suất lớn hơn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1−4</m:t>
                    </m:r>
                    <m:r>
                      <m:rPr>
                        <m:sty m:val="p"/>
                      </m:rPr>
                      <a:rPr lang="en-US" sz="1200" kern="1200">
                        <a:solidFill>
                          <a:schemeClr val="tx1"/>
                        </a:solidFill>
                        <a:effectLst/>
                        <a:latin typeface="Cambria Math" panose="02040503050406030204" pitchFamily="18" charset="0"/>
                        <a:ea typeface="+mn-ea"/>
                        <a:cs typeface="+mn-cs"/>
                      </a:rPr>
                      <m:t>exp</m:t>
                    </m:r>
                    <m:r>
                      <a:rPr lang="en-US" sz="1200"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m:t>
                    </m:r>
                    <m:f>
                      <m:fPr>
                        <m:ctrlPr>
                          <a:rPr lang="en-US" sz="1200" i="1" kern="1200">
                            <a:solidFill>
                              <a:schemeClr val="tx1"/>
                            </a:solidFill>
                            <a:effectLst/>
                            <a:latin typeface="Cambria Math" panose="02040503050406030204" pitchFamily="18" charset="0"/>
                            <a:ea typeface="+mn-ea"/>
                            <a:cs typeface="+mn-cs"/>
                          </a:rPr>
                        </m:ctrlPr>
                      </m:fPr>
                      <m:num>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𝑐</m:t>
                            </m:r>
                          </m:e>
                          <m:sub>
                            <m:r>
                              <a:rPr lang="en-US" sz="1200" i="1" kern="1200">
                                <a:solidFill>
                                  <a:schemeClr val="tx1"/>
                                </a:solidFill>
                                <a:effectLst/>
                                <a:latin typeface="Cambria Math" panose="02040503050406030204" pitchFamily="18" charset="0"/>
                                <a:ea typeface="+mn-ea"/>
                                <a:cs typeface="+mn-cs"/>
                              </a:rPr>
                              <m:t>2</m:t>
                            </m:r>
                          </m:sub>
                        </m:sSub>
                        <m:r>
                          <a:rPr lang="en-US" sz="1200" i="1" kern="1200">
                            <a:solidFill>
                              <a:schemeClr val="tx1"/>
                            </a:solidFill>
                            <a:effectLst/>
                            <a:latin typeface="Cambria Math" panose="02040503050406030204" pitchFamily="18" charset="0"/>
                            <a:ea typeface="+mn-ea"/>
                            <a:cs typeface="+mn-cs"/>
                          </a:rPr>
                          <m:t>𝑛</m:t>
                        </m:r>
                      </m:num>
                      <m:den>
                        <m:r>
                          <a:rPr lang="en-US" sz="1200" i="1" kern="1200">
                            <a:solidFill>
                              <a:schemeClr val="tx1"/>
                            </a:solidFill>
                            <a:effectLst/>
                            <a:latin typeface="Cambria Math" panose="02040503050406030204" pitchFamily="18" charset="0"/>
                            <a:ea typeface="+mn-ea"/>
                            <a:cs typeface="+mn-cs"/>
                          </a:rPr>
                          <m:t>8</m:t>
                        </m:r>
                      </m:den>
                    </m:f>
                    <m:r>
                      <a:rPr lang="en-US" sz="1200" i="1" kern="1200">
                        <a:solidFill>
                          <a:schemeClr val="tx1"/>
                        </a:solidFill>
                        <a:effectLst/>
                        <a:latin typeface="Cambria Math" panose="02040503050406030204" pitchFamily="18" charset="0"/>
                        <a:ea typeface="+mn-ea"/>
                        <a:cs typeface="+mn-cs"/>
                      </a:rPr>
                      <m:t>)</m:t>
                    </m:r>
                  </m:oMath>
                </a14:m>
                <a:r>
                  <a:rPr lang="en-US" sz="1200" kern="1200">
                    <a:solidFill>
                      <a:schemeClr val="tx1"/>
                    </a:solidFill>
                    <a:effectLst/>
                    <a:latin typeface="+mn-lt"/>
                    <a:ea typeface="+mn-ea"/>
                    <a:cs typeface="+mn-cs"/>
                  </a:rPr>
                  <a:t>. Trong trường hợp không nhiễu, </a:t>
                </a:r>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𝜎</m:t>
                        </m:r>
                      </m:e>
                      <m:sub>
                        <m:r>
                          <a:rPr lang="en-US" sz="1200" i="1" kern="1200">
                            <a:solidFill>
                              <a:schemeClr val="tx1"/>
                            </a:solidFill>
                            <a:effectLst/>
                            <a:latin typeface="Cambria Math" panose="02040503050406030204" pitchFamily="18" charset="0"/>
                            <a:ea typeface="+mn-ea"/>
                            <a:cs typeface="+mn-cs"/>
                          </a:rPr>
                          <m:t>𝑒</m:t>
                        </m:r>
                      </m:sub>
                    </m:sSub>
                    <m:r>
                      <a:rPr lang="en-US" sz="1200" i="1" kern="1200">
                        <a:solidFill>
                          <a:schemeClr val="tx1"/>
                        </a:solidFill>
                        <a:effectLst/>
                        <a:latin typeface="Cambria Math" panose="02040503050406030204" pitchFamily="18" charset="0"/>
                        <a:ea typeface="+mn-ea"/>
                        <a:cs typeface="+mn-cs"/>
                      </a:rPr>
                      <m:t>=0</m:t>
                    </m:r>
                  </m:oMath>
                </a14:m>
                <a:r>
                  <a:rPr lang="en-US" sz="1200" kern="1200">
                    <a:solidFill>
                      <a:schemeClr val="tx1"/>
                    </a:solidFill>
                    <a:effectLst/>
                    <a:latin typeface="+mn-lt"/>
                    <a:ea typeface="+mn-ea"/>
                    <a:cs typeface="+mn-cs"/>
                  </a:rPr>
                  <a:t>, và giả định </a:t>
                </a:r>
                <a14:m>
                  <m:oMath xmlns:m="http://schemas.openxmlformats.org/officeDocument/2006/math">
                    <m:sSubSup>
                      <m:sSubSupPr>
                        <m:ctrlPr>
                          <a:rPr lang="en-US" sz="1200" i="1" kern="1200">
                            <a:solidFill>
                              <a:schemeClr val="tx1"/>
                            </a:solidFill>
                            <a:effectLst/>
                            <a:latin typeface="Cambria Math" panose="02040503050406030204" pitchFamily="18" charset="0"/>
                            <a:ea typeface="+mn-ea"/>
                            <a:cs typeface="+mn-cs"/>
                          </a:rPr>
                        </m:ctrlPr>
                      </m:sSubSupPr>
                      <m:e>
                        <m:r>
                          <a:rPr lang="en-US" sz="1200" i="1" kern="1200">
                            <a:solidFill>
                              <a:schemeClr val="tx1"/>
                            </a:solidFill>
                            <a:effectLst/>
                            <a:latin typeface="Cambria Math" panose="02040503050406030204" pitchFamily="18" charset="0"/>
                            <a:ea typeface="+mn-ea"/>
                            <a:cs typeface="+mn-cs"/>
                          </a:rPr>
                          <m:t>𝜎</m:t>
                        </m:r>
                      </m:e>
                      <m:sub>
                        <m:r>
                          <a:rPr lang="en-US" sz="1200" i="1" kern="1200">
                            <a:solidFill>
                              <a:schemeClr val="tx1"/>
                            </a:solidFill>
                            <a:effectLst/>
                            <a:latin typeface="Cambria Math" panose="02040503050406030204" pitchFamily="18" charset="0"/>
                            <a:ea typeface="+mn-ea"/>
                            <a:cs typeface="+mn-cs"/>
                          </a:rPr>
                          <m:t>𝑥</m:t>
                        </m:r>
                      </m:sub>
                      <m:sup>
                        <m:r>
                          <a:rPr lang="en-US" sz="1200" i="1" kern="1200">
                            <a:solidFill>
                              <a:schemeClr val="tx1"/>
                            </a:solidFill>
                            <a:effectLst/>
                            <a:latin typeface="Cambria Math" panose="02040503050406030204" pitchFamily="18" charset="0"/>
                            <a:ea typeface="+mn-ea"/>
                            <a:cs typeface="+mn-cs"/>
                          </a:rPr>
                          <m:t>2</m:t>
                        </m:r>
                      </m:sup>
                    </m:sSubSup>
                    <m:r>
                      <a:rPr lang="en-US" sz="1200" i="1" kern="1200">
                        <a:solidFill>
                          <a:schemeClr val="tx1"/>
                        </a:solidFill>
                        <a:effectLst/>
                        <a:latin typeface="Cambria Math" panose="02040503050406030204" pitchFamily="18" charset="0"/>
                        <a:ea typeface="+mn-ea"/>
                        <a:cs typeface="+mn-cs"/>
                      </a:rPr>
                      <m:t>=1</m:t>
                    </m:r>
                  </m:oMath>
                </a14:m>
                <a:r>
                  <a:rPr lang="en-US" sz="1200" kern="1200">
                    <a:solidFill>
                      <a:schemeClr val="tx1"/>
                    </a:solidFill>
                    <a:effectLst/>
                    <a:latin typeface="+mn-lt"/>
                    <a:ea typeface="+mn-ea"/>
                    <a:cs typeface="+mn-cs"/>
                  </a:rPr>
                  <a:t>, chúng ta có </a:t>
                </a:r>
                <a14:m>
                  <m:oMath xmlns:m="http://schemas.openxmlformats.org/officeDocument/2006/math">
                    <m:sSup>
                      <m:sSupPr>
                        <m:ctrlPr>
                          <a:rPr lang="en-US" sz="1200" i="1" kern="1200">
                            <a:solidFill>
                              <a:schemeClr val="tx1"/>
                            </a:solidFill>
                            <a:effectLst/>
                            <a:latin typeface="Cambria Math" panose="02040503050406030204" pitchFamily="18" charset="0"/>
                            <a:ea typeface="+mn-ea"/>
                            <a:cs typeface="+mn-cs"/>
                          </a:rPr>
                        </m:ctrlPr>
                      </m:sSupPr>
                      <m:e>
                        <m:r>
                          <a:rPr lang="en-US" sz="1200" i="1" kern="1200">
                            <a:solidFill>
                              <a:schemeClr val="tx1"/>
                            </a:solidFill>
                            <a:effectLst/>
                            <a:latin typeface="Cambria Math" panose="02040503050406030204" pitchFamily="18" charset="0"/>
                            <a:ea typeface="+mn-ea"/>
                            <a:cs typeface="+mn-cs"/>
                          </a:rPr>
                          <m:t>𝜑</m:t>
                        </m:r>
                      </m:e>
                      <m:sup>
                        <m:r>
                          <a:rPr lang="en-US" sz="1200" i="1" kern="1200">
                            <a:solidFill>
                              <a:schemeClr val="tx1"/>
                            </a:solidFill>
                            <a:effectLst/>
                            <a:latin typeface="Cambria Math" panose="02040503050406030204" pitchFamily="18" charset="0"/>
                            <a:ea typeface="+mn-ea"/>
                            <a:cs typeface="+mn-cs"/>
                          </a:rPr>
                          <m:t>+</m:t>
                        </m:r>
                      </m:sup>
                    </m:sSup>
                    <m:d>
                      <m:dPr>
                        <m:ctrlPr>
                          <a:rPr lang="en-US" sz="1200" i="1" kern="1200">
                            <a:solidFill>
                              <a:schemeClr val="tx1"/>
                            </a:solidFill>
                            <a:effectLst/>
                            <a:latin typeface="Cambria Math" panose="02040503050406030204" pitchFamily="18" charset="0"/>
                            <a:ea typeface="+mn-ea"/>
                            <a:cs typeface="+mn-cs"/>
                          </a:rPr>
                        </m:ctrlPr>
                      </m:dPr>
                      <m:e>
                        <m:sSubSup>
                          <m:sSubSupPr>
                            <m:ctrlPr>
                              <a:rPr lang="en-US" sz="1200" i="1" kern="1200">
                                <a:solidFill>
                                  <a:schemeClr val="tx1"/>
                                </a:solidFill>
                                <a:effectLst/>
                                <a:latin typeface="Cambria Math" panose="02040503050406030204" pitchFamily="18" charset="0"/>
                                <a:ea typeface="+mn-ea"/>
                                <a:cs typeface="+mn-cs"/>
                              </a:rPr>
                            </m:ctrlPr>
                          </m:sSubSupPr>
                          <m:e>
                            <m:r>
                              <a:rPr lang="en-US" sz="1200" i="1" kern="1200">
                                <a:solidFill>
                                  <a:schemeClr val="tx1"/>
                                </a:solidFill>
                                <a:effectLst/>
                                <a:latin typeface="Cambria Math" panose="02040503050406030204" pitchFamily="18" charset="0"/>
                                <a:ea typeface="+mn-ea"/>
                                <a:cs typeface="+mn-cs"/>
                              </a:rPr>
                              <m:t>𝜎</m:t>
                            </m:r>
                          </m:e>
                          <m:sub>
                            <m:r>
                              <a:rPr lang="en-US" sz="1200" i="1" kern="1200">
                                <a:solidFill>
                                  <a:schemeClr val="tx1"/>
                                </a:solidFill>
                                <a:effectLst/>
                                <a:latin typeface="Cambria Math" panose="02040503050406030204" pitchFamily="18" charset="0"/>
                                <a:ea typeface="+mn-ea"/>
                                <a:cs typeface="+mn-cs"/>
                              </a:rPr>
                              <m:t>𝑒</m:t>
                            </m:r>
                          </m:sub>
                          <m:sup>
                            <m:r>
                              <a:rPr lang="en-US" sz="1200" i="1" kern="1200">
                                <a:solidFill>
                                  <a:schemeClr val="tx1"/>
                                </a:solidFill>
                                <a:effectLst/>
                                <a:latin typeface="Cambria Math" panose="02040503050406030204" pitchFamily="18" charset="0"/>
                                <a:ea typeface="+mn-ea"/>
                                <a:cs typeface="+mn-cs"/>
                              </a:rPr>
                              <m:t>2</m:t>
                            </m:r>
                          </m:sup>
                        </m:sSubSup>
                      </m:e>
                    </m:d>
                    <m:r>
                      <a:rPr lang="en-US" sz="1200" i="1" kern="1200">
                        <a:solidFill>
                          <a:schemeClr val="tx1"/>
                        </a:solidFill>
                        <a:effectLst/>
                        <a:latin typeface="Cambria Math" panose="02040503050406030204" pitchFamily="18" charset="0"/>
                        <a:ea typeface="+mn-ea"/>
                        <a:cs typeface="+mn-cs"/>
                      </a:rPr>
                      <m:t>=</m:t>
                    </m:r>
                    <m:f>
                      <m:fPr>
                        <m:ctrlPr>
                          <a:rPr lang="en-US" sz="1200" i="1" kern="1200">
                            <a:solidFill>
                              <a:schemeClr val="tx1"/>
                            </a:solidFill>
                            <a:effectLst/>
                            <a:latin typeface="Cambria Math" panose="02040503050406030204" pitchFamily="18" charset="0"/>
                            <a:ea typeface="+mn-ea"/>
                            <a:cs typeface="+mn-cs"/>
                          </a:rPr>
                        </m:ctrlPr>
                      </m:fPr>
                      <m:num>
                        <m:r>
                          <a:rPr lang="en-US" sz="1200" i="1" kern="1200">
                            <a:solidFill>
                              <a:schemeClr val="tx1"/>
                            </a:solidFill>
                            <a:effectLst/>
                            <a:latin typeface="Cambria Math" panose="02040503050406030204" pitchFamily="18" charset="0"/>
                            <a:ea typeface="+mn-ea"/>
                            <a:cs typeface="+mn-cs"/>
                          </a:rPr>
                          <m:t>1</m:t>
                        </m:r>
                      </m:num>
                      <m:den>
                        <m:r>
                          <a:rPr lang="en-US" sz="1200" i="1" kern="1200">
                            <a:solidFill>
                              <a:schemeClr val="tx1"/>
                            </a:solidFill>
                            <a:effectLst/>
                            <a:latin typeface="Cambria Math" panose="02040503050406030204" pitchFamily="18" charset="0"/>
                            <a:ea typeface="+mn-ea"/>
                            <a:cs typeface="+mn-cs"/>
                          </a:rPr>
                          <m:t>3</m:t>
                        </m:r>
                      </m:den>
                    </m:f>
                    <m:sSup>
                      <m:sSupPr>
                        <m:ctrlPr>
                          <a:rPr lang="en-US" sz="1200" i="1" kern="1200">
                            <a:solidFill>
                              <a:schemeClr val="tx1"/>
                            </a:solidFill>
                            <a:effectLst/>
                            <a:latin typeface="Cambria Math" panose="02040503050406030204" pitchFamily="18" charset="0"/>
                            <a:ea typeface="+mn-ea"/>
                            <a:cs typeface="+mn-cs"/>
                          </a:rPr>
                        </m:ctrlPr>
                      </m:sSupPr>
                      <m:e>
                        <m:r>
                          <a:rPr lang="en-US" sz="1200" i="1" kern="1200">
                            <a:solidFill>
                              <a:schemeClr val="tx1"/>
                            </a:solidFill>
                            <a:effectLst/>
                            <a:latin typeface="Cambria Math" panose="02040503050406030204" pitchFamily="18" charset="0"/>
                            <a:ea typeface="+mn-ea"/>
                            <a:cs typeface="+mn-cs"/>
                          </a:rPr>
                          <m:t>𝑠𝑒𝑐h</m:t>
                        </m:r>
                      </m:e>
                      <m:sup>
                        <m:r>
                          <a:rPr lang="en-US" sz="1200" i="1" kern="1200">
                            <a:solidFill>
                              <a:schemeClr val="tx1"/>
                            </a:solidFill>
                            <a:effectLst/>
                            <a:latin typeface="Cambria Math" panose="02040503050406030204" pitchFamily="18" charset="0"/>
                            <a:ea typeface="+mn-ea"/>
                            <a:cs typeface="+mn-cs"/>
                          </a:rPr>
                          <m:t>2</m:t>
                        </m:r>
                      </m:sup>
                    </m:sSup>
                    <m:d>
                      <m:dPr>
                        <m:ctrlPr>
                          <a:rPr lang="en-US" sz="1200" i="1" kern="1200">
                            <a:solidFill>
                              <a:schemeClr val="tx1"/>
                            </a:solidFill>
                            <a:effectLst/>
                            <a:latin typeface="Cambria Math" panose="02040503050406030204" pitchFamily="18" charset="0"/>
                            <a:ea typeface="+mn-ea"/>
                            <a:cs typeface="+mn-cs"/>
                          </a:rPr>
                        </m:ctrlPr>
                      </m:dPr>
                      <m:e>
                        <m:f>
                          <m:fPr>
                            <m:ctrlPr>
                              <a:rPr lang="en-US" sz="1200" i="1" kern="1200">
                                <a:solidFill>
                                  <a:schemeClr val="tx1"/>
                                </a:solidFill>
                                <a:effectLst/>
                                <a:latin typeface="Cambria Math" panose="02040503050406030204" pitchFamily="18" charset="0"/>
                                <a:ea typeface="+mn-ea"/>
                                <a:cs typeface="+mn-cs"/>
                              </a:rPr>
                            </m:ctrlPr>
                          </m:fPr>
                          <m:num>
                            <m:r>
                              <a:rPr lang="en-US" sz="1200" i="1" kern="1200">
                                <a:solidFill>
                                  <a:schemeClr val="tx1"/>
                                </a:solidFill>
                                <a:effectLst/>
                                <a:latin typeface="Cambria Math" panose="02040503050406030204" pitchFamily="18" charset="0"/>
                                <a:ea typeface="+mn-ea"/>
                                <a:cs typeface="+mn-cs"/>
                              </a:rPr>
                              <m:t>1</m:t>
                            </m:r>
                          </m:num>
                          <m:den>
                            <m:r>
                              <a:rPr lang="en-US" sz="1200" i="1" kern="1200">
                                <a:solidFill>
                                  <a:schemeClr val="tx1"/>
                                </a:solidFill>
                                <a:effectLst/>
                                <a:latin typeface="Cambria Math" panose="02040503050406030204" pitchFamily="18" charset="0"/>
                                <a:ea typeface="+mn-ea"/>
                                <a:cs typeface="+mn-cs"/>
                              </a:rPr>
                              <m:t>2</m:t>
                            </m:r>
                          </m:den>
                        </m:f>
                      </m:e>
                    </m:d>
                    <m:r>
                      <a:rPr lang="en-US" sz="1200" i="1" kern="1200">
                        <a:solidFill>
                          <a:schemeClr val="tx1"/>
                        </a:solidFill>
                        <a:effectLst/>
                        <a:latin typeface="Cambria Math" panose="02040503050406030204" pitchFamily="18" charset="0"/>
                        <a:ea typeface="+mn-ea"/>
                        <a:cs typeface="+mn-cs"/>
                      </a:rPr>
                      <m:t>≈0.2622</m:t>
                    </m:r>
                  </m:oMath>
                </a14:m>
                <a:r>
                  <a:rPr lang="en-US" sz="1200" kern="1200">
                    <a:solidFill>
                      <a:schemeClr val="tx1"/>
                    </a:solidFill>
                    <a:effectLst/>
                    <a:latin typeface="+mn-lt"/>
                    <a:ea typeface="+mn-ea"/>
                    <a:cs typeface="+mn-cs"/>
                  </a:rPr>
                  <a:t> và </a:t>
                </a:r>
                <a14:m>
                  <m:oMath xmlns:m="http://schemas.openxmlformats.org/officeDocument/2006/math">
                    <m:sSup>
                      <m:sSupPr>
                        <m:ctrlPr>
                          <a:rPr lang="en-US" sz="1200" i="1" kern="1200">
                            <a:solidFill>
                              <a:schemeClr val="tx1"/>
                            </a:solidFill>
                            <a:effectLst/>
                            <a:latin typeface="Cambria Math" panose="02040503050406030204" pitchFamily="18" charset="0"/>
                            <a:ea typeface="+mn-ea"/>
                            <a:cs typeface="+mn-cs"/>
                          </a:rPr>
                        </m:ctrlPr>
                      </m:sSupPr>
                      <m:e>
                        <m:r>
                          <a:rPr lang="en-US" sz="1200" i="1" kern="1200">
                            <a:solidFill>
                              <a:schemeClr val="tx1"/>
                            </a:solidFill>
                            <a:effectLst/>
                            <a:latin typeface="Cambria Math" panose="02040503050406030204" pitchFamily="18" charset="0"/>
                            <a:ea typeface="+mn-ea"/>
                            <a:cs typeface="+mn-cs"/>
                          </a:rPr>
                          <m:t>𝜑</m:t>
                        </m:r>
                      </m:e>
                      <m:sup>
                        <m:r>
                          <a:rPr lang="en-US" sz="1200" i="1" kern="1200">
                            <a:solidFill>
                              <a:schemeClr val="tx1"/>
                            </a:solidFill>
                            <a:effectLst/>
                            <a:latin typeface="Cambria Math" panose="02040503050406030204" pitchFamily="18" charset="0"/>
                            <a:ea typeface="+mn-ea"/>
                            <a:cs typeface="+mn-cs"/>
                          </a:rPr>
                          <m:t>−</m:t>
                        </m:r>
                      </m:sup>
                    </m:sSup>
                    <m:d>
                      <m:dPr>
                        <m:ctrlPr>
                          <a:rPr lang="en-US" sz="1200" i="1" kern="1200">
                            <a:solidFill>
                              <a:schemeClr val="tx1"/>
                            </a:solidFill>
                            <a:effectLst/>
                            <a:latin typeface="Cambria Math" panose="02040503050406030204" pitchFamily="18" charset="0"/>
                            <a:ea typeface="+mn-ea"/>
                            <a:cs typeface="+mn-cs"/>
                          </a:rPr>
                        </m:ctrlPr>
                      </m:dPr>
                      <m:e>
                        <m:sSubSup>
                          <m:sSubSupPr>
                            <m:ctrlPr>
                              <a:rPr lang="en-US" sz="1200" i="1" kern="1200">
                                <a:solidFill>
                                  <a:schemeClr val="tx1"/>
                                </a:solidFill>
                                <a:effectLst/>
                                <a:latin typeface="Cambria Math" panose="02040503050406030204" pitchFamily="18" charset="0"/>
                                <a:ea typeface="+mn-ea"/>
                                <a:cs typeface="+mn-cs"/>
                              </a:rPr>
                            </m:ctrlPr>
                          </m:sSubSupPr>
                          <m:e>
                            <m:r>
                              <a:rPr lang="en-US" sz="1200" i="1" kern="1200">
                                <a:solidFill>
                                  <a:schemeClr val="tx1"/>
                                </a:solidFill>
                                <a:effectLst/>
                                <a:latin typeface="Cambria Math" panose="02040503050406030204" pitchFamily="18" charset="0"/>
                                <a:ea typeface="+mn-ea"/>
                                <a:cs typeface="+mn-cs"/>
                              </a:rPr>
                              <m:t>𝜎</m:t>
                            </m:r>
                          </m:e>
                          <m:sub>
                            <m:r>
                              <a:rPr lang="en-US" sz="1200" i="1" kern="1200">
                                <a:solidFill>
                                  <a:schemeClr val="tx1"/>
                                </a:solidFill>
                                <a:effectLst/>
                                <a:latin typeface="Cambria Math" panose="02040503050406030204" pitchFamily="18" charset="0"/>
                                <a:ea typeface="+mn-ea"/>
                                <a:cs typeface="+mn-cs"/>
                              </a:rPr>
                              <m:t>𝑒</m:t>
                            </m:r>
                          </m:sub>
                          <m:sup>
                            <m:r>
                              <a:rPr lang="en-US" sz="1200" i="1" kern="1200">
                                <a:solidFill>
                                  <a:schemeClr val="tx1"/>
                                </a:solidFill>
                                <a:effectLst/>
                                <a:latin typeface="Cambria Math" panose="02040503050406030204" pitchFamily="18" charset="0"/>
                                <a:ea typeface="+mn-ea"/>
                                <a:cs typeface="+mn-cs"/>
                              </a:rPr>
                              <m:t>2</m:t>
                            </m:r>
                          </m:sup>
                        </m:sSubSup>
                        <m:r>
                          <a:rPr lang="en-US" sz="1200" i="1" kern="1200">
                            <a:solidFill>
                              <a:schemeClr val="tx1"/>
                            </a:solidFill>
                            <a:effectLst/>
                            <a:latin typeface="Cambria Math" panose="02040503050406030204" pitchFamily="18" charset="0"/>
                            <a:ea typeface="+mn-ea"/>
                            <a:cs typeface="+mn-cs"/>
                          </a:rPr>
                          <m:t>+1</m:t>
                        </m:r>
                      </m:e>
                    </m:d>
                    <m:r>
                      <a:rPr lang="en-US" sz="1200" i="1" kern="1200">
                        <a:solidFill>
                          <a:schemeClr val="tx1"/>
                        </a:solidFill>
                        <a:effectLst/>
                        <a:latin typeface="Cambria Math" panose="02040503050406030204" pitchFamily="18" charset="0"/>
                        <a:ea typeface="+mn-ea"/>
                        <a:cs typeface="+mn-cs"/>
                      </a:rPr>
                      <m:t>=</m:t>
                    </m:r>
                    <m:f>
                      <m:fPr>
                        <m:ctrlPr>
                          <a:rPr lang="en-US" sz="1200" i="1" kern="1200">
                            <a:solidFill>
                              <a:schemeClr val="tx1"/>
                            </a:solidFill>
                            <a:effectLst/>
                            <a:latin typeface="Cambria Math" panose="02040503050406030204" pitchFamily="18" charset="0"/>
                            <a:ea typeface="+mn-ea"/>
                            <a:cs typeface="+mn-cs"/>
                          </a:rPr>
                        </m:ctrlPr>
                      </m:fPr>
                      <m:num>
                        <m:r>
                          <a:rPr lang="en-US" sz="1200" i="1" kern="1200">
                            <a:solidFill>
                              <a:schemeClr val="tx1"/>
                            </a:solidFill>
                            <a:effectLst/>
                            <a:latin typeface="Cambria Math" panose="02040503050406030204" pitchFamily="18" charset="0"/>
                            <a:ea typeface="+mn-ea"/>
                            <a:cs typeface="+mn-cs"/>
                          </a:rPr>
                          <m:t>1</m:t>
                        </m:r>
                      </m:num>
                      <m:den>
                        <m:r>
                          <a:rPr lang="en-US" sz="1200" i="1" kern="1200">
                            <a:solidFill>
                              <a:schemeClr val="tx1"/>
                            </a:solidFill>
                            <a:effectLst/>
                            <a:latin typeface="Cambria Math" panose="02040503050406030204" pitchFamily="18" charset="0"/>
                            <a:ea typeface="+mn-ea"/>
                            <a:cs typeface="+mn-cs"/>
                          </a:rPr>
                          <m:t>3</m:t>
                        </m:r>
                      </m:den>
                    </m:f>
                    <m:r>
                      <a:rPr lang="en-US" sz="1200" i="1" kern="1200">
                        <a:solidFill>
                          <a:schemeClr val="tx1"/>
                        </a:solidFill>
                        <a:effectLst/>
                        <a:latin typeface="Cambria Math" panose="02040503050406030204" pitchFamily="18" charset="0"/>
                        <a:ea typeface="+mn-ea"/>
                        <a:cs typeface="+mn-cs"/>
                      </a:rPr>
                      <m:t>+</m:t>
                    </m:r>
                    <m:f>
                      <m:fPr>
                        <m:ctrlPr>
                          <a:rPr lang="en-US" sz="1200" i="1" kern="1200">
                            <a:solidFill>
                              <a:schemeClr val="tx1"/>
                            </a:solidFill>
                            <a:effectLst/>
                            <a:latin typeface="Cambria Math" panose="02040503050406030204" pitchFamily="18" charset="0"/>
                            <a:ea typeface="+mn-ea"/>
                            <a:cs typeface="+mn-cs"/>
                          </a:rPr>
                        </m:ctrlPr>
                      </m:fPr>
                      <m:num>
                        <m:r>
                          <a:rPr lang="en-US" sz="1200" i="1" kern="1200">
                            <a:solidFill>
                              <a:schemeClr val="tx1"/>
                            </a:solidFill>
                            <a:effectLst/>
                            <a:latin typeface="Cambria Math" panose="02040503050406030204" pitchFamily="18" charset="0"/>
                            <a:ea typeface="+mn-ea"/>
                            <a:cs typeface="+mn-cs"/>
                          </a:rPr>
                          <m:t>1</m:t>
                        </m:r>
                      </m:num>
                      <m:den>
                        <m:r>
                          <a:rPr lang="en-US" sz="1200" i="1" kern="1200">
                            <a:solidFill>
                              <a:schemeClr val="tx1"/>
                            </a:solidFill>
                            <a:effectLst/>
                            <a:latin typeface="Cambria Math" panose="02040503050406030204" pitchFamily="18" charset="0"/>
                            <a:ea typeface="+mn-ea"/>
                            <a:cs typeface="+mn-cs"/>
                          </a:rPr>
                          <m:t>6</m:t>
                        </m:r>
                      </m:den>
                    </m:f>
                    <m:sSup>
                      <m:sSupPr>
                        <m:ctrlPr>
                          <a:rPr lang="en-US" sz="1200" i="1" kern="1200">
                            <a:solidFill>
                              <a:schemeClr val="tx1"/>
                            </a:solidFill>
                            <a:effectLst/>
                            <a:latin typeface="Cambria Math" panose="02040503050406030204" pitchFamily="18" charset="0"/>
                            <a:ea typeface="+mn-ea"/>
                            <a:cs typeface="+mn-cs"/>
                          </a:rPr>
                        </m:ctrlPr>
                      </m:sSupPr>
                      <m:e>
                        <m:r>
                          <a:rPr lang="en-US" sz="1200" i="1" kern="1200">
                            <a:solidFill>
                              <a:schemeClr val="tx1"/>
                            </a:solidFill>
                            <a:effectLst/>
                            <a:latin typeface="Cambria Math" panose="02040503050406030204" pitchFamily="18" charset="0"/>
                            <a:ea typeface="+mn-ea"/>
                            <a:cs typeface="+mn-cs"/>
                          </a:rPr>
                          <m:t>𝑠𝑒𝑐h</m:t>
                        </m:r>
                      </m:e>
                      <m:sup>
                        <m:r>
                          <a:rPr lang="en-US" sz="1200" i="1" kern="1200">
                            <a:solidFill>
                              <a:schemeClr val="tx1"/>
                            </a:solidFill>
                            <a:effectLst/>
                            <a:latin typeface="Cambria Math" panose="02040503050406030204" pitchFamily="18" charset="0"/>
                            <a:ea typeface="+mn-ea"/>
                            <a:cs typeface="+mn-cs"/>
                          </a:rPr>
                          <m:t>2</m:t>
                        </m:r>
                      </m:sup>
                    </m:sSup>
                    <m:d>
                      <m:dPr>
                        <m:ctrlPr>
                          <a:rPr lang="en-US" sz="1200" i="1" kern="1200">
                            <a:solidFill>
                              <a:schemeClr val="tx1"/>
                            </a:solidFill>
                            <a:effectLst/>
                            <a:latin typeface="Cambria Math" panose="02040503050406030204" pitchFamily="18" charset="0"/>
                            <a:ea typeface="+mn-ea"/>
                            <a:cs typeface="+mn-cs"/>
                          </a:rPr>
                        </m:ctrlPr>
                      </m:dPr>
                      <m:e>
                        <m:f>
                          <m:fPr>
                            <m:ctrlPr>
                              <a:rPr lang="en-US" sz="1200" i="1" kern="1200">
                                <a:solidFill>
                                  <a:schemeClr val="tx1"/>
                                </a:solidFill>
                                <a:effectLst/>
                                <a:latin typeface="Cambria Math" panose="02040503050406030204" pitchFamily="18" charset="0"/>
                                <a:ea typeface="+mn-ea"/>
                                <a:cs typeface="+mn-cs"/>
                              </a:rPr>
                            </m:ctrlPr>
                          </m:fPr>
                          <m:num>
                            <m:r>
                              <a:rPr lang="en-US" sz="1200" i="1" kern="1200">
                                <a:solidFill>
                                  <a:schemeClr val="tx1"/>
                                </a:solidFill>
                                <a:effectLst/>
                                <a:latin typeface="Cambria Math" panose="02040503050406030204" pitchFamily="18" charset="0"/>
                                <a:ea typeface="+mn-ea"/>
                                <a:cs typeface="+mn-cs"/>
                              </a:rPr>
                              <m:t>1</m:t>
                            </m:r>
                          </m:num>
                          <m:den>
                            <m:r>
                              <a:rPr lang="en-US" sz="1200" i="1" kern="1200">
                                <a:solidFill>
                                  <a:schemeClr val="tx1"/>
                                </a:solidFill>
                                <a:effectLst/>
                                <a:latin typeface="Cambria Math" panose="02040503050406030204" pitchFamily="18" charset="0"/>
                                <a:ea typeface="+mn-ea"/>
                                <a:cs typeface="+mn-cs"/>
                              </a:rPr>
                              <m:t>2</m:t>
                            </m:r>
                          </m:den>
                        </m:f>
                      </m:e>
                    </m:d>
                    <m:r>
                      <a:rPr lang="en-US" sz="1200" i="1" kern="1200">
                        <a:solidFill>
                          <a:schemeClr val="tx1"/>
                        </a:solidFill>
                        <a:effectLst/>
                        <a:latin typeface="Cambria Math" panose="02040503050406030204" pitchFamily="18" charset="0"/>
                        <a:ea typeface="+mn-ea"/>
                        <a:cs typeface="+mn-cs"/>
                      </a:rPr>
                      <m:t>≈0.4644</m:t>
                    </m:r>
                  </m:oMath>
                </a14:m>
                <a:r>
                  <a:rPr lang="en-US" sz="1200" kern="1200">
                    <a:solidFill>
                      <a:schemeClr val="tx1"/>
                    </a:solidFill>
                    <a:effectLst/>
                    <a:latin typeface="+mn-lt"/>
                    <a:ea typeface="+mn-ea"/>
                    <a:cs typeface="+mn-cs"/>
                  </a:rPr>
                  <a:t>. Tỉ lệ là </a:t>
                </a:r>
                <a14:m>
                  <m:oMath xmlns:m="http://schemas.openxmlformats.org/officeDocument/2006/math">
                    <m:sSup>
                      <m:sSupPr>
                        <m:ctrlPr>
                          <a:rPr lang="en-US" sz="1200" i="1" kern="1200">
                            <a:solidFill>
                              <a:schemeClr val="tx1"/>
                            </a:solidFill>
                            <a:effectLst/>
                            <a:latin typeface="Cambria Math" panose="02040503050406030204" pitchFamily="18" charset="0"/>
                            <a:ea typeface="+mn-ea"/>
                            <a:cs typeface="+mn-cs"/>
                          </a:rPr>
                        </m:ctrlPr>
                      </m:sSupPr>
                      <m:e>
                        <m:r>
                          <a:rPr lang="en-US" sz="1200" i="1" kern="1200">
                            <a:solidFill>
                              <a:schemeClr val="tx1"/>
                            </a:solidFill>
                            <a:effectLst/>
                            <a:latin typeface="Cambria Math" panose="02040503050406030204" pitchFamily="18" charset="0"/>
                            <a:ea typeface="+mn-ea"/>
                            <a:cs typeface="+mn-cs"/>
                          </a:rPr>
                          <m:t>𝜑</m:t>
                        </m:r>
                      </m:e>
                      <m:sup>
                        <m:r>
                          <a:rPr lang="en-US" sz="1200" i="1" kern="1200">
                            <a:solidFill>
                              <a:schemeClr val="tx1"/>
                            </a:solidFill>
                            <a:effectLst/>
                            <a:latin typeface="Cambria Math" panose="02040503050406030204" pitchFamily="18" charset="0"/>
                            <a:ea typeface="+mn-ea"/>
                            <a:cs typeface="+mn-cs"/>
                          </a:rPr>
                          <m:t>−</m:t>
                        </m:r>
                      </m:sup>
                    </m:sSup>
                    <m:r>
                      <a:rPr lang="en-US" sz="1200" i="1" kern="1200">
                        <a:solidFill>
                          <a:schemeClr val="tx1"/>
                        </a:solidFill>
                        <a:effectLst/>
                        <a:latin typeface="Cambria Math" panose="02040503050406030204" pitchFamily="18" charset="0"/>
                        <a:ea typeface="+mn-ea"/>
                        <a:cs typeface="+mn-cs"/>
                      </a:rPr>
                      <m:t>/</m:t>
                    </m:r>
                    <m:sSup>
                      <m:sSupPr>
                        <m:ctrlPr>
                          <a:rPr lang="en-US" sz="1200" i="1" kern="1200">
                            <a:solidFill>
                              <a:schemeClr val="tx1"/>
                            </a:solidFill>
                            <a:effectLst/>
                            <a:latin typeface="Cambria Math" panose="02040503050406030204" pitchFamily="18" charset="0"/>
                            <a:ea typeface="+mn-ea"/>
                            <a:cs typeface="+mn-cs"/>
                          </a:rPr>
                        </m:ctrlPr>
                      </m:sSupPr>
                      <m:e>
                        <m:r>
                          <a:rPr lang="en-US" sz="1200" i="1" kern="1200">
                            <a:solidFill>
                              <a:schemeClr val="tx1"/>
                            </a:solidFill>
                            <a:effectLst/>
                            <a:latin typeface="Cambria Math" panose="02040503050406030204" pitchFamily="18" charset="0"/>
                            <a:ea typeface="+mn-ea"/>
                            <a:cs typeface="+mn-cs"/>
                          </a:rPr>
                          <m:t>𝜑</m:t>
                        </m:r>
                      </m:e>
                      <m:sup>
                        <m:r>
                          <a:rPr lang="en-US" sz="1200" i="1" kern="1200">
                            <a:solidFill>
                              <a:schemeClr val="tx1"/>
                            </a:solidFill>
                            <a:effectLst/>
                            <a:latin typeface="Cambria Math" panose="02040503050406030204" pitchFamily="18" charset="0"/>
                            <a:ea typeface="+mn-ea"/>
                            <a:cs typeface="+mn-cs"/>
                          </a:rPr>
                          <m:t>+</m:t>
                        </m:r>
                      </m:sup>
                    </m:sSup>
                    <m:r>
                      <a:rPr lang="en-US" sz="1200" i="1" kern="1200">
                        <a:solidFill>
                          <a:schemeClr val="tx1"/>
                        </a:solidFill>
                        <a:effectLst/>
                        <a:latin typeface="Cambria Math" panose="02040503050406030204" pitchFamily="18" charset="0"/>
                        <a:ea typeface="+mn-ea"/>
                        <a:cs typeface="+mn-cs"/>
                      </a:rPr>
                      <m:t>≈1.7715</m:t>
                    </m:r>
                  </m:oMath>
                </a14:m>
                <a:r>
                  <a:rPr lang="en-US" sz="1200" kern="1200">
                    <a:solidFill>
                      <a:schemeClr val="tx1"/>
                    </a:solidFill>
                    <a:effectLst/>
                    <a:latin typeface="+mn-lt"/>
                    <a:ea typeface="+mn-ea"/>
                    <a:cs typeface="+mn-cs"/>
                  </a:rPr>
                  <a:t>. Vì vậy ràng buộc được đơn giản hóa</a:t>
                </a:r>
              </a:p>
              <a:p>
                <a:pPr/>
                <a14:m>
                  <m:oMathPara xmlns:m="http://schemas.openxmlformats.org/officeDocument/2006/math">
                    <m:oMathParaPr>
                      <m:jc m:val="centerGroup"/>
                    </m:oMathParaPr>
                    <m:oMath xmlns:m="http://schemas.openxmlformats.org/officeDocument/2006/math">
                      <m:d>
                        <m:dPr>
                          <m:begChr m:val="‖"/>
                          <m:endChr m:val="‖"/>
                          <m:ctrlPr>
                            <a:rPr lang="en-US" sz="1200" i="1" kern="1200">
                              <a:solidFill>
                                <a:schemeClr val="tx1"/>
                              </a:solidFill>
                              <a:effectLst/>
                              <a:latin typeface="Cambria Math" panose="02040503050406030204" pitchFamily="18" charset="0"/>
                              <a:ea typeface="+mn-ea"/>
                              <a:cs typeface="+mn-cs"/>
                            </a:rPr>
                          </m:ctrlPr>
                        </m:dPr>
                        <m:e>
                          <m:acc>
                            <m:accPr>
                              <m:chr m:val="̂"/>
                              <m:ctrlPr>
                                <a:rPr lang="en-US" sz="1200" i="1" kern="1200">
                                  <a:solidFill>
                                    <a:schemeClr val="tx1"/>
                                  </a:solidFill>
                                  <a:effectLst/>
                                  <a:latin typeface="Cambria Math" panose="02040503050406030204" pitchFamily="18" charset="0"/>
                                  <a:ea typeface="+mn-ea"/>
                                  <a:cs typeface="+mn-cs"/>
                                </a:rPr>
                              </m:ctrlPr>
                            </m:accPr>
                            <m:e>
                              <m:r>
                                <a:rPr lang="en-US" sz="1200" i="1" kern="1200">
                                  <a:solidFill>
                                    <a:schemeClr val="tx1"/>
                                  </a:solidFill>
                                  <a:effectLst/>
                                  <a:latin typeface="Cambria Math" panose="02040503050406030204" pitchFamily="18" charset="0"/>
                                  <a:ea typeface="+mn-ea"/>
                                  <a:cs typeface="+mn-cs"/>
                                </a:rPr>
                                <m:t>𝛽</m:t>
                              </m:r>
                            </m:e>
                          </m:acc>
                          <m:r>
                            <a:rPr lang="en-US" sz="1200" i="1" kern="1200">
                              <a:solidFill>
                                <a:schemeClr val="tx1"/>
                              </a:solidFill>
                              <a:effectLst/>
                              <a:latin typeface="Cambria Math" panose="02040503050406030204" pitchFamily="18" charset="0"/>
                              <a:ea typeface="+mn-ea"/>
                              <a:cs typeface="+mn-cs"/>
                            </a:rPr>
                            <m:t>−</m:t>
                          </m:r>
                          <m:sSup>
                            <m:sSupPr>
                              <m:ctrlPr>
                                <a:rPr lang="en-US" sz="1200" i="1" kern="1200">
                                  <a:solidFill>
                                    <a:schemeClr val="tx1"/>
                                  </a:solidFill>
                                  <a:effectLst/>
                                  <a:latin typeface="Cambria Math" panose="02040503050406030204" pitchFamily="18" charset="0"/>
                                  <a:ea typeface="+mn-ea"/>
                                  <a:cs typeface="+mn-cs"/>
                                </a:rPr>
                              </m:ctrlPr>
                            </m:sSupPr>
                            <m:e>
                              <m:r>
                                <a:rPr lang="en-US" sz="1200" i="1" kern="1200">
                                  <a:solidFill>
                                    <a:schemeClr val="tx1"/>
                                  </a:solidFill>
                                  <a:effectLst/>
                                  <a:latin typeface="Cambria Math" panose="02040503050406030204" pitchFamily="18" charset="0"/>
                                  <a:ea typeface="+mn-ea"/>
                                  <a:cs typeface="+mn-cs"/>
                                </a:rPr>
                                <m:t>𝛽</m:t>
                              </m:r>
                            </m:e>
                            <m:sup>
                              <m:r>
                                <a:rPr lang="en-US" sz="1200" i="1" kern="1200">
                                  <a:solidFill>
                                    <a:schemeClr val="tx1"/>
                                  </a:solidFill>
                                  <a:effectLst/>
                                  <a:latin typeface="Cambria Math" panose="02040503050406030204" pitchFamily="18" charset="0"/>
                                  <a:ea typeface="+mn-ea"/>
                                  <a:cs typeface="+mn-cs"/>
                                </a:rPr>
                                <m:t>∗</m:t>
                              </m:r>
                            </m:sup>
                          </m:sSup>
                        </m:e>
                      </m:d>
                      <m:r>
                        <a:rPr lang="en-US" sz="1200" kern="1200">
                          <a:solidFill>
                            <a:schemeClr val="tx1"/>
                          </a:solidFill>
                          <a:effectLst/>
                          <a:latin typeface="Cambria Math" panose="02040503050406030204" pitchFamily="18" charset="0"/>
                          <a:ea typeface="+mn-ea"/>
                          <a:cs typeface="+mn-cs"/>
                        </a:rPr>
                        <m:t>≲3.54</m:t>
                      </m:r>
                      <m:r>
                        <m:rPr>
                          <m:sty m:val="p"/>
                        </m:rPr>
                        <a:rPr lang="en-US" sz="1200" kern="1200">
                          <a:solidFill>
                            <a:schemeClr val="tx1"/>
                          </a:solidFill>
                          <a:effectLst/>
                          <a:latin typeface="Cambria Math" panose="02040503050406030204" pitchFamily="18" charset="0"/>
                          <a:ea typeface="+mn-ea"/>
                          <a:cs typeface="+mn-cs"/>
                        </a:rPr>
                        <m:t>λ</m:t>
                      </m:r>
                    </m:oMath>
                  </m:oMathPara>
                </a14:m>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Nhớ lại rằng </a:t>
                </a:r>
                <a14:m>
                  <m:oMath xmlns:m="http://schemas.openxmlformats.org/officeDocument/2006/math">
                    <m:acc>
                      <m:accPr>
                        <m:chr m:val="̂"/>
                        <m:ctrlPr>
                          <a:rPr lang="en-US" sz="1200" i="1" kern="1200">
                            <a:solidFill>
                              <a:schemeClr val="tx1"/>
                            </a:solidFill>
                            <a:effectLst/>
                            <a:latin typeface="Cambria Math" panose="02040503050406030204" pitchFamily="18" charset="0"/>
                            <a:ea typeface="+mn-ea"/>
                            <a:cs typeface="+mn-cs"/>
                          </a:rPr>
                        </m:ctrlPr>
                      </m:accPr>
                      <m:e>
                        <m:r>
                          <a:rPr lang="en-US" sz="1200" i="1" kern="1200">
                            <a:solidFill>
                              <a:schemeClr val="tx1"/>
                            </a:solidFill>
                            <a:effectLst/>
                            <a:latin typeface="Cambria Math" panose="02040503050406030204" pitchFamily="18" charset="0"/>
                            <a:ea typeface="+mn-ea"/>
                            <a:cs typeface="+mn-cs"/>
                          </a:rPr>
                          <m:t>𝛽</m:t>
                        </m:r>
                      </m:e>
                    </m:acc>
                    <m:r>
                      <a:rPr lang="en-US" sz="1200" i="1" kern="1200">
                        <a:solidFill>
                          <a:schemeClr val="tx1"/>
                        </a:solidFill>
                        <a:effectLst/>
                        <a:latin typeface="Cambria Math" panose="02040503050406030204" pitchFamily="18" charset="0"/>
                        <a:ea typeface="+mn-ea"/>
                        <a:cs typeface="+mn-cs"/>
                      </a:rPr>
                      <m:t>,</m:t>
                    </m:r>
                    <m:sSup>
                      <m:sSupPr>
                        <m:ctrlPr>
                          <a:rPr lang="en-US" sz="1200" i="1" kern="1200">
                            <a:solidFill>
                              <a:schemeClr val="tx1"/>
                            </a:solidFill>
                            <a:effectLst/>
                            <a:latin typeface="Cambria Math" panose="02040503050406030204" pitchFamily="18" charset="0"/>
                            <a:ea typeface="+mn-ea"/>
                            <a:cs typeface="+mn-cs"/>
                          </a:rPr>
                        </m:ctrlPr>
                      </m:sSupPr>
                      <m:e>
                        <m:r>
                          <a:rPr lang="en-US" sz="1200" i="1" kern="1200">
                            <a:solidFill>
                              <a:schemeClr val="tx1"/>
                            </a:solidFill>
                            <a:effectLst/>
                            <a:latin typeface="Cambria Math" panose="02040503050406030204" pitchFamily="18" charset="0"/>
                            <a:ea typeface="+mn-ea"/>
                            <a:cs typeface="+mn-cs"/>
                          </a:rPr>
                          <m:t>𝛽</m:t>
                        </m:r>
                      </m:e>
                      <m:sup>
                        <m:r>
                          <a:rPr lang="en-US" sz="1200" i="1" kern="1200">
                            <a:solidFill>
                              <a:schemeClr val="tx1"/>
                            </a:solidFill>
                            <a:effectLst/>
                            <a:latin typeface="Cambria Math" panose="02040503050406030204" pitchFamily="18" charset="0"/>
                            <a:ea typeface="+mn-ea"/>
                            <a:cs typeface="+mn-cs"/>
                          </a:rPr>
                          <m:t>∗</m:t>
                        </m:r>
                      </m:sup>
                    </m:sSup>
                    <m:r>
                      <a:rPr lang="en-US" sz="1200" i="1" kern="1200">
                        <a:solidFill>
                          <a:schemeClr val="tx1"/>
                        </a:solidFill>
                        <a:effectLst/>
                        <a:latin typeface="Cambria Math" panose="02040503050406030204" pitchFamily="18" charset="0"/>
                        <a:ea typeface="+mn-ea"/>
                        <a:cs typeface="+mn-cs"/>
                      </a:rPr>
                      <m:t>∈</m:t>
                    </m:r>
                    <m:sSup>
                      <m:sSupPr>
                        <m:ctrlPr>
                          <a:rPr lang="en-US" sz="1200" i="1" kern="1200">
                            <a:solidFill>
                              <a:schemeClr val="tx1"/>
                            </a:solidFill>
                            <a:effectLst/>
                            <a:latin typeface="Cambria Math" panose="02040503050406030204" pitchFamily="18" charset="0"/>
                            <a:ea typeface="+mn-ea"/>
                            <a:cs typeface="+mn-cs"/>
                          </a:rPr>
                        </m:ctrlPr>
                      </m:sSupPr>
                      <m:e>
                        <m:r>
                          <a:rPr lang="en-US" sz="1200" i="1" kern="1200">
                            <a:solidFill>
                              <a:schemeClr val="tx1"/>
                            </a:solidFill>
                            <a:effectLst/>
                            <a:latin typeface="Cambria Math" panose="02040503050406030204" pitchFamily="18" charset="0"/>
                            <a:ea typeface="+mn-ea"/>
                            <a:cs typeface="+mn-cs"/>
                          </a:rPr>
                          <m:t>𝑆</m:t>
                        </m:r>
                      </m:e>
                      <m:sup>
                        <m:r>
                          <a:rPr lang="en-US" sz="1200" i="1" kern="1200">
                            <a:solidFill>
                              <a:schemeClr val="tx1"/>
                            </a:solidFill>
                            <a:effectLst/>
                            <a:latin typeface="Cambria Math" panose="02040503050406030204" pitchFamily="18" charset="0"/>
                            <a:ea typeface="+mn-ea"/>
                            <a:cs typeface="+mn-cs"/>
                          </a:rPr>
                          <m:t>𝑝</m:t>
                        </m:r>
                        <m:r>
                          <a:rPr lang="en-US" sz="1200" i="1" kern="1200">
                            <a:solidFill>
                              <a:schemeClr val="tx1"/>
                            </a:solidFill>
                            <a:effectLst/>
                            <a:latin typeface="Cambria Math" panose="02040503050406030204" pitchFamily="18" charset="0"/>
                            <a:ea typeface="+mn-ea"/>
                            <a:cs typeface="+mn-cs"/>
                          </a:rPr>
                          <m:t>−1</m:t>
                        </m:r>
                      </m:sup>
                    </m:sSup>
                  </m:oMath>
                </a14:m>
                <a:r>
                  <a:rPr lang="en-US" sz="1200" kern="1200">
                    <a:solidFill>
                      <a:schemeClr val="tx1"/>
                    </a:solidFill>
                    <a:effectLst/>
                    <a:latin typeface="+mn-lt"/>
                    <a:ea typeface="+mn-ea"/>
                    <a:cs typeface="+mn-cs"/>
                  </a:rPr>
                  <a:t> và giá trị cực đại của </a:t>
                </a:r>
                <a14:m>
                  <m:oMath xmlns:m="http://schemas.openxmlformats.org/officeDocument/2006/math">
                    <m:d>
                      <m:dPr>
                        <m:begChr m:val="‖"/>
                        <m:endChr m:val="‖"/>
                        <m:ctrlPr>
                          <a:rPr lang="en-US" sz="1200" i="1" kern="1200">
                            <a:solidFill>
                              <a:schemeClr val="tx1"/>
                            </a:solidFill>
                            <a:effectLst/>
                            <a:latin typeface="Cambria Math" panose="02040503050406030204" pitchFamily="18" charset="0"/>
                            <a:ea typeface="+mn-ea"/>
                            <a:cs typeface="+mn-cs"/>
                          </a:rPr>
                        </m:ctrlPr>
                      </m:dPr>
                      <m:e>
                        <m:acc>
                          <m:accPr>
                            <m:chr m:val="̂"/>
                            <m:ctrlPr>
                              <a:rPr lang="en-US" sz="1200" i="1" kern="1200">
                                <a:solidFill>
                                  <a:schemeClr val="tx1"/>
                                </a:solidFill>
                                <a:effectLst/>
                                <a:latin typeface="Cambria Math" panose="02040503050406030204" pitchFamily="18" charset="0"/>
                                <a:ea typeface="+mn-ea"/>
                                <a:cs typeface="+mn-cs"/>
                              </a:rPr>
                            </m:ctrlPr>
                          </m:accPr>
                          <m:e>
                            <m:r>
                              <a:rPr lang="en-US" sz="1200" i="1" kern="1200">
                                <a:solidFill>
                                  <a:schemeClr val="tx1"/>
                                </a:solidFill>
                                <a:effectLst/>
                                <a:latin typeface="Cambria Math" panose="02040503050406030204" pitchFamily="18" charset="0"/>
                                <a:ea typeface="+mn-ea"/>
                                <a:cs typeface="+mn-cs"/>
                              </a:rPr>
                              <m:t>𝛽</m:t>
                            </m:r>
                          </m:e>
                        </m:acc>
                        <m:r>
                          <a:rPr lang="en-US" sz="1200" i="1" kern="1200">
                            <a:solidFill>
                              <a:schemeClr val="tx1"/>
                            </a:solidFill>
                            <a:effectLst/>
                            <a:latin typeface="Cambria Math" panose="02040503050406030204" pitchFamily="18" charset="0"/>
                            <a:ea typeface="+mn-ea"/>
                            <a:cs typeface="+mn-cs"/>
                          </a:rPr>
                          <m:t>−</m:t>
                        </m:r>
                        <m:sSup>
                          <m:sSupPr>
                            <m:ctrlPr>
                              <a:rPr lang="en-US" sz="1200" i="1" kern="1200">
                                <a:solidFill>
                                  <a:schemeClr val="tx1"/>
                                </a:solidFill>
                                <a:effectLst/>
                                <a:latin typeface="Cambria Math" panose="02040503050406030204" pitchFamily="18" charset="0"/>
                                <a:ea typeface="+mn-ea"/>
                                <a:cs typeface="+mn-cs"/>
                              </a:rPr>
                            </m:ctrlPr>
                          </m:sSupPr>
                          <m:e>
                            <m:r>
                              <a:rPr lang="en-US" sz="1200" i="1" kern="1200">
                                <a:solidFill>
                                  <a:schemeClr val="tx1"/>
                                </a:solidFill>
                                <a:effectLst/>
                                <a:latin typeface="Cambria Math" panose="02040503050406030204" pitchFamily="18" charset="0"/>
                                <a:ea typeface="+mn-ea"/>
                                <a:cs typeface="+mn-cs"/>
                              </a:rPr>
                              <m:t>𝛽</m:t>
                            </m:r>
                          </m:e>
                          <m:sup>
                            <m:r>
                              <a:rPr lang="en-US" sz="1200" i="1" kern="1200">
                                <a:solidFill>
                                  <a:schemeClr val="tx1"/>
                                </a:solidFill>
                                <a:effectLst/>
                                <a:latin typeface="Cambria Math" panose="02040503050406030204" pitchFamily="18" charset="0"/>
                                <a:ea typeface="+mn-ea"/>
                                <a:cs typeface="+mn-cs"/>
                              </a:rPr>
                              <m:t>∗</m:t>
                            </m:r>
                          </m:sup>
                        </m:sSup>
                      </m:e>
                    </m:d>
                  </m:oMath>
                </a14:m>
                <a:r>
                  <a:rPr lang="en-US" sz="1200" kern="1200">
                    <a:solidFill>
                      <a:schemeClr val="tx1"/>
                    </a:solidFill>
                    <a:effectLst/>
                    <a:latin typeface="+mn-lt"/>
                    <a:ea typeface="+mn-ea"/>
                    <a:cs typeface="+mn-cs"/>
                  </a:rPr>
                  <a:t> là 2. Như vậy so với kết quả trước đó là không đáng kể, chúng ta cần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3.54</m:t>
                    </m:r>
                    <m:r>
                      <a:rPr lang="en-US" sz="1200" i="1" kern="1200">
                        <a:solidFill>
                          <a:schemeClr val="tx1"/>
                        </a:solidFill>
                        <a:effectLst/>
                        <a:latin typeface="Cambria Math" panose="02040503050406030204" pitchFamily="18" charset="0"/>
                        <a:ea typeface="+mn-ea"/>
                        <a:cs typeface="+mn-cs"/>
                      </a:rPr>
                      <m:t>𝜆</m:t>
                    </m:r>
                    <m:r>
                      <a:rPr lang="en-US" sz="1200" i="1" kern="1200">
                        <a:solidFill>
                          <a:schemeClr val="tx1"/>
                        </a:solidFill>
                        <a:effectLst/>
                        <a:latin typeface="Cambria Math" panose="02040503050406030204" pitchFamily="18" charset="0"/>
                        <a:ea typeface="+mn-ea"/>
                        <a:cs typeface="+mn-cs"/>
                      </a:rPr>
                      <m:t>≤2</m:t>
                    </m:r>
                  </m:oMath>
                </a14:m>
                <a:r>
                  <a:rPr lang="en-US" sz="1200" kern="1200">
                    <a:solidFill>
                      <a:schemeClr val="tx1"/>
                    </a:solidFill>
                    <a:effectLst/>
                    <a:latin typeface="+mn-lt"/>
                    <a:ea typeface="+mn-ea"/>
                    <a:cs typeface="+mn-cs"/>
                  </a:rPr>
                  <a:t>, cụ thể là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𝜆</m:t>
                    </m:r>
                    <m:r>
                      <a:rPr lang="en-US" sz="1200" i="1" kern="1200">
                        <a:solidFill>
                          <a:schemeClr val="tx1"/>
                        </a:solidFill>
                        <a:effectLst/>
                        <a:latin typeface="Cambria Math" panose="02040503050406030204" pitchFamily="18" charset="0"/>
                        <a:ea typeface="+mn-ea"/>
                        <a:cs typeface="+mn-cs"/>
                      </a:rPr>
                      <m:t>≤0.56</m:t>
                    </m:r>
                  </m:oMath>
                </a14:m>
                <a:r>
                  <a:rPr lang="en-US" sz="1200" kern="1200">
                    <a:solidFill>
                      <a:schemeClr val="tx1"/>
                    </a:solidFill>
                    <a:effectLst/>
                    <a:latin typeface="+mn-lt"/>
                    <a:ea typeface="+mn-ea"/>
                    <a:cs typeface="+mn-cs"/>
                  </a:rPr>
                  <a:t>. </a:t>
                </a:r>
                <a:endParaRPr lang="en-US"/>
              </a:p>
            </p:txBody>
          </p:sp>
        </mc:Choice>
        <mc:Fallback xmlns="">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Với xác suất lớn hơn </a:t>
                </a:r>
                <a:r>
                  <a:rPr lang="en-US" sz="1200" i="0" kern="1200">
                    <a:solidFill>
                      <a:schemeClr val="tx1"/>
                    </a:solidFill>
                    <a:effectLst/>
                    <a:latin typeface="+mn-lt"/>
                    <a:ea typeface="+mn-ea"/>
                    <a:cs typeface="+mn-cs"/>
                  </a:rPr>
                  <a:t>1−4exp⁡(−(𝑐_2 𝑛)/8)</a:t>
                </a:r>
                <a:r>
                  <a:rPr lang="en-US" sz="1200" kern="1200">
                    <a:solidFill>
                      <a:schemeClr val="tx1"/>
                    </a:solidFill>
                    <a:effectLst/>
                    <a:latin typeface="+mn-lt"/>
                    <a:ea typeface="+mn-ea"/>
                    <a:cs typeface="+mn-cs"/>
                  </a:rPr>
                  <a:t>. Trong trường hợp không nhiễu, </a:t>
                </a:r>
                <a:r>
                  <a:rPr lang="en-US" sz="1200" i="0" kern="1200">
                    <a:solidFill>
                      <a:schemeClr val="tx1"/>
                    </a:solidFill>
                    <a:effectLst/>
                    <a:latin typeface="+mn-lt"/>
                    <a:ea typeface="+mn-ea"/>
                    <a:cs typeface="+mn-cs"/>
                  </a:rPr>
                  <a:t>𝜎_𝑒=0</a:t>
                </a:r>
                <a:r>
                  <a:rPr lang="en-US" sz="1200" kern="1200">
                    <a:solidFill>
                      <a:schemeClr val="tx1"/>
                    </a:solidFill>
                    <a:effectLst/>
                    <a:latin typeface="+mn-lt"/>
                    <a:ea typeface="+mn-ea"/>
                    <a:cs typeface="+mn-cs"/>
                  </a:rPr>
                  <a:t>, và giả định </a:t>
                </a:r>
                <a:r>
                  <a:rPr lang="en-US" sz="1200" i="0" kern="1200">
                    <a:solidFill>
                      <a:schemeClr val="tx1"/>
                    </a:solidFill>
                    <a:effectLst/>
                    <a:latin typeface="+mn-lt"/>
                    <a:ea typeface="+mn-ea"/>
                    <a:cs typeface="+mn-cs"/>
                  </a:rPr>
                  <a:t>𝜎_𝑥^2=1</a:t>
                </a:r>
                <a:r>
                  <a:rPr lang="en-US" sz="1200" kern="1200">
                    <a:solidFill>
                      <a:schemeClr val="tx1"/>
                    </a:solidFill>
                    <a:effectLst/>
                    <a:latin typeface="+mn-lt"/>
                    <a:ea typeface="+mn-ea"/>
                    <a:cs typeface="+mn-cs"/>
                  </a:rPr>
                  <a:t>, chúng ta có </a:t>
                </a:r>
                <a:r>
                  <a:rPr lang="en-US" sz="1200" i="0" kern="1200">
                    <a:solidFill>
                      <a:schemeClr val="tx1"/>
                    </a:solidFill>
                    <a:effectLst/>
                    <a:latin typeface="+mn-lt"/>
                    <a:ea typeface="+mn-ea"/>
                    <a:cs typeface="+mn-cs"/>
                  </a:rPr>
                  <a:t>𝜑^+ (𝜎_𝑒^2 )=1/3 〖𝑠𝑒𝑐ℎ〗^2 (1/2)≈0.2622</a:t>
                </a:r>
                <a:r>
                  <a:rPr lang="en-US" sz="1200" kern="1200">
                    <a:solidFill>
                      <a:schemeClr val="tx1"/>
                    </a:solidFill>
                    <a:effectLst/>
                    <a:latin typeface="+mn-lt"/>
                    <a:ea typeface="+mn-ea"/>
                    <a:cs typeface="+mn-cs"/>
                  </a:rPr>
                  <a:t> và </a:t>
                </a:r>
                <a:r>
                  <a:rPr lang="en-US" sz="1200" i="0" kern="1200">
                    <a:solidFill>
                      <a:schemeClr val="tx1"/>
                    </a:solidFill>
                    <a:effectLst/>
                    <a:latin typeface="+mn-lt"/>
                    <a:ea typeface="+mn-ea"/>
                    <a:cs typeface="+mn-cs"/>
                  </a:rPr>
                  <a:t>𝜑^− (𝜎_𝑒^2+1)=1/3+1/6 〖𝑠𝑒𝑐ℎ〗^2 (1/2)≈0.4644</a:t>
                </a:r>
                <a:r>
                  <a:rPr lang="en-US" sz="1200" kern="1200">
                    <a:solidFill>
                      <a:schemeClr val="tx1"/>
                    </a:solidFill>
                    <a:effectLst/>
                    <a:latin typeface="+mn-lt"/>
                    <a:ea typeface="+mn-ea"/>
                    <a:cs typeface="+mn-cs"/>
                  </a:rPr>
                  <a:t>. Tỉ lệ là </a:t>
                </a:r>
                <a:r>
                  <a:rPr lang="en-US" sz="1200" i="0" kern="1200">
                    <a:solidFill>
                      <a:schemeClr val="tx1"/>
                    </a:solidFill>
                    <a:effectLst/>
                    <a:latin typeface="+mn-lt"/>
                    <a:ea typeface="+mn-ea"/>
                    <a:cs typeface="+mn-cs"/>
                  </a:rPr>
                  <a:t>𝜑^−/𝜑^+≈1.7715</a:t>
                </a:r>
                <a:r>
                  <a:rPr lang="en-US" sz="1200" kern="1200">
                    <a:solidFill>
                      <a:schemeClr val="tx1"/>
                    </a:solidFill>
                    <a:effectLst/>
                    <a:latin typeface="+mn-lt"/>
                    <a:ea typeface="+mn-ea"/>
                    <a:cs typeface="+mn-cs"/>
                  </a:rPr>
                  <a:t>. Vì vậy ràng buộc được đơn giản hóa</a:t>
                </a:r>
              </a:p>
              <a:p>
                <a:r>
                  <a:rPr lang="en-US" sz="1200" i="0" kern="1200">
                    <a:solidFill>
                      <a:schemeClr val="tx1"/>
                    </a:solidFill>
                    <a:effectLst/>
                    <a:latin typeface="+mn-lt"/>
                    <a:ea typeface="+mn-ea"/>
                    <a:cs typeface="+mn-cs"/>
                  </a:rPr>
                  <a:t>‖𝛽 ̂−𝛽^∗ ‖≲3.54λ</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Nhớ lại rằng </a:t>
                </a:r>
                <a:r>
                  <a:rPr lang="en-US" sz="1200" i="0" kern="1200">
                    <a:solidFill>
                      <a:schemeClr val="tx1"/>
                    </a:solidFill>
                    <a:effectLst/>
                    <a:latin typeface="+mn-lt"/>
                    <a:ea typeface="+mn-ea"/>
                    <a:cs typeface="+mn-cs"/>
                  </a:rPr>
                  <a:t>𝛽 ̂,𝛽^∗∈𝑆^(𝑝−1)</a:t>
                </a:r>
                <a:r>
                  <a:rPr lang="en-US" sz="1200" kern="1200">
                    <a:solidFill>
                      <a:schemeClr val="tx1"/>
                    </a:solidFill>
                    <a:effectLst/>
                    <a:latin typeface="+mn-lt"/>
                    <a:ea typeface="+mn-ea"/>
                    <a:cs typeface="+mn-cs"/>
                  </a:rPr>
                  <a:t> và giá trị cực đại của </a:t>
                </a:r>
                <a:r>
                  <a:rPr lang="en-US" sz="1200" i="0" kern="1200">
                    <a:solidFill>
                      <a:schemeClr val="tx1"/>
                    </a:solidFill>
                    <a:effectLst/>
                    <a:latin typeface="+mn-lt"/>
                    <a:ea typeface="+mn-ea"/>
                    <a:cs typeface="+mn-cs"/>
                  </a:rPr>
                  <a:t>‖𝛽 ̂−𝛽^∗ ‖</a:t>
                </a:r>
                <a:r>
                  <a:rPr lang="en-US" sz="1200" kern="1200">
                    <a:solidFill>
                      <a:schemeClr val="tx1"/>
                    </a:solidFill>
                    <a:effectLst/>
                    <a:latin typeface="+mn-lt"/>
                    <a:ea typeface="+mn-ea"/>
                    <a:cs typeface="+mn-cs"/>
                  </a:rPr>
                  <a:t> là 2. Như vậy so với kết quả trước đó là không đáng kể, chúng ta cần </a:t>
                </a:r>
                <a:r>
                  <a:rPr lang="en-US" sz="1200" i="0" kern="1200">
                    <a:solidFill>
                      <a:schemeClr val="tx1"/>
                    </a:solidFill>
                    <a:effectLst/>
                    <a:latin typeface="+mn-lt"/>
                    <a:ea typeface="+mn-ea"/>
                    <a:cs typeface="+mn-cs"/>
                  </a:rPr>
                  <a:t>3.54𝜆≤2</a:t>
                </a:r>
                <a:r>
                  <a:rPr lang="en-US" sz="1200" kern="1200">
                    <a:solidFill>
                      <a:schemeClr val="tx1"/>
                    </a:solidFill>
                    <a:effectLst/>
                    <a:latin typeface="+mn-lt"/>
                    <a:ea typeface="+mn-ea"/>
                    <a:cs typeface="+mn-cs"/>
                  </a:rPr>
                  <a:t>, cụ thể là </a:t>
                </a:r>
                <a:r>
                  <a:rPr lang="en-US" sz="1200" i="0" kern="1200">
                    <a:solidFill>
                      <a:schemeClr val="tx1"/>
                    </a:solidFill>
                    <a:effectLst/>
                    <a:latin typeface="+mn-lt"/>
                    <a:ea typeface="+mn-ea"/>
                    <a:cs typeface="+mn-cs"/>
                  </a:rPr>
                  <a:t>𝜆≤0.56</a:t>
                </a:r>
                <a:r>
                  <a:rPr lang="en-US" sz="1200" kern="1200">
                    <a:solidFill>
                      <a:schemeClr val="tx1"/>
                    </a:solidFill>
                    <a:effectLst/>
                    <a:latin typeface="+mn-lt"/>
                    <a:ea typeface="+mn-ea"/>
                    <a:cs typeface="+mn-cs"/>
                  </a:rPr>
                  <a:t>. </a:t>
                </a:r>
                <a:endParaRPr lang="en-US"/>
              </a:p>
            </p:txBody>
          </p:sp>
        </mc:Fallback>
      </mc:AlternateContent>
      <p:sp>
        <p:nvSpPr>
          <p:cNvPr id="4" name="Slide Number Placeholder 3"/>
          <p:cNvSpPr>
            <a:spLocks noGrp="1"/>
          </p:cNvSpPr>
          <p:nvPr>
            <p:ph type="sldNum" sz="quarter" idx="5"/>
          </p:nvPr>
        </p:nvSpPr>
        <p:spPr/>
        <p:txBody>
          <a:bodyPr/>
          <a:lstStyle/>
          <a:p>
            <a:fld id="{852A211F-07A3-4450-B99B-885524CB33D2}" type="slidenum">
              <a:rPr lang="en-US" smtClean="0"/>
              <a:t>11</a:t>
            </a:fld>
            <a:endParaRPr lang="en-US"/>
          </a:p>
        </p:txBody>
      </p:sp>
    </p:spTree>
    <p:extLst>
      <p:ext uri="{BB962C8B-B14F-4D97-AF65-F5344CB8AC3E}">
        <p14:creationId xmlns:p14="http://schemas.microsoft.com/office/powerpoint/2010/main" val="3316277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10-Dec-18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10-Dec-18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10-Dec-18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10-Dec-18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10-Dec-18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10-Dec-18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a:t>10-Dec-18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10-Dec-18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10-Dec-18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10-Dec-18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a:t>10-Dec-18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a:pPr/>
              <a:t>10-Dec-18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pPr/>
              <a:t>10-Dec-18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10-Dec-18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a:t>10-Dec-18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10-Dec-18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a:pPr/>
              <a:t>10-Dec-18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4FE77-EF54-4B27-9C51-5C567825539D}"/>
              </a:ext>
            </a:extLst>
          </p:cNvPr>
          <p:cNvSpPr>
            <a:spLocks noGrp="1"/>
          </p:cNvSpPr>
          <p:nvPr>
            <p:ph type="ctrTitle"/>
          </p:nvPr>
        </p:nvSpPr>
        <p:spPr>
          <a:xfrm>
            <a:off x="139149" y="1404731"/>
            <a:ext cx="9740347" cy="1744958"/>
          </a:xfrm>
        </p:spPr>
        <p:txBody>
          <a:bodyPr/>
          <a:lstStyle/>
          <a:p>
            <a:r>
              <a:rPr lang="en-US" sz="4400" b="1">
                <a:solidFill>
                  <a:srgbClr val="FFC000"/>
                </a:solidFill>
                <a:latin typeface="Times New Roman" panose="02020603050405020304" pitchFamily="18" charset="0"/>
                <a:cs typeface="Times New Roman" panose="02020603050405020304" pitchFamily="18" charset="0"/>
              </a:rPr>
              <a:t>ROBUST LOGISTIC REGRESSION AND CLASSIFICATION</a:t>
            </a:r>
          </a:p>
        </p:txBody>
      </p:sp>
      <p:sp>
        <p:nvSpPr>
          <p:cNvPr id="3" name="Subtitle 2">
            <a:extLst>
              <a:ext uri="{FF2B5EF4-FFF2-40B4-BE49-F238E27FC236}">
                <a16:creationId xmlns:a16="http://schemas.microsoft.com/office/drawing/2014/main" id="{1CADC3A5-E736-4D4D-88B9-B2FFC7969F55}"/>
              </a:ext>
            </a:extLst>
          </p:cNvPr>
          <p:cNvSpPr>
            <a:spLocks noGrp="1"/>
          </p:cNvSpPr>
          <p:nvPr>
            <p:ph type="subTitle" idx="1"/>
          </p:nvPr>
        </p:nvSpPr>
        <p:spPr>
          <a:xfrm>
            <a:off x="1125855" y="4147930"/>
            <a:ext cx="7766936" cy="1993715"/>
          </a:xfrm>
        </p:spPr>
        <p:txBody>
          <a:bodyPr>
            <a:normAutofit/>
          </a:bodyPr>
          <a:lstStyle/>
          <a:p>
            <a:pPr algn="l"/>
            <a:r>
              <a:rPr lang="en-US" sz="2400" b="1">
                <a:latin typeface="Times New Roman" panose="02020603050405020304" pitchFamily="18" charset="0"/>
                <a:cs typeface="Times New Roman" panose="02020603050405020304" pitchFamily="18" charset="0"/>
              </a:rPr>
              <a:t>GVHD: TS </a:t>
            </a:r>
            <a:r>
              <a:rPr lang="en-US" sz="2400" b="1" err="1">
                <a:latin typeface="Times New Roman" panose="02020603050405020304" pitchFamily="18" charset="0"/>
                <a:cs typeface="Times New Roman" panose="02020603050405020304" pitchFamily="18" charset="0"/>
              </a:rPr>
              <a:t>Nguyễn</a:t>
            </a:r>
            <a:r>
              <a:rPr lang="en-US" sz="2400" b="1">
                <a:latin typeface="Times New Roman" panose="02020603050405020304" pitchFamily="18" charset="0"/>
                <a:cs typeface="Times New Roman" panose="02020603050405020304" pitchFamily="18" charset="0"/>
              </a:rPr>
              <a:t> </a:t>
            </a:r>
            <a:r>
              <a:rPr lang="en-US" sz="2400" b="1" err="1">
                <a:latin typeface="Times New Roman" panose="02020603050405020304" pitchFamily="18" charset="0"/>
                <a:cs typeface="Times New Roman" panose="02020603050405020304" pitchFamily="18" charset="0"/>
              </a:rPr>
              <a:t>Thiên</a:t>
            </a:r>
            <a:r>
              <a:rPr lang="en-US" sz="2400" b="1">
                <a:latin typeface="Times New Roman" panose="02020603050405020304" pitchFamily="18" charset="0"/>
                <a:cs typeface="Times New Roman" panose="02020603050405020304" pitchFamily="18" charset="0"/>
              </a:rPr>
              <a:t> </a:t>
            </a:r>
            <a:r>
              <a:rPr lang="en-US" sz="2400" b="1" err="1">
                <a:latin typeface="Times New Roman" panose="02020603050405020304" pitchFamily="18" charset="0"/>
                <a:cs typeface="Times New Roman" panose="02020603050405020304" pitchFamily="18" charset="0"/>
              </a:rPr>
              <a:t>Bảo</a:t>
            </a:r>
            <a:endParaRPr lang="en-US" sz="2400" b="1">
              <a:latin typeface="Times New Roman" panose="02020603050405020304" pitchFamily="18" charset="0"/>
              <a:cs typeface="Times New Roman" panose="02020603050405020304" pitchFamily="18" charset="0"/>
            </a:endParaRPr>
          </a:p>
          <a:p>
            <a:pPr algn="l"/>
            <a:r>
              <a:rPr lang="en-US" sz="2400" b="1" err="1">
                <a:latin typeface="Times New Roman" panose="02020603050405020304" pitchFamily="18" charset="0"/>
                <a:cs typeface="Times New Roman" panose="02020603050405020304" pitchFamily="18" charset="0"/>
              </a:rPr>
              <a:t>Nhóm</a:t>
            </a:r>
            <a:r>
              <a:rPr lang="en-US" sz="2400" b="1">
                <a:latin typeface="Times New Roman" panose="02020603050405020304" pitchFamily="18" charset="0"/>
                <a:cs typeface="Times New Roman" panose="02020603050405020304" pitchFamily="18" charset="0"/>
              </a:rPr>
              <a:t>: 17</a:t>
            </a:r>
          </a:p>
          <a:p>
            <a:pPr algn="l"/>
            <a:r>
              <a:rPr lang="en-US" sz="2400" b="1" err="1">
                <a:latin typeface="Times New Roman" panose="02020603050405020304" pitchFamily="18" charset="0"/>
                <a:cs typeface="Times New Roman" panose="02020603050405020304" pitchFamily="18" charset="0"/>
              </a:rPr>
              <a:t>Nguyễn</a:t>
            </a:r>
            <a:r>
              <a:rPr lang="en-US" sz="2400" b="1">
                <a:latin typeface="Times New Roman" panose="02020603050405020304" pitchFamily="18" charset="0"/>
                <a:cs typeface="Times New Roman" panose="02020603050405020304" pitchFamily="18" charset="0"/>
              </a:rPr>
              <a:t> </a:t>
            </a:r>
            <a:r>
              <a:rPr lang="en-US" sz="2400" b="1" err="1">
                <a:latin typeface="Times New Roman" panose="02020603050405020304" pitchFamily="18" charset="0"/>
                <a:cs typeface="Times New Roman" panose="02020603050405020304" pitchFamily="18" charset="0"/>
              </a:rPr>
              <a:t>Ngọc</a:t>
            </a:r>
            <a:r>
              <a:rPr lang="en-US" sz="2400" b="1">
                <a:latin typeface="Times New Roman" panose="02020603050405020304" pitchFamily="18" charset="0"/>
                <a:cs typeface="Times New Roman" panose="02020603050405020304" pitchFamily="18" charset="0"/>
              </a:rPr>
              <a:t> </a:t>
            </a:r>
            <a:r>
              <a:rPr lang="en-US" sz="2400" b="1" err="1">
                <a:latin typeface="Times New Roman" panose="02020603050405020304" pitchFamily="18" charset="0"/>
                <a:cs typeface="Times New Roman" panose="02020603050405020304" pitchFamily="18" charset="0"/>
              </a:rPr>
              <a:t>Hoàng</a:t>
            </a:r>
            <a:r>
              <a:rPr lang="en-US" sz="2400" b="1">
                <a:latin typeface="Times New Roman" panose="02020603050405020304" pitchFamily="18" charset="0"/>
                <a:cs typeface="Times New Roman" panose="02020603050405020304" pitchFamily="18" charset="0"/>
              </a:rPr>
              <a:t> </a:t>
            </a:r>
            <a:r>
              <a:rPr lang="en-US" sz="2400" b="1" err="1">
                <a:latin typeface="Times New Roman" panose="02020603050405020304" pitchFamily="18" charset="0"/>
                <a:cs typeface="Times New Roman" panose="02020603050405020304" pitchFamily="18" charset="0"/>
              </a:rPr>
              <a:t>Phúc</a:t>
            </a:r>
            <a:r>
              <a:rPr lang="en-US" sz="2400" b="1">
                <a:latin typeface="Times New Roman" panose="02020603050405020304" pitchFamily="18" charset="0"/>
                <a:cs typeface="Times New Roman" panose="02020603050405020304" pitchFamily="18" charset="0"/>
              </a:rPr>
              <a:t>	15110099</a:t>
            </a:r>
          </a:p>
          <a:p>
            <a:pPr algn="l"/>
            <a:r>
              <a:rPr lang="en-US" sz="2400" b="1" err="1">
                <a:latin typeface="Times New Roman" panose="02020603050405020304" pitchFamily="18" charset="0"/>
                <a:cs typeface="Times New Roman" panose="02020603050405020304" pitchFamily="18" charset="0"/>
              </a:rPr>
              <a:t>Phạm</a:t>
            </a:r>
            <a:r>
              <a:rPr lang="en-US" sz="2400" b="1">
                <a:latin typeface="Times New Roman" panose="02020603050405020304" pitchFamily="18" charset="0"/>
                <a:cs typeface="Times New Roman" panose="02020603050405020304" pitchFamily="18" charset="0"/>
              </a:rPr>
              <a:t> Tr</a:t>
            </a:r>
            <a:r>
              <a:rPr lang="vi-VN" sz="2400" b="1">
                <a:latin typeface="Times New Roman" panose="02020603050405020304" pitchFamily="18" charset="0"/>
                <a:cs typeface="Times New Roman" panose="02020603050405020304" pitchFamily="18" charset="0"/>
              </a:rPr>
              <a:t>ư</a:t>
            </a:r>
            <a:r>
              <a:rPr lang="en-US" sz="2400" b="1" err="1">
                <a:latin typeface="Times New Roman" panose="02020603050405020304" pitchFamily="18" charset="0"/>
                <a:cs typeface="Times New Roman" panose="02020603050405020304" pitchFamily="18" charset="0"/>
              </a:rPr>
              <a:t>ờng</a:t>
            </a:r>
            <a:r>
              <a:rPr lang="en-US" sz="2400" b="1">
                <a:latin typeface="Times New Roman" panose="02020603050405020304" pitchFamily="18" charset="0"/>
                <a:cs typeface="Times New Roman" panose="02020603050405020304" pitchFamily="18" charset="0"/>
              </a:rPr>
              <a:t> </a:t>
            </a:r>
            <a:r>
              <a:rPr lang="en-US" sz="2400" b="1" err="1">
                <a:latin typeface="Times New Roman" panose="02020603050405020304" pitchFamily="18" charset="0"/>
                <a:cs typeface="Times New Roman" panose="02020603050405020304" pitchFamily="18" charset="0"/>
              </a:rPr>
              <a:t>Giang</a:t>
            </a:r>
            <a:r>
              <a:rPr lang="en-US" sz="2400" b="1">
                <a:latin typeface="Times New Roman" panose="02020603050405020304" pitchFamily="18" charset="0"/>
                <a:cs typeface="Times New Roman" panose="02020603050405020304" pitchFamily="18" charset="0"/>
              </a:rPr>
              <a:t>			15110036</a:t>
            </a:r>
          </a:p>
        </p:txBody>
      </p:sp>
    </p:spTree>
    <p:extLst>
      <p:ext uri="{BB962C8B-B14F-4D97-AF65-F5344CB8AC3E}">
        <p14:creationId xmlns:p14="http://schemas.microsoft.com/office/powerpoint/2010/main" val="374783208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32AD9-E319-49B1-A618-2021A66070F1}"/>
              </a:ext>
            </a:extLst>
          </p:cNvPr>
          <p:cNvSpPr>
            <a:spLocks noGrp="1"/>
          </p:cNvSpPr>
          <p:nvPr>
            <p:ph type="title"/>
          </p:nvPr>
        </p:nvSpPr>
        <p:spPr>
          <a:xfrm>
            <a:off x="677334" y="609600"/>
            <a:ext cx="8596668" cy="825305"/>
          </a:xfrm>
        </p:spPr>
        <p:txBody>
          <a:bodyPr/>
          <a:lstStyle/>
          <a:p>
            <a:r>
              <a:rPr lang="en-US" err="1">
                <a:latin typeface="Times New Roman" panose="02020603050405020304" pitchFamily="18" charset="0"/>
                <a:cs typeface="Times New Roman" panose="02020603050405020304" pitchFamily="18" charset="0"/>
              </a:rPr>
              <a:t>Hiệu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Suất</a:t>
            </a:r>
            <a:endParaRPr lang="en-US">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3E40FBCD-11BE-4CE7-A5DD-F5B25635AFAE}"/>
              </a:ext>
            </a:extLst>
          </p:cNvPr>
          <p:cNvSpPr>
            <a:spLocks noGrp="1"/>
          </p:cNvSpPr>
          <p:nvPr>
            <p:ph idx="1"/>
          </p:nvPr>
        </p:nvSpPr>
        <p:spPr>
          <a:xfrm>
            <a:off x="677334" y="1434905"/>
            <a:ext cx="8596668" cy="4606457"/>
          </a:xfrm>
        </p:spPr>
        <p:txBody>
          <a:bodyPr>
            <a:normAutofit/>
          </a:bodyPr>
          <a:lstStyle/>
          <a:p>
            <a:r>
              <a:rPr lang="en-US" sz="2200" err="1">
                <a:latin typeface="Times New Roman" panose="02020603050405020304" pitchFamily="18" charset="0"/>
                <a:cs typeface="Times New Roman" panose="02020603050405020304" pitchFamily="18" charset="0"/>
              </a:rPr>
              <a:t>Định</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lý</a:t>
            </a:r>
            <a:r>
              <a:rPr lang="en-US" sz="2200">
                <a:latin typeface="Times New Roman" panose="02020603050405020304" pitchFamily="18" charset="0"/>
                <a:cs typeface="Times New Roman" panose="02020603050405020304" pitchFamily="18" charset="0"/>
              </a:rPr>
              <a:t>:</a:t>
            </a:r>
          </a:p>
          <a:p>
            <a:endParaRPr lang="en-US" sz="220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B7EDB07-FA6C-42DC-A023-A164C1D99C8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77332" y="3254537"/>
            <a:ext cx="10837334" cy="967192"/>
          </a:xfrm>
          <a:prstGeom prst="rect">
            <a:avLst/>
          </a:prstGeom>
          <a:noFill/>
          <a:ln>
            <a:noFill/>
          </a:ln>
        </p:spPr>
      </p:pic>
    </p:spTree>
    <p:extLst>
      <p:ext uri="{BB962C8B-B14F-4D97-AF65-F5344CB8AC3E}">
        <p14:creationId xmlns:p14="http://schemas.microsoft.com/office/powerpoint/2010/main" val="485451428"/>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32AD9-E319-49B1-A618-2021A66070F1}"/>
              </a:ext>
            </a:extLst>
          </p:cNvPr>
          <p:cNvSpPr>
            <a:spLocks noGrp="1"/>
          </p:cNvSpPr>
          <p:nvPr>
            <p:ph type="title"/>
          </p:nvPr>
        </p:nvSpPr>
        <p:spPr>
          <a:xfrm>
            <a:off x="677334" y="609600"/>
            <a:ext cx="8596668" cy="825305"/>
          </a:xfrm>
        </p:spPr>
        <p:txBody>
          <a:bodyPr/>
          <a:lstStyle/>
          <a:p>
            <a:r>
              <a:rPr lang="en-US" err="1">
                <a:latin typeface="Times New Roman" panose="02020603050405020304" pitchFamily="18" charset="0"/>
                <a:cs typeface="Times New Roman" panose="02020603050405020304" pitchFamily="18" charset="0"/>
              </a:rPr>
              <a:t>Hiệu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Suất</a:t>
            </a:r>
            <a:endParaRPr lang="en-US">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892871D-B40D-4388-B1FD-63669B2C62D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917998" y="2618251"/>
            <a:ext cx="5680552" cy="1315119"/>
          </a:xfrm>
          <a:prstGeom prst="rect">
            <a:avLst/>
          </a:prstGeom>
          <a:noFill/>
        </p:spPr>
      </p:pic>
      <p:sp>
        <p:nvSpPr>
          <p:cNvPr id="7" name="Content Placeholder 6">
            <a:extLst>
              <a:ext uri="{FF2B5EF4-FFF2-40B4-BE49-F238E27FC236}">
                <a16:creationId xmlns:a16="http://schemas.microsoft.com/office/drawing/2014/main" id="{3E40FBCD-11BE-4CE7-A5DD-F5B25635AFAE}"/>
              </a:ext>
            </a:extLst>
          </p:cNvPr>
          <p:cNvSpPr>
            <a:spLocks noGrp="1"/>
          </p:cNvSpPr>
          <p:nvPr>
            <p:ph idx="1"/>
          </p:nvPr>
        </p:nvSpPr>
        <p:spPr>
          <a:xfrm>
            <a:off x="677334" y="1434905"/>
            <a:ext cx="8596668" cy="4606457"/>
          </a:xfrm>
        </p:spPr>
        <p:txBody>
          <a:bodyPr>
            <a:normAutofit/>
          </a:bodyPr>
          <a:lstStyle/>
          <a:p>
            <a:r>
              <a:rPr lang="en-US" sz="2200">
                <a:latin typeface="Times New Roman" panose="02020603050405020304" pitchFamily="18" charset="0"/>
                <a:cs typeface="Times New Roman" panose="02020603050405020304" pitchFamily="18" charset="0"/>
              </a:rPr>
              <a:t>Chú thích:</a:t>
            </a:r>
          </a:p>
          <a:p>
            <a:endParaRPr lang="en-US"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278589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F699A-8C53-44CB-B40D-1D6A75144032}"/>
              </a:ext>
            </a:extLst>
          </p:cNvPr>
          <p:cNvSpPr>
            <a:spLocks noGrp="1"/>
          </p:cNvSpPr>
          <p:nvPr>
            <p:ph type="title"/>
          </p:nvPr>
        </p:nvSpPr>
        <p:spPr>
          <a:xfrm>
            <a:off x="677334" y="609601"/>
            <a:ext cx="8596668" cy="781878"/>
          </a:xfrm>
        </p:spPr>
        <p:txBody>
          <a:bodyPr/>
          <a:lstStyle/>
          <a:p>
            <a:r>
              <a:rPr lang="en-US">
                <a:latin typeface="Times New Roman" panose="02020603050405020304" pitchFamily="18" charset="0"/>
                <a:cs typeface="Times New Roman" panose="02020603050405020304" pitchFamily="18" charset="0"/>
              </a:rPr>
              <a:t>So sánh</a:t>
            </a:r>
          </a:p>
        </p:txBody>
      </p:sp>
      <p:pic>
        <p:nvPicPr>
          <p:cNvPr id="8" name="Content Placeholder 7">
            <a:extLst>
              <a:ext uri="{FF2B5EF4-FFF2-40B4-BE49-F238E27FC236}">
                <a16:creationId xmlns:a16="http://schemas.microsoft.com/office/drawing/2014/main" id="{FF59A0D7-24B7-46F9-B83F-77E0BD0A3B39}"/>
              </a:ext>
            </a:extLst>
          </p:cNvPr>
          <p:cNvPicPr>
            <a:picLocks noGrp="1" noChangeAspect="1"/>
          </p:cNvPicPr>
          <p:nvPr>
            <p:ph idx="1"/>
          </p:nvPr>
        </p:nvPicPr>
        <p:blipFill>
          <a:blip r:embed="rId2"/>
          <a:stretch>
            <a:fillRect/>
          </a:stretch>
        </p:blipFill>
        <p:spPr>
          <a:xfrm>
            <a:off x="1995055" y="1585636"/>
            <a:ext cx="6367548" cy="4759318"/>
          </a:xfrm>
        </p:spPr>
      </p:pic>
    </p:spTree>
    <p:extLst>
      <p:ext uri="{BB962C8B-B14F-4D97-AF65-F5344CB8AC3E}">
        <p14:creationId xmlns:p14="http://schemas.microsoft.com/office/powerpoint/2010/main" val="351396377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2A3BA-092A-4B79-886B-225C0C919F47}"/>
              </a:ext>
            </a:extLst>
          </p:cNvPr>
          <p:cNvSpPr>
            <a:spLocks noGrp="1"/>
          </p:cNvSpPr>
          <p:nvPr>
            <p:ph type="title"/>
          </p:nvPr>
        </p:nvSpPr>
        <p:spPr>
          <a:xfrm>
            <a:off x="677334" y="609600"/>
            <a:ext cx="8596668" cy="795130"/>
          </a:xfrm>
        </p:spPr>
        <p:txBody>
          <a:bodyPr/>
          <a:lstStyle/>
          <a:p>
            <a:r>
              <a:rPr lang="en-US" err="1">
                <a:latin typeface="Times New Roman" panose="02020603050405020304" pitchFamily="18" charset="0"/>
                <a:cs typeface="Times New Roman" panose="02020603050405020304" pitchFamily="18" charset="0"/>
              </a:rPr>
              <a:t>Kết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Luận</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4973A7-B2A0-4FE8-B025-FCF44A1CA8FA}"/>
              </a:ext>
            </a:extLst>
          </p:cNvPr>
          <p:cNvSpPr>
            <a:spLocks noGrp="1"/>
          </p:cNvSpPr>
          <p:nvPr>
            <p:ph idx="1"/>
          </p:nvPr>
        </p:nvSpPr>
        <p:spPr>
          <a:xfrm>
            <a:off x="677334" y="1404730"/>
            <a:ext cx="8596668" cy="4636633"/>
          </a:xfrm>
        </p:spPr>
        <p:txBody>
          <a:bodyPr>
            <a:normAutofit/>
          </a:bodyPr>
          <a:lstStyle/>
          <a:p>
            <a:r>
              <a:rPr lang="en-US" sz="2200" err="1">
                <a:latin typeface="Times New Roman" panose="02020603050405020304" pitchFamily="18" charset="0"/>
                <a:cs typeface="Times New Roman" panose="02020603050405020304" pitchFamily="18" charset="0"/>
              </a:rPr>
              <a:t>Trong</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một</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số</a:t>
            </a:r>
            <a:r>
              <a:rPr lang="en-US" sz="2200">
                <a:latin typeface="Times New Roman" panose="02020603050405020304" pitchFamily="18" charset="0"/>
                <a:cs typeface="Times New Roman" panose="02020603050405020304" pitchFamily="18" charset="0"/>
              </a:rPr>
              <a:t> tr</a:t>
            </a:r>
            <a:r>
              <a:rPr lang="vi-VN" sz="2200">
                <a:latin typeface="Times New Roman" panose="02020603050405020304" pitchFamily="18" charset="0"/>
                <a:cs typeface="Times New Roman" panose="02020603050405020304" pitchFamily="18" charset="0"/>
              </a:rPr>
              <a:t>ư</a:t>
            </a:r>
            <a:r>
              <a:rPr lang="en-US" sz="2200" err="1">
                <a:latin typeface="Times New Roman" panose="02020603050405020304" pitchFamily="18" charset="0"/>
                <a:cs typeface="Times New Roman" panose="02020603050405020304" pitchFamily="18" charset="0"/>
              </a:rPr>
              <a:t>ờng</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hợp</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thực</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tế</a:t>
            </a:r>
            <a:r>
              <a:rPr lang="en-US" sz="2200">
                <a:latin typeface="Times New Roman" panose="02020603050405020304" pitchFamily="18" charset="0"/>
                <a:cs typeface="Times New Roman" panose="02020603050405020304" pitchFamily="18" charset="0"/>
              </a:rPr>
              <a:t>, ma </a:t>
            </a:r>
            <a:r>
              <a:rPr lang="en-US" sz="2200" err="1">
                <a:latin typeface="Times New Roman" panose="02020603050405020304" pitchFamily="18" charset="0"/>
                <a:cs typeface="Times New Roman" panose="02020603050405020304" pitchFamily="18" charset="0"/>
              </a:rPr>
              <a:t>trận</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hiệp</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ph</a:t>
            </a:r>
            <a:r>
              <a:rPr lang="vi-VN" sz="2200">
                <a:latin typeface="Times New Roman" panose="02020603050405020304" pitchFamily="18" charset="0"/>
                <a:cs typeface="Times New Roman" panose="02020603050405020304" pitchFamily="18" charset="0"/>
              </a:rPr>
              <a:t>ư</a:t>
            </a:r>
            <a:r>
              <a:rPr lang="en-US" sz="2200" err="1">
                <a:latin typeface="Times New Roman" panose="02020603050405020304" pitchFamily="18" charset="0"/>
                <a:cs typeface="Times New Roman" panose="02020603050405020304" pitchFamily="18" charset="0"/>
              </a:rPr>
              <a:t>ơng</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sai</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của</a:t>
            </a:r>
            <a:r>
              <a:rPr lang="en-US" sz="2200">
                <a:latin typeface="Times New Roman" panose="02020603050405020304" pitchFamily="18" charset="0"/>
                <a:cs typeface="Times New Roman" panose="02020603050405020304" pitchFamily="18" charset="0"/>
              </a:rPr>
              <a:t> LR </a:t>
            </a:r>
            <a:r>
              <a:rPr lang="en-US" sz="2200" err="1">
                <a:latin typeface="Times New Roman" panose="02020603050405020304" pitchFamily="18" charset="0"/>
                <a:cs typeface="Times New Roman" panose="02020603050405020304" pitchFamily="18" charset="0"/>
              </a:rPr>
              <a:t>bị</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hỏng</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thì</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các</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ph</a:t>
            </a:r>
            <a:r>
              <a:rPr lang="vi-VN" sz="2200">
                <a:latin typeface="Times New Roman" panose="02020603050405020304" pitchFamily="18" charset="0"/>
                <a:cs typeface="Times New Roman" panose="02020603050405020304" pitchFamily="18" charset="0"/>
              </a:rPr>
              <a:t>ư</a:t>
            </a:r>
            <a:r>
              <a:rPr lang="en-US" sz="2200" err="1">
                <a:latin typeface="Times New Roman" panose="02020603050405020304" pitchFamily="18" charset="0"/>
                <a:cs typeface="Times New Roman" panose="02020603050405020304" pitchFamily="18" charset="0"/>
              </a:rPr>
              <a:t>ơng</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pháp</a:t>
            </a:r>
            <a:r>
              <a:rPr lang="en-US" sz="2200">
                <a:latin typeface="Times New Roman" panose="02020603050405020304" pitchFamily="18" charset="0"/>
                <a:cs typeface="Times New Roman" panose="02020603050405020304" pitchFamily="18" charset="0"/>
              </a:rPr>
              <a:t> LR </a:t>
            </a:r>
            <a:r>
              <a:rPr lang="en-US" sz="2200" err="1">
                <a:latin typeface="Times New Roman" panose="02020603050405020304" pitchFamily="18" charset="0"/>
                <a:cs typeface="Times New Roman" panose="02020603050405020304" pitchFamily="18" charset="0"/>
              </a:rPr>
              <a:t>tiêu</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chuẩn</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đều</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không</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đáp</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ứng</a:t>
            </a:r>
            <a:r>
              <a:rPr lang="en-US" sz="2200">
                <a:latin typeface="Times New Roman" panose="02020603050405020304" pitchFamily="18" charset="0"/>
                <a:cs typeface="Times New Roman" panose="02020603050405020304" pitchFamily="18" charset="0"/>
              </a:rPr>
              <a:t> đ</a:t>
            </a:r>
            <a:r>
              <a:rPr lang="vi-VN" sz="2200">
                <a:latin typeface="Times New Roman" panose="02020603050405020304" pitchFamily="18" charset="0"/>
                <a:cs typeface="Times New Roman" panose="02020603050405020304" pitchFamily="18" charset="0"/>
              </a:rPr>
              <a:t>ư</a:t>
            </a:r>
            <a:r>
              <a:rPr lang="en-US" sz="2200" err="1">
                <a:latin typeface="Times New Roman" panose="02020603050405020304" pitchFamily="18" charset="0"/>
                <a:cs typeface="Times New Roman" panose="02020603050405020304" pitchFamily="18" charset="0"/>
              </a:rPr>
              <a:t>ợc</a:t>
            </a:r>
            <a:r>
              <a:rPr lang="en-US" sz="2200">
                <a:latin typeface="Times New Roman" panose="02020603050405020304" pitchFamily="18" charset="0"/>
                <a:cs typeface="Times New Roman" panose="02020603050405020304" pitchFamily="18" charset="0"/>
              </a:rPr>
              <a:t>.</a:t>
            </a:r>
          </a:p>
          <a:p>
            <a:r>
              <a:rPr lang="en-US" sz="2200" err="1">
                <a:latin typeface="Times New Roman" panose="02020603050405020304" pitchFamily="18" charset="0"/>
                <a:cs typeface="Times New Roman" panose="02020603050405020304" pitchFamily="18" charset="0"/>
              </a:rPr>
              <a:t>RoLR</a:t>
            </a:r>
            <a:r>
              <a:rPr lang="en-US" sz="2200">
                <a:latin typeface="Times New Roman" panose="02020603050405020304" pitchFamily="18" charset="0"/>
                <a:cs typeface="Times New Roman" panose="02020603050405020304" pitchFamily="18" charset="0"/>
              </a:rPr>
              <a:t> đ</a:t>
            </a:r>
            <a:r>
              <a:rPr lang="vi-VN" sz="2200">
                <a:latin typeface="Times New Roman" panose="02020603050405020304" pitchFamily="18" charset="0"/>
                <a:cs typeface="Times New Roman" panose="02020603050405020304" pitchFamily="18" charset="0"/>
              </a:rPr>
              <a:t>ư</a:t>
            </a:r>
            <a:r>
              <a:rPr lang="en-US" sz="2200" err="1">
                <a:latin typeface="Times New Roman" panose="02020603050405020304" pitchFamily="18" charset="0"/>
                <a:cs typeface="Times New Roman" panose="02020603050405020304" pitchFamily="18" charset="0"/>
              </a:rPr>
              <a:t>ợc</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đề</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xuất</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nh</a:t>
            </a:r>
            <a:r>
              <a:rPr lang="vi-VN" sz="2200">
                <a:latin typeface="Times New Roman" panose="02020603050405020304" pitchFamily="18" charset="0"/>
                <a:cs typeface="Times New Roman" panose="02020603050405020304" pitchFamily="18" charset="0"/>
              </a:rPr>
              <a:t>ư</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một</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ph</a:t>
            </a:r>
            <a:r>
              <a:rPr lang="vi-VN" sz="2200">
                <a:latin typeface="Times New Roman" panose="02020603050405020304" pitchFamily="18" charset="0"/>
                <a:cs typeface="Times New Roman" panose="02020603050405020304" pitchFamily="18" charset="0"/>
              </a:rPr>
              <a:t>ư</a:t>
            </a:r>
            <a:r>
              <a:rPr lang="en-US" sz="2200" err="1">
                <a:latin typeface="Times New Roman" panose="02020603050405020304" pitchFamily="18" charset="0"/>
                <a:cs typeface="Times New Roman" panose="02020603050405020304" pitchFamily="18" charset="0"/>
              </a:rPr>
              <a:t>ơng</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pháp</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mới</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để</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giải</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quyết</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vấn</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đề</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này</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Và</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RoLR</a:t>
            </a:r>
            <a:r>
              <a:rPr lang="en-US" sz="2200">
                <a:latin typeface="Times New Roman" panose="02020603050405020304" pitchFamily="18" charset="0"/>
                <a:cs typeface="Times New Roman" panose="02020603050405020304" pitchFamily="18" charset="0"/>
              </a:rPr>
              <a:t> đ</a:t>
            </a:r>
            <a:r>
              <a:rPr lang="vi-VN" sz="2200">
                <a:latin typeface="Times New Roman" panose="02020603050405020304" pitchFamily="18" charset="0"/>
                <a:cs typeface="Times New Roman" panose="02020603050405020304" pitchFamily="18" charset="0"/>
              </a:rPr>
              <a:t>ư</a:t>
            </a:r>
            <a:r>
              <a:rPr lang="en-US" sz="2200" err="1">
                <a:latin typeface="Times New Roman" panose="02020603050405020304" pitchFamily="18" charset="0"/>
                <a:cs typeface="Times New Roman" panose="02020603050405020304" pitchFamily="18" charset="0"/>
              </a:rPr>
              <a:t>ợc</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giải</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quyết</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dựa</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trên</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thuật</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toán</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lập</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trình</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tuyến</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tính</a:t>
            </a:r>
            <a:r>
              <a:rPr lang="en-US" sz="220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4518252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F64A2-D222-4E02-87AE-D06ABC4EB549}"/>
              </a:ext>
            </a:extLst>
          </p:cNvPr>
          <p:cNvSpPr>
            <a:spLocks noGrp="1"/>
          </p:cNvSpPr>
          <p:nvPr>
            <p:ph type="title"/>
          </p:nvPr>
        </p:nvSpPr>
        <p:spPr>
          <a:xfrm>
            <a:off x="2793893" y="2768600"/>
            <a:ext cx="6604213" cy="1320800"/>
          </a:xfrm>
        </p:spPr>
        <p:txBody>
          <a:bodyPr>
            <a:noAutofit/>
          </a:bodyPr>
          <a:lstStyle/>
          <a:p>
            <a:r>
              <a:rPr lang="en-US" sz="5000" b="1">
                <a:latin typeface="Times New Roman" panose="02020603050405020304" pitchFamily="18" charset="0"/>
                <a:cs typeface="Times New Roman" panose="02020603050405020304" pitchFamily="18" charset="0"/>
              </a:rPr>
              <a:t>Thanks for watching!</a:t>
            </a:r>
          </a:p>
        </p:txBody>
      </p:sp>
    </p:spTree>
    <p:extLst>
      <p:ext uri="{BB962C8B-B14F-4D97-AF65-F5344CB8AC3E}">
        <p14:creationId xmlns:p14="http://schemas.microsoft.com/office/powerpoint/2010/main" val="335377180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C52778-0823-426E-B883-8B797970D119}"/>
              </a:ext>
            </a:extLst>
          </p:cNvPr>
          <p:cNvSpPr>
            <a:spLocks noGrp="1"/>
          </p:cNvSpPr>
          <p:nvPr>
            <p:ph idx="1"/>
          </p:nvPr>
        </p:nvSpPr>
        <p:spPr>
          <a:xfrm>
            <a:off x="1088152" y="2597426"/>
            <a:ext cx="8596668" cy="2663687"/>
          </a:xfrm>
        </p:spPr>
        <p:txBody>
          <a:bodyPr>
            <a:normAutofit/>
          </a:bodyPr>
          <a:lstStyle/>
          <a:p>
            <a:r>
              <a:rPr lang="en-US" sz="2800" err="1">
                <a:latin typeface="Times New Roman" panose="02020603050405020304" pitchFamily="18" charset="0"/>
                <a:cs typeface="Times New Roman" panose="02020603050405020304" pitchFamily="18" charset="0"/>
              </a:rPr>
              <a:t>Giới</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Thiệu</a:t>
            </a:r>
            <a:endParaRPr lang="en-US"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Robust Logistic Regression</a:t>
            </a:r>
          </a:p>
          <a:p>
            <a:r>
              <a:rPr lang="en-US" sz="2800">
                <a:latin typeface="Times New Roman" panose="02020603050405020304" pitchFamily="18" charset="0"/>
                <a:cs typeface="Times New Roman" panose="02020603050405020304" pitchFamily="18" charset="0"/>
              </a:rPr>
              <a:t>Hiệu suất</a:t>
            </a:r>
          </a:p>
          <a:p>
            <a:r>
              <a:rPr lang="en-US" sz="2800" err="1">
                <a:latin typeface="Times New Roman" panose="02020603050405020304" pitchFamily="18" charset="0"/>
                <a:cs typeface="Times New Roman" panose="02020603050405020304" pitchFamily="18" charset="0"/>
              </a:rPr>
              <a:t>Kết</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Luận</a:t>
            </a: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755875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B9995-44EC-45AF-8700-A5BC3CD1E667}"/>
              </a:ext>
            </a:extLst>
          </p:cNvPr>
          <p:cNvSpPr>
            <a:spLocks noGrp="1"/>
          </p:cNvSpPr>
          <p:nvPr>
            <p:ph type="title"/>
          </p:nvPr>
        </p:nvSpPr>
        <p:spPr>
          <a:xfrm>
            <a:off x="677334" y="609600"/>
            <a:ext cx="8596668" cy="702365"/>
          </a:xfrm>
        </p:spPr>
        <p:txBody>
          <a:bodyPr/>
          <a:lstStyle/>
          <a:p>
            <a:r>
              <a:rPr lang="en-US" err="1">
                <a:latin typeface="Times New Roman" panose="02020603050405020304" pitchFamily="18" charset="0"/>
                <a:cs typeface="Times New Roman" panose="02020603050405020304" pitchFamily="18" charset="0"/>
              </a:rPr>
              <a:t>Giới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Thiệu</a:t>
            </a:r>
            <a:endParaRPr lang="en-US">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A9AFEF92-E98E-45ED-8D80-36827F26484D}"/>
              </a:ext>
            </a:extLst>
          </p:cNvPr>
          <p:cNvSpPr>
            <a:spLocks noGrp="1"/>
          </p:cNvSpPr>
          <p:nvPr>
            <p:ph idx="1"/>
          </p:nvPr>
        </p:nvSpPr>
        <p:spPr>
          <a:xfrm>
            <a:off x="677334" y="1491175"/>
            <a:ext cx="8596668" cy="4550187"/>
          </a:xfrm>
        </p:spPr>
        <p:txBody>
          <a:bodyPr>
            <a:normAutofit/>
          </a:bodyPr>
          <a:lstStyle/>
          <a:p>
            <a:r>
              <a:rPr lang="en-US" sz="2400" err="1">
                <a:latin typeface="Times New Roman" panose="02020603050405020304" pitchFamily="18" charset="0"/>
                <a:cs typeface="Times New Roman" panose="02020603050405020304" pitchFamily="18" charset="0"/>
              </a:rPr>
              <a:t>Hồi</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quy</a:t>
            </a:r>
            <a:r>
              <a:rPr lang="en-US" sz="2400">
                <a:latin typeface="Times New Roman" panose="02020603050405020304" pitchFamily="18" charset="0"/>
                <a:cs typeface="Times New Roman" panose="02020603050405020304" pitchFamily="18" charset="0"/>
              </a:rPr>
              <a:t> logistic (LR) </a:t>
            </a:r>
            <a:r>
              <a:rPr lang="en-US" sz="2400" err="1">
                <a:latin typeface="Times New Roman" panose="02020603050405020304" pitchFamily="18" charset="0"/>
                <a:cs typeface="Times New Roman" panose="02020603050405020304" pitchFamily="18" charset="0"/>
              </a:rPr>
              <a:t>là</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một</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mô</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hình</a:t>
            </a:r>
            <a:r>
              <a:rPr lang="en-US" sz="2400">
                <a:latin typeface="Times New Roman" panose="02020603050405020304" pitchFamily="18" charset="0"/>
                <a:cs typeface="Times New Roman" panose="02020603050405020304" pitchFamily="18" charset="0"/>
              </a:rPr>
              <a:t> xác </a:t>
            </a:r>
            <a:r>
              <a:rPr lang="en-US" sz="2400" err="1">
                <a:latin typeface="Times New Roman" panose="02020603050405020304" pitchFamily="18" charset="0"/>
                <a:cs typeface="Times New Roman" panose="02020603050405020304" pitchFamily="18" charset="0"/>
              </a:rPr>
              <a:t>suất</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thống</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kê</a:t>
            </a:r>
            <a:r>
              <a:rPr lang="en-US" sz="2400">
                <a:latin typeface="Times New Roman" panose="02020603050405020304" pitchFamily="18" charset="0"/>
                <a:cs typeface="Times New Roman" panose="02020603050405020304" pitchFamily="18" charset="0"/>
              </a:rPr>
              <a:t> phổ biến.</a:t>
            </a:r>
          </a:p>
          <a:p>
            <a:r>
              <a:rPr lang="en-US" sz="2400" err="1">
                <a:latin typeface="Times New Roman" panose="02020603050405020304" pitchFamily="18" charset="0"/>
                <a:cs typeface="Times New Roman" panose="02020603050405020304" pitchFamily="18" charset="0"/>
              </a:rPr>
              <a:t>Kết</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quả</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của</a:t>
            </a:r>
            <a:r>
              <a:rPr lang="en-US" sz="2400">
                <a:latin typeface="Times New Roman" panose="02020603050405020304" pitchFamily="18" charset="0"/>
                <a:cs typeface="Times New Roman" panose="02020603050405020304" pitchFamily="18" charset="0"/>
              </a:rPr>
              <a:t> LR </a:t>
            </a:r>
            <a:r>
              <a:rPr lang="en-US" sz="2400" err="1">
                <a:latin typeface="Times New Roman" panose="02020603050405020304" pitchFamily="18" charset="0"/>
                <a:cs typeface="Times New Roman" panose="02020603050405020304" pitchFamily="18" charset="0"/>
              </a:rPr>
              <a:t>trên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mỗi</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mẫu</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là</a:t>
            </a:r>
            <a:r>
              <a:rPr lang="en-US" sz="2400">
                <a:latin typeface="Times New Roman" panose="02020603050405020304" pitchFamily="18" charset="0"/>
                <a:cs typeface="Times New Roman" panose="02020603050405020304" pitchFamily="18" charset="0"/>
              </a:rPr>
              <a:t> giá trị xác suất</a:t>
            </a:r>
            <a:r>
              <a:rPr lang="en-US" sz="2400"/>
              <a:t> </a:t>
            </a:r>
            <a:r>
              <a:rPr lang="en-US" sz="2400">
                <a:latin typeface="Times New Roman" panose="02020603050405020304" pitchFamily="18" charset="0"/>
                <a:cs typeface="Times New Roman" panose="02020603050405020304" pitchFamily="18" charset="0"/>
              </a:rPr>
              <a:t>∈ [0,1].</a:t>
            </a:r>
          </a:p>
          <a:p>
            <a:r>
              <a:rPr lang="en-US" sz="2400">
                <a:latin typeface="Times New Roman" panose="02020603050405020304" pitchFamily="18" charset="0"/>
                <a:cs typeface="Times New Roman" panose="02020603050405020304" pitchFamily="18" charset="0"/>
              </a:rPr>
              <a:t>LR </a:t>
            </a:r>
            <a:r>
              <a:rPr lang="vi-VN" sz="2400">
                <a:latin typeface="Times New Roman" panose="02020603050405020304" pitchFamily="18" charset="0"/>
                <a:cs typeface="Times New Roman" panose="02020603050405020304" pitchFamily="18" charset="0"/>
              </a:rPr>
              <a:t>thực ra được sử dụng nhiều trong các bài toán </a:t>
            </a:r>
            <a:r>
              <a:rPr lang="en-US" sz="2400">
                <a:latin typeface="Times New Roman" panose="02020603050405020304" pitchFamily="18" charset="0"/>
                <a:cs typeface="Times New Roman" panose="02020603050405020304" pitchFamily="18" charset="0"/>
              </a:rPr>
              <a:t>c</a:t>
            </a:r>
            <a:r>
              <a:rPr lang="vi-VN" sz="2400">
                <a:latin typeface="Times New Roman" panose="02020603050405020304" pitchFamily="18" charset="0"/>
                <a:cs typeface="Times New Roman" panose="02020603050405020304" pitchFamily="18" charset="0"/>
              </a:rPr>
              <a:t>lassification</a:t>
            </a:r>
            <a:r>
              <a:rPr lang="en-US" sz="2400">
                <a:latin typeface="Times New Roman" panose="02020603050405020304" pitchFamily="18" charset="0"/>
                <a:cs typeface="Times New Roman" panose="02020603050405020304" pitchFamily="18" charset="0"/>
              </a:rPr>
              <a:t>.  Bằng cách sử dụng một đ</a:t>
            </a:r>
            <a:r>
              <a:rPr lang="vi-VN" sz="2400">
                <a:latin typeface="Times New Roman" panose="02020603050405020304" pitchFamily="18" charset="0"/>
                <a:cs typeface="Times New Roman" panose="02020603050405020304" pitchFamily="18" charset="0"/>
              </a:rPr>
              <a:t>iểm trên đồ thị của hàm sigmoid tương ứng với </a:t>
            </a:r>
            <a:r>
              <a:rPr lang="el-GR" sz="2400" i="1">
                <a:latin typeface="Times New Roman" panose="02020603050405020304" pitchFamily="18" charset="0"/>
                <a:cs typeface="Times New Roman" panose="02020603050405020304" pitchFamily="18" charset="0"/>
              </a:rPr>
              <a:t>ϵ</a:t>
            </a:r>
            <a:r>
              <a:rPr lang="en-US" sz="2400" i="1">
                <a:latin typeface="Times New Roman" panose="02020603050405020304" pitchFamily="18" charset="0"/>
                <a:cs typeface="Times New Roman" panose="02020603050405020304" pitchFamily="18" charset="0"/>
              </a:rPr>
              <a:t> </a:t>
            </a:r>
            <a:r>
              <a:rPr lang="el-GR" sz="2400">
                <a:latin typeface="Times New Roman" panose="02020603050405020304" pitchFamily="18" charset="0"/>
                <a:cs typeface="Times New Roman" panose="02020603050405020304" pitchFamily="18" charset="0"/>
              </a:rPr>
              <a:t>∈</a:t>
            </a:r>
            <a:r>
              <a:rPr lang="en-US" sz="2400">
                <a:latin typeface="Times New Roman" panose="02020603050405020304" pitchFamily="18" charset="0"/>
                <a:cs typeface="Times New Roman" panose="02020603050405020304" pitchFamily="18" charset="0"/>
              </a:rPr>
              <a:t> </a:t>
            </a:r>
            <a:r>
              <a:rPr lang="el-GR" sz="2400">
                <a:latin typeface="Times New Roman" panose="02020603050405020304" pitchFamily="18" charset="0"/>
                <a:cs typeface="Times New Roman" panose="02020603050405020304" pitchFamily="18" charset="0"/>
              </a:rPr>
              <a:t>[0,1]</a:t>
            </a:r>
            <a:r>
              <a:rPr lang="vi-VN" sz="2400">
                <a:latin typeface="Times New Roman" panose="02020603050405020304" pitchFamily="18" charset="0"/>
                <a:cs typeface="Times New Roman" panose="02020603050405020304" pitchFamily="18" charset="0"/>
              </a:rPr>
              <a:t> được chọn làm hard threshold (ngưỡng cứng)</a:t>
            </a:r>
            <a:endParaRPr lang="en-US" sz="240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1DD967C6-D859-4984-8E71-6FF02E6D8C20}"/>
              </a:ext>
            </a:extLst>
          </p:cNvPr>
          <p:cNvPicPr>
            <a:picLocks noChangeAspect="1"/>
          </p:cNvPicPr>
          <p:nvPr/>
        </p:nvPicPr>
        <p:blipFill>
          <a:blip r:embed="rId2"/>
          <a:stretch>
            <a:fillRect/>
          </a:stretch>
        </p:blipFill>
        <p:spPr>
          <a:xfrm>
            <a:off x="2096086" y="3766268"/>
            <a:ext cx="5515721" cy="1438778"/>
          </a:xfrm>
          <a:prstGeom prst="rect">
            <a:avLst/>
          </a:prstGeom>
        </p:spPr>
      </p:pic>
    </p:spTree>
    <p:extLst>
      <p:ext uri="{BB962C8B-B14F-4D97-AF65-F5344CB8AC3E}">
        <p14:creationId xmlns:p14="http://schemas.microsoft.com/office/powerpoint/2010/main" val="282680232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B9995-44EC-45AF-8700-A5BC3CD1E667}"/>
              </a:ext>
            </a:extLst>
          </p:cNvPr>
          <p:cNvSpPr>
            <a:spLocks noGrp="1"/>
          </p:cNvSpPr>
          <p:nvPr>
            <p:ph type="title"/>
          </p:nvPr>
        </p:nvSpPr>
        <p:spPr>
          <a:xfrm>
            <a:off x="677334" y="609600"/>
            <a:ext cx="8596668" cy="702365"/>
          </a:xfrm>
        </p:spPr>
        <p:txBody>
          <a:bodyPr/>
          <a:lstStyle/>
          <a:p>
            <a:r>
              <a:rPr lang="en-US" err="1">
                <a:latin typeface="Times New Roman" panose="02020603050405020304" pitchFamily="18" charset="0"/>
                <a:cs typeface="Times New Roman" panose="02020603050405020304" pitchFamily="18" charset="0"/>
              </a:rPr>
              <a:t>Giới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Thiệu</a:t>
            </a:r>
            <a:endParaRPr lang="en-US">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78DAE010-8E68-40FA-8601-DF263E99E709}"/>
              </a:ext>
            </a:extLst>
          </p:cNvPr>
          <p:cNvPicPr>
            <a:picLocks noGrp="1" noChangeAspect="1"/>
          </p:cNvPicPr>
          <p:nvPr>
            <p:ph idx="1"/>
          </p:nvPr>
        </p:nvPicPr>
        <p:blipFill>
          <a:blip r:embed="rId2"/>
          <a:stretch>
            <a:fillRect/>
          </a:stretch>
        </p:blipFill>
        <p:spPr>
          <a:xfrm>
            <a:off x="1721506" y="1311965"/>
            <a:ext cx="7197207" cy="4012748"/>
          </a:xfrm>
        </p:spPr>
      </p:pic>
      <p:sp>
        <p:nvSpPr>
          <p:cNvPr id="5" name="TextBox 4">
            <a:extLst>
              <a:ext uri="{FF2B5EF4-FFF2-40B4-BE49-F238E27FC236}">
                <a16:creationId xmlns:a16="http://schemas.microsoft.com/office/drawing/2014/main" id="{6E7519AD-4110-47A9-AB91-75F78A200992}"/>
              </a:ext>
            </a:extLst>
          </p:cNvPr>
          <p:cNvSpPr txBox="1"/>
          <p:nvPr/>
        </p:nvSpPr>
        <p:spPr>
          <a:xfrm>
            <a:off x="1721506" y="5844209"/>
            <a:ext cx="8111607" cy="369332"/>
          </a:xfrm>
          <a:prstGeom prst="rect">
            <a:avLst/>
          </a:prstGeom>
          <a:noFill/>
        </p:spPr>
        <p:txBody>
          <a:bodyPr wrap="square" rtlCol="0">
            <a:spAutoFit/>
          </a:bodyPr>
          <a:lstStyle/>
          <a:p>
            <a:r>
              <a:rPr lang="en-US" i="1">
                <a:latin typeface="Times New Roman" panose="02020603050405020304" pitchFamily="18" charset="0"/>
                <a:cs typeface="Times New Roman" panose="02020603050405020304" pitchFamily="18" charset="0"/>
              </a:rPr>
              <a:t>Ví dụ: </a:t>
            </a:r>
            <a:r>
              <a:rPr lang="el-GR" i="1">
                <a:latin typeface="Times New Roman" panose="02020603050405020304" pitchFamily="18" charset="0"/>
                <a:cs typeface="Times New Roman" panose="02020603050405020304" pitchFamily="18" charset="0"/>
              </a:rPr>
              <a:t>ϵ</a:t>
            </a:r>
            <a:r>
              <a:rPr lang="en-US" i="1">
                <a:latin typeface="Times New Roman" panose="02020603050405020304" pitchFamily="18" charset="0"/>
                <a:cs typeface="Times New Roman" panose="02020603050405020304" pitchFamily="18" charset="0"/>
              </a:rPr>
              <a:t> =</a:t>
            </a:r>
            <a:r>
              <a:rPr lang="el-GR" i="1">
                <a:latin typeface="Times New Roman" panose="02020603050405020304" pitchFamily="18" charset="0"/>
                <a:cs typeface="Times New Roman" panose="02020603050405020304" pitchFamily="18" charset="0"/>
              </a:rPr>
              <a:t> </a:t>
            </a:r>
            <a:r>
              <a:rPr lang="vi-VN"/>
              <a:t>0.5 được chọn làm </a:t>
            </a:r>
            <a:r>
              <a:rPr lang="vi-VN" i="1"/>
              <a:t>hard threshold</a:t>
            </a:r>
            <a:r>
              <a:rPr lang="vi-VN"/>
              <a:t> (ngưỡng cứng)</a:t>
            </a:r>
            <a:endParaRPr lang="en-US"/>
          </a:p>
        </p:txBody>
      </p:sp>
    </p:spTree>
    <p:extLst>
      <p:ext uri="{BB962C8B-B14F-4D97-AF65-F5344CB8AC3E}">
        <p14:creationId xmlns:p14="http://schemas.microsoft.com/office/powerpoint/2010/main" val="232480173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C07E7-DBA1-458A-8003-1F42AB3B10F2}"/>
              </a:ext>
            </a:extLst>
          </p:cNvPr>
          <p:cNvSpPr>
            <a:spLocks noGrp="1"/>
          </p:cNvSpPr>
          <p:nvPr>
            <p:ph type="title"/>
          </p:nvPr>
        </p:nvSpPr>
        <p:spPr>
          <a:xfrm>
            <a:off x="677334" y="609600"/>
            <a:ext cx="8596668" cy="783102"/>
          </a:xfrm>
        </p:spPr>
        <p:txBody>
          <a:bodyPr/>
          <a:lstStyle/>
          <a:p>
            <a:r>
              <a:rPr lang="en-US" err="1">
                <a:latin typeface="Times New Roman" panose="02020603050405020304" pitchFamily="18" charset="0"/>
                <a:cs typeface="Times New Roman" panose="02020603050405020304" pitchFamily="18" charset="0"/>
              </a:rPr>
              <a:t>Giới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Thiệu</a:t>
            </a:r>
            <a:endParaRPr lang="en-US">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773C906B-0249-432C-9398-4C685B18E43F}"/>
              </a:ext>
            </a:extLst>
          </p:cNvPr>
          <p:cNvPicPr>
            <a:picLocks noGrp="1"/>
          </p:cNvPicPr>
          <p:nvPr>
            <p:ph idx="1"/>
          </p:nvPr>
        </p:nvPicPr>
        <p:blipFill>
          <a:blip r:embed="rId3"/>
          <a:stretch>
            <a:fillRect/>
          </a:stretch>
        </p:blipFill>
        <p:spPr>
          <a:xfrm>
            <a:off x="677334" y="1171135"/>
            <a:ext cx="7721078" cy="5201530"/>
          </a:xfrm>
          <a:prstGeom prst="rect">
            <a:avLst/>
          </a:prstGeom>
        </p:spPr>
      </p:pic>
    </p:spTree>
    <p:extLst>
      <p:ext uri="{BB962C8B-B14F-4D97-AF65-F5344CB8AC3E}">
        <p14:creationId xmlns:p14="http://schemas.microsoft.com/office/powerpoint/2010/main" val="361786058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6551C-B115-40E2-A439-EA47D7996FCC}"/>
              </a:ext>
            </a:extLst>
          </p:cNvPr>
          <p:cNvSpPr>
            <a:spLocks noGrp="1"/>
          </p:cNvSpPr>
          <p:nvPr>
            <p:ph type="title"/>
          </p:nvPr>
        </p:nvSpPr>
        <p:spPr>
          <a:xfrm>
            <a:off x="677334" y="609600"/>
            <a:ext cx="8596668" cy="909711"/>
          </a:xfrm>
        </p:spPr>
        <p:txBody>
          <a:bodyPr/>
          <a:lstStyle/>
          <a:p>
            <a:r>
              <a:rPr lang="en-US">
                <a:latin typeface="Times New Roman" panose="02020603050405020304" pitchFamily="18" charset="0"/>
                <a:cs typeface="Times New Roman" panose="02020603050405020304" pitchFamily="18" charset="0"/>
              </a:rPr>
              <a:t>Robust Logistic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4DCDDA-2F6A-4C30-A671-DF387AA0FC39}"/>
                  </a:ext>
                </a:extLst>
              </p:cNvPr>
              <p:cNvSpPr>
                <a:spLocks noGrp="1"/>
              </p:cNvSpPr>
              <p:nvPr>
                <p:ph idx="1"/>
              </p:nvPr>
            </p:nvSpPr>
            <p:spPr>
              <a:xfrm>
                <a:off x="677334" y="4982817"/>
                <a:ext cx="8596668" cy="1058545"/>
              </a:xfrm>
            </p:spPr>
            <p:txBody>
              <a:bodyPr>
                <a:normAutofit/>
              </a:bodyPr>
              <a:lstStyle/>
              <a:p>
                <a14:m>
                  <m:oMath xmlns:m="http://schemas.openxmlformats.org/officeDocument/2006/math">
                    <m:sSup>
                      <m:sSupPr>
                        <m:ctrlPr>
                          <a:rPr lang="en-US" sz="2200" i="1" smtClean="0">
                            <a:latin typeface="Cambria Math" panose="02040503050406030204" pitchFamily="18" charset="0"/>
                            <a:cs typeface="Times New Roman" panose="02020603050405020304" pitchFamily="18" charset="0"/>
                          </a:rPr>
                        </m:ctrlPr>
                      </m:sSupPr>
                      <m:e>
                        <m:r>
                          <a:rPr lang="en-US" sz="2200" i="1" smtClean="0">
                            <a:latin typeface="Cambria Math" panose="02040503050406030204" pitchFamily="18" charset="0"/>
                            <a:ea typeface="Cambria Math" panose="02040503050406030204" pitchFamily="18" charset="0"/>
                            <a:cs typeface="Times New Roman" panose="02020603050405020304" pitchFamily="18" charset="0"/>
                          </a:rPr>
                          <m:t>𝛽</m:t>
                        </m:r>
                      </m:e>
                      <m:sup>
                        <m:r>
                          <a:rPr lang="en-US" sz="2200" b="0" i="1" smtClean="0">
                            <a:latin typeface="Cambria Math" panose="02040503050406030204" pitchFamily="18" charset="0"/>
                            <a:cs typeface="Times New Roman" panose="02020603050405020304" pitchFamily="18" charset="0"/>
                          </a:rPr>
                          <m:t>∗</m:t>
                        </m:r>
                      </m:sup>
                    </m:sSup>
                    <m:r>
                      <a:rPr lang="en-US" sz="2200" b="0" i="1" smtClean="0">
                        <a:latin typeface="Cambria Math" panose="02040503050406030204" pitchFamily="18" charset="0"/>
                        <a:cs typeface="Times New Roman" panose="02020603050405020304" pitchFamily="18" charset="0"/>
                      </a:rPr>
                      <m:t> </m:t>
                    </m:r>
                    <m:r>
                      <a:rPr lang="en-US" sz="2200" b="0" i="1" smtClean="0">
                        <a:latin typeface="Cambria Math" panose="02040503050406030204" pitchFamily="18" charset="0"/>
                        <a:cs typeface="Times New Roman" panose="02020603050405020304" pitchFamily="18" charset="0"/>
                      </a:rPr>
                      <m:t>𝑙</m:t>
                    </m:r>
                    <m:r>
                      <a:rPr lang="en-US" sz="2200" b="0" i="1" smtClean="0">
                        <a:latin typeface="Cambria Math" panose="02040503050406030204" pitchFamily="18" charset="0"/>
                        <a:cs typeface="Times New Roman" panose="02020603050405020304" pitchFamily="18" charset="0"/>
                      </a:rPr>
                      <m:t>à </m:t>
                    </m:r>
                    <m:r>
                      <a:rPr lang="en-US" sz="2200" b="0" i="1" smtClean="0">
                        <a:latin typeface="Cambria Math" panose="02040503050406030204" pitchFamily="18" charset="0"/>
                        <a:cs typeface="Times New Roman" panose="02020603050405020304" pitchFamily="18" charset="0"/>
                      </a:rPr>
                      <m:t>𝑔𝑟𝑜𝑢𝑛𝑑𝑡𝑟𝑢𝑡h</m:t>
                    </m:r>
                  </m:oMath>
                </a14:m>
                <a:endParaRPr lang="en-US" sz="2200" b="0">
                  <a:latin typeface="Times New Roman" panose="02020603050405020304" pitchFamily="18" charset="0"/>
                  <a:cs typeface="Times New Roman" panose="02020603050405020304" pitchFamily="18" charset="0"/>
                </a:endParaRPr>
              </a:p>
              <a:p>
                <a14:m>
                  <m:oMath xmlns:m="http://schemas.openxmlformats.org/officeDocument/2006/math">
                    <m:sSub>
                      <m:sSubPr>
                        <m:ctrlPr>
                          <a:rPr lang="en-US" sz="220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𝑣</m:t>
                        </m:r>
                      </m:e>
                      <m:sub>
                        <m:r>
                          <a:rPr lang="en-US" sz="2200" b="0" i="1" smtClean="0">
                            <a:latin typeface="Cambria Math" panose="02040503050406030204" pitchFamily="18" charset="0"/>
                            <a:cs typeface="Times New Roman" panose="02020603050405020304" pitchFamily="18" charset="0"/>
                          </a:rPr>
                          <m:t>𝑖</m:t>
                        </m:r>
                      </m:sub>
                    </m:sSub>
                    <m:r>
                      <a:rPr lang="en-US" sz="2200" b="0" i="1" smtClean="0">
                        <a:latin typeface="Cambria Math" panose="02040503050406030204" pitchFamily="18" charset="0"/>
                        <a:cs typeface="Times New Roman" panose="02020603050405020304" pitchFamily="18" charset="0"/>
                      </a:rPr>
                      <m:t> </m:t>
                    </m:r>
                    <m:r>
                      <a:rPr lang="en-US" sz="2200" b="0" i="1" smtClean="0">
                        <a:latin typeface="Cambria Math" panose="02040503050406030204" pitchFamily="18" charset="0"/>
                        <a:cs typeface="Times New Roman" panose="02020603050405020304" pitchFamily="18" charset="0"/>
                      </a:rPr>
                      <m:t>𝑙</m:t>
                    </m:r>
                    <m:r>
                      <a:rPr lang="en-US" sz="2200" b="0" i="1" smtClean="0">
                        <a:latin typeface="Cambria Math" panose="02040503050406030204" pitchFamily="18" charset="0"/>
                        <a:cs typeface="Times New Roman" panose="02020603050405020304" pitchFamily="18" charset="0"/>
                      </a:rPr>
                      <m:t>à </m:t>
                    </m:r>
                    <m:r>
                      <a:rPr lang="en-US" sz="2200" b="0" i="1" smtClean="0">
                        <a:latin typeface="Cambria Math" panose="02040503050406030204" pitchFamily="18" charset="0"/>
                        <a:cs typeface="Times New Roman" panose="02020603050405020304" pitchFamily="18" charset="0"/>
                      </a:rPr>
                      <m:t>𝑛𝑜𝑖𝑠𝑒</m:t>
                    </m:r>
                    <m:r>
                      <a:rPr lang="en-US" sz="2200" b="0" i="1" smtClean="0">
                        <a:latin typeface="Cambria Math" panose="02040503050406030204" pitchFamily="18" charset="0"/>
                        <a:cs typeface="Times New Roman" panose="02020603050405020304" pitchFamily="18" charset="0"/>
                      </a:rPr>
                      <m:t> </m:t>
                    </m:r>
                    <m:r>
                      <a:rPr lang="en-US" sz="2200" b="0" i="1" smtClean="0">
                        <a:latin typeface="Cambria Math" panose="02040503050406030204" pitchFamily="18" charset="0"/>
                        <a:cs typeface="Times New Roman" panose="02020603050405020304" pitchFamily="18" charset="0"/>
                      </a:rPr>
                      <m:t>𝑣</m:t>
                    </m:r>
                    <m:r>
                      <a:rPr lang="en-US" sz="2200" b="0" i="1" smtClean="0">
                        <a:latin typeface="Cambria Math" panose="02040503050406030204" pitchFamily="18" charset="0"/>
                        <a:cs typeface="Times New Roman" panose="02020603050405020304" pitchFamily="18" charset="0"/>
                      </a:rPr>
                      <m:t>à </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𝑣</m:t>
                        </m:r>
                      </m:e>
                      <m:sub>
                        <m:r>
                          <a:rPr lang="en-US" sz="2200" b="0" i="1" smtClean="0">
                            <a:latin typeface="Cambria Math" panose="02040503050406030204" pitchFamily="18" charset="0"/>
                            <a:cs typeface="Times New Roman" panose="02020603050405020304" pitchFamily="18" charset="0"/>
                          </a:rPr>
                          <m:t>𝑖</m:t>
                        </m:r>
                      </m:sub>
                    </m:sSub>
                    <m:r>
                      <a:rPr lang="en-US" sz="2200" b="0" i="1" smtClean="0">
                        <a:latin typeface="Cambria Math" panose="02040503050406030204" pitchFamily="18" charset="0"/>
                        <a:cs typeface="Times New Roman" panose="02020603050405020304" pitchFamily="18" charset="0"/>
                      </a:rPr>
                      <m:t> </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𝑁</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(0,</m:t>
                    </m:r>
                    <m:sSubSup>
                      <m:sSubSupPr>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𝜎</m:t>
                        </m:r>
                      </m:e>
                      <m:sub>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𝑒</m:t>
                        </m:r>
                      </m:sub>
                      <m:sup>
                        <m:r>
                          <a:rPr lang="en-US" sz="2200" b="0" i="1" smtClean="0">
                            <a:latin typeface="Cambria Math" panose="02040503050406030204" pitchFamily="18" charset="0"/>
                            <a:ea typeface="Cambria Math" panose="02040503050406030204" pitchFamily="18" charset="0"/>
                            <a:cs typeface="Times New Roman" panose="02020603050405020304" pitchFamily="18" charset="0"/>
                          </a:rPr>
                          <m:t>2</m:t>
                        </m:r>
                      </m:sup>
                    </m:sSubSup>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oMath>
                </a14:m>
                <a:endParaRPr lang="en-US" sz="220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E44DCDDA-2F6A-4C30-A671-DF387AA0FC39}"/>
                  </a:ext>
                </a:extLst>
              </p:cNvPr>
              <p:cNvSpPr>
                <a:spLocks noGrp="1" noRot="1" noChangeAspect="1" noMove="1" noResize="1" noEditPoints="1" noAdjustHandles="1" noChangeArrowheads="1" noChangeShapeType="1" noTextEdit="1"/>
              </p:cNvSpPr>
              <p:nvPr>
                <p:ph idx="1"/>
              </p:nvPr>
            </p:nvSpPr>
            <p:spPr>
              <a:xfrm>
                <a:off x="677334" y="4982817"/>
                <a:ext cx="8596668" cy="1058545"/>
              </a:xfrm>
              <a:blipFill>
                <a:blip r:embed="rId2"/>
                <a:stretch>
                  <a:fillRect l="-426"/>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FEDA136C-CEED-4847-996C-F750922048AB}"/>
              </a:ext>
            </a:extLst>
          </p:cNvPr>
          <p:cNvPicPr>
            <a:picLocks noChangeAspect="1"/>
          </p:cNvPicPr>
          <p:nvPr/>
        </p:nvPicPr>
        <p:blipFill>
          <a:blip r:embed="rId3"/>
          <a:stretch>
            <a:fillRect/>
          </a:stretch>
        </p:blipFill>
        <p:spPr>
          <a:xfrm>
            <a:off x="677334" y="1530908"/>
            <a:ext cx="7354326" cy="1343212"/>
          </a:xfrm>
          <a:prstGeom prst="rect">
            <a:avLst/>
          </a:prstGeom>
        </p:spPr>
      </p:pic>
      <p:pic>
        <p:nvPicPr>
          <p:cNvPr id="9" name="Picture 8">
            <a:extLst>
              <a:ext uri="{FF2B5EF4-FFF2-40B4-BE49-F238E27FC236}">
                <a16:creationId xmlns:a16="http://schemas.microsoft.com/office/drawing/2014/main" id="{C2E20AAE-515B-4A5D-8173-4A7B93D08CD9}"/>
              </a:ext>
            </a:extLst>
          </p:cNvPr>
          <p:cNvPicPr>
            <a:picLocks noChangeAspect="1"/>
          </p:cNvPicPr>
          <p:nvPr/>
        </p:nvPicPr>
        <p:blipFill>
          <a:blip r:embed="rId4"/>
          <a:stretch>
            <a:fillRect/>
          </a:stretch>
        </p:blipFill>
        <p:spPr>
          <a:xfrm>
            <a:off x="677334" y="3257410"/>
            <a:ext cx="3734321" cy="962159"/>
          </a:xfrm>
          <a:prstGeom prst="rect">
            <a:avLst/>
          </a:prstGeom>
        </p:spPr>
      </p:pic>
    </p:spTree>
    <p:extLst>
      <p:ext uri="{BB962C8B-B14F-4D97-AF65-F5344CB8AC3E}">
        <p14:creationId xmlns:p14="http://schemas.microsoft.com/office/powerpoint/2010/main" val="343437906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9E9A9-B772-44DC-B26B-5EEE89098FB3}"/>
              </a:ext>
            </a:extLst>
          </p:cNvPr>
          <p:cNvSpPr>
            <a:spLocks noGrp="1"/>
          </p:cNvSpPr>
          <p:nvPr>
            <p:ph type="title"/>
          </p:nvPr>
        </p:nvSpPr>
        <p:spPr>
          <a:xfrm>
            <a:off x="677334" y="609600"/>
            <a:ext cx="8596668" cy="783102"/>
          </a:xfrm>
        </p:spPr>
        <p:txBody>
          <a:bodyPr/>
          <a:lstStyle/>
          <a:p>
            <a:r>
              <a:rPr lang="en-US" err="1">
                <a:latin typeface="Times New Roman" panose="02020603050405020304" pitchFamily="18" charset="0"/>
                <a:cs typeface="Times New Roman" panose="02020603050405020304" pitchFamily="18" charset="0"/>
              </a:rPr>
              <a:t>Thuật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Toán</a:t>
            </a:r>
            <a:endParaRPr lang="en-US">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8D9B0D1-4017-4813-8296-64A6B8352005}"/>
                  </a:ext>
                </a:extLst>
              </p:cNvPr>
              <p:cNvSpPr>
                <a:spLocks noGrp="1"/>
              </p:cNvSpPr>
              <p:nvPr>
                <p:ph idx="1"/>
              </p:nvPr>
            </p:nvSpPr>
            <p:spPr>
              <a:xfrm>
                <a:off x="677334" y="1561515"/>
                <a:ext cx="8596668" cy="4479848"/>
              </a:xfrm>
            </p:spPr>
            <p:txBody>
              <a:bodyPr>
                <a:normAutofit/>
              </a:bodyPr>
              <a:lstStyle/>
              <a:p>
                <a:r>
                  <a:rPr lang="en-US" sz="2200">
                    <a:latin typeface="Times New Roman" panose="02020603050405020304" pitchFamily="18" charset="0"/>
                    <a:cs typeface="Times New Roman" panose="02020603050405020304" pitchFamily="18" charset="0"/>
                  </a:rPr>
                  <a:t>Input: </a:t>
                </a:r>
                <a:r>
                  <a:rPr lang="en-US" sz="2200" err="1">
                    <a:latin typeface="Times New Roman" panose="02020603050405020304" pitchFamily="18" charset="0"/>
                    <a:cs typeface="Times New Roman" panose="02020603050405020304" pitchFamily="18" charset="0"/>
                  </a:rPr>
                  <a:t>tập</a:t>
                </a:r>
                <a:r>
                  <a:rPr lang="en-US" sz="2200">
                    <a:latin typeface="Times New Roman" panose="02020603050405020304" pitchFamily="18" charset="0"/>
                    <a:cs typeface="Times New Roman" panose="02020603050405020304" pitchFamily="18" charset="0"/>
                  </a:rPr>
                  <a:t> training samples {(</a:t>
                </a:r>
                <a14:m>
                  <m:oMath xmlns:m="http://schemas.openxmlformats.org/officeDocument/2006/math">
                    <m:sSub>
                      <m:sSubPr>
                        <m:ctrlPr>
                          <a:rPr lang="en-US" sz="220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1</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𝑦</m:t>
                        </m:r>
                      </m:e>
                      <m:sub>
                        <m:r>
                          <a:rPr lang="en-US" sz="2200" b="0" i="1" smtClean="0">
                            <a:latin typeface="Cambria Math" panose="02040503050406030204" pitchFamily="18" charset="0"/>
                            <a:cs typeface="Times New Roman" panose="02020603050405020304" pitchFamily="18" charset="0"/>
                          </a:rPr>
                          <m:t>1</m:t>
                        </m:r>
                      </m:sub>
                    </m:sSub>
                  </m:oMath>
                </a14:m>
                <a:r>
                  <a:rPr lang="en-US" sz="2200">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220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𝑛</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𝑛</m:t>
                        </m:r>
                        <m:r>
                          <a:rPr lang="en-US" sz="2200" b="0" i="1" smtClean="0">
                            <a:latin typeface="Cambria Math" panose="02040503050406030204" pitchFamily="18" charset="0"/>
                            <a:cs typeface="Times New Roman" panose="02020603050405020304" pitchFamily="18" charset="0"/>
                          </a:rPr>
                          <m:t>1</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𝑦</m:t>
                        </m:r>
                      </m:e>
                      <m:sub>
                        <m:r>
                          <a:rPr lang="en-US" sz="2200" b="0" i="1" smtClean="0">
                            <a:latin typeface="Cambria Math" panose="02040503050406030204" pitchFamily="18" charset="0"/>
                            <a:cs typeface="Times New Roman" panose="02020603050405020304" pitchFamily="18" charset="0"/>
                          </a:rPr>
                          <m:t>𝑛</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𝑛</m:t>
                        </m:r>
                        <m:r>
                          <a:rPr lang="en-US" sz="2200" b="0" i="1" smtClean="0">
                            <a:latin typeface="Cambria Math" panose="02040503050406030204" pitchFamily="18" charset="0"/>
                            <a:cs typeface="Times New Roman" panose="02020603050405020304" pitchFamily="18" charset="0"/>
                          </a:rPr>
                          <m:t>1</m:t>
                        </m:r>
                      </m:sub>
                    </m:sSub>
                    <m:r>
                      <a:rPr lang="en-US" sz="2200" b="0" i="1" smtClean="0">
                        <a:latin typeface="Cambria Math" panose="02040503050406030204" pitchFamily="18" charset="0"/>
                        <a:cs typeface="Times New Roman" panose="02020603050405020304" pitchFamily="18" charset="0"/>
                      </a:rPr>
                      <m:t>)}</m:t>
                    </m:r>
                  </m:oMath>
                </a14:m>
                <a:r>
                  <a:rPr lang="en-US" sz="2200">
                    <a:latin typeface="Times New Roman" panose="02020603050405020304" pitchFamily="18" charset="0"/>
                    <a:cs typeface="Times New Roman" panose="02020603050405020304" pitchFamily="18" charset="0"/>
                  </a:rPr>
                  <a:t> , n1 outliers, n inliers </a:t>
                </a:r>
                <a:r>
                  <a:rPr lang="en-US" sz="2200" err="1">
                    <a:latin typeface="Times New Roman" panose="02020603050405020304" pitchFamily="18" charset="0"/>
                    <a:cs typeface="Times New Roman" panose="02020603050405020304" pitchFamily="18" charset="0"/>
                  </a:rPr>
                  <a:t>và</a:t>
                </a:r>
                <a:r>
                  <a:rPr lang="en-US" sz="2200">
                    <a:latin typeface="Times New Roman" panose="02020603050405020304" pitchFamily="18" charset="0"/>
                    <a:cs typeface="Times New Roman" panose="02020603050405020304" pitchFamily="18" charset="0"/>
                  </a:rPr>
                  <a:t> sample dimension p.</a:t>
                </a:r>
              </a:p>
              <a:p>
                <a:r>
                  <a:rPr lang="en-US" sz="2200">
                    <a:latin typeface="Times New Roman" panose="02020603050405020304" pitchFamily="18" charset="0"/>
                    <a:cs typeface="Times New Roman" panose="02020603050405020304" pitchFamily="18" charset="0"/>
                  </a:rPr>
                  <a:t>Initialization: </a:t>
                </a:r>
              </a:p>
              <a:p>
                <a:endParaRPr lang="en-US" sz="2200">
                  <a:latin typeface="Times New Roman" panose="02020603050405020304" pitchFamily="18" charset="0"/>
                  <a:cs typeface="Times New Roman" panose="02020603050405020304" pitchFamily="18" charset="0"/>
                </a:endParaRPr>
              </a:p>
              <a:p>
                <a:r>
                  <a:rPr lang="en-US" sz="2200">
                    <a:latin typeface="Times New Roman" panose="02020603050405020304" pitchFamily="18" charset="0"/>
                    <a:cs typeface="Times New Roman" panose="02020603050405020304" pitchFamily="18" charset="0"/>
                  </a:rPr>
                  <a:t>Preprocessing: </a:t>
                </a:r>
                <a:r>
                  <a:rPr lang="en-US" sz="2200" err="1">
                    <a:latin typeface="Times New Roman" panose="02020603050405020304" pitchFamily="18" charset="0"/>
                    <a:cs typeface="Times New Roman" panose="02020603050405020304" pitchFamily="18" charset="0"/>
                  </a:rPr>
                  <a:t>Lấy</a:t>
                </a:r>
                <a:r>
                  <a:rPr lang="en-US" sz="220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20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𝑖</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𝑦</m:t>
                        </m:r>
                      </m:e>
                      <m:sub>
                        <m:r>
                          <a:rPr lang="en-US" sz="2200" b="0" i="1" smtClean="0">
                            <a:latin typeface="Cambria Math" panose="02040503050406030204" pitchFamily="18" charset="0"/>
                            <a:cs typeface="Times New Roman" panose="02020603050405020304" pitchFamily="18" charset="0"/>
                          </a:rPr>
                          <m:t>𝑖</m:t>
                        </m:r>
                      </m:sub>
                    </m:sSub>
                    <m:r>
                      <a:rPr lang="en-US" sz="2200" b="0" i="1" smtClean="0">
                        <a:latin typeface="Cambria Math" panose="02040503050406030204" pitchFamily="18" charset="0"/>
                        <a:cs typeface="Times New Roman" panose="02020603050405020304" pitchFamily="18" charset="0"/>
                      </a:rPr>
                      <m:t>)</m:t>
                    </m:r>
                  </m:oMath>
                </a14:m>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thỏa</a:t>
                </a:r>
                <a:r>
                  <a:rPr lang="en-US" sz="2200">
                    <a:latin typeface="Times New Roman" panose="02020603050405020304" pitchFamily="18" charset="0"/>
                    <a:cs typeface="Times New Roman" panose="02020603050405020304" pitchFamily="18" charset="0"/>
                  </a:rPr>
                  <a:t> </a:t>
                </a:r>
                <a14:m>
                  <m:oMath xmlns:m="http://schemas.openxmlformats.org/officeDocument/2006/math">
                    <m:r>
                      <a:rPr lang="en-US" sz="2200" b="0" i="1" smtClean="0">
                        <a:latin typeface="Cambria Math" panose="02040503050406030204" pitchFamily="18" charset="0"/>
                        <a:cs typeface="Times New Roman" panose="02020603050405020304" pitchFamily="18" charset="0"/>
                      </a:rPr>
                      <m:t>|</m:t>
                    </m:r>
                    <m:d>
                      <m:dPr>
                        <m:begChr m:val="|"/>
                        <m:endChr m:val="|"/>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𝑖</m:t>
                            </m:r>
                          </m:sub>
                        </m:sSub>
                      </m:e>
                    </m:d>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𝑇</m:t>
                    </m:r>
                  </m:oMath>
                </a14:m>
                <a:endParaRPr lang="en-US" sz="2200">
                  <a:latin typeface="Times New Roman" panose="02020603050405020304" pitchFamily="18" charset="0"/>
                  <a:cs typeface="Times New Roman" panose="02020603050405020304" pitchFamily="18" charset="0"/>
                </a:endParaRPr>
              </a:p>
              <a:p>
                <a:endParaRPr lang="en-US" sz="2200">
                  <a:latin typeface="Times New Roman" panose="02020603050405020304" pitchFamily="18" charset="0"/>
                  <a:cs typeface="Times New Roman" panose="02020603050405020304" pitchFamily="18" charset="0"/>
                </a:endParaRPr>
              </a:p>
              <a:p>
                <a:endParaRPr lang="en-US" sz="2200">
                  <a:latin typeface="Times New Roman" panose="02020603050405020304" pitchFamily="18" charset="0"/>
                  <a:cs typeface="Times New Roman" panose="02020603050405020304" pitchFamily="18" charset="0"/>
                </a:endParaRPr>
              </a:p>
              <a:p>
                <a:endParaRPr lang="en-US" sz="2200">
                  <a:latin typeface="Times New Roman" panose="02020603050405020304" pitchFamily="18" charset="0"/>
                  <a:cs typeface="Times New Roman" panose="02020603050405020304" pitchFamily="18" charset="0"/>
                </a:endParaRPr>
              </a:p>
              <a:p>
                <a:endParaRPr lang="en-US" sz="2200">
                  <a:latin typeface="Times New Roman" panose="02020603050405020304" pitchFamily="18" charset="0"/>
                  <a:cs typeface="Times New Roman" panose="02020603050405020304" pitchFamily="18" charset="0"/>
                </a:endParaRPr>
              </a:p>
              <a:p>
                <a:r>
                  <a:rPr lang="en-US" sz="2200">
                    <a:latin typeface="Times New Roman" panose="02020603050405020304" pitchFamily="18" charset="0"/>
                    <a:cs typeface="Times New Roman" panose="02020603050405020304" pitchFamily="18" charset="0"/>
                  </a:rPr>
                  <a:t>Output: </a:t>
                </a:r>
                <a14:m>
                  <m:oMath xmlns:m="http://schemas.openxmlformats.org/officeDocument/2006/math">
                    <m:acc>
                      <m:accPr>
                        <m:chr m:val="̂"/>
                        <m:ctrlPr>
                          <a:rPr lang="en-US" sz="2200" i="1" smtClean="0">
                            <a:latin typeface="Cambria Math" panose="02040503050406030204" pitchFamily="18" charset="0"/>
                            <a:cs typeface="Times New Roman" panose="02020603050405020304" pitchFamily="18" charset="0"/>
                          </a:rPr>
                        </m:ctrlPr>
                      </m:accPr>
                      <m:e>
                        <m:r>
                          <a:rPr lang="en-US" sz="2200" i="1" smtClean="0">
                            <a:latin typeface="Cambria Math" panose="02040503050406030204" pitchFamily="18" charset="0"/>
                            <a:ea typeface="Cambria Math" panose="02040503050406030204" pitchFamily="18" charset="0"/>
                            <a:cs typeface="Times New Roman" panose="02020603050405020304" pitchFamily="18" charset="0"/>
                          </a:rPr>
                          <m:t>𝛽</m:t>
                        </m:r>
                      </m:e>
                    </m:acc>
                  </m:oMath>
                </a14:m>
                <a:endParaRPr lang="en-US" sz="220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88D9B0D1-4017-4813-8296-64A6B8352005}"/>
                  </a:ext>
                </a:extLst>
              </p:cNvPr>
              <p:cNvSpPr>
                <a:spLocks noGrp="1" noRot="1" noChangeAspect="1" noMove="1" noResize="1" noEditPoints="1" noAdjustHandles="1" noChangeArrowheads="1" noChangeShapeType="1" noTextEdit="1"/>
              </p:cNvSpPr>
              <p:nvPr>
                <p:ph idx="1"/>
              </p:nvPr>
            </p:nvSpPr>
            <p:spPr>
              <a:xfrm>
                <a:off x="677334" y="1561515"/>
                <a:ext cx="8596668" cy="4479848"/>
              </a:xfrm>
              <a:blipFill>
                <a:blip r:embed="rId2"/>
                <a:stretch>
                  <a:fillRect l="-426" t="-952" b="-285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63057B3-3BF5-4001-913E-AEF0CECEC611}"/>
              </a:ext>
            </a:extLst>
          </p:cNvPr>
          <p:cNvPicPr>
            <a:picLocks noChangeAspect="1"/>
          </p:cNvPicPr>
          <p:nvPr/>
        </p:nvPicPr>
        <p:blipFill>
          <a:blip r:embed="rId3"/>
          <a:stretch>
            <a:fillRect/>
          </a:stretch>
        </p:blipFill>
        <p:spPr>
          <a:xfrm>
            <a:off x="2917998" y="2236340"/>
            <a:ext cx="4544059" cy="809738"/>
          </a:xfrm>
          <a:prstGeom prst="rect">
            <a:avLst/>
          </a:prstGeom>
        </p:spPr>
      </p:pic>
      <p:pic>
        <p:nvPicPr>
          <p:cNvPr id="7" name="Picture 6">
            <a:extLst>
              <a:ext uri="{FF2B5EF4-FFF2-40B4-BE49-F238E27FC236}">
                <a16:creationId xmlns:a16="http://schemas.microsoft.com/office/drawing/2014/main" id="{5A4AB7BA-E979-48BA-8EA9-48A47FD272E9}"/>
              </a:ext>
            </a:extLst>
          </p:cNvPr>
          <p:cNvPicPr>
            <a:picLocks noChangeAspect="1"/>
          </p:cNvPicPr>
          <p:nvPr/>
        </p:nvPicPr>
        <p:blipFill>
          <a:blip r:embed="rId4"/>
          <a:stretch>
            <a:fillRect/>
          </a:stretch>
        </p:blipFill>
        <p:spPr>
          <a:xfrm>
            <a:off x="2232085" y="3811923"/>
            <a:ext cx="5487166" cy="1457528"/>
          </a:xfrm>
          <a:prstGeom prst="rect">
            <a:avLst/>
          </a:prstGeom>
        </p:spPr>
      </p:pic>
    </p:spTree>
    <p:extLst>
      <p:ext uri="{BB962C8B-B14F-4D97-AF65-F5344CB8AC3E}">
        <p14:creationId xmlns:p14="http://schemas.microsoft.com/office/powerpoint/2010/main" val="104270388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AD581-EA4B-4A49-AD59-4E81EEBB93C4}"/>
              </a:ext>
            </a:extLst>
          </p:cNvPr>
          <p:cNvSpPr>
            <a:spLocks noGrp="1"/>
          </p:cNvSpPr>
          <p:nvPr>
            <p:ph type="title"/>
          </p:nvPr>
        </p:nvSpPr>
        <p:spPr>
          <a:xfrm>
            <a:off x="677334" y="609600"/>
            <a:ext cx="8596668" cy="834887"/>
          </a:xfrm>
        </p:spPr>
        <p:txBody>
          <a:bodyPr/>
          <a:lstStyle/>
          <a:p>
            <a:r>
              <a:rPr lang="en-US" err="1">
                <a:latin typeface="Times New Roman" panose="02020603050405020304" pitchFamily="18" charset="0"/>
                <a:cs typeface="Times New Roman" panose="02020603050405020304" pitchFamily="18" charset="0"/>
              </a:rPr>
              <a:t>Hiệu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Suất</a:t>
            </a:r>
            <a:endParaRPr lang="en-US">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E7B1E9C-0425-46F1-86B8-3661F2D51E36}"/>
                  </a:ext>
                </a:extLst>
              </p:cNvPr>
              <p:cNvSpPr>
                <a:spLocks noGrp="1"/>
              </p:cNvSpPr>
              <p:nvPr>
                <p:ph idx="1"/>
              </p:nvPr>
            </p:nvSpPr>
            <p:spPr>
              <a:xfrm>
                <a:off x="677334" y="1802297"/>
                <a:ext cx="8596668" cy="4239066"/>
              </a:xfrm>
            </p:spPr>
            <p:txBody>
              <a:bodyPr>
                <a:normAutofit/>
              </a:bodyPr>
              <a:lstStyle/>
              <a:p>
                <a:r>
                  <a:rPr lang="vi-VN" sz="2200">
                    <a:latin typeface="Times New Roman" panose="02020603050405020304" pitchFamily="18" charset="0"/>
                    <a:cs typeface="Times New Roman" panose="02020603050405020304" pitchFamily="18" charset="0"/>
                  </a:rPr>
                  <a:t>RoLR không thực hiện ước tính khả năng tối đa</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nh</a:t>
                </a:r>
                <a:r>
                  <a:rPr lang="vi-VN" sz="2200">
                    <a:latin typeface="Times New Roman" panose="02020603050405020304" pitchFamily="18" charset="0"/>
                    <a:cs typeface="Times New Roman" panose="02020603050405020304" pitchFamily="18" charset="0"/>
                  </a:rPr>
                  <a:t>ư</a:t>
                </a:r>
                <a:r>
                  <a:rPr lang="en-US" sz="2200">
                    <a:latin typeface="Times New Roman" panose="02020603050405020304" pitchFamily="18" charset="0"/>
                    <a:cs typeface="Times New Roman" panose="02020603050405020304" pitchFamily="18" charset="0"/>
                  </a:rPr>
                  <a:t> LR.</a:t>
                </a:r>
              </a:p>
              <a:p>
                <a:r>
                  <a:rPr lang="vi-VN" sz="2200">
                    <a:latin typeface="Times New Roman" panose="02020603050405020304" pitchFamily="18" charset="0"/>
                    <a:cs typeface="Times New Roman" panose="02020603050405020304" pitchFamily="18" charset="0"/>
                  </a:rPr>
                  <a:t>Thay vào đó, RoLR tối đa hóa tương quan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US" sz="2200">
                    <a:latin typeface="Times New Roman" panose="02020603050405020304" pitchFamily="18" charset="0"/>
                    <a:cs typeface="Times New Roman" panose="02020603050405020304" pitchFamily="18" charset="0"/>
                  </a:rPr>
                  <a:t> và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𝛽</m:t>
                        </m:r>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d>
                      </m:e>
                    </m:d>
                  </m:oMath>
                </a14:m>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Việc</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này</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làm</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giảm</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độ</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phức</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tạp</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tính</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toán</a:t>
                </a:r>
                <a:r>
                  <a:rPr lang="en-US" sz="2200">
                    <a:latin typeface="Times New Roman" panose="02020603050405020304" pitchFamily="18" charset="0"/>
                    <a:cs typeface="Times New Roman" panose="02020603050405020304" pitchFamily="18" charset="0"/>
                  </a:rPr>
                  <a:t>.</a:t>
                </a:r>
              </a:p>
            </p:txBody>
          </p:sp>
        </mc:Choice>
        <mc:Fallback xmlns="">
          <p:sp>
            <p:nvSpPr>
              <p:cNvPr id="3" name="Content Placeholder 2">
                <a:extLst>
                  <a:ext uri="{FF2B5EF4-FFF2-40B4-BE49-F238E27FC236}">
                    <a16:creationId xmlns:a16="http://schemas.microsoft.com/office/drawing/2014/main" id="{CE7B1E9C-0425-46F1-86B8-3661F2D51E36}"/>
                  </a:ext>
                </a:extLst>
              </p:cNvPr>
              <p:cNvSpPr>
                <a:spLocks noGrp="1" noRot="1" noChangeAspect="1" noMove="1" noResize="1" noEditPoints="1" noAdjustHandles="1" noChangeArrowheads="1" noChangeShapeType="1" noTextEdit="1"/>
              </p:cNvSpPr>
              <p:nvPr>
                <p:ph idx="1"/>
              </p:nvPr>
            </p:nvSpPr>
            <p:spPr>
              <a:xfrm>
                <a:off x="677334" y="1802297"/>
                <a:ext cx="8596668" cy="4239066"/>
              </a:xfrm>
              <a:blipFill>
                <a:blip r:embed="rId2"/>
                <a:stretch>
                  <a:fillRect l="-426" t="-100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23052713-9763-47A6-AF99-23FC042E6968}"/>
              </a:ext>
            </a:extLst>
          </p:cNvPr>
          <p:cNvPicPr>
            <a:picLocks noChangeAspect="1"/>
          </p:cNvPicPr>
          <p:nvPr/>
        </p:nvPicPr>
        <p:blipFill>
          <a:blip r:embed="rId3"/>
          <a:stretch>
            <a:fillRect/>
          </a:stretch>
        </p:blipFill>
        <p:spPr>
          <a:xfrm>
            <a:off x="677334" y="3112092"/>
            <a:ext cx="4143953" cy="809738"/>
          </a:xfrm>
          <a:prstGeom prst="rect">
            <a:avLst/>
          </a:prstGeom>
        </p:spPr>
      </p:pic>
      <p:pic>
        <p:nvPicPr>
          <p:cNvPr id="7" name="Picture 6">
            <a:extLst>
              <a:ext uri="{FF2B5EF4-FFF2-40B4-BE49-F238E27FC236}">
                <a16:creationId xmlns:a16="http://schemas.microsoft.com/office/drawing/2014/main" id="{2D4C7AA5-7126-4B4C-807B-27F168F32A5B}"/>
              </a:ext>
            </a:extLst>
          </p:cNvPr>
          <p:cNvPicPr>
            <a:picLocks noChangeAspect="1"/>
          </p:cNvPicPr>
          <p:nvPr/>
        </p:nvPicPr>
        <p:blipFill>
          <a:blip r:embed="rId4"/>
          <a:stretch>
            <a:fillRect/>
          </a:stretch>
        </p:blipFill>
        <p:spPr>
          <a:xfrm>
            <a:off x="677334" y="4171858"/>
            <a:ext cx="7049484" cy="809738"/>
          </a:xfrm>
          <a:prstGeom prst="rect">
            <a:avLst/>
          </a:prstGeom>
        </p:spPr>
      </p:pic>
    </p:spTree>
    <p:extLst>
      <p:ext uri="{BB962C8B-B14F-4D97-AF65-F5344CB8AC3E}">
        <p14:creationId xmlns:p14="http://schemas.microsoft.com/office/powerpoint/2010/main" val="417475108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CC73-22EA-454B-9EAB-86E764D5AD23}"/>
              </a:ext>
            </a:extLst>
          </p:cNvPr>
          <p:cNvSpPr>
            <a:spLocks noGrp="1"/>
          </p:cNvSpPr>
          <p:nvPr>
            <p:ph type="title"/>
          </p:nvPr>
        </p:nvSpPr>
        <p:spPr>
          <a:xfrm>
            <a:off x="677334" y="609600"/>
            <a:ext cx="8596668" cy="797169"/>
          </a:xfrm>
        </p:spPr>
        <p:txBody>
          <a:bodyPr/>
          <a:lstStyle/>
          <a:p>
            <a:r>
              <a:rPr lang="en-US" err="1">
                <a:latin typeface="Times New Roman" panose="02020603050405020304" pitchFamily="18" charset="0"/>
                <a:cs typeface="Times New Roman" panose="02020603050405020304" pitchFamily="18" charset="0"/>
              </a:rPr>
              <a:t>Hiệu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Suất</a:t>
            </a:r>
            <a:endParaRPr lang="en-US">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DCC5142-50D5-4CA1-A0F5-3BFC052FF799}"/>
              </a:ext>
            </a:extLst>
          </p:cNvPr>
          <p:cNvPicPr>
            <a:picLocks noGrp="1" noChangeAspect="1"/>
          </p:cNvPicPr>
          <p:nvPr>
            <p:ph idx="1"/>
          </p:nvPr>
        </p:nvPicPr>
        <p:blipFill>
          <a:blip r:embed="rId2"/>
          <a:stretch>
            <a:fillRect/>
          </a:stretch>
        </p:blipFill>
        <p:spPr>
          <a:xfrm>
            <a:off x="677334" y="1659989"/>
            <a:ext cx="7739597" cy="1287110"/>
          </a:xfrm>
        </p:spPr>
      </p:pic>
      <p:pic>
        <p:nvPicPr>
          <p:cNvPr id="7" name="Picture 6">
            <a:extLst>
              <a:ext uri="{FF2B5EF4-FFF2-40B4-BE49-F238E27FC236}">
                <a16:creationId xmlns:a16="http://schemas.microsoft.com/office/drawing/2014/main" id="{3B1936FD-9300-49D9-8E50-032C0BF0D4F7}"/>
              </a:ext>
            </a:extLst>
          </p:cNvPr>
          <p:cNvPicPr>
            <a:picLocks noChangeAspect="1"/>
          </p:cNvPicPr>
          <p:nvPr/>
        </p:nvPicPr>
        <p:blipFill>
          <a:blip r:embed="rId3"/>
          <a:stretch>
            <a:fillRect/>
          </a:stretch>
        </p:blipFill>
        <p:spPr>
          <a:xfrm>
            <a:off x="677334" y="3429000"/>
            <a:ext cx="9005026" cy="1150320"/>
          </a:xfrm>
          <a:prstGeom prst="rect">
            <a:avLst/>
          </a:prstGeom>
        </p:spPr>
      </p:pic>
    </p:spTree>
    <p:extLst>
      <p:ext uri="{BB962C8B-B14F-4D97-AF65-F5344CB8AC3E}">
        <p14:creationId xmlns:p14="http://schemas.microsoft.com/office/powerpoint/2010/main" val="1942912647"/>
      </p:ext>
    </p:extLst>
  </p:cSld>
  <p:clrMapOvr>
    <a:masterClrMapping/>
  </p:clrMapOvr>
  <p:transition spd="slow">
    <p:wipe/>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424</TotalTime>
  <Words>484</Words>
  <Application>Microsoft Office PowerPoint</Application>
  <PresentationFormat>Widescreen</PresentationFormat>
  <Paragraphs>48</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Cambria Math</vt:lpstr>
      <vt:lpstr>Times New Roman</vt:lpstr>
      <vt:lpstr>Trebuchet MS</vt:lpstr>
      <vt:lpstr>Wingdings 3</vt:lpstr>
      <vt:lpstr>Facet</vt:lpstr>
      <vt:lpstr>ROBUST LOGISTIC REGRESSION AND CLASSIFICATION</vt:lpstr>
      <vt:lpstr>PowerPoint Presentation</vt:lpstr>
      <vt:lpstr>Giới Thiệu</vt:lpstr>
      <vt:lpstr>Giới Thiệu</vt:lpstr>
      <vt:lpstr>Giới Thiệu</vt:lpstr>
      <vt:lpstr>Robust Logistic Regression</vt:lpstr>
      <vt:lpstr>Thuật Toán</vt:lpstr>
      <vt:lpstr>Hiệu Suất</vt:lpstr>
      <vt:lpstr>Hiệu Suất</vt:lpstr>
      <vt:lpstr>Hiệu Suất</vt:lpstr>
      <vt:lpstr>Hiệu Suất</vt:lpstr>
      <vt:lpstr>So sánh</vt:lpstr>
      <vt:lpstr>Kết Luận</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ROBUST LOGISTIC REGRESSION AND CLASSIFICATION</dc:title>
  <dc:creator>Phuc Nguyen</dc:creator>
  <cp:lastModifiedBy>Truong Giang Pham</cp:lastModifiedBy>
  <cp:revision>36</cp:revision>
  <dcterms:created xsi:type="dcterms:W3CDTF">2018-12-09T13:27:19Z</dcterms:created>
  <dcterms:modified xsi:type="dcterms:W3CDTF">2018-12-10T09:43:59Z</dcterms:modified>
</cp:coreProperties>
</file>